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5" r:id="rId15"/>
    <p:sldId id="271" r:id="rId16"/>
    <p:sldId id="270" r:id="rId17"/>
    <p:sldId id="272" r:id="rId18"/>
    <p:sldId id="273" r:id="rId19"/>
    <p:sldId id="274" r:id="rId2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1737372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750" y="1737372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39" y="923366"/>
            <a:ext cx="8072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75F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1531" y="1958716"/>
            <a:ext cx="7895336" cy="348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2438400"/>
            <a:ext cx="3733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7E6000"/>
                </a:solidFill>
                <a:latin typeface="Calibri"/>
                <a:cs typeface="Calibri"/>
              </a:rPr>
              <a:t>Planning</a:t>
            </a:r>
            <a:r>
              <a:rPr sz="4000" b="1" spc="-75" dirty="0">
                <a:solidFill>
                  <a:srgbClr val="7E600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7E6000"/>
                </a:solidFill>
                <a:latin typeface="Calibri"/>
                <a:cs typeface="Calibri"/>
              </a:rPr>
              <a:t>Graphs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7" y="3712464"/>
            <a:ext cx="9948508" cy="3153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539" y="801065"/>
            <a:ext cx="28009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80" dirty="0"/>
              <a:t>PG</a:t>
            </a:r>
            <a:r>
              <a:rPr spc="20" dirty="0"/>
              <a:t> </a:t>
            </a:r>
            <a:r>
              <a:rPr spc="-340" dirty="0"/>
              <a:t>Examp</a:t>
            </a:r>
            <a:r>
              <a:rPr spc="-145" dirty="0"/>
              <a:t>l</a:t>
            </a:r>
            <a:r>
              <a:rPr spc="-24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594" y="5360670"/>
            <a:ext cx="63106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Sans Serif"/>
                <a:cs typeface="Microsoft Sans Serif"/>
              </a:rPr>
              <a:t>Identify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i="1" spc="-5" dirty="0">
                <a:latin typeface="Arial"/>
                <a:cs typeface="Arial"/>
              </a:rPr>
              <a:t>mutual</a:t>
            </a:r>
            <a:r>
              <a:rPr sz="2400" i="1" spc="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exclusions</a:t>
            </a:r>
            <a:r>
              <a:rPr sz="2400" spc="-5" dirty="0">
                <a:latin typeface="Microsoft Sans Serif"/>
                <a:cs typeface="Microsoft Sans Serif"/>
              </a:rPr>
              <a:t>between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actions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literals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based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on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potential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conflicts.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4050" y="2085975"/>
            <a:ext cx="6334125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923366"/>
            <a:ext cx="3270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0" dirty="0"/>
              <a:t>Ca</a:t>
            </a:r>
            <a:r>
              <a:rPr spc="-320" dirty="0"/>
              <a:t>k</a:t>
            </a:r>
            <a:r>
              <a:rPr spc="-245" dirty="0"/>
              <a:t>e</a:t>
            </a:r>
            <a:r>
              <a:rPr spc="5" dirty="0"/>
              <a:t> </a:t>
            </a:r>
            <a:r>
              <a:rPr spc="-375" dirty="0"/>
              <a:t>e</a:t>
            </a:r>
            <a:r>
              <a:rPr spc="-185" dirty="0"/>
              <a:t>xamp</a:t>
            </a:r>
            <a:r>
              <a:rPr spc="-85" dirty="0"/>
              <a:t>l</a:t>
            </a:r>
            <a:r>
              <a:rPr spc="-24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738" y="4538294"/>
            <a:ext cx="7871461" cy="3000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20040">
              <a:lnSpc>
                <a:spcPts val="2735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57505" algn="l"/>
                <a:tab pos="358140" algn="l"/>
              </a:tabLst>
            </a:pPr>
            <a:r>
              <a:rPr sz="2400" dirty="0">
                <a:latin typeface="Microsoft Sans Serif"/>
                <a:cs typeface="Microsoft Sans Serif"/>
              </a:rPr>
              <a:t>Level S</a:t>
            </a:r>
            <a:r>
              <a:rPr sz="2400" baseline="-20833" dirty="0">
                <a:latin typeface="Microsoft Sans Serif"/>
                <a:cs typeface="Microsoft Sans Serif"/>
              </a:rPr>
              <a:t>1 </a:t>
            </a:r>
            <a:r>
              <a:rPr sz="2400" dirty="0">
                <a:latin typeface="Microsoft Sans Serif"/>
                <a:cs typeface="Microsoft Sans Serif"/>
              </a:rPr>
              <a:t>contains all literals that could result from</a:t>
            </a:r>
          </a:p>
          <a:p>
            <a:pPr marL="358140">
              <a:lnSpc>
                <a:spcPts val="2735"/>
              </a:lnSpc>
            </a:pPr>
            <a:r>
              <a:rPr sz="2400" dirty="0">
                <a:latin typeface="Microsoft Sans Serif"/>
                <a:cs typeface="Microsoft Sans Serif"/>
              </a:rPr>
              <a:t>picking any subset of actions in </a:t>
            </a:r>
            <a:r>
              <a:rPr sz="2400" dirty="0" smtClean="0">
                <a:latin typeface="Microsoft Sans Serif"/>
                <a:cs typeface="Microsoft Sans Serif"/>
              </a:rPr>
              <a:t>A</a:t>
            </a:r>
            <a:r>
              <a:rPr sz="2400" baseline="-20833" dirty="0" smtClean="0">
                <a:latin typeface="Microsoft Sans Serif"/>
                <a:cs typeface="Microsoft Sans Serif"/>
              </a:rPr>
              <a:t>0</a:t>
            </a:r>
            <a:endParaRPr lang="en-IN" sz="2400" baseline="-20833" dirty="0" smtClean="0">
              <a:latin typeface="Microsoft Sans Serif"/>
              <a:cs typeface="Microsoft Sans Serif"/>
            </a:endParaRPr>
          </a:p>
          <a:p>
            <a:pPr marL="358140">
              <a:lnSpc>
                <a:spcPts val="2735"/>
              </a:lnSpc>
            </a:pPr>
            <a:endParaRPr sz="2400" baseline="-20833" dirty="0">
              <a:latin typeface="Microsoft Sans Serif"/>
              <a:cs typeface="Microsoft Sans Serif"/>
            </a:endParaRPr>
          </a:p>
          <a:p>
            <a:pPr marL="678180" marR="1662430" indent="-274955">
              <a:lnSpc>
                <a:spcPts val="2160"/>
              </a:lnSpc>
              <a:spcBef>
                <a:spcPts val="650"/>
              </a:spcBef>
            </a:pPr>
            <a:r>
              <a:rPr sz="140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 </a:t>
            </a:r>
            <a:r>
              <a:rPr sz="2000" dirty="0">
                <a:latin typeface="Microsoft Sans Serif"/>
                <a:cs typeface="Microsoft Sans Serif"/>
              </a:rPr>
              <a:t>Conflicts between literals that can not occur together  (as a consequence of the selection action) are  represented by mutex links</a:t>
            </a:r>
            <a:r>
              <a:rPr sz="2000" dirty="0" smtClean="0">
                <a:latin typeface="Microsoft Sans Serif"/>
                <a:cs typeface="Microsoft Sans Serif"/>
              </a:rPr>
              <a:t>.</a:t>
            </a:r>
            <a:endParaRPr lang="en-IN" sz="2000" dirty="0" smtClean="0">
              <a:latin typeface="Microsoft Sans Serif"/>
              <a:cs typeface="Microsoft Sans Serif"/>
            </a:endParaRPr>
          </a:p>
          <a:p>
            <a:pPr marL="678180" marR="1662430" indent="-274955">
              <a:lnSpc>
                <a:spcPts val="2160"/>
              </a:lnSpc>
              <a:spcBef>
                <a:spcPts val="650"/>
              </a:spcBef>
            </a:pPr>
            <a:endParaRPr sz="2000" dirty="0">
              <a:latin typeface="Microsoft Sans Serif"/>
              <a:cs typeface="Microsoft Sans Serif"/>
            </a:endParaRPr>
          </a:p>
          <a:p>
            <a:pPr marL="678180" marR="30480" indent="-274955">
              <a:lnSpc>
                <a:spcPts val="2160"/>
              </a:lnSpc>
              <a:spcBef>
                <a:spcPts val="600"/>
              </a:spcBef>
            </a:pPr>
            <a:r>
              <a:rPr sz="140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 </a:t>
            </a:r>
            <a:r>
              <a:rPr sz="2000" dirty="0">
                <a:latin typeface="Microsoft Sans Serif"/>
                <a:cs typeface="Microsoft Sans Serif"/>
              </a:rPr>
              <a:t>S1 defines multiple states and the mutex links are the constraints that  define this set of states.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1752600"/>
            <a:ext cx="6353175" cy="269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923366"/>
            <a:ext cx="3270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0" dirty="0"/>
              <a:t>Ca</a:t>
            </a:r>
            <a:r>
              <a:rPr spc="-320" dirty="0"/>
              <a:t>k</a:t>
            </a:r>
            <a:r>
              <a:rPr spc="-245" dirty="0"/>
              <a:t>e</a:t>
            </a:r>
            <a:r>
              <a:rPr spc="5" dirty="0"/>
              <a:t> </a:t>
            </a:r>
            <a:r>
              <a:rPr spc="-375" dirty="0"/>
              <a:t>e</a:t>
            </a:r>
            <a:r>
              <a:rPr spc="-185" dirty="0"/>
              <a:t>xamp</a:t>
            </a:r>
            <a:r>
              <a:rPr spc="-85" dirty="0"/>
              <a:t>l</a:t>
            </a:r>
            <a:r>
              <a:rPr spc="-245"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1904873"/>
            <a:ext cx="8096250" cy="25147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0780" y="4876800"/>
            <a:ext cx="7922261" cy="2245487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3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dirty="0">
                <a:latin typeface="Microsoft Sans Serif"/>
                <a:cs typeface="Microsoft Sans Serif"/>
              </a:rPr>
              <a:t>Repeat process until graph levels off:</a:t>
            </a:r>
          </a:p>
          <a:p>
            <a:pPr marL="377825">
              <a:lnSpc>
                <a:spcPct val="100000"/>
              </a:lnSpc>
              <a:spcBef>
                <a:spcPts val="630"/>
              </a:spcBef>
            </a:pPr>
            <a:r>
              <a:rPr sz="165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  </a:t>
            </a:r>
            <a:r>
              <a:rPr sz="2400" dirty="0">
                <a:latin typeface="Microsoft Sans Serif"/>
                <a:cs typeface="Microsoft Sans Serif"/>
              </a:rPr>
              <a:t>two consecutive levels are identical, </a:t>
            </a:r>
            <a:r>
              <a:rPr sz="2400" dirty="0" smtClean="0">
                <a:latin typeface="Microsoft Sans Serif"/>
                <a:cs typeface="Microsoft Sans Serif"/>
              </a:rPr>
              <a:t>or</a:t>
            </a:r>
            <a:endParaRPr lang="en-IN" sz="2400" dirty="0" smtClean="0">
              <a:latin typeface="Microsoft Sans Serif"/>
              <a:cs typeface="Microsoft Sans Serif"/>
            </a:endParaRPr>
          </a:p>
          <a:p>
            <a:pPr marL="377825">
              <a:lnSpc>
                <a:spcPct val="100000"/>
              </a:lnSpc>
              <a:spcBef>
                <a:spcPts val="630"/>
              </a:spcBef>
            </a:pPr>
            <a:endParaRPr sz="2400" dirty="0">
              <a:latin typeface="Microsoft Sans Serif"/>
              <a:cs typeface="Microsoft Sans Serif"/>
            </a:endParaRPr>
          </a:p>
          <a:p>
            <a:pPr marL="652780" marR="716280" indent="-274955">
              <a:lnSpc>
                <a:spcPct val="100000"/>
              </a:lnSpc>
              <a:spcBef>
                <a:spcPts val="600"/>
              </a:spcBef>
            </a:pPr>
            <a:r>
              <a:rPr sz="165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 </a:t>
            </a:r>
            <a:r>
              <a:rPr sz="2400" dirty="0">
                <a:latin typeface="Microsoft Sans Serif"/>
                <a:cs typeface="Microsoft Sans Serif"/>
              </a:rPr>
              <a:t>contain the same amount of literals  (explanation follows 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01065"/>
            <a:ext cx="6092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25" dirty="0"/>
              <a:t>Th</a:t>
            </a:r>
            <a:r>
              <a:rPr spc="-495" dirty="0"/>
              <a:t>e</a:t>
            </a:r>
            <a:r>
              <a:rPr dirty="0"/>
              <a:t> </a:t>
            </a:r>
            <a:r>
              <a:rPr spc="-520" dirty="0"/>
              <a:t>GRA</a:t>
            </a:r>
            <a:r>
              <a:rPr spc="-465" dirty="0"/>
              <a:t>P</a:t>
            </a:r>
            <a:r>
              <a:rPr spc="-505" dirty="0"/>
              <a:t>HPLAN</a:t>
            </a:r>
            <a:r>
              <a:rPr spc="20" dirty="0"/>
              <a:t> </a:t>
            </a:r>
            <a:r>
              <a:rPr spc="-100" dirty="0"/>
              <a:t>Algori</a:t>
            </a:r>
            <a:r>
              <a:rPr spc="-85" dirty="0"/>
              <a:t>t</a:t>
            </a:r>
            <a:r>
              <a:rPr spc="-630" dirty="0"/>
              <a:t>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2286000"/>
            <a:ext cx="8605012" cy="4451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dirty="0">
                <a:latin typeface="Microsoft Sans Serif"/>
                <a:cs typeface="Microsoft Sans Serif"/>
              </a:rPr>
              <a:t>Extract a solution directly from the PG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 dirty="0">
              <a:latin typeface="Microsoft Sans Serif"/>
              <a:cs typeface="Microsoft Sans Serif"/>
            </a:endParaRPr>
          </a:p>
          <a:p>
            <a:pPr marL="332740" marR="1971675" indent="-320675">
              <a:lnSpc>
                <a:spcPct val="129500"/>
              </a:lnSpc>
            </a:pPr>
            <a:r>
              <a:rPr sz="2000" b="1" dirty="0">
                <a:latin typeface="Arial"/>
                <a:cs typeface="Arial"/>
              </a:rPr>
              <a:t>function</a:t>
            </a:r>
            <a:r>
              <a:rPr sz="2000" dirty="0">
                <a:latin typeface="Microsoft Sans Serif"/>
                <a:cs typeface="Microsoft Sans Serif"/>
              </a:rPr>
              <a:t>GRAPHPLAN(</a:t>
            </a:r>
            <a:r>
              <a:rPr sz="2000" i="1" dirty="0">
                <a:latin typeface="Arial"/>
                <a:cs typeface="Arial"/>
              </a:rPr>
              <a:t>problem</a:t>
            </a:r>
            <a:r>
              <a:rPr sz="2000" dirty="0">
                <a:latin typeface="Microsoft Sans Serif"/>
                <a:cs typeface="Microsoft Sans Serif"/>
              </a:rPr>
              <a:t>) </a:t>
            </a:r>
            <a:r>
              <a:rPr sz="2000" b="1" dirty="0">
                <a:latin typeface="Arial"/>
                <a:cs typeface="Arial"/>
              </a:rPr>
              <a:t>return</a:t>
            </a:r>
            <a:r>
              <a:rPr sz="2000" i="1" dirty="0">
                <a:latin typeface="Arial"/>
                <a:cs typeface="Arial"/>
              </a:rPr>
              <a:t>solution</a:t>
            </a:r>
            <a:r>
              <a:rPr sz="2000" dirty="0">
                <a:latin typeface="Microsoft Sans Serif"/>
                <a:cs typeface="Microsoft Sans Serif"/>
              </a:rPr>
              <a:t>or failure  </a:t>
            </a:r>
            <a:r>
              <a:rPr sz="2000" i="1" dirty="0">
                <a:latin typeface="Arial"/>
                <a:cs typeface="Arial"/>
              </a:rPr>
              <a:t>graph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Microsoft Sans Serif"/>
                <a:cs typeface="Microsoft Sans Serif"/>
              </a:rPr>
              <a:t>INITIAL-PLANNING-GRAPH(</a:t>
            </a:r>
            <a:r>
              <a:rPr sz="2000" i="1" dirty="0">
                <a:latin typeface="Arial"/>
                <a:cs typeface="Arial"/>
              </a:rPr>
              <a:t>problem</a:t>
            </a:r>
            <a:r>
              <a:rPr sz="2000" dirty="0">
                <a:latin typeface="Microsoft Sans Serif"/>
                <a:cs typeface="Microsoft Sans Serif"/>
              </a:rPr>
              <a:t>)  </a:t>
            </a:r>
            <a:r>
              <a:rPr sz="2000" i="1" dirty="0">
                <a:latin typeface="Arial"/>
                <a:cs typeface="Arial"/>
              </a:rPr>
              <a:t>goals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Microsoft Sans Serif"/>
                <a:cs typeface="Microsoft Sans Serif"/>
              </a:rPr>
              <a:t>GOALS[</a:t>
            </a:r>
            <a:r>
              <a:rPr sz="2000" i="1" dirty="0">
                <a:latin typeface="Arial"/>
                <a:cs typeface="Arial"/>
              </a:rPr>
              <a:t>problem</a:t>
            </a:r>
            <a:r>
              <a:rPr sz="2000" dirty="0">
                <a:latin typeface="Microsoft Sans Serif"/>
                <a:cs typeface="Microsoft Sans Serif"/>
              </a:rPr>
              <a:t>]</a:t>
            </a:r>
          </a:p>
          <a:p>
            <a:pPr marL="332740">
              <a:lnSpc>
                <a:spcPct val="100000"/>
              </a:lnSpc>
              <a:spcBef>
                <a:spcPts val="685"/>
              </a:spcBef>
            </a:pPr>
            <a:r>
              <a:rPr sz="2000" b="1" dirty="0">
                <a:latin typeface="Arial"/>
                <a:cs typeface="Arial"/>
              </a:rPr>
              <a:t>loop do</a:t>
            </a:r>
            <a:endParaRPr sz="2000" dirty="0">
              <a:latin typeface="Arial"/>
              <a:cs typeface="Arial"/>
            </a:endParaRPr>
          </a:p>
          <a:p>
            <a:pPr marR="461645" algn="ctr">
              <a:lnSpc>
                <a:spcPct val="100000"/>
              </a:lnSpc>
              <a:spcBef>
                <a:spcPts val="695"/>
              </a:spcBef>
            </a:pPr>
            <a:r>
              <a:rPr sz="2000" b="1" dirty="0">
                <a:latin typeface="Arial"/>
                <a:cs typeface="Arial"/>
              </a:rPr>
              <a:t>if </a:t>
            </a:r>
            <a:r>
              <a:rPr sz="2000" i="1" dirty="0">
                <a:latin typeface="Arial"/>
                <a:cs typeface="Arial"/>
              </a:rPr>
              <a:t>goals</a:t>
            </a:r>
            <a:r>
              <a:rPr sz="2000" dirty="0">
                <a:latin typeface="Microsoft Sans Serif"/>
                <a:cs typeface="Microsoft Sans Serif"/>
              </a:rPr>
              <a:t>all non-mutex in last level of graph </a:t>
            </a:r>
            <a:r>
              <a:rPr sz="2000" b="1" dirty="0">
                <a:latin typeface="Arial"/>
                <a:cs typeface="Arial"/>
              </a:rPr>
              <a:t>then do</a:t>
            </a:r>
            <a:endParaRPr sz="2000" dirty="0">
              <a:latin typeface="Arial"/>
              <a:cs typeface="Arial"/>
            </a:endParaRPr>
          </a:p>
          <a:p>
            <a:pPr marL="1274445">
              <a:lnSpc>
                <a:spcPct val="100000"/>
              </a:lnSpc>
              <a:spcBef>
                <a:spcPts val="720"/>
              </a:spcBef>
            </a:pPr>
            <a:r>
              <a:rPr sz="2000" i="1" dirty="0">
                <a:latin typeface="Arial"/>
                <a:cs typeface="Arial"/>
              </a:rPr>
              <a:t>solution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Microsoft Sans Serif"/>
                <a:cs typeface="Microsoft Sans Serif"/>
              </a:rPr>
              <a:t>EXTRACT-SOLUTION(</a:t>
            </a:r>
            <a:r>
              <a:rPr sz="2000" i="1" dirty="0">
                <a:latin typeface="Arial"/>
                <a:cs typeface="Arial"/>
              </a:rPr>
              <a:t>graph, goals, </a:t>
            </a:r>
            <a:r>
              <a:rPr sz="2000" dirty="0">
                <a:latin typeface="Microsoft Sans Serif"/>
                <a:cs typeface="Microsoft Sans Serif"/>
              </a:rPr>
              <a:t>LENGTH</a:t>
            </a:r>
            <a:r>
              <a:rPr sz="2000" i="1" dirty="0">
                <a:latin typeface="Arial"/>
                <a:cs typeface="Arial"/>
              </a:rPr>
              <a:t>(graph)</a:t>
            </a:r>
            <a:r>
              <a:rPr sz="2000" dirty="0">
                <a:latin typeface="Microsoft Sans Serif"/>
                <a:cs typeface="Microsoft Sans Serif"/>
              </a:rPr>
              <a:t>)</a:t>
            </a:r>
          </a:p>
          <a:p>
            <a:pPr marL="1274445">
              <a:lnSpc>
                <a:spcPct val="100000"/>
              </a:lnSpc>
              <a:spcBef>
                <a:spcPts val="700"/>
              </a:spcBef>
            </a:pPr>
            <a:r>
              <a:rPr sz="2000" b="1" dirty="0">
                <a:latin typeface="Arial"/>
                <a:cs typeface="Arial"/>
              </a:rPr>
              <a:t>if</a:t>
            </a:r>
            <a:r>
              <a:rPr sz="2000" i="1" dirty="0">
                <a:latin typeface="Arial"/>
                <a:cs typeface="Arial"/>
              </a:rPr>
              <a:t>solution</a:t>
            </a:r>
            <a:r>
              <a:rPr sz="2000" dirty="0">
                <a:latin typeface="Symbol"/>
                <a:cs typeface="Symbol"/>
              </a:rPr>
              <a:t></a:t>
            </a:r>
            <a:r>
              <a:rPr sz="2000" dirty="0">
                <a:latin typeface="Microsoft Sans Serif"/>
                <a:cs typeface="Microsoft Sans Serif"/>
              </a:rPr>
              <a:t>failure </a:t>
            </a:r>
            <a:r>
              <a:rPr sz="2000" b="1" dirty="0">
                <a:latin typeface="Arial"/>
                <a:cs typeface="Arial"/>
              </a:rPr>
              <a:t>then return</a:t>
            </a:r>
            <a:r>
              <a:rPr sz="2000" i="1" dirty="0">
                <a:latin typeface="Arial"/>
                <a:cs typeface="Arial"/>
              </a:rPr>
              <a:t>solution</a:t>
            </a:r>
            <a:endParaRPr sz="2000" dirty="0">
              <a:latin typeface="Arial"/>
              <a:cs typeface="Arial"/>
            </a:endParaRPr>
          </a:p>
          <a:p>
            <a:pPr marL="1274445">
              <a:lnSpc>
                <a:spcPct val="100000"/>
              </a:lnSpc>
              <a:spcBef>
                <a:spcPts val="680"/>
              </a:spcBef>
            </a:pPr>
            <a:r>
              <a:rPr sz="2000" b="1" dirty="0">
                <a:latin typeface="Arial"/>
                <a:cs typeface="Arial"/>
              </a:rPr>
              <a:t>else if</a:t>
            </a:r>
            <a:r>
              <a:rPr sz="2000" dirty="0">
                <a:latin typeface="Microsoft Sans Serif"/>
                <a:cs typeface="Microsoft Sans Serif"/>
              </a:rPr>
              <a:t>NO-SOLUTION-POSSIBLE(</a:t>
            </a:r>
            <a:r>
              <a:rPr sz="2000" i="1" dirty="0">
                <a:latin typeface="Arial"/>
                <a:cs typeface="Arial"/>
              </a:rPr>
              <a:t>graph</a:t>
            </a:r>
            <a:r>
              <a:rPr sz="2000" dirty="0">
                <a:latin typeface="Microsoft Sans Serif"/>
                <a:cs typeface="Microsoft Sans Serif"/>
              </a:rPr>
              <a:t>) </a:t>
            </a:r>
            <a:r>
              <a:rPr sz="2000" b="1" dirty="0">
                <a:latin typeface="Arial"/>
                <a:cs typeface="Arial"/>
              </a:rPr>
              <a:t>then return</a:t>
            </a:r>
            <a:r>
              <a:rPr sz="2000" dirty="0">
                <a:latin typeface="Microsoft Sans Serif"/>
                <a:cs typeface="Microsoft Sans Serif"/>
              </a:rPr>
              <a:t>failure</a:t>
            </a:r>
          </a:p>
          <a:p>
            <a:pPr marL="1099185">
              <a:lnSpc>
                <a:spcPct val="100000"/>
              </a:lnSpc>
              <a:spcBef>
                <a:spcPts val="725"/>
              </a:spcBef>
            </a:pPr>
            <a:r>
              <a:rPr sz="2000" i="1" dirty="0">
                <a:latin typeface="Arial"/>
                <a:cs typeface="Arial"/>
              </a:rPr>
              <a:t>graph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Microsoft Sans Serif"/>
                <a:cs typeface="Microsoft Sans Serif"/>
              </a:rPr>
              <a:t>EXPAND-GRAPH(</a:t>
            </a:r>
            <a:r>
              <a:rPr sz="2000" i="1" dirty="0">
                <a:latin typeface="Arial"/>
                <a:cs typeface="Arial"/>
              </a:rPr>
              <a:t>graph, problem</a:t>
            </a:r>
            <a:r>
              <a:rPr sz="2000" dirty="0">
                <a:latin typeface="Microsoft Sans Serif"/>
                <a:cs typeface="Microsoft Sans Serif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4" y="1958716"/>
            <a:ext cx="9792346" cy="56612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191000"/>
            <a:ext cx="5257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" y="3875"/>
            <a:ext cx="10084819" cy="776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9576074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" y="0"/>
            <a:ext cx="9918374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7427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0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6164"/>
            <a:ext cx="10188299" cy="780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5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4593"/>
            <a:ext cx="3373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75" dirty="0"/>
              <a:t>Planning</a:t>
            </a:r>
            <a:r>
              <a:rPr sz="4000" spc="25" dirty="0"/>
              <a:t> </a:t>
            </a:r>
            <a:r>
              <a:rPr sz="4000" spc="-30" dirty="0"/>
              <a:t>G</a:t>
            </a:r>
            <a:r>
              <a:rPr sz="4000" spc="-50" dirty="0"/>
              <a:t>r</a:t>
            </a:r>
            <a:r>
              <a:rPr sz="4000" spc="-300" dirty="0"/>
              <a:t>aphs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48588" y="2069414"/>
            <a:ext cx="8147812" cy="34118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Microsoft Sans Serif"/>
                <a:cs typeface="Microsoft Sans Serif"/>
              </a:rPr>
              <a:t>Planning graphs are an efficient way to create a  representation of a planning problem that can be  used to</a:t>
            </a:r>
          </a:p>
          <a:p>
            <a:pPr marL="378460">
              <a:lnSpc>
                <a:spcPct val="100000"/>
              </a:lnSpc>
              <a:spcBef>
                <a:spcPts val="600"/>
              </a:spcBef>
            </a:pPr>
            <a:r>
              <a:rPr sz="210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 </a:t>
            </a:r>
            <a:r>
              <a:rPr sz="3000" dirty="0">
                <a:latin typeface="Microsoft Sans Serif"/>
                <a:cs typeface="Microsoft Sans Serif"/>
              </a:rPr>
              <a:t>Achieve better heuristic estimates</a:t>
            </a:r>
          </a:p>
          <a:p>
            <a:pPr marL="378460">
              <a:lnSpc>
                <a:spcPct val="100000"/>
              </a:lnSpc>
              <a:spcBef>
                <a:spcPts val="600"/>
              </a:spcBef>
            </a:pPr>
            <a:r>
              <a:rPr sz="210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 </a:t>
            </a:r>
            <a:r>
              <a:rPr sz="3000" dirty="0">
                <a:latin typeface="Microsoft Sans Serif"/>
                <a:cs typeface="Microsoft Sans Serif"/>
              </a:rPr>
              <a:t>Directly construct plans</a:t>
            </a:r>
          </a:p>
          <a:p>
            <a:pPr marL="332740" marR="3321685" indent="-32067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Microsoft Sans Serif"/>
                <a:cs typeface="Microsoft Sans Serif"/>
              </a:rPr>
              <a:t>Planning graphs only work  for propositional problems.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34593"/>
            <a:ext cx="3373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75" dirty="0"/>
              <a:t>Planning</a:t>
            </a:r>
            <a:r>
              <a:rPr sz="4000" spc="25" dirty="0"/>
              <a:t> </a:t>
            </a:r>
            <a:r>
              <a:rPr sz="4000" spc="-30" dirty="0"/>
              <a:t>G</a:t>
            </a:r>
            <a:r>
              <a:rPr sz="4000" spc="-50" dirty="0"/>
              <a:t>r</a:t>
            </a:r>
            <a:r>
              <a:rPr sz="4000" spc="-300" dirty="0"/>
              <a:t>aphs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48588" y="2069414"/>
            <a:ext cx="7873365" cy="52764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725805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Microsoft Sans Serif"/>
                <a:cs typeface="Microsoft Sans Serif"/>
              </a:rPr>
              <a:t>Planning graphs consists of a seq of levels that  correspond to time steps in the plan.</a:t>
            </a:r>
          </a:p>
          <a:p>
            <a:pPr marL="37846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 </a:t>
            </a:r>
            <a:r>
              <a:rPr sz="2900" dirty="0">
                <a:latin typeface="Microsoft Sans Serif"/>
                <a:cs typeface="Microsoft Sans Serif"/>
              </a:rPr>
              <a:t>Level 0 is the initial state.</a:t>
            </a:r>
          </a:p>
          <a:p>
            <a:pPr marL="652780" marR="5080" indent="-27432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 </a:t>
            </a:r>
            <a:r>
              <a:rPr sz="2900" dirty="0">
                <a:latin typeface="Microsoft Sans Serif"/>
                <a:cs typeface="Microsoft Sans Serif"/>
              </a:rPr>
              <a:t>Each level consists of a set of literals and a set of  actions that represent what </a:t>
            </a:r>
            <a:r>
              <a:rPr sz="2900" i="1" dirty="0">
                <a:latin typeface="Arial"/>
                <a:cs typeface="Arial"/>
              </a:rPr>
              <a:t>might be</a:t>
            </a:r>
            <a:r>
              <a:rPr sz="2900" dirty="0">
                <a:latin typeface="Microsoft Sans Serif"/>
                <a:cs typeface="Microsoft Sans Serif"/>
              </a:rPr>
              <a:t>possible at  that step in the plan</a:t>
            </a:r>
          </a:p>
          <a:p>
            <a:pPr marL="378460">
              <a:lnSpc>
                <a:spcPct val="100000"/>
              </a:lnSpc>
              <a:spcBef>
                <a:spcPts val="605"/>
              </a:spcBef>
            </a:pPr>
            <a:r>
              <a:rPr sz="200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 </a:t>
            </a:r>
            <a:r>
              <a:rPr sz="2900" i="1" dirty="0">
                <a:latin typeface="Arial"/>
                <a:cs typeface="Arial"/>
              </a:rPr>
              <a:t>Might be</a:t>
            </a:r>
            <a:r>
              <a:rPr sz="2900" dirty="0">
                <a:latin typeface="Microsoft Sans Serif"/>
                <a:cs typeface="Microsoft Sans Serif"/>
              </a:rPr>
              <a:t>is the key to efficiency</a:t>
            </a:r>
          </a:p>
          <a:p>
            <a:pPr marL="652780" marR="701040" indent="-274320">
              <a:lnSpc>
                <a:spcPct val="100000"/>
              </a:lnSpc>
              <a:spcBef>
                <a:spcPts val="595"/>
              </a:spcBef>
            </a:pPr>
            <a:r>
              <a:rPr sz="210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 </a:t>
            </a:r>
            <a:r>
              <a:rPr sz="3000" dirty="0">
                <a:latin typeface="Microsoft Sans Serif"/>
                <a:cs typeface="Microsoft Sans Serif"/>
              </a:rPr>
              <a:t>Records only a restricted subset of possible  negative interactions among actions.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801065"/>
            <a:ext cx="3709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0" dirty="0"/>
              <a:t>Planning</a:t>
            </a:r>
            <a:r>
              <a:rPr spc="-10" dirty="0"/>
              <a:t> </a:t>
            </a:r>
            <a:r>
              <a:rPr spc="-25" dirty="0"/>
              <a:t>G</a:t>
            </a:r>
            <a:r>
              <a:rPr spc="-65" dirty="0"/>
              <a:t>r</a:t>
            </a:r>
            <a:r>
              <a:rPr spc="-330" dirty="0"/>
              <a:t>aphs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13717" y="2286000"/>
            <a:ext cx="7895336" cy="394787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99415" indent="-320675">
              <a:lnSpc>
                <a:spcPct val="100000"/>
              </a:lnSpc>
              <a:spcBef>
                <a:spcPts val="944"/>
              </a:spcBef>
              <a:buClr>
                <a:srgbClr val="DD8046"/>
              </a:buClr>
              <a:buSzPct val="60294"/>
              <a:buFont typeface="Wingdings"/>
              <a:buChar char=""/>
              <a:tabLst>
                <a:tab pos="400685" algn="l"/>
              </a:tabLst>
            </a:pPr>
            <a:r>
              <a:rPr dirty="0"/>
              <a:t>Each level consists of</a:t>
            </a:r>
          </a:p>
          <a:p>
            <a:pPr marL="399415" marR="577215" indent="-320675">
              <a:lnSpc>
                <a:spcPct val="100000"/>
              </a:lnSpc>
              <a:spcBef>
                <a:spcPts val="73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400685" algn="l"/>
              </a:tabLst>
            </a:pPr>
            <a:r>
              <a:rPr sz="2900" i="1" dirty="0">
                <a:latin typeface="Arial"/>
                <a:cs typeface="Arial"/>
              </a:rPr>
              <a:t>Literals</a:t>
            </a:r>
            <a:r>
              <a:rPr sz="2900" dirty="0"/>
              <a:t>= all those that </a:t>
            </a:r>
            <a:r>
              <a:rPr sz="2900" i="1" dirty="0">
                <a:latin typeface="Arial"/>
                <a:cs typeface="Arial"/>
              </a:rPr>
              <a:t>could</a:t>
            </a:r>
            <a:r>
              <a:rPr sz="2900" dirty="0"/>
              <a:t>be true at that time  step, depending upon the actions executed at  preceding time steps.</a:t>
            </a:r>
            <a:endParaRPr sz="2900" dirty="0">
              <a:latin typeface="Arial"/>
              <a:cs typeface="Arial"/>
            </a:endParaRPr>
          </a:p>
          <a:p>
            <a:pPr marL="399415" marR="5080" indent="-32067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400685" algn="l"/>
              </a:tabLst>
            </a:pPr>
            <a:r>
              <a:rPr sz="2900" i="1" dirty="0">
                <a:latin typeface="Arial"/>
                <a:cs typeface="Arial"/>
              </a:rPr>
              <a:t>Actions</a:t>
            </a:r>
            <a:r>
              <a:rPr sz="2900" dirty="0"/>
              <a:t>= all those actions that </a:t>
            </a:r>
            <a:r>
              <a:rPr sz="2900" i="1" dirty="0">
                <a:latin typeface="Arial"/>
                <a:cs typeface="Arial"/>
              </a:rPr>
              <a:t>could</a:t>
            </a:r>
            <a:r>
              <a:rPr sz="2900" dirty="0"/>
              <a:t>have their  preconditions satisfied at that time step, depending  on which of the literals actually hold.</a:t>
            </a:r>
            <a:endParaRPr sz="29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9606920" cy="700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9448800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/>
              <a:t>PG </a:t>
            </a:r>
            <a:r>
              <a:rPr sz="3800" b="1" dirty="0" err="1" smtClean="0"/>
              <a:t>Exampl</a:t>
            </a:r>
            <a:r>
              <a:rPr lang="en-IN" sz="3800" b="1" dirty="0" smtClean="0"/>
              <a:t>e - The have cake and eat cake too </a:t>
            </a:r>
            <a:endParaRPr sz="3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752600" y="2209800"/>
            <a:ext cx="7156960" cy="537602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802640">
              <a:lnSpc>
                <a:spcPct val="114799"/>
              </a:lnSpc>
              <a:spcBef>
                <a:spcPts val="130"/>
              </a:spcBef>
            </a:pPr>
            <a:r>
              <a:rPr sz="2800" b="1" dirty="0">
                <a:latin typeface="Microsoft Sans Serif"/>
                <a:cs typeface="Microsoft Sans Serif"/>
              </a:rPr>
              <a:t>Init</a:t>
            </a:r>
            <a:r>
              <a:rPr sz="2800" dirty="0">
                <a:latin typeface="Microsoft Sans Serif"/>
                <a:cs typeface="Microsoft Sans Serif"/>
              </a:rPr>
              <a:t>(Have(Cake))  </a:t>
            </a:r>
            <a:endParaRPr lang="en-IN" sz="2800" dirty="0" smtClean="0">
              <a:latin typeface="Microsoft Sans Serif"/>
              <a:cs typeface="Microsoft Sans Serif"/>
            </a:endParaRPr>
          </a:p>
          <a:p>
            <a:pPr marL="12700" marR="802640">
              <a:lnSpc>
                <a:spcPct val="114799"/>
              </a:lnSpc>
              <a:spcBef>
                <a:spcPts val="130"/>
              </a:spcBef>
            </a:pPr>
            <a:endParaRPr lang="en-IN" sz="2800" dirty="0" smtClean="0">
              <a:latin typeface="Microsoft Sans Serif"/>
              <a:cs typeface="Microsoft Sans Serif"/>
            </a:endParaRPr>
          </a:p>
          <a:p>
            <a:pPr marL="12700" marR="802640">
              <a:lnSpc>
                <a:spcPct val="114799"/>
              </a:lnSpc>
              <a:spcBef>
                <a:spcPts val="130"/>
              </a:spcBef>
            </a:pPr>
            <a:r>
              <a:rPr sz="2800" b="1" dirty="0" smtClean="0">
                <a:latin typeface="Microsoft Sans Serif"/>
                <a:cs typeface="Microsoft Sans Serif"/>
              </a:rPr>
              <a:t>Goal</a:t>
            </a:r>
            <a:r>
              <a:rPr sz="2800" dirty="0" smtClean="0">
                <a:latin typeface="Microsoft Sans Serif"/>
                <a:cs typeface="Microsoft Sans Serif"/>
              </a:rPr>
              <a:t>(Have(Cake</a:t>
            </a:r>
            <a:r>
              <a:rPr sz="2800" dirty="0">
                <a:latin typeface="Microsoft Sans Serif"/>
                <a:cs typeface="Microsoft Sans Serif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Microsoft Sans Serif"/>
                <a:cs typeface="Microsoft Sans Serif"/>
              </a:rPr>
              <a:t>Eaten(Cake))  </a:t>
            </a:r>
            <a:endParaRPr lang="en-IN" sz="2800" dirty="0" smtClean="0">
              <a:latin typeface="Microsoft Sans Serif"/>
              <a:cs typeface="Microsoft Sans Serif"/>
            </a:endParaRPr>
          </a:p>
          <a:p>
            <a:pPr marL="12700" marR="802640">
              <a:lnSpc>
                <a:spcPct val="114799"/>
              </a:lnSpc>
              <a:spcBef>
                <a:spcPts val="130"/>
              </a:spcBef>
            </a:pPr>
            <a:endParaRPr lang="en-IN" sz="2800" dirty="0">
              <a:latin typeface="Microsoft Sans Serif"/>
              <a:cs typeface="Microsoft Sans Serif"/>
            </a:endParaRPr>
          </a:p>
          <a:p>
            <a:pPr marL="12700" marR="802640">
              <a:lnSpc>
                <a:spcPct val="114799"/>
              </a:lnSpc>
              <a:spcBef>
                <a:spcPts val="130"/>
              </a:spcBef>
            </a:pPr>
            <a:r>
              <a:rPr sz="2800" b="1" dirty="0" smtClean="0">
                <a:latin typeface="Microsoft Sans Serif"/>
                <a:cs typeface="Microsoft Sans Serif"/>
              </a:rPr>
              <a:t>Action</a:t>
            </a:r>
            <a:r>
              <a:rPr sz="2800" dirty="0" smtClean="0">
                <a:latin typeface="Microsoft Sans Serif"/>
                <a:cs typeface="Microsoft Sans Serif"/>
              </a:rPr>
              <a:t>(Eat(Cake</a:t>
            </a:r>
            <a:r>
              <a:rPr sz="2800" dirty="0">
                <a:latin typeface="Microsoft Sans Serif"/>
                <a:cs typeface="Microsoft Sans Serif"/>
              </a:rPr>
              <a:t>),</a:t>
            </a: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Microsoft Sans Serif"/>
                <a:cs typeface="Microsoft Sans Serif"/>
              </a:rPr>
              <a:t>PRECOND: Have(Cake)</a:t>
            </a:r>
          </a:p>
          <a:p>
            <a:pPr marL="12700" marR="5080" indent="228600">
              <a:lnSpc>
                <a:spcPct val="114300"/>
              </a:lnSpc>
              <a:spcBef>
                <a:spcPts val="45"/>
              </a:spcBef>
            </a:pPr>
            <a:r>
              <a:rPr sz="2800" dirty="0">
                <a:latin typeface="Microsoft Sans Serif"/>
                <a:cs typeface="Microsoft Sans Serif"/>
              </a:rPr>
              <a:t>EFFECT: ¬Have(Cake)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Microsoft Sans Serif"/>
                <a:cs typeface="Microsoft Sans Serif"/>
              </a:rPr>
              <a:t>Eaten(Cake</a:t>
            </a:r>
            <a:r>
              <a:rPr sz="2800" dirty="0" smtClean="0">
                <a:latin typeface="Microsoft Sans Serif"/>
                <a:cs typeface="Microsoft Sans Serif"/>
              </a:rPr>
              <a:t>))</a:t>
            </a:r>
            <a:endParaRPr lang="en-IN" sz="2800" dirty="0" smtClean="0">
              <a:latin typeface="Microsoft Sans Serif"/>
              <a:cs typeface="Microsoft Sans Serif"/>
            </a:endParaRPr>
          </a:p>
          <a:p>
            <a:pPr marL="12700" marR="5080" indent="228600">
              <a:lnSpc>
                <a:spcPct val="114300"/>
              </a:lnSpc>
              <a:spcBef>
                <a:spcPts val="45"/>
              </a:spcBef>
            </a:pPr>
            <a:endParaRPr lang="en-IN" sz="2800" dirty="0" smtClean="0">
              <a:latin typeface="Microsoft Sans Serif"/>
              <a:cs typeface="Microsoft Sans Serif"/>
            </a:endParaRPr>
          </a:p>
          <a:p>
            <a:pPr marL="12700" marR="5080" indent="228600">
              <a:lnSpc>
                <a:spcPct val="114300"/>
              </a:lnSpc>
              <a:spcBef>
                <a:spcPts val="45"/>
              </a:spcBef>
            </a:pPr>
            <a:r>
              <a:rPr sz="2800" b="1" dirty="0" smtClean="0">
                <a:latin typeface="Microsoft Sans Serif"/>
                <a:cs typeface="Microsoft Sans Serif"/>
              </a:rPr>
              <a:t>Action</a:t>
            </a:r>
            <a:r>
              <a:rPr sz="2800" dirty="0" smtClean="0">
                <a:latin typeface="Microsoft Sans Serif"/>
                <a:cs typeface="Microsoft Sans Serif"/>
              </a:rPr>
              <a:t>(Bake(Cake</a:t>
            </a:r>
            <a:r>
              <a:rPr sz="2800" dirty="0">
                <a:latin typeface="Microsoft Sans Serif"/>
                <a:cs typeface="Microsoft Sans Serif"/>
              </a:rPr>
              <a:t>),</a:t>
            </a: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Microsoft Sans Serif"/>
                <a:cs typeface="Microsoft Sans Serif"/>
              </a:rPr>
              <a:t>PRECOND: ¬ Have(Cake)</a:t>
            </a:r>
          </a:p>
          <a:p>
            <a:pPr marL="241300">
              <a:lnSpc>
                <a:spcPct val="100000"/>
              </a:lnSpc>
              <a:spcBef>
                <a:spcPts val="490"/>
              </a:spcBef>
            </a:pPr>
            <a:r>
              <a:rPr sz="2800" dirty="0">
                <a:latin typeface="Microsoft Sans Serif"/>
                <a:cs typeface="Microsoft Sans Serif"/>
              </a:rPr>
              <a:t>EFFECT: Have(Cake))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539" y="801065"/>
            <a:ext cx="28009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80" dirty="0"/>
              <a:t>PG</a:t>
            </a:r>
            <a:r>
              <a:rPr spc="20" dirty="0"/>
              <a:t> </a:t>
            </a:r>
            <a:r>
              <a:rPr spc="-340" dirty="0"/>
              <a:t>Examp</a:t>
            </a:r>
            <a:r>
              <a:rPr spc="-145" dirty="0"/>
              <a:t>l</a:t>
            </a:r>
            <a:r>
              <a:rPr spc="-245"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4050" y="2085975"/>
            <a:ext cx="5619750" cy="25431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31594" y="5360670"/>
            <a:ext cx="539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Sans Serif"/>
                <a:cs typeface="Microsoft Sans Serif"/>
              </a:rPr>
              <a:t>Create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level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0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from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initial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problem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state.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539" y="801065"/>
            <a:ext cx="28009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80" dirty="0"/>
              <a:t>PG</a:t>
            </a:r>
            <a:r>
              <a:rPr spc="20" dirty="0"/>
              <a:t> </a:t>
            </a:r>
            <a:r>
              <a:rPr spc="-340" dirty="0"/>
              <a:t>Examp</a:t>
            </a:r>
            <a:r>
              <a:rPr spc="-145" dirty="0"/>
              <a:t>l</a:t>
            </a:r>
            <a:r>
              <a:rPr spc="-24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594" y="5177842"/>
            <a:ext cx="426847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Microsoft Sans Serif"/>
                <a:cs typeface="Microsoft Sans Serif"/>
              </a:rPr>
              <a:t>Add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all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applicable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actions.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Microsoft Sans Serif"/>
                <a:cs typeface="Microsoft Sans Serif"/>
              </a:rPr>
              <a:t>Add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all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effects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next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state.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4050" y="2085975"/>
            <a:ext cx="6257925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539" y="801065"/>
            <a:ext cx="28009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80" dirty="0"/>
              <a:t>PG</a:t>
            </a:r>
            <a:r>
              <a:rPr spc="20" dirty="0"/>
              <a:t> </a:t>
            </a:r>
            <a:r>
              <a:rPr spc="-340" dirty="0"/>
              <a:t>Examp</a:t>
            </a:r>
            <a:r>
              <a:rPr spc="-145" dirty="0"/>
              <a:t>l</a:t>
            </a:r>
            <a:r>
              <a:rPr spc="-24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6194" y="5360670"/>
            <a:ext cx="6357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  <a:tabLst>
                <a:tab pos="606425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-15" dirty="0">
                <a:latin typeface="Microsoft Sans Serif"/>
                <a:cs typeface="Microsoft Sans Serif"/>
              </a:rPr>
              <a:t>d</a:t>
            </a:r>
            <a:r>
              <a:rPr sz="2400" spc="-5" dirty="0">
                <a:latin typeface="Microsoft Sans Serif"/>
                <a:cs typeface="Microsoft Sans Serif"/>
              </a:rPr>
              <a:t>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i="1" spc="-5" dirty="0">
                <a:latin typeface="Arial"/>
                <a:cs typeface="Arial"/>
              </a:rPr>
              <a:t>persistence</a:t>
            </a:r>
            <a:r>
              <a:rPr sz="2400" i="1" spc="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actions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(inaction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n</a:t>
            </a:r>
            <a:r>
              <a:rPr sz="2400" spc="-5" dirty="0">
                <a:latin typeface="Microsoft Sans Serif"/>
                <a:cs typeface="Microsoft Sans Serif"/>
              </a:rPr>
              <a:t>o</a:t>
            </a:r>
            <a:r>
              <a:rPr sz="2400" dirty="0">
                <a:latin typeface="Microsoft Sans Serif"/>
                <a:cs typeface="Microsoft Sans Serif"/>
              </a:rPr>
              <a:t>-</a:t>
            </a:r>
            <a:r>
              <a:rPr sz="2400" spc="-5" dirty="0">
                <a:latin typeface="Microsoft Sans Serif"/>
                <a:cs typeface="Microsoft Sans Serif"/>
              </a:rPr>
              <a:t>ops)</a:t>
            </a:r>
            <a:r>
              <a:rPr sz="2400" dirty="0">
                <a:latin typeface="Microsoft Sans Serif"/>
                <a:cs typeface="Microsoft Sans Serif"/>
              </a:rPr>
              <a:t>	to  </a:t>
            </a:r>
            <a:r>
              <a:rPr sz="2400" spc="-5" dirty="0">
                <a:latin typeface="Microsoft Sans Serif"/>
                <a:cs typeface="Microsoft Sans Serif"/>
              </a:rPr>
              <a:t>map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all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literals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state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</a:t>
            </a:r>
            <a:r>
              <a:rPr sz="2400" spc="-15" baseline="-20833" dirty="0">
                <a:latin typeface="Microsoft Sans Serif"/>
                <a:cs typeface="Microsoft Sans Serif"/>
              </a:rPr>
              <a:t>i</a:t>
            </a:r>
            <a:r>
              <a:rPr sz="2400" spc="359" baseline="-20833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state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</a:t>
            </a:r>
            <a:r>
              <a:rPr sz="2400" spc="-7" baseline="-20833" dirty="0">
                <a:latin typeface="Microsoft Sans Serif"/>
                <a:cs typeface="Microsoft Sans Serif"/>
              </a:rPr>
              <a:t>i+1</a:t>
            </a:r>
            <a:r>
              <a:rPr sz="2400" spc="-5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4050" y="2085975"/>
            <a:ext cx="6276975" cy="2543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404</Words>
  <Application>Microsoft Office PowerPoint</Application>
  <PresentationFormat>Custom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Microsoft Sans Serif</vt:lpstr>
      <vt:lpstr>Symbol</vt:lpstr>
      <vt:lpstr>Wingdings</vt:lpstr>
      <vt:lpstr>Office Theme</vt:lpstr>
      <vt:lpstr>Planning Graphs</vt:lpstr>
      <vt:lpstr>Planning Graphs</vt:lpstr>
      <vt:lpstr>Planning Graphs</vt:lpstr>
      <vt:lpstr>Planning Graphs</vt:lpstr>
      <vt:lpstr>PowerPoint Presentation</vt:lpstr>
      <vt:lpstr>PG Example - The have cake and eat cake too </vt:lpstr>
      <vt:lpstr>PG Example</vt:lpstr>
      <vt:lpstr>PG Example</vt:lpstr>
      <vt:lpstr>PG Example</vt:lpstr>
      <vt:lpstr>PG Example</vt:lpstr>
      <vt:lpstr>Cake example</vt:lpstr>
      <vt:lpstr>Cake example</vt:lpstr>
      <vt:lpstr>The GRAPHPLAN Algorithm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Graphs</dc:title>
  <dc:creator>Admin</dc:creator>
  <cp:lastModifiedBy>Admin</cp:lastModifiedBy>
  <cp:revision>4</cp:revision>
  <dcterms:created xsi:type="dcterms:W3CDTF">2024-04-20T16:25:45Z</dcterms:created>
  <dcterms:modified xsi:type="dcterms:W3CDTF">2024-04-20T17:01:20Z</dcterms:modified>
</cp:coreProperties>
</file>