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1" r:id="rId6"/>
    <p:sldId id="262" r:id="rId7"/>
    <p:sldId id="263" r:id="rId8"/>
    <p:sldId id="298" r:id="rId9"/>
    <p:sldId id="299" r:id="rId10"/>
    <p:sldId id="300" r:id="rId11"/>
    <p:sldId id="289" r:id="rId12"/>
    <p:sldId id="290" r:id="rId13"/>
    <p:sldId id="274" r:id="rId14"/>
    <p:sldId id="275" r:id="rId15"/>
    <p:sldId id="276" r:id="rId16"/>
    <p:sldId id="278" r:id="rId17"/>
    <p:sldId id="279" r:id="rId18"/>
    <p:sldId id="282" r:id="rId19"/>
    <p:sldId id="283" r:id="rId20"/>
    <p:sldId id="292" r:id="rId21"/>
    <p:sldId id="302" r:id="rId22"/>
    <p:sldId id="303" r:id="rId23"/>
    <p:sldId id="304" r:id="rId24"/>
    <p:sldId id="305" r:id="rId25"/>
    <p:sldId id="306" r:id="rId26"/>
    <p:sldId id="308" r:id="rId27"/>
    <p:sldId id="309" r:id="rId28"/>
    <p:sldId id="310" r:id="rId29"/>
    <p:sldId id="284" r:id="rId30"/>
    <p:sldId id="296" r:id="rId31"/>
    <p:sldId id="297" r:id="rId3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heme" Target="theme/theme1.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BC0E70-7DBB-8604-EB34-3E754A2DB7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852DC095-9F92-40C4-3207-63C6739F2F6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39D6E35A-DB61-B858-9449-7A579E508ADD}"/>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E145120C-7BA6-28FB-6492-E55FA0B8F8E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262DEF2-6184-0A13-673B-2DB28DC6BDB3}"/>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9805666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E997D3-4D17-B321-2E0B-F4FFFE9FCF8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891C7EA-2DB5-22E6-046C-437BA637FC6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A73A69-8363-7816-DDD3-D9C37A46D531}"/>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637A6E50-78FE-B137-D44C-349F510BB78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2BD5382-1376-1A17-3578-46FD8C564369}"/>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17227476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256DBC-D342-22F4-2BD3-1C18B5D6F01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115F596-4A1A-3576-BAFE-1FD96B78F69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B4FB18A-7DDA-5E27-E0F7-2EDD05F766A8}"/>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08B29406-448E-C99E-7565-1F2BE780C50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9406CA9-EB04-B022-685B-909E25080DAF}"/>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18924410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39D3C-9B8C-7D97-FFF4-D2D11BF63A5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C88E07E-D458-E3B3-7A59-8B3A69EBE18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CF49CEE-98E7-5B81-4EB5-EA035CBE9E90}"/>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1E9181A8-3257-67B4-D041-EA296D3F028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355127B-7ED3-5FA7-C457-179481F7D805}"/>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1996330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B8EC5-D0C8-37DA-9F80-E3DCDBC8842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D40DD75-6799-975C-5039-AC3C396496D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D317A17-FB7D-566D-0B63-5A1E4A8F9DA8}"/>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6FF43C79-14DB-50B5-3864-0E96EBA2629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C156B22-201B-843C-F1DB-588593D0CE49}"/>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19715135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A83740-3DFF-8E6F-4FCC-6B1035F50F0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F7B50D4-A0BF-E173-C7E6-0524AA5740F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8695FEAB-C5CF-2305-E29F-D680956F0B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C07DD1E5-EDAE-16F2-7C6D-A423B4B2AC34}"/>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6" name="Footer Placeholder 5">
            <a:extLst>
              <a:ext uri="{FF2B5EF4-FFF2-40B4-BE49-F238E27FC236}">
                <a16:creationId xmlns:a16="http://schemas.microsoft.com/office/drawing/2014/main" id="{D4A261B3-D89A-9D30-2693-8378A94617B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3291789-2E87-902E-8454-7C54B5A8E8AF}"/>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7572481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D1AD7-CC54-80DA-084F-8CEA84C17C5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6ACA46A-6A37-64FE-5B6C-4EFAB9527E5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F91A262-834B-328C-854D-C52DADABF4E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E36FDF6-B146-834A-6675-9820521A971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12F600-0988-0972-A1A0-01E11FD23E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B9D8E3BC-F778-A198-2AF2-EF58BA5C09F8}"/>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8" name="Footer Placeholder 7">
            <a:extLst>
              <a:ext uri="{FF2B5EF4-FFF2-40B4-BE49-F238E27FC236}">
                <a16:creationId xmlns:a16="http://schemas.microsoft.com/office/drawing/2014/main" id="{0D4CD804-FD77-CCC5-C3AD-E5C45EE5290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8A081BB4-C116-0C7B-0ECE-E35A7C429424}"/>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37845696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05820-F579-0B1A-7A94-AC3F092376DB}"/>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6015B812-3CB6-EADE-CFAE-DD86416960A4}"/>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4" name="Footer Placeholder 3">
            <a:extLst>
              <a:ext uri="{FF2B5EF4-FFF2-40B4-BE49-F238E27FC236}">
                <a16:creationId xmlns:a16="http://schemas.microsoft.com/office/drawing/2014/main" id="{F04DFE4B-1BB5-7DA8-67AA-4CBC0B06ED5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ABE3ED7E-D57D-FF46-12CB-D79463EC4E08}"/>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27277886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25AD4D4-2362-83B4-6DFB-0799A2226B78}"/>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3" name="Footer Placeholder 2">
            <a:extLst>
              <a:ext uri="{FF2B5EF4-FFF2-40B4-BE49-F238E27FC236}">
                <a16:creationId xmlns:a16="http://schemas.microsoft.com/office/drawing/2014/main" id="{0D29061C-99E1-107D-F2B8-44DC36E60F08}"/>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3BB5DA30-7E1E-6F79-E7D8-A919DAA5906E}"/>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15824869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61105-86A8-A1FE-8D9B-0200D28AB8C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2584294-DC9F-E957-24E9-F6E8466F8ED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EFBC935-2CFD-2891-311B-F58EF5ED6C3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78AD650-DFA9-19DC-3C2E-113D659D2017}"/>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6" name="Footer Placeholder 5">
            <a:extLst>
              <a:ext uri="{FF2B5EF4-FFF2-40B4-BE49-F238E27FC236}">
                <a16:creationId xmlns:a16="http://schemas.microsoft.com/office/drawing/2014/main" id="{3B1E37D4-2DB3-FAB0-D0AA-891442AEA9B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01E1DF-D089-F45B-AFC5-929D5AAF1685}"/>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27138130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1CB58A-CD52-3783-AEAA-F4AF7725BF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B0AE7E0-35F6-EAB0-834E-5A89AB3E401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35B8F5D-ED83-8ECD-B95B-C0490B3F9D9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A33D192-F0C8-450E-33B8-392B7AFB4091}"/>
              </a:ext>
            </a:extLst>
          </p:cNvPr>
          <p:cNvSpPr>
            <a:spLocks noGrp="1"/>
          </p:cNvSpPr>
          <p:nvPr>
            <p:ph type="dt" sz="half" idx="10"/>
          </p:nvPr>
        </p:nvSpPr>
        <p:spPr/>
        <p:txBody>
          <a:bodyPr/>
          <a:lstStyle/>
          <a:p>
            <a:fld id="{BA4AECFC-AC37-424C-9ADD-BCBE93003FE0}" type="datetimeFigureOut">
              <a:rPr lang="en-IN" smtClean="0"/>
              <a:t>09-01-2024</a:t>
            </a:fld>
            <a:endParaRPr lang="en-IN"/>
          </a:p>
        </p:txBody>
      </p:sp>
      <p:sp>
        <p:nvSpPr>
          <p:cNvPr id="6" name="Footer Placeholder 5">
            <a:extLst>
              <a:ext uri="{FF2B5EF4-FFF2-40B4-BE49-F238E27FC236}">
                <a16:creationId xmlns:a16="http://schemas.microsoft.com/office/drawing/2014/main" id="{2D9B4E15-0541-CEC3-5511-D9E1F6C4CE3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F283299-A4F3-FFA9-C645-8C4CC216578B}"/>
              </a:ext>
            </a:extLst>
          </p:cNvPr>
          <p:cNvSpPr>
            <a:spLocks noGrp="1"/>
          </p:cNvSpPr>
          <p:nvPr>
            <p:ph type="sldNum" sz="quarter" idx="12"/>
          </p:nvPr>
        </p:nvSpPr>
        <p:spPr/>
        <p:txBody>
          <a:bodyPr/>
          <a:lstStyle/>
          <a:p>
            <a:fld id="{BE285BD1-A772-4937-87B5-F61442D410EC}" type="slidenum">
              <a:rPr lang="en-IN" smtClean="0"/>
              <a:t>‹#›</a:t>
            </a:fld>
            <a:endParaRPr lang="en-IN"/>
          </a:p>
        </p:txBody>
      </p:sp>
    </p:spTree>
    <p:extLst>
      <p:ext uri="{BB962C8B-B14F-4D97-AF65-F5344CB8AC3E}">
        <p14:creationId xmlns:p14="http://schemas.microsoft.com/office/powerpoint/2010/main" val="33347650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12749A5-ABEA-C5E0-769F-A9F7299FC91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86E801F-50AC-B6E9-BA3E-CEF137F039E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73603AC-5F5A-F53D-D8EE-5A1A5DB67D4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A4AECFC-AC37-424C-9ADD-BCBE93003FE0}" type="datetimeFigureOut">
              <a:rPr lang="en-IN" smtClean="0"/>
              <a:t>09-01-2024</a:t>
            </a:fld>
            <a:endParaRPr lang="en-IN"/>
          </a:p>
        </p:txBody>
      </p:sp>
      <p:sp>
        <p:nvSpPr>
          <p:cNvPr id="5" name="Footer Placeholder 4">
            <a:extLst>
              <a:ext uri="{FF2B5EF4-FFF2-40B4-BE49-F238E27FC236}">
                <a16:creationId xmlns:a16="http://schemas.microsoft.com/office/drawing/2014/main" id="{BDF39B6E-A092-442C-7590-8A49973EA8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1858853-B994-D0DC-3DC4-F5036107D9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E285BD1-A772-4937-87B5-F61442D410EC}" type="slidenum">
              <a:rPr lang="en-IN" smtClean="0"/>
              <a:t>‹#›</a:t>
            </a:fld>
            <a:endParaRPr lang="en-IN"/>
          </a:p>
        </p:txBody>
      </p:sp>
    </p:spTree>
    <p:extLst>
      <p:ext uri="{BB962C8B-B14F-4D97-AF65-F5344CB8AC3E}">
        <p14:creationId xmlns:p14="http://schemas.microsoft.com/office/powerpoint/2010/main" val="5832572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132DA-FB8F-5BE3-B944-83CD53463D35}"/>
              </a:ext>
            </a:extLst>
          </p:cNvPr>
          <p:cNvSpPr>
            <a:spLocks noGrp="1"/>
          </p:cNvSpPr>
          <p:nvPr>
            <p:ph type="title"/>
          </p:nvPr>
        </p:nvSpPr>
        <p:spPr/>
        <p:txBody>
          <a:bodyPr/>
          <a:lstStyle/>
          <a:p>
            <a:pPr algn="ctr"/>
            <a:r>
              <a:rPr lang="en-IN" b="0" i="0" dirty="0">
                <a:solidFill>
                  <a:srgbClr val="C00000"/>
                </a:solidFill>
                <a:effectLst/>
                <a:latin typeface="+mn-lt"/>
              </a:rPr>
              <a:t>What is Data Science?</a:t>
            </a:r>
            <a:br>
              <a:rPr lang="en-IN" b="0" i="0" dirty="0">
                <a:solidFill>
                  <a:srgbClr val="FF0000"/>
                </a:solidFill>
                <a:effectLst/>
                <a:latin typeface="erdana"/>
              </a:rPr>
            </a:br>
            <a:endParaRPr lang="en-IN" dirty="0">
              <a:solidFill>
                <a:srgbClr val="FF0000"/>
              </a:solidFill>
            </a:endParaRPr>
          </a:p>
        </p:txBody>
      </p:sp>
      <p:sp>
        <p:nvSpPr>
          <p:cNvPr id="5" name="Content Placeholder 4">
            <a:extLst>
              <a:ext uri="{FF2B5EF4-FFF2-40B4-BE49-F238E27FC236}">
                <a16:creationId xmlns:a16="http://schemas.microsoft.com/office/drawing/2014/main" id="{83957E11-BE2E-97C5-0CDB-06E711ABE058}"/>
              </a:ext>
            </a:extLst>
          </p:cNvPr>
          <p:cNvSpPr>
            <a:spLocks noGrp="1"/>
          </p:cNvSpPr>
          <p:nvPr>
            <p:ph idx="1"/>
          </p:nvPr>
        </p:nvSpPr>
        <p:spPr>
          <a:xfrm>
            <a:off x="838200" y="1358265"/>
            <a:ext cx="10515600" cy="4351338"/>
          </a:xfrm>
        </p:spPr>
        <p:txBody>
          <a:bodyPr>
            <a:normAutofit lnSpcReduction="10000"/>
          </a:bodyPr>
          <a:lstStyle/>
          <a:p>
            <a:pPr algn="just"/>
            <a:r>
              <a:rPr lang="en-US" sz="2400" b="0" i="0" dirty="0">
                <a:solidFill>
                  <a:srgbClr val="333333"/>
                </a:solidFill>
                <a:effectLst/>
              </a:rPr>
              <a:t>Data science is a deep study of the massive amount of data, which involves extracting meaningful insights from raw, structured, and unstructured data that is processed using the scientific method, different technologies, and algorithms.</a:t>
            </a:r>
          </a:p>
          <a:p>
            <a:pPr algn="just"/>
            <a:r>
              <a:rPr lang="en-US" sz="2400" b="0" i="0" dirty="0">
                <a:solidFill>
                  <a:srgbClr val="333333"/>
                </a:solidFill>
                <a:effectLst/>
              </a:rPr>
              <a:t>It is a multidisciplinary field that uses tools and techniques to manipulate the data so that you can </a:t>
            </a:r>
            <a:r>
              <a:rPr lang="en-US" sz="2400" b="1" i="0" dirty="0">
                <a:solidFill>
                  <a:srgbClr val="333333"/>
                </a:solidFill>
                <a:effectLst/>
              </a:rPr>
              <a:t>find something new and meaningful.</a:t>
            </a:r>
          </a:p>
          <a:p>
            <a:pPr algn="just"/>
            <a:r>
              <a:rPr lang="en-US" sz="2400" b="0" i="0" dirty="0">
                <a:solidFill>
                  <a:srgbClr val="333333"/>
                </a:solidFill>
                <a:effectLst/>
              </a:rPr>
              <a:t>Data science uses the most powerful hardware, programming systems, and most efficient algorithms to solve the data related problems. It is the future of artificial intelligence.</a:t>
            </a:r>
          </a:p>
          <a:p>
            <a:pPr algn="just"/>
            <a:r>
              <a:rPr lang="en-US" sz="2400" dirty="0">
                <a:solidFill>
                  <a:srgbClr val="333333"/>
                </a:solidFill>
              </a:rPr>
              <a:t>The main purpose of data science is to compute better decision making.</a:t>
            </a:r>
          </a:p>
          <a:p>
            <a:pPr algn="just"/>
            <a:r>
              <a:rPr lang="en-US" sz="2400" dirty="0">
                <a:solidFill>
                  <a:srgbClr val="273239"/>
                </a:solidFill>
                <a:effectLst/>
              </a:rPr>
              <a:t>Data science is the science of analyzing raw data using statistics and machine learning techniques with the purpose of drawing conclusions about that information.</a:t>
            </a:r>
            <a:endParaRPr lang="en-US" sz="2400" dirty="0">
              <a:solidFill>
                <a:srgbClr val="333333"/>
              </a:solidFill>
              <a:effectLst/>
            </a:endParaRPr>
          </a:p>
          <a:p>
            <a:endParaRPr lang="en-IN" dirty="0"/>
          </a:p>
        </p:txBody>
      </p:sp>
      <p:sp>
        <p:nvSpPr>
          <p:cNvPr id="6" name="Slide Number Placeholder 5">
            <a:extLst>
              <a:ext uri="{FF2B5EF4-FFF2-40B4-BE49-F238E27FC236}">
                <a16:creationId xmlns:a16="http://schemas.microsoft.com/office/drawing/2014/main" id="{9394D03C-5CBB-927B-2365-181A69B8E33E}"/>
              </a:ext>
            </a:extLst>
          </p:cNvPr>
          <p:cNvSpPr>
            <a:spLocks noGrp="1"/>
          </p:cNvSpPr>
          <p:nvPr>
            <p:ph type="sldNum" sz="quarter" idx="12"/>
          </p:nvPr>
        </p:nvSpPr>
        <p:spPr/>
        <p:txBody>
          <a:bodyPr/>
          <a:lstStyle/>
          <a:p>
            <a:fld id="{CF3A38AD-83BC-47C7-A920-0B787AF67453}" type="slidenum">
              <a:rPr lang="en-IN" smtClean="0"/>
              <a:t>1</a:t>
            </a:fld>
            <a:endParaRPr lang="en-IN" dirty="0"/>
          </a:p>
        </p:txBody>
      </p:sp>
    </p:spTree>
    <p:extLst>
      <p:ext uri="{BB962C8B-B14F-4D97-AF65-F5344CB8AC3E}">
        <p14:creationId xmlns:p14="http://schemas.microsoft.com/office/powerpoint/2010/main" val="12021260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0811129-026E-CC3E-88AB-CA25CEDA5A7F}"/>
              </a:ext>
            </a:extLst>
          </p:cNvPr>
          <p:cNvSpPr>
            <a:spLocks noGrp="1"/>
          </p:cNvSpPr>
          <p:nvPr>
            <p:ph type="sldNum" sz="quarter" idx="12"/>
          </p:nvPr>
        </p:nvSpPr>
        <p:spPr/>
        <p:txBody>
          <a:bodyPr/>
          <a:lstStyle/>
          <a:p>
            <a:fld id="{CF3A38AD-83BC-47C7-A920-0B787AF67453}" type="slidenum">
              <a:rPr lang="en-IN" smtClean="0"/>
              <a:t>10</a:t>
            </a:fld>
            <a:endParaRPr lang="en-IN" dirty="0"/>
          </a:p>
        </p:txBody>
      </p:sp>
      <p:pic>
        <p:nvPicPr>
          <p:cNvPr id="10" name="Content Placeholder 9">
            <a:extLst>
              <a:ext uri="{FF2B5EF4-FFF2-40B4-BE49-F238E27FC236}">
                <a16:creationId xmlns:a16="http://schemas.microsoft.com/office/drawing/2014/main" id="{1E6EB3C0-0278-66DB-50B0-CD891F01122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9686" y="853440"/>
            <a:ext cx="11372627" cy="4886960"/>
          </a:xfrm>
        </p:spPr>
      </p:pic>
    </p:spTree>
    <p:extLst>
      <p:ext uri="{BB962C8B-B14F-4D97-AF65-F5344CB8AC3E}">
        <p14:creationId xmlns:p14="http://schemas.microsoft.com/office/powerpoint/2010/main" val="26624571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B2C7-1FC8-D776-696D-828C050D0817}"/>
              </a:ext>
            </a:extLst>
          </p:cNvPr>
          <p:cNvSpPr>
            <a:spLocks noGrp="1"/>
          </p:cNvSpPr>
          <p:nvPr>
            <p:ph type="title"/>
          </p:nvPr>
        </p:nvSpPr>
        <p:spPr/>
        <p:txBody>
          <a:bodyPr/>
          <a:lstStyle/>
          <a:p>
            <a:pPr algn="ctr"/>
            <a:r>
              <a:rPr lang="en-IN" b="0" i="0" dirty="0">
                <a:solidFill>
                  <a:srgbClr val="C00000"/>
                </a:solidFill>
                <a:effectLst/>
                <a:latin typeface="erdana"/>
              </a:rPr>
              <a:t>Prerequisite for Data Science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4F9414-88A4-96F9-02CE-A5DD58FB4074}"/>
              </a:ext>
            </a:extLst>
          </p:cNvPr>
          <p:cNvSpPr>
            <a:spLocks noGrp="1"/>
          </p:cNvSpPr>
          <p:nvPr>
            <p:ph idx="1"/>
          </p:nvPr>
        </p:nvSpPr>
        <p:spPr/>
        <p:txBody>
          <a:bodyPr/>
          <a:lstStyle/>
          <a:p>
            <a:pPr algn="just"/>
            <a:r>
              <a:rPr lang="en-US" b="0" i="0" dirty="0">
                <a:solidFill>
                  <a:srgbClr val="610B4B"/>
                </a:solidFill>
                <a:effectLst/>
                <a:latin typeface="erdana"/>
              </a:rPr>
              <a:t>Non-Technical Prerequisite:</a:t>
            </a:r>
          </a:p>
          <a:p>
            <a:pPr lvl="1" algn="just"/>
            <a:r>
              <a:rPr lang="en-US" b="1" i="0" dirty="0">
                <a:solidFill>
                  <a:srgbClr val="000000"/>
                </a:solidFill>
                <a:effectLst/>
                <a:latin typeface="inter-bold"/>
              </a:rPr>
              <a:t>Curiosity:</a:t>
            </a:r>
            <a:r>
              <a:rPr lang="en-US" b="0" i="0" dirty="0">
                <a:solidFill>
                  <a:srgbClr val="000000"/>
                </a:solidFill>
                <a:effectLst/>
                <a:latin typeface="inter-regular"/>
              </a:rPr>
              <a:t> To learn data science, one must have curiosities. When you have curiosity and ask various questions, then you can understand the business problem easily.</a:t>
            </a:r>
          </a:p>
          <a:p>
            <a:pPr lvl="1" algn="just"/>
            <a:r>
              <a:rPr lang="en-US" b="1" i="0" dirty="0">
                <a:solidFill>
                  <a:srgbClr val="000000"/>
                </a:solidFill>
                <a:effectLst/>
                <a:latin typeface="inter-bold"/>
              </a:rPr>
              <a:t>Critical Thinking:</a:t>
            </a:r>
            <a:r>
              <a:rPr lang="en-US" b="0" i="0" dirty="0">
                <a:solidFill>
                  <a:srgbClr val="000000"/>
                </a:solidFill>
                <a:effectLst/>
                <a:latin typeface="inter-regular"/>
              </a:rPr>
              <a:t> It is also required for a data scientist so that you can find multiple new ways to solve the problem with efficiency.</a:t>
            </a:r>
          </a:p>
          <a:p>
            <a:pPr lvl="1" algn="just"/>
            <a:r>
              <a:rPr lang="en-US" b="1" i="0" dirty="0">
                <a:solidFill>
                  <a:srgbClr val="000000"/>
                </a:solidFill>
                <a:effectLst/>
                <a:latin typeface="inter-bold"/>
              </a:rPr>
              <a:t>Communication skills:</a:t>
            </a:r>
            <a:r>
              <a:rPr lang="en-US" b="0" i="0" dirty="0">
                <a:solidFill>
                  <a:srgbClr val="000000"/>
                </a:solidFill>
                <a:effectLst/>
                <a:latin typeface="inter-regular"/>
              </a:rPr>
              <a:t> Communication skills are most important for a data scientist because after solving a business problem, you need to communicate it with the team.</a:t>
            </a:r>
          </a:p>
          <a:p>
            <a:endParaRPr lang="en-IN" dirty="0"/>
          </a:p>
        </p:txBody>
      </p:sp>
      <p:sp>
        <p:nvSpPr>
          <p:cNvPr id="4" name="Slide Number Placeholder 3">
            <a:extLst>
              <a:ext uri="{FF2B5EF4-FFF2-40B4-BE49-F238E27FC236}">
                <a16:creationId xmlns:a16="http://schemas.microsoft.com/office/drawing/2014/main" id="{DE946D8E-497D-D1DB-3E15-6404ED053CDF}"/>
              </a:ext>
            </a:extLst>
          </p:cNvPr>
          <p:cNvSpPr>
            <a:spLocks noGrp="1"/>
          </p:cNvSpPr>
          <p:nvPr>
            <p:ph type="sldNum" sz="quarter" idx="12"/>
          </p:nvPr>
        </p:nvSpPr>
        <p:spPr/>
        <p:txBody>
          <a:bodyPr/>
          <a:lstStyle/>
          <a:p>
            <a:fld id="{CF3A38AD-83BC-47C7-A920-0B787AF67453}" type="slidenum">
              <a:rPr lang="en-IN" smtClean="0"/>
              <a:t>11</a:t>
            </a:fld>
            <a:endParaRPr lang="en-IN" dirty="0"/>
          </a:p>
        </p:txBody>
      </p:sp>
    </p:spTree>
    <p:extLst>
      <p:ext uri="{BB962C8B-B14F-4D97-AF65-F5344CB8AC3E}">
        <p14:creationId xmlns:p14="http://schemas.microsoft.com/office/powerpoint/2010/main" val="20340865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5DB2C7-1FC8-D776-696D-828C050D0817}"/>
              </a:ext>
            </a:extLst>
          </p:cNvPr>
          <p:cNvSpPr>
            <a:spLocks noGrp="1"/>
          </p:cNvSpPr>
          <p:nvPr>
            <p:ph type="title"/>
          </p:nvPr>
        </p:nvSpPr>
        <p:spPr/>
        <p:txBody>
          <a:bodyPr/>
          <a:lstStyle/>
          <a:p>
            <a:pPr algn="ctr"/>
            <a:r>
              <a:rPr lang="en-IN" b="0" i="0" dirty="0">
                <a:solidFill>
                  <a:srgbClr val="C00000"/>
                </a:solidFill>
                <a:effectLst/>
                <a:latin typeface="erdana"/>
              </a:rPr>
              <a:t>Prerequisite for Data Science</a:t>
            </a:r>
            <a:br>
              <a:rPr lang="en-IN" b="0" i="0" dirty="0">
                <a:solidFill>
                  <a:srgbClr val="610B38"/>
                </a:solidFill>
                <a:effectLst/>
                <a:latin typeface="erdana"/>
              </a:rPr>
            </a:br>
            <a:endParaRPr lang="en-IN" dirty="0"/>
          </a:p>
        </p:txBody>
      </p:sp>
      <p:sp>
        <p:nvSpPr>
          <p:cNvPr id="3" name="Content Placeholder 2">
            <a:extLst>
              <a:ext uri="{FF2B5EF4-FFF2-40B4-BE49-F238E27FC236}">
                <a16:creationId xmlns:a16="http://schemas.microsoft.com/office/drawing/2014/main" id="{3F4F9414-88A4-96F9-02CE-A5DD58FB4074}"/>
              </a:ext>
            </a:extLst>
          </p:cNvPr>
          <p:cNvSpPr>
            <a:spLocks noGrp="1"/>
          </p:cNvSpPr>
          <p:nvPr>
            <p:ph idx="1"/>
          </p:nvPr>
        </p:nvSpPr>
        <p:spPr/>
        <p:txBody>
          <a:bodyPr>
            <a:normAutofit fontScale="92500" lnSpcReduction="10000"/>
          </a:bodyPr>
          <a:lstStyle/>
          <a:p>
            <a:pPr algn="just"/>
            <a:r>
              <a:rPr lang="en-US" b="0" i="0" dirty="0">
                <a:solidFill>
                  <a:srgbClr val="610B4B"/>
                </a:solidFill>
                <a:effectLst/>
                <a:latin typeface="erdana"/>
              </a:rPr>
              <a:t>Technical Prerequisite:</a:t>
            </a:r>
          </a:p>
          <a:p>
            <a:pPr lvl="1" algn="just"/>
            <a:r>
              <a:rPr lang="en-US" b="1" i="0" dirty="0">
                <a:solidFill>
                  <a:srgbClr val="000000"/>
                </a:solidFill>
                <a:effectLst/>
                <a:latin typeface="inter-bold"/>
              </a:rPr>
              <a:t>Machine learning:</a:t>
            </a:r>
            <a:r>
              <a:rPr lang="en-US" b="0" i="0" dirty="0">
                <a:solidFill>
                  <a:srgbClr val="000000"/>
                </a:solidFill>
                <a:effectLst/>
                <a:latin typeface="inter-regular"/>
              </a:rPr>
              <a:t> To understand data science, one needs to understand the concept of machine learning. Data science uses machine learning algorithms to solve various problems.</a:t>
            </a:r>
          </a:p>
          <a:p>
            <a:pPr lvl="1" algn="just"/>
            <a:r>
              <a:rPr lang="en-US" b="1" i="0" dirty="0">
                <a:solidFill>
                  <a:srgbClr val="000000"/>
                </a:solidFill>
                <a:effectLst/>
                <a:latin typeface="inter-bold"/>
              </a:rPr>
              <a:t>Mathematical modeling:</a:t>
            </a:r>
            <a:r>
              <a:rPr lang="en-US" b="0" i="0" dirty="0">
                <a:solidFill>
                  <a:srgbClr val="000000"/>
                </a:solidFill>
                <a:effectLst/>
                <a:latin typeface="inter-regular"/>
              </a:rPr>
              <a:t> Mathematical modeling is required to make fast mathematical calculations and predictions from the available data.</a:t>
            </a:r>
          </a:p>
          <a:p>
            <a:pPr lvl="1" algn="just"/>
            <a:r>
              <a:rPr lang="en-US" b="1" i="0" dirty="0">
                <a:solidFill>
                  <a:srgbClr val="000000"/>
                </a:solidFill>
                <a:effectLst/>
                <a:latin typeface="inter-bold"/>
              </a:rPr>
              <a:t>Statistics:</a:t>
            </a:r>
            <a:r>
              <a:rPr lang="en-US" b="0" i="0" dirty="0">
                <a:solidFill>
                  <a:srgbClr val="000000"/>
                </a:solidFill>
                <a:effectLst/>
                <a:latin typeface="inter-regular"/>
              </a:rPr>
              <a:t> Basic understanding of statistics is required, such as mean, median, or standard deviation. It is needed to extract knowledge and obtain better results from the data.</a:t>
            </a:r>
          </a:p>
          <a:p>
            <a:pPr lvl="1" algn="just"/>
            <a:r>
              <a:rPr lang="en-US" b="1" i="0" dirty="0">
                <a:solidFill>
                  <a:srgbClr val="000000"/>
                </a:solidFill>
                <a:effectLst/>
                <a:latin typeface="inter-bold"/>
              </a:rPr>
              <a:t>Computer programming:</a:t>
            </a:r>
            <a:r>
              <a:rPr lang="en-US" b="0" i="0" dirty="0">
                <a:solidFill>
                  <a:srgbClr val="000000"/>
                </a:solidFill>
                <a:effectLst/>
                <a:latin typeface="inter-regular"/>
              </a:rPr>
              <a:t> For data science, knowledge of at least one programming language is required. R, Python, Spark are some required computer programming languages for data science.</a:t>
            </a:r>
          </a:p>
          <a:p>
            <a:pPr lvl="1" algn="just"/>
            <a:r>
              <a:rPr lang="en-US" b="1" i="0" dirty="0">
                <a:solidFill>
                  <a:srgbClr val="000000"/>
                </a:solidFill>
                <a:effectLst/>
                <a:latin typeface="inter-bold"/>
              </a:rPr>
              <a:t>Databases:</a:t>
            </a:r>
            <a:r>
              <a:rPr lang="en-US" b="0" i="0" dirty="0">
                <a:solidFill>
                  <a:srgbClr val="000000"/>
                </a:solidFill>
                <a:effectLst/>
                <a:latin typeface="inter-regular"/>
              </a:rPr>
              <a:t> The depth understanding of Databases such as SQL, is essential for data science to get the data and to work with data.</a:t>
            </a:r>
          </a:p>
          <a:p>
            <a:endParaRPr lang="en-IN" dirty="0"/>
          </a:p>
        </p:txBody>
      </p:sp>
      <p:sp>
        <p:nvSpPr>
          <p:cNvPr id="4" name="Slide Number Placeholder 3">
            <a:extLst>
              <a:ext uri="{FF2B5EF4-FFF2-40B4-BE49-F238E27FC236}">
                <a16:creationId xmlns:a16="http://schemas.microsoft.com/office/drawing/2014/main" id="{DE946D8E-497D-D1DB-3E15-6404ED053CDF}"/>
              </a:ext>
            </a:extLst>
          </p:cNvPr>
          <p:cNvSpPr>
            <a:spLocks noGrp="1"/>
          </p:cNvSpPr>
          <p:nvPr>
            <p:ph type="sldNum" sz="quarter" idx="12"/>
          </p:nvPr>
        </p:nvSpPr>
        <p:spPr/>
        <p:txBody>
          <a:bodyPr/>
          <a:lstStyle/>
          <a:p>
            <a:fld id="{CF3A38AD-83BC-47C7-A920-0B787AF67453}" type="slidenum">
              <a:rPr lang="en-IN" smtClean="0"/>
              <a:t>12</a:t>
            </a:fld>
            <a:endParaRPr lang="en-IN" dirty="0"/>
          </a:p>
        </p:txBody>
      </p:sp>
    </p:spTree>
    <p:extLst>
      <p:ext uri="{BB962C8B-B14F-4D97-AF65-F5344CB8AC3E}">
        <p14:creationId xmlns:p14="http://schemas.microsoft.com/office/powerpoint/2010/main" val="31781076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EF29B-4BE6-386A-A5AC-BBEFDAFAD51C}"/>
              </a:ext>
            </a:extLst>
          </p:cNvPr>
          <p:cNvSpPr>
            <a:spLocks noGrp="1"/>
          </p:cNvSpPr>
          <p:nvPr>
            <p:ph type="title"/>
          </p:nvPr>
        </p:nvSpPr>
        <p:spPr>
          <a:xfrm>
            <a:off x="838200" y="214709"/>
            <a:ext cx="10515600" cy="1325563"/>
          </a:xfrm>
        </p:spPr>
        <p:txBody>
          <a:bodyPr/>
          <a:lstStyle/>
          <a:p>
            <a:pPr algn="ctr"/>
            <a:r>
              <a:rPr lang="en-US" i="0" dirty="0">
                <a:solidFill>
                  <a:srgbClr val="C00000"/>
                </a:solidFill>
                <a:effectLst/>
                <a:latin typeface="+mn-lt"/>
              </a:rPr>
              <a:t>Key Pillars of Data Science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8BFD5F08-5607-3D2C-EA8A-222B897A86FA}"/>
              </a:ext>
            </a:extLst>
          </p:cNvPr>
          <p:cNvSpPr>
            <a:spLocks noGrp="1"/>
          </p:cNvSpPr>
          <p:nvPr>
            <p:ph idx="1"/>
          </p:nvPr>
        </p:nvSpPr>
        <p:spPr>
          <a:xfrm>
            <a:off x="838200" y="1253331"/>
            <a:ext cx="10515600" cy="4351338"/>
          </a:xfrm>
        </p:spPr>
        <p:txBody>
          <a:bodyPr>
            <a:normAutofit/>
          </a:bodyPr>
          <a:lstStyle/>
          <a:p>
            <a:pPr algn="just"/>
            <a:r>
              <a:rPr lang="en-US" sz="2400" b="0" i="0" dirty="0">
                <a:solidFill>
                  <a:srgbClr val="273239"/>
                </a:solidFill>
                <a:effectLst/>
              </a:rPr>
              <a:t>Usually, data scientists come from various educational and work experience backgrounds, most should be proficient in, or in an ideal case be masters in four key areas.</a:t>
            </a:r>
            <a:endParaRPr lang="en-IN" sz="2400" dirty="0"/>
          </a:p>
        </p:txBody>
      </p:sp>
      <p:pic>
        <p:nvPicPr>
          <p:cNvPr id="5" name="Picture 4">
            <a:extLst>
              <a:ext uri="{FF2B5EF4-FFF2-40B4-BE49-F238E27FC236}">
                <a16:creationId xmlns:a16="http://schemas.microsoft.com/office/drawing/2014/main" id="{50256951-6648-F615-B36A-EC7CB0E96D47}"/>
              </a:ext>
            </a:extLst>
          </p:cNvPr>
          <p:cNvPicPr>
            <a:picLocks noChangeAspect="1"/>
          </p:cNvPicPr>
          <p:nvPr/>
        </p:nvPicPr>
        <p:blipFill>
          <a:blip r:embed="rId2"/>
          <a:stretch>
            <a:fillRect/>
          </a:stretch>
        </p:blipFill>
        <p:spPr>
          <a:xfrm>
            <a:off x="2443585" y="1981200"/>
            <a:ext cx="6663758" cy="4521835"/>
          </a:xfrm>
          <a:prstGeom prst="rect">
            <a:avLst/>
          </a:prstGeom>
        </p:spPr>
      </p:pic>
      <p:sp>
        <p:nvSpPr>
          <p:cNvPr id="6" name="Slide Number Placeholder 5">
            <a:extLst>
              <a:ext uri="{FF2B5EF4-FFF2-40B4-BE49-F238E27FC236}">
                <a16:creationId xmlns:a16="http://schemas.microsoft.com/office/drawing/2014/main" id="{314A00FA-2571-D413-2791-48B8FA6D14A9}"/>
              </a:ext>
            </a:extLst>
          </p:cNvPr>
          <p:cNvSpPr>
            <a:spLocks noGrp="1"/>
          </p:cNvSpPr>
          <p:nvPr>
            <p:ph type="sldNum" sz="quarter" idx="12"/>
          </p:nvPr>
        </p:nvSpPr>
        <p:spPr/>
        <p:txBody>
          <a:bodyPr/>
          <a:lstStyle/>
          <a:p>
            <a:fld id="{CF3A38AD-83BC-47C7-A920-0B787AF67453}" type="slidenum">
              <a:rPr lang="en-IN" smtClean="0"/>
              <a:t>13</a:t>
            </a:fld>
            <a:endParaRPr lang="en-IN" dirty="0"/>
          </a:p>
        </p:txBody>
      </p:sp>
    </p:spTree>
    <p:extLst>
      <p:ext uri="{BB962C8B-B14F-4D97-AF65-F5344CB8AC3E}">
        <p14:creationId xmlns:p14="http://schemas.microsoft.com/office/powerpoint/2010/main" val="4664755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FB4-56B5-E05D-4828-680CD7656BE7}"/>
              </a:ext>
            </a:extLst>
          </p:cNvPr>
          <p:cNvSpPr>
            <a:spLocks noGrp="1"/>
          </p:cNvSpPr>
          <p:nvPr>
            <p:ph type="title"/>
          </p:nvPr>
        </p:nvSpPr>
        <p:spPr/>
        <p:txBody>
          <a:bodyPr/>
          <a:lstStyle/>
          <a:p>
            <a:pPr algn="ctr"/>
            <a:r>
              <a:rPr lang="en-US" i="0" dirty="0">
                <a:solidFill>
                  <a:srgbClr val="C00000"/>
                </a:solidFill>
                <a:effectLst/>
                <a:latin typeface="+mn-lt"/>
              </a:rPr>
              <a:t>Key Pillars of Data Science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5DAEF4-10D4-6A25-2314-F211C4F916FF}"/>
              </a:ext>
            </a:extLst>
          </p:cNvPr>
          <p:cNvSpPr>
            <a:spLocks noGrp="1"/>
          </p:cNvSpPr>
          <p:nvPr>
            <p:ph idx="1"/>
          </p:nvPr>
        </p:nvSpPr>
        <p:spPr/>
        <p:txBody>
          <a:bodyPr>
            <a:normAutofit/>
          </a:bodyPr>
          <a:lstStyle/>
          <a:p>
            <a:pPr algn="just" fontAlgn="base">
              <a:buFont typeface="Arial" panose="020B0604020202020204" pitchFamily="34" charset="0"/>
              <a:buChar char="•"/>
            </a:pPr>
            <a:r>
              <a:rPr lang="en-US" sz="2400" b="1" i="0" dirty="0">
                <a:solidFill>
                  <a:srgbClr val="273239"/>
                </a:solidFill>
                <a:effectLst/>
              </a:rPr>
              <a:t>Domain Knowledge:</a:t>
            </a:r>
            <a:endParaRPr lang="en-US" sz="2400" b="0" i="0" dirty="0">
              <a:solidFill>
                <a:srgbClr val="273239"/>
              </a:solidFill>
              <a:effectLst/>
            </a:endParaRPr>
          </a:p>
          <a:p>
            <a:pPr marL="742950" lvl="1" indent="-285750" algn="just" fontAlgn="base">
              <a:buFont typeface="Arial" panose="020B0604020202020204" pitchFamily="34" charset="0"/>
              <a:buChar char="•"/>
            </a:pPr>
            <a:r>
              <a:rPr lang="en-US" b="0" i="0" dirty="0">
                <a:solidFill>
                  <a:srgbClr val="273239"/>
                </a:solidFill>
                <a:effectLst/>
              </a:rPr>
              <a:t>Most people thinking that domain knowledge is not important in data science but it is essential. The foremost objective of data science is to extract useful insights from that data so that it can be profitable to the company’s business. </a:t>
            </a:r>
          </a:p>
          <a:p>
            <a:pPr marL="742950" lvl="1" indent="-285750" algn="just" fontAlgn="base">
              <a:buFont typeface="Arial" panose="020B0604020202020204" pitchFamily="34" charset="0"/>
              <a:buChar char="•"/>
            </a:pPr>
            <a:r>
              <a:rPr lang="en-US" b="0" i="0" dirty="0">
                <a:solidFill>
                  <a:srgbClr val="273239"/>
                </a:solidFill>
                <a:effectLst/>
              </a:rPr>
              <a:t>You need to know </a:t>
            </a:r>
            <a:r>
              <a:rPr lang="en-US" b="1" i="0" dirty="0">
                <a:solidFill>
                  <a:srgbClr val="273239"/>
                </a:solidFill>
                <a:effectLst/>
              </a:rPr>
              <a:t>how to ask the right questions from the right people </a:t>
            </a:r>
            <a:r>
              <a:rPr lang="en-US" b="0" i="0" dirty="0">
                <a:solidFill>
                  <a:srgbClr val="273239"/>
                </a:solidFill>
                <a:effectLst/>
              </a:rPr>
              <a:t>so that you can perceive the appropriate information you need to obtain the information you need. </a:t>
            </a:r>
          </a:p>
          <a:p>
            <a:pPr marL="742950" lvl="1" indent="-285750" algn="just" fontAlgn="base">
              <a:buFont typeface="Arial" panose="020B0604020202020204" pitchFamily="34" charset="0"/>
              <a:buChar char="•"/>
            </a:pPr>
            <a:r>
              <a:rPr lang="en-US" b="0" i="0" dirty="0">
                <a:solidFill>
                  <a:srgbClr val="273239"/>
                </a:solidFill>
                <a:effectLst/>
              </a:rPr>
              <a:t>There are some visualization tools used on the business end like </a:t>
            </a:r>
            <a:r>
              <a:rPr lang="en-US" b="1" i="0" dirty="0">
                <a:solidFill>
                  <a:srgbClr val="273239"/>
                </a:solidFill>
                <a:effectLst/>
              </a:rPr>
              <a:t>Tableau</a:t>
            </a:r>
            <a:r>
              <a:rPr lang="en-US" b="0" i="0" dirty="0">
                <a:solidFill>
                  <a:srgbClr val="273239"/>
                </a:solidFill>
                <a:effectLst/>
              </a:rPr>
              <a:t> that help you display your valuable results or insights in a proper non-technical format such as graphs or pie charts that business people can understand.</a:t>
            </a:r>
          </a:p>
          <a:p>
            <a:endParaRPr lang="en-IN" dirty="0"/>
          </a:p>
        </p:txBody>
      </p:sp>
      <p:sp>
        <p:nvSpPr>
          <p:cNvPr id="4" name="Slide Number Placeholder 3">
            <a:extLst>
              <a:ext uri="{FF2B5EF4-FFF2-40B4-BE49-F238E27FC236}">
                <a16:creationId xmlns:a16="http://schemas.microsoft.com/office/drawing/2014/main" id="{45C107BF-D688-C9D4-C065-FAE14E96BC0F}"/>
              </a:ext>
            </a:extLst>
          </p:cNvPr>
          <p:cNvSpPr>
            <a:spLocks noGrp="1"/>
          </p:cNvSpPr>
          <p:nvPr>
            <p:ph type="sldNum" sz="quarter" idx="12"/>
          </p:nvPr>
        </p:nvSpPr>
        <p:spPr/>
        <p:txBody>
          <a:bodyPr/>
          <a:lstStyle/>
          <a:p>
            <a:fld id="{CF3A38AD-83BC-47C7-A920-0B787AF67453}" type="slidenum">
              <a:rPr lang="en-IN" smtClean="0"/>
              <a:t>14</a:t>
            </a:fld>
            <a:endParaRPr lang="en-IN" dirty="0"/>
          </a:p>
        </p:txBody>
      </p:sp>
    </p:spTree>
    <p:extLst>
      <p:ext uri="{BB962C8B-B14F-4D97-AF65-F5344CB8AC3E}">
        <p14:creationId xmlns:p14="http://schemas.microsoft.com/office/powerpoint/2010/main" val="21174611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FB4-56B5-E05D-4828-680CD7656BE7}"/>
              </a:ext>
            </a:extLst>
          </p:cNvPr>
          <p:cNvSpPr>
            <a:spLocks noGrp="1"/>
          </p:cNvSpPr>
          <p:nvPr>
            <p:ph type="title"/>
          </p:nvPr>
        </p:nvSpPr>
        <p:spPr/>
        <p:txBody>
          <a:bodyPr/>
          <a:lstStyle/>
          <a:p>
            <a:pPr algn="ctr"/>
            <a:r>
              <a:rPr lang="en-US" i="0" dirty="0">
                <a:solidFill>
                  <a:srgbClr val="C00000"/>
                </a:solidFill>
                <a:effectLst/>
                <a:latin typeface="+mn-lt"/>
              </a:rPr>
              <a:t>Key Pillars of Data Science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5DAEF4-10D4-6A25-2314-F211C4F916FF}"/>
              </a:ext>
            </a:extLst>
          </p:cNvPr>
          <p:cNvSpPr>
            <a:spLocks noGrp="1"/>
          </p:cNvSpPr>
          <p:nvPr>
            <p:ph idx="1"/>
          </p:nvPr>
        </p:nvSpPr>
        <p:spPr/>
        <p:txBody>
          <a:bodyPr>
            <a:normAutofit/>
          </a:bodyPr>
          <a:lstStyle/>
          <a:p>
            <a:pPr algn="just" fontAlgn="base">
              <a:buFont typeface="Arial" panose="020B0604020202020204" pitchFamily="34" charset="0"/>
              <a:buChar char="•"/>
            </a:pPr>
            <a:r>
              <a:rPr lang="en-US" sz="2400" b="1" i="0" dirty="0">
                <a:solidFill>
                  <a:srgbClr val="273239"/>
                </a:solidFill>
                <a:effectLst/>
              </a:rPr>
              <a:t>Math Skills:</a:t>
            </a:r>
          </a:p>
          <a:p>
            <a:pPr lvl="1" algn="just" fontAlgn="base"/>
            <a:r>
              <a:rPr lang="en-US" b="1" i="0" dirty="0">
                <a:solidFill>
                  <a:srgbClr val="273239"/>
                </a:solidFill>
                <a:effectLst/>
              </a:rPr>
              <a:t>Linear Algebra, Multivariable Calculus</a:t>
            </a:r>
            <a:r>
              <a:rPr lang="en-US" b="0" i="0" dirty="0">
                <a:solidFill>
                  <a:srgbClr val="273239"/>
                </a:solidFill>
                <a:effectLst/>
              </a:rPr>
              <a:t> </a:t>
            </a:r>
            <a:r>
              <a:rPr lang="en-US" b="1" i="0" dirty="0">
                <a:solidFill>
                  <a:srgbClr val="273239"/>
                </a:solidFill>
                <a:effectLst/>
              </a:rPr>
              <a:t>&amp; Optimization Techniques</a:t>
            </a:r>
            <a:r>
              <a:rPr lang="en-US" b="0" i="0" dirty="0">
                <a:solidFill>
                  <a:srgbClr val="273239"/>
                </a:solidFill>
                <a:effectLst/>
              </a:rPr>
              <a:t>: These three things are very important as they help us in understanding various machine learning algorithms that play an important role in Data Science.</a:t>
            </a:r>
          </a:p>
          <a:p>
            <a:pPr lvl="1" algn="just" fontAlgn="base"/>
            <a:r>
              <a:rPr lang="en-US" b="1" i="0" dirty="0">
                <a:solidFill>
                  <a:srgbClr val="273239"/>
                </a:solidFill>
                <a:effectLst/>
              </a:rPr>
              <a:t>Statistics &amp; Probability</a:t>
            </a:r>
            <a:r>
              <a:rPr lang="en-US" b="0" i="0" dirty="0">
                <a:solidFill>
                  <a:srgbClr val="273239"/>
                </a:solidFill>
                <a:effectLst/>
              </a:rPr>
              <a:t>: Understanding of Statistics is very significant as this is a part of Data analysis. Probability is also significant to statistics and it is considered a prerequisite for mastering machine learning.</a:t>
            </a:r>
          </a:p>
          <a:p>
            <a:pPr marL="457200" lvl="1" indent="0" algn="just" fontAlgn="base">
              <a:buNone/>
            </a:pPr>
            <a:endParaRPr lang="en-US" b="0" i="0" dirty="0">
              <a:solidFill>
                <a:srgbClr val="273239"/>
              </a:solidFill>
              <a:effectLst/>
            </a:endParaRPr>
          </a:p>
          <a:p>
            <a:endParaRPr lang="en-IN" dirty="0"/>
          </a:p>
        </p:txBody>
      </p:sp>
      <p:sp>
        <p:nvSpPr>
          <p:cNvPr id="4" name="Slide Number Placeholder 3">
            <a:extLst>
              <a:ext uri="{FF2B5EF4-FFF2-40B4-BE49-F238E27FC236}">
                <a16:creationId xmlns:a16="http://schemas.microsoft.com/office/drawing/2014/main" id="{45C107BF-D688-C9D4-C065-FAE14E96BC0F}"/>
              </a:ext>
            </a:extLst>
          </p:cNvPr>
          <p:cNvSpPr>
            <a:spLocks noGrp="1"/>
          </p:cNvSpPr>
          <p:nvPr>
            <p:ph type="sldNum" sz="quarter" idx="12"/>
          </p:nvPr>
        </p:nvSpPr>
        <p:spPr/>
        <p:txBody>
          <a:bodyPr/>
          <a:lstStyle/>
          <a:p>
            <a:fld id="{CF3A38AD-83BC-47C7-A920-0B787AF67453}" type="slidenum">
              <a:rPr lang="en-IN" smtClean="0"/>
              <a:t>15</a:t>
            </a:fld>
            <a:endParaRPr lang="en-IN" dirty="0"/>
          </a:p>
        </p:txBody>
      </p:sp>
    </p:spTree>
    <p:extLst>
      <p:ext uri="{BB962C8B-B14F-4D97-AF65-F5344CB8AC3E}">
        <p14:creationId xmlns:p14="http://schemas.microsoft.com/office/powerpoint/2010/main" val="21234659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FB4-56B5-E05D-4828-680CD7656BE7}"/>
              </a:ext>
            </a:extLst>
          </p:cNvPr>
          <p:cNvSpPr>
            <a:spLocks noGrp="1"/>
          </p:cNvSpPr>
          <p:nvPr>
            <p:ph type="title"/>
          </p:nvPr>
        </p:nvSpPr>
        <p:spPr/>
        <p:txBody>
          <a:bodyPr/>
          <a:lstStyle/>
          <a:p>
            <a:pPr algn="ctr"/>
            <a:r>
              <a:rPr lang="en-US" i="0" dirty="0">
                <a:solidFill>
                  <a:srgbClr val="C00000"/>
                </a:solidFill>
                <a:effectLst/>
                <a:latin typeface="+mn-lt"/>
              </a:rPr>
              <a:t>Key Pillars of Data Science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5DAEF4-10D4-6A25-2314-F211C4F916FF}"/>
              </a:ext>
            </a:extLst>
          </p:cNvPr>
          <p:cNvSpPr>
            <a:spLocks noGrp="1"/>
          </p:cNvSpPr>
          <p:nvPr>
            <p:ph idx="1"/>
          </p:nvPr>
        </p:nvSpPr>
        <p:spPr>
          <a:xfrm>
            <a:off x="838200" y="1253330"/>
            <a:ext cx="10612120" cy="5381150"/>
          </a:xfrm>
        </p:spPr>
        <p:txBody>
          <a:bodyPr>
            <a:normAutofit fontScale="85000" lnSpcReduction="20000"/>
          </a:bodyPr>
          <a:lstStyle/>
          <a:p>
            <a:pPr algn="just" fontAlgn="base">
              <a:buFont typeface="Arial" panose="020B0604020202020204" pitchFamily="34" charset="0"/>
              <a:buChar char="•"/>
            </a:pPr>
            <a:r>
              <a:rPr lang="en-US" sz="2600" b="1" i="0" dirty="0">
                <a:solidFill>
                  <a:srgbClr val="273239"/>
                </a:solidFill>
                <a:effectLst/>
              </a:rPr>
              <a:t>Computer Science:</a:t>
            </a:r>
            <a:endParaRPr lang="en-US" sz="2600" b="0" i="0" dirty="0">
              <a:solidFill>
                <a:srgbClr val="273239"/>
              </a:solidFill>
              <a:effectLst/>
            </a:endParaRPr>
          </a:p>
          <a:p>
            <a:pPr marL="742950" lvl="1" indent="-285750" algn="just" fontAlgn="base">
              <a:buFont typeface="Arial" panose="020B0604020202020204" pitchFamily="34" charset="0"/>
              <a:buChar char="•"/>
            </a:pPr>
            <a:r>
              <a:rPr lang="en-US" sz="2600" b="1" i="0" dirty="0">
                <a:solidFill>
                  <a:srgbClr val="273239"/>
                </a:solidFill>
                <a:effectLst/>
              </a:rPr>
              <a:t>Programming Knowledge</a:t>
            </a:r>
            <a:r>
              <a:rPr lang="en-US" sz="2600" b="0" i="0" dirty="0">
                <a:solidFill>
                  <a:srgbClr val="273239"/>
                </a:solidFill>
                <a:effectLst/>
              </a:rPr>
              <a:t>: One needs to have a good grasp of programming concepts such as </a:t>
            </a:r>
            <a:r>
              <a:rPr lang="en-US" sz="2600" b="1" i="0" dirty="0">
                <a:solidFill>
                  <a:srgbClr val="273239"/>
                </a:solidFill>
                <a:effectLst/>
              </a:rPr>
              <a:t>Data structures and Algorithms</a:t>
            </a:r>
            <a:r>
              <a:rPr lang="en-US" sz="2600" b="0" i="0" dirty="0">
                <a:solidFill>
                  <a:srgbClr val="273239"/>
                </a:solidFill>
                <a:effectLst/>
              </a:rPr>
              <a:t>. The programming languages used are </a:t>
            </a:r>
            <a:r>
              <a:rPr lang="en-US" sz="2600" b="1" i="0" dirty="0">
                <a:solidFill>
                  <a:srgbClr val="273239"/>
                </a:solidFill>
                <a:effectLst/>
              </a:rPr>
              <a:t>Python, R, Java, Scala</a:t>
            </a:r>
            <a:r>
              <a:rPr lang="en-US" sz="2600" b="0" i="0" dirty="0">
                <a:solidFill>
                  <a:srgbClr val="273239"/>
                </a:solidFill>
                <a:effectLst/>
              </a:rPr>
              <a:t>. </a:t>
            </a:r>
            <a:r>
              <a:rPr lang="en-US" sz="2600" b="1" i="0" dirty="0">
                <a:solidFill>
                  <a:srgbClr val="273239"/>
                </a:solidFill>
                <a:effectLst/>
              </a:rPr>
              <a:t>C++</a:t>
            </a:r>
            <a:r>
              <a:rPr lang="en-US" sz="2600" b="0" i="0" dirty="0">
                <a:solidFill>
                  <a:srgbClr val="273239"/>
                </a:solidFill>
                <a:effectLst/>
              </a:rPr>
              <a:t> is also useful in some places where performance is very important.</a:t>
            </a:r>
          </a:p>
          <a:p>
            <a:pPr marL="742950" lvl="1" indent="-285750" algn="just" fontAlgn="base">
              <a:buFont typeface="Arial" panose="020B0604020202020204" pitchFamily="34" charset="0"/>
              <a:buChar char="•"/>
            </a:pPr>
            <a:r>
              <a:rPr lang="en-US" sz="2600" b="1" i="0" dirty="0">
                <a:solidFill>
                  <a:srgbClr val="273239"/>
                </a:solidFill>
                <a:effectLst/>
              </a:rPr>
              <a:t>Relational Databases</a:t>
            </a:r>
            <a:r>
              <a:rPr lang="en-US" sz="2600" b="0" i="0" dirty="0">
                <a:solidFill>
                  <a:srgbClr val="273239"/>
                </a:solidFill>
                <a:effectLst/>
              </a:rPr>
              <a:t>: One needs to know databases such as </a:t>
            </a:r>
            <a:r>
              <a:rPr lang="en-US" sz="2600" b="1" i="0" dirty="0">
                <a:solidFill>
                  <a:srgbClr val="273239"/>
                </a:solidFill>
                <a:effectLst/>
              </a:rPr>
              <a:t>SQL or Oracle</a:t>
            </a:r>
            <a:r>
              <a:rPr lang="en-US" sz="2600" b="0" i="0" dirty="0">
                <a:solidFill>
                  <a:srgbClr val="273239"/>
                </a:solidFill>
                <a:effectLst/>
              </a:rPr>
              <a:t> so that he/she can retrieve the necessary data from them whenever required.</a:t>
            </a:r>
          </a:p>
          <a:p>
            <a:pPr marL="742950" lvl="1" indent="-285750" algn="just" fontAlgn="base">
              <a:buFont typeface="Arial" panose="020B0604020202020204" pitchFamily="34" charset="0"/>
              <a:buChar char="•"/>
            </a:pPr>
            <a:r>
              <a:rPr lang="en-US" sz="2600" b="1" i="0" dirty="0">
                <a:solidFill>
                  <a:srgbClr val="273239"/>
                </a:solidFill>
                <a:effectLst/>
              </a:rPr>
              <a:t>Non-Relational Databases</a:t>
            </a:r>
            <a:r>
              <a:rPr lang="en-US" sz="2600" b="0" i="0" dirty="0">
                <a:solidFill>
                  <a:srgbClr val="273239"/>
                </a:solidFill>
                <a:effectLst/>
              </a:rPr>
              <a:t>: There are many types of non-relational databases but mostly used types are </a:t>
            </a:r>
            <a:r>
              <a:rPr lang="en-US" sz="2600" b="1" i="0" dirty="0">
                <a:solidFill>
                  <a:srgbClr val="273239"/>
                </a:solidFill>
                <a:effectLst/>
              </a:rPr>
              <a:t>Cassandra, HBase, MongoDB, CouchDB, Redis, Dynamo.</a:t>
            </a:r>
            <a:endParaRPr lang="en-US" sz="2600" b="0" i="0" dirty="0">
              <a:solidFill>
                <a:srgbClr val="273239"/>
              </a:solidFill>
              <a:effectLst/>
            </a:endParaRPr>
          </a:p>
          <a:p>
            <a:pPr marL="742950" lvl="1" indent="-285750" algn="just" fontAlgn="base">
              <a:buFont typeface="Arial" panose="020B0604020202020204" pitchFamily="34" charset="0"/>
              <a:buChar char="•"/>
            </a:pPr>
            <a:r>
              <a:rPr lang="en-US" sz="2600" b="1" i="0" dirty="0">
                <a:solidFill>
                  <a:srgbClr val="273239"/>
                </a:solidFill>
                <a:effectLst/>
              </a:rPr>
              <a:t>Machine Learning</a:t>
            </a:r>
            <a:r>
              <a:rPr lang="en-US" sz="2600" b="0" i="0" dirty="0">
                <a:solidFill>
                  <a:srgbClr val="273239"/>
                </a:solidFill>
                <a:effectLst/>
              </a:rPr>
              <a:t>: It is one of the most vital parts of data science and the hottest subject of research among researchers so each year new advancements are made in this. One at least needs to understand basic algorithms of </a:t>
            </a:r>
            <a:r>
              <a:rPr lang="en-US" sz="2600" b="1" i="0" dirty="0">
                <a:solidFill>
                  <a:srgbClr val="273239"/>
                </a:solidFill>
                <a:effectLst/>
              </a:rPr>
              <a:t>Supervised and Unsupervised</a:t>
            </a:r>
            <a:r>
              <a:rPr lang="en-US" sz="2600" b="0" i="0" dirty="0">
                <a:solidFill>
                  <a:srgbClr val="273239"/>
                </a:solidFill>
                <a:effectLst/>
              </a:rPr>
              <a:t> </a:t>
            </a:r>
            <a:r>
              <a:rPr lang="en-US" sz="2600" b="1" i="0" dirty="0">
                <a:solidFill>
                  <a:srgbClr val="273239"/>
                </a:solidFill>
                <a:effectLst/>
              </a:rPr>
              <a:t>Learning</a:t>
            </a:r>
            <a:r>
              <a:rPr lang="en-US" sz="2600" b="0" i="0" dirty="0">
                <a:solidFill>
                  <a:srgbClr val="273239"/>
                </a:solidFill>
                <a:effectLst/>
              </a:rPr>
              <a:t>. There are multiple libraries available in Python and R for implementing these algorithms.</a:t>
            </a:r>
          </a:p>
          <a:p>
            <a:pPr marL="742950" lvl="1" indent="-285750" algn="just" fontAlgn="base">
              <a:buFont typeface="Arial" panose="020B0604020202020204" pitchFamily="34" charset="0"/>
              <a:buChar char="•"/>
            </a:pPr>
            <a:r>
              <a:rPr lang="en-US" sz="2600" b="1" i="0" dirty="0">
                <a:solidFill>
                  <a:srgbClr val="273239"/>
                </a:solidFill>
                <a:effectLst/>
              </a:rPr>
              <a:t>Distributed Computing</a:t>
            </a:r>
            <a:r>
              <a:rPr lang="en-US" sz="2600" b="0" i="0" dirty="0">
                <a:solidFill>
                  <a:srgbClr val="273239"/>
                </a:solidFill>
                <a:effectLst/>
              </a:rPr>
              <a:t>: It is also one of the most important skills to handle a large amount of data because one can’t process this much data on a single system. The tools that mostly used are </a:t>
            </a:r>
            <a:r>
              <a:rPr lang="en-US" sz="2600" b="1" i="0" dirty="0">
                <a:solidFill>
                  <a:srgbClr val="273239"/>
                </a:solidFill>
                <a:effectLst/>
              </a:rPr>
              <a:t>Apache Hadoop and Spark</a:t>
            </a:r>
            <a:r>
              <a:rPr lang="en-US" sz="2600" b="0" i="0" dirty="0">
                <a:solidFill>
                  <a:srgbClr val="273239"/>
                </a:solidFill>
                <a:effectLst/>
              </a:rPr>
              <a:t>. The two major parts of these tolls are </a:t>
            </a:r>
            <a:r>
              <a:rPr lang="en-US" sz="2600" b="1" i="0" dirty="0">
                <a:solidFill>
                  <a:srgbClr val="273239"/>
                </a:solidFill>
                <a:effectLst/>
              </a:rPr>
              <a:t>HDFS(Hadoop Distributed File System)</a:t>
            </a:r>
            <a:r>
              <a:rPr lang="en-US" sz="2600" b="0" i="0" dirty="0">
                <a:solidFill>
                  <a:srgbClr val="273239"/>
                </a:solidFill>
                <a:effectLst/>
              </a:rPr>
              <a:t> that is used for collecting data over a distributed file system. Another part is</a:t>
            </a:r>
            <a:r>
              <a:rPr lang="en-US" sz="2600" b="1" i="0" dirty="0">
                <a:solidFill>
                  <a:srgbClr val="273239"/>
                </a:solidFill>
                <a:effectLst/>
              </a:rPr>
              <a:t> map-reduce</a:t>
            </a:r>
            <a:r>
              <a:rPr lang="en-US" sz="2600" b="0" i="0" dirty="0">
                <a:solidFill>
                  <a:srgbClr val="273239"/>
                </a:solidFill>
                <a:effectLst/>
              </a:rPr>
              <a:t>, by which we manipulate the data. One can write map-reduce in programs in </a:t>
            </a:r>
            <a:r>
              <a:rPr lang="en-US" sz="2600" b="1" i="0" dirty="0">
                <a:solidFill>
                  <a:srgbClr val="273239"/>
                </a:solidFill>
                <a:effectLst/>
              </a:rPr>
              <a:t>Java or Python</a:t>
            </a:r>
            <a:r>
              <a:rPr lang="en-US" sz="2600" b="0" i="0" dirty="0">
                <a:solidFill>
                  <a:srgbClr val="273239"/>
                </a:solidFill>
                <a:effectLst/>
              </a:rPr>
              <a:t>. There are various other tools such as </a:t>
            </a:r>
            <a:r>
              <a:rPr lang="en-US" sz="2600" b="1" i="0" dirty="0">
                <a:solidFill>
                  <a:srgbClr val="273239"/>
                </a:solidFill>
                <a:effectLst/>
              </a:rPr>
              <a:t>PIG, HIVE</a:t>
            </a:r>
            <a:r>
              <a:rPr lang="en-US" sz="2600" b="0" i="0" dirty="0">
                <a:solidFill>
                  <a:srgbClr val="273239"/>
                </a:solidFill>
                <a:effectLst/>
              </a:rPr>
              <a:t>, etc.</a:t>
            </a:r>
          </a:p>
          <a:p>
            <a:endParaRPr lang="en-IN" dirty="0"/>
          </a:p>
        </p:txBody>
      </p:sp>
      <p:sp>
        <p:nvSpPr>
          <p:cNvPr id="4" name="Slide Number Placeholder 3">
            <a:extLst>
              <a:ext uri="{FF2B5EF4-FFF2-40B4-BE49-F238E27FC236}">
                <a16:creationId xmlns:a16="http://schemas.microsoft.com/office/drawing/2014/main" id="{45C107BF-D688-C9D4-C065-FAE14E96BC0F}"/>
              </a:ext>
            </a:extLst>
          </p:cNvPr>
          <p:cNvSpPr>
            <a:spLocks noGrp="1"/>
          </p:cNvSpPr>
          <p:nvPr>
            <p:ph type="sldNum" sz="quarter" idx="12"/>
          </p:nvPr>
        </p:nvSpPr>
        <p:spPr/>
        <p:txBody>
          <a:bodyPr/>
          <a:lstStyle/>
          <a:p>
            <a:fld id="{CF3A38AD-83BC-47C7-A920-0B787AF67453}" type="slidenum">
              <a:rPr lang="en-IN" smtClean="0"/>
              <a:t>16</a:t>
            </a:fld>
            <a:endParaRPr lang="en-IN" dirty="0"/>
          </a:p>
        </p:txBody>
      </p:sp>
    </p:spTree>
    <p:extLst>
      <p:ext uri="{BB962C8B-B14F-4D97-AF65-F5344CB8AC3E}">
        <p14:creationId xmlns:p14="http://schemas.microsoft.com/office/powerpoint/2010/main" val="2085106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658FB4-56B5-E05D-4828-680CD7656BE7}"/>
              </a:ext>
            </a:extLst>
          </p:cNvPr>
          <p:cNvSpPr>
            <a:spLocks noGrp="1"/>
          </p:cNvSpPr>
          <p:nvPr>
            <p:ph type="title"/>
          </p:nvPr>
        </p:nvSpPr>
        <p:spPr/>
        <p:txBody>
          <a:bodyPr/>
          <a:lstStyle/>
          <a:p>
            <a:pPr algn="ctr"/>
            <a:r>
              <a:rPr lang="en-US" i="0" dirty="0">
                <a:solidFill>
                  <a:srgbClr val="C00000"/>
                </a:solidFill>
                <a:effectLst/>
                <a:latin typeface="+mn-lt"/>
              </a:rPr>
              <a:t>Key Pillars of Data Science</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C55DAEF4-10D4-6A25-2314-F211C4F916FF}"/>
              </a:ext>
            </a:extLst>
          </p:cNvPr>
          <p:cNvSpPr>
            <a:spLocks noGrp="1"/>
          </p:cNvSpPr>
          <p:nvPr>
            <p:ph idx="1"/>
          </p:nvPr>
        </p:nvSpPr>
        <p:spPr>
          <a:xfrm>
            <a:off x="838200" y="1253330"/>
            <a:ext cx="10612120" cy="5381150"/>
          </a:xfrm>
        </p:spPr>
        <p:txBody>
          <a:bodyPr>
            <a:normAutofit/>
          </a:bodyPr>
          <a:lstStyle/>
          <a:p>
            <a:pPr algn="just" fontAlgn="base">
              <a:buFont typeface="Arial" panose="020B0604020202020204" pitchFamily="34" charset="0"/>
              <a:buChar char="•"/>
            </a:pPr>
            <a:r>
              <a:rPr lang="en-US" sz="2400" b="1" i="0" dirty="0">
                <a:solidFill>
                  <a:srgbClr val="273239"/>
                </a:solidFill>
                <a:effectLst/>
              </a:rPr>
              <a:t>Communication Skill:</a:t>
            </a:r>
            <a:endParaRPr lang="en-US" sz="2400" b="0" i="0" dirty="0">
              <a:solidFill>
                <a:srgbClr val="273239"/>
              </a:solidFill>
              <a:effectLst/>
            </a:endParaRPr>
          </a:p>
          <a:p>
            <a:pPr marL="742950" lvl="1" indent="-285750" algn="just" fontAlgn="base">
              <a:buFont typeface="Arial" panose="020B0604020202020204" pitchFamily="34" charset="0"/>
              <a:buChar char="•"/>
            </a:pPr>
            <a:r>
              <a:rPr lang="en-US" b="0" i="0" dirty="0">
                <a:solidFill>
                  <a:srgbClr val="273239"/>
                </a:solidFill>
                <a:effectLst/>
              </a:rPr>
              <a:t>It includes both written and verbal communication. What happens in a data science project is after drawing conclusions from the analysis, the project has to be </a:t>
            </a:r>
            <a:r>
              <a:rPr lang="en-US" b="1" i="0" dirty="0">
                <a:solidFill>
                  <a:srgbClr val="273239"/>
                </a:solidFill>
                <a:effectLst/>
              </a:rPr>
              <a:t>communicated to others</a:t>
            </a:r>
            <a:r>
              <a:rPr lang="en-US" b="0" i="0" dirty="0">
                <a:solidFill>
                  <a:srgbClr val="273239"/>
                </a:solidFill>
                <a:effectLst/>
              </a:rPr>
              <a:t>. Sometimes this may be a report you send to your boss or team at work. Other times it may be a blog post. Often it may be a presentation to a group of colleagues. Regardless, a data science project always involves some form of communication of the projects’ findings. So it’s necessary to have communication skills for becoming a data scientist.</a:t>
            </a:r>
          </a:p>
          <a:p>
            <a:endParaRPr lang="en-IN" dirty="0"/>
          </a:p>
        </p:txBody>
      </p:sp>
      <p:sp>
        <p:nvSpPr>
          <p:cNvPr id="4" name="Slide Number Placeholder 3">
            <a:extLst>
              <a:ext uri="{FF2B5EF4-FFF2-40B4-BE49-F238E27FC236}">
                <a16:creationId xmlns:a16="http://schemas.microsoft.com/office/drawing/2014/main" id="{45C107BF-D688-C9D4-C065-FAE14E96BC0F}"/>
              </a:ext>
            </a:extLst>
          </p:cNvPr>
          <p:cNvSpPr>
            <a:spLocks noGrp="1"/>
          </p:cNvSpPr>
          <p:nvPr>
            <p:ph type="sldNum" sz="quarter" idx="12"/>
          </p:nvPr>
        </p:nvSpPr>
        <p:spPr/>
        <p:txBody>
          <a:bodyPr/>
          <a:lstStyle/>
          <a:p>
            <a:fld id="{CF3A38AD-83BC-47C7-A920-0B787AF67453}" type="slidenum">
              <a:rPr lang="en-IN" smtClean="0"/>
              <a:t>17</a:t>
            </a:fld>
            <a:endParaRPr lang="en-IN" dirty="0"/>
          </a:p>
        </p:txBody>
      </p:sp>
    </p:spTree>
    <p:extLst>
      <p:ext uri="{BB962C8B-B14F-4D97-AF65-F5344CB8AC3E}">
        <p14:creationId xmlns:p14="http://schemas.microsoft.com/office/powerpoint/2010/main" val="41168663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86B6-3ADE-40CC-7473-8C059B595049}"/>
              </a:ext>
            </a:extLst>
          </p:cNvPr>
          <p:cNvSpPr>
            <a:spLocks noGrp="1"/>
          </p:cNvSpPr>
          <p:nvPr>
            <p:ph type="title"/>
          </p:nvPr>
        </p:nvSpPr>
        <p:spPr/>
        <p:txBody>
          <a:bodyPr>
            <a:normAutofit/>
          </a:bodyPr>
          <a:lstStyle/>
          <a:p>
            <a:pPr algn="ctr"/>
            <a:r>
              <a:rPr lang="en-US" i="0" dirty="0">
                <a:solidFill>
                  <a:srgbClr val="C00000"/>
                </a:solidFill>
                <a:effectLst/>
                <a:latin typeface="+mn-lt"/>
              </a:rPr>
              <a:t>Roles &amp; Responsibilities of a Data Scientist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D8582491-AB5A-FB86-65A2-352E676701CF}"/>
              </a:ext>
            </a:extLst>
          </p:cNvPr>
          <p:cNvSpPr>
            <a:spLocks noGrp="1"/>
          </p:cNvSpPr>
          <p:nvPr>
            <p:ph idx="1"/>
          </p:nvPr>
        </p:nvSpPr>
        <p:spPr>
          <a:xfrm>
            <a:off x="838200" y="1480185"/>
            <a:ext cx="10515600" cy="4351338"/>
          </a:xfrm>
        </p:spPr>
        <p:txBody>
          <a:bodyPr>
            <a:normAutofit fontScale="77500" lnSpcReduction="20000"/>
          </a:bodyPr>
          <a:lstStyle/>
          <a:p>
            <a:pPr algn="just" fontAlgn="base"/>
            <a:r>
              <a:rPr lang="en-IN" sz="2800" dirty="0"/>
              <a:t>A data scientist is someone </a:t>
            </a:r>
            <a:r>
              <a:rPr lang="en-US" sz="2800" dirty="0">
                <a:solidFill>
                  <a:srgbClr val="273239"/>
                </a:solidFill>
                <a:effectLst/>
              </a:rPr>
              <a:t>who integrates the skills of software programmer, statistician and storyteller/artist to extract the nuggets of gold hidden under mountains of data.</a:t>
            </a:r>
          </a:p>
          <a:p>
            <a:pPr algn="just" fontAlgn="base">
              <a:buFont typeface="Arial" panose="020B0604020202020204" pitchFamily="34" charset="0"/>
              <a:buChar char="•"/>
            </a:pPr>
            <a:r>
              <a:rPr lang="en-US" b="1" i="0" dirty="0">
                <a:solidFill>
                  <a:srgbClr val="273239"/>
                </a:solidFill>
                <a:effectLst/>
              </a:rPr>
              <a:t>Management:</a:t>
            </a:r>
            <a:r>
              <a:rPr lang="en-US" b="0" i="0" dirty="0">
                <a:solidFill>
                  <a:srgbClr val="273239"/>
                </a:solidFill>
                <a:effectLst/>
              </a:rPr>
              <a:t> The Data Scientist plays an insignificant managerial role where he supports the construction of the base of futuristic and technical abilities within the Data and Analytics field in order to assist various planned and continuing data analytics projects.</a:t>
            </a:r>
          </a:p>
          <a:p>
            <a:pPr algn="just" fontAlgn="base">
              <a:buFont typeface="Arial" panose="020B0604020202020204" pitchFamily="34" charset="0"/>
              <a:buChar char="•"/>
            </a:pPr>
            <a:r>
              <a:rPr lang="en-US" b="1" i="0" dirty="0">
                <a:solidFill>
                  <a:srgbClr val="273239"/>
                </a:solidFill>
                <a:effectLst/>
              </a:rPr>
              <a:t>Analytics:</a:t>
            </a:r>
            <a:r>
              <a:rPr lang="en-US" b="0" i="0" dirty="0">
                <a:solidFill>
                  <a:srgbClr val="273239"/>
                </a:solidFill>
                <a:effectLst/>
              </a:rPr>
              <a:t> The Data Scientist represents a scientific role where he plans, implements, and assesses high-level statistical models and strategies for application in the business’s most complex issues. The Data Scientist develops econometric and statistical models for various problems including projections, classification, clustering, pattern analysis, sampling, simulations, and so forth.</a:t>
            </a:r>
          </a:p>
          <a:p>
            <a:pPr algn="just" fontAlgn="base">
              <a:buFont typeface="Arial" panose="020B0604020202020204" pitchFamily="34" charset="0"/>
              <a:buChar char="•"/>
            </a:pPr>
            <a:r>
              <a:rPr lang="en-US" b="1" i="0" dirty="0">
                <a:solidFill>
                  <a:srgbClr val="273239"/>
                </a:solidFill>
                <a:effectLst/>
              </a:rPr>
              <a:t>Strategy/Design:</a:t>
            </a:r>
            <a:r>
              <a:rPr lang="en-US" b="0" i="0" dirty="0">
                <a:solidFill>
                  <a:srgbClr val="273239"/>
                </a:solidFill>
                <a:effectLst/>
              </a:rPr>
              <a:t> The Data Scientist performs a vital role in the advancement of innovative strategies to understand the business’s consumer trends and management as well as ways to solve difficult business problems, for instance, the optimization of product fulfillment and entire profit.</a:t>
            </a:r>
          </a:p>
          <a:p>
            <a:endParaRPr lang="en-IN" dirty="0"/>
          </a:p>
        </p:txBody>
      </p:sp>
      <p:sp>
        <p:nvSpPr>
          <p:cNvPr id="4" name="Slide Number Placeholder 3">
            <a:extLst>
              <a:ext uri="{FF2B5EF4-FFF2-40B4-BE49-F238E27FC236}">
                <a16:creationId xmlns:a16="http://schemas.microsoft.com/office/drawing/2014/main" id="{17F9C9FC-8314-BCB3-E259-34E185E4F471}"/>
              </a:ext>
            </a:extLst>
          </p:cNvPr>
          <p:cNvSpPr>
            <a:spLocks noGrp="1"/>
          </p:cNvSpPr>
          <p:nvPr>
            <p:ph type="sldNum" sz="quarter" idx="12"/>
          </p:nvPr>
        </p:nvSpPr>
        <p:spPr/>
        <p:txBody>
          <a:bodyPr/>
          <a:lstStyle/>
          <a:p>
            <a:fld id="{CF3A38AD-83BC-47C7-A920-0B787AF67453}" type="slidenum">
              <a:rPr lang="en-IN" smtClean="0"/>
              <a:t>18</a:t>
            </a:fld>
            <a:endParaRPr lang="en-IN" dirty="0"/>
          </a:p>
        </p:txBody>
      </p:sp>
    </p:spTree>
    <p:extLst>
      <p:ext uri="{BB962C8B-B14F-4D97-AF65-F5344CB8AC3E}">
        <p14:creationId xmlns:p14="http://schemas.microsoft.com/office/powerpoint/2010/main" val="2065911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DF86B6-3ADE-40CC-7473-8C059B595049}"/>
              </a:ext>
            </a:extLst>
          </p:cNvPr>
          <p:cNvSpPr>
            <a:spLocks noGrp="1"/>
          </p:cNvSpPr>
          <p:nvPr>
            <p:ph type="title"/>
          </p:nvPr>
        </p:nvSpPr>
        <p:spPr/>
        <p:txBody>
          <a:bodyPr>
            <a:normAutofit/>
          </a:bodyPr>
          <a:lstStyle/>
          <a:p>
            <a:pPr algn="ctr"/>
            <a:r>
              <a:rPr lang="en-US" i="0" dirty="0">
                <a:solidFill>
                  <a:srgbClr val="C00000"/>
                </a:solidFill>
                <a:effectLst/>
                <a:latin typeface="+mn-lt"/>
              </a:rPr>
              <a:t>Roles &amp; Responsibilities of a Data Scientist</a:t>
            </a:r>
            <a:br>
              <a:rPr lang="en-US" b="1" i="0" dirty="0">
                <a:solidFill>
                  <a:srgbClr val="273239"/>
                </a:solidFill>
                <a:effectLst/>
                <a:latin typeface="Nunito" pitchFamily="2" charset="0"/>
              </a:rPr>
            </a:br>
            <a:endParaRPr lang="en-IN" dirty="0"/>
          </a:p>
        </p:txBody>
      </p:sp>
      <p:sp>
        <p:nvSpPr>
          <p:cNvPr id="3" name="Content Placeholder 2">
            <a:extLst>
              <a:ext uri="{FF2B5EF4-FFF2-40B4-BE49-F238E27FC236}">
                <a16:creationId xmlns:a16="http://schemas.microsoft.com/office/drawing/2014/main" id="{D8582491-AB5A-FB86-65A2-352E676701CF}"/>
              </a:ext>
            </a:extLst>
          </p:cNvPr>
          <p:cNvSpPr>
            <a:spLocks noGrp="1"/>
          </p:cNvSpPr>
          <p:nvPr>
            <p:ph idx="1"/>
          </p:nvPr>
        </p:nvSpPr>
        <p:spPr>
          <a:xfrm>
            <a:off x="838200" y="1480185"/>
            <a:ext cx="10515600" cy="4351338"/>
          </a:xfrm>
        </p:spPr>
        <p:txBody>
          <a:bodyPr>
            <a:normAutofit fontScale="92500" lnSpcReduction="10000"/>
          </a:bodyPr>
          <a:lstStyle/>
          <a:p>
            <a:pPr algn="just" fontAlgn="base">
              <a:buFont typeface="Arial" panose="020B0604020202020204" pitchFamily="34" charset="0"/>
              <a:buChar char="•"/>
            </a:pPr>
            <a:r>
              <a:rPr lang="en-US" sz="2600" b="1" i="0" dirty="0">
                <a:solidFill>
                  <a:srgbClr val="273239"/>
                </a:solidFill>
                <a:effectLst/>
              </a:rPr>
              <a:t>Collaboration:</a:t>
            </a:r>
            <a:r>
              <a:rPr lang="en-US" sz="2600" b="0" i="0" dirty="0">
                <a:solidFill>
                  <a:srgbClr val="273239"/>
                </a:solidFill>
                <a:effectLst/>
              </a:rPr>
              <a:t> The role of the Data Scientist is not a solitary role and in this position, he collaborates with superior data scientists to communicate obstacles and findings to relevant stakeholders in an effort to enhance drive business performance and decision-making.</a:t>
            </a:r>
          </a:p>
          <a:p>
            <a:pPr algn="just" fontAlgn="base">
              <a:buFont typeface="Arial" panose="020B0604020202020204" pitchFamily="34" charset="0"/>
              <a:buChar char="•"/>
            </a:pPr>
            <a:r>
              <a:rPr lang="en-US" sz="2600" b="1" i="0" dirty="0">
                <a:solidFill>
                  <a:srgbClr val="273239"/>
                </a:solidFill>
                <a:effectLst/>
              </a:rPr>
              <a:t>Knowledge:</a:t>
            </a:r>
            <a:r>
              <a:rPr lang="en-US" sz="2600" b="0" i="0" dirty="0">
                <a:solidFill>
                  <a:srgbClr val="273239"/>
                </a:solidFill>
                <a:effectLst/>
              </a:rPr>
              <a:t> The Data Scientist also takes leadership to explore different technologies and tools with the vision of creating innovative data-driven insights for the business at the most agile pace feasible. In this situation, the Data Scientist also uses initiative in assessing and utilizing new and enhanced data science methods for the business, which he delivers to senior management of approval.</a:t>
            </a:r>
          </a:p>
          <a:p>
            <a:pPr algn="just" fontAlgn="base">
              <a:buFont typeface="Arial" panose="020B0604020202020204" pitchFamily="34" charset="0"/>
              <a:buChar char="•"/>
            </a:pPr>
            <a:r>
              <a:rPr lang="en-US" sz="2600" b="1" i="0" dirty="0">
                <a:solidFill>
                  <a:srgbClr val="273239"/>
                </a:solidFill>
                <a:effectLst/>
              </a:rPr>
              <a:t>Other Duties:</a:t>
            </a:r>
            <a:r>
              <a:rPr lang="en-US" sz="2600" b="0" i="0" dirty="0">
                <a:solidFill>
                  <a:srgbClr val="273239"/>
                </a:solidFill>
                <a:effectLst/>
              </a:rPr>
              <a:t> A Data Scientist also performs related tasks and tasks as assigned by the Senior Data Scientist, Head of Data Science, Chief Data Officer, or the Employer.</a:t>
            </a:r>
          </a:p>
          <a:p>
            <a:endParaRPr lang="en-IN" dirty="0"/>
          </a:p>
        </p:txBody>
      </p:sp>
      <p:sp>
        <p:nvSpPr>
          <p:cNvPr id="4" name="Slide Number Placeholder 3">
            <a:extLst>
              <a:ext uri="{FF2B5EF4-FFF2-40B4-BE49-F238E27FC236}">
                <a16:creationId xmlns:a16="http://schemas.microsoft.com/office/drawing/2014/main" id="{17F9C9FC-8314-BCB3-E259-34E185E4F471}"/>
              </a:ext>
            </a:extLst>
          </p:cNvPr>
          <p:cNvSpPr>
            <a:spLocks noGrp="1"/>
          </p:cNvSpPr>
          <p:nvPr>
            <p:ph type="sldNum" sz="quarter" idx="12"/>
          </p:nvPr>
        </p:nvSpPr>
        <p:spPr/>
        <p:txBody>
          <a:bodyPr/>
          <a:lstStyle/>
          <a:p>
            <a:fld id="{CF3A38AD-83BC-47C7-A920-0B787AF67453}" type="slidenum">
              <a:rPr lang="en-IN" smtClean="0"/>
              <a:t>19</a:t>
            </a:fld>
            <a:endParaRPr lang="en-IN" dirty="0"/>
          </a:p>
        </p:txBody>
      </p:sp>
    </p:spTree>
    <p:extLst>
      <p:ext uri="{BB962C8B-B14F-4D97-AF65-F5344CB8AC3E}">
        <p14:creationId xmlns:p14="http://schemas.microsoft.com/office/powerpoint/2010/main" val="28630335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695132DA-FB8F-5BE3-B944-83CD53463D35}"/>
              </a:ext>
            </a:extLst>
          </p:cNvPr>
          <p:cNvSpPr>
            <a:spLocks noGrp="1"/>
          </p:cNvSpPr>
          <p:nvPr>
            <p:ph type="title"/>
          </p:nvPr>
        </p:nvSpPr>
        <p:spPr/>
        <p:txBody>
          <a:bodyPr/>
          <a:lstStyle/>
          <a:p>
            <a:pPr algn="ctr"/>
            <a:r>
              <a:rPr lang="en-IN" b="0" i="0" dirty="0">
                <a:solidFill>
                  <a:srgbClr val="C00000"/>
                </a:solidFill>
                <a:effectLst/>
                <a:latin typeface="+mn-lt"/>
              </a:rPr>
              <a:t>What is Data Science?</a:t>
            </a:r>
            <a:br>
              <a:rPr lang="en-IN" b="0" i="0" dirty="0">
                <a:solidFill>
                  <a:srgbClr val="610B38"/>
                </a:solidFill>
                <a:effectLst/>
                <a:latin typeface="erdana"/>
              </a:rPr>
            </a:br>
            <a:endParaRPr lang="en-IN" dirty="0"/>
          </a:p>
        </p:txBody>
      </p:sp>
      <p:sp>
        <p:nvSpPr>
          <p:cNvPr id="5" name="Content Placeholder 4">
            <a:extLst>
              <a:ext uri="{FF2B5EF4-FFF2-40B4-BE49-F238E27FC236}">
                <a16:creationId xmlns:a16="http://schemas.microsoft.com/office/drawing/2014/main" id="{83957E11-BE2E-97C5-0CDB-06E711ABE058}"/>
              </a:ext>
            </a:extLst>
          </p:cNvPr>
          <p:cNvSpPr>
            <a:spLocks noGrp="1"/>
          </p:cNvSpPr>
          <p:nvPr>
            <p:ph idx="1"/>
          </p:nvPr>
        </p:nvSpPr>
        <p:spPr>
          <a:xfrm>
            <a:off x="838200" y="1358265"/>
            <a:ext cx="10515600" cy="4351338"/>
          </a:xfrm>
        </p:spPr>
        <p:txBody>
          <a:bodyPr>
            <a:normAutofit lnSpcReduction="10000"/>
          </a:bodyPr>
          <a:lstStyle/>
          <a:p>
            <a:pPr algn="just"/>
            <a:r>
              <a:rPr lang="en-US" sz="2400" b="0" i="0" dirty="0">
                <a:solidFill>
                  <a:srgbClr val="333333"/>
                </a:solidFill>
                <a:effectLst/>
              </a:rPr>
              <a:t>In short, we can say that data science is all about:</a:t>
            </a:r>
          </a:p>
          <a:p>
            <a:pPr lvl="1" algn="just"/>
            <a:r>
              <a:rPr lang="en-US" b="0" i="0" dirty="0">
                <a:solidFill>
                  <a:srgbClr val="000000"/>
                </a:solidFill>
                <a:effectLst/>
              </a:rPr>
              <a:t>Asking the correct questions and analyzing the raw data.</a:t>
            </a:r>
          </a:p>
          <a:p>
            <a:pPr lvl="1" algn="just"/>
            <a:r>
              <a:rPr lang="en-US" b="0" i="0" dirty="0">
                <a:solidFill>
                  <a:srgbClr val="000000"/>
                </a:solidFill>
                <a:effectLst/>
              </a:rPr>
              <a:t>Modeling the data using various complex and efficient algorithms.</a:t>
            </a:r>
          </a:p>
          <a:p>
            <a:pPr lvl="1" algn="just"/>
            <a:r>
              <a:rPr lang="en-US" b="0" i="0" dirty="0">
                <a:solidFill>
                  <a:srgbClr val="000000"/>
                </a:solidFill>
                <a:effectLst/>
              </a:rPr>
              <a:t>Visualizing the data to get a better perspective.</a:t>
            </a:r>
          </a:p>
          <a:p>
            <a:pPr lvl="1" algn="just"/>
            <a:r>
              <a:rPr lang="en-US" b="0" i="0" dirty="0">
                <a:solidFill>
                  <a:srgbClr val="000000"/>
                </a:solidFill>
                <a:effectLst/>
              </a:rPr>
              <a:t>Understanding the data to make better decisions and finding the final result.</a:t>
            </a:r>
          </a:p>
          <a:p>
            <a:pPr algn="just"/>
            <a:r>
              <a:rPr lang="en-US" sz="2400" b="0" i="0" dirty="0">
                <a:solidFill>
                  <a:srgbClr val="610B4B"/>
                </a:solidFill>
                <a:effectLst/>
              </a:rPr>
              <a:t>Example:</a:t>
            </a:r>
          </a:p>
          <a:p>
            <a:pPr lvl="1" algn="just"/>
            <a:r>
              <a:rPr lang="en-US" b="0" i="0" dirty="0">
                <a:solidFill>
                  <a:srgbClr val="333333"/>
                </a:solidFill>
                <a:effectLst/>
              </a:rPr>
              <a:t>Let suppose we want to travel from station A to station B by car. Now, we need to take some decisions such as which route will be the best route to reach faster at the location, in which route there will be no traffic jam, and which will be cost-effective. All these decision factors will act as input data, and we will get an appropriate answer from these decisions, so this analysis of data is called the data analysis, which is a part of data science.</a:t>
            </a:r>
          </a:p>
          <a:p>
            <a:endParaRPr lang="en-IN" dirty="0"/>
          </a:p>
        </p:txBody>
      </p:sp>
      <p:sp>
        <p:nvSpPr>
          <p:cNvPr id="2" name="Slide Number Placeholder 1">
            <a:extLst>
              <a:ext uri="{FF2B5EF4-FFF2-40B4-BE49-F238E27FC236}">
                <a16:creationId xmlns:a16="http://schemas.microsoft.com/office/drawing/2014/main" id="{A919568B-C0F7-E72B-7B9B-A57BBF59BA02}"/>
              </a:ext>
            </a:extLst>
          </p:cNvPr>
          <p:cNvSpPr>
            <a:spLocks noGrp="1"/>
          </p:cNvSpPr>
          <p:nvPr>
            <p:ph type="sldNum" sz="quarter" idx="12"/>
          </p:nvPr>
        </p:nvSpPr>
        <p:spPr/>
        <p:txBody>
          <a:bodyPr/>
          <a:lstStyle/>
          <a:p>
            <a:fld id="{CF3A38AD-83BC-47C7-A920-0B787AF67453}" type="slidenum">
              <a:rPr lang="en-IN" smtClean="0"/>
              <a:t>2</a:t>
            </a:fld>
            <a:endParaRPr lang="en-IN" dirty="0"/>
          </a:p>
        </p:txBody>
      </p:sp>
    </p:spTree>
    <p:extLst>
      <p:ext uri="{BB962C8B-B14F-4D97-AF65-F5344CB8AC3E}">
        <p14:creationId xmlns:p14="http://schemas.microsoft.com/office/powerpoint/2010/main" val="345628623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C258-3681-4A88-26AC-B3962C8D80D5}"/>
              </a:ext>
            </a:extLst>
          </p:cNvPr>
          <p:cNvSpPr>
            <a:spLocks noGrp="1"/>
          </p:cNvSpPr>
          <p:nvPr>
            <p:ph type="title"/>
          </p:nvPr>
        </p:nvSpPr>
        <p:spPr>
          <a:xfrm>
            <a:off x="838200" y="18255"/>
            <a:ext cx="10515600" cy="1325563"/>
          </a:xfrm>
        </p:spPr>
        <p:txBody>
          <a:bodyPr/>
          <a:lstStyle/>
          <a:p>
            <a:pPr algn="ctr"/>
            <a:r>
              <a:rPr lang="en-IN" dirty="0">
                <a:solidFill>
                  <a:srgbClr val="C00000"/>
                </a:solidFill>
                <a:latin typeface="+mn-lt"/>
              </a:rPr>
              <a:t>Data Science Process</a:t>
            </a:r>
          </a:p>
        </p:txBody>
      </p:sp>
      <p:sp>
        <p:nvSpPr>
          <p:cNvPr id="4" name="Slide Number Placeholder 3">
            <a:extLst>
              <a:ext uri="{FF2B5EF4-FFF2-40B4-BE49-F238E27FC236}">
                <a16:creationId xmlns:a16="http://schemas.microsoft.com/office/drawing/2014/main" id="{85876AD7-1D8B-A16C-90BD-D9E54362E662}"/>
              </a:ext>
            </a:extLst>
          </p:cNvPr>
          <p:cNvSpPr>
            <a:spLocks noGrp="1"/>
          </p:cNvSpPr>
          <p:nvPr>
            <p:ph type="sldNum" sz="quarter" idx="12"/>
          </p:nvPr>
        </p:nvSpPr>
        <p:spPr/>
        <p:txBody>
          <a:bodyPr/>
          <a:lstStyle/>
          <a:p>
            <a:fld id="{CF3A38AD-83BC-47C7-A920-0B787AF67453}" type="slidenum">
              <a:rPr lang="en-IN" smtClean="0"/>
              <a:t>20</a:t>
            </a:fld>
            <a:endParaRPr lang="en-IN" dirty="0"/>
          </a:p>
        </p:txBody>
      </p:sp>
      <p:pic>
        <p:nvPicPr>
          <p:cNvPr id="6" name="Content Placeholder 5">
            <a:extLst>
              <a:ext uri="{FF2B5EF4-FFF2-40B4-BE49-F238E27FC236}">
                <a16:creationId xmlns:a16="http://schemas.microsoft.com/office/drawing/2014/main" id="{017F663D-A717-64D8-03CA-5BF60C64D00F}"/>
              </a:ext>
            </a:extLst>
          </p:cNvPr>
          <p:cNvPicPr>
            <a:picLocks noGrp="1" noChangeAspect="1"/>
          </p:cNvPicPr>
          <p:nvPr>
            <p:ph idx="1"/>
          </p:nvPr>
        </p:nvPicPr>
        <p:blipFill>
          <a:blip r:embed="rId2"/>
          <a:stretch>
            <a:fillRect/>
          </a:stretch>
        </p:blipFill>
        <p:spPr>
          <a:xfrm>
            <a:off x="3033747" y="1191054"/>
            <a:ext cx="5846093" cy="5318060"/>
          </a:xfrm>
        </p:spPr>
      </p:pic>
    </p:spTree>
    <p:extLst>
      <p:ext uri="{BB962C8B-B14F-4D97-AF65-F5344CB8AC3E}">
        <p14:creationId xmlns:p14="http://schemas.microsoft.com/office/powerpoint/2010/main" val="29661680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EC258-3681-4A88-26AC-B3962C8D80D5}"/>
              </a:ext>
            </a:extLst>
          </p:cNvPr>
          <p:cNvSpPr>
            <a:spLocks noGrp="1"/>
          </p:cNvSpPr>
          <p:nvPr>
            <p:ph type="title"/>
          </p:nvPr>
        </p:nvSpPr>
        <p:spPr>
          <a:xfrm>
            <a:off x="838200" y="136525"/>
            <a:ext cx="10515600" cy="1325563"/>
          </a:xfrm>
        </p:spPr>
        <p:txBody>
          <a:bodyPr/>
          <a:lstStyle/>
          <a:p>
            <a:pPr algn="ctr"/>
            <a:r>
              <a:rPr lang="en-IN" dirty="0">
                <a:solidFill>
                  <a:srgbClr val="C00000"/>
                </a:solidFill>
                <a:latin typeface="+mn-lt"/>
              </a:rPr>
              <a:t>Data Science Process</a:t>
            </a:r>
          </a:p>
        </p:txBody>
      </p:sp>
      <p:sp>
        <p:nvSpPr>
          <p:cNvPr id="7" name="Content Placeholder 6">
            <a:extLst>
              <a:ext uri="{FF2B5EF4-FFF2-40B4-BE49-F238E27FC236}">
                <a16:creationId xmlns:a16="http://schemas.microsoft.com/office/drawing/2014/main" id="{D8309BEC-19AF-EE29-06FE-02DA542E661B}"/>
              </a:ext>
            </a:extLst>
          </p:cNvPr>
          <p:cNvSpPr>
            <a:spLocks noGrp="1"/>
          </p:cNvSpPr>
          <p:nvPr>
            <p:ph idx="1"/>
          </p:nvPr>
        </p:nvSpPr>
        <p:spPr>
          <a:xfrm>
            <a:off x="838200" y="1368425"/>
            <a:ext cx="10515600" cy="4351338"/>
          </a:xfrm>
        </p:spPr>
        <p:txBody>
          <a:bodyPr>
            <a:normAutofit/>
          </a:bodyPr>
          <a:lstStyle/>
          <a:p>
            <a:pPr algn="just"/>
            <a:r>
              <a:rPr lang="en-US" sz="1900" b="0" i="0" dirty="0">
                <a:effectLst/>
              </a:rPr>
              <a:t>A data science process helps data scientists use the tools to find unseen patterns, extract data, and convert information to actionable insights that can be meaningful to the company. </a:t>
            </a:r>
          </a:p>
          <a:p>
            <a:pPr algn="just"/>
            <a:r>
              <a:rPr lang="en-US" sz="1900" b="0" i="0" dirty="0">
                <a:effectLst/>
              </a:rPr>
              <a:t>This aids companies and businesses in making decisions that can help in customer retention and profits. Further, a data science process helps in discovering hidden patterns of structured and unstructured raw data. </a:t>
            </a:r>
          </a:p>
          <a:p>
            <a:pPr algn="just"/>
            <a:r>
              <a:rPr lang="en-US" sz="1900" b="0" i="0" dirty="0">
                <a:effectLst/>
              </a:rPr>
              <a:t>The process helps in turning a problem into a solution by treating the business problem as a project.</a:t>
            </a:r>
          </a:p>
          <a:p>
            <a:pPr algn="l" fontAlgn="base"/>
            <a:r>
              <a:rPr lang="en-US" sz="1900" b="1" i="0" dirty="0">
                <a:effectLst/>
              </a:rPr>
              <a:t>The six steps of the data science process are as follows:</a:t>
            </a:r>
            <a:endParaRPr lang="en-US" sz="1900" b="0" i="0" dirty="0">
              <a:effectLst/>
            </a:endParaRPr>
          </a:p>
          <a:p>
            <a:pPr lvl="1" fontAlgn="base">
              <a:buFont typeface="+mj-lt"/>
              <a:buAutoNum type="arabicPeriod"/>
            </a:pPr>
            <a:r>
              <a:rPr lang="en-US" sz="1900" b="0" i="1" dirty="0">
                <a:effectLst/>
              </a:rPr>
              <a:t>Frame the problem</a:t>
            </a:r>
            <a:endParaRPr lang="en-US" sz="1900" b="0" i="0" dirty="0">
              <a:effectLst/>
            </a:endParaRPr>
          </a:p>
          <a:p>
            <a:pPr lvl="1" fontAlgn="base">
              <a:buFont typeface="+mj-lt"/>
              <a:buAutoNum type="arabicPeriod"/>
            </a:pPr>
            <a:r>
              <a:rPr lang="en-US" sz="1900" b="0" i="1" dirty="0">
                <a:effectLst/>
              </a:rPr>
              <a:t>Collect the raw data needed for your problem</a:t>
            </a:r>
            <a:endParaRPr lang="en-US" sz="1900" b="0" i="0" dirty="0">
              <a:effectLst/>
            </a:endParaRPr>
          </a:p>
          <a:p>
            <a:pPr lvl="1" fontAlgn="base">
              <a:buFont typeface="+mj-lt"/>
              <a:buAutoNum type="arabicPeriod"/>
            </a:pPr>
            <a:r>
              <a:rPr lang="en-US" sz="1900" b="0" i="1" dirty="0">
                <a:effectLst/>
              </a:rPr>
              <a:t>Process the data for analysis</a:t>
            </a:r>
            <a:endParaRPr lang="en-US" sz="1900" b="0" i="0" dirty="0">
              <a:effectLst/>
            </a:endParaRPr>
          </a:p>
          <a:p>
            <a:pPr lvl="1" fontAlgn="base">
              <a:buFont typeface="+mj-lt"/>
              <a:buAutoNum type="arabicPeriod"/>
            </a:pPr>
            <a:r>
              <a:rPr lang="en-US" sz="1900" b="0" i="1" dirty="0">
                <a:effectLst/>
              </a:rPr>
              <a:t>Explore the data</a:t>
            </a:r>
            <a:endParaRPr lang="en-US" sz="1900" b="0" i="0" dirty="0">
              <a:effectLst/>
            </a:endParaRPr>
          </a:p>
          <a:p>
            <a:pPr lvl="1" fontAlgn="base">
              <a:buFont typeface="+mj-lt"/>
              <a:buAutoNum type="arabicPeriod"/>
            </a:pPr>
            <a:r>
              <a:rPr lang="en-US" sz="1900" b="0" i="1" dirty="0">
                <a:effectLst/>
              </a:rPr>
              <a:t>Perform in-depth analysis</a:t>
            </a:r>
            <a:endParaRPr lang="en-US" sz="1900" b="0" i="0" dirty="0">
              <a:effectLst/>
            </a:endParaRPr>
          </a:p>
          <a:p>
            <a:pPr lvl="1" fontAlgn="base">
              <a:buFont typeface="+mj-lt"/>
              <a:buAutoNum type="arabicPeriod"/>
            </a:pPr>
            <a:r>
              <a:rPr lang="en-US" sz="1900" b="0" i="1" dirty="0">
                <a:effectLst/>
              </a:rPr>
              <a:t>Communicate results of the analysis</a:t>
            </a:r>
            <a:endParaRPr lang="en-US" sz="1900" b="0" i="0" dirty="0">
              <a:effectLst/>
            </a:endParaRPr>
          </a:p>
          <a:p>
            <a:pPr algn="just"/>
            <a:endParaRPr lang="en-IN" sz="2400" dirty="0"/>
          </a:p>
        </p:txBody>
      </p:sp>
      <p:sp>
        <p:nvSpPr>
          <p:cNvPr id="4" name="Slide Number Placeholder 3">
            <a:extLst>
              <a:ext uri="{FF2B5EF4-FFF2-40B4-BE49-F238E27FC236}">
                <a16:creationId xmlns:a16="http://schemas.microsoft.com/office/drawing/2014/main" id="{85876AD7-1D8B-A16C-90BD-D9E54362E662}"/>
              </a:ext>
            </a:extLst>
          </p:cNvPr>
          <p:cNvSpPr>
            <a:spLocks noGrp="1"/>
          </p:cNvSpPr>
          <p:nvPr>
            <p:ph type="sldNum" sz="quarter" idx="12"/>
          </p:nvPr>
        </p:nvSpPr>
        <p:spPr/>
        <p:txBody>
          <a:bodyPr/>
          <a:lstStyle/>
          <a:p>
            <a:fld id="{CF3A38AD-83BC-47C7-A920-0B787AF67453}" type="slidenum">
              <a:rPr lang="en-IN" smtClean="0"/>
              <a:t>21</a:t>
            </a:fld>
            <a:endParaRPr lang="en-IN" dirty="0"/>
          </a:p>
        </p:txBody>
      </p:sp>
    </p:spTree>
    <p:extLst>
      <p:ext uri="{BB962C8B-B14F-4D97-AF65-F5344CB8AC3E}">
        <p14:creationId xmlns:p14="http://schemas.microsoft.com/office/powerpoint/2010/main" val="202049999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3B85-A9ED-A46C-EFDC-977A69C7069A}"/>
              </a:ext>
            </a:extLst>
          </p:cNvPr>
          <p:cNvSpPr>
            <a:spLocks noGrp="1"/>
          </p:cNvSpPr>
          <p:nvPr>
            <p:ph type="title"/>
          </p:nvPr>
        </p:nvSpPr>
        <p:spPr/>
        <p:txBody>
          <a:bodyPr/>
          <a:lstStyle/>
          <a:p>
            <a:pPr algn="ctr"/>
            <a:r>
              <a:rPr lang="en-US" i="0" dirty="0">
                <a:solidFill>
                  <a:srgbClr val="C00000"/>
                </a:solidFill>
                <a:effectLst/>
                <a:latin typeface="inherit"/>
              </a:rPr>
              <a:t>Step 1: Framing the Problem</a:t>
            </a: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920C456-F875-8BAC-E85A-7ECACAFD0DDD}"/>
              </a:ext>
            </a:extLst>
          </p:cNvPr>
          <p:cNvSpPr>
            <a:spLocks noGrp="1"/>
          </p:cNvSpPr>
          <p:nvPr>
            <p:ph idx="1"/>
          </p:nvPr>
        </p:nvSpPr>
        <p:spPr>
          <a:xfrm>
            <a:off x="838200" y="1409065"/>
            <a:ext cx="10515600" cy="4351338"/>
          </a:xfrm>
        </p:spPr>
        <p:txBody>
          <a:bodyPr>
            <a:normAutofit/>
          </a:bodyPr>
          <a:lstStyle/>
          <a:p>
            <a:pPr algn="just" fontAlgn="base"/>
            <a:r>
              <a:rPr lang="en-US" sz="2000" b="0" i="0" dirty="0">
                <a:effectLst/>
              </a:rPr>
              <a:t>Before solving a problem, the pragmatic thing to do is to know what exactly the problem is. </a:t>
            </a:r>
          </a:p>
          <a:p>
            <a:pPr algn="just" fontAlgn="base"/>
            <a:r>
              <a:rPr lang="en-US" sz="2000" b="0" i="0" dirty="0">
                <a:effectLst/>
              </a:rPr>
              <a:t>Data questions must be first translated to actionable business questions. People will more than often give ambiguous inputs on their issues. And, in this first step, you will have to learn to turn those inputs into actionable outputs.</a:t>
            </a:r>
          </a:p>
          <a:p>
            <a:pPr algn="just" fontAlgn="base"/>
            <a:r>
              <a:rPr lang="en-US" sz="2000" b="0" i="0" dirty="0">
                <a:effectLst/>
              </a:rPr>
              <a:t>A great way to go through this step is to ask questions like:</a:t>
            </a:r>
          </a:p>
          <a:p>
            <a:pPr lvl="1" algn="just" fontAlgn="base"/>
            <a:r>
              <a:rPr lang="en-US" sz="2000" b="0" i="0" dirty="0">
                <a:effectLst/>
              </a:rPr>
              <a:t>Who the customers are?</a:t>
            </a:r>
          </a:p>
          <a:p>
            <a:pPr lvl="1" algn="just" fontAlgn="base"/>
            <a:r>
              <a:rPr lang="en-US" sz="2000" b="0" i="0" dirty="0">
                <a:effectLst/>
              </a:rPr>
              <a:t>How to identify them?</a:t>
            </a:r>
          </a:p>
          <a:p>
            <a:pPr lvl="1" algn="just" fontAlgn="base"/>
            <a:r>
              <a:rPr lang="en-US" sz="2000" b="0" i="0" dirty="0">
                <a:effectLst/>
              </a:rPr>
              <a:t>What is the sale process right now?</a:t>
            </a:r>
          </a:p>
          <a:p>
            <a:pPr lvl="1" algn="just" fontAlgn="base"/>
            <a:r>
              <a:rPr lang="en-US" sz="2000" b="0" i="0" dirty="0">
                <a:effectLst/>
              </a:rPr>
              <a:t>Why are they interested in your products?</a:t>
            </a:r>
          </a:p>
          <a:p>
            <a:pPr lvl="1" algn="just" fontAlgn="base"/>
            <a:r>
              <a:rPr lang="en-US" sz="2000" b="0" i="0" dirty="0">
                <a:effectLst/>
              </a:rPr>
              <a:t>What products they are interested in?</a:t>
            </a:r>
          </a:p>
          <a:p>
            <a:endParaRPr lang="en-IN" dirty="0"/>
          </a:p>
        </p:txBody>
      </p:sp>
      <p:sp>
        <p:nvSpPr>
          <p:cNvPr id="4" name="Slide Number Placeholder 3">
            <a:extLst>
              <a:ext uri="{FF2B5EF4-FFF2-40B4-BE49-F238E27FC236}">
                <a16:creationId xmlns:a16="http://schemas.microsoft.com/office/drawing/2014/main" id="{AC8198A6-7F94-FA9A-0EE4-87E57D467C0D}"/>
              </a:ext>
            </a:extLst>
          </p:cNvPr>
          <p:cNvSpPr>
            <a:spLocks noGrp="1"/>
          </p:cNvSpPr>
          <p:nvPr>
            <p:ph type="sldNum" sz="quarter" idx="12"/>
          </p:nvPr>
        </p:nvSpPr>
        <p:spPr/>
        <p:txBody>
          <a:bodyPr/>
          <a:lstStyle/>
          <a:p>
            <a:fld id="{CF3A38AD-83BC-47C7-A920-0B787AF67453}" type="slidenum">
              <a:rPr lang="en-IN" smtClean="0"/>
              <a:t>22</a:t>
            </a:fld>
            <a:endParaRPr lang="en-IN" dirty="0"/>
          </a:p>
        </p:txBody>
      </p:sp>
    </p:spTree>
    <p:extLst>
      <p:ext uri="{BB962C8B-B14F-4D97-AF65-F5344CB8AC3E}">
        <p14:creationId xmlns:p14="http://schemas.microsoft.com/office/powerpoint/2010/main" val="5646344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3B85-A9ED-A46C-EFDC-977A69C7069A}"/>
              </a:ext>
            </a:extLst>
          </p:cNvPr>
          <p:cNvSpPr>
            <a:spLocks noGrp="1"/>
          </p:cNvSpPr>
          <p:nvPr>
            <p:ph type="title"/>
          </p:nvPr>
        </p:nvSpPr>
        <p:spPr>
          <a:xfrm>
            <a:off x="838200" y="954405"/>
            <a:ext cx="10515600" cy="1036955"/>
          </a:xfrm>
        </p:spPr>
        <p:txBody>
          <a:bodyPr>
            <a:normAutofit fontScale="90000"/>
          </a:bodyPr>
          <a:lstStyle/>
          <a:p>
            <a:pPr algn="ctr"/>
            <a:r>
              <a:rPr lang="en-US" i="0" dirty="0">
                <a:solidFill>
                  <a:srgbClr val="C00000"/>
                </a:solidFill>
                <a:effectLst/>
                <a:latin typeface="inherit"/>
              </a:rPr>
              <a:t>Step 2: Collecting the Raw Data for the Problem</a:t>
            </a: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920C456-F875-8BAC-E85A-7ECACAFD0DDD}"/>
              </a:ext>
            </a:extLst>
          </p:cNvPr>
          <p:cNvSpPr>
            <a:spLocks noGrp="1"/>
          </p:cNvSpPr>
          <p:nvPr>
            <p:ph idx="1"/>
          </p:nvPr>
        </p:nvSpPr>
        <p:spPr>
          <a:xfrm>
            <a:off x="929640" y="1825466"/>
            <a:ext cx="10515600" cy="4351338"/>
          </a:xfrm>
        </p:spPr>
        <p:txBody>
          <a:bodyPr>
            <a:normAutofit/>
          </a:bodyPr>
          <a:lstStyle/>
          <a:p>
            <a:pPr algn="just" fontAlgn="base"/>
            <a:r>
              <a:rPr lang="en-US" sz="2400" b="0" i="0" dirty="0">
                <a:effectLst/>
              </a:rPr>
              <a:t>After defining the problem, you will need to collect the requisite data to derive insights and turn the business problem into a probable solution. </a:t>
            </a:r>
          </a:p>
          <a:p>
            <a:pPr algn="just" fontAlgn="base"/>
            <a:r>
              <a:rPr lang="en-US" sz="2400" b="0" i="0" dirty="0">
                <a:effectLst/>
              </a:rPr>
              <a:t>The process involves thinking through your data and finding ways to collect and get the data you need. It can include scanning your internal databases or purchasing databases from external sources.</a:t>
            </a:r>
          </a:p>
          <a:p>
            <a:pPr algn="just" fontAlgn="base"/>
            <a:r>
              <a:rPr lang="en-US" sz="2400" b="0" i="0" dirty="0">
                <a:effectLst/>
              </a:rPr>
              <a:t>Many companies store the sales data they have in customer relationship management (CRM) systems. The CRM data can be easily analyzed by exporting it to more advanced tools using data pipelines.</a:t>
            </a:r>
          </a:p>
          <a:p>
            <a:pPr marL="0" indent="0">
              <a:buNone/>
            </a:pPr>
            <a:endParaRPr lang="en-IN" dirty="0"/>
          </a:p>
        </p:txBody>
      </p:sp>
      <p:sp>
        <p:nvSpPr>
          <p:cNvPr id="4" name="Slide Number Placeholder 3">
            <a:extLst>
              <a:ext uri="{FF2B5EF4-FFF2-40B4-BE49-F238E27FC236}">
                <a16:creationId xmlns:a16="http://schemas.microsoft.com/office/drawing/2014/main" id="{AC8198A6-7F94-FA9A-0EE4-87E57D467C0D}"/>
              </a:ext>
            </a:extLst>
          </p:cNvPr>
          <p:cNvSpPr>
            <a:spLocks noGrp="1"/>
          </p:cNvSpPr>
          <p:nvPr>
            <p:ph type="sldNum" sz="quarter" idx="12"/>
          </p:nvPr>
        </p:nvSpPr>
        <p:spPr/>
        <p:txBody>
          <a:bodyPr/>
          <a:lstStyle/>
          <a:p>
            <a:fld id="{CF3A38AD-83BC-47C7-A920-0B787AF67453}" type="slidenum">
              <a:rPr lang="en-IN" smtClean="0"/>
              <a:t>23</a:t>
            </a:fld>
            <a:endParaRPr lang="en-IN" dirty="0"/>
          </a:p>
        </p:txBody>
      </p:sp>
    </p:spTree>
    <p:extLst>
      <p:ext uri="{BB962C8B-B14F-4D97-AF65-F5344CB8AC3E}">
        <p14:creationId xmlns:p14="http://schemas.microsoft.com/office/powerpoint/2010/main" val="41755520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923B85-A9ED-A46C-EFDC-977A69C7069A}"/>
              </a:ext>
            </a:extLst>
          </p:cNvPr>
          <p:cNvSpPr>
            <a:spLocks noGrp="1"/>
          </p:cNvSpPr>
          <p:nvPr>
            <p:ph type="title"/>
          </p:nvPr>
        </p:nvSpPr>
        <p:spPr>
          <a:xfrm>
            <a:off x="767080" y="1060053"/>
            <a:ext cx="10515600" cy="1036955"/>
          </a:xfrm>
        </p:spPr>
        <p:txBody>
          <a:bodyPr>
            <a:normAutofit fontScale="90000"/>
          </a:bodyPr>
          <a:lstStyle/>
          <a:p>
            <a:pPr algn="ctr"/>
            <a:r>
              <a:rPr lang="en-US" i="0" dirty="0">
                <a:solidFill>
                  <a:srgbClr val="C00000"/>
                </a:solidFill>
                <a:effectLst/>
                <a:latin typeface="inherit"/>
              </a:rPr>
              <a:t>Step 3: Processing the Data to Analyze</a:t>
            </a: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9920C456-F875-8BAC-E85A-7ECACAFD0DDD}"/>
              </a:ext>
            </a:extLst>
          </p:cNvPr>
          <p:cNvSpPr>
            <a:spLocks noGrp="1"/>
          </p:cNvSpPr>
          <p:nvPr>
            <p:ph idx="1"/>
          </p:nvPr>
        </p:nvSpPr>
        <p:spPr>
          <a:xfrm>
            <a:off x="838200" y="1720691"/>
            <a:ext cx="10515600" cy="4351338"/>
          </a:xfrm>
        </p:spPr>
        <p:txBody>
          <a:bodyPr>
            <a:normAutofit/>
          </a:bodyPr>
          <a:lstStyle/>
          <a:p>
            <a:pPr algn="just" fontAlgn="base"/>
            <a:r>
              <a:rPr lang="en-US" sz="2000" b="0" i="0" dirty="0">
                <a:effectLst/>
              </a:rPr>
              <a:t>After the first and second steps, when you have all the data you need, you will have to process it before going further and analyzing it. Data can be messy if it has not been appropriately maintained, leading to errors that easily corrupt the analysis.</a:t>
            </a:r>
          </a:p>
          <a:p>
            <a:pPr algn="just" fontAlgn="base"/>
            <a:r>
              <a:rPr lang="en-US" sz="2000" b="0" i="0" dirty="0">
                <a:effectLst/>
              </a:rPr>
              <a:t>The most common errors that you can encounter and should look out for are:</a:t>
            </a:r>
          </a:p>
          <a:p>
            <a:pPr algn="just" fontAlgn="base">
              <a:buFont typeface="+mj-lt"/>
              <a:buAutoNum type="arabicPeriod"/>
            </a:pPr>
            <a:r>
              <a:rPr lang="en-US" sz="2000" b="0" i="0" dirty="0">
                <a:effectLst/>
              </a:rPr>
              <a:t>Missing values</a:t>
            </a:r>
          </a:p>
          <a:p>
            <a:pPr algn="just" fontAlgn="base">
              <a:buFont typeface="+mj-lt"/>
              <a:buAutoNum type="arabicPeriod"/>
            </a:pPr>
            <a:r>
              <a:rPr lang="en-US" sz="2000" b="0" i="0" dirty="0">
                <a:effectLst/>
              </a:rPr>
              <a:t>Corrupted values like invalid entries</a:t>
            </a:r>
          </a:p>
          <a:p>
            <a:pPr algn="just" fontAlgn="base">
              <a:buFont typeface="+mj-lt"/>
              <a:buAutoNum type="arabicPeriod"/>
            </a:pPr>
            <a:r>
              <a:rPr lang="en-US" sz="2000" b="0" i="0" dirty="0">
                <a:effectLst/>
              </a:rPr>
              <a:t>Time zone differences</a:t>
            </a:r>
          </a:p>
          <a:p>
            <a:pPr algn="just" fontAlgn="base">
              <a:buFont typeface="+mj-lt"/>
              <a:buAutoNum type="arabicPeriod"/>
            </a:pPr>
            <a:r>
              <a:rPr lang="en-US" sz="2000" b="0" i="0" dirty="0">
                <a:effectLst/>
              </a:rPr>
              <a:t>Date range errors like a recorded sale before the sales even started.</a:t>
            </a:r>
          </a:p>
          <a:p>
            <a:pPr marL="0" indent="0">
              <a:buNone/>
            </a:pPr>
            <a:endParaRPr lang="en-IN" dirty="0"/>
          </a:p>
        </p:txBody>
      </p:sp>
      <p:sp>
        <p:nvSpPr>
          <p:cNvPr id="4" name="Slide Number Placeholder 3">
            <a:extLst>
              <a:ext uri="{FF2B5EF4-FFF2-40B4-BE49-F238E27FC236}">
                <a16:creationId xmlns:a16="http://schemas.microsoft.com/office/drawing/2014/main" id="{AC8198A6-7F94-FA9A-0EE4-87E57D467C0D}"/>
              </a:ext>
            </a:extLst>
          </p:cNvPr>
          <p:cNvSpPr>
            <a:spLocks noGrp="1"/>
          </p:cNvSpPr>
          <p:nvPr>
            <p:ph type="sldNum" sz="quarter" idx="12"/>
          </p:nvPr>
        </p:nvSpPr>
        <p:spPr/>
        <p:txBody>
          <a:bodyPr/>
          <a:lstStyle/>
          <a:p>
            <a:fld id="{CF3A38AD-83BC-47C7-A920-0B787AF67453}" type="slidenum">
              <a:rPr lang="en-IN" smtClean="0"/>
              <a:t>24</a:t>
            </a:fld>
            <a:endParaRPr lang="en-IN" dirty="0"/>
          </a:p>
        </p:txBody>
      </p:sp>
    </p:spTree>
    <p:extLst>
      <p:ext uri="{BB962C8B-B14F-4D97-AF65-F5344CB8AC3E}">
        <p14:creationId xmlns:p14="http://schemas.microsoft.com/office/powerpoint/2010/main" val="10163946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4BF5-D878-7AC9-5C8D-EB394D91454A}"/>
              </a:ext>
            </a:extLst>
          </p:cNvPr>
          <p:cNvSpPr>
            <a:spLocks noGrp="1"/>
          </p:cNvSpPr>
          <p:nvPr>
            <p:ph type="title"/>
          </p:nvPr>
        </p:nvSpPr>
        <p:spPr/>
        <p:txBody>
          <a:bodyPr/>
          <a:lstStyle/>
          <a:p>
            <a:pPr algn="ctr"/>
            <a:r>
              <a:rPr lang="en-US" i="0" dirty="0">
                <a:solidFill>
                  <a:srgbClr val="C00000"/>
                </a:solidFill>
                <a:effectLst/>
                <a:latin typeface="inherit"/>
              </a:rPr>
              <a:t>Step 4: Exploring the Data</a:t>
            </a: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41D29E8-8EE2-30F3-DCD6-E1D8D2DF256A}"/>
              </a:ext>
            </a:extLst>
          </p:cNvPr>
          <p:cNvSpPr>
            <a:spLocks noGrp="1"/>
          </p:cNvSpPr>
          <p:nvPr>
            <p:ph idx="1"/>
          </p:nvPr>
        </p:nvSpPr>
        <p:spPr>
          <a:xfrm>
            <a:off x="838200" y="1520825"/>
            <a:ext cx="10515600" cy="4351338"/>
          </a:xfrm>
        </p:spPr>
        <p:txBody>
          <a:bodyPr>
            <a:normAutofit/>
          </a:bodyPr>
          <a:lstStyle/>
          <a:p>
            <a:pPr algn="just"/>
            <a:r>
              <a:rPr lang="en-US" sz="2400" b="0" i="0" dirty="0">
                <a:effectLst/>
              </a:rPr>
              <a:t>In this step, you will have to develop ideas that can help identify hidden patterns and insights. </a:t>
            </a:r>
          </a:p>
          <a:p>
            <a:pPr algn="just"/>
            <a:r>
              <a:rPr lang="en-US" sz="2400" b="0" i="0" dirty="0">
                <a:effectLst/>
              </a:rPr>
              <a:t>You will have to find more interesting patterns in the data, such as why sales of a particular product or service have gone up or down. </a:t>
            </a:r>
          </a:p>
          <a:p>
            <a:pPr algn="just"/>
            <a:r>
              <a:rPr lang="en-US" sz="2400" b="0" i="0" dirty="0">
                <a:effectLst/>
              </a:rPr>
              <a:t>You must analyze or notice this kind of data more thoroughly. This is one of the most crucial steps in a data science process.</a:t>
            </a:r>
            <a:endParaRPr lang="en-IN" sz="2400" dirty="0"/>
          </a:p>
        </p:txBody>
      </p:sp>
      <p:sp>
        <p:nvSpPr>
          <p:cNvPr id="4" name="Slide Number Placeholder 3">
            <a:extLst>
              <a:ext uri="{FF2B5EF4-FFF2-40B4-BE49-F238E27FC236}">
                <a16:creationId xmlns:a16="http://schemas.microsoft.com/office/drawing/2014/main" id="{042D8784-A02E-B83A-E93C-D5BFCC873CA8}"/>
              </a:ext>
            </a:extLst>
          </p:cNvPr>
          <p:cNvSpPr>
            <a:spLocks noGrp="1"/>
          </p:cNvSpPr>
          <p:nvPr>
            <p:ph type="sldNum" sz="quarter" idx="12"/>
          </p:nvPr>
        </p:nvSpPr>
        <p:spPr/>
        <p:txBody>
          <a:bodyPr/>
          <a:lstStyle/>
          <a:p>
            <a:fld id="{CF3A38AD-83BC-47C7-A920-0B787AF67453}" type="slidenum">
              <a:rPr lang="en-IN" smtClean="0"/>
              <a:t>25</a:t>
            </a:fld>
            <a:endParaRPr lang="en-IN" dirty="0"/>
          </a:p>
        </p:txBody>
      </p:sp>
    </p:spTree>
    <p:extLst>
      <p:ext uri="{BB962C8B-B14F-4D97-AF65-F5344CB8AC3E}">
        <p14:creationId xmlns:p14="http://schemas.microsoft.com/office/powerpoint/2010/main" val="101565395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4BF5-D878-7AC9-5C8D-EB394D91454A}"/>
              </a:ext>
            </a:extLst>
          </p:cNvPr>
          <p:cNvSpPr>
            <a:spLocks noGrp="1"/>
          </p:cNvSpPr>
          <p:nvPr>
            <p:ph type="title"/>
          </p:nvPr>
        </p:nvSpPr>
        <p:spPr>
          <a:xfrm>
            <a:off x="838200" y="615950"/>
            <a:ext cx="10515600" cy="1325563"/>
          </a:xfrm>
        </p:spPr>
        <p:txBody>
          <a:bodyPr>
            <a:normAutofit fontScale="90000"/>
          </a:bodyPr>
          <a:lstStyle/>
          <a:p>
            <a:pPr algn="ctr"/>
            <a:r>
              <a:rPr lang="en-US" i="0" dirty="0">
                <a:solidFill>
                  <a:srgbClr val="C00000"/>
                </a:solidFill>
                <a:effectLst/>
                <a:latin typeface="inherit"/>
              </a:rPr>
              <a:t>Step 5: Performing In-depth Analysis</a:t>
            </a: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41D29E8-8EE2-30F3-DCD6-E1D8D2DF256A}"/>
              </a:ext>
            </a:extLst>
          </p:cNvPr>
          <p:cNvSpPr>
            <a:spLocks noGrp="1"/>
          </p:cNvSpPr>
          <p:nvPr>
            <p:ph idx="1"/>
          </p:nvPr>
        </p:nvSpPr>
        <p:spPr>
          <a:xfrm>
            <a:off x="838200" y="1520825"/>
            <a:ext cx="10515600" cy="4351338"/>
          </a:xfrm>
        </p:spPr>
        <p:txBody>
          <a:bodyPr>
            <a:noAutofit/>
          </a:bodyPr>
          <a:lstStyle/>
          <a:p>
            <a:pPr algn="just" fontAlgn="base"/>
            <a:r>
              <a:rPr lang="en-US" sz="2000" b="0" i="0" dirty="0">
                <a:effectLst/>
              </a:rPr>
              <a:t>This step will test your mathematical, statistical, and technological knowledge. </a:t>
            </a:r>
          </a:p>
          <a:p>
            <a:pPr algn="just" fontAlgn="base"/>
            <a:r>
              <a:rPr lang="en-US" sz="2000" b="0" i="0" dirty="0">
                <a:effectLst/>
              </a:rPr>
              <a:t>You must use all the data science tools to crunch the data successfully and discover every insight you can. </a:t>
            </a:r>
          </a:p>
          <a:p>
            <a:pPr algn="just" fontAlgn="base"/>
            <a:r>
              <a:rPr lang="en-US" sz="2000" b="0" i="0" dirty="0">
                <a:effectLst/>
              </a:rPr>
              <a:t>You might have to prepare a predictive model that can compare your average customer with those who are underperforming. </a:t>
            </a:r>
          </a:p>
          <a:p>
            <a:pPr algn="just" fontAlgn="base"/>
            <a:r>
              <a:rPr lang="en-US" sz="2000" b="0" i="0" dirty="0">
                <a:effectLst/>
              </a:rPr>
              <a:t>You might find several reasons in your analysis, like age or social media activity, as crucial factors in predicting the consumers of a service or product.</a:t>
            </a:r>
          </a:p>
          <a:p>
            <a:pPr algn="just" fontAlgn="base"/>
            <a:r>
              <a:rPr lang="en-US" sz="2000" b="0" i="0" dirty="0">
                <a:effectLst/>
              </a:rPr>
              <a:t>You might find several aspects that affect the customer, like some people may prefer being reached over the phone rather than social media. </a:t>
            </a:r>
          </a:p>
          <a:p>
            <a:pPr algn="just" fontAlgn="base"/>
            <a:r>
              <a:rPr lang="en-US" sz="2000" b="0" i="0" dirty="0">
                <a:effectLst/>
              </a:rPr>
              <a:t>These findings can prove helpful as most of the marketing done nowadays is on social media.</a:t>
            </a:r>
          </a:p>
          <a:p>
            <a:pPr algn="just" fontAlgn="base"/>
            <a:r>
              <a:rPr lang="en-US" sz="2000" b="0" i="0" dirty="0">
                <a:effectLst/>
              </a:rPr>
              <a:t>How the product is marketed hugely affects sales, and you will have to target demographics that are not a lost cause after all. Once you are all done with this step, you can combine the quantitative and qualitative data that you have and move them into action.</a:t>
            </a:r>
          </a:p>
        </p:txBody>
      </p:sp>
      <p:sp>
        <p:nvSpPr>
          <p:cNvPr id="4" name="Slide Number Placeholder 3">
            <a:extLst>
              <a:ext uri="{FF2B5EF4-FFF2-40B4-BE49-F238E27FC236}">
                <a16:creationId xmlns:a16="http://schemas.microsoft.com/office/drawing/2014/main" id="{042D8784-A02E-B83A-E93C-D5BFCC873CA8}"/>
              </a:ext>
            </a:extLst>
          </p:cNvPr>
          <p:cNvSpPr>
            <a:spLocks noGrp="1"/>
          </p:cNvSpPr>
          <p:nvPr>
            <p:ph type="sldNum" sz="quarter" idx="12"/>
          </p:nvPr>
        </p:nvSpPr>
        <p:spPr/>
        <p:txBody>
          <a:bodyPr/>
          <a:lstStyle/>
          <a:p>
            <a:fld id="{CF3A38AD-83BC-47C7-A920-0B787AF67453}" type="slidenum">
              <a:rPr lang="en-IN" smtClean="0"/>
              <a:t>26</a:t>
            </a:fld>
            <a:endParaRPr lang="en-IN" dirty="0"/>
          </a:p>
        </p:txBody>
      </p:sp>
    </p:spTree>
    <p:extLst>
      <p:ext uri="{BB962C8B-B14F-4D97-AF65-F5344CB8AC3E}">
        <p14:creationId xmlns:p14="http://schemas.microsoft.com/office/powerpoint/2010/main" val="1570024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B4BF5-D878-7AC9-5C8D-EB394D91454A}"/>
              </a:ext>
            </a:extLst>
          </p:cNvPr>
          <p:cNvSpPr>
            <a:spLocks noGrp="1"/>
          </p:cNvSpPr>
          <p:nvPr>
            <p:ph type="title"/>
          </p:nvPr>
        </p:nvSpPr>
        <p:spPr>
          <a:xfrm>
            <a:off x="838200" y="858043"/>
            <a:ext cx="10515600" cy="1325563"/>
          </a:xfrm>
        </p:spPr>
        <p:txBody>
          <a:bodyPr>
            <a:normAutofit fontScale="90000"/>
          </a:bodyPr>
          <a:lstStyle/>
          <a:p>
            <a:pPr algn="ctr"/>
            <a:r>
              <a:rPr lang="en-US" i="0" dirty="0">
                <a:solidFill>
                  <a:srgbClr val="C00000"/>
                </a:solidFill>
                <a:effectLst/>
                <a:latin typeface="inherit"/>
              </a:rPr>
              <a:t>Step 6: Communicating Results of this Analysis</a:t>
            </a: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041D29E8-8EE2-30F3-DCD6-E1D8D2DF256A}"/>
              </a:ext>
            </a:extLst>
          </p:cNvPr>
          <p:cNvSpPr>
            <a:spLocks noGrp="1"/>
          </p:cNvSpPr>
          <p:nvPr>
            <p:ph idx="1"/>
          </p:nvPr>
        </p:nvSpPr>
        <p:spPr>
          <a:xfrm>
            <a:off x="838200" y="1520825"/>
            <a:ext cx="10515600" cy="4351338"/>
          </a:xfrm>
        </p:spPr>
        <p:txBody>
          <a:bodyPr>
            <a:noAutofit/>
          </a:bodyPr>
          <a:lstStyle/>
          <a:p>
            <a:pPr algn="just" fontAlgn="base"/>
            <a:r>
              <a:rPr lang="en-US" sz="2400" b="0" i="0" dirty="0">
                <a:effectLst/>
              </a:rPr>
              <a:t>After all these steps, it is vital to convey your insights and findings to the sales head and make them understand their importance. It will help if you communicate appropriately to solve the problem you have been given. </a:t>
            </a:r>
          </a:p>
          <a:p>
            <a:pPr algn="just" fontAlgn="base"/>
            <a:r>
              <a:rPr lang="en-US" sz="2400" b="0" i="0" dirty="0">
                <a:effectLst/>
              </a:rPr>
              <a:t>Proper communication will lead to action. In contrast, improper contact may lead to inaction.</a:t>
            </a:r>
          </a:p>
          <a:p>
            <a:pPr algn="just" fontAlgn="base"/>
            <a:r>
              <a:rPr lang="en-US" sz="2400" b="0" i="0" dirty="0">
                <a:effectLst/>
              </a:rPr>
              <a:t>You need to link the data you have collected and your insights with the sales head’s knowledge so that they can understand it better. </a:t>
            </a:r>
          </a:p>
          <a:p>
            <a:pPr algn="just" fontAlgn="base"/>
            <a:r>
              <a:rPr lang="en-US" sz="2400" b="0" i="0" dirty="0">
                <a:effectLst/>
              </a:rPr>
              <a:t>You can start by explaining why a product was underperforming and why specific demographics were not interested in the sales pitch. After presenting the problem, you can move on to the solution to that problem. </a:t>
            </a:r>
          </a:p>
          <a:p>
            <a:pPr algn="just" fontAlgn="base"/>
            <a:r>
              <a:rPr lang="en-US" sz="2400" b="0" i="0" dirty="0">
                <a:effectLst/>
              </a:rPr>
              <a:t>You will have to make a strong narrative with clarity and strong objectives.</a:t>
            </a:r>
          </a:p>
        </p:txBody>
      </p:sp>
      <p:sp>
        <p:nvSpPr>
          <p:cNvPr id="4" name="Slide Number Placeholder 3">
            <a:extLst>
              <a:ext uri="{FF2B5EF4-FFF2-40B4-BE49-F238E27FC236}">
                <a16:creationId xmlns:a16="http://schemas.microsoft.com/office/drawing/2014/main" id="{042D8784-A02E-B83A-E93C-D5BFCC873CA8}"/>
              </a:ext>
            </a:extLst>
          </p:cNvPr>
          <p:cNvSpPr>
            <a:spLocks noGrp="1"/>
          </p:cNvSpPr>
          <p:nvPr>
            <p:ph type="sldNum" sz="quarter" idx="12"/>
          </p:nvPr>
        </p:nvSpPr>
        <p:spPr/>
        <p:txBody>
          <a:bodyPr/>
          <a:lstStyle/>
          <a:p>
            <a:fld id="{CF3A38AD-83BC-47C7-A920-0B787AF67453}" type="slidenum">
              <a:rPr lang="en-IN" smtClean="0"/>
              <a:t>27</a:t>
            </a:fld>
            <a:endParaRPr lang="en-IN" dirty="0"/>
          </a:p>
        </p:txBody>
      </p:sp>
    </p:spTree>
    <p:extLst>
      <p:ext uri="{BB962C8B-B14F-4D97-AF65-F5344CB8AC3E}">
        <p14:creationId xmlns:p14="http://schemas.microsoft.com/office/powerpoint/2010/main" val="391887416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8198FE-5676-DA8E-7E3F-296E569C9DDD}"/>
              </a:ext>
            </a:extLst>
          </p:cNvPr>
          <p:cNvSpPr>
            <a:spLocks noGrp="1"/>
          </p:cNvSpPr>
          <p:nvPr>
            <p:ph type="title"/>
          </p:nvPr>
        </p:nvSpPr>
        <p:spPr/>
        <p:txBody>
          <a:bodyPr/>
          <a:lstStyle/>
          <a:p>
            <a:pPr algn="ctr"/>
            <a:r>
              <a:rPr lang="en-US" sz="4000" i="0" dirty="0">
                <a:solidFill>
                  <a:srgbClr val="C00000"/>
                </a:solidFill>
                <a:effectLst/>
                <a:latin typeface="Roboto" panose="02000000000000000000" pitchFamily="2" charset="0"/>
              </a:rPr>
              <a:t>Significance of Data Science Process</a:t>
            </a:r>
            <a:br>
              <a:rPr lang="en-US" b="1" i="0" dirty="0">
                <a:solidFill>
                  <a:srgbClr val="111111"/>
                </a:solidFill>
                <a:effectLst/>
                <a:latin typeface="Roboto" panose="02000000000000000000" pitchFamily="2" charset="0"/>
              </a:rPr>
            </a:br>
            <a:endParaRPr lang="en-IN" dirty="0"/>
          </a:p>
        </p:txBody>
      </p:sp>
      <p:sp>
        <p:nvSpPr>
          <p:cNvPr id="3" name="Content Placeholder 2">
            <a:extLst>
              <a:ext uri="{FF2B5EF4-FFF2-40B4-BE49-F238E27FC236}">
                <a16:creationId xmlns:a16="http://schemas.microsoft.com/office/drawing/2014/main" id="{A2DCEB18-3326-D796-64F7-E83C505A590C}"/>
              </a:ext>
            </a:extLst>
          </p:cNvPr>
          <p:cNvSpPr>
            <a:spLocks noGrp="1"/>
          </p:cNvSpPr>
          <p:nvPr>
            <p:ph idx="1"/>
          </p:nvPr>
        </p:nvSpPr>
        <p:spPr/>
        <p:txBody>
          <a:bodyPr/>
          <a:lstStyle/>
          <a:p>
            <a:pPr algn="just"/>
            <a:r>
              <a:rPr lang="en-US" sz="2400" i="0" dirty="0">
                <a:solidFill>
                  <a:srgbClr val="111111"/>
                </a:solidFill>
                <a:effectLst/>
              </a:rPr>
              <a:t>Yields better result and increases productivity</a:t>
            </a:r>
          </a:p>
          <a:p>
            <a:pPr algn="just"/>
            <a:r>
              <a:rPr lang="en-IN" sz="2400" i="0" dirty="0">
                <a:solidFill>
                  <a:srgbClr val="111111"/>
                </a:solidFill>
                <a:effectLst/>
              </a:rPr>
              <a:t>Report making is simplified</a:t>
            </a:r>
          </a:p>
          <a:p>
            <a:pPr algn="just"/>
            <a:r>
              <a:rPr lang="en-US" sz="2400" i="0" dirty="0">
                <a:solidFill>
                  <a:srgbClr val="111111"/>
                </a:solidFill>
                <a:effectLst/>
              </a:rPr>
              <a:t>Speedy, accurate, and more reliable</a:t>
            </a:r>
          </a:p>
          <a:p>
            <a:pPr algn="just"/>
            <a:r>
              <a:rPr lang="en-IN" sz="2400" i="0" dirty="0">
                <a:solidFill>
                  <a:srgbClr val="111111"/>
                </a:solidFill>
                <a:effectLst/>
              </a:rPr>
              <a:t>Easy Storage and Distribution</a:t>
            </a:r>
          </a:p>
          <a:p>
            <a:pPr algn="just"/>
            <a:r>
              <a:rPr lang="en-IN" sz="2400" i="0" dirty="0">
                <a:solidFill>
                  <a:srgbClr val="111111"/>
                </a:solidFill>
                <a:effectLst/>
              </a:rPr>
              <a:t>Cost reduction</a:t>
            </a:r>
          </a:p>
          <a:p>
            <a:pPr algn="just"/>
            <a:r>
              <a:rPr lang="en-IN" sz="2400" i="0" dirty="0">
                <a:solidFill>
                  <a:srgbClr val="111111"/>
                </a:solidFill>
                <a:effectLst/>
              </a:rPr>
              <a:t>Safe and secure</a:t>
            </a:r>
          </a:p>
          <a:p>
            <a:endParaRPr lang="en-IN" dirty="0"/>
          </a:p>
        </p:txBody>
      </p:sp>
      <p:sp>
        <p:nvSpPr>
          <p:cNvPr id="4" name="Slide Number Placeholder 3">
            <a:extLst>
              <a:ext uri="{FF2B5EF4-FFF2-40B4-BE49-F238E27FC236}">
                <a16:creationId xmlns:a16="http://schemas.microsoft.com/office/drawing/2014/main" id="{1353D035-CB4B-B7FE-E317-3E7F318F5665}"/>
              </a:ext>
            </a:extLst>
          </p:cNvPr>
          <p:cNvSpPr>
            <a:spLocks noGrp="1"/>
          </p:cNvSpPr>
          <p:nvPr>
            <p:ph type="sldNum" sz="quarter" idx="12"/>
          </p:nvPr>
        </p:nvSpPr>
        <p:spPr/>
        <p:txBody>
          <a:bodyPr/>
          <a:lstStyle/>
          <a:p>
            <a:fld id="{CF3A38AD-83BC-47C7-A920-0B787AF67453}" type="slidenum">
              <a:rPr lang="en-IN" smtClean="0"/>
              <a:t>28</a:t>
            </a:fld>
            <a:endParaRPr lang="en-IN" dirty="0"/>
          </a:p>
        </p:txBody>
      </p:sp>
    </p:spTree>
    <p:extLst>
      <p:ext uri="{BB962C8B-B14F-4D97-AF65-F5344CB8AC3E}">
        <p14:creationId xmlns:p14="http://schemas.microsoft.com/office/powerpoint/2010/main" val="1509352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C7951B-444E-6732-7749-30ABFCC38BBC}"/>
              </a:ext>
            </a:extLst>
          </p:cNvPr>
          <p:cNvSpPr>
            <a:spLocks noGrp="1"/>
          </p:cNvSpPr>
          <p:nvPr>
            <p:ph type="title"/>
          </p:nvPr>
        </p:nvSpPr>
        <p:spPr/>
        <p:txBody>
          <a:bodyPr>
            <a:normAutofit fontScale="90000"/>
          </a:bodyPr>
          <a:lstStyle/>
          <a:p>
            <a:pPr algn="ctr"/>
            <a:r>
              <a:rPr lang="en-US" i="0" dirty="0">
                <a:solidFill>
                  <a:srgbClr val="C00000"/>
                </a:solidFill>
                <a:effectLst/>
                <a:latin typeface="+mn-lt"/>
              </a:rPr>
              <a:t>Difference between Data Scientist, Data Analyst, and Data Engineer</a:t>
            </a:r>
            <a:br>
              <a:rPr lang="en-US" b="1" i="0" dirty="0">
                <a:solidFill>
                  <a:srgbClr val="273239"/>
                </a:solidFill>
                <a:effectLst/>
                <a:latin typeface="Nunito" pitchFamily="2" charset="0"/>
              </a:rPr>
            </a:br>
            <a:endParaRPr lang="en-IN" dirty="0"/>
          </a:p>
        </p:txBody>
      </p:sp>
      <p:graphicFrame>
        <p:nvGraphicFramePr>
          <p:cNvPr id="9" name="Content Placeholder 8">
            <a:extLst>
              <a:ext uri="{FF2B5EF4-FFF2-40B4-BE49-F238E27FC236}">
                <a16:creationId xmlns:a16="http://schemas.microsoft.com/office/drawing/2014/main" id="{736C8BA4-25E8-48CD-7499-C406F2D7DB27}"/>
              </a:ext>
            </a:extLst>
          </p:cNvPr>
          <p:cNvGraphicFramePr>
            <a:graphicFrameLocks noGrp="1"/>
          </p:cNvGraphicFramePr>
          <p:nvPr>
            <p:ph idx="1"/>
          </p:nvPr>
        </p:nvGraphicFramePr>
        <p:xfrm>
          <a:off x="838200" y="1432162"/>
          <a:ext cx="10815321" cy="4924188"/>
        </p:xfrm>
        <a:graphic>
          <a:graphicData uri="http://schemas.openxmlformats.org/drawingml/2006/table">
            <a:tbl>
              <a:tblPr firstRow="1" bandRow="1">
                <a:tableStyleId>{5C22544A-7EE6-4342-B048-85BDC9FD1C3A}</a:tableStyleId>
              </a:tblPr>
              <a:tblGrid>
                <a:gridCol w="3605107">
                  <a:extLst>
                    <a:ext uri="{9D8B030D-6E8A-4147-A177-3AD203B41FA5}">
                      <a16:colId xmlns:a16="http://schemas.microsoft.com/office/drawing/2014/main" val="1280647972"/>
                    </a:ext>
                  </a:extLst>
                </a:gridCol>
                <a:gridCol w="3605107">
                  <a:extLst>
                    <a:ext uri="{9D8B030D-6E8A-4147-A177-3AD203B41FA5}">
                      <a16:colId xmlns:a16="http://schemas.microsoft.com/office/drawing/2014/main" val="10760043"/>
                    </a:ext>
                  </a:extLst>
                </a:gridCol>
                <a:gridCol w="3605107">
                  <a:extLst>
                    <a:ext uri="{9D8B030D-6E8A-4147-A177-3AD203B41FA5}">
                      <a16:colId xmlns:a16="http://schemas.microsoft.com/office/drawing/2014/main" val="2905858725"/>
                    </a:ext>
                  </a:extLst>
                </a:gridCol>
              </a:tblGrid>
              <a:tr h="550308">
                <a:tc>
                  <a:txBody>
                    <a:bodyPr/>
                    <a:lstStyle/>
                    <a:p>
                      <a:pPr algn="ctr" fontAlgn="base"/>
                      <a:r>
                        <a:rPr lang="en-IN" sz="1800" b="1" dirty="0">
                          <a:effectLst/>
                          <a:latin typeface="+mn-lt"/>
                        </a:rPr>
                        <a:t>Data Scientist</a:t>
                      </a:r>
                    </a:p>
                  </a:txBody>
                  <a:tcPr marL="38100" marR="38100" marT="63500" marB="63500" anchor="ctr"/>
                </a:tc>
                <a:tc>
                  <a:txBody>
                    <a:bodyPr/>
                    <a:lstStyle/>
                    <a:p>
                      <a:pPr algn="ctr" fontAlgn="base"/>
                      <a:r>
                        <a:rPr lang="en-IN" sz="1800" b="1" dirty="0">
                          <a:effectLst/>
                          <a:latin typeface="+mn-lt"/>
                        </a:rPr>
                        <a:t>Data Analyst</a:t>
                      </a:r>
                    </a:p>
                  </a:txBody>
                  <a:tcPr marL="63500" marR="63500" marT="63500" marB="63500" anchor="ctr"/>
                </a:tc>
                <a:tc>
                  <a:txBody>
                    <a:bodyPr/>
                    <a:lstStyle/>
                    <a:p>
                      <a:pPr algn="ctr" fontAlgn="base"/>
                      <a:r>
                        <a:rPr lang="en-IN" sz="1800" b="1" dirty="0">
                          <a:effectLst/>
                          <a:latin typeface="+mn-lt"/>
                        </a:rPr>
                        <a:t>Data Engineer</a:t>
                      </a:r>
                    </a:p>
                  </a:txBody>
                  <a:tcPr marL="63500" marR="63500" marT="63500" marB="63500" anchor="ctr"/>
                </a:tc>
                <a:extLst>
                  <a:ext uri="{0D108BD9-81ED-4DB2-BD59-A6C34878D82A}">
                    <a16:rowId xmlns:a16="http://schemas.microsoft.com/office/drawing/2014/main" val="327381443"/>
                  </a:ext>
                </a:extLst>
              </a:tr>
              <a:tr h="1394617">
                <a:tc>
                  <a:txBody>
                    <a:bodyPr/>
                    <a:lstStyle/>
                    <a:p>
                      <a:pPr algn="ctr" fontAlgn="ctr"/>
                      <a:r>
                        <a:rPr lang="en-US" sz="1800" b="0" dirty="0">
                          <a:effectLst/>
                          <a:latin typeface="+mn-lt"/>
                        </a:rPr>
                        <a:t>The focus will be on the futuristic display of data. </a:t>
                      </a:r>
                    </a:p>
                  </a:txBody>
                  <a:tcPr marL="63500" marR="63500" marT="88900" marB="88900" anchor="ctr"/>
                </a:tc>
                <a:tc>
                  <a:txBody>
                    <a:bodyPr/>
                    <a:lstStyle/>
                    <a:p>
                      <a:pPr algn="ctr" fontAlgn="ctr"/>
                      <a:r>
                        <a:rPr lang="en-US" sz="1800" b="0" dirty="0">
                          <a:effectLst/>
                          <a:latin typeface="+mn-lt"/>
                        </a:rPr>
                        <a:t>The main focus of a data analyst is on optimization of scenarios, for example how an employee can enhance the company’s product growth.</a:t>
                      </a:r>
                    </a:p>
                  </a:txBody>
                  <a:tcPr marL="63500" marR="63500" marT="88900" marB="88900" anchor="ctr"/>
                </a:tc>
                <a:tc>
                  <a:txBody>
                    <a:bodyPr/>
                    <a:lstStyle/>
                    <a:p>
                      <a:pPr algn="ctr" fontAlgn="ctr"/>
                      <a:r>
                        <a:rPr lang="en-US" sz="1800" b="0" dirty="0">
                          <a:effectLst/>
                          <a:latin typeface="+mn-lt"/>
                        </a:rPr>
                        <a:t>Data Engineers focus on optimization techniques and the construction of data in a conventional manner. The purpose of a data engineer is continuously advancing data consumption.</a:t>
                      </a:r>
                    </a:p>
                  </a:txBody>
                  <a:tcPr marL="63500" marR="63500" marT="88900" marB="88900" anchor="ctr"/>
                </a:tc>
                <a:extLst>
                  <a:ext uri="{0D108BD9-81ED-4DB2-BD59-A6C34878D82A}">
                    <a16:rowId xmlns:a16="http://schemas.microsoft.com/office/drawing/2014/main" val="2983593962"/>
                  </a:ext>
                </a:extLst>
              </a:tr>
              <a:tr h="1394617">
                <a:tc>
                  <a:txBody>
                    <a:bodyPr/>
                    <a:lstStyle/>
                    <a:p>
                      <a:pPr algn="ctr" fontAlgn="ctr"/>
                      <a:r>
                        <a:rPr lang="en-US" sz="1800" b="0" dirty="0">
                          <a:effectLst/>
                          <a:latin typeface="+mn-lt"/>
                        </a:rPr>
                        <a:t>Data scientists present both supervised and unsupervised learning of data, say regression and classification of data, Neural networks, etc.</a:t>
                      </a:r>
                    </a:p>
                  </a:txBody>
                  <a:tcPr marL="63500" marR="63500" marT="88900" marB="88900" anchor="ctr"/>
                </a:tc>
                <a:tc>
                  <a:txBody>
                    <a:bodyPr/>
                    <a:lstStyle/>
                    <a:p>
                      <a:pPr algn="ctr" fontAlgn="ctr"/>
                      <a:r>
                        <a:rPr lang="en-US" sz="1800" b="0" dirty="0">
                          <a:effectLst/>
                          <a:latin typeface="+mn-lt"/>
                        </a:rPr>
                        <a:t>Data formation and cleaning of raw data, interpreting and visualization of data to perform the analysis and to perform the technical summary of data.</a:t>
                      </a:r>
                    </a:p>
                  </a:txBody>
                  <a:tcPr marL="63500" marR="63500" marT="88900" marB="88900" anchor="ctr"/>
                </a:tc>
                <a:tc>
                  <a:txBody>
                    <a:bodyPr/>
                    <a:lstStyle/>
                    <a:p>
                      <a:pPr algn="ctr" fontAlgn="ctr"/>
                      <a:r>
                        <a:rPr lang="en-US" sz="1800" b="0" dirty="0">
                          <a:effectLst/>
                          <a:latin typeface="+mn-lt"/>
                        </a:rPr>
                        <a:t>Frequently data engineers operate at the back end. Optimized machine learning algorithms were used for keeping data and making data to be prepared most accurately.</a:t>
                      </a:r>
                    </a:p>
                  </a:txBody>
                  <a:tcPr marL="63500" marR="63500" marT="88900" marB="88900" anchor="ctr"/>
                </a:tc>
                <a:extLst>
                  <a:ext uri="{0D108BD9-81ED-4DB2-BD59-A6C34878D82A}">
                    <a16:rowId xmlns:a16="http://schemas.microsoft.com/office/drawing/2014/main" val="2050453492"/>
                  </a:ext>
                </a:extLst>
              </a:tr>
              <a:tr h="829232">
                <a:tc>
                  <a:txBody>
                    <a:bodyPr/>
                    <a:lstStyle/>
                    <a:p>
                      <a:pPr algn="ctr" fontAlgn="ctr"/>
                      <a:r>
                        <a:rPr lang="en-IN" sz="1800" b="0" dirty="0">
                          <a:effectLst/>
                          <a:latin typeface="+mn-lt"/>
                        </a:rPr>
                        <a:t>Skills required for Data Scientist are Python, R, SQL, Pig, SAS, Apache Hadoop, Java, Perl, Spark.</a:t>
                      </a:r>
                    </a:p>
                  </a:txBody>
                  <a:tcPr marL="63500" marR="63500" marT="88900" marB="88900" anchor="ctr"/>
                </a:tc>
                <a:tc>
                  <a:txBody>
                    <a:bodyPr/>
                    <a:lstStyle/>
                    <a:p>
                      <a:pPr algn="ctr" fontAlgn="ctr"/>
                      <a:r>
                        <a:rPr lang="en-US" sz="1800" b="0" dirty="0">
                          <a:effectLst/>
                          <a:latin typeface="+mn-lt"/>
                        </a:rPr>
                        <a:t>Skills required for Data Analyst are Python, R, SQL, SAS.</a:t>
                      </a:r>
                    </a:p>
                  </a:txBody>
                  <a:tcPr marL="63500" marR="63500" marT="88900" marB="88900" anchor="ctr"/>
                </a:tc>
                <a:tc>
                  <a:txBody>
                    <a:bodyPr/>
                    <a:lstStyle/>
                    <a:p>
                      <a:pPr algn="ctr" fontAlgn="ctr"/>
                      <a:r>
                        <a:rPr lang="en-US" sz="1800" b="0" dirty="0">
                          <a:effectLst/>
                          <a:latin typeface="+mn-lt"/>
                        </a:rPr>
                        <a:t>Skills required for Data Engineer are MapReduce, Hive, Pig Hadoop, techniques.</a:t>
                      </a:r>
                    </a:p>
                  </a:txBody>
                  <a:tcPr marL="63500" marR="63500" marT="88900" marB="88900" anchor="ctr"/>
                </a:tc>
                <a:extLst>
                  <a:ext uri="{0D108BD9-81ED-4DB2-BD59-A6C34878D82A}">
                    <a16:rowId xmlns:a16="http://schemas.microsoft.com/office/drawing/2014/main" val="3170801028"/>
                  </a:ext>
                </a:extLst>
              </a:tr>
            </a:tbl>
          </a:graphicData>
        </a:graphic>
      </p:graphicFrame>
      <p:sp>
        <p:nvSpPr>
          <p:cNvPr id="4" name="Slide Number Placeholder 3">
            <a:extLst>
              <a:ext uri="{FF2B5EF4-FFF2-40B4-BE49-F238E27FC236}">
                <a16:creationId xmlns:a16="http://schemas.microsoft.com/office/drawing/2014/main" id="{0FF63448-DF52-8F3A-F1D3-40F696FBC0CB}"/>
              </a:ext>
            </a:extLst>
          </p:cNvPr>
          <p:cNvSpPr>
            <a:spLocks noGrp="1"/>
          </p:cNvSpPr>
          <p:nvPr>
            <p:ph type="sldNum" sz="quarter" idx="12"/>
          </p:nvPr>
        </p:nvSpPr>
        <p:spPr/>
        <p:txBody>
          <a:bodyPr/>
          <a:lstStyle/>
          <a:p>
            <a:fld id="{CF3A38AD-83BC-47C7-A920-0B787AF67453}" type="slidenum">
              <a:rPr lang="en-IN" smtClean="0"/>
              <a:t>29</a:t>
            </a:fld>
            <a:endParaRPr lang="en-IN" dirty="0"/>
          </a:p>
        </p:txBody>
      </p:sp>
    </p:spTree>
    <p:extLst>
      <p:ext uri="{BB962C8B-B14F-4D97-AF65-F5344CB8AC3E}">
        <p14:creationId xmlns:p14="http://schemas.microsoft.com/office/powerpoint/2010/main" val="126872156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29A2-100A-5452-2E37-891881ED9C74}"/>
              </a:ext>
            </a:extLst>
          </p:cNvPr>
          <p:cNvSpPr>
            <a:spLocks noGrp="1"/>
          </p:cNvSpPr>
          <p:nvPr>
            <p:ph type="title"/>
          </p:nvPr>
        </p:nvSpPr>
        <p:spPr/>
        <p:txBody>
          <a:bodyPr/>
          <a:lstStyle/>
          <a:p>
            <a:pPr algn="ctr"/>
            <a:r>
              <a:rPr lang="en-US" i="0" dirty="0">
                <a:solidFill>
                  <a:srgbClr val="C00000"/>
                </a:solidFill>
                <a:effectLst/>
                <a:latin typeface="+mn-lt"/>
              </a:rPr>
              <a:t>Why Do We Need Data Science?</a:t>
            </a:r>
            <a:br>
              <a:rPr lang="en-US" i="0" dirty="0">
                <a:solidFill>
                  <a:srgbClr val="FF0000"/>
                </a:solidFill>
                <a:effectLst/>
                <a:latin typeface="Source Sans 3"/>
              </a:rPr>
            </a:br>
            <a:endParaRPr lang="en-IN" dirty="0">
              <a:solidFill>
                <a:srgbClr val="FF0000"/>
              </a:solidFill>
            </a:endParaRPr>
          </a:p>
        </p:txBody>
      </p:sp>
      <p:sp>
        <p:nvSpPr>
          <p:cNvPr id="3" name="Content Placeholder 2">
            <a:extLst>
              <a:ext uri="{FF2B5EF4-FFF2-40B4-BE49-F238E27FC236}">
                <a16:creationId xmlns:a16="http://schemas.microsoft.com/office/drawing/2014/main" id="{E75E2FCF-8C94-C424-1821-BBF2AB78DEF2}"/>
              </a:ext>
            </a:extLst>
          </p:cNvPr>
          <p:cNvSpPr>
            <a:spLocks noGrp="1"/>
          </p:cNvSpPr>
          <p:nvPr>
            <p:ph idx="1"/>
          </p:nvPr>
        </p:nvSpPr>
        <p:spPr/>
        <p:txBody>
          <a:bodyPr>
            <a:normAutofit/>
          </a:bodyPr>
          <a:lstStyle/>
          <a:p>
            <a:pPr algn="just"/>
            <a:r>
              <a:rPr lang="en-IN" sz="2400" b="1" i="0" dirty="0">
                <a:solidFill>
                  <a:srgbClr val="273239"/>
                </a:solidFill>
                <a:effectLst/>
              </a:rPr>
              <a:t>What is Data?</a:t>
            </a:r>
          </a:p>
          <a:p>
            <a:pPr lvl="1" algn="just"/>
            <a:r>
              <a:rPr lang="en-US" i="1" dirty="0">
                <a:solidFill>
                  <a:srgbClr val="273239"/>
                </a:solidFill>
                <a:effectLst/>
              </a:rPr>
              <a:t>A set of values of qualitative or quantitative variables.</a:t>
            </a:r>
          </a:p>
          <a:p>
            <a:pPr marL="457200" lvl="1" indent="0" algn="just">
              <a:buNone/>
            </a:pPr>
            <a:endParaRPr lang="en-US" b="0" i="0" dirty="0">
              <a:solidFill>
                <a:srgbClr val="273239"/>
              </a:solidFill>
              <a:effectLst/>
            </a:endParaRPr>
          </a:p>
          <a:p>
            <a:pPr algn="just"/>
            <a:r>
              <a:rPr lang="en-US" sz="2400" b="1" i="0" dirty="0">
                <a:solidFill>
                  <a:srgbClr val="273239"/>
                </a:solidFill>
                <a:effectLst/>
              </a:rPr>
              <a:t>A set of values</a:t>
            </a:r>
            <a:r>
              <a:rPr lang="en-US" sz="2400" b="0" i="0" dirty="0">
                <a:solidFill>
                  <a:srgbClr val="273239"/>
                </a:solidFill>
                <a:effectLst/>
              </a:rPr>
              <a:t>: </a:t>
            </a:r>
          </a:p>
          <a:p>
            <a:pPr lvl="1" algn="just"/>
            <a:r>
              <a:rPr lang="en-US" sz="2000" b="0" i="0" dirty="0">
                <a:solidFill>
                  <a:srgbClr val="273239"/>
                </a:solidFill>
                <a:effectLst/>
              </a:rPr>
              <a:t>The first term to concentrate on is </a:t>
            </a:r>
            <a:r>
              <a:rPr lang="en-US" sz="2000" b="1" i="0" dirty="0">
                <a:solidFill>
                  <a:srgbClr val="273239"/>
                </a:solidFill>
                <a:effectLst/>
              </a:rPr>
              <a:t>“a set of values”</a:t>
            </a:r>
            <a:r>
              <a:rPr lang="en-US" sz="2000" b="0" i="0" dirty="0">
                <a:solidFill>
                  <a:srgbClr val="273239"/>
                </a:solidFill>
                <a:effectLst/>
              </a:rPr>
              <a:t> – to have data, we require a set of values to include. In statistics, this set of values is known as the </a:t>
            </a:r>
            <a:r>
              <a:rPr lang="en-US" sz="2000" b="1" i="0" dirty="0">
                <a:solidFill>
                  <a:srgbClr val="273239"/>
                </a:solidFill>
                <a:effectLst/>
              </a:rPr>
              <a:t>population</a:t>
            </a:r>
            <a:r>
              <a:rPr lang="en-US" sz="2000" b="0" i="0" dirty="0">
                <a:solidFill>
                  <a:srgbClr val="273239"/>
                </a:solidFill>
                <a:effectLst/>
              </a:rPr>
              <a:t>. </a:t>
            </a:r>
          </a:p>
          <a:p>
            <a:pPr lvl="1" algn="just"/>
            <a:r>
              <a:rPr lang="en-US" sz="2000" b="0" i="0" dirty="0">
                <a:solidFill>
                  <a:srgbClr val="273239"/>
                </a:solidFill>
                <a:effectLst/>
              </a:rPr>
              <a:t>For example, that set of values needed to answer your question might be all websites or applications or it might be the set of all people getting a particular drug or set of people visiting a particular website. But generally, it’s a set of things that you’re going to make measurements on.</a:t>
            </a:r>
          </a:p>
          <a:p>
            <a:endParaRPr lang="en-IN" dirty="0"/>
          </a:p>
        </p:txBody>
      </p:sp>
      <p:sp>
        <p:nvSpPr>
          <p:cNvPr id="5" name="Slide Number Placeholder 4">
            <a:extLst>
              <a:ext uri="{FF2B5EF4-FFF2-40B4-BE49-F238E27FC236}">
                <a16:creationId xmlns:a16="http://schemas.microsoft.com/office/drawing/2014/main" id="{E10EB10C-DC9B-6B17-C351-CCACEA8041C5}"/>
              </a:ext>
            </a:extLst>
          </p:cNvPr>
          <p:cNvSpPr>
            <a:spLocks noGrp="1"/>
          </p:cNvSpPr>
          <p:nvPr>
            <p:ph type="sldNum" sz="quarter" idx="12"/>
          </p:nvPr>
        </p:nvSpPr>
        <p:spPr/>
        <p:txBody>
          <a:bodyPr/>
          <a:lstStyle/>
          <a:p>
            <a:fld id="{CF3A38AD-83BC-47C7-A920-0B787AF67453}" type="slidenum">
              <a:rPr lang="en-IN" smtClean="0"/>
              <a:t>3</a:t>
            </a:fld>
            <a:endParaRPr lang="en-IN" dirty="0"/>
          </a:p>
        </p:txBody>
      </p:sp>
    </p:spTree>
    <p:extLst>
      <p:ext uri="{BB962C8B-B14F-4D97-AF65-F5344CB8AC3E}">
        <p14:creationId xmlns:p14="http://schemas.microsoft.com/office/powerpoint/2010/main" val="1636314136"/>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9C56-2EA8-1787-B3B6-13F1DA6A10D9}"/>
              </a:ext>
            </a:extLst>
          </p:cNvPr>
          <p:cNvSpPr>
            <a:spLocks noGrp="1"/>
          </p:cNvSpPr>
          <p:nvPr>
            <p:ph type="title"/>
          </p:nvPr>
        </p:nvSpPr>
        <p:spPr/>
        <p:txBody>
          <a:bodyPr>
            <a:normAutofit fontScale="90000"/>
          </a:bodyPr>
          <a:lstStyle/>
          <a:p>
            <a:pPr algn="ctr"/>
            <a:r>
              <a:rPr lang="en-US" i="0" dirty="0">
                <a:solidFill>
                  <a:srgbClr val="C00000"/>
                </a:solidFill>
                <a:effectLst/>
                <a:latin typeface="Open Sans" panose="020F0502020204030204" pitchFamily="34" charset="0"/>
              </a:rPr>
              <a:t>Why Should You Become a Data Scientist?</a:t>
            </a:r>
            <a:br>
              <a:rPr lang="en-US" b="1" i="0" dirty="0">
                <a:solidFill>
                  <a:srgbClr val="212529"/>
                </a:solidFill>
                <a:effectLst/>
                <a:latin typeface="Open Sans" panose="020F0502020204030204" pitchFamily="34" charset="0"/>
              </a:rPr>
            </a:br>
            <a:endParaRPr lang="en-IN" dirty="0"/>
          </a:p>
        </p:txBody>
      </p:sp>
      <p:sp>
        <p:nvSpPr>
          <p:cNvPr id="3" name="Content Placeholder 2">
            <a:extLst>
              <a:ext uri="{FF2B5EF4-FFF2-40B4-BE49-F238E27FC236}">
                <a16:creationId xmlns:a16="http://schemas.microsoft.com/office/drawing/2014/main" id="{9566A60E-DBD3-628F-1206-186A611B16C6}"/>
              </a:ext>
            </a:extLst>
          </p:cNvPr>
          <p:cNvSpPr>
            <a:spLocks noGrp="1"/>
          </p:cNvSpPr>
          <p:nvPr>
            <p:ph idx="1"/>
          </p:nvPr>
        </p:nvSpPr>
        <p:spPr/>
        <p:txBody>
          <a:bodyPr>
            <a:normAutofit fontScale="85000" lnSpcReduction="20000"/>
          </a:bodyPr>
          <a:lstStyle/>
          <a:p>
            <a:pPr algn="just">
              <a:buFont typeface="Arial" panose="020B0604020202020204" pitchFamily="34" charset="0"/>
              <a:buChar char="•"/>
            </a:pPr>
            <a:r>
              <a:rPr lang="en-US" b="1" i="0" dirty="0">
                <a:solidFill>
                  <a:srgbClr val="212529"/>
                </a:solidFill>
                <a:effectLst/>
              </a:rPr>
              <a:t>High Demand:</a:t>
            </a:r>
            <a:r>
              <a:rPr lang="en-US" b="0" i="0" dirty="0">
                <a:solidFill>
                  <a:srgbClr val="212529"/>
                </a:solidFill>
                <a:effectLst/>
              </a:rPr>
              <a:t> Data scientists are really wanted in many industries because companies are relying more and more on data to make choices. This means there are plenty of job options, and they often come with good pay.</a:t>
            </a:r>
          </a:p>
          <a:p>
            <a:pPr algn="just">
              <a:buFont typeface="Arial" panose="020B0604020202020204" pitchFamily="34" charset="0"/>
              <a:buChar char="•"/>
            </a:pPr>
            <a:r>
              <a:rPr lang="en-US" b="1" i="0" dirty="0">
                <a:solidFill>
                  <a:srgbClr val="212529"/>
                </a:solidFill>
                <a:effectLst/>
              </a:rPr>
              <a:t>Exciting Career Prospects:</a:t>
            </a:r>
            <a:r>
              <a:rPr lang="en-US" b="0" i="0" dirty="0">
                <a:solidFill>
                  <a:srgbClr val="212529"/>
                </a:solidFill>
                <a:effectLst/>
              </a:rPr>
              <a:t> If you decide to be a data scientist, you’ll get to work with new and cool technologies, deal with tough problems, and bring out new ideas. You’ll always have chances to learn and grow in this field.</a:t>
            </a:r>
          </a:p>
          <a:p>
            <a:pPr algn="just">
              <a:buFont typeface="Arial" panose="020B0604020202020204" pitchFamily="34" charset="0"/>
              <a:buChar char="•"/>
            </a:pPr>
            <a:r>
              <a:rPr lang="en-US" b="1" i="0" dirty="0">
                <a:solidFill>
                  <a:srgbClr val="212529"/>
                </a:solidFill>
                <a:effectLst/>
              </a:rPr>
              <a:t>Meaningful Contributions:</a:t>
            </a:r>
            <a:r>
              <a:rPr lang="en-US" b="0" i="0" dirty="0">
                <a:solidFill>
                  <a:srgbClr val="212529"/>
                </a:solidFill>
                <a:effectLst/>
              </a:rPr>
              <a:t> Data scientists can find important information in data that helps companies make smart decisions, improve how they work, and stay competitive. You’ll feel good about the impact you’re making on businesses and society.</a:t>
            </a:r>
          </a:p>
          <a:p>
            <a:pPr algn="just">
              <a:buFont typeface="Arial" panose="020B0604020202020204" pitchFamily="34" charset="0"/>
              <a:buChar char="•"/>
            </a:pPr>
            <a:r>
              <a:rPr lang="en-US" b="1" i="0" dirty="0">
                <a:solidFill>
                  <a:srgbClr val="212529"/>
                </a:solidFill>
                <a:effectLst/>
              </a:rPr>
              <a:t>Diverse Skill Set:</a:t>
            </a:r>
            <a:r>
              <a:rPr lang="en-US" b="0" i="0" dirty="0">
                <a:solidFill>
                  <a:srgbClr val="212529"/>
                </a:solidFill>
                <a:effectLst/>
              </a:rPr>
              <a:t> Data science gives you a set of skills that you can use in many jobs. You’ll be good at things like looking at data, programming, and understanding different subjects. This means you can choose from a lot of different careers.</a:t>
            </a:r>
          </a:p>
          <a:p>
            <a:endParaRPr lang="en-IN" dirty="0"/>
          </a:p>
        </p:txBody>
      </p:sp>
      <p:sp>
        <p:nvSpPr>
          <p:cNvPr id="4" name="Slide Number Placeholder 3">
            <a:extLst>
              <a:ext uri="{FF2B5EF4-FFF2-40B4-BE49-F238E27FC236}">
                <a16:creationId xmlns:a16="http://schemas.microsoft.com/office/drawing/2014/main" id="{1C728BD2-5D5F-8D86-9A3F-8041EE035A68}"/>
              </a:ext>
            </a:extLst>
          </p:cNvPr>
          <p:cNvSpPr>
            <a:spLocks noGrp="1"/>
          </p:cNvSpPr>
          <p:nvPr>
            <p:ph type="sldNum" sz="quarter" idx="12"/>
          </p:nvPr>
        </p:nvSpPr>
        <p:spPr/>
        <p:txBody>
          <a:bodyPr/>
          <a:lstStyle/>
          <a:p>
            <a:fld id="{CF3A38AD-83BC-47C7-A920-0B787AF67453}" type="slidenum">
              <a:rPr lang="en-IN" smtClean="0"/>
              <a:t>30</a:t>
            </a:fld>
            <a:endParaRPr lang="en-IN" dirty="0"/>
          </a:p>
        </p:txBody>
      </p:sp>
    </p:spTree>
    <p:extLst>
      <p:ext uri="{BB962C8B-B14F-4D97-AF65-F5344CB8AC3E}">
        <p14:creationId xmlns:p14="http://schemas.microsoft.com/office/powerpoint/2010/main" val="26830729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D19C56-2EA8-1787-B3B6-13F1DA6A10D9}"/>
              </a:ext>
            </a:extLst>
          </p:cNvPr>
          <p:cNvSpPr>
            <a:spLocks noGrp="1"/>
          </p:cNvSpPr>
          <p:nvPr>
            <p:ph type="title"/>
          </p:nvPr>
        </p:nvSpPr>
        <p:spPr/>
        <p:txBody>
          <a:bodyPr>
            <a:normAutofit fontScale="90000"/>
          </a:bodyPr>
          <a:lstStyle/>
          <a:p>
            <a:pPr algn="ctr"/>
            <a:r>
              <a:rPr lang="en-US" i="0" dirty="0">
                <a:solidFill>
                  <a:srgbClr val="C00000"/>
                </a:solidFill>
                <a:effectLst/>
                <a:latin typeface="Open Sans" panose="020F0502020204030204" pitchFamily="34" charset="0"/>
              </a:rPr>
              <a:t>Why Should You Become a Data Scientist?</a:t>
            </a:r>
            <a:br>
              <a:rPr lang="en-US" b="1" i="0" dirty="0">
                <a:solidFill>
                  <a:srgbClr val="212529"/>
                </a:solidFill>
                <a:effectLst/>
                <a:latin typeface="Open Sans" panose="020F0502020204030204" pitchFamily="34" charset="0"/>
              </a:rPr>
            </a:br>
            <a:endParaRPr lang="en-IN" dirty="0"/>
          </a:p>
        </p:txBody>
      </p:sp>
      <p:sp>
        <p:nvSpPr>
          <p:cNvPr id="3" name="Content Placeholder 2">
            <a:extLst>
              <a:ext uri="{FF2B5EF4-FFF2-40B4-BE49-F238E27FC236}">
                <a16:creationId xmlns:a16="http://schemas.microsoft.com/office/drawing/2014/main" id="{9566A60E-DBD3-628F-1206-186A611B16C6}"/>
              </a:ext>
            </a:extLst>
          </p:cNvPr>
          <p:cNvSpPr>
            <a:spLocks noGrp="1"/>
          </p:cNvSpPr>
          <p:nvPr>
            <p:ph idx="1"/>
          </p:nvPr>
        </p:nvSpPr>
        <p:spPr/>
        <p:txBody>
          <a:bodyPr>
            <a:normAutofit/>
          </a:bodyPr>
          <a:lstStyle/>
          <a:p>
            <a:pPr algn="just">
              <a:buFont typeface="Arial" panose="020B0604020202020204" pitchFamily="34" charset="0"/>
              <a:buChar char="•"/>
            </a:pPr>
            <a:r>
              <a:rPr lang="en-US" sz="2400" b="1" i="0" dirty="0">
                <a:solidFill>
                  <a:srgbClr val="212529"/>
                </a:solidFill>
                <a:effectLst/>
              </a:rPr>
              <a:t>Learning All the Time:</a:t>
            </a:r>
            <a:r>
              <a:rPr lang="en-US" sz="2400" b="0" i="0" dirty="0">
                <a:solidFill>
                  <a:srgbClr val="212529"/>
                </a:solidFill>
                <a:effectLst/>
              </a:rPr>
              <a:t> The world of data science is always changing. This means there’s always something new to learn and discover. You’ll have to use your brain a lot, and you’ll get to learn more throughout your career.</a:t>
            </a:r>
          </a:p>
          <a:p>
            <a:pPr algn="just">
              <a:buFont typeface="Arial" panose="020B0604020202020204" pitchFamily="34" charset="0"/>
              <a:buChar char="•"/>
            </a:pPr>
            <a:r>
              <a:rPr lang="en-US" sz="2400" b="1" i="0" dirty="0">
                <a:solidFill>
                  <a:srgbClr val="212529"/>
                </a:solidFill>
                <a:effectLst/>
              </a:rPr>
              <a:t>Working with Different People:</a:t>
            </a:r>
            <a:r>
              <a:rPr lang="en-US" sz="2400" b="0" i="0" dirty="0">
                <a:solidFill>
                  <a:srgbClr val="212529"/>
                </a:solidFill>
                <a:effectLst/>
              </a:rPr>
              <a:t> Data scientists often work with people from different fields, like business, engineering, marketing, and healthcare. This mix of ideas makes work interesting and lets you see things from new angles.</a:t>
            </a:r>
          </a:p>
          <a:p>
            <a:pPr algn="just">
              <a:buFont typeface="Arial" panose="020B0604020202020204" pitchFamily="34" charset="0"/>
              <a:buChar char="•"/>
            </a:pPr>
            <a:r>
              <a:rPr lang="en-US" sz="2400" b="1" i="0" dirty="0">
                <a:solidFill>
                  <a:srgbClr val="212529"/>
                </a:solidFill>
                <a:effectLst/>
              </a:rPr>
              <a:t>A Career That’s Ready for the Future:</a:t>
            </a:r>
            <a:r>
              <a:rPr lang="en-US" sz="2400" b="0" i="0" dirty="0">
                <a:solidFill>
                  <a:srgbClr val="212529"/>
                </a:solidFill>
                <a:effectLst/>
              </a:rPr>
              <a:t> As more and more companies use digital tools and data, data scientists will keep being in demand. This means that if you become a data scientist, you’ll have a job that’s safe and can change with the times.</a:t>
            </a:r>
          </a:p>
          <a:p>
            <a:endParaRPr lang="en-IN" dirty="0"/>
          </a:p>
        </p:txBody>
      </p:sp>
      <p:sp>
        <p:nvSpPr>
          <p:cNvPr id="4" name="Slide Number Placeholder 3">
            <a:extLst>
              <a:ext uri="{FF2B5EF4-FFF2-40B4-BE49-F238E27FC236}">
                <a16:creationId xmlns:a16="http://schemas.microsoft.com/office/drawing/2014/main" id="{1C728BD2-5D5F-8D86-9A3F-8041EE035A68}"/>
              </a:ext>
            </a:extLst>
          </p:cNvPr>
          <p:cNvSpPr>
            <a:spLocks noGrp="1"/>
          </p:cNvSpPr>
          <p:nvPr>
            <p:ph type="sldNum" sz="quarter" idx="12"/>
          </p:nvPr>
        </p:nvSpPr>
        <p:spPr/>
        <p:txBody>
          <a:bodyPr/>
          <a:lstStyle/>
          <a:p>
            <a:fld id="{CF3A38AD-83BC-47C7-A920-0B787AF67453}" type="slidenum">
              <a:rPr lang="en-IN" smtClean="0"/>
              <a:t>31</a:t>
            </a:fld>
            <a:endParaRPr lang="en-IN" dirty="0"/>
          </a:p>
        </p:txBody>
      </p:sp>
    </p:spTree>
    <p:extLst>
      <p:ext uri="{BB962C8B-B14F-4D97-AF65-F5344CB8AC3E}">
        <p14:creationId xmlns:p14="http://schemas.microsoft.com/office/powerpoint/2010/main" val="295262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29A2-100A-5452-2E37-891881ED9C74}"/>
              </a:ext>
            </a:extLst>
          </p:cNvPr>
          <p:cNvSpPr>
            <a:spLocks noGrp="1"/>
          </p:cNvSpPr>
          <p:nvPr>
            <p:ph type="title"/>
          </p:nvPr>
        </p:nvSpPr>
        <p:spPr/>
        <p:txBody>
          <a:bodyPr/>
          <a:lstStyle/>
          <a:p>
            <a:pPr algn="ctr"/>
            <a:r>
              <a:rPr lang="en-US" i="0" dirty="0">
                <a:solidFill>
                  <a:srgbClr val="C00000"/>
                </a:solidFill>
                <a:effectLst/>
                <a:latin typeface="+mn-lt"/>
              </a:rPr>
              <a:t>Why Do We Need Data Science?</a:t>
            </a:r>
            <a:br>
              <a:rPr lang="en-US" i="0" dirty="0">
                <a:solidFill>
                  <a:srgbClr val="FF0000"/>
                </a:solidFill>
                <a:effectLst/>
                <a:latin typeface="Source Sans 3"/>
              </a:rPr>
            </a:br>
            <a:endParaRPr lang="en-IN" dirty="0">
              <a:solidFill>
                <a:srgbClr val="FF0000"/>
              </a:solidFill>
            </a:endParaRPr>
          </a:p>
        </p:txBody>
      </p:sp>
      <p:sp>
        <p:nvSpPr>
          <p:cNvPr id="3" name="Content Placeholder 2">
            <a:extLst>
              <a:ext uri="{FF2B5EF4-FFF2-40B4-BE49-F238E27FC236}">
                <a16:creationId xmlns:a16="http://schemas.microsoft.com/office/drawing/2014/main" id="{E75E2FCF-8C94-C424-1821-BBF2AB78DEF2}"/>
              </a:ext>
            </a:extLst>
          </p:cNvPr>
          <p:cNvSpPr>
            <a:spLocks noGrp="1"/>
          </p:cNvSpPr>
          <p:nvPr>
            <p:ph idx="1"/>
          </p:nvPr>
        </p:nvSpPr>
        <p:spPr>
          <a:xfrm>
            <a:off x="838200" y="1378585"/>
            <a:ext cx="10515600" cy="4351338"/>
          </a:xfrm>
        </p:spPr>
        <p:txBody>
          <a:bodyPr>
            <a:noAutofit/>
          </a:bodyPr>
          <a:lstStyle/>
          <a:p>
            <a:pPr algn="just" fontAlgn="base">
              <a:buFont typeface="Arial" panose="020B0604020202020204" pitchFamily="34" charset="0"/>
              <a:buChar char="•"/>
            </a:pPr>
            <a:r>
              <a:rPr lang="en-US" sz="2400" b="1" i="0" dirty="0">
                <a:solidFill>
                  <a:srgbClr val="273239"/>
                </a:solidFill>
                <a:effectLst/>
              </a:rPr>
              <a:t>Variables</a:t>
            </a:r>
            <a:r>
              <a:rPr lang="en-US" sz="2400" b="0" i="0" dirty="0">
                <a:solidFill>
                  <a:srgbClr val="273239"/>
                </a:solidFill>
                <a:effectLst/>
              </a:rPr>
              <a:t>: </a:t>
            </a:r>
          </a:p>
          <a:p>
            <a:pPr lvl="1" algn="just" fontAlgn="base"/>
            <a:r>
              <a:rPr lang="en-US" sz="2000" b="0" i="0" dirty="0">
                <a:solidFill>
                  <a:srgbClr val="273239"/>
                </a:solidFill>
                <a:effectLst/>
              </a:rPr>
              <a:t>The next thing to focus on is </a:t>
            </a:r>
            <a:r>
              <a:rPr lang="en-US" sz="2000" b="1" i="0" dirty="0">
                <a:solidFill>
                  <a:srgbClr val="273239"/>
                </a:solidFill>
                <a:effectLst/>
              </a:rPr>
              <a:t>“variables”</a:t>
            </a:r>
            <a:r>
              <a:rPr lang="en-US" sz="2000" b="0" i="0" dirty="0">
                <a:solidFill>
                  <a:srgbClr val="273239"/>
                </a:solidFill>
                <a:effectLst/>
              </a:rPr>
              <a:t> – variables are measurements or characteristics of an item. </a:t>
            </a:r>
          </a:p>
          <a:p>
            <a:pPr lvl="1" algn="just" fontAlgn="base"/>
            <a:r>
              <a:rPr lang="en-US" sz="2000" b="0" i="0" dirty="0">
                <a:solidFill>
                  <a:srgbClr val="273239"/>
                </a:solidFill>
                <a:effectLst/>
              </a:rPr>
              <a:t>For example, you could be measuring the weight of a person, or you are estimating the amount of time a person visits a website or app. Or it may be a further qualitative characteristic you are trying to measure, like what a person clicks on a website, or whether you think the person visiting is male or female.</a:t>
            </a:r>
          </a:p>
          <a:p>
            <a:pPr algn="just" fontAlgn="base">
              <a:buFont typeface="Arial" panose="020B0604020202020204" pitchFamily="34" charset="0"/>
              <a:buChar char="•"/>
            </a:pPr>
            <a:r>
              <a:rPr lang="en-US" sz="2400" b="1" i="0" dirty="0">
                <a:solidFill>
                  <a:srgbClr val="273239"/>
                </a:solidFill>
                <a:effectLst/>
              </a:rPr>
              <a:t>Qualitative and quantitative variables</a:t>
            </a:r>
            <a:r>
              <a:rPr lang="en-US" sz="2400" b="0" i="0" dirty="0">
                <a:solidFill>
                  <a:srgbClr val="273239"/>
                </a:solidFill>
                <a:effectLst/>
              </a:rPr>
              <a:t>: </a:t>
            </a:r>
          </a:p>
          <a:p>
            <a:pPr lvl="1" algn="just" fontAlgn="base"/>
            <a:r>
              <a:rPr lang="en-US" sz="2000" b="0" i="0" dirty="0">
                <a:solidFill>
                  <a:srgbClr val="273239"/>
                </a:solidFill>
                <a:effectLst/>
              </a:rPr>
              <a:t>Finally, we have both “</a:t>
            </a:r>
            <a:r>
              <a:rPr lang="en-US" sz="2000" b="1" i="0" dirty="0">
                <a:solidFill>
                  <a:srgbClr val="273239"/>
                </a:solidFill>
                <a:effectLst/>
              </a:rPr>
              <a:t>qualitative and quantitative</a:t>
            </a:r>
            <a:r>
              <a:rPr lang="en-US" sz="2000" b="0" i="0" dirty="0">
                <a:solidFill>
                  <a:srgbClr val="273239"/>
                </a:solidFill>
                <a:effectLst/>
              </a:rPr>
              <a:t> </a:t>
            </a:r>
            <a:r>
              <a:rPr lang="en-US" sz="2000" b="1" i="0" dirty="0">
                <a:solidFill>
                  <a:srgbClr val="273239"/>
                </a:solidFill>
                <a:effectLst/>
              </a:rPr>
              <a:t>variables</a:t>
            </a:r>
            <a:r>
              <a:rPr lang="en-US" sz="2000" b="0" i="0" dirty="0">
                <a:solidFill>
                  <a:srgbClr val="273239"/>
                </a:solidFill>
                <a:effectLst/>
              </a:rPr>
              <a:t>“. Qualitative variables are information about qualities. </a:t>
            </a:r>
          </a:p>
          <a:p>
            <a:pPr lvl="1" algn="just" fontAlgn="base"/>
            <a:r>
              <a:rPr lang="en-US" sz="2000" b="0" i="0" dirty="0">
                <a:solidFill>
                  <a:srgbClr val="273239"/>
                </a:solidFill>
                <a:effectLst/>
              </a:rPr>
              <a:t>They are things like country of origin, gender, religion, etc. They’re usually represented by words, not numbers, and they are not indexed or ordered. On the other hand, quantitative variables are information regarding quantities. </a:t>
            </a:r>
          </a:p>
          <a:p>
            <a:pPr lvl="1" algn="just" fontAlgn="base"/>
            <a:r>
              <a:rPr lang="en-US" sz="2000" b="0" i="0" dirty="0">
                <a:solidFill>
                  <a:srgbClr val="273239"/>
                </a:solidFill>
                <a:effectLst/>
              </a:rPr>
              <a:t>Quantitative measurements are normally represented by numbers and are estimated on a constant ordered scale; they’re something like weight, height, age, and blood pressure.</a:t>
            </a:r>
          </a:p>
        </p:txBody>
      </p:sp>
      <p:sp>
        <p:nvSpPr>
          <p:cNvPr id="4" name="Slide Number Placeholder 3">
            <a:extLst>
              <a:ext uri="{FF2B5EF4-FFF2-40B4-BE49-F238E27FC236}">
                <a16:creationId xmlns:a16="http://schemas.microsoft.com/office/drawing/2014/main" id="{5D9E683A-CD46-2302-250A-683B6F9617F0}"/>
              </a:ext>
            </a:extLst>
          </p:cNvPr>
          <p:cNvSpPr>
            <a:spLocks noGrp="1"/>
          </p:cNvSpPr>
          <p:nvPr>
            <p:ph type="sldNum" sz="quarter" idx="12"/>
          </p:nvPr>
        </p:nvSpPr>
        <p:spPr/>
        <p:txBody>
          <a:bodyPr/>
          <a:lstStyle/>
          <a:p>
            <a:fld id="{CF3A38AD-83BC-47C7-A920-0B787AF67453}" type="slidenum">
              <a:rPr lang="en-IN" smtClean="0"/>
              <a:t>4</a:t>
            </a:fld>
            <a:endParaRPr lang="en-IN" dirty="0"/>
          </a:p>
        </p:txBody>
      </p:sp>
    </p:spTree>
    <p:extLst>
      <p:ext uri="{BB962C8B-B14F-4D97-AF65-F5344CB8AC3E}">
        <p14:creationId xmlns:p14="http://schemas.microsoft.com/office/powerpoint/2010/main" val="24861912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4029A2-100A-5452-2E37-891881ED9C74}"/>
              </a:ext>
            </a:extLst>
          </p:cNvPr>
          <p:cNvSpPr>
            <a:spLocks noGrp="1"/>
          </p:cNvSpPr>
          <p:nvPr>
            <p:ph type="title"/>
          </p:nvPr>
        </p:nvSpPr>
        <p:spPr>
          <a:xfrm>
            <a:off x="838200" y="53022"/>
            <a:ext cx="10515600" cy="1325563"/>
          </a:xfrm>
        </p:spPr>
        <p:txBody>
          <a:bodyPr/>
          <a:lstStyle/>
          <a:p>
            <a:pPr algn="ctr" fontAlgn="base"/>
            <a:r>
              <a:rPr lang="en-IN" i="0" dirty="0">
                <a:solidFill>
                  <a:srgbClr val="C00000"/>
                </a:solidFill>
                <a:effectLst/>
                <a:latin typeface="+mn-lt"/>
              </a:rPr>
              <a:t>What is Big Data?</a:t>
            </a:r>
          </a:p>
        </p:txBody>
      </p:sp>
      <p:sp>
        <p:nvSpPr>
          <p:cNvPr id="3" name="Content Placeholder 2">
            <a:extLst>
              <a:ext uri="{FF2B5EF4-FFF2-40B4-BE49-F238E27FC236}">
                <a16:creationId xmlns:a16="http://schemas.microsoft.com/office/drawing/2014/main" id="{E75E2FCF-8C94-C424-1821-BBF2AB78DEF2}"/>
              </a:ext>
            </a:extLst>
          </p:cNvPr>
          <p:cNvSpPr>
            <a:spLocks noGrp="1"/>
          </p:cNvSpPr>
          <p:nvPr>
            <p:ph idx="1"/>
          </p:nvPr>
        </p:nvSpPr>
        <p:spPr>
          <a:xfrm>
            <a:off x="838200" y="1378585"/>
            <a:ext cx="10515600" cy="4351338"/>
          </a:xfrm>
        </p:spPr>
        <p:txBody>
          <a:bodyPr>
            <a:noAutofit/>
          </a:bodyPr>
          <a:lstStyle/>
          <a:p>
            <a:pPr algn="just" fontAlgn="base">
              <a:buFont typeface="Arial" panose="020B0604020202020204" pitchFamily="34" charset="0"/>
              <a:buChar char="•"/>
            </a:pPr>
            <a:r>
              <a:rPr lang="en-US" sz="2400" b="0" i="0" dirty="0">
                <a:solidFill>
                  <a:srgbClr val="273239"/>
                </a:solidFill>
                <a:effectLst/>
              </a:rPr>
              <a:t>Big Data literally means large amounts of data. </a:t>
            </a:r>
          </a:p>
          <a:p>
            <a:pPr algn="just" fontAlgn="base">
              <a:buFont typeface="Arial" panose="020B0604020202020204" pitchFamily="34" charset="0"/>
              <a:buChar char="•"/>
            </a:pPr>
            <a:r>
              <a:rPr lang="en-US" sz="2400" b="0" i="0" dirty="0">
                <a:solidFill>
                  <a:srgbClr val="273239"/>
                </a:solidFill>
                <a:effectLst/>
              </a:rPr>
              <a:t>Big data is the pillar behind the idea that one can make useful inferences with a large body of data that wasn’t possible before with smaller datasets. So extremely large data sets may be analyzed computationally to reveal patterns, trends, and associations that are not transparent or easy to identify.</a:t>
            </a:r>
          </a:p>
        </p:txBody>
      </p:sp>
      <p:sp>
        <p:nvSpPr>
          <p:cNvPr id="4" name="Slide Number Placeholder 3">
            <a:extLst>
              <a:ext uri="{FF2B5EF4-FFF2-40B4-BE49-F238E27FC236}">
                <a16:creationId xmlns:a16="http://schemas.microsoft.com/office/drawing/2014/main" id="{8BB03F9F-E524-391C-7AB2-DCA1DFFE61F0}"/>
              </a:ext>
            </a:extLst>
          </p:cNvPr>
          <p:cNvSpPr>
            <a:spLocks noGrp="1"/>
          </p:cNvSpPr>
          <p:nvPr>
            <p:ph type="sldNum" sz="quarter" idx="12"/>
          </p:nvPr>
        </p:nvSpPr>
        <p:spPr/>
        <p:txBody>
          <a:bodyPr/>
          <a:lstStyle/>
          <a:p>
            <a:fld id="{CF3A38AD-83BC-47C7-A920-0B787AF67453}" type="slidenum">
              <a:rPr lang="en-IN" smtClean="0"/>
              <a:t>5</a:t>
            </a:fld>
            <a:endParaRPr lang="en-IN" dirty="0"/>
          </a:p>
        </p:txBody>
      </p:sp>
    </p:spTree>
    <p:extLst>
      <p:ext uri="{BB962C8B-B14F-4D97-AF65-F5344CB8AC3E}">
        <p14:creationId xmlns:p14="http://schemas.microsoft.com/office/powerpoint/2010/main" val="38371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35E304-399B-B515-B512-D684E7B0F517}"/>
              </a:ext>
            </a:extLst>
          </p:cNvPr>
          <p:cNvSpPr>
            <a:spLocks noGrp="1"/>
          </p:cNvSpPr>
          <p:nvPr>
            <p:ph type="title"/>
          </p:nvPr>
        </p:nvSpPr>
        <p:spPr/>
        <p:txBody>
          <a:bodyPr/>
          <a:lstStyle/>
          <a:p>
            <a:pPr algn="ctr"/>
            <a:r>
              <a:rPr lang="en-US" i="0" dirty="0">
                <a:solidFill>
                  <a:srgbClr val="C00000"/>
                </a:solidFill>
                <a:effectLst/>
                <a:latin typeface="+mn-lt"/>
              </a:rPr>
              <a:t>Why is everyone interested in Big Data?</a:t>
            </a:r>
            <a:endParaRPr lang="en-IN" dirty="0">
              <a:solidFill>
                <a:srgbClr val="C00000"/>
              </a:solidFill>
              <a:latin typeface="+mn-lt"/>
            </a:endParaRPr>
          </a:p>
        </p:txBody>
      </p:sp>
      <p:sp>
        <p:nvSpPr>
          <p:cNvPr id="5" name="Content Placeholder 4">
            <a:extLst>
              <a:ext uri="{FF2B5EF4-FFF2-40B4-BE49-F238E27FC236}">
                <a16:creationId xmlns:a16="http://schemas.microsoft.com/office/drawing/2014/main" id="{689F9139-E61A-28DC-A02F-094DB2E6F218}"/>
              </a:ext>
            </a:extLst>
          </p:cNvPr>
          <p:cNvSpPr>
            <a:spLocks noGrp="1"/>
          </p:cNvSpPr>
          <p:nvPr>
            <p:ph idx="1"/>
          </p:nvPr>
        </p:nvSpPr>
        <p:spPr/>
        <p:txBody>
          <a:bodyPr>
            <a:normAutofit/>
          </a:bodyPr>
          <a:lstStyle/>
          <a:p>
            <a:pPr algn="just"/>
            <a:r>
              <a:rPr lang="en-US" sz="2400" b="0" i="0" dirty="0">
                <a:solidFill>
                  <a:srgbClr val="273239"/>
                </a:solidFill>
                <a:effectLst/>
              </a:rPr>
              <a:t>Big data is everywhere!</a:t>
            </a:r>
          </a:p>
          <a:p>
            <a:pPr algn="just"/>
            <a:r>
              <a:rPr lang="en-US" sz="2400" b="0" i="0" dirty="0">
                <a:solidFill>
                  <a:srgbClr val="273239"/>
                </a:solidFill>
                <a:effectLst/>
              </a:rPr>
              <a:t>Every time you go to the </a:t>
            </a:r>
            <a:r>
              <a:rPr lang="en-US" sz="2400" b="1" i="0" dirty="0">
                <a:solidFill>
                  <a:srgbClr val="273239"/>
                </a:solidFill>
                <a:effectLst/>
              </a:rPr>
              <a:t>web</a:t>
            </a:r>
            <a:r>
              <a:rPr lang="en-US" sz="2400" b="0" i="0" dirty="0">
                <a:solidFill>
                  <a:srgbClr val="273239"/>
                </a:solidFill>
                <a:effectLst/>
              </a:rPr>
              <a:t> and do something that data is collected, every time you buy something from one of the</a:t>
            </a:r>
            <a:r>
              <a:rPr lang="en-US" sz="2400" b="1" i="0" dirty="0">
                <a:solidFill>
                  <a:srgbClr val="273239"/>
                </a:solidFill>
                <a:effectLst/>
              </a:rPr>
              <a:t> e-commerce</a:t>
            </a:r>
            <a:r>
              <a:rPr lang="en-US" sz="2400" b="0" i="0" dirty="0">
                <a:solidFill>
                  <a:srgbClr val="273239"/>
                </a:solidFill>
                <a:effectLst/>
              </a:rPr>
              <a:t> your data is collected.</a:t>
            </a:r>
          </a:p>
          <a:p>
            <a:pPr algn="just"/>
            <a:r>
              <a:rPr lang="en-US" sz="2400" b="0" i="0" dirty="0">
                <a:solidFill>
                  <a:srgbClr val="273239"/>
                </a:solidFill>
                <a:effectLst/>
              </a:rPr>
              <a:t>Whenever you go to </a:t>
            </a:r>
            <a:r>
              <a:rPr lang="en-US" sz="2400" b="1" i="0" dirty="0">
                <a:solidFill>
                  <a:srgbClr val="273239"/>
                </a:solidFill>
                <a:effectLst/>
              </a:rPr>
              <a:t>store</a:t>
            </a:r>
            <a:r>
              <a:rPr lang="en-US" sz="2400" b="0" i="0" dirty="0">
                <a:solidFill>
                  <a:srgbClr val="273239"/>
                </a:solidFill>
                <a:effectLst/>
              </a:rPr>
              <a:t> data is collected at the point of sale, when you do </a:t>
            </a:r>
            <a:r>
              <a:rPr lang="en-US" sz="2400" b="1" i="0" dirty="0">
                <a:solidFill>
                  <a:srgbClr val="273239"/>
                </a:solidFill>
                <a:effectLst/>
              </a:rPr>
              <a:t>Bank transactions</a:t>
            </a:r>
            <a:r>
              <a:rPr lang="en-US" sz="2400" b="0" i="0" dirty="0">
                <a:solidFill>
                  <a:srgbClr val="273239"/>
                </a:solidFill>
                <a:effectLst/>
              </a:rPr>
              <a:t> that data is there, when you go to </a:t>
            </a:r>
            <a:r>
              <a:rPr lang="en-US" sz="2400" b="1" i="0" dirty="0">
                <a:solidFill>
                  <a:srgbClr val="273239"/>
                </a:solidFill>
                <a:effectLst/>
              </a:rPr>
              <a:t>Social networks</a:t>
            </a:r>
            <a:r>
              <a:rPr lang="en-US" sz="2400" b="0" i="0" dirty="0">
                <a:solidFill>
                  <a:srgbClr val="273239"/>
                </a:solidFill>
                <a:effectLst/>
              </a:rPr>
              <a:t> like Facebook, Twitter that data is collected. Now, these are more social data, but the same thing is starting to happen with real engineering plants. </a:t>
            </a:r>
          </a:p>
          <a:p>
            <a:pPr algn="just"/>
            <a:r>
              <a:rPr lang="en-US" sz="2400" b="1" i="0" dirty="0">
                <a:solidFill>
                  <a:srgbClr val="273239"/>
                </a:solidFill>
                <a:effectLst/>
              </a:rPr>
              <a:t>Real-time data</a:t>
            </a:r>
            <a:r>
              <a:rPr lang="en-US" sz="2400" b="0" i="0" dirty="0">
                <a:solidFill>
                  <a:srgbClr val="273239"/>
                </a:solidFill>
                <a:effectLst/>
              </a:rPr>
              <a:t> is collected from plants all over the world. Not only these if you are doing much more sophisticated simulation, </a:t>
            </a:r>
            <a:r>
              <a:rPr lang="en-US" sz="2400" b="1" i="0" dirty="0">
                <a:solidFill>
                  <a:srgbClr val="273239"/>
                </a:solidFill>
                <a:effectLst/>
              </a:rPr>
              <a:t>molecular simulations</a:t>
            </a:r>
            <a:r>
              <a:rPr lang="en-US" sz="2400" b="0" i="0" dirty="0">
                <a:solidFill>
                  <a:srgbClr val="273239"/>
                </a:solidFill>
                <a:effectLst/>
              </a:rPr>
              <a:t>, which generates tons of data that is also collected and stored.</a:t>
            </a:r>
            <a:endParaRPr lang="en-IN" sz="2400" dirty="0"/>
          </a:p>
        </p:txBody>
      </p:sp>
      <p:sp>
        <p:nvSpPr>
          <p:cNvPr id="6" name="Slide Number Placeholder 5">
            <a:extLst>
              <a:ext uri="{FF2B5EF4-FFF2-40B4-BE49-F238E27FC236}">
                <a16:creationId xmlns:a16="http://schemas.microsoft.com/office/drawing/2014/main" id="{6887D84C-9ABA-0170-D099-8E26AAFF9FC4}"/>
              </a:ext>
            </a:extLst>
          </p:cNvPr>
          <p:cNvSpPr>
            <a:spLocks noGrp="1"/>
          </p:cNvSpPr>
          <p:nvPr>
            <p:ph type="sldNum" sz="quarter" idx="12"/>
          </p:nvPr>
        </p:nvSpPr>
        <p:spPr/>
        <p:txBody>
          <a:bodyPr/>
          <a:lstStyle/>
          <a:p>
            <a:fld id="{CF3A38AD-83BC-47C7-A920-0B787AF67453}" type="slidenum">
              <a:rPr lang="en-IN" smtClean="0"/>
              <a:t>6</a:t>
            </a:fld>
            <a:endParaRPr lang="en-IN" dirty="0"/>
          </a:p>
        </p:txBody>
      </p:sp>
    </p:spTree>
    <p:extLst>
      <p:ext uri="{BB962C8B-B14F-4D97-AF65-F5344CB8AC3E}">
        <p14:creationId xmlns:p14="http://schemas.microsoft.com/office/powerpoint/2010/main" val="318559293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64658C-2C7D-15F1-22E6-D2393D5E2800}"/>
              </a:ext>
            </a:extLst>
          </p:cNvPr>
          <p:cNvSpPr>
            <a:spLocks noGrp="1"/>
          </p:cNvSpPr>
          <p:nvPr>
            <p:ph type="title"/>
          </p:nvPr>
        </p:nvSpPr>
        <p:spPr/>
        <p:txBody>
          <a:bodyPr/>
          <a:lstStyle/>
          <a:p>
            <a:pPr algn="ctr"/>
            <a:r>
              <a:rPr lang="en-US" i="0" dirty="0">
                <a:solidFill>
                  <a:srgbClr val="C00000"/>
                </a:solidFill>
                <a:effectLst/>
                <a:latin typeface="+mn-lt"/>
              </a:rPr>
              <a:t>How much data is Big Data?</a:t>
            </a:r>
            <a:endParaRPr lang="en-IN" dirty="0">
              <a:solidFill>
                <a:srgbClr val="C00000"/>
              </a:solidFill>
              <a:latin typeface="+mn-lt"/>
            </a:endParaRPr>
          </a:p>
        </p:txBody>
      </p:sp>
      <p:sp>
        <p:nvSpPr>
          <p:cNvPr id="3" name="Content Placeholder 2">
            <a:extLst>
              <a:ext uri="{FF2B5EF4-FFF2-40B4-BE49-F238E27FC236}">
                <a16:creationId xmlns:a16="http://schemas.microsoft.com/office/drawing/2014/main" id="{E56234F3-81ED-AAD4-3BE1-54995621A408}"/>
              </a:ext>
            </a:extLst>
          </p:cNvPr>
          <p:cNvSpPr>
            <a:spLocks noGrp="1"/>
          </p:cNvSpPr>
          <p:nvPr>
            <p:ph idx="1"/>
          </p:nvPr>
        </p:nvSpPr>
        <p:spPr/>
        <p:txBody>
          <a:bodyPr/>
          <a:lstStyle/>
          <a:p>
            <a:pPr algn="just" fontAlgn="base">
              <a:buFont typeface="Arial" panose="020B0604020202020204" pitchFamily="34" charset="0"/>
              <a:buChar char="•"/>
            </a:pPr>
            <a:r>
              <a:rPr lang="en-IN" sz="2400" b="1" i="0" dirty="0">
                <a:solidFill>
                  <a:srgbClr val="273239"/>
                </a:solidFill>
                <a:effectLst/>
              </a:rPr>
              <a:t>Google</a:t>
            </a:r>
            <a:r>
              <a:rPr lang="en-IN" sz="2400" b="0" i="0" dirty="0">
                <a:solidFill>
                  <a:srgbClr val="273239"/>
                </a:solidFill>
                <a:effectLst/>
              </a:rPr>
              <a:t> processes 20 Petabytes(PB) per day (2008)</a:t>
            </a:r>
          </a:p>
          <a:p>
            <a:pPr algn="just" fontAlgn="base">
              <a:buFont typeface="Arial" panose="020B0604020202020204" pitchFamily="34" charset="0"/>
              <a:buChar char="•"/>
            </a:pPr>
            <a:r>
              <a:rPr lang="en-IN" sz="2400" b="1" i="0" dirty="0">
                <a:solidFill>
                  <a:srgbClr val="273239"/>
                </a:solidFill>
                <a:effectLst/>
              </a:rPr>
              <a:t>Facebook</a:t>
            </a:r>
            <a:r>
              <a:rPr lang="en-IN" sz="2400" b="0" i="0" dirty="0">
                <a:solidFill>
                  <a:srgbClr val="273239"/>
                </a:solidFill>
                <a:effectLst/>
              </a:rPr>
              <a:t> has 2.5 PB of user data + 15 TB per day (2009)</a:t>
            </a:r>
          </a:p>
          <a:p>
            <a:pPr algn="just" fontAlgn="base">
              <a:buFont typeface="Arial" panose="020B0604020202020204" pitchFamily="34" charset="0"/>
              <a:buChar char="•"/>
            </a:pPr>
            <a:r>
              <a:rPr lang="en-IN" sz="2400" b="1" i="0" dirty="0">
                <a:solidFill>
                  <a:srgbClr val="273239"/>
                </a:solidFill>
                <a:effectLst/>
              </a:rPr>
              <a:t>eBay</a:t>
            </a:r>
            <a:r>
              <a:rPr lang="en-IN" sz="2400" b="0" i="0" dirty="0">
                <a:solidFill>
                  <a:srgbClr val="273239"/>
                </a:solidFill>
                <a:effectLst/>
              </a:rPr>
              <a:t> has 6.5 PB of user data + 50 TB per day (2009)</a:t>
            </a:r>
          </a:p>
          <a:p>
            <a:pPr algn="just" fontAlgn="base">
              <a:buFont typeface="Arial" panose="020B0604020202020204" pitchFamily="34" charset="0"/>
              <a:buChar char="•"/>
            </a:pPr>
            <a:r>
              <a:rPr lang="en-IN" sz="2400" b="0" i="0" dirty="0">
                <a:solidFill>
                  <a:srgbClr val="273239"/>
                </a:solidFill>
                <a:effectLst/>
              </a:rPr>
              <a:t>CERN’s </a:t>
            </a:r>
            <a:r>
              <a:rPr lang="en-IN" sz="2400" b="1" i="0" dirty="0">
                <a:solidFill>
                  <a:srgbClr val="273239"/>
                </a:solidFill>
                <a:effectLst/>
              </a:rPr>
              <a:t>Large Hadron Collider(LHC)</a:t>
            </a:r>
            <a:r>
              <a:rPr lang="en-IN" sz="2400" b="0" i="0" dirty="0">
                <a:solidFill>
                  <a:srgbClr val="273239"/>
                </a:solidFill>
                <a:effectLst/>
              </a:rPr>
              <a:t> generates 15 PB a year</a:t>
            </a:r>
          </a:p>
          <a:p>
            <a:endParaRPr lang="en-IN" dirty="0"/>
          </a:p>
        </p:txBody>
      </p:sp>
      <p:sp>
        <p:nvSpPr>
          <p:cNvPr id="4" name="Slide Number Placeholder 3">
            <a:extLst>
              <a:ext uri="{FF2B5EF4-FFF2-40B4-BE49-F238E27FC236}">
                <a16:creationId xmlns:a16="http://schemas.microsoft.com/office/drawing/2014/main" id="{AFC308BC-AB28-AC2C-2468-0C8CFC7377C9}"/>
              </a:ext>
            </a:extLst>
          </p:cNvPr>
          <p:cNvSpPr>
            <a:spLocks noGrp="1"/>
          </p:cNvSpPr>
          <p:nvPr>
            <p:ph type="sldNum" sz="quarter" idx="12"/>
          </p:nvPr>
        </p:nvSpPr>
        <p:spPr/>
        <p:txBody>
          <a:bodyPr/>
          <a:lstStyle/>
          <a:p>
            <a:fld id="{CF3A38AD-83BC-47C7-A920-0B787AF67453}" type="slidenum">
              <a:rPr lang="en-IN" smtClean="0"/>
              <a:t>7</a:t>
            </a:fld>
            <a:endParaRPr lang="en-IN" dirty="0"/>
          </a:p>
        </p:txBody>
      </p:sp>
    </p:spTree>
    <p:extLst>
      <p:ext uri="{BB962C8B-B14F-4D97-AF65-F5344CB8AC3E}">
        <p14:creationId xmlns:p14="http://schemas.microsoft.com/office/powerpoint/2010/main" val="30205971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807E-3282-0211-7AC2-8A492C81E34C}"/>
              </a:ext>
            </a:extLst>
          </p:cNvPr>
          <p:cNvSpPr>
            <a:spLocks noGrp="1"/>
          </p:cNvSpPr>
          <p:nvPr>
            <p:ph type="title"/>
          </p:nvPr>
        </p:nvSpPr>
        <p:spPr/>
        <p:txBody>
          <a:bodyPr/>
          <a:lstStyle/>
          <a:p>
            <a:pPr algn="ctr"/>
            <a:r>
              <a:rPr lang="en-IN" i="0" dirty="0">
                <a:solidFill>
                  <a:srgbClr val="C00000"/>
                </a:solidFill>
                <a:effectLst/>
                <a:latin typeface="Open Sans" panose="020B0606030504020204" pitchFamily="34" charset="0"/>
              </a:rPr>
              <a:t>Why Data Science?</a:t>
            </a:r>
            <a:br>
              <a:rPr lang="en-IN" i="0" dirty="0">
                <a:solidFill>
                  <a:srgbClr val="C00000"/>
                </a:solidFill>
                <a:effectLst/>
                <a:latin typeface="Open Sans" panose="020B0606030504020204" pitchFamily="34" charset="0"/>
              </a:rPr>
            </a:br>
            <a:endParaRPr lang="en-IN" dirty="0">
              <a:solidFill>
                <a:srgbClr val="C00000"/>
              </a:solidFill>
            </a:endParaRPr>
          </a:p>
        </p:txBody>
      </p:sp>
      <p:sp>
        <p:nvSpPr>
          <p:cNvPr id="3" name="Content Placeholder 2">
            <a:extLst>
              <a:ext uri="{FF2B5EF4-FFF2-40B4-BE49-F238E27FC236}">
                <a16:creationId xmlns:a16="http://schemas.microsoft.com/office/drawing/2014/main" id="{4DEFC45D-F821-BBE4-3CD0-0BF6788EB89E}"/>
              </a:ext>
            </a:extLst>
          </p:cNvPr>
          <p:cNvSpPr>
            <a:spLocks noGrp="1"/>
          </p:cNvSpPr>
          <p:nvPr>
            <p:ph idx="1"/>
          </p:nvPr>
        </p:nvSpPr>
        <p:spPr>
          <a:xfrm>
            <a:off x="838200" y="1333975"/>
            <a:ext cx="10515600" cy="4351338"/>
          </a:xfrm>
        </p:spPr>
        <p:txBody>
          <a:bodyPr>
            <a:normAutofit/>
          </a:bodyPr>
          <a:lstStyle/>
          <a:p>
            <a:r>
              <a:rPr lang="en-US" sz="2400" b="0" i="0" dirty="0">
                <a:solidFill>
                  <a:srgbClr val="212529"/>
                </a:solidFill>
                <a:effectLst/>
              </a:rPr>
              <a:t>Data science is all about using information to help us make better choices and solve problems. It is like having a superpower for decision-making.</a:t>
            </a:r>
            <a:endParaRPr lang="en-IN" sz="2400" dirty="0"/>
          </a:p>
        </p:txBody>
      </p:sp>
      <p:sp>
        <p:nvSpPr>
          <p:cNvPr id="4" name="Slide Number Placeholder 3">
            <a:extLst>
              <a:ext uri="{FF2B5EF4-FFF2-40B4-BE49-F238E27FC236}">
                <a16:creationId xmlns:a16="http://schemas.microsoft.com/office/drawing/2014/main" id="{D5DD01E9-4AFD-3544-76B9-B0F38DE85581}"/>
              </a:ext>
            </a:extLst>
          </p:cNvPr>
          <p:cNvSpPr>
            <a:spLocks noGrp="1"/>
          </p:cNvSpPr>
          <p:nvPr>
            <p:ph type="sldNum" sz="quarter" idx="12"/>
          </p:nvPr>
        </p:nvSpPr>
        <p:spPr/>
        <p:txBody>
          <a:bodyPr/>
          <a:lstStyle/>
          <a:p>
            <a:fld id="{CF3A38AD-83BC-47C7-A920-0B787AF67453}" type="slidenum">
              <a:rPr lang="en-IN" smtClean="0"/>
              <a:t>8</a:t>
            </a:fld>
            <a:endParaRPr lang="en-IN" dirty="0"/>
          </a:p>
        </p:txBody>
      </p:sp>
      <p:pic>
        <p:nvPicPr>
          <p:cNvPr id="6" name="Picture 5">
            <a:extLst>
              <a:ext uri="{FF2B5EF4-FFF2-40B4-BE49-F238E27FC236}">
                <a16:creationId xmlns:a16="http://schemas.microsoft.com/office/drawing/2014/main" id="{E9D8F751-0C72-F17B-1334-7A2E4E4E6EDA}"/>
              </a:ext>
            </a:extLst>
          </p:cNvPr>
          <p:cNvPicPr>
            <a:picLocks noChangeAspect="1"/>
          </p:cNvPicPr>
          <p:nvPr/>
        </p:nvPicPr>
        <p:blipFill>
          <a:blip r:embed="rId2"/>
          <a:stretch>
            <a:fillRect/>
          </a:stretch>
        </p:blipFill>
        <p:spPr>
          <a:xfrm>
            <a:off x="2377946" y="2299892"/>
            <a:ext cx="6735089" cy="4056458"/>
          </a:xfrm>
          <a:prstGeom prst="rect">
            <a:avLst/>
          </a:prstGeom>
        </p:spPr>
      </p:pic>
    </p:spTree>
    <p:extLst>
      <p:ext uri="{BB962C8B-B14F-4D97-AF65-F5344CB8AC3E}">
        <p14:creationId xmlns:p14="http://schemas.microsoft.com/office/powerpoint/2010/main" val="447855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3807E-3282-0211-7AC2-8A492C81E34C}"/>
              </a:ext>
            </a:extLst>
          </p:cNvPr>
          <p:cNvSpPr>
            <a:spLocks noGrp="1"/>
          </p:cNvSpPr>
          <p:nvPr>
            <p:ph type="title"/>
          </p:nvPr>
        </p:nvSpPr>
        <p:spPr/>
        <p:txBody>
          <a:bodyPr/>
          <a:lstStyle/>
          <a:p>
            <a:pPr algn="ctr"/>
            <a:r>
              <a:rPr lang="en-IN" i="0" dirty="0">
                <a:solidFill>
                  <a:srgbClr val="C00000"/>
                </a:solidFill>
                <a:effectLst/>
                <a:latin typeface="Open Sans" panose="020B0606030504020204" pitchFamily="34" charset="0"/>
              </a:rPr>
              <a:t>Why Data Science?</a:t>
            </a:r>
            <a:br>
              <a:rPr lang="en-IN" i="0" dirty="0">
                <a:solidFill>
                  <a:srgbClr val="C00000"/>
                </a:solidFill>
                <a:effectLst/>
                <a:latin typeface="Open Sans" panose="020B0606030504020204" pitchFamily="34" charset="0"/>
              </a:rPr>
            </a:br>
            <a:endParaRPr lang="en-IN" dirty="0">
              <a:solidFill>
                <a:srgbClr val="C00000"/>
              </a:solidFill>
            </a:endParaRPr>
          </a:p>
        </p:txBody>
      </p:sp>
      <p:sp>
        <p:nvSpPr>
          <p:cNvPr id="3" name="Content Placeholder 2">
            <a:extLst>
              <a:ext uri="{FF2B5EF4-FFF2-40B4-BE49-F238E27FC236}">
                <a16:creationId xmlns:a16="http://schemas.microsoft.com/office/drawing/2014/main" id="{4DEFC45D-F821-BBE4-3CD0-0BF6788EB89E}"/>
              </a:ext>
            </a:extLst>
          </p:cNvPr>
          <p:cNvSpPr>
            <a:spLocks noGrp="1"/>
          </p:cNvSpPr>
          <p:nvPr>
            <p:ph idx="1"/>
          </p:nvPr>
        </p:nvSpPr>
        <p:spPr>
          <a:xfrm>
            <a:off x="838200" y="1333975"/>
            <a:ext cx="10515600" cy="4351338"/>
          </a:xfrm>
        </p:spPr>
        <p:txBody>
          <a:bodyPr>
            <a:noAutofit/>
          </a:bodyPr>
          <a:lstStyle/>
          <a:p>
            <a:pPr algn="just">
              <a:buFont typeface="Arial" panose="020B0604020202020204" pitchFamily="34" charset="0"/>
              <a:buChar char="•"/>
            </a:pPr>
            <a:r>
              <a:rPr lang="en-US" sz="2400" b="1" i="0" dirty="0">
                <a:solidFill>
                  <a:srgbClr val="212529"/>
                </a:solidFill>
                <a:effectLst/>
              </a:rPr>
              <a:t>Smart Decisions:</a:t>
            </a:r>
            <a:r>
              <a:rPr lang="en-US" sz="2400" b="0" i="0" dirty="0">
                <a:solidFill>
                  <a:srgbClr val="212529"/>
                </a:solidFill>
                <a:effectLst/>
              </a:rPr>
              <a:t> With data science, we can analyze data to make smart decisions in business, health, and many other areas.</a:t>
            </a:r>
          </a:p>
          <a:p>
            <a:pPr algn="just">
              <a:buFont typeface="Arial" panose="020B0604020202020204" pitchFamily="34" charset="0"/>
              <a:buChar char="•"/>
            </a:pPr>
            <a:r>
              <a:rPr lang="en-US" sz="2400" b="1" i="0" dirty="0">
                <a:solidFill>
                  <a:srgbClr val="212529"/>
                </a:solidFill>
                <a:effectLst/>
              </a:rPr>
              <a:t>Solving Problems :</a:t>
            </a:r>
            <a:r>
              <a:rPr lang="en-US" sz="2400" b="0" i="0" dirty="0">
                <a:solidFill>
                  <a:srgbClr val="212529"/>
                </a:solidFill>
                <a:effectLst/>
              </a:rPr>
              <a:t> It helps us solve tricky problems. For example, it can help doctors find better ways to treat diseases.</a:t>
            </a:r>
          </a:p>
          <a:p>
            <a:pPr algn="just">
              <a:buFont typeface="Arial" panose="020B0604020202020204" pitchFamily="34" charset="0"/>
              <a:buChar char="•"/>
            </a:pPr>
            <a:r>
              <a:rPr lang="en-US" sz="2400" b="1" i="0" dirty="0">
                <a:solidFill>
                  <a:srgbClr val="212529"/>
                </a:solidFill>
                <a:effectLst/>
              </a:rPr>
              <a:t>Discovering Patterns :</a:t>
            </a:r>
            <a:r>
              <a:rPr lang="en-US" sz="2400" b="0" i="0" dirty="0">
                <a:solidFill>
                  <a:srgbClr val="212529"/>
                </a:solidFill>
                <a:effectLst/>
              </a:rPr>
              <a:t> Data science helps us find patterns in data that we might not see on our own. It’s like finding hidden treasures.</a:t>
            </a:r>
          </a:p>
          <a:p>
            <a:pPr algn="just">
              <a:buFont typeface="Arial" panose="020B0604020202020204" pitchFamily="34" charset="0"/>
              <a:buChar char="•"/>
            </a:pPr>
            <a:r>
              <a:rPr lang="en-US" sz="2400" b="1" i="0" dirty="0">
                <a:solidFill>
                  <a:srgbClr val="212529"/>
                </a:solidFill>
                <a:effectLst/>
              </a:rPr>
              <a:t>Saving Time and Money:</a:t>
            </a:r>
            <a:r>
              <a:rPr lang="en-US" sz="2400" b="0" i="0" dirty="0">
                <a:solidFill>
                  <a:srgbClr val="212529"/>
                </a:solidFill>
                <a:effectLst/>
              </a:rPr>
              <a:t> By using data, we can save time and money. For businesses, this means more profit.</a:t>
            </a:r>
          </a:p>
          <a:p>
            <a:pPr algn="just">
              <a:buFont typeface="Arial" panose="020B0604020202020204" pitchFamily="34" charset="0"/>
              <a:buChar char="•"/>
            </a:pPr>
            <a:r>
              <a:rPr lang="en-US" sz="2400" b="1" i="0" dirty="0">
                <a:solidFill>
                  <a:srgbClr val="212529"/>
                </a:solidFill>
                <a:effectLst/>
              </a:rPr>
              <a:t>Endless Possibilities :</a:t>
            </a:r>
            <a:r>
              <a:rPr lang="en-US" sz="2400" b="0" i="0" dirty="0">
                <a:solidFill>
                  <a:srgbClr val="212529"/>
                </a:solidFill>
                <a:effectLst/>
              </a:rPr>
              <a:t> Data science is a powerful tool with endless possibilities. It’s like having a magic wand for understanding the world.</a:t>
            </a:r>
          </a:p>
          <a:p>
            <a:pPr algn="just"/>
            <a:r>
              <a:rPr lang="en-US" sz="2400" b="0" i="0" dirty="0">
                <a:solidFill>
                  <a:srgbClr val="212529"/>
                </a:solidFill>
                <a:effectLst/>
              </a:rPr>
              <a:t>In a nutshell, data science is all about using data to make life better, easier, and more exciting.</a:t>
            </a:r>
          </a:p>
        </p:txBody>
      </p:sp>
      <p:sp>
        <p:nvSpPr>
          <p:cNvPr id="4" name="Slide Number Placeholder 3">
            <a:extLst>
              <a:ext uri="{FF2B5EF4-FFF2-40B4-BE49-F238E27FC236}">
                <a16:creationId xmlns:a16="http://schemas.microsoft.com/office/drawing/2014/main" id="{D5DD01E9-4AFD-3544-76B9-B0F38DE85581}"/>
              </a:ext>
            </a:extLst>
          </p:cNvPr>
          <p:cNvSpPr>
            <a:spLocks noGrp="1"/>
          </p:cNvSpPr>
          <p:nvPr>
            <p:ph type="sldNum" sz="quarter" idx="12"/>
          </p:nvPr>
        </p:nvSpPr>
        <p:spPr/>
        <p:txBody>
          <a:bodyPr/>
          <a:lstStyle/>
          <a:p>
            <a:fld id="{CF3A38AD-83BC-47C7-A920-0B787AF67453}" type="slidenum">
              <a:rPr lang="en-IN" smtClean="0"/>
              <a:t>9</a:t>
            </a:fld>
            <a:endParaRPr lang="en-IN" dirty="0"/>
          </a:p>
        </p:txBody>
      </p:sp>
    </p:spTree>
    <p:extLst>
      <p:ext uri="{BB962C8B-B14F-4D97-AF65-F5344CB8AC3E}">
        <p14:creationId xmlns:p14="http://schemas.microsoft.com/office/powerpoint/2010/main" val="20298018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3719</Words>
  <Application>Microsoft Office PowerPoint</Application>
  <PresentationFormat>Widescreen</PresentationFormat>
  <Paragraphs>203</Paragraphs>
  <Slides>31</Slides>
  <Notes>0</Notes>
  <HiddenSlides>0</HiddenSlides>
  <MMClips>0</MMClips>
  <ScaleCrop>false</ScaleCrop>
  <HeadingPairs>
    <vt:vector size="6" baseType="variant">
      <vt:variant>
        <vt:lpstr>Fonts Used</vt:lpstr>
      </vt:variant>
      <vt:variant>
        <vt:i4>11</vt:i4>
      </vt:variant>
      <vt:variant>
        <vt:lpstr>Theme</vt:lpstr>
      </vt:variant>
      <vt:variant>
        <vt:i4>1</vt:i4>
      </vt:variant>
      <vt:variant>
        <vt:lpstr>Slide Titles</vt:lpstr>
      </vt:variant>
      <vt:variant>
        <vt:i4>31</vt:i4>
      </vt:variant>
    </vt:vector>
  </HeadingPairs>
  <TitlesOfParts>
    <vt:vector size="43" baseType="lpstr">
      <vt:lpstr>Arial</vt:lpstr>
      <vt:lpstr>Calibri</vt:lpstr>
      <vt:lpstr>Calibri Light</vt:lpstr>
      <vt:lpstr>erdana</vt:lpstr>
      <vt:lpstr>inherit</vt:lpstr>
      <vt:lpstr>inter-bold</vt:lpstr>
      <vt:lpstr>inter-regular</vt:lpstr>
      <vt:lpstr>Nunito</vt:lpstr>
      <vt:lpstr>Open Sans</vt:lpstr>
      <vt:lpstr>Roboto</vt:lpstr>
      <vt:lpstr>Source Sans 3</vt:lpstr>
      <vt:lpstr>Office Theme</vt:lpstr>
      <vt:lpstr>What is Data Science? </vt:lpstr>
      <vt:lpstr>What is Data Science? </vt:lpstr>
      <vt:lpstr>Why Do We Need Data Science? </vt:lpstr>
      <vt:lpstr>Why Do We Need Data Science? </vt:lpstr>
      <vt:lpstr>What is Big Data?</vt:lpstr>
      <vt:lpstr>Why is everyone interested in Big Data?</vt:lpstr>
      <vt:lpstr>How much data is Big Data?</vt:lpstr>
      <vt:lpstr>Why Data Science? </vt:lpstr>
      <vt:lpstr>Why Data Science? </vt:lpstr>
      <vt:lpstr>PowerPoint Presentation</vt:lpstr>
      <vt:lpstr>Prerequisite for Data Science </vt:lpstr>
      <vt:lpstr>Prerequisite for Data Science </vt:lpstr>
      <vt:lpstr>Key Pillars of Data Science </vt:lpstr>
      <vt:lpstr>Key Pillars of Data Science </vt:lpstr>
      <vt:lpstr>Key Pillars of Data Science </vt:lpstr>
      <vt:lpstr>Key Pillars of Data Science </vt:lpstr>
      <vt:lpstr>Key Pillars of Data Science </vt:lpstr>
      <vt:lpstr>Roles &amp; Responsibilities of a Data Scientist </vt:lpstr>
      <vt:lpstr>Roles &amp; Responsibilities of a Data Scientist </vt:lpstr>
      <vt:lpstr>Data Science Process</vt:lpstr>
      <vt:lpstr>Data Science Process</vt:lpstr>
      <vt:lpstr>Step 1: Framing the Problem </vt:lpstr>
      <vt:lpstr>Step 2: Collecting the Raw Data for the Problem  </vt:lpstr>
      <vt:lpstr>Step 3: Processing the Data to Analyze   </vt:lpstr>
      <vt:lpstr>Step 4: Exploring the Data </vt:lpstr>
      <vt:lpstr>Step 5: Performing In-depth Analysis  </vt:lpstr>
      <vt:lpstr>Step 6: Communicating Results of this Analysis   </vt:lpstr>
      <vt:lpstr>Significance of Data Science Process </vt:lpstr>
      <vt:lpstr>Difference between Data Scientist, Data Analyst, and Data Engineer </vt:lpstr>
      <vt:lpstr>Why Should You Become a Data Scientist? </vt:lpstr>
      <vt:lpstr>Why Should You Become a Data Scientist?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What is Data Science? </dc:title>
  <dc:creator>Nisanth Kartheek Mukku</dc:creator>
  <cp:lastModifiedBy>Nisanth Kartheek Mukku</cp:lastModifiedBy>
  <cp:revision>4</cp:revision>
  <dcterms:created xsi:type="dcterms:W3CDTF">2024-01-08T07:36:05Z</dcterms:created>
  <dcterms:modified xsi:type="dcterms:W3CDTF">2024-01-09T10:48:20Z</dcterms:modified>
</cp:coreProperties>
</file>