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7" r:id="rId5"/>
    <p:sldId id="268" r:id="rId6"/>
    <p:sldId id="269" r:id="rId7"/>
    <p:sldId id="270" r:id="rId8"/>
    <p:sldId id="266" r:id="rId9"/>
    <p:sldId id="271" r:id="rId10"/>
    <p:sldId id="272" r:id="rId11"/>
    <p:sldId id="273" r:id="rId12"/>
    <p:sldId id="288" r:id="rId13"/>
    <p:sldId id="295" r:id="rId14"/>
    <p:sldId id="294" r:id="rId15"/>
    <p:sldId id="287"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8998-42C7-75F5-06AA-250EC989D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4A4AD6-2A01-FFB1-4D36-41820B33D1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F40CF-CFB5-0DEE-DD0A-4ADFC3AD3C99}"/>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5" name="Footer Placeholder 4">
            <a:extLst>
              <a:ext uri="{FF2B5EF4-FFF2-40B4-BE49-F238E27FC236}">
                <a16:creationId xmlns:a16="http://schemas.microsoft.com/office/drawing/2014/main" id="{99E2A4A4-52E5-A356-3648-13E544DE2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F77809-36CF-150D-249A-A2F4B185A9F1}"/>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863227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F52F2-0E80-E65E-3E5A-D162880E44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803767-6AA2-38B6-5B46-342D48EFFA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F4764-41D4-9734-5BE9-AD502D476E19}"/>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5" name="Footer Placeholder 4">
            <a:extLst>
              <a:ext uri="{FF2B5EF4-FFF2-40B4-BE49-F238E27FC236}">
                <a16:creationId xmlns:a16="http://schemas.microsoft.com/office/drawing/2014/main" id="{056B1CBA-59AB-F781-5382-AAB93C8DF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8421DA-777B-DDC9-CE1C-8EF5CDC9F57D}"/>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302438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64792-69BC-4912-86E3-9FED74E7A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B52736-0664-BACD-68C7-854839D135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0B29CE-C621-AE64-AEC6-0BF97AFADF03}"/>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5" name="Footer Placeholder 4">
            <a:extLst>
              <a:ext uri="{FF2B5EF4-FFF2-40B4-BE49-F238E27FC236}">
                <a16:creationId xmlns:a16="http://schemas.microsoft.com/office/drawing/2014/main" id="{623CE0B6-0C42-0081-49F3-7A3F05B437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6E3D4-57F1-F945-E697-80C86098F75E}"/>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204131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D5DE-364A-489C-5F72-16C6DF82FB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F0329C-5FC9-A919-F24A-1C343A5DBC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F65748-2A35-231C-4CAD-226591739162}"/>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5" name="Footer Placeholder 4">
            <a:extLst>
              <a:ext uri="{FF2B5EF4-FFF2-40B4-BE49-F238E27FC236}">
                <a16:creationId xmlns:a16="http://schemas.microsoft.com/office/drawing/2014/main" id="{AD827144-DE07-BB28-AA16-5FC6A882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F4E0-6BD7-99C4-CC34-14F25C58AF6D}"/>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403690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5F77-61E4-09E9-1D8A-F555D7F2D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9ED272-A052-E857-B404-16198832C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4D5965-5478-E61F-1801-A4239C48C831}"/>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5" name="Footer Placeholder 4">
            <a:extLst>
              <a:ext uri="{FF2B5EF4-FFF2-40B4-BE49-F238E27FC236}">
                <a16:creationId xmlns:a16="http://schemas.microsoft.com/office/drawing/2014/main" id="{3A524F5C-0EC2-2F65-6AD6-83B862EBD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3639BA-75D8-2736-AA16-51FC6FF6C376}"/>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267069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4796-C01E-94DC-3B81-8B82372126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63149D-2E17-E4A9-49D0-890D86580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BE1B7-F05E-BAF3-BDDC-AD372BA3A3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1AE367-BA38-2FB0-B008-930D017D511A}"/>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6" name="Footer Placeholder 5">
            <a:extLst>
              <a:ext uri="{FF2B5EF4-FFF2-40B4-BE49-F238E27FC236}">
                <a16:creationId xmlns:a16="http://schemas.microsoft.com/office/drawing/2014/main" id="{86454FE2-4037-0D9F-A692-43C2C7C7A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767974-CC8A-2915-AC0C-5878BB18DFE5}"/>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4040259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DA67-2648-171D-07A0-85A69FEC02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670980-7927-C7E5-9FE5-8E89923C9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67B56-3704-F98D-70B7-BD94279C67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52D037-9E0B-7E98-C680-42486534B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C97536-7235-0CDB-C2C8-E09BE93FE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EC00F3-1610-4DE8-DFAC-175168F6EB4C}"/>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8" name="Footer Placeholder 7">
            <a:extLst>
              <a:ext uri="{FF2B5EF4-FFF2-40B4-BE49-F238E27FC236}">
                <a16:creationId xmlns:a16="http://schemas.microsoft.com/office/drawing/2014/main" id="{DB01AC51-3CB3-D955-6AA7-4A60A32DF3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0690FC-554F-348D-4731-3C4CE730E838}"/>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54393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6D7E-1198-7E2B-AD6E-117D2E521B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73D21F-7E02-4F00-34AC-CBA906951B4D}"/>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4" name="Footer Placeholder 3">
            <a:extLst>
              <a:ext uri="{FF2B5EF4-FFF2-40B4-BE49-F238E27FC236}">
                <a16:creationId xmlns:a16="http://schemas.microsoft.com/office/drawing/2014/main" id="{6E7EE30C-10AA-13AC-A3EC-9E035F4B99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4F7170-2F73-9A24-9398-F2D3471A8F9B}"/>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107253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245E5-912A-E989-F823-1FEA18F635FF}"/>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3" name="Footer Placeholder 2">
            <a:extLst>
              <a:ext uri="{FF2B5EF4-FFF2-40B4-BE49-F238E27FC236}">
                <a16:creationId xmlns:a16="http://schemas.microsoft.com/office/drawing/2014/main" id="{1608693E-6B66-2CB8-6A6E-6F63BF3F09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42E762-A386-A301-251D-DED152711344}"/>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302521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3B85-1755-41D3-A6C1-836B974A9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13AA89-20BE-8DB9-FB2B-5B599208B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D53AF6-4C9B-E647-ACCB-F550B701A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A4DE1-B150-ABE7-9252-1AFD81B025B8}"/>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6" name="Footer Placeholder 5">
            <a:extLst>
              <a:ext uri="{FF2B5EF4-FFF2-40B4-BE49-F238E27FC236}">
                <a16:creationId xmlns:a16="http://schemas.microsoft.com/office/drawing/2014/main" id="{AC22EDA6-648A-AF4F-2C53-4103F3017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E7FEE1-D71F-DEDD-9128-621CFE6FA142}"/>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302690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AC79-8DC7-58B6-B312-9EA2C6F0D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0F64F1-FF67-0F5E-26F1-C031192E72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905711-85D5-60CD-9FC2-056D7420A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0D4DA-5C21-6E8B-7B21-F358C7397B57}"/>
              </a:ext>
            </a:extLst>
          </p:cNvPr>
          <p:cNvSpPr>
            <a:spLocks noGrp="1"/>
          </p:cNvSpPr>
          <p:nvPr>
            <p:ph type="dt" sz="half" idx="10"/>
          </p:nvPr>
        </p:nvSpPr>
        <p:spPr/>
        <p:txBody>
          <a:bodyPr/>
          <a:lstStyle/>
          <a:p>
            <a:fld id="{3943D715-A210-476C-8CCC-7902206012FE}" type="datetimeFigureOut">
              <a:rPr lang="en-IN" smtClean="0"/>
              <a:t>09-01-2024</a:t>
            </a:fld>
            <a:endParaRPr lang="en-IN"/>
          </a:p>
        </p:txBody>
      </p:sp>
      <p:sp>
        <p:nvSpPr>
          <p:cNvPr id="6" name="Footer Placeholder 5">
            <a:extLst>
              <a:ext uri="{FF2B5EF4-FFF2-40B4-BE49-F238E27FC236}">
                <a16:creationId xmlns:a16="http://schemas.microsoft.com/office/drawing/2014/main" id="{532C3404-763D-FA0D-E63C-B94DD4366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190DB5-829F-74E7-A09E-17C0038F2383}"/>
              </a:ext>
            </a:extLst>
          </p:cNvPr>
          <p:cNvSpPr>
            <a:spLocks noGrp="1"/>
          </p:cNvSpPr>
          <p:nvPr>
            <p:ph type="sldNum" sz="quarter" idx="12"/>
          </p:nvPr>
        </p:nvSpPr>
        <p:spPr/>
        <p:txBody>
          <a:bodyPr/>
          <a:lstStyle/>
          <a:p>
            <a:fld id="{921CE569-8128-4B15-AD89-9354B9A88C61}" type="slidenum">
              <a:rPr lang="en-IN" smtClean="0"/>
              <a:t>‹#›</a:t>
            </a:fld>
            <a:endParaRPr lang="en-IN"/>
          </a:p>
        </p:txBody>
      </p:sp>
    </p:spTree>
    <p:extLst>
      <p:ext uri="{BB962C8B-B14F-4D97-AF65-F5344CB8AC3E}">
        <p14:creationId xmlns:p14="http://schemas.microsoft.com/office/powerpoint/2010/main" val="318469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BE815-7E3B-9160-DA25-51E27C45E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05BEB9-2FE5-27EB-A1A2-D3080FBD7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DB5B3-0C02-891F-03B2-2A71DC936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3D715-A210-476C-8CCC-7902206012FE}" type="datetimeFigureOut">
              <a:rPr lang="en-IN" smtClean="0"/>
              <a:t>09-01-2024</a:t>
            </a:fld>
            <a:endParaRPr lang="en-IN"/>
          </a:p>
        </p:txBody>
      </p:sp>
      <p:sp>
        <p:nvSpPr>
          <p:cNvPr id="5" name="Footer Placeholder 4">
            <a:extLst>
              <a:ext uri="{FF2B5EF4-FFF2-40B4-BE49-F238E27FC236}">
                <a16:creationId xmlns:a16="http://schemas.microsoft.com/office/drawing/2014/main" id="{B0C47470-F944-000C-5B84-40B3F29CC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F894AD-2DCF-F8D0-8978-28340FE86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CE569-8128-4B15-AD89-9354B9A88C61}" type="slidenum">
              <a:rPr lang="en-IN" smtClean="0"/>
              <a:t>‹#›</a:t>
            </a:fld>
            <a:endParaRPr lang="en-IN"/>
          </a:p>
        </p:txBody>
      </p:sp>
    </p:spTree>
    <p:extLst>
      <p:ext uri="{BB962C8B-B14F-4D97-AF65-F5344CB8AC3E}">
        <p14:creationId xmlns:p14="http://schemas.microsoft.com/office/powerpoint/2010/main" val="1756750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tensorflow-tutorial.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just" fontAlgn="base">
              <a:buNone/>
            </a:pPr>
            <a:r>
              <a:rPr lang="en-IN" sz="2400" b="1" i="0" dirty="0">
                <a:solidFill>
                  <a:srgbClr val="273239"/>
                </a:solidFill>
                <a:effectLst/>
              </a:rPr>
              <a:t>1. In Search Engines</a:t>
            </a:r>
          </a:p>
          <a:p>
            <a:pPr lvl="1" algn="just" fontAlgn="base"/>
            <a:r>
              <a:rPr lang="en-US" b="0" i="0" dirty="0">
                <a:solidFill>
                  <a:srgbClr val="273239"/>
                </a:solidFill>
                <a:effectLst/>
              </a:rPr>
              <a:t>The most useful application of Data Science is Search Engines. As we know when we want to search for something on the internet, we mostly use Search engines like Google, Yahoo, Safari, Firefox, etc. So Data Science is used to get Searches faster.</a:t>
            </a:r>
          </a:p>
          <a:p>
            <a:pPr lvl="1" algn="just" fontAlgn="base"/>
            <a:r>
              <a:rPr lang="en-US" b="1" i="0" dirty="0">
                <a:solidFill>
                  <a:srgbClr val="273239"/>
                </a:solidFill>
                <a:effectLst/>
              </a:rPr>
              <a:t>For Example, </a:t>
            </a:r>
            <a:r>
              <a:rPr lang="en-US" b="0" i="0" dirty="0">
                <a:solidFill>
                  <a:srgbClr val="273239"/>
                </a:solidFill>
                <a:effectLst/>
              </a:rPr>
              <a:t>When we search for something suppose “Data Structure and algorithm courses ” then at that time on Internet Explorer we get the first link of Coursera Courses. This happens because the coursera website is visited most in order to get information regarding Data Structure courses and Computer related subjects. So this analysis is done using Data Science, and we get the Topmost visited Web Links.</a:t>
            </a:r>
          </a:p>
          <a:p>
            <a:endParaRPr lang="en-IN" dirty="0"/>
          </a:p>
        </p:txBody>
      </p:sp>
      <p:sp>
        <p:nvSpPr>
          <p:cNvPr id="4" name="Slide Number Placeholder 3">
            <a:extLst>
              <a:ext uri="{FF2B5EF4-FFF2-40B4-BE49-F238E27FC236}">
                <a16:creationId xmlns:a16="http://schemas.microsoft.com/office/drawing/2014/main" id="{27629CF2-E9D3-3A36-1115-E810E75E23E6}"/>
              </a:ext>
            </a:extLst>
          </p:cNvPr>
          <p:cNvSpPr>
            <a:spLocks noGrp="1"/>
          </p:cNvSpPr>
          <p:nvPr>
            <p:ph type="sldNum" sz="quarter" idx="12"/>
          </p:nvPr>
        </p:nvSpPr>
        <p:spPr/>
        <p:txBody>
          <a:bodyPr/>
          <a:lstStyle/>
          <a:p>
            <a:fld id="{CF3A38AD-83BC-47C7-A920-0B787AF67453}" type="slidenum">
              <a:rPr lang="en-IN" smtClean="0"/>
              <a:t>1</a:t>
            </a:fld>
            <a:endParaRPr lang="en-IN" dirty="0"/>
          </a:p>
        </p:txBody>
      </p:sp>
    </p:spTree>
    <p:extLst>
      <p:ext uri="{BB962C8B-B14F-4D97-AF65-F5344CB8AC3E}">
        <p14:creationId xmlns:p14="http://schemas.microsoft.com/office/powerpoint/2010/main" val="57943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12D9-B219-A857-C609-F5B912D1E799}"/>
              </a:ext>
            </a:extLst>
          </p:cNvPr>
          <p:cNvSpPr>
            <a:spLocks noGrp="1"/>
          </p:cNvSpPr>
          <p:nvPr>
            <p:ph type="title"/>
          </p:nvPr>
        </p:nvSpPr>
        <p:spPr/>
        <p:txBody>
          <a:bodyPr/>
          <a:lstStyle/>
          <a:p>
            <a:pPr algn="ctr"/>
            <a:r>
              <a:rPr lang="en-IN" i="0" dirty="0">
                <a:solidFill>
                  <a:srgbClr val="C00000"/>
                </a:solidFill>
                <a:effectLst/>
                <a:latin typeface="+mn-lt"/>
              </a:rPr>
              <a:t>Applications of Data Science</a:t>
            </a:r>
            <a:endParaRPr lang="en-IN" dirty="0"/>
          </a:p>
        </p:txBody>
      </p:sp>
      <p:sp>
        <p:nvSpPr>
          <p:cNvPr id="3" name="Content Placeholder 2">
            <a:extLst>
              <a:ext uri="{FF2B5EF4-FFF2-40B4-BE49-F238E27FC236}">
                <a16:creationId xmlns:a16="http://schemas.microsoft.com/office/drawing/2014/main" id="{32BF6DAA-4AE1-FA8F-9C91-D721396DE156}"/>
              </a:ext>
            </a:extLst>
          </p:cNvPr>
          <p:cNvSpPr>
            <a:spLocks noGrp="1"/>
          </p:cNvSpPr>
          <p:nvPr>
            <p:ph idx="1"/>
          </p:nvPr>
        </p:nvSpPr>
        <p:spPr/>
        <p:txBody>
          <a:bodyPr/>
          <a:lstStyle/>
          <a:p>
            <a:pPr algn="just" fontAlgn="base"/>
            <a:r>
              <a:rPr lang="en-US" b="1" i="0" dirty="0">
                <a:solidFill>
                  <a:srgbClr val="273239"/>
                </a:solidFill>
                <a:effectLst/>
              </a:rPr>
              <a:t>10. Medicine and Drug Development</a:t>
            </a:r>
          </a:p>
          <a:p>
            <a:pPr lvl="1" algn="just" fontAlgn="base"/>
            <a:r>
              <a:rPr lang="en-US" b="0" i="0" dirty="0">
                <a:solidFill>
                  <a:srgbClr val="273239"/>
                </a:solidFill>
                <a:effectLst/>
              </a:rPr>
              <a:t>The process of creating medicine is very difficult and time-consuming and has to be done with full disciplined because it is a matter of Someone’s life. </a:t>
            </a:r>
          </a:p>
          <a:p>
            <a:pPr lvl="1" algn="just" fontAlgn="base"/>
            <a:r>
              <a:rPr lang="en-US" b="0" i="0" dirty="0">
                <a:solidFill>
                  <a:srgbClr val="273239"/>
                </a:solidFill>
                <a:effectLst/>
              </a:rPr>
              <a:t>Without Data Science, it takes lots of time, resources, and finance or developing new Medicine or drug but with the help of Data Science, it becomes easy because the prediction of success rate can be easily determined based on biological data or factors. </a:t>
            </a:r>
          </a:p>
          <a:p>
            <a:pPr lvl="1" algn="just" fontAlgn="base"/>
            <a:r>
              <a:rPr lang="en-US" b="0" i="0" dirty="0">
                <a:solidFill>
                  <a:srgbClr val="273239"/>
                </a:solidFill>
                <a:effectLst/>
              </a:rPr>
              <a:t>The algorithms based on data science will forecast how this will react to the human body without lab experiments.</a:t>
            </a:r>
          </a:p>
          <a:p>
            <a:endParaRPr lang="en-IN" dirty="0"/>
          </a:p>
        </p:txBody>
      </p:sp>
      <p:sp>
        <p:nvSpPr>
          <p:cNvPr id="4" name="Slide Number Placeholder 3">
            <a:extLst>
              <a:ext uri="{FF2B5EF4-FFF2-40B4-BE49-F238E27FC236}">
                <a16:creationId xmlns:a16="http://schemas.microsoft.com/office/drawing/2014/main" id="{1A720591-3798-35B3-C46E-D717BCA828E9}"/>
              </a:ext>
            </a:extLst>
          </p:cNvPr>
          <p:cNvSpPr>
            <a:spLocks noGrp="1"/>
          </p:cNvSpPr>
          <p:nvPr>
            <p:ph type="sldNum" sz="quarter" idx="12"/>
          </p:nvPr>
        </p:nvSpPr>
        <p:spPr/>
        <p:txBody>
          <a:bodyPr/>
          <a:lstStyle/>
          <a:p>
            <a:fld id="{CF3A38AD-83BC-47C7-A920-0B787AF67453}" type="slidenum">
              <a:rPr lang="en-IN" smtClean="0"/>
              <a:t>10</a:t>
            </a:fld>
            <a:endParaRPr lang="en-IN" dirty="0"/>
          </a:p>
        </p:txBody>
      </p:sp>
    </p:spTree>
    <p:extLst>
      <p:ext uri="{BB962C8B-B14F-4D97-AF65-F5344CB8AC3E}">
        <p14:creationId xmlns:p14="http://schemas.microsoft.com/office/powerpoint/2010/main" val="240237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12D9-B219-A857-C609-F5B912D1E799}"/>
              </a:ext>
            </a:extLst>
          </p:cNvPr>
          <p:cNvSpPr>
            <a:spLocks noGrp="1"/>
          </p:cNvSpPr>
          <p:nvPr>
            <p:ph type="title"/>
          </p:nvPr>
        </p:nvSpPr>
        <p:spPr/>
        <p:txBody>
          <a:bodyPr/>
          <a:lstStyle/>
          <a:p>
            <a:pPr algn="ctr"/>
            <a:r>
              <a:rPr lang="en-IN" i="0" dirty="0">
                <a:solidFill>
                  <a:srgbClr val="C00000"/>
                </a:solidFill>
                <a:effectLst/>
                <a:latin typeface="+mn-lt"/>
              </a:rPr>
              <a:t>Applications of Data Science</a:t>
            </a:r>
            <a:endParaRPr lang="en-IN" dirty="0"/>
          </a:p>
        </p:txBody>
      </p:sp>
      <p:sp>
        <p:nvSpPr>
          <p:cNvPr id="3" name="Content Placeholder 2">
            <a:extLst>
              <a:ext uri="{FF2B5EF4-FFF2-40B4-BE49-F238E27FC236}">
                <a16:creationId xmlns:a16="http://schemas.microsoft.com/office/drawing/2014/main" id="{32BF6DAA-4AE1-FA8F-9C91-D721396DE156}"/>
              </a:ext>
            </a:extLst>
          </p:cNvPr>
          <p:cNvSpPr>
            <a:spLocks noGrp="1"/>
          </p:cNvSpPr>
          <p:nvPr>
            <p:ph idx="1"/>
          </p:nvPr>
        </p:nvSpPr>
        <p:spPr>
          <a:xfrm>
            <a:off x="838200" y="1608455"/>
            <a:ext cx="10515600" cy="4351338"/>
          </a:xfrm>
        </p:spPr>
        <p:txBody>
          <a:bodyPr>
            <a:normAutofit fontScale="92500" lnSpcReduction="20000"/>
          </a:bodyPr>
          <a:lstStyle/>
          <a:p>
            <a:pPr marL="0" indent="0" algn="just" fontAlgn="base">
              <a:buNone/>
            </a:pPr>
            <a:r>
              <a:rPr lang="en-US" sz="2600" b="1" i="0" dirty="0">
                <a:solidFill>
                  <a:srgbClr val="273239"/>
                </a:solidFill>
                <a:effectLst/>
              </a:rPr>
              <a:t>11. In Delivery Logistics</a:t>
            </a:r>
          </a:p>
          <a:p>
            <a:pPr lvl="1" algn="just" fontAlgn="base"/>
            <a:r>
              <a:rPr lang="en-US" sz="2600" b="0" i="0" dirty="0">
                <a:solidFill>
                  <a:srgbClr val="273239"/>
                </a:solidFill>
                <a:effectLst/>
              </a:rPr>
              <a:t>Various Logistics companies like DHL, FedEx, etc. make use of Data Science. Data Science helps these companies to find the best route for the Shipment of their Products, the best time suited for delivery, the best mode of transport to reach the destination, etc.</a:t>
            </a:r>
          </a:p>
          <a:p>
            <a:pPr marL="0" indent="0" algn="just" fontAlgn="base">
              <a:buNone/>
            </a:pPr>
            <a:r>
              <a:rPr lang="en-US" sz="2600" b="1" i="0" dirty="0">
                <a:solidFill>
                  <a:srgbClr val="273239"/>
                </a:solidFill>
                <a:effectLst/>
              </a:rPr>
              <a:t>12. Autocomplete</a:t>
            </a:r>
          </a:p>
          <a:p>
            <a:pPr lvl="1" algn="just" fontAlgn="base"/>
            <a:r>
              <a:rPr lang="en-US" sz="2600" b="0" i="0" dirty="0">
                <a:solidFill>
                  <a:srgbClr val="273239"/>
                </a:solidFill>
                <a:effectLst/>
              </a:rPr>
              <a:t>AutoComplete feature is an important part of Data Science where the user will get the facility to just type a few letters or words, and he will get the feature of auto-completing the line. </a:t>
            </a:r>
          </a:p>
          <a:p>
            <a:pPr lvl="1" algn="just" fontAlgn="base"/>
            <a:r>
              <a:rPr lang="en-US" sz="2600" b="0" i="0" dirty="0">
                <a:solidFill>
                  <a:srgbClr val="273239"/>
                </a:solidFill>
                <a:effectLst/>
              </a:rPr>
              <a:t>In Google Mail, when we are writing formal mail to someone so at that time data science concept of Autocomplete feature is used where he/she is an efficient choice to auto-complete the whole line.  </a:t>
            </a:r>
          </a:p>
          <a:p>
            <a:pPr lvl="1" algn="just" fontAlgn="base"/>
            <a:r>
              <a:rPr lang="en-US" sz="2600" b="0" i="0" dirty="0">
                <a:solidFill>
                  <a:srgbClr val="273239"/>
                </a:solidFill>
                <a:effectLst/>
              </a:rPr>
              <a:t>Also in Search Engines in social media, in various apps, AutoComplete feature is widely used.</a:t>
            </a:r>
          </a:p>
          <a:p>
            <a:endParaRPr lang="en-IN" dirty="0"/>
          </a:p>
        </p:txBody>
      </p:sp>
      <p:sp>
        <p:nvSpPr>
          <p:cNvPr id="4" name="Slide Number Placeholder 3">
            <a:extLst>
              <a:ext uri="{FF2B5EF4-FFF2-40B4-BE49-F238E27FC236}">
                <a16:creationId xmlns:a16="http://schemas.microsoft.com/office/drawing/2014/main" id="{101729F9-D5D4-E11C-F198-2B3655A3E2A6}"/>
              </a:ext>
            </a:extLst>
          </p:cNvPr>
          <p:cNvSpPr>
            <a:spLocks noGrp="1"/>
          </p:cNvSpPr>
          <p:nvPr>
            <p:ph type="sldNum" sz="quarter" idx="12"/>
          </p:nvPr>
        </p:nvSpPr>
        <p:spPr/>
        <p:txBody>
          <a:bodyPr/>
          <a:lstStyle/>
          <a:p>
            <a:fld id="{CF3A38AD-83BC-47C7-A920-0B787AF67453}" type="slidenum">
              <a:rPr lang="en-IN" smtClean="0"/>
              <a:t>11</a:t>
            </a:fld>
            <a:endParaRPr lang="en-IN" dirty="0"/>
          </a:p>
        </p:txBody>
      </p:sp>
    </p:spTree>
    <p:extLst>
      <p:ext uri="{BB962C8B-B14F-4D97-AF65-F5344CB8AC3E}">
        <p14:creationId xmlns:p14="http://schemas.microsoft.com/office/powerpoint/2010/main" val="259774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3521-6381-CCA2-5CD4-0F4008E49332}"/>
              </a:ext>
            </a:extLst>
          </p:cNvPr>
          <p:cNvSpPr>
            <a:spLocks noGrp="1"/>
          </p:cNvSpPr>
          <p:nvPr>
            <p:ph type="title"/>
          </p:nvPr>
        </p:nvSpPr>
        <p:spPr>
          <a:xfrm>
            <a:off x="838197" y="390129"/>
            <a:ext cx="10515600" cy="1325563"/>
          </a:xfrm>
        </p:spPr>
        <p:txBody>
          <a:bodyPr/>
          <a:lstStyle/>
          <a:p>
            <a:pPr algn="ctr"/>
            <a:r>
              <a:rPr lang="en-US" b="0" i="0" dirty="0">
                <a:solidFill>
                  <a:srgbClr val="C00000"/>
                </a:solidFill>
                <a:effectLst/>
                <a:latin typeface="erdana"/>
              </a:rPr>
              <a:t>Difference between BI and Data Science</a:t>
            </a:r>
            <a:br>
              <a:rPr lang="en-US" b="0" i="0" dirty="0">
                <a:solidFill>
                  <a:srgbClr val="610B38"/>
                </a:solidFill>
                <a:effectLst/>
                <a:latin typeface="erdana"/>
              </a:rPr>
            </a:br>
            <a:endParaRPr lang="en-IN" dirty="0"/>
          </a:p>
        </p:txBody>
      </p:sp>
      <p:graphicFrame>
        <p:nvGraphicFramePr>
          <p:cNvPr id="5" name="Content Placeholder 4">
            <a:extLst>
              <a:ext uri="{FF2B5EF4-FFF2-40B4-BE49-F238E27FC236}">
                <a16:creationId xmlns:a16="http://schemas.microsoft.com/office/drawing/2014/main" id="{AF489BCC-E54B-FD56-FF11-F5514F154BD2}"/>
              </a:ext>
            </a:extLst>
          </p:cNvPr>
          <p:cNvGraphicFramePr>
            <a:graphicFrameLocks noGrp="1"/>
          </p:cNvGraphicFramePr>
          <p:nvPr>
            <p:ph idx="1"/>
          </p:nvPr>
        </p:nvGraphicFramePr>
        <p:xfrm>
          <a:off x="838200" y="1313974"/>
          <a:ext cx="10515597" cy="4216400"/>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1303167683"/>
                    </a:ext>
                  </a:extLst>
                </a:gridCol>
                <a:gridCol w="3881120">
                  <a:extLst>
                    <a:ext uri="{9D8B030D-6E8A-4147-A177-3AD203B41FA5}">
                      <a16:colId xmlns:a16="http://schemas.microsoft.com/office/drawing/2014/main" val="2767752132"/>
                    </a:ext>
                  </a:extLst>
                </a:gridCol>
                <a:gridCol w="4221477">
                  <a:extLst>
                    <a:ext uri="{9D8B030D-6E8A-4147-A177-3AD203B41FA5}">
                      <a16:colId xmlns:a16="http://schemas.microsoft.com/office/drawing/2014/main" val="2467797733"/>
                    </a:ext>
                  </a:extLst>
                </a:gridCol>
              </a:tblGrid>
              <a:tr h="370840">
                <a:tc>
                  <a:txBody>
                    <a:bodyPr/>
                    <a:lstStyle/>
                    <a:p>
                      <a:pPr algn="ctr" fontAlgn="t"/>
                      <a:r>
                        <a:rPr lang="en-IN" sz="2000" dirty="0">
                          <a:solidFill>
                            <a:srgbClr val="000000"/>
                          </a:solidFill>
                          <a:effectLst/>
                          <a:latin typeface="+mn-lt"/>
                        </a:rPr>
                        <a:t>Criterion</a:t>
                      </a:r>
                    </a:p>
                  </a:txBody>
                  <a:tcPr marL="76200" marR="76200" marT="76200" marB="76200"/>
                </a:tc>
                <a:tc>
                  <a:txBody>
                    <a:bodyPr/>
                    <a:lstStyle/>
                    <a:p>
                      <a:pPr algn="ctr" fontAlgn="t"/>
                      <a:r>
                        <a:rPr lang="en-IN" sz="2000" dirty="0">
                          <a:solidFill>
                            <a:srgbClr val="000000"/>
                          </a:solidFill>
                          <a:effectLst/>
                          <a:latin typeface="+mn-lt"/>
                        </a:rPr>
                        <a:t>Business intelligence</a:t>
                      </a:r>
                    </a:p>
                  </a:txBody>
                  <a:tcPr marL="76200" marR="76200" marT="76200" marB="76200"/>
                </a:tc>
                <a:tc>
                  <a:txBody>
                    <a:bodyPr/>
                    <a:lstStyle/>
                    <a:p>
                      <a:pPr algn="ctr" fontAlgn="t"/>
                      <a:r>
                        <a:rPr lang="en-IN" sz="2000" dirty="0">
                          <a:solidFill>
                            <a:srgbClr val="000000"/>
                          </a:solidFill>
                          <a:effectLst/>
                          <a:latin typeface="+mn-lt"/>
                        </a:rPr>
                        <a:t>Data science</a:t>
                      </a:r>
                    </a:p>
                  </a:txBody>
                  <a:tcPr marL="76200" marR="76200" marT="76200" marB="76200"/>
                </a:tc>
                <a:extLst>
                  <a:ext uri="{0D108BD9-81ED-4DB2-BD59-A6C34878D82A}">
                    <a16:rowId xmlns:a16="http://schemas.microsoft.com/office/drawing/2014/main" val="1453492107"/>
                  </a:ext>
                </a:extLst>
              </a:tr>
              <a:tr h="370840">
                <a:tc>
                  <a:txBody>
                    <a:bodyPr/>
                    <a:lstStyle/>
                    <a:p>
                      <a:pPr algn="ctr" fontAlgn="t"/>
                      <a:r>
                        <a:rPr lang="en-IN" sz="2000" b="1" dirty="0">
                          <a:solidFill>
                            <a:srgbClr val="333333"/>
                          </a:solidFill>
                          <a:effectLst/>
                          <a:latin typeface="+mn-lt"/>
                        </a:rPr>
                        <a:t>Data Source</a:t>
                      </a:r>
                      <a:endParaRPr lang="en-IN" sz="2000" dirty="0">
                        <a:solidFill>
                          <a:srgbClr val="333333"/>
                        </a:solidFill>
                        <a:effectLst/>
                        <a:latin typeface="+mn-lt"/>
                      </a:endParaRPr>
                    </a:p>
                  </a:txBody>
                  <a:tcPr marL="50800" marR="50800" marT="50800" marB="50800"/>
                </a:tc>
                <a:tc>
                  <a:txBody>
                    <a:bodyPr/>
                    <a:lstStyle/>
                    <a:p>
                      <a:pPr algn="ctr" fontAlgn="t"/>
                      <a:r>
                        <a:rPr lang="en-US" sz="2000" dirty="0">
                          <a:solidFill>
                            <a:srgbClr val="333333"/>
                          </a:solidFill>
                          <a:effectLst/>
                          <a:latin typeface="+mn-lt"/>
                        </a:rPr>
                        <a:t>Business intelligence deals with structured data, e.g., data warehouse.</a:t>
                      </a:r>
                    </a:p>
                  </a:txBody>
                  <a:tcPr marL="50800" marR="50800" marT="50800" marB="50800"/>
                </a:tc>
                <a:tc>
                  <a:txBody>
                    <a:bodyPr/>
                    <a:lstStyle/>
                    <a:p>
                      <a:pPr algn="ctr" fontAlgn="t"/>
                      <a:r>
                        <a:rPr lang="en-US" sz="2000" dirty="0">
                          <a:solidFill>
                            <a:srgbClr val="333333"/>
                          </a:solidFill>
                          <a:effectLst/>
                          <a:latin typeface="+mn-lt"/>
                        </a:rPr>
                        <a:t>Data science deals with structured and unstructured data, e.g., weblogs, feedback, etc.</a:t>
                      </a:r>
                    </a:p>
                  </a:txBody>
                  <a:tcPr marL="50800" marR="50800" marT="50800" marB="50800"/>
                </a:tc>
                <a:extLst>
                  <a:ext uri="{0D108BD9-81ED-4DB2-BD59-A6C34878D82A}">
                    <a16:rowId xmlns:a16="http://schemas.microsoft.com/office/drawing/2014/main" val="522958814"/>
                  </a:ext>
                </a:extLst>
              </a:tr>
              <a:tr h="370840">
                <a:tc>
                  <a:txBody>
                    <a:bodyPr/>
                    <a:lstStyle/>
                    <a:p>
                      <a:pPr algn="ctr" fontAlgn="t"/>
                      <a:r>
                        <a:rPr lang="en-IN" sz="2000" b="1" dirty="0">
                          <a:solidFill>
                            <a:srgbClr val="333333"/>
                          </a:solidFill>
                          <a:effectLst/>
                          <a:latin typeface="+mn-lt"/>
                        </a:rPr>
                        <a:t>Method</a:t>
                      </a:r>
                      <a:endParaRPr lang="en-IN" sz="2000" dirty="0">
                        <a:solidFill>
                          <a:srgbClr val="333333"/>
                        </a:solidFill>
                        <a:effectLst/>
                        <a:latin typeface="+mn-lt"/>
                      </a:endParaRPr>
                    </a:p>
                  </a:txBody>
                  <a:tcPr marL="50800" marR="50800" marT="50800" marB="50800"/>
                </a:tc>
                <a:tc>
                  <a:txBody>
                    <a:bodyPr/>
                    <a:lstStyle/>
                    <a:p>
                      <a:pPr algn="ctr" fontAlgn="t"/>
                      <a:r>
                        <a:rPr lang="en-IN" sz="2000" dirty="0">
                          <a:solidFill>
                            <a:srgbClr val="333333"/>
                          </a:solidFill>
                          <a:effectLst/>
                          <a:latin typeface="+mn-lt"/>
                        </a:rPr>
                        <a:t>Analytical(historical data)</a:t>
                      </a:r>
                    </a:p>
                  </a:txBody>
                  <a:tcPr marL="50800" marR="50800" marT="50800" marB="50800"/>
                </a:tc>
                <a:tc>
                  <a:txBody>
                    <a:bodyPr/>
                    <a:lstStyle/>
                    <a:p>
                      <a:pPr algn="ctr" fontAlgn="t"/>
                      <a:r>
                        <a:rPr lang="en-US" sz="2000" dirty="0">
                          <a:solidFill>
                            <a:srgbClr val="333333"/>
                          </a:solidFill>
                          <a:effectLst/>
                          <a:latin typeface="+mn-lt"/>
                        </a:rPr>
                        <a:t>Scientific(goes deeper to know the reason for the data report)</a:t>
                      </a:r>
                    </a:p>
                  </a:txBody>
                  <a:tcPr marL="50800" marR="50800" marT="50800" marB="50800"/>
                </a:tc>
                <a:extLst>
                  <a:ext uri="{0D108BD9-81ED-4DB2-BD59-A6C34878D82A}">
                    <a16:rowId xmlns:a16="http://schemas.microsoft.com/office/drawing/2014/main" val="2035890204"/>
                  </a:ext>
                </a:extLst>
              </a:tr>
              <a:tr h="370840">
                <a:tc>
                  <a:txBody>
                    <a:bodyPr/>
                    <a:lstStyle/>
                    <a:p>
                      <a:pPr algn="ctr" fontAlgn="t"/>
                      <a:r>
                        <a:rPr lang="en-IN" sz="2000" b="1" dirty="0">
                          <a:solidFill>
                            <a:srgbClr val="333333"/>
                          </a:solidFill>
                          <a:effectLst/>
                          <a:latin typeface="+mn-lt"/>
                        </a:rPr>
                        <a:t>Skills</a:t>
                      </a:r>
                      <a:endParaRPr lang="en-IN" sz="2000" dirty="0">
                        <a:solidFill>
                          <a:srgbClr val="333333"/>
                        </a:solidFill>
                        <a:effectLst/>
                        <a:latin typeface="+mn-lt"/>
                      </a:endParaRPr>
                    </a:p>
                  </a:txBody>
                  <a:tcPr marL="50800" marR="50800" marT="50800" marB="50800"/>
                </a:tc>
                <a:tc>
                  <a:txBody>
                    <a:bodyPr/>
                    <a:lstStyle/>
                    <a:p>
                      <a:pPr algn="ctr" fontAlgn="t"/>
                      <a:r>
                        <a:rPr lang="en-US" sz="2000" dirty="0">
                          <a:solidFill>
                            <a:srgbClr val="333333"/>
                          </a:solidFill>
                          <a:effectLst/>
                          <a:latin typeface="+mn-lt"/>
                        </a:rPr>
                        <a:t>Statistics and Visualization are the two skills required for business intelligence.</a:t>
                      </a:r>
                    </a:p>
                  </a:txBody>
                  <a:tcPr marL="50800" marR="50800" marT="50800" marB="50800"/>
                </a:tc>
                <a:tc>
                  <a:txBody>
                    <a:bodyPr/>
                    <a:lstStyle/>
                    <a:p>
                      <a:pPr algn="ctr" fontAlgn="t"/>
                      <a:r>
                        <a:rPr lang="en-US" sz="2000" dirty="0">
                          <a:solidFill>
                            <a:srgbClr val="333333"/>
                          </a:solidFill>
                          <a:effectLst/>
                          <a:latin typeface="+mn-lt"/>
                        </a:rPr>
                        <a:t>Statistics, Visualization, and Machine learning are the required skills for data science.</a:t>
                      </a:r>
                    </a:p>
                  </a:txBody>
                  <a:tcPr marL="50800" marR="50800" marT="50800" marB="50800"/>
                </a:tc>
                <a:extLst>
                  <a:ext uri="{0D108BD9-81ED-4DB2-BD59-A6C34878D82A}">
                    <a16:rowId xmlns:a16="http://schemas.microsoft.com/office/drawing/2014/main" val="1362863828"/>
                  </a:ext>
                </a:extLst>
              </a:tr>
              <a:tr h="370840">
                <a:tc>
                  <a:txBody>
                    <a:bodyPr/>
                    <a:lstStyle/>
                    <a:p>
                      <a:pPr algn="ctr" fontAlgn="t"/>
                      <a:r>
                        <a:rPr lang="en-IN" sz="2000" b="1" dirty="0">
                          <a:solidFill>
                            <a:srgbClr val="333333"/>
                          </a:solidFill>
                          <a:effectLst/>
                          <a:latin typeface="+mn-lt"/>
                        </a:rPr>
                        <a:t>Focus</a:t>
                      </a:r>
                      <a:endParaRPr lang="en-IN" sz="2000" dirty="0">
                        <a:solidFill>
                          <a:srgbClr val="333333"/>
                        </a:solidFill>
                        <a:effectLst/>
                        <a:latin typeface="+mn-lt"/>
                      </a:endParaRPr>
                    </a:p>
                  </a:txBody>
                  <a:tcPr marL="50800" marR="50800" marT="50800" marB="50800"/>
                </a:tc>
                <a:tc>
                  <a:txBody>
                    <a:bodyPr/>
                    <a:lstStyle/>
                    <a:p>
                      <a:pPr algn="ctr" fontAlgn="t"/>
                      <a:r>
                        <a:rPr lang="en-US" sz="2000" dirty="0">
                          <a:solidFill>
                            <a:srgbClr val="333333"/>
                          </a:solidFill>
                          <a:effectLst/>
                          <a:latin typeface="+mn-lt"/>
                        </a:rPr>
                        <a:t>Business intelligence focuses on both Past and present data</a:t>
                      </a:r>
                    </a:p>
                  </a:txBody>
                  <a:tcPr marL="50800" marR="50800" marT="50800" marB="50800"/>
                </a:tc>
                <a:tc>
                  <a:txBody>
                    <a:bodyPr/>
                    <a:lstStyle/>
                    <a:p>
                      <a:pPr algn="ctr" fontAlgn="t"/>
                      <a:r>
                        <a:rPr lang="en-US" sz="2000" dirty="0">
                          <a:solidFill>
                            <a:srgbClr val="333333"/>
                          </a:solidFill>
                          <a:effectLst/>
                          <a:latin typeface="+mn-lt"/>
                        </a:rPr>
                        <a:t>Data science focuses on past data, present data, and also future predictions.</a:t>
                      </a:r>
                    </a:p>
                  </a:txBody>
                  <a:tcPr marL="50800" marR="50800" marT="50800" marB="50800"/>
                </a:tc>
                <a:extLst>
                  <a:ext uri="{0D108BD9-81ED-4DB2-BD59-A6C34878D82A}">
                    <a16:rowId xmlns:a16="http://schemas.microsoft.com/office/drawing/2014/main" val="1960172193"/>
                  </a:ext>
                </a:extLst>
              </a:tr>
            </a:tbl>
          </a:graphicData>
        </a:graphic>
      </p:graphicFrame>
      <p:sp>
        <p:nvSpPr>
          <p:cNvPr id="4" name="Slide Number Placeholder 3">
            <a:extLst>
              <a:ext uri="{FF2B5EF4-FFF2-40B4-BE49-F238E27FC236}">
                <a16:creationId xmlns:a16="http://schemas.microsoft.com/office/drawing/2014/main" id="{41768BED-4DE1-E05D-12C4-9F9D5259DE5C}"/>
              </a:ext>
            </a:extLst>
          </p:cNvPr>
          <p:cNvSpPr>
            <a:spLocks noGrp="1"/>
          </p:cNvSpPr>
          <p:nvPr>
            <p:ph type="sldNum" sz="quarter" idx="12"/>
          </p:nvPr>
        </p:nvSpPr>
        <p:spPr>
          <a:xfrm>
            <a:off x="9056370" y="6356350"/>
            <a:ext cx="2743200" cy="365125"/>
          </a:xfrm>
        </p:spPr>
        <p:txBody>
          <a:bodyPr/>
          <a:lstStyle/>
          <a:p>
            <a:fld id="{CF3A38AD-83BC-47C7-A920-0B787AF67453}" type="slidenum">
              <a:rPr lang="en-IN" smtClean="0"/>
              <a:t>12</a:t>
            </a:fld>
            <a:endParaRPr lang="en-IN" dirty="0"/>
          </a:p>
        </p:txBody>
      </p:sp>
    </p:spTree>
    <p:extLst>
      <p:ext uri="{BB962C8B-B14F-4D97-AF65-F5344CB8AC3E}">
        <p14:creationId xmlns:p14="http://schemas.microsoft.com/office/powerpoint/2010/main" val="400653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3521-6381-CCA2-5CD4-0F4008E49332}"/>
              </a:ext>
            </a:extLst>
          </p:cNvPr>
          <p:cNvSpPr>
            <a:spLocks noGrp="1"/>
          </p:cNvSpPr>
          <p:nvPr>
            <p:ph type="title"/>
          </p:nvPr>
        </p:nvSpPr>
        <p:spPr>
          <a:xfrm>
            <a:off x="838197" y="390129"/>
            <a:ext cx="10515600" cy="1325563"/>
          </a:xfrm>
        </p:spPr>
        <p:txBody>
          <a:bodyPr/>
          <a:lstStyle/>
          <a:p>
            <a:pPr algn="ctr"/>
            <a:r>
              <a:rPr lang="en-US" b="0" i="0" dirty="0">
                <a:solidFill>
                  <a:srgbClr val="C00000"/>
                </a:solidFill>
                <a:effectLst/>
                <a:latin typeface="erdana"/>
              </a:rPr>
              <a:t>Difference between BI and Data Science</a:t>
            </a:r>
            <a:br>
              <a:rPr lang="en-US" b="0" i="0" dirty="0">
                <a:solidFill>
                  <a:srgbClr val="610B38"/>
                </a:solidFill>
                <a:effectLst/>
                <a:latin typeface="erdana"/>
              </a:rPr>
            </a:br>
            <a:endParaRPr lang="en-IN" dirty="0"/>
          </a:p>
        </p:txBody>
      </p:sp>
      <p:sp>
        <p:nvSpPr>
          <p:cNvPr id="4" name="Slide Number Placeholder 3">
            <a:extLst>
              <a:ext uri="{FF2B5EF4-FFF2-40B4-BE49-F238E27FC236}">
                <a16:creationId xmlns:a16="http://schemas.microsoft.com/office/drawing/2014/main" id="{41768BED-4DE1-E05D-12C4-9F9D5259DE5C}"/>
              </a:ext>
            </a:extLst>
          </p:cNvPr>
          <p:cNvSpPr>
            <a:spLocks noGrp="1"/>
          </p:cNvSpPr>
          <p:nvPr>
            <p:ph type="sldNum" sz="quarter" idx="12"/>
          </p:nvPr>
        </p:nvSpPr>
        <p:spPr>
          <a:xfrm>
            <a:off x="9056370" y="6356350"/>
            <a:ext cx="2743200" cy="365125"/>
          </a:xfrm>
        </p:spPr>
        <p:txBody>
          <a:bodyPr/>
          <a:lstStyle/>
          <a:p>
            <a:fld id="{CF3A38AD-83BC-47C7-A920-0B787AF67453}" type="slidenum">
              <a:rPr lang="en-IN" smtClean="0"/>
              <a:t>13</a:t>
            </a:fld>
            <a:endParaRPr lang="en-IN" dirty="0"/>
          </a:p>
        </p:txBody>
      </p:sp>
      <p:graphicFrame>
        <p:nvGraphicFramePr>
          <p:cNvPr id="7" name="Content Placeholder 6">
            <a:extLst>
              <a:ext uri="{FF2B5EF4-FFF2-40B4-BE49-F238E27FC236}">
                <a16:creationId xmlns:a16="http://schemas.microsoft.com/office/drawing/2014/main" id="{7BDDC1EF-AD13-4965-6790-4C139D46A5D6}"/>
              </a:ext>
            </a:extLst>
          </p:cNvPr>
          <p:cNvGraphicFramePr>
            <a:graphicFrameLocks noGrp="1"/>
          </p:cNvGraphicFramePr>
          <p:nvPr>
            <p:ph idx="1"/>
          </p:nvPr>
        </p:nvGraphicFramePr>
        <p:xfrm>
          <a:off x="2006597" y="1544320"/>
          <a:ext cx="7886700" cy="42062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73678418"/>
                    </a:ext>
                  </a:extLst>
                </a:gridCol>
                <a:gridCol w="2628900">
                  <a:extLst>
                    <a:ext uri="{9D8B030D-6E8A-4147-A177-3AD203B41FA5}">
                      <a16:colId xmlns:a16="http://schemas.microsoft.com/office/drawing/2014/main" val="157935852"/>
                    </a:ext>
                  </a:extLst>
                </a:gridCol>
                <a:gridCol w="2628900">
                  <a:extLst>
                    <a:ext uri="{9D8B030D-6E8A-4147-A177-3AD203B41FA5}">
                      <a16:colId xmlns:a16="http://schemas.microsoft.com/office/drawing/2014/main" val="3136744117"/>
                    </a:ext>
                  </a:extLst>
                </a:gridCol>
              </a:tblGrid>
              <a:tr h="370840">
                <a:tc>
                  <a:txBody>
                    <a:bodyPr/>
                    <a:lstStyle/>
                    <a:p>
                      <a:pPr algn="ctr"/>
                      <a:r>
                        <a:rPr lang="en-IN" sz="2000" dirty="0">
                          <a:effectLst/>
                        </a:rPr>
                        <a:t>Parameters</a:t>
                      </a:r>
                    </a:p>
                  </a:txBody>
                  <a:tcPr anchor="ctr"/>
                </a:tc>
                <a:tc>
                  <a:txBody>
                    <a:bodyPr/>
                    <a:lstStyle/>
                    <a:p>
                      <a:pPr algn="ctr"/>
                      <a:r>
                        <a:rPr lang="en-IN" sz="2000" dirty="0">
                          <a:effectLst/>
                        </a:rPr>
                        <a:t>Business Intelligence</a:t>
                      </a:r>
                    </a:p>
                  </a:txBody>
                  <a:tcPr anchor="ctr"/>
                </a:tc>
                <a:tc>
                  <a:txBody>
                    <a:bodyPr/>
                    <a:lstStyle/>
                    <a:p>
                      <a:pPr algn="ctr"/>
                      <a:r>
                        <a:rPr lang="en-IN" sz="2000" dirty="0">
                          <a:effectLst/>
                        </a:rPr>
                        <a:t>Data Science</a:t>
                      </a:r>
                    </a:p>
                  </a:txBody>
                  <a:tcPr anchor="ctr"/>
                </a:tc>
                <a:extLst>
                  <a:ext uri="{0D108BD9-81ED-4DB2-BD59-A6C34878D82A}">
                    <a16:rowId xmlns:a16="http://schemas.microsoft.com/office/drawing/2014/main" val="3303955073"/>
                  </a:ext>
                </a:extLst>
              </a:tr>
              <a:tr h="370840">
                <a:tc>
                  <a:txBody>
                    <a:bodyPr/>
                    <a:lstStyle/>
                    <a:p>
                      <a:pPr algn="ctr"/>
                      <a:r>
                        <a:rPr lang="en-IN" sz="2000" dirty="0">
                          <a:effectLst/>
                        </a:rPr>
                        <a:t>Perception</a:t>
                      </a:r>
                    </a:p>
                  </a:txBody>
                  <a:tcPr anchor="ctr"/>
                </a:tc>
                <a:tc>
                  <a:txBody>
                    <a:bodyPr/>
                    <a:lstStyle/>
                    <a:p>
                      <a:pPr algn="ctr"/>
                      <a:r>
                        <a:rPr lang="en-IN" sz="2000" dirty="0">
                          <a:effectLst/>
                        </a:rPr>
                        <a:t>Looking Backward</a:t>
                      </a:r>
                    </a:p>
                  </a:txBody>
                  <a:tcPr anchor="ctr"/>
                </a:tc>
                <a:tc>
                  <a:txBody>
                    <a:bodyPr/>
                    <a:lstStyle/>
                    <a:p>
                      <a:pPr algn="ctr"/>
                      <a:r>
                        <a:rPr lang="en-IN" sz="2000" dirty="0">
                          <a:effectLst/>
                        </a:rPr>
                        <a:t>Looking Forward</a:t>
                      </a:r>
                    </a:p>
                  </a:txBody>
                  <a:tcPr anchor="ctr"/>
                </a:tc>
                <a:extLst>
                  <a:ext uri="{0D108BD9-81ED-4DB2-BD59-A6C34878D82A}">
                    <a16:rowId xmlns:a16="http://schemas.microsoft.com/office/drawing/2014/main" val="178131541"/>
                  </a:ext>
                </a:extLst>
              </a:tr>
              <a:tr h="370840">
                <a:tc>
                  <a:txBody>
                    <a:bodyPr/>
                    <a:lstStyle/>
                    <a:p>
                      <a:pPr algn="ctr"/>
                      <a:r>
                        <a:rPr lang="en-IN" sz="2000" dirty="0">
                          <a:effectLst/>
                        </a:rPr>
                        <a:t>Data Sources</a:t>
                      </a:r>
                    </a:p>
                  </a:txBody>
                  <a:tcPr anchor="ctr"/>
                </a:tc>
                <a:tc>
                  <a:txBody>
                    <a:bodyPr/>
                    <a:lstStyle/>
                    <a:p>
                      <a:pPr algn="ctr"/>
                      <a:r>
                        <a:rPr lang="en-US" sz="2000" dirty="0">
                          <a:effectLst/>
                        </a:rPr>
                        <a:t>Structured Data. Mostly SQL, but some time Data Warehouse)</a:t>
                      </a:r>
                    </a:p>
                  </a:txBody>
                  <a:tcPr anchor="ctr"/>
                </a:tc>
                <a:tc>
                  <a:txBody>
                    <a:bodyPr/>
                    <a:lstStyle/>
                    <a:p>
                      <a:pPr algn="ctr"/>
                      <a:r>
                        <a:rPr lang="en-US" sz="2000" dirty="0">
                          <a:effectLst/>
                        </a:rPr>
                        <a:t>Structured and Unstructured data.</a:t>
                      </a:r>
                      <a:br>
                        <a:rPr lang="en-US" sz="2000" dirty="0">
                          <a:effectLst/>
                        </a:rPr>
                      </a:br>
                      <a:r>
                        <a:rPr lang="en-US" sz="2000" dirty="0">
                          <a:effectLst/>
                        </a:rPr>
                        <a:t>Like logs, SQL, NoSQL, or text</a:t>
                      </a:r>
                    </a:p>
                  </a:txBody>
                  <a:tcPr anchor="ctr"/>
                </a:tc>
                <a:extLst>
                  <a:ext uri="{0D108BD9-81ED-4DB2-BD59-A6C34878D82A}">
                    <a16:rowId xmlns:a16="http://schemas.microsoft.com/office/drawing/2014/main" val="1783026218"/>
                  </a:ext>
                </a:extLst>
              </a:tr>
              <a:tr h="370840">
                <a:tc>
                  <a:txBody>
                    <a:bodyPr/>
                    <a:lstStyle/>
                    <a:p>
                      <a:pPr algn="ctr"/>
                      <a:r>
                        <a:rPr lang="en-IN" sz="2000" dirty="0">
                          <a:effectLst/>
                        </a:rPr>
                        <a:t>Approach</a:t>
                      </a:r>
                    </a:p>
                  </a:txBody>
                  <a:tcPr anchor="ctr"/>
                </a:tc>
                <a:tc>
                  <a:txBody>
                    <a:bodyPr/>
                    <a:lstStyle/>
                    <a:p>
                      <a:pPr algn="ctr"/>
                      <a:r>
                        <a:rPr lang="en-IN" sz="2000" dirty="0">
                          <a:effectLst/>
                        </a:rPr>
                        <a:t>Statistics &amp; Visualization</a:t>
                      </a:r>
                    </a:p>
                  </a:txBody>
                  <a:tcPr anchor="ctr"/>
                </a:tc>
                <a:tc>
                  <a:txBody>
                    <a:bodyPr/>
                    <a:lstStyle/>
                    <a:p>
                      <a:pPr algn="ctr"/>
                      <a:r>
                        <a:rPr lang="en-US" sz="2000" dirty="0">
                          <a:effectLst/>
                        </a:rPr>
                        <a:t>Statistics, Machine Learning, and Graph</a:t>
                      </a:r>
                    </a:p>
                  </a:txBody>
                  <a:tcPr anchor="ctr"/>
                </a:tc>
                <a:extLst>
                  <a:ext uri="{0D108BD9-81ED-4DB2-BD59-A6C34878D82A}">
                    <a16:rowId xmlns:a16="http://schemas.microsoft.com/office/drawing/2014/main" val="4190220682"/>
                  </a:ext>
                </a:extLst>
              </a:tr>
              <a:tr h="370840">
                <a:tc>
                  <a:txBody>
                    <a:bodyPr/>
                    <a:lstStyle/>
                    <a:p>
                      <a:pPr algn="ctr"/>
                      <a:r>
                        <a:rPr lang="en-IN" sz="2000" dirty="0">
                          <a:effectLst/>
                        </a:rPr>
                        <a:t>Emphasis</a:t>
                      </a:r>
                    </a:p>
                  </a:txBody>
                  <a:tcPr anchor="ctr"/>
                </a:tc>
                <a:tc>
                  <a:txBody>
                    <a:bodyPr/>
                    <a:lstStyle/>
                    <a:p>
                      <a:pPr algn="ctr"/>
                      <a:r>
                        <a:rPr lang="en-IN" sz="2000" dirty="0">
                          <a:effectLst/>
                        </a:rPr>
                        <a:t>Past &amp; Present</a:t>
                      </a:r>
                    </a:p>
                  </a:txBody>
                  <a:tcPr anchor="ctr"/>
                </a:tc>
                <a:tc>
                  <a:txBody>
                    <a:bodyPr/>
                    <a:lstStyle/>
                    <a:p>
                      <a:pPr algn="ctr"/>
                      <a:r>
                        <a:rPr lang="en-IN" sz="2000" dirty="0">
                          <a:effectLst/>
                        </a:rPr>
                        <a:t>Analysis &amp; Neuro-linguistic Programming</a:t>
                      </a:r>
                    </a:p>
                  </a:txBody>
                  <a:tcPr anchor="ctr"/>
                </a:tc>
                <a:extLst>
                  <a:ext uri="{0D108BD9-81ED-4DB2-BD59-A6C34878D82A}">
                    <a16:rowId xmlns:a16="http://schemas.microsoft.com/office/drawing/2014/main" val="313746745"/>
                  </a:ext>
                </a:extLst>
              </a:tr>
              <a:tr h="370840">
                <a:tc>
                  <a:txBody>
                    <a:bodyPr/>
                    <a:lstStyle/>
                    <a:p>
                      <a:pPr algn="ctr"/>
                      <a:r>
                        <a:rPr lang="en-IN" sz="2000" dirty="0">
                          <a:effectLst/>
                        </a:rPr>
                        <a:t>Tools</a:t>
                      </a:r>
                    </a:p>
                  </a:txBody>
                  <a:tcPr anchor="ctr"/>
                </a:tc>
                <a:tc>
                  <a:txBody>
                    <a:bodyPr/>
                    <a:lstStyle/>
                    <a:p>
                      <a:pPr algn="ctr"/>
                      <a:r>
                        <a:rPr lang="en-IN" sz="2000" dirty="0">
                          <a:effectLst/>
                        </a:rPr>
                        <a:t>Pentaho. Microsoft Bl, QlikView,</a:t>
                      </a:r>
                    </a:p>
                  </a:txBody>
                  <a:tcPr anchor="ctr"/>
                </a:tc>
                <a:tc>
                  <a:txBody>
                    <a:bodyPr/>
                    <a:lstStyle/>
                    <a:p>
                      <a:pPr algn="ctr"/>
                      <a:r>
                        <a:rPr lang="en-IN" sz="2000" dirty="0">
                          <a:effectLst/>
                        </a:rPr>
                        <a:t>R, </a:t>
                      </a:r>
                      <a:r>
                        <a:rPr lang="en-IN" sz="2000" u="none" strike="noStrike" dirty="0">
                          <a:effectLst/>
                          <a:hlinkClick r:id="rId2"/>
                        </a:rPr>
                        <a:t>TensorFlow</a:t>
                      </a:r>
                      <a:endParaRPr lang="en-IN" sz="2000" dirty="0">
                        <a:effectLst/>
                      </a:endParaRPr>
                    </a:p>
                  </a:txBody>
                  <a:tcPr anchor="ctr"/>
                </a:tc>
                <a:extLst>
                  <a:ext uri="{0D108BD9-81ED-4DB2-BD59-A6C34878D82A}">
                    <a16:rowId xmlns:a16="http://schemas.microsoft.com/office/drawing/2014/main" val="1061814282"/>
                  </a:ext>
                </a:extLst>
              </a:tr>
            </a:tbl>
          </a:graphicData>
        </a:graphic>
      </p:graphicFrame>
    </p:spTree>
    <p:extLst>
      <p:ext uri="{BB962C8B-B14F-4D97-AF65-F5344CB8AC3E}">
        <p14:creationId xmlns:p14="http://schemas.microsoft.com/office/powerpoint/2010/main" val="401753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D148-CCDD-3CDD-48E7-CB9E2743A589}"/>
              </a:ext>
            </a:extLst>
          </p:cNvPr>
          <p:cNvSpPr>
            <a:spLocks noGrp="1"/>
          </p:cNvSpPr>
          <p:nvPr>
            <p:ph type="title"/>
          </p:nvPr>
        </p:nvSpPr>
        <p:spPr/>
        <p:txBody>
          <a:bodyPr/>
          <a:lstStyle/>
          <a:p>
            <a:pPr algn="ctr"/>
            <a:r>
              <a:rPr lang="en-IN" b="0" i="0" dirty="0">
                <a:solidFill>
                  <a:srgbClr val="C00000"/>
                </a:solidFill>
                <a:effectLst/>
                <a:latin typeface="+mn-lt"/>
              </a:rPr>
              <a:t>Tools for Data Science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9E400FB-1BAB-BC53-200E-5F089ED0B90D}"/>
              </a:ext>
            </a:extLst>
          </p:cNvPr>
          <p:cNvSpPr>
            <a:spLocks noGrp="1"/>
          </p:cNvSpPr>
          <p:nvPr>
            <p:ph idx="1"/>
          </p:nvPr>
        </p:nvSpPr>
        <p:spPr>
          <a:xfrm>
            <a:off x="838200" y="1253331"/>
            <a:ext cx="10515600" cy="4351338"/>
          </a:xfrm>
        </p:spPr>
        <p:txBody>
          <a:bodyPr>
            <a:noAutofit/>
          </a:bodyPr>
          <a:lstStyle/>
          <a:p>
            <a:pPr algn="just" fontAlgn="base">
              <a:buFont typeface="Arial" panose="020B0604020202020204" pitchFamily="34" charset="0"/>
              <a:buChar char="•"/>
            </a:pPr>
            <a:r>
              <a:rPr lang="en-IN" sz="2000" b="1" i="0" dirty="0">
                <a:solidFill>
                  <a:srgbClr val="161616"/>
                </a:solidFill>
                <a:effectLst/>
              </a:rPr>
              <a:t>R Studio:</a:t>
            </a:r>
            <a:r>
              <a:rPr lang="en-IN" sz="2000" b="0" i="0" dirty="0">
                <a:solidFill>
                  <a:srgbClr val="161616"/>
                </a:solidFill>
                <a:effectLst/>
              </a:rPr>
              <a:t> An open source programming language and environment for developing statistical computing and graphics.</a:t>
            </a:r>
          </a:p>
          <a:p>
            <a:pPr algn="just" fontAlgn="base">
              <a:buFont typeface="Arial" panose="020B0604020202020204" pitchFamily="34" charset="0"/>
              <a:buChar char="•"/>
            </a:pPr>
            <a:r>
              <a:rPr lang="en-IN" sz="2000" b="1" i="0" dirty="0">
                <a:solidFill>
                  <a:srgbClr val="161616"/>
                </a:solidFill>
                <a:effectLst/>
              </a:rPr>
              <a:t>Python:</a:t>
            </a:r>
            <a:r>
              <a:rPr lang="en-IN" sz="2000" b="0" i="0" dirty="0">
                <a:solidFill>
                  <a:srgbClr val="161616"/>
                </a:solidFill>
                <a:effectLst/>
              </a:rPr>
              <a:t> It is a dynamic and flexible programming language. The Python includes numerous libraries, such as NumPy, Pandas, Matplotlib, for analyzing data quickly</a:t>
            </a:r>
          </a:p>
          <a:p>
            <a:pPr algn="just"/>
            <a:r>
              <a:rPr lang="en-US" sz="2000" b="1" i="0" u="none" strike="noStrike" baseline="0" dirty="0">
                <a:solidFill>
                  <a:srgbClr val="000000"/>
                </a:solidFill>
              </a:rPr>
              <a:t>HADOOP</a:t>
            </a:r>
            <a:r>
              <a:rPr lang="en-US" sz="2000" b="0" i="0" u="none" strike="noStrike" baseline="0" dirty="0">
                <a:solidFill>
                  <a:srgbClr val="000000"/>
                </a:solidFill>
              </a:rPr>
              <a:t> is another important skill especially if you are handling large amounts of data. One of the specialties of HADOOP is that it can be used for handling unstructured data as well. So it can be used for large amounts of structured and unstructured data. </a:t>
            </a:r>
          </a:p>
          <a:p>
            <a:pPr algn="just"/>
            <a:r>
              <a:rPr lang="en-US" sz="2000" b="0" i="0" u="none" strike="noStrike" baseline="0" dirty="0">
                <a:solidFill>
                  <a:srgbClr val="000000"/>
                </a:solidFill>
              </a:rPr>
              <a:t>The </a:t>
            </a:r>
            <a:r>
              <a:rPr lang="en-US" sz="2000" b="1" i="0" u="none" strike="noStrike" baseline="0" dirty="0">
                <a:solidFill>
                  <a:srgbClr val="000000"/>
                </a:solidFill>
              </a:rPr>
              <a:t>SPARK </a:t>
            </a:r>
            <a:r>
              <a:rPr lang="en-US" sz="2000" b="0" i="0" u="none" strike="noStrike" baseline="0" dirty="0">
                <a:solidFill>
                  <a:srgbClr val="000000"/>
                </a:solidFill>
              </a:rPr>
              <a:t>is an excellent computing engine for performing data analysis on machine learning in a distributed model. If you have a large amount of data, the combination of SPARK and HADOOP can be extremely powerful. </a:t>
            </a:r>
          </a:p>
          <a:p>
            <a:pPr algn="just"/>
            <a:r>
              <a:rPr lang="en-US" sz="2000" b="0" i="0" u="none" strike="noStrike" baseline="0" dirty="0">
                <a:solidFill>
                  <a:srgbClr val="000000"/>
                </a:solidFill>
              </a:rPr>
              <a:t>R provides very good visualization capabilities especially during development. Python libraries provides powerful visualization capabilities for skill perspectives. </a:t>
            </a:r>
          </a:p>
          <a:p>
            <a:pPr algn="just"/>
            <a:r>
              <a:rPr lang="en-US" sz="2000" b="0" i="0" u="none" strike="noStrike" baseline="0" dirty="0">
                <a:solidFill>
                  <a:srgbClr val="000000"/>
                </a:solidFill>
              </a:rPr>
              <a:t>The TABLEAU is an another proprietary visualization tool that has excellent capabilities for information presentations. </a:t>
            </a:r>
          </a:p>
          <a:p>
            <a:pPr algn="just"/>
            <a:r>
              <a:rPr lang="en-US" sz="2000" b="0" i="0" u="none" strike="noStrike" baseline="0" dirty="0">
                <a:solidFill>
                  <a:srgbClr val="000000"/>
                </a:solidFill>
              </a:rPr>
              <a:t>There are tools such as </a:t>
            </a:r>
            <a:r>
              <a:rPr lang="en-US" sz="2000" b="1" i="0" u="none" strike="noStrike" baseline="0" dirty="0">
                <a:solidFill>
                  <a:srgbClr val="000000"/>
                </a:solidFill>
              </a:rPr>
              <a:t>COGNOS </a:t>
            </a:r>
            <a:r>
              <a:rPr lang="en-US" sz="2000" b="0" i="0" u="none" strike="noStrike" baseline="0" dirty="0">
                <a:solidFill>
                  <a:srgbClr val="000000"/>
                </a:solidFill>
              </a:rPr>
              <a:t>analytics, which is an IBM product that provides very good visualization capabilities as well.</a:t>
            </a:r>
            <a:endParaRPr lang="en-IN" sz="2000" dirty="0"/>
          </a:p>
        </p:txBody>
      </p:sp>
      <p:sp>
        <p:nvSpPr>
          <p:cNvPr id="4" name="Slide Number Placeholder 3">
            <a:extLst>
              <a:ext uri="{FF2B5EF4-FFF2-40B4-BE49-F238E27FC236}">
                <a16:creationId xmlns:a16="http://schemas.microsoft.com/office/drawing/2014/main" id="{96E91229-611B-CF09-B0C6-473AA15E3117}"/>
              </a:ext>
            </a:extLst>
          </p:cNvPr>
          <p:cNvSpPr>
            <a:spLocks noGrp="1"/>
          </p:cNvSpPr>
          <p:nvPr>
            <p:ph type="sldNum" sz="quarter" idx="12"/>
          </p:nvPr>
        </p:nvSpPr>
        <p:spPr/>
        <p:txBody>
          <a:bodyPr/>
          <a:lstStyle/>
          <a:p>
            <a:fld id="{CF3A38AD-83BC-47C7-A920-0B787AF67453}" type="slidenum">
              <a:rPr lang="en-IN" smtClean="0"/>
              <a:t>14</a:t>
            </a:fld>
            <a:endParaRPr lang="en-IN" dirty="0"/>
          </a:p>
        </p:txBody>
      </p:sp>
    </p:spTree>
    <p:extLst>
      <p:ext uri="{BB962C8B-B14F-4D97-AF65-F5344CB8AC3E}">
        <p14:creationId xmlns:p14="http://schemas.microsoft.com/office/powerpoint/2010/main" val="104878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D148-CCDD-3CDD-48E7-CB9E2743A589}"/>
              </a:ext>
            </a:extLst>
          </p:cNvPr>
          <p:cNvSpPr>
            <a:spLocks noGrp="1"/>
          </p:cNvSpPr>
          <p:nvPr>
            <p:ph type="title"/>
          </p:nvPr>
        </p:nvSpPr>
        <p:spPr/>
        <p:txBody>
          <a:bodyPr/>
          <a:lstStyle/>
          <a:p>
            <a:pPr algn="ctr"/>
            <a:r>
              <a:rPr lang="en-IN" b="0" i="0" dirty="0">
                <a:solidFill>
                  <a:srgbClr val="C00000"/>
                </a:solidFill>
                <a:effectLst/>
                <a:latin typeface="+mn-lt"/>
              </a:rPr>
              <a:t>Tools for Data Science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9E400FB-1BAB-BC53-200E-5F089ED0B90D}"/>
              </a:ext>
            </a:extLst>
          </p:cNvPr>
          <p:cNvSpPr>
            <a:spLocks noGrp="1"/>
          </p:cNvSpPr>
          <p:nvPr>
            <p:ph idx="1"/>
          </p:nvPr>
        </p:nvSpPr>
        <p:spPr/>
        <p:txBody>
          <a:bodyPr/>
          <a:lstStyle/>
          <a:p>
            <a:pPr algn="just"/>
            <a:r>
              <a:rPr lang="en-IN" sz="2400" b="0" i="0" dirty="0">
                <a:solidFill>
                  <a:srgbClr val="333333"/>
                </a:solidFill>
                <a:effectLst/>
              </a:rPr>
              <a:t>Following are some tools required for data science:</a:t>
            </a:r>
          </a:p>
          <a:p>
            <a:pPr lvl="1" algn="just"/>
            <a:r>
              <a:rPr lang="en-IN" b="1" i="0" dirty="0">
                <a:solidFill>
                  <a:srgbClr val="000000"/>
                </a:solidFill>
                <a:effectLst/>
              </a:rPr>
              <a:t>Data Analysis tools:</a:t>
            </a:r>
            <a:r>
              <a:rPr lang="en-IN" b="0" i="0" dirty="0">
                <a:solidFill>
                  <a:srgbClr val="000000"/>
                </a:solidFill>
                <a:effectLst/>
              </a:rPr>
              <a:t> R, Python, Statistics, SAS, Jupyter, R Studio, MATLAB, Excel, RapidMiner.</a:t>
            </a:r>
          </a:p>
          <a:p>
            <a:pPr lvl="1" algn="just"/>
            <a:r>
              <a:rPr lang="en-IN" b="1" i="0" dirty="0">
                <a:solidFill>
                  <a:srgbClr val="000000"/>
                </a:solidFill>
                <a:effectLst/>
              </a:rPr>
              <a:t>Data Warehousing:</a:t>
            </a:r>
            <a:r>
              <a:rPr lang="en-IN" b="0" i="0" dirty="0">
                <a:solidFill>
                  <a:srgbClr val="000000"/>
                </a:solidFill>
                <a:effectLst/>
              </a:rPr>
              <a:t> ETL, SQL, Hadoop, Informatica/Talend, AWS Redshift</a:t>
            </a:r>
          </a:p>
          <a:p>
            <a:pPr lvl="1" algn="just"/>
            <a:r>
              <a:rPr lang="en-IN" b="1" i="0" dirty="0">
                <a:solidFill>
                  <a:srgbClr val="000000"/>
                </a:solidFill>
                <a:effectLst/>
              </a:rPr>
              <a:t>Data Visualization tools:</a:t>
            </a:r>
            <a:r>
              <a:rPr lang="en-IN" b="0" i="0" dirty="0">
                <a:solidFill>
                  <a:srgbClr val="000000"/>
                </a:solidFill>
                <a:effectLst/>
              </a:rPr>
              <a:t> R, Jupyter, Tableau, Cognos.</a:t>
            </a:r>
          </a:p>
          <a:p>
            <a:pPr lvl="1" algn="just"/>
            <a:r>
              <a:rPr lang="en-IN" b="1" i="0" dirty="0">
                <a:solidFill>
                  <a:srgbClr val="000000"/>
                </a:solidFill>
                <a:effectLst/>
              </a:rPr>
              <a:t>Machine learning tools:</a:t>
            </a:r>
            <a:r>
              <a:rPr lang="en-IN" b="0" i="0" dirty="0">
                <a:solidFill>
                  <a:srgbClr val="000000"/>
                </a:solidFill>
                <a:effectLst/>
              </a:rPr>
              <a:t> Spark, Mahout, Azure ML studio.</a:t>
            </a:r>
          </a:p>
          <a:p>
            <a:endParaRPr lang="en-IN" dirty="0"/>
          </a:p>
        </p:txBody>
      </p:sp>
      <p:sp>
        <p:nvSpPr>
          <p:cNvPr id="4" name="Slide Number Placeholder 3">
            <a:extLst>
              <a:ext uri="{FF2B5EF4-FFF2-40B4-BE49-F238E27FC236}">
                <a16:creationId xmlns:a16="http://schemas.microsoft.com/office/drawing/2014/main" id="{96E91229-611B-CF09-B0C6-473AA15E3117}"/>
              </a:ext>
            </a:extLst>
          </p:cNvPr>
          <p:cNvSpPr>
            <a:spLocks noGrp="1"/>
          </p:cNvSpPr>
          <p:nvPr>
            <p:ph type="sldNum" sz="quarter" idx="12"/>
          </p:nvPr>
        </p:nvSpPr>
        <p:spPr/>
        <p:txBody>
          <a:bodyPr/>
          <a:lstStyle/>
          <a:p>
            <a:fld id="{CF3A38AD-83BC-47C7-A920-0B787AF67453}" type="slidenum">
              <a:rPr lang="en-IN" smtClean="0"/>
              <a:t>15</a:t>
            </a:fld>
            <a:endParaRPr lang="en-IN" dirty="0"/>
          </a:p>
        </p:txBody>
      </p:sp>
    </p:spTree>
    <p:extLst>
      <p:ext uri="{BB962C8B-B14F-4D97-AF65-F5344CB8AC3E}">
        <p14:creationId xmlns:p14="http://schemas.microsoft.com/office/powerpoint/2010/main" val="284734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1F8FC-EC55-51FA-6C79-53C85262632F}"/>
              </a:ext>
            </a:extLst>
          </p:cNvPr>
          <p:cNvSpPr>
            <a:spLocks noGrp="1"/>
          </p:cNvSpPr>
          <p:nvPr>
            <p:ph type="title"/>
          </p:nvPr>
        </p:nvSpPr>
        <p:spPr>
          <a:xfrm>
            <a:off x="838200" y="222885"/>
            <a:ext cx="10515600" cy="1325563"/>
          </a:xfrm>
        </p:spPr>
        <p:txBody>
          <a:bodyPr/>
          <a:lstStyle/>
          <a:p>
            <a:pPr algn="ctr"/>
            <a:r>
              <a:rPr lang="en-US" i="0" dirty="0">
                <a:solidFill>
                  <a:srgbClr val="C00000"/>
                </a:solidFill>
                <a:effectLst/>
                <a:latin typeface="circular-xx"/>
              </a:rPr>
              <a:t>Basic libraries used in Data Science</a:t>
            </a:r>
            <a:br>
              <a:rPr lang="en-US" b="1" i="0" dirty="0">
                <a:solidFill>
                  <a:srgbClr val="231F20"/>
                </a:solidFill>
                <a:effectLst/>
                <a:latin typeface="circular-xx"/>
              </a:rPr>
            </a:br>
            <a:endParaRPr lang="en-IN" dirty="0"/>
          </a:p>
        </p:txBody>
      </p:sp>
      <p:sp>
        <p:nvSpPr>
          <p:cNvPr id="3" name="Content Placeholder 2">
            <a:extLst>
              <a:ext uri="{FF2B5EF4-FFF2-40B4-BE49-F238E27FC236}">
                <a16:creationId xmlns:a16="http://schemas.microsoft.com/office/drawing/2014/main" id="{902DADFF-8CDF-EB08-F72A-934D0490ECE2}"/>
              </a:ext>
            </a:extLst>
          </p:cNvPr>
          <p:cNvSpPr>
            <a:spLocks noGrp="1"/>
          </p:cNvSpPr>
          <p:nvPr>
            <p:ph idx="1"/>
          </p:nvPr>
        </p:nvSpPr>
        <p:spPr>
          <a:xfrm>
            <a:off x="838200" y="1253330"/>
            <a:ext cx="10652760" cy="5468145"/>
          </a:xfrm>
        </p:spPr>
        <p:txBody>
          <a:bodyPr>
            <a:normAutofit fontScale="77500" lnSpcReduction="20000"/>
          </a:bodyPr>
          <a:lstStyle/>
          <a:p>
            <a:pPr algn="just"/>
            <a:r>
              <a:rPr lang="en-US" sz="2600" b="0" i="0" dirty="0">
                <a:solidFill>
                  <a:srgbClr val="231F20"/>
                </a:solidFill>
                <a:effectLst/>
              </a:rPr>
              <a:t>Python is the most used language in data science, as it is the most versatile programming language and offers many applications Python has a large number of libraries that make the life of a Data Scientist easy. Therefore, every data scientist should know these libraries.</a:t>
            </a:r>
          </a:p>
          <a:p>
            <a:pPr algn="just"/>
            <a:r>
              <a:rPr lang="en-US" sz="2600" b="0" i="0" dirty="0">
                <a:solidFill>
                  <a:srgbClr val="231F20"/>
                </a:solidFill>
                <a:effectLst/>
              </a:rPr>
              <a:t>Below are the most used libraries in Data Science:</a:t>
            </a:r>
          </a:p>
          <a:p>
            <a:pPr algn="just">
              <a:buFont typeface="+mj-lt"/>
              <a:buAutoNum type="arabicPeriod"/>
            </a:pPr>
            <a:r>
              <a:rPr lang="en-US" sz="2600" b="1" i="0" dirty="0">
                <a:solidFill>
                  <a:srgbClr val="000000"/>
                </a:solidFill>
                <a:effectLst/>
              </a:rPr>
              <a:t>NumPy:</a:t>
            </a:r>
            <a:r>
              <a:rPr lang="en-US" sz="2600" b="0" i="0" dirty="0">
                <a:solidFill>
                  <a:srgbClr val="000000"/>
                </a:solidFill>
                <a:effectLst/>
              </a:rPr>
              <a:t> It is the basic library used for numerical computations. It is mainly used for data analysis.</a:t>
            </a:r>
          </a:p>
          <a:p>
            <a:pPr algn="just">
              <a:buFont typeface="+mj-lt"/>
              <a:buAutoNum type="arabicPeriod"/>
            </a:pPr>
            <a:r>
              <a:rPr lang="en-US" sz="2600" b="1" i="0" dirty="0">
                <a:solidFill>
                  <a:srgbClr val="000000"/>
                </a:solidFill>
                <a:effectLst/>
              </a:rPr>
              <a:t>Pandas: </a:t>
            </a:r>
            <a:r>
              <a:rPr lang="en-US" sz="2600" b="0" i="0" dirty="0">
                <a:solidFill>
                  <a:srgbClr val="000000"/>
                </a:solidFill>
                <a:effectLst/>
              </a:rPr>
              <a:t>It is the must-know library which is used for data cleaning, data storage, and time series.</a:t>
            </a:r>
          </a:p>
          <a:p>
            <a:pPr algn="just">
              <a:buFont typeface="+mj-lt"/>
              <a:buAutoNum type="arabicPeriod"/>
            </a:pPr>
            <a:r>
              <a:rPr lang="en-US" sz="2600" b="1" i="0" dirty="0">
                <a:solidFill>
                  <a:srgbClr val="000000"/>
                </a:solidFill>
                <a:effectLst/>
              </a:rPr>
              <a:t>SciPy:</a:t>
            </a:r>
            <a:r>
              <a:rPr lang="en-US" sz="2600" b="0" i="0" dirty="0">
                <a:solidFill>
                  <a:srgbClr val="000000"/>
                </a:solidFill>
                <a:effectLst/>
              </a:rPr>
              <a:t> It is another python library which is used to solve differential equations and linear algebra.</a:t>
            </a:r>
          </a:p>
          <a:p>
            <a:pPr algn="just">
              <a:buFont typeface="+mj-lt"/>
              <a:buAutoNum type="arabicPeriod"/>
            </a:pPr>
            <a:r>
              <a:rPr lang="en-US" sz="2600" b="1" i="0" dirty="0">
                <a:solidFill>
                  <a:srgbClr val="000000"/>
                </a:solidFill>
                <a:effectLst/>
              </a:rPr>
              <a:t>Matplotlib:</a:t>
            </a:r>
            <a:r>
              <a:rPr lang="en-US" sz="2600" b="0" i="0" dirty="0">
                <a:solidFill>
                  <a:srgbClr val="000000"/>
                </a:solidFill>
                <a:effectLst/>
              </a:rPr>
              <a:t> It is the data visualization library used to analyze correlation, determine outliers using scatter plot, and to visualize data distribution.</a:t>
            </a:r>
          </a:p>
          <a:p>
            <a:pPr algn="just">
              <a:buFont typeface="+mj-lt"/>
              <a:buAutoNum type="arabicPeriod"/>
            </a:pPr>
            <a:r>
              <a:rPr lang="en-US" sz="2600" b="1" i="0" dirty="0">
                <a:solidFill>
                  <a:srgbClr val="000000"/>
                </a:solidFill>
                <a:effectLst/>
              </a:rPr>
              <a:t>TensorFlow: </a:t>
            </a:r>
            <a:r>
              <a:rPr lang="en-US" sz="2600" b="0" i="0" dirty="0">
                <a:solidFill>
                  <a:srgbClr val="000000"/>
                </a:solidFill>
                <a:effectLst/>
              </a:rPr>
              <a:t>It is used for high-performance computations that reduce error by 50%. It is used for speech, image detection, time series, and video detection.</a:t>
            </a:r>
          </a:p>
          <a:p>
            <a:pPr algn="just">
              <a:buFont typeface="+mj-lt"/>
              <a:buAutoNum type="arabicPeriod"/>
            </a:pPr>
            <a:r>
              <a:rPr lang="en-US" sz="2600" b="1" i="0" dirty="0">
                <a:solidFill>
                  <a:srgbClr val="000000"/>
                </a:solidFill>
                <a:effectLst/>
              </a:rPr>
              <a:t>Scikit-Learn:</a:t>
            </a:r>
            <a:r>
              <a:rPr lang="en-US" sz="2600" b="0" i="0" dirty="0">
                <a:solidFill>
                  <a:srgbClr val="000000"/>
                </a:solidFill>
                <a:effectLst/>
              </a:rPr>
              <a:t> It is used to implement supervised and unsupervised machine learning models.</a:t>
            </a:r>
          </a:p>
          <a:p>
            <a:pPr algn="just">
              <a:buFont typeface="+mj-lt"/>
              <a:buAutoNum type="arabicPeriod"/>
            </a:pPr>
            <a:r>
              <a:rPr lang="en-US" sz="2600" b="1" i="0" dirty="0">
                <a:solidFill>
                  <a:srgbClr val="000000"/>
                </a:solidFill>
                <a:effectLst/>
              </a:rPr>
              <a:t>Keras:</a:t>
            </a:r>
            <a:r>
              <a:rPr lang="en-US" sz="2600" b="0" i="0" dirty="0">
                <a:solidFill>
                  <a:srgbClr val="000000"/>
                </a:solidFill>
                <a:effectLst/>
              </a:rPr>
              <a:t> It runs easily on CPU and GPU, and supports the neural networks.</a:t>
            </a:r>
          </a:p>
          <a:p>
            <a:pPr algn="just">
              <a:buFont typeface="+mj-lt"/>
              <a:buAutoNum type="arabicPeriod"/>
            </a:pPr>
            <a:r>
              <a:rPr lang="en-US" sz="2600" b="1" i="0" dirty="0">
                <a:solidFill>
                  <a:srgbClr val="000000"/>
                </a:solidFill>
                <a:effectLst/>
              </a:rPr>
              <a:t>Seaborn: </a:t>
            </a:r>
            <a:r>
              <a:rPr lang="en-US" sz="2600" b="0" i="0" dirty="0">
                <a:solidFill>
                  <a:srgbClr val="000000"/>
                </a:solidFill>
                <a:effectLst/>
              </a:rPr>
              <a:t>It is another data visualization library used for multi-plot grids, histograms, scatterplots, bar charts, etc.</a:t>
            </a:r>
          </a:p>
          <a:p>
            <a:pPr algn="just"/>
            <a:endParaRPr lang="en-IN" sz="2400" dirty="0"/>
          </a:p>
        </p:txBody>
      </p:sp>
      <p:sp>
        <p:nvSpPr>
          <p:cNvPr id="4" name="Slide Number Placeholder 3">
            <a:extLst>
              <a:ext uri="{FF2B5EF4-FFF2-40B4-BE49-F238E27FC236}">
                <a16:creationId xmlns:a16="http://schemas.microsoft.com/office/drawing/2014/main" id="{875CEBE4-78B3-CDEA-68AA-F6BCEDDD0829}"/>
              </a:ext>
            </a:extLst>
          </p:cNvPr>
          <p:cNvSpPr>
            <a:spLocks noGrp="1"/>
          </p:cNvSpPr>
          <p:nvPr>
            <p:ph type="sldNum" sz="quarter" idx="12"/>
          </p:nvPr>
        </p:nvSpPr>
        <p:spPr/>
        <p:txBody>
          <a:bodyPr/>
          <a:lstStyle/>
          <a:p>
            <a:fld id="{CF3A38AD-83BC-47C7-A920-0B787AF67453}" type="slidenum">
              <a:rPr lang="en-IN" smtClean="0"/>
              <a:t>16</a:t>
            </a:fld>
            <a:endParaRPr lang="en-IN" dirty="0"/>
          </a:p>
        </p:txBody>
      </p:sp>
    </p:spTree>
    <p:extLst>
      <p:ext uri="{BB962C8B-B14F-4D97-AF65-F5344CB8AC3E}">
        <p14:creationId xmlns:p14="http://schemas.microsoft.com/office/powerpoint/2010/main" val="363039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just" fontAlgn="base">
              <a:buNone/>
            </a:pPr>
            <a:r>
              <a:rPr lang="en-US" sz="2400" b="1" i="0" dirty="0">
                <a:solidFill>
                  <a:srgbClr val="273239"/>
                </a:solidFill>
                <a:effectLst/>
              </a:rPr>
              <a:t>2. In Transport</a:t>
            </a:r>
          </a:p>
          <a:p>
            <a:pPr lvl="1" algn="just" fontAlgn="base"/>
            <a:r>
              <a:rPr lang="en-US" b="0" i="0" dirty="0">
                <a:solidFill>
                  <a:srgbClr val="273239"/>
                </a:solidFill>
                <a:effectLst/>
              </a:rPr>
              <a:t>Data Science is also entered in real-time such as the Transport field like Driverless Cars. With the help of Driverless Cars, it is easy to reduce the number of Accidents.</a:t>
            </a:r>
          </a:p>
          <a:p>
            <a:pPr lvl="1" algn="just" fontAlgn="base"/>
            <a:r>
              <a:rPr lang="en-US" b="1" i="0" dirty="0">
                <a:solidFill>
                  <a:srgbClr val="273239"/>
                </a:solidFill>
                <a:effectLst/>
              </a:rPr>
              <a:t>For Example, </a:t>
            </a:r>
            <a:r>
              <a:rPr lang="en-US" b="0" i="0" dirty="0">
                <a:solidFill>
                  <a:srgbClr val="273239"/>
                </a:solidFill>
                <a:effectLst/>
              </a:rPr>
              <a:t>In Driverless Cars the training data is fed into the algorithm and with the help of Data Science techniques, the Data is analyzed like what as the speed limit in highways, Busy Streets, Narrow Roads, etc. And how to handle different situations while driving etc.</a:t>
            </a:r>
          </a:p>
          <a:p>
            <a:endParaRPr lang="en-IN" dirty="0"/>
          </a:p>
        </p:txBody>
      </p:sp>
      <p:sp>
        <p:nvSpPr>
          <p:cNvPr id="4" name="Slide Number Placeholder 3">
            <a:extLst>
              <a:ext uri="{FF2B5EF4-FFF2-40B4-BE49-F238E27FC236}">
                <a16:creationId xmlns:a16="http://schemas.microsoft.com/office/drawing/2014/main" id="{B157E11D-5C52-E372-2A3A-281A70890895}"/>
              </a:ext>
            </a:extLst>
          </p:cNvPr>
          <p:cNvSpPr>
            <a:spLocks noGrp="1"/>
          </p:cNvSpPr>
          <p:nvPr>
            <p:ph type="sldNum" sz="quarter" idx="12"/>
          </p:nvPr>
        </p:nvSpPr>
        <p:spPr/>
        <p:txBody>
          <a:bodyPr/>
          <a:lstStyle/>
          <a:p>
            <a:fld id="{CF3A38AD-83BC-47C7-A920-0B787AF67453}" type="slidenum">
              <a:rPr lang="en-IN" smtClean="0"/>
              <a:t>2</a:t>
            </a:fld>
            <a:endParaRPr lang="en-IN" dirty="0"/>
          </a:p>
        </p:txBody>
      </p:sp>
    </p:spTree>
    <p:extLst>
      <p:ext uri="{BB962C8B-B14F-4D97-AF65-F5344CB8AC3E}">
        <p14:creationId xmlns:p14="http://schemas.microsoft.com/office/powerpoint/2010/main" val="162140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just" fontAlgn="base">
              <a:buNone/>
            </a:pPr>
            <a:r>
              <a:rPr lang="en-US" sz="2400" b="1" i="0" dirty="0">
                <a:solidFill>
                  <a:srgbClr val="273239"/>
                </a:solidFill>
                <a:effectLst/>
              </a:rPr>
              <a:t>3. In Finance</a:t>
            </a:r>
          </a:p>
          <a:p>
            <a:pPr lvl="1" algn="just" fontAlgn="base"/>
            <a:r>
              <a:rPr lang="en-US" b="0" i="0" dirty="0">
                <a:solidFill>
                  <a:srgbClr val="273239"/>
                </a:solidFill>
                <a:effectLst/>
              </a:rPr>
              <a:t>Data Science plays a key role in Financial Industries. Financial Industries always have an issue of fraud and risk of losses. Thus, Financial Industries needs to automate risk of loss analysis in order to carry out strategic decisions for the company. Also, Financial Industries uses Data Science Analytics tools in order to predict the future. It allows the companies to predict customer lifetime value and their stock market moves. </a:t>
            </a:r>
          </a:p>
          <a:p>
            <a:pPr lvl="1" algn="just"/>
            <a:r>
              <a:rPr lang="en-US" b="1" i="0" dirty="0">
                <a:solidFill>
                  <a:srgbClr val="273239"/>
                </a:solidFill>
                <a:effectLst/>
              </a:rPr>
              <a:t>For Example, </a:t>
            </a:r>
            <a:r>
              <a:rPr lang="en-US" b="0" i="0" dirty="0">
                <a:solidFill>
                  <a:srgbClr val="273239"/>
                </a:solidFill>
                <a:effectLst/>
              </a:rPr>
              <a:t>In Stock Market, Data Science is the main part. In the Stock Market, Data Science is used to examine past behavior with past data and their goal is to examine the future outcome. Data is analyzed in such a way that it makes it possible to predict future stock prices over a set timetable.</a:t>
            </a:r>
            <a:endParaRPr lang="en-IN" dirty="0"/>
          </a:p>
        </p:txBody>
      </p:sp>
      <p:sp>
        <p:nvSpPr>
          <p:cNvPr id="4" name="Slide Number Placeholder 3">
            <a:extLst>
              <a:ext uri="{FF2B5EF4-FFF2-40B4-BE49-F238E27FC236}">
                <a16:creationId xmlns:a16="http://schemas.microsoft.com/office/drawing/2014/main" id="{483D1416-F6F0-7C97-C2B8-4A63A2568841}"/>
              </a:ext>
            </a:extLst>
          </p:cNvPr>
          <p:cNvSpPr>
            <a:spLocks noGrp="1"/>
          </p:cNvSpPr>
          <p:nvPr>
            <p:ph type="sldNum" sz="quarter" idx="12"/>
          </p:nvPr>
        </p:nvSpPr>
        <p:spPr/>
        <p:txBody>
          <a:bodyPr/>
          <a:lstStyle/>
          <a:p>
            <a:fld id="{CF3A38AD-83BC-47C7-A920-0B787AF67453}" type="slidenum">
              <a:rPr lang="en-IN" smtClean="0"/>
              <a:t>3</a:t>
            </a:fld>
            <a:endParaRPr lang="en-IN" dirty="0"/>
          </a:p>
        </p:txBody>
      </p:sp>
    </p:spTree>
    <p:extLst>
      <p:ext uri="{BB962C8B-B14F-4D97-AF65-F5344CB8AC3E}">
        <p14:creationId xmlns:p14="http://schemas.microsoft.com/office/powerpoint/2010/main" val="143739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just" fontAlgn="base">
              <a:buNone/>
            </a:pPr>
            <a:r>
              <a:rPr lang="en-US" sz="2400" b="1" i="0" dirty="0">
                <a:solidFill>
                  <a:srgbClr val="273239"/>
                </a:solidFill>
                <a:effectLst/>
              </a:rPr>
              <a:t>4. In E-Commerce</a:t>
            </a:r>
          </a:p>
          <a:p>
            <a:pPr lvl="1" algn="just" fontAlgn="base"/>
            <a:r>
              <a:rPr lang="en-US" b="0" i="0" dirty="0">
                <a:solidFill>
                  <a:srgbClr val="273239"/>
                </a:solidFill>
                <a:effectLst/>
              </a:rPr>
              <a:t>E-Commerce Websites like Amazon, Flipkart, etc. uses data Science to make a better user experience with personalized recommendations.</a:t>
            </a:r>
          </a:p>
          <a:p>
            <a:pPr lvl="1" algn="just" fontAlgn="base"/>
            <a:r>
              <a:rPr lang="en-US" b="1" i="0" dirty="0">
                <a:solidFill>
                  <a:srgbClr val="273239"/>
                </a:solidFill>
                <a:effectLst/>
              </a:rPr>
              <a:t>For Example, </a:t>
            </a:r>
            <a:r>
              <a:rPr lang="en-US" b="0" i="0" dirty="0">
                <a:solidFill>
                  <a:srgbClr val="273239"/>
                </a:solidFill>
                <a:effectLst/>
              </a:rPr>
              <a:t>When we search for something on the E-commerce websites we get suggestions similar to choices according to our past data and also we get recommendations according to most buy the product, most rated, most searched, etc. This is all done with the help of Data Science.</a:t>
            </a:r>
          </a:p>
        </p:txBody>
      </p:sp>
      <p:sp>
        <p:nvSpPr>
          <p:cNvPr id="4" name="Slide Number Placeholder 3">
            <a:extLst>
              <a:ext uri="{FF2B5EF4-FFF2-40B4-BE49-F238E27FC236}">
                <a16:creationId xmlns:a16="http://schemas.microsoft.com/office/drawing/2014/main" id="{AC6B2652-5F9A-1E46-CC32-754D1C2CB933}"/>
              </a:ext>
            </a:extLst>
          </p:cNvPr>
          <p:cNvSpPr>
            <a:spLocks noGrp="1"/>
          </p:cNvSpPr>
          <p:nvPr>
            <p:ph type="sldNum" sz="quarter" idx="12"/>
          </p:nvPr>
        </p:nvSpPr>
        <p:spPr/>
        <p:txBody>
          <a:bodyPr/>
          <a:lstStyle/>
          <a:p>
            <a:fld id="{CF3A38AD-83BC-47C7-A920-0B787AF67453}" type="slidenum">
              <a:rPr lang="en-IN" smtClean="0"/>
              <a:t>4</a:t>
            </a:fld>
            <a:endParaRPr lang="en-IN" dirty="0"/>
          </a:p>
        </p:txBody>
      </p:sp>
    </p:spTree>
    <p:extLst>
      <p:ext uri="{BB962C8B-B14F-4D97-AF65-F5344CB8AC3E}">
        <p14:creationId xmlns:p14="http://schemas.microsoft.com/office/powerpoint/2010/main" val="382877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l" fontAlgn="base">
              <a:buNone/>
            </a:pPr>
            <a:r>
              <a:rPr lang="en-US" sz="2400" b="1" i="0" dirty="0">
                <a:solidFill>
                  <a:srgbClr val="273239"/>
                </a:solidFill>
                <a:effectLst/>
              </a:rPr>
              <a:t>5. In Health Care</a:t>
            </a:r>
          </a:p>
          <a:p>
            <a:pPr lvl="1" fontAlgn="base"/>
            <a:r>
              <a:rPr lang="en-US" b="0" i="0" dirty="0">
                <a:solidFill>
                  <a:srgbClr val="273239"/>
                </a:solidFill>
                <a:effectLst/>
              </a:rPr>
              <a:t>In the Healthcare Industry data science act as a boon. Data Science is used for:</a:t>
            </a:r>
          </a:p>
          <a:p>
            <a:pPr lvl="2" fontAlgn="base"/>
            <a:r>
              <a:rPr lang="en-US" sz="2400" b="0" i="0" dirty="0">
                <a:solidFill>
                  <a:srgbClr val="273239"/>
                </a:solidFill>
                <a:effectLst/>
              </a:rPr>
              <a:t>Detecting Tumor.</a:t>
            </a:r>
          </a:p>
          <a:p>
            <a:pPr lvl="2" fontAlgn="base"/>
            <a:r>
              <a:rPr lang="en-US" sz="2400" b="0" i="0" dirty="0">
                <a:solidFill>
                  <a:srgbClr val="273239"/>
                </a:solidFill>
                <a:effectLst/>
              </a:rPr>
              <a:t>Drug discoveries.</a:t>
            </a:r>
          </a:p>
          <a:p>
            <a:pPr lvl="2" fontAlgn="base"/>
            <a:r>
              <a:rPr lang="en-US" sz="2400" b="0" i="0" dirty="0">
                <a:solidFill>
                  <a:srgbClr val="273239"/>
                </a:solidFill>
                <a:effectLst/>
              </a:rPr>
              <a:t>Medical Image Analysis.</a:t>
            </a:r>
          </a:p>
          <a:p>
            <a:pPr lvl="2" fontAlgn="base"/>
            <a:r>
              <a:rPr lang="en-US" sz="2400" b="0" i="0" dirty="0">
                <a:solidFill>
                  <a:srgbClr val="273239"/>
                </a:solidFill>
                <a:effectLst/>
              </a:rPr>
              <a:t>Virtual Medical Bots.</a:t>
            </a:r>
          </a:p>
          <a:p>
            <a:pPr lvl="2" fontAlgn="base"/>
            <a:r>
              <a:rPr lang="en-US" sz="2400" b="0" i="0" dirty="0">
                <a:solidFill>
                  <a:srgbClr val="273239"/>
                </a:solidFill>
                <a:effectLst/>
              </a:rPr>
              <a:t>Genetics and Genomics.</a:t>
            </a:r>
          </a:p>
          <a:p>
            <a:pPr lvl="2" fontAlgn="base"/>
            <a:r>
              <a:rPr lang="en-US" sz="2400" b="0" i="0" dirty="0">
                <a:solidFill>
                  <a:srgbClr val="273239"/>
                </a:solidFill>
                <a:effectLst/>
              </a:rPr>
              <a:t>Predictive Modeling for Diagnosis etc.</a:t>
            </a:r>
          </a:p>
        </p:txBody>
      </p:sp>
      <p:sp>
        <p:nvSpPr>
          <p:cNvPr id="4" name="Slide Number Placeholder 3">
            <a:extLst>
              <a:ext uri="{FF2B5EF4-FFF2-40B4-BE49-F238E27FC236}">
                <a16:creationId xmlns:a16="http://schemas.microsoft.com/office/drawing/2014/main" id="{64A9B9FE-B484-BEE3-1AC7-3F1A9A955098}"/>
              </a:ext>
            </a:extLst>
          </p:cNvPr>
          <p:cNvSpPr>
            <a:spLocks noGrp="1"/>
          </p:cNvSpPr>
          <p:nvPr>
            <p:ph type="sldNum" sz="quarter" idx="12"/>
          </p:nvPr>
        </p:nvSpPr>
        <p:spPr/>
        <p:txBody>
          <a:bodyPr/>
          <a:lstStyle/>
          <a:p>
            <a:fld id="{CF3A38AD-83BC-47C7-A920-0B787AF67453}" type="slidenum">
              <a:rPr lang="en-IN" smtClean="0"/>
              <a:t>5</a:t>
            </a:fld>
            <a:endParaRPr lang="en-IN" dirty="0"/>
          </a:p>
        </p:txBody>
      </p:sp>
    </p:spTree>
    <p:extLst>
      <p:ext uri="{BB962C8B-B14F-4D97-AF65-F5344CB8AC3E}">
        <p14:creationId xmlns:p14="http://schemas.microsoft.com/office/powerpoint/2010/main" val="215626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just" fontAlgn="base">
              <a:buNone/>
            </a:pPr>
            <a:r>
              <a:rPr lang="en-US" sz="2400" b="1" i="0" dirty="0">
                <a:solidFill>
                  <a:srgbClr val="273239"/>
                </a:solidFill>
                <a:effectLst/>
              </a:rPr>
              <a:t>6. Image Recognition</a:t>
            </a:r>
          </a:p>
          <a:p>
            <a:pPr lvl="1" algn="just" fontAlgn="base"/>
            <a:r>
              <a:rPr lang="en-US" b="0" i="0" dirty="0">
                <a:solidFill>
                  <a:srgbClr val="273239"/>
                </a:solidFill>
                <a:effectLst/>
              </a:rPr>
              <a:t>Currently, Data Science is also used in Image Recognition. </a:t>
            </a:r>
          </a:p>
          <a:p>
            <a:pPr lvl="1" algn="just" fontAlgn="base"/>
            <a:r>
              <a:rPr lang="en-US" b="1" i="0" dirty="0">
                <a:solidFill>
                  <a:srgbClr val="273239"/>
                </a:solidFill>
                <a:effectLst/>
              </a:rPr>
              <a:t>For Example, </a:t>
            </a:r>
            <a:r>
              <a:rPr lang="en-US" b="0" i="0" dirty="0">
                <a:solidFill>
                  <a:srgbClr val="273239"/>
                </a:solidFill>
                <a:effectLst/>
              </a:rPr>
              <a:t>When we upload our image with our friend on Facebook, Facebook gives suggestions Tagging who is in the picture. This is done with the help of machine learning and Data Science. When an Image is Recognized, the data analysis is done on one’s Facebook friends and after analysis, if the faces which are present in the picture matched with someone else profile then Facebook suggests us auto-tagging.  </a:t>
            </a:r>
          </a:p>
        </p:txBody>
      </p:sp>
      <p:sp>
        <p:nvSpPr>
          <p:cNvPr id="4" name="Slide Number Placeholder 3">
            <a:extLst>
              <a:ext uri="{FF2B5EF4-FFF2-40B4-BE49-F238E27FC236}">
                <a16:creationId xmlns:a16="http://schemas.microsoft.com/office/drawing/2014/main" id="{689E56D3-6AC1-C9A9-AB94-0827339D1484}"/>
              </a:ext>
            </a:extLst>
          </p:cNvPr>
          <p:cNvSpPr>
            <a:spLocks noGrp="1"/>
          </p:cNvSpPr>
          <p:nvPr>
            <p:ph type="sldNum" sz="quarter" idx="12"/>
          </p:nvPr>
        </p:nvSpPr>
        <p:spPr/>
        <p:txBody>
          <a:bodyPr/>
          <a:lstStyle/>
          <a:p>
            <a:fld id="{CF3A38AD-83BC-47C7-A920-0B787AF67453}" type="slidenum">
              <a:rPr lang="en-IN" smtClean="0"/>
              <a:t>6</a:t>
            </a:fld>
            <a:endParaRPr lang="en-IN" dirty="0"/>
          </a:p>
        </p:txBody>
      </p:sp>
    </p:spTree>
    <p:extLst>
      <p:ext uri="{BB962C8B-B14F-4D97-AF65-F5344CB8AC3E}">
        <p14:creationId xmlns:p14="http://schemas.microsoft.com/office/powerpoint/2010/main" val="374546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4E62-2DA2-181C-87FA-C320C888C304}"/>
              </a:ext>
            </a:extLst>
          </p:cNvPr>
          <p:cNvSpPr>
            <a:spLocks noGrp="1"/>
          </p:cNvSpPr>
          <p:nvPr>
            <p:ph type="title"/>
          </p:nvPr>
        </p:nvSpPr>
        <p:spPr/>
        <p:txBody>
          <a:bodyPr/>
          <a:lstStyle/>
          <a:p>
            <a:pPr algn="ctr"/>
            <a:r>
              <a:rPr lang="en-IN" i="0" dirty="0">
                <a:solidFill>
                  <a:srgbClr val="C00000"/>
                </a:solidFill>
                <a:effectLst/>
                <a:latin typeface="+mn-lt"/>
              </a:rPr>
              <a:t>Applications of Data Science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55AF61DF-60D7-41ED-733B-D1E01B514A65}"/>
              </a:ext>
            </a:extLst>
          </p:cNvPr>
          <p:cNvSpPr>
            <a:spLocks noGrp="1"/>
          </p:cNvSpPr>
          <p:nvPr>
            <p:ph idx="1"/>
          </p:nvPr>
        </p:nvSpPr>
        <p:spPr/>
        <p:txBody>
          <a:bodyPr>
            <a:normAutofit/>
          </a:bodyPr>
          <a:lstStyle/>
          <a:p>
            <a:pPr marL="0" indent="0" algn="l" fontAlgn="base">
              <a:buNone/>
            </a:pPr>
            <a:r>
              <a:rPr lang="en-US" sz="2400" b="1" i="0" dirty="0">
                <a:solidFill>
                  <a:srgbClr val="273239"/>
                </a:solidFill>
                <a:effectLst/>
              </a:rPr>
              <a:t>7. Targeting Recommendation</a:t>
            </a:r>
          </a:p>
          <a:p>
            <a:pPr lvl="1" algn="just" fontAlgn="base"/>
            <a:r>
              <a:rPr lang="en-US" b="0" i="0" dirty="0">
                <a:solidFill>
                  <a:srgbClr val="273239"/>
                </a:solidFill>
                <a:effectLst/>
              </a:rPr>
              <a:t>Targeting Recommendation is the most important application of Data Science. Whatever the user searches on the Internet, he/she will see numerous posts everywhere. </a:t>
            </a:r>
          </a:p>
          <a:p>
            <a:pPr lvl="1" algn="just" fontAlgn="base"/>
            <a:r>
              <a:rPr lang="en-US" b="0" i="0" dirty="0">
                <a:solidFill>
                  <a:srgbClr val="273239"/>
                </a:solidFill>
                <a:effectLst/>
              </a:rPr>
              <a:t>This can be explained properly with an example: Suppose I want a mobile phone, so I just Google search it and after that, I changed my mind to buy offline. In Real -World Data Science helps those companies who are paying for Advertisements for their mobile. So everywhere on the internet in the social media, in the websites, in the apps everywhere I will see the recommendation of that mobile phone which I searched for. So this will force me to buy online.</a:t>
            </a:r>
          </a:p>
        </p:txBody>
      </p:sp>
      <p:sp>
        <p:nvSpPr>
          <p:cNvPr id="4" name="Slide Number Placeholder 3">
            <a:extLst>
              <a:ext uri="{FF2B5EF4-FFF2-40B4-BE49-F238E27FC236}">
                <a16:creationId xmlns:a16="http://schemas.microsoft.com/office/drawing/2014/main" id="{9F9C1CA8-EAE8-FFBE-47A3-14B710EE60B9}"/>
              </a:ext>
            </a:extLst>
          </p:cNvPr>
          <p:cNvSpPr>
            <a:spLocks noGrp="1"/>
          </p:cNvSpPr>
          <p:nvPr>
            <p:ph type="sldNum" sz="quarter" idx="12"/>
          </p:nvPr>
        </p:nvSpPr>
        <p:spPr/>
        <p:txBody>
          <a:bodyPr/>
          <a:lstStyle/>
          <a:p>
            <a:fld id="{CF3A38AD-83BC-47C7-A920-0B787AF67453}" type="slidenum">
              <a:rPr lang="en-IN" smtClean="0"/>
              <a:t>7</a:t>
            </a:fld>
            <a:endParaRPr lang="en-IN" dirty="0"/>
          </a:p>
        </p:txBody>
      </p:sp>
    </p:spTree>
    <p:extLst>
      <p:ext uri="{BB962C8B-B14F-4D97-AF65-F5344CB8AC3E}">
        <p14:creationId xmlns:p14="http://schemas.microsoft.com/office/powerpoint/2010/main" val="301091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80B7-185A-8BD8-0DF7-6E6A4CE575B4}"/>
              </a:ext>
            </a:extLst>
          </p:cNvPr>
          <p:cNvSpPr>
            <a:spLocks noGrp="1"/>
          </p:cNvSpPr>
          <p:nvPr>
            <p:ph type="title"/>
          </p:nvPr>
        </p:nvSpPr>
        <p:spPr/>
        <p:txBody>
          <a:bodyPr/>
          <a:lstStyle/>
          <a:p>
            <a:pPr algn="ctr"/>
            <a:r>
              <a:rPr lang="en-IN" i="0" dirty="0">
                <a:solidFill>
                  <a:srgbClr val="C00000"/>
                </a:solidFill>
                <a:effectLst/>
                <a:latin typeface="+mn-lt"/>
              </a:rPr>
              <a:t>Applications of Data Science</a:t>
            </a:r>
            <a:endParaRPr lang="en-IN" dirty="0"/>
          </a:p>
        </p:txBody>
      </p:sp>
      <p:sp>
        <p:nvSpPr>
          <p:cNvPr id="3" name="Content Placeholder 2">
            <a:extLst>
              <a:ext uri="{FF2B5EF4-FFF2-40B4-BE49-F238E27FC236}">
                <a16:creationId xmlns:a16="http://schemas.microsoft.com/office/drawing/2014/main" id="{16A5CE51-5E50-86C1-18B9-2A11138C9095}"/>
              </a:ext>
            </a:extLst>
          </p:cNvPr>
          <p:cNvSpPr>
            <a:spLocks noGrp="1"/>
          </p:cNvSpPr>
          <p:nvPr>
            <p:ph idx="1"/>
          </p:nvPr>
        </p:nvSpPr>
        <p:spPr/>
        <p:txBody>
          <a:bodyPr/>
          <a:lstStyle/>
          <a:p>
            <a:pPr marL="0" indent="0" algn="l" fontAlgn="base">
              <a:buNone/>
            </a:pPr>
            <a:r>
              <a:rPr lang="en-US" sz="2400" b="1" i="0" dirty="0">
                <a:solidFill>
                  <a:srgbClr val="273239"/>
                </a:solidFill>
                <a:effectLst/>
              </a:rPr>
              <a:t>8. Airline Routing Planning</a:t>
            </a:r>
          </a:p>
          <a:p>
            <a:pPr lvl="1" algn="just" fontAlgn="base"/>
            <a:r>
              <a:rPr lang="en-US" b="0" i="0" dirty="0">
                <a:solidFill>
                  <a:srgbClr val="273239"/>
                </a:solidFill>
                <a:effectLst/>
              </a:rPr>
              <a:t>With the help of Data Science, Airline Sector is also growing like with the help of it, it becomes easy to predict flight delays. It also helps to decide whether to directly land into the destination or take a halt in between like a flight can have a direct route from Delhi to the U.S.A or it can halt in between after that reach at the destination.</a:t>
            </a:r>
          </a:p>
          <a:p>
            <a:endParaRPr lang="en-IN" dirty="0"/>
          </a:p>
        </p:txBody>
      </p:sp>
      <p:sp>
        <p:nvSpPr>
          <p:cNvPr id="4" name="Slide Number Placeholder 3">
            <a:extLst>
              <a:ext uri="{FF2B5EF4-FFF2-40B4-BE49-F238E27FC236}">
                <a16:creationId xmlns:a16="http://schemas.microsoft.com/office/drawing/2014/main" id="{6F923EE2-7632-7534-0D8E-CF574D6197FB}"/>
              </a:ext>
            </a:extLst>
          </p:cNvPr>
          <p:cNvSpPr>
            <a:spLocks noGrp="1"/>
          </p:cNvSpPr>
          <p:nvPr>
            <p:ph type="sldNum" sz="quarter" idx="12"/>
          </p:nvPr>
        </p:nvSpPr>
        <p:spPr/>
        <p:txBody>
          <a:bodyPr/>
          <a:lstStyle/>
          <a:p>
            <a:fld id="{CF3A38AD-83BC-47C7-A920-0B787AF67453}" type="slidenum">
              <a:rPr lang="en-IN" smtClean="0"/>
              <a:t>8</a:t>
            </a:fld>
            <a:endParaRPr lang="en-IN" dirty="0"/>
          </a:p>
        </p:txBody>
      </p:sp>
    </p:spTree>
    <p:extLst>
      <p:ext uri="{BB962C8B-B14F-4D97-AF65-F5344CB8AC3E}">
        <p14:creationId xmlns:p14="http://schemas.microsoft.com/office/powerpoint/2010/main" val="257892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8127-010D-2EA8-D13A-DCE45DE48BCF}"/>
              </a:ext>
            </a:extLst>
          </p:cNvPr>
          <p:cNvSpPr>
            <a:spLocks noGrp="1"/>
          </p:cNvSpPr>
          <p:nvPr>
            <p:ph type="title"/>
          </p:nvPr>
        </p:nvSpPr>
        <p:spPr/>
        <p:txBody>
          <a:bodyPr/>
          <a:lstStyle/>
          <a:p>
            <a:pPr algn="ctr"/>
            <a:r>
              <a:rPr lang="en-IN" i="0" dirty="0">
                <a:solidFill>
                  <a:srgbClr val="C00000"/>
                </a:solidFill>
                <a:effectLst/>
                <a:latin typeface="+mn-lt"/>
              </a:rPr>
              <a:t>Applications of Data Science</a:t>
            </a:r>
            <a:endParaRPr lang="en-IN" dirty="0"/>
          </a:p>
        </p:txBody>
      </p:sp>
      <p:sp>
        <p:nvSpPr>
          <p:cNvPr id="3" name="Content Placeholder 2">
            <a:extLst>
              <a:ext uri="{FF2B5EF4-FFF2-40B4-BE49-F238E27FC236}">
                <a16:creationId xmlns:a16="http://schemas.microsoft.com/office/drawing/2014/main" id="{2E86791C-0A1F-1A0F-256D-91CC84B6D623}"/>
              </a:ext>
            </a:extLst>
          </p:cNvPr>
          <p:cNvSpPr>
            <a:spLocks noGrp="1"/>
          </p:cNvSpPr>
          <p:nvPr>
            <p:ph idx="1"/>
          </p:nvPr>
        </p:nvSpPr>
        <p:spPr/>
        <p:txBody>
          <a:bodyPr/>
          <a:lstStyle/>
          <a:p>
            <a:pPr marL="0" indent="0" algn="just" fontAlgn="base">
              <a:buNone/>
            </a:pPr>
            <a:r>
              <a:rPr lang="en-US" sz="2400" b="1" i="0" dirty="0">
                <a:solidFill>
                  <a:srgbClr val="273239"/>
                </a:solidFill>
                <a:effectLst/>
              </a:rPr>
              <a:t>9. Data Science in Gaming</a:t>
            </a:r>
          </a:p>
          <a:p>
            <a:pPr lvl="1" algn="just" fontAlgn="base"/>
            <a:r>
              <a:rPr lang="en-US" b="0" i="0" dirty="0">
                <a:solidFill>
                  <a:srgbClr val="273239"/>
                </a:solidFill>
                <a:effectLst/>
              </a:rPr>
              <a:t>In most of the games where a user will play with an opponent i.e. a Computer Opponent, data science concepts are used with machine learning where with the help of past data the Computer will improve its performance. There are many games like Chess, EA Sports, etc. will use Data Science concepts.</a:t>
            </a:r>
          </a:p>
          <a:p>
            <a:endParaRPr lang="en-IN" dirty="0"/>
          </a:p>
        </p:txBody>
      </p:sp>
      <p:sp>
        <p:nvSpPr>
          <p:cNvPr id="4" name="Slide Number Placeholder 3">
            <a:extLst>
              <a:ext uri="{FF2B5EF4-FFF2-40B4-BE49-F238E27FC236}">
                <a16:creationId xmlns:a16="http://schemas.microsoft.com/office/drawing/2014/main" id="{C183FDDF-A9F0-D319-746D-118CEB53D1FE}"/>
              </a:ext>
            </a:extLst>
          </p:cNvPr>
          <p:cNvSpPr>
            <a:spLocks noGrp="1"/>
          </p:cNvSpPr>
          <p:nvPr>
            <p:ph type="sldNum" sz="quarter" idx="12"/>
          </p:nvPr>
        </p:nvSpPr>
        <p:spPr/>
        <p:txBody>
          <a:bodyPr/>
          <a:lstStyle/>
          <a:p>
            <a:fld id="{CF3A38AD-83BC-47C7-A920-0B787AF67453}" type="slidenum">
              <a:rPr lang="en-IN" smtClean="0"/>
              <a:t>9</a:t>
            </a:fld>
            <a:endParaRPr lang="en-IN" dirty="0"/>
          </a:p>
        </p:txBody>
      </p:sp>
    </p:spTree>
    <p:extLst>
      <p:ext uri="{BB962C8B-B14F-4D97-AF65-F5344CB8AC3E}">
        <p14:creationId xmlns:p14="http://schemas.microsoft.com/office/powerpoint/2010/main" val="253466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1870</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circular-xx</vt:lpstr>
      <vt:lpstr>erdana</vt:lpstr>
      <vt:lpstr>Source Sans 3</vt:lpstr>
      <vt:lpstr>Office Theme</vt:lpstr>
      <vt:lpstr>Applications of Data Science </vt:lpstr>
      <vt:lpstr>Applications of Data Science </vt:lpstr>
      <vt:lpstr>Applications of Data Science </vt:lpstr>
      <vt:lpstr>Applications of Data Science </vt:lpstr>
      <vt:lpstr>Applications of Data Science </vt:lpstr>
      <vt:lpstr>Applications of Data Science </vt:lpstr>
      <vt:lpstr>Applications of Data Science </vt:lpstr>
      <vt:lpstr>Applications of Data Science</vt:lpstr>
      <vt:lpstr>Applications of Data Science</vt:lpstr>
      <vt:lpstr>Applications of Data Science</vt:lpstr>
      <vt:lpstr>Applications of Data Science</vt:lpstr>
      <vt:lpstr>Difference between BI and Data Science </vt:lpstr>
      <vt:lpstr>Difference between BI and Data Science </vt:lpstr>
      <vt:lpstr>Tools for Data Science </vt:lpstr>
      <vt:lpstr>Tools for Data Science </vt:lpstr>
      <vt:lpstr>Basic libraries used in Data Science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Data Science </dc:title>
  <dc:creator>Nisanth Kartheek Mukku</dc:creator>
  <cp:lastModifiedBy>Nisanth Kartheek Mukku</cp:lastModifiedBy>
  <cp:revision>1</cp:revision>
  <dcterms:created xsi:type="dcterms:W3CDTF">2024-01-09T05:02:16Z</dcterms:created>
  <dcterms:modified xsi:type="dcterms:W3CDTF">2024-01-09T05:02:33Z</dcterms:modified>
</cp:coreProperties>
</file>