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0" r:id="rId5"/>
    <p:sldId id="281" r:id="rId6"/>
    <p:sldId id="259" r:id="rId7"/>
    <p:sldId id="262" r:id="rId8"/>
    <p:sldId id="261" r:id="rId9"/>
    <p:sldId id="263" r:id="rId10"/>
    <p:sldId id="264" r:id="rId11"/>
    <p:sldId id="265" r:id="rId12"/>
    <p:sldId id="268" r:id="rId13"/>
    <p:sldId id="267" r:id="rId14"/>
    <p:sldId id="269" r:id="rId15"/>
    <p:sldId id="266"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282"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29A9F-A579-44C0-ABF3-93011A141A07}" type="datetimeFigureOut">
              <a:rPr lang="en-IN" smtClean="0"/>
              <a:t>11-01-2024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2444E-C551-41D0-BA71-4962937D78FF}" type="slidenum">
              <a:rPr lang="en-IN" smtClean="0"/>
              <a:t>‹#›</a:t>
            </a:fld>
            <a:endParaRPr lang="en-IN" dirty="0"/>
          </a:p>
        </p:txBody>
      </p:sp>
    </p:spTree>
    <p:extLst>
      <p:ext uri="{BB962C8B-B14F-4D97-AF65-F5344CB8AC3E}">
        <p14:creationId xmlns:p14="http://schemas.microsoft.com/office/powerpoint/2010/main" val="371027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507E-5DAB-82E9-257A-BB775D0907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EAAAFD-66D5-47EF-6376-7DDB41F0B4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CE6141-F390-D085-D7D2-58E545DB7E36}"/>
              </a:ext>
            </a:extLst>
          </p:cNvPr>
          <p:cNvSpPr>
            <a:spLocks noGrp="1"/>
          </p:cNvSpPr>
          <p:nvPr>
            <p:ph type="dt" sz="half" idx="10"/>
          </p:nvPr>
        </p:nvSpPr>
        <p:spPr/>
        <p:txBody>
          <a:bodyPr/>
          <a:lstStyle/>
          <a:p>
            <a:fld id="{1FBE9252-4E5B-43C9-A10C-9C361FBE81E1}" type="datetime1">
              <a:rPr lang="en-IN" smtClean="0"/>
              <a:t>11-01-2024</a:t>
            </a:fld>
            <a:endParaRPr lang="en-IN" dirty="0"/>
          </a:p>
        </p:txBody>
      </p:sp>
      <p:sp>
        <p:nvSpPr>
          <p:cNvPr id="5" name="Footer Placeholder 4">
            <a:extLst>
              <a:ext uri="{FF2B5EF4-FFF2-40B4-BE49-F238E27FC236}">
                <a16:creationId xmlns:a16="http://schemas.microsoft.com/office/drawing/2014/main" id="{46D0B227-A824-08C0-AB3D-401E3D7A136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8A1AD04-5028-FC9F-3622-BF756A053ED8}"/>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518829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2640-73A0-32B5-E34F-DCAD725AB5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910352-BD0F-82C5-774B-F4B5CE3E9F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54C750-4043-96A2-588A-648E91AECE5F}"/>
              </a:ext>
            </a:extLst>
          </p:cNvPr>
          <p:cNvSpPr>
            <a:spLocks noGrp="1"/>
          </p:cNvSpPr>
          <p:nvPr>
            <p:ph type="dt" sz="half" idx="10"/>
          </p:nvPr>
        </p:nvSpPr>
        <p:spPr/>
        <p:txBody>
          <a:bodyPr/>
          <a:lstStyle/>
          <a:p>
            <a:fld id="{0545E1F0-E161-4DDE-8668-842815862814}" type="datetime1">
              <a:rPr lang="en-IN" smtClean="0"/>
              <a:t>11-01-2024</a:t>
            </a:fld>
            <a:endParaRPr lang="en-IN" dirty="0"/>
          </a:p>
        </p:txBody>
      </p:sp>
      <p:sp>
        <p:nvSpPr>
          <p:cNvPr id="5" name="Footer Placeholder 4">
            <a:extLst>
              <a:ext uri="{FF2B5EF4-FFF2-40B4-BE49-F238E27FC236}">
                <a16:creationId xmlns:a16="http://schemas.microsoft.com/office/drawing/2014/main" id="{BCCB7B76-D1D8-C3A8-A812-E4C2114B918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A9795AC-005A-3E41-F6A9-60C2BB548A85}"/>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2147920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A4D8CA-8592-A549-7337-D75717465A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FB33AA-75E9-EF3F-ADC7-C6F5316548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8208CA-5FFF-106E-7B51-AD309E355708}"/>
              </a:ext>
            </a:extLst>
          </p:cNvPr>
          <p:cNvSpPr>
            <a:spLocks noGrp="1"/>
          </p:cNvSpPr>
          <p:nvPr>
            <p:ph type="dt" sz="half" idx="10"/>
          </p:nvPr>
        </p:nvSpPr>
        <p:spPr/>
        <p:txBody>
          <a:bodyPr/>
          <a:lstStyle/>
          <a:p>
            <a:fld id="{3DA98E6E-C3FD-4B56-B456-59B77D068ACE}" type="datetime1">
              <a:rPr lang="en-IN" smtClean="0"/>
              <a:t>11-01-2024</a:t>
            </a:fld>
            <a:endParaRPr lang="en-IN" dirty="0"/>
          </a:p>
        </p:txBody>
      </p:sp>
      <p:sp>
        <p:nvSpPr>
          <p:cNvPr id="5" name="Footer Placeholder 4">
            <a:extLst>
              <a:ext uri="{FF2B5EF4-FFF2-40B4-BE49-F238E27FC236}">
                <a16:creationId xmlns:a16="http://schemas.microsoft.com/office/drawing/2014/main" id="{9E22C0C5-C361-23ED-1D82-6A6D24AD397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38E115C-F523-6A52-E2A5-C548F4ABD35A}"/>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103644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6A73-B0E5-3751-93BB-0610071F37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605281-7FEE-5A7E-70C3-366843471E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B3AB12-C3C8-9315-079C-D553ED1A1F64}"/>
              </a:ext>
            </a:extLst>
          </p:cNvPr>
          <p:cNvSpPr>
            <a:spLocks noGrp="1"/>
          </p:cNvSpPr>
          <p:nvPr>
            <p:ph type="dt" sz="half" idx="10"/>
          </p:nvPr>
        </p:nvSpPr>
        <p:spPr/>
        <p:txBody>
          <a:bodyPr/>
          <a:lstStyle/>
          <a:p>
            <a:fld id="{CFA75BA8-FE65-431C-A1A7-E54CAC22D24C}" type="datetime1">
              <a:rPr lang="en-IN" smtClean="0"/>
              <a:t>11-01-2024</a:t>
            </a:fld>
            <a:endParaRPr lang="en-IN" dirty="0"/>
          </a:p>
        </p:txBody>
      </p:sp>
      <p:sp>
        <p:nvSpPr>
          <p:cNvPr id="5" name="Footer Placeholder 4">
            <a:extLst>
              <a:ext uri="{FF2B5EF4-FFF2-40B4-BE49-F238E27FC236}">
                <a16:creationId xmlns:a16="http://schemas.microsoft.com/office/drawing/2014/main" id="{1AE01215-7865-8EC5-F855-D262E3F1303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9CEDE06-4B18-DDD9-9F0B-0318469E2BB9}"/>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276606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8433-AFCF-C8E2-6899-8BBD3D5B1C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5CAF96-FCE1-CD0A-AE6E-C72A34111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97D3BF-0037-0140-41A3-4E1170FBECDA}"/>
              </a:ext>
            </a:extLst>
          </p:cNvPr>
          <p:cNvSpPr>
            <a:spLocks noGrp="1"/>
          </p:cNvSpPr>
          <p:nvPr>
            <p:ph type="dt" sz="half" idx="10"/>
          </p:nvPr>
        </p:nvSpPr>
        <p:spPr/>
        <p:txBody>
          <a:bodyPr/>
          <a:lstStyle/>
          <a:p>
            <a:fld id="{BA7E755F-D64B-4181-9364-029DDC90F014}" type="datetime1">
              <a:rPr lang="en-IN" smtClean="0"/>
              <a:t>11-01-2024</a:t>
            </a:fld>
            <a:endParaRPr lang="en-IN" dirty="0"/>
          </a:p>
        </p:txBody>
      </p:sp>
      <p:sp>
        <p:nvSpPr>
          <p:cNvPr id="5" name="Footer Placeholder 4">
            <a:extLst>
              <a:ext uri="{FF2B5EF4-FFF2-40B4-BE49-F238E27FC236}">
                <a16:creationId xmlns:a16="http://schemas.microsoft.com/office/drawing/2014/main" id="{9C51BA9A-5306-576B-0BE0-3DE4AA89EB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B7F1D44-75BC-0269-2A51-136B2E0AF50D}"/>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2567741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E6FB2-43BF-A466-95C3-1117892DE7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0DDEE4-ECED-6508-834D-749EE1E329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0CA4EF-6969-7E44-7B44-6DF537CB56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70E6BF-4B5B-9CF9-CFD9-7314F4AA96A9}"/>
              </a:ext>
            </a:extLst>
          </p:cNvPr>
          <p:cNvSpPr>
            <a:spLocks noGrp="1"/>
          </p:cNvSpPr>
          <p:nvPr>
            <p:ph type="dt" sz="half" idx="10"/>
          </p:nvPr>
        </p:nvSpPr>
        <p:spPr/>
        <p:txBody>
          <a:bodyPr/>
          <a:lstStyle/>
          <a:p>
            <a:fld id="{B315881A-1E5B-452A-AA8B-8FB391F295F8}" type="datetime1">
              <a:rPr lang="en-IN" smtClean="0"/>
              <a:t>11-01-2024</a:t>
            </a:fld>
            <a:endParaRPr lang="en-IN" dirty="0"/>
          </a:p>
        </p:txBody>
      </p:sp>
      <p:sp>
        <p:nvSpPr>
          <p:cNvPr id="6" name="Footer Placeholder 5">
            <a:extLst>
              <a:ext uri="{FF2B5EF4-FFF2-40B4-BE49-F238E27FC236}">
                <a16:creationId xmlns:a16="http://schemas.microsoft.com/office/drawing/2014/main" id="{44E3E0C2-0235-AE70-6DFA-80BD90075AA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805FF3C-6BB6-E9F5-A7A7-4C2AC182AE6E}"/>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245380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9A22-EE52-7FD5-7A10-4A61948A8A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21F3E1-9CBF-CD6B-1F0B-D8430962E7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045D8E-4536-7F54-04A8-03D8F42FAB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5D9429-0B4F-280D-669E-8287935789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3FE0E0-B064-34FF-D108-E55AEEB287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2A9004-98ED-1DB5-302A-76DC4669E26F}"/>
              </a:ext>
            </a:extLst>
          </p:cNvPr>
          <p:cNvSpPr>
            <a:spLocks noGrp="1"/>
          </p:cNvSpPr>
          <p:nvPr>
            <p:ph type="dt" sz="half" idx="10"/>
          </p:nvPr>
        </p:nvSpPr>
        <p:spPr/>
        <p:txBody>
          <a:bodyPr/>
          <a:lstStyle/>
          <a:p>
            <a:fld id="{0F6A0DA8-CA0B-4E50-B064-F364108EBF09}" type="datetime1">
              <a:rPr lang="en-IN" smtClean="0"/>
              <a:t>11-01-2024</a:t>
            </a:fld>
            <a:endParaRPr lang="en-IN" dirty="0"/>
          </a:p>
        </p:txBody>
      </p:sp>
      <p:sp>
        <p:nvSpPr>
          <p:cNvPr id="8" name="Footer Placeholder 7">
            <a:extLst>
              <a:ext uri="{FF2B5EF4-FFF2-40B4-BE49-F238E27FC236}">
                <a16:creationId xmlns:a16="http://schemas.microsoft.com/office/drawing/2014/main" id="{16B732B5-1214-B166-5FD9-8C62FD8958F5}"/>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C0ED924-6527-BDC9-14E0-A06C38EB3EFD}"/>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296056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69F8-08C6-8658-6CB9-A8A33495A1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DB3A7D-57D0-6EF5-B86B-325D45CE8457}"/>
              </a:ext>
            </a:extLst>
          </p:cNvPr>
          <p:cNvSpPr>
            <a:spLocks noGrp="1"/>
          </p:cNvSpPr>
          <p:nvPr>
            <p:ph type="dt" sz="half" idx="10"/>
          </p:nvPr>
        </p:nvSpPr>
        <p:spPr/>
        <p:txBody>
          <a:bodyPr/>
          <a:lstStyle/>
          <a:p>
            <a:fld id="{2E8FD342-9ABD-4B41-A50A-87D9FA1E397F}" type="datetime1">
              <a:rPr lang="en-IN" smtClean="0"/>
              <a:t>11-01-2024</a:t>
            </a:fld>
            <a:endParaRPr lang="en-IN" dirty="0"/>
          </a:p>
        </p:txBody>
      </p:sp>
      <p:sp>
        <p:nvSpPr>
          <p:cNvPr id="4" name="Footer Placeholder 3">
            <a:extLst>
              <a:ext uri="{FF2B5EF4-FFF2-40B4-BE49-F238E27FC236}">
                <a16:creationId xmlns:a16="http://schemas.microsoft.com/office/drawing/2014/main" id="{0500C44E-BA4F-D205-A845-F9F39212FA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FE84FEA-7243-681E-0A44-A23D5DF4CAE5}"/>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359053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4C7F4-8540-02A0-444E-6AE6A3EA9A96}"/>
              </a:ext>
            </a:extLst>
          </p:cNvPr>
          <p:cNvSpPr>
            <a:spLocks noGrp="1"/>
          </p:cNvSpPr>
          <p:nvPr>
            <p:ph type="dt" sz="half" idx="10"/>
          </p:nvPr>
        </p:nvSpPr>
        <p:spPr/>
        <p:txBody>
          <a:bodyPr/>
          <a:lstStyle/>
          <a:p>
            <a:fld id="{AD73468B-4D62-42DA-B61F-E8EE418E233F}" type="datetime1">
              <a:rPr lang="en-IN" smtClean="0"/>
              <a:t>11-01-2024</a:t>
            </a:fld>
            <a:endParaRPr lang="en-IN" dirty="0"/>
          </a:p>
        </p:txBody>
      </p:sp>
      <p:sp>
        <p:nvSpPr>
          <p:cNvPr id="3" name="Footer Placeholder 2">
            <a:extLst>
              <a:ext uri="{FF2B5EF4-FFF2-40B4-BE49-F238E27FC236}">
                <a16:creationId xmlns:a16="http://schemas.microsoft.com/office/drawing/2014/main" id="{F068DA4E-5845-9937-DD76-EEC60D2FC8F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DA4BE08-0F96-1480-D4FA-943A3734307C}"/>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417147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D336-8EC7-1BE6-32C7-90B7E15B6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3EA7E3-EDAC-312C-94DC-A14F03528C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FCBCD2-23DA-332C-6E61-81CA68AC5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B16BF1-7F8F-26CA-7DB8-6AA6DF37AC22}"/>
              </a:ext>
            </a:extLst>
          </p:cNvPr>
          <p:cNvSpPr>
            <a:spLocks noGrp="1"/>
          </p:cNvSpPr>
          <p:nvPr>
            <p:ph type="dt" sz="half" idx="10"/>
          </p:nvPr>
        </p:nvSpPr>
        <p:spPr/>
        <p:txBody>
          <a:bodyPr/>
          <a:lstStyle/>
          <a:p>
            <a:fld id="{28B04539-87D2-4CB2-8665-749115AC8C5D}" type="datetime1">
              <a:rPr lang="en-IN" smtClean="0"/>
              <a:t>11-01-2024</a:t>
            </a:fld>
            <a:endParaRPr lang="en-IN" dirty="0"/>
          </a:p>
        </p:txBody>
      </p:sp>
      <p:sp>
        <p:nvSpPr>
          <p:cNvPr id="6" name="Footer Placeholder 5">
            <a:extLst>
              <a:ext uri="{FF2B5EF4-FFF2-40B4-BE49-F238E27FC236}">
                <a16:creationId xmlns:a16="http://schemas.microsoft.com/office/drawing/2014/main" id="{1E028B04-7288-0F5C-001B-66E23BBC848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AFB5247-0C16-EF1D-BA80-83D9929F1539}"/>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177163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9B52-FF14-8771-0946-3464CD3959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2EF726-70E0-388B-003E-E5B0FBEE7D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72F0A45-34D7-4EB8-8A44-F8FD35D91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CC6B1-34A9-F406-D366-D4E15CD486DF}"/>
              </a:ext>
            </a:extLst>
          </p:cNvPr>
          <p:cNvSpPr>
            <a:spLocks noGrp="1"/>
          </p:cNvSpPr>
          <p:nvPr>
            <p:ph type="dt" sz="half" idx="10"/>
          </p:nvPr>
        </p:nvSpPr>
        <p:spPr/>
        <p:txBody>
          <a:bodyPr/>
          <a:lstStyle/>
          <a:p>
            <a:fld id="{DF89E39A-71D0-49AE-93E4-D8B35FBD23F9}" type="datetime1">
              <a:rPr lang="en-IN" smtClean="0"/>
              <a:t>11-01-2024</a:t>
            </a:fld>
            <a:endParaRPr lang="en-IN" dirty="0"/>
          </a:p>
        </p:txBody>
      </p:sp>
      <p:sp>
        <p:nvSpPr>
          <p:cNvPr id="6" name="Footer Placeholder 5">
            <a:extLst>
              <a:ext uri="{FF2B5EF4-FFF2-40B4-BE49-F238E27FC236}">
                <a16:creationId xmlns:a16="http://schemas.microsoft.com/office/drawing/2014/main" id="{167E9055-F21D-24AA-8CFB-102B2F14CE9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B0CF464-1431-E356-9F4E-5C6658917443}"/>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263885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D82865-B6A3-2E78-82EA-E68469DA2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1C7299-CF73-DD78-0B1D-C5B1596F71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8F0606-8D7A-8F4C-E741-F1EAA4C3D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3F437F-6AE9-4FC1-9131-E42A1F193E13}" type="datetime1">
              <a:rPr lang="en-IN" smtClean="0"/>
              <a:t>11-01-2024</a:t>
            </a:fld>
            <a:endParaRPr lang="en-IN" dirty="0"/>
          </a:p>
        </p:txBody>
      </p:sp>
      <p:sp>
        <p:nvSpPr>
          <p:cNvPr id="5" name="Footer Placeholder 4">
            <a:extLst>
              <a:ext uri="{FF2B5EF4-FFF2-40B4-BE49-F238E27FC236}">
                <a16:creationId xmlns:a16="http://schemas.microsoft.com/office/drawing/2014/main" id="{593B59B5-4EEC-E135-2C25-AA9D7F5A3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4038007-52A4-7125-C071-C18522E679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C77FE-90AD-43F6-BCC5-87ECBA829A40}" type="slidenum">
              <a:rPr lang="en-IN" smtClean="0"/>
              <a:t>‹#›</a:t>
            </a:fld>
            <a:endParaRPr lang="en-IN" dirty="0"/>
          </a:p>
        </p:txBody>
      </p:sp>
    </p:spTree>
    <p:extLst>
      <p:ext uri="{BB962C8B-B14F-4D97-AF65-F5344CB8AC3E}">
        <p14:creationId xmlns:p14="http://schemas.microsoft.com/office/powerpoint/2010/main" val="520050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1691E-66A3-015B-CE42-6B1963EFC9D2}"/>
              </a:ext>
            </a:extLst>
          </p:cNvPr>
          <p:cNvSpPr>
            <a:spLocks noGrp="1"/>
          </p:cNvSpPr>
          <p:nvPr>
            <p:ph type="title"/>
          </p:nvPr>
        </p:nvSpPr>
        <p:spPr>
          <a:xfrm>
            <a:off x="838200" y="0"/>
            <a:ext cx="10515600" cy="1325563"/>
          </a:xfrm>
        </p:spPr>
        <p:txBody>
          <a:bodyPr/>
          <a:lstStyle/>
          <a:p>
            <a:pPr algn="ctr"/>
            <a:r>
              <a:rPr lang="en-IN" b="1" dirty="0">
                <a:solidFill>
                  <a:srgbClr val="C00000"/>
                </a:solidFill>
              </a:rPr>
              <a:t>Databases for Data Science</a:t>
            </a:r>
          </a:p>
        </p:txBody>
      </p:sp>
      <p:sp>
        <p:nvSpPr>
          <p:cNvPr id="5" name="Content Placeholder 4">
            <a:extLst>
              <a:ext uri="{FF2B5EF4-FFF2-40B4-BE49-F238E27FC236}">
                <a16:creationId xmlns:a16="http://schemas.microsoft.com/office/drawing/2014/main" id="{D16714AF-0BBE-69E4-4CC0-362453330169}"/>
              </a:ext>
            </a:extLst>
          </p:cNvPr>
          <p:cNvSpPr>
            <a:spLocks noGrp="1"/>
          </p:cNvSpPr>
          <p:nvPr>
            <p:ph idx="1"/>
          </p:nvPr>
        </p:nvSpPr>
        <p:spPr>
          <a:xfrm>
            <a:off x="838200" y="1325563"/>
            <a:ext cx="10515600" cy="4858226"/>
          </a:xfrm>
        </p:spPr>
        <p:txBody>
          <a:bodyPr>
            <a:noAutofit/>
          </a:bodyPr>
          <a:lstStyle/>
          <a:p>
            <a:pPr algn="just"/>
            <a:r>
              <a:rPr lang="en-US" sz="2000" b="1" i="0" u="none" strike="noStrike" baseline="0" dirty="0">
                <a:solidFill>
                  <a:srgbClr val="000000"/>
                </a:solidFill>
              </a:rPr>
              <a:t>SQL – Tool for Data Science </a:t>
            </a:r>
          </a:p>
          <a:p>
            <a:pPr algn="just"/>
            <a:r>
              <a:rPr lang="en-US" sz="2000" b="0" i="0" u="none" strike="noStrike" baseline="0" dirty="0">
                <a:solidFill>
                  <a:srgbClr val="000000"/>
                </a:solidFill>
              </a:rPr>
              <a:t>Structured Query Language (SQL) is a language designed for </a:t>
            </a:r>
            <a:r>
              <a:rPr lang="en-US" sz="2000" b="1" i="0" u="none" strike="noStrike" baseline="0" dirty="0">
                <a:solidFill>
                  <a:srgbClr val="000000"/>
                </a:solidFill>
              </a:rPr>
              <a:t>managing data in a relational database. </a:t>
            </a:r>
          </a:p>
          <a:p>
            <a:pPr algn="just"/>
            <a:r>
              <a:rPr lang="en-US" sz="2000" b="0" i="0" u="none" strike="noStrike" baseline="0" dirty="0">
                <a:solidFill>
                  <a:srgbClr val="000000"/>
                </a:solidFill>
              </a:rPr>
              <a:t>SQL has a variety of built-in functions that allow its users to </a:t>
            </a:r>
            <a:r>
              <a:rPr lang="en-US" sz="2000" b="1" i="0" u="none" strike="noStrike" baseline="0" dirty="0">
                <a:solidFill>
                  <a:srgbClr val="000000"/>
                </a:solidFill>
              </a:rPr>
              <a:t>read, write, update, and delete data</a:t>
            </a:r>
            <a:r>
              <a:rPr lang="en-US" sz="2000" b="0" i="0" u="none" strike="noStrike" baseline="0" dirty="0">
                <a:solidFill>
                  <a:srgbClr val="000000"/>
                </a:solidFill>
              </a:rPr>
              <a:t>. </a:t>
            </a:r>
          </a:p>
          <a:p>
            <a:pPr algn="just"/>
            <a:r>
              <a:rPr lang="en-US" sz="2000" b="0" i="0" u="none" strike="noStrike" baseline="0" dirty="0">
                <a:solidFill>
                  <a:srgbClr val="000000"/>
                </a:solidFill>
              </a:rPr>
              <a:t>It is a popular language for data analysts for a few reasons:  </a:t>
            </a:r>
          </a:p>
          <a:p>
            <a:pPr lvl="1" algn="just"/>
            <a:r>
              <a:rPr lang="en-US" sz="2000" b="0" i="0" u="none" strike="noStrike" baseline="0" dirty="0">
                <a:solidFill>
                  <a:srgbClr val="000000"/>
                </a:solidFill>
              </a:rPr>
              <a:t>It can </a:t>
            </a:r>
            <a:r>
              <a:rPr lang="en-US" sz="2000" b="1" i="0" u="none" strike="noStrike" baseline="0" dirty="0">
                <a:solidFill>
                  <a:srgbClr val="000000"/>
                </a:solidFill>
              </a:rPr>
              <a:t>directly access a large amount of data </a:t>
            </a:r>
            <a:r>
              <a:rPr lang="en-US" sz="2000" b="0" i="0" u="none" strike="noStrike" baseline="0" dirty="0">
                <a:solidFill>
                  <a:srgbClr val="000000"/>
                </a:solidFill>
              </a:rPr>
              <a:t>without copying it in other applications. </a:t>
            </a:r>
          </a:p>
          <a:p>
            <a:pPr lvl="1" algn="just"/>
            <a:r>
              <a:rPr lang="en-US" sz="2000" b="0" i="0" u="none" strike="noStrike" baseline="0" dirty="0">
                <a:solidFill>
                  <a:srgbClr val="000000"/>
                </a:solidFill>
              </a:rPr>
              <a:t>It can be used to deal with </a:t>
            </a:r>
            <a:r>
              <a:rPr lang="en-US" sz="2000" b="1" i="0" u="none" strike="noStrike" baseline="0" dirty="0">
                <a:solidFill>
                  <a:srgbClr val="000000"/>
                </a:solidFill>
              </a:rPr>
              <a:t>data of almost any shape and massive size</a:t>
            </a:r>
            <a:r>
              <a:rPr lang="en-US" sz="2000" b="0" i="0" u="none" strike="noStrike" baseline="0" dirty="0">
                <a:solidFill>
                  <a:srgbClr val="000000"/>
                </a:solidFill>
              </a:rPr>
              <a:t>. </a:t>
            </a:r>
            <a:endParaRPr lang="en-US" sz="2000" dirty="0">
              <a:solidFill>
                <a:srgbClr val="000000"/>
              </a:solidFill>
            </a:endParaRPr>
          </a:p>
          <a:p>
            <a:pPr lvl="1" algn="just"/>
            <a:r>
              <a:rPr lang="en-US" sz="2000" b="0" i="0" u="none" strike="noStrike" baseline="0" dirty="0">
                <a:solidFill>
                  <a:srgbClr val="000000"/>
                </a:solidFill>
              </a:rPr>
              <a:t>Data analysis done in SQL is easy to audit and replicate as compared to an Excel sheet or CSV file. </a:t>
            </a:r>
            <a:r>
              <a:rPr lang="en-US" sz="2000" b="1" i="0" u="none" strike="noStrike" baseline="0" dirty="0">
                <a:solidFill>
                  <a:srgbClr val="000000"/>
                </a:solidFill>
              </a:rPr>
              <a:t>Excel</a:t>
            </a:r>
            <a:r>
              <a:rPr lang="en-US" sz="2000" b="0" i="0" u="none" strike="noStrike" baseline="0" dirty="0">
                <a:solidFill>
                  <a:srgbClr val="000000"/>
                </a:solidFill>
              </a:rPr>
              <a:t> is great with smaller datasets </a:t>
            </a:r>
            <a:r>
              <a:rPr lang="en-US" sz="2000" b="1" i="0" u="none" strike="noStrike" baseline="0" dirty="0">
                <a:solidFill>
                  <a:srgbClr val="000000"/>
                </a:solidFill>
              </a:rPr>
              <a:t>but not useful for large-sized databases</a:t>
            </a:r>
            <a:r>
              <a:rPr lang="en-US" sz="2000" b="0" i="0" u="none" strike="noStrike" baseline="0" dirty="0">
                <a:solidFill>
                  <a:srgbClr val="000000"/>
                </a:solidFill>
              </a:rPr>
              <a:t>. </a:t>
            </a:r>
            <a:endParaRPr lang="en-US" sz="2000" dirty="0">
              <a:solidFill>
                <a:srgbClr val="000000"/>
              </a:solidFill>
            </a:endParaRPr>
          </a:p>
          <a:p>
            <a:pPr lvl="1" algn="just"/>
            <a:r>
              <a:rPr lang="en-US" sz="2000" b="1" i="0" u="none" strike="noStrike" baseline="0" dirty="0">
                <a:solidFill>
                  <a:srgbClr val="000000"/>
                </a:solidFill>
              </a:rPr>
              <a:t>Joining tables, automating, and reusing code </a:t>
            </a:r>
            <a:r>
              <a:rPr lang="en-US" sz="2000" b="0" i="0" u="none" strike="noStrike" baseline="0" dirty="0">
                <a:solidFill>
                  <a:srgbClr val="000000"/>
                </a:solidFill>
              </a:rPr>
              <a:t>are much easier in SQL than in Excel. </a:t>
            </a:r>
            <a:endParaRPr lang="en-US" sz="2000" dirty="0">
              <a:solidFill>
                <a:srgbClr val="000000"/>
              </a:solidFill>
            </a:endParaRPr>
          </a:p>
          <a:p>
            <a:pPr lvl="1" algn="just"/>
            <a:r>
              <a:rPr lang="en-US" sz="2000" b="0" i="0" u="none" strike="noStrike" baseline="0" dirty="0">
                <a:solidFill>
                  <a:srgbClr val="000000"/>
                </a:solidFill>
              </a:rPr>
              <a:t>SQL is simple and easy to learn.</a:t>
            </a:r>
            <a:endParaRPr lang="en-IN" sz="2000" dirty="0"/>
          </a:p>
        </p:txBody>
      </p:sp>
      <p:sp>
        <p:nvSpPr>
          <p:cNvPr id="6" name="Slide Number Placeholder 5">
            <a:extLst>
              <a:ext uri="{FF2B5EF4-FFF2-40B4-BE49-F238E27FC236}">
                <a16:creationId xmlns:a16="http://schemas.microsoft.com/office/drawing/2014/main" id="{EED095D6-3273-8AAE-40B5-91611EF72D79}"/>
              </a:ext>
            </a:extLst>
          </p:cNvPr>
          <p:cNvSpPr>
            <a:spLocks noGrp="1"/>
          </p:cNvSpPr>
          <p:nvPr>
            <p:ph type="sldNum" sz="quarter" idx="12"/>
          </p:nvPr>
        </p:nvSpPr>
        <p:spPr/>
        <p:txBody>
          <a:bodyPr/>
          <a:lstStyle/>
          <a:p>
            <a:fld id="{A5DC77FE-90AD-43F6-BCC5-87ECBA829A40}" type="slidenum">
              <a:rPr lang="en-IN" smtClean="0"/>
              <a:t>1</a:t>
            </a:fld>
            <a:endParaRPr lang="en-IN" dirty="0"/>
          </a:p>
        </p:txBody>
      </p:sp>
    </p:spTree>
    <p:extLst>
      <p:ext uri="{BB962C8B-B14F-4D97-AF65-F5344CB8AC3E}">
        <p14:creationId xmlns:p14="http://schemas.microsoft.com/office/powerpoint/2010/main" val="3132486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DD64-3D47-80F1-F10C-38B3B1133504}"/>
              </a:ext>
            </a:extLst>
          </p:cNvPr>
          <p:cNvSpPr>
            <a:spLocks noGrp="1"/>
          </p:cNvSpPr>
          <p:nvPr>
            <p:ph type="title"/>
          </p:nvPr>
        </p:nvSpPr>
        <p:spPr>
          <a:xfrm>
            <a:off x="706120" y="0"/>
            <a:ext cx="10515600" cy="1325563"/>
          </a:xfrm>
        </p:spPr>
        <p:txBody>
          <a:bodyPr/>
          <a:lstStyle/>
          <a:p>
            <a:pPr algn="ctr"/>
            <a:r>
              <a:rPr lang="en-IN" b="1" dirty="0">
                <a:solidFill>
                  <a:srgbClr val="C00000"/>
                </a:solidFill>
              </a:rPr>
              <a:t>Data Munging with SQL: TRIM()</a:t>
            </a:r>
          </a:p>
        </p:txBody>
      </p:sp>
      <p:sp>
        <p:nvSpPr>
          <p:cNvPr id="3" name="Content Placeholder 2">
            <a:extLst>
              <a:ext uri="{FF2B5EF4-FFF2-40B4-BE49-F238E27FC236}">
                <a16:creationId xmlns:a16="http://schemas.microsoft.com/office/drawing/2014/main" id="{28E50530-ABE6-B391-8331-2C3044598442}"/>
              </a:ext>
            </a:extLst>
          </p:cNvPr>
          <p:cNvSpPr>
            <a:spLocks noGrp="1"/>
          </p:cNvSpPr>
          <p:nvPr>
            <p:ph idx="1"/>
          </p:nvPr>
        </p:nvSpPr>
        <p:spPr>
          <a:xfrm>
            <a:off x="838200" y="1388109"/>
            <a:ext cx="10515600" cy="5150803"/>
          </a:xfrm>
        </p:spPr>
        <p:txBody>
          <a:bodyPr>
            <a:noAutofit/>
          </a:bodyPr>
          <a:lstStyle/>
          <a:p>
            <a:pPr algn="just"/>
            <a:r>
              <a:rPr lang="en-US" sz="2400" b="1" i="0" u="none" strike="noStrike" baseline="0" dirty="0">
                <a:solidFill>
                  <a:srgbClr val="000000"/>
                </a:solidFill>
              </a:rPr>
              <a:t>LTRIM()</a:t>
            </a:r>
          </a:p>
          <a:p>
            <a:pPr lvl="1" algn="just"/>
            <a:r>
              <a:rPr lang="en-US" b="0" i="0" u="none" strike="noStrike" baseline="0" dirty="0">
                <a:solidFill>
                  <a:srgbClr val="000000"/>
                </a:solidFill>
              </a:rPr>
              <a:t>The LTRIM() string function is used to remove the leading blank spaces from a given input string.</a:t>
            </a:r>
          </a:p>
          <a:p>
            <a:pPr lvl="1" algn="just"/>
            <a:endParaRPr lang="en-US" b="0" i="0" u="none" strike="noStrike" baseline="0" dirty="0">
              <a:solidFill>
                <a:srgbClr val="000000"/>
              </a:solidFill>
            </a:endParaRPr>
          </a:p>
          <a:p>
            <a:pPr lvl="1" algn="just"/>
            <a:r>
              <a:rPr lang="en-US" b="1" dirty="0">
                <a:solidFill>
                  <a:srgbClr val="000000"/>
                </a:solidFill>
              </a:rPr>
              <a:t>Input:</a:t>
            </a:r>
          </a:p>
          <a:p>
            <a:pPr lvl="1" algn="just"/>
            <a:endParaRPr lang="en-US" b="1" dirty="0">
              <a:solidFill>
                <a:srgbClr val="000000"/>
              </a:solidFill>
            </a:endParaRPr>
          </a:p>
          <a:p>
            <a:pPr marL="457200" lvl="1" indent="0" algn="just">
              <a:buNone/>
            </a:pPr>
            <a:r>
              <a:rPr lang="en-US" b="1" dirty="0">
                <a:solidFill>
                  <a:srgbClr val="000000"/>
                </a:solidFill>
              </a:rPr>
              <a:t>		SELECT LTRIM('               WELCOME TO DATA SCIENCE’)</a:t>
            </a:r>
          </a:p>
          <a:p>
            <a:pPr marL="457200" lvl="1" indent="0" algn="just">
              <a:buNone/>
            </a:pPr>
            <a:endParaRPr lang="en-US" b="1" dirty="0">
              <a:solidFill>
                <a:srgbClr val="000000"/>
              </a:solidFill>
            </a:endParaRPr>
          </a:p>
          <a:p>
            <a:pPr lvl="1" algn="just"/>
            <a:r>
              <a:rPr lang="en-US" b="1" dirty="0">
                <a:solidFill>
                  <a:srgbClr val="000000"/>
                </a:solidFill>
              </a:rPr>
              <a:t>Output:</a:t>
            </a:r>
          </a:p>
          <a:p>
            <a:pPr lvl="1" algn="just"/>
            <a:endParaRPr lang="en-IN" b="1" dirty="0"/>
          </a:p>
        </p:txBody>
      </p:sp>
      <p:sp>
        <p:nvSpPr>
          <p:cNvPr id="4" name="Slide Number Placeholder 3">
            <a:extLst>
              <a:ext uri="{FF2B5EF4-FFF2-40B4-BE49-F238E27FC236}">
                <a16:creationId xmlns:a16="http://schemas.microsoft.com/office/drawing/2014/main" id="{3DF9E07B-0A9B-E3DE-47BE-387EF422FA0A}"/>
              </a:ext>
            </a:extLst>
          </p:cNvPr>
          <p:cNvSpPr>
            <a:spLocks noGrp="1"/>
          </p:cNvSpPr>
          <p:nvPr>
            <p:ph type="sldNum" sz="quarter" idx="12"/>
          </p:nvPr>
        </p:nvSpPr>
        <p:spPr/>
        <p:txBody>
          <a:bodyPr/>
          <a:lstStyle/>
          <a:p>
            <a:fld id="{A5DC77FE-90AD-43F6-BCC5-87ECBA829A40}" type="slidenum">
              <a:rPr lang="en-IN" smtClean="0"/>
              <a:t>10</a:t>
            </a:fld>
            <a:endParaRPr lang="en-IN" dirty="0"/>
          </a:p>
        </p:txBody>
      </p:sp>
      <p:pic>
        <p:nvPicPr>
          <p:cNvPr id="7" name="Picture 6">
            <a:extLst>
              <a:ext uri="{FF2B5EF4-FFF2-40B4-BE49-F238E27FC236}">
                <a16:creationId xmlns:a16="http://schemas.microsoft.com/office/drawing/2014/main" id="{4F50DA26-11E0-6A65-9CD3-D16ACF192C7F}"/>
              </a:ext>
            </a:extLst>
          </p:cNvPr>
          <p:cNvPicPr>
            <a:picLocks noChangeAspect="1"/>
          </p:cNvPicPr>
          <p:nvPr/>
        </p:nvPicPr>
        <p:blipFill>
          <a:blip r:embed="rId2"/>
          <a:stretch>
            <a:fillRect/>
          </a:stretch>
        </p:blipFill>
        <p:spPr>
          <a:xfrm>
            <a:off x="1401928" y="5368601"/>
            <a:ext cx="10190632" cy="805186"/>
          </a:xfrm>
          <a:prstGeom prst="rect">
            <a:avLst/>
          </a:prstGeom>
        </p:spPr>
      </p:pic>
    </p:spTree>
    <p:extLst>
      <p:ext uri="{BB962C8B-B14F-4D97-AF65-F5344CB8AC3E}">
        <p14:creationId xmlns:p14="http://schemas.microsoft.com/office/powerpoint/2010/main" val="135868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DD64-3D47-80F1-F10C-38B3B1133504}"/>
              </a:ext>
            </a:extLst>
          </p:cNvPr>
          <p:cNvSpPr>
            <a:spLocks noGrp="1"/>
          </p:cNvSpPr>
          <p:nvPr>
            <p:ph type="title"/>
          </p:nvPr>
        </p:nvSpPr>
        <p:spPr>
          <a:xfrm>
            <a:off x="706120" y="0"/>
            <a:ext cx="10515600" cy="1325563"/>
          </a:xfrm>
        </p:spPr>
        <p:txBody>
          <a:bodyPr/>
          <a:lstStyle/>
          <a:p>
            <a:pPr algn="ctr"/>
            <a:r>
              <a:rPr lang="en-IN" b="1" dirty="0">
                <a:solidFill>
                  <a:srgbClr val="C00000"/>
                </a:solidFill>
              </a:rPr>
              <a:t>Data Munging with SQL: RTRIM()</a:t>
            </a:r>
          </a:p>
        </p:txBody>
      </p:sp>
      <p:sp>
        <p:nvSpPr>
          <p:cNvPr id="3" name="Content Placeholder 2">
            <a:extLst>
              <a:ext uri="{FF2B5EF4-FFF2-40B4-BE49-F238E27FC236}">
                <a16:creationId xmlns:a16="http://schemas.microsoft.com/office/drawing/2014/main" id="{28E50530-ABE6-B391-8331-2C3044598442}"/>
              </a:ext>
            </a:extLst>
          </p:cNvPr>
          <p:cNvSpPr>
            <a:spLocks noGrp="1"/>
          </p:cNvSpPr>
          <p:nvPr>
            <p:ph idx="1"/>
          </p:nvPr>
        </p:nvSpPr>
        <p:spPr>
          <a:xfrm>
            <a:off x="838200" y="1388109"/>
            <a:ext cx="10515600" cy="5150803"/>
          </a:xfrm>
        </p:spPr>
        <p:txBody>
          <a:bodyPr>
            <a:noAutofit/>
          </a:bodyPr>
          <a:lstStyle/>
          <a:p>
            <a:pPr algn="just"/>
            <a:r>
              <a:rPr lang="en-US" sz="2400" b="1" i="0" u="none" strike="noStrike" baseline="0" dirty="0">
                <a:solidFill>
                  <a:srgbClr val="000000"/>
                </a:solidFill>
              </a:rPr>
              <a:t>RTRIM ()</a:t>
            </a:r>
          </a:p>
          <a:p>
            <a:pPr lvl="1" algn="just"/>
            <a:r>
              <a:rPr lang="en-US" b="0" i="0" u="none" strike="noStrike" baseline="0" dirty="0">
                <a:solidFill>
                  <a:srgbClr val="000000"/>
                </a:solidFill>
              </a:rPr>
              <a:t>The RTRIM() string function is used to remove the trailing blank spaces from a given input string.</a:t>
            </a:r>
          </a:p>
          <a:p>
            <a:pPr lvl="1" algn="just"/>
            <a:endParaRPr lang="en-US" b="0" i="0" u="none" strike="noStrike" baseline="0" dirty="0">
              <a:solidFill>
                <a:srgbClr val="000000"/>
              </a:solidFill>
            </a:endParaRPr>
          </a:p>
          <a:p>
            <a:pPr lvl="1" algn="just"/>
            <a:r>
              <a:rPr lang="en-US" b="1" dirty="0">
                <a:solidFill>
                  <a:srgbClr val="000000"/>
                </a:solidFill>
              </a:rPr>
              <a:t>Input:</a:t>
            </a:r>
          </a:p>
          <a:p>
            <a:pPr lvl="1" algn="just"/>
            <a:endParaRPr lang="en-US" b="1" dirty="0">
              <a:solidFill>
                <a:srgbClr val="000000"/>
              </a:solidFill>
            </a:endParaRPr>
          </a:p>
          <a:p>
            <a:pPr marL="457200" lvl="1" indent="0" algn="just">
              <a:buNone/>
            </a:pPr>
            <a:r>
              <a:rPr lang="en-US" b="1" dirty="0">
                <a:solidFill>
                  <a:srgbClr val="000000"/>
                </a:solidFill>
              </a:rPr>
              <a:t>		SELECT RTRIM('WELCOME TO DATA SCIENCE            ‘)</a:t>
            </a:r>
          </a:p>
          <a:p>
            <a:pPr marL="457200" lvl="1" indent="0" algn="just">
              <a:buNone/>
            </a:pPr>
            <a:endParaRPr lang="en-US" b="1" dirty="0">
              <a:solidFill>
                <a:srgbClr val="000000"/>
              </a:solidFill>
            </a:endParaRPr>
          </a:p>
          <a:p>
            <a:pPr lvl="1" algn="just"/>
            <a:r>
              <a:rPr lang="en-US" b="1" dirty="0">
                <a:solidFill>
                  <a:srgbClr val="000000"/>
                </a:solidFill>
              </a:rPr>
              <a:t>Output:</a:t>
            </a:r>
          </a:p>
          <a:p>
            <a:pPr lvl="1" algn="just"/>
            <a:endParaRPr lang="en-IN" b="1" dirty="0"/>
          </a:p>
        </p:txBody>
      </p:sp>
      <p:sp>
        <p:nvSpPr>
          <p:cNvPr id="4" name="Slide Number Placeholder 3">
            <a:extLst>
              <a:ext uri="{FF2B5EF4-FFF2-40B4-BE49-F238E27FC236}">
                <a16:creationId xmlns:a16="http://schemas.microsoft.com/office/drawing/2014/main" id="{3DF9E07B-0A9B-E3DE-47BE-387EF422FA0A}"/>
              </a:ext>
            </a:extLst>
          </p:cNvPr>
          <p:cNvSpPr>
            <a:spLocks noGrp="1"/>
          </p:cNvSpPr>
          <p:nvPr>
            <p:ph type="sldNum" sz="quarter" idx="12"/>
          </p:nvPr>
        </p:nvSpPr>
        <p:spPr/>
        <p:txBody>
          <a:bodyPr/>
          <a:lstStyle/>
          <a:p>
            <a:fld id="{A5DC77FE-90AD-43F6-BCC5-87ECBA829A40}" type="slidenum">
              <a:rPr lang="en-IN" smtClean="0"/>
              <a:t>11</a:t>
            </a:fld>
            <a:endParaRPr lang="en-IN" dirty="0"/>
          </a:p>
        </p:txBody>
      </p:sp>
      <p:pic>
        <p:nvPicPr>
          <p:cNvPr id="6" name="Picture 5">
            <a:extLst>
              <a:ext uri="{FF2B5EF4-FFF2-40B4-BE49-F238E27FC236}">
                <a16:creationId xmlns:a16="http://schemas.microsoft.com/office/drawing/2014/main" id="{E0E5FD25-BB17-058C-F05A-1AC93BF85919}"/>
              </a:ext>
            </a:extLst>
          </p:cNvPr>
          <p:cNvPicPr>
            <a:picLocks noChangeAspect="1"/>
          </p:cNvPicPr>
          <p:nvPr/>
        </p:nvPicPr>
        <p:blipFill>
          <a:blip r:embed="rId2"/>
          <a:stretch>
            <a:fillRect/>
          </a:stretch>
        </p:blipFill>
        <p:spPr>
          <a:xfrm>
            <a:off x="1811090" y="5263502"/>
            <a:ext cx="9410630" cy="761377"/>
          </a:xfrm>
          <a:prstGeom prst="rect">
            <a:avLst/>
          </a:prstGeom>
        </p:spPr>
      </p:pic>
    </p:spTree>
    <p:extLst>
      <p:ext uri="{BB962C8B-B14F-4D97-AF65-F5344CB8AC3E}">
        <p14:creationId xmlns:p14="http://schemas.microsoft.com/office/powerpoint/2010/main" val="312919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DD64-3D47-80F1-F10C-38B3B1133504}"/>
              </a:ext>
            </a:extLst>
          </p:cNvPr>
          <p:cNvSpPr>
            <a:spLocks noGrp="1"/>
          </p:cNvSpPr>
          <p:nvPr>
            <p:ph type="title"/>
          </p:nvPr>
        </p:nvSpPr>
        <p:spPr>
          <a:xfrm>
            <a:off x="706120" y="0"/>
            <a:ext cx="10515600" cy="1325563"/>
          </a:xfrm>
        </p:spPr>
        <p:txBody>
          <a:bodyPr/>
          <a:lstStyle/>
          <a:p>
            <a:pPr algn="ctr"/>
            <a:r>
              <a:rPr lang="en-IN" b="1" dirty="0">
                <a:solidFill>
                  <a:srgbClr val="C00000"/>
                </a:solidFill>
              </a:rPr>
              <a:t>Data Munging with SQL: RIGHT()</a:t>
            </a:r>
          </a:p>
        </p:txBody>
      </p:sp>
      <p:sp>
        <p:nvSpPr>
          <p:cNvPr id="3" name="Content Placeholder 2">
            <a:extLst>
              <a:ext uri="{FF2B5EF4-FFF2-40B4-BE49-F238E27FC236}">
                <a16:creationId xmlns:a16="http://schemas.microsoft.com/office/drawing/2014/main" id="{28E50530-ABE6-B391-8331-2C3044598442}"/>
              </a:ext>
            </a:extLst>
          </p:cNvPr>
          <p:cNvSpPr>
            <a:spLocks noGrp="1"/>
          </p:cNvSpPr>
          <p:nvPr>
            <p:ph idx="1"/>
          </p:nvPr>
        </p:nvSpPr>
        <p:spPr>
          <a:xfrm>
            <a:off x="838200" y="1388109"/>
            <a:ext cx="10515600" cy="5150803"/>
          </a:xfrm>
        </p:spPr>
        <p:txBody>
          <a:bodyPr>
            <a:noAutofit/>
          </a:bodyPr>
          <a:lstStyle/>
          <a:p>
            <a:pPr algn="just"/>
            <a:r>
              <a:rPr lang="en-US" sz="2400" b="1" i="0" u="none" strike="noStrike" baseline="0" dirty="0">
                <a:solidFill>
                  <a:srgbClr val="000000"/>
                </a:solidFill>
              </a:rPr>
              <a:t>RIGHT()</a:t>
            </a:r>
          </a:p>
          <a:p>
            <a:pPr lvl="1" algn="just"/>
            <a:r>
              <a:rPr lang="en-US" b="0" i="0" u="none" strike="noStrike" baseline="0" dirty="0">
                <a:solidFill>
                  <a:srgbClr val="000000"/>
                </a:solidFill>
              </a:rPr>
              <a:t>The RIGHT() string function is used to return a given number of characters from the right side of the given input string.</a:t>
            </a:r>
          </a:p>
          <a:p>
            <a:pPr lvl="1" algn="just"/>
            <a:r>
              <a:rPr lang="en-US" b="1" dirty="0">
                <a:solidFill>
                  <a:srgbClr val="000000"/>
                </a:solidFill>
              </a:rPr>
              <a:t>Input:</a:t>
            </a:r>
          </a:p>
          <a:p>
            <a:pPr lvl="1" algn="just"/>
            <a:endParaRPr lang="en-US" b="1" dirty="0">
              <a:solidFill>
                <a:srgbClr val="000000"/>
              </a:solidFill>
            </a:endParaRPr>
          </a:p>
          <a:p>
            <a:pPr marL="457200" lvl="1" indent="0" algn="just">
              <a:buNone/>
            </a:pPr>
            <a:r>
              <a:rPr lang="en-US" b="1" dirty="0">
                <a:solidFill>
                  <a:srgbClr val="000000"/>
                </a:solidFill>
              </a:rPr>
              <a:t>		SELECT RIGHT('WELCOME TO DATA SCIENCE', 7)</a:t>
            </a:r>
          </a:p>
          <a:p>
            <a:pPr marL="457200" lvl="1" indent="0" algn="just">
              <a:buNone/>
            </a:pPr>
            <a:endParaRPr lang="en-US" b="1" dirty="0">
              <a:solidFill>
                <a:srgbClr val="000000"/>
              </a:solidFill>
            </a:endParaRPr>
          </a:p>
          <a:p>
            <a:pPr lvl="1" algn="just"/>
            <a:r>
              <a:rPr lang="en-US" b="1" dirty="0">
                <a:solidFill>
                  <a:srgbClr val="000000"/>
                </a:solidFill>
              </a:rPr>
              <a:t>Output:</a:t>
            </a:r>
          </a:p>
          <a:p>
            <a:pPr lvl="1" algn="just"/>
            <a:endParaRPr lang="en-IN" b="1" dirty="0"/>
          </a:p>
        </p:txBody>
      </p:sp>
      <p:sp>
        <p:nvSpPr>
          <p:cNvPr id="4" name="Slide Number Placeholder 3">
            <a:extLst>
              <a:ext uri="{FF2B5EF4-FFF2-40B4-BE49-F238E27FC236}">
                <a16:creationId xmlns:a16="http://schemas.microsoft.com/office/drawing/2014/main" id="{3DF9E07B-0A9B-E3DE-47BE-387EF422FA0A}"/>
              </a:ext>
            </a:extLst>
          </p:cNvPr>
          <p:cNvSpPr>
            <a:spLocks noGrp="1"/>
          </p:cNvSpPr>
          <p:nvPr>
            <p:ph type="sldNum" sz="quarter" idx="12"/>
          </p:nvPr>
        </p:nvSpPr>
        <p:spPr/>
        <p:txBody>
          <a:bodyPr/>
          <a:lstStyle/>
          <a:p>
            <a:fld id="{A5DC77FE-90AD-43F6-BCC5-87ECBA829A40}" type="slidenum">
              <a:rPr lang="en-IN" smtClean="0"/>
              <a:t>12</a:t>
            </a:fld>
            <a:endParaRPr lang="en-IN" dirty="0"/>
          </a:p>
        </p:txBody>
      </p:sp>
      <p:pic>
        <p:nvPicPr>
          <p:cNvPr id="7" name="Picture 6">
            <a:extLst>
              <a:ext uri="{FF2B5EF4-FFF2-40B4-BE49-F238E27FC236}">
                <a16:creationId xmlns:a16="http://schemas.microsoft.com/office/drawing/2014/main" id="{7DC60BE0-497A-DF72-5331-7D61492907F8}"/>
              </a:ext>
            </a:extLst>
          </p:cNvPr>
          <p:cNvPicPr>
            <a:picLocks noChangeAspect="1"/>
          </p:cNvPicPr>
          <p:nvPr/>
        </p:nvPicPr>
        <p:blipFill>
          <a:blip r:embed="rId2"/>
          <a:stretch>
            <a:fillRect/>
          </a:stretch>
        </p:blipFill>
        <p:spPr>
          <a:xfrm>
            <a:off x="4636106" y="4632947"/>
            <a:ext cx="2034239" cy="836943"/>
          </a:xfrm>
          <a:prstGeom prst="rect">
            <a:avLst/>
          </a:prstGeom>
        </p:spPr>
      </p:pic>
    </p:spTree>
    <p:extLst>
      <p:ext uri="{BB962C8B-B14F-4D97-AF65-F5344CB8AC3E}">
        <p14:creationId xmlns:p14="http://schemas.microsoft.com/office/powerpoint/2010/main" val="160399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DD64-3D47-80F1-F10C-38B3B1133504}"/>
              </a:ext>
            </a:extLst>
          </p:cNvPr>
          <p:cNvSpPr>
            <a:spLocks noGrp="1"/>
          </p:cNvSpPr>
          <p:nvPr>
            <p:ph type="title"/>
          </p:nvPr>
        </p:nvSpPr>
        <p:spPr>
          <a:xfrm>
            <a:off x="706120" y="0"/>
            <a:ext cx="10515600" cy="1325563"/>
          </a:xfrm>
        </p:spPr>
        <p:txBody>
          <a:bodyPr/>
          <a:lstStyle/>
          <a:p>
            <a:pPr algn="ctr"/>
            <a:r>
              <a:rPr lang="en-IN" b="1" dirty="0">
                <a:solidFill>
                  <a:srgbClr val="C00000"/>
                </a:solidFill>
              </a:rPr>
              <a:t>Data Munging with SQL: LEFT()</a:t>
            </a:r>
          </a:p>
        </p:txBody>
      </p:sp>
      <p:sp>
        <p:nvSpPr>
          <p:cNvPr id="3" name="Content Placeholder 2">
            <a:extLst>
              <a:ext uri="{FF2B5EF4-FFF2-40B4-BE49-F238E27FC236}">
                <a16:creationId xmlns:a16="http://schemas.microsoft.com/office/drawing/2014/main" id="{28E50530-ABE6-B391-8331-2C3044598442}"/>
              </a:ext>
            </a:extLst>
          </p:cNvPr>
          <p:cNvSpPr>
            <a:spLocks noGrp="1"/>
          </p:cNvSpPr>
          <p:nvPr>
            <p:ph idx="1"/>
          </p:nvPr>
        </p:nvSpPr>
        <p:spPr>
          <a:xfrm>
            <a:off x="838200" y="1388109"/>
            <a:ext cx="10515600" cy="5150803"/>
          </a:xfrm>
        </p:spPr>
        <p:txBody>
          <a:bodyPr>
            <a:noAutofit/>
          </a:bodyPr>
          <a:lstStyle/>
          <a:p>
            <a:pPr algn="just"/>
            <a:r>
              <a:rPr lang="en-US" sz="2400" b="1" dirty="0">
                <a:solidFill>
                  <a:srgbClr val="000000"/>
                </a:solidFill>
              </a:rPr>
              <a:t>LEFT</a:t>
            </a:r>
            <a:r>
              <a:rPr lang="en-US" sz="2400" b="1" i="0" u="none" strike="noStrike" baseline="0" dirty="0">
                <a:solidFill>
                  <a:srgbClr val="000000"/>
                </a:solidFill>
              </a:rPr>
              <a:t>()</a:t>
            </a:r>
          </a:p>
          <a:p>
            <a:pPr lvl="1" algn="just"/>
            <a:r>
              <a:rPr lang="en-US" b="0" i="0" u="none" strike="noStrike" baseline="0" dirty="0">
                <a:solidFill>
                  <a:srgbClr val="000000"/>
                </a:solidFill>
              </a:rPr>
              <a:t>The LEFT() string function is used to return a given number of characters from the left side of the given input string.</a:t>
            </a:r>
          </a:p>
          <a:p>
            <a:pPr marL="457200" lvl="1" indent="0" algn="just">
              <a:buNone/>
            </a:pPr>
            <a:endParaRPr lang="en-US" sz="2000" b="0" i="0" u="none" strike="noStrike" baseline="0" dirty="0">
              <a:solidFill>
                <a:srgbClr val="000000"/>
              </a:solidFill>
            </a:endParaRPr>
          </a:p>
          <a:p>
            <a:pPr lvl="1" algn="just"/>
            <a:r>
              <a:rPr lang="en-US" b="1" dirty="0">
                <a:solidFill>
                  <a:srgbClr val="000000"/>
                </a:solidFill>
              </a:rPr>
              <a:t>Input:</a:t>
            </a:r>
          </a:p>
          <a:p>
            <a:pPr lvl="1" algn="just"/>
            <a:endParaRPr lang="en-US" b="1" dirty="0">
              <a:solidFill>
                <a:srgbClr val="000000"/>
              </a:solidFill>
            </a:endParaRPr>
          </a:p>
          <a:p>
            <a:pPr marL="457200" lvl="1" indent="0" algn="just">
              <a:buNone/>
            </a:pPr>
            <a:r>
              <a:rPr lang="en-US" b="1" dirty="0">
                <a:solidFill>
                  <a:srgbClr val="000000"/>
                </a:solidFill>
              </a:rPr>
              <a:t>		SELECT LEFT('WELCOME TO DATA SCIENCE', 7)</a:t>
            </a:r>
          </a:p>
          <a:p>
            <a:pPr marL="457200" lvl="1" indent="0" algn="just">
              <a:buNone/>
            </a:pPr>
            <a:endParaRPr lang="en-US" b="1" dirty="0">
              <a:solidFill>
                <a:srgbClr val="000000"/>
              </a:solidFill>
            </a:endParaRPr>
          </a:p>
          <a:p>
            <a:pPr lvl="1" algn="just"/>
            <a:r>
              <a:rPr lang="en-US" b="1" dirty="0">
                <a:solidFill>
                  <a:srgbClr val="000000"/>
                </a:solidFill>
              </a:rPr>
              <a:t>Output:</a:t>
            </a:r>
          </a:p>
          <a:p>
            <a:pPr lvl="1" algn="just"/>
            <a:endParaRPr lang="en-IN" b="1" dirty="0"/>
          </a:p>
        </p:txBody>
      </p:sp>
      <p:sp>
        <p:nvSpPr>
          <p:cNvPr id="4" name="Slide Number Placeholder 3">
            <a:extLst>
              <a:ext uri="{FF2B5EF4-FFF2-40B4-BE49-F238E27FC236}">
                <a16:creationId xmlns:a16="http://schemas.microsoft.com/office/drawing/2014/main" id="{3DF9E07B-0A9B-E3DE-47BE-387EF422FA0A}"/>
              </a:ext>
            </a:extLst>
          </p:cNvPr>
          <p:cNvSpPr>
            <a:spLocks noGrp="1"/>
          </p:cNvSpPr>
          <p:nvPr>
            <p:ph type="sldNum" sz="quarter" idx="12"/>
          </p:nvPr>
        </p:nvSpPr>
        <p:spPr/>
        <p:txBody>
          <a:bodyPr/>
          <a:lstStyle/>
          <a:p>
            <a:fld id="{A5DC77FE-90AD-43F6-BCC5-87ECBA829A40}" type="slidenum">
              <a:rPr lang="en-IN" smtClean="0"/>
              <a:t>13</a:t>
            </a:fld>
            <a:endParaRPr lang="en-IN" dirty="0"/>
          </a:p>
        </p:txBody>
      </p:sp>
      <p:pic>
        <p:nvPicPr>
          <p:cNvPr id="9" name="Picture 8">
            <a:extLst>
              <a:ext uri="{FF2B5EF4-FFF2-40B4-BE49-F238E27FC236}">
                <a16:creationId xmlns:a16="http://schemas.microsoft.com/office/drawing/2014/main" id="{444DF7D4-7241-B9BD-402F-53DF1F68D4B1}"/>
              </a:ext>
            </a:extLst>
          </p:cNvPr>
          <p:cNvPicPr>
            <a:picLocks noChangeAspect="1"/>
          </p:cNvPicPr>
          <p:nvPr/>
        </p:nvPicPr>
        <p:blipFill>
          <a:blip r:embed="rId2"/>
          <a:stretch>
            <a:fillRect/>
          </a:stretch>
        </p:blipFill>
        <p:spPr>
          <a:xfrm>
            <a:off x="4989171" y="4660890"/>
            <a:ext cx="1425090" cy="581670"/>
          </a:xfrm>
          <a:prstGeom prst="rect">
            <a:avLst/>
          </a:prstGeom>
        </p:spPr>
      </p:pic>
    </p:spTree>
    <p:extLst>
      <p:ext uri="{BB962C8B-B14F-4D97-AF65-F5344CB8AC3E}">
        <p14:creationId xmlns:p14="http://schemas.microsoft.com/office/powerpoint/2010/main" val="410990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DD64-3D47-80F1-F10C-38B3B1133504}"/>
              </a:ext>
            </a:extLst>
          </p:cNvPr>
          <p:cNvSpPr>
            <a:spLocks noGrp="1"/>
          </p:cNvSpPr>
          <p:nvPr>
            <p:ph type="title"/>
          </p:nvPr>
        </p:nvSpPr>
        <p:spPr>
          <a:xfrm>
            <a:off x="706120" y="0"/>
            <a:ext cx="10515600" cy="1325563"/>
          </a:xfrm>
        </p:spPr>
        <p:txBody>
          <a:bodyPr/>
          <a:lstStyle/>
          <a:p>
            <a:pPr algn="ctr"/>
            <a:r>
              <a:rPr lang="en-IN" b="1" dirty="0">
                <a:solidFill>
                  <a:srgbClr val="C00000"/>
                </a:solidFill>
              </a:rPr>
              <a:t>Data Munging with SQL: REPLACE()</a:t>
            </a:r>
          </a:p>
        </p:txBody>
      </p:sp>
      <p:sp>
        <p:nvSpPr>
          <p:cNvPr id="3" name="Content Placeholder 2">
            <a:extLst>
              <a:ext uri="{FF2B5EF4-FFF2-40B4-BE49-F238E27FC236}">
                <a16:creationId xmlns:a16="http://schemas.microsoft.com/office/drawing/2014/main" id="{28E50530-ABE6-B391-8331-2C3044598442}"/>
              </a:ext>
            </a:extLst>
          </p:cNvPr>
          <p:cNvSpPr>
            <a:spLocks noGrp="1"/>
          </p:cNvSpPr>
          <p:nvPr>
            <p:ph idx="1"/>
          </p:nvPr>
        </p:nvSpPr>
        <p:spPr>
          <a:xfrm>
            <a:off x="838200" y="1388109"/>
            <a:ext cx="10515600" cy="5150803"/>
          </a:xfrm>
        </p:spPr>
        <p:txBody>
          <a:bodyPr>
            <a:noAutofit/>
          </a:bodyPr>
          <a:lstStyle/>
          <a:p>
            <a:pPr algn="just"/>
            <a:r>
              <a:rPr lang="en-US" sz="2400" b="1" i="0" u="none" strike="noStrike" baseline="0" dirty="0">
                <a:solidFill>
                  <a:srgbClr val="000000"/>
                </a:solidFill>
              </a:rPr>
              <a:t>REPLACE()</a:t>
            </a:r>
          </a:p>
          <a:p>
            <a:pPr lvl="1" algn="just"/>
            <a:r>
              <a:rPr lang="en-US" b="0" i="0" u="none" strike="noStrike" baseline="0" dirty="0">
                <a:solidFill>
                  <a:srgbClr val="000000"/>
                </a:solidFill>
              </a:rPr>
              <a:t>The REPLACE() string function replaces all the occurrences of a source sub-string with a target substring of a given string.</a:t>
            </a:r>
          </a:p>
          <a:p>
            <a:pPr lvl="1" algn="just"/>
            <a:r>
              <a:rPr lang="en-US" b="1" dirty="0">
                <a:solidFill>
                  <a:srgbClr val="000000"/>
                </a:solidFill>
              </a:rPr>
              <a:t>Input:</a:t>
            </a:r>
          </a:p>
          <a:p>
            <a:pPr lvl="1" algn="just"/>
            <a:endParaRPr lang="en-US" b="1" dirty="0">
              <a:solidFill>
                <a:srgbClr val="000000"/>
              </a:solidFill>
            </a:endParaRPr>
          </a:p>
          <a:p>
            <a:pPr marL="457200" lvl="1" indent="0" algn="just">
              <a:buNone/>
            </a:pPr>
            <a:r>
              <a:rPr lang="en-US" b="1" dirty="0">
                <a:solidFill>
                  <a:srgbClr val="000000"/>
                </a:solidFill>
              </a:rPr>
              <a:t>	SELECT REPLACE('WELCOME TO DATA SCIENCE', 'DATA', 'INFORMATION’)</a:t>
            </a:r>
          </a:p>
          <a:p>
            <a:pPr marL="457200" lvl="1" indent="0" algn="just">
              <a:buNone/>
            </a:pPr>
            <a:endParaRPr lang="en-US" b="1" dirty="0">
              <a:solidFill>
                <a:srgbClr val="000000"/>
              </a:solidFill>
            </a:endParaRPr>
          </a:p>
          <a:p>
            <a:pPr lvl="1" algn="just"/>
            <a:r>
              <a:rPr lang="en-US" b="1" dirty="0">
                <a:solidFill>
                  <a:srgbClr val="000000"/>
                </a:solidFill>
              </a:rPr>
              <a:t>Output:</a:t>
            </a:r>
          </a:p>
          <a:p>
            <a:pPr lvl="1" algn="just"/>
            <a:endParaRPr lang="en-IN" b="1" dirty="0"/>
          </a:p>
        </p:txBody>
      </p:sp>
      <p:sp>
        <p:nvSpPr>
          <p:cNvPr id="4" name="Slide Number Placeholder 3">
            <a:extLst>
              <a:ext uri="{FF2B5EF4-FFF2-40B4-BE49-F238E27FC236}">
                <a16:creationId xmlns:a16="http://schemas.microsoft.com/office/drawing/2014/main" id="{3DF9E07B-0A9B-E3DE-47BE-387EF422FA0A}"/>
              </a:ext>
            </a:extLst>
          </p:cNvPr>
          <p:cNvSpPr>
            <a:spLocks noGrp="1"/>
          </p:cNvSpPr>
          <p:nvPr>
            <p:ph type="sldNum" sz="quarter" idx="12"/>
          </p:nvPr>
        </p:nvSpPr>
        <p:spPr/>
        <p:txBody>
          <a:bodyPr/>
          <a:lstStyle/>
          <a:p>
            <a:fld id="{A5DC77FE-90AD-43F6-BCC5-87ECBA829A40}" type="slidenum">
              <a:rPr lang="en-IN" smtClean="0"/>
              <a:t>14</a:t>
            </a:fld>
            <a:endParaRPr lang="en-IN" dirty="0"/>
          </a:p>
        </p:txBody>
      </p:sp>
      <p:pic>
        <p:nvPicPr>
          <p:cNvPr id="6" name="Picture 5">
            <a:extLst>
              <a:ext uri="{FF2B5EF4-FFF2-40B4-BE49-F238E27FC236}">
                <a16:creationId xmlns:a16="http://schemas.microsoft.com/office/drawing/2014/main" id="{EAB8E875-FE94-8852-E29E-068AD52D63E4}"/>
              </a:ext>
            </a:extLst>
          </p:cNvPr>
          <p:cNvPicPr>
            <a:picLocks noChangeAspect="1"/>
          </p:cNvPicPr>
          <p:nvPr/>
        </p:nvPicPr>
        <p:blipFill>
          <a:blip r:embed="rId2"/>
          <a:stretch>
            <a:fillRect/>
          </a:stretch>
        </p:blipFill>
        <p:spPr>
          <a:xfrm>
            <a:off x="3906482" y="4705972"/>
            <a:ext cx="4114875" cy="963308"/>
          </a:xfrm>
          <a:prstGeom prst="rect">
            <a:avLst/>
          </a:prstGeom>
        </p:spPr>
      </p:pic>
    </p:spTree>
    <p:extLst>
      <p:ext uri="{BB962C8B-B14F-4D97-AF65-F5344CB8AC3E}">
        <p14:creationId xmlns:p14="http://schemas.microsoft.com/office/powerpoint/2010/main" val="236387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0B88-495C-B430-B7ED-54746A88C63C}"/>
              </a:ext>
            </a:extLst>
          </p:cNvPr>
          <p:cNvSpPr>
            <a:spLocks noGrp="1"/>
          </p:cNvSpPr>
          <p:nvPr>
            <p:ph type="title"/>
          </p:nvPr>
        </p:nvSpPr>
        <p:spPr>
          <a:xfrm>
            <a:off x="838200" y="0"/>
            <a:ext cx="10515600" cy="1325563"/>
          </a:xfrm>
        </p:spPr>
        <p:txBody>
          <a:bodyPr/>
          <a:lstStyle/>
          <a:p>
            <a:pPr algn="ctr"/>
            <a:r>
              <a:rPr lang="en-IN" b="1" dirty="0">
                <a:solidFill>
                  <a:srgbClr val="C00000"/>
                </a:solidFill>
              </a:rPr>
              <a:t>Filtering, Joins and Aggregation</a:t>
            </a:r>
          </a:p>
        </p:txBody>
      </p:sp>
      <p:sp>
        <p:nvSpPr>
          <p:cNvPr id="3" name="Content Placeholder 2">
            <a:extLst>
              <a:ext uri="{FF2B5EF4-FFF2-40B4-BE49-F238E27FC236}">
                <a16:creationId xmlns:a16="http://schemas.microsoft.com/office/drawing/2014/main" id="{B37EA2A9-CD71-798B-FC41-01FA0A2F536B}"/>
              </a:ext>
            </a:extLst>
          </p:cNvPr>
          <p:cNvSpPr>
            <a:spLocks noGrp="1"/>
          </p:cNvSpPr>
          <p:nvPr>
            <p:ph idx="1"/>
          </p:nvPr>
        </p:nvSpPr>
        <p:spPr>
          <a:xfrm>
            <a:off x="838200" y="1253331"/>
            <a:ext cx="10515600" cy="4351338"/>
          </a:xfrm>
        </p:spPr>
        <p:txBody>
          <a:bodyPr>
            <a:normAutofit/>
          </a:bodyPr>
          <a:lstStyle/>
          <a:p>
            <a:r>
              <a:rPr lang="en-IN" sz="2400" b="1" dirty="0"/>
              <a:t>Joins</a:t>
            </a:r>
          </a:p>
          <a:p>
            <a:pPr lvl="1"/>
            <a:r>
              <a:rPr lang="en-US" b="0" i="0" u="none" strike="noStrike" baseline="0" dirty="0">
                <a:solidFill>
                  <a:srgbClr val="000000"/>
                </a:solidFill>
              </a:rPr>
              <a:t>In SQL, joins are commands that are used to combine rows from two or more tables. </a:t>
            </a:r>
          </a:p>
          <a:p>
            <a:pPr lvl="1"/>
            <a:r>
              <a:rPr lang="en-US" b="0" i="0" u="none" strike="noStrike" baseline="0" dirty="0">
                <a:solidFill>
                  <a:srgbClr val="000000"/>
                </a:solidFill>
              </a:rPr>
              <a:t>These tables are combined based on a related column between those tables. </a:t>
            </a:r>
          </a:p>
          <a:p>
            <a:pPr lvl="1"/>
            <a:r>
              <a:rPr lang="en-US" b="0" i="0" u="none" strike="noStrike" baseline="0" dirty="0">
                <a:solidFill>
                  <a:srgbClr val="000000"/>
                </a:solidFill>
              </a:rPr>
              <a:t>Inner, left, right, and full are four basic types of SQL joins. </a:t>
            </a:r>
          </a:p>
          <a:p>
            <a:pPr lvl="1"/>
            <a:r>
              <a:rPr lang="en-US" b="0" i="0" u="none" strike="noStrike" baseline="0" dirty="0">
                <a:solidFill>
                  <a:srgbClr val="000000"/>
                </a:solidFill>
              </a:rPr>
              <a:t>Venn diagram is the easiest way to explain the difference between these four types. </a:t>
            </a:r>
            <a:endParaRPr lang="en-IN" b="1" dirty="0"/>
          </a:p>
        </p:txBody>
      </p:sp>
      <p:sp>
        <p:nvSpPr>
          <p:cNvPr id="4" name="Slide Number Placeholder 3">
            <a:extLst>
              <a:ext uri="{FF2B5EF4-FFF2-40B4-BE49-F238E27FC236}">
                <a16:creationId xmlns:a16="http://schemas.microsoft.com/office/drawing/2014/main" id="{F0C4C170-2C42-C9F6-66B5-A0A07CD292FD}"/>
              </a:ext>
            </a:extLst>
          </p:cNvPr>
          <p:cNvSpPr>
            <a:spLocks noGrp="1"/>
          </p:cNvSpPr>
          <p:nvPr>
            <p:ph type="sldNum" sz="quarter" idx="12"/>
          </p:nvPr>
        </p:nvSpPr>
        <p:spPr/>
        <p:txBody>
          <a:bodyPr/>
          <a:lstStyle/>
          <a:p>
            <a:fld id="{A5DC77FE-90AD-43F6-BCC5-87ECBA829A40}" type="slidenum">
              <a:rPr lang="en-IN" smtClean="0"/>
              <a:t>15</a:t>
            </a:fld>
            <a:endParaRPr lang="en-IN" dirty="0"/>
          </a:p>
        </p:txBody>
      </p:sp>
      <p:graphicFrame>
        <p:nvGraphicFramePr>
          <p:cNvPr id="5" name="Table 4">
            <a:extLst>
              <a:ext uri="{FF2B5EF4-FFF2-40B4-BE49-F238E27FC236}">
                <a16:creationId xmlns:a16="http://schemas.microsoft.com/office/drawing/2014/main" id="{1D3776BE-6FFC-40C9-68CD-19FBD65C02A3}"/>
              </a:ext>
            </a:extLst>
          </p:cNvPr>
          <p:cNvGraphicFramePr>
            <a:graphicFrameLocks noGrp="1"/>
          </p:cNvGraphicFramePr>
          <p:nvPr>
            <p:extLst>
              <p:ext uri="{D42A27DB-BD31-4B8C-83A1-F6EECF244321}">
                <p14:modId xmlns:p14="http://schemas.microsoft.com/office/powerpoint/2010/main" val="1085344309"/>
              </p:ext>
            </p:extLst>
          </p:nvPr>
        </p:nvGraphicFramePr>
        <p:xfrm>
          <a:off x="1237342" y="4870487"/>
          <a:ext cx="4281714" cy="1468364"/>
        </p:xfrm>
        <a:graphic>
          <a:graphicData uri="http://schemas.openxmlformats.org/drawingml/2006/table">
            <a:tbl>
              <a:tblPr firstRow="1" bandRow="1">
                <a:tableStyleId>{5C22544A-7EE6-4342-B048-85BDC9FD1C3A}</a:tableStyleId>
              </a:tblPr>
              <a:tblGrid>
                <a:gridCol w="1984828">
                  <a:extLst>
                    <a:ext uri="{9D8B030D-6E8A-4147-A177-3AD203B41FA5}">
                      <a16:colId xmlns:a16="http://schemas.microsoft.com/office/drawing/2014/main" val="2056598130"/>
                    </a:ext>
                  </a:extLst>
                </a:gridCol>
                <a:gridCol w="2296886">
                  <a:extLst>
                    <a:ext uri="{9D8B030D-6E8A-4147-A177-3AD203B41FA5}">
                      <a16:colId xmlns:a16="http://schemas.microsoft.com/office/drawing/2014/main" val="3465692666"/>
                    </a:ext>
                  </a:extLst>
                </a:gridCol>
              </a:tblGrid>
              <a:tr h="367091">
                <a:tc>
                  <a:txBody>
                    <a:bodyPr/>
                    <a:lstStyle/>
                    <a:p>
                      <a:pPr algn="ctr"/>
                      <a:r>
                        <a:rPr lang="en-IN" dirty="0"/>
                        <a:t>ID</a:t>
                      </a:r>
                    </a:p>
                  </a:txBody>
                  <a:tcPr/>
                </a:tc>
                <a:tc>
                  <a:txBody>
                    <a:bodyPr/>
                    <a:lstStyle/>
                    <a:p>
                      <a:pPr algn="ctr"/>
                      <a:r>
                        <a:rPr lang="en-IN" dirty="0"/>
                        <a:t>STATE</a:t>
                      </a:r>
                    </a:p>
                  </a:txBody>
                  <a:tcPr/>
                </a:tc>
                <a:extLst>
                  <a:ext uri="{0D108BD9-81ED-4DB2-BD59-A6C34878D82A}">
                    <a16:rowId xmlns:a16="http://schemas.microsoft.com/office/drawing/2014/main" val="2787608649"/>
                  </a:ext>
                </a:extLst>
              </a:tr>
              <a:tr h="367091">
                <a:tc>
                  <a:txBody>
                    <a:bodyPr/>
                    <a:lstStyle/>
                    <a:p>
                      <a:pPr algn="ctr"/>
                      <a:r>
                        <a:rPr lang="en-IN" dirty="0"/>
                        <a:t>10</a:t>
                      </a:r>
                    </a:p>
                  </a:txBody>
                  <a:tcPr/>
                </a:tc>
                <a:tc>
                  <a:txBody>
                    <a:bodyPr/>
                    <a:lstStyle/>
                    <a:p>
                      <a:pPr algn="ctr"/>
                      <a:r>
                        <a:rPr lang="en-IN" dirty="0"/>
                        <a:t>AB</a:t>
                      </a:r>
                    </a:p>
                  </a:txBody>
                  <a:tcPr/>
                </a:tc>
                <a:extLst>
                  <a:ext uri="{0D108BD9-81ED-4DB2-BD59-A6C34878D82A}">
                    <a16:rowId xmlns:a16="http://schemas.microsoft.com/office/drawing/2014/main" val="2404004725"/>
                  </a:ext>
                </a:extLst>
              </a:tr>
              <a:tr h="367091">
                <a:tc>
                  <a:txBody>
                    <a:bodyPr/>
                    <a:lstStyle/>
                    <a:p>
                      <a:pPr algn="ctr"/>
                      <a:r>
                        <a:rPr lang="en-IN" dirty="0"/>
                        <a:t>11</a:t>
                      </a:r>
                    </a:p>
                  </a:txBody>
                  <a:tcPr/>
                </a:tc>
                <a:tc>
                  <a:txBody>
                    <a:bodyPr/>
                    <a:lstStyle/>
                    <a:p>
                      <a:pPr algn="ctr"/>
                      <a:r>
                        <a:rPr lang="en-IN" dirty="0"/>
                        <a:t>AC</a:t>
                      </a:r>
                    </a:p>
                  </a:txBody>
                  <a:tcPr/>
                </a:tc>
                <a:extLst>
                  <a:ext uri="{0D108BD9-81ED-4DB2-BD59-A6C34878D82A}">
                    <a16:rowId xmlns:a16="http://schemas.microsoft.com/office/drawing/2014/main" val="2589885664"/>
                  </a:ext>
                </a:extLst>
              </a:tr>
              <a:tr h="367091">
                <a:tc>
                  <a:txBody>
                    <a:bodyPr/>
                    <a:lstStyle/>
                    <a:p>
                      <a:pPr algn="ctr"/>
                      <a:r>
                        <a:rPr lang="en-IN" dirty="0"/>
                        <a:t>12</a:t>
                      </a:r>
                    </a:p>
                  </a:txBody>
                  <a:tcPr/>
                </a:tc>
                <a:tc>
                  <a:txBody>
                    <a:bodyPr/>
                    <a:lstStyle/>
                    <a:p>
                      <a:pPr algn="ctr"/>
                      <a:r>
                        <a:rPr lang="en-IN" dirty="0"/>
                        <a:t>AD</a:t>
                      </a:r>
                    </a:p>
                  </a:txBody>
                  <a:tcPr/>
                </a:tc>
                <a:extLst>
                  <a:ext uri="{0D108BD9-81ED-4DB2-BD59-A6C34878D82A}">
                    <a16:rowId xmlns:a16="http://schemas.microsoft.com/office/drawing/2014/main" val="3019212458"/>
                  </a:ext>
                </a:extLst>
              </a:tr>
            </a:tbl>
          </a:graphicData>
        </a:graphic>
      </p:graphicFrame>
      <p:sp>
        <p:nvSpPr>
          <p:cNvPr id="6" name="TextBox 5">
            <a:extLst>
              <a:ext uri="{FF2B5EF4-FFF2-40B4-BE49-F238E27FC236}">
                <a16:creationId xmlns:a16="http://schemas.microsoft.com/office/drawing/2014/main" id="{78ED4C75-E4BD-21C4-B4FE-5681359A1AD6}"/>
              </a:ext>
            </a:extLst>
          </p:cNvPr>
          <p:cNvSpPr txBox="1"/>
          <p:nvPr/>
        </p:nvSpPr>
        <p:spPr>
          <a:xfrm>
            <a:off x="1817914" y="4288972"/>
            <a:ext cx="2318658" cy="461665"/>
          </a:xfrm>
          <a:prstGeom prst="rect">
            <a:avLst/>
          </a:prstGeom>
          <a:noFill/>
        </p:spPr>
        <p:txBody>
          <a:bodyPr wrap="square" rtlCol="0">
            <a:spAutoFit/>
          </a:bodyPr>
          <a:lstStyle/>
          <a:p>
            <a:r>
              <a:rPr lang="en-IN" sz="2400" b="1" dirty="0"/>
              <a:t>Employee Table</a:t>
            </a:r>
          </a:p>
        </p:txBody>
      </p:sp>
      <p:graphicFrame>
        <p:nvGraphicFramePr>
          <p:cNvPr id="7" name="Table 6">
            <a:extLst>
              <a:ext uri="{FF2B5EF4-FFF2-40B4-BE49-F238E27FC236}">
                <a16:creationId xmlns:a16="http://schemas.microsoft.com/office/drawing/2014/main" id="{D16EDC42-3845-6185-ACB3-22634B664330}"/>
              </a:ext>
            </a:extLst>
          </p:cNvPr>
          <p:cNvGraphicFramePr>
            <a:graphicFrameLocks noGrp="1"/>
          </p:cNvGraphicFramePr>
          <p:nvPr>
            <p:extLst>
              <p:ext uri="{D42A27DB-BD31-4B8C-83A1-F6EECF244321}">
                <p14:modId xmlns:p14="http://schemas.microsoft.com/office/powerpoint/2010/main" val="1652792145"/>
              </p:ext>
            </p:extLst>
          </p:nvPr>
        </p:nvGraphicFramePr>
        <p:xfrm>
          <a:off x="6295571" y="4870487"/>
          <a:ext cx="4281714" cy="1468364"/>
        </p:xfrm>
        <a:graphic>
          <a:graphicData uri="http://schemas.openxmlformats.org/drawingml/2006/table">
            <a:tbl>
              <a:tblPr firstRow="1" bandRow="1">
                <a:tableStyleId>{5C22544A-7EE6-4342-B048-85BDC9FD1C3A}</a:tableStyleId>
              </a:tblPr>
              <a:tblGrid>
                <a:gridCol w="1984828">
                  <a:extLst>
                    <a:ext uri="{9D8B030D-6E8A-4147-A177-3AD203B41FA5}">
                      <a16:colId xmlns:a16="http://schemas.microsoft.com/office/drawing/2014/main" val="2056598130"/>
                    </a:ext>
                  </a:extLst>
                </a:gridCol>
                <a:gridCol w="2296886">
                  <a:extLst>
                    <a:ext uri="{9D8B030D-6E8A-4147-A177-3AD203B41FA5}">
                      <a16:colId xmlns:a16="http://schemas.microsoft.com/office/drawing/2014/main" val="3465692666"/>
                    </a:ext>
                  </a:extLst>
                </a:gridCol>
              </a:tblGrid>
              <a:tr h="367091">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787608649"/>
                  </a:ext>
                </a:extLst>
              </a:tr>
              <a:tr h="367091">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2404004725"/>
                  </a:ext>
                </a:extLst>
              </a:tr>
              <a:tr h="367091">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2589885664"/>
                  </a:ext>
                </a:extLst>
              </a:tr>
              <a:tr h="367091">
                <a:tc>
                  <a:txBody>
                    <a:bodyPr/>
                    <a:lstStyle/>
                    <a:p>
                      <a:pPr algn="ctr"/>
                      <a:r>
                        <a:rPr lang="en-IN" dirty="0"/>
                        <a:t>13</a:t>
                      </a:r>
                    </a:p>
                  </a:txBody>
                  <a:tcPr/>
                </a:tc>
                <a:tc>
                  <a:txBody>
                    <a:bodyPr/>
                    <a:lstStyle/>
                    <a:p>
                      <a:pPr algn="ctr"/>
                      <a:r>
                        <a:rPr lang="en-IN" dirty="0"/>
                        <a:t>Mech</a:t>
                      </a:r>
                    </a:p>
                  </a:txBody>
                  <a:tcPr/>
                </a:tc>
                <a:extLst>
                  <a:ext uri="{0D108BD9-81ED-4DB2-BD59-A6C34878D82A}">
                    <a16:rowId xmlns:a16="http://schemas.microsoft.com/office/drawing/2014/main" val="3019212458"/>
                  </a:ext>
                </a:extLst>
              </a:tr>
            </a:tbl>
          </a:graphicData>
        </a:graphic>
      </p:graphicFrame>
      <p:sp>
        <p:nvSpPr>
          <p:cNvPr id="8" name="TextBox 7">
            <a:extLst>
              <a:ext uri="{FF2B5EF4-FFF2-40B4-BE49-F238E27FC236}">
                <a16:creationId xmlns:a16="http://schemas.microsoft.com/office/drawing/2014/main" id="{98F600AF-C770-75BB-DE98-15EBEEF202CF}"/>
              </a:ext>
            </a:extLst>
          </p:cNvPr>
          <p:cNvSpPr txBox="1"/>
          <p:nvPr/>
        </p:nvSpPr>
        <p:spPr>
          <a:xfrm>
            <a:off x="6876142" y="4288972"/>
            <a:ext cx="2812143" cy="461665"/>
          </a:xfrm>
          <a:prstGeom prst="rect">
            <a:avLst/>
          </a:prstGeom>
          <a:noFill/>
        </p:spPr>
        <p:txBody>
          <a:bodyPr wrap="square" rtlCol="0">
            <a:spAutoFit/>
          </a:bodyPr>
          <a:lstStyle/>
          <a:p>
            <a:r>
              <a:rPr lang="en-IN" sz="2400" b="1" dirty="0"/>
              <a:t>Department Table</a:t>
            </a:r>
          </a:p>
        </p:txBody>
      </p:sp>
    </p:spTree>
    <p:extLst>
      <p:ext uri="{BB962C8B-B14F-4D97-AF65-F5344CB8AC3E}">
        <p14:creationId xmlns:p14="http://schemas.microsoft.com/office/powerpoint/2010/main" val="1575658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41DB421-7160-EC6F-70EA-CA64256B4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737" y="239486"/>
            <a:ext cx="8130526" cy="6226628"/>
          </a:xfrm>
        </p:spPr>
      </p:pic>
      <p:sp>
        <p:nvSpPr>
          <p:cNvPr id="4" name="Slide Number Placeholder 3">
            <a:extLst>
              <a:ext uri="{FF2B5EF4-FFF2-40B4-BE49-F238E27FC236}">
                <a16:creationId xmlns:a16="http://schemas.microsoft.com/office/drawing/2014/main" id="{9E99C60A-12BF-41C1-57CA-A5903EBA96B5}"/>
              </a:ext>
            </a:extLst>
          </p:cNvPr>
          <p:cNvSpPr>
            <a:spLocks noGrp="1"/>
          </p:cNvSpPr>
          <p:nvPr>
            <p:ph type="sldNum" sz="quarter" idx="12"/>
          </p:nvPr>
        </p:nvSpPr>
        <p:spPr/>
        <p:txBody>
          <a:bodyPr/>
          <a:lstStyle/>
          <a:p>
            <a:fld id="{A5DC77FE-90AD-43F6-BCC5-87ECBA829A40}" type="slidenum">
              <a:rPr lang="en-IN" smtClean="0"/>
              <a:t>16</a:t>
            </a:fld>
            <a:endParaRPr lang="en-IN" dirty="0"/>
          </a:p>
        </p:txBody>
      </p:sp>
    </p:spTree>
    <p:extLst>
      <p:ext uri="{BB962C8B-B14F-4D97-AF65-F5344CB8AC3E}">
        <p14:creationId xmlns:p14="http://schemas.microsoft.com/office/powerpoint/2010/main" val="1718855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4BDE-FFE1-C5DE-93D9-D798958F8218}"/>
              </a:ext>
            </a:extLst>
          </p:cNvPr>
          <p:cNvSpPr>
            <a:spLocks noGrp="1"/>
          </p:cNvSpPr>
          <p:nvPr>
            <p:ph type="title"/>
          </p:nvPr>
        </p:nvSpPr>
        <p:spPr>
          <a:xfrm>
            <a:off x="664029" y="-111318"/>
            <a:ext cx="10515600" cy="1325563"/>
          </a:xfrm>
        </p:spPr>
        <p:txBody>
          <a:bodyPr/>
          <a:lstStyle/>
          <a:p>
            <a:pPr algn="ctr"/>
            <a:r>
              <a:rPr lang="en-IN" b="1" dirty="0">
                <a:solidFill>
                  <a:srgbClr val="C00000"/>
                </a:solidFill>
              </a:rPr>
              <a:t>Inner Join</a:t>
            </a:r>
          </a:p>
        </p:txBody>
      </p:sp>
      <p:sp>
        <p:nvSpPr>
          <p:cNvPr id="3" name="Content Placeholder 2">
            <a:extLst>
              <a:ext uri="{FF2B5EF4-FFF2-40B4-BE49-F238E27FC236}">
                <a16:creationId xmlns:a16="http://schemas.microsoft.com/office/drawing/2014/main" id="{DAB9C9B4-7B72-544B-B070-855892F3374B}"/>
              </a:ext>
            </a:extLst>
          </p:cNvPr>
          <p:cNvSpPr>
            <a:spLocks noGrp="1"/>
          </p:cNvSpPr>
          <p:nvPr>
            <p:ph idx="1"/>
          </p:nvPr>
        </p:nvSpPr>
        <p:spPr>
          <a:xfrm>
            <a:off x="664028" y="837334"/>
            <a:ext cx="11070773" cy="4351338"/>
          </a:xfrm>
        </p:spPr>
        <p:txBody>
          <a:bodyPr>
            <a:normAutofit/>
          </a:bodyPr>
          <a:lstStyle/>
          <a:p>
            <a:pPr algn="just"/>
            <a:r>
              <a:rPr lang="en-US" sz="2400" b="0" i="0" u="none" strike="noStrike" baseline="0" dirty="0">
                <a:solidFill>
                  <a:srgbClr val="000000"/>
                </a:solidFill>
              </a:rPr>
              <a:t>The inner join selects all rows from both tables as long as there is a match between the columns. </a:t>
            </a:r>
          </a:p>
          <a:p>
            <a:pPr algn="just"/>
            <a:r>
              <a:rPr lang="en-US" sz="2400" b="0" i="0" u="none" strike="noStrike" baseline="0" dirty="0">
                <a:solidFill>
                  <a:srgbClr val="000000"/>
                </a:solidFill>
              </a:rPr>
              <a:t>This join returns those records that have matching values in both tables. </a:t>
            </a:r>
            <a:endParaRPr lang="en-IN" sz="2400" dirty="0"/>
          </a:p>
        </p:txBody>
      </p:sp>
      <p:sp>
        <p:nvSpPr>
          <p:cNvPr id="4" name="Slide Number Placeholder 3">
            <a:extLst>
              <a:ext uri="{FF2B5EF4-FFF2-40B4-BE49-F238E27FC236}">
                <a16:creationId xmlns:a16="http://schemas.microsoft.com/office/drawing/2014/main" id="{EB6608E7-47B1-01F5-D429-603439BC6A25}"/>
              </a:ext>
            </a:extLst>
          </p:cNvPr>
          <p:cNvSpPr>
            <a:spLocks noGrp="1"/>
          </p:cNvSpPr>
          <p:nvPr>
            <p:ph type="sldNum" sz="quarter" idx="12"/>
          </p:nvPr>
        </p:nvSpPr>
        <p:spPr/>
        <p:txBody>
          <a:bodyPr/>
          <a:lstStyle/>
          <a:p>
            <a:fld id="{A5DC77FE-90AD-43F6-BCC5-87ECBA829A40}" type="slidenum">
              <a:rPr lang="en-IN" smtClean="0"/>
              <a:t>17</a:t>
            </a:fld>
            <a:endParaRPr lang="en-IN" dirty="0"/>
          </a:p>
        </p:txBody>
      </p:sp>
      <p:graphicFrame>
        <p:nvGraphicFramePr>
          <p:cNvPr id="5" name="Table 4">
            <a:extLst>
              <a:ext uri="{FF2B5EF4-FFF2-40B4-BE49-F238E27FC236}">
                <a16:creationId xmlns:a16="http://schemas.microsoft.com/office/drawing/2014/main" id="{C92100B9-1247-CC1F-24E2-430DB9195C71}"/>
              </a:ext>
            </a:extLst>
          </p:cNvPr>
          <p:cNvGraphicFramePr>
            <a:graphicFrameLocks noGrp="1"/>
          </p:cNvGraphicFramePr>
          <p:nvPr>
            <p:extLst>
              <p:ext uri="{D42A27DB-BD31-4B8C-83A1-F6EECF244321}">
                <p14:modId xmlns:p14="http://schemas.microsoft.com/office/powerpoint/2010/main" val="2787008984"/>
              </p:ext>
            </p:extLst>
          </p:nvPr>
        </p:nvGraphicFramePr>
        <p:xfrm>
          <a:off x="1141185" y="2519979"/>
          <a:ext cx="4281714" cy="1468364"/>
        </p:xfrm>
        <a:graphic>
          <a:graphicData uri="http://schemas.openxmlformats.org/drawingml/2006/table">
            <a:tbl>
              <a:tblPr firstRow="1" bandRow="1">
                <a:tableStyleId>{5C22544A-7EE6-4342-B048-85BDC9FD1C3A}</a:tableStyleId>
              </a:tblPr>
              <a:tblGrid>
                <a:gridCol w="1984828">
                  <a:extLst>
                    <a:ext uri="{9D8B030D-6E8A-4147-A177-3AD203B41FA5}">
                      <a16:colId xmlns:a16="http://schemas.microsoft.com/office/drawing/2014/main" val="2056598130"/>
                    </a:ext>
                  </a:extLst>
                </a:gridCol>
                <a:gridCol w="2296886">
                  <a:extLst>
                    <a:ext uri="{9D8B030D-6E8A-4147-A177-3AD203B41FA5}">
                      <a16:colId xmlns:a16="http://schemas.microsoft.com/office/drawing/2014/main" val="3465692666"/>
                    </a:ext>
                  </a:extLst>
                </a:gridCol>
              </a:tblGrid>
              <a:tr h="367091">
                <a:tc>
                  <a:txBody>
                    <a:bodyPr/>
                    <a:lstStyle/>
                    <a:p>
                      <a:pPr algn="ctr"/>
                      <a:r>
                        <a:rPr lang="en-IN" dirty="0"/>
                        <a:t>ID</a:t>
                      </a:r>
                    </a:p>
                  </a:txBody>
                  <a:tcPr/>
                </a:tc>
                <a:tc>
                  <a:txBody>
                    <a:bodyPr/>
                    <a:lstStyle/>
                    <a:p>
                      <a:pPr algn="ctr"/>
                      <a:r>
                        <a:rPr lang="en-IN" dirty="0"/>
                        <a:t>STATE</a:t>
                      </a:r>
                    </a:p>
                  </a:txBody>
                  <a:tcPr/>
                </a:tc>
                <a:extLst>
                  <a:ext uri="{0D108BD9-81ED-4DB2-BD59-A6C34878D82A}">
                    <a16:rowId xmlns:a16="http://schemas.microsoft.com/office/drawing/2014/main" val="2787608649"/>
                  </a:ext>
                </a:extLst>
              </a:tr>
              <a:tr h="367091">
                <a:tc>
                  <a:txBody>
                    <a:bodyPr/>
                    <a:lstStyle/>
                    <a:p>
                      <a:pPr algn="ctr"/>
                      <a:r>
                        <a:rPr lang="en-IN" dirty="0"/>
                        <a:t>10</a:t>
                      </a:r>
                    </a:p>
                  </a:txBody>
                  <a:tcPr/>
                </a:tc>
                <a:tc>
                  <a:txBody>
                    <a:bodyPr/>
                    <a:lstStyle/>
                    <a:p>
                      <a:pPr algn="ctr"/>
                      <a:r>
                        <a:rPr lang="en-IN" dirty="0"/>
                        <a:t>AB</a:t>
                      </a:r>
                    </a:p>
                  </a:txBody>
                  <a:tcPr/>
                </a:tc>
                <a:extLst>
                  <a:ext uri="{0D108BD9-81ED-4DB2-BD59-A6C34878D82A}">
                    <a16:rowId xmlns:a16="http://schemas.microsoft.com/office/drawing/2014/main" val="2404004725"/>
                  </a:ext>
                </a:extLst>
              </a:tr>
              <a:tr h="367091">
                <a:tc>
                  <a:txBody>
                    <a:bodyPr/>
                    <a:lstStyle/>
                    <a:p>
                      <a:pPr algn="ctr"/>
                      <a:r>
                        <a:rPr lang="en-IN" dirty="0"/>
                        <a:t>11</a:t>
                      </a:r>
                    </a:p>
                  </a:txBody>
                  <a:tcPr/>
                </a:tc>
                <a:tc>
                  <a:txBody>
                    <a:bodyPr/>
                    <a:lstStyle/>
                    <a:p>
                      <a:pPr algn="ctr"/>
                      <a:r>
                        <a:rPr lang="en-IN" dirty="0"/>
                        <a:t>AC</a:t>
                      </a:r>
                    </a:p>
                  </a:txBody>
                  <a:tcPr/>
                </a:tc>
                <a:extLst>
                  <a:ext uri="{0D108BD9-81ED-4DB2-BD59-A6C34878D82A}">
                    <a16:rowId xmlns:a16="http://schemas.microsoft.com/office/drawing/2014/main" val="2589885664"/>
                  </a:ext>
                </a:extLst>
              </a:tr>
              <a:tr h="367091">
                <a:tc>
                  <a:txBody>
                    <a:bodyPr/>
                    <a:lstStyle/>
                    <a:p>
                      <a:pPr algn="ctr"/>
                      <a:r>
                        <a:rPr lang="en-IN" dirty="0"/>
                        <a:t>12</a:t>
                      </a:r>
                    </a:p>
                  </a:txBody>
                  <a:tcPr/>
                </a:tc>
                <a:tc>
                  <a:txBody>
                    <a:bodyPr/>
                    <a:lstStyle/>
                    <a:p>
                      <a:pPr algn="ctr"/>
                      <a:r>
                        <a:rPr lang="en-IN" dirty="0"/>
                        <a:t>AD</a:t>
                      </a:r>
                    </a:p>
                  </a:txBody>
                  <a:tcPr/>
                </a:tc>
                <a:extLst>
                  <a:ext uri="{0D108BD9-81ED-4DB2-BD59-A6C34878D82A}">
                    <a16:rowId xmlns:a16="http://schemas.microsoft.com/office/drawing/2014/main" val="3019212458"/>
                  </a:ext>
                </a:extLst>
              </a:tr>
            </a:tbl>
          </a:graphicData>
        </a:graphic>
      </p:graphicFrame>
      <p:sp>
        <p:nvSpPr>
          <p:cNvPr id="6" name="TextBox 5">
            <a:extLst>
              <a:ext uri="{FF2B5EF4-FFF2-40B4-BE49-F238E27FC236}">
                <a16:creationId xmlns:a16="http://schemas.microsoft.com/office/drawing/2014/main" id="{F10FCC78-68DF-5C93-8075-86D193DBEA8B}"/>
              </a:ext>
            </a:extLst>
          </p:cNvPr>
          <p:cNvSpPr txBox="1"/>
          <p:nvPr/>
        </p:nvSpPr>
        <p:spPr>
          <a:xfrm>
            <a:off x="1721757" y="1938464"/>
            <a:ext cx="2318658" cy="461665"/>
          </a:xfrm>
          <a:prstGeom prst="rect">
            <a:avLst/>
          </a:prstGeom>
          <a:noFill/>
        </p:spPr>
        <p:txBody>
          <a:bodyPr wrap="square" rtlCol="0">
            <a:spAutoFit/>
          </a:bodyPr>
          <a:lstStyle/>
          <a:p>
            <a:r>
              <a:rPr lang="en-IN" sz="2400" b="1" dirty="0"/>
              <a:t>Emp Table</a:t>
            </a:r>
          </a:p>
        </p:txBody>
      </p:sp>
      <p:graphicFrame>
        <p:nvGraphicFramePr>
          <p:cNvPr id="7" name="Table 6">
            <a:extLst>
              <a:ext uri="{FF2B5EF4-FFF2-40B4-BE49-F238E27FC236}">
                <a16:creationId xmlns:a16="http://schemas.microsoft.com/office/drawing/2014/main" id="{4B9E1BB1-7D3E-DDEF-7667-DA72A0204DD3}"/>
              </a:ext>
            </a:extLst>
          </p:cNvPr>
          <p:cNvGraphicFramePr>
            <a:graphicFrameLocks noGrp="1"/>
          </p:cNvGraphicFramePr>
          <p:nvPr>
            <p:extLst>
              <p:ext uri="{D42A27DB-BD31-4B8C-83A1-F6EECF244321}">
                <p14:modId xmlns:p14="http://schemas.microsoft.com/office/powerpoint/2010/main" val="3980833968"/>
              </p:ext>
            </p:extLst>
          </p:nvPr>
        </p:nvGraphicFramePr>
        <p:xfrm>
          <a:off x="6199414" y="2519979"/>
          <a:ext cx="4281714" cy="1468364"/>
        </p:xfrm>
        <a:graphic>
          <a:graphicData uri="http://schemas.openxmlformats.org/drawingml/2006/table">
            <a:tbl>
              <a:tblPr firstRow="1" bandRow="1">
                <a:tableStyleId>{5C22544A-7EE6-4342-B048-85BDC9FD1C3A}</a:tableStyleId>
              </a:tblPr>
              <a:tblGrid>
                <a:gridCol w="1984828">
                  <a:extLst>
                    <a:ext uri="{9D8B030D-6E8A-4147-A177-3AD203B41FA5}">
                      <a16:colId xmlns:a16="http://schemas.microsoft.com/office/drawing/2014/main" val="2056598130"/>
                    </a:ext>
                  </a:extLst>
                </a:gridCol>
                <a:gridCol w="2296886">
                  <a:extLst>
                    <a:ext uri="{9D8B030D-6E8A-4147-A177-3AD203B41FA5}">
                      <a16:colId xmlns:a16="http://schemas.microsoft.com/office/drawing/2014/main" val="3465692666"/>
                    </a:ext>
                  </a:extLst>
                </a:gridCol>
              </a:tblGrid>
              <a:tr h="367091">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787608649"/>
                  </a:ext>
                </a:extLst>
              </a:tr>
              <a:tr h="367091">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2404004725"/>
                  </a:ext>
                </a:extLst>
              </a:tr>
              <a:tr h="367091">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2589885664"/>
                  </a:ext>
                </a:extLst>
              </a:tr>
              <a:tr h="367091">
                <a:tc>
                  <a:txBody>
                    <a:bodyPr/>
                    <a:lstStyle/>
                    <a:p>
                      <a:pPr algn="ctr"/>
                      <a:r>
                        <a:rPr lang="en-IN" dirty="0"/>
                        <a:t>13</a:t>
                      </a:r>
                    </a:p>
                  </a:txBody>
                  <a:tcPr/>
                </a:tc>
                <a:tc>
                  <a:txBody>
                    <a:bodyPr/>
                    <a:lstStyle/>
                    <a:p>
                      <a:pPr algn="ctr"/>
                      <a:r>
                        <a:rPr lang="en-IN" dirty="0"/>
                        <a:t>Mech</a:t>
                      </a:r>
                    </a:p>
                  </a:txBody>
                  <a:tcPr/>
                </a:tc>
                <a:extLst>
                  <a:ext uri="{0D108BD9-81ED-4DB2-BD59-A6C34878D82A}">
                    <a16:rowId xmlns:a16="http://schemas.microsoft.com/office/drawing/2014/main" val="3019212458"/>
                  </a:ext>
                </a:extLst>
              </a:tr>
            </a:tbl>
          </a:graphicData>
        </a:graphic>
      </p:graphicFrame>
      <p:sp>
        <p:nvSpPr>
          <p:cNvPr id="8" name="TextBox 7">
            <a:extLst>
              <a:ext uri="{FF2B5EF4-FFF2-40B4-BE49-F238E27FC236}">
                <a16:creationId xmlns:a16="http://schemas.microsoft.com/office/drawing/2014/main" id="{D662D951-65A1-6B34-57DC-0043D91E0446}"/>
              </a:ext>
            </a:extLst>
          </p:cNvPr>
          <p:cNvSpPr txBox="1"/>
          <p:nvPr/>
        </p:nvSpPr>
        <p:spPr>
          <a:xfrm>
            <a:off x="6779985" y="1938464"/>
            <a:ext cx="2812143" cy="461665"/>
          </a:xfrm>
          <a:prstGeom prst="rect">
            <a:avLst/>
          </a:prstGeom>
          <a:noFill/>
        </p:spPr>
        <p:txBody>
          <a:bodyPr wrap="square" rtlCol="0">
            <a:spAutoFit/>
          </a:bodyPr>
          <a:lstStyle/>
          <a:p>
            <a:r>
              <a:rPr lang="en-IN" sz="2400" b="1" dirty="0"/>
              <a:t>Dept Table</a:t>
            </a:r>
          </a:p>
        </p:txBody>
      </p:sp>
      <p:sp>
        <p:nvSpPr>
          <p:cNvPr id="12" name="TextBox 11">
            <a:extLst>
              <a:ext uri="{FF2B5EF4-FFF2-40B4-BE49-F238E27FC236}">
                <a16:creationId xmlns:a16="http://schemas.microsoft.com/office/drawing/2014/main" id="{44578805-E9B2-5A01-B117-8E463BA5F8C8}"/>
              </a:ext>
            </a:extLst>
          </p:cNvPr>
          <p:cNvSpPr txBox="1"/>
          <p:nvPr/>
        </p:nvSpPr>
        <p:spPr>
          <a:xfrm>
            <a:off x="1141185" y="4093748"/>
            <a:ext cx="6096000" cy="1200329"/>
          </a:xfrm>
          <a:prstGeom prst="rect">
            <a:avLst/>
          </a:prstGeom>
          <a:noFill/>
        </p:spPr>
        <p:txBody>
          <a:bodyPr wrap="square">
            <a:spAutoFit/>
          </a:bodyPr>
          <a:lstStyle/>
          <a:p>
            <a:r>
              <a:rPr lang="en-US" sz="2400" b="1" i="0" u="none" strike="noStrike" baseline="0" dirty="0">
                <a:solidFill>
                  <a:srgbClr val="000000"/>
                </a:solidFill>
              </a:rPr>
              <a:t>SELECT *</a:t>
            </a:r>
          </a:p>
          <a:p>
            <a:r>
              <a:rPr lang="en-US" sz="2400" b="1" i="0" u="none" strike="noStrike" baseline="0" dirty="0">
                <a:solidFill>
                  <a:srgbClr val="000000"/>
                </a:solidFill>
              </a:rPr>
              <a:t>FROM Emp inner join Dept</a:t>
            </a:r>
          </a:p>
          <a:p>
            <a:r>
              <a:rPr lang="en-US" sz="2400" b="1" i="0" u="none" strike="noStrike" baseline="0" dirty="0">
                <a:solidFill>
                  <a:srgbClr val="000000"/>
                </a:solidFill>
              </a:rPr>
              <a:t>on Emp.ID = Dept.ID;</a:t>
            </a:r>
            <a:endParaRPr lang="en-IN" sz="2400" b="1" dirty="0"/>
          </a:p>
        </p:txBody>
      </p:sp>
      <p:graphicFrame>
        <p:nvGraphicFramePr>
          <p:cNvPr id="13" name="Table 12">
            <a:extLst>
              <a:ext uri="{FF2B5EF4-FFF2-40B4-BE49-F238E27FC236}">
                <a16:creationId xmlns:a16="http://schemas.microsoft.com/office/drawing/2014/main" id="{F37970EC-87DB-6D86-117C-64BD7E59D666}"/>
              </a:ext>
            </a:extLst>
          </p:cNvPr>
          <p:cNvGraphicFramePr>
            <a:graphicFrameLocks noGrp="1"/>
          </p:cNvGraphicFramePr>
          <p:nvPr>
            <p:extLst>
              <p:ext uri="{D42A27DB-BD31-4B8C-83A1-F6EECF244321}">
                <p14:modId xmlns:p14="http://schemas.microsoft.com/office/powerpoint/2010/main" val="2444930516"/>
              </p:ext>
            </p:extLst>
          </p:nvPr>
        </p:nvGraphicFramePr>
        <p:xfrm>
          <a:off x="2032000" y="5399482"/>
          <a:ext cx="8128000" cy="123237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20346788"/>
                    </a:ext>
                  </a:extLst>
                </a:gridCol>
                <a:gridCol w="2032000">
                  <a:extLst>
                    <a:ext uri="{9D8B030D-6E8A-4147-A177-3AD203B41FA5}">
                      <a16:colId xmlns:a16="http://schemas.microsoft.com/office/drawing/2014/main" val="2440899973"/>
                    </a:ext>
                  </a:extLst>
                </a:gridCol>
                <a:gridCol w="2032000">
                  <a:extLst>
                    <a:ext uri="{9D8B030D-6E8A-4147-A177-3AD203B41FA5}">
                      <a16:colId xmlns:a16="http://schemas.microsoft.com/office/drawing/2014/main" val="1246276373"/>
                    </a:ext>
                  </a:extLst>
                </a:gridCol>
                <a:gridCol w="2032000">
                  <a:extLst>
                    <a:ext uri="{9D8B030D-6E8A-4147-A177-3AD203B41FA5}">
                      <a16:colId xmlns:a16="http://schemas.microsoft.com/office/drawing/2014/main" val="2607901765"/>
                    </a:ext>
                  </a:extLst>
                </a:gridCol>
              </a:tblGrid>
              <a:tr h="410790">
                <a:tc>
                  <a:txBody>
                    <a:bodyPr/>
                    <a:lstStyle/>
                    <a:p>
                      <a:pPr algn="ctr"/>
                      <a:r>
                        <a:rPr lang="en-IN" dirty="0"/>
                        <a:t>ID</a:t>
                      </a:r>
                    </a:p>
                  </a:txBody>
                  <a:tcPr/>
                </a:tc>
                <a:tc>
                  <a:txBody>
                    <a:bodyPr/>
                    <a:lstStyle/>
                    <a:p>
                      <a:pPr algn="ctr"/>
                      <a:r>
                        <a:rPr lang="en-IN" dirty="0"/>
                        <a:t>STATE</a:t>
                      </a:r>
                    </a:p>
                  </a:txBody>
                  <a:tcPr/>
                </a:tc>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440416700"/>
                  </a:ext>
                </a:extLst>
              </a:tr>
              <a:tr h="410790">
                <a:tc>
                  <a:txBody>
                    <a:bodyPr/>
                    <a:lstStyle/>
                    <a:p>
                      <a:pPr algn="ctr"/>
                      <a:r>
                        <a:rPr lang="en-IN" dirty="0"/>
                        <a:t>11</a:t>
                      </a:r>
                    </a:p>
                  </a:txBody>
                  <a:tcPr/>
                </a:tc>
                <a:tc>
                  <a:txBody>
                    <a:bodyPr/>
                    <a:lstStyle/>
                    <a:p>
                      <a:pPr algn="ctr"/>
                      <a:r>
                        <a:rPr lang="en-IN" dirty="0"/>
                        <a:t>AC</a:t>
                      </a:r>
                    </a:p>
                  </a:txBody>
                  <a:tcPr/>
                </a:tc>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1860061172"/>
                  </a:ext>
                </a:extLst>
              </a:tr>
              <a:tr h="410790">
                <a:tc>
                  <a:txBody>
                    <a:bodyPr/>
                    <a:lstStyle/>
                    <a:p>
                      <a:pPr algn="ctr"/>
                      <a:r>
                        <a:rPr lang="en-IN" dirty="0"/>
                        <a:t>12</a:t>
                      </a:r>
                    </a:p>
                  </a:txBody>
                  <a:tcPr/>
                </a:tc>
                <a:tc>
                  <a:txBody>
                    <a:bodyPr/>
                    <a:lstStyle/>
                    <a:p>
                      <a:pPr algn="ctr"/>
                      <a:r>
                        <a:rPr lang="en-IN" dirty="0"/>
                        <a:t>AD</a:t>
                      </a:r>
                    </a:p>
                  </a:txBody>
                  <a:tcPr/>
                </a:tc>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20295748"/>
                  </a:ext>
                </a:extLst>
              </a:tr>
            </a:tbl>
          </a:graphicData>
        </a:graphic>
      </p:graphicFrame>
    </p:spTree>
    <p:extLst>
      <p:ext uri="{BB962C8B-B14F-4D97-AF65-F5344CB8AC3E}">
        <p14:creationId xmlns:p14="http://schemas.microsoft.com/office/powerpoint/2010/main" val="4237581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4BDE-FFE1-C5DE-93D9-D798958F8218}"/>
              </a:ext>
            </a:extLst>
          </p:cNvPr>
          <p:cNvSpPr>
            <a:spLocks noGrp="1"/>
          </p:cNvSpPr>
          <p:nvPr>
            <p:ph type="title"/>
          </p:nvPr>
        </p:nvSpPr>
        <p:spPr>
          <a:xfrm>
            <a:off x="664028" y="-330344"/>
            <a:ext cx="10515600" cy="1325563"/>
          </a:xfrm>
        </p:spPr>
        <p:txBody>
          <a:bodyPr/>
          <a:lstStyle/>
          <a:p>
            <a:pPr algn="ctr"/>
            <a:r>
              <a:rPr lang="en-IN" b="1" dirty="0">
                <a:solidFill>
                  <a:srgbClr val="C00000"/>
                </a:solidFill>
              </a:rPr>
              <a:t>Left Outer Join</a:t>
            </a:r>
          </a:p>
        </p:txBody>
      </p:sp>
      <p:sp>
        <p:nvSpPr>
          <p:cNvPr id="3" name="Content Placeholder 2">
            <a:extLst>
              <a:ext uri="{FF2B5EF4-FFF2-40B4-BE49-F238E27FC236}">
                <a16:creationId xmlns:a16="http://schemas.microsoft.com/office/drawing/2014/main" id="{DAB9C9B4-7B72-544B-B070-855892F3374B}"/>
              </a:ext>
            </a:extLst>
          </p:cNvPr>
          <p:cNvSpPr>
            <a:spLocks noGrp="1"/>
          </p:cNvSpPr>
          <p:nvPr>
            <p:ph idx="1"/>
          </p:nvPr>
        </p:nvSpPr>
        <p:spPr>
          <a:xfrm>
            <a:off x="664027" y="772007"/>
            <a:ext cx="11070773" cy="4351338"/>
          </a:xfrm>
        </p:spPr>
        <p:txBody>
          <a:bodyPr>
            <a:normAutofit/>
          </a:bodyPr>
          <a:lstStyle/>
          <a:p>
            <a:pPr algn="just"/>
            <a:r>
              <a:rPr lang="en-US" sz="2000" b="0" i="0" u="none" strike="noStrike" baseline="0" dirty="0">
                <a:solidFill>
                  <a:srgbClr val="000000"/>
                </a:solidFill>
              </a:rPr>
              <a:t>The left outer join (or left join) returns all the rows of the left side table and matching rows in the right side table of the join. </a:t>
            </a:r>
          </a:p>
          <a:p>
            <a:pPr algn="just"/>
            <a:r>
              <a:rPr lang="en-US" sz="2000" b="0" i="0" u="none" strike="noStrike" baseline="0" dirty="0">
                <a:solidFill>
                  <a:srgbClr val="000000"/>
                </a:solidFill>
              </a:rPr>
              <a:t>The rows for which there is no matching row on the right side, the result will contain </a:t>
            </a:r>
            <a:r>
              <a:rPr lang="en-US" sz="2000" b="0" i="1" u="none" strike="noStrike" baseline="0" dirty="0">
                <a:solidFill>
                  <a:srgbClr val="000000"/>
                </a:solidFill>
              </a:rPr>
              <a:t>NULL</a:t>
            </a:r>
            <a:r>
              <a:rPr lang="en-US" sz="2000" b="0" i="0" u="none" strike="noStrike" baseline="0" dirty="0">
                <a:solidFill>
                  <a:srgbClr val="000000"/>
                </a:solidFill>
              </a:rPr>
              <a:t>. </a:t>
            </a:r>
            <a:endParaRPr lang="en-IN" sz="2000" dirty="0"/>
          </a:p>
        </p:txBody>
      </p:sp>
      <p:sp>
        <p:nvSpPr>
          <p:cNvPr id="4" name="Slide Number Placeholder 3">
            <a:extLst>
              <a:ext uri="{FF2B5EF4-FFF2-40B4-BE49-F238E27FC236}">
                <a16:creationId xmlns:a16="http://schemas.microsoft.com/office/drawing/2014/main" id="{EB6608E7-47B1-01F5-D429-603439BC6A25}"/>
              </a:ext>
            </a:extLst>
          </p:cNvPr>
          <p:cNvSpPr>
            <a:spLocks noGrp="1"/>
          </p:cNvSpPr>
          <p:nvPr>
            <p:ph type="sldNum" sz="quarter" idx="12"/>
          </p:nvPr>
        </p:nvSpPr>
        <p:spPr/>
        <p:txBody>
          <a:bodyPr/>
          <a:lstStyle/>
          <a:p>
            <a:fld id="{A5DC77FE-90AD-43F6-BCC5-87ECBA829A40}" type="slidenum">
              <a:rPr lang="en-IN" smtClean="0"/>
              <a:t>18</a:t>
            </a:fld>
            <a:endParaRPr lang="en-IN" dirty="0"/>
          </a:p>
        </p:txBody>
      </p:sp>
      <p:graphicFrame>
        <p:nvGraphicFramePr>
          <p:cNvPr id="5" name="Table 4">
            <a:extLst>
              <a:ext uri="{FF2B5EF4-FFF2-40B4-BE49-F238E27FC236}">
                <a16:creationId xmlns:a16="http://schemas.microsoft.com/office/drawing/2014/main" id="{C92100B9-1247-CC1F-24E2-430DB9195C71}"/>
              </a:ext>
            </a:extLst>
          </p:cNvPr>
          <p:cNvGraphicFramePr>
            <a:graphicFrameLocks noGrp="1"/>
          </p:cNvGraphicFramePr>
          <p:nvPr>
            <p:extLst>
              <p:ext uri="{D42A27DB-BD31-4B8C-83A1-F6EECF244321}">
                <p14:modId xmlns:p14="http://schemas.microsoft.com/office/powerpoint/2010/main" val="2448622294"/>
              </p:ext>
            </p:extLst>
          </p:nvPr>
        </p:nvGraphicFramePr>
        <p:xfrm>
          <a:off x="1141185" y="2317076"/>
          <a:ext cx="4281714" cy="1468364"/>
        </p:xfrm>
        <a:graphic>
          <a:graphicData uri="http://schemas.openxmlformats.org/drawingml/2006/table">
            <a:tbl>
              <a:tblPr firstRow="1" bandRow="1">
                <a:tableStyleId>{5C22544A-7EE6-4342-B048-85BDC9FD1C3A}</a:tableStyleId>
              </a:tblPr>
              <a:tblGrid>
                <a:gridCol w="1984828">
                  <a:extLst>
                    <a:ext uri="{9D8B030D-6E8A-4147-A177-3AD203B41FA5}">
                      <a16:colId xmlns:a16="http://schemas.microsoft.com/office/drawing/2014/main" val="2056598130"/>
                    </a:ext>
                  </a:extLst>
                </a:gridCol>
                <a:gridCol w="2296886">
                  <a:extLst>
                    <a:ext uri="{9D8B030D-6E8A-4147-A177-3AD203B41FA5}">
                      <a16:colId xmlns:a16="http://schemas.microsoft.com/office/drawing/2014/main" val="3465692666"/>
                    </a:ext>
                  </a:extLst>
                </a:gridCol>
              </a:tblGrid>
              <a:tr h="367091">
                <a:tc>
                  <a:txBody>
                    <a:bodyPr/>
                    <a:lstStyle/>
                    <a:p>
                      <a:pPr algn="ctr"/>
                      <a:r>
                        <a:rPr lang="en-IN" dirty="0"/>
                        <a:t>ID</a:t>
                      </a:r>
                    </a:p>
                  </a:txBody>
                  <a:tcPr/>
                </a:tc>
                <a:tc>
                  <a:txBody>
                    <a:bodyPr/>
                    <a:lstStyle/>
                    <a:p>
                      <a:pPr algn="ctr"/>
                      <a:r>
                        <a:rPr lang="en-IN" dirty="0"/>
                        <a:t>STATE</a:t>
                      </a:r>
                    </a:p>
                  </a:txBody>
                  <a:tcPr/>
                </a:tc>
                <a:extLst>
                  <a:ext uri="{0D108BD9-81ED-4DB2-BD59-A6C34878D82A}">
                    <a16:rowId xmlns:a16="http://schemas.microsoft.com/office/drawing/2014/main" val="2787608649"/>
                  </a:ext>
                </a:extLst>
              </a:tr>
              <a:tr h="367091">
                <a:tc>
                  <a:txBody>
                    <a:bodyPr/>
                    <a:lstStyle/>
                    <a:p>
                      <a:pPr algn="ctr"/>
                      <a:r>
                        <a:rPr lang="en-IN" dirty="0"/>
                        <a:t>10</a:t>
                      </a:r>
                    </a:p>
                  </a:txBody>
                  <a:tcPr/>
                </a:tc>
                <a:tc>
                  <a:txBody>
                    <a:bodyPr/>
                    <a:lstStyle/>
                    <a:p>
                      <a:pPr algn="ctr"/>
                      <a:r>
                        <a:rPr lang="en-IN" dirty="0"/>
                        <a:t>AB</a:t>
                      </a:r>
                    </a:p>
                  </a:txBody>
                  <a:tcPr/>
                </a:tc>
                <a:extLst>
                  <a:ext uri="{0D108BD9-81ED-4DB2-BD59-A6C34878D82A}">
                    <a16:rowId xmlns:a16="http://schemas.microsoft.com/office/drawing/2014/main" val="2404004725"/>
                  </a:ext>
                </a:extLst>
              </a:tr>
              <a:tr h="367091">
                <a:tc>
                  <a:txBody>
                    <a:bodyPr/>
                    <a:lstStyle/>
                    <a:p>
                      <a:pPr algn="ctr"/>
                      <a:r>
                        <a:rPr lang="en-IN" dirty="0"/>
                        <a:t>11</a:t>
                      </a:r>
                    </a:p>
                  </a:txBody>
                  <a:tcPr/>
                </a:tc>
                <a:tc>
                  <a:txBody>
                    <a:bodyPr/>
                    <a:lstStyle/>
                    <a:p>
                      <a:pPr algn="ctr"/>
                      <a:r>
                        <a:rPr lang="en-IN" dirty="0"/>
                        <a:t>AC</a:t>
                      </a:r>
                    </a:p>
                  </a:txBody>
                  <a:tcPr/>
                </a:tc>
                <a:extLst>
                  <a:ext uri="{0D108BD9-81ED-4DB2-BD59-A6C34878D82A}">
                    <a16:rowId xmlns:a16="http://schemas.microsoft.com/office/drawing/2014/main" val="2589885664"/>
                  </a:ext>
                </a:extLst>
              </a:tr>
              <a:tr h="367091">
                <a:tc>
                  <a:txBody>
                    <a:bodyPr/>
                    <a:lstStyle/>
                    <a:p>
                      <a:pPr algn="ctr"/>
                      <a:r>
                        <a:rPr lang="en-IN" dirty="0"/>
                        <a:t>12</a:t>
                      </a:r>
                    </a:p>
                  </a:txBody>
                  <a:tcPr/>
                </a:tc>
                <a:tc>
                  <a:txBody>
                    <a:bodyPr/>
                    <a:lstStyle/>
                    <a:p>
                      <a:pPr algn="ctr"/>
                      <a:r>
                        <a:rPr lang="en-IN" dirty="0"/>
                        <a:t>AD</a:t>
                      </a:r>
                    </a:p>
                  </a:txBody>
                  <a:tcPr/>
                </a:tc>
                <a:extLst>
                  <a:ext uri="{0D108BD9-81ED-4DB2-BD59-A6C34878D82A}">
                    <a16:rowId xmlns:a16="http://schemas.microsoft.com/office/drawing/2014/main" val="3019212458"/>
                  </a:ext>
                </a:extLst>
              </a:tr>
            </a:tbl>
          </a:graphicData>
        </a:graphic>
      </p:graphicFrame>
      <p:sp>
        <p:nvSpPr>
          <p:cNvPr id="6" name="TextBox 5">
            <a:extLst>
              <a:ext uri="{FF2B5EF4-FFF2-40B4-BE49-F238E27FC236}">
                <a16:creationId xmlns:a16="http://schemas.microsoft.com/office/drawing/2014/main" id="{F10FCC78-68DF-5C93-8075-86D193DBEA8B}"/>
              </a:ext>
            </a:extLst>
          </p:cNvPr>
          <p:cNvSpPr txBox="1"/>
          <p:nvPr/>
        </p:nvSpPr>
        <p:spPr>
          <a:xfrm>
            <a:off x="1743529" y="1765788"/>
            <a:ext cx="2318658" cy="461665"/>
          </a:xfrm>
          <a:prstGeom prst="rect">
            <a:avLst/>
          </a:prstGeom>
          <a:noFill/>
        </p:spPr>
        <p:txBody>
          <a:bodyPr wrap="square" rtlCol="0">
            <a:spAutoFit/>
          </a:bodyPr>
          <a:lstStyle/>
          <a:p>
            <a:r>
              <a:rPr lang="en-IN" sz="2400" b="1" dirty="0"/>
              <a:t>Emp Table</a:t>
            </a:r>
          </a:p>
        </p:txBody>
      </p:sp>
      <p:graphicFrame>
        <p:nvGraphicFramePr>
          <p:cNvPr id="7" name="Table 6">
            <a:extLst>
              <a:ext uri="{FF2B5EF4-FFF2-40B4-BE49-F238E27FC236}">
                <a16:creationId xmlns:a16="http://schemas.microsoft.com/office/drawing/2014/main" id="{4B9E1BB1-7D3E-DDEF-7667-DA72A0204DD3}"/>
              </a:ext>
            </a:extLst>
          </p:cNvPr>
          <p:cNvGraphicFramePr>
            <a:graphicFrameLocks noGrp="1"/>
          </p:cNvGraphicFramePr>
          <p:nvPr>
            <p:extLst>
              <p:ext uri="{D42A27DB-BD31-4B8C-83A1-F6EECF244321}">
                <p14:modId xmlns:p14="http://schemas.microsoft.com/office/powerpoint/2010/main" val="75289035"/>
              </p:ext>
            </p:extLst>
          </p:nvPr>
        </p:nvGraphicFramePr>
        <p:xfrm>
          <a:off x="6199414" y="2317076"/>
          <a:ext cx="4281714" cy="1468364"/>
        </p:xfrm>
        <a:graphic>
          <a:graphicData uri="http://schemas.openxmlformats.org/drawingml/2006/table">
            <a:tbl>
              <a:tblPr firstRow="1" bandRow="1">
                <a:tableStyleId>{5C22544A-7EE6-4342-B048-85BDC9FD1C3A}</a:tableStyleId>
              </a:tblPr>
              <a:tblGrid>
                <a:gridCol w="1984828">
                  <a:extLst>
                    <a:ext uri="{9D8B030D-6E8A-4147-A177-3AD203B41FA5}">
                      <a16:colId xmlns:a16="http://schemas.microsoft.com/office/drawing/2014/main" val="2056598130"/>
                    </a:ext>
                  </a:extLst>
                </a:gridCol>
                <a:gridCol w="2296886">
                  <a:extLst>
                    <a:ext uri="{9D8B030D-6E8A-4147-A177-3AD203B41FA5}">
                      <a16:colId xmlns:a16="http://schemas.microsoft.com/office/drawing/2014/main" val="3465692666"/>
                    </a:ext>
                  </a:extLst>
                </a:gridCol>
              </a:tblGrid>
              <a:tr h="367091">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787608649"/>
                  </a:ext>
                </a:extLst>
              </a:tr>
              <a:tr h="367091">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2404004725"/>
                  </a:ext>
                </a:extLst>
              </a:tr>
              <a:tr h="367091">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2589885664"/>
                  </a:ext>
                </a:extLst>
              </a:tr>
              <a:tr h="367091">
                <a:tc>
                  <a:txBody>
                    <a:bodyPr/>
                    <a:lstStyle/>
                    <a:p>
                      <a:pPr algn="ctr"/>
                      <a:r>
                        <a:rPr lang="en-IN" dirty="0"/>
                        <a:t>13</a:t>
                      </a:r>
                    </a:p>
                  </a:txBody>
                  <a:tcPr/>
                </a:tc>
                <a:tc>
                  <a:txBody>
                    <a:bodyPr/>
                    <a:lstStyle/>
                    <a:p>
                      <a:pPr algn="ctr"/>
                      <a:r>
                        <a:rPr lang="en-IN" dirty="0"/>
                        <a:t>Mech</a:t>
                      </a:r>
                    </a:p>
                  </a:txBody>
                  <a:tcPr/>
                </a:tc>
                <a:extLst>
                  <a:ext uri="{0D108BD9-81ED-4DB2-BD59-A6C34878D82A}">
                    <a16:rowId xmlns:a16="http://schemas.microsoft.com/office/drawing/2014/main" val="3019212458"/>
                  </a:ext>
                </a:extLst>
              </a:tr>
            </a:tbl>
          </a:graphicData>
        </a:graphic>
      </p:graphicFrame>
      <p:sp>
        <p:nvSpPr>
          <p:cNvPr id="8" name="TextBox 7">
            <a:extLst>
              <a:ext uri="{FF2B5EF4-FFF2-40B4-BE49-F238E27FC236}">
                <a16:creationId xmlns:a16="http://schemas.microsoft.com/office/drawing/2014/main" id="{D662D951-65A1-6B34-57DC-0043D91E0446}"/>
              </a:ext>
            </a:extLst>
          </p:cNvPr>
          <p:cNvSpPr txBox="1"/>
          <p:nvPr/>
        </p:nvSpPr>
        <p:spPr>
          <a:xfrm>
            <a:off x="6834414" y="1765787"/>
            <a:ext cx="2812143" cy="461665"/>
          </a:xfrm>
          <a:prstGeom prst="rect">
            <a:avLst/>
          </a:prstGeom>
          <a:noFill/>
        </p:spPr>
        <p:txBody>
          <a:bodyPr wrap="square" rtlCol="0">
            <a:spAutoFit/>
          </a:bodyPr>
          <a:lstStyle/>
          <a:p>
            <a:r>
              <a:rPr lang="en-IN" sz="2400" b="1" dirty="0"/>
              <a:t>Dept Table</a:t>
            </a:r>
          </a:p>
        </p:txBody>
      </p:sp>
      <p:sp>
        <p:nvSpPr>
          <p:cNvPr id="12" name="TextBox 11">
            <a:extLst>
              <a:ext uri="{FF2B5EF4-FFF2-40B4-BE49-F238E27FC236}">
                <a16:creationId xmlns:a16="http://schemas.microsoft.com/office/drawing/2014/main" id="{44578805-E9B2-5A01-B117-8E463BA5F8C8}"/>
              </a:ext>
            </a:extLst>
          </p:cNvPr>
          <p:cNvSpPr txBox="1"/>
          <p:nvPr/>
        </p:nvSpPr>
        <p:spPr>
          <a:xfrm>
            <a:off x="1337129" y="3537637"/>
            <a:ext cx="6096000" cy="1569660"/>
          </a:xfrm>
          <a:prstGeom prst="rect">
            <a:avLst/>
          </a:prstGeom>
          <a:noFill/>
        </p:spPr>
        <p:txBody>
          <a:bodyPr wrap="square">
            <a:spAutoFit/>
          </a:bodyPr>
          <a:lstStyle/>
          <a:p>
            <a:endParaRPr lang="en-US" sz="2400" b="1" i="0" u="none" strike="noStrike" baseline="0" dirty="0">
              <a:solidFill>
                <a:srgbClr val="000000"/>
              </a:solidFill>
            </a:endParaRPr>
          </a:p>
          <a:p>
            <a:r>
              <a:rPr lang="en-US" sz="2400" b="1" i="0" u="none" strike="noStrike" baseline="0" dirty="0">
                <a:solidFill>
                  <a:srgbClr val="000000"/>
                </a:solidFill>
              </a:rPr>
              <a:t>SELECT *</a:t>
            </a:r>
          </a:p>
          <a:p>
            <a:r>
              <a:rPr lang="en-US" sz="2400" b="1" i="0" u="none" strike="noStrike" baseline="0" dirty="0">
                <a:solidFill>
                  <a:srgbClr val="000000"/>
                </a:solidFill>
              </a:rPr>
              <a:t>FROM Emp </a:t>
            </a:r>
            <a:r>
              <a:rPr lang="en-US" sz="2400" b="1" dirty="0">
                <a:solidFill>
                  <a:srgbClr val="000000"/>
                </a:solidFill>
              </a:rPr>
              <a:t>left outer</a:t>
            </a:r>
            <a:r>
              <a:rPr lang="en-US" sz="2400" b="1" i="0" u="none" strike="noStrike" baseline="0" dirty="0">
                <a:solidFill>
                  <a:srgbClr val="000000"/>
                </a:solidFill>
              </a:rPr>
              <a:t> join Dept</a:t>
            </a:r>
          </a:p>
          <a:p>
            <a:r>
              <a:rPr lang="en-US" sz="2400" b="1" i="0" u="none" strike="noStrike" baseline="0" dirty="0">
                <a:solidFill>
                  <a:srgbClr val="000000"/>
                </a:solidFill>
              </a:rPr>
              <a:t>on Emp.ID = Dept.ID;</a:t>
            </a:r>
            <a:endParaRPr lang="en-IN" sz="2400" b="1" dirty="0"/>
          </a:p>
        </p:txBody>
      </p:sp>
      <p:graphicFrame>
        <p:nvGraphicFramePr>
          <p:cNvPr id="13" name="Table 12">
            <a:extLst>
              <a:ext uri="{FF2B5EF4-FFF2-40B4-BE49-F238E27FC236}">
                <a16:creationId xmlns:a16="http://schemas.microsoft.com/office/drawing/2014/main" id="{F37970EC-87DB-6D86-117C-64BD7E59D666}"/>
              </a:ext>
            </a:extLst>
          </p:cNvPr>
          <p:cNvGraphicFramePr>
            <a:graphicFrameLocks noGrp="1"/>
          </p:cNvGraphicFramePr>
          <p:nvPr>
            <p:extLst>
              <p:ext uri="{D42A27DB-BD31-4B8C-83A1-F6EECF244321}">
                <p14:modId xmlns:p14="http://schemas.microsoft.com/office/powerpoint/2010/main" val="2069837188"/>
              </p:ext>
            </p:extLst>
          </p:nvPr>
        </p:nvGraphicFramePr>
        <p:xfrm>
          <a:off x="1649186" y="5107297"/>
          <a:ext cx="8128000" cy="159813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20346788"/>
                    </a:ext>
                  </a:extLst>
                </a:gridCol>
                <a:gridCol w="2032000">
                  <a:extLst>
                    <a:ext uri="{9D8B030D-6E8A-4147-A177-3AD203B41FA5}">
                      <a16:colId xmlns:a16="http://schemas.microsoft.com/office/drawing/2014/main" val="2440899973"/>
                    </a:ext>
                  </a:extLst>
                </a:gridCol>
                <a:gridCol w="2032000">
                  <a:extLst>
                    <a:ext uri="{9D8B030D-6E8A-4147-A177-3AD203B41FA5}">
                      <a16:colId xmlns:a16="http://schemas.microsoft.com/office/drawing/2014/main" val="1246276373"/>
                    </a:ext>
                  </a:extLst>
                </a:gridCol>
                <a:gridCol w="2032000">
                  <a:extLst>
                    <a:ext uri="{9D8B030D-6E8A-4147-A177-3AD203B41FA5}">
                      <a16:colId xmlns:a16="http://schemas.microsoft.com/office/drawing/2014/main" val="2607901765"/>
                    </a:ext>
                  </a:extLst>
                </a:gridCol>
              </a:tblGrid>
              <a:tr h="0">
                <a:tc>
                  <a:txBody>
                    <a:bodyPr/>
                    <a:lstStyle/>
                    <a:p>
                      <a:pPr algn="ctr"/>
                      <a:r>
                        <a:rPr lang="en-IN" dirty="0"/>
                        <a:t>ID</a:t>
                      </a:r>
                    </a:p>
                  </a:txBody>
                  <a:tcPr/>
                </a:tc>
                <a:tc>
                  <a:txBody>
                    <a:bodyPr/>
                    <a:lstStyle/>
                    <a:p>
                      <a:pPr algn="ctr"/>
                      <a:r>
                        <a:rPr lang="en-IN" dirty="0"/>
                        <a:t>STATE</a:t>
                      </a:r>
                    </a:p>
                  </a:txBody>
                  <a:tcPr/>
                </a:tc>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440416700"/>
                  </a:ext>
                </a:extLst>
              </a:tr>
              <a:tr h="410790">
                <a:tc>
                  <a:txBody>
                    <a:bodyPr/>
                    <a:lstStyle/>
                    <a:p>
                      <a:pPr algn="ctr"/>
                      <a:r>
                        <a:rPr lang="en-IN" dirty="0"/>
                        <a:t>10</a:t>
                      </a:r>
                    </a:p>
                  </a:txBody>
                  <a:tcPr/>
                </a:tc>
                <a:tc>
                  <a:txBody>
                    <a:bodyPr/>
                    <a:lstStyle/>
                    <a:p>
                      <a:pPr algn="ctr"/>
                      <a:r>
                        <a:rPr lang="en-IN" dirty="0"/>
                        <a:t>AB</a:t>
                      </a:r>
                    </a:p>
                  </a:txBody>
                  <a:tcPr/>
                </a:tc>
                <a:tc>
                  <a:txBody>
                    <a:bodyPr/>
                    <a:lstStyle/>
                    <a:p>
                      <a:pPr algn="ctr"/>
                      <a:r>
                        <a:rPr lang="en-IN" dirty="0"/>
                        <a:t>NULL</a:t>
                      </a:r>
                    </a:p>
                  </a:txBody>
                  <a:tcPr/>
                </a:tc>
                <a:tc>
                  <a:txBody>
                    <a:bodyPr/>
                    <a:lstStyle/>
                    <a:p>
                      <a:pPr algn="ctr"/>
                      <a:r>
                        <a:rPr lang="en-IN" dirty="0"/>
                        <a:t>NULL</a:t>
                      </a:r>
                    </a:p>
                  </a:txBody>
                  <a:tcPr/>
                </a:tc>
                <a:extLst>
                  <a:ext uri="{0D108BD9-81ED-4DB2-BD59-A6C34878D82A}">
                    <a16:rowId xmlns:a16="http://schemas.microsoft.com/office/drawing/2014/main" val="57881014"/>
                  </a:ext>
                </a:extLst>
              </a:tr>
              <a:tr h="410790">
                <a:tc>
                  <a:txBody>
                    <a:bodyPr/>
                    <a:lstStyle/>
                    <a:p>
                      <a:pPr algn="ctr"/>
                      <a:r>
                        <a:rPr lang="en-IN" dirty="0"/>
                        <a:t>11</a:t>
                      </a:r>
                    </a:p>
                  </a:txBody>
                  <a:tcPr/>
                </a:tc>
                <a:tc>
                  <a:txBody>
                    <a:bodyPr/>
                    <a:lstStyle/>
                    <a:p>
                      <a:pPr algn="ctr"/>
                      <a:r>
                        <a:rPr lang="en-IN" dirty="0"/>
                        <a:t>AC</a:t>
                      </a:r>
                    </a:p>
                  </a:txBody>
                  <a:tcPr/>
                </a:tc>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1860061172"/>
                  </a:ext>
                </a:extLst>
              </a:tr>
              <a:tr h="410790">
                <a:tc>
                  <a:txBody>
                    <a:bodyPr/>
                    <a:lstStyle/>
                    <a:p>
                      <a:pPr algn="ctr"/>
                      <a:r>
                        <a:rPr lang="en-IN" dirty="0"/>
                        <a:t>12</a:t>
                      </a:r>
                    </a:p>
                  </a:txBody>
                  <a:tcPr/>
                </a:tc>
                <a:tc>
                  <a:txBody>
                    <a:bodyPr/>
                    <a:lstStyle/>
                    <a:p>
                      <a:pPr algn="ctr"/>
                      <a:r>
                        <a:rPr lang="en-IN" dirty="0"/>
                        <a:t>AD</a:t>
                      </a:r>
                    </a:p>
                  </a:txBody>
                  <a:tcPr/>
                </a:tc>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20295748"/>
                  </a:ext>
                </a:extLst>
              </a:tr>
            </a:tbl>
          </a:graphicData>
        </a:graphic>
      </p:graphicFrame>
    </p:spTree>
    <p:extLst>
      <p:ext uri="{BB962C8B-B14F-4D97-AF65-F5344CB8AC3E}">
        <p14:creationId xmlns:p14="http://schemas.microsoft.com/office/powerpoint/2010/main" val="3095425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4BDE-FFE1-C5DE-93D9-D798958F8218}"/>
              </a:ext>
            </a:extLst>
          </p:cNvPr>
          <p:cNvSpPr>
            <a:spLocks noGrp="1"/>
          </p:cNvSpPr>
          <p:nvPr>
            <p:ph type="title"/>
          </p:nvPr>
        </p:nvSpPr>
        <p:spPr>
          <a:xfrm>
            <a:off x="664028" y="-330344"/>
            <a:ext cx="10515600" cy="1325563"/>
          </a:xfrm>
        </p:spPr>
        <p:txBody>
          <a:bodyPr/>
          <a:lstStyle/>
          <a:p>
            <a:pPr algn="ctr"/>
            <a:r>
              <a:rPr lang="en-IN" b="1" dirty="0">
                <a:solidFill>
                  <a:srgbClr val="C00000"/>
                </a:solidFill>
              </a:rPr>
              <a:t>Right Outer Join</a:t>
            </a:r>
          </a:p>
        </p:txBody>
      </p:sp>
      <p:sp>
        <p:nvSpPr>
          <p:cNvPr id="3" name="Content Placeholder 2">
            <a:extLst>
              <a:ext uri="{FF2B5EF4-FFF2-40B4-BE49-F238E27FC236}">
                <a16:creationId xmlns:a16="http://schemas.microsoft.com/office/drawing/2014/main" id="{DAB9C9B4-7B72-544B-B070-855892F3374B}"/>
              </a:ext>
            </a:extLst>
          </p:cNvPr>
          <p:cNvSpPr>
            <a:spLocks noGrp="1"/>
          </p:cNvSpPr>
          <p:nvPr>
            <p:ph idx="1"/>
          </p:nvPr>
        </p:nvSpPr>
        <p:spPr>
          <a:xfrm>
            <a:off x="664027" y="772007"/>
            <a:ext cx="11070773" cy="4351338"/>
          </a:xfrm>
        </p:spPr>
        <p:txBody>
          <a:bodyPr>
            <a:normAutofit/>
          </a:bodyPr>
          <a:lstStyle/>
          <a:p>
            <a:pPr algn="just"/>
            <a:r>
              <a:rPr lang="en-US" sz="2000" b="0" i="0" u="none" strike="noStrike" baseline="0" dirty="0">
                <a:solidFill>
                  <a:srgbClr val="000000"/>
                </a:solidFill>
              </a:rPr>
              <a:t>The right outer join (or right join) returns all the rows of the right side table and matching rows for the left side table of the join. </a:t>
            </a:r>
          </a:p>
          <a:p>
            <a:pPr algn="just"/>
            <a:r>
              <a:rPr lang="en-US" sz="2000" b="0" i="0" u="none" strike="noStrike" baseline="0" dirty="0">
                <a:solidFill>
                  <a:srgbClr val="000000"/>
                </a:solidFill>
              </a:rPr>
              <a:t>The rows for which there is no matching row on the left side, the result will contain </a:t>
            </a:r>
            <a:r>
              <a:rPr lang="en-US" sz="2000" b="0" i="1" u="none" strike="noStrike" baseline="0" dirty="0">
                <a:solidFill>
                  <a:srgbClr val="000000"/>
                </a:solidFill>
              </a:rPr>
              <a:t>NULL.</a:t>
            </a:r>
            <a:endParaRPr lang="en-IN" sz="2000" dirty="0"/>
          </a:p>
        </p:txBody>
      </p:sp>
      <p:sp>
        <p:nvSpPr>
          <p:cNvPr id="4" name="Slide Number Placeholder 3">
            <a:extLst>
              <a:ext uri="{FF2B5EF4-FFF2-40B4-BE49-F238E27FC236}">
                <a16:creationId xmlns:a16="http://schemas.microsoft.com/office/drawing/2014/main" id="{EB6608E7-47B1-01F5-D429-603439BC6A25}"/>
              </a:ext>
            </a:extLst>
          </p:cNvPr>
          <p:cNvSpPr>
            <a:spLocks noGrp="1"/>
          </p:cNvSpPr>
          <p:nvPr>
            <p:ph type="sldNum" sz="quarter" idx="12"/>
          </p:nvPr>
        </p:nvSpPr>
        <p:spPr/>
        <p:txBody>
          <a:bodyPr/>
          <a:lstStyle/>
          <a:p>
            <a:fld id="{A5DC77FE-90AD-43F6-BCC5-87ECBA829A40}" type="slidenum">
              <a:rPr lang="en-IN" smtClean="0"/>
              <a:t>19</a:t>
            </a:fld>
            <a:endParaRPr lang="en-IN" dirty="0"/>
          </a:p>
        </p:txBody>
      </p:sp>
      <p:graphicFrame>
        <p:nvGraphicFramePr>
          <p:cNvPr id="5" name="Table 4">
            <a:extLst>
              <a:ext uri="{FF2B5EF4-FFF2-40B4-BE49-F238E27FC236}">
                <a16:creationId xmlns:a16="http://schemas.microsoft.com/office/drawing/2014/main" id="{C92100B9-1247-CC1F-24E2-430DB9195C71}"/>
              </a:ext>
            </a:extLst>
          </p:cNvPr>
          <p:cNvGraphicFramePr>
            <a:graphicFrameLocks noGrp="1"/>
          </p:cNvGraphicFramePr>
          <p:nvPr/>
        </p:nvGraphicFramePr>
        <p:xfrm>
          <a:off x="1141185" y="2317076"/>
          <a:ext cx="4281714" cy="1468364"/>
        </p:xfrm>
        <a:graphic>
          <a:graphicData uri="http://schemas.openxmlformats.org/drawingml/2006/table">
            <a:tbl>
              <a:tblPr firstRow="1" bandRow="1">
                <a:tableStyleId>{5C22544A-7EE6-4342-B048-85BDC9FD1C3A}</a:tableStyleId>
              </a:tblPr>
              <a:tblGrid>
                <a:gridCol w="1984828">
                  <a:extLst>
                    <a:ext uri="{9D8B030D-6E8A-4147-A177-3AD203B41FA5}">
                      <a16:colId xmlns:a16="http://schemas.microsoft.com/office/drawing/2014/main" val="2056598130"/>
                    </a:ext>
                  </a:extLst>
                </a:gridCol>
                <a:gridCol w="2296886">
                  <a:extLst>
                    <a:ext uri="{9D8B030D-6E8A-4147-A177-3AD203B41FA5}">
                      <a16:colId xmlns:a16="http://schemas.microsoft.com/office/drawing/2014/main" val="3465692666"/>
                    </a:ext>
                  </a:extLst>
                </a:gridCol>
              </a:tblGrid>
              <a:tr h="367091">
                <a:tc>
                  <a:txBody>
                    <a:bodyPr/>
                    <a:lstStyle/>
                    <a:p>
                      <a:pPr algn="ctr"/>
                      <a:r>
                        <a:rPr lang="en-IN" dirty="0"/>
                        <a:t>ID</a:t>
                      </a:r>
                    </a:p>
                  </a:txBody>
                  <a:tcPr/>
                </a:tc>
                <a:tc>
                  <a:txBody>
                    <a:bodyPr/>
                    <a:lstStyle/>
                    <a:p>
                      <a:pPr algn="ctr"/>
                      <a:r>
                        <a:rPr lang="en-IN" dirty="0"/>
                        <a:t>STATE</a:t>
                      </a:r>
                    </a:p>
                  </a:txBody>
                  <a:tcPr/>
                </a:tc>
                <a:extLst>
                  <a:ext uri="{0D108BD9-81ED-4DB2-BD59-A6C34878D82A}">
                    <a16:rowId xmlns:a16="http://schemas.microsoft.com/office/drawing/2014/main" val="2787608649"/>
                  </a:ext>
                </a:extLst>
              </a:tr>
              <a:tr h="367091">
                <a:tc>
                  <a:txBody>
                    <a:bodyPr/>
                    <a:lstStyle/>
                    <a:p>
                      <a:pPr algn="ctr"/>
                      <a:r>
                        <a:rPr lang="en-IN" dirty="0"/>
                        <a:t>10</a:t>
                      </a:r>
                    </a:p>
                  </a:txBody>
                  <a:tcPr/>
                </a:tc>
                <a:tc>
                  <a:txBody>
                    <a:bodyPr/>
                    <a:lstStyle/>
                    <a:p>
                      <a:pPr algn="ctr"/>
                      <a:r>
                        <a:rPr lang="en-IN" dirty="0"/>
                        <a:t>AB</a:t>
                      </a:r>
                    </a:p>
                  </a:txBody>
                  <a:tcPr/>
                </a:tc>
                <a:extLst>
                  <a:ext uri="{0D108BD9-81ED-4DB2-BD59-A6C34878D82A}">
                    <a16:rowId xmlns:a16="http://schemas.microsoft.com/office/drawing/2014/main" val="2404004725"/>
                  </a:ext>
                </a:extLst>
              </a:tr>
              <a:tr h="367091">
                <a:tc>
                  <a:txBody>
                    <a:bodyPr/>
                    <a:lstStyle/>
                    <a:p>
                      <a:pPr algn="ctr"/>
                      <a:r>
                        <a:rPr lang="en-IN" dirty="0"/>
                        <a:t>11</a:t>
                      </a:r>
                    </a:p>
                  </a:txBody>
                  <a:tcPr/>
                </a:tc>
                <a:tc>
                  <a:txBody>
                    <a:bodyPr/>
                    <a:lstStyle/>
                    <a:p>
                      <a:pPr algn="ctr"/>
                      <a:r>
                        <a:rPr lang="en-IN" dirty="0"/>
                        <a:t>AC</a:t>
                      </a:r>
                    </a:p>
                  </a:txBody>
                  <a:tcPr/>
                </a:tc>
                <a:extLst>
                  <a:ext uri="{0D108BD9-81ED-4DB2-BD59-A6C34878D82A}">
                    <a16:rowId xmlns:a16="http://schemas.microsoft.com/office/drawing/2014/main" val="2589885664"/>
                  </a:ext>
                </a:extLst>
              </a:tr>
              <a:tr h="367091">
                <a:tc>
                  <a:txBody>
                    <a:bodyPr/>
                    <a:lstStyle/>
                    <a:p>
                      <a:pPr algn="ctr"/>
                      <a:r>
                        <a:rPr lang="en-IN" dirty="0"/>
                        <a:t>12</a:t>
                      </a:r>
                    </a:p>
                  </a:txBody>
                  <a:tcPr/>
                </a:tc>
                <a:tc>
                  <a:txBody>
                    <a:bodyPr/>
                    <a:lstStyle/>
                    <a:p>
                      <a:pPr algn="ctr"/>
                      <a:r>
                        <a:rPr lang="en-IN" dirty="0"/>
                        <a:t>AD</a:t>
                      </a:r>
                    </a:p>
                  </a:txBody>
                  <a:tcPr/>
                </a:tc>
                <a:extLst>
                  <a:ext uri="{0D108BD9-81ED-4DB2-BD59-A6C34878D82A}">
                    <a16:rowId xmlns:a16="http://schemas.microsoft.com/office/drawing/2014/main" val="3019212458"/>
                  </a:ext>
                </a:extLst>
              </a:tr>
            </a:tbl>
          </a:graphicData>
        </a:graphic>
      </p:graphicFrame>
      <p:sp>
        <p:nvSpPr>
          <p:cNvPr id="6" name="TextBox 5">
            <a:extLst>
              <a:ext uri="{FF2B5EF4-FFF2-40B4-BE49-F238E27FC236}">
                <a16:creationId xmlns:a16="http://schemas.microsoft.com/office/drawing/2014/main" id="{F10FCC78-68DF-5C93-8075-86D193DBEA8B}"/>
              </a:ext>
            </a:extLst>
          </p:cNvPr>
          <p:cNvSpPr txBox="1"/>
          <p:nvPr/>
        </p:nvSpPr>
        <p:spPr>
          <a:xfrm>
            <a:off x="1743529" y="1765788"/>
            <a:ext cx="2318658" cy="461665"/>
          </a:xfrm>
          <a:prstGeom prst="rect">
            <a:avLst/>
          </a:prstGeom>
          <a:noFill/>
        </p:spPr>
        <p:txBody>
          <a:bodyPr wrap="square" rtlCol="0">
            <a:spAutoFit/>
          </a:bodyPr>
          <a:lstStyle/>
          <a:p>
            <a:r>
              <a:rPr lang="en-IN" sz="2400" b="1" dirty="0"/>
              <a:t>Emp Table</a:t>
            </a:r>
          </a:p>
        </p:txBody>
      </p:sp>
      <p:graphicFrame>
        <p:nvGraphicFramePr>
          <p:cNvPr id="7" name="Table 6">
            <a:extLst>
              <a:ext uri="{FF2B5EF4-FFF2-40B4-BE49-F238E27FC236}">
                <a16:creationId xmlns:a16="http://schemas.microsoft.com/office/drawing/2014/main" id="{4B9E1BB1-7D3E-DDEF-7667-DA72A0204DD3}"/>
              </a:ext>
            </a:extLst>
          </p:cNvPr>
          <p:cNvGraphicFramePr>
            <a:graphicFrameLocks noGrp="1"/>
          </p:cNvGraphicFramePr>
          <p:nvPr/>
        </p:nvGraphicFramePr>
        <p:xfrm>
          <a:off x="6199414" y="2317076"/>
          <a:ext cx="4281714" cy="1468364"/>
        </p:xfrm>
        <a:graphic>
          <a:graphicData uri="http://schemas.openxmlformats.org/drawingml/2006/table">
            <a:tbl>
              <a:tblPr firstRow="1" bandRow="1">
                <a:tableStyleId>{5C22544A-7EE6-4342-B048-85BDC9FD1C3A}</a:tableStyleId>
              </a:tblPr>
              <a:tblGrid>
                <a:gridCol w="1984828">
                  <a:extLst>
                    <a:ext uri="{9D8B030D-6E8A-4147-A177-3AD203B41FA5}">
                      <a16:colId xmlns:a16="http://schemas.microsoft.com/office/drawing/2014/main" val="2056598130"/>
                    </a:ext>
                  </a:extLst>
                </a:gridCol>
                <a:gridCol w="2296886">
                  <a:extLst>
                    <a:ext uri="{9D8B030D-6E8A-4147-A177-3AD203B41FA5}">
                      <a16:colId xmlns:a16="http://schemas.microsoft.com/office/drawing/2014/main" val="3465692666"/>
                    </a:ext>
                  </a:extLst>
                </a:gridCol>
              </a:tblGrid>
              <a:tr h="367091">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787608649"/>
                  </a:ext>
                </a:extLst>
              </a:tr>
              <a:tr h="367091">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2404004725"/>
                  </a:ext>
                </a:extLst>
              </a:tr>
              <a:tr h="367091">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2589885664"/>
                  </a:ext>
                </a:extLst>
              </a:tr>
              <a:tr h="367091">
                <a:tc>
                  <a:txBody>
                    <a:bodyPr/>
                    <a:lstStyle/>
                    <a:p>
                      <a:pPr algn="ctr"/>
                      <a:r>
                        <a:rPr lang="en-IN" dirty="0"/>
                        <a:t>13</a:t>
                      </a:r>
                    </a:p>
                  </a:txBody>
                  <a:tcPr/>
                </a:tc>
                <a:tc>
                  <a:txBody>
                    <a:bodyPr/>
                    <a:lstStyle/>
                    <a:p>
                      <a:pPr algn="ctr"/>
                      <a:r>
                        <a:rPr lang="en-IN" dirty="0"/>
                        <a:t>Mech</a:t>
                      </a:r>
                    </a:p>
                  </a:txBody>
                  <a:tcPr/>
                </a:tc>
                <a:extLst>
                  <a:ext uri="{0D108BD9-81ED-4DB2-BD59-A6C34878D82A}">
                    <a16:rowId xmlns:a16="http://schemas.microsoft.com/office/drawing/2014/main" val="3019212458"/>
                  </a:ext>
                </a:extLst>
              </a:tr>
            </a:tbl>
          </a:graphicData>
        </a:graphic>
      </p:graphicFrame>
      <p:sp>
        <p:nvSpPr>
          <p:cNvPr id="8" name="TextBox 7">
            <a:extLst>
              <a:ext uri="{FF2B5EF4-FFF2-40B4-BE49-F238E27FC236}">
                <a16:creationId xmlns:a16="http://schemas.microsoft.com/office/drawing/2014/main" id="{D662D951-65A1-6B34-57DC-0043D91E0446}"/>
              </a:ext>
            </a:extLst>
          </p:cNvPr>
          <p:cNvSpPr txBox="1"/>
          <p:nvPr/>
        </p:nvSpPr>
        <p:spPr>
          <a:xfrm>
            <a:off x="6834414" y="1765787"/>
            <a:ext cx="2812143" cy="461665"/>
          </a:xfrm>
          <a:prstGeom prst="rect">
            <a:avLst/>
          </a:prstGeom>
          <a:noFill/>
        </p:spPr>
        <p:txBody>
          <a:bodyPr wrap="square" rtlCol="0">
            <a:spAutoFit/>
          </a:bodyPr>
          <a:lstStyle/>
          <a:p>
            <a:r>
              <a:rPr lang="en-IN" sz="2400" b="1" dirty="0"/>
              <a:t>Dept Table</a:t>
            </a:r>
          </a:p>
        </p:txBody>
      </p:sp>
      <p:sp>
        <p:nvSpPr>
          <p:cNvPr id="12" name="TextBox 11">
            <a:extLst>
              <a:ext uri="{FF2B5EF4-FFF2-40B4-BE49-F238E27FC236}">
                <a16:creationId xmlns:a16="http://schemas.microsoft.com/office/drawing/2014/main" id="{44578805-E9B2-5A01-B117-8E463BA5F8C8}"/>
              </a:ext>
            </a:extLst>
          </p:cNvPr>
          <p:cNvSpPr txBox="1"/>
          <p:nvPr/>
        </p:nvSpPr>
        <p:spPr>
          <a:xfrm>
            <a:off x="1337129" y="3450591"/>
            <a:ext cx="6096000" cy="1569660"/>
          </a:xfrm>
          <a:prstGeom prst="rect">
            <a:avLst/>
          </a:prstGeom>
          <a:noFill/>
        </p:spPr>
        <p:txBody>
          <a:bodyPr wrap="square">
            <a:spAutoFit/>
          </a:bodyPr>
          <a:lstStyle/>
          <a:p>
            <a:endParaRPr lang="en-US" sz="2400" b="1" i="0" u="none" strike="noStrike" baseline="0" dirty="0">
              <a:solidFill>
                <a:srgbClr val="000000"/>
              </a:solidFill>
            </a:endParaRPr>
          </a:p>
          <a:p>
            <a:r>
              <a:rPr lang="en-US" sz="2400" b="1" i="0" u="none" strike="noStrike" baseline="0" dirty="0">
                <a:solidFill>
                  <a:srgbClr val="000000"/>
                </a:solidFill>
              </a:rPr>
              <a:t>SELECT *</a:t>
            </a:r>
          </a:p>
          <a:p>
            <a:r>
              <a:rPr lang="en-US" sz="2400" b="1" i="0" u="none" strike="noStrike" baseline="0" dirty="0">
                <a:solidFill>
                  <a:srgbClr val="000000"/>
                </a:solidFill>
              </a:rPr>
              <a:t>FROM Emp right</a:t>
            </a:r>
            <a:r>
              <a:rPr lang="en-US" sz="2400" b="1" dirty="0">
                <a:solidFill>
                  <a:srgbClr val="000000"/>
                </a:solidFill>
              </a:rPr>
              <a:t> outer</a:t>
            </a:r>
            <a:r>
              <a:rPr lang="en-US" sz="2400" b="1" i="0" u="none" strike="noStrike" baseline="0" dirty="0">
                <a:solidFill>
                  <a:srgbClr val="000000"/>
                </a:solidFill>
              </a:rPr>
              <a:t> join Dept</a:t>
            </a:r>
          </a:p>
          <a:p>
            <a:r>
              <a:rPr lang="en-US" sz="2400" b="1" i="0" u="none" strike="noStrike" baseline="0" dirty="0">
                <a:solidFill>
                  <a:srgbClr val="000000"/>
                </a:solidFill>
              </a:rPr>
              <a:t>on Emp.ID = Dept.ID;</a:t>
            </a:r>
            <a:endParaRPr lang="en-IN" sz="2400" b="1" dirty="0"/>
          </a:p>
        </p:txBody>
      </p:sp>
      <p:graphicFrame>
        <p:nvGraphicFramePr>
          <p:cNvPr id="13" name="Table 12">
            <a:extLst>
              <a:ext uri="{FF2B5EF4-FFF2-40B4-BE49-F238E27FC236}">
                <a16:creationId xmlns:a16="http://schemas.microsoft.com/office/drawing/2014/main" id="{F37970EC-87DB-6D86-117C-64BD7E59D666}"/>
              </a:ext>
            </a:extLst>
          </p:cNvPr>
          <p:cNvGraphicFramePr>
            <a:graphicFrameLocks noGrp="1"/>
          </p:cNvGraphicFramePr>
          <p:nvPr>
            <p:extLst>
              <p:ext uri="{D42A27DB-BD31-4B8C-83A1-F6EECF244321}">
                <p14:modId xmlns:p14="http://schemas.microsoft.com/office/powerpoint/2010/main" val="3182475094"/>
              </p:ext>
            </p:extLst>
          </p:nvPr>
        </p:nvGraphicFramePr>
        <p:xfrm>
          <a:off x="1649186" y="5107297"/>
          <a:ext cx="8128000" cy="159813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20346788"/>
                    </a:ext>
                  </a:extLst>
                </a:gridCol>
                <a:gridCol w="2032000">
                  <a:extLst>
                    <a:ext uri="{9D8B030D-6E8A-4147-A177-3AD203B41FA5}">
                      <a16:colId xmlns:a16="http://schemas.microsoft.com/office/drawing/2014/main" val="2440899973"/>
                    </a:ext>
                  </a:extLst>
                </a:gridCol>
                <a:gridCol w="2032000">
                  <a:extLst>
                    <a:ext uri="{9D8B030D-6E8A-4147-A177-3AD203B41FA5}">
                      <a16:colId xmlns:a16="http://schemas.microsoft.com/office/drawing/2014/main" val="1246276373"/>
                    </a:ext>
                  </a:extLst>
                </a:gridCol>
                <a:gridCol w="2032000">
                  <a:extLst>
                    <a:ext uri="{9D8B030D-6E8A-4147-A177-3AD203B41FA5}">
                      <a16:colId xmlns:a16="http://schemas.microsoft.com/office/drawing/2014/main" val="2607901765"/>
                    </a:ext>
                  </a:extLst>
                </a:gridCol>
              </a:tblGrid>
              <a:tr h="0">
                <a:tc>
                  <a:txBody>
                    <a:bodyPr/>
                    <a:lstStyle/>
                    <a:p>
                      <a:pPr algn="ctr"/>
                      <a:r>
                        <a:rPr lang="en-IN" dirty="0"/>
                        <a:t>ID</a:t>
                      </a:r>
                    </a:p>
                  </a:txBody>
                  <a:tcPr/>
                </a:tc>
                <a:tc>
                  <a:txBody>
                    <a:bodyPr/>
                    <a:lstStyle/>
                    <a:p>
                      <a:pPr algn="ctr"/>
                      <a:r>
                        <a:rPr lang="en-IN" dirty="0"/>
                        <a:t>STATE</a:t>
                      </a:r>
                    </a:p>
                  </a:txBody>
                  <a:tcPr/>
                </a:tc>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440416700"/>
                  </a:ext>
                </a:extLst>
              </a:tr>
              <a:tr h="410790">
                <a:tc>
                  <a:txBody>
                    <a:bodyPr/>
                    <a:lstStyle/>
                    <a:p>
                      <a:pPr algn="ctr"/>
                      <a:r>
                        <a:rPr lang="en-IN" dirty="0"/>
                        <a:t>11</a:t>
                      </a:r>
                    </a:p>
                  </a:txBody>
                  <a:tcPr/>
                </a:tc>
                <a:tc>
                  <a:txBody>
                    <a:bodyPr/>
                    <a:lstStyle/>
                    <a:p>
                      <a:pPr algn="ctr"/>
                      <a:r>
                        <a:rPr lang="en-IN" dirty="0"/>
                        <a:t>AC</a:t>
                      </a:r>
                    </a:p>
                  </a:txBody>
                  <a:tcPr/>
                </a:tc>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57881014"/>
                  </a:ext>
                </a:extLst>
              </a:tr>
              <a:tr h="410790">
                <a:tc>
                  <a:txBody>
                    <a:bodyPr/>
                    <a:lstStyle/>
                    <a:p>
                      <a:pPr algn="ctr"/>
                      <a:r>
                        <a:rPr lang="en-IN" dirty="0"/>
                        <a:t>12</a:t>
                      </a:r>
                    </a:p>
                  </a:txBody>
                  <a:tcPr/>
                </a:tc>
                <a:tc>
                  <a:txBody>
                    <a:bodyPr/>
                    <a:lstStyle/>
                    <a:p>
                      <a:pPr algn="ctr"/>
                      <a:r>
                        <a:rPr lang="en-IN" dirty="0"/>
                        <a:t>AD</a:t>
                      </a:r>
                    </a:p>
                  </a:txBody>
                  <a:tcPr/>
                </a:tc>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1860061172"/>
                  </a:ext>
                </a:extLst>
              </a:tr>
              <a:tr h="410790">
                <a:tc>
                  <a:txBody>
                    <a:bodyPr/>
                    <a:lstStyle/>
                    <a:p>
                      <a:pPr algn="ctr"/>
                      <a:r>
                        <a:rPr lang="en-IN" dirty="0"/>
                        <a:t>NULL</a:t>
                      </a:r>
                    </a:p>
                  </a:txBody>
                  <a:tcPr/>
                </a:tc>
                <a:tc>
                  <a:txBody>
                    <a:bodyPr/>
                    <a:lstStyle/>
                    <a:p>
                      <a:pPr algn="ctr"/>
                      <a:r>
                        <a:rPr lang="en-IN" dirty="0"/>
                        <a:t>NULL</a:t>
                      </a:r>
                    </a:p>
                  </a:txBody>
                  <a:tcPr/>
                </a:tc>
                <a:tc>
                  <a:txBody>
                    <a:bodyPr/>
                    <a:lstStyle/>
                    <a:p>
                      <a:pPr algn="ctr"/>
                      <a:r>
                        <a:rPr lang="en-IN" dirty="0"/>
                        <a:t>13</a:t>
                      </a:r>
                    </a:p>
                  </a:txBody>
                  <a:tcPr/>
                </a:tc>
                <a:tc>
                  <a:txBody>
                    <a:bodyPr/>
                    <a:lstStyle/>
                    <a:p>
                      <a:pPr algn="ctr"/>
                      <a:r>
                        <a:rPr lang="en-IN" dirty="0"/>
                        <a:t>Mech</a:t>
                      </a:r>
                    </a:p>
                  </a:txBody>
                  <a:tcPr/>
                </a:tc>
                <a:extLst>
                  <a:ext uri="{0D108BD9-81ED-4DB2-BD59-A6C34878D82A}">
                    <a16:rowId xmlns:a16="http://schemas.microsoft.com/office/drawing/2014/main" val="20295748"/>
                  </a:ext>
                </a:extLst>
              </a:tr>
            </a:tbl>
          </a:graphicData>
        </a:graphic>
      </p:graphicFrame>
    </p:spTree>
    <p:extLst>
      <p:ext uri="{BB962C8B-B14F-4D97-AF65-F5344CB8AC3E}">
        <p14:creationId xmlns:p14="http://schemas.microsoft.com/office/powerpoint/2010/main" val="2498470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1691E-66A3-015B-CE42-6B1963EFC9D2}"/>
              </a:ext>
            </a:extLst>
          </p:cNvPr>
          <p:cNvSpPr>
            <a:spLocks noGrp="1"/>
          </p:cNvSpPr>
          <p:nvPr>
            <p:ph type="title"/>
          </p:nvPr>
        </p:nvSpPr>
        <p:spPr>
          <a:xfrm>
            <a:off x="838200" y="0"/>
            <a:ext cx="10515600" cy="1325563"/>
          </a:xfrm>
        </p:spPr>
        <p:txBody>
          <a:bodyPr>
            <a:normAutofit/>
          </a:bodyPr>
          <a:lstStyle/>
          <a:p>
            <a:pPr algn="ctr"/>
            <a:r>
              <a:rPr lang="en-IN" b="1" i="0" u="none" strike="noStrike" baseline="0" dirty="0">
                <a:solidFill>
                  <a:srgbClr val="C00000"/>
                </a:solidFill>
                <a:latin typeface="+mn-lt"/>
              </a:rPr>
              <a:t>Basic Statistics with SQL: Mean</a:t>
            </a:r>
            <a:endParaRPr lang="en-IN" b="1" dirty="0">
              <a:solidFill>
                <a:srgbClr val="C00000"/>
              </a:solidFill>
              <a:latin typeface="+mn-lt"/>
            </a:endParaRPr>
          </a:p>
        </p:txBody>
      </p:sp>
      <p:sp>
        <p:nvSpPr>
          <p:cNvPr id="5" name="Content Placeholder 4">
            <a:extLst>
              <a:ext uri="{FF2B5EF4-FFF2-40B4-BE49-F238E27FC236}">
                <a16:creationId xmlns:a16="http://schemas.microsoft.com/office/drawing/2014/main" id="{D16714AF-0BBE-69E4-4CC0-362453330169}"/>
              </a:ext>
            </a:extLst>
          </p:cNvPr>
          <p:cNvSpPr>
            <a:spLocks noGrp="1"/>
          </p:cNvSpPr>
          <p:nvPr>
            <p:ph idx="1"/>
          </p:nvPr>
        </p:nvSpPr>
        <p:spPr>
          <a:xfrm>
            <a:off x="838200" y="1325563"/>
            <a:ext cx="10515600" cy="4858226"/>
          </a:xfrm>
        </p:spPr>
        <p:txBody>
          <a:bodyPr>
            <a:noAutofit/>
          </a:bodyPr>
          <a:lstStyle/>
          <a:p>
            <a:pPr algn="just"/>
            <a:r>
              <a:rPr lang="en-US" sz="2400" b="1" i="0" u="none" strike="noStrike" baseline="0" dirty="0">
                <a:solidFill>
                  <a:srgbClr val="000000"/>
                </a:solidFill>
              </a:rPr>
              <a:t>Mean Value </a:t>
            </a:r>
          </a:p>
          <a:p>
            <a:pPr lvl="1" algn="just"/>
            <a:r>
              <a:rPr lang="en-US" b="0" i="0" u="none" strike="noStrike" baseline="0" dirty="0">
                <a:solidFill>
                  <a:srgbClr val="000000"/>
                </a:solidFill>
              </a:rPr>
              <a:t>The average of the dataset is calculated by dividing the total sum by the number of values (count) in the dataset. </a:t>
            </a:r>
          </a:p>
          <a:p>
            <a:pPr lvl="1" algn="just"/>
            <a:r>
              <a:rPr lang="en-US" b="0" i="0" u="none" strike="noStrike" baseline="0" dirty="0">
                <a:solidFill>
                  <a:srgbClr val="000000"/>
                </a:solidFill>
              </a:rPr>
              <a:t>This operation can be performed in SQL by using built-in operation Avg. </a:t>
            </a:r>
          </a:p>
          <a:p>
            <a:pPr lvl="1" algn="just"/>
            <a:r>
              <a:rPr lang="en-US" b="0" i="0" u="none" strike="noStrike" baseline="0" dirty="0">
                <a:solidFill>
                  <a:srgbClr val="000000"/>
                </a:solidFill>
              </a:rPr>
              <a:t>SELECT Avg(ColumnName) as MEAN</a:t>
            </a:r>
          </a:p>
          <a:p>
            <a:pPr marL="457200" lvl="1" indent="0" algn="just">
              <a:buNone/>
            </a:pPr>
            <a:r>
              <a:rPr lang="en-US" dirty="0">
                <a:solidFill>
                  <a:srgbClr val="000000"/>
                </a:solidFill>
              </a:rPr>
              <a:t>   </a:t>
            </a:r>
            <a:r>
              <a:rPr lang="en-US" b="0" i="0" u="none" strike="noStrike" baseline="0" dirty="0">
                <a:solidFill>
                  <a:srgbClr val="000000"/>
                </a:solidFill>
              </a:rPr>
              <a:t>FROM TableName</a:t>
            </a:r>
          </a:p>
          <a:p>
            <a:pPr marL="457200" lvl="1" indent="0" algn="just">
              <a:buNone/>
            </a:pPr>
            <a:endParaRPr lang="en-IN" dirty="0"/>
          </a:p>
        </p:txBody>
      </p:sp>
      <p:pic>
        <p:nvPicPr>
          <p:cNvPr id="3" name="Picture 2">
            <a:extLst>
              <a:ext uri="{FF2B5EF4-FFF2-40B4-BE49-F238E27FC236}">
                <a16:creationId xmlns:a16="http://schemas.microsoft.com/office/drawing/2014/main" id="{6690384C-6AAB-FFB2-32C7-B17DB9BEA23F}"/>
              </a:ext>
            </a:extLst>
          </p:cNvPr>
          <p:cNvPicPr>
            <a:picLocks noChangeAspect="1"/>
          </p:cNvPicPr>
          <p:nvPr/>
        </p:nvPicPr>
        <p:blipFill>
          <a:blip r:embed="rId2"/>
          <a:stretch>
            <a:fillRect/>
          </a:stretch>
        </p:blipFill>
        <p:spPr>
          <a:xfrm>
            <a:off x="723788" y="3874732"/>
            <a:ext cx="7383893" cy="2526068"/>
          </a:xfrm>
          <a:prstGeom prst="rect">
            <a:avLst/>
          </a:prstGeom>
        </p:spPr>
      </p:pic>
      <p:pic>
        <p:nvPicPr>
          <p:cNvPr id="7" name="Picture 6">
            <a:extLst>
              <a:ext uri="{FF2B5EF4-FFF2-40B4-BE49-F238E27FC236}">
                <a16:creationId xmlns:a16="http://schemas.microsoft.com/office/drawing/2014/main" id="{86EC3497-A221-2EFA-D49D-D997011C8D9D}"/>
              </a:ext>
            </a:extLst>
          </p:cNvPr>
          <p:cNvPicPr>
            <a:picLocks noChangeAspect="1"/>
          </p:cNvPicPr>
          <p:nvPr/>
        </p:nvPicPr>
        <p:blipFill>
          <a:blip r:embed="rId3"/>
          <a:stretch>
            <a:fillRect/>
          </a:stretch>
        </p:blipFill>
        <p:spPr>
          <a:xfrm>
            <a:off x="8524765" y="4154793"/>
            <a:ext cx="2943447" cy="864247"/>
          </a:xfrm>
          <a:prstGeom prst="rect">
            <a:avLst/>
          </a:prstGeom>
        </p:spPr>
      </p:pic>
      <p:pic>
        <p:nvPicPr>
          <p:cNvPr id="9" name="Picture 8">
            <a:extLst>
              <a:ext uri="{FF2B5EF4-FFF2-40B4-BE49-F238E27FC236}">
                <a16:creationId xmlns:a16="http://schemas.microsoft.com/office/drawing/2014/main" id="{0473D432-5DB5-8FC2-DAC1-E69D46C39C49}"/>
              </a:ext>
            </a:extLst>
          </p:cNvPr>
          <p:cNvPicPr>
            <a:picLocks noChangeAspect="1"/>
          </p:cNvPicPr>
          <p:nvPr/>
        </p:nvPicPr>
        <p:blipFill>
          <a:blip r:embed="rId4"/>
          <a:stretch>
            <a:fillRect/>
          </a:stretch>
        </p:blipFill>
        <p:spPr>
          <a:xfrm>
            <a:off x="9109681" y="5376851"/>
            <a:ext cx="1856533" cy="864247"/>
          </a:xfrm>
          <a:prstGeom prst="rect">
            <a:avLst/>
          </a:prstGeom>
        </p:spPr>
      </p:pic>
      <p:sp>
        <p:nvSpPr>
          <p:cNvPr id="10" name="Slide Number Placeholder 9">
            <a:extLst>
              <a:ext uri="{FF2B5EF4-FFF2-40B4-BE49-F238E27FC236}">
                <a16:creationId xmlns:a16="http://schemas.microsoft.com/office/drawing/2014/main" id="{F5E14073-BCF0-E2FE-75DB-C15FD4802AE0}"/>
              </a:ext>
            </a:extLst>
          </p:cNvPr>
          <p:cNvSpPr>
            <a:spLocks noGrp="1"/>
          </p:cNvSpPr>
          <p:nvPr>
            <p:ph type="sldNum" sz="quarter" idx="12"/>
          </p:nvPr>
        </p:nvSpPr>
        <p:spPr/>
        <p:txBody>
          <a:bodyPr/>
          <a:lstStyle/>
          <a:p>
            <a:fld id="{A5DC77FE-90AD-43F6-BCC5-87ECBA829A40}" type="slidenum">
              <a:rPr lang="en-IN" smtClean="0"/>
              <a:t>2</a:t>
            </a:fld>
            <a:endParaRPr lang="en-IN" dirty="0"/>
          </a:p>
        </p:txBody>
      </p:sp>
    </p:spTree>
    <p:extLst>
      <p:ext uri="{BB962C8B-B14F-4D97-AF65-F5344CB8AC3E}">
        <p14:creationId xmlns:p14="http://schemas.microsoft.com/office/powerpoint/2010/main" val="2240955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4BDE-FFE1-C5DE-93D9-D798958F8218}"/>
              </a:ext>
            </a:extLst>
          </p:cNvPr>
          <p:cNvSpPr>
            <a:spLocks noGrp="1"/>
          </p:cNvSpPr>
          <p:nvPr>
            <p:ph type="title"/>
          </p:nvPr>
        </p:nvSpPr>
        <p:spPr>
          <a:xfrm>
            <a:off x="664028" y="-330344"/>
            <a:ext cx="10515600" cy="1325563"/>
          </a:xfrm>
        </p:spPr>
        <p:txBody>
          <a:bodyPr/>
          <a:lstStyle/>
          <a:p>
            <a:pPr algn="ctr"/>
            <a:r>
              <a:rPr lang="en-IN" b="1" dirty="0">
                <a:solidFill>
                  <a:srgbClr val="C00000"/>
                </a:solidFill>
              </a:rPr>
              <a:t>Full Outer Join</a:t>
            </a:r>
          </a:p>
        </p:txBody>
      </p:sp>
      <p:sp>
        <p:nvSpPr>
          <p:cNvPr id="3" name="Content Placeholder 2">
            <a:extLst>
              <a:ext uri="{FF2B5EF4-FFF2-40B4-BE49-F238E27FC236}">
                <a16:creationId xmlns:a16="http://schemas.microsoft.com/office/drawing/2014/main" id="{DAB9C9B4-7B72-544B-B070-855892F3374B}"/>
              </a:ext>
            </a:extLst>
          </p:cNvPr>
          <p:cNvSpPr>
            <a:spLocks noGrp="1"/>
          </p:cNvSpPr>
          <p:nvPr>
            <p:ph idx="1"/>
          </p:nvPr>
        </p:nvSpPr>
        <p:spPr>
          <a:xfrm>
            <a:off x="664028" y="674377"/>
            <a:ext cx="11070773" cy="4351338"/>
          </a:xfrm>
        </p:spPr>
        <p:txBody>
          <a:bodyPr>
            <a:normAutofit/>
          </a:bodyPr>
          <a:lstStyle/>
          <a:p>
            <a:pPr algn="just"/>
            <a:r>
              <a:rPr lang="en-US" sz="2000" b="0" i="0" u="none" strike="noStrike" baseline="0" dirty="0">
                <a:solidFill>
                  <a:srgbClr val="000000"/>
                </a:solidFill>
              </a:rPr>
              <a:t>The full outer join (or full join) returns all those records that have a match in either the left table (Emp) or the right table (Dept) table. </a:t>
            </a:r>
          </a:p>
          <a:p>
            <a:pPr algn="just"/>
            <a:r>
              <a:rPr lang="en-US" sz="2000" b="0" i="0" u="none" strike="noStrike" baseline="0" dirty="0">
                <a:solidFill>
                  <a:srgbClr val="000000"/>
                </a:solidFill>
              </a:rPr>
              <a:t>The joined table will contain all records from both the tables, and if there is no matching field on either side, then fill in NULLs.</a:t>
            </a:r>
            <a:endParaRPr lang="en-IN" sz="2000" dirty="0"/>
          </a:p>
        </p:txBody>
      </p:sp>
      <p:sp>
        <p:nvSpPr>
          <p:cNvPr id="4" name="Slide Number Placeholder 3">
            <a:extLst>
              <a:ext uri="{FF2B5EF4-FFF2-40B4-BE49-F238E27FC236}">
                <a16:creationId xmlns:a16="http://schemas.microsoft.com/office/drawing/2014/main" id="{EB6608E7-47B1-01F5-D429-603439BC6A25}"/>
              </a:ext>
            </a:extLst>
          </p:cNvPr>
          <p:cNvSpPr>
            <a:spLocks noGrp="1"/>
          </p:cNvSpPr>
          <p:nvPr>
            <p:ph type="sldNum" sz="quarter" idx="12"/>
          </p:nvPr>
        </p:nvSpPr>
        <p:spPr/>
        <p:txBody>
          <a:bodyPr/>
          <a:lstStyle/>
          <a:p>
            <a:fld id="{A5DC77FE-90AD-43F6-BCC5-87ECBA829A40}" type="slidenum">
              <a:rPr lang="en-IN" smtClean="0"/>
              <a:t>20</a:t>
            </a:fld>
            <a:endParaRPr lang="en-IN" dirty="0"/>
          </a:p>
        </p:txBody>
      </p:sp>
      <p:graphicFrame>
        <p:nvGraphicFramePr>
          <p:cNvPr id="5" name="Table 4">
            <a:extLst>
              <a:ext uri="{FF2B5EF4-FFF2-40B4-BE49-F238E27FC236}">
                <a16:creationId xmlns:a16="http://schemas.microsoft.com/office/drawing/2014/main" id="{C92100B9-1247-CC1F-24E2-430DB9195C71}"/>
              </a:ext>
            </a:extLst>
          </p:cNvPr>
          <p:cNvGraphicFramePr>
            <a:graphicFrameLocks noGrp="1"/>
          </p:cNvGraphicFramePr>
          <p:nvPr>
            <p:extLst>
              <p:ext uri="{D42A27DB-BD31-4B8C-83A1-F6EECF244321}">
                <p14:modId xmlns:p14="http://schemas.microsoft.com/office/powerpoint/2010/main" val="4187589758"/>
              </p:ext>
            </p:extLst>
          </p:nvPr>
        </p:nvGraphicFramePr>
        <p:xfrm>
          <a:off x="1411514" y="2325854"/>
          <a:ext cx="3926114" cy="1463040"/>
        </p:xfrm>
        <a:graphic>
          <a:graphicData uri="http://schemas.openxmlformats.org/drawingml/2006/table">
            <a:tbl>
              <a:tblPr firstRow="1" bandRow="1">
                <a:tableStyleId>{5C22544A-7EE6-4342-B048-85BDC9FD1C3A}</a:tableStyleId>
              </a:tblPr>
              <a:tblGrid>
                <a:gridCol w="1819986">
                  <a:extLst>
                    <a:ext uri="{9D8B030D-6E8A-4147-A177-3AD203B41FA5}">
                      <a16:colId xmlns:a16="http://schemas.microsoft.com/office/drawing/2014/main" val="2056598130"/>
                    </a:ext>
                  </a:extLst>
                </a:gridCol>
                <a:gridCol w="2106128">
                  <a:extLst>
                    <a:ext uri="{9D8B030D-6E8A-4147-A177-3AD203B41FA5}">
                      <a16:colId xmlns:a16="http://schemas.microsoft.com/office/drawing/2014/main" val="3465692666"/>
                    </a:ext>
                  </a:extLst>
                </a:gridCol>
              </a:tblGrid>
              <a:tr h="297558">
                <a:tc>
                  <a:txBody>
                    <a:bodyPr/>
                    <a:lstStyle/>
                    <a:p>
                      <a:pPr algn="ctr"/>
                      <a:r>
                        <a:rPr lang="en-IN" dirty="0"/>
                        <a:t>ID</a:t>
                      </a:r>
                    </a:p>
                  </a:txBody>
                  <a:tcPr/>
                </a:tc>
                <a:tc>
                  <a:txBody>
                    <a:bodyPr/>
                    <a:lstStyle/>
                    <a:p>
                      <a:pPr algn="ctr"/>
                      <a:r>
                        <a:rPr lang="en-IN" dirty="0"/>
                        <a:t>STATE</a:t>
                      </a:r>
                    </a:p>
                  </a:txBody>
                  <a:tcPr/>
                </a:tc>
                <a:extLst>
                  <a:ext uri="{0D108BD9-81ED-4DB2-BD59-A6C34878D82A}">
                    <a16:rowId xmlns:a16="http://schemas.microsoft.com/office/drawing/2014/main" val="2787608649"/>
                  </a:ext>
                </a:extLst>
              </a:tr>
              <a:tr h="297558">
                <a:tc>
                  <a:txBody>
                    <a:bodyPr/>
                    <a:lstStyle/>
                    <a:p>
                      <a:pPr algn="ctr"/>
                      <a:r>
                        <a:rPr lang="en-IN" dirty="0"/>
                        <a:t>10</a:t>
                      </a:r>
                    </a:p>
                  </a:txBody>
                  <a:tcPr/>
                </a:tc>
                <a:tc>
                  <a:txBody>
                    <a:bodyPr/>
                    <a:lstStyle/>
                    <a:p>
                      <a:pPr algn="ctr"/>
                      <a:r>
                        <a:rPr lang="en-IN" dirty="0"/>
                        <a:t>AB</a:t>
                      </a:r>
                    </a:p>
                  </a:txBody>
                  <a:tcPr/>
                </a:tc>
                <a:extLst>
                  <a:ext uri="{0D108BD9-81ED-4DB2-BD59-A6C34878D82A}">
                    <a16:rowId xmlns:a16="http://schemas.microsoft.com/office/drawing/2014/main" val="2404004725"/>
                  </a:ext>
                </a:extLst>
              </a:tr>
              <a:tr h="297558">
                <a:tc>
                  <a:txBody>
                    <a:bodyPr/>
                    <a:lstStyle/>
                    <a:p>
                      <a:pPr algn="ctr"/>
                      <a:r>
                        <a:rPr lang="en-IN" dirty="0"/>
                        <a:t>11</a:t>
                      </a:r>
                    </a:p>
                  </a:txBody>
                  <a:tcPr/>
                </a:tc>
                <a:tc>
                  <a:txBody>
                    <a:bodyPr/>
                    <a:lstStyle/>
                    <a:p>
                      <a:pPr algn="ctr"/>
                      <a:r>
                        <a:rPr lang="en-IN" dirty="0"/>
                        <a:t>AC</a:t>
                      </a:r>
                    </a:p>
                  </a:txBody>
                  <a:tcPr/>
                </a:tc>
                <a:extLst>
                  <a:ext uri="{0D108BD9-81ED-4DB2-BD59-A6C34878D82A}">
                    <a16:rowId xmlns:a16="http://schemas.microsoft.com/office/drawing/2014/main" val="2589885664"/>
                  </a:ext>
                </a:extLst>
              </a:tr>
              <a:tr h="297558">
                <a:tc>
                  <a:txBody>
                    <a:bodyPr/>
                    <a:lstStyle/>
                    <a:p>
                      <a:pPr algn="ctr"/>
                      <a:r>
                        <a:rPr lang="en-IN" dirty="0"/>
                        <a:t>12</a:t>
                      </a:r>
                    </a:p>
                  </a:txBody>
                  <a:tcPr/>
                </a:tc>
                <a:tc>
                  <a:txBody>
                    <a:bodyPr/>
                    <a:lstStyle/>
                    <a:p>
                      <a:pPr algn="ctr"/>
                      <a:r>
                        <a:rPr lang="en-IN" dirty="0"/>
                        <a:t>AD</a:t>
                      </a:r>
                    </a:p>
                  </a:txBody>
                  <a:tcPr/>
                </a:tc>
                <a:extLst>
                  <a:ext uri="{0D108BD9-81ED-4DB2-BD59-A6C34878D82A}">
                    <a16:rowId xmlns:a16="http://schemas.microsoft.com/office/drawing/2014/main" val="3019212458"/>
                  </a:ext>
                </a:extLst>
              </a:tr>
            </a:tbl>
          </a:graphicData>
        </a:graphic>
      </p:graphicFrame>
      <p:sp>
        <p:nvSpPr>
          <p:cNvPr id="6" name="TextBox 5">
            <a:extLst>
              <a:ext uri="{FF2B5EF4-FFF2-40B4-BE49-F238E27FC236}">
                <a16:creationId xmlns:a16="http://schemas.microsoft.com/office/drawing/2014/main" id="{F10FCC78-68DF-5C93-8075-86D193DBEA8B}"/>
              </a:ext>
            </a:extLst>
          </p:cNvPr>
          <p:cNvSpPr txBox="1"/>
          <p:nvPr/>
        </p:nvSpPr>
        <p:spPr>
          <a:xfrm>
            <a:off x="2013858" y="1856184"/>
            <a:ext cx="2126091" cy="461665"/>
          </a:xfrm>
          <a:prstGeom prst="rect">
            <a:avLst/>
          </a:prstGeom>
          <a:noFill/>
        </p:spPr>
        <p:txBody>
          <a:bodyPr wrap="square" rtlCol="0">
            <a:spAutoFit/>
          </a:bodyPr>
          <a:lstStyle/>
          <a:p>
            <a:r>
              <a:rPr lang="en-IN" sz="2400" b="1" dirty="0"/>
              <a:t>Emp Table</a:t>
            </a:r>
          </a:p>
        </p:txBody>
      </p:sp>
      <p:graphicFrame>
        <p:nvGraphicFramePr>
          <p:cNvPr id="7" name="Table 6">
            <a:extLst>
              <a:ext uri="{FF2B5EF4-FFF2-40B4-BE49-F238E27FC236}">
                <a16:creationId xmlns:a16="http://schemas.microsoft.com/office/drawing/2014/main" id="{4B9E1BB1-7D3E-DDEF-7667-DA72A0204DD3}"/>
              </a:ext>
            </a:extLst>
          </p:cNvPr>
          <p:cNvGraphicFramePr>
            <a:graphicFrameLocks noGrp="1"/>
          </p:cNvGraphicFramePr>
          <p:nvPr>
            <p:extLst>
              <p:ext uri="{D42A27DB-BD31-4B8C-83A1-F6EECF244321}">
                <p14:modId xmlns:p14="http://schemas.microsoft.com/office/powerpoint/2010/main" val="2541921526"/>
              </p:ext>
            </p:extLst>
          </p:nvPr>
        </p:nvGraphicFramePr>
        <p:xfrm>
          <a:off x="6469743" y="2325854"/>
          <a:ext cx="3926114" cy="1463040"/>
        </p:xfrm>
        <a:graphic>
          <a:graphicData uri="http://schemas.openxmlformats.org/drawingml/2006/table">
            <a:tbl>
              <a:tblPr firstRow="1" bandRow="1">
                <a:tableStyleId>{5C22544A-7EE6-4342-B048-85BDC9FD1C3A}</a:tableStyleId>
              </a:tblPr>
              <a:tblGrid>
                <a:gridCol w="1819986">
                  <a:extLst>
                    <a:ext uri="{9D8B030D-6E8A-4147-A177-3AD203B41FA5}">
                      <a16:colId xmlns:a16="http://schemas.microsoft.com/office/drawing/2014/main" val="2056598130"/>
                    </a:ext>
                  </a:extLst>
                </a:gridCol>
                <a:gridCol w="2106128">
                  <a:extLst>
                    <a:ext uri="{9D8B030D-6E8A-4147-A177-3AD203B41FA5}">
                      <a16:colId xmlns:a16="http://schemas.microsoft.com/office/drawing/2014/main" val="3465692666"/>
                    </a:ext>
                  </a:extLst>
                </a:gridCol>
              </a:tblGrid>
              <a:tr h="297558">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787608649"/>
                  </a:ext>
                </a:extLst>
              </a:tr>
              <a:tr h="297558">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2404004725"/>
                  </a:ext>
                </a:extLst>
              </a:tr>
              <a:tr h="297558">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2589885664"/>
                  </a:ext>
                </a:extLst>
              </a:tr>
              <a:tr h="297558">
                <a:tc>
                  <a:txBody>
                    <a:bodyPr/>
                    <a:lstStyle/>
                    <a:p>
                      <a:pPr algn="ctr"/>
                      <a:r>
                        <a:rPr lang="en-IN" dirty="0"/>
                        <a:t>13</a:t>
                      </a:r>
                    </a:p>
                  </a:txBody>
                  <a:tcPr/>
                </a:tc>
                <a:tc>
                  <a:txBody>
                    <a:bodyPr/>
                    <a:lstStyle/>
                    <a:p>
                      <a:pPr algn="ctr"/>
                      <a:r>
                        <a:rPr lang="en-IN" dirty="0"/>
                        <a:t>Mech</a:t>
                      </a:r>
                    </a:p>
                  </a:txBody>
                  <a:tcPr/>
                </a:tc>
                <a:extLst>
                  <a:ext uri="{0D108BD9-81ED-4DB2-BD59-A6C34878D82A}">
                    <a16:rowId xmlns:a16="http://schemas.microsoft.com/office/drawing/2014/main" val="3019212458"/>
                  </a:ext>
                </a:extLst>
              </a:tr>
            </a:tbl>
          </a:graphicData>
        </a:graphic>
      </p:graphicFrame>
      <p:sp>
        <p:nvSpPr>
          <p:cNvPr id="8" name="TextBox 7">
            <a:extLst>
              <a:ext uri="{FF2B5EF4-FFF2-40B4-BE49-F238E27FC236}">
                <a16:creationId xmlns:a16="http://schemas.microsoft.com/office/drawing/2014/main" id="{D662D951-65A1-6B34-57DC-0043D91E0446}"/>
              </a:ext>
            </a:extLst>
          </p:cNvPr>
          <p:cNvSpPr txBox="1"/>
          <p:nvPr/>
        </p:nvSpPr>
        <p:spPr>
          <a:xfrm>
            <a:off x="7104744" y="1856183"/>
            <a:ext cx="2578592" cy="461665"/>
          </a:xfrm>
          <a:prstGeom prst="rect">
            <a:avLst/>
          </a:prstGeom>
          <a:noFill/>
        </p:spPr>
        <p:txBody>
          <a:bodyPr wrap="square" rtlCol="0">
            <a:spAutoFit/>
          </a:bodyPr>
          <a:lstStyle/>
          <a:p>
            <a:r>
              <a:rPr lang="en-IN" sz="2400" b="1" dirty="0"/>
              <a:t>Dept Table</a:t>
            </a:r>
          </a:p>
        </p:txBody>
      </p:sp>
      <p:sp>
        <p:nvSpPr>
          <p:cNvPr id="12" name="TextBox 11">
            <a:extLst>
              <a:ext uri="{FF2B5EF4-FFF2-40B4-BE49-F238E27FC236}">
                <a16:creationId xmlns:a16="http://schemas.microsoft.com/office/drawing/2014/main" id="{44578805-E9B2-5A01-B117-8E463BA5F8C8}"/>
              </a:ext>
            </a:extLst>
          </p:cNvPr>
          <p:cNvSpPr txBox="1"/>
          <p:nvPr/>
        </p:nvSpPr>
        <p:spPr>
          <a:xfrm>
            <a:off x="1411514" y="3388718"/>
            <a:ext cx="6096000" cy="1569660"/>
          </a:xfrm>
          <a:prstGeom prst="rect">
            <a:avLst/>
          </a:prstGeom>
          <a:noFill/>
        </p:spPr>
        <p:txBody>
          <a:bodyPr wrap="square">
            <a:spAutoFit/>
          </a:bodyPr>
          <a:lstStyle/>
          <a:p>
            <a:endParaRPr lang="en-US" sz="2400" b="1" i="0" u="none" strike="noStrike" baseline="0" dirty="0">
              <a:solidFill>
                <a:srgbClr val="000000"/>
              </a:solidFill>
            </a:endParaRPr>
          </a:p>
          <a:p>
            <a:r>
              <a:rPr lang="en-US" sz="2400" b="1" i="0" u="none" strike="noStrike" baseline="0" dirty="0">
                <a:solidFill>
                  <a:srgbClr val="000000"/>
                </a:solidFill>
              </a:rPr>
              <a:t>SELECT *</a:t>
            </a:r>
          </a:p>
          <a:p>
            <a:r>
              <a:rPr lang="en-US" sz="2400" b="1" i="0" u="none" strike="noStrike" baseline="0" dirty="0">
                <a:solidFill>
                  <a:srgbClr val="000000"/>
                </a:solidFill>
              </a:rPr>
              <a:t>FROM Emp </a:t>
            </a:r>
            <a:r>
              <a:rPr lang="en-US" sz="2400" b="1" dirty="0">
                <a:solidFill>
                  <a:srgbClr val="000000"/>
                </a:solidFill>
              </a:rPr>
              <a:t>full outer</a:t>
            </a:r>
            <a:r>
              <a:rPr lang="en-US" sz="2400" b="1" i="0" u="none" strike="noStrike" baseline="0" dirty="0">
                <a:solidFill>
                  <a:srgbClr val="000000"/>
                </a:solidFill>
              </a:rPr>
              <a:t> join Dept</a:t>
            </a:r>
          </a:p>
          <a:p>
            <a:r>
              <a:rPr lang="en-US" sz="2400" b="1" i="0" u="none" strike="noStrike" baseline="0" dirty="0">
                <a:solidFill>
                  <a:srgbClr val="000000"/>
                </a:solidFill>
              </a:rPr>
              <a:t>on Emp.ID = Dept.ID;</a:t>
            </a:r>
            <a:endParaRPr lang="en-IN" sz="2400" b="1" dirty="0"/>
          </a:p>
        </p:txBody>
      </p:sp>
      <p:graphicFrame>
        <p:nvGraphicFramePr>
          <p:cNvPr id="13" name="Table 12">
            <a:extLst>
              <a:ext uri="{FF2B5EF4-FFF2-40B4-BE49-F238E27FC236}">
                <a16:creationId xmlns:a16="http://schemas.microsoft.com/office/drawing/2014/main" id="{F37970EC-87DB-6D86-117C-64BD7E59D666}"/>
              </a:ext>
            </a:extLst>
          </p:cNvPr>
          <p:cNvGraphicFramePr>
            <a:graphicFrameLocks noGrp="1"/>
          </p:cNvGraphicFramePr>
          <p:nvPr>
            <p:extLst>
              <p:ext uri="{D42A27DB-BD31-4B8C-83A1-F6EECF244321}">
                <p14:modId xmlns:p14="http://schemas.microsoft.com/office/powerpoint/2010/main" val="2909745516"/>
              </p:ext>
            </p:extLst>
          </p:nvPr>
        </p:nvGraphicFramePr>
        <p:xfrm>
          <a:off x="2013857" y="4967931"/>
          <a:ext cx="8142512" cy="1828800"/>
        </p:xfrm>
        <a:graphic>
          <a:graphicData uri="http://schemas.openxmlformats.org/drawingml/2006/table">
            <a:tbl>
              <a:tblPr firstRow="1" bandRow="1">
                <a:tableStyleId>{5C22544A-7EE6-4342-B048-85BDC9FD1C3A}</a:tableStyleId>
              </a:tblPr>
              <a:tblGrid>
                <a:gridCol w="2035628">
                  <a:extLst>
                    <a:ext uri="{9D8B030D-6E8A-4147-A177-3AD203B41FA5}">
                      <a16:colId xmlns:a16="http://schemas.microsoft.com/office/drawing/2014/main" val="820346788"/>
                    </a:ext>
                  </a:extLst>
                </a:gridCol>
                <a:gridCol w="2035628">
                  <a:extLst>
                    <a:ext uri="{9D8B030D-6E8A-4147-A177-3AD203B41FA5}">
                      <a16:colId xmlns:a16="http://schemas.microsoft.com/office/drawing/2014/main" val="2440899973"/>
                    </a:ext>
                  </a:extLst>
                </a:gridCol>
                <a:gridCol w="2035628">
                  <a:extLst>
                    <a:ext uri="{9D8B030D-6E8A-4147-A177-3AD203B41FA5}">
                      <a16:colId xmlns:a16="http://schemas.microsoft.com/office/drawing/2014/main" val="1246276373"/>
                    </a:ext>
                  </a:extLst>
                </a:gridCol>
                <a:gridCol w="2035628">
                  <a:extLst>
                    <a:ext uri="{9D8B030D-6E8A-4147-A177-3AD203B41FA5}">
                      <a16:colId xmlns:a16="http://schemas.microsoft.com/office/drawing/2014/main" val="2607901765"/>
                    </a:ext>
                  </a:extLst>
                </a:gridCol>
              </a:tblGrid>
              <a:tr h="319264">
                <a:tc>
                  <a:txBody>
                    <a:bodyPr/>
                    <a:lstStyle/>
                    <a:p>
                      <a:pPr algn="ctr"/>
                      <a:r>
                        <a:rPr lang="en-IN" dirty="0"/>
                        <a:t>ID</a:t>
                      </a:r>
                    </a:p>
                  </a:txBody>
                  <a:tcPr/>
                </a:tc>
                <a:tc>
                  <a:txBody>
                    <a:bodyPr/>
                    <a:lstStyle/>
                    <a:p>
                      <a:pPr algn="ctr"/>
                      <a:r>
                        <a:rPr lang="en-IN" dirty="0"/>
                        <a:t>STATE</a:t>
                      </a:r>
                    </a:p>
                  </a:txBody>
                  <a:tcPr/>
                </a:tc>
                <a:tc>
                  <a:txBody>
                    <a:bodyPr/>
                    <a:lstStyle/>
                    <a:p>
                      <a:pPr algn="ctr"/>
                      <a:r>
                        <a:rPr lang="en-IN" dirty="0"/>
                        <a:t>ID</a:t>
                      </a:r>
                    </a:p>
                  </a:txBody>
                  <a:tcPr/>
                </a:tc>
                <a:tc>
                  <a:txBody>
                    <a:bodyPr/>
                    <a:lstStyle/>
                    <a:p>
                      <a:pPr algn="ctr"/>
                      <a:r>
                        <a:rPr lang="en-IN" dirty="0"/>
                        <a:t>BRANCH</a:t>
                      </a:r>
                    </a:p>
                  </a:txBody>
                  <a:tcPr/>
                </a:tc>
                <a:extLst>
                  <a:ext uri="{0D108BD9-81ED-4DB2-BD59-A6C34878D82A}">
                    <a16:rowId xmlns:a16="http://schemas.microsoft.com/office/drawing/2014/main" val="2440416700"/>
                  </a:ext>
                </a:extLst>
              </a:tr>
              <a:tr h="358570">
                <a:tc>
                  <a:txBody>
                    <a:bodyPr/>
                    <a:lstStyle/>
                    <a:p>
                      <a:pPr algn="ctr"/>
                      <a:r>
                        <a:rPr lang="en-IN" dirty="0"/>
                        <a:t>10</a:t>
                      </a:r>
                    </a:p>
                  </a:txBody>
                  <a:tcPr/>
                </a:tc>
                <a:tc>
                  <a:txBody>
                    <a:bodyPr/>
                    <a:lstStyle/>
                    <a:p>
                      <a:pPr algn="ctr"/>
                      <a:r>
                        <a:rPr lang="en-IN" dirty="0"/>
                        <a:t>AB</a:t>
                      </a:r>
                    </a:p>
                  </a:txBody>
                  <a:tcPr/>
                </a:tc>
                <a:tc>
                  <a:txBody>
                    <a:bodyPr/>
                    <a:lstStyle/>
                    <a:p>
                      <a:pPr algn="ctr"/>
                      <a:r>
                        <a:rPr lang="en-IN" dirty="0"/>
                        <a:t>NULL</a:t>
                      </a:r>
                    </a:p>
                  </a:txBody>
                  <a:tcPr/>
                </a:tc>
                <a:tc>
                  <a:txBody>
                    <a:bodyPr/>
                    <a:lstStyle/>
                    <a:p>
                      <a:pPr algn="ctr"/>
                      <a:r>
                        <a:rPr lang="en-IN" dirty="0"/>
                        <a:t>NULL</a:t>
                      </a:r>
                    </a:p>
                  </a:txBody>
                  <a:tcPr/>
                </a:tc>
                <a:extLst>
                  <a:ext uri="{0D108BD9-81ED-4DB2-BD59-A6C34878D82A}">
                    <a16:rowId xmlns:a16="http://schemas.microsoft.com/office/drawing/2014/main" val="57881014"/>
                  </a:ext>
                </a:extLst>
              </a:tr>
              <a:tr h="358570">
                <a:tc>
                  <a:txBody>
                    <a:bodyPr/>
                    <a:lstStyle/>
                    <a:p>
                      <a:pPr algn="ctr"/>
                      <a:r>
                        <a:rPr lang="en-IN" dirty="0"/>
                        <a:t>11</a:t>
                      </a:r>
                    </a:p>
                  </a:txBody>
                  <a:tcPr/>
                </a:tc>
                <a:tc>
                  <a:txBody>
                    <a:bodyPr/>
                    <a:lstStyle/>
                    <a:p>
                      <a:pPr algn="ctr"/>
                      <a:r>
                        <a:rPr lang="en-IN" dirty="0"/>
                        <a:t>AC</a:t>
                      </a:r>
                    </a:p>
                  </a:txBody>
                  <a:tcPr/>
                </a:tc>
                <a:tc>
                  <a:txBody>
                    <a:bodyPr/>
                    <a:lstStyle/>
                    <a:p>
                      <a:pPr algn="ctr"/>
                      <a:r>
                        <a:rPr lang="en-IN" dirty="0"/>
                        <a:t>11</a:t>
                      </a:r>
                    </a:p>
                  </a:txBody>
                  <a:tcPr/>
                </a:tc>
                <a:tc>
                  <a:txBody>
                    <a:bodyPr/>
                    <a:lstStyle/>
                    <a:p>
                      <a:pPr algn="ctr"/>
                      <a:r>
                        <a:rPr lang="en-IN" dirty="0"/>
                        <a:t>Computer</a:t>
                      </a:r>
                    </a:p>
                  </a:txBody>
                  <a:tcPr/>
                </a:tc>
                <a:extLst>
                  <a:ext uri="{0D108BD9-81ED-4DB2-BD59-A6C34878D82A}">
                    <a16:rowId xmlns:a16="http://schemas.microsoft.com/office/drawing/2014/main" val="1860061172"/>
                  </a:ext>
                </a:extLst>
              </a:tr>
              <a:tr h="358570">
                <a:tc>
                  <a:txBody>
                    <a:bodyPr/>
                    <a:lstStyle/>
                    <a:p>
                      <a:pPr algn="ctr"/>
                      <a:r>
                        <a:rPr lang="en-IN" dirty="0"/>
                        <a:t>12</a:t>
                      </a:r>
                    </a:p>
                  </a:txBody>
                  <a:tcPr/>
                </a:tc>
                <a:tc>
                  <a:txBody>
                    <a:bodyPr/>
                    <a:lstStyle/>
                    <a:p>
                      <a:pPr algn="ctr"/>
                      <a:r>
                        <a:rPr lang="en-IN" dirty="0"/>
                        <a:t>AD</a:t>
                      </a:r>
                    </a:p>
                  </a:txBody>
                  <a:tcPr/>
                </a:tc>
                <a:tc>
                  <a:txBody>
                    <a:bodyPr/>
                    <a:lstStyle/>
                    <a:p>
                      <a:pPr algn="ctr"/>
                      <a:r>
                        <a:rPr lang="en-IN" dirty="0"/>
                        <a:t>12</a:t>
                      </a:r>
                    </a:p>
                  </a:txBody>
                  <a:tcPr/>
                </a:tc>
                <a:tc>
                  <a:txBody>
                    <a:bodyPr/>
                    <a:lstStyle/>
                    <a:p>
                      <a:pPr algn="ctr"/>
                      <a:r>
                        <a:rPr lang="en-IN" dirty="0"/>
                        <a:t>Civil</a:t>
                      </a:r>
                    </a:p>
                  </a:txBody>
                  <a:tcPr/>
                </a:tc>
                <a:extLst>
                  <a:ext uri="{0D108BD9-81ED-4DB2-BD59-A6C34878D82A}">
                    <a16:rowId xmlns:a16="http://schemas.microsoft.com/office/drawing/2014/main" val="20295748"/>
                  </a:ext>
                </a:extLst>
              </a:tr>
              <a:tr h="358570">
                <a:tc>
                  <a:txBody>
                    <a:bodyPr/>
                    <a:lstStyle/>
                    <a:p>
                      <a:pPr algn="ctr"/>
                      <a:r>
                        <a:rPr lang="en-IN" dirty="0"/>
                        <a:t>NULL</a:t>
                      </a:r>
                    </a:p>
                  </a:txBody>
                  <a:tcPr/>
                </a:tc>
                <a:tc>
                  <a:txBody>
                    <a:bodyPr/>
                    <a:lstStyle/>
                    <a:p>
                      <a:pPr algn="ctr"/>
                      <a:r>
                        <a:rPr lang="en-IN" dirty="0"/>
                        <a:t>NULL</a:t>
                      </a:r>
                    </a:p>
                  </a:txBody>
                  <a:tcPr/>
                </a:tc>
                <a:tc>
                  <a:txBody>
                    <a:bodyPr/>
                    <a:lstStyle/>
                    <a:p>
                      <a:pPr algn="ctr"/>
                      <a:r>
                        <a:rPr lang="en-IN" dirty="0"/>
                        <a:t>13</a:t>
                      </a:r>
                    </a:p>
                  </a:txBody>
                  <a:tcPr/>
                </a:tc>
                <a:tc>
                  <a:txBody>
                    <a:bodyPr/>
                    <a:lstStyle/>
                    <a:p>
                      <a:pPr algn="ctr"/>
                      <a:r>
                        <a:rPr lang="en-IN" dirty="0"/>
                        <a:t>Mech</a:t>
                      </a:r>
                    </a:p>
                  </a:txBody>
                  <a:tcPr/>
                </a:tc>
                <a:extLst>
                  <a:ext uri="{0D108BD9-81ED-4DB2-BD59-A6C34878D82A}">
                    <a16:rowId xmlns:a16="http://schemas.microsoft.com/office/drawing/2014/main" val="3406028489"/>
                  </a:ext>
                </a:extLst>
              </a:tr>
            </a:tbl>
          </a:graphicData>
        </a:graphic>
      </p:graphicFrame>
    </p:spTree>
    <p:extLst>
      <p:ext uri="{BB962C8B-B14F-4D97-AF65-F5344CB8AC3E}">
        <p14:creationId xmlns:p14="http://schemas.microsoft.com/office/powerpoint/2010/main" val="1604941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0933-2F85-460E-0D88-61E07A3378DC}"/>
              </a:ext>
            </a:extLst>
          </p:cNvPr>
          <p:cNvSpPr>
            <a:spLocks noGrp="1"/>
          </p:cNvSpPr>
          <p:nvPr>
            <p:ph type="title"/>
          </p:nvPr>
        </p:nvSpPr>
        <p:spPr>
          <a:xfrm>
            <a:off x="747735" y="-244930"/>
            <a:ext cx="10515600" cy="1325563"/>
          </a:xfrm>
        </p:spPr>
        <p:txBody>
          <a:bodyPr/>
          <a:lstStyle/>
          <a:p>
            <a:pPr algn="ctr"/>
            <a:r>
              <a:rPr lang="en-IN" b="1" dirty="0">
                <a:solidFill>
                  <a:srgbClr val="C00000"/>
                </a:solidFill>
              </a:rPr>
              <a:t>Aggregation</a:t>
            </a:r>
          </a:p>
        </p:txBody>
      </p:sp>
      <p:sp>
        <p:nvSpPr>
          <p:cNvPr id="3" name="Content Placeholder 2">
            <a:extLst>
              <a:ext uri="{FF2B5EF4-FFF2-40B4-BE49-F238E27FC236}">
                <a16:creationId xmlns:a16="http://schemas.microsoft.com/office/drawing/2014/main" id="{12213E1E-9B02-8E6B-A9BD-48C52E71458A}"/>
              </a:ext>
            </a:extLst>
          </p:cNvPr>
          <p:cNvSpPr>
            <a:spLocks noGrp="1"/>
          </p:cNvSpPr>
          <p:nvPr>
            <p:ph idx="1"/>
          </p:nvPr>
        </p:nvSpPr>
        <p:spPr>
          <a:xfrm>
            <a:off x="838200" y="901030"/>
            <a:ext cx="10515600" cy="4351338"/>
          </a:xfrm>
        </p:spPr>
        <p:txBody>
          <a:bodyPr>
            <a:normAutofit/>
          </a:bodyPr>
          <a:lstStyle/>
          <a:p>
            <a:r>
              <a:rPr lang="en-US" sz="2400" b="0" i="0" u="none" strike="noStrike" baseline="0" dirty="0">
                <a:solidFill>
                  <a:srgbClr val="000000"/>
                </a:solidFill>
              </a:rPr>
              <a:t>SQL provides the following built-in functions for aggregating data.</a:t>
            </a:r>
          </a:p>
          <a:p>
            <a:pPr lvl="1"/>
            <a:r>
              <a:rPr lang="en-US" sz="2400" b="0" i="0" u="none" strike="noStrike" baseline="0" dirty="0">
                <a:solidFill>
                  <a:srgbClr val="000000"/>
                </a:solidFill>
              </a:rPr>
              <a:t>COUNT()</a:t>
            </a:r>
          </a:p>
          <a:p>
            <a:pPr lvl="1"/>
            <a:r>
              <a:rPr lang="en-US" sz="2400" dirty="0">
                <a:solidFill>
                  <a:srgbClr val="000000"/>
                </a:solidFill>
              </a:rPr>
              <a:t>AVG()</a:t>
            </a:r>
          </a:p>
          <a:p>
            <a:pPr lvl="1"/>
            <a:r>
              <a:rPr lang="en-US" sz="2400" dirty="0">
                <a:solidFill>
                  <a:srgbClr val="000000"/>
                </a:solidFill>
              </a:rPr>
              <a:t>SUM()</a:t>
            </a:r>
          </a:p>
          <a:p>
            <a:pPr lvl="1"/>
            <a:r>
              <a:rPr lang="en-US" sz="2400" dirty="0">
                <a:solidFill>
                  <a:srgbClr val="000000"/>
                </a:solidFill>
              </a:rPr>
              <a:t>MIN()</a:t>
            </a:r>
          </a:p>
          <a:p>
            <a:pPr lvl="1"/>
            <a:r>
              <a:rPr lang="en-US" sz="2400" dirty="0">
                <a:solidFill>
                  <a:srgbClr val="000000"/>
                </a:solidFill>
              </a:rPr>
              <a:t>MAX()</a:t>
            </a:r>
            <a:endParaRPr lang="en-US" sz="2400" b="0" i="0" u="none" strike="noStrike" baseline="0" dirty="0">
              <a:solidFill>
                <a:srgbClr val="000000"/>
              </a:solidFill>
            </a:endParaRPr>
          </a:p>
          <a:p>
            <a:r>
              <a:rPr lang="en-US" sz="2400" b="0" i="0" u="none" strike="noStrike" baseline="0" dirty="0">
                <a:solidFill>
                  <a:srgbClr val="000000"/>
                </a:solidFill>
              </a:rPr>
              <a:t>The COUNT() function returns the number of values in the dataset.</a:t>
            </a:r>
          </a:p>
          <a:p>
            <a:endParaRPr lang="en-US" sz="2400" dirty="0">
              <a:solidFill>
                <a:srgbClr val="000000"/>
              </a:solidFill>
            </a:endParaRPr>
          </a:p>
          <a:p>
            <a:endParaRPr lang="en-US" sz="2400" b="0" i="0" u="none" strike="noStrike" baseline="0" dirty="0">
              <a:solidFill>
                <a:srgbClr val="000000"/>
              </a:solidFill>
            </a:endParaRPr>
          </a:p>
        </p:txBody>
      </p:sp>
      <p:sp>
        <p:nvSpPr>
          <p:cNvPr id="4" name="Slide Number Placeholder 3">
            <a:extLst>
              <a:ext uri="{FF2B5EF4-FFF2-40B4-BE49-F238E27FC236}">
                <a16:creationId xmlns:a16="http://schemas.microsoft.com/office/drawing/2014/main" id="{692056A7-A89F-F9A5-E9FC-937341AE05F8}"/>
              </a:ext>
            </a:extLst>
          </p:cNvPr>
          <p:cNvSpPr>
            <a:spLocks noGrp="1"/>
          </p:cNvSpPr>
          <p:nvPr>
            <p:ph type="sldNum" sz="quarter" idx="12"/>
          </p:nvPr>
        </p:nvSpPr>
        <p:spPr/>
        <p:txBody>
          <a:bodyPr/>
          <a:lstStyle/>
          <a:p>
            <a:fld id="{A5DC77FE-90AD-43F6-BCC5-87ECBA829A40}" type="slidenum">
              <a:rPr lang="en-IN" smtClean="0"/>
              <a:t>21</a:t>
            </a:fld>
            <a:endParaRPr lang="en-IN" dirty="0"/>
          </a:p>
        </p:txBody>
      </p:sp>
      <p:sp>
        <p:nvSpPr>
          <p:cNvPr id="6" name="TextBox 5">
            <a:extLst>
              <a:ext uri="{FF2B5EF4-FFF2-40B4-BE49-F238E27FC236}">
                <a16:creationId xmlns:a16="http://schemas.microsoft.com/office/drawing/2014/main" id="{46C345CA-7816-F006-CCF5-6757B583E78C}"/>
              </a:ext>
            </a:extLst>
          </p:cNvPr>
          <p:cNvSpPr txBox="1"/>
          <p:nvPr/>
        </p:nvSpPr>
        <p:spPr>
          <a:xfrm>
            <a:off x="8396265" y="4366708"/>
            <a:ext cx="6096000" cy="707886"/>
          </a:xfrm>
          <a:prstGeom prst="rect">
            <a:avLst/>
          </a:prstGeom>
          <a:noFill/>
        </p:spPr>
        <p:txBody>
          <a:bodyPr wrap="square">
            <a:spAutoFit/>
          </a:bodyPr>
          <a:lstStyle/>
          <a:p>
            <a:r>
              <a:rPr lang="en-US" sz="2000" b="1" dirty="0"/>
              <a:t>SELECT COUNT(customer_id) </a:t>
            </a:r>
          </a:p>
          <a:p>
            <a:r>
              <a:rPr lang="en-US" sz="2000" b="1" dirty="0"/>
              <a:t>FROM Customers;</a:t>
            </a:r>
            <a:endParaRPr lang="en-IN" sz="2000" b="1" dirty="0"/>
          </a:p>
        </p:txBody>
      </p:sp>
      <p:pic>
        <p:nvPicPr>
          <p:cNvPr id="7" name="Picture 6">
            <a:extLst>
              <a:ext uri="{FF2B5EF4-FFF2-40B4-BE49-F238E27FC236}">
                <a16:creationId xmlns:a16="http://schemas.microsoft.com/office/drawing/2014/main" id="{19658CF1-FBB8-E26C-C6F6-2ABA02378510}"/>
              </a:ext>
            </a:extLst>
          </p:cNvPr>
          <p:cNvPicPr>
            <a:picLocks noChangeAspect="1"/>
          </p:cNvPicPr>
          <p:nvPr/>
        </p:nvPicPr>
        <p:blipFill>
          <a:blip r:embed="rId2"/>
          <a:stretch>
            <a:fillRect/>
          </a:stretch>
        </p:blipFill>
        <p:spPr>
          <a:xfrm>
            <a:off x="838200" y="3830282"/>
            <a:ext cx="7383893" cy="2526068"/>
          </a:xfrm>
          <a:prstGeom prst="rect">
            <a:avLst/>
          </a:prstGeom>
        </p:spPr>
      </p:pic>
      <p:pic>
        <p:nvPicPr>
          <p:cNvPr id="9" name="Picture 8">
            <a:extLst>
              <a:ext uri="{FF2B5EF4-FFF2-40B4-BE49-F238E27FC236}">
                <a16:creationId xmlns:a16="http://schemas.microsoft.com/office/drawing/2014/main" id="{E6C680BE-8968-BF6F-4012-DB6AACE48A8C}"/>
              </a:ext>
            </a:extLst>
          </p:cNvPr>
          <p:cNvPicPr>
            <a:picLocks noChangeAspect="1"/>
          </p:cNvPicPr>
          <p:nvPr/>
        </p:nvPicPr>
        <p:blipFill>
          <a:blip r:embed="rId3"/>
          <a:stretch>
            <a:fillRect/>
          </a:stretch>
        </p:blipFill>
        <p:spPr>
          <a:xfrm>
            <a:off x="8886792" y="5380504"/>
            <a:ext cx="2009808" cy="669936"/>
          </a:xfrm>
          <a:prstGeom prst="rect">
            <a:avLst/>
          </a:prstGeom>
        </p:spPr>
      </p:pic>
    </p:spTree>
    <p:extLst>
      <p:ext uri="{BB962C8B-B14F-4D97-AF65-F5344CB8AC3E}">
        <p14:creationId xmlns:p14="http://schemas.microsoft.com/office/powerpoint/2010/main" val="714639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0933-2F85-460E-0D88-61E07A3378DC}"/>
              </a:ext>
            </a:extLst>
          </p:cNvPr>
          <p:cNvSpPr>
            <a:spLocks noGrp="1"/>
          </p:cNvSpPr>
          <p:nvPr>
            <p:ph type="title"/>
          </p:nvPr>
        </p:nvSpPr>
        <p:spPr>
          <a:xfrm>
            <a:off x="747735" y="-244930"/>
            <a:ext cx="10515600" cy="1325563"/>
          </a:xfrm>
        </p:spPr>
        <p:txBody>
          <a:bodyPr/>
          <a:lstStyle/>
          <a:p>
            <a:pPr algn="ctr"/>
            <a:r>
              <a:rPr lang="en-IN" b="1" dirty="0">
                <a:solidFill>
                  <a:srgbClr val="C00000"/>
                </a:solidFill>
              </a:rPr>
              <a:t>Aggregation: AVG()</a:t>
            </a:r>
          </a:p>
        </p:txBody>
      </p:sp>
      <p:sp>
        <p:nvSpPr>
          <p:cNvPr id="3" name="Content Placeholder 2">
            <a:extLst>
              <a:ext uri="{FF2B5EF4-FFF2-40B4-BE49-F238E27FC236}">
                <a16:creationId xmlns:a16="http://schemas.microsoft.com/office/drawing/2014/main" id="{12213E1E-9B02-8E6B-A9BD-48C52E71458A}"/>
              </a:ext>
            </a:extLst>
          </p:cNvPr>
          <p:cNvSpPr>
            <a:spLocks noGrp="1"/>
          </p:cNvSpPr>
          <p:nvPr>
            <p:ph idx="1"/>
          </p:nvPr>
        </p:nvSpPr>
        <p:spPr>
          <a:xfrm>
            <a:off x="838200" y="901030"/>
            <a:ext cx="10515600" cy="4351338"/>
          </a:xfrm>
        </p:spPr>
        <p:txBody>
          <a:bodyPr>
            <a:normAutofit/>
          </a:bodyPr>
          <a:lstStyle/>
          <a:p>
            <a:r>
              <a:rPr lang="en-US" sz="2000" b="0" i="0" u="none" strike="noStrike" baseline="0" dirty="0">
                <a:solidFill>
                  <a:srgbClr val="000000"/>
                </a:solidFill>
              </a:rPr>
              <a:t>The AVG() function returns the average of a group of selected numeric column values. </a:t>
            </a:r>
            <a:endParaRPr lang="en-US" sz="2000" dirty="0">
              <a:solidFill>
                <a:srgbClr val="000000"/>
              </a:solidFill>
            </a:endParaRPr>
          </a:p>
          <a:p>
            <a:endParaRPr lang="en-US" sz="2400" b="0" i="0" u="none" strike="noStrike" baseline="0" dirty="0">
              <a:solidFill>
                <a:srgbClr val="000000"/>
              </a:solidFill>
            </a:endParaRPr>
          </a:p>
        </p:txBody>
      </p:sp>
      <p:sp>
        <p:nvSpPr>
          <p:cNvPr id="4" name="Slide Number Placeholder 3">
            <a:extLst>
              <a:ext uri="{FF2B5EF4-FFF2-40B4-BE49-F238E27FC236}">
                <a16:creationId xmlns:a16="http://schemas.microsoft.com/office/drawing/2014/main" id="{692056A7-A89F-F9A5-E9FC-937341AE05F8}"/>
              </a:ext>
            </a:extLst>
          </p:cNvPr>
          <p:cNvSpPr>
            <a:spLocks noGrp="1"/>
          </p:cNvSpPr>
          <p:nvPr>
            <p:ph type="sldNum" sz="quarter" idx="12"/>
          </p:nvPr>
        </p:nvSpPr>
        <p:spPr/>
        <p:txBody>
          <a:bodyPr/>
          <a:lstStyle/>
          <a:p>
            <a:fld id="{A5DC77FE-90AD-43F6-BCC5-87ECBA829A40}" type="slidenum">
              <a:rPr lang="en-IN" smtClean="0"/>
              <a:t>22</a:t>
            </a:fld>
            <a:endParaRPr lang="en-IN" dirty="0"/>
          </a:p>
        </p:txBody>
      </p:sp>
      <p:sp>
        <p:nvSpPr>
          <p:cNvPr id="6" name="TextBox 5">
            <a:extLst>
              <a:ext uri="{FF2B5EF4-FFF2-40B4-BE49-F238E27FC236}">
                <a16:creationId xmlns:a16="http://schemas.microsoft.com/office/drawing/2014/main" id="{46C345CA-7816-F006-CCF5-6757B583E78C}"/>
              </a:ext>
            </a:extLst>
          </p:cNvPr>
          <p:cNvSpPr txBox="1"/>
          <p:nvPr/>
        </p:nvSpPr>
        <p:spPr>
          <a:xfrm>
            <a:off x="2079171" y="4271724"/>
            <a:ext cx="7823411" cy="400110"/>
          </a:xfrm>
          <a:prstGeom prst="rect">
            <a:avLst/>
          </a:prstGeom>
          <a:noFill/>
        </p:spPr>
        <p:txBody>
          <a:bodyPr wrap="square">
            <a:spAutoFit/>
          </a:bodyPr>
          <a:lstStyle/>
          <a:p>
            <a:r>
              <a:rPr lang="en-US" sz="2000" b="1" dirty="0"/>
              <a:t>SELECT AVG(age) FROM Customers;</a:t>
            </a:r>
            <a:endParaRPr lang="en-IN" sz="2000" b="1" dirty="0"/>
          </a:p>
        </p:txBody>
      </p:sp>
      <p:pic>
        <p:nvPicPr>
          <p:cNvPr id="7" name="Picture 6">
            <a:extLst>
              <a:ext uri="{FF2B5EF4-FFF2-40B4-BE49-F238E27FC236}">
                <a16:creationId xmlns:a16="http://schemas.microsoft.com/office/drawing/2014/main" id="{19658CF1-FBB8-E26C-C6F6-2ABA02378510}"/>
              </a:ext>
            </a:extLst>
          </p:cNvPr>
          <p:cNvPicPr>
            <a:picLocks noChangeAspect="1"/>
          </p:cNvPicPr>
          <p:nvPr/>
        </p:nvPicPr>
        <p:blipFill>
          <a:blip r:embed="rId2"/>
          <a:stretch>
            <a:fillRect/>
          </a:stretch>
        </p:blipFill>
        <p:spPr>
          <a:xfrm>
            <a:off x="1012372" y="1349560"/>
            <a:ext cx="7383893" cy="2526068"/>
          </a:xfrm>
          <a:prstGeom prst="rect">
            <a:avLst/>
          </a:prstGeom>
        </p:spPr>
      </p:pic>
      <p:pic>
        <p:nvPicPr>
          <p:cNvPr id="10" name="Picture 9">
            <a:extLst>
              <a:ext uri="{FF2B5EF4-FFF2-40B4-BE49-F238E27FC236}">
                <a16:creationId xmlns:a16="http://schemas.microsoft.com/office/drawing/2014/main" id="{5C23EE09-9F0D-0323-90FF-542210EC8251}"/>
              </a:ext>
            </a:extLst>
          </p:cNvPr>
          <p:cNvPicPr>
            <a:picLocks noChangeAspect="1"/>
          </p:cNvPicPr>
          <p:nvPr/>
        </p:nvPicPr>
        <p:blipFill>
          <a:blip r:embed="rId3"/>
          <a:stretch>
            <a:fillRect/>
          </a:stretch>
        </p:blipFill>
        <p:spPr>
          <a:xfrm>
            <a:off x="3680746" y="4955650"/>
            <a:ext cx="2047144" cy="1001320"/>
          </a:xfrm>
          <a:prstGeom prst="rect">
            <a:avLst/>
          </a:prstGeom>
        </p:spPr>
      </p:pic>
    </p:spTree>
    <p:extLst>
      <p:ext uri="{BB962C8B-B14F-4D97-AF65-F5344CB8AC3E}">
        <p14:creationId xmlns:p14="http://schemas.microsoft.com/office/powerpoint/2010/main" val="1801699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0933-2F85-460E-0D88-61E07A3378DC}"/>
              </a:ext>
            </a:extLst>
          </p:cNvPr>
          <p:cNvSpPr>
            <a:spLocks noGrp="1"/>
          </p:cNvSpPr>
          <p:nvPr>
            <p:ph type="title"/>
          </p:nvPr>
        </p:nvSpPr>
        <p:spPr>
          <a:xfrm>
            <a:off x="747735" y="-244930"/>
            <a:ext cx="10515600" cy="1325563"/>
          </a:xfrm>
        </p:spPr>
        <p:txBody>
          <a:bodyPr/>
          <a:lstStyle/>
          <a:p>
            <a:pPr algn="ctr"/>
            <a:r>
              <a:rPr lang="en-IN" b="1" dirty="0">
                <a:solidFill>
                  <a:srgbClr val="C00000"/>
                </a:solidFill>
              </a:rPr>
              <a:t>Aggregation: SUM()</a:t>
            </a:r>
          </a:p>
        </p:txBody>
      </p:sp>
      <p:sp>
        <p:nvSpPr>
          <p:cNvPr id="3" name="Content Placeholder 2">
            <a:extLst>
              <a:ext uri="{FF2B5EF4-FFF2-40B4-BE49-F238E27FC236}">
                <a16:creationId xmlns:a16="http://schemas.microsoft.com/office/drawing/2014/main" id="{12213E1E-9B02-8E6B-A9BD-48C52E71458A}"/>
              </a:ext>
            </a:extLst>
          </p:cNvPr>
          <p:cNvSpPr>
            <a:spLocks noGrp="1"/>
          </p:cNvSpPr>
          <p:nvPr>
            <p:ph idx="1"/>
          </p:nvPr>
        </p:nvSpPr>
        <p:spPr>
          <a:xfrm>
            <a:off x="838200" y="901030"/>
            <a:ext cx="10515600" cy="4351338"/>
          </a:xfrm>
        </p:spPr>
        <p:txBody>
          <a:bodyPr>
            <a:normAutofit/>
          </a:bodyPr>
          <a:lstStyle/>
          <a:p>
            <a:r>
              <a:rPr lang="en-US" sz="2400" b="0" i="0" u="none" strike="noStrike" baseline="0" dirty="0">
                <a:solidFill>
                  <a:srgbClr val="000000"/>
                </a:solidFill>
              </a:rPr>
              <a:t>The SUM() function returns the total sum of a numeric column.</a:t>
            </a:r>
          </a:p>
        </p:txBody>
      </p:sp>
      <p:sp>
        <p:nvSpPr>
          <p:cNvPr id="4" name="Slide Number Placeholder 3">
            <a:extLst>
              <a:ext uri="{FF2B5EF4-FFF2-40B4-BE49-F238E27FC236}">
                <a16:creationId xmlns:a16="http://schemas.microsoft.com/office/drawing/2014/main" id="{692056A7-A89F-F9A5-E9FC-937341AE05F8}"/>
              </a:ext>
            </a:extLst>
          </p:cNvPr>
          <p:cNvSpPr>
            <a:spLocks noGrp="1"/>
          </p:cNvSpPr>
          <p:nvPr>
            <p:ph type="sldNum" sz="quarter" idx="12"/>
          </p:nvPr>
        </p:nvSpPr>
        <p:spPr/>
        <p:txBody>
          <a:bodyPr/>
          <a:lstStyle/>
          <a:p>
            <a:fld id="{A5DC77FE-90AD-43F6-BCC5-87ECBA829A40}" type="slidenum">
              <a:rPr lang="en-IN" smtClean="0"/>
              <a:t>23</a:t>
            </a:fld>
            <a:endParaRPr lang="en-IN" dirty="0"/>
          </a:p>
        </p:txBody>
      </p:sp>
      <p:sp>
        <p:nvSpPr>
          <p:cNvPr id="6" name="TextBox 5">
            <a:extLst>
              <a:ext uri="{FF2B5EF4-FFF2-40B4-BE49-F238E27FC236}">
                <a16:creationId xmlns:a16="http://schemas.microsoft.com/office/drawing/2014/main" id="{46C345CA-7816-F006-CCF5-6757B583E78C}"/>
              </a:ext>
            </a:extLst>
          </p:cNvPr>
          <p:cNvSpPr txBox="1"/>
          <p:nvPr/>
        </p:nvSpPr>
        <p:spPr>
          <a:xfrm>
            <a:off x="2093829" y="4203604"/>
            <a:ext cx="7823411" cy="400110"/>
          </a:xfrm>
          <a:prstGeom prst="rect">
            <a:avLst/>
          </a:prstGeom>
          <a:noFill/>
        </p:spPr>
        <p:txBody>
          <a:bodyPr wrap="square">
            <a:spAutoFit/>
          </a:bodyPr>
          <a:lstStyle/>
          <a:p>
            <a:r>
              <a:rPr lang="en-US" sz="2000" b="1" dirty="0"/>
              <a:t>SELECT SUM(age) as SUM from Customers;</a:t>
            </a:r>
            <a:endParaRPr lang="en-IN" sz="2000" b="1" dirty="0"/>
          </a:p>
        </p:txBody>
      </p:sp>
      <p:pic>
        <p:nvPicPr>
          <p:cNvPr id="7" name="Picture 6">
            <a:extLst>
              <a:ext uri="{FF2B5EF4-FFF2-40B4-BE49-F238E27FC236}">
                <a16:creationId xmlns:a16="http://schemas.microsoft.com/office/drawing/2014/main" id="{19658CF1-FBB8-E26C-C6F6-2ABA02378510}"/>
              </a:ext>
            </a:extLst>
          </p:cNvPr>
          <p:cNvPicPr>
            <a:picLocks noChangeAspect="1"/>
          </p:cNvPicPr>
          <p:nvPr/>
        </p:nvPicPr>
        <p:blipFill>
          <a:blip r:embed="rId2"/>
          <a:stretch>
            <a:fillRect/>
          </a:stretch>
        </p:blipFill>
        <p:spPr>
          <a:xfrm>
            <a:off x="1012372" y="1349560"/>
            <a:ext cx="7383893" cy="2526068"/>
          </a:xfrm>
          <a:prstGeom prst="rect">
            <a:avLst/>
          </a:prstGeom>
        </p:spPr>
      </p:pic>
      <p:pic>
        <p:nvPicPr>
          <p:cNvPr id="9" name="Picture 8">
            <a:extLst>
              <a:ext uri="{FF2B5EF4-FFF2-40B4-BE49-F238E27FC236}">
                <a16:creationId xmlns:a16="http://schemas.microsoft.com/office/drawing/2014/main" id="{AA0B7052-37AD-86F2-FA79-83878B28B737}"/>
              </a:ext>
            </a:extLst>
          </p:cNvPr>
          <p:cNvPicPr>
            <a:picLocks noChangeAspect="1"/>
          </p:cNvPicPr>
          <p:nvPr/>
        </p:nvPicPr>
        <p:blipFill>
          <a:blip r:embed="rId3"/>
          <a:stretch>
            <a:fillRect/>
          </a:stretch>
        </p:blipFill>
        <p:spPr>
          <a:xfrm>
            <a:off x="3738766" y="4892774"/>
            <a:ext cx="1858796" cy="976203"/>
          </a:xfrm>
          <a:prstGeom prst="rect">
            <a:avLst/>
          </a:prstGeom>
        </p:spPr>
      </p:pic>
    </p:spTree>
    <p:extLst>
      <p:ext uri="{BB962C8B-B14F-4D97-AF65-F5344CB8AC3E}">
        <p14:creationId xmlns:p14="http://schemas.microsoft.com/office/powerpoint/2010/main" val="3048513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0933-2F85-460E-0D88-61E07A3378DC}"/>
              </a:ext>
            </a:extLst>
          </p:cNvPr>
          <p:cNvSpPr>
            <a:spLocks noGrp="1"/>
          </p:cNvSpPr>
          <p:nvPr>
            <p:ph type="title"/>
          </p:nvPr>
        </p:nvSpPr>
        <p:spPr>
          <a:xfrm>
            <a:off x="747735" y="-244930"/>
            <a:ext cx="10515600" cy="1325563"/>
          </a:xfrm>
        </p:spPr>
        <p:txBody>
          <a:bodyPr/>
          <a:lstStyle/>
          <a:p>
            <a:pPr algn="ctr"/>
            <a:r>
              <a:rPr lang="en-IN" b="1" dirty="0">
                <a:solidFill>
                  <a:srgbClr val="C00000"/>
                </a:solidFill>
              </a:rPr>
              <a:t>Aggregation: MIN()</a:t>
            </a:r>
          </a:p>
        </p:txBody>
      </p:sp>
      <p:sp>
        <p:nvSpPr>
          <p:cNvPr id="3" name="Content Placeholder 2">
            <a:extLst>
              <a:ext uri="{FF2B5EF4-FFF2-40B4-BE49-F238E27FC236}">
                <a16:creationId xmlns:a16="http://schemas.microsoft.com/office/drawing/2014/main" id="{12213E1E-9B02-8E6B-A9BD-48C52E71458A}"/>
              </a:ext>
            </a:extLst>
          </p:cNvPr>
          <p:cNvSpPr>
            <a:spLocks noGrp="1"/>
          </p:cNvSpPr>
          <p:nvPr>
            <p:ph idx="1"/>
          </p:nvPr>
        </p:nvSpPr>
        <p:spPr>
          <a:xfrm>
            <a:off x="838200" y="901030"/>
            <a:ext cx="10515600" cy="4351338"/>
          </a:xfrm>
        </p:spPr>
        <p:txBody>
          <a:bodyPr>
            <a:normAutofit/>
          </a:bodyPr>
          <a:lstStyle/>
          <a:p>
            <a:r>
              <a:rPr lang="en-US" sz="2400" b="0" i="0" u="none" strike="noStrike" baseline="0" dirty="0">
                <a:solidFill>
                  <a:srgbClr val="000000"/>
                </a:solidFill>
              </a:rPr>
              <a:t>The MIN() function returns the minimum value in the selected column</a:t>
            </a:r>
            <a:r>
              <a:rPr lang="en-US" sz="1800" b="0" i="0" u="none" strike="noStrike" baseline="0" dirty="0">
                <a:solidFill>
                  <a:srgbClr val="000000"/>
                </a:solidFill>
                <a:latin typeface="Palatino LT Std"/>
              </a:rPr>
              <a:t>.</a:t>
            </a:r>
          </a:p>
        </p:txBody>
      </p:sp>
      <p:sp>
        <p:nvSpPr>
          <p:cNvPr id="4" name="Slide Number Placeholder 3">
            <a:extLst>
              <a:ext uri="{FF2B5EF4-FFF2-40B4-BE49-F238E27FC236}">
                <a16:creationId xmlns:a16="http://schemas.microsoft.com/office/drawing/2014/main" id="{692056A7-A89F-F9A5-E9FC-937341AE05F8}"/>
              </a:ext>
            </a:extLst>
          </p:cNvPr>
          <p:cNvSpPr>
            <a:spLocks noGrp="1"/>
          </p:cNvSpPr>
          <p:nvPr>
            <p:ph type="sldNum" sz="quarter" idx="12"/>
          </p:nvPr>
        </p:nvSpPr>
        <p:spPr/>
        <p:txBody>
          <a:bodyPr/>
          <a:lstStyle/>
          <a:p>
            <a:fld id="{A5DC77FE-90AD-43F6-BCC5-87ECBA829A40}" type="slidenum">
              <a:rPr lang="en-IN" smtClean="0"/>
              <a:t>24</a:t>
            </a:fld>
            <a:endParaRPr lang="en-IN" dirty="0"/>
          </a:p>
        </p:txBody>
      </p:sp>
      <p:sp>
        <p:nvSpPr>
          <p:cNvPr id="6" name="TextBox 5">
            <a:extLst>
              <a:ext uri="{FF2B5EF4-FFF2-40B4-BE49-F238E27FC236}">
                <a16:creationId xmlns:a16="http://schemas.microsoft.com/office/drawing/2014/main" id="{46C345CA-7816-F006-CCF5-6757B583E78C}"/>
              </a:ext>
            </a:extLst>
          </p:cNvPr>
          <p:cNvSpPr txBox="1"/>
          <p:nvPr/>
        </p:nvSpPr>
        <p:spPr>
          <a:xfrm>
            <a:off x="2079171" y="4271724"/>
            <a:ext cx="7823411" cy="400110"/>
          </a:xfrm>
          <a:prstGeom prst="rect">
            <a:avLst/>
          </a:prstGeom>
          <a:noFill/>
        </p:spPr>
        <p:txBody>
          <a:bodyPr wrap="square">
            <a:spAutoFit/>
          </a:bodyPr>
          <a:lstStyle/>
          <a:p>
            <a:r>
              <a:rPr lang="en-US" sz="2000" b="1" dirty="0"/>
              <a:t>SELECT MIN(age) as MIN from Customers;</a:t>
            </a:r>
            <a:endParaRPr lang="en-IN" sz="2000" b="1" dirty="0"/>
          </a:p>
        </p:txBody>
      </p:sp>
      <p:pic>
        <p:nvPicPr>
          <p:cNvPr id="7" name="Picture 6">
            <a:extLst>
              <a:ext uri="{FF2B5EF4-FFF2-40B4-BE49-F238E27FC236}">
                <a16:creationId xmlns:a16="http://schemas.microsoft.com/office/drawing/2014/main" id="{19658CF1-FBB8-E26C-C6F6-2ABA02378510}"/>
              </a:ext>
            </a:extLst>
          </p:cNvPr>
          <p:cNvPicPr>
            <a:picLocks noChangeAspect="1"/>
          </p:cNvPicPr>
          <p:nvPr/>
        </p:nvPicPr>
        <p:blipFill>
          <a:blip r:embed="rId2"/>
          <a:stretch>
            <a:fillRect/>
          </a:stretch>
        </p:blipFill>
        <p:spPr>
          <a:xfrm>
            <a:off x="1226707" y="1499273"/>
            <a:ext cx="7383893" cy="2526068"/>
          </a:xfrm>
          <a:prstGeom prst="rect">
            <a:avLst/>
          </a:prstGeom>
        </p:spPr>
      </p:pic>
      <p:pic>
        <p:nvPicPr>
          <p:cNvPr id="8" name="Picture 7">
            <a:extLst>
              <a:ext uri="{FF2B5EF4-FFF2-40B4-BE49-F238E27FC236}">
                <a16:creationId xmlns:a16="http://schemas.microsoft.com/office/drawing/2014/main" id="{5EB3A0E9-3969-EE85-854D-F8B458424DAD}"/>
              </a:ext>
            </a:extLst>
          </p:cNvPr>
          <p:cNvPicPr>
            <a:picLocks noChangeAspect="1"/>
          </p:cNvPicPr>
          <p:nvPr/>
        </p:nvPicPr>
        <p:blipFill>
          <a:blip r:embed="rId3"/>
          <a:stretch>
            <a:fillRect/>
          </a:stretch>
        </p:blipFill>
        <p:spPr>
          <a:xfrm>
            <a:off x="4154691" y="4918217"/>
            <a:ext cx="1527923" cy="853529"/>
          </a:xfrm>
          <a:prstGeom prst="rect">
            <a:avLst/>
          </a:prstGeom>
        </p:spPr>
      </p:pic>
    </p:spTree>
    <p:extLst>
      <p:ext uri="{BB962C8B-B14F-4D97-AF65-F5344CB8AC3E}">
        <p14:creationId xmlns:p14="http://schemas.microsoft.com/office/powerpoint/2010/main" val="282768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0933-2F85-460E-0D88-61E07A3378DC}"/>
              </a:ext>
            </a:extLst>
          </p:cNvPr>
          <p:cNvSpPr>
            <a:spLocks noGrp="1"/>
          </p:cNvSpPr>
          <p:nvPr>
            <p:ph type="title"/>
          </p:nvPr>
        </p:nvSpPr>
        <p:spPr>
          <a:xfrm>
            <a:off x="747735" y="-244930"/>
            <a:ext cx="10515600" cy="1325563"/>
          </a:xfrm>
        </p:spPr>
        <p:txBody>
          <a:bodyPr/>
          <a:lstStyle/>
          <a:p>
            <a:pPr algn="ctr"/>
            <a:r>
              <a:rPr lang="en-IN" b="1" dirty="0">
                <a:solidFill>
                  <a:srgbClr val="C00000"/>
                </a:solidFill>
              </a:rPr>
              <a:t>Aggregation: MAX()</a:t>
            </a:r>
          </a:p>
        </p:txBody>
      </p:sp>
      <p:sp>
        <p:nvSpPr>
          <p:cNvPr id="3" name="Content Placeholder 2">
            <a:extLst>
              <a:ext uri="{FF2B5EF4-FFF2-40B4-BE49-F238E27FC236}">
                <a16:creationId xmlns:a16="http://schemas.microsoft.com/office/drawing/2014/main" id="{12213E1E-9B02-8E6B-A9BD-48C52E71458A}"/>
              </a:ext>
            </a:extLst>
          </p:cNvPr>
          <p:cNvSpPr>
            <a:spLocks noGrp="1"/>
          </p:cNvSpPr>
          <p:nvPr>
            <p:ph idx="1"/>
          </p:nvPr>
        </p:nvSpPr>
        <p:spPr>
          <a:xfrm>
            <a:off x="838200" y="901030"/>
            <a:ext cx="10515600" cy="4351338"/>
          </a:xfrm>
        </p:spPr>
        <p:txBody>
          <a:bodyPr>
            <a:normAutofit/>
          </a:bodyPr>
          <a:lstStyle/>
          <a:p>
            <a:r>
              <a:rPr lang="en-US" sz="2400" b="0" i="0" u="none" strike="noStrike" baseline="0" dirty="0">
                <a:solidFill>
                  <a:srgbClr val="000000"/>
                </a:solidFill>
              </a:rPr>
              <a:t>The MAX() function returns the maximum value in the selected column.</a:t>
            </a:r>
          </a:p>
        </p:txBody>
      </p:sp>
      <p:sp>
        <p:nvSpPr>
          <p:cNvPr id="4" name="Slide Number Placeholder 3">
            <a:extLst>
              <a:ext uri="{FF2B5EF4-FFF2-40B4-BE49-F238E27FC236}">
                <a16:creationId xmlns:a16="http://schemas.microsoft.com/office/drawing/2014/main" id="{692056A7-A89F-F9A5-E9FC-937341AE05F8}"/>
              </a:ext>
            </a:extLst>
          </p:cNvPr>
          <p:cNvSpPr>
            <a:spLocks noGrp="1"/>
          </p:cNvSpPr>
          <p:nvPr>
            <p:ph type="sldNum" sz="quarter" idx="12"/>
          </p:nvPr>
        </p:nvSpPr>
        <p:spPr/>
        <p:txBody>
          <a:bodyPr/>
          <a:lstStyle/>
          <a:p>
            <a:fld id="{A5DC77FE-90AD-43F6-BCC5-87ECBA829A40}" type="slidenum">
              <a:rPr lang="en-IN" smtClean="0"/>
              <a:t>25</a:t>
            </a:fld>
            <a:endParaRPr lang="en-IN" dirty="0"/>
          </a:p>
        </p:txBody>
      </p:sp>
      <p:sp>
        <p:nvSpPr>
          <p:cNvPr id="6" name="TextBox 5">
            <a:extLst>
              <a:ext uri="{FF2B5EF4-FFF2-40B4-BE49-F238E27FC236}">
                <a16:creationId xmlns:a16="http://schemas.microsoft.com/office/drawing/2014/main" id="{46C345CA-7816-F006-CCF5-6757B583E78C}"/>
              </a:ext>
            </a:extLst>
          </p:cNvPr>
          <p:cNvSpPr txBox="1"/>
          <p:nvPr/>
        </p:nvSpPr>
        <p:spPr>
          <a:xfrm>
            <a:off x="2079171" y="4271724"/>
            <a:ext cx="7823411" cy="400110"/>
          </a:xfrm>
          <a:prstGeom prst="rect">
            <a:avLst/>
          </a:prstGeom>
          <a:noFill/>
        </p:spPr>
        <p:txBody>
          <a:bodyPr wrap="square">
            <a:spAutoFit/>
          </a:bodyPr>
          <a:lstStyle/>
          <a:p>
            <a:r>
              <a:rPr lang="en-US" sz="2000" b="1" dirty="0"/>
              <a:t>SELECT MAX(age) as MAX from Customers;</a:t>
            </a:r>
            <a:endParaRPr lang="en-IN" sz="2000" b="1" dirty="0"/>
          </a:p>
        </p:txBody>
      </p:sp>
      <p:pic>
        <p:nvPicPr>
          <p:cNvPr id="7" name="Picture 6">
            <a:extLst>
              <a:ext uri="{FF2B5EF4-FFF2-40B4-BE49-F238E27FC236}">
                <a16:creationId xmlns:a16="http://schemas.microsoft.com/office/drawing/2014/main" id="{19658CF1-FBB8-E26C-C6F6-2ABA02378510}"/>
              </a:ext>
            </a:extLst>
          </p:cNvPr>
          <p:cNvPicPr>
            <a:picLocks noChangeAspect="1"/>
          </p:cNvPicPr>
          <p:nvPr/>
        </p:nvPicPr>
        <p:blipFill>
          <a:blip r:embed="rId2"/>
          <a:stretch>
            <a:fillRect/>
          </a:stretch>
        </p:blipFill>
        <p:spPr>
          <a:xfrm>
            <a:off x="1226707" y="1434723"/>
            <a:ext cx="7383893" cy="2526068"/>
          </a:xfrm>
          <a:prstGeom prst="rect">
            <a:avLst/>
          </a:prstGeom>
        </p:spPr>
      </p:pic>
      <p:pic>
        <p:nvPicPr>
          <p:cNvPr id="8" name="Picture 7">
            <a:extLst>
              <a:ext uri="{FF2B5EF4-FFF2-40B4-BE49-F238E27FC236}">
                <a16:creationId xmlns:a16="http://schemas.microsoft.com/office/drawing/2014/main" id="{709ED0AA-8B87-5A90-24C6-A2B64DD2F8A6}"/>
              </a:ext>
            </a:extLst>
          </p:cNvPr>
          <p:cNvPicPr>
            <a:picLocks noChangeAspect="1"/>
          </p:cNvPicPr>
          <p:nvPr/>
        </p:nvPicPr>
        <p:blipFill>
          <a:blip r:embed="rId3"/>
          <a:stretch>
            <a:fillRect/>
          </a:stretch>
        </p:blipFill>
        <p:spPr>
          <a:xfrm>
            <a:off x="4699433" y="4950059"/>
            <a:ext cx="1396567" cy="946435"/>
          </a:xfrm>
          <a:prstGeom prst="rect">
            <a:avLst/>
          </a:prstGeom>
        </p:spPr>
      </p:pic>
    </p:spTree>
    <p:extLst>
      <p:ext uri="{BB962C8B-B14F-4D97-AF65-F5344CB8AC3E}">
        <p14:creationId xmlns:p14="http://schemas.microsoft.com/office/powerpoint/2010/main" val="2960847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3BF1-4A69-90A8-A41B-38758F80F742}"/>
              </a:ext>
            </a:extLst>
          </p:cNvPr>
          <p:cNvSpPr>
            <a:spLocks noGrp="1"/>
          </p:cNvSpPr>
          <p:nvPr>
            <p:ph type="title"/>
          </p:nvPr>
        </p:nvSpPr>
        <p:spPr>
          <a:xfrm>
            <a:off x="642257" y="-72232"/>
            <a:ext cx="10515600" cy="1325563"/>
          </a:xfrm>
        </p:spPr>
        <p:txBody>
          <a:bodyPr/>
          <a:lstStyle/>
          <a:p>
            <a:pPr algn="ctr"/>
            <a:r>
              <a:rPr lang="en-IN" b="1" dirty="0">
                <a:solidFill>
                  <a:srgbClr val="C00000"/>
                </a:solidFill>
              </a:rPr>
              <a:t>Filtering</a:t>
            </a:r>
          </a:p>
        </p:txBody>
      </p:sp>
      <p:sp>
        <p:nvSpPr>
          <p:cNvPr id="3" name="Content Placeholder 2">
            <a:extLst>
              <a:ext uri="{FF2B5EF4-FFF2-40B4-BE49-F238E27FC236}">
                <a16:creationId xmlns:a16="http://schemas.microsoft.com/office/drawing/2014/main" id="{D4970FEC-1A6F-1205-B23E-84C4AD7B5A2F}"/>
              </a:ext>
            </a:extLst>
          </p:cNvPr>
          <p:cNvSpPr>
            <a:spLocks noGrp="1"/>
          </p:cNvSpPr>
          <p:nvPr>
            <p:ph idx="1"/>
          </p:nvPr>
        </p:nvSpPr>
        <p:spPr>
          <a:xfrm>
            <a:off x="838200" y="1253330"/>
            <a:ext cx="10515600" cy="4907983"/>
          </a:xfrm>
        </p:spPr>
        <p:txBody>
          <a:bodyPr>
            <a:noAutofit/>
          </a:bodyPr>
          <a:lstStyle/>
          <a:p>
            <a:pPr algn="just"/>
            <a:r>
              <a:rPr lang="en-US" sz="2000" b="0" i="0" u="none" strike="noStrike" baseline="0" dirty="0">
                <a:solidFill>
                  <a:srgbClr val="000000"/>
                </a:solidFill>
              </a:rPr>
              <a:t>The data generated from the reports of various application software often results in complex and large datasets. This dataset may consist of redundant records or impartial records. This useless data may confuse the user. </a:t>
            </a:r>
          </a:p>
          <a:p>
            <a:pPr algn="just"/>
            <a:r>
              <a:rPr lang="en-US" sz="2000" b="0" i="0" u="none" strike="noStrike" baseline="0" dirty="0">
                <a:solidFill>
                  <a:srgbClr val="000000"/>
                </a:solidFill>
              </a:rPr>
              <a:t>Filtering this redundant and useless data can also make the dataset more efficient and useful. Data filtering is one of the major steps involved in data science due to various reasons, and some are listed below:</a:t>
            </a:r>
          </a:p>
          <a:p>
            <a:pPr lvl="1" algn="just"/>
            <a:r>
              <a:rPr lang="en-US" sz="2000" b="0" i="0" u="none" strike="noStrike" baseline="0" dirty="0">
                <a:solidFill>
                  <a:srgbClr val="000000"/>
                </a:solidFill>
              </a:rPr>
              <a:t>During certain situations, we may require a specific part of the actual data for analysis.</a:t>
            </a:r>
          </a:p>
          <a:p>
            <a:pPr lvl="1" algn="just"/>
            <a:r>
              <a:rPr lang="en-US" sz="2000" b="0" i="0" u="none" strike="noStrike" baseline="0" dirty="0">
                <a:solidFill>
                  <a:srgbClr val="000000"/>
                </a:solidFill>
              </a:rPr>
              <a:t>Sometimes, we may require reducing the actual retrieved data by removing redundant records as that may result in wrong analysis.</a:t>
            </a:r>
          </a:p>
          <a:p>
            <a:pPr lvl="1" algn="just"/>
            <a:r>
              <a:rPr lang="en-US" sz="2000" b="0" i="0" u="none" strike="noStrike" baseline="0" dirty="0">
                <a:solidFill>
                  <a:srgbClr val="000000"/>
                </a:solidFill>
              </a:rPr>
              <a:t>Query performance can be greatly enhanced by applying it to refined data. Also, it can reduce strain on application.</a:t>
            </a:r>
          </a:p>
          <a:p>
            <a:pPr algn="just"/>
            <a:r>
              <a:rPr lang="en-US" sz="2000" b="0" i="0" u="none" strike="noStrike" baseline="0" dirty="0">
                <a:solidFill>
                  <a:srgbClr val="000000"/>
                </a:solidFill>
              </a:rPr>
              <a:t>Data filtering process consists of different strategies for refining and reducing datasets.</a:t>
            </a:r>
            <a:endParaRPr lang="en-IN" sz="2000" dirty="0"/>
          </a:p>
        </p:txBody>
      </p:sp>
      <p:sp>
        <p:nvSpPr>
          <p:cNvPr id="4" name="Slide Number Placeholder 3">
            <a:extLst>
              <a:ext uri="{FF2B5EF4-FFF2-40B4-BE49-F238E27FC236}">
                <a16:creationId xmlns:a16="http://schemas.microsoft.com/office/drawing/2014/main" id="{B4A9BE10-D8E0-6603-3C54-D26B8FB04782}"/>
              </a:ext>
            </a:extLst>
          </p:cNvPr>
          <p:cNvSpPr>
            <a:spLocks noGrp="1"/>
          </p:cNvSpPr>
          <p:nvPr>
            <p:ph type="sldNum" sz="quarter" idx="12"/>
          </p:nvPr>
        </p:nvSpPr>
        <p:spPr/>
        <p:txBody>
          <a:bodyPr/>
          <a:lstStyle/>
          <a:p>
            <a:fld id="{A5DC77FE-90AD-43F6-BCC5-87ECBA829A40}" type="slidenum">
              <a:rPr lang="en-IN" smtClean="0"/>
              <a:t>26</a:t>
            </a:fld>
            <a:endParaRPr lang="en-IN" dirty="0"/>
          </a:p>
        </p:txBody>
      </p:sp>
    </p:spTree>
    <p:extLst>
      <p:ext uri="{BB962C8B-B14F-4D97-AF65-F5344CB8AC3E}">
        <p14:creationId xmlns:p14="http://schemas.microsoft.com/office/powerpoint/2010/main" val="1180759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3BF1-4A69-90A8-A41B-38758F80F742}"/>
              </a:ext>
            </a:extLst>
          </p:cNvPr>
          <p:cNvSpPr>
            <a:spLocks noGrp="1"/>
          </p:cNvSpPr>
          <p:nvPr>
            <p:ph type="title"/>
          </p:nvPr>
        </p:nvSpPr>
        <p:spPr>
          <a:xfrm>
            <a:off x="642257" y="-279060"/>
            <a:ext cx="10515600" cy="1325563"/>
          </a:xfrm>
        </p:spPr>
        <p:txBody>
          <a:bodyPr/>
          <a:lstStyle/>
          <a:p>
            <a:pPr algn="ctr"/>
            <a:r>
              <a:rPr lang="en-IN" b="1" dirty="0">
                <a:solidFill>
                  <a:srgbClr val="C00000"/>
                </a:solidFill>
              </a:rPr>
              <a:t>Filtering</a:t>
            </a:r>
          </a:p>
        </p:txBody>
      </p:sp>
      <p:sp>
        <p:nvSpPr>
          <p:cNvPr id="3" name="Content Placeholder 2">
            <a:extLst>
              <a:ext uri="{FF2B5EF4-FFF2-40B4-BE49-F238E27FC236}">
                <a16:creationId xmlns:a16="http://schemas.microsoft.com/office/drawing/2014/main" id="{D4970FEC-1A6F-1205-B23E-84C4AD7B5A2F}"/>
              </a:ext>
            </a:extLst>
          </p:cNvPr>
          <p:cNvSpPr>
            <a:spLocks noGrp="1"/>
          </p:cNvSpPr>
          <p:nvPr>
            <p:ph idx="1"/>
          </p:nvPr>
        </p:nvSpPr>
        <p:spPr>
          <a:xfrm>
            <a:off x="838200" y="800792"/>
            <a:ext cx="10515600" cy="4351338"/>
          </a:xfrm>
        </p:spPr>
        <p:txBody>
          <a:bodyPr>
            <a:noAutofit/>
          </a:bodyPr>
          <a:lstStyle/>
          <a:p>
            <a:pPr algn="just"/>
            <a:r>
              <a:rPr lang="en-US" sz="2000" b="1" i="0" u="none" strike="noStrike" baseline="0" dirty="0">
                <a:solidFill>
                  <a:srgbClr val="000000"/>
                </a:solidFill>
              </a:rPr>
              <a:t>Syntax to filter data using WHERE</a:t>
            </a:r>
          </a:p>
          <a:p>
            <a:pPr marL="457200" lvl="1" indent="0">
              <a:buNone/>
            </a:pPr>
            <a:r>
              <a:rPr lang="en-IN" sz="1600" b="0" i="0" u="none" strike="noStrike" baseline="0" dirty="0">
                <a:solidFill>
                  <a:srgbClr val="000000"/>
                </a:solidFill>
              </a:rPr>
              <a:t>SELECT *FROM tablename;</a:t>
            </a:r>
          </a:p>
          <a:p>
            <a:pPr algn="just"/>
            <a:r>
              <a:rPr lang="en-US" sz="2000" i="0" u="none" strike="noStrike" baseline="0" dirty="0">
                <a:solidFill>
                  <a:srgbClr val="000000"/>
                </a:solidFill>
              </a:rPr>
              <a:t>The above query extracts all data from the table. An asterisk (*) in the above simple query indicates that “select all the data” in the table. In the above query, when we add WHERE clause with the condition after WHERE, it filters data in the table and returns only those records that satisfy the condition given after WHERE claus</a:t>
            </a:r>
            <a:r>
              <a:rPr lang="en-US" sz="2000" dirty="0">
                <a:solidFill>
                  <a:srgbClr val="000000"/>
                </a:solidFill>
              </a:rPr>
              <a:t>e.</a:t>
            </a:r>
          </a:p>
          <a:p>
            <a:r>
              <a:rPr lang="en-US" sz="2000" b="0" i="0" u="none" strike="noStrike" baseline="0" dirty="0">
                <a:solidFill>
                  <a:srgbClr val="000000"/>
                </a:solidFill>
              </a:rPr>
              <a:t>WHERE clause can be used as follows:</a:t>
            </a:r>
          </a:p>
          <a:p>
            <a:pPr lvl="1"/>
            <a:r>
              <a:rPr lang="en-US" sz="1600" b="0" i="0" u="none" strike="noStrike" baseline="0" dirty="0">
                <a:solidFill>
                  <a:srgbClr val="000000"/>
                </a:solidFill>
              </a:rPr>
              <a:t>SELECT *FROM tablename WHERE columnname = expected_value;</a:t>
            </a:r>
            <a:endParaRPr lang="en-US" sz="1600" b="1" i="0" u="none" strike="noStrike" baseline="0" dirty="0">
              <a:solidFill>
                <a:srgbClr val="000000"/>
              </a:solidFill>
            </a:endParaRPr>
          </a:p>
          <a:p>
            <a:endParaRPr lang="en-IN" sz="2400" dirty="0"/>
          </a:p>
        </p:txBody>
      </p:sp>
      <p:sp>
        <p:nvSpPr>
          <p:cNvPr id="4" name="Slide Number Placeholder 3">
            <a:extLst>
              <a:ext uri="{FF2B5EF4-FFF2-40B4-BE49-F238E27FC236}">
                <a16:creationId xmlns:a16="http://schemas.microsoft.com/office/drawing/2014/main" id="{B4A9BE10-D8E0-6603-3C54-D26B8FB04782}"/>
              </a:ext>
            </a:extLst>
          </p:cNvPr>
          <p:cNvSpPr>
            <a:spLocks noGrp="1"/>
          </p:cNvSpPr>
          <p:nvPr>
            <p:ph type="sldNum" sz="quarter" idx="12"/>
          </p:nvPr>
        </p:nvSpPr>
        <p:spPr/>
        <p:txBody>
          <a:bodyPr/>
          <a:lstStyle/>
          <a:p>
            <a:fld id="{A5DC77FE-90AD-43F6-BCC5-87ECBA829A40}" type="slidenum">
              <a:rPr lang="en-IN" smtClean="0"/>
              <a:t>27</a:t>
            </a:fld>
            <a:endParaRPr lang="en-IN" dirty="0"/>
          </a:p>
        </p:txBody>
      </p:sp>
      <p:graphicFrame>
        <p:nvGraphicFramePr>
          <p:cNvPr id="5" name="Table 4">
            <a:extLst>
              <a:ext uri="{FF2B5EF4-FFF2-40B4-BE49-F238E27FC236}">
                <a16:creationId xmlns:a16="http://schemas.microsoft.com/office/drawing/2014/main" id="{8D7D56C8-F334-6C21-64C1-4E44F80FD7A7}"/>
              </a:ext>
            </a:extLst>
          </p:cNvPr>
          <p:cNvGraphicFramePr>
            <a:graphicFrameLocks noGrp="1"/>
          </p:cNvGraphicFramePr>
          <p:nvPr>
            <p:extLst>
              <p:ext uri="{D42A27DB-BD31-4B8C-83A1-F6EECF244321}">
                <p14:modId xmlns:p14="http://schemas.microsoft.com/office/powerpoint/2010/main" val="426360562"/>
              </p:ext>
            </p:extLst>
          </p:nvPr>
        </p:nvGraphicFramePr>
        <p:xfrm>
          <a:off x="1836057" y="3943032"/>
          <a:ext cx="8128000" cy="25958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99700016"/>
                    </a:ext>
                  </a:extLst>
                </a:gridCol>
                <a:gridCol w="1625600">
                  <a:extLst>
                    <a:ext uri="{9D8B030D-6E8A-4147-A177-3AD203B41FA5}">
                      <a16:colId xmlns:a16="http://schemas.microsoft.com/office/drawing/2014/main" val="3658609652"/>
                    </a:ext>
                  </a:extLst>
                </a:gridCol>
                <a:gridCol w="1625600">
                  <a:extLst>
                    <a:ext uri="{9D8B030D-6E8A-4147-A177-3AD203B41FA5}">
                      <a16:colId xmlns:a16="http://schemas.microsoft.com/office/drawing/2014/main" val="3780425603"/>
                    </a:ext>
                  </a:extLst>
                </a:gridCol>
                <a:gridCol w="1625600">
                  <a:extLst>
                    <a:ext uri="{9D8B030D-6E8A-4147-A177-3AD203B41FA5}">
                      <a16:colId xmlns:a16="http://schemas.microsoft.com/office/drawing/2014/main" val="4173745477"/>
                    </a:ext>
                  </a:extLst>
                </a:gridCol>
                <a:gridCol w="1625600">
                  <a:extLst>
                    <a:ext uri="{9D8B030D-6E8A-4147-A177-3AD203B41FA5}">
                      <a16:colId xmlns:a16="http://schemas.microsoft.com/office/drawing/2014/main" val="3351233135"/>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3929169226"/>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2332267573"/>
                  </a:ext>
                </a:extLst>
              </a:tr>
              <a:tr h="370840">
                <a:tc>
                  <a:txBody>
                    <a:bodyPr/>
                    <a:lstStyle/>
                    <a:p>
                      <a:pPr algn="ctr"/>
                      <a:r>
                        <a:rPr lang="en-IN" dirty="0"/>
                        <a:t>Jerry</a:t>
                      </a:r>
                    </a:p>
                  </a:txBody>
                  <a:tcPr/>
                </a:tc>
                <a:tc>
                  <a:txBody>
                    <a:bodyPr/>
                    <a:lstStyle/>
                    <a:p>
                      <a:pPr algn="ctr"/>
                      <a:r>
                        <a:rPr lang="en-IN" dirty="0"/>
                        <a:t>15</a:t>
                      </a:r>
                    </a:p>
                  </a:txBody>
                  <a:tcPr/>
                </a:tc>
                <a:tc>
                  <a:txBody>
                    <a:bodyPr/>
                    <a:lstStyle/>
                    <a:p>
                      <a:pPr algn="ctr"/>
                      <a:r>
                        <a:rPr lang="en-IN" dirty="0"/>
                        <a:t>35,000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2096338506"/>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45,000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3664940374"/>
                  </a:ext>
                </a:extLst>
              </a:tr>
              <a:tr h="370840">
                <a:tc>
                  <a:txBody>
                    <a:bodyPr/>
                    <a:lstStyle/>
                    <a:p>
                      <a:pPr algn="ctr"/>
                      <a:r>
                        <a:rPr lang="en-IN" dirty="0"/>
                        <a:t>Alice</a:t>
                      </a:r>
                    </a:p>
                  </a:txBody>
                  <a:tcPr/>
                </a:tc>
                <a:tc>
                  <a:txBody>
                    <a:bodyPr/>
                    <a:lstStyle/>
                    <a:p>
                      <a:pPr algn="ctr"/>
                      <a:r>
                        <a:rPr lang="en-IN" dirty="0"/>
                        <a:t>18</a:t>
                      </a:r>
                    </a:p>
                  </a:txBody>
                  <a:tcPr/>
                </a:tc>
                <a:tc>
                  <a:txBody>
                    <a:bodyPr/>
                    <a:lstStyle/>
                    <a:p>
                      <a:pPr algn="ctr"/>
                      <a:r>
                        <a:rPr lang="en-IN" dirty="0"/>
                        <a:t>45,000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1400820205"/>
                  </a:ext>
                </a:extLst>
              </a:tr>
              <a:tr h="370840">
                <a:tc>
                  <a:txBody>
                    <a:bodyPr/>
                    <a:lstStyle/>
                    <a:p>
                      <a:pPr algn="ctr"/>
                      <a:r>
                        <a:rPr lang="en-IN" dirty="0"/>
                        <a:t>Tom</a:t>
                      </a:r>
                    </a:p>
                  </a:txBody>
                  <a:tcPr/>
                </a:tc>
                <a:tc>
                  <a:txBody>
                    <a:bodyPr/>
                    <a:lstStyle/>
                    <a:p>
                      <a:pPr algn="ctr"/>
                      <a:r>
                        <a:rPr lang="en-IN" dirty="0"/>
                        <a:t>24</a:t>
                      </a:r>
                    </a:p>
                  </a:txBody>
                  <a:tcPr/>
                </a:tc>
                <a:tc>
                  <a:txBody>
                    <a:bodyPr/>
                    <a:lstStyle/>
                    <a:p>
                      <a:pPr algn="ctr"/>
                      <a:r>
                        <a:rPr lang="en-IN" dirty="0"/>
                        <a:t>50,000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1489341247"/>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58,000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1377031107"/>
                  </a:ext>
                </a:extLst>
              </a:tr>
            </a:tbl>
          </a:graphicData>
        </a:graphic>
      </p:graphicFrame>
      <p:sp>
        <p:nvSpPr>
          <p:cNvPr id="6" name="TextBox 5">
            <a:extLst>
              <a:ext uri="{FF2B5EF4-FFF2-40B4-BE49-F238E27FC236}">
                <a16:creationId xmlns:a16="http://schemas.microsoft.com/office/drawing/2014/main" id="{1B99E5B3-476E-FC94-F7B3-F27944AF5333}"/>
              </a:ext>
            </a:extLst>
          </p:cNvPr>
          <p:cNvSpPr txBox="1"/>
          <p:nvPr/>
        </p:nvSpPr>
        <p:spPr>
          <a:xfrm>
            <a:off x="5029200" y="3429000"/>
            <a:ext cx="1741714" cy="400110"/>
          </a:xfrm>
          <a:prstGeom prst="rect">
            <a:avLst/>
          </a:prstGeom>
          <a:noFill/>
        </p:spPr>
        <p:txBody>
          <a:bodyPr wrap="square" rtlCol="0">
            <a:spAutoFit/>
          </a:bodyPr>
          <a:lstStyle/>
          <a:p>
            <a:r>
              <a:rPr lang="en-IN" sz="2000" b="1" dirty="0"/>
              <a:t>Workers Table</a:t>
            </a:r>
          </a:p>
        </p:txBody>
      </p:sp>
    </p:spTree>
    <p:extLst>
      <p:ext uri="{BB962C8B-B14F-4D97-AF65-F5344CB8AC3E}">
        <p14:creationId xmlns:p14="http://schemas.microsoft.com/office/powerpoint/2010/main" val="4063765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1C3-E992-EDF1-6F70-F58F5D7F5439}"/>
              </a:ext>
            </a:extLst>
          </p:cNvPr>
          <p:cNvSpPr>
            <a:spLocks noGrp="1"/>
          </p:cNvSpPr>
          <p:nvPr>
            <p:ph type="title"/>
          </p:nvPr>
        </p:nvSpPr>
        <p:spPr>
          <a:xfrm>
            <a:off x="729343" y="0"/>
            <a:ext cx="10515600" cy="1325563"/>
          </a:xfrm>
        </p:spPr>
        <p:txBody>
          <a:bodyPr/>
          <a:lstStyle/>
          <a:p>
            <a:pPr algn="ctr"/>
            <a:r>
              <a:rPr lang="en-IN" b="1" dirty="0">
                <a:solidFill>
                  <a:srgbClr val="C00000"/>
                </a:solidFill>
              </a:rPr>
              <a:t>WHERE Clause</a:t>
            </a:r>
          </a:p>
        </p:txBody>
      </p:sp>
      <p:sp>
        <p:nvSpPr>
          <p:cNvPr id="3" name="Content Placeholder 2">
            <a:extLst>
              <a:ext uri="{FF2B5EF4-FFF2-40B4-BE49-F238E27FC236}">
                <a16:creationId xmlns:a16="http://schemas.microsoft.com/office/drawing/2014/main" id="{5D5DB1DB-39FF-DD5E-1269-8A93A3788733}"/>
              </a:ext>
            </a:extLst>
          </p:cNvPr>
          <p:cNvSpPr>
            <a:spLocks noGrp="1"/>
          </p:cNvSpPr>
          <p:nvPr>
            <p:ph idx="1"/>
          </p:nvPr>
        </p:nvSpPr>
        <p:spPr>
          <a:xfrm>
            <a:off x="729343" y="1139825"/>
            <a:ext cx="10515600" cy="4351338"/>
          </a:xfrm>
        </p:spPr>
        <p:txBody>
          <a:bodyPr>
            <a:normAutofit/>
          </a:bodyPr>
          <a:lstStyle/>
          <a:p>
            <a:pPr algn="just"/>
            <a:r>
              <a:rPr lang="en-US" sz="2400" b="0" i="0" u="none" strike="noStrike" baseline="0" dirty="0">
                <a:solidFill>
                  <a:srgbClr val="000000"/>
                </a:solidFill>
              </a:rPr>
              <a:t>Instead of the equal sign (=) operator in the condition statement of </a:t>
            </a:r>
            <a:r>
              <a:rPr lang="en-US" sz="2400" b="1" i="0" u="none" strike="noStrike" baseline="0" dirty="0">
                <a:solidFill>
                  <a:srgbClr val="000000"/>
                </a:solidFill>
              </a:rPr>
              <a:t>WHERE </a:t>
            </a:r>
            <a:r>
              <a:rPr lang="en-US" sz="2400" b="0" i="0" u="none" strike="noStrike" baseline="0" dirty="0">
                <a:solidFill>
                  <a:srgbClr val="000000"/>
                </a:solidFill>
              </a:rPr>
              <a:t>clause, we can use the following operators too:</a:t>
            </a:r>
          </a:p>
          <a:p>
            <a:pPr lvl="1" algn="just"/>
            <a:r>
              <a:rPr lang="en-IN" b="1" i="0" u="none" strike="noStrike" baseline="0" dirty="0">
                <a:solidFill>
                  <a:srgbClr val="000000"/>
                </a:solidFill>
              </a:rPr>
              <a:t>&gt; </a:t>
            </a:r>
            <a:r>
              <a:rPr lang="en-IN" b="0" i="0" u="none" strike="noStrike" baseline="0" dirty="0">
                <a:solidFill>
                  <a:srgbClr val="000000"/>
                </a:solidFill>
              </a:rPr>
              <a:t>(greater than),</a:t>
            </a:r>
          </a:p>
          <a:p>
            <a:pPr lvl="1" algn="just"/>
            <a:r>
              <a:rPr lang="en-IN" b="1" i="0" u="none" strike="noStrike" baseline="0" dirty="0">
                <a:solidFill>
                  <a:srgbClr val="000000"/>
                </a:solidFill>
              </a:rPr>
              <a:t>&lt; </a:t>
            </a:r>
            <a:r>
              <a:rPr lang="en-IN" b="0" i="0" u="none" strike="noStrike" baseline="0" dirty="0">
                <a:solidFill>
                  <a:srgbClr val="000000"/>
                </a:solidFill>
              </a:rPr>
              <a:t>(less than),</a:t>
            </a:r>
          </a:p>
          <a:p>
            <a:pPr lvl="1" algn="just"/>
            <a:r>
              <a:rPr lang="en-US" b="1" i="0" u="none" strike="noStrike" baseline="0" dirty="0">
                <a:solidFill>
                  <a:srgbClr val="000000"/>
                </a:solidFill>
              </a:rPr>
              <a:t>&gt;= </a:t>
            </a:r>
            <a:r>
              <a:rPr lang="en-US" b="0" i="0" u="none" strike="noStrike" baseline="0" dirty="0">
                <a:solidFill>
                  <a:srgbClr val="000000"/>
                </a:solidFill>
              </a:rPr>
              <a:t>(greater than or equal to),</a:t>
            </a:r>
          </a:p>
          <a:p>
            <a:pPr lvl="1" algn="just"/>
            <a:r>
              <a:rPr lang="en-IN" b="1" i="0" u="none" strike="noStrike" baseline="0" dirty="0">
                <a:solidFill>
                  <a:srgbClr val="000000"/>
                </a:solidFill>
              </a:rPr>
              <a:t>&lt;= </a:t>
            </a:r>
            <a:r>
              <a:rPr lang="en-US" b="0" i="0" u="none" strike="noStrike" baseline="0" dirty="0">
                <a:solidFill>
                  <a:srgbClr val="000000"/>
                </a:solidFill>
              </a:rPr>
              <a:t>(less than or equal to), and </a:t>
            </a:r>
          </a:p>
          <a:p>
            <a:pPr lvl="1" algn="just"/>
            <a:r>
              <a:rPr lang="en-IN" b="1" i="0" u="none" strike="noStrike" baseline="0" dirty="0">
                <a:solidFill>
                  <a:srgbClr val="000000"/>
                </a:solidFill>
              </a:rPr>
              <a:t>!= </a:t>
            </a:r>
            <a:r>
              <a:rPr lang="en-IN" b="0" i="0" u="none" strike="noStrike" baseline="0" dirty="0">
                <a:solidFill>
                  <a:srgbClr val="000000"/>
                </a:solidFill>
              </a:rPr>
              <a:t>(not equal to).</a:t>
            </a:r>
            <a:endParaRPr lang="en-US" b="0" i="0" u="none" strike="noStrike" baseline="0" dirty="0">
              <a:solidFill>
                <a:srgbClr val="000000"/>
              </a:solidFill>
            </a:endParaRPr>
          </a:p>
          <a:p>
            <a:pPr algn="just"/>
            <a:r>
              <a:rPr lang="en-US" sz="2400" b="0" i="0" u="none" strike="noStrike" baseline="0" dirty="0">
                <a:solidFill>
                  <a:srgbClr val="000000"/>
                </a:solidFill>
              </a:rPr>
              <a:t>Query to extract details of those employees who are working in ‘HR’ department in the above workers table.</a:t>
            </a:r>
          </a:p>
          <a:p>
            <a:pPr lvl="1" algn="just"/>
            <a:r>
              <a:rPr lang="en-US" b="0" i="0" u="none" strike="noStrike" baseline="0" dirty="0">
                <a:solidFill>
                  <a:srgbClr val="000000"/>
                </a:solidFill>
              </a:rPr>
              <a:t>select * from workers where DEPTNAME='HR';</a:t>
            </a:r>
          </a:p>
        </p:txBody>
      </p:sp>
      <p:sp>
        <p:nvSpPr>
          <p:cNvPr id="4" name="Slide Number Placeholder 3">
            <a:extLst>
              <a:ext uri="{FF2B5EF4-FFF2-40B4-BE49-F238E27FC236}">
                <a16:creationId xmlns:a16="http://schemas.microsoft.com/office/drawing/2014/main" id="{AA01CC58-1B48-3BDC-48C9-AD0DFCC47443}"/>
              </a:ext>
            </a:extLst>
          </p:cNvPr>
          <p:cNvSpPr>
            <a:spLocks noGrp="1"/>
          </p:cNvSpPr>
          <p:nvPr>
            <p:ph type="sldNum" sz="quarter" idx="12"/>
          </p:nvPr>
        </p:nvSpPr>
        <p:spPr/>
        <p:txBody>
          <a:bodyPr/>
          <a:lstStyle/>
          <a:p>
            <a:fld id="{A5DC77FE-90AD-43F6-BCC5-87ECBA829A40}" type="slidenum">
              <a:rPr lang="en-IN" smtClean="0"/>
              <a:t>28</a:t>
            </a:fld>
            <a:endParaRPr lang="en-IN" dirty="0"/>
          </a:p>
        </p:txBody>
      </p:sp>
      <p:graphicFrame>
        <p:nvGraphicFramePr>
          <p:cNvPr id="5" name="Table 4">
            <a:extLst>
              <a:ext uri="{FF2B5EF4-FFF2-40B4-BE49-F238E27FC236}">
                <a16:creationId xmlns:a16="http://schemas.microsoft.com/office/drawing/2014/main" id="{F9FAA562-119E-ED9B-76A4-E0AEDA93BAE5}"/>
              </a:ext>
            </a:extLst>
          </p:cNvPr>
          <p:cNvGraphicFramePr>
            <a:graphicFrameLocks noGrp="1"/>
          </p:cNvGraphicFramePr>
          <p:nvPr>
            <p:extLst>
              <p:ext uri="{D42A27DB-BD31-4B8C-83A1-F6EECF244321}">
                <p14:modId xmlns:p14="http://schemas.microsoft.com/office/powerpoint/2010/main" val="887554540"/>
              </p:ext>
            </p:extLst>
          </p:nvPr>
        </p:nvGraphicFramePr>
        <p:xfrm>
          <a:off x="1727200" y="5243830"/>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184724403"/>
                    </a:ext>
                  </a:extLst>
                </a:gridCol>
                <a:gridCol w="1625600">
                  <a:extLst>
                    <a:ext uri="{9D8B030D-6E8A-4147-A177-3AD203B41FA5}">
                      <a16:colId xmlns:a16="http://schemas.microsoft.com/office/drawing/2014/main" val="1781255081"/>
                    </a:ext>
                  </a:extLst>
                </a:gridCol>
                <a:gridCol w="1625600">
                  <a:extLst>
                    <a:ext uri="{9D8B030D-6E8A-4147-A177-3AD203B41FA5}">
                      <a16:colId xmlns:a16="http://schemas.microsoft.com/office/drawing/2014/main" val="2900655226"/>
                    </a:ext>
                  </a:extLst>
                </a:gridCol>
                <a:gridCol w="1625600">
                  <a:extLst>
                    <a:ext uri="{9D8B030D-6E8A-4147-A177-3AD203B41FA5}">
                      <a16:colId xmlns:a16="http://schemas.microsoft.com/office/drawing/2014/main" val="4023922936"/>
                    </a:ext>
                  </a:extLst>
                </a:gridCol>
                <a:gridCol w="1625600">
                  <a:extLst>
                    <a:ext uri="{9D8B030D-6E8A-4147-A177-3AD203B41FA5}">
                      <a16:colId xmlns:a16="http://schemas.microsoft.com/office/drawing/2014/main" val="2572029553"/>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1139784478"/>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45,000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300929945"/>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58,000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2562960303"/>
                  </a:ext>
                </a:extLst>
              </a:tr>
            </a:tbl>
          </a:graphicData>
        </a:graphic>
      </p:graphicFrame>
    </p:spTree>
    <p:extLst>
      <p:ext uri="{BB962C8B-B14F-4D97-AF65-F5344CB8AC3E}">
        <p14:creationId xmlns:p14="http://schemas.microsoft.com/office/powerpoint/2010/main" val="2878451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1C3-E992-EDF1-6F70-F58F5D7F5439}"/>
              </a:ext>
            </a:extLst>
          </p:cNvPr>
          <p:cNvSpPr>
            <a:spLocks noGrp="1"/>
          </p:cNvSpPr>
          <p:nvPr>
            <p:ph type="title"/>
          </p:nvPr>
        </p:nvSpPr>
        <p:spPr>
          <a:xfrm>
            <a:off x="729343" y="0"/>
            <a:ext cx="10515600" cy="1325563"/>
          </a:xfrm>
        </p:spPr>
        <p:txBody>
          <a:bodyPr/>
          <a:lstStyle/>
          <a:p>
            <a:pPr algn="ctr"/>
            <a:r>
              <a:rPr lang="en-IN" b="1" dirty="0">
                <a:solidFill>
                  <a:srgbClr val="C00000"/>
                </a:solidFill>
              </a:rPr>
              <a:t>WHERE Clause</a:t>
            </a:r>
          </a:p>
        </p:txBody>
      </p:sp>
      <p:sp>
        <p:nvSpPr>
          <p:cNvPr id="3" name="Content Placeholder 2">
            <a:extLst>
              <a:ext uri="{FF2B5EF4-FFF2-40B4-BE49-F238E27FC236}">
                <a16:creationId xmlns:a16="http://schemas.microsoft.com/office/drawing/2014/main" id="{5D5DB1DB-39FF-DD5E-1269-8A93A3788733}"/>
              </a:ext>
            </a:extLst>
          </p:cNvPr>
          <p:cNvSpPr>
            <a:spLocks noGrp="1"/>
          </p:cNvSpPr>
          <p:nvPr>
            <p:ph idx="1"/>
          </p:nvPr>
        </p:nvSpPr>
        <p:spPr>
          <a:xfrm>
            <a:off x="729343" y="1139825"/>
            <a:ext cx="10515600" cy="4351338"/>
          </a:xfrm>
        </p:spPr>
        <p:txBody>
          <a:bodyPr>
            <a:noAutofit/>
          </a:bodyPr>
          <a:lstStyle/>
          <a:p>
            <a:pPr algn="just"/>
            <a:r>
              <a:rPr lang="en-US" sz="2400" b="0" i="0" u="none" strike="noStrike" baseline="0" dirty="0">
                <a:solidFill>
                  <a:srgbClr val="000000"/>
                </a:solidFill>
              </a:rPr>
              <a:t>Query to extract details of those employees whose salary is less than or equal to 47,000. </a:t>
            </a:r>
          </a:p>
          <a:p>
            <a:pPr lvl="1" algn="just"/>
            <a:r>
              <a:rPr lang="en-US" b="0" i="0" u="none" strike="noStrike" baseline="0" dirty="0">
                <a:solidFill>
                  <a:srgbClr val="000000"/>
                </a:solidFill>
              </a:rPr>
              <a:t>select * from workers where SALARY&lt;=47000; </a:t>
            </a:r>
          </a:p>
          <a:p>
            <a:pPr algn="just"/>
            <a:endParaRPr lang="en-US" sz="2400" b="0" i="0" u="none" strike="noStrike" baseline="0" dirty="0">
              <a:solidFill>
                <a:srgbClr val="000000"/>
              </a:solidFill>
            </a:endParaRPr>
          </a:p>
          <a:p>
            <a:pPr algn="just"/>
            <a:endParaRPr lang="en-US" sz="2400" dirty="0">
              <a:solidFill>
                <a:srgbClr val="000000"/>
              </a:solidFill>
            </a:endParaRPr>
          </a:p>
          <a:p>
            <a:pPr algn="just"/>
            <a:endParaRPr lang="en-US" sz="2400" b="0" i="0" u="none" strike="noStrike" baseline="0" dirty="0">
              <a:solidFill>
                <a:srgbClr val="000000"/>
              </a:solidFill>
            </a:endParaRPr>
          </a:p>
          <a:p>
            <a:pPr algn="just"/>
            <a:endParaRPr lang="en-US" sz="2400" dirty="0">
              <a:solidFill>
                <a:srgbClr val="000000"/>
              </a:solidFill>
            </a:endParaRPr>
          </a:p>
          <a:p>
            <a:pPr algn="just"/>
            <a:endParaRPr lang="en-US" sz="2400" b="0" i="0" u="none" strike="noStrike" baseline="0" dirty="0">
              <a:solidFill>
                <a:srgbClr val="000000"/>
              </a:solidFill>
            </a:endParaRPr>
          </a:p>
          <a:p>
            <a:pPr algn="just"/>
            <a:r>
              <a:rPr lang="en-US" sz="2400" b="0" i="0" u="none" strike="noStrike" baseline="0" dirty="0">
                <a:solidFill>
                  <a:srgbClr val="000000"/>
                </a:solidFill>
              </a:rPr>
              <a:t>To fetch required data, sometimes, we may require to force two or more conditions. </a:t>
            </a:r>
          </a:p>
          <a:p>
            <a:pPr algn="just"/>
            <a:r>
              <a:rPr lang="en-US" sz="2400" b="0" i="0" u="none" strike="noStrike" baseline="0" dirty="0">
                <a:solidFill>
                  <a:srgbClr val="000000"/>
                </a:solidFill>
              </a:rPr>
              <a:t>We can use AND, OR operators to achieve this. Only those records that satisfy all the conditions in the query will be retrieved when AND operator is used between two conditions. </a:t>
            </a:r>
          </a:p>
        </p:txBody>
      </p:sp>
      <p:sp>
        <p:nvSpPr>
          <p:cNvPr id="4" name="Slide Number Placeholder 3">
            <a:extLst>
              <a:ext uri="{FF2B5EF4-FFF2-40B4-BE49-F238E27FC236}">
                <a16:creationId xmlns:a16="http://schemas.microsoft.com/office/drawing/2014/main" id="{AA01CC58-1B48-3BDC-48C9-AD0DFCC47443}"/>
              </a:ext>
            </a:extLst>
          </p:cNvPr>
          <p:cNvSpPr>
            <a:spLocks noGrp="1"/>
          </p:cNvSpPr>
          <p:nvPr>
            <p:ph type="sldNum" sz="quarter" idx="12"/>
          </p:nvPr>
        </p:nvSpPr>
        <p:spPr/>
        <p:txBody>
          <a:bodyPr/>
          <a:lstStyle/>
          <a:p>
            <a:fld id="{A5DC77FE-90AD-43F6-BCC5-87ECBA829A40}" type="slidenum">
              <a:rPr lang="en-IN" smtClean="0"/>
              <a:t>29</a:t>
            </a:fld>
            <a:endParaRPr lang="en-IN" dirty="0"/>
          </a:p>
        </p:txBody>
      </p:sp>
      <p:graphicFrame>
        <p:nvGraphicFramePr>
          <p:cNvPr id="5" name="Table 4">
            <a:extLst>
              <a:ext uri="{FF2B5EF4-FFF2-40B4-BE49-F238E27FC236}">
                <a16:creationId xmlns:a16="http://schemas.microsoft.com/office/drawing/2014/main" id="{F9FAA562-119E-ED9B-76A4-E0AEDA93BAE5}"/>
              </a:ext>
            </a:extLst>
          </p:cNvPr>
          <p:cNvGraphicFramePr>
            <a:graphicFrameLocks noGrp="1"/>
          </p:cNvGraphicFramePr>
          <p:nvPr>
            <p:extLst>
              <p:ext uri="{D42A27DB-BD31-4B8C-83A1-F6EECF244321}">
                <p14:modId xmlns:p14="http://schemas.microsoft.com/office/powerpoint/2010/main" val="563560759"/>
              </p:ext>
            </p:extLst>
          </p:nvPr>
        </p:nvGraphicFramePr>
        <p:xfrm>
          <a:off x="1647371" y="2481263"/>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184724403"/>
                    </a:ext>
                  </a:extLst>
                </a:gridCol>
                <a:gridCol w="1625600">
                  <a:extLst>
                    <a:ext uri="{9D8B030D-6E8A-4147-A177-3AD203B41FA5}">
                      <a16:colId xmlns:a16="http://schemas.microsoft.com/office/drawing/2014/main" val="1781255081"/>
                    </a:ext>
                  </a:extLst>
                </a:gridCol>
                <a:gridCol w="1625600">
                  <a:extLst>
                    <a:ext uri="{9D8B030D-6E8A-4147-A177-3AD203B41FA5}">
                      <a16:colId xmlns:a16="http://schemas.microsoft.com/office/drawing/2014/main" val="2900655226"/>
                    </a:ext>
                  </a:extLst>
                </a:gridCol>
                <a:gridCol w="1625600">
                  <a:extLst>
                    <a:ext uri="{9D8B030D-6E8A-4147-A177-3AD203B41FA5}">
                      <a16:colId xmlns:a16="http://schemas.microsoft.com/office/drawing/2014/main" val="4023922936"/>
                    </a:ext>
                  </a:extLst>
                </a:gridCol>
                <a:gridCol w="1625600">
                  <a:extLst>
                    <a:ext uri="{9D8B030D-6E8A-4147-A177-3AD203B41FA5}">
                      <a16:colId xmlns:a16="http://schemas.microsoft.com/office/drawing/2014/main" val="2572029553"/>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1139784478"/>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300929945"/>
                  </a:ext>
                </a:extLst>
              </a:tr>
              <a:tr h="370840">
                <a:tc>
                  <a:txBody>
                    <a:bodyPr/>
                    <a:lstStyle/>
                    <a:p>
                      <a:pPr algn="ctr"/>
                      <a:r>
                        <a:rPr lang="en-IN" dirty="0"/>
                        <a:t>Jerry</a:t>
                      </a:r>
                    </a:p>
                  </a:txBody>
                  <a:tcPr/>
                </a:tc>
                <a:tc>
                  <a:txBody>
                    <a:bodyPr/>
                    <a:lstStyle/>
                    <a:p>
                      <a:pPr algn="ctr"/>
                      <a:r>
                        <a:rPr lang="en-IN" dirty="0"/>
                        <a:t>15</a:t>
                      </a:r>
                    </a:p>
                  </a:txBody>
                  <a:tcPr/>
                </a:tc>
                <a:tc>
                  <a:txBody>
                    <a:bodyPr/>
                    <a:lstStyle/>
                    <a:p>
                      <a:pPr algn="ctr"/>
                      <a:r>
                        <a:rPr lang="en-IN" dirty="0"/>
                        <a:t>35,000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2562960303"/>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45,000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141942149"/>
                  </a:ext>
                </a:extLst>
              </a:tr>
              <a:tr h="370840">
                <a:tc>
                  <a:txBody>
                    <a:bodyPr/>
                    <a:lstStyle/>
                    <a:p>
                      <a:pPr algn="ctr"/>
                      <a:r>
                        <a:rPr lang="en-IN" dirty="0"/>
                        <a:t>Alice</a:t>
                      </a:r>
                    </a:p>
                  </a:txBody>
                  <a:tcPr/>
                </a:tc>
                <a:tc>
                  <a:txBody>
                    <a:bodyPr/>
                    <a:lstStyle/>
                    <a:p>
                      <a:pPr algn="ctr"/>
                      <a:r>
                        <a:rPr lang="en-IN" dirty="0"/>
                        <a:t>18</a:t>
                      </a:r>
                    </a:p>
                  </a:txBody>
                  <a:tcPr/>
                </a:tc>
                <a:tc>
                  <a:txBody>
                    <a:bodyPr/>
                    <a:lstStyle/>
                    <a:p>
                      <a:pPr algn="ctr"/>
                      <a:r>
                        <a:rPr lang="en-IN" dirty="0"/>
                        <a:t>45,000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3367099809"/>
                  </a:ext>
                </a:extLst>
              </a:tr>
            </a:tbl>
          </a:graphicData>
        </a:graphic>
      </p:graphicFrame>
    </p:spTree>
    <p:extLst>
      <p:ext uri="{BB962C8B-B14F-4D97-AF65-F5344CB8AC3E}">
        <p14:creationId xmlns:p14="http://schemas.microsoft.com/office/powerpoint/2010/main" val="315641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1691E-66A3-015B-CE42-6B1963EFC9D2}"/>
              </a:ext>
            </a:extLst>
          </p:cNvPr>
          <p:cNvSpPr>
            <a:spLocks noGrp="1"/>
          </p:cNvSpPr>
          <p:nvPr>
            <p:ph type="title"/>
          </p:nvPr>
        </p:nvSpPr>
        <p:spPr>
          <a:xfrm>
            <a:off x="746760" y="-263909"/>
            <a:ext cx="10515600" cy="1325563"/>
          </a:xfrm>
        </p:spPr>
        <p:txBody>
          <a:bodyPr>
            <a:normAutofit/>
          </a:bodyPr>
          <a:lstStyle/>
          <a:p>
            <a:pPr algn="ctr"/>
            <a:r>
              <a:rPr lang="en-IN" b="1" i="0" u="none" strike="noStrike" baseline="0" dirty="0">
                <a:solidFill>
                  <a:srgbClr val="C00000"/>
                </a:solidFill>
                <a:latin typeface="+mn-lt"/>
              </a:rPr>
              <a:t>Basic Statistics with SQL: Mode </a:t>
            </a:r>
            <a:endParaRPr lang="en-IN" b="1" dirty="0">
              <a:solidFill>
                <a:srgbClr val="C00000"/>
              </a:solidFill>
              <a:latin typeface="+mn-lt"/>
            </a:endParaRPr>
          </a:p>
        </p:txBody>
      </p:sp>
      <p:sp>
        <p:nvSpPr>
          <p:cNvPr id="5" name="Content Placeholder 4">
            <a:extLst>
              <a:ext uri="{FF2B5EF4-FFF2-40B4-BE49-F238E27FC236}">
                <a16:creationId xmlns:a16="http://schemas.microsoft.com/office/drawing/2014/main" id="{D16714AF-0BBE-69E4-4CC0-362453330169}"/>
              </a:ext>
            </a:extLst>
          </p:cNvPr>
          <p:cNvSpPr>
            <a:spLocks noGrp="1"/>
          </p:cNvSpPr>
          <p:nvPr>
            <p:ph idx="1"/>
          </p:nvPr>
        </p:nvSpPr>
        <p:spPr>
          <a:xfrm>
            <a:off x="838200" y="669422"/>
            <a:ext cx="10515600" cy="4858226"/>
          </a:xfrm>
        </p:spPr>
        <p:txBody>
          <a:bodyPr>
            <a:noAutofit/>
          </a:bodyPr>
          <a:lstStyle/>
          <a:p>
            <a:pPr algn="just"/>
            <a:r>
              <a:rPr lang="en-US" sz="2000" b="1" i="0" u="none" strike="noStrike" baseline="0" dirty="0">
                <a:solidFill>
                  <a:srgbClr val="000000"/>
                </a:solidFill>
              </a:rPr>
              <a:t>Mode Value </a:t>
            </a:r>
          </a:p>
          <a:p>
            <a:pPr lvl="1" algn="just"/>
            <a:r>
              <a:rPr lang="en-US" sz="2000" b="0" i="0" u="none" strike="noStrike" baseline="0" dirty="0">
                <a:solidFill>
                  <a:srgbClr val="000000"/>
                </a:solidFill>
              </a:rPr>
              <a:t>The mode is the value that appears most frequently in a series of the given data. </a:t>
            </a:r>
          </a:p>
          <a:p>
            <a:pPr lvl="1" algn="just"/>
            <a:r>
              <a:rPr lang="en-US" sz="2000" b="0" i="0" u="none" strike="noStrike" baseline="0" dirty="0">
                <a:solidFill>
                  <a:srgbClr val="000000"/>
                </a:solidFill>
              </a:rPr>
              <a:t>SQL does not provide any built-in function for this, so we need to write the following queries to calculate it.</a:t>
            </a:r>
          </a:p>
          <a:p>
            <a:pPr lvl="1" algn="just"/>
            <a:r>
              <a:rPr lang="en-US" sz="2000" b="0" i="0" u="none" strike="noStrike" baseline="0" dirty="0">
                <a:solidFill>
                  <a:srgbClr val="000000"/>
                </a:solidFill>
              </a:rPr>
              <a:t>SELECT ColumnName</a:t>
            </a:r>
          </a:p>
          <a:p>
            <a:pPr marL="457200" lvl="1" indent="0" algn="just">
              <a:buNone/>
            </a:pPr>
            <a:r>
              <a:rPr lang="en-US" sz="2000" b="0" i="0" u="none" strike="noStrike" baseline="0" dirty="0">
                <a:solidFill>
                  <a:srgbClr val="000000"/>
                </a:solidFill>
              </a:rPr>
              <a:t>    FROM TableName</a:t>
            </a:r>
          </a:p>
          <a:p>
            <a:pPr marL="457200" lvl="1" indent="0" algn="just">
              <a:buNone/>
            </a:pPr>
            <a:r>
              <a:rPr lang="en-US" sz="2000" b="0" i="0" u="none" strike="noStrike" baseline="0" dirty="0">
                <a:solidFill>
                  <a:srgbClr val="000000"/>
                </a:solidFill>
              </a:rPr>
              <a:t>    GROUP BY ColumnName</a:t>
            </a:r>
          </a:p>
          <a:p>
            <a:pPr marL="457200" lvl="1" indent="0" algn="just">
              <a:buNone/>
            </a:pPr>
            <a:r>
              <a:rPr lang="en-US" sz="2000" b="0" i="0" u="none" strike="noStrike" baseline="0" dirty="0">
                <a:solidFill>
                  <a:srgbClr val="000000"/>
                </a:solidFill>
              </a:rPr>
              <a:t>    ORDER BY COUNT(*) DESC</a:t>
            </a:r>
          </a:p>
          <a:p>
            <a:pPr marL="457200" lvl="1" indent="0" algn="just">
              <a:buNone/>
            </a:pPr>
            <a:r>
              <a:rPr lang="en-US" sz="2000" dirty="0">
                <a:solidFill>
                  <a:srgbClr val="000000"/>
                </a:solidFill>
              </a:rPr>
              <a:t>    LIMIT 1	</a:t>
            </a:r>
            <a:endParaRPr lang="en-IN" sz="2000" dirty="0"/>
          </a:p>
        </p:txBody>
      </p:sp>
      <p:pic>
        <p:nvPicPr>
          <p:cNvPr id="3" name="Picture 2">
            <a:extLst>
              <a:ext uri="{FF2B5EF4-FFF2-40B4-BE49-F238E27FC236}">
                <a16:creationId xmlns:a16="http://schemas.microsoft.com/office/drawing/2014/main" id="{6690384C-6AAB-FFB2-32C7-B17DB9BEA23F}"/>
              </a:ext>
            </a:extLst>
          </p:cNvPr>
          <p:cNvPicPr>
            <a:picLocks noChangeAspect="1"/>
          </p:cNvPicPr>
          <p:nvPr/>
        </p:nvPicPr>
        <p:blipFill>
          <a:blip r:embed="rId2"/>
          <a:stretch>
            <a:fillRect/>
          </a:stretch>
        </p:blipFill>
        <p:spPr>
          <a:xfrm>
            <a:off x="672329" y="3744502"/>
            <a:ext cx="7383893" cy="2526068"/>
          </a:xfrm>
          <a:prstGeom prst="rect">
            <a:avLst/>
          </a:prstGeom>
        </p:spPr>
      </p:pic>
      <p:sp>
        <p:nvSpPr>
          <p:cNvPr id="10" name="Slide Number Placeholder 9">
            <a:extLst>
              <a:ext uri="{FF2B5EF4-FFF2-40B4-BE49-F238E27FC236}">
                <a16:creationId xmlns:a16="http://schemas.microsoft.com/office/drawing/2014/main" id="{F5E14073-BCF0-E2FE-75DB-C15FD4802AE0}"/>
              </a:ext>
            </a:extLst>
          </p:cNvPr>
          <p:cNvSpPr>
            <a:spLocks noGrp="1"/>
          </p:cNvSpPr>
          <p:nvPr>
            <p:ph type="sldNum" sz="quarter" idx="12"/>
          </p:nvPr>
        </p:nvSpPr>
        <p:spPr/>
        <p:txBody>
          <a:bodyPr/>
          <a:lstStyle/>
          <a:p>
            <a:fld id="{A5DC77FE-90AD-43F6-BCC5-87ECBA829A40}" type="slidenum">
              <a:rPr lang="en-IN" smtClean="0"/>
              <a:t>3</a:t>
            </a:fld>
            <a:endParaRPr lang="en-IN" dirty="0"/>
          </a:p>
        </p:txBody>
      </p:sp>
      <p:pic>
        <p:nvPicPr>
          <p:cNvPr id="6" name="Picture 5">
            <a:extLst>
              <a:ext uri="{FF2B5EF4-FFF2-40B4-BE49-F238E27FC236}">
                <a16:creationId xmlns:a16="http://schemas.microsoft.com/office/drawing/2014/main" id="{D6F6D996-CFD9-6263-D3A8-C73ACE8A47F2}"/>
              </a:ext>
            </a:extLst>
          </p:cNvPr>
          <p:cNvPicPr>
            <a:picLocks noChangeAspect="1"/>
          </p:cNvPicPr>
          <p:nvPr/>
        </p:nvPicPr>
        <p:blipFill>
          <a:blip r:embed="rId3"/>
          <a:stretch>
            <a:fillRect/>
          </a:stretch>
        </p:blipFill>
        <p:spPr>
          <a:xfrm>
            <a:off x="8381327" y="3261975"/>
            <a:ext cx="2972473" cy="1596568"/>
          </a:xfrm>
          <a:prstGeom prst="rect">
            <a:avLst/>
          </a:prstGeom>
        </p:spPr>
      </p:pic>
      <p:pic>
        <p:nvPicPr>
          <p:cNvPr id="11" name="Picture 10">
            <a:extLst>
              <a:ext uri="{FF2B5EF4-FFF2-40B4-BE49-F238E27FC236}">
                <a16:creationId xmlns:a16="http://schemas.microsoft.com/office/drawing/2014/main" id="{23CAD633-EF05-3E1C-9BCB-A09000CF22C8}"/>
              </a:ext>
            </a:extLst>
          </p:cNvPr>
          <p:cNvPicPr>
            <a:picLocks noChangeAspect="1"/>
          </p:cNvPicPr>
          <p:nvPr/>
        </p:nvPicPr>
        <p:blipFill>
          <a:blip r:embed="rId4"/>
          <a:stretch>
            <a:fillRect/>
          </a:stretch>
        </p:blipFill>
        <p:spPr>
          <a:xfrm>
            <a:off x="9179530" y="5106298"/>
            <a:ext cx="1213505" cy="1361494"/>
          </a:xfrm>
          <a:prstGeom prst="rect">
            <a:avLst/>
          </a:prstGeom>
        </p:spPr>
      </p:pic>
    </p:spTree>
    <p:extLst>
      <p:ext uri="{BB962C8B-B14F-4D97-AF65-F5344CB8AC3E}">
        <p14:creationId xmlns:p14="http://schemas.microsoft.com/office/powerpoint/2010/main" val="396939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1C3-E992-EDF1-6F70-F58F5D7F5439}"/>
              </a:ext>
            </a:extLst>
          </p:cNvPr>
          <p:cNvSpPr>
            <a:spLocks noGrp="1"/>
          </p:cNvSpPr>
          <p:nvPr>
            <p:ph type="title"/>
          </p:nvPr>
        </p:nvSpPr>
        <p:spPr>
          <a:xfrm>
            <a:off x="729343" y="0"/>
            <a:ext cx="10515600" cy="1325563"/>
          </a:xfrm>
        </p:spPr>
        <p:txBody>
          <a:bodyPr/>
          <a:lstStyle/>
          <a:p>
            <a:pPr algn="ctr"/>
            <a:r>
              <a:rPr lang="en-IN" b="1" dirty="0">
                <a:solidFill>
                  <a:srgbClr val="C00000"/>
                </a:solidFill>
              </a:rPr>
              <a:t>WHERE Clause</a:t>
            </a:r>
          </a:p>
        </p:txBody>
      </p:sp>
      <p:sp>
        <p:nvSpPr>
          <p:cNvPr id="3" name="Content Placeholder 2">
            <a:extLst>
              <a:ext uri="{FF2B5EF4-FFF2-40B4-BE49-F238E27FC236}">
                <a16:creationId xmlns:a16="http://schemas.microsoft.com/office/drawing/2014/main" id="{5D5DB1DB-39FF-DD5E-1269-8A93A3788733}"/>
              </a:ext>
            </a:extLst>
          </p:cNvPr>
          <p:cNvSpPr>
            <a:spLocks noGrp="1"/>
          </p:cNvSpPr>
          <p:nvPr>
            <p:ph idx="1"/>
          </p:nvPr>
        </p:nvSpPr>
        <p:spPr>
          <a:xfrm>
            <a:off x="729343" y="1139825"/>
            <a:ext cx="10515600" cy="4351338"/>
          </a:xfrm>
        </p:spPr>
        <p:txBody>
          <a:bodyPr>
            <a:noAutofit/>
          </a:bodyPr>
          <a:lstStyle/>
          <a:p>
            <a:pPr algn="just"/>
            <a:r>
              <a:rPr lang="en-US" sz="2200" b="0" i="0" u="none" strike="noStrike" baseline="0" dirty="0">
                <a:solidFill>
                  <a:srgbClr val="000000"/>
                </a:solidFill>
              </a:rPr>
              <a:t>Query to </a:t>
            </a:r>
            <a:r>
              <a:rPr lang="en-IN" sz="2200" b="0" i="0" u="none" strike="noStrike" baseline="0" dirty="0">
                <a:solidFill>
                  <a:srgbClr val="000000"/>
                </a:solidFill>
              </a:rPr>
              <a:t>to find workers </a:t>
            </a:r>
            <a:r>
              <a:rPr lang="en-US" sz="2200" b="0" i="0" u="none" strike="noStrike" baseline="0" dirty="0">
                <a:solidFill>
                  <a:srgbClr val="000000"/>
                </a:solidFill>
              </a:rPr>
              <a:t>in the HR department who have salary more than 47,000.</a:t>
            </a:r>
          </a:p>
          <a:p>
            <a:pPr lvl="1" algn="just"/>
            <a:r>
              <a:rPr lang="en-US" sz="2200" b="0" i="0" u="none" strike="noStrike" baseline="0" dirty="0">
                <a:solidFill>
                  <a:srgbClr val="000000"/>
                </a:solidFill>
              </a:rPr>
              <a:t>select </a:t>
            </a:r>
            <a:r>
              <a:rPr lang="en-US" sz="2200" b="1" i="1" u="none" strike="noStrike" baseline="0" dirty="0">
                <a:solidFill>
                  <a:srgbClr val="000000"/>
                </a:solidFill>
              </a:rPr>
              <a:t>* </a:t>
            </a:r>
            <a:r>
              <a:rPr lang="en-US" sz="2200" b="0" i="0" u="none" strike="noStrike" baseline="0" dirty="0">
                <a:solidFill>
                  <a:srgbClr val="000000"/>
                </a:solidFill>
              </a:rPr>
              <a:t>from workers where SALARY</a:t>
            </a:r>
            <a:r>
              <a:rPr lang="en-US" sz="2200" b="1" i="1" u="none" strike="noStrike" baseline="0" dirty="0">
                <a:solidFill>
                  <a:srgbClr val="000000"/>
                </a:solidFill>
              </a:rPr>
              <a:t>&lt;=</a:t>
            </a:r>
            <a:r>
              <a:rPr lang="en-US" sz="2200" b="0" i="0" u="none" strike="noStrike" baseline="0" dirty="0">
                <a:solidFill>
                  <a:srgbClr val="000000"/>
                </a:solidFill>
              </a:rPr>
              <a:t>47000 AND DEPTNAME</a:t>
            </a:r>
            <a:r>
              <a:rPr lang="en-US" sz="2200" b="1" i="1" u="none" strike="noStrike" baseline="0" dirty="0">
                <a:solidFill>
                  <a:srgbClr val="000000"/>
                </a:solidFill>
              </a:rPr>
              <a:t>=</a:t>
            </a:r>
            <a:r>
              <a:rPr lang="en-US" sz="2200" b="0" i="0" u="none" strike="noStrike" baseline="0" dirty="0">
                <a:solidFill>
                  <a:srgbClr val="000000"/>
                </a:solidFill>
              </a:rPr>
              <a:t>'HR';</a:t>
            </a:r>
          </a:p>
          <a:p>
            <a:pPr algn="just"/>
            <a:endParaRPr lang="en-US" sz="2400" dirty="0">
              <a:solidFill>
                <a:srgbClr val="000000"/>
              </a:solidFill>
            </a:endParaRPr>
          </a:p>
          <a:p>
            <a:pPr marL="0" indent="0" algn="just">
              <a:buNone/>
            </a:pPr>
            <a:endParaRPr lang="en-US" sz="2400" b="0" i="0" u="none" strike="noStrike" baseline="0" dirty="0">
              <a:solidFill>
                <a:srgbClr val="000000"/>
              </a:solidFill>
            </a:endParaRPr>
          </a:p>
          <a:p>
            <a:pPr algn="just"/>
            <a:r>
              <a:rPr lang="en-US" sz="2000" b="0" i="0" u="none" strike="noStrike" baseline="0" dirty="0">
                <a:solidFill>
                  <a:srgbClr val="000000"/>
                </a:solidFill>
              </a:rPr>
              <a:t>If OR is used between two conditions, then all records that satisfy either condition will get retrieved along with records that satisfy both conditions. </a:t>
            </a:r>
          </a:p>
          <a:p>
            <a:pPr algn="just"/>
            <a:r>
              <a:rPr lang="en-US" sz="2000" b="0" i="0" u="none" strike="noStrike" baseline="0" dirty="0">
                <a:solidFill>
                  <a:srgbClr val="000000"/>
                </a:solidFill>
              </a:rPr>
              <a:t>The following query will fetch the details of the workers who are working in the HR department or who have a salary less than 36,000.</a:t>
            </a:r>
          </a:p>
          <a:p>
            <a:pPr lvl="1" algn="just"/>
            <a:r>
              <a:rPr lang="en-US" sz="2000" b="0" i="0" u="none" strike="noStrike" baseline="0" dirty="0">
                <a:solidFill>
                  <a:srgbClr val="000000"/>
                </a:solidFill>
              </a:rPr>
              <a:t>select * from workers where SALARY&lt;=36000 OR DEPTNAME='HR';</a:t>
            </a:r>
          </a:p>
        </p:txBody>
      </p:sp>
      <p:sp>
        <p:nvSpPr>
          <p:cNvPr id="4" name="Slide Number Placeholder 3">
            <a:extLst>
              <a:ext uri="{FF2B5EF4-FFF2-40B4-BE49-F238E27FC236}">
                <a16:creationId xmlns:a16="http://schemas.microsoft.com/office/drawing/2014/main" id="{AA01CC58-1B48-3BDC-48C9-AD0DFCC47443}"/>
              </a:ext>
            </a:extLst>
          </p:cNvPr>
          <p:cNvSpPr>
            <a:spLocks noGrp="1"/>
          </p:cNvSpPr>
          <p:nvPr>
            <p:ph type="sldNum" sz="quarter" idx="12"/>
          </p:nvPr>
        </p:nvSpPr>
        <p:spPr/>
        <p:txBody>
          <a:bodyPr/>
          <a:lstStyle/>
          <a:p>
            <a:fld id="{A5DC77FE-90AD-43F6-BCC5-87ECBA829A40}" type="slidenum">
              <a:rPr lang="en-IN" smtClean="0"/>
              <a:t>30</a:t>
            </a:fld>
            <a:endParaRPr lang="en-IN" dirty="0"/>
          </a:p>
        </p:txBody>
      </p:sp>
      <p:graphicFrame>
        <p:nvGraphicFramePr>
          <p:cNvPr id="5" name="Table 4">
            <a:extLst>
              <a:ext uri="{FF2B5EF4-FFF2-40B4-BE49-F238E27FC236}">
                <a16:creationId xmlns:a16="http://schemas.microsoft.com/office/drawing/2014/main" id="{F9FAA562-119E-ED9B-76A4-E0AEDA93BAE5}"/>
              </a:ext>
            </a:extLst>
          </p:cNvPr>
          <p:cNvGraphicFramePr>
            <a:graphicFrameLocks noGrp="1"/>
          </p:cNvGraphicFramePr>
          <p:nvPr>
            <p:extLst>
              <p:ext uri="{D42A27DB-BD31-4B8C-83A1-F6EECF244321}">
                <p14:modId xmlns:p14="http://schemas.microsoft.com/office/powerpoint/2010/main" val="185185544"/>
              </p:ext>
            </p:extLst>
          </p:nvPr>
        </p:nvGraphicFramePr>
        <p:xfrm>
          <a:off x="1462314" y="1971675"/>
          <a:ext cx="81280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184724403"/>
                    </a:ext>
                  </a:extLst>
                </a:gridCol>
                <a:gridCol w="1625600">
                  <a:extLst>
                    <a:ext uri="{9D8B030D-6E8A-4147-A177-3AD203B41FA5}">
                      <a16:colId xmlns:a16="http://schemas.microsoft.com/office/drawing/2014/main" val="1781255081"/>
                    </a:ext>
                  </a:extLst>
                </a:gridCol>
                <a:gridCol w="1625600">
                  <a:extLst>
                    <a:ext uri="{9D8B030D-6E8A-4147-A177-3AD203B41FA5}">
                      <a16:colId xmlns:a16="http://schemas.microsoft.com/office/drawing/2014/main" val="2900655226"/>
                    </a:ext>
                  </a:extLst>
                </a:gridCol>
                <a:gridCol w="1625600">
                  <a:extLst>
                    <a:ext uri="{9D8B030D-6E8A-4147-A177-3AD203B41FA5}">
                      <a16:colId xmlns:a16="http://schemas.microsoft.com/office/drawing/2014/main" val="4023922936"/>
                    </a:ext>
                  </a:extLst>
                </a:gridCol>
                <a:gridCol w="1625600">
                  <a:extLst>
                    <a:ext uri="{9D8B030D-6E8A-4147-A177-3AD203B41FA5}">
                      <a16:colId xmlns:a16="http://schemas.microsoft.com/office/drawing/2014/main" val="2572029553"/>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1139784478"/>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300929945"/>
                  </a:ext>
                </a:extLst>
              </a:tr>
            </a:tbl>
          </a:graphicData>
        </a:graphic>
      </p:graphicFrame>
      <p:graphicFrame>
        <p:nvGraphicFramePr>
          <p:cNvPr id="8" name="Table 7">
            <a:extLst>
              <a:ext uri="{FF2B5EF4-FFF2-40B4-BE49-F238E27FC236}">
                <a16:creationId xmlns:a16="http://schemas.microsoft.com/office/drawing/2014/main" id="{BCEB995E-875D-F341-3707-21ACDE7C3D37}"/>
              </a:ext>
            </a:extLst>
          </p:cNvPr>
          <p:cNvGraphicFramePr>
            <a:graphicFrameLocks noGrp="1"/>
          </p:cNvGraphicFramePr>
          <p:nvPr>
            <p:extLst>
              <p:ext uri="{D42A27DB-BD31-4B8C-83A1-F6EECF244321}">
                <p14:modId xmlns:p14="http://schemas.microsoft.com/office/powerpoint/2010/main" val="1816584199"/>
              </p:ext>
            </p:extLst>
          </p:nvPr>
        </p:nvGraphicFramePr>
        <p:xfrm>
          <a:off x="1854200" y="4684712"/>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566146144"/>
                    </a:ext>
                  </a:extLst>
                </a:gridCol>
                <a:gridCol w="1625600">
                  <a:extLst>
                    <a:ext uri="{9D8B030D-6E8A-4147-A177-3AD203B41FA5}">
                      <a16:colId xmlns:a16="http://schemas.microsoft.com/office/drawing/2014/main" val="3795328770"/>
                    </a:ext>
                  </a:extLst>
                </a:gridCol>
                <a:gridCol w="1625600">
                  <a:extLst>
                    <a:ext uri="{9D8B030D-6E8A-4147-A177-3AD203B41FA5}">
                      <a16:colId xmlns:a16="http://schemas.microsoft.com/office/drawing/2014/main" val="4112389478"/>
                    </a:ext>
                  </a:extLst>
                </a:gridCol>
                <a:gridCol w="1625600">
                  <a:extLst>
                    <a:ext uri="{9D8B030D-6E8A-4147-A177-3AD203B41FA5}">
                      <a16:colId xmlns:a16="http://schemas.microsoft.com/office/drawing/2014/main" val="3306995489"/>
                    </a:ext>
                  </a:extLst>
                </a:gridCol>
                <a:gridCol w="1625600">
                  <a:extLst>
                    <a:ext uri="{9D8B030D-6E8A-4147-A177-3AD203B41FA5}">
                      <a16:colId xmlns:a16="http://schemas.microsoft.com/office/drawing/2014/main" val="1845699648"/>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3387382816"/>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2752636040"/>
                  </a:ext>
                </a:extLst>
              </a:tr>
              <a:tr h="370840">
                <a:tc>
                  <a:txBody>
                    <a:bodyPr/>
                    <a:lstStyle/>
                    <a:p>
                      <a:pPr algn="ctr"/>
                      <a:r>
                        <a:rPr lang="en-IN" dirty="0"/>
                        <a:t>Jerry</a:t>
                      </a:r>
                    </a:p>
                  </a:txBody>
                  <a:tcPr/>
                </a:tc>
                <a:tc>
                  <a:txBody>
                    <a:bodyPr/>
                    <a:lstStyle/>
                    <a:p>
                      <a:pPr algn="ctr"/>
                      <a:r>
                        <a:rPr lang="en-IN" dirty="0"/>
                        <a:t>15</a:t>
                      </a:r>
                    </a:p>
                  </a:txBody>
                  <a:tcPr/>
                </a:tc>
                <a:tc>
                  <a:txBody>
                    <a:bodyPr/>
                    <a:lstStyle/>
                    <a:p>
                      <a:pPr algn="ctr"/>
                      <a:r>
                        <a:rPr lang="en-IN" dirty="0"/>
                        <a:t>35,000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2477757429"/>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45,000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3764472904"/>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58,000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3771259231"/>
                  </a:ext>
                </a:extLst>
              </a:tr>
            </a:tbl>
          </a:graphicData>
        </a:graphic>
      </p:graphicFrame>
    </p:spTree>
    <p:extLst>
      <p:ext uri="{BB962C8B-B14F-4D97-AF65-F5344CB8AC3E}">
        <p14:creationId xmlns:p14="http://schemas.microsoft.com/office/powerpoint/2010/main" val="1774047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1C3-E992-EDF1-6F70-F58F5D7F5439}"/>
              </a:ext>
            </a:extLst>
          </p:cNvPr>
          <p:cNvSpPr>
            <a:spLocks noGrp="1"/>
          </p:cNvSpPr>
          <p:nvPr>
            <p:ph type="title"/>
          </p:nvPr>
        </p:nvSpPr>
        <p:spPr>
          <a:xfrm>
            <a:off x="729343" y="0"/>
            <a:ext cx="10515600" cy="1325563"/>
          </a:xfrm>
        </p:spPr>
        <p:txBody>
          <a:bodyPr/>
          <a:lstStyle/>
          <a:p>
            <a:pPr algn="ctr"/>
            <a:r>
              <a:rPr lang="en-IN" b="1" dirty="0">
                <a:solidFill>
                  <a:srgbClr val="C00000"/>
                </a:solidFill>
              </a:rPr>
              <a:t>WHERE Clause</a:t>
            </a:r>
          </a:p>
        </p:txBody>
      </p:sp>
      <p:sp>
        <p:nvSpPr>
          <p:cNvPr id="3" name="Content Placeholder 2">
            <a:extLst>
              <a:ext uri="{FF2B5EF4-FFF2-40B4-BE49-F238E27FC236}">
                <a16:creationId xmlns:a16="http://schemas.microsoft.com/office/drawing/2014/main" id="{5D5DB1DB-39FF-DD5E-1269-8A93A3788733}"/>
              </a:ext>
            </a:extLst>
          </p:cNvPr>
          <p:cNvSpPr>
            <a:spLocks noGrp="1"/>
          </p:cNvSpPr>
          <p:nvPr>
            <p:ph idx="1"/>
          </p:nvPr>
        </p:nvSpPr>
        <p:spPr>
          <a:xfrm>
            <a:off x="729343" y="1139825"/>
            <a:ext cx="10515600" cy="4351338"/>
          </a:xfrm>
        </p:spPr>
        <p:txBody>
          <a:bodyPr>
            <a:noAutofit/>
          </a:bodyPr>
          <a:lstStyle/>
          <a:p>
            <a:pPr algn="just"/>
            <a:r>
              <a:rPr lang="en-US" sz="2400" b="0" i="0" u="none" strike="noStrike" baseline="0" dirty="0">
                <a:solidFill>
                  <a:srgbClr val="000000"/>
                </a:solidFill>
              </a:rPr>
              <a:t>Sometimes, we may want to match a pattern in text data. The LIKE clause can be used to specify a pattern matching condition. </a:t>
            </a:r>
          </a:p>
          <a:p>
            <a:pPr algn="just"/>
            <a:r>
              <a:rPr lang="en-US" sz="2400" b="0" i="0" u="none" strike="noStrike" baseline="0" dirty="0">
                <a:solidFill>
                  <a:srgbClr val="000000"/>
                </a:solidFill>
              </a:rPr>
              <a:t>Two wildcards, percent sign “%” and underscore “_”, are used to specify conditions. </a:t>
            </a:r>
          </a:p>
          <a:p>
            <a:pPr algn="just"/>
            <a:r>
              <a:rPr lang="en-US" sz="2400" b="0" i="0" u="none" strike="noStrike" baseline="0" dirty="0">
                <a:solidFill>
                  <a:srgbClr val="000000"/>
                </a:solidFill>
              </a:rPr>
              <a:t>The percent sign is used to represent any string of zero or more characters, and underscore represents a single number or character. </a:t>
            </a:r>
          </a:p>
          <a:p>
            <a:pPr algn="just"/>
            <a:r>
              <a:rPr lang="en-US" sz="2400" b="0" i="0" u="none" strike="noStrike" baseline="0" dirty="0">
                <a:solidFill>
                  <a:srgbClr val="000000"/>
                </a:solidFill>
              </a:rPr>
              <a:t>For example, to retrieve ENAME that ends with character “y” of workers table, we can write the query as follows:</a:t>
            </a:r>
          </a:p>
          <a:p>
            <a:pPr lvl="1" algn="just"/>
            <a:r>
              <a:rPr lang="en-US" b="0" i="0" u="none" strike="noStrike" baseline="0" dirty="0">
                <a:solidFill>
                  <a:srgbClr val="000000"/>
                </a:solidFill>
              </a:rPr>
              <a:t>select ENAME from workers where ENAME like '%y';</a:t>
            </a:r>
          </a:p>
        </p:txBody>
      </p:sp>
      <p:sp>
        <p:nvSpPr>
          <p:cNvPr id="4" name="Slide Number Placeholder 3">
            <a:extLst>
              <a:ext uri="{FF2B5EF4-FFF2-40B4-BE49-F238E27FC236}">
                <a16:creationId xmlns:a16="http://schemas.microsoft.com/office/drawing/2014/main" id="{AA01CC58-1B48-3BDC-48C9-AD0DFCC47443}"/>
              </a:ext>
            </a:extLst>
          </p:cNvPr>
          <p:cNvSpPr>
            <a:spLocks noGrp="1"/>
          </p:cNvSpPr>
          <p:nvPr>
            <p:ph type="sldNum" sz="quarter" idx="12"/>
          </p:nvPr>
        </p:nvSpPr>
        <p:spPr/>
        <p:txBody>
          <a:bodyPr/>
          <a:lstStyle/>
          <a:p>
            <a:fld id="{A5DC77FE-90AD-43F6-BCC5-87ECBA829A40}" type="slidenum">
              <a:rPr lang="en-IN" smtClean="0"/>
              <a:t>31</a:t>
            </a:fld>
            <a:endParaRPr lang="en-IN" dirty="0"/>
          </a:p>
        </p:txBody>
      </p:sp>
      <p:graphicFrame>
        <p:nvGraphicFramePr>
          <p:cNvPr id="8" name="Table 7">
            <a:extLst>
              <a:ext uri="{FF2B5EF4-FFF2-40B4-BE49-F238E27FC236}">
                <a16:creationId xmlns:a16="http://schemas.microsoft.com/office/drawing/2014/main" id="{BCEB995E-875D-F341-3707-21ACDE7C3D37}"/>
              </a:ext>
            </a:extLst>
          </p:cNvPr>
          <p:cNvGraphicFramePr>
            <a:graphicFrameLocks noGrp="1"/>
          </p:cNvGraphicFramePr>
          <p:nvPr>
            <p:extLst>
              <p:ext uri="{D42A27DB-BD31-4B8C-83A1-F6EECF244321}">
                <p14:modId xmlns:p14="http://schemas.microsoft.com/office/powerpoint/2010/main" val="1778118210"/>
              </p:ext>
            </p:extLst>
          </p:nvPr>
        </p:nvGraphicFramePr>
        <p:xfrm>
          <a:off x="4470400" y="4934903"/>
          <a:ext cx="16256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566146144"/>
                    </a:ext>
                  </a:extLst>
                </a:gridCol>
              </a:tblGrid>
              <a:tr h="370840">
                <a:tc>
                  <a:txBody>
                    <a:bodyPr/>
                    <a:lstStyle/>
                    <a:p>
                      <a:pPr algn="ctr"/>
                      <a:r>
                        <a:rPr lang="en-IN" dirty="0"/>
                        <a:t>ENAME</a:t>
                      </a:r>
                    </a:p>
                  </a:txBody>
                  <a:tcPr/>
                </a:tc>
                <a:extLst>
                  <a:ext uri="{0D108BD9-81ED-4DB2-BD59-A6C34878D82A}">
                    <a16:rowId xmlns:a16="http://schemas.microsoft.com/office/drawing/2014/main" val="3387382816"/>
                  </a:ext>
                </a:extLst>
              </a:tr>
              <a:tr h="370840">
                <a:tc>
                  <a:txBody>
                    <a:bodyPr/>
                    <a:lstStyle/>
                    <a:p>
                      <a:pPr algn="ctr"/>
                      <a:r>
                        <a:rPr lang="en-IN" dirty="0"/>
                        <a:t>Jerry</a:t>
                      </a:r>
                    </a:p>
                  </a:txBody>
                  <a:tcPr/>
                </a:tc>
                <a:extLst>
                  <a:ext uri="{0D108BD9-81ED-4DB2-BD59-A6C34878D82A}">
                    <a16:rowId xmlns:a16="http://schemas.microsoft.com/office/drawing/2014/main" val="2752636040"/>
                  </a:ext>
                </a:extLst>
              </a:tr>
              <a:tr h="370840">
                <a:tc>
                  <a:txBody>
                    <a:bodyPr/>
                    <a:lstStyle/>
                    <a:p>
                      <a:pPr algn="ctr"/>
                      <a:r>
                        <a:rPr lang="en-IN" dirty="0"/>
                        <a:t>Bobby</a:t>
                      </a:r>
                    </a:p>
                  </a:txBody>
                  <a:tcPr/>
                </a:tc>
                <a:extLst>
                  <a:ext uri="{0D108BD9-81ED-4DB2-BD59-A6C34878D82A}">
                    <a16:rowId xmlns:a16="http://schemas.microsoft.com/office/drawing/2014/main" val="3771259231"/>
                  </a:ext>
                </a:extLst>
              </a:tr>
            </a:tbl>
          </a:graphicData>
        </a:graphic>
      </p:graphicFrame>
    </p:spTree>
    <p:extLst>
      <p:ext uri="{BB962C8B-B14F-4D97-AF65-F5344CB8AC3E}">
        <p14:creationId xmlns:p14="http://schemas.microsoft.com/office/powerpoint/2010/main" val="3367732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1C3-E992-EDF1-6F70-F58F5D7F5439}"/>
              </a:ext>
            </a:extLst>
          </p:cNvPr>
          <p:cNvSpPr>
            <a:spLocks noGrp="1"/>
          </p:cNvSpPr>
          <p:nvPr>
            <p:ph type="title"/>
          </p:nvPr>
        </p:nvSpPr>
        <p:spPr>
          <a:xfrm>
            <a:off x="729343" y="-325437"/>
            <a:ext cx="10515600" cy="1325563"/>
          </a:xfrm>
        </p:spPr>
        <p:txBody>
          <a:bodyPr/>
          <a:lstStyle/>
          <a:p>
            <a:pPr algn="ctr"/>
            <a:r>
              <a:rPr lang="en-IN" b="1" dirty="0">
                <a:solidFill>
                  <a:srgbClr val="C00000"/>
                </a:solidFill>
              </a:rPr>
              <a:t>WHERE Clause</a:t>
            </a:r>
          </a:p>
        </p:txBody>
      </p:sp>
      <p:sp>
        <p:nvSpPr>
          <p:cNvPr id="3" name="Content Placeholder 2">
            <a:extLst>
              <a:ext uri="{FF2B5EF4-FFF2-40B4-BE49-F238E27FC236}">
                <a16:creationId xmlns:a16="http://schemas.microsoft.com/office/drawing/2014/main" id="{5D5DB1DB-39FF-DD5E-1269-8A93A3788733}"/>
              </a:ext>
            </a:extLst>
          </p:cNvPr>
          <p:cNvSpPr>
            <a:spLocks noGrp="1"/>
          </p:cNvSpPr>
          <p:nvPr>
            <p:ph idx="1"/>
          </p:nvPr>
        </p:nvSpPr>
        <p:spPr>
          <a:xfrm>
            <a:off x="729343" y="632299"/>
            <a:ext cx="10515600" cy="4351338"/>
          </a:xfrm>
        </p:spPr>
        <p:txBody>
          <a:bodyPr>
            <a:noAutofit/>
          </a:bodyPr>
          <a:lstStyle/>
          <a:p>
            <a:pPr algn="just"/>
            <a:r>
              <a:rPr lang="en-US" sz="2000" dirty="0">
                <a:solidFill>
                  <a:srgbClr val="000000"/>
                </a:solidFill>
              </a:rPr>
              <a:t>Q</a:t>
            </a:r>
            <a:r>
              <a:rPr lang="en-US" sz="2000" b="0" i="0" u="none" strike="noStrike" baseline="0" dirty="0">
                <a:solidFill>
                  <a:srgbClr val="000000"/>
                </a:solidFill>
              </a:rPr>
              <a:t>uery to retrieve records of salary, which has “5” at second position in workers table.</a:t>
            </a:r>
          </a:p>
          <a:p>
            <a:pPr lvl="1" algn="just"/>
            <a:r>
              <a:rPr lang="en-US" sz="2000" b="0" i="0" u="none" strike="noStrike" baseline="0" dirty="0">
                <a:solidFill>
                  <a:srgbClr val="000000"/>
                </a:solidFill>
              </a:rPr>
              <a:t>select SALARY from workers where SALARY like '_5%';</a:t>
            </a:r>
          </a:p>
          <a:p>
            <a:pPr algn="just"/>
            <a:endParaRPr lang="en-US" sz="2000" dirty="0">
              <a:solidFill>
                <a:srgbClr val="000000"/>
              </a:solidFill>
            </a:endParaRPr>
          </a:p>
          <a:p>
            <a:pPr algn="just"/>
            <a:endParaRPr lang="en-US" sz="2000" b="0" i="0" u="none" strike="noStrike" baseline="0" dirty="0">
              <a:solidFill>
                <a:srgbClr val="000000"/>
              </a:solidFill>
            </a:endParaRPr>
          </a:p>
          <a:p>
            <a:pPr marL="0" indent="0" algn="just">
              <a:buNone/>
            </a:pPr>
            <a:endParaRPr lang="en-US" sz="2000" dirty="0">
              <a:solidFill>
                <a:srgbClr val="000000"/>
              </a:solidFill>
            </a:endParaRPr>
          </a:p>
          <a:p>
            <a:pPr algn="just"/>
            <a:endParaRPr lang="en-US" sz="2000" b="0" i="0" u="none" strike="noStrike" baseline="0" dirty="0">
              <a:solidFill>
                <a:srgbClr val="000000"/>
              </a:solidFill>
            </a:endParaRPr>
          </a:p>
          <a:p>
            <a:pPr algn="just"/>
            <a:r>
              <a:rPr lang="en-US" sz="2000" b="0" i="0" u="none" strike="noStrike" baseline="0" dirty="0">
                <a:solidFill>
                  <a:srgbClr val="000000"/>
                </a:solidFill>
              </a:rPr>
              <a:t>Sometimes, we may need to filter records based on match of multiple values in a given dataset. The SQL IN operator allows you to test if the given expression matches any value in the list of values. If the records matched with any one of the values in the list, then it is returned as result. </a:t>
            </a:r>
          </a:p>
          <a:p>
            <a:pPr lvl="1" algn="just"/>
            <a:r>
              <a:rPr lang="en-US" sz="2000" b="0" i="0" u="none" strike="noStrike" baseline="0" dirty="0">
                <a:solidFill>
                  <a:srgbClr val="000000"/>
                </a:solidFill>
              </a:rPr>
              <a:t>select * from workers where DEPTNAME IN('Testing', 'Workshop’);</a:t>
            </a:r>
          </a:p>
          <a:p>
            <a:pPr algn="just"/>
            <a:r>
              <a:rPr lang="en-US" sz="2000" b="0" i="0" u="none" strike="noStrike" baseline="0" dirty="0">
                <a:solidFill>
                  <a:srgbClr val="000000"/>
                </a:solidFill>
              </a:rPr>
              <a:t>The above query returns the details of those workers whose DEPTNAME is “Workshop” or “Testing”.</a:t>
            </a:r>
          </a:p>
        </p:txBody>
      </p:sp>
      <p:sp>
        <p:nvSpPr>
          <p:cNvPr id="4" name="Slide Number Placeholder 3">
            <a:extLst>
              <a:ext uri="{FF2B5EF4-FFF2-40B4-BE49-F238E27FC236}">
                <a16:creationId xmlns:a16="http://schemas.microsoft.com/office/drawing/2014/main" id="{AA01CC58-1B48-3BDC-48C9-AD0DFCC47443}"/>
              </a:ext>
            </a:extLst>
          </p:cNvPr>
          <p:cNvSpPr>
            <a:spLocks noGrp="1"/>
          </p:cNvSpPr>
          <p:nvPr>
            <p:ph type="sldNum" sz="quarter" idx="12"/>
          </p:nvPr>
        </p:nvSpPr>
        <p:spPr/>
        <p:txBody>
          <a:bodyPr/>
          <a:lstStyle/>
          <a:p>
            <a:fld id="{A5DC77FE-90AD-43F6-BCC5-87ECBA829A40}" type="slidenum">
              <a:rPr lang="en-IN" smtClean="0"/>
              <a:t>32</a:t>
            </a:fld>
            <a:endParaRPr lang="en-IN" dirty="0"/>
          </a:p>
        </p:txBody>
      </p:sp>
      <p:graphicFrame>
        <p:nvGraphicFramePr>
          <p:cNvPr id="8" name="Table 7">
            <a:extLst>
              <a:ext uri="{FF2B5EF4-FFF2-40B4-BE49-F238E27FC236}">
                <a16:creationId xmlns:a16="http://schemas.microsoft.com/office/drawing/2014/main" id="{BCEB995E-875D-F341-3707-21ACDE7C3D37}"/>
              </a:ext>
            </a:extLst>
          </p:cNvPr>
          <p:cNvGraphicFramePr>
            <a:graphicFrameLocks noGrp="1"/>
          </p:cNvGraphicFramePr>
          <p:nvPr>
            <p:extLst>
              <p:ext uri="{D42A27DB-BD31-4B8C-83A1-F6EECF244321}">
                <p14:modId xmlns:p14="http://schemas.microsoft.com/office/powerpoint/2010/main" val="2560131515"/>
              </p:ext>
            </p:extLst>
          </p:nvPr>
        </p:nvGraphicFramePr>
        <p:xfrm>
          <a:off x="4626429" y="1387925"/>
          <a:ext cx="1469571" cy="1463040"/>
        </p:xfrm>
        <a:graphic>
          <a:graphicData uri="http://schemas.openxmlformats.org/drawingml/2006/table">
            <a:tbl>
              <a:tblPr firstRow="1" bandRow="1">
                <a:tableStyleId>{5C22544A-7EE6-4342-B048-85BDC9FD1C3A}</a:tableStyleId>
              </a:tblPr>
              <a:tblGrid>
                <a:gridCol w="1469571">
                  <a:extLst>
                    <a:ext uri="{9D8B030D-6E8A-4147-A177-3AD203B41FA5}">
                      <a16:colId xmlns:a16="http://schemas.microsoft.com/office/drawing/2014/main" val="1566146144"/>
                    </a:ext>
                  </a:extLst>
                </a:gridCol>
              </a:tblGrid>
              <a:tr h="331391">
                <a:tc>
                  <a:txBody>
                    <a:bodyPr/>
                    <a:lstStyle/>
                    <a:p>
                      <a:pPr algn="ctr"/>
                      <a:r>
                        <a:rPr lang="en-IN" dirty="0"/>
                        <a:t>SALARY</a:t>
                      </a:r>
                    </a:p>
                  </a:txBody>
                  <a:tcPr/>
                </a:tc>
                <a:extLst>
                  <a:ext uri="{0D108BD9-81ED-4DB2-BD59-A6C34878D82A}">
                    <a16:rowId xmlns:a16="http://schemas.microsoft.com/office/drawing/2014/main" val="3387382816"/>
                  </a:ext>
                </a:extLst>
              </a:tr>
              <a:tr h="331391">
                <a:tc>
                  <a:txBody>
                    <a:bodyPr/>
                    <a:lstStyle/>
                    <a:p>
                      <a:pPr algn="ctr"/>
                      <a:r>
                        <a:rPr lang="en-IN" dirty="0"/>
                        <a:t>35,000</a:t>
                      </a:r>
                    </a:p>
                  </a:txBody>
                  <a:tcPr/>
                </a:tc>
                <a:extLst>
                  <a:ext uri="{0D108BD9-81ED-4DB2-BD59-A6C34878D82A}">
                    <a16:rowId xmlns:a16="http://schemas.microsoft.com/office/drawing/2014/main" val="2752636040"/>
                  </a:ext>
                </a:extLst>
              </a:tr>
              <a:tr h="331391">
                <a:tc>
                  <a:txBody>
                    <a:bodyPr/>
                    <a:lstStyle/>
                    <a:p>
                      <a:pPr algn="ctr"/>
                      <a:r>
                        <a:rPr lang="en-IN" dirty="0"/>
                        <a:t>45,000</a:t>
                      </a:r>
                    </a:p>
                  </a:txBody>
                  <a:tcPr/>
                </a:tc>
                <a:extLst>
                  <a:ext uri="{0D108BD9-81ED-4DB2-BD59-A6C34878D82A}">
                    <a16:rowId xmlns:a16="http://schemas.microsoft.com/office/drawing/2014/main" val="3771259231"/>
                  </a:ext>
                </a:extLst>
              </a:tr>
              <a:tr h="331391">
                <a:tc>
                  <a:txBody>
                    <a:bodyPr/>
                    <a:lstStyle/>
                    <a:p>
                      <a:pPr algn="ctr"/>
                      <a:r>
                        <a:rPr lang="en-IN" dirty="0"/>
                        <a:t>45,000</a:t>
                      </a:r>
                    </a:p>
                  </a:txBody>
                  <a:tcPr/>
                </a:tc>
                <a:extLst>
                  <a:ext uri="{0D108BD9-81ED-4DB2-BD59-A6C34878D82A}">
                    <a16:rowId xmlns:a16="http://schemas.microsoft.com/office/drawing/2014/main" val="1208430107"/>
                  </a:ext>
                </a:extLst>
              </a:tr>
            </a:tbl>
          </a:graphicData>
        </a:graphic>
      </p:graphicFrame>
      <p:graphicFrame>
        <p:nvGraphicFramePr>
          <p:cNvPr id="5" name="Table 4">
            <a:extLst>
              <a:ext uri="{FF2B5EF4-FFF2-40B4-BE49-F238E27FC236}">
                <a16:creationId xmlns:a16="http://schemas.microsoft.com/office/drawing/2014/main" id="{FF4BF5C1-1186-3272-2A3D-EBBA27A1B58B}"/>
              </a:ext>
            </a:extLst>
          </p:cNvPr>
          <p:cNvGraphicFramePr>
            <a:graphicFrameLocks noGrp="1"/>
          </p:cNvGraphicFramePr>
          <p:nvPr>
            <p:extLst>
              <p:ext uri="{D42A27DB-BD31-4B8C-83A1-F6EECF244321}">
                <p14:modId xmlns:p14="http://schemas.microsoft.com/office/powerpoint/2010/main" val="1379751528"/>
              </p:ext>
            </p:extLst>
          </p:nvPr>
        </p:nvGraphicFramePr>
        <p:xfrm>
          <a:off x="2242457" y="4867275"/>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044820222"/>
                    </a:ext>
                  </a:extLst>
                </a:gridCol>
                <a:gridCol w="1625600">
                  <a:extLst>
                    <a:ext uri="{9D8B030D-6E8A-4147-A177-3AD203B41FA5}">
                      <a16:colId xmlns:a16="http://schemas.microsoft.com/office/drawing/2014/main" val="3527906199"/>
                    </a:ext>
                  </a:extLst>
                </a:gridCol>
                <a:gridCol w="1625600">
                  <a:extLst>
                    <a:ext uri="{9D8B030D-6E8A-4147-A177-3AD203B41FA5}">
                      <a16:colId xmlns:a16="http://schemas.microsoft.com/office/drawing/2014/main" val="590292015"/>
                    </a:ext>
                  </a:extLst>
                </a:gridCol>
                <a:gridCol w="1625600">
                  <a:extLst>
                    <a:ext uri="{9D8B030D-6E8A-4147-A177-3AD203B41FA5}">
                      <a16:colId xmlns:a16="http://schemas.microsoft.com/office/drawing/2014/main" val="3159588279"/>
                    </a:ext>
                  </a:extLst>
                </a:gridCol>
                <a:gridCol w="1625600">
                  <a:extLst>
                    <a:ext uri="{9D8B030D-6E8A-4147-A177-3AD203B41FA5}">
                      <a16:colId xmlns:a16="http://schemas.microsoft.com/office/drawing/2014/main" val="154785171"/>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2728726998"/>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1216964485"/>
                  </a:ext>
                </a:extLst>
              </a:tr>
              <a:tr h="370840">
                <a:tc>
                  <a:txBody>
                    <a:bodyPr/>
                    <a:lstStyle/>
                    <a:p>
                      <a:pPr algn="ctr"/>
                      <a:r>
                        <a:rPr lang="en-IN" dirty="0"/>
                        <a:t>Jerry</a:t>
                      </a:r>
                    </a:p>
                  </a:txBody>
                  <a:tcPr/>
                </a:tc>
                <a:tc>
                  <a:txBody>
                    <a:bodyPr/>
                    <a:lstStyle/>
                    <a:p>
                      <a:pPr algn="ctr"/>
                      <a:r>
                        <a:rPr lang="en-IN" dirty="0"/>
                        <a:t>15</a:t>
                      </a:r>
                    </a:p>
                  </a:txBody>
                  <a:tcPr/>
                </a:tc>
                <a:tc>
                  <a:txBody>
                    <a:bodyPr/>
                    <a:lstStyle/>
                    <a:p>
                      <a:pPr algn="ctr"/>
                      <a:r>
                        <a:rPr lang="en-IN" dirty="0"/>
                        <a:t>35,000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3937431283"/>
                  </a:ext>
                </a:extLst>
              </a:tr>
              <a:tr h="370840">
                <a:tc>
                  <a:txBody>
                    <a:bodyPr/>
                    <a:lstStyle/>
                    <a:p>
                      <a:pPr algn="ctr"/>
                      <a:r>
                        <a:rPr lang="en-IN" dirty="0"/>
                        <a:t>Alice</a:t>
                      </a:r>
                    </a:p>
                  </a:txBody>
                  <a:tcPr/>
                </a:tc>
                <a:tc>
                  <a:txBody>
                    <a:bodyPr/>
                    <a:lstStyle/>
                    <a:p>
                      <a:pPr algn="ctr"/>
                      <a:r>
                        <a:rPr lang="en-IN" dirty="0"/>
                        <a:t>18</a:t>
                      </a:r>
                    </a:p>
                  </a:txBody>
                  <a:tcPr/>
                </a:tc>
                <a:tc>
                  <a:txBody>
                    <a:bodyPr/>
                    <a:lstStyle/>
                    <a:p>
                      <a:pPr algn="ctr"/>
                      <a:r>
                        <a:rPr lang="en-IN" dirty="0"/>
                        <a:t>45,000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1577740073"/>
                  </a:ext>
                </a:extLst>
              </a:tr>
              <a:tr h="370840">
                <a:tc>
                  <a:txBody>
                    <a:bodyPr/>
                    <a:lstStyle/>
                    <a:p>
                      <a:pPr algn="ctr"/>
                      <a:r>
                        <a:rPr lang="en-IN" dirty="0"/>
                        <a:t>Tom</a:t>
                      </a:r>
                    </a:p>
                  </a:txBody>
                  <a:tcPr/>
                </a:tc>
                <a:tc>
                  <a:txBody>
                    <a:bodyPr/>
                    <a:lstStyle/>
                    <a:p>
                      <a:pPr algn="ctr"/>
                      <a:r>
                        <a:rPr lang="en-IN" dirty="0"/>
                        <a:t>24</a:t>
                      </a:r>
                    </a:p>
                  </a:txBody>
                  <a:tcPr/>
                </a:tc>
                <a:tc>
                  <a:txBody>
                    <a:bodyPr/>
                    <a:lstStyle/>
                    <a:p>
                      <a:pPr algn="ctr"/>
                      <a:r>
                        <a:rPr lang="en-IN" dirty="0"/>
                        <a:t>50,000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219326416"/>
                  </a:ext>
                </a:extLst>
              </a:tr>
            </a:tbl>
          </a:graphicData>
        </a:graphic>
      </p:graphicFrame>
    </p:spTree>
    <p:extLst>
      <p:ext uri="{BB962C8B-B14F-4D97-AF65-F5344CB8AC3E}">
        <p14:creationId xmlns:p14="http://schemas.microsoft.com/office/powerpoint/2010/main" val="1349292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1C3-E992-EDF1-6F70-F58F5D7F5439}"/>
              </a:ext>
            </a:extLst>
          </p:cNvPr>
          <p:cNvSpPr>
            <a:spLocks noGrp="1"/>
          </p:cNvSpPr>
          <p:nvPr>
            <p:ph type="title"/>
          </p:nvPr>
        </p:nvSpPr>
        <p:spPr>
          <a:xfrm>
            <a:off x="729343" y="-325437"/>
            <a:ext cx="10515600" cy="1325563"/>
          </a:xfrm>
        </p:spPr>
        <p:txBody>
          <a:bodyPr/>
          <a:lstStyle/>
          <a:p>
            <a:pPr algn="ctr"/>
            <a:r>
              <a:rPr lang="en-IN" b="1" dirty="0">
                <a:solidFill>
                  <a:srgbClr val="C00000"/>
                </a:solidFill>
              </a:rPr>
              <a:t>WHERE Clause</a:t>
            </a:r>
          </a:p>
        </p:txBody>
      </p:sp>
      <p:sp>
        <p:nvSpPr>
          <p:cNvPr id="3" name="Content Placeholder 2">
            <a:extLst>
              <a:ext uri="{FF2B5EF4-FFF2-40B4-BE49-F238E27FC236}">
                <a16:creationId xmlns:a16="http://schemas.microsoft.com/office/drawing/2014/main" id="{5D5DB1DB-39FF-DD5E-1269-8A93A3788733}"/>
              </a:ext>
            </a:extLst>
          </p:cNvPr>
          <p:cNvSpPr>
            <a:spLocks noGrp="1"/>
          </p:cNvSpPr>
          <p:nvPr>
            <p:ph idx="1"/>
          </p:nvPr>
        </p:nvSpPr>
        <p:spPr>
          <a:xfrm>
            <a:off x="729343" y="1000126"/>
            <a:ext cx="10515600" cy="4351338"/>
          </a:xfrm>
        </p:spPr>
        <p:txBody>
          <a:bodyPr>
            <a:noAutofit/>
          </a:bodyPr>
          <a:lstStyle/>
          <a:p>
            <a:pPr algn="just"/>
            <a:r>
              <a:rPr lang="en-US" sz="2400" b="0" i="0" u="none" strike="noStrike" baseline="0" dirty="0">
                <a:solidFill>
                  <a:srgbClr val="000000"/>
                </a:solidFill>
              </a:rPr>
              <a:t>Sometimes, we may want to exclude some values; we can use NOT keyword in query. The following query returns those workers’ details whose DEPTNAME is not “Workshop” or “Testing”.</a:t>
            </a:r>
          </a:p>
          <a:p>
            <a:pPr lvl="1" algn="just"/>
            <a:r>
              <a:rPr lang="en-US" b="0" i="0" u="none" strike="noStrike" baseline="0" dirty="0">
                <a:solidFill>
                  <a:srgbClr val="000000"/>
                </a:solidFill>
              </a:rPr>
              <a:t>select * from workers where DEPTNAME NOT IN('Testing', 'Workshop');</a:t>
            </a:r>
          </a:p>
        </p:txBody>
      </p:sp>
      <p:sp>
        <p:nvSpPr>
          <p:cNvPr id="4" name="Slide Number Placeholder 3">
            <a:extLst>
              <a:ext uri="{FF2B5EF4-FFF2-40B4-BE49-F238E27FC236}">
                <a16:creationId xmlns:a16="http://schemas.microsoft.com/office/drawing/2014/main" id="{AA01CC58-1B48-3BDC-48C9-AD0DFCC47443}"/>
              </a:ext>
            </a:extLst>
          </p:cNvPr>
          <p:cNvSpPr>
            <a:spLocks noGrp="1"/>
          </p:cNvSpPr>
          <p:nvPr>
            <p:ph type="sldNum" sz="quarter" idx="12"/>
          </p:nvPr>
        </p:nvSpPr>
        <p:spPr/>
        <p:txBody>
          <a:bodyPr/>
          <a:lstStyle/>
          <a:p>
            <a:fld id="{A5DC77FE-90AD-43F6-BCC5-87ECBA829A40}" type="slidenum">
              <a:rPr lang="en-IN" smtClean="0"/>
              <a:t>33</a:t>
            </a:fld>
            <a:endParaRPr lang="en-IN" dirty="0"/>
          </a:p>
        </p:txBody>
      </p:sp>
      <p:graphicFrame>
        <p:nvGraphicFramePr>
          <p:cNvPr id="5" name="Table 4">
            <a:extLst>
              <a:ext uri="{FF2B5EF4-FFF2-40B4-BE49-F238E27FC236}">
                <a16:creationId xmlns:a16="http://schemas.microsoft.com/office/drawing/2014/main" id="{FF4BF5C1-1186-3272-2A3D-EBBA27A1B58B}"/>
              </a:ext>
            </a:extLst>
          </p:cNvPr>
          <p:cNvGraphicFramePr>
            <a:graphicFrameLocks noGrp="1"/>
          </p:cNvGraphicFramePr>
          <p:nvPr>
            <p:extLst>
              <p:ext uri="{D42A27DB-BD31-4B8C-83A1-F6EECF244321}">
                <p14:modId xmlns:p14="http://schemas.microsoft.com/office/powerpoint/2010/main" val="1111731470"/>
              </p:ext>
            </p:extLst>
          </p:nvPr>
        </p:nvGraphicFramePr>
        <p:xfrm>
          <a:off x="1578429" y="3175795"/>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044820222"/>
                    </a:ext>
                  </a:extLst>
                </a:gridCol>
                <a:gridCol w="1625600">
                  <a:extLst>
                    <a:ext uri="{9D8B030D-6E8A-4147-A177-3AD203B41FA5}">
                      <a16:colId xmlns:a16="http://schemas.microsoft.com/office/drawing/2014/main" val="3527906199"/>
                    </a:ext>
                  </a:extLst>
                </a:gridCol>
                <a:gridCol w="1625600">
                  <a:extLst>
                    <a:ext uri="{9D8B030D-6E8A-4147-A177-3AD203B41FA5}">
                      <a16:colId xmlns:a16="http://schemas.microsoft.com/office/drawing/2014/main" val="590292015"/>
                    </a:ext>
                  </a:extLst>
                </a:gridCol>
                <a:gridCol w="1625600">
                  <a:extLst>
                    <a:ext uri="{9D8B030D-6E8A-4147-A177-3AD203B41FA5}">
                      <a16:colId xmlns:a16="http://schemas.microsoft.com/office/drawing/2014/main" val="3159588279"/>
                    </a:ext>
                  </a:extLst>
                </a:gridCol>
                <a:gridCol w="1625600">
                  <a:extLst>
                    <a:ext uri="{9D8B030D-6E8A-4147-A177-3AD203B41FA5}">
                      <a16:colId xmlns:a16="http://schemas.microsoft.com/office/drawing/2014/main" val="154785171"/>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2728726998"/>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45,000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1216964485"/>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58,000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3937431283"/>
                  </a:ext>
                </a:extLst>
              </a:tr>
            </a:tbl>
          </a:graphicData>
        </a:graphic>
      </p:graphicFrame>
    </p:spTree>
    <p:extLst>
      <p:ext uri="{BB962C8B-B14F-4D97-AF65-F5344CB8AC3E}">
        <p14:creationId xmlns:p14="http://schemas.microsoft.com/office/powerpoint/2010/main" val="1977830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4E80-02E4-3FA4-2225-E2766A1C4D94}"/>
              </a:ext>
            </a:extLst>
          </p:cNvPr>
          <p:cNvSpPr>
            <a:spLocks noGrp="1"/>
          </p:cNvSpPr>
          <p:nvPr>
            <p:ph type="title"/>
          </p:nvPr>
        </p:nvSpPr>
        <p:spPr/>
        <p:txBody>
          <a:bodyPr/>
          <a:lstStyle/>
          <a:p>
            <a:pPr algn="ctr"/>
            <a:r>
              <a:rPr lang="en-IN" b="1" dirty="0">
                <a:solidFill>
                  <a:srgbClr val="C00000"/>
                </a:solidFill>
              </a:rPr>
              <a:t>Subquery</a:t>
            </a:r>
          </a:p>
        </p:txBody>
      </p:sp>
      <p:sp>
        <p:nvSpPr>
          <p:cNvPr id="3" name="Content Placeholder 2">
            <a:extLst>
              <a:ext uri="{FF2B5EF4-FFF2-40B4-BE49-F238E27FC236}">
                <a16:creationId xmlns:a16="http://schemas.microsoft.com/office/drawing/2014/main" id="{82CCF0B3-A387-BCC9-FE22-BE0688F761B3}"/>
              </a:ext>
            </a:extLst>
          </p:cNvPr>
          <p:cNvSpPr>
            <a:spLocks noGrp="1"/>
          </p:cNvSpPr>
          <p:nvPr>
            <p:ph idx="1"/>
          </p:nvPr>
        </p:nvSpPr>
        <p:spPr/>
        <p:txBody>
          <a:bodyPr>
            <a:normAutofit/>
          </a:bodyPr>
          <a:lstStyle/>
          <a:p>
            <a:pPr algn="just"/>
            <a:r>
              <a:rPr lang="en-IN" sz="2400" dirty="0"/>
              <a:t>A </a:t>
            </a:r>
            <a:r>
              <a:rPr lang="en-US" sz="2400" b="0" i="0" u="none" strike="noStrike" baseline="0" dirty="0">
                <a:solidFill>
                  <a:srgbClr val="000000"/>
                </a:solidFill>
              </a:rPr>
              <a:t>subquery is a query within another query. A subquery (called a nested query or </a:t>
            </a:r>
            <a:r>
              <a:rPr lang="en-US" sz="2400" b="0" i="0" u="none" strike="noStrike" baseline="0" dirty="0" err="1">
                <a:solidFill>
                  <a:srgbClr val="000000"/>
                </a:solidFill>
              </a:rPr>
              <a:t>subselect</a:t>
            </a:r>
            <a:r>
              <a:rPr lang="en-US" sz="2400" b="0" i="0" u="none" strike="noStrike" baseline="0" dirty="0">
                <a:solidFill>
                  <a:srgbClr val="000000"/>
                </a:solidFill>
              </a:rPr>
              <a:t>) is a SELECT query embedded within the WHERE clause of another query. </a:t>
            </a:r>
          </a:p>
          <a:p>
            <a:pPr algn="just"/>
            <a:r>
              <a:rPr lang="en-US" sz="2400" b="0" i="0" u="none" strike="noStrike" baseline="0" dirty="0">
                <a:solidFill>
                  <a:srgbClr val="000000"/>
                </a:solidFill>
              </a:rPr>
              <a:t>The data returned by the subquery (inner query) is used by the outer query in the same way literal values are used. </a:t>
            </a:r>
          </a:p>
          <a:p>
            <a:pPr algn="just"/>
            <a:r>
              <a:rPr lang="en-US" sz="2400" b="0" i="0" u="none" strike="noStrike" baseline="0" dirty="0">
                <a:solidFill>
                  <a:srgbClr val="000000"/>
                </a:solidFill>
              </a:rPr>
              <a:t>A sub-query is used to return data that will be used in the main or the outer query as a condition that the data must satisfy to be retrieved. </a:t>
            </a:r>
          </a:p>
          <a:p>
            <a:pPr algn="just"/>
            <a:r>
              <a:rPr lang="en-US" sz="2400" b="0" i="0" u="none" strike="noStrike" baseline="0" dirty="0">
                <a:solidFill>
                  <a:srgbClr val="000000"/>
                </a:solidFill>
              </a:rPr>
              <a:t>Subqueries provide an easy way to handle the queries that depend on the results from another query. </a:t>
            </a:r>
            <a:endParaRPr lang="en-IN" sz="2400" dirty="0"/>
          </a:p>
        </p:txBody>
      </p:sp>
      <p:sp>
        <p:nvSpPr>
          <p:cNvPr id="4" name="Slide Number Placeholder 3">
            <a:extLst>
              <a:ext uri="{FF2B5EF4-FFF2-40B4-BE49-F238E27FC236}">
                <a16:creationId xmlns:a16="http://schemas.microsoft.com/office/drawing/2014/main" id="{79C351C0-8036-91A2-87E1-DEBA1FC87A39}"/>
              </a:ext>
            </a:extLst>
          </p:cNvPr>
          <p:cNvSpPr>
            <a:spLocks noGrp="1"/>
          </p:cNvSpPr>
          <p:nvPr>
            <p:ph type="sldNum" sz="quarter" idx="12"/>
          </p:nvPr>
        </p:nvSpPr>
        <p:spPr/>
        <p:txBody>
          <a:bodyPr/>
          <a:lstStyle/>
          <a:p>
            <a:fld id="{A5DC77FE-90AD-43F6-BCC5-87ECBA829A40}" type="slidenum">
              <a:rPr lang="en-IN" smtClean="0"/>
              <a:t>34</a:t>
            </a:fld>
            <a:endParaRPr lang="en-IN" dirty="0"/>
          </a:p>
        </p:txBody>
      </p:sp>
    </p:spTree>
    <p:extLst>
      <p:ext uri="{BB962C8B-B14F-4D97-AF65-F5344CB8AC3E}">
        <p14:creationId xmlns:p14="http://schemas.microsoft.com/office/powerpoint/2010/main" val="1782839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4E80-02E4-3FA4-2225-E2766A1C4D94}"/>
              </a:ext>
            </a:extLst>
          </p:cNvPr>
          <p:cNvSpPr>
            <a:spLocks noGrp="1"/>
          </p:cNvSpPr>
          <p:nvPr>
            <p:ph type="title"/>
          </p:nvPr>
        </p:nvSpPr>
        <p:spPr>
          <a:xfrm>
            <a:off x="838200" y="136525"/>
            <a:ext cx="10515600" cy="1325563"/>
          </a:xfrm>
        </p:spPr>
        <p:txBody>
          <a:bodyPr/>
          <a:lstStyle/>
          <a:p>
            <a:pPr algn="ctr"/>
            <a:r>
              <a:rPr lang="en-IN" b="1" dirty="0">
                <a:solidFill>
                  <a:srgbClr val="C00000"/>
                </a:solidFill>
              </a:rPr>
              <a:t>Subquery</a:t>
            </a:r>
          </a:p>
        </p:txBody>
      </p:sp>
      <p:sp>
        <p:nvSpPr>
          <p:cNvPr id="3" name="Content Placeholder 2">
            <a:extLst>
              <a:ext uri="{FF2B5EF4-FFF2-40B4-BE49-F238E27FC236}">
                <a16:creationId xmlns:a16="http://schemas.microsoft.com/office/drawing/2014/main" id="{82CCF0B3-A387-BCC9-FE22-BE0688F761B3}"/>
              </a:ext>
            </a:extLst>
          </p:cNvPr>
          <p:cNvSpPr>
            <a:spLocks noGrp="1"/>
          </p:cNvSpPr>
          <p:nvPr>
            <p:ph idx="1"/>
          </p:nvPr>
        </p:nvSpPr>
        <p:spPr>
          <a:xfrm>
            <a:off x="838200" y="1553482"/>
            <a:ext cx="10515600" cy="4351338"/>
          </a:xfrm>
        </p:spPr>
        <p:txBody>
          <a:bodyPr>
            <a:normAutofit/>
          </a:bodyPr>
          <a:lstStyle/>
          <a:p>
            <a:pPr algn="just"/>
            <a:r>
              <a:rPr lang="en-US" sz="2400" b="0" i="0" u="none" strike="noStrike" baseline="0" dirty="0">
                <a:solidFill>
                  <a:srgbClr val="000000"/>
                </a:solidFill>
              </a:rPr>
              <a:t>For example, in the following query, the inner query retrieves EID of workers who work in “HR” department or get salary &gt;= 40,000. The main query uses the result of the inner query and retrieves workers’ details whose EID matches with EIDs returned by the inner query. </a:t>
            </a:r>
          </a:p>
          <a:p>
            <a:pPr lvl="1" algn="just"/>
            <a:r>
              <a:rPr lang="en-US" b="0" i="0" u="none" strike="noStrike" baseline="0" dirty="0">
                <a:solidFill>
                  <a:srgbClr val="000000"/>
                </a:solidFill>
              </a:rPr>
              <a:t>select * from workers where EID IN (select EID from workers where DEPTNAME='HR' OR SALARY&gt;=40000);</a:t>
            </a:r>
            <a:endParaRPr lang="en-IN" dirty="0"/>
          </a:p>
        </p:txBody>
      </p:sp>
      <p:sp>
        <p:nvSpPr>
          <p:cNvPr id="4" name="Slide Number Placeholder 3">
            <a:extLst>
              <a:ext uri="{FF2B5EF4-FFF2-40B4-BE49-F238E27FC236}">
                <a16:creationId xmlns:a16="http://schemas.microsoft.com/office/drawing/2014/main" id="{79C351C0-8036-91A2-87E1-DEBA1FC87A39}"/>
              </a:ext>
            </a:extLst>
          </p:cNvPr>
          <p:cNvSpPr>
            <a:spLocks noGrp="1"/>
          </p:cNvSpPr>
          <p:nvPr>
            <p:ph type="sldNum" sz="quarter" idx="12"/>
          </p:nvPr>
        </p:nvSpPr>
        <p:spPr/>
        <p:txBody>
          <a:bodyPr/>
          <a:lstStyle/>
          <a:p>
            <a:fld id="{A5DC77FE-90AD-43F6-BCC5-87ECBA829A40}" type="slidenum">
              <a:rPr lang="en-IN" smtClean="0"/>
              <a:t>35</a:t>
            </a:fld>
            <a:endParaRPr lang="en-IN" dirty="0"/>
          </a:p>
        </p:txBody>
      </p:sp>
      <p:graphicFrame>
        <p:nvGraphicFramePr>
          <p:cNvPr id="5" name="Table 4">
            <a:extLst>
              <a:ext uri="{FF2B5EF4-FFF2-40B4-BE49-F238E27FC236}">
                <a16:creationId xmlns:a16="http://schemas.microsoft.com/office/drawing/2014/main" id="{9A8F59D0-B0A4-5B87-098E-D0F1F51E8D20}"/>
              </a:ext>
            </a:extLst>
          </p:cNvPr>
          <p:cNvGraphicFramePr>
            <a:graphicFrameLocks noGrp="1"/>
          </p:cNvGraphicFramePr>
          <p:nvPr>
            <p:extLst>
              <p:ext uri="{D42A27DB-BD31-4B8C-83A1-F6EECF244321}">
                <p14:modId xmlns:p14="http://schemas.microsoft.com/office/powerpoint/2010/main" val="1216776002"/>
              </p:ext>
            </p:extLst>
          </p:nvPr>
        </p:nvGraphicFramePr>
        <p:xfrm>
          <a:off x="2032000" y="4142014"/>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63704691"/>
                    </a:ext>
                  </a:extLst>
                </a:gridCol>
                <a:gridCol w="1625600">
                  <a:extLst>
                    <a:ext uri="{9D8B030D-6E8A-4147-A177-3AD203B41FA5}">
                      <a16:colId xmlns:a16="http://schemas.microsoft.com/office/drawing/2014/main" val="3383803571"/>
                    </a:ext>
                  </a:extLst>
                </a:gridCol>
                <a:gridCol w="1625600">
                  <a:extLst>
                    <a:ext uri="{9D8B030D-6E8A-4147-A177-3AD203B41FA5}">
                      <a16:colId xmlns:a16="http://schemas.microsoft.com/office/drawing/2014/main" val="2625431419"/>
                    </a:ext>
                  </a:extLst>
                </a:gridCol>
                <a:gridCol w="1625600">
                  <a:extLst>
                    <a:ext uri="{9D8B030D-6E8A-4147-A177-3AD203B41FA5}">
                      <a16:colId xmlns:a16="http://schemas.microsoft.com/office/drawing/2014/main" val="1741830435"/>
                    </a:ext>
                  </a:extLst>
                </a:gridCol>
                <a:gridCol w="1625600">
                  <a:extLst>
                    <a:ext uri="{9D8B030D-6E8A-4147-A177-3AD203B41FA5}">
                      <a16:colId xmlns:a16="http://schemas.microsoft.com/office/drawing/2014/main" val="2531672014"/>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4216153650"/>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45,000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3101493321"/>
                  </a:ext>
                </a:extLst>
              </a:tr>
              <a:tr h="370840">
                <a:tc>
                  <a:txBody>
                    <a:bodyPr/>
                    <a:lstStyle/>
                    <a:p>
                      <a:pPr algn="ctr"/>
                      <a:r>
                        <a:rPr lang="en-IN" dirty="0"/>
                        <a:t>Alice</a:t>
                      </a:r>
                    </a:p>
                  </a:txBody>
                  <a:tcPr/>
                </a:tc>
                <a:tc>
                  <a:txBody>
                    <a:bodyPr/>
                    <a:lstStyle/>
                    <a:p>
                      <a:pPr algn="ctr"/>
                      <a:r>
                        <a:rPr lang="en-IN" dirty="0"/>
                        <a:t>18</a:t>
                      </a:r>
                    </a:p>
                  </a:txBody>
                  <a:tcPr/>
                </a:tc>
                <a:tc>
                  <a:txBody>
                    <a:bodyPr/>
                    <a:lstStyle/>
                    <a:p>
                      <a:pPr algn="ctr"/>
                      <a:r>
                        <a:rPr lang="en-IN" dirty="0"/>
                        <a:t>45,000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788123232"/>
                  </a:ext>
                </a:extLst>
              </a:tr>
              <a:tr h="370840">
                <a:tc>
                  <a:txBody>
                    <a:bodyPr/>
                    <a:lstStyle/>
                    <a:p>
                      <a:pPr algn="ctr"/>
                      <a:r>
                        <a:rPr lang="en-IN" dirty="0"/>
                        <a:t>Tom</a:t>
                      </a:r>
                    </a:p>
                  </a:txBody>
                  <a:tcPr/>
                </a:tc>
                <a:tc>
                  <a:txBody>
                    <a:bodyPr/>
                    <a:lstStyle/>
                    <a:p>
                      <a:pPr algn="ctr"/>
                      <a:r>
                        <a:rPr lang="en-IN" dirty="0"/>
                        <a:t>24</a:t>
                      </a:r>
                    </a:p>
                  </a:txBody>
                  <a:tcPr/>
                </a:tc>
                <a:tc>
                  <a:txBody>
                    <a:bodyPr/>
                    <a:lstStyle/>
                    <a:p>
                      <a:pPr algn="ctr"/>
                      <a:r>
                        <a:rPr lang="en-IN" dirty="0"/>
                        <a:t>50,000</a:t>
                      </a:r>
                    </a:p>
                  </a:txBody>
                  <a:tcPr/>
                </a:tc>
                <a:tc>
                  <a:txBody>
                    <a:bodyPr/>
                    <a:lstStyle/>
                    <a:p>
                      <a:pPr algn="ctr"/>
                      <a:r>
                        <a:rPr lang="en-IN" dirty="0"/>
                        <a:t>301</a:t>
                      </a:r>
                    </a:p>
                  </a:txBody>
                  <a:tcPr/>
                </a:tc>
                <a:tc>
                  <a:txBody>
                    <a:bodyPr/>
                    <a:lstStyle/>
                    <a:p>
                      <a:pPr algn="ctr"/>
                      <a:r>
                        <a:rPr lang="en-IN" dirty="0"/>
                        <a:t>Workshop</a:t>
                      </a:r>
                    </a:p>
                  </a:txBody>
                  <a:tcPr/>
                </a:tc>
                <a:extLst>
                  <a:ext uri="{0D108BD9-81ED-4DB2-BD59-A6C34878D82A}">
                    <a16:rowId xmlns:a16="http://schemas.microsoft.com/office/drawing/2014/main" val="2482093595"/>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58,000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1079610521"/>
                  </a:ext>
                </a:extLst>
              </a:tr>
            </a:tbl>
          </a:graphicData>
        </a:graphic>
      </p:graphicFrame>
    </p:spTree>
    <p:extLst>
      <p:ext uri="{BB962C8B-B14F-4D97-AF65-F5344CB8AC3E}">
        <p14:creationId xmlns:p14="http://schemas.microsoft.com/office/powerpoint/2010/main" val="2381583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4E80-02E4-3FA4-2225-E2766A1C4D94}"/>
              </a:ext>
            </a:extLst>
          </p:cNvPr>
          <p:cNvSpPr>
            <a:spLocks noGrp="1"/>
          </p:cNvSpPr>
          <p:nvPr>
            <p:ph type="title"/>
          </p:nvPr>
        </p:nvSpPr>
        <p:spPr>
          <a:xfrm>
            <a:off x="838200" y="136525"/>
            <a:ext cx="10515600" cy="1325563"/>
          </a:xfrm>
        </p:spPr>
        <p:txBody>
          <a:bodyPr/>
          <a:lstStyle/>
          <a:p>
            <a:pPr algn="ctr"/>
            <a:r>
              <a:rPr lang="en-IN" b="1" dirty="0">
                <a:solidFill>
                  <a:srgbClr val="C00000"/>
                </a:solidFill>
              </a:rPr>
              <a:t>BETWEEN</a:t>
            </a:r>
          </a:p>
        </p:txBody>
      </p:sp>
      <p:sp>
        <p:nvSpPr>
          <p:cNvPr id="3" name="Content Placeholder 2">
            <a:extLst>
              <a:ext uri="{FF2B5EF4-FFF2-40B4-BE49-F238E27FC236}">
                <a16:creationId xmlns:a16="http://schemas.microsoft.com/office/drawing/2014/main" id="{82CCF0B3-A387-BCC9-FE22-BE0688F761B3}"/>
              </a:ext>
            </a:extLst>
          </p:cNvPr>
          <p:cNvSpPr>
            <a:spLocks noGrp="1"/>
          </p:cNvSpPr>
          <p:nvPr>
            <p:ph idx="1"/>
          </p:nvPr>
        </p:nvSpPr>
        <p:spPr>
          <a:xfrm>
            <a:off x="762000" y="1253331"/>
            <a:ext cx="10515600" cy="4351338"/>
          </a:xfrm>
        </p:spPr>
        <p:txBody>
          <a:bodyPr>
            <a:normAutofit/>
          </a:bodyPr>
          <a:lstStyle/>
          <a:p>
            <a:pPr algn="just"/>
            <a:r>
              <a:rPr lang="en-US" sz="2400" b="0" i="0" u="none" strike="noStrike" baseline="0" dirty="0">
                <a:solidFill>
                  <a:srgbClr val="000000"/>
                </a:solidFill>
              </a:rPr>
              <a:t>Sometimes, we may need to filter records based on match of a large range of values. You can use the keyword BETWEEN for this purpose. </a:t>
            </a:r>
          </a:p>
          <a:p>
            <a:pPr algn="just"/>
            <a:r>
              <a:rPr lang="en-US" sz="2400" b="0" i="0" u="none" strike="noStrike" baseline="0" dirty="0">
                <a:solidFill>
                  <a:srgbClr val="000000"/>
                </a:solidFill>
              </a:rPr>
              <a:t>It allows you to specify a start value and an end value of required range. This clause is a shorthand representation for two conditions with &gt;= and &lt;= operators.</a:t>
            </a:r>
          </a:p>
          <a:p>
            <a:pPr algn="just"/>
            <a:r>
              <a:rPr lang="en-US" sz="2400" b="0" i="0" u="none" strike="noStrike" baseline="0" dirty="0">
                <a:solidFill>
                  <a:srgbClr val="000000"/>
                </a:solidFill>
              </a:rPr>
              <a:t> For example, to retrieve details of those workers having salary &gt;= 30,000 and &lt;= 45,000, we can write the query as follows </a:t>
            </a:r>
          </a:p>
          <a:p>
            <a:pPr lvl="1" algn="just"/>
            <a:r>
              <a:rPr lang="en-US" b="0" i="0" u="none" strike="noStrike" baseline="0" dirty="0">
                <a:solidFill>
                  <a:srgbClr val="000000"/>
                </a:solidFill>
              </a:rPr>
              <a:t>select </a:t>
            </a:r>
            <a:r>
              <a:rPr lang="en-US" b="1" i="1" u="none" strike="noStrike" baseline="0" dirty="0">
                <a:solidFill>
                  <a:srgbClr val="000000"/>
                </a:solidFill>
              </a:rPr>
              <a:t>* </a:t>
            </a:r>
            <a:r>
              <a:rPr lang="en-US" b="0" i="0" u="none" strike="noStrike" baseline="0" dirty="0">
                <a:solidFill>
                  <a:srgbClr val="000000"/>
                </a:solidFill>
              </a:rPr>
              <a:t>from workers where SALARY BETWEEN 30000 and 45000;</a:t>
            </a:r>
            <a:endParaRPr lang="en-IN" dirty="0"/>
          </a:p>
        </p:txBody>
      </p:sp>
      <p:sp>
        <p:nvSpPr>
          <p:cNvPr id="4" name="Slide Number Placeholder 3">
            <a:extLst>
              <a:ext uri="{FF2B5EF4-FFF2-40B4-BE49-F238E27FC236}">
                <a16:creationId xmlns:a16="http://schemas.microsoft.com/office/drawing/2014/main" id="{79C351C0-8036-91A2-87E1-DEBA1FC87A39}"/>
              </a:ext>
            </a:extLst>
          </p:cNvPr>
          <p:cNvSpPr>
            <a:spLocks noGrp="1"/>
          </p:cNvSpPr>
          <p:nvPr>
            <p:ph type="sldNum" sz="quarter" idx="12"/>
          </p:nvPr>
        </p:nvSpPr>
        <p:spPr/>
        <p:txBody>
          <a:bodyPr/>
          <a:lstStyle/>
          <a:p>
            <a:fld id="{A5DC77FE-90AD-43F6-BCC5-87ECBA829A40}" type="slidenum">
              <a:rPr lang="en-IN" smtClean="0"/>
              <a:t>36</a:t>
            </a:fld>
            <a:endParaRPr lang="en-IN" dirty="0"/>
          </a:p>
        </p:txBody>
      </p:sp>
      <p:graphicFrame>
        <p:nvGraphicFramePr>
          <p:cNvPr id="5" name="Table 4">
            <a:extLst>
              <a:ext uri="{FF2B5EF4-FFF2-40B4-BE49-F238E27FC236}">
                <a16:creationId xmlns:a16="http://schemas.microsoft.com/office/drawing/2014/main" id="{9A8F59D0-B0A4-5B87-098E-D0F1F51E8D20}"/>
              </a:ext>
            </a:extLst>
          </p:cNvPr>
          <p:cNvGraphicFramePr>
            <a:graphicFrameLocks noGrp="1"/>
          </p:cNvGraphicFramePr>
          <p:nvPr>
            <p:extLst>
              <p:ext uri="{D42A27DB-BD31-4B8C-83A1-F6EECF244321}">
                <p14:modId xmlns:p14="http://schemas.microsoft.com/office/powerpoint/2010/main" val="3322617241"/>
              </p:ext>
            </p:extLst>
          </p:nvPr>
        </p:nvGraphicFramePr>
        <p:xfrm>
          <a:off x="2032000" y="4338864"/>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63704691"/>
                    </a:ext>
                  </a:extLst>
                </a:gridCol>
                <a:gridCol w="1625600">
                  <a:extLst>
                    <a:ext uri="{9D8B030D-6E8A-4147-A177-3AD203B41FA5}">
                      <a16:colId xmlns:a16="http://schemas.microsoft.com/office/drawing/2014/main" val="3383803571"/>
                    </a:ext>
                  </a:extLst>
                </a:gridCol>
                <a:gridCol w="1625600">
                  <a:extLst>
                    <a:ext uri="{9D8B030D-6E8A-4147-A177-3AD203B41FA5}">
                      <a16:colId xmlns:a16="http://schemas.microsoft.com/office/drawing/2014/main" val="2625431419"/>
                    </a:ext>
                  </a:extLst>
                </a:gridCol>
                <a:gridCol w="1625600">
                  <a:extLst>
                    <a:ext uri="{9D8B030D-6E8A-4147-A177-3AD203B41FA5}">
                      <a16:colId xmlns:a16="http://schemas.microsoft.com/office/drawing/2014/main" val="1741830435"/>
                    </a:ext>
                  </a:extLst>
                </a:gridCol>
                <a:gridCol w="1625600">
                  <a:extLst>
                    <a:ext uri="{9D8B030D-6E8A-4147-A177-3AD203B41FA5}">
                      <a16:colId xmlns:a16="http://schemas.microsoft.com/office/drawing/2014/main" val="2531672014"/>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4216153650"/>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30,000</a:t>
                      </a:r>
                    </a:p>
                  </a:txBody>
                  <a:tcPr/>
                </a:tc>
                <a:tc>
                  <a:txBody>
                    <a:bodyPr/>
                    <a:lstStyle/>
                    <a:p>
                      <a:pPr algn="ctr"/>
                      <a:r>
                        <a:rPr lang="en-IN" dirty="0"/>
                        <a:t>301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extLst>
                  <a:ext uri="{0D108BD9-81ED-4DB2-BD59-A6C34878D82A}">
                    <a16:rowId xmlns:a16="http://schemas.microsoft.com/office/drawing/2014/main" val="3101493321"/>
                  </a:ext>
                </a:extLst>
              </a:tr>
              <a:tr h="370840">
                <a:tc>
                  <a:txBody>
                    <a:bodyPr/>
                    <a:lstStyle/>
                    <a:p>
                      <a:pPr algn="ctr"/>
                      <a:r>
                        <a:rPr lang="en-IN" dirty="0"/>
                        <a:t>Jerry</a:t>
                      </a:r>
                    </a:p>
                  </a:txBody>
                  <a:tcPr/>
                </a:tc>
                <a:tc>
                  <a:txBody>
                    <a:bodyPr/>
                    <a:lstStyle/>
                    <a:p>
                      <a:pPr algn="ctr"/>
                      <a:r>
                        <a:rPr lang="en-IN" dirty="0"/>
                        <a:t>15</a:t>
                      </a:r>
                    </a:p>
                  </a:txBody>
                  <a:tcPr/>
                </a:tc>
                <a:tc>
                  <a:txBody>
                    <a:bodyPr/>
                    <a:lstStyle/>
                    <a:p>
                      <a:pPr algn="ctr"/>
                      <a:r>
                        <a:rPr lang="en-IN" dirty="0"/>
                        <a:t>35,000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788123232"/>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45,000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2482093595"/>
                  </a:ext>
                </a:extLst>
              </a:tr>
              <a:tr h="370840">
                <a:tc>
                  <a:txBody>
                    <a:bodyPr/>
                    <a:lstStyle/>
                    <a:p>
                      <a:pPr algn="ctr"/>
                      <a:r>
                        <a:rPr lang="en-IN" dirty="0"/>
                        <a:t>Alice</a:t>
                      </a:r>
                    </a:p>
                  </a:txBody>
                  <a:tcPr/>
                </a:tc>
                <a:tc>
                  <a:txBody>
                    <a:bodyPr/>
                    <a:lstStyle/>
                    <a:p>
                      <a:pPr algn="ctr"/>
                      <a:r>
                        <a:rPr lang="en-IN" dirty="0"/>
                        <a:t>18</a:t>
                      </a:r>
                    </a:p>
                  </a:txBody>
                  <a:tcPr/>
                </a:tc>
                <a:tc>
                  <a:txBody>
                    <a:bodyPr/>
                    <a:lstStyle/>
                    <a:p>
                      <a:pPr algn="ctr"/>
                      <a:r>
                        <a:rPr lang="en-IN" dirty="0"/>
                        <a:t>45,000</a:t>
                      </a:r>
                    </a:p>
                  </a:txBody>
                  <a:tcPr/>
                </a:tc>
                <a:tc>
                  <a:txBody>
                    <a:bodyPr/>
                    <a:lstStyle/>
                    <a:p>
                      <a:pPr algn="ctr"/>
                      <a:r>
                        <a:rPr lang="en-IN" dirty="0"/>
                        <a:t>305</a:t>
                      </a:r>
                    </a:p>
                  </a:txBody>
                  <a:tcPr/>
                </a:tc>
                <a:tc>
                  <a:txBody>
                    <a:bodyPr/>
                    <a:lstStyle/>
                    <a:p>
                      <a:pPr algn="ctr"/>
                      <a:r>
                        <a:rPr lang="en-IN" dirty="0"/>
                        <a:t>Testing</a:t>
                      </a:r>
                    </a:p>
                  </a:txBody>
                  <a:tcPr/>
                </a:tc>
                <a:extLst>
                  <a:ext uri="{0D108BD9-81ED-4DB2-BD59-A6C34878D82A}">
                    <a16:rowId xmlns:a16="http://schemas.microsoft.com/office/drawing/2014/main" val="1079610521"/>
                  </a:ext>
                </a:extLst>
              </a:tr>
            </a:tbl>
          </a:graphicData>
        </a:graphic>
      </p:graphicFrame>
    </p:spTree>
    <p:extLst>
      <p:ext uri="{BB962C8B-B14F-4D97-AF65-F5344CB8AC3E}">
        <p14:creationId xmlns:p14="http://schemas.microsoft.com/office/powerpoint/2010/main" val="1467467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4E80-02E4-3FA4-2225-E2766A1C4D94}"/>
              </a:ext>
            </a:extLst>
          </p:cNvPr>
          <p:cNvSpPr>
            <a:spLocks noGrp="1"/>
          </p:cNvSpPr>
          <p:nvPr>
            <p:ph type="title"/>
          </p:nvPr>
        </p:nvSpPr>
        <p:spPr>
          <a:xfrm>
            <a:off x="838200" y="136525"/>
            <a:ext cx="10515600" cy="1325563"/>
          </a:xfrm>
        </p:spPr>
        <p:txBody>
          <a:bodyPr/>
          <a:lstStyle/>
          <a:p>
            <a:pPr algn="ctr"/>
            <a:r>
              <a:rPr lang="en-IN" b="1" dirty="0">
                <a:solidFill>
                  <a:srgbClr val="C00000"/>
                </a:solidFill>
              </a:rPr>
              <a:t>NOT BETWEEN</a:t>
            </a:r>
          </a:p>
        </p:txBody>
      </p:sp>
      <p:sp>
        <p:nvSpPr>
          <p:cNvPr id="3" name="Content Placeholder 2">
            <a:extLst>
              <a:ext uri="{FF2B5EF4-FFF2-40B4-BE49-F238E27FC236}">
                <a16:creationId xmlns:a16="http://schemas.microsoft.com/office/drawing/2014/main" id="{82CCF0B3-A387-BCC9-FE22-BE0688F761B3}"/>
              </a:ext>
            </a:extLst>
          </p:cNvPr>
          <p:cNvSpPr>
            <a:spLocks noGrp="1"/>
          </p:cNvSpPr>
          <p:nvPr>
            <p:ph idx="1"/>
          </p:nvPr>
        </p:nvSpPr>
        <p:spPr>
          <a:xfrm>
            <a:off x="838200" y="1462088"/>
            <a:ext cx="10515600" cy="4351338"/>
          </a:xfrm>
        </p:spPr>
        <p:txBody>
          <a:bodyPr>
            <a:normAutofit/>
          </a:bodyPr>
          <a:lstStyle/>
          <a:p>
            <a:pPr algn="just"/>
            <a:r>
              <a:rPr lang="en-US" sz="2400" b="0" i="0" u="none" strike="noStrike" baseline="0" dirty="0">
                <a:solidFill>
                  <a:srgbClr val="000000"/>
                </a:solidFill>
              </a:rPr>
              <a:t>To retrieve details of workers whose salary is not in the range of &gt;= 30,000 and &lt;= 45,000, we can write the query using NOT BETWEEN clause as fol</a:t>
            </a:r>
            <a:r>
              <a:rPr lang="en-US" sz="2400" dirty="0">
                <a:solidFill>
                  <a:srgbClr val="000000"/>
                </a:solidFill>
              </a:rPr>
              <a:t>lows:</a:t>
            </a:r>
            <a:endParaRPr lang="en-US" sz="2400" b="0" i="0" u="none" strike="noStrike" baseline="0" dirty="0">
              <a:solidFill>
                <a:srgbClr val="000000"/>
              </a:solidFill>
            </a:endParaRPr>
          </a:p>
          <a:p>
            <a:pPr lvl="1" algn="just"/>
            <a:r>
              <a:rPr lang="en-US" b="0" i="0" u="none" strike="noStrike" baseline="0" dirty="0">
                <a:solidFill>
                  <a:srgbClr val="000000"/>
                </a:solidFill>
              </a:rPr>
              <a:t>select </a:t>
            </a:r>
            <a:r>
              <a:rPr lang="en-US" b="1" i="1" u="none" strike="noStrike" baseline="0" dirty="0">
                <a:solidFill>
                  <a:srgbClr val="000000"/>
                </a:solidFill>
              </a:rPr>
              <a:t>* </a:t>
            </a:r>
            <a:r>
              <a:rPr lang="en-US" b="0" i="0" u="none" strike="noStrike" baseline="0" dirty="0">
                <a:solidFill>
                  <a:srgbClr val="000000"/>
                </a:solidFill>
              </a:rPr>
              <a:t>from workers where SALARY NOT BETWEEN 30000 and 45000;</a:t>
            </a:r>
            <a:endParaRPr lang="en-IN" dirty="0"/>
          </a:p>
        </p:txBody>
      </p:sp>
      <p:sp>
        <p:nvSpPr>
          <p:cNvPr id="4" name="Slide Number Placeholder 3">
            <a:extLst>
              <a:ext uri="{FF2B5EF4-FFF2-40B4-BE49-F238E27FC236}">
                <a16:creationId xmlns:a16="http://schemas.microsoft.com/office/drawing/2014/main" id="{79C351C0-8036-91A2-87E1-DEBA1FC87A39}"/>
              </a:ext>
            </a:extLst>
          </p:cNvPr>
          <p:cNvSpPr>
            <a:spLocks noGrp="1"/>
          </p:cNvSpPr>
          <p:nvPr>
            <p:ph type="sldNum" sz="quarter" idx="12"/>
          </p:nvPr>
        </p:nvSpPr>
        <p:spPr/>
        <p:txBody>
          <a:bodyPr/>
          <a:lstStyle/>
          <a:p>
            <a:fld id="{A5DC77FE-90AD-43F6-BCC5-87ECBA829A40}" type="slidenum">
              <a:rPr lang="en-IN" smtClean="0"/>
              <a:t>37</a:t>
            </a:fld>
            <a:endParaRPr lang="en-IN" dirty="0"/>
          </a:p>
        </p:txBody>
      </p:sp>
      <p:graphicFrame>
        <p:nvGraphicFramePr>
          <p:cNvPr id="5" name="Table 4">
            <a:extLst>
              <a:ext uri="{FF2B5EF4-FFF2-40B4-BE49-F238E27FC236}">
                <a16:creationId xmlns:a16="http://schemas.microsoft.com/office/drawing/2014/main" id="{9A8F59D0-B0A4-5B87-098E-D0F1F51E8D20}"/>
              </a:ext>
            </a:extLst>
          </p:cNvPr>
          <p:cNvGraphicFramePr>
            <a:graphicFrameLocks noGrp="1"/>
          </p:cNvGraphicFramePr>
          <p:nvPr>
            <p:extLst>
              <p:ext uri="{D42A27DB-BD31-4B8C-83A1-F6EECF244321}">
                <p14:modId xmlns:p14="http://schemas.microsoft.com/office/powerpoint/2010/main" val="1904494494"/>
              </p:ext>
            </p:extLst>
          </p:nvPr>
        </p:nvGraphicFramePr>
        <p:xfrm>
          <a:off x="1854200" y="3038862"/>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63704691"/>
                    </a:ext>
                  </a:extLst>
                </a:gridCol>
                <a:gridCol w="1625600">
                  <a:extLst>
                    <a:ext uri="{9D8B030D-6E8A-4147-A177-3AD203B41FA5}">
                      <a16:colId xmlns:a16="http://schemas.microsoft.com/office/drawing/2014/main" val="3383803571"/>
                    </a:ext>
                  </a:extLst>
                </a:gridCol>
                <a:gridCol w="1625600">
                  <a:extLst>
                    <a:ext uri="{9D8B030D-6E8A-4147-A177-3AD203B41FA5}">
                      <a16:colId xmlns:a16="http://schemas.microsoft.com/office/drawing/2014/main" val="2625431419"/>
                    </a:ext>
                  </a:extLst>
                </a:gridCol>
                <a:gridCol w="1625600">
                  <a:extLst>
                    <a:ext uri="{9D8B030D-6E8A-4147-A177-3AD203B41FA5}">
                      <a16:colId xmlns:a16="http://schemas.microsoft.com/office/drawing/2014/main" val="1741830435"/>
                    </a:ext>
                  </a:extLst>
                </a:gridCol>
                <a:gridCol w="1625600">
                  <a:extLst>
                    <a:ext uri="{9D8B030D-6E8A-4147-A177-3AD203B41FA5}">
                      <a16:colId xmlns:a16="http://schemas.microsoft.com/office/drawing/2014/main" val="2531672014"/>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SALARY</a:t>
                      </a:r>
                    </a:p>
                  </a:txBody>
                  <a:tcPr/>
                </a:tc>
                <a:tc>
                  <a:txBody>
                    <a:bodyPr/>
                    <a:lstStyle/>
                    <a:p>
                      <a:pPr algn="ctr"/>
                      <a:r>
                        <a:rPr lang="en-IN" dirty="0"/>
                        <a:t>DEPTID</a:t>
                      </a:r>
                    </a:p>
                  </a:txBody>
                  <a:tcPr/>
                </a:tc>
                <a:tc>
                  <a:txBody>
                    <a:bodyPr/>
                    <a:lstStyle/>
                    <a:p>
                      <a:pPr algn="ctr"/>
                      <a:r>
                        <a:rPr lang="en-IN" dirty="0"/>
                        <a:t>DEPTNAME</a:t>
                      </a:r>
                    </a:p>
                  </a:txBody>
                  <a:tcPr/>
                </a:tc>
                <a:extLst>
                  <a:ext uri="{0D108BD9-81ED-4DB2-BD59-A6C34878D82A}">
                    <a16:rowId xmlns:a16="http://schemas.microsoft.com/office/drawing/2014/main" val="4216153650"/>
                  </a:ext>
                </a:extLst>
              </a:tr>
              <a:tr h="370840">
                <a:tc>
                  <a:txBody>
                    <a:bodyPr/>
                    <a:lstStyle/>
                    <a:p>
                      <a:pPr algn="ctr"/>
                      <a:r>
                        <a:rPr lang="en-IN" dirty="0"/>
                        <a:t>Tom</a:t>
                      </a:r>
                    </a:p>
                  </a:txBody>
                  <a:tcPr/>
                </a:tc>
                <a:tc>
                  <a:txBody>
                    <a:bodyPr/>
                    <a:lstStyle/>
                    <a:p>
                      <a:pPr algn="ctr"/>
                      <a:r>
                        <a:rPr lang="en-IN" dirty="0"/>
                        <a:t>24</a:t>
                      </a:r>
                    </a:p>
                  </a:txBody>
                  <a:tcPr/>
                </a:tc>
                <a:tc>
                  <a:txBody>
                    <a:bodyPr/>
                    <a:lstStyle/>
                    <a:p>
                      <a:pPr algn="ctr"/>
                      <a:r>
                        <a:rPr lang="en-IN" dirty="0"/>
                        <a:t>50,000</a:t>
                      </a:r>
                    </a:p>
                  </a:txBody>
                  <a:tcPr/>
                </a:tc>
                <a:tc>
                  <a:txBody>
                    <a:bodyPr/>
                    <a:lstStyle/>
                    <a:p>
                      <a:pPr algn="ctr"/>
                      <a:r>
                        <a:rPr lang="en-IN" dirty="0"/>
                        <a:t>301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extLst>
                  <a:ext uri="{0D108BD9-81ED-4DB2-BD59-A6C34878D82A}">
                    <a16:rowId xmlns:a16="http://schemas.microsoft.com/office/drawing/2014/main" val="3101493321"/>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58,000</a:t>
                      </a:r>
                    </a:p>
                  </a:txBody>
                  <a:tcPr/>
                </a:tc>
                <a:tc>
                  <a:txBody>
                    <a:bodyPr/>
                    <a:lstStyle/>
                    <a:p>
                      <a:pPr algn="ctr"/>
                      <a:r>
                        <a:rPr lang="en-IN" dirty="0"/>
                        <a:t>308</a:t>
                      </a:r>
                    </a:p>
                  </a:txBody>
                  <a:tcPr/>
                </a:tc>
                <a:tc>
                  <a:txBody>
                    <a:bodyPr/>
                    <a:lstStyle/>
                    <a:p>
                      <a:pPr algn="ctr"/>
                      <a:r>
                        <a:rPr lang="en-IN" dirty="0"/>
                        <a:t>HR</a:t>
                      </a:r>
                    </a:p>
                  </a:txBody>
                  <a:tcPr/>
                </a:tc>
                <a:extLst>
                  <a:ext uri="{0D108BD9-81ED-4DB2-BD59-A6C34878D82A}">
                    <a16:rowId xmlns:a16="http://schemas.microsoft.com/office/drawing/2014/main" val="788123232"/>
                  </a:ext>
                </a:extLst>
              </a:tr>
            </a:tbl>
          </a:graphicData>
        </a:graphic>
      </p:graphicFrame>
    </p:spTree>
    <p:extLst>
      <p:ext uri="{BB962C8B-B14F-4D97-AF65-F5344CB8AC3E}">
        <p14:creationId xmlns:p14="http://schemas.microsoft.com/office/powerpoint/2010/main" val="72486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1691E-66A3-015B-CE42-6B1963EFC9D2}"/>
              </a:ext>
            </a:extLst>
          </p:cNvPr>
          <p:cNvSpPr>
            <a:spLocks noGrp="1"/>
          </p:cNvSpPr>
          <p:nvPr>
            <p:ph type="title"/>
          </p:nvPr>
        </p:nvSpPr>
        <p:spPr>
          <a:xfrm>
            <a:off x="838200" y="172561"/>
            <a:ext cx="10515600" cy="1325563"/>
          </a:xfrm>
        </p:spPr>
        <p:txBody>
          <a:bodyPr>
            <a:normAutofit/>
          </a:bodyPr>
          <a:lstStyle/>
          <a:p>
            <a:pPr algn="ctr"/>
            <a:r>
              <a:rPr lang="en-IN" b="1" i="0" u="none" strike="noStrike" baseline="0" dirty="0">
                <a:solidFill>
                  <a:srgbClr val="C00000"/>
                </a:solidFill>
                <a:latin typeface="+mn-lt"/>
              </a:rPr>
              <a:t>Basic Statistics with SQL: Median </a:t>
            </a:r>
            <a:endParaRPr lang="en-IN" b="1" dirty="0">
              <a:solidFill>
                <a:srgbClr val="C00000"/>
              </a:solidFill>
              <a:latin typeface="+mn-lt"/>
            </a:endParaRPr>
          </a:p>
        </p:txBody>
      </p:sp>
      <p:sp>
        <p:nvSpPr>
          <p:cNvPr id="5" name="Content Placeholder 4">
            <a:extLst>
              <a:ext uri="{FF2B5EF4-FFF2-40B4-BE49-F238E27FC236}">
                <a16:creationId xmlns:a16="http://schemas.microsoft.com/office/drawing/2014/main" id="{D16714AF-0BBE-69E4-4CC0-362453330169}"/>
              </a:ext>
            </a:extLst>
          </p:cNvPr>
          <p:cNvSpPr>
            <a:spLocks noGrp="1"/>
          </p:cNvSpPr>
          <p:nvPr>
            <p:ph idx="1"/>
          </p:nvPr>
        </p:nvSpPr>
        <p:spPr>
          <a:xfrm>
            <a:off x="746760" y="1498124"/>
            <a:ext cx="10515600" cy="4858226"/>
          </a:xfrm>
        </p:spPr>
        <p:txBody>
          <a:bodyPr>
            <a:noAutofit/>
          </a:bodyPr>
          <a:lstStyle/>
          <a:p>
            <a:pPr algn="just"/>
            <a:r>
              <a:rPr lang="en-IN" sz="2000" b="1" i="0" u="none" strike="noStrike" baseline="0" dirty="0">
                <a:solidFill>
                  <a:srgbClr val="000000"/>
                </a:solidFill>
              </a:rPr>
              <a:t>Median value</a:t>
            </a:r>
          </a:p>
          <a:p>
            <a:pPr algn="just"/>
            <a:r>
              <a:rPr lang="en-US" sz="2000" b="0" i="0" u="none" strike="noStrike" baseline="0" dirty="0">
                <a:solidFill>
                  <a:srgbClr val="000000"/>
                </a:solidFill>
              </a:rPr>
              <a:t>In a sorted list (ascending or descending) of numbers, the median value is the middle number and can be more descriptive of that dataset than the average. </a:t>
            </a:r>
          </a:p>
          <a:p>
            <a:pPr algn="just"/>
            <a:r>
              <a:rPr lang="en-US" sz="2000" b="0" i="0" u="none" strike="noStrike" baseline="0" dirty="0">
                <a:solidFill>
                  <a:srgbClr val="000000"/>
                </a:solidFill>
              </a:rPr>
              <a:t>For an odd amount of numeric dataset, the median value is the number that is in the middle, with the same amount of numbers below and above.</a:t>
            </a:r>
          </a:p>
          <a:p>
            <a:pPr algn="just"/>
            <a:r>
              <a:rPr lang="en-US" sz="2000" b="0" i="0" u="none" strike="noStrike" baseline="0" dirty="0">
                <a:solidFill>
                  <a:srgbClr val="000000"/>
                </a:solidFill>
              </a:rPr>
              <a:t>For an even amount of numbers in the list, the middle two numbers are added together, and this sum is divided by two to calculate the median value. </a:t>
            </a:r>
          </a:p>
          <a:p>
            <a:pPr algn="just"/>
            <a:r>
              <a:rPr lang="en-US" sz="2000" b="0" i="0" u="none" strike="noStrike" baseline="0" dirty="0">
                <a:solidFill>
                  <a:srgbClr val="000000"/>
                </a:solidFill>
              </a:rPr>
              <a:t>SQL does not have a built-in function to calculate the median value of a column. </a:t>
            </a:r>
            <a:endParaRPr lang="en-IN" sz="2000" dirty="0"/>
          </a:p>
        </p:txBody>
      </p:sp>
      <p:sp>
        <p:nvSpPr>
          <p:cNvPr id="10" name="Slide Number Placeholder 9">
            <a:extLst>
              <a:ext uri="{FF2B5EF4-FFF2-40B4-BE49-F238E27FC236}">
                <a16:creationId xmlns:a16="http://schemas.microsoft.com/office/drawing/2014/main" id="{F5E14073-BCF0-E2FE-75DB-C15FD4802AE0}"/>
              </a:ext>
            </a:extLst>
          </p:cNvPr>
          <p:cNvSpPr>
            <a:spLocks noGrp="1"/>
          </p:cNvSpPr>
          <p:nvPr>
            <p:ph type="sldNum" sz="quarter" idx="12"/>
          </p:nvPr>
        </p:nvSpPr>
        <p:spPr/>
        <p:txBody>
          <a:bodyPr/>
          <a:lstStyle/>
          <a:p>
            <a:fld id="{A5DC77FE-90AD-43F6-BCC5-87ECBA829A40}" type="slidenum">
              <a:rPr lang="en-IN" smtClean="0"/>
              <a:t>4</a:t>
            </a:fld>
            <a:endParaRPr lang="en-IN" dirty="0"/>
          </a:p>
        </p:txBody>
      </p:sp>
    </p:spTree>
    <p:extLst>
      <p:ext uri="{BB962C8B-B14F-4D97-AF65-F5344CB8AC3E}">
        <p14:creationId xmlns:p14="http://schemas.microsoft.com/office/powerpoint/2010/main" val="405179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1691E-66A3-015B-CE42-6B1963EFC9D2}"/>
              </a:ext>
            </a:extLst>
          </p:cNvPr>
          <p:cNvSpPr>
            <a:spLocks noGrp="1"/>
          </p:cNvSpPr>
          <p:nvPr>
            <p:ph type="title"/>
          </p:nvPr>
        </p:nvSpPr>
        <p:spPr>
          <a:xfrm>
            <a:off x="707571" y="0"/>
            <a:ext cx="10515600" cy="1325563"/>
          </a:xfrm>
        </p:spPr>
        <p:txBody>
          <a:bodyPr>
            <a:normAutofit/>
          </a:bodyPr>
          <a:lstStyle/>
          <a:p>
            <a:pPr algn="ctr"/>
            <a:r>
              <a:rPr lang="en-IN" b="1" i="0" u="none" strike="noStrike" baseline="0" dirty="0">
                <a:solidFill>
                  <a:srgbClr val="C00000"/>
                </a:solidFill>
                <a:latin typeface="+mn-lt"/>
              </a:rPr>
              <a:t>Basic Statistics with SQL: Median </a:t>
            </a:r>
            <a:endParaRPr lang="en-IN" b="1" dirty="0">
              <a:solidFill>
                <a:srgbClr val="C00000"/>
              </a:solidFill>
              <a:latin typeface="+mn-lt"/>
            </a:endParaRPr>
          </a:p>
        </p:txBody>
      </p:sp>
      <p:sp>
        <p:nvSpPr>
          <p:cNvPr id="10" name="Slide Number Placeholder 9">
            <a:extLst>
              <a:ext uri="{FF2B5EF4-FFF2-40B4-BE49-F238E27FC236}">
                <a16:creationId xmlns:a16="http://schemas.microsoft.com/office/drawing/2014/main" id="{F5E14073-BCF0-E2FE-75DB-C15FD4802AE0}"/>
              </a:ext>
            </a:extLst>
          </p:cNvPr>
          <p:cNvSpPr>
            <a:spLocks noGrp="1"/>
          </p:cNvSpPr>
          <p:nvPr>
            <p:ph type="sldNum" sz="quarter" idx="12"/>
          </p:nvPr>
        </p:nvSpPr>
        <p:spPr/>
        <p:txBody>
          <a:bodyPr/>
          <a:lstStyle/>
          <a:p>
            <a:fld id="{A5DC77FE-90AD-43F6-BCC5-87ECBA829A40}" type="slidenum">
              <a:rPr lang="en-IN" smtClean="0"/>
              <a:t>5</a:t>
            </a:fld>
            <a:endParaRPr lang="en-IN" dirty="0"/>
          </a:p>
        </p:txBody>
      </p:sp>
      <p:graphicFrame>
        <p:nvGraphicFramePr>
          <p:cNvPr id="6" name="Table 5">
            <a:extLst>
              <a:ext uri="{FF2B5EF4-FFF2-40B4-BE49-F238E27FC236}">
                <a16:creationId xmlns:a16="http://schemas.microsoft.com/office/drawing/2014/main" id="{1AC459E2-EF41-FC89-532C-F7995BAC1F9C}"/>
              </a:ext>
            </a:extLst>
          </p:cNvPr>
          <p:cNvGraphicFramePr>
            <a:graphicFrameLocks noGrp="1"/>
          </p:cNvGraphicFramePr>
          <p:nvPr>
            <p:extLst>
              <p:ext uri="{D42A27DB-BD31-4B8C-83A1-F6EECF244321}">
                <p14:modId xmlns:p14="http://schemas.microsoft.com/office/powerpoint/2010/main" val="284509632"/>
              </p:ext>
            </p:extLst>
          </p:nvPr>
        </p:nvGraphicFramePr>
        <p:xfrm>
          <a:off x="707571" y="1867082"/>
          <a:ext cx="3410858" cy="4358640"/>
        </p:xfrm>
        <a:graphic>
          <a:graphicData uri="http://schemas.openxmlformats.org/drawingml/2006/table">
            <a:tbl>
              <a:tblPr firstRow="1" bandRow="1">
                <a:tableStyleId>{5C22544A-7EE6-4342-B048-85BDC9FD1C3A}</a:tableStyleId>
              </a:tblPr>
              <a:tblGrid>
                <a:gridCol w="1481618">
                  <a:extLst>
                    <a:ext uri="{9D8B030D-6E8A-4147-A177-3AD203B41FA5}">
                      <a16:colId xmlns:a16="http://schemas.microsoft.com/office/drawing/2014/main" val="1870342550"/>
                    </a:ext>
                  </a:extLst>
                </a:gridCol>
                <a:gridCol w="1929240">
                  <a:extLst>
                    <a:ext uri="{9D8B030D-6E8A-4147-A177-3AD203B41FA5}">
                      <a16:colId xmlns:a16="http://schemas.microsoft.com/office/drawing/2014/main" val="3149078468"/>
                    </a:ext>
                  </a:extLst>
                </a:gridCol>
              </a:tblGrid>
              <a:tr h="370840">
                <a:tc>
                  <a:txBody>
                    <a:bodyPr/>
                    <a:lstStyle/>
                    <a:p>
                      <a:pPr algn="ctr"/>
                      <a:r>
                        <a:rPr lang="en-IN" sz="2000" dirty="0"/>
                        <a:t>Salary</a:t>
                      </a:r>
                    </a:p>
                  </a:txBody>
                  <a:tcPr/>
                </a:tc>
                <a:tc>
                  <a:txBody>
                    <a:bodyPr/>
                    <a:lstStyle/>
                    <a:p>
                      <a:pPr algn="ctr"/>
                      <a:r>
                        <a:rPr lang="en-IN" sz="2000" dirty="0"/>
                        <a:t>Name</a:t>
                      </a:r>
                    </a:p>
                  </a:txBody>
                  <a:tcPr/>
                </a:tc>
                <a:extLst>
                  <a:ext uri="{0D108BD9-81ED-4DB2-BD59-A6C34878D82A}">
                    <a16:rowId xmlns:a16="http://schemas.microsoft.com/office/drawing/2014/main" val="3251784363"/>
                  </a:ext>
                </a:extLst>
              </a:tr>
              <a:tr h="370840">
                <a:tc>
                  <a:txBody>
                    <a:bodyPr/>
                    <a:lstStyle/>
                    <a:p>
                      <a:pPr algn="ctr"/>
                      <a:r>
                        <a:rPr lang="en-IN" sz="2000" dirty="0"/>
                        <a:t>1,000</a:t>
                      </a:r>
                    </a:p>
                  </a:txBody>
                  <a:tcPr/>
                </a:tc>
                <a:tc>
                  <a:txBody>
                    <a:bodyPr/>
                    <a:lstStyle/>
                    <a:p>
                      <a:pPr algn="ctr"/>
                      <a:r>
                        <a:rPr lang="en-IN" sz="2000" dirty="0"/>
                        <a:t>Amit</a:t>
                      </a:r>
                    </a:p>
                  </a:txBody>
                  <a:tcPr/>
                </a:tc>
                <a:extLst>
                  <a:ext uri="{0D108BD9-81ED-4DB2-BD59-A6C34878D82A}">
                    <a16:rowId xmlns:a16="http://schemas.microsoft.com/office/drawing/2014/main" val="3372356001"/>
                  </a:ext>
                </a:extLst>
              </a:tr>
              <a:tr h="370840">
                <a:tc>
                  <a:txBody>
                    <a:bodyPr/>
                    <a:lstStyle/>
                    <a:p>
                      <a:pPr algn="ctr"/>
                      <a:r>
                        <a:rPr lang="en-IN" sz="2000" dirty="0"/>
                        <a:t>2,000</a:t>
                      </a:r>
                    </a:p>
                  </a:txBody>
                  <a:tcPr/>
                </a:tc>
                <a:tc>
                  <a:txBody>
                    <a:bodyPr/>
                    <a:lstStyle/>
                    <a:p>
                      <a:pPr algn="ctr"/>
                      <a:r>
                        <a:rPr lang="en-IN" sz="2000" dirty="0"/>
                        <a:t>Nisha</a:t>
                      </a:r>
                    </a:p>
                  </a:txBody>
                  <a:tcPr/>
                </a:tc>
                <a:extLst>
                  <a:ext uri="{0D108BD9-81ED-4DB2-BD59-A6C34878D82A}">
                    <a16:rowId xmlns:a16="http://schemas.microsoft.com/office/drawing/2014/main" val="590727596"/>
                  </a:ext>
                </a:extLst>
              </a:tr>
              <a:tr h="370840">
                <a:tc>
                  <a:txBody>
                    <a:bodyPr/>
                    <a:lstStyle/>
                    <a:p>
                      <a:pPr algn="ctr"/>
                      <a:r>
                        <a:rPr lang="en-IN" sz="2000" dirty="0"/>
                        <a:t>3,000</a:t>
                      </a:r>
                    </a:p>
                  </a:txBody>
                  <a:tcPr/>
                </a:tc>
                <a:tc>
                  <a:txBody>
                    <a:bodyPr/>
                    <a:lstStyle/>
                    <a:p>
                      <a:pPr algn="ctr"/>
                      <a:r>
                        <a:rPr lang="en-IN" sz="2000" dirty="0"/>
                        <a:t>Yogesh</a:t>
                      </a:r>
                    </a:p>
                  </a:txBody>
                  <a:tcPr/>
                </a:tc>
                <a:extLst>
                  <a:ext uri="{0D108BD9-81ED-4DB2-BD59-A6C34878D82A}">
                    <a16:rowId xmlns:a16="http://schemas.microsoft.com/office/drawing/2014/main" val="1323911780"/>
                  </a:ext>
                </a:extLst>
              </a:tr>
              <a:tr h="370840">
                <a:tc>
                  <a:txBody>
                    <a:bodyPr/>
                    <a:lstStyle/>
                    <a:p>
                      <a:pPr algn="ctr"/>
                      <a:r>
                        <a:rPr lang="en-IN" sz="2000" dirty="0"/>
                        <a:t>4,000</a:t>
                      </a:r>
                    </a:p>
                  </a:txBody>
                  <a:tcPr/>
                </a:tc>
                <a:tc>
                  <a:txBody>
                    <a:bodyPr/>
                    <a:lstStyle/>
                    <a:p>
                      <a:pPr algn="ctr"/>
                      <a:r>
                        <a:rPr lang="en-IN" sz="2000" dirty="0"/>
                        <a:t>Puja</a:t>
                      </a:r>
                    </a:p>
                  </a:txBody>
                  <a:tcPr/>
                </a:tc>
                <a:extLst>
                  <a:ext uri="{0D108BD9-81ED-4DB2-BD59-A6C34878D82A}">
                    <a16:rowId xmlns:a16="http://schemas.microsoft.com/office/drawing/2014/main" val="4206095735"/>
                  </a:ext>
                </a:extLst>
              </a:tr>
              <a:tr h="370840">
                <a:tc>
                  <a:txBody>
                    <a:bodyPr/>
                    <a:lstStyle/>
                    <a:p>
                      <a:pPr algn="ctr"/>
                      <a:r>
                        <a:rPr lang="en-IN" sz="2000" dirty="0"/>
                        <a:t>9,000</a:t>
                      </a:r>
                    </a:p>
                  </a:txBody>
                  <a:tcPr/>
                </a:tc>
                <a:tc>
                  <a:txBody>
                    <a:bodyPr/>
                    <a:lstStyle/>
                    <a:p>
                      <a:pPr algn="ctr"/>
                      <a:r>
                        <a:rPr lang="en-IN" sz="2000" dirty="0"/>
                        <a:t>Ram</a:t>
                      </a:r>
                    </a:p>
                  </a:txBody>
                  <a:tcPr/>
                </a:tc>
                <a:extLst>
                  <a:ext uri="{0D108BD9-81ED-4DB2-BD59-A6C34878D82A}">
                    <a16:rowId xmlns:a16="http://schemas.microsoft.com/office/drawing/2014/main" val="404130587"/>
                  </a:ext>
                </a:extLst>
              </a:tr>
              <a:tr h="370840">
                <a:tc>
                  <a:txBody>
                    <a:bodyPr/>
                    <a:lstStyle/>
                    <a:p>
                      <a:pPr algn="ctr"/>
                      <a:r>
                        <a:rPr lang="en-IN" sz="2000" dirty="0"/>
                        <a:t>7,000</a:t>
                      </a:r>
                    </a:p>
                  </a:txBody>
                  <a:tcPr/>
                </a:tc>
                <a:tc>
                  <a:txBody>
                    <a:bodyPr/>
                    <a:lstStyle/>
                    <a:p>
                      <a:pPr algn="ctr"/>
                      <a:r>
                        <a:rPr lang="en-IN" sz="2000" dirty="0"/>
                        <a:t>Husain</a:t>
                      </a:r>
                    </a:p>
                  </a:txBody>
                  <a:tcPr/>
                </a:tc>
                <a:extLst>
                  <a:ext uri="{0D108BD9-81ED-4DB2-BD59-A6C34878D82A}">
                    <a16:rowId xmlns:a16="http://schemas.microsoft.com/office/drawing/2014/main" val="4238680249"/>
                  </a:ext>
                </a:extLst>
              </a:tr>
              <a:tr h="370840">
                <a:tc>
                  <a:txBody>
                    <a:bodyPr/>
                    <a:lstStyle/>
                    <a:p>
                      <a:pPr algn="ctr"/>
                      <a:r>
                        <a:rPr lang="en-IN" sz="2000" dirty="0"/>
                        <a:t>8,000</a:t>
                      </a:r>
                    </a:p>
                  </a:txBody>
                  <a:tcPr/>
                </a:tc>
                <a:tc>
                  <a:txBody>
                    <a:bodyPr/>
                    <a:lstStyle/>
                    <a:p>
                      <a:pPr algn="ctr"/>
                      <a:r>
                        <a:rPr lang="en-IN" sz="2000" dirty="0"/>
                        <a:t>Risha</a:t>
                      </a:r>
                    </a:p>
                  </a:txBody>
                  <a:tcPr/>
                </a:tc>
                <a:extLst>
                  <a:ext uri="{0D108BD9-81ED-4DB2-BD59-A6C34878D82A}">
                    <a16:rowId xmlns:a16="http://schemas.microsoft.com/office/drawing/2014/main" val="1876892173"/>
                  </a:ext>
                </a:extLst>
              </a:tr>
              <a:tr h="370840">
                <a:tc>
                  <a:txBody>
                    <a:bodyPr/>
                    <a:lstStyle/>
                    <a:p>
                      <a:pPr algn="ctr"/>
                      <a:r>
                        <a:rPr lang="en-IN" sz="2000" dirty="0"/>
                        <a:t>5,000</a:t>
                      </a:r>
                    </a:p>
                  </a:txBody>
                  <a:tcPr/>
                </a:tc>
                <a:tc>
                  <a:txBody>
                    <a:bodyPr/>
                    <a:lstStyle/>
                    <a:p>
                      <a:pPr algn="ctr"/>
                      <a:r>
                        <a:rPr lang="en-IN" sz="2000" dirty="0"/>
                        <a:t>Anil</a:t>
                      </a:r>
                    </a:p>
                  </a:txBody>
                  <a:tcPr/>
                </a:tc>
                <a:extLst>
                  <a:ext uri="{0D108BD9-81ED-4DB2-BD59-A6C34878D82A}">
                    <a16:rowId xmlns:a16="http://schemas.microsoft.com/office/drawing/2014/main" val="2982650273"/>
                  </a:ext>
                </a:extLst>
              </a:tr>
              <a:tr h="370840">
                <a:tc>
                  <a:txBody>
                    <a:bodyPr/>
                    <a:lstStyle/>
                    <a:p>
                      <a:pPr algn="ctr"/>
                      <a:r>
                        <a:rPr lang="en-IN" sz="2000" dirty="0"/>
                        <a:t>10,000</a:t>
                      </a:r>
                    </a:p>
                  </a:txBody>
                  <a:tcPr/>
                </a:tc>
                <a:tc>
                  <a:txBody>
                    <a:bodyPr/>
                    <a:lstStyle/>
                    <a:p>
                      <a:pPr algn="ctr"/>
                      <a:r>
                        <a:rPr lang="en-IN" sz="2000" dirty="0"/>
                        <a:t>Kumar</a:t>
                      </a:r>
                    </a:p>
                  </a:txBody>
                  <a:tcPr/>
                </a:tc>
                <a:extLst>
                  <a:ext uri="{0D108BD9-81ED-4DB2-BD59-A6C34878D82A}">
                    <a16:rowId xmlns:a16="http://schemas.microsoft.com/office/drawing/2014/main" val="1501167699"/>
                  </a:ext>
                </a:extLst>
              </a:tr>
              <a:tr h="370840">
                <a:tc>
                  <a:txBody>
                    <a:bodyPr/>
                    <a:lstStyle/>
                    <a:p>
                      <a:pPr algn="ctr"/>
                      <a:r>
                        <a:rPr lang="en-IN" sz="2000" dirty="0"/>
                        <a:t>6,000</a:t>
                      </a:r>
                    </a:p>
                  </a:txBody>
                  <a:tcPr/>
                </a:tc>
                <a:tc>
                  <a:txBody>
                    <a:bodyPr/>
                    <a:lstStyle/>
                    <a:p>
                      <a:pPr algn="ctr"/>
                      <a:r>
                        <a:rPr lang="en-IN" sz="2000" dirty="0"/>
                        <a:t>Shiv</a:t>
                      </a:r>
                    </a:p>
                  </a:txBody>
                  <a:tcPr/>
                </a:tc>
                <a:extLst>
                  <a:ext uri="{0D108BD9-81ED-4DB2-BD59-A6C34878D82A}">
                    <a16:rowId xmlns:a16="http://schemas.microsoft.com/office/drawing/2014/main" val="40741310"/>
                  </a:ext>
                </a:extLst>
              </a:tr>
            </a:tbl>
          </a:graphicData>
        </a:graphic>
      </p:graphicFrame>
      <p:sp>
        <p:nvSpPr>
          <p:cNvPr id="7" name="TextBox 6">
            <a:extLst>
              <a:ext uri="{FF2B5EF4-FFF2-40B4-BE49-F238E27FC236}">
                <a16:creationId xmlns:a16="http://schemas.microsoft.com/office/drawing/2014/main" id="{D1B0C305-7872-CA31-F791-D106639C0312}"/>
              </a:ext>
            </a:extLst>
          </p:cNvPr>
          <p:cNvSpPr txBox="1"/>
          <p:nvPr/>
        </p:nvSpPr>
        <p:spPr>
          <a:xfrm>
            <a:off x="600530" y="971620"/>
            <a:ext cx="3341914" cy="707886"/>
          </a:xfrm>
          <a:prstGeom prst="rect">
            <a:avLst/>
          </a:prstGeom>
          <a:noFill/>
        </p:spPr>
        <p:txBody>
          <a:bodyPr wrap="square" rtlCol="0">
            <a:spAutoFit/>
          </a:bodyPr>
          <a:lstStyle/>
          <a:p>
            <a:pPr algn="ctr"/>
            <a:r>
              <a:rPr lang="en-IN" sz="2000" b="1" dirty="0"/>
              <a:t>Emp table with Ten Employees Salary Details</a:t>
            </a:r>
          </a:p>
        </p:txBody>
      </p:sp>
      <p:sp>
        <p:nvSpPr>
          <p:cNvPr id="12" name="TextBox 11">
            <a:extLst>
              <a:ext uri="{FF2B5EF4-FFF2-40B4-BE49-F238E27FC236}">
                <a16:creationId xmlns:a16="http://schemas.microsoft.com/office/drawing/2014/main" id="{0E4ED387-969B-A300-42CA-294DF2F14FD3}"/>
              </a:ext>
            </a:extLst>
          </p:cNvPr>
          <p:cNvSpPr txBox="1"/>
          <p:nvPr/>
        </p:nvSpPr>
        <p:spPr>
          <a:xfrm>
            <a:off x="4593771" y="1038628"/>
            <a:ext cx="6096000" cy="4093428"/>
          </a:xfrm>
          <a:prstGeom prst="rect">
            <a:avLst/>
          </a:prstGeom>
          <a:noFill/>
        </p:spPr>
        <p:txBody>
          <a:bodyPr wrap="square">
            <a:spAutoFit/>
          </a:bodyPr>
          <a:lstStyle/>
          <a:p>
            <a:r>
              <a:rPr lang="en-IN" sz="2000" b="1" dirty="0"/>
              <a:t>SET @rindex := -1; </a:t>
            </a:r>
          </a:p>
          <a:p>
            <a:r>
              <a:rPr lang="en-IN" sz="2000" b="1" dirty="0"/>
              <a:t>SELECT </a:t>
            </a:r>
          </a:p>
          <a:p>
            <a:r>
              <a:rPr lang="en-IN" sz="2000" b="1" dirty="0"/>
              <a:t>	AVG(m.sal)</a:t>
            </a:r>
          </a:p>
          <a:p>
            <a:r>
              <a:rPr lang="en-IN" sz="2000" b="1" dirty="0"/>
              <a:t>FROM </a:t>
            </a:r>
          </a:p>
          <a:p>
            <a:r>
              <a:rPr lang="en-IN" sz="2000" b="1" dirty="0"/>
              <a:t>	(SELECT @rindex:=@rindex + 1 AS rowindex,</a:t>
            </a:r>
          </a:p>
          <a:p>
            <a:r>
              <a:rPr lang="en-IN" sz="2000" b="1" dirty="0"/>
              <a:t> Emp.salary AS sal </a:t>
            </a:r>
          </a:p>
          <a:p>
            <a:r>
              <a:rPr lang="en-IN" sz="2000" b="1" dirty="0"/>
              <a:t> 	FROM Emp </a:t>
            </a:r>
          </a:p>
          <a:p>
            <a:r>
              <a:rPr lang="en-IN" sz="2000" b="1" dirty="0"/>
              <a:t>    ORDER BY Emp.salary) AS m</a:t>
            </a:r>
          </a:p>
          <a:p>
            <a:r>
              <a:rPr lang="en-IN" sz="2000" b="1" dirty="0"/>
              <a:t> WHERE</a:t>
            </a:r>
          </a:p>
          <a:p>
            <a:r>
              <a:rPr lang="en-IN" sz="2000" b="1" dirty="0"/>
              <a:t> m.rowindex IN (FLOOR(@rindex / 2) , CEIL(@rindex / 2));</a:t>
            </a:r>
          </a:p>
          <a:p>
            <a:endParaRPr lang="en-IN" sz="2000" b="1" dirty="0"/>
          </a:p>
          <a:p>
            <a:endParaRPr lang="en-IN" sz="2000" b="1" dirty="0"/>
          </a:p>
        </p:txBody>
      </p:sp>
      <p:sp>
        <p:nvSpPr>
          <p:cNvPr id="14" name="TextBox 13">
            <a:extLst>
              <a:ext uri="{FF2B5EF4-FFF2-40B4-BE49-F238E27FC236}">
                <a16:creationId xmlns:a16="http://schemas.microsoft.com/office/drawing/2014/main" id="{B0BA6BEF-2DD9-32B9-87F6-B3515D8174C3}"/>
              </a:ext>
            </a:extLst>
          </p:cNvPr>
          <p:cNvSpPr txBox="1"/>
          <p:nvPr/>
        </p:nvSpPr>
        <p:spPr>
          <a:xfrm>
            <a:off x="4350657" y="4549676"/>
            <a:ext cx="7634514" cy="2031325"/>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solidFill>
                  <a:srgbClr val="000000"/>
                </a:solidFill>
              </a:rPr>
              <a:t>The above code will return median value 5,500 for the given Emp table. </a:t>
            </a:r>
          </a:p>
          <a:p>
            <a:pPr marL="285750" indent="-285750" algn="just">
              <a:buFont typeface="Arial" panose="020B0604020202020204" pitchFamily="34" charset="0"/>
              <a:buChar char="•"/>
            </a:pPr>
            <a:r>
              <a:rPr lang="en-US" sz="1800" b="0" i="0" u="none" strike="noStrike" baseline="0" dirty="0">
                <a:solidFill>
                  <a:srgbClr val="000000"/>
                </a:solidFill>
              </a:rPr>
              <a:t>In the above code, the internal subquery sorts salary and creates @rindex as an incremental index. The outer subquery will fetch the middle items in the array. </a:t>
            </a:r>
          </a:p>
          <a:p>
            <a:pPr marL="285750" indent="-285750" algn="just">
              <a:buFont typeface="Arial" panose="020B0604020202020204" pitchFamily="34" charset="0"/>
              <a:buChar char="•"/>
            </a:pPr>
            <a:r>
              <a:rPr lang="en-US" sz="1800" b="0" i="0" u="none" strike="noStrike" baseline="0" dirty="0">
                <a:solidFill>
                  <a:srgbClr val="000000"/>
                </a:solidFill>
              </a:rPr>
              <a:t>If the dataset contains an even number of items, then the SELECT clause of the outer query calculates the average of those two values as the median value.</a:t>
            </a:r>
            <a:endParaRPr lang="en-IN" sz="2000" b="1" i="0" u="none" strike="noStrike" baseline="0" dirty="0">
              <a:solidFill>
                <a:srgbClr val="000000"/>
              </a:solidFill>
            </a:endParaRPr>
          </a:p>
        </p:txBody>
      </p:sp>
    </p:spTree>
    <p:extLst>
      <p:ext uri="{BB962C8B-B14F-4D97-AF65-F5344CB8AC3E}">
        <p14:creationId xmlns:p14="http://schemas.microsoft.com/office/powerpoint/2010/main" val="4259551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DD64-3D47-80F1-F10C-38B3B1133504}"/>
              </a:ext>
            </a:extLst>
          </p:cNvPr>
          <p:cNvSpPr>
            <a:spLocks noGrp="1"/>
          </p:cNvSpPr>
          <p:nvPr>
            <p:ph type="title"/>
          </p:nvPr>
        </p:nvSpPr>
        <p:spPr>
          <a:xfrm>
            <a:off x="706120" y="0"/>
            <a:ext cx="10515600" cy="1325563"/>
          </a:xfrm>
        </p:spPr>
        <p:txBody>
          <a:bodyPr/>
          <a:lstStyle/>
          <a:p>
            <a:pPr algn="ctr"/>
            <a:r>
              <a:rPr lang="en-IN" b="1" dirty="0">
                <a:solidFill>
                  <a:srgbClr val="C00000"/>
                </a:solidFill>
              </a:rPr>
              <a:t>Data Munging with SQL</a:t>
            </a:r>
          </a:p>
        </p:txBody>
      </p:sp>
      <p:sp>
        <p:nvSpPr>
          <p:cNvPr id="3" name="Content Placeholder 2">
            <a:extLst>
              <a:ext uri="{FF2B5EF4-FFF2-40B4-BE49-F238E27FC236}">
                <a16:creationId xmlns:a16="http://schemas.microsoft.com/office/drawing/2014/main" id="{28E50530-ABE6-B391-8331-2C3044598442}"/>
              </a:ext>
            </a:extLst>
          </p:cNvPr>
          <p:cNvSpPr>
            <a:spLocks noGrp="1"/>
          </p:cNvSpPr>
          <p:nvPr>
            <p:ph idx="1"/>
          </p:nvPr>
        </p:nvSpPr>
        <p:spPr>
          <a:xfrm>
            <a:off x="838200" y="1026160"/>
            <a:ext cx="10515600" cy="5150803"/>
          </a:xfrm>
        </p:spPr>
        <p:txBody>
          <a:bodyPr>
            <a:noAutofit/>
          </a:bodyPr>
          <a:lstStyle/>
          <a:p>
            <a:pPr algn="just"/>
            <a:r>
              <a:rPr lang="en-US" sz="2000" b="0" i="0" u="none" strike="noStrike" baseline="0" dirty="0">
                <a:solidFill>
                  <a:srgbClr val="000000"/>
                </a:solidFill>
              </a:rPr>
              <a:t>Data munging (or wrangling) is the phase of data transformation.</a:t>
            </a:r>
          </a:p>
          <a:p>
            <a:pPr algn="just"/>
            <a:r>
              <a:rPr lang="en-US" sz="2000" b="0" i="0" u="none" strike="noStrike" baseline="0" dirty="0">
                <a:solidFill>
                  <a:srgbClr val="000000"/>
                </a:solidFill>
              </a:rPr>
              <a:t>It transforms data into various states so that it is simpler to work and understand the data. </a:t>
            </a:r>
          </a:p>
          <a:p>
            <a:pPr algn="just"/>
            <a:r>
              <a:rPr lang="en-US" sz="2000" b="0" i="0" u="none" strike="noStrike" baseline="0" dirty="0">
                <a:solidFill>
                  <a:srgbClr val="000000"/>
                </a:solidFill>
              </a:rPr>
              <a:t>The transformation may lead to manually convert or merge or update the data manually in a certain format to generate data, which is ready for processing by the data analysis tools. </a:t>
            </a:r>
          </a:p>
          <a:p>
            <a:pPr algn="just"/>
            <a:r>
              <a:rPr lang="en-US" sz="2000" b="0" i="0" u="none" strike="noStrike" baseline="0" dirty="0">
                <a:solidFill>
                  <a:srgbClr val="000000"/>
                </a:solidFill>
              </a:rPr>
              <a:t>In this process, we actually transform and map data from one format to another format to make it more valuable for a variety of analytics tools.</a:t>
            </a:r>
          </a:p>
          <a:p>
            <a:pPr algn="just"/>
            <a:r>
              <a:rPr lang="en-US" sz="2000" b="0" i="0" u="none" strike="noStrike" baseline="0" dirty="0">
                <a:solidFill>
                  <a:srgbClr val="000000"/>
                </a:solidFill>
              </a:rPr>
              <a:t>Some frequently used data munging functions are:</a:t>
            </a:r>
          </a:p>
          <a:p>
            <a:pPr lvl="1" algn="just"/>
            <a:r>
              <a:rPr lang="en-US" sz="2000" dirty="0">
                <a:solidFill>
                  <a:srgbClr val="000000"/>
                </a:solidFill>
              </a:rPr>
              <a:t>UPPER()</a:t>
            </a:r>
          </a:p>
          <a:p>
            <a:pPr lvl="1" algn="just"/>
            <a:r>
              <a:rPr lang="en-US" sz="2000" dirty="0">
                <a:solidFill>
                  <a:srgbClr val="000000"/>
                </a:solidFill>
              </a:rPr>
              <a:t>LOWER()</a:t>
            </a:r>
          </a:p>
          <a:p>
            <a:pPr lvl="1" algn="just"/>
            <a:r>
              <a:rPr lang="en-US" sz="2000" dirty="0">
                <a:solidFill>
                  <a:srgbClr val="000000"/>
                </a:solidFill>
              </a:rPr>
              <a:t>TRIM()</a:t>
            </a:r>
          </a:p>
          <a:p>
            <a:pPr lvl="1" algn="just"/>
            <a:r>
              <a:rPr lang="en-US" sz="2000" dirty="0">
                <a:solidFill>
                  <a:srgbClr val="000000"/>
                </a:solidFill>
              </a:rPr>
              <a:t>LTRIM()</a:t>
            </a:r>
          </a:p>
          <a:p>
            <a:pPr lvl="1" algn="just"/>
            <a:r>
              <a:rPr lang="en-US" sz="2000" dirty="0">
                <a:solidFill>
                  <a:srgbClr val="000000"/>
                </a:solidFill>
              </a:rPr>
              <a:t>RTRIM()</a:t>
            </a:r>
          </a:p>
          <a:p>
            <a:pPr lvl="1" algn="just"/>
            <a:r>
              <a:rPr lang="en-IN" sz="2000" dirty="0"/>
              <a:t>RIGHT()</a:t>
            </a:r>
          </a:p>
          <a:p>
            <a:pPr lvl="1" algn="just"/>
            <a:r>
              <a:rPr lang="en-IN" sz="2000" dirty="0"/>
              <a:t>LEFT()</a:t>
            </a:r>
          </a:p>
          <a:p>
            <a:pPr lvl="1" algn="just"/>
            <a:r>
              <a:rPr lang="en-IN" sz="2000" dirty="0"/>
              <a:t>REPLACE()</a:t>
            </a:r>
          </a:p>
        </p:txBody>
      </p:sp>
      <p:sp>
        <p:nvSpPr>
          <p:cNvPr id="4" name="Slide Number Placeholder 3">
            <a:extLst>
              <a:ext uri="{FF2B5EF4-FFF2-40B4-BE49-F238E27FC236}">
                <a16:creationId xmlns:a16="http://schemas.microsoft.com/office/drawing/2014/main" id="{3DF9E07B-0A9B-E3DE-47BE-387EF422FA0A}"/>
              </a:ext>
            </a:extLst>
          </p:cNvPr>
          <p:cNvSpPr>
            <a:spLocks noGrp="1"/>
          </p:cNvSpPr>
          <p:nvPr>
            <p:ph type="sldNum" sz="quarter" idx="12"/>
          </p:nvPr>
        </p:nvSpPr>
        <p:spPr/>
        <p:txBody>
          <a:bodyPr/>
          <a:lstStyle/>
          <a:p>
            <a:fld id="{A5DC77FE-90AD-43F6-BCC5-87ECBA829A40}" type="slidenum">
              <a:rPr lang="en-IN" smtClean="0"/>
              <a:t>6</a:t>
            </a:fld>
            <a:endParaRPr lang="en-IN" dirty="0"/>
          </a:p>
        </p:txBody>
      </p:sp>
    </p:spTree>
    <p:extLst>
      <p:ext uri="{BB962C8B-B14F-4D97-AF65-F5344CB8AC3E}">
        <p14:creationId xmlns:p14="http://schemas.microsoft.com/office/powerpoint/2010/main" val="354557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DD64-3D47-80F1-F10C-38B3B1133504}"/>
              </a:ext>
            </a:extLst>
          </p:cNvPr>
          <p:cNvSpPr>
            <a:spLocks noGrp="1"/>
          </p:cNvSpPr>
          <p:nvPr>
            <p:ph type="title"/>
          </p:nvPr>
        </p:nvSpPr>
        <p:spPr>
          <a:xfrm>
            <a:off x="706120" y="0"/>
            <a:ext cx="10515600" cy="1325563"/>
          </a:xfrm>
        </p:spPr>
        <p:txBody>
          <a:bodyPr/>
          <a:lstStyle/>
          <a:p>
            <a:pPr algn="ctr"/>
            <a:r>
              <a:rPr lang="en-IN" b="1" dirty="0">
                <a:solidFill>
                  <a:srgbClr val="C00000"/>
                </a:solidFill>
              </a:rPr>
              <a:t>Data Munging with SQL: UPPER()</a:t>
            </a:r>
          </a:p>
        </p:txBody>
      </p:sp>
      <p:sp>
        <p:nvSpPr>
          <p:cNvPr id="3" name="Content Placeholder 2">
            <a:extLst>
              <a:ext uri="{FF2B5EF4-FFF2-40B4-BE49-F238E27FC236}">
                <a16:creationId xmlns:a16="http://schemas.microsoft.com/office/drawing/2014/main" id="{28E50530-ABE6-B391-8331-2C3044598442}"/>
              </a:ext>
            </a:extLst>
          </p:cNvPr>
          <p:cNvSpPr>
            <a:spLocks noGrp="1"/>
          </p:cNvSpPr>
          <p:nvPr>
            <p:ph idx="1"/>
          </p:nvPr>
        </p:nvSpPr>
        <p:spPr>
          <a:xfrm>
            <a:off x="838200" y="1388109"/>
            <a:ext cx="10515600" cy="5150803"/>
          </a:xfrm>
        </p:spPr>
        <p:txBody>
          <a:bodyPr>
            <a:noAutofit/>
          </a:bodyPr>
          <a:lstStyle/>
          <a:p>
            <a:pPr algn="just"/>
            <a:r>
              <a:rPr lang="en-US" sz="2400" b="1" i="0" u="none" strike="noStrike" baseline="0" dirty="0">
                <a:solidFill>
                  <a:srgbClr val="000000"/>
                </a:solidFill>
              </a:rPr>
              <a:t>UPPER()</a:t>
            </a:r>
          </a:p>
          <a:p>
            <a:pPr lvl="1" algn="just"/>
            <a:r>
              <a:rPr lang="en-US" b="0" i="0" u="none" strike="noStrike" baseline="0" dirty="0">
                <a:solidFill>
                  <a:srgbClr val="000000"/>
                </a:solidFill>
              </a:rPr>
              <a:t>The UPPER() string function is used to convert the lower case to the upper case of the input text data.</a:t>
            </a:r>
          </a:p>
          <a:p>
            <a:pPr marL="457200" lvl="1" indent="0" algn="just">
              <a:buNone/>
            </a:pPr>
            <a:endParaRPr lang="en-US" b="0" i="0" u="none" strike="noStrike" baseline="0" dirty="0">
              <a:solidFill>
                <a:srgbClr val="000000"/>
              </a:solidFill>
            </a:endParaRPr>
          </a:p>
          <a:p>
            <a:pPr lvl="1" algn="just"/>
            <a:r>
              <a:rPr lang="en-US" b="1" dirty="0">
                <a:solidFill>
                  <a:srgbClr val="000000"/>
                </a:solidFill>
              </a:rPr>
              <a:t>Input:</a:t>
            </a:r>
          </a:p>
          <a:p>
            <a:pPr lvl="1" algn="just"/>
            <a:endParaRPr lang="en-US" b="1" dirty="0">
              <a:solidFill>
                <a:srgbClr val="000000"/>
              </a:solidFill>
            </a:endParaRPr>
          </a:p>
          <a:p>
            <a:pPr marL="457200" lvl="1" indent="0" algn="just">
              <a:buNone/>
            </a:pPr>
            <a:endParaRPr lang="en-US" b="1" dirty="0">
              <a:solidFill>
                <a:srgbClr val="000000"/>
              </a:solidFill>
            </a:endParaRPr>
          </a:p>
          <a:p>
            <a:pPr lvl="1" algn="just"/>
            <a:r>
              <a:rPr lang="en-US" b="1" dirty="0">
                <a:solidFill>
                  <a:srgbClr val="000000"/>
                </a:solidFill>
              </a:rPr>
              <a:t>Output:</a:t>
            </a:r>
          </a:p>
          <a:p>
            <a:pPr lvl="1" algn="just"/>
            <a:endParaRPr lang="en-IN" b="1" dirty="0"/>
          </a:p>
        </p:txBody>
      </p:sp>
      <p:sp>
        <p:nvSpPr>
          <p:cNvPr id="4" name="Slide Number Placeholder 3">
            <a:extLst>
              <a:ext uri="{FF2B5EF4-FFF2-40B4-BE49-F238E27FC236}">
                <a16:creationId xmlns:a16="http://schemas.microsoft.com/office/drawing/2014/main" id="{3DF9E07B-0A9B-E3DE-47BE-387EF422FA0A}"/>
              </a:ext>
            </a:extLst>
          </p:cNvPr>
          <p:cNvSpPr>
            <a:spLocks noGrp="1"/>
          </p:cNvSpPr>
          <p:nvPr>
            <p:ph type="sldNum" sz="quarter" idx="12"/>
          </p:nvPr>
        </p:nvSpPr>
        <p:spPr/>
        <p:txBody>
          <a:bodyPr/>
          <a:lstStyle/>
          <a:p>
            <a:fld id="{A5DC77FE-90AD-43F6-BCC5-87ECBA829A40}" type="slidenum">
              <a:rPr lang="en-IN" smtClean="0"/>
              <a:t>7</a:t>
            </a:fld>
            <a:endParaRPr lang="en-IN" dirty="0"/>
          </a:p>
        </p:txBody>
      </p:sp>
      <p:pic>
        <p:nvPicPr>
          <p:cNvPr id="8" name="Picture 7">
            <a:extLst>
              <a:ext uri="{FF2B5EF4-FFF2-40B4-BE49-F238E27FC236}">
                <a16:creationId xmlns:a16="http://schemas.microsoft.com/office/drawing/2014/main" id="{65C6A57E-48BF-D6DC-C243-BEFF11834B14}"/>
              </a:ext>
            </a:extLst>
          </p:cNvPr>
          <p:cNvPicPr>
            <a:picLocks noChangeAspect="1"/>
          </p:cNvPicPr>
          <p:nvPr/>
        </p:nvPicPr>
        <p:blipFill>
          <a:blip r:embed="rId2"/>
          <a:stretch>
            <a:fillRect/>
          </a:stretch>
        </p:blipFill>
        <p:spPr>
          <a:xfrm>
            <a:off x="1689618" y="4877277"/>
            <a:ext cx="9775942" cy="965200"/>
          </a:xfrm>
          <a:prstGeom prst="rect">
            <a:avLst/>
          </a:prstGeom>
        </p:spPr>
      </p:pic>
      <p:sp>
        <p:nvSpPr>
          <p:cNvPr id="9" name="TextBox 8">
            <a:extLst>
              <a:ext uri="{FF2B5EF4-FFF2-40B4-BE49-F238E27FC236}">
                <a16:creationId xmlns:a16="http://schemas.microsoft.com/office/drawing/2014/main" id="{FAC34D65-3A4E-9FBD-F623-72955724FD5F}"/>
              </a:ext>
            </a:extLst>
          </p:cNvPr>
          <p:cNvSpPr txBox="1"/>
          <p:nvPr/>
        </p:nvSpPr>
        <p:spPr>
          <a:xfrm>
            <a:off x="2702560" y="3059668"/>
            <a:ext cx="6096000" cy="830997"/>
          </a:xfrm>
          <a:prstGeom prst="rect">
            <a:avLst/>
          </a:prstGeom>
          <a:noFill/>
        </p:spPr>
        <p:txBody>
          <a:bodyPr wrap="square">
            <a:spAutoFit/>
          </a:bodyPr>
          <a:lstStyle/>
          <a:p>
            <a:endParaRPr lang="en-IN" sz="2400" b="1" dirty="0"/>
          </a:p>
          <a:p>
            <a:r>
              <a:rPr lang="en-IN" sz="2400" b="1" dirty="0"/>
              <a:t>SELECT UPPER(‘welcome to Data Science’)</a:t>
            </a:r>
          </a:p>
        </p:txBody>
      </p:sp>
    </p:spTree>
    <p:extLst>
      <p:ext uri="{BB962C8B-B14F-4D97-AF65-F5344CB8AC3E}">
        <p14:creationId xmlns:p14="http://schemas.microsoft.com/office/powerpoint/2010/main" val="213223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DD64-3D47-80F1-F10C-38B3B1133504}"/>
              </a:ext>
            </a:extLst>
          </p:cNvPr>
          <p:cNvSpPr>
            <a:spLocks noGrp="1"/>
          </p:cNvSpPr>
          <p:nvPr>
            <p:ph type="title"/>
          </p:nvPr>
        </p:nvSpPr>
        <p:spPr>
          <a:xfrm>
            <a:off x="706120" y="-120017"/>
            <a:ext cx="10515600" cy="1325563"/>
          </a:xfrm>
        </p:spPr>
        <p:txBody>
          <a:bodyPr/>
          <a:lstStyle/>
          <a:p>
            <a:pPr algn="ctr"/>
            <a:r>
              <a:rPr lang="en-IN" b="1" dirty="0">
                <a:solidFill>
                  <a:srgbClr val="C00000"/>
                </a:solidFill>
              </a:rPr>
              <a:t>Data Munging with SQL: LOWER()</a:t>
            </a:r>
          </a:p>
        </p:txBody>
      </p:sp>
      <p:sp>
        <p:nvSpPr>
          <p:cNvPr id="3" name="Content Placeholder 2">
            <a:extLst>
              <a:ext uri="{FF2B5EF4-FFF2-40B4-BE49-F238E27FC236}">
                <a16:creationId xmlns:a16="http://schemas.microsoft.com/office/drawing/2014/main" id="{28E50530-ABE6-B391-8331-2C3044598442}"/>
              </a:ext>
            </a:extLst>
          </p:cNvPr>
          <p:cNvSpPr>
            <a:spLocks noGrp="1"/>
          </p:cNvSpPr>
          <p:nvPr>
            <p:ph idx="1"/>
          </p:nvPr>
        </p:nvSpPr>
        <p:spPr>
          <a:xfrm>
            <a:off x="838200" y="1114265"/>
            <a:ext cx="10515600" cy="5150803"/>
          </a:xfrm>
        </p:spPr>
        <p:txBody>
          <a:bodyPr>
            <a:noAutofit/>
          </a:bodyPr>
          <a:lstStyle/>
          <a:p>
            <a:pPr algn="just"/>
            <a:r>
              <a:rPr lang="en-US" sz="2400" b="1" i="0" u="none" strike="noStrike" baseline="0" dirty="0">
                <a:solidFill>
                  <a:srgbClr val="000000"/>
                </a:solidFill>
              </a:rPr>
              <a:t>LOWER()</a:t>
            </a:r>
          </a:p>
          <a:p>
            <a:pPr lvl="1" algn="just"/>
            <a:r>
              <a:rPr lang="en-US" b="0" i="0" u="none" strike="noStrike" baseline="0" dirty="0">
                <a:solidFill>
                  <a:srgbClr val="000000"/>
                </a:solidFill>
              </a:rPr>
              <a:t>The </a:t>
            </a:r>
            <a:r>
              <a:rPr lang="en-US" b="1" i="0" u="none" strike="noStrike" baseline="0" dirty="0">
                <a:solidFill>
                  <a:srgbClr val="000000"/>
                </a:solidFill>
              </a:rPr>
              <a:t>LOWER() </a:t>
            </a:r>
            <a:r>
              <a:rPr lang="en-US" b="0" i="0" u="none" strike="noStrike" baseline="0" dirty="0">
                <a:solidFill>
                  <a:srgbClr val="000000"/>
                </a:solidFill>
              </a:rPr>
              <a:t>string function is used to convert the upper case to the lower case of the input text data.</a:t>
            </a:r>
          </a:p>
          <a:p>
            <a:pPr lvl="1" algn="just"/>
            <a:endParaRPr lang="en-US" b="0" i="0" u="none" strike="noStrike" baseline="0" dirty="0">
              <a:solidFill>
                <a:srgbClr val="000000"/>
              </a:solidFill>
            </a:endParaRPr>
          </a:p>
          <a:p>
            <a:pPr lvl="1" algn="just"/>
            <a:r>
              <a:rPr lang="en-US" b="1" dirty="0">
                <a:solidFill>
                  <a:srgbClr val="000000"/>
                </a:solidFill>
              </a:rPr>
              <a:t>Input:</a:t>
            </a:r>
          </a:p>
          <a:p>
            <a:pPr lvl="1" algn="just"/>
            <a:endParaRPr lang="en-US" b="1" dirty="0">
              <a:solidFill>
                <a:srgbClr val="000000"/>
              </a:solidFill>
            </a:endParaRPr>
          </a:p>
          <a:p>
            <a:pPr marL="457200" lvl="1" indent="0" algn="just">
              <a:buNone/>
            </a:pPr>
            <a:r>
              <a:rPr lang="en-US" b="1" dirty="0">
                <a:solidFill>
                  <a:srgbClr val="000000"/>
                </a:solidFill>
              </a:rPr>
              <a:t>		SELECT LOWER(‘WELCOME TO DATA SCIENCE’)</a:t>
            </a:r>
          </a:p>
          <a:p>
            <a:pPr marL="457200" lvl="1" indent="0" algn="just">
              <a:buNone/>
            </a:pPr>
            <a:endParaRPr lang="en-US" b="1" dirty="0">
              <a:solidFill>
                <a:srgbClr val="000000"/>
              </a:solidFill>
            </a:endParaRPr>
          </a:p>
          <a:p>
            <a:pPr lvl="1" algn="just"/>
            <a:r>
              <a:rPr lang="en-US" b="1" dirty="0">
                <a:solidFill>
                  <a:srgbClr val="000000"/>
                </a:solidFill>
              </a:rPr>
              <a:t>Output:</a:t>
            </a:r>
          </a:p>
        </p:txBody>
      </p:sp>
      <p:sp>
        <p:nvSpPr>
          <p:cNvPr id="4" name="Slide Number Placeholder 3">
            <a:extLst>
              <a:ext uri="{FF2B5EF4-FFF2-40B4-BE49-F238E27FC236}">
                <a16:creationId xmlns:a16="http://schemas.microsoft.com/office/drawing/2014/main" id="{3DF9E07B-0A9B-E3DE-47BE-387EF422FA0A}"/>
              </a:ext>
            </a:extLst>
          </p:cNvPr>
          <p:cNvSpPr>
            <a:spLocks noGrp="1"/>
          </p:cNvSpPr>
          <p:nvPr>
            <p:ph type="sldNum" sz="quarter" idx="12"/>
          </p:nvPr>
        </p:nvSpPr>
        <p:spPr/>
        <p:txBody>
          <a:bodyPr/>
          <a:lstStyle/>
          <a:p>
            <a:fld id="{A5DC77FE-90AD-43F6-BCC5-87ECBA829A40}" type="slidenum">
              <a:rPr lang="en-IN" smtClean="0"/>
              <a:t>8</a:t>
            </a:fld>
            <a:endParaRPr lang="en-IN" dirty="0"/>
          </a:p>
        </p:txBody>
      </p:sp>
      <p:pic>
        <p:nvPicPr>
          <p:cNvPr id="11" name="Picture 10">
            <a:extLst>
              <a:ext uri="{FF2B5EF4-FFF2-40B4-BE49-F238E27FC236}">
                <a16:creationId xmlns:a16="http://schemas.microsoft.com/office/drawing/2014/main" id="{54005282-2DB9-058F-8B48-3158F26622CF}"/>
              </a:ext>
            </a:extLst>
          </p:cNvPr>
          <p:cNvPicPr>
            <a:picLocks noChangeAspect="1"/>
          </p:cNvPicPr>
          <p:nvPr/>
        </p:nvPicPr>
        <p:blipFill>
          <a:blip r:embed="rId2"/>
          <a:stretch>
            <a:fillRect/>
          </a:stretch>
        </p:blipFill>
        <p:spPr>
          <a:xfrm>
            <a:off x="1721624" y="4841543"/>
            <a:ext cx="9388336" cy="824244"/>
          </a:xfrm>
          <a:prstGeom prst="rect">
            <a:avLst/>
          </a:prstGeom>
        </p:spPr>
      </p:pic>
    </p:spTree>
    <p:extLst>
      <p:ext uri="{BB962C8B-B14F-4D97-AF65-F5344CB8AC3E}">
        <p14:creationId xmlns:p14="http://schemas.microsoft.com/office/powerpoint/2010/main" val="58807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DD64-3D47-80F1-F10C-38B3B1133504}"/>
              </a:ext>
            </a:extLst>
          </p:cNvPr>
          <p:cNvSpPr>
            <a:spLocks noGrp="1"/>
          </p:cNvSpPr>
          <p:nvPr>
            <p:ph type="title"/>
          </p:nvPr>
        </p:nvSpPr>
        <p:spPr>
          <a:xfrm>
            <a:off x="706120" y="0"/>
            <a:ext cx="10515600" cy="1325563"/>
          </a:xfrm>
        </p:spPr>
        <p:txBody>
          <a:bodyPr/>
          <a:lstStyle/>
          <a:p>
            <a:pPr algn="ctr"/>
            <a:r>
              <a:rPr lang="en-IN" b="1" dirty="0">
                <a:solidFill>
                  <a:srgbClr val="C00000"/>
                </a:solidFill>
              </a:rPr>
              <a:t>Data Munging with SQL: TRIM()</a:t>
            </a:r>
          </a:p>
        </p:txBody>
      </p:sp>
      <p:sp>
        <p:nvSpPr>
          <p:cNvPr id="3" name="Content Placeholder 2">
            <a:extLst>
              <a:ext uri="{FF2B5EF4-FFF2-40B4-BE49-F238E27FC236}">
                <a16:creationId xmlns:a16="http://schemas.microsoft.com/office/drawing/2014/main" id="{28E50530-ABE6-B391-8331-2C3044598442}"/>
              </a:ext>
            </a:extLst>
          </p:cNvPr>
          <p:cNvSpPr>
            <a:spLocks noGrp="1"/>
          </p:cNvSpPr>
          <p:nvPr>
            <p:ph idx="1"/>
          </p:nvPr>
        </p:nvSpPr>
        <p:spPr>
          <a:xfrm>
            <a:off x="838200" y="1388109"/>
            <a:ext cx="10515600" cy="5150803"/>
          </a:xfrm>
        </p:spPr>
        <p:txBody>
          <a:bodyPr>
            <a:noAutofit/>
          </a:bodyPr>
          <a:lstStyle/>
          <a:p>
            <a:pPr algn="just"/>
            <a:r>
              <a:rPr lang="en-US" sz="2400" b="1" dirty="0">
                <a:solidFill>
                  <a:srgbClr val="000000"/>
                </a:solidFill>
              </a:rPr>
              <a:t>TRIM</a:t>
            </a:r>
            <a:r>
              <a:rPr lang="en-US" sz="2400" b="1" i="0" u="none" strike="noStrike" baseline="0" dirty="0">
                <a:solidFill>
                  <a:srgbClr val="000000"/>
                </a:solidFill>
              </a:rPr>
              <a:t>()</a:t>
            </a:r>
          </a:p>
          <a:p>
            <a:pPr lvl="1" algn="just"/>
            <a:r>
              <a:rPr lang="en-US" b="0" i="0" u="none" strike="noStrike" baseline="0" dirty="0">
                <a:solidFill>
                  <a:srgbClr val="000000"/>
                </a:solidFill>
              </a:rPr>
              <a:t>The TRIM() string function removes blanks from the leading and trailing position of the given input data.</a:t>
            </a:r>
          </a:p>
          <a:p>
            <a:pPr marL="457200" lvl="1" indent="0" algn="just">
              <a:buNone/>
            </a:pPr>
            <a:endParaRPr lang="en-US" b="0" i="0" u="none" strike="noStrike" baseline="0" dirty="0">
              <a:solidFill>
                <a:srgbClr val="000000"/>
              </a:solidFill>
            </a:endParaRPr>
          </a:p>
          <a:p>
            <a:pPr lvl="1" algn="just"/>
            <a:r>
              <a:rPr lang="en-US" b="1" dirty="0">
                <a:solidFill>
                  <a:srgbClr val="000000"/>
                </a:solidFill>
              </a:rPr>
              <a:t>Input:</a:t>
            </a:r>
          </a:p>
          <a:p>
            <a:pPr lvl="1" algn="just"/>
            <a:endParaRPr lang="en-US" b="1" dirty="0">
              <a:solidFill>
                <a:srgbClr val="000000"/>
              </a:solidFill>
            </a:endParaRPr>
          </a:p>
          <a:p>
            <a:pPr marL="457200" lvl="1" indent="0" algn="just">
              <a:buNone/>
            </a:pPr>
            <a:r>
              <a:rPr lang="en-US" b="1" dirty="0">
                <a:solidFill>
                  <a:srgbClr val="000000"/>
                </a:solidFill>
              </a:rPr>
              <a:t>		SELECT TRIM(‘              WELCOME TO DATA SCIENCE         ’)</a:t>
            </a:r>
          </a:p>
          <a:p>
            <a:pPr marL="457200" lvl="1" indent="0" algn="just">
              <a:buNone/>
            </a:pPr>
            <a:endParaRPr lang="en-US" b="1" dirty="0">
              <a:solidFill>
                <a:srgbClr val="000000"/>
              </a:solidFill>
            </a:endParaRPr>
          </a:p>
          <a:p>
            <a:pPr lvl="1" algn="just"/>
            <a:r>
              <a:rPr lang="en-US" b="1" dirty="0">
                <a:solidFill>
                  <a:srgbClr val="000000"/>
                </a:solidFill>
              </a:rPr>
              <a:t>Output:</a:t>
            </a:r>
          </a:p>
          <a:p>
            <a:pPr lvl="1" algn="just"/>
            <a:endParaRPr lang="en-IN" b="1" dirty="0"/>
          </a:p>
        </p:txBody>
      </p:sp>
      <p:sp>
        <p:nvSpPr>
          <p:cNvPr id="4" name="Slide Number Placeholder 3">
            <a:extLst>
              <a:ext uri="{FF2B5EF4-FFF2-40B4-BE49-F238E27FC236}">
                <a16:creationId xmlns:a16="http://schemas.microsoft.com/office/drawing/2014/main" id="{3DF9E07B-0A9B-E3DE-47BE-387EF422FA0A}"/>
              </a:ext>
            </a:extLst>
          </p:cNvPr>
          <p:cNvSpPr>
            <a:spLocks noGrp="1"/>
          </p:cNvSpPr>
          <p:nvPr>
            <p:ph type="sldNum" sz="quarter" idx="12"/>
          </p:nvPr>
        </p:nvSpPr>
        <p:spPr/>
        <p:txBody>
          <a:bodyPr/>
          <a:lstStyle/>
          <a:p>
            <a:fld id="{A5DC77FE-90AD-43F6-BCC5-87ECBA829A40}" type="slidenum">
              <a:rPr lang="en-IN" smtClean="0"/>
              <a:t>9</a:t>
            </a:fld>
            <a:endParaRPr lang="en-IN" dirty="0"/>
          </a:p>
        </p:txBody>
      </p:sp>
      <p:pic>
        <p:nvPicPr>
          <p:cNvPr id="6" name="Picture 5">
            <a:extLst>
              <a:ext uri="{FF2B5EF4-FFF2-40B4-BE49-F238E27FC236}">
                <a16:creationId xmlns:a16="http://schemas.microsoft.com/office/drawing/2014/main" id="{50087528-27D1-E7BE-DAE9-22F0636EDCBB}"/>
              </a:ext>
            </a:extLst>
          </p:cNvPr>
          <p:cNvPicPr>
            <a:picLocks noChangeAspect="1"/>
          </p:cNvPicPr>
          <p:nvPr/>
        </p:nvPicPr>
        <p:blipFill>
          <a:blip r:embed="rId2"/>
          <a:stretch>
            <a:fillRect/>
          </a:stretch>
        </p:blipFill>
        <p:spPr>
          <a:xfrm>
            <a:off x="1537183" y="5391455"/>
            <a:ext cx="10072536" cy="782332"/>
          </a:xfrm>
          <a:prstGeom prst="rect">
            <a:avLst/>
          </a:prstGeom>
        </p:spPr>
      </p:pic>
    </p:spTree>
    <p:extLst>
      <p:ext uri="{BB962C8B-B14F-4D97-AF65-F5344CB8AC3E}">
        <p14:creationId xmlns:p14="http://schemas.microsoft.com/office/powerpoint/2010/main" val="1919533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3080</Words>
  <Application>Microsoft Office PowerPoint</Application>
  <PresentationFormat>Widescreen</PresentationFormat>
  <Paragraphs>697</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Palatino LT Std</vt:lpstr>
      <vt:lpstr>Office Theme</vt:lpstr>
      <vt:lpstr>Databases for Data Science</vt:lpstr>
      <vt:lpstr>Basic Statistics with SQL: Mean</vt:lpstr>
      <vt:lpstr>Basic Statistics with SQL: Mode </vt:lpstr>
      <vt:lpstr>Basic Statistics with SQL: Median </vt:lpstr>
      <vt:lpstr>Basic Statistics with SQL: Median </vt:lpstr>
      <vt:lpstr>Data Munging with SQL</vt:lpstr>
      <vt:lpstr>Data Munging with SQL: UPPER()</vt:lpstr>
      <vt:lpstr>Data Munging with SQL: LOWER()</vt:lpstr>
      <vt:lpstr>Data Munging with SQL: TRIM()</vt:lpstr>
      <vt:lpstr>Data Munging with SQL: TRIM()</vt:lpstr>
      <vt:lpstr>Data Munging with SQL: RTRIM()</vt:lpstr>
      <vt:lpstr>Data Munging with SQL: RIGHT()</vt:lpstr>
      <vt:lpstr>Data Munging with SQL: LEFT()</vt:lpstr>
      <vt:lpstr>Data Munging with SQL: REPLACE()</vt:lpstr>
      <vt:lpstr>Filtering, Joins and Aggregation</vt:lpstr>
      <vt:lpstr>PowerPoint Presentation</vt:lpstr>
      <vt:lpstr>Inner Join</vt:lpstr>
      <vt:lpstr>Left Outer Join</vt:lpstr>
      <vt:lpstr>Right Outer Join</vt:lpstr>
      <vt:lpstr>Full Outer Join</vt:lpstr>
      <vt:lpstr>Aggregation</vt:lpstr>
      <vt:lpstr>Aggregation: AVG()</vt:lpstr>
      <vt:lpstr>Aggregation: SUM()</vt:lpstr>
      <vt:lpstr>Aggregation: MIN()</vt:lpstr>
      <vt:lpstr>Aggregation: MAX()</vt:lpstr>
      <vt:lpstr>Filtering</vt:lpstr>
      <vt:lpstr>Filtering</vt:lpstr>
      <vt:lpstr>WHERE Clause</vt:lpstr>
      <vt:lpstr>WHERE Clause</vt:lpstr>
      <vt:lpstr>WHERE Clause</vt:lpstr>
      <vt:lpstr>WHERE Clause</vt:lpstr>
      <vt:lpstr>WHERE Clause</vt:lpstr>
      <vt:lpstr>WHERE Clause</vt:lpstr>
      <vt:lpstr>Subquery</vt:lpstr>
      <vt:lpstr>Subquery</vt:lpstr>
      <vt:lpstr>BETWEEN</vt:lpstr>
      <vt:lpstr>NOT BETWEEN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for Data Science</dc:title>
  <dc:creator>Nisanth Kartheek Mukku</dc:creator>
  <cp:lastModifiedBy>Nisanth Kartheek Mukku</cp:lastModifiedBy>
  <cp:revision>72</cp:revision>
  <dcterms:created xsi:type="dcterms:W3CDTF">2024-01-08T09:05:15Z</dcterms:created>
  <dcterms:modified xsi:type="dcterms:W3CDTF">2024-01-11T11:35:44Z</dcterms:modified>
</cp:coreProperties>
</file>