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70" r:id="rId3"/>
    <p:sldId id="271" r:id="rId4"/>
    <p:sldId id="272" r:id="rId5"/>
    <p:sldId id="273" r:id="rId6"/>
    <p:sldId id="274" r:id="rId7"/>
    <p:sldId id="275" r:id="rId8"/>
    <p:sldId id="276" r:id="rId9"/>
    <p:sldId id="277" r:id="rId10"/>
    <p:sldId id="278" r:id="rId11"/>
    <p:sldId id="279" r:id="rId12"/>
    <p:sldId id="280" r:id="rId13"/>
    <p:sldId id="283" r:id="rId14"/>
    <p:sldId id="282" r:id="rId15"/>
    <p:sldId id="284" r:id="rId16"/>
    <p:sldId id="285" r:id="rId17"/>
    <p:sldId id="286" r:id="rId18"/>
    <p:sldId id="287" r:id="rId19"/>
    <p:sldId id="288" r:id="rId20"/>
    <p:sldId id="289" r:id="rId21"/>
    <p:sldId id="290" r:id="rId22"/>
    <p:sldId id="291" r:id="rId23"/>
    <p:sldId id="292" r:id="rId24"/>
    <p:sldId id="294" r:id="rId25"/>
    <p:sldId id="296" r:id="rId26"/>
    <p:sldId id="298" r:id="rId27"/>
    <p:sldId id="299" r:id="rId28"/>
    <p:sldId id="300" r:id="rId29"/>
    <p:sldId id="301" r:id="rId30"/>
    <p:sldId id="302" r:id="rId31"/>
    <p:sldId id="303" r:id="rId32"/>
    <p:sldId id="304" r:id="rId33"/>
    <p:sldId id="305" r:id="rId34"/>
    <p:sldId id="30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A0F9B-1C17-3A3D-6EEA-7C27EF3C29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0FAA4B-5D4E-9D01-6492-D5D28CB7A7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2C9482-927E-B6E8-B40A-B1C423E5DD3A}"/>
              </a:ext>
            </a:extLst>
          </p:cNvPr>
          <p:cNvSpPr>
            <a:spLocks noGrp="1"/>
          </p:cNvSpPr>
          <p:nvPr>
            <p:ph type="dt" sz="half" idx="10"/>
          </p:nvPr>
        </p:nvSpPr>
        <p:spPr/>
        <p:txBody>
          <a:bodyPr/>
          <a:lstStyle/>
          <a:p>
            <a:fld id="{2C2BC211-89FD-4F6D-A681-EB2F1BFF3FC1}" type="datetimeFigureOut">
              <a:rPr lang="en-IN" smtClean="0"/>
              <a:t>18-01-2024</a:t>
            </a:fld>
            <a:endParaRPr lang="en-IN"/>
          </a:p>
        </p:txBody>
      </p:sp>
      <p:sp>
        <p:nvSpPr>
          <p:cNvPr id="5" name="Footer Placeholder 4">
            <a:extLst>
              <a:ext uri="{FF2B5EF4-FFF2-40B4-BE49-F238E27FC236}">
                <a16:creationId xmlns:a16="http://schemas.microsoft.com/office/drawing/2014/main" id="{F33F6D31-ABDE-C614-6C9F-244ECEF591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216796-0D9E-ACB7-78F2-F6DCC3EF7B96}"/>
              </a:ext>
            </a:extLst>
          </p:cNvPr>
          <p:cNvSpPr>
            <a:spLocks noGrp="1"/>
          </p:cNvSpPr>
          <p:nvPr>
            <p:ph type="sldNum" sz="quarter" idx="12"/>
          </p:nvPr>
        </p:nvSpPr>
        <p:spPr/>
        <p:txBody>
          <a:bodyPr/>
          <a:lstStyle/>
          <a:p>
            <a:fld id="{AF3DAB28-F657-48D8-B458-F6E9C6B74E9F}" type="slidenum">
              <a:rPr lang="en-IN" smtClean="0"/>
              <a:t>‹#›</a:t>
            </a:fld>
            <a:endParaRPr lang="en-IN"/>
          </a:p>
        </p:txBody>
      </p:sp>
    </p:spTree>
    <p:extLst>
      <p:ext uri="{BB962C8B-B14F-4D97-AF65-F5344CB8AC3E}">
        <p14:creationId xmlns:p14="http://schemas.microsoft.com/office/powerpoint/2010/main" val="2243617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C0F46-2390-3323-413A-62F530F5605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0EBDB4-1ACA-0C24-FA88-1A385A4D9D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266F83-3CA8-0CE2-9564-28AA475DD3E2}"/>
              </a:ext>
            </a:extLst>
          </p:cNvPr>
          <p:cNvSpPr>
            <a:spLocks noGrp="1"/>
          </p:cNvSpPr>
          <p:nvPr>
            <p:ph type="dt" sz="half" idx="10"/>
          </p:nvPr>
        </p:nvSpPr>
        <p:spPr/>
        <p:txBody>
          <a:bodyPr/>
          <a:lstStyle/>
          <a:p>
            <a:fld id="{2C2BC211-89FD-4F6D-A681-EB2F1BFF3FC1}" type="datetimeFigureOut">
              <a:rPr lang="en-IN" smtClean="0"/>
              <a:t>18-01-2024</a:t>
            </a:fld>
            <a:endParaRPr lang="en-IN"/>
          </a:p>
        </p:txBody>
      </p:sp>
      <p:sp>
        <p:nvSpPr>
          <p:cNvPr id="5" name="Footer Placeholder 4">
            <a:extLst>
              <a:ext uri="{FF2B5EF4-FFF2-40B4-BE49-F238E27FC236}">
                <a16:creationId xmlns:a16="http://schemas.microsoft.com/office/drawing/2014/main" id="{89209B20-A077-00DB-9A63-83CE250411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834C7D-2E5A-8E8A-48AA-9F11BA1FEA88}"/>
              </a:ext>
            </a:extLst>
          </p:cNvPr>
          <p:cNvSpPr>
            <a:spLocks noGrp="1"/>
          </p:cNvSpPr>
          <p:nvPr>
            <p:ph type="sldNum" sz="quarter" idx="12"/>
          </p:nvPr>
        </p:nvSpPr>
        <p:spPr/>
        <p:txBody>
          <a:bodyPr/>
          <a:lstStyle/>
          <a:p>
            <a:fld id="{AF3DAB28-F657-48D8-B458-F6E9C6B74E9F}" type="slidenum">
              <a:rPr lang="en-IN" smtClean="0"/>
              <a:t>‹#›</a:t>
            </a:fld>
            <a:endParaRPr lang="en-IN"/>
          </a:p>
        </p:txBody>
      </p:sp>
    </p:spTree>
    <p:extLst>
      <p:ext uri="{BB962C8B-B14F-4D97-AF65-F5344CB8AC3E}">
        <p14:creationId xmlns:p14="http://schemas.microsoft.com/office/powerpoint/2010/main" val="213268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375106-FAFE-CEEF-9A06-941BA42833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E68335-42E8-9B97-E573-69B8546B9A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C83AD0-F427-B682-C820-B7CB02C1D59F}"/>
              </a:ext>
            </a:extLst>
          </p:cNvPr>
          <p:cNvSpPr>
            <a:spLocks noGrp="1"/>
          </p:cNvSpPr>
          <p:nvPr>
            <p:ph type="dt" sz="half" idx="10"/>
          </p:nvPr>
        </p:nvSpPr>
        <p:spPr/>
        <p:txBody>
          <a:bodyPr/>
          <a:lstStyle/>
          <a:p>
            <a:fld id="{2C2BC211-89FD-4F6D-A681-EB2F1BFF3FC1}" type="datetimeFigureOut">
              <a:rPr lang="en-IN" smtClean="0"/>
              <a:t>18-01-2024</a:t>
            </a:fld>
            <a:endParaRPr lang="en-IN"/>
          </a:p>
        </p:txBody>
      </p:sp>
      <p:sp>
        <p:nvSpPr>
          <p:cNvPr id="5" name="Footer Placeholder 4">
            <a:extLst>
              <a:ext uri="{FF2B5EF4-FFF2-40B4-BE49-F238E27FC236}">
                <a16:creationId xmlns:a16="http://schemas.microsoft.com/office/drawing/2014/main" id="{6E977EE3-D8F1-31EA-CC2D-C55601D82A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76B49C-CD10-4DD0-5853-EEA2B4E65866}"/>
              </a:ext>
            </a:extLst>
          </p:cNvPr>
          <p:cNvSpPr>
            <a:spLocks noGrp="1"/>
          </p:cNvSpPr>
          <p:nvPr>
            <p:ph type="sldNum" sz="quarter" idx="12"/>
          </p:nvPr>
        </p:nvSpPr>
        <p:spPr/>
        <p:txBody>
          <a:bodyPr/>
          <a:lstStyle/>
          <a:p>
            <a:fld id="{AF3DAB28-F657-48D8-B458-F6E9C6B74E9F}" type="slidenum">
              <a:rPr lang="en-IN" smtClean="0"/>
              <a:t>‹#›</a:t>
            </a:fld>
            <a:endParaRPr lang="en-IN"/>
          </a:p>
        </p:txBody>
      </p:sp>
    </p:spTree>
    <p:extLst>
      <p:ext uri="{BB962C8B-B14F-4D97-AF65-F5344CB8AC3E}">
        <p14:creationId xmlns:p14="http://schemas.microsoft.com/office/powerpoint/2010/main" val="931378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D862-E278-2D80-D5EA-AF155CB49E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247D02-A274-831C-5324-6DB330DCDE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EE2A48-A716-1D00-72CD-8931E851CC4B}"/>
              </a:ext>
            </a:extLst>
          </p:cNvPr>
          <p:cNvSpPr>
            <a:spLocks noGrp="1"/>
          </p:cNvSpPr>
          <p:nvPr>
            <p:ph type="dt" sz="half" idx="10"/>
          </p:nvPr>
        </p:nvSpPr>
        <p:spPr/>
        <p:txBody>
          <a:bodyPr/>
          <a:lstStyle/>
          <a:p>
            <a:fld id="{2C2BC211-89FD-4F6D-A681-EB2F1BFF3FC1}" type="datetimeFigureOut">
              <a:rPr lang="en-IN" smtClean="0"/>
              <a:t>18-01-2024</a:t>
            </a:fld>
            <a:endParaRPr lang="en-IN"/>
          </a:p>
        </p:txBody>
      </p:sp>
      <p:sp>
        <p:nvSpPr>
          <p:cNvPr id="5" name="Footer Placeholder 4">
            <a:extLst>
              <a:ext uri="{FF2B5EF4-FFF2-40B4-BE49-F238E27FC236}">
                <a16:creationId xmlns:a16="http://schemas.microsoft.com/office/drawing/2014/main" id="{BDD7A3E3-737F-7700-9850-078981F26A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CEF958-1A5F-B277-D625-60EDD6FAFB07}"/>
              </a:ext>
            </a:extLst>
          </p:cNvPr>
          <p:cNvSpPr>
            <a:spLocks noGrp="1"/>
          </p:cNvSpPr>
          <p:nvPr>
            <p:ph type="sldNum" sz="quarter" idx="12"/>
          </p:nvPr>
        </p:nvSpPr>
        <p:spPr/>
        <p:txBody>
          <a:bodyPr/>
          <a:lstStyle/>
          <a:p>
            <a:fld id="{AF3DAB28-F657-48D8-B458-F6E9C6B74E9F}" type="slidenum">
              <a:rPr lang="en-IN" smtClean="0"/>
              <a:t>‹#›</a:t>
            </a:fld>
            <a:endParaRPr lang="en-IN"/>
          </a:p>
        </p:txBody>
      </p:sp>
    </p:spTree>
    <p:extLst>
      <p:ext uri="{BB962C8B-B14F-4D97-AF65-F5344CB8AC3E}">
        <p14:creationId xmlns:p14="http://schemas.microsoft.com/office/powerpoint/2010/main" val="685742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DBF6F-334D-A719-C537-9EAD2A230A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6179E7-DBDC-B22E-D928-4723DCAFD6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E6164C-4DAC-9A17-A517-D274B3B24C7C}"/>
              </a:ext>
            </a:extLst>
          </p:cNvPr>
          <p:cNvSpPr>
            <a:spLocks noGrp="1"/>
          </p:cNvSpPr>
          <p:nvPr>
            <p:ph type="dt" sz="half" idx="10"/>
          </p:nvPr>
        </p:nvSpPr>
        <p:spPr/>
        <p:txBody>
          <a:bodyPr/>
          <a:lstStyle/>
          <a:p>
            <a:fld id="{2C2BC211-89FD-4F6D-A681-EB2F1BFF3FC1}" type="datetimeFigureOut">
              <a:rPr lang="en-IN" smtClean="0"/>
              <a:t>18-01-2024</a:t>
            </a:fld>
            <a:endParaRPr lang="en-IN"/>
          </a:p>
        </p:txBody>
      </p:sp>
      <p:sp>
        <p:nvSpPr>
          <p:cNvPr id="5" name="Footer Placeholder 4">
            <a:extLst>
              <a:ext uri="{FF2B5EF4-FFF2-40B4-BE49-F238E27FC236}">
                <a16:creationId xmlns:a16="http://schemas.microsoft.com/office/drawing/2014/main" id="{656C66D1-FDB4-5896-52B0-2145C7993E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6DCF3E-64F1-82EC-EB55-F5EBD218A074}"/>
              </a:ext>
            </a:extLst>
          </p:cNvPr>
          <p:cNvSpPr>
            <a:spLocks noGrp="1"/>
          </p:cNvSpPr>
          <p:nvPr>
            <p:ph type="sldNum" sz="quarter" idx="12"/>
          </p:nvPr>
        </p:nvSpPr>
        <p:spPr/>
        <p:txBody>
          <a:bodyPr/>
          <a:lstStyle/>
          <a:p>
            <a:fld id="{AF3DAB28-F657-48D8-B458-F6E9C6B74E9F}" type="slidenum">
              <a:rPr lang="en-IN" smtClean="0"/>
              <a:t>‹#›</a:t>
            </a:fld>
            <a:endParaRPr lang="en-IN"/>
          </a:p>
        </p:txBody>
      </p:sp>
    </p:spTree>
    <p:extLst>
      <p:ext uri="{BB962C8B-B14F-4D97-AF65-F5344CB8AC3E}">
        <p14:creationId xmlns:p14="http://schemas.microsoft.com/office/powerpoint/2010/main" val="57869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2B878-9BD9-6ADD-0226-A69DFED7A0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1FE4A3-5F2E-785C-9EAA-AABEDCFF0A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87A739-CBF9-8C0D-F16E-8FCEB1584B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04F55E-6651-1D54-26B9-EFE7DAC19F74}"/>
              </a:ext>
            </a:extLst>
          </p:cNvPr>
          <p:cNvSpPr>
            <a:spLocks noGrp="1"/>
          </p:cNvSpPr>
          <p:nvPr>
            <p:ph type="dt" sz="half" idx="10"/>
          </p:nvPr>
        </p:nvSpPr>
        <p:spPr/>
        <p:txBody>
          <a:bodyPr/>
          <a:lstStyle/>
          <a:p>
            <a:fld id="{2C2BC211-89FD-4F6D-A681-EB2F1BFF3FC1}" type="datetimeFigureOut">
              <a:rPr lang="en-IN" smtClean="0"/>
              <a:t>18-01-2024</a:t>
            </a:fld>
            <a:endParaRPr lang="en-IN"/>
          </a:p>
        </p:txBody>
      </p:sp>
      <p:sp>
        <p:nvSpPr>
          <p:cNvPr id="6" name="Footer Placeholder 5">
            <a:extLst>
              <a:ext uri="{FF2B5EF4-FFF2-40B4-BE49-F238E27FC236}">
                <a16:creationId xmlns:a16="http://schemas.microsoft.com/office/drawing/2014/main" id="{5771670F-67AC-8F99-77F6-35793578F6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D3C46D-F02E-117C-689F-73428A78773A}"/>
              </a:ext>
            </a:extLst>
          </p:cNvPr>
          <p:cNvSpPr>
            <a:spLocks noGrp="1"/>
          </p:cNvSpPr>
          <p:nvPr>
            <p:ph type="sldNum" sz="quarter" idx="12"/>
          </p:nvPr>
        </p:nvSpPr>
        <p:spPr/>
        <p:txBody>
          <a:bodyPr/>
          <a:lstStyle/>
          <a:p>
            <a:fld id="{AF3DAB28-F657-48D8-B458-F6E9C6B74E9F}" type="slidenum">
              <a:rPr lang="en-IN" smtClean="0"/>
              <a:t>‹#›</a:t>
            </a:fld>
            <a:endParaRPr lang="en-IN"/>
          </a:p>
        </p:txBody>
      </p:sp>
    </p:spTree>
    <p:extLst>
      <p:ext uri="{BB962C8B-B14F-4D97-AF65-F5344CB8AC3E}">
        <p14:creationId xmlns:p14="http://schemas.microsoft.com/office/powerpoint/2010/main" val="2375736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6F18-2131-798E-D008-0DEE84B5B5F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36B7C0-E6D4-CAFE-A17E-21C244073A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85B41C-B468-25C5-C43F-1248C2D3B0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DB99C86-DADD-B0E6-1BF8-684F00C51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ED9790-A610-B207-F45C-3464AF8E4C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6BD6C7-59F1-4A31-6249-DC2729CF3E9D}"/>
              </a:ext>
            </a:extLst>
          </p:cNvPr>
          <p:cNvSpPr>
            <a:spLocks noGrp="1"/>
          </p:cNvSpPr>
          <p:nvPr>
            <p:ph type="dt" sz="half" idx="10"/>
          </p:nvPr>
        </p:nvSpPr>
        <p:spPr/>
        <p:txBody>
          <a:bodyPr/>
          <a:lstStyle/>
          <a:p>
            <a:fld id="{2C2BC211-89FD-4F6D-A681-EB2F1BFF3FC1}" type="datetimeFigureOut">
              <a:rPr lang="en-IN" smtClean="0"/>
              <a:t>18-01-2024</a:t>
            </a:fld>
            <a:endParaRPr lang="en-IN"/>
          </a:p>
        </p:txBody>
      </p:sp>
      <p:sp>
        <p:nvSpPr>
          <p:cNvPr id="8" name="Footer Placeholder 7">
            <a:extLst>
              <a:ext uri="{FF2B5EF4-FFF2-40B4-BE49-F238E27FC236}">
                <a16:creationId xmlns:a16="http://schemas.microsoft.com/office/drawing/2014/main" id="{01273C2E-12C2-C370-4928-EB74E99CE5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4526563-9A5C-7168-AEEF-B792B17B5D28}"/>
              </a:ext>
            </a:extLst>
          </p:cNvPr>
          <p:cNvSpPr>
            <a:spLocks noGrp="1"/>
          </p:cNvSpPr>
          <p:nvPr>
            <p:ph type="sldNum" sz="quarter" idx="12"/>
          </p:nvPr>
        </p:nvSpPr>
        <p:spPr/>
        <p:txBody>
          <a:bodyPr/>
          <a:lstStyle/>
          <a:p>
            <a:fld id="{AF3DAB28-F657-48D8-B458-F6E9C6B74E9F}" type="slidenum">
              <a:rPr lang="en-IN" smtClean="0"/>
              <a:t>‹#›</a:t>
            </a:fld>
            <a:endParaRPr lang="en-IN"/>
          </a:p>
        </p:txBody>
      </p:sp>
    </p:spTree>
    <p:extLst>
      <p:ext uri="{BB962C8B-B14F-4D97-AF65-F5344CB8AC3E}">
        <p14:creationId xmlns:p14="http://schemas.microsoft.com/office/powerpoint/2010/main" val="3166881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4143E-43EE-F918-302F-0D1BF45FA0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AFAFA5-29A4-5097-BAA7-1D5620617268}"/>
              </a:ext>
            </a:extLst>
          </p:cNvPr>
          <p:cNvSpPr>
            <a:spLocks noGrp="1"/>
          </p:cNvSpPr>
          <p:nvPr>
            <p:ph type="dt" sz="half" idx="10"/>
          </p:nvPr>
        </p:nvSpPr>
        <p:spPr/>
        <p:txBody>
          <a:bodyPr/>
          <a:lstStyle/>
          <a:p>
            <a:fld id="{2C2BC211-89FD-4F6D-A681-EB2F1BFF3FC1}" type="datetimeFigureOut">
              <a:rPr lang="en-IN" smtClean="0"/>
              <a:t>18-01-2024</a:t>
            </a:fld>
            <a:endParaRPr lang="en-IN"/>
          </a:p>
        </p:txBody>
      </p:sp>
      <p:sp>
        <p:nvSpPr>
          <p:cNvPr id="4" name="Footer Placeholder 3">
            <a:extLst>
              <a:ext uri="{FF2B5EF4-FFF2-40B4-BE49-F238E27FC236}">
                <a16:creationId xmlns:a16="http://schemas.microsoft.com/office/drawing/2014/main" id="{D429FA97-60F0-8AA8-5CE8-0EB0637AE5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33594B-95A4-8EDB-64D9-E1693C3AB081}"/>
              </a:ext>
            </a:extLst>
          </p:cNvPr>
          <p:cNvSpPr>
            <a:spLocks noGrp="1"/>
          </p:cNvSpPr>
          <p:nvPr>
            <p:ph type="sldNum" sz="quarter" idx="12"/>
          </p:nvPr>
        </p:nvSpPr>
        <p:spPr/>
        <p:txBody>
          <a:bodyPr/>
          <a:lstStyle/>
          <a:p>
            <a:fld id="{AF3DAB28-F657-48D8-B458-F6E9C6B74E9F}" type="slidenum">
              <a:rPr lang="en-IN" smtClean="0"/>
              <a:t>‹#›</a:t>
            </a:fld>
            <a:endParaRPr lang="en-IN"/>
          </a:p>
        </p:txBody>
      </p:sp>
    </p:spTree>
    <p:extLst>
      <p:ext uri="{BB962C8B-B14F-4D97-AF65-F5344CB8AC3E}">
        <p14:creationId xmlns:p14="http://schemas.microsoft.com/office/powerpoint/2010/main" val="416619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85F253-60F9-F74E-05F0-3378906C7217}"/>
              </a:ext>
            </a:extLst>
          </p:cNvPr>
          <p:cNvSpPr>
            <a:spLocks noGrp="1"/>
          </p:cNvSpPr>
          <p:nvPr>
            <p:ph type="dt" sz="half" idx="10"/>
          </p:nvPr>
        </p:nvSpPr>
        <p:spPr/>
        <p:txBody>
          <a:bodyPr/>
          <a:lstStyle/>
          <a:p>
            <a:fld id="{2C2BC211-89FD-4F6D-A681-EB2F1BFF3FC1}" type="datetimeFigureOut">
              <a:rPr lang="en-IN" smtClean="0"/>
              <a:t>18-01-2024</a:t>
            </a:fld>
            <a:endParaRPr lang="en-IN"/>
          </a:p>
        </p:txBody>
      </p:sp>
      <p:sp>
        <p:nvSpPr>
          <p:cNvPr id="3" name="Footer Placeholder 2">
            <a:extLst>
              <a:ext uri="{FF2B5EF4-FFF2-40B4-BE49-F238E27FC236}">
                <a16:creationId xmlns:a16="http://schemas.microsoft.com/office/drawing/2014/main" id="{E773EF3F-CA29-1407-34FE-3DE0F2C8F0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D1EA0B-A675-159D-D592-7957F1148560}"/>
              </a:ext>
            </a:extLst>
          </p:cNvPr>
          <p:cNvSpPr>
            <a:spLocks noGrp="1"/>
          </p:cNvSpPr>
          <p:nvPr>
            <p:ph type="sldNum" sz="quarter" idx="12"/>
          </p:nvPr>
        </p:nvSpPr>
        <p:spPr/>
        <p:txBody>
          <a:bodyPr/>
          <a:lstStyle/>
          <a:p>
            <a:fld id="{AF3DAB28-F657-48D8-B458-F6E9C6B74E9F}" type="slidenum">
              <a:rPr lang="en-IN" smtClean="0"/>
              <a:t>‹#›</a:t>
            </a:fld>
            <a:endParaRPr lang="en-IN"/>
          </a:p>
        </p:txBody>
      </p:sp>
    </p:spTree>
    <p:extLst>
      <p:ext uri="{BB962C8B-B14F-4D97-AF65-F5344CB8AC3E}">
        <p14:creationId xmlns:p14="http://schemas.microsoft.com/office/powerpoint/2010/main" val="488432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75F1-482F-CF42-C5E3-B67442BB7E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1836C18-2DC7-8F20-965C-CB6C99848B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87DB9D-B3F0-8D61-CC82-7CC55772F1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C8D565-31F6-23CA-1645-F7B3472402F9}"/>
              </a:ext>
            </a:extLst>
          </p:cNvPr>
          <p:cNvSpPr>
            <a:spLocks noGrp="1"/>
          </p:cNvSpPr>
          <p:nvPr>
            <p:ph type="dt" sz="half" idx="10"/>
          </p:nvPr>
        </p:nvSpPr>
        <p:spPr/>
        <p:txBody>
          <a:bodyPr/>
          <a:lstStyle/>
          <a:p>
            <a:fld id="{2C2BC211-89FD-4F6D-A681-EB2F1BFF3FC1}" type="datetimeFigureOut">
              <a:rPr lang="en-IN" smtClean="0"/>
              <a:t>18-01-2024</a:t>
            </a:fld>
            <a:endParaRPr lang="en-IN"/>
          </a:p>
        </p:txBody>
      </p:sp>
      <p:sp>
        <p:nvSpPr>
          <p:cNvPr id="6" name="Footer Placeholder 5">
            <a:extLst>
              <a:ext uri="{FF2B5EF4-FFF2-40B4-BE49-F238E27FC236}">
                <a16:creationId xmlns:a16="http://schemas.microsoft.com/office/drawing/2014/main" id="{349CD04D-3F3F-BFF1-8BC6-53FAC323DB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A3830C-BE78-7DAB-16E0-9CC9F57DBF6F}"/>
              </a:ext>
            </a:extLst>
          </p:cNvPr>
          <p:cNvSpPr>
            <a:spLocks noGrp="1"/>
          </p:cNvSpPr>
          <p:nvPr>
            <p:ph type="sldNum" sz="quarter" idx="12"/>
          </p:nvPr>
        </p:nvSpPr>
        <p:spPr/>
        <p:txBody>
          <a:bodyPr/>
          <a:lstStyle/>
          <a:p>
            <a:fld id="{AF3DAB28-F657-48D8-B458-F6E9C6B74E9F}" type="slidenum">
              <a:rPr lang="en-IN" smtClean="0"/>
              <a:t>‹#›</a:t>
            </a:fld>
            <a:endParaRPr lang="en-IN"/>
          </a:p>
        </p:txBody>
      </p:sp>
    </p:spTree>
    <p:extLst>
      <p:ext uri="{BB962C8B-B14F-4D97-AF65-F5344CB8AC3E}">
        <p14:creationId xmlns:p14="http://schemas.microsoft.com/office/powerpoint/2010/main" val="3134383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1FABE-4BD3-B253-DE2D-025925F5D1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F45154-C4B7-27A2-F077-9F671E3F45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B683AE-00C8-4C02-1328-C54E6A326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C8B192-63DC-8A9B-BB01-1F974A325DAB}"/>
              </a:ext>
            </a:extLst>
          </p:cNvPr>
          <p:cNvSpPr>
            <a:spLocks noGrp="1"/>
          </p:cNvSpPr>
          <p:nvPr>
            <p:ph type="dt" sz="half" idx="10"/>
          </p:nvPr>
        </p:nvSpPr>
        <p:spPr/>
        <p:txBody>
          <a:bodyPr/>
          <a:lstStyle/>
          <a:p>
            <a:fld id="{2C2BC211-89FD-4F6D-A681-EB2F1BFF3FC1}" type="datetimeFigureOut">
              <a:rPr lang="en-IN" smtClean="0"/>
              <a:t>18-01-2024</a:t>
            </a:fld>
            <a:endParaRPr lang="en-IN"/>
          </a:p>
        </p:txBody>
      </p:sp>
      <p:sp>
        <p:nvSpPr>
          <p:cNvPr id="6" name="Footer Placeholder 5">
            <a:extLst>
              <a:ext uri="{FF2B5EF4-FFF2-40B4-BE49-F238E27FC236}">
                <a16:creationId xmlns:a16="http://schemas.microsoft.com/office/drawing/2014/main" id="{F8B088CE-D213-7FB0-FF53-D48235ADB9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3C656A-F717-8E29-32A7-A3DDA6F85A49}"/>
              </a:ext>
            </a:extLst>
          </p:cNvPr>
          <p:cNvSpPr>
            <a:spLocks noGrp="1"/>
          </p:cNvSpPr>
          <p:nvPr>
            <p:ph type="sldNum" sz="quarter" idx="12"/>
          </p:nvPr>
        </p:nvSpPr>
        <p:spPr/>
        <p:txBody>
          <a:bodyPr/>
          <a:lstStyle/>
          <a:p>
            <a:fld id="{AF3DAB28-F657-48D8-B458-F6E9C6B74E9F}" type="slidenum">
              <a:rPr lang="en-IN" smtClean="0"/>
              <a:t>‹#›</a:t>
            </a:fld>
            <a:endParaRPr lang="en-IN"/>
          </a:p>
        </p:txBody>
      </p:sp>
    </p:spTree>
    <p:extLst>
      <p:ext uri="{BB962C8B-B14F-4D97-AF65-F5344CB8AC3E}">
        <p14:creationId xmlns:p14="http://schemas.microsoft.com/office/powerpoint/2010/main" val="2283124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73E705-0638-8F51-277E-F7BFFB7C69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D50D89-BE50-A844-9EBF-E28AD147C4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C35B1C-038A-CB45-1A8E-00AE69A28C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2BC211-89FD-4F6D-A681-EB2F1BFF3FC1}" type="datetimeFigureOut">
              <a:rPr lang="en-IN" smtClean="0"/>
              <a:t>18-01-2024</a:t>
            </a:fld>
            <a:endParaRPr lang="en-IN"/>
          </a:p>
        </p:txBody>
      </p:sp>
      <p:sp>
        <p:nvSpPr>
          <p:cNvPr id="5" name="Footer Placeholder 4">
            <a:extLst>
              <a:ext uri="{FF2B5EF4-FFF2-40B4-BE49-F238E27FC236}">
                <a16:creationId xmlns:a16="http://schemas.microsoft.com/office/drawing/2014/main" id="{A272755E-36C1-04F3-0656-AC13C941EF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BA6FF4B-A30B-5C3B-3DAF-A526D676EE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3DAB28-F657-48D8-B458-F6E9C6B74E9F}" type="slidenum">
              <a:rPr lang="en-IN" smtClean="0"/>
              <a:t>‹#›</a:t>
            </a:fld>
            <a:endParaRPr lang="en-IN"/>
          </a:p>
        </p:txBody>
      </p:sp>
    </p:spTree>
    <p:extLst>
      <p:ext uri="{BB962C8B-B14F-4D97-AF65-F5344CB8AC3E}">
        <p14:creationId xmlns:p14="http://schemas.microsoft.com/office/powerpoint/2010/main" val="3219550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0B88-495C-B430-B7ED-54746A88C63C}"/>
              </a:ext>
            </a:extLst>
          </p:cNvPr>
          <p:cNvSpPr>
            <a:spLocks noGrp="1"/>
          </p:cNvSpPr>
          <p:nvPr>
            <p:ph type="title"/>
          </p:nvPr>
        </p:nvSpPr>
        <p:spPr>
          <a:xfrm>
            <a:off x="838200" y="0"/>
            <a:ext cx="10515600" cy="1325563"/>
          </a:xfrm>
        </p:spPr>
        <p:txBody>
          <a:bodyPr/>
          <a:lstStyle/>
          <a:p>
            <a:pPr algn="ctr"/>
            <a:r>
              <a:rPr lang="en-IN" b="1" dirty="0">
                <a:solidFill>
                  <a:srgbClr val="C00000"/>
                </a:solidFill>
              </a:rPr>
              <a:t>Filtering, Joins and Aggregation</a:t>
            </a:r>
          </a:p>
        </p:txBody>
      </p:sp>
      <p:sp>
        <p:nvSpPr>
          <p:cNvPr id="3" name="Content Placeholder 2">
            <a:extLst>
              <a:ext uri="{FF2B5EF4-FFF2-40B4-BE49-F238E27FC236}">
                <a16:creationId xmlns:a16="http://schemas.microsoft.com/office/drawing/2014/main" id="{B37EA2A9-CD71-798B-FC41-01FA0A2F536B}"/>
              </a:ext>
            </a:extLst>
          </p:cNvPr>
          <p:cNvSpPr>
            <a:spLocks noGrp="1"/>
          </p:cNvSpPr>
          <p:nvPr>
            <p:ph idx="1"/>
          </p:nvPr>
        </p:nvSpPr>
        <p:spPr>
          <a:xfrm>
            <a:off x="838200" y="1253331"/>
            <a:ext cx="10515600" cy="4351338"/>
          </a:xfrm>
        </p:spPr>
        <p:txBody>
          <a:bodyPr>
            <a:normAutofit/>
          </a:bodyPr>
          <a:lstStyle/>
          <a:p>
            <a:r>
              <a:rPr lang="en-IN" sz="2400" b="1" dirty="0"/>
              <a:t>Joins</a:t>
            </a:r>
          </a:p>
          <a:p>
            <a:pPr lvl="1"/>
            <a:r>
              <a:rPr lang="en-US" b="0" i="0" u="none" strike="noStrike" baseline="0" dirty="0">
                <a:solidFill>
                  <a:srgbClr val="000000"/>
                </a:solidFill>
              </a:rPr>
              <a:t>In SQL, joins are commands that are used to combine rows from two or more tables. </a:t>
            </a:r>
          </a:p>
          <a:p>
            <a:pPr lvl="1"/>
            <a:r>
              <a:rPr lang="en-US" b="0" i="0" u="none" strike="noStrike" baseline="0" dirty="0">
                <a:solidFill>
                  <a:srgbClr val="000000"/>
                </a:solidFill>
              </a:rPr>
              <a:t>These tables are combined based on a related column between those tables. </a:t>
            </a:r>
          </a:p>
          <a:p>
            <a:pPr lvl="1"/>
            <a:r>
              <a:rPr lang="en-US" b="0" i="0" u="none" strike="noStrike" baseline="0" dirty="0">
                <a:solidFill>
                  <a:srgbClr val="000000"/>
                </a:solidFill>
              </a:rPr>
              <a:t>Inner, left, right, and full are four basic types of SQL joins. </a:t>
            </a:r>
          </a:p>
          <a:p>
            <a:pPr lvl="1"/>
            <a:r>
              <a:rPr lang="en-US" b="0" i="0" u="none" strike="noStrike" baseline="0" dirty="0">
                <a:solidFill>
                  <a:srgbClr val="000000"/>
                </a:solidFill>
              </a:rPr>
              <a:t>Venn diagram is the easiest way to explain the difference between these four types. </a:t>
            </a:r>
            <a:endParaRPr lang="en-IN" b="1" dirty="0"/>
          </a:p>
        </p:txBody>
      </p:sp>
      <p:sp>
        <p:nvSpPr>
          <p:cNvPr id="4" name="Slide Number Placeholder 3">
            <a:extLst>
              <a:ext uri="{FF2B5EF4-FFF2-40B4-BE49-F238E27FC236}">
                <a16:creationId xmlns:a16="http://schemas.microsoft.com/office/drawing/2014/main" id="{F0C4C170-2C42-C9F6-66B5-A0A07CD292FD}"/>
              </a:ext>
            </a:extLst>
          </p:cNvPr>
          <p:cNvSpPr>
            <a:spLocks noGrp="1"/>
          </p:cNvSpPr>
          <p:nvPr>
            <p:ph type="sldNum" sz="quarter" idx="12"/>
          </p:nvPr>
        </p:nvSpPr>
        <p:spPr/>
        <p:txBody>
          <a:bodyPr/>
          <a:lstStyle/>
          <a:p>
            <a:fld id="{A5DC77FE-90AD-43F6-BCC5-87ECBA829A40}" type="slidenum">
              <a:rPr lang="en-IN" smtClean="0"/>
              <a:t>1</a:t>
            </a:fld>
            <a:endParaRPr lang="en-IN" dirty="0"/>
          </a:p>
        </p:txBody>
      </p:sp>
      <p:graphicFrame>
        <p:nvGraphicFramePr>
          <p:cNvPr id="5" name="Table 4">
            <a:extLst>
              <a:ext uri="{FF2B5EF4-FFF2-40B4-BE49-F238E27FC236}">
                <a16:creationId xmlns:a16="http://schemas.microsoft.com/office/drawing/2014/main" id="{1D3776BE-6FFC-40C9-68CD-19FBD65C02A3}"/>
              </a:ext>
            </a:extLst>
          </p:cNvPr>
          <p:cNvGraphicFramePr>
            <a:graphicFrameLocks noGrp="1"/>
          </p:cNvGraphicFramePr>
          <p:nvPr/>
        </p:nvGraphicFramePr>
        <p:xfrm>
          <a:off x="1237342" y="4870487"/>
          <a:ext cx="4281714" cy="1468364"/>
        </p:xfrm>
        <a:graphic>
          <a:graphicData uri="http://schemas.openxmlformats.org/drawingml/2006/table">
            <a:tbl>
              <a:tblPr firstRow="1" bandRow="1">
                <a:tableStyleId>{5C22544A-7EE6-4342-B048-85BDC9FD1C3A}</a:tableStyleId>
              </a:tblPr>
              <a:tblGrid>
                <a:gridCol w="1984828">
                  <a:extLst>
                    <a:ext uri="{9D8B030D-6E8A-4147-A177-3AD203B41FA5}">
                      <a16:colId xmlns:a16="http://schemas.microsoft.com/office/drawing/2014/main" val="2056598130"/>
                    </a:ext>
                  </a:extLst>
                </a:gridCol>
                <a:gridCol w="2296886">
                  <a:extLst>
                    <a:ext uri="{9D8B030D-6E8A-4147-A177-3AD203B41FA5}">
                      <a16:colId xmlns:a16="http://schemas.microsoft.com/office/drawing/2014/main" val="3465692666"/>
                    </a:ext>
                  </a:extLst>
                </a:gridCol>
              </a:tblGrid>
              <a:tr h="367091">
                <a:tc>
                  <a:txBody>
                    <a:bodyPr/>
                    <a:lstStyle/>
                    <a:p>
                      <a:pPr algn="ctr"/>
                      <a:r>
                        <a:rPr lang="en-IN" dirty="0"/>
                        <a:t>ID</a:t>
                      </a:r>
                    </a:p>
                  </a:txBody>
                  <a:tcPr/>
                </a:tc>
                <a:tc>
                  <a:txBody>
                    <a:bodyPr/>
                    <a:lstStyle/>
                    <a:p>
                      <a:pPr algn="ctr"/>
                      <a:r>
                        <a:rPr lang="en-IN" dirty="0"/>
                        <a:t>STATE</a:t>
                      </a:r>
                    </a:p>
                  </a:txBody>
                  <a:tcPr/>
                </a:tc>
                <a:extLst>
                  <a:ext uri="{0D108BD9-81ED-4DB2-BD59-A6C34878D82A}">
                    <a16:rowId xmlns:a16="http://schemas.microsoft.com/office/drawing/2014/main" val="2787608649"/>
                  </a:ext>
                </a:extLst>
              </a:tr>
              <a:tr h="367091">
                <a:tc>
                  <a:txBody>
                    <a:bodyPr/>
                    <a:lstStyle/>
                    <a:p>
                      <a:pPr algn="ctr"/>
                      <a:r>
                        <a:rPr lang="en-IN" dirty="0"/>
                        <a:t>10</a:t>
                      </a:r>
                    </a:p>
                  </a:txBody>
                  <a:tcPr/>
                </a:tc>
                <a:tc>
                  <a:txBody>
                    <a:bodyPr/>
                    <a:lstStyle/>
                    <a:p>
                      <a:pPr algn="ctr"/>
                      <a:r>
                        <a:rPr lang="en-IN" dirty="0"/>
                        <a:t>AB</a:t>
                      </a:r>
                    </a:p>
                  </a:txBody>
                  <a:tcPr/>
                </a:tc>
                <a:extLst>
                  <a:ext uri="{0D108BD9-81ED-4DB2-BD59-A6C34878D82A}">
                    <a16:rowId xmlns:a16="http://schemas.microsoft.com/office/drawing/2014/main" val="2404004725"/>
                  </a:ext>
                </a:extLst>
              </a:tr>
              <a:tr h="367091">
                <a:tc>
                  <a:txBody>
                    <a:bodyPr/>
                    <a:lstStyle/>
                    <a:p>
                      <a:pPr algn="ctr"/>
                      <a:r>
                        <a:rPr lang="en-IN" dirty="0"/>
                        <a:t>11</a:t>
                      </a:r>
                    </a:p>
                  </a:txBody>
                  <a:tcPr/>
                </a:tc>
                <a:tc>
                  <a:txBody>
                    <a:bodyPr/>
                    <a:lstStyle/>
                    <a:p>
                      <a:pPr algn="ctr"/>
                      <a:r>
                        <a:rPr lang="en-IN" dirty="0"/>
                        <a:t>AC</a:t>
                      </a:r>
                    </a:p>
                  </a:txBody>
                  <a:tcPr/>
                </a:tc>
                <a:extLst>
                  <a:ext uri="{0D108BD9-81ED-4DB2-BD59-A6C34878D82A}">
                    <a16:rowId xmlns:a16="http://schemas.microsoft.com/office/drawing/2014/main" val="2589885664"/>
                  </a:ext>
                </a:extLst>
              </a:tr>
              <a:tr h="367091">
                <a:tc>
                  <a:txBody>
                    <a:bodyPr/>
                    <a:lstStyle/>
                    <a:p>
                      <a:pPr algn="ctr"/>
                      <a:r>
                        <a:rPr lang="en-IN" dirty="0"/>
                        <a:t>12</a:t>
                      </a:r>
                    </a:p>
                  </a:txBody>
                  <a:tcPr/>
                </a:tc>
                <a:tc>
                  <a:txBody>
                    <a:bodyPr/>
                    <a:lstStyle/>
                    <a:p>
                      <a:pPr algn="ctr"/>
                      <a:r>
                        <a:rPr lang="en-IN" dirty="0"/>
                        <a:t>AD</a:t>
                      </a:r>
                    </a:p>
                  </a:txBody>
                  <a:tcPr/>
                </a:tc>
                <a:extLst>
                  <a:ext uri="{0D108BD9-81ED-4DB2-BD59-A6C34878D82A}">
                    <a16:rowId xmlns:a16="http://schemas.microsoft.com/office/drawing/2014/main" val="3019212458"/>
                  </a:ext>
                </a:extLst>
              </a:tr>
            </a:tbl>
          </a:graphicData>
        </a:graphic>
      </p:graphicFrame>
      <p:sp>
        <p:nvSpPr>
          <p:cNvPr id="6" name="TextBox 5">
            <a:extLst>
              <a:ext uri="{FF2B5EF4-FFF2-40B4-BE49-F238E27FC236}">
                <a16:creationId xmlns:a16="http://schemas.microsoft.com/office/drawing/2014/main" id="{78ED4C75-E4BD-21C4-B4FE-5681359A1AD6}"/>
              </a:ext>
            </a:extLst>
          </p:cNvPr>
          <p:cNvSpPr txBox="1"/>
          <p:nvPr/>
        </p:nvSpPr>
        <p:spPr>
          <a:xfrm>
            <a:off x="1817914" y="4288972"/>
            <a:ext cx="2318658" cy="461665"/>
          </a:xfrm>
          <a:prstGeom prst="rect">
            <a:avLst/>
          </a:prstGeom>
          <a:noFill/>
        </p:spPr>
        <p:txBody>
          <a:bodyPr wrap="square" rtlCol="0">
            <a:spAutoFit/>
          </a:bodyPr>
          <a:lstStyle/>
          <a:p>
            <a:r>
              <a:rPr lang="en-IN" sz="2400" b="1" dirty="0"/>
              <a:t>Employee Table</a:t>
            </a:r>
          </a:p>
        </p:txBody>
      </p:sp>
      <p:graphicFrame>
        <p:nvGraphicFramePr>
          <p:cNvPr id="7" name="Table 6">
            <a:extLst>
              <a:ext uri="{FF2B5EF4-FFF2-40B4-BE49-F238E27FC236}">
                <a16:creationId xmlns:a16="http://schemas.microsoft.com/office/drawing/2014/main" id="{D16EDC42-3845-6185-ACB3-22634B664330}"/>
              </a:ext>
            </a:extLst>
          </p:cNvPr>
          <p:cNvGraphicFramePr>
            <a:graphicFrameLocks noGrp="1"/>
          </p:cNvGraphicFramePr>
          <p:nvPr/>
        </p:nvGraphicFramePr>
        <p:xfrm>
          <a:off x="6295571" y="4870487"/>
          <a:ext cx="4281714" cy="1468364"/>
        </p:xfrm>
        <a:graphic>
          <a:graphicData uri="http://schemas.openxmlformats.org/drawingml/2006/table">
            <a:tbl>
              <a:tblPr firstRow="1" bandRow="1">
                <a:tableStyleId>{5C22544A-7EE6-4342-B048-85BDC9FD1C3A}</a:tableStyleId>
              </a:tblPr>
              <a:tblGrid>
                <a:gridCol w="1984828">
                  <a:extLst>
                    <a:ext uri="{9D8B030D-6E8A-4147-A177-3AD203B41FA5}">
                      <a16:colId xmlns:a16="http://schemas.microsoft.com/office/drawing/2014/main" val="2056598130"/>
                    </a:ext>
                  </a:extLst>
                </a:gridCol>
                <a:gridCol w="2296886">
                  <a:extLst>
                    <a:ext uri="{9D8B030D-6E8A-4147-A177-3AD203B41FA5}">
                      <a16:colId xmlns:a16="http://schemas.microsoft.com/office/drawing/2014/main" val="3465692666"/>
                    </a:ext>
                  </a:extLst>
                </a:gridCol>
              </a:tblGrid>
              <a:tr h="367091">
                <a:tc>
                  <a:txBody>
                    <a:bodyPr/>
                    <a:lstStyle/>
                    <a:p>
                      <a:pPr algn="ctr"/>
                      <a:r>
                        <a:rPr lang="en-IN" dirty="0"/>
                        <a:t>ID</a:t>
                      </a:r>
                    </a:p>
                  </a:txBody>
                  <a:tcPr/>
                </a:tc>
                <a:tc>
                  <a:txBody>
                    <a:bodyPr/>
                    <a:lstStyle/>
                    <a:p>
                      <a:pPr algn="ctr"/>
                      <a:r>
                        <a:rPr lang="en-IN" dirty="0"/>
                        <a:t>BRANCH</a:t>
                      </a:r>
                    </a:p>
                  </a:txBody>
                  <a:tcPr/>
                </a:tc>
                <a:extLst>
                  <a:ext uri="{0D108BD9-81ED-4DB2-BD59-A6C34878D82A}">
                    <a16:rowId xmlns:a16="http://schemas.microsoft.com/office/drawing/2014/main" val="2787608649"/>
                  </a:ext>
                </a:extLst>
              </a:tr>
              <a:tr h="367091">
                <a:tc>
                  <a:txBody>
                    <a:bodyPr/>
                    <a:lstStyle/>
                    <a:p>
                      <a:pPr algn="ctr"/>
                      <a:r>
                        <a:rPr lang="en-IN" dirty="0"/>
                        <a:t>11</a:t>
                      </a:r>
                    </a:p>
                  </a:txBody>
                  <a:tcPr/>
                </a:tc>
                <a:tc>
                  <a:txBody>
                    <a:bodyPr/>
                    <a:lstStyle/>
                    <a:p>
                      <a:pPr algn="ctr"/>
                      <a:r>
                        <a:rPr lang="en-IN" dirty="0"/>
                        <a:t>Computer</a:t>
                      </a:r>
                    </a:p>
                  </a:txBody>
                  <a:tcPr/>
                </a:tc>
                <a:extLst>
                  <a:ext uri="{0D108BD9-81ED-4DB2-BD59-A6C34878D82A}">
                    <a16:rowId xmlns:a16="http://schemas.microsoft.com/office/drawing/2014/main" val="2404004725"/>
                  </a:ext>
                </a:extLst>
              </a:tr>
              <a:tr h="367091">
                <a:tc>
                  <a:txBody>
                    <a:bodyPr/>
                    <a:lstStyle/>
                    <a:p>
                      <a:pPr algn="ctr"/>
                      <a:r>
                        <a:rPr lang="en-IN" dirty="0"/>
                        <a:t>12</a:t>
                      </a:r>
                    </a:p>
                  </a:txBody>
                  <a:tcPr/>
                </a:tc>
                <a:tc>
                  <a:txBody>
                    <a:bodyPr/>
                    <a:lstStyle/>
                    <a:p>
                      <a:pPr algn="ctr"/>
                      <a:r>
                        <a:rPr lang="en-IN" dirty="0"/>
                        <a:t>Civil</a:t>
                      </a:r>
                    </a:p>
                  </a:txBody>
                  <a:tcPr/>
                </a:tc>
                <a:extLst>
                  <a:ext uri="{0D108BD9-81ED-4DB2-BD59-A6C34878D82A}">
                    <a16:rowId xmlns:a16="http://schemas.microsoft.com/office/drawing/2014/main" val="2589885664"/>
                  </a:ext>
                </a:extLst>
              </a:tr>
              <a:tr h="367091">
                <a:tc>
                  <a:txBody>
                    <a:bodyPr/>
                    <a:lstStyle/>
                    <a:p>
                      <a:pPr algn="ctr"/>
                      <a:r>
                        <a:rPr lang="en-IN" dirty="0"/>
                        <a:t>13</a:t>
                      </a:r>
                    </a:p>
                  </a:txBody>
                  <a:tcPr/>
                </a:tc>
                <a:tc>
                  <a:txBody>
                    <a:bodyPr/>
                    <a:lstStyle/>
                    <a:p>
                      <a:pPr algn="ctr"/>
                      <a:r>
                        <a:rPr lang="en-IN" dirty="0"/>
                        <a:t>Mech</a:t>
                      </a:r>
                    </a:p>
                  </a:txBody>
                  <a:tcPr/>
                </a:tc>
                <a:extLst>
                  <a:ext uri="{0D108BD9-81ED-4DB2-BD59-A6C34878D82A}">
                    <a16:rowId xmlns:a16="http://schemas.microsoft.com/office/drawing/2014/main" val="3019212458"/>
                  </a:ext>
                </a:extLst>
              </a:tr>
            </a:tbl>
          </a:graphicData>
        </a:graphic>
      </p:graphicFrame>
      <p:sp>
        <p:nvSpPr>
          <p:cNvPr id="8" name="TextBox 7">
            <a:extLst>
              <a:ext uri="{FF2B5EF4-FFF2-40B4-BE49-F238E27FC236}">
                <a16:creationId xmlns:a16="http://schemas.microsoft.com/office/drawing/2014/main" id="{98F600AF-C770-75BB-DE98-15EBEEF202CF}"/>
              </a:ext>
            </a:extLst>
          </p:cNvPr>
          <p:cNvSpPr txBox="1"/>
          <p:nvPr/>
        </p:nvSpPr>
        <p:spPr>
          <a:xfrm>
            <a:off x="6876142" y="4288972"/>
            <a:ext cx="2812143" cy="461665"/>
          </a:xfrm>
          <a:prstGeom prst="rect">
            <a:avLst/>
          </a:prstGeom>
          <a:noFill/>
        </p:spPr>
        <p:txBody>
          <a:bodyPr wrap="square" rtlCol="0">
            <a:spAutoFit/>
          </a:bodyPr>
          <a:lstStyle/>
          <a:p>
            <a:r>
              <a:rPr lang="en-IN" sz="2400" b="1" dirty="0"/>
              <a:t>Department Table</a:t>
            </a:r>
          </a:p>
        </p:txBody>
      </p:sp>
    </p:spTree>
    <p:extLst>
      <p:ext uri="{BB962C8B-B14F-4D97-AF65-F5344CB8AC3E}">
        <p14:creationId xmlns:p14="http://schemas.microsoft.com/office/powerpoint/2010/main" val="1575658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C0933-2F85-460E-0D88-61E07A3378DC}"/>
              </a:ext>
            </a:extLst>
          </p:cNvPr>
          <p:cNvSpPr>
            <a:spLocks noGrp="1"/>
          </p:cNvSpPr>
          <p:nvPr>
            <p:ph type="title"/>
          </p:nvPr>
        </p:nvSpPr>
        <p:spPr>
          <a:xfrm>
            <a:off x="747735" y="-244930"/>
            <a:ext cx="10515600" cy="1325563"/>
          </a:xfrm>
        </p:spPr>
        <p:txBody>
          <a:bodyPr/>
          <a:lstStyle/>
          <a:p>
            <a:pPr algn="ctr"/>
            <a:r>
              <a:rPr lang="en-IN" b="1" dirty="0">
                <a:solidFill>
                  <a:srgbClr val="C00000"/>
                </a:solidFill>
              </a:rPr>
              <a:t>Aggregation: MIN()</a:t>
            </a:r>
          </a:p>
        </p:txBody>
      </p:sp>
      <p:sp>
        <p:nvSpPr>
          <p:cNvPr id="3" name="Content Placeholder 2">
            <a:extLst>
              <a:ext uri="{FF2B5EF4-FFF2-40B4-BE49-F238E27FC236}">
                <a16:creationId xmlns:a16="http://schemas.microsoft.com/office/drawing/2014/main" id="{12213E1E-9B02-8E6B-A9BD-48C52E71458A}"/>
              </a:ext>
            </a:extLst>
          </p:cNvPr>
          <p:cNvSpPr>
            <a:spLocks noGrp="1"/>
          </p:cNvSpPr>
          <p:nvPr>
            <p:ph idx="1"/>
          </p:nvPr>
        </p:nvSpPr>
        <p:spPr>
          <a:xfrm>
            <a:off x="838200" y="901030"/>
            <a:ext cx="10515600" cy="4351338"/>
          </a:xfrm>
        </p:spPr>
        <p:txBody>
          <a:bodyPr>
            <a:normAutofit/>
          </a:bodyPr>
          <a:lstStyle/>
          <a:p>
            <a:r>
              <a:rPr lang="en-US" sz="2400" b="0" i="0" u="none" strike="noStrike" baseline="0" dirty="0">
                <a:solidFill>
                  <a:srgbClr val="000000"/>
                </a:solidFill>
              </a:rPr>
              <a:t>The MIN() function returns the minimum value in the selected column</a:t>
            </a:r>
            <a:r>
              <a:rPr lang="en-US" sz="1800" b="0" i="0" u="none" strike="noStrike" baseline="0" dirty="0">
                <a:solidFill>
                  <a:srgbClr val="000000"/>
                </a:solidFill>
                <a:latin typeface="Palatino LT Std"/>
              </a:rPr>
              <a:t>.</a:t>
            </a:r>
          </a:p>
        </p:txBody>
      </p:sp>
      <p:sp>
        <p:nvSpPr>
          <p:cNvPr id="4" name="Slide Number Placeholder 3">
            <a:extLst>
              <a:ext uri="{FF2B5EF4-FFF2-40B4-BE49-F238E27FC236}">
                <a16:creationId xmlns:a16="http://schemas.microsoft.com/office/drawing/2014/main" id="{692056A7-A89F-F9A5-E9FC-937341AE05F8}"/>
              </a:ext>
            </a:extLst>
          </p:cNvPr>
          <p:cNvSpPr>
            <a:spLocks noGrp="1"/>
          </p:cNvSpPr>
          <p:nvPr>
            <p:ph type="sldNum" sz="quarter" idx="12"/>
          </p:nvPr>
        </p:nvSpPr>
        <p:spPr/>
        <p:txBody>
          <a:bodyPr/>
          <a:lstStyle/>
          <a:p>
            <a:fld id="{A5DC77FE-90AD-43F6-BCC5-87ECBA829A40}" type="slidenum">
              <a:rPr lang="en-IN" smtClean="0"/>
              <a:t>10</a:t>
            </a:fld>
            <a:endParaRPr lang="en-IN" dirty="0"/>
          </a:p>
        </p:txBody>
      </p:sp>
      <p:sp>
        <p:nvSpPr>
          <p:cNvPr id="6" name="TextBox 5">
            <a:extLst>
              <a:ext uri="{FF2B5EF4-FFF2-40B4-BE49-F238E27FC236}">
                <a16:creationId xmlns:a16="http://schemas.microsoft.com/office/drawing/2014/main" id="{46C345CA-7816-F006-CCF5-6757B583E78C}"/>
              </a:ext>
            </a:extLst>
          </p:cNvPr>
          <p:cNvSpPr txBox="1"/>
          <p:nvPr/>
        </p:nvSpPr>
        <p:spPr>
          <a:xfrm>
            <a:off x="2079171" y="4271724"/>
            <a:ext cx="7823411" cy="400110"/>
          </a:xfrm>
          <a:prstGeom prst="rect">
            <a:avLst/>
          </a:prstGeom>
          <a:noFill/>
        </p:spPr>
        <p:txBody>
          <a:bodyPr wrap="square">
            <a:spAutoFit/>
          </a:bodyPr>
          <a:lstStyle/>
          <a:p>
            <a:r>
              <a:rPr lang="en-US" sz="2000" b="1" dirty="0"/>
              <a:t>SELECT MIN(age) as MIN from Customers;</a:t>
            </a:r>
            <a:endParaRPr lang="en-IN" sz="2000" b="1" dirty="0"/>
          </a:p>
        </p:txBody>
      </p:sp>
      <p:pic>
        <p:nvPicPr>
          <p:cNvPr id="7" name="Picture 6">
            <a:extLst>
              <a:ext uri="{FF2B5EF4-FFF2-40B4-BE49-F238E27FC236}">
                <a16:creationId xmlns:a16="http://schemas.microsoft.com/office/drawing/2014/main" id="{19658CF1-FBB8-E26C-C6F6-2ABA02378510}"/>
              </a:ext>
            </a:extLst>
          </p:cNvPr>
          <p:cNvPicPr>
            <a:picLocks noChangeAspect="1"/>
          </p:cNvPicPr>
          <p:nvPr/>
        </p:nvPicPr>
        <p:blipFill>
          <a:blip r:embed="rId2"/>
          <a:stretch>
            <a:fillRect/>
          </a:stretch>
        </p:blipFill>
        <p:spPr>
          <a:xfrm>
            <a:off x="1226707" y="1499273"/>
            <a:ext cx="7383893" cy="2526068"/>
          </a:xfrm>
          <a:prstGeom prst="rect">
            <a:avLst/>
          </a:prstGeom>
        </p:spPr>
      </p:pic>
      <p:pic>
        <p:nvPicPr>
          <p:cNvPr id="8" name="Picture 7">
            <a:extLst>
              <a:ext uri="{FF2B5EF4-FFF2-40B4-BE49-F238E27FC236}">
                <a16:creationId xmlns:a16="http://schemas.microsoft.com/office/drawing/2014/main" id="{5EB3A0E9-3969-EE85-854D-F8B458424DAD}"/>
              </a:ext>
            </a:extLst>
          </p:cNvPr>
          <p:cNvPicPr>
            <a:picLocks noChangeAspect="1"/>
          </p:cNvPicPr>
          <p:nvPr/>
        </p:nvPicPr>
        <p:blipFill>
          <a:blip r:embed="rId3"/>
          <a:stretch>
            <a:fillRect/>
          </a:stretch>
        </p:blipFill>
        <p:spPr>
          <a:xfrm>
            <a:off x="4154691" y="4918217"/>
            <a:ext cx="1527923" cy="853529"/>
          </a:xfrm>
          <a:prstGeom prst="rect">
            <a:avLst/>
          </a:prstGeom>
        </p:spPr>
      </p:pic>
    </p:spTree>
    <p:extLst>
      <p:ext uri="{BB962C8B-B14F-4D97-AF65-F5344CB8AC3E}">
        <p14:creationId xmlns:p14="http://schemas.microsoft.com/office/powerpoint/2010/main" val="282768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C0933-2F85-460E-0D88-61E07A3378DC}"/>
              </a:ext>
            </a:extLst>
          </p:cNvPr>
          <p:cNvSpPr>
            <a:spLocks noGrp="1"/>
          </p:cNvSpPr>
          <p:nvPr>
            <p:ph type="title"/>
          </p:nvPr>
        </p:nvSpPr>
        <p:spPr>
          <a:xfrm>
            <a:off x="747735" y="-244930"/>
            <a:ext cx="10515600" cy="1325563"/>
          </a:xfrm>
        </p:spPr>
        <p:txBody>
          <a:bodyPr/>
          <a:lstStyle/>
          <a:p>
            <a:pPr algn="ctr"/>
            <a:r>
              <a:rPr lang="en-IN" b="1" dirty="0">
                <a:solidFill>
                  <a:srgbClr val="C00000"/>
                </a:solidFill>
              </a:rPr>
              <a:t>Aggregation: MAX()</a:t>
            </a:r>
          </a:p>
        </p:txBody>
      </p:sp>
      <p:sp>
        <p:nvSpPr>
          <p:cNvPr id="3" name="Content Placeholder 2">
            <a:extLst>
              <a:ext uri="{FF2B5EF4-FFF2-40B4-BE49-F238E27FC236}">
                <a16:creationId xmlns:a16="http://schemas.microsoft.com/office/drawing/2014/main" id="{12213E1E-9B02-8E6B-A9BD-48C52E71458A}"/>
              </a:ext>
            </a:extLst>
          </p:cNvPr>
          <p:cNvSpPr>
            <a:spLocks noGrp="1"/>
          </p:cNvSpPr>
          <p:nvPr>
            <p:ph idx="1"/>
          </p:nvPr>
        </p:nvSpPr>
        <p:spPr>
          <a:xfrm>
            <a:off x="838200" y="901030"/>
            <a:ext cx="10515600" cy="4351338"/>
          </a:xfrm>
        </p:spPr>
        <p:txBody>
          <a:bodyPr>
            <a:normAutofit/>
          </a:bodyPr>
          <a:lstStyle/>
          <a:p>
            <a:r>
              <a:rPr lang="en-US" sz="2400" b="0" i="0" u="none" strike="noStrike" baseline="0" dirty="0">
                <a:solidFill>
                  <a:srgbClr val="000000"/>
                </a:solidFill>
              </a:rPr>
              <a:t>The MAX() function returns the maximum value in the selected column.</a:t>
            </a:r>
          </a:p>
        </p:txBody>
      </p:sp>
      <p:sp>
        <p:nvSpPr>
          <p:cNvPr id="4" name="Slide Number Placeholder 3">
            <a:extLst>
              <a:ext uri="{FF2B5EF4-FFF2-40B4-BE49-F238E27FC236}">
                <a16:creationId xmlns:a16="http://schemas.microsoft.com/office/drawing/2014/main" id="{692056A7-A89F-F9A5-E9FC-937341AE05F8}"/>
              </a:ext>
            </a:extLst>
          </p:cNvPr>
          <p:cNvSpPr>
            <a:spLocks noGrp="1"/>
          </p:cNvSpPr>
          <p:nvPr>
            <p:ph type="sldNum" sz="quarter" idx="12"/>
          </p:nvPr>
        </p:nvSpPr>
        <p:spPr/>
        <p:txBody>
          <a:bodyPr/>
          <a:lstStyle/>
          <a:p>
            <a:fld id="{A5DC77FE-90AD-43F6-BCC5-87ECBA829A40}" type="slidenum">
              <a:rPr lang="en-IN" smtClean="0"/>
              <a:t>11</a:t>
            </a:fld>
            <a:endParaRPr lang="en-IN" dirty="0"/>
          </a:p>
        </p:txBody>
      </p:sp>
      <p:sp>
        <p:nvSpPr>
          <p:cNvPr id="6" name="TextBox 5">
            <a:extLst>
              <a:ext uri="{FF2B5EF4-FFF2-40B4-BE49-F238E27FC236}">
                <a16:creationId xmlns:a16="http://schemas.microsoft.com/office/drawing/2014/main" id="{46C345CA-7816-F006-CCF5-6757B583E78C}"/>
              </a:ext>
            </a:extLst>
          </p:cNvPr>
          <p:cNvSpPr txBox="1"/>
          <p:nvPr/>
        </p:nvSpPr>
        <p:spPr>
          <a:xfrm>
            <a:off x="2079171" y="4271724"/>
            <a:ext cx="7823411" cy="400110"/>
          </a:xfrm>
          <a:prstGeom prst="rect">
            <a:avLst/>
          </a:prstGeom>
          <a:noFill/>
        </p:spPr>
        <p:txBody>
          <a:bodyPr wrap="square">
            <a:spAutoFit/>
          </a:bodyPr>
          <a:lstStyle/>
          <a:p>
            <a:r>
              <a:rPr lang="en-US" sz="2000" b="1" dirty="0"/>
              <a:t>SELECT MAX(age) as MAX from Customers;</a:t>
            </a:r>
            <a:endParaRPr lang="en-IN" sz="2000" b="1" dirty="0"/>
          </a:p>
        </p:txBody>
      </p:sp>
      <p:pic>
        <p:nvPicPr>
          <p:cNvPr id="7" name="Picture 6">
            <a:extLst>
              <a:ext uri="{FF2B5EF4-FFF2-40B4-BE49-F238E27FC236}">
                <a16:creationId xmlns:a16="http://schemas.microsoft.com/office/drawing/2014/main" id="{19658CF1-FBB8-E26C-C6F6-2ABA02378510}"/>
              </a:ext>
            </a:extLst>
          </p:cNvPr>
          <p:cNvPicPr>
            <a:picLocks noChangeAspect="1"/>
          </p:cNvPicPr>
          <p:nvPr/>
        </p:nvPicPr>
        <p:blipFill>
          <a:blip r:embed="rId2"/>
          <a:stretch>
            <a:fillRect/>
          </a:stretch>
        </p:blipFill>
        <p:spPr>
          <a:xfrm>
            <a:off x="1226707" y="1434723"/>
            <a:ext cx="7383893" cy="2526068"/>
          </a:xfrm>
          <a:prstGeom prst="rect">
            <a:avLst/>
          </a:prstGeom>
        </p:spPr>
      </p:pic>
      <p:pic>
        <p:nvPicPr>
          <p:cNvPr id="8" name="Picture 7">
            <a:extLst>
              <a:ext uri="{FF2B5EF4-FFF2-40B4-BE49-F238E27FC236}">
                <a16:creationId xmlns:a16="http://schemas.microsoft.com/office/drawing/2014/main" id="{709ED0AA-8B87-5A90-24C6-A2B64DD2F8A6}"/>
              </a:ext>
            </a:extLst>
          </p:cNvPr>
          <p:cNvPicPr>
            <a:picLocks noChangeAspect="1"/>
          </p:cNvPicPr>
          <p:nvPr/>
        </p:nvPicPr>
        <p:blipFill>
          <a:blip r:embed="rId3"/>
          <a:stretch>
            <a:fillRect/>
          </a:stretch>
        </p:blipFill>
        <p:spPr>
          <a:xfrm>
            <a:off x="4699433" y="4950059"/>
            <a:ext cx="1396567" cy="946435"/>
          </a:xfrm>
          <a:prstGeom prst="rect">
            <a:avLst/>
          </a:prstGeom>
        </p:spPr>
      </p:pic>
    </p:spTree>
    <p:extLst>
      <p:ext uri="{BB962C8B-B14F-4D97-AF65-F5344CB8AC3E}">
        <p14:creationId xmlns:p14="http://schemas.microsoft.com/office/powerpoint/2010/main" val="2960847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A3BF1-4A69-90A8-A41B-38758F80F742}"/>
              </a:ext>
            </a:extLst>
          </p:cNvPr>
          <p:cNvSpPr>
            <a:spLocks noGrp="1"/>
          </p:cNvSpPr>
          <p:nvPr>
            <p:ph type="title"/>
          </p:nvPr>
        </p:nvSpPr>
        <p:spPr>
          <a:xfrm>
            <a:off x="642257" y="-72232"/>
            <a:ext cx="10515600" cy="1325563"/>
          </a:xfrm>
        </p:spPr>
        <p:txBody>
          <a:bodyPr/>
          <a:lstStyle/>
          <a:p>
            <a:pPr algn="ctr"/>
            <a:r>
              <a:rPr lang="en-IN" b="1" dirty="0">
                <a:solidFill>
                  <a:srgbClr val="C00000"/>
                </a:solidFill>
              </a:rPr>
              <a:t>Filtering</a:t>
            </a:r>
          </a:p>
        </p:txBody>
      </p:sp>
      <p:sp>
        <p:nvSpPr>
          <p:cNvPr id="3" name="Content Placeholder 2">
            <a:extLst>
              <a:ext uri="{FF2B5EF4-FFF2-40B4-BE49-F238E27FC236}">
                <a16:creationId xmlns:a16="http://schemas.microsoft.com/office/drawing/2014/main" id="{D4970FEC-1A6F-1205-B23E-84C4AD7B5A2F}"/>
              </a:ext>
            </a:extLst>
          </p:cNvPr>
          <p:cNvSpPr>
            <a:spLocks noGrp="1"/>
          </p:cNvSpPr>
          <p:nvPr>
            <p:ph idx="1"/>
          </p:nvPr>
        </p:nvSpPr>
        <p:spPr>
          <a:xfrm>
            <a:off x="838200" y="1253330"/>
            <a:ext cx="10515600" cy="4907983"/>
          </a:xfrm>
        </p:spPr>
        <p:txBody>
          <a:bodyPr>
            <a:noAutofit/>
          </a:bodyPr>
          <a:lstStyle/>
          <a:p>
            <a:pPr algn="just"/>
            <a:r>
              <a:rPr lang="en-US" sz="2000" b="0" i="0" u="none" strike="noStrike" baseline="0" dirty="0">
                <a:solidFill>
                  <a:srgbClr val="000000"/>
                </a:solidFill>
              </a:rPr>
              <a:t>The data generated from the reports of various application software often results in complex and large datasets. This dataset may consist of redundant records or impartial records. This useless data may confuse the user. </a:t>
            </a:r>
          </a:p>
          <a:p>
            <a:pPr algn="just"/>
            <a:r>
              <a:rPr lang="en-US" sz="2000" b="0" i="0" u="none" strike="noStrike" baseline="0" dirty="0">
                <a:solidFill>
                  <a:srgbClr val="000000"/>
                </a:solidFill>
              </a:rPr>
              <a:t>Filtering this redundant and useless data can also make the dataset more efficient and useful. Data filtering is one of the major steps involved in data science due to various reasons, and some are listed below:</a:t>
            </a:r>
          </a:p>
          <a:p>
            <a:pPr lvl="1" algn="just"/>
            <a:r>
              <a:rPr lang="en-US" sz="2000" b="0" i="0" u="none" strike="noStrike" baseline="0" dirty="0">
                <a:solidFill>
                  <a:srgbClr val="000000"/>
                </a:solidFill>
              </a:rPr>
              <a:t>During certain situations, we may require a specific part of the actual data for analysis.</a:t>
            </a:r>
          </a:p>
          <a:p>
            <a:pPr lvl="1" algn="just"/>
            <a:r>
              <a:rPr lang="en-US" sz="2000" b="0" i="0" u="none" strike="noStrike" baseline="0" dirty="0">
                <a:solidFill>
                  <a:srgbClr val="000000"/>
                </a:solidFill>
              </a:rPr>
              <a:t>Sometimes, we may require reducing the actual retrieved data by removing redundant records as that may result in wrong analysis.</a:t>
            </a:r>
          </a:p>
          <a:p>
            <a:pPr lvl="1" algn="just"/>
            <a:r>
              <a:rPr lang="en-US" sz="2000" b="0" i="0" u="none" strike="noStrike" baseline="0" dirty="0">
                <a:solidFill>
                  <a:srgbClr val="000000"/>
                </a:solidFill>
              </a:rPr>
              <a:t>Query performance can be greatly enhanced by applying it to refined data. Also, it can reduce strain on application.</a:t>
            </a:r>
          </a:p>
          <a:p>
            <a:pPr algn="just"/>
            <a:r>
              <a:rPr lang="en-US" sz="2000" b="0" i="0" u="none" strike="noStrike" baseline="0" dirty="0">
                <a:solidFill>
                  <a:srgbClr val="000000"/>
                </a:solidFill>
              </a:rPr>
              <a:t>Data filtering process consists of different strategies for refining and reducing datasets.</a:t>
            </a:r>
            <a:endParaRPr lang="en-IN" sz="2000" dirty="0"/>
          </a:p>
        </p:txBody>
      </p:sp>
      <p:sp>
        <p:nvSpPr>
          <p:cNvPr id="4" name="Slide Number Placeholder 3">
            <a:extLst>
              <a:ext uri="{FF2B5EF4-FFF2-40B4-BE49-F238E27FC236}">
                <a16:creationId xmlns:a16="http://schemas.microsoft.com/office/drawing/2014/main" id="{B4A9BE10-D8E0-6603-3C54-D26B8FB04782}"/>
              </a:ext>
            </a:extLst>
          </p:cNvPr>
          <p:cNvSpPr>
            <a:spLocks noGrp="1"/>
          </p:cNvSpPr>
          <p:nvPr>
            <p:ph type="sldNum" sz="quarter" idx="12"/>
          </p:nvPr>
        </p:nvSpPr>
        <p:spPr/>
        <p:txBody>
          <a:bodyPr/>
          <a:lstStyle/>
          <a:p>
            <a:fld id="{A5DC77FE-90AD-43F6-BCC5-87ECBA829A40}" type="slidenum">
              <a:rPr lang="en-IN" smtClean="0"/>
              <a:t>12</a:t>
            </a:fld>
            <a:endParaRPr lang="en-IN" dirty="0"/>
          </a:p>
        </p:txBody>
      </p:sp>
    </p:spTree>
    <p:extLst>
      <p:ext uri="{BB962C8B-B14F-4D97-AF65-F5344CB8AC3E}">
        <p14:creationId xmlns:p14="http://schemas.microsoft.com/office/powerpoint/2010/main" val="1180759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A3BF1-4A69-90A8-A41B-38758F80F742}"/>
              </a:ext>
            </a:extLst>
          </p:cNvPr>
          <p:cNvSpPr>
            <a:spLocks noGrp="1"/>
          </p:cNvSpPr>
          <p:nvPr>
            <p:ph type="title"/>
          </p:nvPr>
        </p:nvSpPr>
        <p:spPr>
          <a:xfrm>
            <a:off x="642257" y="-279060"/>
            <a:ext cx="10515600" cy="1325563"/>
          </a:xfrm>
        </p:spPr>
        <p:txBody>
          <a:bodyPr/>
          <a:lstStyle/>
          <a:p>
            <a:pPr algn="ctr"/>
            <a:r>
              <a:rPr lang="en-IN" b="1" dirty="0">
                <a:solidFill>
                  <a:srgbClr val="C00000"/>
                </a:solidFill>
              </a:rPr>
              <a:t>Filtering</a:t>
            </a:r>
          </a:p>
        </p:txBody>
      </p:sp>
      <p:sp>
        <p:nvSpPr>
          <p:cNvPr id="3" name="Content Placeholder 2">
            <a:extLst>
              <a:ext uri="{FF2B5EF4-FFF2-40B4-BE49-F238E27FC236}">
                <a16:creationId xmlns:a16="http://schemas.microsoft.com/office/drawing/2014/main" id="{D4970FEC-1A6F-1205-B23E-84C4AD7B5A2F}"/>
              </a:ext>
            </a:extLst>
          </p:cNvPr>
          <p:cNvSpPr>
            <a:spLocks noGrp="1"/>
          </p:cNvSpPr>
          <p:nvPr>
            <p:ph idx="1"/>
          </p:nvPr>
        </p:nvSpPr>
        <p:spPr>
          <a:xfrm>
            <a:off x="838200" y="800792"/>
            <a:ext cx="10515600" cy="4351338"/>
          </a:xfrm>
        </p:spPr>
        <p:txBody>
          <a:bodyPr>
            <a:noAutofit/>
          </a:bodyPr>
          <a:lstStyle/>
          <a:p>
            <a:pPr algn="just"/>
            <a:r>
              <a:rPr lang="en-US" sz="2000" b="1" i="0" u="none" strike="noStrike" baseline="0" dirty="0">
                <a:solidFill>
                  <a:srgbClr val="000000"/>
                </a:solidFill>
              </a:rPr>
              <a:t>Syntax to filter data using WHERE</a:t>
            </a:r>
          </a:p>
          <a:p>
            <a:pPr marL="457200" lvl="1" indent="0">
              <a:buNone/>
            </a:pPr>
            <a:r>
              <a:rPr lang="en-IN" sz="1600" b="0" i="0" u="none" strike="noStrike" baseline="0" dirty="0">
                <a:solidFill>
                  <a:srgbClr val="000000"/>
                </a:solidFill>
              </a:rPr>
              <a:t>SELECT *FROM tablename;</a:t>
            </a:r>
          </a:p>
          <a:p>
            <a:pPr algn="just"/>
            <a:r>
              <a:rPr lang="en-US" sz="2000" i="0" u="none" strike="noStrike" baseline="0" dirty="0">
                <a:solidFill>
                  <a:srgbClr val="000000"/>
                </a:solidFill>
              </a:rPr>
              <a:t>The above query extracts all data from the table. An asterisk (*) in the above simple query indicates that “select all the data” in the table. In the above query, when we add WHERE clause with the condition after WHERE, it filters data in the table and returns only those records that satisfy the condition given after WHERE claus</a:t>
            </a:r>
            <a:r>
              <a:rPr lang="en-US" sz="2000" dirty="0">
                <a:solidFill>
                  <a:srgbClr val="000000"/>
                </a:solidFill>
              </a:rPr>
              <a:t>e.</a:t>
            </a:r>
          </a:p>
          <a:p>
            <a:r>
              <a:rPr lang="en-US" sz="2000" b="0" i="0" u="none" strike="noStrike" baseline="0" dirty="0">
                <a:solidFill>
                  <a:srgbClr val="000000"/>
                </a:solidFill>
              </a:rPr>
              <a:t>WHERE clause can be used as follows:</a:t>
            </a:r>
          </a:p>
          <a:p>
            <a:pPr lvl="1"/>
            <a:r>
              <a:rPr lang="en-US" sz="1600" b="0" i="0" u="none" strike="noStrike" baseline="0" dirty="0">
                <a:solidFill>
                  <a:srgbClr val="000000"/>
                </a:solidFill>
              </a:rPr>
              <a:t>SELECT *FROM tablename WHERE columnname = expected_value;</a:t>
            </a:r>
            <a:endParaRPr lang="en-US" sz="1600" b="1" i="0" u="none" strike="noStrike" baseline="0" dirty="0">
              <a:solidFill>
                <a:srgbClr val="000000"/>
              </a:solidFill>
            </a:endParaRPr>
          </a:p>
          <a:p>
            <a:endParaRPr lang="en-IN" sz="2400" dirty="0"/>
          </a:p>
        </p:txBody>
      </p:sp>
      <p:sp>
        <p:nvSpPr>
          <p:cNvPr id="4" name="Slide Number Placeholder 3">
            <a:extLst>
              <a:ext uri="{FF2B5EF4-FFF2-40B4-BE49-F238E27FC236}">
                <a16:creationId xmlns:a16="http://schemas.microsoft.com/office/drawing/2014/main" id="{B4A9BE10-D8E0-6603-3C54-D26B8FB04782}"/>
              </a:ext>
            </a:extLst>
          </p:cNvPr>
          <p:cNvSpPr>
            <a:spLocks noGrp="1"/>
          </p:cNvSpPr>
          <p:nvPr>
            <p:ph type="sldNum" sz="quarter" idx="12"/>
          </p:nvPr>
        </p:nvSpPr>
        <p:spPr/>
        <p:txBody>
          <a:bodyPr/>
          <a:lstStyle/>
          <a:p>
            <a:fld id="{A5DC77FE-90AD-43F6-BCC5-87ECBA829A40}" type="slidenum">
              <a:rPr lang="en-IN" smtClean="0"/>
              <a:t>13</a:t>
            </a:fld>
            <a:endParaRPr lang="en-IN" dirty="0"/>
          </a:p>
        </p:txBody>
      </p:sp>
      <p:graphicFrame>
        <p:nvGraphicFramePr>
          <p:cNvPr id="5" name="Table 4">
            <a:extLst>
              <a:ext uri="{FF2B5EF4-FFF2-40B4-BE49-F238E27FC236}">
                <a16:creationId xmlns:a16="http://schemas.microsoft.com/office/drawing/2014/main" id="{8D7D56C8-F334-6C21-64C1-4E44F80FD7A7}"/>
              </a:ext>
            </a:extLst>
          </p:cNvPr>
          <p:cNvGraphicFramePr>
            <a:graphicFrameLocks noGrp="1"/>
          </p:cNvGraphicFramePr>
          <p:nvPr/>
        </p:nvGraphicFramePr>
        <p:xfrm>
          <a:off x="1836057" y="3943032"/>
          <a:ext cx="8128000" cy="25958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99700016"/>
                    </a:ext>
                  </a:extLst>
                </a:gridCol>
                <a:gridCol w="1625600">
                  <a:extLst>
                    <a:ext uri="{9D8B030D-6E8A-4147-A177-3AD203B41FA5}">
                      <a16:colId xmlns:a16="http://schemas.microsoft.com/office/drawing/2014/main" val="3658609652"/>
                    </a:ext>
                  </a:extLst>
                </a:gridCol>
                <a:gridCol w="1625600">
                  <a:extLst>
                    <a:ext uri="{9D8B030D-6E8A-4147-A177-3AD203B41FA5}">
                      <a16:colId xmlns:a16="http://schemas.microsoft.com/office/drawing/2014/main" val="3780425603"/>
                    </a:ext>
                  </a:extLst>
                </a:gridCol>
                <a:gridCol w="1625600">
                  <a:extLst>
                    <a:ext uri="{9D8B030D-6E8A-4147-A177-3AD203B41FA5}">
                      <a16:colId xmlns:a16="http://schemas.microsoft.com/office/drawing/2014/main" val="4173745477"/>
                    </a:ext>
                  </a:extLst>
                </a:gridCol>
                <a:gridCol w="1625600">
                  <a:extLst>
                    <a:ext uri="{9D8B030D-6E8A-4147-A177-3AD203B41FA5}">
                      <a16:colId xmlns:a16="http://schemas.microsoft.com/office/drawing/2014/main" val="3351233135"/>
                    </a:ext>
                  </a:extLst>
                </a:gridCol>
              </a:tblGrid>
              <a:tr h="370840">
                <a:tc>
                  <a:txBody>
                    <a:bodyPr/>
                    <a:lstStyle/>
                    <a:p>
                      <a:pPr algn="ctr"/>
                      <a:r>
                        <a:rPr lang="en-IN" dirty="0"/>
                        <a:t>ENAME</a:t>
                      </a:r>
                    </a:p>
                  </a:txBody>
                  <a:tcPr/>
                </a:tc>
                <a:tc>
                  <a:txBody>
                    <a:bodyPr/>
                    <a:lstStyle/>
                    <a:p>
                      <a:pPr algn="ctr"/>
                      <a:r>
                        <a:rPr lang="en-IN" dirty="0"/>
                        <a:t>EID</a:t>
                      </a:r>
                    </a:p>
                  </a:txBody>
                  <a:tcPr/>
                </a:tc>
                <a:tc>
                  <a:txBody>
                    <a:bodyPr/>
                    <a:lstStyle/>
                    <a:p>
                      <a:pPr algn="ctr"/>
                      <a:r>
                        <a:rPr lang="en-IN" dirty="0"/>
                        <a:t>SALARY</a:t>
                      </a:r>
                    </a:p>
                  </a:txBody>
                  <a:tcPr/>
                </a:tc>
                <a:tc>
                  <a:txBody>
                    <a:bodyPr/>
                    <a:lstStyle/>
                    <a:p>
                      <a:pPr algn="ctr"/>
                      <a:r>
                        <a:rPr lang="en-IN" dirty="0"/>
                        <a:t>DEPTID</a:t>
                      </a:r>
                    </a:p>
                  </a:txBody>
                  <a:tcPr/>
                </a:tc>
                <a:tc>
                  <a:txBody>
                    <a:bodyPr/>
                    <a:lstStyle/>
                    <a:p>
                      <a:pPr algn="ctr"/>
                      <a:r>
                        <a:rPr lang="en-IN" dirty="0"/>
                        <a:t>DEPTNAME</a:t>
                      </a:r>
                    </a:p>
                  </a:txBody>
                  <a:tcPr/>
                </a:tc>
                <a:extLst>
                  <a:ext uri="{0D108BD9-81ED-4DB2-BD59-A6C34878D82A}">
                    <a16:rowId xmlns:a16="http://schemas.microsoft.com/office/drawing/2014/main" val="3929169226"/>
                  </a:ext>
                </a:extLst>
              </a:tr>
              <a:tr h="370840">
                <a:tc>
                  <a:txBody>
                    <a:bodyPr/>
                    <a:lstStyle/>
                    <a:p>
                      <a:pPr algn="ctr"/>
                      <a:r>
                        <a:rPr lang="en-IN" dirty="0"/>
                        <a:t>John</a:t>
                      </a:r>
                    </a:p>
                  </a:txBody>
                  <a:tcPr/>
                </a:tc>
                <a:tc>
                  <a:txBody>
                    <a:bodyPr/>
                    <a:lstStyle/>
                    <a:p>
                      <a:pPr algn="ctr"/>
                      <a:r>
                        <a:rPr lang="en-IN" dirty="0"/>
                        <a:t>11</a:t>
                      </a:r>
                    </a:p>
                  </a:txBody>
                  <a:tcPr/>
                </a:tc>
                <a:tc>
                  <a:txBody>
                    <a:bodyPr/>
                    <a:lstStyle/>
                    <a:p>
                      <a:pPr algn="ctr"/>
                      <a:r>
                        <a:rPr lang="en-IN" dirty="0"/>
                        <a:t>30,000</a:t>
                      </a:r>
                    </a:p>
                  </a:txBody>
                  <a:tcPr/>
                </a:tc>
                <a:tc>
                  <a:txBody>
                    <a:bodyPr/>
                    <a:lstStyle/>
                    <a:p>
                      <a:pPr algn="ctr"/>
                      <a:r>
                        <a:rPr lang="en-IN" dirty="0"/>
                        <a:t>301</a:t>
                      </a:r>
                    </a:p>
                  </a:txBody>
                  <a:tcPr/>
                </a:tc>
                <a:tc>
                  <a:txBody>
                    <a:bodyPr/>
                    <a:lstStyle/>
                    <a:p>
                      <a:pPr algn="ctr"/>
                      <a:r>
                        <a:rPr lang="en-IN" dirty="0"/>
                        <a:t>Workshop</a:t>
                      </a:r>
                    </a:p>
                  </a:txBody>
                  <a:tcPr/>
                </a:tc>
                <a:extLst>
                  <a:ext uri="{0D108BD9-81ED-4DB2-BD59-A6C34878D82A}">
                    <a16:rowId xmlns:a16="http://schemas.microsoft.com/office/drawing/2014/main" val="2332267573"/>
                  </a:ext>
                </a:extLst>
              </a:tr>
              <a:tr h="370840">
                <a:tc>
                  <a:txBody>
                    <a:bodyPr/>
                    <a:lstStyle/>
                    <a:p>
                      <a:pPr algn="ctr"/>
                      <a:r>
                        <a:rPr lang="en-IN" dirty="0"/>
                        <a:t>Jerry</a:t>
                      </a:r>
                    </a:p>
                  </a:txBody>
                  <a:tcPr/>
                </a:tc>
                <a:tc>
                  <a:txBody>
                    <a:bodyPr/>
                    <a:lstStyle/>
                    <a:p>
                      <a:pPr algn="ctr"/>
                      <a:r>
                        <a:rPr lang="en-IN" dirty="0"/>
                        <a:t>15</a:t>
                      </a:r>
                    </a:p>
                  </a:txBody>
                  <a:tcPr/>
                </a:tc>
                <a:tc>
                  <a:txBody>
                    <a:bodyPr/>
                    <a:lstStyle/>
                    <a:p>
                      <a:pPr algn="ctr"/>
                      <a:r>
                        <a:rPr lang="en-IN" dirty="0"/>
                        <a:t>35,000</a:t>
                      </a:r>
                    </a:p>
                  </a:txBody>
                  <a:tcPr/>
                </a:tc>
                <a:tc>
                  <a:txBody>
                    <a:bodyPr/>
                    <a:lstStyle/>
                    <a:p>
                      <a:pPr algn="ctr"/>
                      <a:r>
                        <a:rPr lang="en-IN" dirty="0"/>
                        <a:t>305</a:t>
                      </a:r>
                    </a:p>
                  </a:txBody>
                  <a:tcPr/>
                </a:tc>
                <a:tc>
                  <a:txBody>
                    <a:bodyPr/>
                    <a:lstStyle/>
                    <a:p>
                      <a:pPr algn="ctr"/>
                      <a:r>
                        <a:rPr lang="en-IN" dirty="0"/>
                        <a:t>Testing</a:t>
                      </a:r>
                    </a:p>
                  </a:txBody>
                  <a:tcPr/>
                </a:tc>
                <a:extLst>
                  <a:ext uri="{0D108BD9-81ED-4DB2-BD59-A6C34878D82A}">
                    <a16:rowId xmlns:a16="http://schemas.microsoft.com/office/drawing/2014/main" val="2096338506"/>
                  </a:ext>
                </a:extLst>
              </a:tr>
              <a:tr h="370840">
                <a:tc>
                  <a:txBody>
                    <a:bodyPr/>
                    <a:lstStyle/>
                    <a:p>
                      <a:pPr algn="ctr"/>
                      <a:r>
                        <a:rPr lang="en-IN" dirty="0"/>
                        <a:t>Niya</a:t>
                      </a:r>
                    </a:p>
                  </a:txBody>
                  <a:tcPr/>
                </a:tc>
                <a:tc>
                  <a:txBody>
                    <a:bodyPr/>
                    <a:lstStyle/>
                    <a:p>
                      <a:pPr algn="ctr"/>
                      <a:r>
                        <a:rPr lang="en-IN" dirty="0"/>
                        <a:t>38</a:t>
                      </a:r>
                    </a:p>
                  </a:txBody>
                  <a:tcPr/>
                </a:tc>
                <a:tc>
                  <a:txBody>
                    <a:bodyPr/>
                    <a:lstStyle/>
                    <a:p>
                      <a:pPr algn="ctr"/>
                      <a:r>
                        <a:rPr lang="en-IN" dirty="0"/>
                        <a:t>45,000</a:t>
                      </a:r>
                    </a:p>
                  </a:txBody>
                  <a:tcPr/>
                </a:tc>
                <a:tc>
                  <a:txBody>
                    <a:bodyPr/>
                    <a:lstStyle/>
                    <a:p>
                      <a:pPr algn="ctr"/>
                      <a:r>
                        <a:rPr lang="en-IN" dirty="0"/>
                        <a:t>308</a:t>
                      </a:r>
                    </a:p>
                  </a:txBody>
                  <a:tcPr/>
                </a:tc>
                <a:tc>
                  <a:txBody>
                    <a:bodyPr/>
                    <a:lstStyle/>
                    <a:p>
                      <a:pPr algn="ctr"/>
                      <a:r>
                        <a:rPr lang="en-IN" dirty="0"/>
                        <a:t>HR</a:t>
                      </a:r>
                    </a:p>
                  </a:txBody>
                  <a:tcPr/>
                </a:tc>
                <a:extLst>
                  <a:ext uri="{0D108BD9-81ED-4DB2-BD59-A6C34878D82A}">
                    <a16:rowId xmlns:a16="http://schemas.microsoft.com/office/drawing/2014/main" val="3664940374"/>
                  </a:ext>
                </a:extLst>
              </a:tr>
              <a:tr h="370840">
                <a:tc>
                  <a:txBody>
                    <a:bodyPr/>
                    <a:lstStyle/>
                    <a:p>
                      <a:pPr algn="ctr"/>
                      <a:r>
                        <a:rPr lang="en-IN" dirty="0"/>
                        <a:t>Alice</a:t>
                      </a:r>
                    </a:p>
                  </a:txBody>
                  <a:tcPr/>
                </a:tc>
                <a:tc>
                  <a:txBody>
                    <a:bodyPr/>
                    <a:lstStyle/>
                    <a:p>
                      <a:pPr algn="ctr"/>
                      <a:r>
                        <a:rPr lang="en-IN" dirty="0"/>
                        <a:t>18</a:t>
                      </a:r>
                    </a:p>
                  </a:txBody>
                  <a:tcPr/>
                </a:tc>
                <a:tc>
                  <a:txBody>
                    <a:bodyPr/>
                    <a:lstStyle/>
                    <a:p>
                      <a:pPr algn="ctr"/>
                      <a:r>
                        <a:rPr lang="en-IN" dirty="0"/>
                        <a:t>45,000</a:t>
                      </a:r>
                    </a:p>
                  </a:txBody>
                  <a:tcPr/>
                </a:tc>
                <a:tc>
                  <a:txBody>
                    <a:bodyPr/>
                    <a:lstStyle/>
                    <a:p>
                      <a:pPr algn="ctr"/>
                      <a:r>
                        <a:rPr lang="en-IN" dirty="0"/>
                        <a:t>305</a:t>
                      </a:r>
                    </a:p>
                  </a:txBody>
                  <a:tcPr/>
                </a:tc>
                <a:tc>
                  <a:txBody>
                    <a:bodyPr/>
                    <a:lstStyle/>
                    <a:p>
                      <a:pPr algn="ctr"/>
                      <a:r>
                        <a:rPr lang="en-IN" dirty="0"/>
                        <a:t>Testing</a:t>
                      </a:r>
                    </a:p>
                  </a:txBody>
                  <a:tcPr/>
                </a:tc>
                <a:extLst>
                  <a:ext uri="{0D108BD9-81ED-4DB2-BD59-A6C34878D82A}">
                    <a16:rowId xmlns:a16="http://schemas.microsoft.com/office/drawing/2014/main" val="1400820205"/>
                  </a:ext>
                </a:extLst>
              </a:tr>
              <a:tr h="370840">
                <a:tc>
                  <a:txBody>
                    <a:bodyPr/>
                    <a:lstStyle/>
                    <a:p>
                      <a:pPr algn="ctr"/>
                      <a:r>
                        <a:rPr lang="en-IN" dirty="0"/>
                        <a:t>Tom</a:t>
                      </a:r>
                    </a:p>
                  </a:txBody>
                  <a:tcPr/>
                </a:tc>
                <a:tc>
                  <a:txBody>
                    <a:bodyPr/>
                    <a:lstStyle/>
                    <a:p>
                      <a:pPr algn="ctr"/>
                      <a:r>
                        <a:rPr lang="en-IN" dirty="0"/>
                        <a:t>24</a:t>
                      </a:r>
                    </a:p>
                  </a:txBody>
                  <a:tcPr/>
                </a:tc>
                <a:tc>
                  <a:txBody>
                    <a:bodyPr/>
                    <a:lstStyle/>
                    <a:p>
                      <a:pPr algn="ctr"/>
                      <a:r>
                        <a:rPr lang="en-IN" dirty="0"/>
                        <a:t>50,000</a:t>
                      </a:r>
                    </a:p>
                  </a:txBody>
                  <a:tcPr/>
                </a:tc>
                <a:tc>
                  <a:txBody>
                    <a:bodyPr/>
                    <a:lstStyle/>
                    <a:p>
                      <a:pPr algn="ctr"/>
                      <a:r>
                        <a:rPr lang="en-IN" dirty="0"/>
                        <a:t>301</a:t>
                      </a:r>
                    </a:p>
                  </a:txBody>
                  <a:tcPr/>
                </a:tc>
                <a:tc>
                  <a:txBody>
                    <a:bodyPr/>
                    <a:lstStyle/>
                    <a:p>
                      <a:pPr algn="ctr"/>
                      <a:r>
                        <a:rPr lang="en-IN" dirty="0"/>
                        <a:t>Workshop</a:t>
                      </a:r>
                    </a:p>
                  </a:txBody>
                  <a:tcPr/>
                </a:tc>
                <a:extLst>
                  <a:ext uri="{0D108BD9-81ED-4DB2-BD59-A6C34878D82A}">
                    <a16:rowId xmlns:a16="http://schemas.microsoft.com/office/drawing/2014/main" val="1489341247"/>
                  </a:ext>
                </a:extLst>
              </a:tr>
              <a:tr h="370840">
                <a:tc>
                  <a:txBody>
                    <a:bodyPr/>
                    <a:lstStyle/>
                    <a:p>
                      <a:pPr algn="ctr"/>
                      <a:r>
                        <a:rPr lang="en-IN" dirty="0"/>
                        <a:t>Bobby</a:t>
                      </a:r>
                    </a:p>
                  </a:txBody>
                  <a:tcPr/>
                </a:tc>
                <a:tc>
                  <a:txBody>
                    <a:bodyPr/>
                    <a:lstStyle/>
                    <a:p>
                      <a:pPr algn="ctr"/>
                      <a:r>
                        <a:rPr lang="en-IN" dirty="0"/>
                        <a:t>17</a:t>
                      </a:r>
                    </a:p>
                  </a:txBody>
                  <a:tcPr/>
                </a:tc>
                <a:tc>
                  <a:txBody>
                    <a:bodyPr/>
                    <a:lstStyle/>
                    <a:p>
                      <a:pPr algn="ctr"/>
                      <a:r>
                        <a:rPr lang="en-IN" dirty="0"/>
                        <a:t>58,000</a:t>
                      </a:r>
                    </a:p>
                  </a:txBody>
                  <a:tcPr/>
                </a:tc>
                <a:tc>
                  <a:txBody>
                    <a:bodyPr/>
                    <a:lstStyle/>
                    <a:p>
                      <a:pPr algn="ctr"/>
                      <a:r>
                        <a:rPr lang="en-IN" dirty="0"/>
                        <a:t>308</a:t>
                      </a:r>
                    </a:p>
                  </a:txBody>
                  <a:tcPr/>
                </a:tc>
                <a:tc>
                  <a:txBody>
                    <a:bodyPr/>
                    <a:lstStyle/>
                    <a:p>
                      <a:pPr algn="ctr"/>
                      <a:r>
                        <a:rPr lang="en-IN" dirty="0"/>
                        <a:t>HR</a:t>
                      </a:r>
                    </a:p>
                  </a:txBody>
                  <a:tcPr/>
                </a:tc>
                <a:extLst>
                  <a:ext uri="{0D108BD9-81ED-4DB2-BD59-A6C34878D82A}">
                    <a16:rowId xmlns:a16="http://schemas.microsoft.com/office/drawing/2014/main" val="1377031107"/>
                  </a:ext>
                </a:extLst>
              </a:tr>
            </a:tbl>
          </a:graphicData>
        </a:graphic>
      </p:graphicFrame>
      <p:sp>
        <p:nvSpPr>
          <p:cNvPr id="6" name="TextBox 5">
            <a:extLst>
              <a:ext uri="{FF2B5EF4-FFF2-40B4-BE49-F238E27FC236}">
                <a16:creationId xmlns:a16="http://schemas.microsoft.com/office/drawing/2014/main" id="{1B99E5B3-476E-FC94-F7B3-F27944AF5333}"/>
              </a:ext>
            </a:extLst>
          </p:cNvPr>
          <p:cNvSpPr txBox="1"/>
          <p:nvPr/>
        </p:nvSpPr>
        <p:spPr>
          <a:xfrm>
            <a:off x="5029200" y="3429000"/>
            <a:ext cx="1741714" cy="400110"/>
          </a:xfrm>
          <a:prstGeom prst="rect">
            <a:avLst/>
          </a:prstGeom>
          <a:noFill/>
        </p:spPr>
        <p:txBody>
          <a:bodyPr wrap="square" rtlCol="0">
            <a:spAutoFit/>
          </a:bodyPr>
          <a:lstStyle/>
          <a:p>
            <a:r>
              <a:rPr lang="en-IN" sz="2000" b="1" dirty="0"/>
              <a:t>Workers Table</a:t>
            </a:r>
          </a:p>
        </p:txBody>
      </p:sp>
    </p:spTree>
    <p:extLst>
      <p:ext uri="{BB962C8B-B14F-4D97-AF65-F5344CB8AC3E}">
        <p14:creationId xmlns:p14="http://schemas.microsoft.com/office/powerpoint/2010/main" val="4063765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01C3-E992-EDF1-6F70-F58F5D7F5439}"/>
              </a:ext>
            </a:extLst>
          </p:cNvPr>
          <p:cNvSpPr>
            <a:spLocks noGrp="1"/>
          </p:cNvSpPr>
          <p:nvPr>
            <p:ph type="title"/>
          </p:nvPr>
        </p:nvSpPr>
        <p:spPr>
          <a:xfrm>
            <a:off x="729343" y="0"/>
            <a:ext cx="10515600" cy="1325563"/>
          </a:xfrm>
        </p:spPr>
        <p:txBody>
          <a:bodyPr/>
          <a:lstStyle/>
          <a:p>
            <a:pPr algn="ctr"/>
            <a:r>
              <a:rPr lang="en-IN" b="1" dirty="0">
                <a:solidFill>
                  <a:srgbClr val="C00000"/>
                </a:solidFill>
              </a:rPr>
              <a:t>WHERE Clause</a:t>
            </a:r>
          </a:p>
        </p:txBody>
      </p:sp>
      <p:sp>
        <p:nvSpPr>
          <p:cNvPr id="3" name="Content Placeholder 2">
            <a:extLst>
              <a:ext uri="{FF2B5EF4-FFF2-40B4-BE49-F238E27FC236}">
                <a16:creationId xmlns:a16="http://schemas.microsoft.com/office/drawing/2014/main" id="{5D5DB1DB-39FF-DD5E-1269-8A93A3788733}"/>
              </a:ext>
            </a:extLst>
          </p:cNvPr>
          <p:cNvSpPr>
            <a:spLocks noGrp="1"/>
          </p:cNvSpPr>
          <p:nvPr>
            <p:ph idx="1"/>
          </p:nvPr>
        </p:nvSpPr>
        <p:spPr>
          <a:xfrm>
            <a:off x="729343" y="1139825"/>
            <a:ext cx="10515600" cy="4351338"/>
          </a:xfrm>
        </p:spPr>
        <p:txBody>
          <a:bodyPr>
            <a:normAutofit/>
          </a:bodyPr>
          <a:lstStyle/>
          <a:p>
            <a:pPr algn="just"/>
            <a:r>
              <a:rPr lang="en-US" sz="2400" b="0" i="0" u="none" strike="noStrike" baseline="0" dirty="0">
                <a:solidFill>
                  <a:srgbClr val="000000"/>
                </a:solidFill>
              </a:rPr>
              <a:t>Instead of the equal sign (=) operator in the condition statement of </a:t>
            </a:r>
            <a:r>
              <a:rPr lang="en-US" sz="2400" b="1" i="0" u="none" strike="noStrike" baseline="0" dirty="0">
                <a:solidFill>
                  <a:srgbClr val="000000"/>
                </a:solidFill>
              </a:rPr>
              <a:t>WHERE </a:t>
            </a:r>
            <a:r>
              <a:rPr lang="en-US" sz="2400" b="0" i="0" u="none" strike="noStrike" baseline="0" dirty="0">
                <a:solidFill>
                  <a:srgbClr val="000000"/>
                </a:solidFill>
              </a:rPr>
              <a:t>clause, we can use the following operators too:</a:t>
            </a:r>
          </a:p>
          <a:p>
            <a:pPr lvl="1" algn="just"/>
            <a:r>
              <a:rPr lang="en-IN" b="1" i="0" u="none" strike="noStrike" baseline="0" dirty="0">
                <a:solidFill>
                  <a:srgbClr val="000000"/>
                </a:solidFill>
              </a:rPr>
              <a:t>&gt; </a:t>
            </a:r>
            <a:r>
              <a:rPr lang="en-IN" b="0" i="0" u="none" strike="noStrike" baseline="0" dirty="0">
                <a:solidFill>
                  <a:srgbClr val="000000"/>
                </a:solidFill>
              </a:rPr>
              <a:t>(greater than),</a:t>
            </a:r>
          </a:p>
          <a:p>
            <a:pPr lvl="1" algn="just"/>
            <a:r>
              <a:rPr lang="en-IN" b="1" i="0" u="none" strike="noStrike" baseline="0" dirty="0">
                <a:solidFill>
                  <a:srgbClr val="000000"/>
                </a:solidFill>
              </a:rPr>
              <a:t>&lt; </a:t>
            </a:r>
            <a:r>
              <a:rPr lang="en-IN" b="0" i="0" u="none" strike="noStrike" baseline="0" dirty="0">
                <a:solidFill>
                  <a:srgbClr val="000000"/>
                </a:solidFill>
              </a:rPr>
              <a:t>(less than),</a:t>
            </a:r>
          </a:p>
          <a:p>
            <a:pPr lvl="1" algn="just"/>
            <a:r>
              <a:rPr lang="en-US" b="1" i="0" u="none" strike="noStrike" baseline="0" dirty="0">
                <a:solidFill>
                  <a:srgbClr val="000000"/>
                </a:solidFill>
              </a:rPr>
              <a:t>&gt;= </a:t>
            </a:r>
            <a:r>
              <a:rPr lang="en-US" b="0" i="0" u="none" strike="noStrike" baseline="0" dirty="0">
                <a:solidFill>
                  <a:srgbClr val="000000"/>
                </a:solidFill>
              </a:rPr>
              <a:t>(greater than or equal to),</a:t>
            </a:r>
          </a:p>
          <a:p>
            <a:pPr lvl="1" algn="just"/>
            <a:r>
              <a:rPr lang="en-IN" b="1" i="0" u="none" strike="noStrike" baseline="0" dirty="0">
                <a:solidFill>
                  <a:srgbClr val="000000"/>
                </a:solidFill>
              </a:rPr>
              <a:t>&lt;= </a:t>
            </a:r>
            <a:r>
              <a:rPr lang="en-US" b="0" i="0" u="none" strike="noStrike" baseline="0" dirty="0">
                <a:solidFill>
                  <a:srgbClr val="000000"/>
                </a:solidFill>
              </a:rPr>
              <a:t>(less than or equal to), and </a:t>
            </a:r>
          </a:p>
          <a:p>
            <a:pPr lvl="1" algn="just"/>
            <a:r>
              <a:rPr lang="en-IN" b="1" i="0" u="none" strike="noStrike" baseline="0" dirty="0">
                <a:solidFill>
                  <a:srgbClr val="000000"/>
                </a:solidFill>
              </a:rPr>
              <a:t>!= </a:t>
            </a:r>
            <a:r>
              <a:rPr lang="en-IN" b="0" i="0" u="none" strike="noStrike" baseline="0" dirty="0">
                <a:solidFill>
                  <a:srgbClr val="000000"/>
                </a:solidFill>
              </a:rPr>
              <a:t>(not equal to).</a:t>
            </a:r>
            <a:endParaRPr lang="en-US" b="0" i="0" u="none" strike="noStrike" baseline="0" dirty="0">
              <a:solidFill>
                <a:srgbClr val="000000"/>
              </a:solidFill>
            </a:endParaRPr>
          </a:p>
          <a:p>
            <a:pPr algn="just"/>
            <a:r>
              <a:rPr lang="en-US" sz="2400" b="0" i="0" u="none" strike="noStrike" baseline="0" dirty="0">
                <a:solidFill>
                  <a:srgbClr val="000000"/>
                </a:solidFill>
              </a:rPr>
              <a:t>Query to extract details of those employees who are working in ‘HR’ department in the above workers table.</a:t>
            </a:r>
          </a:p>
          <a:p>
            <a:pPr lvl="1" algn="just"/>
            <a:r>
              <a:rPr lang="en-US" b="0" i="0" u="none" strike="noStrike" baseline="0" dirty="0">
                <a:solidFill>
                  <a:srgbClr val="000000"/>
                </a:solidFill>
              </a:rPr>
              <a:t>select * from workers where DEPTNAME='HR';</a:t>
            </a:r>
          </a:p>
        </p:txBody>
      </p:sp>
      <p:sp>
        <p:nvSpPr>
          <p:cNvPr id="4" name="Slide Number Placeholder 3">
            <a:extLst>
              <a:ext uri="{FF2B5EF4-FFF2-40B4-BE49-F238E27FC236}">
                <a16:creationId xmlns:a16="http://schemas.microsoft.com/office/drawing/2014/main" id="{AA01CC58-1B48-3BDC-48C9-AD0DFCC47443}"/>
              </a:ext>
            </a:extLst>
          </p:cNvPr>
          <p:cNvSpPr>
            <a:spLocks noGrp="1"/>
          </p:cNvSpPr>
          <p:nvPr>
            <p:ph type="sldNum" sz="quarter" idx="12"/>
          </p:nvPr>
        </p:nvSpPr>
        <p:spPr/>
        <p:txBody>
          <a:bodyPr/>
          <a:lstStyle/>
          <a:p>
            <a:fld id="{A5DC77FE-90AD-43F6-BCC5-87ECBA829A40}" type="slidenum">
              <a:rPr lang="en-IN" smtClean="0"/>
              <a:t>14</a:t>
            </a:fld>
            <a:endParaRPr lang="en-IN" dirty="0"/>
          </a:p>
        </p:txBody>
      </p:sp>
      <p:graphicFrame>
        <p:nvGraphicFramePr>
          <p:cNvPr id="5" name="Table 4">
            <a:extLst>
              <a:ext uri="{FF2B5EF4-FFF2-40B4-BE49-F238E27FC236}">
                <a16:creationId xmlns:a16="http://schemas.microsoft.com/office/drawing/2014/main" id="{F9FAA562-119E-ED9B-76A4-E0AEDA93BAE5}"/>
              </a:ext>
            </a:extLst>
          </p:cNvPr>
          <p:cNvGraphicFramePr>
            <a:graphicFrameLocks noGrp="1"/>
          </p:cNvGraphicFramePr>
          <p:nvPr/>
        </p:nvGraphicFramePr>
        <p:xfrm>
          <a:off x="1727200" y="5243830"/>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184724403"/>
                    </a:ext>
                  </a:extLst>
                </a:gridCol>
                <a:gridCol w="1625600">
                  <a:extLst>
                    <a:ext uri="{9D8B030D-6E8A-4147-A177-3AD203B41FA5}">
                      <a16:colId xmlns:a16="http://schemas.microsoft.com/office/drawing/2014/main" val="1781255081"/>
                    </a:ext>
                  </a:extLst>
                </a:gridCol>
                <a:gridCol w="1625600">
                  <a:extLst>
                    <a:ext uri="{9D8B030D-6E8A-4147-A177-3AD203B41FA5}">
                      <a16:colId xmlns:a16="http://schemas.microsoft.com/office/drawing/2014/main" val="2900655226"/>
                    </a:ext>
                  </a:extLst>
                </a:gridCol>
                <a:gridCol w="1625600">
                  <a:extLst>
                    <a:ext uri="{9D8B030D-6E8A-4147-A177-3AD203B41FA5}">
                      <a16:colId xmlns:a16="http://schemas.microsoft.com/office/drawing/2014/main" val="4023922936"/>
                    </a:ext>
                  </a:extLst>
                </a:gridCol>
                <a:gridCol w="1625600">
                  <a:extLst>
                    <a:ext uri="{9D8B030D-6E8A-4147-A177-3AD203B41FA5}">
                      <a16:colId xmlns:a16="http://schemas.microsoft.com/office/drawing/2014/main" val="2572029553"/>
                    </a:ext>
                  </a:extLst>
                </a:gridCol>
              </a:tblGrid>
              <a:tr h="370840">
                <a:tc>
                  <a:txBody>
                    <a:bodyPr/>
                    <a:lstStyle/>
                    <a:p>
                      <a:pPr algn="ctr"/>
                      <a:r>
                        <a:rPr lang="en-IN" dirty="0"/>
                        <a:t>ENAME</a:t>
                      </a:r>
                    </a:p>
                  </a:txBody>
                  <a:tcPr/>
                </a:tc>
                <a:tc>
                  <a:txBody>
                    <a:bodyPr/>
                    <a:lstStyle/>
                    <a:p>
                      <a:pPr algn="ctr"/>
                      <a:r>
                        <a:rPr lang="en-IN" dirty="0"/>
                        <a:t>EID</a:t>
                      </a:r>
                    </a:p>
                  </a:txBody>
                  <a:tcPr/>
                </a:tc>
                <a:tc>
                  <a:txBody>
                    <a:bodyPr/>
                    <a:lstStyle/>
                    <a:p>
                      <a:pPr algn="ctr"/>
                      <a:r>
                        <a:rPr lang="en-IN" dirty="0"/>
                        <a:t>SALARY</a:t>
                      </a:r>
                    </a:p>
                  </a:txBody>
                  <a:tcPr/>
                </a:tc>
                <a:tc>
                  <a:txBody>
                    <a:bodyPr/>
                    <a:lstStyle/>
                    <a:p>
                      <a:pPr algn="ctr"/>
                      <a:r>
                        <a:rPr lang="en-IN" dirty="0"/>
                        <a:t>DEPTID</a:t>
                      </a:r>
                    </a:p>
                  </a:txBody>
                  <a:tcPr/>
                </a:tc>
                <a:tc>
                  <a:txBody>
                    <a:bodyPr/>
                    <a:lstStyle/>
                    <a:p>
                      <a:pPr algn="ctr"/>
                      <a:r>
                        <a:rPr lang="en-IN" dirty="0"/>
                        <a:t>DEPTNAME</a:t>
                      </a:r>
                    </a:p>
                  </a:txBody>
                  <a:tcPr/>
                </a:tc>
                <a:extLst>
                  <a:ext uri="{0D108BD9-81ED-4DB2-BD59-A6C34878D82A}">
                    <a16:rowId xmlns:a16="http://schemas.microsoft.com/office/drawing/2014/main" val="1139784478"/>
                  </a:ext>
                </a:extLst>
              </a:tr>
              <a:tr h="370840">
                <a:tc>
                  <a:txBody>
                    <a:bodyPr/>
                    <a:lstStyle/>
                    <a:p>
                      <a:pPr algn="ctr"/>
                      <a:r>
                        <a:rPr lang="en-IN" dirty="0"/>
                        <a:t>Niya</a:t>
                      </a:r>
                    </a:p>
                  </a:txBody>
                  <a:tcPr/>
                </a:tc>
                <a:tc>
                  <a:txBody>
                    <a:bodyPr/>
                    <a:lstStyle/>
                    <a:p>
                      <a:pPr algn="ctr"/>
                      <a:r>
                        <a:rPr lang="en-IN" dirty="0"/>
                        <a:t>38</a:t>
                      </a:r>
                    </a:p>
                  </a:txBody>
                  <a:tcPr/>
                </a:tc>
                <a:tc>
                  <a:txBody>
                    <a:bodyPr/>
                    <a:lstStyle/>
                    <a:p>
                      <a:pPr algn="ctr"/>
                      <a:r>
                        <a:rPr lang="en-IN" dirty="0"/>
                        <a:t>45,000</a:t>
                      </a:r>
                    </a:p>
                  </a:txBody>
                  <a:tcPr/>
                </a:tc>
                <a:tc>
                  <a:txBody>
                    <a:bodyPr/>
                    <a:lstStyle/>
                    <a:p>
                      <a:pPr algn="ctr"/>
                      <a:r>
                        <a:rPr lang="en-IN" dirty="0"/>
                        <a:t>308</a:t>
                      </a:r>
                    </a:p>
                  </a:txBody>
                  <a:tcPr/>
                </a:tc>
                <a:tc>
                  <a:txBody>
                    <a:bodyPr/>
                    <a:lstStyle/>
                    <a:p>
                      <a:pPr algn="ctr"/>
                      <a:r>
                        <a:rPr lang="en-IN" dirty="0"/>
                        <a:t>HR</a:t>
                      </a:r>
                    </a:p>
                  </a:txBody>
                  <a:tcPr/>
                </a:tc>
                <a:extLst>
                  <a:ext uri="{0D108BD9-81ED-4DB2-BD59-A6C34878D82A}">
                    <a16:rowId xmlns:a16="http://schemas.microsoft.com/office/drawing/2014/main" val="300929945"/>
                  </a:ext>
                </a:extLst>
              </a:tr>
              <a:tr h="370840">
                <a:tc>
                  <a:txBody>
                    <a:bodyPr/>
                    <a:lstStyle/>
                    <a:p>
                      <a:pPr algn="ctr"/>
                      <a:r>
                        <a:rPr lang="en-IN" dirty="0"/>
                        <a:t>Bobby</a:t>
                      </a:r>
                    </a:p>
                  </a:txBody>
                  <a:tcPr/>
                </a:tc>
                <a:tc>
                  <a:txBody>
                    <a:bodyPr/>
                    <a:lstStyle/>
                    <a:p>
                      <a:pPr algn="ctr"/>
                      <a:r>
                        <a:rPr lang="en-IN" dirty="0"/>
                        <a:t>17</a:t>
                      </a:r>
                    </a:p>
                  </a:txBody>
                  <a:tcPr/>
                </a:tc>
                <a:tc>
                  <a:txBody>
                    <a:bodyPr/>
                    <a:lstStyle/>
                    <a:p>
                      <a:pPr algn="ctr"/>
                      <a:r>
                        <a:rPr lang="en-IN" dirty="0"/>
                        <a:t>58,000</a:t>
                      </a:r>
                    </a:p>
                  </a:txBody>
                  <a:tcPr/>
                </a:tc>
                <a:tc>
                  <a:txBody>
                    <a:bodyPr/>
                    <a:lstStyle/>
                    <a:p>
                      <a:pPr algn="ctr"/>
                      <a:r>
                        <a:rPr lang="en-IN" dirty="0"/>
                        <a:t>308</a:t>
                      </a:r>
                    </a:p>
                  </a:txBody>
                  <a:tcPr/>
                </a:tc>
                <a:tc>
                  <a:txBody>
                    <a:bodyPr/>
                    <a:lstStyle/>
                    <a:p>
                      <a:pPr algn="ctr"/>
                      <a:r>
                        <a:rPr lang="en-IN" dirty="0"/>
                        <a:t>HR</a:t>
                      </a:r>
                    </a:p>
                  </a:txBody>
                  <a:tcPr/>
                </a:tc>
                <a:extLst>
                  <a:ext uri="{0D108BD9-81ED-4DB2-BD59-A6C34878D82A}">
                    <a16:rowId xmlns:a16="http://schemas.microsoft.com/office/drawing/2014/main" val="2562960303"/>
                  </a:ext>
                </a:extLst>
              </a:tr>
            </a:tbl>
          </a:graphicData>
        </a:graphic>
      </p:graphicFrame>
    </p:spTree>
    <p:extLst>
      <p:ext uri="{BB962C8B-B14F-4D97-AF65-F5344CB8AC3E}">
        <p14:creationId xmlns:p14="http://schemas.microsoft.com/office/powerpoint/2010/main" val="2878451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01C3-E992-EDF1-6F70-F58F5D7F5439}"/>
              </a:ext>
            </a:extLst>
          </p:cNvPr>
          <p:cNvSpPr>
            <a:spLocks noGrp="1"/>
          </p:cNvSpPr>
          <p:nvPr>
            <p:ph type="title"/>
          </p:nvPr>
        </p:nvSpPr>
        <p:spPr>
          <a:xfrm>
            <a:off x="729343" y="0"/>
            <a:ext cx="10515600" cy="1325563"/>
          </a:xfrm>
        </p:spPr>
        <p:txBody>
          <a:bodyPr/>
          <a:lstStyle/>
          <a:p>
            <a:pPr algn="ctr"/>
            <a:r>
              <a:rPr lang="en-IN" b="1" dirty="0">
                <a:solidFill>
                  <a:srgbClr val="C00000"/>
                </a:solidFill>
              </a:rPr>
              <a:t>WHERE Clause</a:t>
            </a:r>
          </a:p>
        </p:txBody>
      </p:sp>
      <p:sp>
        <p:nvSpPr>
          <p:cNvPr id="3" name="Content Placeholder 2">
            <a:extLst>
              <a:ext uri="{FF2B5EF4-FFF2-40B4-BE49-F238E27FC236}">
                <a16:creationId xmlns:a16="http://schemas.microsoft.com/office/drawing/2014/main" id="{5D5DB1DB-39FF-DD5E-1269-8A93A3788733}"/>
              </a:ext>
            </a:extLst>
          </p:cNvPr>
          <p:cNvSpPr>
            <a:spLocks noGrp="1"/>
          </p:cNvSpPr>
          <p:nvPr>
            <p:ph idx="1"/>
          </p:nvPr>
        </p:nvSpPr>
        <p:spPr>
          <a:xfrm>
            <a:off x="729343" y="1139825"/>
            <a:ext cx="10515600" cy="4351338"/>
          </a:xfrm>
        </p:spPr>
        <p:txBody>
          <a:bodyPr>
            <a:noAutofit/>
          </a:bodyPr>
          <a:lstStyle/>
          <a:p>
            <a:pPr algn="just"/>
            <a:r>
              <a:rPr lang="en-US" sz="2400" b="0" i="0" u="none" strike="noStrike" baseline="0" dirty="0">
                <a:solidFill>
                  <a:srgbClr val="000000"/>
                </a:solidFill>
              </a:rPr>
              <a:t>Query to extract details of those employees whose salary is less than or equal to 47,000. </a:t>
            </a:r>
          </a:p>
          <a:p>
            <a:pPr lvl="1" algn="just"/>
            <a:r>
              <a:rPr lang="en-US" b="0" i="0" u="none" strike="noStrike" baseline="0" dirty="0">
                <a:solidFill>
                  <a:srgbClr val="000000"/>
                </a:solidFill>
              </a:rPr>
              <a:t>select * from workers where SALARY&lt;=47000; </a:t>
            </a:r>
          </a:p>
          <a:p>
            <a:pPr algn="just"/>
            <a:endParaRPr lang="en-US" sz="2400" b="0" i="0" u="none" strike="noStrike" baseline="0" dirty="0">
              <a:solidFill>
                <a:srgbClr val="000000"/>
              </a:solidFill>
            </a:endParaRPr>
          </a:p>
          <a:p>
            <a:pPr algn="just"/>
            <a:endParaRPr lang="en-US" sz="2400" dirty="0">
              <a:solidFill>
                <a:srgbClr val="000000"/>
              </a:solidFill>
            </a:endParaRPr>
          </a:p>
          <a:p>
            <a:pPr algn="just"/>
            <a:endParaRPr lang="en-US" sz="2400" b="0" i="0" u="none" strike="noStrike" baseline="0" dirty="0">
              <a:solidFill>
                <a:srgbClr val="000000"/>
              </a:solidFill>
            </a:endParaRPr>
          </a:p>
          <a:p>
            <a:pPr algn="just"/>
            <a:endParaRPr lang="en-US" sz="2400" dirty="0">
              <a:solidFill>
                <a:srgbClr val="000000"/>
              </a:solidFill>
            </a:endParaRPr>
          </a:p>
          <a:p>
            <a:pPr algn="just"/>
            <a:endParaRPr lang="en-US" sz="2400" b="0" i="0" u="none" strike="noStrike" baseline="0" dirty="0">
              <a:solidFill>
                <a:srgbClr val="000000"/>
              </a:solidFill>
            </a:endParaRPr>
          </a:p>
          <a:p>
            <a:pPr algn="just"/>
            <a:r>
              <a:rPr lang="en-US" sz="2400" b="0" i="0" u="none" strike="noStrike" baseline="0" dirty="0">
                <a:solidFill>
                  <a:srgbClr val="000000"/>
                </a:solidFill>
              </a:rPr>
              <a:t>To fetch required data, sometimes, we may require to force two or more conditions. </a:t>
            </a:r>
          </a:p>
          <a:p>
            <a:pPr algn="just"/>
            <a:r>
              <a:rPr lang="en-US" sz="2400" b="0" i="0" u="none" strike="noStrike" baseline="0" dirty="0">
                <a:solidFill>
                  <a:srgbClr val="000000"/>
                </a:solidFill>
              </a:rPr>
              <a:t>We can use AND, OR operators to achieve this. Only those records that satisfy all the conditions in the query will be retrieved when AND operator is used between two conditions. </a:t>
            </a:r>
          </a:p>
        </p:txBody>
      </p:sp>
      <p:sp>
        <p:nvSpPr>
          <p:cNvPr id="4" name="Slide Number Placeholder 3">
            <a:extLst>
              <a:ext uri="{FF2B5EF4-FFF2-40B4-BE49-F238E27FC236}">
                <a16:creationId xmlns:a16="http://schemas.microsoft.com/office/drawing/2014/main" id="{AA01CC58-1B48-3BDC-48C9-AD0DFCC47443}"/>
              </a:ext>
            </a:extLst>
          </p:cNvPr>
          <p:cNvSpPr>
            <a:spLocks noGrp="1"/>
          </p:cNvSpPr>
          <p:nvPr>
            <p:ph type="sldNum" sz="quarter" idx="12"/>
          </p:nvPr>
        </p:nvSpPr>
        <p:spPr/>
        <p:txBody>
          <a:bodyPr/>
          <a:lstStyle/>
          <a:p>
            <a:fld id="{A5DC77FE-90AD-43F6-BCC5-87ECBA829A40}" type="slidenum">
              <a:rPr lang="en-IN" smtClean="0"/>
              <a:t>15</a:t>
            </a:fld>
            <a:endParaRPr lang="en-IN" dirty="0"/>
          </a:p>
        </p:txBody>
      </p:sp>
      <p:graphicFrame>
        <p:nvGraphicFramePr>
          <p:cNvPr id="5" name="Table 4">
            <a:extLst>
              <a:ext uri="{FF2B5EF4-FFF2-40B4-BE49-F238E27FC236}">
                <a16:creationId xmlns:a16="http://schemas.microsoft.com/office/drawing/2014/main" id="{F9FAA562-119E-ED9B-76A4-E0AEDA93BAE5}"/>
              </a:ext>
            </a:extLst>
          </p:cNvPr>
          <p:cNvGraphicFramePr>
            <a:graphicFrameLocks noGrp="1"/>
          </p:cNvGraphicFramePr>
          <p:nvPr/>
        </p:nvGraphicFramePr>
        <p:xfrm>
          <a:off x="1647371" y="2481263"/>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184724403"/>
                    </a:ext>
                  </a:extLst>
                </a:gridCol>
                <a:gridCol w="1625600">
                  <a:extLst>
                    <a:ext uri="{9D8B030D-6E8A-4147-A177-3AD203B41FA5}">
                      <a16:colId xmlns:a16="http://schemas.microsoft.com/office/drawing/2014/main" val="1781255081"/>
                    </a:ext>
                  </a:extLst>
                </a:gridCol>
                <a:gridCol w="1625600">
                  <a:extLst>
                    <a:ext uri="{9D8B030D-6E8A-4147-A177-3AD203B41FA5}">
                      <a16:colId xmlns:a16="http://schemas.microsoft.com/office/drawing/2014/main" val="2900655226"/>
                    </a:ext>
                  </a:extLst>
                </a:gridCol>
                <a:gridCol w="1625600">
                  <a:extLst>
                    <a:ext uri="{9D8B030D-6E8A-4147-A177-3AD203B41FA5}">
                      <a16:colId xmlns:a16="http://schemas.microsoft.com/office/drawing/2014/main" val="4023922936"/>
                    </a:ext>
                  </a:extLst>
                </a:gridCol>
                <a:gridCol w="1625600">
                  <a:extLst>
                    <a:ext uri="{9D8B030D-6E8A-4147-A177-3AD203B41FA5}">
                      <a16:colId xmlns:a16="http://schemas.microsoft.com/office/drawing/2014/main" val="2572029553"/>
                    </a:ext>
                  </a:extLst>
                </a:gridCol>
              </a:tblGrid>
              <a:tr h="370840">
                <a:tc>
                  <a:txBody>
                    <a:bodyPr/>
                    <a:lstStyle/>
                    <a:p>
                      <a:pPr algn="ctr"/>
                      <a:r>
                        <a:rPr lang="en-IN" dirty="0"/>
                        <a:t>ENAME</a:t>
                      </a:r>
                    </a:p>
                  </a:txBody>
                  <a:tcPr/>
                </a:tc>
                <a:tc>
                  <a:txBody>
                    <a:bodyPr/>
                    <a:lstStyle/>
                    <a:p>
                      <a:pPr algn="ctr"/>
                      <a:r>
                        <a:rPr lang="en-IN" dirty="0"/>
                        <a:t>EID</a:t>
                      </a:r>
                    </a:p>
                  </a:txBody>
                  <a:tcPr/>
                </a:tc>
                <a:tc>
                  <a:txBody>
                    <a:bodyPr/>
                    <a:lstStyle/>
                    <a:p>
                      <a:pPr algn="ctr"/>
                      <a:r>
                        <a:rPr lang="en-IN" dirty="0"/>
                        <a:t>SALARY</a:t>
                      </a:r>
                    </a:p>
                  </a:txBody>
                  <a:tcPr/>
                </a:tc>
                <a:tc>
                  <a:txBody>
                    <a:bodyPr/>
                    <a:lstStyle/>
                    <a:p>
                      <a:pPr algn="ctr"/>
                      <a:r>
                        <a:rPr lang="en-IN" dirty="0"/>
                        <a:t>DEPTID</a:t>
                      </a:r>
                    </a:p>
                  </a:txBody>
                  <a:tcPr/>
                </a:tc>
                <a:tc>
                  <a:txBody>
                    <a:bodyPr/>
                    <a:lstStyle/>
                    <a:p>
                      <a:pPr algn="ctr"/>
                      <a:r>
                        <a:rPr lang="en-IN" dirty="0"/>
                        <a:t>DEPTNAME</a:t>
                      </a:r>
                    </a:p>
                  </a:txBody>
                  <a:tcPr/>
                </a:tc>
                <a:extLst>
                  <a:ext uri="{0D108BD9-81ED-4DB2-BD59-A6C34878D82A}">
                    <a16:rowId xmlns:a16="http://schemas.microsoft.com/office/drawing/2014/main" val="1139784478"/>
                  </a:ext>
                </a:extLst>
              </a:tr>
              <a:tr h="370840">
                <a:tc>
                  <a:txBody>
                    <a:bodyPr/>
                    <a:lstStyle/>
                    <a:p>
                      <a:pPr algn="ctr"/>
                      <a:r>
                        <a:rPr lang="en-IN" dirty="0"/>
                        <a:t>John</a:t>
                      </a:r>
                    </a:p>
                  </a:txBody>
                  <a:tcPr/>
                </a:tc>
                <a:tc>
                  <a:txBody>
                    <a:bodyPr/>
                    <a:lstStyle/>
                    <a:p>
                      <a:pPr algn="ctr"/>
                      <a:r>
                        <a:rPr lang="en-IN" dirty="0"/>
                        <a:t>11</a:t>
                      </a:r>
                    </a:p>
                  </a:txBody>
                  <a:tcPr/>
                </a:tc>
                <a:tc>
                  <a:txBody>
                    <a:bodyPr/>
                    <a:lstStyle/>
                    <a:p>
                      <a:pPr algn="ctr"/>
                      <a:r>
                        <a:rPr lang="en-IN" dirty="0"/>
                        <a:t>30,000</a:t>
                      </a:r>
                    </a:p>
                  </a:txBody>
                  <a:tcPr/>
                </a:tc>
                <a:tc>
                  <a:txBody>
                    <a:bodyPr/>
                    <a:lstStyle/>
                    <a:p>
                      <a:pPr algn="ctr"/>
                      <a:r>
                        <a:rPr lang="en-IN" dirty="0"/>
                        <a:t>301</a:t>
                      </a:r>
                    </a:p>
                  </a:txBody>
                  <a:tcPr/>
                </a:tc>
                <a:tc>
                  <a:txBody>
                    <a:bodyPr/>
                    <a:lstStyle/>
                    <a:p>
                      <a:pPr algn="ctr"/>
                      <a:r>
                        <a:rPr lang="en-IN" dirty="0"/>
                        <a:t>Workshop</a:t>
                      </a:r>
                    </a:p>
                  </a:txBody>
                  <a:tcPr/>
                </a:tc>
                <a:extLst>
                  <a:ext uri="{0D108BD9-81ED-4DB2-BD59-A6C34878D82A}">
                    <a16:rowId xmlns:a16="http://schemas.microsoft.com/office/drawing/2014/main" val="300929945"/>
                  </a:ext>
                </a:extLst>
              </a:tr>
              <a:tr h="370840">
                <a:tc>
                  <a:txBody>
                    <a:bodyPr/>
                    <a:lstStyle/>
                    <a:p>
                      <a:pPr algn="ctr"/>
                      <a:r>
                        <a:rPr lang="en-IN" dirty="0"/>
                        <a:t>Jerry</a:t>
                      </a:r>
                    </a:p>
                  </a:txBody>
                  <a:tcPr/>
                </a:tc>
                <a:tc>
                  <a:txBody>
                    <a:bodyPr/>
                    <a:lstStyle/>
                    <a:p>
                      <a:pPr algn="ctr"/>
                      <a:r>
                        <a:rPr lang="en-IN" dirty="0"/>
                        <a:t>15</a:t>
                      </a:r>
                    </a:p>
                  </a:txBody>
                  <a:tcPr/>
                </a:tc>
                <a:tc>
                  <a:txBody>
                    <a:bodyPr/>
                    <a:lstStyle/>
                    <a:p>
                      <a:pPr algn="ctr"/>
                      <a:r>
                        <a:rPr lang="en-IN" dirty="0"/>
                        <a:t>35,000</a:t>
                      </a:r>
                    </a:p>
                  </a:txBody>
                  <a:tcPr/>
                </a:tc>
                <a:tc>
                  <a:txBody>
                    <a:bodyPr/>
                    <a:lstStyle/>
                    <a:p>
                      <a:pPr algn="ctr"/>
                      <a:r>
                        <a:rPr lang="en-IN" dirty="0"/>
                        <a:t>305</a:t>
                      </a:r>
                    </a:p>
                  </a:txBody>
                  <a:tcPr/>
                </a:tc>
                <a:tc>
                  <a:txBody>
                    <a:bodyPr/>
                    <a:lstStyle/>
                    <a:p>
                      <a:pPr algn="ctr"/>
                      <a:r>
                        <a:rPr lang="en-IN" dirty="0"/>
                        <a:t>Testing</a:t>
                      </a:r>
                    </a:p>
                  </a:txBody>
                  <a:tcPr/>
                </a:tc>
                <a:extLst>
                  <a:ext uri="{0D108BD9-81ED-4DB2-BD59-A6C34878D82A}">
                    <a16:rowId xmlns:a16="http://schemas.microsoft.com/office/drawing/2014/main" val="2562960303"/>
                  </a:ext>
                </a:extLst>
              </a:tr>
              <a:tr h="370840">
                <a:tc>
                  <a:txBody>
                    <a:bodyPr/>
                    <a:lstStyle/>
                    <a:p>
                      <a:pPr algn="ctr"/>
                      <a:r>
                        <a:rPr lang="en-IN" dirty="0"/>
                        <a:t>Niya</a:t>
                      </a:r>
                    </a:p>
                  </a:txBody>
                  <a:tcPr/>
                </a:tc>
                <a:tc>
                  <a:txBody>
                    <a:bodyPr/>
                    <a:lstStyle/>
                    <a:p>
                      <a:pPr algn="ctr"/>
                      <a:r>
                        <a:rPr lang="en-IN" dirty="0"/>
                        <a:t>38</a:t>
                      </a:r>
                    </a:p>
                  </a:txBody>
                  <a:tcPr/>
                </a:tc>
                <a:tc>
                  <a:txBody>
                    <a:bodyPr/>
                    <a:lstStyle/>
                    <a:p>
                      <a:pPr algn="ctr"/>
                      <a:r>
                        <a:rPr lang="en-IN" dirty="0"/>
                        <a:t>45,000</a:t>
                      </a:r>
                    </a:p>
                  </a:txBody>
                  <a:tcPr/>
                </a:tc>
                <a:tc>
                  <a:txBody>
                    <a:bodyPr/>
                    <a:lstStyle/>
                    <a:p>
                      <a:pPr algn="ctr"/>
                      <a:r>
                        <a:rPr lang="en-IN" dirty="0"/>
                        <a:t>308</a:t>
                      </a:r>
                    </a:p>
                  </a:txBody>
                  <a:tcPr/>
                </a:tc>
                <a:tc>
                  <a:txBody>
                    <a:bodyPr/>
                    <a:lstStyle/>
                    <a:p>
                      <a:pPr algn="ctr"/>
                      <a:r>
                        <a:rPr lang="en-IN" dirty="0"/>
                        <a:t>HR</a:t>
                      </a:r>
                    </a:p>
                  </a:txBody>
                  <a:tcPr/>
                </a:tc>
                <a:extLst>
                  <a:ext uri="{0D108BD9-81ED-4DB2-BD59-A6C34878D82A}">
                    <a16:rowId xmlns:a16="http://schemas.microsoft.com/office/drawing/2014/main" val="141942149"/>
                  </a:ext>
                </a:extLst>
              </a:tr>
              <a:tr h="370840">
                <a:tc>
                  <a:txBody>
                    <a:bodyPr/>
                    <a:lstStyle/>
                    <a:p>
                      <a:pPr algn="ctr"/>
                      <a:r>
                        <a:rPr lang="en-IN" dirty="0"/>
                        <a:t>Alice</a:t>
                      </a:r>
                    </a:p>
                  </a:txBody>
                  <a:tcPr/>
                </a:tc>
                <a:tc>
                  <a:txBody>
                    <a:bodyPr/>
                    <a:lstStyle/>
                    <a:p>
                      <a:pPr algn="ctr"/>
                      <a:r>
                        <a:rPr lang="en-IN" dirty="0"/>
                        <a:t>18</a:t>
                      </a:r>
                    </a:p>
                  </a:txBody>
                  <a:tcPr/>
                </a:tc>
                <a:tc>
                  <a:txBody>
                    <a:bodyPr/>
                    <a:lstStyle/>
                    <a:p>
                      <a:pPr algn="ctr"/>
                      <a:r>
                        <a:rPr lang="en-IN" dirty="0"/>
                        <a:t>45,000</a:t>
                      </a:r>
                    </a:p>
                  </a:txBody>
                  <a:tcPr/>
                </a:tc>
                <a:tc>
                  <a:txBody>
                    <a:bodyPr/>
                    <a:lstStyle/>
                    <a:p>
                      <a:pPr algn="ctr"/>
                      <a:r>
                        <a:rPr lang="en-IN" dirty="0"/>
                        <a:t>305</a:t>
                      </a:r>
                    </a:p>
                  </a:txBody>
                  <a:tcPr/>
                </a:tc>
                <a:tc>
                  <a:txBody>
                    <a:bodyPr/>
                    <a:lstStyle/>
                    <a:p>
                      <a:pPr algn="ctr"/>
                      <a:r>
                        <a:rPr lang="en-IN" dirty="0"/>
                        <a:t>Testing</a:t>
                      </a:r>
                    </a:p>
                  </a:txBody>
                  <a:tcPr/>
                </a:tc>
                <a:extLst>
                  <a:ext uri="{0D108BD9-81ED-4DB2-BD59-A6C34878D82A}">
                    <a16:rowId xmlns:a16="http://schemas.microsoft.com/office/drawing/2014/main" val="3367099809"/>
                  </a:ext>
                </a:extLst>
              </a:tr>
            </a:tbl>
          </a:graphicData>
        </a:graphic>
      </p:graphicFrame>
    </p:spTree>
    <p:extLst>
      <p:ext uri="{BB962C8B-B14F-4D97-AF65-F5344CB8AC3E}">
        <p14:creationId xmlns:p14="http://schemas.microsoft.com/office/powerpoint/2010/main" val="3156411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01C3-E992-EDF1-6F70-F58F5D7F5439}"/>
              </a:ext>
            </a:extLst>
          </p:cNvPr>
          <p:cNvSpPr>
            <a:spLocks noGrp="1"/>
          </p:cNvSpPr>
          <p:nvPr>
            <p:ph type="title"/>
          </p:nvPr>
        </p:nvSpPr>
        <p:spPr>
          <a:xfrm>
            <a:off x="729343" y="0"/>
            <a:ext cx="10515600" cy="1325563"/>
          </a:xfrm>
        </p:spPr>
        <p:txBody>
          <a:bodyPr/>
          <a:lstStyle/>
          <a:p>
            <a:pPr algn="ctr"/>
            <a:r>
              <a:rPr lang="en-IN" b="1" dirty="0">
                <a:solidFill>
                  <a:srgbClr val="C00000"/>
                </a:solidFill>
              </a:rPr>
              <a:t>WHERE Clause</a:t>
            </a:r>
          </a:p>
        </p:txBody>
      </p:sp>
      <p:sp>
        <p:nvSpPr>
          <p:cNvPr id="3" name="Content Placeholder 2">
            <a:extLst>
              <a:ext uri="{FF2B5EF4-FFF2-40B4-BE49-F238E27FC236}">
                <a16:creationId xmlns:a16="http://schemas.microsoft.com/office/drawing/2014/main" id="{5D5DB1DB-39FF-DD5E-1269-8A93A3788733}"/>
              </a:ext>
            </a:extLst>
          </p:cNvPr>
          <p:cNvSpPr>
            <a:spLocks noGrp="1"/>
          </p:cNvSpPr>
          <p:nvPr>
            <p:ph idx="1"/>
          </p:nvPr>
        </p:nvSpPr>
        <p:spPr>
          <a:xfrm>
            <a:off x="729343" y="1139825"/>
            <a:ext cx="10515600" cy="4351338"/>
          </a:xfrm>
        </p:spPr>
        <p:txBody>
          <a:bodyPr>
            <a:noAutofit/>
          </a:bodyPr>
          <a:lstStyle/>
          <a:p>
            <a:pPr algn="just"/>
            <a:r>
              <a:rPr lang="en-US" sz="2200" b="0" i="0" u="none" strike="noStrike" baseline="0" dirty="0">
                <a:solidFill>
                  <a:srgbClr val="000000"/>
                </a:solidFill>
              </a:rPr>
              <a:t>Query to </a:t>
            </a:r>
            <a:r>
              <a:rPr lang="en-IN" sz="2200" b="0" i="0" u="none" strike="noStrike" baseline="0" dirty="0">
                <a:solidFill>
                  <a:srgbClr val="000000"/>
                </a:solidFill>
              </a:rPr>
              <a:t>to find workers </a:t>
            </a:r>
            <a:r>
              <a:rPr lang="en-US" sz="2200" b="0" i="0" u="none" strike="noStrike" baseline="0" dirty="0">
                <a:solidFill>
                  <a:srgbClr val="000000"/>
                </a:solidFill>
              </a:rPr>
              <a:t>in the HR department who have salary more than 47,000.</a:t>
            </a:r>
          </a:p>
          <a:p>
            <a:pPr lvl="1" algn="just"/>
            <a:r>
              <a:rPr lang="en-US" sz="2200" b="0" i="0" u="none" strike="noStrike" baseline="0" dirty="0">
                <a:solidFill>
                  <a:srgbClr val="000000"/>
                </a:solidFill>
              </a:rPr>
              <a:t>select </a:t>
            </a:r>
            <a:r>
              <a:rPr lang="en-US" sz="2200" b="1" i="1" u="none" strike="noStrike" baseline="0" dirty="0">
                <a:solidFill>
                  <a:srgbClr val="000000"/>
                </a:solidFill>
              </a:rPr>
              <a:t>* </a:t>
            </a:r>
            <a:r>
              <a:rPr lang="en-US" sz="2200" b="0" i="0" u="none" strike="noStrike" baseline="0" dirty="0">
                <a:solidFill>
                  <a:srgbClr val="000000"/>
                </a:solidFill>
              </a:rPr>
              <a:t>from workers where SALARY</a:t>
            </a:r>
            <a:r>
              <a:rPr lang="en-US" sz="2200" b="1" i="1" u="none" strike="noStrike" baseline="0" dirty="0">
                <a:solidFill>
                  <a:srgbClr val="000000"/>
                </a:solidFill>
              </a:rPr>
              <a:t>&lt;=</a:t>
            </a:r>
            <a:r>
              <a:rPr lang="en-US" sz="2200" b="0" i="0" u="none" strike="noStrike" baseline="0" dirty="0">
                <a:solidFill>
                  <a:srgbClr val="000000"/>
                </a:solidFill>
              </a:rPr>
              <a:t>47000 AND DEPTNAME</a:t>
            </a:r>
            <a:r>
              <a:rPr lang="en-US" sz="2200" b="1" i="1" u="none" strike="noStrike" baseline="0" dirty="0">
                <a:solidFill>
                  <a:srgbClr val="000000"/>
                </a:solidFill>
              </a:rPr>
              <a:t>=</a:t>
            </a:r>
            <a:r>
              <a:rPr lang="en-US" sz="2200" b="0" i="0" u="none" strike="noStrike" baseline="0" dirty="0">
                <a:solidFill>
                  <a:srgbClr val="000000"/>
                </a:solidFill>
              </a:rPr>
              <a:t>'HR';</a:t>
            </a:r>
          </a:p>
          <a:p>
            <a:pPr algn="just"/>
            <a:endParaRPr lang="en-US" sz="2400" dirty="0">
              <a:solidFill>
                <a:srgbClr val="000000"/>
              </a:solidFill>
            </a:endParaRPr>
          </a:p>
          <a:p>
            <a:pPr marL="0" indent="0" algn="just">
              <a:buNone/>
            </a:pPr>
            <a:endParaRPr lang="en-US" sz="2400" b="0" i="0" u="none" strike="noStrike" baseline="0" dirty="0">
              <a:solidFill>
                <a:srgbClr val="000000"/>
              </a:solidFill>
            </a:endParaRPr>
          </a:p>
          <a:p>
            <a:pPr algn="just"/>
            <a:r>
              <a:rPr lang="en-US" sz="2000" b="0" i="0" u="none" strike="noStrike" baseline="0" dirty="0">
                <a:solidFill>
                  <a:srgbClr val="000000"/>
                </a:solidFill>
              </a:rPr>
              <a:t>If OR is used between two conditions, then all records that satisfy either condition will get retrieved along with records that satisfy both conditions. </a:t>
            </a:r>
          </a:p>
          <a:p>
            <a:pPr algn="just"/>
            <a:r>
              <a:rPr lang="en-US" sz="2000" b="0" i="0" u="none" strike="noStrike" baseline="0" dirty="0">
                <a:solidFill>
                  <a:srgbClr val="000000"/>
                </a:solidFill>
              </a:rPr>
              <a:t>The following query will fetch the details of the workers who are working in the HR department or who have a salary less than 36,000.</a:t>
            </a:r>
          </a:p>
          <a:p>
            <a:pPr lvl="1" algn="just"/>
            <a:r>
              <a:rPr lang="en-US" sz="2000" b="0" i="0" u="none" strike="noStrike" baseline="0" dirty="0">
                <a:solidFill>
                  <a:srgbClr val="000000"/>
                </a:solidFill>
              </a:rPr>
              <a:t>select * from workers where SALARY&lt;=36000 OR DEPTNAME='HR';</a:t>
            </a:r>
          </a:p>
        </p:txBody>
      </p:sp>
      <p:sp>
        <p:nvSpPr>
          <p:cNvPr id="4" name="Slide Number Placeholder 3">
            <a:extLst>
              <a:ext uri="{FF2B5EF4-FFF2-40B4-BE49-F238E27FC236}">
                <a16:creationId xmlns:a16="http://schemas.microsoft.com/office/drawing/2014/main" id="{AA01CC58-1B48-3BDC-48C9-AD0DFCC47443}"/>
              </a:ext>
            </a:extLst>
          </p:cNvPr>
          <p:cNvSpPr>
            <a:spLocks noGrp="1"/>
          </p:cNvSpPr>
          <p:nvPr>
            <p:ph type="sldNum" sz="quarter" idx="12"/>
          </p:nvPr>
        </p:nvSpPr>
        <p:spPr/>
        <p:txBody>
          <a:bodyPr/>
          <a:lstStyle/>
          <a:p>
            <a:fld id="{A5DC77FE-90AD-43F6-BCC5-87ECBA829A40}" type="slidenum">
              <a:rPr lang="en-IN" smtClean="0"/>
              <a:t>16</a:t>
            </a:fld>
            <a:endParaRPr lang="en-IN" dirty="0"/>
          </a:p>
        </p:txBody>
      </p:sp>
      <p:graphicFrame>
        <p:nvGraphicFramePr>
          <p:cNvPr id="5" name="Table 4">
            <a:extLst>
              <a:ext uri="{FF2B5EF4-FFF2-40B4-BE49-F238E27FC236}">
                <a16:creationId xmlns:a16="http://schemas.microsoft.com/office/drawing/2014/main" id="{F9FAA562-119E-ED9B-76A4-E0AEDA93BAE5}"/>
              </a:ext>
            </a:extLst>
          </p:cNvPr>
          <p:cNvGraphicFramePr>
            <a:graphicFrameLocks noGrp="1"/>
          </p:cNvGraphicFramePr>
          <p:nvPr/>
        </p:nvGraphicFramePr>
        <p:xfrm>
          <a:off x="1462314" y="1971675"/>
          <a:ext cx="8128000" cy="7416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184724403"/>
                    </a:ext>
                  </a:extLst>
                </a:gridCol>
                <a:gridCol w="1625600">
                  <a:extLst>
                    <a:ext uri="{9D8B030D-6E8A-4147-A177-3AD203B41FA5}">
                      <a16:colId xmlns:a16="http://schemas.microsoft.com/office/drawing/2014/main" val="1781255081"/>
                    </a:ext>
                  </a:extLst>
                </a:gridCol>
                <a:gridCol w="1625600">
                  <a:extLst>
                    <a:ext uri="{9D8B030D-6E8A-4147-A177-3AD203B41FA5}">
                      <a16:colId xmlns:a16="http://schemas.microsoft.com/office/drawing/2014/main" val="2900655226"/>
                    </a:ext>
                  </a:extLst>
                </a:gridCol>
                <a:gridCol w="1625600">
                  <a:extLst>
                    <a:ext uri="{9D8B030D-6E8A-4147-A177-3AD203B41FA5}">
                      <a16:colId xmlns:a16="http://schemas.microsoft.com/office/drawing/2014/main" val="4023922936"/>
                    </a:ext>
                  </a:extLst>
                </a:gridCol>
                <a:gridCol w="1625600">
                  <a:extLst>
                    <a:ext uri="{9D8B030D-6E8A-4147-A177-3AD203B41FA5}">
                      <a16:colId xmlns:a16="http://schemas.microsoft.com/office/drawing/2014/main" val="2572029553"/>
                    </a:ext>
                  </a:extLst>
                </a:gridCol>
              </a:tblGrid>
              <a:tr h="370840">
                <a:tc>
                  <a:txBody>
                    <a:bodyPr/>
                    <a:lstStyle/>
                    <a:p>
                      <a:pPr algn="ctr"/>
                      <a:r>
                        <a:rPr lang="en-IN" dirty="0"/>
                        <a:t>ENAME</a:t>
                      </a:r>
                    </a:p>
                  </a:txBody>
                  <a:tcPr/>
                </a:tc>
                <a:tc>
                  <a:txBody>
                    <a:bodyPr/>
                    <a:lstStyle/>
                    <a:p>
                      <a:pPr algn="ctr"/>
                      <a:r>
                        <a:rPr lang="en-IN" dirty="0"/>
                        <a:t>EID</a:t>
                      </a:r>
                    </a:p>
                  </a:txBody>
                  <a:tcPr/>
                </a:tc>
                <a:tc>
                  <a:txBody>
                    <a:bodyPr/>
                    <a:lstStyle/>
                    <a:p>
                      <a:pPr algn="ctr"/>
                      <a:r>
                        <a:rPr lang="en-IN" dirty="0"/>
                        <a:t>SALARY</a:t>
                      </a:r>
                    </a:p>
                  </a:txBody>
                  <a:tcPr/>
                </a:tc>
                <a:tc>
                  <a:txBody>
                    <a:bodyPr/>
                    <a:lstStyle/>
                    <a:p>
                      <a:pPr algn="ctr"/>
                      <a:r>
                        <a:rPr lang="en-IN" dirty="0"/>
                        <a:t>DEPTID</a:t>
                      </a:r>
                    </a:p>
                  </a:txBody>
                  <a:tcPr/>
                </a:tc>
                <a:tc>
                  <a:txBody>
                    <a:bodyPr/>
                    <a:lstStyle/>
                    <a:p>
                      <a:pPr algn="ctr"/>
                      <a:r>
                        <a:rPr lang="en-IN" dirty="0"/>
                        <a:t>DEPTNAME</a:t>
                      </a:r>
                    </a:p>
                  </a:txBody>
                  <a:tcPr/>
                </a:tc>
                <a:extLst>
                  <a:ext uri="{0D108BD9-81ED-4DB2-BD59-A6C34878D82A}">
                    <a16:rowId xmlns:a16="http://schemas.microsoft.com/office/drawing/2014/main" val="1139784478"/>
                  </a:ext>
                </a:extLst>
              </a:tr>
              <a:tr h="370840">
                <a:tc>
                  <a:txBody>
                    <a:bodyPr/>
                    <a:lstStyle/>
                    <a:p>
                      <a:pPr algn="ctr"/>
                      <a:r>
                        <a:rPr lang="en-IN" dirty="0"/>
                        <a:t>Niya</a:t>
                      </a:r>
                    </a:p>
                  </a:txBody>
                  <a:tcPr/>
                </a:tc>
                <a:tc>
                  <a:txBody>
                    <a:bodyPr/>
                    <a:lstStyle/>
                    <a:p>
                      <a:pPr algn="ctr"/>
                      <a:r>
                        <a:rPr lang="en-IN" dirty="0"/>
                        <a:t>38</a:t>
                      </a:r>
                    </a:p>
                  </a:txBody>
                  <a:tcPr/>
                </a:tc>
                <a:tc>
                  <a:txBody>
                    <a:bodyPr/>
                    <a:lstStyle/>
                    <a:p>
                      <a:pPr algn="ctr"/>
                      <a:r>
                        <a:rPr lang="en-IN" dirty="0"/>
                        <a:t>45,000</a:t>
                      </a:r>
                    </a:p>
                  </a:txBody>
                  <a:tcPr/>
                </a:tc>
                <a:tc>
                  <a:txBody>
                    <a:bodyPr/>
                    <a:lstStyle/>
                    <a:p>
                      <a:pPr algn="ctr"/>
                      <a:r>
                        <a:rPr lang="en-IN" dirty="0"/>
                        <a:t>308</a:t>
                      </a:r>
                    </a:p>
                  </a:txBody>
                  <a:tcPr/>
                </a:tc>
                <a:tc>
                  <a:txBody>
                    <a:bodyPr/>
                    <a:lstStyle/>
                    <a:p>
                      <a:pPr algn="ctr"/>
                      <a:r>
                        <a:rPr lang="en-IN" dirty="0"/>
                        <a:t>HR</a:t>
                      </a:r>
                    </a:p>
                  </a:txBody>
                  <a:tcPr/>
                </a:tc>
                <a:extLst>
                  <a:ext uri="{0D108BD9-81ED-4DB2-BD59-A6C34878D82A}">
                    <a16:rowId xmlns:a16="http://schemas.microsoft.com/office/drawing/2014/main" val="300929945"/>
                  </a:ext>
                </a:extLst>
              </a:tr>
            </a:tbl>
          </a:graphicData>
        </a:graphic>
      </p:graphicFrame>
      <p:graphicFrame>
        <p:nvGraphicFramePr>
          <p:cNvPr id="8" name="Table 7">
            <a:extLst>
              <a:ext uri="{FF2B5EF4-FFF2-40B4-BE49-F238E27FC236}">
                <a16:creationId xmlns:a16="http://schemas.microsoft.com/office/drawing/2014/main" id="{BCEB995E-875D-F341-3707-21ACDE7C3D37}"/>
              </a:ext>
            </a:extLst>
          </p:cNvPr>
          <p:cNvGraphicFramePr>
            <a:graphicFrameLocks noGrp="1"/>
          </p:cNvGraphicFramePr>
          <p:nvPr/>
        </p:nvGraphicFramePr>
        <p:xfrm>
          <a:off x="1854200" y="4684712"/>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566146144"/>
                    </a:ext>
                  </a:extLst>
                </a:gridCol>
                <a:gridCol w="1625600">
                  <a:extLst>
                    <a:ext uri="{9D8B030D-6E8A-4147-A177-3AD203B41FA5}">
                      <a16:colId xmlns:a16="http://schemas.microsoft.com/office/drawing/2014/main" val="3795328770"/>
                    </a:ext>
                  </a:extLst>
                </a:gridCol>
                <a:gridCol w="1625600">
                  <a:extLst>
                    <a:ext uri="{9D8B030D-6E8A-4147-A177-3AD203B41FA5}">
                      <a16:colId xmlns:a16="http://schemas.microsoft.com/office/drawing/2014/main" val="4112389478"/>
                    </a:ext>
                  </a:extLst>
                </a:gridCol>
                <a:gridCol w="1625600">
                  <a:extLst>
                    <a:ext uri="{9D8B030D-6E8A-4147-A177-3AD203B41FA5}">
                      <a16:colId xmlns:a16="http://schemas.microsoft.com/office/drawing/2014/main" val="3306995489"/>
                    </a:ext>
                  </a:extLst>
                </a:gridCol>
                <a:gridCol w="1625600">
                  <a:extLst>
                    <a:ext uri="{9D8B030D-6E8A-4147-A177-3AD203B41FA5}">
                      <a16:colId xmlns:a16="http://schemas.microsoft.com/office/drawing/2014/main" val="1845699648"/>
                    </a:ext>
                  </a:extLst>
                </a:gridCol>
              </a:tblGrid>
              <a:tr h="370840">
                <a:tc>
                  <a:txBody>
                    <a:bodyPr/>
                    <a:lstStyle/>
                    <a:p>
                      <a:pPr algn="ctr"/>
                      <a:r>
                        <a:rPr lang="en-IN" dirty="0"/>
                        <a:t>ENAME</a:t>
                      </a:r>
                    </a:p>
                  </a:txBody>
                  <a:tcPr/>
                </a:tc>
                <a:tc>
                  <a:txBody>
                    <a:bodyPr/>
                    <a:lstStyle/>
                    <a:p>
                      <a:pPr algn="ctr"/>
                      <a:r>
                        <a:rPr lang="en-IN" dirty="0"/>
                        <a:t>EID</a:t>
                      </a:r>
                    </a:p>
                  </a:txBody>
                  <a:tcPr/>
                </a:tc>
                <a:tc>
                  <a:txBody>
                    <a:bodyPr/>
                    <a:lstStyle/>
                    <a:p>
                      <a:pPr algn="ctr"/>
                      <a:r>
                        <a:rPr lang="en-IN" dirty="0"/>
                        <a:t>SALARY</a:t>
                      </a:r>
                    </a:p>
                  </a:txBody>
                  <a:tcPr/>
                </a:tc>
                <a:tc>
                  <a:txBody>
                    <a:bodyPr/>
                    <a:lstStyle/>
                    <a:p>
                      <a:pPr algn="ctr"/>
                      <a:r>
                        <a:rPr lang="en-IN" dirty="0"/>
                        <a:t>DEPTID</a:t>
                      </a:r>
                    </a:p>
                  </a:txBody>
                  <a:tcPr/>
                </a:tc>
                <a:tc>
                  <a:txBody>
                    <a:bodyPr/>
                    <a:lstStyle/>
                    <a:p>
                      <a:pPr algn="ctr"/>
                      <a:r>
                        <a:rPr lang="en-IN" dirty="0"/>
                        <a:t>DEPTNAME</a:t>
                      </a:r>
                    </a:p>
                  </a:txBody>
                  <a:tcPr/>
                </a:tc>
                <a:extLst>
                  <a:ext uri="{0D108BD9-81ED-4DB2-BD59-A6C34878D82A}">
                    <a16:rowId xmlns:a16="http://schemas.microsoft.com/office/drawing/2014/main" val="3387382816"/>
                  </a:ext>
                </a:extLst>
              </a:tr>
              <a:tr h="370840">
                <a:tc>
                  <a:txBody>
                    <a:bodyPr/>
                    <a:lstStyle/>
                    <a:p>
                      <a:pPr algn="ctr"/>
                      <a:r>
                        <a:rPr lang="en-IN" dirty="0"/>
                        <a:t>John</a:t>
                      </a:r>
                    </a:p>
                  </a:txBody>
                  <a:tcPr/>
                </a:tc>
                <a:tc>
                  <a:txBody>
                    <a:bodyPr/>
                    <a:lstStyle/>
                    <a:p>
                      <a:pPr algn="ctr"/>
                      <a:r>
                        <a:rPr lang="en-IN" dirty="0"/>
                        <a:t>11</a:t>
                      </a:r>
                    </a:p>
                  </a:txBody>
                  <a:tcPr/>
                </a:tc>
                <a:tc>
                  <a:txBody>
                    <a:bodyPr/>
                    <a:lstStyle/>
                    <a:p>
                      <a:pPr algn="ctr"/>
                      <a:r>
                        <a:rPr lang="en-IN" dirty="0"/>
                        <a:t>30,000</a:t>
                      </a:r>
                    </a:p>
                  </a:txBody>
                  <a:tcPr/>
                </a:tc>
                <a:tc>
                  <a:txBody>
                    <a:bodyPr/>
                    <a:lstStyle/>
                    <a:p>
                      <a:pPr algn="ctr"/>
                      <a:r>
                        <a:rPr lang="en-IN" dirty="0"/>
                        <a:t>301</a:t>
                      </a:r>
                    </a:p>
                  </a:txBody>
                  <a:tcPr/>
                </a:tc>
                <a:tc>
                  <a:txBody>
                    <a:bodyPr/>
                    <a:lstStyle/>
                    <a:p>
                      <a:pPr algn="ctr"/>
                      <a:r>
                        <a:rPr lang="en-IN" dirty="0"/>
                        <a:t>Workshop</a:t>
                      </a:r>
                    </a:p>
                  </a:txBody>
                  <a:tcPr/>
                </a:tc>
                <a:extLst>
                  <a:ext uri="{0D108BD9-81ED-4DB2-BD59-A6C34878D82A}">
                    <a16:rowId xmlns:a16="http://schemas.microsoft.com/office/drawing/2014/main" val="2752636040"/>
                  </a:ext>
                </a:extLst>
              </a:tr>
              <a:tr h="370840">
                <a:tc>
                  <a:txBody>
                    <a:bodyPr/>
                    <a:lstStyle/>
                    <a:p>
                      <a:pPr algn="ctr"/>
                      <a:r>
                        <a:rPr lang="en-IN" dirty="0"/>
                        <a:t>Jerry</a:t>
                      </a:r>
                    </a:p>
                  </a:txBody>
                  <a:tcPr/>
                </a:tc>
                <a:tc>
                  <a:txBody>
                    <a:bodyPr/>
                    <a:lstStyle/>
                    <a:p>
                      <a:pPr algn="ctr"/>
                      <a:r>
                        <a:rPr lang="en-IN" dirty="0"/>
                        <a:t>15</a:t>
                      </a:r>
                    </a:p>
                  </a:txBody>
                  <a:tcPr/>
                </a:tc>
                <a:tc>
                  <a:txBody>
                    <a:bodyPr/>
                    <a:lstStyle/>
                    <a:p>
                      <a:pPr algn="ctr"/>
                      <a:r>
                        <a:rPr lang="en-IN" dirty="0"/>
                        <a:t>35,000</a:t>
                      </a:r>
                    </a:p>
                  </a:txBody>
                  <a:tcPr/>
                </a:tc>
                <a:tc>
                  <a:txBody>
                    <a:bodyPr/>
                    <a:lstStyle/>
                    <a:p>
                      <a:pPr algn="ctr"/>
                      <a:r>
                        <a:rPr lang="en-IN" dirty="0"/>
                        <a:t>305</a:t>
                      </a:r>
                    </a:p>
                  </a:txBody>
                  <a:tcPr/>
                </a:tc>
                <a:tc>
                  <a:txBody>
                    <a:bodyPr/>
                    <a:lstStyle/>
                    <a:p>
                      <a:pPr algn="ctr"/>
                      <a:r>
                        <a:rPr lang="en-IN" dirty="0"/>
                        <a:t>Testing</a:t>
                      </a:r>
                    </a:p>
                  </a:txBody>
                  <a:tcPr/>
                </a:tc>
                <a:extLst>
                  <a:ext uri="{0D108BD9-81ED-4DB2-BD59-A6C34878D82A}">
                    <a16:rowId xmlns:a16="http://schemas.microsoft.com/office/drawing/2014/main" val="2477757429"/>
                  </a:ext>
                </a:extLst>
              </a:tr>
              <a:tr h="370840">
                <a:tc>
                  <a:txBody>
                    <a:bodyPr/>
                    <a:lstStyle/>
                    <a:p>
                      <a:pPr algn="ctr"/>
                      <a:r>
                        <a:rPr lang="en-IN" dirty="0"/>
                        <a:t>Niya</a:t>
                      </a:r>
                    </a:p>
                  </a:txBody>
                  <a:tcPr/>
                </a:tc>
                <a:tc>
                  <a:txBody>
                    <a:bodyPr/>
                    <a:lstStyle/>
                    <a:p>
                      <a:pPr algn="ctr"/>
                      <a:r>
                        <a:rPr lang="en-IN" dirty="0"/>
                        <a:t>38</a:t>
                      </a:r>
                    </a:p>
                  </a:txBody>
                  <a:tcPr/>
                </a:tc>
                <a:tc>
                  <a:txBody>
                    <a:bodyPr/>
                    <a:lstStyle/>
                    <a:p>
                      <a:pPr algn="ctr"/>
                      <a:r>
                        <a:rPr lang="en-IN" dirty="0"/>
                        <a:t>45,000</a:t>
                      </a:r>
                    </a:p>
                  </a:txBody>
                  <a:tcPr/>
                </a:tc>
                <a:tc>
                  <a:txBody>
                    <a:bodyPr/>
                    <a:lstStyle/>
                    <a:p>
                      <a:pPr algn="ctr"/>
                      <a:r>
                        <a:rPr lang="en-IN" dirty="0"/>
                        <a:t>308</a:t>
                      </a:r>
                    </a:p>
                  </a:txBody>
                  <a:tcPr/>
                </a:tc>
                <a:tc>
                  <a:txBody>
                    <a:bodyPr/>
                    <a:lstStyle/>
                    <a:p>
                      <a:pPr algn="ctr"/>
                      <a:r>
                        <a:rPr lang="en-IN" dirty="0"/>
                        <a:t>HR</a:t>
                      </a:r>
                    </a:p>
                  </a:txBody>
                  <a:tcPr/>
                </a:tc>
                <a:extLst>
                  <a:ext uri="{0D108BD9-81ED-4DB2-BD59-A6C34878D82A}">
                    <a16:rowId xmlns:a16="http://schemas.microsoft.com/office/drawing/2014/main" val="3764472904"/>
                  </a:ext>
                </a:extLst>
              </a:tr>
              <a:tr h="370840">
                <a:tc>
                  <a:txBody>
                    <a:bodyPr/>
                    <a:lstStyle/>
                    <a:p>
                      <a:pPr algn="ctr"/>
                      <a:r>
                        <a:rPr lang="en-IN" dirty="0"/>
                        <a:t>Bobby</a:t>
                      </a:r>
                    </a:p>
                  </a:txBody>
                  <a:tcPr/>
                </a:tc>
                <a:tc>
                  <a:txBody>
                    <a:bodyPr/>
                    <a:lstStyle/>
                    <a:p>
                      <a:pPr algn="ctr"/>
                      <a:r>
                        <a:rPr lang="en-IN" dirty="0"/>
                        <a:t>17</a:t>
                      </a:r>
                    </a:p>
                  </a:txBody>
                  <a:tcPr/>
                </a:tc>
                <a:tc>
                  <a:txBody>
                    <a:bodyPr/>
                    <a:lstStyle/>
                    <a:p>
                      <a:pPr algn="ctr"/>
                      <a:r>
                        <a:rPr lang="en-IN" dirty="0"/>
                        <a:t>58,000</a:t>
                      </a:r>
                    </a:p>
                  </a:txBody>
                  <a:tcPr/>
                </a:tc>
                <a:tc>
                  <a:txBody>
                    <a:bodyPr/>
                    <a:lstStyle/>
                    <a:p>
                      <a:pPr algn="ctr"/>
                      <a:r>
                        <a:rPr lang="en-IN" dirty="0"/>
                        <a:t>308</a:t>
                      </a:r>
                    </a:p>
                  </a:txBody>
                  <a:tcPr/>
                </a:tc>
                <a:tc>
                  <a:txBody>
                    <a:bodyPr/>
                    <a:lstStyle/>
                    <a:p>
                      <a:pPr algn="ctr"/>
                      <a:r>
                        <a:rPr lang="en-IN" dirty="0"/>
                        <a:t>HR</a:t>
                      </a:r>
                    </a:p>
                  </a:txBody>
                  <a:tcPr/>
                </a:tc>
                <a:extLst>
                  <a:ext uri="{0D108BD9-81ED-4DB2-BD59-A6C34878D82A}">
                    <a16:rowId xmlns:a16="http://schemas.microsoft.com/office/drawing/2014/main" val="3771259231"/>
                  </a:ext>
                </a:extLst>
              </a:tr>
            </a:tbl>
          </a:graphicData>
        </a:graphic>
      </p:graphicFrame>
    </p:spTree>
    <p:extLst>
      <p:ext uri="{BB962C8B-B14F-4D97-AF65-F5344CB8AC3E}">
        <p14:creationId xmlns:p14="http://schemas.microsoft.com/office/powerpoint/2010/main" val="1774047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01C3-E992-EDF1-6F70-F58F5D7F5439}"/>
              </a:ext>
            </a:extLst>
          </p:cNvPr>
          <p:cNvSpPr>
            <a:spLocks noGrp="1"/>
          </p:cNvSpPr>
          <p:nvPr>
            <p:ph type="title"/>
          </p:nvPr>
        </p:nvSpPr>
        <p:spPr>
          <a:xfrm>
            <a:off x="729343" y="0"/>
            <a:ext cx="10515600" cy="1325563"/>
          </a:xfrm>
        </p:spPr>
        <p:txBody>
          <a:bodyPr/>
          <a:lstStyle/>
          <a:p>
            <a:pPr algn="ctr"/>
            <a:r>
              <a:rPr lang="en-IN" b="1" dirty="0">
                <a:solidFill>
                  <a:srgbClr val="C00000"/>
                </a:solidFill>
              </a:rPr>
              <a:t>WHERE Clause</a:t>
            </a:r>
          </a:p>
        </p:txBody>
      </p:sp>
      <p:sp>
        <p:nvSpPr>
          <p:cNvPr id="3" name="Content Placeholder 2">
            <a:extLst>
              <a:ext uri="{FF2B5EF4-FFF2-40B4-BE49-F238E27FC236}">
                <a16:creationId xmlns:a16="http://schemas.microsoft.com/office/drawing/2014/main" id="{5D5DB1DB-39FF-DD5E-1269-8A93A3788733}"/>
              </a:ext>
            </a:extLst>
          </p:cNvPr>
          <p:cNvSpPr>
            <a:spLocks noGrp="1"/>
          </p:cNvSpPr>
          <p:nvPr>
            <p:ph idx="1"/>
          </p:nvPr>
        </p:nvSpPr>
        <p:spPr>
          <a:xfrm>
            <a:off x="729343" y="1139825"/>
            <a:ext cx="10515600" cy="4351338"/>
          </a:xfrm>
        </p:spPr>
        <p:txBody>
          <a:bodyPr>
            <a:noAutofit/>
          </a:bodyPr>
          <a:lstStyle/>
          <a:p>
            <a:pPr algn="just"/>
            <a:r>
              <a:rPr lang="en-US" sz="2400" b="0" i="0" u="none" strike="noStrike" baseline="0" dirty="0">
                <a:solidFill>
                  <a:srgbClr val="000000"/>
                </a:solidFill>
              </a:rPr>
              <a:t>Sometimes, we may want to match a pattern in text data. The LIKE clause can be used to specify a pattern matching condition. </a:t>
            </a:r>
          </a:p>
          <a:p>
            <a:pPr algn="just"/>
            <a:r>
              <a:rPr lang="en-US" sz="2400" b="0" i="0" u="none" strike="noStrike" baseline="0" dirty="0">
                <a:solidFill>
                  <a:srgbClr val="000000"/>
                </a:solidFill>
              </a:rPr>
              <a:t>Two wildcards, percent sign “%” and underscore “_”, are used to specify conditions. </a:t>
            </a:r>
          </a:p>
          <a:p>
            <a:pPr algn="just"/>
            <a:r>
              <a:rPr lang="en-US" sz="2400" b="0" i="0" u="none" strike="noStrike" baseline="0" dirty="0">
                <a:solidFill>
                  <a:srgbClr val="000000"/>
                </a:solidFill>
              </a:rPr>
              <a:t>The percent sign is used to represent any string of zero or more characters, and underscore represents a single number or character. </a:t>
            </a:r>
          </a:p>
          <a:p>
            <a:pPr algn="just"/>
            <a:r>
              <a:rPr lang="en-US" sz="2400" b="0" i="0" u="none" strike="noStrike" baseline="0" dirty="0">
                <a:solidFill>
                  <a:srgbClr val="000000"/>
                </a:solidFill>
              </a:rPr>
              <a:t>For example, to retrieve ENAME that ends with character “y” of workers table, we can write the query as follows:</a:t>
            </a:r>
          </a:p>
          <a:p>
            <a:pPr lvl="1" algn="just"/>
            <a:r>
              <a:rPr lang="en-US" b="0" i="0" u="none" strike="noStrike" baseline="0" dirty="0">
                <a:solidFill>
                  <a:srgbClr val="000000"/>
                </a:solidFill>
              </a:rPr>
              <a:t>select ENAME from workers where ENAME like '%y';</a:t>
            </a:r>
          </a:p>
        </p:txBody>
      </p:sp>
      <p:sp>
        <p:nvSpPr>
          <p:cNvPr id="4" name="Slide Number Placeholder 3">
            <a:extLst>
              <a:ext uri="{FF2B5EF4-FFF2-40B4-BE49-F238E27FC236}">
                <a16:creationId xmlns:a16="http://schemas.microsoft.com/office/drawing/2014/main" id="{AA01CC58-1B48-3BDC-48C9-AD0DFCC47443}"/>
              </a:ext>
            </a:extLst>
          </p:cNvPr>
          <p:cNvSpPr>
            <a:spLocks noGrp="1"/>
          </p:cNvSpPr>
          <p:nvPr>
            <p:ph type="sldNum" sz="quarter" idx="12"/>
          </p:nvPr>
        </p:nvSpPr>
        <p:spPr/>
        <p:txBody>
          <a:bodyPr/>
          <a:lstStyle/>
          <a:p>
            <a:fld id="{A5DC77FE-90AD-43F6-BCC5-87ECBA829A40}" type="slidenum">
              <a:rPr lang="en-IN" smtClean="0"/>
              <a:t>17</a:t>
            </a:fld>
            <a:endParaRPr lang="en-IN" dirty="0"/>
          </a:p>
        </p:txBody>
      </p:sp>
      <p:graphicFrame>
        <p:nvGraphicFramePr>
          <p:cNvPr id="8" name="Table 7">
            <a:extLst>
              <a:ext uri="{FF2B5EF4-FFF2-40B4-BE49-F238E27FC236}">
                <a16:creationId xmlns:a16="http://schemas.microsoft.com/office/drawing/2014/main" id="{BCEB995E-875D-F341-3707-21ACDE7C3D37}"/>
              </a:ext>
            </a:extLst>
          </p:cNvPr>
          <p:cNvGraphicFramePr>
            <a:graphicFrameLocks noGrp="1"/>
          </p:cNvGraphicFramePr>
          <p:nvPr/>
        </p:nvGraphicFramePr>
        <p:xfrm>
          <a:off x="4470400" y="4934903"/>
          <a:ext cx="16256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566146144"/>
                    </a:ext>
                  </a:extLst>
                </a:gridCol>
              </a:tblGrid>
              <a:tr h="370840">
                <a:tc>
                  <a:txBody>
                    <a:bodyPr/>
                    <a:lstStyle/>
                    <a:p>
                      <a:pPr algn="ctr"/>
                      <a:r>
                        <a:rPr lang="en-IN" dirty="0"/>
                        <a:t>ENAME</a:t>
                      </a:r>
                    </a:p>
                  </a:txBody>
                  <a:tcPr/>
                </a:tc>
                <a:extLst>
                  <a:ext uri="{0D108BD9-81ED-4DB2-BD59-A6C34878D82A}">
                    <a16:rowId xmlns:a16="http://schemas.microsoft.com/office/drawing/2014/main" val="3387382816"/>
                  </a:ext>
                </a:extLst>
              </a:tr>
              <a:tr h="370840">
                <a:tc>
                  <a:txBody>
                    <a:bodyPr/>
                    <a:lstStyle/>
                    <a:p>
                      <a:pPr algn="ctr"/>
                      <a:r>
                        <a:rPr lang="en-IN" dirty="0"/>
                        <a:t>Jerry</a:t>
                      </a:r>
                    </a:p>
                  </a:txBody>
                  <a:tcPr/>
                </a:tc>
                <a:extLst>
                  <a:ext uri="{0D108BD9-81ED-4DB2-BD59-A6C34878D82A}">
                    <a16:rowId xmlns:a16="http://schemas.microsoft.com/office/drawing/2014/main" val="2752636040"/>
                  </a:ext>
                </a:extLst>
              </a:tr>
              <a:tr h="370840">
                <a:tc>
                  <a:txBody>
                    <a:bodyPr/>
                    <a:lstStyle/>
                    <a:p>
                      <a:pPr algn="ctr"/>
                      <a:r>
                        <a:rPr lang="en-IN" dirty="0"/>
                        <a:t>Bobby</a:t>
                      </a:r>
                    </a:p>
                  </a:txBody>
                  <a:tcPr/>
                </a:tc>
                <a:extLst>
                  <a:ext uri="{0D108BD9-81ED-4DB2-BD59-A6C34878D82A}">
                    <a16:rowId xmlns:a16="http://schemas.microsoft.com/office/drawing/2014/main" val="3771259231"/>
                  </a:ext>
                </a:extLst>
              </a:tr>
            </a:tbl>
          </a:graphicData>
        </a:graphic>
      </p:graphicFrame>
    </p:spTree>
    <p:extLst>
      <p:ext uri="{BB962C8B-B14F-4D97-AF65-F5344CB8AC3E}">
        <p14:creationId xmlns:p14="http://schemas.microsoft.com/office/powerpoint/2010/main" val="3367732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01C3-E992-EDF1-6F70-F58F5D7F5439}"/>
              </a:ext>
            </a:extLst>
          </p:cNvPr>
          <p:cNvSpPr>
            <a:spLocks noGrp="1"/>
          </p:cNvSpPr>
          <p:nvPr>
            <p:ph type="title"/>
          </p:nvPr>
        </p:nvSpPr>
        <p:spPr>
          <a:xfrm>
            <a:off x="729343" y="-325437"/>
            <a:ext cx="10515600" cy="1325563"/>
          </a:xfrm>
        </p:spPr>
        <p:txBody>
          <a:bodyPr/>
          <a:lstStyle/>
          <a:p>
            <a:pPr algn="ctr"/>
            <a:r>
              <a:rPr lang="en-IN" b="1" dirty="0">
                <a:solidFill>
                  <a:srgbClr val="C00000"/>
                </a:solidFill>
              </a:rPr>
              <a:t>WHERE Clause</a:t>
            </a:r>
          </a:p>
        </p:txBody>
      </p:sp>
      <p:sp>
        <p:nvSpPr>
          <p:cNvPr id="3" name="Content Placeholder 2">
            <a:extLst>
              <a:ext uri="{FF2B5EF4-FFF2-40B4-BE49-F238E27FC236}">
                <a16:creationId xmlns:a16="http://schemas.microsoft.com/office/drawing/2014/main" id="{5D5DB1DB-39FF-DD5E-1269-8A93A3788733}"/>
              </a:ext>
            </a:extLst>
          </p:cNvPr>
          <p:cNvSpPr>
            <a:spLocks noGrp="1"/>
          </p:cNvSpPr>
          <p:nvPr>
            <p:ph idx="1"/>
          </p:nvPr>
        </p:nvSpPr>
        <p:spPr>
          <a:xfrm>
            <a:off x="729343" y="632299"/>
            <a:ext cx="10515600" cy="4351338"/>
          </a:xfrm>
        </p:spPr>
        <p:txBody>
          <a:bodyPr>
            <a:noAutofit/>
          </a:bodyPr>
          <a:lstStyle/>
          <a:p>
            <a:pPr algn="just"/>
            <a:r>
              <a:rPr lang="en-US" sz="2000" dirty="0">
                <a:solidFill>
                  <a:srgbClr val="000000"/>
                </a:solidFill>
              </a:rPr>
              <a:t>Q</a:t>
            </a:r>
            <a:r>
              <a:rPr lang="en-US" sz="2000" b="0" i="0" u="none" strike="noStrike" baseline="0" dirty="0">
                <a:solidFill>
                  <a:srgbClr val="000000"/>
                </a:solidFill>
              </a:rPr>
              <a:t>uery to retrieve records of salary, which has “5” at second position in workers table.</a:t>
            </a:r>
          </a:p>
          <a:p>
            <a:pPr lvl="1" algn="just"/>
            <a:r>
              <a:rPr lang="en-US" sz="2000" b="0" i="0" u="none" strike="noStrike" baseline="0" dirty="0">
                <a:solidFill>
                  <a:srgbClr val="000000"/>
                </a:solidFill>
              </a:rPr>
              <a:t>select SALARY from workers where SALARY like '_5%';</a:t>
            </a:r>
          </a:p>
          <a:p>
            <a:pPr algn="just"/>
            <a:endParaRPr lang="en-US" sz="2000" dirty="0">
              <a:solidFill>
                <a:srgbClr val="000000"/>
              </a:solidFill>
            </a:endParaRPr>
          </a:p>
          <a:p>
            <a:pPr algn="just"/>
            <a:endParaRPr lang="en-US" sz="2000" b="0" i="0" u="none" strike="noStrike" baseline="0" dirty="0">
              <a:solidFill>
                <a:srgbClr val="000000"/>
              </a:solidFill>
            </a:endParaRPr>
          </a:p>
          <a:p>
            <a:pPr marL="0" indent="0" algn="just">
              <a:buNone/>
            </a:pPr>
            <a:endParaRPr lang="en-US" sz="2000" dirty="0">
              <a:solidFill>
                <a:srgbClr val="000000"/>
              </a:solidFill>
            </a:endParaRPr>
          </a:p>
          <a:p>
            <a:pPr algn="just"/>
            <a:endParaRPr lang="en-US" sz="2000" b="0" i="0" u="none" strike="noStrike" baseline="0" dirty="0">
              <a:solidFill>
                <a:srgbClr val="000000"/>
              </a:solidFill>
            </a:endParaRPr>
          </a:p>
          <a:p>
            <a:pPr algn="just"/>
            <a:r>
              <a:rPr lang="en-US" sz="2000" b="0" i="0" u="none" strike="noStrike" baseline="0" dirty="0">
                <a:solidFill>
                  <a:srgbClr val="000000"/>
                </a:solidFill>
              </a:rPr>
              <a:t>Sometimes, we may need to filter records based on match of multiple values in a given dataset. The SQL IN operator allows you to test if the given expression matches any value in the list of values. If the records matched with any one of the values in the list, then it is returned as result. </a:t>
            </a:r>
          </a:p>
          <a:p>
            <a:pPr lvl="1" algn="just"/>
            <a:r>
              <a:rPr lang="en-US" sz="2000" b="0" i="0" u="none" strike="noStrike" baseline="0" dirty="0">
                <a:solidFill>
                  <a:srgbClr val="000000"/>
                </a:solidFill>
              </a:rPr>
              <a:t>select * from workers where DEPTNAME IN('Testing', 'Workshop’);</a:t>
            </a:r>
          </a:p>
          <a:p>
            <a:pPr algn="just"/>
            <a:r>
              <a:rPr lang="en-US" sz="2000" b="0" i="0" u="none" strike="noStrike" baseline="0" dirty="0">
                <a:solidFill>
                  <a:srgbClr val="000000"/>
                </a:solidFill>
              </a:rPr>
              <a:t>The above query returns the details of those workers whose DEPTNAME is “Workshop” or “Testing”.</a:t>
            </a:r>
          </a:p>
        </p:txBody>
      </p:sp>
      <p:sp>
        <p:nvSpPr>
          <p:cNvPr id="4" name="Slide Number Placeholder 3">
            <a:extLst>
              <a:ext uri="{FF2B5EF4-FFF2-40B4-BE49-F238E27FC236}">
                <a16:creationId xmlns:a16="http://schemas.microsoft.com/office/drawing/2014/main" id="{AA01CC58-1B48-3BDC-48C9-AD0DFCC47443}"/>
              </a:ext>
            </a:extLst>
          </p:cNvPr>
          <p:cNvSpPr>
            <a:spLocks noGrp="1"/>
          </p:cNvSpPr>
          <p:nvPr>
            <p:ph type="sldNum" sz="quarter" idx="12"/>
          </p:nvPr>
        </p:nvSpPr>
        <p:spPr/>
        <p:txBody>
          <a:bodyPr/>
          <a:lstStyle/>
          <a:p>
            <a:fld id="{A5DC77FE-90AD-43F6-BCC5-87ECBA829A40}" type="slidenum">
              <a:rPr lang="en-IN" smtClean="0"/>
              <a:t>18</a:t>
            </a:fld>
            <a:endParaRPr lang="en-IN" dirty="0"/>
          </a:p>
        </p:txBody>
      </p:sp>
      <p:graphicFrame>
        <p:nvGraphicFramePr>
          <p:cNvPr id="8" name="Table 7">
            <a:extLst>
              <a:ext uri="{FF2B5EF4-FFF2-40B4-BE49-F238E27FC236}">
                <a16:creationId xmlns:a16="http://schemas.microsoft.com/office/drawing/2014/main" id="{BCEB995E-875D-F341-3707-21ACDE7C3D37}"/>
              </a:ext>
            </a:extLst>
          </p:cNvPr>
          <p:cNvGraphicFramePr>
            <a:graphicFrameLocks noGrp="1"/>
          </p:cNvGraphicFramePr>
          <p:nvPr/>
        </p:nvGraphicFramePr>
        <p:xfrm>
          <a:off x="4626429" y="1387925"/>
          <a:ext cx="1469571" cy="1463040"/>
        </p:xfrm>
        <a:graphic>
          <a:graphicData uri="http://schemas.openxmlformats.org/drawingml/2006/table">
            <a:tbl>
              <a:tblPr firstRow="1" bandRow="1">
                <a:tableStyleId>{5C22544A-7EE6-4342-B048-85BDC9FD1C3A}</a:tableStyleId>
              </a:tblPr>
              <a:tblGrid>
                <a:gridCol w="1469571">
                  <a:extLst>
                    <a:ext uri="{9D8B030D-6E8A-4147-A177-3AD203B41FA5}">
                      <a16:colId xmlns:a16="http://schemas.microsoft.com/office/drawing/2014/main" val="1566146144"/>
                    </a:ext>
                  </a:extLst>
                </a:gridCol>
              </a:tblGrid>
              <a:tr h="331391">
                <a:tc>
                  <a:txBody>
                    <a:bodyPr/>
                    <a:lstStyle/>
                    <a:p>
                      <a:pPr algn="ctr"/>
                      <a:r>
                        <a:rPr lang="en-IN" dirty="0"/>
                        <a:t>SALARY</a:t>
                      </a:r>
                    </a:p>
                  </a:txBody>
                  <a:tcPr/>
                </a:tc>
                <a:extLst>
                  <a:ext uri="{0D108BD9-81ED-4DB2-BD59-A6C34878D82A}">
                    <a16:rowId xmlns:a16="http://schemas.microsoft.com/office/drawing/2014/main" val="3387382816"/>
                  </a:ext>
                </a:extLst>
              </a:tr>
              <a:tr h="331391">
                <a:tc>
                  <a:txBody>
                    <a:bodyPr/>
                    <a:lstStyle/>
                    <a:p>
                      <a:pPr algn="ctr"/>
                      <a:r>
                        <a:rPr lang="en-IN" dirty="0"/>
                        <a:t>35,000</a:t>
                      </a:r>
                    </a:p>
                  </a:txBody>
                  <a:tcPr/>
                </a:tc>
                <a:extLst>
                  <a:ext uri="{0D108BD9-81ED-4DB2-BD59-A6C34878D82A}">
                    <a16:rowId xmlns:a16="http://schemas.microsoft.com/office/drawing/2014/main" val="2752636040"/>
                  </a:ext>
                </a:extLst>
              </a:tr>
              <a:tr h="331391">
                <a:tc>
                  <a:txBody>
                    <a:bodyPr/>
                    <a:lstStyle/>
                    <a:p>
                      <a:pPr algn="ctr"/>
                      <a:r>
                        <a:rPr lang="en-IN" dirty="0"/>
                        <a:t>45,000</a:t>
                      </a:r>
                    </a:p>
                  </a:txBody>
                  <a:tcPr/>
                </a:tc>
                <a:extLst>
                  <a:ext uri="{0D108BD9-81ED-4DB2-BD59-A6C34878D82A}">
                    <a16:rowId xmlns:a16="http://schemas.microsoft.com/office/drawing/2014/main" val="3771259231"/>
                  </a:ext>
                </a:extLst>
              </a:tr>
              <a:tr h="331391">
                <a:tc>
                  <a:txBody>
                    <a:bodyPr/>
                    <a:lstStyle/>
                    <a:p>
                      <a:pPr algn="ctr"/>
                      <a:r>
                        <a:rPr lang="en-IN" dirty="0"/>
                        <a:t>45,000</a:t>
                      </a:r>
                    </a:p>
                  </a:txBody>
                  <a:tcPr/>
                </a:tc>
                <a:extLst>
                  <a:ext uri="{0D108BD9-81ED-4DB2-BD59-A6C34878D82A}">
                    <a16:rowId xmlns:a16="http://schemas.microsoft.com/office/drawing/2014/main" val="1208430107"/>
                  </a:ext>
                </a:extLst>
              </a:tr>
            </a:tbl>
          </a:graphicData>
        </a:graphic>
      </p:graphicFrame>
      <p:graphicFrame>
        <p:nvGraphicFramePr>
          <p:cNvPr id="5" name="Table 4">
            <a:extLst>
              <a:ext uri="{FF2B5EF4-FFF2-40B4-BE49-F238E27FC236}">
                <a16:creationId xmlns:a16="http://schemas.microsoft.com/office/drawing/2014/main" id="{FF4BF5C1-1186-3272-2A3D-EBBA27A1B58B}"/>
              </a:ext>
            </a:extLst>
          </p:cNvPr>
          <p:cNvGraphicFramePr>
            <a:graphicFrameLocks noGrp="1"/>
          </p:cNvGraphicFramePr>
          <p:nvPr/>
        </p:nvGraphicFramePr>
        <p:xfrm>
          <a:off x="2242457" y="4867275"/>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044820222"/>
                    </a:ext>
                  </a:extLst>
                </a:gridCol>
                <a:gridCol w="1625600">
                  <a:extLst>
                    <a:ext uri="{9D8B030D-6E8A-4147-A177-3AD203B41FA5}">
                      <a16:colId xmlns:a16="http://schemas.microsoft.com/office/drawing/2014/main" val="3527906199"/>
                    </a:ext>
                  </a:extLst>
                </a:gridCol>
                <a:gridCol w="1625600">
                  <a:extLst>
                    <a:ext uri="{9D8B030D-6E8A-4147-A177-3AD203B41FA5}">
                      <a16:colId xmlns:a16="http://schemas.microsoft.com/office/drawing/2014/main" val="590292015"/>
                    </a:ext>
                  </a:extLst>
                </a:gridCol>
                <a:gridCol w="1625600">
                  <a:extLst>
                    <a:ext uri="{9D8B030D-6E8A-4147-A177-3AD203B41FA5}">
                      <a16:colId xmlns:a16="http://schemas.microsoft.com/office/drawing/2014/main" val="3159588279"/>
                    </a:ext>
                  </a:extLst>
                </a:gridCol>
                <a:gridCol w="1625600">
                  <a:extLst>
                    <a:ext uri="{9D8B030D-6E8A-4147-A177-3AD203B41FA5}">
                      <a16:colId xmlns:a16="http://schemas.microsoft.com/office/drawing/2014/main" val="154785171"/>
                    </a:ext>
                  </a:extLst>
                </a:gridCol>
              </a:tblGrid>
              <a:tr h="370840">
                <a:tc>
                  <a:txBody>
                    <a:bodyPr/>
                    <a:lstStyle/>
                    <a:p>
                      <a:pPr algn="ctr"/>
                      <a:r>
                        <a:rPr lang="en-IN" dirty="0"/>
                        <a:t>ENAME</a:t>
                      </a:r>
                    </a:p>
                  </a:txBody>
                  <a:tcPr/>
                </a:tc>
                <a:tc>
                  <a:txBody>
                    <a:bodyPr/>
                    <a:lstStyle/>
                    <a:p>
                      <a:pPr algn="ctr"/>
                      <a:r>
                        <a:rPr lang="en-IN" dirty="0"/>
                        <a:t>EID</a:t>
                      </a:r>
                    </a:p>
                  </a:txBody>
                  <a:tcPr/>
                </a:tc>
                <a:tc>
                  <a:txBody>
                    <a:bodyPr/>
                    <a:lstStyle/>
                    <a:p>
                      <a:pPr algn="ctr"/>
                      <a:r>
                        <a:rPr lang="en-IN" dirty="0"/>
                        <a:t>SALARY</a:t>
                      </a:r>
                    </a:p>
                  </a:txBody>
                  <a:tcPr/>
                </a:tc>
                <a:tc>
                  <a:txBody>
                    <a:bodyPr/>
                    <a:lstStyle/>
                    <a:p>
                      <a:pPr algn="ctr"/>
                      <a:r>
                        <a:rPr lang="en-IN" dirty="0"/>
                        <a:t>DEPTID</a:t>
                      </a:r>
                    </a:p>
                  </a:txBody>
                  <a:tcPr/>
                </a:tc>
                <a:tc>
                  <a:txBody>
                    <a:bodyPr/>
                    <a:lstStyle/>
                    <a:p>
                      <a:pPr algn="ctr"/>
                      <a:r>
                        <a:rPr lang="en-IN" dirty="0"/>
                        <a:t>DEPTNAME</a:t>
                      </a:r>
                    </a:p>
                  </a:txBody>
                  <a:tcPr/>
                </a:tc>
                <a:extLst>
                  <a:ext uri="{0D108BD9-81ED-4DB2-BD59-A6C34878D82A}">
                    <a16:rowId xmlns:a16="http://schemas.microsoft.com/office/drawing/2014/main" val="2728726998"/>
                  </a:ext>
                </a:extLst>
              </a:tr>
              <a:tr h="370840">
                <a:tc>
                  <a:txBody>
                    <a:bodyPr/>
                    <a:lstStyle/>
                    <a:p>
                      <a:pPr algn="ctr"/>
                      <a:r>
                        <a:rPr lang="en-IN" dirty="0"/>
                        <a:t>John</a:t>
                      </a:r>
                    </a:p>
                  </a:txBody>
                  <a:tcPr/>
                </a:tc>
                <a:tc>
                  <a:txBody>
                    <a:bodyPr/>
                    <a:lstStyle/>
                    <a:p>
                      <a:pPr algn="ctr"/>
                      <a:r>
                        <a:rPr lang="en-IN" dirty="0"/>
                        <a:t>11</a:t>
                      </a:r>
                    </a:p>
                  </a:txBody>
                  <a:tcPr/>
                </a:tc>
                <a:tc>
                  <a:txBody>
                    <a:bodyPr/>
                    <a:lstStyle/>
                    <a:p>
                      <a:pPr algn="ctr"/>
                      <a:r>
                        <a:rPr lang="en-IN" dirty="0"/>
                        <a:t>30,000</a:t>
                      </a:r>
                    </a:p>
                  </a:txBody>
                  <a:tcPr/>
                </a:tc>
                <a:tc>
                  <a:txBody>
                    <a:bodyPr/>
                    <a:lstStyle/>
                    <a:p>
                      <a:pPr algn="ctr"/>
                      <a:r>
                        <a:rPr lang="en-IN" dirty="0"/>
                        <a:t>301</a:t>
                      </a:r>
                    </a:p>
                  </a:txBody>
                  <a:tcPr/>
                </a:tc>
                <a:tc>
                  <a:txBody>
                    <a:bodyPr/>
                    <a:lstStyle/>
                    <a:p>
                      <a:pPr algn="ctr"/>
                      <a:r>
                        <a:rPr lang="en-IN" dirty="0"/>
                        <a:t>Workshop</a:t>
                      </a:r>
                    </a:p>
                  </a:txBody>
                  <a:tcPr/>
                </a:tc>
                <a:extLst>
                  <a:ext uri="{0D108BD9-81ED-4DB2-BD59-A6C34878D82A}">
                    <a16:rowId xmlns:a16="http://schemas.microsoft.com/office/drawing/2014/main" val="1216964485"/>
                  </a:ext>
                </a:extLst>
              </a:tr>
              <a:tr h="370840">
                <a:tc>
                  <a:txBody>
                    <a:bodyPr/>
                    <a:lstStyle/>
                    <a:p>
                      <a:pPr algn="ctr"/>
                      <a:r>
                        <a:rPr lang="en-IN" dirty="0"/>
                        <a:t>Jerry</a:t>
                      </a:r>
                    </a:p>
                  </a:txBody>
                  <a:tcPr/>
                </a:tc>
                <a:tc>
                  <a:txBody>
                    <a:bodyPr/>
                    <a:lstStyle/>
                    <a:p>
                      <a:pPr algn="ctr"/>
                      <a:r>
                        <a:rPr lang="en-IN" dirty="0"/>
                        <a:t>15</a:t>
                      </a:r>
                    </a:p>
                  </a:txBody>
                  <a:tcPr/>
                </a:tc>
                <a:tc>
                  <a:txBody>
                    <a:bodyPr/>
                    <a:lstStyle/>
                    <a:p>
                      <a:pPr algn="ctr"/>
                      <a:r>
                        <a:rPr lang="en-IN" dirty="0"/>
                        <a:t>35,000</a:t>
                      </a:r>
                    </a:p>
                  </a:txBody>
                  <a:tcPr/>
                </a:tc>
                <a:tc>
                  <a:txBody>
                    <a:bodyPr/>
                    <a:lstStyle/>
                    <a:p>
                      <a:pPr algn="ctr"/>
                      <a:r>
                        <a:rPr lang="en-IN" dirty="0"/>
                        <a:t>305</a:t>
                      </a:r>
                    </a:p>
                  </a:txBody>
                  <a:tcPr/>
                </a:tc>
                <a:tc>
                  <a:txBody>
                    <a:bodyPr/>
                    <a:lstStyle/>
                    <a:p>
                      <a:pPr algn="ctr"/>
                      <a:r>
                        <a:rPr lang="en-IN" dirty="0"/>
                        <a:t>Testing</a:t>
                      </a:r>
                    </a:p>
                  </a:txBody>
                  <a:tcPr/>
                </a:tc>
                <a:extLst>
                  <a:ext uri="{0D108BD9-81ED-4DB2-BD59-A6C34878D82A}">
                    <a16:rowId xmlns:a16="http://schemas.microsoft.com/office/drawing/2014/main" val="3937431283"/>
                  </a:ext>
                </a:extLst>
              </a:tr>
              <a:tr h="370840">
                <a:tc>
                  <a:txBody>
                    <a:bodyPr/>
                    <a:lstStyle/>
                    <a:p>
                      <a:pPr algn="ctr"/>
                      <a:r>
                        <a:rPr lang="en-IN" dirty="0"/>
                        <a:t>Alice</a:t>
                      </a:r>
                    </a:p>
                  </a:txBody>
                  <a:tcPr/>
                </a:tc>
                <a:tc>
                  <a:txBody>
                    <a:bodyPr/>
                    <a:lstStyle/>
                    <a:p>
                      <a:pPr algn="ctr"/>
                      <a:r>
                        <a:rPr lang="en-IN" dirty="0"/>
                        <a:t>18</a:t>
                      </a:r>
                    </a:p>
                  </a:txBody>
                  <a:tcPr/>
                </a:tc>
                <a:tc>
                  <a:txBody>
                    <a:bodyPr/>
                    <a:lstStyle/>
                    <a:p>
                      <a:pPr algn="ctr"/>
                      <a:r>
                        <a:rPr lang="en-IN" dirty="0"/>
                        <a:t>45,000</a:t>
                      </a:r>
                    </a:p>
                  </a:txBody>
                  <a:tcPr/>
                </a:tc>
                <a:tc>
                  <a:txBody>
                    <a:bodyPr/>
                    <a:lstStyle/>
                    <a:p>
                      <a:pPr algn="ctr"/>
                      <a:r>
                        <a:rPr lang="en-IN" dirty="0"/>
                        <a:t>305</a:t>
                      </a:r>
                    </a:p>
                  </a:txBody>
                  <a:tcPr/>
                </a:tc>
                <a:tc>
                  <a:txBody>
                    <a:bodyPr/>
                    <a:lstStyle/>
                    <a:p>
                      <a:pPr algn="ctr"/>
                      <a:r>
                        <a:rPr lang="en-IN" dirty="0"/>
                        <a:t>Testing</a:t>
                      </a:r>
                    </a:p>
                  </a:txBody>
                  <a:tcPr/>
                </a:tc>
                <a:extLst>
                  <a:ext uri="{0D108BD9-81ED-4DB2-BD59-A6C34878D82A}">
                    <a16:rowId xmlns:a16="http://schemas.microsoft.com/office/drawing/2014/main" val="1577740073"/>
                  </a:ext>
                </a:extLst>
              </a:tr>
              <a:tr h="370840">
                <a:tc>
                  <a:txBody>
                    <a:bodyPr/>
                    <a:lstStyle/>
                    <a:p>
                      <a:pPr algn="ctr"/>
                      <a:r>
                        <a:rPr lang="en-IN" dirty="0"/>
                        <a:t>Tom</a:t>
                      </a:r>
                    </a:p>
                  </a:txBody>
                  <a:tcPr/>
                </a:tc>
                <a:tc>
                  <a:txBody>
                    <a:bodyPr/>
                    <a:lstStyle/>
                    <a:p>
                      <a:pPr algn="ctr"/>
                      <a:r>
                        <a:rPr lang="en-IN" dirty="0"/>
                        <a:t>24</a:t>
                      </a:r>
                    </a:p>
                  </a:txBody>
                  <a:tcPr/>
                </a:tc>
                <a:tc>
                  <a:txBody>
                    <a:bodyPr/>
                    <a:lstStyle/>
                    <a:p>
                      <a:pPr algn="ctr"/>
                      <a:r>
                        <a:rPr lang="en-IN" dirty="0"/>
                        <a:t>50,000</a:t>
                      </a:r>
                    </a:p>
                  </a:txBody>
                  <a:tcPr/>
                </a:tc>
                <a:tc>
                  <a:txBody>
                    <a:bodyPr/>
                    <a:lstStyle/>
                    <a:p>
                      <a:pPr algn="ctr"/>
                      <a:r>
                        <a:rPr lang="en-IN" dirty="0"/>
                        <a:t>301</a:t>
                      </a:r>
                    </a:p>
                  </a:txBody>
                  <a:tcPr/>
                </a:tc>
                <a:tc>
                  <a:txBody>
                    <a:bodyPr/>
                    <a:lstStyle/>
                    <a:p>
                      <a:pPr algn="ctr"/>
                      <a:r>
                        <a:rPr lang="en-IN" dirty="0"/>
                        <a:t>Workshop</a:t>
                      </a:r>
                    </a:p>
                  </a:txBody>
                  <a:tcPr/>
                </a:tc>
                <a:extLst>
                  <a:ext uri="{0D108BD9-81ED-4DB2-BD59-A6C34878D82A}">
                    <a16:rowId xmlns:a16="http://schemas.microsoft.com/office/drawing/2014/main" val="219326416"/>
                  </a:ext>
                </a:extLst>
              </a:tr>
            </a:tbl>
          </a:graphicData>
        </a:graphic>
      </p:graphicFrame>
    </p:spTree>
    <p:extLst>
      <p:ext uri="{BB962C8B-B14F-4D97-AF65-F5344CB8AC3E}">
        <p14:creationId xmlns:p14="http://schemas.microsoft.com/office/powerpoint/2010/main" val="1349292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01C3-E992-EDF1-6F70-F58F5D7F5439}"/>
              </a:ext>
            </a:extLst>
          </p:cNvPr>
          <p:cNvSpPr>
            <a:spLocks noGrp="1"/>
          </p:cNvSpPr>
          <p:nvPr>
            <p:ph type="title"/>
          </p:nvPr>
        </p:nvSpPr>
        <p:spPr>
          <a:xfrm>
            <a:off x="729343" y="-325437"/>
            <a:ext cx="10515600" cy="1325563"/>
          </a:xfrm>
        </p:spPr>
        <p:txBody>
          <a:bodyPr/>
          <a:lstStyle/>
          <a:p>
            <a:pPr algn="ctr"/>
            <a:r>
              <a:rPr lang="en-IN" b="1" dirty="0">
                <a:solidFill>
                  <a:srgbClr val="C00000"/>
                </a:solidFill>
              </a:rPr>
              <a:t>WHERE Clause</a:t>
            </a:r>
          </a:p>
        </p:txBody>
      </p:sp>
      <p:sp>
        <p:nvSpPr>
          <p:cNvPr id="3" name="Content Placeholder 2">
            <a:extLst>
              <a:ext uri="{FF2B5EF4-FFF2-40B4-BE49-F238E27FC236}">
                <a16:creationId xmlns:a16="http://schemas.microsoft.com/office/drawing/2014/main" id="{5D5DB1DB-39FF-DD5E-1269-8A93A3788733}"/>
              </a:ext>
            </a:extLst>
          </p:cNvPr>
          <p:cNvSpPr>
            <a:spLocks noGrp="1"/>
          </p:cNvSpPr>
          <p:nvPr>
            <p:ph idx="1"/>
          </p:nvPr>
        </p:nvSpPr>
        <p:spPr>
          <a:xfrm>
            <a:off x="729343" y="1000126"/>
            <a:ext cx="10515600" cy="4351338"/>
          </a:xfrm>
        </p:spPr>
        <p:txBody>
          <a:bodyPr>
            <a:noAutofit/>
          </a:bodyPr>
          <a:lstStyle/>
          <a:p>
            <a:pPr algn="just"/>
            <a:r>
              <a:rPr lang="en-US" sz="2400" b="0" i="0" u="none" strike="noStrike" baseline="0" dirty="0">
                <a:solidFill>
                  <a:srgbClr val="000000"/>
                </a:solidFill>
              </a:rPr>
              <a:t>Sometimes, we may want to exclude some values; we can use NOT keyword in query. The following query returns those workers’ details whose DEPTNAME is not “Workshop” or “Testing”.</a:t>
            </a:r>
          </a:p>
          <a:p>
            <a:pPr lvl="1" algn="just"/>
            <a:r>
              <a:rPr lang="en-US" b="0" i="0" u="none" strike="noStrike" baseline="0" dirty="0">
                <a:solidFill>
                  <a:srgbClr val="000000"/>
                </a:solidFill>
              </a:rPr>
              <a:t>select * from workers where DEPTNAME NOT IN('Testing', 'Workshop');</a:t>
            </a:r>
          </a:p>
        </p:txBody>
      </p:sp>
      <p:sp>
        <p:nvSpPr>
          <p:cNvPr id="4" name="Slide Number Placeholder 3">
            <a:extLst>
              <a:ext uri="{FF2B5EF4-FFF2-40B4-BE49-F238E27FC236}">
                <a16:creationId xmlns:a16="http://schemas.microsoft.com/office/drawing/2014/main" id="{AA01CC58-1B48-3BDC-48C9-AD0DFCC47443}"/>
              </a:ext>
            </a:extLst>
          </p:cNvPr>
          <p:cNvSpPr>
            <a:spLocks noGrp="1"/>
          </p:cNvSpPr>
          <p:nvPr>
            <p:ph type="sldNum" sz="quarter" idx="12"/>
          </p:nvPr>
        </p:nvSpPr>
        <p:spPr/>
        <p:txBody>
          <a:bodyPr/>
          <a:lstStyle/>
          <a:p>
            <a:fld id="{A5DC77FE-90AD-43F6-BCC5-87ECBA829A40}" type="slidenum">
              <a:rPr lang="en-IN" smtClean="0"/>
              <a:t>19</a:t>
            </a:fld>
            <a:endParaRPr lang="en-IN" dirty="0"/>
          </a:p>
        </p:txBody>
      </p:sp>
      <p:graphicFrame>
        <p:nvGraphicFramePr>
          <p:cNvPr id="5" name="Table 4">
            <a:extLst>
              <a:ext uri="{FF2B5EF4-FFF2-40B4-BE49-F238E27FC236}">
                <a16:creationId xmlns:a16="http://schemas.microsoft.com/office/drawing/2014/main" id="{FF4BF5C1-1186-3272-2A3D-EBBA27A1B58B}"/>
              </a:ext>
            </a:extLst>
          </p:cNvPr>
          <p:cNvGraphicFramePr>
            <a:graphicFrameLocks noGrp="1"/>
          </p:cNvGraphicFramePr>
          <p:nvPr/>
        </p:nvGraphicFramePr>
        <p:xfrm>
          <a:off x="1578429" y="3175795"/>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044820222"/>
                    </a:ext>
                  </a:extLst>
                </a:gridCol>
                <a:gridCol w="1625600">
                  <a:extLst>
                    <a:ext uri="{9D8B030D-6E8A-4147-A177-3AD203B41FA5}">
                      <a16:colId xmlns:a16="http://schemas.microsoft.com/office/drawing/2014/main" val="3527906199"/>
                    </a:ext>
                  </a:extLst>
                </a:gridCol>
                <a:gridCol w="1625600">
                  <a:extLst>
                    <a:ext uri="{9D8B030D-6E8A-4147-A177-3AD203B41FA5}">
                      <a16:colId xmlns:a16="http://schemas.microsoft.com/office/drawing/2014/main" val="590292015"/>
                    </a:ext>
                  </a:extLst>
                </a:gridCol>
                <a:gridCol w="1625600">
                  <a:extLst>
                    <a:ext uri="{9D8B030D-6E8A-4147-A177-3AD203B41FA5}">
                      <a16:colId xmlns:a16="http://schemas.microsoft.com/office/drawing/2014/main" val="3159588279"/>
                    </a:ext>
                  </a:extLst>
                </a:gridCol>
                <a:gridCol w="1625600">
                  <a:extLst>
                    <a:ext uri="{9D8B030D-6E8A-4147-A177-3AD203B41FA5}">
                      <a16:colId xmlns:a16="http://schemas.microsoft.com/office/drawing/2014/main" val="154785171"/>
                    </a:ext>
                  </a:extLst>
                </a:gridCol>
              </a:tblGrid>
              <a:tr h="370840">
                <a:tc>
                  <a:txBody>
                    <a:bodyPr/>
                    <a:lstStyle/>
                    <a:p>
                      <a:pPr algn="ctr"/>
                      <a:r>
                        <a:rPr lang="en-IN" dirty="0"/>
                        <a:t>ENAME</a:t>
                      </a:r>
                    </a:p>
                  </a:txBody>
                  <a:tcPr/>
                </a:tc>
                <a:tc>
                  <a:txBody>
                    <a:bodyPr/>
                    <a:lstStyle/>
                    <a:p>
                      <a:pPr algn="ctr"/>
                      <a:r>
                        <a:rPr lang="en-IN" dirty="0"/>
                        <a:t>EID</a:t>
                      </a:r>
                    </a:p>
                  </a:txBody>
                  <a:tcPr/>
                </a:tc>
                <a:tc>
                  <a:txBody>
                    <a:bodyPr/>
                    <a:lstStyle/>
                    <a:p>
                      <a:pPr algn="ctr"/>
                      <a:r>
                        <a:rPr lang="en-IN" dirty="0"/>
                        <a:t>SALARY</a:t>
                      </a:r>
                    </a:p>
                  </a:txBody>
                  <a:tcPr/>
                </a:tc>
                <a:tc>
                  <a:txBody>
                    <a:bodyPr/>
                    <a:lstStyle/>
                    <a:p>
                      <a:pPr algn="ctr"/>
                      <a:r>
                        <a:rPr lang="en-IN" dirty="0"/>
                        <a:t>DEPTID</a:t>
                      </a:r>
                    </a:p>
                  </a:txBody>
                  <a:tcPr/>
                </a:tc>
                <a:tc>
                  <a:txBody>
                    <a:bodyPr/>
                    <a:lstStyle/>
                    <a:p>
                      <a:pPr algn="ctr"/>
                      <a:r>
                        <a:rPr lang="en-IN" dirty="0"/>
                        <a:t>DEPTNAME</a:t>
                      </a:r>
                    </a:p>
                  </a:txBody>
                  <a:tcPr/>
                </a:tc>
                <a:extLst>
                  <a:ext uri="{0D108BD9-81ED-4DB2-BD59-A6C34878D82A}">
                    <a16:rowId xmlns:a16="http://schemas.microsoft.com/office/drawing/2014/main" val="2728726998"/>
                  </a:ext>
                </a:extLst>
              </a:tr>
              <a:tr h="370840">
                <a:tc>
                  <a:txBody>
                    <a:bodyPr/>
                    <a:lstStyle/>
                    <a:p>
                      <a:pPr algn="ctr"/>
                      <a:r>
                        <a:rPr lang="en-IN" dirty="0"/>
                        <a:t>Niya</a:t>
                      </a:r>
                    </a:p>
                  </a:txBody>
                  <a:tcPr/>
                </a:tc>
                <a:tc>
                  <a:txBody>
                    <a:bodyPr/>
                    <a:lstStyle/>
                    <a:p>
                      <a:pPr algn="ctr"/>
                      <a:r>
                        <a:rPr lang="en-IN" dirty="0"/>
                        <a:t>38</a:t>
                      </a:r>
                    </a:p>
                  </a:txBody>
                  <a:tcPr/>
                </a:tc>
                <a:tc>
                  <a:txBody>
                    <a:bodyPr/>
                    <a:lstStyle/>
                    <a:p>
                      <a:pPr algn="ctr"/>
                      <a:r>
                        <a:rPr lang="en-IN" dirty="0"/>
                        <a:t>45,000</a:t>
                      </a:r>
                    </a:p>
                  </a:txBody>
                  <a:tcPr/>
                </a:tc>
                <a:tc>
                  <a:txBody>
                    <a:bodyPr/>
                    <a:lstStyle/>
                    <a:p>
                      <a:pPr algn="ctr"/>
                      <a:r>
                        <a:rPr lang="en-IN" dirty="0"/>
                        <a:t>308</a:t>
                      </a:r>
                    </a:p>
                  </a:txBody>
                  <a:tcPr/>
                </a:tc>
                <a:tc>
                  <a:txBody>
                    <a:bodyPr/>
                    <a:lstStyle/>
                    <a:p>
                      <a:pPr algn="ctr"/>
                      <a:r>
                        <a:rPr lang="en-IN" dirty="0"/>
                        <a:t>HR</a:t>
                      </a:r>
                    </a:p>
                  </a:txBody>
                  <a:tcPr/>
                </a:tc>
                <a:extLst>
                  <a:ext uri="{0D108BD9-81ED-4DB2-BD59-A6C34878D82A}">
                    <a16:rowId xmlns:a16="http://schemas.microsoft.com/office/drawing/2014/main" val="1216964485"/>
                  </a:ext>
                </a:extLst>
              </a:tr>
              <a:tr h="370840">
                <a:tc>
                  <a:txBody>
                    <a:bodyPr/>
                    <a:lstStyle/>
                    <a:p>
                      <a:pPr algn="ctr"/>
                      <a:r>
                        <a:rPr lang="en-IN" dirty="0"/>
                        <a:t>Bobby</a:t>
                      </a:r>
                    </a:p>
                  </a:txBody>
                  <a:tcPr/>
                </a:tc>
                <a:tc>
                  <a:txBody>
                    <a:bodyPr/>
                    <a:lstStyle/>
                    <a:p>
                      <a:pPr algn="ctr"/>
                      <a:r>
                        <a:rPr lang="en-IN" dirty="0"/>
                        <a:t>17</a:t>
                      </a:r>
                    </a:p>
                  </a:txBody>
                  <a:tcPr/>
                </a:tc>
                <a:tc>
                  <a:txBody>
                    <a:bodyPr/>
                    <a:lstStyle/>
                    <a:p>
                      <a:pPr algn="ctr"/>
                      <a:r>
                        <a:rPr lang="en-IN" dirty="0"/>
                        <a:t>58,000</a:t>
                      </a:r>
                    </a:p>
                  </a:txBody>
                  <a:tcPr/>
                </a:tc>
                <a:tc>
                  <a:txBody>
                    <a:bodyPr/>
                    <a:lstStyle/>
                    <a:p>
                      <a:pPr algn="ctr"/>
                      <a:r>
                        <a:rPr lang="en-IN" dirty="0"/>
                        <a:t>308</a:t>
                      </a:r>
                    </a:p>
                  </a:txBody>
                  <a:tcPr/>
                </a:tc>
                <a:tc>
                  <a:txBody>
                    <a:bodyPr/>
                    <a:lstStyle/>
                    <a:p>
                      <a:pPr algn="ctr"/>
                      <a:r>
                        <a:rPr lang="en-IN" dirty="0"/>
                        <a:t>HR</a:t>
                      </a:r>
                    </a:p>
                  </a:txBody>
                  <a:tcPr/>
                </a:tc>
                <a:extLst>
                  <a:ext uri="{0D108BD9-81ED-4DB2-BD59-A6C34878D82A}">
                    <a16:rowId xmlns:a16="http://schemas.microsoft.com/office/drawing/2014/main" val="3937431283"/>
                  </a:ext>
                </a:extLst>
              </a:tr>
            </a:tbl>
          </a:graphicData>
        </a:graphic>
      </p:graphicFrame>
    </p:spTree>
    <p:extLst>
      <p:ext uri="{BB962C8B-B14F-4D97-AF65-F5344CB8AC3E}">
        <p14:creationId xmlns:p14="http://schemas.microsoft.com/office/powerpoint/2010/main" val="1977830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41DB421-7160-EC6F-70EA-CA64256B4A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0737" y="239486"/>
            <a:ext cx="8130526" cy="6226628"/>
          </a:xfrm>
        </p:spPr>
      </p:pic>
      <p:sp>
        <p:nvSpPr>
          <p:cNvPr id="4" name="Slide Number Placeholder 3">
            <a:extLst>
              <a:ext uri="{FF2B5EF4-FFF2-40B4-BE49-F238E27FC236}">
                <a16:creationId xmlns:a16="http://schemas.microsoft.com/office/drawing/2014/main" id="{9E99C60A-12BF-41C1-57CA-A5903EBA96B5}"/>
              </a:ext>
            </a:extLst>
          </p:cNvPr>
          <p:cNvSpPr>
            <a:spLocks noGrp="1"/>
          </p:cNvSpPr>
          <p:nvPr>
            <p:ph type="sldNum" sz="quarter" idx="12"/>
          </p:nvPr>
        </p:nvSpPr>
        <p:spPr/>
        <p:txBody>
          <a:bodyPr/>
          <a:lstStyle/>
          <a:p>
            <a:fld id="{A5DC77FE-90AD-43F6-BCC5-87ECBA829A40}" type="slidenum">
              <a:rPr lang="en-IN" smtClean="0"/>
              <a:t>2</a:t>
            </a:fld>
            <a:endParaRPr lang="en-IN" dirty="0"/>
          </a:p>
        </p:txBody>
      </p:sp>
    </p:spTree>
    <p:extLst>
      <p:ext uri="{BB962C8B-B14F-4D97-AF65-F5344CB8AC3E}">
        <p14:creationId xmlns:p14="http://schemas.microsoft.com/office/powerpoint/2010/main" val="1718855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D4E80-02E4-3FA4-2225-E2766A1C4D94}"/>
              </a:ext>
            </a:extLst>
          </p:cNvPr>
          <p:cNvSpPr>
            <a:spLocks noGrp="1"/>
          </p:cNvSpPr>
          <p:nvPr>
            <p:ph type="title"/>
          </p:nvPr>
        </p:nvSpPr>
        <p:spPr/>
        <p:txBody>
          <a:bodyPr/>
          <a:lstStyle/>
          <a:p>
            <a:pPr algn="ctr"/>
            <a:r>
              <a:rPr lang="en-IN" b="1" dirty="0">
                <a:solidFill>
                  <a:srgbClr val="C00000"/>
                </a:solidFill>
              </a:rPr>
              <a:t>Subquery</a:t>
            </a:r>
          </a:p>
        </p:txBody>
      </p:sp>
      <p:sp>
        <p:nvSpPr>
          <p:cNvPr id="3" name="Content Placeholder 2">
            <a:extLst>
              <a:ext uri="{FF2B5EF4-FFF2-40B4-BE49-F238E27FC236}">
                <a16:creationId xmlns:a16="http://schemas.microsoft.com/office/drawing/2014/main" id="{82CCF0B3-A387-BCC9-FE22-BE0688F761B3}"/>
              </a:ext>
            </a:extLst>
          </p:cNvPr>
          <p:cNvSpPr>
            <a:spLocks noGrp="1"/>
          </p:cNvSpPr>
          <p:nvPr>
            <p:ph idx="1"/>
          </p:nvPr>
        </p:nvSpPr>
        <p:spPr/>
        <p:txBody>
          <a:bodyPr>
            <a:normAutofit/>
          </a:bodyPr>
          <a:lstStyle/>
          <a:p>
            <a:pPr algn="just"/>
            <a:r>
              <a:rPr lang="en-IN" sz="2400" dirty="0"/>
              <a:t>A </a:t>
            </a:r>
            <a:r>
              <a:rPr lang="en-US" sz="2400" b="0" i="0" u="none" strike="noStrike" baseline="0" dirty="0">
                <a:solidFill>
                  <a:srgbClr val="000000"/>
                </a:solidFill>
              </a:rPr>
              <a:t>subquery is a query within another query. A subquery (called a nested query or subselect) is a SELECT query embedded within the WHERE clause of another query. </a:t>
            </a:r>
          </a:p>
          <a:p>
            <a:pPr algn="just"/>
            <a:r>
              <a:rPr lang="en-US" sz="2400" b="0" i="0" u="none" strike="noStrike" baseline="0" dirty="0">
                <a:solidFill>
                  <a:srgbClr val="000000"/>
                </a:solidFill>
              </a:rPr>
              <a:t>The data returned by the subquery (inner query) is used by the outer query in the same way literal values are used. </a:t>
            </a:r>
          </a:p>
          <a:p>
            <a:pPr algn="just"/>
            <a:r>
              <a:rPr lang="en-US" sz="2400" b="0" i="0" u="none" strike="noStrike" baseline="0" dirty="0">
                <a:solidFill>
                  <a:srgbClr val="000000"/>
                </a:solidFill>
              </a:rPr>
              <a:t>A sub-query is used to return data that will be used in the main or the outer query as a condition that the data must satisfy to be retrieved. </a:t>
            </a:r>
          </a:p>
          <a:p>
            <a:pPr algn="just"/>
            <a:r>
              <a:rPr lang="en-US" sz="2400" b="0" i="0" u="none" strike="noStrike" baseline="0" dirty="0">
                <a:solidFill>
                  <a:srgbClr val="000000"/>
                </a:solidFill>
              </a:rPr>
              <a:t>Subqueries provide an easy way to handle the queries that depend on the results from another query. </a:t>
            </a:r>
            <a:endParaRPr lang="en-IN" sz="2400" dirty="0"/>
          </a:p>
        </p:txBody>
      </p:sp>
      <p:sp>
        <p:nvSpPr>
          <p:cNvPr id="4" name="Slide Number Placeholder 3">
            <a:extLst>
              <a:ext uri="{FF2B5EF4-FFF2-40B4-BE49-F238E27FC236}">
                <a16:creationId xmlns:a16="http://schemas.microsoft.com/office/drawing/2014/main" id="{79C351C0-8036-91A2-87E1-DEBA1FC87A39}"/>
              </a:ext>
            </a:extLst>
          </p:cNvPr>
          <p:cNvSpPr>
            <a:spLocks noGrp="1"/>
          </p:cNvSpPr>
          <p:nvPr>
            <p:ph type="sldNum" sz="quarter" idx="12"/>
          </p:nvPr>
        </p:nvSpPr>
        <p:spPr/>
        <p:txBody>
          <a:bodyPr/>
          <a:lstStyle/>
          <a:p>
            <a:fld id="{A5DC77FE-90AD-43F6-BCC5-87ECBA829A40}" type="slidenum">
              <a:rPr lang="en-IN" smtClean="0"/>
              <a:t>20</a:t>
            </a:fld>
            <a:endParaRPr lang="en-IN" dirty="0"/>
          </a:p>
        </p:txBody>
      </p:sp>
    </p:spTree>
    <p:extLst>
      <p:ext uri="{BB962C8B-B14F-4D97-AF65-F5344CB8AC3E}">
        <p14:creationId xmlns:p14="http://schemas.microsoft.com/office/powerpoint/2010/main" val="1782839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D4E80-02E4-3FA4-2225-E2766A1C4D94}"/>
              </a:ext>
            </a:extLst>
          </p:cNvPr>
          <p:cNvSpPr>
            <a:spLocks noGrp="1"/>
          </p:cNvSpPr>
          <p:nvPr>
            <p:ph type="title"/>
          </p:nvPr>
        </p:nvSpPr>
        <p:spPr>
          <a:xfrm>
            <a:off x="838200" y="136525"/>
            <a:ext cx="10515600" cy="1325563"/>
          </a:xfrm>
        </p:spPr>
        <p:txBody>
          <a:bodyPr/>
          <a:lstStyle/>
          <a:p>
            <a:pPr algn="ctr"/>
            <a:r>
              <a:rPr lang="en-IN" b="1" dirty="0">
                <a:solidFill>
                  <a:srgbClr val="C00000"/>
                </a:solidFill>
              </a:rPr>
              <a:t>Subquery</a:t>
            </a:r>
          </a:p>
        </p:txBody>
      </p:sp>
      <p:sp>
        <p:nvSpPr>
          <p:cNvPr id="3" name="Content Placeholder 2">
            <a:extLst>
              <a:ext uri="{FF2B5EF4-FFF2-40B4-BE49-F238E27FC236}">
                <a16:creationId xmlns:a16="http://schemas.microsoft.com/office/drawing/2014/main" id="{82CCF0B3-A387-BCC9-FE22-BE0688F761B3}"/>
              </a:ext>
            </a:extLst>
          </p:cNvPr>
          <p:cNvSpPr>
            <a:spLocks noGrp="1"/>
          </p:cNvSpPr>
          <p:nvPr>
            <p:ph idx="1"/>
          </p:nvPr>
        </p:nvSpPr>
        <p:spPr>
          <a:xfrm>
            <a:off x="838200" y="1553482"/>
            <a:ext cx="10515600" cy="4351338"/>
          </a:xfrm>
        </p:spPr>
        <p:txBody>
          <a:bodyPr>
            <a:normAutofit/>
          </a:bodyPr>
          <a:lstStyle/>
          <a:p>
            <a:pPr algn="just"/>
            <a:r>
              <a:rPr lang="en-US" sz="2400" b="0" i="0" u="none" strike="noStrike" baseline="0" dirty="0">
                <a:solidFill>
                  <a:srgbClr val="000000"/>
                </a:solidFill>
              </a:rPr>
              <a:t>For example, in the following query, the inner query retrieves EID of workers who work in “HR” department or get salary &gt;= 40,000. The main query uses the result of the inner query and retrieves workers’ details whose EID matches with EIDs returned by the inner query. </a:t>
            </a:r>
          </a:p>
          <a:p>
            <a:pPr lvl="1" algn="just"/>
            <a:r>
              <a:rPr lang="en-US" b="0" i="0" u="none" strike="noStrike" baseline="0" dirty="0">
                <a:solidFill>
                  <a:srgbClr val="000000"/>
                </a:solidFill>
              </a:rPr>
              <a:t>select * from workers where EID IN (select EID from workers where DEPTNAME='HR' OR SALARY&gt;=40000);</a:t>
            </a:r>
            <a:endParaRPr lang="en-IN" dirty="0"/>
          </a:p>
        </p:txBody>
      </p:sp>
      <p:sp>
        <p:nvSpPr>
          <p:cNvPr id="4" name="Slide Number Placeholder 3">
            <a:extLst>
              <a:ext uri="{FF2B5EF4-FFF2-40B4-BE49-F238E27FC236}">
                <a16:creationId xmlns:a16="http://schemas.microsoft.com/office/drawing/2014/main" id="{79C351C0-8036-91A2-87E1-DEBA1FC87A39}"/>
              </a:ext>
            </a:extLst>
          </p:cNvPr>
          <p:cNvSpPr>
            <a:spLocks noGrp="1"/>
          </p:cNvSpPr>
          <p:nvPr>
            <p:ph type="sldNum" sz="quarter" idx="12"/>
          </p:nvPr>
        </p:nvSpPr>
        <p:spPr/>
        <p:txBody>
          <a:bodyPr/>
          <a:lstStyle/>
          <a:p>
            <a:fld id="{A5DC77FE-90AD-43F6-BCC5-87ECBA829A40}" type="slidenum">
              <a:rPr lang="en-IN" smtClean="0"/>
              <a:t>21</a:t>
            </a:fld>
            <a:endParaRPr lang="en-IN" dirty="0"/>
          </a:p>
        </p:txBody>
      </p:sp>
      <p:graphicFrame>
        <p:nvGraphicFramePr>
          <p:cNvPr id="5" name="Table 4">
            <a:extLst>
              <a:ext uri="{FF2B5EF4-FFF2-40B4-BE49-F238E27FC236}">
                <a16:creationId xmlns:a16="http://schemas.microsoft.com/office/drawing/2014/main" id="{9A8F59D0-B0A4-5B87-098E-D0F1F51E8D20}"/>
              </a:ext>
            </a:extLst>
          </p:cNvPr>
          <p:cNvGraphicFramePr>
            <a:graphicFrameLocks noGrp="1"/>
          </p:cNvGraphicFramePr>
          <p:nvPr/>
        </p:nvGraphicFramePr>
        <p:xfrm>
          <a:off x="2032000" y="4142014"/>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263704691"/>
                    </a:ext>
                  </a:extLst>
                </a:gridCol>
                <a:gridCol w="1625600">
                  <a:extLst>
                    <a:ext uri="{9D8B030D-6E8A-4147-A177-3AD203B41FA5}">
                      <a16:colId xmlns:a16="http://schemas.microsoft.com/office/drawing/2014/main" val="3383803571"/>
                    </a:ext>
                  </a:extLst>
                </a:gridCol>
                <a:gridCol w="1625600">
                  <a:extLst>
                    <a:ext uri="{9D8B030D-6E8A-4147-A177-3AD203B41FA5}">
                      <a16:colId xmlns:a16="http://schemas.microsoft.com/office/drawing/2014/main" val="2625431419"/>
                    </a:ext>
                  </a:extLst>
                </a:gridCol>
                <a:gridCol w="1625600">
                  <a:extLst>
                    <a:ext uri="{9D8B030D-6E8A-4147-A177-3AD203B41FA5}">
                      <a16:colId xmlns:a16="http://schemas.microsoft.com/office/drawing/2014/main" val="1741830435"/>
                    </a:ext>
                  </a:extLst>
                </a:gridCol>
                <a:gridCol w="1625600">
                  <a:extLst>
                    <a:ext uri="{9D8B030D-6E8A-4147-A177-3AD203B41FA5}">
                      <a16:colId xmlns:a16="http://schemas.microsoft.com/office/drawing/2014/main" val="2531672014"/>
                    </a:ext>
                  </a:extLst>
                </a:gridCol>
              </a:tblGrid>
              <a:tr h="370840">
                <a:tc>
                  <a:txBody>
                    <a:bodyPr/>
                    <a:lstStyle/>
                    <a:p>
                      <a:pPr algn="ctr"/>
                      <a:r>
                        <a:rPr lang="en-IN" dirty="0"/>
                        <a:t>ENAME</a:t>
                      </a:r>
                    </a:p>
                  </a:txBody>
                  <a:tcPr/>
                </a:tc>
                <a:tc>
                  <a:txBody>
                    <a:bodyPr/>
                    <a:lstStyle/>
                    <a:p>
                      <a:pPr algn="ctr"/>
                      <a:r>
                        <a:rPr lang="en-IN" dirty="0"/>
                        <a:t>EID</a:t>
                      </a:r>
                    </a:p>
                  </a:txBody>
                  <a:tcPr/>
                </a:tc>
                <a:tc>
                  <a:txBody>
                    <a:bodyPr/>
                    <a:lstStyle/>
                    <a:p>
                      <a:pPr algn="ctr"/>
                      <a:r>
                        <a:rPr lang="en-IN" dirty="0"/>
                        <a:t>SALARY</a:t>
                      </a:r>
                    </a:p>
                  </a:txBody>
                  <a:tcPr/>
                </a:tc>
                <a:tc>
                  <a:txBody>
                    <a:bodyPr/>
                    <a:lstStyle/>
                    <a:p>
                      <a:pPr algn="ctr"/>
                      <a:r>
                        <a:rPr lang="en-IN" dirty="0"/>
                        <a:t>DEPTID</a:t>
                      </a:r>
                    </a:p>
                  </a:txBody>
                  <a:tcPr/>
                </a:tc>
                <a:tc>
                  <a:txBody>
                    <a:bodyPr/>
                    <a:lstStyle/>
                    <a:p>
                      <a:pPr algn="ctr"/>
                      <a:r>
                        <a:rPr lang="en-IN" dirty="0"/>
                        <a:t>DEPTNAME</a:t>
                      </a:r>
                    </a:p>
                  </a:txBody>
                  <a:tcPr/>
                </a:tc>
                <a:extLst>
                  <a:ext uri="{0D108BD9-81ED-4DB2-BD59-A6C34878D82A}">
                    <a16:rowId xmlns:a16="http://schemas.microsoft.com/office/drawing/2014/main" val="4216153650"/>
                  </a:ext>
                </a:extLst>
              </a:tr>
              <a:tr h="370840">
                <a:tc>
                  <a:txBody>
                    <a:bodyPr/>
                    <a:lstStyle/>
                    <a:p>
                      <a:pPr algn="ctr"/>
                      <a:r>
                        <a:rPr lang="en-IN" dirty="0"/>
                        <a:t>Niya</a:t>
                      </a:r>
                    </a:p>
                  </a:txBody>
                  <a:tcPr/>
                </a:tc>
                <a:tc>
                  <a:txBody>
                    <a:bodyPr/>
                    <a:lstStyle/>
                    <a:p>
                      <a:pPr algn="ctr"/>
                      <a:r>
                        <a:rPr lang="en-IN" dirty="0"/>
                        <a:t>38</a:t>
                      </a:r>
                    </a:p>
                  </a:txBody>
                  <a:tcPr/>
                </a:tc>
                <a:tc>
                  <a:txBody>
                    <a:bodyPr/>
                    <a:lstStyle/>
                    <a:p>
                      <a:pPr algn="ctr"/>
                      <a:r>
                        <a:rPr lang="en-IN" dirty="0"/>
                        <a:t>45,000</a:t>
                      </a:r>
                    </a:p>
                  </a:txBody>
                  <a:tcPr/>
                </a:tc>
                <a:tc>
                  <a:txBody>
                    <a:bodyPr/>
                    <a:lstStyle/>
                    <a:p>
                      <a:pPr algn="ctr"/>
                      <a:r>
                        <a:rPr lang="en-IN" dirty="0"/>
                        <a:t>308</a:t>
                      </a:r>
                    </a:p>
                  </a:txBody>
                  <a:tcPr/>
                </a:tc>
                <a:tc>
                  <a:txBody>
                    <a:bodyPr/>
                    <a:lstStyle/>
                    <a:p>
                      <a:pPr algn="ctr"/>
                      <a:r>
                        <a:rPr lang="en-IN" dirty="0"/>
                        <a:t>HR</a:t>
                      </a:r>
                    </a:p>
                  </a:txBody>
                  <a:tcPr/>
                </a:tc>
                <a:extLst>
                  <a:ext uri="{0D108BD9-81ED-4DB2-BD59-A6C34878D82A}">
                    <a16:rowId xmlns:a16="http://schemas.microsoft.com/office/drawing/2014/main" val="3101493321"/>
                  </a:ext>
                </a:extLst>
              </a:tr>
              <a:tr h="370840">
                <a:tc>
                  <a:txBody>
                    <a:bodyPr/>
                    <a:lstStyle/>
                    <a:p>
                      <a:pPr algn="ctr"/>
                      <a:r>
                        <a:rPr lang="en-IN" dirty="0"/>
                        <a:t>Alice</a:t>
                      </a:r>
                    </a:p>
                  </a:txBody>
                  <a:tcPr/>
                </a:tc>
                <a:tc>
                  <a:txBody>
                    <a:bodyPr/>
                    <a:lstStyle/>
                    <a:p>
                      <a:pPr algn="ctr"/>
                      <a:r>
                        <a:rPr lang="en-IN" dirty="0"/>
                        <a:t>18</a:t>
                      </a:r>
                    </a:p>
                  </a:txBody>
                  <a:tcPr/>
                </a:tc>
                <a:tc>
                  <a:txBody>
                    <a:bodyPr/>
                    <a:lstStyle/>
                    <a:p>
                      <a:pPr algn="ctr"/>
                      <a:r>
                        <a:rPr lang="en-IN" dirty="0"/>
                        <a:t>45,000</a:t>
                      </a:r>
                    </a:p>
                  </a:txBody>
                  <a:tcPr/>
                </a:tc>
                <a:tc>
                  <a:txBody>
                    <a:bodyPr/>
                    <a:lstStyle/>
                    <a:p>
                      <a:pPr algn="ctr"/>
                      <a:r>
                        <a:rPr lang="en-IN" dirty="0"/>
                        <a:t>305</a:t>
                      </a:r>
                    </a:p>
                  </a:txBody>
                  <a:tcPr/>
                </a:tc>
                <a:tc>
                  <a:txBody>
                    <a:bodyPr/>
                    <a:lstStyle/>
                    <a:p>
                      <a:pPr algn="ctr"/>
                      <a:r>
                        <a:rPr lang="en-IN" dirty="0"/>
                        <a:t>Testing</a:t>
                      </a:r>
                    </a:p>
                  </a:txBody>
                  <a:tcPr/>
                </a:tc>
                <a:extLst>
                  <a:ext uri="{0D108BD9-81ED-4DB2-BD59-A6C34878D82A}">
                    <a16:rowId xmlns:a16="http://schemas.microsoft.com/office/drawing/2014/main" val="788123232"/>
                  </a:ext>
                </a:extLst>
              </a:tr>
              <a:tr h="370840">
                <a:tc>
                  <a:txBody>
                    <a:bodyPr/>
                    <a:lstStyle/>
                    <a:p>
                      <a:pPr algn="ctr"/>
                      <a:r>
                        <a:rPr lang="en-IN" dirty="0"/>
                        <a:t>Tom</a:t>
                      </a:r>
                    </a:p>
                  </a:txBody>
                  <a:tcPr/>
                </a:tc>
                <a:tc>
                  <a:txBody>
                    <a:bodyPr/>
                    <a:lstStyle/>
                    <a:p>
                      <a:pPr algn="ctr"/>
                      <a:r>
                        <a:rPr lang="en-IN" dirty="0"/>
                        <a:t>24</a:t>
                      </a:r>
                    </a:p>
                  </a:txBody>
                  <a:tcPr/>
                </a:tc>
                <a:tc>
                  <a:txBody>
                    <a:bodyPr/>
                    <a:lstStyle/>
                    <a:p>
                      <a:pPr algn="ctr"/>
                      <a:r>
                        <a:rPr lang="en-IN" dirty="0"/>
                        <a:t>50,000</a:t>
                      </a:r>
                    </a:p>
                  </a:txBody>
                  <a:tcPr/>
                </a:tc>
                <a:tc>
                  <a:txBody>
                    <a:bodyPr/>
                    <a:lstStyle/>
                    <a:p>
                      <a:pPr algn="ctr"/>
                      <a:r>
                        <a:rPr lang="en-IN" dirty="0"/>
                        <a:t>301</a:t>
                      </a:r>
                    </a:p>
                  </a:txBody>
                  <a:tcPr/>
                </a:tc>
                <a:tc>
                  <a:txBody>
                    <a:bodyPr/>
                    <a:lstStyle/>
                    <a:p>
                      <a:pPr algn="ctr"/>
                      <a:r>
                        <a:rPr lang="en-IN" dirty="0"/>
                        <a:t>Workshop</a:t>
                      </a:r>
                    </a:p>
                  </a:txBody>
                  <a:tcPr/>
                </a:tc>
                <a:extLst>
                  <a:ext uri="{0D108BD9-81ED-4DB2-BD59-A6C34878D82A}">
                    <a16:rowId xmlns:a16="http://schemas.microsoft.com/office/drawing/2014/main" val="2482093595"/>
                  </a:ext>
                </a:extLst>
              </a:tr>
              <a:tr h="370840">
                <a:tc>
                  <a:txBody>
                    <a:bodyPr/>
                    <a:lstStyle/>
                    <a:p>
                      <a:pPr algn="ctr"/>
                      <a:r>
                        <a:rPr lang="en-IN" dirty="0"/>
                        <a:t>Bobby</a:t>
                      </a:r>
                    </a:p>
                  </a:txBody>
                  <a:tcPr/>
                </a:tc>
                <a:tc>
                  <a:txBody>
                    <a:bodyPr/>
                    <a:lstStyle/>
                    <a:p>
                      <a:pPr algn="ctr"/>
                      <a:r>
                        <a:rPr lang="en-IN" dirty="0"/>
                        <a:t>17</a:t>
                      </a:r>
                    </a:p>
                  </a:txBody>
                  <a:tcPr/>
                </a:tc>
                <a:tc>
                  <a:txBody>
                    <a:bodyPr/>
                    <a:lstStyle/>
                    <a:p>
                      <a:pPr algn="ctr"/>
                      <a:r>
                        <a:rPr lang="en-IN" dirty="0"/>
                        <a:t>58,000</a:t>
                      </a:r>
                    </a:p>
                  </a:txBody>
                  <a:tcPr/>
                </a:tc>
                <a:tc>
                  <a:txBody>
                    <a:bodyPr/>
                    <a:lstStyle/>
                    <a:p>
                      <a:pPr algn="ctr"/>
                      <a:r>
                        <a:rPr lang="en-IN" dirty="0"/>
                        <a:t>308</a:t>
                      </a:r>
                    </a:p>
                  </a:txBody>
                  <a:tcPr/>
                </a:tc>
                <a:tc>
                  <a:txBody>
                    <a:bodyPr/>
                    <a:lstStyle/>
                    <a:p>
                      <a:pPr algn="ctr"/>
                      <a:r>
                        <a:rPr lang="en-IN" dirty="0"/>
                        <a:t>HR</a:t>
                      </a:r>
                    </a:p>
                  </a:txBody>
                  <a:tcPr/>
                </a:tc>
                <a:extLst>
                  <a:ext uri="{0D108BD9-81ED-4DB2-BD59-A6C34878D82A}">
                    <a16:rowId xmlns:a16="http://schemas.microsoft.com/office/drawing/2014/main" val="1079610521"/>
                  </a:ext>
                </a:extLst>
              </a:tr>
            </a:tbl>
          </a:graphicData>
        </a:graphic>
      </p:graphicFrame>
    </p:spTree>
    <p:extLst>
      <p:ext uri="{BB962C8B-B14F-4D97-AF65-F5344CB8AC3E}">
        <p14:creationId xmlns:p14="http://schemas.microsoft.com/office/powerpoint/2010/main" val="2381583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D4E80-02E4-3FA4-2225-E2766A1C4D94}"/>
              </a:ext>
            </a:extLst>
          </p:cNvPr>
          <p:cNvSpPr>
            <a:spLocks noGrp="1"/>
          </p:cNvSpPr>
          <p:nvPr>
            <p:ph type="title"/>
          </p:nvPr>
        </p:nvSpPr>
        <p:spPr>
          <a:xfrm>
            <a:off x="838200" y="136525"/>
            <a:ext cx="10515600" cy="1325563"/>
          </a:xfrm>
        </p:spPr>
        <p:txBody>
          <a:bodyPr/>
          <a:lstStyle/>
          <a:p>
            <a:pPr algn="ctr"/>
            <a:r>
              <a:rPr lang="en-IN" b="1" dirty="0">
                <a:solidFill>
                  <a:srgbClr val="C00000"/>
                </a:solidFill>
              </a:rPr>
              <a:t>BETWEEN</a:t>
            </a:r>
          </a:p>
        </p:txBody>
      </p:sp>
      <p:sp>
        <p:nvSpPr>
          <p:cNvPr id="3" name="Content Placeholder 2">
            <a:extLst>
              <a:ext uri="{FF2B5EF4-FFF2-40B4-BE49-F238E27FC236}">
                <a16:creationId xmlns:a16="http://schemas.microsoft.com/office/drawing/2014/main" id="{82CCF0B3-A387-BCC9-FE22-BE0688F761B3}"/>
              </a:ext>
            </a:extLst>
          </p:cNvPr>
          <p:cNvSpPr>
            <a:spLocks noGrp="1"/>
          </p:cNvSpPr>
          <p:nvPr>
            <p:ph idx="1"/>
          </p:nvPr>
        </p:nvSpPr>
        <p:spPr>
          <a:xfrm>
            <a:off x="762000" y="1253331"/>
            <a:ext cx="10515600" cy="4351338"/>
          </a:xfrm>
        </p:spPr>
        <p:txBody>
          <a:bodyPr>
            <a:normAutofit/>
          </a:bodyPr>
          <a:lstStyle/>
          <a:p>
            <a:pPr algn="just"/>
            <a:r>
              <a:rPr lang="en-US" sz="2400" b="0" i="0" u="none" strike="noStrike" baseline="0" dirty="0">
                <a:solidFill>
                  <a:srgbClr val="000000"/>
                </a:solidFill>
              </a:rPr>
              <a:t>Sometimes, we may need to filter records based on match of a large range of values. You can use the keyword BETWEEN for this purpose. </a:t>
            </a:r>
          </a:p>
          <a:p>
            <a:pPr algn="just"/>
            <a:r>
              <a:rPr lang="en-US" sz="2400" b="0" i="0" u="none" strike="noStrike" baseline="0" dirty="0">
                <a:solidFill>
                  <a:srgbClr val="000000"/>
                </a:solidFill>
              </a:rPr>
              <a:t>It allows you to specify a start value and an end value of required range. This clause is a shorthand representation for two conditions with &gt;= and &lt;= operators.</a:t>
            </a:r>
          </a:p>
          <a:p>
            <a:pPr algn="just"/>
            <a:r>
              <a:rPr lang="en-US" sz="2400" b="0" i="0" u="none" strike="noStrike" baseline="0" dirty="0">
                <a:solidFill>
                  <a:srgbClr val="000000"/>
                </a:solidFill>
              </a:rPr>
              <a:t> For example, to retrieve details of those workers having salary &gt;= 30,000 and &lt;= 45,000, we can write the query as follows </a:t>
            </a:r>
          </a:p>
          <a:p>
            <a:pPr lvl="1" algn="just"/>
            <a:r>
              <a:rPr lang="en-US" b="0" i="0" u="none" strike="noStrike" baseline="0" dirty="0">
                <a:solidFill>
                  <a:srgbClr val="000000"/>
                </a:solidFill>
              </a:rPr>
              <a:t>select </a:t>
            </a:r>
            <a:r>
              <a:rPr lang="en-US" b="1" i="1" u="none" strike="noStrike" baseline="0" dirty="0">
                <a:solidFill>
                  <a:srgbClr val="000000"/>
                </a:solidFill>
              </a:rPr>
              <a:t>* </a:t>
            </a:r>
            <a:r>
              <a:rPr lang="en-US" b="0" i="0" u="none" strike="noStrike" baseline="0" dirty="0">
                <a:solidFill>
                  <a:srgbClr val="000000"/>
                </a:solidFill>
              </a:rPr>
              <a:t>from workers where SALARY BETWEEN 30000 and 45000;</a:t>
            </a:r>
            <a:endParaRPr lang="en-IN" dirty="0"/>
          </a:p>
        </p:txBody>
      </p:sp>
      <p:sp>
        <p:nvSpPr>
          <p:cNvPr id="4" name="Slide Number Placeholder 3">
            <a:extLst>
              <a:ext uri="{FF2B5EF4-FFF2-40B4-BE49-F238E27FC236}">
                <a16:creationId xmlns:a16="http://schemas.microsoft.com/office/drawing/2014/main" id="{79C351C0-8036-91A2-87E1-DEBA1FC87A39}"/>
              </a:ext>
            </a:extLst>
          </p:cNvPr>
          <p:cNvSpPr>
            <a:spLocks noGrp="1"/>
          </p:cNvSpPr>
          <p:nvPr>
            <p:ph type="sldNum" sz="quarter" idx="12"/>
          </p:nvPr>
        </p:nvSpPr>
        <p:spPr/>
        <p:txBody>
          <a:bodyPr/>
          <a:lstStyle/>
          <a:p>
            <a:fld id="{A5DC77FE-90AD-43F6-BCC5-87ECBA829A40}" type="slidenum">
              <a:rPr lang="en-IN" smtClean="0"/>
              <a:t>22</a:t>
            </a:fld>
            <a:endParaRPr lang="en-IN" dirty="0"/>
          </a:p>
        </p:txBody>
      </p:sp>
      <p:graphicFrame>
        <p:nvGraphicFramePr>
          <p:cNvPr id="5" name="Table 4">
            <a:extLst>
              <a:ext uri="{FF2B5EF4-FFF2-40B4-BE49-F238E27FC236}">
                <a16:creationId xmlns:a16="http://schemas.microsoft.com/office/drawing/2014/main" id="{9A8F59D0-B0A4-5B87-098E-D0F1F51E8D20}"/>
              </a:ext>
            </a:extLst>
          </p:cNvPr>
          <p:cNvGraphicFramePr>
            <a:graphicFrameLocks noGrp="1"/>
          </p:cNvGraphicFramePr>
          <p:nvPr/>
        </p:nvGraphicFramePr>
        <p:xfrm>
          <a:off x="2032000" y="4338864"/>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263704691"/>
                    </a:ext>
                  </a:extLst>
                </a:gridCol>
                <a:gridCol w="1625600">
                  <a:extLst>
                    <a:ext uri="{9D8B030D-6E8A-4147-A177-3AD203B41FA5}">
                      <a16:colId xmlns:a16="http://schemas.microsoft.com/office/drawing/2014/main" val="3383803571"/>
                    </a:ext>
                  </a:extLst>
                </a:gridCol>
                <a:gridCol w="1625600">
                  <a:extLst>
                    <a:ext uri="{9D8B030D-6E8A-4147-A177-3AD203B41FA5}">
                      <a16:colId xmlns:a16="http://schemas.microsoft.com/office/drawing/2014/main" val="2625431419"/>
                    </a:ext>
                  </a:extLst>
                </a:gridCol>
                <a:gridCol w="1625600">
                  <a:extLst>
                    <a:ext uri="{9D8B030D-6E8A-4147-A177-3AD203B41FA5}">
                      <a16:colId xmlns:a16="http://schemas.microsoft.com/office/drawing/2014/main" val="1741830435"/>
                    </a:ext>
                  </a:extLst>
                </a:gridCol>
                <a:gridCol w="1625600">
                  <a:extLst>
                    <a:ext uri="{9D8B030D-6E8A-4147-A177-3AD203B41FA5}">
                      <a16:colId xmlns:a16="http://schemas.microsoft.com/office/drawing/2014/main" val="2531672014"/>
                    </a:ext>
                  </a:extLst>
                </a:gridCol>
              </a:tblGrid>
              <a:tr h="370840">
                <a:tc>
                  <a:txBody>
                    <a:bodyPr/>
                    <a:lstStyle/>
                    <a:p>
                      <a:pPr algn="ctr"/>
                      <a:r>
                        <a:rPr lang="en-IN" dirty="0"/>
                        <a:t>ENAME</a:t>
                      </a:r>
                    </a:p>
                  </a:txBody>
                  <a:tcPr/>
                </a:tc>
                <a:tc>
                  <a:txBody>
                    <a:bodyPr/>
                    <a:lstStyle/>
                    <a:p>
                      <a:pPr algn="ctr"/>
                      <a:r>
                        <a:rPr lang="en-IN" dirty="0"/>
                        <a:t>EID</a:t>
                      </a:r>
                    </a:p>
                  </a:txBody>
                  <a:tcPr/>
                </a:tc>
                <a:tc>
                  <a:txBody>
                    <a:bodyPr/>
                    <a:lstStyle/>
                    <a:p>
                      <a:pPr algn="ctr"/>
                      <a:r>
                        <a:rPr lang="en-IN" dirty="0"/>
                        <a:t>SALARY</a:t>
                      </a:r>
                    </a:p>
                  </a:txBody>
                  <a:tcPr/>
                </a:tc>
                <a:tc>
                  <a:txBody>
                    <a:bodyPr/>
                    <a:lstStyle/>
                    <a:p>
                      <a:pPr algn="ctr"/>
                      <a:r>
                        <a:rPr lang="en-IN" dirty="0"/>
                        <a:t>DEPTID</a:t>
                      </a:r>
                    </a:p>
                  </a:txBody>
                  <a:tcPr/>
                </a:tc>
                <a:tc>
                  <a:txBody>
                    <a:bodyPr/>
                    <a:lstStyle/>
                    <a:p>
                      <a:pPr algn="ctr"/>
                      <a:r>
                        <a:rPr lang="en-IN" dirty="0"/>
                        <a:t>DEPTNAME</a:t>
                      </a:r>
                    </a:p>
                  </a:txBody>
                  <a:tcPr/>
                </a:tc>
                <a:extLst>
                  <a:ext uri="{0D108BD9-81ED-4DB2-BD59-A6C34878D82A}">
                    <a16:rowId xmlns:a16="http://schemas.microsoft.com/office/drawing/2014/main" val="4216153650"/>
                  </a:ext>
                </a:extLst>
              </a:tr>
              <a:tr h="370840">
                <a:tc>
                  <a:txBody>
                    <a:bodyPr/>
                    <a:lstStyle/>
                    <a:p>
                      <a:pPr algn="ctr"/>
                      <a:r>
                        <a:rPr lang="en-IN" dirty="0"/>
                        <a:t>John</a:t>
                      </a:r>
                    </a:p>
                  </a:txBody>
                  <a:tcPr/>
                </a:tc>
                <a:tc>
                  <a:txBody>
                    <a:bodyPr/>
                    <a:lstStyle/>
                    <a:p>
                      <a:pPr algn="ctr"/>
                      <a:r>
                        <a:rPr lang="en-IN" dirty="0"/>
                        <a:t>11</a:t>
                      </a:r>
                    </a:p>
                  </a:txBody>
                  <a:tcPr/>
                </a:tc>
                <a:tc>
                  <a:txBody>
                    <a:bodyPr/>
                    <a:lstStyle/>
                    <a:p>
                      <a:pPr algn="ctr"/>
                      <a:r>
                        <a:rPr lang="en-IN" dirty="0"/>
                        <a:t>30,000</a:t>
                      </a:r>
                    </a:p>
                  </a:txBody>
                  <a:tcPr/>
                </a:tc>
                <a:tc>
                  <a:txBody>
                    <a:bodyPr/>
                    <a:lstStyle/>
                    <a:p>
                      <a:pPr algn="ctr"/>
                      <a:r>
                        <a:rPr lang="en-IN" dirty="0"/>
                        <a:t>301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Workshop</a:t>
                      </a:r>
                    </a:p>
                  </a:txBody>
                  <a:tcPr/>
                </a:tc>
                <a:extLst>
                  <a:ext uri="{0D108BD9-81ED-4DB2-BD59-A6C34878D82A}">
                    <a16:rowId xmlns:a16="http://schemas.microsoft.com/office/drawing/2014/main" val="3101493321"/>
                  </a:ext>
                </a:extLst>
              </a:tr>
              <a:tr h="370840">
                <a:tc>
                  <a:txBody>
                    <a:bodyPr/>
                    <a:lstStyle/>
                    <a:p>
                      <a:pPr algn="ctr"/>
                      <a:r>
                        <a:rPr lang="en-IN" dirty="0"/>
                        <a:t>Jerry</a:t>
                      </a:r>
                    </a:p>
                  </a:txBody>
                  <a:tcPr/>
                </a:tc>
                <a:tc>
                  <a:txBody>
                    <a:bodyPr/>
                    <a:lstStyle/>
                    <a:p>
                      <a:pPr algn="ctr"/>
                      <a:r>
                        <a:rPr lang="en-IN" dirty="0"/>
                        <a:t>15</a:t>
                      </a:r>
                    </a:p>
                  </a:txBody>
                  <a:tcPr/>
                </a:tc>
                <a:tc>
                  <a:txBody>
                    <a:bodyPr/>
                    <a:lstStyle/>
                    <a:p>
                      <a:pPr algn="ctr"/>
                      <a:r>
                        <a:rPr lang="en-IN" dirty="0"/>
                        <a:t>35,000</a:t>
                      </a:r>
                    </a:p>
                  </a:txBody>
                  <a:tcPr/>
                </a:tc>
                <a:tc>
                  <a:txBody>
                    <a:bodyPr/>
                    <a:lstStyle/>
                    <a:p>
                      <a:pPr algn="ctr"/>
                      <a:r>
                        <a:rPr lang="en-IN" dirty="0"/>
                        <a:t>305</a:t>
                      </a:r>
                    </a:p>
                  </a:txBody>
                  <a:tcPr/>
                </a:tc>
                <a:tc>
                  <a:txBody>
                    <a:bodyPr/>
                    <a:lstStyle/>
                    <a:p>
                      <a:pPr algn="ctr"/>
                      <a:r>
                        <a:rPr lang="en-IN" dirty="0"/>
                        <a:t>Testing</a:t>
                      </a:r>
                    </a:p>
                  </a:txBody>
                  <a:tcPr/>
                </a:tc>
                <a:extLst>
                  <a:ext uri="{0D108BD9-81ED-4DB2-BD59-A6C34878D82A}">
                    <a16:rowId xmlns:a16="http://schemas.microsoft.com/office/drawing/2014/main" val="788123232"/>
                  </a:ext>
                </a:extLst>
              </a:tr>
              <a:tr h="370840">
                <a:tc>
                  <a:txBody>
                    <a:bodyPr/>
                    <a:lstStyle/>
                    <a:p>
                      <a:pPr algn="ctr"/>
                      <a:r>
                        <a:rPr lang="en-IN" dirty="0"/>
                        <a:t>Niya</a:t>
                      </a:r>
                    </a:p>
                  </a:txBody>
                  <a:tcPr/>
                </a:tc>
                <a:tc>
                  <a:txBody>
                    <a:bodyPr/>
                    <a:lstStyle/>
                    <a:p>
                      <a:pPr algn="ctr"/>
                      <a:r>
                        <a:rPr lang="en-IN" dirty="0"/>
                        <a:t>38</a:t>
                      </a:r>
                    </a:p>
                  </a:txBody>
                  <a:tcPr/>
                </a:tc>
                <a:tc>
                  <a:txBody>
                    <a:bodyPr/>
                    <a:lstStyle/>
                    <a:p>
                      <a:pPr algn="ctr"/>
                      <a:r>
                        <a:rPr lang="en-IN" dirty="0"/>
                        <a:t>45,000</a:t>
                      </a:r>
                    </a:p>
                  </a:txBody>
                  <a:tcPr/>
                </a:tc>
                <a:tc>
                  <a:txBody>
                    <a:bodyPr/>
                    <a:lstStyle/>
                    <a:p>
                      <a:pPr algn="ctr"/>
                      <a:r>
                        <a:rPr lang="en-IN" dirty="0"/>
                        <a:t>308</a:t>
                      </a:r>
                    </a:p>
                  </a:txBody>
                  <a:tcPr/>
                </a:tc>
                <a:tc>
                  <a:txBody>
                    <a:bodyPr/>
                    <a:lstStyle/>
                    <a:p>
                      <a:pPr algn="ctr"/>
                      <a:r>
                        <a:rPr lang="en-IN" dirty="0"/>
                        <a:t>HR</a:t>
                      </a:r>
                    </a:p>
                  </a:txBody>
                  <a:tcPr/>
                </a:tc>
                <a:extLst>
                  <a:ext uri="{0D108BD9-81ED-4DB2-BD59-A6C34878D82A}">
                    <a16:rowId xmlns:a16="http://schemas.microsoft.com/office/drawing/2014/main" val="2482093595"/>
                  </a:ext>
                </a:extLst>
              </a:tr>
              <a:tr h="370840">
                <a:tc>
                  <a:txBody>
                    <a:bodyPr/>
                    <a:lstStyle/>
                    <a:p>
                      <a:pPr algn="ctr"/>
                      <a:r>
                        <a:rPr lang="en-IN" dirty="0"/>
                        <a:t>Alice</a:t>
                      </a:r>
                    </a:p>
                  </a:txBody>
                  <a:tcPr/>
                </a:tc>
                <a:tc>
                  <a:txBody>
                    <a:bodyPr/>
                    <a:lstStyle/>
                    <a:p>
                      <a:pPr algn="ctr"/>
                      <a:r>
                        <a:rPr lang="en-IN" dirty="0"/>
                        <a:t>18</a:t>
                      </a:r>
                    </a:p>
                  </a:txBody>
                  <a:tcPr/>
                </a:tc>
                <a:tc>
                  <a:txBody>
                    <a:bodyPr/>
                    <a:lstStyle/>
                    <a:p>
                      <a:pPr algn="ctr"/>
                      <a:r>
                        <a:rPr lang="en-IN" dirty="0"/>
                        <a:t>45,000</a:t>
                      </a:r>
                    </a:p>
                  </a:txBody>
                  <a:tcPr/>
                </a:tc>
                <a:tc>
                  <a:txBody>
                    <a:bodyPr/>
                    <a:lstStyle/>
                    <a:p>
                      <a:pPr algn="ctr"/>
                      <a:r>
                        <a:rPr lang="en-IN" dirty="0"/>
                        <a:t>305</a:t>
                      </a:r>
                    </a:p>
                  </a:txBody>
                  <a:tcPr/>
                </a:tc>
                <a:tc>
                  <a:txBody>
                    <a:bodyPr/>
                    <a:lstStyle/>
                    <a:p>
                      <a:pPr algn="ctr"/>
                      <a:r>
                        <a:rPr lang="en-IN" dirty="0"/>
                        <a:t>Testing</a:t>
                      </a:r>
                    </a:p>
                  </a:txBody>
                  <a:tcPr/>
                </a:tc>
                <a:extLst>
                  <a:ext uri="{0D108BD9-81ED-4DB2-BD59-A6C34878D82A}">
                    <a16:rowId xmlns:a16="http://schemas.microsoft.com/office/drawing/2014/main" val="1079610521"/>
                  </a:ext>
                </a:extLst>
              </a:tr>
            </a:tbl>
          </a:graphicData>
        </a:graphic>
      </p:graphicFrame>
    </p:spTree>
    <p:extLst>
      <p:ext uri="{BB962C8B-B14F-4D97-AF65-F5344CB8AC3E}">
        <p14:creationId xmlns:p14="http://schemas.microsoft.com/office/powerpoint/2010/main" val="1467467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D4E80-02E4-3FA4-2225-E2766A1C4D94}"/>
              </a:ext>
            </a:extLst>
          </p:cNvPr>
          <p:cNvSpPr>
            <a:spLocks noGrp="1"/>
          </p:cNvSpPr>
          <p:nvPr>
            <p:ph type="title"/>
          </p:nvPr>
        </p:nvSpPr>
        <p:spPr>
          <a:xfrm>
            <a:off x="838200" y="136525"/>
            <a:ext cx="10515600" cy="1325563"/>
          </a:xfrm>
        </p:spPr>
        <p:txBody>
          <a:bodyPr/>
          <a:lstStyle/>
          <a:p>
            <a:pPr algn="ctr"/>
            <a:r>
              <a:rPr lang="en-IN" b="1" dirty="0">
                <a:solidFill>
                  <a:srgbClr val="C00000"/>
                </a:solidFill>
              </a:rPr>
              <a:t>NOT BETWEEN</a:t>
            </a:r>
          </a:p>
        </p:txBody>
      </p:sp>
      <p:sp>
        <p:nvSpPr>
          <p:cNvPr id="3" name="Content Placeholder 2">
            <a:extLst>
              <a:ext uri="{FF2B5EF4-FFF2-40B4-BE49-F238E27FC236}">
                <a16:creationId xmlns:a16="http://schemas.microsoft.com/office/drawing/2014/main" id="{82CCF0B3-A387-BCC9-FE22-BE0688F761B3}"/>
              </a:ext>
            </a:extLst>
          </p:cNvPr>
          <p:cNvSpPr>
            <a:spLocks noGrp="1"/>
          </p:cNvSpPr>
          <p:nvPr>
            <p:ph idx="1"/>
          </p:nvPr>
        </p:nvSpPr>
        <p:spPr>
          <a:xfrm>
            <a:off x="838200" y="1462088"/>
            <a:ext cx="10515600" cy="4351338"/>
          </a:xfrm>
        </p:spPr>
        <p:txBody>
          <a:bodyPr>
            <a:normAutofit/>
          </a:bodyPr>
          <a:lstStyle/>
          <a:p>
            <a:pPr algn="just"/>
            <a:r>
              <a:rPr lang="en-US" sz="2400" b="0" i="0" u="none" strike="noStrike" baseline="0" dirty="0">
                <a:solidFill>
                  <a:srgbClr val="000000"/>
                </a:solidFill>
              </a:rPr>
              <a:t>To retrieve details of workers whose salary is not in the range of &gt;= 30,000 and &lt;= 45,000, we can write the query using NOT BETWEEN clause as fol</a:t>
            </a:r>
            <a:r>
              <a:rPr lang="en-US" sz="2400" dirty="0">
                <a:solidFill>
                  <a:srgbClr val="000000"/>
                </a:solidFill>
              </a:rPr>
              <a:t>lows:</a:t>
            </a:r>
            <a:endParaRPr lang="en-US" sz="2400" b="0" i="0" u="none" strike="noStrike" baseline="0" dirty="0">
              <a:solidFill>
                <a:srgbClr val="000000"/>
              </a:solidFill>
            </a:endParaRPr>
          </a:p>
          <a:p>
            <a:pPr lvl="1" algn="just"/>
            <a:r>
              <a:rPr lang="en-US" b="0" i="0" u="none" strike="noStrike" baseline="0" dirty="0">
                <a:solidFill>
                  <a:srgbClr val="000000"/>
                </a:solidFill>
              </a:rPr>
              <a:t>select </a:t>
            </a:r>
            <a:r>
              <a:rPr lang="en-US" b="1" i="1" u="none" strike="noStrike" baseline="0" dirty="0">
                <a:solidFill>
                  <a:srgbClr val="000000"/>
                </a:solidFill>
              </a:rPr>
              <a:t>* </a:t>
            </a:r>
            <a:r>
              <a:rPr lang="en-US" b="0" i="0" u="none" strike="noStrike" baseline="0" dirty="0">
                <a:solidFill>
                  <a:srgbClr val="000000"/>
                </a:solidFill>
              </a:rPr>
              <a:t>from workers where SALARY NOT BETWEEN 30000 and 45000;</a:t>
            </a:r>
            <a:endParaRPr lang="en-IN" dirty="0"/>
          </a:p>
        </p:txBody>
      </p:sp>
      <p:sp>
        <p:nvSpPr>
          <p:cNvPr id="4" name="Slide Number Placeholder 3">
            <a:extLst>
              <a:ext uri="{FF2B5EF4-FFF2-40B4-BE49-F238E27FC236}">
                <a16:creationId xmlns:a16="http://schemas.microsoft.com/office/drawing/2014/main" id="{79C351C0-8036-91A2-87E1-DEBA1FC87A39}"/>
              </a:ext>
            </a:extLst>
          </p:cNvPr>
          <p:cNvSpPr>
            <a:spLocks noGrp="1"/>
          </p:cNvSpPr>
          <p:nvPr>
            <p:ph type="sldNum" sz="quarter" idx="12"/>
          </p:nvPr>
        </p:nvSpPr>
        <p:spPr/>
        <p:txBody>
          <a:bodyPr/>
          <a:lstStyle/>
          <a:p>
            <a:fld id="{A5DC77FE-90AD-43F6-BCC5-87ECBA829A40}" type="slidenum">
              <a:rPr lang="en-IN" smtClean="0"/>
              <a:t>23</a:t>
            </a:fld>
            <a:endParaRPr lang="en-IN" dirty="0"/>
          </a:p>
        </p:txBody>
      </p:sp>
      <p:graphicFrame>
        <p:nvGraphicFramePr>
          <p:cNvPr id="5" name="Table 4">
            <a:extLst>
              <a:ext uri="{FF2B5EF4-FFF2-40B4-BE49-F238E27FC236}">
                <a16:creationId xmlns:a16="http://schemas.microsoft.com/office/drawing/2014/main" id="{9A8F59D0-B0A4-5B87-098E-D0F1F51E8D20}"/>
              </a:ext>
            </a:extLst>
          </p:cNvPr>
          <p:cNvGraphicFramePr>
            <a:graphicFrameLocks noGrp="1"/>
          </p:cNvGraphicFramePr>
          <p:nvPr/>
        </p:nvGraphicFramePr>
        <p:xfrm>
          <a:off x="1854200" y="3038862"/>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263704691"/>
                    </a:ext>
                  </a:extLst>
                </a:gridCol>
                <a:gridCol w="1625600">
                  <a:extLst>
                    <a:ext uri="{9D8B030D-6E8A-4147-A177-3AD203B41FA5}">
                      <a16:colId xmlns:a16="http://schemas.microsoft.com/office/drawing/2014/main" val="3383803571"/>
                    </a:ext>
                  </a:extLst>
                </a:gridCol>
                <a:gridCol w="1625600">
                  <a:extLst>
                    <a:ext uri="{9D8B030D-6E8A-4147-A177-3AD203B41FA5}">
                      <a16:colId xmlns:a16="http://schemas.microsoft.com/office/drawing/2014/main" val="2625431419"/>
                    </a:ext>
                  </a:extLst>
                </a:gridCol>
                <a:gridCol w="1625600">
                  <a:extLst>
                    <a:ext uri="{9D8B030D-6E8A-4147-A177-3AD203B41FA5}">
                      <a16:colId xmlns:a16="http://schemas.microsoft.com/office/drawing/2014/main" val="1741830435"/>
                    </a:ext>
                  </a:extLst>
                </a:gridCol>
                <a:gridCol w="1625600">
                  <a:extLst>
                    <a:ext uri="{9D8B030D-6E8A-4147-A177-3AD203B41FA5}">
                      <a16:colId xmlns:a16="http://schemas.microsoft.com/office/drawing/2014/main" val="2531672014"/>
                    </a:ext>
                  </a:extLst>
                </a:gridCol>
              </a:tblGrid>
              <a:tr h="370840">
                <a:tc>
                  <a:txBody>
                    <a:bodyPr/>
                    <a:lstStyle/>
                    <a:p>
                      <a:pPr algn="ctr"/>
                      <a:r>
                        <a:rPr lang="en-IN" dirty="0"/>
                        <a:t>ENAME</a:t>
                      </a:r>
                    </a:p>
                  </a:txBody>
                  <a:tcPr/>
                </a:tc>
                <a:tc>
                  <a:txBody>
                    <a:bodyPr/>
                    <a:lstStyle/>
                    <a:p>
                      <a:pPr algn="ctr"/>
                      <a:r>
                        <a:rPr lang="en-IN" dirty="0"/>
                        <a:t>EID</a:t>
                      </a:r>
                    </a:p>
                  </a:txBody>
                  <a:tcPr/>
                </a:tc>
                <a:tc>
                  <a:txBody>
                    <a:bodyPr/>
                    <a:lstStyle/>
                    <a:p>
                      <a:pPr algn="ctr"/>
                      <a:r>
                        <a:rPr lang="en-IN" dirty="0"/>
                        <a:t>SALARY</a:t>
                      </a:r>
                    </a:p>
                  </a:txBody>
                  <a:tcPr/>
                </a:tc>
                <a:tc>
                  <a:txBody>
                    <a:bodyPr/>
                    <a:lstStyle/>
                    <a:p>
                      <a:pPr algn="ctr"/>
                      <a:r>
                        <a:rPr lang="en-IN" dirty="0"/>
                        <a:t>DEPTID</a:t>
                      </a:r>
                    </a:p>
                  </a:txBody>
                  <a:tcPr/>
                </a:tc>
                <a:tc>
                  <a:txBody>
                    <a:bodyPr/>
                    <a:lstStyle/>
                    <a:p>
                      <a:pPr algn="ctr"/>
                      <a:r>
                        <a:rPr lang="en-IN" dirty="0"/>
                        <a:t>DEPTNAME</a:t>
                      </a:r>
                    </a:p>
                  </a:txBody>
                  <a:tcPr/>
                </a:tc>
                <a:extLst>
                  <a:ext uri="{0D108BD9-81ED-4DB2-BD59-A6C34878D82A}">
                    <a16:rowId xmlns:a16="http://schemas.microsoft.com/office/drawing/2014/main" val="4216153650"/>
                  </a:ext>
                </a:extLst>
              </a:tr>
              <a:tr h="370840">
                <a:tc>
                  <a:txBody>
                    <a:bodyPr/>
                    <a:lstStyle/>
                    <a:p>
                      <a:pPr algn="ctr"/>
                      <a:r>
                        <a:rPr lang="en-IN" dirty="0"/>
                        <a:t>Tom</a:t>
                      </a:r>
                    </a:p>
                  </a:txBody>
                  <a:tcPr/>
                </a:tc>
                <a:tc>
                  <a:txBody>
                    <a:bodyPr/>
                    <a:lstStyle/>
                    <a:p>
                      <a:pPr algn="ctr"/>
                      <a:r>
                        <a:rPr lang="en-IN" dirty="0"/>
                        <a:t>24</a:t>
                      </a:r>
                    </a:p>
                  </a:txBody>
                  <a:tcPr/>
                </a:tc>
                <a:tc>
                  <a:txBody>
                    <a:bodyPr/>
                    <a:lstStyle/>
                    <a:p>
                      <a:pPr algn="ctr"/>
                      <a:r>
                        <a:rPr lang="en-IN" dirty="0"/>
                        <a:t>50,000</a:t>
                      </a:r>
                    </a:p>
                  </a:txBody>
                  <a:tcPr/>
                </a:tc>
                <a:tc>
                  <a:txBody>
                    <a:bodyPr/>
                    <a:lstStyle/>
                    <a:p>
                      <a:pPr algn="ctr"/>
                      <a:r>
                        <a:rPr lang="en-IN" dirty="0"/>
                        <a:t>301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Workshop</a:t>
                      </a:r>
                    </a:p>
                  </a:txBody>
                  <a:tcPr/>
                </a:tc>
                <a:extLst>
                  <a:ext uri="{0D108BD9-81ED-4DB2-BD59-A6C34878D82A}">
                    <a16:rowId xmlns:a16="http://schemas.microsoft.com/office/drawing/2014/main" val="3101493321"/>
                  </a:ext>
                </a:extLst>
              </a:tr>
              <a:tr h="370840">
                <a:tc>
                  <a:txBody>
                    <a:bodyPr/>
                    <a:lstStyle/>
                    <a:p>
                      <a:pPr algn="ctr"/>
                      <a:r>
                        <a:rPr lang="en-IN" dirty="0"/>
                        <a:t>Bobby</a:t>
                      </a:r>
                    </a:p>
                  </a:txBody>
                  <a:tcPr/>
                </a:tc>
                <a:tc>
                  <a:txBody>
                    <a:bodyPr/>
                    <a:lstStyle/>
                    <a:p>
                      <a:pPr algn="ctr"/>
                      <a:r>
                        <a:rPr lang="en-IN" dirty="0"/>
                        <a:t>17</a:t>
                      </a:r>
                    </a:p>
                  </a:txBody>
                  <a:tcPr/>
                </a:tc>
                <a:tc>
                  <a:txBody>
                    <a:bodyPr/>
                    <a:lstStyle/>
                    <a:p>
                      <a:pPr algn="ctr"/>
                      <a:r>
                        <a:rPr lang="en-IN" dirty="0"/>
                        <a:t>58,000</a:t>
                      </a:r>
                    </a:p>
                  </a:txBody>
                  <a:tcPr/>
                </a:tc>
                <a:tc>
                  <a:txBody>
                    <a:bodyPr/>
                    <a:lstStyle/>
                    <a:p>
                      <a:pPr algn="ctr"/>
                      <a:r>
                        <a:rPr lang="en-IN" dirty="0"/>
                        <a:t>308</a:t>
                      </a:r>
                    </a:p>
                  </a:txBody>
                  <a:tcPr/>
                </a:tc>
                <a:tc>
                  <a:txBody>
                    <a:bodyPr/>
                    <a:lstStyle/>
                    <a:p>
                      <a:pPr algn="ctr"/>
                      <a:r>
                        <a:rPr lang="en-IN" dirty="0"/>
                        <a:t>HR</a:t>
                      </a:r>
                    </a:p>
                  </a:txBody>
                  <a:tcPr/>
                </a:tc>
                <a:extLst>
                  <a:ext uri="{0D108BD9-81ED-4DB2-BD59-A6C34878D82A}">
                    <a16:rowId xmlns:a16="http://schemas.microsoft.com/office/drawing/2014/main" val="788123232"/>
                  </a:ext>
                </a:extLst>
              </a:tr>
            </a:tbl>
          </a:graphicData>
        </a:graphic>
      </p:graphicFrame>
    </p:spTree>
    <p:extLst>
      <p:ext uri="{BB962C8B-B14F-4D97-AF65-F5344CB8AC3E}">
        <p14:creationId xmlns:p14="http://schemas.microsoft.com/office/powerpoint/2010/main" val="724862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B1AB1-B657-6020-B597-88DC66AAD50A}"/>
              </a:ext>
            </a:extLst>
          </p:cNvPr>
          <p:cNvSpPr>
            <a:spLocks noGrp="1"/>
          </p:cNvSpPr>
          <p:nvPr>
            <p:ph type="title"/>
          </p:nvPr>
        </p:nvSpPr>
        <p:spPr>
          <a:xfrm>
            <a:off x="685800" y="-177801"/>
            <a:ext cx="10515600" cy="1325563"/>
          </a:xfrm>
        </p:spPr>
        <p:txBody>
          <a:bodyPr/>
          <a:lstStyle/>
          <a:p>
            <a:pPr algn="ctr"/>
            <a:r>
              <a:rPr lang="en-IN" b="1" dirty="0">
                <a:solidFill>
                  <a:srgbClr val="C00000"/>
                </a:solidFill>
              </a:rPr>
              <a:t>Window Functions and Ordered Data</a:t>
            </a:r>
          </a:p>
        </p:txBody>
      </p:sp>
      <p:sp>
        <p:nvSpPr>
          <p:cNvPr id="3" name="Content Placeholder 2">
            <a:extLst>
              <a:ext uri="{FF2B5EF4-FFF2-40B4-BE49-F238E27FC236}">
                <a16:creationId xmlns:a16="http://schemas.microsoft.com/office/drawing/2014/main" id="{059D0F52-DD61-4FB0-AE4A-471ECD0F5CEF}"/>
              </a:ext>
            </a:extLst>
          </p:cNvPr>
          <p:cNvSpPr>
            <a:spLocks noGrp="1"/>
          </p:cNvSpPr>
          <p:nvPr>
            <p:ph idx="1"/>
          </p:nvPr>
        </p:nvSpPr>
        <p:spPr>
          <a:xfrm>
            <a:off x="685800" y="853734"/>
            <a:ext cx="10515600" cy="4351338"/>
          </a:xfrm>
        </p:spPr>
        <p:txBody>
          <a:bodyPr>
            <a:noAutofit/>
          </a:bodyPr>
          <a:lstStyle/>
          <a:p>
            <a:pPr algn="just"/>
            <a:r>
              <a:rPr lang="en-US" sz="2000" b="0" i="0" u="none" strike="noStrike" baseline="0" dirty="0">
                <a:solidFill>
                  <a:srgbClr val="000000"/>
                </a:solidFill>
              </a:rPr>
              <a:t>SQL window functions calculate their result based on a set of rows rather than on a single row. </a:t>
            </a:r>
          </a:p>
          <a:p>
            <a:pPr algn="just"/>
            <a:r>
              <a:rPr lang="en-US" sz="2000" b="0" i="0" u="none" strike="noStrike" baseline="0" dirty="0">
                <a:solidFill>
                  <a:srgbClr val="000000"/>
                </a:solidFill>
              </a:rPr>
              <a:t>In SQL window functions, the </a:t>
            </a:r>
            <a:r>
              <a:rPr lang="en-US" sz="2000" b="1" i="0" u="none" strike="noStrike" baseline="0" dirty="0">
                <a:solidFill>
                  <a:srgbClr val="000000"/>
                </a:solidFill>
              </a:rPr>
              <a:t>word “window” refers to a set of rows</a:t>
            </a:r>
            <a:r>
              <a:rPr lang="en-US" sz="2000" b="0" i="0" u="none" strike="noStrike" baseline="0" dirty="0">
                <a:solidFill>
                  <a:srgbClr val="000000"/>
                </a:solidFill>
              </a:rPr>
              <a:t>. </a:t>
            </a:r>
          </a:p>
          <a:p>
            <a:pPr algn="just"/>
            <a:r>
              <a:rPr lang="en-US" sz="2000" b="0" i="0" u="none" strike="noStrike" baseline="0" dirty="0">
                <a:solidFill>
                  <a:srgbClr val="000000"/>
                </a:solidFill>
              </a:rPr>
              <a:t>It is similar to aggregate functions, but when we use the GROUP BY clause with aggregate functions, it groups the result set based on one or more columns. </a:t>
            </a:r>
          </a:p>
          <a:p>
            <a:pPr algn="just"/>
            <a:r>
              <a:rPr lang="en-US" sz="2000" b="0" i="0" u="none" strike="noStrike" baseline="0" dirty="0">
                <a:solidFill>
                  <a:srgbClr val="000000"/>
                </a:solidFill>
              </a:rPr>
              <a:t>The aggregate function is performed on the rows as an entire group. </a:t>
            </a:r>
          </a:p>
          <a:p>
            <a:pPr algn="just"/>
            <a:r>
              <a:rPr lang="en-US" sz="2000" b="0" i="0" u="none" strike="noStrike" baseline="0" dirty="0">
                <a:solidFill>
                  <a:srgbClr val="000000"/>
                </a:solidFill>
              </a:rPr>
              <a:t>SQL window functions generate a result with some attributes of an individual row together with the results of the window function.</a:t>
            </a:r>
          </a:p>
          <a:p>
            <a:pPr algn="just"/>
            <a:r>
              <a:rPr lang="en-US" sz="2000" b="1" i="0" u="none" strike="noStrike" baseline="0" dirty="0">
                <a:solidFill>
                  <a:srgbClr val="000000"/>
                </a:solidFill>
              </a:rPr>
              <a:t>Window functions can be called with the SELECT statement or the ORDER BY clause, but cannot be called in the WHERE clause. </a:t>
            </a:r>
          </a:p>
          <a:p>
            <a:pPr algn="just"/>
            <a:r>
              <a:rPr lang="en-US" sz="2000" b="0" i="0" u="none" strike="noStrike" baseline="0" dirty="0">
                <a:solidFill>
                  <a:srgbClr val="000000"/>
                </a:solidFill>
              </a:rPr>
              <a:t>The window function calculates on a set of rows and returns a value for each row from the given query. </a:t>
            </a:r>
          </a:p>
          <a:p>
            <a:pPr algn="just"/>
            <a:r>
              <a:rPr lang="en-US" sz="2000" b="0" i="0" u="none" strike="noStrike" baseline="0" dirty="0">
                <a:solidFill>
                  <a:srgbClr val="000000"/>
                </a:solidFill>
              </a:rPr>
              <a:t>In the window function, the term window represents the set of rows on which the function operates. </a:t>
            </a:r>
          </a:p>
          <a:p>
            <a:pPr algn="just"/>
            <a:r>
              <a:rPr lang="en-US" sz="2000" b="0" i="0" u="none" strike="noStrike" baseline="0" dirty="0">
                <a:solidFill>
                  <a:srgbClr val="000000"/>
                </a:solidFill>
              </a:rPr>
              <a:t>It calculates the returned values based on the values of the rows in a window.</a:t>
            </a:r>
          </a:p>
          <a:p>
            <a:pPr algn="just"/>
            <a:r>
              <a:rPr lang="en-US" sz="2000" b="0" i="0" u="none" strike="noStrike" baseline="0" dirty="0">
                <a:solidFill>
                  <a:srgbClr val="000000"/>
                </a:solidFill>
              </a:rPr>
              <a:t>In a single query, we can also include multiple window functions.</a:t>
            </a:r>
            <a:endParaRPr lang="en-IN" sz="2000" dirty="0"/>
          </a:p>
        </p:txBody>
      </p:sp>
      <p:sp>
        <p:nvSpPr>
          <p:cNvPr id="4" name="Slide Number Placeholder 3">
            <a:extLst>
              <a:ext uri="{FF2B5EF4-FFF2-40B4-BE49-F238E27FC236}">
                <a16:creationId xmlns:a16="http://schemas.microsoft.com/office/drawing/2014/main" id="{5FB4C057-429B-EE94-24E2-E7CF5BC5C21B}"/>
              </a:ext>
            </a:extLst>
          </p:cNvPr>
          <p:cNvSpPr>
            <a:spLocks noGrp="1"/>
          </p:cNvSpPr>
          <p:nvPr>
            <p:ph type="sldNum" sz="quarter" idx="12"/>
          </p:nvPr>
        </p:nvSpPr>
        <p:spPr/>
        <p:txBody>
          <a:bodyPr/>
          <a:lstStyle/>
          <a:p>
            <a:fld id="{A5DC77FE-90AD-43F6-BCC5-87ECBA829A40}" type="slidenum">
              <a:rPr lang="en-IN" smtClean="0"/>
              <a:t>24</a:t>
            </a:fld>
            <a:endParaRPr lang="en-IN" dirty="0"/>
          </a:p>
        </p:txBody>
      </p:sp>
    </p:spTree>
    <p:extLst>
      <p:ext uri="{BB962C8B-B14F-4D97-AF65-F5344CB8AC3E}">
        <p14:creationId xmlns:p14="http://schemas.microsoft.com/office/powerpoint/2010/main" val="923361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B1AB1-B657-6020-B597-88DC66AAD50A}"/>
              </a:ext>
            </a:extLst>
          </p:cNvPr>
          <p:cNvSpPr>
            <a:spLocks noGrp="1"/>
          </p:cNvSpPr>
          <p:nvPr>
            <p:ph type="title"/>
          </p:nvPr>
        </p:nvSpPr>
        <p:spPr>
          <a:xfrm>
            <a:off x="838200" y="0"/>
            <a:ext cx="10515600" cy="1325563"/>
          </a:xfrm>
        </p:spPr>
        <p:txBody>
          <a:bodyPr/>
          <a:lstStyle/>
          <a:p>
            <a:pPr algn="ctr"/>
            <a:r>
              <a:rPr lang="en-IN" b="1" dirty="0">
                <a:solidFill>
                  <a:srgbClr val="C00000"/>
                </a:solidFill>
              </a:rPr>
              <a:t>Window Functions and Ordered Data</a:t>
            </a:r>
          </a:p>
        </p:txBody>
      </p:sp>
      <p:sp>
        <p:nvSpPr>
          <p:cNvPr id="4" name="Slide Number Placeholder 3">
            <a:extLst>
              <a:ext uri="{FF2B5EF4-FFF2-40B4-BE49-F238E27FC236}">
                <a16:creationId xmlns:a16="http://schemas.microsoft.com/office/drawing/2014/main" id="{5FB4C057-429B-EE94-24E2-E7CF5BC5C21B}"/>
              </a:ext>
            </a:extLst>
          </p:cNvPr>
          <p:cNvSpPr>
            <a:spLocks noGrp="1"/>
          </p:cNvSpPr>
          <p:nvPr>
            <p:ph type="sldNum" sz="quarter" idx="12"/>
          </p:nvPr>
        </p:nvSpPr>
        <p:spPr/>
        <p:txBody>
          <a:bodyPr/>
          <a:lstStyle/>
          <a:p>
            <a:fld id="{A5DC77FE-90AD-43F6-BCC5-87ECBA829A40}" type="slidenum">
              <a:rPr lang="en-IN" smtClean="0"/>
              <a:t>25</a:t>
            </a:fld>
            <a:endParaRPr lang="en-IN" dirty="0"/>
          </a:p>
        </p:txBody>
      </p:sp>
      <p:sp>
        <p:nvSpPr>
          <p:cNvPr id="7" name="TextBox 6">
            <a:extLst>
              <a:ext uri="{FF2B5EF4-FFF2-40B4-BE49-F238E27FC236}">
                <a16:creationId xmlns:a16="http://schemas.microsoft.com/office/drawing/2014/main" id="{BBB22254-E736-4124-3E95-5261CDA752B2}"/>
              </a:ext>
            </a:extLst>
          </p:cNvPr>
          <p:cNvSpPr txBox="1"/>
          <p:nvPr/>
        </p:nvSpPr>
        <p:spPr>
          <a:xfrm>
            <a:off x="402770" y="1121829"/>
            <a:ext cx="11386459" cy="1631216"/>
          </a:xfrm>
          <a:prstGeom prst="rect">
            <a:avLst/>
          </a:prstGeom>
          <a:noFill/>
        </p:spPr>
        <p:txBody>
          <a:bodyPr wrap="square">
            <a:spAutoFit/>
          </a:bodyPr>
          <a:lstStyle/>
          <a:p>
            <a:pPr marL="342900" indent="-342900" algn="just">
              <a:buFont typeface="Arial" panose="020B0604020202020204" pitchFamily="34" charset="0"/>
              <a:buChar char="•"/>
            </a:pPr>
            <a:r>
              <a:rPr lang="en-US" sz="2000" b="0" i="0" u="none" strike="noStrike" baseline="0" dirty="0">
                <a:solidFill>
                  <a:srgbClr val="000000"/>
                </a:solidFill>
              </a:rPr>
              <a:t>In the window function query syntax, the window is defined using the OVER() clause.</a:t>
            </a:r>
          </a:p>
          <a:p>
            <a:pPr marL="342900" indent="-342900" algn="just">
              <a:buFont typeface="Arial" panose="020B0604020202020204" pitchFamily="34" charset="0"/>
              <a:buChar char="•"/>
            </a:pPr>
            <a:r>
              <a:rPr lang="en-US" sz="2000" b="0" i="0" u="none" strike="noStrike" baseline="0" dirty="0">
                <a:solidFill>
                  <a:srgbClr val="000000"/>
                </a:solidFill>
              </a:rPr>
              <a:t>OVER() clause has the following subclauses:</a:t>
            </a:r>
          </a:p>
          <a:p>
            <a:pPr marL="800100" lvl="1" indent="-342900" algn="just">
              <a:buFont typeface="Arial" panose="020B0604020202020204" pitchFamily="34" charset="0"/>
              <a:buChar char="•"/>
            </a:pPr>
            <a:r>
              <a:rPr lang="en-US" sz="2000" b="1" i="0" u="none" strike="noStrike" baseline="0" dirty="0">
                <a:solidFill>
                  <a:srgbClr val="000000"/>
                </a:solidFill>
              </a:rPr>
              <a:t>PARTITION BY </a:t>
            </a:r>
            <a:r>
              <a:rPr lang="en-US" sz="2000" b="0" i="0" u="none" strike="noStrike" baseline="0" dirty="0">
                <a:solidFill>
                  <a:srgbClr val="000000"/>
                </a:solidFill>
              </a:rPr>
              <a:t>clause to define window partitions to form groups of rows on which window function will be applied.</a:t>
            </a:r>
          </a:p>
          <a:p>
            <a:pPr marL="800100" lvl="1" indent="-342900" algn="just">
              <a:buFont typeface="Arial" panose="020B0604020202020204" pitchFamily="34" charset="0"/>
              <a:buChar char="•"/>
            </a:pPr>
            <a:r>
              <a:rPr lang="en-US" sz="2000" b="1" i="0" u="none" strike="noStrike" baseline="0" dirty="0">
                <a:solidFill>
                  <a:srgbClr val="000000"/>
                </a:solidFill>
              </a:rPr>
              <a:t>ORDER BY </a:t>
            </a:r>
            <a:r>
              <a:rPr lang="en-US" sz="2000" b="0" i="0" u="none" strike="noStrike" baseline="0" dirty="0">
                <a:solidFill>
                  <a:srgbClr val="000000"/>
                </a:solidFill>
              </a:rPr>
              <a:t>clause for logical sorting of rows within a partition.</a:t>
            </a:r>
            <a:endParaRPr lang="en-IN" sz="2000" dirty="0"/>
          </a:p>
        </p:txBody>
      </p:sp>
      <p:graphicFrame>
        <p:nvGraphicFramePr>
          <p:cNvPr id="8" name="Table 7">
            <a:extLst>
              <a:ext uri="{FF2B5EF4-FFF2-40B4-BE49-F238E27FC236}">
                <a16:creationId xmlns:a16="http://schemas.microsoft.com/office/drawing/2014/main" id="{BDE6B218-3A23-9325-34AE-A1DD5D188D25}"/>
              </a:ext>
            </a:extLst>
          </p:cNvPr>
          <p:cNvGraphicFramePr>
            <a:graphicFrameLocks noGrp="1"/>
          </p:cNvGraphicFramePr>
          <p:nvPr/>
        </p:nvGraphicFramePr>
        <p:xfrm>
          <a:off x="1992086" y="3201352"/>
          <a:ext cx="7913914" cy="3337560"/>
        </p:xfrm>
        <a:graphic>
          <a:graphicData uri="http://schemas.openxmlformats.org/drawingml/2006/table">
            <a:tbl>
              <a:tblPr firstRow="1" bandRow="1">
                <a:tableStyleId>{5C22544A-7EE6-4342-B048-85BDC9FD1C3A}</a:tableStyleId>
              </a:tblPr>
              <a:tblGrid>
                <a:gridCol w="1411514">
                  <a:extLst>
                    <a:ext uri="{9D8B030D-6E8A-4147-A177-3AD203B41FA5}">
                      <a16:colId xmlns:a16="http://schemas.microsoft.com/office/drawing/2014/main" val="3879138902"/>
                    </a:ext>
                  </a:extLst>
                </a:gridCol>
                <a:gridCol w="1625600">
                  <a:extLst>
                    <a:ext uri="{9D8B030D-6E8A-4147-A177-3AD203B41FA5}">
                      <a16:colId xmlns:a16="http://schemas.microsoft.com/office/drawing/2014/main" val="1719135475"/>
                    </a:ext>
                  </a:extLst>
                </a:gridCol>
                <a:gridCol w="1625600">
                  <a:extLst>
                    <a:ext uri="{9D8B030D-6E8A-4147-A177-3AD203B41FA5}">
                      <a16:colId xmlns:a16="http://schemas.microsoft.com/office/drawing/2014/main" val="3015242150"/>
                    </a:ext>
                  </a:extLst>
                </a:gridCol>
                <a:gridCol w="1625600">
                  <a:extLst>
                    <a:ext uri="{9D8B030D-6E8A-4147-A177-3AD203B41FA5}">
                      <a16:colId xmlns:a16="http://schemas.microsoft.com/office/drawing/2014/main" val="4237870283"/>
                    </a:ext>
                  </a:extLst>
                </a:gridCol>
                <a:gridCol w="1625600">
                  <a:extLst>
                    <a:ext uri="{9D8B030D-6E8A-4147-A177-3AD203B41FA5}">
                      <a16:colId xmlns:a16="http://schemas.microsoft.com/office/drawing/2014/main" val="4091500286"/>
                    </a:ext>
                  </a:extLst>
                </a:gridCol>
              </a:tblGrid>
              <a:tr h="370840">
                <a:tc>
                  <a:txBody>
                    <a:bodyPr/>
                    <a:lstStyle/>
                    <a:p>
                      <a:pPr algn="ctr"/>
                      <a:r>
                        <a:rPr lang="en-IN" dirty="0"/>
                        <a:t>ENAME</a:t>
                      </a:r>
                    </a:p>
                  </a:txBody>
                  <a:tcPr/>
                </a:tc>
                <a:tc>
                  <a:txBody>
                    <a:bodyPr/>
                    <a:lstStyle/>
                    <a:p>
                      <a:pPr algn="ctr"/>
                      <a:r>
                        <a:rPr lang="en-IN" dirty="0"/>
                        <a:t>EID</a:t>
                      </a:r>
                    </a:p>
                  </a:txBody>
                  <a:tcPr/>
                </a:tc>
                <a:tc>
                  <a:txBody>
                    <a:bodyPr/>
                    <a:lstStyle/>
                    <a:p>
                      <a:pPr algn="ctr"/>
                      <a:r>
                        <a:rPr lang="en-IN" dirty="0"/>
                        <a:t>SALARY</a:t>
                      </a:r>
                    </a:p>
                  </a:txBody>
                  <a:tcPr/>
                </a:tc>
                <a:tc>
                  <a:txBody>
                    <a:bodyPr/>
                    <a:lstStyle/>
                    <a:p>
                      <a:pPr algn="ctr"/>
                      <a:r>
                        <a:rPr lang="en-IN" dirty="0"/>
                        <a:t>DEPTID</a:t>
                      </a:r>
                    </a:p>
                  </a:txBody>
                  <a:tcPr/>
                </a:tc>
                <a:tc>
                  <a:txBody>
                    <a:bodyPr/>
                    <a:lstStyle/>
                    <a:p>
                      <a:pPr algn="ctr"/>
                      <a:r>
                        <a:rPr lang="en-IN" dirty="0"/>
                        <a:t>DEPTNAME</a:t>
                      </a:r>
                    </a:p>
                  </a:txBody>
                  <a:tcPr/>
                </a:tc>
                <a:extLst>
                  <a:ext uri="{0D108BD9-81ED-4DB2-BD59-A6C34878D82A}">
                    <a16:rowId xmlns:a16="http://schemas.microsoft.com/office/drawing/2014/main" val="4195113142"/>
                  </a:ext>
                </a:extLst>
              </a:tr>
              <a:tr h="370840">
                <a:tc>
                  <a:txBody>
                    <a:bodyPr/>
                    <a:lstStyle/>
                    <a:p>
                      <a:pPr algn="ctr"/>
                      <a:r>
                        <a:rPr lang="en-IN" dirty="0"/>
                        <a:t>John</a:t>
                      </a:r>
                    </a:p>
                  </a:txBody>
                  <a:tcPr/>
                </a:tc>
                <a:tc>
                  <a:txBody>
                    <a:bodyPr/>
                    <a:lstStyle/>
                    <a:p>
                      <a:pPr algn="ctr"/>
                      <a:r>
                        <a:rPr lang="en-IN" dirty="0"/>
                        <a:t>11</a:t>
                      </a:r>
                    </a:p>
                  </a:txBody>
                  <a:tcPr/>
                </a:tc>
                <a:tc>
                  <a:txBody>
                    <a:bodyPr/>
                    <a:lstStyle/>
                    <a:p>
                      <a:pPr algn="ctr"/>
                      <a:r>
                        <a:rPr lang="en-IN" dirty="0"/>
                        <a:t>30,000</a:t>
                      </a:r>
                    </a:p>
                  </a:txBody>
                  <a:tcPr/>
                </a:tc>
                <a:tc>
                  <a:txBody>
                    <a:bodyPr/>
                    <a:lstStyle/>
                    <a:p>
                      <a:pPr algn="ctr"/>
                      <a:r>
                        <a:rPr lang="en-IN" dirty="0"/>
                        <a:t>301</a:t>
                      </a:r>
                    </a:p>
                  </a:txBody>
                  <a:tcPr/>
                </a:tc>
                <a:tc>
                  <a:txBody>
                    <a:bodyPr/>
                    <a:lstStyle/>
                    <a:p>
                      <a:pPr algn="ctr"/>
                      <a:r>
                        <a:rPr lang="en-IN" dirty="0"/>
                        <a:t>Workshop</a:t>
                      </a:r>
                    </a:p>
                  </a:txBody>
                  <a:tcPr/>
                </a:tc>
                <a:extLst>
                  <a:ext uri="{0D108BD9-81ED-4DB2-BD59-A6C34878D82A}">
                    <a16:rowId xmlns:a16="http://schemas.microsoft.com/office/drawing/2014/main" val="279130995"/>
                  </a:ext>
                </a:extLst>
              </a:tr>
              <a:tr h="370840">
                <a:tc>
                  <a:txBody>
                    <a:bodyPr/>
                    <a:lstStyle/>
                    <a:p>
                      <a:pPr algn="ctr"/>
                      <a:r>
                        <a:rPr lang="en-IN" dirty="0"/>
                        <a:t>Jerry</a:t>
                      </a:r>
                    </a:p>
                  </a:txBody>
                  <a:tcPr/>
                </a:tc>
                <a:tc>
                  <a:txBody>
                    <a:bodyPr/>
                    <a:lstStyle/>
                    <a:p>
                      <a:pPr algn="ctr"/>
                      <a:r>
                        <a:rPr lang="en-IN" dirty="0"/>
                        <a:t>15</a:t>
                      </a:r>
                    </a:p>
                  </a:txBody>
                  <a:tcPr/>
                </a:tc>
                <a:tc>
                  <a:txBody>
                    <a:bodyPr/>
                    <a:lstStyle/>
                    <a:p>
                      <a:pPr algn="ctr"/>
                      <a:r>
                        <a:rPr lang="en-IN" dirty="0"/>
                        <a:t>35,000</a:t>
                      </a:r>
                    </a:p>
                  </a:txBody>
                  <a:tcPr/>
                </a:tc>
                <a:tc>
                  <a:txBody>
                    <a:bodyPr/>
                    <a:lstStyle/>
                    <a:p>
                      <a:pPr algn="ctr"/>
                      <a:r>
                        <a:rPr lang="en-IN" dirty="0"/>
                        <a:t>305</a:t>
                      </a:r>
                    </a:p>
                  </a:txBody>
                  <a:tcPr/>
                </a:tc>
                <a:tc>
                  <a:txBody>
                    <a:bodyPr/>
                    <a:lstStyle/>
                    <a:p>
                      <a:pPr algn="ctr"/>
                      <a:r>
                        <a:rPr lang="en-IN" dirty="0"/>
                        <a:t>Testing</a:t>
                      </a:r>
                    </a:p>
                  </a:txBody>
                  <a:tcPr/>
                </a:tc>
                <a:extLst>
                  <a:ext uri="{0D108BD9-81ED-4DB2-BD59-A6C34878D82A}">
                    <a16:rowId xmlns:a16="http://schemas.microsoft.com/office/drawing/2014/main" val="766978302"/>
                  </a:ext>
                </a:extLst>
              </a:tr>
              <a:tr h="370840">
                <a:tc>
                  <a:txBody>
                    <a:bodyPr/>
                    <a:lstStyle/>
                    <a:p>
                      <a:pPr algn="ctr"/>
                      <a:r>
                        <a:rPr lang="en-IN" dirty="0"/>
                        <a:t>Niya</a:t>
                      </a:r>
                    </a:p>
                  </a:txBody>
                  <a:tcPr/>
                </a:tc>
                <a:tc>
                  <a:txBody>
                    <a:bodyPr/>
                    <a:lstStyle/>
                    <a:p>
                      <a:pPr algn="ctr"/>
                      <a:r>
                        <a:rPr lang="en-IN" dirty="0"/>
                        <a:t>38</a:t>
                      </a:r>
                    </a:p>
                  </a:txBody>
                  <a:tcPr/>
                </a:tc>
                <a:tc>
                  <a:txBody>
                    <a:bodyPr/>
                    <a:lstStyle/>
                    <a:p>
                      <a:pPr algn="ctr"/>
                      <a:r>
                        <a:rPr lang="en-IN" dirty="0"/>
                        <a:t>45,000</a:t>
                      </a:r>
                    </a:p>
                  </a:txBody>
                  <a:tcPr/>
                </a:tc>
                <a:tc>
                  <a:txBody>
                    <a:bodyPr/>
                    <a:lstStyle/>
                    <a:p>
                      <a:pPr algn="ctr"/>
                      <a:r>
                        <a:rPr lang="en-IN" dirty="0"/>
                        <a:t>308</a:t>
                      </a:r>
                    </a:p>
                  </a:txBody>
                  <a:tcPr/>
                </a:tc>
                <a:tc>
                  <a:txBody>
                    <a:bodyPr/>
                    <a:lstStyle/>
                    <a:p>
                      <a:pPr algn="ctr"/>
                      <a:r>
                        <a:rPr lang="en-IN" dirty="0"/>
                        <a:t>HR</a:t>
                      </a:r>
                    </a:p>
                  </a:txBody>
                  <a:tcPr/>
                </a:tc>
                <a:extLst>
                  <a:ext uri="{0D108BD9-81ED-4DB2-BD59-A6C34878D82A}">
                    <a16:rowId xmlns:a16="http://schemas.microsoft.com/office/drawing/2014/main" val="1494079225"/>
                  </a:ext>
                </a:extLst>
              </a:tr>
              <a:tr h="370840">
                <a:tc>
                  <a:txBody>
                    <a:bodyPr/>
                    <a:lstStyle/>
                    <a:p>
                      <a:pPr algn="ctr"/>
                      <a:r>
                        <a:rPr lang="en-IN" dirty="0"/>
                        <a:t>Alice</a:t>
                      </a:r>
                    </a:p>
                  </a:txBody>
                  <a:tcPr/>
                </a:tc>
                <a:tc>
                  <a:txBody>
                    <a:bodyPr/>
                    <a:lstStyle/>
                    <a:p>
                      <a:pPr algn="ctr"/>
                      <a:r>
                        <a:rPr lang="en-IN" dirty="0"/>
                        <a:t>18</a:t>
                      </a:r>
                    </a:p>
                  </a:txBody>
                  <a:tcPr/>
                </a:tc>
                <a:tc>
                  <a:txBody>
                    <a:bodyPr/>
                    <a:lstStyle/>
                    <a:p>
                      <a:pPr algn="ctr"/>
                      <a:r>
                        <a:rPr lang="en-IN" dirty="0"/>
                        <a:t>45,000</a:t>
                      </a:r>
                    </a:p>
                  </a:txBody>
                  <a:tcPr/>
                </a:tc>
                <a:tc>
                  <a:txBody>
                    <a:bodyPr/>
                    <a:lstStyle/>
                    <a:p>
                      <a:pPr algn="ctr"/>
                      <a:r>
                        <a:rPr lang="en-IN" dirty="0"/>
                        <a:t>305</a:t>
                      </a:r>
                    </a:p>
                  </a:txBody>
                  <a:tcPr/>
                </a:tc>
                <a:tc>
                  <a:txBody>
                    <a:bodyPr/>
                    <a:lstStyle/>
                    <a:p>
                      <a:pPr algn="ctr"/>
                      <a:r>
                        <a:rPr lang="en-IN" dirty="0"/>
                        <a:t>Testing</a:t>
                      </a:r>
                    </a:p>
                  </a:txBody>
                  <a:tcPr/>
                </a:tc>
                <a:extLst>
                  <a:ext uri="{0D108BD9-81ED-4DB2-BD59-A6C34878D82A}">
                    <a16:rowId xmlns:a16="http://schemas.microsoft.com/office/drawing/2014/main" val="146633878"/>
                  </a:ext>
                </a:extLst>
              </a:tr>
              <a:tr h="370840">
                <a:tc>
                  <a:txBody>
                    <a:bodyPr/>
                    <a:lstStyle/>
                    <a:p>
                      <a:pPr algn="ctr"/>
                      <a:r>
                        <a:rPr lang="en-IN" dirty="0"/>
                        <a:t>Tom</a:t>
                      </a:r>
                    </a:p>
                  </a:txBody>
                  <a:tcPr/>
                </a:tc>
                <a:tc>
                  <a:txBody>
                    <a:bodyPr/>
                    <a:lstStyle/>
                    <a:p>
                      <a:pPr algn="ctr"/>
                      <a:r>
                        <a:rPr lang="en-IN" dirty="0"/>
                        <a:t>24</a:t>
                      </a:r>
                    </a:p>
                  </a:txBody>
                  <a:tcPr/>
                </a:tc>
                <a:tc>
                  <a:txBody>
                    <a:bodyPr/>
                    <a:lstStyle/>
                    <a:p>
                      <a:pPr algn="ctr"/>
                      <a:r>
                        <a:rPr lang="en-IN" dirty="0"/>
                        <a:t>50,000</a:t>
                      </a:r>
                    </a:p>
                  </a:txBody>
                  <a:tcPr/>
                </a:tc>
                <a:tc>
                  <a:txBody>
                    <a:bodyPr/>
                    <a:lstStyle/>
                    <a:p>
                      <a:pPr algn="ctr"/>
                      <a:r>
                        <a:rPr lang="en-IN" dirty="0"/>
                        <a:t>301</a:t>
                      </a:r>
                    </a:p>
                  </a:txBody>
                  <a:tcPr/>
                </a:tc>
                <a:tc>
                  <a:txBody>
                    <a:bodyPr/>
                    <a:lstStyle/>
                    <a:p>
                      <a:pPr algn="ctr"/>
                      <a:r>
                        <a:rPr lang="en-IN" dirty="0"/>
                        <a:t>Workshop</a:t>
                      </a:r>
                    </a:p>
                  </a:txBody>
                  <a:tcPr/>
                </a:tc>
                <a:extLst>
                  <a:ext uri="{0D108BD9-81ED-4DB2-BD59-A6C34878D82A}">
                    <a16:rowId xmlns:a16="http://schemas.microsoft.com/office/drawing/2014/main" val="1304281980"/>
                  </a:ext>
                </a:extLst>
              </a:tr>
              <a:tr h="370840">
                <a:tc>
                  <a:txBody>
                    <a:bodyPr/>
                    <a:lstStyle/>
                    <a:p>
                      <a:pPr algn="ctr"/>
                      <a:r>
                        <a:rPr lang="en-IN" dirty="0"/>
                        <a:t>Bobby</a:t>
                      </a:r>
                    </a:p>
                  </a:txBody>
                  <a:tcPr/>
                </a:tc>
                <a:tc>
                  <a:txBody>
                    <a:bodyPr/>
                    <a:lstStyle/>
                    <a:p>
                      <a:pPr algn="ctr"/>
                      <a:r>
                        <a:rPr lang="en-IN" dirty="0"/>
                        <a:t>17</a:t>
                      </a:r>
                    </a:p>
                  </a:txBody>
                  <a:tcPr/>
                </a:tc>
                <a:tc>
                  <a:txBody>
                    <a:bodyPr/>
                    <a:lstStyle/>
                    <a:p>
                      <a:pPr algn="ctr"/>
                      <a:r>
                        <a:rPr lang="en-IN" dirty="0"/>
                        <a:t>58,000</a:t>
                      </a:r>
                    </a:p>
                  </a:txBody>
                  <a:tcPr/>
                </a:tc>
                <a:tc>
                  <a:txBody>
                    <a:bodyPr/>
                    <a:lstStyle/>
                    <a:p>
                      <a:pPr algn="ctr"/>
                      <a:r>
                        <a:rPr lang="en-IN" dirty="0"/>
                        <a:t>308</a:t>
                      </a:r>
                    </a:p>
                  </a:txBody>
                  <a:tcPr/>
                </a:tc>
                <a:tc>
                  <a:txBody>
                    <a:bodyPr/>
                    <a:lstStyle/>
                    <a:p>
                      <a:pPr algn="ctr"/>
                      <a:r>
                        <a:rPr lang="en-IN" dirty="0"/>
                        <a:t>HR</a:t>
                      </a:r>
                    </a:p>
                  </a:txBody>
                  <a:tcPr/>
                </a:tc>
                <a:extLst>
                  <a:ext uri="{0D108BD9-81ED-4DB2-BD59-A6C34878D82A}">
                    <a16:rowId xmlns:a16="http://schemas.microsoft.com/office/drawing/2014/main" val="3661755247"/>
                  </a:ext>
                </a:extLst>
              </a:tr>
              <a:tr h="370840">
                <a:tc>
                  <a:txBody>
                    <a:bodyPr/>
                    <a:lstStyle/>
                    <a:p>
                      <a:pPr algn="ctr"/>
                      <a:r>
                        <a:rPr lang="en-IN" dirty="0"/>
                        <a:t>Reyon</a:t>
                      </a:r>
                    </a:p>
                  </a:txBody>
                  <a:tcPr/>
                </a:tc>
                <a:tc>
                  <a:txBody>
                    <a:bodyPr/>
                    <a:lstStyle/>
                    <a:p>
                      <a:pPr algn="ctr"/>
                      <a:r>
                        <a:rPr lang="en-IN" dirty="0"/>
                        <a:t>16</a:t>
                      </a:r>
                    </a:p>
                  </a:txBody>
                  <a:tcPr/>
                </a:tc>
                <a:tc>
                  <a:txBody>
                    <a:bodyPr/>
                    <a:lstStyle/>
                    <a:p>
                      <a:pPr algn="ctr"/>
                      <a:r>
                        <a:rPr lang="en-IN" dirty="0"/>
                        <a:t>30,000</a:t>
                      </a:r>
                    </a:p>
                  </a:txBody>
                  <a:tcPr/>
                </a:tc>
                <a:tc>
                  <a:txBody>
                    <a:bodyPr/>
                    <a:lstStyle/>
                    <a:p>
                      <a:pPr algn="ctr"/>
                      <a:r>
                        <a:rPr lang="en-IN" dirty="0"/>
                        <a:t>305</a:t>
                      </a:r>
                    </a:p>
                  </a:txBody>
                  <a:tcPr/>
                </a:tc>
                <a:tc>
                  <a:txBody>
                    <a:bodyPr/>
                    <a:lstStyle/>
                    <a:p>
                      <a:pPr algn="ctr"/>
                      <a:r>
                        <a:rPr lang="en-IN" dirty="0"/>
                        <a:t>Testing</a:t>
                      </a:r>
                    </a:p>
                  </a:txBody>
                  <a:tcPr/>
                </a:tc>
                <a:extLst>
                  <a:ext uri="{0D108BD9-81ED-4DB2-BD59-A6C34878D82A}">
                    <a16:rowId xmlns:a16="http://schemas.microsoft.com/office/drawing/2014/main" val="220088200"/>
                  </a:ext>
                </a:extLst>
              </a:tr>
              <a:tr h="370840">
                <a:tc>
                  <a:txBody>
                    <a:bodyPr/>
                    <a:lstStyle/>
                    <a:p>
                      <a:pPr algn="ctr"/>
                      <a:r>
                        <a:rPr lang="en-IN" dirty="0"/>
                        <a:t>Bob</a:t>
                      </a:r>
                    </a:p>
                  </a:txBody>
                  <a:tcPr/>
                </a:tc>
                <a:tc>
                  <a:txBody>
                    <a:bodyPr/>
                    <a:lstStyle/>
                    <a:p>
                      <a:pPr algn="ctr"/>
                      <a:r>
                        <a:rPr lang="en-IN" dirty="0"/>
                        <a:t>22</a:t>
                      </a:r>
                    </a:p>
                  </a:txBody>
                  <a:tcPr/>
                </a:tc>
                <a:tc>
                  <a:txBody>
                    <a:bodyPr/>
                    <a:lstStyle/>
                    <a:p>
                      <a:pPr algn="ctr"/>
                      <a:r>
                        <a:rPr lang="en-IN" dirty="0"/>
                        <a:t>51,000</a:t>
                      </a:r>
                    </a:p>
                  </a:txBody>
                  <a:tcPr/>
                </a:tc>
                <a:tc>
                  <a:txBody>
                    <a:bodyPr/>
                    <a:lstStyle/>
                    <a:p>
                      <a:pPr algn="ctr"/>
                      <a:r>
                        <a:rPr lang="en-IN" dirty="0"/>
                        <a:t>301</a:t>
                      </a:r>
                    </a:p>
                  </a:txBody>
                  <a:tcPr/>
                </a:tc>
                <a:tc>
                  <a:txBody>
                    <a:bodyPr/>
                    <a:lstStyle/>
                    <a:p>
                      <a:pPr algn="ctr"/>
                      <a:r>
                        <a:rPr lang="en-IN" dirty="0"/>
                        <a:t>Workshop</a:t>
                      </a:r>
                    </a:p>
                  </a:txBody>
                  <a:tcPr/>
                </a:tc>
                <a:extLst>
                  <a:ext uri="{0D108BD9-81ED-4DB2-BD59-A6C34878D82A}">
                    <a16:rowId xmlns:a16="http://schemas.microsoft.com/office/drawing/2014/main" val="598648913"/>
                  </a:ext>
                </a:extLst>
              </a:tr>
            </a:tbl>
          </a:graphicData>
        </a:graphic>
      </p:graphicFrame>
      <p:sp>
        <p:nvSpPr>
          <p:cNvPr id="9" name="TextBox 8">
            <a:extLst>
              <a:ext uri="{FF2B5EF4-FFF2-40B4-BE49-F238E27FC236}">
                <a16:creationId xmlns:a16="http://schemas.microsoft.com/office/drawing/2014/main" id="{4D58F141-C540-3C33-19A5-1BF08274DB8A}"/>
              </a:ext>
            </a:extLst>
          </p:cNvPr>
          <p:cNvSpPr txBox="1"/>
          <p:nvPr/>
        </p:nvSpPr>
        <p:spPr>
          <a:xfrm>
            <a:off x="4278086" y="2715275"/>
            <a:ext cx="3341914" cy="400110"/>
          </a:xfrm>
          <a:prstGeom prst="rect">
            <a:avLst/>
          </a:prstGeom>
          <a:noFill/>
        </p:spPr>
        <p:txBody>
          <a:bodyPr wrap="square" rtlCol="0">
            <a:spAutoFit/>
          </a:bodyPr>
          <a:lstStyle/>
          <a:p>
            <a:pPr algn="ctr"/>
            <a:r>
              <a:rPr lang="en-IN" sz="2000" b="1" dirty="0"/>
              <a:t>Workers Table</a:t>
            </a:r>
          </a:p>
        </p:txBody>
      </p:sp>
    </p:spTree>
    <p:extLst>
      <p:ext uri="{BB962C8B-B14F-4D97-AF65-F5344CB8AC3E}">
        <p14:creationId xmlns:p14="http://schemas.microsoft.com/office/powerpoint/2010/main" val="2088991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DB4C-7284-098A-3F67-0A67F950C032}"/>
              </a:ext>
            </a:extLst>
          </p:cNvPr>
          <p:cNvSpPr>
            <a:spLocks noGrp="1"/>
          </p:cNvSpPr>
          <p:nvPr>
            <p:ph type="title"/>
          </p:nvPr>
        </p:nvSpPr>
        <p:spPr>
          <a:xfrm>
            <a:off x="914400" y="0"/>
            <a:ext cx="10515600" cy="1325563"/>
          </a:xfrm>
        </p:spPr>
        <p:txBody>
          <a:bodyPr>
            <a:normAutofit/>
          </a:bodyPr>
          <a:lstStyle/>
          <a:p>
            <a:pPr algn="ctr"/>
            <a:r>
              <a:rPr lang="en-IN" sz="4000" b="0" i="0" u="none" strike="noStrike" baseline="0" dirty="0">
                <a:solidFill>
                  <a:srgbClr val="C00000"/>
                </a:solidFill>
                <a:latin typeface="+mn-lt"/>
              </a:rPr>
              <a:t>RANK () Window Function</a:t>
            </a:r>
            <a:endParaRPr lang="en-IN" sz="4000" dirty="0">
              <a:solidFill>
                <a:srgbClr val="C00000"/>
              </a:solidFill>
              <a:latin typeface="+mn-lt"/>
            </a:endParaRPr>
          </a:p>
        </p:txBody>
      </p:sp>
      <p:sp>
        <p:nvSpPr>
          <p:cNvPr id="3" name="Content Placeholder 2">
            <a:extLst>
              <a:ext uri="{FF2B5EF4-FFF2-40B4-BE49-F238E27FC236}">
                <a16:creationId xmlns:a16="http://schemas.microsoft.com/office/drawing/2014/main" id="{58936C93-80BF-24AA-3F8D-1B38156BB396}"/>
              </a:ext>
            </a:extLst>
          </p:cNvPr>
          <p:cNvSpPr>
            <a:spLocks noGrp="1"/>
          </p:cNvSpPr>
          <p:nvPr>
            <p:ph idx="1"/>
          </p:nvPr>
        </p:nvSpPr>
        <p:spPr>
          <a:xfrm>
            <a:off x="914400" y="1488168"/>
            <a:ext cx="10515600" cy="4351338"/>
          </a:xfrm>
        </p:spPr>
        <p:txBody>
          <a:bodyPr>
            <a:normAutofit/>
          </a:bodyPr>
          <a:lstStyle/>
          <a:p>
            <a:pPr algn="just"/>
            <a:r>
              <a:rPr lang="en-US" sz="2400" b="0" i="0" u="none" strike="noStrike" baseline="0" dirty="0">
                <a:solidFill>
                  <a:srgbClr val="000000"/>
                </a:solidFill>
              </a:rPr>
              <a:t>The RANK() function returns the position of any row in the specified partition. </a:t>
            </a:r>
          </a:p>
          <a:p>
            <a:pPr algn="just"/>
            <a:r>
              <a:rPr lang="en-US" sz="2400" b="0" i="0" u="none" strike="noStrike" baseline="0" dirty="0">
                <a:solidFill>
                  <a:srgbClr val="000000"/>
                </a:solidFill>
              </a:rPr>
              <a:t>The OVER and PARTITION BY functions are used to divide the result set into partitions according to specified criteria. </a:t>
            </a:r>
          </a:p>
          <a:p>
            <a:pPr algn="just"/>
            <a:r>
              <a:rPr lang="en-US" sz="2400" b="0" i="0" u="none" strike="noStrike" baseline="0" dirty="0">
                <a:solidFill>
                  <a:srgbClr val="000000"/>
                </a:solidFill>
              </a:rPr>
              <a:t>Further, ORDER BY clause can be used to sort data in ascending or descending order based on some attribute.</a:t>
            </a:r>
          </a:p>
        </p:txBody>
      </p:sp>
      <p:sp>
        <p:nvSpPr>
          <p:cNvPr id="4" name="Slide Number Placeholder 3">
            <a:extLst>
              <a:ext uri="{FF2B5EF4-FFF2-40B4-BE49-F238E27FC236}">
                <a16:creationId xmlns:a16="http://schemas.microsoft.com/office/drawing/2014/main" id="{3CF590D8-0FB5-C3BC-B9F1-45D3279699DF}"/>
              </a:ext>
            </a:extLst>
          </p:cNvPr>
          <p:cNvSpPr>
            <a:spLocks noGrp="1"/>
          </p:cNvSpPr>
          <p:nvPr>
            <p:ph type="sldNum" sz="quarter" idx="12"/>
          </p:nvPr>
        </p:nvSpPr>
        <p:spPr/>
        <p:txBody>
          <a:bodyPr/>
          <a:lstStyle/>
          <a:p>
            <a:fld id="{A5DC77FE-90AD-43F6-BCC5-87ECBA829A40}" type="slidenum">
              <a:rPr lang="en-IN" smtClean="0"/>
              <a:t>26</a:t>
            </a:fld>
            <a:endParaRPr lang="en-IN" dirty="0"/>
          </a:p>
        </p:txBody>
      </p:sp>
    </p:spTree>
    <p:extLst>
      <p:ext uri="{BB962C8B-B14F-4D97-AF65-F5344CB8AC3E}">
        <p14:creationId xmlns:p14="http://schemas.microsoft.com/office/powerpoint/2010/main" val="3130442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DB4C-7284-098A-3F67-0A67F950C032}"/>
              </a:ext>
            </a:extLst>
          </p:cNvPr>
          <p:cNvSpPr>
            <a:spLocks noGrp="1"/>
          </p:cNvSpPr>
          <p:nvPr>
            <p:ph type="title"/>
          </p:nvPr>
        </p:nvSpPr>
        <p:spPr>
          <a:xfrm>
            <a:off x="762000" y="-161132"/>
            <a:ext cx="10515600" cy="1325563"/>
          </a:xfrm>
        </p:spPr>
        <p:txBody>
          <a:bodyPr>
            <a:normAutofit/>
          </a:bodyPr>
          <a:lstStyle/>
          <a:p>
            <a:pPr algn="ctr"/>
            <a:r>
              <a:rPr lang="en-IN" sz="4000" b="0" i="0" u="none" strike="noStrike" baseline="0" dirty="0">
                <a:solidFill>
                  <a:srgbClr val="C00000"/>
                </a:solidFill>
                <a:latin typeface="+mn-lt"/>
              </a:rPr>
              <a:t>RANK () Window Function</a:t>
            </a:r>
            <a:endParaRPr lang="en-IN" sz="4000" dirty="0">
              <a:solidFill>
                <a:srgbClr val="C00000"/>
              </a:solidFill>
              <a:latin typeface="+mn-lt"/>
            </a:endParaRPr>
          </a:p>
        </p:txBody>
      </p:sp>
      <p:graphicFrame>
        <p:nvGraphicFramePr>
          <p:cNvPr id="5" name="Content Placeholder 4">
            <a:extLst>
              <a:ext uri="{FF2B5EF4-FFF2-40B4-BE49-F238E27FC236}">
                <a16:creationId xmlns:a16="http://schemas.microsoft.com/office/drawing/2014/main" id="{57C8E7C4-AEC1-6023-F458-6F12AC6E5656}"/>
              </a:ext>
            </a:extLst>
          </p:cNvPr>
          <p:cNvGraphicFramePr>
            <a:graphicFrameLocks noGrp="1"/>
          </p:cNvGraphicFramePr>
          <p:nvPr>
            <p:ph idx="1"/>
          </p:nvPr>
        </p:nvGraphicFramePr>
        <p:xfrm>
          <a:off x="664029" y="2790190"/>
          <a:ext cx="10515600" cy="35661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191886038"/>
                    </a:ext>
                  </a:extLst>
                </a:gridCol>
                <a:gridCol w="2103120">
                  <a:extLst>
                    <a:ext uri="{9D8B030D-6E8A-4147-A177-3AD203B41FA5}">
                      <a16:colId xmlns:a16="http://schemas.microsoft.com/office/drawing/2014/main" val="3189861762"/>
                    </a:ext>
                  </a:extLst>
                </a:gridCol>
                <a:gridCol w="2103120">
                  <a:extLst>
                    <a:ext uri="{9D8B030D-6E8A-4147-A177-3AD203B41FA5}">
                      <a16:colId xmlns:a16="http://schemas.microsoft.com/office/drawing/2014/main" val="1473320674"/>
                    </a:ext>
                  </a:extLst>
                </a:gridCol>
                <a:gridCol w="2103120">
                  <a:extLst>
                    <a:ext uri="{9D8B030D-6E8A-4147-A177-3AD203B41FA5}">
                      <a16:colId xmlns:a16="http://schemas.microsoft.com/office/drawing/2014/main" val="2046224018"/>
                    </a:ext>
                  </a:extLst>
                </a:gridCol>
                <a:gridCol w="2103120">
                  <a:extLst>
                    <a:ext uri="{9D8B030D-6E8A-4147-A177-3AD203B41FA5}">
                      <a16:colId xmlns:a16="http://schemas.microsoft.com/office/drawing/2014/main" val="986491701"/>
                    </a:ext>
                  </a:extLst>
                </a:gridCol>
              </a:tblGrid>
              <a:tr h="370840">
                <a:tc>
                  <a:txBody>
                    <a:bodyPr/>
                    <a:lstStyle/>
                    <a:p>
                      <a:pPr algn="ctr"/>
                      <a:r>
                        <a:rPr lang="en-IN" sz="2000" dirty="0">
                          <a:latin typeface="+mn-lt"/>
                        </a:rPr>
                        <a:t>DEPT_RANK</a:t>
                      </a:r>
                    </a:p>
                  </a:txBody>
                  <a:tcPr/>
                </a:tc>
                <a:tc>
                  <a:txBody>
                    <a:bodyPr/>
                    <a:lstStyle/>
                    <a:p>
                      <a:pPr algn="ctr"/>
                      <a:r>
                        <a:rPr lang="en-IN" sz="2000" dirty="0">
                          <a:latin typeface="+mn-lt"/>
                        </a:rPr>
                        <a:t>DEPTNAME</a:t>
                      </a:r>
                    </a:p>
                  </a:txBody>
                  <a:tcPr/>
                </a:tc>
                <a:tc>
                  <a:txBody>
                    <a:bodyPr/>
                    <a:lstStyle/>
                    <a:p>
                      <a:pPr algn="ctr"/>
                      <a:r>
                        <a:rPr lang="en-IN" sz="2000" dirty="0">
                          <a:latin typeface="+mn-lt"/>
                        </a:rPr>
                        <a:t>DEPTID</a:t>
                      </a:r>
                    </a:p>
                  </a:txBody>
                  <a:tcPr/>
                </a:tc>
                <a:tc>
                  <a:txBody>
                    <a:bodyPr/>
                    <a:lstStyle/>
                    <a:p>
                      <a:pPr algn="ctr"/>
                      <a:r>
                        <a:rPr lang="en-IN" sz="2000" dirty="0">
                          <a:latin typeface="+mn-lt"/>
                        </a:rPr>
                        <a:t>SALARY</a:t>
                      </a:r>
                    </a:p>
                  </a:txBody>
                  <a:tcPr/>
                </a:tc>
                <a:tc>
                  <a:txBody>
                    <a:bodyPr/>
                    <a:lstStyle/>
                    <a:p>
                      <a:pPr algn="ctr"/>
                      <a:r>
                        <a:rPr lang="en-IN" sz="2000" dirty="0">
                          <a:latin typeface="+mn-lt"/>
                        </a:rPr>
                        <a:t>ENAME</a:t>
                      </a:r>
                    </a:p>
                  </a:txBody>
                  <a:tcPr/>
                </a:tc>
                <a:extLst>
                  <a:ext uri="{0D108BD9-81ED-4DB2-BD59-A6C34878D82A}">
                    <a16:rowId xmlns:a16="http://schemas.microsoft.com/office/drawing/2014/main" val="440764277"/>
                  </a:ext>
                </a:extLst>
              </a:tr>
              <a:tr h="370840">
                <a:tc>
                  <a:txBody>
                    <a:bodyPr/>
                    <a:lstStyle/>
                    <a:p>
                      <a:pPr algn="ctr"/>
                      <a:r>
                        <a:rPr lang="en-IN" sz="2000" dirty="0">
                          <a:latin typeface="+mn-lt"/>
                        </a:rPr>
                        <a:t>1</a:t>
                      </a:r>
                    </a:p>
                  </a:txBody>
                  <a:tcPr/>
                </a:tc>
                <a:tc>
                  <a:txBody>
                    <a:bodyPr/>
                    <a:lstStyle/>
                    <a:p>
                      <a:pPr algn="ctr"/>
                      <a:r>
                        <a:rPr lang="en-IN" sz="2000" dirty="0">
                          <a:latin typeface="+mn-lt"/>
                        </a:rPr>
                        <a:t>HR</a:t>
                      </a:r>
                    </a:p>
                  </a:txBody>
                  <a:tcPr/>
                </a:tc>
                <a:tc>
                  <a:txBody>
                    <a:bodyPr/>
                    <a:lstStyle/>
                    <a:p>
                      <a:pPr algn="ctr"/>
                      <a:r>
                        <a:rPr lang="en-IN" sz="2000" dirty="0">
                          <a:latin typeface="+mn-lt"/>
                        </a:rPr>
                        <a:t>308</a:t>
                      </a:r>
                    </a:p>
                  </a:txBody>
                  <a:tcPr/>
                </a:tc>
                <a:tc>
                  <a:txBody>
                    <a:bodyPr/>
                    <a:lstStyle/>
                    <a:p>
                      <a:pPr algn="ctr"/>
                      <a:r>
                        <a:rPr lang="en-IN" sz="2000" dirty="0">
                          <a:latin typeface="+mn-lt"/>
                        </a:rPr>
                        <a:t>58,000</a:t>
                      </a:r>
                    </a:p>
                  </a:txBody>
                  <a:tcPr/>
                </a:tc>
                <a:tc>
                  <a:txBody>
                    <a:bodyPr/>
                    <a:lstStyle/>
                    <a:p>
                      <a:pPr algn="ctr"/>
                      <a:r>
                        <a:rPr lang="en-IN" sz="2000" dirty="0">
                          <a:latin typeface="+mn-lt"/>
                        </a:rPr>
                        <a:t>Bobby</a:t>
                      </a:r>
                    </a:p>
                  </a:txBody>
                  <a:tcPr/>
                </a:tc>
                <a:extLst>
                  <a:ext uri="{0D108BD9-81ED-4DB2-BD59-A6C34878D82A}">
                    <a16:rowId xmlns:a16="http://schemas.microsoft.com/office/drawing/2014/main" val="1448285498"/>
                  </a:ext>
                </a:extLst>
              </a:tr>
              <a:tr h="370840">
                <a:tc>
                  <a:txBody>
                    <a:bodyPr/>
                    <a:lstStyle/>
                    <a:p>
                      <a:pPr algn="ctr"/>
                      <a:r>
                        <a:rPr lang="en-IN" sz="2000" dirty="0">
                          <a:latin typeface="+mn-lt"/>
                        </a:rPr>
                        <a:t>2</a:t>
                      </a:r>
                    </a:p>
                  </a:txBody>
                  <a:tcPr/>
                </a:tc>
                <a:tc>
                  <a:txBody>
                    <a:bodyPr/>
                    <a:lstStyle/>
                    <a:p>
                      <a:pPr algn="ctr"/>
                      <a:r>
                        <a:rPr lang="en-IN" sz="2000" dirty="0">
                          <a:latin typeface="+mn-lt"/>
                        </a:rPr>
                        <a:t>HR</a:t>
                      </a:r>
                    </a:p>
                  </a:txBody>
                  <a:tcPr/>
                </a:tc>
                <a:tc>
                  <a:txBody>
                    <a:bodyPr/>
                    <a:lstStyle/>
                    <a:p>
                      <a:pPr algn="ctr"/>
                      <a:r>
                        <a:rPr lang="en-IN" sz="2000" dirty="0">
                          <a:latin typeface="+mn-lt"/>
                        </a:rPr>
                        <a:t>308</a:t>
                      </a:r>
                    </a:p>
                  </a:txBody>
                  <a:tcPr/>
                </a:tc>
                <a:tc>
                  <a:txBody>
                    <a:bodyPr/>
                    <a:lstStyle/>
                    <a:p>
                      <a:pPr algn="ctr"/>
                      <a:r>
                        <a:rPr lang="en-IN" sz="2000" dirty="0">
                          <a:latin typeface="+mn-lt"/>
                        </a:rPr>
                        <a:t>45,000</a:t>
                      </a:r>
                    </a:p>
                  </a:txBody>
                  <a:tcPr/>
                </a:tc>
                <a:tc>
                  <a:txBody>
                    <a:bodyPr/>
                    <a:lstStyle/>
                    <a:p>
                      <a:pPr algn="ctr"/>
                      <a:r>
                        <a:rPr lang="en-IN" sz="2000" dirty="0">
                          <a:latin typeface="+mn-lt"/>
                        </a:rPr>
                        <a:t>Niya</a:t>
                      </a:r>
                    </a:p>
                  </a:txBody>
                  <a:tcPr/>
                </a:tc>
                <a:extLst>
                  <a:ext uri="{0D108BD9-81ED-4DB2-BD59-A6C34878D82A}">
                    <a16:rowId xmlns:a16="http://schemas.microsoft.com/office/drawing/2014/main" val="2375643310"/>
                  </a:ext>
                </a:extLst>
              </a:tr>
              <a:tr h="370840">
                <a:tc>
                  <a:txBody>
                    <a:bodyPr/>
                    <a:lstStyle/>
                    <a:p>
                      <a:pPr algn="ctr"/>
                      <a:r>
                        <a:rPr lang="en-IN" sz="2000" dirty="0">
                          <a:latin typeface="+mn-lt"/>
                        </a:rPr>
                        <a:t>1</a:t>
                      </a:r>
                    </a:p>
                  </a:txBody>
                  <a:tcPr/>
                </a:tc>
                <a:tc>
                  <a:txBody>
                    <a:bodyPr/>
                    <a:lstStyle/>
                    <a:p>
                      <a:pPr algn="ctr"/>
                      <a:r>
                        <a:rPr lang="en-IN" sz="2000" dirty="0">
                          <a:latin typeface="+mn-lt"/>
                        </a:rPr>
                        <a:t>Testing</a:t>
                      </a:r>
                    </a:p>
                  </a:txBody>
                  <a:tcPr/>
                </a:tc>
                <a:tc>
                  <a:txBody>
                    <a:bodyPr/>
                    <a:lstStyle/>
                    <a:p>
                      <a:pPr algn="ctr"/>
                      <a:r>
                        <a:rPr lang="en-IN" sz="2000" dirty="0">
                          <a:latin typeface="+mn-lt"/>
                        </a:rPr>
                        <a:t>305</a:t>
                      </a:r>
                    </a:p>
                  </a:txBody>
                  <a:tcPr/>
                </a:tc>
                <a:tc>
                  <a:txBody>
                    <a:bodyPr/>
                    <a:lstStyle/>
                    <a:p>
                      <a:pPr algn="ctr"/>
                      <a:r>
                        <a:rPr lang="en-IN" sz="2000" dirty="0">
                          <a:latin typeface="+mn-lt"/>
                        </a:rPr>
                        <a:t>45,000</a:t>
                      </a:r>
                    </a:p>
                  </a:txBody>
                  <a:tcPr/>
                </a:tc>
                <a:tc>
                  <a:txBody>
                    <a:bodyPr/>
                    <a:lstStyle/>
                    <a:p>
                      <a:pPr algn="ctr"/>
                      <a:r>
                        <a:rPr lang="en-IN" sz="2000" dirty="0">
                          <a:latin typeface="+mn-lt"/>
                        </a:rPr>
                        <a:t>Alice</a:t>
                      </a:r>
                    </a:p>
                  </a:txBody>
                  <a:tcPr/>
                </a:tc>
                <a:extLst>
                  <a:ext uri="{0D108BD9-81ED-4DB2-BD59-A6C34878D82A}">
                    <a16:rowId xmlns:a16="http://schemas.microsoft.com/office/drawing/2014/main" val="1029987036"/>
                  </a:ext>
                </a:extLst>
              </a:tr>
              <a:tr h="370840">
                <a:tc>
                  <a:txBody>
                    <a:bodyPr/>
                    <a:lstStyle/>
                    <a:p>
                      <a:pPr algn="ctr"/>
                      <a:r>
                        <a:rPr lang="en-IN" sz="2000" dirty="0">
                          <a:latin typeface="+mn-lt"/>
                        </a:rPr>
                        <a:t>2</a:t>
                      </a:r>
                    </a:p>
                  </a:txBody>
                  <a:tcPr/>
                </a:tc>
                <a:tc>
                  <a:txBody>
                    <a:bodyPr/>
                    <a:lstStyle/>
                    <a:p>
                      <a:pPr algn="ctr"/>
                      <a:r>
                        <a:rPr lang="en-IN" sz="2000" dirty="0">
                          <a:latin typeface="+mn-lt"/>
                        </a:rPr>
                        <a:t>Testing</a:t>
                      </a:r>
                    </a:p>
                  </a:txBody>
                  <a:tcPr/>
                </a:tc>
                <a:tc>
                  <a:txBody>
                    <a:bodyPr/>
                    <a:lstStyle/>
                    <a:p>
                      <a:pPr algn="ctr"/>
                      <a:r>
                        <a:rPr lang="en-IN" sz="2000" dirty="0">
                          <a:latin typeface="+mn-lt"/>
                        </a:rPr>
                        <a:t>305</a:t>
                      </a:r>
                    </a:p>
                  </a:txBody>
                  <a:tcPr/>
                </a:tc>
                <a:tc>
                  <a:txBody>
                    <a:bodyPr/>
                    <a:lstStyle/>
                    <a:p>
                      <a:pPr algn="ctr"/>
                      <a:r>
                        <a:rPr lang="en-IN" sz="2000" dirty="0">
                          <a:latin typeface="+mn-lt"/>
                        </a:rPr>
                        <a:t>35,000</a:t>
                      </a:r>
                    </a:p>
                  </a:txBody>
                  <a:tcPr/>
                </a:tc>
                <a:tc>
                  <a:txBody>
                    <a:bodyPr/>
                    <a:lstStyle/>
                    <a:p>
                      <a:pPr algn="ctr"/>
                      <a:r>
                        <a:rPr lang="en-IN" sz="2000" dirty="0">
                          <a:latin typeface="+mn-lt"/>
                        </a:rPr>
                        <a:t>Jerry</a:t>
                      </a:r>
                    </a:p>
                  </a:txBody>
                  <a:tcPr/>
                </a:tc>
                <a:extLst>
                  <a:ext uri="{0D108BD9-81ED-4DB2-BD59-A6C34878D82A}">
                    <a16:rowId xmlns:a16="http://schemas.microsoft.com/office/drawing/2014/main" val="1229039614"/>
                  </a:ext>
                </a:extLst>
              </a:tr>
              <a:tr h="370840">
                <a:tc>
                  <a:txBody>
                    <a:bodyPr/>
                    <a:lstStyle/>
                    <a:p>
                      <a:pPr algn="ctr"/>
                      <a:r>
                        <a:rPr lang="en-IN" sz="2000" dirty="0">
                          <a:latin typeface="+mn-lt"/>
                        </a:rPr>
                        <a:t>3</a:t>
                      </a:r>
                    </a:p>
                  </a:txBody>
                  <a:tcPr/>
                </a:tc>
                <a:tc>
                  <a:txBody>
                    <a:bodyPr/>
                    <a:lstStyle/>
                    <a:p>
                      <a:pPr algn="ctr"/>
                      <a:r>
                        <a:rPr lang="en-IN" sz="2000" dirty="0">
                          <a:latin typeface="+mn-lt"/>
                        </a:rPr>
                        <a:t>Testing</a:t>
                      </a:r>
                    </a:p>
                  </a:txBody>
                  <a:tcPr/>
                </a:tc>
                <a:tc>
                  <a:txBody>
                    <a:bodyPr/>
                    <a:lstStyle/>
                    <a:p>
                      <a:pPr algn="ctr"/>
                      <a:r>
                        <a:rPr lang="en-IN" sz="2000" dirty="0">
                          <a:latin typeface="+mn-lt"/>
                        </a:rPr>
                        <a:t>305</a:t>
                      </a:r>
                    </a:p>
                  </a:txBody>
                  <a:tcPr/>
                </a:tc>
                <a:tc>
                  <a:txBody>
                    <a:bodyPr/>
                    <a:lstStyle/>
                    <a:p>
                      <a:pPr algn="ctr"/>
                      <a:r>
                        <a:rPr lang="en-IN" sz="2000" dirty="0">
                          <a:latin typeface="+mn-lt"/>
                        </a:rPr>
                        <a:t>30,000</a:t>
                      </a:r>
                    </a:p>
                  </a:txBody>
                  <a:tcPr/>
                </a:tc>
                <a:tc>
                  <a:txBody>
                    <a:bodyPr/>
                    <a:lstStyle/>
                    <a:p>
                      <a:pPr algn="ctr"/>
                      <a:r>
                        <a:rPr lang="en-IN" sz="2000" dirty="0">
                          <a:latin typeface="+mn-lt"/>
                        </a:rPr>
                        <a:t>Reyon</a:t>
                      </a:r>
                    </a:p>
                  </a:txBody>
                  <a:tcPr/>
                </a:tc>
                <a:extLst>
                  <a:ext uri="{0D108BD9-81ED-4DB2-BD59-A6C34878D82A}">
                    <a16:rowId xmlns:a16="http://schemas.microsoft.com/office/drawing/2014/main" val="254313597"/>
                  </a:ext>
                </a:extLst>
              </a:tr>
              <a:tr h="370840">
                <a:tc>
                  <a:txBody>
                    <a:bodyPr/>
                    <a:lstStyle/>
                    <a:p>
                      <a:pPr algn="ctr"/>
                      <a:r>
                        <a:rPr lang="en-IN" sz="2000" dirty="0">
                          <a:latin typeface="+mn-lt"/>
                        </a:rPr>
                        <a:t>1</a:t>
                      </a:r>
                    </a:p>
                  </a:txBody>
                  <a:tcPr/>
                </a:tc>
                <a:tc>
                  <a:txBody>
                    <a:bodyPr/>
                    <a:lstStyle/>
                    <a:p>
                      <a:pPr algn="ctr"/>
                      <a:r>
                        <a:rPr lang="en-IN" sz="2000" dirty="0">
                          <a:latin typeface="+mn-lt"/>
                        </a:rPr>
                        <a:t>Workshop</a:t>
                      </a:r>
                    </a:p>
                  </a:txBody>
                  <a:tcPr/>
                </a:tc>
                <a:tc>
                  <a:txBody>
                    <a:bodyPr/>
                    <a:lstStyle/>
                    <a:p>
                      <a:pPr algn="ctr"/>
                      <a:r>
                        <a:rPr lang="en-IN" sz="2000" dirty="0">
                          <a:latin typeface="+mn-lt"/>
                        </a:rPr>
                        <a:t>301</a:t>
                      </a:r>
                    </a:p>
                  </a:txBody>
                  <a:tcPr/>
                </a:tc>
                <a:tc>
                  <a:txBody>
                    <a:bodyPr/>
                    <a:lstStyle/>
                    <a:p>
                      <a:pPr algn="ctr"/>
                      <a:r>
                        <a:rPr lang="en-IN" sz="2000" dirty="0">
                          <a:latin typeface="+mn-lt"/>
                        </a:rPr>
                        <a:t>51,000</a:t>
                      </a:r>
                    </a:p>
                  </a:txBody>
                  <a:tcPr/>
                </a:tc>
                <a:tc>
                  <a:txBody>
                    <a:bodyPr/>
                    <a:lstStyle/>
                    <a:p>
                      <a:pPr algn="ctr"/>
                      <a:r>
                        <a:rPr lang="en-IN" sz="2000" dirty="0">
                          <a:latin typeface="+mn-lt"/>
                        </a:rPr>
                        <a:t>Bob</a:t>
                      </a:r>
                    </a:p>
                  </a:txBody>
                  <a:tcPr/>
                </a:tc>
                <a:extLst>
                  <a:ext uri="{0D108BD9-81ED-4DB2-BD59-A6C34878D82A}">
                    <a16:rowId xmlns:a16="http://schemas.microsoft.com/office/drawing/2014/main" val="3712150802"/>
                  </a:ext>
                </a:extLst>
              </a:tr>
              <a:tr h="370840">
                <a:tc>
                  <a:txBody>
                    <a:bodyPr/>
                    <a:lstStyle/>
                    <a:p>
                      <a:pPr algn="ctr"/>
                      <a:r>
                        <a:rPr lang="en-IN" sz="2000" dirty="0">
                          <a:latin typeface="+mn-lt"/>
                        </a:rPr>
                        <a:t>2</a:t>
                      </a:r>
                    </a:p>
                  </a:txBody>
                  <a:tcPr/>
                </a:tc>
                <a:tc>
                  <a:txBody>
                    <a:bodyPr/>
                    <a:lstStyle/>
                    <a:p>
                      <a:pPr algn="ctr"/>
                      <a:r>
                        <a:rPr lang="en-IN" sz="2000" dirty="0">
                          <a:latin typeface="+mn-lt"/>
                        </a:rPr>
                        <a:t>Workshop</a:t>
                      </a:r>
                    </a:p>
                  </a:txBody>
                  <a:tcPr/>
                </a:tc>
                <a:tc>
                  <a:txBody>
                    <a:bodyPr/>
                    <a:lstStyle/>
                    <a:p>
                      <a:pPr algn="ctr"/>
                      <a:r>
                        <a:rPr lang="en-IN" sz="2000" dirty="0">
                          <a:latin typeface="+mn-lt"/>
                        </a:rPr>
                        <a:t>301</a:t>
                      </a:r>
                    </a:p>
                  </a:txBody>
                  <a:tcPr/>
                </a:tc>
                <a:tc>
                  <a:txBody>
                    <a:bodyPr/>
                    <a:lstStyle/>
                    <a:p>
                      <a:pPr algn="ctr"/>
                      <a:r>
                        <a:rPr lang="en-IN" sz="2000" dirty="0">
                          <a:latin typeface="+mn-lt"/>
                        </a:rPr>
                        <a:t>50,000</a:t>
                      </a:r>
                    </a:p>
                  </a:txBody>
                  <a:tcPr/>
                </a:tc>
                <a:tc>
                  <a:txBody>
                    <a:bodyPr/>
                    <a:lstStyle/>
                    <a:p>
                      <a:pPr algn="ctr"/>
                      <a:r>
                        <a:rPr lang="en-IN" sz="2000" dirty="0">
                          <a:latin typeface="+mn-lt"/>
                        </a:rPr>
                        <a:t>Tom</a:t>
                      </a:r>
                    </a:p>
                  </a:txBody>
                  <a:tcPr/>
                </a:tc>
                <a:extLst>
                  <a:ext uri="{0D108BD9-81ED-4DB2-BD59-A6C34878D82A}">
                    <a16:rowId xmlns:a16="http://schemas.microsoft.com/office/drawing/2014/main" val="2764063616"/>
                  </a:ext>
                </a:extLst>
              </a:tr>
              <a:tr h="370840">
                <a:tc>
                  <a:txBody>
                    <a:bodyPr/>
                    <a:lstStyle/>
                    <a:p>
                      <a:pPr algn="ctr"/>
                      <a:r>
                        <a:rPr lang="en-IN" sz="2000" dirty="0">
                          <a:latin typeface="+mn-lt"/>
                        </a:rPr>
                        <a:t>3</a:t>
                      </a:r>
                    </a:p>
                  </a:txBody>
                  <a:tcPr/>
                </a:tc>
                <a:tc>
                  <a:txBody>
                    <a:bodyPr/>
                    <a:lstStyle/>
                    <a:p>
                      <a:pPr algn="ctr"/>
                      <a:r>
                        <a:rPr lang="en-IN" sz="2000" dirty="0">
                          <a:latin typeface="+mn-lt"/>
                        </a:rPr>
                        <a:t>Workshop</a:t>
                      </a:r>
                    </a:p>
                  </a:txBody>
                  <a:tcPr/>
                </a:tc>
                <a:tc>
                  <a:txBody>
                    <a:bodyPr/>
                    <a:lstStyle/>
                    <a:p>
                      <a:pPr algn="ctr"/>
                      <a:r>
                        <a:rPr lang="en-IN" sz="2000" dirty="0">
                          <a:latin typeface="+mn-lt"/>
                        </a:rPr>
                        <a:t>301</a:t>
                      </a:r>
                    </a:p>
                  </a:txBody>
                  <a:tcPr/>
                </a:tc>
                <a:tc>
                  <a:txBody>
                    <a:bodyPr/>
                    <a:lstStyle/>
                    <a:p>
                      <a:pPr algn="ctr"/>
                      <a:r>
                        <a:rPr lang="en-IN" sz="2000" dirty="0">
                          <a:latin typeface="+mn-lt"/>
                        </a:rPr>
                        <a:t>30,000</a:t>
                      </a:r>
                    </a:p>
                  </a:txBody>
                  <a:tcPr/>
                </a:tc>
                <a:tc>
                  <a:txBody>
                    <a:bodyPr/>
                    <a:lstStyle/>
                    <a:p>
                      <a:pPr algn="ctr"/>
                      <a:r>
                        <a:rPr lang="en-IN" sz="2000" dirty="0">
                          <a:latin typeface="+mn-lt"/>
                        </a:rPr>
                        <a:t>John</a:t>
                      </a:r>
                    </a:p>
                  </a:txBody>
                  <a:tcPr/>
                </a:tc>
                <a:extLst>
                  <a:ext uri="{0D108BD9-81ED-4DB2-BD59-A6C34878D82A}">
                    <a16:rowId xmlns:a16="http://schemas.microsoft.com/office/drawing/2014/main" val="3980936433"/>
                  </a:ext>
                </a:extLst>
              </a:tr>
            </a:tbl>
          </a:graphicData>
        </a:graphic>
      </p:graphicFrame>
      <p:sp>
        <p:nvSpPr>
          <p:cNvPr id="4" name="Slide Number Placeholder 3">
            <a:extLst>
              <a:ext uri="{FF2B5EF4-FFF2-40B4-BE49-F238E27FC236}">
                <a16:creationId xmlns:a16="http://schemas.microsoft.com/office/drawing/2014/main" id="{3CF590D8-0FB5-C3BC-B9F1-45D3279699DF}"/>
              </a:ext>
            </a:extLst>
          </p:cNvPr>
          <p:cNvSpPr>
            <a:spLocks noGrp="1"/>
          </p:cNvSpPr>
          <p:nvPr>
            <p:ph type="sldNum" sz="quarter" idx="12"/>
          </p:nvPr>
        </p:nvSpPr>
        <p:spPr/>
        <p:txBody>
          <a:bodyPr/>
          <a:lstStyle/>
          <a:p>
            <a:fld id="{A5DC77FE-90AD-43F6-BCC5-87ECBA829A40}" type="slidenum">
              <a:rPr lang="en-IN" smtClean="0"/>
              <a:t>27</a:t>
            </a:fld>
            <a:endParaRPr lang="en-IN" dirty="0"/>
          </a:p>
        </p:txBody>
      </p:sp>
      <p:sp>
        <p:nvSpPr>
          <p:cNvPr id="9" name="TextBox 8">
            <a:extLst>
              <a:ext uri="{FF2B5EF4-FFF2-40B4-BE49-F238E27FC236}">
                <a16:creationId xmlns:a16="http://schemas.microsoft.com/office/drawing/2014/main" id="{3518CFE3-8749-79D0-3E24-650EE58B8409}"/>
              </a:ext>
            </a:extLst>
          </p:cNvPr>
          <p:cNvSpPr txBox="1"/>
          <p:nvPr/>
        </p:nvSpPr>
        <p:spPr>
          <a:xfrm>
            <a:off x="762000" y="911956"/>
            <a:ext cx="10863943" cy="1938992"/>
          </a:xfrm>
          <a:prstGeom prst="rect">
            <a:avLst/>
          </a:prstGeom>
          <a:noFill/>
        </p:spPr>
        <p:txBody>
          <a:bodyPr wrap="square">
            <a:spAutoFit/>
          </a:bodyPr>
          <a:lstStyle/>
          <a:p>
            <a:pPr marL="342900" indent="-342900" algn="just">
              <a:buFont typeface="Arial" panose="020B0604020202020204" pitchFamily="34" charset="0"/>
              <a:buChar char="•"/>
            </a:pPr>
            <a:r>
              <a:rPr lang="en-US" sz="2400" b="0" i="0" u="none" strike="noStrike" baseline="0" dirty="0">
                <a:solidFill>
                  <a:srgbClr val="000000"/>
                </a:solidFill>
              </a:rPr>
              <a:t>To rank salaries within departments, we can write the query as follows:</a:t>
            </a:r>
          </a:p>
          <a:p>
            <a:pPr marL="342900" indent="-342900" algn="just">
              <a:buFont typeface="Arial" panose="020B0604020202020204" pitchFamily="34" charset="0"/>
              <a:buChar char="•"/>
            </a:pPr>
            <a:r>
              <a:rPr lang="en-US" sz="2400" b="0" i="0" u="none" strike="noStrike" baseline="0" dirty="0">
                <a:solidFill>
                  <a:srgbClr val="000000"/>
                </a:solidFill>
              </a:rPr>
              <a:t>SELECT </a:t>
            </a:r>
          </a:p>
          <a:p>
            <a:pPr marL="0" indent="0" algn="just">
              <a:buNone/>
            </a:pPr>
            <a:r>
              <a:rPr lang="en-US" sz="2400" dirty="0">
                <a:solidFill>
                  <a:srgbClr val="000000"/>
                </a:solidFill>
              </a:rPr>
              <a:t>	</a:t>
            </a:r>
            <a:r>
              <a:rPr lang="en-US" sz="2400" b="0" i="0" u="none" strike="noStrike" baseline="0" dirty="0">
                <a:solidFill>
                  <a:srgbClr val="000000"/>
                </a:solidFill>
              </a:rPr>
              <a:t>RANK() OVER (PARTITION BY DEPTNAME ORDER BY SALARY DESC) </a:t>
            </a:r>
          </a:p>
          <a:p>
            <a:pPr marL="0" indent="0" algn="just">
              <a:buNone/>
            </a:pPr>
            <a:r>
              <a:rPr lang="en-US" sz="2400" b="0" i="0" u="none" strike="noStrike" baseline="0" dirty="0">
                <a:solidFill>
                  <a:srgbClr val="000000"/>
                </a:solidFill>
              </a:rPr>
              <a:t>	AS DEPT_RANK, DEPTNAME, DEPTID, SALARY, ENAME, EID </a:t>
            </a:r>
          </a:p>
          <a:p>
            <a:pPr marL="0" indent="0" algn="just">
              <a:buNone/>
            </a:pPr>
            <a:r>
              <a:rPr lang="en-US" sz="2400" b="0" i="0" u="none" strike="noStrike" baseline="0" dirty="0">
                <a:solidFill>
                  <a:srgbClr val="000000"/>
                </a:solidFill>
              </a:rPr>
              <a:t>	FROM workers;</a:t>
            </a:r>
          </a:p>
        </p:txBody>
      </p:sp>
    </p:spTree>
    <p:extLst>
      <p:ext uri="{BB962C8B-B14F-4D97-AF65-F5344CB8AC3E}">
        <p14:creationId xmlns:p14="http://schemas.microsoft.com/office/powerpoint/2010/main" val="743795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DB4C-7284-098A-3F67-0A67F950C032}"/>
              </a:ext>
            </a:extLst>
          </p:cNvPr>
          <p:cNvSpPr>
            <a:spLocks noGrp="1"/>
          </p:cNvSpPr>
          <p:nvPr>
            <p:ph type="title"/>
          </p:nvPr>
        </p:nvSpPr>
        <p:spPr>
          <a:xfrm>
            <a:off x="914400" y="0"/>
            <a:ext cx="10515600" cy="1325563"/>
          </a:xfrm>
        </p:spPr>
        <p:txBody>
          <a:bodyPr>
            <a:normAutofit/>
          </a:bodyPr>
          <a:lstStyle/>
          <a:p>
            <a:pPr algn="ctr"/>
            <a:r>
              <a:rPr lang="en-IN" sz="4000" b="0" i="0" u="none" strike="noStrike" baseline="0" dirty="0">
                <a:solidFill>
                  <a:srgbClr val="C00000"/>
                </a:solidFill>
                <a:latin typeface="+mn-lt"/>
              </a:rPr>
              <a:t>RANK () Window Function</a:t>
            </a:r>
            <a:endParaRPr lang="en-IN" sz="4000" dirty="0">
              <a:solidFill>
                <a:srgbClr val="C00000"/>
              </a:solidFill>
              <a:latin typeface="+mn-lt"/>
            </a:endParaRPr>
          </a:p>
        </p:txBody>
      </p:sp>
      <p:graphicFrame>
        <p:nvGraphicFramePr>
          <p:cNvPr id="5" name="Content Placeholder 4">
            <a:extLst>
              <a:ext uri="{FF2B5EF4-FFF2-40B4-BE49-F238E27FC236}">
                <a16:creationId xmlns:a16="http://schemas.microsoft.com/office/drawing/2014/main" id="{57C8E7C4-AEC1-6023-F458-6F12AC6E5656}"/>
              </a:ext>
            </a:extLst>
          </p:cNvPr>
          <p:cNvGraphicFramePr>
            <a:graphicFrameLocks noGrp="1"/>
          </p:cNvGraphicFramePr>
          <p:nvPr>
            <p:ph idx="1"/>
          </p:nvPr>
        </p:nvGraphicFramePr>
        <p:xfrm>
          <a:off x="566057" y="2787696"/>
          <a:ext cx="10515600" cy="35661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191886038"/>
                    </a:ext>
                  </a:extLst>
                </a:gridCol>
                <a:gridCol w="2103120">
                  <a:extLst>
                    <a:ext uri="{9D8B030D-6E8A-4147-A177-3AD203B41FA5}">
                      <a16:colId xmlns:a16="http://schemas.microsoft.com/office/drawing/2014/main" val="3189861762"/>
                    </a:ext>
                  </a:extLst>
                </a:gridCol>
                <a:gridCol w="2103120">
                  <a:extLst>
                    <a:ext uri="{9D8B030D-6E8A-4147-A177-3AD203B41FA5}">
                      <a16:colId xmlns:a16="http://schemas.microsoft.com/office/drawing/2014/main" val="1473320674"/>
                    </a:ext>
                  </a:extLst>
                </a:gridCol>
                <a:gridCol w="2103120">
                  <a:extLst>
                    <a:ext uri="{9D8B030D-6E8A-4147-A177-3AD203B41FA5}">
                      <a16:colId xmlns:a16="http://schemas.microsoft.com/office/drawing/2014/main" val="2046224018"/>
                    </a:ext>
                  </a:extLst>
                </a:gridCol>
                <a:gridCol w="2103120">
                  <a:extLst>
                    <a:ext uri="{9D8B030D-6E8A-4147-A177-3AD203B41FA5}">
                      <a16:colId xmlns:a16="http://schemas.microsoft.com/office/drawing/2014/main" val="986491701"/>
                    </a:ext>
                  </a:extLst>
                </a:gridCol>
              </a:tblGrid>
              <a:tr h="370840">
                <a:tc>
                  <a:txBody>
                    <a:bodyPr/>
                    <a:lstStyle/>
                    <a:p>
                      <a:pPr algn="ctr"/>
                      <a:r>
                        <a:rPr lang="en-IN" sz="2000" dirty="0">
                          <a:latin typeface="+mn-lt"/>
                        </a:rPr>
                        <a:t>DEPT_RANK</a:t>
                      </a:r>
                    </a:p>
                  </a:txBody>
                  <a:tcPr/>
                </a:tc>
                <a:tc>
                  <a:txBody>
                    <a:bodyPr/>
                    <a:lstStyle/>
                    <a:p>
                      <a:pPr algn="ctr"/>
                      <a:r>
                        <a:rPr lang="en-IN" sz="2000" dirty="0">
                          <a:latin typeface="+mn-lt"/>
                        </a:rPr>
                        <a:t>DEPTNAME</a:t>
                      </a:r>
                    </a:p>
                  </a:txBody>
                  <a:tcPr/>
                </a:tc>
                <a:tc>
                  <a:txBody>
                    <a:bodyPr/>
                    <a:lstStyle/>
                    <a:p>
                      <a:pPr algn="ctr"/>
                      <a:r>
                        <a:rPr lang="en-IN" sz="2000" dirty="0">
                          <a:latin typeface="+mn-lt"/>
                        </a:rPr>
                        <a:t>DEPTID</a:t>
                      </a:r>
                    </a:p>
                  </a:txBody>
                  <a:tcPr/>
                </a:tc>
                <a:tc>
                  <a:txBody>
                    <a:bodyPr/>
                    <a:lstStyle/>
                    <a:p>
                      <a:pPr algn="ctr"/>
                      <a:r>
                        <a:rPr lang="en-IN" sz="2000" dirty="0">
                          <a:latin typeface="+mn-lt"/>
                        </a:rPr>
                        <a:t>SALARY</a:t>
                      </a:r>
                    </a:p>
                  </a:txBody>
                  <a:tcPr/>
                </a:tc>
                <a:tc>
                  <a:txBody>
                    <a:bodyPr/>
                    <a:lstStyle/>
                    <a:p>
                      <a:pPr algn="ctr"/>
                      <a:r>
                        <a:rPr lang="en-IN" sz="2000" dirty="0">
                          <a:latin typeface="+mn-lt"/>
                        </a:rPr>
                        <a:t>ENAME</a:t>
                      </a:r>
                    </a:p>
                  </a:txBody>
                  <a:tcPr/>
                </a:tc>
                <a:extLst>
                  <a:ext uri="{0D108BD9-81ED-4DB2-BD59-A6C34878D82A}">
                    <a16:rowId xmlns:a16="http://schemas.microsoft.com/office/drawing/2014/main" val="440764277"/>
                  </a:ext>
                </a:extLst>
              </a:tr>
              <a:tr h="370840">
                <a:tc>
                  <a:txBody>
                    <a:bodyPr/>
                    <a:lstStyle/>
                    <a:p>
                      <a:pPr algn="ctr"/>
                      <a:r>
                        <a:rPr lang="en-IN" sz="2000" dirty="0">
                          <a:latin typeface="+mn-lt"/>
                        </a:rPr>
                        <a:t>1</a:t>
                      </a:r>
                    </a:p>
                  </a:txBody>
                  <a:tcPr/>
                </a:tc>
                <a:tc>
                  <a:txBody>
                    <a:bodyPr/>
                    <a:lstStyle/>
                    <a:p>
                      <a:pPr algn="ctr"/>
                      <a:r>
                        <a:rPr lang="en-IN" sz="2000" dirty="0">
                          <a:latin typeface="+mn-lt"/>
                        </a:rPr>
                        <a:t>HR</a:t>
                      </a:r>
                    </a:p>
                  </a:txBody>
                  <a:tcPr/>
                </a:tc>
                <a:tc>
                  <a:txBody>
                    <a:bodyPr/>
                    <a:lstStyle/>
                    <a:p>
                      <a:pPr algn="ctr"/>
                      <a:r>
                        <a:rPr lang="en-IN" sz="2000" dirty="0">
                          <a:latin typeface="+mn-lt"/>
                        </a:rPr>
                        <a:t>308</a:t>
                      </a:r>
                    </a:p>
                  </a:txBody>
                  <a:tcPr/>
                </a:tc>
                <a:tc>
                  <a:txBody>
                    <a:bodyPr/>
                    <a:lstStyle/>
                    <a:p>
                      <a:pPr algn="ctr"/>
                      <a:r>
                        <a:rPr lang="en-IN" sz="2000" dirty="0">
                          <a:latin typeface="+mn-lt"/>
                        </a:rPr>
                        <a:t>58,000</a:t>
                      </a:r>
                    </a:p>
                  </a:txBody>
                  <a:tcPr/>
                </a:tc>
                <a:tc>
                  <a:txBody>
                    <a:bodyPr/>
                    <a:lstStyle/>
                    <a:p>
                      <a:pPr algn="ctr"/>
                      <a:r>
                        <a:rPr lang="en-IN" sz="2000" dirty="0">
                          <a:latin typeface="+mn-lt"/>
                        </a:rPr>
                        <a:t>Bobby</a:t>
                      </a:r>
                    </a:p>
                  </a:txBody>
                  <a:tcPr/>
                </a:tc>
                <a:extLst>
                  <a:ext uri="{0D108BD9-81ED-4DB2-BD59-A6C34878D82A}">
                    <a16:rowId xmlns:a16="http://schemas.microsoft.com/office/drawing/2014/main" val="1448285498"/>
                  </a:ext>
                </a:extLst>
              </a:tr>
              <a:tr h="370840">
                <a:tc>
                  <a:txBody>
                    <a:bodyPr/>
                    <a:lstStyle/>
                    <a:p>
                      <a:pPr algn="ctr"/>
                      <a:r>
                        <a:rPr lang="en-IN" sz="2000" dirty="0">
                          <a:latin typeface="+mn-lt"/>
                        </a:rPr>
                        <a:t>2</a:t>
                      </a:r>
                    </a:p>
                  </a:txBody>
                  <a:tcPr/>
                </a:tc>
                <a:tc>
                  <a:txBody>
                    <a:bodyPr/>
                    <a:lstStyle/>
                    <a:p>
                      <a:pPr algn="ctr"/>
                      <a:r>
                        <a:rPr lang="en-IN" sz="2000" dirty="0">
                          <a:latin typeface="+mn-lt"/>
                        </a:rPr>
                        <a:t>Workshop</a:t>
                      </a:r>
                    </a:p>
                  </a:txBody>
                  <a:tcPr/>
                </a:tc>
                <a:tc>
                  <a:txBody>
                    <a:bodyPr/>
                    <a:lstStyle/>
                    <a:p>
                      <a:pPr algn="ctr"/>
                      <a:r>
                        <a:rPr lang="en-IN" sz="2000" dirty="0">
                          <a:latin typeface="+mn-lt"/>
                        </a:rPr>
                        <a:t>301</a:t>
                      </a:r>
                    </a:p>
                  </a:txBody>
                  <a:tcPr/>
                </a:tc>
                <a:tc>
                  <a:txBody>
                    <a:bodyPr/>
                    <a:lstStyle/>
                    <a:p>
                      <a:pPr algn="ctr"/>
                      <a:r>
                        <a:rPr lang="en-IN" sz="2000" dirty="0">
                          <a:latin typeface="+mn-lt"/>
                        </a:rPr>
                        <a:t>51,000</a:t>
                      </a:r>
                    </a:p>
                  </a:txBody>
                  <a:tcPr/>
                </a:tc>
                <a:tc>
                  <a:txBody>
                    <a:bodyPr/>
                    <a:lstStyle/>
                    <a:p>
                      <a:pPr algn="ctr"/>
                      <a:r>
                        <a:rPr lang="en-IN" sz="2000" dirty="0">
                          <a:latin typeface="+mn-lt"/>
                        </a:rPr>
                        <a:t>Bob</a:t>
                      </a:r>
                    </a:p>
                  </a:txBody>
                  <a:tcPr/>
                </a:tc>
                <a:extLst>
                  <a:ext uri="{0D108BD9-81ED-4DB2-BD59-A6C34878D82A}">
                    <a16:rowId xmlns:a16="http://schemas.microsoft.com/office/drawing/2014/main" val="2375643310"/>
                  </a:ext>
                </a:extLst>
              </a:tr>
              <a:tr h="370840">
                <a:tc>
                  <a:txBody>
                    <a:bodyPr/>
                    <a:lstStyle/>
                    <a:p>
                      <a:pPr algn="ctr"/>
                      <a:r>
                        <a:rPr lang="en-IN" sz="2000" dirty="0">
                          <a:latin typeface="+mn-lt"/>
                        </a:rPr>
                        <a:t>3</a:t>
                      </a:r>
                    </a:p>
                  </a:txBody>
                  <a:tcPr/>
                </a:tc>
                <a:tc>
                  <a:txBody>
                    <a:bodyPr/>
                    <a:lstStyle/>
                    <a:p>
                      <a:pPr algn="ctr"/>
                      <a:r>
                        <a:rPr lang="en-IN" sz="2000" dirty="0">
                          <a:latin typeface="+mn-lt"/>
                        </a:rPr>
                        <a:t>Workshop</a:t>
                      </a:r>
                    </a:p>
                  </a:txBody>
                  <a:tcPr/>
                </a:tc>
                <a:tc>
                  <a:txBody>
                    <a:bodyPr/>
                    <a:lstStyle/>
                    <a:p>
                      <a:pPr algn="ctr"/>
                      <a:r>
                        <a:rPr lang="en-IN" sz="2000" dirty="0">
                          <a:latin typeface="+mn-lt"/>
                        </a:rPr>
                        <a:t>301</a:t>
                      </a:r>
                    </a:p>
                  </a:txBody>
                  <a:tcPr/>
                </a:tc>
                <a:tc>
                  <a:txBody>
                    <a:bodyPr/>
                    <a:lstStyle/>
                    <a:p>
                      <a:pPr algn="ctr"/>
                      <a:r>
                        <a:rPr lang="en-IN" sz="2000" dirty="0">
                          <a:latin typeface="+mn-lt"/>
                        </a:rPr>
                        <a:t>50,000</a:t>
                      </a:r>
                    </a:p>
                  </a:txBody>
                  <a:tcPr/>
                </a:tc>
                <a:tc>
                  <a:txBody>
                    <a:bodyPr/>
                    <a:lstStyle/>
                    <a:p>
                      <a:pPr algn="ctr"/>
                      <a:r>
                        <a:rPr lang="en-IN" sz="2000" dirty="0">
                          <a:latin typeface="+mn-lt"/>
                        </a:rPr>
                        <a:t>Tom</a:t>
                      </a:r>
                    </a:p>
                  </a:txBody>
                  <a:tcPr/>
                </a:tc>
                <a:extLst>
                  <a:ext uri="{0D108BD9-81ED-4DB2-BD59-A6C34878D82A}">
                    <a16:rowId xmlns:a16="http://schemas.microsoft.com/office/drawing/2014/main" val="1029987036"/>
                  </a:ext>
                </a:extLst>
              </a:tr>
              <a:tr h="370840">
                <a:tc>
                  <a:txBody>
                    <a:bodyPr/>
                    <a:lstStyle/>
                    <a:p>
                      <a:pPr algn="ctr"/>
                      <a:r>
                        <a:rPr lang="en-IN" sz="2000" dirty="0">
                          <a:latin typeface="+mn-lt"/>
                        </a:rPr>
                        <a:t>4</a:t>
                      </a:r>
                    </a:p>
                  </a:txBody>
                  <a:tcPr/>
                </a:tc>
                <a:tc>
                  <a:txBody>
                    <a:bodyPr/>
                    <a:lstStyle/>
                    <a:p>
                      <a:pPr algn="ctr"/>
                      <a:r>
                        <a:rPr lang="en-IN" sz="2000" dirty="0">
                          <a:latin typeface="+mn-lt"/>
                        </a:rPr>
                        <a:t>HR</a:t>
                      </a:r>
                    </a:p>
                  </a:txBody>
                  <a:tcPr/>
                </a:tc>
                <a:tc>
                  <a:txBody>
                    <a:bodyPr/>
                    <a:lstStyle/>
                    <a:p>
                      <a:pPr algn="ctr"/>
                      <a:r>
                        <a:rPr lang="en-IN" sz="2000" dirty="0">
                          <a:latin typeface="+mn-lt"/>
                        </a:rPr>
                        <a:t>308</a:t>
                      </a:r>
                    </a:p>
                  </a:txBody>
                  <a:tcPr/>
                </a:tc>
                <a:tc>
                  <a:txBody>
                    <a:bodyPr/>
                    <a:lstStyle/>
                    <a:p>
                      <a:pPr algn="ctr"/>
                      <a:r>
                        <a:rPr lang="en-IN" sz="2000" dirty="0">
                          <a:latin typeface="+mn-lt"/>
                        </a:rPr>
                        <a:t>45,000</a:t>
                      </a:r>
                    </a:p>
                  </a:txBody>
                  <a:tcPr/>
                </a:tc>
                <a:tc>
                  <a:txBody>
                    <a:bodyPr/>
                    <a:lstStyle/>
                    <a:p>
                      <a:pPr algn="ctr"/>
                      <a:r>
                        <a:rPr lang="en-IN" sz="2000" dirty="0">
                          <a:latin typeface="+mn-lt"/>
                        </a:rPr>
                        <a:t>Niya</a:t>
                      </a:r>
                    </a:p>
                  </a:txBody>
                  <a:tcPr/>
                </a:tc>
                <a:extLst>
                  <a:ext uri="{0D108BD9-81ED-4DB2-BD59-A6C34878D82A}">
                    <a16:rowId xmlns:a16="http://schemas.microsoft.com/office/drawing/2014/main" val="1229039614"/>
                  </a:ext>
                </a:extLst>
              </a:tr>
              <a:tr h="370840">
                <a:tc>
                  <a:txBody>
                    <a:bodyPr/>
                    <a:lstStyle/>
                    <a:p>
                      <a:pPr algn="ctr"/>
                      <a:r>
                        <a:rPr lang="en-IN" sz="2000" dirty="0">
                          <a:latin typeface="+mn-lt"/>
                        </a:rPr>
                        <a:t>4</a:t>
                      </a:r>
                    </a:p>
                  </a:txBody>
                  <a:tcPr/>
                </a:tc>
                <a:tc>
                  <a:txBody>
                    <a:bodyPr/>
                    <a:lstStyle/>
                    <a:p>
                      <a:pPr algn="ctr"/>
                      <a:r>
                        <a:rPr lang="en-IN" sz="2000" dirty="0">
                          <a:latin typeface="+mn-lt"/>
                        </a:rPr>
                        <a:t>Testing</a:t>
                      </a:r>
                    </a:p>
                  </a:txBody>
                  <a:tcPr/>
                </a:tc>
                <a:tc>
                  <a:txBody>
                    <a:bodyPr/>
                    <a:lstStyle/>
                    <a:p>
                      <a:pPr algn="ctr"/>
                      <a:r>
                        <a:rPr lang="en-IN" sz="2000" dirty="0">
                          <a:latin typeface="+mn-lt"/>
                        </a:rPr>
                        <a:t>305</a:t>
                      </a:r>
                    </a:p>
                  </a:txBody>
                  <a:tcPr/>
                </a:tc>
                <a:tc>
                  <a:txBody>
                    <a:bodyPr/>
                    <a:lstStyle/>
                    <a:p>
                      <a:pPr algn="ctr"/>
                      <a:r>
                        <a:rPr lang="en-IN" sz="2000" dirty="0">
                          <a:latin typeface="+mn-lt"/>
                        </a:rPr>
                        <a:t>45,000</a:t>
                      </a:r>
                    </a:p>
                  </a:txBody>
                  <a:tcPr/>
                </a:tc>
                <a:tc>
                  <a:txBody>
                    <a:bodyPr/>
                    <a:lstStyle/>
                    <a:p>
                      <a:pPr algn="ctr"/>
                      <a:r>
                        <a:rPr lang="en-IN" sz="2000" dirty="0">
                          <a:latin typeface="+mn-lt"/>
                        </a:rPr>
                        <a:t>Alice</a:t>
                      </a:r>
                    </a:p>
                  </a:txBody>
                  <a:tcPr/>
                </a:tc>
                <a:extLst>
                  <a:ext uri="{0D108BD9-81ED-4DB2-BD59-A6C34878D82A}">
                    <a16:rowId xmlns:a16="http://schemas.microsoft.com/office/drawing/2014/main" val="254313597"/>
                  </a:ext>
                </a:extLst>
              </a:tr>
              <a:tr h="370840">
                <a:tc>
                  <a:txBody>
                    <a:bodyPr/>
                    <a:lstStyle/>
                    <a:p>
                      <a:pPr algn="ctr"/>
                      <a:r>
                        <a:rPr lang="en-IN" sz="2000" dirty="0">
                          <a:latin typeface="+mn-lt"/>
                        </a:rPr>
                        <a:t>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mn-lt"/>
                        </a:rPr>
                        <a:t>Testing</a:t>
                      </a:r>
                    </a:p>
                  </a:txBody>
                  <a:tcPr/>
                </a:tc>
                <a:tc>
                  <a:txBody>
                    <a:bodyPr/>
                    <a:lstStyle/>
                    <a:p>
                      <a:pPr algn="ctr"/>
                      <a:r>
                        <a:rPr lang="en-IN" sz="2000" dirty="0">
                          <a:latin typeface="+mn-lt"/>
                        </a:rPr>
                        <a:t>305</a:t>
                      </a:r>
                    </a:p>
                  </a:txBody>
                  <a:tcPr/>
                </a:tc>
                <a:tc>
                  <a:txBody>
                    <a:bodyPr/>
                    <a:lstStyle/>
                    <a:p>
                      <a:pPr algn="ctr"/>
                      <a:r>
                        <a:rPr lang="en-IN" sz="2000" dirty="0">
                          <a:latin typeface="+mn-lt"/>
                        </a:rPr>
                        <a:t>35,000</a:t>
                      </a:r>
                    </a:p>
                  </a:txBody>
                  <a:tcPr/>
                </a:tc>
                <a:tc>
                  <a:txBody>
                    <a:bodyPr/>
                    <a:lstStyle/>
                    <a:p>
                      <a:pPr algn="ctr"/>
                      <a:r>
                        <a:rPr lang="en-IN" sz="2000" dirty="0">
                          <a:latin typeface="+mn-lt"/>
                        </a:rPr>
                        <a:t>Jerry</a:t>
                      </a:r>
                    </a:p>
                  </a:txBody>
                  <a:tcPr/>
                </a:tc>
                <a:extLst>
                  <a:ext uri="{0D108BD9-81ED-4DB2-BD59-A6C34878D82A}">
                    <a16:rowId xmlns:a16="http://schemas.microsoft.com/office/drawing/2014/main" val="3712150802"/>
                  </a:ext>
                </a:extLst>
              </a:tr>
              <a:tr h="370840">
                <a:tc>
                  <a:txBody>
                    <a:bodyPr/>
                    <a:lstStyle/>
                    <a:p>
                      <a:pPr algn="ctr"/>
                      <a:r>
                        <a:rPr lang="en-IN" sz="2000" dirty="0">
                          <a:latin typeface="+mn-lt"/>
                        </a:rPr>
                        <a:t>7</a:t>
                      </a:r>
                    </a:p>
                  </a:txBody>
                  <a:tcPr/>
                </a:tc>
                <a:tc>
                  <a:txBody>
                    <a:bodyPr/>
                    <a:lstStyle/>
                    <a:p>
                      <a:pPr algn="ctr"/>
                      <a:r>
                        <a:rPr lang="en-IN" sz="2000" dirty="0">
                          <a:latin typeface="+mn-lt"/>
                        </a:rPr>
                        <a:t>Workshop</a:t>
                      </a:r>
                    </a:p>
                  </a:txBody>
                  <a:tcPr/>
                </a:tc>
                <a:tc>
                  <a:txBody>
                    <a:bodyPr/>
                    <a:lstStyle/>
                    <a:p>
                      <a:pPr algn="ctr"/>
                      <a:r>
                        <a:rPr lang="en-IN" sz="2000" dirty="0">
                          <a:latin typeface="+mn-lt"/>
                        </a:rPr>
                        <a:t>301</a:t>
                      </a:r>
                    </a:p>
                  </a:txBody>
                  <a:tcPr/>
                </a:tc>
                <a:tc>
                  <a:txBody>
                    <a:bodyPr/>
                    <a:lstStyle/>
                    <a:p>
                      <a:pPr algn="ctr"/>
                      <a:r>
                        <a:rPr lang="en-IN" sz="2000" dirty="0">
                          <a:latin typeface="+mn-lt"/>
                        </a:rPr>
                        <a:t>30,000</a:t>
                      </a:r>
                    </a:p>
                  </a:txBody>
                  <a:tcPr/>
                </a:tc>
                <a:tc>
                  <a:txBody>
                    <a:bodyPr/>
                    <a:lstStyle/>
                    <a:p>
                      <a:pPr algn="ctr"/>
                      <a:r>
                        <a:rPr lang="en-IN" sz="2000" dirty="0">
                          <a:latin typeface="+mn-lt"/>
                        </a:rPr>
                        <a:t>John</a:t>
                      </a:r>
                    </a:p>
                  </a:txBody>
                  <a:tcPr/>
                </a:tc>
                <a:extLst>
                  <a:ext uri="{0D108BD9-81ED-4DB2-BD59-A6C34878D82A}">
                    <a16:rowId xmlns:a16="http://schemas.microsoft.com/office/drawing/2014/main" val="2764063616"/>
                  </a:ext>
                </a:extLst>
              </a:tr>
              <a:tr h="370840">
                <a:tc>
                  <a:txBody>
                    <a:bodyPr/>
                    <a:lstStyle/>
                    <a:p>
                      <a:pPr algn="ctr"/>
                      <a:r>
                        <a:rPr lang="en-IN" sz="2000" dirty="0">
                          <a:latin typeface="+mn-lt"/>
                        </a:rPr>
                        <a:t>7</a:t>
                      </a:r>
                    </a:p>
                  </a:txBody>
                  <a:tcPr/>
                </a:tc>
                <a:tc>
                  <a:txBody>
                    <a:bodyPr/>
                    <a:lstStyle/>
                    <a:p>
                      <a:pPr algn="ctr"/>
                      <a:r>
                        <a:rPr lang="en-IN" sz="2000" dirty="0">
                          <a:latin typeface="+mn-lt"/>
                        </a:rPr>
                        <a:t>Testing</a:t>
                      </a:r>
                    </a:p>
                  </a:txBody>
                  <a:tcPr/>
                </a:tc>
                <a:tc>
                  <a:txBody>
                    <a:bodyPr/>
                    <a:lstStyle/>
                    <a:p>
                      <a:pPr algn="ctr"/>
                      <a:r>
                        <a:rPr lang="en-IN" sz="2000" dirty="0">
                          <a:latin typeface="+mn-lt"/>
                        </a:rPr>
                        <a:t>305</a:t>
                      </a:r>
                    </a:p>
                  </a:txBody>
                  <a:tcPr/>
                </a:tc>
                <a:tc>
                  <a:txBody>
                    <a:bodyPr/>
                    <a:lstStyle/>
                    <a:p>
                      <a:pPr algn="ctr"/>
                      <a:r>
                        <a:rPr lang="en-IN" sz="2000" dirty="0">
                          <a:latin typeface="+mn-lt"/>
                        </a:rPr>
                        <a:t>30,000</a:t>
                      </a:r>
                    </a:p>
                  </a:txBody>
                  <a:tcPr/>
                </a:tc>
                <a:tc>
                  <a:txBody>
                    <a:bodyPr/>
                    <a:lstStyle/>
                    <a:p>
                      <a:pPr algn="ctr"/>
                      <a:r>
                        <a:rPr lang="en-IN" sz="2000" dirty="0">
                          <a:latin typeface="+mn-lt"/>
                        </a:rPr>
                        <a:t>Reyon</a:t>
                      </a:r>
                    </a:p>
                  </a:txBody>
                  <a:tcPr/>
                </a:tc>
                <a:extLst>
                  <a:ext uri="{0D108BD9-81ED-4DB2-BD59-A6C34878D82A}">
                    <a16:rowId xmlns:a16="http://schemas.microsoft.com/office/drawing/2014/main" val="3980936433"/>
                  </a:ext>
                </a:extLst>
              </a:tr>
            </a:tbl>
          </a:graphicData>
        </a:graphic>
      </p:graphicFrame>
      <p:sp>
        <p:nvSpPr>
          <p:cNvPr id="4" name="Slide Number Placeholder 3">
            <a:extLst>
              <a:ext uri="{FF2B5EF4-FFF2-40B4-BE49-F238E27FC236}">
                <a16:creationId xmlns:a16="http://schemas.microsoft.com/office/drawing/2014/main" id="{3CF590D8-0FB5-C3BC-B9F1-45D3279699DF}"/>
              </a:ext>
            </a:extLst>
          </p:cNvPr>
          <p:cNvSpPr>
            <a:spLocks noGrp="1"/>
          </p:cNvSpPr>
          <p:nvPr>
            <p:ph type="sldNum" sz="quarter" idx="12"/>
          </p:nvPr>
        </p:nvSpPr>
        <p:spPr/>
        <p:txBody>
          <a:bodyPr/>
          <a:lstStyle/>
          <a:p>
            <a:fld id="{A5DC77FE-90AD-43F6-BCC5-87ECBA829A40}" type="slidenum">
              <a:rPr lang="en-IN" smtClean="0"/>
              <a:t>28</a:t>
            </a:fld>
            <a:endParaRPr lang="en-IN" dirty="0"/>
          </a:p>
        </p:txBody>
      </p:sp>
      <p:sp>
        <p:nvSpPr>
          <p:cNvPr id="9" name="TextBox 8">
            <a:extLst>
              <a:ext uri="{FF2B5EF4-FFF2-40B4-BE49-F238E27FC236}">
                <a16:creationId xmlns:a16="http://schemas.microsoft.com/office/drawing/2014/main" id="{3518CFE3-8749-79D0-3E24-650EE58B8409}"/>
              </a:ext>
            </a:extLst>
          </p:cNvPr>
          <p:cNvSpPr txBox="1"/>
          <p:nvPr/>
        </p:nvSpPr>
        <p:spPr>
          <a:xfrm>
            <a:off x="566057" y="848704"/>
            <a:ext cx="10863943" cy="1938992"/>
          </a:xfrm>
          <a:prstGeom prst="rect">
            <a:avLst/>
          </a:prstGeom>
          <a:noFill/>
        </p:spPr>
        <p:txBody>
          <a:bodyPr wrap="square">
            <a:spAutoFit/>
          </a:bodyPr>
          <a:lstStyle/>
          <a:p>
            <a:pPr marL="342900" indent="-342900" algn="just">
              <a:buFont typeface="Arial" panose="020B0604020202020204" pitchFamily="34" charset="0"/>
              <a:buChar char="•"/>
            </a:pPr>
            <a:r>
              <a:rPr lang="en-US" sz="2400" b="0" i="0" u="none" strike="noStrike" baseline="0" dirty="0">
                <a:solidFill>
                  <a:srgbClr val="000000"/>
                </a:solidFill>
              </a:rPr>
              <a:t>If we exclude PARTITION BY clause from the above query, then we will get the result as follows:</a:t>
            </a:r>
          </a:p>
          <a:p>
            <a:pPr marL="342900" indent="-342900" algn="just">
              <a:buFont typeface="Arial" panose="020B0604020202020204" pitchFamily="34" charset="0"/>
              <a:buChar char="•"/>
            </a:pPr>
            <a:r>
              <a:rPr lang="en-US" sz="2400" b="0" i="0" u="none" strike="noStrike" baseline="0" dirty="0">
                <a:solidFill>
                  <a:srgbClr val="000000"/>
                </a:solidFill>
              </a:rPr>
              <a:t>SELECT RANK() OVER (ORDER BY SALARY DESC) </a:t>
            </a:r>
          </a:p>
          <a:p>
            <a:pPr marL="0" indent="0" algn="just">
              <a:buNone/>
            </a:pPr>
            <a:r>
              <a:rPr lang="en-US" sz="2400" dirty="0">
                <a:solidFill>
                  <a:srgbClr val="000000"/>
                </a:solidFill>
              </a:rPr>
              <a:t>	</a:t>
            </a:r>
            <a:r>
              <a:rPr lang="en-US" sz="2400" b="0" i="0" u="none" strike="noStrike" baseline="0" dirty="0">
                <a:solidFill>
                  <a:srgbClr val="000000"/>
                </a:solidFill>
              </a:rPr>
              <a:t>AS DEPT_RANK, DEPTNAME, DEPTID, SALARY, ENAME, EID </a:t>
            </a:r>
          </a:p>
          <a:p>
            <a:pPr marL="0" indent="0" algn="just">
              <a:buNone/>
            </a:pPr>
            <a:r>
              <a:rPr lang="en-US" sz="2400" b="0" i="0" u="none" strike="noStrike" baseline="0" dirty="0">
                <a:solidFill>
                  <a:srgbClr val="000000"/>
                </a:solidFill>
              </a:rPr>
              <a:t>	FROM workers;</a:t>
            </a:r>
            <a:r>
              <a:rPr lang="en-US" sz="2400" b="0" i="0" u="none" strike="noStrike" baseline="0" dirty="0">
                <a:solidFill>
                  <a:srgbClr val="000000"/>
                </a:solidFill>
                <a:latin typeface="Courier Std"/>
              </a:rPr>
              <a:t> </a:t>
            </a:r>
            <a:endParaRPr lang="en-US" sz="2400" b="0" i="0" u="none" strike="noStrike" baseline="0" dirty="0">
              <a:solidFill>
                <a:srgbClr val="000000"/>
              </a:solidFill>
            </a:endParaRPr>
          </a:p>
        </p:txBody>
      </p:sp>
    </p:spTree>
    <p:extLst>
      <p:ext uri="{BB962C8B-B14F-4D97-AF65-F5344CB8AC3E}">
        <p14:creationId xmlns:p14="http://schemas.microsoft.com/office/powerpoint/2010/main" val="3167487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DB4C-7284-098A-3F67-0A67F950C032}"/>
              </a:ext>
            </a:extLst>
          </p:cNvPr>
          <p:cNvSpPr>
            <a:spLocks noGrp="1"/>
          </p:cNvSpPr>
          <p:nvPr>
            <p:ph type="title"/>
          </p:nvPr>
        </p:nvSpPr>
        <p:spPr>
          <a:xfrm>
            <a:off x="838200" y="-172510"/>
            <a:ext cx="10515600" cy="1325563"/>
          </a:xfrm>
        </p:spPr>
        <p:txBody>
          <a:bodyPr>
            <a:normAutofit/>
          </a:bodyPr>
          <a:lstStyle/>
          <a:p>
            <a:pPr algn="ctr"/>
            <a:r>
              <a:rPr lang="en-IN" sz="4000" b="0" i="0" u="none" strike="noStrike" baseline="0" dirty="0">
                <a:solidFill>
                  <a:srgbClr val="C00000"/>
                </a:solidFill>
                <a:latin typeface="+mn-lt"/>
              </a:rPr>
              <a:t>RANK () Window Function</a:t>
            </a:r>
            <a:endParaRPr lang="en-IN" sz="4000" dirty="0">
              <a:solidFill>
                <a:srgbClr val="C00000"/>
              </a:solidFill>
              <a:latin typeface="+mn-lt"/>
            </a:endParaRPr>
          </a:p>
        </p:txBody>
      </p:sp>
      <p:sp>
        <p:nvSpPr>
          <p:cNvPr id="4" name="Slide Number Placeholder 3">
            <a:extLst>
              <a:ext uri="{FF2B5EF4-FFF2-40B4-BE49-F238E27FC236}">
                <a16:creationId xmlns:a16="http://schemas.microsoft.com/office/drawing/2014/main" id="{3CF590D8-0FB5-C3BC-B9F1-45D3279699DF}"/>
              </a:ext>
            </a:extLst>
          </p:cNvPr>
          <p:cNvSpPr>
            <a:spLocks noGrp="1"/>
          </p:cNvSpPr>
          <p:nvPr>
            <p:ph type="sldNum" sz="quarter" idx="12"/>
          </p:nvPr>
        </p:nvSpPr>
        <p:spPr/>
        <p:txBody>
          <a:bodyPr/>
          <a:lstStyle/>
          <a:p>
            <a:fld id="{A5DC77FE-90AD-43F6-BCC5-87ECBA829A40}" type="slidenum">
              <a:rPr lang="en-IN" smtClean="0"/>
              <a:t>29</a:t>
            </a:fld>
            <a:endParaRPr lang="en-IN" dirty="0"/>
          </a:p>
        </p:txBody>
      </p:sp>
      <p:sp>
        <p:nvSpPr>
          <p:cNvPr id="6" name="Content Placeholder 5">
            <a:extLst>
              <a:ext uri="{FF2B5EF4-FFF2-40B4-BE49-F238E27FC236}">
                <a16:creationId xmlns:a16="http://schemas.microsoft.com/office/drawing/2014/main" id="{829BE5C3-2465-4479-1430-1454C7E45A98}"/>
              </a:ext>
            </a:extLst>
          </p:cNvPr>
          <p:cNvSpPr>
            <a:spLocks noGrp="1"/>
          </p:cNvSpPr>
          <p:nvPr>
            <p:ph idx="1"/>
          </p:nvPr>
        </p:nvSpPr>
        <p:spPr>
          <a:xfrm>
            <a:off x="838200" y="916251"/>
            <a:ext cx="10515600" cy="4351338"/>
          </a:xfrm>
        </p:spPr>
        <p:txBody>
          <a:bodyPr>
            <a:noAutofit/>
          </a:bodyPr>
          <a:lstStyle/>
          <a:p>
            <a:pPr marL="342900" indent="-342900" algn="just">
              <a:buFont typeface="Arial" panose="020B0604020202020204" pitchFamily="34" charset="0"/>
              <a:buChar char="•"/>
            </a:pPr>
            <a:r>
              <a:rPr lang="en-US" sz="2400" b="0" i="0" u="none" strike="noStrike" baseline="0" dirty="0">
                <a:solidFill>
                  <a:srgbClr val="000000"/>
                </a:solidFill>
              </a:rPr>
              <a:t>The RANK() function skips the rank 5 and rank 8 in the above result because two rows share the fourth rank and two records share the seventh rank. </a:t>
            </a:r>
          </a:p>
          <a:p>
            <a:pPr marL="342900" indent="-342900" algn="just">
              <a:buFont typeface="Arial" panose="020B0604020202020204" pitchFamily="34" charset="0"/>
              <a:buChar char="•"/>
            </a:pPr>
            <a:r>
              <a:rPr lang="en-US" sz="2400" b="0" i="0" u="none" strike="noStrike" baseline="0" dirty="0">
                <a:solidFill>
                  <a:srgbClr val="000000"/>
                </a:solidFill>
              </a:rPr>
              <a:t>The RANK function skips the next k−1 ranks if there is a tie between k previous ranks.</a:t>
            </a:r>
          </a:p>
          <a:p>
            <a:pPr algn="just"/>
            <a:r>
              <a:rPr lang="en-US" sz="2400" b="0" i="0" u="none" strike="noStrike" baseline="0" dirty="0">
                <a:solidFill>
                  <a:srgbClr val="000000"/>
                </a:solidFill>
              </a:rPr>
              <a:t>Suppose we want to find out each employee’s salary ranks in relation to the top salary of their department. This can be calculated by following math expression:</a:t>
            </a:r>
          </a:p>
          <a:p>
            <a:pPr lvl="1" algn="just"/>
            <a:r>
              <a:rPr lang="en-US" b="0" i="0" u="none" strike="noStrike" baseline="0" dirty="0">
                <a:solidFill>
                  <a:srgbClr val="000000"/>
                </a:solidFill>
              </a:rPr>
              <a:t>Salary / max_salary_in_dept</a:t>
            </a:r>
            <a:endParaRPr lang="en-US" dirty="0">
              <a:solidFill>
                <a:srgbClr val="000000"/>
              </a:solidFill>
            </a:endParaRPr>
          </a:p>
          <a:p>
            <a:pPr algn="just"/>
            <a:r>
              <a:rPr lang="en-US" sz="2400" b="0" i="0" u="none" strike="noStrike" baseline="0" dirty="0">
                <a:solidFill>
                  <a:srgbClr val="000000"/>
                </a:solidFill>
              </a:rPr>
              <a:t>The next query will show all employees ordered by the above metric; the employees with the lowest salary (relative to their highest departmental salary) will be listed first.</a:t>
            </a:r>
          </a:p>
          <a:p>
            <a:pPr algn="just"/>
            <a:r>
              <a:rPr lang="en-US" sz="2400" b="0" i="0" u="none" strike="noStrike" baseline="0" dirty="0">
                <a:solidFill>
                  <a:srgbClr val="000000"/>
                </a:solidFill>
              </a:rPr>
              <a:t>SELECT DEPTNAME, DEPTID, SALARY, ENAME, EID, SALARY / MAX(SALARY) </a:t>
            </a:r>
          </a:p>
          <a:p>
            <a:pPr marL="0" indent="0" algn="just">
              <a:buNone/>
            </a:pPr>
            <a:r>
              <a:rPr lang="en-US" sz="2400" dirty="0">
                <a:solidFill>
                  <a:srgbClr val="000000"/>
                </a:solidFill>
              </a:rPr>
              <a:t>   </a:t>
            </a:r>
            <a:r>
              <a:rPr lang="en-US" sz="2400" b="0" i="0" u="none" strike="noStrike" baseline="0" dirty="0">
                <a:solidFill>
                  <a:srgbClr val="000000"/>
                </a:solidFill>
              </a:rPr>
              <a:t>OVER (PARTITION BY DEPTNAME ORDER BY SALARY DESC) AS SMATRIX </a:t>
            </a:r>
          </a:p>
          <a:p>
            <a:pPr marL="0" indent="0" algn="just">
              <a:buNone/>
            </a:pPr>
            <a:r>
              <a:rPr lang="en-US" sz="2400" dirty="0">
                <a:solidFill>
                  <a:srgbClr val="000000"/>
                </a:solidFill>
              </a:rPr>
              <a:t>   </a:t>
            </a:r>
            <a:r>
              <a:rPr lang="en-US" sz="2400" b="0" i="0" u="none" strike="noStrike" baseline="0" dirty="0">
                <a:solidFill>
                  <a:srgbClr val="000000"/>
                </a:solidFill>
              </a:rPr>
              <a:t>FROM workers </a:t>
            </a:r>
          </a:p>
          <a:p>
            <a:pPr marL="0" indent="0" algn="just">
              <a:buNone/>
            </a:pPr>
            <a:r>
              <a:rPr lang="en-US" sz="2400" b="0" i="0" u="none" strike="noStrike" baseline="0" dirty="0">
                <a:solidFill>
                  <a:srgbClr val="000000"/>
                </a:solidFill>
              </a:rPr>
              <a:t>   ORDER BY DEPTNAME</a:t>
            </a:r>
            <a:endParaRPr lang="en-IN" sz="2400" dirty="0"/>
          </a:p>
        </p:txBody>
      </p:sp>
    </p:spTree>
    <p:extLst>
      <p:ext uri="{BB962C8B-B14F-4D97-AF65-F5344CB8AC3E}">
        <p14:creationId xmlns:p14="http://schemas.microsoft.com/office/powerpoint/2010/main" val="2166688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94BDE-FFE1-C5DE-93D9-D798958F8218}"/>
              </a:ext>
            </a:extLst>
          </p:cNvPr>
          <p:cNvSpPr>
            <a:spLocks noGrp="1"/>
          </p:cNvSpPr>
          <p:nvPr>
            <p:ph type="title"/>
          </p:nvPr>
        </p:nvSpPr>
        <p:spPr>
          <a:xfrm>
            <a:off x="664029" y="-111318"/>
            <a:ext cx="10515600" cy="1325563"/>
          </a:xfrm>
        </p:spPr>
        <p:txBody>
          <a:bodyPr/>
          <a:lstStyle/>
          <a:p>
            <a:pPr algn="ctr"/>
            <a:r>
              <a:rPr lang="en-IN" b="1" dirty="0">
                <a:solidFill>
                  <a:srgbClr val="C00000"/>
                </a:solidFill>
              </a:rPr>
              <a:t>Inner Join</a:t>
            </a:r>
          </a:p>
        </p:txBody>
      </p:sp>
      <p:sp>
        <p:nvSpPr>
          <p:cNvPr id="3" name="Content Placeholder 2">
            <a:extLst>
              <a:ext uri="{FF2B5EF4-FFF2-40B4-BE49-F238E27FC236}">
                <a16:creationId xmlns:a16="http://schemas.microsoft.com/office/drawing/2014/main" id="{DAB9C9B4-7B72-544B-B070-855892F3374B}"/>
              </a:ext>
            </a:extLst>
          </p:cNvPr>
          <p:cNvSpPr>
            <a:spLocks noGrp="1"/>
          </p:cNvSpPr>
          <p:nvPr>
            <p:ph idx="1"/>
          </p:nvPr>
        </p:nvSpPr>
        <p:spPr>
          <a:xfrm>
            <a:off x="664028" y="837334"/>
            <a:ext cx="11070773" cy="4351338"/>
          </a:xfrm>
        </p:spPr>
        <p:txBody>
          <a:bodyPr>
            <a:normAutofit/>
          </a:bodyPr>
          <a:lstStyle/>
          <a:p>
            <a:pPr algn="just"/>
            <a:r>
              <a:rPr lang="en-US" sz="2400" b="0" i="0" u="none" strike="noStrike" baseline="0" dirty="0">
                <a:solidFill>
                  <a:srgbClr val="000000"/>
                </a:solidFill>
              </a:rPr>
              <a:t>The inner join selects all rows from both tables as long as there is a match between the columns. </a:t>
            </a:r>
          </a:p>
          <a:p>
            <a:pPr algn="just"/>
            <a:r>
              <a:rPr lang="en-US" sz="2400" b="0" i="0" u="none" strike="noStrike" baseline="0" dirty="0">
                <a:solidFill>
                  <a:srgbClr val="000000"/>
                </a:solidFill>
              </a:rPr>
              <a:t>This join returns those records that have matching values in both tables. </a:t>
            </a:r>
            <a:endParaRPr lang="en-IN" sz="2400" dirty="0"/>
          </a:p>
        </p:txBody>
      </p:sp>
      <p:sp>
        <p:nvSpPr>
          <p:cNvPr id="4" name="Slide Number Placeholder 3">
            <a:extLst>
              <a:ext uri="{FF2B5EF4-FFF2-40B4-BE49-F238E27FC236}">
                <a16:creationId xmlns:a16="http://schemas.microsoft.com/office/drawing/2014/main" id="{EB6608E7-47B1-01F5-D429-603439BC6A25}"/>
              </a:ext>
            </a:extLst>
          </p:cNvPr>
          <p:cNvSpPr>
            <a:spLocks noGrp="1"/>
          </p:cNvSpPr>
          <p:nvPr>
            <p:ph type="sldNum" sz="quarter" idx="12"/>
          </p:nvPr>
        </p:nvSpPr>
        <p:spPr/>
        <p:txBody>
          <a:bodyPr/>
          <a:lstStyle/>
          <a:p>
            <a:fld id="{A5DC77FE-90AD-43F6-BCC5-87ECBA829A40}" type="slidenum">
              <a:rPr lang="en-IN" smtClean="0"/>
              <a:t>3</a:t>
            </a:fld>
            <a:endParaRPr lang="en-IN" dirty="0"/>
          </a:p>
        </p:txBody>
      </p:sp>
      <p:graphicFrame>
        <p:nvGraphicFramePr>
          <p:cNvPr id="5" name="Table 4">
            <a:extLst>
              <a:ext uri="{FF2B5EF4-FFF2-40B4-BE49-F238E27FC236}">
                <a16:creationId xmlns:a16="http://schemas.microsoft.com/office/drawing/2014/main" id="{C92100B9-1247-CC1F-24E2-430DB9195C71}"/>
              </a:ext>
            </a:extLst>
          </p:cNvPr>
          <p:cNvGraphicFramePr>
            <a:graphicFrameLocks noGrp="1"/>
          </p:cNvGraphicFramePr>
          <p:nvPr/>
        </p:nvGraphicFramePr>
        <p:xfrm>
          <a:off x="1141185" y="2519979"/>
          <a:ext cx="4281714" cy="1468364"/>
        </p:xfrm>
        <a:graphic>
          <a:graphicData uri="http://schemas.openxmlformats.org/drawingml/2006/table">
            <a:tbl>
              <a:tblPr firstRow="1" bandRow="1">
                <a:tableStyleId>{5C22544A-7EE6-4342-B048-85BDC9FD1C3A}</a:tableStyleId>
              </a:tblPr>
              <a:tblGrid>
                <a:gridCol w="1984828">
                  <a:extLst>
                    <a:ext uri="{9D8B030D-6E8A-4147-A177-3AD203B41FA5}">
                      <a16:colId xmlns:a16="http://schemas.microsoft.com/office/drawing/2014/main" val="2056598130"/>
                    </a:ext>
                  </a:extLst>
                </a:gridCol>
                <a:gridCol w="2296886">
                  <a:extLst>
                    <a:ext uri="{9D8B030D-6E8A-4147-A177-3AD203B41FA5}">
                      <a16:colId xmlns:a16="http://schemas.microsoft.com/office/drawing/2014/main" val="3465692666"/>
                    </a:ext>
                  </a:extLst>
                </a:gridCol>
              </a:tblGrid>
              <a:tr h="367091">
                <a:tc>
                  <a:txBody>
                    <a:bodyPr/>
                    <a:lstStyle/>
                    <a:p>
                      <a:pPr algn="ctr"/>
                      <a:r>
                        <a:rPr lang="en-IN" dirty="0"/>
                        <a:t>ID</a:t>
                      </a:r>
                    </a:p>
                  </a:txBody>
                  <a:tcPr/>
                </a:tc>
                <a:tc>
                  <a:txBody>
                    <a:bodyPr/>
                    <a:lstStyle/>
                    <a:p>
                      <a:pPr algn="ctr"/>
                      <a:r>
                        <a:rPr lang="en-IN" dirty="0"/>
                        <a:t>STATE</a:t>
                      </a:r>
                    </a:p>
                  </a:txBody>
                  <a:tcPr/>
                </a:tc>
                <a:extLst>
                  <a:ext uri="{0D108BD9-81ED-4DB2-BD59-A6C34878D82A}">
                    <a16:rowId xmlns:a16="http://schemas.microsoft.com/office/drawing/2014/main" val="2787608649"/>
                  </a:ext>
                </a:extLst>
              </a:tr>
              <a:tr h="367091">
                <a:tc>
                  <a:txBody>
                    <a:bodyPr/>
                    <a:lstStyle/>
                    <a:p>
                      <a:pPr algn="ctr"/>
                      <a:r>
                        <a:rPr lang="en-IN" dirty="0"/>
                        <a:t>10</a:t>
                      </a:r>
                    </a:p>
                  </a:txBody>
                  <a:tcPr/>
                </a:tc>
                <a:tc>
                  <a:txBody>
                    <a:bodyPr/>
                    <a:lstStyle/>
                    <a:p>
                      <a:pPr algn="ctr"/>
                      <a:r>
                        <a:rPr lang="en-IN" dirty="0"/>
                        <a:t>AB</a:t>
                      </a:r>
                    </a:p>
                  </a:txBody>
                  <a:tcPr/>
                </a:tc>
                <a:extLst>
                  <a:ext uri="{0D108BD9-81ED-4DB2-BD59-A6C34878D82A}">
                    <a16:rowId xmlns:a16="http://schemas.microsoft.com/office/drawing/2014/main" val="2404004725"/>
                  </a:ext>
                </a:extLst>
              </a:tr>
              <a:tr h="367091">
                <a:tc>
                  <a:txBody>
                    <a:bodyPr/>
                    <a:lstStyle/>
                    <a:p>
                      <a:pPr algn="ctr"/>
                      <a:r>
                        <a:rPr lang="en-IN" dirty="0"/>
                        <a:t>11</a:t>
                      </a:r>
                    </a:p>
                  </a:txBody>
                  <a:tcPr/>
                </a:tc>
                <a:tc>
                  <a:txBody>
                    <a:bodyPr/>
                    <a:lstStyle/>
                    <a:p>
                      <a:pPr algn="ctr"/>
                      <a:r>
                        <a:rPr lang="en-IN" dirty="0"/>
                        <a:t>AC</a:t>
                      </a:r>
                    </a:p>
                  </a:txBody>
                  <a:tcPr/>
                </a:tc>
                <a:extLst>
                  <a:ext uri="{0D108BD9-81ED-4DB2-BD59-A6C34878D82A}">
                    <a16:rowId xmlns:a16="http://schemas.microsoft.com/office/drawing/2014/main" val="2589885664"/>
                  </a:ext>
                </a:extLst>
              </a:tr>
              <a:tr h="367091">
                <a:tc>
                  <a:txBody>
                    <a:bodyPr/>
                    <a:lstStyle/>
                    <a:p>
                      <a:pPr algn="ctr"/>
                      <a:r>
                        <a:rPr lang="en-IN" dirty="0"/>
                        <a:t>12</a:t>
                      </a:r>
                    </a:p>
                  </a:txBody>
                  <a:tcPr/>
                </a:tc>
                <a:tc>
                  <a:txBody>
                    <a:bodyPr/>
                    <a:lstStyle/>
                    <a:p>
                      <a:pPr algn="ctr"/>
                      <a:r>
                        <a:rPr lang="en-IN" dirty="0"/>
                        <a:t>AD</a:t>
                      </a:r>
                    </a:p>
                  </a:txBody>
                  <a:tcPr/>
                </a:tc>
                <a:extLst>
                  <a:ext uri="{0D108BD9-81ED-4DB2-BD59-A6C34878D82A}">
                    <a16:rowId xmlns:a16="http://schemas.microsoft.com/office/drawing/2014/main" val="3019212458"/>
                  </a:ext>
                </a:extLst>
              </a:tr>
            </a:tbl>
          </a:graphicData>
        </a:graphic>
      </p:graphicFrame>
      <p:sp>
        <p:nvSpPr>
          <p:cNvPr id="6" name="TextBox 5">
            <a:extLst>
              <a:ext uri="{FF2B5EF4-FFF2-40B4-BE49-F238E27FC236}">
                <a16:creationId xmlns:a16="http://schemas.microsoft.com/office/drawing/2014/main" id="{F10FCC78-68DF-5C93-8075-86D193DBEA8B}"/>
              </a:ext>
            </a:extLst>
          </p:cNvPr>
          <p:cNvSpPr txBox="1"/>
          <p:nvPr/>
        </p:nvSpPr>
        <p:spPr>
          <a:xfrm>
            <a:off x="1721757" y="1938464"/>
            <a:ext cx="2318658" cy="461665"/>
          </a:xfrm>
          <a:prstGeom prst="rect">
            <a:avLst/>
          </a:prstGeom>
          <a:noFill/>
        </p:spPr>
        <p:txBody>
          <a:bodyPr wrap="square" rtlCol="0">
            <a:spAutoFit/>
          </a:bodyPr>
          <a:lstStyle/>
          <a:p>
            <a:r>
              <a:rPr lang="en-IN" sz="2400" b="1" dirty="0"/>
              <a:t>Emp Table</a:t>
            </a:r>
          </a:p>
        </p:txBody>
      </p:sp>
      <p:graphicFrame>
        <p:nvGraphicFramePr>
          <p:cNvPr id="7" name="Table 6">
            <a:extLst>
              <a:ext uri="{FF2B5EF4-FFF2-40B4-BE49-F238E27FC236}">
                <a16:creationId xmlns:a16="http://schemas.microsoft.com/office/drawing/2014/main" id="{4B9E1BB1-7D3E-DDEF-7667-DA72A0204DD3}"/>
              </a:ext>
            </a:extLst>
          </p:cNvPr>
          <p:cNvGraphicFramePr>
            <a:graphicFrameLocks noGrp="1"/>
          </p:cNvGraphicFramePr>
          <p:nvPr/>
        </p:nvGraphicFramePr>
        <p:xfrm>
          <a:off x="6199414" y="2519979"/>
          <a:ext cx="4281714" cy="1468364"/>
        </p:xfrm>
        <a:graphic>
          <a:graphicData uri="http://schemas.openxmlformats.org/drawingml/2006/table">
            <a:tbl>
              <a:tblPr firstRow="1" bandRow="1">
                <a:tableStyleId>{5C22544A-7EE6-4342-B048-85BDC9FD1C3A}</a:tableStyleId>
              </a:tblPr>
              <a:tblGrid>
                <a:gridCol w="1984828">
                  <a:extLst>
                    <a:ext uri="{9D8B030D-6E8A-4147-A177-3AD203B41FA5}">
                      <a16:colId xmlns:a16="http://schemas.microsoft.com/office/drawing/2014/main" val="2056598130"/>
                    </a:ext>
                  </a:extLst>
                </a:gridCol>
                <a:gridCol w="2296886">
                  <a:extLst>
                    <a:ext uri="{9D8B030D-6E8A-4147-A177-3AD203B41FA5}">
                      <a16:colId xmlns:a16="http://schemas.microsoft.com/office/drawing/2014/main" val="3465692666"/>
                    </a:ext>
                  </a:extLst>
                </a:gridCol>
              </a:tblGrid>
              <a:tr h="367091">
                <a:tc>
                  <a:txBody>
                    <a:bodyPr/>
                    <a:lstStyle/>
                    <a:p>
                      <a:pPr algn="ctr"/>
                      <a:r>
                        <a:rPr lang="en-IN" dirty="0"/>
                        <a:t>ID</a:t>
                      </a:r>
                    </a:p>
                  </a:txBody>
                  <a:tcPr/>
                </a:tc>
                <a:tc>
                  <a:txBody>
                    <a:bodyPr/>
                    <a:lstStyle/>
                    <a:p>
                      <a:pPr algn="ctr"/>
                      <a:r>
                        <a:rPr lang="en-IN" dirty="0"/>
                        <a:t>BRANCH</a:t>
                      </a:r>
                    </a:p>
                  </a:txBody>
                  <a:tcPr/>
                </a:tc>
                <a:extLst>
                  <a:ext uri="{0D108BD9-81ED-4DB2-BD59-A6C34878D82A}">
                    <a16:rowId xmlns:a16="http://schemas.microsoft.com/office/drawing/2014/main" val="2787608649"/>
                  </a:ext>
                </a:extLst>
              </a:tr>
              <a:tr h="367091">
                <a:tc>
                  <a:txBody>
                    <a:bodyPr/>
                    <a:lstStyle/>
                    <a:p>
                      <a:pPr algn="ctr"/>
                      <a:r>
                        <a:rPr lang="en-IN" dirty="0"/>
                        <a:t>11</a:t>
                      </a:r>
                    </a:p>
                  </a:txBody>
                  <a:tcPr/>
                </a:tc>
                <a:tc>
                  <a:txBody>
                    <a:bodyPr/>
                    <a:lstStyle/>
                    <a:p>
                      <a:pPr algn="ctr"/>
                      <a:r>
                        <a:rPr lang="en-IN" dirty="0"/>
                        <a:t>Computer</a:t>
                      </a:r>
                    </a:p>
                  </a:txBody>
                  <a:tcPr/>
                </a:tc>
                <a:extLst>
                  <a:ext uri="{0D108BD9-81ED-4DB2-BD59-A6C34878D82A}">
                    <a16:rowId xmlns:a16="http://schemas.microsoft.com/office/drawing/2014/main" val="2404004725"/>
                  </a:ext>
                </a:extLst>
              </a:tr>
              <a:tr h="367091">
                <a:tc>
                  <a:txBody>
                    <a:bodyPr/>
                    <a:lstStyle/>
                    <a:p>
                      <a:pPr algn="ctr"/>
                      <a:r>
                        <a:rPr lang="en-IN" dirty="0"/>
                        <a:t>12</a:t>
                      </a:r>
                    </a:p>
                  </a:txBody>
                  <a:tcPr/>
                </a:tc>
                <a:tc>
                  <a:txBody>
                    <a:bodyPr/>
                    <a:lstStyle/>
                    <a:p>
                      <a:pPr algn="ctr"/>
                      <a:r>
                        <a:rPr lang="en-IN" dirty="0"/>
                        <a:t>Civil</a:t>
                      </a:r>
                    </a:p>
                  </a:txBody>
                  <a:tcPr/>
                </a:tc>
                <a:extLst>
                  <a:ext uri="{0D108BD9-81ED-4DB2-BD59-A6C34878D82A}">
                    <a16:rowId xmlns:a16="http://schemas.microsoft.com/office/drawing/2014/main" val="2589885664"/>
                  </a:ext>
                </a:extLst>
              </a:tr>
              <a:tr h="367091">
                <a:tc>
                  <a:txBody>
                    <a:bodyPr/>
                    <a:lstStyle/>
                    <a:p>
                      <a:pPr algn="ctr"/>
                      <a:r>
                        <a:rPr lang="en-IN" dirty="0"/>
                        <a:t>13</a:t>
                      </a:r>
                    </a:p>
                  </a:txBody>
                  <a:tcPr/>
                </a:tc>
                <a:tc>
                  <a:txBody>
                    <a:bodyPr/>
                    <a:lstStyle/>
                    <a:p>
                      <a:pPr algn="ctr"/>
                      <a:r>
                        <a:rPr lang="en-IN" dirty="0"/>
                        <a:t>Mech</a:t>
                      </a:r>
                    </a:p>
                  </a:txBody>
                  <a:tcPr/>
                </a:tc>
                <a:extLst>
                  <a:ext uri="{0D108BD9-81ED-4DB2-BD59-A6C34878D82A}">
                    <a16:rowId xmlns:a16="http://schemas.microsoft.com/office/drawing/2014/main" val="3019212458"/>
                  </a:ext>
                </a:extLst>
              </a:tr>
            </a:tbl>
          </a:graphicData>
        </a:graphic>
      </p:graphicFrame>
      <p:sp>
        <p:nvSpPr>
          <p:cNvPr id="8" name="TextBox 7">
            <a:extLst>
              <a:ext uri="{FF2B5EF4-FFF2-40B4-BE49-F238E27FC236}">
                <a16:creationId xmlns:a16="http://schemas.microsoft.com/office/drawing/2014/main" id="{D662D951-65A1-6B34-57DC-0043D91E0446}"/>
              </a:ext>
            </a:extLst>
          </p:cNvPr>
          <p:cNvSpPr txBox="1"/>
          <p:nvPr/>
        </p:nvSpPr>
        <p:spPr>
          <a:xfrm>
            <a:off x="6779985" y="1938464"/>
            <a:ext cx="2812143" cy="461665"/>
          </a:xfrm>
          <a:prstGeom prst="rect">
            <a:avLst/>
          </a:prstGeom>
          <a:noFill/>
        </p:spPr>
        <p:txBody>
          <a:bodyPr wrap="square" rtlCol="0">
            <a:spAutoFit/>
          </a:bodyPr>
          <a:lstStyle/>
          <a:p>
            <a:r>
              <a:rPr lang="en-IN" sz="2400" b="1" dirty="0"/>
              <a:t>Dept Table</a:t>
            </a:r>
          </a:p>
        </p:txBody>
      </p:sp>
      <p:sp>
        <p:nvSpPr>
          <p:cNvPr id="12" name="TextBox 11">
            <a:extLst>
              <a:ext uri="{FF2B5EF4-FFF2-40B4-BE49-F238E27FC236}">
                <a16:creationId xmlns:a16="http://schemas.microsoft.com/office/drawing/2014/main" id="{44578805-E9B2-5A01-B117-8E463BA5F8C8}"/>
              </a:ext>
            </a:extLst>
          </p:cNvPr>
          <p:cNvSpPr txBox="1"/>
          <p:nvPr/>
        </p:nvSpPr>
        <p:spPr>
          <a:xfrm>
            <a:off x="1141185" y="4093748"/>
            <a:ext cx="6096000" cy="1200329"/>
          </a:xfrm>
          <a:prstGeom prst="rect">
            <a:avLst/>
          </a:prstGeom>
          <a:noFill/>
        </p:spPr>
        <p:txBody>
          <a:bodyPr wrap="square">
            <a:spAutoFit/>
          </a:bodyPr>
          <a:lstStyle/>
          <a:p>
            <a:r>
              <a:rPr lang="en-US" sz="2400" b="1" i="0" u="none" strike="noStrike" baseline="0" dirty="0">
                <a:solidFill>
                  <a:srgbClr val="000000"/>
                </a:solidFill>
              </a:rPr>
              <a:t>SELECT *</a:t>
            </a:r>
          </a:p>
          <a:p>
            <a:r>
              <a:rPr lang="en-US" sz="2400" b="1" i="0" u="none" strike="noStrike" baseline="0" dirty="0">
                <a:solidFill>
                  <a:srgbClr val="000000"/>
                </a:solidFill>
              </a:rPr>
              <a:t>FROM Emp inner join Dept</a:t>
            </a:r>
          </a:p>
          <a:p>
            <a:r>
              <a:rPr lang="en-US" sz="2400" b="1" i="0" u="none" strike="noStrike" baseline="0" dirty="0">
                <a:solidFill>
                  <a:srgbClr val="000000"/>
                </a:solidFill>
              </a:rPr>
              <a:t>on Emp.ID = Dept.ID;</a:t>
            </a:r>
            <a:endParaRPr lang="en-IN" sz="2400" b="1" dirty="0"/>
          </a:p>
        </p:txBody>
      </p:sp>
      <p:graphicFrame>
        <p:nvGraphicFramePr>
          <p:cNvPr id="13" name="Table 12">
            <a:extLst>
              <a:ext uri="{FF2B5EF4-FFF2-40B4-BE49-F238E27FC236}">
                <a16:creationId xmlns:a16="http://schemas.microsoft.com/office/drawing/2014/main" id="{F37970EC-87DB-6D86-117C-64BD7E59D666}"/>
              </a:ext>
            </a:extLst>
          </p:cNvPr>
          <p:cNvGraphicFramePr>
            <a:graphicFrameLocks noGrp="1"/>
          </p:cNvGraphicFramePr>
          <p:nvPr/>
        </p:nvGraphicFramePr>
        <p:xfrm>
          <a:off x="2032000" y="5399482"/>
          <a:ext cx="8128000" cy="123237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820346788"/>
                    </a:ext>
                  </a:extLst>
                </a:gridCol>
                <a:gridCol w="2032000">
                  <a:extLst>
                    <a:ext uri="{9D8B030D-6E8A-4147-A177-3AD203B41FA5}">
                      <a16:colId xmlns:a16="http://schemas.microsoft.com/office/drawing/2014/main" val="2440899973"/>
                    </a:ext>
                  </a:extLst>
                </a:gridCol>
                <a:gridCol w="2032000">
                  <a:extLst>
                    <a:ext uri="{9D8B030D-6E8A-4147-A177-3AD203B41FA5}">
                      <a16:colId xmlns:a16="http://schemas.microsoft.com/office/drawing/2014/main" val="1246276373"/>
                    </a:ext>
                  </a:extLst>
                </a:gridCol>
                <a:gridCol w="2032000">
                  <a:extLst>
                    <a:ext uri="{9D8B030D-6E8A-4147-A177-3AD203B41FA5}">
                      <a16:colId xmlns:a16="http://schemas.microsoft.com/office/drawing/2014/main" val="2607901765"/>
                    </a:ext>
                  </a:extLst>
                </a:gridCol>
              </a:tblGrid>
              <a:tr h="410790">
                <a:tc>
                  <a:txBody>
                    <a:bodyPr/>
                    <a:lstStyle/>
                    <a:p>
                      <a:pPr algn="ctr"/>
                      <a:r>
                        <a:rPr lang="en-IN" dirty="0"/>
                        <a:t>ID</a:t>
                      </a:r>
                    </a:p>
                  </a:txBody>
                  <a:tcPr/>
                </a:tc>
                <a:tc>
                  <a:txBody>
                    <a:bodyPr/>
                    <a:lstStyle/>
                    <a:p>
                      <a:pPr algn="ctr"/>
                      <a:r>
                        <a:rPr lang="en-IN" dirty="0"/>
                        <a:t>STATE</a:t>
                      </a:r>
                    </a:p>
                  </a:txBody>
                  <a:tcPr/>
                </a:tc>
                <a:tc>
                  <a:txBody>
                    <a:bodyPr/>
                    <a:lstStyle/>
                    <a:p>
                      <a:pPr algn="ctr"/>
                      <a:r>
                        <a:rPr lang="en-IN" dirty="0"/>
                        <a:t>ID</a:t>
                      </a:r>
                    </a:p>
                  </a:txBody>
                  <a:tcPr/>
                </a:tc>
                <a:tc>
                  <a:txBody>
                    <a:bodyPr/>
                    <a:lstStyle/>
                    <a:p>
                      <a:pPr algn="ctr"/>
                      <a:r>
                        <a:rPr lang="en-IN" dirty="0"/>
                        <a:t>BRANCH</a:t>
                      </a:r>
                    </a:p>
                  </a:txBody>
                  <a:tcPr/>
                </a:tc>
                <a:extLst>
                  <a:ext uri="{0D108BD9-81ED-4DB2-BD59-A6C34878D82A}">
                    <a16:rowId xmlns:a16="http://schemas.microsoft.com/office/drawing/2014/main" val="2440416700"/>
                  </a:ext>
                </a:extLst>
              </a:tr>
              <a:tr h="410790">
                <a:tc>
                  <a:txBody>
                    <a:bodyPr/>
                    <a:lstStyle/>
                    <a:p>
                      <a:pPr algn="ctr"/>
                      <a:r>
                        <a:rPr lang="en-IN" dirty="0"/>
                        <a:t>11</a:t>
                      </a:r>
                    </a:p>
                  </a:txBody>
                  <a:tcPr/>
                </a:tc>
                <a:tc>
                  <a:txBody>
                    <a:bodyPr/>
                    <a:lstStyle/>
                    <a:p>
                      <a:pPr algn="ctr"/>
                      <a:r>
                        <a:rPr lang="en-IN" dirty="0"/>
                        <a:t>AC</a:t>
                      </a:r>
                    </a:p>
                  </a:txBody>
                  <a:tcPr/>
                </a:tc>
                <a:tc>
                  <a:txBody>
                    <a:bodyPr/>
                    <a:lstStyle/>
                    <a:p>
                      <a:pPr algn="ctr"/>
                      <a:r>
                        <a:rPr lang="en-IN" dirty="0"/>
                        <a:t>11</a:t>
                      </a:r>
                    </a:p>
                  </a:txBody>
                  <a:tcPr/>
                </a:tc>
                <a:tc>
                  <a:txBody>
                    <a:bodyPr/>
                    <a:lstStyle/>
                    <a:p>
                      <a:pPr algn="ctr"/>
                      <a:r>
                        <a:rPr lang="en-IN" dirty="0"/>
                        <a:t>Computer</a:t>
                      </a:r>
                    </a:p>
                  </a:txBody>
                  <a:tcPr/>
                </a:tc>
                <a:extLst>
                  <a:ext uri="{0D108BD9-81ED-4DB2-BD59-A6C34878D82A}">
                    <a16:rowId xmlns:a16="http://schemas.microsoft.com/office/drawing/2014/main" val="1860061172"/>
                  </a:ext>
                </a:extLst>
              </a:tr>
              <a:tr h="410790">
                <a:tc>
                  <a:txBody>
                    <a:bodyPr/>
                    <a:lstStyle/>
                    <a:p>
                      <a:pPr algn="ctr"/>
                      <a:r>
                        <a:rPr lang="en-IN" dirty="0"/>
                        <a:t>12</a:t>
                      </a:r>
                    </a:p>
                  </a:txBody>
                  <a:tcPr/>
                </a:tc>
                <a:tc>
                  <a:txBody>
                    <a:bodyPr/>
                    <a:lstStyle/>
                    <a:p>
                      <a:pPr algn="ctr"/>
                      <a:r>
                        <a:rPr lang="en-IN" dirty="0"/>
                        <a:t>AD</a:t>
                      </a:r>
                    </a:p>
                  </a:txBody>
                  <a:tcPr/>
                </a:tc>
                <a:tc>
                  <a:txBody>
                    <a:bodyPr/>
                    <a:lstStyle/>
                    <a:p>
                      <a:pPr algn="ctr"/>
                      <a:r>
                        <a:rPr lang="en-IN" dirty="0"/>
                        <a:t>12</a:t>
                      </a:r>
                    </a:p>
                  </a:txBody>
                  <a:tcPr/>
                </a:tc>
                <a:tc>
                  <a:txBody>
                    <a:bodyPr/>
                    <a:lstStyle/>
                    <a:p>
                      <a:pPr algn="ctr"/>
                      <a:r>
                        <a:rPr lang="en-IN" dirty="0"/>
                        <a:t>Civil</a:t>
                      </a:r>
                    </a:p>
                  </a:txBody>
                  <a:tcPr/>
                </a:tc>
                <a:extLst>
                  <a:ext uri="{0D108BD9-81ED-4DB2-BD59-A6C34878D82A}">
                    <a16:rowId xmlns:a16="http://schemas.microsoft.com/office/drawing/2014/main" val="20295748"/>
                  </a:ext>
                </a:extLst>
              </a:tr>
            </a:tbl>
          </a:graphicData>
        </a:graphic>
      </p:graphicFrame>
    </p:spTree>
    <p:extLst>
      <p:ext uri="{BB962C8B-B14F-4D97-AF65-F5344CB8AC3E}">
        <p14:creationId xmlns:p14="http://schemas.microsoft.com/office/powerpoint/2010/main" val="4237581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DB4C-7284-098A-3F67-0A67F950C032}"/>
              </a:ext>
            </a:extLst>
          </p:cNvPr>
          <p:cNvSpPr>
            <a:spLocks noGrp="1"/>
          </p:cNvSpPr>
          <p:nvPr>
            <p:ph type="title"/>
          </p:nvPr>
        </p:nvSpPr>
        <p:spPr>
          <a:xfrm>
            <a:off x="838200" y="-172510"/>
            <a:ext cx="10515600" cy="1325563"/>
          </a:xfrm>
        </p:spPr>
        <p:txBody>
          <a:bodyPr>
            <a:normAutofit/>
          </a:bodyPr>
          <a:lstStyle/>
          <a:p>
            <a:pPr algn="ctr"/>
            <a:r>
              <a:rPr lang="en-IN" sz="4000" b="0" i="0" u="none" strike="noStrike" baseline="0" dirty="0">
                <a:solidFill>
                  <a:srgbClr val="C00000"/>
                </a:solidFill>
                <a:latin typeface="+mn-lt"/>
              </a:rPr>
              <a:t>RANK () Window Function</a:t>
            </a:r>
            <a:endParaRPr lang="en-IN" sz="4000" dirty="0">
              <a:solidFill>
                <a:srgbClr val="C00000"/>
              </a:solidFill>
              <a:latin typeface="+mn-lt"/>
            </a:endParaRPr>
          </a:p>
        </p:txBody>
      </p:sp>
      <p:sp>
        <p:nvSpPr>
          <p:cNvPr id="4" name="Slide Number Placeholder 3">
            <a:extLst>
              <a:ext uri="{FF2B5EF4-FFF2-40B4-BE49-F238E27FC236}">
                <a16:creationId xmlns:a16="http://schemas.microsoft.com/office/drawing/2014/main" id="{3CF590D8-0FB5-C3BC-B9F1-45D3279699DF}"/>
              </a:ext>
            </a:extLst>
          </p:cNvPr>
          <p:cNvSpPr>
            <a:spLocks noGrp="1"/>
          </p:cNvSpPr>
          <p:nvPr>
            <p:ph type="sldNum" sz="quarter" idx="12"/>
          </p:nvPr>
        </p:nvSpPr>
        <p:spPr/>
        <p:txBody>
          <a:bodyPr/>
          <a:lstStyle/>
          <a:p>
            <a:fld id="{A5DC77FE-90AD-43F6-BCC5-87ECBA829A40}" type="slidenum">
              <a:rPr lang="en-IN" smtClean="0"/>
              <a:t>30</a:t>
            </a:fld>
            <a:endParaRPr lang="en-IN" dirty="0"/>
          </a:p>
        </p:txBody>
      </p:sp>
      <p:graphicFrame>
        <p:nvGraphicFramePr>
          <p:cNvPr id="3" name="Content Placeholder 2">
            <a:extLst>
              <a:ext uri="{FF2B5EF4-FFF2-40B4-BE49-F238E27FC236}">
                <a16:creationId xmlns:a16="http://schemas.microsoft.com/office/drawing/2014/main" id="{21542DA2-03B9-ED25-55DE-4A3766B07D5F}"/>
              </a:ext>
            </a:extLst>
          </p:cNvPr>
          <p:cNvGraphicFramePr>
            <a:graphicFrameLocks noGrp="1"/>
          </p:cNvGraphicFramePr>
          <p:nvPr>
            <p:ph idx="1"/>
          </p:nvPr>
        </p:nvGraphicFramePr>
        <p:xfrm>
          <a:off x="838200" y="1552493"/>
          <a:ext cx="10515600" cy="35661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388465024"/>
                    </a:ext>
                  </a:extLst>
                </a:gridCol>
                <a:gridCol w="1752600">
                  <a:extLst>
                    <a:ext uri="{9D8B030D-6E8A-4147-A177-3AD203B41FA5}">
                      <a16:colId xmlns:a16="http://schemas.microsoft.com/office/drawing/2014/main" val="1319056402"/>
                    </a:ext>
                  </a:extLst>
                </a:gridCol>
                <a:gridCol w="1752600">
                  <a:extLst>
                    <a:ext uri="{9D8B030D-6E8A-4147-A177-3AD203B41FA5}">
                      <a16:colId xmlns:a16="http://schemas.microsoft.com/office/drawing/2014/main" val="3860663817"/>
                    </a:ext>
                  </a:extLst>
                </a:gridCol>
                <a:gridCol w="1752600">
                  <a:extLst>
                    <a:ext uri="{9D8B030D-6E8A-4147-A177-3AD203B41FA5}">
                      <a16:colId xmlns:a16="http://schemas.microsoft.com/office/drawing/2014/main" val="1404276054"/>
                    </a:ext>
                  </a:extLst>
                </a:gridCol>
                <a:gridCol w="1752600">
                  <a:extLst>
                    <a:ext uri="{9D8B030D-6E8A-4147-A177-3AD203B41FA5}">
                      <a16:colId xmlns:a16="http://schemas.microsoft.com/office/drawing/2014/main" val="3910880752"/>
                    </a:ext>
                  </a:extLst>
                </a:gridCol>
                <a:gridCol w="1752600">
                  <a:extLst>
                    <a:ext uri="{9D8B030D-6E8A-4147-A177-3AD203B41FA5}">
                      <a16:colId xmlns:a16="http://schemas.microsoft.com/office/drawing/2014/main" val="3712181669"/>
                    </a:ext>
                  </a:extLst>
                </a:gridCol>
              </a:tblGrid>
              <a:tr h="370840">
                <a:tc>
                  <a:txBody>
                    <a:bodyPr/>
                    <a:lstStyle/>
                    <a:p>
                      <a:pPr algn="ctr"/>
                      <a:r>
                        <a:rPr lang="en-IN" sz="2000" dirty="0">
                          <a:latin typeface="+mn-lt"/>
                        </a:rPr>
                        <a:t>DEPTNAME</a:t>
                      </a:r>
                    </a:p>
                  </a:txBody>
                  <a:tcPr/>
                </a:tc>
                <a:tc>
                  <a:txBody>
                    <a:bodyPr/>
                    <a:lstStyle/>
                    <a:p>
                      <a:pPr algn="ctr"/>
                      <a:r>
                        <a:rPr lang="en-IN" sz="2000" dirty="0">
                          <a:latin typeface="+mn-lt"/>
                        </a:rPr>
                        <a:t>DEPTID</a:t>
                      </a:r>
                    </a:p>
                  </a:txBody>
                  <a:tcPr/>
                </a:tc>
                <a:tc>
                  <a:txBody>
                    <a:bodyPr/>
                    <a:lstStyle/>
                    <a:p>
                      <a:pPr algn="ctr"/>
                      <a:r>
                        <a:rPr lang="en-IN" sz="2000" dirty="0">
                          <a:latin typeface="+mn-lt"/>
                        </a:rPr>
                        <a:t>SALARY</a:t>
                      </a:r>
                    </a:p>
                  </a:txBody>
                  <a:tcPr/>
                </a:tc>
                <a:tc>
                  <a:txBody>
                    <a:bodyPr/>
                    <a:lstStyle/>
                    <a:p>
                      <a:pPr algn="ctr"/>
                      <a:r>
                        <a:rPr lang="en-IN" sz="2000" dirty="0">
                          <a:latin typeface="+mn-lt"/>
                        </a:rPr>
                        <a:t>ENAME</a:t>
                      </a:r>
                    </a:p>
                  </a:txBody>
                  <a:tcPr/>
                </a:tc>
                <a:tc>
                  <a:txBody>
                    <a:bodyPr/>
                    <a:lstStyle/>
                    <a:p>
                      <a:pPr algn="ctr"/>
                      <a:r>
                        <a:rPr lang="en-IN" sz="2000" dirty="0">
                          <a:latin typeface="+mn-lt"/>
                        </a:rPr>
                        <a:t>EID</a:t>
                      </a:r>
                    </a:p>
                  </a:txBody>
                  <a:tcPr/>
                </a:tc>
                <a:tc>
                  <a:txBody>
                    <a:bodyPr/>
                    <a:lstStyle/>
                    <a:p>
                      <a:pPr algn="ctr"/>
                      <a:r>
                        <a:rPr lang="en-IN" sz="2000" dirty="0">
                          <a:latin typeface="+mn-lt"/>
                        </a:rPr>
                        <a:t>SMATRIX</a:t>
                      </a:r>
                    </a:p>
                  </a:txBody>
                  <a:tcPr/>
                </a:tc>
                <a:extLst>
                  <a:ext uri="{0D108BD9-81ED-4DB2-BD59-A6C34878D82A}">
                    <a16:rowId xmlns:a16="http://schemas.microsoft.com/office/drawing/2014/main" val="626136897"/>
                  </a:ext>
                </a:extLst>
              </a:tr>
              <a:tr h="370840">
                <a:tc>
                  <a:txBody>
                    <a:bodyPr/>
                    <a:lstStyle/>
                    <a:p>
                      <a:pPr algn="ctr"/>
                      <a:r>
                        <a:rPr lang="en-IN" sz="2000" dirty="0">
                          <a:latin typeface="+mn-lt"/>
                        </a:rPr>
                        <a:t>HR</a:t>
                      </a:r>
                    </a:p>
                  </a:txBody>
                  <a:tcPr/>
                </a:tc>
                <a:tc>
                  <a:txBody>
                    <a:bodyPr/>
                    <a:lstStyle/>
                    <a:p>
                      <a:pPr algn="ctr"/>
                      <a:r>
                        <a:rPr lang="en-IN" sz="2000" dirty="0">
                          <a:latin typeface="+mn-lt"/>
                        </a:rPr>
                        <a:t>308</a:t>
                      </a:r>
                    </a:p>
                  </a:txBody>
                  <a:tcPr/>
                </a:tc>
                <a:tc>
                  <a:txBody>
                    <a:bodyPr/>
                    <a:lstStyle/>
                    <a:p>
                      <a:pPr algn="ctr"/>
                      <a:r>
                        <a:rPr lang="en-IN" sz="2000" dirty="0">
                          <a:latin typeface="+mn-lt"/>
                        </a:rPr>
                        <a:t>58,000</a:t>
                      </a:r>
                    </a:p>
                  </a:txBody>
                  <a:tcPr/>
                </a:tc>
                <a:tc>
                  <a:txBody>
                    <a:bodyPr/>
                    <a:lstStyle/>
                    <a:p>
                      <a:pPr algn="ctr"/>
                      <a:r>
                        <a:rPr lang="en-IN" sz="2000" dirty="0">
                          <a:latin typeface="+mn-lt"/>
                        </a:rPr>
                        <a:t>Bobby</a:t>
                      </a:r>
                    </a:p>
                  </a:txBody>
                  <a:tcPr/>
                </a:tc>
                <a:tc>
                  <a:txBody>
                    <a:bodyPr/>
                    <a:lstStyle/>
                    <a:p>
                      <a:pPr algn="ctr"/>
                      <a:r>
                        <a:rPr lang="en-IN" sz="2000" dirty="0">
                          <a:latin typeface="+mn-lt"/>
                        </a:rPr>
                        <a:t>17</a:t>
                      </a:r>
                    </a:p>
                  </a:txBody>
                  <a:tcPr/>
                </a:tc>
                <a:tc>
                  <a:txBody>
                    <a:bodyPr/>
                    <a:lstStyle/>
                    <a:p>
                      <a:pPr algn="ctr"/>
                      <a:r>
                        <a:rPr lang="en-IN" sz="2000" dirty="0">
                          <a:latin typeface="+mn-lt"/>
                        </a:rPr>
                        <a:t>1.0000</a:t>
                      </a:r>
                    </a:p>
                  </a:txBody>
                  <a:tcPr/>
                </a:tc>
                <a:extLst>
                  <a:ext uri="{0D108BD9-81ED-4DB2-BD59-A6C34878D82A}">
                    <a16:rowId xmlns:a16="http://schemas.microsoft.com/office/drawing/2014/main" val="287203173"/>
                  </a:ext>
                </a:extLst>
              </a:tr>
              <a:tr h="370840">
                <a:tc>
                  <a:txBody>
                    <a:bodyPr/>
                    <a:lstStyle/>
                    <a:p>
                      <a:pPr algn="ctr"/>
                      <a:r>
                        <a:rPr lang="en-IN" sz="2000" dirty="0">
                          <a:latin typeface="+mn-lt"/>
                        </a:rPr>
                        <a:t>HR</a:t>
                      </a:r>
                    </a:p>
                  </a:txBody>
                  <a:tcPr/>
                </a:tc>
                <a:tc>
                  <a:txBody>
                    <a:bodyPr/>
                    <a:lstStyle/>
                    <a:p>
                      <a:pPr algn="ctr"/>
                      <a:r>
                        <a:rPr lang="en-IN" sz="2000" dirty="0">
                          <a:latin typeface="+mn-lt"/>
                        </a:rPr>
                        <a:t>308</a:t>
                      </a:r>
                    </a:p>
                  </a:txBody>
                  <a:tcPr/>
                </a:tc>
                <a:tc>
                  <a:txBody>
                    <a:bodyPr/>
                    <a:lstStyle/>
                    <a:p>
                      <a:pPr algn="ctr"/>
                      <a:r>
                        <a:rPr lang="en-IN" sz="2000" dirty="0">
                          <a:latin typeface="+mn-lt"/>
                        </a:rPr>
                        <a:t>45,000</a:t>
                      </a:r>
                    </a:p>
                  </a:txBody>
                  <a:tcPr/>
                </a:tc>
                <a:tc>
                  <a:txBody>
                    <a:bodyPr/>
                    <a:lstStyle/>
                    <a:p>
                      <a:pPr algn="ctr"/>
                      <a:r>
                        <a:rPr lang="en-IN" sz="2000" dirty="0">
                          <a:latin typeface="+mn-lt"/>
                        </a:rPr>
                        <a:t>Niya</a:t>
                      </a:r>
                    </a:p>
                  </a:txBody>
                  <a:tcPr/>
                </a:tc>
                <a:tc>
                  <a:txBody>
                    <a:bodyPr/>
                    <a:lstStyle/>
                    <a:p>
                      <a:pPr algn="ctr"/>
                      <a:r>
                        <a:rPr lang="en-IN" sz="2000" dirty="0">
                          <a:latin typeface="+mn-lt"/>
                        </a:rPr>
                        <a:t>38</a:t>
                      </a:r>
                    </a:p>
                  </a:txBody>
                  <a:tcPr/>
                </a:tc>
                <a:tc>
                  <a:txBody>
                    <a:bodyPr/>
                    <a:lstStyle/>
                    <a:p>
                      <a:pPr algn="ctr"/>
                      <a:r>
                        <a:rPr lang="en-IN" sz="2000" dirty="0">
                          <a:latin typeface="+mn-lt"/>
                        </a:rPr>
                        <a:t>0.7759</a:t>
                      </a:r>
                    </a:p>
                  </a:txBody>
                  <a:tcPr/>
                </a:tc>
                <a:extLst>
                  <a:ext uri="{0D108BD9-81ED-4DB2-BD59-A6C34878D82A}">
                    <a16:rowId xmlns:a16="http://schemas.microsoft.com/office/drawing/2014/main" val="1099616772"/>
                  </a:ext>
                </a:extLst>
              </a:tr>
              <a:tr h="370840">
                <a:tc>
                  <a:txBody>
                    <a:bodyPr/>
                    <a:lstStyle/>
                    <a:p>
                      <a:pPr algn="ctr"/>
                      <a:r>
                        <a:rPr lang="en-IN" sz="2000" dirty="0">
                          <a:latin typeface="+mn-lt"/>
                        </a:rPr>
                        <a:t>Testing</a:t>
                      </a:r>
                    </a:p>
                  </a:txBody>
                  <a:tcPr/>
                </a:tc>
                <a:tc>
                  <a:txBody>
                    <a:bodyPr/>
                    <a:lstStyle/>
                    <a:p>
                      <a:pPr algn="ctr"/>
                      <a:r>
                        <a:rPr lang="en-IN" sz="2000" dirty="0">
                          <a:latin typeface="+mn-lt"/>
                        </a:rPr>
                        <a:t>305</a:t>
                      </a:r>
                    </a:p>
                  </a:txBody>
                  <a:tcPr/>
                </a:tc>
                <a:tc>
                  <a:txBody>
                    <a:bodyPr/>
                    <a:lstStyle/>
                    <a:p>
                      <a:pPr algn="ctr"/>
                      <a:r>
                        <a:rPr lang="en-IN" sz="2000" dirty="0">
                          <a:latin typeface="+mn-lt"/>
                        </a:rPr>
                        <a:t>45,000</a:t>
                      </a:r>
                    </a:p>
                  </a:txBody>
                  <a:tcPr/>
                </a:tc>
                <a:tc>
                  <a:txBody>
                    <a:bodyPr/>
                    <a:lstStyle/>
                    <a:p>
                      <a:pPr algn="ctr"/>
                      <a:r>
                        <a:rPr lang="en-IN" sz="2000" dirty="0">
                          <a:latin typeface="+mn-lt"/>
                        </a:rPr>
                        <a:t>Alice</a:t>
                      </a:r>
                    </a:p>
                  </a:txBody>
                  <a:tcPr/>
                </a:tc>
                <a:tc>
                  <a:txBody>
                    <a:bodyPr/>
                    <a:lstStyle/>
                    <a:p>
                      <a:pPr algn="ctr"/>
                      <a:r>
                        <a:rPr lang="en-IN" sz="2000" dirty="0">
                          <a:latin typeface="+mn-lt"/>
                        </a:rPr>
                        <a:t>18</a:t>
                      </a:r>
                    </a:p>
                  </a:txBody>
                  <a:tcPr/>
                </a:tc>
                <a:tc>
                  <a:txBody>
                    <a:bodyPr/>
                    <a:lstStyle/>
                    <a:p>
                      <a:pPr algn="ctr"/>
                      <a:r>
                        <a:rPr lang="en-IN" sz="2000" dirty="0">
                          <a:latin typeface="+mn-lt"/>
                        </a:rPr>
                        <a:t>1.0000</a:t>
                      </a:r>
                    </a:p>
                  </a:txBody>
                  <a:tcPr/>
                </a:tc>
                <a:extLst>
                  <a:ext uri="{0D108BD9-81ED-4DB2-BD59-A6C34878D82A}">
                    <a16:rowId xmlns:a16="http://schemas.microsoft.com/office/drawing/2014/main" val="2038086802"/>
                  </a:ext>
                </a:extLst>
              </a:tr>
              <a:tr h="370840">
                <a:tc>
                  <a:txBody>
                    <a:bodyPr/>
                    <a:lstStyle/>
                    <a:p>
                      <a:pPr algn="ctr"/>
                      <a:r>
                        <a:rPr lang="en-IN" sz="2000" dirty="0">
                          <a:latin typeface="+mn-lt"/>
                        </a:rPr>
                        <a:t>Testing</a:t>
                      </a:r>
                    </a:p>
                  </a:txBody>
                  <a:tcPr/>
                </a:tc>
                <a:tc>
                  <a:txBody>
                    <a:bodyPr/>
                    <a:lstStyle/>
                    <a:p>
                      <a:pPr algn="ctr"/>
                      <a:r>
                        <a:rPr lang="en-IN" sz="2000" dirty="0">
                          <a:latin typeface="+mn-lt"/>
                        </a:rPr>
                        <a:t>305</a:t>
                      </a:r>
                    </a:p>
                  </a:txBody>
                  <a:tcPr/>
                </a:tc>
                <a:tc>
                  <a:txBody>
                    <a:bodyPr/>
                    <a:lstStyle/>
                    <a:p>
                      <a:pPr algn="ctr"/>
                      <a:r>
                        <a:rPr lang="en-IN" sz="2000" dirty="0">
                          <a:latin typeface="+mn-lt"/>
                        </a:rPr>
                        <a:t>35,000</a:t>
                      </a:r>
                    </a:p>
                  </a:txBody>
                  <a:tcPr/>
                </a:tc>
                <a:tc>
                  <a:txBody>
                    <a:bodyPr/>
                    <a:lstStyle/>
                    <a:p>
                      <a:pPr algn="ctr"/>
                      <a:r>
                        <a:rPr lang="en-IN" sz="2000" dirty="0">
                          <a:latin typeface="+mn-lt"/>
                        </a:rPr>
                        <a:t>Jerry</a:t>
                      </a:r>
                    </a:p>
                  </a:txBody>
                  <a:tcPr/>
                </a:tc>
                <a:tc>
                  <a:txBody>
                    <a:bodyPr/>
                    <a:lstStyle/>
                    <a:p>
                      <a:pPr algn="ctr"/>
                      <a:r>
                        <a:rPr lang="en-IN" sz="2000" dirty="0">
                          <a:latin typeface="+mn-lt"/>
                        </a:rPr>
                        <a:t>15</a:t>
                      </a:r>
                    </a:p>
                  </a:txBody>
                  <a:tcPr/>
                </a:tc>
                <a:tc>
                  <a:txBody>
                    <a:bodyPr/>
                    <a:lstStyle/>
                    <a:p>
                      <a:pPr algn="ctr"/>
                      <a:r>
                        <a:rPr lang="en-IN" sz="2000" dirty="0">
                          <a:latin typeface="+mn-lt"/>
                        </a:rPr>
                        <a:t>0.7778</a:t>
                      </a:r>
                    </a:p>
                  </a:txBody>
                  <a:tcPr/>
                </a:tc>
                <a:extLst>
                  <a:ext uri="{0D108BD9-81ED-4DB2-BD59-A6C34878D82A}">
                    <a16:rowId xmlns:a16="http://schemas.microsoft.com/office/drawing/2014/main" val="3023403112"/>
                  </a:ext>
                </a:extLst>
              </a:tr>
              <a:tr h="370840">
                <a:tc>
                  <a:txBody>
                    <a:bodyPr/>
                    <a:lstStyle/>
                    <a:p>
                      <a:pPr algn="ctr"/>
                      <a:r>
                        <a:rPr lang="en-IN" sz="2000" dirty="0">
                          <a:latin typeface="+mn-lt"/>
                        </a:rPr>
                        <a:t>Testing</a:t>
                      </a:r>
                    </a:p>
                  </a:txBody>
                  <a:tcPr/>
                </a:tc>
                <a:tc>
                  <a:txBody>
                    <a:bodyPr/>
                    <a:lstStyle/>
                    <a:p>
                      <a:pPr algn="ctr"/>
                      <a:r>
                        <a:rPr lang="en-IN" sz="2000" dirty="0">
                          <a:latin typeface="+mn-lt"/>
                        </a:rPr>
                        <a:t>305</a:t>
                      </a:r>
                    </a:p>
                  </a:txBody>
                  <a:tcPr/>
                </a:tc>
                <a:tc>
                  <a:txBody>
                    <a:bodyPr/>
                    <a:lstStyle/>
                    <a:p>
                      <a:pPr algn="ctr"/>
                      <a:r>
                        <a:rPr lang="en-IN" sz="2000" dirty="0">
                          <a:latin typeface="+mn-lt"/>
                        </a:rPr>
                        <a:t>30,000</a:t>
                      </a:r>
                    </a:p>
                  </a:txBody>
                  <a:tcPr/>
                </a:tc>
                <a:tc>
                  <a:txBody>
                    <a:bodyPr/>
                    <a:lstStyle/>
                    <a:p>
                      <a:pPr algn="ctr"/>
                      <a:r>
                        <a:rPr lang="en-IN" sz="2000" dirty="0">
                          <a:latin typeface="+mn-lt"/>
                        </a:rPr>
                        <a:t>Reyon</a:t>
                      </a:r>
                    </a:p>
                  </a:txBody>
                  <a:tcPr/>
                </a:tc>
                <a:tc>
                  <a:txBody>
                    <a:bodyPr/>
                    <a:lstStyle/>
                    <a:p>
                      <a:pPr algn="ctr"/>
                      <a:r>
                        <a:rPr lang="en-IN" sz="2000" dirty="0">
                          <a:latin typeface="+mn-lt"/>
                        </a:rPr>
                        <a:t>16</a:t>
                      </a:r>
                    </a:p>
                  </a:txBody>
                  <a:tcPr/>
                </a:tc>
                <a:tc>
                  <a:txBody>
                    <a:bodyPr/>
                    <a:lstStyle/>
                    <a:p>
                      <a:pPr algn="ctr"/>
                      <a:r>
                        <a:rPr lang="en-IN" sz="2000" dirty="0">
                          <a:latin typeface="+mn-lt"/>
                        </a:rPr>
                        <a:t>0.6667</a:t>
                      </a:r>
                    </a:p>
                  </a:txBody>
                  <a:tcPr/>
                </a:tc>
                <a:extLst>
                  <a:ext uri="{0D108BD9-81ED-4DB2-BD59-A6C34878D82A}">
                    <a16:rowId xmlns:a16="http://schemas.microsoft.com/office/drawing/2014/main" val="2030060536"/>
                  </a:ext>
                </a:extLst>
              </a:tr>
              <a:tr h="370840">
                <a:tc>
                  <a:txBody>
                    <a:bodyPr/>
                    <a:lstStyle/>
                    <a:p>
                      <a:pPr algn="ctr"/>
                      <a:r>
                        <a:rPr lang="en-IN" sz="2000" dirty="0">
                          <a:latin typeface="+mn-lt"/>
                        </a:rPr>
                        <a:t>Workshop</a:t>
                      </a:r>
                    </a:p>
                  </a:txBody>
                  <a:tcPr/>
                </a:tc>
                <a:tc>
                  <a:txBody>
                    <a:bodyPr/>
                    <a:lstStyle/>
                    <a:p>
                      <a:pPr algn="ctr"/>
                      <a:r>
                        <a:rPr lang="en-IN" sz="2000" dirty="0">
                          <a:latin typeface="+mn-lt"/>
                        </a:rPr>
                        <a:t>301</a:t>
                      </a:r>
                    </a:p>
                  </a:txBody>
                  <a:tcPr/>
                </a:tc>
                <a:tc>
                  <a:txBody>
                    <a:bodyPr/>
                    <a:lstStyle/>
                    <a:p>
                      <a:pPr algn="ctr"/>
                      <a:r>
                        <a:rPr lang="en-IN" sz="2000" dirty="0">
                          <a:latin typeface="+mn-lt"/>
                        </a:rPr>
                        <a:t>51,000</a:t>
                      </a:r>
                    </a:p>
                  </a:txBody>
                  <a:tcPr/>
                </a:tc>
                <a:tc>
                  <a:txBody>
                    <a:bodyPr/>
                    <a:lstStyle/>
                    <a:p>
                      <a:pPr algn="ctr"/>
                      <a:r>
                        <a:rPr lang="en-IN" sz="2000" dirty="0">
                          <a:latin typeface="+mn-lt"/>
                        </a:rPr>
                        <a:t>Bob</a:t>
                      </a:r>
                    </a:p>
                  </a:txBody>
                  <a:tcPr/>
                </a:tc>
                <a:tc>
                  <a:txBody>
                    <a:bodyPr/>
                    <a:lstStyle/>
                    <a:p>
                      <a:pPr algn="ctr"/>
                      <a:r>
                        <a:rPr lang="en-IN" sz="2000" dirty="0">
                          <a:latin typeface="+mn-lt"/>
                        </a:rPr>
                        <a:t>22</a:t>
                      </a:r>
                    </a:p>
                  </a:txBody>
                  <a:tcPr/>
                </a:tc>
                <a:tc>
                  <a:txBody>
                    <a:bodyPr/>
                    <a:lstStyle/>
                    <a:p>
                      <a:pPr algn="ctr"/>
                      <a:r>
                        <a:rPr lang="en-IN" sz="2000" dirty="0">
                          <a:latin typeface="+mn-lt"/>
                        </a:rPr>
                        <a:t>1.0000</a:t>
                      </a:r>
                    </a:p>
                  </a:txBody>
                  <a:tcPr/>
                </a:tc>
                <a:extLst>
                  <a:ext uri="{0D108BD9-81ED-4DB2-BD59-A6C34878D82A}">
                    <a16:rowId xmlns:a16="http://schemas.microsoft.com/office/drawing/2014/main" val="714458104"/>
                  </a:ext>
                </a:extLst>
              </a:tr>
              <a:tr h="370840">
                <a:tc>
                  <a:txBody>
                    <a:bodyPr/>
                    <a:lstStyle/>
                    <a:p>
                      <a:pPr algn="ctr"/>
                      <a:r>
                        <a:rPr lang="en-IN" sz="2000" dirty="0">
                          <a:latin typeface="+mn-lt"/>
                        </a:rPr>
                        <a:t>Workshop</a:t>
                      </a:r>
                    </a:p>
                  </a:txBody>
                  <a:tcPr/>
                </a:tc>
                <a:tc>
                  <a:txBody>
                    <a:bodyPr/>
                    <a:lstStyle/>
                    <a:p>
                      <a:pPr algn="ctr"/>
                      <a:r>
                        <a:rPr lang="en-IN" sz="2000" dirty="0">
                          <a:latin typeface="+mn-lt"/>
                        </a:rPr>
                        <a:t>301</a:t>
                      </a:r>
                    </a:p>
                  </a:txBody>
                  <a:tcPr/>
                </a:tc>
                <a:tc>
                  <a:txBody>
                    <a:bodyPr/>
                    <a:lstStyle/>
                    <a:p>
                      <a:pPr algn="ctr"/>
                      <a:r>
                        <a:rPr lang="en-IN" sz="2000" dirty="0">
                          <a:latin typeface="+mn-lt"/>
                        </a:rPr>
                        <a:t>50,000</a:t>
                      </a:r>
                    </a:p>
                  </a:txBody>
                  <a:tcPr/>
                </a:tc>
                <a:tc>
                  <a:txBody>
                    <a:bodyPr/>
                    <a:lstStyle/>
                    <a:p>
                      <a:pPr algn="ctr"/>
                      <a:r>
                        <a:rPr lang="en-IN" sz="2000" dirty="0">
                          <a:latin typeface="+mn-lt"/>
                        </a:rPr>
                        <a:t>Tom</a:t>
                      </a:r>
                    </a:p>
                  </a:txBody>
                  <a:tcPr/>
                </a:tc>
                <a:tc>
                  <a:txBody>
                    <a:bodyPr/>
                    <a:lstStyle/>
                    <a:p>
                      <a:pPr algn="ctr"/>
                      <a:r>
                        <a:rPr lang="en-IN" sz="2000" dirty="0">
                          <a:latin typeface="+mn-lt"/>
                        </a:rPr>
                        <a:t>24</a:t>
                      </a:r>
                    </a:p>
                  </a:txBody>
                  <a:tcPr/>
                </a:tc>
                <a:tc>
                  <a:txBody>
                    <a:bodyPr/>
                    <a:lstStyle/>
                    <a:p>
                      <a:pPr algn="ctr"/>
                      <a:r>
                        <a:rPr lang="en-IN" sz="2000" dirty="0">
                          <a:latin typeface="+mn-lt"/>
                        </a:rPr>
                        <a:t>0.9804</a:t>
                      </a:r>
                    </a:p>
                  </a:txBody>
                  <a:tcPr/>
                </a:tc>
                <a:extLst>
                  <a:ext uri="{0D108BD9-81ED-4DB2-BD59-A6C34878D82A}">
                    <a16:rowId xmlns:a16="http://schemas.microsoft.com/office/drawing/2014/main" val="4223272942"/>
                  </a:ext>
                </a:extLst>
              </a:tr>
              <a:tr h="370840">
                <a:tc>
                  <a:txBody>
                    <a:bodyPr/>
                    <a:lstStyle/>
                    <a:p>
                      <a:pPr algn="ctr"/>
                      <a:r>
                        <a:rPr lang="en-IN" sz="2000" dirty="0">
                          <a:latin typeface="+mn-lt"/>
                        </a:rPr>
                        <a:t>Workshop</a:t>
                      </a:r>
                    </a:p>
                  </a:txBody>
                  <a:tcPr/>
                </a:tc>
                <a:tc>
                  <a:txBody>
                    <a:bodyPr/>
                    <a:lstStyle/>
                    <a:p>
                      <a:pPr algn="ctr"/>
                      <a:r>
                        <a:rPr lang="en-IN" sz="2000" dirty="0">
                          <a:latin typeface="+mn-lt"/>
                        </a:rPr>
                        <a:t>301</a:t>
                      </a:r>
                    </a:p>
                  </a:txBody>
                  <a:tcPr/>
                </a:tc>
                <a:tc>
                  <a:txBody>
                    <a:bodyPr/>
                    <a:lstStyle/>
                    <a:p>
                      <a:pPr algn="ctr"/>
                      <a:r>
                        <a:rPr lang="en-IN" sz="2000" dirty="0">
                          <a:latin typeface="+mn-lt"/>
                        </a:rPr>
                        <a:t>30,000</a:t>
                      </a:r>
                    </a:p>
                  </a:txBody>
                  <a:tcPr/>
                </a:tc>
                <a:tc>
                  <a:txBody>
                    <a:bodyPr/>
                    <a:lstStyle/>
                    <a:p>
                      <a:pPr algn="ctr"/>
                      <a:r>
                        <a:rPr lang="en-IN" sz="2000" dirty="0">
                          <a:latin typeface="+mn-lt"/>
                        </a:rPr>
                        <a:t>John</a:t>
                      </a:r>
                    </a:p>
                  </a:txBody>
                  <a:tcPr/>
                </a:tc>
                <a:tc>
                  <a:txBody>
                    <a:bodyPr/>
                    <a:lstStyle/>
                    <a:p>
                      <a:pPr algn="ctr"/>
                      <a:r>
                        <a:rPr lang="en-IN" sz="2000" dirty="0">
                          <a:latin typeface="+mn-lt"/>
                        </a:rPr>
                        <a:t>11</a:t>
                      </a:r>
                    </a:p>
                  </a:txBody>
                  <a:tcPr/>
                </a:tc>
                <a:tc>
                  <a:txBody>
                    <a:bodyPr/>
                    <a:lstStyle/>
                    <a:p>
                      <a:pPr algn="ctr"/>
                      <a:r>
                        <a:rPr lang="en-IN" sz="2000" dirty="0">
                          <a:latin typeface="+mn-lt"/>
                        </a:rPr>
                        <a:t>0.5882</a:t>
                      </a:r>
                    </a:p>
                  </a:txBody>
                  <a:tcPr/>
                </a:tc>
                <a:extLst>
                  <a:ext uri="{0D108BD9-81ED-4DB2-BD59-A6C34878D82A}">
                    <a16:rowId xmlns:a16="http://schemas.microsoft.com/office/drawing/2014/main" val="3500124813"/>
                  </a:ext>
                </a:extLst>
              </a:tr>
            </a:tbl>
          </a:graphicData>
        </a:graphic>
      </p:graphicFrame>
    </p:spTree>
    <p:extLst>
      <p:ext uri="{BB962C8B-B14F-4D97-AF65-F5344CB8AC3E}">
        <p14:creationId xmlns:p14="http://schemas.microsoft.com/office/powerpoint/2010/main" val="15067921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DB4C-7284-098A-3F67-0A67F950C032}"/>
              </a:ext>
            </a:extLst>
          </p:cNvPr>
          <p:cNvSpPr>
            <a:spLocks noGrp="1"/>
          </p:cNvSpPr>
          <p:nvPr>
            <p:ph type="title"/>
          </p:nvPr>
        </p:nvSpPr>
        <p:spPr>
          <a:xfrm>
            <a:off x="838200" y="28046"/>
            <a:ext cx="10515600" cy="1325563"/>
          </a:xfrm>
        </p:spPr>
        <p:txBody>
          <a:bodyPr>
            <a:normAutofit/>
          </a:bodyPr>
          <a:lstStyle/>
          <a:p>
            <a:pPr algn="ctr"/>
            <a:r>
              <a:rPr lang="en-IN" sz="4000" dirty="0">
                <a:solidFill>
                  <a:srgbClr val="C00000"/>
                </a:solidFill>
                <a:latin typeface="+mn-lt"/>
              </a:rPr>
              <a:t>PERCENT_</a:t>
            </a:r>
            <a:r>
              <a:rPr lang="en-IN" sz="4000" b="0" i="0" u="none" strike="noStrike" baseline="0" dirty="0">
                <a:solidFill>
                  <a:srgbClr val="C00000"/>
                </a:solidFill>
                <a:latin typeface="+mn-lt"/>
              </a:rPr>
              <a:t>RANK ()</a:t>
            </a:r>
            <a:endParaRPr lang="en-IN" sz="4000" dirty="0">
              <a:solidFill>
                <a:srgbClr val="C00000"/>
              </a:solidFill>
              <a:latin typeface="+mn-lt"/>
            </a:endParaRPr>
          </a:p>
        </p:txBody>
      </p:sp>
      <p:sp>
        <p:nvSpPr>
          <p:cNvPr id="4" name="Slide Number Placeholder 3">
            <a:extLst>
              <a:ext uri="{FF2B5EF4-FFF2-40B4-BE49-F238E27FC236}">
                <a16:creationId xmlns:a16="http://schemas.microsoft.com/office/drawing/2014/main" id="{3CF590D8-0FB5-C3BC-B9F1-45D3279699DF}"/>
              </a:ext>
            </a:extLst>
          </p:cNvPr>
          <p:cNvSpPr>
            <a:spLocks noGrp="1"/>
          </p:cNvSpPr>
          <p:nvPr>
            <p:ph type="sldNum" sz="quarter" idx="12"/>
          </p:nvPr>
        </p:nvSpPr>
        <p:spPr/>
        <p:txBody>
          <a:bodyPr/>
          <a:lstStyle/>
          <a:p>
            <a:fld id="{A5DC77FE-90AD-43F6-BCC5-87ECBA829A40}" type="slidenum">
              <a:rPr lang="en-IN" smtClean="0"/>
              <a:t>31</a:t>
            </a:fld>
            <a:endParaRPr lang="en-IN" dirty="0"/>
          </a:p>
        </p:txBody>
      </p:sp>
      <p:sp>
        <p:nvSpPr>
          <p:cNvPr id="6" name="Content Placeholder 5">
            <a:extLst>
              <a:ext uri="{FF2B5EF4-FFF2-40B4-BE49-F238E27FC236}">
                <a16:creationId xmlns:a16="http://schemas.microsoft.com/office/drawing/2014/main" id="{81D377A0-97EC-D99A-7502-057E2B7DA520}"/>
              </a:ext>
            </a:extLst>
          </p:cNvPr>
          <p:cNvSpPr>
            <a:spLocks noGrp="1"/>
          </p:cNvSpPr>
          <p:nvPr>
            <p:ph idx="1"/>
          </p:nvPr>
        </p:nvSpPr>
        <p:spPr>
          <a:xfrm>
            <a:off x="838200" y="1153053"/>
            <a:ext cx="10515600" cy="4351338"/>
          </a:xfrm>
        </p:spPr>
        <p:txBody>
          <a:bodyPr>
            <a:noAutofit/>
          </a:bodyPr>
          <a:lstStyle/>
          <a:p>
            <a:pPr algn="just"/>
            <a:r>
              <a:rPr lang="en-US" sz="2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In SQL Server, the </a:t>
            </a:r>
            <a:r>
              <a:rPr lang="en-US" sz="24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PERCENT_RANK() </a:t>
            </a:r>
            <a:r>
              <a:rPr lang="en-US" sz="2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function calculates the SQL percentile rank of each row. This percentile ranking number may range from zero to one.</a:t>
            </a:r>
          </a:p>
          <a:p>
            <a:pPr algn="just"/>
            <a:r>
              <a:rPr lang="en-US" sz="2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For each row, </a:t>
            </a:r>
            <a:r>
              <a:rPr lang="en-US" sz="24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PERCENT_RANK() </a:t>
            </a:r>
            <a:r>
              <a:rPr lang="en-US" sz="2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calculates the percentile rank using the following formula: </a:t>
            </a:r>
          </a:p>
          <a:p>
            <a:pPr lvl="1" algn="just"/>
            <a:r>
              <a:rPr lang="en-US"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(Rank−1)/(total_number_rows − 1) </a:t>
            </a:r>
          </a:p>
          <a:p>
            <a:pPr algn="just"/>
            <a:r>
              <a:rPr lang="en-US" sz="2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In this formula, rank represents the rank of the row. total_number_rows is the number of rows that are being evaluated. It always returns the rank of the first row as 0.</a:t>
            </a:r>
          </a:p>
          <a:p>
            <a:pPr algn="just"/>
            <a:r>
              <a:rPr lang="en-US" sz="2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It divides the rows into partitions by using the </a:t>
            </a:r>
            <a:r>
              <a:rPr lang="en-US" sz="24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PARTITION BY </a:t>
            </a:r>
            <a:r>
              <a:rPr lang="en-US" sz="2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clause, and the </a:t>
            </a:r>
            <a:r>
              <a:rPr lang="en-US" sz="24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ORDER BY </a:t>
            </a:r>
            <a:r>
              <a:rPr lang="en-US" sz="2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clause logically sorts (in ascending or descending order) rows for each partition. </a:t>
            </a:r>
          </a:p>
          <a:p>
            <a:pPr algn="just"/>
            <a:r>
              <a:rPr lang="en-US" sz="2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The percentile rank value is calculated for each ordered group independently.</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9504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DB4C-7284-098A-3F67-0A67F950C032}"/>
              </a:ext>
            </a:extLst>
          </p:cNvPr>
          <p:cNvSpPr>
            <a:spLocks noGrp="1"/>
          </p:cNvSpPr>
          <p:nvPr>
            <p:ph type="title"/>
          </p:nvPr>
        </p:nvSpPr>
        <p:spPr>
          <a:xfrm>
            <a:off x="838200" y="-172510"/>
            <a:ext cx="10515600" cy="1325563"/>
          </a:xfrm>
        </p:spPr>
        <p:txBody>
          <a:bodyPr>
            <a:normAutofit/>
          </a:bodyPr>
          <a:lstStyle/>
          <a:p>
            <a:pPr algn="ctr"/>
            <a:r>
              <a:rPr lang="en-IN" sz="4000" dirty="0">
                <a:solidFill>
                  <a:srgbClr val="C00000"/>
                </a:solidFill>
                <a:latin typeface="+mn-lt"/>
              </a:rPr>
              <a:t>PERCENT_</a:t>
            </a:r>
            <a:r>
              <a:rPr lang="en-IN" sz="4000" b="0" i="0" u="none" strike="noStrike" baseline="0" dirty="0">
                <a:solidFill>
                  <a:srgbClr val="C00000"/>
                </a:solidFill>
                <a:latin typeface="+mn-lt"/>
              </a:rPr>
              <a:t>RANK ()</a:t>
            </a:r>
            <a:endParaRPr lang="en-IN" sz="4000" dirty="0">
              <a:solidFill>
                <a:srgbClr val="C00000"/>
              </a:solidFill>
              <a:latin typeface="+mn-lt"/>
            </a:endParaRPr>
          </a:p>
        </p:txBody>
      </p:sp>
      <p:sp>
        <p:nvSpPr>
          <p:cNvPr id="4" name="Slide Number Placeholder 3">
            <a:extLst>
              <a:ext uri="{FF2B5EF4-FFF2-40B4-BE49-F238E27FC236}">
                <a16:creationId xmlns:a16="http://schemas.microsoft.com/office/drawing/2014/main" id="{3CF590D8-0FB5-C3BC-B9F1-45D3279699DF}"/>
              </a:ext>
            </a:extLst>
          </p:cNvPr>
          <p:cNvSpPr>
            <a:spLocks noGrp="1"/>
          </p:cNvSpPr>
          <p:nvPr>
            <p:ph type="sldNum" sz="quarter" idx="12"/>
          </p:nvPr>
        </p:nvSpPr>
        <p:spPr/>
        <p:txBody>
          <a:bodyPr/>
          <a:lstStyle/>
          <a:p>
            <a:fld id="{A5DC77FE-90AD-43F6-BCC5-87ECBA829A40}" type="slidenum">
              <a:rPr lang="en-IN" smtClean="0"/>
              <a:t>32</a:t>
            </a:fld>
            <a:endParaRPr lang="en-IN" dirty="0"/>
          </a:p>
        </p:txBody>
      </p:sp>
      <p:sp>
        <p:nvSpPr>
          <p:cNvPr id="6" name="Content Placeholder 5">
            <a:extLst>
              <a:ext uri="{FF2B5EF4-FFF2-40B4-BE49-F238E27FC236}">
                <a16:creationId xmlns:a16="http://schemas.microsoft.com/office/drawing/2014/main" id="{81D377A0-97EC-D99A-7502-057E2B7DA520}"/>
              </a:ext>
            </a:extLst>
          </p:cNvPr>
          <p:cNvSpPr>
            <a:spLocks noGrp="1"/>
          </p:cNvSpPr>
          <p:nvPr>
            <p:ph idx="1"/>
          </p:nvPr>
        </p:nvSpPr>
        <p:spPr>
          <a:xfrm>
            <a:off x="838200" y="1153053"/>
            <a:ext cx="11227130" cy="4351338"/>
          </a:xfrm>
        </p:spPr>
        <p:txBody>
          <a:bodyPr/>
          <a:lstStyle/>
          <a:p>
            <a:r>
              <a:rPr lang="en-US" sz="2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SELECT PERCENT_RANK() OVER (PARTITION BY DEPTNAME ORDER BY SALARY DESC)</a:t>
            </a:r>
          </a:p>
          <a:p>
            <a:pPr marL="0" indent="0">
              <a:buNone/>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AS DEPT_RANK, DEPTNAME, DEPTID, SALARY, ENAME, EID</a:t>
            </a:r>
          </a:p>
          <a:p>
            <a:pPr marL="0" indent="0">
              <a:buNone/>
            </a:pPr>
            <a:r>
              <a:rPr lang="en-US" sz="2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FROM WORKERS;</a:t>
            </a:r>
          </a:p>
          <a:p>
            <a:pPr marL="0" indent="0">
              <a:buNone/>
            </a:pPr>
            <a:r>
              <a:rPr lang="en-US" sz="1800" b="0" i="0" u="none" strike="noStrike" baseline="0" dirty="0">
                <a:solidFill>
                  <a:srgbClr val="000000"/>
                </a:solidFill>
                <a:latin typeface="Courier Std"/>
              </a:rPr>
              <a:t> </a:t>
            </a:r>
            <a:endParaRPr lang="en-IN" dirty="0"/>
          </a:p>
        </p:txBody>
      </p:sp>
      <p:graphicFrame>
        <p:nvGraphicFramePr>
          <p:cNvPr id="3" name="Table 2">
            <a:extLst>
              <a:ext uri="{FF2B5EF4-FFF2-40B4-BE49-F238E27FC236}">
                <a16:creationId xmlns:a16="http://schemas.microsoft.com/office/drawing/2014/main" id="{0E5F081E-495F-42A3-482E-2C891148EFC5}"/>
              </a:ext>
            </a:extLst>
          </p:cNvPr>
          <p:cNvGraphicFramePr>
            <a:graphicFrameLocks noGrp="1"/>
          </p:cNvGraphicFramePr>
          <p:nvPr/>
        </p:nvGraphicFramePr>
        <p:xfrm>
          <a:off x="1854198" y="2723355"/>
          <a:ext cx="8128002" cy="333756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733338233"/>
                    </a:ext>
                  </a:extLst>
                </a:gridCol>
                <a:gridCol w="1354667">
                  <a:extLst>
                    <a:ext uri="{9D8B030D-6E8A-4147-A177-3AD203B41FA5}">
                      <a16:colId xmlns:a16="http://schemas.microsoft.com/office/drawing/2014/main" val="3154790408"/>
                    </a:ext>
                  </a:extLst>
                </a:gridCol>
                <a:gridCol w="1354667">
                  <a:extLst>
                    <a:ext uri="{9D8B030D-6E8A-4147-A177-3AD203B41FA5}">
                      <a16:colId xmlns:a16="http://schemas.microsoft.com/office/drawing/2014/main" val="3445006701"/>
                    </a:ext>
                  </a:extLst>
                </a:gridCol>
                <a:gridCol w="1354667">
                  <a:extLst>
                    <a:ext uri="{9D8B030D-6E8A-4147-A177-3AD203B41FA5}">
                      <a16:colId xmlns:a16="http://schemas.microsoft.com/office/drawing/2014/main" val="3784445494"/>
                    </a:ext>
                  </a:extLst>
                </a:gridCol>
                <a:gridCol w="1354667">
                  <a:extLst>
                    <a:ext uri="{9D8B030D-6E8A-4147-A177-3AD203B41FA5}">
                      <a16:colId xmlns:a16="http://schemas.microsoft.com/office/drawing/2014/main" val="2895846720"/>
                    </a:ext>
                  </a:extLst>
                </a:gridCol>
                <a:gridCol w="1354667">
                  <a:extLst>
                    <a:ext uri="{9D8B030D-6E8A-4147-A177-3AD203B41FA5}">
                      <a16:colId xmlns:a16="http://schemas.microsoft.com/office/drawing/2014/main" val="3561813506"/>
                    </a:ext>
                  </a:extLst>
                </a:gridCol>
              </a:tblGrid>
              <a:tr h="370840">
                <a:tc>
                  <a:txBody>
                    <a:bodyPr/>
                    <a:lstStyle/>
                    <a:p>
                      <a:pPr algn="ctr"/>
                      <a:r>
                        <a:rPr lang="en-IN" dirty="0"/>
                        <a:t>DEPT_RANK</a:t>
                      </a:r>
                    </a:p>
                  </a:txBody>
                  <a:tcPr/>
                </a:tc>
                <a:tc>
                  <a:txBody>
                    <a:bodyPr/>
                    <a:lstStyle/>
                    <a:p>
                      <a:pPr algn="ctr"/>
                      <a:r>
                        <a:rPr lang="en-IN" dirty="0"/>
                        <a:t>DEPTNAME</a:t>
                      </a:r>
                    </a:p>
                  </a:txBody>
                  <a:tcPr/>
                </a:tc>
                <a:tc>
                  <a:txBody>
                    <a:bodyPr/>
                    <a:lstStyle/>
                    <a:p>
                      <a:pPr algn="ctr"/>
                      <a:r>
                        <a:rPr lang="en-IN" dirty="0"/>
                        <a:t>DEPTID</a:t>
                      </a:r>
                    </a:p>
                  </a:txBody>
                  <a:tcPr/>
                </a:tc>
                <a:tc>
                  <a:txBody>
                    <a:bodyPr/>
                    <a:lstStyle/>
                    <a:p>
                      <a:pPr algn="ctr"/>
                      <a:r>
                        <a:rPr lang="en-IN" dirty="0"/>
                        <a:t>SALARY</a:t>
                      </a:r>
                    </a:p>
                  </a:txBody>
                  <a:tcPr/>
                </a:tc>
                <a:tc>
                  <a:txBody>
                    <a:bodyPr/>
                    <a:lstStyle/>
                    <a:p>
                      <a:pPr algn="ctr"/>
                      <a:r>
                        <a:rPr lang="en-IN" dirty="0"/>
                        <a:t>ENAME</a:t>
                      </a:r>
                    </a:p>
                  </a:txBody>
                  <a:tcPr/>
                </a:tc>
                <a:tc>
                  <a:txBody>
                    <a:bodyPr/>
                    <a:lstStyle/>
                    <a:p>
                      <a:pPr algn="ctr"/>
                      <a:r>
                        <a:rPr lang="en-IN" dirty="0"/>
                        <a:t>EID</a:t>
                      </a:r>
                    </a:p>
                  </a:txBody>
                  <a:tcPr/>
                </a:tc>
                <a:extLst>
                  <a:ext uri="{0D108BD9-81ED-4DB2-BD59-A6C34878D82A}">
                    <a16:rowId xmlns:a16="http://schemas.microsoft.com/office/drawing/2014/main" val="2474402938"/>
                  </a:ext>
                </a:extLst>
              </a:tr>
              <a:tr h="370840">
                <a:tc>
                  <a:txBody>
                    <a:bodyPr/>
                    <a:lstStyle/>
                    <a:p>
                      <a:pPr algn="ctr"/>
                      <a:r>
                        <a:rPr lang="en-IN" dirty="0"/>
                        <a:t>0</a:t>
                      </a:r>
                    </a:p>
                  </a:txBody>
                  <a:tcPr/>
                </a:tc>
                <a:tc>
                  <a:txBody>
                    <a:bodyPr/>
                    <a:lstStyle/>
                    <a:p>
                      <a:pPr algn="ctr"/>
                      <a:r>
                        <a:rPr lang="en-IN" dirty="0"/>
                        <a:t>HR</a:t>
                      </a:r>
                    </a:p>
                  </a:txBody>
                  <a:tcPr/>
                </a:tc>
                <a:tc>
                  <a:txBody>
                    <a:bodyPr/>
                    <a:lstStyle/>
                    <a:p>
                      <a:pPr algn="ctr"/>
                      <a:r>
                        <a:rPr lang="en-IN" dirty="0"/>
                        <a:t>308</a:t>
                      </a:r>
                    </a:p>
                  </a:txBody>
                  <a:tcPr/>
                </a:tc>
                <a:tc>
                  <a:txBody>
                    <a:bodyPr/>
                    <a:lstStyle/>
                    <a:p>
                      <a:pPr algn="ctr"/>
                      <a:r>
                        <a:rPr lang="en-IN" dirty="0"/>
                        <a:t>58,000</a:t>
                      </a:r>
                    </a:p>
                  </a:txBody>
                  <a:tcPr/>
                </a:tc>
                <a:tc>
                  <a:txBody>
                    <a:bodyPr/>
                    <a:lstStyle/>
                    <a:p>
                      <a:pPr algn="ctr"/>
                      <a:r>
                        <a:rPr lang="en-IN" dirty="0"/>
                        <a:t>Bobby</a:t>
                      </a:r>
                    </a:p>
                  </a:txBody>
                  <a:tcPr/>
                </a:tc>
                <a:tc>
                  <a:txBody>
                    <a:bodyPr/>
                    <a:lstStyle/>
                    <a:p>
                      <a:pPr algn="ctr"/>
                      <a:r>
                        <a:rPr lang="en-IN" dirty="0"/>
                        <a:t>17</a:t>
                      </a:r>
                    </a:p>
                  </a:txBody>
                  <a:tcPr/>
                </a:tc>
                <a:extLst>
                  <a:ext uri="{0D108BD9-81ED-4DB2-BD59-A6C34878D82A}">
                    <a16:rowId xmlns:a16="http://schemas.microsoft.com/office/drawing/2014/main" val="1444812805"/>
                  </a:ext>
                </a:extLst>
              </a:tr>
              <a:tr h="370840">
                <a:tc>
                  <a:txBody>
                    <a:bodyPr/>
                    <a:lstStyle/>
                    <a:p>
                      <a:pPr algn="ctr"/>
                      <a:r>
                        <a:rPr lang="en-IN" dirty="0"/>
                        <a:t>1</a:t>
                      </a:r>
                    </a:p>
                  </a:txBody>
                  <a:tcPr/>
                </a:tc>
                <a:tc>
                  <a:txBody>
                    <a:bodyPr/>
                    <a:lstStyle/>
                    <a:p>
                      <a:pPr algn="ctr"/>
                      <a:r>
                        <a:rPr lang="en-IN" dirty="0"/>
                        <a:t>HR</a:t>
                      </a:r>
                    </a:p>
                  </a:txBody>
                  <a:tcPr/>
                </a:tc>
                <a:tc>
                  <a:txBody>
                    <a:bodyPr/>
                    <a:lstStyle/>
                    <a:p>
                      <a:pPr algn="ctr"/>
                      <a:r>
                        <a:rPr lang="en-IN" dirty="0"/>
                        <a:t>308</a:t>
                      </a:r>
                    </a:p>
                  </a:txBody>
                  <a:tcPr/>
                </a:tc>
                <a:tc>
                  <a:txBody>
                    <a:bodyPr/>
                    <a:lstStyle/>
                    <a:p>
                      <a:pPr algn="ctr"/>
                      <a:r>
                        <a:rPr lang="en-IN" dirty="0"/>
                        <a:t>45,000</a:t>
                      </a:r>
                    </a:p>
                  </a:txBody>
                  <a:tcPr/>
                </a:tc>
                <a:tc>
                  <a:txBody>
                    <a:bodyPr/>
                    <a:lstStyle/>
                    <a:p>
                      <a:pPr algn="ctr"/>
                      <a:r>
                        <a:rPr lang="en-IN" dirty="0"/>
                        <a:t>Niya</a:t>
                      </a:r>
                    </a:p>
                  </a:txBody>
                  <a:tcPr/>
                </a:tc>
                <a:tc>
                  <a:txBody>
                    <a:bodyPr/>
                    <a:lstStyle/>
                    <a:p>
                      <a:pPr algn="ctr"/>
                      <a:r>
                        <a:rPr lang="en-IN" dirty="0"/>
                        <a:t>38</a:t>
                      </a:r>
                    </a:p>
                  </a:txBody>
                  <a:tcPr/>
                </a:tc>
                <a:extLst>
                  <a:ext uri="{0D108BD9-81ED-4DB2-BD59-A6C34878D82A}">
                    <a16:rowId xmlns:a16="http://schemas.microsoft.com/office/drawing/2014/main" val="128451040"/>
                  </a:ext>
                </a:extLst>
              </a:tr>
              <a:tr h="370840">
                <a:tc>
                  <a:txBody>
                    <a:bodyPr/>
                    <a:lstStyle/>
                    <a:p>
                      <a:pPr algn="ctr"/>
                      <a:r>
                        <a:rPr lang="en-IN" dirty="0"/>
                        <a:t>0</a:t>
                      </a:r>
                    </a:p>
                  </a:txBody>
                  <a:tcPr/>
                </a:tc>
                <a:tc>
                  <a:txBody>
                    <a:bodyPr/>
                    <a:lstStyle/>
                    <a:p>
                      <a:pPr algn="ctr"/>
                      <a:r>
                        <a:rPr lang="en-IN" dirty="0"/>
                        <a:t>Testing</a:t>
                      </a:r>
                    </a:p>
                  </a:txBody>
                  <a:tcPr/>
                </a:tc>
                <a:tc>
                  <a:txBody>
                    <a:bodyPr/>
                    <a:lstStyle/>
                    <a:p>
                      <a:pPr algn="ctr"/>
                      <a:r>
                        <a:rPr lang="en-IN" dirty="0"/>
                        <a:t>305</a:t>
                      </a:r>
                    </a:p>
                  </a:txBody>
                  <a:tcPr/>
                </a:tc>
                <a:tc>
                  <a:txBody>
                    <a:bodyPr/>
                    <a:lstStyle/>
                    <a:p>
                      <a:pPr algn="ctr"/>
                      <a:r>
                        <a:rPr lang="en-IN" dirty="0"/>
                        <a:t>45,000</a:t>
                      </a:r>
                    </a:p>
                  </a:txBody>
                  <a:tcPr/>
                </a:tc>
                <a:tc>
                  <a:txBody>
                    <a:bodyPr/>
                    <a:lstStyle/>
                    <a:p>
                      <a:pPr algn="ctr"/>
                      <a:r>
                        <a:rPr lang="en-IN" dirty="0"/>
                        <a:t>Alice</a:t>
                      </a:r>
                    </a:p>
                  </a:txBody>
                  <a:tcPr/>
                </a:tc>
                <a:tc>
                  <a:txBody>
                    <a:bodyPr/>
                    <a:lstStyle/>
                    <a:p>
                      <a:pPr algn="ctr"/>
                      <a:r>
                        <a:rPr lang="en-IN" dirty="0"/>
                        <a:t>18</a:t>
                      </a:r>
                    </a:p>
                  </a:txBody>
                  <a:tcPr/>
                </a:tc>
                <a:extLst>
                  <a:ext uri="{0D108BD9-81ED-4DB2-BD59-A6C34878D82A}">
                    <a16:rowId xmlns:a16="http://schemas.microsoft.com/office/drawing/2014/main" val="10876400"/>
                  </a:ext>
                </a:extLst>
              </a:tr>
              <a:tr h="370840">
                <a:tc>
                  <a:txBody>
                    <a:bodyPr/>
                    <a:lstStyle/>
                    <a:p>
                      <a:pPr algn="ctr"/>
                      <a:r>
                        <a:rPr lang="en-IN" dirty="0"/>
                        <a:t>0.5</a:t>
                      </a:r>
                    </a:p>
                  </a:txBody>
                  <a:tcPr/>
                </a:tc>
                <a:tc>
                  <a:txBody>
                    <a:bodyPr/>
                    <a:lstStyle/>
                    <a:p>
                      <a:pPr algn="ctr"/>
                      <a:r>
                        <a:rPr lang="en-IN" dirty="0"/>
                        <a:t>Testing</a:t>
                      </a:r>
                    </a:p>
                  </a:txBody>
                  <a:tcPr/>
                </a:tc>
                <a:tc>
                  <a:txBody>
                    <a:bodyPr/>
                    <a:lstStyle/>
                    <a:p>
                      <a:pPr algn="ctr"/>
                      <a:r>
                        <a:rPr lang="en-IN" dirty="0"/>
                        <a:t>305</a:t>
                      </a:r>
                    </a:p>
                  </a:txBody>
                  <a:tcPr/>
                </a:tc>
                <a:tc>
                  <a:txBody>
                    <a:bodyPr/>
                    <a:lstStyle/>
                    <a:p>
                      <a:pPr algn="ctr"/>
                      <a:r>
                        <a:rPr lang="en-IN" dirty="0"/>
                        <a:t>35,000</a:t>
                      </a:r>
                    </a:p>
                  </a:txBody>
                  <a:tcPr/>
                </a:tc>
                <a:tc>
                  <a:txBody>
                    <a:bodyPr/>
                    <a:lstStyle/>
                    <a:p>
                      <a:pPr algn="ctr"/>
                      <a:r>
                        <a:rPr lang="en-IN" dirty="0"/>
                        <a:t>Jerry</a:t>
                      </a:r>
                    </a:p>
                  </a:txBody>
                  <a:tcPr/>
                </a:tc>
                <a:tc>
                  <a:txBody>
                    <a:bodyPr/>
                    <a:lstStyle/>
                    <a:p>
                      <a:pPr algn="ctr"/>
                      <a:r>
                        <a:rPr lang="en-IN" dirty="0"/>
                        <a:t>15</a:t>
                      </a:r>
                    </a:p>
                  </a:txBody>
                  <a:tcPr/>
                </a:tc>
                <a:extLst>
                  <a:ext uri="{0D108BD9-81ED-4DB2-BD59-A6C34878D82A}">
                    <a16:rowId xmlns:a16="http://schemas.microsoft.com/office/drawing/2014/main" val="1630152327"/>
                  </a:ext>
                </a:extLst>
              </a:tr>
              <a:tr h="370840">
                <a:tc>
                  <a:txBody>
                    <a:bodyPr/>
                    <a:lstStyle/>
                    <a:p>
                      <a:pPr algn="ctr"/>
                      <a:r>
                        <a:rPr lang="en-IN" dirty="0"/>
                        <a:t>1</a:t>
                      </a:r>
                    </a:p>
                  </a:txBody>
                  <a:tcPr/>
                </a:tc>
                <a:tc>
                  <a:txBody>
                    <a:bodyPr/>
                    <a:lstStyle/>
                    <a:p>
                      <a:pPr algn="ctr"/>
                      <a:r>
                        <a:rPr lang="en-IN" dirty="0"/>
                        <a:t>Testing</a:t>
                      </a:r>
                    </a:p>
                  </a:txBody>
                  <a:tcPr/>
                </a:tc>
                <a:tc>
                  <a:txBody>
                    <a:bodyPr/>
                    <a:lstStyle/>
                    <a:p>
                      <a:pPr algn="ctr"/>
                      <a:r>
                        <a:rPr lang="en-IN" dirty="0"/>
                        <a:t>305</a:t>
                      </a:r>
                    </a:p>
                  </a:txBody>
                  <a:tcPr/>
                </a:tc>
                <a:tc>
                  <a:txBody>
                    <a:bodyPr/>
                    <a:lstStyle/>
                    <a:p>
                      <a:pPr algn="ctr"/>
                      <a:r>
                        <a:rPr lang="en-IN" dirty="0"/>
                        <a:t>30,000</a:t>
                      </a:r>
                    </a:p>
                  </a:txBody>
                  <a:tcPr/>
                </a:tc>
                <a:tc>
                  <a:txBody>
                    <a:bodyPr/>
                    <a:lstStyle/>
                    <a:p>
                      <a:pPr algn="ctr"/>
                      <a:r>
                        <a:rPr lang="en-IN" dirty="0"/>
                        <a:t>Reyon</a:t>
                      </a:r>
                    </a:p>
                  </a:txBody>
                  <a:tcPr/>
                </a:tc>
                <a:tc>
                  <a:txBody>
                    <a:bodyPr/>
                    <a:lstStyle/>
                    <a:p>
                      <a:pPr algn="ctr"/>
                      <a:r>
                        <a:rPr lang="en-IN" dirty="0"/>
                        <a:t>16</a:t>
                      </a:r>
                    </a:p>
                  </a:txBody>
                  <a:tcPr/>
                </a:tc>
                <a:extLst>
                  <a:ext uri="{0D108BD9-81ED-4DB2-BD59-A6C34878D82A}">
                    <a16:rowId xmlns:a16="http://schemas.microsoft.com/office/drawing/2014/main" val="4194678617"/>
                  </a:ext>
                </a:extLst>
              </a:tr>
              <a:tr h="370840">
                <a:tc>
                  <a:txBody>
                    <a:bodyPr/>
                    <a:lstStyle/>
                    <a:p>
                      <a:pPr algn="ctr"/>
                      <a:r>
                        <a:rPr lang="en-IN" dirty="0"/>
                        <a:t>0</a:t>
                      </a:r>
                    </a:p>
                  </a:txBody>
                  <a:tcPr/>
                </a:tc>
                <a:tc>
                  <a:txBody>
                    <a:bodyPr/>
                    <a:lstStyle/>
                    <a:p>
                      <a:pPr algn="ctr"/>
                      <a:r>
                        <a:rPr lang="en-IN" dirty="0"/>
                        <a:t>Workshop</a:t>
                      </a:r>
                    </a:p>
                  </a:txBody>
                  <a:tcPr/>
                </a:tc>
                <a:tc>
                  <a:txBody>
                    <a:bodyPr/>
                    <a:lstStyle/>
                    <a:p>
                      <a:pPr algn="ctr"/>
                      <a:r>
                        <a:rPr lang="en-IN" dirty="0"/>
                        <a:t>301</a:t>
                      </a:r>
                    </a:p>
                  </a:txBody>
                  <a:tcPr/>
                </a:tc>
                <a:tc>
                  <a:txBody>
                    <a:bodyPr/>
                    <a:lstStyle/>
                    <a:p>
                      <a:pPr algn="ctr"/>
                      <a:r>
                        <a:rPr lang="en-IN" dirty="0"/>
                        <a:t>51,000</a:t>
                      </a:r>
                    </a:p>
                  </a:txBody>
                  <a:tcPr/>
                </a:tc>
                <a:tc>
                  <a:txBody>
                    <a:bodyPr/>
                    <a:lstStyle/>
                    <a:p>
                      <a:pPr algn="ctr"/>
                      <a:r>
                        <a:rPr lang="en-IN" dirty="0"/>
                        <a:t>Bob</a:t>
                      </a:r>
                    </a:p>
                  </a:txBody>
                  <a:tcPr/>
                </a:tc>
                <a:tc>
                  <a:txBody>
                    <a:bodyPr/>
                    <a:lstStyle/>
                    <a:p>
                      <a:pPr algn="ctr"/>
                      <a:r>
                        <a:rPr lang="en-IN" dirty="0"/>
                        <a:t>22</a:t>
                      </a:r>
                    </a:p>
                  </a:txBody>
                  <a:tcPr/>
                </a:tc>
                <a:extLst>
                  <a:ext uri="{0D108BD9-81ED-4DB2-BD59-A6C34878D82A}">
                    <a16:rowId xmlns:a16="http://schemas.microsoft.com/office/drawing/2014/main" val="4188351424"/>
                  </a:ext>
                </a:extLst>
              </a:tr>
              <a:tr h="370840">
                <a:tc>
                  <a:txBody>
                    <a:bodyPr/>
                    <a:lstStyle/>
                    <a:p>
                      <a:pPr algn="ctr"/>
                      <a:r>
                        <a:rPr lang="en-IN" dirty="0"/>
                        <a:t>0.5</a:t>
                      </a:r>
                    </a:p>
                  </a:txBody>
                  <a:tcPr/>
                </a:tc>
                <a:tc>
                  <a:txBody>
                    <a:bodyPr/>
                    <a:lstStyle/>
                    <a:p>
                      <a:pPr algn="ctr"/>
                      <a:r>
                        <a:rPr lang="en-IN" dirty="0"/>
                        <a:t>Workshop</a:t>
                      </a:r>
                    </a:p>
                  </a:txBody>
                  <a:tcPr/>
                </a:tc>
                <a:tc>
                  <a:txBody>
                    <a:bodyPr/>
                    <a:lstStyle/>
                    <a:p>
                      <a:pPr algn="ctr"/>
                      <a:r>
                        <a:rPr lang="en-IN" dirty="0"/>
                        <a:t>301</a:t>
                      </a:r>
                    </a:p>
                  </a:txBody>
                  <a:tcPr/>
                </a:tc>
                <a:tc>
                  <a:txBody>
                    <a:bodyPr/>
                    <a:lstStyle/>
                    <a:p>
                      <a:pPr algn="ctr"/>
                      <a:r>
                        <a:rPr lang="en-IN" dirty="0"/>
                        <a:t>50,000</a:t>
                      </a:r>
                    </a:p>
                  </a:txBody>
                  <a:tcPr/>
                </a:tc>
                <a:tc>
                  <a:txBody>
                    <a:bodyPr/>
                    <a:lstStyle/>
                    <a:p>
                      <a:pPr algn="ctr"/>
                      <a:r>
                        <a:rPr lang="en-IN" dirty="0"/>
                        <a:t>Tom</a:t>
                      </a:r>
                    </a:p>
                  </a:txBody>
                  <a:tcPr/>
                </a:tc>
                <a:tc>
                  <a:txBody>
                    <a:bodyPr/>
                    <a:lstStyle/>
                    <a:p>
                      <a:pPr algn="ctr"/>
                      <a:r>
                        <a:rPr lang="en-IN" dirty="0"/>
                        <a:t>24</a:t>
                      </a:r>
                    </a:p>
                  </a:txBody>
                  <a:tcPr/>
                </a:tc>
                <a:extLst>
                  <a:ext uri="{0D108BD9-81ED-4DB2-BD59-A6C34878D82A}">
                    <a16:rowId xmlns:a16="http://schemas.microsoft.com/office/drawing/2014/main" val="1963517635"/>
                  </a:ext>
                </a:extLst>
              </a:tr>
              <a:tr h="370840">
                <a:tc>
                  <a:txBody>
                    <a:bodyPr/>
                    <a:lstStyle/>
                    <a:p>
                      <a:pPr algn="ctr"/>
                      <a:r>
                        <a:rPr lang="en-IN" dirty="0"/>
                        <a:t>1</a:t>
                      </a:r>
                    </a:p>
                  </a:txBody>
                  <a:tcPr/>
                </a:tc>
                <a:tc>
                  <a:txBody>
                    <a:bodyPr/>
                    <a:lstStyle/>
                    <a:p>
                      <a:pPr algn="ctr"/>
                      <a:r>
                        <a:rPr lang="en-IN" dirty="0"/>
                        <a:t>Workshop</a:t>
                      </a:r>
                    </a:p>
                  </a:txBody>
                  <a:tcPr/>
                </a:tc>
                <a:tc>
                  <a:txBody>
                    <a:bodyPr/>
                    <a:lstStyle/>
                    <a:p>
                      <a:pPr algn="ctr"/>
                      <a:r>
                        <a:rPr lang="en-IN" dirty="0"/>
                        <a:t>301</a:t>
                      </a:r>
                    </a:p>
                  </a:txBody>
                  <a:tcPr/>
                </a:tc>
                <a:tc>
                  <a:txBody>
                    <a:bodyPr/>
                    <a:lstStyle/>
                    <a:p>
                      <a:pPr algn="ctr"/>
                      <a:r>
                        <a:rPr lang="en-IN" dirty="0"/>
                        <a:t>30,000</a:t>
                      </a:r>
                    </a:p>
                  </a:txBody>
                  <a:tcPr/>
                </a:tc>
                <a:tc>
                  <a:txBody>
                    <a:bodyPr/>
                    <a:lstStyle/>
                    <a:p>
                      <a:pPr algn="ctr"/>
                      <a:r>
                        <a:rPr lang="en-IN" dirty="0"/>
                        <a:t>John</a:t>
                      </a:r>
                    </a:p>
                  </a:txBody>
                  <a:tcPr/>
                </a:tc>
                <a:tc>
                  <a:txBody>
                    <a:bodyPr/>
                    <a:lstStyle/>
                    <a:p>
                      <a:pPr algn="ctr"/>
                      <a:r>
                        <a:rPr lang="en-IN" dirty="0"/>
                        <a:t>11</a:t>
                      </a:r>
                    </a:p>
                  </a:txBody>
                  <a:tcPr/>
                </a:tc>
                <a:extLst>
                  <a:ext uri="{0D108BD9-81ED-4DB2-BD59-A6C34878D82A}">
                    <a16:rowId xmlns:a16="http://schemas.microsoft.com/office/drawing/2014/main" val="1418765680"/>
                  </a:ext>
                </a:extLst>
              </a:tr>
            </a:tbl>
          </a:graphicData>
        </a:graphic>
      </p:graphicFrame>
    </p:spTree>
    <p:extLst>
      <p:ext uri="{BB962C8B-B14F-4D97-AF65-F5344CB8AC3E}">
        <p14:creationId xmlns:p14="http://schemas.microsoft.com/office/powerpoint/2010/main" val="14026668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DB4C-7284-098A-3F67-0A67F950C032}"/>
              </a:ext>
            </a:extLst>
          </p:cNvPr>
          <p:cNvSpPr>
            <a:spLocks noGrp="1"/>
          </p:cNvSpPr>
          <p:nvPr>
            <p:ph type="title"/>
          </p:nvPr>
        </p:nvSpPr>
        <p:spPr>
          <a:xfrm>
            <a:off x="838200" y="-172510"/>
            <a:ext cx="10515600" cy="1325563"/>
          </a:xfrm>
        </p:spPr>
        <p:txBody>
          <a:bodyPr>
            <a:normAutofit/>
          </a:bodyPr>
          <a:lstStyle/>
          <a:p>
            <a:pPr algn="ctr"/>
            <a:r>
              <a:rPr lang="en-IN" sz="4000" dirty="0">
                <a:solidFill>
                  <a:srgbClr val="C00000"/>
                </a:solidFill>
                <a:latin typeface="+mn-lt"/>
              </a:rPr>
              <a:t>PERCENT_</a:t>
            </a:r>
            <a:r>
              <a:rPr lang="en-IN" sz="4000" b="0" i="0" u="none" strike="noStrike" baseline="0" dirty="0">
                <a:solidFill>
                  <a:srgbClr val="C00000"/>
                </a:solidFill>
                <a:latin typeface="+mn-lt"/>
              </a:rPr>
              <a:t>RANK ()</a:t>
            </a:r>
            <a:endParaRPr lang="en-IN" sz="4000" dirty="0">
              <a:solidFill>
                <a:srgbClr val="C00000"/>
              </a:solidFill>
              <a:latin typeface="+mn-lt"/>
            </a:endParaRPr>
          </a:p>
        </p:txBody>
      </p:sp>
      <p:sp>
        <p:nvSpPr>
          <p:cNvPr id="4" name="Slide Number Placeholder 3">
            <a:extLst>
              <a:ext uri="{FF2B5EF4-FFF2-40B4-BE49-F238E27FC236}">
                <a16:creationId xmlns:a16="http://schemas.microsoft.com/office/drawing/2014/main" id="{3CF590D8-0FB5-C3BC-B9F1-45D3279699DF}"/>
              </a:ext>
            </a:extLst>
          </p:cNvPr>
          <p:cNvSpPr>
            <a:spLocks noGrp="1"/>
          </p:cNvSpPr>
          <p:nvPr>
            <p:ph type="sldNum" sz="quarter" idx="12"/>
          </p:nvPr>
        </p:nvSpPr>
        <p:spPr/>
        <p:txBody>
          <a:bodyPr/>
          <a:lstStyle/>
          <a:p>
            <a:fld id="{A5DC77FE-90AD-43F6-BCC5-87ECBA829A40}" type="slidenum">
              <a:rPr lang="en-IN" smtClean="0"/>
              <a:t>33</a:t>
            </a:fld>
            <a:endParaRPr lang="en-IN" dirty="0"/>
          </a:p>
        </p:txBody>
      </p:sp>
      <p:sp>
        <p:nvSpPr>
          <p:cNvPr id="6" name="Content Placeholder 5">
            <a:extLst>
              <a:ext uri="{FF2B5EF4-FFF2-40B4-BE49-F238E27FC236}">
                <a16:creationId xmlns:a16="http://schemas.microsoft.com/office/drawing/2014/main" id="{81D377A0-97EC-D99A-7502-057E2B7DA520}"/>
              </a:ext>
            </a:extLst>
          </p:cNvPr>
          <p:cNvSpPr>
            <a:spLocks noGrp="1"/>
          </p:cNvSpPr>
          <p:nvPr>
            <p:ph idx="1"/>
          </p:nvPr>
        </p:nvSpPr>
        <p:spPr>
          <a:xfrm>
            <a:off x="838200" y="1153053"/>
            <a:ext cx="11227130" cy="4351338"/>
          </a:xfrm>
        </p:spPr>
        <p:txBody>
          <a:bodyPr/>
          <a:lstStyle/>
          <a:p>
            <a:r>
              <a:rPr lang="en-US" sz="2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SELECT PERCENT_RANK() OVER (ORDER BY SALARY DESC) </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AS DEPT_RANK, DEPTNAME, DEPTID, SALARY, ENAME, EID</a:t>
            </a:r>
          </a:p>
          <a:p>
            <a:pPr marL="0" indent="0">
              <a:buNone/>
            </a:pPr>
            <a:r>
              <a:rPr lang="en-US" sz="2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FROM WORKERS;</a:t>
            </a:r>
          </a:p>
          <a:p>
            <a:pPr marL="0" indent="0">
              <a:buNone/>
            </a:pPr>
            <a:r>
              <a:rPr lang="en-US" sz="1800" b="0" i="0" u="none" strike="noStrike" baseline="0" dirty="0">
                <a:solidFill>
                  <a:srgbClr val="000000"/>
                </a:solidFill>
                <a:latin typeface="Courier Std"/>
              </a:rPr>
              <a:t> </a:t>
            </a:r>
            <a:endParaRPr lang="en-IN" dirty="0"/>
          </a:p>
        </p:txBody>
      </p:sp>
      <p:graphicFrame>
        <p:nvGraphicFramePr>
          <p:cNvPr id="3" name="Table 2">
            <a:extLst>
              <a:ext uri="{FF2B5EF4-FFF2-40B4-BE49-F238E27FC236}">
                <a16:creationId xmlns:a16="http://schemas.microsoft.com/office/drawing/2014/main" id="{0E5F081E-495F-42A3-482E-2C891148EFC5}"/>
              </a:ext>
            </a:extLst>
          </p:cNvPr>
          <p:cNvGraphicFramePr>
            <a:graphicFrameLocks noGrp="1"/>
          </p:cNvGraphicFramePr>
          <p:nvPr/>
        </p:nvGraphicFramePr>
        <p:xfrm>
          <a:off x="1625760" y="2628352"/>
          <a:ext cx="8940480" cy="3566160"/>
        </p:xfrm>
        <a:graphic>
          <a:graphicData uri="http://schemas.openxmlformats.org/drawingml/2006/table">
            <a:tbl>
              <a:tblPr firstRow="1" bandRow="1">
                <a:tableStyleId>{5C22544A-7EE6-4342-B048-85BDC9FD1C3A}</a:tableStyleId>
              </a:tblPr>
              <a:tblGrid>
                <a:gridCol w="3245270">
                  <a:extLst>
                    <a:ext uri="{9D8B030D-6E8A-4147-A177-3AD203B41FA5}">
                      <a16:colId xmlns:a16="http://schemas.microsoft.com/office/drawing/2014/main" val="2733338233"/>
                    </a:ext>
                  </a:extLst>
                </a:gridCol>
                <a:gridCol w="1626920">
                  <a:extLst>
                    <a:ext uri="{9D8B030D-6E8A-4147-A177-3AD203B41FA5}">
                      <a16:colId xmlns:a16="http://schemas.microsoft.com/office/drawing/2014/main" val="3154790408"/>
                    </a:ext>
                  </a:extLst>
                </a:gridCol>
                <a:gridCol w="1128156">
                  <a:extLst>
                    <a:ext uri="{9D8B030D-6E8A-4147-A177-3AD203B41FA5}">
                      <a16:colId xmlns:a16="http://schemas.microsoft.com/office/drawing/2014/main" val="3445006701"/>
                    </a:ext>
                  </a:extLst>
                </a:gridCol>
                <a:gridCol w="1009402">
                  <a:extLst>
                    <a:ext uri="{9D8B030D-6E8A-4147-A177-3AD203B41FA5}">
                      <a16:colId xmlns:a16="http://schemas.microsoft.com/office/drawing/2014/main" val="3784445494"/>
                    </a:ext>
                  </a:extLst>
                </a:gridCol>
                <a:gridCol w="1116281">
                  <a:extLst>
                    <a:ext uri="{9D8B030D-6E8A-4147-A177-3AD203B41FA5}">
                      <a16:colId xmlns:a16="http://schemas.microsoft.com/office/drawing/2014/main" val="2895846720"/>
                    </a:ext>
                  </a:extLst>
                </a:gridCol>
                <a:gridCol w="814451">
                  <a:extLst>
                    <a:ext uri="{9D8B030D-6E8A-4147-A177-3AD203B41FA5}">
                      <a16:colId xmlns:a16="http://schemas.microsoft.com/office/drawing/2014/main" val="3561813506"/>
                    </a:ext>
                  </a:extLst>
                </a:gridCol>
              </a:tblGrid>
              <a:tr h="370840">
                <a:tc>
                  <a:txBody>
                    <a:bodyPr/>
                    <a:lstStyle/>
                    <a:p>
                      <a:pPr algn="ctr"/>
                      <a:r>
                        <a:rPr lang="en-IN" sz="2000" dirty="0"/>
                        <a:t>DEPT_RANK</a:t>
                      </a:r>
                    </a:p>
                  </a:txBody>
                  <a:tcPr/>
                </a:tc>
                <a:tc>
                  <a:txBody>
                    <a:bodyPr/>
                    <a:lstStyle/>
                    <a:p>
                      <a:pPr algn="ctr"/>
                      <a:r>
                        <a:rPr lang="en-IN" sz="2000" dirty="0"/>
                        <a:t>DEPTNAME</a:t>
                      </a:r>
                    </a:p>
                  </a:txBody>
                  <a:tcPr/>
                </a:tc>
                <a:tc>
                  <a:txBody>
                    <a:bodyPr/>
                    <a:lstStyle/>
                    <a:p>
                      <a:pPr algn="ctr"/>
                      <a:r>
                        <a:rPr lang="en-IN" sz="2000" dirty="0"/>
                        <a:t>DEPTID</a:t>
                      </a:r>
                    </a:p>
                  </a:txBody>
                  <a:tcPr/>
                </a:tc>
                <a:tc>
                  <a:txBody>
                    <a:bodyPr/>
                    <a:lstStyle/>
                    <a:p>
                      <a:pPr algn="ctr"/>
                      <a:r>
                        <a:rPr lang="en-IN" sz="2000" dirty="0"/>
                        <a:t>SALARY</a:t>
                      </a:r>
                    </a:p>
                  </a:txBody>
                  <a:tcPr/>
                </a:tc>
                <a:tc>
                  <a:txBody>
                    <a:bodyPr/>
                    <a:lstStyle/>
                    <a:p>
                      <a:pPr algn="ctr"/>
                      <a:r>
                        <a:rPr lang="en-IN" sz="2000" dirty="0"/>
                        <a:t>ENAME</a:t>
                      </a:r>
                    </a:p>
                  </a:txBody>
                  <a:tcPr/>
                </a:tc>
                <a:tc>
                  <a:txBody>
                    <a:bodyPr/>
                    <a:lstStyle/>
                    <a:p>
                      <a:pPr algn="ctr"/>
                      <a:r>
                        <a:rPr lang="en-IN" sz="2000" dirty="0"/>
                        <a:t>EID</a:t>
                      </a:r>
                    </a:p>
                  </a:txBody>
                  <a:tcPr/>
                </a:tc>
                <a:extLst>
                  <a:ext uri="{0D108BD9-81ED-4DB2-BD59-A6C34878D82A}">
                    <a16:rowId xmlns:a16="http://schemas.microsoft.com/office/drawing/2014/main" val="2474402938"/>
                  </a:ext>
                </a:extLst>
              </a:tr>
              <a:tr h="370840">
                <a:tc>
                  <a:txBody>
                    <a:bodyPr/>
                    <a:lstStyle/>
                    <a:p>
                      <a:pPr algn="ctr"/>
                      <a:r>
                        <a:rPr lang="en-IN" sz="2000" dirty="0"/>
                        <a:t>0</a:t>
                      </a:r>
                    </a:p>
                  </a:txBody>
                  <a:tcPr/>
                </a:tc>
                <a:tc>
                  <a:txBody>
                    <a:bodyPr/>
                    <a:lstStyle/>
                    <a:p>
                      <a:pPr algn="ctr"/>
                      <a:r>
                        <a:rPr lang="en-IN" sz="2000" dirty="0"/>
                        <a:t>HR</a:t>
                      </a:r>
                    </a:p>
                  </a:txBody>
                  <a:tcPr/>
                </a:tc>
                <a:tc>
                  <a:txBody>
                    <a:bodyPr/>
                    <a:lstStyle/>
                    <a:p>
                      <a:pPr algn="ctr"/>
                      <a:r>
                        <a:rPr lang="en-IN" sz="2000" dirty="0"/>
                        <a:t>308</a:t>
                      </a:r>
                    </a:p>
                  </a:txBody>
                  <a:tcPr/>
                </a:tc>
                <a:tc>
                  <a:txBody>
                    <a:bodyPr/>
                    <a:lstStyle/>
                    <a:p>
                      <a:pPr algn="ctr"/>
                      <a:r>
                        <a:rPr lang="en-IN" sz="2000" dirty="0"/>
                        <a:t>58,000</a:t>
                      </a:r>
                    </a:p>
                  </a:txBody>
                  <a:tcPr/>
                </a:tc>
                <a:tc>
                  <a:txBody>
                    <a:bodyPr/>
                    <a:lstStyle/>
                    <a:p>
                      <a:pPr algn="ctr"/>
                      <a:r>
                        <a:rPr lang="en-IN" sz="2000" dirty="0"/>
                        <a:t>Bobby</a:t>
                      </a:r>
                    </a:p>
                  </a:txBody>
                  <a:tcPr/>
                </a:tc>
                <a:tc>
                  <a:txBody>
                    <a:bodyPr/>
                    <a:lstStyle/>
                    <a:p>
                      <a:pPr algn="ctr"/>
                      <a:r>
                        <a:rPr lang="en-IN" sz="2000" dirty="0"/>
                        <a:t>17</a:t>
                      </a:r>
                    </a:p>
                  </a:txBody>
                  <a:tcPr/>
                </a:tc>
                <a:extLst>
                  <a:ext uri="{0D108BD9-81ED-4DB2-BD59-A6C34878D82A}">
                    <a16:rowId xmlns:a16="http://schemas.microsoft.com/office/drawing/2014/main" val="1444812805"/>
                  </a:ext>
                </a:extLst>
              </a:tr>
              <a:tr h="370840">
                <a:tc>
                  <a:txBody>
                    <a:bodyPr/>
                    <a:lstStyle/>
                    <a:p>
                      <a:pPr algn="ctr"/>
                      <a:r>
                        <a:rPr lang="en-IN" sz="2000" dirty="0"/>
                        <a:t>0.14285714285714285</a:t>
                      </a:r>
                    </a:p>
                  </a:txBody>
                  <a:tcPr/>
                </a:tc>
                <a:tc>
                  <a:txBody>
                    <a:bodyPr/>
                    <a:lstStyle/>
                    <a:p>
                      <a:pPr algn="ctr"/>
                      <a:r>
                        <a:rPr lang="en-IN" sz="2000" dirty="0"/>
                        <a:t>Workshop</a:t>
                      </a:r>
                    </a:p>
                  </a:txBody>
                  <a:tcPr/>
                </a:tc>
                <a:tc>
                  <a:txBody>
                    <a:bodyPr/>
                    <a:lstStyle/>
                    <a:p>
                      <a:pPr algn="ctr"/>
                      <a:r>
                        <a:rPr lang="en-IN" sz="2000" dirty="0"/>
                        <a:t>301</a:t>
                      </a:r>
                    </a:p>
                  </a:txBody>
                  <a:tcPr/>
                </a:tc>
                <a:tc>
                  <a:txBody>
                    <a:bodyPr/>
                    <a:lstStyle/>
                    <a:p>
                      <a:pPr algn="ctr"/>
                      <a:r>
                        <a:rPr lang="en-IN" sz="2000" dirty="0"/>
                        <a:t>51,000</a:t>
                      </a:r>
                    </a:p>
                  </a:txBody>
                  <a:tcPr/>
                </a:tc>
                <a:tc>
                  <a:txBody>
                    <a:bodyPr/>
                    <a:lstStyle/>
                    <a:p>
                      <a:pPr algn="ctr"/>
                      <a:r>
                        <a:rPr lang="en-IN" sz="2000" dirty="0"/>
                        <a:t>Bob</a:t>
                      </a:r>
                    </a:p>
                  </a:txBody>
                  <a:tcPr/>
                </a:tc>
                <a:tc>
                  <a:txBody>
                    <a:bodyPr/>
                    <a:lstStyle/>
                    <a:p>
                      <a:pPr algn="ctr"/>
                      <a:r>
                        <a:rPr lang="en-IN" sz="2000" dirty="0"/>
                        <a:t>22</a:t>
                      </a:r>
                    </a:p>
                  </a:txBody>
                  <a:tcPr/>
                </a:tc>
                <a:extLst>
                  <a:ext uri="{0D108BD9-81ED-4DB2-BD59-A6C34878D82A}">
                    <a16:rowId xmlns:a16="http://schemas.microsoft.com/office/drawing/2014/main" val="128451040"/>
                  </a:ext>
                </a:extLst>
              </a:tr>
              <a:tr h="370840">
                <a:tc>
                  <a:txBody>
                    <a:bodyPr/>
                    <a:lstStyle/>
                    <a:p>
                      <a:pPr algn="ctr"/>
                      <a:r>
                        <a:rPr lang="en-IN" sz="2000" dirty="0"/>
                        <a:t>0.2857142857142857</a:t>
                      </a:r>
                    </a:p>
                  </a:txBody>
                  <a:tcPr/>
                </a:tc>
                <a:tc>
                  <a:txBody>
                    <a:bodyPr/>
                    <a:lstStyle/>
                    <a:p>
                      <a:pPr algn="ctr"/>
                      <a:r>
                        <a:rPr lang="en-IN" sz="2000" dirty="0"/>
                        <a:t>Workshop</a:t>
                      </a:r>
                    </a:p>
                  </a:txBody>
                  <a:tcPr/>
                </a:tc>
                <a:tc>
                  <a:txBody>
                    <a:bodyPr/>
                    <a:lstStyle/>
                    <a:p>
                      <a:pPr algn="ctr"/>
                      <a:r>
                        <a:rPr lang="en-IN" sz="2000" dirty="0"/>
                        <a:t>301</a:t>
                      </a:r>
                    </a:p>
                  </a:txBody>
                  <a:tcPr/>
                </a:tc>
                <a:tc>
                  <a:txBody>
                    <a:bodyPr/>
                    <a:lstStyle/>
                    <a:p>
                      <a:pPr algn="ctr"/>
                      <a:r>
                        <a:rPr lang="en-IN" sz="2000" dirty="0"/>
                        <a:t>50,000</a:t>
                      </a:r>
                    </a:p>
                  </a:txBody>
                  <a:tcPr/>
                </a:tc>
                <a:tc>
                  <a:txBody>
                    <a:bodyPr/>
                    <a:lstStyle/>
                    <a:p>
                      <a:pPr algn="ctr"/>
                      <a:r>
                        <a:rPr lang="en-IN" sz="2000" dirty="0"/>
                        <a:t>Tom</a:t>
                      </a:r>
                    </a:p>
                  </a:txBody>
                  <a:tcPr/>
                </a:tc>
                <a:tc>
                  <a:txBody>
                    <a:bodyPr/>
                    <a:lstStyle/>
                    <a:p>
                      <a:pPr algn="ctr"/>
                      <a:r>
                        <a:rPr lang="en-IN" sz="2000" dirty="0"/>
                        <a:t>24</a:t>
                      </a:r>
                    </a:p>
                  </a:txBody>
                  <a:tcPr/>
                </a:tc>
                <a:extLst>
                  <a:ext uri="{0D108BD9-81ED-4DB2-BD59-A6C34878D82A}">
                    <a16:rowId xmlns:a16="http://schemas.microsoft.com/office/drawing/2014/main" val="10876400"/>
                  </a:ext>
                </a:extLst>
              </a:tr>
              <a:tr h="370840">
                <a:tc>
                  <a:txBody>
                    <a:bodyPr/>
                    <a:lstStyle/>
                    <a:p>
                      <a:pPr algn="ctr"/>
                      <a:r>
                        <a:rPr lang="en-IN" sz="2000" dirty="0"/>
                        <a:t>0.42857142857142855</a:t>
                      </a:r>
                    </a:p>
                  </a:txBody>
                  <a:tcPr/>
                </a:tc>
                <a:tc>
                  <a:txBody>
                    <a:bodyPr/>
                    <a:lstStyle/>
                    <a:p>
                      <a:pPr algn="ctr"/>
                      <a:r>
                        <a:rPr lang="en-IN" sz="2000" dirty="0"/>
                        <a:t>HR</a:t>
                      </a:r>
                    </a:p>
                  </a:txBody>
                  <a:tcPr/>
                </a:tc>
                <a:tc>
                  <a:txBody>
                    <a:bodyPr/>
                    <a:lstStyle/>
                    <a:p>
                      <a:pPr algn="ctr"/>
                      <a:r>
                        <a:rPr lang="en-IN" sz="2000" dirty="0"/>
                        <a:t>308</a:t>
                      </a:r>
                    </a:p>
                  </a:txBody>
                  <a:tcPr/>
                </a:tc>
                <a:tc>
                  <a:txBody>
                    <a:bodyPr/>
                    <a:lstStyle/>
                    <a:p>
                      <a:pPr algn="ctr"/>
                      <a:r>
                        <a:rPr lang="en-IN" sz="2000" dirty="0"/>
                        <a:t>45,000</a:t>
                      </a:r>
                    </a:p>
                  </a:txBody>
                  <a:tcPr/>
                </a:tc>
                <a:tc>
                  <a:txBody>
                    <a:bodyPr/>
                    <a:lstStyle/>
                    <a:p>
                      <a:pPr algn="ctr"/>
                      <a:r>
                        <a:rPr lang="en-IN" sz="2000" dirty="0"/>
                        <a:t>Niya</a:t>
                      </a:r>
                    </a:p>
                  </a:txBody>
                  <a:tcPr/>
                </a:tc>
                <a:tc>
                  <a:txBody>
                    <a:bodyPr/>
                    <a:lstStyle/>
                    <a:p>
                      <a:pPr algn="ctr"/>
                      <a:r>
                        <a:rPr lang="en-IN" sz="2000" dirty="0"/>
                        <a:t>38</a:t>
                      </a:r>
                    </a:p>
                  </a:txBody>
                  <a:tcPr/>
                </a:tc>
                <a:extLst>
                  <a:ext uri="{0D108BD9-81ED-4DB2-BD59-A6C34878D82A}">
                    <a16:rowId xmlns:a16="http://schemas.microsoft.com/office/drawing/2014/main" val="1630152327"/>
                  </a:ext>
                </a:extLst>
              </a:tr>
              <a:tr h="370840">
                <a:tc>
                  <a:txBody>
                    <a:bodyPr/>
                    <a:lstStyle/>
                    <a:p>
                      <a:pPr algn="ctr"/>
                      <a:r>
                        <a:rPr lang="en-IN" sz="2000" dirty="0"/>
                        <a:t>0.42857142857142855</a:t>
                      </a:r>
                    </a:p>
                  </a:txBody>
                  <a:tcPr/>
                </a:tc>
                <a:tc>
                  <a:txBody>
                    <a:bodyPr/>
                    <a:lstStyle/>
                    <a:p>
                      <a:pPr algn="ctr"/>
                      <a:r>
                        <a:rPr lang="en-IN" sz="2000" dirty="0"/>
                        <a:t>Testing</a:t>
                      </a:r>
                    </a:p>
                  </a:txBody>
                  <a:tcPr/>
                </a:tc>
                <a:tc>
                  <a:txBody>
                    <a:bodyPr/>
                    <a:lstStyle/>
                    <a:p>
                      <a:pPr algn="ctr"/>
                      <a:r>
                        <a:rPr lang="en-IN" sz="2000" dirty="0"/>
                        <a:t>305</a:t>
                      </a:r>
                    </a:p>
                  </a:txBody>
                  <a:tcPr/>
                </a:tc>
                <a:tc>
                  <a:txBody>
                    <a:bodyPr/>
                    <a:lstStyle/>
                    <a:p>
                      <a:pPr algn="ctr"/>
                      <a:r>
                        <a:rPr lang="en-IN" sz="2000" dirty="0"/>
                        <a:t>45,000</a:t>
                      </a:r>
                    </a:p>
                  </a:txBody>
                  <a:tcPr/>
                </a:tc>
                <a:tc>
                  <a:txBody>
                    <a:bodyPr/>
                    <a:lstStyle/>
                    <a:p>
                      <a:pPr algn="ctr"/>
                      <a:r>
                        <a:rPr lang="en-IN" sz="2000" dirty="0"/>
                        <a:t>Alice </a:t>
                      </a:r>
                    </a:p>
                  </a:txBody>
                  <a:tcPr/>
                </a:tc>
                <a:tc>
                  <a:txBody>
                    <a:bodyPr/>
                    <a:lstStyle/>
                    <a:p>
                      <a:pPr algn="ctr"/>
                      <a:r>
                        <a:rPr lang="en-IN" sz="2000" dirty="0"/>
                        <a:t>18</a:t>
                      </a:r>
                    </a:p>
                  </a:txBody>
                  <a:tcPr/>
                </a:tc>
                <a:extLst>
                  <a:ext uri="{0D108BD9-81ED-4DB2-BD59-A6C34878D82A}">
                    <a16:rowId xmlns:a16="http://schemas.microsoft.com/office/drawing/2014/main" val="4194678617"/>
                  </a:ext>
                </a:extLst>
              </a:tr>
              <a:tr h="370840">
                <a:tc>
                  <a:txBody>
                    <a:bodyPr/>
                    <a:lstStyle/>
                    <a:p>
                      <a:pPr algn="ctr"/>
                      <a:r>
                        <a:rPr lang="en-IN" sz="2000" dirty="0"/>
                        <a:t>0,7142857142857143</a:t>
                      </a:r>
                    </a:p>
                  </a:txBody>
                  <a:tcPr/>
                </a:tc>
                <a:tc>
                  <a:txBody>
                    <a:bodyPr/>
                    <a:lstStyle/>
                    <a:p>
                      <a:pPr algn="ctr"/>
                      <a:r>
                        <a:rPr lang="en-IN" sz="2000" dirty="0"/>
                        <a:t>Testing</a:t>
                      </a:r>
                    </a:p>
                  </a:txBody>
                  <a:tcPr/>
                </a:tc>
                <a:tc>
                  <a:txBody>
                    <a:bodyPr/>
                    <a:lstStyle/>
                    <a:p>
                      <a:pPr algn="ctr"/>
                      <a:r>
                        <a:rPr lang="en-IN" sz="2000" dirty="0"/>
                        <a:t>305</a:t>
                      </a:r>
                    </a:p>
                  </a:txBody>
                  <a:tcPr/>
                </a:tc>
                <a:tc>
                  <a:txBody>
                    <a:bodyPr/>
                    <a:lstStyle/>
                    <a:p>
                      <a:pPr algn="ctr"/>
                      <a:r>
                        <a:rPr lang="en-IN" sz="2000" dirty="0"/>
                        <a:t>35,000</a:t>
                      </a:r>
                    </a:p>
                  </a:txBody>
                  <a:tcPr/>
                </a:tc>
                <a:tc>
                  <a:txBody>
                    <a:bodyPr/>
                    <a:lstStyle/>
                    <a:p>
                      <a:pPr algn="ctr"/>
                      <a:r>
                        <a:rPr lang="en-IN" sz="2000" dirty="0"/>
                        <a:t>Jerry</a:t>
                      </a:r>
                    </a:p>
                  </a:txBody>
                  <a:tcPr/>
                </a:tc>
                <a:tc>
                  <a:txBody>
                    <a:bodyPr/>
                    <a:lstStyle/>
                    <a:p>
                      <a:pPr algn="ctr"/>
                      <a:r>
                        <a:rPr lang="en-IN" sz="2000" dirty="0"/>
                        <a:t>15</a:t>
                      </a:r>
                    </a:p>
                  </a:txBody>
                  <a:tcPr/>
                </a:tc>
                <a:extLst>
                  <a:ext uri="{0D108BD9-81ED-4DB2-BD59-A6C34878D82A}">
                    <a16:rowId xmlns:a16="http://schemas.microsoft.com/office/drawing/2014/main" val="4188351424"/>
                  </a:ext>
                </a:extLst>
              </a:tr>
              <a:tr h="370840">
                <a:tc>
                  <a:txBody>
                    <a:bodyPr/>
                    <a:lstStyle/>
                    <a:p>
                      <a:pPr algn="ctr"/>
                      <a:r>
                        <a:rPr lang="en-IN" sz="2000" dirty="0"/>
                        <a:t>0.8571428571428571</a:t>
                      </a:r>
                    </a:p>
                  </a:txBody>
                  <a:tcPr/>
                </a:tc>
                <a:tc>
                  <a:txBody>
                    <a:bodyPr/>
                    <a:lstStyle/>
                    <a:p>
                      <a:pPr algn="ctr"/>
                      <a:r>
                        <a:rPr lang="en-IN" sz="2000" dirty="0"/>
                        <a:t>Workshop</a:t>
                      </a:r>
                    </a:p>
                  </a:txBody>
                  <a:tcPr/>
                </a:tc>
                <a:tc>
                  <a:txBody>
                    <a:bodyPr/>
                    <a:lstStyle/>
                    <a:p>
                      <a:pPr algn="ctr"/>
                      <a:r>
                        <a:rPr lang="en-IN" sz="2000" dirty="0"/>
                        <a:t>301</a:t>
                      </a:r>
                    </a:p>
                  </a:txBody>
                  <a:tcPr/>
                </a:tc>
                <a:tc>
                  <a:txBody>
                    <a:bodyPr/>
                    <a:lstStyle/>
                    <a:p>
                      <a:pPr algn="ctr"/>
                      <a:r>
                        <a:rPr lang="en-IN" sz="2000" dirty="0"/>
                        <a:t>30,000</a:t>
                      </a:r>
                    </a:p>
                  </a:txBody>
                  <a:tcPr/>
                </a:tc>
                <a:tc>
                  <a:txBody>
                    <a:bodyPr/>
                    <a:lstStyle/>
                    <a:p>
                      <a:pPr algn="ctr"/>
                      <a:r>
                        <a:rPr lang="en-IN" sz="2000" dirty="0"/>
                        <a:t>John</a:t>
                      </a:r>
                    </a:p>
                  </a:txBody>
                  <a:tcPr/>
                </a:tc>
                <a:tc>
                  <a:txBody>
                    <a:bodyPr/>
                    <a:lstStyle/>
                    <a:p>
                      <a:pPr algn="ctr"/>
                      <a:r>
                        <a:rPr lang="en-IN" sz="2000" dirty="0"/>
                        <a:t>11</a:t>
                      </a:r>
                    </a:p>
                  </a:txBody>
                  <a:tcPr/>
                </a:tc>
                <a:extLst>
                  <a:ext uri="{0D108BD9-81ED-4DB2-BD59-A6C34878D82A}">
                    <a16:rowId xmlns:a16="http://schemas.microsoft.com/office/drawing/2014/main" val="196351763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0.8571428571428571</a:t>
                      </a:r>
                    </a:p>
                  </a:txBody>
                  <a:tcPr/>
                </a:tc>
                <a:tc>
                  <a:txBody>
                    <a:bodyPr/>
                    <a:lstStyle/>
                    <a:p>
                      <a:pPr algn="ctr"/>
                      <a:r>
                        <a:rPr lang="en-IN" sz="2000" dirty="0"/>
                        <a:t>Testing</a:t>
                      </a:r>
                    </a:p>
                  </a:txBody>
                  <a:tcPr/>
                </a:tc>
                <a:tc>
                  <a:txBody>
                    <a:bodyPr/>
                    <a:lstStyle/>
                    <a:p>
                      <a:pPr algn="ctr"/>
                      <a:r>
                        <a:rPr lang="en-IN" sz="2000" dirty="0"/>
                        <a:t>305</a:t>
                      </a:r>
                    </a:p>
                  </a:txBody>
                  <a:tcPr/>
                </a:tc>
                <a:tc>
                  <a:txBody>
                    <a:bodyPr/>
                    <a:lstStyle/>
                    <a:p>
                      <a:pPr algn="ctr"/>
                      <a:r>
                        <a:rPr lang="en-IN" sz="2000" dirty="0"/>
                        <a:t>30,000</a:t>
                      </a:r>
                    </a:p>
                  </a:txBody>
                  <a:tcPr/>
                </a:tc>
                <a:tc>
                  <a:txBody>
                    <a:bodyPr/>
                    <a:lstStyle/>
                    <a:p>
                      <a:pPr algn="ctr"/>
                      <a:r>
                        <a:rPr lang="en-IN" sz="2000" dirty="0"/>
                        <a:t>Reyon</a:t>
                      </a:r>
                    </a:p>
                  </a:txBody>
                  <a:tcPr/>
                </a:tc>
                <a:tc>
                  <a:txBody>
                    <a:bodyPr/>
                    <a:lstStyle/>
                    <a:p>
                      <a:pPr algn="ctr"/>
                      <a:r>
                        <a:rPr lang="en-IN" sz="2000" dirty="0"/>
                        <a:t>16</a:t>
                      </a:r>
                    </a:p>
                  </a:txBody>
                  <a:tcPr/>
                </a:tc>
                <a:extLst>
                  <a:ext uri="{0D108BD9-81ED-4DB2-BD59-A6C34878D82A}">
                    <a16:rowId xmlns:a16="http://schemas.microsoft.com/office/drawing/2014/main" val="1418765680"/>
                  </a:ext>
                </a:extLst>
              </a:tr>
            </a:tbl>
          </a:graphicData>
        </a:graphic>
      </p:graphicFrame>
    </p:spTree>
    <p:extLst>
      <p:ext uri="{BB962C8B-B14F-4D97-AF65-F5344CB8AC3E}">
        <p14:creationId xmlns:p14="http://schemas.microsoft.com/office/powerpoint/2010/main" val="7971324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DB4C-7284-098A-3F67-0A67F950C032}"/>
              </a:ext>
            </a:extLst>
          </p:cNvPr>
          <p:cNvSpPr>
            <a:spLocks noGrp="1"/>
          </p:cNvSpPr>
          <p:nvPr>
            <p:ph type="title"/>
          </p:nvPr>
        </p:nvSpPr>
        <p:spPr>
          <a:xfrm>
            <a:off x="838200" y="-172510"/>
            <a:ext cx="10515600" cy="1325563"/>
          </a:xfrm>
        </p:spPr>
        <p:txBody>
          <a:bodyPr>
            <a:normAutofit/>
          </a:bodyPr>
          <a:lstStyle/>
          <a:p>
            <a:pPr algn="ctr"/>
            <a:r>
              <a:rPr lang="en-IN" sz="4000" dirty="0">
                <a:solidFill>
                  <a:srgbClr val="C00000"/>
                </a:solidFill>
                <a:latin typeface="+mn-lt"/>
              </a:rPr>
              <a:t>DENSE_</a:t>
            </a:r>
            <a:r>
              <a:rPr lang="en-IN" sz="4000" b="0" i="0" u="none" strike="noStrike" baseline="0" dirty="0">
                <a:solidFill>
                  <a:srgbClr val="C00000"/>
                </a:solidFill>
                <a:latin typeface="+mn-lt"/>
              </a:rPr>
              <a:t>RANK ()</a:t>
            </a:r>
            <a:endParaRPr lang="en-IN" sz="4000" dirty="0">
              <a:solidFill>
                <a:srgbClr val="C00000"/>
              </a:solidFill>
              <a:latin typeface="+mn-lt"/>
            </a:endParaRPr>
          </a:p>
        </p:txBody>
      </p:sp>
      <p:sp>
        <p:nvSpPr>
          <p:cNvPr id="4" name="Slide Number Placeholder 3">
            <a:extLst>
              <a:ext uri="{FF2B5EF4-FFF2-40B4-BE49-F238E27FC236}">
                <a16:creationId xmlns:a16="http://schemas.microsoft.com/office/drawing/2014/main" id="{3CF590D8-0FB5-C3BC-B9F1-45D3279699DF}"/>
              </a:ext>
            </a:extLst>
          </p:cNvPr>
          <p:cNvSpPr>
            <a:spLocks noGrp="1"/>
          </p:cNvSpPr>
          <p:nvPr>
            <p:ph type="sldNum" sz="quarter" idx="12"/>
          </p:nvPr>
        </p:nvSpPr>
        <p:spPr/>
        <p:txBody>
          <a:bodyPr/>
          <a:lstStyle/>
          <a:p>
            <a:fld id="{A5DC77FE-90AD-43F6-BCC5-87ECBA829A40}" type="slidenum">
              <a:rPr lang="en-IN" smtClean="0"/>
              <a:t>34</a:t>
            </a:fld>
            <a:endParaRPr lang="en-IN" dirty="0"/>
          </a:p>
        </p:txBody>
      </p:sp>
      <p:sp>
        <p:nvSpPr>
          <p:cNvPr id="6" name="Content Placeholder 5">
            <a:extLst>
              <a:ext uri="{FF2B5EF4-FFF2-40B4-BE49-F238E27FC236}">
                <a16:creationId xmlns:a16="http://schemas.microsoft.com/office/drawing/2014/main" id="{81D377A0-97EC-D99A-7502-057E2B7DA520}"/>
              </a:ext>
            </a:extLst>
          </p:cNvPr>
          <p:cNvSpPr>
            <a:spLocks noGrp="1"/>
          </p:cNvSpPr>
          <p:nvPr>
            <p:ph idx="1"/>
          </p:nvPr>
        </p:nvSpPr>
        <p:spPr>
          <a:xfrm>
            <a:off x="838200" y="843120"/>
            <a:ext cx="11227130" cy="4351338"/>
          </a:xfrm>
        </p:spPr>
        <p:txBody>
          <a:bodyPr/>
          <a:lstStyle/>
          <a:p>
            <a:pPr algn="just"/>
            <a:r>
              <a:rPr lang="en-US" sz="1800" b="0" i="0" u="none" strike="noStrike" baseline="0" dirty="0">
                <a:solidFill>
                  <a:srgbClr val="000000"/>
                </a:solidFill>
              </a:rPr>
              <a:t>The DENSE_RANK () window function calculates the rank of value in a group of rows based on the ORDER BY expression specified in the OVER clause. </a:t>
            </a:r>
          </a:p>
          <a:p>
            <a:pPr algn="just"/>
            <a:r>
              <a:rPr lang="en-US" sz="1800" b="0" i="0" u="none" strike="noStrike" baseline="0" dirty="0">
                <a:solidFill>
                  <a:srgbClr val="000000"/>
                </a:solidFill>
              </a:rPr>
              <a:t>For each partition, rank starts from 1. Rows with the same values receive the same rank. DENSE_RANK function does not keep gaps in ranks if there is a similarity between previous one or more rows ranks. </a:t>
            </a:r>
          </a:p>
          <a:p>
            <a:pPr algn="just"/>
            <a:r>
              <a:rPr lang="en-US" sz="1800" b="0" i="0" u="none" strike="noStrike" baseline="0" dirty="0">
                <a:solidFill>
                  <a:srgbClr val="000000"/>
                </a:solidFill>
              </a:rPr>
              <a:t>This feature makes it different from RANK() function.</a:t>
            </a:r>
          </a:p>
          <a:p>
            <a:pPr algn="just"/>
            <a:r>
              <a:rPr lang="en-US" sz="1800" b="0" i="0" u="none" strike="noStrike" baseline="0" dirty="0">
                <a:solidFill>
                  <a:srgbClr val="000000"/>
                </a:solidFill>
              </a:rPr>
              <a:t>SELECT DENSE_RANK() OVER (ORDER BY SALARY DESC) AS DEPT__DENSE_RANK, DEPTNAME, DEPTID, SALARY, ENAME, EID FROM workers; </a:t>
            </a:r>
            <a:endParaRPr lang="en-IN" dirty="0"/>
          </a:p>
        </p:txBody>
      </p:sp>
      <p:graphicFrame>
        <p:nvGraphicFramePr>
          <p:cNvPr id="3" name="Table 2">
            <a:extLst>
              <a:ext uri="{FF2B5EF4-FFF2-40B4-BE49-F238E27FC236}">
                <a16:creationId xmlns:a16="http://schemas.microsoft.com/office/drawing/2014/main" id="{0E5F081E-495F-42A3-482E-2C891148EFC5}"/>
              </a:ext>
            </a:extLst>
          </p:cNvPr>
          <p:cNvGraphicFramePr>
            <a:graphicFrameLocks noGrp="1"/>
          </p:cNvGraphicFramePr>
          <p:nvPr/>
        </p:nvGraphicFramePr>
        <p:xfrm>
          <a:off x="1854198" y="3201352"/>
          <a:ext cx="8128002" cy="3337560"/>
        </p:xfrm>
        <a:graphic>
          <a:graphicData uri="http://schemas.openxmlformats.org/drawingml/2006/table">
            <a:tbl>
              <a:tblPr firstRow="1" bandRow="1">
                <a:tableStyleId>{5C22544A-7EE6-4342-B048-85BDC9FD1C3A}</a:tableStyleId>
              </a:tblPr>
              <a:tblGrid>
                <a:gridCol w="2501054">
                  <a:extLst>
                    <a:ext uri="{9D8B030D-6E8A-4147-A177-3AD203B41FA5}">
                      <a16:colId xmlns:a16="http://schemas.microsoft.com/office/drawing/2014/main" val="2733338233"/>
                    </a:ext>
                  </a:extLst>
                </a:gridCol>
                <a:gridCol w="1354667">
                  <a:extLst>
                    <a:ext uri="{9D8B030D-6E8A-4147-A177-3AD203B41FA5}">
                      <a16:colId xmlns:a16="http://schemas.microsoft.com/office/drawing/2014/main" val="3154790408"/>
                    </a:ext>
                  </a:extLst>
                </a:gridCol>
                <a:gridCol w="1035265">
                  <a:extLst>
                    <a:ext uri="{9D8B030D-6E8A-4147-A177-3AD203B41FA5}">
                      <a16:colId xmlns:a16="http://schemas.microsoft.com/office/drawing/2014/main" val="3445006701"/>
                    </a:ext>
                  </a:extLst>
                </a:gridCol>
                <a:gridCol w="961902">
                  <a:extLst>
                    <a:ext uri="{9D8B030D-6E8A-4147-A177-3AD203B41FA5}">
                      <a16:colId xmlns:a16="http://schemas.microsoft.com/office/drawing/2014/main" val="3784445494"/>
                    </a:ext>
                  </a:extLst>
                </a:gridCol>
                <a:gridCol w="920447">
                  <a:extLst>
                    <a:ext uri="{9D8B030D-6E8A-4147-A177-3AD203B41FA5}">
                      <a16:colId xmlns:a16="http://schemas.microsoft.com/office/drawing/2014/main" val="2895846720"/>
                    </a:ext>
                  </a:extLst>
                </a:gridCol>
                <a:gridCol w="1354667">
                  <a:extLst>
                    <a:ext uri="{9D8B030D-6E8A-4147-A177-3AD203B41FA5}">
                      <a16:colId xmlns:a16="http://schemas.microsoft.com/office/drawing/2014/main" val="3561813506"/>
                    </a:ext>
                  </a:extLst>
                </a:gridCol>
              </a:tblGrid>
              <a:tr h="370840">
                <a:tc>
                  <a:txBody>
                    <a:bodyPr/>
                    <a:lstStyle/>
                    <a:p>
                      <a:pPr algn="ctr"/>
                      <a:r>
                        <a:rPr lang="en-IN" dirty="0"/>
                        <a:t>DEPT_DENSE_RANK</a:t>
                      </a:r>
                    </a:p>
                  </a:txBody>
                  <a:tcPr/>
                </a:tc>
                <a:tc>
                  <a:txBody>
                    <a:bodyPr/>
                    <a:lstStyle/>
                    <a:p>
                      <a:pPr algn="ctr"/>
                      <a:r>
                        <a:rPr lang="en-IN" dirty="0"/>
                        <a:t>DEPTNAME</a:t>
                      </a:r>
                    </a:p>
                  </a:txBody>
                  <a:tcPr/>
                </a:tc>
                <a:tc>
                  <a:txBody>
                    <a:bodyPr/>
                    <a:lstStyle/>
                    <a:p>
                      <a:pPr algn="ctr"/>
                      <a:r>
                        <a:rPr lang="en-IN" dirty="0"/>
                        <a:t>DEPTID</a:t>
                      </a:r>
                    </a:p>
                  </a:txBody>
                  <a:tcPr/>
                </a:tc>
                <a:tc>
                  <a:txBody>
                    <a:bodyPr/>
                    <a:lstStyle/>
                    <a:p>
                      <a:pPr algn="ctr"/>
                      <a:r>
                        <a:rPr lang="en-IN" dirty="0"/>
                        <a:t>SALARY</a:t>
                      </a:r>
                    </a:p>
                  </a:txBody>
                  <a:tcPr/>
                </a:tc>
                <a:tc>
                  <a:txBody>
                    <a:bodyPr/>
                    <a:lstStyle/>
                    <a:p>
                      <a:pPr algn="ctr"/>
                      <a:r>
                        <a:rPr lang="en-IN" dirty="0"/>
                        <a:t>ENAME</a:t>
                      </a:r>
                    </a:p>
                  </a:txBody>
                  <a:tcPr/>
                </a:tc>
                <a:tc>
                  <a:txBody>
                    <a:bodyPr/>
                    <a:lstStyle/>
                    <a:p>
                      <a:pPr algn="ctr"/>
                      <a:r>
                        <a:rPr lang="en-IN" dirty="0"/>
                        <a:t>EID</a:t>
                      </a:r>
                    </a:p>
                  </a:txBody>
                  <a:tcPr/>
                </a:tc>
                <a:extLst>
                  <a:ext uri="{0D108BD9-81ED-4DB2-BD59-A6C34878D82A}">
                    <a16:rowId xmlns:a16="http://schemas.microsoft.com/office/drawing/2014/main" val="2474402938"/>
                  </a:ext>
                </a:extLst>
              </a:tr>
              <a:tr h="370840">
                <a:tc>
                  <a:txBody>
                    <a:bodyPr/>
                    <a:lstStyle/>
                    <a:p>
                      <a:pPr algn="ctr"/>
                      <a:r>
                        <a:rPr lang="en-IN" dirty="0"/>
                        <a:t>1</a:t>
                      </a:r>
                    </a:p>
                  </a:txBody>
                  <a:tcPr/>
                </a:tc>
                <a:tc>
                  <a:txBody>
                    <a:bodyPr/>
                    <a:lstStyle/>
                    <a:p>
                      <a:pPr algn="ctr"/>
                      <a:r>
                        <a:rPr lang="en-IN" dirty="0"/>
                        <a:t>HR</a:t>
                      </a:r>
                    </a:p>
                  </a:txBody>
                  <a:tcPr/>
                </a:tc>
                <a:tc>
                  <a:txBody>
                    <a:bodyPr/>
                    <a:lstStyle/>
                    <a:p>
                      <a:pPr algn="ctr"/>
                      <a:r>
                        <a:rPr lang="en-IN" dirty="0"/>
                        <a:t>308</a:t>
                      </a:r>
                    </a:p>
                  </a:txBody>
                  <a:tcPr/>
                </a:tc>
                <a:tc>
                  <a:txBody>
                    <a:bodyPr/>
                    <a:lstStyle/>
                    <a:p>
                      <a:pPr algn="ctr"/>
                      <a:r>
                        <a:rPr lang="en-IN" dirty="0"/>
                        <a:t>58,000</a:t>
                      </a:r>
                    </a:p>
                  </a:txBody>
                  <a:tcPr/>
                </a:tc>
                <a:tc>
                  <a:txBody>
                    <a:bodyPr/>
                    <a:lstStyle/>
                    <a:p>
                      <a:pPr algn="ctr"/>
                      <a:r>
                        <a:rPr lang="en-IN" dirty="0"/>
                        <a:t>Bobby</a:t>
                      </a:r>
                    </a:p>
                  </a:txBody>
                  <a:tcPr/>
                </a:tc>
                <a:tc>
                  <a:txBody>
                    <a:bodyPr/>
                    <a:lstStyle/>
                    <a:p>
                      <a:pPr algn="ctr"/>
                      <a:r>
                        <a:rPr lang="en-IN" dirty="0"/>
                        <a:t>17</a:t>
                      </a:r>
                    </a:p>
                  </a:txBody>
                  <a:tcPr/>
                </a:tc>
                <a:extLst>
                  <a:ext uri="{0D108BD9-81ED-4DB2-BD59-A6C34878D82A}">
                    <a16:rowId xmlns:a16="http://schemas.microsoft.com/office/drawing/2014/main" val="1444812805"/>
                  </a:ext>
                </a:extLst>
              </a:tr>
              <a:tr h="370840">
                <a:tc>
                  <a:txBody>
                    <a:bodyPr/>
                    <a:lstStyle/>
                    <a:p>
                      <a:pPr algn="ctr"/>
                      <a:r>
                        <a:rPr lang="en-IN" dirty="0"/>
                        <a:t>2</a:t>
                      </a:r>
                    </a:p>
                  </a:txBody>
                  <a:tcPr/>
                </a:tc>
                <a:tc>
                  <a:txBody>
                    <a:bodyPr/>
                    <a:lstStyle/>
                    <a:p>
                      <a:pPr algn="ctr"/>
                      <a:r>
                        <a:rPr lang="en-IN" dirty="0"/>
                        <a:t>Workshop</a:t>
                      </a:r>
                    </a:p>
                  </a:txBody>
                  <a:tcPr/>
                </a:tc>
                <a:tc>
                  <a:txBody>
                    <a:bodyPr/>
                    <a:lstStyle/>
                    <a:p>
                      <a:pPr algn="ctr"/>
                      <a:r>
                        <a:rPr lang="en-IN" dirty="0"/>
                        <a:t>301</a:t>
                      </a:r>
                    </a:p>
                  </a:txBody>
                  <a:tcPr/>
                </a:tc>
                <a:tc>
                  <a:txBody>
                    <a:bodyPr/>
                    <a:lstStyle/>
                    <a:p>
                      <a:pPr algn="ctr"/>
                      <a:r>
                        <a:rPr lang="en-IN" dirty="0"/>
                        <a:t>51,000</a:t>
                      </a:r>
                    </a:p>
                  </a:txBody>
                  <a:tcPr/>
                </a:tc>
                <a:tc>
                  <a:txBody>
                    <a:bodyPr/>
                    <a:lstStyle/>
                    <a:p>
                      <a:pPr algn="ctr"/>
                      <a:r>
                        <a:rPr lang="en-IN" dirty="0"/>
                        <a:t>Bob</a:t>
                      </a:r>
                    </a:p>
                  </a:txBody>
                  <a:tcPr/>
                </a:tc>
                <a:tc>
                  <a:txBody>
                    <a:bodyPr/>
                    <a:lstStyle/>
                    <a:p>
                      <a:pPr algn="ctr"/>
                      <a:r>
                        <a:rPr lang="en-IN" dirty="0"/>
                        <a:t>22</a:t>
                      </a:r>
                    </a:p>
                  </a:txBody>
                  <a:tcPr/>
                </a:tc>
                <a:extLst>
                  <a:ext uri="{0D108BD9-81ED-4DB2-BD59-A6C34878D82A}">
                    <a16:rowId xmlns:a16="http://schemas.microsoft.com/office/drawing/2014/main" val="128451040"/>
                  </a:ext>
                </a:extLst>
              </a:tr>
              <a:tr h="370840">
                <a:tc>
                  <a:txBody>
                    <a:bodyPr/>
                    <a:lstStyle/>
                    <a:p>
                      <a:pPr algn="ctr"/>
                      <a:r>
                        <a:rPr lang="en-IN" dirty="0"/>
                        <a:t>3</a:t>
                      </a:r>
                    </a:p>
                  </a:txBody>
                  <a:tcPr/>
                </a:tc>
                <a:tc>
                  <a:txBody>
                    <a:bodyPr/>
                    <a:lstStyle/>
                    <a:p>
                      <a:pPr algn="ctr"/>
                      <a:r>
                        <a:rPr lang="en-IN" dirty="0"/>
                        <a:t>Workshop</a:t>
                      </a:r>
                    </a:p>
                  </a:txBody>
                  <a:tcPr/>
                </a:tc>
                <a:tc>
                  <a:txBody>
                    <a:bodyPr/>
                    <a:lstStyle/>
                    <a:p>
                      <a:pPr algn="ctr"/>
                      <a:r>
                        <a:rPr lang="en-IN" dirty="0"/>
                        <a:t>301</a:t>
                      </a:r>
                    </a:p>
                  </a:txBody>
                  <a:tcPr/>
                </a:tc>
                <a:tc>
                  <a:txBody>
                    <a:bodyPr/>
                    <a:lstStyle/>
                    <a:p>
                      <a:pPr algn="ctr"/>
                      <a:r>
                        <a:rPr lang="en-IN" dirty="0"/>
                        <a:t>50,000</a:t>
                      </a:r>
                    </a:p>
                  </a:txBody>
                  <a:tcPr/>
                </a:tc>
                <a:tc>
                  <a:txBody>
                    <a:bodyPr/>
                    <a:lstStyle/>
                    <a:p>
                      <a:pPr algn="ctr"/>
                      <a:r>
                        <a:rPr lang="en-IN" dirty="0"/>
                        <a:t>Tom</a:t>
                      </a:r>
                    </a:p>
                  </a:txBody>
                  <a:tcPr/>
                </a:tc>
                <a:tc>
                  <a:txBody>
                    <a:bodyPr/>
                    <a:lstStyle/>
                    <a:p>
                      <a:pPr algn="ctr"/>
                      <a:r>
                        <a:rPr lang="en-IN" dirty="0"/>
                        <a:t>24</a:t>
                      </a:r>
                    </a:p>
                  </a:txBody>
                  <a:tcPr/>
                </a:tc>
                <a:extLst>
                  <a:ext uri="{0D108BD9-81ED-4DB2-BD59-A6C34878D82A}">
                    <a16:rowId xmlns:a16="http://schemas.microsoft.com/office/drawing/2014/main" val="10876400"/>
                  </a:ext>
                </a:extLst>
              </a:tr>
              <a:tr h="370840">
                <a:tc>
                  <a:txBody>
                    <a:bodyPr/>
                    <a:lstStyle/>
                    <a:p>
                      <a:pPr algn="ctr"/>
                      <a:r>
                        <a:rPr lang="en-IN" dirty="0"/>
                        <a:t>4</a:t>
                      </a:r>
                    </a:p>
                  </a:txBody>
                  <a:tcPr/>
                </a:tc>
                <a:tc>
                  <a:txBody>
                    <a:bodyPr/>
                    <a:lstStyle/>
                    <a:p>
                      <a:pPr algn="ctr"/>
                      <a:r>
                        <a:rPr lang="en-IN" dirty="0"/>
                        <a:t>HR</a:t>
                      </a:r>
                    </a:p>
                  </a:txBody>
                  <a:tcPr/>
                </a:tc>
                <a:tc>
                  <a:txBody>
                    <a:bodyPr/>
                    <a:lstStyle/>
                    <a:p>
                      <a:pPr algn="ctr"/>
                      <a:r>
                        <a:rPr lang="en-IN" dirty="0"/>
                        <a:t>308</a:t>
                      </a:r>
                    </a:p>
                  </a:txBody>
                  <a:tcPr/>
                </a:tc>
                <a:tc>
                  <a:txBody>
                    <a:bodyPr/>
                    <a:lstStyle/>
                    <a:p>
                      <a:pPr algn="ctr"/>
                      <a:r>
                        <a:rPr lang="en-IN" dirty="0"/>
                        <a:t>45,000</a:t>
                      </a:r>
                    </a:p>
                  </a:txBody>
                  <a:tcPr/>
                </a:tc>
                <a:tc>
                  <a:txBody>
                    <a:bodyPr/>
                    <a:lstStyle/>
                    <a:p>
                      <a:pPr algn="ctr"/>
                      <a:r>
                        <a:rPr lang="en-IN" dirty="0"/>
                        <a:t>Niya</a:t>
                      </a:r>
                    </a:p>
                  </a:txBody>
                  <a:tcPr/>
                </a:tc>
                <a:tc>
                  <a:txBody>
                    <a:bodyPr/>
                    <a:lstStyle/>
                    <a:p>
                      <a:pPr algn="ctr"/>
                      <a:r>
                        <a:rPr lang="en-IN" dirty="0"/>
                        <a:t>38</a:t>
                      </a:r>
                    </a:p>
                  </a:txBody>
                  <a:tcPr/>
                </a:tc>
                <a:extLst>
                  <a:ext uri="{0D108BD9-81ED-4DB2-BD59-A6C34878D82A}">
                    <a16:rowId xmlns:a16="http://schemas.microsoft.com/office/drawing/2014/main" val="1630152327"/>
                  </a:ext>
                </a:extLst>
              </a:tr>
              <a:tr h="370840">
                <a:tc>
                  <a:txBody>
                    <a:bodyPr/>
                    <a:lstStyle/>
                    <a:p>
                      <a:pPr algn="ctr"/>
                      <a:r>
                        <a:rPr lang="en-IN" dirty="0"/>
                        <a:t>4</a:t>
                      </a:r>
                    </a:p>
                  </a:txBody>
                  <a:tcPr/>
                </a:tc>
                <a:tc>
                  <a:txBody>
                    <a:bodyPr/>
                    <a:lstStyle/>
                    <a:p>
                      <a:pPr algn="ctr"/>
                      <a:r>
                        <a:rPr lang="en-IN" dirty="0"/>
                        <a:t>Testing</a:t>
                      </a:r>
                    </a:p>
                  </a:txBody>
                  <a:tcPr/>
                </a:tc>
                <a:tc>
                  <a:txBody>
                    <a:bodyPr/>
                    <a:lstStyle/>
                    <a:p>
                      <a:pPr algn="ctr"/>
                      <a:r>
                        <a:rPr lang="en-IN" dirty="0"/>
                        <a:t>305</a:t>
                      </a:r>
                    </a:p>
                  </a:txBody>
                  <a:tcPr/>
                </a:tc>
                <a:tc>
                  <a:txBody>
                    <a:bodyPr/>
                    <a:lstStyle/>
                    <a:p>
                      <a:pPr algn="ctr"/>
                      <a:r>
                        <a:rPr lang="en-IN" dirty="0"/>
                        <a:t>45,000</a:t>
                      </a:r>
                    </a:p>
                  </a:txBody>
                  <a:tcPr/>
                </a:tc>
                <a:tc>
                  <a:txBody>
                    <a:bodyPr/>
                    <a:lstStyle/>
                    <a:p>
                      <a:pPr algn="ctr"/>
                      <a:r>
                        <a:rPr lang="en-IN" dirty="0"/>
                        <a:t>Alice</a:t>
                      </a:r>
                    </a:p>
                  </a:txBody>
                  <a:tcPr/>
                </a:tc>
                <a:tc>
                  <a:txBody>
                    <a:bodyPr/>
                    <a:lstStyle/>
                    <a:p>
                      <a:pPr algn="ctr"/>
                      <a:r>
                        <a:rPr lang="en-IN" dirty="0"/>
                        <a:t>18</a:t>
                      </a:r>
                    </a:p>
                  </a:txBody>
                  <a:tcPr/>
                </a:tc>
                <a:extLst>
                  <a:ext uri="{0D108BD9-81ED-4DB2-BD59-A6C34878D82A}">
                    <a16:rowId xmlns:a16="http://schemas.microsoft.com/office/drawing/2014/main" val="4194678617"/>
                  </a:ext>
                </a:extLst>
              </a:tr>
              <a:tr h="370840">
                <a:tc>
                  <a:txBody>
                    <a:bodyPr/>
                    <a:lstStyle/>
                    <a:p>
                      <a:pPr algn="ctr"/>
                      <a:r>
                        <a:rPr lang="en-IN" dirty="0"/>
                        <a:t>5</a:t>
                      </a:r>
                    </a:p>
                  </a:txBody>
                  <a:tcPr/>
                </a:tc>
                <a:tc>
                  <a:txBody>
                    <a:bodyPr/>
                    <a:lstStyle/>
                    <a:p>
                      <a:pPr algn="ctr"/>
                      <a:r>
                        <a:rPr lang="en-IN" dirty="0"/>
                        <a:t>Testing</a:t>
                      </a:r>
                    </a:p>
                  </a:txBody>
                  <a:tcPr/>
                </a:tc>
                <a:tc>
                  <a:txBody>
                    <a:bodyPr/>
                    <a:lstStyle/>
                    <a:p>
                      <a:pPr algn="ctr"/>
                      <a:r>
                        <a:rPr lang="en-IN" dirty="0"/>
                        <a:t>305</a:t>
                      </a:r>
                    </a:p>
                  </a:txBody>
                  <a:tcPr/>
                </a:tc>
                <a:tc>
                  <a:txBody>
                    <a:bodyPr/>
                    <a:lstStyle/>
                    <a:p>
                      <a:pPr algn="ctr"/>
                      <a:r>
                        <a:rPr lang="en-IN" dirty="0"/>
                        <a:t>35,000</a:t>
                      </a:r>
                    </a:p>
                  </a:txBody>
                  <a:tcPr/>
                </a:tc>
                <a:tc>
                  <a:txBody>
                    <a:bodyPr/>
                    <a:lstStyle/>
                    <a:p>
                      <a:pPr algn="ctr"/>
                      <a:r>
                        <a:rPr lang="en-IN" dirty="0"/>
                        <a:t>Jerry</a:t>
                      </a:r>
                    </a:p>
                  </a:txBody>
                  <a:tcPr/>
                </a:tc>
                <a:tc>
                  <a:txBody>
                    <a:bodyPr/>
                    <a:lstStyle/>
                    <a:p>
                      <a:pPr algn="ctr"/>
                      <a:r>
                        <a:rPr lang="en-IN" dirty="0"/>
                        <a:t>15</a:t>
                      </a:r>
                    </a:p>
                  </a:txBody>
                  <a:tcPr/>
                </a:tc>
                <a:extLst>
                  <a:ext uri="{0D108BD9-81ED-4DB2-BD59-A6C34878D82A}">
                    <a16:rowId xmlns:a16="http://schemas.microsoft.com/office/drawing/2014/main" val="4188351424"/>
                  </a:ext>
                </a:extLst>
              </a:tr>
              <a:tr h="370840">
                <a:tc>
                  <a:txBody>
                    <a:bodyPr/>
                    <a:lstStyle/>
                    <a:p>
                      <a:pPr algn="ctr"/>
                      <a:r>
                        <a:rPr lang="en-IN" dirty="0"/>
                        <a:t>6</a:t>
                      </a:r>
                    </a:p>
                  </a:txBody>
                  <a:tcPr/>
                </a:tc>
                <a:tc>
                  <a:txBody>
                    <a:bodyPr/>
                    <a:lstStyle/>
                    <a:p>
                      <a:pPr algn="ctr"/>
                      <a:r>
                        <a:rPr lang="en-IN" dirty="0"/>
                        <a:t>Workshop</a:t>
                      </a:r>
                    </a:p>
                  </a:txBody>
                  <a:tcPr/>
                </a:tc>
                <a:tc>
                  <a:txBody>
                    <a:bodyPr/>
                    <a:lstStyle/>
                    <a:p>
                      <a:pPr algn="ctr"/>
                      <a:r>
                        <a:rPr lang="en-IN" dirty="0"/>
                        <a:t>301</a:t>
                      </a:r>
                    </a:p>
                  </a:txBody>
                  <a:tcPr/>
                </a:tc>
                <a:tc>
                  <a:txBody>
                    <a:bodyPr/>
                    <a:lstStyle/>
                    <a:p>
                      <a:pPr algn="ctr"/>
                      <a:r>
                        <a:rPr lang="en-IN" dirty="0"/>
                        <a:t>30,000</a:t>
                      </a:r>
                    </a:p>
                  </a:txBody>
                  <a:tcPr/>
                </a:tc>
                <a:tc>
                  <a:txBody>
                    <a:bodyPr/>
                    <a:lstStyle/>
                    <a:p>
                      <a:pPr algn="ctr"/>
                      <a:r>
                        <a:rPr lang="en-IN" dirty="0"/>
                        <a:t>John</a:t>
                      </a:r>
                    </a:p>
                  </a:txBody>
                  <a:tcPr/>
                </a:tc>
                <a:tc>
                  <a:txBody>
                    <a:bodyPr/>
                    <a:lstStyle/>
                    <a:p>
                      <a:pPr algn="ctr"/>
                      <a:r>
                        <a:rPr lang="en-IN" dirty="0"/>
                        <a:t>11</a:t>
                      </a:r>
                    </a:p>
                  </a:txBody>
                  <a:tcPr/>
                </a:tc>
                <a:extLst>
                  <a:ext uri="{0D108BD9-81ED-4DB2-BD59-A6C34878D82A}">
                    <a16:rowId xmlns:a16="http://schemas.microsoft.com/office/drawing/2014/main" val="1963517635"/>
                  </a:ext>
                </a:extLst>
              </a:tr>
              <a:tr h="370840">
                <a:tc>
                  <a:txBody>
                    <a:bodyPr/>
                    <a:lstStyle/>
                    <a:p>
                      <a:pPr algn="ctr"/>
                      <a:r>
                        <a:rPr lang="en-IN" dirty="0"/>
                        <a:t>6</a:t>
                      </a:r>
                    </a:p>
                  </a:txBody>
                  <a:tcPr/>
                </a:tc>
                <a:tc>
                  <a:txBody>
                    <a:bodyPr/>
                    <a:lstStyle/>
                    <a:p>
                      <a:pPr algn="ctr"/>
                      <a:r>
                        <a:rPr lang="en-IN" dirty="0"/>
                        <a:t>Testing</a:t>
                      </a:r>
                    </a:p>
                  </a:txBody>
                  <a:tcPr/>
                </a:tc>
                <a:tc>
                  <a:txBody>
                    <a:bodyPr/>
                    <a:lstStyle/>
                    <a:p>
                      <a:pPr algn="ctr"/>
                      <a:r>
                        <a:rPr lang="en-IN" dirty="0"/>
                        <a:t>305</a:t>
                      </a:r>
                    </a:p>
                  </a:txBody>
                  <a:tcPr/>
                </a:tc>
                <a:tc>
                  <a:txBody>
                    <a:bodyPr/>
                    <a:lstStyle/>
                    <a:p>
                      <a:pPr algn="ctr"/>
                      <a:r>
                        <a:rPr lang="en-IN" dirty="0"/>
                        <a:t>30,000</a:t>
                      </a:r>
                    </a:p>
                  </a:txBody>
                  <a:tcPr/>
                </a:tc>
                <a:tc>
                  <a:txBody>
                    <a:bodyPr/>
                    <a:lstStyle/>
                    <a:p>
                      <a:pPr algn="ctr"/>
                      <a:r>
                        <a:rPr lang="en-IN" dirty="0"/>
                        <a:t>Reyon</a:t>
                      </a:r>
                    </a:p>
                  </a:txBody>
                  <a:tcPr/>
                </a:tc>
                <a:tc>
                  <a:txBody>
                    <a:bodyPr/>
                    <a:lstStyle/>
                    <a:p>
                      <a:pPr algn="ctr"/>
                      <a:r>
                        <a:rPr lang="en-IN" dirty="0"/>
                        <a:t>16</a:t>
                      </a:r>
                    </a:p>
                  </a:txBody>
                  <a:tcPr/>
                </a:tc>
                <a:extLst>
                  <a:ext uri="{0D108BD9-81ED-4DB2-BD59-A6C34878D82A}">
                    <a16:rowId xmlns:a16="http://schemas.microsoft.com/office/drawing/2014/main" val="1418765680"/>
                  </a:ext>
                </a:extLst>
              </a:tr>
            </a:tbl>
          </a:graphicData>
        </a:graphic>
      </p:graphicFrame>
    </p:spTree>
    <p:extLst>
      <p:ext uri="{BB962C8B-B14F-4D97-AF65-F5344CB8AC3E}">
        <p14:creationId xmlns:p14="http://schemas.microsoft.com/office/powerpoint/2010/main" val="699817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94BDE-FFE1-C5DE-93D9-D798958F8218}"/>
              </a:ext>
            </a:extLst>
          </p:cNvPr>
          <p:cNvSpPr>
            <a:spLocks noGrp="1"/>
          </p:cNvSpPr>
          <p:nvPr>
            <p:ph type="title"/>
          </p:nvPr>
        </p:nvSpPr>
        <p:spPr>
          <a:xfrm>
            <a:off x="664028" y="-330344"/>
            <a:ext cx="10515600" cy="1325563"/>
          </a:xfrm>
        </p:spPr>
        <p:txBody>
          <a:bodyPr/>
          <a:lstStyle/>
          <a:p>
            <a:pPr algn="ctr"/>
            <a:r>
              <a:rPr lang="en-IN" b="1" dirty="0">
                <a:solidFill>
                  <a:srgbClr val="C00000"/>
                </a:solidFill>
              </a:rPr>
              <a:t>Left Outer Join</a:t>
            </a:r>
          </a:p>
        </p:txBody>
      </p:sp>
      <p:sp>
        <p:nvSpPr>
          <p:cNvPr id="3" name="Content Placeholder 2">
            <a:extLst>
              <a:ext uri="{FF2B5EF4-FFF2-40B4-BE49-F238E27FC236}">
                <a16:creationId xmlns:a16="http://schemas.microsoft.com/office/drawing/2014/main" id="{DAB9C9B4-7B72-544B-B070-855892F3374B}"/>
              </a:ext>
            </a:extLst>
          </p:cNvPr>
          <p:cNvSpPr>
            <a:spLocks noGrp="1"/>
          </p:cNvSpPr>
          <p:nvPr>
            <p:ph idx="1"/>
          </p:nvPr>
        </p:nvSpPr>
        <p:spPr>
          <a:xfrm>
            <a:off x="664027" y="772007"/>
            <a:ext cx="11070773" cy="4351338"/>
          </a:xfrm>
        </p:spPr>
        <p:txBody>
          <a:bodyPr>
            <a:normAutofit/>
          </a:bodyPr>
          <a:lstStyle/>
          <a:p>
            <a:pPr algn="just"/>
            <a:r>
              <a:rPr lang="en-US" sz="2000" b="0" i="0" u="none" strike="noStrike" baseline="0" dirty="0">
                <a:solidFill>
                  <a:srgbClr val="000000"/>
                </a:solidFill>
              </a:rPr>
              <a:t>The left outer join (or left join) returns all the rows of the left side table and matching rows in the right side table of the join. </a:t>
            </a:r>
          </a:p>
          <a:p>
            <a:pPr algn="just"/>
            <a:r>
              <a:rPr lang="en-US" sz="2000" b="0" i="0" u="none" strike="noStrike" baseline="0" dirty="0">
                <a:solidFill>
                  <a:srgbClr val="000000"/>
                </a:solidFill>
              </a:rPr>
              <a:t>The rows for which there is no matching row on the right side, the result will contain </a:t>
            </a:r>
            <a:r>
              <a:rPr lang="en-US" sz="2000" b="0" i="1" u="none" strike="noStrike" baseline="0" dirty="0">
                <a:solidFill>
                  <a:srgbClr val="000000"/>
                </a:solidFill>
              </a:rPr>
              <a:t>NULL</a:t>
            </a:r>
            <a:r>
              <a:rPr lang="en-US" sz="2000" b="0" i="0" u="none" strike="noStrike" baseline="0" dirty="0">
                <a:solidFill>
                  <a:srgbClr val="000000"/>
                </a:solidFill>
              </a:rPr>
              <a:t>. </a:t>
            </a:r>
            <a:endParaRPr lang="en-IN" sz="2000" dirty="0"/>
          </a:p>
        </p:txBody>
      </p:sp>
      <p:sp>
        <p:nvSpPr>
          <p:cNvPr id="4" name="Slide Number Placeholder 3">
            <a:extLst>
              <a:ext uri="{FF2B5EF4-FFF2-40B4-BE49-F238E27FC236}">
                <a16:creationId xmlns:a16="http://schemas.microsoft.com/office/drawing/2014/main" id="{EB6608E7-47B1-01F5-D429-603439BC6A25}"/>
              </a:ext>
            </a:extLst>
          </p:cNvPr>
          <p:cNvSpPr>
            <a:spLocks noGrp="1"/>
          </p:cNvSpPr>
          <p:nvPr>
            <p:ph type="sldNum" sz="quarter" idx="12"/>
          </p:nvPr>
        </p:nvSpPr>
        <p:spPr/>
        <p:txBody>
          <a:bodyPr/>
          <a:lstStyle/>
          <a:p>
            <a:fld id="{A5DC77FE-90AD-43F6-BCC5-87ECBA829A40}" type="slidenum">
              <a:rPr lang="en-IN" smtClean="0"/>
              <a:t>4</a:t>
            </a:fld>
            <a:endParaRPr lang="en-IN" dirty="0"/>
          </a:p>
        </p:txBody>
      </p:sp>
      <p:graphicFrame>
        <p:nvGraphicFramePr>
          <p:cNvPr id="5" name="Table 4">
            <a:extLst>
              <a:ext uri="{FF2B5EF4-FFF2-40B4-BE49-F238E27FC236}">
                <a16:creationId xmlns:a16="http://schemas.microsoft.com/office/drawing/2014/main" id="{C92100B9-1247-CC1F-24E2-430DB9195C71}"/>
              </a:ext>
            </a:extLst>
          </p:cNvPr>
          <p:cNvGraphicFramePr>
            <a:graphicFrameLocks noGrp="1"/>
          </p:cNvGraphicFramePr>
          <p:nvPr/>
        </p:nvGraphicFramePr>
        <p:xfrm>
          <a:off x="1141185" y="2317076"/>
          <a:ext cx="4281714" cy="1468364"/>
        </p:xfrm>
        <a:graphic>
          <a:graphicData uri="http://schemas.openxmlformats.org/drawingml/2006/table">
            <a:tbl>
              <a:tblPr firstRow="1" bandRow="1">
                <a:tableStyleId>{5C22544A-7EE6-4342-B048-85BDC9FD1C3A}</a:tableStyleId>
              </a:tblPr>
              <a:tblGrid>
                <a:gridCol w="1984828">
                  <a:extLst>
                    <a:ext uri="{9D8B030D-6E8A-4147-A177-3AD203B41FA5}">
                      <a16:colId xmlns:a16="http://schemas.microsoft.com/office/drawing/2014/main" val="2056598130"/>
                    </a:ext>
                  </a:extLst>
                </a:gridCol>
                <a:gridCol w="2296886">
                  <a:extLst>
                    <a:ext uri="{9D8B030D-6E8A-4147-A177-3AD203B41FA5}">
                      <a16:colId xmlns:a16="http://schemas.microsoft.com/office/drawing/2014/main" val="3465692666"/>
                    </a:ext>
                  </a:extLst>
                </a:gridCol>
              </a:tblGrid>
              <a:tr h="367091">
                <a:tc>
                  <a:txBody>
                    <a:bodyPr/>
                    <a:lstStyle/>
                    <a:p>
                      <a:pPr algn="ctr"/>
                      <a:r>
                        <a:rPr lang="en-IN" dirty="0"/>
                        <a:t>ID</a:t>
                      </a:r>
                    </a:p>
                  </a:txBody>
                  <a:tcPr/>
                </a:tc>
                <a:tc>
                  <a:txBody>
                    <a:bodyPr/>
                    <a:lstStyle/>
                    <a:p>
                      <a:pPr algn="ctr"/>
                      <a:r>
                        <a:rPr lang="en-IN" dirty="0"/>
                        <a:t>STATE</a:t>
                      </a:r>
                    </a:p>
                  </a:txBody>
                  <a:tcPr/>
                </a:tc>
                <a:extLst>
                  <a:ext uri="{0D108BD9-81ED-4DB2-BD59-A6C34878D82A}">
                    <a16:rowId xmlns:a16="http://schemas.microsoft.com/office/drawing/2014/main" val="2787608649"/>
                  </a:ext>
                </a:extLst>
              </a:tr>
              <a:tr h="367091">
                <a:tc>
                  <a:txBody>
                    <a:bodyPr/>
                    <a:lstStyle/>
                    <a:p>
                      <a:pPr algn="ctr"/>
                      <a:r>
                        <a:rPr lang="en-IN" dirty="0"/>
                        <a:t>10</a:t>
                      </a:r>
                    </a:p>
                  </a:txBody>
                  <a:tcPr/>
                </a:tc>
                <a:tc>
                  <a:txBody>
                    <a:bodyPr/>
                    <a:lstStyle/>
                    <a:p>
                      <a:pPr algn="ctr"/>
                      <a:r>
                        <a:rPr lang="en-IN" dirty="0"/>
                        <a:t>AB</a:t>
                      </a:r>
                    </a:p>
                  </a:txBody>
                  <a:tcPr/>
                </a:tc>
                <a:extLst>
                  <a:ext uri="{0D108BD9-81ED-4DB2-BD59-A6C34878D82A}">
                    <a16:rowId xmlns:a16="http://schemas.microsoft.com/office/drawing/2014/main" val="2404004725"/>
                  </a:ext>
                </a:extLst>
              </a:tr>
              <a:tr h="367091">
                <a:tc>
                  <a:txBody>
                    <a:bodyPr/>
                    <a:lstStyle/>
                    <a:p>
                      <a:pPr algn="ctr"/>
                      <a:r>
                        <a:rPr lang="en-IN" dirty="0"/>
                        <a:t>11</a:t>
                      </a:r>
                    </a:p>
                  </a:txBody>
                  <a:tcPr/>
                </a:tc>
                <a:tc>
                  <a:txBody>
                    <a:bodyPr/>
                    <a:lstStyle/>
                    <a:p>
                      <a:pPr algn="ctr"/>
                      <a:r>
                        <a:rPr lang="en-IN" dirty="0"/>
                        <a:t>AC</a:t>
                      </a:r>
                    </a:p>
                  </a:txBody>
                  <a:tcPr/>
                </a:tc>
                <a:extLst>
                  <a:ext uri="{0D108BD9-81ED-4DB2-BD59-A6C34878D82A}">
                    <a16:rowId xmlns:a16="http://schemas.microsoft.com/office/drawing/2014/main" val="2589885664"/>
                  </a:ext>
                </a:extLst>
              </a:tr>
              <a:tr h="367091">
                <a:tc>
                  <a:txBody>
                    <a:bodyPr/>
                    <a:lstStyle/>
                    <a:p>
                      <a:pPr algn="ctr"/>
                      <a:r>
                        <a:rPr lang="en-IN" dirty="0"/>
                        <a:t>12</a:t>
                      </a:r>
                    </a:p>
                  </a:txBody>
                  <a:tcPr/>
                </a:tc>
                <a:tc>
                  <a:txBody>
                    <a:bodyPr/>
                    <a:lstStyle/>
                    <a:p>
                      <a:pPr algn="ctr"/>
                      <a:r>
                        <a:rPr lang="en-IN" dirty="0"/>
                        <a:t>AD</a:t>
                      </a:r>
                    </a:p>
                  </a:txBody>
                  <a:tcPr/>
                </a:tc>
                <a:extLst>
                  <a:ext uri="{0D108BD9-81ED-4DB2-BD59-A6C34878D82A}">
                    <a16:rowId xmlns:a16="http://schemas.microsoft.com/office/drawing/2014/main" val="3019212458"/>
                  </a:ext>
                </a:extLst>
              </a:tr>
            </a:tbl>
          </a:graphicData>
        </a:graphic>
      </p:graphicFrame>
      <p:sp>
        <p:nvSpPr>
          <p:cNvPr id="6" name="TextBox 5">
            <a:extLst>
              <a:ext uri="{FF2B5EF4-FFF2-40B4-BE49-F238E27FC236}">
                <a16:creationId xmlns:a16="http://schemas.microsoft.com/office/drawing/2014/main" id="{F10FCC78-68DF-5C93-8075-86D193DBEA8B}"/>
              </a:ext>
            </a:extLst>
          </p:cNvPr>
          <p:cNvSpPr txBox="1"/>
          <p:nvPr/>
        </p:nvSpPr>
        <p:spPr>
          <a:xfrm>
            <a:off x="1743529" y="1765788"/>
            <a:ext cx="2318658" cy="461665"/>
          </a:xfrm>
          <a:prstGeom prst="rect">
            <a:avLst/>
          </a:prstGeom>
          <a:noFill/>
        </p:spPr>
        <p:txBody>
          <a:bodyPr wrap="square" rtlCol="0">
            <a:spAutoFit/>
          </a:bodyPr>
          <a:lstStyle/>
          <a:p>
            <a:r>
              <a:rPr lang="en-IN" sz="2400" b="1" dirty="0"/>
              <a:t>Emp Table</a:t>
            </a:r>
          </a:p>
        </p:txBody>
      </p:sp>
      <p:graphicFrame>
        <p:nvGraphicFramePr>
          <p:cNvPr id="7" name="Table 6">
            <a:extLst>
              <a:ext uri="{FF2B5EF4-FFF2-40B4-BE49-F238E27FC236}">
                <a16:creationId xmlns:a16="http://schemas.microsoft.com/office/drawing/2014/main" id="{4B9E1BB1-7D3E-DDEF-7667-DA72A0204DD3}"/>
              </a:ext>
            </a:extLst>
          </p:cNvPr>
          <p:cNvGraphicFramePr>
            <a:graphicFrameLocks noGrp="1"/>
          </p:cNvGraphicFramePr>
          <p:nvPr/>
        </p:nvGraphicFramePr>
        <p:xfrm>
          <a:off x="6199414" y="2317076"/>
          <a:ext cx="4281714" cy="1468364"/>
        </p:xfrm>
        <a:graphic>
          <a:graphicData uri="http://schemas.openxmlformats.org/drawingml/2006/table">
            <a:tbl>
              <a:tblPr firstRow="1" bandRow="1">
                <a:tableStyleId>{5C22544A-7EE6-4342-B048-85BDC9FD1C3A}</a:tableStyleId>
              </a:tblPr>
              <a:tblGrid>
                <a:gridCol w="1984828">
                  <a:extLst>
                    <a:ext uri="{9D8B030D-6E8A-4147-A177-3AD203B41FA5}">
                      <a16:colId xmlns:a16="http://schemas.microsoft.com/office/drawing/2014/main" val="2056598130"/>
                    </a:ext>
                  </a:extLst>
                </a:gridCol>
                <a:gridCol w="2296886">
                  <a:extLst>
                    <a:ext uri="{9D8B030D-6E8A-4147-A177-3AD203B41FA5}">
                      <a16:colId xmlns:a16="http://schemas.microsoft.com/office/drawing/2014/main" val="3465692666"/>
                    </a:ext>
                  </a:extLst>
                </a:gridCol>
              </a:tblGrid>
              <a:tr h="367091">
                <a:tc>
                  <a:txBody>
                    <a:bodyPr/>
                    <a:lstStyle/>
                    <a:p>
                      <a:pPr algn="ctr"/>
                      <a:r>
                        <a:rPr lang="en-IN" dirty="0"/>
                        <a:t>ID</a:t>
                      </a:r>
                    </a:p>
                  </a:txBody>
                  <a:tcPr/>
                </a:tc>
                <a:tc>
                  <a:txBody>
                    <a:bodyPr/>
                    <a:lstStyle/>
                    <a:p>
                      <a:pPr algn="ctr"/>
                      <a:r>
                        <a:rPr lang="en-IN" dirty="0"/>
                        <a:t>BRANCH</a:t>
                      </a:r>
                    </a:p>
                  </a:txBody>
                  <a:tcPr/>
                </a:tc>
                <a:extLst>
                  <a:ext uri="{0D108BD9-81ED-4DB2-BD59-A6C34878D82A}">
                    <a16:rowId xmlns:a16="http://schemas.microsoft.com/office/drawing/2014/main" val="2787608649"/>
                  </a:ext>
                </a:extLst>
              </a:tr>
              <a:tr h="367091">
                <a:tc>
                  <a:txBody>
                    <a:bodyPr/>
                    <a:lstStyle/>
                    <a:p>
                      <a:pPr algn="ctr"/>
                      <a:r>
                        <a:rPr lang="en-IN" dirty="0"/>
                        <a:t>11</a:t>
                      </a:r>
                    </a:p>
                  </a:txBody>
                  <a:tcPr/>
                </a:tc>
                <a:tc>
                  <a:txBody>
                    <a:bodyPr/>
                    <a:lstStyle/>
                    <a:p>
                      <a:pPr algn="ctr"/>
                      <a:r>
                        <a:rPr lang="en-IN" dirty="0"/>
                        <a:t>Computer</a:t>
                      </a:r>
                    </a:p>
                  </a:txBody>
                  <a:tcPr/>
                </a:tc>
                <a:extLst>
                  <a:ext uri="{0D108BD9-81ED-4DB2-BD59-A6C34878D82A}">
                    <a16:rowId xmlns:a16="http://schemas.microsoft.com/office/drawing/2014/main" val="2404004725"/>
                  </a:ext>
                </a:extLst>
              </a:tr>
              <a:tr h="367091">
                <a:tc>
                  <a:txBody>
                    <a:bodyPr/>
                    <a:lstStyle/>
                    <a:p>
                      <a:pPr algn="ctr"/>
                      <a:r>
                        <a:rPr lang="en-IN" dirty="0"/>
                        <a:t>12</a:t>
                      </a:r>
                    </a:p>
                  </a:txBody>
                  <a:tcPr/>
                </a:tc>
                <a:tc>
                  <a:txBody>
                    <a:bodyPr/>
                    <a:lstStyle/>
                    <a:p>
                      <a:pPr algn="ctr"/>
                      <a:r>
                        <a:rPr lang="en-IN" dirty="0"/>
                        <a:t>Civil</a:t>
                      </a:r>
                    </a:p>
                  </a:txBody>
                  <a:tcPr/>
                </a:tc>
                <a:extLst>
                  <a:ext uri="{0D108BD9-81ED-4DB2-BD59-A6C34878D82A}">
                    <a16:rowId xmlns:a16="http://schemas.microsoft.com/office/drawing/2014/main" val="2589885664"/>
                  </a:ext>
                </a:extLst>
              </a:tr>
              <a:tr h="367091">
                <a:tc>
                  <a:txBody>
                    <a:bodyPr/>
                    <a:lstStyle/>
                    <a:p>
                      <a:pPr algn="ctr"/>
                      <a:r>
                        <a:rPr lang="en-IN" dirty="0"/>
                        <a:t>13</a:t>
                      </a:r>
                    </a:p>
                  </a:txBody>
                  <a:tcPr/>
                </a:tc>
                <a:tc>
                  <a:txBody>
                    <a:bodyPr/>
                    <a:lstStyle/>
                    <a:p>
                      <a:pPr algn="ctr"/>
                      <a:r>
                        <a:rPr lang="en-IN" dirty="0"/>
                        <a:t>Mech</a:t>
                      </a:r>
                    </a:p>
                  </a:txBody>
                  <a:tcPr/>
                </a:tc>
                <a:extLst>
                  <a:ext uri="{0D108BD9-81ED-4DB2-BD59-A6C34878D82A}">
                    <a16:rowId xmlns:a16="http://schemas.microsoft.com/office/drawing/2014/main" val="3019212458"/>
                  </a:ext>
                </a:extLst>
              </a:tr>
            </a:tbl>
          </a:graphicData>
        </a:graphic>
      </p:graphicFrame>
      <p:sp>
        <p:nvSpPr>
          <p:cNvPr id="8" name="TextBox 7">
            <a:extLst>
              <a:ext uri="{FF2B5EF4-FFF2-40B4-BE49-F238E27FC236}">
                <a16:creationId xmlns:a16="http://schemas.microsoft.com/office/drawing/2014/main" id="{D662D951-65A1-6B34-57DC-0043D91E0446}"/>
              </a:ext>
            </a:extLst>
          </p:cNvPr>
          <p:cNvSpPr txBox="1"/>
          <p:nvPr/>
        </p:nvSpPr>
        <p:spPr>
          <a:xfrm>
            <a:off x="6834414" y="1765787"/>
            <a:ext cx="2812143" cy="461665"/>
          </a:xfrm>
          <a:prstGeom prst="rect">
            <a:avLst/>
          </a:prstGeom>
          <a:noFill/>
        </p:spPr>
        <p:txBody>
          <a:bodyPr wrap="square" rtlCol="0">
            <a:spAutoFit/>
          </a:bodyPr>
          <a:lstStyle/>
          <a:p>
            <a:r>
              <a:rPr lang="en-IN" sz="2400" b="1" dirty="0"/>
              <a:t>Dept Table</a:t>
            </a:r>
          </a:p>
        </p:txBody>
      </p:sp>
      <p:sp>
        <p:nvSpPr>
          <p:cNvPr id="12" name="TextBox 11">
            <a:extLst>
              <a:ext uri="{FF2B5EF4-FFF2-40B4-BE49-F238E27FC236}">
                <a16:creationId xmlns:a16="http://schemas.microsoft.com/office/drawing/2014/main" id="{44578805-E9B2-5A01-B117-8E463BA5F8C8}"/>
              </a:ext>
            </a:extLst>
          </p:cNvPr>
          <p:cNvSpPr txBox="1"/>
          <p:nvPr/>
        </p:nvSpPr>
        <p:spPr>
          <a:xfrm>
            <a:off x="1337129" y="3537637"/>
            <a:ext cx="6096000" cy="1569660"/>
          </a:xfrm>
          <a:prstGeom prst="rect">
            <a:avLst/>
          </a:prstGeom>
          <a:noFill/>
        </p:spPr>
        <p:txBody>
          <a:bodyPr wrap="square">
            <a:spAutoFit/>
          </a:bodyPr>
          <a:lstStyle/>
          <a:p>
            <a:endParaRPr lang="en-US" sz="2400" b="1" i="0" u="none" strike="noStrike" baseline="0" dirty="0">
              <a:solidFill>
                <a:srgbClr val="000000"/>
              </a:solidFill>
            </a:endParaRPr>
          </a:p>
          <a:p>
            <a:r>
              <a:rPr lang="en-US" sz="2400" b="1" i="0" u="none" strike="noStrike" baseline="0" dirty="0">
                <a:solidFill>
                  <a:srgbClr val="000000"/>
                </a:solidFill>
              </a:rPr>
              <a:t>SELECT *</a:t>
            </a:r>
          </a:p>
          <a:p>
            <a:r>
              <a:rPr lang="en-US" sz="2400" b="1" i="0" u="none" strike="noStrike" baseline="0" dirty="0">
                <a:solidFill>
                  <a:srgbClr val="000000"/>
                </a:solidFill>
              </a:rPr>
              <a:t>FROM Emp </a:t>
            </a:r>
            <a:r>
              <a:rPr lang="en-US" sz="2400" b="1" dirty="0">
                <a:solidFill>
                  <a:srgbClr val="000000"/>
                </a:solidFill>
              </a:rPr>
              <a:t>left outer</a:t>
            </a:r>
            <a:r>
              <a:rPr lang="en-US" sz="2400" b="1" i="0" u="none" strike="noStrike" baseline="0" dirty="0">
                <a:solidFill>
                  <a:srgbClr val="000000"/>
                </a:solidFill>
              </a:rPr>
              <a:t> join Dept</a:t>
            </a:r>
          </a:p>
          <a:p>
            <a:r>
              <a:rPr lang="en-US" sz="2400" b="1" i="0" u="none" strike="noStrike" baseline="0" dirty="0">
                <a:solidFill>
                  <a:srgbClr val="000000"/>
                </a:solidFill>
              </a:rPr>
              <a:t>on Emp.ID = Dept.ID;</a:t>
            </a:r>
            <a:endParaRPr lang="en-IN" sz="2400" b="1" dirty="0"/>
          </a:p>
        </p:txBody>
      </p:sp>
      <p:graphicFrame>
        <p:nvGraphicFramePr>
          <p:cNvPr id="13" name="Table 12">
            <a:extLst>
              <a:ext uri="{FF2B5EF4-FFF2-40B4-BE49-F238E27FC236}">
                <a16:creationId xmlns:a16="http://schemas.microsoft.com/office/drawing/2014/main" id="{F37970EC-87DB-6D86-117C-64BD7E59D666}"/>
              </a:ext>
            </a:extLst>
          </p:cNvPr>
          <p:cNvGraphicFramePr>
            <a:graphicFrameLocks noGrp="1"/>
          </p:cNvGraphicFramePr>
          <p:nvPr/>
        </p:nvGraphicFramePr>
        <p:xfrm>
          <a:off x="1649186" y="5107297"/>
          <a:ext cx="8128000" cy="159813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820346788"/>
                    </a:ext>
                  </a:extLst>
                </a:gridCol>
                <a:gridCol w="2032000">
                  <a:extLst>
                    <a:ext uri="{9D8B030D-6E8A-4147-A177-3AD203B41FA5}">
                      <a16:colId xmlns:a16="http://schemas.microsoft.com/office/drawing/2014/main" val="2440899973"/>
                    </a:ext>
                  </a:extLst>
                </a:gridCol>
                <a:gridCol w="2032000">
                  <a:extLst>
                    <a:ext uri="{9D8B030D-6E8A-4147-A177-3AD203B41FA5}">
                      <a16:colId xmlns:a16="http://schemas.microsoft.com/office/drawing/2014/main" val="1246276373"/>
                    </a:ext>
                  </a:extLst>
                </a:gridCol>
                <a:gridCol w="2032000">
                  <a:extLst>
                    <a:ext uri="{9D8B030D-6E8A-4147-A177-3AD203B41FA5}">
                      <a16:colId xmlns:a16="http://schemas.microsoft.com/office/drawing/2014/main" val="2607901765"/>
                    </a:ext>
                  </a:extLst>
                </a:gridCol>
              </a:tblGrid>
              <a:tr h="0">
                <a:tc>
                  <a:txBody>
                    <a:bodyPr/>
                    <a:lstStyle/>
                    <a:p>
                      <a:pPr algn="ctr"/>
                      <a:r>
                        <a:rPr lang="en-IN" dirty="0"/>
                        <a:t>ID</a:t>
                      </a:r>
                    </a:p>
                  </a:txBody>
                  <a:tcPr/>
                </a:tc>
                <a:tc>
                  <a:txBody>
                    <a:bodyPr/>
                    <a:lstStyle/>
                    <a:p>
                      <a:pPr algn="ctr"/>
                      <a:r>
                        <a:rPr lang="en-IN" dirty="0"/>
                        <a:t>STATE</a:t>
                      </a:r>
                    </a:p>
                  </a:txBody>
                  <a:tcPr/>
                </a:tc>
                <a:tc>
                  <a:txBody>
                    <a:bodyPr/>
                    <a:lstStyle/>
                    <a:p>
                      <a:pPr algn="ctr"/>
                      <a:r>
                        <a:rPr lang="en-IN" dirty="0"/>
                        <a:t>ID</a:t>
                      </a:r>
                    </a:p>
                  </a:txBody>
                  <a:tcPr/>
                </a:tc>
                <a:tc>
                  <a:txBody>
                    <a:bodyPr/>
                    <a:lstStyle/>
                    <a:p>
                      <a:pPr algn="ctr"/>
                      <a:r>
                        <a:rPr lang="en-IN" dirty="0"/>
                        <a:t>BRANCH</a:t>
                      </a:r>
                    </a:p>
                  </a:txBody>
                  <a:tcPr/>
                </a:tc>
                <a:extLst>
                  <a:ext uri="{0D108BD9-81ED-4DB2-BD59-A6C34878D82A}">
                    <a16:rowId xmlns:a16="http://schemas.microsoft.com/office/drawing/2014/main" val="2440416700"/>
                  </a:ext>
                </a:extLst>
              </a:tr>
              <a:tr h="410790">
                <a:tc>
                  <a:txBody>
                    <a:bodyPr/>
                    <a:lstStyle/>
                    <a:p>
                      <a:pPr algn="ctr"/>
                      <a:r>
                        <a:rPr lang="en-IN" dirty="0"/>
                        <a:t>10</a:t>
                      </a:r>
                    </a:p>
                  </a:txBody>
                  <a:tcPr/>
                </a:tc>
                <a:tc>
                  <a:txBody>
                    <a:bodyPr/>
                    <a:lstStyle/>
                    <a:p>
                      <a:pPr algn="ctr"/>
                      <a:r>
                        <a:rPr lang="en-IN" dirty="0"/>
                        <a:t>AB</a:t>
                      </a:r>
                    </a:p>
                  </a:txBody>
                  <a:tcPr/>
                </a:tc>
                <a:tc>
                  <a:txBody>
                    <a:bodyPr/>
                    <a:lstStyle/>
                    <a:p>
                      <a:pPr algn="ctr"/>
                      <a:r>
                        <a:rPr lang="en-IN" dirty="0"/>
                        <a:t>NULL</a:t>
                      </a:r>
                    </a:p>
                  </a:txBody>
                  <a:tcPr/>
                </a:tc>
                <a:tc>
                  <a:txBody>
                    <a:bodyPr/>
                    <a:lstStyle/>
                    <a:p>
                      <a:pPr algn="ctr"/>
                      <a:r>
                        <a:rPr lang="en-IN" dirty="0"/>
                        <a:t>NULL</a:t>
                      </a:r>
                    </a:p>
                  </a:txBody>
                  <a:tcPr/>
                </a:tc>
                <a:extLst>
                  <a:ext uri="{0D108BD9-81ED-4DB2-BD59-A6C34878D82A}">
                    <a16:rowId xmlns:a16="http://schemas.microsoft.com/office/drawing/2014/main" val="57881014"/>
                  </a:ext>
                </a:extLst>
              </a:tr>
              <a:tr h="410790">
                <a:tc>
                  <a:txBody>
                    <a:bodyPr/>
                    <a:lstStyle/>
                    <a:p>
                      <a:pPr algn="ctr"/>
                      <a:r>
                        <a:rPr lang="en-IN" dirty="0"/>
                        <a:t>11</a:t>
                      </a:r>
                    </a:p>
                  </a:txBody>
                  <a:tcPr/>
                </a:tc>
                <a:tc>
                  <a:txBody>
                    <a:bodyPr/>
                    <a:lstStyle/>
                    <a:p>
                      <a:pPr algn="ctr"/>
                      <a:r>
                        <a:rPr lang="en-IN" dirty="0"/>
                        <a:t>AC</a:t>
                      </a:r>
                    </a:p>
                  </a:txBody>
                  <a:tcPr/>
                </a:tc>
                <a:tc>
                  <a:txBody>
                    <a:bodyPr/>
                    <a:lstStyle/>
                    <a:p>
                      <a:pPr algn="ctr"/>
                      <a:r>
                        <a:rPr lang="en-IN" dirty="0"/>
                        <a:t>11</a:t>
                      </a:r>
                    </a:p>
                  </a:txBody>
                  <a:tcPr/>
                </a:tc>
                <a:tc>
                  <a:txBody>
                    <a:bodyPr/>
                    <a:lstStyle/>
                    <a:p>
                      <a:pPr algn="ctr"/>
                      <a:r>
                        <a:rPr lang="en-IN" dirty="0"/>
                        <a:t>Computer</a:t>
                      </a:r>
                    </a:p>
                  </a:txBody>
                  <a:tcPr/>
                </a:tc>
                <a:extLst>
                  <a:ext uri="{0D108BD9-81ED-4DB2-BD59-A6C34878D82A}">
                    <a16:rowId xmlns:a16="http://schemas.microsoft.com/office/drawing/2014/main" val="1860061172"/>
                  </a:ext>
                </a:extLst>
              </a:tr>
              <a:tr h="410790">
                <a:tc>
                  <a:txBody>
                    <a:bodyPr/>
                    <a:lstStyle/>
                    <a:p>
                      <a:pPr algn="ctr"/>
                      <a:r>
                        <a:rPr lang="en-IN" dirty="0"/>
                        <a:t>12</a:t>
                      </a:r>
                    </a:p>
                  </a:txBody>
                  <a:tcPr/>
                </a:tc>
                <a:tc>
                  <a:txBody>
                    <a:bodyPr/>
                    <a:lstStyle/>
                    <a:p>
                      <a:pPr algn="ctr"/>
                      <a:r>
                        <a:rPr lang="en-IN" dirty="0"/>
                        <a:t>AD</a:t>
                      </a:r>
                    </a:p>
                  </a:txBody>
                  <a:tcPr/>
                </a:tc>
                <a:tc>
                  <a:txBody>
                    <a:bodyPr/>
                    <a:lstStyle/>
                    <a:p>
                      <a:pPr algn="ctr"/>
                      <a:r>
                        <a:rPr lang="en-IN" dirty="0"/>
                        <a:t>12</a:t>
                      </a:r>
                    </a:p>
                  </a:txBody>
                  <a:tcPr/>
                </a:tc>
                <a:tc>
                  <a:txBody>
                    <a:bodyPr/>
                    <a:lstStyle/>
                    <a:p>
                      <a:pPr algn="ctr"/>
                      <a:r>
                        <a:rPr lang="en-IN" dirty="0"/>
                        <a:t>Civil</a:t>
                      </a:r>
                    </a:p>
                  </a:txBody>
                  <a:tcPr/>
                </a:tc>
                <a:extLst>
                  <a:ext uri="{0D108BD9-81ED-4DB2-BD59-A6C34878D82A}">
                    <a16:rowId xmlns:a16="http://schemas.microsoft.com/office/drawing/2014/main" val="20295748"/>
                  </a:ext>
                </a:extLst>
              </a:tr>
            </a:tbl>
          </a:graphicData>
        </a:graphic>
      </p:graphicFrame>
    </p:spTree>
    <p:extLst>
      <p:ext uri="{BB962C8B-B14F-4D97-AF65-F5344CB8AC3E}">
        <p14:creationId xmlns:p14="http://schemas.microsoft.com/office/powerpoint/2010/main" val="3095425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94BDE-FFE1-C5DE-93D9-D798958F8218}"/>
              </a:ext>
            </a:extLst>
          </p:cNvPr>
          <p:cNvSpPr>
            <a:spLocks noGrp="1"/>
          </p:cNvSpPr>
          <p:nvPr>
            <p:ph type="title"/>
          </p:nvPr>
        </p:nvSpPr>
        <p:spPr>
          <a:xfrm>
            <a:off x="664028" y="-330344"/>
            <a:ext cx="10515600" cy="1325563"/>
          </a:xfrm>
        </p:spPr>
        <p:txBody>
          <a:bodyPr/>
          <a:lstStyle/>
          <a:p>
            <a:pPr algn="ctr"/>
            <a:r>
              <a:rPr lang="en-IN" b="1" dirty="0">
                <a:solidFill>
                  <a:srgbClr val="C00000"/>
                </a:solidFill>
              </a:rPr>
              <a:t>Right Outer Join</a:t>
            </a:r>
          </a:p>
        </p:txBody>
      </p:sp>
      <p:sp>
        <p:nvSpPr>
          <p:cNvPr id="3" name="Content Placeholder 2">
            <a:extLst>
              <a:ext uri="{FF2B5EF4-FFF2-40B4-BE49-F238E27FC236}">
                <a16:creationId xmlns:a16="http://schemas.microsoft.com/office/drawing/2014/main" id="{DAB9C9B4-7B72-544B-B070-855892F3374B}"/>
              </a:ext>
            </a:extLst>
          </p:cNvPr>
          <p:cNvSpPr>
            <a:spLocks noGrp="1"/>
          </p:cNvSpPr>
          <p:nvPr>
            <p:ph idx="1"/>
          </p:nvPr>
        </p:nvSpPr>
        <p:spPr>
          <a:xfrm>
            <a:off x="664027" y="772007"/>
            <a:ext cx="11070773" cy="4351338"/>
          </a:xfrm>
        </p:spPr>
        <p:txBody>
          <a:bodyPr>
            <a:normAutofit/>
          </a:bodyPr>
          <a:lstStyle/>
          <a:p>
            <a:pPr algn="just"/>
            <a:r>
              <a:rPr lang="en-US" sz="2000" b="0" i="0" u="none" strike="noStrike" baseline="0" dirty="0">
                <a:solidFill>
                  <a:srgbClr val="000000"/>
                </a:solidFill>
              </a:rPr>
              <a:t>The right outer join (or right join) returns all the rows of the right side table and matching rows for the left side table of the join. </a:t>
            </a:r>
          </a:p>
          <a:p>
            <a:pPr algn="just"/>
            <a:r>
              <a:rPr lang="en-US" sz="2000" b="0" i="0" u="none" strike="noStrike" baseline="0" dirty="0">
                <a:solidFill>
                  <a:srgbClr val="000000"/>
                </a:solidFill>
              </a:rPr>
              <a:t>The rows for which there is no matching row on the left side, the result will contain </a:t>
            </a:r>
            <a:r>
              <a:rPr lang="en-US" sz="2000" b="0" i="1" u="none" strike="noStrike" baseline="0" dirty="0">
                <a:solidFill>
                  <a:srgbClr val="000000"/>
                </a:solidFill>
              </a:rPr>
              <a:t>NULL.</a:t>
            </a:r>
            <a:endParaRPr lang="en-IN" sz="2000" dirty="0"/>
          </a:p>
        </p:txBody>
      </p:sp>
      <p:sp>
        <p:nvSpPr>
          <p:cNvPr id="4" name="Slide Number Placeholder 3">
            <a:extLst>
              <a:ext uri="{FF2B5EF4-FFF2-40B4-BE49-F238E27FC236}">
                <a16:creationId xmlns:a16="http://schemas.microsoft.com/office/drawing/2014/main" id="{EB6608E7-47B1-01F5-D429-603439BC6A25}"/>
              </a:ext>
            </a:extLst>
          </p:cNvPr>
          <p:cNvSpPr>
            <a:spLocks noGrp="1"/>
          </p:cNvSpPr>
          <p:nvPr>
            <p:ph type="sldNum" sz="quarter" idx="12"/>
          </p:nvPr>
        </p:nvSpPr>
        <p:spPr/>
        <p:txBody>
          <a:bodyPr/>
          <a:lstStyle/>
          <a:p>
            <a:fld id="{A5DC77FE-90AD-43F6-BCC5-87ECBA829A40}" type="slidenum">
              <a:rPr lang="en-IN" smtClean="0"/>
              <a:t>5</a:t>
            </a:fld>
            <a:endParaRPr lang="en-IN" dirty="0"/>
          </a:p>
        </p:txBody>
      </p:sp>
      <p:graphicFrame>
        <p:nvGraphicFramePr>
          <p:cNvPr id="5" name="Table 4">
            <a:extLst>
              <a:ext uri="{FF2B5EF4-FFF2-40B4-BE49-F238E27FC236}">
                <a16:creationId xmlns:a16="http://schemas.microsoft.com/office/drawing/2014/main" id="{C92100B9-1247-CC1F-24E2-430DB9195C71}"/>
              </a:ext>
            </a:extLst>
          </p:cNvPr>
          <p:cNvGraphicFramePr>
            <a:graphicFrameLocks noGrp="1"/>
          </p:cNvGraphicFramePr>
          <p:nvPr/>
        </p:nvGraphicFramePr>
        <p:xfrm>
          <a:off x="1141185" y="2317076"/>
          <a:ext cx="4281714" cy="1468364"/>
        </p:xfrm>
        <a:graphic>
          <a:graphicData uri="http://schemas.openxmlformats.org/drawingml/2006/table">
            <a:tbl>
              <a:tblPr firstRow="1" bandRow="1">
                <a:tableStyleId>{5C22544A-7EE6-4342-B048-85BDC9FD1C3A}</a:tableStyleId>
              </a:tblPr>
              <a:tblGrid>
                <a:gridCol w="1984828">
                  <a:extLst>
                    <a:ext uri="{9D8B030D-6E8A-4147-A177-3AD203B41FA5}">
                      <a16:colId xmlns:a16="http://schemas.microsoft.com/office/drawing/2014/main" val="2056598130"/>
                    </a:ext>
                  </a:extLst>
                </a:gridCol>
                <a:gridCol w="2296886">
                  <a:extLst>
                    <a:ext uri="{9D8B030D-6E8A-4147-A177-3AD203B41FA5}">
                      <a16:colId xmlns:a16="http://schemas.microsoft.com/office/drawing/2014/main" val="3465692666"/>
                    </a:ext>
                  </a:extLst>
                </a:gridCol>
              </a:tblGrid>
              <a:tr h="367091">
                <a:tc>
                  <a:txBody>
                    <a:bodyPr/>
                    <a:lstStyle/>
                    <a:p>
                      <a:pPr algn="ctr"/>
                      <a:r>
                        <a:rPr lang="en-IN" dirty="0"/>
                        <a:t>ID</a:t>
                      </a:r>
                    </a:p>
                  </a:txBody>
                  <a:tcPr/>
                </a:tc>
                <a:tc>
                  <a:txBody>
                    <a:bodyPr/>
                    <a:lstStyle/>
                    <a:p>
                      <a:pPr algn="ctr"/>
                      <a:r>
                        <a:rPr lang="en-IN" dirty="0"/>
                        <a:t>STATE</a:t>
                      </a:r>
                    </a:p>
                  </a:txBody>
                  <a:tcPr/>
                </a:tc>
                <a:extLst>
                  <a:ext uri="{0D108BD9-81ED-4DB2-BD59-A6C34878D82A}">
                    <a16:rowId xmlns:a16="http://schemas.microsoft.com/office/drawing/2014/main" val="2787608649"/>
                  </a:ext>
                </a:extLst>
              </a:tr>
              <a:tr h="367091">
                <a:tc>
                  <a:txBody>
                    <a:bodyPr/>
                    <a:lstStyle/>
                    <a:p>
                      <a:pPr algn="ctr"/>
                      <a:r>
                        <a:rPr lang="en-IN" dirty="0"/>
                        <a:t>10</a:t>
                      </a:r>
                    </a:p>
                  </a:txBody>
                  <a:tcPr/>
                </a:tc>
                <a:tc>
                  <a:txBody>
                    <a:bodyPr/>
                    <a:lstStyle/>
                    <a:p>
                      <a:pPr algn="ctr"/>
                      <a:r>
                        <a:rPr lang="en-IN" dirty="0"/>
                        <a:t>AB</a:t>
                      </a:r>
                    </a:p>
                  </a:txBody>
                  <a:tcPr/>
                </a:tc>
                <a:extLst>
                  <a:ext uri="{0D108BD9-81ED-4DB2-BD59-A6C34878D82A}">
                    <a16:rowId xmlns:a16="http://schemas.microsoft.com/office/drawing/2014/main" val="2404004725"/>
                  </a:ext>
                </a:extLst>
              </a:tr>
              <a:tr h="367091">
                <a:tc>
                  <a:txBody>
                    <a:bodyPr/>
                    <a:lstStyle/>
                    <a:p>
                      <a:pPr algn="ctr"/>
                      <a:r>
                        <a:rPr lang="en-IN" dirty="0"/>
                        <a:t>11</a:t>
                      </a:r>
                    </a:p>
                  </a:txBody>
                  <a:tcPr/>
                </a:tc>
                <a:tc>
                  <a:txBody>
                    <a:bodyPr/>
                    <a:lstStyle/>
                    <a:p>
                      <a:pPr algn="ctr"/>
                      <a:r>
                        <a:rPr lang="en-IN" dirty="0"/>
                        <a:t>AC</a:t>
                      </a:r>
                    </a:p>
                  </a:txBody>
                  <a:tcPr/>
                </a:tc>
                <a:extLst>
                  <a:ext uri="{0D108BD9-81ED-4DB2-BD59-A6C34878D82A}">
                    <a16:rowId xmlns:a16="http://schemas.microsoft.com/office/drawing/2014/main" val="2589885664"/>
                  </a:ext>
                </a:extLst>
              </a:tr>
              <a:tr h="367091">
                <a:tc>
                  <a:txBody>
                    <a:bodyPr/>
                    <a:lstStyle/>
                    <a:p>
                      <a:pPr algn="ctr"/>
                      <a:r>
                        <a:rPr lang="en-IN" dirty="0"/>
                        <a:t>12</a:t>
                      </a:r>
                    </a:p>
                  </a:txBody>
                  <a:tcPr/>
                </a:tc>
                <a:tc>
                  <a:txBody>
                    <a:bodyPr/>
                    <a:lstStyle/>
                    <a:p>
                      <a:pPr algn="ctr"/>
                      <a:r>
                        <a:rPr lang="en-IN" dirty="0"/>
                        <a:t>AD</a:t>
                      </a:r>
                    </a:p>
                  </a:txBody>
                  <a:tcPr/>
                </a:tc>
                <a:extLst>
                  <a:ext uri="{0D108BD9-81ED-4DB2-BD59-A6C34878D82A}">
                    <a16:rowId xmlns:a16="http://schemas.microsoft.com/office/drawing/2014/main" val="3019212458"/>
                  </a:ext>
                </a:extLst>
              </a:tr>
            </a:tbl>
          </a:graphicData>
        </a:graphic>
      </p:graphicFrame>
      <p:sp>
        <p:nvSpPr>
          <p:cNvPr id="6" name="TextBox 5">
            <a:extLst>
              <a:ext uri="{FF2B5EF4-FFF2-40B4-BE49-F238E27FC236}">
                <a16:creationId xmlns:a16="http://schemas.microsoft.com/office/drawing/2014/main" id="{F10FCC78-68DF-5C93-8075-86D193DBEA8B}"/>
              </a:ext>
            </a:extLst>
          </p:cNvPr>
          <p:cNvSpPr txBox="1"/>
          <p:nvPr/>
        </p:nvSpPr>
        <p:spPr>
          <a:xfrm>
            <a:off x="1743529" y="1765788"/>
            <a:ext cx="2318658" cy="461665"/>
          </a:xfrm>
          <a:prstGeom prst="rect">
            <a:avLst/>
          </a:prstGeom>
          <a:noFill/>
        </p:spPr>
        <p:txBody>
          <a:bodyPr wrap="square" rtlCol="0">
            <a:spAutoFit/>
          </a:bodyPr>
          <a:lstStyle/>
          <a:p>
            <a:r>
              <a:rPr lang="en-IN" sz="2400" b="1" dirty="0"/>
              <a:t>Emp Table</a:t>
            </a:r>
          </a:p>
        </p:txBody>
      </p:sp>
      <p:graphicFrame>
        <p:nvGraphicFramePr>
          <p:cNvPr id="7" name="Table 6">
            <a:extLst>
              <a:ext uri="{FF2B5EF4-FFF2-40B4-BE49-F238E27FC236}">
                <a16:creationId xmlns:a16="http://schemas.microsoft.com/office/drawing/2014/main" id="{4B9E1BB1-7D3E-DDEF-7667-DA72A0204DD3}"/>
              </a:ext>
            </a:extLst>
          </p:cNvPr>
          <p:cNvGraphicFramePr>
            <a:graphicFrameLocks noGrp="1"/>
          </p:cNvGraphicFramePr>
          <p:nvPr/>
        </p:nvGraphicFramePr>
        <p:xfrm>
          <a:off x="6199414" y="2317076"/>
          <a:ext cx="4281714" cy="1468364"/>
        </p:xfrm>
        <a:graphic>
          <a:graphicData uri="http://schemas.openxmlformats.org/drawingml/2006/table">
            <a:tbl>
              <a:tblPr firstRow="1" bandRow="1">
                <a:tableStyleId>{5C22544A-7EE6-4342-B048-85BDC9FD1C3A}</a:tableStyleId>
              </a:tblPr>
              <a:tblGrid>
                <a:gridCol w="1984828">
                  <a:extLst>
                    <a:ext uri="{9D8B030D-6E8A-4147-A177-3AD203B41FA5}">
                      <a16:colId xmlns:a16="http://schemas.microsoft.com/office/drawing/2014/main" val="2056598130"/>
                    </a:ext>
                  </a:extLst>
                </a:gridCol>
                <a:gridCol w="2296886">
                  <a:extLst>
                    <a:ext uri="{9D8B030D-6E8A-4147-A177-3AD203B41FA5}">
                      <a16:colId xmlns:a16="http://schemas.microsoft.com/office/drawing/2014/main" val="3465692666"/>
                    </a:ext>
                  </a:extLst>
                </a:gridCol>
              </a:tblGrid>
              <a:tr h="367091">
                <a:tc>
                  <a:txBody>
                    <a:bodyPr/>
                    <a:lstStyle/>
                    <a:p>
                      <a:pPr algn="ctr"/>
                      <a:r>
                        <a:rPr lang="en-IN" dirty="0"/>
                        <a:t>ID</a:t>
                      </a:r>
                    </a:p>
                  </a:txBody>
                  <a:tcPr/>
                </a:tc>
                <a:tc>
                  <a:txBody>
                    <a:bodyPr/>
                    <a:lstStyle/>
                    <a:p>
                      <a:pPr algn="ctr"/>
                      <a:r>
                        <a:rPr lang="en-IN" dirty="0"/>
                        <a:t>BRANCH</a:t>
                      </a:r>
                    </a:p>
                  </a:txBody>
                  <a:tcPr/>
                </a:tc>
                <a:extLst>
                  <a:ext uri="{0D108BD9-81ED-4DB2-BD59-A6C34878D82A}">
                    <a16:rowId xmlns:a16="http://schemas.microsoft.com/office/drawing/2014/main" val="2787608649"/>
                  </a:ext>
                </a:extLst>
              </a:tr>
              <a:tr h="367091">
                <a:tc>
                  <a:txBody>
                    <a:bodyPr/>
                    <a:lstStyle/>
                    <a:p>
                      <a:pPr algn="ctr"/>
                      <a:r>
                        <a:rPr lang="en-IN" dirty="0"/>
                        <a:t>11</a:t>
                      </a:r>
                    </a:p>
                  </a:txBody>
                  <a:tcPr/>
                </a:tc>
                <a:tc>
                  <a:txBody>
                    <a:bodyPr/>
                    <a:lstStyle/>
                    <a:p>
                      <a:pPr algn="ctr"/>
                      <a:r>
                        <a:rPr lang="en-IN" dirty="0"/>
                        <a:t>Computer</a:t>
                      </a:r>
                    </a:p>
                  </a:txBody>
                  <a:tcPr/>
                </a:tc>
                <a:extLst>
                  <a:ext uri="{0D108BD9-81ED-4DB2-BD59-A6C34878D82A}">
                    <a16:rowId xmlns:a16="http://schemas.microsoft.com/office/drawing/2014/main" val="2404004725"/>
                  </a:ext>
                </a:extLst>
              </a:tr>
              <a:tr h="367091">
                <a:tc>
                  <a:txBody>
                    <a:bodyPr/>
                    <a:lstStyle/>
                    <a:p>
                      <a:pPr algn="ctr"/>
                      <a:r>
                        <a:rPr lang="en-IN" dirty="0"/>
                        <a:t>12</a:t>
                      </a:r>
                    </a:p>
                  </a:txBody>
                  <a:tcPr/>
                </a:tc>
                <a:tc>
                  <a:txBody>
                    <a:bodyPr/>
                    <a:lstStyle/>
                    <a:p>
                      <a:pPr algn="ctr"/>
                      <a:r>
                        <a:rPr lang="en-IN" dirty="0"/>
                        <a:t>Civil</a:t>
                      </a:r>
                    </a:p>
                  </a:txBody>
                  <a:tcPr/>
                </a:tc>
                <a:extLst>
                  <a:ext uri="{0D108BD9-81ED-4DB2-BD59-A6C34878D82A}">
                    <a16:rowId xmlns:a16="http://schemas.microsoft.com/office/drawing/2014/main" val="2589885664"/>
                  </a:ext>
                </a:extLst>
              </a:tr>
              <a:tr h="367091">
                <a:tc>
                  <a:txBody>
                    <a:bodyPr/>
                    <a:lstStyle/>
                    <a:p>
                      <a:pPr algn="ctr"/>
                      <a:r>
                        <a:rPr lang="en-IN" dirty="0"/>
                        <a:t>13</a:t>
                      </a:r>
                    </a:p>
                  </a:txBody>
                  <a:tcPr/>
                </a:tc>
                <a:tc>
                  <a:txBody>
                    <a:bodyPr/>
                    <a:lstStyle/>
                    <a:p>
                      <a:pPr algn="ctr"/>
                      <a:r>
                        <a:rPr lang="en-IN" dirty="0"/>
                        <a:t>Mech</a:t>
                      </a:r>
                    </a:p>
                  </a:txBody>
                  <a:tcPr/>
                </a:tc>
                <a:extLst>
                  <a:ext uri="{0D108BD9-81ED-4DB2-BD59-A6C34878D82A}">
                    <a16:rowId xmlns:a16="http://schemas.microsoft.com/office/drawing/2014/main" val="3019212458"/>
                  </a:ext>
                </a:extLst>
              </a:tr>
            </a:tbl>
          </a:graphicData>
        </a:graphic>
      </p:graphicFrame>
      <p:sp>
        <p:nvSpPr>
          <p:cNvPr id="8" name="TextBox 7">
            <a:extLst>
              <a:ext uri="{FF2B5EF4-FFF2-40B4-BE49-F238E27FC236}">
                <a16:creationId xmlns:a16="http://schemas.microsoft.com/office/drawing/2014/main" id="{D662D951-65A1-6B34-57DC-0043D91E0446}"/>
              </a:ext>
            </a:extLst>
          </p:cNvPr>
          <p:cNvSpPr txBox="1"/>
          <p:nvPr/>
        </p:nvSpPr>
        <p:spPr>
          <a:xfrm>
            <a:off x="6834414" y="1765787"/>
            <a:ext cx="2812143" cy="461665"/>
          </a:xfrm>
          <a:prstGeom prst="rect">
            <a:avLst/>
          </a:prstGeom>
          <a:noFill/>
        </p:spPr>
        <p:txBody>
          <a:bodyPr wrap="square" rtlCol="0">
            <a:spAutoFit/>
          </a:bodyPr>
          <a:lstStyle/>
          <a:p>
            <a:r>
              <a:rPr lang="en-IN" sz="2400" b="1" dirty="0"/>
              <a:t>Dept Table</a:t>
            </a:r>
          </a:p>
        </p:txBody>
      </p:sp>
      <p:sp>
        <p:nvSpPr>
          <p:cNvPr id="12" name="TextBox 11">
            <a:extLst>
              <a:ext uri="{FF2B5EF4-FFF2-40B4-BE49-F238E27FC236}">
                <a16:creationId xmlns:a16="http://schemas.microsoft.com/office/drawing/2014/main" id="{44578805-E9B2-5A01-B117-8E463BA5F8C8}"/>
              </a:ext>
            </a:extLst>
          </p:cNvPr>
          <p:cNvSpPr txBox="1"/>
          <p:nvPr/>
        </p:nvSpPr>
        <p:spPr>
          <a:xfrm>
            <a:off x="1337129" y="3450591"/>
            <a:ext cx="6096000" cy="1569660"/>
          </a:xfrm>
          <a:prstGeom prst="rect">
            <a:avLst/>
          </a:prstGeom>
          <a:noFill/>
        </p:spPr>
        <p:txBody>
          <a:bodyPr wrap="square">
            <a:spAutoFit/>
          </a:bodyPr>
          <a:lstStyle/>
          <a:p>
            <a:endParaRPr lang="en-US" sz="2400" b="1" i="0" u="none" strike="noStrike" baseline="0" dirty="0">
              <a:solidFill>
                <a:srgbClr val="000000"/>
              </a:solidFill>
            </a:endParaRPr>
          </a:p>
          <a:p>
            <a:r>
              <a:rPr lang="en-US" sz="2400" b="1" i="0" u="none" strike="noStrike" baseline="0" dirty="0">
                <a:solidFill>
                  <a:srgbClr val="000000"/>
                </a:solidFill>
              </a:rPr>
              <a:t>SELECT *</a:t>
            </a:r>
          </a:p>
          <a:p>
            <a:r>
              <a:rPr lang="en-US" sz="2400" b="1" i="0" u="none" strike="noStrike" baseline="0" dirty="0">
                <a:solidFill>
                  <a:srgbClr val="000000"/>
                </a:solidFill>
              </a:rPr>
              <a:t>FROM Emp right</a:t>
            </a:r>
            <a:r>
              <a:rPr lang="en-US" sz="2400" b="1" dirty="0">
                <a:solidFill>
                  <a:srgbClr val="000000"/>
                </a:solidFill>
              </a:rPr>
              <a:t> outer</a:t>
            </a:r>
            <a:r>
              <a:rPr lang="en-US" sz="2400" b="1" i="0" u="none" strike="noStrike" baseline="0" dirty="0">
                <a:solidFill>
                  <a:srgbClr val="000000"/>
                </a:solidFill>
              </a:rPr>
              <a:t> join Dept</a:t>
            </a:r>
          </a:p>
          <a:p>
            <a:r>
              <a:rPr lang="en-US" sz="2400" b="1" i="0" u="none" strike="noStrike" baseline="0" dirty="0">
                <a:solidFill>
                  <a:srgbClr val="000000"/>
                </a:solidFill>
              </a:rPr>
              <a:t>on Emp.ID = Dept.ID;</a:t>
            </a:r>
            <a:endParaRPr lang="en-IN" sz="2400" b="1" dirty="0"/>
          </a:p>
        </p:txBody>
      </p:sp>
      <p:graphicFrame>
        <p:nvGraphicFramePr>
          <p:cNvPr id="13" name="Table 12">
            <a:extLst>
              <a:ext uri="{FF2B5EF4-FFF2-40B4-BE49-F238E27FC236}">
                <a16:creationId xmlns:a16="http://schemas.microsoft.com/office/drawing/2014/main" id="{F37970EC-87DB-6D86-117C-64BD7E59D666}"/>
              </a:ext>
            </a:extLst>
          </p:cNvPr>
          <p:cNvGraphicFramePr>
            <a:graphicFrameLocks noGrp="1"/>
          </p:cNvGraphicFramePr>
          <p:nvPr/>
        </p:nvGraphicFramePr>
        <p:xfrm>
          <a:off x="1649186" y="5107297"/>
          <a:ext cx="8128000" cy="159813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820346788"/>
                    </a:ext>
                  </a:extLst>
                </a:gridCol>
                <a:gridCol w="2032000">
                  <a:extLst>
                    <a:ext uri="{9D8B030D-6E8A-4147-A177-3AD203B41FA5}">
                      <a16:colId xmlns:a16="http://schemas.microsoft.com/office/drawing/2014/main" val="2440899973"/>
                    </a:ext>
                  </a:extLst>
                </a:gridCol>
                <a:gridCol w="2032000">
                  <a:extLst>
                    <a:ext uri="{9D8B030D-6E8A-4147-A177-3AD203B41FA5}">
                      <a16:colId xmlns:a16="http://schemas.microsoft.com/office/drawing/2014/main" val="1246276373"/>
                    </a:ext>
                  </a:extLst>
                </a:gridCol>
                <a:gridCol w="2032000">
                  <a:extLst>
                    <a:ext uri="{9D8B030D-6E8A-4147-A177-3AD203B41FA5}">
                      <a16:colId xmlns:a16="http://schemas.microsoft.com/office/drawing/2014/main" val="2607901765"/>
                    </a:ext>
                  </a:extLst>
                </a:gridCol>
              </a:tblGrid>
              <a:tr h="0">
                <a:tc>
                  <a:txBody>
                    <a:bodyPr/>
                    <a:lstStyle/>
                    <a:p>
                      <a:pPr algn="ctr"/>
                      <a:r>
                        <a:rPr lang="en-IN" dirty="0"/>
                        <a:t>ID</a:t>
                      </a:r>
                    </a:p>
                  </a:txBody>
                  <a:tcPr/>
                </a:tc>
                <a:tc>
                  <a:txBody>
                    <a:bodyPr/>
                    <a:lstStyle/>
                    <a:p>
                      <a:pPr algn="ctr"/>
                      <a:r>
                        <a:rPr lang="en-IN" dirty="0"/>
                        <a:t>STATE</a:t>
                      </a:r>
                    </a:p>
                  </a:txBody>
                  <a:tcPr/>
                </a:tc>
                <a:tc>
                  <a:txBody>
                    <a:bodyPr/>
                    <a:lstStyle/>
                    <a:p>
                      <a:pPr algn="ctr"/>
                      <a:r>
                        <a:rPr lang="en-IN" dirty="0"/>
                        <a:t>ID</a:t>
                      </a:r>
                    </a:p>
                  </a:txBody>
                  <a:tcPr/>
                </a:tc>
                <a:tc>
                  <a:txBody>
                    <a:bodyPr/>
                    <a:lstStyle/>
                    <a:p>
                      <a:pPr algn="ctr"/>
                      <a:r>
                        <a:rPr lang="en-IN" dirty="0"/>
                        <a:t>BRANCH</a:t>
                      </a:r>
                    </a:p>
                  </a:txBody>
                  <a:tcPr/>
                </a:tc>
                <a:extLst>
                  <a:ext uri="{0D108BD9-81ED-4DB2-BD59-A6C34878D82A}">
                    <a16:rowId xmlns:a16="http://schemas.microsoft.com/office/drawing/2014/main" val="2440416700"/>
                  </a:ext>
                </a:extLst>
              </a:tr>
              <a:tr h="410790">
                <a:tc>
                  <a:txBody>
                    <a:bodyPr/>
                    <a:lstStyle/>
                    <a:p>
                      <a:pPr algn="ctr"/>
                      <a:r>
                        <a:rPr lang="en-IN" dirty="0"/>
                        <a:t>11</a:t>
                      </a:r>
                    </a:p>
                  </a:txBody>
                  <a:tcPr/>
                </a:tc>
                <a:tc>
                  <a:txBody>
                    <a:bodyPr/>
                    <a:lstStyle/>
                    <a:p>
                      <a:pPr algn="ctr"/>
                      <a:r>
                        <a:rPr lang="en-IN" dirty="0"/>
                        <a:t>AC</a:t>
                      </a:r>
                    </a:p>
                  </a:txBody>
                  <a:tcPr/>
                </a:tc>
                <a:tc>
                  <a:txBody>
                    <a:bodyPr/>
                    <a:lstStyle/>
                    <a:p>
                      <a:pPr algn="ctr"/>
                      <a:r>
                        <a:rPr lang="en-IN" dirty="0"/>
                        <a:t>11</a:t>
                      </a:r>
                    </a:p>
                  </a:txBody>
                  <a:tcPr/>
                </a:tc>
                <a:tc>
                  <a:txBody>
                    <a:bodyPr/>
                    <a:lstStyle/>
                    <a:p>
                      <a:pPr algn="ctr"/>
                      <a:r>
                        <a:rPr lang="en-IN" dirty="0"/>
                        <a:t>Computer</a:t>
                      </a:r>
                    </a:p>
                  </a:txBody>
                  <a:tcPr/>
                </a:tc>
                <a:extLst>
                  <a:ext uri="{0D108BD9-81ED-4DB2-BD59-A6C34878D82A}">
                    <a16:rowId xmlns:a16="http://schemas.microsoft.com/office/drawing/2014/main" val="57881014"/>
                  </a:ext>
                </a:extLst>
              </a:tr>
              <a:tr h="410790">
                <a:tc>
                  <a:txBody>
                    <a:bodyPr/>
                    <a:lstStyle/>
                    <a:p>
                      <a:pPr algn="ctr"/>
                      <a:r>
                        <a:rPr lang="en-IN" dirty="0"/>
                        <a:t>12</a:t>
                      </a:r>
                    </a:p>
                  </a:txBody>
                  <a:tcPr/>
                </a:tc>
                <a:tc>
                  <a:txBody>
                    <a:bodyPr/>
                    <a:lstStyle/>
                    <a:p>
                      <a:pPr algn="ctr"/>
                      <a:r>
                        <a:rPr lang="en-IN" dirty="0"/>
                        <a:t>AD</a:t>
                      </a:r>
                    </a:p>
                  </a:txBody>
                  <a:tcPr/>
                </a:tc>
                <a:tc>
                  <a:txBody>
                    <a:bodyPr/>
                    <a:lstStyle/>
                    <a:p>
                      <a:pPr algn="ctr"/>
                      <a:r>
                        <a:rPr lang="en-IN" dirty="0"/>
                        <a:t>12</a:t>
                      </a:r>
                    </a:p>
                  </a:txBody>
                  <a:tcPr/>
                </a:tc>
                <a:tc>
                  <a:txBody>
                    <a:bodyPr/>
                    <a:lstStyle/>
                    <a:p>
                      <a:pPr algn="ctr"/>
                      <a:r>
                        <a:rPr lang="en-IN" dirty="0"/>
                        <a:t>Civil</a:t>
                      </a:r>
                    </a:p>
                  </a:txBody>
                  <a:tcPr/>
                </a:tc>
                <a:extLst>
                  <a:ext uri="{0D108BD9-81ED-4DB2-BD59-A6C34878D82A}">
                    <a16:rowId xmlns:a16="http://schemas.microsoft.com/office/drawing/2014/main" val="1860061172"/>
                  </a:ext>
                </a:extLst>
              </a:tr>
              <a:tr h="410790">
                <a:tc>
                  <a:txBody>
                    <a:bodyPr/>
                    <a:lstStyle/>
                    <a:p>
                      <a:pPr algn="ctr"/>
                      <a:r>
                        <a:rPr lang="en-IN" dirty="0"/>
                        <a:t>NULL</a:t>
                      </a:r>
                    </a:p>
                  </a:txBody>
                  <a:tcPr/>
                </a:tc>
                <a:tc>
                  <a:txBody>
                    <a:bodyPr/>
                    <a:lstStyle/>
                    <a:p>
                      <a:pPr algn="ctr"/>
                      <a:r>
                        <a:rPr lang="en-IN" dirty="0"/>
                        <a:t>NULL</a:t>
                      </a:r>
                    </a:p>
                  </a:txBody>
                  <a:tcPr/>
                </a:tc>
                <a:tc>
                  <a:txBody>
                    <a:bodyPr/>
                    <a:lstStyle/>
                    <a:p>
                      <a:pPr algn="ctr"/>
                      <a:r>
                        <a:rPr lang="en-IN" dirty="0"/>
                        <a:t>13</a:t>
                      </a:r>
                    </a:p>
                  </a:txBody>
                  <a:tcPr/>
                </a:tc>
                <a:tc>
                  <a:txBody>
                    <a:bodyPr/>
                    <a:lstStyle/>
                    <a:p>
                      <a:pPr algn="ctr"/>
                      <a:r>
                        <a:rPr lang="en-IN" dirty="0"/>
                        <a:t>Mech</a:t>
                      </a:r>
                    </a:p>
                  </a:txBody>
                  <a:tcPr/>
                </a:tc>
                <a:extLst>
                  <a:ext uri="{0D108BD9-81ED-4DB2-BD59-A6C34878D82A}">
                    <a16:rowId xmlns:a16="http://schemas.microsoft.com/office/drawing/2014/main" val="20295748"/>
                  </a:ext>
                </a:extLst>
              </a:tr>
            </a:tbl>
          </a:graphicData>
        </a:graphic>
      </p:graphicFrame>
    </p:spTree>
    <p:extLst>
      <p:ext uri="{BB962C8B-B14F-4D97-AF65-F5344CB8AC3E}">
        <p14:creationId xmlns:p14="http://schemas.microsoft.com/office/powerpoint/2010/main" val="2498470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94BDE-FFE1-C5DE-93D9-D798958F8218}"/>
              </a:ext>
            </a:extLst>
          </p:cNvPr>
          <p:cNvSpPr>
            <a:spLocks noGrp="1"/>
          </p:cNvSpPr>
          <p:nvPr>
            <p:ph type="title"/>
          </p:nvPr>
        </p:nvSpPr>
        <p:spPr>
          <a:xfrm>
            <a:off x="664028" y="-330344"/>
            <a:ext cx="10515600" cy="1325563"/>
          </a:xfrm>
        </p:spPr>
        <p:txBody>
          <a:bodyPr/>
          <a:lstStyle/>
          <a:p>
            <a:pPr algn="ctr"/>
            <a:r>
              <a:rPr lang="en-IN" b="1" dirty="0">
                <a:solidFill>
                  <a:srgbClr val="C00000"/>
                </a:solidFill>
              </a:rPr>
              <a:t>Full Outer Join</a:t>
            </a:r>
          </a:p>
        </p:txBody>
      </p:sp>
      <p:sp>
        <p:nvSpPr>
          <p:cNvPr id="3" name="Content Placeholder 2">
            <a:extLst>
              <a:ext uri="{FF2B5EF4-FFF2-40B4-BE49-F238E27FC236}">
                <a16:creationId xmlns:a16="http://schemas.microsoft.com/office/drawing/2014/main" id="{DAB9C9B4-7B72-544B-B070-855892F3374B}"/>
              </a:ext>
            </a:extLst>
          </p:cNvPr>
          <p:cNvSpPr>
            <a:spLocks noGrp="1"/>
          </p:cNvSpPr>
          <p:nvPr>
            <p:ph idx="1"/>
          </p:nvPr>
        </p:nvSpPr>
        <p:spPr>
          <a:xfrm>
            <a:off x="664028" y="674377"/>
            <a:ext cx="11070773" cy="4351338"/>
          </a:xfrm>
        </p:spPr>
        <p:txBody>
          <a:bodyPr>
            <a:normAutofit/>
          </a:bodyPr>
          <a:lstStyle/>
          <a:p>
            <a:pPr algn="just"/>
            <a:r>
              <a:rPr lang="en-US" sz="2000" b="0" i="0" u="none" strike="noStrike" baseline="0" dirty="0">
                <a:solidFill>
                  <a:srgbClr val="000000"/>
                </a:solidFill>
              </a:rPr>
              <a:t>The full outer join (or full join) returns all those records that have a match in either the left table (Emp) or the right table (Dept) table. </a:t>
            </a:r>
          </a:p>
          <a:p>
            <a:pPr algn="just"/>
            <a:r>
              <a:rPr lang="en-US" sz="2000" b="0" i="0" u="none" strike="noStrike" baseline="0" dirty="0">
                <a:solidFill>
                  <a:srgbClr val="000000"/>
                </a:solidFill>
              </a:rPr>
              <a:t>The joined table will contain all records from both the tables, and if there is no matching field on either side, then fill in NULLs.</a:t>
            </a:r>
            <a:endParaRPr lang="en-IN" sz="2000" dirty="0"/>
          </a:p>
        </p:txBody>
      </p:sp>
      <p:sp>
        <p:nvSpPr>
          <p:cNvPr id="4" name="Slide Number Placeholder 3">
            <a:extLst>
              <a:ext uri="{FF2B5EF4-FFF2-40B4-BE49-F238E27FC236}">
                <a16:creationId xmlns:a16="http://schemas.microsoft.com/office/drawing/2014/main" id="{EB6608E7-47B1-01F5-D429-603439BC6A25}"/>
              </a:ext>
            </a:extLst>
          </p:cNvPr>
          <p:cNvSpPr>
            <a:spLocks noGrp="1"/>
          </p:cNvSpPr>
          <p:nvPr>
            <p:ph type="sldNum" sz="quarter" idx="12"/>
          </p:nvPr>
        </p:nvSpPr>
        <p:spPr/>
        <p:txBody>
          <a:bodyPr/>
          <a:lstStyle/>
          <a:p>
            <a:fld id="{A5DC77FE-90AD-43F6-BCC5-87ECBA829A40}" type="slidenum">
              <a:rPr lang="en-IN" smtClean="0"/>
              <a:t>6</a:t>
            </a:fld>
            <a:endParaRPr lang="en-IN" dirty="0"/>
          </a:p>
        </p:txBody>
      </p:sp>
      <p:graphicFrame>
        <p:nvGraphicFramePr>
          <p:cNvPr id="5" name="Table 4">
            <a:extLst>
              <a:ext uri="{FF2B5EF4-FFF2-40B4-BE49-F238E27FC236}">
                <a16:creationId xmlns:a16="http://schemas.microsoft.com/office/drawing/2014/main" id="{C92100B9-1247-CC1F-24E2-430DB9195C71}"/>
              </a:ext>
            </a:extLst>
          </p:cNvPr>
          <p:cNvGraphicFramePr>
            <a:graphicFrameLocks noGrp="1"/>
          </p:cNvGraphicFramePr>
          <p:nvPr/>
        </p:nvGraphicFramePr>
        <p:xfrm>
          <a:off x="1411514" y="2325854"/>
          <a:ext cx="3926114" cy="1463040"/>
        </p:xfrm>
        <a:graphic>
          <a:graphicData uri="http://schemas.openxmlformats.org/drawingml/2006/table">
            <a:tbl>
              <a:tblPr firstRow="1" bandRow="1">
                <a:tableStyleId>{5C22544A-7EE6-4342-B048-85BDC9FD1C3A}</a:tableStyleId>
              </a:tblPr>
              <a:tblGrid>
                <a:gridCol w="1819986">
                  <a:extLst>
                    <a:ext uri="{9D8B030D-6E8A-4147-A177-3AD203B41FA5}">
                      <a16:colId xmlns:a16="http://schemas.microsoft.com/office/drawing/2014/main" val="2056598130"/>
                    </a:ext>
                  </a:extLst>
                </a:gridCol>
                <a:gridCol w="2106128">
                  <a:extLst>
                    <a:ext uri="{9D8B030D-6E8A-4147-A177-3AD203B41FA5}">
                      <a16:colId xmlns:a16="http://schemas.microsoft.com/office/drawing/2014/main" val="3465692666"/>
                    </a:ext>
                  </a:extLst>
                </a:gridCol>
              </a:tblGrid>
              <a:tr h="297558">
                <a:tc>
                  <a:txBody>
                    <a:bodyPr/>
                    <a:lstStyle/>
                    <a:p>
                      <a:pPr algn="ctr"/>
                      <a:r>
                        <a:rPr lang="en-IN" dirty="0"/>
                        <a:t>ID</a:t>
                      </a:r>
                    </a:p>
                  </a:txBody>
                  <a:tcPr/>
                </a:tc>
                <a:tc>
                  <a:txBody>
                    <a:bodyPr/>
                    <a:lstStyle/>
                    <a:p>
                      <a:pPr algn="ctr"/>
                      <a:r>
                        <a:rPr lang="en-IN" dirty="0"/>
                        <a:t>STATE</a:t>
                      </a:r>
                    </a:p>
                  </a:txBody>
                  <a:tcPr/>
                </a:tc>
                <a:extLst>
                  <a:ext uri="{0D108BD9-81ED-4DB2-BD59-A6C34878D82A}">
                    <a16:rowId xmlns:a16="http://schemas.microsoft.com/office/drawing/2014/main" val="2787608649"/>
                  </a:ext>
                </a:extLst>
              </a:tr>
              <a:tr h="297558">
                <a:tc>
                  <a:txBody>
                    <a:bodyPr/>
                    <a:lstStyle/>
                    <a:p>
                      <a:pPr algn="ctr"/>
                      <a:r>
                        <a:rPr lang="en-IN" dirty="0"/>
                        <a:t>10</a:t>
                      </a:r>
                    </a:p>
                  </a:txBody>
                  <a:tcPr/>
                </a:tc>
                <a:tc>
                  <a:txBody>
                    <a:bodyPr/>
                    <a:lstStyle/>
                    <a:p>
                      <a:pPr algn="ctr"/>
                      <a:r>
                        <a:rPr lang="en-IN" dirty="0"/>
                        <a:t>AB</a:t>
                      </a:r>
                    </a:p>
                  </a:txBody>
                  <a:tcPr/>
                </a:tc>
                <a:extLst>
                  <a:ext uri="{0D108BD9-81ED-4DB2-BD59-A6C34878D82A}">
                    <a16:rowId xmlns:a16="http://schemas.microsoft.com/office/drawing/2014/main" val="2404004725"/>
                  </a:ext>
                </a:extLst>
              </a:tr>
              <a:tr h="297558">
                <a:tc>
                  <a:txBody>
                    <a:bodyPr/>
                    <a:lstStyle/>
                    <a:p>
                      <a:pPr algn="ctr"/>
                      <a:r>
                        <a:rPr lang="en-IN" dirty="0"/>
                        <a:t>11</a:t>
                      </a:r>
                    </a:p>
                  </a:txBody>
                  <a:tcPr/>
                </a:tc>
                <a:tc>
                  <a:txBody>
                    <a:bodyPr/>
                    <a:lstStyle/>
                    <a:p>
                      <a:pPr algn="ctr"/>
                      <a:r>
                        <a:rPr lang="en-IN" dirty="0"/>
                        <a:t>AC</a:t>
                      </a:r>
                    </a:p>
                  </a:txBody>
                  <a:tcPr/>
                </a:tc>
                <a:extLst>
                  <a:ext uri="{0D108BD9-81ED-4DB2-BD59-A6C34878D82A}">
                    <a16:rowId xmlns:a16="http://schemas.microsoft.com/office/drawing/2014/main" val="2589885664"/>
                  </a:ext>
                </a:extLst>
              </a:tr>
              <a:tr h="297558">
                <a:tc>
                  <a:txBody>
                    <a:bodyPr/>
                    <a:lstStyle/>
                    <a:p>
                      <a:pPr algn="ctr"/>
                      <a:r>
                        <a:rPr lang="en-IN" dirty="0"/>
                        <a:t>12</a:t>
                      </a:r>
                    </a:p>
                  </a:txBody>
                  <a:tcPr/>
                </a:tc>
                <a:tc>
                  <a:txBody>
                    <a:bodyPr/>
                    <a:lstStyle/>
                    <a:p>
                      <a:pPr algn="ctr"/>
                      <a:r>
                        <a:rPr lang="en-IN" dirty="0"/>
                        <a:t>AD</a:t>
                      </a:r>
                    </a:p>
                  </a:txBody>
                  <a:tcPr/>
                </a:tc>
                <a:extLst>
                  <a:ext uri="{0D108BD9-81ED-4DB2-BD59-A6C34878D82A}">
                    <a16:rowId xmlns:a16="http://schemas.microsoft.com/office/drawing/2014/main" val="3019212458"/>
                  </a:ext>
                </a:extLst>
              </a:tr>
            </a:tbl>
          </a:graphicData>
        </a:graphic>
      </p:graphicFrame>
      <p:sp>
        <p:nvSpPr>
          <p:cNvPr id="6" name="TextBox 5">
            <a:extLst>
              <a:ext uri="{FF2B5EF4-FFF2-40B4-BE49-F238E27FC236}">
                <a16:creationId xmlns:a16="http://schemas.microsoft.com/office/drawing/2014/main" id="{F10FCC78-68DF-5C93-8075-86D193DBEA8B}"/>
              </a:ext>
            </a:extLst>
          </p:cNvPr>
          <p:cNvSpPr txBox="1"/>
          <p:nvPr/>
        </p:nvSpPr>
        <p:spPr>
          <a:xfrm>
            <a:off x="2013858" y="1856184"/>
            <a:ext cx="2126091" cy="461665"/>
          </a:xfrm>
          <a:prstGeom prst="rect">
            <a:avLst/>
          </a:prstGeom>
          <a:noFill/>
        </p:spPr>
        <p:txBody>
          <a:bodyPr wrap="square" rtlCol="0">
            <a:spAutoFit/>
          </a:bodyPr>
          <a:lstStyle/>
          <a:p>
            <a:r>
              <a:rPr lang="en-IN" sz="2400" b="1" dirty="0"/>
              <a:t>Emp Table</a:t>
            </a:r>
          </a:p>
        </p:txBody>
      </p:sp>
      <p:graphicFrame>
        <p:nvGraphicFramePr>
          <p:cNvPr id="7" name="Table 6">
            <a:extLst>
              <a:ext uri="{FF2B5EF4-FFF2-40B4-BE49-F238E27FC236}">
                <a16:creationId xmlns:a16="http://schemas.microsoft.com/office/drawing/2014/main" id="{4B9E1BB1-7D3E-DDEF-7667-DA72A0204DD3}"/>
              </a:ext>
            </a:extLst>
          </p:cNvPr>
          <p:cNvGraphicFramePr>
            <a:graphicFrameLocks noGrp="1"/>
          </p:cNvGraphicFramePr>
          <p:nvPr/>
        </p:nvGraphicFramePr>
        <p:xfrm>
          <a:off x="6469743" y="2325854"/>
          <a:ext cx="3926114" cy="1463040"/>
        </p:xfrm>
        <a:graphic>
          <a:graphicData uri="http://schemas.openxmlformats.org/drawingml/2006/table">
            <a:tbl>
              <a:tblPr firstRow="1" bandRow="1">
                <a:tableStyleId>{5C22544A-7EE6-4342-B048-85BDC9FD1C3A}</a:tableStyleId>
              </a:tblPr>
              <a:tblGrid>
                <a:gridCol w="1819986">
                  <a:extLst>
                    <a:ext uri="{9D8B030D-6E8A-4147-A177-3AD203B41FA5}">
                      <a16:colId xmlns:a16="http://schemas.microsoft.com/office/drawing/2014/main" val="2056598130"/>
                    </a:ext>
                  </a:extLst>
                </a:gridCol>
                <a:gridCol w="2106128">
                  <a:extLst>
                    <a:ext uri="{9D8B030D-6E8A-4147-A177-3AD203B41FA5}">
                      <a16:colId xmlns:a16="http://schemas.microsoft.com/office/drawing/2014/main" val="3465692666"/>
                    </a:ext>
                  </a:extLst>
                </a:gridCol>
              </a:tblGrid>
              <a:tr h="297558">
                <a:tc>
                  <a:txBody>
                    <a:bodyPr/>
                    <a:lstStyle/>
                    <a:p>
                      <a:pPr algn="ctr"/>
                      <a:r>
                        <a:rPr lang="en-IN" dirty="0"/>
                        <a:t>ID</a:t>
                      </a:r>
                    </a:p>
                  </a:txBody>
                  <a:tcPr/>
                </a:tc>
                <a:tc>
                  <a:txBody>
                    <a:bodyPr/>
                    <a:lstStyle/>
                    <a:p>
                      <a:pPr algn="ctr"/>
                      <a:r>
                        <a:rPr lang="en-IN" dirty="0"/>
                        <a:t>BRANCH</a:t>
                      </a:r>
                    </a:p>
                  </a:txBody>
                  <a:tcPr/>
                </a:tc>
                <a:extLst>
                  <a:ext uri="{0D108BD9-81ED-4DB2-BD59-A6C34878D82A}">
                    <a16:rowId xmlns:a16="http://schemas.microsoft.com/office/drawing/2014/main" val="2787608649"/>
                  </a:ext>
                </a:extLst>
              </a:tr>
              <a:tr h="297558">
                <a:tc>
                  <a:txBody>
                    <a:bodyPr/>
                    <a:lstStyle/>
                    <a:p>
                      <a:pPr algn="ctr"/>
                      <a:r>
                        <a:rPr lang="en-IN" dirty="0"/>
                        <a:t>11</a:t>
                      </a:r>
                    </a:p>
                  </a:txBody>
                  <a:tcPr/>
                </a:tc>
                <a:tc>
                  <a:txBody>
                    <a:bodyPr/>
                    <a:lstStyle/>
                    <a:p>
                      <a:pPr algn="ctr"/>
                      <a:r>
                        <a:rPr lang="en-IN" dirty="0"/>
                        <a:t>Computer</a:t>
                      </a:r>
                    </a:p>
                  </a:txBody>
                  <a:tcPr/>
                </a:tc>
                <a:extLst>
                  <a:ext uri="{0D108BD9-81ED-4DB2-BD59-A6C34878D82A}">
                    <a16:rowId xmlns:a16="http://schemas.microsoft.com/office/drawing/2014/main" val="2404004725"/>
                  </a:ext>
                </a:extLst>
              </a:tr>
              <a:tr h="297558">
                <a:tc>
                  <a:txBody>
                    <a:bodyPr/>
                    <a:lstStyle/>
                    <a:p>
                      <a:pPr algn="ctr"/>
                      <a:r>
                        <a:rPr lang="en-IN" dirty="0"/>
                        <a:t>12</a:t>
                      </a:r>
                    </a:p>
                  </a:txBody>
                  <a:tcPr/>
                </a:tc>
                <a:tc>
                  <a:txBody>
                    <a:bodyPr/>
                    <a:lstStyle/>
                    <a:p>
                      <a:pPr algn="ctr"/>
                      <a:r>
                        <a:rPr lang="en-IN" dirty="0"/>
                        <a:t>Civil</a:t>
                      </a:r>
                    </a:p>
                  </a:txBody>
                  <a:tcPr/>
                </a:tc>
                <a:extLst>
                  <a:ext uri="{0D108BD9-81ED-4DB2-BD59-A6C34878D82A}">
                    <a16:rowId xmlns:a16="http://schemas.microsoft.com/office/drawing/2014/main" val="2589885664"/>
                  </a:ext>
                </a:extLst>
              </a:tr>
              <a:tr h="297558">
                <a:tc>
                  <a:txBody>
                    <a:bodyPr/>
                    <a:lstStyle/>
                    <a:p>
                      <a:pPr algn="ctr"/>
                      <a:r>
                        <a:rPr lang="en-IN" dirty="0"/>
                        <a:t>13</a:t>
                      </a:r>
                    </a:p>
                  </a:txBody>
                  <a:tcPr/>
                </a:tc>
                <a:tc>
                  <a:txBody>
                    <a:bodyPr/>
                    <a:lstStyle/>
                    <a:p>
                      <a:pPr algn="ctr"/>
                      <a:r>
                        <a:rPr lang="en-IN" dirty="0"/>
                        <a:t>Mech</a:t>
                      </a:r>
                    </a:p>
                  </a:txBody>
                  <a:tcPr/>
                </a:tc>
                <a:extLst>
                  <a:ext uri="{0D108BD9-81ED-4DB2-BD59-A6C34878D82A}">
                    <a16:rowId xmlns:a16="http://schemas.microsoft.com/office/drawing/2014/main" val="3019212458"/>
                  </a:ext>
                </a:extLst>
              </a:tr>
            </a:tbl>
          </a:graphicData>
        </a:graphic>
      </p:graphicFrame>
      <p:sp>
        <p:nvSpPr>
          <p:cNvPr id="8" name="TextBox 7">
            <a:extLst>
              <a:ext uri="{FF2B5EF4-FFF2-40B4-BE49-F238E27FC236}">
                <a16:creationId xmlns:a16="http://schemas.microsoft.com/office/drawing/2014/main" id="{D662D951-65A1-6B34-57DC-0043D91E0446}"/>
              </a:ext>
            </a:extLst>
          </p:cNvPr>
          <p:cNvSpPr txBox="1"/>
          <p:nvPr/>
        </p:nvSpPr>
        <p:spPr>
          <a:xfrm>
            <a:off x="7104744" y="1856183"/>
            <a:ext cx="2578592" cy="461665"/>
          </a:xfrm>
          <a:prstGeom prst="rect">
            <a:avLst/>
          </a:prstGeom>
          <a:noFill/>
        </p:spPr>
        <p:txBody>
          <a:bodyPr wrap="square" rtlCol="0">
            <a:spAutoFit/>
          </a:bodyPr>
          <a:lstStyle/>
          <a:p>
            <a:r>
              <a:rPr lang="en-IN" sz="2400" b="1" dirty="0"/>
              <a:t>Dept Table</a:t>
            </a:r>
          </a:p>
        </p:txBody>
      </p:sp>
      <p:sp>
        <p:nvSpPr>
          <p:cNvPr id="12" name="TextBox 11">
            <a:extLst>
              <a:ext uri="{FF2B5EF4-FFF2-40B4-BE49-F238E27FC236}">
                <a16:creationId xmlns:a16="http://schemas.microsoft.com/office/drawing/2014/main" id="{44578805-E9B2-5A01-B117-8E463BA5F8C8}"/>
              </a:ext>
            </a:extLst>
          </p:cNvPr>
          <p:cNvSpPr txBox="1"/>
          <p:nvPr/>
        </p:nvSpPr>
        <p:spPr>
          <a:xfrm>
            <a:off x="1411514" y="3388718"/>
            <a:ext cx="6096000" cy="1569660"/>
          </a:xfrm>
          <a:prstGeom prst="rect">
            <a:avLst/>
          </a:prstGeom>
          <a:noFill/>
        </p:spPr>
        <p:txBody>
          <a:bodyPr wrap="square">
            <a:spAutoFit/>
          </a:bodyPr>
          <a:lstStyle/>
          <a:p>
            <a:endParaRPr lang="en-US" sz="2400" b="1" i="0" u="none" strike="noStrike" baseline="0" dirty="0">
              <a:solidFill>
                <a:srgbClr val="000000"/>
              </a:solidFill>
            </a:endParaRPr>
          </a:p>
          <a:p>
            <a:r>
              <a:rPr lang="en-US" sz="2400" b="1" i="0" u="none" strike="noStrike" baseline="0" dirty="0">
                <a:solidFill>
                  <a:srgbClr val="000000"/>
                </a:solidFill>
              </a:rPr>
              <a:t>SELECT *</a:t>
            </a:r>
          </a:p>
          <a:p>
            <a:r>
              <a:rPr lang="en-US" sz="2400" b="1" i="0" u="none" strike="noStrike" baseline="0" dirty="0">
                <a:solidFill>
                  <a:srgbClr val="000000"/>
                </a:solidFill>
              </a:rPr>
              <a:t>FROM Emp </a:t>
            </a:r>
            <a:r>
              <a:rPr lang="en-US" sz="2400" b="1" dirty="0">
                <a:solidFill>
                  <a:srgbClr val="000000"/>
                </a:solidFill>
              </a:rPr>
              <a:t>full outer</a:t>
            </a:r>
            <a:r>
              <a:rPr lang="en-US" sz="2400" b="1" i="0" u="none" strike="noStrike" baseline="0" dirty="0">
                <a:solidFill>
                  <a:srgbClr val="000000"/>
                </a:solidFill>
              </a:rPr>
              <a:t> join Dept</a:t>
            </a:r>
          </a:p>
          <a:p>
            <a:r>
              <a:rPr lang="en-US" sz="2400" b="1" i="0" u="none" strike="noStrike" baseline="0" dirty="0">
                <a:solidFill>
                  <a:srgbClr val="000000"/>
                </a:solidFill>
              </a:rPr>
              <a:t>on Emp.ID = Dept.ID;</a:t>
            </a:r>
            <a:endParaRPr lang="en-IN" sz="2400" b="1" dirty="0"/>
          </a:p>
        </p:txBody>
      </p:sp>
      <p:graphicFrame>
        <p:nvGraphicFramePr>
          <p:cNvPr id="13" name="Table 12">
            <a:extLst>
              <a:ext uri="{FF2B5EF4-FFF2-40B4-BE49-F238E27FC236}">
                <a16:creationId xmlns:a16="http://schemas.microsoft.com/office/drawing/2014/main" id="{F37970EC-87DB-6D86-117C-64BD7E59D666}"/>
              </a:ext>
            </a:extLst>
          </p:cNvPr>
          <p:cNvGraphicFramePr>
            <a:graphicFrameLocks noGrp="1"/>
          </p:cNvGraphicFramePr>
          <p:nvPr/>
        </p:nvGraphicFramePr>
        <p:xfrm>
          <a:off x="2013857" y="4967931"/>
          <a:ext cx="8142512" cy="1828800"/>
        </p:xfrm>
        <a:graphic>
          <a:graphicData uri="http://schemas.openxmlformats.org/drawingml/2006/table">
            <a:tbl>
              <a:tblPr firstRow="1" bandRow="1">
                <a:tableStyleId>{5C22544A-7EE6-4342-B048-85BDC9FD1C3A}</a:tableStyleId>
              </a:tblPr>
              <a:tblGrid>
                <a:gridCol w="2035628">
                  <a:extLst>
                    <a:ext uri="{9D8B030D-6E8A-4147-A177-3AD203B41FA5}">
                      <a16:colId xmlns:a16="http://schemas.microsoft.com/office/drawing/2014/main" val="820346788"/>
                    </a:ext>
                  </a:extLst>
                </a:gridCol>
                <a:gridCol w="2035628">
                  <a:extLst>
                    <a:ext uri="{9D8B030D-6E8A-4147-A177-3AD203B41FA5}">
                      <a16:colId xmlns:a16="http://schemas.microsoft.com/office/drawing/2014/main" val="2440899973"/>
                    </a:ext>
                  </a:extLst>
                </a:gridCol>
                <a:gridCol w="2035628">
                  <a:extLst>
                    <a:ext uri="{9D8B030D-6E8A-4147-A177-3AD203B41FA5}">
                      <a16:colId xmlns:a16="http://schemas.microsoft.com/office/drawing/2014/main" val="1246276373"/>
                    </a:ext>
                  </a:extLst>
                </a:gridCol>
                <a:gridCol w="2035628">
                  <a:extLst>
                    <a:ext uri="{9D8B030D-6E8A-4147-A177-3AD203B41FA5}">
                      <a16:colId xmlns:a16="http://schemas.microsoft.com/office/drawing/2014/main" val="2607901765"/>
                    </a:ext>
                  </a:extLst>
                </a:gridCol>
              </a:tblGrid>
              <a:tr h="319264">
                <a:tc>
                  <a:txBody>
                    <a:bodyPr/>
                    <a:lstStyle/>
                    <a:p>
                      <a:pPr algn="ctr"/>
                      <a:r>
                        <a:rPr lang="en-IN" dirty="0"/>
                        <a:t>ID</a:t>
                      </a:r>
                    </a:p>
                  </a:txBody>
                  <a:tcPr/>
                </a:tc>
                <a:tc>
                  <a:txBody>
                    <a:bodyPr/>
                    <a:lstStyle/>
                    <a:p>
                      <a:pPr algn="ctr"/>
                      <a:r>
                        <a:rPr lang="en-IN" dirty="0"/>
                        <a:t>STATE</a:t>
                      </a:r>
                    </a:p>
                  </a:txBody>
                  <a:tcPr/>
                </a:tc>
                <a:tc>
                  <a:txBody>
                    <a:bodyPr/>
                    <a:lstStyle/>
                    <a:p>
                      <a:pPr algn="ctr"/>
                      <a:r>
                        <a:rPr lang="en-IN" dirty="0"/>
                        <a:t>ID</a:t>
                      </a:r>
                    </a:p>
                  </a:txBody>
                  <a:tcPr/>
                </a:tc>
                <a:tc>
                  <a:txBody>
                    <a:bodyPr/>
                    <a:lstStyle/>
                    <a:p>
                      <a:pPr algn="ctr"/>
                      <a:r>
                        <a:rPr lang="en-IN" dirty="0"/>
                        <a:t>BRANCH</a:t>
                      </a:r>
                    </a:p>
                  </a:txBody>
                  <a:tcPr/>
                </a:tc>
                <a:extLst>
                  <a:ext uri="{0D108BD9-81ED-4DB2-BD59-A6C34878D82A}">
                    <a16:rowId xmlns:a16="http://schemas.microsoft.com/office/drawing/2014/main" val="2440416700"/>
                  </a:ext>
                </a:extLst>
              </a:tr>
              <a:tr h="358570">
                <a:tc>
                  <a:txBody>
                    <a:bodyPr/>
                    <a:lstStyle/>
                    <a:p>
                      <a:pPr algn="ctr"/>
                      <a:r>
                        <a:rPr lang="en-IN" dirty="0"/>
                        <a:t>10</a:t>
                      </a:r>
                    </a:p>
                  </a:txBody>
                  <a:tcPr/>
                </a:tc>
                <a:tc>
                  <a:txBody>
                    <a:bodyPr/>
                    <a:lstStyle/>
                    <a:p>
                      <a:pPr algn="ctr"/>
                      <a:r>
                        <a:rPr lang="en-IN" dirty="0"/>
                        <a:t>AB</a:t>
                      </a:r>
                    </a:p>
                  </a:txBody>
                  <a:tcPr/>
                </a:tc>
                <a:tc>
                  <a:txBody>
                    <a:bodyPr/>
                    <a:lstStyle/>
                    <a:p>
                      <a:pPr algn="ctr"/>
                      <a:r>
                        <a:rPr lang="en-IN" dirty="0"/>
                        <a:t>NULL</a:t>
                      </a:r>
                    </a:p>
                  </a:txBody>
                  <a:tcPr/>
                </a:tc>
                <a:tc>
                  <a:txBody>
                    <a:bodyPr/>
                    <a:lstStyle/>
                    <a:p>
                      <a:pPr algn="ctr"/>
                      <a:r>
                        <a:rPr lang="en-IN" dirty="0"/>
                        <a:t>NULL</a:t>
                      </a:r>
                    </a:p>
                  </a:txBody>
                  <a:tcPr/>
                </a:tc>
                <a:extLst>
                  <a:ext uri="{0D108BD9-81ED-4DB2-BD59-A6C34878D82A}">
                    <a16:rowId xmlns:a16="http://schemas.microsoft.com/office/drawing/2014/main" val="57881014"/>
                  </a:ext>
                </a:extLst>
              </a:tr>
              <a:tr h="358570">
                <a:tc>
                  <a:txBody>
                    <a:bodyPr/>
                    <a:lstStyle/>
                    <a:p>
                      <a:pPr algn="ctr"/>
                      <a:r>
                        <a:rPr lang="en-IN" dirty="0"/>
                        <a:t>11</a:t>
                      </a:r>
                    </a:p>
                  </a:txBody>
                  <a:tcPr/>
                </a:tc>
                <a:tc>
                  <a:txBody>
                    <a:bodyPr/>
                    <a:lstStyle/>
                    <a:p>
                      <a:pPr algn="ctr"/>
                      <a:r>
                        <a:rPr lang="en-IN" dirty="0"/>
                        <a:t>AC</a:t>
                      </a:r>
                    </a:p>
                  </a:txBody>
                  <a:tcPr/>
                </a:tc>
                <a:tc>
                  <a:txBody>
                    <a:bodyPr/>
                    <a:lstStyle/>
                    <a:p>
                      <a:pPr algn="ctr"/>
                      <a:r>
                        <a:rPr lang="en-IN" dirty="0"/>
                        <a:t>11</a:t>
                      </a:r>
                    </a:p>
                  </a:txBody>
                  <a:tcPr/>
                </a:tc>
                <a:tc>
                  <a:txBody>
                    <a:bodyPr/>
                    <a:lstStyle/>
                    <a:p>
                      <a:pPr algn="ctr"/>
                      <a:r>
                        <a:rPr lang="en-IN" dirty="0"/>
                        <a:t>Computer</a:t>
                      </a:r>
                    </a:p>
                  </a:txBody>
                  <a:tcPr/>
                </a:tc>
                <a:extLst>
                  <a:ext uri="{0D108BD9-81ED-4DB2-BD59-A6C34878D82A}">
                    <a16:rowId xmlns:a16="http://schemas.microsoft.com/office/drawing/2014/main" val="1860061172"/>
                  </a:ext>
                </a:extLst>
              </a:tr>
              <a:tr h="358570">
                <a:tc>
                  <a:txBody>
                    <a:bodyPr/>
                    <a:lstStyle/>
                    <a:p>
                      <a:pPr algn="ctr"/>
                      <a:r>
                        <a:rPr lang="en-IN" dirty="0"/>
                        <a:t>12</a:t>
                      </a:r>
                    </a:p>
                  </a:txBody>
                  <a:tcPr/>
                </a:tc>
                <a:tc>
                  <a:txBody>
                    <a:bodyPr/>
                    <a:lstStyle/>
                    <a:p>
                      <a:pPr algn="ctr"/>
                      <a:r>
                        <a:rPr lang="en-IN" dirty="0"/>
                        <a:t>AD</a:t>
                      </a:r>
                    </a:p>
                  </a:txBody>
                  <a:tcPr/>
                </a:tc>
                <a:tc>
                  <a:txBody>
                    <a:bodyPr/>
                    <a:lstStyle/>
                    <a:p>
                      <a:pPr algn="ctr"/>
                      <a:r>
                        <a:rPr lang="en-IN" dirty="0"/>
                        <a:t>12</a:t>
                      </a:r>
                    </a:p>
                  </a:txBody>
                  <a:tcPr/>
                </a:tc>
                <a:tc>
                  <a:txBody>
                    <a:bodyPr/>
                    <a:lstStyle/>
                    <a:p>
                      <a:pPr algn="ctr"/>
                      <a:r>
                        <a:rPr lang="en-IN" dirty="0"/>
                        <a:t>Civil</a:t>
                      </a:r>
                    </a:p>
                  </a:txBody>
                  <a:tcPr/>
                </a:tc>
                <a:extLst>
                  <a:ext uri="{0D108BD9-81ED-4DB2-BD59-A6C34878D82A}">
                    <a16:rowId xmlns:a16="http://schemas.microsoft.com/office/drawing/2014/main" val="20295748"/>
                  </a:ext>
                </a:extLst>
              </a:tr>
              <a:tr h="358570">
                <a:tc>
                  <a:txBody>
                    <a:bodyPr/>
                    <a:lstStyle/>
                    <a:p>
                      <a:pPr algn="ctr"/>
                      <a:r>
                        <a:rPr lang="en-IN" dirty="0"/>
                        <a:t>NULL</a:t>
                      </a:r>
                    </a:p>
                  </a:txBody>
                  <a:tcPr/>
                </a:tc>
                <a:tc>
                  <a:txBody>
                    <a:bodyPr/>
                    <a:lstStyle/>
                    <a:p>
                      <a:pPr algn="ctr"/>
                      <a:r>
                        <a:rPr lang="en-IN" dirty="0"/>
                        <a:t>NULL</a:t>
                      </a:r>
                    </a:p>
                  </a:txBody>
                  <a:tcPr/>
                </a:tc>
                <a:tc>
                  <a:txBody>
                    <a:bodyPr/>
                    <a:lstStyle/>
                    <a:p>
                      <a:pPr algn="ctr"/>
                      <a:r>
                        <a:rPr lang="en-IN" dirty="0"/>
                        <a:t>13</a:t>
                      </a:r>
                    </a:p>
                  </a:txBody>
                  <a:tcPr/>
                </a:tc>
                <a:tc>
                  <a:txBody>
                    <a:bodyPr/>
                    <a:lstStyle/>
                    <a:p>
                      <a:pPr algn="ctr"/>
                      <a:r>
                        <a:rPr lang="en-IN" dirty="0"/>
                        <a:t>Mech</a:t>
                      </a:r>
                    </a:p>
                  </a:txBody>
                  <a:tcPr/>
                </a:tc>
                <a:extLst>
                  <a:ext uri="{0D108BD9-81ED-4DB2-BD59-A6C34878D82A}">
                    <a16:rowId xmlns:a16="http://schemas.microsoft.com/office/drawing/2014/main" val="3406028489"/>
                  </a:ext>
                </a:extLst>
              </a:tr>
            </a:tbl>
          </a:graphicData>
        </a:graphic>
      </p:graphicFrame>
    </p:spTree>
    <p:extLst>
      <p:ext uri="{BB962C8B-B14F-4D97-AF65-F5344CB8AC3E}">
        <p14:creationId xmlns:p14="http://schemas.microsoft.com/office/powerpoint/2010/main" val="1604941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C0933-2F85-460E-0D88-61E07A3378DC}"/>
              </a:ext>
            </a:extLst>
          </p:cNvPr>
          <p:cNvSpPr>
            <a:spLocks noGrp="1"/>
          </p:cNvSpPr>
          <p:nvPr>
            <p:ph type="title"/>
          </p:nvPr>
        </p:nvSpPr>
        <p:spPr>
          <a:xfrm>
            <a:off x="747735" y="-244930"/>
            <a:ext cx="10515600" cy="1325563"/>
          </a:xfrm>
        </p:spPr>
        <p:txBody>
          <a:bodyPr/>
          <a:lstStyle/>
          <a:p>
            <a:pPr algn="ctr"/>
            <a:r>
              <a:rPr lang="en-IN" b="1" dirty="0">
                <a:solidFill>
                  <a:srgbClr val="C00000"/>
                </a:solidFill>
              </a:rPr>
              <a:t>Aggregation</a:t>
            </a:r>
          </a:p>
        </p:txBody>
      </p:sp>
      <p:sp>
        <p:nvSpPr>
          <p:cNvPr id="3" name="Content Placeholder 2">
            <a:extLst>
              <a:ext uri="{FF2B5EF4-FFF2-40B4-BE49-F238E27FC236}">
                <a16:creationId xmlns:a16="http://schemas.microsoft.com/office/drawing/2014/main" id="{12213E1E-9B02-8E6B-A9BD-48C52E71458A}"/>
              </a:ext>
            </a:extLst>
          </p:cNvPr>
          <p:cNvSpPr>
            <a:spLocks noGrp="1"/>
          </p:cNvSpPr>
          <p:nvPr>
            <p:ph idx="1"/>
          </p:nvPr>
        </p:nvSpPr>
        <p:spPr>
          <a:xfrm>
            <a:off x="838200" y="901030"/>
            <a:ext cx="10515600" cy="4351338"/>
          </a:xfrm>
        </p:spPr>
        <p:txBody>
          <a:bodyPr>
            <a:normAutofit/>
          </a:bodyPr>
          <a:lstStyle/>
          <a:p>
            <a:r>
              <a:rPr lang="en-US" sz="2400" b="0" i="0" u="none" strike="noStrike" baseline="0" dirty="0">
                <a:solidFill>
                  <a:srgbClr val="000000"/>
                </a:solidFill>
              </a:rPr>
              <a:t>SQL provides the following built-in functions for aggregating data.</a:t>
            </a:r>
          </a:p>
          <a:p>
            <a:pPr lvl="1"/>
            <a:r>
              <a:rPr lang="en-US" sz="2400" b="0" i="0" u="none" strike="noStrike" baseline="0" dirty="0">
                <a:solidFill>
                  <a:srgbClr val="000000"/>
                </a:solidFill>
              </a:rPr>
              <a:t>COUNT()</a:t>
            </a:r>
          </a:p>
          <a:p>
            <a:pPr lvl="1"/>
            <a:r>
              <a:rPr lang="en-US" sz="2400" dirty="0">
                <a:solidFill>
                  <a:srgbClr val="000000"/>
                </a:solidFill>
              </a:rPr>
              <a:t>AVG()</a:t>
            </a:r>
          </a:p>
          <a:p>
            <a:pPr lvl="1"/>
            <a:r>
              <a:rPr lang="en-US" sz="2400" dirty="0">
                <a:solidFill>
                  <a:srgbClr val="000000"/>
                </a:solidFill>
              </a:rPr>
              <a:t>SUM()</a:t>
            </a:r>
          </a:p>
          <a:p>
            <a:pPr lvl="1"/>
            <a:r>
              <a:rPr lang="en-US" sz="2400" dirty="0">
                <a:solidFill>
                  <a:srgbClr val="000000"/>
                </a:solidFill>
              </a:rPr>
              <a:t>MIN()</a:t>
            </a:r>
          </a:p>
          <a:p>
            <a:pPr lvl="1"/>
            <a:r>
              <a:rPr lang="en-US" sz="2400" dirty="0">
                <a:solidFill>
                  <a:srgbClr val="000000"/>
                </a:solidFill>
              </a:rPr>
              <a:t>MAX()</a:t>
            </a:r>
            <a:endParaRPr lang="en-US" sz="2400" b="0" i="0" u="none" strike="noStrike" baseline="0" dirty="0">
              <a:solidFill>
                <a:srgbClr val="000000"/>
              </a:solidFill>
            </a:endParaRPr>
          </a:p>
          <a:p>
            <a:r>
              <a:rPr lang="en-US" sz="2400" b="0" i="0" u="none" strike="noStrike" baseline="0" dirty="0">
                <a:solidFill>
                  <a:srgbClr val="000000"/>
                </a:solidFill>
              </a:rPr>
              <a:t>The COUNT() function returns the number of values in the dataset.</a:t>
            </a:r>
          </a:p>
          <a:p>
            <a:endParaRPr lang="en-US" sz="2400" dirty="0">
              <a:solidFill>
                <a:srgbClr val="000000"/>
              </a:solidFill>
            </a:endParaRPr>
          </a:p>
          <a:p>
            <a:endParaRPr lang="en-US" sz="2400" b="0" i="0" u="none" strike="noStrike" baseline="0" dirty="0">
              <a:solidFill>
                <a:srgbClr val="000000"/>
              </a:solidFill>
            </a:endParaRPr>
          </a:p>
        </p:txBody>
      </p:sp>
      <p:sp>
        <p:nvSpPr>
          <p:cNvPr id="4" name="Slide Number Placeholder 3">
            <a:extLst>
              <a:ext uri="{FF2B5EF4-FFF2-40B4-BE49-F238E27FC236}">
                <a16:creationId xmlns:a16="http://schemas.microsoft.com/office/drawing/2014/main" id="{692056A7-A89F-F9A5-E9FC-937341AE05F8}"/>
              </a:ext>
            </a:extLst>
          </p:cNvPr>
          <p:cNvSpPr>
            <a:spLocks noGrp="1"/>
          </p:cNvSpPr>
          <p:nvPr>
            <p:ph type="sldNum" sz="quarter" idx="12"/>
          </p:nvPr>
        </p:nvSpPr>
        <p:spPr/>
        <p:txBody>
          <a:bodyPr/>
          <a:lstStyle/>
          <a:p>
            <a:fld id="{A5DC77FE-90AD-43F6-BCC5-87ECBA829A40}" type="slidenum">
              <a:rPr lang="en-IN" smtClean="0"/>
              <a:t>7</a:t>
            </a:fld>
            <a:endParaRPr lang="en-IN" dirty="0"/>
          </a:p>
        </p:txBody>
      </p:sp>
      <p:sp>
        <p:nvSpPr>
          <p:cNvPr id="6" name="TextBox 5">
            <a:extLst>
              <a:ext uri="{FF2B5EF4-FFF2-40B4-BE49-F238E27FC236}">
                <a16:creationId xmlns:a16="http://schemas.microsoft.com/office/drawing/2014/main" id="{46C345CA-7816-F006-CCF5-6757B583E78C}"/>
              </a:ext>
            </a:extLst>
          </p:cNvPr>
          <p:cNvSpPr txBox="1"/>
          <p:nvPr/>
        </p:nvSpPr>
        <p:spPr>
          <a:xfrm>
            <a:off x="8396265" y="4366708"/>
            <a:ext cx="6096000" cy="707886"/>
          </a:xfrm>
          <a:prstGeom prst="rect">
            <a:avLst/>
          </a:prstGeom>
          <a:noFill/>
        </p:spPr>
        <p:txBody>
          <a:bodyPr wrap="square">
            <a:spAutoFit/>
          </a:bodyPr>
          <a:lstStyle/>
          <a:p>
            <a:r>
              <a:rPr lang="en-US" sz="2000" b="1" dirty="0"/>
              <a:t>SELECT COUNT(customer_id) </a:t>
            </a:r>
          </a:p>
          <a:p>
            <a:r>
              <a:rPr lang="en-US" sz="2000" b="1" dirty="0"/>
              <a:t>FROM Customers;</a:t>
            </a:r>
            <a:endParaRPr lang="en-IN" sz="2000" b="1" dirty="0"/>
          </a:p>
        </p:txBody>
      </p:sp>
      <p:pic>
        <p:nvPicPr>
          <p:cNvPr id="7" name="Picture 6">
            <a:extLst>
              <a:ext uri="{FF2B5EF4-FFF2-40B4-BE49-F238E27FC236}">
                <a16:creationId xmlns:a16="http://schemas.microsoft.com/office/drawing/2014/main" id="{19658CF1-FBB8-E26C-C6F6-2ABA02378510}"/>
              </a:ext>
            </a:extLst>
          </p:cNvPr>
          <p:cNvPicPr>
            <a:picLocks noChangeAspect="1"/>
          </p:cNvPicPr>
          <p:nvPr/>
        </p:nvPicPr>
        <p:blipFill>
          <a:blip r:embed="rId2"/>
          <a:stretch>
            <a:fillRect/>
          </a:stretch>
        </p:blipFill>
        <p:spPr>
          <a:xfrm>
            <a:off x="838200" y="3830282"/>
            <a:ext cx="7383893" cy="2526068"/>
          </a:xfrm>
          <a:prstGeom prst="rect">
            <a:avLst/>
          </a:prstGeom>
        </p:spPr>
      </p:pic>
      <p:pic>
        <p:nvPicPr>
          <p:cNvPr id="9" name="Picture 8">
            <a:extLst>
              <a:ext uri="{FF2B5EF4-FFF2-40B4-BE49-F238E27FC236}">
                <a16:creationId xmlns:a16="http://schemas.microsoft.com/office/drawing/2014/main" id="{E6C680BE-8968-BF6F-4012-DB6AACE48A8C}"/>
              </a:ext>
            </a:extLst>
          </p:cNvPr>
          <p:cNvPicPr>
            <a:picLocks noChangeAspect="1"/>
          </p:cNvPicPr>
          <p:nvPr/>
        </p:nvPicPr>
        <p:blipFill>
          <a:blip r:embed="rId3"/>
          <a:stretch>
            <a:fillRect/>
          </a:stretch>
        </p:blipFill>
        <p:spPr>
          <a:xfrm>
            <a:off x="8886792" y="5380504"/>
            <a:ext cx="2009808" cy="669936"/>
          </a:xfrm>
          <a:prstGeom prst="rect">
            <a:avLst/>
          </a:prstGeom>
        </p:spPr>
      </p:pic>
    </p:spTree>
    <p:extLst>
      <p:ext uri="{BB962C8B-B14F-4D97-AF65-F5344CB8AC3E}">
        <p14:creationId xmlns:p14="http://schemas.microsoft.com/office/powerpoint/2010/main" val="714639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C0933-2F85-460E-0D88-61E07A3378DC}"/>
              </a:ext>
            </a:extLst>
          </p:cNvPr>
          <p:cNvSpPr>
            <a:spLocks noGrp="1"/>
          </p:cNvSpPr>
          <p:nvPr>
            <p:ph type="title"/>
          </p:nvPr>
        </p:nvSpPr>
        <p:spPr>
          <a:xfrm>
            <a:off x="747735" y="-244930"/>
            <a:ext cx="10515600" cy="1325563"/>
          </a:xfrm>
        </p:spPr>
        <p:txBody>
          <a:bodyPr/>
          <a:lstStyle/>
          <a:p>
            <a:pPr algn="ctr"/>
            <a:r>
              <a:rPr lang="en-IN" b="1" dirty="0">
                <a:solidFill>
                  <a:srgbClr val="C00000"/>
                </a:solidFill>
              </a:rPr>
              <a:t>Aggregation: AVG()</a:t>
            </a:r>
          </a:p>
        </p:txBody>
      </p:sp>
      <p:sp>
        <p:nvSpPr>
          <p:cNvPr id="3" name="Content Placeholder 2">
            <a:extLst>
              <a:ext uri="{FF2B5EF4-FFF2-40B4-BE49-F238E27FC236}">
                <a16:creationId xmlns:a16="http://schemas.microsoft.com/office/drawing/2014/main" id="{12213E1E-9B02-8E6B-A9BD-48C52E71458A}"/>
              </a:ext>
            </a:extLst>
          </p:cNvPr>
          <p:cNvSpPr>
            <a:spLocks noGrp="1"/>
          </p:cNvSpPr>
          <p:nvPr>
            <p:ph idx="1"/>
          </p:nvPr>
        </p:nvSpPr>
        <p:spPr>
          <a:xfrm>
            <a:off x="838200" y="901030"/>
            <a:ext cx="10515600" cy="4351338"/>
          </a:xfrm>
        </p:spPr>
        <p:txBody>
          <a:bodyPr>
            <a:normAutofit/>
          </a:bodyPr>
          <a:lstStyle/>
          <a:p>
            <a:r>
              <a:rPr lang="en-US" sz="2000" b="0" i="0" u="none" strike="noStrike" baseline="0" dirty="0">
                <a:solidFill>
                  <a:srgbClr val="000000"/>
                </a:solidFill>
              </a:rPr>
              <a:t>The AVG() function returns the average of a group of selected numeric column values. </a:t>
            </a:r>
            <a:endParaRPr lang="en-US" sz="2000" dirty="0">
              <a:solidFill>
                <a:srgbClr val="000000"/>
              </a:solidFill>
            </a:endParaRPr>
          </a:p>
          <a:p>
            <a:endParaRPr lang="en-US" sz="2400" b="0" i="0" u="none" strike="noStrike" baseline="0" dirty="0">
              <a:solidFill>
                <a:srgbClr val="000000"/>
              </a:solidFill>
            </a:endParaRPr>
          </a:p>
        </p:txBody>
      </p:sp>
      <p:sp>
        <p:nvSpPr>
          <p:cNvPr id="4" name="Slide Number Placeholder 3">
            <a:extLst>
              <a:ext uri="{FF2B5EF4-FFF2-40B4-BE49-F238E27FC236}">
                <a16:creationId xmlns:a16="http://schemas.microsoft.com/office/drawing/2014/main" id="{692056A7-A89F-F9A5-E9FC-937341AE05F8}"/>
              </a:ext>
            </a:extLst>
          </p:cNvPr>
          <p:cNvSpPr>
            <a:spLocks noGrp="1"/>
          </p:cNvSpPr>
          <p:nvPr>
            <p:ph type="sldNum" sz="quarter" idx="12"/>
          </p:nvPr>
        </p:nvSpPr>
        <p:spPr/>
        <p:txBody>
          <a:bodyPr/>
          <a:lstStyle/>
          <a:p>
            <a:fld id="{A5DC77FE-90AD-43F6-BCC5-87ECBA829A40}" type="slidenum">
              <a:rPr lang="en-IN" smtClean="0"/>
              <a:t>8</a:t>
            </a:fld>
            <a:endParaRPr lang="en-IN" dirty="0"/>
          </a:p>
        </p:txBody>
      </p:sp>
      <p:sp>
        <p:nvSpPr>
          <p:cNvPr id="6" name="TextBox 5">
            <a:extLst>
              <a:ext uri="{FF2B5EF4-FFF2-40B4-BE49-F238E27FC236}">
                <a16:creationId xmlns:a16="http://schemas.microsoft.com/office/drawing/2014/main" id="{46C345CA-7816-F006-CCF5-6757B583E78C}"/>
              </a:ext>
            </a:extLst>
          </p:cNvPr>
          <p:cNvSpPr txBox="1"/>
          <p:nvPr/>
        </p:nvSpPr>
        <p:spPr>
          <a:xfrm>
            <a:off x="2079171" y="4271724"/>
            <a:ext cx="7823411" cy="400110"/>
          </a:xfrm>
          <a:prstGeom prst="rect">
            <a:avLst/>
          </a:prstGeom>
          <a:noFill/>
        </p:spPr>
        <p:txBody>
          <a:bodyPr wrap="square">
            <a:spAutoFit/>
          </a:bodyPr>
          <a:lstStyle/>
          <a:p>
            <a:r>
              <a:rPr lang="en-US" sz="2000" b="1" dirty="0"/>
              <a:t>SELECT AVG(age) FROM Customers;</a:t>
            </a:r>
            <a:endParaRPr lang="en-IN" sz="2000" b="1" dirty="0"/>
          </a:p>
        </p:txBody>
      </p:sp>
      <p:pic>
        <p:nvPicPr>
          <p:cNvPr id="7" name="Picture 6">
            <a:extLst>
              <a:ext uri="{FF2B5EF4-FFF2-40B4-BE49-F238E27FC236}">
                <a16:creationId xmlns:a16="http://schemas.microsoft.com/office/drawing/2014/main" id="{19658CF1-FBB8-E26C-C6F6-2ABA02378510}"/>
              </a:ext>
            </a:extLst>
          </p:cNvPr>
          <p:cNvPicPr>
            <a:picLocks noChangeAspect="1"/>
          </p:cNvPicPr>
          <p:nvPr/>
        </p:nvPicPr>
        <p:blipFill>
          <a:blip r:embed="rId2"/>
          <a:stretch>
            <a:fillRect/>
          </a:stretch>
        </p:blipFill>
        <p:spPr>
          <a:xfrm>
            <a:off x="1012372" y="1349560"/>
            <a:ext cx="7383893" cy="2526068"/>
          </a:xfrm>
          <a:prstGeom prst="rect">
            <a:avLst/>
          </a:prstGeom>
        </p:spPr>
      </p:pic>
      <p:pic>
        <p:nvPicPr>
          <p:cNvPr id="10" name="Picture 9">
            <a:extLst>
              <a:ext uri="{FF2B5EF4-FFF2-40B4-BE49-F238E27FC236}">
                <a16:creationId xmlns:a16="http://schemas.microsoft.com/office/drawing/2014/main" id="{5C23EE09-9F0D-0323-90FF-542210EC8251}"/>
              </a:ext>
            </a:extLst>
          </p:cNvPr>
          <p:cNvPicPr>
            <a:picLocks noChangeAspect="1"/>
          </p:cNvPicPr>
          <p:nvPr/>
        </p:nvPicPr>
        <p:blipFill>
          <a:blip r:embed="rId3"/>
          <a:stretch>
            <a:fillRect/>
          </a:stretch>
        </p:blipFill>
        <p:spPr>
          <a:xfrm>
            <a:off x="3680746" y="4955650"/>
            <a:ext cx="2047144" cy="1001320"/>
          </a:xfrm>
          <a:prstGeom prst="rect">
            <a:avLst/>
          </a:prstGeom>
        </p:spPr>
      </p:pic>
    </p:spTree>
    <p:extLst>
      <p:ext uri="{BB962C8B-B14F-4D97-AF65-F5344CB8AC3E}">
        <p14:creationId xmlns:p14="http://schemas.microsoft.com/office/powerpoint/2010/main" val="1801699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C0933-2F85-460E-0D88-61E07A3378DC}"/>
              </a:ext>
            </a:extLst>
          </p:cNvPr>
          <p:cNvSpPr>
            <a:spLocks noGrp="1"/>
          </p:cNvSpPr>
          <p:nvPr>
            <p:ph type="title"/>
          </p:nvPr>
        </p:nvSpPr>
        <p:spPr>
          <a:xfrm>
            <a:off x="747735" y="-244930"/>
            <a:ext cx="10515600" cy="1325563"/>
          </a:xfrm>
        </p:spPr>
        <p:txBody>
          <a:bodyPr/>
          <a:lstStyle/>
          <a:p>
            <a:pPr algn="ctr"/>
            <a:r>
              <a:rPr lang="en-IN" b="1" dirty="0">
                <a:solidFill>
                  <a:srgbClr val="C00000"/>
                </a:solidFill>
              </a:rPr>
              <a:t>Aggregation: SUM()</a:t>
            </a:r>
          </a:p>
        </p:txBody>
      </p:sp>
      <p:sp>
        <p:nvSpPr>
          <p:cNvPr id="3" name="Content Placeholder 2">
            <a:extLst>
              <a:ext uri="{FF2B5EF4-FFF2-40B4-BE49-F238E27FC236}">
                <a16:creationId xmlns:a16="http://schemas.microsoft.com/office/drawing/2014/main" id="{12213E1E-9B02-8E6B-A9BD-48C52E71458A}"/>
              </a:ext>
            </a:extLst>
          </p:cNvPr>
          <p:cNvSpPr>
            <a:spLocks noGrp="1"/>
          </p:cNvSpPr>
          <p:nvPr>
            <p:ph idx="1"/>
          </p:nvPr>
        </p:nvSpPr>
        <p:spPr>
          <a:xfrm>
            <a:off x="838200" y="901030"/>
            <a:ext cx="10515600" cy="4351338"/>
          </a:xfrm>
        </p:spPr>
        <p:txBody>
          <a:bodyPr>
            <a:normAutofit/>
          </a:bodyPr>
          <a:lstStyle/>
          <a:p>
            <a:r>
              <a:rPr lang="en-US" sz="2400" b="0" i="0" u="none" strike="noStrike" baseline="0" dirty="0">
                <a:solidFill>
                  <a:srgbClr val="000000"/>
                </a:solidFill>
              </a:rPr>
              <a:t>The SUM() function returns the total sum of a numeric column.</a:t>
            </a:r>
          </a:p>
        </p:txBody>
      </p:sp>
      <p:sp>
        <p:nvSpPr>
          <p:cNvPr id="4" name="Slide Number Placeholder 3">
            <a:extLst>
              <a:ext uri="{FF2B5EF4-FFF2-40B4-BE49-F238E27FC236}">
                <a16:creationId xmlns:a16="http://schemas.microsoft.com/office/drawing/2014/main" id="{692056A7-A89F-F9A5-E9FC-937341AE05F8}"/>
              </a:ext>
            </a:extLst>
          </p:cNvPr>
          <p:cNvSpPr>
            <a:spLocks noGrp="1"/>
          </p:cNvSpPr>
          <p:nvPr>
            <p:ph type="sldNum" sz="quarter" idx="12"/>
          </p:nvPr>
        </p:nvSpPr>
        <p:spPr/>
        <p:txBody>
          <a:bodyPr/>
          <a:lstStyle/>
          <a:p>
            <a:fld id="{A5DC77FE-90AD-43F6-BCC5-87ECBA829A40}" type="slidenum">
              <a:rPr lang="en-IN" smtClean="0"/>
              <a:t>9</a:t>
            </a:fld>
            <a:endParaRPr lang="en-IN" dirty="0"/>
          </a:p>
        </p:txBody>
      </p:sp>
      <p:sp>
        <p:nvSpPr>
          <p:cNvPr id="6" name="TextBox 5">
            <a:extLst>
              <a:ext uri="{FF2B5EF4-FFF2-40B4-BE49-F238E27FC236}">
                <a16:creationId xmlns:a16="http://schemas.microsoft.com/office/drawing/2014/main" id="{46C345CA-7816-F006-CCF5-6757B583E78C}"/>
              </a:ext>
            </a:extLst>
          </p:cNvPr>
          <p:cNvSpPr txBox="1"/>
          <p:nvPr/>
        </p:nvSpPr>
        <p:spPr>
          <a:xfrm>
            <a:off x="2093829" y="4203604"/>
            <a:ext cx="7823411" cy="400110"/>
          </a:xfrm>
          <a:prstGeom prst="rect">
            <a:avLst/>
          </a:prstGeom>
          <a:noFill/>
        </p:spPr>
        <p:txBody>
          <a:bodyPr wrap="square">
            <a:spAutoFit/>
          </a:bodyPr>
          <a:lstStyle/>
          <a:p>
            <a:r>
              <a:rPr lang="en-US" sz="2000" b="1" dirty="0"/>
              <a:t>SELECT SUM(age) as SUM from Customers;</a:t>
            </a:r>
            <a:endParaRPr lang="en-IN" sz="2000" b="1" dirty="0"/>
          </a:p>
        </p:txBody>
      </p:sp>
      <p:pic>
        <p:nvPicPr>
          <p:cNvPr id="7" name="Picture 6">
            <a:extLst>
              <a:ext uri="{FF2B5EF4-FFF2-40B4-BE49-F238E27FC236}">
                <a16:creationId xmlns:a16="http://schemas.microsoft.com/office/drawing/2014/main" id="{19658CF1-FBB8-E26C-C6F6-2ABA02378510}"/>
              </a:ext>
            </a:extLst>
          </p:cNvPr>
          <p:cNvPicPr>
            <a:picLocks noChangeAspect="1"/>
          </p:cNvPicPr>
          <p:nvPr/>
        </p:nvPicPr>
        <p:blipFill>
          <a:blip r:embed="rId2"/>
          <a:stretch>
            <a:fillRect/>
          </a:stretch>
        </p:blipFill>
        <p:spPr>
          <a:xfrm>
            <a:off x="1012372" y="1349560"/>
            <a:ext cx="7383893" cy="2526068"/>
          </a:xfrm>
          <a:prstGeom prst="rect">
            <a:avLst/>
          </a:prstGeom>
        </p:spPr>
      </p:pic>
      <p:pic>
        <p:nvPicPr>
          <p:cNvPr id="9" name="Picture 8">
            <a:extLst>
              <a:ext uri="{FF2B5EF4-FFF2-40B4-BE49-F238E27FC236}">
                <a16:creationId xmlns:a16="http://schemas.microsoft.com/office/drawing/2014/main" id="{AA0B7052-37AD-86F2-FA79-83878B28B737}"/>
              </a:ext>
            </a:extLst>
          </p:cNvPr>
          <p:cNvPicPr>
            <a:picLocks noChangeAspect="1"/>
          </p:cNvPicPr>
          <p:nvPr/>
        </p:nvPicPr>
        <p:blipFill>
          <a:blip r:embed="rId3"/>
          <a:stretch>
            <a:fillRect/>
          </a:stretch>
        </p:blipFill>
        <p:spPr>
          <a:xfrm>
            <a:off x="3738766" y="4892774"/>
            <a:ext cx="1858796" cy="976203"/>
          </a:xfrm>
          <a:prstGeom prst="rect">
            <a:avLst/>
          </a:prstGeom>
        </p:spPr>
      </p:pic>
    </p:spTree>
    <p:extLst>
      <p:ext uri="{BB962C8B-B14F-4D97-AF65-F5344CB8AC3E}">
        <p14:creationId xmlns:p14="http://schemas.microsoft.com/office/powerpoint/2010/main" val="3048513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3321</Words>
  <Application>Microsoft Office PowerPoint</Application>
  <PresentationFormat>Widescreen</PresentationFormat>
  <Paragraphs>956</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Courier Std</vt:lpstr>
      <vt:lpstr>Palatino LT Std</vt:lpstr>
      <vt:lpstr>Office Theme</vt:lpstr>
      <vt:lpstr>Filtering, Joins and Aggregation</vt:lpstr>
      <vt:lpstr>PowerPoint Presentation</vt:lpstr>
      <vt:lpstr>Inner Join</vt:lpstr>
      <vt:lpstr>Left Outer Join</vt:lpstr>
      <vt:lpstr>Right Outer Join</vt:lpstr>
      <vt:lpstr>Full Outer Join</vt:lpstr>
      <vt:lpstr>Aggregation</vt:lpstr>
      <vt:lpstr>Aggregation: AVG()</vt:lpstr>
      <vt:lpstr>Aggregation: SUM()</vt:lpstr>
      <vt:lpstr>Aggregation: MIN()</vt:lpstr>
      <vt:lpstr>Aggregation: MAX()</vt:lpstr>
      <vt:lpstr>Filtering</vt:lpstr>
      <vt:lpstr>Filtering</vt:lpstr>
      <vt:lpstr>WHERE Clause</vt:lpstr>
      <vt:lpstr>WHERE Clause</vt:lpstr>
      <vt:lpstr>WHERE Clause</vt:lpstr>
      <vt:lpstr>WHERE Clause</vt:lpstr>
      <vt:lpstr>WHERE Clause</vt:lpstr>
      <vt:lpstr>WHERE Clause</vt:lpstr>
      <vt:lpstr>Subquery</vt:lpstr>
      <vt:lpstr>Subquery</vt:lpstr>
      <vt:lpstr>BETWEEN</vt:lpstr>
      <vt:lpstr>NOT BETWEEN</vt:lpstr>
      <vt:lpstr>Window Functions and Ordered Data</vt:lpstr>
      <vt:lpstr>Window Functions and Ordered Data</vt:lpstr>
      <vt:lpstr>RANK () Window Function</vt:lpstr>
      <vt:lpstr>RANK () Window Function</vt:lpstr>
      <vt:lpstr>RANK () Window Function</vt:lpstr>
      <vt:lpstr>RANK () Window Function</vt:lpstr>
      <vt:lpstr>RANK () Window Function</vt:lpstr>
      <vt:lpstr>PERCENT_RANK ()</vt:lpstr>
      <vt:lpstr>PERCENT_RANK ()</vt:lpstr>
      <vt:lpstr>PERCENT_RANK ()</vt:lpstr>
      <vt:lpstr>DENSE_RANK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Filtering, Joins and Aggregation</dc:title>
  <dc:creator>Nisanth Kartheek Mukku</dc:creator>
  <cp:lastModifiedBy>Nisanth Kartheek Mukku</cp:lastModifiedBy>
  <cp:revision>1</cp:revision>
  <dcterms:created xsi:type="dcterms:W3CDTF">2024-01-18T05:47:44Z</dcterms:created>
  <dcterms:modified xsi:type="dcterms:W3CDTF">2024-01-18T05:48:15Z</dcterms:modified>
</cp:coreProperties>
</file>