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08" r:id="rId2"/>
    <p:sldId id="309"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44" r:id="rId17"/>
    <p:sldId id="345"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7" r:id="rId31"/>
    <p:sldId id="336" r:id="rId32"/>
    <p:sldId id="338" r:id="rId33"/>
    <p:sldId id="339" r:id="rId34"/>
    <p:sldId id="340" r:id="rId35"/>
    <p:sldId id="341" r:id="rId36"/>
    <p:sldId id="342" r:id="rId37"/>
    <p:sldId id="34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72" autoAdjust="0"/>
    <p:restoredTop sz="93447" autoAdjust="0"/>
  </p:normalViewPr>
  <p:slideViewPr>
    <p:cSldViewPr snapToGrid="0">
      <p:cViewPr varScale="1">
        <p:scale>
          <a:sx n="59" d="100"/>
          <a:sy n="59" d="100"/>
        </p:scale>
        <p:origin x="1116" y="76"/>
      </p:cViewPr>
      <p:guideLst/>
    </p:cSldViewPr>
  </p:slideViewPr>
  <p:outlineViewPr>
    <p:cViewPr>
      <p:scale>
        <a:sx n="33" d="100"/>
        <a:sy n="33" d="100"/>
      </p:scale>
      <p:origin x="0" y="-4728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629A9F-A579-44C0-ABF3-93011A141A07}" type="datetimeFigureOut">
              <a:rPr lang="en-IN" smtClean="0"/>
              <a:t>24-01-2024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2444E-C551-41D0-BA71-4962937D78FF}" type="slidenum">
              <a:rPr lang="en-IN" smtClean="0"/>
              <a:t>‹#›</a:t>
            </a:fld>
            <a:endParaRPr lang="en-IN" dirty="0"/>
          </a:p>
        </p:txBody>
      </p:sp>
    </p:spTree>
    <p:extLst>
      <p:ext uri="{BB962C8B-B14F-4D97-AF65-F5344CB8AC3E}">
        <p14:creationId xmlns:p14="http://schemas.microsoft.com/office/powerpoint/2010/main" val="3710270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D507E-5DAB-82E9-257A-BB775D0907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EAAAFD-66D5-47EF-6376-7DDB41F0B4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CE6141-F390-D085-D7D2-58E545DB7E36}"/>
              </a:ext>
            </a:extLst>
          </p:cNvPr>
          <p:cNvSpPr>
            <a:spLocks noGrp="1"/>
          </p:cNvSpPr>
          <p:nvPr>
            <p:ph type="dt" sz="half" idx="10"/>
          </p:nvPr>
        </p:nvSpPr>
        <p:spPr/>
        <p:txBody>
          <a:bodyPr/>
          <a:lstStyle/>
          <a:p>
            <a:fld id="{1FBE9252-4E5B-43C9-A10C-9C361FBE81E1}" type="datetime1">
              <a:rPr lang="en-IN" smtClean="0"/>
              <a:t>24-01-2024</a:t>
            </a:fld>
            <a:endParaRPr lang="en-IN" dirty="0"/>
          </a:p>
        </p:txBody>
      </p:sp>
      <p:sp>
        <p:nvSpPr>
          <p:cNvPr id="5" name="Footer Placeholder 4">
            <a:extLst>
              <a:ext uri="{FF2B5EF4-FFF2-40B4-BE49-F238E27FC236}">
                <a16:creationId xmlns:a16="http://schemas.microsoft.com/office/drawing/2014/main" id="{46D0B227-A824-08C0-AB3D-401E3D7A136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8A1AD04-5028-FC9F-3622-BF756A053ED8}"/>
              </a:ext>
            </a:extLst>
          </p:cNvPr>
          <p:cNvSpPr>
            <a:spLocks noGrp="1"/>
          </p:cNvSpPr>
          <p:nvPr>
            <p:ph type="sldNum" sz="quarter" idx="12"/>
          </p:nvPr>
        </p:nvSpPr>
        <p:spPr/>
        <p:txBody>
          <a:bodyPr/>
          <a:lstStyle/>
          <a:p>
            <a:fld id="{A5DC77FE-90AD-43F6-BCC5-87ECBA829A40}" type="slidenum">
              <a:rPr lang="en-IN" smtClean="0"/>
              <a:t>‹#›</a:t>
            </a:fld>
            <a:endParaRPr lang="en-IN" dirty="0"/>
          </a:p>
        </p:txBody>
      </p:sp>
    </p:spTree>
    <p:extLst>
      <p:ext uri="{BB962C8B-B14F-4D97-AF65-F5344CB8AC3E}">
        <p14:creationId xmlns:p14="http://schemas.microsoft.com/office/powerpoint/2010/main" val="518829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32640-73A0-32B5-E34F-DCAD725AB5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910352-BD0F-82C5-774B-F4B5CE3E9F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54C750-4043-96A2-588A-648E91AECE5F}"/>
              </a:ext>
            </a:extLst>
          </p:cNvPr>
          <p:cNvSpPr>
            <a:spLocks noGrp="1"/>
          </p:cNvSpPr>
          <p:nvPr>
            <p:ph type="dt" sz="half" idx="10"/>
          </p:nvPr>
        </p:nvSpPr>
        <p:spPr/>
        <p:txBody>
          <a:bodyPr/>
          <a:lstStyle/>
          <a:p>
            <a:fld id="{0545E1F0-E161-4DDE-8668-842815862814}" type="datetime1">
              <a:rPr lang="en-IN" smtClean="0"/>
              <a:t>24-01-2024</a:t>
            </a:fld>
            <a:endParaRPr lang="en-IN" dirty="0"/>
          </a:p>
        </p:txBody>
      </p:sp>
      <p:sp>
        <p:nvSpPr>
          <p:cNvPr id="5" name="Footer Placeholder 4">
            <a:extLst>
              <a:ext uri="{FF2B5EF4-FFF2-40B4-BE49-F238E27FC236}">
                <a16:creationId xmlns:a16="http://schemas.microsoft.com/office/drawing/2014/main" id="{BCCB7B76-D1D8-C3A8-A812-E4C2114B918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A9795AC-005A-3E41-F6A9-60C2BB548A85}"/>
              </a:ext>
            </a:extLst>
          </p:cNvPr>
          <p:cNvSpPr>
            <a:spLocks noGrp="1"/>
          </p:cNvSpPr>
          <p:nvPr>
            <p:ph type="sldNum" sz="quarter" idx="12"/>
          </p:nvPr>
        </p:nvSpPr>
        <p:spPr/>
        <p:txBody>
          <a:bodyPr/>
          <a:lstStyle/>
          <a:p>
            <a:fld id="{A5DC77FE-90AD-43F6-BCC5-87ECBA829A40}" type="slidenum">
              <a:rPr lang="en-IN" smtClean="0"/>
              <a:t>‹#›</a:t>
            </a:fld>
            <a:endParaRPr lang="en-IN" dirty="0"/>
          </a:p>
        </p:txBody>
      </p:sp>
    </p:spTree>
    <p:extLst>
      <p:ext uri="{BB962C8B-B14F-4D97-AF65-F5344CB8AC3E}">
        <p14:creationId xmlns:p14="http://schemas.microsoft.com/office/powerpoint/2010/main" val="2147920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A4D8CA-8592-A549-7337-D75717465A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FB33AA-75E9-EF3F-ADC7-C6F5316548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8208CA-5FFF-106E-7B51-AD309E355708}"/>
              </a:ext>
            </a:extLst>
          </p:cNvPr>
          <p:cNvSpPr>
            <a:spLocks noGrp="1"/>
          </p:cNvSpPr>
          <p:nvPr>
            <p:ph type="dt" sz="half" idx="10"/>
          </p:nvPr>
        </p:nvSpPr>
        <p:spPr/>
        <p:txBody>
          <a:bodyPr/>
          <a:lstStyle/>
          <a:p>
            <a:fld id="{3DA98E6E-C3FD-4B56-B456-59B77D068ACE}" type="datetime1">
              <a:rPr lang="en-IN" smtClean="0"/>
              <a:t>24-01-2024</a:t>
            </a:fld>
            <a:endParaRPr lang="en-IN" dirty="0"/>
          </a:p>
        </p:txBody>
      </p:sp>
      <p:sp>
        <p:nvSpPr>
          <p:cNvPr id="5" name="Footer Placeholder 4">
            <a:extLst>
              <a:ext uri="{FF2B5EF4-FFF2-40B4-BE49-F238E27FC236}">
                <a16:creationId xmlns:a16="http://schemas.microsoft.com/office/drawing/2014/main" id="{9E22C0C5-C361-23ED-1D82-6A6D24AD397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38E115C-F523-6A52-E2A5-C548F4ABD35A}"/>
              </a:ext>
            </a:extLst>
          </p:cNvPr>
          <p:cNvSpPr>
            <a:spLocks noGrp="1"/>
          </p:cNvSpPr>
          <p:nvPr>
            <p:ph type="sldNum" sz="quarter" idx="12"/>
          </p:nvPr>
        </p:nvSpPr>
        <p:spPr/>
        <p:txBody>
          <a:bodyPr/>
          <a:lstStyle/>
          <a:p>
            <a:fld id="{A5DC77FE-90AD-43F6-BCC5-87ECBA829A40}" type="slidenum">
              <a:rPr lang="en-IN" smtClean="0"/>
              <a:t>‹#›</a:t>
            </a:fld>
            <a:endParaRPr lang="en-IN" dirty="0"/>
          </a:p>
        </p:txBody>
      </p:sp>
    </p:spTree>
    <p:extLst>
      <p:ext uri="{BB962C8B-B14F-4D97-AF65-F5344CB8AC3E}">
        <p14:creationId xmlns:p14="http://schemas.microsoft.com/office/powerpoint/2010/main" val="1036445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6A73-B0E5-3751-93BB-0610071F37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605281-7FEE-5A7E-70C3-366843471E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B3AB12-C3C8-9315-079C-D553ED1A1F64}"/>
              </a:ext>
            </a:extLst>
          </p:cNvPr>
          <p:cNvSpPr>
            <a:spLocks noGrp="1"/>
          </p:cNvSpPr>
          <p:nvPr>
            <p:ph type="dt" sz="half" idx="10"/>
          </p:nvPr>
        </p:nvSpPr>
        <p:spPr/>
        <p:txBody>
          <a:bodyPr/>
          <a:lstStyle/>
          <a:p>
            <a:fld id="{CFA75BA8-FE65-431C-A1A7-E54CAC22D24C}" type="datetime1">
              <a:rPr lang="en-IN" smtClean="0"/>
              <a:t>24-01-2024</a:t>
            </a:fld>
            <a:endParaRPr lang="en-IN" dirty="0"/>
          </a:p>
        </p:txBody>
      </p:sp>
      <p:sp>
        <p:nvSpPr>
          <p:cNvPr id="5" name="Footer Placeholder 4">
            <a:extLst>
              <a:ext uri="{FF2B5EF4-FFF2-40B4-BE49-F238E27FC236}">
                <a16:creationId xmlns:a16="http://schemas.microsoft.com/office/drawing/2014/main" id="{1AE01215-7865-8EC5-F855-D262E3F1303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9CEDE06-4B18-DDD9-9F0B-0318469E2BB9}"/>
              </a:ext>
            </a:extLst>
          </p:cNvPr>
          <p:cNvSpPr>
            <a:spLocks noGrp="1"/>
          </p:cNvSpPr>
          <p:nvPr>
            <p:ph type="sldNum" sz="quarter" idx="12"/>
          </p:nvPr>
        </p:nvSpPr>
        <p:spPr/>
        <p:txBody>
          <a:bodyPr/>
          <a:lstStyle/>
          <a:p>
            <a:fld id="{A5DC77FE-90AD-43F6-BCC5-87ECBA829A40}" type="slidenum">
              <a:rPr lang="en-IN" smtClean="0"/>
              <a:t>‹#›</a:t>
            </a:fld>
            <a:endParaRPr lang="en-IN" dirty="0"/>
          </a:p>
        </p:txBody>
      </p:sp>
    </p:spTree>
    <p:extLst>
      <p:ext uri="{BB962C8B-B14F-4D97-AF65-F5344CB8AC3E}">
        <p14:creationId xmlns:p14="http://schemas.microsoft.com/office/powerpoint/2010/main" val="276606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8433-AFCF-C8E2-6899-8BBD3D5B1C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5CAF96-FCE1-CD0A-AE6E-C72A341116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97D3BF-0037-0140-41A3-4E1170FBECDA}"/>
              </a:ext>
            </a:extLst>
          </p:cNvPr>
          <p:cNvSpPr>
            <a:spLocks noGrp="1"/>
          </p:cNvSpPr>
          <p:nvPr>
            <p:ph type="dt" sz="half" idx="10"/>
          </p:nvPr>
        </p:nvSpPr>
        <p:spPr/>
        <p:txBody>
          <a:bodyPr/>
          <a:lstStyle/>
          <a:p>
            <a:fld id="{BA7E755F-D64B-4181-9364-029DDC90F014}" type="datetime1">
              <a:rPr lang="en-IN" smtClean="0"/>
              <a:t>24-01-2024</a:t>
            </a:fld>
            <a:endParaRPr lang="en-IN" dirty="0"/>
          </a:p>
        </p:txBody>
      </p:sp>
      <p:sp>
        <p:nvSpPr>
          <p:cNvPr id="5" name="Footer Placeholder 4">
            <a:extLst>
              <a:ext uri="{FF2B5EF4-FFF2-40B4-BE49-F238E27FC236}">
                <a16:creationId xmlns:a16="http://schemas.microsoft.com/office/drawing/2014/main" id="{9C51BA9A-5306-576B-0BE0-3DE4AA89EB9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B7F1D44-75BC-0269-2A51-136B2E0AF50D}"/>
              </a:ext>
            </a:extLst>
          </p:cNvPr>
          <p:cNvSpPr>
            <a:spLocks noGrp="1"/>
          </p:cNvSpPr>
          <p:nvPr>
            <p:ph type="sldNum" sz="quarter" idx="12"/>
          </p:nvPr>
        </p:nvSpPr>
        <p:spPr/>
        <p:txBody>
          <a:bodyPr/>
          <a:lstStyle/>
          <a:p>
            <a:fld id="{A5DC77FE-90AD-43F6-BCC5-87ECBA829A40}" type="slidenum">
              <a:rPr lang="en-IN" smtClean="0"/>
              <a:t>‹#›</a:t>
            </a:fld>
            <a:endParaRPr lang="en-IN" dirty="0"/>
          </a:p>
        </p:txBody>
      </p:sp>
    </p:spTree>
    <p:extLst>
      <p:ext uri="{BB962C8B-B14F-4D97-AF65-F5344CB8AC3E}">
        <p14:creationId xmlns:p14="http://schemas.microsoft.com/office/powerpoint/2010/main" val="2567741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E6FB2-43BF-A466-95C3-1117892DE7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0DDEE4-ECED-6508-834D-749EE1E329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0CA4EF-6969-7E44-7B44-6DF537CB56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70E6BF-4B5B-9CF9-CFD9-7314F4AA96A9}"/>
              </a:ext>
            </a:extLst>
          </p:cNvPr>
          <p:cNvSpPr>
            <a:spLocks noGrp="1"/>
          </p:cNvSpPr>
          <p:nvPr>
            <p:ph type="dt" sz="half" idx="10"/>
          </p:nvPr>
        </p:nvSpPr>
        <p:spPr/>
        <p:txBody>
          <a:bodyPr/>
          <a:lstStyle/>
          <a:p>
            <a:fld id="{B315881A-1E5B-452A-AA8B-8FB391F295F8}" type="datetime1">
              <a:rPr lang="en-IN" smtClean="0"/>
              <a:t>24-01-2024</a:t>
            </a:fld>
            <a:endParaRPr lang="en-IN" dirty="0"/>
          </a:p>
        </p:txBody>
      </p:sp>
      <p:sp>
        <p:nvSpPr>
          <p:cNvPr id="6" name="Footer Placeholder 5">
            <a:extLst>
              <a:ext uri="{FF2B5EF4-FFF2-40B4-BE49-F238E27FC236}">
                <a16:creationId xmlns:a16="http://schemas.microsoft.com/office/drawing/2014/main" id="{44E3E0C2-0235-AE70-6DFA-80BD90075AA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805FF3C-6BB6-E9F5-A7A7-4C2AC182AE6E}"/>
              </a:ext>
            </a:extLst>
          </p:cNvPr>
          <p:cNvSpPr>
            <a:spLocks noGrp="1"/>
          </p:cNvSpPr>
          <p:nvPr>
            <p:ph type="sldNum" sz="quarter" idx="12"/>
          </p:nvPr>
        </p:nvSpPr>
        <p:spPr/>
        <p:txBody>
          <a:bodyPr/>
          <a:lstStyle/>
          <a:p>
            <a:fld id="{A5DC77FE-90AD-43F6-BCC5-87ECBA829A40}" type="slidenum">
              <a:rPr lang="en-IN" smtClean="0"/>
              <a:t>‹#›</a:t>
            </a:fld>
            <a:endParaRPr lang="en-IN" dirty="0"/>
          </a:p>
        </p:txBody>
      </p:sp>
    </p:spTree>
    <p:extLst>
      <p:ext uri="{BB962C8B-B14F-4D97-AF65-F5344CB8AC3E}">
        <p14:creationId xmlns:p14="http://schemas.microsoft.com/office/powerpoint/2010/main" val="2453802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E9A22-EE52-7FD5-7A10-4A61948A8A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21F3E1-9CBF-CD6B-1F0B-D8430962E7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045D8E-4536-7F54-04A8-03D8F42FAB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5D9429-0B4F-280D-669E-8287935789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3FE0E0-B064-34FF-D108-E55AEEB287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D2A9004-98ED-1DB5-302A-76DC4669E26F}"/>
              </a:ext>
            </a:extLst>
          </p:cNvPr>
          <p:cNvSpPr>
            <a:spLocks noGrp="1"/>
          </p:cNvSpPr>
          <p:nvPr>
            <p:ph type="dt" sz="half" idx="10"/>
          </p:nvPr>
        </p:nvSpPr>
        <p:spPr/>
        <p:txBody>
          <a:bodyPr/>
          <a:lstStyle/>
          <a:p>
            <a:fld id="{0F6A0DA8-CA0B-4E50-B064-F364108EBF09}" type="datetime1">
              <a:rPr lang="en-IN" smtClean="0"/>
              <a:t>24-01-2024</a:t>
            </a:fld>
            <a:endParaRPr lang="en-IN" dirty="0"/>
          </a:p>
        </p:txBody>
      </p:sp>
      <p:sp>
        <p:nvSpPr>
          <p:cNvPr id="8" name="Footer Placeholder 7">
            <a:extLst>
              <a:ext uri="{FF2B5EF4-FFF2-40B4-BE49-F238E27FC236}">
                <a16:creationId xmlns:a16="http://schemas.microsoft.com/office/drawing/2014/main" id="{16B732B5-1214-B166-5FD9-8C62FD8958F5}"/>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0C0ED924-6527-BDC9-14E0-A06C38EB3EFD}"/>
              </a:ext>
            </a:extLst>
          </p:cNvPr>
          <p:cNvSpPr>
            <a:spLocks noGrp="1"/>
          </p:cNvSpPr>
          <p:nvPr>
            <p:ph type="sldNum" sz="quarter" idx="12"/>
          </p:nvPr>
        </p:nvSpPr>
        <p:spPr/>
        <p:txBody>
          <a:bodyPr/>
          <a:lstStyle/>
          <a:p>
            <a:fld id="{A5DC77FE-90AD-43F6-BCC5-87ECBA829A40}" type="slidenum">
              <a:rPr lang="en-IN" smtClean="0"/>
              <a:t>‹#›</a:t>
            </a:fld>
            <a:endParaRPr lang="en-IN" dirty="0"/>
          </a:p>
        </p:txBody>
      </p:sp>
    </p:spTree>
    <p:extLst>
      <p:ext uri="{BB962C8B-B14F-4D97-AF65-F5344CB8AC3E}">
        <p14:creationId xmlns:p14="http://schemas.microsoft.com/office/powerpoint/2010/main" val="2960569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C69F8-08C6-8658-6CB9-A8A33495A1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DB3A7D-57D0-6EF5-B86B-325D45CE8457}"/>
              </a:ext>
            </a:extLst>
          </p:cNvPr>
          <p:cNvSpPr>
            <a:spLocks noGrp="1"/>
          </p:cNvSpPr>
          <p:nvPr>
            <p:ph type="dt" sz="half" idx="10"/>
          </p:nvPr>
        </p:nvSpPr>
        <p:spPr/>
        <p:txBody>
          <a:bodyPr/>
          <a:lstStyle/>
          <a:p>
            <a:fld id="{2E8FD342-9ABD-4B41-A50A-87D9FA1E397F}" type="datetime1">
              <a:rPr lang="en-IN" smtClean="0"/>
              <a:t>24-01-2024</a:t>
            </a:fld>
            <a:endParaRPr lang="en-IN" dirty="0"/>
          </a:p>
        </p:txBody>
      </p:sp>
      <p:sp>
        <p:nvSpPr>
          <p:cNvPr id="4" name="Footer Placeholder 3">
            <a:extLst>
              <a:ext uri="{FF2B5EF4-FFF2-40B4-BE49-F238E27FC236}">
                <a16:creationId xmlns:a16="http://schemas.microsoft.com/office/drawing/2014/main" id="{0500C44E-BA4F-D205-A845-F9F39212FAE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0FE84FEA-7243-681E-0A44-A23D5DF4CAE5}"/>
              </a:ext>
            </a:extLst>
          </p:cNvPr>
          <p:cNvSpPr>
            <a:spLocks noGrp="1"/>
          </p:cNvSpPr>
          <p:nvPr>
            <p:ph type="sldNum" sz="quarter" idx="12"/>
          </p:nvPr>
        </p:nvSpPr>
        <p:spPr/>
        <p:txBody>
          <a:bodyPr/>
          <a:lstStyle/>
          <a:p>
            <a:fld id="{A5DC77FE-90AD-43F6-BCC5-87ECBA829A40}" type="slidenum">
              <a:rPr lang="en-IN" smtClean="0"/>
              <a:t>‹#›</a:t>
            </a:fld>
            <a:endParaRPr lang="en-IN" dirty="0"/>
          </a:p>
        </p:txBody>
      </p:sp>
    </p:spTree>
    <p:extLst>
      <p:ext uri="{BB962C8B-B14F-4D97-AF65-F5344CB8AC3E}">
        <p14:creationId xmlns:p14="http://schemas.microsoft.com/office/powerpoint/2010/main" val="3590537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94C7F4-8540-02A0-444E-6AE6A3EA9A96}"/>
              </a:ext>
            </a:extLst>
          </p:cNvPr>
          <p:cNvSpPr>
            <a:spLocks noGrp="1"/>
          </p:cNvSpPr>
          <p:nvPr>
            <p:ph type="dt" sz="half" idx="10"/>
          </p:nvPr>
        </p:nvSpPr>
        <p:spPr/>
        <p:txBody>
          <a:bodyPr/>
          <a:lstStyle/>
          <a:p>
            <a:fld id="{AD73468B-4D62-42DA-B61F-E8EE418E233F}" type="datetime1">
              <a:rPr lang="en-IN" smtClean="0"/>
              <a:t>24-01-2024</a:t>
            </a:fld>
            <a:endParaRPr lang="en-IN" dirty="0"/>
          </a:p>
        </p:txBody>
      </p:sp>
      <p:sp>
        <p:nvSpPr>
          <p:cNvPr id="3" name="Footer Placeholder 2">
            <a:extLst>
              <a:ext uri="{FF2B5EF4-FFF2-40B4-BE49-F238E27FC236}">
                <a16:creationId xmlns:a16="http://schemas.microsoft.com/office/drawing/2014/main" id="{F068DA4E-5845-9937-DD76-EEC60D2FC8FC}"/>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DA4BE08-0F96-1480-D4FA-943A3734307C}"/>
              </a:ext>
            </a:extLst>
          </p:cNvPr>
          <p:cNvSpPr>
            <a:spLocks noGrp="1"/>
          </p:cNvSpPr>
          <p:nvPr>
            <p:ph type="sldNum" sz="quarter" idx="12"/>
          </p:nvPr>
        </p:nvSpPr>
        <p:spPr/>
        <p:txBody>
          <a:bodyPr/>
          <a:lstStyle/>
          <a:p>
            <a:fld id="{A5DC77FE-90AD-43F6-BCC5-87ECBA829A40}" type="slidenum">
              <a:rPr lang="en-IN" smtClean="0"/>
              <a:t>‹#›</a:t>
            </a:fld>
            <a:endParaRPr lang="en-IN" dirty="0"/>
          </a:p>
        </p:txBody>
      </p:sp>
    </p:spTree>
    <p:extLst>
      <p:ext uri="{BB962C8B-B14F-4D97-AF65-F5344CB8AC3E}">
        <p14:creationId xmlns:p14="http://schemas.microsoft.com/office/powerpoint/2010/main" val="4171477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DD336-8EC7-1BE6-32C7-90B7E15B6B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A3EA7E3-EDAC-312C-94DC-A14F03528C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FCBCD2-23DA-332C-6E61-81CA68AC57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B16BF1-7F8F-26CA-7DB8-6AA6DF37AC22}"/>
              </a:ext>
            </a:extLst>
          </p:cNvPr>
          <p:cNvSpPr>
            <a:spLocks noGrp="1"/>
          </p:cNvSpPr>
          <p:nvPr>
            <p:ph type="dt" sz="half" idx="10"/>
          </p:nvPr>
        </p:nvSpPr>
        <p:spPr/>
        <p:txBody>
          <a:bodyPr/>
          <a:lstStyle/>
          <a:p>
            <a:fld id="{28B04539-87D2-4CB2-8665-749115AC8C5D}" type="datetime1">
              <a:rPr lang="en-IN" smtClean="0"/>
              <a:t>24-01-2024</a:t>
            </a:fld>
            <a:endParaRPr lang="en-IN" dirty="0"/>
          </a:p>
        </p:txBody>
      </p:sp>
      <p:sp>
        <p:nvSpPr>
          <p:cNvPr id="6" name="Footer Placeholder 5">
            <a:extLst>
              <a:ext uri="{FF2B5EF4-FFF2-40B4-BE49-F238E27FC236}">
                <a16:creationId xmlns:a16="http://schemas.microsoft.com/office/drawing/2014/main" id="{1E028B04-7288-0F5C-001B-66E23BBC848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AFB5247-0C16-EF1D-BA80-83D9929F1539}"/>
              </a:ext>
            </a:extLst>
          </p:cNvPr>
          <p:cNvSpPr>
            <a:spLocks noGrp="1"/>
          </p:cNvSpPr>
          <p:nvPr>
            <p:ph type="sldNum" sz="quarter" idx="12"/>
          </p:nvPr>
        </p:nvSpPr>
        <p:spPr/>
        <p:txBody>
          <a:bodyPr/>
          <a:lstStyle/>
          <a:p>
            <a:fld id="{A5DC77FE-90AD-43F6-BCC5-87ECBA829A40}" type="slidenum">
              <a:rPr lang="en-IN" smtClean="0"/>
              <a:t>‹#›</a:t>
            </a:fld>
            <a:endParaRPr lang="en-IN" dirty="0"/>
          </a:p>
        </p:txBody>
      </p:sp>
    </p:spTree>
    <p:extLst>
      <p:ext uri="{BB962C8B-B14F-4D97-AF65-F5344CB8AC3E}">
        <p14:creationId xmlns:p14="http://schemas.microsoft.com/office/powerpoint/2010/main" val="1771637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49B52-FF14-8771-0946-3464CD3959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42EF726-70E0-388B-003E-E5B0FBEE7D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72F0A45-34D7-4EB8-8A44-F8FD35D913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CC6B1-34A9-F406-D366-D4E15CD486DF}"/>
              </a:ext>
            </a:extLst>
          </p:cNvPr>
          <p:cNvSpPr>
            <a:spLocks noGrp="1"/>
          </p:cNvSpPr>
          <p:nvPr>
            <p:ph type="dt" sz="half" idx="10"/>
          </p:nvPr>
        </p:nvSpPr>
        <p:spPr/>
        <p:txBody>
          <a:bodyPr/>
          <a:lstStyle/>
          <a:p>
            <a:fld id="{DF89E39A-71D0-49AE-93E4-D8B35FBD23F9}" type="datetime1">
              <a:rPr lang="en-IN" smtClean="0"/>
              <a:t>24-01-2024</a:t>
            </a:fld>
            <a:endParaRPr lang="en-IN" dirty="0"/>
          </a:p>
        </p:txBody>
      </p:sp>
      <p:sp>
        <p:nvSpPr>
          <p:cNvPr id="6" name="Footer Placeholder 5">
            <a:extLst>
              <a:ext uri="{FF2B5EF4-FFF2-40B4-BE49-F238E27FC236}">
                <a16:creationId xmlns:a16="http://schemas.microsoft.com/office/drawing/2014/main" id="{167E9055-F21D-24AA-8CFB-102B2F14CE9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B0CF464-1431-E356-9F4E-5C6658917443}"/>
              </a:ext>
            </a:extLst>
          </p:cNvPr>
          <p:cNvSpPr>
            <a:spLocks noGrp="1"/>
          </p:cNvSpPr>
          <p:nvPr>
            <p:ph type="sldNum" sz="quarter" idx="12"/>
          </p:nvPr>
        </p:nvSpPr>
        <p:spPr/>
        <p:txBody>
          <a:bodyPr/>
          <a:lstStyle/>
          <a:p>
            <a:fld id="{A5DC77FE-90AD-43F6-BCC5-87ECBA829A40}" type="slidenum">
              <a:rPr lang="en-IN" smtClean="0"/>
              <a:t>‹#›</a:t>
            </a:fld>
            <a:endParaRPr lang="en-IN" dirty="0"/>
          </a:p>
        </p:txBody>
      </p:sp>
    </p:spTree>
    <p:extLst>
      <p:ext uri="{BB962C8B-B14F-4D97-AF65-F5344CB8AC3E}">
        <p14:creationId xmlns:p14="http://schemas.microsoft.com/office/powerpoint/2010/main" val="2638854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D82865-B6A3-2E78-82EA-E68469DA2C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1C7299-CF73-DD78-0B1D-C5B1596F71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8F0606-8D7A-8F4C-E741-F1EAA4C3DB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3F437F-6AE9-4FC1-9131-E42A1F193E13}" type="datetime1">
              <a:rPr lang="en-IN" smtClean="0"/>
              <a:t>24-01-2024</a:t>
            </a:fld>
            <a:endParaRPr lang="en-IN" dirty="0"/>
          </a:p>
        </p:txBody>
      </p:sp>
      <p:sp>
        <p:nvSpPr>
          <p:cNvPr id="5" name="Footer Placeholder 4">
            <a:extLst>
              <a:ext uri="{FF2B5EF4-FFF2-40B4-BE49-F238E27FC236}">
                <a16:creationId xmlns:a16="http://schemas.microsoft.com/office/drawing/2014/main" id="{593B59B5-4EEC-E135-2C25-AA9D7F5A38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74038007-52A4-7125-C071-C18522E679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DC77FE-90AD-43F6-BCC5-87ECBA829A40}" type="slidenum">
              <a:rPr lang="en-IN" smtClean="0"/>
              <a:t>‹#›</a:t>
            </a:fld>
            <a:endParaRPr lang="en-IN" dirty="0"/>
          </a:p>
        </p:txBody>
      </p:sp>
    </p:spTree>
    <p:extLst>
      <p:ext uri="{BB962C8B-B14F-4D97-AF65-F5344CB8AC3E}">
        <p14:creationId xmlns:p14="http://schemas.microsoft.com/office/powerpoint/2010/main" val="520050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DB4C-7284-098A-3F67-0A67F950C032}"/>
              </a:ext>
            </a:extLst>
          </p:cNvPr>
          <p:cNvSpPr>
            <a:spLocks noGrp="1"/>
          </p:cNvSpPr>
          <p:nvPr>
            <p:ph type="title"/>
          </p:nvPr>
        </p:nvSpPr>
        <p:spPr>
          <a:xfrm>
            <a:off x="838200" y="-172510"/>
            <a:ext cx="10515600" cy="1325563"/>
          </a:xfrm>
        </p:spPr>
        <p:txBody>
          <a:bodyPr>
            <a:normAutofit/>
          </a:bodyPr>
          <a:lstStyle/>
          <a:p>
            <a:pPr algn="ctr"/>
            <a:r>
              <a:rPr lang="en-IN" sz="4000" dirty="0">
                <a:solidFill>
                  <a:srgbClr val="C00000"/>
                </a:solidFill>
                <a:latin typeface="+mn-lt"/>
              </a:rPr>
              <a:t>NTILE</a:t>
            </a:r>
            <a:r>
              <a:rPr lang="en-IN" sz="4000" b="0" i="0" u="none" strike="noStrike" baseline="0" dirty="0">
                <a:solidFill>
                  <a:srgbClr val="C00000"/>
                </a:solidFill>
                <a:latin typeface="+mn-lt"/>
              </a:rPr>
              <a:t> ()</a:t>
            </a:r>
            <a:endParaRPr lang="en-IN" sz="4000" dirty="0">
              <a:solidFill>
                <a:srgbClr val="C00000"/>
              </a:solidFill>
              <a:latin typeface="+mn-lt"/>
            </a:endParaRPr>
          </a:p>
        </p:txBody>
      </p:sp>
      <p:sp>
        <p:nvSpPr>
          <p:cNvPr id="4" name="Slide Number Placeholder 3">
            <a:extLst>
              <a:ext uri="{FF2B5EF4-FFF2-40B4-BE49-F238E27FC236}">
                <a16:creationId xmlns:a16="http://schemas.microsoft.com/office/drawing/2014/main" id="{3CF590D8-0FB5-C3BC-B9F1-45D3279699DF}"/>
              </a:ext>
            </a:extLst>
          </p:cNvPr>
          <p:cNvSpPr>
            <a:spLocks noGrp="1"/>
          </p:cNvSpPr>
          <p:nvPr>
            <p:ph type="sldNum" sz="quarter" idx="12"/>
          </p:nvPr>
        </p:nvSpPr>
        <p:spPr/>
        <p:txBody>
          <a:bodyPr/>
          <a:lstStyle/>
          <a:p>
            <a:fld id="{A5DC77FE-90AD-43F6-BCC5-87ECBA829A40}" type="slidenum">
              <a:rPr lang="en-IN" smtClean="0"/>
              <a:t>1</a:t>
            </a:fld>
            <a:endParaRPr lang="en-IN" dirty="0"/>
          </a:p>
        </p:txBody>
      </p:sp>
      <p:sp>
        <p:nvSpPr>
          <p:cNvPr id="6" name="Content Placeholder 5">
            <a:extLst>
              <a:ext uri="{FF2B5EF4-FFF2-40B4-BE49-F238E27FC236}">
                <a16:creationId xmlns:a16="http://schemas.microsoft.com/office/drawing/2014/main" id="{81D377A0-97EC-D99A-7502-057E2B7DA520}"/>
              </a:ext>
            </a:extLst>
          </p:cNvPr>
          <p:cNvSpPr>
            <a:spLocks noGrp="1"/>
          </p:cNvSpPr>
          <p:nvPr>
            <p:ph idx="1"/>
          </p:nvPr>
        </p:nvSpPr>
        <p:spPr>
          <a:xfrm>
            <a:off x="838200" y="748117"/>
            <a:ext cx="11227130" cy="4351338"/>
          </a:xfrm>
        </p:spPr>
        <p:txBody>
          <a:bodyPr>
            <a:normAutofit/>
          </a:bodyPr>
          <a:lstStyle/>
          <a:p>
            <a:pPr algn="just"/>
            <a:r>
              <a:rPr lang="en-US" sz="2000" b="0" i="0" u="none" strike="noStrike" baseline="0" dirty="0">
                <a:solidFill>
                  <a:srgbClr val="000000"/>
                </a:solidFill>
              </a:rPr>
              <a:t>The SQL NTILE() function partitions a logically ordered dataset into a number of buckets demonstrated by the expression and allocates the bucket number to each row. </a:t>
            </a:r>
          </a:p>
          <a:p>
            <a:pPr algn="just"/>
            <a:r>
              <a:rPr lang="en-US" sz="2000" b="0" i="0" u="none" strike="noStrike" baseline="0" dirty="0">
                <a:solidFill>
                  <a:srgbClr val="000000"/>
                </a:solidFill>
              </a:rPr>
              <a:t>The buckets are numbered from 1 through expression where the expression value must result in a positive integer value for each partition. </a:t>
            </a:r>
          </a:p>
          <a:p>
            <a:pPr algn="just"/>
            <a:r>
              <a:rPr lang="en-US" sz="2000" b="0" i="0" u="none" strike="noStrike" baseline="0" dirty="0">
                <a:solidFill>
                  <a:srgbClr val="000000"/>
                </a:solidFill>
              </a:rPr>
              <a:t>For example, the following query will allocate rows to three buckets.</a:t>
            </a:r>
          </a:p>
          <a:p>
            <a:pPr algn="just"/>
            <a:r>
              <a:rPr lang="en-US" sz="2000" b="0" i="0" u="none" strike="noStrike" baseline="0" dirty="0">
                <a:solidFill>
                  <a:srgbClr val="000000"/>
                </a:solidFill>
              </a:rPr>
              <a:t>SELECT ENAME, EID, DEPTID, DEPTNAME, SALARY, NTILE(3) OVER (PARTITION BY DEPTNAME ORDER BY SALARY) AS BUCKETS FROM workers;</a:t>
            </a:r>
            <a:endParaRPr lang="en-IN" sz="2000" dirty="0"/>
          </a:p>
        </p:txBody>
      </p:sp>
      <p:graphicFrame>
        <p:nvGraphicFramePr>
          <p:cNvPr id="8" name="Table 7">
            <a:extLst>
              <a:ext uri="{FF2B5EF4-FFF2-40B4-BE49-F238E27FC236}">
                <a16:creationId xmlns:a16="http://schemas.microsoft.com/office/drawing/2014/main" id="{149E8B12-22A1-6895-762B-E07F1185A1C2}"/>
              </a:ext>
            </a:extLst>
          </p:cNvPr>
          <p:cNvGraphicFramePr>
            <a:graphicFrameLocks noGrp="1"/>
          </p:cNvGraphicFramePr>
          <p:nvPr>
            <p:extLst>
              <p:ext uri="{D42A27DB-BD31-4B8C-83A1-F6EECF244321}">
                <p14:modId xmlns:p14="http://schemas.microsoft.com/office/powerpoint/2010/main" val="2046151918"/>
              </p:ext>
            </p:extLst>
          </p:nvPr>
        </p:nvGraphicFramePr>
        <p:xfrm>
          <a:off x="1150587" y="3211512"/>
          <a:ext cx="9890826" cy="3327400"/>
        </p:xfrm>
        <a:graphic>
          <a:graphicData uri="http://schemas.openxmlformats.org/drawingml/2006/table">
            <a:tbl>
              <a:tblPr firstRow="1" bandRow="1">
                <a:tableStyleId>{5C22544A-7EE6-4342-B048-85BDC9FD1C3A}</a:tableStyleId>
              </a:tblPr>
              <a:tblGrid>
                <a:gridCol w="1422730">
                  <a:extLst>
                    <a:ext uri="{9D8B030D-6E8A-4147-A177-3AD203B41FA5}">
                      <a16:colId xmlns:a16="http://schemas.microsoft.com/office/drawing/2014/main" val="943225054"/>
                    </a:ext>
                  </a:extLst>
                </a:gridCol>
                <a:gridCol w="1021278">
                  <a:extLst>
                    <a:ext uri="{9D8B030D-6E8A-4147-A177-3AD203B41FA5}">
                      <a16:colId xmlns:a16="http://schemas.microsoft.com/office/drawing/2014/main" val="4230896923"/>
                    </a:ext>
                  </a:extLst>
                </a:gridCol>
                <a:gridCol w="1484415">
                  <a:extLst>
                    <a:ext uri="{9D8B030D-6E8A-4147-A177-3AD203B41FA5}">
                      <a16:colId xmlns:a16="http://schemas.microsoft.com/office/drawing/2014/main" val="2131454070"/>
                    </a:ext>
                  </a:extLst>
                </a:gridCol>
                <a:gridCol w="1840676">
                  <a:extLst>
                    <a:ext uri="{9D8B030D-6E8A-4147-A177-3AD203B41FA5}">
                      <a16:colId xmlns:a16="http://schemas.microsoft.com/office/drawing/2014/main" val="215843970"/>
                    </a:ext>
                  </a:extLst>
                </a:gridCol>
                <a:gridCol w="1959428">
                  <a:extLst>
                    <a:ext uri="{9D8B030D-6E8A-4147-A177-3AD203B41FA5}">
                      <a16:colId xmlns:a16="http://schemas.microsoft.com/office/drawing/2014/main" val="3736954883"/>
                    </a:ext>
                  </a:extLst>
                </a:gridCol>
                <a:gridCol w="2162299">
                  <a:extLst>
                    <a:ext uri="{9D8B030D-6E8A-4147-A177-3AD203B41FA5}">
                      <a16:colId xmlns:a16="http://schemas.microsoft.com/office/drawing/2014/main" val="737093690"/>
                    </a:ext>
                  </a:extLst>
                </a:gridCol>
              </a:tblGrid>
              <a:tr h="370840">
                <a:tc>
                  <a:txBody>
                    <a:bodyPr/>
                    <a:lstStyle/>
                    <a:p>
                      <a:pPr algn="ctr"/>
                      <a:r>
                        <a:rPr lang="en-IN" dirty="0"/>
                        <a:t>ENAME</a:t>
                      </a:r>
                    </a:p>
                  </a:txBody>
                  <a:tcPr/>
                </a:tc>
                <a:tc>
                  <a:txBody>
                    <a:bodyPr/>
                    <a:lstStyle/>
                    <a:p>
                      <a:pPr algn="ctr"/>
                      <a:r>
                        <a:rPr lang="en-IN" dirty="0"/>
                        <a:t>EID</a:t>
                      </a:r>
                    </a:p>
                  </a:txBody>
                  <a:tcPr/>
                </a:tc>
                <a:tc>
                  <a:txBody>
                    <a:bodyPr/>
                    <a:lstStyle/>
                    <a:p>
                      <a:pPr algn="ctr"/>
                      <a:r>
                        <a:rPr lang="en-IN" dirty="0"/>
                        <a:t>DEPTID</a:t>
                      </a:r>
                    </a:p>
                  </a:txBody>
                  <a:tcPr/>
                </a:tc>
                <a:tc>
                  <a:txBody>
                    <a:bodyPr/>
                    <a:lstStyle/>
                    <a:p>
                      <a:pPr algn="ctr"/>
                      <a:r>
                        <a:rPr lang="en-IN" dirty="0"/>
                        <a:t>DEPTNAME</a:t>
                      </a:r>
                    </a:p>
                  </a:txBody>
                  <a:tcPr/>
                </a:tc>
                <a:tc>
                  <a:txBody>
                    <a:bodyPr/>
                    <a:lstStyle/>
                    <a:p>
                      <a:pPr algn="ctr"/>
                      <a:r>
                        <a:rPr lang="en-IN" dirty="0"/>
                        <a:t>SALARY</a:t>
                      </a:r>
                    </a:p>
                  </a:txBody>
                  <a:tcPr/>
                </a:tc>
                <a:tc>
                  <a:txBody>
                    <a:bodyPr/>
                    <a:lstStyle/>
                    <a:p>
                      <a:pPr algn="ctr"/>
                      <a:r>
                        <a:rPr lang="en-IN" dirty="0"/>
                        <a:t>BUCKETS</a:t>
                      </a:r>
                    </a:p>
                  </a:txBody>
                  <a:tcPr/>
                </a:tc>
                <a:extLst>
                  <a:ext uri="{0D108BD9-81ED-4DB2-BD59-A6C34878D82A}">
                    <a16:rowId xmlns:a16="http://schemas.microsoft.com/office/drawing/2014/main" val="317276761"/>
                  </a:ext>
                </a:extLst>
              </a:tr>
              <a:tr h="370840">
                <a:tc>
                  <a:txBody>
                    <a:bodyPr/>
                    <a:lstStyle/>
                    <a:p>
                      <a:pPr algn="ctr"/>
                      <a:r>
                        <a:rPr lang="en-IN" dirty="0"/>
                        <a:t>Niya</a:t>
                      </a:r>
                    </a:p>
                  </a:txBody>
                  <a:tcPr/>
                </a:tc>
                <a:tc>
                  <a:txBody>
                    <a:bodyPr/>
                    <a:lstStyle/>
                    <a:p>
                      <a:pPr algn="ctr"/>
                      <a:r>
                        <a:rPr lang="en-IN" dirty="0"/>
                        <a:t>38</a:t>
                      </a:r>
                    </a:p>
                  </a:txBody>
                  <a:tcPr/>
                </a:tc>
                <a:tc>
                  <a:txBody>
                    <a:bodyPr/>
                    <a:lstStyle/>
                    <a:p>
                      <a:pPr algn="ctr"/>
                      <a:r>
                        <a:rPr lang="en-IN" dirty="0"/>
                        <a:t>308</a:t>
                      </a:r>
                    </a:p>
                  </a:txBody>
                  <a:tcPr/>
                </a:tc>
                <a:tc>
                  <a:txBody>
                    <a:bodyPr/>
                    <a:lstStyle/>
                    <a:p>
                      <a:pPr algn="ctr"/>
                      <a:r>
                        <a:rPr lang="en-IN" dirty="0"/>
                        <a:t>HR</a:t>
                      </a:r>
                    </a:p>
                  </a:txBody>
                  <a:tcPr/>
                </a:tc>
                <a:tc>
                  <a:txBody>
                    <a:bodyPr/>
                    <a:lstStyle/>
                    <a:p>
                      <a:pPr algn="ctr"/>
                      <a:r>
                        <a:rPr lang="en-IN" dirty="0"/>
                        <a:t>45,000</a:t>
                      </a:r>
                    </a:p>
                  </a:txBody>
                  <a:tcPr/>
                </a:tc>
                <a:tc>
                  <a:txBody>
                    <a:bodyPr/>
                    <a:lstStyle/>
                    <a:p>
                      <a:pPr algn="ctr"/>
                      <a:r>
                        <a:rPr lang="en-IN" dirty="0"/>
                        <a:t>1</a:t>
                      </a:r>
                    </a:p>
                  </a:txBody>
                  <a:tcPr/>
                </a:tc>
                <a:extLst>
                  <a:ext uri="{0D108BD9-81ED-4DB2-BD59-A6C34878D82A}">
                    <a16:rowId xmlns:a16="http://schemas.microsoft.com/office/drawing/2014/main" val="1181149247"/>
                  </a:ext>
                </a:extLst>
              </a:tr>
              <a:tr h="370840">
                <a:tc>
                  <a:txBody>
                    <a:bodyPr/>
                    <a:lstStyle/>
                    <a:p>
                      <a:pPr algn="ctr"/>
                      <a:r>
                        <a:rPr lang="en-IN" dirty="0"/>
                        <a:t>Bobby</a:t>
                      </a:r>
                    </a:p>
                  </a:txBody>
                  <a:tcPr/>
                </a:tc>
                <a:tc>
                  <a:txBody>
                    <a:bodyPr/>
                    <a:lstStyle/>
                    <a:p>
                      <a:pPr algn="ctr"/>
                      <a:r>
                        <a:rPr lang="en-IN" dirty="0"/>
                        <a:t>17</a:t>
                      </a:r>
                    </a:p>
                  </a:txBody>
                  <a:tcPr/>
                </a:tc>
                <a:tc>
                  <a:txBody>
                    <a:bodyPr/>
                    <a:lstStyle/>
                    <a:p>
                      <a:pPr algn="ctr"/>
                      <a:r>
                        <a:rPr lang="en-IN" dirty="0"/>
                        <a:t>308</a:t>
                      </a:r>
                    </a:p>
                  </a:txBody>
                  <a:tcPr/>
                </a:tc>
                <a:tc>
                  <a:txBody>
                    <a:bodyPr/>
                    <a:lstStyle/>
                    <a:p>
                      <a:pPr algn="ctr"/>
                      <a:r>
                        <a:rPr lang="en-IN" dirty="0"/>
                        <a:t>HR</a:t>
                      </a:r>
                    </a:p>
                  </a:txBody>
                  <a:tcPr/>
                </a:tc>
                <a:tc>
                  <a:txBody>
                    <a:bodyPr/>
                    <a:lstStyle/>
                    <a:p>
                      <a:pPr algn="ctr"/>
                      <a:r>
                        <a:rPr lang="en-IN" dirty="0"/>
                        <a:t>58,000</a:t>
                      </a:r>
                    </a:p>
                  </a:txBody>
                  <a:tcPr/>
                </a:tc>
                <a:tc>
                  <a:txBody>
                    <a:bodyPr/>
                    <a:lstStyle/>
                    <a:p>
                      <a:pPr algn="ctr"/>
                      <a:r>
                        <a:rPr lang="en-IN" dirty="0"/>
                        <a:t>2</a:t>
                      </a:r>
                    </a:p>
                  </a:txBody>
                  <a:tcPr/>
                </a:tc>
                <a:extLst>
                  <a:ext uri="{0D108BD9-81ED-4DB2-BD59-A6C34878D82A}">
                    <a16:rowId xmlns:a16="http://schemas.microsoft.com/office/drawing/2014/main" val="3669910370"/>
                  </a:ext>
                </a:extLst>
              </a:tr>
              <a:tr h="370840">
                <a:tc>
                  <a:txBody>
                    <a:bodyPr/>
                    <a:lstStyle/>
                    <a:p>
                      <a:pPr algn="ctr"/>
                      <a:r>
                        <a:rPr lang="en-IN" dirty="0"/>
                        <a:t>Reyon</a:t>
                      </a:r>
                    </a:p>
                  </a:txBody>
                  <a:tcPr/>
                </a:tc>
                <a:tc>
                  <a:txBody>
                    <a:bodyPr/>
                    <a:lstStyle/>
                    <a:p>
                      <a:pPr algn="ctr"/>
                      <a:r>
                        <a:rPr lang="en-IN" dirty="0"/>
                        <a:t>16</a:t>
                      </a:r>
                    </a:p>
                  </a:txBody>
                  <a:tcPr/>
                </a:tc>
                <a:tc>
                  <a:txBody>
                    <a:bodyPr/>
                    <a:lstStyle/>
                    <a:p>
                      <a:pPr algn="ctr"/>
                      <a:r>
                        <a:rPr lang="en-IN" dirty="0"/>
                        <a:t>305</a:t>
                      </a:r>
                    </a:p>
                  </a:txBody>
                  <a:tcPr/>
                </a:tc>
                <a:tc>
                  <a:txBody>
                    <a:bodyPr/>
                    <a:lstStyle/>
                    <a:p>
                      <a:pPr algn="ctr"/>
                      <a:r>
                        <a:rPr lang="en-IN" dirty="0"/>
                        <a:t>Testing</a:t>
                      </a:r>
                    </a:p>
                  </a:txBody>
                  <a:tcPr/>
                </a:tc>
                <a:tc>
                  <a:txBody>
                    <a:bodyPr/>
                    <a:lstStyle/>
                    <a:p>
                      <a:pPr algn="ctr"/>
                      <a:r>
                        <a:rPr lang="en-IN" dirty="0"/>
                        <a:t>30,000</a:t>
                      </a:r>
                    </a:p>
                  </a:txBody>
                  <a:tcPr/>
                </a:tc>
                <a:tc>
                  <a:txBody>
                    <a:bodyPr/>
                    <a:lstStyle/>
                    <a:p>
                      <a:pPr algn="ctr"/>
                      <a:r>
                        <a:rPr lang="en-IN" dirty="0"/>
                        <a:t>1</a:t>
                      </a:r>
                    </a:p>
                  </a:txBody>
                  <a:tcPr/>
                </a:tc>
                <a:extLst>
                  <a:ext uri="{0D108BD9-81ED-4DB2-BD59-A6C34878D82A}">
                    <a16:rowId xmlns:a16="http://schemas.microsoft.com/office/drawing/2014/main" val="3901415943"/>
                  </a:ext>
                </a:extLst>
              </a:tr>
              <a:tr h="370840">
                <a:tc>
                  <a:txBody>
                    <a:bodyPr/>
                    <a:lstStyle/>
                    <a:p>
                      <a:pPr algn="ctr"/>
                      <a:r>
                        <a:rPr lang="en-IN" dirty="0"/>
                        <a:t>Jerry</a:t>
                      </a:r>
                    </a:p>
                  </a:txBody>
                  <a:tcPr/>
                </a:tc>
                <a:tc>
                  <a:txBody>
                    <a:bodyPr/>
                    <a:lstStyle/>
                    <a:p>
                      <a:pPr algn="ctr"/>
                      <a:r>
                        <a:rPr lang="en-IN" dirty="0"/>
                        <a:t>15</a:t>
                      </a:r>
                    </a:p>
                  </a:txBody>
                  <a:tcPr/>
                </a:tc>
                <a:tc>
                  <a:txBody>
                    <a:bodyPr/>
                    <a:lstStyle/>
                    <a:p>
                      <a:pPr algn="ctr"/>
                      <a:r>
                        <a:rPr lang="en-IN" dirty="0"/>
                        <a:t>305</a:t>
                      </a:r>
                    </a:p>
                  </a:txBody>
                  <a:tcPr/>
                </a:tc>
                <a:tc>
                  <a:txBody>
                    <a:bodyPr/>
                    <a:lstStyle/>
                    <a:p>
                      <a:pPr algn="ctr"/>
                      <a:r>
                        <a:rPr lang="en-IN" dirty="0"/>
                        <a:t>Testing</a:t>
                      </a:r>
                    </a:p>
                  </a:txBody>
                  <a:tcPr/>
                </a:tc>
                <a:tc>
                  <a:txBody>
                    <a:bodyPr/>
                    <a:lstStyle/>
                    <a:p>
                      <a:pPr algn="ctr"/>
                      <a:r>
                        <a:rPr lang="en-IN" dirty="0"/>
                        <a:t>35,000</a:t>
                      </a:r>
                    </a:p>
                  </a:txBody>
                  <a:tcPr/>
                </a:tc>
                <a:tc>
                  <a:txBody>
                    <a:bodyPr/>
                    <a:lstStyle/>
                    <a:p>
                      <a:pPr algn="ctr"/>
                      <a:r>
                        <a:rPr lang="en-IN" dirty="0"/>
                        <a:t>2</a:t>
                      </a:r>
                    </a:p>
                  </a:txBody>
                  <a:tcPr/>
                </a:tc>
                <a:extLst>
                  <a:ext uri="{0D108BD9-81ED-4DB2-BD59-A6C34878D82A}">
                    <a16:rowId xmlns:a16="http://schemas.microsoft.com/office/drawing/2014/main" val="4151693498"/>
                  </a:ext>
                </a:extLst>
              </a:tr>
              <a:tr h="370840">
                <a:tc>
                  <a:txBody>
                    <a:bodyPr/>
                    <a:lstStyle/>
                    <a:p>
                      <a:pPr algn="ctr"/>
                      <a:r>
                        <a:rPr lang="en-IN" dirty="0"/>
                        <a:t>Alice</a:t>
                      </a:r>
                    </a:p>
                  </a:txBody>
                  <a:tcPr/>
                </a:tc>
                <a:tc>
                  <a:txBody>
                    <a:bodyPr/>
                    <a:lstStyle/>
                    <a:p>
                      <a:pPr algn="ctr"/>
                      <a:r>
                        <a:rPr lang="en-IN" dirty="0"/>
                        <a:t>18</a:t>
                      </a:r>
                    </a:p>
                  </a:txBody>
                  <a:tcPr/>
                </a:tc>
                <a:tc>
                  <a:txBody>
                    <a:bodyPr/>
                    <a:lstStyle/>
                    <a:p>
                      <a:pPr algn="ctr"/>
                      <a:r>
                        <a:rPr lang="en-IN" dirty="0"/>
                        <a:t>305</a:t>
                      </a:r>
                    </a:p>
                  </a:txBody>
                  <a:tcPr/>
                </a:tc>
                <a:tc>
                  <a:txBody>
                    <a:bodyPr/>
                    <a:lstStyle/>
                    <a:p>
                      <a:pPr algn="ctr"/>
                      <a:r>
                        <a:rPr lang="en-IN" dirty="0"/>
                        <a:t>Testing</a:t>
                      </a:r>
                    </a:p>
                  </a:txBody>
                  <a:tcPr/>
                </a:tc>
                <a:tc>
                  <a:txBody>
                    <a:bodyPr/>
                    <a:lstStyle/>
                    <a:p>
                      <a:pPr algn="ctr"/>
                      <a:r>
                        <a:rPr lang="en-IN" dirty="0"/>
                        <a:t>45,000</a:t>
                      </a:r>
                    </a:p>
                  </a:txBody>
                  <a:tcPr/>
                </a:tc>
                <a:tc>
                  <a:txBody>
                    <a:bodyPr/>
                    <a:lstStyle/>
                    <a:p>
                      <a:pPr algn="ctr"/>
                      <a:r>
                        <a:rPr lang="en-IN" dirty="0"/>
                        <a:t>3</a:t>
                      </a:r>
                    </a:p>
                  </a:txBody>
                  <a:tcPr/>
                </a:tc>
                <a:extLst>
                  <a:ext uri="{0D108BD9-81ED-4DB2-BD59-A6C34878D82A}">
                    <a16:rowId xmlns:a16="http://schemas.microsoft.com/office/drawing/2014/main" val="1684193793"/>
                  </a:ext>
                </a:extLst>
              </a:tr>
              <a:tr h="370840">
                <a:tc>
                  <a:txBody>
                    <a:bodyPr/>
                    <a:lstStyle/>
                    <a:p>
                      <a:pPr algn="ctr"/>
                      <a:r>
                        <a:rPr lang="en-IN" dirty="0"/>
                        <a:t>John</a:t>
                      </a:r>
                    </a:p>
                  </a:txBody>
                  <a:tcPr/>
                </a:tc>
                <a:tc>
                  <a:txBody>
                    <a:bodyPr/>
                    <a:lstStyle/>
                    <a:p>
                      <a:pPr algn="ctr"/>
                      <a:r>
                        <a:rPr lang="en-IN" dirty="0"/>
                        <a:t>11</a:t>
                      </a:r>
                    </a:p>
                  </a:txBody>
                  <a:tcPr/>
                </a:tc>
                <a:tc>
                  <a:txBody>
                    <a:bodyPr/>
                    <a:lstStyle/>
                    <a:p>
                      <a:pPr algn="ctr"/>
                      <a:r>
                        <a:rPr lang="en-IN" dirty="0"/>
                        <a:t>301</a:t>
                      </a:r>
                    </a:p>
                  </a:txBody>
                  <a:tcPr/>
                </a:tc>
                <a:tc>
                  <a:txBody>
                    <a:bodyPr/>
                    <a:lstStyle/>
                    <a:p>
                      <a:pPr algn="ctr"/>
                      <a:r>
                        <a:rPr lang="en-IN" dirty="0"/>
                        <a:t>Workshop</a:t>
                      </a:r>
                    </a:p>
                  </a:txBody>
                  <a:tcPr/>
                </a:tc>
                <a:tc>
                  <a:txBody>
                    <a:bodyPr/>
                    <a:lstStyle/>
                    <a:p>
                      <a:pPr algn="ctr"/>
                      <a:r>
                        <a:rPr lang="en-IN" dirty="0"/>
                        <a:t>30,000</a:t>
                      </a:r>
                    </a:p>
                  </a:txBody>
                  <a:tcPr/>
                </a:tc>
                <a:tc>
                  <a:txBody>
                    <a:bodyPr/>
                    <a:lstStyle/>
                    <a:p>
                      <a:pPr algn="ctr"/>
                      <a:r>
                        <a:rPr lang="en-IN" dirty="0"/>
                        <a:t>1</a:t>
                      </a:r>
                    </a:p>
                  </a:txBody>
                  <a:tcPr/>
                </a:tc>
                <a:extLst>
                  <a:ext uri="{0D108BD9-81ED-4DB2-BD59-A6C34878D82A}">
                    <a16:rowId xmlns:a16="http://schemas.microsoft.com/office/drawing/2014/main" val="708440425"/>
                  </a:ext>
                </a:extLst>
              </a:tr>
              <a:tr h="0">
                <a:tc>
                  <a:txBody>
                    <a:bodyPr/>
                    <a:lstStyle/>
                    <a:p>
                      <a:pPr algn="ctr"/>
                      <a:r>
                        <a:rPr lang="en-IN" dirty="0"/>
                        <a:t>Tom </a:t>
                      </a:r>
                    </a:p>
                  </a:txBody>
                  <a:tcPr/>
                </a:tc>
                <a:tc>
                  <a:txBody>
                    <a:bodyPr/>
                    <a:lstStyle/>
                    <a:p>
                      <a:pPr algn="ctr"/>
                      <a:r>
                        <a:rPr lang="en-IN" dirty="0"/>
                        <a:t>24</a:t>
                      </a:r>
                    </a:p>
                  </a:txBody>
                  <a:tcPr/>
                </a:tc>
                <a:tc>
                  <a:txBody>
                    <a:bodyPr/>
                    <a:lstStyle/>
                    <a:p>
                      <a:pPr algn="ctr"/>
                      <a:r>
                        <a:rPr lang="en-IN" dirty="0"/>
                        <a:t>301</a:t>
                      </a:r>
                    </a:p>
                  </a:txBody>
                  <a:tcPr/>
                </a:tc>
                <a:tc>
                  <a:txBody>
                    <a:bodyPr/>
                    <a:lstStyle/>
                    <a:p>
                      <a:pPr algn="ctr"/>
                      <a:r>
                        <a:rPr lang="en-IN" dirty="0"/>
                        <a:t>Workshop</a:t>
                      </a:r>
                    </a:p>
                  </a:txBody>
                  <a:tcPr/>
                </a:tc>
                <a:tc>
                  <a:txBody>
                    <a:bodyPr/>
                    <a:lstStyle/>
                    <a:p>
                      <a:pPr algn="ctr"/>
                      <a:r>
                        <a:rPr lang="en-IN" dirty="0"/>
                        <a:t>50,000</a:t>
                      </a:r>
                    </a:p>
                  </a:txBody>
                  <a:tcPr/>
                </a:tc>
                <a:tc>
                  <a:txBody>
                    <a:bodyPr/>
                    <a:lstStyle/>
                    <a:p>
                      <a:pPr algn="ctr"/>
                      <a:r>
                        <a:rPr lang="en-IN" dirty="0"/>
                        <a:t>2</a:t>
                      </a:r>
                    </a:p>
                  </a:txBody>
                  <a:tcPr/>
                </a:tc>
                <a:extLst>
                  <a:ext uri="{0D108BD9-81ED-4DB2-BD59-A6C34878D82A}">
                    <a16:rowId xmlns:a16="http://schemas.microsoft.com/office/drawing/2014/main" val="2295738861"/>
                  </a:ext>
                </a:extLst>
              </a:tr>
              <a:tr h="0">
                <a:tc>
                  <a:txBody>
                    <a:bodyPr/>
                    <a:lstStyle/>
                    <a:p>
                      <a:pPr algn="ctr"/>
                      <a:r>
                        <a:rPr lang="en-IN" dirty="0"/>
                        <a:t>Bob</a:t>
                      </a:r>
                    </a:p>
                  </a:txBody>
                  <a:tcPr/>
                </a:tc>
                <a:tc>
                  <a:txBody>
                    <a:bodyPr/>
                    <a:lstStyle/>
                    <a:p>
                      <a:pPr algn="ctr"/>
                      <a:r>
                        <a:rPr lang="en-IN" dirty="0"/>
                        <a:t>22</a:t>
                      </a:r>
                    </a:p>
                  </a:txBody>
                  <a:tcPr/>
                </a:tc>
                <a:tc>
                  <a:txBody>
                    <a:bodyPr/>
                    <a:lstStyle/>
                    <a:p>
                      <a:pPr algn="ctr"/>
                      <a:r>
                        <a:rPr lang="en-IN" dirty="0"/>
                        <a:t>301</a:t>
                      </a:r>
                    </a:p>
                  </a:txBody>
                  <a:tcPr/>
                </a:tc>
                <a:tc>
                  <a:txBody>
                    <a:bodyPr/>
                    <a:lstStyle/>
                    <a:p>
                      <a:pPr algn="ctr"/>
                      <a:r>
                        <a:rPr lang="en-IN" dirty="0"/>
                        <a:t>Workshop</a:t>
                      </a:r>
                    </a:p>
                  </a:txBody>
                  <a:tcPr/>
                </a:tc>
                <a:tc>
                  <a:txBody>
                    <a:bodyPr/>
                    <a:lstStyle/>
                    <a:p>
                      <a:pPr algn="ctr"/>
                      <a:r>
                        <a:rPr lang="en-IN" dirty="0"/>
                        <a:t>51,000</a:t>
                      </a:r>
                    </a:p>
                  </a:txBody>
                  <a:tcPr/>
                </a:tc>
                <a:tc>
                  <a:txBody>
                    <a:bodyPr/>
                    <a:lstStyle/>
                    <a:p>
                      <a:pPr algn="ctr"/>
                      <a:r>
                        <a:rPr lang="en-IN" dirty="0"/>
                        <a:t>3</a:t>
                      </a:r>
                    </a:p>
                  </a:txBody>
                  <a:tcPr/>
                </a:tc>
                <a:extLst>
                  <a:ext uri="{0D108BD9-81ED-4DB2-BD59-A6C34878D82A}">
                    <a16:rowId xmlns:a16="http://schemas.microsoft.com/office/drawing/2014/main" val="1696926578"/>
                  </a:ext>
                </a:extLst>
              </a:tr>
            </a:tbl>
          </a:graphicData>
        </a:graphic>
      </p:graphicFrame>
    </p:spTree>
    <p:extLst>
      <p:ext uri="{BB962C8B-B14F-4D97-AF65-F5344CB8AC3E}">
        <p14:creationId xmlns:p14="http://schemas.microsoft.com/office/powerpoint/2010/main" val="2856417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DB4C-7284-098A-3F67-0A67F950C032}"/>
              </a:ext>
            </a:extLst>
          </p:cNvPr>
          <p:cNvSpPr>
            <a:spLocks noGrp="1"/>
          </p:cNvSpPr>
          <p:nvPr>
            <p:ph type="title"/>
          </p:nvPr>
        </p:nvSpPr>
        <p:spPr>
          <a:xfrm>
            <a:off x="755072" y="-84389"/>
            <a:ext cx="10515600" cy="1325563"/>
          </a:xfrm>
        </p:spPr>
        <p:txBody>
          <a:bodyPr>
            <a:normAutofit/>
          </a:bodyPr>
          <a:lstStyle/>
          <a:p>
            <a:pPr algn="ctr"/>
            <a:r>
              <a:rPr lang="en-IN" sz="4000" b="1" i="0" u="none" strike="noStrike" baseline="0" dirty="0">
                <a:solidFill>
                  <a:srgbClr val="C00000"/>
                </a:solidFill>
                <a:latin typeface="+mn-lt"/>
              </a:rPr>
              <a:t>MIN() and MAX()</a:t>
            </a:r>
            <a:endParaRPr lang="en-IN" sz="4000" dirty="0">
              <a:solidFill>
                <a:srgbClr val="C00000"/>
              </a:solidFill>
              <a:latin typeface="+mn-lt"/>
            </a:endParaRPr>
          </a:p>
        </p:txBody>
      </p:sp>
      <p:sp>
        <p:nvSpPr>
          <p:cNvPr id="4" name="Slide Number Placeholder 3">
            <a:extLst>
              <a:ext uri="{FF2B5EF4-FFF2-40B4-BE49-F238E27FC236}">
                <a16:creationId xmlns:a16="http://schemas.microsoft.com/office/drawing/2014/main" id="{3CF590D8-0FB5-C3BC-B9F1-45D3279699DF}"/>
              </a:ext>
            </a:extLst>
          </p:cNvPr>
          <p:cNvSpPr>
            <a:spLocks noGrp="1"/>
          </p:cNvSpPr>
          <p:nvPr>
            <p:ph type="sldNum" sz="quarter" idx="12"/>
          </p:nvPr>
        </p:nvSpPr>
        <p:spPr>
          <a:xfrm>
            <a:off x="9049987" y="6424612"/>
            <a:ext cx="2743200" cy="365125"/>
          </a:xfrm>
        </p:spPr>
        <p:txBody>
          <a:bodyPr/>
          <a:lstStyle/>
          <a:p>
            <a:fld id="{A5DC77FE-90AD-43F6-BCC5-87ECBA829A40}" type="slidenum">
              <a:rPr lang="en-IN" smtClean="0"/>
              <a:t>10</a:t>
            </a:fld>
            <a:endParaRPr lang="en-IN" dirty="0"/>
          </a:p>
        </p:txBody>
      </p:sp>
      <p:sp>
        <p:nvSpPr>
          <p:cNvPr id="6" name="Content Placeholder 5">
            <a:extLst>
              <a:ext uri="{FF2B5EF4-FFF2-40B4-BE49-F238E27FC236}">
                <a16:creationId xmlns:a16="http://schemas.microsoft.com/office/drawing/2014/main" id="{81D377A0-97EC-D99A-7502-057E2B7DA520}"/>
              </a:ext>
            </a:extLst>
          </p:cNvPr>
          <p:cNvSpPr>
            <a:spLocks noGrp="1"/>
          </p:cNvSpPr>
          <p:nvPr>
            <p:ph idx="1"/>
          </p:nvPr>
        </p:nvSpPr>
        <p:spPr>
          <a:xfrm>
            <a:off x="566057" y="962693"/>
            <a:ext cx="11227130" cy="4351338"/>
          </a:xfrm>
        </p:spPr>
        <p:txBody>
          <a:bodyPr>
            <a:normAutofit/>
          </a:bodyPr>
          <a:lstStyle/>
          <a:p>
            <a:pPr algn="just"/>
            <a:r>
              <a:rPr lang="en-US" sz="2200" b="0" i="0" u="none" strike="noStrike" baseline="0" dirty="0">
                <a:solidFill>
                  <a:srgbClr val="000000"/>
                </a:solidFill>
              </a:rPr>
              <a:t>The aggregate window functions </a:t>
            </a:r>
            <a:r>
              <a:rPr lang="en-US" sz="2200" b="1" i="0" u="none" strike="noStrike" baseline="0" dirty="0">
                <a:solidFill>
                  <a:srgbClr val="000000"/>
                </a:solidFill>
              </a:rPr>
              <a:t>MIN() and MAX() </a:t>
            </a:r>
            <a:r>
              <a:rPr lang="en-US" sz="2200" b="0" i="0" u="none" strike="noStrike" baseline="0" dirty="0">
                <a:solidFill>
                  <a:srgbClr val="000000"/>
                </a:solidFill>
              </a:rPr>
              <a:t>return the minimum and maximum values of an expression within a specified window. </a:t>
            </a:r>
          </a:p>
          <a:p>
            <a:pPr algn="just"/>
            <a:r>
              <a:rPr lang="en-US" sz="2200" b="0" i="0" u="none" strike="noStrike" baseline="0" dirty="0">
                <a:solidFill>
                  <a:srgbClr val="000000"/>
                </a:solidFill>
              </a:rPr>
              <a:t>The following query will return the maximum and minimum salaries of workers in each department.</a:t>
            </a:r>
          </a:p>
          <a:p>
            <a:pPr algn="just"/>
            <a:r>
              <a:rPr lang="en-US" sz="2200" b="0" i="0" u="none" strike="noStrike" baseline="0" dirty="0">
                <a:solidFill>
                  <a:srgbClr val="000000"/>
                </a:solidFill>
              </a:rPr>
              <a:t>SELECT DEPTNAME, DEPTID, SALARY, ENAME, EID, MAX(SALARY) OVER (PARTITION BY DEPTNAME) AS MAX_SAL, MIN(SALARY) OVER (PARTITION BY DEPTNAME) AS MIN_SAL FROM workers; </a:t>
            </a:r>
            <a:endParaRPr lang="en-IN" sz="2200" dirty="0">
              <a:ea typeface="Calibri" panose="020F0502020204030204" pitchFamily="34" charset="0"/>
              <a:cs typeface="Calibri" panose="020F0502020204030204" pitchFamily="34" charset="0"/>
            </a:endParaRPr>
          </a:p>
        </p:txBody>
      </p:sp>
      <p:graphicFrame>
        <p:nvGraphicFramePr>
          <p:cNvPr id="8" name="Table 7">
            <a:extLst>
              <a:ext uri="{FF2B5EF4-FFF2-40B4-BE49-F238E27FC236}">
                <a16:creationId xmlns:a16="http://schemas.microsoft.com/office/drawing/2014/main" id="{149E8B12-22A1-6895-762B-E07F1185A1C2}"/>
              </a:ext>
            </a:extLst>
          </p:cNvPr>
          <p:cNvGraphicFramePr>
            <a:graphicFrameLocks noGrp="1"/>
          </p:cNvGraphicFramePr>
          <p:nvPr>
            <p:extLst>
              <p:ext uri="{D42A27DB-BD31-4B8C-83A1-F6EECF244321}">
                <p14:modId xmlns:p14="http://schemas.microsoft.com/office/powerpoint/2010/main" val="80843418"/>
              </p:ext>
            </p:extLst>
          </p:nvPr>
        </p:nvGraphicFramePr>
        <p:xfrm>
          <a:off x="2112488" y="3279774"/>
          <a:ext cx="8309099" cy="3327400"/>
        </p:xfrm>
        <a:graphic>
          <a:graphicData uri="http://schemas.openxmlformats.org/drawingml/2006/table">
            <a:tbl>
              <a:tblPr firstRow="1" bandRow="1">
                <a:tableStyleId>{5C22544A-7EE6-4342-B048-85BDC9FD1C3A}</a:tableStyleId>
              </a:tblPr>
              <a:tblGrid>
                <a:gridCol w="1319298">
                  <a:extLst>
                    <a:ext uri="{9D8B030D-6E8A-4147-A177-3AD203B41FA5}">
                      <a16:colId xmlns:a16="http://schemas.microsoft.com/office/drawing/2014/main" val="4230896923"/>
                    </a:ext>
                  </a:extLst>
                </a:gridCol>
                <a:gridCol w="984827">
                  <a:extLst>
                    <a:ext uri="{9D8B030D-6E8A-4147-A177-3AD203B41FA5}">
                      <a16:colId xmlns:a16="http://schemas.microsoft.com/office/drawing/2014/main" val="2131454070"/>
                    </a:ext>
                  </a:extLst>
                </a:gridCol>
                <a:gridCol w="1402916">
                  <a:extLst>
                    <a:ext uri="{9D8B030D-6E8A-4147-A177-3AD203B41FA5}">
                      <a16:colId xmlns:a16="http://schemas.microsoft.com/office/drawing/2014/main" val="215843970"/>
                    </a:ext>
                  </a:extLst>
                </a:gridCol>
                <a:gridCol w="984828">
                  <a:extLst>
                    <a:ext uri="{9D8B030D-6E8A-4147-A177-3AD203B41FA5}">
                      <a16:colId xmlns:a16="http://schemas.microsoft.com/office/drawing/2014/main" val="3736954883"/>
                    </a:ext>
                  </a:extLst>
                </a:gridCol>
                <a:gridCol w="1205743">
                  <a:extLst>
                    <a:ext uri="{9D8B030D-6E8A-4147-A177-3AD203B41FA5}">
                      <a16:colId xmlns:a16="http://schemas.microsoft.com/office/drawing/2014/main" val="737093690"/>
                    </a:ext>
                  </a:extLst>
                </a:gridCol>
                <a:gridCol w="1300155">
                  <a:extLst>
                    <a:ext uri="{9D8B030D-6E8A-4147-A177-3AD203B41FA5}">
                      <a16:colId xmlns:a16="http://schemas.microsoft.com/office/drawing/2014/main" val="3288553334"/>
                    </a:ext>
                  </a:extLst>
                </a:gridCol>
                <a:gridCol w="1111332">
                  <a:extLst>
                    <a:ext uri="{9D8B030D-6E8A-4147-A177-3AD203B41FA5}">
                      <a16:colId xmlns:a16="http://schemas.microsoft.com/office/drawing/2014/main" val="1616323532"/>
                    </a:ext>
                  </a:extLst>
                </a:gridCol>
              </a:tblGrid>
              <a:tr h="370840">
                <a:tc>
                  <a:txBody>
                    <a:bodyPr/>
                    <a:lstStyle/>
                    <a:p>
                      <a:pPr algn="ctr"/>
                      <a:r>
                        <a:rPr lang="en-IN" dirty="0"/>
                        <a:t>DEPTNAME</a:t>
                      </a:r>
                    </a:p>
                  </a:txBody>
                  <a:tcPr/>
                </a:tc>
                <a:tc>
                  <a:txBody>
                    <a:bodyPr/>
                    <a:lstStyle/>
                    <a:p>
                      <a:pPr algn="ctr"/>
                      <a:r>
                        <a:rPr lang="en-IN" dirty="0"/>
                        <a:t>DEPTID</a:t>
                      </a:r>
                    </a:p>
                  </a:txBody>
                  <a:tcPr/>
                </a:tc>
                <a:tc>
                  <a:txBody>
                    <a:bodyPr/>
                    <a:lstStyle/>
                    <a:p>
                      <a:pPr algn="ctr"/>
                      <a:r>
                        <a:rPr lang="en-IN" dirty="0"/>
                        <a:t>SALARY</a:t>
                      </a:r>
                    </a:p>
                  </a:txBody>
                  <a:tcPr/>
                </a:tc>
                <a:tc>
                  <a:txBody>
                    <a:bodyPr/>
                    <a:lstStyle/>
                    <a:p>
                      <a:pPr algn="ctr"/>
                      <a:r>
                        <a:rPr lang="en-IN" dirty="0"/>
                        <a:t>ENAME</a:t>
                      </a:r>
                    </a:p>
                  </a:txBody>
                  <a:tcPr/>
                </a:tc>
                <a:tc>
                  <a:txBody>
                    <a:bodyPr/>
                    <a:lstStyle/>
                    <a:p>
                      <a:pPr algn="ctr"/>
                      <a:r>
                        <a:rPr lang="en-IN" dirty="0"/>
                        <a:t>EID</a:t>
                      </a:r>
                    </a:p>
                  </a:txBody>
                  <a:tcPr/>
                </a:tc>
                <a:tc>
                  <a:txBody>
                    <a:bodyPr/>
                    <a:lstStyle/>
                    <a:p>
                      <a:pPr algn="ctr"/>
                      <a:r>
                        <a:rPr lang="en-IN" dirty="0"/>
                        <a:t>MAX_SAL</a:t>
                      </a:r>
                    </a:p>
                  </a:txBody>
                  <a:tcPr/>
                </a:tc>
                <a:tc>
                  <a:txBody>
                    <a:bodyPr/>
                    <a:lstStyle/>
                    <a:p>
                      <a:pPr algn="ctr"/>
                      <a:r>
                        <a:rPr lang="en-IN" dirty="0"/>
                        <a:t>MIN_SAL</a:t>
                      </a:r>
                    </a:p>
                  </a:txBody>
                  <a:tcPr/>
                </a:tc>
                <a:extLst>
                  <a:ext uri="{0D108BD9-81ED-4DB2-BD59-A6C34878D82A}">
                    <a16:rowId xmlns:a16="http://schemas.microsoft.com/office/drawing/2014/main" val="317276761"/>
                  </a:ext>
                </a:extLst>
              </a:tr>
              <a:tr h="370840">
                <a:tc>
                  <a:txBody>
                    <a:bodyPr/>
                    <a:lstStyle/>
                    <a:p>
                      <a:pPr algn="ctr"/>
                      <a:r>
                        <a:rPr lang="en-IN" dirty="0"/>
                        <a:t>HR</a:t>
                      </a:r>
                    </a:p>
                  </a:txBody>
                  <a:tcPr/>
                </a:tc>
                <a:tc>
                  <a:txBody>
                    <a:bodyPr/>
                    <a:lstStyle/>
                    <a:p>
                      <a:pPr algn="ctr"/>
                      <a:r>
                        <a:rPr lang="en-IN" dirty="0"/>
                        <a:t>308</a:t>
                      </a:r>
                    </a:p>
                  </a:txBody>
                  <a:tcPr/>
                </a:tc>
                <a:tc>
                  <a:txBody>
                    <a:bodyPr/>
                    <a:lstStyle/>
                    <a:p>
                      <a:pPr algn="ctr"/>
                      <a:r>
                        <a:rPr lang="en-IN" dirty="0"/>
                        <a:t>45,000</a:t>
                      </a:r>
                    </a:p>
                  </a:txBody>
                  <a:tcPr/>
                </a:tc>
                <a:tc>
                  <a:txBody>
                    <a:bodyPr/>
                    <a:lstStyle/>
                    <a:p>
                      <a:pPr algn="ctr"/>
                      <a:r>
                        <a:rPr lang="en-IN" dirty="0"/>
                        <a:t>Niya</a:t>
                      </a:r>
                    </a:p>
                  </a:txBody>
                  <a:tcPr/>
                </a:tc>
                <a:tc>
                  <a:txBody>
                    <a:bodyPr/>
                    <a:lstStyle/>
                    <a:p>
                      <a:pPr algn="ctr"/>
                      <a:r>
                        <a:rPr lang="en-IN" dirty="0"/>
                        <a:t>38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58,000</a:t>
                      </a:r>
                    </a:p>
                  </a:txBody>
                  <a:tcPr/>
                </a:tc>
                <a:tc>
                  <a:txBody>
                    <a:bodyPr/>
                    <a:lstStyle/>
                    <a:p>
                      <a:pPr algn="ctr"/>
                      <a:r>
                        <a:rPr lang="en-IN" dirty="0"/>
                        <a:t>45,000</a:t>
                      </a:r>
                    </a:p>
                  </a:txBody>
                  <a:tcPr/>
                </a:tc>
                <a:extLst>
                  <a:ext uri="{0D108BD9-81ED-4DB2-BD59-A6C34878D82A}">
                    <a16:rowId xmlns:a16="http://schemas.microsoft.com/office/drawing/2014/main" val="1181149247"/>
                  </a:ext>
                </a:extLst>
              </a:tr>
              <a:tr h="370840">
                <a:tc>
                  <a:txBody>
                    <a:bodyPr/>
                    <a:lstStyle/>
                    <a:p>
                      <a:pPr algn="ctr"/>
                      <a:r>
                        <a:rPr lang="en-IN" dirty="0"/>
                        <a:t>HR</a:t>
                      </a:r>
                    </a:p>
                  </a:txBody>
                  <a:tcPr/>
                </a:tc>
                <a:tc>
                  <a:txBody>
                    <a:bodyPr/>
                    <a:lstStyle/>
                    <a:p>
                      <a:pPr algn="ctr"/>
                      <a:r>
                        <a:rPr lang="en-IN" dirty="0"/>
                        <a:t>308</a:t>
                      </a:r>
                    </a:p>
                  </a:txBody>
                  <a:tcPr/>
                </a:tc>
                <a:tc>
                  <a:txBody>
                    <a:bodyPr/>
                    <a:lstStyle/>
                    <a:p>
                      <a:pPr algn="ctr"/>
                      <a:r>
                        <a:rPr lang="en-IN" dirty="0"/>
                        <a:t>58,000</a:t>
                      </a:r>
                    </a:p>
                  </a:txBody>
                  <a:tcPr/>
                </a:tc>
                <a:tc>
                  <a:txBody>
                    <a:bodyPr/>
                    <a:lstStyle/>
                    <a:p>
                      <a:pPr algn="ctr"/>
                      <a:r>
                        <a:rPr lang="en-IN" dirty="0"/>
                        <a:t>Bobby</a:t>
                      </a:r>
                    </a:p>
                  </a:txBody>
                  <a:tcPr/>
                </a:tc>
                <a:tc>
                  <a:txBody>
                    <a:bodyPr/>
                    <a:lstStyle/>
                    <a:p>
                      <a:pPr algn="ctr"/>
                      <a:r>
                        <a:rPr lang="en-IN" dirty="0"/>
                        <a:t>17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58,000</a:t>
                      </a:r>
                    </a:p>
                  </a:txBody>
                  <a:tcPr/>
                </a:tc>
                <a:tc>
                  <a:txBody>
                    <a:bodyPr/>
                    <a:lstStyle/>
                    <a:p>
                      <a:pPr algn="ctr"/>
                      <a:r>
                        <a:rPr lang="en-IN" dirty="0"/>
                        <a:t>45,000</a:t>
                      </a:r>
                    </a:p>
                  </a:txBody>
                  <a:tcPr/>
                </a:tc>
                <a:extLst>
                  <a:ext uri="{0D108BD9-81ED-4DB2-BD59-A6C34878D82A}">
                    <a16:rowId xmlns:a16="http://schemas.microsoft.com/office/drawing/2014/main" val="3669910370"/>
                  </a:ext>
                </a:extLst>
              </a:tr>
              <a:tr h="370840">
                <a:tc>
                  <a:txBody>
                    <a:bodyPr/>
                    <a:lstStyle/>
                    <a:p>
                      <a:pPr algn="ctr"/>
                      <a:r>
                        <a:rPr lang="en-IN" dirty="0"/>
                        <a:t>Testing</a:t>
                      </a:r>
                    </a:p>
                  </a:txBody>
                  <a:tcPr/>
                </a:tc>
                <a:tc>
                  <a:txBody>
                    <a:bodyPr/>
                    <a:lstStyle/>
                    <a:p>
                      <a:pPr algn="ctr"/>
                      <a:r>
                        <a:rPr lang="en-IN" dirty="0"/>
                        <a:t>305</a:t>
                      </a:r>
                    </a:p>
                  </a:txBody>
                  <a:tcPr/>
                </a:tc>
                <a:tc>
                  <a:txBody>
                    <a:bodyPr/>
                    <a:lstStyle/>
                    <a:p>
                      <a:pPr algn="ctr"/>
                      <a:r>
                        <a:rPr lang="en-IN" dirty="0"/>
                        <a:t>35,000</a:t>
                      </a:r>
                    </a:p>
                  </a:txBody>
                  <a:tcPr/>
                </a:tc>
                <a:tc>
                  <a:txBody>
                    <a:bodyPr/>
                    <a:lstStyle/>
                    <a:p>
                      <a:pPr algn="ctr"/>
                      <a:r>
                        <a:rPr lang="en-IN" dirty="0"/>
                        <a:t>Jerry</a:t>
                      </a:r>
                    </a:p>
                  </a:txBody>
                  <a:tcPr/>
                </a:tc>
                <a:tc>
                  <a:txBody>
                    <a:bodyPr/>
                    <a:lstStyle/>
                    <a:p>
                      <a:pPr algn="ctr"/>
                      <a:r>
                        <a:rPr lang="en-IN" dirty="0"/>
                        <a:t>15</a:t>
                      </a:r>
                    </a:p>
                  </a:txBody>
                  <a:tcPr/>
                </a:tc>
                <a:tc>
                  <a:txBody>
                    <a:bodyPr/>
                    <a:lstStyle/>
                    <a:p>
                      <a:pPr algn="ctr"/>
                      <a:r>
                        <a:rPr lang="en-IN" dirty="0"/>
                        <a:t>45,000</a:t>
                      </a:r>
                    </a:p>
                  </a:txBody>
                  <a:tcPr/>
                </a:tc>
                <a:tc>
                  <a:txBody>
                    <a:bodyPr/>
                    <a:lstStyle/>
                    <a:p>
                      <a:pPr algn="ctr"/>
                      <a:r>
                        <a:rPr lang="en-IN" dirty="0"/>
                        <a:t>30,000</a:t>
                      </a:r>
                    </a:p>
                  </a:txBody>
                  <a:tcPr/>
                </a:tc>
                <a:extLst>
                  <a:ext uri="{0D108BD9-81ED-4DB2-BD59-A6C34878D82A}">
                    <a16:rowId xmlns:a16="http://schemas.microsoft.com/office/drawing/2014/main" val="3901415943"/>
                  </a:ext>
                </a:extLst>
              </a:tr>
              <a:tr h="370840">
                <a:tc>
                  <a:txBody>
                    <a:bodyPr/>
                    <a:lstStyle/>
                    <a:p>
                      <a:pPr algn="ctr"/>
                      <a:r>
                        <a:rPr lang="en-IN" dirty="0"/>
                        <a:t>Testing</a:t>
                      </a:r>
                    </a:p>
                  </a:txBody>
                  <a:tcPr/>
                </a:tc>
                <a:tc>
                  <a:txBody>
                    <a:bodyPr/>
                    <a:lstStyle/>
                    <a:p>
                      <a:pPr algn="ctr"/>
                      <a:r>
                        <a:rPr lang="en-IN" dirty="0"/>
                        <a:t>305</a:t>
                      </a:r>
                    </a:p>
                  </a:txBody>
                  <a:tcPr/>
                </a:tc>
                <a:tc>
                  <a:txBody>
                    <a:bodyPr/>
                    <a:lstStyle/>
                    <a:p>
                      <a:pPr algn="ctr"/>
                      <a:r>
                        <a:rPr lang="en-IN" dirty="0"/>
                        <a:t>45,000</a:t>
                      </a:r>
                    </a:p>
                  </a:txBody>
                  <a:tcPr/>
                </a:tc>
                <a:tc>
                  <a:txBody>
                    <a:bodyPr/>
                    <a:lstStyle/>
                    <a:p>
                      <a:pPr algn="ctr"/>
                      <a:r>
                        <a:rPr lang="en-IN" dirty="0"/>
                        <a:t>Alice</a:t>
                      </a:r>
                    </a:p>
                  </a:txBody>
                  <a:tcPr/>
                </a:tc>
                <a:tc>
                  <a:txBody>
                    <a:bodyPr/>
                    <a:lstStyle/>
                    <a:p>
                      <a:pPr algn="ctr"/>
                      <a:r>
                        <a:rPr lang="en-IN" dirty="0"/>
                        <a:t>18</a:t>
                      </a:r>
                    </a:p>
                  </a:txBody>
                  <a:tcPr/>
                </a:tc>
                <a:tc>
                  <a:txBody>
                    <a:bodyPr/>
                    <a:lstStyle/>
                    <a:p>
                      <a:pPr algn="ctr"/>
                      <a:r>
                        <a:rPr lang="en-IN" dirty="0"/>
                        <a:t>45,000</a:t>
                      </a:r>
                    </a:p>
                  </a:txBody>
                  <a:tcPr/>
                </a:tc>
                <a:tc>
                  <a:txBody>
                    <a:bodyPr/>
                    <a:lstStyle/>
                    <a:p>
                      <a:pPr algn="ctr"/>
                      <a:r>
                        <a:rPr lang="en-IN" dirty="0"/>
                        <a:t>30,000</a:t>
                      </a:r>
                    </a:p>
                  </a:txBody>
                  <a:tcPr/>
                </a:tc>
                <a:extLst>
                  <a:ext uri="{0D108BD9-81ED-4DB2-BD59-A6C34878D82A}">
                    <a16:rowId xmlns:a16="http://schemas.microsoft.com/office/drawing/2014/main" val="4151693498"/>
                  </a:ext>
                </a:extLst>
              </a:tr>
              <a:tr h="370840">
                <a:tc>
                  <a:txBody>
                    <a:bodyPr/>
                    <a:lstStyle/>
                    <a:p>
                      <a:pPr algn="ctr"/>
                      <a:r>
                        <a:rPr lang="en-IN" dirty="0"/>
                        <a:t>Testing</a:t>
                      </a:r>
                    </a:p>
                  </a:txBody>
                  <a:tcPr/>
                </a:tc>
                <a:tc>
                  <a:txBody>
                    <a:bodyPr/>
                    <a:lstStyle/>
                    <a:p>
                      <a:pPr algn="ctr"/>
                      <a:r>
                        <a:rPr lang="en-IN" dirty="0"/>
                        <a:t>305</a:t>
                      </a:r>
                    </a:p>
                  </a:txBody>
                  <a:tcPr/>
                </a:tc>
                <a:tc>
                  <a:txBody>
                    <a:bodyPr/>
                    <a:lstStyle/>
                    <a:p>
                      <a:pPr algn="ctr"/>
                      <a:r>
                        <a:rPr lang="en-IN" dirty="0"/>
                        <a:t>30,000</a:t>
                      </a:r>
                    </a:p>
                  </a:txBody>
                  <a:tcPr/>
                </a:tc>
                <a:tc>
                  <a:txBody>
                    <a:bodyPr/>
                    <a:lstStyle/>
                    <a:p>
                      <a:pPr algn="ctr"/>
                      <a:r>
                        <a:rPr lang="en-IN" dirty="0"/>
                        <a:t>Reyon</a:t>
                      </a:r>
                    </a:p>
                  </a:txBody>
                  <a:tcPr/>
                </a:tc>
                <a:tc>
                  <a:txBody>
                    <a:bodyPr/>
                    <a:lstStyle/>
                    <a:p>
                      <a:pPr algn="ctr"/>
                      <a:r>
                        <a:rPr lang="en-IN" dirty="0"/>
                        <a:t>16</a:t>
                      </a:r>
                    </a:p>
                  </a:txBody>
                  <a:tcPr/>
                </a:tc>
                <a:tc>
                  <a:txBody>
                    <a:bodyPr/>
                    <a:lstStyle/>
                    <a:p>
                      <a:pPr algn="ctr"/>
                      <a:r>
                        <a:rPr lang="en-IN" dirty="0"/>
                        <a:t>45,000</a:t>
                      </a:r>
                    </a:p>
                  </a:txBody>
                  <a:tcPr/>
                </a:tc>
                <a:tc>
                  <a:txBody>
                    <a:bodyPr/>
                    <a:lstStyle/>
                    <a:p>
                      <a:pPr algn="ctr"/>
                      <a:r>
                        <a:rPr lang="en-IN" dirty="0"/>
                        <a:t>30,000</a:t>
                      </a:r>
                    </a:p>
                  </a:txBody>
                  <a:tcPr/>
                </a:tc>
                <a:extLst>
                  <a:ext uri="{0D108BD9-81ED-4DB2-BD59-A6C34878D82A}">
                    <a16:rowId xmlns:a16="http://schemas.microsoft.com/office/drawing/2014/main" val="1684193793"/>
                  </a:ext>
                </a:extLst>
              </a:tr>
              <a:tr h="370840">
                <a:tc>
                  <a:txBody>
                    <a:bodyPr/>
                    <a:lstStyle/>
                    <a:p>
                      <a:pPr algn="ctr"/>
                      <a:r>
                        <a:rPr lang="en-IN" dirty="0"/>
                        <a:t>Workshop</a:t>
                      </a:r>
                    </a:p>
                  </a:txBody>
                  <a:tcPr/>
                </a:tc>
                <a:tc>
                  <a:txBody>
                    <a:bodyPr/>
                    <a:lstStyle/>
                    <a:p>
                      <a:pPr algn="ctr"/>
                      <a:r>
                        <a:rPr lang="en-IN" dirty="0"/>
                        <a:t>301</a:t>
                      </a:r>
                    </a:p>
                  </a:txBody>
                  <a:tcPr/>
                </a:tc>
                <a:tc>
                  <a:txBody>
                    <a:bodyPr/>
                    <a:lstStyle/>
                    <a:p>
                      <a:pPr algn="ctr"/>
                      <a:r>
                        <a:rPr lang="en-IN" dirty="0"/>
                        <a:t>30,000</a:t>
                      </a:r>
                    </a:p>
                  </a:txBody>
                  <a:tcPr/>
                </a:tc>
                <a:tc>
                  <a:txBody>
                    <a:bodyPr/>
                    <a:lstStyle/>
                    <a:p>
                      <a:pPr algn="ctr"/>
                      <a:r>
                        <a:rPr lang="en-IN" dirty="0"/>
                        <a:t>John</a:t>
                      </a:r>
                    </a:p>
                  </a:txBody>
                  <a:tcPr/>
                </a:tc>
                <a:tc>
                  <a:txBody>
                    <a:bodyPr/>
                    <a:lstStyle/>
                    <a:p>
                      <a:pPr algn="ctr"/>
                      <a:r>
                        <a:rPr lang="en-IN" dirty="0"/>
                        <a:t>11</a:t>
                      </a:r>
                    </a:p>
                  </a:txBody>
                  <a:tcPr/>
                </a:tc>
                <a:tc>
                  <a:txBody>
                    <a:bodyPr/>
                    <a:lstStyle/>
                    <a:p>
                      <a:pPr algn="ctr"/>
                      <a:r>
                        <a:rPr lang="en-IN" dirty="0"/>
                        <a:t>51,000</a:t>
                      </a:r>
                    </a:p>
                  </a:txBody>
                  <a:tcPr/>
                </a:tc>
                <a:tc>
                  <a:txBody>
                    <a:bodyPr/>
                    <a:lstStyle/>
                    <a:p>
                      <a:pPr algn="ctr"/>
                      <a:r>
                        <a:rPr lang="en-IN" dirty="0"/>
                        <a:t>30,000</a:t>
                      </a:r>
                    </a:p>
                  </a:txBody>
                  <a:tcPr/>
                </a:tc>
                <a:extLst>
                  <a:ext uri="{0D108BD9-81ED-4DB2-BD59-A6C34878D82A}">
                    <a16:rowId xmlns:a16="http://schemas.microsoft.com/office/drawing/2014/main" val="708440425"/>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Workshop</a:t>
                      </a:r>
                    </a:p>
                  </a:txBody>
                  <a:tcPr/>
                </a:tc>
                <a:tc>
                  <a:txBody>
                    <a:bodyPr/>
                    <a:lstStyle/>
                    <a:p>
                      <a:pPr algn="ctr"/>
                      <a:r>
                        <a:rPr lang="en-IN" dirty="0"/>
                        <a:t>301</a:t>
                      </a:r>
                    </a:p>
                  </a:txBody>
                  <a:tcPr/>
                </a:tc>
                <a:tc>
                  <a:txBody>
                    <a:bodyPr/>
                    <a:lstStyle/>
                    <a:p>
                      <a:pPr algn="ctr"/>
                      <a:r>
                        <a:rPr lang="en-IN" dirty="0"/>
                        <a:t>50,000</a:t>
                      </a:r>
                    </a:p>
                  </a:txBody>
                  <a:tcPr/>
                </a:tc>
                <a:tc>
                  <a:txBody>
                    <a:bodyPr/>
                    <a:lstStyle/>
                    <a:p>
                      <a:pPr algn="ctr"/>
                      <a:r>
                        <a:rPr lang="en-IN" dirty="0"/>
                        <a:t>Tom</a:t>
                      </a:r>
                    </a:p>
                  </a:txBody>
                  <a:tcPr/>
                </a:tc>
                <a:tc>
                  <a:txBody>
                    <a:bodyPr/>
                    <a:lstStyle/>
                    <a:p>
                      <a:pPr algn="ctr"/>
                      <a:r>
                        <a:rPr lang="en-IN" dirty="0"/>
                        <a:t>24</a:t>
                      </a:r>
                    </a:p>
                  </a:txBody>
                  <a:tcPr/>
                </a:tc>
                <a:tc>
                  <a:txBody>
                    <a:bodyPr/>
                    <a:lstStyle/>
                    <a:p>
                      <a:pPr algn="ctr"/>
                      <a:r>
                        <a:rPr lang="en-IN" dirty="0"/>
                        <a:t>51,000</a:t>
                      </a:r>
                    </a:p>
                  </a:txBody>
                  <a:tcPr/>
                </a:tc>
                <a:tc>
                  <a:txBody>
                    <a:bodyPr/>
                    <a:lstStyle/>
                    <a:p>
                      <a:pPr algn="ctr"/>
                      <a:r>
                        <a:rPr lang="en-IN" dirty="0"/>
                        <a:t>30,000</a:t>
                      </a:r>
                    </a:p>
                  </a:txBody>
                  <a:tcPr/>
                </a:tc>
                <a:extLst>
                  <a:ext uri="{0D108BD9-81ED-4DB2-BD59-A6C34878D82A}">
                    <a16:rowId xmlns:a16="http://schemas.microsoft.com/office/drawing/2014/main" val="229573886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Workshop</a:t>
                      </a:r>
                    </a:p>
                  </a:txBody>
                  <a:tcPr/>
                </a:tc>
                <a:tc>
                  <a:txBody>
                    <a:bodyPr/>
                    <a:lstStyle/>
                    <a:p>
                      <a:pPr algn="ctr"/>
                      <a:r>
                        <a:rPr lang="en-IN" dirty="0"/>
                        <a:t>301</a:t>
                      </a:r>
                    </a:p>
                  </a:txBody>
                  <a:tcPr/>
                </a:tc>
                <a:tc>
                  <a:txBody>
                    <a:bodyPr/>
                    <a:lstStyle/>
                    <a:p>
                      <a:pPr algn="ctr"/>
                      <a:r>
                        <a:rPr lang="en-IN" dirty="0"/>
                        <a:t>51,000</a:t>
                      </a:r>
                    </a:p>
                  </a:txBody>
                  <a:tcPr/>
                </a:tc>
                <a:tc>
                  <a:txBody>
                    <a:bodyPr/>
                    <a:lstStyle/>
                    <a:p>
                      <a:pPr algn="ctr"/>
                      <a:r>
                        <a:rPr lang="en-IN" dirty="0"/>
                        <a:t>Bob</a:t>
                      </a:r>
                    </a:p>
                  </a:txBody>
                  <a:tcPr/>
                </a:tc>
                <a:tc>
                  <a:txBody>
                    <a:bodyPr/>
                    <a:lstStyle/>
                    <a:p>
                      <a:pPr algn="ctr"/>
                      <a:r>
                        <a:rPr lang="en-IN" dirty="0"/>
                        <a:t>22</a:t>
                      </a:r>
                    </a:p>
                  </a:txBody>
                  <a:tcPr/>
                </a:tc>
                <a:tc>
                  <a:txBody>
                    <a:bodyPr/>
                    <a:lstStyle/>
                    <a:p>
                      <a:pPr algn="ctr"/>
                      <a:r>
                        <a:rPr lang="en-IN" dirty="0"/>
                        <a:t>51,000</a:t>
                      </a:r>
                    </a:p>
                  </a:txBody>
                  <a:tcPr/>
                </a:tc>
                <a:tc>
                  <a:txBody>
                    <a:bodyPr/>
                    <a:lstStyle/>
                    <a:p>
                      <a:pPr algn="ctr"/>
                      <a:r>
                        <a:rPr lang="en-IN" dirty="0"/>
                        <a:t>30,000</a:t>
                      </a:r>
                    </a:p>
                  </a:txBody>
                  <a:tcPr/>
                </a:tc>
                <a:extLst>
                  <a:ext uri="{0D108BD9-81ED-4DB2-BD59-A6C34878D82A}">
                    <a16:rowId xmlns:a16="http://schemas.microsoft.com/office/drawing/2014/main" val="1696926578"/>
                  </a:ext>
                </a:extLst>
              </a:tr>
            </a:tbl>
          </a:graphicData>
        </a:graphic>
      </p:graphicFrame>
    </p:spTree>
    <p:extLst>
      <p:ext uri="{BB962C8B-B14F-4D97-AF65-F5344CB8AC3E}">
        <p14:creationId xmlns:p14="http://schemas.microsoft.com/office/powerpoint/2010/main" val="3236099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DB4C-7284-098A-3F67-0A67F950C032}"/>
              </a:ext>
            </a:extLst>
          </p:cNvPr>
          <p:cNvSpPr>
            <a:spLocks noGrp="1"/>
          </p:cNvSpPr>
          <p:nvPr>
            <p:ph type="title"/>
          </p:nvPr>
        </p:nvSpPr>
        <p:spPr>
          <a:xfrm>
            <a:off x="719446" y="-229395"/>
            <a:ext cx="10515600" cy="1325563"/>
          </a:xfrm>
        </p:spPr>
        <p:txBody>
          <a:bodyPr>
            <a:normAutofit/>
          </a:bodyPr>
          <a:lstStyle/>
          <a:p>
            <a:pPr algn="ctr"/>
            <a:r>
              <a:rPr lang="en-IN" sz="4000" b="1" dirty="0">
                <a:solidFill>
                  <a:srgbClr val="C00000"/>
                </a:solidFill>
                <a:latin typeface="+mn-lt"/>
              </a:rPr>
              <a:t>LEAD</a:t>
            </a:r>
            <a:r>
              <a:rPr lang="en-IN" sz="4000" b="1" i="0" u="none" strike="noStrike" baseline="0" dirty="0">
                <a:solidFill>
                  <a:srgbClr val="C00000"/>
                </a:solidFill>
                <a:latin typeface="+mn-lt"/>
              </a:rPr>
              <a:t>()</a:t>
            </a:r>
            <a:endParaRPr lang="en-IN" sz="4000" dirty="0">
              <a:solidFill>
                <a:srgbClr val="C00000"/>
              </a:solidFill>
              <a:latin typeface="+mn-lt"/>
            </a:endParaRPr>
          </a:p>
        </p:txBody>
      </p:sp>
      <p:sp>
        <p:nvSpPr>
          <p:cNvPr id="4" name="Slide Number Placeholder 3">
            <a:extLst>
              <a:ext uri="{FF2B5EF4-FFF2-40B4-BE49-F238E27FC236}">
                <a16:creationId xmlns:a16="http://schemas.microsoft.com/office/drawing/2014/main" id="{3CF590D8-0FB5-C3BC-B9F1-45D3279699DF}"/>
              </a:ext>
            </a:extLst>
          </p:cNvPr>
          <p:cNvSpPr>
            <a:spLocks noGrp="1"/>
          </p:cNvSpPr>
          <p:nvPr>
            <p:ph type="sldNum" sz="quarter" idx="12"/>
          </p:nvPr>
        </p:nvSpPr>
        <p:spPr>
          <a:xfrm>
            <a:off x="9049987" y="6424612"/>
            <a:ext cx="2743200" cy="365125"/>
          </a:xfrm>
        </p:spPr>
        <p:txBody>
          <a:bodyPr/>
          <a:lstStyle/>
          <a:p>
            <a:fld id="{A5DC77FE-90AD-43F6-BCC5-87ECBA829A40}" type="slidenum">
              <a:rPr lang="en-IN" smtClean="0"/>
              <a:t>11</a:t>
            </a:fld>
            <a:endParaRPr lang="en-IN" dirty="0"/>
          </a:p>
        </p:txBody>
      </p:sp>
      <p:sp>
        <p:nvSpPr>
          <p:cNvPr id="6" name="Content Placeholder 5">
            <a:extLst>
              <a:ext uri="{FF2B5EF4-FFF2-40B4-BE49-F238E27FC236}">
                <a16:creationId xmlns:a16="http://schemas.microsoft.com/office/drawing/2014/main" id="{81D377A0-97EC-D99A-7502-057E2B7DA520}"/>
              </a:ext>
            </a:extLst>
          </p:cNvPr>
          <p:cNvSpPr>
            <a:spLocks noGrp="1"/>
          </p:cNvSpPr>
          <p:nvPr>
            <p:ph idx="1"/>
          </p:nvPr>
        </p:nvSpPr>
        <p:spPr>
          <a:xfrm>
            <a:off x="482435" y="781198"/>
            <a:ext cx="11227130" cy="5295603"/>
          </a:xfrm>
        </p:spPr>
        <p:txBody>
          <a:bodyPr>
            <a:noAutofit/>
          </a:bodyPr>
          <a:lstStyle/>
          <a:p>
            <a:pPr algn="just"/>
            <a:r>
              <a:rPr lang="en-US" sz="2000" b="0" i="0" u="none" strike="noStrike" baseline="0" dirty="0">
                <a:solidFill>
                  <a:srgbClr val="000000"/>
                </a:solidFill>
              </a:rPr>
              <a:t>SQL </a:t>
            </a:r>
            <a:r>
              <a:rPr lang="en-US" sz="2000" b="1" i="0" u="none" strike="noStrike" baseline="0" dirty="0">
                <a:solidFill>
                  <a:srgbClr val="000000"/>
                </a:solidFill>
              </a:rPr>
              <a:t>LEAD() </a:t>
            </a:r>
            <a:r>
              <a:rPr lang="en-US" sz="2000" b="0" i="0" u="none" strike="noStrike" baseline="0" dirty="0">
                <a:solidFill>
                  <a:srgbClr val="000000"/>
                </a:solidFill>
              </a:rPr>
              <a:t>function has a capacity that gives admittance to a column at a predefined actual counterbalance which follows the current row. </a:t>
            </a:r>
          </a:p>
          <a:p>
            <a:pPr algn="just"/>
            <a:r>
              <a:rPr lang="en-US" sz="2000" b="0" i="0" u="none" strike="noStrike" baseline="0" dirty="0">
                <a:solidFill>
                  <a:srgbClr val="000000"/>
                </a:solidFill>
              </a:rPr>
              <a:t>For example, by utilizing the </a:t>
            </a:r>
            <a:r>
              <a:rPr lang="en-US" sz="2000" b="1" i="0" u="none" strike="noStrike" baseline="0" dirty="0">
                <a:solidFill>
                  <a:srgbClr val="000000"/>
                </a:solidFill>
              </a:rPr>
              <a:t>LEAD() </a:t>
            </a:r>
            <a:r>
              <a:rPr lang="en-US" sz="2000" b="0" i="0" u="none" strike="noStrike" baseline="0" dirty="0">
                <a:solidFill>
                  <a:srgbClr val="000000"/>
                </a:solidFill>
              </a:rPr>
              <a:t>function, from the current line, you can get information of the following line, or the second line that follows the current line, or the third line that follows the current line, etc.</a:t>
            </a:r>
          </a:p>
          <a:p>
            <a:r>
              <a:rPr lang="en-US" sz="2000" b="0" i="0" u="none" strike="noStrike" baseline="0" dirty="0">
                <a:solidFill>
                  <a:srgbClr val="000000"/>
                </a:solidFill>
              </a:rPr>
              <a:t>The </a:t>
            </a:r>
            <a:r>
              <a:rPr lang="en-US" sz="2000" b="1" i="0" u="none" strike="noStrike" baseline="0" dirty="0">
                <a:solidFill>
                  <a:srgbClr val="000000"/>
                </a:solidFill>
              </a:rPr>
              <a:t>LEAD() </a:t>
            </a:r>
            <a:r>
              <a:rPr lang="en-US" sz="2000" b="0" i="0" u="none" strike="noStrike" baseline="0" dirty="0">
                <a:solidFill>
                  <a:srgbClr val="000000"/>
                </a:solidFill>
              </a:rPr>
              <a:t>function syntax is given below:</a:t>
            </a:r>
          </a:p>
          <a:p>
            <a:r>
              <a:rPr lang="en-US" sz="2000" b="0" i="0" u="none" strike="noStrike" baseline="0" dirty="0">
                <a:solidFill>
                  <a:srgbClr val="000000"/>
                </a:solidFill>
              </a:rPr>
              <a:t>LEAD(return_value [,offset[, default ]])</a:t>
            </a:r>
          </a:p>
          <a:p>
            <a:pPr marL="0" indent="0">
              <a:buNone/>
            </a:pPr>
            <a:r>
              <a:rPr lang="en-US" sz="2000" dirty="0">
                <a:solidFill>
                  <a:srgbClr val="000000"/>
                </a:solidFill>
              </a:rPr>
              <a:t>    </a:t>
            </a:r>
            <a:r>
              <a:rPr lang="en-US" sz="2000" b="0" i="0" u="none" strike="noStrike" baseline="0" dirty="0">
                <a:solidFill>
                  <a:srgbClr val="000000"/>
                </a:solidFill>
              </a:rPr>
              <a:t>OVER ( </a:t>
            </a:r>
          </a:p>
          <a:p>
            <a:pPr marL="0" indent="0">
              <a:buNone/>
            </a:pPr>
            <a:r>
              <a:rPr lang="en-US" sz="2000" dirty="0">
                <a:solidFill>
                  <a:srgbClr val="000000"/>
                </a:solidFill>
              </a:rPr>
              <a:t>	</a:t>
            </a:r>
            <a:r>
              <a:rPr lang="en-US" sz="2000" b="0" i="0" u="none" strike="noStrike" baseline="0" dirty="0">
                <a:solidFill>
                  <a:srgbClr val="000000"/>
                </a:solidFill>
              </a:rPr>
              <a:t>PARTITION BY ... </a:t>
            </a:r>
          </a:p>
          <a:p>
            <a:pPr marL="0" indent="0">
              <a:buNone/>
            </a:pPr>
            <a:r>
              <a:rPr lang="en-US" sz="2000" dirty="0">
                <a:solidFill>
                  <a:srgbClr val="000000"/>
                </a:solidFill>
              </a:rPr>
              <a:t>       </a:t>
            </a:r>
            <a:r>
              <a:rPr lang="en-US" sz="2000" b="0" i="0" u="none" strike="noStrike" baseline="0" dirty="0">
                <a:solidFill>
                  <a:srgbClr val="000000"/>
                </a:solidFill>
              </a:rPr>
              <a:t>ORDER BY ...</a:t>
            </a:r>
          </a:p>
          <a:p>
            <a:pPr marL="0" indent="0">
              <a:buNone/>
            </a:pPr>
            <a:r>
              <a:rPr lang="en-US" sz="2000" dirty="0">
                <a:solidFill>
                  <a:srgbClr val="000000"/>
                </a:solidFill>
              </a:rPr>
              <a:t>    </a:t>
            </a:r>
            <a:r>
              <a:rPr lang="en-US" sz="2000" b="0" i="0" u="none" strike="noStrike" baseline="0" dirty="0">
                <a:solidFill>
                  <a:srgbClr val="000000"/>
                </a:solidFill>
              </a:rPr>
              <a:t>) </a:t>
            </a:r>
          </a:p>
          <a:p>
            <a:r>
              <a:rPr lang="en-US" sz="2000" b="0" i="0" u="none" strike="noStrike" baseline="0" dirty="0">
                <a:solidFill>
                  <a:srgbClr val="000000"/>
                </a:solidFill>
              </a:rPr>
              <a:t>In the above syntax, return_value specifies the return value of the following row offsetting from the current row. Offset represents the number of rows forward from the current row from which to access data. </a:t>
            </a:r>
          </a:p>
          <a:p>
            <a:r>
              <a:rPr lang="en-US" sz="2000" b="0" i="0" u="none" strike="noStrike" baseline="0" dirty="0">
                <a:solidFill>
                  <a:srgbClr val="000000"/>
                </a:solidFill>
              </a:rPr>
              <a:t>The offset must be a nonnegative integer. If the offset is not specified, then it is set default to 1. </a:t>
            </a:r>
          </a:p>
          <a:p>
            <a:r>
              <a:rPr lang="en-US" sz="2000" b="0" i="0" u="none" strike="noStrike" baseline="0" dirty="0">
                <a:solidFill>
                  <a:srgbClr val="000000"/>
                </a:solidFill>
              </a:rPr>
              <a:t>When offset goes beyond the scope of the partition, then function returns default value. If the value is not specified, then NULL is returned.</a:t>
            </a:r>
            <a:endParaRPr lang="en-IN" sz="20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0382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DB4C-7284-098A-3F67-0A67F950C032}"/>
              </a:ext>
            </a:extLst>
          </p:cNvPr>
          <p:cNvSpPr>
            <a:spLocks noGrp="1"/>
          </p:cNvSpPr>
          <p:nvPr>
            <p:ph type="title"/>
          </p:nvPr>
        </p:nvSpPr>
        <p:spPr>
          <a:xfrm>
            <a:off x="719446" y="-229395"/>
            <a:ext cx="10515600" cy="1325563"/>
          </a:xfrm>
        </p:spPr>
        <p:txBody>
          <a:bodyPr>
            <a:normAutofit/>
          </a:bodyPr>
          <a:lstStyle/>
          <a:p>
            <a:pPr algn="ctr"/>
            <a:r>
              <a:rPr lang="en-IN" sz="4000" b="1" dirty="0">
                <a:solidFill>
                  <a:srgbClr val="C00000"/>
                </a:solidFill>
                <a:latin typeface="+mn-lt"/>
              </a:rPr>
              <a:t>LEAD</a:t>
            </a:r>
            <a:r>
              <a:rPr lang="en-IN" sz="4000" b="1" i="0" u="none" strike="noStrike" baseline="0" dirty="0">
                <a:solidFill>
                  <a:srgbClr val="C00000"/>
                </a:solidFill>
                <a:latin typeface="+mn-lt"/>
              </a:rPr>
              <a:t>()</a:t>
            </a:r>
            <a:endParaRPr lang="en-IN" sz="4000" dirty="0">
              <a:solidFill>
                <a:srgbClr val="C00000"/>
              </a:solidFill>
              <a:latin typeface="+mn-lt"/>
            </a:endParaRPr>
          </a:p>
        </p:txBody>
      </p:sp>
      <p:sp>
        <p:nvSpPr>
          <p:cNvPr id="4" name="Slide Number Placeholder 3">
            <a:extLst>
              <a:ext uri="{FF2B5EF4-FFF2-40B4-BE49-F238E27FC236}">
                <a16:creationId xmlns:a16="http://schemas.microsoft.com/office/drawing/2014/main" id="{3CF590D8-0FB5-C3BC-B9F1-45D3279699DF}"/>
              </a:ext>
            </a:extLst>
          </p:cNvPr>
          <p:cNvSpPr>
            <a:spLocks noGrp="1"/>
          </p:cNvSpPr>
          <p:nvPr>
            <p:ph type="sldNum" sz="quarter" idx="12"/>
          </p:nvPr>
        </p:nvSpPr>
        <p:spPr>
          <a:xfrm>
            <a:off x="9049987" y="6424612"/>
            <a:ext cx="2743200" cy="365125"/>
          </a:xfrm>
        </p:spPr>
        <p:txBody>
          <a:bodyPr/>
          <a:lstStyle/>
          <a:p>
            <a:fld id="{A5DC77FE-90AD-43F6-BCC5-87ECBA829A40}" type="slidenum">
              <a:rPr lang="en-IN" smtClean="0"/>
              <a:t>12</a:t>
            </a:fld>
            <a:endParaRPr lang="en-IN" dirty="0"/>
          </a:p>
        </p:txBody>
      </p:sp>
      <p:sp>
        <p:nvSpPr>
          <p:cNvPr id="6" name="Content Placeholder 5">
            <a:extLst>
              <a:ext uri="{FF2B5EF4-FFF2-40B4-BE49-F238E27FC236}">
                <a16:creationId xmlns:a16="http://schemas.microsoft.com/office/drawing/2014/main" id="{81D377A0-97EC-D99A-7502-057E2B7DA520}"/>
              </a:ext>
            </a:extLst>
          </p:cNvPr>
          <p:cNvSpPr>
            <a:spLocks noGrp="1"/>
          </p:cNvSpPr>
          <p:nvPr>
            <p:ph idx="1"/>
          </p:nvPr>
        </p:nvSpPr>
        <p:spPr>
          <a:xfrm>
            <a:off x="482435" y="781198"/>
            <a:ext cx="11227130" cy="5295603"/>
          </a:xfrm>
        </p:spPr>
        <p:txBody>
          <a:bodyPr>
            <a:noAutofit/>
          </a:bodyPr>
          <a:lstStyle/>
          <a:p>
            <a:pPr algn="just"/>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The LEAD() function applies to the partitions that are created by the PARTITION BY clause. If PARTITION BY clause is not used, then the whole result set is treated as a single partition.</a:t>
            </a:r>
          </a:p>
          <a:p>
            <a:pPr algn="just"/>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The sorting of the rows in each partition is done by the ORDER BY clause to which the LEAD() function applies. The following query will extract the salary of the next person in the department, and if the next person is not available in the list, then it will return a NULL value.</a:t>
            </a:r>
          </a:p>
          <a:p>
            <a:pPr algn="just"/>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SELECT ENAME, EID, DEPTID, DEPTNAME, SALARY, LEAD(SALARY) OVER (PARTITION BY DEPTNAME ORDER BY SALARY) AS NEXT_PERSON_SALARY FROM workers;</a:t>
            </a:r>
          </a:p>
          <a:p>
            <a:pPr algn="just"/>
            <a:endParaRPr lang="en-IN" sz="2000" dirty="0">
              <a:ea typeface="Calibri" panose="020F0502020204030204" pitchFamily="34" charset="0"/>
              <a:cs typeface="Calibri" panose="020F0502020204030204" pitchFamily="34" charset="0"/>
            </a:endParaRPr>
          </a:p>
        </p:txBody>
      </p:sp>
      <p:graphicFrame>
        <p:nvGraphicFramePr>
          <p:cNvPr id="3" name="Table 2">
            <a:extLst>
              <a:ext uri="{FF2B5EF4-FFF2-40B4-BE49-F238E27FC236}">
                <a16:creationId xmlns:a16="http://schemas.microsoft.com/office/drawing/2014/main" id="{64F3CE11-4752-ED62-D6A9-2B90B373A5E8}"/>
              </a:ext>
            </a:extLst>
          </p:cNvPr>
          <p:cNvGraphicFramePr>
            <a:graphicFrameLocks noGrp="1"/>
          </p:cNvGraphicFramePr>
          <p:nvPr>
            <p:extLst>
              <p:ext uri="{D42A27DB-BD31-4B8C-83A1-F6EECF244321}">
                <p14:modId xmlns:p14="http://schemas.microsoft.com/office/powerpoint/2010/main" val="3463050461"/>
              </p:ext>
            </p:extLst>
          </p:nvPr>
        </p:nvGraphicFramePr>
        <p:xfrm>
          <a:off x="1150587" y="3253055"/>
          <a:ext cx="9890826" cy="3327400"/>
        </p:xfrm>
        <a:graphic>
          <a:graphicData uri="http://schemas.openxmlformats.org/drawingml/2006/table">
            <a:tbl>
              <a:tblPr firstRow="1" bandRow="1">
                <a:tableStyleId>{5C22544A-7EE6-4342-B048-85BDC9FD1C3A}</a:tableStyleId>
              </a:tblPr>
              <a:tblGrid>
                <a:gridCol w="1422730">
                  <a:extLst>
                    <a:ext uri="{9D8B030D-6E8A-4147-A177-3AD203B41FA5}">
                      <a16:colId xmlns:a16="http://schemas.microsoft.com/office/drawing/2014/main" val="943225054"/>
                    </a:ext>
                  </a:extLst>
                </a:gridCol>
                <a:gridCol w="1021278">
                  <a:extLst>
                    <a:ext uri="{9D8B030D-6E8A-4147-A177-3AD203B41FA5}">
                      <a16:colId xmlns:a16="http://schemas.microsoft.com/office/drawing/2014/main" val="4230896923"/>
                    </a:ext>
                  </a:extLst>
                </a:gridCol>
                <a:gridCol w="1484415">
                  <a:extLst>
                    <a:ext uri="{9D8B030D-6E8A-4147-A177-3AD203B41FA5}">
                      <a16:colId xmlns:a16="http://schemas.microsoft.com/office/drawing/2014/main" val="2131454070"/>
                    </a:ext>
                  </a:extLst>
                </a:gridCol>
                <a:gridCol w="1523671">
                  <a:extLst>
                    <a:ext uri="{9D8B030D-6E8A-4147-A177-3AD203B41FA5}">
                      <a16:colId xmlns:a16="http://schemas.microsoft.com/office/drawing/2014/main" val="215843970"/>
                    </a:ext>
                  </a:extLst>
                </a:gridCol>
                <a:gridCol w="1365662">
                  <a:extLst>
                    <a:ext uri="{9D8B030D-6E8A-4147-A177-3AD203B41FA5}">
                      <a16:colId xmlns:a16="http://schemas.microsoft.com/office/drawing/2014/main" val="3736954883"/>
                    </a:ext>
                  </a:extLst>
                </a:gridCol>
                <a:gridCol w="3073070">
                  <a:extLst>
                    <a:ext uri="{9D8B030D-6E8A-4147-A177-3AD203B41FA5}">
                      <a16:colId xmlns:a16="http://schemas.microsoft.com/office/drawing/2014/main" val="737093690"/>
                    </a:ext>
                  </a:extLst>
                </a:gridCol>
              </a:tblGrid>
              <a:tr h="370840">
                <a:tc>
                  <a:txBody>
                    <a:bodyPr/>
                    <a:lstStyle/>
                    <a:p>
                      <a:pPr algn="ctr"/>
                      <a:r>
                        <a:rPr lang="en-IN" dirty="0"/>
                        <a:t>ENAME</a:t>
                      </a:r>
                    </a:p>
                  </a:txBody>
                  <a:tcPr/>
                </a:tc>
                <a:tc>
                  <a:txBody>
                    <a:bodyPr/>
                    <a:lstStyle/>
                    <a:p>
                      <a:pPr algn="ctr"/>
                      <a:r>
                        <a:rPr lang="en-IN" dirty="0"/>
                        <a:t>EID</a:t>
                      </a:r>
                    </a:p>
                  </a:txBody>
                  <a:tcPr/>
                </a:tc>
                <a:tc>
                  <a:txBody>
                    <a:bodyPr/>
                    <a:lstStyle/>
                    <a:p>
                      <a:pPr algn="ctr"/>
                      <a:r>
                        <a:rPr lang="en-IN" dirty="0"/>
                        <a:t>DEPTID</a:t>
                      </a:r>
                    </a:p>
                  </a:txBody>
                  <a:tcPr/>
                </a:tc>
                <a:tc>
                  <a:txBody>
                    <a:bodyPr/>
                    <a:lstStyle/>
                    <a:p>
                      <a:pPr algn="ctr"/>
                      <a:r>
                        <a:rPr lang="en-IN" dirty="0"/>
                        <a:t>DEPTNAME</a:t>
                      </a:r>
                    </a:p>
                  </a:txBody>
                  <a:tcPr/>
                </a:tc>
                <a:tc>
                  <a:txBody>
                    <a:bodyPr/>
                    <a:lstStyle/>
                    <a:p>
                      <a:pPr algn="ctr"/>
                      <a:r>
                        <a:rPr lang="en-IN" dirty="0"/>
                        <a:t>SALARY</a:t>
                      </a:r>
                    </a:p>
                  </a:txBody>
                  <a:tcPr/>
                </a:tc>
                <a:tc>
                  <a:txBody>
                    <a:bodyPr/>
                    <a:lstStyle/>
                    <a:p>
                      <a:pPr algn="ctr"/>
                      <a:r>
                        <a:rPr lang="en-IN" dirty="0"/>
                        <a:t>NEXT_PERSON_SALARY</a:t>
                      </a:r>
                    </a:p>
                  </a:txBody>
                  <a:tcPr/>
                </a:tc>
                <a:extLst>
                  <a:ext uri="{0D108BD9-81ED-4DB2-BD59-A6C34878D82A}">
                    <a16:rowId xmlns:a16="http://schemas.microsoft.com/office/drawing/2014/main" val="317276761"/>
                  </a:ext>
                </a:extLst>
              </a:tr>
              <a:tr h="370840">
                <a:tc>
                  <a:txBody>
                    <a:bodyPr/>
                    <a:lstStyle/>
                    <a:p>
                      <a:pPr algn="ctr"/>
                      <a:r>
                        <a:rPr lang="en-IN" dirty="0"/>
                        <a:t>Niya</a:t>
                      </a:r>
                    </a:p>
                  </a:txBody>
                  <a:tcPr/>
                </a:tc>
                <a:tc>
                  <a:txBody>
                    <a:bodyPr/>
                    <a:lstStyle/>
                    <a:p>
                      <a:pPr algn="ctr"/>
                      <a:r>
                        <a:rPr lang="en-IN" dirty="0"/>
                        <a:t>38</a:t>
                      </a:r>
                    </a:p>
                  </a:txBody>
                  <a:tcPr/>
                </a:tc>
                <a:tc>
                  <a:txBody>
                    <a:bodyPr/>
                    <a:lstStyle/>
                    <a:p>
                      <a:pPr algn="ctr"/>
                      <a:r>
                        <a:rPr lang="en-IN" dirty="0"/>
                        <a:t>308</a:t>
                      </a:r>
                    </a:p>
                  </a:txBody>
                  <a:tcPr/>
                </a:tc>
                <a:tc>
                  <a:txBody>
                    <a:bodyPr/>
                    <a:lstStyle/>
                    <a:p>
                      <a:pPr algn="ctr"/>
                      <a:r>
                        <a:rPr lang="en-IN" dirty="0"/>
                        <a:t>HR</a:t>
                      </a:r>
                    </a:p>
                  </a:txBody>
                  <a:tcPr/>
                </a:tc>
                <a:tc>
                  <a:txBody>
                    <a:bodyPr/>
                    <a:lstStyle/>
                    <a:p>
                      <a:pPr algn="ctr"/>
                      <a:r>
                        <a:rPr lang="en-IN" dirty="0"/>
                        <a:t>45,000</a:t>
                      </a:r>
                    </a:p>
                  </a:txBody>
                  <a:tcPr/>
                </a:tc>
                <a:tc>
                  <a:txBody>
                    <a:bodyPr/>
                    <a:lstStyle/>
                    <a:p>
                      <a:pPr algn="ctr"/>
                      <a:r>
                        <a:rPr lang="en-IN" dirty="0"/>
                        <a:t>58,000</a:t>
                      </a:r>
                    </a:p>
                  </a:txBody>
                  <a:tcPr/>
                </a:tc>
                <a:extLst>
                  <a:ext uri="{0D108BD9-81ED-4DB2-BD59-A6C34878D82A}">
                    <a16:rowId xmlns:a16="http://schemas.microsoft.com/office/drawing/2014/main" val="1181149247"/>
                  </a:ext>
                </a:extLst>
              </a:tr>
              <a:tr h="370840">
                <a:tc>
                  <a:txBody>
                    <a:bodyPr/>
                    <a:lstStyle/>
                    <a:p>
                      <a:pPr algn="ctr"/>
                      <a:r>
                        <a:rPr lang="en-IN" dirty="0"/>
                        <a:t>Bobby</a:t>
                      </a:r>
                    </a:p>
                  </a:txBody>
                  <a:tcPr/>
                </a:tc>
                <a:tc>
                  <a:txBody>
                    <a:bodyPr/>
                    <a:lstStyle/>
                    <a:p>
                      <a:pPr algn="ctr"/>
                      <a:r>
                        <a:rPr lang="en-IN" dirty="0"/>
                        <a:t>17</a:t>
                      </a:r>
                    </a:p>
                  </a:txBody>
                  <a:tcPr/>
                </a:tc>
                <a:tc>
                  <a:txBody>
                    <a:bodyPr/>
                    <a:lstStyle/>
                    <a:p>
                      <a:pPr algn="ctr"/>
                      <a:r>
                        <a:rPr lang="en-IN" dirty="0"/>
                        <a:t>308</a:t>
                      </a:r>
                    </a:p>
                  </a:txBody>
                  <a:tcPr/>
                </a:tc>
                <a:tc>
                  <a:txBody>
                    <a:bodyPr/>
                    <a:lstStyle/>
                    <a:p>
                      <a:pPr algn="ctr"/>
                      <a:r>
                        <a:rPr lang="en-IN" dirty="0"/>
                        <a:t>HR</a:t>
                      </a:r>
                    </a:p>
                  </a:txBody>
                  <a:tcPr/>
                </a:tc>
                <a:tc>
                  <a:txBody>
                    <a:bodyPr/>
                    <a:lstStyle/>
                    <a:p>
                      <a:pPr algn="ctr"/>
                      <a:r>
                        <a:rPr lang="en-IN" dirty="0"/>
                        <a:t>58,000</a:t>
                      </a:r>
                    </a:p>
                  </a:txBody>
                  <a:tcPr/>
                </a:tc>
                <a:tc>
                  <a:txBody>
                    <a:bodyPr/>
                    <a:lstStyle/>
                    <a:p>
                      <a:pPr algn="ctr"/>
                      <a:r>
                        <a:rPr lang="en-IN" dirty="0"/>
                        <a:t>NULL</a:t>
                      </a:r>
                    </a:p>
                  </a:txBody>
                  <a:tcPr/>
                </a:tc>
                <a:extLst>
                  <a:ext uri="{0D108BD9-81ED-4DB2-BD59-A6C34878D82A}">
                    <a16:rowId xmlns:a16="http://schemas.microsoft.com/office/drawing/2014/main" val="3669910370"/>
                  </a:ext>
                </a:extLst>
              </a:tr>
              <a:tr h="370840">
                <a:tc>
                  <a:txBody>
                    <a:bodyPr/>
                    <a:lstStyle/>
                    <a:p>
                      <a:pPr algn="ctr"/>
                      <a:r>
                        <a:rPr lang="en-IN" dirty="0"/>
                        <a:t>Reyon</a:t>
                      </a:r>
                    </a:p>
                  </a:txBody>
                  <a:tcPr/>
                </a:tc>
                <a:tc>
                  <a:txBody>
                    <a:bodyPr/>
                    <a:lstStyle/>
                    <a:p>
                      <a:pPr algn="ctr"/>
                      <a:r>
                        <a:rPr lang="en-IN" dirty="0"/>
                        <a:t>16</a:t>
                      </a:r>
                    </a:p>
                  </a:txBody>
                  <a:tcPr/>
                </a:tc>
                <a:tc>
                  <a:txBody>
                    <a:bodyPr/>
                    <a:lstStyle/>
                    <a:p>
                      <a:pPr algn="ctr"/>
                      <a:r>
                        <a:rPr lang="en-IN" dirty="0"/>
                        <a:t>305</a:t>
                      </a:r>
                    </a:p>
                  </a:txBody>
                  <a:tcPr/>
                </a:tc>
                <a:tc>
                  <a:txBody>
                    <a:bodyPr/>
                    <a:lstStyle/>
                    <a:p>
                      <a:pPr algn="ctr"/>
                      <a:r>
                        <a:rPr lang="en-IN" dirty="0"/>
                        <a:t>Testing</a:t>
                      </a:r>
                    </a:p>
                  </a:txBody>
                  <a:tcPr/>
                </a:tc>
                <a:tc>
                  <a:txBody>
                    <a:bodyPr/>
                    <a:lstStyle/>
                    <a:p>
                      <a:pPr algn="ctr"/>
                      <a:r>
                        <a:rPr lang="en-IN" dirty="0"/>
                        <a:t>30,000</a:t>
                      </a:r>
                    </a:p>
                  </a:txBody>
                  <a:tcPr/>
                </a:tc>
                <a:tc>
                  <a:txBody>
                    <a:bodyPr/>
                    <a:lstStyle/>
                    <a:p>
                      <a:pPr algn="ctr"/>
                      <a:r>
                        <a:rPr lang="en-IN" dirty="0"/>
                        <a:t>35,000</a:t>
                      </a:r>
                    </a:p>
                  </a:txBody>
                  <a:tcPr/>
                </a:tc>
                <a:extLst>
                  <a:ext uri="{0D108BD9-81ED-4DB2-BD59-A6C34878D82A}">
                    <a16:rowId xmlns:a16="http://schemas.microsoft.com/office/drawing/2014/main" val="3901415943"/>
                  </a:ext>
                </a:extLst>
              </a:tr>
              <a:tr h="370840">
                <a:tc>
                  <a:txBody>
                    <a:bodyPr/>
                    <a:lstStyle/>
                    <a:p>
                      <a:pPr algn="ctr"/>
                      <a:r>
                        <a:rPr lang="en-IN" dirty="0"/>
                        <a:t>Jerry</a:t>
                      </a:r>
                    </a:p>
                  </a:txBody>
                  <a:tcPr/>
                </a:tc>
                <a:tc>
                  <a:txBody>
                    <a:bodyPr/>
                    <a:lstStyle/>
                    <a:p>
                      <a:pPr algn="ctr"/>
                      <a:r>
                        <a:rPr lang="en-IN" dirty="0"/>
                        <a:t>15</a:t>
                      </a:r>
                    </a:p>
                  </a:txBody>
                  <a:tcPr/>
                </a:tc>
                <a:tc>
                  <a:txBody>
                    <a:bodyPr/>
                    <a:lstStyle/>
                    <a:p>
                      <a:pPr algn="ctr"/>
                      <a:r>
                        <a:rPr lang="en-IN" dirty="0"/>
                        <a:t>305</a:t>
                      </a:r>
                    </a:p>
                  </a:txBody>
                  <a:tcPr/>
                </a:tc>
                <a:tc>
                  <a:txBody>
                    <a:bodyPr/>
                    <a:lstStyle/>
                    <a:p>
                      <a:pPr algn="ctr"/>
                      <a:r>
                        <a:rPr lang="en-IN" dirty="0"/>
                        <a:t>Testing</a:t>
                      </a:r>
                    </a:p>
                  </a:txBody>
                  <a:tcPr/>
                </a:tc>
                <a:tc>
                  <a:txBody>
                    <a:bodyPr/>
                    <a:lstStyle/>
                    <a:p>
                      <a:pPr algn="ctr"/>
                      <a:r>
                        <a:rPr lang="en-IN" dirty="0"/>
                        <a:t>35,000</a:t>
                      </a:r>
                    </a:p>
                  </a:txBody>
                  <a:tcPr/>
                </a:tc>
                <a:tc>
                  <a:txBody>
                    <a:bodyPr/>
                    <a:lstStyle/>
                    <a:p>
                      <a:pPr algn="ctr"/>
                      <a:r>
                        <a:rPr lang="en-IN" dirty="0"/>
                        <a:t>45,000</a:t>
                      </a:r>
                    </a:p>
                  </a:txBody>
                  <a:tcPr/>
                </a:tc>
                <a:extLst>
                  <a:ext uri="{0D108BD9-81ED-4DB2-BD59-A6C34878D82A}">
                    <a16:rowId xmlns:a16="http://schemas.microsoft.com/office/drawing/2014/main" val="4151693498"/>
                  </a:ext>
                </a:extLst>
              </a:tr>
              <a:tr h="370840">
                <a:tc>
                  <a:txBody>
                    <a:bodyPr/>
                    <a:lstStyle/>
                    <a:p>
                      <a:pPr algn="ctr"/>
                      <a:r>
                        <a:rPr lang="en-IN" dirty="0"/>
                        <a:t>Alice</a:t>
                      </a:r>
                    </a:p>
                  </a:txBody>
                  <a:tcPr/>
                </a:tc>
                <a:tc>
                  <a:txBody>
                    <a:bodyPr/>
                    <a:lstStyle/>
                    <a:p>
                      <a:pPr algn="ctr"/>
                      <a:r>
                        <a:rPr lang="en-IN" dirty="0"/>
                        <a:t>18</a:t>
                      </a:r>
                    </a:p>
                  </a:txBody>
                  <a:tcPr/>
                </a:tc>
                <a:tc>
                  <a:txBody>
                    <a:bodyPr/>
                    <a:lstStyle/>
                    <a:p>
                      <a:pPr algn="ctr"/>
                      <a:r>
                        <a:rPr lang="en-IN" dirty="0"/>
                        <a:t>305</a:t>
                      </a:r>
                    </a:p>
                  </a:txBody>
                  <a:tcPr/>
                </a:tc>
                <a:tc>
                  <a:txBody>
                    <a:bodyPr/>
                    <a:lstStyle/>
                    <a:p>
                      <a:pPr algn="ctr"/>
                      <a:r>
                        <a:rPr lang="en-IN" dirty="0"/>
                        <a:t>Testing</a:t>
                      </a:r>
                    </a:p>
                  </a:txBody>
                  <a:tcPr/>
                </a:tc>
                <a:tc>
                  <a:txBody>
                    <a:bodyPr/>
                    <a:lstStyle/>
                    <a:p>
                      <a:pPr algn="ctr"/>
                      <a:r>
                        <a:rPr lang="en-IN" dirty="0"/>
                        <a:t>45,000</a:t>
                      </a:r>
                    </a:p>
                  </a:txBody>
                  <a:tcPr/>
                </a:tc>
                <a:tc>
                  <a:txBody>
                    <a:bodyPr/>
                    <a:lstStyle/>
                    <a:p>
                      <a:pPr algn="ctr"/>
                      <a:r>
                        <a:rPr lang="en-IN" dirty="0"/>
                        <a:t>NULL</a:t>
                      </a:r>
                    </a:p>
                  </a:txBody>
                  <a:tcPr/>
                </a:tc>
                <a:extLst>
                  <a:ext uri="{0D108BD9-81ED-4DB2-BD59-A6C34878D82A}">
                    <a16:rowId xmlns:a16="http://schemas.microsoft.com/office/drawing/2014/main" val="1684193793"/>
                  </a:ext>
                </a:extLst>
              </a:tr>
              <a:tr h="370840">
                <a:tc>
                  <a:txBody>
                    <a:bodyPr/>
                    <a:lstStyle/>
                    <a:p>
                      <a:pPr algn="ctr"/>
                      <a:r>
                        <a:rPr lang="en-IN" dirty="0"/>
                        <a:t>John</a:t>
                      </a:r>
                    </a:p>
                  </a:txBody>
                  <a:tcPr/>
                </a:tc>
                <a:tc>
                  <a:txBody>
                    <a:bodyPr/>
                    <a:lstStyle/>
                    <a:p>
                      <a:pPr algn="ctr"/>
                      <a:r>
                        <a:rPr lang="en-IN" dirty="0"/>
                        <a:t>11</a:t>
                      </a:r>
                    </a:p>
                  </a:txBody>
                  <a:tcPr/>
                </a:tc>
                <a:tc>
                  <a:txBody>
                    <a:bodyPr/>
                    <a:lstStyle/>
                    <a:p>
                      <a:pPr algn="ctr"/>
                      <a:r>
                        <a:rPr lang="en-IN" dirty="0"/>
                        <a:t>301</a:t>
                      </a:r>
                    </a:p>
                  </a:txBody>
                  <a:tcPr/>
                </a:tc>
                <a:tc>
                  <a:txBody>
                    <a:bodyPr/>
                    <a:lstStyle/>
                    <a:p>
                      <a:pPr algn="ctr"/>
                      <a:r>
                        <a:rPr lang="en-IN" dirty="0"/>
                        <a:t>Workshop</a:t>
                      </a:r>
                    </a:p>
                  </a:txBody>
                  <a:tcPr/>
                </a:tc>
                <a:tc>
                  <a:txBody>
                    <a:bodyPr/>
                    <a:lstStyle/>
                    <a:p>
                      <a:pPr algn="ctr"/>
                      <a:r>
                        <a:rPr lang="en-IN" dirty="0"/>
                        <a:t>30,000</a:t>
                      </a:r>
                    </a:p>
                  </a:txBody>
                  <a:tcPr/>
                </a:tc>
                <a:tc>
                  <a:txBody>
                    <a:bodyPr/>
                    <a:lstStyle/>
                    <a:p>
                      <a:pPr algn="ctr"/>
                      <a:r>
                        <a:rPr lang="en-IN" dirty="0"/>
                        <a:t>50,000</a:t>
                      </a:r>
                    </a:p>
                  </a:txBody>
                  <a:tcPr/>
                </a:tc>
                <a:extLst>
                  <a:ext uri="{0D108BD9-81ED-4DB2-BD59-A6C34878D82A}">
                    <a16:rowId xmlns:a16="http://schemas.microsoft.com/office/drawing/2014/main" val="708440425"/>
                  </a:ext>
                </a:extLst>
              </a:tr>
              <a:tr h="0">
                <a:tc>
                  <a:txBody>
                    <a:bodyPr/>
                    <a:lstStyle/>
                    <a:p>
                      <a:pPr algn="ctr"/>
                      <a:r>
                        <a:rPr lang="en-IN" dirty="0"/>
                        <a:t>Tom </a:t>
                      </a:r>
                    </a:p>
                  </a:txBody>
                  <a:tcPr/>
                </a:tc>
                <a:tc>
                  <a:txBody>
                    <a:bodyPr/>
                    <a:lstStyle/>
                    <a:p>
                      <a:pPr algn="ctr"/>
                      <a:r>
                        <a:rPr lang="en-IN" dirty="0"/>
                        <a:t>24</a:t>
                      </a:r>
                    </a:p>
                  </a:txBody>
                  <a:tcPr/>
                </a:tc>
                <a:tc>
                  <a:txBody>
                    <a:bodyPr/>
                    <a:lstStyle/>
                    <a:p>
                      <a:pPr algn="ctr"/>
                      <a:r>
                        <a:rPr lang="en-IN" dirty="0"/>
                        <a:t>301</a:t>
                      </a:r>
                    </a:p>
                  </a:txBody>
                  <a:tcPr/>
                </a:tc>
                <a:tc>
                  <a:txBody>
                    <a:bodyPr/>
                    <a:lstStyle/>
                    <a:p>
                      <a:pPr algn="ctr"/>
                      <a:r>
                        <a:rPr lang="en-IN" dirty="0"/>
                        <a:t>Workshop</a:t>
                      </a:r>
                    </a:p>
                  </a:txBody>
                  <a:tcPr/>
                </a:tc>
                <a:tc>
                  <a:txBody>
                    <a:bodyPr/>
                    <a:lstStyle/>
                    <a:p>
                      <a:pPr algn="ctr"/>
                      <a:r>
                        <a:rPr lang="en-IN" dirty="0"/>
                        <a:t>50,000</a:t>
                      </a:r>
                    </a:p>
                  </a:txBody>
                  <a:tcPr/>
                </a:tc>
                <a:tc>
                  <a:txBody>
                    <a:bodyPr/>
                    <a:lstStyle/>
                    <a:p>
                      <a:pPr algn="ctr"/>
                      <a:r>
                        <a:rPr lang="en-IN" dirty="0"/>
                        <a:t>51,000</a:t>
                      </a:r>
                    </a:p>
                  </a:txBody>
                  <a:tcPr/>
                </a:tc>
                <a:extLst>
                  <a:ext uri="{0D108BD9-81ED-4DB2-BD59-A6C34878D82A}">
                    <a16:rowId xmlns:a16="http://schemas.microsoft.com/office/drawing/2014/main" val="2295738861"/>
                  </a:ext>
                </a:extLst>
              </a:tr>
              <a:tr h="0">
                <a:tc>
                  <a:txBody>
                    <a:bodyPr/>
                    <a:lstStyle/>
                    <a:p>
                      <a:pPr algn="ctr"/>
                      <a:r>
                        <a:rPr lang="en-IN" dirty="0"/>
                        <a:t>Bob</a:t>
                      </a:r>
                    </a:p>
                  </a:txBody>
                  <a:tcPr/>
                </a:tc>
                <a:tc>
                  <a:txBody>
                    <a:bodyPr/>
                    <a:lstStyle/>
                    <a:p>
                      <a:pPr algn="ctr"/>
                      <a:r>
                        <a:rPr lang="en-IN" dirty="0"/>
                        <a:t>22</a:t>
                      </a:r>
                    </a:p>
                  </a:txBody>
                  <a:tcPr/>
                </a:tc>
                <a:tc>
                  <a:txBody>
                    <a:bodyPr/>
                    <a:lstStyle/>
                    <a:p>
                      <a:pPr algn="ctr"/>
                      <a:r>
                        <a:rPr lang="en-IN" dirty="0"/>
                        <a:t>301</a:t>
                      </a:r>
                    </a:p>
                  </a:txBody>
                  <a:tcPr/>
                </a:tc>
                <a:tc>
                  <a:txBody>
                    <a:bodyPr/>
                    <a:lstStyle/>
                    <a:p>
                      <a:pPr algn="ctr"/>
                      <a:r>
                        <a:rPr lang="en-IN" dirty="0"/>
                        <a:t>Workshop</a:t>
                      </a:r>
                    </a:p>
                  </a:txBody>
                  <a:tcPr/>
                </a:tc>
                <a:tc>
                  <a:txBody>
                    <a:bodyPr/>
                    <a:lstStyle/>
                    <a:p>
                      <a:pPr algn="ctr"/>
                      <a:r>
                        <a:rPr lang="en-IN" dirty="0"/>
                        <a:t>51,000</a:t>
                      </a:r>
                    </a:p>
                  </a:txBody>
                  <a:tcPr/>
                </a:tc>
                <a:tc>
                  <a:txBody>
                    <a:bodyPr/>
                    <a:lstStyle/>
                    <a:p>
                      <a:pPr algn="ctr"/>
                      <a:r>
                        <a:rPr lang="en-IN" dirty="0"/>
                        <a:t>NULL</a:t>
                      </a:r>
                    </a:p>
                  </a:txBody>
                  <a:tcPr/>
                </a:tc>
                <a:extLst>
                  <a:ext uri="{0D108BD9-81ED-4DB2-BD59-A6C34878D82A}">
                    <a16:rowId xmlns:a16="http://schemas.microsoft.com/office/drawing/2014/main" val="1696926578"/>
                  </a:ext>
                </a:extLst>
              </a:tr>
            </a:tbl>
          </a:graphicData>
        </a:graphic>
      </p:graphicFrame>
    </p:spTree>
    <p:extLst>
      <p:ext uri="{BB962C8B-B14F-4D97-AF65-F5344CB8AC3E}">
        <p14:creationId xmlns:p14="http://schemas.microsoft.com/office/powerpoint/2010/main" val="2894266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DB4C-7284-098A-3F67-0A67F950C032}"/>
              </a:ext>
            </a:extLst>
          </p:cNvPr>
          <p:cNvSpPr>
            <a:spLocks noGrp="1"/>
          </p:cNvSpPr>
          <p:nvPr>
            <p:ph type="title"/>
          </p:nvPr>
        </p:nvSpPr>
        <p:spPr>
          <a:xfrm>
            <a:off x="719446" y="-229395"/>
            <a:ext cx="10515600" cy="1325563"/>
          </a:xfrm>
        </p:spPr>
        <p:txBody>
          <a:bodyPr>
            <a:normAutofit/>
          </a:bodyPr>
          <a:lstStyle/>
          <a:p>
            <a:pPr algn="ctr"/>
            <a:r>
              <a:rPr lang="en-IN" sz="4000" b="1" dirty="0">
                <a:solidFill>
                  <a:srgbClr val="C00000"/>
                </a:solidFill>
                <a:latin typeface="+mn-lt"/>
              </a:rPr>
              <a:t>LEAD</a:t>
            </a:r>
            <a:r>
              <a:rPr lang="en-IN" sz="4000" b="1" i="0" u="none" strike="noStrike" baseline="0" dirty="0">
                <a:solidFill>
                  <a:srgbClr val="C00000"/>
                </a:solidFill>
                <a:latin typeface="+mn-lt"/>
              </a:rPr>
              <a:t>()</a:t>
            </a:r>
            <a:endParaRPr lang="en-IN" sz="4000" dirty="0">
              <a:solidFill>
                <a:srgbClr val="C00000"/>
              </a:solidFill>
              <a:latin typeface="+mn-lt"/>
            </a:endParaRPr>
          </a:p>
        </p:txBody>
      </p:sp>
      <p:sp>
        <p:nvSpPr>
          <p:cNvPr id="4" name="Slide Number Placeholder 3">
            <a:extLst>
              <a:ext uri="{FF2B5EF4-FFF2-40B4-BE49-F238E27FC236}">
                <a16:creationId xmlns:a16="http://schemas.microsoft.com/office/drawing/2014/main" id="{3CF590D8-0FB5-C3BC-B9F1-45D3279699DF}"/>
              </a:ext>
            </a:extLst>
          </p:cNvPr>
          <p:cNvSpPr>
            <a:spLocks noGrp="1"/>
          </p:cNvSpPr>
          <p:nvPr>
            <p:ph type="sldNum" sz="quarter" idx="12"/>
          </p:nvPr>
        </p:nvSpPr>
        <p:spPr>
          <a:xfrm>
            <a:off x="9049987" y="6424612"/>
            <a:ext cx="2743200" cy="365125"/>
          </a:xfrm>
        </p:spPr>
        <p:txBody>
          <a:bodyPr/>
          <a:lstStyle/>
          <a:p>
            <a:fld id="{A5DC77FE-90AD-43F6-BCC5-87ECBA829A40}" type="slidenum">
              <a:rPr lang="en-IN" smtClean="0"/>
              <a:t>13</a:t>
            </a:fld>
            <a:endParaRPr lang="en-IN" dirty="0"/>
          </a:p>
        </p:txBody>
      </p:sp>
      <p:sp>
        <p:nvSpPr>
          <p:cNvPr id="6" name="Content Placeholder 5">
            <a:extLst>
              <a:ext uri="{FF2B5EF4-FFF2-40B4-BE49-F238E27FC236}">
                <a16:creationId xmlns:a16="http://schemas.microsoft.com/office/drawing/2014/main" id="{81D377A0-97EC-D99A-7502-057E2B7DA520}"/>
              </a:ext>
            </a:extLst>
          </p:cNvPr>
          <p:cNvSpPr>
            <a:spLocks noGrp="1"/>
          </p:cNvSpPr>
          <p:nvPr>
            <p:ph idx="1"/>
          </p:nvPr>
        </p:nvSpPr>
        <p:spPr>
          <a:xfrm>
            <a:off x="482435" y="781198"/>
            <a:ext cx="11227130" cy="5295603"/>
          </a:xfrm>
        </p:spPr>
        <p:txBody>
          <a:bodyPr>
            <a:noAutofit/>
          </a:bodyPr>
          <a:lstStyle/>
          <a:p>
            <a:pPr algn="just"/>
            <a:r>
              <a:rPr lang="en-US" sz="2000" b="0" i="0" u="none" strike="noStrike" baseline="0" dirty="0">
                <a:solidFill>
                  <a:srgbClr val="000000"/>
                </a:solidFill>
              </a:rPr>
              <a:t>The LEAD() function can also be very useful for calculating the difference between the value of the current row and the value of the following row. </a:t>
            </a:r>
          </a:p>
          <a:p>
            <a:pPr algn="just"/>
            <a:r>
              <a:rPr lang="en-US" sz="2000" b="0" i="0" u="none" strike="noStrike" baseline="0" dirty="0">
                <a:solidFill>
                  <a:srgbClr val="000000"/>
                </a:solidFill>
              </a:rPr>
              <a:t>The following query finds the difference between the salaries of person in the same department.</a:t>
            </a:r>
          </a:p>
          <a:p>
            <a:pPr algn="just"/>
            <a:r>
              <a:rPr lang="en-US" sz="2000" b="0" i="0" u="none" strike="noStrike" baseline="0" dirty="0">
                <a:solidFill>
                  <a:srgbClr val="000000"/>
                </a:solidFill>
              </a:rPr>
              <a:t>SELECT ENAME, EID, DEPTID, DEPTNAME, SALARY, LEAD(SALARY) OVER (PARTITION BY DEPTNAME ORDER BY SALARY)-SALARY AS SALARY_DIFFERENCE FROM workers;</a:t>
            </a:r>
            <a:endParaRPr lang="en-IN" sz="2000" dirty="0">
              <a:ea typeface="Calibri" panose="020F0502020204030204" pitchFamily="34" charset="0"/>
              <a:cs typeface="Calibri" panose="020F0502020204030204" pitchFamily="34" charset="0"/>
            </a:endParaRPr>
          </a:p>
        </p:txBody>
      </p:sp>
      <p:graphicFrame>
        <p:nvGraphicFramePr>
          <p:cNvPr id="3" name="Table 2">
            <a:extLst>
              <a:ext uri="{FF2B5EF4-FFF2-40B4-BE49-F238E27FC236}">
                <a16:creationId xmlns:a16="http://schemas.microsoft.com/office/drawing/2014/main" id="{64F3CE11-4752-ED62-D6A9-2B90B373A5E8}"/>
              </a:ext>
            </a:extLst>
          </p:cNvPr>
          <p:cNvGraphicFramePr>
            <a:graphicFrameLocks noGrp="1"/>
          </p:cNvGraphicFramePr>
          <p:nvPr>
            <p:extLst>
              <p:ext uri="{D42A27DB-BD31-4B8C-83A1-F6EECF244321}">
                <p14:modId xmlns:p14="http://schemas.microsoft.com/office/powerpoint/2010/main" val="36801"/>
              </p:ext>
            </p:extLst>
          </p:nvPr>
        </p:nvGraphicFramePr>
        <p:xfrm>
          <a:off x="1031833" y="2749401"/>
          <a:ext cx="9890826" cy="3327400"/>
        </p:xfrm>
        <a:graphic>
          <a:graphicData uri="http://schemas.openxmlformats.org/drawingml/2006/table">
            <a:tbl>
              <a:tblPr firstRow="1" bandRow="1">
                <a:tableStyleId>{5C22544A-7EE6-4342-B048-85BDC9FD1C3A}</a:tableStyleId>
              </a:tblPr>
              <a:tblGrid>
                <a:gridCol w="1422730">
                  <a:extLst>
                    <a:ext uri="{9D8B030D-6E8A-4147-A177-3AD203B41FA5}">
                      <a16:colId xmlns:a16="http://schemas.microsoft.com/office/drawing/2014/main" val="943225054"/>
                    </a:ext>
                  </a:extLst>
                </a:gridCol>
                <a:gridCol w="1021278">
                  <a:extLst>
                    <a:ext uri="{9D8B030D-6E8A-4147-A177-3AD203B41FA5}">
                      <a16:colId xmlns:a16="http://schemas.microsoft.com/office/drawing/2014/main" val="4230896923"/>
                    </a:ext>
                  </a:extLst>
                </a:gridCol>
                <a:gridCol w="1484415">
                  <a:extLst>
                    <a:ext uri="{9D8B030D-6E8A-4147-A177-3AD203B41FA5}">
                      <a16:colId xmlns:a16="http://schemas.microsoft.com/office/drawing/2014/main" val="2131454070"/>
                    </a:ext>
                  </a:extLst>
                </a:gridCol>
                <a:gridCol w="1523671">
                  <a:extLst>
                    <a:ext uri="{9D8B030D-6E8A-4147-A177-3AD203B41FA5}">
                      <a16:colId xmlns:a16="http://schemas.microsoft.com/office/drawing/2014/main" val="215843970"/>
                    </a:ext>
                  </a:extLst>
                </a:gridCol>
                <a:gridCol w="1365662">
                  <a:extLst>
                    <a:ext uri="{9D8B030D-6E8A-4147-A177-3AD203B41FA5}">
                      <a16:colId xmlns:a16="http://schemas.microsoft.com/office/drawing/2014/main" val="3736954883"/>
                    </a:ext>
                  </a:extLst>
                </a:gridCol>
                <a:gridCol w="3073070">
                  <a:extLst>
                    <a:ext uri="{9D8B030D-6E8A-4147-A177-3AD203B41FA5}">
                      <a16:colId xmlns:a16="http://schemas.microsoft.com/office/drawing/2014/main" val="737093690"/>
                    </a:ext>
                  </a:extLst>
                </a:gridCol>
              </a:tblGrid>
              <a:tr h="370840">
                <a:tc>
                  <a:txBody>
                    <a:bodyPr/>
                    <a:lstStyle/>
                    <a:p>
                      <a:pPr algn="ctr"/>
                      <a:r>
                        <a:rPr lang="en-IN" dirty="0"/>
                        <a:t>ENAME</a:t>
                      </a:r>
                    </a:p>
                  </a:txBody>
                  <a:tcPr/>
                </a:tc>
                <a:tc>
                  <a:txBody>
                    <a:bodyPr/>
                    <a:lstStyle/>
                    <a:p>
                      <a:pPr algn="ctr"/>
                      <a:r>
                        <a:rPr lang="en-IN" dirty="0"/>
                        <a:t>EID</a:t>
                      </a:r>
                    </a:p>
                  </a:txBody>
                  <a:tcPr/>
                </a:tc>
                <a:tc>
                  <a:txBody>
                    <a:bodyPr/>
                    <a:lstStyle/>
                    <a:p>
                      <a:pPr algn="ctr"/>
                      <a:r>
                        <a:rPr lang="en-IN" dirty="0"/>
                        <a:t>DEPTID</a:t>
                      </a:r>
                    </a:p>
                  </a:txBody>
                  <a:tcPr/>
                </a:tc>
                <a:tc>
                  <a:txBody>
                    <a:bodyPr/>
                    <a:lstStyle/>
                    <a:p>
                      <a:pPr algn="ctr"/>
                      <a:r>
                        <a:rPr lang="en-IN" dirty="0"/>
                        <a:t>DEPTNAME</a:t>
                      </a:r>
                    </a:p>
                  </a:txBody>
                  <a:tcPr/>
                </a:tc>
                <a:tc>
                  <a:txBody>
                    <a:bodyPr/>
                    <a:lstStyle/>
                    <a:p>
                      <a:pPr algn="ctr"/>
                      <a:r>
                        <a:rPr lang="en-IN" dirty="0"/>
                        <a:t>SALARY</a:t>
                      </a:r>
                    </a:p>
                  </a:txBody>
                  <a:tcPr/>
                </a:tc>
                <a:tc>
                  <a:txBody>
                    <a:bodyPr/>
                    <a:lstStyle/>
                    <a:p>
                      <a:pPr algn="ctr"/>
                      <a:r>
                        <a:rPr lang="en-IN" dirty="0"/>
                        <a:t>SALARY_DIFFERENCE</a:t>
                      </a:r>
                    </a:p>
                  </a:txBody>
                  <a:tcPr/>
                </a:tc>
                <a:extLst>
                  <a:ext uri="{0D108BD9-81ED-4DB2-BD59-A6C34878D82A}">
                    <a16:rowId xmlns:a16="http://schemas.microsoft.com/office/drawing/2014/main" val="317276761"/>
                  </a:ext>
                </a:extLst>
              </a:tr>
              <a:tr h="370840">
                <a:tc>
                  <a:txBody>
                    <a:bodyPr/>
                    <a:lstStyle/>
                    <a:p>
                      <a:pPr algn="ctr"/>
                      <a:r>
                        <a:rPr lang="en-IN" dirty="0"/>
                        <a:t>Niya</a:t>
                      </a:r>
                    </a:p>
                  </a:txBody>
                  <a:tcPr/>
                </a:tc>
                <a:tc>
                  <a:txBody>
                    <a:bodyPr/>
                    <a:lstStyle/>
                    <a:p>
                      <a:pPr algn="ctr"/>
                      <a:r>
                        <a:rPr lang="en-IN" dirty="0"/>
                        <a:t>38</a:t>
                      </a:r>
                    </a:p>
                  </a:txBody>
                  <a:tcPr/>
                </a:tc>
                <a:tc>
                  <a:txBody>
                    <a:bodyPr/>
                    <a:lstStyle/>
                    <a:p>
                      <a:pPr algn="ctr"/>
                      <a:r>
                        <a:rPr lang="en-IN" dirty="0"/>
                        <a:t>308</a:t>
                      </a:r>
                    </a:p>
                  </a:txBody>
                  <a:tcPr/>
                </a:tc>
                <a:tc>
                  <a:txBody>
                    <a:bodyPr/>
                    <a:lstStyle/>
                    <a:p>
                      <a:pPr algn="ctr"/>
                      <a:r>
                        <a:rPr lang="en-IN" dirty="0"/>
                        <a:t>HR</a:t>
                      </a:r>
                    </a:p>
                  </a:txBody>
                  <a:tcPr/>
                </a:tc>
                <a:tc>
                  <a:txBody>
                    <a:bodyPr/>
                    <a:lstStyle/>
                    <a:p>
                      <a:pPr algn="ctr"/>
                      <a:r>
                        <a:rPr lang="en-IN" dirty="0"/>
                        <a:t>45,000</a:t>
                      </a:r>
                    </a:p>
                  </a:txBody>
                  <a:tcPr/>
                </a:tc>
                <a:tc>
                  <a:txBody>
                    <a:bodyPr/>
                    <a:lstStyle/>
                    <a:p>
                      <a:pPr algn="ctr"/>
                      <a:r>
                        <a:rPr lang="en-IN" dirty="0"/>
                        <a:t>13,000</a:t>
                      </a:r>
                    </a:p>
                  </a:txBody>
                  <a:tcPr/>
                </a:tc>
                <a:extLst>
                  <a:ext uri="{0D108BD9-81ED-4DB2-BD59-A6C34878D82A}">
                    <a16:rowId xmlns:a16="http://schemas.microsoft.com/office/drawing/2014/main" val="1181149247"/>
                  </a:ext>
                </a:extLst>
              </a:tr>
              <a:tr h="370840">
                <a:tc>
                  <a:txBody>
                    <a:bodyPr/>
                    <a:lstStyle/>
                    <a:p>
                      <a:pPr algn="ctr"/>
                      <a:r>
                        <a:rPr lang="en-IN" dirty="0"/>
                        <a:t>Bobby</a:t>
                      </a:r>
                    </a:p>
                  </a:txBody>
                  <a:tcPr/>
                </a:tc>
                <a:tc>
                  <a:txBody>
                    <a:bodyPr/>
                    <a:lstStyle/>
                    <a:p>
                      <a:pPr algn="ctr"/>
                      <a:r>
                        <a:rPr lang="en-IN" dirty="0"/>
                        <a:t>17</a:t>
                      </a:r>
                    </a:p>
                  </a:txBody>
                  <a:tcPr/>
                </a:tc>
                <a:tc>
                  <a:txBody>
                    <a:bodyPr/>
                    <a:lstStyle/>
                    <a:p>
                      <a:pPr algn="ctr"/>
                      <a:r>
                        <a:rPr lang="en-IN" dirty="0"/>
                        <a:t>308</a:t>
                      </a:r>
                    </a:p>
                  </a:txBody>
                  <a:tcPr/>
                </a:tc>
                <a:tc>
                  <a:txBody>
                    <a:bodyPr/>
                    <a:lstStyle/>
                    <a:p>
                      <a:pPr algn="ctr"/>
                      <a:r>
                        <a:rPr lang="en-IN" dirty="0"/>
                        <a:t>HR</a:t>
                      </a:r>
                    </a:p>
                  </a:txBody>
                  <a:tcPr/>
                </a:tc>
                <a:tc>
                  <a:txBody>
                    <a:bodyPr/>
                    <a:lstStyle/>
                    <a:p>
                      <a:pPr algn="ctr"/>
                      <a:r>
                        <a:rPr lang="en-IN" dirty="0"/>
                        <a:t>58,000</a:t>
                      </a:r>
                    </a:p>
                  </a:txBody>
                  <a:tcPr/>
                </a:tc>
                <a:tc>
                  <a:txBody>
                    <a:bodyPr/>
                    <a:lstStyle/>
                    <a:p>
                      <a:pPr algn="ctr"/>
                      <a:r>
                        <a:rPr lang="en-IN" dirty="0"/>
                        <a:t>NULL</a:t>
                      </a:r>
                    </a:p>
                  </a:txBody>
                  <a:tcPr/>
                </a:tc>
                <a:extLst>
                  <a:ext uri="{0D108BD9-81ED-4DB2-BD59-A6C34878D82A}">
                    <a16:rowId xmlns:a16="http://schemas.microsoft.com/office/drawing/2014/main" val="3669910370"/>
                  </a:ext>
                </a:extLst>
              </a:tr>
              <a:tr h="370840">
                <a:tc>
                  <a:txBody>
                    <a:bodyPr/>
                    <a:lstStyle/>
                    <a:p>
                      <a:pPr algn="ctr"/>
                      <a:r>
                        <a:rPr lang="en-IN" dirty="0"/>
                        <a:t>Reyon</a:t>
                      </a:r>
                    </a:p>
                  </a:txBody>
                  <a:tcPr/>
                </a:tc>
                <a:tc>
                  <a:txBody>
                    <a:bodyPr/>
                    <a:lstStyle/>
                    <a:p>
                      <a:pPr algn="ctr"/>
                      <a:r>
                        <a:rPr lang="en-IN" dirty="0"/>
                        <a:t>16</a:t>
                      </a:r>
                    </a:p>
                  </a:txBody>
                  <a:tcPr/>
                </a:tc>
                <a:tc>
                  <a:txBody>
                    <a:bodyPr/>
                    <a:lstStyle/>
                    <a:p>
                      <a:pPr algn="ctr"/>
                      <a:r>
                        <a:rPr lang="en-IN" dirty="0"/>
                        <a:t>305</a:t>
                      </a:r>
                    </a:p>
                  </a:txBody>
                  <a:tcPr/>
                </a:tc>
                <a:tc>
                  <a:txBody>
                    <a:bodyPr/>
                    <a:lstStyle/>
                    <a:p>
                      <a:pPr algn="ctr"/>
                      <a:r>
                        <a:rPr lang="en-IN" dirty="0"/>
                        <a:t>Testing</a:t>
                      </a:r>
                    </a:p>
                  </a:txBody>
                  <a:tcPr/>
                </a:tc>
                <a:tc>
                  <a:txBody>
                    <a:bodyPr/>
                    <a:lstStyle/>
                    <a:p>
                      <a:pPr algn="ctr"/>
                      <a:r>
                        <a:rPr lang="en-IN" dirty="0"/>
                        <a:t>30,000</a:t>
                      </a:r>
                    </a:p>
                  </a:txBody>
                  <a:tcPr/>
                </a:tc>
                <a:tc>
                  <a:txBody>
                    <a:bodyPr/>
                    <a:lstStyle/>
                    <a:p>
                      <a:pPr algn="ctr"/>
                      <a:r>
                        <a:rPr lang="en-IN" dirty="0"/>
                        <a:t>5,000</a:t>
                      </a:r>
                    </a:p>
                  </a:txBody>
                  <a:tcPr/>
                </a:tc>
                <a:extLst>
                  <a:ext uri="{0D108BD9-81ED-4DB2-BD59-A6C34878D82A}">
                    <a16:rowId xmlns:a16="http://schemas.microsoft.com/office/drawing/2014/main" val="3901415943"/>
                  </a:ext>
                </a:extLst>
              </a:tr>
              <a:tr h="370840">
                <a:tc>
                  <a:txBody>
                    <a:bodyPr/>
                    <a:lstStyle/>
                    <a:p>
                      <a:pPr algn="ctr"/>
                      <a:r>
                        <a:rPr lang="en-IN" dirty="0"/>
                        <a:t>Jerry</a:t>
                      </a:r>
                    </a:p>
                  </a:txBody>
                  <a:tcPr/>
                </a:tc>
                <a:tc>
                  <a:txBody>
                    <a:bodyPr/>
                    <a:lstStyle/>
                    <a:p>
                      <a:pPr algn="ctr"/>
                      <a:r>
                        <a:rPr lang="en-IN" dirty="0"/>
                        <a:t>15</a:t>
                      </a:r>
                    </a:p>
                  </a:txBody>
                  <a:tcPr/>
                </a:tc>
                <a:tc>
                  <a:txBody>
                    <a:bodyPr/>
                    <a:lstStyle/>
                    <a:p>
                      <a:pPr algn="ctr"/>
                      <a:r>
                        <a:rPr lang="en-IN" dirty="0"/>
                        <a:t>305</a:t>
                      </a:r>
                    </a:p>
                  </a:txBody>
                  <a:tcPr/>
                </a:tc>
                <a:tc>
                  <a:txBody>
                    <a:bodyPr/>
                    <a:lstStyle/>
                    <a:p>
                      <a:pPr algn="ctr"/>
                      <a:r>
                        <a:rPr lang="en-IN" dirty="0"/>
                        <a:t>Testing</a:t>
                      </a:r>
                    </a:p>
                  </a:txBody>
                  <a:tcPr/>
                </a:tc>
                <a:tc>
                  <a:txBody>
                    <a:bodyPr/>
                    <a:lstStyle/>
                    <a:p>
                      <a:pPr algn="ctr"/>
                      <a:r>
                        <a:rPr lang="en-IN" dirty="0"/>
                        <a:t>35,000</a:t>
                      </a:r>
                    </a:p>
                  </a:txBody>
                  <a:tcPr/>
                </a:tc>
                <a:tc>
                  <a:txBody>
                    <a:bodyPr/>
                    <a:lstStyle/>
                    <a:p>
                      <a:pPr algn="ctr"/>
                      <a:r>
                        <a:rPr lang="en-IN" dirty="0"/>
                        <a:t>10,000</a:t>
                      </a:r>
                    </a:p>
                  </a:txBody>
                  <a:tcPr/>
                </a:tc>
                <a:extLst>
                  <a:ext uri="{0D108BD9-81ED-4DB2-BD59-A6C34878D82A}">
                    <a16:rowId xmlns:a16="http://schemas.microsoft.com/office/drawing/2014/main" val="4151693498"/>
                  </a:ext>
                </a:extLst>
              </a:tr>
              <a:tr h="370840">
                <a:tc>
                  <a:txBody>
                    <a:bodyPr/>
                    <a:lstStyle/>
                    <a:p>
                      <a:pPr algn="ctr"/>
                      <a:r>
                        <a:rPr lang="en-IN" dirty="0"/>
                        <a:t>Alice</a:t>
                      </a:r>
                    </a:p>
                  </a:txBody>
                  <a:tcPr/>
                </a:tc>
                <a:tc>
                  <a:txBody>
                    <a:bodyPr/>
                    <a:lstStyle/>
                    <a:p>
                      <a:pPr algn="ctr"/>
                      <a:r>
                        <a:rPr lang="en-IN" dirty="0"/>
                        <a:t>18</a:t>
                      </a:r>
                    </a:p>
                  </a:txBody>
                  <a:tcPr/>
                </a:tc>
                <a:tc>
                  <a:txBody>
                    <a:bodyPr/>
                    <a:lstStyle/>
                    <a:p>
                      <a:pPr algn="ctr"/>
                      <a:r>
                        <a:rPr lang="en-IN" dirty="0"/>
                        <a:t>305</a:t>
                      </a:r>
                    </a:p>
                  </a:txBody>
                  <a:tcPr/>
                </a:tc>
                <a:tc>
                  <a:txBody>
                    <a:bodyPr/>
                    <a:lstStyle/>
                    <a:p>
                      <a:pPr algn="ctr"/>
                      <a:r>
                        <a:rPr lang="en-IN" dirty="0"/>
                        <a:t>Testing</a:t>
                      </a:r>
                    </a:p>
                  </a:txBody>
                  <a:tcPr/>
                </a:tc>
                <a:tc>
                  <a:txBody>
                    <a:bodyPr/>
                    <a:lstStyle/>
                    <a:p>
                      <a:pPr algn="ctr"/>
                      <a:r>
                        <a:rPr lang="en-IN" dirty="0"/>
                        <a:t>45,000</a:t>
                      </a:r>
                    </a:p>
                  </a:txBody>
                  <a:tcPr/>
                </a:tc>
                <a:tc>
                  <a:txBody>
                    <a:bodyPr/>
                    <a:lstStyle/>
                    <a:p>
                      <a:pPr algn="ctr"/>
                      <a:r>
                        <a:rPr lang="en-IN" dirty="0"/>
                        <a:t>NULL</a:t>
                      </a:r>
                    </a:p>
                  </a:txBody>
                  <a:tcPr/>
                </a:tc>
                <a:extLst>
                  <a:ext uri="{0D108BD9-81ED-4DB2-BD59-A6C34878D82A}">
                    <a16:rowId xmlns:a16="http://schemas.microsoft.com/office/drawing/2014/main" val="1684193793"/>
                  </a:ext>
                </a:extLst>
              </a:tr>
              <a:tr h="370840">
                <a:tc>
                  <a:txBody>
                    <a:bodyPr/>
                    <a:lstStyle/>
                    <a:p>
                      <a:pPr algn="ctr"/>
                      <a:r>
                        <a:rPr lang="en-IN" dirty="0"/>
                        <a:t>John</a:t>
                      </a:r>
                    </a:p>
                  </a:txBody>
                  <a:tcPr/>
                </a:tc>
                <a:tc>
                  <a:txBody>
                    <a:bodyPr/>
                    <a:lstStyle/>
                    <a:p>
                      <a:pPr algn="ctr"/>
                      <a:r>
                        <a:rPr lang="en-IN" dirty="0"/>
                        <a:t>11</a:t>
                      </a:r>
                    </a:p>
                  </a:txBody>
                  <a:tcPr/>
                </a:tc>
                <a:tc>
                  <a:txBody>
                    <a:bodyPr/>
                    <a:lstStyle/>
                    <a:p>
                      <a:pPr algn="ctr"/>
                      <a:r>
                        <a:rPr lang="en-IN" dirty="0"/>
                        <a:t>301</a:t>
                      </a:r>
                    </a:p>
                  </a:txBody>
                  <a:tcPr/>
                </a:tc>
                <a:tc>
                  <a:txBody>
                    <a:bodyPr/>
                    <a:lstStyle/>
                    <a:p>
                      <a:pPr algn="ctr"/>
                      <a:r>
                        <a:rPr lang="en-IN" dirty="0"/>
                        <a:t>Workshop</a:t>
                      </a:r>
                    </a:p>
                  </a:txBody>
                  <a:tcPr/>
                </a:tc>
                <a:tc>
                  <a:txBody>
                    <a:bodyPr/>
                    <a:lstStyle/>
                    <a:p>
                      <a:pPr algn="ctr"/>
                      <a:r>
                        <a:rPr lang="en-IN" dirty="0"/>
                        <a:t>30,000</a:t>
                      </a:r>
                    </a:p>
                  </a:txBody>
                  <a:tcPr/>
                </a:tc>
                <a:tc>
                  <a:txBody>
                    <a:bodyPr/>
                    <a:lstStyle/>
                    <a:p>
                      <a:pPr algn="ctr"/>
                      <a:r>
                        <a:rPr lang="en-IN" dirty="0"/>
                        <a:t>20,000</a:t>
                      </a:r>
                    </a:p>
                  </a:txBody>
                  <a:tcPr/>
                </a:tc>
                <a:extLst>
                  <a:ext uri="{0D108BD9-81ED-4DB2-BD59-A6C34878D82A}">
                    <a16:rowId xmlns:a16="http://schemas.microsoft.com/office/drawing/2014/main" val="708440425"/>
                  </a:ext>
                </a:extLst>
              </a:tr>
              <a:tr h="0">
                <a:tc>
                  <a:txBody>
                    <a:bodyPr/>
                    <a:lstStyle/>
                    <a:p>
                      <a:pPr algn="ctr"/>
                      <a:r>
                        <a:rPr lang="en-IN" dirty="0"/>
                        <a:t>Tom </a:t>
                      </a:r>
                    </a:p>
                  </a:txBody>
                  <a:tcPr/>
                </a:tc>
                <a:tc>
                  <a:txBody>
                    <a:bodyPr/>
                    <a:lstStyle/>
                    <a:p>
                      <a:pPr algn="ctr"/>
                      <a:r>
                        <a:rPr lang="en-IN" dirty="0"/>
                        <a:t>24</a:t>
                      </a:r>
                    </a:p>
                  </a:txBody>
                  <a:tcPr/>
                </a:tc>
                <a:tc>
                  <a:txBody>
                    <a:bodyPr/>
                    <a:lstStyle/>
                    <a:p>
                      <a:pPr algn="ctr"/>
                      <a:r>
                        <a:rPr lang="en-IN" dirty="0"/>
                        <a:t>301</a:t>
                      </a:r>
                    </a:p>
                  </a:txBody>
                  <a:tcPr/>
                </a:tc>
                <a:tc>
                  <a:txBody>
                    <a:bodyPr/>
                    <a:lstStyle/>
                    <a:p>
                      <a:pPr algn="ctr"/>
                      <a:r>
                        <a:rPr lang="en-IN" dirty="0"/>
                        <a:t>Workshop</a:t>
                      </a:r>
                    </a:p>
                  </a:txBody>
                  <a:tcPr/>
                </a:tc>
                <a:tc>
                  <a:txBody>
                    <a:bodyPr/>
                    <a:lstStyle/>
                    <a:p>
                      <a:pPr algn="ctr"/>
                      <a:r>
                        <a:rPr lang="en-IN" dirty="0"/>
                        <a:t>50,000</a:t>
                      </a:r>
                    </a:p>
                  </a:txBody>
                  <a:tcPr/>
                </a:tc>
                <a:tc>
                  <a:txBody>
                    <a:bodyPr/>
                    <a:lstStyle/>
                    <a:p>
                      <a:pPr algn="ctr"/>
                      <a:r>
                        <a:rPr lang="en-IN" dirty="0"/>
                        <a:t>1,000</a:t>
                      </a:r>
                    </a:p>
                  </a:txBody>
                  <a:tcPr/>
                </a:tc>
                <a:extLst>
                  <a:ext uri="{0D108BD9-81ED-4DB2-BD59-A6C34878D82A}">
                    <a16:rowId xmlns:a16="http://schemas.microsoft.com/office/drawing/2014/main" val="2295738861"/>
                  </a:ext>
                </a:extLst>
              </a:tr>
              <a:tr h="0">
                <a:tc>
                  <a:txBody>
                    <a:bodyPr/>
                    <a:lstStyle/>
                    <a:p>
                      <a:pPr algn="ctr"/>
                      <a:r>
                        <a:rPr lang="en-IN" dirty="0"/>
                        <a:t>Bob</a:t>
                      </a:r>
                    </a:p>
                  </a:txBody>
                  <a:tcPr/>
                </a:tc>
                <a:tc>
                  <a:txBody>
                    <a:bodyPr/>
                    <a:lstStyle/>
                    <a:p>
                      <a:pPr algn="ctr"/>
                      <a:r>
                        <a:rPr lang="en-IN" dirty="0"/>
                        <a:t>22</a:t>
                      </a:r>
                    </a:p>
                  </a:txBody>
                  <a:tcPr/>
                </a:tc>
                <a:tc>
                  <a:txBody>
                    <a:bodyPr/>
                    <a:lstStyle/>
                    <a:p>
                      <a:pPr algn="ctr"/>
                      <a:r>
                        <a:rPr lang="en-IN" dirty="0"/>
                        <a:t>301</a:t>
                      </a:r>
                    </a:p>
                  </a:txBody>
                  <a:tcPr/>
                </a:tc>
                <a:tc>
                  <a:txBody>
                    <a:bodyPr/>
                    <a:lstStyle/>
                    <a:p>
                      <a:pPr algn="ctr"/>
                      <a:r>
                        <a:rPr lang="en-IN" dirty="0"/>
                        <a:t>Workshop</a:t>
                      </a:r>
                    </a:p>
                  </a:txBody>
                  <a:tcPr/>
                </a:tc>
                <a:tc>
                  <a:txBody>
                    <a:bodyPr/>
                    <a:lstStyle/>
                    <a:p>
                      <a:pPr algn="ctr"/>
                      <a:r>
                        <a:rPr lang="en-IN" dirty="0"/>
                        <a:t>51,000</a:t>
                      </a:r>
                    </a:p>
                  </a:txBody>
                  <a:tcPr/>
                </a:tc>
                <a:tc>
                  <a:txBody>
                    <a:bodyPr/>
                    <a:lstStyle/>
                    <a:p>
                      <a:pPr algn="ctr"/>
                      <a:r>
                        <a:rPr lang="en-IN" dirty="0"/>
                        <a:t>NULL</a:t>
                      </a:r>
                    </a:p>
                  </a:txBody>
                  <a:tcPr/>
                </a:tc>
                <a:extLst>
                  <a:ext uri="{0D108BD9-81ED-4DB2-BD59-A6C34878D82A}">
                    <a16:rowId xmlns:a16="http://schemas.microsoft.com/office/drawing/2014/main" val="1696926578"/>
                  </a:ext>
                </a:extLst>
              </a:tr>
            </a:tbl>
          </a:graphicData>
        </a:graphic>
      </p:graphicFrame>
    </p:spTree>
    <p:extLst>
      <p:ext uri="{BB962C8B-B14F-4D97-AF65-F5344CB8AC3E}">
        <p14:creationId xmlns:p14="http://schemas.microsoft.com/office/powerpoint/2010/main" val="1889078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DB4C-7284-098A-3F67-0A67F950C032}"/>
              </a:ext>
            </a:extLst>
          </p:cNvPr>
          <p:cNvSpPr>
            <a:spLocks noGrp="1"/>
          </p:cNvSpPr>
          <p:nvPr>
            <p:ph type="title"/>
          </p:nvPr>
        </p:nvSpPr>
        <p:spPr>
          <a:xfrm>
            <a:off x="719446" y="-229395"/>
            <a:ext cx="10515600" cy="1325563"/>
          </a:xfrm>
        </p:spPr>
        <p:txBody>
          <a:bodyPr>
            <a:normAutofit/>
          </a:bodyPr>
          <a:lstStyle/>
          <a:p>
            <a:pPr algn="ctr"/>
            <a:r>
              <a:rPr lang="en-IN" sz="4000" b="1" i="0" u="none" strike="noStrike" baseline="0" dirty="0">
                <a:solidFill>
                  <a:srgbClr val="C00000"/>
                </a:solidFill>
                <a:latin typeface="+mn-lt"/>
              </a:rPr>
              <a:t>FIRST_VALUE()</a:t>
            </a:r>
            <a:endParaRPr lang="en-IN" sz="4000" dirty="0">
              <a:solidFill>
                <a:srgbClr val="C00000"/>
              </a:solidFill>
              <a:latin typeface="+mn-lt"/>
            </a:endParaRPr>
          </a:p>
        </p:txBody>
      </p:sp>
      <p:sp>
        <p:nvSpPr>
          <p:cNvPr id="4" name="Slide Number Placeholder 3">
            <a:extLst>
              <a:ext uri="{FF2B5EF4-FFF2-40B4-BE49-F238E27FC236}">
                <a16:creationId xmlns:a16="http://schemas.microsoft.com/office/drawing/2014/main" id="{3CF590D8-0FB5-C3BC-B9F1-45D3279699DF}"/>
              </a:ext>
            </a:extLst>
          </p:cNvPr>
          <p:cNvSpPr>
            <a:spLocks noGrp="1"/>
          </p:cNvSpPr>
          <p:nvPr>
            <p:ph type="sldNum" sz="quarter" idx="12"/>
          </p:nvPr>
        </p:nvSpPr>
        <p:spPr>
          <a:xfrm>
            <a:off x="9049987" y="6424612"/>
            <a:ext cx="2743200" cy="365125"/>
          </a:xfrm>
        </p:spPr>
        <p:txBody>
          <a:bodyPr/>
          <a:lstStyle/>
          <a:p>
            <a:fld id="{A5DC77FE-90AD-43F6-BCC5-87ECBA829A40}" type="slidenum">
              <a:rPr lang="en-IN" smtClean="0"/>
              <a:t>14</a:t>
            </a:fld>
            <a:endParaRPr lang="en-IN" dirty="0"/>
          </a:p>
        </p:txBody>
      </p:sp>
      <p:sp>
        <p:nvSpPr>
          <p:cNvPr id="6" name="Content Placeholder 5">
            <a:extLst>
              <a:ext uri="{FF2B5EF4-FFF2-40B4-BE49-F238E27FC236}">
                <a16:creationId xmlns:a16="http://schemas.microsoft.com/office/drawing/2014/main" id="{81D377A0-97EC-D99A-7502-057E2B7DA520}"/>
              </a:ext>
            </a:extLst>
          </p:cNvPr>
          <p:cNvSpPr>
            <a:spLocks noGrp="1"/>
          </p:cNvSpPr>
          <p:nvPr>
            <p:ph idx="1"/>
          </p:nvPr>
        </p:nvSpPr>
        <p:spPr>
          <a:xfrm>
            <a:off x="482435" y="955104"/>
            <a:ext cx="11227130" cy="5295603"/>
          </a:xfrm>
        </p:spPr>
        <p:txBody>
          <a:bodyPr>
            <a:noAutofit/>
          </a:bodyPr>
          <a:lstStyle/>
          <a:p>
            <a:pPr algn="just"/>
            <a:r>
              <a:rPr lang="en-US" sz="2000" b="0" i="0" u="none" strike="noStrike" baseline="0" dirty="0">
                <a:solidFill>
                  <a:srgbClr val="000000"/>
                </a:solidFill>
              </a:rPr>
              <a:t>The SQL window function FIRST_VALUE() returns the first value in an ordered group of a result set or window frame. </a:t>
            </a:r>
          </a:p>
          <a:p>
            <a:pPr algn="just"/>
            <a:r>
              <a:rPr lang="en-US" sz="2000" b="0" i="0" u="none" strike="noStrike" baseline="0" dirty="0">
                <a:solidFill>
                  <a:srgbClr val="000000"/>
                </a:solidFill>
              </a:rPr>
              <a:t>The following query returns the first salary value in each department ordered by salary.</a:t>
            </a:r>
          </a:p>
          <a:p>
            <a:pPr algn="just"/>
            <a:r>
              <a:rPr lang="en-US" sz="2000" b="0" i="0" u="none" strike="noStrike" baseline="0" dirty="0">
                <a:solidFill>
                  <a:srgbClr val="000000"/>
                </a:solidFill>
              </a:rPr>
              <a:t>SELECT FIRST_VALUE(SALARY) OVER (PARTITION BY DEPTNAME ORDER BY SALARY DESC) AS FIRST_ROW, DEPTNAME, DEPTID, SALARY, ENAME, EID FROM workers; </a:t>
            </a:r>
            <a:endParaRPr lang="en-IN" sz="2000" dirty="0">
              <a:ea typeface="Calibri" panose="020F0502020204030204" pitchFamily="34" charset="0"/>
              <a:cs typeface="Calibri" panose="020F0502020204030204" pitchFamily="34" charset="0"/>
            </a:endParaRPr>
          </a:p>
        </p:txBody>
      </p:sp>
      <p:graphicFrame>
        <p:nvGraphicFramePr>
          <p:cNvPr id="3" name="Table 2">
            <a:extLst>
              <a:ext uri="{FF2B5EF4-FFF2-40B4-BE49-F238E27FC236}">
                <a16:creationId xmlns:a16="http://schemas.microsoft.com/office/drawing/2014/main" id="{64F3CE11-4752-ED62-D6A9-2B90B373A5E8}"/>
              </a:ext>
            </a:extLst>
          </p:cNvPr>
          <p:cNvGraphicFramePr>
            <a:graphicFrameLocks noGrp="1"/>
          </p:cNvGraphicFramePr>
          <p:nvPr>
            <p:extLst>
              <p:ext uri="{D42A27DB-BD31-4B8C-83A1-F6EECF244321}">
                <p14:modId xmlns:p14="http://schemas.microsoft.com/office/powerpoint/2010/main" val="3524122761"/>
              </p:ext>
            </p:extLst>
          </p:nvPr>
        </p:nvGraphicFramePr>
        <p:xfrm>
          <a:off x="2275949" y="2923307"/>
          <a:ext cx="7402593" cy="3327400"/>
        </p:xfrm>
        <a:graphic>
          <a:graphicData uri="http://schemas.openxmlformats.org/drawingml/2006/table">
            <a:tbl>
              <a:tblPr firstRow="1" bandRow="1">
                <a:tableStyleId>{5C22544A-7EE6-4342-B048-85BDC9FD1C3A}</a:tableStyleId>
              </a:tblPr>
              <a:tblGrid>
                <a:gridCol w="1438236">
                  <a:extLst>
                    <a:ext uri="{9D8B030D-6E8A-4147-A177-3AD203B41FA5}">
                      <a16:colId xmlns:a16="http://schemas.microsoft.com/office/drawing/2014/main" val="943225054"/>
                    </a:ext>
                  </a:extLst>
                </a:gridCol>
                <a:gridCol w="1467876">
                  <a:extLst>
                    <a:ext uri="{9D8B030D-6E8A-4147-A177-3AD203B41FA5}">
                      <a16:colId xmlns:a16="http://schemas.microsoft.com/office/drawing/2014/main" val="4230896923"/>
                    </a:ext>
                  </a:extLst>
                </a:gridCol>
                <a:gridCol w="1145066">
                  <a:extLst>
                    <a:ext uri="{9D8B030D-6E8A-4147-A177-3AD203B41FA5}">
                      <a16:colId xmlns:a16="http://schemas.microsoft.com/office/drawing/2014/main" val="1514580353"/>
                    </a:ext>
                  </a:extLst>
                </a:gridCol>
                <a:gridCol w="1145066">
                  <a:extLst>
                    <a:ext uri="{9D8B030D-6E8A-4147-A177-3AD203B41FA5}">
                      <a16:colId xmlns:a16="http://schemas.microsoft.com/office/drawing/2014/main" val="279982480"/>
                    </a:ext>
                  </a:extLst>
                </a:gridCol>
                <a:gridCol w="1270745">
                  <a:extLst>
                    <a:ext uri="{9D8B030D-6E8A-4147-A177-3AD203B41FA5}">
                      <a16:colId xmlns:a16="http://schemas.microsoft.com/office/drawing/2014/main" val="2131454070"/>
                    </a:ext>
                  </a:extLst>
                </a:gridCol>
                <a:gridCol w="935604">
                  <a:extLst>
                    <a:ext uri="{9D8B030D-6E8A-4147-A177-3AD203B41FA5}">
                      <a16:colId xmlns:a16="http://schemas.microsoft.com/office/drawing/2014/main" val="1394575289"/>
                    </a:ext>
                  </a:extLst>
                </a:gridCol>
              </a:tblGrid>
              <a:tr h="370840">
                <a:tc>
                  <a:txBody>
                    <a:bodyPr/>
                    <a:lstStyle/>
                    <a:p>
                      <a:pPr algn="ctr"/>
                      <a:r>
                        <a:rPr lang="en-IN" dirty="0"/>
                        <a:t>FIRST_ROW</a:t>
                      </a:r>
                    </a:p>
                  </a:txBody>
                  <a:tcPr/>
                </a:tc>
                <a:tc>
                  <a:txBody>
                    <a:bodyPr/>
                    <a:lstStyle/>
                    <a:p>
                      <a:pPr algn="ctr"/>
                      <a:r>
                        <a:rPr lang="en-IN" dirty="0"/>
                        <a:t>DEPTNAME</a:t>
                      </a:r>
                    </a:p>
                  </a:txBody>
                  <a:tcPr/>
                </a:tc>
                <a:tc>
                  <a:txBody>
                    <a:bodyPr/>
                    <a:lstStyle/>
                    <a:p>
                      <a:pPr algn="ctr"/>
                      <a:r>
                        <a:rPr lang="en-IN" dirty="0"/>
                        <a:t>DEPTID</a:t>
                      </a:r>
                    </a:p>
                  </a:txBody>
                  <a:tcPr/>
                </a:tc>
                <a:tc>
                  <a:txBody>
                    <a:bodyPr/>
                    <a:lstStyle/>
                    <a:p>
                      <a:pPr algn="ctr"/>
                      <a:r>
                        <a:rPr lang="en-IN" dirty="0"/>
                        <a:t>SALARY</a:t>
                      </a:r>
                    </a:p>
                  </a:txBody>
                  <a:tcPr/>
                </a:tc>
                <a:tc>
                  <a:txBody>
                    <a:bodyPr/>
                    <a:lstStyle/>
                    <a:p>
                      <a:pPr algn="ctr"/>
                      <a:r>
                        <a:rPr lang="en-IN" dirty="0"/>
                        <a:t>ENAME</a:t>
                      </a:r>
                    </a:p>
                  </a:txBody>
                  <a:tcPr/>
                </a:tc>
                <a:tc>
                  <a:txBody>
                    <a:bodyPr/>
                    <a:lstStyle/>
                    <a:p>
                      <a:pPr algn="ctr"/>
                      <a:r>
                        <a:rPr lang="en-IN" dirty="0"/>
                        <a:t>EID</a:t>
                      </a:r>
                    </a:p>
                  </a:txBody>
                  <a:tcPr/>
                </a:tc>
                <a:extLst>
                  <a:ext uri="{0D108BD9-81ED-4DB2-BD59-A6C34878D82A}">
                    <a16:rowId xmlns:a16="http://schemas.microsoft.com/office/drawing/2014/main" val="317276761"/>
                  </a:ext>
                </a:extLst>
              </a:tr>
              <a:tr h="370840">
                <a:tc>
                  <a:txBody>
                    <a:bodyPr/>
                    <a:lstStyle/>
                    <a:p>
                      <a:pPr algn="ctr"/>
                      <a:r>
                        <a:rPr lang="en-IN" dirty="0"/>
                        <a:t>58,000</a:t>
                      </a:r>
                    </a:p>
                  </a:txBody>
                  <a:tcPr/>
                </a:tc>
                <a:tc>
                  <a:txBody>
                    <a:bodyPr/>
                    <a:lstStyle/>
                    <a:p>
                      <a:pPr algn="ctr"/>
                      <a:r>
                        <a:rPr lang="en-IN" dirty="0"/>
                        <a:t>HR</a:t>
                      </a:r>
                    </a:p>
                  </a:txBody>
                  <a:tcPr/>
                </a:tc>
                <a:tc>
                  <a:txBody>
                    <a:bodyPr/>
                    <a:lstStyle/>
                    <a:p>
                      <a:pPr algn="ctr"/>
                      <a:r>
                        <a:rPr lang="en-IN" dirty="0"/>
                        <a:t>308</a:t>
                      </a:r>
                    </a:p>
                  </a:txBody>
                  <a:tcPr/>
                </a:tc>
                <a:tc>
                  <a:txBody>
                    <a:bodyPr/>
                    <a:lstStyle/>
                    <a:p>
                      <a:pPr algn="ctr"/>
                      <a:r>
                        <a:rPr lang="en-IN" dirty="0"/>
                        <a:t>58,000</a:t>
                      </a:r>
                    </a:p>
                  </a:txBody>
                  <a:tcPr/>
                </a:tc>
                <a:tc>
                  <a:txBody>
                    <a:bodyPr/>
                    <a:lstStyle/>
                    <a:p>
                      <a:pPr algn="ctr"/>
                      <a:r>
                        <a:rPr lang="en-IN" dirty="0"/>
                        <a:t>Bobby</a:t>
                      </a:r>
                    </a:p>
                  </a:txBody>
                  <a:tcPr/>
                </a:tc>
                <a:tc>
                  <a:txBody>
                    <a:bodyPr/>
                    <a:lstStyle/>
                    <a:p>
                      <a:pPr algn="ctr"/>
                      <a:r>
                        <a:rPr lang="en-IN" dirty="0"/>
                        <a:t>17</a:t>
                      </a:r>
                    </a:p>
                  </a:txBody>
                  <a:tcPr/>
                </a:tc>
                <a:extLst>
                  <a:ext uri="{0D108BD9-81ED-4DB2-BD59-A6C34878D82A}">
                    <a16:rowId xmlns:a16="http://schemas.microsoft.com/office/drawing/2014/main" val="1181149247"/>
                  </a:ext>
                </a:extLst>
              </a:tr>
              <a:tr h="370840">
                <a:tc>
                  <a:txBody>
                    <a:bodyPr/>
                    <a:lstStyle/>
                    <a:p>
                      <a:pPr algn="ctr"/>
                      <a:r>
                        <a:rPr lang="en-IN" dirty="0"/>
                        <a:t>58,000</a:t>
                      </a:r>
                    </a:p>
                  </a:txBody>
                  <a:tcPr/>
                </a:tc>
                <a:tc>
                  <a:txBody>
                    <a:bodyPr/>
                    <a:lstStyle/>
                    <a:p>
                      <a:pPr algn="ctr"/>
                      <a:r>
                        <a:rPr lang="en-IN" dirty="0"/>
                        <a:t>HR</a:t>
                      </a:r>
                    </a:p>
                  </a:txBody>
                  <a:tcPr/>
                </a:tc>
                <a:tc>
                  <a:txBody>
                    <a:bodyPr/>
                    <a:lstStyle/>
                    <a:p>
                      <a:pPr algn="ctr"/>
                      <a:r>
                        <a:rPr lang="en-IN" dirty="0"/>
                        <a:t>308</a:t>
                      </a:r>
                    </a:p>
                  </a:txBody>
                  <a:tcPr/>
                </a:tc>
                <a:tc>
                  <a:txBody>
                    <a:bodyPr/>
                    <a:lstStyle/>
                    <a:p>
                      <a:pPr algn="ctr"/>
                      <a:r>
                        <a:rPr lang="en-IN" dirty="0"/>
                        <a:t>45,000</a:t>
                      </a:r>
                    </a:p>
                  </a:txBody>
                  <a:tcPr/>
                </a:tc>
                <a:tc>
                  <a:txBody>
                    <a:bodyPr/>
                    <a:lstStyle/>
                    <a:p>
                      <a:pPr algn="ctr"/>
                      <a:r>
                        <a:rPr lang="en-IN" dirty="0"/>
                        <a:t>Niya</a:t>
                      </a:r>
                    </a:p>
                  </a:txBody>
                  <a:tcPr/>
                </a:tc>
                <a:tc>
                  <a:txBody>
                    <a:bodyPr/>
                    <a:lstStyle/>
                    <a:p>
                      <a:pPr algn="ctr"/>
                      <a:r>
                        <a:rPr lang="en-IN" dirty="0"/>
                        <a:t>38</a:t>
                      </a:r>
                    </a:p>
                  </a:txBody>
                  <a:tcPr/>
                </a:tc>
                <a:extLst>
                  <a:ext uri="{0D108BD9-81ED-4DB2-BD59-A6C34878D82A}">
                    <a16:rowId xmlns:a16="http://schemas.microsoft.com/office/drawing/2014/main" val="3669910370"/>
                  </a:ext>
                </a:extLst>
              </a:tr>
              <a:tr h="370840">
                <a:tc>
                  <a:txBody>
                    <a:bodyPr/>
                    <a:lstStyle/>
                    <a:p>
                      <a:pPr algn="ctr"/>
                      <a:r>
                        <a:rPr lang="en-IN" dirty="0"/>
                        <a:t>45,000</a:t>
                      </a:r>
                    </a:p>
                  </a:txBody>
                  <a:tcPr/>
                </a:tc>
                <a:tc>
                  <a:txBody>
                    <a:bodyPr/>
                    <a:lstStyle/>
                    <a:p>
                      <a:pPr algn="ctr"/>
                      <a:r>
                        <a:rPr lang="en-IN" dirty="0"/>
                        <a:t>Testing</a:t>
                      </a:r>
                    </a:p>
                  </a:txBody>
                  <a:tcPr/>
                </a:tc>
                <a:tc>
                  <a:txBody>
                    <a:bodyPr/>
                    <a:lstStyle/>
                    <a:p>
                      <a:pPr algn="ctr"/>
                      <a:r>
                        <a:rPr lang="en-IN" dirty="0"/>
                        <a:t>305</a:t>
                      </a:r>
                    </a:p>
                  </a:txBody>
                  <a:tcPr/>
                </a:tc>
                <a:tc>
                  <a:txBody>
                    <a:bodyPr/>
                    <a:lstStyle/>
                    <a:p>
                      <a:pPr algn="ctr"/>
                      <a:r>
                        <a:rPr lang="en-IN" dirty="0"/>
                        <a:t>45,000</a:t>
                      </a:r>
                    </a:p>
                  </a:txBody>
                  <a:tcPr/>
                </a:tc>
                <a:tc>
                  <a:txBody>
                    <a:bodyPr/>
                    <a:lstStyle/>
                    <a:p>
                      <a:pPr algn="ctr"/>
                      <a:r>
                        <a:rPr lang="en-IN" dirty="0"/>
                        <a:t>Alice</a:t>
                      </a:r>
                    </a:p>
                  </a:txBody>
                  <a:tcPr/>
                </a:tc>
                <a:tc>
                  <a:txBody>
                    <a:bodyPr/>
                    <a:lstStyle/>
                    <a:p>
                      <a:pPr algn="ctr"/>
                      <a:r>
                        <a:rPr lang="en-IN" dirty="0"/>
                        <a:t>18</a:t>
                      </a:r>
                    </a:p>
                  </a:txBody>
                  <a:tcPr/>
                </a:tc>
                <a:extLst>
                  <a:ext uri="{0D108BD9-81ED-4DB2-BD59-A6C34878D82A}">
                    <a16:rowId xmlns:a16="http://schemas.microsoft.com/office/drawing/2014/main" val="3901415943"/>
                  </a:ext>
                </a:extLst>
              </a:tr>
              <a:tr h="370840">
                <a:tc>
                  <a:txBody>
                    <a:bodyPr/>
                    <a:lstStyle/>
                    <a:p>
                      <a:pPr algn="ctr"/>
                      <a:r>
                        <a:rPr lang="en-IN" dirty="0"/>
                        <a:t>45,000</a:t>
                      </a:r>
                    </a:p>
                  </a:txBody>
                  <a:tcPr/>
                </a:tc>
                <a:tc>
                  <a:txBody>
                    <a:bodyPr/>
                    <a:lstStyle/>
                    <a:p>
                      <a:pPr algn="ctr"/>
                      <a:r>
                        <a:rPr lang="en-IN" dirty="0"/>
                        <a:t>Testing</a:t>
                      </a:r>
                    </a:p>
                  </a:txBody>
                  <a:tcPr/>
                </a:tc>
                <a:tc>
                  <a:txBody>
                    <a:bodyPr/>
                    <a:lstStyle/>
                    <a:p>
                      <a:pPr algn="ctr"/>
                      <a:r>
                        <a:rPr lang="en-IN" dirty="0"/>
                        <a:t>305</a:t>
                      </a:r>
                    </a:p>
                  </a:txBody>
                  <a:tcPr/>
                </a:tc>
                <a:tc>
                  <a:txBody>
                    <a:bodyPr/>
                    <a:lstStyle/>
                    <a:p>
                      <a:pPr algn="ctr"/>
                      <a:r>
                        <a:rPr lang="en-IN" dirty="0"/>
                        <a:t>35,000</a:t>
                      </a:r>
                    </a:p>
                  </a:txBody>
                  <a:tcPr/>
                </a:tc>
                <a:tc>
                  <a:txBody>
                    <a:bodyPr/>
                    <a:lstStyle/>
                    <a:p>
                      <a:pPr algn="ctr"/>
                      <a:r>
                        <a:rPr lang="en-IN" dirty="0"/>
                        <a:t>Jerry</a:t>
                      </a:r>
                    </a:p>
                  </a:txBody>
                  <a:tcPr/>
                </a:tc>
                <a:tc>
                  <a:txBody>
                    <a:bodyPr/>
                    <a:lstStyle/>
                    <a:p>
                      <a:pPr algn="ctr"/>
                      <a:r>
                        <a:rPr lang="en-IN" dirty="0"/>
                        <a:t>15</a:t>
                      </a:r>
                    </a:p>
                  </a:txBody>
                  <a:tcPr/>
                </a:tc>
                <a:extLst>
                  <a:ext uri="{0D108BD9-81ED-4DB2-BD59-A6C34878D82A}">
                    <a16:rowId xmlns:a16="http://schemas.microsoft.com/office/drawing/2014/main" val="4151693498"/>
                  </a:ext>
                </a:extLst>
              </a:tr>
              <a:tr h="370840">
                <a:tc>
                  <a:txBody>
                    <a:bodyPr/>
                    <a:lstStyle/>
                    <a:p>
                      <a:pPr algn="ctr"/>
                      <a:r>
                        <a:rPr lang="en-IN" dirty="0"/>
                        <a:t>45,000</a:t>
                      </a:r>
                    </a:p>
                  </a:txBody>
                  <a:tcPr/>
                </a:tc>
                <a:tc>
                  <a:txBody>
                    <a:bodyPr/>
                    <a:lstStyle/>
                    <a:p>
                      <a:pPr algn="ctr"/>
                      <a:r>
                        <a:rPr lang="en-IN" dirty="0"/>
                        <a:t>Testing</a:t>
                      </a:r>
                    </a:p>
                  </a:txBody>
                  <a:tcPr/>
                </a:tc>
                <a:tc>
                  <a:txBody>
                    <a:bodyPr/>
                    <a:lstStyle/>
                    <a:p>
                      <a:pPr algn="ctr"/>
                      <a:r>
                        <a:rPr lang="en-IN" dirty="0"/>
                        <a:t>305</a:t>
                      </a:r>
                    </a:p>
                  </a:txBody>
                  <a:tcPr/>
                </a:tc>
                <a:tc>
                  <a:txBody>
                    <a:bodyPr/>
                    <a:lstStyle/>
                    <a:p>
                      <a:pPr algn="ctr"/>
                      <a:r>
                        <a:rPr lang="en-IN" dirty="0"/>
                        <a:t>30,000</a:t>
                      </a:r>
                    </a:p>
                  </a:txBody>
                  <a:tcPr/>
                </a:tc>
                <a:tc>
                  <a:txBody>
                    <a:bodyPr/>
                    <a:lstStyle/>
                    <a:p>
                      <a:pPr algn="ctr"/>
                      <a:r>
                        <a:rPr lang="en-IN" dirty="0"/>
                        <a:t>Reyon</a:t>
                      </a:r>
                    </a:p>
                  </a:txBody>
                  <a:tcPr/>
                </a:tc>
                <a:tc>
                  <a:txBody>
                    <a:bodyPr/>
                    <a:lstStyle/>
                    <a:p>
                      <a:pPr algn="ctr"/>
                      <a:r>
                        <a:rPr lang="en-IN" dirty="0"/>
                        <a:t>16</a:t>
                      </a:r>
                    </a:p>
                  </a:txBody>
                  <a:tcPr/>
                </a:tc>
                <a:extLst>
                  <a:ext uri="{0D108BD9-81ED-4DB2-BD59-A6C34878D82A}">
                    <a16:rowId xmlns:a16="http://schemas.microsoft.com/office/drawing/2014/main" val="1684193793"/>
                  </a:ext>
                </a:extLst>
              </a:tr>
              <a:tr h="370840">
                <a:tc>
                  <a:txBody>
                    <a:bodyPr/>
                    <a:lstStyle/>
                    <a:p>
                      <a:pPr algn="ctr"/>
                      <a:r>
                        <a:rPr lang="en-IN" dirty="0"/>
                        <a:t>51,000</a:t>
                      </a:r>
                    </a:p>
                  </a:txBody>
                  <a:tcPr/>
                </a:tc>
                <a:tc>
                  <a:txBody>
                    <a:bodyPr/>
                    <a:lstStyle/>
                    <a:p>
                      <a:pPr algn="ctr"/>
                      <a:r>
                        <a:rPr lang="en-IN" dirty="0"/>
                        <a:t>Workshop</a:t>
                      </a:r>
                    </a:p>
                  </a:txBody>
                  <a:tcPr/>
                </a:tc>
                <a:tc>
                  <a:txBody>
                    <a:bodyPr/>
                    <a:lstStyle/>
                    <a:p>
                      <a:pPr algn="ctr"/>
                      <a:r>
                        <a:rPr lang="en-IN" dirty="0"/>
                        <a:t>301</a:t>
                      </a:r>
                    </a:p>
                  </a:txBody>
                  <a:tcPr/>
                </a:tc>
                <a:tc>
                  <a:txBody>
                    <a:bodyPr/>
                    <a:lstStyle/>
                    <a:p>
                      <a:pPr algn="ctr"/>
                      <a:r>
                        <a:rPr lang="en-IN" dirty="0"/>
                        <a:t>51,000</a:t>
                      </a:r>
                    </a:p>
                  </a:txBody>
                  <a:tcPr/>
                </a:tc>
                <a:tc>
                  <a:txBody>
                    <a:bodyPr/>
                    <a:lstStyle/>
                    <a:p>
                      <a:pPr algn="ctr"/>
                      <a:r>
                        <a:rPr lang="en-IN" dirty="0"/>
                        <a:t>Bob</a:t>
                      </a:r>
                    </a:p>
                  </a:txBody>
                  <a:tcPr/>
                </a:tc>
                <a:tc>
                  <a:txBody>
                    <a:bodyPr/>
                    <a:lstStyle/>
                    <a:p>
                      <a:pPr algn="ctr"/>
                      <a:r>
                        <a:rPr lang="en-IN" dirty="0"/>
                        <a:t>22</a:t>
                      </a:r>
                    </a:p>
                  </a:txBody>
                  <a:tcPr/>
                </a:tc>
                <a:extLst>
                  <a:ext uri="{0D108BD9-81ED-4DB2-BD59-A6C34878D82A}">
                    <a16:rowId xmlns:a16="http://schemas.microsoft.com/office/drawing/2014/main" val="708440425"/>
                  </a:ext>
                </a:extLst>
              </a:tr>
              <a:tr h="0">
                <a:tc>
                  <a:txBody>
                    <a:bodyPr/>
                    <a:lstStyle/>
                    <a:p>
                      <a:pPr algn="ctr"/>
                      <a:r>
                        <a:rPr lang="en-IN" dirty="0"/>
                        <a:t>51,000</a:t>
                      </a:r>
                    </a:p>
                  </a:txBody>
                  <a:tcPr/>
                </a:tc>
                <a:tc>
                  <a:txBody>
                    <a:bodyPr/>
                    <a:lstStyle/>
                    <a:p>
                      <a:pPr algn="ctr"/>
                      <a:r>
                        <a:rPr lang="en-IN" dirty="0"/>
                        <a:t>Workshop</a:t>
                      </a:r>
                    </a:p>
                  </a:txBody>
                  <a:tcPr/>
                </a:tc>
                <a:tc>
                  <a:txBody>
                    <a:bodyPr/>
                    <a:lstStyle/>
                    <a:p>
                      <a:pPr algn="ctr"/>
                      <a:r>
                        <a:rPr lang="en-IN" dirty="0"/>
                        <a:t>301</a:t>
                      </a:r>
                    </a:p>
                  </a:txBody>
                  <a:tcPr/>
                </a:tc>
                <a:tc>
                  <a:txBody>
                    <a:bodyPr/>
                    <a:lstStyle/>
                    <a:p>
                      <a:pPr algn="ctr"/>
                      <a:r>
                        <a:rPr lang="en-IN" dirty="0"/>
                        <a:t>50,000</a:t>
                      </a:r>
                    </a:p>
                  </a:txBody>
                  <a:tcPr/>
                </a:tc>
                <a:tc>
                  <a:txBody>
                    <a:bodyPr/>
                    <a:lstStyle/>
                    <a:p>
                      <a:pPr algn="ctr"/>
                      <a:r>
                        <a:rPr lang="en-IN" dirty="0"/>
                        <a:t>Tom</a:t>
                      </a:r>
                    </a:p>
                  </a:txBody>
                  <a:tcPr/>
                </a:tc>
                <a:tc>
                  <a:txBody>
                    <a:bodyPr/>
                    <a:lstStyle/>
                    <a:p>
                      <a:pPr algn="ctr"/>
                      <a:r>
                        <a:rPr lang="en-IN" dirty="0"/>
                        <a:t>24</a:t>
                      </a:r>
                    </a:p>
                  </a:txBody>
                  <a:tcPr/>
                </a:tc>
                <a:extLst>
                  <a:ext uri="{0D108BD9-81ED-4DB2-BD59-A6C34878D82A}">
                    <a16:rowId xmlns:a16="http://schemas.microsoft.com/office/drawing/2014/main" val="2295738861"/>
                  </a:ext>
                </a:extLst>
              </a:tr>
              <a:tr h="0">
                <a:tc>
                  <a:txBody>
                    <a:bodyPr/>
                    <a:lstStyle/>
                    <a:p>
                      <a:pPr algn="ctr"/>
                      <a:r>
                        <a:rPr lang="en-IN" dirty="0"/>
                        <a:t>51,000</a:t>
                      </a:r>
                    </a:p>
                  </a:txBody>
                  <a:tcPr/>
                </a:tc>
                <a:tc>
                  <a:txBody>
                    <a:bodyPr/>
                    <a:lstStyle/>
                    <a:p>
                      <a:pPr algn="ctr"/>
                      <a:r>
                        <a:rPr lang="en-IN" dirty="0"/>
                        <a:t>Workshop</a:t>
                      </a:r>
                    </a:p>
                  </a:txBody>
                  <a:tcPr/>
                </a:tc>
                <a:tc>
                  <a:txBody>
                    <a:bodyPr/>
                    <a:lstStyle/>
                    <a:p>
                      <a:pPr algn="ctr"/>
                      <a:r>
                        <a:rPr lang="en-IN" dirty="0"/>
                        <a:t>301</a:t>
                      </a:r>
                    </a:p>
                  </a:txBody>
                  <a:tcPr/>
                </a:tc>
                <a:tc>
                  <a:txBody>
                    <a:bodyPr/>
                    <a:lstStyle/>
                    <a:p>
                      <a:pPr algn="ctr"/>
                      <a:r>
                        <a:rPr lang="en-IN" dirty="0"/>
                        <a:t>30,000</a:t>
                      </a:r>
                    </a:p>
                  </a:txBody>
                  <a:tcPr/>
                </a:tc>
                <a:tc>
                  <a:txBody>
                    <a:bodyPr/>
                    <a:lstStyle/>
                    <a:p>
                      <a:pPr algn="ctr"/>
                      <a:r>
                        <a:rPr lang="en-IN" dirty="0"/>
                        <a:t>John</a:t>
                      </a:r>
                    </a:p>
                  </a:txBody>
                  <a:tcPr/>
                </a:tc>
                <a:tc>
                  <a:txBody>
                    <a:bodyPr/>
                    <a:lstStyle/>
                    <a:p>
                      <a:pPr algn="ctr"/>
                      <a:r>
                        <a:rPr lang="en-IN" dirty="0"/>
                        <a:t>11</a:t>
                      </a:r>
                    </a:p>
                  </a:txBody>
                  <a:tcPr/>
                </a:tc>
                <a:extLst>
                  <a:ext uri="{0D108BD9-81ED-4DB2-BD59-A6C34878D82A}">
                    <a16:rowId xmlns:a16="http://schemas.microsoft.com/office/drawing/2014/main" val="1696926578"/>
                  </a:ext>
                </a:extLst>
              </a:tr>
            </a:tbl>
          </a:graphicData>
        </a:graphic>
      </p:graphicFrame>
    </p:spTree>
    <p:extLst>
      <p:ext uri="{BB962C8B-B14F-4D97-AF65-F5344CB8AC3E}">
        <p14:creationId xmlns:p14="http://schemas.microsoft.com/office/powerpoint/2010/main" val="3902036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DB4C-7284-098A-3F67-0A67F950C032}"/>
              </a:ext>
            </a:extLst>
          </p:cNvPr>
          <p:cNvSpPr>
            <a:spLocks noGrp="1"/>
          </p:cNvSpPr>
          <p:nvPr>
            <p:ph type="title"/>
          </p:nvPr>
        </p:nvSpPr>
        <p:spPr>
          <a:xfrm>
            <a:off x="719446" y="-229395"/>
            <a:ext cx="10515600" cy="1325563"/>
          </a:xfrm>
        </p:spPr>
        <p:txBody>
          <a:bodyPr>
            <a:normAutofit/>
          </a:bodyPr>
          <a:lstStyle/>
          <a:p>
            <a:pPr algn="ctr"/>
            <a:r>
              <a:rPr lang="en-IN" sz="4000" b="1" dirty="0">
                <a:solidFill>
                  <a:srgbClr val="C00000"/>
                </a:solidFill>
                <a:latin typeface="+mn-lt"/>
              </a:rPr>
              <a:t>LAST</a:t>
            </a:r>
            <a:r>
              <a:rPr lang="en-IN" sz="4000" b="1" i="0" u="none" strike="noStrike" baseline="0" dirty="0">
                <a:solidFill>
                  <a:srgbClr val="C00000"/>
                </a:solidFill>
                <a:latin typeface="+mn-lt"/>
              </a:rPr>
              <a:t>_VALUE()</a:t>
            </a:r>
            <a:endParaRPr lang="en-IN" sz="4000" dirty="0">
              <a:solidFill>
                <a:srgbClr val="C00000"/>
              </a:solidFill>
              <a:latin typeface="+mn-lt"/>
            </a:endParaRPr>
          </a:p>
        </p:txBody>
      </p:sp>
      <p:sp>
        <p:nvSpPr>
          <p:cNvPr id="4" name="Slide Number Placeholder 3">
            <a:extLst>
              <a:ext uri="{FF2B5EF4-FFF2-40B4-BE49-F238E27FC236}">
                <a16:creationId xmlns:a16="http://schemas.microsoft.com/office/drawing/2014/main" id="{3CF590D8-0FB5-C3BC-B9F1-45D3279699DF}"/>
              </a:ext>
            </a:extLst>
          </p:cNvPr>
          <p:cNvSpPr>
            <a:spLocks noGrp="1"/>
          </p:cNvSpPr>
          <p:nvPr>
            <p:ph type="sldNum" sz="quarter" idx="12"/>
          </p:nvPr>
        </p:nvSpPr>
        <p:spPr>
          <a:xfrm>
            <a:off x="9049987" y="6424612"/>
            <a:ext cx="2743200" cy="365125"/>
          </a:xfrm>
        </p:spPr>
        <p:txBody>
          <a:bodyPr/>
          <a:lstStyle/>
          <a:p>
            <a:fld id="{A5DC77FE-90AD-43F6-BCC5-87ECBA829A40}" type="slidenum">
              <a:rPr lang="en-IN" smtClean="0"/>
              <a:t>15</a:t>
            </a:fld>
            <a:endParaRPr lang="en-IN" dirty="0"/>
          </a:p>
        </p:txBody>
      </p:sp>
      <p:sp>
        <p:nvSpPr>
          <p:cNvPr id="6" name="Content Placeholder 5">
            <a:extLst>
              <a:ext uri="{FF2B5EF4-FFF2-40B4-BE49-F238E27FC236}">
                <a16:creationId xmlns:a16="http://schemas.microsoft.com/office/drawing/2014/main" id="{81D377A0-97EC-D99A-7502-057E2B7DA520}"/>
              </a:ext>
            </a:extLst>
          </p:cNvPr>
          <p:cNvSpPr>
            <a:spLocks noGrp="1"/>
          </p:cNvSpPr>
          <p:nvPr>
            <p:ph idx="1"/>
          </p:nvPr>
        </p:nvSpPr>
        <p:spPr>
          <a:xfrm>
            <a:off x="482435" y="781198"/>
            <a:ext cx="11227130" cy="5295603"/>
          </a:xfrm>
        </p:spPr>
        <p:txBody>
          <a:bodyPr>
            <a:noAutofit/>
          </a:bodyPr>
          <a:lstStyle/>
          <a:p>
            <a:pPr algn="just"/>
            <a:r>
              <a:rPr lang="en-US" sz="2000" b="0" i="0" u="none" strike="noStrike" baseline="0" dirty="0">
                <a:solidFill>
                  <a:srgbClr val="000000"/>
                </a:solidFill>
              </a:rPr>
              <a:t>The SQL window function LAST_VALUE() returns the last value in an ordered group of a result set. </a:t>
            </a:r>
          </a:p>
          <a:p>
            <a:pPr algn="just"/>
            <a:r>
              <a:rPr lang="en-US" sz="2000" b="1" i="0" dirty="0">
                <a:solidFill>
                  <a:srgbClr val="273239"/>
                </a:solidFill>
                <a:effectLst/>
              </a:rPr>
              <a:t>LAST_VALUE()</a:t>
            </a:r>
            <a:r>
              <a:rPr lang="en-US" sz="2000" b="0" i="0" dirty="0">
                <a:solidFill>
                  <a:srgbClr val="273239"/>
                </a:solidFill>
                <a:effectLst/>
              </a:rPr>
              <a:t> function used in SQL server is a type of window function that results the last value in an ordered partition of the given data set.</a:t>
            </a:r>
            <a:endParaRPr lang="en-US" sz="2000" b="0" i="0" u="none" strike="noStrike" baseline="0" dirty="0">
              <a:solidFill>
                <a:srgbClr val="000000"/>
              </a:solidFill>
            </a:endParaRPr>
          </a:p>
          <a:p>
            <a:pPr algn="just"/>
            <a:r>
              <a:rPr lang="en-US" sz="2000" b="0" i="0" u="none" strike="noStrike" baseline="0" dirty="0">
                <a:solidFill>
                  <a:srgbClr val="000000"/>
                </a:solidFill>
              </a:rPr>
              <a:t>The following query returns the last salary value in each department ordered by salary.</a:t>
            </a:r>
          </a:p>
          <a:p>
            <a:pPr algn="just"/>
            <a:r>
              <a:rPr lang="en-US" sz="2000" b="0" i="0" u="none" strike="noStrike" baseline="0" dirty="0">
                <a:solidFill>
                  <a:srgbClr val="000000"/>
                </a:solidFill>
              </a:rPr>
              <a:t>SELECT LAST_VALUE(SALARY) OVER (PARTITION BY DEPTNAME ORDER BY SALARY DESC) AS LAST_ROW, DEPTNAME, DEPTID, SALARY, ENAME, EID FROM workers;</a:t>
            </a:r>
            <a:endParaRPr lang="en-IN" sz="2000" dirty="0">
              <a:ea typeface="Calibri" panose="020F0502020204030204" pitchFamily="34" charset="0"/>
              <a:cs typeface="Calibri" panose="020F0502020204030204" pitchFamily="34" charset="0"/>
            </a:endParaRPr>
          </a:p>
        </p:txBody>
      </p:sp>
      <p:graphicFrame>
        <p:nvGraphicFramePr>
          <p:cNvPr id="8" name="Table 7">
            <a:extLst>
              <a:ext uri="{FF2B5EF4-FFF2-40B4-BE49-F238E27FC236}">
                <a16:creationId xmlns:a16="http://schemas.microsoft.com/office/drawing/2014/main" id="{0EAD1A83-250F-6A71-508E-383B0AF838E9}"/>
              </a:ext>
            </a:extLst>
          </p:cNvPr>
          <p:cNvGraphicFramePr>
            <a:graphicFrameLocks noGrp="1"/>
          </p:cNvGraphicFramePr>
          <p:nvPr>
            <p:extLst>
              <p:ext uri="{D42A27DB-BD31-4B8C-83A1-F6EECF244321}">
                <p14:modId xmlns:p14="http://schemas.microsoft.com/office/powerpoint/2010/main" val="3128815421"/>
              </p:ext>
            </p:extLst>
          </p:nvPr>
        </p:nvGraphicFramePr>
        <p:xfrm>
          <a:off x="600941" y="3097212"/>
          <a:ext cx="7402593" cy="3327400"/>
        </p:xfrm>
        <a:graphic>
          <a:graphicData uri="http://schemas.openxmlformats.org/drawingml/2006/table">
            <a:tbl>
              <a:tblPr firstRow="1" bandRow="1">
                <a:tableStyleId>{5C22544A-7EE6-4342-B048-85BDC9FD1C3A}</a:tableStyleId>
              </a:tblPr>
              <a:tblGrid>
                <a:gridCol w="1438236">
                  <a:extLst>
                    <a:ext uri="{9D8B030D-6E8A-4147-A177-3AD203B41FA5}">
                      <a16:colId xmlns:a16="http://schemas.microsoft.com/office/drawing/2014/main" val="943225054"/>
                    </a:ext>
                  </a:extLst>
                </a:gridCol>
                <a:gridCol w="1467876">
                  <a:extLst>
                    <a:ext uri="{9D8B030D-6E8A-4147-A177-3AD203B41FA5}">
                      <a16:colId xmlns:a16="http://schemas.microsoft.com/office/drawing/2014/main" val="4230896923"/>
                    </a:ext>
                  </a:extLst>
                </a:gridCol>
                <a:gridCol w="1145066">
                  <a:extLst>
                    <a:ext uri="{9D8B030D-6E8A-4147-A177-3AD203B41FA5}">
                      <a16:colId xmlns:a16="http://schemas.microsoft.com/office/drawing/2014/main" val="1514580353"/>
                    </a:ext>
                  </a:extLst>
                </a:gridCol>
                <a:gridCol w="1145066">
                  <a:extLst>
                    <a:ext uri="{9D8B030D-6E8A-4147-A177-3AD203B41FA5}">
                      <a16:colId xmlns:a16="http://schemas.microsoft.com/office/drawing/2014/main" val="279982480"/>
                    </a:ext>
                  </a:extLst>
                </a:gridCol>
                <a:gridCol w="1270745">
                  <a:extLst>
                    <a:ext uri="{9D8B030D-6E8A-4147-A177-3AD203B41FA5}">
                      <a16:colId xmlns:a16="http://schemas.microsoft.com/office/drawing/2014/main" val="2131454070"/>
                    </a:ext>
                  </a:extLst>
                </a:gridCol>
                <a:gridCol w="935604">
                  <a:extLst>
                    <a:ext uri="{9D8B030D-6E8A-4147-A177-3AD203B41FA5}">
                      <a16:colId xmlns:a16="http://schemas.microsoft.com/office/drawing/2014/main" val="1394575289"/>
                    </a:ext>
                  </a:extLst>
                </a:gridCol>
              </a:tblGrid>
              <a:tr h="370840">
                <a:tc>
                  <a:txBody>
                    <a:bodyPr/>
                    <a:lstStyle/>
                    <a:p>
                      <a:pPr algn="ctr"/>
                      <a:r>
                        <a:rPr lang="en-IN" dirty="0"/>
                        <a:t>LAST_ROW</a:t>
                      </a:r>
                    </a:p>
                  </a:txBody>
                  <a:tcPr/>
                </a:tc>
                <a:tc>
                  <a:txBody>
                    <a:bodyPr/>
                    <a:lstStyle/>
                    <a:p>
                      <a:pPr algn="ctr"/>
                      <a:r>
                        <a:rPr lang="en-IN" dirty="0"/>
                        <a:t>DEPTNAME</a:t>
                      </a:r>
                    </a:p>
                  </a:txBody>
                  <a:tcPr/>
                </a:tc>
                <a:tc>
                  <a:txBody>
                    <a:bodyPr/>
                    <a:lstStyle/>
                    <a:p>
                      <a:pPr algn="ctr"/>
                      <a:r>
                        <a:rPr lang="en-IN" dirty="0"/>
                        <a:t>DEPTID</a:t>
                      </a:r>
                    </a:p>
                  </a:txBody>
                  <a:tcPr/>
                </a:tc>
                <a:tc>
                  <a:txBody>
                    <a:bodyPr/>
                    <a:lstStyle/>
                    <a:p>
                      <a:pPr algn="ctr"/>
                      <a:r>
                        <a:rPr lang="en-IN" dirty="0"/>
                        <a:t>SALARY</a:t>
                      </a:r>
                    </a:p>
                  </a:txBody>
                  <a:tcPr/>
                </a:tc>
                <a:tc>
                  <a:txBody>
                    <a:bodyPr/>
                    <a:lstStyle/>
                    <a:p>
                      <a:pPr algn="ctr"/>
                      <a:r>
                        <a:rPr lang="en-IN" dirty="0"/>
                        <a:t>ENAME</a:t>
                      </a:r>
                    </a:p>
                  </a:txBody>
                  <a:tcPr/>
                </a:tc>
                <a:tc>
                  <a:txBody>
                    <a:bodyPr/>
                    <a:lstStyle/>
                    <a:p>
                      <a:pPr algn="ctr"/>
                      <a:r>
                        <a:rPr lang="en-IN" dirty="0"/>
                        <a:t>EID</a:t>
                      </a:r>
                    </a:p>
                  </a:txBody>
                  <a:tcPr/>
                </a:tc>
                <a:extLst>
                  <a:ext uri="{0D108BD9-81ED-4DB2-BD59-A6C34878D82A}">
                    <a16:rowId xmlns:a16="http://schemas.microsoft.com/office/drawing/2014/main" val="317276761"/>
                  </a:ext>
                </a:extLst>
              </a:tr>
              <a:tr h="370840">
                <a:tc>
                  <a:txBody>
                    <a:bodyPr/>
                    <a:lstStyle/>
                    <a:p>
                      <a:pPr algn="ctr"/>
                      <a:r>
                        <a:rPr lang="en-IN" dirty="0"/>
                        <a:t>58,000</a:t>
                      </a:r>
                    </a:p>
                  </a:txBody>
                  <a:tcPr/>
                </a:tc>
                <a:tc>
                  <a:txBody>
                    <a:bodyPr/>
                    <a:lstStyle/>
                    <a:p>
                      <a:pPr algn="ctr"/>
                      <a:r>
                        <a:rPr lang="en-IN" dirty="0"/>
                        <a:t>HR</a:t>
                      </a:r>
                    </a:p>
                  </a:txBody>
                  <a:tcPr/>
                </a:tc>
                <a:tc>
                  <a:txBody>
                    <a:bodyPr/>
                    <a:lstStyle/>
                    <a:p>
                      <a:pPr algn="ctr"/>
                      <a:r>
                        <a:rPr lang="en-IN" dirty="0"/>
                        <a:t>308</a:t>
                      </a:r>
                    </a:p>
                  </a:txBody>
                  <a:tcPr/>
                </a:tc>
                <a:tc>
                  <a:txBody>
                    <a:bodyPr/>
                    <a:lstStyle/>
                    <a:p>
                      <a:pPr algn="ctr"/>
                      <a:r>
                        <a:rPr lang="en-IN" dirty="0"/>
                        <a:t>58,000</a:t>
                      </a:r>
                    </a:p>
                  </a:txBody>
                  <a:tcPr/>
                </a:tc>
                <a:tc>
                  <a:txBody>
                    <a:bodyPr/>
                    <a:lstStyle/>
                    <a:p>
                      <a:pPr algn="ctr"/>
                      <a:r>
                        <a:rPr lang="en-IN" dirty="0"/>
                        <a:t>Bobby</a:t>
                      </a:r>
                    </a:p>
                  </a:txBody>
                  <a:tcPr/>
                </a:tc>
                <a:tc>
                  <a:txBody>
                    <a:bodyPr/>
                    <a:lstStyle/>
                    <a:p>
                      <a:pPr algn="ctr"/>
                      <a:r>
                        <a:rPr lang="en-IN" dirty="0"/>
                        <a:t>17</a:t>
                      </a:r>
                    </a:p>
                  </a:txBody>
                  <a:tcPr/>
                </a:tc>
                <a:extLst>
                  <a:ext uri="{0D108BD9-81ED-4DB2-BD59-A6C34878D82A}">
                    <a16:rowId xmlns:a16="http://schemas.microsoft.com/office/drawing/2014/main" val="1181149247"/>
                  </a:ext>
                </a:extLst>
              </a:tr>
              <a:tr h="370840">
                <a:tc>
                  <a:txBody>
                    <a:bodyPr/>
                    <a:lstStyle/>
                    <a:p>
                      <a:pPr algn="ctr"/>
                      <a:r>
                        <a:rPr lang="en-IN" dirty="0"/>
                        <a:t>45,000</a:t>
                      </a:r>
                    </a:p>
                  </a:txBody>
                  <a:tcPr/>
                </a:tc>
                <a:tc>
                  <a:txBody>
                    <a:bodyPr/>
                    <a:lstStyle/>
                    <a:p>
                      <a:pPr algn="ctr"/>
                      <a:r>
                        <a:rPr lang="en-IN" dirty="0"/>
                        <a:t>HR</a:t>
                      </a:r>
                    </a:p>
                  </a:txBody>
                  <a:tcPr/>
                </a:tc>
                <a:tc>
                  <a:txBody>
                    <a:bodyPr/>
                    <a:lstStyle/>
                    <a:p>
                      <a:pPr algn="ctr"/>
                      <a:r>
                        <a:rPr lang="en-IN" dirty="0"/>
                        <a:t>308</a:t>
                      </a:r>
                    </a:p>
                  </a:txBody>
                  <a:tcPr/>
                </a:tc>
                <a:tc>
                  <a:txBody>
                    <a:bodyPr/>
                    <a:lstStyle/>
                    <a:p>
                      <a:pPr algn="ctr"/>
                      <a:r>
                        <a:rPr lang="en-IN" dirty="0"/>
                        <a:t>45,000</a:t>
                      </a:r>
                    </a:p>
                  </a:txBody>
                  <a:tcPr/>
                </a:tc>
                <a:tc>
                  <a:txBody>
                    <a:bodyPr/>
                    <a:lstStyle/>
                    <a:p>
                      <a:pPr algn="ctr"/>
                      <a:r>
                        <a:rPr lang="en-IN" dirty="0"/>
                        <a:t>Niya</a:t>
                      </a:r>
                    </a:p>
                  </a:txBody>
                  <a:tcPr/>
                </a:tc>
                <a:tc>
                  <a:txBody>
                    <a:bodyPr/>
                    <a:lstStyle/>
                    <a:p>
                      <a:pPr algn="ctr"/>
                      <a:r>
                        <a:rPr lang="en-IN" dirty="0"/>
                        <a:t>38</a:t>
                      </a:r>
                    </a:p>
                  </a:txBody>
                  <a:tcPr/>
                </a:tc>
                <a:extLst>
                  <a:ext uri="{0D108BD9-81ED-4DB2-BD59-A6C34878D82A}">
                    <a16:rowId xmlns:a16="http://schemas.microsoft.com/office/drawing/2014/main" val="3669910370"/>
                  </a:ext>
                </a:extLst>
              </a:tr>
              <a:tr h="370840">
                <a:tc>
                  <a:txBody>
                    <a:bodyPr/>
                    <a:lstStyle/>
                    <a:p>
                      <a:pPr algn="ctr"/>
                      <a:r>
                        <a:rPr lang="en-IN" dirty="0"/>
                        <a:t>45,000</a:t>
                      </a:r>
                    </a:p>
                  </a:txBody>
                  <a:tcPr/>
                </a:tc>
                <a:tc>
                  <a:txBody>
                    <a:bodyPr/>
                    <a:lstStyle/>
                    <a:p>
                      <a:pPr algn="ctr"/>
                      <a:r>
                        <a:rPr lang="en-IN" dirty="0"/>
                        <a:t>Testing</a:t>
                      </a:r>
                    </a:p>
                  </a:txBody>
                  <a:tcPr/>
                </a:tc>
                <a:tc>
                  <a:txBody>
                    <a:bodyPr/>
                    <a:lstStyle/>
                    <a:p>
                      <a:pPr algn="ctr"/>
                      <a:r>
                        <a:rPr lang="en-IN" dirty="0"/>
                        <a:t>305</a:t>
                      </a:r>
                    </a:p>
                  </a:txBody>
                  <a:tcPr/>
                </a:tc>
                <a:tc>
                  <a:txBody>
                    <a:bodyPr/>
                    <a:lstStyle/>
                    <a:p>
                      <a:pPr algn="ctr"/>
                      <a:r>
                        <a:rPr lang="en-IN" dirty="0"/>
                        <a:t>45,000</a:t>
                      </a:r>
                    </a:p>
                  </a:txBody>
                  <a:tcPr/>
                </a:tc>
                <a:tc>
                  <a:txBody>
                    <a:bodyPr/>
                    <a:lstStyle/>
                    <a:p>
                      <a:pPr algn="ctr"/>
                      <a:r>
                        <a:rPr lang="en-IN" dirty="0"/>
                        <a:t>Alice</a:t>
                      </a:r>
                    </a:p>
                  </a:txBody>
                  <a:tcPr/>
                </a:tc>
                <a:tc>
                  <a:txBody>
                    <a:bodyPr/>
                    <a:lstStyle/>
                    <a:p>
                      <a:pPr algn="ctr"/>
                      <a:r>
                        <a:rPr lang="en-IN" dirty="0"/>
                        <a:t>18</a:t>
                      </a:r>
                    </a:p>
                  </a:txBody>
                  <a:tcPr/>
                </a:tc>
                <a:extLst>
                  <a:ext uri="{0D108BD9-81ED-4DB2-BD59-A6C34878D82A}">
                    <a16:rowId xmlns:a16="http://schemas.microsoft.com/office/drawing/2014/main" val="3901415943"/>
                  </a:ext>
                </a:extLst>
              </a:tr>
              <a:tr h="370840">
                <a:tc>
                  <a:txBody>
                    <a:bodyPr/>
                    <a:lstStyle/>
                    <a:p>
                      <a:pPr algn="ctr"/>
                      <a:r>
                        <a:rPr lang="en-IN" dirty="0"/>
                        <a:t>35,000</a:t>
                      </a:r>
                    </a:p>
                  </a:txBody>
                  <a:tcPr/>
                </a:tc>
                <a:tc>
                  <a:txBody>
                    <a:bodyPr/>
                    <a:lstStyle/>
                    <a:p>
                      <a:pPr algn="ctr"/>
                      <a:r>
                        <a:rPr lang="en-IN" dirty="0"/>
                        <a:t>Testing</a:t>
                      </a:r>
                    </a:p>
                  </a:txBody>
                  <a:tcPr/>
                </a:tc>
                <a:tc>
                  <a:txBody>
                    <a:bodyPr/>
                    <a:lstStyle/>
                    <a:p>
                      <a:pPr algn="ctr"/>
                      <a:r>
                        <a:rPr lang="en-IN" dirty="0"/>
                        <a:t>305</a:t>
                      </a:r>
                    </a:p>
                  </a:txBody>
                  <a:tcPr/>
                </a:tc>
                <a:tc>
                  <a:txBody>
                    <a:bodyPr/>
                    <a:lstStyle/>
                    <a:p>
                      <a:pPr algn="ctr"/>
                      <a:r>
                        <a:rPr lang="en-IN" dirty="0"/>
                        <a:t>35,000</a:t>
                      </a:r>
                    </a:p>
                  </a:txBody>
                  <a:tcPr/>
                </a:tc>
                <a:tc>
                  <a:txBody>
                    <a:bodyPr/>
                    <a:lstStyle/>
                    <a:p>
                      <a:pPr algn="ctr"/>
                      <a:r>
                        <a:rPr lang="en-IN" dirty="0"/>
                        <a:t>Jerry</a:t>
                      </a:r>
                    </a:p>
                  </a:txBody>
                  <a:tcPr/>
                </a:tc>
                <a:tc>
                  <a:txBody>
                    <a:bodyPr/>
                    <a:lstStyle/>
                    <a:p>
                      <a:pPr algn="ctr"/>
                      <a:r>
                        <a:rPr lang="en-IN" dirty="0"/>
                        <a:t>15</a:t>
                      </a:r>
                    </a:p>
                  </a:txBody>
                  <a:tcPr/>
                </a:tc>
                <a:extLst>
                  <a:ext uri="{0D108BD9-81ED-4DB2-BD59-A6C34878D82A}">
                    <a16:rowId xmlns:a16="http://schemas.microsoft.com/office/drawing/2014/main" val="4151693498"/>
                  </a:ext>
                </a:extLst>
              </a:tr>
              <a:tr h="370840">
                <a:tc>
                  <a:txBody>
                    <a:bodyPr/>
                    <a:lstStyle/>
                    <a:p>
                      <a:pPr algn="ctr"/>
                      <a:r>
                        <a:rPr lang="en-IN" dirty="0"/>
                        <a:t>30,000</a:t>
                      </a:r>
                    </a:p>
                  </a:txBody>
                  <a:tcPr/>
                </a:tc>
                <a:tc>
                  <a:txBody>
                    <a:bodyPr/>
                    <a:lstStyle/>
                    <a:p>
                      <a:pPr algn="ctr"/>
                      <a:r>
                        <a:rPr lang="en-IN" dirty="0"/>
                        <a:t>Testing</a:t>
                      </a:r>
                    </a:p>
                  </a:txBody>
                  <a:tcPr/>
                </a:tc>
                <a:tc>
                  <a:txBody>
                    <a:bodyPr/>
                    <a:lstStyle/>
                    <a:p>
                      <a:pPr algn="ctr"/>
                      <a:r>
                        <a:rPr lang="en-IN" dirty="0"/>
                        <a:t>305</a:t>
                      </a:r>
                    </a:p>
                  </a:txBody>
                  <a:tcPr/>
                </a:tc>
                <a:tc>
                  <a:txBody>
                    <a:bodyPr/>
                    <a:lstStyle/>
                    <a:p>
                      <a:pPr algn="ctr"/>
                      <a:r>
                        <a:rPr lang="en-IN" dirty="0"/>
                        <a:t>30,000</a:t>
                      </a:r>
                    </a:p>
                  </a:txBody>
                  <a:tcPr/>
                </a:tc>
                <a:tc>
                  <a:txBody>
                    <a:bodyPr/>
                    <a:lstStyle/>
                    <a:p>
                      <a:pPr algn="ctr"/>
                      <a:r>
                        <a:rPr lang="en-IN" dirty="0"/>
                        <a:t>Reyon</a:t>
                      </a:r>
                    </a:p>
                  </a:txBody>
                  <a:tcPr/>
                </a:tc>
                <a:tc>
                  <a:txBody>
                    <a:bodyPr/>
                    <a:lstStyle/>
                    <a:p>
                      <a:pPr algn="ctr"/>
                      <a:r>
                        <a:rPr lang="en-IN" dirty="0"/>
                        <a:t>16</a:t>
                      </a:r>
                    </a:p>
                  </a:txBody>
                  <a:tcPr/>
                </a:tc>
                <a:extLst>
                  <a:ext uri="{0D108BD9-81ED-4DB2-BD59-A6C34878D82A}">
                    <a16:rowId xmlns:a16="http://schemas.microsoft.com/office/drawing/2014/main" val="1684193793"/>
                  </a:ext>
                </a:extLst>
              </a:tr>
              <a:tr h="370840">
                <a:tc>
                  <a:txBody>
                    <a:bodyPr/>
                    <a:lstStyle/>
                    <a:p>
                      <a:pPr algn="ctr"/>
                      <a:r>
                        <a:rPr lang="en-IN" dirty="0"/>
                        <a:t>51,000</a:t>
                      </a:r>
                    </a:p>
                  </a:txBody>
                  <a:tcPr/>
                </a:tc>
                <a:tc>
                  <a:txBody>
                    <a:bodyPr/>
                    <a:lstStyle/>
                    <a:p>
                      <a:pPr algn="ctr"/>
                      <a:r>
                        <a:rPr lang="en-IN" dirty="0"/>
                        <a:t>Workshop</a:t>
                      </a:r>
                    </a:p>
                  </a:txBody>
                  <a:tcPr/>
                </a:tc>
                <a:tc>
                  <a:txBody>
                    <a:bodyPr/>
                    <a:lstStyle/>
                    <a:p>
                      <a:pPr algn="ctr"/>
                      <a:r>
                        <a:rPr lang="en-IN" dirty="0"/>
                        <a:t>301</a:t>
                      </a:r>
                    </a:p>
                  </a:txBody>
                  <a:tcPr/>
                </a:tc>
                <a:tc>
                  <a:txBody>
                    <a:bodyPr/>
                    <a:lstStyle/>
                    <a:p>
                      <a:pPr algn="ctr"/>
                      <a:r>
                        <a:rPr lang="en-IN" dirty="0"/>
                        <a:t>51,000</a:t>
                      </a:r>
                    </a:p>
                  </a:txBody>
                  <a:tcPr/>
                </a:tc>
                <a:tc>
                  <a:txBody>
                    <a:bodyPr/>
                    <a:lstStyle/>
                    <a:p>
                      <a:pPr algn="ctr"/>
                      <a:r>
                        <a:rPr lang="en-IN" dirty="0"/>
                        <a:t>Bob</a:t>
                      </a:r>
                    </a:p>
                  </a:txBody>
                  <a:tcPr/>
                </a:tc>
                <a:tc>
                  <a:txBody>
                    <a:bodyPr/>
                    <a:lstStyle/>
                    <a:p>
                      <a:pPr algn="ctr"/>
                      <a:r>
                        <a:rPr lang="en-IN" dirty="0"/>
                        <a:t>22</a:t>
                      </a:r>
                    </a:p>
                  </a:txBody>
                  <a:tcPr/>
                </a:tc>
                <a:extLst>
                  <a:ext uri="{0D108BD9-81ED-4DB2-BD59-A6C34878D82A}">
                    <a16:rowId xmlns:a16="http://schemas.microsoft.com/office/drawing/2014/main" val="708440425"/>
                  </a:ext>
                </a:extLst>
              </a:tr>
              <a:tr h="0">
                <a:tc>
                  <a:txBody>
                    <a:bodyPr/>
                    <a:lstStyle/>
                    <a:p>
                      <a:pPr algn="ctr"/>
                      <a:r>
                        <a:rPr lang="en-IN" dirty="0"/>
                        <a:t>50,000</a:t>
                      </a:r>
                    </a:p>
                  </a:txBody>
                  <a:tcPr/>
                </a:tc>
                <a:tc>
                  <a:txBody>
                    <a:bodyPr/>
                    <a:lstStyle/>
                    <a:p>
                      <a:pPr algn="ctr"/>
                      <a:r>
                        <a:rPr lang="en-IN" dirty="0"/>
                        <a:t>Workshop</a:t>
                      </a:r>
                    </a:p>
                  </a:txBody>
                  <a:tcPr/>
                </a:tc>
                <a:tc>
                  <a:txBody>
                    <a:bodyPr/>
                    <a:lstStyle/>
                    <a:p>
                      <a:pPr algn="ctr"/>
                      <a:r>
                        <a:rPr lang="en-IN" dirty="0"/>
                        <a:t>301</a:t>
                      </a:r>
                    </a:p>
                  </a:txBody>
                  <a:tcPr/>
                </a:tc>
                <a:tc>
                  <a:txBody>
                    <a:bodyPr/>
                    <a:lstStyle/>
                    <a:p>
                      <a:pPr algn="ctr"/>
                      <a:r>
                        <a:rPr lang="en-IN" dirty="0"/>
                        <a:t>50,000</a:t>
                      </a:r>
                    </a:p>
                  </a:txBody>
                  <a:tcPr/>
                </a:tc>
                <a:tc>
                  <a:txBody>
                    <a:bodyPr/>
                    <a:lstStyle/>
                    <a:p>
                      <a:pPr algn="ctr"/>
                      <a:r>
                        <a:rPr lang="en-IN" dirty="0"/>
                        <a:t>Tom</a:t>
                      </a:r>
                    </a:p>
                  </a:txBody>
                  <a:tcPr/>
                </a:tc>
                <a:tc>
                  <a:txBody>
                    <a:bodyPr/>
                    <a:lstStyle/>
                    <a:p>
                      <a:pPr algn="ctr"/>
                      <a:r>
                        <a:rPr lang="en-IN" dirty="0"/>
                        <a:t>24</a:t>
                      </a:r>
                    </a:p>
                  </a:txBody>
                  <a:tcPr/>
                </a:tc>
                <a:extLst>
                  <a:ext uri="{0D108BD9-81ED-4DB2-BD59-A6C34878D82A}">
                    <a16:rowId xmlns:a16="http://schemas.microsoft.com/office/drawing/2014/main" val="2295738861"/>
                  </a:ext>
                </a:extLst>
              </a:tr>
              <a:tr h="0">
                <a:tc>
                  <a:txBody>
                    <a:bodyPr/>
                    <a:lstStyle/>
                    <a:p>
                      <a:pPr algn="ctr"/>
                      <a:r>
                        <a:rPr lang="en-IN" dirty="0"/>
                        <a:t>30,000</a:t>
                      </a:r>
                    </a:p>
                  </a:txBody>
                  <a:tcPr/>
                </a:tc>
                <a:tc>
                  <a:txBody>
                    <a:bodyPr/>
                    <a:lstStyle/>
                    <a:p>
                      <a:pPr algn="ctr"/>
                      <a:r>
                        <a:rPr lang="en-IN" dirty="0"/>
                        <a:t>Workshop</a:t>
                      </a:r>
                    </a:p>
                  </a:txBody>
                  <a:tcPr/>
                </a:tc>
                <a:tc>
                  <a:txBody>
                    <a:bodyPr/>
                    <a:lstStyle/>
                    <a:p>
                      <a:pPr algn="ctr"/>
                      <a:r>
                        <a:rPr lang="en-IN" dirty="0"/>
                        <a:t>301</a:t>
                      </a:r>
                    </a:p>
                  </a:txBody>
                  <a:tcPr/>
                </a:tc>
                <a:tc>
                  <a:txBody>
                    <a:bodyPr/>
                    <a:lstStyle/>
                    <a:p>
                      <a:pPr algn="ctr"/>
                      <a:r>
                        <a:rPr lang="en-IN" dirty="0"/>
                        <a:t>30,000</a:t>
                      </a:r>
                    </a:p>
                  </a:txBody>
                  <a:tcPr/>
                </a:tc>
                <a:tc>
                  <a:txBody>
                    <a:bodyPr/>
                    <a:lstStyle/>
                    <a:p>
                      <a:pPr algn="ctr"/>
                      <a:r>
                        <a:rPr lang="en-IN" dirty="0"/>
                        <a:t>John</a:t>
                      </a:r>
                    </a:p>
                  </a:txBody>
                  <a:tcPr/>
                </a:tc>
                <a:tc>
                  <a:txBody>
                    <a:bodyPr/>
                    <a:lstStyle/>
                    <a:p>
                      <a:pPr algn="ctr"/>
                      <a:r>
                        <a:rPr lang="en-IN" dirty="0"/>
                        <a:t>11</a:t>
                      </a:r>
                    </a:p>
                  </a:txBody>
                  <a:tcPr/>
                </a:tc>
                <a:extLst>
                  <a:ext uri="{0D108BD9-81ED-4DB2-BD59-A6C34878D82A}">
                    <a16:rowId xmlns:a16="http://schemas.microsoft.com/office/drawing/2014/main" val="1696926578"/>
                  </a:ext>
                </a:extLst>
              </a:tr>
            </a:tbl>
          </a:graphicData>
        </a:graphic>
      </p:graphicFrame>
      <p:sp>
        <p:nvSpPr>
          <p:cNvPr id="5" name="TextBox 4">
            <a:extLst>
              <a:ext uri="{FF2B5EF4-FFF2-40B4-BE49-F238E27FC236}">
                <a16:creationId xmlns:a16="http://schemas.microsoft.com/office/drawing/2014/main" id="{DD3A495E-74E5-D037-3034-EC94BF2CE243}"/>
              </a:ext>
            </a:extLst>
          </p:cNvPr>
          <p:cNvSpPr txBox="1"/>
          <p:nvPr/>
        </p:nvSpPr>
        <p:spPr>
          <a:xfrm>
            <a:off x="8122040" y="3428999"/>
            <a:ext cx="4012894" cy="2246769"/>
          </a:xfrm>
          <a:prstGeom prst="rect">
            <a:avLst/>
          </a:prstGeom>
          <a:noFill/>
        </p:spPr>
        <p:txBody>
          <a:bodyPr wrap="square">
            <a:spAutoFit/>
          </a:bodyPr>
          <a:lstStyle/>
          <a:p>
            <a:pPr marL="285750" indent="-285750" algn="just">
              <a:buFont typeface="Arial" panose="020B0604020202020204" pitchFamily="34" charset="0"/>
              <a:buChar char="•"/>
            </a:pPr>
            <a:r>
              <a:rPr lang="en-US" sz="2000" b="0" i="0" dirty="0">
                <a:solidFill>
                  <a:srgbClr val="222222"/>
                </a:solidFill>
                <a:effectLst/>
              </a:rPr>
              <a:t>FIRST_VALUE is the same and equal to the value in the first row for the entire result set.</a:t>
            </a:r>
          </a:p>
          <a:p>
            <a:pPr marL="285750" indent="-285750" algn="just">
              <a:buFont typeface="Arial" panose="020B0604020202020204" pitchFamily="34" charset="0"/>
              <a:buChar char="•"/>
            </a:pPr>
            <a:r>
              <a:rPr lang="en-US" sz="2000" b="0" i="0" dirty="0">
                <a:solidFill>
                  <a:srgbClr val="222222"/>
                </a:solidFill>
                <a:effectLst/>
              </a:rPr>
              <a:t>While the LAST_VALUE changes for each record and is equal to the last value that was pulled (i.e. current value in the result set). </a:t>
            </a:r>
            <a:endParaRPr lang="en-IN" sz="2000" dirty="0"/>
          </a:p>
        </p:txBody>
      </p:sp>
    </p:spTree>
    <p:extLst>
      <p:ext uri="{BB962C8B-B14F-4D97-AF65-F5344CB8AC3E}">
        <p14:creationId xmlns:p14="http://schemas.microsoft.com/office/powerpoint/2010/main" val="2389417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DB4C-7284-098A-3F67-0A67F950C032}"/>
              </a:ext>
            </a:extLst>
          </p:cNvPr>
          <p:cNvSpPr>
            <a:spLocks noGrp="1"/>
          </p:cNvSpPr>
          <p:nvPr>
            <p:ph type="title"/>
          </p:nvPr>
        </p:nvSpPr>
        <p:spPr>
          <a:xfrm>
            <a:off x="719446" y="-229395"/>
            <a:ext cx="10515600" cy="1325563"/>
          </a:xfrm>
        </p:spPr>
        <p:txBody>
          <a:bodyPr>
            <a:normAutofit/>
          </a:bodyPr>
          <a:lstStyle/>
          <a:p>
            <a:pPr algn="ctr"/>
            <a:r>
              <a:rPr lang="en-IN" sz="4000" b="1" dirty="0">
                <a:solidFill>
                  <a:srgbClr val="C00000"/>
                </a:solidFill>
                <a:latin typeface="+mn-lt"/>
              </a:rPr>
              <a:t>LAST</a:t>
            </a:r>
            <a:r>
              <a:rPr lang="en-IN" sz="4000" b="1" i="0" u="none" strike="noStrike" baseline="0" dirty="0">
                <a:solidFill>
                  <a:srgbClr val="C00000"/>
                </a:solidFill>
                <a:latin typeface="+mn-lt"/>
              </a:rPr>
              <a:t>_VALUE()</a:t>
            </a:r>
            <a:endParaRPr lang="en-IN" sz="4000" dirty="0">
              <a:solidFill>
                <a:srgbClr val="C00000"/>
              </a:solidFill>
              <a:latin typeface="+mn-lt"/>
            </a:endParaRPr>
          </a:p>
        </p:txBody>
      </p:sp>
      <p:sp>
        <p:nvSpPr>
          <p:cNvPr id="4" name="Slide Number Placeholder 3">
            <a:extLst>
              <a:ext uri="{FF2B5EF4-FFF2-40B4-BE49-F238E27FC236}">
                <a16:creationId xmlns:a16="http://schemas.microsoft.com/office/drawing/2014/main" id="{3CF590D8-0FB5-C3BC-B9F1-45D3279699DF}"/>
              </a:ext>
            </a:extLst>
          </p:cNvPr>
          <p:cNvSpPr>
            <a:spLocks noGrp="1"/>
          </p:cNvSpPr>
          <p:nvPr>
            <p:ph type="sldNum" sz="quarter" idx="12"/>
          </p:nvPr>
        </p:nvSpPr>
        <p:spPr>
          <a:xfrm>
            <a:off x="9049987" y="6424612"/>
            <a:ext cx="2743200" cy="365125"/>
          </a:xfrm>
        </p:spPr>
        <p:txBody>
          <a:bodyPr/>
          <a:lstStyle/>
          <a:p>
            <a:fld id="{A5DC77FE-90AD-43F6-BCC5-87ECBA829A40}" type="slidenum">
              <a:rPr lang="en-IN" smtClean="0"/>
              <a:t>16</a:t>
            </a:fld>
            <a:endParaRPr lang="en-IN" dirty="0"/>
          </a:p>
        </p:txBody>
      </p:sp>
      <p:sp>
        <p:nvSpPr>
          <p:cNvPr id="6" name="Content Placeholder 5">
            <a:extLst>
              <a:ext uri="{FF2B5EF4-FFF2-40B4-BE49-F238E27FC236}">
                <a16:creationId xmlns:a16="http://schemas.microsoft.com/office/drawing/2014/main" id="{81D377A0-97EC-D99A-7502-057E2B7DA520}"/>
              </a:ext>
            </a:extLst>
          </p:cNvPr>
          <p:cNvSpPr>
            <a:spLocks noGrp="1"/>
          </p:cNvSpPr>
          <p:nvPr>
            <p:ph idx="1"/>
          </p:nvPr>
        </p:nvSpPr>
        <p:spPr>
          <a:xfrm>
            <a:off x="104189" y="781198"/>
            <a:ext cx="12087811" cy="5295603"/>
          </a:xfrm>
        </p:spPr>
        <p:txBody>
          <a:bodyPr>
            <a:noAutofit/>
          </a:bodyPr>
          <a:lstStyle/>
          <a:p>
            <a:pPr algn="just"/>
            <a:r>
              <a:rPr lang="en-US" sz="2000" b="0" i="0" dirty="0">
                <a:solidFill>
                  <a:srgbClr val="000000"/>
                </a:solidFill>
                <a:effectLst/>
              </a:rPr>
              <a:t>The following is a sort of scoreboard where each person has their own set of points. To know where they stand, each row must have a low and high score associated with it.</a:t>
            </a:r>
          </a:p>
          <a:p>
            <a:pPr algn="just"/>
            <a:r>
              <a:rPr lang="en-US" sz="2000" b="0" i="0" dirty="0">
                <a:solidFill>
                  <a:srgbClr val="003366"/>
                </a:solidFill>
                <a:effectLst/>
              </a:rPr>
              <a:t>SELECT IdCol, vcName, iScore,</a:t>
            </a:r>
          </a:p>
          <a:p>
            <a:pPr marL="0" indent="0">
              <a:buNone/>
            </a:pPr>
            <a:r>
              <a:rPr lang="en-US" sz="2000" b="0" i="0" dirty="0">
                <a:solidFill>
                  <a:srgbClr val="003366"/>
                </a:solidFill>
                <a:effectLst/>
              </a:rPr>
              <a:t>    LAST_VALUE(iScore)</a:t>
            </a:r>
          </a:p>
          <a:p>
            <a:pPr marL="0" indent="0">
              <a:buNone/>
            </a:pPr>
            <a:r>
              <a:rPr lang="en-US" sz="2000" b="0" i="0" dirty="0">
                <a:solidFill>
                  <a:srgbClr val="003366"/>
                </a:solidFill>
                <a:effectLst/>
              </a:rPr>
              <a:t>    OVER (ORDER BY iScore DESC RANGE BETWEEN UNBOUNDED PRECEDING AND UNBOUNDED FOLLOWING) as     LowestiScore,</a:t>
            </a:r>
          </a:p>
          <a:p>
            <a:pPr marL="0" indent="0">
              <a:buNone/>
            </a:pPr>
            <a:r>
              <a:rPr lang="en-US" sz="2000" b="0" i="0" dirty="0">
                <a:solidFill>
                  <a:srgbClr val="003366"/>
                </a:solidFill>
                <a:effectLst/>
              </a:rPr>
              <a:t>    FIRST_VALUE(iScore)</a:t>
            </a:r>
          </a:p>
          <a:p>
            <a:pPr marL="0" indent="0">
              <a:buNone/>
            </a:pPr>
            <a:r>
              <a:rPr lang="en-US" sz="2000" b="0" i="0" dirty="0">
                <a:solidFill>
                  <a:srgbClr val="003366"/>
                </a:solidFill>
                <a:effectLst/>
              </a:rPr>
              <a:t>    OVER (ORDER BY iScore DESC RANGE BETWEEN UNBOUNDED PRECEDING AND UNBOUNDED FOLLOWING) as HighestiScore</a:t>
            </a:r>
          </a:p>
          <a:p>
            <a:pPr marL="0" indent="0">
              <a:buNone/>
            </a:pPr>
            <a:r>
              <a:rPr lang="en-US" sz="2000" b="0" i="0" dirty="0">
                <a:solidFill>
                  <a:srgbClr val="003366"/>
                </a:solidFill>
                <a:effectLst/>
              </a:rPr>
              <a:t>    FROM tblEmpScores;</a:t>
            </a:r>
            <a:r>
              <a:rPr lang="en-US" sz="2000" dirty="0">
                <a:ea typeface="Calibri" panose="020F0502020204030204" pitchFamily="34" charset="0"/>
                <a:cs typeface="Calibri" panose="020F0502020204030204" pitchFamily="34" charset="0"/>
              </a:rPr>
              <a:t>		</a:t>
            </a:r>
          </a:p>
          <a:p>
            <a:pPr marL="0" indent="0">
              <a:buNone/>
            </a:pPr>
            <a:endParaRPr lang="en-US" sz="2000" dirty="0">
              <a:ea typeface="Calibri" panose="020F0502020204030204" pitchFamily="34" charset="0"/>
              <a:cs typeface="Calibri" panose="020F0502020204030204" pitchFamily="34" charset="0"/>
            </a:endParaRPr>
          </a:p>
          <a:p>
            <a:pPr marL="0" indent="0">
              <a:buNone/>
            </a:pPr>
            <a:r>
              <a:rPr lang="en-US" sz="2000" dirty="0">
                <a:ea typeface="Calibri" panose="020F0502020204030204" pitchFamily="34" charset="0"/>
                <a:cs typeface="Calibri" panose="020F0502020204030204" pitchFamily="34" charset="0"/>
              </a:rPr>
              <a:t>				</a:t>
            </a:r>
          </a:p>
          <a:p>
            <a:pPr marL="0" indent="0">
              <a:buNone/>
            </a:pPr>
            <a:r>
              <a:rPr lang="en-US" sz="2000" dirty="0">
                <a:ea typeface="Calibri" panose="020F0502020204030204" pitchFamily="34" charset="0"/>
                <a:cs typeface="Calibri" panose="020F0502020204030204" pitchFamily="34" charset="0"/>
              </a:rPr>
              <a:t>			     </a:t>
            </a:r>
            <a:r>
              <a:rPr lang="en-US" sz="2000" b="1" dirty="0">
                <a:ea typeface="Calibri" panose="020F0502020204030204" pitchFamily="34" charset="0"/>
                <a:cs typeface="Calibri" panose="020F0502020204030204" pitchFamily="34" charset="0"/>
              </a:rPr>
              <a:t>Employee Scores Table</a:t>
            </a:r>
            <a:endParaRPr lang="en-IN" sz="2000" b="1" dirty="0">
              <a:ea typeface="Calibri" panose="020F0502020204030204" pitchFamily="34" charset="0"/>
              <a:cs typeface="Calibri" panose="020F0502020204030204" pitchFamily="34" charset="0"/>
            </a:endParaRPr>
          </a:p>
        </p:txBody>
      </p:sp>
      <p:graphicFrame>
        <p:nvGraphicFramePr>
          <p:cNvPr id="8" name="Table 7">
            <a:extLst>
              <a:ext uri="{FF2B5EF4-FFF2-40B4-BE49-F238E27FC236}">
                <a16:creationId xmlns:a16="http://schemas.microsoft.com/office/drawing/2014/main" id="{0EAD1A83-250F-6A71-508E-383B0AF838E9}"/>
              </a:ext>
            </a:extLst>
          </p:cNvPr>
          <p:cNvGraphicFramePr>
            <a:graphicFrameLocks noGrp="1"/>
          </p:cNvGraphicFramePr>
          <p:nvPr>
            <p:extLst>
              <p:ext uri="{D42A27DB-BD31-4B8C-83A1-F6EECF244321}">
                <p14:modId xmlns:p14="http://schemas.microsoft.com/office/powerpoint/2010/main" val="178869649"/>
              </p:ext>
            </p:extLst>
          </p:nvPr>
        </p:nvGraphicFramePr>
        <p:xfrm>
          <a:off x="6370409" y="3828097"/>
          <a:ext cx="4051178" cy="2961640"/>
        </p:xfrm>
        <a:graphic>
          <a:graphicData uri="http://schemas.openxmlformats.org/drawingml/2006/table">
            <a:tbl>
              <a:tblPr firstRow="1" bandRow="1">
                <a:tableStyleId>{5C22544A-7EE6-4342-B048-85BDC9FD1C3A}</a:tableStyleId>
              </a:tblPr>
              <a:tblGrid>
                <a:gridCol w="1438236">
                  <a:extLst>
                    <a:ext uri="{9D8B030D-6E8A-4147-A177-3AD203B41FA5}">
                      <a16:colId xmlns:a16="http://schemas.microsoft.com/office/drawing/2014/main" val="943225054"/>
                    </a:ext>
                  </a:extLst>
                </a:gridCol>
                <a:gridCol w="1467876">
                  <a:extLst>
                    <a:ext uri="{9D8B030D-6E8A-4147-A177-3AD203B41FA5}">
                      <a16:colId xmlns:a16="http://schemas.microsoft.com/office/drawing/2014/main" val="4230896923"/>
                    </a:ext>
                  </a:extLst>
                </a:gridCol>
                <a:gridCol w="1145066">
                  <a:extLst>
                    <a:ext uri="{9D8B030D-6E8A-4147-A177-3AD203B41FA5}">
                      <a16:colId xmlns:a16="http://schemas.microsoft.com/office/drawing/2014/main" val="1514580353"/>
                    </a:ext>
                  </a:extLst>
                </a:gridCol>
              </a:tblGrid>
              <a:tr h="370840">
                <a:tc>
                  <a:txBody>
                    <a:bodyPr/>
                    <a:lstStyle/>
                    <a:p>
                      <a:pPr algn="ctr"/>
                      <a:r>
                        <a:rPr lang="en-US" dirty="0"/>
                        <a:t>I</a:t>
                      </a:r>
                      <a:r>
                        <a:rPr lang="en-IN" dirty="0"/>
                        <a:t>D</a:t>
                      </a:r>
                    </a:p>
                  </a:txBody>
                  <a:tcPr/>
                </a:tc>
                <a:tc>
                  <a:txBody>
                    <a:bodyPr/>
                    <a:lstStyle/>
                    <a:p>
                      <a:pPr algn="ctr"/>
                      <a:r>
                        <a:rPr lang="en-US" dirty="0"/>
                        <a:t>NAME</a:t>
                      </a:r>
                      <a:endParaRPr lang="en-IN" dirty="0"/>
                    </a:p>
                  </a:txBody>
                  <a:tcPr/>
                </a:tc>
                <a:tc>
                  <a:txBody>
                    <a:bodyPr/>
                    <a:lstStyle/>
                    <a:p>
                      <a:pPr algn="ctr"/>
                      <a:r>
                        <a:rPr lang="en-US" dirty="0"/>
                        <a:t>SCORE</a:t>
                      </a:r>
                      <a:endParaRPr lang="en-IN" dirty="0"/>
                    </a:p>
                  </a:txBody>
                  <a:tcPr/>
                </a:tc>
                <a:extLst>
                  <a:ext uri="{0D108BD9-81ED-4DB2-BD59-A6C34878D82A}">
                    <a16:rowId xmlns:a16="http://schemas.microsoft.com/office/drawing/2014/main" val="317276761"/>
                  </a:ext>
                </a:extLst>
              </a:tr>
              <a:tr h="370840">
                <a:tc>
                  <a:txBody>
                    <a:bodyPr/>
                    <a:lstStyle/>
                    <a:p>
                      <a:pPr algn="ctr"/>
                      <a:r>
                        <a:rPr lang="en-US" dirty="0"/>
                        <a:t>1011</a:t>
                      </a:r>
                      <a:endParaRPr lang="en-IN" dirty="0"/>
                    </a:p>
                  </a:txBody>
                  <a:tcPr/>
                </a:tc>
                <a:tc>
                  <a:txBody>
                    <a:bodyPr/>
                    <a:lstStyle/>
                    <a:p>
                      <a:pPr algn="ctr"/>
                      <a:r>
                        <a:rPr lang="en-US" dirty="0"/>
                        <a:t>Scott</a:t>
                      </a:r>
                      <a:endParaRPr lang="en-IN" dirty="0"/>
                    </a:p>
                  </a:txBody>
                  <a:tcPr/>
                </a:tc>
                <a:tc>
                  <a:txBody>
                    <a:bodyPr/>
                    <a:lstStyle/>
                    <a:p>
                      <a:pPr algn="ctr"/>
                      <a:r>
                        <a:rPr lang="en-US" dirty="0"/>
                        <a:t>2100</a:t>
                      </a:r>
                      <a:endParaRPr lang="en-IN" dirty="0"/>
                    </a:p>
                  </a:txBody>
                  <a:tcPr/>
                </a:tc>
                <a:extLst>
                  <a:ext uri="{0D108BD9-81ED-4DB2-BD59-A6C34878D82A}">
                    <a16:rowId xmlns:a16="http://schemas.microsoft.com/office/drawing/2014/main" val="1181149247"/>
                  </a:ext>
                </a:extLst>
              </a:tr>
              <a:tr h="370840">
                <a:tc>
                  <a:txBody>
                    <a:bodyPr/>
                    <a:lstStyle/>
                    <a:p>
                      <a:pPr algn="ctr"/>
                      <a:r>
                        <a:rPr lang="en-US" dirty="0"/>
                        <a:t>1012</a:t>
                      </a:r>
                      <a:endParaRPr lang="en-IN" dirty="0"/>
                    </a:p>
                  </a:txBody>
                  <a:tcPr/>
                </a:tc>
                <a:tc>
                  <a:txBody>
                    <a:bodyPr/>
                    <a:lstStyle/>
                    <a:p>
                      <a:pPr algn="ctr"/>
                      <a:r>
                        <a:rPr lang="en-US" dirty="0"/>
                        <a:t>Peter</a:t>
                      </a:r>
                      <a:endParaRPr lang="en-IN" dirty="0"/>
                    </a:p>
                  </a:txBody>
                  <a:tcPr/>
                </a:tc>
                <a:tc>
                  <a:txBody>
                    <a:bodyPr/>
                    <a:lstStyle/>
                    <a:p>
                      <a:pPr algn="ctr"/>
                      <a:r>
                        <a:rPr lang="en-US" dirty="0"/>
                        <a:t>2220</a:t>
                      </a:r>
                      <a:endParaRPr lang="en-IN" dirty="0"/>
                    </a:p>
                  </a:txBody>
                  <a:tcPr/>
                </a:tc>
                <a:extLst>
                  <a:ext uri="{0D108BD9-81ED-4DB2-BD59-A6C34878D82A}">
                    <a16:rowId xmlns:a16="http://schemas.microsoft.com/office/drawing/2014/main" val="3669910370"/>
                  </a:ext>
                </a:extLst>
              </a:tr>
              <a:tr h="370840">
                <a:tc>
                  <a:txBody>
                    <a:bodyPr/>
                    <a:lstStyle/>
                    <a:p>
                      <a:pPr algn="ctr"/>
                      <a:r>
                        <a:rPr lang="en-US" dirty="0"/>
                        <a:t>1013</a:t>
                      </a:r>
                      <a:endParaRPr lang="en-IN" dirty="0"/>
                    </a:p>
                  </a:txBody>
                  <a:tcPr/>
                </a:tc>
                <a:tc>
                  <a:txBody>
                    <a:bodyPr/>
                    <a:lstStyle/>
                    <a:p>
                      <a:pPr algn="ctr"/>
                      <a:r>
                        <a:rPr lang="en-US" dirty="0"/>
                        <a:t>John</a:t>
                      </a:r>
                      <a:endParaRPr lang="en-IN" dirty="0"/>
                    </a:p>
                  </a:txBody>
                  <a:tcPr/>
                </a:tc>
                <a:tc>
                  <a:txBody>
                    <a:bodyPr/>
                    <a:lstStyle/>
                    <a:p>
                      <a:pPr algn="ctr"/>
                      <a:r>
                        <a:rPr lang="en-US" dirty="0"/>
                        <a:t>2010</a:t>
                      </a:r>
                      <a:endParaRPr lang="en-IN" dirty="0"/>
                    </a:p>
                  </a:txBody>
                  <a:tcPr/>
                </a:tc>
                <a:extLst>
                  <a:ext uri="{0D108BD9-81ED-4DB2-BD59-A6C34878D82A}">
                    <a16:rowId xmlns:a16="http://schemas.microsoft.com/office/drawing/2014/main" val="3901415943"/>
                  </a:ext>
                </a:extLst>
              </a:tr>
              <a:tr h="370840">
                <a:tc>
                  <a:txBody>
                    <a:bodyPr/>
                    <a:lstStyle/>
                    <a:p>
                      <a:pPr algn="ctr"/>
                      <a:r>
                        <a:rPr lang="en-US" dirty="0"/>
                        <a:t>1014</a:t>
                      </a:r>
                      <a:endParaRPr lang="en-IN" dirty="0"/>
                    </a:p>
                  </a:txBody>
                  <a:tcPr/>
                </a:tc>
                <a:tc>
                  <a:txBody>
                    <a:bodyPr/>
                    <a:lstStyle/>
                    <a:p>
                      <a:pPr algn="ctr"/>
                      <a:r>
                        <a:rPr lang="en-US" dirty="0"/>
                        <a:t>George</a:t>
                      </a:r>
                      <a:endParaRPr lang="en-IN" dirty="0"/>
                    </a:p>
                  </a:txBody>
                  <a:tcPr/>
                </a:tc>
                <a:tc>
                  <a:txBody>
                    <a:bodyPr/>
                    <a:lstStyle/>
                    <a:p>
                      <a:pPr algn="ctr"/>
                      <a:r>
                        <a:rPr lang="en-US" dirty="0"/>
                        <a:t>2009</a:t>
                      </a:r>
                      <a:endParaRPr lang="en-IN" dirty="0"/>
                    </a:p>
                  </a:txBody>
                  <a:tcPr/>
                </a:tc>
                <a:extLst>
                  <a:ext uri="{0D108BD9-81ED-4DB2-BD59-A6C34878D82A}">
                    <a16:rowId xmlns:a16="http://schemas.microsoft.com/office/drawing/2014/main" val="4151693498"/>
                  </a:ext>
                </a:extLst>
              </a:tr>
              <a:tr h="370840">
                <a:tc>
                  <a:txBody>
                    <a:bodyPr/>
                    <a:lstStyle/>
                    <a:p>
                      <a:pPr algn="ctr"/>
                      <a:r>
                        <a:rPr lang="en-US" dirty="0"/>
                        <a:t>1015</a:t>
                      </a:r>
                      <a:endParaRPr lang="en-IN" dirty="0"/>
                    </a:p>
                  </a:txBody>
                  <a:tcPr/>
                </a:tc>
                <a:tc>
                  <a:txBody>
                    <a:bodyPr/>
                    <a:lstStyle/>
                    <a:p>
                      <a:pPr algn="ctr"/>
                      <a:r>
                        <a:rPr lang="en-US" dirty="0"/>
                        <a:t>Thomas</a:t>
                      </a:r>
                      <a:endParaRPr lang="en-IN" dirty="0"/>
                    </a:p>
                  </a:txBody>
                  <a:tcPr/>
                </a:tc>
                <a:tc>
                  <a:txBody>
                    <a:bodyPr/>
                    <a:lstStyle/>
                    <a:p>
                      <a:pPr algn="ctr"/>
                      <a:r>
                        <a:rPr lang="en-US" dirty="0"/>
                        <a:t>2500</a:t>
                      </a:r>
                      <a:endParaRPr lang="en-IN" dirty="0"/>
                    </a:p>
                  </a:txBody>
                  <a:tcPr/>
                </a:tc>
                <a:extLst>
                  <a:ext uri="{0D108BD9-81ED-4DB2-BD59-A6C34878D82A}">
                    <a16:rowId xmlns:a16="http://schemas.microsoft.com/office/drawing/2014/main" val="1684193793"/>
                  </a:ext>
                </a:extLst>
              </a:tr>
              <a:tr h="370840">
                <a:tc>
                  <a:txBody>
                    <a:bodyPr/>
                    <a:lstStyle/>
                    <a:p>
                      <a:pPr algn="ctr"/>
                      <a:r>
                        <a:rPr lang="en-US" dirty="0"/>
                        <a:t>1016</a:t>
                      </a:r>
                      <a:endParaRPr lang="en-IN" dirty="0"/>
                    </a:p>
                  </a:txBody>
                  <a:tcPr/>
                </a:tc>
                <a:tc>
                  <a:txBody>
                    <a:bodyPr/>
                    <a:lstStyle/>
                    <a:p>
                      <a:pPr algn="ctr"/>
                      <a:r>
                        <a:rPr lang="en-US" dirty="0"/>
                        <a:t>Veronica</a:t>
                      </a:r>
                      <a:endParaRPr lang="en-IN" dirty="0"/>
                    </a:p>
                  </a:txBody>
                  <a:tcPr/>
                </a:tc>
                <a:tc>
                  <a:txBody>
                    <a:bodyPr/>
                    <a:lstStyle/>
                    <a:p>
                      <a:pPr algn="ctr"/>
                      <a:r>
                        <a:rPr lang="en-US" dirty="0"/>
                        <a:t>2110</a:t>
                      </a:r>
                      <a:endParaRPr lang="en-IN" dirty="0"/>
                    </a:p>
                  </a:txBody>
                  <a:tcPr/>
                </a:tc>
                <a:extLst>
                  <a:ext uri="{0D108BD9-81ED-4DB2-BD59-A6C34878D82A}">
                    <a16:rowId xmlns:a16="http://schemas.microsoft.com/office/drawing/2014/main" val="708440425"/>
                  </a:ext>
                </a:extLst>
              </a:tr>
              <a:tr h="0">
                <a:tc>
                  <a:txBody>
                    <a:bodyPr/>
                    <a:lstStyle/>
                    <a:p>
                      <a:pPr algn="ctr"/>
                      <a:r>
                        <a:rPr lang="en-US" dirty="0"/>
                        <a:t>1017</a:t>
                      </a:r>
                      <a:endParaRPr lang="en-IN" dirty="0"/>
                    </a:p>
                  </a:txBody>
                  <a:tcPr/>
                </a:tc>
                <a:tc>
                  <a:txBody>
                    <a:bodyPr/>
                    <a:lstStyle/>
                    <a:p>
                      <a:pPr algn="ctr"/>
                      <a:r>
                        <a:rPr lang="en-US" dirty="0"/>
                        <a:t>Anthony</a:t>
                      </a:r>
                      <a:endParaRPr lang="en-IN" dirty="0"/>
                    </a:p>
                  </a:txBody>
                  <a:tcPr/>
                </a:tc>
                <a:tc>
                  <a:txBody>
                    <a:bodyPr/>
                    <a:lstStyle/>
                    <a:p>
                      <a:pPr algn="ctr"/>
                      <a:r>
                        <a:rPr lang="en-US" dirty="0"/>
                        <a:t>2011</a:t>
                      </a:r>
                      <a:endParaRPr lang="en-IN" dirty="0"/>
                    </a:p>
                  </a:txBody>
                  <a:tcPr/>
                </a:tc>
                <a:extLst>
                  <a:ext uri="{0D108BD9-81ED-4DB2-BD59-A6C34878D82A}">
                    <a16:rowId xmlns:a16="http://schemas.microsoft.com/office/drawing/2014/main" val="2295738861"/>
                  </a:ext>
                </a:extLst>
              </a:tr>
            </a:tbl>
          </a:graphicData>
        </a:graphic>
      </p:graphicFrame>
    </p:spTree>
    <p:extLst>
      <p:ext uri="{BB962C8B-B14F-4D97-AF65-F5344CB8AC3E}">
        <p14:creationId xmlns:p14="http://schemas.microsoft.com/office/powerpoint/2010/main" val="793068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DB4C-7284-098A-3F67-0A67F950C032}"/>
              </a:ext>
            </a:extLst>
          </p:cNvPr>
          <p:cNvSpPr>
            <a:spLocks noGrp="1"/>
          </p:cNvSpPr>
          <p:nvPr>
            <p:ph type="title"/>
          </p:nvPr>
        </p:nvSpPr>
        <p:spPr>
          <a:xfrm>
            <a:off x="719446" y="-229395"/>
            <a:ext cx="10515600" cy="1325563"/>
          </a:xfrm>
        </p:spPr>
        <p:txBody>
          <a:bodyPr>
            <a:normAutofit/>
          </a:bodyPr>
          <a:lstStyle/>
          <a:p>
            <a:pPr algn="ctr"/>
            <a:r>
              <a:rPr lang="en-IN" sz="4000" b="1" dirty="0">
                <a:solidFill>
                  <a:srgbClr val="C00000"/>
                </a:solidFill>
                <a:latin typeface="+mn-lt"/>
              </a:rPr>
              <a:t>LAST</a:t>
            </a:r>
            <a:r>
              <a:rPr lang="en-IN" sz="4000" b="1" i="0" u="none" strike="noStrike" baseline="0" dirty="0">
                <a:solidFill>
                  <a:srgbClr val="C00000"/>
                </a:solidFill>
                <a:latin typeface="+mn-lt"/>
              </a:rPr>
              <a:t>_VALUE()</a:t>
            </a:r>
            <a:endParaRPr lang="en-IN" sz="4000" dirty="0">
              <a:solidFill>
                <a:srgbClr val="C00000"/>
              </a:solidFill>
              <a:latin typeface="+mn-lt"/>
            </a:endParaRPr>
          </a:p>
        </p:txBody>
      </p:sp>
      <p:sp>
        <p:nvSpPr>
          <p:cNvPr id="4" name="Slide Number Placeholder 3">
            <a:extLst>
              <a:ext uri="{FF2B5EF4-FFF2-40B4-BE49-F238E27FC236}">
                <a16:creationId xmlns:a16="http://schemas.microsoft.com/office/drawing/2014/main" id="{3CF590D8-0FB5-C3BC-B9F1-45D3279699DF}"/>
              </a:ext>
            </a:extLst>
          </p:cNvPr>
          <p:cNvSpPr>
            <a:spLocks noGrp="1"/>
          </p:cNvSpPr>
          <p:nvPr>
            <p:ph type="sldNum" sz="quarter" idx="12"/>
          </p:nvPr>
        </p:nvSpPr>
        <p:spPr>
          <a:xfrm>
            <a:off x="9049987" y="6424612"/>
            <a:ext cx="2743200" cy="365125"/>
          </a:xfrm>
        </p:spPr>
        <p:txBody>
          <a:bodyPr/>
          <a:lstStyle/>
          <a:p>
            <a:fld id="{A5DC77FE-90AD-43F6-BCC5-87ECBA829A40}" type="slidenum">
              <a:rPr lang="en-IN" smtClean="0"/>
              <a:t>17</a:t>
            </a:fld>
            <a:endParaRPr lang="en-IN" dirty="0"/>
          </a:p>
        </p:txBody>
      </p:sp>
      <p:sp>
        <p:nvSpPr>
          <p:cNvPr id="6" name="Content Placeholder 5">
            <a:extLst>
              <a:ext uri="{FF2B5EF4-FFF2-40B4-BE49-F238E27FC236}">
                <a16:creationId xmlns:a16="http://schemas.microsoft.com/office/drawing/2014/main" id="{81D377A0-97EC-D99A-7502-057E2B7DA520}"/>
              </a:ext>
            </a:extLst>
          </p:cNvPr>
          <p:cNvSpPr>
            <a:spLocks noGrp="1"/>
          </p:cNvSpPr>
          <p:nvPr>
            <p:ph idx="1"/>
          </p:nvPr>
        </p:nvSpPr>
        <p:spPr>
          <a:xfrm>
            <a:off x="104189" y="880266"/>
            <a:ext cx="12087811" cy="5295603"/>
          </a:xfrm>
        </p:spPr>
        <p:txBody>
          <a:bodyPr>
            <a:noAutofit/>
          </a:bodyPr>
          <a:lstStyle/>
          <a:p>
            <a:pPr marL="285750" indent="-285750" algn="just">
              <a:buFont typeface="Arial" panose="020B0604020202020204" pitchFamily="34" charset="0"/>
              <a:buChar char="•"/>
            </a:pPr>
            <a:r>
              <a:rPr lang="en-US" sz="2400" b="0" i="0" dirty="0">
                <a:solidFill>
                  <a:srgbClr val="222222"/>
                </a:solidFill>
                <a:effectLst/>
              </a:rPr>
              <a:t>If we want the Last Value to remain the same for all rows in the result set we need to use </a:t>
            </a:r>
            <a:r>
              <a:rPr lang="en-US" sz="2400" b="1" i="0" dirty="0">
                <a:solidFill>
                  <a:srgbClr val="222222"/>
                </a:solidFill>
                <a:effectLst/>
              </a:rPr>
              <a:t>ROWS BETWEEN UNBOUNDED PRECEDING AND UNBOUNDED FOLLOWING </a:t>
            </a:r>
            <a:r>
              <a:rPr lang="en-US" sz="2400" b="0" i="0" dirty="0">
                <a:solidFill>
                  <a:srgbClr val="222222"/>
                </a:solidFill>
                <a:effectLst/>
              </a:rPr>
              <a:t>with the LAST_VALUE function.</a:t>
            </a:r>
          </a:p>
          <a:p>
            <a:pPr marL="285750" indent="-285750" algn="just">
              <a:buFont typeface="Arial" panose="020B0604020202020204" pitchFamily="34" charset="0"/>
              <a:buChar char="•"/>
            </a:pPr>
            <a:r>
              <a:rPr lang="en-US" sz="2400" b="0" i="0" dirty="0">
                <a:effectLst/>
              </a:rPr>
              <a:t>UNBOUNDED PRECEDING means that the starting boundary is the first row in the partition, and UNBOUNDED FOLLOWING means that the ending boundary is the last row in the partition.</a:t>
            </a:r>
            <a:endParaRPr lang="en-US" sz="2400" dirty="0">
              <a:ea typeface="Calibri" panose="020F0502020204030204" pitchFamily="34" charset="0"/>
              <a:cs typeface="Calibri" panose="020F0502020204030204" pitchFamily="34" charset="0"/>
            </a:endParaRPr>
          </a:p>
          <a:p>
            <a:pPr marL="0" indent="0">
              <a:buNone/>
            </a:pPr>
            <a:endParaRPr lang="en-US" sz="2000" dirty="0">
              <a:ea typeface="Calibri" panose="020F0502020204030204" pitchFamily="34" charset="0"/>
              <a:cs typeface="Calibri" panose="020F0502020204030204" pitchFamily="34" charset="0"/>
            </a:endParaRPr>
          </a:p>
          <a:p>
            <a:pPr marL="0" indent="0">
              <a:buNone/>
            </a:pPr>
            <a:r>
              <a:rPr lang="en-US" sz="2000" dirty="0">
                <a:ea typeface="Calibri" panose="020F0502020204030204" pitchFamily="34" charset="0"/>
                <a:cs typeface="Calibri" panose="020F0502020204030204" pitchFamily="34" charset="0"/>
              </a:rPr>
              <a:t>				</a:t>
            </a:r>
          </a:p>
          <a:p>
            <a:pPr marL="0" indent="0">
              <a:buNone/>
            </a:pPr>
            <a:r>
              <a:rPr lang="en-US" sz="2000" dirty="0">
                <a:ea typeface="Calibri" panose="020F0502020204030204" pitchFamily="34" charset="0"/>
                <a:cs typeface="Calibri" panose="020F0502020204030204" pitchFamily="34" charset="0"/>
              </a:rPr>
              <a:t>			</a:t>
            </a:r>
            <a:endParaRPr lang="en-IN" sz="2000" b="1" dirty="0">
              <a:ea typeface="Calibri" panose="020F0502020204030204" pitchFamily="34" charset="0"/>
              <a:cs typeface="Calibri" panose="020F0502020204030204" pitchFamily="34" charset="0"/>
            </a:endParaRPr>
          </a:p>
        </p:txBody>
      </p:sp>
      <p:graphicFrame>
        <p:nvGraphicFramePr>
          <p:cNvPr id="8" name="Table 7">
            <a:extLst>
              <a:ext uri="{FF2B5EF4-FFF2-40B4-BE49-F238E27FC236}">
                <a16:creationId xmlns:a16="http://schemas.microsoft.com/office/drawing/2014/main" id="{0EAD1A83-250F-6A71-508E-383B0AF838E9}"/>
              </a:ext>
            </a:extLst>
          </p:cNvPr>
          <p:cNvGraphicFramePr>
            <a:graphicFrameLocks noGrp="1"/>
          </p:cNvGraphicFramePr>
          <p:nvPr>
            <p:extLst>
              <p:ext uri="{D42A27DB-BD31-4B8C-83A1-F6EECF244321}">
                <p14:modId xmlns:p14="http://schemas.microsoft.com/office/powerpoint/2010/main" val="833987281"/>
              </p:ext>
            </p:extLst>
          </p:nvPr>
        </p:nvGraphicFramePr>
        <p:xfrm>
          <a:off x="2379095" y="3338601"/>
          <a:ext cx="7767439" cy="2961640"/>
        </p:xfrm>
        <a:graphic>
          <a:graphicData uri="http://schemas.openxmlformats.org/drawingml/2006/table">
            <a:tbl>
              <a:tblPr firstRow="1" bandRow="1">
                <a:tableStyleId>{5C22544A-7EE6-4342-B048-85BDC9FD1C3A}</a:tableStyleId>
              </a:tblPr>
              <a:tblGrid>
                <a:gridCol w="1378741">
                  <a:extLst>
                    <a:ext uri="{9D8B030D-6E8A-4147-A177-3AD203B41FA5}">
                      <a16:colId xmlns:a16="http://schemas.microsoft.com/office/drawing/2014/main" val="943225054"/>
                    </a:ext>
                  </a:extLst>
                </a:gridCol>
                <a:gridCol w="1589679">
                  <a:extLst>
                    <a:ext uri="{9D8B030D-6E8A-4147-A177-3AD203B41FA5}">
                      <a16:colId xmlns:a16="http://schemas.microsoft.com/office/drawing/2014/main" val="4230896923"/>
                    </a:ext>
                  </a:extLst>
                </a:gridCol>
                <a:gridCol w="1305505">
                  <a:extLst>
                    <a:ext uri="{9D8B030D-6E8A-4147-A177-3AD203B41FA5}">
                      <a16:colId xmlns:a16="http://schemas.microsoft.com/office/drawing/2014/main" val="1514580353"/>
                    </a:ext>
                  </a:extLst>
                </a:gridCol>
                <a:gridCol w="1973654">
                  <a:extLst>
                    <a:ext uri="{9D8B030D-6E8A-4147-A177-3AD203B41FA5}">
                      <a16:colId xmlns:a16="http://schemas.microsoft.com/office/drawing/2014/main" val="4100510170"/>
                    </a:ext>
                  </a:extLst>
                </a:gridCol>
                <a:gridCol w="1519860">
                  <a:extLst>
                    <a:ext uri="{9D8B030D-6E8A-4147-A177-3AD203B41FA5}">
                      <a16:colId xmlns:a16="http://schemas.microsoft.com/office/drawing/2014/main" val="58283283"/>
                    </a:ext>
                  </a:extLst>
                </a:gridCol>
              </a:tblGrid>
              <a:tr h="370840">
                <a:tc>
                  <a:txBody>
                    <a:bodyPr/>
                    <a:lstStyle/>
                    <a:p>
                      <a:pPr algn="ctr"/>
                      <a:r>
                        <a:rPr lang="en-US" dirty="0"/>
                        <a:t>I</a:t>
                      </a:r>
                      <a:r>
                        <a:rPr lang="en-IN" dirty="0"/>
                        <a:t>D</a:t>
                      </a:r>
                    </a:p>
                  </a:txBody>
                  <a:tcPr/>
                </a:tc>
                <a:tc>
                  <a:txBody>
                    <a:bodyPr/>
                    <a:lstStyle/>
                    <a:p>
                      <a:pPr algn="ctr"/>
                      <a:r>
                        <a:rPr lang="en-US" dirty="0"/>
                        <a:t>NAME</a:t>
                      </a:r>
                      <a:endParaRPr lang="en-IN" dirty="0"/>
                    </a:p>
                  </a:txBody>
                  <a:tcPr/>
                </a:tc>
                <a:tc>
                  <a:txBody>
                    <a:bodyPr/>
                    <a:lstStyle/>
                    <a:p>
                      <a:pPr algn="ctr"/>
                      <a:r>
                        <a:rPr lang="en-US" dirty="0"/>
                        <a:t>SCORE</a:t>
                      </a:r>
                      <a:endParaRPr lang="en-IN" dirty="0"/>
                    </a:p>
                  </a:txBody>
                  <a:tcPr/>
                </a:tc>
                <a:tc>
                  <a:txBody>
                    <a:bodyPr/>
                    <a:lstStyle/>
                    <a:p>
                      <a:pPr algn="ctr"/>
                      <a:r>
                        <a:rPr lang="en-US" dirty="0"/>
                        <a:t>LowestiScore</a:t>
                      </a:r>
                      <a:endParaRPr lang="en-IN" dirty="0"/>
                    </a:p>
                  </a:txBody>
                  <a:tcPr/>
                </a:tc>
                <a:tc>
                  <a:txBody>
                    <a:bodyPr/>
                    <a:lstStyle/>
                    <a:p>
                      <a:pPr algn="ctr"/>
                      <a:r>
                        <a:rPr lang="en-US" dirty="0"/>
                        <a:t>HighestiScore</a:t>
                      </a:r>
                      <a:endParaRPr lang="en-IN" dirty="0"/>
                    </a:p>
                  </a:txBody>
                  <a:tcPr/>
                </a:tc>
                <a:extLst>
                  <a:ext uri="{0D108BD9-81ED-4DB2-BD59-A6C34878D82A}">
                    <a16:rowId xmlns:a16="http://schemas.microsoft.com/office/drawing/2014/main" val="317276761"/>
                  </a:ext>
                </a:extLst>
              </a:tr>
              <a:tr h="370840">
                <a:tc>
                  <a:txBody>
                    <a:bodyPr/>
                    <a:lstStyle/>
                    <a:p>
                      <a:pPr algn="ctr"/>
                      <a:r>
                        <a:rPr lang="en-US" dirty="0"/>
                        <a:t>1011</a:t>
                      </a:r>
                      <a:endParaRPr lang="en-IN" dirty="0"/>
                    </a:p>
                  </a:txBody>
                  <a:tcPr/>
                </a:tc>
                <a:tc>
                  <a:txBody>
                    <a:bodyPr/>
                    <a:lstStyle/>
                    <a:p>
                      <a:pPr algn="ctr"/>
                      <a:r>
                        <a:rPr lang="en-US" dirty="0"/>
                        <a:t>Scott</a:t>
                      </a:r>
                      <a:endParaRPr lang="en-IN" dirty="0"/>
                    </a:p>
                  </a:txBody>
                  <a:tcPr/>
                </a:tc>
                <a:tc>
                  <a:txBody>
                    <a:bodyPr/>
                    <a:lstStyle/>
                    <a:p>
                      <a:pPr algn="ctr"/>
                      <a:r>
                        <a:rPr lang="en-US" dirty="0"/>
                        <a:t>2100</a:t>
                      </a:r>
                      <a:endParaRPr lang="en-IN" dirty="0"/>
                    </a:p>
                  </a:txBody>
                  <a:tcPr/>
                </a:tc>
                <a:tc>
                  <a:txBody>
                    <a:bodyPr/>
                    <a:lstStyle/>
                    <a:p>
                      <a:pPr algn="ctr"/>
                      <a:r>
                        <a:rPr lang="en-US" dirty="0"/>
                        <a:t>2009</a:t>
                      </a:r>
                      <a:endParaRPr lang="en-IN" dirty="0"/>
                    </a:p>
                  </a:txBody>
                  <a:tcPr/>
                </a:tc>
                <a:tc>
                  <a:txBody>
                    <a:bodyPr/>
                    <a:lstStyle/>
                    <a:p>
                      <a:pPr algn="ctr"/>
                      <a:r>
                        <a:rPr lang="en-US" dirty="0"/>
                        <a:t>2500</a:t>
                      </a:r>
                      <a:endParaRPr lang="en-IN" dirty="0"/>
                    </a:p>
                  </a:txBody>
                  <a:tcPr/>
                </a:tc>
                <a:extLst>
                  <a:ext uri="{0D108BD9-81ED-4DB2-BD59-A6C34878D82A}">
                    <a16:rowId xmlns:a16="http://schemas.microsoft.com/office/drawing/2014/main" val="1181149247"/>
                  </a:ext>
                </a:extLst>
              </a:tr>
              <a:tr h="370840">
                <a:tc>
                  <a:txBody>
                    <a:bodyPr/>
                    <a:lstStyle/>
                    <a:p>
                      <a:pPr algn="ctr"/>
                      <a:r>
                        <a:rPr lang="en-US" dirty="0"/>
                        <a:t>1012</a:t>
                      </a:r>
                      <a:endParaRPr lang="en-IN" dirty="0"/>
                    </a:p>
                  </a:txBody>
                  <a:tcPr/>
                </a:tc>
                <a:tc>
                  <a:txBody>
                    <a:bodyPr/>
                    <a:lstStyle/>
                    <a:p>
                      <a:pPr algn="ctr"/>
                      <a:r>
                        <a:rPr lang="en-US" dirty="0"/>
                        <a:t>Peter</a:t>
                      </a:r>
                      <a:endParaRPr lang="en-IN" dirty="0"/>
                    </a:p>
                  </a:txBody>
                  <a:tcPr/>
                </a:tc>
                <a:tc>
                  <a:txBody>
                    <a:bodyPr/>
                    <a:lstStyle/>
                    <a:p>
                      <a:pPr algn="ctr"/>
                      <a:r>
                        <a:rPr lang="en-US" dirty="0"/>
                        <a:t>2220</a:t>
                      </a:r>
                      <a:endParaRPr lang="en-IN" dirty="0"/>
                    </a:p>
                  </a:txBody>
                  <a:tcPr/>
                </a:tc>
                <a:tc>
                  <a:txBody>
                    <a:bodyPr/>
                    <a:lstStyle/>
                    <a:p>
                      <a:pPr algn="ct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2009</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2500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3669910370"/>
                  </a:ext>
                </a:extLst>
              </a:tr>
              <a:tr h="370840">
                <a:tc>
                  <a:txBody>
                    <a:bodyPr/>
                    <a:lstStyle/>
                    <a:p>
                      <a:pPr algn="ctr"/>
                      <a:r>
                        <a:rPr lang="en-US" dirty="0"/>
                        <a:t>1013</a:t>
                      </a:r>
                      <a:endParaRPr lang="en-IN" dirty="0"/>
                    </a:p>
                  </a:txBody>
                  <a:tcPr/>
                </a:tc>
                <a:tc>
                  <a:txBody>
                    <a:bodyPr/>
                    <a:lstStyle/>
                    <a:p>
                      <a:pPr algn="ctr"/>
                      <a:r>
                        <a:rPr lang="en-US" dirty="0"/>
                        <a:t>John</a:t>
                      </a:r>
                      <a:endParaRPr lang="en-IN" dirty="0"/>
                    </a:p>
                  </a:txBody>
                  <a:tcPr/>
                </a:tc>
                <a:tc>
                  <a:txBody>
                    <a:bodyPr/>
                    <a:lstStyle/>
                    <a:p>
                      <a:pPr algn="ctr"/>
                      <a:r>
                        <a:rPr lang="en-US" dirty="0"/>
                        <a:t>2010</a:t>
                      </a:r>
                      <a:endParaRPr lang="en-IN" dirty="0"/>
                    </a:p>
                  </a:txBody>
                  <a:tcPr/>
                </a:tc>
                <a:tc>
                  <a:txBody>
                    <a:bodyPr/>
                    <a:lstStyle/>
                    <a:p>
                      <a:pPr algn="ct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2009</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2500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3901415943"/>
                  </a:ext>
                </a:extLst>
              </a:tr>
              <a:tr h="370840">
                <a:tc>
                  <a:txBody>
                    <a:bodyPr/>
                    <a:lstStyle/>
                    <a:p>
                      <a:pPr algn="ctr"/>
                      <a:r>
                        <a:rPr lang="en-US" dirty="0"/>
                        <a:t>1014</a:t>
                      </a:r>
                      <a:endParaRPr lang="en-IN" dirty="0"/>
                    </a:p>
                  </a:txBody>
                  <a:tcPr/>
                </a:tc>
                <a:tc>
                  <a:txBody>
                    <a:bodyPr/>
                    <a:lstStyle/>
                    <a:p>
                      <a:pPr algn="ctr"/>
                      <a:r>
                        <a:rPr lang="en-US" dirty="0"/>
                        <a:t>George</a:t>
                      </a:r>
                      <a:endParaRPr lang="en-IN" dirty="0"/>
                    </a:p>
                  </a:txBody>
                  <a:tcPr/>
                </a:tc>
                <a:tc>
                  <a:txBody>
                    <a:bodyPr/>
                    <a:lstStyle/>
                    <a:p>
                      <a:pPr algn="ctr"/>
                      <a:r>
                        <a:rPr lang="en-US" dirty="0"/>
                        <a:t>2009</a:t>
                      </a:r>
                      <a:endParaRPr lang="en-IN" dirty="0"/>
                    </a:p>
                  </a:txBody>
                  <a:tcPr/>
                </a:tc>
                <a:tc>
                  <a:txBody>
                    <a:bodyPr/>
                    <a:lstStyle/>
                    <a:p>
                      <a:pPr algn="ct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2009</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2500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4151693498"/>
                  </a:ext>
                </a:extLst>
              </a:tr>
              <a:tr h="370840">
                <a:tc>
                  <a:txBody>
                    <a:bodyPr/>
                    <a:lstStyle/>
                    <a:p>
                      <a:pPr algn="ctr"/>
                      <a:r>
                        <a:rPr lang="en-US" dirty="0"/>
                        <a:t>1015</a:t>
                      </a:r>
                      <a:endParaRPr lang="en-IN" dirty="0"/>
                    </a:p>
                  </a:txBody>
                  <a:tcPr/>
                </a:tc>
                <a:tc>
                  <a:txBody>
                    <a:bodyPr/>
                    <a:lstStyle/>
                    <a:p>
                      <a:pPr algn="ctr"/>
                      <a:r>
                        <a:rPr lang="en-US" dirty="0"/>
                        <a:t>Thomas</a:t>
                      </a:r>
                      <a:endParaRPr lang="en-IN" dirty="0"/>
                    </a:p>
                  </a:txBody>
                  <a:tcPr/>
                </a:tc>
                <a:tc>
                  <a:txBody>
                    <a:bodyPr/>
                    <a:lstStyle/>
                    <a:p>
                      <a:pPr algn="ctr"/>
                      <a:r>
                        <a:rPr lang="en-US" dirty="0"/>
                        <a:t>2500</a:t>
                      </a:r>
                      <a:endParaRPr lang="en-IN" dirty="0"/>
                    </a:p>
                  </a:txBody>
                  <a:tcPr/>
                </a:tc>
                <a:tc>
                  <a:txBody>
                    <a:bodyPr/>
                    <a:lstStyle/>
                    <a:p>
                      <a:pPr algn="ct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2009</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2500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684193793"/>
                  </a:ext>
                </a:extLst>
              </a:tr>
              <a:tr h="370840">
                <a:tc>
                  <a:txBody>
                    <a:bodyPr/>
                    <a:lstStyle/>
                    <a:p>
                      <a:pPr algn="ctr"/>
                      <a:r>
                        <a:rPr lang="en-US" dirty="0"/>
                        <a:t>1016</a:t>
                      </a:r>
                      <a:endParaRPr lang="en-IN" dirty="0"/>
                    </a:p>
                  </a:txBody>
                  <a:tcPr/>
                </a:tc>
                <a:tc>
                  <a:txBody>
                    <a:bodyPr/>
                    <a:lstStyle/>
                    <a:p>
                      <a:pPr algn="ctr"/>
                      <a:r>
                        <a:rPr lang="en-US" dirty="0"/>
                        <a:t>Veronica</a:t>
                      </a:r>
                      <a:endParaRPr lang="en-IN" dirty="0"/>
                    </a:p>
                  </a:txBody>
                  <a:tcPr/>
                </a:tc>
                <a:tc>
                  <a:txBody>
                    <a:bodyPr/>
                    <a:lstStyle/>
                    <a:p>
                      <a:pPr algn="ctr"/>
                      <a:r>
                        <a:rPr lang="en-US" dirty="0"/>
                        <a:t>2110</a:t>
                      </a:r>
                      <a:endParaRPr lang="en-IN" dirty="0"/>
                    </a:p>
                  </a:txBody>
                  <a:tcPr/>
                </a:tc>
                <a:tc>
                  <a:txBody>
                    <a:bodyPr/>
                    <a:lstStyle/>
                    <a:p>
                      <a:pPr algn="ct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2009</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2500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708440425"/>
                  </a:ext>
                </a:extLst>
              </a:tr>
              <a:tr h="0">
                <a:tc>
                  <a:txBody>
                    <a:bodyPr/>
                    <a:lstStyle/>
                    <a:p>
                      <a:pPr algn="ctr"/>
                      <a:r>
                        <a:rPr lang="en-US" dirty="0"/>
                        <a:t>1017</a:t>
                      </a:r>
                      <a:endParaRPr lang="en-IN" dirty="0"/>
                    </a:p>
                  </a:txBody>
                  <a:tcPr/>
                </a:tc>
                <a:tc>
                  <a:txBody>
                    <a:bodyPr/>
                    <a:lstStyle/>
                    <a:p>
                      <a:pPr algn="ctr"/>
                      <a:r>
                        <a:rPr lang="en-US" dirty="0"/>
                        <a:t>Anthony</a:t>
                      </a:r>
                      <a:endParaRPr lang="en-IN" dirty="0"/>
                    </a:p>
                  </a:txBody>
                  <a:tcPr/>
                </a:tc>
                <a:tc>
                  <a:txBody>
                    <a:bodyPr/>
                    <a:lstStyle/>
                    <a:p>
                      <a:pPr algn="ctr"/>
                      <a:r>
                        <a:rPr lang="en-US" dirty="0"/>
                        <a:t>2011</a:t>
                      </a:r>
                      <a:endParaRPr lang="en-IN" dirty="0"/>
                    </a:p>
                  </a:txBody>
                  <a:tcPr/>
                </a:tc>
                <a:tc>
                  <a:txBody>
                    <a:bodyPr/>
                    <a:lstStyle/>
                    <a:p>
                      <a:pPr algn="ct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2009</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2500</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295738861"/>
                  </a:ext>
                </a:extLst>
              </a:tr>
            </a:tbl>
          </a:graphicData>
        </a:graphic>
      </p:graphicFrame>
      <p:sp>
        <p:nvSpPr>
          <p:cNvPr id="9" name="TextBox 8">
            <a:extLst>
              <a:ext uri="{FF2B5EF4-FFF2-40B4-BE49-F238E27FC236}">
                <a16:creationId xmlns:a16="http://schemas.microsoft.com/office/drawing/2014/main" id="{7AB035F5-E027-C258-A0E8-D4BCC9963A2B}"/>
              </a:ext>
            </a:extLst>
          </p:cNvPr>
          <p:cNvSpPr txBox="1"/>
          <p:nvPr/>
        </p:nvSpPr>
        <p:spPr>
          <a:xfrm>
            <a:off x="3059935" y="2854412"/>
            <a:ext cx="6119870" cy="369332"/>
          </a:xfrm>
          <a:prstGeom prst="rect">
            <a:avLst/>
          </a:prstGeom>
          <a:noFill/>
        </p:spPr>
        <p:txBody>
          <a:bodyPr wrap="square">
            <a:spAutoFit/>
          </a:bodyPr>
          <a:lstStyle/>
          <a:p>
            <a:r>
              <a:rPr lang="en-US" b="0" i="0" dirty="0">
                <a:solidFill>
                  <a:srgbClr val="E8EAED"/>
                </a:solidFill>
                <a:effectLst/>
                <a:latin typeface="Google Sans"/>
              </a:rPr>
              <a:t>.</a:t>
            </a:r>
            <a:endParaRPr lang="en-IN" dirty="0"/>
          </a:p>
        </p:txBody>
      </p:sp>
    </p:spTree>
    <p:extLst>
      <p:ext uri="{BB962C8B-B14F-4D97-AF65-F5344CB8AC3E}">
        <p14:creationId xmlns:p14="http://schemas.microsoft.com/office/powerpoint/2010/main" val="1094065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DB4C-7284-098A-3F67-0A67F950C032}"/>
              </a:ext>
            </a:extLst>
          </p:cNvPr>
          <p:cNvSpPr>
            <a:spLocks noGrp="1"/>
          </p:cNvSpPr>
          <p:nvPr>
            <p:ph type="title"/>
          </p:nvPr>
        </p:nvSpPr>
        <p:spPr>
          <a:xfrm>
            <a:off x="719446" y="-229395"/>
            <a:ext cx="10515600" cy="1325563"/>
          </a:xfrm>
        </p:spPr>
        <p:txBody>
          <a:bodyPr>
            <a:normAutofit/>
          </a:bodyPr>
          <a:lstStyle/>
          <a:p>
            <a:pPr algn="ctr"/>
            <a:r>
              <a:rPr lang="en-IN" sz="4000" b="1" dirty="0">
                <a:solidFill>
                  <a:srgbClr val="C00000"/>
                </a:solidFill>
                <a:latin typeface="+mn-lt"/>
              </a:rPr>
              <a:t>LAG</a:t>
            </a:r>
            <a:r>
              <a:rPr lang="en-IN" sz="4000" b="1" i="0" u="none" strike="noStrike" baseline="0" dirty="0">
                <a:solidFill>
                  <a:srgbClr val="C00000"/>
                </a:solidFill>
                <a:latin typeface="+mn-lt"/>
              </a:rPr>
              <a:t>()</a:t>
            </a:r>
            <a:endParaRPr lang="en-IN" sz="4000" dirty="0">
              <a:solidFill>
                <a:srgbClr val="C00000"/>
              </a:solidFill>
              <a:latin typeface="+mn-lt"/>
            </a:endParaRPr>
          </a:p>
        </p:txBody>
      </p:sp>
      <p:sp>
        <p:nvSpPr>
          <p:cNvPr id="4" name="Slide Number Placeholder 3">
            <a:extLst>
              <a:ext uri="{FF2B5EF4-FFF2-40B4-BE49-F238E27FC236}">
                <a16:creationId xmlns:a16="http://schemas.microsoft.com/office/drawing/2014/main" id="{3CF590D8-0FB5-C3BC-B9F1-45D3279699DF}"/>
              </a:ext>
            </a:extLst>
          </p:cNvPr>
          <p:cNvSpPr>
            <a:spLocks noGrp="1"/>
          </p:cNvSpPr>
          <p:nvPr>
            <p:ph type="sldNum" sz="quarter" idx="12"/>
          </p:nvPr>
        </p:nvSpPr>
        <p:spPr>
          <a:xfrm>
            <a:off x="9049987" y="6424612"/>
            <a:ext cx="2743200" cy="365125"/>
          </a:xfrm>
        </p:spPr>
        <p:txBody>
          <a:bodyPr/>
          <a:lstStyle/>
          <a:p>
            <a:fld id="{A5DC77FE-90AD-43F6-BCC5-87ECBA829A40}" type="slidenum">
              <a:rPr lang="en-IN" smtClean="0"/>
              <a:t>18</a:t>
            </a:fld>
            <a:endParaRPr lang="en-IN" dirty="0"/>
          </a:p>
        </p:txBody>
      </p:sp>
      <p:sp>
        <p:nvSpPr>
          <p:cNvPr id="6" name="Content Placeholder 5">
            <a:extLst>
              <a:ext uri="{FF2B5EF4-FFF2-40B4-BE49-F238E27FC236}">
                <a16:creationId xmlns:a16="http://schemas.microsoft.com/office/drawing/2014/main" id="{81D377A0-97EC-D99A-7502-057E2B7DA520}"/>
              </a:ext>
            </a:extLst>
          </p:cNvPr>
          <p:cNvSpPr>
            <a:spLocks noGrp="1"/>
          </p:cNvSpPr>
          <p:nvPr>
            <p:ph idx="1"/>
          </p:nvPr>
        </p:nvSpPr>
        <p:spPr>
          <a:xfrm>
            <a:off x="482435" y="781198"/>
            <a:ext cx="11227130" cy="5295603"/>
          </a:xfrm>
        </p:spPr>
        <p:txBody>
          <a:bodyPr>
            <a:noAutofit/>
          </a:bodyPr>
          <a:lstStyle/>
          <a:p>
            <a:pPr algn="just"/>
            <a:r>
              <a:rPr lang="en-US" sz="2400" b="0" i="0" u="none" strike="noStrike" baseline="0" dirty="0">
                <a:solidFill>
                  <a:srgbClr val="000000"/>
                </a:solidFill>
              </a:rPr>
              <a:t>We can use a SQL window function LAG() to access previous row’s data based on defined offset value. It works similar to a LEAD() function. </a:t>
            </a:r>
          </a:p>
          <a:p>
            <a:pPr algn="just"/>
            <a:r>
              <a:rPr lang="en-US" sz="2400" b="0" i="0" u="none" strike="noStrike" baseline="0" dirty="0">
                <a:solidFill>
                  <a:srgbClr val="000000"/>
                </a:solidFill>
              </a:rPr>
              <a:t>In the SQL LEAD() function, we access the values of subsequent rows, but in LAG() function, we access previous row’s data. </a:t>
            </a:r>
          </a:p>
          <a:p>
            <a:pPr algn="just"/>
            <a:r>
              <a:rPr lang="en-US" sz="2400" b="0" i="0" u="none" strike="noStrike" baseline="0" dirty="0">
                <a:solidFill>
                  <a:srgbClr val="000000"/>
                </a:solidFill>
              </a:rPr>
              <a:t>It is useful to compare the current row value from the previous row value.</a:t>
            </a:r>
          </a:p>
          <a:p>
            <a:pPr algn="just"/>
            <a:r>
              <a:rPr lang="en-US" sz="2400" b="0" i="0" u="none" strike="noStrike" baseline="0" dirty="0">
                <a:solidFill>
                  <a:srgbClr val="000000"/>
                </a:solidFill>
              </a:rPr>
              <a:t>SELECT ENAME, EID, DEPTID, DEPTNAME, SALARY, LAG(SALARY) OVER (PARTITION BY DEPTNAME ORDER BY SALARY) AS PREVIOUS_PERSON_SALARY FROM workers; </a:t>
            </a:r>
          </a:p>
          <a:p>
            <a:pPr algn="just"/>
            <a:r>
              <a:rPr lang="en-US" sz="2400" b="0" i="0" u="none" strike="noStrike" baseline="0" dirty="0">
                <a:solidFill>
                  <a:srgbClr val="000000"/>
                </a:solidFill>
              </a:rPr>
              <a:t>The above query finds the salary of the previous person in each department based on logically sorted salary value. </a:t>
            </a:r>
          </a:p>
          <a:p>
            <a:pPr algn="just"/>
            <a:r>
              <a:rPr lang="en-US" sz="2400" b="0" i="0" u="none" strike="noStrike" baseline="0" dirty="0">
                <a:solidFill>
                  <a:srgbClr val="000000"/>
                </a:solidFill>
              </a:rPr>
              <a:t>As no previous row is available for the first row in each department, it returns a NULL value. </a:t>
            </a:r>
            <a:endParaRPr lang="en-IN" sz="24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258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DB4C-7284-098A-3F67-0A67F950C032}"/>
              </a:ext>
            </a:extLst>
          </p:cNvPr>
          <p:cNvSpPr>
            <a:spLocks noGrp="1"/>
          </p:cNvSpPr>
          <p:nvPr>
            <p:ph type="title"/>
          </p:nvPr>
        </p:nvSpPr>
        <p:spPr>
          <a:xfrm>
            <a:off x="838200" y="46408"/>
            <a:ext cx="10515600" cy="1325563"/>
          </a:xfrm>
        </p:spPr>
        <p:txBody>
          <a:bodyPr>
            <a:normAutofit/>
          </a:bodyPr>
          <a:lstStyle/>
          <a:p>
            <a:pPr algn="ctr"/>
            <a:r>
              <a:rPr lang="en-IN" sz="4000" b="1" dirty="0">
                <a:solidFill>
                  <a:srgbClr val="C00000"/>
                </a:solidFill>
                <a:latin typeface="+mn-lt"/>
              </a:rPr>
              <a:t>LAG</a:t>
            </a:r>
            <a:r>
              <a:rPr lang="en-IN" sz="4000" b="1" i="0" u="none" strike="noStrike" baseline="0" dirty="0">
                <a:solidFill>
                  <a:srgbClr val="C00000"/>
                </a:solidFill>
                <a:latin typeface="+mn-lt"/>
              </a:rPr>
              <a:t>()</a:t>
            </a:r>
            <a:endParaRPr lang="en-IN" sz="4000" dirty="0">
              <a:solidFill>
                <a:srgbClr val="C00000"/>
              </a:solidFill>
              <a:latin typeface="+mn-lt"/>
            </a:endParaRPr>
          </a:p>
        </p:txBody>
      </p:sp>
      <p:sp>
        <p:nvSpPr>
          <p:cNvPr id="4" name="Slide Number Placeholder 3">
            <a:extLst>
              <a:ext uri="{FF2B5EF4-FFF2-40B4-BE49-F238E27FC236}">
                <a16:creationId xmlns:a16="http://schemas.microsoft.com/office/drawing/2014/main" id="{3CF590D8-0FB5-C3BC-B9F1-45D3279699DF}"/>
              </a:ext>
            </a:extLst>
          </p:cNvPr>
          <p:cNvSpPr>
            <a:spLocks noGrp="1"/>
          </p:cNvSpPr>
          <p:nvPr>
            <p:ph type="sldNum" sz="quarter" idx="12"/>
          </p:nvPr>
        </p:nvSpPr>
        <p:spPr>
          <a:xfrm>
            <a:off x="9049987" y="6424612"/>
            <a:ext cx="2743200" cy="365125"/>
          </a:xfrm>
        </p:spPr>
        <p:txBody>
          <a:bodyPr/>
          <a:lstStyle/>
          <a:p>
            <a:fld id="{A5DC77FE-90AD-43F6-BCC5-87ECBA829A40}" type="slidenum">
              <a:rPr lang="en-IN" smtClean="0"/>
              <a:t>19</a:t>
            </a:fld>
            <a:endParaRPr lang="en-IN" dirty="0"/>
          </a:p>
        </p:txBody>
      </p:sp>
      <p:graphicFrame>
        <p:nvGraphicFramePr>
          <p:cNvPr id="3" name="Table 2">
            <a:extLst>
              <a:ext uri="{FF2B5EF4-FFF2-40B4-BE49-F238E27FC236}">
                <a16:creationId xmlns:a16="http://schemas.microsoft.com/office/drawing/2014/main" id="{272DAEBD-2CC4-7C38-F5E6-40D9B4C1E996}"/>
              </a:ext>
            </a:extLst>
          </p:cNvPr>
          <p:cNvGraphicFramePr>
            <a:graphicFrameLocks noGrp="1"/>
          </p:cNvGraphicFramePr>
          <p:nvPr>
            <p:extLst>
              <p:ext uri="{D42A27DB-BD31-4B8C-83A1-F6EECF244321}">
                <p14:modId xmlns:p14="http://schemas.microsoft.com/office/powerpoint/2010/main" val="2426486996"/>
              </p:ext>
            </p:extLst>
          </p:nvPr>
        </p:nvGraphicFramePr>
        <p:xfrm>
          <a:off x="478972" y="1505197"/>
          <a:ext cx="11234056" cy="3327400"/>
        </p:xfrm>
        <a:graphic>
          <a:graphicData uri="http://schemas.openxmlformats.org/drawingml/2006/table">
            <a:tbl>
              <a:tblPr firstRow="1" bandRow="1">
                <a:tableStyleId>{5C22544A-7EE6-4342-B048-85BDC9FD1C3A}</a:tableStyleId>
              </a:tblPr>
              <a:tblGrid>
                <a:gridCol w="1615944">
                  <a:extLst>
                    <a:ext uri="{9D8B030D-6E8A-4147-A177-3AD203B41FA5}">
                      <a16:colId xmlns:a16="http://schemas.microsoft.com/office/drawing/2014/main" val="943225054"/>
                    </a:ext>
                  </a:extLst>
                </a:gridCol>
                <a:gridCol w="1159973">
                  <a:extLst>
                    <a:ext uri="{9D8B030D-6E8A-4147-A177-3AD203B41FA5}">
                      <a16:colId xmlns:a16="http://schemas.microsoft.com/office/drawing/2014/main" val="4230896923"/>
                    </a:ext>
                  </a:extLst>
                </a:gridCol>
                <a:gridCol w="1686008">
                  <a:extLst>
                    <a:ext uri="{9D8B030D-6E8A-4147-A177-3AD203B41FA5}">
                      <a16:colId xmlns:a16="http://schemas.microsoft.com/office/drawing/2014/main" val="2131454070"/>
                    </a:ext>
                  </a:extLst>
                </a:gridCol>
                <a:gridCol w="2090651">
                  <a:extLst>
                    <a:ext uri="{9D8B030D-6E8A-4147-A177-3AD203B41FA5}">
                      <a16:colId xmlns:a16="http://schemas.microsoft.com/office/drawing/2014/main" val="215843970"/>
                    </a:ext>
                  </a:extLst>
                </a:gridCol>
                <a:gridCol w="1451392">
                  <a:extLst>
                    <a:ext uri="{9D8B030D-6E8A-4147-A177-3AD203B41FA5}">
                      <a16:colId xmlns:a16="http://schemas.microsoft.com/office/drawing/2014/main" val="3736954883"/>
                    </a:ext>
                  </a:extLst>
                </a:gridCol>
                <a:gridCol w="3230088">
                  <a:extLst>
                    <a:ext uri="{9D8B030D-6E8A-4147-A177-3AD203B41FA5}">
                      <a16:colId xmlns:a16="http://schemas.microsoft.com/office/drawing/2014/main" val="737093690"/>
                    </a:ext>
                  </a:extLst>
                </a:gridCol>
              </a:tblGrid>
              <a:tr h="370840">
                <a:tc>
                  <a:txBody>
                    <a:bodyPr/>
                    <a:lstStyle/>
                    <a:p>
                      <a:pPr algn="ctr"/>
                      <a:r>
                        <a:rPr lang="en-IN" dirty="0"/>
                        <a:t>ENAME</a:t>
                      </a:r>
                    </a:p>
                  </a:txBody>
                  <a:tcPr/>
                </a:tc>
                <a:tc>
                  <a:txBody>
                    <a:bodyPr/>
                    <a:lstStyle/>
                    <a:p>
                      <a:pPr algn="ctr"/>
                      <a:r>
                        <a:rPr lang="en-IN" dirty="0"/>
                        <a:t>EID</a:t>
                      </a:r>
                    </a:p>
                  </a:txBody>
                  <a:tcPr/>
                </a:tc>
                <a:tc>
                  <a:txBody>
                    <a:bodyPr/>
                    <a:lstStyle/>
                    <a:p>
                      <a:pPr algn="ctr"/>
                      <a:r>
                        <a:rPr lang="en-IN" dirty="0"/>
                        <a:t>DEPTID</a:t>
                      </a:r>
                    </a:p>
                  </a:txBody>
                  <a:tcPr/>
                </a:tc>
                <a:tc>
                  <a:txBody>
                    <a:bodyPr/>
                    <a:lstStyle/>
                    <a:p>
                      <a:pPr algn="ctr"/>
                      <a:r>
                        <a:rPr lang="en-IN" dirty="0"/>
                        <a:t>DEPTNAME</a:t>
                      </a:r>
                    </a:p>
                  </a:txBody>
                  <a:tcPr/>
                </a:tc>
                <a:tc>
                  <a:txBody>
                    <a:bodyPr/>
                    <a:lstStyle/>
                    <a:p>
                      <a:pPr algn="ctr"/>
                      <a:r>
                        <a:rPr lang="en-IN" dirty="0"/>
                        <a:t>SALARY</a:t>
                      </a:r>
                    </a:p>
                  </a:txBody>
                  <a:tcPr/>
                </a:tc>
                <a:tc>
                  <a:txBody>
                    <a:bodyPr/>
                    <a:lstStyle/>
                    <a:p>
                      <a:pPr algn="ctr"/>
                      <a:r>
                        <a:rPr lang="en-IN" dirty="0"/>
                        <a:t>PREVIOUS_PERSON_SALARY</a:t>
                      </a:r>
                    </a:p>
                  </a:txBody>
                  <a:tcPr/>
                </a:tc>
                <a:extLst>
                  <a:ext uri="{0D108BD9-81ED-4DB2-BD59-A6C34878D82A}">
                    <a16:rowId xmlns:a16="http://schemas.microsoft.com/office/drawing/2014/main" val="317276761"/>
                  </a:ext>
                </a:extLst>
              </a:tr>
              <a:tr h="370840">
                <a:tc>
                  <a:txBody>
                    <a:bodyPr/>
                    <a:lstStyle/>
                    <a:p>
                      <a:pPr algn="ctr"/>
                      <a:r>
                        <a:rPr lang="en-IN" dirty="0"/>
                        <a:t>Niya</a:t>
                      </a:r>
                    </a:p>
                  </a:txBody>
                  <a:tcPr/>
                </a:tc>
                <a:tc>
                  <a:txBody>
                    <a:bodyPr/>
                    <a:lstStyle/>
                    <a:p>
                      <a:pPr algn="ctr"/>
                      <a:r>
                        <a:rPr lang="en-IN" dirty="0"/>
                        <a:t>38</a:t>
                      </a:r>
                    </a:p>
                  </a:txBody>
                  <a:tcPr/>
                </a:tc>
                <a:tc>
                  <a:txBody>
                    <a:bodyPr/>
                    <a:lstStyle/>
                    <a:p>
                      <a:pPr algn="ctr"/>
                      <a:r>
                        <a:rPr lang="en-IN" dirty="0"/>
                        <a:t>308</a:t>
                      </a:r>
                    </a:p>
                  </a:txBody>
                  <a:tcPr/>
                </a:tc>
                <a:tc>
                  <a:txBody>
                    <a:bodyPr/>
                    <a:lstStyle/>
                    <a:p>
                      <a:pPr algn="ctr"/>
                      <a:r>
                        <a:rPr lang="en-IN" dirty="0"/>
                        <a:t>HR</a:t>
                      </a:r>
                    </a:p>
                  </a:txBody>
                  <a:tcPr/>
                </a:tc>
                <a:tc>
                  <a:txBody>
                    <a:bodyPr/>
                    <a:lstStyle/>
                    <a:p>
                      <a:pPr algn="ctr"/>
                      <a:r>
                        <a:rPr lang="en-IN" dirty="0"/>
                        <a:t>45,000</a:t>
                      </a:r>
                    </a:p>
                  </a:txBody>
                  <a:tcPr/>
                </a:tc>
                <a:tc>
                  <a:txBody>
                    <a:bodyPr/>
                    <a:lstStyle/>
                    <a:p>
                      <a:pPr algn="ctr"/>
                      <a:r>
                        <a:rPr lang="en-IN" dirty="0"/>
                        <a:t>NULL</a:t>
                      </a:r>
                    </a:p>
                  </a:txBody>
                  <a:tcPr/>
                </a:tc>
                <a:extLst>
                  <a:ext uri="{0D108BD9-81ED-4DB2-BD59-A6C34878D82A}">
                    <a16:rowId xmlns:a16="http://schemas.microsoft.com/office/drawing/2014/main" val="1181149247"/>
                  </a:ext>
                </a:extLst>
              </a:tr>
              <a:tr h="370840">
                <a:tc>
                  <a:txBody>
                    <a:bodyPr/>
                    <a:lstStyle/>
                    <a:p>
                      <a:pPr algn="ctr"/>
                      <a:r>
                        <a:rPr lang="en-IN" dirty="0"/>
                        <a:t>Bobby</a:t>
                      </a:r>
                    </a:p>
                  </a:txBody>
                  <a:tcPr/>
                </a:tc>
                <a:tc>
                  <a:txBody>
                    <a:bodyPr/>
                    <a:lstStyle/>
                    <a:p>
                      <a:pPr algn="ctr"/>
                      <a:r>
                        <a:rPr lang="en-IN" dirty="0"/>
                        <a:t>17</a:t>
                      </a:r>
                    </a:p>
                  </a:txBody>
                  <a:tcPr/>
                </a:tc>
                <a:tc>
                  <a:txBody>
                    <a:bodyPr/>
                    <a:lstStyle/>
                    <a:p>
                      <a:pPr algn="ctr"/>
                      <a:r>
                        <a:rPr lang="en-IN" dirty="0"/>
                        <a:t>308</a:t>
                      </a:r>
                    </a:p>
                  </a:txBody>
                  <a:tcPr/>
                </a:tc>
                <a:tc>
                  <a:txBody>
                    <a:bodyPr/>
                    <a:lstStyle/>
                    <a:p>
                      <a:pPr algn="ctr"/>
                      <a:r>
                        <a:rPr lang="en-IN" dirty="0"/>
                        <a:t>HR</a:t>
                      </a:r>
                    </a:p>
                  </a:txBody>
                  <a:tcPr/>
                </a:tc>
                <a:tc>
                  <a:txBody>
                    <a:bodyPr/>
                    <a:lstStyle/>
                    <a:p>
                      <a:pPr algn="ctr"/>
                      <a:r>
                        <a:rPr lang="en-IN" dirty="0"/>
                        <a:t>58,000</a:t>
                      </a:r>
                    </a:p>
                  </a:txBody>
                  <a:tcPr/>
                </a:tc>
                <a:tc>
                  <a:txBody>
                    <a:bodyPr/>
                    <a:lstStyle/>
                    <a:p>
                      <a:pPr algn="ctr"/>
                      <a:r>
                        <a:rPr lang="en-IN" dirty="0"/>
                        <a:t>45,000</a:t>
                      </a:r>
                    </a:p>
                  </a:txBody>
                  <a:tcPr/>
                </a:tc>
                <a:extLst>
                  <a:ext uri="{0D108BD9-81ED-4DB2-BD59-A6C34878D82A}">
                    <a16:rowId xmlns:a16="http://schemas.microsoft.com/office/drawing/2014/main" val="3669910370"/>
                  </a:ext>
                </a:extLst>
              </a:tr>
              <a:tr h="370840">
                <a:tc>
                  <a:txBody>
                    <a:bodyPr/>
                    <a:lstStyle/>
                    <a:p>
                      <a:pPr algn="ctr"/>
                      <a:r>
                        <a:rPr lang="en-IN" dirty="0"/>
                        <a:t>Reyon</a:t>
                      </a:r>
                    </a:p>
                  </a:txBody>
                  <a:tcPr/>
                </a:tc>
                <a:tc>
                  <a:txBody>
                    <a:bodyPr/>
                    <a:lstStyle/>
                    <a:p>
                      <a:pPr algn="ctr"/>
                      <a:r>
                        <a:rPr lang="en-IN" dirty="0"/>
                        <a:t>16</a:t>
                      </a:r>
                    </a:p>
                  </a:txBody>
                  <a:tcPr/>
                </a:tc>
                <a:tc>
                  <a:txBody>
                    <a:bodyPr/>
                    <a:lstStyle/>
                    <a:p>
                      <a:pPr algn="ctr"/>
                      <a:r>
                        <a:rPr lang="en-IN" dirty="0"/>
                        <a:t>305</a:t>
                      </a:r>
                    </a:p>
                  </a:txBody>
                  <a:tcPr/>
                </a:tc>
                <a:tc>
                  <a:txBody>
                    <a:bodyPr/>
                    <a:lstStyle/>
                    <a:p>
                      <a:pPr algn="ctr"/>
                      <a:r>
                        <a:rPr lang="en-IN" dirty="0"/>
                        <a:t>Testing</a:t>
                      </a:r>
                    </a:p>
                  </a:txBody>
                  <a:tcPr/>
                </a:tc>
                <a:tc>
                  <a:txBody>
                    <a:bodyPr/>
                    <a:lstStyle/>
                    <a:p>
                      <a:pPr algn="ctr"/>
                      <a:r>
                        <a:rPr lang="en-IN" dirty="0"/>
                        <a:t>30,000</a:t>
                      </a:r>
                    </a:p>
                  </a:txBody>
                  <a:tcPr/>
                </a:tc>
                <a:tc>
                  <a:txBody>
                    <a:bodyPr/>
                    <a:lstStyle/>
                    <a:p>
                      <a:pPr algn="ctr"/>
                      <a:r>
                        <a:rPr lang="en-IN" dirty="0"/>
                        <a:t>NULL</a:t>
                      </a:r>
                    </a:p>
                  </a:txBody>
                  <a:tcPr/>
                </a:tc>
                <a:extLst>
                  <a:ext uri="{0D108BD9-81ED-4DB2-BD59-A6C34878D82A}">
                    <a16:rowId xmlns:a16="http://schemas.microsoft.com/office/drawing/2014/main" val="3901415943"/>
                  </a:ext>
                </a:extLst>
              </a:tr>
              <a:tr h="370840">
                <a:tc>
                  <a:txBody>
                    <a:bodyPr/>
                    <a:lstStyle/>
                    <a:p>
                      <a:pPr algn="ctr"/>
                      <a:r>
                        <a:rPr lang="en-IN" dirty="0"/>
                        <a:t>Jerry</a:t>
                      </a:r>
                    </a:p>
                  </a:txBody>
                  <a:tcPr/>
                </a:tc>
                <a:tc>
                  <a:txBody>
                    <a:bodyPr/>
                    <a:lstStyle/>
                    <a:p>
                      <a:pPr algn="ctr"/>
                      <a:r>
                        <a:rPr lang="en-IN" dirty="0"/>
                        <a:t>15</a:t>
                      </a:r>
                    </a:p>
                  </a:txBody>
                  <a:tcPr/>
                </a:tc>
                <a:tc>
                  <a:txBody>
                    <a:bodyPr/>
                    <a:lstStyle/>
                    <a:p>
                      <a:pPr algn="ctr"/>
                      <a:r>
                        <a:rPr lang="en-IN" dirty="0"/>
                        <a:t>305</a:t>
                      </a:r>
                    </a:p>
                  </a:txBody>
                  <a:tcPr/>
                </a:tc>
                <a:tc>
                  <a:txBody>
                    <a:bodyPr/>
                    <a:lstStyle/>
                    <a:p>
                      <a:pPr algn="ctr"/>
                      <a:r>
                        <a:rPr lang="en-IN" dirty="0"/>
                        <a:t>Testing</a:t>
                      </a:r>
                    </a:p>
                  </a:txBody>
                  <a:tcPr/>
                </a:tc>
                <a:tc>
                  <a:txBody>
                    <a:bodyPr/>
                    <a:lstStyle/>
                    <a:p>
                      <a:pPr algn="ctr"/>
                      <a:r>
                        <a:rPr lang="en-IN" dirty="0"/>
                        <a:t>35,000</a:t>
                      </a:r>
                    </a:p>
                  </a:txBody>
                  <a:tcPr/>
                </a:tc>
                <a:tc>
                  <a:txBody>
                    <a:bodyPr/>
                    <a:lstStyle/>
                    <a:p>
                      <a:pPr algn="ctr"/>
                      <a:r>
                        <a:rPr lang="en-IN" dirty="0"/>
                        <a:t>30,000</a:t>
                      </a:r>
                    </a:p>
                  </a:txBody>
                  <a:tcPr/>
                </a:tc>
                <a:extLst>
                  <a:ext uri="{0D108BD9-81ED-4DB2-BD59-A6C34878D82A}">
                    <a16:rowId xmlns:a16="http://schemas.microsoft.com/office/drawing/2014/main" val="4151693498"/>
                  </a:ext>
                </a:extLst>
              </a:tr>
              <a:tr h="370840">
                <a:tc>
                  <a:txBody>
                    <a:bodyPr/>
                    <a:lstStyle/>
                    <a:p>
                      <a:pPr algn="ctr"/>
                      <a:r>
                        <a:rPr lang="en-IN" dirty="0"/>
                        <a:t>Alice</a:t>
                      </a:r>
                    </a:p>
                  </a:txBody>
                  <a:tcPr/>
                </a:tc>
                <a:tc>
                  <a:txBody>
                    <a:bodyPr/>
                    <a:lstStyle/>
                    <a:p>
                      <a:pPr algn="ctr"/>
                      <a:r>
                        <a:rPr lang="en-IN" dirty="0"/>
                        <a:t>18</a:t>
                      </a:r>
                    </a:p>
                  </a:txBody>
                  <a:tcPr/>
                </a:tc>
                <a:tc>
                  <a:txBody>
                    <a:bodyPr/>
                    <a:lstStyle/>
                    <a:p>
                      <a:pPr algn="ctr"/>
                      <a:r>
                        <a:rPr lang="en-IN" dirty="0"/>
                        <a:t>305</a:t>
                      </a:r>
                    </a:p>
                  </a:txBody>
                  <a:tcPr/>
                </a:tc>
                <a:tc>
                  <a:txBody>
                    <a:bodyPr/>
                    <a:lstStyle/>
                    <a:p>
                      <a:pPr algn="ctr"/>
                      <a:r>
                        <a:rPr lang="en-IN" dirty="0"/>
                        <a:t>Testing</a:t>
                      </a:r>
                    </a:p>
                  </a:txBody>
                  <a:tcPr/>
                </a:tc>
                <a:tc>
                  <a:txBody>
                    <a:bodyPr/>
                    <a:lstStyle/>
                    <a:p>
                      <a:pPr algn="ctr"/>
                      <a:r>
                        <a:rPr lang="en-IN" dirty="0"/>
                        <a:t>45,000</a:t>
                      </a:r>
                    </a:p>
                  </a:txBody>
                  <a:tcPr/>
                </a:tc>
                <a:tc>
                  <a:txBody>
                    <a:bodyPr/>
                    <a:lstStyle/>
                    <a:p>
                      <a:pPr algn="ctr"/>
                      <a:r>
                        <a:rPr lang="en-IN" dirty="0"/>
                        <a:t>35,000</a:t>
                      </a:r>
                    </a:p>
                  </a:txBody>
                  <a:tcPr/>
                </a:tc>
                <a:extLst>
                  <a:ext uri="{0D108BD9-81ED-4DB2-BD59-A6C34878D82A}">
                    <a16:rowId xmlns:a16="http://schemas.microsoft.com/office/drawing/2014/main" val="1684193793"/>
                  </a:ext>
                </a:extLst>
              </a:tr>
              <a:tr h="370840">
                <a:tc>
                  <a:txBody>
                    <a:bodyPr/>
                    <a:lstStyle/>
                    <a:p>
                      <a:pPr algn="ctr"/>
                      <a:r>
                        <a:rPr lang="en-IN" dirty="0"/>
                        <a:t>John</a:t>
                      </a:r>
                    </a:p>
                  </a:txBody>
                  <a:tcPr/>
                </a:tc>
                <a:tc>
                  <a:txBody>
                    <a:bodyPr/>
                    <a:lstStyle/>
                    <a:p>
                      <a:pPr algn="ctr"/>
                      <a:r>
                        <a:rPr lang="en-IN" dirty="0"/>
                        <a:t>11</a:t>
                      </a:r>
                    </a:p>
                  </a:txBody>
                  <a:tcPr/>
                </a:tc>
                <a:tc>
                  <a:txBody>
                    <a:bodyPr/>
                    <a:lstStyle/>
                    <a:p>
                      <a:pPr algn="ctr"/>
                      <a:r>
                        <a:rPr lang="en-IN" dirty="0"/>
                        <a:t>301</a:t>
                      </a:r>
                    </a:p>
                  </a:txBody>
                  <a:tcPr/>
                </a:tc>
                <a:tc>
                  <a:txBody>
                    <a:bodyPr/>
                    <a:lstStyle/>
                    <a:p>
                      <a:pPr algn="ctr"/>
                      <a:r>
                        <a:rPr lang="en-IN" dirty="0"/>
                        <a:t>Workshop</a:t>
                      </a:r>
                    </a:p>
                  </a:txBody>
                  <a:tcPr/>
                </a:tc>
                <a:tc>
                  <a:txBody>
                    <a:bodyPr/>
                    <a:lstStyle/>
                    <a:p>
                      <a:pPr algn="ctr"/>
                      <a:r>
                        <a:rPr lang="en-IN" dirty="0"/>
                        <a:t>30,000</a:t>
                      </a:r>
                    </a:p>
                  </a:txBody>
                  <a:tcPr/>
                </a:tc>
                <a:tc>
                  <a:txBody>
                    <a:bodyPr/>
                    <a:lstStyle/>
                    <a:p>
                      <a:pPr algn="ctr"/>
                      <a:r>
                        <a:rPr lang="en-IN" dirty="0"/>
                        <a:t>NULL</a:t>
                      </a:r>
                    </a:p>
                  </a:txBody>
                  <a:tcPr/>
                </a:tc>
                <a:extLst>
                  <a:ext uri="{0D108BD9-81ED-4DB2-BD59-A6C34878D82A}">
                    <a16:rowId xmlns:a16="http://schemas.microsoft.com/office/drawing/2014/main" val="708440425"/>
                  </a:ext>
                </a:extLst>
              </a:tr>
              <a:tr h="0">
                <a:tc>
                  <a:txBody>
                    <a:bodyPr/>
                    <a:lstStyle/>
                    <a:p>
                      <a:pPr algn="ctr"/>
                      <a:r>
                        <a:rPr lang="en-IN" dirty="0"/>
                        <a:t>Tom </a:t>
                      </a:r>
                    </a:p>
                  </a:txBody>
                  <a:tcPr/>
                </a:tc>
                <a:tc>
                  <a:txBody>
                    <a:bodyPr/>
                    <a:lstStyle/>
                    <a:p>
                      <a:pPr algn="ctr"/>
                      <a:r>
                        <a:rPr lang="en-IN" dirty="0"/>
                        <a:t>24</a:t>
                      </a:r>
                    </a:p>
                  </a:txBody>
                  <a:tcPr/>
                </a:tc>
                <a:tc>
                  <a:txBody>
                    <a:bodyPr/>
                    <a:lstStyle/>
                    <a:p>
                      <a:pPr algn="ctr"/>
                      <a:r>
                        <a:rPr lang="en-IN" dirty="0"/>
                        <a:t>301</a:t>
                      </a:r>
                    </a:p>
                  </a:txBody>
                  <a:tcPr/>
                </a:tc>
                <a:tc>
                  <a:txBody>
                    <a:bodyPr/>
                    <a:lstStyle/>
                    <a:p>
                      <a:pPr algn="ctr"/>
                      <a:r>
                        <a:rPr lang="en-IN" dirty="0"/>
                        <a:t>Workshop</a:t>
                      </a:r>
                    </a:p>
                  </a:txBody>
                  <a:tcPr/>
                </a:tc>
                <a:tc>
                  <a:txBody>
                    <a:bodyPr/>
                    <a:lstStyle/>
                    <a:p>
                      <a:pPr algn="ctr"/>
                      <a:r>
                        <a:rPr lang="en-IN" dirty="0"/>
                        <a:t>50,000</a:t>
                      </a:r>
                    </a:p>
                  </a:txBody>
                  <a:tcPr/>
                </a:tc>
                <a:tc>
                  <a:txBody>
                    <a:bodyPr/>
                    <a:lstStyle/>
                    <a:p>
                      <a:pPr algn="ctr"/>
                      <a:r>
                        <a:rPr lang="en-IN" dirty="0"/>
                        <a:t>30,000</a:t>
                      </a:r>
                    </a:p>
                  </a:txBody>
                  <a:tcPr/>
                </a:tc>
                <a:extLst>
                  <a:ext uri="{0D108BD9-81ED-4DB2-BD59-A6C34878D82A}">
                    <a16:rowId xmlns:a16="http://schemas.microsoft.com/office/drawing/2014/main" val="2295738861"/>
                  </a:ext>
                </a:extLst>
              </a:tr>
              <a:tr h="0">
                <a:tc>
                  <a:txBody>
                    <a:bodyPr/>
                    <a:lstStyle/>
                    <a:p>
                      <a:pPr algn="ctr"/>
                      <a:r>
                        <a:rPr lang="en-IN" dirty="0"/>
                        <a:t>Bob</a:t>
                      </a:r>
                    </a:p>
                  </a:txBody>
                  <a:tcPr/>
                </a:tc>
                <a:tc>
                  <a:txBody>
                    <a:bodyPr/>
                    <a:lstStyle/>
                    <a:p>
                      <a:pPr algn="ctr"/>
                      <a:r>
                        <a:rPr lang="en-IN" dirty="0"/>
                        <a:t>22</a:t>
                      </a:r>
                    </a:p>
                  </a:txBody>
                  <a:tcPr/>
                </a:tc>
                <a:tc>
                  <a:txBody>
                    <a:bodyPr/>
                    <a:lstStyle/>
                    <a:p>
                      <a:pPr algn="ctr"/>
                      <a:r>
                        <a:rPr lang="en-IN" dirty="0"/>
                        <a:t>301</a:t>
                      </a:r>
                    </a:p>
                  </a:txBody>
                  <a:tcPr/>
                </a:tc>
                <a:tc>
                  <a:txBody>
                    <a:bodyPr/>
                    <a:lstStyle/>
                    <a:p>
                      <a:pPr algn="ctr"/>
                      <a:r>
                        <a:rPr lang="en-IN" dirty="0"/>
                        <a:t>Workshop</a:t>
                      </a:r>
                    </a:p>
                  </a:txBody>
                  <a:tcPr/>
                </a:tc>
                <a:tc>
                  <a:txBody>
                    <a:bodyPr/>
                    <a:lstStyle/>
                    <a:p>
                      <a:pPr algn="ctr"/>
                      <a:r>
                        <a:rPr lang="en-IN" dirty="0"/>
                        <a:t>51,000</a:t>
                      </a:r>
                    </a:p>
                  </a:txBody>
                  <a:tcPr/>
                </a:tc>
                <a:tc>
                  <a:txBody>
                    <a:bodyPr/>
                    <a:lstStyle/>
                    <a:p>
                      <a:pPr algn="ctr"/>
                      <a:r>
                        <a:rPr lang="en-IN" dirty="0"/>
                        <a:t>50,000</a:t>
                      </a:r>
                    </a:p>
                  </a:txBody>
                  <a:tcPr/>
                </a:tc>
                <a:extLst>
                  <a:ext uri="{0D108BD9-81ED-4DB2-BD59-A6C34878D82A}">
                    <a16:rowId xmlns:a16="http://schemas.microsoft.com/office/drawing/2014/main" val="1696926578"/>
                  </a:ext>
                </a:extLst>
              </a:tr>
            </a:tbl>
          </a:graphicData>
        </a:graphic>
      </p:graphicFrame>
    </p:spTree>
    <p:extLst>
      <p:ext uri="{BB962C8B-B14F-4D97-AF65-F5344CB8AC3E}">
        <p14:creationId xmlns:p14="http://schemas.microsoft.com/office/powerpoint/2010/main" val="2153845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DB4C-7284-098A-3F67-0A67F950C032}"/>
              </a:ext>
            </a:extLst>
          </p:cNvPr>
          <p:cNvSpPr>
            <a:spLocks noGrp="1"/>
          </p:cNvSpPr>
          <p:nvPr>
            <p:ph type="title"/>
          </p:nvPr>
        </p:nvSpPr>
        <p:spPr>
          <a:xfrm>
            <a:off x="838200" y="-172510"/>
            <a:ext cx="10515600" cy="1325563"/>
          </a:xfrm>
        </p:spPr>
        <p:txBody>
          <a:bodyPr>
            <a:normAutofit/>
          </a:bodyPr>
          <a:lstStyle/>
          <a:p>
            <a:pPr algn="ctr"/>
            <a:r>
              <a:rPr lang="en-IN" sz="4000" dirty="0">
                <a:solidFill>
                  <a:srgbClr val="C00000"/>
                </a:solidFill>
                <a:latin typeface="+mn-lt"/>
              </a:rPr>
              <a:t>NTILE</a:t>
            </a:r>
            <a:r>
              <a:rPr lang="en-IN" sz="4000" b="0" i="0" u="none" strike="noStrike" baseline="0" dirty="0">
                <a:solidFill>
                  <a:srgbClr val="C00000"/>
                </a:solidFill>
                <a:latin typeface="+mn-lt"/>
              </a:rPr>
              <a:t> ()</a:t>
            </a:r>
            <a:endParaRPr lang="en-IN" sz="4000" dirty="0">
              <a:solidFill>
                <a:srgbClr val="C00000"/>
              </a:solidFill>
              <a:latin typeface="+mn-lt"/>
            </a:endParaRPr>
          </a:p>
        </p:txBody>
      </p:sp>
      <p:sp>
        <p:nvSpPr>
          <p:cNvPr id="4" name="Slide Number Placeholder 3">
            <a:extLst>
              <a:ext uri="{FF2B5EF4-FFF2-40B4-BE49-F238E27FC236}">
                <a16:creationId xmlns:a16="http://schemas.microsoft.com/office/drawing/2014/main" id="{3CF590D8-0FB5-C3BC-B9F1-45D3279699DF}"/>
              </a:ext>
            </a:extLst>
          </p:cNvPr>
          <p:cNvSpPr>
            <a:spLocks noGrp="1"/>
          </p:cNvSpPr>
          <p:nvPr>
            <p:ph type="sldNum" sz="quarter" idx="12"/>
          </p:nvPr>
        </p:nvSpPr>
        <p:spPr/>
        <p:txBody>
          <a:bodyPr/>
          <a:lstStyle/>
          <a:p>
            <a:fld id="{A5DC77FE-90AD-43F6-BCC5-87ECBA829A40}" type="slidenum">
              <a:rPr lang="en-IN" smtClean="0"/>
              <a:t>2</a:t>
            </a:fld>
            <a:endParaRPr lang="en-IN" dirty="0"/>
          </a:p>
        </p:txBody>
      </p:sp>
      <p:sp>
        <p:nvSpPr>
          <p:cNvPr id="6" name="Content Placeholder 5">
            <a:extLst>
              <a:ext uri="{FF2B5EF4-FFF2-40B4-BE49-F238E27FC236}">
                <a16:creationId xmlns:a16="http://schemas.microsoft.com/office/drawing/2014/main" id="{81D377A0-97EC-D99A-7502-057E2B7DA520}"/>
              </a:ext>
            </a:extLst>
          </p:cNvPr>
          <p:cNvSpPr>
            <a:spLocks noGrp="1"/>
          </p:cNvSpPr>
          <p:nvPr>
            <p:ph idx="1"/>
          </p:nvPr>
        </p:nvSpPr>
        <p:spPr>
          <a:xfrm>
            <a:off x="838200" y="985623"/>
            <a:ext cx="11227130" cy="4351338"/>
          </a:xfrm>
        </p:spPr>
        <p:txBody>
          <a:bodyPr>
            <a:normAutofit/>
          </a:bodyPr>
          <a:lstStyle/>
          <a:p>
            <a:pPr algn="just"/>
            <a:r>
              <a:rPr lang="en-US" sz="2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If PARTITION BY clause is excluded from the above query, then it will give results as follows: </a:t>
            </a:r>
          </a:p>
          <a:p>
            <a:pPr algn="just"/>
            <a:r>
              <a:rPr lang="en-US" sz="2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SELECT ENAME, EID, DEPTID, DEPTNAME, SALARY, NTILE(3) OVER (ORDER BY SALARY) AS BUCKETS FROM workers;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8" name="Table 7">
            <a:extLst>
              <a:ext uri="{FF2B5EF4-FFF2-40B4-BE49-F238E27FC236}">
                <a16:creationId xmlns:a16="http://schemas.microsoft.com/office/drawing/2014/main" id="{CCC85183-5DF9-2EF9-A424-7B6883946D57}"/>
              </a:ext>
            </a:extLst>
          </p:cNvPr>
          <p:cNvGraphicFramePr>
            <a:graphicFrameLocks noGrp="1"/>
          </p:cNvGraphicFramePr>
          <p:nvPr>
            <p:extLst>
              <p:ext uri="{D42A27DB-BD31-4B8C-83A1-F6EECF244321}">
                <p14:modId xmlns:p14="http://schemas.microsoft.com/office/powerpoint/2010/main" val="1566544213"/>
              </p:ext>
            </p:extLst>
          </p:nvPr>
        </p:nvGraphicFramePr>
        <p:xfrm>
          <a:off x="1150587" y="2852406"/>
          <a:ext cx="9890826" cy="3327400"/>
        </p:xfrm>
        <a:graphic>
          <a:graphicData uri="http://schemas.openxmlformats.org/drawingml/2006/table">
            <a:tbl>
              <a:tblPr firstRow="1" bandRow="1">
                <a:tableStyleId>{5C22544A-7EE6-4342-B048-85BDC9FD1C3A}</a:tableStyleId>
              </a:tblPr>
              <a:tblGrid>
                <a:gridCol w="1422730">
                  <a:extLst>
                    <a:ext uri="{9D8B030D-6E8A-4147-A177-3AD203B41FA5}">
                      <a16:colId xmlns:a16="http://schemas.microsoft.com/office/drawing/2014/main" val="943225054"/>
                    </a:ext>
                  </a:extLst>
                </a:gridCol>
                <a:gridCol w="1021278">
                  <a:extLst>
                    <a:ext uri="{9D8B030D-6E8A-4147-A177-3AD203B41FA5}">
                      <a16:colId xmlns:a16="http://schemas.microsoft.com/office/drawing/2014/main" val="4230896923"/>
                    </a:ext>
                  </a:extLst>
                </a:gridCol>
                <a:gridCol w="1484415">
                  <a:extLst>
                    <a:ext uri="{9D8B030D-6E8A-4147-A177-3AD203B41FA5}">
                      <a16:colId xmlns:a16="http://schemas.microsoft.com/office/drawing/2014/main" val="2131454070"/>
                    </a:ext>
                  </a:extLst>
                </a:gridCol>
                <a:gridCol w="1840676">
                  <a:extLst>
                    <a:ext uri="{9D8B030D-6E8A-4147-A177-3AD203B41FA5}">
                      <a16:colId xmlns:a16="http://schemas.microsoft.com/office/drawing/2014/main" val="215843970"/>
                    </a:ext>
                  </a:extLst>
                </a:gridCol>
                <a:gridCol w="1959428">
                  <a:extLst>
                    <a:ext uri="{9D8B030D-6E8A-4147-A177-3AD203B41FA5}">
                      <a16:colId xmlns:a16="http://schemas.microsoft.com/office/drawing/2014/main" val="3736954883"/>
                    </a:ext>
                  </a:extLst>
                </a:gridCol>
                <a:gridCol w="2162299">
                  <a:extLst>
                    <a:ext uri="{9D8B030D-6E8A-4147-A177-3AD203B41FA5}">
                      <a16:colId xmlns:a16="http://schemas.microsoft.com/office/drawing/2014/main" val="737093690"/>
                    </a:ext>
                  </a:extLst>
                </a:gridCol>
              </a:tblGrid>
              <a:tr h="370840">
                <a:tc>
                  <a:txBody>
                    <a:bodyPr/>
                    <a:lstStyle/>
                    <a:p>
                      <a:pPr algn="ctr"/>
                      <a:r>
                        <a:rPr lang="en-IN" dirty="0"/>
                        <a:t>ENAME</a:t>
                      </a:r>
                    </a:p>
                  </a:txBody>
                  <a:tcPr/>
                </a:tc>
                <a:tc>
                  <a:txBody>
                    <a:bodyPr/>
                    <a:lstStyle/>
                    <a:p>
                      <a:pPr algn="ctr"/>
                      <a:r>
                        <a:rPr lang="en-IN" dirty="0"/>
                        <a:t>EID</a:t>
                      </a:r>
                    </a:p>
                  </a:txBody>
                  <a:tcPr/>
                </a:tc>
                <a:tc>
                  <a:txBody>
                    <a:bodyPr/>
                    <a:lstStyle/>
                    <a:p>
                      <a:pPr algn="ctr"/>
                      <a:r>
                        <a:rPr lang="en-IN" dirty="0"/>
                        <a:t>DEPTID</a:t>
                      </a:r>
                    </a:p>
                  </a:txBody>
                  <a:tcPr/>
                </a:tc>
                <a:tc>
                  <a:txBody>
                    <a:bodyPr/>
                    <a:lstStyle/>
                    <a:p>
                      <a:pPr algn="ctr"/>
                      <a:r>
                        <a:rPr lang="en-IN" dirty="0"/>
                        <a:t>DEPTNAME</a:t>
                      </a:r>
                    </a:p>
                  </a:txBody>
                  <a:tcPr/>
                </a:tc>
                <a:tc>
                  <a:txBody>
                    <a:bodyPr/>
                    <a:lstStyle/>
                    <a:p>
                      <a:pPr algn="ctr"/>
                      <a:r>
                        <a:rPr lang="en-IN" dirty="0"/>
                        <a:t>SALARY</a:t>
                      </a:r>
                    </a:p>
                  </a:txBody>
                  <a:tcPr/>
                </a:tc>
                <a:tc>
                  <a:txBody>
                    <a:bodyPr/>
                    <a:lstStyle/>
                    <a:p>
                      <a:pPr algn="ctr"/>
                      <a:r>
                        <a:rPr lang="en-IN" dirty="0"/>
                        <a:t>BUCKETS</a:t>
                      </a:r>
                    </a:p>
                  </a:txBody>
                  <a:tcPr/>
                </a:tc>
                <a:extLst>
                  <a:ext uri="{0D108BD9-81ED-4DB2-BD59-A6C34878D82A}">
                    <a16:rowId xmlns:a16="http://schemas.microsoft.com/office/drawing/2014/main" val="317276761"/>
                  </a:ext>
                </a:extLst>
              </a:tr>
              <a:tr h="370840">
                <a:tc>
                  <a:txBody>
                    <a:bodyPr/>
                    <a:lstStyle/>
                    <a:p>
                      <a:pPr algn="ctr"/>
                      <a:r>
                        <a:rPr lang="en-IN" dirty="0"/>
                        <a:t>John</a:t>
                      </a:r>
                    </a:p>
                  </a:txBody>
                  <a:tcPr/>
                </a:tc>
                <a:tc>
                  <a:txBody>
                    <a:bodyPr/>
                    <a:lstStyle/>
                    <a:p>
                      <a:pPr algn="ctr"/>
                      <a:r>
                        <a:rPr lang="en-IN" dirty="0"/>
                        <a:t>11</a:t>
                      </a:r>
                    </a:p>
                  </a:txBody>
                  <a:tcPr/>
                </a:tc>
                <a:tc>
                  <a:txBody>
                    <a:bodyPr/>
                    <a:lstStyle/>
                    <a:p>
                      <a:pPr algn="ctr"/>
                      <a:r>
                        <a:rPr lang="en-IN" dirty="0"/>
                        <a:t>301</a:t>
                      </a:r>
                    </a:p>
                  </a:txBody>
                  <a:tcPr/>
                </a:tc>
                <a:tc>
                  <a:txBody>
                    <a:bodyPr/>
                    <a:lstStyle/>
                    <a:p>
                      <a:pPr algn="ctr"/>
                      <a:r>
                        <a:rPr lang="en-IN" dirty="0"/>
                        <a:t>Workshop</a:t>
                      </a:r>
                    </a:p>
                  </a:txBody>
                  <a:tcPr/>
                </a:tc>
                <a:tc>
                  <a:txBody>
                    <a:bodyPr/>
                    <a:lstStyle/>
                    <a:p>
                      <a:pPr algn="ctr"/>
                      <a:r>
                        <a:rPr lang="en-IN" dirty="0"/>
                        <a:t>30,000</a:t>
                      </a:r>
                    </a:p>
                  </a:txBody>
                  <a:tcPr/>
                </a:tc>
                <a:tc>
                  <a:txBody>
                    <a:bodyPr/>
                    <a:lstStyle/>
                    <a:p>
                      <a:pPr algn="ctr"/>
                      <a:r>
                        <a:rPr lang="en-IN" dirty="0"/>
                        <a:t>1</a:t>
                      </a:r>
                    </a:p>
                  </a:txBody>
                  <a:tcPr/>
                </a:tc>
                <a:extLst>
                  <a:ext uri="{0D108BD9-81ED-4DB2-BD59-A6C34878D82A}">
                    <a16:rowId xmlns:a16="http://schemas.microsoft.com/office/drawing/2014/main" val="1181149247"/>
                  </a:ext>
                </a:extLst>
              </a:tr>
              <a:tr h="370840">
                <a:tc>
                  <a:txBody>
                    <a:bodyPr/>
                    <a:lstStyle/>
                    <a:p>
                      <a:pPr algn="ctr"/>
                      <a:r>
                        <a:rPr lang="en-IN" dirty="0"/>
                        <a:t>Reyon</a:t>
                      </a:r>
                    </a:p>
                  </a:txBody>
                  <a:tcPr/>
                </a:tc>
                <a:tc>
                  <a:txBody>
                    <a:bodyPr/>
                    <a:lstStyle/>
                    <a:p>
                      <a:pPr algn="ctr"/>
                      <a:r>
                        <a:rPr lang="en-IN" dirty="0"/>
                        <a:t>16</a:t>
                      </a:r>
                    </a:p>
                  </a:txBody>
                  <a:tcPr/>
                </a:tc>
                <a:tc>
                  <a:txBody>
                    <a:bodyPr/>
                    <a:lstStyle/>
                    <a:p>
                      <a:pPr algn="ctr"/>
                      <a:r>
                        <a:rPr lang="en-IN" dirty="0"/>
                        <a:t>305</a:t>
                      </a:r>
                    </a:p>
                  </a:txBody>
                  <a:tcPr/>
                </a:tc>
                <a:tc>
                  <a:txBody>
                    <a:bodyPr/>
                    <a:lstStyle/>
                    <a:p>
                      <a:pPr algn="ctr"/>
                      <a:r>
                        <a:rPr lang="en-IN" dirty="0"/>
                        <a:t>Testing</a:t>
                      </a:r>
                    </a:p>
                  </a:txBody>
                  <a:tcPr/>
                </a:tc>
                <a:tc>
                  <a:txBody>
                    <a:bodyPr/>
                    <a:lstStyle/>
                    <a:p>
                      <a:pPr algn="ctr"/>
                      <a:r>
                        <a:rPr lang="en-IN" dirty="0"/>
                        <a:t>30,000</a:t>
                      </a:r>
                    </a:p>
                  </a:txBody>
                  <a:tcPr/>
                </a:tc>
                <a:tc>
                  <a:txBody>
                    <a:bodyPr/>
                    <a:lstStyle/>
                    <a:p>
                      <a:pPr algn="ctr"/>
                      <a:r>
                        <a:rPr lang="en-IN" dirty="0"/>
                        <a:t>1</a:t>
                      </a:r>
                    </a:p>
                  </a:txBody>
                  <a:tcPr/>
                </a:tc>
                <a:extLst>
                  <a:ext uri="{0D108BD9-81ED-4DB2-BD59-A6C34878D82A}">
                    <a16:rowId xmlns:a16="http://schemas.microsoft.com/office/drawing/2014/main" val="3669910370"/>
                  </a:ext>
                </a:extLst>
              </a:tr>
              <a:tr h="370840">
                <a:tc>
                  <a:txBody>
                    <a:bodyPr/>
                    <a:lstStyle/>
                    <a:p>
                      <a:pPr algn="ctr"/>
                      <a:r>
                        <a:rPr lang="en-IN" dirty="0"/>
                        <a:t>Jerry</a:t>
                      </a:r>
                    </a:p>
                  </a:txBody>
                  <a:tcPr/>
                </a:tc>
                <a:tc>
                  <a:txBody>
                    <a:bodyPr/>
                    <a:lstStyle/>
                    <a:p>
                      <a:pPr algn="ctr"/>
                      <a:r>
                        <a:rPr lang="en-IN" dirty="0"/>
                        <a:t>15</a:t>
                      </a:r>
                    </a:p>
                  </a:txBody>
                  <a:tcPr/>
                </a:tc>
                <a:tc>
                  <a:txBody>
                    <a:bodyPr/>
                    <a:lstStyle/>
                    <a:p>
                      <a:pPr algn="ctr"/>
                      <a:r>
                        <a:rPr lang="en-IN" dirty="0"/>
                        <a:t>305</a:t>
                      </a:r>
                    </a:p>
                  </a:txBody>
                  <a:tcPr/>
                </a:tc>
                <a:tc>
                  <a:txBody>
                    <a:bodyPr/>
                    <a:lstStyle/>
                    <a:p>
                      <a:pPr algn="ctr"/>
                      <a:r>
                        <a:rPr lang="en-IN" dirty="0"/>
                        <a:t>Testing</a:t>
                      </a:r>
                    </a:p>
                  </a:txBody>
                  <a:tcPr/>
                </a:tc>
                <a:tc>
                  <a:txBody>
                    <a:bodyPr/>
                    <a:lstStyle/>
                    <a:p>
                      <a:pPr algn="ctr"/>
                      <a:r>
                        <a:rPr lang="en-IN" dirty="0"/>
                        <a:t>35,000</a:t>
                      </a:r>
                    </a:p>
                  </a:txBody>
                  <a:tcPr/>
                </a:tc>
                <a:tc>
                  <a:txBody>
                    <a:bodyPr/>
                    <a:lstStyle/>
                    <a:p>
                      <a:pPr algn="ctr"/>
                      <a:r>
                        <a:rPr lang="en-IN" dirty="0"/>
                        <a:t>1</a:t>
                      </a:r>
                    </a:p>
                  </a:txBody>
                  <a:tcPr/>
                </a:tc>
                <a:extLst>
                  <a:ext uri="{0D108BD9-81ED-4DB2-BD59-A6C34878D82A}">
                    <a16:rowId xmlns:a16="http://schemas.microsoft.com/office/drawing/2014/main" val="3901415943"/>
                  </a:ext>
                </a:extLst>
              </a:tr>
              <a:tr h="370840">
                <a:tc>
                  <a:txBody>
                    <a:bodyPr/>
                    <a:lstStyle/>
                    <a:p>
                      <a:pPr algn="ctr"/>
                      <a:r>
                        <a:rPr lang="en-IN" dirty="0"/>
                        <a:t>Niya</a:t>
                      </a:r>
                    </a:p>
                  </a:txBody>
                  <a:tcPr/>
                </a:tc>
                <a:tc>
                  <a:txBody>
                    <a:bodyPr/>
                    <a:lstStyle/>
                    <a:p>
                      <a:pPr algn="ctr"/>
                      <a:r>
                        <a:rPr lang="en-IN" dirty="0"/>
                        <a:t>38</a:t>
                      </a:r>
                    </a:p>
                  </a:txBody>
                  <a:tcPr/>
                </a:tc>
                <a:tc>
                  <a:txBody>
                    <a:bodyPr/>
                    <a:lstStyle/>
                    <a:p>
                      <a:pPr algn="ctr"/>
                      <a:r>
                        <a:rPr lang="en-IN" dirty="0"/>
                        <a:t>308</a:t>
                      </a:r>
                    </a:p>
                  </a:txBody>
                  <a:tcPr/>
                </a:tc>
                <a:tc>
                  <a:txBody>
                    <a:bodyPr/>
                    <a:lstStyle/>
                    <a:p>
                      <a:pPr algn="ctr"/>
                      <a:r>
                        <a:rPr lang="en-IN" dirty="0"/>
                        <a:t>HR</a:t>
                      </a:r>
                    </a:p>
                  </a:txBody>
                  <a:tcPr/>
                </a:tc>
                <a:tc>
                  <a:txBody>
                    <a:bodyPr/>
                    <a:lstStyle/>
                    <a:p>
                      <a:pPr algn="ctr"/>
                      <a:r>
                        <a:rPr lang="en-IN" dirty="0"/>
                        <a:t>45,000</a:t>
                      </a:r>
                    </a:p>
                  </a:txBody>
                  <a:tcPr/>
                </a:tc>
                <a:tc>
                  <a:txBody>
                    <a:bodyPr/>
                    <a:lstStyle/>
                    <a:p>
                      <a:pPr algn="ctr"/>
                      <a:r>
                        <a:rPr lang="en-IN" dirty="0"/>
                        <a:t>2</a:t>
                      </a:r>
                    </a:p>
                  </a:txBody>
                  <a:tcPr/>
                </a:tc>
                <a:extLst>
                  <a:ext uri="{0D108BD9-81ED-4DB2-BD59-A6C34878D82A}">
                    <a16:rowId xmlns:a16="http://schemas.microsoft.com/office/drawing/2014/main" val="4151693498"/>
                  </a:ext>
                </a:extLst>
              </a:tr>
              <a:tr h="370840">
                <a:tc>
                  <a:txBody>
                    <a:bodyPr/>
                    <a:lstStyle/>
                    <a:p>
                      <a:pPr algn="ctr"/>
                      <a:r>
                        <a:rPr lang="en-IN" dirty="0"/>
                        <a:t>Alice</a:t>
                      </a:r>
                    </a:p>
                  </a:txBody>
                  <a:tcPr/>
                </a:tc>
                <a:tc>
                  <a:txBody>
                    <a:bodyPr/>
                    <a:lstStyle/>
                    <a:p>
                      <a:pPr algn="ctr"/>
                      <a:r>
                        <a:rPr lang="en-IN" dirty="0"/>
                        <a:t>18</a:t>
                      </a:r>
                    </a:p>
                  </a:txBody>
                  <a:tcPr/>
                </a:tc>
                <a:tc>
                  <a:txBody>
                    <a:bodyPr/>
                    <a:lstStyle/>
                    <a:p>
                      <a:pPr algn="ctr"/>
                      <a:r>
                        <a:rPr lang="en-IN" dirty="0"/>
                        <a:t>305</a:t>
                      </a:r>
                    </a:p>
                  </a:txBody>
                  <a:tcPr/>
                </a:tc>
                <a:tc>
                  <a:txBody>
                    <a:bodyPr/>
                    <a:lstStyle/>
                    <a:p>
                      <a:pPr algn="ctr"/>
                      <a:r>
                        <a:rPr lang="en-IN" dirty="0"/>
                        <a:t>Testing</a:t>
                      </a:r>
                    </a:p>
                  </a:txBody>
                  <a:tcPr/>
                </a:tc>
                <a:tc>
                  <a:txBody>
                    <a:bodyPr/>
                    <a:lstStyle/>
                    <a:p>
                      <a:pPr algn="ctr"/>
                      <a:r>
                        <a:rPr lang="en-IN" dirty="0"/>
                        <a:t>45,000</a:t>
                      </a:r>
                    </a:p>
                  </a:txBody>
                  <a:tcPr/>
                </a:tc>
                <a:tc>
                  <a:txBody>
                    <a:bodyPr/>
                    <a:lstStyle/>
                    <a:p>
                      <a:pPr algn="ctr"/>
                      <a:r>
                        <a:rPr lang="en-IN" dirty="0"/>
                        <a:t>2</a:t>
                      </a:r>
                    </a:p>
                  </a:txBody>
                  <a:tcPr/>
                </a:tc>
                <a:extLst>
                  <a:ext uri="{0D108BD9-81ED-4DB2-BD59-A6C34878D82A}">
                    <a16:rowId xmlns:a16="http://schemas.microsoft.com/office/drawing/2014/main" val="1684193793"/>
                  </a:ext>
                </a:extLst>
              </a:tr>
              <a:tr h="370840">
                <a:tc>
                  <a:txBody>
                    <a:bodyPr/>
                    <a:lstStyle/>
                    <a:p>
                      <a:pPr algn="ctr"/>
                      <a:r>
                        <a:rPr lang="en-IN" dirty="0"/>
                        <a:t>Tom</a:t>
                      </a:r>
                    </a:p>
                  </a:txBody>
                  <a:tcPr/>
                </a:tc>
                <a:tc>
                  <a:txBody>
                    <a:bodyPr/>
                    <a:lstStyle/>
                    <a:p>
                      <a:pPr algn="ctr"/>
                      <a:r>
                        <a:rPr lang="en-IN" dirty="0"/>
                        <a:t>24</a:t>
                      </a:r>
                    </a:p>
                  </a:txBody>
                  <a:tcPr/>
                </a:tc>
                <a:tc>
                  <a:txBody>
                    <a:bodyPr/>
                    <a:lstStyle/>
                    <a:p>
                      <a:pPr algn="ctr"/>
                      <a:r>
                        <a:rPr lang="en-IN" dirty="0"/>
                        <a:t>301</a:t>
                      </a:r>
                    </a:p>
                  </a:txBody>
                  <a:tcPr/>
                </a:tc>
                <a:tc>
                  <a:txBody>
                    <a:bodyPr/>
                    <a:lstStyle/>
                    <a:p>
                      <a:pPr algn="ctr"/>
                      <a:r>
                        <a:rPr lang="en-IN" dirty="0"/>
                        <a:t>Workshop</a:t>
                      </a:r>
                    </a:p>
                  </a:txBody>
                  <a:tcPr/>
                </a:tc>
                <a:tc>
                  <a:txBody>
                    <a:bodyPr/>
                    <a:lstStyle/>
                    <a:p>
                      <a:pPr algn="ctr"/>
                      <a:r>
                        <a:rPr lang="en-IN" dirty="0"/>
                        <a:t>50,000</a:t>
                      </a:r>
                    </a:p>
                  </a:txBody>
                  <a:tcPr/>
                </a:tc>
                <a:tc>
                  <a:txBody>
                    <a:bodyPr/>
                    <a:lstStyle/>
                    <a:p>
                      <a:pPr algn="ctr"/>
                      <a:r>
                        <a:rPr lang="en-IN" dirty="0"/>
                        <a:t>2</a:t>
                      </a:r>
                    </a:p>
                  </a:txBody>
                  <a:tcPr/>
                </a:tc>
                <a:extLst>
                  <a:ext uri="{0D108BD9-81ED-4DB2-BD59-A6C34878D82A}">
                    <a16:rowId xmlns:a16="http://schemas.microsoft.com/office/drawing/2014/main" val="708440425"/>
                  </a:ext>
                </a:extLst>
              </a:tr>
              <a:tr h="0">
                <a:tc>
                  <a:txBody>
                    <a:bodyPr/>
                    <a:lstStyle/>
                    <a:p>
                      <a:pPr algn="ctr"/>
                      <a:r>
                        <a:rPr lang="en-IN" dirty="0"/>
                        <a:t>Bob</a:t>
                      </a:r>
                    </a:p>
                  </a:txBody>
                  <a:tcPr/>
                </a:tc>
                <a:tc>
                  <a:txBody>
                    <a:bodyPr/>
                    <a:lstStyle/>
                    <a:p>
                      <a:pPr algn="ctr"/>
                      <a:r>
                        <a:rPr lang="en-IN" dirty="0"/>
                        <a:t>22</a:t>
                      </a:r>
                    </a:p>
                  </a:txBody>
                  <a:tcPr/>
                </a:tc>
                <a:tc>
                  <a:txBody>
                    <a:bodyPr/>
                    <a:lstStyle/>
                    <a:p>
                      <a:pPr algn="ctr"/>
                      <a:r>
                        <a:rPr lang="en-IN" dirty="0"/>
                        <a:t>301</a:t>
                      </a:r>
                    </a:p>
                  </a:txBody>
                  <a:tcPr/>
                </a:tc>
                <a:tc>
                  <a:txBody>
                    <a:bodyPr/>
                    <a:lstStyle/>
                    <a:p>
                      <a:pPr algn="ctr"/>
                      <a:r>
                        <a:rPr lang="en-IN" dirty="0"/>
                        <a:t>Workshop</a:t>
                      </a:r>
                    </a:p>
                  </a:txBody>
                  <a:tcPr/>
                </a:tc>
                <a:tc>
                  <a:txBody>
                    <a:bodyPr/>
                    <a:lstStyle/>
                    <a:p>
                      <a:pPr algn="ctr"/>
                      <a:r>
                        <a:rPr lang="en-IN" dirty="0"/>
                        <a:t>51,000</a:t>
                      </a:r>
                    </a:p>
                  </a:txBody>
                  <a:tcPr/>
                </a:tc>
                <a:tc>
                  <a:txBody>
                    <a:bodyPr/>
                    <a:lstStyle/>
                    <a:p>
                      <a:pPr algn="ctr"/>
                      <a:r>
                        <a:rPr lang="en-IN" dirty="0"/>
                        <a:t>3</a:t>
                      </a:r>
                    </a:p>
                  </a:txBody>
                  <a:tcPr/>
                </a:tc>
                <a:extLst>
                  <a:ext uri="{0D108BD9-81ED-4DB2-BD59-A6C34878D82A}">
                    <a16:rowId xmlns:a16="http://schemas.microsoft.com/office/drawing/2014/main" val="2295738861"/>
                  </a:ext>
                </a:extLst>
              </a:tr>
              <a:tr h="0">
                <a:tc>
                  <a:txBody>
                    <a:bodyPr/>
                    <a:lstStyle/>
                    <a:p>
                      <a:pPr algn="ctr"/>
                      <a:r>
                        <a:rPr lang="en-IN" dirty="0"/>
                        <a:t>Bobby</a:t>
                      </a:r>
                    </a:p>
                  </a:txBody>
                  <a:tcPr/>
                </a:tc>
                <a:tc>
                  <a:txBody>
                    <a:bodyPr/>
                    <a:lstStyle/>
                    <a:p>
                      <a:pPr algn="ctr"/>
                      <a:r>
                        <a:rPr lang="en-IN" dirty="0"/>
                        <a:t>17</a:t>
                      </a:r>
                    </a:p>
                  </a:txBody>
                  <a:tcPr/>
                </a:tc>
                <a:tc>
                  <a:txBody>
                    <a:bodyPr/>
                    <a:lstStyle/>
                    <a:p>
                      <a:pPr algn="ctr"/>
                      <a:r>
                        <a:rPr lang="en-IN" dirty="0"/>
                        <a:t>308</a:t>
                      </a:r>
                    </a:p>
                  </a:txBody>
                  <a:tcPr/>
                </a:tc>
                <a:tc>
                  <a:txBody>
                    <a:bodyPr/>
                    <a:lstStyle/>
                    <a:p>
                      <a:pPr algn="ctr"/>
                      <a:r>
                        <a:rPr lang="en-IN" dirty="0"/>
                        <a:t>HR</a:t>
                      </a:r>
                    </a:p>
                  </a:txBody>
                  <a:tcPr/>
                </a:tc>
                <a:tc>
                  <a:txBody>
                    <a:bodyPr/>
                    <a:lstStyle/>
                    <a:p>
                      <a:pPr algn="ctr"/>
                      <a:r>
                        <a:rPr lang="en-IN" dirty="0"/>
                        <a:t>58,000</a:t>
                      </a:r>
                    </a:p>
                  </a:txBody>
                  <a:tcPr/>
                </a:tc>
                <a:tc>
                  <a:txBody>
                    <a:bodyPr/>
                    <a:lstStyle/>
                    <a:p>
                      <a:pPr algn="ctr"/>
                      <a:r>
                        <a:rPr lang="en-IN" dirty="0"/>
                        <a:t>3</a:t>
                      </a:r>
                    </a:p>
                  </a:txBody>
                  <a:tcPr/>
                </a:tc>
                <a:extLst>
                  <a:ext uri="{0D108BD9-81ED-4DB2-BD59-A6C34878D82A}">
                    <a16:rowId xmlns:a16="http://schemas.microsoft.com/office/drawing/2014/main" val="1696926578"/>
                  </a:ext>
                </a:extLst>
              </a:tr>
            </a:tbl>
          </a:graphicData>
        </a:graphic>
      </p:graphicFrame>
    </p:spTree>
    <p:extLst>
      <p:ext uri="{BB962C8B-B14F-4D97-AF65-F5344CB8AC3E}">
        <p14:creationId xmlns:p14="http://schemas.microsoft.com/office/powerpoint/2010/main" val="2337009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6C91-0B1B-5A7B-DCC7-E349C48C3606}"/>
              </a:ext>
            </a:extLst>
          </p:cNvPr>
          <p:cNvSpPr>
            <a:spLocks noGrp="1"/>
          </p:cNvSpPr>
          <p:nvPr>
            <p:ph type="title"/>
          </p:nvPr>
        </p:nvSpPr>
        <p:spPr>
          <a:xfrm>
            <a:off x="838200" y="18255"/>
            <a:ext cx="10515600" cy="1325563"/>
          </a:xfrm>
        </p:spPr>
        <p:txBody>
          <a:bodyPr/>
          <a:lstStyle/>
          <a:p>
            <a:pPr algn="ctr"/>
            <a:r>
              <a:rPr lang="en-US" b="1" dirty="0">
                <a:solidFill>
                  <a:srgbClr val="C00000"/>
                </a:solidFill>
                <a:latin typeface="+mn-lt"/>
              </a:rPr>
              <a:t>Preparing Data from Analytics Tool</a:t>
            </a:r>
            <a:endParaRPr lang="en-IN" b="1" dirty="0">
              <a:solidFill>
                <a:srgbClr val="C00000"/>
              </a:solidFill>
              <a:latin typeface="+mn-lt"/>
            </a:endParaRPr>
          </a:p>
        </p:txBody>
      </p:sp>
      <p:sp>
        <p:nvSpPr>
          <p:cNvPr id="3" name="Content Placeholder 2">
            <a:extLst>
              <a:ext uri="{FF2B5EF4-FFF2-40B4-BE49-F238E27FC236}">
                <a16:creationId xmlns:a16="http://schemas.microsoft.com/office/drawing/2014/main" id="{F8824297-6578-B67B-8795-DFD612DB3C5C}"/>
              </a:ext>
            </a:extLst>
          </p:cNvPr>
          <p:cNvSpPr>
            <a:spLocks noGrp="1"/>
          </p:cNvSpPr>
          <p:nvPr>
            <p:ph idx="1"/>
          </p:nvPr>
        </p:nvSpPr>
        <p:spPr>
          <a:xfrm>
            <a:off x="838200" y="1172482"/>
            <a:ext cx="10515600" cy="4351338"/>
          </a:xfrm>
        </p:spPr>
        <p:txBody>
          <a:bodyPr>
            <a:normAutofit/>
          </a:bodyPr>
          <a:lstStyle/>
          <a:p>
            <a:pPr algn="just"/>
            <a:r>
              <a:rPr lang="en-US" sz="2400" dirty="0"/>
              <a:t>One of the primary steps performed for data science is the cleaning of the dataset you are working with.</a:t>
            </a:r>
          </a:p>
          <a:p>
            <a:pPr algn="just"/>
            <a:r>
              <a:rPr lang="en-US" sz="2400" dirty="0"/>
              <a:t>Various SQL queries can be used to clean, update, and filter data, by eliminating redundant and unwanted records. This can be done with the different SQL clauses like </a:t>
            </a:r>
            <a:r>
              <a:rPr lang="en-US" sz="2400" b="1" dirty="0"/>
              <a:t>CASE WHEN, COALESCE, NULLIF, LEAST/GREATEST, Casting, and DISTINCT.</a:t>
            </a:r>
          </a:p>
          <a:p>
            <a:pPr marL="0" indent="0" algn="ctr">
              <a:buNone/>
            </a:pPr>
            <a:r>
              <a:rPr lang="en-US" sz="2400" dirty="0"/>
              <a:t>      </a:t>
            </a:r>
            <a:r>
              <a:rPr lang="en-US" sz="2400" b="1" dirty="0"/>
              <a:t>Sales Table</a:t>
            </a:r>
            <a:endParaRPr lang="en-IN" sz="2400" b="1" dirty="0"/>
          </a:p>
        </p:txBody>
      </p:sp>
      <p:sp>
        <p:nvSpPr>
          <p:cNvPr id="4" name="Slide Number Placeholder 3">
            <a:extLst>
              <a:ext uri="{FF2B5EF4-FFF2-40B4-BE49-F238E27FC236}">
                <a16:creationId xmlns:a16="http://schemas.microsoft.com/office/drawing/2014/main" id="{FFAAD701-EB1C-F302-E769-B7E68C970944}"/>
              </a:ext>
            </a:extLst>
          </p:cNvPr>
          <p:cNvSpPr>
            <a:spLocks noGrp="1"/>
          </p:cNvSpPr>
          <p:nvPr>
            <p:ph type="sldNum" sz="quarter" idx="12"/>
          </p:nvPr>
        </p:nvSpPr>
        <p:spPr/>
        <p:txBody>
          <a:bodyPr/>
          <a:lstStyle/>
          <a:p>
            <a:fld id="{A5DC77FE-90AD-43F6-BCC5-87ECBA829A40}" type="slidenum">
              <a:rPr lang="en-IN" smtClean="0"/>
              <a:t>20</a:t>
            </a:fld>
            <a:endParaRPr lang="en-IN" dirty="0"/>
          </a:p>
        </p:txBody>
      </p:sp>
      <p:graphicFrame>
        <p:nvGraphicFramePr>
          <p:cNvPr id="5" name="Table 4">
            <a:extLst>
              <a:ext uri="{FF2B5EF4-FFF2-40B4-BE49-F238E27FC236}">
                <a16:creationId xmlns:a16="http://schemas.microsoft.com/office/drawing/2014/main" id="{4088A5F6-9C4C-EA69-EC1E-DDFCC67961F7}"/>
              </a:ext>
            </a:extLst>
          </p:cNvPr>
          <p:cNvGraphicFramePr>
            <a:graphicFrameLocks noGrp="1"/>
          </p:cNvGraphicFramePr>
          <p:nvPr>
            <p:extLst>
              <p:ext uri="{D42A27DB-BD31-4B8C-83A1-F6EECF244321}">
                <p14:modId xmlns:p14="http://schemas.microsoft.com/office/powerpoint/2010/main" val="2485253979"/>
              </p:ext>
            </p:extLst>
          </p:nvPr>
        </p:nvGraphicFramePr>
        <p:xfrm>
          <a:off x="1277257" y="3978910"/>
          <a:ext cx="9637485" cy="2377440"/>
        </p:xfrm>
        <a:graphic>
          <a:graphicData uri="http://schemas.openxmlformats.org/drawingml/2006/table">
            <a:tbl>
              <a:tblPr firstRow="1" bandRow="1">
                <a:tableStyleId>{5C22544A-7EE6-4342-B048-85BDC9FD1C3A}</a:tableStyleId>
              </a:tblPr>
              <a:tblGrid>
                <a:gridCol w="1927497">
                  <a:extLst>
                    <a:ext uri="{9D8B030D-6E8A-4147-A177-3AD203B41FA5}">
                      <a16:colId xmlns:a16="http://schemas.microsoft.com/office/drawing/2014/main" val="1030399209"/>
                    </a:ext>
                  </a:extLst>
                </a:gridCol>
                <a:gridCol w="1927497">
                  <a:extLst>
                    <a:ext uri="{9D8B030D-6E8A-4147-A177-3AD203B41FA5}">
                      <a16:colId xmlns:a16="http://schemas.microsoft.com/office/drawing/2014/main" val="3365827637"/>
                    </a:ext>
                  </a:extLst>
                </a:gridCol>
                <a:gridCol w="1927497">
                  <a:extLst>
                    <a:ext uri="{9D8B030D-6E8A-4147-A177-3AD203B41FA5}">
                      <a16:colId xmlns:a16="http://schemas.microsoft.com/office/drawing/2014/main" val="328993316"/>
                    </a:ext>
                  </a:extLst>
                </a:gridCol>
                <a:gridCol w="1927497">
                  <a:extLst>
                    <a:ext uri="{9D8B030D-6E8A-4147-A177-3AD203B41FA5}">
                      <a16:colId xmlns:a16="http://schemas.microsoft.com/office/drawing/2014/main" val="834989719"/>
                    </a:ext>
                  </a:extLst>
                </a:gridCol>
                <a:gridCol w="1927497">
                  <a:extLst>
                    <a:ext uri="{9D8B030D-6E8A-4147-A177-3AD203B41FA5}">
                      <a16:colId xmlns:a16="http://schemas.microsoft.com/office/drawing/2014/main" val="3511423771"/>
                    </a:ext>
                  </a:extLst>
                </a:gridCol>
              </a:tblGrid>
              <a:tr h="370840">
                <a:tc>
                  <a:txBody>
                    <a:bodyPr/>
                    <a:lstStyle/>
                    <a:p>
                      <a:pPr algn="ctr"/>
                      <a:r>
                        <a:rPr lang="en-US" sz="2000" dirty="0"/>
                        <a:t>sale_no</a:t>
                      </a:r>
                      <a:endParaRPr lang="en-IN" sz="2000" dirty="0"/>
                    </a:p>
                  </a:txBody>
                  <a:tcPr/>
                </a:tc>
                <a:tc>
                  <a:txBody>
                    <a:bodyPr/>
                    <a:lstStyle/>
                    <a:p>
                      <a:pPr algn="ctr"/>
                      <a:r>
                        <a:rPr lang="en-US" sz="2000" dirty="0"/>
                        <a:t>product_id</a:t>
                      </a:r>
                      <a:endParaRPr lang="en-IN" sz="2000" dirty="0"/>
                    </a:p>
                  </a:txBody>
                  <a:tcPr/>
                </a:tc>
                <a:tc>
                  <a:txBody>
                    <a:bodyPr/>
                    <a:lstStyle/>
                    <a:p>
                      <a:pPr algn="ctr"/>
                      <a:r>
                        <a:rPr lang="en-US" sz="2000" dirty="0"/>
                        <a:t>quantity</a:t>
                      </a:r>
                      <a:endParaRPr lang="en-IN" sz="2000" dirty="0"/>
                    </a:p>
                  </a:txBody>
                  <a:tcPr/>
                </a:tc>
                <a:tc>
                  <a:txBody>
                    <a:bodyPr/>
                    <a:lstStyle/>
                    <a:p>
                      <a:pPr algn="ctr"/>
                      <a:r>
                        <a:rPr lang="en-US" sz="2000" dirty="0"/>
                        <a:t>price</a:t>
                      </a:r>
                      <a:endParaRPr lang="en-IN" sz="2000" dirty="0"/>
                    </a:p>
                  </a:txBody>
                  <a:tcPr/>
                </a:tc>
                <a:tc>
                  <a:txBody>
                    <a:bodyPr/>
                    <a:lstStyle/>
                    <a:p>
                      <a:pPr algn="ctr"/>
                      <a:r>
                        <a:rPr lang="en-US" sz="2000" dirty="0"/>
                        <a:t>customer_name</a:t>
                      </a:r>
                      <a:endParaRPr lang="en-IN" sz="2000" dirty="0"/>
                    </a:p>
                  </a:txBody>
                  <a:tcPr/>
                </a:tc>
                <a:extLst>
                  <a:ext uri="{0D108BD9-81ED-4DB2-BD59-A6C34878D82A}">
                    <a16:rowId xmlns:a16="http://schemas.microsoft.com/office/drawing/2014/main" val="200843895"/>
                  </a:ext>
                </a:extLst>
              </a:tr>
              <a:tr h="370840">
                <a:tc>
                  <a:txBody>
                    <a:bodyPr/>
                    <a:lstStyle/>
                    <a:p>
                      <a:pPr algn="ctr"/>
                      <a:r>
                        <a:rPr lang="en-US" sz="2000" dirty="0"/>
                        <a:t>5,001</a:t>
                      </a:r>
                      <a:endParaRPr lang="en-IN" sz="2000" dirty="0"/>
                    </a:p>
                  </a:txBody>
                  <a:tcPr/>
                </a:tc>
                <a:tc>
                  <a:txBody>
                    <a:bodyPr/>
                    <a:lstStyle/>
                    <a:p>
                      <a:pPr algn="ctr"/>
                      <a:r>
                        <a:rPr lang="en-US" sz="2000" dirty="0"/>
                        <a:t>3</a:t>
                      </a:r>
                      <a:endParaRPr lang="en-IN" sz="2000" dirty="0"/>
                    </a:p>
                  </a:txBody>
                  <a:tcPr/>
                </a:tc>
                <a:tc>
                  <a:txBody>
                    <a:bodyPr/>
                    <a:lstStyle/>
                    <a:p>
                      <a:pPr algn="ctr"/>
                      <a:r>
                        <a:rPr lang="en-US" sz="2000" dirty="0"/>
                        <a:t>4</a:t>
                      </a:r>
                      <a:endParaRPr lang="en-IN" sz="2000" dirty="0"/>
                    </a:p>
                  </a:txBody>
                  <a:tcPr/>
                </a:tc>
                <a:tc>
                  <a:txBody>
                    <a:bodyPr/>
                    <a:lstStyle/>
                    <a:p>
                      <a:pPr algn="ctr"/>
                      <a:r>
                        <a:rPr lang="en-US" sz="2000" dirty="0"/>
                        <a:t>21,000</a:t>
                      </a:r>
                      <a:endParaRPr lang="en-IN" sz="2000" dirty="0"/>
                    </a:p>
                  </a:txBody>
                  <a:tcPr/>
                </a:tc>
                <a:tc>
                  <a:txBody>
                    <a:bodyPr/>
                    <a:lstStyle/>
                    <a:p>
                      <a:pPr algn="ctr"/>
                      <a:r>
                        <a:rPr lang="en-US" sz="2000" dirty="0"/>
                        <a:t>John </a:t>
                      </a:r>
                      <a:endParaRPr lang="en-IN" sz="2000" dirty="0"/>
                    </a:p>
                  </a:txBody>
                  <a:tcPr/>
                </a:tc>
                <a:extLst>
                  <a:ext uri="{0D108BD9-81ED-4DB2-BD59-A6C34878D82A}">
                    <a16:rowId xmlns:a16="http://schemas.microsoft.com/office/drawing/2014/main" val="2868018732"/>
                  </a:ext>
                </a:extLst>
              </a:tr>
              <a:tr h="370840">
                <a:tc>
                  <a:txBody>
                    <a:bodyPr/>
                    <a:lstStyle/>
                    <a:p>
                      <a:pPr algn="ctr"/>
                      <a:r>
                        <a:rPr lang="en-US" sz="2000" dirty="0"/>
                        <a:t>5,002</a:t>
                      </a:r>
                      <a:endParaRPr lang="en-IN" sz="2000" dirty="0"/>
                    </a:p>
                  </a:txBody>
                  <a:tcPr/>
                </a:tc>
                <a:tc>
                  <a:txBody>
                    <a:bodyPr/>
                    <a:lstStyle/>
                    <a:p>
                      <a:pPr algn="ctr"/>
                      <a:r>
                        <a:rPr lang="en-US" sz="2000" dirty="0"/>
                        <a:t>11</a:t>
                      </a:r>
                      <a:endParaRPr lang="en-IN" sz="2000" dirty="0"/>
                    </a:p>
                  </a:txBody>
                  <a:tcPr/>
                </a:tc>
                <a:tc>
                  <a:txBody>
                    <a:bodyPr/>
                    <a:lstStyle/>
                    <a:p>
                      <a:pPr algn="ctr"/>
                      <a:r>
                        <a:rPr lang="en-US" sz="2000" dirty="0"/>
                        <a:t>NULL</a:t>
                      </a:r>
                      <a:endParaRPr lang="en-IN" sz="2000" dirty="0"/>
                    </a:p>
                  </a:txBody>
                  <a:tcPr/>
                </a:tc>
                <a:tc>
                  <a:txBody>
                    <a:bodyPr/>
                    <a:lstStyle/>
                    <a:p>
                      <a:pPr algn="ctr"/>
                      <a:r>
                        <a:rPr lang="en-US" sz="2000" dirty="0"/>
                        <a:t>17,000</a:t>
                      </a:r>
                      <a:endParaRPr lang="en-IN" sz="2000" dirty="0"/>
                    </a:p>
                  </a:txBody>
                  <a:tcPr/>
                </a:tc>
                <a:tc>
                  <a:txBody>
                    <a:bodyPr/>
                    <a:lstStyle/>
                    <a:p>
                      <a:pPr algn="ctr"/>
                      <a:r>
                        <a:rPr lang="en-US" sz="2000" dirty="0"/>
                        <a:t>Anna </a:t>
                      </a:r>
                      <a:endParaRPr lang="en-IN" sz="2000" dirty="0"/>
                    </a:p>
                  </a:txBody>
                  <a:tcPr/>
                </a:tc>
                <a:extLst>
                  <a:ext uri="{0D108BD9-81ED-4DB2-BD59-A6C34878D82A}">
                    <a16:rowId xmlns:a16="http://schemas.microsoft.com/office/drawing/2014/main" val="809485998"/>
                  </a:ext>
                </a:extLst>
              </a:tr>
              <a:tr h="370840">
                <a:tc>
                  <a:txBody>
                    <a:bodyPr/>
                    <a:lstStyle/>
                    <a:p>
                      <a:pPr algn="ctr"/>
                      <a:r>
                        <a:rPr lang="en-US" sz="2000" dirty="0"/>
                        <a:t>5,003</a:t>
                      </a:r>
                      <a:endParaRPr lang="en-IN" sz="2000" dirty="0"/>
                    </a:p>
                  </a:txBody>
                  <a:tcPr/>
                </a:tc>
                <a:tc>
                  <a:txBody>
                    <a:bodyPr/>
                    <a:lstStyle/>
                    <a:p>
                      <a:pPr algn="ctr"/>
                      <a:r>
                        <a:rPr lang="en-US" sz="2000" dirty="0"/>
                        <a:t>94</a:t>
                      </a:r>
                      <a:endParaRPr lang="en-IN" sz="2000" dirty="0"/>
                    </a:p>
                  </a:txBody>
                  <a:tcPr/>
                </a:tc>
                <a:tc>
                  <a:txBody>
                    <a:bodyPr/>
                    <a:lstStyle/>
                    <a:p>
                      <a:pPr algn="ctr"/>
                      <a:r>
                        <a:rPr lang="en-US" sz="2000" dirty="0"/>
                        <a:t>10</a:t>
                      </a:r>
                      <a:endParaRPr lang="en-IN" sz="2000" dirty="0"/>
                    </a:p>
                  </a:txBody>
                  <a:tcPr/>
                </a:tc>
                <a:tc>
                  <a:txBody>
                    <a:bodyPr/>
                    <a:lstStyle/>
                    <a:p>
                      <a:pPr algn="ctr"/>
                      <a:r>
                        <a:rPr lang="en-US" sz="2000" dirty="0"/>
                        <a:t>105,000</a:t>
                      </a:r>
                      <a:endParaRPr lang="en-IN" sz="2000" dirty="0"/>
                    </a:p>
                  </a:txBody>
                  <a:tcPr/>
                </a:tc>
                <a:tc>
                  <a:txBody>
                    <a:bodyPr/>
                    <a:lstStyle/>
                    <a:p>
                      <a:pPr algn="ctr"/>
                      <a:r>
                        <a:rPr lang="en-US" sz="2000" dirty="0"/>
                        <a:t>Tom</a:t>
                      </a:r>
                      <a:endParaRPr lang="en-IN" sz="2000" dirty="0"/>
                    </a:p>
                  </a:txBody>
                  <a:tcPr/>
                </a:tc>
                <a:extLst>
                  <a:ext uri="{0D108BD9-81ED-4DB2-BD59-A6C34878D82A}">
                    <a16:rowId xmlns:a16="http://schemas.microsoft.com/office/drawing/2014/main" val="4105351674"/>
                  </a:ext>
                </a:extLst>
              </a:tr>
              <a:tr h="370840">
                <a:tc>
                  <a:txBody>
                    <a:bodyPr/>
                    <a:lstStyle/>
                    <a:p>
                      <a:pPr algn="ctr"/>
                      <a:r>
                        <a:rPr lang="en-US" sz="2000" dirty="0"/>
                        <a:t>5,004</a:t>
                      </a:r>
                      <a:endParaRPr lang="en-IN" sz="2000" dirty="0"/>
                    </a:p>
                  </a:txBody>
                  <a:tcPr/>
                </a:tc>
                <a:tc>
                  <a:txBody>
                    <a:bodyPr/>
                    <a:lstStyle/>
                    <a:p>
                      <a:pPr algn="ctr"/>
                      <a:r>
                        <a:rPr lang="en-US" sz="2000" dirty="0"/>
                        <a:t>86</a:t>
                      </a:r>
                      <a:endParaRPr lang="en-IN" sz="2000" dirty="0"/>
                    </a:p>
                  </a:txBody>
                  <a:tcPr/>
                </a:tc>
                <a:tc>
                  <a:txBody>
                    <a:bodyPr/>
                    <a:lstStyle/>
                    <a:p>
                      <a:pPr algn="ctr"/>
                      <a:r>
                        <a:rPr lang="en-US" sz="2000" dirty="0"/>
                        <a:t>8</a:t>
                      </a:r>
                      <a:endParaRPr lang="en-IN" sz="2000" dirty="0"/>
                    </a:p>
                  </a:txBody>
                  <a:tcPr/>
                </a:tc>
                <a:tc>
                  <a:txBody>
                    <a:bodyPr/>
                    <a:lstStyle/>
                    <a:p>
                      <a:pPr algn="ctr"/>
                      <a:r>
                        <a:rPr lang="en-US" sz="2000" dirty="0"/>
                        <a:t>27,000</a:t>
                      </a:r>
                      <a:endParaRPr lang="en-IN" sz="2000" dirty="0"/>
                    </a:p>
                  </a:txBody>
                  <a:tcPr/>
                </a:tc>
                <a:tc>
                  <a:txBody>
                    <a:bodyPr/>
                    <a:lstStyle/>
                    <a:p>
                      <a:pPr algn="ctr"/>
                      <a:r>
                        <a:rPr lang="en-US" sz="2000" dirty="0"/>
                        <a:t>Nora</a:t>
                      </a:r>
                      <a:endParaRPr lang="en-IN" sz="2000" dirty="0"/>
                    </a:p>
                  </a:txBody>
                  <a:tcPr/>
                </a:tc>
                <a:extLst>
                  <a:ext uri="{0D108BD9-81ED-4DB2-BD59-A6C34878D82A}">
                    <a16:rowId xmlns:a16="http://schemas.microsoft.com/office/drawing/2014/main" val="820593459"/>
                  </a:ext>
                </a:extLst>
              </a:tr>
              <a:tr h="370840">
                <a:tc>
                  <a:txBody>
                    <a:bodyPr/>
                    <a:lstStyle/>
                    <a:p>
                      <a:pPr algn="ctr"/>
                      <a:r>
                        <a:rPr lang="en-US" sz="2000" dirty="0"/>
                        <a:t>5,005</a:t>
                      </a:r>
                      <a:endParaRPr lang="en-IN" sz="2000" dirty="0"/>
                    </a:p>
                  </a:txBody>
                  <a:tcPr/>
                </a:tc>
                <a:tc>
                  <a:txBody>
                    <a:bodyPr/>
                    <a:lstStyle/>
                    <a:p>
                      <a:pPr algn="ctr"/>
                      <a:r>
                        <a:rPr lang="en-US" sz="2000" dirty="0"/>
                        <a:t>88</a:t>
                      </a:r>
                      <a:endParaRPr lang="en-IN" sz="2000" dirty="0"/>
                    </a:p>
                  </a:txBody>
                  <a:tcPr/>
                </a:tc>
                <a:tc>
                  <a:txBody>
                    <a:bodyPr/>
                    <a:lstStyle/>
                    <a:p>
                      <a:pPr algn="ctr"/>
                      <a:r>
                        <a:rPr lang="en-US" sz="2000" dirty="0"/>
                        <a:t>18</a:t>
                      </a:r>
                      <a:endParaRPr lang="en-IN" sz="2000" dirty="0"/>
                    </a:p>
                  </a:txBody>
                  <a:tcPr/>
                </a:tc>
                <a:tc>
                  <a:txBody>
                    <a:bodyPr/>
                    <a:lstStyle/>
                    <a:p>
                      <a:pPr algn="ctr"/>
                      <a:r>
                        <a:rPr lang="en-US" sz="2000" dirty="0"/>
                        <a:t>8,000</a:t>
                      </a:r>
                      <a:endParaRPr lang="en-IN" sz="2000" dirty="0"/>
                    </a:p>
                  </a:txBody>
                  <a:tcPr/>
                </a:tc>
                <a:tc>
                  <a:txBody>
                    <a:bodyPr/>
                    <a:lstStyle/>
                    <a:p>
                      <a:pPr algn="ctr"/>
                      <a:r>
                        <a:rPr lang="en-US" sz="2000" dirty="0"/>
                        <a:t>Tom</a:t>
                      </a:r>
                      <a:endParaRPr lang="en-IN" sz="2000" dirty="0"/>
                    </a:p>
                  </a:txBody>
                  <a:tcPr/>
                </a:tc>
                <a:extLst>
                  <a:ext uri="{0D108BD9-81ED-4DB2-BD59-A6C34878D82A}">
                    <a16:rowId xmlns:a16="http://schemas.microsoft.com/office/drawing/2014/main" val="3224504443"/>
                  </a:ext>
                </a:extLst>
              </a:tr>
            </a:tbl>
          </a:graphicData>
        </a:graphic>
      </p:graphicFrame>
    </p:spTree>
    <p:extLst>
      <p:ext uri="{BB962C8B-B14F-4D97-AF65-F5344CB8AC3E}">
        <p14:creationId xmlns:p14="http://schemas.microsoft.com/office/powerpoint/2010/main" val="4280583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6C91-0B1B-5A7B-DCC7-E349C48C3606}"/>
              </a:ext>
            </a:extLst>
          </p:cNvPr>
          <p:cNvSpPr>
            <a:spLocks noGrp="1"/>
          </p:cNvSpPr>
          <p:nvPr>
            <p:ph type="title"/>
          </p:nvPr>
        </p:nvSpPr>
        <p:spPr>
          <a:xfrm>
            <a:off x="838200" y="18255"/>
            <a:ext cx="10515600" cy="1325563"/>
          </a:xfrm>
        </p:spPr>
        <p:txBody>
          <a:bodyPr>
            <a:normAutofit/>
          </a:bodyPr>
          <a:lstStyle/>
          <a:p>
            <a:pPr algn="ctr"/>
            <a:r>
              <a:rPr lang="en-IN" sz="4000" b="1" dirty="0">
                <a:solidFill>
                  <a:srgbClr val="C00000"/>
                </a:solidFill>
                <a:latin typeface="+mn-lt"/>
              </a:rPr>
              <a:t>CASE </a:t>
            </a:r>
            <a:br>
              <a:rPr lang="en-IN" sz="4000" b="1" dirty="0">
                <a:solidFill>
                  <a:srgbClr val="C00000"/>
                </a:solidFill>
                <a:latin typeface="+mn-lt"/>
              </a:rPr>
            </a:br>
            <a:r>
              <a:rPr lang="en-IN" sz="4000" b="1" dirty="0">
                <a:solidFill>
                  <a:srgbClr val="C00000"/>
                </a:solidFill>
                <a:latin typeface="+mn-lt"/>
              </a:rPr>
              <a:t>WHEN</a:t>
            </a:r>
          </a:p>
        </p:txBody>
      </p:sp>
      <p:sp>
        <p:nvSpPr>
          <p:cNvPr id="3" name="Content Placeholder 2">
            <a:extLst>
              <a:ext uri="{FF2B5EF4-FFF2-40B4-BE49-F238E27FC236}">
                <a16:creationId xmlns:a16="http://schemas.microsoft.com/office/drawing/2014/main" id="{F8824297-6578-B67B-8795-DFD612DB3C5C}"/>
              </a:ext>
            </a:extLst>
          </p:cNvPr>
          <p:cNvSpPr>
            <a:spLocks noGrp="1"/>
          </p:cNvSpPr>
          <p:nvPr>
            <p:ph idx="1"/>
          </p:nvPr>
        </p:nvSpPr>
        <p:spPr>
          <a:xfrm>
            <a:off x="838200" y="1172482"/>
            <a:ext cx="10515600" cy="4351338"/>
          </a:xfrm>
        </p:spPr>
        <p:txBody>
          <a:bodyPr>
            <a:noAutofit/>
          </a:bodyPr>
          <a:lstStyle/>
          <a:p>
            <a:pPr algn="just"/>
            <a:r>
              <a:rPr lang="en-US" sz="2000" dirty="0"/>
              <a:t>The CASE statement goes through various conditions specified with WHEN clause and returns a value when the first condition is met.</a:t>
            </a:r>
          </a:p>
          <a:p>
            <a:pPr algn="just"/>
            <a:r>
              <a:rPr lang="en-US" sz="2000" dirty="0"/>
              <a:t>It works like nested IF-THEN-ELSE statement. Once a condition is true, it will return the value specified after THEN. Value in the ELSE clause is returned, if no conditions are true.</a:t>
            </a:r>
          </a:p>
          <a:p>
            <a:pPr algn="just"/>
            <a:r>
              <a:rPr lang="en-US" sz="2000" dirty="0"/>
              <a:t> It returns NULL when no conditions are true, and no ELSE part is specified in the query. </a:t>
            </a:r>
          </a:p>
          <a:p>
            <a:pPr algn="just"/>
            <a:r>
              <a:rPr lang="en-US" sz="2000" dirty="0"/>
              <a:t>Suppose we fetch all data of the above sales table and want to add an extra column that labels as summary which categorizes sales into More, Less, and Avg, this table can be created using a CASE statement as follows:</a:t>
            </a:r>
          </a:p>
          <a:p>
            <a:pPr algn="just"/>
            <a:r>
              <a:rPr lang="en-US" sz="2000" b="1" dirty="0"/>
              <a:t>SELECT *,</a:t>
            </a:r>
          </a:p>
          <a:p>
            <a:pPr marL="0" indent="0" algn="just">
              <a:buNone/>
            </a:pPr>
            <a:r>
              <a:rPr lang="en-US" sz="2000" b="1" dirty="0"/>
              <a:t>              CASE </a:t>
            </a:r>
          </a:p>
          <a:p>
            <a:pPr marL="0" indent="0" algn="just">
              <a:buNone/>
            </a:pPr>
            <a:r>
              <a:rPr lang="en-US" sz="2000" b="1" dirty="0"/>
              <a:t>                        WHEN quantity &gt;= 10 THEN 'More’ </a:t>
            </a:r>
          </a:p>
          <a:p>
            <a:pPr marL="0" indent="0" algn="just">
              <a:buNone/>
            </a:pPr>
            <a:r>
              <a:rPr lang="en-US" sz="2000" b="1" dirty="0"/>
              <a:t>                        WHEN quantity &gt;= 6 THEN 'Avg’ </a:t>
            </a:r>
          </a:p>
          <a:p>
            <a:pPr marL="0" indent="0" algn="just">
              <a:buNone/>
            </a:pPr>
            <a:r>
              <a:rPr lang="en-US" sz="2000" b="1" dirty="0"/>
              <a:t>                        ELSE 'Less’ </a:t>
            </a:r>
          </a:p>
          <a:p>
            <a:pPr marL="0" indent="0" algn="just">
              <a:buNone/>
            </a:pPr>
            <a:r>
              <a:rPr lang="en-US" sz="2000" b="1" dirty="0"/>
              <a:t>              END AS summary </a:t>
            </a:r>
          </a:p>
          <a:p>
            <a:pPr marL="0" indent="0" algn="just">
              <a:buNone/>
            </a:pPr>
            <a:r>
              <a:rPr lang="en-IN" sz="2000" b="1" dirty="0"/>
              <a:t>       FROM sales;</a:t>
            </a:r>
          </a:p>
        </p:txBody>
      </p:sp>
      <p:sp>
        <p:nvSpPr>
          <p:cNvPr id="4" name="Slide Number Placeholder 3">
            <a:extLst>
              <a:ext uri="{FF2B5EF4-FFF2-40B4-BE49-F238E27FC236}">
                <a16:creationId xmlns:a16="http://schemas.microsoft.com/office/drawing/2014/main" id="{FFAAD701-EB1C-F302-E769-B7E68C970944}"/>
              </a:ext>
            </a:extLst>
          </p:cNvPr>
          <p:cNvSpPr>
            <a:spLocks noGrp="1"/>
          </p:cNvSpPr>
          <p:nvPr>
            <p:ph type="sldNum" sz="quarter" idx="12"/>
          </p:nvPr>
        </p:nvSpPr>
        <p:spPr/>
        <p:txBody>
          <a:bodyPr/>
          <a:lstStyle/>
          <a:p>
            <a:fld id="{A5DC77FE-90AD-43F6-BCC5-87ECBA829A40}" type="slidenum">
              <a:rPr lang="en-IN" smtClean="0"/>
              <a:t>21</a:t>
            </a:fld>
            <a:endParaRPr lang="en-IN" dirty="0"/>
          </a:p>
        </p:txBody>
      </p:sp>
    </p:spTree>
    <p:extLst>
      <p:ext uri="{BB962C8B-B14F-4D97-AF65-F5344CB8AC3E}">
        <p14:creationId xmlns:p14="http://schemas.microsoft.com/office/powerpoint/2010/main" val="4119809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6C91-0B1B-5A7B-DCC7-E349C48C3606}"/>
              </a:ext>
            </a:extLst>
          </p:cNvPr>
          <p:cNvSpPr>
            <a:spLocks noGrp="1"/>
          </p:cNvSpPr>
          <p:nvPr>
            <p:ph type="title"/>
          </p:nvPr>
        </p:nvSpPr>
        <p:spPr>
          <a:xfrm>
            <a:off x="838200" y="18255"/>
            <a:ext cx="10515600" cy="1325563"/>
          </a:xfrm>
        </p:spPr>
        <p:txBody>
          <a:bodyPr>
            <a:normAutofit/>
          </a:bodyPr>
          <a:lstStyle/>
          <a:p>
            <a:pPr algn="ctr"/>
            <a:r>
              <a:rPr lang="en-IN" sz="4000" b="1" dirty="0">
                <a:solidFill>
                  <a:srgbClr val="C00000"/>
                </a:solidFill>
                <a:latin typeface="+mn-lt"/>
              </a:rPr>
              <a:t>CASE </a:t>
            </a:r>
            <a:br>
              <a:rPr lang="en-IN" sz="4000" b="1" dirty="0">
                <a:solidFill>
                  <a:srgbClr val="C00000"/>
                </a:solidFill>
                <a:latin typeface="+mn-lt"/>
              </a:rPr>
            </a:br>
            <a:r>
              <a:rPr lang="en-IN" sz="4000" b="1" dirty="0">
                <a:solidFill>
                  <a:srgbClr val="C00000"/>
                </a:solidFill>
                <a:latin typeface="+mn-lt"/>
              </a:rPr>
              <a:t>WHEN</a:t>
            </a:r>
          </a:p>
        </p:txBody>
      </p:sp>
      <p:sp>
        <p:nvSpPr>
          <p:cNvPr id="4" name="Slide Number Placeholder 3">
            <a:extLst>
              <a:ext uri="{FF2B5EF4-FFF2-40B4-BE49-F238E27FC236}">
                <a16:creationId xmlns:a16="http://schemas.microsoft.com/office/drawing/2014/main" id="{FFAAD701-EB1C-F302-E769-B7E68C970944}"/>
              </a:ext>
            </a:extLst>
          </p:cNvPr>
          <p:cNvSpPr>
            <a:spLocks noGrp="1"/>
          </p:cNvSpPr>
          <p:nvPr>
            <p:ph type="sldNum" sz="quarter" idx="12"/>
          </p:nvPr>
        </p:nvSpPr>
        <p:spPr/>
        <p:txBody>
          <a:bodyPr/>
          <a:lstStyle/>
          <a:p>
            <a:fld id="{A5DC77FE-90AD-43F6-BCC5-87ECBA829A40}" type="slidenum">
              <a:rPr lang="en-IN" smtClean="0"/>
              <a:t>22</a:t>
            </a:fld>
            <a:endParaRPr lang="en-IN" dirty="0"/>
          </a:p>
        </p:txBody>
      </p:sp>
      <p:graphicFrame>
        <p:nvGraphicFramePr>
          <p:cNvPr id="5" name="Table 4">
            <a:extLst>
              <a:ext uri="{FF2B5EF4-FFF2-40B4-BE49-F238E27FC236}">
                <a16:creationId xmlns:a16="http://schemas.microsoft.com/office/drawing/2014/main" id="{8475D2AF-D612-32BB-AC00-333ED8D7FF29}"/>
              </a:ext>
            </a:extLst>
          </p:cNvPr>
          <p:cNvGraphicFramePr>
            <a:graphicFrameLocks noGrp="1"/>
          </p:cNvGraphicFramePr>
          <p:nvPr>
            <p:extLst>
              <p:ext uri="{D42A27DB-BD31-4B8C-83A1-F6EECF244321}">
                <p14:modId xmlns:p14="http://schemas.microsoft.com/office/powerpoint/2010/main" val="2821695397"/>
              </p:ext>
            </p:extLst>
          </p:nvPr>
        </p:nvGraphicFramePr>
        <p:xfrm>
          <a:off x="1451428" y="1343818"/>
          <a:ext cx="9637485" cy="2377440"/>
        </p:xfrm>
        <a:graphic>
          <a:graphicData uri="http://schemas.openxmlformats.org/drawingml/2006/table">
            <a:tbl>
              <a:tblPr firstRow="1" bandRow="1">
                <a:tableStyleId>{5C22544A-7EE6-4342-B048-85BDC9FD1C3A}</a:tableStyleId>
              </a:tblPr>
              <a:tblGrid>
                <a:gridCol w="1927497">
                  <a:extLst>
                    <a:ext uri="{9D8B030D-6E8A-4147-A177-3AD203B41FA5}">
                      <a16:colId xmlns:a16="http://schemas.microsoft.com/office/drawing/2014/main" val="1030399209"/>
                    </a:ext>
                  </a:extLst>
                </a:gridCol>
                <a:gridCol w="1927497">
                  <a:extLst>
                    <a:ext uri="{9D8B030D-6E8A-4147-A177-3AD203B41FA5}">
                      <a16:colId xmlns:a16="http://schemas.microsoft.com/office/drawing/2014/main" val="3365827637"/>
                    </a:ext>
                  </a:extLst>
                </a:gridCol>
                <a:gridCol w="1927497">
                  <a:extLst>
                    <a:ext uri="{9D8B030D-6E8A-4147-A177-3AD203B41FA5}">
                      <a16:colId xmlns:a16="http://schemas.microsoft.com/office/drawing/2014/main" val="328993316"/>
                    </a:ext>
                  </a:extLst>
                </a:gridCol>
                <a:gridCol w="1927497">
                  <a:extLst>
                    <a:ext uri="{9D8B030D-6E8A-4147-A177-3AD203B41FA5}">
                      <a16:colId xmlns:a16="http://schemas.microsoft.com/office/drawing/2014/main" val="834989719"/>
                    </a:ext>
                  </a:extLst>
                </a:gridCol>
                <a:gridCol w="1927497">
                  <a:extLst>
                    <a:ext uri="{9D8B030D-6E8A-4147-A177-3AD203B41FA5}">
                      <a16:colId xmlns:a16="http://schemas.microsoft.com/office/drawing/2014/main" val="3511423771"/>
                    </a:ext>
                  </a:extLst>
                </a:gridCol>
              </a:tblGrid>
              <a:tr h="370840">
                <a:tc>
                  <a:txBody>
                    <a:bodyPr/>
                    <a:lstStyle/>
                    <a:p>
                      <a:pPr algn="ctr"/>
                      <a:r>
                        <a:rPr lang="en-US" sz="2000" dirty="0"/>
                        <a:t>sale_no</a:t>
                      </a:r>
                      <a:endParaRPr lang="en-IN" sz="2000" dirty="0"/>
                    </a:p>
                  </a:txBody>
                  <a:tcPr/>
                </a:tc>
                <a:tc>
                  <a:txBody>
                    <a:bodyPr/>
                    <a:lstStyle/>
                    <a:p>
                      <a:pPr algn="ctr"/>
                      <a:r>
                        <a:rPr lang="en-US" sz="2000" dirty="0"/>
                        <a:t>product_id</a:t>
                      </a:r>
                      <a:endParaRPr lang="en-IN" sz="2000" dirty="0"/>
                    </a:p>
                  </a:txBody>
                  <a:tcPr/>
                </a:tc>
                <a:tc>
                  <a:txBody>
                    <a:bodyPr/>
                    <a:lstStyle/>
                    <a:p>
                      <a:pPr algn="ctr"/>
                      <a:r>
                        <a:rPr lang="en-US" sz="2000" dirty="0"/>
                        <a:t>quantity</a:t>
                      </a:r>
                      <a:endParaRPr lang="en-IN" sz="2000" dirty="0"/>
                    </a:p>
                  </a:txBody>
                  <a:tcPr/>
                </a:tc>
                <a:tc>
                  <a:txBody>
                    <a:bodyPr/>
                    <a:lstStyle/>
                    <a:p>
                      <a:pPr algn="ctr"/>
                      <a:r>
                        <a:rPr lang="en-US" sz="2000" dirty="0"/>
                        <a:t>price</a:t>
                      </a:r>
                      <a:endParaRPr lang="en-IN" sz="2000" dirty="0"/>
                    </a:p>
                  </a:txBody>
                  <a:tcPr/>
                </a:tc>
                <a:tc>
                  <a:txBody>
                    <a:bodyPr/>
                    <a:lstStyle/>
                    <a:p>
                      <a:pPr algn="ctr"/>
                      <a:r>
                        <a:rPr lang="en-US" sz="2000" dirty="0"/>
                        <a:t>customer_name</a:t>
                      </a:r>
                      <a:endParaRPr lang="en-IN" sz="2000" dirty="0"/>
                    </a:p>
                  </a:txBody>
                  <a:tcPr/>
                </a:tc>
                <a:extLst>
                  <a:ext uri="{0D108BD9-81ED-4DB2-BD59-A6C34878D82A}">
                    <a16:rowId xmlns:a16="http://schemas.microsoft.com/office/drawing/2014/main" val="200843895"/>
                  </a:ext>
                </a:extLst>
              </a:tr>
              <a:tr h="370840">
                <a:tc>
                  <a:txBody>
                    <a:bodyPr/>
                    <a:lstStyle/>
                    <a:p>
                      <a:pPr algn="ctr"/>
                      <a:r>
                        <a:rPr lang="en-US" sz="2000" dirty="0"/>
                        <a:t>5,001</a:t>
                      </a:r>
                      <a:endParaRPr lang="en-IN" sz="2000" dirty="0"/>
                    </a:p>
                  </a:txBody>
                  <a:tcPr/>
                </a:tc>
                <a:tc>
                  <a:txBody>
                    <a:bodyPr/>
                    <a:lstStyle/>
                    <a:p>
                      <a:pPr algn="ctr"/>
                      <a:r>
                        <a:rPr lang="en-US" sz="2000" dirty="0"/>
                        <a:t>3</a:t>
                      </a:r>
                      <a:endParaRPr lang="en-IN" sz="2000" dirty="0"/>
                    </a:p>
                  </a:txBody>
                  <a:tcPr/>
                </a:tc>
                <a:tc>
                  <a:txBody>
                    <a:bodyPr/>
                    <a:lstStyle/>
                    <a:p>
                      <a:pPr algn="ctr"/>
                      <a:r>
                        <a:rPr lang="en-US" sz="2000" dirty="0"/>
                        <a:t>4</a:t>
                      </a:r>
                      <a:endParaRPr lang="en-IN" sz="2000" dirty="0"/>
                    </a:p>
                  </a:txBody>
                  <a:tcPr/>
                </a:tc>
                <a:tc>
                  <a:txBody>
                    <a:bodyPr/>
                    <a:lstStyle/>
                    <a:p>
                      <a:pPr algn="ctr"/>
                      <a:r>
                        <a:rPr lang="en-US" sz="2000" dirty="0"/>
                        <a:t>21,000</a:t>
                      </a:r>
                      <a:endParaRPr lang="en-IN" sz="2000" dirty="0"/>
                    </a:p>
                  </a:txBody>
                  <a:tcPr/>
                </a:tc>
                <a:tc>
                  <a:txBody>
                    <a:bodyPr/>
                    <a:lstStyle/>
                    <a:p>
                      <a:pPr algn="ctr"/>
                      <a:r>
                        <a:rPr lang="en-US" sz="2000" dirty="0"/>
                        <a:t>John </a:t>
                      </a:r>
                      <a:endParaRPr lang="en-IN" sz="2000" dirty="0"/>
                    </a:p>
                  </a:txBody>
                  <a:tcPr/>
                </a:tc>
                <a:extLst>
                  <a:ext uri="{0D108BD9-81ED-4DB2-BD59-A6C34878D82A}">
                    <a16:rowId xmlns:a16="http://schemas.microsoft.com/office/drawing/2014/main" val="2868018732"/>
                  </a:ext>
                </a:extLst>
              </a:tr>
              <a:tr h="370840">
                <a:tc>
                  <a:txBody>
                    <a:bodyPr/>
                    <a:lstStyle/>
                    <a:p>
                      <a:pPr algn="ctr"/>
                      <a:r>
                        <a:rPr lang="en-US" sz="2000" dirty="0"/>
                        <a:t>5,002</a:t>
                      </a:r>
                      <a:endParaRPr lang="en-IN" sz="2000" dirty="0"/>
                    </a:p>
                  </a:txBody>
                  <a:tcPr/>
                </a:tc>
                <a:tc>
                  <a:txBody>
                    <a:bodyPr/>
                    <a:lstStyle/>
                    <a:p>
                      <a:pPr algn="ctr"/>
                      <a:r>
                        <a:rPr lang="en-US" sz="2000" dirty="0"/>
                        <a:t>11</a:t>
                      </a:r>
                      <a:endParaRPr lang="en-IN" sz="2000" dirty="0"/>
                    </a:p>
                  </a:txBody>
                  <a:tcPr/>
                </a:tc>
                <a:tc>
                  <a:txBody>
                    <a:bodyPr/>
                    <a:lstStyle/>
                    <a:p>
                      <a:pPr algn="ctr"/>
                      <a:r>
                        <a:rPr lang="en-US" sz="2000" dirty="0"/>
                        <a:t>NULL</a:t>
                      </a:r>
                      <a:endParaRPr lang="en-IN" sz="2000" dirty="0"/>
                    </a:p>
                  </a:txBody>
                  <a:tcPr/>
                </a:tc>
                <a:tc>
                  <a:txBody>
                    <a:bodyPr/>
                    <a:lstStyle/>
                    <a:p>
                      <a:pPr algn="ctr"/>
                      <a:r>
                        <a:rPr lang="en-US" sz="2000" dirty="0"/>
                        <a:t>17,000</a:t>
                      </a:r>
                      <a:endParaRPr lang="en-IN" sz="2000" dirty="0"/>
                    </a:p>
                  </a:txBody>
                  <a:tcPr/>
                </a:tc>
                <a:tc>
                  <a:txBody>
                    <a:bodyPr/>
                    <a:lstStyle/>
                    <a:p>
                      <a:pPr algn="ctr"/>
                      <a:r>
                        <a:rPr lang="en-US" sz="2000" dirty="0"/>
                        <a:t>Anna </a:t>
                      </a:r>
                      <a:endParaRPr lang="en-IN" sz="2000" dirty="0"/>
                    </a:p>
                  </a:txBody>
                  <a:tcPr/>
                </a:tc>
                <a:extLst>
                  <a:ext uri="{0D108BD9-81ED-4DB2-BD59-A6C34878D82A}">
                    <a16:rowId xmlns:a16="http://schemas.microsoft.com/office/drawing/2014/main" val="809485998"/>
                  </a:ext>
                </a:extLst>
              </a:tr>
              <a:tr h="370840">
                <a:tc>
                  <a:txBody>
                    <a:bodyPr/>
                    <a:lstStyle/>
                    <a:p>
                      <a:pPr algn="ctr"/>
                      <a:r>
                        <a:rPr lang="en-US" sz="2000" dirty="0"/>
                        <a:t>5,003</a:t>
                      </a:r>
                      <a:endParaRPr lang="en-IN" sz="2000" dirty="0"/>
                    </a:p>
                  </a:txBody>
                  <a:tcPr/>
                </a:tc>
                <a:tc>
                  <a:txBody>
                    <a:bodyPr/>
                    <a:lstStyle/>
                    <a:p>
                      <a:pPr algn="ctr"/>
                      <a:r>
                        <a:rPr lang="en-US" sz="2000" dirty="0"/>
                        <a:t>94</a:t>
                      </a:r>
                      <a:endParaRPr lang="en-IN" sz="2000" dirty="0"/>
                    </a:p>
                  </a:txBody>
                  <a:tcPr/>
                </a:tc>
                <a:tc>
                  <a:txBody>
                    <a:bodyPr/>
                    <a:lstStyle/>
                    <a:p>
                      <a:pPr algn="ctr"/>
                      <a:r>
                        <a:rPr lang="en-US" sz="2000" dirty="0"/>
                        <a:t>10</a:t>
                      </a:r>
                      <a:endParaRPr lang="en-IN" sz="2000" dirty="0"/>
                    </a:p>
                  </a:txBody>
                  <a:tcPr/>
                </a:tc>
                <a:tc>
                  <a:txBody>
                    <a:bodyPr/>
                    <a:lstStyle/>
                    <a:p>
                      <a:pPr algn="ctr"/>
                      <a:r>
                        <a:rPr lang="en-US" sz="2000" dirty="0"/>
                        <a:t>105,000</a:t>
                      </a:r>
                      <a:endParaRPr lang="en-IN" sz="2000" dirty="0"/>
                    </a:p>
                  </a:txBody>
                  <a:tcPr/>
                </a:tc>
                <a:tc>
                  <a:txBody>
                    <a:bodyPr/>
                    <a:lstStyle/>
                    <a:p>
                      <a:pPr algn="ctr"/>
                      <a:r>
                        <a:rPr lang="en-US" sz="2000" dirty="0"/>
                        <a:t>Tom</a:t>
                      </a:r>
                      <a:endParaRPr lang="en-IN" sz="2000" dirty="0"/>
                    </a:p>
                  </a:txBody>
                  <a:tcPr/>
                </a:tc>
                <a:extLst>
                  <a:ext uri="{0D108BD9-81ED-4DB2-BD59-A6C34878D82A}">
                    <a16:rowId xmlns:a16="http://schemas.microsoft.com/office/drawing/2014/main" val="4105351674"/>
                  </a:ext>
                </a:extLst>
              </a:tr>
              <a:tr h="370840">
                <a:tc>
                  <a:txBody>
                    <a:bodyPr/>
                    <a:lstStyle/>
                    <a:p>
                      <a:pPr algn="ctr"/>
                      <a:r>
                        <a:rPr lang="en-US" sz="2000" dirty="0"/>
                        <a:t>5,004</a:t>
                      </a:r>
                      <a:endParaRPr lang="en-IN" sz="2000" dirty="0"/>
                    </a:p>
                  </a:txBody>
                  <a:tcPr/>
                </a:tc>
                <a:tc>
                  <a:txBody>
                    <a:bodyPr/>
                    <a:lstStyle/>
                    <a:p>
                      <a:pPr algn="ctr"/>
                      <a:r>
                        <a:rPr lang="en-US" sz="2000" dirty="0"/>
                        <a:t>86</a:t>
                      </a:r>
                      <a:endParaRPr lang="en-IN" sz="2000" dirty="0"/>
                    </a:p>
                  </a:txBody>
                  <a:tcPr/>
                </a:tc>
                <a:tc>
                  <a:txBody>
                    <a:bodyPr/>
                    <a:lstStyle/>
                    <a:p>
                      <a:pPr algn="ctr"/>
                      <a:r>
                        <a:rPr lang="en-US" sz="2000" dirty="0"/>
                        <a:t>8</a:t>
                      </a:r>
                      <a:endParaRPr lang="en-IN" sz="2000" dirty="0"/>
                    </a:p>
                  </a:txBody>
                  <a:tcPr/>
                </a:tc>
                <a:tc>
                  <a:txBody>
                    <a:bodyPr/>
                    <a:lstStyle/>
                    <a:p>
                      <a:pPr algn="ctr"/>
                      <a:r>
                        <a:rPr lang="en-US" sz="2000" dirty="0"/>
                        <a:t>27,000</a:t>
                      </a:r>
                      <a:endParaRPr lang="en-IN" sz="2000" dirty="0"/>
                    </a:p>
                  </a:txBody>
                  <a:tcPr/>
                </a:tc>
                <a:tc>
                  <a:txBody>
                    <a:bodyPr/>
                    <a:lstStyle/>
                    <a:p>
                      <a:pPr algn="ctr"/>
                      <a:r>
                        <a:rPr lang="en-US" sz="2000" dirty="0"/>
                        <a:t>Nora</a:t>
                      </a:r>
                      <a:endParaRPr lang="en-IN" sz="2000" dirty="0"/>
                    </a:p>
                  </a:txBody>
                  <a:tcPr/>
                </a:tc>
                <a:extLst>
                  <a:ext uri="{0D108BD9-81ED-4DB2-BD59-A6C34878D82A}">
                    <a16:rowId xmlns:a16="http://schemas.microsoft.com/office/drawing/2014/main" val="820593459"/>
                  </a:ext>
                </a:extLst>
              </a:tr>
              <a:tr h="370840">
                <a:tc>
                  <a:txBody>
                    <a:bodyPr/>
                    <a:lstStyle/>
                    <a:p>
                      <a:pPr algn="ctr"/>
                      <a:r>
                        <a:rPr lang="en-US" sz="2000" dirty="0"/>
                        <a:t>5,005</a:t>
                      </a:r>
                      <a:endParaRPr lang="en-IN" sz="2000" dirty="0"/>
                    </a:p>
                  </a:txBody>
                  <a:tcPr/>
                </a:tc>
                <a:tc>
                  <a:txBody>
                    <a:bodyPr/>
                    <a:lstStyle/>
                    <a:p>
                      <a:pPr algn="ctr"/>
                      <a:r>
                        <a:rPr lang="en-US" sz="2000" dirty="0"/>
                        <a:t>88</a:t>
                      </a:r>
                      <a:endParaRPr lang="en-IN" sz="2000" dirty="0"/>
                    </a:p>
                  </a:txBody>
                  <a:tcPr/>
                </a:tc>
                <a:tc>
                  <a:txBody>
                    <a:bodyPr/>
                    <a:lstStyle/>
                    <a:p>
                      <a:pPr algn="ctr"/>
                      <a:r>
                        <a:rPr lang="en-US" sz="2000" dirty="0"/>
                        <a:t>18</a:t>
                      </a:r>
                      <a:endParaRPr lang="en-IN" sz="2000" dirty="0"/>
                    </a:p>
                  </a:txBody>
                  <a:tcPr/>
                </a:tc>
                <a:tc>
                  <a:txBody>
                    <a:bodyPr/>
                    <a:lstStyle/>
                    <a:p>
                      <a:pPr algn="ctr"/>
                      <a:r>
                        <a:rPr lang="en-US" sz="2000" dirty="0"/>
                        <a:t>8,000</a:t>
                      </a:r>
                      <a:endParaRPr lang="en-IN" sz="2000" dirty="0"/>
                    </a:p>
                  </a:txBody>
                  <a:tcPr/>
                </a:tc>
                <a:tc>
                  <a:txBody>
                    <a:bodyPr/>
                    <a:lstStyle/>
                    <a:p>
                      <a:pPr algn="ctr"/>
                      <a:r>
                        <a:rPr lang="en-US" sz="2000" dirty="0"/>
                        <a:t>Tom</a:t>
                      </a:r>
                      <a:endParaRPr lang="en-IN" sz="2000" dirty="0"/>
                    </a:p>
                  </a:txBody>
                  <a:tcPr/>
                </a:tc>
                <a:extLst>
                  <a:ext uri="{0D108BD9-81ED-4DB2-BD59-A6C34878D82A}">
                    <a16:rowId xmlns:a16="http://schemas.microsoft.com/office/drawing/2014/main" val="3224504443"/>
                  </a:ext>
                </a:extLst>
              </a:tr>
            </a:tbl>
          </a:graphicData>
        </a:graphic>
      </p:graphicFrame>
      <p:graphicFrame>
        <p:nvGraphicFramePr>
          <p:cNvPr id="6" name="Table 5">
            <a:extLst>
              <a:ext uri="{FF2B5EF4-FFF2-40B4-BE49-F238E27FC236}">
                <a16:creationId xmlns:a16="http://schemas.microsoft.com/office/drawing/2014/main" id="{63CDF646-3053-5226-4BC8-C363EDC2928A}"/>
              </a:ext>
            </a:extLst>
          </p:cNvPr>
          <p:cNvGraphicFramePr>
            <a:graphicFrameLocks noGrp="1"/>
          </p:cNvGraphicFramePr>
          <p:nvPr>
            <p:extLst>
              <p:ext uri="{D42A27DB-BD31-4B8C-83A1-F6EECF244321}">
                <p14:modId xmlns:p14="http://schemas.microsoft.com/office/powerpoint/2010/main" val="1508785465"/>
              </p:ext>
            </p:extLst>
          </p:nvPr>
        </p:nvGraphicFramePr>
        <p:xfrm>
          <a:off x="1451428" y="3978910"/>
          <a:ext cx="9637488" cy="2377440"/>
        </p:xfrm>
        <a:graphic>
          <a:graphicData uri="http://schemas.openxmlformats.org/drawingml/2006/table">
            <a:tbl>
              <a:tblPr firstRow="1" bandRow="1">
                <a:tableStyleId>{5C22544A-7EE6-4342-B048-85BDC9FD1C3A}</a:tableStyleId>
              </a:tblPr>
              <a:tblGrid>
                <a:gridCol w="1313543">
                  <a:extLst>
                    <a:ext uri="{9D8B030D-6E8A-4147-A177-3AD203B41FA5}">
                      <a16:colId xmlns:a16="http://schemas.microsoft.com/office/drawing/2014/main" val="1030399209"/>
                    </a:ext>
                  </a:extLst>
                </a:gridCol>
                <a:gridCol w="1534886">
                  <a:extLst>
                    <a:ext uri="{9D8B030D-6E8A-4147-A177-3AD203B41FA5}">
                      <a16:colId xmlns:a16="http://schemas.microsoft.com/office/drawing/2014/main" val="3365827637"/>
                    </a:ext>
                  </a:extLst>
                </a:gridCol>
                <a:gridCol w="1589314">
                  <a:extLst>
                    <a:ext uri="{9D8B030D-6E8A-4147-A177-3AD203B41FA5}">
                      <a16:colId xmlns:a16="http://schemas.microsoft.com/office/drawing/2014/main" val="328993316"/>
                    </a:ext>
                  </a:extLst>
                </a:gridCol>
                <a:gridCol w="1589315">
                  <a:extLst>
                    <a:ext uri="{9D8B030D-6E8A-4147-A177-3AD203B41FA5}">
                      <a16:colId xmlns:a16="http://schemas.microsoft.com/office/drawing/2014/main" val="834989719"/>
                    </a:ext>
                  </a:extLst>
                </a:gridCol>
                <a:gridCol w="2004182">
                  <a:extLst>
                    <a:ext uri="{9D8B030D-6E8A-4147-A177-3AD203B41FA5}">
                      <a16:colId xmlns:a16="http://schemas.microsoft.com/office/drawing/2014/main" val="3511423771"/>
                    </a:ext>
                  </a:extLst>
                </a:gridCol>
                <a:gridCol w="1606248">
                  <a:extLst>
                    <a:ext uri="{9D8B030D-6E8A-4147-A177-3AD203B41FA5}">
                      <a16:colId xmlns:a16="http://schemas.microsoft.com/office/drawing/2014/main" val="2658627979"/>
                    </a:ext>
                  </a:extLst>
                </a:gridCol>
              </a:tblGrid>
              <a:tr h="370840">
                <a:tc>
                  <a:txBody>
                    <a:bodyPr/>
                    <a:lstStyle/>
                    <a:p>
                      <a:pPr algn="ctr"/>
                      <a:r>
                        <a:rPr lang="en-US" sz="2000" dirty="0"/>
                        <a:t>sale_no</a:t>
                      </a:r>
                      <a:endParaRPr lang="en-IN" sz="2000" dirty="0"/>
                    </a:p>
                  </a:txBody>
                  <a:tcPr/>
                </a:tc>
                <a:tc>
                  <a:txBody>
                    <a:bodyPr/>
                    <a:lstStyle/>
                    <a:p>
                      <a:pPr algn="ctr"/>
                      <a:r>
                        <a:rPr lang="en-US" sz="2000" dirty="0"/>
                        <a:t>product_id</a:t>
                      </a:r>
                      <a:endParaRPr lang="en-IN" sz="2000" dirty="0"/>
                    </a:p>
                  </a:txBody>
                  <a:tcPr/>
                </a:tc>
                <a:tc>
                  <a:txBody>
                    <a:bodyPr/>
                    <a:lstStyle/>
                    <a:p>
                      <a:pPr algn="ctr"/>
                      <a:r>
                        <a:rPr lang="en-US" sz="2000" dirty="0"/>
                        <a:t>quantity</a:t>
                      </a:r>
                      <a:endParaRPr lang="en-IN" sz="2000" dirty="0"/>
                    </a:p>
                  </a:txBody>
                  <a:tcPr/>
                </a:tc>
                <a:tc>
                  <a:txBody>
                    <a:bodyPr/>
                    <a:lstStyle/>
                    <a:p>
                      <a:pPr algn="ctr"/>
                      <a:r>
                        <a:rPr lang="en-US" sz="2000" dirty="0"/>
                        <a:t>price</a:t>
                      </a:r>
                      <a:endParaRPr lang="en-IN" sz="2000" dirty="0"/>
                    </a:p>
                  </a:txBody>
                  <a:tcPr/>
                </a:tc>
                <a:tc>
                  <a:txBody>
                    <a:bodyPr/>
                    <a:lstStyle/>
                    <a:p>
                      <a:pPr algn="ctr"/>
                      <a:r>
                        <a:rPr lang="en-US" sz="2000" dirty="0"/>
                        <a:t>customer_name</a:t>
                      </a:r>
                      <a:endParaRPr lang="en-IN" sz="2000" dirty="0"/>
                    </a:p>
                  </a:txBody>
                  <a:tcPr/>
                </a:tc>
                <a:tc>
                  <a:txBody>
                    <a:bodyPr/>
                    <a:lstStyle/>
                    <a:p>
                      <a:pPr algn="ctr"/>
                      <a:r>
                        <a:rPr lang="en-US" sz="2000" dirty="0"/>
                        <a:t>summary</a:t>
                      </a:r>
                      <a:endParaRPr lang="en-IN" sz="2000" dirty="0"/>
                    </a:p>
                  </a:txBody>
                  <a:tcPr/>
                </a:tc>
                <a:extLst>
                  <a:ext uri="{0D108BD9-81ED-4DB2-BD59-A6C34878D82A}">
                    <a16:rowId xmlns:a16="http://schemas.microsoft.com/office/drawing/2014/main" val="200843895"/>
                  </a:ext>
                </a:extLst>
              </a:tr>
              <a:tr h="370840">
                <a:tc>
                  <a:txBody>
                    <a:bodyPr/>
                    <a:lstStyle/>
                    <a:p>
                      <a:pPr algn="ctr"/>
                      <a:r>
                        <a:rPr lang="en-US" sz="2000" dirty="0"/>
                        <a:t>5,001</a:t>
                      </a:r>
                      <a:endParaRPr lang="en-IN" sz="2000" dirty="0"/>
                    </a:p>
                  </a:txBody>
                  <a:tcPr/>
                </a:tc>
                <a:tc>
                  <a:txBody>
                    <a:bodyPr/>
                    <a:lstStyle/>
                    <a:p>
                      <a:pPr algn="ctr"/>
                      <a:r>
                        <a:rPr lang="en-US" sz="2000" dirty="0"/>
                        <a:t>3</a:t>
                      </a:r>
                      <a:endParaRPr lang="en-IN" sz="2000" dirty="0"/>
                    </a:p>
                  </a:txBody>
                  <a:tcPr/>
                </a:tc>
                <a:tc>
                  <a:txBody>
                    <a:bodyPr/>
                    <a:lstStyle/>
                    <a:p>
                      <a:pPr algn="ctr"/>
                      <a:r>
                        <a:rPr lang="en-US" sz="2000" dirty="0"/>
                        <a:t>4</a:t>
                      </a:r>
                      <a:endParaRPr lang="en-IN" sz="2000" dirty="0"/>
                    </a:p>
                  </a:txBody>
                  <a:tcPr/>
                </a:tc>
                <a:tc>
                  <a:txBody>
                    <a:bodyPr/>
                    <a:lstStyle/>
                    <a:p>
                      <a:pPr algn="ctr"/>
                      <a:r>
                        <a:rPr lang="en-US" sz="2000" dirty="0"/>
                        <a:t>21,000</a:t>
                      </a:r>
                      <a:endParaRPr lang="en-IN" sz="2000" dirty="0"/>
                    </a:p>
                  </a:txBody>
                  <a:tcPr/>
                </a:tc>
                <a:tc>
                  <a:txBody>
                    <a:bodyPr/>
                    <a:lstStyle/>
                    <a:p>
                      <a:pPr algn="ctr"/>
                      <a:r>
                        <a:rPr lang="en-US" sz="2000" dirty="0"/>
                        <a:t>John </a:t>
                      </a:r>
                      <a:endParaRPr lang="en-IN" sz="2000" dirty="0"/>
                    </a:p>
                  </a:txBody>
                  <a:tcPr/>
                </a:tc>
                <a:tc>
                  <a:txBody>
                    <a:bodyPr/>
                    <a:lstStyle/>
                    <a:p>
                      <a:pPr algn="ctr"/>
                      <a:r>
                        <a:rPr lang="en-US" sz="2000" dirty="0"/>
                        <a:t>Less</a:t>
                      </a:r>
                      <a:endParaRPr lang="en-IN" sz="2000" dirty="0"/>
                    </a:p>
                  </a:txBody>
                  <a:tcPr/>
                </a:tc>
                <a:extLst>
                  <a:ext uri="{0D108BD9-81ED-4DB2-BD59-A6C34878D82A}">
                    <a16:rowId xmlns:a16="http://schemas.microsoft.com/office/drawing/2014/main" val="2868018732"/>
                  </a:ext>
                </a:extLst>
              </a:tr>
              <a:tr h="370840">
                <a:tc>
                  <a:txBody>
                    <a:bodyPr/>
                    <a:lstStyle/>
                    <a:p>
                      <a:pPr algn="ctr"/>
                      <a:r>
                        <a:rPr lang="en-US" sz="2000" dirty="0"/>
                        <a:t>5,002</a:t>
                      </a:r>
                      <a:endParaRPr lang="en-IN" sz="2000" dirty="0"/>
                    </a:p>
                  </a:txBody>
                  <a:tcPr/>
                </a:tc>
                <a:tc>
                  <a:txBody>
                    <a:bodyPr/>
                    <a:lstStyle/>
                    <a:p>
                      <a:pPr algn="ctr"/>
                      <a:r>
                        <a:rPr lang="en-US" sz="2000" dirty="0"/>
                        <a:t>11</a:t>
                      </a:r>
                      <a:endParaRPr lang="en-IN" sz="2000" dirty="0"/>
                    </a:p>
                  </a:txBody>
                  <a:tcPr/>
                </a:tc>
                <a:tc>
                  <a:txBody>
                    <a:bodyPr/>
                    <a:lstStyle/>
                    <a:p>
                      <a:pPr algn="ctr"/>
                      <a:r>
                        <a:rPr lang="en-US" sz="2000" dirty="0"/>
                        <a:t>NULL</a:t>
                      </a:r>
                      <a:endParaRPr lang="en-IN" sz="2000" dirty="0"/>
                    </a:p>
                  </a:txBody>
                  <a:tcPr/>
                </a:tc>
                <a:tc>
                  <a:txBody>
                    <a:bodyPr/>
                    <a:lstStyle/>
                    <a:p>
                      <a:pPr algn="ctr"/>
                      <a:r>
                        <a:rPr lang="en-US" sz="2000" dirty="0"/>
                        <a:t>17,000</a:t>
                      </a:r>
                      <a:endParaRPr lang="en-IN" sz="2000" dirty="0"/>
                    </a:p>
                  </a:txBody>
                  <a:tcPr/>
                </a:tc>
                <a:tc>
                  <a:txBody>
                    <a:bodyPr/>
                    <a:lstStyle/>
                    <a:p>
                      <a:pPr algn="ctr"/>
                      <a:r>
                        <a:rPr lang="en-US" sz="2000" dirty="0"/>
                        <a:t>Anna </a:t>
                      </a:r>
                      <a:endParaRPr lang="en-IN" sz="2000" dirty="0"/>
                    </a:p>
                  </a:txBody>
                  <a:tcPr/>
                </a:tc>
                <a:tc>
                  <a:txBody>
                    <a:bodyPr/>
                    <a:lstStyle/>
                    <a:p>
                      <a:pPr algn="ctr"/>
                      <a:r>
                        <a:rPr lang="en-US" sz="2000" dirty="0"/>
                        <a:t>Less</a:t>
                      </a:r>
                      <a:endParaRPr lang="en-IN" sz="2000" dirty="0"/>
                    </a:p>
                  </a:txBody>
                  <a:tcPr/>
                </a:tc>
                <a:extLst>
                  <a:ext uri="{0D108BD9-81ED-4DB2-BD59-A6C34878D82A}">
                    <a16:rowId xmlns:a16="http://schemas.microsoft.com/office/drawing/2014/main" val="809485998"/>
                  </a:ext>
                </a:extLst>
              </a:tr>
              <a:tr h="370840">
                <a:tc>
                  <a:txBody>
                    <a:bodyPr/>
                    <a:lstStyle/>
                    <a:p>
                      <a:pPr algn="ctr"/>
                      <a:r>
                        <a:rPr lang="en-US" sz="2000" dirty="0"/>
                        <a:t>5,003</a:t>
                      </a:r>
                      <a:endParaRPr lang="en-IN" sz="2000" dirty="0"/>
                    </a:p>
                  </a:txBody>
                  <a:tcPr/>
                </a:tc>
                <a:tc>
                  <a:txBody>
                    <a:bodyPr/>
                    <a:lstStyle/>
                    <a:p>
                      <a:pPr algn="ctr"/>
                      <a:r>
                        <a:rPr lang="en-US" sz="2000" dirty="0"/>
                        <a:t>94</a:t>
                      </a:r>
                      <a:endParaRPr lang="en-IN" sz="2000" dirty="0"/>
                    </a:p>
                  </a:txBody>
                  <a:tcPr/>
                </a:tc>
                <a:tc>
                  <a:txBody>
                    <a:bodyPr/>
                    <a:lstStyle/>
                    <a:p>
                      <a:pPr algn="ctr"/>
                      <a:r>
                        <a:rPr lang="en-US" sz="2000" dirty="0"/>
                        <a:t>10</a:t>
                      </a:r>
                      <a:endParaRPr lang="en-IN" sz="2000" dirty="0"/>
                    </a:p>
                  </a:txBody>
                  <a:tcPr/>
                </a:tc>
                <a:tc>
                  <a:txBody>
                    <a:bodyPr/>
                    <a:lstStyle/>
                    <a:p>
                      <a:pPr algn="ctr"/>
                      <a:r>
                        <a:rPr lang="en-US" sz="2000" dirty="0"/>
                        <a:t>105,000</a:t>
                      </a:r>
                      <a:endParaRPr lang="en-IN" sz="2000" dirty="0"/>
                    </a:p>
                  </a:txBody>
                  <a:tcPr/>
                </a:tc>
                <a:tc>
                  <a:txBody>
                    <a:bodyPr/>
                    <a:lstStyle/>
                    <a:p>
                      <a:pPr algn="ctr"/>
                      <a:r>
                        <a:rPr lang="en-US" sz="2000" dirty="0"/>
                        <a:t>Tom</a:t>
                      </a:r>
                      <a:endParaRPr lang="en-IN" sz="2000" dirty="0"/>
                    </a:p>
                  </a:txBody>
                  <a:tcPr/>
                </a:tc>
                <a:tc>
                  <a:txBody>
                    <a:bodyPr/>
                    <a:lstStyle/>
                    <a:p>
                      <a:pPr algn="ctr"/>
                      <a:r>
                        <a:rPr lang="en-US" sz="2000" dirty="0"/>
                        <a:t>More</a:t>
                      </a:r>
                      <a:endParaRPr lang="en-IN" sz="2000" dirty="0"/>
                    </a:p>
                  </a:txBody>
                  <a:tcPr/>
                </a:tc>
                <a:extLst>
                  <a:ext uri="{0D108BD9-81ED-4DB2-BD59-A6C34878D82A}">
                    <a16:rowId xmlns:a16="http://schemas.microsoft.com/office/drawing/2014/main" val="4105351674"/>
                  </a:ext>
                </a:extLst>
              </a:tr>
              <a:tr h="370840">
                <a:tc>
                  <a:txBody>
                    <a:bodyPr/>
                    <a:lstStyle/>
                    <a:p>
                      <a:pPr algn="ctr"/>
                      <a:r>
                        <a:rPr lang="en-US" sz="2000" dirty="0"/>
                        <a:t>5,004</a:t>
                      </a:r>
                      <a:endParaRPr lang="en-IN" sz="2000" dirty="0"/>
                    </a:p>
                  </a:txBody>
                  <a:tcPr/>
                </a:tc>
                <a:tc>
                  <a:txBody>
                    <a:bodyPr/>
                    <a:lstStyle/>
                    <a:p>
                      <a:pPr algn="ctr"/>
                      <a:r>
                        <a:rPr lang="en-US" sz="2000" dirty="0"/>
                        <a:t>86</a:t>
                      </a:r>
                      <a:endParaRPr lang="en-IN" sz="2000" dirty="0"/>
                    </a:p>
                  </a:txBody>
                  <a:tcPr/>
                </a:tc>
                <a:tc>
                  <a:txBody>
                    <a:bodyPr/>
                    <a:lstStyle/>
                    <a:p>
                      <a:pPr algn="ctr"/>
                      <a:r>
                        <a:rPr lang="en-US" sz="2000" dirty="0"/>
                        <a:t>8</a:t>
                      </a:r>
                      <a:endParaRPr lang="en-IN" sz="2000" dirty="0"/>
                    </a:p>
                  </a:txBody>
                  <a:tcPr/>
                </a:tc>
                <a:tc>
                  <a:txBody>
                    <a:bodyPr/>
                    <a:lstStyle/>
                    <a:p>
                      <a:pPr algn="ctr"/>
                      <a:r>
                        <a:rPr lang="en-US" sz="2000" dirty="0"/>
                        <a:t>27,000</a:t>
                      </a:r>
                      <a:endParaRPr lang="en-IN" sz="2000" dirty="0"/>
                    </a:p>
                  </a:txBody>
                  <a:tcPr/>
                </a:tc>
                <a:tc>
                  <a:txBody>
                    <a:bodyPr/>
                    <a:lstStyle/>
                    <a:p>
                      <a:pPr algn="ctr"/>
                      <a:r>
                        <a:rPr lang="en-US" sz="2000" dirty="0"/>
                        <a:t>Nora</a:t>
                      </a:r>
                      <a:endParaRPr lang="en-IN" sz="2000" dirty="0"/>
                    </a:p>
                  </a:txBody>
                  <a:tcPr/>
                </a:tc>
                <a:tc>
                  <a:txBody>
                    <a:bodyPr/>
                    <a:lstStyle/>
                    <a:p>
                      <a:pPr algn="ctr"/>
                      <a:r>
                        <a:rPr lang="en-US" sz="2000" dirty="0"/>
                        <a:t>Avg</a:t>
                      </a:r>
                      <a:endParaRPr lang="en-IN" sz="2000" dirty="0"/>
                    </a:p>
                  </a:txBody>
                  <a:tcPr/>
                </a:tc>
                <a:extLst>
                  <a:ext uri="{0D108BD9-81ED-4DB2-BD59-A6C34878D82A}">
                    <a16:rowId xmlns:a16="http://schemas.microsoft.com/office/drawing/2014/main" val="820593459"/>
                  </a:ext>
                </a:extLst>
              </a:tr>
              <a:tr h="370840">
                <a:tc>
                  <a:txBody>
                    <a:bodyPr/>
                    <a:lstStyle/>
                    <a:p>
                      <a:pPr algn="ctr"/>
                      <a:r>
                        <a:rPr lang="en-US" sz="2000" dirty="0"/>
                        <a:t>5,005</a:t>
                      </a:r>
                      <a:endParaRPr lang="en-IN" sz="2000" dirty="0"/>
                    </a:p>
                  </a:txBody>
                  <a:tcPr/>
                </a:tc>
                <a:tc>
                  <a:txBody>
                    <a:bodyPr/>
                    <a:lstStyle/>
                    <a:p>
                      <a:pPr algn="ctr"/>
                      <a:r>
                        <a:rPr lang="en-US" sz="2000" dirty="0"/>
                        <a:t>88</a:t>
                      </a:r>
                      <a:endParaRPr lang="en-IN" sz="2000" dirty="0"/>
                    </a:p>
                  </a:txBody>
                  <a:tcPr/>
                </a:tc>
                <a:tc>
                  <a:txBody>
                    <a:bodyPr/>
                    <a:lstStyle/>
                    <a:p>
                      <a:pPr algn="ctr"/>
                      <a:r>
                        <a:rPr lang="en-US" sz="2000" dirty="0"/>
                        <a:t>18</a:t>
                      </a:r>
                      <a:endParaRPr lang="en-IN" sz="2000" dirty="0"/>
                    </a:p>
                  </a:txBody>
                  <a:tcPr/>
                </a:tc>
                <a:tc>
                  <a:txBody>
                    <a:bodyPr/>
                    <a:lstStyle/>
                    <a:p>
                      <a:pPr algn="ctr"/>
                      <a:r>
                        <a:rPr lang="en-US" sz="2000" dirty="0"/>
                        <a:t>8,000</a:t>
                      </a:r>
                      <a:endParaRPr lang="en-IN" sz="2000" dirty="0"/>
                    </a:p>
                  </a:txBody>
                  <a:tcPr/>
                </a:tc>
                <a:tc>
                  <a:txBody>
                    <a:bodyPr/>
                    <a:lstStyle/>
                    <a:p>
                      <a:pPr algn="ctr"/>
                      <a:r>
                        <a:rPr lang="en-US" sz="2000" dirty="0"/>
                        <a:t>Tom</a:t>
                      </a:r>
                      <a:endParaRPr lang="en-IN" sz="2000" dirty="0"/>
                    </a:p>
                  </a:txBody>
                  <a:tcPr/>
                </a:tc>
                <a:tc>
                  <a:txBody>
                    <a:bodyPr/>
                    <a:lstStyle/>
                    <a:p>
                      <a:pPr algn="ctr"/>
                      <a:r>
                        <a:rPr lang="en-US" sz="2000" dirty="0"/>
                        <a:t>More</a:t>
                      </a:r>
                      <a:endParaRPr lang="en-IN" sz="2000" dirty="0"/>
                    </a:p>
                  </a:txBody>
                  <a:tcPr/>
                </a:tc>
                <a:extLst>
                  <a:ext uri="{0D108BD9-81ED-4DB2-BD59-A6C34878D82A}">
                    <a16:rowId xmlns:a16="http://schemas.microsoft.com/office/drawing/2014/main" val="3224504443"/>
                  </a:ext>
                </a:extLst>
              </a:tr>
            </a:tbl>
          </a:graphicData>
        </a:graphic>
      </p:graphicFrame>
    </p:spTree>
    <p:extLst>
      <p:ext uri="{BB962C8B-B14F-4D97-AF65-F5344CB8AC3E}">
        <p14:creationId xmlns:p14="http://schemas.microsoft.com/office/powerpoint/2010/main" val="3335544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6C91-0B1B-5A7B-DCC7-E349C48C3606}"/>
              </a:ext>
            </a:extLst>
          </p:cNvPr>
          <p:cNvSpPr>
            <a:spLocks noGrp="1"/>
          </p:cNvSpPr>
          <p:nvPr>
            <p:ph type="title"/>
          </p:nvPr>
        </p:nvSpPr>
        <p:spPr>
          <a:xfrm>
            <a:off x="838200" y="18255"/>
            <a:ext cx="10515600" cy="1325563"/>
          </a:xfrm>
        </p:spPr>
        <p:txBody>
          <a:bodyPr>
            <a:normAutofit/>
          </a:bodyPr>
          <a:lstStyle/>
          <a:p>
            <a:pPr algn="ctr"/>
            <a:r>
              <a:rPr lang="en-IN" sz="4000" b="1" dirty="0">
                <a:solidFill>
                  <a:srgbClr val="C00000"/>
                </a:solidFill>
                <a:latin typeface="+mn-lt"/>
              </a:rPr>
              <a:t>COALESCE </a:t>
            </a:r>
          </a:p>
        </p:txBody>
      </p:sp>
      <p:sp>
        <p:nvSpPr>
          <p:cNvPr id="3" name="Content Placeholder 2">
            <a:extLst>
              <a:ext uri="{FF2B5EF4-FFF2-40B4-BE49-F238E27FC236}">
                <a16:creationId xmlns:a16="http://schemas.microsoft.com/office/drawing/2014/main" id="{F8824297-6578-B67B-8795-DFD612DB3C5C}"/>
              </a:ext>
            </a:extLst>
          </p:cNvPr>
          <p:cNvSpPr>
            <a:spLocks noGrp="1"/>
          </p:cNvSpPr>
          <p:nvPr>
            <p:ph idx="1"/>
          </p:nvPr>
        </p:nvSpPr>
        <p:spPr>
          <a:xfrm>
            <a:off x="838200" y="1172482"/>
            <a:ext cx="10515600" cy="4351338"/>
          </a:xfrm>
        </p:spPr>
        <p:txBody>
          <a:bodyPr>
            <a:noAutofit/>
          </a:bodyPr>
          <a:lstStyle/>
          <a:p>
            <a:pPr algn="just"/>
            <a:r>
              <a:rPr lang="en-US" sz="2400" dirty="0"/>
              <a:t>Some records of database may consist of NULL values, but while applying statistics to these datasets, you may need to replace these NULL values with some other data. This can be done effectively by the COALESCE function. </a:t>
            </a:r>
          </a:p>
          <a:p>
            <a:pPr algn="just"/>
            <a:r>
              <a:rPr lang="en-US" sz="2400" dirty="0"/>
              <a:t>The first parameter to this function is a column that may consist of NULL, and the second represents value that replaces NULL. </a:t>
            </a:r>
          </a:p>
          <a:p>
            <a:pPr algn="just"/>
            <a:r>
              <a:rPr lang="en-US" sz="2400" dirty="0"/>
              <a:t>It replaces all NULL values specified in column by the second default value given in the function. </a:t>
            </a:r>
          </a:p>
          <a:p>
            <a:pPr algn="just"/>
            <a:r>
              <a:rPr lang="en-US" sz="2400" dirty="0"/>
              <a:t>The following example replaces NULL by −1 in the quantity column. </a:t>
            </a:r>
          </a:p>
          <a:p>
            <a:pPr algn="just"/>
            <a:r>
              <a:rPr lang="en-US" sz="2400" b="1" dirty="0"/>
              <a:t>SELECT </a:t>
            </a:r>
          </a:p>
          <a:p>
            <a:pPr marL="0" indent="0" algn="just">
              <a:buNone/>
            </a:pPr>
            <a:r>
              <a:rPr lang="en-US" sz="2400" b="1" dirty="0"/>
              <a:t>    customer_name ,product_id, </a:t>
            </a:r>
          </a:p>
          <a:p>
            <a:pPr marL="0" indent="0" algn="just">
              <a:buNone/>
            </a:pPr>
            <a:r>
              <a:rPr lang="en-US" sz="2400" b="1" dirty="0"/>
              <a:t>    COALESCE(quantity, -1) AS quantity </a:t>
            </a:r>
          </a:p>
          <a:p>
            <a:pPr marL="0" indent="0" algn="just">
              <a:buNone/>
            </a:pPr>
            <a:r>
              <a:rPr lang="en-US" sz="2400" b="1" dirty="0"/>
              <a:t>    FROM sales;</a:t>
            </a:r>
            <a:endParaRPr lang="en-IN" sz="2400" b="1" dirty="0"/>
          </a:p>
        </p:txBody>
      </p:sp>
      <p:sp>
        <p:nvSpPr>
          <p:cNvPr id="4" name="Slide Number Placeholder 3">
            <a:extLst>
              <a:ext uri="{FF2B5EF4-FFF2-40B4-BE49-F238E27FC236}">
                <a16:creationId xmlns:a16="http://schemas.microsoft.com/office/drawing/2014/main" id="{FFAAD701-EB1C-F302-E769-B7E68C970944}"/>
              </a:ext>
            </a:extLst>
          </p:cNvPr>
          <p:cNvSpPr>
            <a:spLocks noGrp="1"/>
          </p:cNvSpPr>
          <p:nvPr>
            <p:ph type="sldNum" sz="quarter" idx="12"/>
          </p:nvPr>
        </p:nvSpPr>
        <p:spPr/>
        <p:txBody>
          <a:bodyPr/>
          <a:lstStyle/>
          <a:p>
            <a:fld id="{A5DC77FE-90AD-43F6-BCC5-87ECBA829A40}" type="slidenum">
              <a:rPr lang="en-IN" smtClean="0"/>
              <a:t>23</a:t>
            </a:fld>
            <a:endParaRPr lang="en-IN" dirty="0"/>
          </a:p>
        </p:txBody>
      </p:sp>
    </p:spTree>
    <p:extLst>
      <p:ext uri="{BB962C8B-B14F-4D97-AF65-F5344CB8AC3E}">
        <p14:creationId xmlns:p14="http://schemas.microsoft.com/office/powerpoint/2010/main" val="2038361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6C91-0B1B-5A7B-DCC7-E349C48C3606}"/>
              </a:ext>
            </a:extLst>
          </p:cNvPr>
          <p:cNvSpPr>
            <a:spLocks noGrp="1"/>
          </p:cNvSpPr>
          <p:nvPr>
            <p:ph type="title"/>
          </p:nvPr>
        </p:nvSpPr>
        <p:spPr>
          <a:xfrm>
            <a:off x="838200" y="18255"/>
            <a:ext cx="10515600" cy="1325563"/>
          </a:xfrm>
        </p:spPr>
        <p:txBody>
          <a:bodyPr>
            <a:normAutofit/>
          </a:bodyPr>
          <a:lstStyle/>
          <a:p>
            <a:pPr algn="ctr"/>
            <a:r>
              <a:rPr lang="en-IN" sz="4000" b="1" dirty="0">
                <a:solidFill>
                  <a:srgbClr val="C00000"/>
                </a:solidFill>
                <a:latin typeface="+mn-lt"/>
              </a:rPr>
              <a:t>COALESCE</a:t>
            </a:r>
            <a:endParaRPr lang="en-IN" sz="4000" b="1" dirty="0">
              <a:solidFill>
                <a:srgbClr val="C00000"/>
              </a:solidFill>
            </a:endParaRPr>
          </a:p>
        </p:txBody>
      </p:sp>
      <p:sp>
        <p:nvSpPr>
          <p:cNvPr id="4" name="Slide Number Placeholder 3">
            <a:extLst>
              <a:ext uri="{FF2B5EF4-FFF2-40B4-BE49-F238E27FC236}">
                <a16:creationId xmlns:a16="http://schemas.microsoft.com/office/drawing/2014/main" id="{FFAAD701-EB1C-F302-E769-B7E68C970944}"/>
              </a:ext>
            </a:extLst>
          </p:cNvPr>
          <p:cNvSpPr>
            <a:spLocks noGrp="1"/>
          </p:cNvSpPr>
          <p:nvPr>
            <p:ph type="sldNum" sz="quarter" idx="12"/>
          </p:nvPr>
        </p:nvSpPr>
        <p:spPr/>
        <p:txBody>
          <a:bodyPr/>
          <a:lstStyle/>
          <a:p>
            <a:fld id="{A5DC77FE-90AD-43F6-BCC5-87ECBA829A40}" type="slidenum">
              <a:rPr lang="en-IN" smtClean="0"/>
              <a:t>24</a:t>
            </a:fld>
            <a:endParaRPr lang="en-IN" dirty="0"/>
          </a:p>
        </p:txBody>
      </p:sp>
      <p:graphicFrame>
        <p:nvGraphicFramePr>
          <p:cNvPr id="5" name="Table 4">
            <a:extLst>
              <a:ext uri="{FF2B5EF4-FFF2-40B4-BE49-F238E27FC236}">
                <a16:creationId xmlns:a16="http://schemas.microsoft.com/office/drawing/2014/main" id="{8475D2AF-D612-32BB-AC00-333ED8D7FF29}"/>
              </a:ext>
            </a:extLst>
          </p:cNvPr>
          <p:cNvGraphicFramePr>
            <a:graphicFrameLocks noGrp="1"/>
          </p:cNvGraphicFramePr>
          <p:nvPr/>
        </p:nvGraphicFramePr>
        <p:xfrm>
          <a:off x="1451428" y="1343818"/>
          <a:ext cx="9637485" cy="2377440"/>
        </p:xfrm>
        <a:graphic>
          <a:graphicData uri="http://schemas.openxmlformats.org/drawingml/2006/table">
            <a:tbl>
              <a:tblPr firstRow="1" bandRow="1">
                <a:tableStyleId>{5C22544A-7EE6-4342-B048-85BDC9FD1C3A}</a:tableStyleId>
              </a:tblPr>
              <a:tblGrid>
                <a:gridCol w="1927497">
                  <a:extLst>
                    <a:ext uri="{9D8B030D-6E8A-4147-A177-3AD203B41FA5}">
                      <a16:colId xmlns:a16="http://schemas.microsoft.com/office/drawing/2014/main" val="1030399209"/>
                    </a:ext>
                  </a:extLst>
                </a:gridCol>
                <a:gridCol w="1927497">
                  <a:extLst>
                    <a:ext uri="{9D8B030D-6E8A-4147-A177-3AD203B41FA5}">
                      <a16:colId xmlns:a16="http://schemas.microsoft.com/office/drawing/2014/main" val="3365827637"/>
                    </a:ext>
                  </a:extLst>
                </a:gridCol>
                <a:gridCol w="1927497">
                  <a:extLst>
                    <a:ext uri="{9D8B030D-6E8A-4147-A177-3AD203B41FA5}">
                      <a16:colId xmlns:a16="http://schemas.microsoft.com/office/drawing/2014/main" val="328993316"/>
                    </a:ext>
                  </a:extLst>
                </a:gridCol>
                <a:gridCol w="1927497">
                  <a:extLst>
                    <a:ext uri="{9D8B030D-6E8A-4147-A177-3AD203B41FA5}">
                      <a16:colId xmlns:a16="http://schemas.microsoft.com/office/drawing/2014/main" val="834989719"/>
                    </a:ext>
                  </a:extLst>
                </a:gridCol>
                <a:gridCol w="1927497">
                  <a:extLst>
                    <a:ext uri="{9D8B030D-6E8A-4147-A177-3AD203B41FA5}">
                      <a16:colId xmlns:a16="http://schemas.microsoft.com/office/drawing/2014/main" val="3511423771"/>
                    </a:ext>
                  </a:extLst>
                </a:gridCol>
              </a:tblGrid>
              <a:tr h="370840">
                <a:tc>
                  <a:txBody>
                    <a:bodyPr/>
                    <a:lstStyle/>
                    <a:p>
                      <a:pPr algn="ctr"/>
                      <a:r>
                        <a:rPr lang="en-US" sz="2000" dirty="0"/>
                        <a:t>sale_no</a:t>
                      </a:r>
                      <a:endParaRPr lang="en-IN" sz="2000" dirty="0"/>
                    </a:p>
                  </a:txBody>
                  <a:tcPr/>
                </a:tc>
                <a:tc>
                  <a:txBody>
                    <a:bodyPr/>
                    <a:lstStyle/>
                    <a:p>
                      <a:pPr algn="ctr"/>
                      <a:r>
                        <a:rPr lang="en-US" sz="2000" dirty="0"/>
                        <a:t>product_id</a:t>
                      </a:r>
                      <a:endParaRPr lang="en-IN" sz="2000" dirty="0"/>
                    </a:p>
                  </a:txBody>
                  <a:tcPr/>
                </a:tc>
                <a:tc>
                  <a:txBody>
                    <a:bodyPr/>
                    <a:lstStyle/>
                    <a:p>
                      <a:pPr algn="ctr"/>
                      <a:r>
                        <a:rPr lang="en-US" sz="2000" dirty="0"/>
                        <a:t>quantity</a:t>
                      </a:r>
                      <a:endParaRPr lang="en-IN" sz="2000" dirty="0"/>
                    </a:p>
                  </a:txBody>
                  <a:tcPr/>
                </a:tc>
                <a:tc>
                  <a:txBody>
                    <a:bodyPr/>
                    <a:lstStyle/>
                    <a:p>
                      <a:pPr algn="ctr"/>
                      <a:r>
                        <a:rPr lang="en-US" sz="2000" dirty="0"/>
                        <a:t>price</a:t>
                      </a:r>
                      <a:endParaRPr lang="en-IN" sz="2000" dirty="0"/>
                    </a:p>
                  </a:txBody>
                  <a:tcPr/>
                </a:tc>
                <a:tc>
                  <a:txBody>
                    <a:bodyPr/>
                    <a:lstStyle/>
                    <a:p>
                      <a:pPr algn="ctr"/>
                      <a:r>
                        <a:rPr lang="en-US" sz="2000" dirty="0"/>
                        <a:t>customer_name</a:t>
                      </a:r>
                      <a:endParaRPr lang="en-IN" sz="2000" dirty="0"/>
                    </a:p>
                  </a:txBody>
                  <a:tcPr/>
                </a:tc>
                <a:extLst>
                  <a:ext uri="{0D108BD9-81ED-4DB2-BD59-A6C34878D82A}">
                    <a16:rowId xmlns:a16="http://schemas.microsoft.com/office/drawing/2014/main" val="200843895"/>
                  </a:ext>
                </a:extLst>
              </a:tr>
              <a:tr h="370840">
                <a:tc>
                  <a:txBody>
                    <a:bodyPr/>
                    <a:lstStyle/>
                    <a:p>
                      <a:pPr algn="ctr"/>
                      <a:r>
                        <a:rPr lang="en-US" sz="2000" dirty="0"/>
                        <a:t>5,001</a:t>
                      </a:r>
                      <a:endParaRPr lang="en-IN" sz="2000" dirty="0"/>
                    </a:p>
                  </a:txBody>
                  <a:tcPr/>
                </a:tc>
                <a:tc>
                  <a:txBody>
                    <a:bodyPr/>
                    <a:lstStyle/>
                    <a:p>
                      <a:pPr algn="ctr"/>
                      <a:r>
                        <a:rPr lang="en-US" sz="2000" dirty="0"/>
                        <a:t>3</a:t>
                      </a:r>
                      <a:endParaRPr lang="en-IN" sz="2000" dirty="0"/>
                    </a:p>
                  </a:txBody>
                  <a:tcPr/>
                </a:tc>
                <a:tc>
                  <a:txBody>
                    <a:bodyPr/>
                    <a:lstStyle/>
                    <a:p>
                      <a:pPr algn="ctr"/>
                      <a:r>
                        <a:rPr lang="en-US" sz="2000" dirty="0"/>
                        <a:t>4</a:t>
                      </a:r>
                      <a:endParaRPr lang="en-IN" sz="2000" dirty="0"/>
                    </a:p>
                  </a:txBody>
                  <a:tcPr/>
                </a:tc>
                <a:tc>
                  <a:txBody>
                    <a:bodyPr/>
                    <a:lstStyle/>
                    <a:p>
                      <a:pPr algn="ctr"/>
                      <a:r>
                        <a:rPr lang="en-US" sz="2000" dirty="0"/>
                        <a:t>21,000</a:t>
                      </a:r>
                      <a:endParaRPr lang="en-IN" sz="2000" dirty="0"/>
                    </a:p>
                  </a:txBody>
                  <a:tcPr/>
                </a:tc>
                <a:tc>
                  <a:txBody>
                    <a:bodyPr/>
                    <a:lstStyle/>
                    <a:p>
                      <a:pPr algn="ctr"/>
                      <a:r>
                        <a:rPr lang="en-US" sz="2000" dirty="0"/>
                        <a:t>John </a:t>
                      </a:r>
                      <a:endParaRPr lang="en-IN" sz="2000" dirty="0"/>
                    </a:p>
                  </a:txBody>
                  <a:tcPr/>
                </a:tc>
                <a:extLst>
                  <a:ext uri="{0D108BD9-81ED-4DB2-BD59-A6C34878D82A}">
                    <a16:rowId xmlns:a16="http://schemas.microsoft.com/office/drawing/2014/main" val="2868018732"/>
                  </a:ext>
                </a:extLst>
              </a:tr>
              <a:tr h="370840">
                <a:tc>
                  <a:txBody>
                    <a:bodyPr/>
                    <a:lstStyle/>
                    <a:p>
                      <a:pPr algn="ctr"/>
                      <a:r>
                        <a:rPr lang="en-US" sz="2000" dirty="0"/>
                        <a:t>5,002</a:t>
                      </a:r>
                      <a:endParaRPr lang="en-IN" sz="2000" dirty="0"/>
                    </a:p>
                  </a:txBody>
                  <a:tcPr/>
                </a:tc>
                <a:tc>
                  <a:txBody>
                    <a:bodyPr/>
                    <a:lstStyle/>
                    <a:p>
                      <a:pPr algn="ctr"/>
                      <a:r>
                        <a:rPr lang="en-US" sz="2000" dirty="0"/>
                        <a:t>11</a:t>
                      </a:r>
                      <a:endParaRPr lang="en-IN" sz="2000" dirty="0"/>
                    </a:p>
                  </a:txBody>
                  <a:tcPr/>
                </a:tc>
                <a:tc>
                  <a:txBody>
                    <a:bodyPr/>
                    <a:lstStyle/>
                    <a:p>
                      <a:pPr algn="ctr"/>
                      <a:r>
                        <a:rPr lang="en-US" sz="2000" dirty="0"/>
                        <a:t>NULL</a:t>
                      </a:r>
                      <a:endParaRPr lang="en-IN" sz="2000" dirty="0"/>
                    </a:p>
                  </a:txBody>
                  <a:tcPr/>
                </a:tc>
                <a:tc>
                  <a:txBody>
                    <a:bodyPr/>
                    <a:lstStyle/>
                    <a:p>
                      <a:pPr algn="ctr"/>
                      <a:r>
                        <a:rPr lang="en-US" sz="2000" dirty="0"/>
                        <a:t>17,000</a:t>
                      </a:r>
                      <a:endParaRPr lang="en-IN" sz="2000" dirty="0"/>
                    </a:p>
                  </a:txBody>
                  <a:tcPr/>
                </a:tc>
                <a:tc>
                  <a:txBody>
                    <a:bodyPr/>
                    <a:lstStyle/>
                    <a:p>
                      <a:pPr algn="ctr"/>
                      <a:r>
                        <a:rPr lang="en-US" sz="2000" dirty="0"/>
                        <a:t>Anna </a:t>
                      </a:r>
                      <a:endParaRPr lang="en-IN" sz="2000" dirty="0"/>
                    </a:p>
                  </a:txBody>
                  <a:tcPr/>
                </a:tc>
                <a:extLst>
                  <a:ext uri="{0D108BD9-81ED-4DB2-BD59-A6C34878D82A}">
                    <a16:rowId xmlns:a16="http://schemas.microsoft.com/office/drawing/2014/main" val="809485998"/>
                  </a:ext>
                </a:extLst>
              </a:tr>
              <a:tr h="370840">
                <a:tc>
                  <a:txBody>
                    <a:bodyPr/>
                    <a:lstStyle/>
                    <a:p>
                      <a:pPr algn="ctr"/>
                      <a:r>
                        <a:rPr lang="en-US" sz="2000" dirty="0"/>
                        <a:t>5,003</a:t>
                      </a:r>
                      <a:endParaRPr lang="en-IN" sz="2000" dirty="0"/>
                    </a:p>
                  </a:txBody>
                  <a:tcPr/>
                </a:tc>
                <a:tc>
                  <a:txBody>
                    <a:bodyPr/>
                    <a:lstStyle/>
                    <a:p>
                      <a:pPr algn="ctr"/>
                      <a:r>
                        <a:rPr lang="en-US" sz="2000" dirty="0"/>
                        <a:t>94</a:t>
                      </a:r>
                      <a:endParaRPr lang="en-IN" sz="2000" dirty="0"/>
                    </a:p>
                  </a:txBody>
                  <a:tcPr/>
                </a:tc>
                <a:tc>
                  <a:txBody>
                    <a:bodyPr/>
                    <a:lstStyle/>
                    <a:p>
                      <a:pPr algn="ctr"/>
                      <a:r>
                        <a:rPr lang="en-US" sz="2000" dirty="0"/>
                        <a:t>10</a:t>
                      </a:r>
                      <a:endParaRPr lang="en-IN" sz="2000" dirty="0"/>
                    </a:p>
                  </a:txBody>
                  <a:tcPr/>
                </a:tc>
                <a:tc>
                  <a:txBody>
                    <a:bodyPr/>
                    <a:lstStyle/>
                    <a:p>
                      <a:pPr algn="ctr"/>
                      <a:r>
                        <a:rPr lang="en-US" sz="2000" dirty="0"/>
                        <a:t>105,000</a:t>
                      </a:r>
                      <a:endParaRPr lang="en-IN" sz="2000" dirty="0"/>
                    </a:p>
                  </a:txBody>
                  <a:tcPr/>
                </a:tc>
                <a:tc>
                  <a:txBody>
                    <a:bodyPr/>
                    <a:lstStyle/>
                    <a:p>
                      <a:pPr algn="ctr"/>
                      <a:r>
                        <a:rPr lang="en-US" sz="2000" dirty="0"/>
                        <a:t>Tom</a:t>
                      </a:r>
                      <a:endParaRPr lang="en-IN" sz="2000" dirty="0"/>
                    </a:p>
                  </a:txBody>
                  <a:tcPr/>
                </a:tc>
                <a:extLst>
                  <a:ext uri="{0D108BD9-81ED-4DB2-BD59-A6C34878D82A}">
                    <a16:rowId xmlns:a16="http://schemas.microsoft.com/office/drawing/2014/main" val="4105351674"/>
                  </a:ext>
                </a:extLst>
              </a:tr>
              <a:tr h="370840">
                <a:tc>
                  <a:txBody>
                    <a:bodyPr/>
                    <a:lstStyle/>
                    <a:p>
                      <a:pPr algn="ctr"/>
                      <a:r>
                        <a:rPr lang="en-US" sz="2000" dirty="0"/>
                        <a:t>5,004</a:t>
                      </a:r>
                      <a:endParaRPr lang="en-IN" sz="2000" dirty="0"/>
                    </a:p>
                  </a:txBody>
                  <a:tcPr/>
                </a:tc>
                <a:tc>
                  <a:txBody>
                    <a:bodyPr/>
                    <a:lstStyle/>
                    <a:p>
                      <a:pPr algn="ctr"/>
                      <a:r>
                        <a:rPr lang="en-US" sz="2000" dirty="0"/>
                        <a:t>86</a:t>
                      </a:r>
                      <a:endParaRPr lang="en-IN" sz="2000" dirty="0"/>
                    </a:p>
                  </a:txBody>
                  <a:tcPr/>
                </a:tc>
                <a:tc>
                  <a:txBody>
                    <a:bodyPr/>
                    <a:lstStyle/>
                    <a:p>
                      <a:pPr algn="ctr"/>
                      <a:r>
                        <a:rPr lang="en-US" sz="2000" dirty="0"/>
                        <a:t>8</a:t>
                      </a:r>
                      <a:endParaRPr lang="en-IN" sz="2000" dirty="0"/>
                    </a:p>
                  </a:txBody>
                  <a:tcPr/>
                </a:tc>
                <a:tc>
                  <a:txBody>
                    <a:bodyPr/>
                    <a:lstStyle/>
                    <a:p>
                      <a:pPr algn="ctr"/>
                      <a:r>
                        <a:rPr lang="en-US" sz="2000" dirty="0"/>
                        <a:t>27,000</a:t>
                      </a:r>
                      <a:endParaRPr lang="en-IN" sz="2000" dirty="0"/>
                    </a:p>
                  </a:txBody>
                  <a:tcPr/>
                </a:tc>
                <a:tc>
                  <a:txBody>
                    <a:bodyPr/>
                    <a:lstStyle/>
                    <a:p>
                      <a:pPr algn="ctr"/>
                      <a:r>
                        <a:rPr lang="en-US" sz="2000" dirty="0"/>
                        <a:t>Nora</a:t>
                      </a:r>
                      <a:endParaRPr lang="en-IN" sz="2000" dirty="0"/>
                    </a:p>
                  </a:txBody>
                  <a:tcPr/>
                </a:tc>
                <a:extLst>
                  <a:ext uri="{0D108BD9-81ED-4DB2-BD59-A6C34878D82A}">
                    <a16:rowId xmlns:a16="http://schemas.microsoft.com/office/drawing/2014/main" val="820593459"/>
                  </a:ext>
                </a:extLst>
              </a:tr>
              <a:tr h="370840">
                <a:tc>
                  <a:txBody>
                    <a:bodyPr/>
                    <a:lstStyle/>
                    <a:p>
                      <a:pPr algn="ctr"/>
                      <a:r>
                        <a:rPr lang="en-US" sz="2000" dirty="0"/>
                        <a:t>5,005</a:t>
                      </a:r>
                      <a:endParaRPr lang="en-IN" sz="2000" dirty="0"/>
                    </a:p>
                  </a:txBody>
                  <a:tcPr/>
                </a:tc>
                <a:tc>
                  <a:txBody>
                    <a:bodyPr/>
                    <a:lstStyle/>
                    <a:p>
                      <a:pPr algn="ctr"/>
                      <a:r>
                        <a:rPr lang="en-US" sz="2000" dirty="0"/>
                        <a:t>88</a:t>
                      </a:r>
                      <a:endParaRPr lang="en-IN" sz="2000" dirty="0"/>
                    </a:p>
                  </a:txBody>
                  <a:tcPr/>
                </a:tc>
                <a:tc>
                  <a:txBody>
                    <a:bodyPr/>
                    <a:lstStyle/>
                    <a:p>
                      <a:pPr algn="ctr"/>
                      <a:r>
                        <a:rPr lang="en-US" sz="2000" dirty="0"/>
                        <a:t>18</a:t>
                      </a:r>
                      <a:endParaRPr lang="en-IN" sz="2000" dirty="0"/>
                    </a:p>
                  </a:txBody>
                  <a:tcPr/>
                </a:tc>
                <a:tc>
                  <a:txBody>
                    <a:bodyPr/>
                    <a:lstStyle/>
                    <a:p>
                      <a:pPr algn="ctr"/>
                      <a:r>
                        <a:rPr lang="en-US" sz="2000" dirty="0"/>
                        <a:t>8,000</a:t>
                      </a:r>
                      <a:endParaRPr lang="en-IN" sz="2000" dirty="0"/>
                    </a:p>
                  </a:txBody>
                  <a:tcPr/>
                </a:tc>
                <a:tc>
                  <a:txBody>
                    <a:bodyPr/>
                    <a:lstStyle/>
                    <a:p>
                      <a:pPr algn="ctr"/>
                      <a:r>
                        <a:rPr lang="en-US" sz="2000" dirty="0"/>
                        <a:t>Tom</a:t>
                      </a:r>
                      <a:endParaRPr lang="en-IN" sz="2000" dirty="0"/>
                    </a:p>
                  </a:txBody>
                  <a:tcPr/>
                </a:tc>
                <a:extLst>
                  <a:ext uri="{0D108BD9-81ED-4DB2-BD59-A6C34878D82A}">
                    <a16:rowId xmlns:a16="http://schemas.microsoft.com/office/drawing/2014/main" val="3224504443"/>
                  </a:ext>
                </a:extLst>
              </a:tr>
            </a:tbl>
          </a:graphicData>
        </a:graphic>
      </p:graphicFrame>
      <p:graphicFrame>
        <p:nvGraphicFramePr>
          <p:cNvPr id="6" name="Table 5">
            <a:extLst>
              <a:ext uri="{FF2B5EF4-FFF2-40B4-BE49-F238E27FC236}">
                <a16:creationId xmlns:a16="http://schemas.microsoft.com/office/drawing/2014/main" id="{63CDF646-3053-5226-4BC8-C363EDC2928A}"/>
              </a:ext>
            </a:extLst>
          </p:cNvPr>
          <p:cNvGraphicFramePr>
            <a:graphicFrameLocks noGrp="1"/>
          </p:cNvGraphicFramePr>
          <p:nvPr>
            <p:extLst>
              <p:ext uri="{D42A27DB-BD31-4B8C-83A1-F6EECF244321}">
                <p14:modId xmlns:p14="http://schemas.microsoft.com/office/powerpoint/2010/main" val="1105625693"/>
              </p:ext>
            </p:extLst>
          </p:nvPr>
        </p:nvGraphicFramePr>
        <p:xfrm>
          <a:off x="5098141" y="3978910"/>
          <a:ext cx="5210630" cy="2377440"/>
        </p:xfrm>
        <a:graphic>
          <a:graphicData uri="http://schemas.openxmlformats.org/drawingml/2006/table">
            <a:tbl>
              <a:tblPr firstRow="1" bandRow="1">
                <a:tableStyleId>{5C22544A-7EE6-4342-B048-85BDC9FD1C3A}</a:tableStyleId>
              </a:tblPr>
              <a:tblGrid>
                <a:gridCol w="2001858">
                  <a:extLst>
                    <a:ext uri="{9D8B030D-6E8A-4147-A177-3AD203B41FA5}">
                      <a16:colId xmlns:a16="http://schemas.microsoft.com/office/drawing/2014/main" val="3511423771"/>
                    </a:ext>
                  </a:extLst>
                </a:gridCol>
                <a:gridCol w="1604386">
                  <a:extLst>
                    <a:ext uri="{9D8B030D-6E8A-4147-A177-3AD203B41FA5}">
                      <a16:colId xmlns:a16="http://schemas.microsoft.com/office/drawing/2014/main" val="2658627979"/>
                    </a:ext>
                  </a:extLst>
                </a:gridCol>
                <a:gridCol w="1604386">
                  <a:extLst>
                    <a:ext uri="{9D8B030D-6E8A-4147-A177-3AD203B41FA5}">
                      <a16:colId xmlns:a16="http://schemas.microsoft.com/office/drawing/2014/main" val="3959022330"/>
                    </a:ext>
                  </a:extLst>
                </a:gridCol>
              </a:tblGrid>
              <a:tr h="370840">
                <a:tc>
                  <a:txBody>
                    <a:bodyPr/>
                    <a:lstStyle/>
                    <a:p>
                      <a:pPr algn="ctr"/>
                      <a:r>
                        <a:rPr lang="en-US" sz="2000" dirty="0"/>
                        <a:t>customer_name</a:t>
                      </a:r>
                      <a:endParaRPr lang="en-IN" sz="2000" dirty="0"/>
                    </a:p>
                  </a:txBody>
                  <a:tcPr/>
                </a:tc>
                <a:tc>
                  <a:txBody>
                    <a:bodyPr/>
                    <a:lstStyle/>
                    <a:p>
                      <a:pPr algn="ctr"/>
                      <a:r>
                        <a:rPr lang="en-US" sz="2000" dirty="0"/>
                        <a:t>product_id</a:t>
                      </a:r>
                      <a:endParaRPr lang="en-IN" sz="2000" dirty="0"/>
                    </a:p>
                  </a:txBody>
                  <a:tcPr/>
                </a:tc>
                <a:tc>
                  <a:txBody>
                    <a:bodyPr/>
                    <a:lstStyle/>
                    <a:p>
                      <a:pPr algn="ctr"/>
                      <a:r>
                        <a:rPr lang="en-US" sz="2000" dirty="0"/>
                        <a:t>quantity</a:t>
                      </a:r>
                      <a:endParaRPr lang="en-IN" sz="2000" dirty="0"/>
                    </a:p>
                  </a:txBody>
                  <a:tcPr/>
                </a:tc>
                <a:extLst>
                  <a:ext uri="{0D108BD9-81ED-4DB2-BD59-A6C34878D82A}">
                    <a16:rowId xmlns:a16="http://schemas.microsoft.com/office/drawing/2014/main" val="200843895"/>
                  </a:ext>
                </a:extLst>
              </a:tr>
              <a:tr h="370840">
                <a:tc>
                  <a:txBody>
                    <a:bodyPr/>
                    <a:lstStyle/>
                    <a:p>
                      <a:pPr algn="ctr"/>
                      <a:r>
                        <a:rPr lang="en-US" sz="2000" dirty="0"/>
                        <a:t>John </a:t>
                      </a:r>
                      <a:endParaRPr lang="en-IN" sz="2000" dirty="0"/>
                    </a:p>
                  </a:txBody>
                  <a:tcPr/>
                </a:tc>
                <a:tc>
                  <a:txBody>
                    <a:bodyPr/>
                    <a:lstStyle/>
                    <a:p>
                      <a:pPr algn="ctr"/>
                      <a:r>
                        <a:rPr lang="en-US" sz="2000" dirty="0"/>
                        <a:t>3</a:t>
                      </a:r>
                      <a:endParaRPr lang="en-IN" sz="2000" dirty="0"/>
                    </a:p>
                  </a:txBody>
                  <a:tcPr/>
                </a:tc>
                <a:tc>
                  <a:txBody>
                    <a:bodyPr/>
                    <a:lstStyle/>
                    <a:p>
                      <a:pPr algn="ctr"/>
                      <a:r>
                        <a:rPr lang="en-US" sz="2000" dirty="0"/>
                        <a:t>4</a:t>
                      </a:r>
                      <a:endParaRPr lang="en-IN" sz="2000" dirty="0"/>
                    </a:p>
                  </a:txBody>
                  <a:tcPr/>
                </a:tc>
                <a:extLst>
                  <a:ext uri="{0D108BD9-81ED-4DB2-BD59-A6C34878D82A}">
                    <a16:rowId xmlns:a16="http://schemas.microsoft.com/office/drawing/2014/main" val="2868018732"/>
                  </a:ext>
                </a:extLst>
              </a:tr>
              <a:tr h="370840">
                <a:tc>
                  <a:txBody>
                    <a:bodyPr/>
                    <a:lstStyle/>
                    <a:p>
                      <a:pPr algn="ctr"/>
                      <a:r>
                        <a:rPr lang="en-US" sz="2000" dirty="0"/>
                        <a:t>Anna </a:t>
                      </a:r>
                      <a:endParaRPr lang="en-IN" sz="2000" dirty="0"/>
                    </a:p>
                  </a:txBody>
                  <a:tcPr/>
                </a:tc>
                <a:tc>
                  <a:txBody>
                    <a:bodyPr/>
                    <a:lstStyle/>
                    <a:p>
                      <a:pPr algn="ctr"/>
                      <a:r>
                        <a:rPr lang="en-US" sz="2000" dirty="0"/>
                        <a:t>11</a:t>
                      </a:r>
                      <a:endParaRPr lang="en-IN" sz="2000" dirty="0"/>
                    </a:p>
                  </a:txBody>
                  <a:tcPr/>
                </a:tc>
                <a:tc>
                  <a:txBody>
                    <a:bodyPr/>
                    <a:lstStyle/>
                    <a:p>
                      <a:pPr algn="ctr"/>
                      <a:r>
                        <a:rPr lang="en-US" sz="2000" dirty="0"/>
                        <a:t>-1</a:t>
                      </a:r>
                      <a:endParaRPr lang="en-IN" sz="2000" dirty="0"/>
                    </a:p>
                  </a:txBody>
                  <a:tcPr/>
                </a:tc>
                <a:extLst>
                  <a:ext uri="{0D108BD9-81ED-4DB2-BD59-A6C34878D82A}">
                    <a16:rowId xmlns:a16="http://schemas.microsoft.com/office/drawing/2014/main" val="809485998"/>
                  </a:ext>
                </a:extLst>
              </a:tr>
              <a:tr h="370840">
                <a:tc>
                  <a:txBody>
                    <a:bodyPr/>
                    <a:lstStyle/>
                    <a:p>
                      <a:pPr algn="ctr"/>
                      <a:r>
                        <a:rPr lang="en-US" sz="2000" dirty="0"/>
                        <a:t>Tom</a:t>
                      </a:r>
                      <a:endParaRPr lang="en-IN" sz="2000" dirty="0"/>
                    </a:p>
                  </a:txBody>
                  <a:tcPr/>
                </a:tc>
                <a:tc>
                  <a:txBody>
                    <a:bodyPr/>
                    <a:lstStyle/>
                    <a:p>
                      <a:pPr algn="ctr"/>
                      <a:r>
                        <a:rPr lang="en-US" sz="2000" dirty="0"/>
                        <a:t>94</a:t>
                      </a:r>
                      <a:endParaRPr lang="en-IN" sz="2000" dirty="0"/>
                    </a:p>
                  </a:txBody>
                  <a:tcPr/>
                </a:tc>
                <a:tc>
                  <a:txBody>
                    <a:bodyPr/>
                    <a:lstStyle/>
                    <a:p>
                      <a:pPr algn="ctr"/>
                      <a:r>
                        <a:rPr lang="en-US" sz="2000" dirty="0"/>
                        <a:t>10</a:t>
                      </a:r>
                      <a:endParaRPr lang="en-IN" sz="2000" dirty="0"/>
                    </a:p>
                  </a:txBody>
                  <a:tcPr/>
                </a:tc>
                <a:extLst>
                  <a:ext uri="{0D108BD9-81ED-4DB2-BD59-A6C34878D82A}">
                    <a16:rowId xmlns:a16="http://schemas.microsoft.com/office/drawing/2014/main" val="4105351674"/>
                  </a:ext>
                </a:extLst>
              </a:tr>
              <a:tr h="370840">
                <a:tc>
                  <a:txBody>
                    <a:bodyPr/>
                    <a:lstStyle/>
                    <a:p>
                      <a:pPr algn="ctr"/>
                      <a:r>
                        <a:rPr lang="en-US" sz="2000" dirty="0"/>
                        <a:t>Nora</a:t>
                      </a:r>
                      <a:endParaRPr lang="en-IN" sz="2000" dirty="0"/>
                    </a:p>
                  </a:txBody>
                  <a:tcPr/>
                </a:tc>
                <a:tc>
                  <a:txBody>
                    <a:bodyPr/>
                    <a:lstStyle/>
                    <a:p>
                      <a:pPr algn="ctr"/>
                      <a:r>
                        <a:rPr lang="en-US" sz="2000" dirty="0"/>
                        <a:t>86</a:t>
                      </a:r>
                      <a:endParaRPr lang="en-IN" sz="2000" dirty="0"/>
                    </a:p>
                  </a:txBody>
                  <a:tcPr/>
                </a:tc>
                <a:tc>
                  <a:txBody>
                    <a:bodyPr/>
                    <a:lstStyle/>
                    <a:p>
                      <a:pPr algn="ctr"/>
                      <a:r>
                        <a:rPr lang="en-US" sz="2000" dirty="0"/>
                        <a:t>8</a:t>
                      </a:r>
                      <a:endParaRPr lang="en-IN" sz="2000" dirty="0"/>
                    </a:p>
                  </a:txBody>
                  <a:tcPr/>
                </a:tc>
                <a:extLst>
                  <a:ext uri="{0D108BD9-81ED-4DB2-BD59-A6C34878D82A}">
                    <a16:rowId xmlns:a16="http://schemas.microsoft.com/office/drawing/2014/main" val="820593459"/>
                  </a:ext>
                </a:extLst>
              </a:tr>
              <a:tr h="370840">
                <a:tc>
                  <a:txBody>
                    <a:bodyPr/>
                    <a:lstStyle/>
                    <a:p>
                      <a:pPr algn="ctr"/>
                      <a:r>
                        <a:rPr lang="en-US" sz="2000" dirty="0"/>
                        <a:t>Tom</a:t>
                      </a:r>
                      <a:endParaRPr lang="en-IN" sz="2000" dirty="0"/>
                    </a:p>
                  </a:txBody>
                  <a:tcPr/>
                </a:tc>
                <a:tc>
                  <a:txBody>
                    <a:bodyPr/>
                    <a:lstStyle/>
                    <a:p>
                      <a:pPr algn="ctr"/>
                      <a:r>
                        <a:rPr lang="en-US" sz="2000" dirty="0"/>
                        <a:t>88</a:t>
                      </a:r>
                      <a:endParaRPr lang="en-IN" sz="2000" dirty="0"/>
                    </a:p>
                  </a:txBody>
                  <a:tcPr/>
                </a:tc>
                <a:tc>
                  <a:txBody>
                    <a:bodyPr/>
                    <a:lstStyle/>
                    <a:p>
                      <a:pPr algn="ctr"/>
                      <a:r>
                        <a:rPr lang="en-US" sz="2000" dirty="0"/>
                        <a:t>10</a:t>
                      </a:r>
                      <a:endParaRPr lang="en-IN" sz="2000" dirty="0"/>
                    </a:p>
                  </a:txBody>
                  <a:tcPr/>
                </a:tc>
                <a:extLst>
                  <a:ext uri="{0D108BD9-81ED-4DB2-BD59-A6C34878D82A}">
                    <a16:rowId xmlns:a16="http://schemas.microsoft.com/office/drawing/2014/main" val="3224504443"/>
                  </a:ext>
                </a:extLst>
              </a:tr>
            </a:tbl>
          </a:graphicData>
        </a:graphic>
      </p:graphicFrame>
      <p:sp>
        <p:nvSpPr>
          <p:cNvPr id="7" name="TextBox 6">
            <a:extLst>
              <a:ext uri="{FF2B5EF4-FFF2-40B4-BE49-F238E27FC236}">
                <a16:creationId xmlns:a16="http://schemas.microsoft.com/office/drawing/2014/main" id="{5E4B76FA-7519-9BDC-FC2C-346D39186E70}"/>
              </a:ext>
            </a:extLst>
          </p:cNvPr>
          <p:cNvSpPr txBox="1"/>
          <p:nvPr/>
        </p:nvSpPr>
        <p:spPr>
          <a:xfrm>
            <a:off x="638628" y="4313853"/>
            <a:ext cx="6096000" cy="1323439"/>
          </a:xfrm>
          <a:prstGeom prst="rect">
            <a:avLst/>
          </a:prstGeom>
          <a:noFill/>
        </p:spPr>
        <p:txBody>
          <a:bodyPr wrap="square">
            <a:spAutoFit/>
          </a:bodyPr>
          <a:lstStyle/>
          <a:p>
            <a:pPr algn="just"/>
            <a:r>
              <a:rPr lang="en-US" sz="2000" b="1" dirty="0"/>
              <a:t>SELECT </a:t>
            </a:r>
          </a:p>
          <a:p>
            <a:pPr marL="0" indent="0" algn="just">
              <a:buNone/>
            </a:pPr>
            <a:r>
              <a:rPr lang="en-US" sz="2000" b="1" dirty="0"/>
              <a:t>    customer_name ,product_id, </a:t>
            </a:r>
          </a:p>
          <a:p>
            <a:pPr marL="0" indent="0" algn="just">
              <a:buNone/>
            </a:pPr>
            <a:r>
              <a:rPr lang="en-US" sz="2000" b="1" dirty="0"/>
              <a:t>    COALESCE(quantity, -1) AS quantity </a:t>
            </a:r>
          </a:p>
          <a:p>
            <a:pPr marL="0" indent="0" algn="just">
              <a:buNone/>
            </a:pPr>
            <a:r>
              <a:rPr lang="en-US" sz="2000" b="1" dirty="0"/>
              <a:t>    FROM sales;</a:t>
            </a:r>
            <a:endParaRPr lang="en-IN" sz="2000" b="1" dirty="0"/>
          </a:p>
        </p:txBody>
      </p:sp>
    </p:spTree>
    <p:extLst>
      <p:ext uri="{BB962C8B-B14F-4D97-AF65-F5344CB8AC3E}">
        <p14:creationId xmlns:p14="http://schemas.microsoft.com/office/powerpoint/2010/main" val="2950594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6C91-0B1B-5A7B-DCC7-E349C48C3606}"/>
              </a:ext>
            </a:extLst>
          </p:cNvPr>
          <p:cNvSpPr>
            <a:spLocks noGrp="1"/>
          </p:cNvSpPr>
          <p:nvPr>
            <p:ph type="title"/>
          </p:nvPr>
        </p:nvSpPr>
        <p:spPr>
          <a:xfrm>
            <a:off x="838200" y="18255"/>
            <a:ext cx="10515600" cy="1325563"/>
          </a:xfrm>
        </p:spPr>
        <p:txBody>
          <a:bodyPr>
            <a:normAutofit/>
          </a:bodyPr>
          <a:lstStyle/>
          <a:p>
            <a:pPr algn="ctr"/>
            <a:r>
              <a:rPr lang="en-IN" sz="4000" b="1" dirty="0">
                <a:solidFill>
                  <a:srgbClr val="C00000"/>
                </a:solidFill>
                <a:latin typeface="+mn-lt"/>
              </a:rPr>
              <a:t>NULLIF</a:t>
            </a:r>
          </a:p>
        </p:txBody>
      </p:sp>
      <p:sp>
        <p:nvSpPr>
          <p:cNvPr id="3" name="Content Placeholder 2">
            <a:extLst>
              <a:ext uri="{FF2B5EF4-FFF2-40B4-BE49-F238E27FC236}">
                <a16:creationId xmlns:a16="http://schemas.microsoft.com/office/drawing/2014/main" id="{F8824297-6578-B67B-8795-DFD612DB3C5C}"/>
              </a:ext>
            </a:extLst>
          </p:cNvPr>
          <p:cNvSpPr>
            <a:spLocks noGrp="1"/>
          </p:cNvSpPr>
          <p:nvPr>
            <p:ph idx="1"/>
          </p:nvPr>
        </p:nvSpPr>
        <p:spPr>
          <a:xfrm>
            <a:off x="838200" y="1172482"/>
            <a:ext cx="10515600" cy="4351338"/>
          </a:xfrm>
        </p:spPr>
        <p:txBody>
          <a:bodyPr>
            <a:noAutofit/>
          </a:bodyPr>
          <a:lstStyle/>
          <a:p>
            <a:pPr algn="just"/>
            <a:r>
              <a:rPr lang="en-US" sz="2400" dirty="0"/>
              <a:t>NULLIF function takes two parameters and will return NULL if the first parameter value equals the second value else returns the first parameter. </a:t>
            </a:r>
          </a:p>
          <a:p>
            <a:pPr algn="just"/>
            <a:r>
              <a:rPr lang="en-US" sz="2400" dirty="0"/>
              <a:t>As an example, imagine that we want to replace product_id value 11 by NULL. This could be done with the following query:</a:t>
            </a:r>
          </a:p>
          <a:p>
            <a:pPr algn="just"/>
            <a:r>
              <a:rPr lang="en-US" sz="2400" b="1" dirty="0"/>
              <a:t>SELECT sale_no, customer_name, </a:t>
            </a:r>
          </a:p>
          <a:p>
            <a:pPr marL="0" indent="0" algn="just">
              <a:buNone/>
            </a:pPr>
            <a:r>
              <a:rPr lang="en-US" sz="2400" b="1" dirty="0"/>
              <a:t>   NULLIF(product_id, 11) AS product_id </a:t>
            </a:r>
          </a:p>
          <a:p>
            <a:pPr marL="0" indent="0" algn="just">
              <a:buNone/>
            </a:pPr>
            <a:r>
              <a:rPr lang="en-US" sz="2400" b="1" dirty="0"/>
              <a:t>   FROM sales;</a:t>
            </a:r>
            <a:endParaRPr lang="en-IN" sz="2400" b="1" dirty="0"/>
          </a:p>
        </p:txBody>
      </p:sp>
      <p:sp>
        <p:nvSpPr>
          <p:cNvPr id="4" name="Slide Number Placeholder 3">
            <a:extLst>
              <a:ext uri="{FF2B5EF4-FFF2-40B4-BE49-F238E27FC236}">
                <a16:creationId xmlns:a16="http://schemas.microsoft.com/office/drawing/2014/main" id="{FFAAD701-EB1C-F302-E769-B7E68C970944}"/>
              </a:ext>
            </a:extLst>
          </p:cNvPr>
          <p:cNvSpPr>
            <a:spLocks noGrp="1"/>
          </p:cNvSpPr>
          <p:nvPr>
            <p:ph type="sldNum" sz="quarter" idx="12"/>
          </p:nvPr>
        </p:nvSpPr>
        <p:spPr/>
        <p:txBody>
          <a:bodyPr/>
          <a:lstStyle/>
          <a:p>
            <a:fld id="{A5DC77FE-90AD-43F6-BCC5-87ECBA829A40}" type="slidenum">
              <a:rPr lang="en-IN" smtClean="0"/>
              <a:t>25</a:t>
            </a:fld>
            <a:endParaRPr lang="en-IN" dirty="0"/>
          </a:p>
        </p:txBody>
      </p:sp>
    </p:spTree>
    <p:extLst>
      <p:ext uri="{BB962C8B-B14F-4D97-AF65-F5344CB8AC3E}">
        <p14:creationId xmlns:p14="http://schemas.microsoft.com/office/powerpoint/2010/main" val="3130678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6C91-0B1B-5A7B-DCC7-E349C48C3606}"/>
              </a:ext>
            </a:extLst>
          </p:cNvPr>
          <p:cNvSpPr>
            <a:spLocks noGrp="1"/>
          </p:cNvSpPr>
          <p:nvPr>
            <p:ph type="title"/>
          </p:nvPr>
        </p:nvSpPr>
        <p:spPr>
          <a:xfrm>
            <a:off x="838200" y="18255"/>
            <a:ext cx="10515600" cy="1325563"/>
          </a:xfrm>
        </p:spPr>
        <p:txBody>
          <a:bodyPr>
            <a:normAutofit/>
          </a:bodyPr>
          <a:lstStyle/>
          <a:p>
            <a:pPr algn="ctr"/>
            <a:r>
              <a:rPr lang="en-IN" sz="4000" b="1" dirty="0">
                <a:solidFill>
                  <a:srgbClr val="C00000"/>
                </a:solidFill>
                <a:latin typeface="+mn-lt"/>
              </a:rPr>
              <a:t>NULLIF</a:t>
            </a:r>
          </a:p>
        </p:txBody>
      </p:sp>
      <p:sp>
        <p:nvSpPr>
          <p:cNvPr id="4" name="Slide Number Placeholder 3">
            <a:extLst>
              <a:ext uri="{FF2B5EF4-FFF2-40B4-BE49-F238E27FC236}">
                <a16:creationId xmlns:a16="http://schemas.microsoft.com/office/drawing/2014/main" id="{FFAAD701-EB1C-F302-E769-B7E68C970944}"/>
              </a:ext>
            </a:extLst>
          </p:cNvPr>
          <p:cNvSpPr>
            <a:spLocks noGrp="1"/>
          </p:cNvSpPr>
          <p:nvPr>
            <p:ph type="sldNum" sz="quarter" idx="12"/>
          </p:nvPr>
        </p:nvSpPr>
        <p:spPr/>
        <p:txBody>
          <a:bodyPr/>
          <a:lstStyle/>
          <a:p>
            <a:fld id="{A5DC77FE-90AD-43F6-BCC5-87ECBA829A40}" type="slidenum">
              <a:rPr lang="en-IN" smtClean="0"/>
              <a:t>26</a:t>
            </a:fld>
            <a:endParaRPr lang="en-IN" dirty="0"/>
          </a:p>
        </p:txBody>
      </p:sp>
      <p:graphicFrame>
        <p:nvGraphicFramePr>
          <p:cNvPr id="5" name="Table 4">
            <a:extLst>
              <a:ext uri="{FF2B5EF4-FFF2-40B4-BE49-F238E27FC236}">
                <a16:creationId xmlns:a16="http://schemas.microsoft.com/office/drawing/2014/main" id="{8475D2AF-D612-32BB-AC00-333ED8D7FF29}"/>
              </a:ext>
            </a:extLst>
          </p:cNvPr>
          <p:cNvGraphicFramePr>
            <a:graphicFrameLocks noGrp="1"/>
          </p:cNvGraphicFramePr>
          <p:nvPr/>
        </p:nvGraphicFramePr>
        <p:xfrm>
          <a:off x="1451428" y="1343818"/>
          <a:ext cx="9637485" cy="2377440"/>
        </p:xfrm>
        <a:graphic>
          <a:graphicData uri="http://schemas.openxmlformats.org/drawingml/2006/table">
            <a:tbl>
              <a:tblPr firstRow="1" bandRow="1">
                <a:tableStyleId>{5C22544A-7EE6-4342-B048-85BDC9FD1C3A}</a:tableStyleId>
              </a:tblPr>
              <a:tblGrid>
                <a:gridCol w="1927497">
                  <a:extLst>
                    <a:ext uri="{9D8B030D-6E8A-4147-A177-3AD203B41FA5}">
                      <a16:colId xmlns:a16="http://schemas.microsoft.com/office/drawing/2014/main" val="1030399209"/>
                    </a:ext>
                  </a:extLst>
                </a:gridCol>
                <a:gridCol w="1927497">
                  <a:extLst>
                    <a:ext uri="{9D8B030D-6E8A-4147-A177-3AD203B41FA5}">
                      <a16:colId xmlns:a16="http://schemas.microsoft.com/office/drawing/2014/main" val="3365827637"/>
                    </a:ext>
                  </a:extLst>
                </a:gridCol>
                <a:gridCol w="1927497">
                  <a:extLst>
                    <a:ext uri="{9D8B030D-6E8A-4147-A177-3AD203B41FA5}">
                      <a16:colId xmlns:a16="http://schemas.microsoft.com/office/drawing/2014/main" val="328993316"/>
                    </a:ext>
                  </a:extLst>
                </a:gridCol>
                <a:gridCol w="1927497">
                  <a:extLst>
                    <a:ext uri="{9D8B030D-6E8A-4147-A177-3AD203B41FA5}">
                      <a16:colId xmlns:a16="http://schemas.microsoft.com/office/drawing/2014/main" val="834989719"/>
                    </a:ext>
                  </a:extLst>
                </a:gridCol>
                <a:gridCol w="1927497">
                  <a:extLst>
                    <a:ext uri="{9D8B030D-6E8A-4147-A177-3AD203B41FA5}">
                      <a16:colId xmlns:a16="http://schemas.microsoft.com/office/drawing/2014/main" val="3511423771"/>
                    </a:ext>
                  </a:extLst>
                </a:gridCol>
              </a:tblGrid>
              <a:tr h="370840">
                <a:tc>
                  <a:txBody>
                    <a:bodyPr/>
                    <a:lstStyle/>
                    <a:p>
                      <a:pPr algn="ctr"/>
                      <a:r>
                        <a:rPr lang="en-US" sz="2000" dirty="0"/>
                        <a:t>sale_no</a:t>
                      </a:r>
                      <a:endParaRPr lang="en-IN" sz="2000" dirty="0"/>
                    </a:p>
                  </a:txBody>
                  <a:tcPr/>
                </a:tc>
                <a:tc>
                  <a:txBody>
                    <a:bodyPr/>
                    <a:lstStyle/>
                    <a:p>
                      <a:pPr algn="ctr"/>
                      <a:r>
                        <a:rPr lang="en-US" sz="2000" dirty="0"/>
                        <a:t>product_id</a:t>
                      </a:r>
                      <a:endParaRPr lang="en-IN" sz="2000" dirty="0"/>
                    </a:p>
                  </a:txBody>
                  <a:tcPr/>
                </a:tc>
                <a:tc>
                  <a:txBody>
                    <a:bodyPr/>
                    <a:lstStyle/>
                    <a:p>
                      <a:pPr algn="ctr"/>
                      <a:r>
                        <a:rPr lang="en-US" sz="2000" dirty="0"/>
                        <a:t>quantity</a:t>
                      </a:r>
                      <a:endParaRPr lang="en-IN" sz="2000" dirty="0"/>
                    </a:p>
                  </a:txBody>
                  <a:tcPr/>
                </a:tc>
                <a:tc>
                  <a:txBody>
                    <a:bodyPr/>
                    <a:lstStyle/>
                    <a:p>
                      <a:pPr algn="ctr"/>
                      <a:r>
                        <a:rPr lang="en-US" sz="2000" dirty="0"/>
                        <a:t>price</a:t>
                      </a:r>
                      <a:endParaRPr lang="en-IN" sz="2000" dirty="0"/>
                    </a:p>
                  </a:txBody>
                  <a:tcPr/>
                </a:tc>
                <a:tc>
                  <a:txBody>
                    <a:bodyPr/>
                    <a:lstStyle/>
                    <a:p>
                      <a:pPr algn="ctr"/>
                      <a:r>
                        <a:rPr lang="en-US" sz="2000" dirty="0"/>
                        <a:t>customer_name</a:t>
                      </a:r>
                      <a:endParaRPr lang="en-IN" sz="2000" dirty="0"/>
                    </a:p>
                  </a:txBody>
                  <a:tcPr/>
                </a:tc>
                <a:extLst>
                  <a:ext uri="{0D108BD9-81ED-4DB2-BD59-A6C34878D82A}">
                    <a16:rowId xmlns:a16="http://schemas.microsoft.com/office/drawing/2014/main" val="200843895"/>
                  </a:ext>
                </a:extLst>
              </a:tr>
              <a:tr h="370840">
                <a:tc>
                  <a:txBody>
                    <a:bodyPr/>
                    <a:lstStyle/>
                    <a:p>
                      <a:pPr algn="ctr"/>
                      <a:r>
                        <a:rPr lang="en-US" sz="2000" dirty="0"/>
                        <a:t>5,001</a:t>
                      </a:r>
                      <a:endParaRPr lang="en-IN" sz="2000" dirty="0"/>
                    </a:p>
                  </a:txBody>
                  <a:tcPr/>
                </a:tc>
                <a:tc>
                  <a:txBody>
                    <a:bodyPr/>
                    <a:lstStyle/>
                    <a:p>
                      <a:pPr algn="ctr"/>
                      <a:r>
                        <a:rPr lang="en-US" sz="2000" dirty="0"/>
                        <a:t>3</a:t>
                      </a:r>
                      <a:endParaRPr lang="en-IN" sz="2000" dirty="0"/>
                    </a:p>
                  </a:txBody>
                  <a:tcPr/>
                </a:tc>
                <a:tc>
                  <a:txBody>
                    <a:bodyPr/>
                    <a:lstStyle/>
                    <a:p>
                      <a:pPr algn="ctr"/>
                      <a:r>
                        <a:rPr lang="en-US" sz="2000" dirty="0"/>
                        <a:t>4</a:t>
                      </a:r>
                      <a:endParaRPr lang="en-IN" sz="2000" dirty="0"/>
                    </a:p>
                  </a:txBody>
                  <a:tcPr/>
                </a:tc>
                <a:tc>
                  <a:txBody>
                    <a:bodyPr/>
                    <a:lstStyle/>
                    <a:p>
                      <a:pPr algn="ctr"/>
                      <a:r>
                        <a:rPr lang="en-US" sz="2000" dirty="0"/>
                        <a:t>21,000</a:t>
                      </a:r>
                      <a:endParaRPr lang="en-IN" sz="2000" dirty="0"/>
                    </a:p>
                  </a:txBody>
                  <a:tcPr/>
                </a:tc>
                <a:tc>
                  <a:txBody>
                    <a:bodyPr/>
                    <a:lstStyle/>
                    <a:p>
                      <a:pPr algn="ctr"/>
                      <a:r>
                        <a:rPr lang="en-US" sz="2000" dirty="0"/>
                        <a:t>John </a:t>
                      </a:r>
                      <a:endParaRPr lang="en-IN" sz="2000" dirty="0"/>
                    </a:p>
                  </a:txBody>
                  <a:tcPr/>
                </a:tc>
                <a:extLst>
                  <a:ext uri="{0D108BD9-81ED-4DB2-BD59-A6C34878D82A}">
                    <a16:rowId xmlns:a16="http://schemas.microsoft.com/office/drawing/2014/main" val="2868018732"/>
                  </a:ext>
                </a:extLst>
              </a:tr>
              <a:tr h="370840">
                <a:tc>
                  <a:txBody>
                    <a:bodyPr/>
                    <a:lstStyle/>
                    <a:p>
                      <a:pPr algn="ctr"/>
                      <a:r>
                        <a:rPr lang="en-US" sz="2000" dirty="0"/>
                        <a:t>5,002</a:t>
                      </a:r>
                      <a:endParaRPr lang="en-IN" sz="2000" dirty="0"/>
                    </a:p>
                  </a:txBody>
                  <a:tcPr/>
                </a:tc>
                <a:tc>
                  <a:txBody>
                    <a:bodyPr/>
                    <a:lstStyle/>
                    <a:p>
                      <a:pPr algn="ctr"/>
                      <a:r>
                        <a:rPr lang="en-US" sz="2000" dirty="0"/>
                        <a:t>11</a:t>
                      </a:r>
                      <a:endParaRPr lang="en-IN" sz="2000" dirty="0"/>
                    </a:p>
                  </a:txBody>
                  <a:tcPr/>
                </a:tc>
                <a:tc>
                  <a:txBody>
                    <a:bodyPr/>
                    <a:lstStyle/>
                    <a:p>
                      <a:pPr algn="ctr"/>
                      <a:r>
                        <a:rPr lang="en-US" sz="2000" dirty="0"/>
                        <a:t>NULL</a:t>
                      </a:r>
                      <a:endParaRPr lang="en-IN" sz="2000" dirty="0"/>
                    </a:p>
                  </a:txBody>
                  <a:tcPr/>
                </a:tc>
                <a:tc>
                  <a:txBody>
                    <a:bodyPr/>
                    <a:lstStyle/>
                    <a:p>
                      <a:pPr algn="ctr"/>
                      <a:r>
                        <a:rPr lang="en-US" sz="2000" dirty="0"/>
                        <a:t>17,000</a:t>
                      </a:r>
                      <a:endParaRPr lang="en-IN" sz="2000" dirty="0"/>
                    </a:p>
                  </a:txBody>
                  <a:tcPr/>
                </a:tc>
                <a:tc>
                  <a:txBody>
                    <a:bodyPr/>
                    <a:lstStyle/>
                    <a:p>
                      <a:pPr algn="ctr"/>
                      <a:r>
                        <a:rPr lang="en-US" sz="2000" dirty="0"/>
                        <a:t>Anna </a:t>
                      </a:r>
                      <a:endParaRPr lang="en-IN" sz="2000" dirty="0"/>
                    </a:p>
                  </a:txBody>
                  <a:tcPr/>
                </a:tc>
                <a:extLst>
                  <a:ext uri="{0D108BD9-81ED-4DB2-BD59-A6C34878D82A}">
                    <a16:rowId xmlns:a16="http://schemas.microsoft.com/office/drawing/2014/main" val="809485998"/>
                  </a:ext>
                </a:extLst>
              </a:tr>
              <a:tr h="370840">
                <a:tc>
                  <a:txBody>
                    <a:bodyPr/>
                    <a:lstStyle/>
                    <a:p>
                      <a:pPr algn="ctr"/>
                      <a:r>
                        <a:rPr lang="en-US" sz="2000" dirty="0"/>
                        <a:t>5,003</a:t>
                      </a:r>
                      <a:endParaRPr lang="en-IN" sz="2000" dirty="0"/>
                    </a:p>
                  </a:txBody>
                  <a:tcPr/>
                </a:tc>
                <a:tc>
                  <a:txBody>
                    <a:bodyPr/>
                    <a:lstStyle/>
                    <a:p>
                      <a:pPr algn="ctr"/>
                      <a:r>
                        <a:rPr lang="en-US" sz="2000" dirty="0"/>
                        <a:t>94</a:t>
                      </a:r>
                      <a:endParaRPr lang="en-IN" sz="2000" dirty="0"/>
                    </a:p>
                  </a:txBody>
                  <a:tcPr/>
                </a:tc>
                <a:tc>
                  <a:txBody>
                    <a:bodyPr/>
                    <a:lstStyle/>
                    <a:p>
                      <a:pPr algn="ctr"/>
                      <a:r>
                        <a:rPr lang="en-US" sz="2000" dirty="0"/>
                        <a:t>10</a:t>
                      </a:r>
                      <a:endParaRPr lang="en-IN" sz="2000" dirty="0"/>
                    </a:p>
                  </a:txBody>
                  <a:tcPr/>
                </a:tc>
                <a:tc>
                  <a:txBody>
                    <a:bodyPr/>
                    <a:lstStyle/>
                    <a:p>
                      <a:pPr algn="ctr"/>
                      <a:r>
                        <a:rPr lang="en-US" sz="2000" dirty="0"/>
                        <a:t>105,000</a:t>
                      </a:r>
                      <a:endParaRPr lang="en-IN" sz="2000" dirty="0"/>
                    </a:p>
                  </a:txBody>
                  <a:tcPr/>
                </a:tc>
                <a:tc>
                  <a:txBody>
                    <a:bodyPr/>
                    <a:lstStyle/>
                    <a:p>
                      <a:pPr algn="ctr"/>
                      <a:r>
                        <a:rPr lang="en-US" sz="2000" dirty="0"/>
                        <a:t>Tom</a:t>
                      </a:r>
                      <a:endParaRPr lang="en-IN" sz="2000" dirty="0"/>
                    </a:p>
                  </a:txBody>
                  <a:tcPr/>
                </a:tc>
                <a:extLst>
                  <a:ext uri="{0D108BD9-81ED-4DB2-BD59-A6C34878D82A}">
                    <a16:rowId xmlns:a16="http://schemas.microsoft.com/office/drawing/2014/main" val="4105351674"/>
                  </a:ext>
                </a:extLst>
              </a:tr>
              <a:tr h="370840">
                <a:tc>
                  <a:txBody>
                    <a:bodyPr/>
                    <a:lstStyle/>
                    <a:p>
                      <a:pPr algn="ctr"/>
                      <a:r>
                        <a:rPr lang="en-US" sz="2000" dirty="0"/>
                        <a:t>5,004</a:t>
                      </a:r>
                      <a:endParaRPr lang="en-IN" sz="2000" dirty="0"/>
                    </a:p>
                  </a:txBody>
                  <a:tcPr/>
                </a:tc>
                <a:tc>
                  <a:txBody>
                    <a:bodyPr/>
                    <a:lstStyle/>
                    <a:p>
                      <a:pPr algn="ctr"/>
                      <a:r>
                        <a:rPr lang="en-US" sz="2000" dirty="0"/>
                        <a:t>86</a:t>
                      </a:r>
                      <a:endParaRPr lang="en-IN" sz="2000" dirty="0"/>
                    </a:p>
                  </a:txBody>
                  <a:tcPr/>
                </a:tc>
                <a:tc>
                  <a:txBody>
                    <a:bodyPr/>
                    <a:lstStyle/>
                    <a:p>
                      <a:pPr algn="ctr"/>
                      <a:r>
                        <a:rPr lang="en-US" sz="2000" dirty="0"/>
                        <a:t>8</a:t>
                      </a:r>
                      <a:endParaRPr lang="en-IN" sz="2000" dirty="0"/>
                    </a:p>
                  </a:txBody>
                  <a:tcPr/>
                </a:tc>
                <a:tc>
                  <a:txBody>
                    <a:bodyPr/>
                    <a:lstStyle/>
                    <a:p>
                      <a:pPr algn="ctr"/>
                      <a:r>
                        <a:rPr lang="en-US" sz="2000" dirty="0"/>
                        <a:t>27,000</a:t>
                      </a:r>
                      <a:endParaRPr lang="en-IN" sz="2000" dirty="0"/>
                    </a:p>
                  </a:txBody>
                  <a:tcPr/>
                </a:tc>
                <a:tc>
                  <a:txBody>
                    <a:bodyPr/>
                    <a:lstStyle/>
                    <a:p>
                      <a:pPr algn="ctr"/>
                      <a:r>
                        <a:rPr lang="en-US" sz="2000" dirty="0"/>
                        <a:t>Nora</a:t>
                      </a:r>
                      <a:endParaRPr lang="en-IN" sz="2000" dirty="0"/>
                    </a:p>
                  </a:txBody>
                  <a:tcPr/>
                </a:tc>
                <a:extLst>
                  <a:ext uri="{0D108BD9-81ED-4DB2-BD59-A6C34878D82A}">
                    <a16:rowId xmlns:a16="http://schemas.microsoft.com/office/drawing/2014/main" val="820593459"/>
                  </a:ext>
                </a:extLst>
              </a:tr>
              <a:tr h="370840">
                <a:tc>
                  <a:txBody>
                    <a:bodyPr/>
                    <a:lstStyle/>
                    <a:p>
                      <a:pPr algn="ctr"/>
                      <a:r>
                        <a:rPr lang="en-US" sz="2000" dirty="0"/>
                        <a:t>5,005</a:t>
                      </a:r>
                      <a:endParaRPr lang="en-IN" sz="2000" dirty="0"/>
                    </a:p>
                  </a:txBody>
                  <a:tcPr/>
                </a:tc>
                <a:tc>
                  <a:txBody>
                    <a:bodyPr/>
                    <a:lstStyle/>
                    <a:p>
                      <a:pPr algn="ctr"/>
                      <a:r>
                        <a:rPr lang="en-US" sz="2000" dirty="0"/>
                        <a:t>88</a:t>
                      </a:r>
                      <a:endParaRPr lang="en-IN" sz="2000" dirty="0"/>
                    </a:p>
                  </a:txBody>
                  <a:tcPr/>
                </a:tc>
                <a:tc>
                  <a:txBody>
                    <a:bodyPr/>
                    <a:lstStyle/>
                    <a:p>
                      <a:pPr algn="ctr"/>
                      <a:r>
                        <a:rPr lang="en-US" sz="2000" dirty="0"/>
                        <a:t>18</a:t>
                      </a:r>
                      <a:endParaRPr lang="en-IN" sz="2000" dirty="0"/>
                    </a:p>
                  </a:txBody>
                  <a:tcPr/>
                </a:tc>
                <a:tc>
                  <a:txBody>
                    <a:bodyPr/>
                    <a:lstStyle/>
                    <a:p>
                      <a:pPr algn="ctr"/>
                      <a:r>
                        <a:rPr lang="en-US" sz="2000" dirty="0"/>
                        <a:t>8,000</a:t>
                      </a:r>
                      <a:endParaRPr lang="en-IN" sz="2000" dirty="0"/>
                    </a:p>
                  </a:txBody>
                  <a:tcPr/>
                </a:tc>
                <a:tc>
                  <a:txBody>
                    <a:bodyPr/>
                    <a:lstStyle/>
                    <a:p>
                      <a:pPr algn="ctr"/>
                      <a:r>
                        <a:rPr lang="en-US" sz="2000" dirty="0"/>
                        <a:t>Tom</a:t>
                      </a:r>
                      <a:endParaRPr lang="en-IN" sz="2000" dirty="0"/>
                    </a:p>
                  </a:txBody>
                  <a:tcPr/>
                </a:tc>
                <a:extLst>
                  <a:ext uri="{0D108BD9-81ED-4DB2-BD59-A6C34878D82A}">
                    <a16:rowId xmlns:a16="http://schemas.microsoft.com/office/drawing/2014/main" val="3224504443"/>
                  </a:ext>
                </a:extLst>
              </a:tr>
            </a:tbl>
          </a:graphicData>
        </a:graphic>
      </p:graphicFrame>
      <p:graphicFrame>
        <p:nvGraphicFramePr>
          <p:cNvPr id="6" name="Table 5">
            <a:extLst>
              <a:ext uri="{FF2B5EF4-FFF2-40B4-BE49-F238E27FC236}">
                <a16:creationId xmlns:a16="http://schemas.microsoft.com/office/drawing/2014/main" id="{63CDF646-3053-5226-4BC8-C363EDC2928A}"/>
              </a:ext>
            </a:extLst>
          </p:cNvPr>
          <p:cNvGraphicFramePr>
            <a:graphicFrameLocks noGrp="1"/>
          </p:cNvGraphicFramePr>
          <p:nvPr>
            <p:extLst>
              <p:ext uri="{D42A27DB-BD31-4B8C-83A1-F6EECF244321}">
                <p14:modId xmlns:p14="http://schemas.microsoft.com/office/powerpoint/2010/main" val="1916373734"/>
              </p:ext>
            </p:extLst>
          </p:nvPr>
        </p:nvGraphicFramePr>
        <p:xfrm>
          <a:off x="5098140" y="3978910"/>
          <a:ext cx="5548089" cy="2377440"/>
        </p:xfrm>
        <a:graphic>
          <a:graphicData uri="http://schemas.openxmlformats.org/drawingml/2006/table">
            <a:tbl>
              <a:tblPr firstRow="1" bandRow="1">
                <a:tableStyleId>{5C22544A-7EE6-4342-B048-85BDC9FD1C3A}</a:tableStyleId>
              </a:tblPr>
              <a:tblGrid>
                <a:gridCol w="1611132">
                  <a:extLst>
                    <a:ext uri="{9D8B030D-6E8A-4147-A177-3AD203B41FA5}">
                      <a16:colId xmlns:a16="http://schemas.microsoft.com/office/drawing/2014/main" val="3511423771"/>
                    </a:ext>
                  </a:extLst>
                </a:gridCol>
                <a:gridCol w="2569253">
                  <a:extLst>
                    <a:ext uri="{9D8B030D-6E8A-4147-A177-3AD203B41FA5}">
                      <a16:colId xmlns:a16="http://schemas.microsoft.com/office/drawing/2014/main" val="2658627979"/>
                    </a:ext>
                  </a:extLst>
                </a:gridCol>
                <a:gridCol w="1367704">
                  <a:extLst>
                    <a:ext uri="{9D8B030D-6E8A-4147-A177-3AD203B41FA5}">
                      <a16:colId xmlns:a16="http://schemas.microsoft.com/office/drawing/2014/main" val="3959022330"/>
                    </a:ext>
                  </a:extLst>
                </a:gridCol>
              </a:tblGrid>
              <a:tr h="370840">
                <a:tc>
                  <a:txBody>
                    <a:bodyPr/>
                    <a:lstStyle/>
                    <a:p>
                      <a:pPr algn="ctr"/>
                      <a:r>
                        <a:rPr lang="en-US" sz="2000" dirty="0"/>
                        <a:t>sale_no</a:t>
                      </a:r>
                      <a:endParaRPr lang="en-IN" sz="2000" dirty="0"/>
                    </a:p>
                  </a:txBody>
                  <a:tcPr/>
                </a:tc>
                <a:tc>
                  <a:txBody>
                    <a:bodyPr/>
                    <a:lstStyle/>
                    <a:p>
                      <a:pPr algn="ctr"/>
                      <a:r>
                        <a:rPr lang="en-US" sz="2000" dirty="0"/>
                        <a:t>customer_name</a:t>
                      </a:r>
                      <a:endParaRPr lang="en-IN" sz="2000" dirty="0"/>
                    </a:p>
                  </a:txBody>
                  <a:tcPr/>
                </a:tc>
                <a:tc>
                  <a:txBody>
                    <a:bodyPr/>
                    <a:lstStyle/>
                    <a:p>
                      <a:pPr algn="ctr"/>
                      <a:r>
                        <a:rPr lang="en-US" sz="2000" dirty="0"/>
                        <a:t>product_id</a:t>
                      </a:r>
                      <a:endParaRPr lang="en-IN" sz="2000" dirty="0"/>
                    </a:p>
                  </a:txBody>
                  <a:tcPr/>
                </a:tc>
                <a:extLst>
                  <a:ext uri="{0D108BD9-81ED-4DB2-BD59-A6C34878D82A}">
                    <a16:rowId xmlns:a16="http://schemas.microsoft.com/office/drawing/2014/main" val="200843895"/>
                  </a:ext>
                </a:extLst>
              </a:tr>
              <a:tr h="370840">
                <a:tc>
                  <a:txBody>
                    <a:bodyPr/>
                    <a:lstStyle/>
                    <a:p>
                      <a:pPr algn="ctr"/>
                      <a:r>
                        <a:rPr lang="en-US" sz="2000" dirty="0"/>
                        <a:t>5,001</a:t>
                      </a:r>
                      <a:endParaRPr lang="en-IN" sz="2000" dirty="0"/>
                    </a:p>
                  </a:txBody>
                  <a:tcPr/>
                </a:tc>
                <a:tc>
                  <a:txBody>
                    <a:bodyPr/>
                    <a:lstStyle/>
                    <a:p>
                      <a:pPr algn="ctr"/>
                      <a:r>
                        <a:rPr lang="en-US" sz="2000" dirty="0"/>
                        <a:t>John </a:t>
                      </a:r>
                      <a:endParaRPr lang="en-IN" sz="2000" dirty="0"/>
                    </a:p>
                  </a:txBody>
                  <a:tcPr/>
                </a:tc>
                <a:tc>
                  <a:txBody>
                    <a:bodyPr/>
                    <a:lstStyle/>
                    <a:p>
                      <a:pPr algn="ctr"/>
                      <a:r>
                        <a:rPr lang="en-US" sz="2000" dirty="0"/>
                        <a:t>3</a:t>
                      </a:r>
                      <a:endParaRPr lang="en-IN" sz="2000" dirty="0"/>
                    </a:p>
                  </a:txBody>
                  <a:tcPr/>
                </a:tc>
                <a:extLst>
                  <a:ext uri="{0D108BD9-81ED-4DB2-BD59-A6C34878D82A}">
                    <a16:rowId xmlns:a16="http://schemas.microsoft.com/office/drawing/2014/main" val="2868018732"/>
                  </a:ext>
                </a:extLst>
              </a:tr>
              <a:tr h="370840">
                <a:tc>
                  <a:txBody>
                    <a:bodyPr/>
                    <a:lstStyle/>
                    <a:p>
                      <a:pPr algn="ctr"/>
                      <a:r>
                        <a:rPr lang="en-US" sz="2000" dirty="0"/>
                        <a:t>5,002</a:t>
                      </a:r>
                      <a:endParaRPr lang="en-IN" sz="2000" dirty="0"/>
                    </a:p>
                  </a:txBody>
                  <a:tcPr/>
                </a:tc>
                <a:tc>
                  <a:txBody>
                    <a:bodyPr/>
                    <a:lstStyle/>
                    <a:p>
                      <a:pPr algn="ctr"/>
                      <a:r>
                        <a:rPr lang="en-US" sz="2000" dirty="0"/>
                        <a:t>Anna </a:t>
                      </a:r>
                      <a:endParaRPr lang="en-IN" sz="2000" dirty="0"/>
                    </a:p>
                  </a:txBody>
                  <a:tcPr/>
                </a:tc>
                <a:tc>
                  <a:txBody>
                    <a:bodyPr/>
                    <a:lstStyle/>
                    <a:p>
                      <a:pPr algn="ctr"/>
                      <a:r>
                        <a:rPr lang="en-US" sz="2000" dirty="0"/>
                        <a:t>NULL</a:t>
                      </a:r>
                      <a:endParaRPr lang="en-IN" sz="2000" dirty="0"/>
                    </a:p>
                  </a:txBody>
                  <a:tcPr/>
                </a:tc>
                <a:extLst>
                  <a:ext uri="{0D108BD9-81ED-4DB2-BD59-A6C34878D82A}">
                    <a16:rowId xmlns:a16="http://schemas.microsoft.com/office/drawing/2014/main" val="809485998"/>
                  </a:ext>
                </a:extLst>
              </a:tr>
              <a:tr h="370840">
                <a:tc>
                  <a:txBody>
                    <a:bodyPr/>
                    <a:lstStyle/>
                    <a:p>
                      <a:pPr algn="ctr"/>
                      <a:r>
                        <a:rPr lang="en-US" sz="2000" dirty="0"/>
                        <a:t>5,003</a:t>
                      </a:r>
                      <a:endParaRPr lang="en-IN" sz="2000" dirty="0"/>
                    </a:p>
                  </a:txBody>
                  <a:tcPr/>
                </a:tc>
                <a:tc>
                  <a:txBody>
                    <a:bodyPr/>
                    <a:lstStyle/>
                    <a:p>
                      <a:pPr algn="ctr"/>
                      <a:r>
                        <a:rPr lang="en-US" sz="2000" dirty="0"/>
                        <a:t>Tom</a:t>
                      </a:r>
                      <a:endParaRPr lang="en-IN" sz="2000" dirty="0"/>
                    </a:p>
                  </a:txBody>
                  <a:tcPr/>
                </a:tc>
                <a:tc>
                  <a:txBody>
                    <a:bodyPr/>
                    <a:lstStyle/>
                    <a:p>
                      <a:pPr algn="ctr"/>
                      <a:r>
                        <a:rPr lang="en-US" sz="2000" dirty="0"/>
                        <a:t>94</a:t>
                      </a:r>
                      <a:endParaRPr lang="en-IN" sz="2000" dirty="0"/>
                    </a:p>
                  </a:txBody>
                  <a:tcPr/>
                </a:tc>
                <a:extLst>
                  <a:ext uri="{0D108BD9-81ED-4DB2-BD59-A6C34878D82A}">
                    <a16:rowId xmlns:a16="http://schemas.microsoft.com/office/drawing/2014/main" val="4105351674"/>
                  </a:ext>
                </a:extLst>
              </a:tr>
              <a:tr h="370840">
                <a:tc>
                  <a:txBody>
                    <a:bodyPr/>
                    <a:lstStyle/>
                    <a:p>
                      <a:pPr algn="ctr"/>
                      <a:r>
                        <a:rPr lang="en-US" sz="2000" dirty="0"/>
                        <a:t>5,004</a:t>
                      </a:r>
                      <a:endParaRPr lang="en-IN" sz="2000" dirty="0"/>
                    </a:p>
                  </a:txBody>
                  <a:tcPr/>
                </a:tc>
                <a:tc>
                  <a:txBody>
                    <a:bodyPr/>
                    <a:lstStyle/>
                    <a:p>
                      <a:pPr algn="ctr"/>
                      <a:r>
                        <a:rPr lang="en-US" sz="2000" dirty="0"/>
                        <a:t>Nora</a:t>
                      </a:r>
                      <a:endParaRPr lang="en-IN" sz="2000" dirty="0"/>
                    </a:p>
                  </a:txBody>
                  <a:tcPr/>
                </a:tc>
                <a:tc>
                  <a:txBody>
                    <a:bodyPr/>
                    <a:lstStyle/>
                    <a:p>
                      <a:pPr algn="ctr"/>
                      <a:r>
                        <a:rPr lang="en-US" sz="2000" dirty="0"/>
                        <a:t>86</a:t>
                      </a:r>
                      <a:endParaRPr lang="en-IN" sz="2000" dirty="0"/>
                    </a:p>
                  </a:txBody>
                  <a:tcPr/>
                </a:tc>
                <a:extLst>
                  <a:ext uri="{0D108BD9-81ED-4DB2-BD59-A6C34878D82A}">
                    <a16:rowId xmlns:a16="http://schemas.microsoft.com/office/drawing/2014/main" val="820593459"/>
                  </a:ext>
                </a:extLst>
              </a:tr>
              <a:tr h="370840">
                <a:tc>
                  <a:txBody>
                    <a:bodyPr/>
                    <a:lstStyle/>
                    <a:p>
                      <a:pPr algn="ctr"/>
                      <a:r>
                        <a:rPr lang="en-US" sz="2000" dirty="0"/>
                        <a:t>5,005</a:t>
                      </a:r>
                      <a:endParaRPr lang="en-IN" sz="2000" dirty="0"/>
                    </a:p>
                  </a:txBody>
                  <a:tcPr/>
                </a:tc>
                <a:tc>
                  <a:txBody>
                    <a:bodyPr/>
                    <a:lstStyle/>
                    <a:p>
                      <a:pPr algn="ctr"/>
                      <a:r>
                        <a:rPr lang="en-US" sz="2000" dirty="0"/>
                        <a:t>Tom</a:t>
                      </a:r>
                      <a:endParaRPr lang="en-IN" sz="2000" dirty="0"/>
                    </a:p>
                  </a:txBody>
                  <a:tcPr/>
                </a:tc>
                <a:tc>
                  <a:txBody>
                    <a:bodyPr/>
                    <a:lstStyle/>
                    <a:p>
                      <a:pPr algn="ctr"/>
                      <a:r>
                        <a:rPr lang="en-US" sz="2000" dirty="0"/>
                        <a:t>88</a:t>
                      </a:r>
                      <a:endParaRPr lang="en-IN" sz="2000" dirty="0"/>
                    </a:p>
                  </a:txBody>
                  <a:tcPr/>
                </a:tc>
                <a:extLst>
                  <a:ext uri="{0D108BD9-81ED-4DB2-BD59-A6C34878D82A}">
                    <a16:rowId xmlns:a16="http://schemas.microsoft.com/office/drawing/2014/main" val="3224504443"/>
                  </a:ext>
                </a:extLst>
              </a:tr>
            </a:tbl>
          </a:graphicData>
        </a:graphic>
      </p:graphicFrame>
      <p:sp>
        <p:nvSpPr>
          <p:cNvPr id="7" name="TextBox 6">
            <a:extLst>
              <a:ext uri="{FF2B5EF4-FFF2-40B4-BE49-F238E27FC236}">
                <a16:creationId xmlns:a16="http://schemas.microsoft.com/office/drawing/2014/main" id="{5E4B76FA-7519-9BDC-FC2C-346D39186E70}"/>
              </a:ext>
            </a:extLst>
          </p:cNvPr>
          <p:cNvSpPr txBox="1"/>
          <p:nvPr/>
        </p:nvSpPr>
        <p:spPr>
          <a:xfrm>
            <a:off x="638628" y="4313853"/>
            <a:ext cx="6096000" cy="1015663"/>
          </a:xfrm>
          <a:prstGeom prst="rect">
            <a:avLst/>
          </a:prstGeom>
          <a:noFill/>
        </p:spPr>
        <p:txBody>
          <a:bodyPr wrap="square">
            <a:spAutoFit/>
          </a:bodyPr>
          <a:lstStyle/>
          <a:p>
            <a:pPr algn="just"/>
            <a:r>
              <a:rPr lang="en-US" sz="2000" b="1" dirty="0"/>
              <a:t>SELECT sale_no, customer_name, </a:t>
            </a:r>
          </a:p>
          <a:p>
            <a:pPr marL="0" indent="0" algn="just">
              <a:buNone/>
            </a:pPr>
            <a:r>
              <a:rPr lang="en-US" sz="2000" b="1" dirty="0"/>
              <a:t>   NULLIF(product_id, 11) AS product_id </a:t>
            </a:r>
          </a:p>
          <a:p>
            <a:pPr marL="0" indent="0" algn="just">
              <a:buNone/>
            </a:pPr>
            <a:r>
              <a:rPr lang="en-US" sz="2000" b="1" dirty="0"/>
              <a:t>   FROM sales;</a:t>
            </a:r>
            <a:endParaRPr lang="en-IN" sz="2000" b="1" dirty="0"/>
          </a:p>
        </p:txBody>
      </p:sp>
    </p:spTree>
    <p:extLst>
      <p:ext uri="{BB962C8B-B14F-4D97-AF65-F5344CB8AC3E}">
        <p14:creationId xmlns:p14="http://schemas.microsoft.com/office/powerpoint/2010/main" val="4193954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6C91-0B1B-5A7B-DCC7-E349C48C3606}"/>
              </a:ext>
            </a:extLst>
          </p:cNvPr>
          <p:cNvSpPr>
            <a:spLocks noGrp="1"/>
          </p:cNvSpPr>
          <p:nvPr>
            <p:ph type="title"/>
          </p:nvPr>
        </p:nvSpPr>
        <p:spPr>
          <a:xfrm>
            <a:off x="838200" y="18255"/>
            <a:ext cx="10515600" cy="1325563"/>
          </a:xfrm>
        </p:spPr>
        <p:txBody>
          <a:bodyPr>
            <a:normAutofit/>
          </a:bodyPr>
          <a:lstStyle/>
          <a:p>
            <a:pPr algn="ctr"/>
            <a:r>
              <a:rPr lang="en-US" sz="4000" b="1" dirty="0">
                <a:solidFill>
                  <a:srgbClr val="C00000"/>
                </a:solidFill>
                <a:latin typeface="+mn-lt"/>
              </a:rPr>
              <a:t>L</a:t>
            </a:r>
            <a:r>
              <a:rPr lang="en-IN" sz="4000" b="1" dirty="0">
                <a:solidFill>
                  <a:srgbClr val="C00000"/>
                </a:solidFill>
                <a:latin typeface="+mn-lt"/>
              </a:rPr>
              <a:t>EAST/GREATEST</a:t>
            </a:r>
          </a:p>
        </p:txBody>
      </p:sp>
      <p:sp>
        <p:nvSpPr>
          <p:cNvPr id="3" name="Content Placeholder 2">
            <a:extLst>
              <a:ext uri="{FF2B5EF4-FFF2-40B4-BE49-F238E27FC236}">
                <a16:creationId xmlns:a16="http://schemas.microsoft.com/office/drawing/2014/main" id="{F8824297-6578-B67B-8795-DFD612DB3C5C}"/>
              </a:ext>
            </a:extLst>
          </p:cNvPr>
          <p:cNvSpPr>
            <a:spLocks noGrp="1"/>
          </p:cNvSpPr>
          <p:nvPr>
            <p:ph idx="1"/>
          </p:nvPr>
        </p:nvSpPr>
        <p:spPr>
          <a:xfrm>
            <a:off x="838200" y="1172482"/>
            <a:ext cx="10515600" cy="4351338"/>
          </a:xfrm>
        </p:spPr>
        <p:txBody>
          <a:bodyPr>
            <a:noAutofit/>
          </a:bodyPr>
          <a:lstStyle/>
          <a:p>
            <a:pPr algn="just"/>
            <a:r>
              <a:rPr lang="en-US" sz="2400" dirty="0"/>
              <a:t>The LEAST and GREATEST are frequently used functions for data cleaning. </a:t>
            </a:r>
          </a:p>
          <a:p>
            <a:pPr algn="just"/>
            <a:r>
              <a:rPr lang="en-US" sz="2400" dirty="0"/>
              <a:t>These functions return the least and greatest values from the given set of elements, respectively. These functions are useful to replace value in list, especially if it is too high or low. </a:t>
            </a:r>
          </a:p>
          <a:p>
            <a:pPr algn="just"/>
            <a:r>
              <a:rPr lang="en-US" sz="2400" dirty="0"/>
              <a:t>For example, minimum price needs to be 10,000 in the above table. This can be done by the following query. </a:t>
            </a:r>
          </a:p>
          <a:p>
            <a:pPr algn="just"/>
            <a:r>
              <a:rPr lang="en-US" sz="2400" dirty="0"/>
              <a:t>Price 8,000 is replaced by value 10,000 in the last row, as 8,000 is less than 10,000, and it replaces it by max value among these two.</a:t>
            </a:r>
          </a:p>
          <a:p>
            <a:pPr algn="just"/>
            <a:r>
              <a:rPr lang="en-US" sz="2400" b="1" dirty="0"/>
              <a:t>SELECT </a:t>
            </a:r>
          </a:p>
          <a:p>
            <a:pPr marL="0" indent="0" algn="just">
              <a:buNone/>
            </a:pPr>
            <a:r>
              <a:rPr lang="en-US" sz="2400" b="1" dirty="0"/>
              <a:t>   sale_no, product_id, quantity, </a:t>
            </a:r>
          </a:p>
          <a:p>
            <a:pPr marL="0" indent="0" algn="just">
              <a:buNone/>
            </a:pPr>
            <a:r>
              <a:rPr lang="en-US" sz="2400" b="1" dirty="0"/>
              <a:t>  GREATEST(10000, price) as price </a:t>
            </a:r>
          </a:p>
          <a:p>
            <a:pPr marL="0" indent="0" algn="just">
              <a:buNone/>
            </a:pPr>
            <a:r>
              <a:rPr lang="en-US" sz="2400" b="1" dirty="0"/>
              <a:t>   FROM sales;</a:t>
            </a:r>
            <a:endParaRPr lang="en-IN" sz="2400" b="1" dirty="0"/>
          </a:p>
        </p:txBody>
      </p:sp>
      <p:sp>
        <p:nvSpPr>
          <p:cNvPr id="4" name="Slide Number Placeholder 3">
            <a:extLst>
              <a:ext uri="{FF2B5EF4-FFF2-40B4-BE49-F238E27FC236}">
                <a16:creationId xmlns:a16="http://schemas.microsoft.com/office/drawing/2014/main" id="{FFAAD701-EB1C-F302-E769-B7E68C970944}"/>
              </a:ext>
            </a:extLst>
          </p:cNvPr>
          <p:cNvSpPr>
            <a:spLocks noGrp="1"/>
          </p:cNvSpPr>
          <p:nvPr>
            <p:ph type="sldNum" sz="quarter" idx="12"/>
          </p:nvPr>
        </p:nvSpPr>
        <p:spPr/>
        <p:txBody>
          <a:bodyPr/>
          <a:lstStyle/>
          <a:p>
            <a:fld id="{A5DC77FE-90AD-43F6-BCC5-87ECBA829A40}" type="slidenum">
              <a:rPr lang="en-IN" smtClean="0"/>
              <a:t>27</a:t>
            </a:fld>
            <a:endParaRPr lang="en-IN" dirty="0"/>
          </a:p>
        </p:txBody>
      </p:sp>
    </p:spTree>
    <p:extLst>
      <p:ext uri="{BB962C8B-B14F-4D97-AF65-F5344CB8AC3E}">
        <p14:creationId xmlns:p14="http://schemas.microsoft.com/office/powerpoint/2010/main" val="996889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6C91-0B1B-5A7B-DCC7-E349C48C3606}"/>
              </a:ext>
            </a:extLst>
          </p:cNvPr>
          <p:cNvSpPr>
            <a:spLocks noGrp="1"/>
          </p:cNvSpPr>
          <p:nvPr>
            <p:ph type="title"/>
          </p:nvPr>
        </p:nvSpPr>
        <p:spPr>
          <a:xfrm>
            <a:off x="838200" y="18255"/>
            <a:ext cx="10515600" cy="1325563"/>
          </a:xfrm>
        </p:spPr>
        <p:txBody>
          <a:bodyPr>
            <a:normAutofit/>
          </a:bodyPr>
          <a:lstStyle/>
          <a:p>
            <a:pPr algn="ctr"/>
            <a:r>
              <a:rPr lang="en-IN" sz="4000" b="1" dirty="0">
                <a:solidFill>
                  <a:srgbClr val="C00000"/>
                </a:solidFill>
                <a:latin typeface="+mn-lt"/>
              </a:rPr>
              <a:t>GREATEST</a:t>
            </a:r>
          </a:p>
        </p:txBody>
      </p:sp>
      <p:sp>
        <p:nvSpPr>
          <p:cNvPr id="4" name="Slide Number Placeholder 3">
            <a:extLst>
              <a:ext uri="{FF2B5EF4-FFF2-40B4-BE49-F238E27FC236}">
                <a16:creationId xmlns:a16="http://schemas.microsoft.com/office/drawing/2014/main" id="{FFAAD701-EB1C-F302-E769-B7E68C970944}"/>
              </a:ext>
            </a:extLst>
          </p:cNvPr>
          <p:cNvSpPr>
            <a:spLocks noGrp="1"/>
          </p:cNvSpPr>
          <p:nvPr>
            <p:ph type="sldNum" sz="quarter" idx="12"/>
          </p:nvPr>
        </p:nvSpPr>
        <p:spPr/>
        <p:txBody>
          <a:bodyPr/>
          <a:lstStyle/>
          <a:p>
            <a:fld id="{A5DC77FE-90AD-43F6-BCC5-87ECBA829A40}" type="slidenum">
              <a:rPr lang="en-IN" smtClean="0"/>
              <a:t>28</a:t>
            </a:fld>
            <a:endParaRPr lang="en-IN" dirty="0"/>
          </a:p>
        </p:txBody>
      </p:sp>
      <p:graphicFrame>
        <p:nvGraphicFramePr>
          <p:cNvPr id="5" name="Table 4">
            <a:extLst>
              <a:ext uri="{FF2B5EF4-FFF2-40B4-BE49-F238E27FC236}">
                <a16:creationId xmlns:a16="http://schemas.microsoft.com/office/drawing/2014/main" id="{8475D2AF-D612-32BB-AC00-333ED8D7FF29}"/>
              </a:ext>
            </a:extLst>
          </p:cNvPr>
          <p:cNvGraphicFramePr>
            <a:graphicFrameLocks noGrp="1"/>
          </p:cNvGraphicFramePr>
          <p:nvPr/>
        </p:nvGraphicFramePr>
        <p:xfrm>
          <a:off x="1451428" y="1343818"/>
          <a:ext cx="9637485" cy="2377440"/>
        </p:xfrm>
        <a:graphic>
          <a:graphicData uri="http://schemas.openxmlformats.org/drawingml/2006/table">
            <a:tbl>
              <a:tblPr firstRow="1" bandRow="1">
                <a:tableStyleId>{5C22544A-7EE6-4342-B048-85BDC9FD1C3A}</a:tableStyleId>
              </a:tblPr>
              <a:tblGrid>
                <a:gridCol w="1927497">
                  <a:extLst>
                    <a:ext uri="{9D8B030D-6E8A-4147-A177-3AD203B41FA5}">
                      <a16:colId xmlns:a16="http://schemas.microsoft.com/office/drawing/2014/main" val="1030399209"/>
                    </a:ext>
                  </a:extLst>
                </a:gridCol>
                <a:gridCol w="1927497">
                  <a:extLst>
                    <a:ext uri="{9D8B030D-6E8A-4147-A177-3AD203B41FA5}">
                      <a16:colId xmlns:a16="http://schemas.microsoft.com/office/drawing/2014/main" val="3365827637"/>
                    </a:ext>
                  </a:extLst>
                </a:gridCol>
                <a:gridCol w="1927497">
                  <a:extLst>
                    <a:ext uri="{9D8B030D-6E8A-4147-A177-3AD203B41FA5}">
                      <a16:colId xmlns:a16="http://schemas.microsoft.com/office/drawing/2014/main" val="328993316"/>
                    </a:ext>
                  </a:extLst>
                </a:gridCol>
                <a:gridCol w="1927497">
                  <a:extLst>
                    <a:ext uri="{9D8B030D-6E8A-4147-A177-3AD203B41FA5}">
                      <a16:colId xmlns:a16="http://schemas.microsoft.com/office/drawing/2014/main" val="834989719"/>
                    </a:ext>
                  </a:extLst>
                </a:gridCol>
                <a:gridCol w="1927497">
                  <a:extLst>
                    <a:ext uri="{9D8B030D-6E8A-4147-A177-3AD203B41FA5}">
                      <a16:colId xmlns:a16="http://schemas.microsoft.com/office/drawing/2014/main" val="3511423771"/>
                    </a:ext>
                  </a:extLst>
                </a:gridCol>
              </a:tblGrid>
              <a:tr h="370840">
                <a:tc>
                  <a:txBody>
                    <a:bodyPr/>
                    <a:lstStyle/>
                    <a:p>
                      <a:pPr algn="ctr"/>
                      <a:r>
                        <a:rPr lang="en-US" sz="2000" dirty="0"/>
                        <a:t>sale_no</a:t>
                      </a:r>
                      <a:endParaRPr lang="en-IN" sz="2000" dirty="0"/>
                    </a:p>
                  </a:txBody>
                  <a:tcPr/>
                </a:tc>
                <a:tc>
                  <a:txBody>
                    <a:bodyPr/>
                    <a:lstStyle/>
                    <a:p>
                      <a:pPr algn="ctr"/>
                      <a:r>
                        <a:rPr lang="en-US" sz="2000" dirty="0"/>
                        <a:t>product_id</a:t>
                      </a:r>
                      <a:endParaRPr lang="en-IN" sz="2000" dirty="0"/>
                    </a:p>
                  </a:txBody>
                  <a:tcPr/>
                </a:tc>
                <a:tc>
                  <a:txBody>
                    <a:bodyPr/>
                    <a:lstStyle/>
                    <a:p>
                      <a:pPr algn="ctr"/>
                      <a:r>
                        <a:rPr lang="en-US" sz="2000" dirty="0"/>
                        <a:t>quantity</a:t>
                      </a:r>
                      <a:endParaRPr lang="en-IN" sz="2000" dirty="0"/>
                    </a:p>
                  </a:txBody>
                  <a:tcPr/>
                </a:tc>
                <a:tc>
                  <a:txBody>
                    <a:bodyPr/>
                    <a:lstStyle/>
                    <a:p>
                      <a:pPr algn="ctr"/>
                      <a:r>
                        <a:rPr lang="en-US" sz="2000" dirty="0"/>
                        <a:t>price</a:t>
                      </a:r>
                      <a:endParaRPr lang="en-IN" sz="2000" dirty="0"/>
                    </a:p>
                  </a:txBody>
                  <a:tcPr/>
                </a:tc>
                <a:tc>
                  <a:txBody>
                    <a:bodyPr/>
                    <a:lstStyle/>
                    <a:p>
                      <a:pPr algn="ctr"/>
                      <a:r>
                        <a:rPr lang="en-US" sz="2000" dirty="0"/>
                        <a:t>customer_name</a:t>
                      </a:r>
                      <a:endParaRPr lang="en-IN" sz="2000" dirty="0"/>
                    </a:p>
                  </a:txBody>
                  <a:tcPr/>
                </a:tc>
                <a:extLst>
                  <a:ext uri="{0D108BD9-81ED-4DB2-BD59-A6C34878D82A}">
                    <a16:rowId xmlns:a16="http://schemas.microsoft.com/office/drawing/2014/main" val="200843895"/>
                  </a:ext>
                </a:extLst>
              </a:tr>
              <a:tr h="370840">
                <a:tc>
                  <a:txBody>
                    <a:bodyPr/>
                    <a:lstStyle/>
                    <a:p>
                      <a:pPr algn="ctr"/>
                      <a:r>
                        <a:rPr lang="en-US" sz="2000" dirty="0"/>
                        <a:t>5,001</a:t>
                      </a:r>
                      <a:endParaRPr lang="en-IN" sz="2000" dirty="0"/>
                    </a:p>
                  </a:txBody>
                  <a:tcPr/>
                </a:tc>
                <a:tc>
                  <a:txBody>
                    <a:bodyPr/>
                    <a:lstStyle/>
                    <a:p>
                      <a:pPr algn="ctr"/>
                      <a:r>
                        <a:rPr lang="en-US" sz="2000" dirty="0"/>
                        <a:t>3</a:t>
                      </a:r>
                      <a:endParaRPr lang="en-IN" sz="2000" dirty="0"/>
                    </a:p>
                  </a:txBody>
                  <a:tcPr/>
                </a:tc>
                <a:tc>
                  <a:txBody>
                    <a:bodyPr/>
                    <a:lstStyle/>
                    <a:p>
                      <a:pPr algn="ctr"/>
                      <a:r>
                        <a:rPr lang="en-US" sz="2000" dirty="0"/>
                        <a:t>4</a:t>
                      </a:r>
                      <a:endParaRPr lang="en-IN" sz="2000" dirty="0"/>
                    </a:p>
                  </a:txBody>
                  <a:tcPr/>
                </a:tc>
                <a:tc>
                  <a:txBody>
                    <a:bodyPr/>
                    <a:lstStyle/>
                    <a:p>
                      <a:pPr algn="ctr"/>
                      <a:r>
                        <a:rPr lang="en-US" sz="2000" dirty="0"/>
                        <a:t>21,000</a:t>
                      </a:r>
                      <a:endParaRPr lang="en-IN" sz="2000" dirty="0"/>
                    </a:p>
                  </a:txBody>
                  <a:tcPr/>
                </a:tc>
                <a:tc>
                  <a:txBody>
                    <a:bodyPr/>
                    <a:lstStyle/>
                    <a:p>
                      <a:pPr algn="ctr"/>
                      <a:r>
                        <a:rPr lang="en-US" sz="2000" dirty="0"/>
                        <a:t>John </a:t>
                      </a:r>
                      <a:endParaRPr lang="en-IN" sz="2000" dirty="0"/>
                    </a:p>
                  </a:txBody>
                  <a:tcPr/>
                </a:tc>
                <a:extLst>
                  <a:ext uri="{0D108BD9-81ED-4DB2-BD59-A6C34878D82A}">
                    <a16:rowId xmlns:a16="http://schemas.microsoft.com/office/drawing/2014/main" val="2868018732"/>
                  </a:ext>
                </a:extLst>
              </a:tr>
              <a:tr h="370840">
                <a:tc>
                  <a:txBody>
                    <a:bodyPr/>
                    <a:lstStyle/>
                    <a:p>
                      <a:pPr algn="ctr"/>
                      <a:r>
                        <a:rPr lang="en-US" sz="2000" dirty="0"/>
                        <a:t>5,002</a:t>
                      </a:r>
                      <a:endParaRPr lang="en-IN" sz="2000" dirty="0"/>
                    </a:p>
                  </a:txBody>
                  <a:tcPr/>
                </a:tc>
                <a:tc>
                  <a:txBody>
                    <a:bodyPr/>
                    <a:lstStyle/>
                    <a:p>
                      <a:pPr algn="ctr"/>
                      <a:r>
                        <a:rPr lang="en-US" sz="2000" dirty="0"/>
                        <a:t>11</a:t>
                      </a:r>
                      <a:endParaRPr lang="en-IN" sz="2000" dirty="0"/>
                    </a:p>
                  </a:txBody>
                  <a:tcPr/>
                </a:tc>
                <a:tc>
                  <a:txBody>
                    <a:bodyPr/>
                    <a:lstStyle/>
                    <a:p>
                      <a:pPr algn="ctr"/>
                      <a:r>
                        <a:rPr lang="en-US" sz="2000" dirty="0"/>
                        <a:t>NULL</a:t>
                      </a:r>
                      <a:endParaRPr lang="en-IN" sz="2000" dirty="0"/>
                    </a:p>
                  </a:txBody>
                  <a:tcPr/>
                </a:tc>
                <a:tc>
                  <a:txBody>
                    <a:bodyPr/>
                    <a:lstStyle/>
                    <a:p>
                      <a:pPr algn="ctr"/>
                      <a:r>
                        <a:rPr lang="en-US" sz="2000" dirty="0"/>
                        <a:t>17,000</a:t>
                      </a:r>
                      <a:endParaRPr lang="en-IN" sz="2000" dirty="0"/>
                    </a:p>
                  </a:txBody>
                  <a:tcPr/>
                </a:tc>
                <a:tc>
                  <a:txBody>
                    <a:bodyPr/>
                    <a:lstStyle/>
                    <a:p>
                      <a:pPr algn="ctr"/>
                      <a:r>
                        <a:rPr lang="en-US" sz="2000" dirty="0"/>
                        <a:t>Anna </a:t>
                      </a:r>
                      <a:endParaRPr lang="en-IN" sz="2000" dirty="0"/>
                    </a:p>
                  </a:txBody>
                  <a:tcPr/>
                </a:tc>
                <a:extLst>
                  <a:ext uri="{0D108BD9-81ED-4DB2-BD59-A6C34878D82A}">
                    <a16:rowId xmlns:a16="http://schemas.microsoft.com/office/drawing/2014/main" val="809485998"/>
                  </a:ext>
                </a:extLst>
              </a:tr>
              <a:tr h="370840">
                <a:tc>
                  <a:txBody>
                    <a:bodyPr/>
                    <a:lstStyle/>
                    <a:p>
                      <a:pPr algn="ctr"/>
                      <a:r>
                        <a:rPr lang="en-US" sz="2000" dirty="0"/>
                        <a:t>5,003</a:t>
                      </a:r>
                      <a:endParaRPr lang="en-IN" sz="2000" dirty="0"/>
                    </a:p>
                  </a:txBody>
                  <a:tcPr/>
                </a:tc>
                <a:tc>
                  <a:txBody>
                    <a:bodyPr/>
                    <a:lstStyle/>
                    <a:p>
                      <a:pPr algn="ctr"/>
                      <a:r>
                        <a:rPr lang="en-US" sz="2000" dirty="0"/>
                        <a:t>94</a:t>
                      </a:r>
                      <a:endParaRPr lang="en-IN" sz="2000" dirty="0"/>
                    </a:p>
                  </a:txBody>
                  <a:tcPr/>
                </a:tc>
                <a:tc>
                  <a:txBody>
                    <a:bodyPr/>
                    <a:lstStyle/>
                    <a:p>
                      <a:pPr algn="ctr"/>
                      <a:r>
                        <a:rPr lang="en-US" sz="2000" dirty="0"/>
                        <a:t>10</a:t>
                      </a:r>
                      <a:endParaRPr lang="en-IN" sz="2000" dirty="0"/>
                    </a:p>
                  </a:txBody>
                  <a:tcPr/>
                </a:tc>
                <a:tc>
                  <a:txBody>
                    <a:bodyPr/>
                    <a:lstStyle/>
                    <a:p>
                      <a:pPr algn="ctr"/>
                      <a:r>
                        <a:rPr lang="en-US" sz="2000" dirty="0"/>
                        <a:t>105,000</a:t>
                      </a:r>
                      <a:endParaRPr lang="en-IN" sz="2000" dirty="0"/>
                    </a:p>
                  </a:txBody>
                  <a:tcPr/>
                </a:tc>
                <a:tc>
                  <a:txBody>
                    <a:bodyPr/>
                    <a:lstStyle/>
                    <a:p>
                      <a:pPr algn="ctr"/>
                      <a:r>
                        <a:rPr lang="en-US" sz="2000" dirty="0"/>
                        <a:t>Tom</a:t>
                      </a:r>
                      <a:endParaRPr lang="en-IN" sz="2000" dirty="0"/>
                    </a:p>
                  </a:txBody>
                  <a:tcPr/>
                </a:tc>
                <a:extLst>
                  <a:ext uri="{0D108BD9-81ED-4DB2-BD59-A6C34878D82A}">
                    <a16:rowId xmlns:a16="http://schemas.microsoft.com/office/drawing/2014/main" val="4105351674"/>
                  </a:ext>
                </a:extLst>
              </a:tr>
              <a:tr h="370840">
                <a:tc>
                  <a:txBody>
                    <a:bodyPr/>
                    <a:lstStyle/>
                    <a:p>
                      <a:pPr algn="ctr"/>
                      <a:r>
                        <a:rPr lang="en-US" sz="2000" dirty="0"/>
                        <a:t>5,004</a:t>
                      </a:r>
                      <a:endParaRPr lang="en-IN" sz="2000" dirty="0"/>
                    </a:p>
                  </a:txBody>
                  <a:tcPr/>
                </a:tc>
                <a:tc>
                  <a:txBody>
                    <a:bodyPr/>
                    <a:lstStyle/>
                    <a:p>
                      <a:pPr algn="ctr"/>
                      <a:r>
                        <a:rPr lang="en-US" sz="2000" dirty="0"/>
                        <a:t>86</a:t>
                      </a:r>
                      <a:endParaRPr lang="en-IN" sz="2000" dirty="0"/>
                    </a:p>
                  </a:txBody>
                  <a:tcPr/>
                </a:tc>
                <a:tc>
                  <a:txBody>
                    <a:bodyPr/>
                    <a:lstStyle/>
                    <a:p>
                      <a:pPr algn="ctr"/>
                      <a:r>
                        <a:rPr lang="en-US" sz="2000" dirty="0"/>
                        <a:t>8</a:t>
                      </a:r>
                      <a:endParaRPr lang="en-IN" sz="2000" dirty="0"/>
                    </a:p>
                  </a:txBody>
                  <a:tcPr/>
                </a:tc>
                <a:tc>
                  <a:txBody>
                    <a:bodyPr/>
                    <a:lstStyle/>
                    <a:p>
                      <a:pPr algn="ctr"/>
                      <a:r>
                        <a:rPr lang="en-US" sz="2000" dirty="0"/>
                        <a:t>27,000</a:t>
                      </a:r>
                      <a:endParaRPr lang="en-IN" sz="2000" dirty="0"/>
                    </a:p>
                  </a:txBody>
                  <a:tcPr/>
                </a:tc>
                <a:tc>
                  <a:txBody>
                    <a:bodyPr/>
                    <a:lstStyle/>
                    <a:p>
                      <a:pPr algn="ctr"/>
                      <a:r>
                        <a:rPr lang="en-US" sz="2000" dirty="0"/>
                        <a:t>Nora</a:t>
                      </a:r>
                      <a:endParaRPr lang="en-IN" sz="2000" dirty="0"/>
                    </a:p>
                  </a:txBody>
                  <a:tcPr/>
                </a:tc>
                <a:extLst>
                  <a:ext uri="{0D108BD9-81ED-4DB2-BD59-A6C34878D82A}">
                    <a16:rowId xmlns:a16="http://schemas.microsoft.com/office/drawing/2014/main" val="820593459"/>
                  </a:ext>
                </a:extLst>
              </a:tr>
              <a:tr h="370840">
                <a:tc>
                  <a:txBody>
                    <a:bodyPr/>
                    <a:lstStyle/>
                    <a:p>
                      <a:pPr algn="ctr"/>
                      <a:r>
                        <a:rPr lang="en-US" sz="2000" dirty="0"/>
                        <a:t>5,005</a:t>
                      </a:r>
                      <a:endParaRPr lang="en-IN" sz="2000" dirty="0"/>
                    </a:p>
                  </a:txBody>
                  <a:tcPr/>
                </a:tc>
                <a:tc>
                  <a:txBody>
                    <a:bodyPr/>
                    <a:lstStyle/>
                    <a:p>
                      <a:pPr algn="ctr"/>
                      <a:r>
                        <a:rPr lang="en-US" sz="2000" dirty="0"/>
                        <a:t>88</a:t>
                      </a:r>
                      <a:endParaRPr lang="en-IN" sz="2000" dirty="0"/>
                    </a:p>
                  </a:txBody>
                  <a:tcPr/>
                </a:tc>
                <a:tc>
                  <a:txBody>
                    <a:bodyPr/>
                    <a:lstStyle/>
                    <a:p>
                      <a:pPr algn="ctr"/>
                      <a:r>
                        <a:rPr lang="en-US" sz="2000" dirty="0"/>
                        <a:t>18</a:t>
                      </a:r>
                      <a:endParaRPr lang="en-IN" sz="2000" dirty="0"/>
                    </a:p>
                  </a:txBody>
                  <a:tcPr/>
                </a:tc>
                <a:tc>
                  <a:txBody>
                    <a:bodyPr/>
                    <a:lstStyle/>
                    <a:p>
                      <a:pPr algn="ctr"/>
                      <a:r>
                        <a:rPr lang="en-US" sz="2000" dirty="0"/>
                        <a:t>8,000</a:t>
                      </a:r>
                      <a:endParaRPr lang="en-IN" sz="2000" dirty="0"/>
                    </a:p>
                  </a:txBody>
                  <a:tcPr/>
                </a:tc>
                <a:tc>
                  <a:txBody>
                    <a:bodyPr/>
                    <a:lstStyle/>
                    <a:p>
                      <a:pPr algn="ctr"/>
                      <a:r>
                        <a:rPr lang="en-US" sz="2000" dirty="0"/>
                        <a:t>Tom</a:t>
                      </a:r>
                      <a:endParaRPr lang="en-IN" sz="2000" dirty="0"/>
                    </a:p>
                  </a:txBody>
                  <a:tcPr/>
                </a:tc>
                <a:extLst>
                  <a:ext uri="{0D108BD9-81ED-4DB2-BD59-A6C34878D82A}">
                    <a16:rowId xmlns:a16="http://schemas.microsoft.com/office/drawing/2014/main" val="3224504443"/>
                  </a:ext>
                </a:extLst>
              </a:tr>
            </a:tbl>
          </a:graphicData>
        </a:graphic>
      </p:graphicFrame>
      <p:graphicFrame>
        <p:nvGraphicFramePr>
          <p:cNvPr id="6" name="Table 5">
            <a:extLst>
              <a:ext uri="{FF2B5EF4-FFF2-40B4-BE49-F238E27FC236}">
                <a16:creationId xmlns:a16="http://schemas.microsoft.com/office/drawing/2014/main" id="{63CDF646-3053-5226-4BC8-C363EDC2928A}"/>
              </a:ext>
            </a:extLst>
          </p:cNvPr>
          <p:cNvGraphicFramePr>
            <a:graphicFrameLocks noGrp="1"/>
          </p:cNvGraphicFramePr>
          <p:nvPr>
            <p:extLst>
              <p:ext uri="{D42A27DB-BD31-4B8C-83A1-F6EECF244321}">
                <p14:modId xmlns:p14="http://schemas.microsoft.com/office/powerpoint/2010/main" val="3165772351"/>
              </p:ext>
            </p:extLst>
          </p:nvPr>
        </p:nvGraphicFramePr>
        <p:xfrm>
          <a:off x="5098140" y="3978910"/>
          <a:ext cx="5548090" cy="2377440"/>
        </p:xfrm>
        <a:graphic>
          <a:graphicData uri="http://schemas.openxmlformats.org/drawingml/2006/table">
            <a:tbl>
              <a:tblPr firstRow="1" bandRow="1">
                <a:tableStyleId>{5C22544A-7EE6-4342-B048-85BDC9FD1C3A}</a:tableStyleId>
              </a:tblPr>
              <a:tblGrid>
                <a:gridCol w="1292506">
                  <a:extLst>
                    <a:ext uri="{9D8B030D-6E8A-4147-A177-3AD203B41FA5}">
                      <a16:colId xmlns:a16="http://schemas.microsoft.com/office/drawing/2014/main" val="3511423771"/>
                    </a:ext>
                  </a:extLst>
                </a:gridCol>
                <a:gridCol w="1640650">
                  <a:extLst>
                    <a:ext uri="{9D8B030D-6E8A-4147-A177-3AD203B41FA5}">
                      <a16:colId xmlns:a16="http://schemas.microsoft.com/office/drawing/2014/main" val="2658627979"/>
                    </a:ext>
                  </a:extLst>
                </a:gridCol>
                <a:gridCol w="1517714">
                  <a:extLst>
                    <a:ext uri="{9D8B030D-6E8A-4147-A177-3AD203B41FA5}">
                      <a16:colId xmlns:a16="http://schemas.microsoft.com/office/drawing/2014/main" val="3959022330"/>
                    </a:ext>
                  </a:extLst>
                </a:gridCol>
                <a:gridCol w="1097220">
                  <a:extLst>
                    <a:ext uri="{9D8B030D-6E8A-4147-A177-3AD203B41FA5}">
                      <a16:colId xmlns:a16="http://schemas.microsoft.com/office/drawing/2014/main" val="2898903662"/>
                    </a:ext>
                  </a:extLst>
                </a:gridCol>
              </a:tblGrid>
              <a:tr h="370840">
                <a:tc>
                  <a:txBody>
                    <a:bodyPr/>
                    <a:lstStyle/>
                    <a:p>
                      <a:pPr algn="ctr"/>
                      <a:r>
                        <a:rPr lang="en-US" sz="2000" dirty="0"/>
                        <a:t>sale_no</a:t>
                      </a:r>
                      <a:endParaRPr lang="en-IN" sz="2000" dirty="0"/>
                    </a:p>
                  </a:txBody>
                  <a:tcPr/>
                </a:tc>
                <a:tc>
                  <a:txBody>
                    <a:bodyPr/>
                    <a:lstStyle/>
                    <a:p>
                      <a:pPr algn="ctr"/>
                      <a:r>
                        <a:rPr lang="en-US" sz="2000" dirty="0"/>
                        <a:t>product_id</a:t>
                      </a:r>
                      <a:endParaRPr lang="en-IN" sz="2000" dirty="0"/>
                    </a:p>
                  </a:txBody>
                  <a:tcPr/>
                </a:tc>
                <a:tc>
                  <a:txBody>
                    <a:bodyPr/>
                    <a:lstStyle/>
                    <a:p>
                      <a:pPr algn="ctr"/>
                      <a:r>
                        <a:rPr lang="en-US" sz="2000" dirty="0"/>
                        <a:t>quantity</a:t>
                      </a:r>
                      <a:endParaRPr lang="en-IN" sz="2000" dirty="0"/>
                    </a:p>
                  </a:txBody>
                  <a:tcPr/>
                </a:tc>
                <a:tc>
                  <a:txBody>
                    <a:bodyPr/>
                    <a:lstStyle/>
                    <a:p>
                      <a:pPr algn="ctr"/>
                      <a:r>
                        <a:rPr lang="en-US" sz="2000" dirty="0"/>
                        <a:t>price</a:t>
                      </a:r>
                      <a:endParaRPr lang="en-IN" sz="2000" dirty="0"/>
                    </a:p>
                  </a:txBody>
                  <a:tcPr/>
                </a:tc>
                <a:extLst>
                  <a:ext uri="{0D108BD9-81ED-4DB2-BD59-A6C34878D82A}">
                    <a16:rowId xmlns:a16="http://schemas.microsoft.com/office/drawing/2014/main" val="200843895"/>
                  </a:ext>
                </a:extLst>
              </a:tr>
              <a:tr h="370840">
                <a:tc>
                  <a:txBody>
                    <a:bodyPr/>
                    <a:lstStyle/>
                    <a:p>
                      <a:pPr algn="ctr"/>
                      <a:r>
                        <a:rPr lang="en-US" sz="2000" dirty="0"/>
                        <a:t>5,001</a:t>
                      </a:r>
                      <a:endParaRPr lang="en-IN" sz="2000" dirty="0"/>
                    </a:p>
                  </a:txBody>
                  <a:tcPr/>
                </a:tc>
                <a:tc>
                  <a:txBody>
                    <a:bodyPr/>
                    <a:lstStyle/>
                    <a:p>
                      <a:pPr algn="ctr"/>
                      <a:r>
                        <a:rPr lang="en-US" sz="2000" dirty="0"/>
                        <a:t>3</a:t>
                      </a:r>
                      <a:endParaRPr lang="en-IN" sz="2000" dirty="0"/>
                    </a:p>
                  </a:txBody>
                  <a:tcPr/>
                </a:tc>
                <a:tc>
                  <a:txBody>
                    <a:bodyPr/>
                    <a:lstStyle/>
                    <a:p>
                      <a:pPr algn="ctr"/>
                      <a:r>
                        <a:rPr lang="en-US" sz="2000" dirty="0"/>
                        <a:t>4</a:t>
                      </a:r>
                      <a:endParaRPr lang="en-IN" sz="2000" dirty="0"/>
                    </a:p>
                  </a:txBody>
                  <a:tcPr/>
                </a:tc>
                <a:tc>
                  <a:txBody>
                    <a:bodyPr/>
                    <a:lstStyle/>
                    <a:p>
                      <a:pPr algn="ctr"/>
                      <a:r>
                        <a:rPr lang="en-US" sz="2000" dirty="0"/>
                        <a:t>21,000</a:t>
                      </a:r>
                      <a:endParaRPr lang="en-IN" sz="2000" dirty="0"/>
                    </a:p>
                  </a:txBody>
                  <a:tcPr/>
                </a:tc>
                <a:extLst>
                  <a:ext uri="{0D108BD9-81ED-4DB2-BD59-A6C34878D82A}">
                    <a16:rowId xmlns:a16="http://schemas.microsoft.com/office/drawing/2014/main" val="2868018732"/>
                  </a:ext>
                </a:extLst>
              </a:tr>
              <a:tr h="370840">
                <a:tc>
                  <a:txBody>
                    <a:bodyPr/>
                    <a:lstStyle/>
                    <a:p>
                      <a:pPr algn="ctr"/>
                      <a:r>
                        <a:rPr lang="en-US" sz="2000" dirty="0"/>
                        <a:t>5,002</a:t>
                      </a:r>
                      <a:endParaRPr lang="en-IN" sz="2000" dirty="0"/>
                    </a:p>
                  </a:txBody>
                  <a:tcPr/>
                </a:tc>
                <a:tc>
                  <a:txBody>
                    <a:bodyPr/>
                    <a:lstStyle/>
                    <a:p>
                      <a:pPr algn="ctr"/>
                      <a:r>
                        <a:rPr lang="en-US" sz="2000" dirty="0"/>
                        <a:t>11</a:t>
                      </a:r>
                      <a:endParaRPr lang="en-IN" sz="2000" dirty="0"/>
                    </a:p>
                  </a:txBody>
                  <a:tcPr/>
                </a:tc>
                <a:tc>
                  <a:txBody>
                    <a:bodyPr/>
                    <a:lstStyle/>
                    <a:p>
                      <a:pPr algn="ctr"/>
                      <a:r>
                        <a:rPr lang="en-US" sz="2000" dirty="0"/>
                        <a:t>NULL</a:t>
                      </a:r>
                      <a:endParaRPr lang="en-IN" sz="2000" dirty="0"/>
                    </a:p>
                  </a:txBody>
                  <a:tcPr/>
                </a:tc>
                <a:tc>
                  <a:txBody>
                    <a:bodyPr/>
                    <a:lstStyle/>
                    <a:p>
                      <a:pPr algn="ctr"/>
                      <a:r>
                        <a:rPr lang="en-US" sz="2000" dirty="0"/>
                        <a:t>17,000</a:t>
                      </a:r>
                      <a:endParaRPr lang="en-IN" sz="2000" dirty="0"/>
                    </a:p>
                  </a:txBody>
                  <a:tcPr/>
                </a:tc>
                <a:extLst>
                  <a:ext uri="{0D108BD9-81ED-4DB2-BD59-A6C34878D82A}">
                    <a16:rowId xmlns:a16="http://schemas.microsoft.com/office/drawing/2014/main" val="809485998"/>
                  </a:ext>
                </a:extLst>
              </a:tr>
              <a:tr h="370840">
                <a:tc>
                  <a:txBody>
                    <a:bodyPr/>
                    <a:lstStyle/>
                    <a:p>
                      <a:pPr algn="ctr"/>
                      <a:r>
                        <a:rPr lang="en-US" sz="2000" dirty="0"/>
                        <a:t>5,003</a:t>
                      </a:r>
                      <a:endParaRPr lang="en-IN" sz="2000" dirty="0"/>
                    </a:p>
                  </a:txBody>
                  <a:tcPr/>
                </a:tc>
                <a:tc>
                  <a:txBody>
                    <a:bodyPr/>
                    <a:lstStyle/>
                    <a:p>
                      <a:pPr algn="ctr"/>
                      <a:r>
                        <a:rPr lang="en-US" sz="2000" dirty="0"/>
                        <a:t>94</a:t>
                      </a:r>
                      <a:endParaRPr lang="en-IN" sz="2000" dirty="0"/>
                    </a:p>
                  </a:txBody>
                  <a:tcPr/>
                </a:tc>
                <a:tc>
                  <a:txBody>
                    <a:bodyPr/>
                    <a:lstStyle/>
                    <a:p>
                      <a:pPr algn="ctr"/>
                      <a:r>
                        <a:rPr lang="en-US" sz="2000" dirty="0"/>
                        <a:t>10</a:t>
                      </a:r>
                      <a:endParaRPr lang="en-IN" sz="2000" dirty="0"/>
                    </a:p>
                  </a:txBody>
                  <a:tcPr/>
                </a:tc>
                <a:tc>
                  <a:txBody>
                    <a:bodyPr/>
                    <a:lstStyle/>
                    <a:p>
                      <a:pPr algn="ctr"/>
                      <a:r>
                        <a:rPr lang="en-US" sz="2000" dirty="0"/>
                        <a:t>105,000</a:t>
                      </a:r>
                      <a:endParaRPr lang="en-IN" sz="2000" dirty="0"/>
                    </a:p>
                  </a:txBody>
                  <a:tcPr/>
                </a:tc>
                <a:extLst>
                  <a:ext uri="{0D108BD9-81ED-4DB2-BD59-A6C34878D82A}">
                    <a16:rowId xmlns:a16="http://schemas.microsoft.com/office/drawing/2014/main" val="4105351674"/>
                  </a:ext>
                </a:extLst>
              </a:tr>
              <a:tr h="370840">
                <a:tc>
                  <a:txBody>
                    <a:bodyPr/>
                    <a:lstStyle/>
                    <a:p>
                      <a:pPr algn="ctr"/>
                      <a:r>
                        <a:rPr lang="en-US" sz="2000" dirty="0"/>
                        <a:t>5,004</a:t>
                      </a:r>
                      <a:endParaRPr lang="en-IN" sz="2000" dirty="0"/>
                    </a:p>
                  </a:txBody>
                  <a:tcPr/>
                </a:tc>
                <a:tc>
                  <a:txBody>
                    <a:bodyPr/>
                    <a:lstStyle/>
                    <a:p>
                      <a:pPr algn="ctr"/>
                      <a:r>
                        <a:rPr lang="en-US" sz="2000" dirty="0"/>
                        <a:t>86</a:t>
                      </a:r>
                      <a:endParaRPr lang="en-IN" sz="2000" dirty="0"/>
                    </a:p>
                  </a:txBody>
                  <a:tcPr/>
                </a:tc>
                <a:tc>
                  <a:txBody>
                    <a:bodyPr/>
                    <a:lstStyle/>
                    <a:p>
                      <a:pPr algn="ctr"/>
                      <a:r>
                        <a:rPr lang="en-US" sz="2000" dirty="0"/>
                        <a:t>8</a:t>
                      </a:r>
                      <a:endParaRPr lang="en-IN" sz="2000" dirty="0"/>
                    </a:p>
                  </a:txBody>
                  <a:tcPr/>
                </a:tc>
                <a:tc>
                  <a:txBody>
                    <a:bodyPr/>
                    <a:lstStyle/>
                    <a:p>
                      <a:pPr algn="ctr"/>
                      <a:r>
                        <a:rPr lang="en-US" sz="2000" dirty="0"/>
                        <a:t>27,000</a:t>
                      </a:r>
                      <a:endParaRPr lang="en-IN" sz="2000" dirty="0"/>
                    </a:p>
                  </a:txBody>
                  <a:tcPr/>
                </a:tc>
                <a:extLst>
                  <a:ext uri="{0D108BD9-81ED-4DB2-BD59-A6C34878D82A}">
                    <a16:rowId xmlns:a16="http://schemas.microsoft.com/office/drawing/2014/main" val="820593459"/>
                  </a:ext>
                </a:extLst>
              </a:tr>
              <a:tr h="370840">
                <a:tc>
                  <a:txBody>
                    <a:bodyPr/>
                    <a:lstStyle/>
                    <a:p>
                      <a:pPr algn="ctr"/>
                      <a:r>
                        <a:rPr lang="en-US" sz="2000" dirty="0"/>
                        <a:t>5,005</a:t>
                      </a:r>
                      <a:endParaRPr lang="en-IN" sz="2000" dirty="0"/>
                    </a:p>
                  </a:txBody>
                  <a:tcPr/>
                </a:tc>
                <a:tc>
                  <a:txBody>
                    <a:bodyPr/>
                    <a:lstStyle/>
                    <a:p>
                      <a:pPr algn="ctr"/>
                      <a:r>
                        <a:rPr lang="en-US" sz="2000" dirty="0"/>
                        <a:t>88</a:t>
                      </a:r>
                      <a:endParaRPr lang="en-IN" sz="2000" dirty="0"/>
                    </a:p>
                  </a:txBody>
                  <a:tcPr/>
                </a:tc>
                <a:tc>
                  <a:txBody>
                    <a:bodyPr/>
                    <a:lstStyle/>
                    <a:p>
                      <a:pPr algn="ctr"/>
                      <a:r>
                        <a:rPr lang="en-US" sz="2000" dirty="0"/>
                        <a:t>18</a:t>
                      </a:r>
                      <a:endParaRPr lang="en-IN" sz="2000" dirty="0"/>
                    </a:p>
                  </a:txBody>
                  <a:tcPr/>
                </a:tc>
                <a:tc>
                  <a:txBody>
                    <a:bodyPr/>
                    <a:lstStyle/>
                    <a:p>
                      <a:pPr algn="ctr"/>
                      <a:r>
                        <a:rPr lang="en-US" sz="2000" dirty="0"/>
                        <a:t>10,000</a:t>
                      </a:r>
                      <a:endParaRPr lang="en-IN" sz="2000" dirty="0"/>
                    </a:p>
                  </a:txBody>
                  <a:tcPr/>
                </a:tc>
                <a:extLst>
                  <a:ext uri="{0D108BD9-81ED-4DB2-BD59-A6C34878D82A}">
                    <a16:rowId xmlns:a16="http://schemas.microsoft.com/office/drawing/2014/main" val="3224504443"/>
                  </a:ext>
                </a:extLst>
              </a:tr>
            </a:tbl>
          </a:graphicData>
        </a:graphic>
      </p:graphicFrame>
      <p:sp>
        <p:nvSpPr>
          <p:cNvPr id="7" name="TextBox 6">
            <a:extLst>
              <a:ext uri="{FF2B5EF4-FFF2-40B4-BE49-F238E27FC236}">
                <a16:creationId xmlns:a16="http://schemas.microsoft.com/office/drawing/2014/main" id="{5E4B76FA-7519-9BDC-FC2C-346D39186E70}"/>
              </a:ext>
            </a:extLst>
          </p:cNvPr>
          <p:cNvSpPr txBox="1"/>
          <p:nvPr/>
        </p:nvSpPr>
        <p:spPr>
          <a:xfrm>
            <a:off x="638628" y="4313853"/>
            <a:ext cx="6096000" cy="1323439"/>
          </a:xfrm>
          <a:prstGeom prst="rect">
            <a:avLst/>
          </a:prstGeom>
          <a:noFill/>
        </p:spPr>
        <p:txBody>
          <a:bodyPr wrap="square">
            <a:spAutoFit/>
          </a:bodyPr>
          <a:lstStyle/>
          <a:p>
            <a:pPr algn="just"/>
            <a:r>
              <a:rPr lang="en-US" sz="2000" b="1" dirty="0"/>
              <a:t>SELECT </a:t>
            </a:r>
          </a:p>
          <a:p>
            <a:pPr marL="0" indent="0" algn="just">
              <a:buNone/>
            </a:pPr>
            <a:r>
              <a:rPr lang="en-US" sz="2000" b="1" dirty="0"/>
              <a:t>   sale_no, product_id, quantity, </a:t>
            </a:r>
          </a:p>
          <a:p>
            <a:pPr marL="0" indent="0" algn="just">
              <a:buNone/>
            </a:pPr>
            <a:r>
              <a:rPr lang="en-US" sz="2000" b="1" dirty="0"/>
              <a:t>   GREATEST(10000, price) as price </a:t>
            </a:r>
          </a:p>
          <a:p>
            <a:pPr marL="0" indent="0" algn="just">
              <a:buNone/>
            </a:pPr>
            <a:r>
              <a:rPr lang="en-US" sz="2000" b="1" dirty="0"/>
              <a:t>   FROM sales;</a:t>
            </a:r>
            <a:endParaRPr lang="en-IN" sz="2000" b="1" dirty="0"/>
          </a:p>
        </p:txBody>
      </p:sp>
    </p:spTree>
    <p:extLst>
      <p:ext uri="{BB962C8B-B14F-4D97-AF65-F5344CB8AC3E}">
        <p14:creationId xmlns:p14="http://schemas.microsoft.com/office/powerpoint/2010/main" val="2877087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6C91-0B1B-5A7B-DCC7-E349C48C3606}"/>
              </a:ext>
            </a:extLst>
          </p:cNvPr>
          <p:cNvSpPr>
            <a:spLocks noGrp="1"/>
          </p:cNvSpPr>
          <p:nvPr>
            <p:ph type="title"/>
          </p:nvPr>
        </p:nvSpPr>
        <p:spPr>
          <a:xfrm>
            <a:off x="838200" y="18255"/>
            <a:ext cx="10515600" cy="1325563"/>
          </a:xfrm>
        </p:spPr>
        <p:txBody>
          <a:bodyPr>
            <a:normAutofit/>
          </a:bodyPr>
          <a:lstStyle/>
          <a:p>
            <a:pPr algn="ctr"/>
            <a:r>
              <a:rPr lang="en-IN" sz="4000" b="1" dirty="0">
                <a:solidFill>
                  <a:srgbClr val="C00000"/>
                </a:solidFill>
                <a:latin typeface="+mn-lt"/>
              </a:rPr>
              <a:t>LEAST</a:t>
            </a:r>
          </a:p>
        </p:txBody>
      </p:sp>
      <p:sp>
        <p:nvSpPr>
          <p:cNvPr id="4" name="Slide Number Placeholder 3">
            <a:extLst>
              <a:ext uri="{FF2B5EF4-FFF2-40B4-BE49-F238E27FC236}">
                <a16:creationId xmlns:a16="http://schemas.microsoft.com/office/drawing/2014/main" id="{FFAAD701-EB1C-F302-E769-B7E68C970944}"/>
              </a:ext>
            </a:extLst>
          </p:cNvPr>
          <p:cNvSpPr>
            <a:spLocks noGrp="1"/>
          </p:cNvSpPr>
          <p:nvPr>
            <p:ph type="sldNum" sz="quarter" idx="12"/>
          </p:nvPr>
        </p:nvSpPr>
        <p:spPr/>
        <p:txBody>
          <a:bodyPr/>
          <a:lstStyle/>
          <a:p>
            <a:fld id="{A5DC77FE-90AD-43F6-BCC5-87ECBA829A40}" type="slidenum">
              <a:rPr lang="en-IN" smtClean="0"/>
              <a:t>29</a:t>
            </a:fld>
            <a:endParaRPr lang="en-IN" dirty="0"/>
          </a:p>
        </p:txBody>
      </p:sp>
      <p:graphicFrame>
        <p:nvGraphicFramePr>
          <p:cNvPr id="5" name="Table 4">
            <a:extLst>
              <a:ext uri="{FF2B5EF4-FFF2-40B4-BE49-F238E27FC236}">
                <a16:creationId xmlns:a16="http://schemas.microsoft.com/office/drawing/2014/main" id="{8475D2AF-D612-32BB-AC00-333ED8D7FF29}"/>
              </a:ext>
            </a:extLst>
          </p:cNvPr>
          <p:cNvGraphicFramePr>
            <a:graphicFrameLocks noGrp="1"/>
          </p:cNvGraphicFramePr>
          <p:nvPr/>
        </p:nvGraphicFramePr>
        <p:xfrm>
          <a:off x="1451428" y="1343818"/>
          <a:ext cx="9637485" cy="2377440"/>
        </p:xfrm>
        <a:graphic>
          <a:graphicData uri="http://schemas.openxmlformats.org/drawingml/2006/table">
            <a:tbl>
              <a:tblPr firstRow="1" bandRow="1">
                <a:tableStyleId>{5C22544A-7EE6-4342-B048-85BDC9FD1C3A}</a:tableStyleId>
              </a:tblPr>
              <a:tblGrid>
                <a:gridCol w="1927497">
                  <a:extLst>
                    <a:ext uri="{9D8B030D-6E8A-4147-A177-3AD203B41FA5}">
                      <a16:colId xmlns:a16="http://schemas.microsoft.com/office/drawing/2014/main" val="1030399209"/>
                    </a:ext>
                  </a:extLst>
                </a:gridCol>
                <a:gridCol w="1927497">
                  <a:extLst>
                    <a:ext uri="{9D8B030D-6E8A-4147-A177-3AD203B41FA5}">
                      <a16:colId xmlns:a16="http://schemas.microsoft.com/office/drawing/2014/main" val="3365827637"/>
                    </a:ext>
                  </a:extLst>
                </a:gridCol>
                <a:gridCol w="1927497">
                  <a:extLst>
                    <a:ext uri="{9D8B030D-6E8A-4147-A177-3AD203B41FA5}">
                      <a16:colId xmlns:a16="http://schemas.microsoft.com/office/drawing/2014/main" val="328993316"/>
                    </a:ext>
                  </a:extLst>
                </a:gridCol>
                <a:gridCol w="1927497">
                  <a:extLst>
                    <a:ext uri="{9D8B030D-6E8A-4147-A177-3AD203B41FA5}">
                      <a16:colId xmlns:a16="http://schemas.microsoft.com/office/drawing/2014/main" val="834989719"/>
                    </a:ext>
                  </a:extLst>
                </a:gridCol>
                <a:gridCol w="1927497">
                  <a:extLst>
                    <a:ext uri="{9D8B030D-6E8A-4147-A177-3AD203B41FA5}">
                      <a16:colId xmlns:a16="http://schemas.microsoft.com/office/drawing/2014/main" val="3511423771"/>
                    </a:ext>
                  </a:extLst>
                </a:gridCol>
              </a:tblGrid>
              <a:tr h="370840">
                <a:tc>
                  <a:txBody>
                    <a:bodyPr/>
                    <a:lstStyle/>
                    <a:p>
                      <a:pPr algn="ctr"/>
                      <a:r>
                        <a:rPr lang="en-US" sz="2000" dirty="0"/>
                        <a:t>sale_no</a:t>
                      </a:r>
                      <a:endParaRPr lang="en-IN" sz="2000" dirty="0"/>
                    </a:p>
                  </a:txBody>
                  <a:tcPr/>
                </a:tc>
                <a:tc>
                  <a:txBody>
                    <a:bodyPr/>
                    <a:lstStyle/>
                    <a:p>
                      <a:pPr algn="ctr"/>
                      <a:r>
                        <a:rPr lang="en-US" sz="2000" dirty="0"/>
                        <a:t>product_id</a:t>
                      </a:r>
                      <a:endParaRPr lang="en-IN" sz="2000" dirty="0"/>
                    </a:p>
                  </a:txBody>
                  <a:tcPr/>
                </a:tc>
                <a:tc>
                  <a:txBody>
                    <a:bodyPr/>
                    <a:lstStyle/>
                    <a:p>
                      <a:pPr algn="ctr"/>
                      <a:r>
                        <a:rPr lang="en-US" sz="2000" dirty="0"/>
                        <a:t>quantity</a:t>
                      </a:r>
                      <a:endParaRPr lang="en-IN" sz="2000" dirty="0"/>
                    </a:p>
                  </a:txBody>
                  <a:tcPr/>
                </a:tc>
                <a:tc>
                  <a:txBody>
                    <a:bodyPr/>
                    <a:lstStyle/>
                    <a:p>
                      <a:pPr algn="ctr"/>
                      <a:r>
                        <a:rPr lang="en-US" sz="2000" dirty="0"/>
                        <a:t>price</a:t>
                      </a:r>
                      <a:endParaRPr lang="en-IN" sz="2000" dirty="0"/>
                    </a:p>
                  </a:txBody>
                  <a:tcPr/>
                </a:tc>
                <a:tc>
                  <a:txBody>
                    <a:bodyPr/>
                    <a:lstStyle/>
                    <a:p>
                      <a:pPr algn="ctr"/>
                      <a:r>
                        <a:rPr lang="en-US" sz="2000" dirty="0"/>
                        <a:t>customer_name</a:t>
                      </a:r>
                      <a:endParaRPr lang="en-IN" sz="2000" dirty="0"/>
                    </a:p>
                  </a:txBody>
                  <a:tcPr/>
                </a:tc>
                <a:extLst>
                  <a:ext uri="{0D108BD9-81ED-4DB2-BD59-A6C34878D82A}">
                    <a16:rowId xmlns:a16="http://schemas.microsoft.com/office/drawing/2014/main" val="200843895"/>
                  </a:ext>
                </a:extLst>
              </a:tr>
              <a:tr h="370840">
                <a:tc>
                  <a:txBody>
                    <a:bodyPr/>
                    <a:lstStyle/>
                    <a:p>
                      <a:pPr algn="ctr"/>
                      <a:r>
                        <a:rPr lang="en-US" sz="2000" dirty="0"/>
                        <a:t>5,001</a:t>
                      </a:r>
                      <a:endParaRPr lang="en-IN" sz="2000" dirty="0"/>
                    </a:p>
                  </a:txBody>
                  <a:tcPr/>
                </a:tc>
                <a:tc>
                  <a:txBody>
                    <a:bodyPr/>
                    <a:lstStyle/>
                    <a:p>
                      <a:pPr algn="ctr"/>
                      <a:r>
                        <a:rPr lang="en-US" sz="2000" dirty="0"/>
                        <a:t>3</a:t>
                      </a:r>
                      <a:endParaRPr lang="en-IN" sz="2000" dirty="0"/>
                    </a:p>
                  </a:txBody>
                  <a:tcPr/>
                </a:tc>
                <a:tc>
                  <a:txBody>
                    <a:bodyPr/>
                    <a:lstStyle/>
                    <a:p>
                      <a:pPr algn="ctr"/>
                      <a:r>
                        <a:rPr lang="en-US" sz="2000" dirty="0"/>
                        <a:t>4</a:t>
                      </a:r>
                      <a:endParaRPr lang="en-IN" sz="2000" dirty="0"/>
                    </a:p>
                  </a:txBody>
                  <a:tcPr/>
                </a:tc>
                <a:tc>
                  <a:txBody>
                    <a:bodyPr/>
                    <a:lstStyle/>
                    <a:p>
                      <a:pPr algn="ctr"/>
                      <a:r>
                        <a:rPr lang="en-US" sz="2000" dirty="0"/>
                        <a:t>21,000</a:t>
                      </a:r>
                      <a:endParaRPr lang="en-IN" sz="2000" dirty="0"/>
                    </a:p>
                  </a:txBody>
                  <a:tcPr/>
                </a:tc>
                <a:tc>
                  <a:txBody>
                    <a:bodyPr/>
                    <a:lstStyle/>
                    <a:p>
                      <a:pPr algn="ctr"/>
                      <a:r>
                        <a:rPr lang="en-US" sz="2000" dirty="0"/>
                        <a:t>John </a:t>
                      </a:r>
                      <a:endParaRPr lang="en-IN" sz="2000" dirty="0"/>
                    </a:p>
                  </a:txBody>
                  <a:tcPr/>
                </a:tc>
                <a:extLst>
                  <a:ext uri="{0D108BD9-81ED-4DB2-BD59-A6C34878D82A}">
                    <a16:rowId xmlns:a16="http://schemas.microsoft.com/office/drawing/2014/main" val="2868018732"/>
                  </a:ext>
                </a:extLst>
              </a:tr>
              <a:tr h="370840">
                <a:tc>
                  <a:txBody>
                    <a:bodyPr/>
                    <a:lstStyle/>
                    <a:p>
                      <a:pPr algn="ctr"/>
                      <a:r>
                        <a:rPr lang="en-US" sz="2000" dirty="0"/>
                        <a:t>5,002</a:t>
                      </a:r>
                      <a:endParaRPr lang="en-IN" sz="2000" dirty="0"/>
                    </a:p>
                  </a:txBody>
                  <a:tcPr/>
                </a:tc>
                <a:tc>
                  <a:txBody>
                    <a:bodyPr/>
                    <a:lstStyle/>
                    <a:p>
                      <a:pPr algn="ctr"/>
                      <a:r>
                        <a:rPr lang="en-US" sz="2000" dirty="0"/>
                        <a:t>11</a:t>
                      </a:r>
                      <a:endParaRPr lang="en-IN" sz="2000" dirty="0"/>
                    </a:p>
                  </a:txBody>
                  <a:tcPr/>
                </a:tc>
                <a:tc>
                  <a:txBody>
                    <a:bodyPr/>
                    <a:lstStyle/>
                    <a:p>
                      <a:pPr algn="ctr"/>
                      <a:r>
                        <a:rPr lang="en-US" sz="2000" dirty="0"/>
                        <a:t>NULL</a:t>
                      </a:r>
                      <a:endParaRPr lang="en-IN" sz="2000" dirty="0"/>
                    </a:p>
                  </a:txBody>
                  <a:tcPr/>
                </a:tc>
                <a:tc>
                  <a:txBody>
                    <a:bodyPr/>
                    <a:lstStyle/>
                    <a:p>
                      <a:pPr algn="ctr"/>
                      <a:r>
                        <a:rPr lang="en-US" sz="2000" dirty="0"/>
                        <a:t>17,000</a:t>
                      </a:r>
                      <a:endParaRPr lang="en-IN" sz="2000" dirty="0"/>
                    </a:p>
                  </a:txBody>
                  <a:tcPr/>
                </a:tc>
                <a:tc>
                  <a:txBody>
                    <a:bodyPr/>
                    <a:lstStyle/>
                    <a:p>
                      <a:pPr algn="ctr"/>
                      <a:r>
                        <a:rPr lang="en-US" sz="2000" dirty="0"/>
                        <a:t>Anna </a:t>
                      </a:r>
                      <a:endParaRPr lang="en-IN" sz="2000" dirty="0"/>
                    </a:p>
                  </a:txBody>
                  <a:tcPr/>
                </a:tc>
                <a:extLst>
                  <a:ext uri="{0D108BD9-81ED-4DB2-BD59-A6C34878D82A}">
                    <a16:rowId xmlns:a16="http://schemas.microsoft.com/office/drawing/2014/main" val="809485998"/>
                  </a:ext>
                </a:extLst>
              </a:tr>
              <a:tr h="370840">
                <a:tc>
                  <a:txBody>
                    <a:bodyPr/>
                    <a:lstStyle/>
                    <a:p>
                      <a:pPr algn="ctr"/>
                      <a:r>
                        <a:rPr lang="en-US" sz="2000" dirty="0"/>
                        <a:t>5,003</a:t>
                      </a:r>
                      <a:endParaRPr lang="en-IN" sz="2000" dirty="0"/>
                    </a:p>
                  </a:txBody>
                  <a:tcPr/>
                </a:tc>
                <a:tc>
                  <a:txBody>
                    <a:bodyPr/>
                    <a:lstStyle/>
                    <a:p>
                      <a:pPr algn="ctr"/>
                      <a:r>
                        <a:rPr lang="en-US" sz="2000" dirty="0"/>
                        <a:t>94</a:t>
                      </a:r>
                      <a:endParaRPr lang="en-IN" sz="2000" dirty="0"/>
                    </a:p>
                  </a:txBody>
                  <a:tcPr/>
                </a:tc>
                <a:tc>
                  <a:txBody>
                    <a:bodyPr/>
                    <a:lstStyle/>
                    <a:p>
                      <a:pPr algn="ctr"/>
                      <a:r>
                        <a:rPr lang="en-US" sz="2000" dirty="0"/>
                        <a:t>10</a:t>
                      </a:r>
                      <a:endParaRPr lang="en-IN" sz="2000" dirty="0"/>
                    </a:p>
                  </a:txBody>
                  <a:tcPr/>
                </a:tc>
                <a:tc>
                  <a:txBody>
                    <a:bodyPr/>
                    <a:lstStyle/>
                    <a:p>
                      <a:pPr algn="ctr"/>
                      <a:r>
                        <a:rPr lang="en-US" sz="2000" dirty="0"/>
                        <a:t>105,000</a:t>
                      </a:r>
                      <a:endParaRPr lang="en-IN" sz="2000" dirty="0"/>
                    </a:p>
                  </a:txBody>
                  <a:tcPr/>
                </a:tc>
                <a:tc>
                  <a:txBody>
                    <a:bodyPr/>
                    <a:lstStyle/>
                    <a:p>
                      <a:pPr algn="ctr"/>
                      <a:r>
                        <a:rPr lang="en-US" sz="2000" dirty="0"/>
                        <a:t>Tom</a:t>
                      </a:r>
                      <a:endParaRPr lang="en-IN" sz="2000" dirty="0"/>
                    </a:p>
                  </a:txBody>
                  <a:tcPr/>
                </a:tc>
                <a:extLst>
                  <a:ext uri="{0D108BD9-81ED-4DB2-BD59-A6C34878D82A}">
                    <a16:rowId xmlns:a16="http://schemas.microsoft.com/office/drawing/2014/main" val="4105351674"/>
                  </a:ext>
                </a:extLst>
              </a:tr>
              <a:tr h="370840">
                <a:tc>
                  <a:txBody>
                    <a:bodyPr/>
                    <a:lstStyle/>
                    <a:p>
                      <a:pPr algn="ctr"/>
                      <a:r>
                        <a:rPr lang="en-US" sz="2000" dirty="0"/>
                        <a:t>5,004</a:t>
                      </a:r>
                      <a:endParaRPr lang="en-IN" sz="2000" dirty="0"/>
                    </a:p>
                  </a:txBody>
                  <a:tcPr/>
                </a:tc>
                <a:tc>
                  <a:txBody>
                    <a:bodyPr/>
                    <a:lstStyle/>
                    <a:p>
                      <a:pPr algn="ctr"/>
                      <a:r>
                        <a:rPr lang="en-US" sz="2000" dirty="0"/>
                        <a:t>86</a:t>
                      </a:r>
                      <a:endParaRPr lang="en-IN" sz="2000" dirty="0"/>
                    </a:p>
                  </a:txBody>
                  <a:tcPr/>
                </a:tc>
                <a:tc>
                  <a:txBody>
                    <a:bodyPr/>
                    <a:lstStyle/>
                    <a:p>
                      <a:pPr algn="ctr"/>
                      <a:r>
                        <a:rPr lang="en-US" sz="2000" dirty="0"/>
                        <a:t>8</a:t>
                      </a:r>
                      <a:endParaRPr lang="en-IN" sz="2000" dirty="0"/>
                    </a:p>
                  </a:txBody>
                  <a:tcPr/>
                </a:tc>
                <a:tc>
                  <a:txBody>
                    <a:bodyPr/>
                    <a:lstStyle/>
                    <a:p>
                      <a:pPr algn="ctr"/>
                      <a:r>
                        <a:rPr lang="en-US" sz="2000" dirty="0"/>
                        <a:t>27,000</a:t>
                      </a:r>
                      <a:endParaRPr lang="en-IN" sz="2000" dirty="0"/>
                    </a:p>
                  </a:txBody>
                  <a:tcPr/>
                </a:tc>
                <a:tc>
                  <a:txBody>
                    <a:bodyPr/>
                    <a:lstStyle/>
                    <a:p>
                      <a:pPr algn="ctr"/>
                      <a:r>
                        <a:rPr lang="en-US" sz="2000" dirty="0"/>
                        <a:t>Nora</a:t>
                      </a:r>
                      <a:endParaRPr lang="en-IN" sz="2000" dirty="0"/>
                    </a:p>
                  </a:txBody>
                  <a:tcPr/>
                </a:tc>
                <a:extLst>
                  <a:ext uri="{0D108BD9-81ED-4DB2-BD59-A6C34878D82A}">
                    <a16:rowId xmlns:a16="http://schemas.microsoft.com/office/drawing/2014/main" val="820593459"/>
                  </a:ext>
                </a:extLst>
              </a:tr>
              <a:tr h="370840">
                <a:tc>
                  <a:txBody>
                    <a:bodyPr/>
                    <a:lstStyle/>
                    <a:p>
                      <a:pPr algn="ctr"/>
                      <a:r>
                        <a:rPr lang="en-US" sz="2000" dirty="0"/>
                        <a:t>5,005</a:t>
                      </a:r>
                      <a:endParaRPr lang="en-IN" sz="2000" dirty="0"/>
                    </a:p>
                  </a:txBody>
                  <a:tcPr/>
                </a:tc>
                <a:tc>
                  <a:txBody>
                    <a:bodyPr/>
                    <a:lstStyle/>
                    <a:p>
                      <a:pPr algn="ctr"/>
                      <a:r>
                        <a:rPr lang="en-US" sz="2000" dirty="0"/>
                        <a:t>88</a:t>
                      </a:r>
                      <a:endParaRPr lang="en-IN" sz="2000" dirty="0"/>
                    </a:p>
                  </a:txBody>
                  <a:tcPr/>
                </a:tc>
                <a:tc>
                  <a:txBody>
                    <a:bodyPr/>
                    <a:lstStyle/>
                    <a:p>
                      <a:pPr algn="ctr"/>
                      <a:r>
                        <a:rPr lang="en-US" sz="2000" dirty="0"/>
                        <a:t>18</a:t>
                      </a:r>
                      <a:endParaRPr lang="en-IN" sz="2000" dirty="0"/>
                    </a:p>
                  </a:txBody>
                  <a:tcPr/>
                </a:tc>
                <a:tc>
                  <a:txBody>
                    <a:bodyPr/>
                    <a:lstStyle/>
                    <a:p>
                      <a:pPr algn="ctr"/>
                      <a:r>
                        <a:rPr lang="en-US" sz="2000" dirty="0"/>
                        <a:t>8,000</a:t>
                      </a:r>
                      <a:endParaRPr lang="en-IN" sz="2000" dirty="0"/>
                    </a:p>
                  </a:txBody>
                  <a:tcPr/>
                </a:tc>
                <a:tc>
                  <a:txBody>
                    <a:bodyPr/>
                    <a:lstStyle/>
                    <a:p>
                      <a:pPr algn="ctr"/>
                      <a:r>
                        <a:rPr lang="en-US" sz="2000" dirty="0"/>
                        <a:t>Tom</a:t>
                      </a:r>
                      <a:endParaRPr lang="en-IN" sz="2000" dirty="0"/>
                    </a:p>
                  </a:txBody>
                  <a:tcPr/>
                </a:tc>
                <a:extLst>
                  <a:ext uri="{0D108BD9-81ED-4DB2-BD59-A6C34878D82A}">
                    <a16:rowId xmlns:a16="http://schemas.microsoft.com/office/drawing/2014/main" val="3224504443"/>
                  </a:ext>
                </a:extLst>
              </a:tr>
            </a:tbl>
          </a:graphicData>
        </a:graphic>
      </p:graphicFrame>
      <p:graphicFrame>
        <p:nvGraphicFramePr>
          <p:cNvPr id="6" name="Table 5">
            <a:extLst>
              <a:ext uri="{FF2B5EF4-FFF2-40B4-BE49-F238E27FC236}">
                <a16:creationId xmlns:a16="http://schemas.microsoft.com/office/drawing/2014/main" id="{63CDF646-3053-5226-4BC8-C363EDC2928A}"/>
              </a:ext>
            </a:extLst>
          </p:cNvPr>
          <p:cNvGraphicFramePr>
            <a:graphicFrameLocks noGrp="1"/>
          </p:cNvGraphicFramePr>
          <p:nvPr/>
        </p:nvGraphicFramePr>
        <p:xfrm>
          <a:off x="5098140" y="3978910"/>
          <a:ext cx="5548090" cy="2377440"/>
        </p:xfrm>
        <a:graphic>
          <a:graphicData uri="http://schemas.openxmlformats.org/drawingml/2006/table">
            <a:tbl>
              <a:tblPr firstRow="1" bandRow="1">
                <a:tableStyleId>{5C22544A-7EE6-4342-B048-85BDC9FD1C3A}</a:tableStyleId>
              </a:tblPr>
              <a:tblGrid>
                <a:gridCol w="1292506">
                  <a:extLst>
                    <a:ext uri="{9D8B030D-6E8A-4147-A177-3AD203B41FA5}">
                      <a16:colId xmlns:a16="http://schemas.microsoft.com/office/drawing/2014/main" val="3511423771"/>
                    </a:ext>
                  </a:extLst>
                </a:gridCol>
                <a:gridCol w="1640650">
                  <a:extLst>
                    <a:ext uri="{9D8B030D-6E8A-4147-A177-3AD203B41FA5}">
                      <a16:colId xmlns:a16="http://schemas.microsoft.com/office/drawing/2014/main" val="2658627979"/>
                    </a:ext>
                  </a:extLst>
                </a:gridCol>
                <a:gridCol w="1517714">
                  <a:extLst>
                    <a:ext uri="{9D8B030D-6E8A-4147-A177-3AD203B41FA5}">
                      <a16:colId xmlns:a16="http://schemas.microsoft.com/office/drawing/2014/main" val="3959022330"/>
                    </a:ext>
                  </a:extLst>
                </a:gridCol>
                <a:gridCol w="1097220">
                  <a:extLst>
                    <a:ext uri="{9D8B030D-6E8A-4147-A177-3AD203B41FA5}">
                      <a16:colId xmlns:a16="http://schemas.microsoft.com/office/drawing/2014/main" val="2898903662"/>
                    </a:ext>
                  </a:extLst>
                </a:gridCol>
              </a:tblGrid>
              <a:tr h="370840">
                <a:tc>
                  <a:txBody>
                    <a:bodyPr/>
                    <a:lstStyle/>
                    <a:p>
                      <a:pPr algn="ctr"/>
                      <a:r>
                        <a:rPr lang="en-US" sz="2000" dirty="0"/>
                        <a:t>sale_no</a:t>
                      </a:r>
                      <a:endParaRPr lang="en-IN" sz="2000" dirty="0"/>
                    </a:p>
                  </a:txBody>
                  <a:tcPr/>
                </a:tc>
                <a:tc>
                  <a:txBody>
                    <a:bodyPr/>
                    <a:lstStyle/>
                    <a:p>
                      <a:pPr algn="ctr"/>
                      <a:r>
                        <a:rPr lang="en-US" sz="2000" dirty="0"/>
                        <a:t>product_id</a:t>
                      </a:r>
                      <a:endParaRPr lang="en-IN" sz="2000" dirty="0"/>
                    </a:p>
                  </a:txBody>
                  <a:tcPr/>
                </a:tc>
                <a:tc>
                  <a:txBody>
                    <a:bodyPr/>
                    <a:lstStyle/>
                    <a:p>
                      <a:pPr algn="ctr"/>
                      <a:r>
                        <a:rPr lang="en-US" sz="2000" dirty="0"/>
                        <a:t>quantity</a:t>
                      </a:r>
                      <a:endParaRPr lang="en-IN" sz="2000" dirty="0"/>
                    </a:p>
                  </a:txBody>
                  <a:tcPr/>
                </a:tc>
                <a:tc>
                  <a:txBody>
                    <a:bodyPr/>
                    <a:lstStyle/>
                    <a:p>
                      <a:pPr algn="ctr"/>
                      <a:r>
                        <a:rPr lang="en-US" sz="2000" dirty="0"/>
                        <a:t>price</a:t>
                      </a:r>
                      <a:endParaRPr lang="en-IN" sz="2000" dirty="0"/>
                    </a:p>
                  </a:txBody>
                  <a:tcPr/>
                </a:tc>
                <a:extLst>
                  <a:ext uri="{0D108BD9-81ED-4DB2-BD59-A6C34878D82A}">
                    <a16:rowId xmlns:a16="http://schemas.microsoft.com/office/drawing/2014/main" val="200843895"/>
                  </a:ext>
                </a:extLst>
              </a:tr>
              <a:tr h="370840">
                <a:tc>
                  <a:txBody>
                    <a:bodyPr/>
                    <a:lstStyle/>
                    <a:p>
                      <a:pPr algn="ctr"/>
                      <a:r>
                        <a:rPr lang="en-US" sz="2000" dirty="0"/>
                        <a:t>5,001</a:t>
                      </a:r>
                      <a:endParaRPr lang="en-IN" sz="2000" dirty="0"/>
                    </a:p>
                  </a:txBody>
                  <a:tcPr/>
                </a:tc>
                <a:tc>
                  <a:txBody>
                    <a:bodyPr/>
                    <a:lstStyle/>
                    <a:p>
                      <a:pPr algn="ctr"/>
                      <a:r>
                        <a:rPr lang="en-US" sz="2000" dirty="0"/>
                        <a:t>3</a:t>
                      </a:r>
                      <a:endParaRPr lang="en-IN" sz="2000" dirty="0"/>
                    </a:p>
                  </a:txBody>
                  <a:tcPr/>
                </a:tc>
                <a:tc>
                  <a:txBody>
                    <a:bodyPr/>
                    <a:lstStyle/>
                    <a:p>
                      <a:pPr algn="ctr"/>
                      <a:r>
                        <a:rPr lang="en-US" sz="2000" dirty="0"/>
                        <a:t>4</a:t>
                      </a:r>
                      <a:endParaRPr lang="en-IN" sz="2000" dirty="0"/>
                    </a:p>
                  </a:txBody>
                  <a:tcPr/>
                </a:tc>
                <a:tc>
                  <a:txBody>
                    <a:bodyPr/>
                    <a:lstStyle/>
                    <a:p>
                      <a:pPr algn="ctr"/>
                      <a:r>
                        <a:rPr lang="en-US" sz="2000" dirty="0"/>
                        <a:t>10,000</a:t>
                      </a:r>
                      <a:endParaRPr lang="en-IN" sz="2000" dirty="0"/>
                    </a:p>
                  </a:txBody>
                  <a:tcPr/>
                </a:tc>
                <a:extLst>
                  <a:ext uri="{0D108BD9-81ED-4DB2-BD59-A6C34878D82A}">
                    <a16:rowId xmlns:a16="http://schemas.microsoft.com/office/drawing/2014/main" val="2868018732"/>
                  </a:ext>
                </a:extLst>
              </a:tr>
              <a:tr h="370840">
                <a:tc>
                  <a:txBody>
                    <a:bodyPr/>
                    <a:lstStyle/>
                    <a:p>
                      <a:pPr algn="ctr"/>
                      <a:r>
                        <a:rPr lang="en-US" sz="2000" dirty="0"/>
                        <a:t>5,002</a:t>
                      </a:r>
                      <a:endParaRPr lang="en-IN" sz="2000" dirty="0"/>
                    </a:p>
                  </a:txBody>
                  <a:tcPr/>
                </a:tc>
                <a:tc>
                  <a:txBody>
                    <a:bodyPr/>
                    <a:lstStyle/>
                    <a:p>
                      <a:pPr algn="ctr"/>
                      <a:r>
                        <a:rPr lang="en-US" sz="2000" dirty="0"/>
                        <a:t>11</a:t>
                      </a:r>
                      <a:endParaRPr lang="en-IN" sz="2000" dirty="0"/>
                    </a:p>
                  </a:txBody>
                  <a:tcPr/>
                </a:tc>
                <a:tc>
                  <a:txBody>
                    <a:bodyPr/>
                    <a:lstStyle/>
                    <a:p>
                      <a:pPr algn="ctr"/>
                      <a:r>
                        <a:rPr lang="en-US" sz="2000" dirty="0"/>
                        <a:t>NULL</a:t>
                      </a:r>
                      <a:endParaRPr lang="en-IN" sz="2000" dirty="0"/>
                    </a:p>
                  </a:txBody>
                  <a:tcPr/>
                </a:tc>
                <a:tc>
                  <a:txBody>
                    <a:bodyPr/>
                    <a:lstStyle/>
                    <a:p>
                      <a:pPr algn="ct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10,000</a:t>
                      </a:r>
                      <a:endParaRPr lang="en-IN" sz="2000" dirty="0"/>
                    </a:p>
                  </a:txBody>
                  <a:tcPr/>
                </a:tc>
                <a:extLst>
                  <a:ext uri="{0D108BD9-81ED-4DB2-BD59-A6C34878D82A}">
                    <a16:rowId xmlns:a16="http://schemas.microsoft.com/office/drawing/2014/main" val="809485998"/>
                  </a:ext>
                </a:extLst>
              </a:tr>
              <a:tr h="370840">
                <a:tc>
                  <a:txBody>
                    <a:bodyPr/>
                    <a:lstStyle/>
                    <a:p>
                      <a:pPr algn="ctr"/>
                      <a:r>
                        <a:rPr lang="en-US" sz="2000" dirty="0"/>
                        <a:t>5,003</a:t>
                      </a:r>
                      <a:endParaRPr lang="en-IN" sz="2000" dirty="0"/>
                    </a:p>
                  </a:txBody>
                  <a:tcPr/>
                </a:tc>
                <a:tc>
                  <a:txBody>
                    <a:bodyPr/>
                    <a:lstStyle/>
                    <a:p>
                      <a:pPr algn="ctr"/>
                      <a:r>
                        <a:rPr lang="en-US" sz="2000" dirty="0"/>
                        <a:t>94</a:t>
                      </a:r>
                      <a:endParaRPr lang="en-IN" sz="2000" dirty="0"/>
                    </a:p>
                  </a:txBody>
                  <a:tcPr/>
                </a:tc>
                <a:tc>
                  <a:txBody>
                    <a:bodyPr/>
                    <a:lstStyle/>
                    <a:p>
                      <a:pPr algn="ctr"/>
                      <a:r>
                        <a:rPr lang="en-US" sz="2000" dirty="0"/>
                        <a:t>10</a:t>
                      </a:r>
                      <a:endParaRPr lang="en-IN" sz="2000" dirty="0"/>
                    </a:p>
                  </a:txBody>
                  <a:tcPr/>
                </a:tc>
                <a:tc>
                  <a:txBody>
                    <a:bodyPr/>
                    <a:lstStyle/>
                    <a:p>
                      <a:pPr algn="ct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10,000</a:t>
                      </a:r>
                      <a:endParaRPr lang="en-IN" sz="2000" dirty="0"/>
                    </a:p>
                  </a:txBody>
                  <a:tcPr/>
                </a:tc>
                <a:extLst>
                  <a:ext uri="{0D108BD9-81ED-4DB2-BD59-A6C34878D82A}">
                    <a16:rowId xmlns:a16="http://schemas.microsoft.com/office/drawing/2014/main" val="4105351674"/>
                  </a:ext>
                </a:extLst>
              </a:tr>
              <a:tr h="370840">
                <a:tc>
                  <a:txBody>
                    <a:bodyPr/>
                    <a:lstStyle/>
                    <a:p>
                      <a:pPr algn="ctr"/>
                      <a:r>
                        <a:rPr lang="en-US" sz="2000" dirty="0"/>
                        <a:t>5,004</a:t>
                      </a:r>
                      <a:endParaRPr lang="en-IN" sz="2000" dirty="0"/>
                    </a:p>
                  </a:txBody>
                  <a:tcPr/>
                </a:tc>
                <a:tc>
                  <a:txBody>
                    <a:bodyPr/>
                    <a:lstStyle/>
                    <a:p>
                      <a:pPr algn="ctr"/>
                      <a:r>
                        <a:rPr lang="en-US" sz="2000" dirty="0"/>
                        <a:t>86</a:t>
                      </a:r>
                      <a:endParaRPr lang="en-IN" sz="2000" dirty="0"/>
                    </a:p>
                  </a:txBody>
                  <a:tcPr/>
                </a:tc>
                <a:tc>
                  <a:txBody>
                    <a:bodyPr/>
                    <a:lstStyle/>
                    <a:p>
                      <a:pPr algn="ctr"/>
                      <a:r>
                        <a:rPr lang="en-US" sz="2000" dirty="0"/>
                        <a:t>8</a:t>
                      </a:r>
                      <a:endParaRPr lang="en-IN" sz="2000" dirty="0"/>
                    </a:p>
                  </a:txBody>
                  <a:tcPr/>
                </a:tc>
                <a:tc>
                  <a:txBody>
                    <a:bodyPr/>
                    <a:lstStyle/>
                    <a:p>
                      <a:pPr algn="ct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10,000</a:t>
                      </a:r>
                      <a:endParaRPr lang="en-IN" sz="2000" dirty="0"/>
                    </a:p>
                  </a:txBody>
                  <a:tcPr/>
                </a:tc>
                <a:extLst>
                  <a:ext uri="{0D108BD9-81ED-4DB2-BD59-A6C34878D82A}">
                    <a16:rowId xmlns:a16="http://schemas.microsoft.com/office/drawing/2014/main" val="820593459"/>
                  </a:ext>
                </a:extLst>
              </a:tr>
              <a:tr h="370840">
                <a:tc>
                  <a:txBody>
                    <a:bodyPr/>
                    <a:lstStyle/>
                    <a:p>
                      <a:pPr algn="ctr"/>
                      <a:r>
                        <a:rPr lang="en-US" sz="2000" dirty="0"/>
                        <a:t>5,005</a:t>
                      </a:r>
                      <a:endParaRPr lang="en-IN" sz="2000" dirty="0"/>
                    </a:p>
                  </a:txBody>
                  <a:tcPr/>
                </a:tc>
                <a:tc>
                  <a:txBody>
                    <a:bodyPr/>
                    <a:lstStyle/>
                    <a:p>
                      <a:pPr algn="ctr"/>
                      <a:r>
                        <a:rPr lang="en-US" sz="2000" dirty="0"/>
                        <a:t>88</a:t>
                      </a:r>
                      <a:endParaRPr lang="en-IN" sz="2000" dirty="0"/>
                    </a:p>
                  </a:txBody>
                  <a:tcPr/>
                </a:tc>
                <a:tc>
                  <a:txBody>
                    <a:bodyPr/>
                    <a:lstStyle/>
                    <a:p>
                      <a:pPr algn="ctr"/>
                      <a:r>
                        <a:rPr lang="en-US" sz="2000" dirty="0"/>
                        <a:t>18</a:t>
                      </a:r>
                      <a:endParaRPr lang="en-IN" sz="2000" dirty="0"/>
                    </a:p>
                  </a:txBody>
                  <a:tcPr/>
                </a:tc>
                <a:tc>
                  <a:txBody>
                    <a:bodyPr/>
                    <a:lstStyle/>
                    <a:p>
                      <a:pPr algn="ctr"/>
                      <a:r>
                        <a:rPr lang="en-US" sz="2000" dirty="0"/>
                        <a:t>8,000</a:t>
                      </a:r>
                      <a:endParaRPr lang="en-IN" sz="2000" dirty="0"/>
                    </a:p>
                  </a:txBody>
                  <a:tcPr/>
                </a:tc>
                <a:extLst>
                  <a:ext uri="{0D108BD9-81ED-4DB2-BD59-A6C34878D82A}">
                    <a16:rowId xmlns:a16="http://schemas.microsoft.com/office/drawing/2014/main" val="3224504443"/>
                  </a:ext>
                </a:extLst>
              </a:tr>
            </a:tbl>
          </a:graphicData>
        </a:graphic>
      </p:graphicFrame>
      <p:sp>
        <p:nvSpPr>
          <p:cNvPr id="7" name="TextBox 6">
            <a:extLst>
              <a:ext uri="{FF2B5EF4-FFF2-40B4-BE49-F238E27FC236}">
                <a16:creationId xmlns:a16="http://schemas.microsoft.com/office/drawing/2014/main" id="{5E4B76FA-7519-9BDC-FC2C-346D39186E70}"/>
              </a:ext>
            </a:extLst>
          </p:cNvPr>
          <p:cNvSpPr txBox="1"/>
          <p:nvPr/>
        </p:nvSpPr>
        <p:spPr>
          <a:xfrm>
            <a:off x="638628" y="4313853"/>
            <a:ext cx="6096000" cy="1323439"/>
          </a:xfrm>
          <a:prstGeom prst="rect">
            <a:avLst/>
          </a:prstGeom>
          <a:noFill/>
        </p:spPr>
        <p:txBody>
          <a:bodyPr wrap="square">
            <a:spAutoFit/>
          </a:bodyPr>
          <a:lstStyle/>
          <a:p>
            <a:pPr algn="just"/>
            <a:r>
              <a:rPr lang="en-US" sz="2000" b="1" dirty="0"/>
              <a:t>SELECT </a:t>
            </a:r>
          </a:p>
          <a:p>
            <a:pPr marL="0" indent="0" algn="just">
              <a:buNone/>
            </a:pPr>
            <a:r>
              <a:rPr lang="en-US" sz="2000" b="1" dirty="0"/>
              <a:t>   sale_no, product_id, quantity, </a:t>
            </a:r>
          </a:p>
          <a:p>
            <a:pPr marL="0" indent="0" algn="just">
              <a:buNone/>
            </a:pPr>
            <a:r>
              <a:rPr lang="en-US" sz="2000" b="1" dirty="0"/>
              <a:t>   LEAST(10000, price) as price </a:t>
            </a:r>
          </a:p>
          <a:p>
            <a:pPr marL="0" indent="0" algn="just">
              <a:buNone/>
            </a:pPr>
            <a:r>
              <a:rPr lang="en-US" sz="2000" b="1" dirty="0"/>
              <a:t>   FROM sales;</a:t>
            </a:r>
            <a:endParaRPr lang="en-IN" sz="2000" b="1" dirty="0"/>
          </a:p>
        </p:txBody>
      </p:sp>
    </p:spTree>
    <p:extLst>
      <p:ext uri="{BB962C8B-B14F-4D97-AF65-F5344CB8AC3E}">
        <p14:creationId xmlns:p14="http://schemas.microsoft.com/office/powerpoint/2010/main" val="93700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DB4C-7284-098A-3F67-0A67F950C032}"/>
              </a:ext>
            </a:extLst>
          </p:cNvPr>
          <p:cNvSpPr>
            <a:spLocks noGrp="1"/>
          </p:cNvSpPr>
          <p:nvPr>
            <p:ph type="title"/>
          </p:nvPr>
        </p:nvSpPr>
        <p:spPr>
          <a:xfrm>
            <a:off x="838200" y="-338765"/>
            <a:ext cx="10515600" cy="1325563"/>
          </a:xfrm>
        </p:spPr>
        <p:txBody>
          <a:bodyPr>
            <a:normAutofit/>
          </a:bodyPr>
          <a:lstStyle/>
          <a:p>
            <a:pPr algn="ctr"/>
            <a:r>
              <a:rPr lang="en-IN" sz="4000" b="0" i="0" u="none" strike="noStrike" baseline="0" dirty="0">
                <a:solidFill>
                  <a:srgbClr val="C00000"/>
                </a:solidFill>
                <a:latin typeface="+mn-lt"/>
              </a:rPr>
              <a:t>CUME_DIST ()</a:t>
            </a:r>
            <a:endParaRPr lang="en-IN" sz="4000" dirty="0">
              <a:solidFill>
                <a:srgbClr val="C00000"/>
              </a:solidFill>
              <a:latin typeface="+mn-lt"/>
            </a:endParaRPr>
          </a:p>
        </p:txBody>
      </p:sp>
      <p:sp>
        <p:nvSpPr>
          <p:cNvPr id="4" name="Slide Number Placeholder 3">
            <a:extLst>
              <a:ext uri="{FF2B5EF4-FFF2-40B4-BE49-F238E27FC236}">
                <a16:creationId xmlns:a16="http://schemas.microsoft.com/office/drawing/2014/main" id="{3CF590D8-0FB5-C3BC-B9F1-45D3279699DF}"/>
              </a:ext>
            </a:extLst>
          </p:cNvPr>
          <p:cNvSpPr>
            <a:spLocks noGrp="1"/>
          </p:cNvSpPr>
          <p:nvPr>
            <p:ph type="sldNum" sz="quarter" idx="12"/>
          </p:nvPr>
        </p:nvSpPr>
        <p:spPr>
          <a:xfrm>
            <a:off x="9049987" y="6424612"/>
            <a:ext cx="2743200" cy="365125"/>
          </a:xfrm>
        </p:spPr>
        <p:txBody>
          <a:bodyPr/>
          <a:lstStyle/>
          <a:p>
            <a:fld id="{A5DC77FE-90AD-43F6-BCC5-87ECBA829A40}" type="slidenum">
              <a:rPr lang="en-IN" smtClean="0"/>
              <a:t>3</a:t>
            </a:fld>
            <a:endParaRPr lang="en-IN" dirty="0"/>
          </a:p>
        </p:txBody>
      </p:sp>
      <p:sp>
        <p:nvSpPr>
          <p:cNvPr id="6" name="Content Placeholder 5">
            <a:extLst>
              <a:ext uri="{FF2B5EF4-FFF2-40B4-BE49-F238E27FC236}">
                <a16:creationId xmlns:a16="http://schemas.microsoft.com/office/drawing/2014/main" id="{81D377A0-97EC-D99A-7502-057E2B7DA520}"/>
              </a:ext>
            </a:extLst>
          </p:cNvPr>
          <p:cNvSpPr>
            <a:spLocks noGrp="1"/>
          </p:cNvSpPr>
          <p:nvPr>
            <p:ph idx="1"/>
          </p:nvPr>
        </p:nvSpPr>
        <p:spPr>
          <a:xfrm>
            <a:off x="482435" y="592137"/>
            <a:ext cx="11227130" cy="4351338"/>
          </a:xfrm>
        </p:spPr>
        <p:txBody>
          <a:bodyPr>
            <a:normAutofit/>
          </a:bodyPr>
          <a:lstStyle/>
          <a:p>
            <a:pPr algn="just"/>
            <a:r>
              <a:rPr lang="en-US" sz="2000" b="0" i="0" u="none" strike="noStrike" baseline="0" dirty="0">
                <a:solidFill>
                  <a:srgbClr val="000000"/>
                </a:solidFill>
              </a:rPr>
              <a:t>The SQL window function CUME_DIST() returns the cumulative distribution of a value within a partition of values.</a:t>
            </a:r>
          </a:p>
          <a:p>
            <a:pPr algn="just"/>
            <a:r>
              <a:rPr lang="en-US" sz="2000" b="0" i="0" u="none" strike="noStrike" baseline="0" dirty="0">
                <a:solidFill>
                  <a:srgbClr val="000000"/>
                </a:solidFill>
              </a:rPr>
              <a:t>The cumulative distribution of a value calculated by the number of rows with values less than or equal to (&lt;=) the current row’s value is divided by the total number of rows. </a:t>
            </a:r>
          </a:p>
          <a:p>
            <a:pPr lvl="1" algn="just"/>
            <a:r>
              <a:rPr lang="en-IN" sz="1600" b="0" i="0" u="none" strike="noStrike" baseline="0" dirty="0">
                <a:solidFill>
                  <a:srgbClr val="000000"/>
                </a:solidFill>
              </a:rPr>
              <a:t>N/totalrows </a:t>
            </a:r>
          </a:p>
          <a:p>
            <a:pPr lvl="1" algn="just"/>
            <a:r>
              <a:rPr lang="en-US" sz="1600" b="0" i="0" u="none" strike="noStrike" baseline="0" dirty="0">
                <a:solidFill>
                  <a:srgbClr val="000000"/>
                </a:solidFill>
              </a:rPr>
              <a:t>where N is the number of rows with the value less than or equal to the current row value and total rows is the number of rows in the group or result set. Function returns value having a range between 0 and 1. </a:t>
            </a:r>
            <a:endParaRPr lang="en-IN" sz="1600" b="0" i="0" u="none" strike="noStrike" baseline="0" dirty="0">
              <a:solidFill>
                <a:srgbClr val="000000"/>
              </a:solidFill>
            </a:endParaRPr>
          </a:p>
          <a:p>
            <a:pPr algn="just"/>
            <a:r>
              <a:rPr lang="en-US" sz="2000" b="0" i="0" u="none" strike="noStrike" baseline="0" dirty="0">
                <a:solidFill>
                  <a:srgbClr val="000000"/>
                </a:solidFill>
              </a:rPr>
              <a:t>SELECT ENAME, EID, DEPTID, DEPTNAME, SALARY, CUME_DIST() OVER (PARTITION BY DEPTNAME ORDER BY SALARY) AS CUME_DIST_VALUE FROM workers;</a:t>
            </a:r>
            <a:endParaRPr lang="en-IN" sz="2000" dirty="0"/>
          </a:p>
        </p:txBody>
      </p:sp>
      <p:graphicFrame>
        <p:nvGraphicFramePr>
          <p:cNvPr id="8" name="Table 7">
            <a:extLst>
              <a:ext uri="{FF2B5EF4-FFF2-40B4-BE49-F238E27FC236}">
                <a16:creationId xmlns:a16="http://schemas.microsoft.com/office/drawing/2014/main" id="{149E8B12-22A1-6895-762B-E07F1185A1C2}"/>
              </a:ext>
            </a:extLst>
          </p:cNvPr>
          <p:cNvGraphicFramePr>
            <a:graphicFrameLocks noGrp="1"/>
          </p:cNvGraphicFramePr>
          <p:nvPr>
            <p:extLst>
              <p:ext uri="{D42A27DB-BD31-4B8C-83A1-F6EECF244321}">
                <p14:modId xmlns:p14="http://schemas.microsoft.com/office/powerpoint/2010/main" val="2121660410"/>
              </p:ext>
            </p:extLst>
          </p:nvPr>
        </p:nvGraphicFramePr>
        <p:xfrm>
          <a:off x="1150587" y="3429000"/>
          <a:ext cx="9890826" cy="3327400"/>
        </p:xfrm>
        <a:graphic>
          <a:graphicData uri="http://schemas.openxmlformats.org/drawingml/2006/table">
            <a:tbl>
              <a:tblPr firstRow="1" bandRow="1">
                <a:tableStyleId>{5C22544A-7EE6-4342-B048-85BDC9FD1C3A}</a:tableStyleId>
              </a:tblPr>
              <a:tblGrid>
                <a:gridCol w="1422730">
                  <a:extLst>
                    <a:ext uri="{9D8B030D-6E8A-4147-A177-3AD203B41FA5}">
                      <a16:colId xmlns:a16="http://schemas.microsoft.com/office/drawing/2014/main" val="943225054"/>
                    </a:ext>
                  </a:extLst>
                </a:gridCol>
                <a:gridCol w="1021278">
                  <a:extLst>
                    <a:ext uri="{9D8B030D-6E8A-4147-A177-3AD203B41FA5}">
                      <a16:colId xmlns:a16="http://schemas.microsoft.com/office/drawing/2014/main" val="4230896923"/>
                    </a:ext>
                  </a:extLst>
                </a:gridCol>
                <a:gridCol w="1484415">
                  <a:extLst>
                    <a:ext uri="{9D8B030D-6E8A-4147-A177-3AD203B41FA5}">
                      <a16:colId xmlns:a16="http://schemas.microsoft.com/office/drawing/2014/main" val="2131454070"/>
                    </a:ext>
                  </a:extLst>
                </a:gridCol>
                <a:gridCol w="1840676">
                  <a:extLst>
                    <a:ext uri="{9D8B030D-6E8A-4147-A177-3AD203B41FA5}">
                      <a16:colId xmlns:a16="http://schemas.microsoft.com/office/drawing/2014/main" val="215843970"/>
                    </a:ext>
                  </a:extLst>
                </a:gridCol>
                <a:gridCol w="1820553">
                  <a:extLst>
                    <a:ext uri="{9D8B030D-6E8A-4147-A177-3AD203B41FA5}">
                      <a16:colId xmlns:a16="http://schemas.microsoft.com/office/drawing/2014/main" val="3736954883"/>
                    </a:ext>
                  </a:extLst>
                </a:gridCol>
                <a:gridCol w="2301174">
                  <a:extLst>
                    <a:ext uri="{9D8B030D-6E8A-4147-A177-3AD203B41FA5}">
                      <a16:colId xmlns:a16="http://schemas.microsoft.com/office/drawing/2014/main" val="737093690"/>
                    </a:ext>
                  </a:extLst>
                </a:gridCol>
              </a:tblGrid>
              <a:tr h="370840">
                <a:tc>
                  <a:txBody>
                    <a:bodyPr/>
                    <a:lstStyle/>
                    <a:p>
                      <a:pPr algn="ctr"/>
                      <a:r>
                        <a:rPr lang="en-IN" dirty="0"/>
                        <a:t>ENAME</a:t>
                      </a:r>
                    </a:p>
                  </a:txBody>
                  <a:tcPr/>
                </a:tc>
                <a:tc>
                  <a:txBody>
                    <a:bodyPr/>
                    <a:lstStyle/>
                    <a:p>
                      <a:pPr algn="ctr"/>
                      <a:r>
                        <a:rPr lang="en-IN" dirty="0"/>
                        <a:t>EID</a:t>
                      </a:r>
                    </a:p>
                  </a:txBody>
                  <a:tcPr/>
                </a:tc>
                <a:tc>
                  <a:txBody>
                    <a:bodyPr/>
                    <a:lstStyle/>
                    <a:p>
                      <a:pPr algn="ctr"/>
                      <a:r>
                        <a:rPr lang="en-IN" dirty="0"/>
                        <a:t>DEPTID</a:t>
                      </a:r>
                    </a:p>
                  </a:txBody>
                  <a:tcPr/>
                </a:tc>
                <a:tc>
                  <a:txBody>
                    <a:bodyPr/>
                    <a:lstStyle/>
                    <a:p>
                      <a:pPr algn="ctr"/>
                      <a:r>
                        <a:rPr lang="en-IN" dirty="0"/>
                        <a:t>DEPTNAME</a:t>
                      </a:r>
                    </a:p>
                  </a:txBody>
                  <a:tcPr/>
                </a:tc>
                <a:tc>
                  <a:txBody>
                    <a:bodyPr/>
                    <a:lstStyle/>
                    <a:p>
                      <a:pPr algn="ctr"/>
                      <a:r>
                        <a:rPr lang="en-IN" dirty="0"/>
                        <a:t>SALARY</a:t>
                      </a:r>
                    </a:p>
                  </a:txBody>
                  <a:tcPr/>
                </a:tc>
                <a:tc>
                  <a:txBody>
                    <a:bodyPr/>
                    <a:lstStyle/>
                    <a:p>
                      <a:pPr algn="ctr"/>
                      <a:r>
                        <a:rPr lang="en-IN" dirty="0"/>
                        <a:t>CUME_DIST_VALUE</a:t>
                      </a:r>
                    </a:p>
                  </a:txBody>
                  <a:tcPr/>
                </a:tc>
                <a:extLst>
                  <a:ext uri="{0D108BD9-81ED-4DB2-BD59-A6C34878D82A}">
                    <a16:rowId xmlns:a16="http://schemas.microsoft.com/office/drawing/2014/main" val="317276761"/>
                  </a:ext>
                </a:extLst>
              </a:tr>
              <a:tr h="370840">
                <a:tc>
                  <a:txBody>
                    <a:bodyPr/>
                    <a:lstStyle/>
                    <a:p>
                      <a:pPr algn="ctr"/>
                      <a:r>
                        <a:rPr lang="en-IN" dirty="0"/>
                        <a:t>Niya</a:t>
                      </a:r>
                    </a:p>
                  </a:txBody>
                  <a:tcPr/>
                </a:tc>
                <a:tc>
                  <a:txBody>
                    <a:bodyPr/>
                    <a:lstStyle/>
                    <a:p>
                      <a:pPr algn="ctr"/>
                      <a:r>
                        <a:rPr lang="en-IN" dirty="0"/>
                        <a:t>38</a:t>
                      </a:r>
                    </a:p>
                  </a:txBody>
                  <a:tcPr/>
                </a:tc>
                <a:tc>
                  <a:txBody>
                    <a:bodyPr/>
                    <a:lstStyle/>
                    <a:p>
                      <a:pPr algn="ctr"/>
                      <a:r>
                        <a:rPr lang="en-IN" dirty="0"/>
                        <a:t>308</a:t>
                      </a:r>
                    </a:p>
                  </a:txBody>
                  <a:tcPr/>
                </a:tc>
                <a:tc>
                  <a:txBody>
                    <a:bodyPr/>
                    <a:lstStyle/>
                    <a:p>
                      <a:pPr algn="ctr"/>
                      <a:r>
                        <a:rPr lang="en-IN" dirty="0"/>
                        <a:t>HR</a:t>
                      </a:r>
                    </a:p>
                  </a:txBody>
                  <a:tcPr/>
                </a:tc>
                <a:tc>
                  <a:txBody>
                    <a:bodyPr/>
                    <a:lstStyle/>
                    <a:p>
                      <a:pPr algn="ctr"/>
                      <a:r>
                        <a:rPr lang="en-IN" dirty="0"/>
                        <a:t>45,000</a:t>
                      </a:r>
                    </a:p>
                  </a:txBody>
                  <a:tcPr/>
                </a:tc>
                <a:tc>
                  <a:txBody>
                    <a:bodyPr/>
                    <a:lstStyle/>
                    <a:p>
                      <a:pPr algn="ctr"/>
                      <a:r>
                        <a:rPr lang="en-IN" dirty="0"/>
                        <a:t>0.5</a:t>
                      </a:r>
                    </a:p>
                  </a:txBody>
                  <a:tcPr/>
                </a:tc>
                <a:extLst>
                  <a:ext uri="{0D108BD9-81ED-4DB2-BD59-A6C34878D82A}">
                    <a16:rowId xmlns:a16="http://schemas.microsoft.com/office/drawing/2014/main" val="1181149247"/>
                  </a:ext>
                </a:extLst>
              </a:tr>
              <a:tr h="370840">
                <a:tc>
                  <a:txBody>
                    <a:bodyPr/>
                    <a:lstStyle/>
                    <a:p>
                      <a:pPr algn="ctr"/>
                      <a:r>
                        <a:rPr lang="en-IN" dirty="0"/>
                        <a:t>Bobby</a:t>
                      </a:r>
                    </a:p>
                  </a:txBody>
                  <a:tcPr/>
                </a:tc>
                <a:tc>
                  <a:txBody>
                    <a:bodyPr/>
                    <a:lstStyle/>
                    <a:p>
                      <a:pPr algn="ctr"/>
                      <a:r>
                        <a:rPr lang="en-IN" dirty="0"/>
                        <a:t>17</a:t>
                      </a:r>
                    </a:p>
                  </a:txBody>
                  <a:tcPr/>
                </a:tc>
                <a:tc>
                  <a:txBody>
                    <a:bodyPr/>
                    <a:lstStyle/>
                    <a:p>
                      <a:pPr algn="ctr"/>
                      <a:r>
                        <a:rPr lang="en-IN" dirty="0"/>
                        <a:t>308</a:t>
                      </a:r>
                    </a:p>
                  </a:txBody>
                  <a:tcPr/>
                </a:tc>
                <a:tc>
                  <a:txBody>
                    <a:bodyPr/>
                    <a:lstStyle/>
                    <a:p>
                      <a:pPr algn="ctr"/>
                      <a:r>
                        <a:rPr lang="en-IN" dirty="0"/>
                        <a:t>HR</a:t>
                      </a:r>
                    </a:p>
                  </a:txBody>
                  <a:tcPr/>
                </a:tc>
                <a:tc>
                  <a:txBody>
                    <a:bodyPr/>
                    <a:lstStyle/>
                    <a:p>
                      <a:pPr algn="ctr"/>
                      <a:r>
                        <a:rPr lang="en-IN" dirty="0"/>
                        <a:t>58,000</a:t>
                      </a:r>
                    </a:p>
                  </a:txBody>
                  <a:tcPr/>
                </a:tc>
                <a:tc>
                  <a:txBody>
                    <a:bodyPr/>
                    <a:lstStyle/>
                    <a:p>
                      <a:pPr algn="ctr"/>
                      <a:r>
                        <a:rPr lang="en-IN" dirty="0"/>
                        <a:t>1</a:t>
                      </a:r>
                    </a:p>
                  </a:txBody>
                  <a:tcPr/>
                </a:tc>
                <a:extLst>
                  <a:ext uri="{0D108BD9-81ED-4DB2-BD59-A6C34878D82A}">
                    <a16:rowId xmlns:a16="http://schemas.microsoft.com/office/drawing/2014/main" val="3669910370"/>
                  </a:ext>
                </a:extLst>
              </a:tr>
              <a:tr h="370840">
                <a:tc>
                  <a:txBody>
                    <a:bodyPr/>
                    <a:lstStyle/>
                    <a:p>
                      <a:pPr algn="ctr"/>
                      <a:r>
                        <a:rPr lang="en-IN" dirty="0"/>
                        <a:t>Reyon</a:t>
                      </a:r>
                    </a:p>
                  </a:txBody>
                  <a:tcPr/>
                </a:tc>
                <a:tc>
                  <a:txBody>
                    <a:bodyPr/>
                    <a:lstStyle/>
                    <a:p>
                      <a:pPr algn="ctr"/>
                      <a:r>
                        <a:rPr lang="en-IN" dirty="0"/>
                        <a:t>16</a:t>
                      </a:r>
                    </a:p>
                  </a:txBody>
                  <a:tcPr/>
                </a:tc>
                <a:tc>
                  <a:txBody>
                    <a:bodyPr/>
                    <a:lstStyle/>
                    <a:p>
                      <a:pPr algn="ctr"/>
                      <a:r>
                        <a:rPr lang="en-IN" dirty="0"/>
                        <a:t>305</a:t>
                      </a:r>
                    </a:p>
                  </a:txBody>
                  <a:tcPr/>
                </a:tc>
                <a:tc>
                  <a:txBody>
                    <a:bodyPr/>
                    <a:lstStyle/>
                    <a:p>
                      <a:pPr algn="ctr"/>
                      <a:r>
                        <a:rPr lang="en-IN" dirty="0"/>
                        <a:t>Testing</a:t>
                      </a:r>
                    </a:p>
                  </a:txBody>
                  <a:tcPr/>
                </a:tc>
                <a:tc>
                  <a:txBody>
                    <a:bodyPr/>
                    <a:lstStyle/>
                    <a:p>
                      <a:pPr algn="ctr"/>
                      <a:r>
                        <a:rPr lang="en-IN" dirty="0"/>
                        <a:t>30,000</a:t>
                      </a:r>
                    </a:p>
                  </a:txBody>
                  <a:tcPr/>
                </a:tc>
                <a:tc>
                  <a:txBody>
                    <a:bodyPr/>
                    <a:lstStyle/>
                    <a:p>
                      <a:pPr algn="ctr"/>
                      <a:r>
                        <a:rPr lang="en-IN" dirty="0"/>
                        <a:t>0.3333333333333333</a:t>
                      </a:r>
                    </a:p>
                  </a:txBody>
                  <a:tcPr/>
                </a:tc>
                <a:extLst>
                  <a:ext uri="{0D108BD9-81ED-4DB2-BD59-A6C34878D82A}">
                    <a16:rowId xmlns:a16="http://schemas.microsoft.com/office/drawing/2014/main" val="3901415943"/>
                  </a:ext>
                </a:extLst>
              </a:tr>
              <a:tr h="370840">
                <a:tc>
                  <a:txBody>
                    <a:bodyPr/>
                    <a:lstStyle/>
                    <a:p>
                      <a:pPr algn="ctr"/>
                      <a:r>
                        <a:rPr lang="en-IN" dirty="0"/>
                        <a:t>Jerry</a:t>
                      </a:r>
                    </a:p>
                  </a:txBody>
                  <a:tcPr/>
                </a:tc>
                <a:tc>
                  <a:txBody>
                    <a:bodyPr/>
                    <a:lstStyle/>
                    <a:p>
                      <a:pPr algn="ctr"/>
                      <a:r>
                        <a:rPr lang="en-IN" dirty="0"/>
                        <a:t>15</a:t>
                      </a:r>
                    </a:p>
                  </a:txBody>
                  <a:tcPr/>
                </a:tc>
                <a:tc>
                  <a:txBody>
                    <a:bodyPr/>
                    <a:lstStyle/>
                    <a:p>
                      <a:pPr algn="ctr"/>
                      <a:r>
                        <a:rPr lang="en-IN" dirty="0"/>
                        <a:t>305</a:t>
                      </a:r>
                    </a:p>
                  </a:txBody>
                  <a:tcPr/>
                </a:tc>
                <a:tc>
                  <a:txBody>
                    <a:bodyPr/>
                    <a:lstStyle/>
                    <a:p>
                      <a:pPr algn="ctr"/>
                      <a:r>
                        <a:rPr lang="en-IN" dirty="0"/>
                        <a:t>Testing</a:t>
                      </a:r>
                    </a:p>
                  </a:txBody>
                  <a:tcPr/>
                </a:tc>
                <a:tc>
                  <a:txBody>
                    <a:bodyPr/>
                    <a:lstStyle/>
                    <a:p>
                      <a:pPr algn="ctr"/>
                      <a:r>
                        <a:rPr lang="en-IN" dirty="0"/>
                        <a:t>35,000</a:t>
                      </a:r>
                    </a:p>
                  </a:txBody>
                  <a:tcPr/>
                </a:tc>
                <a:tc>
                  <a:txBody>
                    <a:bodyPr/>
                    <a:lstStyle/>
                    <a:p>
                      <a:pPr algn="ctr"/>
                      <a:r>
                        <a:rPr lang="en-IN" dirty="0"/>
                        <a:t>0.6666666666666666</a:t>
                      </a:r>
                    </a:p>
                  </a:txBody>
                  <a:tcPr/>
                </a:tc>
                <a:extLst>
                  <a:ext uri="{0D108BD9-81ED-4DB2-BD59-A6C34878D82A}">
                    <a16:rowId xmlns:a16="http://schemas.microsoft.com/office/drawing/2014/main" val="4151693498"/>
                  </a:ext>
                </a:extLst>
              </a:tr>
              <a:tr h="370840">
                <a:tc>
                  <a:txBody>
                    <a:bodyPr/>
                    <a:lstStyle/>
                    <a:p>
                      <a:pPr algn="ctr"/>
                      <a:r>
                        <a:rPr lang="en-IN" dirty="0"/>
                        <a:t>Alice</a:t>
                      </a:r>
                    </a:p>
                  </a:txBody>
                  <a:tcPr/>
                </a:tc>
                <a:tc>
                  <a:txBody>
                    <a:bodyPr/>
                    <a:lstStyle/>
                    <a:p>
                      <a:pPr algn="ctr"/>
                      <a:r>
                        <a:rPr lang="en-IN" dirty="0"/>
                        <a:t>18</a:t>
                      </a:r>
                    </a:p>
                  </a:txBody>
                  <a:tcPr/>
                </a:tc>
                <a:tc>
                  <a:txBody>
                    <a:bodyPr/>
                    <a:lstStyle/>
                    <a:p>
                      <a:pPr algn="ctr"/>
                      <a:r>
                        <a:rPr lang="en-IN" dirty="0"/>
                        <a:t>305</a:t>
                      </a:r>
                    </a:p>
                  </a:txBody>
                  <a:tcPr/>
                </a:tc>
                <a:tc>
                  <a:txBody>
                    <a:bodyPr/>
                    <a:lstStyle/>
                    <a:p>
                      <a:pPr algn="ctr"/>
                      <a:r>
                        <a:rPr lang="en-IN" dirty="0"/>
                        <a:t>Testing</a:t>
                      </a:r>
                    </a:p>
                  </a:txBody>
                  <a:tcPr/>
                </a:tc>
                <a:tc>
                  <a:txBody>
                    <a:bodyPr/>
                    <a:lstStyle/>
                    <a:p>
                      <a:pPr algn="ctr"/>
                      <a:r>
                        <a:rPr lang="en-IN" dirty="0"/>
                        <a:t>45,000</a:t>
                      </a:r>
                    </a:p>
                  </a:txBody>
                  <a:tcPr/>
                </a:tc>
                <a:tc>
                  <a:txBody>
                    <a:bodyPr/>
                    <a:lstStyle/>
                    <a:p>
                      <a:pPr algn="ctr"/>
                      <a:r>
                        <a:rPr lang="en-IN" dirty="0"/>
                        <a:t>1</a:t>
                      </a:r>
                    </a:p>
                  </a:txBody>
                  <a:tcPr/>
                </a:tc>
                <a:extLst>
                  <a:ext uri="{0D108BD9-81ED-4DB2-BD59-A6C34878D82A}">
                    <a16:rowId xmlns:a16="http://schemas.microsoft.com/office/drawing/2014/main" val="1684193793"/>
                  </a:ext>
                </a:extLst>
              </a:tr>
              <a:tr h="370840">
                <a:tc>
                  <a:txBody>
                    <a:bodyPr/>
                    <a:lstStyle/>
                    <a:p>
                      <a:pPr algn="ctr"/>
                      <a:r>
                        <a:rPr lang="en-IN" dirty="0"/>
                        <a:t>John</a:t>
                      </a:r>
                    </a:p>
                  </a:txBody>
                  <a:tcPr/>
                </a:tc>
                <a:tc>
                  <a:txBody>
                    <a:bodyPr/>
                    <a:lstStyle/>
                    <a:p>
                      <a:pPr algn="ctr"/>
                      <a:r>
                        <a:rPr lang="en-IN" dirty="0"/>
                        <a:t>11</a:t>
                      </a:r>
                    </a:p>
                  </a:txBody>
                  <a:tcPr/>
                </a:tc>
                <a:tc>
                  <a:txBody>
                    <a:bodyPr/>
                    <a:lstStyle/>
                    <a:p>
                      <a:pPr algn="ctr"/>
                      <a:r>
                        <a:rPr lang="en-IN" dirty="0"/>
                        <a:t>301</a:t>
                      </a:r>
                    </a:p>
                  </a:txBody>
                  <a:tcPr/>
                </a:tc>
                <a:tc>
                  <a:txBody>
                    <a:bodyPr/>
                    <a:lstStyle/>
                    <a:p>
                      <a:pPr algn="ctr"/>
                      <a:r>
                        <a:rPr lang="en-IN" dirty="0"/>
                        <a:t>Workshop</a:t>
                      </a:r>
                    </a:p>
                  </a:txBody>
                  <a:tcPr/>
                </a:tc>
                <a:tc>
                  <a:txBody>
                    <a:bodyPr/>
                    <a:lstStyle/>
                    <a:p>
                      <a:pPr algn="ctr"/>
                      <a:r>
                        <a:rPr lang="en-IN" dirty="0"/>
                        <a:t>30,000</a:t>
                      </a:r>
                    </a:p>
                  </a:txBody>
                  <a:tcPr/>
                </a:tc>
                <a:tc>
                  <a:txBody>
                    <a:bodyPr/>
                    <a:lstStyle/>
                    <a:p>
                      <a:pPr algn="ctr"/>
                      <a:r>
                        <a:rPr lang="en-IN" dirty="0"/>
                        <a:t>0.3333333333333333</a:t>
                      </a:r>
                    </a:p>
                  </a:txBody>
                  <a:tcPr/>
                </a:tc>
                <a:extLst>
                  <a:ext uri="{0D108BD9-81ED-4DB2-BD59-A6C34878D82A}">
                    <a16:rowId xmlns:a16="http://schemas.microsoft.com/office/drawing/2014/main" val="708440425"/>
                  </a:ext>
                </a:extLst>
              </a:tr>
              <a:tr h="0">
                <a:tc>
                  <a:txBody>
                    <a:bodyPr/>
                    <a:lstStyle/>
                    <a:p>
                      <a:pPr algn="ctr"/>
                      <a:r>
                        <a:rPr lang="en-IN" dirty="0"/>
                        <a:t>Tom </a:t>
                      </a:r>
                    </a:p>
                  </a:txBody>
                  <a:tcPr/>
                </a:tc>
                <a:tc>
                  <a:txBody>
                    <a:bodyPr/>
                    <a:lstStyle/>
                    <a:p>
                      <a:pPr algn="ctr"/>
                      <a:r>
                        <a:rPr lang="en-IN" dirty="0"/>
                        <a:t>24</a:t>
                      </a:r>
                    </a:p>
                  </a:txBody>
                  <a:tcPr/>
                </a:tc>
                <a:tc>
                  <a:txBody>
                    <a:bodyPr/>
                    <a:lstStyle/>
                    <a:p>
                      <a:pPr algn="ctr"/>
                      <a:r>
                        <a:rPr lang="en-IN" dirty="0"/>
                        <a:t>301</a:t>
                      </a:r>
                    </a:p>
                  </a:txBody>
                  <a:tcPr/>
                </a:tc>
                <a:tc>
                  <a:txBody>
                    <a:bodyPr/>
                    <a:lstStyle/>
                    <a:p>
                      <a:pPr algn="ctr"/>
                      <a:r>
                        <a:rPr lang="en-IN" dirty="0"/>
                        <a:t>Workshop</a:t>
                      </a:r>
                    </a:p>
                  </a:txBody>
                  <a:tcPr/>
                </a:tc>
                <a:tc>
                  <a:txBody>
                    <a:bodyPr/>
                    <a:lstStyle/>
                    <a:p>
                      <a:pPr algn="ctr"/>
                      <a:r>
                        <a:rPr lang="en-IN" dirty="0"/>
                        <a:t>50,000</a:t>
                      </a:r>
                    </a:p>
                  </a:txBody>
                  <a:tcPr/>
                </a:tc>
                <a:tc>
                  <a:txBody>
                    <a:bodyPr/>
                    <a:lstStyle/>
                    <a:p>
                      <a:pPr algn="ctr"/>
                      <a:r>
                        <a:rPr lang="en-IN" dirty="0"/>
                        <a:t>0.6666666666666666</a:t>
                      </a:r>
                    </a:p>
                  </a:txBody>
                  <a:tcPr/>
                </a:tc>
                <a:extLst>
                  <a:ext uri="{0D108BD9-81ED-4DB2-BD59-A6C34878D82A}">
                    <a16:rowId xmlns:a16="http://schemas.microsoft.com/office/drawing/2014/main" val="2295738861"/>
                  </a:ext>
                </a:extLst>
              </a:tr>
              <a:tr h="0">
                <a:tc>
                  <a:txBody>
                    <a:bodyPr/>
                    <a:lstStyle/>
                    <a:p>
                      <a:pPr algn="ctr"/>
                      <a:r>
                        <a:rPr lang="en-IN" dirty="0"/>
                        <a:t>Bob</a:t>
                      </a:r>
                    </a:p>
                  </a:txBody>
                  <a:tcPr/>
                </a:tc>
                <a:tc>
                  <a:txBody>
                    <a:bodyPr/>
                    <a:lstStyle/>
                    <a:p>
                      <a:pPr algn="ctr"/>
                      <a:r>
                        <a:rPr lang="en-IN" dirty="0"/>
                        <a:t>22</a:t>
                      </a:r>
                    </a:p>
                  </a:txBody>
                  <a:tcPr/>
                </a:tc>
                <a:tc>
                  <a:txBody>
                    <a:bodyPr/>
                    <a:lstStyle/>
                    <a:p>
                      <a:pPr algn="ctr"/>
                      <a:r>
                        <a:rPr lang="en-IN" dirty="0"/>
                        <a:t>301</a:t>
                      </a:r>
                    </a:p>
                  </a:txBody>
                  <a:tcPr/>
                </a:tc>
                <a:tc>
                  <a:txBody>
                    <a:bodyPr/>
                    <a:lstStyle/>
                    <a:p>
                      <a:pPr algn="ctr"/>
                      <a:r>
                        <a:rPr lang="en-IN" dirty="0"/>
                        <a:t>Workshop</a:t>
                      </a:r>
                    </a:p>
                  </a:txBody>
                  <a:tcPr/>
                </a:tc>
                <a:tc>
                  <a:txBody>
                    <a:bodyPr/>
                    <a:lstStyle/>
                    <a:p>
                      <a:pPr algn="ctr"/>
                      <a:r>
                        <a:rPr lang="en-IN" dirty="0"/>
                        <a:t>51,000</a:t>
                      </a:r>
                    </a:p>
                  </a:txBody>
                  <a:tcPr/>
                </a:tc>
                <a:tc>
                  <a:txBody>
                    <a:bodyPr/>
                    <a:lstStyle/>
                    <a:p>
                      <a:pPr algn="ctr"/>
                      <a:r>
                        <a:rPr lang="en-IN" dirty="0"/>
                        <a:t>1</a:t>
                      </a:r>
                    </a:p>
                  </a:txBody>
                  <a:tcPr/>
                </a:tc>
                <a:extLst>
                  <a:ext uri="{0D108BD9-81ED-4DB2-BD59-A6C34878D82A}">
                    <a16:rowId xmlns:a16="http://schemas.microsoft.com/office/drawing/2014/main" val="1696926578"/>
                  </a:ext>
                </a:extLst>
              </a:tr>
            </a:tbl>
          </a:graphicData>
        </a:graphic>
      </p:graphicFrame>
    </p:spTree>
    <p:extLst>
      <p:ext uri="{BB962C8B-B14F-4D97-AF65-F5344CB8AC3E}">
        <p14:creationId xmlns:p14="http://schemas.microsoft.com/office/powerpoint/2010/main" val="3854879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6C91-0B1B-5A7B-DCC7-E349C48C3606}"/>
              </a:ext>
            </a:extLst>
          </p:cNvPr>
          <p:cNvSpPr>
            <a:spLocks noGrp="1"/>
          </p:cNvSpPr>
          <p:nvPr>
            <p:ph type="title"/>
          </p:nvPr>
        </p:nvSpPr>
        <p:spPr>
          <a:xfrm>
            <a:off x="838200" y="18255"/>
            <a:ext cx="10515600" cy="1325563"/>
          </a:xfrm>
        </p:spPr>
        <p:txBody>
          <a:bodyPr>
            <a:normAutofit/>
          </a:bodyPr>
          <a:lstStyle/>
          <a:p>
            <a:pPr algn="ctr"/>
            <a:r>
              <a:rPr lang="en-US" sz="4000" b="1" dirty="0">
                <a:solidFill>
                  <a:srgbClr val="C00000"/>
                </a:solidFill>
                <a:latin typeface="+mn-lt"/>
              </a:rPr>
              <a:t>DISTINCT</a:t>
            </a:r>
            <a:endParaRPr lang="en-IN" sz="4000" b="1" dirty="0">
              <a:solidFill>
                <a:srgbClr val="C00000"/>
              </a:solidFill>
              <a:latin typeface="+mn-lt"/>
            </a:endParaRPr>
          </a:p>
        </p:txBody>
      </p:sp>
      <p:sp>
        <p:nvSpPr>
          <p:cNvPr id="3" name="Content Placeholder 2">
            <a:extLst>
              <a:ext uri="{FF2B5EF4-FFF2-40B4-BE49-F238E27FC236}">
                <a16:creationId xmlns:a16="http://schemas.microsoft.com/office/drawing/2014/main" id="{F8824297-6578-B67B-8795-DFD612DB3C5C}"/>
              </a:ext>
            </a:extLst>
          </p:cNvPr>
          <p:cNvSpPr>
            <a:spLocks noGrp="1"/>
          </p:cNvSpPr>
          <p:nvPr>
            <p:ph idx="1"/>
          </p:nvPr>
        </p:nvSpPr>
        <p:spPr>
          <a:xfrm>
            <a:off x="838200" y="1172482"/>
            <a:ext cx="10515600" cy="4351338"/>
          </a:xfrm>
        </p:spPr>
        <p:txBody>
          <a:bodyPr>
            <a:noAutofit/>
          </a:bodyPr>
          <a:lstStyle/>
          <a:p>
            <a:pPr algn="just"/>
            <a:r>
              <a:rPr lang="en-US" sz="2400" dirty="0"/>
              <a:t>The DISTINCT keyword returns only distinct values in the specified column value sets. </a:t>
            </a:r>
          </a:p>
          <a:p>
            <a:pPr algn="just"/>
            <a:r>
              <a:rPr lang="en-US" sz="2400" dirty="0"/>
              <a:t>For example, to extract all the unique names in the sales table, you could write the following query: </a:t>
            </a:r>
          </a:p>
          <a:p>
            <a:pPr algn="just"/>
            <a:r>
              <a:rPr lang="en-US" sz="2400" b="1" dirty="0"/>
              <a:t>SELECT </a:t>
            </a:r>
          </a:p>
          <a:p>
            <a:pPr marL="0" indent="0" algn="just">
              <a:buNone/>
            </a:pPr>
            <a:r>
              <a:rPr lang="en-US" sz="2400" b="1" dirty="0"/>
              <a:t>	DISTINCT customer_name </a:t>
            </a:r>
          </a:p>
          <a:p>
            <a:pPr marL="0" indent="0" algn="just">
              <a:buNone/>
            </a:pPr>
            <a:r>
              <a:rPr lang="en-US" sz="2400" b="1" dirty="0"/>
              <a:t>   FROM sales; </a:t>
            </a:r>
          </a:p>
          <a:p>
            <a:pPr algn="just"/>
            <a:r>
              <a:rPr lang="en-US" sz="2400" dirty="0"/>
              <a:t>DISTINCT clause can also be applied to multiple columns to get the distinct combinations of the specified column. </a:t>
            </a:r>
          </a:p>
          <a:p>
            <a:pPr algn="just"/>
            <a:r>
              <a:rPr lang="en-US" sz="2400" dirty="0"/>
              <a:t>The above query gives the following result: It removed duplicate names from the customer_name column.</a:t>
            </a:r>
            <a:endParaRPr lang="en-IN" sz="2400" b="1" dirty="0"/>
          </a:p>
        </p:txBody>
      </p:sp>
      <p:sp>
        <p:nvSpPr>
          <p:cNvPr id="4" name="Slide Number Placeholder 3">
            <a:extLst>
              <a:ext uri="{FF2B5EF4-FFF2-40B4-BE49-F238E27FC236}">
                <a16:creationId xmlns:a16="http://schemas.microsoft.com/office/drawing/2014/main" id="{FFAAD701-EB1C-F302-E769-B7E68C970944}"/>
              </a:ext>
            </a:extLst>
          </p:cNvPr>
          <p:cNvSpPr>
            <a:spLocks noGrp="1"/>
          </p:cNvSpPr>
          <p:nvPr>
            <p:ph type="sldNum" sz="quarter" idx="12"/>
          </p:nvPr>
        </p:nvSpPr>
        <p:spPr/>
        <p:txBody>
          <a:bodyPr/>
          <a:lstStyle/>
          <a:p>
            <a:fld id="{A5DC77FE-90AD-43F6-BCC5-87ECBA829A40}" type="slidenum">
              <a:rPr lang="en-IN" smtClean="0"/>
              <a:t>30</a:t>
            </a:fld>
            <a:endParaRPr lang="en-IN" dirty="0"/>
          </a:p>
        </p:txBody>
      </p:sp>
    </p:spTree>
    <p:extLst>
      <p:ext uri="{BB962C8B-B14F-4D97-AF65-F5344CB8AC3E}">
        <p14:creationId xmlns:p14="http://schemas.microsoft.com/office/powerpoint/2010/main" val="1579096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6C91-0B1B-5A7B-DCC7-E349C48C3606}"/>
              </a:ext>
            </a:extLst>
          </p:cNvPr>
          <p:cNvSpPr>
            <a:spLocks noGrp="1"/>
          </p:cNvSpPr>
          <p:nvPr>
            <p:ph type="title"/>
          </p:nvPr>
        </p:nvSpPr>
        <p:spPr>
          <a:xfrm>
            <a:off x="838200" y="18255"/>
            <a:ext cx="10515600" cy="1325563"/>
          </a:xfrm>
        </p:spPr>
        <p:txBody>
          <a:bodyPr>
            <a:normAutofit/>
          </a:bodyPr>
          <a:lstStyle/>
          <a:p>
            <a:pPr algn="ctr"/>
            <a:r>
              <a:rPr lang="en-US" sz="4000" b="1" dirty="0">
                <a:solidFill>
                  <a:srgbClr val="C00000"/>
                </a:solidFill>
                <a:latin typeface="+mn-lt"/>
              </a:rPr>
              <a:t>D</a:t>
            </a:r>
            <a:r>
              <a:rPr lang="en-IN" sz="4000" b="1" dirty="0">
                <a:solidFill>
                  <a:srgbClr val="C00000"/>
                </a:solidFill>
                <a:latin typeface="+mn-lt"/>
              </a:rPr>
              <a:t>ISTINCT</a:t>
            </a:r>
          </a:p>
        </p:txBody>
      </p:sp>
      <p:sp>
        <p:nvSpPr>
          <p:cNvPr id="4" name="Slide Number Placeholder 3">
            <a:extLst>
              <a:ext uri="{FF2B5EF4-FFF2-40B4-BE49-F238E27FC236}">
                <a16:creationId xmlns:a16="http://schemas.microsoft.com/office/drawing/2014/main" id="{FFAAD701-EB1C-F302-E769-B7E68C970944}"/>
              </a:ext>
            </a:extLst>
          </p:cNvPr>
          <p:cNvSpPr>
            <a:spLocks noGrp="1"/>
          </p:cNvSpPr>
          <p:nvPr>
            <p:ph type="sldNum" sz="quarter" idx="12"/>
          </p:nvPr>
        </p:nvSpPr>
        <p:spPr/>
        <p:txBody>
          <a:bodyPr/>
          <a:lstStyle/>
          <a:p>
            <a:fld id="{A5DC77FE-90AD-43F6-BCC5-87ECBA829A40}" type="slidenum">
              <a:rPr lang="en-IN" smtClean="0"/>
              <a:t>31</a:t>
            </a:fld>
            <a:endParaRPr lang="en-IN" dirty="0"/>
          </a:p>
        </p:txBody>
      </p:sp>
      <p:graphicFrame>
        <p:nvGraphicFramePr>
          <p:cNvPr id="5" name="Table 4">
            <a:extLst>
              <a:ext uri="{FF2B5EF4-FFF2-40B4-BE49-F238E27FC236}">
                <a16:creationId xmlns:a16="http://schemas.microsoft.com/office/drawing/2014/main" id="{8475D2AF-D612-32BB-AC00-333ED8D7FF29}"/>
              </a:ext>
            </a:extLst>
          </p:cNvPr>
          <p:cNvGraphicFramePr>
            <a:graphicFrameLocks noGrp="1"/>
          </p:cNvGraphicFramePr>
          <p:nvPr/>
        </p:nvGraphicFramePr>
        <p:xfrm>
          <a:off x="1451428" y="1343818"/>
          <a:ext cx="9637485" cy="2377440"/>
        </p:xfrm>
        <a:graphic>
          <a:graphicData uri="http://schemas.openxmlformats.org/drawingml/2006/table">
            <a:tbl>
              <a:tblPr firstRow="1" bandRow="1">
                <a:tableStyleId>{5C22544A-7EE6-4342-B048-85BDC9FD1C3A}</a:tableStyleId>
              </a:tblPr>
              <a:tblGrid>
                <a:gridCol w="1927497">
                  <a:extLst>
                    <a:ext uri="{9D8B030D-6E8A-4147-A177-3AD203B41FA5}">
                      <a16:colId xmlns:a16="http://schemas.microsoft.com/office/drawing/2014/main" val="1030399209"/>
                    </a:ext>
                  </a:extLst>
                </a:gridCol>
                <a:gridCol w="1927497">
                  <a:extLst>
                    <a:ext uri="{9D8B030D-6E8A-4147-A177-3AD203B41FA5}">
                      <a16:colId xmlns:a16="http://schemas.microsoft.com/office/drawing/2014/main" val="3365827637"/>
                    </a:ext>
                  </a:extLst>
                </a:gridCol>
                <a:gridCol w="1927497">
                  <a:extLst>
                    <a:ext uri="{9D8B030D-6E8A-4147-A177-3AD203B41FA5}">
                      <a16:colId xmlns:a16="http://schemas.microsoft.com/office/drawing/2014/main" val="328993316"/>
                    </a:ext>
                  </a:extLst>
                </a:gridCol>
                <a:gridCol w="1927497">
                  <a:extLst>
                    <a:ext uri="{9D8B030D-6E8A-4147-A177-3AD203B41FA5}">
                      <a16:colId xmlns:a16="http://schemas.microsoft.com/office/drawing/2014/main" val="834989719"/>
                    </a:ext>
                  </a:extLst>
                </a:gridCol>
                <a:gridCol w="1927497">
                  <a:extLst>
                    <a:ext uri="{9D8B030D-6E8A-4147-A177-3AD203B41FA5}">
                      <a16:colId xmlns:a16="http://schemas.microsoft.com/office/drawing/2014/main" val="3511423771"/>
                    </a:ext>
                  </a:extLst>
                </a:gridCol>
              </a:tblGrid>
              <a:tr h="370840">
                <a:tc>
                  <a:txBody>
                    <a:bodyPr/>
                    <a:lstStyle/>
                    <a:p>
                      <a:pPr algn="ctr"/>
                      <a:r>
                        <a:rPr lang="en-US" sz="2000" dirty="0"/>
                        <a:t>sale_no</a:t>
                      </a:r>
                      <a:endParaRPr lang="en-IN" sz="2000" dirty="0"/>
                    </a:p>
                  </a:txBody>
                  <a:tcPr/>
                </a:tc>
                <a:tc>
                  <a:txBody>
                    <a:bodyPr/>
                    <a:lstStyle/>
                    <a:p>
                      <a:pPr algn="ctr"/>
                      <a:r>
                        <a:rPr lang="en-US" sz="2000" dirty="0"/>
                        <a:t>product_id</a:t>
                      </a:r>
                      <a:endParaRPr lang="en-IN" sz="2000" dirty="0"/>
                    </a:p>
                  </a:txBody>
                  <a:tcPr/>
                </a:tc>
                <a:tc>
                  <a:txBody>
                    <a:bodyPr/>
                    <a:lstStyle/>
                    <a:p>
                      <a:pPr algn="ctr"/>
                      <a:r>
                        <a:rPr lang="en-US" sz="2000" dirty="0"/>
                        <a:t>quantity</a:t>
                      </a:r>
                      <a:endParaRPr lang="en-IN" sz="2000" dirty="0"/>
                    </a:p>
                  </a:txBody>
                  <a:tcPr/>
                </a:tc>
                <a:tc>
                  <a:txBody>
                    <a:bodyPr/>
                    <a:lstStyle/>
                    <a:p>
                      <a:pPr algn="ctr"/>
                      <a:r>
                        <a:rPr lang="en-US" sz="2000" dirty="0"/>
                        <a:t>price</a:t>
                      </a:r>
                      <a:endParaRPr lang="en-IN" sz="2000" dirty="0"/>
                    </a:p>
                  </a:txBody>
                  <a:tcPr/>
                </a:tc>
                <a:tc>
                  <a:txBody>
                    <a:bodyPr/>
                    <a:lstStyle/>
                    <a:p>
                      <a:pPr algn="ctr"/>
                      <a:r>
                        <a:rPr lang="en-US" sz="2000" dirty="0"/>
                        <a:t>customer_name</a:t>
                      </a:r>
                      <a:endParaRPr lang="en-IN" sz="2000" dirty="0"/>
                    </a:p>
                  </a:txBody>
                  <a:tcPr/>
                </a:tc>
                <a:extLst>
                  <a:ext uri="{0D108BD9-81ED-4DB2-BD59-A6C34878D82A}">
                    <a16:rowId xmlns:a16="http://schemas.microsoft.com/office/drawing/2014/main" val="200843895"/>
                  </a:ext>
                </a:extLst>
              </a:tr>
              <a:tr h="370840">
                <a:tc>
                  <a:txBody>
                    <a:bodyPr/>
                    <a:lstStyle/>
                    <a:p>
                      <a:pPr algn="ctr"/>
                      <a:r>
                        <a:rPr lang="en-US" sz="2000" dirty="0"/>
                        <a:t>5,001</a:t>
                      </a:r>
                      <a:endParaRPr lang="en-IN" sz="2000" dirty="0"/>
                    </a:p>
                  </a:txBody>
                  <a:tcPr/>
                </a:tc>
                <a:tc>
                  <a:txBody>
                    <a:bodyPr/>
                    <a:lstStyle/>
                    <a:p>
                      <a:pPr algn="ctr"/>
                      <a:r>
                        <a:rPr lang="en-US" sz="2000" dirty="0"/>
                        <a:t>3</a:t>
                      </a:r>
                      <a:endParaRPr lang="en-IN" sz="2000" dirty="0"/>
                    </a:p>
                  </a:txBody>
                  <a:tcPr/>
                </a:tc>
                <a:tc>
                  <a:txBody>
                    <a:bodyPr/>
                    <a:lstStyle/>
                    <a:p>
                      <a:pPr algn="ctr"/>
                      <a:r>
                        <a:rPr lang="en-US" sz="2000" dirty="0"/>
                        <a:t>4</a:t>
                      </a:r>
                      <a:endParaRPr lang="en-IN" sz="2000" dirty="0"/>
                    </a:p>
                  </a:txBody>
                  <a:tcPr/>
                </a:tc>
                <a:tc>
                  <a:txBody>
                    <a:bodyPr/>
                    <a:lstStyle/>
                    <a:p>
                      <a:pPr algn="ctr"/>
                      <a:r>
                        <a:rPr lang="en-US" sz="2000" dirty="0"/>
                        <a:t>21,000</a:t>
                      </a:r>
                      <a:endParaRPr lang="en-IN" sz="2000" dirty="0"/>
                    </a:p>
                  </a:txBody>
                  <a:tcPr/>
                </a:tc>
                <a:tc>
                  <a:txBody>
                    <a:bodyPr/>
                    <a:lstStyle/>
                    <a:p>
                      <a:pPr algn="ctr"/>
                      <a:r>
                        <a:rPr lang="en-US" sz="2000" dirty="0"/>
                        <a:t>John </a:t>
                      </a:r>
                      <a:endParaRPr lang="en-IN" sz="2000" dirty="0"/>
                    </a:p>
                  </a:txBody>
                  <a:tcPr/>
                </a:tc>
                <a:extLst>
                  <a:ext uri="{0D108BD9-81ED-4DB2-BD59-A6C34878D82A}">
                    <a16:rowId xmlns:a16="http://schemas.microsoft.com/office/drawing/2014/main" val="2868018732"/>
                  </a:ext>
                </a:extLst>
              </a:tr>
              <a:tr h="370840">
                <a:tc>
                  <a:txBody>
                    <a:bodyPr/>
                    <a:lstStyle/>
                    <a:p>
                      <a:pPr algn="ctr"/>
                      <a:r>
                        <a:rPr lang="en-US" sz="2000" dirty="0"/>
                        <a:t>5,002</a:t>
                      </a:r>
                      <a:endParaRPr lang="en-IN" sz="2000" dirty="0"/>
                    </a:p>
                  </a:txBody>
                  <a:tcPr/>
                </a:tc>
                <a:tc>
                  <a:txBody>
                    <a:bodyPr/>
                    <a:lstStyle/>
                    <a:p>
                      <a:pPr algn="ctr"/>
                      <a:r>
                        <a:rPr lang="en-US" sz="2000" dirty="0"/>
                        <a:t>11</a:t>
                      </a:r>
                      <a:endParaRPr lang="en-IN" sz="2000" dirty="0"/>
                    </a:p>
                  </a:txBody>
                  <a:tcPr/>
                </a:tc>
                <a:tc>
                  <a:txBody>
                    <a:bodyPr/>
                    <a:lstStyle/>
                    <a:p>
                      <a:pPr algn="ctr"/>
                      <a:r>
                        <a:rPr lang="en-US" sz="2000" dirty="0"/>
                        <a:t>NULL</a:t>
                      </a:r>
                      <a:endParaRPr lang="en-IN" sz="2000" dirty="0"/>
                    </a:p>
                  </a:txBody>
                  <a:tcPr/>
                </a:tc>
                <a:tc>
                  <a:txBody>
                    <a:bodyPr/>
                    <a:lstStyle/>
                    <a:p>
                      <a:pPr algn="ctr"/>
                      <a:r>
                        <a:rPr lang="en-US" sz="2000" dirty="0"/>
                        <a:t>17,000</a:t>
                      </a:r>
                      <a:endParaRPr lang="en-IN" sz="2000" dirty="0"/>
                    </a:p>
                  </a:txBody>
                  <a:tcPr/>
                </a:tc>
                <a:tc>
                  <a:txBody>
                    <a:bodyPr/>
                    <a:lstStyle/>
                    <a:p>
                      <a:pPr algn="ctr"/>
                      <a:r>
                        <a:rPr lang="en-US" sz="2000" dirty="0"/>
                        <a:t>Anna </a:t>
                      </a:r>
                      <a:endParaRPr lang="en-IN" sz="2000" dirty="0"/>
                    </a:p>
                  </a:txBody>
                  <a:tcPr/>
                </a:tc>
                <a:extLst>
                  <a:ext uri="{0D108BD9-81ED-4DB2-BD59-A6C34878D82A}">
                    <a16:rowId xmlns:a16="http://schemas.microsoft.com/office/drawing/2014/main" val="809485998"/>
                  </a:ext>
                </a:extLst>
              </a:tr>
              <a:tr h="370840">
                <a:tc>
                  <a:txBody>
                    <a:bodyPr/>
                    <a:lstStyle/>
                    <a:p>
                      <a:pPr algn="ctr"/>
                      <a:r>
                        <a:rPr lang="en-US" sz="2000" dirty="0"/>
                        <a:t>5,003</a:t>
                      </a:r>
                      <a:endParaRPr lang="en-IN" sz="2000" dirty="0"/>
                    </a:p>
                  </a:txBody>
                  <a:tcPr/>
                </a:tc>
                <a:tc>
                  <a:txBody>
                    <a:bodyPr/>
                    <a:lstStyle/>
                    <a:p>
                      <a:pPr algn="ctr"/>
                      <a:r>
                        <a:rPr lang="en-US" sz="2000" dirty="0"/>
                        <a:t>94</a:t>
                      </a:r>
                      <a:endParaRPr lang="en-IN" sz="2000" dirty="0"/>
                    </a:p>
                  </a:txBody>
                  <a:tcPr/>
                </a:tc>
                <a:tc>
                  <a:txBody>
                    <a:bodyPr/>
                    <a:lstStyle/>
                    <a:p>
                      <a:pPr algn="ctr"/>
                      <a:r>
                        <a:rPr lang="en-US" sz="2000" dirty="0"/>
                        <a:t>10</a:t>
                      </a:r>
                      <a:endParaRPr lang="en-IN" sz="2000" dirty="0"/>
                    </a:p>
                  </a:txBody>
                  <a:tcPr/>
                </a:tc>
                <a:tc>
                  <a:txBody>
                    <a:bodyPr/>
                    <a:lstStyle/>
                    <a:p>
                      <a:pPr algn="ctr"/>
                      <a:r>
                        <a:rPr lang="en-US" sz="2000" dirty="0"/>
                        <a:t>105,000</a:t>
                      </a:r>
                      <a:endParaRPr lang="en-IN" sz="2000" dirty="0"/>
                    </a:p>
                  </a:txBody>
                  <a:tcPr/>
                </a:tc>
                <a:tc>
                  <a:txBody>
                    <a:bodyPr/>
                    <a:lstStyle/>
                    <a:p>
                      <a:pPr algn="ctr"/>
                      <a:r>
                        <a:rPr lang="en-US" sz="2000" dirty="0"/>
                        <a:t>Tom</a:t>
                      </a:r>
                      <a:endParaRPr lang="en-IN" sz="2000" dirty="0"/>
                    </a:p>
                  </a:txBody>
                  <a:tcPr/>
                </a:tc>
                <a:extLst>
                  <a:ext uri="{0D108BD9-81ED-4DB2-BD59-A6C34878D82A}">
                    <a16:rowId xmlns:a16="http://schemas.microsoft.com/office/drawing/2014/main" val="4105351674"/>
                  </a:ext>
                </a:extLst>
              </a:tr>
              <a:tr h="370840">
                <a:tc>
                  <a:txBody>
                    <a:bodyPr/>
                    <a:lstStyle/>
                    <a:p>
                      <a:pPr algn="ctr"/>
                      <a:r>
                        <a:rPr lang="en-US" sz="2000" dirty="0"/>
                        <a:t>5,004</a:t>
                      </a:r>
                      <a:endParaRPr lang="en-IN" sz="2000" dirty="0"/>
                    </a:p>
                  </a:txBody>
                  <a:tcPr/>
                </a:tc>
                <a:tc>
                  <a:txBody>
                    <a:bodyPr/>
                    <a:lstStyle/>
                    <a:p>
                      <a:pPr algn="ctr"/>
                      <a:r>
                        <a:rPr lang="en-US" sz="2000" dirty="0"/>
                        <a:t>86</a:t>
                      </a:r>
                      <a:endParaRPr lang="en-IN" sz="2000" dirty="0"/>
                    </a:p>
                  </a:txBody>
                  <a:tcPr/>
                </a:tc>
                <a:tc>
                  <a:txBody>
                    <a:bodyPr/>
                    <a:lstStyle/>
                    <a:p>
                      <a:pPr algn="ctr"/>
                      <a:r>
                        <a:rPr lang="en-US" sz="2000" dirty="0"/>
                        <a:t>8</a:t>
                      </a:r>
                      <a:endParaRPr lang="en-IN" sz="2000" dirty="0"/>
                    </a:p>
                  </a:txBody>
                  <a:tcPr/>
                </a:tc>
                <a:tc>
                  <a:txBody>
                    <a:bodyPr/>
                    <a:lstStyle/>
                    <a:p>
                      <a:pPr algn="ctr"/>
                      <a:r>
                        <a:rPr lang="en-US" sz="2000" dirty="0"/>
                        <a:t>27,000</a:t>
                      </a:r>
                      <a:endParaRPr lang="en-IN" sz="2000" dirty="0"/>
                    </a:p>
                  </a:txBody>
                  <a:tcPr/>
                </a:tc>
                <a:tc>
                  <a:txBody>
                    <a:bodyPr/>
                    <a:lstStyle/>
                    <a:p>
                      <a:pPr algn="ctr"/>
                      <a:r>
                        <a:rPr lang="en-US" sz="2000" dirty="0"/>
                        <a:t>Nora</a:t>
                      </a:r>
                      <a:endParaRPr lang="en-IN" sz="2000" dirty="0"/>
                    </a:p>
                  </a:txBody>
                  <a:tcPr/>
                </a:tc>
                <a:extLst>
                  <a:ext uri="{0D108BD9-81ED-4DB2-BD59-A6C34878D82A}">
                    <a16:rowId xmlns:a16="http://schemas.microsoft.com/office/drawing/2014/main" val="820593459"/>
                  </a:ext>
                </a:extLst>
              </a:tr>
              <a:tr h="370840">
                <a:tc>
                  <a:txBody>
                    <a:bodyPr/>
                    <a:lstStyle/>
                    <a:p>
                      <a:pPr algn="ctr"/>
                      <a:r>
                        <a:rPr lang="en-US" sz="2000" dirty="0"/>
                        <a:t>5,005</a:t>
                      </a:r>
                      <a:endParaRPr lang="en-IN" sz="2000" dirty="0"/>
                    </a:p>
                  </a:txBody>
                  <a:tcPr/>
                </a:tc>
                <a:tc>
                  <a:txBody>
                    <a:bodyPr/>
                    <a:lstStyle/>
                    <a:p>
                      <a:pPr algn="ctr"/>
                      <a:r>
                        <a:rPr lang="en-US" sz="2000" dirty="0"/>
                        <a:t>88</a:t>
                      </a:r>
                      <a:endParaRPr lang="en-IN" sz="2000" dirty="0"/>
                    </a:p>
                  </a:txBody>
                  <a:tcPr/>
                </a:tc>
                <a:tc>
                  <a:txBody>
                    <a:bodyPr/>
                    <a:lstStyle/>
                    <a:p>
                      <a:pPr algn="ctr"/>
                      <a:r>
                        <a:rPr lang="en-US" sz="2000" dirty="0"/>
                        <a:t>18</a:t>
                      </a:r>
                      <a:endParaRPr lang="en-IN" sz="2000" dirty="0"/>
                    </a:p>
                  </a:txBody>
                  <a:tcPr/>
                </a:tc>
                <a:tc>
                  <a:txBody>
                    <a:bodyPr/>
                    <a:lstStyle/>
                    <a:p>
                      <a:pPr algn="ctr"/>
                      <a:r>
                        <a:rPr lang="en-US" sz="2000" dirty="0"/>
                        <a:t>8,000</a:t>
                      </a:r>
                      <a:endParaRPr lang="en-IN" sz="2000" dirty="0"/>
                    </a:p>
                  </a:txBody>
                  <a:tcPr/>
                </a:tc>
                <a:tc>
                  <a:txBody>
                    <a:bodyPr/>
                    <a:lstStyle/>
                    <a:p>
                      <a:pPr algn="ctr"/>
                      <a:r>
                        <a:rPr lang="en-US" sz="2000" dirty="0"/>
                        <a:t>Tom</a:t>
                      </a:r>
                      <a:endParaRPr lang="en-IN" sz="2000" dirty="0"/>
                    </a:p>
                  </a:txBody>
                  <a:tcPr/>
                </a:tc>
                <a:extLst>
                  <a:ext uri="{0D108BD9-81ED-4DB2-BD59-A6C34878D82A}">
                    <a16:rowId xmlns:a16="http://schemas.microsoft.com/office/drawing/2014/main" val="3224504443"/>
                  </a:ext>
                </a:extLst>
              </a:tr>
            </a:tbl>
          </a:graphicData>
        </a:graphic>
      </p:graphicFrame>
      <p:graphicFrame>
        <p:nvGraphicFramePr>
          <p:cNvPr id="6" name="Table 5">
            <a:extLst>
              <a:ext uri="{FF2B5EF4-FFF2-40B4-BE49-F238E27FC236}">
                <a16:creationId xmlns:a16="http://schemas.microsoft.com/office/drawing/2014/main" id="{63CDF646-3053-5226-4BC8-C363EDC2928A}"/>
              </a:ext>
            </a:extLst>
          </p:cNvPr>
          <p:cNvGraphicFramePr>
            <a:graphicFrameLocks noGrp="1"/>
          </p:cNvGraphicFramePr>
          <p:nvPr>
            <p:extLst>
              <p:ext uri="{D42A27DB-BD31-4B8C-83A1-F6EECF244321}">
                <p14:modId xmlns:p14="http://schemas.microsoft.com/office/powerpoint/2010/main" val="1255943897"/>
              </p:ext>
            </p:extLst>
          </p:nvPr>
        </p:nvGraphicFramePr>
        <p:xfrm>
          <a:off x="5098139" y="3978910"/>
          <a:ext cx="2228077" cy="1981200"/>
        </p:xfrm>
        <a:graphic>
          <a:graphicData uri="http://schemas.openxmlformats.org/drawingml/2006/table">
            <a:tbl>
              <a:tblPr firstRow="1" bandRow="1">
                <a:tableStyleId>{5C22544A-7EE6-4342-B048-85BDC9FD1C3A}</a:tableStyleId>
              </a:tblPr>
              <a:tblGrid>
                <a:gridCol w="2228077">
                  <a:extLst>
                    <a:ext uri="{9D8B030D-6E8A-4147-A177-3AD203B41FA5}">
                      <a16:colId xmlns:a16="http://schemas.microsoft.com/office/drawing/2014/main" val="2898903662"/>
                    </a:ext>
                  </a:extLst>
                </a:gridCol>
              </a:tblGrid>
              <a:tr h="370840">
                <a:tc>
                  <a:txBody>
                    <a:bodyPr/>
                    <a:lstStyle/>
                    <a:p>
                      <a:pPr algn="ctr"/>
                      <a:r>
                        <a:rPr lang="en-US" sz="2000" dirty="0"/>
                        <a:t>customer_name</a:t>
                      </a:r>
                      <a:endParaRPr lang="en-IN" sz="2000" dirty="0"/>
                    </a:p>
                  </a:txBody>
                  <a:tcPr/>
                </a:tc>
                <a:extLst>
                  <a:ext uri="{0D108BD9-81ED-4DB2-BD59-A6C34878D82A}">
                    <a16:rowId xmlns:a16="http://schemas.microsoft.com/office/drawing/2014/main" val="200843895"/>
                  </a:ext>
                </a:extLst>
              </a:tr>
              <a:tr h="370840">
                <a:tc>
                  <a:txBody>
                    <a:bodyPr/>
                    <a:lstStyle/>
                    <a:p>
                      <a:pPr algn="ctr"/>
                      <a:r>
                        <a:rPr lang="en-US" sz="2000" dirty="0"/>
                        <a:t>John </a:t>
                      </a:r>
                      <a:endParaRPr lang="en-IN" sz="2000" dirty="0"/>
                    </a:p>
                  </a:txBody>
                  <a:tcPr/>
                </a:tc>
                <a:extLst>
                  <a:ext uri="{0D108BD9-81ED-4DB2-BD59-A6C34878D82A}">
                    <a16:rowId xmlns:a16="http://schemas.microsoft.com/office/drawing/2014/main" val="2868018732"/>
                  </a:ext>
                </a:extLst>
              </a:tr>
              <a:tr h="370840">
                <a:tc>
                  <a:txBody>
                    <a:bodyPr/>
                    <a:lstStyle/>
                    <a:p>
                      <a:pPr algn="ctr"/>
                      <a:r>
                        <a:rPr lang="en-US" sz="2000" dirty="0"/>
                        <a:t>Anna </a:t>
                      </a:r>
                      <a:endParaRPr lang="en-IN" sz="2000" dirty="0"/>
                    </a:p>
                  </a:txBody>
                  <a:tcPr/>
                </a:tc>
                <a:extLst>
                  <a:ext uri="{0D108BD9-81ED-4DB2-BD59-A6C34878D82A}">
                    <a16:rowId xmlns:a16="http://schemas.microsoft.com/office/drawing/2014/main" val="809485998"/>
                  </a:ext>
                </a:extLst>
              </a:tr>
              <a:tr h="370840">
                <a:tc>
                  <a:txBody>
                    <a:bodyPr/>
                    <a:lstStyle/>
                    <a:p>
                      <a:pPr algn="ctr"/>
                      <a:r>
                        <a:rPr lang="en-US" sz="2000" dirty="0"/>
                        <a:t>Tom</a:t>
                      </a:r>
                      <a:endParaRPr lang="en-IN" sz="2000" dirty="0"/>
                    </a:p>
                  </a:txBody>
                  <a:tcPr/>
                </a:tc>
                <a:extLst>
                  <a:ext uri="{0D108BD9-81ED-4DB2-BD59-A6C34878D82A}">
                    <a16:rowId xmlns:a16="http://schemas.microsoft.com/office/drawing/2014/main" val="4105351674"/>
                  </a:ext>
                </a:extLst>
              </a:tr>
              <a:tr h="370840">
                <a:tc>
                  <a:txBody>
                    <a:bodyPr/>
                    <a:lstStyle/>
                    <a:p>
                      <a:pPr algn="ctr"/>
                      <a:r>
                        <a:rPr lang="en-US" sz="2000" dirty="0"/>
                        <a:t>Nora</a:t>
                      </a:r>
                      <a:endParaRPr lang="en-IN" sz="2000" dirty="0"/>
                    </a:p>
                  </a:txBody>
                  <a:tcPr/>
                </a:tc>
                <a:extLst>
                  <a:ext uri="{0D108BD9-81ED-4DB2-BD59-A6C34878D82A}">
                    <a16:rowId xmlns:a16="http://schemas.microsoft.com/office/drawing/2014/main" val="820593459"/>
                  </a:ext>
                </a:extLst>
              </a:tr>
            </a:tbl>
          </a:graphicData>
        </a:graphic>
      </p:graphicFrame>
      <p:sp>
        <p:nvSpPr>
          <p:cNvPr id="7" name="TextBox 6">
            <a:extLst>
              <a:ext uri="{FF2B5EF4-FFF2-40B4-BE49-F238E27FC236}">
                <a16:creationId xmlns:a16="http://schemas.microsoft.com/office/drawing/2014/main" id="{5E4B76FA-7519-9BDC-FC2C-346D39186E70}"/>
              </a:ext>
            </a:extLst>
          </p:cNvPr>
          <p:cNvSpPr txBox="1"/>
          <p:nvPr/>
        </p:nvSpPr>
        <p:spPr>
          <a:xfrm>
            <a:off x="638628" y="4313853"/>
            <a:ext cx="6096000" cy="1015663"/>
          </a:xfrm>
          <a:prstGeom prst="rect">
            <a:avLst/>
          </a:prstGeom>
          <a:noFill/>
        </p:spPr>
        <p:txBody>
          <a:bodyPr wrap="square">
            <a:spAutoFit/>
          </a:bodyPr>
          <a:lstStyle/>
          <a:p>
            <a:pPr algn="just"/>
            <a:r>
              <a:rPr lang="en-US" sz="2000" b="1" dirty="0"/>
              <a:t>SELECT </a:t>
            </a:r>
          </a:p>
          <a:p>
            <a:pPr marL="0" indent="0" algn="just">
              <a:buNone/>
            </a:pPr>
            <a:r>
              <a:rPr lang="en-US" sz="2000" b="1" dirty="0"/>
              <a:t>	DISTINCT customer_name </a:t>
            </a:r>
          </a:p>
          <a:p>
            <a:pPr marL="0" indent="0" algn="just">
              <a:buNone/>
            </a:pPr>
            <a:r>
              <a:rPr lang="en-US" sz="2000" b="1" dirty="0"/>
              <a:t>   FROM sales; </a:t>
            </a:r>
          </a:p>
        </p:txBody>
      </p:sp>
    </p:spTree>
    <p:extLst>
      <p:ext uri="{BB962C8B-B14F-4D97-AF65-F5344CB8AC3E}">
        <p14:creationId xmlns:p14="http://schemas.microsoft.com/office/powerpoint/2010/main" val="1481476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7815-C2A7-ED26-B126-7E452B812B8A}"/>
              </a:ext>
            </a:extLst>
          </p:cNvPr>
          <p:cNvSpPr>
            <a:spLocks noGrp="1"/>
          </p:cNvSpPr>
          <p:nvPr>
            <p:ph type="title"/>
          </p:nvPr>
        </p:nvSpPr>
        <p:spPr>
          <a:xfrm>
            <a:off x="838200" y="-238068"/>
            <a:ext cx="10515600" cy="1325563"/>
          </a:xfrm>
        </p:spPr>
        <p:txBody>
          <a:bodyPr/>
          <a:lstStyle/>
          <a:p>
            <a:pPr algn="ctr"/>
            <a:r>
              <a:rPr lang="en-US" b="1" dirty="0">
                <a:solidFill>
                  <a:srgbClr val="C00000"/>
                </a:solidFill>
              </a:rPr>
              <a:t>Advanced NoSQL for Data Science</a:t>
            </a:r>
            <a:endParaRPr lang="en-IN" b="1" dirty="0">
              <a:solidFill>
                <a:srgbClr val="C00000"/>
              </a:solidFill>
            </a:endParaRPr>
          </a:p>
        </p:txBody>
      </p:sp>
      <p:sp>
        <p:nvSpPr>
          <p:cNvPr id="3" name="Content Placeholder 2">
            <a:extLst>
              <a:ext uri="{FF2B5EF4-FFF2-40B4-BE49-F238E27FC236}">
                <a16:creationId xmlns:a16="http://schemas.microsoft.com/office/drawing/2014/main" id="{A1AF5320-9320-53D2-6D68-2B39B6BFD5FE}"/>
              </a:ext>
            </a:extLst>
          </p:cNvPr>
          <p:cNvSpPr>
            <a:spLocks noGrp="1"/>
          </p:cNvSpPr>
          <p:nvPr>
            <p:ph idx="1"/>
          </p:nvPr>
        </p:nvSpPr>
        <p:spPr>
          <a:xfrm>
            <a:off x="838200" y="823090"/>
            <a:ext cx="10515600" cy="4351338"/>
          </a:xfrm>
        </p:spPr>
        <p:txBody>
          <a:bodyPr>
            <a:noAutofit/>
          </a:bodyPr>
          <a:lstStyle/>
          <a:p>
            <a:pPr algn="just"/>
            <a:r>
              <a:rPr lang="en-US" sz="2000" dirty="0"/>
              <a:t>NoSQL, which means “</a:t>
            </a:r>
            <a:r>
              <a:rPr lang="en-US" sz="2000" b="1" dirty="0"/>
              <a:t>not only SQL</a:t>
            </a:r>
            <a:r>
              <a:rPr lang="en-US" sz="2000" dirty="0"/>
              <a:t>”, is an alternative to relational databases in which data is stored in tables and has a fixed data schema. </a:t>
            </a:r>
          </a:p>
          <a:p>
            <a:pPr algn="just"/>
            <a:r>
              <a:rPr lang="en-US" sz="2000" dirty="0"/>
              <a:t>NoSQL is a database design that can accommodate various data models, </a:t>
            </a:r>
            <a:r>
              <a:rPr lang="en-US" sz="2000" b="1" dirty="0"/>
              <a:t>including key-value, document, columnar, and graph formats</a:t>
            </a:r>
            <a:r>
              <a:rPr lang="en-US" sz="2000" dirty="0"/>
              <a:t>. </a:t>
            </a:r>
          </a:p>
          <a:p>
            <a:pPr algn="just"/>
            <a:r>
              <a:rPr lang="en-US" sz="2000" dirty="0"/>
              <a:t>NoSQL databases are very useful for </a:t>
            </a:r>
            <a:r>
              <a:rPr lang="en-US" sz="2000" b="1" dirty="0"/>
              <a:t>working with large distributed data</a:t>
            </a:r>
            <a:r>
              <a:rPr lang="en-US" sz="2000" dirty="0"/>
              <a:t>. </a:t>
            </a:r>
          </a:p>
          <a:p>
            <a:pPr algn="just"/>
            <a:r>
              <a:rPr lang="en-US" sz="2000" dirty="0"/>
              <a:t>The NoSQL databases are built in the early 2000s to deal with large-scale database clustering in web and cloud applications. </a:t>
            </a:r>
          </a:p>
          <a:p>
            <a:pPr algn="just"/>
            <a:r>
              <a:rPr lang="en-US" sz="2000" dirty="0"/>
              <a:t>NoSQL has a flexible schema, unlike the traditional relational database model. </a:t>
            </a:r>
            <a:r>
              <a:rPr lang="en-US" sz="2000" b="1" dirty="0"/>
              <a:t>All rows can have different structures or attributes. </a:t>
            </a:r>
          </a:p>
          <a:p>
            <a:pPr algn="just"/>
            <a:r>
              <a:rPr lang="en-US" sz="2000" dirty="0"/>
              <a:t>NoSQL databases are found to be very useful for handling really big data tasks because it follows the </a:t>
            </a:r>
            <a:r>
              <a:rPr lang="en-US" sz="2000" b="1" dirty="0"/>
              <a:t>Basically Available, Soft State, Eventual Consistency (BASE) approach </a:t>
            </a:r>
            <a:r>
              <a:rPr lang="en-US" sz="2000" dirty="0"/>
              <a:t>instead of Atomicity, Consistency, Isolation, and Durability − commonly known as ACID properties. </a:t>
            </a:r>
          </a:p>
          <a:p>
            <a:pPr algn="just"/>
            <a:r>
              <a:rPr lang="en-US" sz="2000" b="1" dirty="0"/>
              <a:t>Two major drawbacks of SQL are rigidity when adding columns and attributes to tables and slow performance when many tables need to be joined and when tables store a large amount of data.</a:t>
            </a:r>
          </a:p>
          <a:p>
            <a:pPr algn="just"/>
            <a:r>
              <a:rPr lang="en-US" sz="2000" dirty="0"/>
              <a:t>NoSQL databases tried to overcome these two biggest drawbacks of relational databases. </a:t>
            </a:r>
          </a:p>
          <a:p>
            <a:pPr algn="just"/>
            <a:r>
              <a:rPr lang="en-US" sz="2000" dirty="0"/>
              <a:t>NoSQL offers a more flexible, schema-free solution that can work with unstructured data.</a:t>
            </a:r>
            <a:endParaRPr lang="en-IN" sz="2000" dirty="0"/>
          </a:p>
        </p:txBody>
      </p:sp>
      <p:sp>
        <p:nvSpPr>
          <p:cNvPr id="4" name="Slide Number Placeholder 3">
            <a:extLst>
              <a:ext uri="{FF2B5EF4-FFF2-40B4-BE49-F238E27FC236}">
                <a16:creationId xmlns:a16="http://schemas.microsoft.com/office/drawing/2014/main" id="{01312758-5A3B-2FFF-B0F8-A448B676C490}"/>
              </a:ext>
            </a:extLst>
          </p:cNvPr>
          <p:cNvSpPr>
            <a:spLocks noGrp="1"/>
          </p:cNvSpPr>
          <p:nvPr>
            <p:ph type="sldNum" sz="quarter" idx="12"/>
          </p:nvPr>
        </p:nvSpPr>
        <p:spPr/>
        <p:txBody>
          <a:bodyPr/>
          <a:lstStyle/>
          <a:p>
            <a:fld id="{A5DC77FE-90AD-43F6-BCC5-87ECBA829A40}" type="slidenum">
              <a:rPr lang="en-IN" smtClean="0"/>
              <a:t>32</a:t>
            </a:fld>
            <a:endParaRPr lang="en-IN" dirty="0"/>
          </a:p>
        </p:txBody>
      </p:sp>
    </p:spTree>
    <p:extLst>
      <p:ext uri="{BB962C8B-B14F-4D97-AF65-F5344CB8AC3E}">
        <p14:creationId xmlns:p14="http://schemas.microsoft.com/office/powerpoint/2010/main" val="27360865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05AF0-778D-B59B-99B3-A40D0B02758B}"/>
              </a:ext>
            </a:extLst>
          </p:cNvPr>
          <p:cNvSpPr>
            <a:spLocks noGrp="1"/>
          </p:cNvSpPr>
          <p:nvPr>
            <p:ph type="title"/>
          </p:nvPr>
        </p:nvSpPr>
        <p:spPr>
          <a:xfrm>
            <a:off x="838200" y="0"/>
            <a:ext cx="10515600" cy="1325563"/>
          </a:xfrm>
        </p:spPr>
        <p:txBody>
          <a:bodyPr/>
          <a:lstStyle/>
          <a:p>
            <a:pPr algn="ctr"/>
            <a:r>
              <a:rPr lang="en-US" b="1" dirty="0">
                <a:solidFill>
                  <a:srgbClr val="C00000"/>
                </a:solidFill>
                <a:latin typeface="+mn-lt"/>
              </a:rPr>
              <a:t>Why NoSQL?</a:t>
            </a:r>
            <a:endParaRPr lang="en-IN" b="1" dirty="0">
              <a:solidFill>
                <a:srgbClr val="C00000"/>
              </a:solidFill>
              <a:latin typeface="+mn-lt"/>
            </a:endParaRPr>
          </a:p>
        </p:txBody>
      </p:sp>
      <p:sp>
        <p:nvSpPr>
          <p:cNvPr id="3" name="Content Placeholder 2">
            <a:extLst>
              <a:ext uri="{FF2B5EF4-FFF2-40B4-BE49-F238E27FC236}">
                <a16:creationId xmlns:a16="http://schemas.microsoft.com/office/drawing/2014/main" id="{EF6C0A88-77D7-165E-E826-A9939859E286}"/>
              </a:ext>
            </a:extLst>
          </p:cNvPr>
          <p:cNvSpPr>
            <a:spLocks noGrp="1"/>
          </p:cNvSpPr>
          <p:nvPr>
            <p:ph idx="1"/>
          </p:nvPr>
        </p:nvSpPr>
        <p:spPr>
          <a:xfrm>
            <a:off x="838200" y="1325563"/>
            <a:ext cx="10515600" cy="4351338"/>
          </a:xfrm>
        </p:spPr>
        <p:txBody>
          <a:bodyPr>
            <a:noAutofit/>
          </a:bodyPr>
          <a:lstStyle/>
          <a:p>
            <a:pPr algn="just"/>
            <a:r>
              <a:rPr lang="en-US" sz="2400" dirty="0"/>
              <a:t>NoSQL supports unstructured data or semi-structured data. </a:t>
            </a:r>
          </a:p>
          <a:p>
            <a:pPr algn="just"/>
            <a:r>
              <a:rPr lang="en-US" sz="2400" dirty="0"/>
              <a:t>In many applications, an attribute usually needs to be added on the fly, for specific rows, but not every row, and may be of different types than attributes in the rows. </a:t>
            </a:r>
          </a:p>
          <a:p>
            <a:pPr algn="just"/>
            <a:r>
              <a:rPr lang="en-US" sz="2400" dirty="0"/>
              <a:t>Now let us explore some NoSQL features to understand why you should choose NoSQL databases for data science. </a:t>
            </a:r>
          </a:p>
          <a:p>
            <a:pPr algn="just"/>
            <a:r>
              <a:rPr lang="en-US" sz="2400" b="1" dirty="0"/>
              <a:t>Features: </a:t>
            </a:r>
          </a:p>
          <a:p>
            <a:pPr lvl="1" algn="just"/>
            <a:r>
              <a:rPr lang="en-US" dirty="0"/>
              <a:t>It is not using the relational model to store data. </a:t>
            </a:r>
          </a:p>
          <a:p>
            <a:pPr lvl="1" algn="just"/>
            <a:r>
              <a:rPr lang="en-US" dirty="0"/>
              <a:t>NoSQL running well on clusters. </a:t>
            </a:r>
          </a:p>
          <a:p>
            <a:pPr lvl="1" algn="just"/>
            <a:r>
              <a:rPr lang="en-US" dirty="0"/>
              <a:t>It is mostly open-source. </a:t>
            </a:r>
          </a:p>
          <a:p>
            <a:pPr lvl="1" algn="just"/>
            <a:r>
              <a:rPr lang="en-US" dirty="0"/>
              <a:t>NoSQL is capable to handle a large amount of social media data. </a:t>
            </a:r>
          </a:p>
          <a:p>
            <a:pPr lvl="1" algn="just"/>
            <a:r>
              <a:rPr lang="en-US" dirty="0"/>
              <a:t>NoSQL is schema-less.</a:t>
            </a:r>
            <a:endParaRPr lang="en-IN" dirty="0"/>
          </a:p>
        </p:txBody>
      </p:sp>
      <p:sp>
        <p:nvSpPr>
          <p:cNvPr id="4" name="Slide Number Placeholder 3">
            <a:extLst>
              <a:ext uri="{FF2B5EF4-FFF2-40B4-BE49-F238E27FC236}">
                <a16:creationId xmlns:a16="http://schemas.microsoft.com/office/drawing/2014/main" id="{EC0B23D7-8933-1F27-359E-4892C7304C73}"/>
              </a:ext>
            </a:extLst>
          </p:cNvPr>
          <p:cNvSpPr>
            <a:spLocks noGrp="1"/>
          </p:cNvSpPr>
          <p:nvPr>
            <p:ph type="sldNum" sz="quarter" idx="12"/>
          </p:nvPr>
        </p:nvSpPr>
        <p:spPr/>
        <p:txBody>
          <a:bodyPr/>
          <a:lstStyle/>
          <a:p>
            <a:fld id="{A5DC77FE-90AD-43F6-BCC5-87ECBA829A40}" type="slidenum">
              <a:rPr lang="en-IN" smtClean="0"/>
              <a:t>33</a:t>
            </a:fld>
            <a:endParaRPr lang="en-IN" dirty="0"/>
          </a:p>
        </p:txBody>
      </p:sp>
    </p:spTree>
    <p:extLst>
      <p:ext uri="{BB962C8B-B14F-4D97-AF65-F5344CB8AC3E}">
        <p14:creationId xmlns:p14="http://schemas.microsoft.com/office/powerpoint/2010/main" val="3686191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F804B-1415-B62E-C842-B72A15FC52FC}"/>
              </a:ext>
            </a:extLst>
          </p:cNvPr>
          <p:cNvSpPr>
            <a:spLocks noGrp="1"/>
          </p:cNvSpPr>
          <p:nvPr>
            <p:ph type="title"/>
          </p:nvPr>
        </p:nvSpPr>
        <p:spPr/>
        <p:txBody>
          <a:bodyPr/>
          <a:lstStyle/>
          <a:p>
            <a:pPr algn="ctr"/>
            <a:r>
              <a:rPr lang="en-US" b="1" dirty="0">
                <a:solidFill>
                  <a:srgbClr val="C00000"/>
                </a:solidFill>
              </a:rPr>
              <a:t>Document Databases for Data Science</a:t>
            </a:r>
            <a:endParaRPr lang="en-IN" b="1" dirty="0">
              <a:solidFill>
                <a:srgbClr val="C00000"/>
              </a:solidFill>
            </a:endParaRPr>
          </a:p>
        </p:txBody>
      </p:sp>
      <p:sp>
        <p:nvSpPr>
          <p:cNvPr id="3" name="Content Placeholder 2">
            <a:extLst>
              <a:ext uri="{FF2B5EF4-FFF2-40B4-BE49-F238E27FC236}">
                <a16:creationId xmlns:a16="http://schemas.microsoft.com/office/drawing/2014/main" id="{7A3D8D5E-D594-AA8F-44DB-943B6F43A2C3}"/>
              </a:ext>
            </a:extLst>
          </p:cNvPr>
          <p:cNvSpPr>
            <a:spLocks noGrp="1"/>
          </p:cNvSpPr>
          <p:nvPr>
            <p:ph idx="1"/>
          </p:nvPr>
        </p:nvSpPr>
        <p:spPr/>
        <p:txBody>
          <a:bodyPr>
            <a:normAutofit/>
          </a:bodyPr>
          <a:lstStyle/>
          <a:p>
            <a:pPr algn="just"/>
            <a:r>
              <a:rPr lang="en-US" sz="2400" dirty="0"/>
              <a:t>Document-based NoSQL databases store the data in the JSON object format. Each document has key-value pairs like structures. </a:t>
            </a:r>
          </a:p>
          <a:p>
            <a:pPr algn="just"/>
            <a:r>
              <a:rPr lang="en-US" sz="2400" dirty="0"/>
              <a:t>The document-based NoSQL databases are simple for engineers as they map items as a JSON object. </a:t>
            </a:r>
          </a:p>
          <a:p>
            <a:pPr algn="just"/>
            <a:r>
              <a:rPr lang="en-US" sz="2400" dirty="0"/>
              <a:t>JSON is a very common data format truly adaptable by web developers and permits us to change the structure whenever required. </a:t>
            </a:r>
          </a:p>
          <a:p>
            <a:pPr algn="just"/>
            <a:r>
              <a:rPr lang="en-US" sz="2400" dirty="0"/>
              <a:t>Some examples of document-based NoSQL databases are CouchDB, MongoDB, OrientDB, and BaseX.</a:t>
            </a:r>
            <a:endParaRPr lang="en-IN" sz="2400" dirty="0"/>
          </a:p>
        </p:txBody>
      </p:sp>
      <p:sp>
        <p:nvSpPr>
          <p:cNvPr id="4" name="Slide Number Placeholder 3">
            <a:extLst>
              <a:ext uri="{FF2B5EF4-FFF2-40B4-BE49-F238E27FC236}">
                <a16:creationId xmlns:a16="http://schemas.microsoft.com/office/drawing/2014/main" id="{1E79FB96-DFD1-7694-AF30-727FCC793C6A}"/>
              </a:ext>
            </a:extLst>
          </p:cNvPr>
          <p:cNvSpPr>
            <a:spLocks noGrp="1"/>
          </p:cNvSpPr>
          <p:nvPr>
            <p:ph type="sldNum" sz="quarter" idx="12"/>
          </p:nvPr>
        </p:nvSpPr>
        <p:spPr/>
        <p:txBody>
          <a:bodyPr/>
          <a:lstStyle/>
          <a:p>
            <a:fld id="{A5DC77FE-90AD-43F6-BCC5-87ECBA829A40}" type="slidenum">
              <a:rPr lang="en-IN" smtClean="0"/>
              <a:t>34</a:t>
            </a:fld>
            <a:endParaRPr lang="en-IN" dirty="0"/>
          </a:p>
        </p:txBody>
      </p:sp>
    </p:spTree>
    <p:extLst>
      <p:ext uri="{BB962C8B-B14F-4D97-AF65-F5344CB8AC3E}">
        <p14:creationId xmlns:p14="http://schemas.microsoft.com/office/powerpoint/2010/main" val="3796344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F804B-1415-B62E-C842-B72A15FC52FC}"/>
              </a:ext>
            </a:extLst>
          </p:cNvPr>
          <p:cNvSpPr>
            <a:spLocks noGrp="1"/>
          </p:cNvSpPr>
          <p:nvPr>
            <p:ph type="title"/>
          </p:nvPr>
        </p:nvSpPr>
        <p:spPr>
          <a:xfrm>
            <a:off x="838200" y="0"/>
            <a:ext cx="10515600" cy="1325563"/>
          </a:xfrm>
        </p:spPr>
        <p:txBody>
          <a:bodyPr/>
          <a:lstStyle/>
          <a:p>
            <a:pPr algn="ctr"/>
            <a:r>
              <a:rPr lang="en-US" b="1" dirty="0">
                <a:solidFill>
                  <a:srgbClr val="C00000"/>
                </a:solidFill>
                <a:latin typeface="+mn-lt"/>
              </a:rPr>
              <a:t>JSON Document Format</a:t>
            </a:r>
            <a:endParaRPr lang="en-IN" b="1" dirty="0">
              <a:solidFill>
                <a:srgbClr val="C00000"/>
              </a:solidFill>
              <a:latin typeface="+mn-lt"/>
            </a:endParaRPr>
          </a:p>
        </p:txBody>
      </p:sp>
      <p:sp>
        <p:nvSpPr>
          <p:cNvPr id="3" name="Content Placeholder 2">
            <a:extLst>
              <a:ext uri="{FF2B5EF4-FFF2-40B4-BE49-F238E27FC236}">
                <a16:creationId xmlns:a16="http://schemas.microsoft.com/office/drawing/2014/main" id="{7A3D8D5E-D594-AA8F-44DB-943B6F43A2C3}"/>
              </a:ext>
            </a:extLst>
          </p:cNvPr>
          <p:cNvSpPr>
            <a:spLocks noGrp="1"/>
          </p:cNvSpPr>
          <p:nvPr>
            <p:ph idx="1"/>
          </p:nvPr>
        </p:nvSpPr>
        <p:spPr>
          <a:xfrm>
            <a:off x="915318" y="1325563"/>
            <a:ext cx="10515600" cy="4895850"/>
          </a:xfrm>
        </p:spPr>
        <p:txBody>
          <a:bodyPr>
            <a:normAutofit fontScale="70000" lnSpcReduction="20000"/>
          </a:bodyPr>
          <a:lstStyle/>
          <a:p>
            <a:pPr marL="0" indent="0" algn="just">
              <a:buNone/>
            </a:pPr>
            <a:r>
              <a:rPr lang="en-US" sz="2100" dirty="0"/>
              <a:t>{</a:t>
            </a:r>
          </a:p>
          <a:p>
            <a:pPr marL="0" indent="0" algn="just">
              <a:buNone/>
            </a:pPr>
            <a:r>
              <a:rPr lang="en-US" sz="2100" dirty="0"/>
              <a:t>	"_id": 1, </a:t>
            </a:r>
          </a:p>
          <a:p>
            <a:pPr marL="0" indent="0" algn="just">
              <a:buNone/>
            </a:pPr>
            <a:r>
              <a:rPr lang="en-US" sz="2100" dirty="0"/>
              <a:t>	"name" : { "first" : "John", "last" : "Backus" }, </a:t>
            </a:r>
          </a:p>
          <a:p>
            <a:pPr marL="0" indent="0" algn="just">
              <a:buNone/>
            </a:pPr>
            <a:r>
              <a:rPr lang="en-US" sz="2100" dirty="0"/>
              <a:t>	"contribs" : [ "Fortran", "ALGOL", "Form", "FP" ],</a:t>
            </a:r>
          </a:p>
          <a:p>
            <a:pPr marL="0" indent="0" algn="just">
              <a:buNone/>
            </a:pPr>
            <a:r>
              <a:rPr lang="en-US" sz="2100" dirty="0"/>
              <a:t>	 "awards" : [</a:t>
            </a:r>
          </a:p>
          <a:p>
            <a:pPr marL="0" indent="0" algn="just">
              <a:buNone/>
            </a:pPr>
            <a:r>
              <a:rPr lang="en-US" sz="2100" dirty="0"/>
              <a:t>		 {</a:t>
            </a:r>
          </a:p>
          <a:p>
            <a:pPr marL="0" indent="0" algn="just">
              <a:buNone/>
            </a:pPr>
            <a:r>
              <a:rPr lang="en-US" sz="2100" dirty="0"/>
              <a:t>			 "award" :"Dowell Award", </a:t>
            </a:r>
          </a:p>
          <a:p>
            <a:pPr marL="0" indent="0" algn="just">
              <a:buNone/>
            </a:pPr>
            <a:r>
              <a:rPr lang="en-US" sz="2100" dirty="0"/>
              <a:t>			"year" : 1988, </a:t>
            </a:r>
          </a:p>
          <a:p>
            <a:pPr marL="0" indent="0" algn="just">
              <a:buNone/>
            </a:pPr>
            <a:r>
              <a:rPr lang="en-US" sz="2100" dirty="0"/>
              <a:t>			"by" :"Computer Society" </a:t>
            </a:r>
          </a:p>
          <a:p>
            <a:pPr marL="0" indent="0" algn="just">
              <a:buNone/>
            </a:pPr>
            <a:r>
              <a:rPr lang="en-US" sz="2100" dirty="0"/>
              <a:t>		}, </a:t>
            </a:r>
          </a:p>
          <a:p>
            <a:pPr marL="0" indent="0" algn="just">
              <a:buNone/>
            </a:pPr>
            <a:r>
              <a:rPr lang="en-US" sz="2100" dirty="0"/>
              <a:t>		{</a:t>
            </a:r>
          </a:p>
          <a:p>
            <a:pPr marL="0" indent="0" algn="just">
              <a:buNone/>
            </a:pPr>
            <a:r>
              <a:rPr lang="en-US" sz="2100" dirty="0"/>
              <a:t>			 "award" :"First Prize", </a:t>
            </a:r>
          </a:p>
          <a:p>
            <a:pPr marL="0" indent="0" algn="just">
              <a:buNone/>
            </a:pPr>
            <a:r>
              <a:rPr lang="en-US" sz="2100" dirty="0"/>
              <a:t>			"year" : 1993, </a:t>
            </a:r>
          </a:p>
          <a:p>
            <a:pPr marL="0" indent="0" algn="just">
              <a:buNone/>
            </a:pPr>
            <a:r>
              <a:rPr lang="en-US" sz="2100" dirty="0"/>
              <a:t>			"by" : "National Academy of Engineering“</a:t>
            </a:r>
          </a:p>
          <a:p>
            <a:pPr marL="0" indent="0" algn="just">
              <a:buNone/>
            </a:pPr>
            <a:r>
              <a:rPr lang="en-US" sz="2100" dirty="0"/>
              <a:t>		 } </a:t>
            </a:r>
          </a:p>
          <a:p>
            <a:pPr marL="0" indent="0" algn="just">
              <a:buNone/>
            </a:pPr>
            <a:r>
              <a:rPr lang="en-US" sz="2100" dirty="0"/>
              <a:t>	]</a:t>
            </a:r>
          </a:p>
          <a:p>
            <a:pPr marL="0" indent="0" algn="just">
              <a:buNone/>
            </a:pPr>
            <a:r>
              <a:rPr lang="en-US" sz="2100" dirty="0"/>
              <a:t> }</a:t>
            </a:r>
          </a:p>
          <a:p>
            <a:pPr marL="0" indent="0" algn="just">
              <a:buNone/>
            </a:pPr>
            <a:endParaRPr lang="en-IN" sz="2400" dirty="0"/>
          </a:p>
        </p:txBody>
      </p:sp>
      <p:sp>
        <p:nvSpPr>
          <p:cNvPr id="4" name="Slide Number Placeholder 3">
            <a:extLst>
              <a:ext uri="{FF2B5EF4-FFF2-40B4-BE49-F238E27FC236}">
                <a16:creationId xmlns:a16="http://schemas.microsoft.com/office/drawing/2014/main" id="{1E79FB96-DFD1-7694-AF30-727FCC793C6A}"/>
              </a:ext>
            </a:extLst>
          </p:cNvPr>
          <p:cNvSpPr>
            <a:spLocks noGrp="1"/>
          </p:cNvSpPr>
          <p:nvPr>
            <p:ph type="sldNum" sz="quarter" idx="12"/>
          </p:nvPr>
        </p:nvSpPr>
        <p:spPr/>
        <p:txBody>
          <a:bodyPr/>
          <a:lstStyle/>
          <a:p>
            <a:fld id="{A5DC77FE-90AD-43F6-BCC5-87ECBA829A40}" type="slidenum">
              <a:rPr lang="en-IN" smtClean="0"/>
              <a:t>35</a:t>
            </a:fld>
            <a:endParaRPr lang="en-IN" dirty="0"/>
          </a:p>
        </p:txBody>
      </p:sp>
    </p:spTree>
    <p:extLst>
      <p:ext uri="{BB962C8B-B14F-4D97-AF65-F5344CB8AC3E}">
        <p14:creationId xmlns:p14="http://schemas.microsoft.com/office/powerpoint/2010/main" val="1027877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F804B-1415-B62E-C842-B72A15FC52FC}"/>
              </a:ext>
            </a:extLst>
          </p:cNvPr>
          <p:cNvSpPr>
            <a:spLocks noGrp="1"/>
          </p:cNvSpPr>
          <p:nvPr>
            <p:ph type="title"/>
          </p:nvPr>
        </p:nvSpPr>
        <p:spPr>
          <a:xfrm>
            <a:off x="838200" y="-261630"/>
            <a:ext cx="10515600" cy="1325563"/>
          </a:xfrm>
        </p:spPr>
        <p:txBody>
          <a:bodyPr/>
          <a:lstStyle/>
          <a:p>
            <a:pPr algn="ctr"/>
            <a:r>
              <a:rPr lang="en-US" b="1" dirty="0">
                <a:solidFill>
                  <a:srgbClr val="C00000"/>
                </a:solidFill>
                <a:latin typeface="+mn-lt"/>
              </a:rPr>
              <a:t>Wide Column Databases for Data Science</a:t>
            </a:r>
            <a:endParaRPr lang="en-IN" b="1" dirty="0">
              <a:solidFill>
                <a:srgbClr val="C00000"/>
              </a:solidFill>
              <a:latin typeface="+mn-lt"/>
            </a:endParaRPr>
          </a:p>
        </p:txBody>
      </p:sp>
      <p:sp>
        <p:nvSpPr>
          <p:cNvPr id="3" name="Content Placeholder 2">
            <a:extLst>
              <a:ext uri="{FF2B5EF4-FFF2-40B4-BE49-F238E27FC236}">
                <a16:creationId xmlns:a16="http://schemas.microsoft.com/office/drawing/2014/main" id="{7A3D8D5E-D594-AA8F-44DB-943B6F43A2C3}"/>
              </a:ext>
            </a:extLst>
          </p:cNvPr>
          <p:cNvSpPr>
            <a:spLocks noGrp="1"/>
          </p:cNvSpPr>
          <p:nvPr>
            <p:ph idx="1"/>
          </p:nvPr>
        </p:nvSpPr>
        <p:spPr>
          <a:xfrm>
            <a:off x="926335" y="840821"/>
            <a:ext cx="10515600" cy="4895850"/>
          </a:xfrm>
        </p:spPr>
        <p:txBody>
          <a:bodyPr>
            <a:normAutofit/>
          </a:bodyPr>
          <a:lstStyle/>
          <a:p>
            <a:pPr algn="just"/>
            <a:r>
              <a:rPr lang="en-US" sz="2000" dirty="0"/>
              <a:t>Similar to any relational database, this wide-column database stores the data in records, but it can also store very large numbers of dynamic columns. </a:t>
            </a:r>
          </a:p>
          <a:p>
            <a:pPr algn="just"/>
            <a:r>
              <a:rPr lang="en-US" sz="2000" dirty="0"/>
              <a:t>It groups the dynamically added columns into column families. </a:t>
            </a:r>
          </a:p>
          <a:p>
            <a:pPr algn="just"/>
            <a:r>
              <a:rPr lang="en-US" sz="2000" dirty="0"/>
              <a:t>Instead of having multiple tables like relational databases, we have multiple column families in wide-column databases. </a:t>
            </a:r>
          </a:p>
          <a:p>
            <a:pPr algn="just"/>
            <a:r>
              <a:rPr lang="en-US" sz="2000" dirty="0"/>
              <a:t>Examples of wide-column types of databases are Cassandra and Hbase.</a:t>
            </a:r>
            <a:endParaRPr lang="en-IN" sz="2000" dirty="0"/>
          </a:p>
        </p:txBody>
      </p:sp>
      <p:sp>
        <p:nvSpPr>
          <p:cNvPr id="4" name="Slide Number Placeholder 3">
            <a:extLst>
              <a:ext uri="{FF2B5EF4-FFF2-40B4-BE49-F238E27FC236}">
                <a16:creationId xmlns:a16="http://schemas.microsoft.com/office/drawing/2014/main" id="{1E79FB96-DFD1-7694-AF30-727FCC793C6A}"/>
              </a:ext>
            </a:extLst>
          </p:cNvPr>
          <p:cNvSpPr>
            <a:spLocks noGrp="1"/>
          </p:cNvSpPr>
          <p:nvPr>
            <p:ph type="sldNum" sz="quarter" idx="12"/>
          </p:nvPr>
        </p:nvSpPr>
        <p:spPr/>
        <p:txBody>
          <a:bodyPr/>
          <a:lstStyle/>
          <a:p>
            <a:fld id="{A5DC77FE-90AD-43F6-BCC5-87ECBA829A40}" type="slidenum">
              <a:rPr lang="en-IN" smtClean="0"/>
              <a:t>36</a:t>
            </a:fld>
            <a:endParaRPr lang="en-IN" dirty="0"/>
          </a:p>
        </p:txBody>
      </p:sp>
      <p:pic>
        <p:nvPicPr>
          <p:cNvPr id="6" name="Picture 5">
            <a:extLst>
              <a:ext uri="{FF2B5EF4-FFF2-40B4-BE49-F238E27FC236}">
                <a16:creationId xmlns:a16="http://schemas.microsoft.com/office/drawing/2014/main" id="{50B7C437-0157-B621-4A9E-534A18E1A728}"/>
              </a:ext>
            </a:extLst>
          </p:cNvPr>
          <p:cNvPicPr>
            <a:picLocks noChangeAspect="1"/>
          </p:cNvPicPr>
          <p:nvPr/>
        </p:nvPicPr>
        <p:blipFill>
          <a:blip r:embed="rId2"/>
          <a:stretch>
            <a:fillRect/>
          </a:stretch>
        </p:blipFill>
        <p:spPr>
          <a:xfrm>
            <a:off x="4986051" y="3057049"/>
            <a:ext cx="4644528" cy="3664426"/>
          </a:xfrm>
          <a:prstGeom prst="rect">
            <a:avLst/>
          </a:prstGeom>
        </p:spPr>
      </p:pic>
      <p:sp>
        <p:nvSpPr>
          <p:cNvPr id="8" name="TextBox 7">
            <a:extLst>
              <a:ext uri="{FF2B5EF4-FFF2-40B4-BE49-F238E27FC236}">
                <a16:creationId xmlns:a16="http://schemas.microsoft.com/office/drawing/2014/main" id="{0B766C3D-53FA-2F55-89C0-80A3821DC60A}"/>
              </a:ext>
            </a:extLst>
          </p:cNvPr>
          <p:cNvSpPr txBox="1"/>
          <p:nvPr/>
        </p:nvSpPr>
        <p:spPr>
          <a:xfrm>
            <a:off x="1368847" y="4298816"/>
            <a:ext cx="6097836" cy="369332"/>
          </a:xfrm>
          <a:prstGeom prst="rect">
            <a:avLst/>
          </a:prstGeom>
          <a:noFill/>
        </p:spPr>
        <p:txBody>
          <a:bodyPr wrap="square">
            <a:spAutoFit/>
          </a:bodyPr>
          <a:lstStyle/>
          <a:p>
            <a:r>
              <a:rPr lang="en-IN" b="1" dirty="0"/>
              <a:t>Pattern for wide-column database.</a:t>
            </a:r>
          </a:p>
        </p:txBody>
      </p:sp>
    </p:spTree>
    <p:extLst>
      <p:ext uri="{BB962C8B-B14F-4D97-AF65-F5344CB8AC3E}">
        <p14:creationId xmlns:p14="http://schemas.microsoft.com/office/powerpoint/2010/main" val="4925697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F804B-1415-B62E-C842-B72A15FC52FC}"/>
              </a:ext>
            </a:extLst>
          </p:cNvPr>
          <p:cNvSpPr>
            <a:spLocks noGrp="1"/>
          </p:cNvSpPr>
          <p:nvPr>
            <p:ph type="title"/>
          </p:nvPr>
        </p:nvSpPr>
        <p:spPr>
          <a:xfrm>
            <a:off x="838200" y="-161132"/>
            <a:ext cx="10515600" cy="1325563"/>
          </a:xfrm>
        </p:spPr>
        <p:txBody>
          <a:bodyPr/>
          <a:lstStyle/>
          <a:p>
            <a:pPr algn="ctr"/>
            <a:r>
              <a:rPr lang="en-US" b="1" dirty="0">
                <a:solidFill>
                  <a:srgbClr val="C00000"/>
                </a:solidFill>
                <a:latin typeface="+mn-lt"/>
              </a:rPr>
              <a:t>Graph Databases for Data Science</a:t>
            </a:r>
            <a:endParaRPr lang="en-IN" b="1" dirty="0">
              <a:solidFill>
                <a:srgbClr val="C00000"/>
              </a:solidFill>
              <a:latin typeface="+mn-lt"/>
            </a:endParaRPr>
          </a:p>
        </p:txBody>
      </p:sp>
      <p:sp>
        <p:nvSpPr>
          <p:cNvPr id="3" name="Content Placeholder 2">
            <a:extLst>
              <a:ext uri="{FF2B5EF4-FFF2-40B4-BE49-F238E27FC236}">
                <a16:creationId xmlns:a16="http://schemas.microsoft.com/office/drawing/2014/main" id="{7A3D8D5E-D594-AA8F-44DB-943B6F43A2C3}"/>
              </a:ext>
            </a:extLst>
          </p:cNvPr>
          <p:cNvSpPr>
            <a:spLocks noGrp="1"/>
          </p:cNvSpPr>
          <p:nvPr>
            <p:ph idx="1"/>
          </p:nvPr>
        </p:nvSpPr>
        <p:spPr>
          <a:xfrm>
            <a:off x="937352" y="981075"/>
            <a:ext cx="10515600" cy="4895850"/>
          </a:xfrm>
        </p:spPr>
        <p:txBody>
          <a:bodyPr>
            <a:normAutofit/>
          </a:bodyPr>
          <a:lstStyle/>
          <a:p>
            <a:pPr algn="just"/>
            <a:r>
              <a:rPr lang="en-US" sz="2000" dirty="0"/>
              <a:t>Graph database stores the data in the form of nodes and edges. </a:t>
            </a:r>
          </a:p>
          <a:p>
            <a:pPr algn="just"/>
            <a:r>
              <a:rPr lang="en-US" sz="2000" dirty="0"/>
              <a:t>The node stores information about the main entities like people, places, and products, and the edge stores the relationships between them.</a:t>
            </a:r>
          </a:p>
          <a:p>
            <a:pPr algn="just"/>
            <a:r>
              <a:rPr lang="en-US" sz="2000" dirty="0"/>
              <a:t>Graph database is very useful to find out the pattern or relationship among data like a social network and recommendation engines.</a:t>
            </a:r>
          </a:p>
          <a:p>
            <a:pPr algn="just"/>
            <a:r>
              <a:rPr lang="en-US" sz="2000" dirty="0"/>
              <a:t> Examples of graph databases are Neo4j and Amazon Neptune.</a:t>
            </a:r>
          </a:p>
          <a:p>
            <a:pPr algn="just"/>
            <a:endParaRPr lang="en-IN" sz="2000" dirty="0"/>
          </a:p>
        </p:txBody>
      </p:sp>
      <p:sp>
        <p:nvSpPr>
          <p:cNvPr id="4" name="Slide Number Placeholder 3">
            <a:extLst>
              <a:ext uri="{FF2B5EF4-FFF2-40B4-BE49-F238E27FC236}">
                <a16:creationId xmlns:a16="http://schemas.microsoft.com/office/drawing/2014/main" id="{1E79FB96-DFD1-7694-AF30-727FCC793C6A}"/>
              </a:ext>
            </a:extLst>
          </p:cNvPr>
          <p:cNvSpPr>
            <a:spLocks noGrp="1"/>
          </p:cNvSpPr>
          <p:nvPr>
            <p:ph type="sldNum" sz="quarter" idx="12"/>
          </p:nvPr>
        </p:nvSpPr>
        <p:spPr/>
        <p:txBody>
          <a:bodyPr/>
          <a:lstStyle/>
          <a:p>
            <a:fld id="{A5DC77FE-90AD-43F6-BCC5-87ECBA829A40}" type="slidenum">
              <a:rPr lang="en-IN" smtClean="0"/>
              <a:t>37</a:t>
            </a:fld>
            <a:endParaRPr lang="en-IN" dirty="0"/>
          </a:p>
        </p:txBody>
      </p:sp>
      <p:sp>
        <p:nvSpPr>
          <p:cNvPr id="8" name="TextBox 7">
            <a:extLst>
              <a:ext uri="{FF2B5EF4-FFF2-40B4-BE49-F238E27FC236}">
                <a16:creationId xmlns:a16="http://schemas.microsoft.com/office/drawing/2014/main" id="{0B766C3D-53FA-2F55-89C0-80A3821DC60A}"/>
              </a:ext>
            </a:extLst>
          </p:cNvPr>
          <p:cNvSpPr txBox="1"/>
          <p:nvPr/>
        </p:nvSpPr>
        <p:spPr>
          <a:xfrm>
            <a:off x="4184171" y="6171684"/>
            <a:ext cx="6097836" cy="369332"/>
          </a:xfrm>
          <a:prstGeom prst="rect">
            <a:avLst/>
          </a:prstGeom>
          <a:noFill/>
        </p:spPr>
        <p:txBody>
          <a:bodyPr wrap="square">
            <a:spAutoFit/>
          </a:bodyPr>
          <a:lstStyle/>
          <a:p>
            <a:r>
              <a:rPr lang="en-IN" b="1" dirty="0"/>
              <a:t>Simple pattern for graph database.</a:t>
            </a:r>
          </a:p>
        </p:txBody>
      </p:sp>
      <p:pic>
        <p:nvPicPr>
          <p:cNvPr id="7" name="Picture 6">
            <a:extLst>
              <a:ext uri="{FF2B5EF4-FFF2-40B4-BE49-F238E27FC236}">
                <a16:creationId xmlns:a16="http://schemas.microsoft.com/office/drawing/2014/main" id="{9DF42FF8-7809-06A2-9F2D-15D04A0D1A86}"/>
              </a:ext>
            </a:extLst>
          </p:cNvPr>
          <p:cNvPicPr>
            <a:picLocks noChangeAspect="1"/>
          </p:cNvPicPr>
          <p:nvPr/>
        </p:nvPicPr>
        <p:blipFill>
          <a:blip r:embed="rId2"/>
          <a:stretch>
            <a:fillRect/>
          </a:stretch>
        </p:blipFill>
        <p:spPr>
          <a:xfrm>
            <a:off x="4101030" y="3194952"/>
            <a:ext cx="3478158" cy="2822227"/>
          </a:xfrm>
          <a:prstGeom prst="rect">
            <a:avLst/>
          </a:prstGeom>
        </p:spPr>
      </p:pic>
    </p:spTree>
    <p:extLst>
      <p:ext uri="{BB962C8B-B14F-4D97-AF65-F5344CB8AC3E}">
        <p14:creationId xmlns:p14="http://schemas.microsoft.com/office/powerpoint/2010/main" val="4202173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DB4C-7284-098A-3F67-0A67F950C032}"/>
              </a:ext>
            </a:extLst>
          </p:cNvPr>
          <p:cNvSpPr>
            <a:spLocks noGrp="1"/>
          </p:cNvSpPr>
          <p:nvPr>
            <p:ph type="title"/>
          </p:nvPr>
        </p:nvSpPr>
        <p:spPr>
          <a:xfrm>
            <a:off x="838200" y="-136885"/>
            <a:ext cx="10515600" cy="1325563"/>
          </a:xfrm>
        </p:spPr>
        <p:txBody>
          <a:bodyPr>
            <a:normAutofit/>
          </a:bodyPr>
          <a:lstStyle/>
          <a:p>
            <a:pPr algn="ctr"/>
            <a:r>
              <a:rPr lang="en-IN" sz="4000" dirty="0">
                <a:solidFill>
                  <a:srgbClr val="C00000"/>
                </a:solidFill>
                <a:latin typeface="+mn-lt"/>
              </a:rPr>
              <a:t>ROW</a:t>
            </a:r>
            <a:r>
              <a:rPr lang="en-IN" sz="4000" b="0" i="0" u="none" strike="noStrike" baseline="0" dirty="0">
                <a:solidFill>
                  <a:srgbClr val="C00000"/>
                </a:solidFill>
                <a:latin typeface="+mn-lt"/>
              </a:rPr>
              <a:t>_NUMBER ()</a:t>
            </a:r>
            <a:endParaRPr lang="en-IN" sz="4000" dirty="0">
              <a:solidFill>
                <a:srgbClr val="C00000"/>
              </a:solidFill>
              <a:latin typeface="+mn-lt"/>
            </a:endParaRPr>
          </a:p>
        </p:txBody>
      </p:sp>
      <p:sp>
        <p:nvSpPr>
          <p:cNvPr id="4" name="Slide Number Placeholder 3">
            <a:extLst>
              <a:ext uri="{FF2B5EF4-FFF2-40B4-BE49-F238E27FC236}">
                <a16:creationId xmlns:a16="http://schemas.microsoft.com/office/drawing/2014/main" id="{3CF590D8-0FB5-C3BC-B9F1-45D3279699DF}"/>
              </a:ext>
            </a:extLst>
          </p:cNvPr>
          <p:cNvSpPr>
            <a:spLocks noGrp="1"/>
          </p:cNvSpPr>
          <p:nvPr>
            <p:ph type="sldNum" sz="quarter" idx="12"/>
          </p:nvPr>
        </p:nvSpPr>
        <p:spPr>
          <a:xfrm>
            <a:off x="9049987" y="6424612"/>
            <a:ext cx="2743200" cy="365125"/>
          </a:xfrm>
        </p:spPr>
        <p:txBody>
          <a:bodyPr/>
          <a:lstStyle/>
          <a:p>
            <a:fld id="{A5DC77FE-90AD-43F6-BCC5-87ECBA829A40}" type="slidenum">
              <a:rPr lang="en-IN" smtClean="0"/>
              <a:t>4</a:t>
            </a:fld>
            <a:endParaRPr lang="en-IN" dirty="0"/>
          </a:p>
        </p:txBody>
      </p:sp>
      <p:sp>
        <p:nvSpPr>
          <p:cNvPr id="6" name="Content Placeholder 5">
            <a:extLst>
              <a:ext uri="{FF2B5EF4-FFF2-40B4-BE49-F238E27FC236}">
                <a16:creationId xmlns:a16="http://schemas.microsoft.com/office/drawing/2014/main" id="{81D377A0-97EC-D99A-7502-057E2B7DA520}"/>
              </a:ext>
            </a:extLst>
          </p:cNvPr>
          <p:cNvSpPr>
            <a:spLocks noGrp="1"/>
          </p:cNvSpPr>
          <p:nvPr>
            <p:ph idx="1"/>
          </p:nvPr>
        </p:nvSpPr>
        <p:spPr>
          <a:xfrm>
            <a:off x="482435" y="935301"/>
            <a:ext cx="11227130" cy="4351338"/>
          </a:xfrm>
        </p:spPr>
        <p:txBody>
          <a:bodyPr>
            <a:normAutofit/>
          </a:bodyPr>
          <a:lstStyle/>
          <a:p>
            <a:pPr algn="just"/>
            <a:r>
              <a:rPr lang="en-US" sz="2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The SQL window function </a:t>
            </a:r>
            <a:r>
              <a:rPr lang="en-US" sz="24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ROW_NUMBER() </a:t>
            </a:r>
            <a:r>
              <a:rPr lang="en-US" sz="2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is used to display a row number for each row within a specified partition.</a:t>
            </a:r>
          </a:p>
          <a:p>
            <a:pPr algn="just"/>
            <a:r>
              <a:rPr lang="en-US" sz="2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SELECT ROW_NUMBER() OVER (PARTITION BY DEPTNAME ORDER BY SALARY DESC) AS ROW_NUM, DEPTNAME, DEPTID, SALARY, ENAME, EIDFROM workers;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8" name="Table 7">
            <a:extLst>
              <a:ext uri="{FF2B5EF4-FFF2-40B4-BE49-F238E27FC236}">
                <a16:creationId xmlns:a16="http://schemas.microsoft.com/office/drawing/2014/main" id="{149E8B12-22A1-6895-762B-E07F1185A1C2}"/>
              </a:ext>
            </a:extLst>
          </p:cNvPr>
          <p:cNvGraphicFramePr>
            <a:graphicFrameLocks noGrp="1"/>
          </p:cNvGraphicFramePr>
          <p:nvPr>
            <p:extLst>
              <p:ext uri="{D42A27DB-BD31-4B8C-83A1-F6EECF244321}">
                <p14:modId xmlns:p14="http://schemas.microsoft.com/office/powerpoint/2010/main" val="804970418"/>
              </p:ext>
            </p:extLst>
          </p:nvPr>
        </p:nvGraphicFramePr>
        <p:xfrm>
          <a:off x="984333" y="2850325"/>
          <a:ext cx="9890826" cy="3327400"/>
        </p:xfrm>
        <a:graphic>
          <a:graphicData uri="http://schemas.openxmlformats.org/drawingml/2006/table">
            <a:tbl>
              <a:tblPr firstRow="1" bandRow="1">
                <a:tableStyleId>{5C22544A-7EE6-4342-B048-85BDC9FD1C3A}</a:tableStyleId>
              </a:tblPr>
              <a:tblGrid>
                <a:gridCol w="1422730">
                  <a:extLst>
                    <a:ext uri="{9D8B030D-6E8A-4147-A177-3AD203B41FA5}">
                      <a16:colId xmlns:a16="http://schemas.microsoft.com/office/drawing/2014/main" val="943225054"/>
                    </a:ext>
                  </a:extLst>
                </a:gridCol>
                <a:gridCol w="1820553">
                  <a:extLst>
                    <a:ext uri="{9D8B030D-6E8A-4147-A177-3AD203B41FA5}">
                      <a16:colId xmlns:a16="http://schemas.microsoft.com/office/drawing/2014/main" val="4230896923"/>
                    </a:ext>
                  </a:extLst>
                </a:gridCol>
                <a:gridCol w="1318161">
                  <a:extLst>
                    <a:ext uri="{9D8B030D-6E8A-4147-A177-3AD203B41FA5}">
                      <a16:colId xmlns:a16="http://schemas.microsoft.com/office/drawing/2014/main" val="2131454070"/>
                    </a:ext>
                  </a:extLst>
                </a:gridCol>
                <a:gridCol w="1757548">
                  <a:extLst>
                    <a:ext uri="{9D8B030D-6E8A-4147-A177-3AD203B41FA5}">
                      <a16:colId xmlns:a16="http://schemas.microsoft.com/office/drawing/2014/main" val="215843970"/>
                    </a:ext>
                  </a:extLst>
                </a:gridCol>
                <a:gridCol w="2030680">
                  <a:extLst>
                    <a:ext uri="{9D8B030D-6E8A-4147-A177-3AD203B41FA5}">
                      <a16:colId xmlns:a16="http://schemas.microsoft.com/office/drawing/2014/main" val="3736954883"/>
                    </a:ext>
                  </a:extLst>
                </a:gridCol>
                <a:gridCol w="1541154">
                  <a:extLst>
                    <a:ext uri="{9D8B030D-6E8A-4147-A177-3AD203B41FA5}">
                      <a16:colId xmlns:a16="http://schemas.microsoft.com/office/drawing/2014/main" val="737093690"/>
                    </a:ext>
                  </a:extLst>
                </a:gridCol>
              </a:tblGrid>
              <a:tr h="370840">
                <a:tc>
                  <a:txBody>
                    <a:bodyPr/>
                    <a:lstStyle/>
                    <a:p>
                      <a:pPr algn="ctr"/>
                      <a:r>
                        <a:rPr lang="en-IN" dirty="0"/>
                        <a:t>ROW_NUM</a:t>
                      </a:r>
                    </a:p>
                  </a:txBody>
                  <a:tcPr/>
                </a:tc>
                <a:tc>
                  <a:txBody>
                    <a:bodyPr/>
                    <a:lstStyle/>
                    <a:p>
                      <a:pPr algn="ctr"/>
                      <a:r>
                        <a:rPr lang="en-IN" dirty="0"/>
                        <a:t>DEPTNAME</a:t>
                      </a:r>
                    </a:p>
                  </a:txBody>
                  <a:tcPr/>
                </a:tc>
                <a:tc>
                  <a:txBody>
                    <a:bodyPr/>
                    <a:lstStyle/>
                    <a:p>
                      <a:pPr algn="ctr"/>
                      <a:r>
                        <a:rPr lang="en-IN" dirty="0"/>
                        <a:t>DEPTID</a:t>
                      </a:r>
                    </a:p>
                  </a:txBody>
                  <a:tcPr/>
                </a:tc>
                <a:tc>
                  <a:txBody>
                    <a:bodyPr/>
                    <a:lstStyle/>
                    <a:p>
                      <a:pPr algn="ctr"/>
                      <a:r>
                        <a:rPr lang="en-IN" dirty="0"/>
                        <a:t>SALARY</a:t>
                      </a:r>
                    </a:p>
                  </a:txBody>
                  <a:tcPr/>
                </a:tc>
                <a:tc>
                  <a:txBody>
                    <a:bodyPr/>
                    <a:lstStyle/>
                    <a:p>
                      <a:pPr algn="ctr"/>
                      <a:r>
                        <a:rPr lang="en-IN" dirty="0"/>
                        <a:t>ENAME</a:t>
                      </a:r>
                    </a:p>
                  </a:txBody>
                  <a:tcPr/>
                </a:tc>
                <a:tc>
                  <a:txBody>
                    <a:bodyPr/>
                    <a:lstStyle/>
                    <a:p>
                      <a:pPr algn="ctr"/>
                      <a:r>
                        <a:rPr lang="en-IN" dirty="0"/>
                        <a:t>EID</a:t>
                      </a:r>
                    </a:p>
                  </a:txBody>
                  <a:tcPr/>
                </a:tc>
                <a:extLst>
                  <a:ext uri="{0D108BD9-81ED-4DB2-BD59-A6C34878D82A}">
                    <a16:rowId xmlns:a16="http://schemas.microsoft.com/office/drawing/2014/main" val="317276761"/>
                  </a:ext>
                </a:extLst>
              </a:tr>
              <a:tr h="370840">
                <a:tc>
                  <a:txBody>
                    <a:bodyPr/>
                    <a:lstStyle/>
                    <a:p>
                      <a:pPr algn="ctr"/>
                      <a:r>
                        <a:rPr lang="en-IN" dirty="0"/>
                        <a:t>1</a:t>
                      </a:r>
                    </a:p>
                  </a:txBody>
                  <a:tcPr/>
                </a:tc>
                <a:tc>
                  <a:txBody>
                    <a:bodyPr/>
                    <a:lstStyle/>
                    <a:p>
                      <a:pPr algn="ctr"/>
                      <a:r>
                        <a:rPr lang="en-IN" dirty="0"/>
                        <a:t>HR</a:t>
                      </a:r>
                    </a:p>
                  </a:txBody>
                  <a:tcPr/>
                </a:tc>
                <a:tc>
                  <a:txBody>
                    <a:bodyPr/>
                    <a:lstStyle/>
                    <a:p>
                      <a:pPr algn="ctr"/>
                      <a:r>
                        <a:rPr lang="en-IN" dirty="0"/>
                        <a:t>308</a:t>
                      </a:r>
                    </a:p>
                  </a:txBody>
                  <a:tcPr/>
                </a:tc>
                <a:tc>
                  <a:txBody>
                    <a:bodyPr/>
                    <a:lstStyle/>
                    <a:p>
                      <a:pPr algn="ctr"/>
                      <a:r>
                        <a:rPr lang="en-IN" dirty="0"/>
                        <a:t>58,000</a:t>
                      </a:r>
                    </a:p>
                  </a:txBody>
                  <a:tcPr/>
                </a:tc>
                <a:tc>
                  <a:txBody>
                    <a:bodyPr/>
                    <a:lstStyle/>
                    <a:p>
                      <a:pPr algn="ctr"/>
                      <a:r>
                        <a:rPr lang="en-IN" dirty="0"/>
                        <a:t>Bobby</a:t>
                      </a:r>
                    </a:p>
                  </a:txBody>
                  <a:tcPr/>
                </a:tc>
                <a:tc>
                  <a:txBody>
                    <a:bodyPr/>
                    <a:lstStyle/>
                    <a:p>
                      <a:pPr algn="ctr"/>
                      <a:r>
                        <a:rPr lang="en-IN" dirty="0"/>
                        <a:t>17</a:t>
                      </a:r>
                    </a:p>
                  </a:txBody>
                  <a:tcPr/>
                </a:tc>
                <a:extLst>
                  <a:ext uri="{0D108BD9-81ED-4DB2-BD59-A6C34878D82A}">
                    <a16:rowId xmlns:a16="http://schemas.microsoft.com/office/drawing/2014/main" val="1181149247"/>
                  </a:ext>
                </a:extLst>
              </a:tr>
              <a:tr h="370840">
                <a:tc>
                  <a:txBody>
                    <a:bodyPr/>
                    <a:lstStyle/>
                    <a:p>
                      <a:pPr algn="ctr"/>
                      <a:r>
                        <a:rPr lang="en-IN" dirty="0"/>
                        <a:t>2</a:t>
                      </a:r>
                    </a:p>
                  </a:txBody>
                  <a:tcPr/>
                </a:tc>
                <a:tc>
                  <a:txBody>
                    <a:bodyPr/>
                    <a:lstStyle/>
                    <a:p>
                      <a:pPr algn="ctr"/>
                      <a:r>
                        <a:rPr lang="en-IN" dirty="0"/>
                        <a:t>HR</a:t>
                      </a:r>
                    </a:p>
                  </a:txBody>
                  <a:tcPr/>
                </a:tc>
                <a:tc>
                  <a:txBody>
                    <a:bodyPr/>
                    <a:lstStyle/>
                    <a:p>
                      <a:pPr algn="ctr"/>
                      <a:r>
                        <a:rPr lang="en-IN" dirty="0"/>
                        <a:t>308</a:t>
                      </a:r>
                    </a:p>
                  </a:txBody>
                  <a:tcPr/>
                </a:tc>
                <a:tc>
                  <a:txBody>
                    <a:bodyPr/>
                    <a:lstStyle/>
                    <a:p>
                      <a:pPr algn="ctr"/>
                      <a:r>
                        <a:rPr lang="en-IN" dirty="0"/>
                        <a:t>45,000</a:t>
                      </a:r>
                    </a:p>
                  </a:txBody>
                  <a:tcPr/>
                </a:tc>
                <a:tc>
                  <a:txBody>
                    <a:bodyPr/>
                    <a:lstStyle/>
                    <a:p>
                      <a:pPr algn="ctr"/>
                      <a:r>
                        <a:rPr lang="en-IN" dirty="0"/>
                        <a:t>Niya</a:t>
                      </a:r>
                    </a:p>
                  </a:txBody>
                  <a:tcPr/>
                </a:tc>
                <a:tc>
                  <a:txBody>
                    <a:bodyPr/>
                    <a:lstStyle/>
                    <a:p>
                      <a:pPr algn="ctr"/>
                      <a:r>
                        <a:rPr lang="en-IN" dirty="0"/>
                        <a:t>38</a:t>
                      </a:r>
                    </a:p>
                  </a:txBody>
                  <a:tcPr/>
                </a:tc>
                <a:extLst>
                  <a:ext uri="{0D108BD9-81ED-4DB2-BD59-A6C34878D82A}">
                    <a16:rowId xmlns:a16="http://schemas.microsoft.com/office/drawing/2014/main" val="3669910370"/>
                  </a:ext>
                </a:extLst>
              </a:tr>
              <a:tr h="370840">
                <a:tc>
                  <a:txBody>
                    <a:bodyPr/>
                    <a:lstStyle/>
                    <a:p>
                      <a:pPr algn="ctr"/>
                      <a:r>
                        <a:rPr lang="en-IN" dirty="0"/>
                        <a:t>1</a:t>
                      </a:r>
                    </a:p>
                  </a:txBody>
                  <a:tcPr/>
                </a:tc>
                <a:tc>
                  <a:txBody>
                    <a:bodyPr/>
                    <a:lstStyle/>
                    <a:p>
                      <a:pPr algn="ctr"/>
                      <a:r>
                        <a:rPr lang="en-IN" dirty="0"/>
                        <a:t>Testing</a:t>
                      </a:r>
                    </a:p>
                  </a:txBody>
                  <a:tcPr/>
                </a:tc>
                <a:tc>
                  <a:txBody>
                    <a:bodyPr/>
                    <a:lstStyle/>
                    <a:p>
                      <a:pPr algn="ctr"/>
                      <a:r>
                        <a:rPr lang="en-IN" dirty="0"/>
                        <a:t>305</a:t>
                      </a:r>
                    </a:p>
                  </a:txBody>
                  <a:tcPr/>
                </a:tc>
                <a:tc>
                  <a:txBody>
                    <a:bodyPr/>
                    <a:lstStyle/>
                    <a:p>
                      <a:pPr algn="ctr"/>
                      <a:r>
                        <a:rPr lang="en-IN" dirty="0"/>
                        <a:t>45,000</a:t>
                      </a:r>
                    </a:p>
                  </a:txBody>
                  <a:tcPr/>
                </a:tc>
                <a:tc>
                  <a:txBody>
                    <a:bodyPr/>
                    <a:lstStyle/>
                    <a:p>
                      <a:pPr algn="ctr"/>
                      <a:r>
                        <a:rPr lang="en-IN" dirty="0"/>
                        <a:t>Alice</a:t>
                      </a:r>
                    </a:p>
                  </a:txBody>
                  <a:tcPr/>
                </a:tc>
                <a:tc>
                  <a:txBody>
                    <a:bodyPr/>
                    <a:lstStyle/>
                    <a:p>
                      <a:pPr algn="ctr"/>
                      <a:r>
                        <a:rPr lang="en-IN" dirty="0"/>
                        <a:t>18</a:t>
                      </a:r>
                    </a:p>
                  </a:txBody>
                  <a:tcPr/>
                </a:tc>
                <a:extLst>
                  <a:ext uri="{0D108BD9-81ED-4DB2-BD59-A6C34878D82A}">
                    <a16:rowId xmlns:a16="http://schemas.microsoft.com/office/drawing/2014/main" val="3901415943"/>
                  </a:ext>
                </a:extLst>
              </a:tr>
              <a:tr h="370840">
                <a:tc>
                  <a:txBody>
                    <a:bodyPr/>
                    <a:lstStyle/>
                    <a:p>
                      <a:pPr algn="ctr"/>
                      <a:r>
                        <a:rPr lang="en-IN" dirty="0"/>
                        <a:t>2</a:t>
                      </a:r>
                    </a:p>
                  </a:txBody>
                  <a:tcPr/>
                </a:tc>
                <a:tc>
                  <a:txBody>
                    <a:bodyPr/>
                    <a:lstStyle/>
                    <a:p>
                      <a:pPr algn="ctr"/>
                      <a:r>
                        <a:rPr lang="en-IN" dirty="0"/>
                        <a:t>Testing</a:t>
                      </a:r>
                    </a:p>
                  </a:txBody>
                  <a:tcPr/>
                </a:tc>
                <a:tc>
                  <a:txBody>
                    <a:bodyPr/>
                    <a:lstStyle/>
                    <a:p>
                      <a:pPr algn="ctr"/>
                      <a:r>
                        <a:rPr lang="en-IN" dirty="0"/>
                        <a:t>305</a:t>
                      </a:r>
                    </a:p>
                  </a:txBody>
                  <a:tcPr/>
                </a:tc>
                <a:tc>
                  <a:txBody>
                    <a:bodyPr/>
                    <a:lstStyle/>
                    <a:p>
                      <a:pPr algn="ctr"/>
                      <a:r>
                        <a:rPr lang="en-IN" dirty="0"/>
                        <a:t>35,000</a:t>
                      </a:r>
                    </a:p>
                  </a:txBody>
                  <a:tcPr/>
                </a:tc>
                <a:tc>
                  <a:txBody>
                    <a:bodyPr/>
                    <a:lstStyle/>
                    <a:p>
                      <a:pPr algn="ctr"/>
                      <a:r>
                        <a:rPr lang="en-IN" dirty="0"/>
                        <a:t>Jerry</a:t>
                      </a:r>
                    </a:p>
                  </a:txBody>
                  <a:tcPr/>
                </a:tc>
                <a:tc>
                  <a:txBody>
                    <a:bodyPr/>
                    <a:lstStyle/>
                    <a:p>
                      <a:pPr algn="ctr"/>
                      <a:r>
                        <a:rPr lang="en-IN" dirty="0"/>
                        <a:t>15</a:t>
                      </a:r>
                    </a:p>
                  </a:txBody>
                  <a:tcPr/>
                </a:tc>
                <a:extLst>
                  <a:ext uri="{0D108BD9-81ED-4DB2-BD59-A6C34878D82A}">
                    <a16:rowId xmlns:a16="http://schemas.microsoft.com/office/drawing/2014/main" val="4151693498"/>
                  </a:ext>
                </a:extLst>
              </a:tr>
              <a:tr h="370840">
                <a:tc>
                  <a:txBody>
                    <a:bodyPr/>
                    <a:lstStyle/>
                    <a:p>
                      <a:pPr algn="ctr"/>
                      <a:r>
                        <a:rPr lang="en-IN" dirty="0"/>
                        <a:t>3</a:t>
                      </a:r>
                    </a:p>
                  </a:txBody>
                  <a:tcPr/>
                </a:tc>
                <a:tc>
                  <a:txBody>
                    <a:bodyPr/>
                    <a:lstStyle/>
                    <a:p>
                      <a:pPr algn="ctr"/>
                      <a:r>
                        <a:rPr lang="en-IN" dirty="0"/>
                        <a:t>Testing</a:t>
                      </a:r>
                    </a:p>
                  </a:txBody>
                  <a:tcPr/>
                </a:tc>
                <a:tc>
                  <a:txBody>
                    <a:bodyPr/>
                    <a:lstStyle/>
                    <a:p>
                      <a:pPr algn="ctr"/>
                      <a:r>
                        <a:rPr lang="en-IN" dirty="0"/>
                        <a:t>305</a:t>
                      </a:r>
                    </a:p>
                  </a:txBody>
                  <a:tcPr/>
                </a:tc>
                <a:tc>
                  <a:txBody>
                    <a:bodyPr/>
                    <a:lstStyle/>
                    <a:p>
                      <a:pPr algn="ctr"/>
                      <a:r>
                        <a:rPr lang="en-IN" dirty="0"/>
                        <a:t>30,000</a:t>
                      </a:r>
                    </a:p>
                  </a:txBody>
                  <a:tcPr/>
                </a:tc>
                <a:tc>
                  <a:txBody>
                    <a:bodyPr/>
                    <a:lstStyle/>
                    <a:p>
                      <a:pPr algn="ctr"/>
                      <a:r>
                        <a:rPr lang="en-IN" dirty="0"/>
                        <a:t>Reyon</a:t>
                      </a:r>
                    </a:p>
                  </a:txBody>
                  <a:tcPr/>
                </a:tc>
                <a:tc>
                  <a:txBody>
                    <a:bodyPr/>
                    <a:lstStyle/>
                    <a:p>
                      <a:pPr algn="ctr"/>
                      <a:r>
                        <a:rPr lang="en-IN" dirty="0"/>
                        <a:t>16</a:t>
                      </a:r>
                    </a:p>
                  </a:txBody>
                  <a:tcPr/>
                </a:tc>
                <a:extLst>
                  <a:ext uri="{0D108BD9-81ED-4DB2-BD59-A6C34878D82A}">
                    <a16:rowId xmlns:a16="http://schemas.microsoft.com/office/drawing/2014/main" val="1684193793"/>
                  </a:ext>
                </a:extLst>
              </a:tr>
              <a:tr h="370840">
                <a:tc>
                  <a:txBody>
                    <a:bodyPr/>
                    <a:lstStyle/>
                    <a:p>
                      <a:pPr algn="ctr"/>
                      <a:r>
                        <a:rPr lang="en-IN" dirty="0"/>
                        <a:t>1</a:t>
                      </a:r>
                    </a:p>
                  </a:txBody>
                  <a:tcPr/>
                </a:tc>
                <a:tc>
                  <a:txBody>
                    <a:bodyPr/>
                    <a:lstStyle/>
                    <a:p>
                      <a:pPr algn="ctr"/>
                      <a:r>
                        <a:rPr lang="en-IN" dirty="0"/>
                        <a:t>Workshop</a:t>
                      </a:r>
                    </a:p>
                  </a:txBody>
                  <a:tcPr/>
                </a:tc>
                <a:tc>
                  <a:txBody>
                    <a:bodyPr/>
                    <a:lstStyle/>
                    <a:p>
                      <a:pPr algn="ctr"/>
                      <a:r>
                        <a:rPr lang="en-IN" dirty="0"/>
                        <a:t>301</a:t>
                      </a:r>
                    </a:p>
                  </a:txBody>
                  <a:tcPr/>
                </a:tc>
                <a:tc>
                  <a:txBody>
                    <a:bodyPr/>
                    <a:lstStyle/>
                    <a:p>
                      <a:pPr algn="ctr"/>
                      <a:r>
                        <a:rPr lang="en-IN" dirty="0"/>
                        <a:t>51,000</a:t>
                      </a:r>
                    </a:p>
                  </a:txBody>
                  <a:tcPr/>
                </a:tc>
                <a:tc>
                  <a:txBody>
                    <a:bodyPr/>
                    <a:lstStyle/>
                    <a:p>
                      <a:pPr algn="ctr"/>
                      <a:r>
                        <a:rPr lang="en-IN" dirty="0"/>
                        <a:t>Bob</a:t>
                      </a:r>
                    </a:p>
                  </a:txBody>
                  <a:tcPr/>
                </a:tc>
                <a:tc>
                  <a:txBody>
                    <a:bodyPr/>
                    <a:lstStyle/>
                    <a:p>
                      <a:pPr algn="ctr"/>
                      <a:r>
                        <a:rPr lang="en-IN" dirty="0"/>
                        <a:t>22</a:t>
                      </a:r>
                    </a:p>
                  </a:txBody>
                  <a:tcPr/>
                </a:tc>
                <a:extLst>
                  <a:ext uri="{0D108BD9-81ED-4DB2-BD59-A6C34878D82A}">
                    <a16:rowId xmlns:a16="http://schemas.microsoft.com/office/drawing/2014/main" val="708440425"/>
                  </a:ext>
                </a:extLst>
              </a:tr>
              <a:tr h="0">
                <a:tc>
                  <a:txBody>
                    <a:bodyPr/>
                    <a:lstStyle/>
                    <a:p>
                      <a:pPr algn="ctr"/>
                      <a:r>
                        <a:rPr lang="en-I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Workshop</a:t>
                      </a:r>
                    </a:p>
                  </a:txBody>
                  <a:tcPr/>
                </a:tc>
                <a:tc>
                  <a:txBody>
                    <a:bodyPr/>
                    <a:lstStyle/>
                    <a:p>
                      <a:pPr algn="ctr"/>
                      <a:r>
                        <a:rPr lang="en-IN" dirty="0"/>
                        <a:t>301</a:t>
                      </a:r>
                    </a:p>
                  </a:txBody>
                  <a:tcPr/>
                </a:tc>
                <a:tc>
                  <a:txBody>
                    <a:bodyPr/>
                    <a:lstStyle/>
                    <a:p>
                      <a:pPr algn="ctr"/>
                      <a:r>
                        <a:rPr lang="en-IN" dirty="0"/>
                        <a:t>50,000</a:t>
                      </a:r>
                    </a:p>
                  </a:txBody>
                  <a:tcPr/>
                </a:tc>
                <a:tc>
                  <a:txBody>
                    <a:bodyPr/>
                    <a:lstStyle/>
                    <a:p>
                      <a:pPr algn="ctr"/>
                      <a:r>
                        <a:rPr lang="en-IN" dirty="0"/>
                        <a:t>Tom</a:t>
                      </a:r>
                    </a:p>
                  </a:txBody>
                  <a:tcPr/>
                </a:tc>
                <a:tc>
                  <a:txBody>
                    <a:bodyPr/>
                    <a:lstStyle/>
                    <a:p>
                      <a:pPr algn="ctr"/>
                      <a:r>
                        <a:rPr lang="en-IN" dirty="0"/>
                        <a:t>24</a:t>
                      </a:r>
                    </a:p>
                  </a:txBody>
                  <a:tcPr/>
                </a:tc>
                <a:extLst>
                  <a:ext uri="{0D108BD9-81ED-4DB2-BD59-A6C34878D82A}">
                    <a16:rowId xmlns:a16="http://schemas.microsoft.com/office/drawing/2014/main" val="2295738861"/>
                  </a:ext>
                </a:extLst>
              </a:tr>
              <a:tr h="0">
                <a:tc>
                  <a:txBody>
                    <a:bodyPr/>
                    <a:lstStyle/>
                    <a:p>
                      <a:pPr algn="ctr"/>
                      <a:r>
                        <a:rPr lang="en-I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Workshop</a:t>
                      </a:r>
                    </a:p>
                  </a:txBody>
                  <a:tcPr/>
                </a:tc>
                <a:tc>
                  <a:txBody>
                    <a:bodyPr/>
                    <a:lstStyle/>
                    <a:p>
                      <a:pPr algn="ctr"/>
                      <a:r>
                        <a:rPr lang="en-IN" dirty="0"/>
                        <a:t>301</a:t>
                      </a:r>
                    </a:p>
                  </a:txBody>
                  <a:tcPr/>
                </a:tc>
                <a:tc>
                  <a:txBody>
                    <a:bodyPr/>
                    <a:lstStyle/>
                    <a:p>
                      <a:pPr algn="ctr"/>
                      <a:r>
                        <a:rPr lang="en-IN" dirty="0"/>
                        <a:t>30,000</a:t>
                      </a:r>
                    </a:p>
                  </a:txBody>
                  <a:tcPr/>
                </a:tc>
                <a:tc>
                  <a:txBody>
                    <a:bodyPr/>
                    <a:lstStyle/>
                    <a:p>
                      <a:pPr algn="ctr"/>
                      <a:r>
                        <a:rPr lang="en-IN" dirty="0"/>
                        <a:t>John</a:t>
                      </a:r>
                    </a:p>
                  </a:txBody>
                  <a:tcPr/>
                </a:tc>
                <a:tc>
                  <a:txBody>
                    <a:bodyPr/>
                    <a:lstStyle/>
                    <a:p>
                      <a:pPr algn="ctr"/>
                      <a:r>
                        <a:rPr lang="en-IN" dirty="0"/>
                        <a:t>11</a:t>
                      </a:r>
                    </a:p>
                  </a:txBody>
                  <a:tcPr/>
                </a:tc>
                <a:extLst>
                  <a:ext uri="{0D108BD9-81ED-4DB2-BD59-A6C34878D82A}">
                    <a16:rowId xmlns:a16="http://schemas.microsoft.com/office/drawing/2014/main" val="1696926578"/>
                  </a:ext>
                </a:extLst>
              </a:tr>
            </a:tbl>
          </a:graphicData>
        </a:graphic>
      </p:graphicFrame>
    </p:spTree>
    <p:extLst>
      <p:ext uri="{BB962C8B-B14F-4D97-AF65-F5344CB8AC3E}">
        <p14:creationId xmlns:p14="http://schemas.microsoft.com/office/powerpoint/2010/main" val="441818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DB4C-7284-098A-3F67-0A67F950C032}"/>
              </a:ext>
            </a:extLst>
          </p:cNvPr>
          <p:cNvSpPr>
            <a:spLocks noGrp="1"/>
          </p:cNvSpPr>
          <p:nvPr>
            <p:ph type="title"/>
          </p:nvPr>
        </p:nvSpPr>
        <p:spPr>
          <a:xfrm>
            <a:off x="838200" y="-136885"/>
            <a:ext cx="10515600" cy="1325563"/>
          </a:xfrm>
        </p:spPr>
        <p:txBody>
          <a:bodyPr>
            <a:normAutofit/>
          </a:bodyPr>
          <a:lstStyle/>
          <a:p>
            <a:pPr algn="ctr"/>
            <a:r>
              <a:rPr lang="en-IN" sz="4000" dirty="0">
                <a:solidFill>
                  <a:srgbClr val="C00000"/>
                </a:solidFill>
                <a:latin typeface="+mn-lt"/>
              </a:rPr>
              <a:t>AVG</a:t>
            </a:r>
            <a:r>
              <a:rPr lang="en-IN" sz="4000" b="0" i="0" u="none" strike="noStrike" baseline="0" dirty="0">
                <a:solidFill>
                  <a:srgbClr val="C00000"/>
                </a:solidFill>
                <a:latin typeface="+mn-lt"/>
              </a:rPr>
              <a:t>()</a:t>
            </a:r>
            <a:endParaRPr lang="en-IN" sz="4000" dirty="0">
              <a:solidFill>
                <a:srgbClr val="C00000"/>
              </a:solidFill>
              <a:latin typeface="+mn-lt"/>
            </a:endParaRPr>
          </a:p>
        </p:txBody>
      </p:sp>
      <p:sp>
        <p:nvSpPr>
          <p:cNvPr id="4" name="Slide Number Placeholder 3">
            <a:extLst>
              <a:ext uri="{FF2B5EF4-FFF2-40B4-BE49-F238E27FC236}">
                <a16:creationId xmlns:a16="http://schemas.microsoft.com/office/drawing/2014/main" id="{3CF590D8-0FB5-C3BC-B9F1-45D3279699DF}"/>
              </a:ext>
            </a:extLst>
          </p:cNvPr>
          <p:cNvSpPr>
            <a:spLocks noGrp="1"/>
          </p:cNvSpPr>
          <p:nvPr>
            <p:ph type="sldNum" sz="quarter" idx="12"/>
          </p:nvPr>
        </p:nvSpPr>
        <p:spPr>
          <a:xfrm>
            <a:off x="9049987" y="6424612"/>
            <a:ext cx="2743200" cy="365125"/>
          </a:xfrm>
        </p:spPr>
        <p:txBody>
          <a:bodyPr/>
          <a:lstStyle/>
          <a:p>
            <a:fld id="{A5DC77FE-90AD-43F6-BCC5-87ECBA829A40}" type="slidenum">
              <a:rPr lang="en-IN" smtClean="0"/>
              <a:t>5</a:t>
            </a:fld>
            <a:endParaRPr lang="en-IN" dirty="0"/>
          </a:p>
        </p:txBody>
      </p:sp>
      <p:sp>
        <p:nvSpPr>
          <p:cNvPr id="6" name="Content Placeholder 5">
            <a:extLst>
              <a:ext uri="{FF2B5EF4-FFF2-40B4-BE49-F238E27FC236}">
                <a16:creationId xmlns:a16="http://schemas.microsoft.com/office/drawing/2014/main" id="{81D377A0-97EC-D99A-7502-057E2B7DA520}"/>
              </a:ext>
            </a:extLst>
          </p:cNvPr>
          <p:cNvSpPr>
            <a:spLocks noGrp="1"/>
          </p:cNvSpPr>
          <p:nvPr>
            <p:ph idx="1"/>
          </p:nvPr>
        </p:nvSpPr>
        <p:spPr>
          <a:xfrm>
            <a:off x="482435" y="953113"/>
            <a:ext cx="11227130" cy="4351338"/>
          </a:xfrm>
        </p:spPr>
        <p:txBody>
          <a:bodyPr>
            <a:normAutofit/>
          </a:bodyPr>
          <a:lstStyle/>
          <a:p>
            <a:pPr algn="just"/>
            <a:r>
              <a:rPr lang="en-US" sz="1800" b="0" i="0" u="none" strike="noStrike" baseline="0" dirty="0">
                <a:solidFill>
                  <a:srgbClr val="000000"/>
                </a:solidFill>
              </a:rPr>
              <a:t>A </a:t>
            </a:r>
            <a:r>
              <a:rPr lang="en-US" sz="1800" b="0" i="1" u="none" strike="noStrike" baseline="0" dirty="0">
                <a:solidFill>
                  <a:srgbClr val="000000"/>
                </a:solidFill>
              </a:rPr>
              <a:t>window function </a:t>
            </a:r>
            <a:r>
              <a:rPr lang="en-US" sz="1800" b="0" i="0" u="none" strike="noStrike" baseline="0" dirty="0">
                <a:solidFill>
                  <a:srgbClr val="000000"/>
                </a:solidFill>
              </a:rPr>
              <a:t>applies function across a set of table rows that are related to the current row. </a:t>
            </a:r>
          </a:p>
          <a:p>
            <a:pPr algn="just"/>
            <a:r>
              <a:rPr lang="en-US" sz="1800" b="0" i="0" u="none" strike="noStrike" baseline="0" dirty="0">
                <a:solidFill>
                  <a:srgbClr val="000000"/>
                </a:solidFill>
              </a:rPr>
              <a:t>The window function does not cause rows to be clustered into a single output row; the rows maintain their separate identities. The window function is able to access more than just the current row of the query result. </a:t>
            </a:r>
          </a:p>
          <a:p>
            <a:pPr algn="just"/>
            <a:r>
              <a:rPr lang="en-US" sz="1800" b="0" i="0" u="none" strike="noStrike" baseline="0" dirty="0">
                <a:solidFill>
                  <a:srgbClr val="000000"/>
                </a:solidFill>
              </a:rPr>
              <a:t>To calculate average value of each partition, we can use window function </a:t>
            </a:r>
            <a:r>
              <a:rPr lang="en-US" sz="1800" b="1" i="0" u="none" strike="noStrike" baseline="0" dirty="0">
                <a:solidFill>
                  <a:srgbClr val="000000"/>
                </a:solidFill>
              </a:rPr>
              <a:t>AVG(). </a:t>
            </a:r>
            <a:r>
              <a:rPr lang="en-US" sz="1800" b="0" i="0" u="none" strike="noStrike" baseline="0" dirty="0">
                <a:solidFill>
                  <a:srgbClr val="000000"/>
                </a:solidFill>
              </a:rPr>
              <a:t>To calculate average salary in each department, we can write the query as follows:</a:t>
            </a:r>
          </a:p>
          <a:p>
            <a:pPr algn="just"/>
            <a:r>
              <a:rPr lang="en-US" sz="1800" b="0" i="0" u="none" strike="noStrike" baseline="0" dirty="0">
                <a:solidFill>
                  <a:srgbClr val="000000"/>
                </a:solidFill>
              </a:rPr>
              <a:t>SELECT AVG(SALARY) OVER (PARTITION BY DEPTNAME) AS AVG_SALARY, DEPTNAME, DEPTID, SALARY, ENAME, EID FROM workers;</a:t>
            </a:r>
            <a:endParaRPr lang="en-IN" sz="2400" dirty="0">
              <a:ea typeface="Calibri" panose="020F0502020204030204" pitchFamily="34" charset="0"/>
              <a:cs typeface="Calibri" panose="020F0502020204030204" pitchFamily="34" charset="0"/>
            </a:endParaRPr>
          </a:p>
        </p:txBody>
      </p:sp>
      <p:graphicFrame>
        <p:nvGraphicFramePr>
          <p:cNvPr id="8" name="Table 7">
            <a:extLst>
              <a:ext uri="{FF2B5EF4-FFF2-40B4-BE49-F238E27FC236}">
                <a16:creationId xmlns:a16="http://schemas.microsoft.com/office/drawing/2014/main" id="{149E8B12-22A1-6895-762B-E07F1185A1C2}"/>
              </a:ext>
            </a:extLst>
          </p:cNvPr>
          <p:cNvGraphicFramePr>
            <a:graphicFrameLocks noGrp="1"/>
          </p:cNvGraphicFramePr>
          <p:nvPr>
            <p:extLst>
              <p:ext uri="{D42A27DB-BD31-4B8C-83A1-F6EECF244321}">
                <p14:modId xmlns:p14="http://schemas.microsoft.com/office/powerpoint/2010/main" val="1417304004"/>
              </p:ext>
            </p:extLst>
          </p:nvPr>
        </p:nvGraphicFramePr>
        <p:xfrm>
          <a:off x="996209" y="3279774"/>
          <a:ext cx="9890826" cy="3327400"/>
        </p:xfrm>
        <a:graphic>
          <a:graphicData uri="http://schemas.openxmlformats.org/drawingml/2006/table">
            <a:tbl>
              <a:tblPr firstRow="1" bandRow="1">
                <a:tableStyleId>{5C22544A-7EE6-4342-B048-85BDC9FD1C3A}</a:tableStyleId>
              </a:tblPr>
              <a:tblGrid>
                <a:gridCol w="2352633">
                  <a:extLst>
                    <a:ext uri="{9D8B030D-6E8A-4147-A177-3AD203B41FA5}">
                      <a16:colId xmlns:a16="http://schemas.microsoft.com/office/drawing/2014/main" val="943225054"/>
                    </a:ext>
                  </a:extLst>
                </a:gridCol>
                <a:gridCol w="1686296">
                  <a:extLst>
                    <a:ext uri="{9D8B030D-6E8A-4147-A177-3AD203B41FA5}">
                      <a16:colId xmlns:a16="http://schemas.microsoft.com/office/drawing/2014/main" val="4230896923"/>
                    </a:ext>
                  </a:extLst>
                </a:gridCol>
                <a:gridCol w="1258784">
                  <a:extLst>
                    <a:ext uri="{9D8B030D-6E8A-4147-A177-3AD203B41FA5}">
                      <a16:colId xmlns:a16="http://schemas.microsoft.com/office/drawing/2014/main" val="2131454070"/>
                    </a:ext>
                  </a:extLst>
                </a:gridCol>
                <a:gridCol w="1793174">
                  <a:extLst>
                    <a:ext uri="{9D8B030D-6E8A-4147-A177-3AD203B41FA5}">
                      <a16:colId xmlns:a16="http://schemas.microsoft.com/office/drawing/2014/main" val="215843970"/>
                    </a:ext>
                  </a:extLst>
                </a:gridCol>
                <a:gridCol w="1258785">
                  <a:extLst>
                    <a:ext uri="{9D8B030D-6E8A-4147-A177-3AD203B41FA5}">
                      <a16:colId xmlns:a16="http://schemas.microsoft.com/office/drawing/2014/main" val="3736954883"/>
                    </a:ext>
                  </a:extLst>
                </a:gridCol>
                <a:gridCol w="1541154">
                  <a:extLst>
                    <a:ext uri="{9D8B030D-6E8A-4147-A177-3AD203B41FA5}">
                      <a16:colId xmlns:a16="http://schemas.microsoft.com/office/drawing/2014/main" val="737093690"/>
                    </a:ext>
                  </a:extLst>
                </a:gridCol>
              </a:tblGrid>
              <a:tr h="370840">
                <a:tc>
                  <a:txBody>
                    <a:bodyPr/>
                    <a:lstStyle/>
                    <a:p>
                      <a:pPr algn="ctr"/>
                      <a:r>
                        <a:rPr lang="en-IN" dirty="0"/>
                        <a:t>AVG_SALARY</a:t>
                      </a:r>
                    </a:p>
                  </a:txBody>
                  <a:tcPr/>
                </a:tc>
                <a:tc>
                  <a:txBody>
                    <a:bodyPr/>
                    <a:lstStyle/>
                    <a:p>
                      <a:pPr algn="ctr"/>
                      <a:r>
                        <a:rPr lang="en-IN" dirty="0"/>
                        <a:t>DEPTNAME</a:t>
                      </a:r>
                    </a:p>
                  </a:txBody>
                  <a:tcPr/>
                </a:tc>
                <a:tc>
                  <a:txBody>
                    <a:bodyPr/>
                    <a:lstStyle/>
                    <a:p>
                      <a:pPr algn="ctr"/>
                      <a:r>
                        <a:rPr lang="en-IN" dirty="0"/>
                        <a:t>DEPTID</a:t>
                      </a:r>
                    </a:p>
                  </a:txBody>
                  <a:tcPr/>
                </a:tc>
                <a:tc>
                  <a:txBody>
                    <a:bodyPr/>
                    <a:lstStyle/>
                    <a:p>
                      <a:pPr algn="ctr"/>
                      <a:r>
                        <a:rPr lang="en-IN" dirty="0"/>
                        <a:t>SALARY</a:t>
                      </a:r>
                    </a:p>
                  </a:txBody>
                  <a:tcPr/>
                </a:tc>
                <a:tc>
                  <a:txBody>
                    <a:bodyPr/>
                    <a:lstStyle/>
                    <a:p>
                      <a:pPr algn="ctr"/>
                      <a:r>
                        <a:rPr lang="en-IN" dirty="0"/>
                        <a:t>ENAME</a:t>
                      </a:r>
                    </a:p>
                  </a:txBody>
                  <a:tcPr/>
                </a:tc>
                <a:tc>
                  <a:txBody>
                    <a:bodyPr/>
                    <a:lstStyle/>
                    <a:p>
                      <a:pPr algn="ctr"/>
                      <a:r>
                        <a:rPr lang="en-IN" dirty="0"/>
                        <a:t>EID</a:t>
                      </a:r>
                    </a:p>
                  </a:txBody>
                  <a:tcPr/>
                </a:tc>
                <a:extLst>
                  <a:ext uri="{0D108BD9-81ED-4DB2-BD59-A6C34878D82A}">
                    <a16:rowId xmlns:a16="http://schemas.microsoft.com/office/drawing/2014/main" val="317276761"/>
                  </a:ext>
                </a:extLst>
              </a:tr>
              <a:tr h="370840">
                <a:tc>
                  <a:txBody>
                    <a:bodyPr/>
                    <a:lstStyle/>
                    <a:p>
                      <a:pPr algn="ctr"/>
                      <a:r>
                        <a:rPr lang="en-IN" dirty="0"/>
                        <a:t>51,500.0000</a:t>
                      </a:r>
                    </a:p>
                  </a:txBody>
                  <a:tcPr/>
                </a:tc>
                <a:tc>
                  <a:txBody>
                    <a:bodyPr/>
                    <a:lstStyle/>
                    <a:p>
                      <a:pPr algn="ctr"/>
                      <a:r>
                        <a:rPr lang="en-IN" dirty="0"/>
                        <a:t>HR</a:t>
                      </a:r>
                    </a:p>
                  </a:txBody>
                  <a:tcPr/>
                </a:tc>
                <a:tc>
                  <a:txBody>
                    <a:bodyPr/>
                    <a:lstStyle/>
                    <a:p>
                      <a:pPr algn="ctr"/>
                      <a:r>
                        <a:rPr lang="en-IN" dirty="0"/>
                        <a:t>308</a:t>
                      </a:r>
                    </a:p>
                  </a:txBody>
                  <a:tcPr/>
                </a:tc>
                <a:tc>
                  <a:txBody>
                    <a:bodyPr/>
                    <a:lstStyle/>
                    <a:p>
                      <a:pPr algn="ctr"/>
                      <a:r>
                        <a:rPr lang="en-IN" dirty="0"/>
                        <a:t>45,000</a:t>
                      </a:r>
                    </a:p>
                  </a:txBody>
                  <a:tcPr/>
                </a:tc>
                <a:tc>
                  <a:txBody>
                    <a:bodyPr/>
                    <a:lstStyle/>
                    <a:p>
                      <a:pPr algn="ctr"/>
                      <a:r>
                        <a:rPr lang="en-IN" dirty="0"/>
                        <a:t>Niya</a:t>
                      </a:r>
                    </a:p>
                  </a:txBody>
                  <a:tcPr/>
                </a:tc>
                <a:tc>
                  <a:txBody>
                    <a:bodyPr/>
                    <a:lstStyle/>
                    <a:p>
                      <a:pPr algn="ctr"/>
                      <a:r>
                        <a:rPr lang="en-IN" dirty="0"/>
                        <a:t>38</a:t>
                      </a:r>
                    </a:p>
                  </a:txBody>
                  <a:tcPr/>
                </a:tc>
                <a:extLst>
                  <a:ext uri="{0D108BD9-81ED-4DB2-BD59-A6C34878D82A}">
                    <a16:rowId xmlns:a16="http://schemas.microsoft.com/office/drawing/2014/main" val="1181149247"/>
                  </a:ext>
                </a:extLst>
              </a:tr>
              <a:tr h="370840">
                <a:tc>
                  <a:txBody>
                    <a:bodyPr/>
                    <a:lstStyle/>
                    <a:p>
                      <a:pPr algn="ctr"/>
                      <a:r>
                        <a:rPr lang="en-IN" dirty="0"/>
                        <a:t>51,500.0000</a:t>
                      </a:r>
                    </a:p>
                  </a:txBody>
                  <a:tcPr/>
                </a:tc>
                <a:tc>
                  <a:txBody>
                    <a:bodyPr/>
                    <a:lstStyle/>
                    <a:p>
                      <a:pPr algn="ctr"/>
                      <a:r>
                        <a:rPr lang="en-IN" dirty="0"/>
                        <a:t>HR</a:t>
                      </a:r>
                    </a:p>
                  </a:txBody>
                  <a:tcPr/>
                </a:tc>
                <a:tc>
                  <a:txBody>
                    <a:bodyPr/>
                    <a:lstStyle/>
                    <a:p>
                      <a:pPr algn="ctr"/>
                      <a:r>
                        <a:rPr lang="en-IN" dirty="0"/>
                        <a:t>308</a:t>
                      </a:r>
                    </a:p>
                  </a:txBody>
                  <a:tcPr/>
                </a:tc>
                <a:tc>
                  <a:txBody>
                    <a:bodyPr/>
                    <a:lstStyle/>
                    <a:p>
                      <a:pPr algn="ctr"/>
                      <a:r>
                        <a:rPr lang="en-IN" dirty="0"/>
                        <a:t>58,000</a:t>
                      </a:r>
                    </a:p>
                  </a:txBody>
                  <a:tcPr/>
                </a:tc>
                <a:tc>
                  <a:txBody>
                    <a:bodyPr/>
                    <a:lstStyle/>
                    <a:p>
                      <a:pPr algn="ctr"/>
                      <a:r>
                        <a:rPr lang="en-IN" dirty="0"/>
                        <a:t>Bobby</a:t>
                      </a:r>
                    </a:p>
                  </a:txBody>
                  <a:tcPr/>
                </a:tc>
                <a:tc>
                  <a:txBody>
                    <a:bodyPr/>
                    <a:lstStyle/>
                    <a:p>
                      <a:pPr algn="ctr"/>
                      <a:r>
                        <a:rPr lang="en-IN" dirty="0"/>
                        <a:t>17</a:t>
                      </a:r>
                    </a:p>
                  </a:txBody>
                  <a:tcPr/>
                </a:tc>
                <a:extLst>
                  <a:ext uri="{0D108BD9-81ED-4DB2-BD59-A6C34878D82A}">
                    <a16:rowId xmlns:a16="http://schemas.microsoft.com/office/drawing/2014/main" val="3669910370"/>
                  </a:ext>
                </a:extLst>
              </a:tr>
              <a:tr h="370840">
                <a:tc>
                  <a:txBody>
                    <a:bodyPr/>
                    <a:lstStyle/>
                    <a:p>
                      <a:pPr algn="ctr"/>
                      <a:r>
                        <a:rPr lang="en-IN" dirty="0"/>
                        <a:t>36,666.6667</a:t>
                      </a:r>
                    </a:p>
                  </a:txBody>
                  <a:tcPr/>
                </a:tc>
                <a:tc>
                  <a:txBody>
                    <a:bodyPr/>
                    <a:lstStyle/>
                    <a:p>
                      <a:pPr algn="ctr"/>
                      <a:r>
                        <a:rPr lang="en-IN" dirty="0"/>
                        <a:t>Testing</a:t>
                      </a:r>
                    </a:p>
                  </a:txBody>
                  <a:tcPr/>
                </a:tc>
                <a:tc>
                  <a:txBody>
                    <a:bodyPr/>
                    <a:lstStyle/>
                    <a:p>
                      <a:pPr algn="ctr"/>
                      <a:r>
                        <a:rPr lang="en-IN" dirty="0"/>
                        <a:t>305</a:t>
                      </a:r>
                    </a:p>
                  </a:txBody>
                  <a:tcPr/>
                </a:tc>
                <a:tc>
                  <a:txBody>
                    <a:bodyPr/>
                    <a:lstStyle/>
                    <a:p>
                      <a:pPr algn="ctr"/>
                      <a:r>
                        <a:rPr lang="en-IN" dirty="0"/>
                        <a:t>35,000</a:t>
                      </a:r>
                    </a:p>
                  </a:txBody>
                  <a:tcPr/>
                </a:tc>
                <a:tc>
                  <a:txBody>
                    <a:bodyPr/>
                    <a:lstStyle/>
                    <a:p>
                      <a:pPr algn="ctr"/>
                      <a:r>
                        <a:rPr lang="en-IN" dirty="0"/>
                        <a:t>Jerry</a:t>
                      </a:r>
                    </a:p>
                  </a:txBody>
                  <a:tcPr/>
                </a:tc>
                <a:tc>
                  <a:txBody>
                    <a:bodyPr/>
                    <a:lstStyle/>
                    <a:p>
                      <a:pPr algn="ctr"/>
                      <a:r>
                        <a:rPr lang="en-IN" dirty="0"/>
                        <a:t>15</a:t>
                      </a:r>
                    </a:p>
                  </a:txBody>
                  <a:tcPr/>
                </a:tc>
                <a:extLst>
                  <a:ext uri="{0D108BD9-81ED-4DB2-BD59-A6C34878D82A}">
                    <a16:rowId xmlns:a16="http://schemas.microsoft.com/office/drawing/2014/main" val="39014159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36,666.6667</a:t>
                      </a:r>
                    </a:p>
                  </a:txBody>
                  <a:tcPr/>
                </a:tc>
                <a:tc>
                  <a:txBody>
                    <a:bodyPr/>
                    <a:lstStyle/>
                    <a:p>
                      <a:pPr algn="ctr"/>
                      <a:r>
                        <a:rPr lang="en-IN" dirty="0"/>
                        <a:t>Testing</a:t>
                      </a:r>
                    </a:p>
                  </a:txBody>
                  <a:tcPr/>
                </a:tc>
                <a:tc>
                  <a:txBody>
                    <a:bodyPr/>
                    <a:lstStyle/>
                    <a:p>
                      <a:pPr algn="ctr"/>
                      <a:r>
                        <a:rPr lang="en-IN" dirty="0"/>
                        <a:t>305</a:t>
                      </a:r>
                    </a:p>
                  </a:txBody>
                  <a:tcPr/>
                </a:tc>
                <a:tc>
                  <a:txBody>
                    <a:bodyPr/>
                    <a:lstStyle/>
                    <a:p>
                      <a:pPr algn="ctr"/>
                      <a:r>
                        <a:rPr lang="en-IN" dirty="0"/>
                        <a:t>45,000</a:t>
                      </a:r>
                    </a:p>
                  </a:txBody>
                  <a:tcPr/>
                </a:tc>
                <a:tc>
                  <a:txBody>
                    <a:bodyPr/>
                    <a:lstStyle/>
                    <a:p>
                      <a:pPr algn="ctr"/>
                      <a:r>
                        <a:rPr lang="en-IN" dirty="0"/>
                        <a:t>Alice</a:t>
                      </a:r>
                    </a:p>
                  </a:txBody>
                  <a:tcPr/>
                </a:tc>
                <a:tc>
                  <a:txBody>
                    <a:bodyPr/>
                    <a:lstStyle/>
                    <a:p>
                      <a:pPr algn="ctr"/>
                      <a:r>
                        <a:rPr lang="en-IN" dirty="0"/>
                        <a:t>18</a:t>
                      </a:r>
                    </a:p>
                  </a:txBody>
                  <a:tcPr/>
                </a:tc>
                <a:extLst>
                  <a:ext uri="{0D108BD9-81ED-4DB2-BD59-A6C34878D82A}">
                    <a16:rowId xmlns:a16="http://schemas.microsoft.com/office/drawing/2014/main" val="41516934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36,666.6667</a:t>
                      </a:r>
                    </a:p>
                  </a:txBody>
                  <a:tcPr/>
                </a:tc>
                <a:tc>
                  <a:txBody>
                    <a:bodyPr/>
                    <a:lstStyle/>
                    <a:p>
                      <a:pPr algn="ctr"/>
                      <a:r>
                        <a:rPr lang="en-IN" dirty="0"/>
                        <a:t>Testing</a:t>
                      </a:r>
                    </a:p>
                  </a:txBody>
                  <a:tcPr/>
                </a:tc>
                <a:tc>
                  <a:txBody>
                    <a:bodyPr/>
                    <a:lstStyle/>
                    <a:p>
                      <a:pPr algn="ctr"/>
                      <a:r>
                        <a:rPr lang="en-IN" dirty="0"/>
                        <a:t>305</a:t>
                      </a:r>
                    </a:p>
                  </a:txBody>
                  <a:tcPr/>
                </a:tc>
                <a:tc>
                  <a:txBody>
                    <a:bodyPr/>
                    <a:lstStyle/>
                    <a:p>
                      <a:pPr algn="ctr"/>
                      <a:r>
                        <a:rPr lang="en-IN" dirty="0"/>
                        <a:t>30,000</a:t>
                      </a:r>
                    </a:p>
                  </a:txBody>
                  <a:tcPr/>
                </a:tc>
                <a:tc>
                  <a:txBody>
                    <a:bodyPr/>
                    <a:lstStyle/>
                    <a:p>
                      <a:pPr algn="ctr"/>
                      <a:r>
                        <a:rPr lang="en-IN" dirty="0"/>
                        <a:t>Reyon</a:t>
                      </a:r>
                    </a:p>
                  </a:txBody>
                  <a:tcPr/>
                </a:tc>
                <a:tc>
                  <a:txBody>
                    <a:bodyPr/>
                    <a:lstStyle/>
                    <a:p>
                      <a:pPr algn="ctr"/>
                      <a:r>
                        <a:rPr lang="en-IN" dirty="0"/>
                        <a:t>16</a:t>
                      </a:r>
                    </a:p>
                  </a:txBody>
                  <a:tcPr/>
                </a:tc>
                <a:extLst>
                  <a:ext uri="{0D108BD9-81ED-4DB2-BD59-A6C34878D82A}">
                    <a16:rowId xmlns:a16="http://schemas.microsoft.com/office/drawing/2014/main" val="1684193793"/>
                  </a:ext>
                </a:extLst>
              </a:tr>
              <a:tr h="370840">
                <a:tc>
                  <a:txBody>
                    <a:bodyPr/>
                    <a:lstStyle/>
                    <a:p>
                      <a:pPr algn="ctr"/>
                      <a:r>
                        <a:rPr lang="en-IN" dirty="0"/>
                        <a:t>43,666.6667</a:t>
                      </a:r>
                    </a:p>
                  </a:txBody>
                  <a:tcPr/>
                </a:tc>
                <a:tc>
                  <a:txBody>
                    <a:bodyPr/>
                    <a:lstStyle/>
                    <a:p>
                      <a:pPr algn="ctr"/>
                      <a:r>
                        <a:rPr lang="en-IN" dirty="0"/>
                        <a:t>Workshop</a:t>
                      </a:r>
                    </a:p>
                  </a:txBody>
                  <a:tcPr/>
                </a:tc>
                <a:tc>
                  <a:txBody>
                    <a:bodyPr/>
                    <a:lstStyle/>
                    <a:p>
                      <a:pPr algn="ctr"/>
                      <a:r>
                        <a:rPr lang="en-IN" dirty="0"/>
                        <a:t>301</a:t>
                      </a:r>
                    </a:p>
                  </a:txBody>
                  <a:tcPr/>
                </a:tc>
                <a:tc>
                  <a:txBody>
                    <a:bodyPr/>
                    <a:lstStyle/>
                    <a:p>
                      <a:pPr algn="ctr"/>
                      <a:r>
                        <a:rPr lang="en-IN" dirty="0"/>
                        <a:t>30,000</a:t>
                      </a:r>
                    </a:p>
                  </a:txBody>
                  <a:tcPr/>
                </a:tc>
                <a:tc>
                  <a:txBody>
                    <a:bodyPr/>
                    <a:lstStyle/>
                    <a:p>
                      <a:pPr algn="ctr"/>
                      <a:r>
                        <a:rPr lang="en-IN" dirty="0"/>
                        <a:t>John</a:t>
                      </a:r>
                    </a:p>
                  </a:txBody>
                  <a:tcPr/>
                </a:tc>
                <a:tc>
                  <a:txBody>
                    <a:bodyPr/>
                    <a:lstStyle/>
                    <a:p>
                      <a:pPr algn="ctr"/>
                      <a:r>
                        <a:rPr lang="en-IN" dirty="0"/>
                        <a:t>11</a:t>
                      </a:r>
                    </a:p>
                  </a:txBody>
                  <a:tcPr/>
                </a:tc>
                <a:extLst>
                  <a:ext uri="{0D108BD9-81ED-4DB2-BD59-A6C34878D82A}">
                    <a16:rowId xmlns:a16="http://schemas.microsoft.com/office/drawing/2014/main" val="708440425"/>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43,666.6667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Workshop</a:t>
                      </a:r>
                    </a:p>
                  </a:txBody>
                  <a:tcPr/>
                </a:tc>
                <a:tc>
                  <a:txBody>
                    <a:bodyPr/>
                    <a:lstStyle/>
                    <a:p>
                      <a:pPr algn="ctr"/>
                      <a:r>
                        <a:rPr lang="en-IN" dirty="0"/>
                        <a:t>301</a:t>
                      </a:r>
                    </a:p>
                  </a:txBody>
                  <a:tcPr/>
                </a:tc>
                <a:tc>
                  <a:txBody>
                    <a:bodyPr/>
                    <a:lstStyle/>
                    <a:p>
                      <a:pPr algn="ctr"/>
                      <a:r>
                        <a:rPr lang="en-IN" dirty="0"/>
                        <a:t>50,000</a:t>
                      </a:r>
                    </a:p>
                  </a:txBody>
                  <a:tcPr/>
                </a:tc>
                <a:tc>
                  <a:txBody>
                    <a:bodyPr/>
                    <a:lstStyle/>
                    <a:p>
                      <a:pPr algn="ctr"/>
                      <a:r>
                        <a:rPr lang="en-IN" dirty="0"/>
                        <a:t>Tom</a:t>
                      </a:r>
                    </a:p>
                  </a:txBody>
                  <a:tcPr/>
                </a:tc>
                <a:tc>
                  <a:txBody>
                    <a:bodyPr/>
                    <a:lstStyle/>
                    <a:p>
                      <a:pPr algn="ctr"/>
                      <a:r>
                        <a:rPr lang="en-IN" dirty="0"/>
                        <a:t>24</a:t>
                      </a:r>
                    </a:p>
                  </a:txBody>
                  <a:tcPr/>
                </a:tc>
                <a:extLst>
                  <a:ext uri="{0D108BD9-81ED-4DB2-BD59-A6C34878D82A}">
                    <a16:rowId xmlns:a16="http://schemas.microsoft.com/office/drawing/2014/main" val="229573886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43,666.6667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Workshop</a:t>
                      </a:r>
                    </a:p>
                  </a:txBody>
                  <a:tcPr/>
                </a:tc>
                <a:tc>
                  <a:txBody>
                    <a:bodyPr/>
                    <a:lstStyle/>
                    <a:p>
                      <a:pPr algn="ctr"/>
                      <a:r>
                        <a:rPr lang="en-IN" dirty="0"/>
                        <a:t>301</a:t>
                      </a:r>
                    </a:p>
                  </a:txBody>
                  <a:tcPr/>
                </a:tc>
                <a:tc>
                  <a:txBody>
                    <a:bodyPr/>
                    <a:lstStyle/>
                    <a:p>
                      <a:pPr algn="ctr"/>
                      <a:r>
                        <a:rPr lang="en-IN" dirty="0"/>
                        <a:t>51,000</a:t>
                      </a:r>
                    </a:p>
                  </a:txBody>
                  <a:tcPr/>
                </a:tc>
                <a:tc>
                  <a:txBody>
                    <a:bodyPr/>
                    <a:lstStyle/>
                    <a:p>
                      <a:pPr algn="ctr"/>
                      <a:r>
                        <a:rPr lang="en-IN" dirty="0"/>
                        <a:t>Bob</a:t>
                      </a:r>
                    </a:p>
                  </a:txBody>
                  <a:tcPr/>
                </a:tc>
                <a:tc>
                  <a:txBody>
                    <a:bodyPr/>
                    <a:lstStyle/>
                    <a:p>
                      <a:pPr algn="ctr"/>
                      <a:r>
                        <a:rPr lang="en-IN" dirty="0"/>
                        <a:t>22</a:t>
                      </a:r>
                    </a:p>
                  </a:txBody>
                  <a:tcPr/>
                </a:tc>
                <a:extLst>
                  <a:ext uri="{0D108BD9-81ED-4DB2-BD59-A6C34878D82A}">
                    <a16:rowId xmlns:a16="http://schemas.microsoft.com/office/drawing/2014/main" val="1696926578"/>
                  </a:ext>
                </a:extLst>
              </a:tr>
            </a:tbl>
          </a:graphicData>
        </a:graphic>
      </p:graphicFrame>
    </p:spTree>
    <p:extLst>
      <p:ext uri="{BB962C8B-B14F-4D97-AF65-F5344CB8AC3E}">
        <p14:creationId xmlns:p14="http://schemas.microsoft.com/office/powerpoint/2010/main" val="4129204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DB4C-7284-098A-3F67-0A67F950C032}"/>
              </a:ext>
            </a:extLst>
          </p:cNvPr>
          <p:cNvSpPr>
            <a:spLocks noGrp="1"/>
          </p:cNvSpPr>
          <p:nvPr>
            <p:ph type="title"/>
          </p:nvPr>
        </p:nvSpPr>
        <p:spPr>
          <a:xfrm>
            <a:off x="838200" y="-136885"/>
            <a:ext cx="10515600" cy="1325563"/>
          </a:xfrm>
        </p:spPr>
        <p:txBody>
          <a:bodyPr>
            <a:normAutofit/>
          </a:bodyPr>
          <a:lstStyle/>
          <a:p>
            <a:pPr algn="ctr"/>
            <a:r>
              <a:rPr lang="en-IN" sz="4000" dirty="0">
                <a:solidFill>
                  <a:srgbClr val="C00000"/>
                </a:solidFill>
                <a:latin typeface="+mn-lt"/>
              </a:rPr>
              <a:t>AVG</a:t>
            </a:r>
            <a:r>
              <a:rPr lang="en-IN" sz="4000" b="0" i="0" u="none" strike="noStrike" baseline="0" dirty="0">
                <a:solidFill>
                  <a:srgbClr val="C00000"/>
                </a:solidFill>
                <a:latin typeface="+mn-lt"/>
              </a:rPr>
              <a:t>()</a:t>
            </a:r>
            <a:endParaRPr lang="en-IN" sz="4000" dirty="0">
              <a:solidFill>
                <a:srgbClr val="C00000"/>
              </a:solidFill>
              <a:latin typeface="+mn-lt"/>
            </a:endParaRPr>
          </a:p>
        </p:txBody>
      </p:sp>
      <p:sp>
        <p:nvSpPr>
          <p:cNvPr id="4" name="Slide Number Placeholder 3">
            <a:extLst>
              <a:ext uri="{FF2B5EF4-FFF2-40B4-BE49-F238E27FC236}">
                <a16:creationId xmlns:a16="http://schemas.microsoft.com/office/drawing/2014/main" id="{3CF590D8-0FB5-C3BC-B9F1-45D3279699DF}"/>
              </a:ext>
            </a:extLst>
          </p:cNvPr>
          <p:cNvSpPr>
            <a:spLocks noGrp="1"/>
          </p:cNvSpPr>
          <p:nvPr>
            <p:ph type="sldNum" sz="quarter" idx="12"/>
          </p:nvPr>
        </p:nvSpPr>
        <p:spPr>
          <a:xfrm>
            <a:off x="9049987" y="6424612"/>
            <a:ext cx="2743200" cy="365125"/>
          </a:xfrm>
        </p:spPr>
        <p:txBody>
          <a:bodyPr/>
          <a:lstStyle/>
          <a:p>
            <a:fld id="{A5DC77FE-90AD-43F6-BCC5-87ECBA829A40}" type="slidenum">
              <a:rPr lang="en-IN" smtClean="0"/>
              <a:t>6</a:t>
            </a:fld>
            <a:endParaRPr lang="en-IN" dirty="0"/>
          </a:p>
        </p:txBody>
      </p:sp>
      <p:sp>
        <p:nvSpPr>
          <p:cNvPr id="6" name="Content Placeholder 5">
            <a:extLst>
              <a:ext uri="{FF2B5EF4-FFF2-40B4-BE49-F238E27FC236}">
                <a16:creationId xmlns:a16="http://schemas.microsoft.com/office/drawing/2014/main" id="{81D377A0-97EC-D99A-7502-057E2B7DA520}"/>
              </a:ext>
            </a:extLst>
          </p:cNvPr>
          <p:cNvSpPr>
            <a:spLocks noGrp="1"/>
          </p:cNvSpPr>
          <p:nvPr>
            <p:ph idx="1"/>
          </p:nvPr>
        </p:nvSpPr>
        <p:spPr>
          <a:xfrm>
            <a:off x="482435" y="1188678"/>
            <a:ext cx="11227130" cy="4351338"/>
          </a:xfrm>
        </p:spPr>
        <p:txBody>
          <a:bodyPr>
            <a:normAutofit/>
          </a:bodyPr>
          <a:lstStyle/>
          <a:p>
            <a:pPr algn="just"/>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Also, moving aggregate can be calculated by adding </a:t>
            </a:r>
            <a:r>
              <a:rPr lang="en-US"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ORDER BY </a:t>
            </a: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clause along with </a:t>
            </a:r>
            <a:r>
              <a:rPr lang="en-US"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PARTITION BY </a:t>
            </a: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in window function with </a:t>
            </a:r>
            <a:r>
              <a:rPr lang="en-US"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AVG().</a:t>
            </a:r>
          </a:p>
          <a:p>
            <a:pPr algn="just"/>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SELECT AVG(SALARY) OVER (PARTITION BY DEPTNAME ORDER BY SALARY DESC) AS AVG_SALARY, DEPTNAME, DEPTID, SALARY, ENAME, EID FROM workers;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8" name="Table 7">
            <a:extLst>
              <a:ext uri="{FF2B5EF4-FFF2-40B4-BE49-F238E27FC236}">
                <a16:creationId xmlns:a16="http://schemas.microsoft.com/office/drawing/2014/main" id="{149E8B12-22A1-6895-762B-E07F1185A1C2}"/>
              </a:ext>
            </a:extLst>
          </p:cNvPr>
          <p:cNvGraphicFramePr>
            <a:graphicFrameLocks noGrp="1"/>
          </p:cNvGraphicFramePr>
          <p:nvPr>
            <p:extLst>
              <p:ext uri="{D42A27DB-BD31-4B8C-83A1-F6EECF244321}">
                <p14:modId xmlns:p14="http://schemas.microsoft.com/office/powerpoint/2010/main" val="1199566888"/>
              </p:ext>
            </p:extLst>
          </p:nvPr>
        </p:nvGraphicFramePr>
        <p:xfrm>
          <a:off x="960583" y="2781010"/>
          <a:ext cx="9890826" cy="3327400"/>
        </p:xfrm>
        <a:graphic>
          <a:graphicData uri="http://schemas.openxmlformats.org/drawingml/2006/table">
            <a:tbl>
              <a:tblPr firstRow="1" bandRow="1">
                <a:tableStyleId>{5C22544A-7EE6-4342-B048-85BDC9FD1C3A}</a:tableStyleId>
              </a:tblPr>
              <a:tblGrid>
                <a:gridCol w="2352633">
                  <a:extLst>
                    <a:ext uri="{9D8B030D-6E8A-4147-A177-3AD203B41FA5}">
                      <a16:colId xmlns:a16="http://schemas.microsoft.com/office/drawing/2014/main" val="943225054"/>
                    </a:ext>
                  </a:extLst>
                </a:gridCol>
                <a:gridCol w="1686296">
                  <a:extLst>
                    <a:ext uri="{9D8B030D-6E8A-4147-A177-3AD203B41FA5}">
                      <a16:colId xmlns:a16="http://schemas.microsoft.com/office/drawing/2014/main" val="4230896923"/>
                    </a:ext>
                  </a:extLst>
                </a:gridCol>
                <a:gridCol w="1258784">
                  <a:extLst>
                    <a:ext uri="{9D8B030D-6E8A-4147-A177-3AD203B41FA5}">
                      <a16:colId xmlns:a16="http://schemas.microsoft.com/office/drawing/2014/main" val="2131454070"/>
                    </a:ext>
                  </a:extLst>
                </a:gridCol>
                <a:gridCol w="1793174">
                  <a:extLst>
                    <a:ext uri="{9D8B030D-6E8A-4147-A177-3AD203B41FA5}">
                      <a16:colId xmlns:a16="http://schemas.microsoft.com/office/drawing/2014/main" val="215843970"/>
                    </a:ext>
                  </a:extLst>
                </a:gridCol>
                <a:gridCol w="1258785">
                  <a:extLst>
                    <a:ext uri="{9D8B030D-6E8A-4147-A177-3AD203B41FA5}">
                      <a16:colId xmlns:a16="http://schemas.microsoft.com/office/drawing/2014/main" val="3736954883"/>
                    </a:ext>
                  </a:extLst>
                </a:gridCol>
                <a:gridCol w="1541154">
                  <a:extLst>
                    <a:ext uri="{9D8B030D-6E8A-4147-A177-3AD203B41FA5}">
                      <a16:colId xmlns:a16="http://schemas.microsoft.com/office/drawing/2014/main" val="737093690"/>
                    </a:ext>
                  </a:extLst>
                </a:gridCol>
              </a:tblGrid>
              <a:tr h="370840">
                <a:tc>
                  <a:txBody>
                    <a:bodyPr/>
                    <a:lstStyle/>
                    <a:p>
                      <a:pPr algn="ctr"/>
                      <a:r>
                        <a:rPr lang="en-IN" dirty="0"/>
                        <a:t>AVG_SALARY</a:t>
                      </a:r>
                    </a:p>
                  </a:txBody>
                  <a:tcPr/>
                </a:tc>
                <a:tc>
                  <a:txBody>
                    <a:bodyPr/>
                    <a:lstStyle/>
                    <a:p>
                      <a:pPr algn="ctr"/>
                      <a:r>
                        <a:rPr lang="en-IN" dirty="0"/>
                        <a:t>DEPTNAME</a:t>
                      </a:r>
                    </a:p>
                  </a:txBody>
                  <a:tcPr/>
                </a:tc>
                <a:tc>
                  <a:txBody>
                    <a:bodyPr/>
                    <a:lstStyle/>
                    <a:p>
                      <a:pPr algn="ctr"/>
                      <a:r>
                        <a:rPr lang="en-IN" dirty="0"/>
                        <a:t>DEPTID</a:t>
                      </a:r>
                    </a:p>
                  </a:txBody>
                  <a:tcPr/>
                </a:tc>
                <a:tc>
                  <a:txBody>
                    <a:bodyPr/>
                    <a:lstStyle/>
                    <a:p>
                      <a:pPr algn="ctr"/>
                      <a:r>
                        <a:rPr lang="en-IN" dirty="0"/>
                        <a:t>SALARY</a:t>
                      </a:r>
                    </a:p>
                  </a:txBody>
                  <a:tcPr/>
                </a:tc>
                <a:tc>
                  <a:txBody>
                    <a:bodyPr/>
                    <a:lstStyle/>
                    <a:p>
                      <a:pPr algn="ctr"/>
                      <a:r>
                        <a:rPr lang="en-IN" dirty="0"/>
                        <a:t>ENAME</a:t>
                      </a:r>
                    </a:p>
                  </a:txBody>
                  <a:tcPr/>
                </a:tc>
                <a:tc>
                  <a:txBody>
                    <a:bodyPr/>
                    <a:lstStyle/>
                    <a:p>
                      <a:pPr algn="ctr"/>
                      <a:r>
                        <a:rPr lang="en-IN" dirty="0"/>
                        <a:t>EID</a:t>
                      </a:r>
                    </a:p>
                  </a:txBody>
                  <a:tcPr/>
                </a:tc>
                <a:extLst>
                  <a:ext uri="{0D108BD9-81ED-4DB2-BD59-A6C34878D82A}">
                    <a16:rowId xmlns:a16="http://schemas.microsoft.com/office/drawing/2014/main" val="317276761"/>
                  </a:ext>
                </a:extLst>
              </a:tr>
              <a:tr h="370840">
                <a:tc>
                  <a:txBody>
                    <a:bodyPr/>
                    <a:lstStyle/>
                    <a:p>
                      <a:pPr algn="ctr"/>
                      <a:r>
                        <a:rPr lang="en-IN" dirty="0"/>
                        <a:t>58,000.0000</a:t>
                      </a:r>
                    </a:p>
                  </a:txBody>
                  <a:tcPr/>
                </a:tc>
                <a:tc>
                  <a:txBody>
                    <a:bodyPr/>
                    <a:lstStyle/>
                    <a:p>
                      <a:pPr algn="ctr"/>
                      <a:r>
                        <a:rPr lang="en-IN" dirty="0"/>
                        <a:t>HR</a:t>
                      </a:r>
                    </a:p>
                  </a:txBody>
                  <a:tcPr/>
                </a:tc>
                <a:tc>
                  <a:txBody>
                    <a:bodyPr/>
                    <a:lstStyle/>
                    <a:p>
                      <a:pPr algn="ctr"/>
                      <a:r>
                        <a:rPr lang="en-IN" dirty="0"/>
                        <a:t>308</a:t>
                      </a:r>
                    </a:p>
                  </a:txBody>
                  <a:tcPr/>
                </a:tc>
                <a:tc>
                  <a:txBody>
                    <a:bodyPr/>
                    <a:lstStyle/>
                    <a:p>
                      <a:pPr algn="ctr"/>
                      <a:r>
                        <a:rPr lang="en-IN" dirty="0"/>
                        <a:t>58,000</a:t>
                      </a:r>
                    </a:p>
                  </a:txBody>
                  <a:tcPr/>
                </a:tc>
                <a:tc>
                  <a:txBody>
                    <a:bodyPr/>
                    <a:lstStyle/>
                    <a:p>
                      <a:pPr algn="ctr"/>
                      <a:r>
                        <a:rPr lang="en-IN" dirty="0"/>
                        <a:t>Bobby</a:t>
                      </a:r>
                    </a:p>
                  </a:txBody>
                  <a:tcPr/>
                </a:tc>
                <a:tc>
                  <a:txBody>
                    <a:bodyPr/>
                    <a:lstStyle/>
                    <a:p>
                      <a:pPr algn="ctr"/>
                      <a:r>
                        <a:rPr lang="en-IN" dirty="0"/>
                        <a:t>17</a:t>
                      </a:r>
                    </a:p>
                  </a:txBody>
                  <a:tcPr/>
                </a:tc>
                <a:extLst>
                  <a:ext uri="{0D108BD9-81ED-4DB2-BD59-A6C34878D82A}">
                    <a16:rowId xmlns:a16="http://schemas.microsoft.com/office/drawing/2014/main" val="1181149247"/>
                  </a:ext>
                </a:extLst>
              </a:tr>
              <a:tr h="370840">
                <a:tc>
                  <a:txBody>
                    <a:bodyPr/>
                    <a:lstStyle/>
                    <a:p>
                      <a:pPr algn="ctr"/>
                      <a:r>
                        <a:rPr lang="en-IN" dirty="0"/>
                        <a:t>51,500.0000</a:t>
                      </a:r>
                    </a:p>
                  </a:txBody>
                  <a:tcPr/>
                </a:tc>
                <a:tc>
                  <a:txBody>
                    <a:bodyPr/>
                    <a:lstStyle/>
                    <a:p>
                      <a:pPr algn="ctr"/>
                      <a:r>
                        <a:rPr lang="en-IN" dirty="0"/>
                        <a:t>HR</a:t>
                      </a:r>
                    </a:p>
                  </a:txBody>
                  <a:tcPr/>
                </a:tc>
                <a:tc>
                  <a:txBody>
                    <a:bodyPr/>
                    <a:lstStyle/>
                    <a:p>
                      <a:pPr algn="ctr"/>
                      <a:r>
                        <a:rPr lang="en-IN" dirty="0"/>
                        <a:t>308</a:t>
                      </a:r>
                    </a:p>
                  </a:txBody>
                  <a:tcPr/>
                </a:tc>
                <a:tc>
                  <a:txBody>
                    <a:bodyPr/>
                    <a:lstStyle/>
                    <a:p>
                      <a:pPr algn="ctr"/>
                      <a:r>
                        <a:rPr lang="en-IN" dirty="0"/>
                        <a:t>45,000</a:t>
                      </a:r>
                    </a:p>
                  </a:txBody>
                  <a:tcPr/>
                </a:tc>
                <a:tc>
                  <a:txBody>
                    <a:bodyPr/>
                    <a:lstStyle/>
                    <a:p>
                      <a:pPr algn="ctr"/>
                      <a:r>
                        <a:rPr lang="en-IN" dirty="0"/>
                        <a:t>Niya</a:t>
                      </a:r>
                    </a:p>
                  </a:txBody>
                  <a:tcPr/>
                </a:tc>
                <a:tc>
                  <a:txBody>
                    <a:bodyPr/>
                    <a:lstStyle/>
                    <a:p>
                      <a:pPr algn="ctr"/>
                      <a:r>
                        <a:rPr lang="en-IN" dirty="0"/>
                        <a:t>38</a:t>
                      </a:r>
                    </a:p>
                  </a:txBody>
                  <a:tcPr/>
                </a:tc>
                <a:extLst>
                  <a:ext uri="{0D108BD9-81ED-4DB2-BD59-A6C34878D82A}">
                    <a16:rowId xmlns:a16="http://schemas.microsoft.com/office/drawing/2014/main" val="3669910370"/>
                  </a:ext>
                </a:extLst>
              </a:tr>
              <a:tr h="370840">
                <a:tc>
                  <a:txBody>
                    <a:bodyPr/>
                    <a:lstStyle/>
                    <a:p>
                      <a:pPr algn="ctr"/>
                      <a:r>
                        <a:rPr lang="en-IN" dirty="0"/>
                        <a:t>45,000.0000</a:t>
                      </a:r>
                    </a:p>
                  </a:txBody>
                  <a:tcPr/>
                </a:tc>
                <a:tc>
                  <a:txBody>
                    <a:bodyPr/>
                    <a:lstStyle/>
                    <a:p>
                      <a:pPr algn="ctr"/>
                      <a:r>
                        <a:rPr lang="en-IN" dirty="0"/>
                        <a:t>Testing</a:t>
                      </a:r>
                    </a:p>
                  </a:txBody>
                  <a:tcPr/>
                </a:tc>
                <a:tc>
                  <a:txBody>
                    <a:bodyPr/>
                    <a:lstStyle/>
                    <a:p>
                      <a:pPr algn="ctr"/>
                      <a:r>
                        <a:rPr lang="en-IN" dirty="0"/>
                        <a:t>305</a:t>
                      </a:r>
                    </a:p>
                  </a:txBody>
                  <a:tcPr/>
                </a:tc>
                <a:tc>
                  <a:txBody>
                    <a:bodyPr/>
                    <a:lstStyle/>
                    <a:p>
                      <a:pPr algn="ctr"/>
                      <a:r>
                        <a:rPr lang="en-IN" dirty="0"/>
                        <a:t>45,000</a:t>
                      </a:r>
                    </a:p>
                  </a:txBody>
                  <a:tcPr/>
                </a:tc>
                <a:tc>
                  <a:txBody>
                    <a:bodyPr/>
                    <a:lstStyle/>
                    <a:p>
                      <a:pPr algn="ctr"/>
                      <a:r>
                        <a:rPr lang="en-IN" dirty="0"/>
                        <a:t>Alice</a:t>
                      </a:r>
                    </a:p>
                  </a:txBody>
                  <a:tcPr/>
                </a:tc>
                <a:tc>
                  <a:txBody>
                    <a:bodyPr/>
                    <a:lstStyle/>
                    <a:p>
                      <a:pPr algn="ctr"/>
                      <a:r>
                        <a:rPr lang="en-IN" dirty="0"/>
                        <a:t>18</a:t>
                      </a:r>
                    </a:p>
                  </a:txBody>
                  <a:tcPr/>
                </a:tc>
                <a:extLst>
                  <a:ext uri="{0D108BD9-81ED-4DB2-BD59-A6C34878D82A}">
                    <a16:rowId xmlns:a16="http://schemas.microsoft.com/office/drawing/2014/main" val="39014159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40,000.0000</a:t>
                      </a:r>
                    </a:p>
                  </a:txBody>
                  <a:tcPr/>
                </a:tc>
                <a:tc>
                  <a:txBody>
                    <a:bodyPr/>
                    <a:lstStyle/>
                    <a:p>
                      <a:pPr algn="ctr"/>
                      <a:r>
                        <a:rPr lang="en-IN" dirty="0"/>
                        <a:t>Testing</a:t>
                      </a:r>
                    </a:p>
                  </a:txBody>
                  <a:tcPr/>
                </a:tc>
                <a:tc>
                  <a:txBody>
                    <a:bodyPr/>
                    <a:lstStyle/>
                    <a:p>
                      <a:pPr algn="ctr"/>
                      <a:r>
                        <a:rPr lang="en-IN" dirty="0"/>
                        <a:t>305</a:t>
                      </a:r>
                    </a:p>
                  </a:txBody>
                  <a:tcPr/>
                </a:tc>
                <a:tc>
                  <a:txBody>
                    <a:bodyPr/>
                    <a:lstStyle/>
                    <a:p>
                      <a:pPr algn="ctr"/>
                      <a:r>
                        <a:rPr lang="en-IN" dirty="0"/>
                        <a:t>35,000</a:t>
                      </a:r>
                    </a:p>
                  </a:txBody>
                  <a:tcPr/>
                </a:tc>
                <a:tc>
                  <a:txBody>
                    <a:bodyPr/>
                    <a:lstStyle/>
                    <a:p>
                      <a:pPr algn="ctr"/>
                      <a:r>
                        <a:rPr lang="en-IN" dirty="0"/>
                        <a:t>Jerry</a:t>
                      </a:r>
                    </a:p>
                  </a:txBody>
                  <a:tcPr/>
                </a:tc>
                <a:tc>
                  <a:txBody>
                    <a:bodyPr/>
                    <a:lstStyle/>
                    <a:p>
                      <a:pPr algn="ctr"/>
                      <a:r>
                        <a:rPr lang="en-IN" dirty="0"/>
                        <a:t>15</a:t>
                      </a:r>
                    </a:p>
                  </a:txBody>
                  <a:tcPr/>
                </a:tc>
                <a:extLst>
                  <a:ext uri="{0D108BD9-81ED-4DB2-BD59-A6C34878D82A}">
                    <a16:rowId xmlns:a16="http://schemas.microsoft.com/office/drawing/2014/main" val="41516934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36,666.6667</a:t>
                      </a:r>
                    </a:p>
                  </a:txBody>
                  <a:tcPr/>
                </a:tc>
                <a:tc>
                  <a:txBody>
                    <a:bodyPr/>
                    <a:lstStyle/>
                    <a:p>
                      <a:pPr algn="ctr"/>
                      <a:r>
                        <a:rPr lang="en-IN" dirty="0"/>
                        <a:t>Testing</a:t>
                      </a:r>
                    </a:p>
                  </a:txBody>
                  <a:tcPr/>
                </a:tc>
                <a:tc>
                  <a:txBody>
                    <a:bodyPr/>
                    <a:lstStyle/>
                    <a:p>
                      <a:pPr algn="ctr"/>
                      <a:r>
                        <a:rPr lang="en-IN" dirty="0"/>
                        <a:t>305</a:t>
                      </a:r>
                    </a:p>
                  </a:txBody>
                  <a:tcPr/>
                </a:tc>
                <a:tc>
                  <a:txBody>
                    <a:bodyPr/>
                    <a:lstStyle/>
                    <a:p>
                      <a:pPr algn="ctr"/>
                      <a:r>
                        <a:rPr lang="en-IN" dirty="0"/>
                        <a:t>30,000</a:t>
                      </a:r>
                    </a:p>
                  </a:txBody>
                  <a:tcPr/>
                </a:tc>
                <a:tc>
                  <a:txBody>
                    <a:bodyPr/>
                    <a:lstStyle/>
                    <a:p>
                      <a:pPr algn="ctr"/>
                      <a:r>
                        <a:rPr lang="en-IN" dirty="0"/>
                        <a:t>Reyon</a:t>
                      </a:r>
                    </a:p>
                  </a:txBody>
                  <a:tcPr/>
                </a:tc>
                <a:tc>
                  <a:txBody>
                    <a:bodyPr/>
                    <a:lstStyle/>
                    <a:p>
                      <a:pPr algn="ctr"/>
                      <a:r>
                        <a:rPr lang="en-IN" dirty="0"/>
                        <a:t>16</a:t>
                      </a:r>
                    </a:p>
                  </a:txBody>
                  <a:tcPr/>
                </a:tc>
                <a:extLst>
                  <a:ext uri="{0D108BD9-81ED-4DB2-BD59-A6C34878D82A}">
                    <a16:rowId xmlns:a16="http://schemas.microsoft.com/office/drawing/2014/main" val="1684193793"/>
                  </a:ext>
                </a:extLst>
              </a:tr>
              <a:tr h="370840">
                <a:tc>
                  <a:txBody>
                    <a:bodyPr/>
                    <a:lstStyle/>
                    <a:p>
                      <a:pPr algn="ctr"/>
                      <a:r>
                        <a:rPr lang="en-IN" dirty="0"/>
                        <a:t>51,000.0000</a:t>
                      </a:r>
                    </a:p>
                  </a:txBody>
                  <a:tcPr/>
                </a:tc>
                <a:tc>
                  <a:txBody>
                    <a:bodyPr/>
                    <a:lstStyle/>
                    <a:p>
                      <a:pPr algn="ctr"/>
                      <a:r>
                        <a:rPr lang="en-IN" dirty="0"/>
                        <a:t>Workshop</a:t>
                      </a:r>
                    </a:p>
                  </a:txBody>
                  <a:tcPr/>
                </a:tc>
                <a:tc>
                  <a:txBody>
                    <a:bodyPr/>
                    <a:lstStyle/>
                    <a:p>
                      <a:pPr algn="ctr"/>
                      <a:r>
                        <a:rPr lang="en-IN" dirty="0"/>
                        <a:t>301</a:t>
                      </a:r>
                    </a:p>
                  </a:txBody>
                  <a:tcPr/>
                </a:tc>
                <a:tc>
                  <a:txBody>
                    <a:bodyPr/>
                    <a:lstStyle/>
                    <a:p>
                      <a:pPr algn="ctr"/>
                      <a:r>
                        <a:rPr lang="en-IN" dirty="0"/>
                        <a:t>51,000</a:t>
                      </a:r>
                    </a:p>
                  </a:txBody>
                  <a:tcPr/>
                </a:tc>
                <a:tc>
                  <a:txBody>
                    <a:bodyPr/>
                    <a:lstStyle/>
                    <a:p>
                      <a:pPr algn="ctr"/>
                      <a:r>
                        <a:rPr lang="en-IN" dirty="0"/>
                        <a:t>Bob</a:t>
                      </a:r>
                    </a:p>
                  </a:txBody>
                  <a:tcPr/>
                </a:tc>
                <a:tc>
                  <a:txBody>
                    <a:bodyPr/>
                    <a:lstStyle/>
                    <a:p>
                      <a:pPr algn="ctr"/>
                      <a:r>
                        <a:rPr lang="en-IN" dirty="0"/>
                        <a:t>22</a:t>
                      </a:r>
                    </a:p>
                  </a:txBody>
                  <a:tcPr/>
                </a:tc>
                <a:extLst>
                  <a:ext uri="{0D108BD9-81ED-4DB2-BD59-A6C34878D82A}">
                    <a16:rowId xmlns:a16="http://schemas.microsoft.com/office/drawing/2014/main" val="708440425"/>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50,500.0000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Workshop</a:t>
                      </a:r>
                    </a:p>
                  </a:txBody>
                  <a:tcPr/>
                </a:tc>
                <a:tc>
                  <a:txBody>
                    <a:bodyPr/>
                    <a:lstStyle/>
                    <a:p>
                      <a:pPr algn="ctr"/>
                      <a:r>
                        <a:rPr lang="en-IN" dirty="0"/>
                        <a:t>301</a:t>
                      </a:r>
                    </a:p>
                  </a:txBody>
                  <a:tcPr/>
                </a:tc>
                <a:tc>
                  <a:txBody>
                    <a:bodyPr/>
                    <a:lstStyle/>
                    <a:p>
                      <a:pPr algn="ctr"/>
                      <a:r>
                        <a:rPr lang="en-IN" dirty="0"/>
                        <a:t>50,000</a:t>
                      </a:r>
                    </a:p>
                  </a:txBody>
                  <a:tcPr/>
                </a:tc>
                <a:tc>
                  <a:txBody>
                    <a:bodyPr/>
                    <a:lstStyle/>
                    <a:p>
                      <a:pPr algn="ctr"/>
                      <a:r>
                        <a:rPr lang="en-IN" dirty="0"/>
                        <a:t>Tom</a:t>
                      </a:r>
                    </a:p>
                  </a:txBody>
                  <a:tcPr/>
                </a:tc>
                <a:tc>
                  <a:txBody>
                    <a:bodyPr/>
                    <a:lstStyle/>
                    <a:p>
                      <a:pPr algn="ctr"/>
                      <a:r>
                        <a:rPr lang="en-IN" dirty="0"/>
                        <a:t>24</a:t>
                      </a:r>
                    </a:p>
                  </a:txBody>
                  <a:tcPr/>
                </a:tc>
                <a:extLst>
                  <a:ext uri="{0D108BD9-81ED-4DB2-BD59-A6C34878D82A}">
                    <a16:rowId xmlns:a16="http://schemas.microsoft.com/office/drawing/2014/main" val="229573886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43,666.6667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Workshop</a:t>
                      </a:r>
                    </a:p>
                  </a:txBody>
                  <a:tcPr/>
                </a:tc>
                <a:tc>
                  <a:txBody>
                    <a:bodyPr/>
                    <a:lstStyle/>
                    <a:p>
                      <a:pPr algn="ctr"/>
                      <a:r>
                        <a:rPr lang="en-IN" dirty="0"/>
                        <a:t>301</a:t>
                      </a:r>
                    </a:p>
                  </a:txBody>
                  <a:tcPr/>
                </a:tc>
                <a:tc>
                  <a:txBody>
                    <a:bodyPr/>
                    <a:lstStyle/>
                    <a:p>
                      <a:pPr algn="ctr"/>
                      <a:r>
                        <a:rPr lang="en-IN" dirty="0"/>
                        <a:t>30,000</a:t>
                      </a:r>
                    </a:p>
                  </a:txBody>
                  <a:tcPr/>
                </a:tc>
                <a:tc>
                  <a:txBody>
                    <a:bodyPr/>
                    <a:lstStyle/>
                    <a:p>
                      <a:pPr algn="ctr"/>
                      <a:r>
                        <a:rPr lang="en-IN" dirty="0"/>
                        <a:t>John</a:t>
                      </a:r>
                    </a:p>
                  </a:txBody>
                  <a:tcPr/>
                </a:tc>
                <a:tc>
                  <a:txBody>
                    <a:bodyPr/>
                    <a:lstStyle/>
                    <a:p>
                      <a:pPr algn="ctr"/>
                      <a:r>
                        <a:rPr lang="en-IN" dirty="0"/>
                        <a:t>11</a:t>
                      </a:r>
                    </a:p>
                  </a:txBody>
                  <a:tcPr/>
                </a:tc>
                <a:extLst>
                  <a:ext uri="{0D108BD9-81ED-4DB2-BD59-A6C34878D82A}">
                    <a16:rowId xmlns:a16="http://schemas.microsoft.com/office/drawing/2014/main" val="1696926578"/>
                  </a:ext>
                </a:extLst>
              </a:tr>
            </a:tbl>
          </a:graphicData>
        </a:graphic>
      </p:graphicFrame>
    </p:spTree>
    <p:extLst>
      <p:ext uri="{BB962C8B-B14F-4D97-AF65-F5344CB8AC3E}">
        <p14:creationId xmlns:p14="http://schemas.microsoft.com/office/powerpoint/2010/main" val="3684614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DB4C-7284-098A-3F67-0A67F950C032}"/>
              </a:ext>
            </a:extLst>
          </p:cNvPr>
          <p:cNvSpPr>
            <a:spLocks noGrp="1"/>
          </p:cNvSpPr>
          <p:nvPr>
            <p:ph type="title"/>
          </p:nvPr>
        </p:nvSpPr>
        <p:spPr>
          <a:xfrm>
            <a:off x="755072" y="-283529"/>
            <a:ext cx="10515600" cy="1325563"/>
          </a:xfrm>
        </p:spPr>
        <p:txBody>
          <a:bodyPr>
            <a:normAutofit/>
          </a:bodyPr>
          <a:lstStyle/>
          <a:p>
            <a:pPr algn="ctr"/>
            <a:r>
              <a:rPr lang="en-IN" sz="4000" dirty="0">
                <a:solidFill>
                  <a:srgbClr val="C00000"/>
                </a:solidFill>
                <a:latin typeface="+mn-lt"/>
              </a:rPr>
              <a:t>SUM()</a:t>
            </a:r>
          </a:p>
        </p:txBody>
      </p:sp>
      <p:sp>
        <p:nvSpPr>
          <p:cNvPr id="4" name="Slide Number Placeholder 3">
            <a:extLst>
              <a:ext uri="{FF2B5EF4-FFF2-40B4-BE49-F238E27FC236}">
                <a16:creationId xmlns:a16="http://schemas.microsoft.com/office/drawing/2014/main" id="{3CF590D8-0FB5-C3BC-B9F1-45D3279699DF}"/>
              </a:ext>
            </a:extLst>
          </p:cNvPr>
          <p:cNvSpPr>
            <a:spLocks noGrp="1"/>
          </p:cNvSpPr>
          <p:nvPr>
            <p:ph type="sldNum" sz="quarter" idx="12"/>
          </p:nvPr>
        </p:nvSpPr>
        <p:spPr>
          <a:xfrm>
            <a:off x="9049987" y="6424612"/>
            <a:ext cx="2743200" cy="365125"/>
          </a:xfrm>
        </p:spPr>
        <p:txBody>
          <a:bodyPr/>
          <a:lstStyle/>
          <a:p>
            <a:fld id="{A5DC77FE-90AD-43F6-BCC5-87ECBA829A40}" type="slidenum">
              <a:rPr lang="en-IN" smtClean="0"/>
              <a:t>7</a:t>
            </a:fld>
            <a:endParaRPr lang="en-IN" dirty="0"/>
          </a:p>
        </p:txBody>
      </p:sp>
      <p:sp>
        <p:nvSpPr>
          <p:cNvPr id="6" name="Content Placeholder 5">
            <a:extLst>
              <a:ext uri="{FF2B5EF4-FFF2-40B4-BE49-F238E27FC236}">
                <a16:creationId xmlns:a16="http://schemas.microsoft.com/office/drawing/2014/main" id="{81D377A0-97EC-D99A-7502-057E2B7DA520}"/>
              </a:ext>
            </a:extLst>
          </p:cNvPr>
          <p:cNvSpPr>
            <a:spLocks noGrp="1"/>
          </p:cNvSpPr>
          <p:nvPr>
            <p:ph idx="1"/>
          </p:nvPr>
        </p:nvSpPr>
        <p:spPr>
          <a:xfrm>
            <a:off x="566057" y="808966"/>
            <a:ext cx="11227130" cy="4351338"/>
          </a:xfrm>
        </p:spPr>
        <p:txBody>
          <a:bodyPr>
            <a:normAutofit/>
          </a:bodyPr>
          <a:lstStyle/>
          <a:p>
            <a:pPr algn="just"/>
            <a:r>
              <a:rPr lang="en-US" sz="2000" b="0" i="0" u="none" strike="noStrike" baseline="0" dirty="0">
                <a:solidFill>
                  <a:srgbClr val="000000"/>
                </a:solidFill>
              </a:rPr>
              <a:t>The </a:t>
            </a:r>
            <a:r>
              <a:rPr lang="en-US" sz="2000" b="1" i="0" u="none" strike="noStrike" baseline="0" dirty="0">
                <a:solidFill>
                  <a:srgbClr val="000000"/>
                </a:solidFill>
              </a:rPr>
              <a:t>SUM() </a:t>
            </a:r>
            <a:r>
              <a:rPr lang="en-US" sz="2000" b="0" i="0" u="none" strike="noStrike" baseline="0" dirty="0">
                <a:solidFill>
                  <a:srgbClr val="000000"/>
                </a:solidFill>
              </a:rPr>
              <a:t>window function returns the sum of input column or the expression across input values in each partition. </a:t>
            </a:r>
          </a:p>
          <a:p>
            <a:pPr algn="just"/>
            <a:r>
              <a:rPr lang="en-US" sz="2000" b="0" i="0" u="none" strike="noStrike" baseline="0" dirty="0">
                <a:solidFill>
                  <a:srgbClr val="000000"/>
                </a:solidFill>
              </a:rPr>
              <a:t>For example, to calculate sum of salaries of workers in each department, we can write the query as follows:</a:t>
            </a:r>
          </a:p>
          <a:p>
            <a:pPr algn="just"/>
            <a:r>
              <a:rPr lang="en-US" sz="2000" b="0" i="0" u="none" strike="noStrike" baseline="0" dirty="0">
                <a:solidFill>
                  <a:srgbClr val="000000"/>
                </a:solidFill>
              </a:rPr>
              <a:t>SELECT SUM(SALARY) OVER (PARTITION BY DEPTNAME) AS SUM_SALARY, DEPTNAME, DEPTID, SALARY, ENAME, EID FROM workers;</a:t>
            </a:r>
            <a:endParaRPr lang="en-IN" sz="2000" dirty="0">
              <a:ea typeface="Calibri" panose="020F0502020204030204" pitchFamily="34" charset="0"/>
              <a:cs typeface="Calibri" panose="020F0502020204030204" pitchFamily="34" charset="0"/>
            </a:endParaRPr>
          </a:p>
        </p:txBody>
      </p:sp>
      <p:graphicFrame>
        <p:nvGraphicFramePr>
          <p:cNvPr id="8" name="Table 7">
            <a:extLst>
              <a:ext uri="{FF2B5EF4-FFF2-40B4-BE49-F238E27FC236}">
                <a16:creationId xmlns:a16="http://schemas.microsoft.com/office/drawing/2014/main" id="{149E8B12-22A1-6895-762B-E07F1185A1C2}"/>
              </a:ext>
            </a:extLst>
          </p:cNvPr>
          <p:cNvGraphicFramePr>
            <a:graphicFrameLocks noGrp="1"/>
          </p:cNvGraphicFramePr>
          <p:nvPr>
            <p:extLst>
              <p:ext uri="{D42A27DB-BD31-4B8C-83A1-F6EECF244321}">
                <p14:modId xmlns:p14="http://schemas.microsoft.com/office/powerpoint/2010/main" val="2258526465"/>
              </p:ext>
            </p:extLst>
          </p:nvPr>
        </p:nvGraphicFramePr>
        <p:xfrm>
          <a:off x="960583" y="3097212"/>
          <a:ext cx="9890826" cy="3327400"/>
        </p:xfrm>
        <a:graphic>
          <a:graphicData uri="http://schemas.openxmlformats.org/drawingml/2006/table">
            <a:tbl>
              <a:tblPr firstRow="1" bandRow="1">
                <a:tableStyleId>{5C22544A-7EE6-4342-B048-85BDC9FD1C3A}</a:tableStyleId>
              </a:tblPr>
              <a:tblGrid>
                <a:gridCol w="2352633">
                  <a:extLst>
                    <a:ext uri="{9D8B030D-6E8A-4147-A177-3AD203B41FA5}">
                      <a16:colId xmlns:a16="http://schemas.microsoft.com/office/drawing/2014/main" val="943225054"/>
                    </a:ext>
                  </a:extLst>
                </a:gridCol>
                <a:gridCol w="1686296">
                  <a:extLst>
                    <a:ext uri="{9D8B030D-6E8A-4147-A177-3AD203B41FA5}">
                      <a16:colId xmlns:a16="http://schemas.microsoft.com/office/drawing/2014/main" val="4230896923"/>
                    </a:ext>
                  </a:extLst>
                </a:gridCol>
                <a:gridCol w="1258784">
                  <a:extLst>
                    <a:ext uri="{9D8B030D-6E8A-4147-A177-3AD203B41FA5}">
                      <a16:colId xmlns:a16="http://schemas.microsoft.com/office/drawing/2014/main" val="2131454070"/>
                    </a:ext>
                  </a:extLst>
                </a:gridCol>
                <a:gridCol w="1793174">
                  <a:extLst>
                    <a:ext uri="{9D8B030D-6E8A-4147-A177-3AD203B41FA5}">
                      <a16:colId xmlns:a16="http://schemas.microsoft.com/office/drawing/2014/main" val="215843970"/>
                    </a:ext>
                  </a:extLst>
                </a:gridCol>
                <a:gridCol w="1258785">
                  <a:extLst>
                    <a:ext uri="{9D8B030D-6E8A-4147-A177-3AD203B41FA5}">
                      <a16:colId xmlns:a16="http://schemas.microsoft.com/office/drawing/2014/main" val="3736954883"/>
                    </a:ext>
                  </a:extLst>
                </a:gridCol>
                <a:gridCol w="1541154">
                  <a:extLst>
                    <a:ext uri="{9D8B030D-6E8A-4147-A177-3AD203B41FA5}">
                      <a16:colId xmlns:a16="http://schemas.microsoft.com/office/drawing/2014/main" val="737093690"/>
                    </a:ext>
                  </a:extLst>
                </a:gridCol>
              </a:tblGrid>
              <a:tr h="370840">
                <a:tc>
                  <a:txBody>
                    <a:bodyPr/>
                    <a:lstStyle/>
                    <a:p>
                      <a:pPr algn="ctr"/>
                      <a:r>
                        <a:rPr lang="en-IN" dirty="0"/>
                        <a:t>SUM_SALARY</a:t>
                      </a:r>
                    </a:p>
                  </a:txBody>
                  <a:tcPr/>
                </a:tc>
                <a:tc>
                  <a:txBody>
                    <a:bodyPr/>
                    <a:lstStyle/>
                    <a:p>
                      <a:pPr algn="ctr"/>
                      <a:r>
                        <a:rPr lang="en-IN" dirty="0"/>
                        <a:t>DEPTNAME</a:t>
                      </a:r>
                    </a:p>
                  </a:txBody>
                  <a:tcPr/>
                </a:tc>
                <a:tc>
                  <a:txBody>
                    <a:bodyPr/>
                    <a:lstStyle/>
                    <a:p>
                      <a:pPr algn="ctr"/>
                      <a:r>
                        <a:rPr lang="en-IN" dirty="0"/>
                        <a:t>DEPTID</a:t>
                      </a:r>
                    </a:p>
                  </a:txBody>
                  <a:tcPr/>
                </a:tc>
                <a:tc>
                  <a:txBody>
                    <a:bodyPr/>
                    <a:lstStyle/>
                    <a:p>
                      <a:pPr algn="ctr"/>
                      <a:r>
                        <a:rPr lang="en-IN" dirty="0"/>
                        <a:t>SALARY</a:t>
                      </a:r>
                    </a:p>
                  </a:txBody>
                  <a:tcPr/>
                </a:tc>
                <a:tc>
                  <a:txBody>
                    <a:bodyPr/>
                    <a:lstStyle/>
                    <a:p>
                      <a:pPr algn="ctr"/>
                      <a:r>
                        <a:rPr lang="en-IN" dirty="0"/>
                        <a:t>ENAME</a:t>
                      </a:r>
                    </a:p>
                  </a:txBody>
                  <a:tcPr/>
                </a:tc>
                <a:tc>
                  <a:txBody>
                    <a:bodyPr/>
                    <a:lstStyle/>
                    <a:p>
                      <a:pPr algn="ctr"/>
                      <a:r>
                        <a:rPr lang="en-IN" dirty="0"/>
                        <a:t>EID</a:t>
                      </a:r>
                    </a:p>
                  </a:txBody>
                  <a:tcPr/>
                </a:tc>
                <a:extLst>
                  <a:ext uri="{0D108BD9-81ED-4DB2-BD59-A6C34878D82A}">
                    <a16:rowId xmlns:a16="http://schemas.microsoft.com/office/drawing/2014/main" val="317276761"/>
                  </a:ext>
                </a:extLst>
              </a:tr>
              <a:tr h="370840">
                <a:tc>
                  <a:txBody>
                    <a:bodyPr/>
                    <a:lstStyle/>
                    <a:p>
                      <a:pPr algn="ctr"/>
                      <a:r>
                        <a:rPr lang="en-IN" dirty="0"/>
                        <a:t>103,000</a:t>
                      </a:r>
                    </a:p>
                  </a:txBody>
                  <a:tcPr/>
                </a:tc>
                <a:tc>
                  <a:txBody>
                    <a:bodyPr/>
                    <a:lstStyle/>
                    <a:p>
                      <a:pPr algn="ctr"/>
                      <a:r>
                        <a:rPr lang="en-IN" dirty="0"/>
                        <a:t>HR</a:t>
                      </a:r>
                    </a:p>
                  </a:txBody>
                  <a:tcPr/>
                </a:tc>
                <a:tc>
                  <a:txBody>
                    <a:bodyPr/>
                    <a:lstStyle/>
                    <a:p>
                      <a:pPr algn="ctr"/>
                      <a:r>
                        <a:rPr lang="en-IN" dirty="0"/>
                        <a:t>308</a:t>
                      </a:r>
                    </a:p>
                  </a:txBody>
                  <a:tcPr/>
                </a:tc>
                <a:tc>
                  <a:txBody>
                    <a:bodyPr/>
                    <a:lstStyle/>
                    <a:p>
                      <a:pPr algn="ctr"/>
                      <a:r>
                        <a:rPr lang="en-IN" dirty="0"/>
                        <a:t>45,000</a:t>
                      </a:r>
                    </a:p>
                  </a:txBody>
                  <a:tcPr/>
                </a:tc>
                <a:tc>
                  <a:txBody>
                    <a:bodyPr/>
                    <a:lstStyle/>
                    <a:p>
                      <a:pPr algn="ctr"/>
                      <a:r>
                        <a:rPr lang="en-IN" dirty="0"/>
                        <a:t>Niya</a:t>
                      </a:r>
                    </a:p>
                  </a:txBody>
                  <a:tcPr/>
                </a:tc>
                <a:tc>
                  <a:txBody>
                    <a:bodyPr/>
                    <a:lstStyle/>
                    <a:p>
                      <a:pPr algn="ctr"/>
                      <a:r>
                        <a:rPr lang="en-IN" dirty="0"/>
                        <a:t>38</a:t>
                      </a:r>
                    </a:p>
                  </a:txBody>
                  <a:tcPr/>
                </a:tc>
                <a:extLst>
                  <a:ext uri="{0D108BD9-81ED-4DB2-BD59-A6C34878D82A}">
                    <a16:rowId xmlns:a16="http://schemas.microsoft.com/office/drawing/2014/main" val="118114924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103,000</a:t>
                      </a:r>
                    </a:p>
                  </a:txBody>
                  <a:tcPr/>
                </a:tc>
                <a:tc>
                  <a:txBody>
                    <a:bodyPr/>
                    <a:lstStyle/>
                    <a:p>
                      <a:pPr algn="ctr"/>
                      <a:r>
                        <a:rPr lang="en-IN" dirty="0"/>
                        <a:t>HR</a:t>
                      </a:r>
                    </a:p>
                  </a:txBody>
                  <a:tcPr/>
                </a:tc>
                <a:tc>
                  <a:txBody>
                    <a:bodyPr/>
                    <a:lstStyle/>
                    <a:p>
                      <a:pPr algn="ctr"/>
                      <a:r>
                        <a:rPr lang="en-IN" dirty="0"/>
                        <a:t>308</a:t>
                      </a:r>
                    </a:p>
                  </a:txBody>
                  <a:tcPr/>
                </a:tc>
                <a:tc>
                  <a:txBody>
                    <a:bodyPr/>
                    <a:lstStyle/>
                    <a:p>
                      <a:pPr algn="ctr"/>
                      <a:r>
                        <a:rPr lang="en-IN" dirty="0"/>
                        <a:t>58,000</a:t>
                      </a:r>
                    </a:p>
                  </a:txBody>
                  <a:tcPr/>
                </a:tc>
                <a:tc>
                  <a:txBody>
                    <a:bodyPr/>
                    <a:lstStyle/>
                    <a:p>
                      <a:pPr algn="ctr"/>
                      <a:r>
                        <a:rPr lang="en-IN" dirty="0"/>
                        <a:t>Bobby</a:t>
                      </a:r>
                    </a:p>
                  </a:txBody>
                  <a:tcPr/>
                </a:tc>
                <a:tc>
                  <a:txBody>
                    <a:bodyPr/>
                    <a:lstStyle/>
                    <a:p>
                      <a:pPr algn="ctr"/>
                      <a:r>
                        <a:rPr lang="en-IN" dirty="0"/>
                        <a:t>17</a:t>
                      </a:r>
                    </a:p>
                  </a:txBody>
                  <a:tcPr/>
                </a:tc>
                <a:extLst>
                  <a:ext uri="{0D108BD9-81ED-4DB2-BD59-A6C34878D82A}">
                    <a16:rowId xmlns:a16="http://schemas.microsoft.com/office/drawing/2014/main" val="3669910370"/>
                  </a:ext>
                </a:extLst>
              </a:tr>
              <a:tr h="370840">
                <a:tc>
                  <a:txBody>
                    <a:bodyPr/>
                    <a:lstStyle/>
                    <a:p>
                      <a:pPr algn="ctr"/>
                      <a:r>
                        <a:rPr lang="en-IN" dirty="0"/>
                        <a:t>110,000</a:t>
                      </a:r>
                    </a:p>
                  </a:txBody>
                  <a:tcPr/>
                </a:tc>
                <a:tc>
                  <a:txBody>
                    <a:bodyPr/>
                    <a:lstStyle/>
                    <a:p>
                      <a:pPr algn="ctr"/>
                      <a:r>
                        <a:rPr lang="en-IN" dirty="0"/>
                        <a:t>Testing</a:t>
                      </a:r>
                    </a:p>
                  </a:txBody>
                  <a:tcPr/>
                </a:tc>
                <a:tc>
                  <a:txBody>
                    <a:bodyPr/>
                    <a:lstStyle/>
                    <a:p>
                      <a:pPr algn="ctr"/>
                      <a:r>
                        <a:rPr lang="en-IN" dirty="0"/>
                        <a:t>305</a:t>
                      </a:r>
                    </a:p>
                  </a:txBody>
                  <a:tcPr/>
                </a:tc>
                <a:tc>
                  <a:txBody>
                    <a:bodyPr/>
                    <a:lstStyle/>
                    <a:p>
                      <a:pPr algn="ctr"/>
                      <a:r>
                        <a:rPr lang="en-IN" dirty="0"/>
                        <a:t>35,000</a:t>
                      </a:r>
                    </a:p>
                  </a:txBody>
                  <a:tcPr/>
                </a:tc>
                <a:tc>
                  <a:txBody>
                    <a:bodyPr/>
                    <a:lstStyle/>
                    <a:p>
                      <a:pPr algn="ctr"/>
                      <a:r>
                        <a:rPr lang="en-IN" dirty="0"/>
                        <a:t>Jerry</a:t>
                      </a:r>
                    </a:p>
                  </a:txBody>
                  <a:tcPr/>
                </a:tc>
                <a:tc>
                  <a:txBody>
                    <a:bodyPr/>
                    <a:lstStyle/>
                    <a:p>
                      <a:pPr algn="ctr"/>
                      <a:r>
                        <a:rPr lang="en-IN" dirty="0"/>
                        <a:t>15</a:t>
                      </a:r>
                    </a:p>
                  </a:txBody>
                  <a:tcPr/>
                </a:tc>
                <a:extLst>
                  <a:ext uri="{0D108BD9-81ED-4DB2-BD59-A6C34878D82A}">
                    <a16:rowId xmlns:a16="http://schemas.microsoft.com/office/drawing/2014/main" val="39014159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110,000</a:t>
                      </a:r>
                    </a:p>
                  </a:txBody>
                  <a:tcPr/>
                </a:tc>
                <a:tc>
                  <a:txBody>
                    <a:bodyPr/>
                    <a:lstStyle/>
                    <a:p>
                      <a:pPr algn="ctr"/>
                      <a:r>
                        <a:rPr lang="en-IN" dirty="0"/>
                        <a:t>Testing</a:t>
                      </a:r>
                    </a:p>
                  </a:txBody>
                  <a:tcPr/>
                </a:tc>
                <a:tc>
                  <a:txBody>
                    <a:bodyPr/>
                    <a:lstStyle/>
                    <a:p>
                      <a:pPr algn="ctr"/>
                      <a:r>
                        <a:rPr lang="en-IN" dirty="0"/>
                        <a:t>305</a:t>
                      </a:r>
                    </a:p>
                  </a:txBody>
                  <a:tcPr/>
                </a:tc>
                <a:tc>
                  <a:txBody>
                    <a:bodyPr/>
                    <a:lstStyle/>
                    <a:p>
                      <a:pPr algn="ctr"/>
                      <a:r>
                        <a:rPr lang="en-IN" dirty="0"/>
                        <a:t>45,000</a:t>
                      </a:r>
                    </a:p>
                  </a:txBody>
                  <a:tcPr/>
                </a:tc>
                <a:tc>
                  <a:txBody>
                    <a:bodyPr/>
                    <a:lstStyle/>
                    <a:p>
                      <a:pPr algn="ctr"/>
                      <a:r>
                        <a:rPr lang="en-IN" dirty="0"/>
                        <a:t>Alice</a:t>
                      </a:r>
                    </a:p>
                  </a:txBody>
                  <a:tcPr/>
                </a:tc>
                <a:tc>
                  <a:txBody>
                    <a:bodyPr/>
                    <a:lstStyle/>
                    <a:p>
                      <a:pPr algn="ctr"/>
                      <a:r>
                        <a:rPr lang="en-IN" dirty="0"/>
                        <a:t>18</a:t>
                      </a:r>
                    </a:p>
                  </a:txBody>
                  <a:tcPr/>
                </a:tc>
                <a:extLst>
                  <a:ext uri="{0D108BD9-81ED-4DB2-BD59-A6C34878D82A}">
                    <a16:rowId xmlns:a16="http://schemas.microsoft.com/office/drawing/2014/main" val="41516934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110,000</a:t>
                      </a:r>
                    </a:p>
                  </a:txBody>
                  <a:tcPr/>
                </a:tc>
                <a:tc>
                  <a:txBody>
                    <a:bodyPr/>
                    <a:lstStyle/>
                    <a:p>
                      <a:pPr algn="ctr"/>
                      <a:r>
                        <a:rPr lang="en-IN" dirty="0"/>
                        <a:t>Testing</a:t>
                      </a:r>
                    </a:p>
                  </a:txBody>
                  <a:tcPr/>
                </a:tc>
                <a:tc>
                  <a:txBody>
                    <a:bodyPr/>
                    <a:lstStyle/>
                    <a:p>
                      <a:pPr algn="ctr"/>
                      <a:r>
                        <a:rPr lang="en-IN" dirty="0"/>
                        <a:t>305</a:t>
                      </a:r>
                    </a:p>
                  </a:txBody>
                  <a:tcPr/>
                </a:tc>
                <a:tc>
                  <a:txBody>
                    <a:bodyPr/>
                    <a:lstStyle/>
                    <a:p>
                      <a:pPr algn="ctr"/>
                      <a:r>
                        <a:rPr lang="en-IN" dirty="0"/>
                        <a:t>30,000</a:t>
                      </a:r>
                    </a:p>
                  </a:txBody>
                  <a:tcPr/>
                </a:tc>
                <a:tc>
                  <a:txBody>
                    <a:bodyPr/>
                    <a:lstStyle/>
                    <a:p>
                      <a:pPr algn="ctr"/>
                      <a:r>
                        <a:rPr lang="en-IN" dirty="0"/>
                        <a:t>Reyon</a:t>
                      </a:r>
                    </a:p>
                  </a:txBody>
                  <a:tcPr/>
                </a:tc>
                <a:tc>
                  <a:txBody>
                    <a:bodyPr/>
                    <a:lstStyle/>
                    <a:p>
                      <a:pPr algn="ctr"/>
                      <a:r>
                        <a:rPr lang="en-IN" dirty="0"/>
                        <a:t>16</a:t>
                      </a:r>
                    </a:p>
                  </a:txBody>
                  <a:tcPr/>
                </a:tc>
                <a:extLst>
                  <a:ext uri="{0D108BD9-81ED-4DB2-BD59-A6C34878D82A}">
                    <a16:rowId xmlns:a16="http://schemas.microsoft.com/office/drawing/2014/main" val="1684193793"/>
                  </a:ext>
                </a:extLst>
              </a:tr>
              <a:tr h="370840">
                <a:tc>
                  <a:txBody>
                    <a:bodyPr/>
                    <a:lstStyle/>
                    <a:p>
                      <a:pPr algn="ctr"/>
                      <a:r>
                        <a:rPr lang="en-IN" dirty="0"/>
                        <a:t>131,000</a:t>
                      </a:r>
                    </a:p>
                  </a:txBody>
                  <a:tcPr/>
                </a:tc>
                <a:tc>
                  <a:txBody>
                    <a:bodyPr/>
                    <a:lstStyle/>
                    <a:p>
                      <a:pPr algn="ctr"/>
                      <a:r>
                        <a:rPr lang="en-IN" dirty="0"/>
                        <a:t>Workshop</a:t>
                      </a:r>
                    </a:p>
                  </a:txBody>
                  <a:tcPr/>
                </a:tc>
                <a:tc>
                  <a:txBody>
                    <a:bodyPr/>
                    <a:lstStyle/>
                    <a:p>
                      <a:pPr algn="ctr"/>
                      <a:r>
                        <a:rPr lang="en-IN" dirty="0"/>
                        <a:t>301</a:t>
                      </a:r>
                    </a:p>
                  </a:txBody>
                  <a:tcPr/>
                </a:tc>
                <a:tc>
                  <a:txBody>
                    <a:bodyPr/>
                    <a:lstStyle/>
                    <a:p>
                      <a:pPr algn="ctr"/>
                      <a:r>
                        <a:rPr lang="en-IN" dirty="0"/>
                        <a:t>30,000</a:t>
                      </a:r>
                    </a:p>
                  </a:txBody>
                  <a:tcPr/>
                </a:tc>
                <a:tc>
                  <a:txBody>
                    <a:bodyPr/>
                    <a:lstStyle/>
                    <a:p>
                      <a:pPr algn="ctr"/>
                      <a:r>
                        <a:rPr lang="en-IN" dirty="0"/>
                        <a:t>John</a:t>
                      </a:r>
                    </a:p>
                  </a:txBody>
                  <a:tcPr/>
                </a:tc>
                <a:tc>
                  <a:txBody>
                    <a:bodyPr/>
                    <a:lstStyle/>
                    <a:p>
                      <a:pPr algn="ctr"/>
                      <a:r>
                        <a:rPr lang="en-IN" dirty="0"/>
                        <a:t>11</a:t>
                      </a:r>
                    </a:p>
                  </a:txBody>
                  <a:tcPr/>
                </a:tc>
                <a:extLst>
                  <a:ext uri="{0D108BD9-81ED-4DB2-BD59-A6C34878D82A}">
                    <a16:rowId xmlns:a16="http://schemas.microsoft.com/office/drawing/2014/main" val="708440425"/>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131,000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Workshop</a:t>
                      </a:r>
                    </a:p>
                  </a:txBody>
                  <a:tcPr/>
                </a:tc>
                <a:tc>
                  <a:txBody>
                    <a:bodyPr/>
                    <a:lstStyle/>
                    <a:p>
                      <a:pPr algn="ctr"/>
                      <a:r>
                        <a:rPr lang="en-IN" dirty="0"/>
                        <a:t>301</a:t>
                      </a:r>
                    </a:p>
                  </a:txBody>
                  <a:tcPr/>
                </a:tc>
                <a:tc>
                  <a:txBody>
                    <a:bodyPr/>
                    <a:lstStyle/>
                    <a:p>
                      <a:pPr algn="ctr"/>
                      <a:r>
                        <a:rPr lang="en-IN" dirty="0"/>
                        <a:t>50,000</a:t>
                      </a:r>
                    </a:p>
                  </a:txBody>
                  <a:tcPr/>
                </a:tc>
                <a:tc>
                  <a:txBody>
                    <a:bodyPr/>
                    <a:lstStyle/>
                    <a:p>
                      <a:pPr algn="ctr"/>
                      <a:r>
                        <a:rPr lang="en-IN" dirty="0"/>
                        <a:t>Tom</a:t>
                      </a:r>
                    </a:p>
                  </a:txBody>
                  <a:tcPr/>
                </a:tc>
                <a:tc>
                  <a:txBody>
                    <a:bodyPr/>
                    <a:lstStyle/>
                    <a:p>
                      <a:pPr algn="ctr"/>
                      <a:r>
                        <a:rPr lang="en-IN" dirty="0"/>
                        <a:t>24</a:t>
                      </a:r>
                    </a:p>
                  </a:txBody>
                  <a:tcPr/>
                </a:tc>
                <a:extLst>
                  <a:ext uri="{0D108BD9-81ED-4DB2-BD59-A6C34878D82A}">
                    <a16:rowId xmlns:a16="http://schemas.microsoft.com/office/drawing/2014/main" val="229573886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131,000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Workshop</a:t>
                      </a:r>
                    </a:p>
                  </a:txBody>
                  <a:tcPr/>
                </a:tc>
                <a:tc>
                  <a:txBody>
                    <a:bodyPr/>
                    <a:lstStyle/>
                    <a:p>
                      <a:pPr algn="ctr"/>
                      <a:r>
                        <a:rPr lang="en-IN" dirty="0"/>
                        <a:t>301</a:t>
                      </a:r>
                    </a:p>
                  </a:txBody>
                  <a:tcPr/>
                </a:tc>
                <a:tc>
                  <a:txBody>
                    <a:bodyPr/>
                    <a:lstStyle/>
                    <a:p>
                      <a:pPr algn="ctr"/>
                      <a:r>
                        <a:rPr lang="en-IN" dirty="0"/>
                        <a:t>51,000</a:t>
                      </a:r>
                    </a:p>
                  </a:txBody>
                  <a:tcPr/>
                </a:tc>
                <a:tc>
                  <a:txBody>
                    <a:bodyPr/>
                    <a:lstStyle/>
                    <a:p>
                      <a:pPr algn="ctr"/>
                      <a:r>
                        <a:rPr lang="en-IN" dirty="0"/>
                        <a:t>Bob</a:t>
                      </a:r>
                    </a:p>
                  </a:txBody>
                  <a:tcPr/>
                </a:tc>
                <a:tc>
                  <a:txBody>
                    <a:bodyPr/>
                    <a:lstStyle/>
                    <a:p>
                      <a:pPr algn="ctr"/>
                      <a:r>
                        <a:rPr lang="en-IN" dirty="0"/>
                        <a:t>22</a:t>
                      </a:r>
                    </a:p>
                  </a:txBody>
                  <a:tcPr/>
                </a:tc>
                <a:extLst>
                  <a:ext uri="{0D108BD9-81ED-4DB2-BD59-A6C34878D82A}">
                    <a16:rowId xmlns:a16="http://schemas.microsoft.com/office/drawing/2014/main" val="1696926578"/>
                  </a:ext>
                </a:extLst>
              </a:tr>
            </a:tbl>
          </a:graphicData>
        </a:graphic>
      </p:graphicFrame>
    </p:spTree>
    <p:extLst>
      <p:ext uri="{BB962C8B-B14F-4D97-AF65-F5344CB8AC3E}">
        <p14:creationId xmlns:p14="http://schemas.microsoft.com/office/powerpoint/2010/main" val="486753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DB4C-7284-098A-3F67-0A67F950C032}"/>
              </a:ext>
            </a:extLst>
          </p:cNvPr>
          <p:cNvSpPr>
            <a:spLocks noGrp="1"/>
          </p:cNvSpPr>
          <p:nvPr>
            <p:ph type="title"/>
          </p:nvPr>
        </p:nvSpPr>
        <p:spPr>
          <a:xfrm>
            <a:off x="755072" y="-136367"/>
            <a:ext cx="10515600" cy="1325563"/>
          </a:xfrm>
        </p:spPr>
        <p:txBody>
          <a:bodyPr>
            <a:normAutofit/>
          </a:bodyPr>
          <a:lstStyle/>
          <a:p>
            <a:pPr algn="ctr"/>
            <a:r>
              <a:rPr lang="en-IN" sz="4000" dirty="0">
                <a:solidFill>
                  <a:srgbClr val="C00000"/>
                </a:solidFill>
                <a:latin typeface="+mn-lt"/>
              </a:rPr>
              <a:t>SUM()</a:t>
            </a:r>
          </a:p>
        </p:txBody>
      </p:sp>
      <p:sp>
        <p:nvSpPr>
          <p:cNvPr id="4" name="Slide Number Placeholder 3">
            <a:extLst>
              <a:ext uri="{FF2B5EF4-FFF2-40B4-BE49-F238E27FC236}">
                <a16:creationId xmlns:a16="http://schemas.microsoft.com/office/drawing/2014/main" id="{3CF590D8-0FB5-C3BC-B9F1-45D3279699DF}"/>
              </a:ext>
            </a:extLst>
          </p:cNvPr>
          <p:cNvSpPr>
            <a:spLocks noGrp="1"/>
          </p:cNvSpPr>
          <p:nvPr>
            <p:ph type="sldNum" sz="quarter" idx="12"/>
          </p:nvPr>
        </p:nvSpPr>
        <p:spPr>
          <a:xfrm>
            <a:off x="9049987" y="6424612"/>
            <a:ext cx="2743200" cy="365125"/>
          </a:xfrm>
        </p:spPr>
        <p:txBody>
          <a:bodyPr/>
          <a:lstStyle/>
          <a:p>
            <a:fld id="{A5DC77FE-90AD-43F6-BCC5-87ECBA829A40}" type="slidenum">
              <a:rPr lang="en-IN" smtClean="0"/>
              <a:t>8</a:t>
            </a:fld>
            <a:endParaRPr lang="en-IN" dirty="0"/>
          </a:p>
        </p:txBody>
      </p:sp>
      <p:sp>
        <p:nvSpPr>
          <p:cNvPr id="6" name="Content Placeholder 5">
            <a:extLst>
              <a:ext uri="{FF2B5EF4-FFF2-40B4-BE49-F238E27FC236}">
                <a16:creationId xmlns:a16="http://schemas.microsoft.com/office/drawing/2014/main" id="{81D377A0-97EC-D99A-7502-057E2B7DA520}"/>
              </a:ext>
            </a:extLst>
          </p:cNvPr>
          <p:cNvSpPr>
            <a:spLocks noGrp="1"/>
          </p:cNvSpPr>
          <p:nvPr>
            <p:ph idx="1"/>
          </p:nvPr>
        </p:nvSpPr>
        <p:spPr>
          <a:xfrm>
            <a:off x="566057" y="1042034"/>
            <a:ext cx="11227130" cy="4351338"/>
          </a:xfrm>
        </p:spPr>
        <p:txBody>
          <a:bodyPr>
            <a:normAutofit/>
          </a:bodyPr>
          <a:lstStyle/>
          <a:p>
            <a:pPr algn="just"/>
            <a:r>
              <a:rPr lang="en-US" sz="2200" b="0" i="0" u="none" strike="noStrike" baseline="0" dirty="0">
                <a:solidFill>
                  <a:srgbClr val="000000"/>
                </a:solidFill>
              </a:rPr>
              <a:t>If we want to calculate moving sum of salaries of each department, then we can add an ORDER BY clause in the above query:</a:t>
            </a:r>
          </a:p>
          <a:p>
            <a:pPr algn="just"/>
            <a:r>
              <a:rPr lang="en-US" sz="2200" b="0" i="0" u="none" strike="noStrike" baseline="0" dirty="0">
                <a:solidFill>
                  <a:srgbClr val="000000"/>
                </a:solidFill>
              </a:rPr>
              <a:t>SELECT SUM(SALARY) OVER (PARTITION BY DEPTNAME ORDER BY SALARY DESC) AS SUM_SALARY, DEPTNAME, DEPTID, SALARY, ENAME, EID FROM workers;</a:t>
            </a:r>
            <a:endParaRPr lang="en-IN" sz="2200" dirty="0">
              <a:ea typeface="Calibri" panose="020F0502020204030204" pitchFamily="34" charset="0"/>
              <a:cs typeface="Calibri" panose="020F0502020204030204" pitchFamily="34" charset="0"/>
            </a:endParaRPr>
          </a:p>
        </p:txBody>
      </p:sp>
      <p:graphicFrame>
        <p:nvGraphicFramePr>
          <p:cNvPr id="8" name="Table 7">
            <a:extLst>
              <a:ext uri="{FF2B5EF4-FFF2-40B4-BE49-F238E27FC236}">
                <a16:creationId xmlns:a16="http://schemas.microsoft.com/office/drawing/2014/main" id="{149E8B12-22A1-6895-762B-E07F1185A1C2}"/>
              </a:ext>
            </a:extLst>
          </p:cNvPr>
          <p:cNvGraphicFramePr>
            <a:graphicFrameLocks noGrp="1"/>
          </p:cNvGraphicFramePr>
          <p:nvPr>
            <p:extLst>
              <p:ext uri="{D42A27DB-BD31-4B8C-83A1-F6EECF244321}">
                <p14:modId xmlns:p14="http://schemas.microsoft.com/office/powerpoint/2010/main" val="1898623622"/>
              </p:ext>
            </p:extLst>
          </p:nvPr>
        </p:nvGraphicFramePr>
        <p:xfrm>
          <a:off x="1067459" y="2925399"/>
          <a:ext cx="9890826" cy="3327400"/>
        </p:xfrm>
        <a:graphic>
          <a:graphicData uri="http://schemas.openxmlformats.org/drawingml/2006/table">
            <a:tbl>
              <a:tblPr firstRow="1" bandRow="1">
                <a:tableStyleId>{5C22544A-7EE6-4342-B048-85BDC9FD1C3A}</a:tableStyleId>
              </a:tblPr>
              <a:tblGrid>
                <a:gridCol w="2352633">
                  <a:extLst>
                    <a:ext uri="{9D8B030D-6E8A-4147-A177-3AD203B41FA5}">
                      <a16:colId xmlns:a16="http://schemas.microsoft.com/office/drawing/2014/main" val="943225054"/>
                    </a:ext>
                  </a:extLst>
                </a:gridCol>
                <a:gridCol w="1686296">
                  <a:extLst>
                    <a:ext uri="{9D8B030D-6E8A-4147-A177-3AD203B41FA5}">
                      <a16:colId xmlns:a16="http://schemas.microsoft.com/office/drawing/2014/main" val="4230896923"/>
                    </a:ext>
                  </a:extLst>
                </a:gridCol>
                <a:gridCol w="1258784">
                  <a:extLst>
                    <a:ext uri="{9D8B030D-6E8A-4147-A177-3AD203B41FA5}">
                      <a16:colId xmlns:a16="http://schemas.microsoft.com/office/drawing/2014/main" val="2131454070"/>
                    </a:ext>
                  </a:extLst>
                </a:gridCol>
                <a:gridCol w="1793174">
                  <a:extLst>
                    <a:ext uri="{9D8B030D-6E8A-4147-A177-3AD203B41FA5}">
                      <a16:colId xmlns:a16="http://schemas.microsoft.com/office/drawing/2014/main" val="215843970"/>
                    </a:ext>
                  </a:extLst>
                </a:gridCol>
                <a:gridCol w="1258785">
                  <a:extLst>
                    <a:ext uri="{9D8B030D-6E8A-4147-A177-3AD203B41FA5}">
                      <a16:colId xmlns:a16="http://schemas.microsoft.com/office/drawing/2014/main" val="3736954883"/>
                    </a:ext>
                  </a:extLst>
                </a:gridCol>
                <a:gridCol w="1541154">
                  <a:extLst>
                    <a:ext uri="{9D8B030D-6E8A-4147-A177-3AD203B41FA5}">
                      <a16:colId xmlns:a16="http://schemas.microsoft.com/office/drawing/2014/main" val="737093690"/>
                    </a:ext>
                  </a:extLst>
                </a:gridCol>
              </a:tblGrid>
              <a:tr h="370840">
                <a:tc>
                  <a:txBody>
                    <a:bodyPr/>
                    <a:lstStyle/>
                    <a:p>
                      <a:pPr algn="ctr"/>
                      <a:r>
                        <a:rPr lang="en-IN" dirty="0"/>
                        <a:t>SUM_SALARY</a:t>
                      </a:r>
                    </a:p>
                  </a:txBody>
                  <a:tcPr/>
                </a:tc>
                <a:tc>
                  <a:txBody>
                    <a:bodyPr/>
                    <a:lstStyle/>
                    <a:p>
                      <a:pPr algn="ctr"/>
                      <a:r>
                        <a:rPr lang="en-IN" dirty="0"/>
                        <a:t>DEPTNAME</a:t>
                      </a:r>
                    </a:p>
                  </a:txBody>
                  <a:tcPr/>
                </a:tc>
                <a:tc>
                  <a:txBody>
                    <a:bodyPr/>
                    <a:lstStyle/>
                    <a:p>
                      <a:pPr algn="ctr"/>
                      <a:r>
                        <a:rPr lang="en-IN" dirty="0"/>
                        <a:t>DEPTID</a:t>
                      </a:r>
                    </a:p>
                  </a:txBody>
                  <a:tcPr/>
                </a:tc>
                <a:tc>
                  <a:txBody>
                    <a:bodyPr/>
                    <a:lstStyle/>
                    <a:p>
                      <a:pPr algn="ctr"/>
                      <a:r>
                        <a:rPr lang="en-IN" dirty="0"/>
                        <a:t>SALARY</a:t>
                      </a:r>
                    </a:p>
                  </a:txBody>
                  <a:tcPr/>
                </a:tc>
                <a:tc>
                  <a:txBody>
                    <a:bodyPr/>
                    <a:lstStyle/>
                    <a:p>
                      <a:pPr algn="ctr"/>
                      <a:r>
                        <a:rPr lang="en-IN" dirty="0"/>
                        <a:t>ENAME</a:t>
                      </a:r>
                    </a:p>
                  </a:txBody>
                  <a:tcPr/>
                </a:tc>
                <a:tc>
                  <a:txBody>
                    <a:bodyPr/>
                    <a:lstStyle/>
                    <a:p>
                      <a:pPr algn="ctr"/>
                      <a:r>
                        <a:rPr lang="en-IN" dirty="0"/>
                        <a:t>EID</a:t>
                      </a:r>
                    </a:p>
                  </a:txBody>
                  <a:tcPr/>
                </a:tc>
                <a:extLst>
                  <a:ext uri="{0D108BD9-81ED-4DB2-BD59-A6C34878D82A}">
                    <a16:rowId xmlns:a16="http://schemas.microsoft.com/office/drawing/2014/main" val="317276761"/>
                  </a:ext>
                </a:extLst>
              </a:tr>
              <a:tr h="370840">
                <a:tc>
                  <a:txBody>
                    <a:bodyPr/>
                    <a:lstStyle/>
                    <a:p>
                      <a:pPr algn="ctr"/>
                      <a:r>
                        <a:rPr lang="en-IN" dirty="0"/>
                        <a:t>58,000</a:t>
                      </a:r>
                    </a:p>
                  </a:txBody>
                  <a:tcPr/>
                </a:tc>
                <a:tc>
                  <a:txBody>
                    <a:bodyPr/>
                    <a:lstStyle/>
                    <a:p>
                      <a:pPr algn="ctr"/>
                      <a:r>
                        <a:rPr lang="en-IN" dirty="0"/>
                        <a:t>HR</a:t>
                      </a:r>
                    </a:p>
                  </a:txBody>
                  <a:tcPr/>
                </a:tc>
                <a:tc>
                  <a:txBody>
                    <a:bodyPr/>
                    <a:lstStyle/>
                    <a:p>
                      <a:pPr algn="ctr"/>
                      <a:r>
                        <a:rPr lang="en-IN" dirty="0"/>
                        <a:t>308</a:t>
                      </a:r>
                    </a:p>
                  </a:txBody>
                  <a:tcPr/>
                </a:tc>
                <a:tc>
                  <a:txBody>
                    <a:bodyPr/>
                    <a:lstStyle/>
                    <a:p>
                      <a:pPr algn="ctr"/>
                      <a:r>
                        <a:rPr lang="en-IN" dirty="0"/>
                        <a:t>58,000</a:t>
                      </a:r>
                    </a:p>
                  </a:txBody>
                  <a:tcPr/>
                </a:tc>
                <a:tc>
                  <a:txBody>
                    <a:bodyPr/>
                    <a:lstStyle/>
                    <a:p>
                      <a:pPr algn="ctr"/>
                      <a:r>
                        <a:rPr lang="en-IN" dirty="0"/>
                        <a:t>Bobby</a:t>
                      </a:r>
                    </a:p>
                  </a:txBody>
                  <a:tcPr/>
                </a:tc>
                <a:tc>
                  <a:txBody>
                    <a:bodyPr/>
                    <a:lstStyle/>
                    <a:p>
                      <a:pPr algn="ctr"/>
                      <a:r>
                        <a:rPr lang="en-IN" dirty="0"/>
                        <a:t>17</a:t>
                      </a:r>
                    </a:p>
                  </a:txBody>
                  <a:tcPr/>
                </a:tc>
                <a:extLst>
                  <a:ext uri="{0D108BD9-81ED-4DB2-BD59-A6C34878D82A}">
                    <a16:rowId xmlns:a16="http://schemas.microsoft.com/office/drawing/2014/main" val="118114924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103,000</a:t>
                      </a:r>
                    </a:p>
                  </a:txBody>
                  <a:tcPr/>
                </a:tc>
                <a:tc>
                  <a:txBody>
                    <a:bodyPr/>
                    <a:lstStyle/>
                    <a:p>
                      <a:pPr algn="ctr"/>
                      <a:r>
                        <a:rPr lang="en-IN" dirty="0"/>
                        <a:t>HR</a:t>
                      </a:r>
                    </a:p>
                  </a:txBody>
                  <a:tcPr/>
                </a:tc>
                <a:tc>
                  <a:txBody>
                    <a:bodyPr/>
                    <a:lstStyle/>
                    <a:p>
                      <a:pPr algn="ctr"/>
                      <a:r>
                        <a:rPr lang="en-IN" dirty="0"/>
                        <a:t>308</a:t>
                      </a:r>
                    </a:p>
                  </a:txBody>
                  <a:tcPr/>
                </a:tc>
                <a:tc>
                  <a:txBody>
                    <a:bodyPr/>
                    <a:lstStyle/>
                    <a:p>
                      <a:pPr algn="ctr"/>
                      <a:r>
                        <a:rPr lang="en-IN" dirty="0"/>
                        <a:t>45,000</a:t>
                      </a:r>
                    </a:p>
                  </a:txBody>
                  <a:tcPr/>
                </a:tc>
                <a:tc>
                  <a:txBody>
                    <a:bodyPr/>
                    <a:lstStyle/>
                    <a:p>
                      <a:pPr algn="ctr"/>
                      <a:r>
                        <a:rPr lang="en-IN" dirty="0"/>
                        <a:t>Niya</a:t>
                      </a:r>
                    </a:p>
                  </a:txBody>
                  <a:tcPr/>
                </a:tc>
                <a:tc>
                  <a:txBody>
                    <a:bodyPr/>
                    <a:lstStyle/>
                    <a:p>
                      <a:pPr algn="ctr"/>
                      <a:r>
                        <a:rPr lang="en-IN" dirty="0"/>
                        <a:t>38</a:t>
                      </a:r>
                    </a:p>
                  </a:txBody>
                  <a:tcPr/>
                </a:tc>
                <a:extLst>
                  <a:ext uri="{0D108BD9-81ED-4DB2-BD59-A6C34878D82A}">
                    <a16:rowId xmlns:a16="http://schemas.microsoft.com/office/drawing/2014/main" val="3669910370"/>
                  </a:ext>
                </a:extLst>
              </a:tr>
              <a:tr h="370840">
                <a:tc>
                  <a:txBody>
                    <a:bodyPr/>
                    <a:lstStyle/>
                    <a:p>
                      <a:pPr algn="ctr"/>
                      <a:r>
                        <a:rPr lang="en-IN" dirty="0"/>
                        <a:t>45,000</a:t>
                      </a:r>
                    </a:p>
                  </a:txBody>
                  <a:tcPr/>
                </a:tc>
                <a:tc>
                  <a:txBody>
                    <a:bodyPr/>
                    <a:lstStyle/>
                    <a:p>
                      <a:pPr algn="ctr"/>
                      <a:r>
                        <a:rPr lang="en-IN" dirty="0"/>
                        <a:t>Testing</a:t>
                      </a:r>
                    </a:p>
                  </a:txBody>
                  <a:tcPr/>
                </a:tc>
                <a:tc>
                  <a:txBody>
                    <a:bodyPr/>
                    <a:lstStyle/>
                    <a:p>
                      <a:pPr algn="ctr"/>
                      <a:r>
                        <a:rPr lang="en-IN" dirty="0"/>
                        <a:t>305</a:t>
                      </a:r>
                    </a:p>
                  </a:txBody>
                  <a:tcPr/>
                </a:tc>
                <a:tc>
                  <a:txBody>
                    <a:bodyPr/>
                    <a:lstStyle/>
                    <a:p>
                      <a:pPr algn="ctr"/>
                      <a:r>
                        <a:rPr lang="en-IN" dirty="0"/>
                        <a:t>45,000</a:t>
                      </a:r>
                    </a:p>
                  </a:txBody>
                  <a:tcPr/>
                </a:tc>
                <a:tc>
                  <a:txBody>
                    <a:bodyPr/>
                    <a:lstStyle/>
                    <a:p>
                      <a:pPr algn="ctr"/>
                      <a:r>
                        <a:rPr lang="en-IN" dirty="0"/>
                        <a:t>Alice</a:t>
                      </a:r>
                    </a:p>
                  </a:txBody>
                  <a:tcPr/>
                </a:tc>
                <a:tc>
                  <a:txBody>
                    <a:bodyPr/>
                    <a:lstStyle/>
                    <a:p>
                      <a:pPr algn="ctr"/>
                      <a:r>
                        <a:rPr lang="en-IN" dirty="0"/>
                        <a:t>18</a:t>
                      </a:r>
                    </a:p>
                  </a:txBody>
                  <a:tcPr/>
                </a:tc>
                <a:extLst>
                  <a:ext uri="{0D108BD9-81ED-4DB2-BD59-A6C34878D82A}">
                    <a16:rowId xmlns:a16="http://schemas.microsoft.com/office/drawing/2014/main" val="39014159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80,000</a:t>
                      </a:r>
                    </a:p>
                  </a:txBody>
                  <a:tcPr/>
                </a:tc>
                <a:tc>
                  <a:txBody>
                    <a:bodyPr/>
                    <a:lstStyle/>
                    <a:p>
                      <a:pPr algn="ctr"/>
                      <a:r>
                        <a:rPr lang="en-IN" dirty="0"/>
                        <a:t>Testing</a:t>
                      </a:r>
                    </a:p>
                  </a:txBody>
                  <a:tcPr/>
                </a:tc>
                <a:tc>
                  <a:txBody>
                    <a:bodyPr/>
                    <a:lstStyle/>
                    <a:p>
                      <a:pPr algn="ctr"/>
                      <a:r>
                        <a:rPr lang="en-IN" dirty="0"/>
                        <a:t>305</a:t>
                      </a:r>
                    </a:p>
                  </a:txBody>
                  <a:tcPr/>
                </a:tc>
                <a:tc>
                  <a:txBody>
                    <a:bodyPr/>
                    <a:lstStyle/>
                    <a:p>
                      <a:pPr algn="ctr"/>
                      <a:r>
                        <a:rPr lang="en-IN" dirty="0"/>
                        <a:t>35,000</a:t>
                      </a:r>
                    </a:p>
                  </a:txBody>
                  <a:tcPr/>
                </a:tc>
                <a:tc>
                  <a:txBody>
                    <a:bodyPr/>
                    <a:lstStyle/>
                    <a:p>
                      <a:pPr algn="ctr"/>
                      <a:r>
                        <a:rPr lang="en-IN" dirty="0"/>
                        <a:t>Jerry</a:t>
                      </a:r>
                    </a:p>
                  </a:txBody>
                  <a:tcPr/>
                </a:tc>
                <a:tc>
                  <a:txBody>
                    <a:bodyPr/>
                    <a:lstStyle/>
                    <a:p>
                      <a:pPr algn="ctr"/>
                      <a:r>
                        <a:rPr lang="en-IN" dirty="0"/>
                        <a:t>15</a:t>
                      </a:r>
                    </a:p>
                  </a:txBody>
                  <a:tcPr/>
                </a:tc>
                <a:extLst>
                  <a:ext uri="{0D108BD9-81ED-4DB2-BD59-A6C34878D82A}">
                    <a16:rowId xmlns:a16="http://schemas.microsoft.com/office/drawing/2014/main" val="41516934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110,000</a:t>
                      </a:r>
                    </a:p>
                  </a:txBody>
                  <a:tcPr/>
                </a:tc>
                <a:tc>
                  <a:txBody>
                    <a:bodyPr/>
                    <a:lstStyle/>
                    <a:p>
                      <a:pPr algn="ctr"/>
                      <a:r>
                        <a:rPr lang="en-IN" dirty="0"/>
                        <a:t>Testing</a:t>
                      </a:r>
                    </a:p>
                  </a:txBody>
                  <a:tcPr/>
                </a:tc>
                <a:tc>
                  <a:txBody>
                    <a:bodyPr/>
                    <a:lstStyle/>
                    <a:p>
                      <a:pPr algn="ctr"/>
                      <a:r>
                        <a:rPr lang="en-IN" dirty="0"/>
                        <a:t>305</a:t>
                      </a:r>
                    </a:p>
                  </a:txBody>
                  <a:tcPr/>
                </a:tc>
                <a:tc>
                  <a:txBody>
                    <a:bodyPr/>
                    <a:lstStyle/>
                    <a:p>
                      <a:pPr algn="ctr"/>
                      <a:r>
                        <a:rPr lang="en-IN" dirty="0"/>
                        <a:t>30,000</a:t>
                      </a:r>
                    </a:p>
                  </a:txBody>
                  <a:tcPr/>
                </a:tc>
                <a:tc>
                  <a:txBody>
                    <a:bodyPr/>
                    <a:lstStyle/>
                    <a:p>
                      <a:pPr algn="ctr"/>
                      <a:r>
                        <a:rPr lang="en-IN" dirty="0"/>
                        <a:t>Reyon</a:t>
                      </a:r>
                    </a:p>
                  </a:txBody>
                  <a:tcPr/>
                </a:tc>
                <a:tc>
                  <a:txBody>
                    <a:bodyPr/>
                    <a:lstStyle/>
                    <a:p>
                      <a:pPr algn="ctr"/>
                      <a:r>
                        <a:rPr lang="en-IN" dirty="0"/>
                        <a:t>16</a:t>
                      </a:r>
                    </a:p>
                  </a:txBody>
                  <a:tcPr/>
                </a:tc>
                <a:extLst>
                  <a:ext uri="{0D108BD9-81ED-4DB2-BD59-A6C34878D82A}">
                    <a16:rowId xmlns:a16="http://schemas.microsoft.com/office/drawing/2014/main" val="1684193793"/>
                  </a:ext>
                </a:extLst>
              </a:tr>
              <a:tr h="370840">
                <a:tc>
                  <a:txBody>
                    <a:bodyPr/>
                    <a:lstStyle/>
                    <a:p>
                      <a:pPr algn="ctr"/>
                      <a:r>
                        <a:rPr lang="en-IN" dirty="0"/>
                        <a:t>51,000</a:t>
                      </a:r>
                    </a:p>
                  </a:txBody>
                  <a:tcPr/>
                </a:tc>
                <a:tc>
                  <a:txBody>
                    <a:bodyPr/>
                    <a:lstStyle/>
                    <a:p>
                      <a:pPr algn="ctr"/>
                      <a:r>
                        <a:rPr lang="en-IN" dirty="0"/>
                        <a:t>Workshop</a:t>
                      </a:r>
                    </a:p>
                  </a:txBody>
                  <a:tcPr/>
                </a:tc>
                <a:tc>
                  <a:txBody>
                    <a:bodyPr/>
                    <a:lstStyle/>
                    <a:p>
                      <a:pPr algn="ctr"/>
                      <a:r>
                        <a:rPr lang="en-IN" dirty="0"/>
                        <a:t>301</a:t>
                      </a:r>
                    </a:p>
                  </a:txBody>
                  <a:tcPr/>
                </a:tc>
                <a:tc>
                  <a:txBody>
                    <a:bodyPr/>
                    <a:lstStyle/>
                    <a:p>
                      <a:pPr algn="ctr"/>
                      <a:r>
                        <a:rPr lang="en-IN" dirty="0"/>
                        <a:t>51,000</a:t>
                      </a:r>
                    </a:p>
                  </a:txBody>
                  <a:tcPr/>
                </a:tc>
                <a:tc>
                  <a:txBody>
                    <a:bodyPr/>
                    <a:lstStyle/>
                    <a:p>
                      <a:pPr algn="ctr"/>
                      <a:r>
                        <a:rPr lang="en-IN" dirty="0"/>
                        <a:t>Bob</a:t>
                      </a:r>
                    </a:p>
                  </a:txBody>
                  <a:tcPr/>
                </a:tc>
                <a:tc>
                  <a:txBody>
                    <a:bodyPr/>
                    <a:lstStyle/>
                    <a:p>
                      <a:pPr algn="ctr"/>
                      <a:r>
                        <a:rPr lang="en-IN" dirty="0"/>
                        <a:t>22</a:t>
                      </a:r>
                    </a:p>
                  </a:txBody>
                  <a:tcPr/>
                </a:tc>
                <a:extLst>
                  <a:ext uri="{0D108BD9-81ED-4DB2-BD59-A6C34878D82A}">
                    <a16:rowId xmlns:a16="http://schemas.microsoft.com/office/drawing/2014/main" val="708440425"/>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101,000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Workshop</a:t>
                      </a:r>
                    </a:p>
                  </a:txBody>
                  <a:tcPr/>
                </a:tc>
                <a:tc>
                  <a:txBody>
                    <a:bodyPr/>
                    <a:lstStyle/>
                    <a:p>
                      <a:pPr algn="ctr"/>
                      <a:r>
                        <a:rPr lang="en-IN" dirty="0"/>
                        <a:t>301</a:t>
                      </a:r>
                    </a:p>
                  </a:txBody>
                  <a:tcPr/>
                </a:tc>
                <a:tc>
                  <a:txBody>
                    <a:bodyPr/>
                    <a:lstStyle/>
                    <a:p>
                      <a:pPr algn="ctr"/>
                      <a:r>
                        <a:rPr lang="en-IN" dirty="0"/>
                        <a:t>50,000</a:t>
                      </a:r>
                    </a:p>
                  </a:txBody>
                  <a:tcPr/>
                </a:tc>
                <a:tc>
                  <a:txBody>
                    <a:bodyPr/>
                    <a:lstStyle/>
                    <a:p>
                      <a:pPr algn="ctr"/>
                      <a:r>
                        <a:rPr lang="en-IN" dirty="0"/>
                        <a:t>Tom</a:t>
                      </a:r>
                    </a:p>
                  </a:txBody>
                  <a:tcPr/>
                </a:tc>
                <a:tc>
                  <a:txBody>
                    <a:bodyPr/>
                    <a:lstStyle/>
                    <a:p>
                      <a:pPr algn="ctr"/>
                      <a:r>
                        <a:rPr lang="en-IN" dirty="0"/>
                        <a:t>24</a:t>
                      </a:r>
                    </a:p>
                  </a:txBody>
                  <a:tcPr/>
                </a:tc>
                <a:extLst>
                  <a:ext uri="{0D108BD9-81ED-4DB2-BD59-A6C34878D82A}">
                    <a16:rowId xmlns:a16="http://schemas.microsoft.com/office/drawing/2014/main" val="229573886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131,000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Workshop</a:t>
                      </a:r>
                    </a:p>
                  </a:txBody>
                  <a:tcPr/>
                </a:tc>
                <a:tc>
                  <a:txBody>
                    <a:bodyPr/>
                    <a:lstStyle/>
                    <a:p>
                      <a:pPr algn="ctr"/>
                      <a:r>
                        <a:rPr lang="en-IN" dirty="0"/>
                        <a:t>301</a:t>
                      </a:r>
                    </a:p>
                  </a:txBody>
                  <a:tcPr/>
                </a:tc>
                <a:tc>
                  <a:txBody>
                    <a:bodyPr/>
                    <a:lstStyle/>
                    <a:p>
                      <a:pPr algn="ctr"/>
                      <a:r>
                        <a:rPr lang="en-IN" dirty="0"/>
                        <a:t>30,000</a:t>
                      </a:r>
                    </a:p>
                  </a:txBody>
                  <a:tcPr/>
                </a:tc>
                <a:tc>
                  <a:txBody>
                    <a:bodyPr/>
                    <a:lstStyle/>
                    <a:p>
                      <a:pPr algn="ctr"/>
                      <a:r>
                        <a:rPr lang="en-IN" dirty="0"/>
                        <a:t>John</a:t>
                      </a:r>
                    </a:p>
                  </a:txBody>
                  <a:tcPr/>
                </a:tc>
                <a:tc>
                  <a:txBody>
                    <a:bodyPr/>
                    <a:lstStyle/>
                    <a:p>
                      <a:pPr algn="ctr"/>
                      <a:r>
                        <a:rPr lang="en-IN" dirty="0"/>
                        <a:t>11</a:t>
                      </a:r>
                    </a:p>
                  </a:txBody>
                  <a:tcPr/>
                </a:tc>
                <a:extLst>
                  <a:ext uri="{0D108BD9-81ED-4DB2-BD59-A6C34878D82A}">
                    <a16:rowId xmlns:a16="http://schemas.microsoft.com/office/drawing/2014/main" val="1696926578"/>
                  </a:ext>
                </a:extLst>
              </a:tr>
            </a:tbl>
          </a:graphicData>
        </a:graphic>
      </p:graphicFrame>
    </p:spTree>
    <p:extLst>
      <p:ext uri="{BB962C8B-B14F-4D97-AF65-F5344CB8AC3E}">
        <p14:creationId xmlns:p14="http://schemas.microsoft.com/office/powerpoint/2010/main" val="797254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DB4C-7284-098A-3F67-0A67F950C032}"/>
              </a:ext>
            </a:extLst>
          </p:cNvPr>
          <p:cNvSpPr>
            <a:spLocks noGrp="1"/>
          </p:cNvSpPr>
          <p:nvPr>
            <p:ph type="title"/>
          </p:nvPr>
        </p:nvSpPr>
        <p:spPr>
          <a:xfrm>
            <a:off x="755072" y="-84389"/>
            <a:ext cx="10515600" cy="1325563"/>
          </a:xfrm>
        </p:spPr>
        <p:txBody>
          <a:bodyPr>
            <a:normAutofit/>
          </a:bodyPr>
          <a:lstStyle/>
          <a:p>
            <a:pPr algn="ctr"/>
            <a:r>
              <a:rPr lang="en-IN" sz="4000" dirty="0">
                <a:solidFill>
                  <a:srgbClr val="C00000"/>
                </a:solidFill>
                <a:latin typeface="+mn-lt"/>
              </a:rPr>
              <a:t>COUNT()</a:t>
            </a:r>
          </a:p>
        </p:txBody>
      </p:sp>
      <p:sp>
        <p:nvSpPr>
          <p:cNvPr id="4" name="Slide Number Placeholder 3">
            <a:extLst>
              <a:ext uri="{FF2B5EF4-FFF2-40B4-BE49-F238E27FC236}">
                <a16:creationId xmlns:a16="http://schemas.microsoft.com/office/drawing/2014/main" id="{3CF590D8-0FB5-C3BC-B9F1-45D3279699DF}"/>
              </a:ext>
            </a:extLst>
          </p:cNvPr>
          <p:cNvSpPr>
            <a:spLocks noGrp="1"/>
          </p:cNvSpPr>
          <p:nvPr>
            <p:ph type="sldNum" sz="quarter" idx="12"/>
          </p:nvPr>
        </p:nvSpPr>
        <p:spPr>
          <a:xfrm>
            <a:off x="9049987" y="6424612"/>
            <a:ext cx="2743200" cy="365125"/>
          </a:xfrm>
        </p:spPr>
        <p:txBody>
          <a:bodyPr/>
          <a:lstStyle/>
          <a:p>
            <a:fld id="{A5DC77FE-90AD-43F6-BCC5-87ECBA829A40}" type="slidenum">
              <a:rPr lang="en-IN" smtClean="0"/>
              <a:t>9</a:t>
            </a:fld>
            <a:endParaRPr lang="en-IN" dirty="0"/>
          </a:p>
        </p:txBody>
      </p:sp>
      <p:sp>
        <p:nvSpPr>
          <p:cNvPr id="6" name="Content Placeholder 5">
            <a:extLst>
              <a:ext uri="{FF2B5EF4-FFF2-40B4-BE49-F238E27FC236}">
                <a16:creationId xmlns:a16="http://schemas.microsoft.com/office/drawing/2014/main" id="{81D377A0-97EC-D99A-7502-057E2B7DA520}"/>
              </a:ext>
            </a:extLst>
          </p:cNvPr>
          <p:cNvSpPr>
            <a:spLocks noGrp="1"/>
          </p:cNvSpPr>
          <p:nvPr>
            <p:ph idx="1"/>
          </p:nvPr>
        </p:nvSpPr>
        <p:spPr>
          <a:xfrm>
            <a:off x="566057" y="1042034"/>
            <a:ext cx="11227130" cy="4351338"/>
          </a:xfrm>
        </p:spPr>
        <p:txBody>
          <a:bodyPr>
            <a:normAutofit/>
          </a:bodyPr>
          <a:lstStyle/>
          <a:p>
            <a:pPr algn="just"/>
            <a:r>
              <a:rPr lang="en-US" sz="2200" b="0" i="0" u="none" strike="noStrike" baseline="0" dirty="0">
                <a:solidFill>
                  <a:srgbClr val="000000"/>
                </a:solidFill>
              </a:rPr>
              <a:t>The </a:t>
            </a:r>
            <a:r>
              <a:rPr lang="en-US" sz="2200" b="1" i="0" u="none" strike="noStrike" baseline="0" dirty="0">
                <a:solidFill>
                  <a:srgbClr val="000000"/>
                </a:solidFill>
              </a:rPr>
              <a:t>COUNT() </a:t>
            </a:r>
            <a:r>
              <a:rPr lang="en-US" sz="2200" b="0" i="0" u="none" strike="noStrike" baseline="0" dirty="0">
                <a:solidFill>
                  <a:srgbClr val="000000"/>
                </a:solidFill>
              </a:rPr>
              <a:t>window function counts the number of rows defined by the expression in partition. To count employees in each department, we can write the query as follows:</a:t>
            </a:r>
          </a:p>
          <a:p>
            <a:pPr algn="just"/>
            <a:r>
              <a:rPr lang="en-US" sz="2200" b="0" i="0" u="none" strike="noStrike" baseline="0" dirty="0">
                <a:solidFill>
                  <a:srgbClr val="000000"/>
                </a:solidFill>
              </a:rPr>
              <a:t>SELECT COUNT(ENAME) OVER (PARTITION BY DEPTNAME) AS COUNT_ENAME, DEPTNAME,DEPTID, SALARY, ENAME, EID FROM WORKERS;</a:t>
            </a:r>
            <a:endParaRPr lang="en-IN" sz="2200" dirty="0">
              <a:ea typeface="Calibri" panose="020F0502020204030204" pitchFamily="34" charset="0"/>
              <a:cs typeface="Calibri" panose="020F0502020204030204" pitchFamily="34" charset="0"/>
            </a:endParaRPr>
          </a:p>
        </p:txBody>
      </p:sp>
      <p:graphicFrame>
        <p:nvGraphicFramePr>
          <p:cNvPr id="8" name="Table 7">
            <a:extLst>
              <a:ext uri="{FF2B5EF4-FFF2-40B4-BE49-F238E27FC236}">
                <a16:creationId xmlns:a16="http://schemas.microsoft.com/office/drawing/2014/main" id="{149E8B12-22A1-6895-762B-E07F1185A1C2}"/>
              </a:ext>
            </a:extLst>
          </p:cNvPr>
          <p:cNvGraphicFramePr>
            <a:graphicFrameLocks noGrp="1"/>
          </p:cNvGraphicFramePr>
          <p:nvPr>
            <p:extLst>
              <p:ext uri="{D42A27DB-BD31-4B8C-83A1-F6EECF244321}">
                <p14:modId xmlns:p14="http://schemas.microsoft.com/office/powerpoint/2010/main" val="2094993101"/>
              </p:ext>
            </p:extLst>
          </p:nvPr>
        </p:nvGraphicFramePr>
        <p:xfrm>
          <a:off x="1067459" y="2925399"/>
          <a:ext cx="9890826" cy="3327400"/>
        </p:xfrm>
        <a:graphic>
          <a:graphicData uri="http://schemas.openxmlformats.org/drawingml/2006/table">
            <a:tbl>
              <a:tblPr firstRow="1" bandRow="1">
                <a:tableStyleId>{5C22544A-7EE6-4342-B048-85BDC9FD1C3A}</a:tableStyleId>
              </a:tblPr>
              <a:tblGrid>
                <a:gridCol w="2352633">
                  <a:extLst>
                    <a:ext uri="{9D8B030D-6E8A-4147-A177-3AD203B41FA5}">
                      <a16:colId xmlns:a16="http://schemas.microsoft.com/office/drawing/2014/main" val="943225054"/>
                    </a:ext>
                  </a:extLst>
                </a:gridCol>
                <a:gridCol w="1686296">
                  <a:extLst>
                    <a:ext uri="{9D8B030D-6E8A-4147-A177-3AD203B41FA5}">
                      <a16:colId xmlns:a16="http://schemas.microsoft.com/office/drawing/2014/main" val="4230896923"/>
                    </a:ext>
                  </a:extLst>
                </a:gridCol>
                <a:gridCol w="1258784">
                  <a:extLst>
                    <a:ext uri="{9D8B030D-6E8A-4147-A177-3AD203B41FA5}">
                      <a16:colId xmlns:a16="http://schemas.microsoft.com/office/drawing/2014/main" val="2131454070"/>
                    </a:ext>
                  </a:extLst>
                </a:gridCol>
                <a:gridCol w="1793174">
                  <a:extLst>
                    <a:ext uri="{9D8B030D-6E8A-4147-A177-3AD203B41FA5}">
                      <a16:colId xmlns:a16="http://schemas.microsoft.com/office/drawing/2014/main" val="215843970"/>
                    </a:ext>
                  </a:extLst>
                </a:gridCol>
                <a:gridCol w="1258785">
                  <a:extLst>
                    <a:ext uri="{9D8B030D-6E8A-4147-A177-3AD203B41FA5}">
                      <a16:colId xmlns:a16="http://schemas.microsoft.com/office/drawing/2014/main" val="3736954883"/>
                    </a:ext>
                  </a:extLst>
                </a:gridCol>
                <a:gridCol w="1541154">
                  <a:extLst>
                    <a:ext uri="{9D8B030D-6E8A-4147-A177-3AD203B41FA5}">
                      <a16:colId xmlns:a16="http://schemas.microsoft.com/office/drawing/2014/main" val="737093690"/>
                    </a:ext>
                  </a:extLst>
                </a:gridCol>
              </a:tblGrid>
              <a:tr h="370840">
                <a:tc>
                  <a:txBody>
                    <a:bodyPr/>
                    <a:lstStyle/>
                    <a:p>
                      <a:pPr algn="ctr"/>
                      <a:r>
                        <a:rPr lang="en-IN" dirty="0"/>
                        <a:t>COUNT_ENAME</a:t>
                      </a:r>
                    </a:p>
                  </a:txBody>
                  <a:tcPr/>
                </a:tc>
                <a:tc>
                  <a:txBody>
                    <a:bodyPr/>
                    <a:lstStyle/>
                    <a:p>
                      <a:pPr algn="ctr"/>
                      <a:r>
                        <a:rPr lang="en-IN" dirty="0"/>
                        <a:t>DEPTNAME</a:t>
                      </a:r>
                    </a:p>
                  </a:txBody>
                  <a:tcPr/>
                </a:tc>
                <a:tc>
                  <a:txBody>
                    <a:bodyPr/>
                    <a:lstStyle/>
                    <a:p>
                      <a:pPr algn="ctr"/>
                      <a:r>
                        <a:rPr lang="en-IN" dirty="0"/>
                        <a:t>DEPTID</a:t>
                      </a:r>
                    </a:p>
                  </a:txBody>
                  <a:tcPr/>
                </a:tc>
                <a:tc>
                  <a:txBody>
                    <a:bodyPr/>
                    <a:lstStyle/>
                    <a:p>
                      <a:pPr algn="ctr"/>
                      <a:r>
                        <a:rPr lang="en-IN" dirty="0"/>
                        <a:t>SALARY</a:t>
                      </a:r>
                    </a:p>
                  </a:txBody>
                  <a:tcPr/>
                </a:tc>
                <a:tc>
                  <a:txBody>
                    <a:bodyPr/>
                    <a:lstStyle/>
                    <a:p>
                      <a:pPr algn="ctr"/>
                      <a:r>
                        <a:rPr lang="en-IN" dirty="0"/>
                        <a:t>ENAME</a:t>
                      </a:r>
                    </a:p>
                  </a:txBody>
                  <a:tcPr/>
                </a:tc>
                <a:tc>
                  <a:txBody>
                    <a:bodyPr/>
                    <a:lstStyle/>
                    <a:p>
                      <a:pPr algn="ctr"/>
                      <a:r>
                        <a:rPr lang="en-IN" dirty="0"/>
                        <a:t>EID</a:t>
                      </a:r>
                    </a:p>
                  </a:txBody>
                  <a:tcPr/>
                </a:tc>
                <a:extLst>
                  <a:ext uri="{0D108BD9-81ED-4DB2-BD59-A6C34878D82A}">
                    <a16:rowId xmlns:a16="http://schemas.microsoft.com/office/drawing/2014/main" val="317276761"/>
                  </a:ext>
                </a:extLst>
              </a:tr>
              <a:tr h="370840">
                <a:tc>
                  <a:txBody>
                    <a:bodyPr/>
                    <a:lstStyle/>
                    <a:p>
                      <a:pPr algn="ctr"/>
                      <a:r>
                        <a:rPr lang="en-IN" dirty="0"/>
                        <a:t>2</a:t>
                      </a:r>
                    </a:p>
                  </a:txBody>
                  <a:tcPr/>
                </a:tc>
                <a:tc>
                  <a:txBody>
                    <a:bodyPr/>
                    <a:lstStyle/>
                    <a:p>
                      <a:pPr algn="ctr"/>
                      <a:r>
                        <a:rPr lang="en-IN" dirty="0"/>
                        <a:t>HR</a:t>
                      </a:r>
                    </a:p>
                  </a:txBody>
                  <a:tcPr/>
                </a:tc>
                <a:tc>
                  <a:txBody>
                    <a:bodyPr/>
                    <a:lstStyle/>
                    <a:p>
                      <a:pPr algn="ctr"/>
                      <a:r>
                        <a:rPr lang="en-IN" dirty="0"/>
                        <a:t>308</a:t>
                      </a:r>
                    </a:p>
                  </a:txBody>
                  <a:tcPr/>
                </a:tc>
                <a:tc>
                  <a:txBody>
                    <a:bodyPr/>
                    <a:lstStyle/>
                    <a:p>
                      <a:pPr algn="ctr"/>
                      <a:r>
                        <a:rPr lang="en-IN" dirty="0"/>
                        <a:t>45,000</a:t>
                      </a:r>
                    </a:p>
                  </a:txBody>
                  <a:tcPr/>
                </a:tc>
                <a:tc>
                  <a:txBody>
                    <a:bodyPr/>
                    <a:lstStyle/>
                    <a:p>
                      <a:pPr algn="ctr"/>
                      <a:r>
                        <a:rPr lang="en-IN" dirty="0"/>
                        <a:t>Niya</a:t>
                      </a:r>
                    </a:p>
                  </a:txBody>
                  <a:tcPr/>
                </a:tc>
                <a:tc>
                  <a:txBody>
                    <a:bodyPr/>
                    <a:lstStyle/>
                    <a:p>
                      <a:pPr algn="ctr"/>
                      <a:r>
                        <a:rPr lang="en-IN" dirty="0"/>
                        <a:t>38</a:t>
                      </a:r>
                    </a:p>
                  </a:txBody>
                  <a:tcPr/>
                </a:tc>
                <a:extLst>
                  <a:ext uri="{0D108BD9-81ED-4DB2-BD59-A6C34878D82A}">
                    <a16:rowId xmlns:a16="http://schemas.microsoft.com/office/drawing/2014/main" val="118114924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2</a:t>
                      </a:r>
                    </a:p>
                  </a:txBody>
                  <a:tcPr/>
                </a:tc>
                <a:tc>
                  <a:txBody>
                    <a:bodyPr/>
                    <a:lstStyle/>
                    <a:p>
                      <a:pPr algn="ctr"/>
                      <a:r>
                        <a:rPr lang="en-IN" dirty="0"/>
                        <a:t>HR</a:t>
                      </a:r>
                    </a:p>
                  </a:txBody>
                  <a:tcPr/>
                </a:tc>
                <a:tc>
                  <a:txBody>
                    <a:bodyPr/>
                    <a:lstStyle/>
                    <a:p>
                      <a:pPr algn="ctr"/>
                      <a:r>
                        <a:rPr lang="en-IN" dirty="0"/>
                        <a:t>308</a:t>
                      </a:r>
                    </a:p>
                  </a:txBody>
                  <a:tcPr/>
                </a:tc>
                <a:tc>
                  <a:txBody>
                    <a:bodyPr/>
                    <a:lstStyle/>
                    <a:p>
                      <a:pPr algn="ctr"/>
                      <a:r>
                        <a:rPr lang="en-IN" dirty="0"/>
                        <a:t>58,000</a:t>
                      </a:r>
                    </a:p>
                  </a:txBody>
                  <a:tcPr/>
                </a:tc>
                <a:tc>
                  <a:txBody>
                    <a:bodyPr/>
                    <a:lstStyle/>
                    <a:p>
                      <a:pPr algn="ctr"/>
                      <a:r>
                        <a:rPr lang="en-IN" dirty="0"/>
                        <a:t>Bobby</a:t>
                      </a:r>
                    </a:p>
                  </a:txBody>
                  <a:tcPr/>
                </a:tc>
                <a:tc>
                  <a:txBody>
                    <a:bodyPr/>
                    <a:lstStyle/>
                    <a:p>
                      <a:pPr algn="ctr"/>
                      <a:r>
                        <a:rPr lang="en-IN" dirty="0"/>
                        <a:t>17</a:t>
                      </a:r>
                    </a:p>
                  </a:txBody>
                  <a:tcPr/>
                </a:tc>
                <a:extLst>
                  <a:ext uri="{0D108BD9-81ED-4DB2-BD59-A6C34878D82A}">
                    <a16:rowId xmlns:a16="http://schemas.microsoft.com/office/drawing/2014/main" val="3669910370"/>
                  </a:ext>
                </a:extLst>
              </a:tr>
              <a:tr h="370840">
                <a:tc>
                  <a:txBody>
                    <a:bodyPr/>
                    <a:lstStyle/>
                    <a:p>
                      <a:pPr algn="ctr"/>
                      <a:r>
                        <a:rPr lang="en-IN" dirty="0"/>
                        <a:t>3</a:t>
                      </a:r>
                    </a:p>
                  </a:txBody>
                  <a:tcPr/>
                </a:tc>
                <a:tc>
                  <a:txBody>
                    <a:bodyPr/>
                    <a:lstStyle/>
                    <a:p>
                      <a:pPr algn="ctr"/>
                      <a:r>
                        <a:rPr lang="en-IN" dirty="0"/>
                        <a:t>Testing</a:t>
                      </a:r>
                    </a:p>
                  </a:txBody>
                  <a:tcPr/>
                </a:tc>
                <a:tc>
                  <a:txBody>
                    <a:bodyPr/>
                    <a:lstStyle/>
                    <a:p>
                      <a:pPr algn="ctr"/>
                      <a:r>
                        <a:rPr lang="en-IN" dirty="0"/>
                        <a:t>305</a:t>
                      </a:r>
                    </a:p>
                  </a:txBody>
                  <a:tcPr/>
                </a:tc>
                <a:tc>
                  <a:txBody>
                    <a:bodyPr/>
                    <a:lstStyle/>
                    <a:p>
                      <a:pPr algn="ctr"/>
                      <a:r>
                        <a:rPr lang="en-IN" dirty="0"/>
                        <a:t>35,000</a:t>
                      </a:r>
                    </a:p>
                  </a:txBody>
                  <a:tcPr/>
                </a:tc>
                <a:tc>
                  <a:txBody>
                    <a:bodyPr/>
                    <a:lstStyle/>
                    <a:p>
                      <a:pPr algn="ctr"/>
                      <a:r>
                        <a:rPr lang="en-IN" dirty="0"/>
                        <a:t>Jerry</a:t>
                      </a:r>
                    </a:p>
                  </a:txBody>
                  <a:tcPr/>
                </a:tc>
                <a:tc>
                  <a:txBody>
                    <a:bodyPr/>
                    <a:lstStyle/>
                    <a:p>
                      <a:pPr algn="ctr"/>
                      <a:r>
                        <a:rPr lang="en-IN" dirty="0"/>
                        <a:t>15</a:t>
                      </a:r>
                    </a:p>
                  </a:txBody>
                  <a:tcPr/>
                </a:tc>
                <a:extLst>
                  <a:ext uri="{0D108BD9-81ED-4DB2-BD59-A6C34878D82A}">
                    <a16:rowId xmlns:a16="http://schemas.microsoft.com/office/drawing/2014/main" val="39014159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3</a:t>
                      </a:r>
                    </a:p>
                  </a:txBody>
                  <a:tcPr/>
                </a:tc>
                <a:tc>
                  <a:txBody>
                    <a:bodyPr/>
                    <a:lstStyle/>
                    <a:p>
                      <a:pPr algn="ctr"/>
                      <a:r>
                        <a:rPr lang="en-IN" dirty="0"/>
                        <a:t>Testing</a:t>
                      </a:r>
                    </a:p>
                  </a:txBody>
                  <a:tcPr/>
                </a:tc>
                <a:tc>
                  <a:txBody>
                    <a:bodyPr/>
                    <a:lstStyle/>
                    <a:p>
                      <a:pPr algn="ctr"/>
                      <a:r>
                        <a:rPr lang="en-IN" dirty="0"/>
                        <a:t>305</a:t>
                      </a:r>
                    </a:p>
                  </a:txBody>
                  <a:tcPr/>
                </a:tc>
                <a:tc>
                  <a:txBody>
                    <a:bodyPr/>
                    <a:lstStyle/>
                    <a:p>
                      <a:pPr algn="ctr"/>
                      <a:r>
                        <a:rPr lang="en-IN" dirty="0"/>
                        <a:t>45,000</a:t>
                      </a:r>
                    </a:p>
                  </a:txBody>
                  <a:tcPr/>
                </a:tc>
                <a:tc>
                  <a:txBody>
                    <a:bodyPr/>
                    <a:lstStyle/>
                    <a:p>
                      <a:pPr algn="ctr"/>
                      <a:r>
                        <a:rPr lang="en-IN" dirty="0"/>
                        <a:t>Alice</a:t>
                      </a:r>
                    </a:p>
                  </a:txBody>
                  <a:tcPr/>
                </a:tc>
                <a:tc>
                  <a:txBody>
                    <a:bodyPr/>
                    <a:lstStyle/>
                    <a:p>
                      <a:pPr algn="ctr"/>
                      <a:r>
                        <a:rPr lang="en-IN" dirty="0"/>
                        <a:t>18</a:t>
                      </a:r>
                    </a:p>
                  </a:txBody>
                  <a:tcPr/>
                </a:tc>
                <a:extLst>
                  <a:ext uri="{0D108BD9-81ED-4DB2-BD59-A6C34878D82A}">
                    <a16:rowId xmlns:a16="http://schemas.microsoft.com/office/drawing/2014/main" val="41516934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3</a:t>
                      </a:r>
                    </a:p>
                  </a:txBody>
                  <a:tcPr/>
                </a:tc>
                <a:tc>
                  <a:txBody>
                    <a:bodyPr/>
                    <a:lstStyle/>
                    <a:p>
                      <a:pPr algn="ctr"/>
                      <a:r>
                        <a:rPr lang="en-IN" dirty="0"/>
                        <a:t>Testing</a:t>
                      </a:r>
                    </a:p>
                  </a:txBody>
                  <a:tcPr/>
                </a:tc>
                <a:tc>
                  <a:txBody>
                    <a:bodyPr/>
                    <a:lstStyle/>
                    <a:p>
                      <a:pPr algn="ctr"/>
                      <a:r>
                        <a:rPr lang="en-IN" dirty="0"/>
                        <a:t>305</a:t>
                      </a:r>
                    </a:p>
                  </a:txBody>
                  <a:tcPr/>
                </a:tc>
                <a:tc>
                  <a:txBody>
                    <a:bodyPr/>
                    <a:lstStyle/>
                    <a:p>
                      <a:pPr algn="ctr"/>
                      <a:r>
                        <a:rPr lang="en-IN" dirty="0"/>
                        <a:t>30,000</a:t>
                      </a:r>
                    </a:p>
                  </a:txBody>
                  <a:tcPr/>
                </a:tc>
                <a:tc>
                  <a:txBody>
                    <a:bodyPr/>
                    <a:lstStyle/>
                    <a:p>
                      <a:pPr algn="ctr"/>
                      <a:r>
                        <a:rPr lang="en-IN" dirty="0"/>
                        <a:t>Reyon</a:t>
                      </a:r>
                    </a:p>
                  </a:txBody>
                  <a:tcPr/>
                </a:tc>
                <a:tc>
                  <a:txBody>
                    <a:bodyPr/>
                    <a:lstStyle/>
                    <a:p>
                      <a:pPr algn="ctr"/>
                      <a:r>
                        <a:rPr lang="en-IN" dirty="0"/>
                        <a:t>16</a:t>
                      </a:r>
                    </a:p>
                  </a:txBody>
                  <a:tcPr/>
                </a:tc>
                <a:extLst>
                  <a:ext uri="{0D108BD9-81ED-4DB2-BD59-A6C34878D82A}">
                    <a16:rowId xmlns:a16="http://schemas.microsoft.com/office/drawing/2014/main" val="1684193793"/>
                  </a:ext>
                </a:extLst>
              </a:tr>
              <a:tr h="370840">
                <a:tc>
                  <a:txBody>
                    <a:bodyPr/>
                    <a:lstStyle/>
                    <a:p>
                      <a:pPr algn="ctr"/>
                      <a:r>
                        <a:rPr lang="en-IN" dirty="0"/>
                        <a:t>3</a:t>
                      </a:r>
                    </a:p>
                  </a:txBody>
                  <a:tcPr/>
                </a:tc>
                <a:tc>
                  <a:txBody>
                    <a:bodyPr/>
                    <a:lstStyle/>
                    <a:p>
                      <a:pPr algn="ctr"/>
                      <a:r>
                        <a:rPr lang="en-IN" dirty="0"/>
                        <a:t>Workshop</a:t>
                      </a:r>
                    </a:p>
                  </a:txBody>
                  <a:tcPr/>
                </a:tc>
                <a:tc>
                  <a:txBody>
                    <a:bodyPr/>
                    <a:lstStyle/>
                    <a:p>
                      <a:pPr algn="ctr"/>
                      <a:r>
                        <a:rPr lang="en-IN" dirty="0"/>
                        <a:t>301</a:t>
                      </a:r>
                    </a:p>
                  </a:txBody>
                  <a:tcPr/>
                </a:tc>
                <a:tc>
                  <a:txBody>
                    <a:bodyPr/>
                    <a:lstStyle/>
                    <a:p>
                      <a:pPr algn="ctr"/>
                      <a:r>
                        <a:rPr lang="en-IN" dirty="0"/>
                        <a:t>30,000</a:t>
                      </a:r>
                    </a:p>
                  </a:txBody>
                  <a:tcPr/>
                </a:tc>
                <a:tc>
                  <a:txBody>
                    <a:bodyPr/>
                    <a:lstStyle/>
                    <a:p>
                      <a:pPr algn="ctr"/>
                      <a:r>
                        <a:rPr lang="en-IN" dirty="0"/>
                        <a:t>John</a:t>
                      </a:r>
                    </a:p>
                  </a:txBody>
                  <a:tcPr/>
                </a:tc>
                <a:tc>
                  <a:txBody>
                    <a:bodyPr/>
                    <a:lstStyle/>
                    <a:p>
                      <a:pPr algn="ctr"/>
                      <a:r>
                        <a:rPr lang="en-IN" dirty="0"/>
                        <a:t>11</a:t>
                      </a:r>
                    </a:p>
                  </a:txBody>
                  <a:tcPr/>
                </a:tc>
                <a:extLst>
                  <a:ext uri="{0D108BD9-81ED-4DB2-BD59-A6C34878D82A}">
                    <a16:rowId xmlns:a16="http://schemas.microsoft.com/office/drawing/2014/main" val="708440425"/>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Workshop</a:t>
                      </a:r>
                    </a:p>
                  </a:txBody>
                  <a:tcPr/>
                </a:tc>
                <a:tc>
                  <a:txBody>
                    <a:bodyPr/>
                    <a:lstStyle/>
                    <a:p>
                      <a:pPr algn="ctr"/>
                      <a:r>
                        <a:rPr lang="en-IN" dirty="0"/>
                        <a:t>301</a:t>
                      </a:r>
                    </a:p>
                  </a:txBody>
                  <a:tcPr/>
                </a:tc>
                <a:tc>
                  <a:txBody>
                    <a:bodyPr/>
                    <a:lstStyle/>
                    <a:p>
                      <a:pPr algn="ctr"/>
                      <a:r>
                        <a:rPr lang="en-IN" dirty="0"/>
                        <a:t>50,000</a:t>
                      </a:r>
                    </a:p>
                  </a:txBody>
                  <a:tcPr/>
                </a:tc>
                <a:tc>
                  <a:txBody>
                    <a:bodyPr/>
                    <a:lstStyle/>
                    <a:p>
                      <a:pPr algn="ctr"/>
                      <a:r>
                        <a:rPr lang="en-IN" dirty="0"/>
                        <a:t>Tom</a:t>
                      </a:r>
                    </a:p>
                  </a:txBody>
                  <a:tcPr/>
                </a:tc>
                <a:tc>
                  <a:txBody>
                    <a:bodyPr/>
                    <a:lstStyle/>
                    <a:p>
                      <a:pPr algn="ctr"/>
                      <a:r>
                        <a:rPr lang="en-IN" dirty="0"/>
                        <a:t>24</a:t>
                      </a:r>
                    </a:p>
                  </a:txBody>
                  <a:tcPr/>
                </a:tc>
                <a:extLst>
                  <a:ext uri="{0D108BD9-81ED-4DB2-BD59-A6C34878D82A}">
                    <a16:rowId xmlns:a16="http://schemas.microsoft.com/office/drawing/2014/main" val="229573886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Workshop</a:t>
                      </a:r>
                    </a:p>
                  </a:txBody>
                  <a:tcPr/>
                </a:tc>
                <a:tc>
                  <a:txBody>
                    <a:bodyPr/>
                    <a:lstStyle/>
                    <a:p>
                      <a:pPr algn="ctr"/>
                      <a:r>
                        <a:rPr lang="en-IN" dirty="0"/>
                        <a:t>301</a:t>
                      </a:r>
                    </a:p>
                  </a:txBody>
                  <a:tcPr/>
                </a:tc>
                <a:tc>
                  <a:txBody>
                    <a:bodyPr/>
                    <a:lstStyle/>
                    <a:p>
                      <a:pPr algn="ctr"/>
                      <a:r>
                        <a:rPr lang="en-IN" dirty="0"/>
                        <a:t>51,000</a:t>
                      </a:r>
                    </a:p>
                  </a:txBody>
                  <a:tcPr/>
                </a:tc>
                <a:tc>
                  <a:txBody>
                    <a:bodyPr/>
                    <a:lstStyle/>
                    <a:p>
                      <a:pPr algn="ctr"/>
                      <a:r>
                        <a:rPr lang="en-IN" dirty="0"/>
                        <a:t>Bob</a:t>
                      </a:r>
                    </a:p>
                  </a:txBody>
                  <a:tcPr/>
                </a:tc>
                <a:tc>
                  <a:txBody>
                    <a:bodyPr/>
                    <a:lstStyle/>
                    <a:p>
                      <a:pPr algn="ctr"/>
                      <a:r>
                        <a:rPr lang="en-IN" dirty="0"/>
                        <a:t>22</a:t>
                      </a:r>
                    </a:p>
                  </a:txBody>
                  <a:tcPr/>
                </a:tc>
                <a:extLst>
                  <a:ext uri="{0D108BD9-81ED-4DB2-BD59-A6C34878D82A}">
                    <a16:rowId xmlns:a16="http://schemas.microsoft.com/office/drawing/2014/main" val="1696926578"/>
                  </a:ext>
                </a:extLst>
              </a:tr>
            </a:tbl>
          </a:graphicData>
        </a:graphic>
      </p:graphicFrame>
    </p:spTree>
    <p:extLst>
      <p:ext uri="{BB962C8B-B14F-4D97-AF65-F5344CB8AC3E}">
        <p14:creationId xmlns:p14="http://schemas.microsoft.com/office/powerpoint/2010/main" val="1775307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TotalTime>
  <Words>4602</Words>
  <Application>Microsoft Office PowerPoint</Application>
  <PresentationFormat>Widescreen</PresentationFormat>
  <Paragraphs>1478</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Google Sans</vt:lpstr>
      <vt:lpstr>Office Theme</vt:lpstr>
      <vt:lpstr>NTILE ()</vt:lpstr>
      <vt:lpstr>NTILE ()</vt:lpstr>
      <vt:lpstr>CUME_DIST ()</vt:lpstr>
      <vt:lpstr>ROW_NUMBER ()</vt:lpstr>
      <vt:lpstr>AVG()</vt:lpstr>
      <vt:lpstr>AVG()</vt:lpstr>
      <vt:lpstr>SUM()</vt:lpstr>
      <vt:lpstr>SUM()</vt:lpstr>
      <vt:lpstr>COUNT()</vt:lpstr>
      <vt:lpstr>MIN() and MAX()</vt:lpstr>
      <vt:lpstr>LEAD()</vt:lpstr>
      <vt:lpstr>LEAD()</vt:lpstr>
      <vt:lpstr>LEAD()</vt:lpstr>
      <vt:lpstr>FIRST_VALUE()</vt:lpstr>
      <vt:lpstr>LAST_VALUE()</vt:lpstr>
      <vt:lpstr>LAST_VALUE()</vt:lpstr>
      <vt:lpstr>LAST_VALUE()</vt:lpstr>
      <vt:lpstr>LAG()</vt:lpstr>
      <vt:lpstr>LAG()</vt:lpstr>
      <vt:lpstr>Preparing Data from Analytics Tool</vt:lpstr>
      <vt:lpstr>CASE  WHEN</vt:lpstr>
      <vt:lpstr>CASE  WHEN</vt:lpstr>
      <vt:lpstr>COALESCE </vt:lpstr>
      <vt:lpstr>COALESCE</vt:lpstr>
      <vt:lpstr>NULLIF</vt:lpstr>
      <vt:lpstr>NULLIF</vt:lpstr>
      <vt:lpstr>LEAST/GREATEST</vt:lpstr>
      <vt:lpstr>GREATEST</vt:lpstr>
      <vt:lpstr>LEAST</vt:lpstr>
      <vt:lpstr>DISTINCT</vt:lpstr>
      <vt:lpstr>DISTINCT</vt:lpstr>
      <vt:lpstr>Advanced NoSQL for Data Science</vt:lpstr>
      <vt:lpstr>Why NoSQL?</vt:lpstr>
      <vt:lpstr>Document Databases for Data Science</vt:lpstr>
      <vt:lpstr>JSON Document Format</vt:lpstr>
      <vt:lpstr>Wide Column Databases for Data Science</vt:lpstr>
      <vt:lpstr>Graph Databases for Data Science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 for Data Science</dc:title>
  <dc:creator>Nisanth Kartheek Mukku</dc:creator>
  <cp:lastModifiedBy>Nisanth Kartheek Mukku</cp:lastModifiedBy>
  <cp:revision>167</cp:revision>
  <dcterms:created xsi:type="dcterms:W3CDTF">2024-01-08T09:05:15Z</dcterms:created>
  <dcterms:modified xsi:type="dcterms:W3CDTF">2024-01-24T08:58:45Z</dcterms:modified>
</cp:coreProperties>
</file>