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17"/>
  </p:notesMasterIdLst>
  <p:sldIdLst>
    <p:sldId id="256" r:id="rId2"/>
    <p:sldId id="371" r:id="rId3"/>
    <p:sldId id="372" r:id="rId4"/>
    <p:sldId id="373" r:id="rId5"/>
    <p:sldId id="374" r:id="rId6"/>
    <p:sldId id="375" r:id="rId7"/>
    <p:sldId id="377" r:id="rId8"/>
    <p:sldId id="376" r:id="rId9"/>
    <p:sldId id="379" r:id="rId10"/>
    <p:sldId id="262" r:id="rId11"/>
    <p:sldId id="378" r:id="rId12"/>
    <p:sldId id="277" r:id="rId13"/>
    <p:sldId id="263" r:id="rId14"/>
    <p:sldId id="264" r:id="rId15"/>
    <p:sldId id="266" r:id="rId16"/>
    <p:sldId id="380" r:id="rId17"/>
    <p:sldId id="381" r:id="rId18"/>
    <p:sldId id="382" r:id="rId19"/>
    <p:sldId id="383" r:id="rId20"/>
    <p:sldId id="384" r:id="rId21"/>
    <p:sldId id="385" r:id="rId22"/>
    <p:sldId id="386" r:id="rId23"/>
    <p:sldId id="267" r:id="rId24"/>
    <p:sldId id="387" r:id="rId25"/>
    <p:sldId id="268" r:id="rId26"/>
    <p:sldId id="284" r:id="rId27"/>
    <p:sldId id="388" r:id="rId28"/>
    <p:sldId id="393" r:id="rId29"/>
    <p:sldId id="389" r:id="rId30"/>
    <p:sldId id="390" r:id="rId31"/>
    <p:sldId id="391" r:id="rId32"/>
    <p:sldId id="392" r:id="rId33"/>
    <p:sldId id="394" r:id="rId34"/>
    <p:sldId id="369" r:id="rId35"/>
    <p:sldId id="370" r:id="rId36"/>
    <p:sldId id="290" r:id="rId37"/>
    <p:sldId id="269" r:id="rId38"/>
    <p:sldId id="271" r:id="rId39"/>
    <p:sldId id="272" r:id="rId40"/>
    <p:sldId id="273" r:id="rId41"/>
    <p:sldId id="274" r:id="rId42"/>
    <p:sldId id="275" r:id="rId43"/>
    <p:sldId id="276" r:id="rId44"/>
    <p:sldId id="293" r:id="rId45"/>
    <p:sldId id="301" r:id="rId46"/>
    <p:sldId id="395" r:id="rId47"/>
    <p:sldId id="315" r:id="rId48"/>
    <p:sldId id="316" r:id="rId49"/>
    <p:sldId id="317" r:id="rId50"/>
    <p:sldId id="396" r:id="rId51"/>
    <p:sldId id="319" r:id="rId52"/>
    <p:sldId id="320" r:id="rId53"/>
    <p:sldId id="397" r:id="rId54"/>
    <p:sldId id="398" r:id="rId55"/>
    <p:sldId id="321" r:id="rId56"/>
    <p:sldId id="402" r:id="rId57"/>
    <p:sldId id="323" r:id="rId58"/>
    <p:sldId id="403" r:id="rId59"/>
    <p:sldId id="408" r:id="rId60"/>
    <p:sldId id="404" r:id="rId61"/>
    <p:sldId id="405" r:id="rId62"/>
    <p:sldId id="406" r:id="rId63"/>
    <p:sldId id="407" r:id="rId64"/>
    <p:sldId id="324" r:id="rId65"/>
    <p:sldId id="325" r:id="rId66"/>
    <p:sldId id="326" r:id="rId67"/>
    <p:sldId id="327" r:id="rId68"/>
    <p:sldId id="329" r:id="rId69"/>
    <p:sldId id="330" r:id="rId70"/>
    <p:sldId id="399" r:id="rId71"/>
    <p:sldId id="400" r:id="rId72"/>
    <p:sldId id="331" r:id="rId73"/>
    <p:sldId id="332" r:id="rId74"/>
    <p:sldId id="333" r:id="rId75"/>
    <p:sldId id="334" r:id="rId76"/>
    <p:sldId id="335" r:id="rId77"/>
    <p:sldId id="336" r:id="rId78"/>
    <p:sldId id="409" r:id="rId79"/>
    <p:sldId id="337" r:id="rId80"/>
    <p:sldId id="410" r:id="rId81"/>
    <p:sldId id="411" r:id="rId82"/>
    <p:sldId id="412" r:id="rId83"/>
    <p:sldId id="338" r:id="rId84"/>
    <p:sldId id="339" r:id="rId85"/>
    <p:sldId id="340" r:id="rId86"/>
    <p:sldId id="413" r:id="rId87"/>
    <p:sldId id="341" r:id="rId88"/>
    <p:sldId id="414" r:id="rId89"/>
    <p:sldId id="415" r:id="rId90"/>
    <p:sldId id="416" r:id="rId91"/>
    <p:sldId id="417" r:id="rId92"/>
    <p:sldId id="418" r:id="rId93"/>
    <p:sldId id="419" r:id="rId94"/>
    <p:sldId id="420" r:id="rId95"/>
    <p:sldId id="421" r:id="rId96"/>
    <p:sldId id="342" r:id="rId97"/>
    <p:sldId id="343" r:id="rId98"/>
    <p:sldId id="344" r:id="rId99"/>
    <p:sldId id="345" r:id="rId100"/>
    <p:sldId id="422" r:id="rId101"/>
    <p:sldId id="423" r:id="rId102"/>
    <p:sldId id="346" r:id="rId103"/>
    <p:sldId id="347" r:id="rId104"/>
    <p:sldId id="348" r:id="rId105"/>
    <p:sldId id="424" r:id="rId106"/>
    <p:sldId id="425" r:id="rId107"/>
    <p:sldId id="349" r:id="rId108"/>
    <p:sldId id="354" r:id="rId109"/>
    <p:sldId id="355" r:id="rId110"/>
    <p:sldId id="356" r:id="rId111"/>
    <p:sldId id="357" r:id="rId112"/>
    <p:sldId id="358" r:id="rId113"/>
    <p:sldId id="359" r:id="rId114"/>
    <p:sldId id="362" r:id="rId115"/>
    <p:sldId id="363" r:id="rId1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C7075D-0B0B-42BC-BFFC-F7455A33FD64}" type="datetimeFigureOut">
              <a:rPr lang="en-IN" smtClean="0"/>
              <a:t>05-02-2024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71FDD67-D165-46C0-9D2C-566C29AB90A4}" type="slidenum">
              <a:rPr lang="en-IN" smtClean="0"/>
              <a:t>‹#›</a:t>
            </a:fld>
            <a:endParaRPr lang="en-IN"/>
          </a:p>
        </p:txBody>
      </p:sp>
    </p:spTree>
    <p:extLst>
      <p:ext uri="{BB962C8B-B14F-4D97-AF65-F5344CB8AC3E}">
        <p14:creationId xmlns:p14="http://schemas.microsoft.com/office/powerpoint/2010/main" val="218656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C2B082-DD6E-4965-BBA5-DBD56C96A3BC}"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8105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4E8ED-6780-4AD7-85B5-F1AAF13C6626}"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645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5FF5E9-CB91-4B7B-B9A9-19324548EF8F}"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249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84FF41-C4AB-46BD-BB13-342722D248E2}"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9105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C2D1F4-1AED-4056-8162-28208E03C53D}" type="datetime1">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359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50C3A0-3819-483B-A729-A40FBD72B6D0}"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104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58CC2F-A23B-461E-8C89-4A8AE5042310}" type="datetime1">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147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1654B1-D742-4414-A6B7-ED7433A0FC91}" type="datetime1">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191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B162D-742C-4B99-98BA-4EAD006B4C99}" type="datetime1">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1196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B99CF-DE74-47D7-A05F-5EC7C161E949}"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9771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37F5C-6175-4EA7-8FAB-A283A25743E5}" type="datetime1">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59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898C0-461D-4174-83EC-C6A96C81A51F}" type="datetime1">
              <a:rPr lang="en-US" smtClean="0"/>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6003146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online.hbs.edu/blog/post/data-visualization-techniques" TargetMode="External"/><Relationship Id="rId2" Type="http://schemas.openxmlformats.org/officeDocument/2006/relationships/hyperlink" Target="https://online.hbs.edu/blog/post/descriptive-analyt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online.hbs.edu/blog/post/diagnostic-analyt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online.hbs.edu/blog/post/predictive-analytic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online.hbs.edu/blog/post/prescriptive-analyti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theatlantic.com/technology/archive/2012/09/how-google-builds-its-maps-and-what-it-means-for-the-future-of-everything/26191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ata-flair.training/blogs/data-science-vs-data-analytics-infographic/" TargetMode="External"/><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regenhealthsolutions.info/2020/04/09/usc-researchers-analyze-covid-19-misinformation-on-twitter/" TargetMode="External"/><Relationship Id="rId2" Type="http://schemas.openxmlformats.org/officeDocument/2006/relationships/hyperlink" Target="https://www.preprints.org/manuscript/202005.0015/v1" TargetMode="External"/><Relationship Id="rId1" Type="http://schemas.openxmlformats.org/officeDocument/2006/relationships/slideLayout" Target="../slideLayouts/slideLayout2.xml"/><Relationship Id="rId5" Type="http://schemas.openxmlformats.org/officeDocument/2006/relationships/hyperlink" Target="https://medium.com/@notesharsha/market-basket-analysis-sneaky-psychology-of-supermarkets-simple-guide-using-python-eacfd33cc882" TargetMode="External"/><Relationship Id="rId4" Type="http://schemas.openxmlformats.org/officeDocument/2006/relationships/hyperlink" Target="https://www.analyticsvidhya.com/blog/2014/08/effective-cross-selling-market-basket-analysis/"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thewisdomdaily.com/why-we-need-outliers/" TargetMode="External"/><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pinterest.com/pin/121808364893437974/" TargetMode="External"/><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hyperlink" Target="https://towardsdatascience.com/how-data-visualization-works-12c6a4543d52" TargetMode="External"/><Relationship Id="rId2" Type="http://schemas.openxmlformats.org/officeDocument/2006/relationships/hyperlink" Target="https://docs.google.com/spreadsheets/d/1TY_bUVH0x4sI72Snf__WVhPVCDqIvawi3K-VjWwOas4/edit#gid%3D892363025"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457200" y="1524000"/>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b="1" dirty="0">
                <a:solidFill>
                  <a:srgbClr val="C00000"/>
                </a:solidFill>
              </a:rPr>
            </a:br>
            <a:r>
              <a:rPr lang="en-US" b="1" dirty="0">
                <a:solidFill>
                  <a:srgbClr val="C00000"/>
                </a:solidFill>
              </a:rPr>
              <a:t>Module 3: Data Science Methodology</a:t>
            </a:r>
            <a:endParaRPr lang="en-US" u="sng" dirty="0">
              <a:solidFill>
                <a:srgbClr val="C00000"/>
              </a:solidFill>
            </a:endParaRPr>
          </a:p>
        </p:txBody>
      </p:sp>
      <p:sp>
        <p:nvSpPr>
          <p:cNvPr id="3" name="TextBox 2">
            <a:extLst>
              <a:ext uri="{FF2B5EF4-FFF2-40B4-BE49-F238E27FC236}">
                <a16:creationId xmlns:a16="http://schemas.microsoft.com/office/drawing/2014/main" id="{6E3D5913-192F-44D3-68C1-43AA0F881ED5}"/>
              </a:ext>
            </a:extLst>
          </p:cNvPr>
          <p:cNvSpPr txBox="1"/>
          <p:nvPr/>
        </p:nvSpPr>
        <p:spPr>
          <a:xfrm>
            <a:off x="533400" y="2990672"/>
            <a:ext cx="8077200" cy="1200329"/>
          </a:xfrm>
          <a:prstGeom prst="rect">
            <a:avLst/>
          </a:prstGeom>
          <a:noFill/>
        </p:spPr>
        <p:txBody>
          <a:bodyPr wrap="square">
            <a:spAutoFit/>
          </a:bodyPr>
          <a:lstStyle/>
          <a:p>
            <a:r>
              <a:rPr lang="en-US" sz="2400" b="1" dirty="0">
                <a:solidFill>
                  <a:schemeClr val="tx1"/>
                </a:solidFill>
              </a:rPr>
              <a:t>Analytics for Data Science</a:t>
            </a:r>
            <a:r>
              <a:rPr lang="en-US" sz="2400" b="1" dirty="0"/>
              <a:t>, </a:t>
            </a:r>
            <a:r>
              <a:rPr lang="en-US" sz="2400" b="1" dirty="0">
                <a:solidFill>
                  <a:schemeClr val="tx1"/>
                </a:solidFill>
              </a:rPr>
              <a:t>Examples of Data Analytics, Data Analytics Lifecycle: Data Discovery, Data Preparation, Model Planning, Model Building, Communicate Results.</a:t>
            </a:r>
          </a:p>
        </p:txBody>
      </p:sp>
      <p:sp>
        <p:nvSpPr>
          <p:cNvPr id="8" name="Date Placeholder 7">
            <a:extLst>
              <a:ext uri="{FF2B5EF4-FFF2-40B4-BE49-F238E27FC236}">
                <a16:creationId xmlns:a16="http://schemas.microsoft.com/office/drawing/2014/main" id="{79C80060-9F92-72DE-D5D1-103975D89E04}"/>
              </a:ext>
            </a:extLst>
          </p:cNvPr>
          <p:cNvSpPr>
            <a:spLocks noGrp="1"/>
          </p:cNvSpPr>
          <p:nvPr>
            <p:ph type="dt" sz="half" idx="10"/>
          </p:nvPr>
        </p:nvSpPr>
        <p:spPr/>
        <p:txBody>
          <a:bodyPr/>
          <a:lstStyle/>
          <a:p>
            <a:fld id="{39F19F08-9388-4CB3-BB46-8DE926A6E375}" type="datetime1">
              <a:rPr lang="en-US" smtClean="0"/>
              <a:t>2/5/2024</a:t>
            </a:fld>
            <a:endParaRPr lang="en-US"/>
          </a:p>
        </p:txBody>
      </p:sp>
      <p:sp>
        <p:nvSpPr>
          <p:cNvPr id="9" name="Slide Number Placeholder 8">
            <a:extLst>
              <a:ext uri="{FF2B5EF4-FFF2-40B4-BE49-F238E27FC236}">
                <a16:creationId xmlns:a16="http://schemas.microsoft.com/office/drawing/2014/main" id="{C4BCE2A3-81B1-6A2F-451C-9BB7A6A7087F}"/>
              </a:ext>
            </a:extLst>
          </p:cNvPr>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6934" y="4495800"/>
            <a:ext cx="7889866" cy="1350113"/>
          </a:xfrm>
          <a:prstGeom prst="rect">
            <a:avLst/>
          </a:prstGeom>
        </p:spPr>
        <p:txBody>
          <a:bodyPr vert="horz" wrap="square" lIns="0" tIns="12700" rIns="0" bIns="0" rtlCol="0">
            <a:spAutoFit/>
          </a:bodyPr>
          <a:lstStyle/>
          <a:p>
            <a:pPr marL="259715" indent="-247650">
              <a:lnSpc>
                <a:spcPct val="150000"/>
              </a:lnSpc>
              <a:spcBef>
                <a:spcPts val="100"/>
              </a:spcBef>
              <a:buFont typeface="Arial"/>
              <a:buChar char="•"/>
              <a:tabLst>
                <a:tab pos="259715" algn="l"/>
                <a:tab pos="260350" algn="l"/>
              </a:tabLst>
            </a:pPr>
            <a:r>
              <a:rPr sz="2000" b="1" spc="-5" dirty="0">
                <a:cs typeface="Cambria"/>
              </a:rPr>
              <a:t>Relational</a:t>
            </a:r>
            <a:r>
              <a:rPr sz="2000" b="1" spc="-15" dirty="0">
                <a:cs typeface="Cambria"/>
              </a:rPr>
              <a:t> </a:t>
            </a:r>
            <a:r>
              <a:rPr sz="2000" b="1" spc="-5" dirty="0">
                <a:cs typeface="Cambria"/>
              </a:rPr>
              <a:t>databases</a:t>
            </a:r>
            <a:r>
              <a:rPr sz="2000" b="1" spc="15" dirty="0">
                <a:cs typeface="Cambria"/>
              </a:rPr>
              <a:t> </a:t>
            </a:r>
            <a:r>
              <a:rPr sz="2000" spc="-5" dirty="0">
                <a:cs typeface="Cambria"/>
              </a:rPr>
              <a:t>are</a:t>
            </a:r>
            <a:r>
              <a:rPr sz="2000" spc="-10" dirty="0">
                <a:cs typeface="Cambria"/>
              </a:rPr>
              <a:t> </a:t>
            </a:r>
            <a:r>
              <a:rPr sz="2000" b="1" spc="-5" dirty="0">
                <a:cs typeface="Cambria"/>
              </a:rPr>
              <a:t>examples</a:t>
            </a:r>
            <a:r>
              <a:rPr sz="2000" b="1" dirty="0">
                <a:cs typeface="Cambria"/>
              </a:rPr>
              <a:t> </a:t>
            </a:r>
            <a:r>
              <a:rPr sz="2000" spc="-5" dirty="0">
                <a:cs typeface="Cambria"/>
              </a:rPr>
              <a:t>of </a:t>
            </a:r>
            <a:r>
              <a:rPr sz="2000" b="1" spc="-5" dirty="0">
                <a:cs typeface="Cambria"/>
              </a:rPr>
              <a:t>structured</a:t>
            </a:r>
            <a:r>
              <a:rPr sz="2000" b="1" spc="-10" dirty="0">
                <a:cs typeface="Cambria"/>
              </a:rPr>
              <a:t> </a:t>
            </a:r>
            <a:r>
              <a:rPr sz="2000" b="1" dirty="0">
                <a:cs typeface="Cambria"/>
              </a:rPr>
              <a:t>data</a:t>
            </a:r>
            <a:r>
              <a:rPr sz="2000" dirty="0">
                <a:cs typeface="Cambria"/>
              </a:rPr>
              <a:t>.</a:t>
            </a:r>
          </a:p>
          <a:p>
            <a:pPr marL="259715" indent="-247650">
              <a:lnSpc>
                <a:spcPct val="150000"/>
              </a:lnSpc>
              <a:buFont typeface="Arial MT"/>
              <a:buChar char="•"/>
              <a:tabLst>
                <a:tab pos="259715" algn="l"/>
                <a:tab pos="260350" algn="l"/>
              </a:tabLst>
            </a:pPr>
            <a:r>
              <a:rPr sz="2000" spc="-5" dirty="0">
                <a:cs typeface="Cambria"/>
              </a:rPr>
              <a:t>Examples</a:t>
            </a:r>
            <a:r>
              <a:rPr sz="2000" spc="-15" dirty="0">
                <a:cs typeface="Cambria"/>
              </a:rPr>
              <a:t> </a:t>
            </a:r>
            <a:r>
              <a:rPr sz="2000" spc="-5" dirty="0">
                <a:cs typeface="Cambria"/>
              </a:rPr>
              <a:t>of </a:t>
            </a:r>
            <a:r>
              <a:rPr sz="2000" b="1" spc="-5" dirty="0">
                <a:cs typeface="Cambria"/>
              </a:rPr>
              <a:t>unstructured</a:t>
            </a:r>
            <a:r>
              <a:rPr sz="2000" b="1" spc="-15" dirty="0">
                <a:cs typeface="Cambria"/>
              </a:rPr>
              <a:t> </a:t>
            </a:r>
            <a:r>
              <a:rPr sz="2000" b="1" spc="-5" dirty="0">
                <a:cs typeface="Cambria"/>
              </a:rPr>
              <a:t>data</a:t>
            </a:r>
            <a:r>
              <a:rPr sz="2000" b="1" spc="-10" dirty="0">
                <a:cs typeface="Cambria"/>
              </a:rPr>
              <a:t> </a:t>
            </a:r>
            <a:r>
              <a:rPr sz="2000" spc="-5" dirty="0">
                <a:cs typeface="Cambria"/>
              </a:rPr>
              <a:t>include</a:t>
            </a:r>
            <a:r>
              <a:rPr sz="2000" spc="5" dirty="0">
                <a:cs typeface="Cambria"/>
              </a:rPr>
              <a:t> </a:t>
            </a:r>
            <a:r>
              <a:rPr sz="2000" b="1" spc="-5" dirty="0">
                <a:cs typeface="Cambria"/>
              </a:rPr>
              <a:t>audio</a:t>
            </a:r>
            <a:r>
              <a:rPr sz="2000" spc="-5" dirty="0">
                <a:cs typeface="Cambria"/>
              </a:rPr>
              <a:t>,</a:t>
            </a:r>
            <a:r>
              <a:rPr sz="2000" spc="-15" dirty="0">
                <a:cs typeface="Cambria"/>
              </a:rPr>
              <a:t> </a:t>
            </a:r>
            <a:r>
              <a:rPr sz="2000" b="1" spc="-5" dirty="0">
                <a:cs typeface="Cambria"/>
              </a:rPr>
              <a:t>video</a:t>
            </a:r>
            <a:r>
              <a:rPr lang="en-IN" sz="2000" b="1" spc="-5" dirty="0">
                <a:cs typeface="Cambria"/>
              </a:rPr>
              <a:t>.</a:t>
            </a:r>
            <a:endParaRPr sz="2000" dirty="0">
              <a:cs typeface="Cambria"/>
            </a:endParaRPr>
          </a:p>
          <a:p>
            <a:pPr marL="259715" marR="5080" indent="-247650">
              <a:lnSpc>
                <a:spcPct val="150000"/>
              </a:lnSpc>
              <a:buFont typeface="Arial"/>
              <a:buChar char="•"/>
              <a:tabLst>
                <a:tab pos="259715" algn="l"/>
                <a:tab pos="260350" algn="l"/>
              </a:tabLst>
            </a:pPr>
            <a:r>
              <a:rPr lang="en-IN" sz="2000" b="1" spc="-5" dirty="0">
                <a:cs typeface="Cambria"/>
              </a:rPr>
              <a:t>S</a:t>
            </a:r>
            <a:r>
              <a:rPr sz="2000" b="1" spc="-5" dirty="0" err="1">
                <a:cs typeface="Cambria"/>
              </a:rPr>
              <a:t>emi</a:t>
            </a:r>
            <a:r>
              <a:rPr sz="2000" b="1" spc="-5" dirty="0">
                <a:cs typeface="Cambria"/>
              </a:rPr>
              <a:t>-structured</a:t>
            </a:r>
            <a:r>
              <a:rPr sz="2000" b="1" spc="50" dirty="0">
                <a:cs typeface="Cambria"/>
              </a:rPr>
              <a:t> </a:t>
            </a:r>
            <a:r>
              <a:rPr sz="2000" spc="-5" dirty="0">
                <a:cs typeface="Cambria"/>
              </a:rPr>
              <a:t>data</a:t>
            </a:r>
            <a:r>
              <a:rPr sz="2000" spc="40" dirty="0">
                <a:cs typeface="Cambria"/>
              </a:rPr>
              <a:t> </a:t>
            </a:r>
            <a:r>
              <a:rPr sz="2000" b="1" spc="-5" dirty="0">
                <a:cs typeface="Cambria"/>
              </a:rPr>
              <a:t>includes</a:t>
            </a:r>
            <a:r>
              <a:rPr sz="2000" b="1" spc="30" dirty="0">
                <a:cs typeface="Cambria"/>
              </a:rPr>
              <a:t> </a:t>
            </a:r>
            <a:r>
              <a:rPr sz="2000" spc="-5" dirty="0">
                <a:cs typeface="Cambria"/>
              </a:rPr>
              <a:t>the</a:t>
            </a:r>
            <a:r>
              <a:rPr sz="2000" spc="30" dirty="0">
                <a:cs typeface="Cambria"/>
              </a:rPr>
              <a:t> </a:t>
            </a:r>
            <a:r>
              <a:rPr sz="2000" b="1" spc="-5" dirty="0">
                <a:cs typeface="Cambria"/>
              </a:rPr>
              <a:t>XML</a:t>
            </a:r>
            <a:r>
              <a:rPr sz="2000" b="1" spc="35" dirty="0">
                <a:cs typeface="Cambria"/>
              </a:rPr>
              <a:t> </a:t>
            </a:r>
            <a:r>
              <a:rPr sz="2000" b="1" spc="-5" dirty="0">
                <a:cs typeface="Cambria"/>
              </a:rPr>
              <a:t>data</a:t>
            </a:r>
            <a:r>
              <a:rPr sz="2000" spc="-5" dirty="0">
                <a:cs typeface="Cambria"/>
              </a:rPr>
              <a:t>,</a:t>
            </a:r>
            <a:r>
              <a:rPr sz="2000" spc="30" dirty="0">
                <a:cs typeface="Cambria"/>
              </a:rPr>
              <a:t> </a:t>
            </a:r>
            <a:r>
              <a:rPr sz="2000" b="1" spc="-5" dirty="0">
                <a:cs typeface="Cambria"/>
              </a:rPr>
              <a:t>JSON</a:t>
            </a:r>
            <a:r>
              <a:rPr sz="2000" b="1" spc="25" dirty="0">
                <a:cs typeface="Cambria"/>
              </a:rPr>
              <a:t> </a:t>
            </a:r>
            <a:r>
              <a:rPr sz="2000" b="1" spc="-5" dirty="0">
                <a:cs typeface="Cambria"/>
              </a:rPr>
              <a:t>files</a:t>
            </a:r>
            <a:r>
              <a:rPr sz="2000" spc="-5" dirty="0">
                <a:cs typeface="Cambria"/>
              </a:rPr>
              <a:t>,</a:t>
            </a:r>
            <a:r>
              <a:rPr sz="2000" spc="30" dirty="0">
                <a:cs typeface="Cambria"/>
              </a:rPr>
              <a:t> </a:t>
            </a:r>
            <a:r>
              <a:rPr sz="2000" spc="-5" dirty="0">
                <a:cs typeface="Cambria"/>
              </a:rPr>
              <a:t>and </a:t>
            </a:r>
            <a:r>
              <a:rPr sz="2000" spc="-425" dirty="0">
                <a:cs typeface="Cambria"/>
              </a:rPr>
              <a:t> </a:t>
            </a:r>
            <a:r>
              <a:rPr sz="2000" spc="-5" dirty="0">
                <a:cs typeface="Cambria"/>
              </a:rPr>
              <a:t>others.</a:t>
            </a:r>
            <a:endParaRPr sz="2000" dirty="0">
              <a:cs typeface="Cambria"/>
            </a:endParaRPr>
          </a:p>
        </p:txBody>
      </p:sp>
      <p:sp>
        <p:nvSpPr>
          <p:cNvPr id="8" name="Title 7">
            <a:extLst>
              <a:ext uri="{FF2B5EF4-FFF2-40B4-BE49-F238E27FC236}">
                <a16:creationId xmlns:a16="http://schemas.microsoft.com/office/drawing/2014/main" id="{7C543CE9-3292-F8DF-269C-8847ABE9FCEC}"/>
              </a:ext>
            </a:extLst>
          </p:cNvPr>
          <p:cNvSpPr>
            <a:spLocks noGrp="1"/>
          </p:cNvSpPr>
          <p:nvPr>
            <p:ph type="title"/>
          </p:nvPr>
        </p:nvSpPr>
        <p:spPr>
          <a:xfrm>
            <a:off x="457200" y="100449"/>
            <a:ext cx="8229600" cy="1143000"/>
          </a:xfrm>
        </p:spPr>
        <p:txBody>
          <a:bodyPr/>
          <a:lstStyle/>
          <a:p>
            <a:r>
              <a:rPr lang="en-IN" b="1" dirty="0">
                <a:solidFill>
                  <a:srgbClr val="C00000"/>
                </a:solidFill>
              </a:rPr>
              <a:t>Big Data Types</a:t>
            </a:r>
          </a:p>
        </p:txBody>
      </p:sp>
      <p:pic>
        <p:nvPicPr>
          <p:cNvPr id="11" name="Picture 10">
            <a:extLst>
              <a:ext uri="{FF2B5EF4-FFF2-40B4-BE49-F238E27FC236}">
                <a16:creationId xmlns:a16="http://schemas.microsoft.com/office/drawing/2014/main" id="{3362F15F-8ADE-BA1B-D3B9-0DB52D77278E}"/>
              </a:ext>
            </a:extLst>
          </p:cNvPr>
          <p:cNvPicPr>
            <a:picLocks noChangeAspect="1"/>
          </p:cNvPicPr>
          <p:nvPr/>
        </p:nvPicPr>
        <p:blipFill>
          <a:blip r:embed="rId2"/>
          <a:stretch>
            <a:fillRect/>
          </a:stretch>
        </p:blipFill>
        <p:spPr>
          <a:xfrm>
            <a:off x="977637" y="1616546"/>
            <a:ext cx="7188726" cy="2209800"/>
          </a:xfrm>
          <a:prstGeom prst="rect">
            <a:avLst/>
          </a:prstGeom>
        </p:spPr>
      </p:pic>
      <p:sp>
        <p:nvSpPr>
          <p:cNvPr id="12" name="Date Placeholder 11">
            <a:extLst>
              <a:ext uri="{FF2B5EF4-FFF2-40B4-BE49-F238E27FC236}">
                <a16:creationId xmlns:a16="http://schemas.microsoft.com/office/drawing/2014/main" id="{701CB7C3-63A3-63BE-020C-ADF530118E1D}"/>
              </a:ext>
            </a:extLst>
          </p:cNvPr>
          <p:cNvSpPr>
            <a:spLocks noGrp="1"/>
          </p:cNvSpPr>
          <p:nvPr>
            <p:ph type="dt" sz="half" idx="10"/>
          </p:nvPr>
        </p:nvSpPr>
        <p:spPr/>
        <p:txBody>
          <a:bodyPr/>
          <a:lstStyle/>
          <a:p>
            <a:fld id="{EAA2ECEC-4C67-4672-8C56-177703D6F3B0}" type="datetime1">
              <a:rPr lang="en-US" smtClean="0"/>
              <a:t>2/5/2024</a:t>
            </a:fld>
            <a:endParaRPr lang="en-US"/>
          </a:p>
        </p:txBody>
      </p:sp>
      <p:sp>
        <p:nvSpPr>
          <p:cNvPr id="13" name="Slide Number Placeholder 12">
            <a:extLst>
              <a:ext uri="{FF2B5EF4-FFF2-40B4-BE49-F238E27FC236}">
                <a16:creationId xmlns:a16="http://schemas.microsoft.com/office/drawing/2014/main" id="{60A02277-6B58-AAFA-1844-E77E8DF281FC}"/>
              </a:ext>
            </a:extLst>
          </p:cNvPr>
          <p:cNvSpPr>
            <a:spLocks noGrp="1"/>
          </p:cNvSpPr>
          <p:nvPr>
            <p:ph type="sldNum" sz="quarter" idx="12"/>
          </p:nvPr>
        </p:nvSpPr>
        <p:spPr/>
        <p:txBody>
          <a:bodyPr/>
          <a:lstStyle/>
          <a:p>
            <a:fld id="{B6F15528-21DE-4FAA-801E-634DDDAF4B2B}" type="slidenum">
              <a:rPr lang="en-US" smtClean="0"/>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5" dirty="0">
                <a:solidFill>
                  <a:srgbClr val="C00000"/>
                </a:solidFill>
                <a:latin typeface="+mn-lt"/>
              </a:rPr>
              <a:t> </a:t>
            </a:r>
            <a:r>
              <a:rPr sz="3000" b="1" spc="-170" dirty="0">
                <a:solidFill>
                  <a:srgbClr val="C00000"/>
                </a:solidFill>
                <a:latin typeface="+mn-lt"/>
              </a:rPr>
              <a:t>5:</a:t>
            </a:r>
            <a:r>
              <a:rPr sz="3000" b="1" dirty="0">
                <a:solidFill>
                  <a:srgbClr val="C00000"/>
                </a:solidFill>
                <a:latin typeface="+mn-lt"/>
              </a:rPr>
              <a:t> </a:t>
            </a:r>
            <a:r>
              <a:rPr sz="3000" b="1" spc="110" dirty="0">
                <a:solidFill>
                  <a:srgbClr val="C00000"/>
                </a:solidFill>
                <a:latin typeface="+mn-lt"/>
              </a:rPr>
              <a:t>Communicate</a:t>
            </a:r>
            <a:r>
              <a:rPr sz="3000" b="1" dirty="0">
                <a:solidFill>
                  <a:srgbClr val="C00000"/>
                </a:solidFill>
                <a:latin typeface="+mn-lt"/>
              </a:rPr>
              <a:t> </a:t>
            </a:r>
            <a:r>
              <a:rPr sz="3000" b="1" spc="90" dirty="0">
                <a:solidFill>
                  <a:srgbClr val="C00000"/>
                </a:solidFill>
                <a:latin typeface="+mn-lt"/>
              </a:rPr>
              <a:t>Results</a:t>
            </a:r>
            <a:endParaRPr sz="3000" b="1" dirty="0">
              <a:solidFill>
                <a:srgbClr val="C00000"/>
              </a:solidFill>
              <a:latin typeface="+mn-lt"/>
            </a:endParaRPr>
          </a:p>
        </p:txBody>
      </p:sp>
      <p:sp>
        <p:nvSpPr>
          <p:cNvPr id="7" name="Content Placeholder 6">
            <a:extLst>
              <a:ext uri="{FF2B5EF4-FFF2-40B4-BE49-F238E27FC236}">
                <a16:creationId xmlns:a16="http://schemas.microsoft.com/office/drawing/2014/main" id="{54A24B99-B5A3-3F6F-1458-2735E9FFA17D}"/>
              </a:ext>
            </a:extLst>
          </p:cNvPr>
          <p:cNvSpPr>
            <a:spLocks noGrp="1"/>
          </p:cNvSpPr>
          <p:nvPr>
            <p:ph idx="1"/>
          </p:nvPr>
        </p:nvSpPr>
        <p:spPr/>
        <p:txBody>
          <a:bodyPr>
            <a:noAutofit/>
          </a:bodyPr>
          <a:lstStyle/>
          <a:p>
            <a:pPr algn="just"/>
            <a:r>
              <a:rPr lang="en-US" sz="2000" b="0" i="0" u="none" strike="noStrike" baseline="0" dirty="0">
                <a:solidFill>
                  <a:srgbClr val="000000"/>
                </a:solidFill>
              </a:rPr>
              <a:t>This is the second last phase of the analytics cycle. After obtaining an acceptable model, the team has to communicate the project’s findings and the business value of the model to the sponsors and the stakeholders. </a:t>
            </a:r>
          </a:p>
          <a:p>
            <a:pPr algn="just"/>
            <a:r>
              <a:rPr lang="en-US" sz="2000" b="0" i="0" u="none" strike="noStrike" baseline="0" dirty="0">
                <a:solidFill>
                  <a:srgbClr val="000000"/>
                </a:solidFill>
              </a:rPr>
              <a:t>If the desired business outcome is not obtained, this result also must be communicated. </a:t>
            </a:r>
          </a:p>
          <a:p>
            <a:pPr algn="just"/>
            <a:r>
              <a:rPr lang="en-US" sz="2000" b="0" i="0" u="none" strike="noStrike" baseline="0" dirty="0">
                <a:solidFill>
                  <a:srgbClr val="000000"/>
                </a:solidFill>
              </a:rPr>
              <a:t>The results can be communicated by preparing presentations for sponsors and analysts. While the communication results phase may seem to be the simplest and most straightforward, it can often be the most challenging part of the exercise. </a:t>
            </a:r>
          </a:p>
        </p:txBody>
      </p:sp>
      <p:sp>
        <p:nvSpPr>
          <p:cNvPr id="5" name="Date Placeholder 4">
            <a:extLst>
              <a:ext uri="{FF2B5EF4-FFF2-40B4-BE49-F238E27FC236}">
                <a16:creationId xmlns:a16="http://schemas.microsoft.com/office/drawing/2014/main" id="{8C262900-3AED-8BA8-4684-8D5C951C1719}"/>
              </a:ext>
            </a:extLst>
          </p:cNvPr>
          <p:cNvSpPr>
            <a:spLocks noGrp="1"/>
          </p:cNvSpPr>
          <p:nvPr>
            <p:ph type="dt" sz="half" idx="10"/>
          </p:nvPr>
        </p:nvSpPr>
        <p:spPr/>
        <p:txBody>
          <a:bodyPr/>
          <a:lstStyle/>
          <a:p>
            <a:fld id="{8ED11056-178E-48AA-88E9-FC9AA8C9CA2B}" type="datetime1">
              <a:rPr lang="en-US" smtClean="0"/>
              <a:t>2/5/2024</a:t>
            </a:fld>
            <a:endParaRPr lang="en-US"/>
          </a:p>
        </p:txBody>
      </p:sp>
      <p:sp>
        <p:nvSpPr>
          <p:cNvPr id="6" name="Slide Number Placeholder 5">
            <a:extLst>
              <a:ext uri="{FF2B5EF4-FFF2-40B4-BE49-F238E27FC236}">
                <a16:creationId xmlns:a16="http://schemas.microsoft.com/office/drawing/2014/main" id="{7369670B-552A-266C-D5A0-9B96CE60B389}"/>
              </a:ext>
            </a:extLst>
          </p:cNvPr>
          <p:cNvSpPr>
            <a:spLocks noGrp="1"/>
          </p:cNvSpPr>
          <p:nvPr>
            <p:ph type="sldNum" sz="quarter" idx="12"/>
          </p:nvPr>
        </p:nvSpPr>
        <p:spPr/>
        <p:txBody>
          <a:bodyPr/>
          <a:lstStyle/>
          <a:p>
            <a:fld id="{B6F15528-21DE-4FAA-801E-634DDDAF4B2B}" type="slidenum">
              <a:rPr lang="en-US" smtClean="0"/>
              <a:t>100</a:t>
            </a:fld>
            <a:endParaRPr lang="en-US"/>
          </a:p>
        </p:txBody>
      </p:sp>
    </p:spTree>
    <p:extLst>
      <p:ext uri="{BB962C8B-B14F-4D97-AF65-F5344CB8AC3E}">
        <p14:creationId xmlns:p14="http://schemas.microsoft.com/office/powerpoint/2010/main" val="28214307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5" dirty="0">
                <a:solidFill>
                  <a:srgbClr val="C00000"/>
                </a:solidFill>
                <a:latin typeface="+mn-lt"/>
              </a:rPr>
              <a:t> </a:t>
            </a:r>
            <a:r>
              <a:rPr sz="3000" b="1" spc="-170" dirty="0">
                <a:solidFill>
                  <a:srgbClr val="C00000"/>
                </a:solidFill>
                <a:latin typeface="+mn-lt"/>
              </a:rPr>
              <a:t>5:</a:t>
            </a:r>
            <a:r>
              <a:rPr sz="3000" b="1" dirty="0">
                <a:solidFill>
                  <a:srgbClr val="C00000"/>
                </a:solidFill>
                <a:latin typeface="+mn-lt"/>
              </a:rPr>
              <a:t> </a:t>
            </a:r>
            <a:r>
              <a:rPr sz="3000" b="1" spc="110" dirty="0">
                <a:solidFill>
                  <a:srgbClr val="C00000"/>
                </a:solidFill>
                <a:latin typeface="+mn-lt"/>
              </a:rPr>
              <a:t>Communicate</a:t>
            </a:r>
            <a:r>
              <a:rPr sz="3000" b="1" dirty="0">
                <a:solidFill>
                  <a:srgbClr val="C00000"/>
                </a:solidFill>
                <a:latin typeface="+mn-lt"/>
              </a:rPr>
              <a:t> </a:t>
            </a:r>
            <a:r>
              <a:rPr sz="3000" b="1" spc="90" dirty="0">
                <a:solidFill>
                  <a:srgbClr val="C00000"/>
                </a:solidFill>
                <a:latin typeface="+mn-lt"/>
              </a:rPr>
              <a:t>Results</a:t>
            </a:r>
            <a:endParaRPr sz="3000" b="1" dirty="0">
              <a:solidFill>
                <a:srgbClr val="C00000"/>
              </a:solidFill>
              <a:latin typeface="+mn-lt"/>
            </a:endParaRPr>
          </a:p>
        </p:txBody>
      </p:sp>
      <p:sp>
        <p:nvSpPr>
          <p:cNvPr id="7" name="Content Placeholder 6">
            <a:extLst>
              <a:ext uri="{FF2B5EF4-FFF2-40B4-BE49-F238E27FC236}">
                <a16:creationId xmlns:a16="http://schemas.microsoft.com/office/drawing/2014/main" id="{54A24B99-B5A3-3F6F-1458-2735E9FFA17D}"/>
              </a:ext>
            </a:extLst>
          </p:cNvPr>
          <p:cNvSpPr>
            <a:spLocks noGrp="1"/>
          </p:cNvSpPr>
          <p:nvPr>
            <p:ph idx="1"/>
          </p:nvPr>
        </p:nvSpPr>
        <p:spPr/>
        <p:txBody>
          <a:bodyPr>
            <a:noAutofit/>
          </a:bodyPr>
          <a:lstStyle/>
          <a:p>
            <a:pPr algn="just"/>
            <a:r>
              <a:rPr lang="en-US" sz="2000" b="0" i="0" u="none" strike="noStrike" baseline="0" dirty="0">
                <a:solidFill>
                  <a:srgbClr val="000000"/>
                </a:solidFill>
              </a:rPr>
              <a:t>Furthermore, unless the project sponsors and stakeholders are kept periodically updated on the project as well as the objective of the project, it is typical for someone to state, “This is not what I asked for!” So it is important to remind the audience about the business problem and the scope of the project. </a:t>
            </a:r>
          </a:p>
          <a:p>
            <a:pPr algn="just"/>
            <a:r>
              <a:rPr lang="en-US" sz="2000" b="0" i="0" u="none" strike="noStrike" baseline="0" dirty="0">
                <a:solidFill>
                  <a:srgbClr val="000000"/>
                </a:solidFill>
              </a:rPr>
              <a:t>The team has to build a strategy to communicate the findings, by including caveats, assumptions, and any limitations of results. They also add the recommendation for future work or improvements to the existing processes.</a:t>
            </a:r>
            <a:endParaRPr lang="en-IN" sz="2000" dirty="0"/>
          </a:p>
        </p:txBody>
      </p:sp>
      <p:sp>
        <p:nvSpPr>
          <p:cNvPr id="5" name="Date Placeholder 4">
            <a:extLst>
              <a:ext uri="{FF2B5EF4-FFF2-40B4-BE49-F238E27FC236}">
                <a16:creationId xmlns:a16="http://schemas.microsoft.com/office/drawing/2014/main" id="{8C262900-3AED-8BA8-4684-8D5C951C1719}"/>
              </a:ext>
            </a:extLst>
          </p:cNvPr>
          <p:cNvSpPr>
            <a:spLocks noGrp="1"/>
          </p:cNvSpPr>
          <p:nvPr>
            <p:ph type="dt" sz="half" idx="10"/>
          </p:nvPr>
        </p:nvSpPr>
        <p:spPr/>
        <p:txBody>
          <a:bodyPr/>
          <a:lstStyle/>
          <a:p>
            <a:fld id="{8ED11056-178E-48AA-88E9-FC9AA8C9CA2B}" type="datetime1">
              <a:rPr lang="en-US" smtClean="0"/>
              <a:t>2/5/2024</a:t>
            </a:fld>
            <a:endParaRPr lang="en-US"/>
          </a:p>
        </p:txBody>
      </p:sp>
      <p:sp>
        <p:nvSpPr>
          <p:cNvPr id="6" name="Slide Number Placeholder 5">
            <a:extLst>
              <a:ext uri="{FF2B5EF4-FFF2-40B4-BE49-F238E27FC236}">
                <a16:creationId xmlns:a16="http://schemas.microsoft.com/office/drawing/2014/main" id="{7369670B-552A-266C-D5A0-9B96CE60B389}"/>
              </a:ext>
            </a:extLst>
          </p:cNvPr>
          <p:cNvSpPr>
            <a:spLocks noGrp="1"/>
          </p:cNvSpPr>
          <p:nvPr>
            <p:ph type="sldNum" sz="quarter" idx="12"/>
          </p:nvPr>
        </p:nvSpPr>
        <p:spPr/>
        <p:txBody>
          <a:bodyPr/>
          <a:lstStyle/>
          <a:p>
            <a:fld id="{B6F15528-21DE-4FAA-801E-634DDDAF4B2B}" type="slidenum">
              <a:rPr lang="en-US" smtClean="0"/>
              <a:t>101</a:t>
            </a:fld>
            <a:endParaRPr lang="en-US"/>
          </a:p>
        </p:txBody>
      </p:sp>
    </p:spTree>
    <p:extLst>
      <p:ext uri="{BB962C8B-B14F-4D97-AF65-F5344CB8AC3E}">
        <p14:creationId xmlns:p14="http://schemas.microsoft.com/office/powerpoint/2010/main" val="39837000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8971" y="1389761"/>
            <a:ext cx="7947025" cy="412613"/>
          </a:xfrm>
          <a:prstGeom prst="rect">
            <a:avLst/>
          </a:prstGeom>
        </p:spPr>
        <p:txBody>
          <a:bodyPr vert="horz" wrap="square" lIns="0" tIns="12700" rIns="0" bIns="0" rtlCol="0">
            <a:spAutoFit/>
          </a:bodyPr>
          <a:lstStyle/>
          <a:p>
            <a:pPr marL="469265" marR="5080" indent="-457200">
              <a:lnSpc>
                <a:spcPct val="114999"/>
              </a:lnSpc>
              <a:spcBef>
                <a:spcPts val="100"/>
              </a:spcBef>
              <a:buFont typeface="Arial" panose="020B0604020202020204" pitchFamily="34" charset="0"/>
              <a:buChar char="•"/>
              <a:tabLst>
                <a:tab pos="278765" algn="l"/>
              </a:tabLst>
            </a:pPr>
            <a:r>
              <a:rPr sz="2400" spc="-5" dirty="0">
                <a:cs typeface="Cambria"/>
              </a:rPr>
              <a:t>Assess if the results are statistically significant and </a:t>
            </a:r>
            <a:r>
              <a:rPr sz="2400" spc="-605" dirty="0">
                <a:cs typeface="Cambria"/>
              </a:rPr>
              <a:t> </a:t>
            </a:r>
            <a:r>
              <a:rPr sz="2400" spc="-5" dirty="0">
                <a:cs typeface="Cambria"/>
              </a:rPr>
              <a:t>valid</a:t>
            </a:r>
            <a:r>
              <a:rPr lang="en-IN" sz="2400" spc="-5" dirty="0">
                <a:cs typeface="Cambria"/>
              </a:rPr>
              <a:t>.</a:t>
            </a:r>
            <a:endParaRPr sz="2400" dirty="0">
              <a:cs typeface="Cambria"/>
            </a:endParaRPr>
          </a:p>
        </p:txBody>
      </p:sp>
      <p:pic>
        <p:nvPicPr>
          <p:cNvPr id="4" name="object 4"/>
          <p:cNvPicPr/>
          <p:nvPr/>
        </p:nvPicPr>
        <p:blipFill>
          <a:blip r:embed="rId2" cstate="print"/>
          <a:stretch>
            <a:fillRect/>
          </a:stretch>
        </p:blipFill>
        <p:spPr>
          <a:xfrm>
            <a:off x="1718821" y="2667000"/>
            <a:ext cx="5267324" cy="2124074"/>
          </a:xfrm>
          <a:prstGeom prst="rect">
            <a:avLst/>
          </a:prstGeom>
        </p:spPr>
      </p:pic>
      <p:sp>
        <p:nvSpPr>
          <p:cNvPr id="5" name="Date Placeholder 4">
            <a:extLst>
              <a:ext uri="{FF2B5EF4-FFF2-40B4-BE49-F238E27FC236}">
                <a16:creationId xmlns:a16="http://schemas.microsoft.com/office/drawing/2014/main" id="{9745DB18-6BC5-BC28-3465-6C7AE725F1B8}"/>
              </a:ext>
            </a:extLst>
          </p:cNvPr>
          <p:cNvSpPr>
            <a:spLocks noGrp="1"/>
          </p:cNvSpPr>
          <p:nvPr>
            <p:ph type="dt" sz="half" idx="10"/>
          </p:nvPr>
        </p:nvSpPr>
        <p:spPr/>
        <p:txBody>
          <a:bodyPr/>
          <a:lstStyle/>
          <a:p>
            <a:fld id="{7405D7E3-B8FD-4DAE-8472-0FE36CB1923D}" type="datetime1">
              <a:rPr lang="en-US" smtClean="0"/>
              <a:t>2/5/2024</a:t>
            </a:fld>
            <a:endParaRPr lang="en-US"/>
          </a:p>
        </p:txBody>
      </p:sp>
      <p:sp>
        <p:nvSpPr>
          <p:cNvPr id="6" name="Slide Number Placeholder 5">
            <a:extLst>
              <a:ext uri="{FF2B5EF4-FFF2-40B4-BE49-F238E27FC236}">
                <a16:creationId xmlns:a16="http://schemas.microsoft.com/office/drawing/2014/main" id="{ABDA34ED-A672-39CB-6909-FF8534BC5FBB}"/>
              </a:ext>
            </a:extLst>
          </p:cNvPr>
          <p:cNvSpPr>
            <a:spLocks noGrp="1"/>
          </p:cNvSpPr>
          <p:nvPr>
            <p:ph type="sldNum" sz="quarter" idx="12"/>
          </p:nvPr>
        </p:nvSpPr>
        <p:spPr/>
        <p:txBody>
          <a:bodyPr/>
          <a:lstStyle/>
          <a:p>
            <a:fld id="{B6F15528-21DE-4FAA-801E-634DDDAF4B2B}" type="slidenum">
              <a:rPr lang="en-US" smtClean="0"/>
              <a:t>102</a:t>
            </a:fld>
            <a:endParaRPr lang="en-US"/>
          </a:p>
        </p:txBody>
      </p:sp>
      <p:sp>
        <p:nvSpPr>
          <p:cNvPr id="7" name="object 2">
            <a:extLst>
              <a:ext uri="{FF2B5EF4-FFF2-40B4-BE49-F238E27FC236}">
                <a16:creationId xmlns:a16="http://schemas.microsoft.com/office/drawing/2014/main" id="{72D0B1E8-63D5-B483-FAF6-820240294790}"/>
              </a:ext>
            </a:extLst>
          </p:cNvPr>
          <p:cNvSpPr txBox="1">
            <a:spLocks/>
          </p:cNvSpPr>
          <p:nvPr/>
        </p:nvSpPr>
        <p:spPr>
          <a:xfrm>
            <a:off x="1815782" y="379938"/>
            <a:ext cx="5512435" cy="482600"/>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000" b="1" spc="135" dirty="0">
                <a:solidFill>
                  <a:srgbClr val="C00000"/>
                </a:solidFill>
                <a:latin typeface="+mn-lt"/>
              </a:rPr>
              <a:t>Phase</a:t>
            </a:r>
            <a:r>
              <a:rPr lang="en-IN" sz="3000" b="1" spc="-5" dirty="0">
                <a:solidFill>
                  <a:srgbClr val="C00000"/>
                </a:solidFill>
                <a:latin typeface="+mn-lt"/>
              </a:rPr>
              <a:t> </a:t>
            </a:r>
            <a:r>
              <a:rPr lang="en-IN" sz="3000" b="1" spc="-170" dirty="0">
                <a:solidFill>
                  <a:srgbClr val="C00000"/>
                </a:solidFill>
                <a:latin typeface="+mn-lt"/>
              </a:rPr>
              <a:t>5:</a:t>
            </a:r>
            <a:r>
              <a:rPr lang="en-IN" sz="3000" b="1" dirty="0">
                <a:solidFill>
                  <a:srgbClr val="C00000"/>
                </a:solidFill>
                <a:latin typeface="+mn-lt"/>
              </a:rPr>
              <a:t> </a:t>
            </a:r>
            <a:r>
              <a:rPr lang="en-IN" sz="3000" b="1" spc="110" dirty="0">
                <a:solidFill>
                  <a:srgbClr val="C00000"/>
                </a:solidFill>
                <a:latin typeface="+mn-lt"/>
              </a:rPr>
              <a:t>Communicate</a:t>
            </a:r>
            <a:r>
              <a:rPr lang="en-IN" sz="3000" b="1" dirty="0">
                <a:solidFill>
                  <a:srgbClr val="C00000"/>
                </a:solidFill>
                <a:latin typeface="+mn-lt"/>
              </a:rPr>
              <a:t> </a:t>
            </a:r>
            <a:r>
              <a:rPr lang="en-IN" sz="3000" b="1" spc="90" dirty="0">
                <a:solidFill>
                  <a:srgbClr val="C00000"/>
                </a:solidFill>
                <a:latin typeface="+mn-lt"/>
              </a:rPr>
              <a:t>Results</a:t>
            </a:r>
            <a:endParaRPr lang="en-IN" sz="3000" b="1" dirty="0">
              <a:solidFill>
                <a:srgbClr val="C00000"/>
              </a:solidFill>
              <a:latin typeface="+mn-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8971" y="1389761"/>
            <a:ext cx="7767320" cy="837345"/>
          </a:xfrm>
          <a:prstGeom prst="rect">
            <a:avLst/>
          </a:prstGeom>
        </p:spPr>
        <p:txBody>
          <a:bodyPr vert="horz" wrap="square" lIns="0" tIns="12700" rIns="0" bIns="0" rtlCol="0">
            <a:spAutoFit/>
          </a:bodyPr>
          <a:lstStyle/>
          <a:p>
            <a:pPr marL="469265" marR="5080" indent="-457200">
              <a:lnSpc>
                <a:spcPct val="114999"/>
              </a:lnSpc>
              <a:spcBef>
                <a:spcPts val="100"/>
              </a:spcBef>
              <a:buFont typeface="Arial" panose="020B0604020202020204" pitchFamily="34" charset="0"/>
              <a:buChar char="•"/>
              <a:tabLst>
                <a:tab pos="278765" algn="l"/>
              </a:tabLst>
            </a:pPr>
            <a:r>
              <a:rPr sz="2400" spc="-5" dirty="0">
                <a:cs typeface="Cambria"/>
              </a:rPr>
              <a:t>Communicate and document the key findings and </a:t>
            </a:r>
            <a:r>
              <a:rPr sz="2400" spc="-605" dirty="0">
                <a:cs typeface="Cambria"/>
              </a:rPr>
              <a:t> </a:t>
            </a:r>
            <a:r>
              <a:rPr sz="2400" spc="-5" dirty="0">
                <a:cs typeface="Cambria"/>
              </a:rPr>
              <a:t>major</a:t>
            </a:r>
            <a:r>
              <a:rPr sz="2400" spc="-10" dirty="0">
                <a:cs typeface="Cambria"/>
              </a:rPr>
              <a:t> </a:t>
            </a:r>
            <a:r>
              <a:rPr sz="2400" spc="-5" dirty="0">
                <a:cs typeface="Cambria"/>
              </a:rPr>
              <a:t>insights</a:t>
            </a:r>
            <a:r>
              <a:rPr sz="2400" spc="-15" dirty="0">
                <a:cs typeface="Cambria"/>
              </a:rPr>
              <a:t> </a:t>
            </a:r>
            <a:r>
              <a:rPr sz="2400" spc="-5" dirty="0">
                <a:cs typeface="Cambria"/>
              </a:rPr>
              <a:t>derived from</a:t>
            </a:r>
            <a:r>
              <a:rPr sz="2400" spc="-10" dirty="0">
                <a:cs typeface="Cambria"/>
              </a:rPr>
              <a:t> </a:t>
            </a:r>
            <a:r>
              <a:rPr sz="2400" spc="-5" dirty="0">
                <a:cs typeface="Cambria"/>
              </a:rPr>
              <a:t>the</a:t>
            </a:r>
            <a:r>
              <a:rPr sz="2400" spc="-10" dirty="0">
                <a:cs typeface="Cambria"/>
              </a:rPr>
              <a:t> </a:t>
            </a:r>
            <a:r>
              <a:rPr sz="2400" spc="-5" dirty="0">
                <a:cs typeface="Cambria"/>
              </a:rPr>
              <a:t>analysis</a:t>
            </a:r>
            <a:r>
              <a:rPr lang="en-IN" sz="2400" spc="-5" dirty="0">
                <a:cs typeface="Cambria"/>
              </a:rPr>
              <a:t>.</a:t>
            </a:r>
            <a:endParaRPr sz="2400" dirty="0">
              <a:cs typeface="Cambria"/>
            </a:endParaRPr>
          </a:p>
        </p:txBody>
      </p:sp>
      <p:pic>
        <p:nvPicPr>
          <p:cNvPr id="4" name="object 4"/>
          <p:cNvPicPr/>
          <p:nvPr/>
        </p:nvPicPr>
        <p:blipFill>
          <a:blip r:embed="rId2" cstate="print"/>
          <a:stretch>
            <a:fillRect/>
          </a:stretch>
        </p:blipFill>
        <p:spPr>
          <a:xfrm>
            <a:off x="3385499" y="2775227"/>
            <a:ext cx="2372999" cy="3054774"/>
          </a:xfrm>
          <a:prstGeom prst="rect">
            <a:avLst/>
          </a:prstGeom>
        </p:spPr>
      </p:pic>
      <p:sp>
        <p:nvSpPr>
          <p:cNvPr id="5" name="Date Placeholder 4">
            <a:extLst>
              <a:ext uri="{FF2B5EF4-FFF2-40B4-BE49-F238E27FC236}">
                <a16:creationId xmlns:a16="http://schemas.microsoft.com/office/drawing/2014/main" id="{D18ACEB8-E611-2C14-BEED-748A235C01F3}"/>
              </a:ext>
            </a:extLst>
          </p:cNvPr>
          <p:cNvSpPr>
            <a:spLocks noGrp="1"/>
          </p:cNvSpPr>
          <p:nvPr>
            <p:ph type="dt" sz="half" idx="10"/>
          </p:nvPr>
        </p:nvSpPr>
        <p:spPr/>
        <p:txBody>
          <a:bodyPr/>
          <a:lstStyle/>
          <a:p>
            <a:fld id="{9808532A-E90B-447A-89A5-2A4381B6B6CE}" type="datetime1">
              <a:rPr lang="en-US" smtClean="0"/>
              <a:t>2/5/2024</a:t>
            </a:fld>
            <a:endParaRPr lang="en-US"/>
          </a:p>
        </p:txBody>
      </p:sp>
      <p:sp>
        <p:nvSpPr>
          <p:cNvPr id="6" name="Slide Number Placeholder 5">
            <a:extLst>
              <a:ext uri="{FF2B5EF4-FFF2-40B4-BE49-F238E27FC236}">
                <a16:creationId xmlns:a16="http://schemas.microsoft.com/office/drawing/2014/main" id="{896237F5-57BA-7E3E-669C-73814ED4124C}"/>
              </a:ext>
            </a:extLst>
          </p:cNvPr>
          <p:cNvSpPr>
            <a:spLocks noGrp="1"/>
          </p:cNvSpPr>
          <p:nvPr>
            <p:ph type="sldNum" sz="quarter" idx="12"/>
          </p:nvPr>
        </p:nvSpPr>
        <p:spPr/>
        <p:txBody>
          <a:bodyPr/>
          <a:lstStyle/>
          <a:p>
            <a:fld id="{B6F15528-21DE-4FAA-801E-634DDDAF4B2B}" type="slidenum">
              <a:rPr lang="en-US" smtClean="0"/>
              <a:t>103</a:t>
            </a:fld>
            <a:endParaRPr lang="en-US"/>
          </a:p>
        </p:txBody>
      </p:sp>
      <p:sp>
        <p:nvSpPr>
          <p:cNvPr id="9" name="object 2">
            <a:extLst>
              <a:ext uri="{FF2B5EF4-FFF2-40B4-BE49-F238E27FC236}">
                <a16:creationId xmlns:a16="http://schemas.microsoft.com/office/drawing/2014/main" id="{EAE4294D-215A-27F6-49F3-FDEA6D119811}"/>
              </a:ext>
            </a:extLst>
          </p:cNvPr>
          <p:cNvSpPr txBox="1">
            <a:spLocks/>
          </p:cNvSpPr>
          <p:nvPr/>
        </p:nvSpPr>
        <p:spPr>
          <a:xfrm>
            <a:off x="1815782" y="379938"/>
            <a:ext cx="5512435" cy="482600"/>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000" b="1" spc="135" dirty="0">
                <a:solidFill>
                  <a:srgbClr val="C00000"/>
                </a:solidFill>
                <a:latin typeface="+mn-lt"/>
              </a:rPr>
              <a:t>Phase</a:t>
            </a:r>
            <a:r>
              <a:rPr lang="en-IN" sz="3000" b="1" spc="-5" dirty="0">
                <a:solidFill>
                  <a:srgbClr val="C00000"/>
                </a:solidFill>
                <a:latin typeface="+mn-lt"/>
              </a:rPr>
              <a:t> </a:t>
            </a:r>
            <a:r>
              <a:rPr lang="en-IN" sz="3000" b="1" spc="-170" dirty="0">
                <a:solidFill>
                  <a:srgbClr val="C00000"/>
                </a:solidFill>
                <a:latin typeface="+mn-lt"/>
              </a:rPr>
              <a:t>5:</a:t>
            </a:r>
            <a:r>
              <a:rPr lang="en-IN" sz="3000" b="1" dirty="0">
                <a:solidFill>
                  <a:srgbClr val="C00000"/>
                </a:solidFill>
                <a:latin typeface="+mn-lt"/>
              </a:rPr>
              <a:t> </a:t>
            </a:r>
            <a:r>
              <a:rPr lang="en-IN" sz="3000" b="1" spc="110" dirty="0">
                <a:solidFill>
                  <a:srgbClr val="C00000"/>
                </a:solidFill>
                <a:latin typeface="+mn-lt"/>
              </a:rPr>
              <a:t>Communicate</a:t>
            </a:r>
            <a:r>
              <a:rPr lang="en-IN" sz="3000" b="1" dirty="0">
                <a:solidFill>
                  <a:srgbClr val="C00000"/>
                </a:solidFill>
                <a:latin typeface="+mn-lt"/>
              </a:rPr>
              <a:t> </a:t>
            </a:r>
            <a:r>
              <a:rPr lang="en-IN" sz="3000" b="1" spc="90" dirty="0">
                <a:solidFill>
                  <a:srgbClr val="C00000"/>
                </a:solidFill>
                <a:latin typeface="+mn-lt"/>
              </a:rPr>
              <a:t>Results</a:t>
            </a:r>
            <a:endParaRPr lang="en-IN" sz="3000" b="1" dirty="0">
              <a:solidFill>
                <a:srgbClr val="C00000"/>
              </a:solidFill>
              <a:latin typeface="+mn-l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264405"/>
            <a:ext cx="4876800" cy="474489"/>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dirty="0">
                <a:solidFill>
                  <a:srgbClr val="C00000"/>
                </a:solidFill>
                <a:latin typeface="+mn-lt"/>
              </a:rPr>
              <a:t> </a:t>
            </a:r>
            <a:r>
              <a:rPr sz="3000" b="1" spc="-180" dirty="0">
                <a:solidFill>
                  <a:srgbClr val="C00000"/>
                </a:solidFill>
                <a:latin typeface="+mn-lt"/>
              </a:rPr>
              <a:t>6:</a:t>
            </a:r>
            <a:r>
              <a:rPr sz="3000" b="1" dirty="0">
                <a:solidFill>
                  <a:srgbClr val="C00000"/>
                </a:solidFill>
                <a:latin typeface="+mn-lt"/>
              </a:rPr>
              <a:t> </a:t>
            </a:r>
            <a:r>
              <a:rPr sz="3000" b="1" spc="65" dirty="0" err="1">
                <a:solidFill>
                  <a:srgbClr val="C00000"/>
                </a:solidFill>
                <a:latin typeface="+mn-lt"/>
              </a:rPr>
              <a:t>Operationaliz</a:t>
            </a:r>
            <a:r>
              <a:rPr lang="en-IN" sz="3000" b="1" spc="65" dirty="0" err="1">
                <a:solidFill>
                  <a:srgbClr val="C00000"/>
                </a:solidFill>
                <a:latin typeface="+mn-lt"/>
              </a:rPr>
              <a:t>ation</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914400" y="921745"/>
            <a:ext cx="7010400" cy="5014510"/>
          </a:xfrm>
          <a:prstGeom prst="rect">
            <a:avLst/>
          </a:prstGeom>
        </p:spPr>
      </p:pic>
      <p:sp>
        <p:nvSpPr>
          <p:cNvPr id="4" name="Date Placeholder 3">
            <a:extLst>
              <a:ext uri="{FF2B5EF4-FFF2-40B4-BE49-F238E27FC236}">
                <a16:creationId xmlns:a16="http://schemas.microsoft.com/office/drawing/2014/main" id="{E3AB16EF-25D1-2BD9-8714-CDA4E7FFEDEC}"/>
              </a:ext>
            </a:extLst>
          </p:cNvPr>
          <p:cNvSpPr>
            <a:spLocks noGrp="1"/>
          </p:cNvSpPr>
          <p:nvPr>
            <p:ph type="dt" sz="half" idx="10"/>
          </p:nvPr>
        </p:nvSpPr>
        <p:spPr/>
        <p:txBody>
          <a:bodyPr/>
          <a:lstStyle/>
          <a:p>
            <a:fld id="{621A979F-21EC-4E84-96C6-24C41AD1096D}" type="datetime1">
              <a:rPr lang="en-US" smtClean="0"/>
              <a:t>2/5/2024</a:t>
            </a:fld>
            <a:endParaRPr lang="en-US"/>
          </a:p>
        </p:txBody>
      </p:sp>
      <p:sp>
        <p:nvSpPr>
          <p:cNvPr id="5" name="Slide Number Placeholder 4">
            <a:extLst>
              <a:ext uri="{FF2B5EF4-FFF2-40B4-BE49-F238E27FC236}">
                <a16:creationId xmlns:a16="http://schemas.microsoft.com/office/drawing/2014/main" id="{FF003AB8-7BE3-A31D-C0AB-5442E2B10C0E}"/>
              </a:ext>
            </a:extLst>
          </p:cNvPr>
          <p:cNvSpPr>
            <a:spLocks noGrp="1"/>
          </p:cNvSpPr>
          <p:nvPr>
            <p:ph type="sldNum" sz="quarter" idx="12"/>
          </p:nvPr>
        </p:nvSpPr>
        <p:spPr/>
        <p:txBody>
          <a:bodyPr/>
          <a:lstStyle/>
          <a:p>
            <a:fld id="{B6F15528-21DE-4FAA-801E-634DDDAF4B2B}" type="slidenum">
              <a:rPr lang="en-US" smtClean="0"/>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382A0F4-286F-D3DB-1017-0C58E47A8BA9}"/>
              </a:ext>
            </a:extLst>
          </p:cNvPr>
          <p:cNvSpPr>
            <a:spLocks noGrp="1"/>
          </p:cNvSpPr>
          <p:nvPr>
            <p:ph idx="1"/>
          </p:nvPr>
        </p:nvSpPr>
        <p:spPr/>
        <p:txBody>
          <a:bodyPr>
            <a:normAutofit/>
          </a:bodyPr>
          <a:lstStyle/>
          <a:p>
            <a:pPr algn="just"/>
            <a:r>
              <a:rPr lang="en-US" sz="2000" b="0" i="0" u="none" strike="noStrike" baseline="0" dirty="0">
                <a:solidFill>
                  <a:srgbClr val="000000"/>
                </a:solidFill>
              </a:rPr>
              <a:t>When the stakeholders agree to implement the model in the production environment, the operationalization phase begins. </a:t>
            </a:r>
          </a:p>
          <a:p>
            <a:pPr algn="just"/>
            <a:r>
              <a:rPr lang="en-US" sz="2000" b="0" i="0" u="none" strike="noStrike" baseline="0" dirty="0">
                <a:solidFill>
                  <a:srgbClr val="000000"/>
                </a:solidFill>
              </a:rPr>
              <a:t>Depending on the organization, the project team may be responsible for the model’s implementation or may simply transfer the code and other technical documentation to a different team. </a:t>
            </a:r>
          </a:p>
          <a:p>
            <a:pPr algn="just"/>
            <a:r>
              <a:rPr lang="en-US" sz="2000" b="0" i="0" u="none" strike="noStrike" baseline="0" dirty="0">
                <a:solidFill>
                  <a:srgbClr val="000000"/>
                </a:solidFill>
              </a:rPr>
              <a:t>During this phase, it is important to establish the approach to monitor the performance of the model after it is placed into production. </a:t>
            </a:r>
          </a:p>
          <a:p>
            <a:pPr algn="just"/>
            <a:r>
              <a:rPr lang="en-US" sz="2000" b="0" i="0" u="none" strike="noStrike" baseline="0" dirty="0">
                <a:solidFill>
                  <a:srgbClr val="000000"/>
                </a:solidFill>
              </a:rPr>
              <a:t>Implementing the model in the test environment helps to minimize impacts on production. </a:t>
            </a:r>
          </a:p>
          <a:p>
            <a:pPr algn="just"/>
            <a:r>
              <a:rPr lang="en-US" sz="2000" b="0" i="0" u="none" strike="noStrike" baseline="0" dirty="0">
                <a:solidFill>
                  <a:srgbClr val="000000"/>
                </a:solidFill>
              </a:rPr>
              <a:t>It is common to run a pilot program before fully implementing the model in production. </a:t>
            </a:r>
          </a:p>
        </p:txBody>
      </p:sp>
      <p:sp>
        <p:nvSpPr>
          <p:cNvPr id="3" name="Date Placeholder 2">
            <a:extLst>
              <a:ext uri="{FF2B5EF4-FFF2-40B4-BE49-F238E27FC236}">
                <a16:creationId xmlns:a16="http://schemas.microsoft.com/office/drawing/2014/main" id="{D6AE07B2-374F-12D9-E572-B2DFD1BFDC02}"/>
              </a:ext>
            </a:extLst>
          </p:cNvPr>
          <p:cNvSpPr>
            <a:spLocks noGrp="1"/>
          </p:cNvSpPr>
          <p:nvPr>
            <p:ph type="dt" sz="half" idx="10"/>
          </p:nvPr>
        </p:nvSpPr>
        <p:spPr/>
        <p:txBody>
          <a:bodyPr/>
          <a:lstStyle/>
          <a:p>
            <a:fld id="{FF1654B1-D742-4414-A6B7-ED7433A0FC91}" type="datetime1">
              <a:rPr lang="en-US" smtClean="0"/>
              <a:t>2/5/2024</a:t>
            </a:fld>
            <a:endParaRPr lang="en-US"/>
          </a:p>
        </p:txBody>
      </p:sp>
      <p:sp>
        <p:nvSpPr>
          <p:cNvPr id="4" name="Slide Number Placeholder 3">
            <a:extLst>
              <a:ext uri="{FF2B5EF4-FFF2-40B4-BE49-F238E27FC236}">
                <a16:creationId xmlns:a16="http://schemas.microsoft.com/office/drawing/2014/main" id="{34628DF1-922B-A5DD-AE13-105B1C97C39B}"/>
              </a:ext>
            </a:extLst>
          </p:cNvPr>
          <p:cNvSpPr>
            <a:spLocks noGrp="1"/>
          </p:cNvSpPr>
          <p:nvPr>
            <p:ph type="sldNum" sz="quarter" idx="12"/>
          </p:nvPr>
        </p:nvSpPr>
        <p:spPr/>
        <p:txBody>
          <a:bodyPr/>
          <a:lstStyle/>
          <a:p>
            <a:fld id="{B6F15528-21DE-4FAA-801E-634DDDAF4B2B}" type="slidenum">
              <a:rPr lang="en-US" smtClean="0"/>
              <a:t>105</a:t>
            </a:fld>
            <a:endParaRPr lang="en-US"/>
          </a:p>
        </p:txBody>
      </p:sp>
      <p:sp>
        <p:nvSpPr>
          <p:cNvPr id="7" name="object 2">
            <a:extLst>
              <a:ext uri="{FF2B5EF4-FFF2-40B4-BE49-F238E27FC236}">
                <a16:creationId xmlns:a16="http://schemas.microsoft.com/office/drawing/2014/main" id="{1E0F57D7-B191-DBBC-21C2-F32439BFA6D9}"/>
              </a:ext>
            </a:extLst>
          </p:cNvPr>
          <p:cNvSpPr txBox="1">
            <a:spLocks/>
          </p:cNvSpPr>
          <p:nvPr/>
        </p:nvSpPr>
        <p:spPr>
          <a:xfrm>
            <a:off x="2133600" y="609600"/>
            <a:ext cx="4876800" cy="474489"/>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000" b="1" spc="135" dirty="0">
                <a:solidFill>
                  <a:srgbClr val="C00000"/>
                </a:solidFill>
                <a:latin typeface="+mn-lt"/>
              </a:rPr>
              <a:t>Phase</a:t>
            </a:r>
            <a:r>
              <a:rPr lang="en-IN" sz="3000" b="1" dirty="0">
                <a:solidFill>
                  <a:srgbClr val="C00000"/>
                </a:solidFill>
                <a:latin typeface="+mn-lt"/>
              </a:rPr>
              <a:t> </a:t>
            </a:r>
            <a:r>
              <a:rPr lang="en-IN" sz="3000" b="1" spc="-180" dirty="0">
                <a:solidFill>
                  <a:srgbClr val="C00000"/>
                </a:solidFill>
                <a:latin typeface="+mn-lt"/>
              </a:rPr>
              <a:t>6:</a:t>
            </a:r>
            <a:r>
              <a:rPr lang="en-IN" sz="3000" b="1" dirty="0">
                <a:solidFill>
                  <a:srgbClr val="C00000"/>
                </a:solidFill>
                <a:latin typeface="+mn-lt"/>
              </a:rPr>
              <a:t> </a:t>
            </a:r>
            <a:r>
              <a:rPr lang="en-IN" sz="3000" b="1" spc="65" dirty="0">
                <a:solidFill>
                  <a:srgbClr val="C00000"/>
                </a:solidFill>
                <a:latin typeface="+mn-lt"/>
              </a:rPr>
              <a:t>Operationalization</a:t>
            </a:r>
            <a:endParaRPr lang="en-IN" sz="3000" b="1" dirty="0">
              <a:solidFill>
                <a:srgbClr val="C00000"/>
              </a:solidFill>
              <a:latin typeface="+mn-lt"/>
            </a:endParaRPr>
          </a:p>
        </p:txBody>
      </p:sp>
    </p:spTree>
    <p:extLst>
      <p:ext uri="{BB962C8B-B14F-4D97-AF65-F5344CB8AC3E}">
        <p14:creationId xmlns:p14="http://schemas.microsoft.com/office/powerpoint/2010/main" val="4172932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382A0F4-286F-D3DB-1017-0C58E47A8BA9}"/>
              </a:ext>
            </a:extLst>
          </p:cNvPr>
          <p:cNvSpPr>
            <a:spLocks noGrp="1"/>
          </p:cNvSpPr>
          <p:nvPr>
            <p:ph idx="1"/>
          </p:nvPr>
        </p:nvSpPr>
        <p:spPr/>
        <p:txBody>
          <a:bodyPr>
            <a:normAutofit/>
          </a:bodyPr>
          <a:lstStyle/>
          <a:p>
            <a:pPr algn="just"/>
            <a:r>
              <a:rPr lang="en-US" sz="2000" b="0" i="0" u="none" strike="noStrike" baseline="0" dirty="0">
                <a:solidFill>
                  <a:srgbClr val="000000"/>
                </a:solidFill>
              </a:rPr>
              <a:t>Running a pilot helps minimize risk and further demonstrates the business value. </a:t>
            </a:r>
          </a:p>
          <a:p>
            <a:pPr algn="just"/>
            <a:r>
              <a:rPr lang="en-US" sz="2000" b="0" i="0" u="none" strike="noStrike" baseline="0" dirty="0">
                <a:solidFill>
                  <a:srgbClr val="000000"/>
                </a:solidFill>
              </a:rPr>
              <a:t>Testing the model in a live setting allows the team to learn from the deployment and make necessary adjustments before launching across the enterprise. </a:t>
            </a:r>
          </a:p>
          <a:p>
            <a:pPr algn="just"/>
            <a:r>
              <a:rPr lang="en-US" sz="2000" b="0" i="0" u="none" strike="noStrike" baseline="0" dirty="0">
                <a:solidFill>
                  <a:srgbClr val="000000"/>
                </a:solidFill>
              </a:rPr>
              <a:t>After the model is placed into production, it is often necessary to monitor the model’s performance and establish a process to retrain and update the model. </a:t>
            </a:r>
          </a:p>
          <a:p>
            <a:pPr algn="just"/>
            <a:r>
              <a:rPr lang="en-US" sz="2000" b="0" i="0" u="none" strike="noStrike" baseline="0" dirty="0">
                <a:solidFill>
                  <a:srgbClr val="000000"/>
                </a:solidFill>
              </a:rPr>
              <a:t>Any further communication of results often occurs during the operationalization phase; the executives will be interested in knowing the return on investment from their investment.</a:t>
            </a:r>
          </a:p>
        </p:txBody>
      </p:sp>
      <p:sp>
        <p:nvSpPr>
          <p:cNvPr id="3" name="Date Placeholder 2">
            <a:extLst>
              <a:ext uri="{FF2B5EF4-FFF2-40B4-BE49-F238E27FC236}">
                <a16:creationId xmlns:a16="http://schemas.microsoft.com/office/drawing/2014/main" id="{D6AE07B2-374F-12D9-E572-B2DFD1BFDC02}"/>
              </a:ext>
            </a:extLst>
          </p:cNvPr>
          <p:cNvSpPr>
            <a:spLocks noGrp="1"/>
          </p:cNvSpPr>
          <p:nvPr>
            <p:ph type="dt" sz="half" idx="10"/>
          </p:nvPr>
        </p:nvSpPr>
        <p:spPr/>
        <p:txBody>
          <a:bodyPr/>
          <a:lstStyle/>
          <a:p>
            <a:fld id="{FF1654B1-D742-4414-A6B7-ED7433A0FC91}" type="datetime1">
              <a:rPr lang="en-US" smtClean="0"/>
              <a:t>2/5/2024</a:t>
            </a:fld>
            <a:endParaRPr lang="en-US"/>
          </a:p>
        </p:txBody>
      </p:sp>
      <p:sp>
        <p:nvSpPr>
          <p:cNvPr id="4" name="Slide Number Placeholder 3">
            <a:extLst>
              <a:ext uri="{FF2B5EF4-FFF2-40B4-BE49-F238E27FC236}">
                <a16:creationId xmlns:a16="http://schemas.microsoft.com/office/drawing/2014/main" id="{34628DF1-922B-A5DD-AE13-105B1C97C39B}"/>
              </a:ext>
            </a:extLst>
          </p:cNvPr>
          <p:cNvSpPr>
            <a:spLocks noGrp="1"/>
          </p:cNvSpPr>
          <p:nvPr>
            <p:ph type="sldNum" sz="quarter" idx="12"/>
          </p:nvPr>
        </p:nvSpPr>
        <p:spPr/>
        <p:txBody>
          <a:bodyPr/>
          <a:lstStyle/>
          <a:p>
            <a:fld id="{B6F15528-21DE-4FAA-801E-634DDDAF4B2B}" type="slidenum">
              <a:rPr lang="en-US" smtClean="0"/>
              <a:t>106</a:t>
            </a:fld>
            <a:endParaRPr lang="en-US"/>
          </a:p>
        </p:txBody>
      </p:sp>
      <p:sp>
        <p:nvSpPr>
          <p:cNvPr id="2" name="object 2">
            <a:extLst>
              <a:ext uri="{FF2B5EF4-FFF2-40B4-BE49-F238E27FC236}">
                <a16:creationId xmlns:a16="http://schemas.microsoft.com/office/drawing/2014/main" id="{1E35C621-248C-425B-27E4-C5CCEF9FF427}"/>
              </a:ext>
            </a:extLst>
          </p:cNvPr>
          <p:cNvSpPr txBox="1">
            <a:spLocks/>
          </p:cNvSpPr>
          <p:nvPr/>
        </p:nvSpPr>
        <p:spPr>
          <a:xfrm>
            <a:off x="2133600" y="609600"/>
            <a:ext cx="4876800" cy="474489"/>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000" b="1" spc="135" dirty="0">
                <a:solidFill>
                  <a:srgbClr val="C00000"/>
                </a:solidFill>
                <a:latin typeface="+mn-lt"/>
              </a:rPr>
              <a:t>Phase</a:t>
            </a:r>
            <a:r>
              <a:rPr lang="en-IN" sz="3000" b="1" dirty="0">
                <a:solidFill>
                  <a:srgbClr val="C00000"/>
                </a:solidFill>
                <a:latin typeface="+mn-lt"/>
              </a:rPr>
              <a:t> </a:t>
            </a:r>
            <a:r>
              <a:rPr lang="en-IN" sz="3000" b="1" spc="-180" dirty="0">
                <a:solidFill>
                  <a:srgbClr val="C00000"/>
                </a:solidFill>
                <a:latin typeface="+mn-lt"/>
              </a:rPr>
              <a:t>6:</a:t>
            </a:r>
            <a:r>
              <a:rPr lang="en-IN" sz="3000" b="1" dirty="0">
                <a:solidFill>
                  <a:srgbClr val="C00000"/>
                </a:solidFill>
                <a:latin typeface="+mn-lt"/>
              </a:rPr>
              <a:t> </a:t>
            </a:r>
            <a:r>
              <a:rPr lang="en-IN" sz="3000" b="1" spc="65" dirty="0">
                <a:solidFill>
                  <a:srgbClr val="C00000"/>
                </a:solidFill>
                <a:latin typeface="+mn-lt"/>
              </a:rPr>
              <a:t>Operationalization</a:t>
            </a:r>
            <a:endParaRPr lang="en-IN" sz="3000" b="1" dirty="0">
              <a:solidFill>
                <a:srgbClr val="C00000"/>
              </a:solidFill>
              <a:latin typeface="+mn-lt"/>
            </a:endParaRPr>
          </a:p>
        </p:txBody>
      </p:sp>
    </p:spTree>
    <p:extLst>
      <p:ext uri="{BB962C8B-B14F-4D97-AF65-F5344CB8AC3E}">
        <p14:creationId xmlns:p14="http://schemas.microsoft.com/office/powerpoint/2010/main" val="3644257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8906" y="404260"/>
            <a:ext cx="4189729" cy="482600"/>
          </a:xfrm>
          <a:prstGeom prst="rect">
            <a:avLst/>
          </a:prstGeom>
        </p:spPr>
        <p:txBody>
          <a:bodyPr vert="horz" wrap="square" lIns="0" tIns="12700" rIns="0" bIns="0" rtlCol="0">
            <a:spAutoFit/>
          </a:bodyPr>
          <a:lstStyle/>
          <a:p>
            <a:pPr marL="12700">
              <a:lnSpc>
                <a:spcPct val="100000"/>
              </a:lnSpc>
              <a:spcBef>
                <a:spcPts val="100"/>
              </a:spcBef>
            </a:pPr>
            <a:r>
              <a:rPr sz="3000" spc="135" dirty="0">
                <a:solidFill>
                  <a:schemeClr val="tx1"/>
                </a:solidFill>
              </a:rPr>
              <a:t>Phase</a:t>
            </a:r>
            <a:r>
              <a:rPr sz="3000" dirty="0">
                <a:solidFill>
                  <a:schemeClr val="tx1"/>
                </a:solidFill>
              </a:rPr>
              <a:t> </a:t>
            </a:r>
            <a:r>
              <a:rPr sz="3000" spc="-180" dirty="0">
                <a:solidFill>
                  <a:schemeClr val="tx1"/>
                </a:solidFill>
              </a:rPr>
              <a:t>6:</a:t>
            </a:r>
            <a:r>
              <a:rPr sz="3000" dirty="0">
                <a:solidFill>
                  <a:schemeClr val="tx1"/>
                </a:solidFill>
              </a:rPr>
              <a:t> </a:t>
            </a:r>
            <a:r>
              <a:rPr sz="3000" spc="65" dirty="0">
                <a:solidFill>
                  <a:schemeClr val="tx1"/>
                </a:solidFill>
              </a:rPr>
              <a:t>Operationalize</a:t>
            </a:r>
            <a:endParaRPr sz="3000" dirty="0">
              <a:solidFill>
                <a:schemeClr val="tx1"/>
              </a:solidFill>
            </a:endParaRPr>
          </a:p>
        </p:txBody>
      </p:sp>
      <p:sp>
        <p:nvSpPr>
          <p:cNvPr id="3" name="object 3"/>
          <p:cNvSpPr txBox="1"/>
          <p:nvPr/>
        </p:nvSpPr>
        <p:spPr>
          <a:xfrm>
            <a:off x="2974514" y="1470274"/>
            <a:ext cx="2638425" cy="335280"/>
          </a:xfrm>
          <a:prstGeom prst="rect">
            <a:avLst/>
          </a:prstGeom>
          <a:solidFill>
            <a:srgbClr val="0000FF"/>
          </a:solidFill>
        </p:spPr>
        <p:txBody>
          <a:bodyPr vert="horz" wrap="square" lIns="0" tIns="0" rIns="0" bIns="0" rtlCol="0">
            <a:spAutoFit/>
          </a:bodyPr>
          <a:lstStyle/>
          <a:p>
            <a:pPr>
              <a:lnSpc>
                <a:spcPts val="2550"/>
              </a:lnSpc>
            </a:pPr>
            <a:r>
              <a:rPr sz="2200" spc="-5" dirty="0">
                <a:solidFill>
                  <a:srgbClr val="FFFFFF"/>
                </a:solidFill>
                <a:latin typeface="Cambria"/>
                <a:cs typeface="Cambria"/>
              </a:rPr>
              <a:t>pilot</a:t>
            </a:r>
            <a:r>
              <a:rPr sz="2200" spc="-35" dirty="0">
                <a:solidFill>
                  <a:srgbClr val="FFFFFF"/>
                </a:solidFill>
                <a:latin typeface="Cambria"/>
                <a:cs typeface="Cambria"/>
              </a:rPr>
              <a:t> </a:t>
            </a:r>
            <a:r>
              <a:rPr sz="2200" spc="-5" dirty="0">
                <a:solidFill>
                  <a:srgbClr val="FFFFFF"/>
                </a:solidFill>
                <a:latin typeface="Cambria"/>
                <a:cs typeface="Cambria"/>
              </a:rPr>
              <a:t>project</a:t>
            </a:r>
            <a:r>
              <a:rPr sz="2200" spc="-30" dirty="0">
                <a:solidFill>
                  <a:srgbClr val="FFFFFF"/>
                </a:solidFill>
                <a:latin typeface="Cambria"/>
                <a:cs typeface="Cambria"/>
              </a:rPr>
              <a:t> </a:t>
            </a:r>
            <a:r>
              <a:rPr sz="2200" spc="-5" dirty="0">
                <a:solidFill>
                  <a:srgbClr val="FFFFFF"/>
                </a:solidFill>
                <a:latin typeface="Cambria"/>
                <a:cs typeface="Cambria"/>
              </a:rPr>
              <a:t>to</a:t>
            </a:r>
            <a:r>
              <a:rPr sz="2200" spc="-30" dirty="0">
                <a:solidFill>
                  <a:srgbClr val="FFFFFF"/>
                </a:solidFill>
                <a:latin typeface="Cambria"/>
                <a:cs typeface="Cambria"/>
              </a:rPr>
              <a:t> </a:t>
            </a:r>
            <a:r>
              <a:rPr sz="2200" spc="-5" dirty="0">
                <a:solidFill>
                  <a:srgbClr val="FFFFFF"/>
                </a:solidFill>
                <a:latin typeface="Cambria"/>
                <a:cs typeface="Cambria"/>
              </a:rPr>
              <a:t>deploy</a:t>
            </a:r>
            <a:endParaRPr sz="2200">
              <a:latin typeface="Cambria"/>
              <a:cs typeface="Cambria"/>
            </a:endParaRPr>
          </a:p>
        </p:txBody>
      </p:sp>
      <p:sp>
        <p:nvSpPr>
          <p:cNvPr id="4" name="object 4"/>
          <p:cNvSpPr txBox="1"/>
          <p:nvPr/>
        </p:nvSpPr>
        <p:spPr>
          <a:xfrm>
            <a:off x="424096" y="1400678"/>
            <a:ext cx="8111490" cy="752450"/>
          </a:xfrm>
          <a:prstGeom prst="rect">
            <a:avLst/>
          </a:prstGeom>
        </p:spPr>
        <p:txBody>
          <a:bodyPr vert="horz" wrap="square" lIns="0" tIns="12700" rIns="0" bIns="0" rtlCol="0">
            <a:spAutoFit/>
          </a:bodyPr>
          <a:lstStyle/>
          <a:p>
            <a:pPr marL="269875" marR="5080" indent="-257810">
              <a:lnSpc>
                <a:spcPct val="113599"/>
              </a:lnSpc>
              <a:spcBef>
                <a:spcPts val="100"/>
              </a:spcBef>
              <a:buFont typeface="Arial MT"/>
              <a:buChar char="●"/>
              <a:tabLst>
                <a:tab pos="270510" algn="l"/>
                <a:tab pos="5249545" algn="l"/>
              </a:tabLst>
            </a:pPr>
            <a:r>
              <a:rPr sz="2200" spc="-5" dirty="0">
                <a:latin typeface="Cambria"/>
                <a:cs typeface="Cambria"/>
              </a:rPr>
              <a:t>The team</a:t>
            </a:r>
            <a:r>
              <a:rPr sz="2200" dirty="0">
                <a:latin typeface="Cambria"/>
                <a:cs typeface="Cambria"/>
              </a:rPr>
              <a:t> </a:t>
            </a:r>
            <a:r>
              <a:rPr sz="2200" spc="-5" dirty="0">
                <a:latin typeface="Cambria"/>
                <a:cs typeface="Cambria"/>
              </a:rPr>
              <a:t>sets up</a:t>
            </a:r>
            <a:r>
              <a:rPr sz="2200" dirty="0">
                <a:latin typeface="Cambria"/>
                <a:cs typeface="Cambria"/>
              </a:rPr>
              <a:t> a	</a:t>
            </a:r>
            <a:r>
              <a:rPr sz="2200" spc="-5" dirty="0">
                <a:latin typeface="Cambria"/>
                <a:cs typeface="Cambria"/>
              </a:rPr>
              <a:t>the</a:t>
            </a:r>
            <a:r>
              <a:rPr sz="2200" spc="-25" dirty="0">
                <a:latin typeface="Cambria"/>
                <a:cs typeface="Cambria"/>
              </a:rPr>
              <a:t> </a:t>
            </a:r>
            <a:r>
              <a:rPr sz="2200" spc="-5" dirty="0">
                <a:latin typeface="Cambria"/>
                <a:cs typeface="Cambria"/>
              </a:rPr>
              <a:t>work</a:t>
            </a:r>
            <a:r>
              <a:rPr sz="2200" spc="-25" dirty="0">
                <a:latin typeface="Cambria"/>
                <a:cs typeface="Cambria"/>
              </a:rPr>
              <a:t> </a:t>
            </a:r>
            <a:r>
              <a:rPr sz="2200" spc="-5" dirty="0">
                <a:latin typeface="Cambria"/>
                <a:cs typeface="Cambria"/>
              </a:rPr>
              <a:t>in</a:t>
            </a:r>
            <a:r>
              <a:rPr sz="2200" spc="-30" dirty="0">
                <a:latin typeface="Cambria"/>
                <a:cs typeface="Cambria"/>
              </a:rPr>
              <a:t> </a:t>
            </a:r>
            <a:r>
              <a:rPr sz="2200" dirty="0">
                <a:latin typeface="Cambria"/>
                <a:cs typeface="Cambria"/>
              </a:rPr>
              <a:t>a</a:t>
            </a:r>
            <a:r>
              <a:rPr sz="2200" spc="-25" dirty="0">
                <a:latin typeface="Cambria"/>
                <a:cs typeface="Cambria"/>
              </a:rPr>
              <a:t> </a:t>
            </a:r>
            <a:r>
              <a:rPr sz="2200" spc="-5" dirty="0">
                <a:latin typeface="Cambria"/>
                <a:cs typeface="Cambria"/>
              </a:rPr>
              <a:t>controlled </a:t>
            </a:r>
            <a:r>
              <a:rPr sz="2200" spc="-470" dirty="0">
                <a:latin typeface="Cambria"/>
                <a:cs typeface="Cambria"/>
              </a:rPr>
              <a:t> </a:t>
            </a:r>
            <a:r>
              <a:rPr sz="2200" spc="-5" dirty="0">
                <a:latin typeface="Cambria"/>
                <a:cs typeface="Cambria"/>
              </a:rPr>
              <a:t>way</a:t>
            </a:r>
            <a:endParaRPr sz="2200" dirty="0">
              <a:latin typeface="Cambria"/>
              <a:cs typeface="Cambria"/>
            </a:endParaRPr>
          </a:p>
        </p:txBody>
      </p:sp>
      <p:sp>
        <p:nvSpPr>
          <p:cNvPr id="5" name="object 5"/>
          <p:cNvSpPr txBox="1"/>
          <p:nvPr/>
        </p:nvSpPr>
        <p:spPr>
          <a:xfrm>
            <a:off x="694425" y="2288154"/>
            <a:ext cx="1990725" cy="335280"/>
          </a:xfrm>
          <a:prstGeom prst="rect">
            <a:avLst/>
          </a:prstGeom>
          <a:solidFill>
            <a:srgbClr val="0000FF"/>
          </a:solidFill>
        </p:spPr>
        <p:txBody>
          <a:bodyPr vert="horz" wrap="square" lIns="0" tIns="0" rIns="0" bIns="0" rtlCol="0">
            <a:spAutoFit/>
          </a:bodyPr>
          <a:lstStyle/>
          <a:p>
            <a:pPr>
              <a:lnSpc>
                <a:spcPts val="2550"/>
              </a:lnSpc>
            </a:pPr>
            <a:r>
              <a:rPr sz="2200" spc="-5" dirty="0">
                <a:solidFill>
                  <a:srgbClr val="FFFFFF"/>
                </a:solidFill>
                <a:latin typeface="Cambria"/>
                <a:cs typeface="Cambria"/>
              </a:rPr>
              <a:t>Risk</a:t>
            </a:r>
            <a:r>
              <a:rPr sz="2200" spc="-35" dirty="0">
                <a:solidFill>
                  <a:srgbClr val="FFFFFF"/>
                </a:solidFill>
                <a:latin typeface="Cambria"/>
                <a:cs typeface="Cambria"/>
              </a:rPr>
              <a:t> </a:t>
            </a:r>
            <a:r>
              <a:rPr sz="2200" spc="-5" dirty="0">
                <a:solidFill>
                  <a:srgbClr val="FFFFFF"/>
                </a:solidFill>
                <a:latin typeface="Cambria"/>
                <a:cs typeface="Cambria"/>
              </a:rPr>
              <a:t>is</a:t>
            </a:r>
            <a:r>
              <a:rPr sz="2200" spc="-35" dirty="0">
                <a:solidFill>
                  <a:srgbClr val="FFFFFF"/>
                </a:solidFill>
                <a:latin typeface="Cambria"/>
                <a:cs typeface="Cambria"/>
              </a:rPr>
              <a:t> </a:t>
            </a:r>
            <a:r>
              <a:rPr sz="2200" spc="-5" dirty="0">
                <a:solidFill>
                  <a:srgbClr val="FFFFFF"/>
                </a:solidFill>
                <a:latin typeface="Cambria"/>
                <a:cs typeface="Cambria"/>
              </a:rPr>
              <a:t>managed</a:t>
            </a:r>
            <a:endParaRPr sz="2200">
              <a:latin typeface="Cambria"/>
              <a:cs typeface="Cambria"/>
            </a:endParaRPr>
          </a:p>
        </p:txBody>
      </p:sp>
      <p:sp>
        <p:nvSpPr>
          <p:cNvPr id="6" name="object 6"/>
          <p:cNvSpPr txBox="1"/>
          <p:nvPr/>
        </p:nvSpPr>
        <p:spPr>
          <a:xfrm>
            <a:off x="424096" y="2264278"/>
            <a:ext cx="7493000" cy="360680"/>
          </a:xfrm>
          <a:prstGeom prst="rect">
            <a:avLst/>
          </a:prstGeom>
        </p:spPr>
        <p:txBody>
          <a:bodyPr vert="horz" wrap="square" lIns="0" tIns="12700" rIns="0" bIns="0" rtlCol="0">
            <a:spAutoFit/>
          </a:bodyPr>
          <a:lstStyle/>
          <a:p>
            <a:pPr marL="2259965" indent="-2247900">
              <a:lnSpc>
                <a:spcPct val="100000"/>
              </a:lnSpc>
              <a:spcBef>
                <a:spcPts val="100"/>
              </a:spcBef>
              <a:buFont typeface="Arial MT"/>
              <a:buChar char="●"/>
              <a:tabLst>
                <a:tab pos="2259965" algn="l"/>
                <a:tab pos="2260600" algn="l"/>
              </a:tabLst>
            </a:pPr>
            <a:r>
              <a:rPr sz="2200" spc="-5" dirty="0">
                <a:latin typeface="Cambria"/>
                <a:cs typeface="Cambria"/>
              </a:rPr>
              <a:t>effectively</a:t>
            </a:r>
            <a:r>
              <a:rPr sz="2200" spc="-20" dirty="0">
                <a:latin typeface="Cambria"/>
                <a:cs typeface="Cambria"/>
              </a:rPr>
              <a:t> </a:t>
            </a:r>
            <a:r>
              <a:rPr sz="2200" spc="-5" dirty="0">
                <a:latin typeface="Cambria"/>
                <a:cs typeface="Cambria"/>
              </a:rPr>
              <a:t>by</a:t>
            </a:r>
            <a:r>
              <a:rPr sz="2200" spc="-20" dirty="0">
                <a:latin typeface="Cambria"/>
                <a:cs typeface="Cambria"/>
              </a:rPr>
              <a:t> </a:t>
            </a:r>
            <a:r>
              <a:rPr sz="2200" spc="-5" dirty="0">
                <a:latin typeface="Cambria"/>
                <a:cs typeface="Cambria"/>
              </a:rPr>
              <a:t>undertaking</a:t>
            </a:r>
            <a:r>
              <a:rPr sz="2200" spc="-20" dirty="0">
                <a:latin typeface="Cambria"/>
                <a:cs typeface="Cambria"/>
              </a:rPr>
              <a:t> </a:t>
            </a:r>
            <a:r>
              <a:rPr sz="2200" spc="-5" dirty="0">
                <a:latin typeface="Cambria"/>
                <a:cs typeface="Cambria"/>
              </a:rPr>
              <a:t>small</a:t>
            </a:r>
            <a:r>
              <a:rPr sz="2200" spc="-20" dirty="0">
                <a:latin typeface="Cambria"/>
                <a:cs typeface="Cambria"/>
              </a:rPr>
              <a:t> </a:t>
            </a:r>
            <a:r>
              <a:rPr sz="2200" spc="-5" dirty="0">
                <a:latin typeface="Cambria"/>
                <a:cs typeface="Cambria"/>
              </a:rPr>
              <a:t>scope,</a:t>
            </a:r>
            <a:r>
              <a:rPr sz="2200" spc="-15" dirty="0">
                <a:latin typeface="Cambria"/>
                <a:cs typeface="Cambria"/>
              </a:rPr>
              <a:t> </a:t>
            </a:r>
            <a:r>
              <a:rPr sz="2200" spc="-5" dirty="0">
                <a:latin typeface="Cambria"/>
                <a:cs typeface="Cambria"/>
              </a:rPr>
              <a:t>pilot</a:t>
            </a:r>
            <a:endParaRPr sz="2200" dirty="0">
              <a:latin typeface="Cambria"/>
              <a:cs typeface="Cambria"/>
            </a:endParaRPr>
          </a:p>
        </p:txBody>
      </p:sp>
      <p:sp>
        <p:nvSpPr>
          <p:cNvPr id="7" name="object 7"/>
          <p:cNvSpPr txBox="1"/>
          <p:nvPr/>
        </p:nvSpPr>
        <p:spPr>
          <a:xfrm>
            <a:off x="681725" y="2646548"/>
            <a:ext cx="468693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mbria"/>
                <a:cs typeface="Cambria"/>
              </a:rPr>
              <a:t>deployment</a:t>
            </a:r>
            <a:r>
              <a:rPr sz="2200" spc="-25" dirty="0">
                <a:latin typeface="Cambria"/>
                <a:cs typeface="Cambria"/>
              </a:rPr>
              <a:t> </a:t>
            </a:r>
            <a:r>
              <a:rPr sz="2200" spc="-5" dirty="0">
                <a:latin typeface="Cambria"/>
                <a:cs typeface="Cambria"/>
              </a:rPr>
              <a:t>before</a:t>
            </a:r>
            <a:r>
              <a:rPr sz="2200" spc="-25" dirty="0">
                <a:latin typeface="Cambria"/>
                <a:cs typeface="Cambria"/>
              </a:rPr>
              <a:t> </a:t>
            </a:r>
            <a:r>
              <a:rPr sz="2200" dirty="0">
                <a:latin typeface="Cambria"/>
                <a:cs typeface="Cambria"/>
              </a:rPr>
              <a:t>a</a:t>
            </a:r>
            <a:r>
              <a:rPr sz="2200" spc="-25" dirty="0">
                <a:latin typeface="Cambria"/>
                <a:cs typeface="Cambria"/>
              </a:rPr>
              <a:t> </a:t>
            </a:r>
            <a:r>
              <a:rPr sz="2200" spc="-5" dirty="0">
                <a:latin typeface="Cambria"/>
                <a:cs typeface="Cambria"/>
              </a:rPr>
              <a:t>wide-scale</a:t>
            </a:r>
            <a:r>
              <a:rPr sz="2200" spc="-25" dirty="0">
                <a:latin typeface="Cambria"/>
                <a:cs typeface="Cambria"/>
              </a:rPr>
              <a:t> </a:t>
            </a:r>
            <a:r>
              <a:rPr sz="2200" spc="-5" dirty="0">
                <a:latin typeface="Cambria"/>
                <a:cs typeface="Cambria"/>
              </a:rPr>
              <a:t>rollout</a:t>
            </a:r>
            <a:endParaRPr sz="2200" dirty="0">
              <a:latin typeface="Cambria"/>
              <a:cs typeface="Cambria"/>
            </a:endParaRPr>
          </a:p>
        </p:txBody>
      </p:sp>
      <p:sp>
        <p:nvSpPr>
          <p:cNvPr id="8" name="object 8"/>
          <p:cNvSpPr txBox="1"/>
          <p:nvPr/>
        </p:nvSpPr>
        <p:spPr>
          <a:xfrm>
            <a:off x="3607963" y="3107304"/>
            <a:ext cx="3500754" cy="335280"/>
          </a:xfrm>
          <a:prstGeom prst="rect">
            <a:avLst/>
          </a:prstGeom>
          <a:solidFill>
            <a:srgbClr val="0000FF"/>
          </a:solidFill>
        </p:spPr>
        <p:txBody>
          <a:bodyPr vert="horz" wrap="square" lIns="0" tIns="0" rIns="0" bIns="0" rtlCol="0">
            <a:spAutoFit/>
          </a:bodyPr>
          <a:lstStyle/>
          <a:p>
            <a:pPr>
              <a:lnSpc>
                <a:spcPts val="2550"/>
              </a:lnSpc>
            </a:pPr>
            <a:r>
              <a:rPr sz="2200" spc="-5" dirty="0">
                <a:solidFill>
                  <a:srgbClr val="FFFFFF"/>
                </a:solidFill>
                <a:latin typeface="Cambria"/>
                <a:cs typeface="Cambria"/>
              </a:rPr>
              <a:t>team</a:t>
            </a:r>
            <a:r>
              <a:rPr sz="2200" spc="445" dirty="0">
                <a:solidFill>
                  <a:srgbClr val="FFFFFF"/>
                </a:solidFill>
                <a:latin typeface="Cambria"/>
                <a:cs typeface="Cambria"/>
              </a:rPr>
              <a:t> </a:t>
            </a:r>
            <a:r>
              <a:rPr sz="2200" spc="-5" dirty="0">
                <a:solidFill>
                  <a:srgbClr val="FFFFFF"/>
                </a:solidFill>
                <a:latin typeface="Cambria"/>
                <a:cs typeface="Cambria"/>
              </a:rPr>
              <a:t>executes</a:t>
            </a:r>
            <a:r>
              <a:rPr sz="2200" spc="-20" dirty="0">
                <a:solidFill>
                  <a:srgbClr val="FFFFFF"/>
                </a:solidFill>
                <a:latin typeface="Cambria"/>
                <a:cs typeface="Cambria"/>
              </a:rPr>
              <a:t> </a:t>
            </a:r>
            <a:r>
              <a:rPr sz="2200" spc="-5" dirty="0">
                <a:solidFill>
                  <a:srgbClr val="FFFFFF"/>
                </a:solidFill>
                <a:latin typeface="Cambria"/>
                <a:cs typeface="Cambria"/>
              </a:rPr>
              <a:t>the</a:t>
            </a:r>
            <a:r>
              <a:rPr sz="2200" spc="-25" dirty="0">
                <a:solidFill>
                  <a:srgbClr val="FFFFFF"/>
                </a:solidFill>
                <a:latin typeface="Cambria"/>
                <a:cs typeface="Cambria"/>
              </a:rPr>
              <a:t> </a:t>
            </a:r>
            <a:r>
              <a:rPr sz="2200" spc="-5" dirty="0">
                <a:solidFill>
                  <a:srgbClr val="FFFFFF"/>
                </a:solidFill>
                <a:latin typeface="Cambria"/>
                <a:cs typeface="Cambria"/>
              </a:rPr>
              <a:t>algorithm</a:t>
            </a:r>
            <a:endParaRPr sz="2200">
              <a:latin typeface="Cambria"/>
              <a:cs typeface="Cambria"/>
            </a:endParaRPr>
          </a:p>
        </p:txBody>
      </p:sp>
      <p:sp>
        <p:nvSpPr>
          <p:cNvPr id="9" name="object 9"/>
          <p:cNvSpPr txBox="1"/>
          <p:nvPr/>
        </p:nvSpPr>
        <p:spPr>
          <a:xfrm>
            <a:off x="424096" y="3083429"/>
            <a:ext cx="7330440" cy="360680"/>
          </a:xfrm>
          <a:prstGeom prst="rect">
            <a:avLst/>
          </a:prstGeom>
        </p:spPr>
        <p:txBody>
          <a:bodyPr vert="horz" wrap="square" lIns="0" tIns="12700" rIns="0" bIns="0" rtlCol="0">
            <a:spAutoFit/>
          </a:bodyPr>
          <a:lstStyle/>
          <a:p>
            <a:pPr marL="269875" indent="-257810">
              <a:lnSpc>
                <a:spcPct val="100000"/>
              </a:lnSpc>
              <a:spcBef>
                <a:spcPts val="100"/>
              </a:spcBef>
              <a:buFont typeface="Arial MT"/>
              <a:buChar char="●"/>
              <a:tabLst>
                <a:tab pos="270510" algn="l"/>
                <a:tab pos="6684009" algn="l"/>
              </a:tabLst>
            </a:pPr>
            <a:r>
              <a:rPr sz="2200" spc="-5" dirty="0">
                <a:latin typeface="Cambria"/>
                <a:cs typeface="Cambria"/>
              </a:rPr>
              <a:t>Durin</a:t>
            </a:r>
            <a:r>
              <a:rPr sz="2200" dirty="0">
                <a:latin typeface="Cambria"/>
                <a:cs typeface="Cambria"/>
              </a:rPr>
              <a:t>g</a:t>
            </a:r>
            <a:r>
              <a:rPr sz="2200" spc="-5" dirty="0">
                <a:latin typeface="Cambria"/>
                <a:cs typeface="Cambria"/>
              </a:rPr>
              <a:t> th</a:t>
            </a:r>
            <a:r>
              <a:rPr sz="2200" dirty="0">
                <a:latin typeface="Cambria"/>
                <a:cs typeface="Cambria"/>
              </a:rPr>
              <a:t>e</a:t>
            </a:r>
            <a:r>
              <a:rPr sz="2200" spc="-5" dirty="0">
                <a:latin typeface="Cambria"/>
                <a:cs typeface="Cambria"/>
              </a:rPr>
              <a:t> pilo</a:t>
            </a:r>
            <a:r>
              <a:rPr sz="2200" dirty="0">
                <a:latin typeface="Cambria"/>
                <a:cs typeface="Cambria"/>
              </a:rPr>
              <a:t>t</a:t>
            </a:r>
            <a:r>
              <a:rPr sz="2200" spc="-5" dirty="0">
                <a:latin typeface="Cambria"/>
                <a:cs typeface="Cambria"/>
              </a:rPr>
              <a:t> project</a:t>
            </a:r>
            <a:r>
              <a:rPr sz="2200" dirty="0">
                <a:latin typeface="Cambria"/>
                <a:cs typeface="Cambria"/>
              </a:rPr>
              <a:t>,	</a:t>
            </a:r>
            <a:r>
              <a:rPr sz="2200" spc="-5" dirty="0">
                <a:latin typeface="Cambria"/>
                <a:cs typeface="Cambria"/>
              </a:rPr>
              <a:t>more</a:t>
            </a:r>
            <a:endParaRPr sz="2200" dirty="0">
              <a:latin typeface="Cambria"/>
              <a:cs typeface="Cambria"/>
            </a:endParaRPr>
          </a:p>
        </p:txBody>
      </p:sp>
      <p:sp>
        <p:nvSpPr>
          <p:cNvPr id="10" name="object 10"/>
          <p:cNvSpPr/>
          <p:nvPr/>
        </p:nvSpPr>
        <p:spPr>
          <a:xfrm>
            <a:off x="1069802" y="3926454"/>
            <a:ext cx="3564890" cy="335280"/>
          </a:xfrm>
          <a:custGeom>
            <a:avLst/>
            <a:gdLst/>
            <a:ahLst/>
            <a:cxnLst/>
            <a:rect l="l" t="t" r="r" b="b"/>
            <a:pathLst>
              <a:path w="3564890" h="335279">
                <a:moveTo>
                  <a:pt x="3564446" y="335280"/>
                </a:moveTo>
                <a:lnTo>
                  <a:pt x="0" y="335280"/>
                </a:lnTo>
                <a:lnTo>
                  <a:pt x="0" y="0"/>
                </a:lnTo>
                <a:lnTo>
                  <a:pt x="3564446" y="0"/>
                </a:lnTo>
                <a:lnTo>
                  <a:pt x="3564446" y="335280"/>
                </a:lnTo>
                <a:close/>
              </a:path>
            </a:pathLst>
          </a:custGeom>
          <a:solidFill>
            <a:srgbClr val="0000FF"/>
          </a:solidFill>
        </p:spPr>
        <p:txBody>
          <a:bodyPr wrap="square" lIns="0" tIns="0" rIns="0" bIns="0" rtlCol="0"/>
          <a:lstStyle/>
          <a:p>
            <a:endParaRPr/>
          </a:p>
        </p:txBody>
      </p:sp>
      <p:sp>
        <p:nvSpPr>
          <p:cNvPr id="11" name="object 11"/>
          <p:cNvSpPr txBox="1"/>
          <p:nvPr/>
        </p:nvSpPr>
        <p:spPr>
          <a:xfrm>
            <a:off x="424096" y="3364099"/>
            <a:ext cx="8129270" cy="899160"/>
          </a:xfrm>
          <a:prstGeom prst="rect">
            <a:avLst/>
          </a:prstGeom>
        </p:spPr>
        <p:txBody>
          <a:bodyPr vert="horz" wrap="square" lIns="0" tIns="114300" rIns="0" bIns="0" rtlCol="0">
            <a:spAutoFit/>
          </a:bodyPr>
          <a:lstStyle/>
          <a:p>
            <a:pPr marL="269875">
              <a:lnSpc>
                <a:spcPct val="100000"/>
              </a:lnSpc>
              <a:spcBef>
                <a:spcPts val="900"/>
              </a:spcBef>
            </a:pPr>
            <a:r>
              <a:rPr sz="2200" spc="-5" dirty="0">
                <a:latin typeface="Cambria"/>
                <a:cs typeface="Cambria"/>
              </a:rPr>
              <a:t>efficiently</a:t>
            </a:r>
            <a:r>
              <a:rPr sz="2200" spc="-25" dirty="0">
                <a:latin typeface="Cambria"/>
                <a:cs typeface="Cambria"/>
              </a:rPr>
              <a:t> </a:t>
            </a:r>
            <a:r>
              <a:rPr sz="2200" spc="-5" dirty="0">
                <a:latin typeface="Cambria"/>
                <a:cs typeface="Cambria"/>
              </a:rPr>
              <a:t>in</a:t>
            </a:r>
            <a:r>
              <a:rPr sz="2200" spc="-25" dirty="0">
                <a:latin typeface="Cambria"/>
                <a:cs typeface="Cambria"/>
              </a:rPr>
              <a:t> </a:t>
            </a:r>
            <a:r>
              <a:rPr sz="2200" spc="-5" dirty="0">
                <a:latin typeface="Cambria"/>
                <a:cs typeface="Cambria"/>
              </a:rPr>
              <a:t>the</a:t>
            </a:r>
            <a:r>
              <a:rPr sz="2200" spc="-25" dirty="0">
                <a:latin typeface="Cambria"/>
                <a:cs typeface="Cambria"/>
              </a:rPr>
              <a:t> </a:t>
            </a:r>
            <a:r>
              <a:rPr sz="2200" spc="-5" dirty="0">
                <a:latin typeface="Cambria"/>
                <a:cs typeface="Cambria"/>
              </a:rPr>
              <a:t>database</a:t>
            </a:r>
            <a:endParaRPr sz="2200" dirty="0">
              <a:latin typeface="Cambria"/>
              <a:cs typeface="Cambria"/>
            </a:endParaRPr>
          </a:p>
          <a:p>
            <a:pPr marL="269875" indent="-257810">
              <a:lnSpc>
                <a:spcPct val="100000"/>
              </a:lnSpc>
              <a:spcBef>
                <a:spcPts val="800"/>
              </a:spcBef>
              <a:buFont typeface="Arial MT"/>
              <a:buChar char="●"/>
              <a:tabLst>
                <a:tab pos="270510" algn="l"/>
              </a:tabLst>
            </a:pPr>
            <a:r>
              <a:rPr sz="2200" spc="-5" dirty="0">
                <a:latin typeface="Cambria"/>
                <a:cs typeface="Cambria"/>
              </a:rPr>
              <a:t>To test</a:t>
            </a:r>
            <a:r>
              <a:rPr sz="2200" spc="-10" dirty="0">
                <a:latin typeface="Cambria"/>
                <a:cs typeface="Cambria"/>
              </a:rPr>
              <a:t> </a:t>
            </a:r>
            <a:r>
              <a:rPr sz="2200" spc="-5" dirty="0">
                <a:latin typeface="Cambria"/>
                <a:cs typeface="Cambria"/>
              </a:rPr>
              <a:t>the model</a:t>
            </a:r>
            <a:r>
              <a:rPr sz="2200" spc="-10" dirty="0">
                <a:latin typeface="Cambria"/>
                <a:cs typeface="Cambria"/>
              </a:rPr>
              <a:t> </a:t>
            </a:r>
            <a:r>
              <a:rPr sz="2200" spc="-5" dirty="0">
                <a:latin typeface="Cambria"/>
                <a:cs typeface="Cambria"/>
              </a:rPr>
              <a:t>in </a:t>
            </a:r>
            <a:r>
              <a:rPr sz="2200" dirty="0">
                <a:latin typeface="Cambria"/>
                <a:cs typeface="Cambria"/>
              </a:rPr>
              <a:t>a</a:t>
            </a:r>
            <a:r>
              <a:rPr sz="2200" spc="-10" dirty="0">
                <a:latin typeface="Cambria"/>
                <a:cs typeface="Cambria"/>
              </a:rPr>
              <a:t> </a:t>
            </a:r>
            <a:r>
              <a:rPr sz="2200" spc="-5" dirty="0">
                <a:latin typeface="Cambria"/>
                <a:cs typeface="Cambria"/>
              </a:rPr>
              <a:t>live</a:t>
            </a:r>
            <a:r>
              <a:rPr sz="2200" spc="-10" dirty="0">
                <a:latin typeface="Cambria"/>
                <a:cs typeface="Cambria"/>
              </a:rPr>
              <a:t> </a:t>
            </a:r>
            <a:r>
              <a:rPr sz="2200" dirty="0">
                <a:latin typeface="Cambria"/>
                <a:cs typeface="Cambria"/>
              </a:rPr>
              <a:t>setting,</a:t>
            </a:r>
            <a:r>
              <a:rPr sz="2200" spc="-5" dirty="0">
                <a:latin typeface="Cambria"/>
                <a:cs typeface="Cambria"/>
              </a:rPr>
              <a:t> consider</a:t>
            </a:r>
            <a:r>
              <a:rPr sz="2200" spc="-10" dirty="0">
                <a:latin typeface="Cambria"/>
                <a:cs typeface="Cambria"/>
              </a:rPr>
              <a:t> </a:t>
            </a:r>
            <a:r>
              <a:rPr sz="2200" spc="-5" dirty="0">
                <a:latin typeface="Cambria"/>
                <a:cs typeface="Cambria"/>
              </a:rPr>
              <a:t>running the</a:t>
            </a:r>
            <a:r>
              <a:rPr sz="2200" spc="-10" dirty="0">
                <a:latin typeface="Cambria"/>
                <a:cs typeface="Cambria"/>
              </a:rPr>
              <a:t> </a:t>
            </a:r>
            <a:r>
              <a:rPr sz="2200" spc="-5" dirty="0">
                <a:latin typeface="Cambria"/>
                <a:cs typeface="Cambria"/>
              </a:rPr>
              <a:t>model</a:t>
            </a:r>
            <a:r>
              <a:rPr sz="2200" spc="-10" dirty="0">
                <a:latin typeface="Cambria"/>
                <a:cs typeface="Cambria"/>
              </a:rPr>
              <a:t> </a:t>
            </a:r>
            <a:r>
              <a:rPr sz="2200" spc="-5" dirty="0">
                <a:latin typeface="Cambria"/>
                <a:cs typeface="Cambria"/>
              </a:rPr>
              <a:t>in </a:t>
            </a:r>
            <a:r>
              <a:rPr sz="2200" dirty="0">
                <a:latin typeface="Cambria"/>
                <a:cs typeface="Cambria"/>
              </a:rPr>
              <a:t>a</a:t>
            </a:r>
          </a:p>
        </p:txBody>
      </p:sp>
      <p:sp>
        <p:nvSpPr>
          <p:cNvPr id="12" name="object 12"/>
          <p:cNvSpPr txBox="1"/>
          <p:nvPr/>
        </p:nvSpPr>
        <p:spPr>
          <a:xfrm>
            <a:off x="694425" y="4308724"/>
            <a:ext cx="3000375" cy="335280"/>
          </a:xfrm>
          <a:prstGeom prst="rect">
            <a:avLst/>
          </a:prstGeom>
          <a:solidFill>
            <a:srgbClr val="0000FF"/>
          </a:solidFill>
        </p:spPr>
        <p:txBody>
          <a:bodyPr vert="horz" wrap="square" lIns="0" tIns="0" rIns="0" bIns="0" rtlCol="0">
            <a:spAutoFit/>
          </a:bodyPr>
          <a:lstStyle/>
          <a:p>
            <a:pPr>
              <a:lnSpc>
                <a:spcPts val="2550"/>
              </a:lnSpc>
            </a:pPr>
            <a:r>
              <a:rPr sz="2200" spc="-5" dirty="0">
                <a:solidFill>
                  <a:srgbClr val="FFFFFF"/>
                </a:solidFill>
                <a:latin typeface="Cambria"/>
                <a:cs typeface="Cambria"/>
              </a:rPr>
              <a:t>production</a:t>
            </a:r>
            <a:r>
              <a:rPr sz="2200" spc="-50" dirty="0">
                <a:solidFill>
                  <a:srgbClr val="FFFFFF"/>
                </a:solidFill>
                <a:latin typeface="Cambria"/>
                <a:cs typeface="Cambria"/>
              </a:rPr>
              <a:t> </a:t>
            </a:r>
            <a:r>
              <a:rPr sz="2200" spc="-5" dirty="0">
                <a:solidFill>
                  <a:srgbClr val="FFFFFF"/>
                </a:solidFill>
                <a:latin typeface="Cambria"/>
                <a:cs typeface="Cambria"/>
              </a:rPr>
              <a:t>environment</a:t>
            </a:r>
            <a:endParaRPr sz="2200" dirty="0">
              <a:latin typeface="Cambria"/>
              <a:cs typeface="Cambria"/>
            </a:endParaRPr>
          </a:p>
        </p:txBody>
      </p:sp>
      <p:sp>
        <p:nvSpPr>
          <p:cNvPr id="13" name="object 13"/>
          <p:cNvSpPr txBox="1"/>
          <p:nvPr/>
        </p:nvSpPr>
        <p:spPr>
          <a:xfrm>
            <a:off x="3682015" y="4284848"/>
            <a:ext cx="470471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mbria"/>
                <a:cs typeface="Cambria"/>
              </a:rPr>
              <a:t>for</a:t>
            </a:r>
            <a:r>
              <a:rPr sz="2200" spc="-15" dirty="0">
                <a:latin typeface="Cambria"/>
                <a:cs typeface="Cambria"/>
              </a:rPr>
              <a:t> </a:t>
            </a:r>
            <a:r>
              <a:rPr sz="2200" dirty="0">
                <a:latin typeface="Cambria"/>
                <a:cs typeface="Cambria"/>
              </a:rPr>
              <a:t>a</a:t>
            </a:r>
            <a:r>
              <a:rPr sz="2200" spc="-15" dirty="0">
                <a:latin typeface="Cambria"/>
                <a:cs typeface="Cambria"/>
              </a:rPr>
              <a:t> </a:t>
            </a:r>
            <a:r>
              <a:rPr sz="2200" spc="-5" dirty="0">
                <a:latin typeface="Cambria"/>
                <a:cs typeface="Cambria"/>
              </a:rPr>
              <a:t>discrete</a:t>
            </a:r>
            <a:r>
              <a:rPr sz="2200" spc="-10" dirty="0">
                <a:latin typeface="Cambria"/>
                <a:cs typeface="Cambria"/>
              </a:rPr>
              <a:t> </a:t>
            </a:r>
            <a:r>
              <a:rPr sz="2200" spc="-5" dirty="0">
                <a:latin typeface="Cambria"/>
                <a:cs typeface="Cambria"/>
              </a:rPr>
              <a:t>set</a:t>
            </a:r>
            <a:r>
              <a:rPr sz="2200" spc="-15" dirty="0">
                <a:latin typeface="Cambria"/>
                <a:cs typeface="Cambria"/>
              </a:rPr>
              <a:t> </a:t>
            </a:r>
            <a:r>
              <a:rPr sz="2200" spc="-5" dirty="0">
                <a:latin typeface="Cambria"/>
                <a:cs typeface="Cambria"/>
              </a:rPr>
              <a:t>of</a:t>
            </a:r>
            <a:r>
              <a:rPr sz="2200" spc="-15" dirty="0">
                <a:latin typeface="Cambria"/>
                <a:cs typeface="Cambria"/>
              </a:rPr>
              <a:t> </a:t>
            </a:r>
            <a:r>
              <a:rPr sz="2200" spc="-5" dirty="0">
                <a:latin typeface="Cambria"/>
                <a:cs typeface="Cambria"/>
              </a:rPr>
              <a:t>products</a:t>
            </a:r>
            <a:r>
              <a:rPr sz="2200" spc="-15" dirty="0">
                <a:latin typeface="Cambria"/>
                <a:cs typeface="Cambria"/>
              </a:rPr>
              <a:t> </a:t>
            </a:r>
            <a:r>
              <a:rPr sz="2200" spc="-5" dirty="0">
                <a:latin typeface="Cambria"/>
                <a:cs typeface="Cambria"/>
              </a:rPr>
              <a:t>or</a:t>
            </a:r>
            <a:r>
              <a:rPr sz="2200" spc="-10" dirty="0">
                <a:latin typeface="Cambria"/>
                <a:cs typeface="Cambria"/>
              </a:rPr>
              <a:t> </a:t>
            </a:r>
            <a:r>
              <a:rPr sz="2200" dirty="0">
                <a:latin typeface="Cambria"/>
                <a:cs typeface="Cambria"/>
              </a:rPr>
              <a:t>a</a:t>
            </a:r>
            <a:r>
              <a:rPr sz="2200" spc="-15" dirty="0">
                <a:latin typeface="Cambria"/>
                <a:cs typeface="Cambria"/>
              </a:rPr>
              <a:t> </a:t>
            </a:r>
            <a:r>
              <a:rPr sz="2200" spc="-5" dirty="0">
                <a:latin typeface="Cambria"/>
                <a:cs typeface="Cambria"/>
              </a:rPr>
              <a:t>single</a:t>
            </a:r>
            <a:endParaRPr sz="2200" dirty="0">
              <a:latin typeface="Cambria"/>
              <a:cs typeface="Cambria"/>
            </a:endParaRPr>
          </a:p>
        </p:txBody>
      </p:sp>
      <p:sp>
        <p:nvSpPr>
          <p:cNvPr id="14" name="object 14"/>
          <p:cNvSpPr txBox="1"/>
          <p:nvPr/>
        </p:nvSpPr>
        <p:spPr>
          <a:xfrm>
            <a:off x="681725" y="4665848"/>
            <a:ext cx="1861820"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mbria"/>
                <a:cs typeface="Cambria"/>
              </a:rPr>
              <a:t>line</a:t>
            </a:r>
            <a:r>
              <a:rPr sz="2200" spc="-45" dirty="0">
                <a:latin typeface="Cambria"/>
                <a:cs typeface="Cambria"/>
              </a:rPr>
              <a:t> </a:t>
            </a:r>
            <a:r>
              <a:rPr sz="2200" spc="-5" dirty="0">
                <a:latin typeface="Cambria"/>
                <a:cs typeface="Cambria"/>
              </a:rPr>
              <a:t>of</a:t>
            </a:r>
            <a:r>
              <a:rPr sz="2200" spc="-45" dirty="0">
                <a:latin typeface="Cambria"/>
                <a:cs typeface="Cambria"/>
              </a:rPr>
              <a:t> </a:t>
            </a:r>
            <a:r>
              <a:rPr sz="2200" spc="-5" dirty="0">
                <a:latin typeface="Cambria"/>
                <a:cs typeface="Cambria"/>
              </a:rPr>
              <a:t>business</a:t>
            </a:r>
            <a:endParaRPr sz="2200" dirty="0">
              <a:latin typeface="Cambria"/>
              <a:cs typeface="Cambria"/>
            </a:endParaRPr>
          </a:p>
        </p:txBody>
      </p:sp>
      <p:sp>
        <p:nvSpPr>
          <p:cNvPr id="15" name="object 15"/>
          <p:cNvSpPr txBox="1"/>
          <p:nvPr/>
        </p:nvSpPr>
        <p:spPr>
          <a:xfrm>
            <a:off x="424096" y="5102729"/>
            <a:ext cx="194310" cy="360680"/>
          </a:xfrm>
          <a:prstGeom prst="rect">
            <a:avLst/>
          </a:prstGeom>
        </p:spPr>
        <p:txBody>
          <a:bodyPr vert="horz" wrap="square" lIns="0" tIns="12700" rIns="0" bIns="0" rtlCol="0">
            <a:spAutoFit/>
          </a:bodyPr>
          <a:lstStyle/>
          <a:p>
            <a:pPr marL="12700">
              <a:lnSpc>
                <a:spcPct val="100000"/>
              </a:lnSpc>
              <a:spcBef>
                <a:spcPts val="100"/>
              </a:spcBef>
            </a:pPr>
            <a:r>
              <a:rPr sz="2200" spc="-875" dirty="0">
                <a:solidFill>
                  <a:srgbClr val="FFFFFF"/>
                </a:solidFill>
                <a:latin typeface="Arial MT"/>
                <a:cs typeface="Arial MT"/>
              </a:rPr>
              <a:t>●</a:t>
            </a:r>
            <a:endParaRPr sz="2200">
              <a:latin typeface="Arial MT"/>
              <a:cs typeface="Arial MT"/>
            </a:endParaRPr>
          </a:p>
        </p:txBody>
      </p:sp>
      <p:sp>
        <p:nvSpPr>
          <p:cNvPr id="16" name="object 16"/>
          <p:cNvSpPr txBox="1"/>
          <p:nvPr/>
        </p:nvSpPr>
        <p:spPr>
          <a:xfrm>
            <a:off x="694425" y="5126604"/>
            <a:ext cx="2891790" cy="335280"/>
          </a:xfrm>
          <a:prstGeom prst="rect">
            <a:avLst/>
          </a:prstGeom>
          <a:solidFill>
            <a:srgbClr val="0000FF"/>
          </a:solidFill>
        </p:spPr>
        <p:txBody>
          <a:bodyPr vert="horz" wrap="square" lIns="0" tIns="0" rIns="0" bIns="0" rtlCol="0">
            <a:spAutoFit/>
          </a:bodyPr>
          <a:lstStyle/>
          <a:p>
            <a:pPr>
              <a:lnSpc>
                <a:spcPts val="2550"/>
              </a:lnSpc>
            </a:pPr>
            <a:r>
              <a:rPr sz="2200" spc="-5" dirty="0">
                <a:solidFill>
                  <a:srgbClr val="FFFFFF"/>
                </a:solidFill>
                <a:latin typeface="Cambria"/>
                <a:cs typeface="Cambria"/>
              </a:rPr>
              <a:t>Monitor</a:t>
            </a:r>
            <a:r>
              <a:rPr sz="2200" spc="-50" dirty="0">
                <a:solidFill>
                  <a:srgbClr val="FFFFFF"/>
                </a:solidFill>
                <a:latin typeface="Cambria"/>
                <a:cs typeface="Cambria"/>
              </a:rPr>
              <a:t> </a:t>
            </a:r>
            <a:r>
              <a:rPr sz="2200" spc="-5" dirty="0">
                <a:solidFill>
                  <a:srgbClr val="FFFFFF"/>
                </a:solidFill>
                <a:latin typeface="Cambria"/>
                <a:cs typeface="Cambria"/>
              </a:rPr>
              <a:t>model</a:t>
            </a:r>
            <a:r>
              <a:rPr sz="2200" spc="-45" dirty="0">
                <a:solidFill>
                  <a:srgbClr val="FFFFFF"/>
                </a:solidFill>
                <a:latin typeface="Cambria"/>
                <a:cs typeface="Cambria"/>
              </a:rPr>
              <a:t> </a:t>
            </a:r>
            <a:r>
              <a:rPr sz="2200" spc="-5" dirty="0">
                <a:solidFill>
                  <a:srgbClr val="FFFFFF"/>
                </a:solidFill>
                <a:latin typeface="Cambria"/>
                <a:cs typeface="Cambria"/>
              </a:rPr>
              <a:t>accuracy</a:t>
            </a:r>
            <a:endParaRPr sz="2200">
              <a:latin typeface="Cambria"/>
              <a:cs typeface="Cambria"/>
            </a:endParaRPr>
          </a:p>
        </p:txBody>
      </p:sp>
      <p:sp>
        <p:nvSpPr>
          <p:cNvPr id="17" name="object 17"/>
          <p:cNvSpPr txBox="1"/>
          <p:nvPr/>
        </p:nvSpPr>
        <p:spPr>
          <a:xfrm>
            <a:off x="3653530" y="5126604"/>
            <a:ext cx="408749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mbria"/>
                <a:cs typeface="Cambria"/>
              </a:rPr>
              <a:t>and</a:t>
            </a:r>
            <a:r>
              <a:rPr sz="2200" spc="-20" dirty="0">
                <a:latin typeface="Cambria"/>
                <a:cs typeface="Cambria"/>
              </a:rPr>
              <a:t> </a:t>
            </a:r>
            <a:r>
              <a:rPr sz="2200" spc="-5" dirty="0">
                <a:latin typeface="Cambria"/>
                <a:cs typeface="Cambria"/>
              </a:rPr>
              <a:t>retrain</a:t>
            </a:r>
            <a:r>
              <a:rPr sz="2200" spc="-20" dirty="0">
                <a:latin typeface="Cambria"/>
                <a:cs typeface="Cambria"/>
              </a:rPr>
              <a:t> </a:t>
            </a:r>
            <a:r>
              <a:rPr sz="2200" spc="-5" dirty="0">
                <a:latin typeface="Cambria"/>
                <a:cs typeface="Cambria"/>
              </a:rPr>
              <a:t>the</a:t>
            </a:r>
            <a:r>
              <a:rPr sz="2200" spc="-20" dirty="0">
                <a:latin typeface="Cambria"/>
                <a:cs typeface="Cambria"/>
              </a:rPr>
              <a:t> </a:t>
            </a:r>
            <a:r>
              <a:rPr sz="2200" spc="-5" dirty="0">
                <a:latin typeface="Cambria"/>
                <a:cs typeface="Cambria"/>
              </a:rPr>
              <a:t>model</a:t>
            </a:r>
            <a:r>
              <a:rPr sz="2200" spc="-20" dirty="0">
                <a:latin typeface="Cambria"/>
                <a:cs typeface="Cambria"/>
              </a:rPr>
              <a:t> </a:t>
            </a:r>
            <a:r>
              <a:rPr sz="2200" spc="-5" dirty="0">
                <a:latin typeface="Cambria"/>
                <a:cs typeface="Cambria"/>
              </a:rPr>
              <a:t>if</a:t>
            </a:r>
            <a:r>
              <a:rPr sz="2200" spc="-15" dirty="0">
                <a:latin typeface="Cambria"/>
                <a:cs typeface="Cambria"/>
              </a:rPr>
              <a:t> </a:t>
            </a:r>
            <a:r>
              <a:rPr sz="2200" spc="-5" dirty="0">
                <a:latin typeface="Cambria"/>
                <a:cs typeface="Cambria"/>
              </a:rPr>
              <a:t>necessary</a:t>
            </a:r>
            <a:endParaRPr sz="2200" dirty="0">
              <a:latin typeface="Cambria"/>
              <a:cs typeface="Cambria"/>
            </a:endParaRPr>
          </a:p>
        </p:txBody>
      </p:sp>
      <p:sp>
        <p:nvSpPr>
          <p:cNvPr id="18" name="Date Placeholder 17">
            <a:extLst>
              <a:ext uri="{FF2B5EF4-FFF2-40B4-BE49-F238E27FC236}">
                <a16:creationId xmlns:a16="http://schemas.microsoft.com/office/drawing/2014/main" id="{5D872086-F5B2-2559-3268-58F162A5D73E}"/>
              </a:ext>
            </a:extLst>
          </p:cNvPr>
          <p:cNvSpPr>
            <a:spLocks noGrp="1"/>
          </p:cNvSpPr>
          <p:nvPr>
            <p:ph type="dt" sz="half" idx="10"/>
          </p:nvPr>
        </p:nvSpPr>
        <p:spPr/>
        <p:txBody>
          <a:bodyPr/>
          <a:lstStyle/>
          <a:p>
            <a:fld id="{08E07D12-08D3-4346-B2AF-4B144ED2E86C}" type="datetime1">
              <a:rPr lang="en-US" smtClean="0"/>
              <a:t>2/5/2024</a:t>
            </a:fld>
            <a:endParaRPr lang="en-US"/>
          </a:p>
        </p:txBody>
      </p:sp>
      <p:sp>
        <p:nvSpPr>
          <p:cNvPr id="19" name="Slide Number Placeholder 18">
            <a:extLst>
              <a:ext uri="{FF2B5EF4-FFF2-40B4-BE49-F238E27FC236}">
                <a16:creationId xmlns:a16="http://schemas.microsoft.com/office/drawing/2014/main" id="{162FE1C6-B629-C19A-4544-228981AD616E}"/>
              </a:ext>
            </a:extLst>
          </p:cNvPr>
          <p:cNvSpPr>
            <a:spLocks noGrp="1"/>
          </p:cNvSpPr>
          <p:nvPr>
            <p:ph type="sldNum" sz="quarter" idx="12"/>
          </p:nvPr>
        </p:nvSpPr>
        <p:spPr/>
        <p:txBody>
          <a:bodyPr/>
          <a:lstStyle/>
          <a:p>
            <a:fld id="{B6F15528-21DE-4FAA-801E-634DDDAF4B2B}" type="slidenum">
              <a:rPr lang="en-US" smtClean="0"/>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8766" y="308999"/>
            <a:ext cx="7378700" cy="1258037"/>
          </a:xfrm>
          <a:prstGeom prst="rect">
            <a:avLst/>
          </a:prstGeom>
        </p:spPr>
        <p:txBody>
          <a:bodyPr vert="horz" wrap="square" lIns="0" tIns="27305" rIns="0" bIns="0" rtlCol="0">
            <a:spAutoFit/>
          </a:bodyPr>
          <a:lstStyle/>
          <a:p>
            <a:pPr marL="16510" marR="5080" indent="-4445">
              <a:lnSpc>
                <a:spcPts val="4950"/>
              </a:lnSpc>
              <a:spcBef>
                <a:spcPts val="215"/>
              </a:spcBef>
            </a:pPr>
            <a:r>
              <a:rPr sz="3200" b="1" spc="125" dirty="0">
                <a:solidFill>
                  <a:srgbClr val="C00000"/>
                </a:solidFill>
                <a:latin typeface="+mn-lt"/>
              </a:rPr>
              <a:t>Case</a:t>
            </a:r>
            <a:r>
              <a:rPr sz="3200" b="1" spc="5" dirty="0">
                <a:solidFill>
                  <a:srgbClr val="C00000"/>
                </a:solidFill>
                <a:latin typeface="+mn-lt"/>
              </a:rPr>
              <a:t> </a:t>
            </a:r>
            <a:r>
              <a:rPr sz="3200" b="1" spc="35" dirty="0">
                <a:solidFill>
                  <a:srgbClr val="C00000"/>
                </a:solidFill>
                <a:latin typeface="+mn-lt"/>
              </a:rPr>
              <a:t>Study:</a:t>
            </a:r>
            <a:r>
              <a:rPr sz="3200" b="1" spc="10" dirty="0">
                <a:solidFill>
                  <a:srgbClr val="C00000"/>
                </a:solidFill>
                <a:latin typeface="+mn-lt"/>
              </a:rPr>
              <a:t> </a:t>
            </a:r>
            <a:r>
              <a:rPr sz="3200" b="1" spc="20" dirty="0">
                <a:solidFill>
                  <a:srgbClr val="C00000"/>
                </a:solidFill>
                <a:latin typeface="+mn-lt"/>
              </a:rPr>
              <a:t>Global</a:t>
            </a:r>
            <a:r>
              <a:rPr sz="3200" b="1" spc="10" dirty="0">
                <a:solidFill>
                  <a:srgbClr val="C00000"/>
                </a:solidFill>
                <a:latin typeface="+mn-lt"/>
              </a:rPr>
              <a:t> </a:t>
            </a:r>
            <a:r>
              <a:rPr sz="3200" b="1" spc="110" dirty="0">
                <a:solidFill>
                  <a:srgbClr val="C00000"/>
                </a:solidFill>
                <a:latin typeface="+mn-lt"/>
              </a:rPr>
              <a:t>Innovation </a:t>
            </a:r>
            <a:r>
              <a:rPr sz="3200" b="1" spc="-985" dirty="0">
                <a:solidFill>
                  <a:srgbClr val="C00000"/>
                </a:solidFill>
                <a:latin typeface="+mn-lt"/>
              </a:rPr>
              <a:t> </a:t>
            </a:r>
            <a:r>
              <a:rPr sz="3200" b="1" spc="165" dirty="0">
                <a:solidFill>
                  <a:srgbClr val="C00000"/>
                </a:solidFill>
                <a:latin typeface="+mn-lt"/>
              </a:rPr>
              <a:t>Network</a:t>
            </a:r>
            <a:r>
              <a:rPr sz="3200" b="1" spc="-5" dirty="0">
                <a:solidFill>
                  <a:srgbClr val="C00000"/>
                </a:solidFill>
                <a:latin typeface="+mn-lt"/>
              </a:rPr>
              <a:t> </a:t>
            </a:r>
            <a:r>
              <a:rPr sz="3200" b="1" spc="170" dirty="0">
                <a:solidFill>
                  <a:srgbClr val="C00000"/>
                </a:solidFill>
                <a:latin typeface="+mn-lt"/>
              </a:rPr>
              <a:t>and</a:t>
            </a:r>
            <a:r>
              <a:rPr sz="3200" b="1" spc="-5" dirty="0">
                <a:solidFill>
                  <a:srgbClr val="C00000"/>
                </a:solidFill>
                <a:latin typeface="+mn-lt"/>
              </a:rPr>
              <a:t> </a:t>
            </a:r>
            <a:r>
              <a:rPr sz="3200" b="1" spc="235" dirty="0">
                <a:solidFill>
                  <a:srgbClr val="C00000"/>
                </a:solidFill>
                <a:latin typeface="+mn-lt"/>
              </a:rPr>
              <a:t>Analysis</a:t>
            </a:r>
            <a:r>
              <a:rPr sz="3200" b="1" dirty="0">
                <a:solidFill>
                  <a:srgbClr val="C00000"/>
                </a:solidFill>
                <a:latin typeface="+mn-lt"/>
              </a:rPr>
              <a:t> </a:t>
            </a:r>
            <a:r>
              <a:rPr sz="3200" b="1" spc="-110" dirty="0">
                <a:solidFill>
                  <a:srgbClr val="C00000"/>
                </a:solidFill>
                <a:latin typeface="+mn-lt"/>
              </a:rPr>
              <a:t>(GINA)</a:t>
            </a:r>
          </a:p>
        </p:txBody>
      </p:sp>
      <p:sp>
        <p:nvSpPr>
          <p:cNvPr id="3" name="object 3"/>
          <p:cNvSpPr txBox="1">
            <a:spLocks noGrp="1"/>
          </p:cNvSpPr>
          <p:nvPr>
            <p:ph idx="1"/>
          </p:nvPr>
        </p:nvSpPr>
        <p:spPr>
          <a:xfrm>
            <a:off x="447142" y="2004314"/>
            <a:ext cx="8249714" cy="3148554"/>
          </a:xfrm>
          <a:prstGeom prst="rect">
            <a:avLst/>
          </a:prstGeom>
        </p:spPr>
        <p:txBody>
          <a:bodyPr vert="horz" wrap="square" lIns="0" tIns="12700" rIns="0" bIns="0" rtlCol="0">
            <a:spAutoFit/>
          </a:bodyPr>
          <a:lstStyle/>
          <a:p>
            <a:pPr marL="285750" marR="5080" indent="-258445" algn="just">
              <a:lnSpc>
                <a:spcPct val="115700"/>
              </a:lnSpc>
              <a:spcBef>
                <a:spcPts val="100"/>
              </a:spcBef>
              <a:buFont typeface="Arial MT"/>
              <a:buChar char="●"/>
              <a:tabLst>
                <a:tab pos="287020" algn="l"/>
              </a:tabLst>
            </a:pPr>
            <a:r>
              <a:rPr sz="2000" spc="-5" dirty="0">
                <a:solidFill>
                  <a:schemeClr val="tx1"/>
                </a:solidFill>
              </a:rPr>
              <a:t>In 2012 EMC’s new director wanted to improve the </a:t>
            </a:r>
            <a:r>
              <a:rPr sz="2000" dirty="0">
                <a:solidFill>
                  <a:schemeClr val="tx1"/>
                </a:solidFill>
              </a:rPr>
              <a:t> </a:t>
            </a:r>
            <a:r>
              <a:rPr sz="2000" spc="-5" dirty="0">
                <a:solidFill>
                  <a:schemeClr val="tx1"/>
                </a:solidFill>
              </a:rPr>
              <a:t>company’s engagement of employees across the global </a:t>
            </a:r>
            <a:r>
              <a:rPr sz="2000" spc="-585" dirty="0">
                <a:solidFill>
                  <a:schemeClr val="tx1"/>
                </a:solidFill>
              </a:rPr>
              <a:t> </a:t>
            </a:r>
            <a:r>
              <a:rPr sz="2000" spc="-5" dirty="0">
                <a:solidFill>
                  <a:schemeClr val="tx1"/>
                </a:solidFill>
              </a:rPr>
              <a:t>centers of excellence (GCE) to drive innovation, </a:t>
            </a:r>
            <a:r>
              <a:rPr sz="2000" dirty="0">
                <a:solidFill>
                  <a:schemeClr val="tx1"/>
                </a:solidFill>
              </a:rPr>
              <a:t> </a:t>
            </a:r>
            <a:r>
              <a:rPr sz="2000" spc="-5" dirty="0">
                <a:solidFill>
                  <a:schemeClr val="tx1"/>
                </a:solidFill>
              </a:rPr>
              <a:t>research,</a:t>
            </a:r>
            <a:r>
              <a:rPr sz="2000" spc="-10" dirty="0">
                <a:solidFill>
                  <a:schemeClr val="tx1"/>
                </a:solidFill>
              </a:rPr>
              <a:t> </a:t>
            </a:r>
            <a:r>
              <a:rPr sz="2000" spc="-5" dirty="0">
                <a:solidFill>
                  <a:schemeClr val="tx1"/>
                </a:solidFill>
              </a:rPr>
              <a:t>and university</a:t>
            </a:r>
            <a:r>
              <a:rPr sz="2000" spc="-10" dirty="0">
                <a:solidFill>
                  <a:schemeClr val="tx1"/>
                </a:solidFill>
              </a:rPr>
              <a:t> </a:t>
            </a:r>
            <a:r>
              <a:rPr sz="2000" spc="-5" dirty="0">
                <a:solidFill>
                  <a:schemeClr val="tx1"/>
                </a:solidFill>
              </a:rPr>
              <a:t>partnerships</a:t>
            </a:r>
            <a:r>
              <a:rPr lang="en-IN" sz="2000" spc="-5" dirty="0">
                <a:solidFill>
                  <a:schemeClr val="tx1"/>
                </a:solidFill>
              </a:rPr>
              <a:t>.</a:t>
            </a:r>
            <a:endParaRPr sz="2000" spc="-5" dirty="0">
              <a:solidFill>
                <a:schemeClr val="tx1"/>
              </a:solidFill>
            </a:endParaRPr>
          </a:p>
          <a:p>
            <a:pPr marL="285750" indent="-258445" algn="just">
              <a:lnSpc>
                <a:spcPct val="100000"/>
              </a:lnSpc>
              <a:spcBef>
                <a:spcPts val="1070"/>
              </a:spcBef>
              <a:buFont typeface="Arial MT"/>
              <a:buChar char="●"/>
              <a:tabLst>
                <a:tab pos="287020" algn="l"/>
              </a:tabLst>
            </a:pPr>
            <a:r>
              <a:rPr sz="2000" spc="-5" dirty="0">
                <a:solidFill>
                  <a:schemeClr val="tx1"/>
                </a:solidFill>
              </a:rPr>
              <a:t>This</a:t>
            </a:r>
            <a:r>
              <a:rPr sz="2000" spc="-20" dirty="0">
                <a:solidFill>
                  <a:schemeClr val="tx1"/>
                </a:solidFill>
              </a:rPr>
              <a:t> </a:t>
            </a:r>
            <a:r>
              <a:rPr sz="2000" spc="-5" dirty="0">
                <a:solidFill>
                  <a:schemeClr val="tx1"/>
                </a:solidFill>
              </a:rPr>
              <a:t>project</a:t>
            </a:r>
            <a:r>
              <a:rPr sz="2000" spc="-15" dirty="0">
                <a:solidFill>
                  <a:schemeClr val="tx1"/>
                </a:solidFill>
              </a:rPr>
              <a:t> </a:t>
            </a:r>
            <a:r>
              <a:rPr sz="2000" spc="-5" dirty="0">
                <a:solidFill>
                  <a:schemeClr val="tx1"/>
                </a:solidFill>
              </a:rPr>
              <a:t>was</a:t>
            </a:r>
            <a:r>
              <a:rPr sz="2000" spc="-15" dirty="0">
                <a:solidFill>
                  <a:schemeClr val="tx1"/>
                </a:solidFill>
              </a:rPr>
              <a:t> </a:t>
            </a:r>
            <a:r>
              <a:rPr sz="2000" spc="-5" dirty="0">
                <a:solidFill>
                  <a:schemeClr val="tx1"/>
                </a:solidFill>
              </a:rPr>
              <a:t>created</a:t>
            </a:r>
            <a:r>
              <a:rPr sz="2000" spc="-25" dirty="0">
                <a:solidFill>
                  <a:schemeClr val="tx1"/>
                </a:solidFill>
              </a:rPr>
              <a:t> </a:t>
            </a:r>
            <a:r>
              <a:rPr sz="2000" spc="-5" dirty="0">
                <a:solidFill>
                  <a:schemeClr val="tx1"/>
                </a:solidFill>
              </a:rPr>
              <a:t>to</a:t>
            </a:r>
            <a:r>
              <a:rPr sz="2000" spc="-15" dirty="0">
                <a:solidFill>
                  <a:schemeClr val="tx1"/>
                </a:solidFill>
              </a:rPr>
              <a:t> </a:t>
            </a:r>
            <a:r>
              <a:rPr sz="2000" spc="-5" dirty="0">
                <a:solidFill>
                  <a:schemeClr val="tx1"/>
                </a:solidFill>
              </a:rPr>
              <a:t>accomplish</a:t>
            </a:r>
          </a:p>
          <a:p>
            <a:pPr marL="582930" lvl="1" indent="-253365" algn="just">
              <a:lnSpc>
                <a:spcPct val="100000"/>
              </a:lnSpc>
              <a:spcBef>
                <a:spcPts val="969"/>
              </a:spcBef>
              <a:buFont typeface="Arial MT"/>
              <a:buChar char="○"/>
              <a:tabLst>
                <a:tab pos="584200" algn="l"/>
              </a:tabLst>
            </a:pPr>
            <a:r>
              <a:rPr sz="2000" spc="-5" dirty="0">
                <a:solidFill>
                  <a:schemeClr val="tx1"/>
                </a:solidFill>
                <a:cs typeface="Cambria"/>
              </a:rPr>
              <a:t>Store</a:t>
            </a:r>
            <a:r>
              <a:rPr sz="2000" spc="-20" dirty="0">
                <a:solidFill>
                  <a:schemeClr val="tx1"/>
                </a:solidFill>
                <a:cs typeface="Cambria"/>
              </a:rPr>
              <a:t> </a:t>
            </a:r>
            <a:r>
              <a:rPr sz="2000" spc="-5" dirty="0">
                <a:solidFill>
                  <a:schemeClr val="tx1"/>
                </a:solidFill>
                <a:cs typeface="Cambria"/>
              </a:rPr>
              <a:t>formal</a:t>
            </a:r>
            <a:r>
              <a:rPr sz="2000" spc="-20" dirty="0">
                <a:solidFill>
                  <a:schemeClr val="tx1"/>
                </a:solidFill>
                <a:cs typeface="Cambria"/>
              </a:rPr>
              <a:t> </a:t>
            </a:r>
            <a:r>
              <a:rPr sz="2000" spc="-5" dirty="0">
                <a:solidFill>
                  <a:schemeClr val="tx1"/>
                </a:solidFill>
                <a:cs typeface="Cambria"/>
              </a:rPr>
              <a:t>and</a:t>
            </a:r>
            <a:r>
              <a:rPr sz="2000" spc="-20" dirty="0">
                <a:solidFill>
                  <a:schemeClr val="tx1"/>
                </a:solidFill>
                <a:cs typeface="Cambria"/>
              </a:rPr>
              <a:t> </a:t>
            </a:r>
            <a:r>
              <a:rPr sz="2000" spc="-5" dirty="0">
                <a:solidFill>
                  <a:schemeClr val="tx1"/>
                </a:solidFill>
                <a:cs typeface="Cambria"/>
              </a:rPr>
              <a:t>informal</a:t>
            </a:r>
            <a:r>
              <a:rPr sz="2000" spc="-20" dirty="0">
                <a:solidFill>
                  <a:schemeClr val="tx1"/>
                </a:solidFill>
                <a:cs typeface="Cambria"/>
              </a:rPr>
              <a:t> </a:t>
            </a:r>
            <a:r>
              <a:rPr sz="2000" spc="-5" dirty="0">
                <a:solidFill>
                  <a:schemeClr val="tx1"/>
                </a:solidFill>
                <a:cs typeface="Cambria"/>
              </a:rPr>
              <a:t>data</a:t>
            </a:r>
            <a:endParaRPr sz="2000" dirty="0">
              <a:solidFill>
                <a:schemeClr val="tx1"/>
              </a:solidFill>
              <a:cs typeface="Cambria"/>
            </a:endParaRPr>
          </a:p>
          <a:p>
            <a:pPr marL="582930" lvl="1" indent="-253365" algn="just">
              <a:lnSpc>
                <a:spcPct val="100000"/>
              </a:lnSpc>
              <a:spcBef>
                <a:spcPts val="915"/>
              </a:spcBef>
              <a:buFont typeface="Arial MT"/>
              <a:buChar char="○"/>
              <a:tabLst>
                <a:tab pos="584200" algn="l"/>
              </a:tabLst>
            </a:pPr>
            <a:r>
              <a:rPr sz="2000" spc="-5" dirty="0">
                <a:solidFill>
                  <a:schemeClr val="tx1"/>
                </a:solidFill>
                <a:cs typeface="Cambria"/>
              </a:rPr>
              <a:t>Track</a:t>
            </a:r>
            <a:r>
              <a:rPr sz="2000" spc="-20" dirty="0">
                <a:solidFill>
                  <a:schemeClr val="tx1"/>
                </a:solidFill>
                <a:cs typeface="Cambria"/>
              </a:rPr>
              <a:t> </a:t>
            </a:r>
            <a:r>
              <a:rPr sz="2000" spc="-5" dirty="0">
                <a:solidFill>
                  <a:schemeClr val="tx1"/>
                </a:solidFill>
                <a:cs typeface="Cambria"/>
              </a:rPr>
              <a:t>research</a:t>
            </a:r>
            <a:r>
              <a:rPr sz="2000" spc="-20" dirty="0">
                <a:solidFill>
                  <a:schemeClr val="tx1"/>
                </a:solidFill>
                <a:cs typeface="Cambria"/>
              </a:rPr>
              <a:t> </a:t>
            </a:r>
            <a:r>
              <a:rPr sz="2000" spc="-5" dirty="0">
                <a:solidFill>
                  <a:schemeClr val="tx1"/>
                </a:solidFill>
                <a:cs typeface="Cambria"/>
              </a:rPr>
              <a:t>from</a:t>
            </a:r>
            <a:r>
              <a:rPr sz="2000" spc="-20" dirty="0">
                <a:solidFill>
                  <a:schemeClr val="tx1"/>
                </a:solidFill>
                <a:cs typeface="Cambria"/>
              </a:rPr>
              <a:t> </a:t>
            </a:r>
            <a:r>
              <a:rPr sz="2000" spc="-5" dirty="0">
                <a:solidFill>
                  <a:schemeClr val="tx1"/>
                </a:solidFill>
                <a:cs typeface="Cambria"/>
              </a:rPr>
              <a:t>global</a:t>
            </a:r>
            <a:r>
              <a:rPr sz="2000" spc="-20" dirty="0">
                <a:solidFill>
                  <a:schemeClr val="tx1"/>
                </a:solidFill>
                <a:cs typeface="Cambria"/>
              </a:rPr>
              <a:t> </a:t>
            </a:r>
            <a:r>
              <a:rPr sz="2000" spc="-5" dirty="0">
                <a:solidFill>
                  <a:schemeClr val="tx1"/>
                </a:solidFill>
                <a:cs typeface="Cambria"/>
              </a:rPr>
              <a:t>technologists</a:t>
            </a:r>
            <a:endParaRPr sz="2000" dirty="0">
              <a:solidFill>
                <a:schemeClr val="tx1"/>
              </a:solidFill>
              <a:cs typeface="Cambria"/>
            </a:endParaRPr>
          </a:p>
          <a:p>
            <a:pPr marL="582930" marR="64769" lvl="1" indent="-252729" algn="just">
              <a:lnSpc>
                <a:spcPct val="115799"/>
              </a:lnSpc>
              <a:spcBef>
                <a:spcPts val="480"/>
              </a:spcBef>
              <a:buFont typeface="Arial MT"/>
              <a:buChar char="○"/>
              <a:tabLst>
                <a:tab pos="584200" algn="l"/>
              </a:tabLst>
            </a:pPr>
            <a:r>
              <a:rPr sz="2000" spc="-5" dirty="0">
                <a:solidFill>
                  <a:schemeClr val="tx1"/>
                </a:solidFill>
                <a:cs typeface="Cambria"/>
              </a:rPr>
              <a:t>Mine the data for patterns and insights to improve the team’s </a:t>
            </a:r>
            <a:r>
              <a:rPr sz="2000" spc="-495" dirty="0">
                <a:solidFill>
                  <a:schemeClr val="tx1"/>
                </a:solidFill>
                <a:cs typeface="Cambria"/>
              </a:rPr>
              <a:t> </a:t>
            </a:r>
            <a:r>
              <a:rPr sz="2000" spc="-5" dirty="0">
                <a:solidFill>
                  <a:schemeClr val="tx1"/>
                </a:solidFill>
                <a:cs typeface="Cambria"/>
              </a:rPr>
              <a:t>operations</a:t>
            </a:r>
            <a:r>
              <a:rPr sz="2000" spc="-10" dirty="0">
                <a:solidFill>
                  <a:schemeClr val="tx1"/>
                </a:solidFill>
                <a:cs typeface="Cambria"/>
              </a:rPr>
              <a:t> </a:t>
            </a:r>
            <a:r>
              <a:rPr sz="2000" spc="-5" dirty="0">
                <a:solidFill>
                  <a:schemeClr val="tx1"/>
                </a:solidFill>
                <a:cs typeface="Cambria"/>
              </a:rPr>
              <a:t>and strategy</a:t>
            </a:r>
            <a:endParaRPr sz="2000" dirty="0">
              <a:solidFill>
                <a:schemeClr val="tx1"/>
              </a:solidFill>
              <a:cs typeface="Cambria"/>
            </a:endParaRPr>
          </a:p>
        </p:txBody>
      </p:sp>
      <p:sp>
        <p:nvSpPr>
          <p:cNvPr id="4" name="Date Placeholder 3">
            <a:extLst>
              <a:ext uri="{FF2B5EF4-FFF2-40B4-BE49-F238E27FC236}">
                <a16:creationId xmlns:a16="http://schemas.microsoft.com/office/drawing/2014/main" id="{28632BCD-5338-44D3-CD22-AF9EF1A702B2}"/>
              </a:ext>
            </a:extLst>
          </p:cNvPr>
          <p:cNvSpPr>
            <a:spLocks noGrp="1"/>
          </p:cNvSpPr>
          <p:nvPr>
            <p:ph type="dt" sz="half" idx="10"/>
          </p:nvPr>
        </p:nvSpPr>
        <p:spPr/>
        <p:txBody>
          <a:bodyPr/>
          <a:lstStyle/>
          <a:p>
            <a:fld id="{CC8AC091-D111-46B6-9E3B-8BDF82B6600F}" type="datetime1">
              <a:rPr lang="en-US" smtClean="0"/>
              <a:t>2/5/2024</a:t>
            </a:fld>
            <a:endParaRPr lang="en-US"/>
          </a:p>
        </p:txBody>
      </p:sp>
      <p:sp>
        <p:nvSpPr>
          <p:cNvPr id="5" name="Slide Number Placeholder 4">
            <a:extLst>
              <a:ext uri="{FF2B5EF4-FFF2-40B4-BE49-F238E27FC236}">
                <a16:creationId xmlns:a16="http://schemas.microsoft.com/office/drawing/2014/main" id="{5E39E468-6995-B5D8-FD02-F0FC2DE56503}"/>
              </a:ext>
            </a:extLst>
          </p:cNvPr>
          <p:cNvSpPr>
            <a:spLocks noGrp="1"/>
          </p:cNvSpPr>
          <p:nvPr>
            <p:ph type="sldNum" sz="quarter" idx="12"/>
          </p:nvPr>
        </p:nvSpPr>
        <p:spPr/>
        <p:txBody>
          <a:bodyPr/>
          <a:lstStyle/>
          <a:p>
            <a:fld id="{B6F15528-21DE-4FAA-801E-634DDDAF4B2B}" type="slidenum">
              <a:rPr lang="en-US" smtClean="0"/>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607" y="688816"/>
            <a:ext cx="3300729"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rPr>
              <a:t>Phas</a:t>
            </a:r>
            <a:r>
              <a:rPr sz="3000" b="1" spc="125" dirty="0">
                <a:solidFill>
                  <a:srgbClr val="C00000"/>
                </a:solidFill>
              </a:rPr>
              <a:t>e</a:t>
            </a:r>
            <a:r>
              <a:rPr sz="3000" b="1" spc="15" dirty="0">
                <a:solidFill>
                  <a:srgbClr val="C00000"/>
                </a:solidFill>
              </a:rPr>
              <a:t> </a:t>
            </a:r>
            <a:r>
              <a:rPr sz="3000" b="1" spc="-225" dirty="0">
                <a:solidFill>
                  <a:srgbClr val="C00000"/>
                </a:solidFill>
              </a:rPr>
              <a:t>1</a:t>
            </a:r>
            <a:r>
              <a:rPr sz="3000" b="1" spc="-160" dirty="0">
                <a:solidFill>
                  <a:srgbClr val="C00000"/>
                </a:solidFill>
              </a:rPr>
              <a:t>:</a:t>
            </a:r>
            <a:r>
              <a:rPr sz="3000" b="1" spc="15" dirty="0">
                <a:solidFill>
                  <a:srgbClr val="C00000"/>
                </a:solidFill>
              </a:rPr>
              <a:t> </a:t>
            </a:r>
            <a:r>
              <a:rPr sz="3000" b="1" spc="50" dirty="0">
                <a:solidFill>
                  <a:srgbClr val="C00000"/>
                </a:solidFill>
              </a:rPr>
              <a:t>Dis</a:t>
            </a:r>
            <a:r>
              <a:rPr sz="3000" b="1" spc="85" dirty="0">
                <a:solidFill>
                  <a:srgbClr val="C00000"/>
                </a:solidFill>
              </a:rPr>
              <a:t>c</a:t>
            </a:r>
            <a:r>
              <a:rPr sz="3000" b="1" spc="-30" dirty="0">
                <a:solidFill>
                  <a:srgbClr val="C00000"/>
                </a:solidFill>
              </a:rPr>
              <a:t>o</a:t>
            </a:r>
            <a:r>
              <a:rPr sz="3000" b="1" spc="235" dirty="0">
                <a:solidFill>
                  <a:srgbClr val="C00000"/>
                </a:solidFill>
              </a:rPr>
              <a:t>v</a:t>
            </a:r>
            <a:r>
              <a:rPr sz="3000" b="1" spc="60" dirty="0">
                <a:solidFill>
                  <a:srgbClr val="C00000"/>
                </a:solidFill>
              </a:rPr>
              <a:t>e</a:t>
            </a:r>
            <a:r>
              <a:rPr sz="3000" b="1" spc="75" dirty="0">
                <a:solidFill>
                  <a:srgbClr val="C00000"/>
                </a:solidFill>
              </a:rPr>
              <a:t>r</a:t>
            </a:r>
            <a:r>
              <a:rPr sz="3000" b="1" spc="265" dirty="0">
                <a:solidFill>
                  <a:srgbClr val="C00000"/>
                </a:solidFill>
              </a:rPr>
              <a:t>y</a:t>
            </a:r>
            <a:endParaRPr sz="3000" b="1" dirty="0">
              <a:solidFill>
                <a:srgbClr val="C00000"/>
              </a:solidFill>
            </a:endParaRPr>
          </a:p>
        </p:txBody>
      </p:sp>
      <p:sp>
        <p:nvSpPr>
          <p:cNvPr id="3" name="object 3"/>
          <p:cNvSpPr txBox="1"/>
          <p:nvPr/>
        </p:nvSpPr>
        <p:spPr>
          <a:xfrm>
            <a:off x="970915" y="1905000"/>
            <a:ext cx="7202170" cy="2726387"/>
          </a:xfrm>
          <a:prstGeom prst="rect">
            <a:avLst/>
          </a:prstGeom>
        </p:spPr>
        <p:txBody>
          <a:bodyPr vert="horz" wrap="square" lIns="0" tIns="109220" rIns="0" bIns="0" rtlCol="0">
            <a:spAutoFit/>
          </a:bodyPr>
          <a:lstStyle/>
          <a:p>
            <a:pPr marL="354965" indent="-342900" algn="just">
              <a:lnSpc>
                <a:spcPct val="100000"/>
              </a:lnSpc>
              <a:spcBef>
                <a:spcPts val="860"/>
              </a:spcBef>
              <a:buSzPct val="122222"/>
              <a:buFont typeface="Arial" panose="020B0604020202020204" pitchFamily="34" charset="0"/>
              <a:buChar char="•"/>
              <a:tabLst>
                <a:tab pos="270510" algn="l"/>
              </a:tabLst>
            </a:pPr>
            <a:r>
              <a:rPr lang="en-US" sz="2000" spc="-25" dirty="0">
                <a:cs typeface="Roboto"/>
              </a:rPr>
              <a:t>Team </a:t>
            </a:r>
            <a:r>
              <a:rPr lang="en-US" sz="2000" spc="-10" dirty="0">
                <a:cs typeface="Roboto"/>
              </a:rPr>
              <a:t>members</a:t>
            </a:r>
            <a:r>
              <a:rPr lang="en-US" sz="2000" spc="-15" dirty="0">
                <a:cs typeface="Roboto"/>
              </a:rPr>
              <a:t> </a:t>
            </a:r>
            <a:r>
              <a:rPr lang="en-US" sz="2000" spc="-20" dirty="0">
                <a:cs typeface="Roboto"/>
              </a:rPr>
              <a:t>and roles</a:t>
            </a:r>
            <a:endParaRPr lang="en-US" sz="2000" dirty="0">
              <a:cs typeface="Roboto"/>
            </a:endParaRPr>
          </a:p>
          <a:p>
            <a:pPr marL="654685" lvl="1" indent="-342900" algn="just">
              <a:lnSpc>
                <a:spcPct val="100000"/>
              </a:lnSpc>
              <a:spcBef>
                <a:spcPts val="1450"/>
              </a:spcBef>
              <a:buSzPct val="142857"/>
              <a:buFont typeface="Arial" panose="020B0604020202020204" pitchFamily="34" charset="0"/>
              <a:buChar char="•"/>
              <a:tabLst>
                <a:tab pos="567690" algn="l"/>
              </a:tabLst>
            </a:pPr>
            <a:r>
              <a:rPr lang="en-US" sz="2000" spc="-20" dirty="0">
                <a:cs typeface="Roboto"/>
              </a:rPr>
              <a:t>Business</a:t>
            </a:r>
            <a:r>
              <a:rPr lang="en-US" sz="2000" spc="-5" dirty="0">
                <a:cs typeface="Roboto"/>
              </a:rPr>
              <a:t> </a:t>
            </a:r>
            <a:r>
              <a:rPr lang="en-US" sz="2000" spc="-30" dirty="0">
                <a:cs typeface="Roboto"/>
              </a:rPr>
              <a:t>user,</a:t>
            </a:r>
            <a:r>
              <a:rPr lang="en-US" sz="2000" dirty="0">
                <a:cs typeface="Roboto"/>
              </a:rPr>
              <a:t> </a:t>
            </a:r>
            <a:r>
              <a:rPr lang="en-US" sz="2000" spc="-15" dirty="0">
                <a:cs typeface="Roboto"/>
              </a:rPr>
              <a:t>project</a:t>
            </a:r>
            <a:r>
              <a:rPr lang="en-US" sz="2000" dirty="0">
                <a:cs typeface="Roboto"/>
              </a:rPr>
              <a:t> </a:t>
            </a:r>
            <a:r>
              <a:rPr lang="en-US" sz="2000" spc="-25" dirty="0">
                <a:cs typeface="Roboto"/>
              </a:rPr>
              <a:t>sponsor,</a:t>
            </a:r>
            <a:r>
              <a:rPr lang="en-US" sz="2000" spc="-5" dirty="0">
                <a:cs typeface="Roboto"/>
              </a:rPr>
              <a:t> </a:t>
            </a:r>
            <a:r>
              <a:rPr lang="en-US" sz="2000" spc="-15" dirty="0">
                <a:cs typeface="Roboto"/>
              </a:rPr>
              <a:t>project</a:t>
            </a:r>
            <a:r>
              <a:rPr lang="en-US" sz="2000" dirty="0">
                <a:cs typeface="Roboto"/>
              </a:rPr>
              <a:t> </a:t>
            </a:r>
            <a:r>
              <a:rPr lang="en-US" sz="2000" spc="-15" dirty="0">
                <a:cs typeface="Roboto"/>
              </a:rPr>
              <a:t>manager</a:t>
            </a:r>
            <a:r>
              <a:rPr lang="en-US" sz="2000" dirty="0">
                <a:cs typeface="Roboto"/>
              </a:rPr>
              <a:t> </a:t>
            </a:r>
            <a:r>
              <a:rPr lang="en-US" sz="2000" spc="-50" dirty="0">
                <a:cs typeface="Roboto"/>
              </a:rPr>
              <a:t>–</a:t>
            </a:r>
            <a:r>
              <a:rPr lang="en-US" sz="2000" dirty="0">
                <a:cs typeface="Roboto"/>
              </a:rPr>
              <a:t> </a:t>
            </a:r>
            <a:r>
              <a:rPr lang="en-US" sz="2000" spc="-5" dirty="0">
                <a:cs typeface="Roboto"/>
              </a:rPr>
              <a:t>Vice </a:t>
            </a:r>
            <a:r>
              <a:rPr lang="en-US" sz="2000" spc="-15" dirty="0">
                <a:cs typeface="Roboto"/>
              </a:rPr>
              <a:t>President</a:t>
            </a:r>
            <a:r>
              <a:rPr lang="en-US" sz="2000" dirty="0">
                <a:cs typeface="Roboto"/>
              </a:rPr>
              <a:t> </a:t>
            </a:r>
            <a:r>
              <a:rPr lang="en-US" sz="2000" spc="-5" dirty="0">
                <a:cs typeface="Roboto"/>
              </a:rPr>
              <a:t>from</a:t>
            </a:r>
            <a:r>
              <a:rPr lang="en-US" sz="2000" dirty="0">
                <a:cs typeface="Roboto"/>
              </a:rPr>
              <a:t> </a:t>
            </a:r>
            <a:r>
              <a:rPr lang="en-US" sz="2000" spc="-15" dirty="0">
                <a:cs typeface="Roboto"/>
              </a:rPr>
              <a:t>Oﬃce</a:t>
            </a:r>
            <a:r>
              <a:rPr lang="en-US" sz="2000" spc="-5" dirty="0">
                <a:cs typeface="Roboto"/>
              </a:rPr>
              <a:t> </a:t>
            </a:r>
            <a:r>
              <a:rPr lang="en-US" sz="2000" spc="10" dirty="0">
                <a:cs typeface="Roboto"/>
              </a:rPr>
              <a:t>of</a:t>
            </a:r>
            <a:r>
              <a:rPr lang="en-US" sz="2000" dirty="0">
                <a:cs typeface="Roboto"/>
              </a:rPr>
              <a:t> </a:t>
            </a:r>
            <a:r>
              <a:rPr lang="en-US" sz="2000" spc="-5" dirty="0">
                <a:cs typeface="Roboto"/>
              </a:rPr>
              <a:t>CTO</a:t>
            </a:r>
            <a:endParaRPr lang="en-US" sz="2000" dirty="0">
              <a:cs typeface="Roboto"/>
            </a:endParaRPr>
          </a:p>
          <a:p>
            <a:pPr marL="654685" lvl="1" indent="-342900" algn="just">
              <a:lnSpc>
                <a:spcPct val="100000"/>
              </a:lnSpc>
              <a:spcBef>
                <a:spcPts val="1470"/>
              </a:spcBef>
              <a:buSzPct val="142857"/>
              <a:buFont typeface="Arial" panose="020B0604020202020204" pitchFamily="34" charset="0"/>
              <a:buChar char="•"/>
              <a:tabLst>
                <a:tab pos="567690" algn="l"/>
              </a:tabLst>
            </a:pPr>
            <a:r>
              <a:rPr lang="en-US" sz="2000" spc="-20" dirty="0">
                <a:cs typeface="Roboto"/>
              </a:rPr>
              <a:t>BI</a:t>
            </a:r>
            <a:r>
              <a:rPr lang="en-US" sz="2000" spc="-15" dirty="0">
                <a:cs typeface="Roboto"/>
              </a:rPr>
              <a:t> </a:t>
            </a:r>
            <a:r>
              <a:rPr lang="en-US" sz="2000" spc="-25" dirty="0">
                <a:cs typeface="Roboto"/>
              </a:rPr>
              <a:t>analyst</a:t>
            </a:r>
            <a:r>
              <a:rPr lang="en-US" sz="2000" spc="-10" dirty="0">
                <a:cs typeface="Roboto"/>
              </a:rPr>
              <a:t> </a:t>
            </a:r>
            <a:r>
              <a:rPr lang="en-US" sz="2000" spc="-50" dirty="0">
                <a:cs typeface="Roboto"/>
              </a:rPr>
              <a:t>–</a:t>
            </a:r>
            <a:r>
              <a:rPr lang="en-US" sz="2000" spc="-10" dirty="0">
                <a:cs typeface="Roboto"/>
              </a:rPr>
              <a:t> </a:t>
            </a:r>
            <a:r>
              <a:rPr lang="en-US" sz="2000" spc="-15" dirty="0">
                <a:cs typeface="Roboto"/>
              </a:rPr>
              <a:t>person</a:t>
            </a:r>
            <a:r>
              <a:rPr lang="en-US" sz="2000" spc="-10" dirty="0">
                <a:cs typeface="Roboto"/>
              </a:rPr>
              <a:t> </a:t>
            </a:r>
            <a:r>
              <a:rPr lang="en-US" sz="2000" spc="-5" dirty="0">
                <a:cs typeface="Roboto"/>
              </a:rPr>
              <a:t>from</a:t>
            </a:r>
            <a:r>
              <a:rPr lang="en-US" sz="2000" spc="-10" dirty="0">
                <a:cs typeface="Roboto"/>
              </a:rPr>
              <a:t> </a:t>
            </a:r>
            <a:r>
              <a:rPr lang="en-US" sz="2000" spc="-25" dirty="0">
                <a:cs typeface="Roboto"/>
              </a:rPr>
              <a:t>IT</a:t>
            </a:r>
            <a:endParaRPr lang="en-US" sz="2000" dirty="0">
              <a:cs typeface="Roboto"/>
            </a:endParaRPr>
          </a:p>
          <a:p>
            <a:pPr marL="654685" lvl="1" indent="-342900" algn="just">
              <a:lnSpc>
                <a:spcPct val="100000"/>
              </a:lnSpc>
              <a:spcBef>
                <a:spcPts val="1470"/>
              </a:spcBef>
              <a:buSzPct val="142857"/>
              <a:buFont typeface="Arial" panose="020B0604020202020204" pitchFamily="34" charset="0"/>
              <a:buChar char="•"/>
              <a:tabLst>
                <a:tab pos="567690" algn="l"/>
              </a:tabLst>
            </a:pPr>
            <a:r>
              <a:rPr lang="en-US" sz="2000" spc="-20" dirty="0">
                <a:cs typeface="Roboto"/>
              </a:rPr>
              <a:t>Data</a:t>
            </a:r>
            <a:r>
              <a:rPr lang="en-US" sz="2000" spc="-10" dirty="0">
                <a:cs typeface="Roboto"/>
              </a:rPr>
              <a:t> </a:t>
            </a:r>
            <a:r>
              <a:rPr lang="en-US" sz="2000" spc="-15" dirty="0">
                <a:cs typeface="Roboto"/>
              </a:rPr>
              <a:t>engineer</a:t>
            </a:r>
            <a:r>
              <a:rPr lang="en-US" sz="2000" spc="-5" dirty="0">
                <a:cs typeface="Roboto"/>
              </a:rPr>
              <a:t> </a:t>
            </a:r>
            <a:r>
              <a:rPr lang="en-US" sz="2000" spc="-20" dirty="0">
                <a:cs typeface="Roboto"/>
              </a:rPr>
              <a:t>and</a:t>
            </a:r>
            <a:r>
              <a:rPr lang="en-US" sz="2000" spc="-5" dirty="0">
                <a:cs typeface="Roboto"/>
              </a:rPr>
              <a:t> </a:t>
            </a:r>
            <a:r>
              <a:rPr lang="en-US" sz="2000" spc="-15" dirty="0">
                <a:cs typeface="Roboto"/>
              </a:rPr>
              <a:t>DBA</a:t>
            </a:r>
            <a:r>
              <a:rPr lang="en-US" sz="2000" spc="-5" dirty="0">
                <a:cs typeface="Roboto"/>
              </a:rPr>
              <a:t> </a:t>
            </a:r>
            <a:r>
              <a:rPr lang="en-US" sz="2000" spc="-50" dirty="0">
                <a:cs typeface="Roboto"/>
              </a:rPr>
              <a:t>–</a:t>
            </a:r>
            <a:r>
              <a:rPr lang="en-US" sz="2000" spc="-5" dirty="0">
                <a:cs typeface="Roboto"/>
              </a:rPr>
              <a:t> </a:t>
            </a:r>
            <a:r>
              <a:rPr lang="en-US" sz="2000" spc="-10" dirty="0">
                <a:cs typeface="Roboto"/>
              </a:rPr>
              <a:t>people</a:t>
            </a:r>
            <a:r>
              <a:rPr lang="en-US" sz="2000" spc="-5" dirty="0">
                <a:cs typeface="Roboto"/>
              </a:rPr>
              <a:t> from </a:t>
            </a:r>
            <a:r>
              <a:rPr lang="en-US" sz="2000" spc="-25" dirty="0">
                <a:cs typeface="Roboto"/>
              </a:rPr>
              <a:t>IT</a:t>
            </a:r>
            <a:endParaRPr lang="en-US" sz="2000" dirty="0">
              <a:cs typeface="Roboto"/>
            </a:endParaRPr>
          </a:p>
          <a:p>
            <a:pPr marL="654685" lvl="1" indent="-342900" algn="just">
              <a:lnSpc>
                <a:spcPct val="100000"/>
              </a:lnSpc>
              <a:spcBef>
                <a:spcPts val="1470"/>
              </a:spcBef>
              <a:buSzPct val="142857"/>
              <a:buFont typeface="Arial" panose="020B0604020202020204" pitchFamily="34" charset="0"/>
              <a:buChar char="•"/>
              <a:tabLst>
                <a:tab pos="567690" algn="l"/>
              </a:tabLst>
            </a:pPr>
            <a:r>
              <a:rPr lang="en-US" sz="2000" spc="-20" dirty="0">
                <a:cs typeface="Roboto"/>
              </a:rPr>
              <a:t>Data</a:t>
            </a:r>
            <a:r>
              <a:rPr lang="en-US" sz="2000" spc="-15" dirty="0">
                <a:cs typeface="Roboto"/>
              </a:rPr>
              <a:t> scientist</a:t>
            </a:r>
            <a:r>
              <a:rPr lang="en-US" sz="2000" spc="-10" dirty="0">
                <a:cs typeface="Roboto"/>
              </a:rPr>
              <a:t> </a:t>
            </a:r>
            <a:r>
              <a:rPr lang="en-US" sz="2000" spc="-50" dirty="0">
                <a:cs typeface="Roboto"/>
              </a:rPr>
              <a:t>–</a:t>
            </a:r>
            <a:r>
              <a:rPr lang="en-US" sz="2000" spc="-10" dirty="0">
                <a:cs typeface="Roboto"/>
              </a:rPr>
              <a:t> </a:t>
            </a:r>
            <a:r>
              <a:rPr lang="en-US" sz="2000" spc="-20" dirty="0">
                <a:cs typeface="Roboto"/>
              </a:rPr>
              <a:t>distinguished</a:t>
            </a:r>
            <a:r>
              <a:rPr lang="en-US" sz="2000" spc="-10" dirty="0">
                <a:cs typeface="Roboto"/>
              </a:rPr>
              <a:t> </a:t>
            </a:r>
            <a:r>
              <a:rPr lang="en-US" sz="2000" spc="-15" dirty="0">
                <a:cs typeface="Roboto"/>
              </a:rPr>
              <a:t>engineer</a:t>
            </a:r>
            <a:endParaRPr lang="en-US" sz="2000" dirty="0">
              <a:cs typeface="Roboto"/>
            </a:endParaRPr>
          </a:p>
        </p:txBody>
      </p:sp>
      <p:sp>
        <p:nvSpPr>
          <p:cNvPr id="4" name="Date Placeholder 3">
            <a:extLst>
              <a:ext uri="{FF2B5EF4-FFF2-40B4-BE49-F238E27FC236}">
                <a16:creationId xmlns:a16="http://schemas.microsoft.com/office/drawing/2014/main" id="{EB57A26A-7A21-FD46-C97E-C693396CE9AA}"/>
              </a:ext>
            </a:extLst>
          </p:cNvPr>
          <p:cNvSpPr>
            <a:spLocks noGrp="1"/>
          </p:cNvSpPr>
          <p:nvPr>
            <p:ph type="dt" sz="half" idx="10"/>
          </p:nvPr>
        </p:nvSpPr>
        <p:spPr/>
        <p:txBody>
          <a:bodyPr/>
          <a:lstStyle/>
          <a:p>
            <a:fld id="{7837F23E-778B-4FE7-BF81-4C85C70320AB}" type="datetime1">
              <a:rPr lang="en-US" smtClean="0"/>
              <a:t>2/5/2024</a:t>
            </a:fld>
            <a:endParaRPr lang="en-US"/>
          </a:p>
        </p:txBody>
      </p:sp>
      <p:sp>
        <p:nvSpPr>
          <p:cNvPr id="5" name="Slide Number Placeholder 4">
            <a:extLst>
              <a:ext uri="{FF2B5EF4-FFF2-40B4-BE49-F238E27FC236}">
                <a16:creationId xmlns:a16="http://schemas.microsoft.com/office/drawing/2014/main" id="{F0DB023A-9619-3D0F-D672-B9F3AD324A5C}"/>
              </a:ext>
            </a:extLst>
          </p:cNvPr>
          <p:cNvSpPr>
            <a:spLocks noGrp="1"/>
          </p:cNvSpPr>
          <p:nvPr>
            <p:ph type="sldNum" sz="quarter" idx="12"/>
          </p:nvPr>
        </p:nvSpPr>
        <p:spPr/>
        <p:txBody>
          <a:bodyPr/>
          <a:lstStyle/>
          <a:p>
            <a:fld id="{B6F15528-21DE-4FAA-801E-634DDDAF4B2B}" type="slidenum">
              <a:rPr lang="en-US" smtClean="0"/>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C97E-F9CB-F365-0EE9-675DE5969D16}"/>
              </a:ext>
            </a:extLst>
          </p:cNvPr>
          <p:cNvSpPr>
            <a:spLocks noGrp="1"/>
          </p:cNvSpPr>
          <p:nvPr>
            <p:ph type="title"/>
          </p:nvPr>
        </p:nvSpPr>
        <p:spPr>
          <a:xfrm>
            <a:off x="457200" y="198437"/>
            <a:ext cx="8229600" cy="1143000"/>
          </a:xfrm>
        </p:spPr>
        <p:txBody>
          <a:bodyPr>
            <a:normAutofit fontScale="90000"/>
          </a:bodyPr>
          <a:lstStyle/>
          <a:p>
            <a:r>
              <a:rPr lang="en-IN" b="1" i="0" dirty="0">
                <a:solidFill>
                  <a:srgbClr val="C00000"/>
                </a:solidFill>
                <a:effectLst/>
                <a:latin typeface="+mn-lt"/>
              </a:rPr>
              <a:t>Sources of Big Data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DFB03D1-FA68-10D7-5491-F48D9086851D}"/>
              </a:ext>
            </a:extLst>
          </p:cNvPr>
          <p:cNvSpPr>
            <a:spLocks noGrp="1"/>
          </p:cNvSpPr>
          <p:nvPr>
            <p:ph idx="1"/>
          </p:nvPr>
        </p:nvSpPr>
        <p:spPr>
          <a:xfrm>
            <a:off x="457200" y="990600"/>
            <a:ext cx="8229600" cy="4525963"/>
          </a:xfrm>
        </p:spPr>
        <p:txBody>
          <a:bodyPr>
            <a:noAutofit/>
          </a:bodyPr>
          <a:lstStyle/>
          <a:p>
            <a:pPr algn="just">
              <a:buFont typeface="Arial" panose="020B0604020202020204" pitchFamily="34" charset="0"/>
              <a:buChar char="•"/>
            </a:pPr>
            <a:r>
              <a:rPr lang="en-US" sz="2400" b="1" i="0" dirty="0">
                <a:solidFill>
                  <a:srgbClr val="000000"/>
                </a:solidFill>
                <a:effectLst/>
              </a:rPr>
              <a:t>Social networking sites:</a:t>
            </a:r>
            <a:r>
              <a:rPr lang="en-US" sz="2400" b="0" i="0" dirty="0">
                <a:solidFill>
                  <a:srgbClr val="000000"/>
                </a:solidFill>
                <a:effectLst/>
              </a:rPr>
              <a:t> Facebook, Google, LinkedIn all these sites generates huge amount of data on a day to day basis as they have billions of users worldwide.</a:t>
            </a:r>
          </a:p>
          <a:p>
            <a:pPr algn="just">
              <a:buFont typeface="Arial" panose="020B0604020202020204" pitchFamily="34" charset="0"/>
              <a:buChar char="•"/>
            </a:pPr>
            <a:r>
              <a:rPr lang="en-US" sz="2400" b="1" i="0" dirty="0">
                <a:solidFill>
                  <a:srgbClr val="000000"/>
                </a:solidFill>
                <a:effectLst/>
              </a:rPr>
              <a:t>E-commerce site:</a:t>
            </a:r>
            <a:r>
              <a:rPr lang="en-US" sz="2400" b="0" i="0" dirty="0">
                <a:solidFill>
                  <a:srgbClr val="000000"/>
                </a:solidFill>
                <a:effectLst/>
              </a:rPr>
              <a:t> Sites like Amazon, Flipkart, Alibaba generates huge amount of logs from which users buying trends can be traced.</a:t>
            </a:r>
          </a:p>
          <a:p>
            <a:pPr algn="just">
              <a:buFont typeface="Arial" panose="020B0604020202020204" pitchFamily="34" charset="0"/>
              <a:buChar char="•"/>
            </a:pPr>
            <a:r>
              <a:rPr lang="en-US" sz="2400" b="1" i="0" dirty="0">
                <a:solidFill>
                  <a:srgbClr val="000000"/>
                </a:solidFill>
                <a:effectLst/>
              </a:rPr>
              <a:t>Weather Station:</a:t>
            </a:r>
            <a:r>
              <a:rPr lang="en-US" sz="2400" b="0" i="0" dirty="0">
                <a:solidFill>
                  <a:srgbClr val="000000"/>
                </a:solidFill>
                <a:effectLst/>
              </a:rPr>
              <a:t> All the weather station and satellite gives very huge data which are stored and manipulated to forecast weather.</a:t>
            </a:r>
          </a:p>
          <a:p>
            <a:pPr algn="just">
              <a:buFont typeface="Arial" panose="020B0604020202020204" pitchFamily="34" charset="0"/>
              <a:buChar char="•"/>
            </a:pPr>
            <a:r>
              <a:rPr lang="en-US" sz="2400" b="1" i="0" dirty="0">
                <a:solidFill>
                  <a:srgbClr val="000000"/>
                </a:solidFill>
                <a:effectLst/>
              </a:rPr>
              <a:t>Telecom company:</a:t>
            </a:r>
            <a:r>
              <a:rPr lang="en-US" sz="2400" b="0" i="0" dirty="0">
                <a:solidFill>
                  <a:srgbClr val="000000"/>
                </a:solidFill>
                <a:effectLst/>
              </a:rPr>
              <a:t> Telecom giants like Airtel, Vodafone study the user trends and accordingly publish their plans and for this they store the data of its million users.</a:t>
            </a:r>
          </a:p>
          <a:p>
            <a:pPr algn="just">
              <a:buFont typeface="Arial" panose="020B0604020202020204" pitchFamily="34" charset="0"/>
              <a:buChar char="•"/>
            </a:pPr>
            <a:r>
              <a:rPr lang="en-US" sz="2400" b="1" i="0" dirty="0">
                <a:solidFill>
                  <a:srgbClr val="000000"/>
                </a:solidFill>
                <a:effectLst/>
              </a:rPr>
              <a:t>Share Market:</a:t>
            </a:r>
            <a:r>
              <a:rPr lang="en-US" sz="2400" b="0" i="0" dirty="0">
                <a:solidFill>
                  <a:srgbClr val="000000"/>
                </a:solidFill>
                <a:effectLst/>
              </a:rPr>
              <a:t> Stock exchange across the world generates huge amount of data through its daily transaction.</a:t>
            </a:r>
          </a:p>
          <a:p>
            <a:pPr marL="0" indent="0" algn="just">
              <a:buNone/>
            </a:pPr>
            <a:endParaRPr lang="en-IN" sz="2400" dirty="0"/>
          </a:p>
        </p:txBody>
      </p:sp>
      <p:sp>
        <p:nvSpPr>
          <p:cNvPr id="4" name="Date Placeholder 3">
            <a:extLst>
              <a:ext uri="{FF2B5EF4-FFF2-40B4-BE49-F238E27FC236}">
                <a16:creationId xmlns:a16="http://schemas.microsoft.com/office/drawing/2014/main" id="{890C41DE-F69B-DC48-82EE-3C05C367BE67}"/>
              </a:ext>
            </a:extLst>
          </p:cNvPr>
          <p:cNvSpPr>
            <a:spLocks noGrp="1"/>
          </p:cNvSpPr>
          <p:nvPr>
            <p:ph type="dt" sz="half" idx="10"/>
          </p:nvPr>
        </p:nvSpPr>
        <p:spPr/>
        <p:txBody>
          <a:bodyPr/>
          <a:lstStyle/>
          <a:p>
            <a:fld id="{CA673E3A-DCEC-4291-9B3B-FAECA8E5B207}" type="datetime1">
              <a:rPr lang="en-US" smtClean="0"/>
              <a:t>2/5/2024</a:t>
            </a:fld>
            <a:endParaRPr lang="en-US"/>
          </a:p>
        </p:txBody>
      </p:sp>
      <p:sp>
        <p:nvSpPr>
          <p:cNvPr id="5" name="Slide Number Placeholder 4">
            <a:extLst>
              <a:ext uri="{FF2B5EF4-FFF2-40B4-BE49-F238E27FC236}">
                <a16:creationId xmlns:a16="http://schemas.microsoft.com/office/drawing/2014/main" id="{541B9F7D-CB19-5628-7BAE-0E297637E387}"/>
              </a:ext>
            </a:extLst>
          </p:cNvPr>
          <p:cNvSpPr>
            <a:spLocks noGrp="1"/>
          </p:cNvSpPr>
          <p:nvPr>
            <p:ph type="sldNum" sz="quarter" idx="12"/>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21001424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607" y="688816"/>
            <a:ext cx="3300729"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rPr>
              <a:t>Phas</a:t>
            </a:r>
            <a:r>
              <a:rPr sz="3000" b="1" spc="125" dirty="0">
                <a:solidFill>
                  <a:srgbClr val="C00000"/>
                </a:solidFill>
              </a:rPr>
              <a:t>e</a:t>
            </a:r>
            <a:r>
              <a:rPr sz="3000" b="1" spc="15" dirty="0">
                <a:solidFill>
                  <a:srgbClr val="C00000"/>
                </a:solidFill>
              </a:rPr>
              <a:t> </a:t>
            </a:r>
            <a:r>
              <a:rPr sz="3000" b="1" spc="-225" dirty="0">
                <a:solidFill>
                  <a:srgbClr val="C00000"/>
                </a:solidFill>
              </a:rPr>
              <a:t>1</a:t>
            </a:r>
            <a:r>
              <a:rPr sz="3000" b="1" spc="-160" dirty="0">
                <a:solidFill>
                  <a:srgbClr val="C00000"/>
                </a:solidFill>
              </a:rPr>
              <a:t>:</a:t>
            </a:r>
            <a:r>
              <a:rPr sz="3000" b="1" spc="15" dirty="0">
                <a:solidFill>
                  <a:srgbClr val="C00000"/>
                </a:solidFill>
              </a:rPr>
              <a:t> </a:t>
            </a:r>
            <a:r>
              <a:rPr sz="3000" b="1" spc="50" dirty="0">
                <a:solidFill>
                  <a:srgbClr val="C00000"/>
                </a:solidFill>
              </a:rPr>
              <a:t>Dis</a:t>
            </a:r>
            <a:r>
              <a:rPr sz="3000" b="1" spc="85" dirty="0">
                <a:solidFill>
                  <a:srgbClr val="C00000"/>
                </a:solidFill>
              </a:rPr>
              <a:t>c</a:t>
            </a:r>
            <a:r>
              <a:rPr sz="3000" b="1" spc="-30" dirty="0">
                <a:solidFill>
                  <a:srgbClr val="C00000"/>
                </a:solidFill>
              </a:rPr>
              <a:t>o</a:t>
            </a:r>
            <a:r>
              <a:rPr sz="3000" b="1" spc="235" dirty="0">
                <a:solidFill>
                  <a:srgbClr val="C00000"/>
                </a:solidFill>
              </a:rPr>
              <a:t>v</a:t>
            </a:r>
            <a:r>
              <a:rPr sz="3000" b="1" spc="60" dirty="0">
                <a:solidFill>
                  <a:srgbClr val="C00000"/>
                </a:solidFill>
              </a:rPr>
              <a:t>e</a:t>
            </a:r>
            <a:r>
              <a:rPr sz="3000" b="1" spc="75" dirty="0">
                <a:solidFill>
                  <a:srgbClr val="C00000"/>
                </a:solidFill>
              </a:rPr>
              <a:t>r</a:t>
            </a:r>
            <a:r>
              <a:rPr sz="3000" b="1" spc="265" dirty="0">
                <a:solidFill>
                  <a:srgbClr val="C00000"/>
                </a:solidFill>
              </a:rPr>
              <a:t>y</a:t>
            </a:r>
            <a:endParaRPr sz="3000" b="1" dirty="0">
              <a:solidFill>
                <a:srgbClr val="C00000"/>
              </a:solidFill>
            </a:endParaRPr>
          </a:p>
        </p:txBody>
      </p:sp>
      <p:sp>
        <p:nvSpPr>
          <p:cNvPr id="3" name="object 3"/>
          <p:cNvSpPr txBox="1"/>
          <p:nvPr/>
        </p:nvSpPr>
        <p:spPr>
          <a:xfrm>
            <a:off x="435429" y="1676400"/>
            <a:ext cx="7795895" cy="3989425"/>
          </a:xfrm>
          <a:prstGeom prst="rect">
            <a:avLst/>
          </a:prstGeom>
        </p:spPr>
        <p:txBody>
          <a:bodyPr vert="horz" wrap="square" lIns="0" tIns="165735" rIns="0" bIns="0" rtlCol="0">
            <a:spAutoFit/>
          </a:bodyPr>
          <a:lstStyle/>
          <a:p>
            <a:pPr marL="278130" indent="-266065" algn="just">
              <a:lnSpc>
                <a:spcPct val="100000"/>
              </a:lnSpc>
              <a:spcBef>
                <a:spcPts val="1305"/>
              </a:spcBef>
              <a:buFont typeface="Arial MT"/>
              <a:buChar char="●"/>
              <a:tabLst>
                <a:tab pos="278765" algn="l"/>
              </a:tabLst>
            </a:pPr>
            <a:r>
              <a:rPr sz="2000" spc="-20" dirty="0">
                <a:cs typeface="Roboto"/>
              </a:rPr>
              <a:t>The</a:t>
            </a:r>
            <a:r>
              <a:rPr sz="2000" spc="-10" dirty="0">
                <a:cs typeface="Roboto"/>
              </a:rPr>
              <a:t> </a:t>
            </a:r>
            <a:r>
              <a:rPr sz="2000" spc="-30" dirty="0">
                <a:cs typeface="Roboto"/>
              </a:rPr>
              <a:t>data</a:t>
            </a:r>
            <a:r>
              <a:rPr sz="2000" spc="-10" dirty="0">
                <a:cs typeface="Roboto"/>
              </a:rPr>
              <a:t> fell </a:t>
            </a:r>
            <a:r>
              <a:rPr sz="2000" spc="-35" dirty="0">
                <a:cs typeface="Roboto"/>
              </a:rPr>
              <a:t>into</a:t>
            </a:r>
            <a:r>
              <a:rPr sz="2000" spc="-10" dirty="0">
                <a:cs typeface="Roboto"/>
              </a:rPr>
              <a:t> </a:t>
            </a:r>
            <a:r>
              <a:rPr sz="2000" spc="-20" dirty="0">
                <a:cs typeface="Roboto"/>
              </a:rPr>
              <a:t>two</a:t>
            </a:r>
            <a:r>
              <a:rPr sz="2000" spc="-10" dirty="0">
                <a:cs typeface="Roboto"/>
              </a:rPr>
              <a:t> </a:t>
            </a:r>
            <a:r>
              <a:rPr sz="2000" spc="-20" dirty="0">
                <a:cs typeface="Roboto"/>
              </a:rPr>
              <a:t>categories</a:t>
            </a:r>
            <a:endParaRPr sz="2000" dirty="0">
              <a:cs typeface="Roboto"/>
            </a:endParaRPr>
          </a:p>
          <a:p>
            <a:pPr marL="575310" marR="1254760" lvl="1" indent="-260350" algn="just">
              <a:lnSpc>
                <a:spcPct val="116100"/>
              </a:lnSpc>
              <a:spcBef>
                <a:spcPts val="575"/>
              </a:spcBef>
              <a:buFont typeface="Arial MT"/>
              <a:buChar char="○"/>
              <a:tabLst>
                <a:tab pos="575945" algn="l"/>
              </a:tabLst>
            </a:pPr>
            <a:r>
              <a:rPr sz="2000" spc="-20" dirty="0">
                <a:cs typeface="Roboto"/>
              </a:rPr>
              <a:t>Five </a:t>
            </a:r>
            <a:r>
              <a:rPr sz="2000" spc="-30" dirty="0">
                <a:cs typeface="Roboto"/>
              </a:rPr>
              <a:t>years </a:t>
            </a:r>
            <a:r>
              <a:rPr sz="2000" spc="20" dirty="0">
                <a:cs typeface="Roboto"/>
              </a:rPr>
              <a:t>of </a:t>
            </a:r>
            <a:r>
              <a:rPr sz="2000" spc="-15" dirty="0">
                <a:cs typeface="Roboto"/>
              </a:rPr>
              <a:t>idea </a:t>
            </a:r>
            <a:r>
              <a:rPr sz="2000" spc="-25" dirty="0">
                <a:cs typeface="Roboto"/>
              </a:rPr>
              <a:t>submissions </a:t>
            </a:r>
            <a:r>
              <a:rPr sz="2000" spc="-5" dirty="0">
                <a:cs typeface="Roboto"/>
              </a:rPr>
              <a:t>from </a:t>
            </a:r>
            <a:r>
              <a:rPr sz="2000" spc="-30" dirty="0">
                <a:cs typeface="Roboto"/>
              </a:rPr>
              <a:t>internal </a:t>
            </a:r>
            <a:r>
              <a:rPr sz="2000" spc="-585" dirty="0">
                <a:cs typeface="Roboto"/>
              </a:rPr>
              <a:t> </a:t>
            </a:r>
            <a:r>
              <a:rPr sz="2000" spc="-35" dirty="0">
                <a:cs typeface="Roboto"/>
              </a:rPr>
              <a:t>innovation</a:t>
            </a:r>
            <a:r>
              <a:rPr sz="2000" spc="-15" dirty="0">
                <a:cs typeface="Roboto"/>
              </a:rPr>
              <a:t> </a:t>
            </a:r>
            <a:r>
              <a:rPr sz="2000" spc="-20" dirty="0">
                <a:cs typeface="Roboto"/>
              </a:rPr>
              <a:t>contests</a:t>
            </a:r>
            <a:endParaRPr sz="2000" dirty="0">
              <a:cs typeface="Roboto"/>
            </a:endParaRPr>
          </a:p>
          <a:p>
            <a:pPr marL="575310" marR="880744" lvl="1" indent="-260350" algn="just">
              <a:lnSpc>
                <a:spcPct val="116100"/>
              </a:lnSpc>
              <a:spcBef>
                <a:spcPts val="434"/>
              </a:spcBef>
              <a:buFont typeface="Arial MT"/>
              <a:buChar char="○"/>
              <a:tabLst>
                <a:tab pos="575945" algn="l"/>
              </a:tabLst>
            </a:pPr>
            <a:r>
              <a:rPr sz="2000" spc="-25" dirty="0">
                <a:cs typeface="Roboto"/>
              </a:rPr>
              <a:t>Minutes</a:t>
            </a:r>
            <a:r>
              <a:rPr sz="2000" spc="-5" dirty="0">
                <a:cs typeface="Roboto"/>
              </a:rPr>
              <a:t> </a:t>
            </a:r>
            <a:r>
              <a:rPr sz="2000" spc="-25" dirty="0">
                <a:cs typeface="Roboto"/>
              </a:rPr>
              <a:t>and</a:t>
            </a:r>
            <a:r>
              <a:rPr sz="2000" spc="-10" dirty="0">
                <a:cs typeface="Roboto"/>
              </a:rPr>
              <a:t> </a:t>
            </a:r>
            <a:r>
              <a:rPr sz="2000" spc="-20" dirty="0">
                <a:cs typeface="Roboto"/>
              </a:rPr>
              <a:t>notes</a:t>
            </a:r>
            <a:r>
              <a:rPr sz="2000" spc="-10" dirty="0">
                <a:cs typeface="Roboto"/>
              </a:rPr>
              <a:t> </a:t>
            </a:r>
            <a:r>
              <a:rPr sz="2000" spc="-25" dirty="0">
                <a:cs typeface="Roboto"/>
              </a:rPr>
              <a:t>representing</a:t>
            </a:r>
            <a:r>
              <a:rPr sz="2000" spc="-5" dirty="0">
                <a:cs typeface="Roboto"/>
              </a:rPr>
              <a:t> </a:t>
            </a:r>
            <a:r>
              <a:rPr sz="2000" spc="-35" dirty="0">
                <a:cs typeface="Roboto"/>
              </a:rPr>
              <a:t>innovation</a:t>
            </a:r>
            <a:r>
              <a:rPr sz="2000" spc="-10" dirty="0">
                <a:cs typeface="Roboto"/>
              </a:rPr>
              <a:t> </a:t>
            </a:r>
            <a:r>
              <a:rPr sz="2000" spc="-30" dirty="0">
                <a:cs typeface="Roboto"/>
              </a:rPr>
              <a:t>and </a:t>
            </a:r>
            <a:r>
              <a:rPr sz="2000" spc="-580" dirty="0">
                <a:cs typeface="Roboto"/>
              </a:rPr>
              <a:t> </a:t>
            </a:r>
            <a:r>
              <a:rPr sz="2000" spc="-25" dirty="0">
                <a:cs typeface="Roboto"/>
              </a:rPr>
              <a:t>research</a:t>
            </a:r>
            <a:r>
              <a:rPr sz="2000" spc="-15" dirty="0">
                <a:cs typeface="Roboto"/>
              </a:rPr>
              <a:t> </a:t>
            </a:r>
            <a:r>
              <a:rPr sz="2000" spc="-35" dirty="0">
                <a:cs typeface="Roboto"/>
              </a:rPr>
              <a:t>activity</a:t>
            </a:r>
            <a:r>
              <a:rPr sz="2000" spc="-10" dirty="0">
                <a:cs typeface="Roboto"/>
              </a:rPr>
              <a:t> </a:t>
            </a:r>
            <a:r>
              <a:rPr sz="2000" spc="-5" dirty="0">
                <a:cs typeface="Roboto"/>
              </a:rPr>
              <a:t>from</a:t>
            </a:r>
            <a:r>
              <a:rPr sz="2000" spc="-10" dirty="0">
                <a:cs typeface="Roboto"/>
              </a:rPr>
              <a:t> </a:t>
            </a:r>
            <a:r>
              <a:rPr sz="2000" spc="-30" dirty="0">
                <a:cs typeface="Roboto"/>
              </a:rPr>
              <a:t>around</a:t>
            </a:r>
            <a:r>
              <a:rPr sz="2000" spc="-10" dirty="0">
                <a:cs typeface="Roboto"/>
              </a:rPr>
              <a:t> </a:t>
            </a:r>
            <a:r>
              <a:rPr sz="2000" spc="-25" dirty="0">
                <a:cs typeface="Roboto"/>
              </a:rPr>
              <a:t>the</a:t>
            </a:r>
            <a:r>
              <a:rPr sz="2000" spc="-10" dirty="0">
                <a:cs typeface="Roboto"/>
              </a:rPr>
              <a:t> </a:t>
            </a:r>
            <a:r>
              <a:rPr sz="2000" spc="-20" dirty="0">
                <a:cs typeface="Roboto"/>
              </a:rPr>
              <a:t>world</a:t>
            </a:r>
            <a:endParaRPr sz="2000" dirty="0">
              <a:cs typeface="Roboto"/>
            </a:endParaRPr>
          </a:p>
          <a:p>
            <a:pPr marL="278130" indent="-266065" algn="just">
              <a:lnSpc>
                <a:spcPct val="100000"/>
              </a:lnSpc>
              <a:spcBef>
                <a:spcPts val="965"/>
              </a:spcBef>
              <a:buFont typeface="Arial MT"/>
              <a:buChar char="●"/>
              <a:tabLst>
                <a:tab pos="278765" algn="l"/>
              </a:tabLst>
            </a:pPr>
            <a:r>
              <a:rPr sz="2000" spc="-25" dirty="0">
                <a:cs typeface="Roboto"/>
              </a:rPr>
              <a:t>Hypotheses</a:t>
            </a:r>
            <a:r>
              <a:rPr sz="2000" spc="-10" dirty="0">
                <a:cs typeface="Roboto"/>
              </a:rPr>
              <a:t> </a:t>
            </a:r>
            <a:r>
              <a:rPr sz="2000" spc="-25" dirty="0">
                <a:cs typeface="Roboto"/>
              </a:rPr>
              <a:t>grouped</a:t>
            </a:r>
            <a:r>
              <a:rPr sz="2000" spc="-5" dirty="0">
                <a:cs typeface="Roboto"/>
              </a:rPr>
              <a:t> </a:t>
            </a:r>
            <a:r>
              <a:rPr sz="2000" spc="-35" dirty="0">
                <a:cs typeface="Roboto"/>
              </a:rPr>
              <a:t>into</a:t>
            </a:r>
            <a:r>
              <a:rPr sz="2000" spc="-5" dirty="0">
                <a:cs typeface="Roboto"/>
              </a:rPr>
              <a:t> </a:t>
            </a:r>
            <a:r>
              <a:rPr sz="2000" spc="-20" dirty="0">
                <a:cs typeface="Roboto"/>
              </a:rPr>
              <a:t>two</a:t>
            </a:r>
            <a:r>
              <a:rPr sz="2000" spc="-5" dirty="0">
                <a:cs typeface="Roboto"/>
              </a:rPr>
              <a:t> </a:t>
            </a:r>
            <a:r>
              <a:rPr sz="2000" spc="-20" dirty="0">
                <a:cs typeface="Roboto"/>
              </a:rPr>
              <a:t>categories</a:t>
            </a:r>
            <a:endParaRPr sz="2000" dirty="0">
              <a:cs typeface="Roboto"/>
            </a:endParaRPr>
          </a:p>
          <a:p>
            <a:pPr marL="575310" marR="145415" lvl="1" indent="-260350" algn="just">
              <a:lnSpc>
                <a:spcPct val="116100"/>
              </a:lnSpc>
              <a:spcBef>
                <a:spcPts val="535"/>
              </a:spcBef>
              <a:buFont typeface="Arial MT"/>
              <a:buChar char="○"/>
              <a:tabLst>
                <a:tab pos="575945" algn="l"/>
              </a:tabLst>
            </a:pPr>
            <a:r>
              <a:rPr sz="2000" spc="-25" dirty="0">
                <a:cs typeface="Roboto"/>
              </a:rPr>
              <a:t>Descriptive</a:t>
            </a:r>
            <a:r>
              <a:rPr sz="2000" spc="-15" dirty="0">
                <a:cs typeface="Roboto"/>
              </a:rPr>
              <a:t> </a:t>
            </a:r>
            <a:r>
              <a:rPr sz="2000" spc="-30" dirty="0">
                <a:cs typeface="Roboto"/>
              </a:rPr>
              <a:t>analytics</a:t>
            </a:r>
            <a:r>
              <a:rPr sz="2000" spc="-10" dirty="0">
                <a:cs typeface="Roboto"/>
              </a:rPr>
              <a:t> </a:t>
            </a:r>
            <a:r>
              <a:rPr sz="2000" spc="20" dirty="0">
                <a:cs typeface="Roboto"/>
              </a:rPr>
              <a:t>of</a:t>
            </a:r>
            <a:r>
              <a:rPr sz="2000" spc="-10" dirty="0">
                <a:cs typeface="Roboto"/>
              </a:rPr>
              <a:t> </a:t>
            </a:r>
            <a:r>
              <a:rPr sz="2000" spc="-30" dirty="0">
                <a:cs typeface="Roboto"/>
              </a:rPr>
              <a:t>what</a:t>
            </a:r>
            <a:r>
              <a:rPr sz="2000" spc="-15" dirty="0">
                <a:cs typeface="Roboto"/>
              </a:rPr>
              <a:t> </a:t>
            </a:r>
            <a:r>
              <a:rPr sz="2000" spc="-25" dirty="0">
                <a:cs typeface="Roboto"/>
              </a:rPr>
              <a:t>is</a:t>
            </a:r>
            <a:r>
              <a:rPr sz="2000" spc="-10" dirty="0">
                <a:cs typeface="Roboto"/>
              </a:rPr>
              <a:t> </a:t>
            </a:r>
            <a:r>
              <a:rPr sz="2000" spc="-30" dirty="0">
                <a:cs typeface="Roboto"/>
              </a:rPr>
              <a:t>happening</a:t>
            </a:r>
            <a:r>
              <a:rPr sz="2000" spc="-10" dirty="0">
                <a:cs typeface="Roboto"/>
              </a:rPr>
              <a:t> </a:t>
            </a:r>
            <a:r>
              <a:rPr sz="2000" spc="-25" dirty="0">
                <a:cs typeface="Roboto"/>
              </a:rPr>
              <a:t>to</a:t>
            </a:r>
            <a:r>
              <a:rPr sz="2000" spc="-15" dirty="0">
                <a:cs typeface="Roboto"/>
              </a:rPr>
              <a:t> </a:t>
            </a:r>
            <a:r>
              <a:rPr sz="2000" spc="-25" dirty="0">
                <a:cs typeface="Roboto"/>
              </a:rPr>
              <a:t>spark </a:t>
            </a:r>
            <a:r>
              <a:rPr sz="2000" spc="-20" dirty="0">
                <a:cs typeface="Roboto"/>
              </a:rPr>
              <a:t> </a:t>
            </a:r>
            <a:r>
              <a:rPr sz="2000" spc="-15" dirty="0">
                <a:cs typeface="Roboto"/>
              </a:rPr>
              <a:t>further</a:t>
            </a:r>
            <a:r>
              <a:rPr sz="2000" spc="-10" dirty="0">
                <a:cs typeface="Roboto"/>
              </a:rPr>
              <a:t> </a:t>
            </a:r>
            <a:r>
              <a:rPr sz="2000" spc="-40" dirty="0">
                <a:cs typeface="Roboto"/>
              </a:rPr>
              <a:t>creativity,</a:t>
            </a:r>
            <a:r>
              <a:rPr sz="2000" spc="-10" dirty="0">
                <a:cs typeface="Roboto"/>
              </a:rPr>
              <a:t> </a:t>
            </a:r>
            <a:r>
              <a:rPr sz="2000" spc="-25" dirty="0">
                <a:cs typeface="Roboto"/>
              </a:rPr>
              <a:t>collaboration,</a:t>
            </a:r>
            <a:r>
              <a:rPr sz="2000" spc="-10" dirty="0">
                <a:cs typeface="Roboto"/>
              </a:rPr>
              <a:t> </a:t>
            </a:r>
            <a:r>
              <a:rPr sz="2000" spc="-25" dirty="0">
                <a:cs typeface="Roboto"/>
              </a:rPr>
              <a:t>and</a:t>
            </a:r>
            <a:r>
              <a:rPr sz="2000" spc="-5" dirty="0">
                <a:cs typeface="Roboto"/>
              </a:rPr>
              <a:t> </a:t>
            </a:r>
            <a:r>
              <a:rPr sz="2000" spc="-20" dirty="0">
                <a:cs typeface="Roboto"/>
              </a:rPr>
              <a:t>asset</a:t>
            </a:r>
            <a:r>
              <a:rPr sz="2000" spc="-10" dirty="0">
                <a:cs typeface="Roboto"/>
              </a:rPr>
              <a:t> </a:t>
            </a:r>
            <a:r>
              <a:rPr sz="2000" spc="-25" dirty="0">
                <a:cs typeface="Roboto"/>
              </a:rPr>
              <a:t>generation</a:t>
            </a:r>
            <a:endParaRPr sz="2000" dirty="0">
              <a:cs typeface="Roboto"/>
            </a:endParaRPr>
          </a:p>
          <a:p>
            <a:pPr marL="575310" marR="5080" lvl="1" indent="-260350" algn="just">
              <a:lnSpc>
                <a:spcPct val="116100"/>
              </a:lnSpc>
              <a:spcBef>
                <a:spcPts val="439"/>
              </a:spcBef>
              <a:buFont typeface="Arial MT"/>
              <a:buChar char="○"/>
              <a:tabLst>
                <a:tab pos="575945" algn="l"/>
                <a:tab pos="3341370" algn="l"/>
              </a:tabLst>
            </a:pPr>
            <a:r>
              <a:rPr sz="2000" spc="-25" dirty="0">
                <a:cs typeface="Roboto"/>
              </a:rPr>
              <a:t>Predictive</a:t>
            </a:r>
            <a:r>
              <a:rPr sz="2000" spc="10" dirty="0">
                <a:cs typeface="Roboto"/>
              </a:rPr>
              <a:t> </a:t>
            </a:r>
            <a:r>
              <a:rPr sz="2000" spc="-30" dirty="0">
                <a:cs typeface="Roboto"/>
              </a:rPr>
              <a:t>analytics	</a:t>
            </a:r>
            <a:r>
              <a:rPr sz="2000" spc="-25" dirty="0">
                <a:cs typeface="Roboto"/>
              </a:rPr>
              <a:t>to </a:t>
            </a:r>
            <a:r>
              <a:rPr sz="2000" spc="-20" dirty="0">
                <a:cs typeface="Roboto"/>
              </a:rPr>
              <a:t>advise executive management </a:t>
            </a:r>
            <a:r>
              <a:rPr sz="2000" spc="-585" dirty="0">
                <a:cs typeface="Roboto"/>
              </a:rPr>
              <a:t> </a:t>
            </a:r>
            <a:r>
              <a:rPr sz="2000" spc="20" dirty="0">
                <a:cs typeface="Roboto"/>
              </a:rPr>
              <a:t>of</a:t>
            </a:r>
            <a:r>
              <a:rPr sz="2000" spc="-15" dirty="0">
                <a:cs typeface="Roboto"/>
              </a:rPr>
              <a:t> </a:t>
            </a:r>
            <a:r>
              <a:rPr sz="2000" spc="-20" dirty="0">
                <a:cs typeface="Roboto"/>
              </a:rPr>
              <a:t>where</a:t>
            </a:r>
            <a:r>
              <a:rPr sz="2000" spc="-10" dirty="0">
                <a:cs typeface="Roboto"/>
              </a:rPr>
              <a:t> </a:t>
            </a:r>
            <a:r>
              <a:rPr sz="2000" spc="-30" dirty="0">
                <a:cs typeface="Roboto"/>
              </a:rPr>
              <a:t>it</a:t>
            </a:r>
            <a:r>
              <a:rPr sz="2000" spc="-10" dirty="0">
                <a:cs typeface="Roboto"/>
              </a:rPr>
              <a:t> </a:t>
            </a:r>
            <a:r>
              <a:rPr sz="2000" spc="-30" dirty="0">
                <a:cs typeface="Roboto"/>
              </a:rPr>
              <a:t>should</a:t>
            </a:r>
            <a:r>
              <a:rPr sz="2000" spc="-10" dirty="0">
                <a:cs typeface="Roboto"/>
              </a:rPr>
              <a:t> </a:t>
            </a:r>
            <a:r>
              <a:rPr sz="2000" spc="-5" dirty="0">
                <a:cs typeface="Roboto"/>
              </a:rPr>
              <a:t>be </a:t>
            </a:r>
            <a:r>
              <a:rPr sz="2000" spc="-30" dirty="0">
                <a:cs typeface="Roboto"/>
              </a:rPr>
              <a:t>investing</a:t>
            </a:r>
            <a:r>
              <a:rPr sz="2000" spc="-10" dirty="0">
                <a:cs typeface="Roboto"/>
              </a:rPr>
              <a:t> </a:t>
            </a:r>
            <a:r>
              <a:rPr sz="2000" spc="-35" dirty="0">
                <a:cs typeface="Roboto"/>
              </a:rPr>
              <a:t>in</a:t>
            </a:r>
            <a:r>
              <a:rPr sz="2000" spc="-10" dirty="0">
                <a:cs typeface="Roboto"/>
              </a:rPr>
              <a:t> </a:t>
            </a:r>
            <a:r>
              <a:rPr sz="2000" spc="-25" dirty="0">
                <a:cs typeface="Roboto"/>
              </a:rPr>
              <a:t>the</a:t>
            </a:r>
            <a:r>
              <a:rPr sz="2000" spc="-10" dirty="0">
                <a:cs typeface="Roboto"/>
              </a:rPr>
              <a:t> </a:t>
            </a:r>
            <a:r>
              <a:rPr sz="2000" spc="-25" dirty="0">
                <a:cs typeface="Roboto"/>
              </a:rPr>
              <a:t>future</a:t>
            </a:r>
            <a:endParaRPr sz="2000" dirty="0">
              <a:cs typeface="Roboto"/>
            </a:endParaRPr>
          </a:p>
        </p:txBody>
      </p:sp>
      <p:sp>
        <p:nvSpPr>
          <p:cNvPr id="4" name="Date Placeholder 3">
            <a:extLst>
              <a:ext uri="{FF2B5EF4-FFF2-40B4-BE49-F238E27FC236}">
                <a16:creationId xmlns:a16="http://schemas.microsoft.com/office/drawing/2014/main" id="{449077D0-527F-CCEE-CC3C-4E185DAE63D8}"/>
              </a:ext>
            </a:extLst>
          </p:cNvPr>
          <p:cNvSpPr>
            <a:spLocks noGrp="1"/>
          </p:cNvSpPr>
          <p:nvPr>
            <p:ph type="dt" sz="half" idx="10"/>
          </p:nvPr>
        </p:nvSpPr>
        <p:spPr/>
        <p:txBody>
          <a:bodyPr/>
          <a:lstStyle/>
          <a:p>
            <a:fld id="{9D32FAC3-61A1-4811-BF29-A9552DAAC52E}" type="datetime1">
              <a:rPr lang="en-US" smtClean="0"/>
              <a:t>2/5/2024</a:t>
            </a:fld>
            <a:endParaRPr lang="en-US"/>
          </a:p>
        </p:txBody>
      </p:sp>
      <p:sp>
        <p:nvSpPr>
          <p:cNvPr id="5" name="Slide Number Placeholder 4">
            <a:extLst>
              <a:ext uri="{FF2B5EF4-FFF2-40B4-BE49-F238E27FC236}">
                <a16:creationId xmlns:a16="http://schemas.microsoft.com/office/drawing/2014/main" id="{CA1D2F77-616C-0409-1BF9-122688A770A2}"/>
              </a:ext>
            </a:extLst>
          </p:cNvPr>
          <p:cNvSpPr>
            <a:spLocks noGrp="1"/>
          </p:cNvSpPr>
          <p:nvPr>
            <p:ph type="sldNum" sz="quarter" idx="12"/>
          </p:nvPr>
        </p:nvSpPr>
        <p:spPr/>
        <p:txBody>
          <a:bodyPr/>
          <a:lstStyle/>
          <a:p>
            <a:fld id="{B6F15528-21DE-4FAA-801E-634DDDAF4B2B}" type="slidenum">
              <a:rPr lang="en-US" smtClean="0"/>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609" y="574516"/>
            <a:ext cx="4600575"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rPr>
              <a:t>Phase</a:t>
            </a:r>
            <a:r>
              <a:rPr sz="3000" b="1" spc="-5" dirty="0">
                <a:solidFill>
                  <a:srgbClr val="C00000"/>
                </a:solidFill>
              </a:rPr>
              <a:t> </a:t>
            </a:r>
            <a:r>
              <a:rPr sz="3000" b="1" spc="-175" dirty="0">
                <a:solidFill>
                  <a:srgbClr val="C00000"/>
                </a:solidFill>
              </a:rPr>
              <a:t>2:</a:t>
            </a:r>
            <a:r>
              <a:rPr sz="3000" b="1" dirty="0">
                <a:solidFill>
                  <a:srgbClr val="C00000"/>
                </a:solidFill>
              </a:rPr>
              <a:t> </a:t>
            </a:r>
            <a:r>
              <a:rPr sz="3000" b="1" spc="10" dirty="0">
                <a:solidFill>
                  <a:srgbClr val="C00000"/>
                </a:solidFill>
              </a:rPr>
              <a:t>Data</a:t>
            </a:r>
            <a:r>
              <a:rPr sz="3000" b="1" dirty="0">
                <a:solidFill>
                  <a:srgbClr val="C00000"/>
                </a:solidFill>
              </a:rPr>
              <a:t> </a:t>
            </a:r>
            <a:r>
              <a:rPr sz="3000" b="1" spc="70" dirty="0">
                <a:solidFill>
                  <a:srgbClr val="C00000"/>
                </a:solidFill>
              </a:rPr>
              <a:t>Preparation</a:t>
            </a:r>
            <a:endParaRPr sz="3000" b="1" dirty="0">
              <a:solidFill>
                <a:srgbClr val="C00000"/>
              </a:solidFill>
            </a:endParaRPr>
          </a:p>
        </p:txBody>
      </p:sp>
      <p:sp>
        <p:nvSpPr>
          <p:cNvPr id="3" name="object 3"/>
          <p:cNvSpPr txBox="1"/>
          <p:nvPr/>
        </p:nvSpPr>
        <p:spPr>
          <a:xfrm>
            <a:off x="460424" y="1803908"/>
            <a:ext cx="7550784" cy="2710486"/>
          </a:xfrm>
          <a:prstGeom prst="rect">
            <a:avLst/>
          </a:prstGeom>
        </p:spPr>
        <p:txBody>
          <a:bodyPr vert="horz" wrap="square" lIns="0" tIns="127000" rIns="0" bIns="0" rtlCol="0">
            <a:spAutoFit/>
          </a:bodyPr>
          <a:lstStyle/>
          <a:p>
            <a:pPr marL="354965" indent="-342900" algn="just">
              <a:lnSpc>
                <a:spcPct val="100000"/>
              </a:lnSpc>
              <a:spcBef>
                <a:spcPts val="1000"/>
              </a:spcBef>
              <a:buFont typeface="Arial" panose="020B0604020202020204" pitchFamily="34" charset="0"/>
              <a:buChar char="•"/>
              <a:tabLst>
                <a:tab pos="273050" algn="l"/>
              </a:tabLst>
            </a:pPr>
            <a:r>
              <a:rPr sz="2000" spc="-25" dirty="0">
                <a:cs typeface="Roboto"/>
              </a:rPr>
              <a:t>Set</a:t>
            </a:r>
            <a:r>
              <a:rPr sz="2000" spc="-20" dirty="0">
                <a:cs typeface="Roboto"/>
              </a:rPr>
              <a:t> </a:t>
            </a:r>
            <a:r>
              <a:rPr sz="2000" spc="-35" dirty="0">
                <a:cs typeface="Roboto"/>
              </a:rPr>
              <a:t>up</a:t>
            </a:r>
            <a:r>
              <a:rPr sz="2000" spc="-20" dirty="0">
                <a:cs typeface="Roboto"/>
              </a:rPr>
              <a:t> </a:t>
            </a:r>
            <a:r>
              <a:rPr sz="2000" spc="-30" dirty="0">
                <a:cs typeface="Roboto"/>
              </a:rPr>
              <a:t>an</a:t>
            </a:r>
            <a:r>
              <a:rPr sz="2000" spc="-20" dirty="0">
                <a:cs typeface="Roboto"/>
              </a:rPr>
              <a:t> </a:t>
            </a:r>
            <a:r>
              <a:rPr sz="2000" spc="-30" dirty="0">
                <a:cs typeface="Roboto"/>
              </a:rPr>
              <a:t>analytics</a:t>
            </a:r>
            <a:r>
              <a:rPr sz="2000" spc="-25" dirty="0">
                <a:cs typeface="Roboto"/>
              </a:rPr>
              <a:t> sandbox</a:t>
            </a:r>
            <a:endParaRPr sz="2000" dirty="0">
              <a:cs typeface="Roboto"/>
            </a:endParaRPr>
          </a:p>
          <a:p>
            <a:pPr marL="354965" marR="77470" indent="-342900" algn="just">
              <a:lnSpc>
                <a:spcPct val="116100"/>
              </a:lnSpc>
              <a:spcBef>
                <a:spcPts val="434"/>
              </a:spcBef>
              <a:buFont typeface="Arial" panose="020B0604020202020204" pitchFamily="34" charset="0"/>
              <a:buChar char="•"/>
              <a:tabLst>
                <a:tab pos="273050" algn="l"/>
              </a:tabLst>
            </a:pPr>
            <a:r>
              <a:rPr sz="2000" spc="-25" dirty="0">
                <a:cs typeface="Roboto"/>
              </a:rPr>
              <a:t>Discovered</a:t>
            </a:r>
            <a:r>
              <a:rPr sz="2000" spc="-10" dirty="0">
                <a:cs typeface="Roboto"/>
              </a:rPr>
              <a:t> </a:t>
            </a:r>
            <a:r>
              <a:rPr sz="2000" spc="-35" dirty="0">
                <a:cs typeface="Roboto"/>
              </a:rPr>
              <a:t>that</a:t>
            </a:r>
            <a:r>
              <a:rPr sz="2000" spc="-10" dirty="0">
                <a:cs typeface="Roboto"/>
              </a:rPr>
              <a:t> </a:t>
            </a:r>
            <a:r>
              <a:rPr sz="2000" spc="-15" dirty="0">
                <a:cs typeface="Roboto"/>
              </a:rPr>
              <a:t>certain</a:t>
            </a:r>
            <a:r>
              <a:rPr sz="2000" spc="-10" dirty="0">
                <a:cs typeface="Roboto"/>
              </a:rPr>
              <a:t> </a:t>
            </a:r>
            <a:r>
              <a:rPr sz="2000" spc="-20" dirty="0">
                <a:cs typeface="Roboto"/>
              </a:rPr>
              <a:t>data</a:t>
            </a:r>
            <a:r>
              <a:rPr sz="2000" spc="-10" dirty="0">
                <a:cs typeface="Roboto"/>
              </a:rPr>
              <a:t> needed </a:t>
            </a:r>
            <a:r>
              <a:rPr sz="2000" spc="-25" dirty="0">
                <a:cs typeface="Roboto"/>
              </a:rPr>
              <a:t>conditioning</a:t>
            </a:r>
            <a:r>
              <a:rPr sz="2000" spc="-10" dirty="0">
                <a:cs typeface="Roboto"/>
              </a:rPr>
              <a:t> </a:t>
            </a:r>
            <a:r>
              <a:rPr sz="2000" spc="-30" dirty="0">
                <a:cs typeface="Roboto"/>
              </a:rPr>
              <a:t>and </a:t>
            </a:r>
            <a:r>
              <a:rPr sz="2000" spc="-580" dirty="0">
                <a:cs typeface="Roboto"/>
              </a:rPr>
              <a:t> </a:t>
            </a:r>
            <a:r>
              <a:rPr sz="2000" spc="-25" dirty="0">
                <a:cs typeface="Roboto"/>
              </a:rPr>
              <a:t>normalization</a:t>
            </a:r>
            <a:r>
              <a:rPr sz="2000" spc="-10" dirty="0">
                <a:cs typeface="Roboto"/>
              </a:rPr>
              <a:t> </a:t>
            </a:r>
            <a:r>
              <a:rPr sz="2000" spc="-25" dirty="0">
                <a:cs typeface="Roboto"/>
              </a:rPr>
              <a:t>and</a:t>
            </a:r>
            <a:r>
              <a:rPr sz="2000" spc="-5" dirty="0">
                <a:cs typeface="Roboto"/>
              </a:rPr>
              <a:t> </a:t>
            </a:r>
            <a:r>
              <a:rPr sz="2000" spc="-35" dirty="0">
                <a:cs typeface="Roboto"/>
              </a:rPr>
              <a:t>that</a:t>
            </a:r>
            <a:r>
              <a:rPr sz="2000" spc="-5" dirty="0">
                <a:cs typeface="Roboto"/>
              </a:rPr>
              <a:t> </a:t>
            </a:r>
            <a:r>
              <a:rPr sz="2000" spc="-25" dirty="0">
                <a:cs typeface="Roboto"/>
              </a:rPr>
              <a:t>missing</a:t>
            </a:r>
            <a:r>
              <a:rPr sz="2000" spc="-5" dirty="0">
                <a:cs typeface="Roboto"/>
              </a:rPr>
              <a:t> </a:t>
            </a:r>
            <a:r>
              <a:rPr sz="2000" spc="-20" dirty="0">
                <a:cs typeface="Roboto"/>
              </a:rPr>
              <a:t>datasets</a:t>
            </a:r>
            <a:r>
              <a:rPr sz="2000" spc="-10" dirty="0">
                <a:cs typeface="Roboto"/>
              </a:rPr>
              <a:t> </a:t>
            </a:r>
            <a:r>
              <a:rPr sz="2000" spc="-15" dirty="0">
                <a:cs typeface="Roboto"/>
              </a:rPr>
              <a:t>were</a:t>
            </a:r>
            <a:r>
              <a:rPr sz="2000" spc="-5" dirty="0">
                <a:cs typeface="Roboto"/>
              </a:rPr>
              <a:t> </a:t>
            </a:r>
            <a:r>
              <a:rPr sz="2000" spc="-25" dirty="0">
                <a:cs typeface="Roboto"/>
              </a:rPr>
              <a:t>critical</a:t>
            </a:r>
            <a:endParaRPr sz="2000" dirty="0">
              <a:cs typeface="Roboto"/>
            </a:endParaRPr>
          </a:p>
          <a:p>
            <a:pPr marL="354965" marR="163195" indent="-342900" algn="just">
              <a:lnSpc>
                <a:spcPct val="116100"/>
              </a:lnSpc>
              <a:spcBef>
                <a:spcPts val="434"/>
              </a:spcBef>
              <a:buFont typeface="Arial" panose="020B0604020202020204" pitchFamily="34" charset="0"/>
              <a:buChar char="•"/>
              <a:tabLst>
                <a:tab pos="273050" algn="l"/>
              </a:tabLst>
            </a:pPr>
            <a:r>
              <a:rPr sz="2000" spc="-35" dirty="0">
                <a:cs typeface="Roboto"/>
              </a:rPr>
              <a:t>Team</a:t>
            </a:r>
            <a:r>
              <a:rPr sz="2000" spc="-10" dirty="0">
                <a:cs typeface="Roboto"/>
              </a:rPr>
              <a:t> </a:t>
            </a:r>
            <a:r>
              <a:rPr sz="2000" spc="-20" dirty="0">
                <a:cs typeface="Roboto"/>
              </a:rPr>
              <a:t>recognized</a:t>
            </a:r>
            <a:r>
              <a:rPr sz="2000" spc="-10" dirty="0">
                <a:cs typeface="Roboto"/>
              </a:rPr>
              <a:t> </a:t>
            </a:r>
            <a:r>
              <a:rPr sz="2000" spc="-35" dirty="0">
                <a:cs typeface="Roboto"/>
              </a:rPr>
              <a:t>that</a:t>
            </a:r>
            <a:r>
              <a:rPr sz="2000" spc="-10" dirty="0">
                <a:cs typeface="Roboto"/>
              </a:rPr>
              <a:t> </a:t>
            </a:r>
            <a:r>
              <a:rPr sz="2000" spc="-15" dirty="0">
                <a:cs typeface="Roboto"/>
              </a:rPr>
              <a:t>poor</a:t>
            </a:r>
            <a:r>
              <a:rPr sz="2000" dirty="0">
                <a:cs typeface="Roboto"/>
              </a:rPr>
              <a:t> </a:t>
            </a:r>
            <a:r>
              <a:rPr sz="2000" spc="-35" dirty="0">
                <a:cs typeface="Roboto"/>
              </a:rPr>
              <a:t>quality</a:t>
            </a:r>
            <a:r>
              <a:rPr sz="2000" spc="-10" dirty="0">
                <a:cs typeface="Roboto"/>
              </a:rPr>
              <a:t> </a:t>
            </a:r>
            <a:r>
              <a:rPr sz="2000" spc="-20" dirty="0">
                <a:cs typeface="Roboto"/>
              </a:rPr>
              <a:t>data</a:t>
            </a:r>
            <a:r>
              <a:rPr sz="2000" spc="-10" dirty="0">
                <a:cs typeface="Roboto"/>
              </a:rPr>
              <a:t> </a:t>
            </a:r>
            <a:r>
              <a:rPr sz="2000" spc="-20" dirty="0">
                <a:cs typeface="Roboto"/>
              </a:rPr>
              <a:t>could</a:t>
            </a:r>
            <a:r>
              <a:rPr sz="2000" spc="-10" dirty="0">
                <a:cs typeface="Roboto"/>
              </a:rPr>
              <a:t> </a:t>
            </a:r>
            <a:r>
              <a:rPr sz="2000" spc="-20" dirty="0">
                <a:cs typeface="Roboto"/>
              </a:rPr>
              <a:t>impact </a:t>
            </a:r>
            <a:r>
              <a:rPr sz="2000" spc="-580" dirty="0">
                <a:cs typeface="Roboto"/>
              </a:rPr>
              <a:t> </a:t>
            </a:r>
            <a:r>
              <a:rPr sz="2000" spc="-25" dirty="0">
                <a:cs typeface="Roboto"/>
              </a:rPr>
              <a:t>subsequent</a:t>
            </a:r>
            <a:r>
              <a:rPr sz="2000" spc="-15" dirty="0">
                <a:cs typeface="Roboto"/>
              </a:rPr>
              <a:t> </a:t>
            </a:r>
            <a:r>
              <a:rPr sz="2000" spc="-20" dirty="0">
                <a:cs typeface="Roboto"/>
              </a:rPr>
              <a:t>steps</a:t>
            </a:r>
            <a:endParaRPr sz="2000" dirty="0">
              <a:cs typeface="Roboto"/>
            </a:endParaRPr>
          </a:p>
          <a:p>
            <a:pPr marL="354965" marR="408940" indent="-342900" algn="just">
              <a:lnSpc>
                <a:spcPct val="116100"/>
              </a:lnSpc>
              <a:spcBef>
                <a:spcPts val="434"/>
              </a:spcBef>
              <a:buFont typeface="Arial" panose="020B0604020202020204" pitchFamily="34" charset="0"/>
              <a:buChar char="•"/>
              <a:tabLst>
                <a:tab pos="273050" algn="l"/>
              </a:tabLst>
            </a:pPr>
            <a:r>
              <a:rPr sz="2000" spc="-35" dirty="0">
                <a:cs typeface="Roboto"/>
              </a:rPr>
              <a:t>They</a:t>
            </a:r>
            <a:r>
              <a:rPr sz="2000" spc="-15" dirty="0">
                <a:cs typeface="Roboto"/>
              </a:rPr>
              <a:t> </a:t>
            </a:r>
            <a:r>
              <a:rPr sz="2000" spc="-20" dirty="0">
                <a:cs typeface="Roboto"/>
              </a:rPr>
              <a:t>discovered</a:t>
            </a:r>
            <a:r>
              <a:rPr sz="2000" spc="-15" dirty="0">
                <a:cs typeface="Roboto"/>
              </a:rPr>
              <a:t> </a:t>
            </a:r>
            <a:r>
              <a:rPr sz="2000" spc="-35" dirty="0">
                <a:cs typeface="Roboto"/>
              </a:rPr>
              <a:t>many</a:t>
            </a:r>
            <a:r>
              <a:rPr sz="2000" spc="-15" dirty="0">
                <a:cs typeface="Roboto"/>
              </a:rPr>
              <a:t> names</a:t>
            </a:r>
            <a:r>
              <a:rPr sz="2000" spc="-20" dirty="0">
                <a:cs typeface="Roboto"/>
              </a:rPr>
              <a:t> </a:t>
            </a:r>
            <a:r>
              <a:rPr sz="2000" spc="-15" dirty="0">
                <a:cs typeface="Roboto"/>
              </a:rPr>
              <a:t>were misspelled </a:t>
            </a:r>
            <a:r>
              <a:rPr sz="2000" spc="-30" dirty="0">
                <a:cs typeface="Roboto"/>
              </a:rPr>
              <a:t>and </a:t>
            </a:r>
            <a:r>
              <a:rPr sz="2000" spc="-580" dirty="0">
                <a:cs typeface="Roboto"/>
              </a:rPr>
              <a:t> </a:t>
            </a:r>
            <a:r>
              <a:rPr sz="2000" spc="-20" dirty="0">
                <a:cs typeface="Roboto"/>
              </a:rPr>
              <a:t>problems</a:t>
            </a:r>
            <a:r>
              <a:rPr sz="2000" spc="-15" dirty="0">
                <a:cs typeface="Roboto"/>
              </a:rPr>
              <a:t> </a:t>
            </a:r>
            <a:r>
              <a:rPr sz="2000" spc="-30" dirty="0">
                <a:cs typeface="Roboto"/>
              </a:rPr>
              <a:t>with</a:t>
            </a:r>
            <a:r>
              <a:rPr sz="2000" spc="-10" dirty="0">
                <a:cs typeface="Roboto"/>
              </a:rPr>
              <a:t> </a:t>
            </a:r>
            <a:r>
              <a:rPr sz="2000" spc="-30" dirty="0">
                <a:cs typeface="Roboto"/>
              </a:rPr>
              <a:t>extra</a:t>
            </a:r>
            <a:r>
              <a:rPr sz="2000" spc="-10" dirty="0">
                <a:cs typeface="Roboto"/>
              </a:rPr>
              <a:t> </a:t>
            </a:r>
            <a:r>
              <a:rPr sz="2000" spc="-15" dirty="0">
                <a:cs typeface="Roboto"/>
              </a:rPr>
              <a:t>spaces</a:t>
            </a:r>
            <a:endParaRPr sz="2000" dirty="0">
              <a:cs typeface="Roboto"/>
            </a:endParaRPr>
          </a:p>
        </p:txBody>
      </p:sp>
      <p:sp>
        <p:nvSpPr>
          <p:cNvPr id="4" name="Date Placeholder 3">
            <a:extLst>
              <a:ext uri="{FF2B5EF4-FFF2-40B4-BE49-F238E27FC236}">
                <a16:creationId xmlns:a16="http://schemas.microsoft.com/office/drawing/2014/main" id="{4D004B7D-F33C-8352-AAB6-6F06BCDA2992}"/>
              </a:ext>
            </a:extLst>
          </p:cNvPr>
          <p:cNvSpPr>
            <a:spLocks noGrp="1"/>
          </p:cNvSpPr>
          <p:nvPr>
            <p:ph type="dt" sz="half" idx="10"/>
          </p:nvPr>
        </p:nvSpPr>
        <p:spPr/>
        <p:txBody>
          <a:bodyPr/>
          <a:lstStyle/>
          <a:p>
            <a:fld id="{1AD213B3-9CD1-4A3D-A570-9A9CDE7F9408}" type="datetime1">
              <a:rPr lang="en-US" smtClean="0"/>
              <a:t>2/5/2024</a:t>
            </a:fld>
            <a:endParaRPr lang="en-US"/>
          </a:p>
        </p:txBody>
      </p:sp>
      <p:sp>
        <p:nvSpPr>
          <p:cNvPr id="5" name="Slide Number Placeholder 4">
            <a:extLst>
              <a:ext uri="{FF2B5EF4-FFF2-40B4-BE49-F238E27FC236}">
                <a16:creationId xmlns:a16="http://schemas.microsoft.com/office/drawing/2014/main" id="{DBA35B3A-8278-4C41-89B7-F51FA56A7CC4}"/>
              </a:ext>
            </a:extLst>
          </p:cNvPr>
          <p:cNvSpPr>
            <a:spLocks noGrp="1"/>
          </p:cNvSpPr>
          <p:nvPr>
            <p:ph type="sldNum" sz="quarter" idx="12"/>
          </p:nvPr>
        </p:nvSpPr>
        <p:spPr/>
        <p:txBody>
          <a:bodyPr/>
          <a:lstStyle/>
          <a:p>
            <a:fld id="{B6F15528-21DE-4FAA-801E-634DDDAF4B2B}" type="slidenum">
              <a:rPr lang="en-US" smtClean="0"/>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051" y="703103"/>
            <a:ext cx="44602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rPr>
              <a:t>Phas</a:t>
            </a:r>
            <a:r>
              <a:rPr sz="3000" b="1" spc="125" dirty="0">
                <a:solidFill>
                  <a:srgbClr val="C00000"/>
                </a:solidFill>
              </a:rPr>
              <a:t>e</a:t>
            </a:r>
            <a:r>
              <a:rPr sz="3000" b="1" spc="15" dirty="0">
                <a:solidFill>
                  <a:srgbClr val="C00000"/>
                </a:solidFill>
              </a:rPr>
              <a:t> </a:t>
            </a:r>
            <a:r>
              <a:rPr sz="3000" b="1" spc="-235" dirty="0">
                <a:solidFill>
                  <a:srgbClr val="C00000"/>
                </a:solidFill>
              </a:rPr>
              <a:t>3</a:t>
            </a:r>
            <a:r>
              <a:rPr sz="3000" b="1" spc="-130" dirty="0">
                <a:solidFill>
                  <a:srgbClr val="C00000"/>
                </a:solidFill>
              </a:rPr>
              <a:t>:</a:t>
            </a:r>
            <a:r>
              <a:rPr sz="3000" b="1" spc="20" dirty="0">
                <a:solidFill>
                  <a:srgbClr val="C00000"/>
                </a:solidFill>
              </a:rPr>
              <a:t> </a:t>
            </a:r>
            <a:r>
              <a:rPr sz="3000" b="1" spc="90" dirty="0">
                <a:solidFill>
                  <a:srgbClr val="C00000"/>
                </a:solidFill>
              </a:rPr>
              <a:t>M</a:t>
            </a:r>
            <a:r>
              <a:rPr sz="3000" b="1" spc="100" dirty="0">
                <a:solidFill>
                  <a:srgbClr val="C00000"/>
                </a:solidFill>
              </a:rPr>
              <a:t>o</a:t>
            </a:r>
            <a:r>
              <a:rPr sz="3000" b="1" spc="50" dirty="0">
                <a:solidFill>
                  <a:srgbClr val="C00000"/>
                </a:solidFill>
              </a:rPr>
              <a:t>d</a:t>
            </a:r>
            <a:r>
              <a:rPr sz="3000" b="1" spc="120" dirty="0">
                <a:solidFill>
                  <a:srgbClr val="C00000"/>
                </a:solidFill>
              </a:rPr>
              <a:t>e</a:t>
            </a:r>
            <a:r>
              <a:rPr sz="3000" b="1" spc="70" dirty="0">
                <a:solidFill>
                  <a:srgbClr val="C00000"/>
                </a:solidFill>
              </a:rPr>
              <a:t>l</a:t>
            </a:r>
            <a:r>
              <a:rPr sz="3000" b="1" spc="15" dirty="0">
                <a:solidFill>
                  <a:srgbClr val="C00000"/>
                </a:solidFill>
              </a:rPr>
              <a:t> </a:t>
            </a:r>
            <a:r>
              <a:rPr sz="3000" b="1" spc="125" dirty="0">
                <a:solidFill>
                  <a:srgbClr val="C00000"/>
                </a:solidFill>
              </a:rPr>
              <a:t>Planni</a:t>
            </a:r>
            <a:r>
              <a:rPr sz="3000" b="1" spc="150" dirty="0">
                <a:solidFill>
                  <a:srgbClr val="C00000"/>
                </a:solidFill>
              </a:rPr>
              <a:t>n</a:t>
            </a:r>
            <a:r>
              <a:rPr sz="3000" b="1" spc="165" dirty="0">
                <a:solidFill>
                  <a:srgbClr val="C00000"/>
                </a:solidFill>
              </a:rPr>
              <a:t>g</a:t>
            </a:r>
            <a:endParaRPr sz="3000" b="1" dirty="0">
              <a:solidFill>
                <a:srgbClr val="C00000"/>
              </a:solidFill>
            </a:endParaRPr>
          </a:p>
        </p:txBody>
      </p:sp>
      <p:sp>
        <p:nvSpPr>
          <p:cNvPr id="3" name="object 3"/>
          <p:cNvSpPr txBox="1"/>
          <p:nvPr/>
        </p:nvSpPr>
        <p:spPr>
          <a:xfrm>
            <a:off x="607571" y="1999996"/>
            <a:ext cx="7508875" cy="2049792"/>
          </a:xfrm>
          <a:prstGeom prst="rect">
            <a:avLst/>
          </a:prstGeom>
        </p:spPr>
        <p:txBody>
          <a:bodyPr vert="horz" wrap="square" lIns="0" tIns="12700" rIns="0" bIns="0" rtlCol="0">
            <a:spAutoFit/>
          </a:bodyPr>
          <a:lstStyle/>
          <a:p>
            <a:pPr marL="12065" marR="2128520" algn="just">
              <a:lnSpc>
                <a:spcPct val="116100"/>
              </a:lnSpc>
              <a:spcBef>
                <a:spcPts val="100"/>
              </a:spcBef>
              <a:tabLst>
                <a:tab pos="278765" algn="l"/>
              </a:tabLst>
            </a:pPr>
            <a:r>
              <a:rPr sz="2000" spc="-20" dirty="0">
                <a:cs typeface="Roboto"/>
              </a:rPr>
              <a:t>The</a:t>
            </a:r>
            <a:r>
              <a:rPr sz="2000" spc="-15" dirty="0">
                <a:cs typeface="Roboto"/>
              </a:rPr>
              <a:t> </a:t>
            </a:r>
            <a:r>
              <a:rPr sz="2000" spc="-45" dirty="0">
                <a:cs typeface="Roboto"/>
              </a:rPr>
              <a:t>study</a:t>
            </a:r>
            <a:r>
              <a:rPr sz="2000" spc="-15" dirty="0">
                <a:cs typeface="Roboto"/>
              </a:rPr>
              <a:t> </a:t>
            </a:r>
            <a:r>
              <a:rPr sz="2000" spc="-25" dirty="0">
                <a:cs typeface="Roboto"/>
              </a:rPr>
              <a:t>included</a:t>
            </a:r>
            <a:r>
              <a:rPr sz="2000" spc="-15" dirty="0">
                <a:cs typeface="Roboto"/>
              </a:rPr>
              <a:t> </a:t>
            </a:r>
            <a:r>
              <a:rPr sz="2000" spc="-25" dirty="0">
                <a:cs typeface="Roboto"/>
              </a:rPr>
              <a:t>the</a:t>
            </a:r>
            <a:r>
              <a:rPr sz="2000" spc="-15" dirty="0">
                <a:cs typeface="Roboto"/>
              </a:rPr>
              <a:t> </a:t>
            </a:r>
            <a:r>
              <a:rPr sz="2000" spc="-20" dirty="0">
                <a:cs typeface="Roboto"/>
              </a:rPr>
              <a:t>following </a:t>
            </a:r>
            <a:r>
              <a:rPr sz="2000" spc="-685" dirty="0">
                <a:cs typeface="Roboto"/>
              </a:rPr>
              <a:t> </a:t>
            </a:r>
            <a:r>
              <a:rPr sz="2000" spc="-30" dirty="0">
                <a:cs typeface="Roboto"/>
              </a:rPr>
              <a:t>considerations</a:t>
            </a:r>
            <a:endParaRPr sz="2000" dirty="0">
              <a:cs typeface="Roboto"/>
            </a:endParaRPr>
          </a:p>
          <a:p>
            <a:pPr marL="657225" lvl="1" indent="-342900" algn="just">
              <a:lnSpc>
                <a:spcPct val="100000"/>
              </a:lnSpc>
              <a:spcBef>
                <a:spcPts val="1035"/>
              </a:spcBef>
              <a:buFont typeface="Arial" panose="020B0604020202020204" pitchFamily="34" charset="0"/>
              <a:buChar char="•"/>
              <a:tabLst>
                <a:tab pos="575945" algn="l"/>
              </a:tabLst>
            </a:pPr>
            <a:r>
              <a:rPr sz="2000" spc="-25" dirty="0">
                <a:cs typeface="Roboto"/>
              </a:rPr>
              <a:t>Identify</a:t>
            </a:r>
            <a:r>
              <a:rPr sz="2000" spc="-5" dirty="0">
                <a:cs typeface="Roboto"/>
              </a:rPr>
              <a:t> </a:t>
            </a:r>
            <a:r>
              <a:rPr sz="2000" spc="-25" dirty="0">
                <a:cs typeface="Roboto"/>
              </a:rPr>
              <a:t>the</a:t>
            </a:r>
            <a:r>
              <a:rPr sz="2000" spc="-5" dirty="0">
                <a:cs typeface="Roboto"/>
              </a:rPr>
              <a:t> </a:t>
            </a:r>
            <a:r>
              <a:rPr sz="2000" spc="-35" dirty="0">
                <a:cs typeface="Roboto"/>
              </a:rPr>
              <a:t>right</a:t>
            </a:r>
            <a:r>
              <a:rPr sz="2000" spc="-5" dirty="0">
                <a:cs typeface="Roboto"/>
              </a:rPr>
              <a:t> </a:t>
            </a:r>
            <a:r>
              <a:rPr sz="2000" spc="-20" dirty="0">
                <a:cs typeface="Roboto"/>
              </a:rPr>
              <a:t>milestones</a:t>
            </a:r>
            <a:r>
              <a:rPr sz="2000" spc="-5" dirty="0">
                <a:cs typeface="Roboto"/>
              </a:rPr>
              <a:t> </a:t>
            </a:r>
            <a:r>
              <a:rPr sz="2000" spc="-25" dirty="0">
                <a:cs typeface="Roboto"/>
              </a:rPr>
              <a:t>to</a:t>
            </a:r>
            <a:r>
              <a:rPr sz="2000" spc="-5" dirty="0">
                <a:cs typeface="Roboto"/>
              </a:rPr>
              <a:t> </a:t>
            </a:r>
            <a:r>
              <a:rPr sz="2000" spc="-25" dirty="0">
                <a:cs typeface="Roboto"/>
              </a:rPr>
              <a:t>achieve</a:t>
            </a:r>
            <a:r>
              <a:rPr sz="2000" spc="-5" dirty="0">
                <a:cs typeface="Roboto"/>
              </a:rPr>
              <a:t> </a:t>
            </a:r>
            <a:r>
              <a:rPr sz="2000" spc="-25" dirty="0">
                <a:cs typeface="Roboto"/>
              </a:rPr>
              <a:t>the</a:t>
            </a:r>
            <a:r>
              <a:rPr sz="2000" spc="-5" dirty="0">
                <a:cs typeface="Roboto"/>
              </a:rPr>
              <a:t> </a:t>
            </a:r>
            <a:r>
              <a:rPr sz="2000" spc="-20" dirty="0">
                <a:cs typeface="Roboto"/>
              </a:rPr>
              <a:t>goals</a:t>
            </a:r>
            <a:endParaRPr sz="2000" dirty="0">
              <a:cs typeface="Roboto"/>
            </a:endParaRPr>
          </a:p>
          <a:p>
            <a:pPr marL="657860" marR="57785" lvl="1" indent="-342900" algn="just">
              <a:lnSpc>
                <a:spcPct val="116100"/>
              </a:lnSpc>
              <a:spcBef>
                <a:spcPts val="480"/>
              </a:spcBef>
              <a:buFont typeface="Arial" panose="020B0604020202020204" pitchFamily="34" charset="0"/>
              <a:buChar char="•"/>
              <a:tabLst>
                <a:tab pos="575945" algn="l"/>
              </a:tabLst>
            </a:pPr>
            <a:r>
              <a:rPr sz="2000" spc="-40" dirty="0">
                <a:cs typeface="Roboto"/>
              </a:rPr>
              <a:t>Trace</a:t>
            </a:r>
            <a:r>
              <a:rPr sz="2000" spc="-10" dirty="0">
                <a:cs typeface="Roboto"/>
              </a:rPr>
              <a:t> </a:t>
            </a:r>
            <a:r>
              <a:rPr sz="2000" spc="-25" dirty="0">
                <a:cs typeface="Roboto"/>
              </a:rPr>
              <a:t>how</a:t>
            </a:r>
            <a:r>
              <a:rPr sz="2000" spc="-10" dirty="0">
                <a:cs typeface="Roboto"/>
              </a:rPr>
              <a:t> people</a:t>
            </a:r>
            <a:r>
              <a:rPr sz="2000" dirty="0">
                <a:cs typeface="Roboto"/>
              </a:rPr>
              <a:t> </a:t>
            </a:r>
            <a:r>
              <a:rPr sz="2000" spc="-20" dirty="0">
                <a:cs typeface="Roboto"/>
              </a:rPr>
              <a:t>move</a:t>
            </a:r>
            <a:r>
              <a:rPr sz="2000" spc="-10" dirty="0">
                <a:cs typeface="Roboto"/>
              </a:rPr>
              <a:t> </a:t>
            </a:r>
            <a:r>
              <a:rPr sz="2000" spc="-15" dirty="0">
                <a:cs typeface="Roboto"/>
              </a:rPr>
              <a:t>ideas</a:t>
            </a:r>
            <a:r>
              <a:rPr sz="2000" spc="-10" dirty="0">
                <a:cs typeface="Roboto"/>
              </a:rPr>
              <a:t> </a:t>
            </a:r>
            <a:r>
              <a:rPr sz="2000" spc="-5" dirty="0">
                <a:cs typeface="Roboto"/>
              </a:rPr>
              <a:t>from </a:t>
            </a:r>
            <a:r>
              <a:rPr sz="2000" spc="-15" dirty="0">
                <a:cs typeface="Roboto"/>
              </a:rPr>
              <a:t>each</a:t>
            </a:r>
            <a:r>
              <a:rPr sz="2000" spc="-10" dirty="0">
                <a:cs typeface="Roboto"/>
              </a:rPr>
              <a:t> </a:t>
            </a:r>
            <a:r>
              <a:rPr sz="2000" spc="-20" dirty="0">
                <a:cs typeface="Roboto"/>
              </a:rPr>
              <a:t>milestone </a:t>
            </a:r>
            <a:r>
              <a:rPr sz="2000" spc="-580" dirty="0">
                <a:cs typeface="Roboto"/>
              </a:rPr>
              <a:t> </a:t>
            </a:r>
            <a:r>
              <a:rPr sz="2000" spc="-30" dirty="0">
                <a:cs typeface="Roboto"/>
              </a:rPr>
              <a:t>toward</a:t>
            </a:r>
            <a:r>
              <a:rPr sz="2000" spc="-15" dirty="0">
                <a:cs typeface="Roboto"/>
              </a:rPr>
              <a:t> </a:t>
            </a:r>
            <a:r>
              <a:rPr sz="2000" spc="-25" dirty="0">
                <a:cs typeface="Roboto"/>
              </a:rPr>
              <a:t>the</a:t>
            </a:r>
            <a:r>
              <a:rPr sz="2000" spc="-10" dirty="0">
                <a:cs typeface="Roboto"/>
              </a:rPr>
              <a:t> </a:t>
            </a:r>
            <a:r>
              <a:rPr sz="2000" spc="-20" dirty="0">
                <a:cs typeface="Roboto"/>
              </a:rPr>
              <a:t>goal</a:t>
            </a:r>
            <a:endParaRPr sz="2000" dirty="0">
              <a:cs typeface="Roboto"/>
            </a:endParaRPr>
          </a:p>
          <a:p>
            <a:pPr marL="657225" lvl="1" indent="-342900" algn="just">
              <a:lnSpc>
                <a:spcPct val="100000"/>
              </a:lnSpc>
              <a:spcBef>
                <a:spcPts val="900"/>
              </a:spcBef>
              <a:buFont typeface="Arial" panose="020B0604020202020204" pitchFamily="34" charset="0"/>
              <a:buChar char="•"/>
              <a:tabLst>
                <a:tab pos="575945" algn="l"/>
              </a:tabLst>
            </a:pPr>
            <a:r>
              <a:rPr sz="2000" spc="-45" dirty="0">
                <a:cs typeface="Roboto"/>
              </a:rPr>
              <a:t>Tract</a:t>
            </a:r>
            <a:r>
              <a:rPr sz="2000" spc="-15" dirty="0">
                <a:cs typeface="Roboto"/>
              </a:rPr>
              <a:t> ideas</a:t>
            </a:r>
            <a:r>
              <a:rPr sz="2000" spc="-10" dirty="0">
                <a:cs typeface="Roboto"/>
              </a:rPr>
              <a:t> </a:t>
            </a:r>
            <a:r>
              <a:rPr sz="2000" spc="-35" dirty="0">
                <a:cs typeface="Roboto"/>
              </a:rPr>
              <a:t>that</a:t>
            </a:r>
            <a:r>
              <a:rPr sz="2000" spc="-10" dirty="0">
                <a:cs typeface="Roboto"/>
              </a:rPr>
              <a:t> die </a:t>
            </a:r>
            <a:r>
              <a:rPr sz="2000" spc="-25" dirty="0">
                <a:cs typeface="Roboto"/>
              </a:rPr>
              <a:t>and</a:t>
            </a:r>
            <a:r>
              <a:rPr sz="2000" spc="-10" dirty="0">
                <a:cs typeface="Roboto"/>
              </a:rPr>
              <a:t> </a:t>
            </a:r>
            <a:r>
              <a:rPr sz="2000" spc="-20" dirty="0">
                <a:cs typeface="Roboto"/>
              </a:rPr>
              <a:t>others</a:t>
            </a:r>
            <a:r>
              <a:rPr sz="2000" spc="-10" dirty="0">
                <a:cs typeface="Roboto"/>
              </a:rPr>
              <a:t> </a:t>
            </a:r>
            <a:r>
              <a:rPr sz="2000" spc="-35" dirty="0">
                <a:cs typeface="Roboto"/>
              </a:rPr>
              <a:t>that</a:t>
            </a:r>
            <a:r>
              <a:rPr sz="2000" spc="-10" dirty="0">
                <a:cs typeface="Roboto"/>
              </a:rPr>
              <a:t> </a:t>
            </a:r>
            <a:r>
              <a:rPr sz="2000" spc="-25" dirty="0">
                <a:cs typeface="Roboto"/>
              </a:rPr>
              <a:t>reach</a:t>
            </a:r>
            <a:r>
              <a:rPr sz="2000" spc="-10" dirty="0">
                <a:cs typeface="Roboto"/>
              </a:rPr>
              <a:t> </a:t>
            </a:r>
            <a:r>
              <a:rPr sz="2000" spc="-25" dirty="0">
                <a:cs typeface="Roboto"/>
              </a:rPr>
              <a:t>the</a:t>
            </a:r>
            <a:r>
              <a:rPr sz="2000" spc="-10" dirty="0">
                <a:cs typeface="Roboto"/>
              </a:rPr>
              <a:t> </a:t>
            </a:r>
            <a:r>
              <a:rPr sz="2000" spc="-20" dirty="0">
                <a:cs typeface="Roboto"/>
              </a:rPr>
              <a:t>goal</a:t>
            </a:r>
            <a:endParaRPr sz="2000" dirty="0">
              <a:cs typeface="Roboto"/>
            </a:endParaRPr>
          </a:p>
          <a:p>
            <a:pPr marL="657860" marR="5080" lvl="1" indent="-342900" algn="just">
              <a:lnSpc>
                <a:spcPct val="116100"/>
              </a:lnSpc>
              <a:spcBef>
                <a:spcPts val="480"/>
              </a:spcBef>
              <a:buFont typeface="Arial" panose="020B0604020202020204" pitchFamily="34" charset="0"/>
              <a:buChar char="•"/>
              <a:tabLst>
                <a:tab pos="575945" algn="l"/>
              </a:tabLst>
            </a:pPr>
            <a:r>
              <a:rPr sz="2000" spc="-10" dirty="0">
                <a:cs typeface="Roboto"/>
              </a:rPr>
              <a:t>Compare</a:t>
            </a:r>
            <a:r>
              <a:rPr sz="2000" spc="-5" dirty="0">
                <a:cs typeface="Roboto"/>
              </a:rPr>
              <a:t> </a:t>
            </a:r>
            <a:r>
              <a:rPr sz="2000" spc="-15" dirty="0">
                <a:cs typeface="Roboto"/>
              </a:rPr>
              <a:t>times</a:t>
            </a:r>
            <a:r>
              <a:rPr sz="2000" spc="-5" dirty="0">
                <a:cs typeface="Roboto"/>
              </a:rPr>
              <a:t> </a:t>
            </a:r>
            <a:r>
              <a:rPr sz="2000" spc="-25" dirty="0">
                <a:cs typeface="Roboto"/>
              </a:rPr>
              <a:t>and</a:t>
            </a:r>
            <a:r>
              <a:rPr sz="2000" spc="-5" dirty="0">
                <a:cs typeface="Roboto"/>
              </a:rPr>
              <a:t> </a:t>
            </a:r>
            <a:r>
              <a:rPr sz="2000" spc="-15" dirty="0">
                <a:cs typeface="Roboto"/>
              </a:rPr>
              <a:t>outcomes</a:t>
            </a:r>
            <a:r>
              <a:rPr sz="2000" spc="-5" dirty="0">
                <a:cs typeface="Roboto"/>
              </a:rPr>
              <a:t> </a:t>
            </a:r>
            <a:r>
              <a:rPr sz="2000" spc="-35" dirty="0">
                <a:cs typeface="Roboto"/>
              </a:rPr>
              <a:t>using</a:t>
            </a:r>
            <a:r>
              <a:rPr sz="2000" dirty="0">
                <a:cs typeface="Roboto"/>
              </a:rPr>
              <a:t> </a:t>
            </a:r>
            <a:r>
              <a:rPr sz="2000" spc="-15" dirty="0">
                <a:cs typeface="Roboto"/>
              </a:rPr>
              <a:t>a</a:t>
            </a:r>
            <a:r>
              <a:rPr sz="2000" spc="-5" dirty="0">
                <a:cs typeface="Roboto"/>
              </a:rPr>
              <a:t> </a:t>
            </a:r>
            <a:r>
              <a:rPr sz="2000" dirty="0">
                <a:cs typeface="Roboto"/>
              </a:rPr>
              <a:t>few</a:t>
            </a:r>
            <a:r>
              <a:rPr sz="2000" spc="-5" dirty="0">
                <a:cs typeface="Roboto"/>
              </a:rPr>
              <a:t> </a:t>
            </a:r>
            <a:r>
              <a:rPr sz="2000" spc="-15" dirty="0">
                <a:cs typeface="Roboto"/>
              </a:rPr>
              <a:t>different </a:t>
            </a:r>
            <a:r>
              <a:rPr sz="2000" spc="-580" dirty="0">
                <a:cs typeface="Roboto"/>
              </a:rPr>
              <a:t> </a:t>
            </a:r>
            <a:r>
              <a:rPr sz="2000" spc="-15" dirty="0">
                <a:cs typeface="Roboto"/>
              </a:rPr>
              <a:t>methods</a:t>
            </a:r>
            <a:endParaRPr sz="2000" dirty="0">
              <a:cs typeface="Roboto"/>
            </a:endParaRPr>
          </a:p>
        </p:txBody>
      </p:sp>
      <p:sp>
        <p:nvSpPr>
          <p:cNvPr id="4" name="Date Placeholder 3">
            <a:extLst>
              <a:ext uri="{FF2B5EF4-FFF2-40B4-BE49-F238E27FC236}">
                <a16:creationId xmlns:a16="http://schemas.microsoft.com/office/drawing/2014/main" id="{4C33B788-11F5-5EC9-CCA1-B5A23FDE5436}"/>
              </a:ext>
            </a:extLst>
          </p:cNvPr>
          <p:cNvSpPr>
            <a:spLocks noGrp="1"/>
          </p:cNvSpPr>
          <p:nvPr>
            <p:ph type="dt" sz="half" idx="10"/>
          </p:nvPr>
        </p:nvSpPr>
        <p:spPr/>
        <p:txBody>
          <a:bodyPr/>
          <a:lstStyle/>
          <a:p>
            <a:fld id="{B442864F-662B-4A45-8AE9-C5A8FF658775}" type="datetime1">
              <a:rPr lang="en-US" smtClean="0"/>
              <a:t>2/5/2024</a:t>
            </a:fld>
            <a:endParaRPr lang="en-US"/>
          </a:p>
        </p:txBody>
      </p:sp>
      <p:sp>
        <p:nvSpPr>
          <p:cNvPr id="5" name="Slide Number Placeholder 4">
            <a:extLst>
              <a:ext uri="{FF2B5EF4-FFF2-40B4-BE49-F238E27FC236}">
                <a16:creationId xmlns:a16="http://schemas.microsoft.com/office/drawing/2014/main" id="{877DAD2B-AEBC-22A0-2F87-1FA55729870D}"/>
              </a:ext>
            </a:extLst>
          </p:cNvPr>
          <p:cNvSpPr>
            <a:spLocks noGrp="1"/>
          </p:cNvSpPr>
          <p:nvPr>
            <p:ph type="sldNum" sz="quarter" idx="12"/>
          </p:nvPr>
        </p:nvSpPr>
        <p:spPr/>
        <p:txBody>
          <a:bodyPr/>
          <a:lstStyle/>
          <a:p>
            <a:fld id="{B6F15528-21DE-4FAA-801E-634DDDAF4B2B}" type="slidenum">
              <a:rPr lang="en-US" smtClean="0"/>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2713" y="703103"/>
            <a:ext cx="43459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rPr>
              <a:t>Phase</a:t>
            </a:r>
            <a:r>
              <a:rPr sz="3000" b="1" spc="-10" dirty="0">
                <a:solidFill>
                  <a:srgbClr val="C00000"/>
                </a:solidFill>
              </a:rPr>
              <a:t> </a:t>
            </a:r>
            <a:r>
              <a:rPr sz="3000" b="1" spc="-145" dirty="0">
                <a:solidFill>
                  <a:srgbClr val="C00000"/>
                </a:solidFill>
              </a:rPr>
              <a:t>4:</a:t>
            </a:r>
            <a:r>
              <a:rPr sz="3000" b="1" spc="-5" dirty="0">
                <a:solidFill>
                  <a:srgbClr val="C00000"/>
                </a:solidFill>
              </a:rPr>
              <a:t> </a:t>
            </a:r>
            <a:r>
              <a:rPr sz="3000" b="1" spc="85" dirty="0">
                <a:solidFill>
                  <a:srgbClr val="C00000"/>
                </a:solidFill>
              </a:rPr>
              <a:t>Model</a:t>
            </a:r>
            <a:r>
              <a:rPr sz="3000" b="1" spc="-5" dirty="0">
                <a:solidFill>
                  <a:srgbClr val="C00000"/>
                </a:solidFill>
              </a:rPr>
              <a:t> </a:t>
            </a:r>
            <a:r>
              <a:rPr sz="3000" b="1" spc="85" dirty="0">
                <a:solidFill>
                  <a:srgbClr val="C00000"/>
                </a:solidFill>
              </a:rPr>
              <a:t>Building</a:t>
            </a:r>
            <a:endParaRPr sz="3000" b="1" dirty="0">
              <a:solidFill>
                <a:srgbClr val="C00000"/>
              </a:solidFill>
            </a:endParaRPr>
          </a:p>
        </p:txBody>
      </p:sp>
      <p:sp>
        <p:nvSpPr>
          <p:cNvPr id="3" name="object 3"/>
          <p:cNvSpPr txBox="1"/>
          <p:nvPr/>
        </p:nvSpPr>
        <p:spPr>
          <a:xfrm>
            <a:off x="838200" y="1981200"/>
            <a:ext cx="6509384" cy="1957070"/>
          </a:xfrm>
          <a:prstGeom prst="rect">
            <a:avLst/>
          </a:prstGeom>
        </p:spPr>
        <p:txBody>
          <a:bodyPr vert="horz" wrap="square" lIns="0" tIns="127000" rIns="0" bIns="0" rtlCol="0">
            <a:spAutoFit/>
          </a:bodyPr>
          <a:lstStyle/>
          <a:p>
            <a:pPr marL="354965" indent="-342900" algn="just">
              <a:lnSpc>
                <a:spcPct val="100000"/>
              </a:lnSpc>
              <a:spcBef>
                <a:spcPts val="1000"/>
              </a:spcBef>
              <a:buFont typeface="Arial" panose="020B0604020202020204" pitchFamily="34" charset="0"/>
              <a:buChar char="•"/>
              <a:tabLst>
                <a:tab pos="273050" algn="l"/>
              </a:tabLst>
            </a:pPr>
            <a:r>
              <a:rPr sz="2400" spc="-35" dirty="0">
                <a:cs typeface="Roboto"/>
              </a:rPr>
              <a:t>Several</a:t>
            </a:r>
            <a:r>
              <a:rPr sz="2400" spc="-10" dirty="0">
                <a:cs typeface="Roboto"/>
              </a:rPr>
              <a:t> </a:t>
            </a:r>
            <a:r>
              <a:rPr sz="2400" spc="-35" dirty="0">
                <a:cs typeface="Roboto"/>
              </a:rPr>
              <a:t>analytic</a:t>
            </a:r>
            <a:r>
              <a:rPr sz="2400" spc="-10" dirty="0">
                <a:cs typeface="Roboto"/>
              </a:rPr>
              <a:t> </a:t>
            </a:r>
            <a:r>
              <a:rPr sz="2400" spc="-15" dirty="0">
                <a:cs typeface="Roboto"/>
              </a:rPr>
              <a:t>method</a:t>
            </a:r>
            <a:r>
              <a:rPr sz="2400" spc="-10" dirty="0">
                <a:cs typeface="Roboto"/>
              </a:rPr>
              <a:t> </a:t>
            </a:r>
            <a:r>
              <a:rPr sz="2400" spc="-15" dirty="0">
                <a:cs typeface="Roboto"/>
              </a:rPr>
              <a:t>were</a:t>
            </a:r>
            <a:r>
              <a:rPr sz="2400" spc="-10" dirty="0">
                <a:cs typeface="Roboto"/>
              </a:rPr>
              <a:t> </a:t>
            </a:r>
            <a:r>
              <a:rPr sz="2400" spc="-20" dirty="0">
                <a:cs typeface="Roboto"/>
              </a:rPr>
              <a:t>employed</a:t>
            </a:r>
            <a:endParaRPr sz="2400" dirty="0">
              <a:cs typeface="Roboto"/>
            </a:endParaRPr>
          </a:p>
          <a:p>
            <a:pPr marL="652145" lvl="1" indent="-342900" algn="just">
              <a:lnSpc>
                <a:spcPct val="100000"/>
              </a:lnSpc>
              <a:spcBef>
                <a:spcPts val="900"/>
              </a:spcBef>
              <a:buFont typeface="Arial" panose="020B0604020202020204" pitchFamily="34" charset="0"/>
              <a:buChar char="•"/>
              <a:tabLst>
                <a:tab pos="570230" algn="l"/>
              </a:tabLst>
            </a:pPr>
            <a:r>
              <a:rPr sz="2400" spc="-10" dirty="0">
                <a:cs typeface="Roboto"/>
              </a:rPr>
              <a:t>NLP</a:t>
            </a:r>
            <a:r>
              <a:rPr sz="2400" spc="-30" dirty="0">
                <a:cs typeface="Roboto"/>
              </a:rPr>
              <a:t> </a:t>
            </a:r>
            <a:r>
              <a:rPr sz="2400" spc="-25" dirty="0">
                <a:cs typeface="Roboto"/>
              </a:rPr>
              <a:t>on textual</a:t>
            </a:r>
            <a:r>
              <a:rPr sz="2400" spc="-30" dirty="0">
                <a:cs typeface="Roboto"/>
              </a:rPr>
              <a:t> </a:t>
            </a:r>
            <a:r>
              <a:rPr sz="2400" spc="-20" dirty="0">
                <a:cs typeface="Roboto"/>
              </a:rPr>
              <a:t>descriptions</a:t>
            </a:r>
            <a:endParaRPr sz="2400" dirty="0">
              <a:cs typeface="Roboto"/>
            </a:endParaRPr>
          </a:p>
          <a:p>
            <a:pPr marL="652145" lvl="1" indent="-342900" algn="just">
              <a:lnSpc>
                <a:spcPct val="100000"/>
              </a:lnSpc>
              <a:spcBef>
                <a:spcPts val="945"/>
              </a:spcBef>
              <a:buFont typeface="Arial" panose="020B0604020202020204" pitchFamily="34" charset="0"/>
              <a:buChar char="•"/>
              <a:tabLst>
                <a:tab pos="570230" algn="l"/>
              </a:tabLst>
            </a:pPr>
            <a:r>
              <a:rPr sz="2400" spc="-25" dirty="0">
                <a:cs typeface="Roboto"/>
              </a:rPr>
              <a:t>Social</a:t>
            </a:r>
            <a:r>
              <a:rPr sz="2400" spc="-10" dirty="0">
                <a:cs typeface="Roboto"/>
              </a:rPr>
              <a:t> </a:t>
            </a:r>
            <a:r>
              <a:rPr sz="2400" spc="-20" dirty="0">
                <a:cs typeface="Roboto"/>
              </a:rPr>
              <a:t>network</a:t>
            </a:r>
            <a:r>
              <a:rPr sz="2400" spc="-10" dirty="0">
                <a:cs typeface="Roboto"/>
              </a:rPr>
              <a:t> </a:t>
            </a:r>
            <a:r>
              <a:rPr sz="2400" spc="-35" dirty="0">
                <a:cs typeface="Roboto"/>
              </a:rPr>
              <a:t>analysis</a:t>
            </a:r>
            <a:r>
              <a:rPr sz="2400" spc="-10" dirty="0">
                <a:cs typeface="Roboto"/>
              </a:rPr>
              <a:t> </a:t>
            </a:r>
            <a:r>
              <a:rPr sz="2400" spc="-35" dirty="0">
                <a:cs typeface="Roboto"/>
              </a:rPr>
              <a:t>using</a:t>
            </a:r>
            <a:r>
              <a:rPr sz="2400" spc="-5" dirty="0">
                <a:cs typeface="Roboto"/>
              </a:rPr>
              <a:t> </a:t>
            </a:r>
            <a:r>
              <a:rPr sz="2400" spc="-50" dirty="0">
                <a:cs typeface="Roboto"/>
              </a:rPr>
              <a:t>R</a:t>
            </a:r>
            <a:r>
              <a:rPr sz="2400" spc="-10" dirty="0">
                <a:cs typeface="Roboto"/>
              </a:rPr>
              <a:t> </a:t>
            </a:r>
            <a:r>
              <a:rPr sz="2400" spc="-25" dirty="0">
                <a:cs typeface="Roboto"/>
              </a:rPr>
              <a:t>and</a:t>
            </a:r>
            <a:r>
              <a:rPr sz="2400" spc="-10" dirty="0">
                <a:cs typeface="Roboto"/>
              </a:rPr>
              <a:t> </a:t>
            </a:r>
            <a:r>
              <a:rPr sz="2400" spc="-30" dirty="0">
                <a:cs typeface="Roboto"/>
              </a:rPr>
              <a:t>Rstudio</a:t>
            </a:r>
            <a:endParaRPr sz="2400" dirty="0">
              <a:cs typeface="Roboto"/>
            </a:endParaRPr>
          </a:p>
          <a:p>
            <a:pPr marL="652145" lvl="1" indent="-342900" algn="just">
              <a:lnSpc>
                <a:spcPct val="100000"/>
              </a:lnSpc>
              <a:spcBef>
                <a:spcPts val="945"/>
              </a:spcBef>
              <a:buFont typeface="Arial" panose="020B0604020202020204" pitchFamily="34" charset="0"/>
              <a:buChar char="•"/>
              <a:tabLst>
                <a:tab pos="570230" algn="l"/>
              </a:tabLst>
            </a:pPr>
            <a:r>
              <a:rPr sz="2400" spc="-20" dirty="0">
                <a:cs typeface="Roboto"/>
              </a:rPr>
              <a:t>Developed</a:t>
            </a:r>
            <a:r>
              <a:rPr sz="2400" spc="-15" dirty="0">
                <a:cs typeface="Roboto"/>
              </a:rPr>
              <a:t> </a:t>
            </a:r>
            <a:r>
              <a:rPr sz="2400" spc="-20" dirty="0">
                <a:cs typeface="Roboto"/>
              </a:rPr>
              <a:t>social</a:t>
            </a:r>
            <a:r>
              <a:rPr sz="2400" spc="-15" dirty="0">
                <a:cs typeface="Roboto"/>
              </a:rPr>
              <a:t> </a:t>
            </a:r>
            <a:r>
              <a:rPr sz="2400" spc="-35" dirty="0">
                <a:cs typeface="Roboto"/>
              </a:rPr>
              <a:t>graphs</a:t>
            </a:r>
            <a:r>
              <a:rPr sz="2400" spc="-15" dirty="0">
                <a:cs typeface="Roboto"/>
              </a:rPr>
              <a:t> </a:t>
            </a:r>
            <a:r>
              <a:rPr sz="2400" spc="-25" dirty="0">
                <a:cs typeface="Roboto"/>
              </a:rPr>
              <a:t>and</a:t>
            </a:r>
            <a:r>
              <a:rPr sz="2400" spc="-15" dirty="0">
                <a:cs typeface="Roboto"/>
              </a:rPr>
              <a:t> </a:t>
            </a:r>
            <a:r>
              <a:rPr sz="2400" spc="-30" dirty="0">
                <a:cs typeface="Roboto"/>
              </a:rPr>
              <a:t>visualizations</a:t>
            </a:r>
            <a:endParaRPr sz="2400" dirty="0">
              <a:cs typeface="Roboto"/>
            </a:endParaRPr>
          </a:p>
        </p:txBody>
      </p:sp>
      <p:sp>
        <p:nvSpPr>
          <p:cNvPr id="4" name="Date Placeholder 3">
            <a:extLst>
              <a:ext uri="{FF2B5EF4-FFF2-40B4-BE49-F238E27FC236}">
                <a16:creationId xmlns:a16="http://schemas.microsoft.com/office/drawing/2014/main" id="{0F3642B3-AF29-F9B8-D8E4-AF41B1E99799}"/>
              </a:ext>
            </a:extLst>
          </p:cNvPr>
          <p:cNvSpPr>
            <a:spLocks noGrp="1"/>
          </p:cNvSpPr>
          <p:nvPr>
            <p:ph type="dt" sz="half" idx="10"/>
          </p:nvPr>
        </p:nvSpPr>
        <p:spPr/>
        <p:txBody>
          <a:bodyPr/>
          <a:lstStyle/>
          <a:p>
            <a:fld id="{44C3A661-A455-4C58-B3EF-679799096E0F}" type="datetime1">
              <a:rPr lang="en-US" smtClean="0"/>
              <a:t>2/5/2024</a:t>
            </a:fld>
            <a:endParaRPr lang="en-US"/>
          </a:p>
        </p:txBody>
      </p:sp>
      <p:sp>
        <p:nvSpPr>
          <p:cNvPr id="5" name="Slide Number Placeholder 4">
            <a:extLst>
              <a:ext uri="{FF2B5EF4-FFF2-40B4-BE49-F238E27FC236}">
                <a16:creationId xmlns:a16="http://schemas.microsoft.com/office/drawing/2014/main" id="{88B37C3A-AB93-2282-C1B5-DDD8960D29E0}"/>
              </a:ext>
            </a:extLst>
          </p:cNvPr>
          <p:cNvSpPr>
            <a:spLocks noGrp="1"/>
          </p:cNvSpPr>
          <p:nvPr>
            <p:ph type="sldNum" sz="quarter" idx="12"/>
          </p:nvPr>
        </p:nvSpPr>
        <p:spPr/>
        <p:txBody>
          <a:bodyPr/>
          <a:lstStyle/>
          <a:p>
            <a:fld id="{B6F15528-21DE-4FAA-801E-634DDDAF4B2B}" type="slidenum">
              <a:rPr lang="en-US" smtClean="0"/>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462590"/>
            <a:ext cx="5145671" cy="474489"/>
          </a:xfrm>
          <a:prstGeom prst="rect">
            <a:avLst/>
          </a:prstGeom>
        </p:spPr>
        <p:txBody>
          <a:bodyPr vert="horz" wrap="square" lIns="0" tIns="12700" rIns="0" bIns="0" rtlCol="0">
            <a:spAutoFit/>
          </a:bodyPr>
          <a:lstStyle/>
          <a:p>
            <a:pPr marL="12700">
              <a:lnSpc>
                <a:spcPct val="100000"/>
              </a:lnSpc>
              <a:spcBef>
                <a:spcPts val="100"/>
              </a:spcBef>
            </a:pPr>
            <a:r>
              <a:rPr lang="en-IN" sz="3000" b="1" spc="135" dirty="0">
                <a:solidFill>
                  <a:srgbClr val="C00000"/>
                </a:solidFill>
              </a:rPr>
              <a:t>Phase</a:t>
            </a:r>
            <a:r>
              <a:rPr lang="en-IN" sz="3000" b="1" spc="-10" dirty="0">
                <a:solidFill>
                  <a:srgbClr val="C00000"/>
                </a:solidFill>
              </a:rPr>
              <a:t> </a:t>
            </a:r>
            <a:r>
              <a:rPr lang="en-IN" sz="3000" b="1" spc="-145" dirty="0">
                <a:solidFill>
                  <a:srgbClr val="C00000"/>
                </a:solidFill>
              </a:rPr>
              <a:t>5: </a:t>
            </a:r>
            <a:r>
              <a:rPr sz="3000" b="1" spc="110" dirty="0">
                <a:solidFill>
                  <a:srgbClr val="C00000"/>
                </a:solidFill>
              </a:rPr>
              <a:t>Communicate</a:t>
            </a:r>
            <a:r>
              <a:rPr sz="3000" b="1" spc="-40" dirty="0">
                <a:solidFill>
                  <a:srgbClr val="C00000"/>
                </a:solidFill>
              </a:rPr>
              <a:t> </a:t>
            </a:r>
            <a:r>
              <a:rPr sz="3000" b="1" spc="90" dirty="0">
                <a:solidFill>
                  <a:srgbClr val="C00000"/>
                </a:solidFill>
              </a:rPr>
              <a:t>Results</a:t>
            </a:r>
            <a:endParaRPr sz="3000" b="1" dirty="0">
              <a:solidFill>
                <a:srgbClr val="C00000"/>
              </a:solidFill>
            </a:endParaRPr>
          </a:p>
        </p:txBody>
      </p:sp>
      <p:sp>
        <p:nvSpPr>
          <p:cNvPr id="3" name="object 3"/>
          <p:cNvSpPr txBox="1"/>
          <p:nvPr/>
        </p:nvSpPr>
        <p:spPr>
          <a:xfrm>
            <a:off x="609600" y="1600200"/>
            <a:ext cx="7330440" cy="1249573"/>
          </a:xfrm>
          <a:prstGeom prst="rect">
            <a:avLst/>
          </a:prstGeom>
        </p:spPr>
        <p:txBody>
          <a:bodyPr vert="horz" wrap="square" lIns="0" tIns="12700" rIns="0" bIns="0" rtlCol="0">
            <a:spAutoFit/>
          </a:bodyPr>
          <a:lstStyle/>
          <a:p>
            <a:pPr marL="354965" marR="5080" indent="-342900" algn="just">
              <a:lnSpc>
                <a:spcPct val="116100"/>
              </a:lnSpc>
              <a:spcBef>
                <a:spcPts val="100"/>
              </a:spcBef>
              <a:buFont typeface="Arial" panose="020B0604020202020204" pitchFamily="34" charset="0"/>
              <a:buChar char="•"/>
              <a:tabLst>
                <a:tab pos="278765" algn="l"/>
              </a:tabLst>
            </a:pPr>
            <a:r>
              <a:rPr sz="2000" spc="-50" dirty="0">
                <a:cs typeface="Roboto"/>
              </a:rPr>
              <a:t>Study</a:t>
            </a:r>
            <a:r>
              <a:rPr sz="2000" spc="-10" dirty="0">
                <a:cs typeface="Roboto"/>
              </a:rPr>
              <a:t> </a:t>
            </a:r>
            <a:r>
              <a:rPr sz="2000" spc="-25" dirty="0">
                <a:cs typeface="Roboto"/>
              </a:rPr>
              <a:t>was</a:t>
            </a:r>
            <a:r>
              <a:rPr sz="2000" spc="-5" dirty="0">
                <a:cs typeface="Roboto"/>
              </a:rPr>
              <a:t> </a:t>
            </a:r>
            <a:r>
              <a:rPr sz="2000" spc="-20" dirty="0">
                <a:cs typeface="Roboto"/>
              </a:rPr>
              <a:t>successful</a:t>
            </a:r>
            <a:r>
              <a:rPr sz="2000" spc="-10" dirty="0">
                <a:cs typeface="Roboto"/>
              </a:rPr>
              <a:t> </a:t>
            </a:r>
            <a:r>
              <a:rPr sz="2000" spc="-40" dirty="0">
                <a:cs typeface="Roboto"/>
              </a:rPr>
              <a:t>in</a:t>
            </a:r>
            <a:r>
              <a:rPr sz="2000" spc="-5" dirty="0">
                <a:cs typeface="Roboto"/>
              </a:rPr>
              <a:t> </a:t>
            </a:r>
            <a:r>
              <a:rPr sz="2000" spc="-40" dirty="0">
                <a:cs typeface="Roboto"/>
              </a:rPr>
              <a:t>in</a:t>
            </a:r>
            <a:r>
              <a:rPr sz="2000" spc="-5" dirty="0">
                <a:cs typeface="Roboto"/>
              </a:rPr>
              <a:t> </a:t>
            </a:r>
            <a:r>
              <a:rPr sz="2000" spc="-30" dirty="0">
                <a:cs typeface="Roboto"/>
              </a:rPr>
              <a:t>identifying</a:t>
            </a:r>
            <a:r>
              <a:rPr sz="2000" spc="-10" dirty="0">
                <a:cs typeface="Roboto"/>
              </a:rPr>
              <a:t> </a:t>
            </a:r>
            <a:r>
              <a:rPr sz="2000" spc="-30" dirty="0">
                <a:cs typeface="Roboto"/>
              </a:rPr>
              <a:t>hidden </a:t>
            </a:r>
            <a:r>
              <a:rPr sz="2000" spc="-680" dirty="0">
                <a:cs typeface="Roboto"/>
              </a:rPr>
              <a:t> </a:t>
            </a:r>
            <a:r>
              <a:rPr sz="2000" spc="-40" dirty="0">
                <a:cs typeface="Roboto"/>
              </a:rPr>
              <a:t>innovators</a:t>
            </a:r>
            <a:endParaRPr sz="2000" dirty="0">
              <a:cs typeface="Roboto"/>
            </a:endParaRPr>
          </a:p>
          <a:p>
            <a:pPr marL="652145" marR="354330" lvl="1" indent="-342900" algn="just">
              <a:lnSpc>
                <a:spcPct val="114999"/>
              </a:lnSpc>
              <a:spcBef>
                <a:spcPts val="595"/>
              </a:spcBef>
              <a:buFont typeface="Arial" panose="020B0604020202020204" pitchFamily="34" charset="0"/>
              <a:buChar char="•"/>
              <a:tabLst>
                <a:tab pos="575945" algn="l"/>
              </a:tabLst>
            </a:pPr>
            <a:r>
              <a:rPr sz="2000" spc="-30" dirty="0">
                <a:cs typeface="Roboto"/>
              </a:rPr>
              <a:t>Found</a:t>
            </a:r>
            <a:r>
              <a:rPr sz="2000" spc="-20" dirty="0">
                <a:cs typeface="Roboto"/>
              </a:rPr>
              <a:t> </a:t>
            </a:r>
            <a:r>
              <a:rPr sz="2000" spc="-40" dirty="0">
                <a:cs typeface="Roboto"/>
              </a:rPr>
              <a:t>high</a:t>
            </a:r>
            <a:r>
              <a:rPr sz="2000" spc="-15" dirty="0">
                <a:cs typeface="Roboto"/>
              </a:rPr>
              <a:t> </a:t>
            </a:r>
            <a:r>
              <a:rPr sz="2000" spc="-40" dirty="0">
                <a:cs typeface="Roboto"/>
              </a:rPr>
              <a:t>density</a:t>
            </a:r>
            <a:r>
              <a:rPr sz="2000" spc="-15" dirty="0">
                <a:cs typeface="Roboto"/>
              </a:rPr>
              <a:t> </a:t>
            </a:r>
            <a:r>
              <a:rPr sz="2000" spc="25" dirty="0">
                <a:cs typeface="Roboto"/>
              </a:rPr>
              <a:t>of</a:t>
            </a:r>
            <a:r>
              <a:rPr sz="2000" spc="-20" dirty="0">
                <a:cs typeface="Roboto"/>
              </a:rPr>
              <a:t> </a:t>
            </a:r>
            <a:r>
              <a:rPr sz="2000" spc="-40" dirty="0">
                <a:cs typeface="Roboto"/>
              </a:rPr>
              <a:t>innovators</a:t>
            </a:r>
            <a:r>
              <a:rPr sz="2000" spc="-15" dirty="0">
                <a:cs typeface="Roboto"/>
              </a:rPr>
              <a:t> </a:t>
            </a:r>
            <a:r>
              <a:rPr sz="2000" spc="-40" dirty="0">
                <a:cs typeface="Roboto"/>
              </a:rPr>
              <a:t>in</a:t>
            </a:r>
            <a:r>
              <a:rPr sz="2000" spc="-15" dirty="0">
                <a:cs typeface="Roboto"/>
              </a:rPr>
              <a:t> </a:t>
            </a:r>
            <a:r>
              <a:rPr sz="2000" spc="-5" dirty="0">
                <a:cs typeface="Roboto"/>
              </a:rPr>
              <a:t>Cork, </a:t>
            </a:r>
            <a:r>
              <a:rPr sz="2000" spc="-680" dirty="0">
                <a:cs typeface="Roboto"/>
              </a:rPr>
              <a:t> </a:t>
            </a:r>
            <a:r>
              <a:rPr sz="2000" spc="-30" dirty="0">
                <a:cs typeface="Roboto"/>
              </a:rPr>
              <a:t>Ireland</a:t>
            </a:r>
            <a:endParaRPr sz="2000" dirty="0">
              <a:cs typeface="Roboto"/>
            </a:endParaRPr>
          </a:p>
          <a:p>
            <a:pPr marL="354965" indent="-342900" algn="just">
              <a:lnSpc>
                <a:spcPct val="100000"/>
              </a:lnSpc>
              <a:spcBef>
                <a:spcPts val="1100"/>
              </a:spcBef>
              <a:buFont typeface="Arial" panose="020B0604020202020204" pitchFamily="34" charset="0"/>
              <a:buChar char="•"/>
              <a:tabLst>
                <a:tab pos="278765" algn="l"/>
              </a:tabLst>
            </a:pPr>
            <a:r>
              <a:rPr sz="2000" spc="-20" dirty="0">
                <a:cs typeface="Roboto"/>
              </a:rPr>
              <a:t>The</a:t>
            </a:r>
            <a:r>
              <a:rPr sz="2000" spc="-10" dirty="0">
                <a:cs typeface="Roboto"/>
              </a:rPr>
              <a:t> CTO </a:t>
            </a:r>
            <a:r>
              <a:rPr sz="2000" spc="-25" dirty="0">
                <a:cs typeface="Roboto"/>
              </a:rPr>
              <a:t>oﬃce</a:t>
            </a:r>
            <a:r>
              <a:rPr sz="2000" spc="-5" dirty="0">
                <a:cs typeface="Roboto"/>
              </a:rPr>
              <a:t> </a:t>
            </a:r>
            <a:r>
              <a:rPr sz="2000" spc="-30" dirty="0">
                <a:cs typeface="Roboto"/>
              </a:rPr>
              <a:t>launched</a:t>
            </a:r>
            <a:r>
              <a:rPr sz="2000" spc="-10" dirty="0">
                <a:cs typeface="Roboto"/>
              </a:rPr>
              <a:t> </a:t>
            </a:r>
            <a:r>
              <a:rPr sz="2000" spc="-35" dirty="0">
                <a:cs typeface="Roboto"/>
              </a:rPr>
              <a:t>longitudinal</a:t>
            </a:r>
            <a:r>
              <a:rPr sz="2000" spc="-5" dirty="0">
                <a:cs typeface="Roboto"/>
              </a:rPr>
              <a:t> </a:t>
            </a:r>
            <a:r>
              <a:rPr sz="2000" spc="-25" dirty="0">
                <a:cs typeface="Roboto"/>
              </a:rPr>
              <a:t>studies</a:t>
            </a:r>
            <a:endParaRPr sz="2000" dirty="0">
              <a:cs typeface="Roboto"/>
            </a:endParaRPr>
          </a:p>
        </p:txBody>
      </p:sp>
      <p:sp>
        <p:nvSpPr>
          <p:cNvPr id="4" name="Date Placeholder 3">
            <a:extLst>
              <a:ext uri="{FF2B5EF4-FFF2-40B4-BE49-F238E27FC236}">
                <a16:creationId xmlns:a16="http://schemas.microsoft.com/office/drawing/2014/main" id="{C792F214-B1EA-2119-8577-D27337F882B3}"/>
              </a:ext>
            </a:extLst>
          </p:cNvPr>
          <p:cNvSpPr>
            <a:spLocks noGrp="1"/>
          </p:cNvSpPr>
          <p:nvPr>
            <p:ph type="dt" sz="half" idx="10"/>
          </p:nvPr>
        </p:nvSpPr>
        <p:spPr/>
        <p:txBody>
          <a:bodyPr/>
          <a:lstStyle/>
          <a:p>
            <a:fld id="{D5807010-7874-4451-BDD2-0D375FD39497}" type="datetime1">
              <a:rPr lang="en-US" smtClean="0"/>
              <a:t>2/5/2024</a:t>
            </a:fld>
            <a:endParaRPr lang="en-US"/>
          </a:p>
        </p:txBody>
      </p:sp>
      <p:sp>
        <p:nvSpPr>
          <p:cNvPr id="5" name="Slide Number Placeholder 4">
            <a:extLst>
              <a:ext uri="{FF2B5EF4-FFF2-40B4-BE49-F238E27FC236}">
                <a16:creationId xmlns:a16="http://schemas.microsoft.com/office/drawing/2014/main" id="{5C7B1CF3-FB6A-70BB-A328-22CBA37D76E8}"/>
              </a:ext>
            </a:extLst>
          </p:cNvPr>
          <p:cNvSpPr>
            <a:spLocks noGrp="1"/>
          </p:cNvSpPr>
          <p:nvPr>
            <p:ph type="sldNum" sz="quarter" idx="12"/>
          </p:nvPr>
        </p:nvSpPr>
        <p:spPr/>
        <p:txBody>
          <a:bodyPr/>
          <a:lstStyle/>
          <a:p>
            <a:fld id="{B6F15528-21DE-4FAA-801E-634DDDAF4B2B}" type="slidenum">
              <a:rPr lang="en-US" smtClean="0"/>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7624" y="1803908"/>
            <a:ext cx="6131560" cy="3227550"/>
          </a:xfrm>
          <a:prstGeom prst="rect">
            <a:avLst/>
          </a:prstGeom>
        </p:spPr>
        <p:txBody>
          <a:bodyPr vert="horz" wrap="square" lIns="0" tIns="127000" rIns="0" bIns="0" rtlCol="0">
            <a:spAutoFit/>
          </a:bodyPr>
          <a:lstStyle/>
          <a:p>
            <a:pPr marL="354965" indent="-342900" algn="just">
              <a:lnSpc>
                <a:spcPct val="100000"/>
              </a:lnSpc>
              <a:spcBef>
                <a:spcPts val="1000"/>
              </a:spcBef>
              <a:buFont typeface="Arial" panose="020B0604020202020204" pitchFamily="34" charset="0"/>
              <a:buChar char="•"/>
              <a:tabLst>
                <a:tab pos="273050" algn="l"/>
              </a:tabLst>
            </a:pPr>
            <a:r>
              <a:rPr sz="2000" spc="-25" dirty="0">
                <a:cs typeface="Roboto"/>
              </a:rPr>
              <a:t>Deployment</a:t>
            </a:r>
            <a:r>
              <a:rPr sz="2000" spc="-15" dirty="0">
                <a:cs typeface="Roboto"/>
              </a:rPr>
              <a:t> </a:t>
            </a:r>
            <a:r>
              <a:rPr sz="2000" spc="-20" dirty="0">
                <a:cs typeface="Roboto"/>
              </a:rPr>
              <a:t>was </a:t>
            </a:r>
            <a:r>
              <a:rPr sz="2000" spc="-25" dirty="0">
                <a:cs typeface="Roboto"/>
              </a:rPr>
              <a:t>not</a:t>
            </a:r>
            <a:r>
              <a:rPr sz="2000" spc="-20" dirty="0">
                <a:cs typeface="Roboto"/>
              </a:rPr>
              <a:t> </a:t>
            </a:r>
            <a:r>
              <a:rPr sz="2000" spc="-35" dirty="0">
                <a:cs typeface="Roboto"/>
              </a:rPr>
              <a:t>really</a:t>
            </a:r>
            <a:r>
              <a:rPr sz="2000" spc="-20" dirty="0">
                <a:cs typeface="Roboto"/>
              </a:rPr>
              <a:t> discussed</a:t>
            </a:r>
            <a:endParaRPr sz="2000" dirty="0">
              <a:cs typeface="Roboto"/>
            </a:endParaRPr>
          </a:p>
          <a:p>
            <a:pPr marL="354965" indent="-342900" algn="just">
              <a:lnSpc>
                <a:spcPct val="100000"/>
              </a:lnSpc>
              <a:spcBef>
                <a:spcPts val="900"/>
              </a:spcBef>
              <a:buFont typeface="Arial" panose="020B0604020202020204" pitchFamily="34" charset="0"/>
              <a:buChar char="•"/>
              <a:tabLst>
                <a:tab pos="273050" algn="l"/>
              </a:tabLst>
            </a:pPr>
            <a:r>
              <a:rPr sz="2000" spc="-45" dirty="0">
                <a:cs typeface="Roboto"/>
              </a:rPr>
              <a:t>Key</a:t>
            </a:r>
            <a:r>
              <a:rPr sz="2000" spc="-40" dirty="0">
                <a:cs typeface="Roboto"/>
              </a:rPr>
              <a:t> </a:t>
            </a:r>
            <a:r>
              <a:rPr sz="2000" spc="-30" dirty="0">
                <a:cs typeface="Roboto"/>
              </a:rPr>
              <a:t>ﬁndings</a:t>
            </a:r>
            <a:endParaRPr sz="2000" dirty="0">
              <a:cs typeface="Roboto"/>
            </a:endParaRPr>
          </a:p>
          <a:p>
            <a:pPr marL="652145" lvl="1" indent="-342900" algn="just">
              <a:lnSpc>
                <a:spcPct val="100000"/>
              </a:lnSpc>
              <a:spcBef>
                <a:spcPts val="945"/>
              </a:spcBef>
              <a:buFont typeface="Arial" panose="020B0604020202020204" pitchFamily="34" charset="0"/>
              <a:buChar char="•"/>
              <a:tabLst>
                <a:tab pos="570230" algn="l"/>
              </a:tabLst>
            </a:pPr>
            <a:r>
              <a:rPr sz="2000" spc="5" dirty="0">
                <a:cs typeface="Roboto"/>
              </a:rPr>
              <a:t>Need</a:t>
            </a:r>
            <a:r>
              <a:rPr sz="2000" spc="-25" dirty="0">
                <a:cs typeface="Roboto"/>
              </a:rPr>
              <a:t> </a:t>
            </a:r>
            <a:r>
              <a:rPr sz="2000" spc="-10" dirty="0">
                <a:cs typeface="Roboto"/>
              </a:rPr>
              <a:t>more</a:t>
            </a:r>
            <a:r>
              <a:rPr sz="2000" spc="-20" dirty="0">
                <a:cs typeface="Roboto"/>
              </a:rPr>
              <a:t> data </a:t>
            </a:r>
            <a:r>
              <a:rPr sz="2000" spc="-35" dirty="0">
                <a:cs typeface="Roboto"/>
              </a:rPr>
              <a:t>in</a:t>
            </a:r>
            <a:r>
              <a:rPr sz="2000" spc="-20" dirty="0">
                <a:cs typeface="Roboto"/>
              </a:rPr>
              <a:t> </a:t>
            </a:r>
            <a:r>
              <a:rPr sz="2000" spc="-25" dirty="0">
                <a:cs typeface="Roboto"/>
              </a:rPr>
              <a:t>future</a:t>
            </a:r>
            <a:endParaRPr sz="2000" dirty="0">
              <a:cs typeface="Roboto"/>
            </a:endParaRPr>
          </a:p>
          <a:p>
            <a:pPr marL="652145" lvl="1" indent="-342900" algn="just">
              <a:lnSpc>
                <a:spcPct val="100000"/>
              </a:lnSpc>
              <a:spcBef>
                <a:spcPts val="945"/>
              </a:spcBef>
              <a:buFont typeface="Arial" panose="020B0604020202020204" pitchFamily="34" charset="0"/>
              <a:buChar char="•"/>
              <a:tabLst>
                <a:tab pos="570230" algn="l"/>
              </a:tabLst>
            </a:pPr>
            <a:r>
              <a:rPr sz="2000" spc="-10" dirty="0">
                <a:cs typeface="Roboto"/>
              </a:rPr>
              <a:t>Some</a:t>
            </a:r>
            <a:r>
              <a:rPr sz="2000" spc="-20" dirty="0">
                <a:cs typeface="Roboto"/>
              </a:rPr>
              <a:t> data</a:t>
            </a:r>
            <a:r>
              <a:rPr sz="2000" spc="-25" dirty="0">
                <a:cs typeface="Roboto"/>
              </a:rPr>
              <a:t> </a:t>
            </a:r>
            <a:r>
              <a:rPr sz="2000" spc="-15" dirty="0">
                <a:cs typeface="Roboto"/>
              </a:rPr>
              <a:t>were</a:t>
            </a:r>
            <a:r>
              <a:rPr sz="2000" spc="-25" dirty="0">
                <a:cs typeface="Roboto"/>
              </a:rPr>
              <a:t> sensitive</a:t>
            </a:r>
            <a:endParaRPr sz="2000" dirty="0">
              <a:cs typeface="Roboto"/>
            </a:endParaRPr>
          </a:p>
          <a:p>
            <a:pPr marL="652145" marR="5080" lvl="1" indent="-342900" algn="just">
              <a:lnSpc>
                <a:spcPct val="116100"/>
              </a:lnSpc>
              <a:spcBef>
                <a:spcPts val="480"/>
              </a:spcBef>
              <a:buFont typeface="Arial" panose="020B0604020202020204" pitchFamily="34" charset="0"/>
              <a:buChar char="•"/>
              <a:tabLst>
                <a:tab pos="570230" algn="l"/>
              </a:tabLst>
            </a:pPr>
            <a:r>
              <a:rPr sz="2000" spc="45" dirty="0">
                <a:cs typeface="Roboto"/>
              </a:rPr>
              <a:t>A</a:t>
            </a:r>
            <a:r>
              <a:rPr sz="2000" spc="-15" dirty="0">
                <a:cs typeface="Roboto"/>
              </a:rPr>
              <a:t> </a:t>
            </a:r>
            <a:r>
              <a:rPr sz="2000" spc="-30" dirty="0">
                <a:cs typeface="Roboto"/>
              </a:rPr>
              <a:t>parallel</a:t>
            </a:r>
            <a:r>
              <a:rPr sz="2000" spc="-10" dirty="0">
                <a:cs typeface="Roboto"/>
              </a:rPr>
              <a:t> </a:t>
            </a:r>
            <a:r>
              <a:rPr sz="2000" spc="-30" dirty="0">
                <a:cs typeface="Roboto"/>
              </a:rPr>
              <a:t>initiative</a:t>
            </a:r>
            <a:r>
              <a:rPr sz="2000" spc="-10" dirty="0">
                <a:cs typeface="Roboto"/>
              </a:rPr>
              <a:t> </a:t>
            </a:r>
            <a:r>
              <a:rPr sz="2000" spc="-15" dirty="0">
                <a:cs typeface="Roboto"/>
              </a:rPr>
              <a:t>needs</a:t>
            </a:r>
            <a:r>
              <a:rPr sz="2000" spc="-10" dirty="0">
                <a:cs typeface="Roboto"/>
              </a:rPr>
              <a:t> </a:t>
            </a:r>
            <a:r>
              <a:rPr sz="2000" spc="-25" dirty="0">
                <a:cs typeface="Roboto"/>
              </a:rPr>
              <a:t>to</a:t>
            </a:r>
            <a:r>
              <a:rPr sz="2000" spc="-10" dirty="0">
                <a:cs typeface="Roboto"/>
              </a:rPr>
              <a:t> </a:t>
            </a:r>
            <a:r>
              <a:rPr sz="2000" spc="-5" dirty="0">
                <a:cs typeface="Roboto"/>
              </a:rPr>
              <a:t>be </a:t>
            </a:r>
            <a:r>
              <a:rPr sz="2000" spc="-15" dirty="0">
                <a:cs typeface="Roboto"/>
              </a:rPr>
              <a:t>created </a:t>
            </a:r>
            <a:r>
              <a:rPr sz="2000" spc="-25" dirty="0">
                <a:cs typeface="Roboto"/>
              </a:rPr>
              <a:t>to </a:t>
            </a:r>
            <a:r>
              <a:rPr sz="2000" spc="-580" dirty="0">
                <a:cs typeface="Roboto"/>
              </a:rPr>
              <a:t> </a:t>
            </a:r>
            <a:r>
              <a:rPr sz="2000" spc="-25" dirty="0">
                <a:cs typeface="Roboto"/>
              </a:rPr>
              <a:t>improve</a:t>
            </a:r>
            <a:r>
              <a:rPr sz="2000" spc="-15" dirty="0">
                <a:cs typeface="Roboto"/>
              </a:rPr>
              <a:t> </a:t>
            </a:r>
            <a:r>
              <a:rPr sz="2000" spc="-20" dirty="0">
                <a:cs typeface="Roboto"/>
              </a:rPr>
              <a:t>basic</a:t>
            </a:r>
            <a:r>
              <a:rPr sz="2000" spc="-5" dirty="0">
                <a:cs typeface="Roboto"/>
              </a:rPr>
              <a:t> </a:t>
            </a:r>
            <a:r>
              <a:rPr sz="2000" spc="-35" dirty="0">
                <a:cs typeface="Roboto"/>
              </a:rPr>
              <a:t>BI</a:t>
            </a:r>
            <a:r>
              <a:rPr sz="2000" spc="-15" dirty="0">
                <a:cs typeface="Roboto"/>
              </a:rPr>
              <a:t> </a:t>
            </a:r>
            <a:r>
              <a:rPr sz="2000" spc="-25" dirty="0">
                <a:cs typeface="Roboto"/>
              </a:rPr>
              <a:t>activities</a:t>
            </a:r>
            <a:endParaRPr sz="2000" dirty="0">
              <a:cs typeface="Roboto"/>
            </a:endParaRPr>
          </a:p>
          <a:p>
            <a:pPr marL="652145" marR="358140" lvl="1" indent="-342900" algn="just">
              <a:lnSpc>
                <a:spcPct val="116100"/>
              </a:lnSpc>
              <a:spcBef>
                <a:spcPts val="434"/>
              </a:spcBef>
              <a:buFont typeface="Arial" panose="020B0604020202020204" pitchFamily="34" charset="0"/>
              <a:buChar char="•"/>
              <a:tabLst>
                <a:tab pos="570230" algn="l"/>
              </a:tabLst>
            </a:pPr>
            <a:r>
              <a:rPr sz="2000" spc="45" dirty="0">
                <a:cs typeface="Roboto"/>
              </a:rPr>
              <a:t>A </a:t>
            </a:r>
            <a:r>
              <a:rPr sz="2000" spc="-20" dirty="0">
                <a:cs typeface="Roboto"/>
              </a:rPr>
              <a:t>mechanism </a:t>
            </a:r>
            <a:r>
              <a:rPr sz="2000" spc="-25" dirty="0">
                <a:cs typeface="Roboto"/>
              </a:rPr>
              <a:t>is </a:t>
            </a:r>
            <a:r>
              <a:rPr sz="2000" spc="-10" dirty="0">
                <a:cs typeface="Roboto"/>
              </a:rPr>
              <a:t>needed </a:t>
            </a:r>
            <a:r>
              <a:rPr sz="2000" spc="-25" dirty="0">
                <a:cs typeface="Roboto"/>
              </a:rPr>
              <a:t>to </a:t>
            </a:r>
            <a:r>
              <a:rPr sz="2000" spc="-35" dirty="0">
                <a:cs typeface="Roboto"/>
              </a:rPr>
              <a:t>continually </a:t>
            </a:r>
            <a:r>
              <a:rPr sz="2000" spc="-30" dirty="0">
                <a:cs typeface="Roboto"/>
              </a:rPr>
              <a:t> </a:t>
            </a:r>
            <a:r>
              <a:rPr sz="2000" spc="-25" dirty="0">
                <a:cs typeface="Roboto"/>
              </a:rPr>
              <a:t>reevaluate</a:t>
            </a:r>
            <a:r>
              <a:rPr sz="2000" spc="-10" dirty="0">
                <a:cs typeface="Roboto"/>
              </a:rPr>
              <a:t> </a:t>
            </a:r>
            <a:r>
              <a:rPr sz="2000" spc="-25" dirty="0">
                <a:cs typeface="Roboto"/>
              </a:rPr>
              <a:t>the</a:t>
            </a:r>
            <a:r>
              <a:rPr sz="2000" spc="-10" dirty="0">
                <a:cs typeface="Roboto"/>
              </a:rPr>
              <a:t> model</a:t>
            </a:r>
            <a:r>
              <a:rPr sz="2000" spc="-5" dirty="0">
                <a:cs typeface="Roboto"/>
              </a:rPr>
              <a:t> </a:t>
            </a:r>
            <a:r>
              <a:rPr sz="2000" spc="-10" dirty="0">
                <a:cs typeface="Roboto"/>
              </a:rPr>
              <a:t>after </a:t>
            </a:r>
            <a:r>
              <a:rPr sz="2000" spc="-25" dirty="0">
                <a:cs typeface="Roboto"/>
              </a:rPr>
              <a:t>deployment</a:t>
            </a:r>
            <a:endParaRPr sz="2000" dirty="0">
              <a:cs typeface="Roboto"/>
            </a:endParaRPr>
          </a:p>
        </p:txBody>
      </p:sp>
      <p:sp>
        <p:nvSpPr>
          <p:cNvPr id="4" name="Date Placeholder 3">
            <a:extLst>
              <a:ext uri="{FF2B5EF4-FFF2-40B4-BE49-F238E27FC236}">
                <a16:creationId xmlns:a16="http://schemas.microsoft.com/office/drawing/2014/main" id="{2F495EC4-8A2C-07A1-A733-A468EB2517FE}"/>
              </a:ext>
            </a:extLst>
          </p:cNvPr>
          <p:cNvSpPr>
            <a:spLocks noGrp="1"/>
          </p:cNvSpPr>
          <p:nvPr>
            <p:ph type="dt" sz="half" idx="10"/>
          </p:nvPr>
        </p:nvSpPr>
        <p:spPr/>
        <p:txBody>
          <a:bodyPr/>
          <a:lstStyle/>
          <a:p>
            <a:fld id="{900953BE-119A-4D5A-9C3A-6B0F1A6CA98D}" type="datetime1">
              <a:rPr lang="en-US" smtClean="0"/>
              <a:t>2/5/2024</a:t>
            </a:fld>
            <a:endParaRPr lang="en-US"/>
          </a:p>
        </p:txBody>
      </p:sp>
      <p:sp>
        <p:nvSpPr>
          <p:cNvPr id="5" name="Slide Number Placeholder 4">
            <a:extLst>
              <a:ext uri="{FF2B5EF4-FFF2-40B4-BE49-F238E27FC236}">
                <a16:creationId xmlns:a16="http://schemas.microsoft.com/office/drawing/2014/main" id="{B8C4B090-0DA9-E71A-B176-279B14D3FD3C}"/>
              </a:ext>
            </a:extLst>
          </p:cNvPr>
          <p:cNvSpPr>
            <a:spLocks noGrp="1"/>
          </p:cNvSpPr>
          <p:nvPr>
            <p:ph type="sldNum" sz="quarter" idx="12"/>
          </p:nvPr>
        </p:nvSpPr>
        <p:spPr/>
        <p:txBody>
          <a:bodyPr/>
          <a:lstStyle/>
          <a:p>
            <a:fld id="{B6F15528-21DE-4FAA-801E-634DDDAF4B2B}" type="slidenum">
              <a:rPr lang="en-US" smtClean="0"/>
              <a:t>115</a:t>
            </a:fld>
            <a:endParaRPr lang="en-US"/>
          </a:p>
        </p:txBody>
      </p:sp>
      <p:sp>
        <p:nvSpPr>
          <p:cNvPr id="8" name="object 2">
            <a:extLst>
              <a:ext uri="{FF2B5EF4-FFF2-40B4-BE49-F238E27FC236}">
                <a16:creationId xmlns:a16="http://schemas.microsoft.com/office/drawing/2014/main" id="{B3BECA21-EE19-F961-0F79-439BA6666A51}"/>
              </a:ext>
            </a:extLst>
          </p:cNvPr>
          <p:cNvSpPr txBox="1">
            <a:spLocks/>
          </p:cNvSpPr>
          <p:nvPr/>
        </p:nvSpPr>
        <p:spPr>
          <a:xfrm>
            <a:off x="2363471" y="658862"/>
            <a:ext cx="4189729" cy="482600"/>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3000" b="1" spc="135" dirty="0">
                <a:solidFill>
                  <a:srgbClr val="C00000"/>
                </a:solidFill>
                <a:latin typeface="+mn-lt"/>
              </a:rPr>
              <a:t>Phase</a:t>
            </a:r>
            <a:r>
              <a:rPr lang="en-IN" sz="3000" b="1" dirty="0">
                <a:solidFill>
                  <a:srgbClr val="C00000"/>
                </a:solidFill>
                <a:latin typeface="+mn-lt"/>
              </a:rPr>
              <a:t> </a:t>
            </a:r>
            <a:r>
              <a:rPr lang="en-IN" sz="3000" b="1" spc="-180" dirty="0">
                <a:solidFill>
                  <a:srgbClr val="C00000"/>
                </a:solidFill>
                <a:latin typeface="+mn-lt"/>
              </a:rPr>
              <a:t>6:</a:t>
            </a:r>
            <a:r>
              <a:rPr lang="en-IN" sz="3000" b="1" dirty="0">
                <a:solidFill>
                  <a:srgbClr val="C00000"/>
                </a:solidFill>
                <a:latin typeface="+mn-lt"/>
              </a:rPr>
              <a:t> </a:t>
            </a:r>
            <a:r>
              <a:rPr lang="en-IN" sz="3000" b="1" spc="65" dirty="0">
                <a:solidFill>
                  <a:srgbClr val="C00000"/>
                </a:solidFill>
                <a:latin typeface="+mn-lt"/>
              </a:rPr>
              <a:t>Operationalize</a:t>
            </a:r>
            <a:endParaRPr lang="en-IN" sz="3000" b="1" dirty="0">
              <a:solidFill>
                <a:srgbClr val="C00000"/>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47411"/>
            <a:ext cx="4759960" cy="482600"/>
          </a:xfrm>
          <a:prstGeom prst="rect">
            <a:avLst/>
          </a:prstGeom>
        </p:spPr>
        <p:txBody>
          <a:bodyPr vert="horz" wrap="square" lIns="0" tIns="12700" rIns="0" bIns="0" rtlCol="0">
            <a:spAutoFit/>
          </a:bodyPr>
          <a:lstStyle/>
          <a:p>
            <a:pPr marL="12700">
              <a:lnSpc>
                <a:spcPct val="100000"/>
              </a:lnSpc>
              <a:spcBef>
                <a:spcPts val="100"/>
              </a:spcBef>
            </a:pPr>
            <a:r>
              <a:rPr sz="3000" b="1" spc="100" dirty="0">
                <a:solidFill>
                  <a:srgbClr val="C00000"/>
                </a:solidFill>
                <a:latin typeface="+mn-lt"/>
              </a:rPr>
              <a:t>Sources</a:t>
            </a:r>
            <a:r>
              <a:rPr sz="3000" b="1" spc="5" dirty="0">
                <a:solidFill>
                  <a:srgbClr val="C00000"/>
                </a:solidFill>
                <a:latin typeface="+mn-lt"/>
              </a:rPr>
              <a:t> </a:t>
            </a:r>
            <a:r>
              <a:rPr sz="3000" b="1" spc="55" dirty="0">
                <a:solidFill>
                  <a:srgbClr val="C00000"/>
                </a:solidFill>
                <a:latin typeface="+mn-lt"/>
              </a:rPr>
              <a:t>of</a:t>
            </a:r>
            <a:r>
              <a:rPr sz="3000" b="1" spc="5" dirty="0">
                <a:solidFill>
                  <a:srgbClr val="C00000"/>
                </a:solidFill>
                <a:latin typeface="+mn-lt"/>
              </a:rPr>
              <a:t> </a:t>
            </a:r>
            <a:r>
              <a:rPr sz="3000" b="1" spc="65" dirty="0">
                <a:solidFill>
                  <a:srgbClr val="C00000"/>
                </a:solidFill>
                <a:latin typeface="+mn-lt"/>
              </a:rPr>
              <a:t>Big</a:t>
            </a:r>
            <a:r>
              <a:rPr sz="3000" b="1" spc="5" dirty="0">
                <a:solidFill>
                  <a:srgbClr val="C00000"/>
                </a:solidFill>
                <a:latin typeface="+mn-lt"/>
              </a:rPr>
              <a:t> </a:t>
            </a:r>
            <a:r>
              <a:rPr sz="3000" b="1" spc="10" dirty="0">
                <a:solidFill>
                  <a:srgbClr val="C00000"/>
                </a:solidFill>
                <a:latin typeface="+mn-lt"/>
              </a:rPr>
              <a:t>Data</a:t>
            </a:r>
            <a:endParaRPr sz="3000" b="1" dirty="0">
              <a:solidFill>
                <a:srgbClr val="C00000"/>
              </a:solidFill>
              <a:latin typeface="+mn-lt"/>
            </a:endParaRPr>
          </a:p>
        </p:txBody>
      </p:sp>
      <p:sp>
        <p:nvSpPr>
          <p:cNvPr id="4" name="Date Placeholder 3">
            <a:extLst>
              <a:ext uri="{FF2B5EF4-FFF2-40B4-BE49-F238E27FC236}">
                <a16:creationId xmlns:a16="http://schemas.microsoft.com/office/drawing/2014/main" id="{6FE4C6C6-34FF-B0EC-5616-36DCDD0BB062}"/>
              </a:ext>
            </a:extLst>
          </p:cNvPr>
          <p:cNvSpPr>
            <a:spLocks noGrp="1"/>
          </p:cNvSpPr>
          <p:nvPr>
            <p:ph type="dt" sz="half" idx="10"/>
          </p:nvPr>
        </p:nvSpPr>
        <p:spPr/>
        <p:txBody>
          <a:bodyPr/>
          <a:lstStyle/>
          <a:p>
            <a:fld id="{A1EADEE4-735A-4764-95BE-6E26D676C420}" type="datetime1">
              <a:rPr lang="en-US" smtClean="0"/>
              <a:t>2/5/2024</a:t>
            </a:fld>
            <a:endParaRPr lang="en-US"/>
          </a:p>
        </p:txBody>
      </p:sp>
      <p:sp>
        <p:nvSpPr>
          <p:cNvPr id="5" name="Slide Number Placeholder 4">
            <a:extLst>
              <a:ext uri="{FF2B5EF4-FFF2-40B4-BE49-F238E27FC236}">
                <a16:creationId xmlns:a16="http://schemas.microsoft.com/office/drawing/2014/main" id="{0416F800-B5D0-FCA6-471C-80A8523BD59D}"/>
              </a:ext>
            </a:extLst>
          </p:cNvPr>
          <p:cNvSpPr>
            <a:spLocks noGrp="1"/>
          </p:cNvSpPr>
          <p:nvPr>
            <p:ph type="sldNum" sz="quarter" idx="12"/>
          </p:nvPr>
        </p:nvSpPr>
        <p:spPr/>
        <p:txBody>
          <a:bodyPr/>
          <a:lstStyle/>
          <a:p>
            <a:fld id="{B6F15528-21DE-4FAA-801E-634DDDAF4B2B}" type="slidenum">
              <a:rPr lang="en-US" smtClean="0"/>
              <a:t>12</a:t>
            </a:fld>
            <a:endParaRPr lang="en-US"/>
          </a:p>
        </p:txBody>
      </p:sp>
      <p:pic>
        <p:nvPicPr>
          <p:cNvPr id="7" name="Picture 6">
            <a:extLst>
              <a:ext uri="{FF2B5EF4-FFF2-40B4-BE49-F238E27FC236}">
                <a16:creationId xmlns:a16="http://schemas.microsoft.com/office/drawing/2014/main" id="{7F4B2ECE-8A2C-C89C-3EA8-C606C0B5B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47" y="710580"/>
            <a:ext cx="8803106" cy="5436839"/>
          </a:xfrm>
          <a:prstGeom prst="rect">
            <a:avLst/>
          </a:prstGeom>
        </p:spPr>
      </p:pic>
    </p:spTree>
    <p:extLst>
      <p:ext uri="{BB962C8B-B14F-4D97-AF65-F5344CB8AC3E}">
        <p14:creationId xmlns:p14="http://schemas.microsoft.com/office/powerpoint/2010/main" val="37564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1499" y="87610"/>
            <a:ext cx="7886701" cy="5170190"/>
          </a:xfrm>
          <a:prstGeom prst="rect">
            <a:avLst/>
          </a:prstGeom>
        </p:spPr>
      </p:pic>
      <p:sp>
        <p:nvSpPr>
          <p:cNvPr id="3" name="Date Placeholder 2">
            <a:extLst>
              <a:ext uri="{FF2B5EF4-FFF2-40B4-BE49-F238E27FC236}">
                <a16:creationId xmlns:a16="http://schemas.microsoft.com/office/drawing/2014/main" id="{F41BB70C-9964-62DF-BE2E-00620BF50F3E}"/>
              </a:ext>
            </a:extLst>
          </p:cNvPr>
          <p:cNvSpPr>
            <a:spLocks noGrp="1"/>
          </p:cNvSpPr>
          <p:nvPr>
            <p:ph type="dt" sz="half" idx="10"/>
          </p:nvPr>
        </p:nvSpPr>
        <p:spPr>
          <a:xfrm>
            <a:off x="457200" y="6477000"/>
            <a:ext cx="2133600" cy="365125"/>
          </a:xfrm>
        </p:spPr>
        <p:txBody>
          <a:bodyPr/>
          <a:lstStyle/>
          <a:p>
            <a:fld id="{B949DBA6-F15A-4137-B6B3-65CCEA5E5F55}" type="datetime1">
              <a:rPr lang="en-US" smtClean="0"/>
              <a:t>2/5/2024</a:t>
            </a:fld>
            <a:endParaRPr lang="en-US"/>
          </a:p>
        </p:txBody>
      </p:sp>
      <p:sp>
        <p:nvSpPr>
          <p:cNvPr id="4" name="Slide Number Placeholder 3">
            <a:extLst>
              <a:ext uri="{FF2B5EF4-FFF2-40B4-BE49-F238E27FC236}">
                <a16:creationId xmlns:a16="http://schemas.microsoft.com/office/drawing/2014/main" id="{B818B68B-9608-1BB2-B4E3-9F8C7B127E6B}"/>
              </a:ext>
            </a:extLst>
          </p:cNvPr>
          <p:cNvSpPr>
            <a:spLocks noGrp="1"/>
          </p:cNvSpPr>
          <p:nvPr>
            <p:ph type="sldNum" sz="quarter" idx="12"/>
          </p:nvPr>
        </p:nvSpPr>
        <p:spPr/>
        <p:txBody>
          <a:bodyPr/>
          <a:lstStyle/>
          <a:p>
            <a:fld id="{B6F15528-21DE-4FAA-801E-634DDDAF4B2B}" type="slidenum">
              <a:rPr lang="en-US" smtClean="0"/>
              <a:t>13</a:t>
            </a:fld>
            <a:endParaRPr lang="en-US"/>
          </a:p>
        </p:txBody>
      </p:sp>
      <p:sp>
        <p:nvSpPr>
          <p:cNvPr id="6" name="TextBox 5">
            <a:extLst>
              <a:ext uri="{FF2B5EF4-FFF2-40B4-BE49-F238E27FC236}">
                <a16:creationId xmlns:a16="http://schemas.microsoft.com/office/drawing/2014/main" id="{E11BFC47-93F2-AF07-B5CF-430A82FD7123}"/>
              </a:ext>
            </a:extLst>
          </p:cNvPr>
          <p:cNvSpPr txBox="1"/>
          <p:nvPr/>
        </p:nvSpPr>
        <p:spPr>
          <a:xfrm>
            <a:off x="489857" y="5257800"/>
            <a:ext cx="7886701" cy="132343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rPr>
              <a:t>Quasi-structured data is more of a textual data with erratic data formats. It can be formatted. with effort, tools, and time. An example of quasi-structured data is the data about webpages a user visited and in what order.</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6851" y="51007"/>
            <a:ext cx="6670298" cy="1314963"/>
          </a:xfrm>
          <a:prstGeom prst="rect">
            <a:avLst/>
          </a:prstGeom>
        </p:spPr>
        <p:txBody>
          <a:bodyPr vert="horz" wrap="square" lIns="0" tIns="204966" rIns="0" bIns="0" rtlCol="0">
            <a:spAutoFit/>
          </a:bodyPr>
          <a:lstStyle/>
          <a:p>
            <a:pPr marL="666115" marR="5080" indent="942975" algn="l">
              <a:lnSpc>
                <a:spcPct val="100000"/>
              </a:lnSpc>
              <a:spcBef>
                <a:spcPts val="100"/>
              </a:spcBef>
            </a:pPr>
            <a:r>
              <a:rPr sz="3600" b="1" spc="10" dirty="0">
                <a:solidFill>
                  <a:srgbClr val="C00000"/>
                </a:solidFill>
                <a:latin typeface="+mn-lt"/>
              </a:rPr>
              <a:t>Data </a:t>
            </a:r>
            <a:r>
              <a:rPr sz="3600" b="1" spc="45" dirty="0">
                <a:solidFill>
                  <a:srgbClr val="C00000"/>
                </a:solidFill>
                <a:latin typeface="+mn-lt"/>
              </a:rPr>
              <a:t>Structures: </a:t>
            </a:r>
            <a:r>
              <a:rPr sz="3600" b="1" spc="50" dirty="0">
                <a:solidFill>
                  <a:srgbClr val="C00000"/>
                </a:solidFill>
                <a:latin typeface="+mn-lt"/>
              </a:rPr>
              <a:t> </a:t>
            </a:r>
            <a:r>
              <a:rPr sz="3600" b="1" spc="100" dirty="0">
                <a:solidFill>
                  <a:srgbClr val="C00000"/>
                </a:solidFill>
                <a:latin typeface="+mn-lt"/>
              </a:rPr>
              <a:t>Characteristics</a:t>
            </a:r>
            <a:r>
              <a:rPr sz="3600" b="1" spc="-10" dirty="0">
                <a:solidFill>
                  <a:srgbClr val="C00000"/>
                </a:solidFill>
                <a:latin typeface="+mn-lt"/>
              </a:rPr>
              <a:t> </a:t>
            </a:r>
            <a:r>
              <a:rPr sz="3600" b="1" spc="55" dirty="0">
                <a:solidFill>
                  <a:srgbClr val="C00000"/>
                </a:solidFill>
                <a:latin typeface="+mn-lt"/>
              </a:rPr>
              <a:t>of</a:t>
            </a:r>
            <a:r>
              <a:rPr sz="3600" b="1" spc="-10" dirty="0">
                <a:solidFill>
                  <a:srgbClr val="C00000"/>
                </a:solidFill>
                <a:latin typeface="+mn-lt"/>
              </a:rPr>
              <a:t> </a:t>
            </a:r>
            <a:r>
              <a:rPr sz="3600" b="1" spc="65" dirty="0">
                <a:solidFill>
                  <a:srgbClr val="C00000"/>
                </a:solidFill>
                <a:latin typeface="+mn-lt"/>
              </a:rPr>
              <a:t>Big</a:t>
            </a:r>
            <a:r>
              <a:rPr sz="3600" b="1" spc="-5" dirty="0">
                <a:solidFill>
                  <a:srgbClr val="C00000"/>
                </a:solidFill>
                <a:latin typeface="+mn-lt"/>
              </a:rPr>
              <a:t> </a:t>
            </a:r>
            <a:r>
              <a:rPr sz="3600" b="1" spc="10" dirty="0">
                <a:solidFill>
                  <a:srgbClr val="C00000"/>
                </a:solidFill>
                <a:latin typeface="+mn-lt"/>
              </a:rPr>
              <a:t>Data</a:t>
            </a:r>
            <a:endParaRPr sz="3600" b="1" dirty="0">
              <a:solidFill>
                <a:srgbClr val="C00000"/>
              </a:solidFill>
              <a:latin typeface="+mn-lt"/>
            </a:endParaRPr>
          </a:p>
        </p:txBody>
      </p:sp>
      <p:grpSp>
        <p:nvGrpSpPr>
          <p:cNvPr id="3" name="object 3"/>
          <p:cNvGrpSpPr/>
          <p:nvPr/>
        </p:nvGrpSpPr>
        <p:grpSpPr>
          <a:xfrm>
            <a:off x="3340092" y="1624368"/>
            <a:ext cx="5146675" cy="949960"/>
            <a:chOff x="3172451" y="1934057"/>
            <a:chExt cx="5146675" cy="949960"/>
          </a:xfrm>
        </p:grpSpPr>
        <p:sp>
          <p:nvSpPr>
            <p:cNvPr id="4" name="object 4"/>
            <p:cNvSpPr/>
            <p:nvPr/>
          </p:nvSpPr>
          <p:spPr>
            <a:xfrm>
              <a:off x="3185151" y="1946757"/>
              <a:ext cx="5121275" cy="924560"/>
            </a:xfrm>
            <a:custGeom>
              <a:avLst/>
              <a:gdLst/>
              <a:ahLst/>
              <a:cxnLst/>
              <a:rect l="l" t="t" r="r" b="b"/>
              <a:pathLst>
                <a:path w="5121275" h="924560">
                  <a:moveTo>
                    <a:pt x="4966563" y="924497"/>
                  </a:moveTo>
                  <a:lnTo>
                    <a:pt x="0" y="924494"/>
                  </a:lnTo>
                  <a:lnTo>
                    <a:pt x="11" y="0"/>
                  </a:lnTo>
                  <a:lnTo>
                    <a:pt x="4966563" y="7"/>
                  </a:lnTo>
                  <a:lnTo>
                    <a:pt x="5015265" y="7863"/>
                  </a:lnTo>
                  <a:lnTo>
                    <a:pt x="5057563" y="29737"/>
                  </a:lnTo>
                  <a:lnTo>
                    <a:pt x="5090918" y="63092"/>
                  </a:lnTo>
                  <a:lnTo>
                    <a:pt x="5112792" y="105389"/>
                  </a:lnTo>
                  <a:lnTo>
                    <a:pt x="5120647" y="154092"/>
                  </a:lnTo>
                  <a:lnTo>
                    <a:pt x="5120647" y="770412"/>
                  </a:lnTo>
                  <a:lnTo>
                    <a:pt x="5108918" y="829378"/>
                  </a:lnTo>
                  <a:lnTo>
                    <a:pt x="5075517" y="879367"/>
                  </a:lnTo>
                  <a:lnTo>
                    <a:pt x="5025528" y="912768"/>
                  </a:lnTo>
                  <a:lnTo>
                    <a:pt x="4966563" y="924497"/>
                  </a:lnTo>
                  <a:close/>
                </a:path>
              </a:pathLst>
            </a:custGeom>
            <a:solidFill>
              <a:srgbClr val="FFFFFF"/>
            </a:solidFill>
          </p:spPr>
          <p:txBody>
            <a:bodyPr wrap="square" lIns="0" tIns="0" rIns="0" bIns="0" rtlCol="0"/>
            <a:lstStyle/>
            <a:p>
              <a:pPr algn="ctr"/>
              <a:endParaRPr sz="2400"/>
            </a:p>
          </p:txBody>
        </p:sp>
        <p:sp>
          <p:nvSpPr>
            <p:cNvPr id="5" name="object 5"/>
            <p:cNvSpPr/>
            <p:nvPr/>
          </p:nvSpPr>
          <p:spPr>
            <a:xfrm>
              <a:off x="3185151" y="1946757"/>
              <a:ext cx="5121275" cy="924560"/>
            </a:xfrm>
            <a:custGeom>
              <a:avLst/>
              <a:gdLst/>
              <a:ahLst/>
              <a:cxnLst/>
              <a:rect l="l" t="t" r="r" b="b"/>
              <a:pathLst>
                <a:path w="5121275" h="924560">
                  <a:moveTo>
                    <a:pt x="5120647" y="154092"/>
                  </a:moveTo>
                  <a:lnTo>
                    <a:pt x="5120647" y="770412"/>
                  </a:lnTo>
                  <a:lnTo>
                    <a:pt x="5117659" y="800613"/>
                  </a:lnTo>
                  <a:lnTo>
                    <a:pt x="5108918" y="829378"/>
                  </a:lnTo>
                  <a:lnTo>
                    <a:pt x="5075517" y="879367"/>
                  </a:lnTo>
                  <a:lnTo>
                    <a:pt x="5025528" y="912768"/>
                  </a:lnTo>
                  <a:lnTo>
                    <a:pt x="4966563" y="924497"/>
                  </a:lnTo>
                  <a:lnTo>
                    <a:pt x="7" y="924497"/>
                  </a:lnTo>
                  <a:lnTo>
                    <a:pt x="7" y="7"/>
                  </a:lnTo>
                  <a:lnTo>
                    <a:pt x="4966563" y="7"/>
                  </a:lnTo>
                  <a:lnTo>
                    <a:pt x="5015265" y="7863"/>
                  </a:lnTo>
                  <a:lnTo>
                    <a:pt x="5057563" y="29737"/>
                  </a:lnTo>
                  <a:lnTo>
                    <a:pt x="5090918" y="63092"/>
                  </a:lnTo>
                  <a:lnTo>
                    <a:pt x="5112792" y="105389"/>
                  </a:lnTo>
                  <a:lnTo>
                    <a:pt x="5120647" y="154092"/>
                  </a:lnTo>
                  <a:close/>
                </a:path>
              </a:pathLst>
            </a:custGeom>
            <a:ln w="25399">
              <a:solidFill>
                <a:srgbClr val="3D85C6"/>
              </a:solidFill>
            </a:ln>
          </p:spPr>
          <p:txBody>
            <a:bodyPr wrap="square" lIns="0" tIns="0" rIns="0" bIns="0" rtlCol="0"/>
            <a:lstStyle/>
            <a:p>
              <a:pPr algn="ctr"/>
              <a:endParaRPr sz="2400"/>
            </a:p>
          </p:txBody>
        </p:sp>
        <p:sp>
          <p:nvSpPr>
            <p:cNvPr id="6" name="object 6"/>
            <p:cNvSpPr/>
            <p:nvPr/>
          </p:nvSpPr>
          <p:spPr>
            <a:xfrm>
              <a:off x="3185159" y="1991895"/>
              <a:ext cx="5075555" cy="834390"/>
            </a:xfrm>
            <a:custGeom>
              <a:avLst/>
              <a:gdLst/>
              <a:ahLst/>
              <a:cxnLst/>
              <a:rect l="l" t="t" r="r" b="b"/>
              <a:pathLst>
                <a:path w="5075555" h="834389">
                  <a:moveTo>
                    <a:pt x="5075509" y="834229"/>
                  </a:moveTo>
                  <a:lnTo>
                    <a:pt x="0" y="834229"/>
                  </a:lnTo>
                  <a:lnTo>
                    <a:pt x="0" y="0"/>
                  </a:lnTo>
                  <a:lnTo>
                    <a:pt x="5075509" y="0"/>
                  </a:lnTo>
                  <a:lnTo>
                    <a:pt x="5075509" y="834229"/>
                  </a:lnTo>
                  <a:close/>
                </a:path>
              </a:pathLst>
            </a:custGeom>
            <a:solidFill>
              <a:srgbClr val="FFFFFF"/>
            </a:solidFill>
          </p:spPr>
          <p:txBody>
            <a:bodyPr wrap="square" lIns="0" tIns="0" rIns="0" bIns="0" rtlCol="0"/>
            <a:lstStyle/>
            <a:p>
              <a:pPr algn="ctr"/>
              <a:endParaRPr sz="2400"/>
            </a:p>
          </p:txBody>
        </p:sp>
      </p:grpSp>
      <p:sp>
        <p:nvSpPr>
          <p:cNvPr id="7" name="object 7"/>
          <p:cNvSpPr txBox="1"/>
          <p:nvPr/>
        </p:nvSpPr>
        <p:spPr>
          <a:xfrm>
            <a:off x="3352800" y="1682206"/>
            <a:ext cx="5075555" cy="746999"/>
          </a:xfrm>
          <a:prstGeom prst="rect">
            <a:avLst/>
          </a:prstGeom>
          <a:ln w="9524">
            <a:solidFill>
              <a:srgbClr val="3D85C6"/>
            </a:solidFill>
          </a:ln>
        </p:spPr>
        <p:txBody>
          <a:bodyPr vert="horz" wrap="square" lIns="0" tIns="79375" rIns="0" bIns="0" rtlCol="0">
            <a:spAutoFit/>
          </a:bodyPr>
          <a:lstStyle/>
          <a:p>
            <a:pPr marL="476250" marR="441325" indent="-211454" algn="ctr">
              <a:lnSpc>
                <a:spcPts val="2630"/>
              </a:lnSpc>
              <a:spcBef>
                <a:spcPts val="625"/>
              </a:spcBef>
              <a:buChar char="•"/>
              <a:tabLst>
                <a:tab pos="476250" algn="l"/>
              </a:tabLst>
            </a:pPr>
            <a:r>
              <a:rPr sz="2400" spc="-5" dirty="0">
                <a:solidFill>
                  <a:srgbClr val="434343"/>
                </a:solidFill>
                <a:cs typeface="Cambria"/>
              </a:rPr>
              <a:t>Transactional</a:t>
            </a:r>
            <a:r>
              <a:rPr sz="2400" spc="-35" dirty="0">
                <a:solidFill>
                  <a:srgbClr val="434343"/>
                </a:solidFill>
                <a:cs typeface="Cambria"/>
              </a:rPr>
              <a:t> </a:t>
            </a:r>
            <a:r>
              <a:rPr sz="2400" spc="-5" dirty="0">
                <a:solidFill>
                  <a:srgbClr val="434343"/>
                </a:solidFill>
                <a:cs typeface="Cambria"/>
              </a:rPr>
              <a:t>data,</a:t>
            </a:r>
            <a:r>
              <a:rPr sz="2400" spc="-30" dirty="0">
                <a:solidFill>
                  <a:srgbClr val="434343"/>
                </a:solidFill>
                <a:cs typeface="Cambria"/>
              </a:rPr>
              <a:t> </a:t>
            </a:r>
            <a:r>
              <a:rPr sz="2400" spc="-5" dirty="0">
                <a:solidFill>
                  <a:srgbClr val="434343"/>
                </a:solidFill>
                <a:cs typeface="Cambria"/>
              </a:rPr>
              <a:t>OLAP</a:t>
            </a:r>
            <a:r>
              <a:rPr sz="2400" spc="-35" dirty="0">
                <a:solidFill>
                  <a:srgbClr val="434343"/>
                </a:solidFill>
                <a:cs typeface="Cambria"/>
              </a:rPr>
              <a:t> </a:t>
            </a:r>
            <a:r>
              <a:rPr sz="2400" spc="-5" dirty="0">
                <a:solidFill>
                  <a:srgbClr val="434343"/>
                </a:solidFill>
                <a:cs typeface="Cambria"/>
              </a:rPr>
              <a:t>cubes, </a:t>
            </a:r>
            <a:r>
              <a:rPr sz="2400" spc="-515" dirty="0">
                <a:solidFill>
                  <a:srgbClr val="434343"/>
                </a:solidFill>
                <a:cs typeface="Cambria"/>
              </a:rPr>
              <a:t> </a:t>
            </a:r>
            <a:r>
              <a:rPr sz="2400" spc="-5" dirty="0">
                <a:solidFill>
                  <a:srgbClr val="434343"/>
                </a:solidFill>
                <a:cs typeface="Cambria"/>
              </a:rPr>
              <a:t>RDBMS,</a:t>
            </a:r>
            <a:r>
              <a:rPr sz="2400" spc="-25" dirty="0">
                <a:solidFill>
                  <a:srgbClr val="434343"/>
                </a:solidFill>
                <a:cs typeface="Cambria"/>
              </a:rPr>
              <a:t> </a:t>
            </a:r>
            <a:r>
              <a:rPr sz="2400" spc="-5" dirty="0">
                <a:solidFill>
                  <a:srgbClr val="434343"/>
                </a:solidFill>
                <a:cs typeface="Cambria"/>
              </a:rPr>
              <a:t>CS</a:t>
            </a:r>
            <a:r>
              <a:rPr lang="en-IN" sz="2400" spc="-5" dirty="0">
                <a:solidFill>
                  <a:srgbClr val="434343"/>
                </a:solidFill>
                <a:cs typeface="Cambria"/>
              </a:rPr>
              <a:t>V</a:t>
            </a:r>
            <a:r>
              <a:rPr sz="2400" spc="-25" dirty="0">
                <a:solidFill>
                  <a:srgbClr val="434343"/>
                </a:solidFill>
                <a:cs typeface="Cambria"/>
              </a:rPr>
              <a:t> </a:t>
            </a:r>
            <a:r>
              <a:rPr sz="2400" spc="-5" dirty="0">
                <a:solidFill>
                  <a:srgbClr val="434343"/>
                </a:solidFill>
                <a:cs typeface="Cambria"/>
              </a:rPr>
              <a:t>files,</a:t>
            </a:r>
            <a:r>
              <a:rPr sz="2400" spc="-25" dirty="0">
                <a:solidFill>
                  <a:srgbClr val="434343"/>
                </a:solidFill>
                <a:cs typeface="Cambria"/>
              </a:rPr>
              <a:t> </a:t>
            </a:r>
            <a:r>
              <a:rPr sz="2400" spc="-5" dirty="0">
                <a:solidFill>
                  <a:srgbClr val="434343"/>
                </a:solidFill>
                <a:cs typeface="Cambria"/>
              </a:rPr>
              <a:t>spreadsheets</a:t>
            </a:r>
            <a:endParaRPr sz="2400" dirty="0">
              <a:cs typeface="Cambria"/>
            </a:endParaRPr>
          </a:p>
        </p:txBody>
      </p:sp>
      <p:grpSp>
        <p:nvGrpSpPr>
          <p:cNvPr id="8" name="object 8"/>
          <p:cNvGrpSpPr/>
          <p:nvPr/>
        </p:nvGrpSpPr>
        <p:grpSpPr>
          <a:xfrm>
            <a:off x="459741" y="1508812"/>
            <a:ext cx="2905760" cy="1181100"/>
            <a:chOff x="292100" y="1818501"/>
            <a:chExt cx="2905760" cy="1181100"/>
          </a:xfrm>
        </p:grpSpPr>
        <p:sp>
          <p:nvSpPr>
            <p:cNvPr id="9" name="object 9"/>
            <p:cNvSpPr/>
            <p:nvPr/>
          </p:nvSpPr>
          <p:spPr>
            <a:xfrm>
              <a:off x="304799" y="1831201"/>
              <a:ext cx="2880360" cy="1155700"/>
            </a:xfrm>
            <a:custGeom>
              <a:avLst/>
              <a:gdLst/>
              <a:ahLst/>
              <a:cxnLst/>
              <a:rect l="l" t="t" r="r" b="b"/>
              <a:pathLst>
                <a:path w="2880360" h="1155700">
                  <a:moveTo>
                    <a:pt x="2687754" y="1155612"/>
                  </a:move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close/>
                </a:path>
              </a:pathLst>
            </a:custGeom>
            <a:solidFill>
              <a:srgbClr val="FFFFFF"/>
            </a:solidFill>
          </p:spPr>
          <p:txBody>
            <a:bodyPr wrap="square" lIns="0" tIns="0" rIns="0" bIns="0" rtlCol="0"/>
            <a:lstStyle/>
            <a:p>
              <a:pPr algn="ctr"/>
              <a:endParaRPr sz="2400"/>
            </a:p>
          </p:txBody>
        </p:sp>
        <p:sp>
          <p:nvSpPr>
            <p:cNvPr id="10" name="object 10"/>
            <p:cNvSpPr/>
            <p:nvPr/>
          </p:nvSpPr>
          <p:spPr>
            <a:xfrm>
              <a:off x="304800" y="1831201"/>
              <a:ext cx="2880360" cy="1155700"/>
            </a:xfrm>
            <a:custGeom>
              <a:avLst/>
              <a:gdLst/>
              <a:ahLst/>
              <a:cxnLst/>
              <a:rect l="l" t="t" r="r" b="b"/>
              <a:pathLst>
                <a:path w="2880360" h="1155700">
                  <a:moveTo>
                    <a:pt x="0" y="192605"/>
                  </a:move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close/>
                </a:path>
              </a:pathLst>
            </a:custGeom>
            <a:ln w="25399">
              <a:solidFill>
                <a:srgbClr val="3D85C6"/>
              </a:solidFill>
            </a:ln>
          </p:spPr>
          <p:txBody>
            <a:bodyPr wrap="square" lIns="0" tIns="0" rIns="0" bIns="0" rtlCol="0"/>
            <a:lstStyle/>
            <a:p>
              <a:pPr algn="ctr"/>
              <a:endParaRPr sz="2400"/>
            </a:p>
          </p:txBody>
        </p:sp>
        <p:sp>
          <p:nvSpPr>
            <p:cNvPr id="11" name="object 11"/>
            <p:cNvSpPr/>
            <p:nvPr/>
          </p:nvSpPr>
          <p:spPr>
            <a:xfrm>
              <a:off x="361211" y="1887613"/>
              <a:ext cx="2767965" cy="1043305"/>
            </a:xfrm>
            <a:custGeom>
              <a:avLst/>
              <a:gdLst/>
              <a:ahLst/>
              <a:cxnLst/>
              <a:rect l="l" t="t" r="r" b="b"/>
              <a:pathLst>
                <a:path w="2767965" h="1043305">
                  <a:moveTo>
                    <a:pt x="2767535" y="1042789"/>
                  </a:moveTo>
                  <a:lnTo>
                    <a:pt x="0" y="1042789"/>
                  </a:lnTo>
                  <a:lnTo>
                    <a:pt x="0" y="0"/>
                  </a:lnTo>
                  <a:lnTo>
                    <a:pt x="2767535" y="0"/>
                  </a:lnTo>
                  <a:lnTo>
                    <a:pt x="2767535" y="1042789"/>
                  </a:lnTo>
                  <a:close/>
                </a:path>
              </a:pathLst>
            </a:custGeom>
            <a:solidFill>
              <a:srgbClr val="FFFFFF"/>
            </a:solidFill>
          </p:spPr>
          <p:txBody>
            <a:bodyPr wrap="square" lIns="0" tIns="0" rIns="0" bIns="0" rtlCol="0"/>
            <a:lstStyle/>
            <a:p>
              <a:pPr algn="ctr"/>
              <a:endParaRPr sz="2400"/>
            </a:p>
          </p:txBody>
        </p:sp>
      </p:grpSp>
      <p:sp>
        <p:nvSpPr>
          <p:cNvPr id="12" name="object 12"/>
          <p:cNvSpPr txBox="1"/>
          <p:nvPr/>
        </p:nvSpPr>
        <p:spPr>
          <a:xfrm>
            <a:off x="528852" y="1577925"/>
            <a:ext cx="2767965" cy="745076"/>
          </a:xfrm>
          <a:prstGeom prst="rect">
            <a:avLst/>
          </a:prstGeom>
          <a:ln w="9524">
            <a:solidFill>
              <a:srgbClr val="3D85C6"/>
            </a:solidFill>
          </a:ln>
        </p:spPr>
        <p:txBody>
          <a:bodyPr vert="horz" wrap="square" lIns="0" tIns="6350" rIns="0" bIns="0" rtlCol="0">
            <a:spAutoFit/>
          </a:bodyPr>
          <a:lstStyle/>
          <a:p>
            <a:pPr algn="ctr">
              <a:lnSpc>
                <a:spcPct val="100000"/>
              </a:lnSpc>
              <a:spcBef>
                <a:spcPts val="50"/>
              </a:spcBef>
            </a:pPr>
            <a:endParaRPr sz="2400">
              <a:cs typeface="Times New Roman"/>
            </a:endParaRPr>
          </a:p>
          <a:p>
            <a:pPr marL="628015" algn="ctr">
              <a:lnSpc>
                <a:spcPct val="100000"/>
              </a:lnSpc>
            </a:pPr>
            <a:r>
              <a:rPr sz="2400" b="1" spc="-5" dirty="0">
                <a:solidFill>
                  <a:srgbClr val="434343"/>
                </a:solidFill>
                <a:cs typeface="Cambria"/>
              </a:rPr>
              <a:t>Structured</a:t>
            </a:r>
            <a:endParaRPr sz="2400">
              <a:cs typeface="Cambria"/>
            </a:endParaRPr>
          </a:p>
        </p:txBody>
      </p:sp>
      <p:grpSp>
        <p:nvGrpSpPr>
          <p:cNvPr id="13" name="object 13"/>
          <p:cNvGrpSpPr/>
          <p:nvPr/>
        </p:nvGrpSpPr>
        <p:grpSpPr>
          <a:xfrm>
            <a:off x="3340092" y="2837762"/>
            <a:ext cx="5146675" cy="949960"/>
            <a:chOff x="3172451" y="3147451"/>
            <a:chExt cx="5146675" cy="949960"/>
          </a:xfrm>
        </p:grpSpPr>
        <p:sp>
          <p:nvSpPr>
            <p:cNvPr id="14" name="object 14"/>
            <p:cNvSpPr/>
            <p:nvPr/>
          </p:nvSpPr>
          <p:spPr>
            <a:xfrm>
              <a:off x="3185151" y="3160151"/>
              <a:ext cx="5121275" cy="924560"/>
            </a:xfrm>
            <a:custGeom>
              <a:avLst/>
              <a:gdLst/>
              <a:ahLst/>
              <a:cxnLst/>
              <a:rect l="l" t="t" r="r" b="b"/>
              <a:pathLst>
                <a:path w="5121275" h="924560">
                  <a:moveTo>
                    <a:pt x="4966563" y="924497"/>
                  </a:moveTo>
                  <a:lnTo>
                    <a:pt x="0" y="924494"/>
                  </a:lnTo>
                  <a:lnTo>
                    <a:pt x="11" y="0"/>
                  </a:lnTo>
                  <a:lnTo>
                    <a:pt x="4966563" y="7"/>
                  </a:lnTo>
                  <a:lnTo>
                    <a:pt x="5015265" y="7862"/>
                  </a:lnTo>
                  <a:lnTo>
                    <a:pt x="5057563" y="29737"/>
                  </a:lnTo>
                  <a:lnTo>
                    <a:pt x="5090918" y="63091"/>
                  </a:lnTo>
                  <a:lnTo>
                    <a:pt x="5112792" y="105389"/>
                  </a:lnTo>
                  <a:lnTo>
                    <a:pt x="5120647" y="154092"/>
                  </a:lnTo>
                  <a:lnTo>
                    <a:pt x="5120647" y="770413"/>
                  </a:lnTo>
                  <a:lnTo>
                    <a:pt x="5108918" y="829378"/>
                  </a:lnTo>
                  <a:lnTo>
                    <a:pt x="5075517" y="879367"/>
                  </a:lnTo>
                  <a:lnTo>
                    <a:pt x="5025528" y="912768"/>
                  </a:lnTo>
                  <a:lnTo>
                    <a:pt x="4966563" y="924497"/>
                  </a:lnTo>
                  <a:close/>
                </a:path>
              </a:pathLst>
            </a:custGeom>
            <a:solidFill>
              <a:srgbClr val="FFFFFF"/>
            </a:solidFill>
          </p:spPr>
          <p:txBody>
            <a:bodyPr wrap="square" lIns="0" tIns="0" rIns="0" bIns="0" rtlCol="0"/>
            <a:lstStyle/>
            <a:p>
              <a:pPr algn="ctr"/>
              <a:endParaRPr sz="2400"/>
            </a:p>
          </p:txBody>
        </p:sp>
        <p:sp>
          <p:nvSpPr>
            <p:cNvPr id="15" name="object 15"/>
            <p:cNvSpPr/>
            <p:nvPr/>
          </p:nvSpPr>
          <p:spPr>
            <a:xfrm>
              <a:off x="3185151" y="3160151"/>
              <a:ext cx="5121275" cy="924560"/>
            </a:xfrm>
            <a:custGeom>
              <a:avLst/>
              <a:gdLst/>
              <a:ahLst/>
              <a:cxnLst/>
              <a:rect l="l" t="t" r="r" b="b"/>
              <a:pathLst>
                <a:path w="5121275" h="924560">
                  <a:moveTo>
                    <a:pt x="5120647" y="154092"/>
                  </a:moveTo>
                  <a:lnTo>
                    <a:pt x="5120647" y="770413"/>
                  </a:lnTo>
                  <a:lnTo>
                    <a:pt x="5117659" y="800613"/>
                  </a:lnTo>
                  <a:lnTo>
                    <a:pt x="5108918" y="829378"/>
                  </a:lnTo>
                  <a:lnTo>
                    <a:pt x="5075517" y="879367"/>
                  </a:lnTo>
                  <a:lnTo>
                    <a:pt x="5025528" y="912768"/>
                  </a:lnTo>
                  <a:lnTo>
                    <a:pt x="4966563" y="924497"/>
                  </a:lnTo>
                  <a:lnTo>
                    <a:pt x="7" y="924497"/>
                  </a:lnTo>
                  <a:lnTo>
                    <a:pt x="7" y="7"/>
                  </a:lnTo>
                  <a:lnTo>
                    <a:pt x="4966563" y="7"/>
                  </a:lnTo>
                  <a:lnTo>
                    <a:pt x="5015265" y="7862"/>
                  </a:lnTo>
                  <a:lnTo>
                    <a:pt x="5057563" y="29737"/>
                  </a:lnTo>
                  <a:lnTo>
                    <a:pt x="5090918" y="63091"/>
                  </a:lnTo>
                  <a:lnTo>
                    <a:pt x="5112792" y="105389"/>
                  </a:lnTo>
                  <a:lnTo>
                    <a:pt x="5120647" y="154092"/>
                  </a:lnTo>
                  <a:close/>
                </a:path>
              </a:pathLst>
            </a:custGeom>
            <a:ln w="25399">
              <a:solidFill>
                <a:srgbClr val="3D85C6"/>
              </a:solidFill>
            </a:ln>
          </p:spPr>
          <p:txBody>
            <a:bodyPr wrap="square" lIns="0" tIns="0" rIns="0" bIns="0" rtlCol="0"/>
            <a:lstStyle/>
            <a:p>
              <a:pPr algn="ctr"/>
              <a:endParaRPr sz="2400"/>
            </a:p>
          </p:txBody>
        </p:sp>
        <p:sp>
          <p:nvSpPr>
            <p:cNvPr id="16" name="object 16"/>
            <p:cNvSpPr/>
            <p:nvPr/>
          </p:nvSpPr>
          <p:spPr>
            <a:xfrm>
              <a:off x="3185159" y="3205288"/>
              <a:ext cx="5075555" cy="834390"/>
            </a:xfrm>
            <a:custGeom>
              <a:avLst/>
              <a:gdLst/>
              <a:ahLst/>
              <a:cxnLst/>
              <a:rect l="l" t="t" r="r" b="b"/>
              <a:pathLst>
                <a:path w="5075555" h="834389">
                  <a:moveTo>
                    <a:pt x="5075509" y="834230"/>
                  </a:moveTo>
                  <a:lnTo>
                    <a:pt x="0" y="834230"/>
                  </a:lnTo>
                  <a:lnTo>
                    <a:pt x="0" y="0"/>
                  </a:lnTo>
                  <a:lnTo>
                    <a:pt x="5075509" y="0"/>
                  </a:lnTo>
                  <a:lnTo>
                    <a:pt x="5075509" y="834230"/>
                  </a:lnTo>
                  <a:close/>
                </a:path>
              </a:pathLst>
            </a:custGeom>
            <a:solidFill>
              <a:srgbClr val="FFFFFF"/>
            </a:solidFill>
          </p:spPr>
          <p:txBody>
            <a:bodyPr wrap="square" lIns="0" tIns="0" rIns="0" bIns="0" rtlCol="0"/>
            <a:lstStyle/>
            <a:p>
              <a:pPr algn="ctr"/>
              <a:endParaRPr sz="2400"/>
            </a:p>
          </p:txBody>
        </p:sp>
      </p:grpSp>
      <p:sp>
        <p:nvSpPr>
          <p:cNvPr id="17" name="object 17"/>
          <p:cNvSpPr txBox="1"/>
          <p:nvPr/>
        </p:nvSpPr>
        <p:spPr>
          <a:xfrm>
            <a:off x="3352800" y="2895600"/>
            <a:ext cx="5075555" cy="746999"/>
          </a:xfrm>
          <a:prstGeom prst="rect">
            <a:avLst/>
          </a:prstGeom>
          <a:ln w="9524">
            <a:solidFill>
              <a:srgbClr val="3D85C6"/>
            </a:solidFill>
          </a:ln>
        </p:spPr>
        <p:txBody>
          <a:bodyPr vert="horz" wrap="square" lIns="0" tIns="79375" rIns="0" bIns="0" rtlCol="0">
            <a:spAutoFit/>
          </a:bodyPr>
          <a:lstStyle/>
          <a:p>
            <a:pPr marL="476250" marR="1146810" indent="-211454" algn="ctr">
              <a:lnSpc>
                <a:spcPts val="2630"/>
              </a:lnSpc>
              <a:spcBef>
                <a:spcPts val="625"/>
              </a:spcBef>
              <a:buChar char="•"/>
              <a:tabLst>
                <a:tab pos="476250" algn="l"/>
              </a:tabLst>
            </a:pPr>
            <a:r>
              <a:rPr sz="2400" spc="-5" dirty="0">
                <a:solidFill>
                  <a:srgbClr val="434343"/>
                </a:solidFill>
                <a:cs typeface="Cambria"/>
              </a:rPr>
              <a:t>Text</a:t>
            </a:r>
            <a:r>
              <a:rPr sz="2400" spc="-35" dirty="0">
                <a:solidFill>
                  <a:srgbClr val="434343"/>
                </a:solidFill>
                <a:cs typeface="Cambria"/>
              </a:rPr>
              <a:t> </a:t>
            </a:r>
            <a:r>
              <a:rPr sz="2400" spc="-5" dirty="0">
                <a:solidFill>
                  <a:srgbClr val="434343"/>
                </a:solidFill>
                <a:cs typeface="Cambria"/>
              </a:rPr>
              <a:t>data</a:t>
            </a:r>
            <a:r>
              <a:rPr sz="2400" spc="-30" dirty="0">
                <a:solidFill>
                  <a:srgbClr val="434343"/>
                </a:solidFill>
                <a:cs typeface="Cambria"/>
              </a:rPr>
              <a:t> </a:t>
            </a:r>
            <a:r>
              <a:rPr sz="2400" spc="-5" dirty="0">
                <a:solidFill>
                  <a:srgbClr val="434343"/>
                </a:solidFill>
                <a:cs typeface="Cambria"/>
              </a:rPr>
              <a:t>with</a:t>
            </a:r>
            <a:r>
              <a:rPr sz="2400" spc="-35" dirty="0">
                <a:solidFill>
                  <a:srgbClr val="434343"/>
                </a:solidFill>
                <a:cs typeface="Cambria"/>
              </a:rPr>
              <a:t> </a:t>
            </a:r>
            <a:r>
              <a:rPr sz="2400" spc="-5" dirty="0">
                <a:solidFill>
                  <a:srgbClr val="434343"/>
                </a:solidFill>
                <a:cs typeface="Cambria"/>
              </a:rPr>
              <a:t>discernable </a:t>
            </a:r>
            <a:r>
              <a:rPr sz="2400" spc="-515" dirty="0">
                <a:solidFill>
                  <a:srgbClr val="434343"/>
                </a:solidFill>
                <a:cs typeface="Cambria"/>
              </a:rPr>
              <a:t> </a:t>
            </a:r>
            <a:r>
              <a:rPr sz="2400" spc="-5" dirty="0">
                <a:solidFill>
                  <a:srgbClr val="434343"/>
                </a:solidFill>
                <a:cs typeface="Cambria"/>
              </a:rPr>
              <a:t>patterns</a:t>
            </a:r>
            <a:r>
              <a:rPr sz="2400" spc="-20" dirty="0">
                <a:solidFill>
                  <a:srgbClr val="434343"/>
                </a:solidFill>
                <a:cs typeface="Cambria"/>
              </a:rPr>
              <a:t> </a:t>
            </a:r>
            <a:r>
              <a:rPr sz="2400" dirty="0">
                <a:solidFill>
                  <a:srgbClr val="434343"/>
                </a:solidFill>
                <a:cs typeface="Cambria"/>
              </a:rPr>
              <a:t>–</a:t>
            </a:r>
            <a:r>
              <a:rPr sz="2400" spc="-15" dirty="0">
                <a:solidFill>
                  <a:srgbClr val="434343"/>
                </a:solidFill>
                <a:cs typeface="Cambria"/>
              </a:rPr>
              <a:t> </a:t>
            </a:r>
            <a:r>
              <a:rPr sz="2400" spc="-5" dirty="0">
                <a:solidFill>
                  <a:srgbClr val="434343"/>
                </a:solidFill>
                <a:cs typeface="Cambria"/>
              </a:rPr>
              <a:t>e.g.,</a:t>
            </a:r>
            <a:r>
              <a:rPr sz="2400" spc="-15" dirty="0">
                <a:solidFill>
                  <a:srgbClr val="434343"/>
                </a:solidFill>
                <a:cs typeface="Cambria"/>
              </a:rPr>
              <a:t> </a:t>
            </a:r>
            <a:r>
              <a:rPr sz="2400" spc="-5" dirty="0">
                <a:solidFill>
                  <a:srgbClr val="434343"/>
                </a:solidFill>
                <a:cs typeface="Cambria"/>
              </a:rPr>
              <a:t>XML</a:t>
            </a:r>
            <a:r>
              <a:rPr sz="2400" spc="-15" dirty="0">
                <a:solidFill>
                  <a:srgbClr val="434343"/>
                </a:solidFill>
                <a:cs typeface="Cambria"/>
              </a:rPr>
              <a:t> </a:t>
            </a:r>
            <a:r>
              <a:rPr sz="2400" spc="-5" dirty="0">
                <a:solidFill>
                  <a:srgbClr val="434343"/>
                </a:solidFill>
                <a:cs typeface="Cambria"/>
              </a:rPr>
              <a:t>data</a:t>
            </a:r>
            <a:endParaRPr sz="2400">
              <a:cs typeface="Cambria"/>
            </a:endParaRPr>
          </a:p>
        </p:txBody>
      </p:sp>
      <p:grpSp>
        <p:nvGrpSpPr>
          <p:cNvPr id="18" name="object 18"/>
          <p:cNvGrpSpPr/>
          <p:nvPr/>
        </p:nvGrpSpPr>
        <p:grpSpPr>
          <a:xfrm>
            <a:off x="459741" y="2722206"/>
            <a:ext cx="2905760" cy="1181100"/>
            <a:chOff x="292100" y="3031895"/>
            <a:chExt cx="2905760" cy="1181100"/>
          </a:xfrm>
        </p:grpSpPr>
        <p:sp>
          <p:nvSpPr>
            <p:cNvPr id="19" name="object 19"/>
            <p:cNvSpPr/>
            <p:nvPr/>
          </p:nvSpPr>
          <p:spPr>
            <a:xfrm>
              <a:off x="304799" y="3044595"/>
              <a:ext cx="2880360" cy="1155700"/>
            </a:xfrm>
            <a:custGeom>
              <a:avLst/>
              <a:gdLst/>
              <a:ahLst/>
              <a:cxnLst/>
              <a:rect l="l" t="t" r="r" b="b"/>
              <a:pathLst>
                <a:path w="2880360" h="1155700">
                  <a:moveTo>
                    <a:pt x="2687754" y="1155612"/>
                  </a:move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close/>
                </a:path>
              </a:pathLst>
            </a:custGeom>
            <a:solidFill>
              <a:srgbClr val="FFFFFF"/>
            </a:solidFill>
          </p:spPr>
          <p:txBody>
            <a:bodyPr wrap="square" lIns="0" tIns="0" rIns="0" bIns="0" rtlCol="0"/>
            <a:lstStyle/>
            <a:p>
              <a:pPr algn="ctr"/>
              <a:endParaRPr sz="2400"/>
            </a:p>
          </p:txBody>
        </p:sp>
        <p:sp>
          <p:nvSpPr>
            <p:cNvPr id="20" name="object 20"/>
            <p:cNvSpPr/>
            <p:nvPr/>
          </p:nvSpPr>
          <p:spPr>
            <a:xfrm>
              <a:off x="304800" y="3044595"/>
              <a:ext cx="2880360" cy="1155700"/>
            </a:xfrm>
            <a:custGeom>
              <a:avLst/>
              <a:gdLst/>
              <a:ahLst/>
              <a:cxnLst/>
              <a:rect l="l" t="t" r="r" b="b"/>
              <a:pathLst>
                <a:path w="2880360" h="1155700">
                  <a:moveTo>
                    <a:pt x="0" y="192605"/>
                  </a:move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close/>
                </a:path>
              </a:pathLst>
            </a:custGeom>
            <a:ln w="25399">
              <a:solidFill>
                <a:srgbClr val="3D85C6"/>
              </a:solidFill>
            </a:ln>
          </p:spPr>
          <p:txBody>
            <a:bodyPr wrap="square" lIns="0" tIns="0" rIns="0" bIns="0" rtlCol="0"/>
            <a:lstStyle/>
            <a:p>
              <a:pPr algn="ctr"/>
              <a:endParaRPr sz="2400"/>
            </a:p>
          </p:txBody>
        </p:sp>
        <p:sp>
          <p:nvSpPr>
            <p:cNvPr id="21" name="object 21"/>
            <p:cNvSpPr/>
            <p:nvPr/>
          </p:nvSpPr>
          <p:spPr>
            <a:xfrm>
              <a:off x="361211" y="3101007"/>
              <a:ext cx="2767965" cy="1043305"/>
            </a:xfrm>
            <a:custGeom>
              <a:avLst/>
              <a:gdLst/>
              <a:ahLst/>
              <a:cxnLst/>
              <a:rect l="l" t="t" r="r" b="b"/>
              <a:pathLst>
                <a:path w="2767965" h="1043304">
                  <a:moveTo>
                    <a:pt x="2767535" y="1042788"/>
                  </a:moveTo>
                  <a:lnTo>
                    <a:pt x="0" y="1042788"/>
                  </a:lnTo>
                  <a:lnTo>
                    <a:pt x="0" y="0"/>
                  </a:lnTo>
                  <a:lnTo>
                    <a:pt x="2767535" y="0"/>
                  </a:lnTo>
                  <a:lnTo>
                    <a:pt x="2767535" y="1042788"/>
                  </a:lnTo>
                  <a:close/>
                </a:path>
              </a:pathLst>
            </a:custGeom>
            <a:solidFill>
              <a:srgbClr val="FFFFFF"/>
            </a:solidFill>
          </p:spPr>
          <p:txBody>
            <a:bodyPr wrap="square" lIns="0" tIns="0" rIns="0" bIns="0" rtlCol="0"/>
            <a:lstStyle/>
            <a:p>
              <a:pPr algn="ctr"/>
              <a:endParaRPr sz="2400"/>
            </a:p>
          </p:txBody>
        </p:sp>
      </p:grpSp>
      <p:sp>
        <p:nvSpPr>
          <p:cNvPr id="22" name="object 22"/>
          <p:cNvSpPr txBox="1"/>
          <p:nvPr/>
        </p:nvSpPr>
        <p:spPr>
          <a:xfrm>
            <a:off x="528852" y="2791319"/>
            <a:ext cx="2767965" cy="745076"/>
          </a:xfrm>
          <a:prstGeom prst="rect">
            <a:avLst/>
          </a:prstGeom>
          <a:ln w="9524">
            <a:solidFill>
              <a:srgbClr val="3D85C6"/>
            </a:solidFill>
          </a:ln>
        </p:spPr>
        <p:txBody>
          <a:bodyPr vert="horz" wrap="square" lIns="0" tIns="6350" rIns="0" bIns="0" rtlCol="0">
            <a:spAutoFit/>
          </a:bodyPr>
          <a:lstStyle/>
          <a:p>
            <a:pPr algn="ctr">
              <a:lnSpc>
                <a:spcPct val="100000"/>
              </a:lnSpc>
              <a:spcBef>
                <a:spcPts val="50"/>
              </a:spcBef>
            </a:pPr>
            <a:endParaRPr sz="2400">
              <a:cs typeface="Times New Roman"/>
            </a:endParaRPr>
          </a:p>
          <a:p>
            <a:pPr marL="241935" algn="ctr">
              <a:lnSpc>
                <a:spcPct val="100000"/>
              </a:lnSpc>
            </a:pPr>
            <a:r>
              <a:rPr sz="2400" b="1" spc="-5" dirty="0">
                <a:solidFill>
                  <a:srgbClr val="434343"/>
                </a:solidFill>
                <a:cs typeface="Cambria"/>
              </a:rPr>
              <a:t>Semi-structured</a:t>
            </a:r>
            <a:endParaRPr sz="2400">
              <a:cs typeface="Cambria"/>
            </a:endParaRPr>
          </a:p>
        </p:txBody>
      </p:sp>
      <p:grpSp>
        <p:nvGrpSpPr>
          <p:cNvPr id="23" name="object 23"/>
          <p:cNvGrpSpPr/>
          <p:nvPr/>
        </p:nvGrpSpPr>
        <p:grpSpPr>
          <a:xfrm>
            <a:off x="3340092" y="4051154"/>
            <a:ext cx="5146675" cy="949960"/>
            <a:chOff x="3172451" y="4360843"/>
            <a:chExt cx="5146675" cy="949960"/>
          </a:xfrm>
        </p:grpSpPr>
        <p:sp>
          <p:nvSpPr>
            <p:cNvPr id="24" name="object 24"/>
            <p:cNvSpPr/>
            <p:nvPr/>
          </p:nvSpPr>
          <p:spPr>
            <a:xfrm>
              <a:off x="3185151" y="4373543"/>
              <a:ext cx="5121275" cy="924560"/>
            </a:xfrm>
            <a:custGeom>
              <a:avLst/>
              <a:gdLst/>
              <a:ahLst/>
              <a:cxnLst/>
              <a:rect l="l" t="t" r="r" b="b"/>
              <a:pathLst>
                <a:path w="5121275" h="924560">
                  <a:moveTo>
                    <a:pt x="4966563" y="924497"/>
                  </a:moveTo>
                  <a:lnTo>
                    <a:pt x="0" y="924494"/>
                  </a:lnTo>
                  <a:lnTo>
                    <a:pt x="11" y="0"/>
                  </a:lnTo>
                  <a:lnTo>
                    <a:pt x="4966563" y="7"/>
                  </a:lnTo>
                  <a:lnTo>
                    <a:pt x="5015265" y="7862"/>
                  </a:lnTo>
                  <a:lnTo>
                    <a:pt x="5057563" y="29736"/>
                  </a:lnTo>
                  <a:lnTo>
                    <a:pt x="5090918" y="63091"/>
                  </a:lnTo>
                  <a:lnTo>
                    <a:pt x="5112792" y="105389"/>
                  </a:lnTo>
                  <a:lnTo>
                    <a:pt x="5120647" y="154092"/>
                  </a:lnTo>
                  <a:lnTo>
                    <a:pt x="5120647" y="770412"/>
                  </a:lnTo>
                  <a:lnTo>
                    <a:pt x="5108918" y="829378"/>
                  </a:lnTo>
                  <a:lnTo>
                    <a:pt x="5075517" y="879367"/>
                  </a:lnTo>
                  <a:lnTo>
                    <a:pt x="5025528" y="912768"/>
                  </a:lnTo>
                  <a:lnTo>
                    <a:pt x="4966563" y="924497"/>
                  </a:lnTo>
                  <a:close/>
                </a:path>
              </a:pathLst>
            </a:custGeom>
            <a:solidFill>
              <a:srgbClr val="FFFFFF"/>
            </a:solidFill>
          </p:spPr>
          <p:txBody>
            <a:bodyPr wrap="square" lIns="0" tIns="0" rIns="0" bIns="0" rtlCol="0"/>
            <a:lstStyle/>
            <a:p>
              <a:pPr algn="ctr"/>
              <a:endParaRPr sz="2400"/>
            </a:p>
          </p:txBody>
        </p:sp>
        <p:sp>
          <p:nvSpPr>
            <p:cNvPr id="25" name="object 25"/>
            <p:cNvSpPr/>
            <p:nvPr/>
          </p:nvSpPr>
          <p:spPr>
            <a:xfrm>
              <a:off x="3185151" y="4373543"/>
              <a:ext cx="5121275" cy="924560"/>
            </a:xfrm>
            <a:custGeom>
              <a:avLst/>
              <a:gdLst/>
              <a:ahLst/>
              <a:cxnLst/>
              <a:rect l="l" t="t" r="r" b="b"/>
              <a:pathLst>
                <a:path w="5121275" h="924560">
                  <a:moveTo>
                    <a:pt x="5120647" y="154092"/>
                  </a:moveTo>
                  <a:lnTo>
                    <a:pt x="5120647" y="770412"/>
                  </a:lnTo>
                  <a:lnTo>
                    <a:pt x="5117659" y="800613"/>
                  </a:lnTo>
                  <a:lnTo>
                    <a:pt x="5108918" y="829378"/>
                  </a:lnTo>
                  <a:lnTo>
                    <a:pt x="5075517" y="879367"/>
                  </a:lnTo>
                  <a:lnTo>
                    <a:pt x="5025528" y="912768"/>
                  </a:lnTo>
                  <a:lnTo>
                    <a:pt x="4966563" y="924497"/>
                  </a:lnTo>
                  <a:lnTo>
                    <a:pt x="7" y="924497"/>
                  </a:lnTo>
                  <a:lnTo>
                    <a:pt x="7" y="7"/>
                  </a:lnTo>
                  <a:lnTo>
                    <a:pt x="4966563" y="7"/>
                  </a:lnTo>
                  <a:lnTo>
                    <a:pt x="5015265" y="7862"/>
                  </a:lnTo>
                  <a:lnTo>
                    <a:pt x="5057563" y="29736"/>
                  </a:lnTo>
                  <a:lnTo>
                    <a:pt x="5090918" y="63091"/>
                  </a:lnTo>
                  <a:lnTo>
                    <a:pt x="5112792" y="105389"/>
                  </a:lnTo>
                  <a:lnTo>
                    <a:pt x="5120647" y="154092"/>
                  </a:lnTo>
                  <a:close/>
                </a:path>
              </a:pathLst>
            </a:custGeom>
            <a:ln w="25399">
              <a:solidFill>
                <a:srgbClr val="3D85C6"/>
              </a:solidFill>
            </a:ln>
          </p:spPr>
          <p:txBody>
            <a:bodyPr wrap="square" lIns="0" tIns="0" rIns="0" bIns="0" rtlCol="0"/>
            <a:lstStyle/>
            <a:p>
              <a:pPr algn="ctr"/>
              <a:endParaRPr sz="2400"/>
            </a:p>
          </p:txBody>
        </p:sp>
        <p:sp>
          <p:nvSpPr>
            <p:cNvPr id="26" name="object 26"/>
            <p:cNvSpPr/>
            <p:nvPr/>
          </p:nvSpPr>
          <p:spPr>
            <a:xfrm>
              <a:off x="3185159" y="4418681"/>
              <a:ext cx="5075555" cy="834390"/>
            </a:xfrm>
            <a:custGeom>
              <a:avLst/>
              <a:gdLst/>
              <a:ahLst/>
              <a:cxnLst/>
              <a:rect l="l" t="t" r="r" b="b"/>
              <a:pathLst>
                <a:path w="5075555" h="834389">
                  <a:moveTo>
                    <a:pt x="5075509" y="834229"/>
                  </a:moveTo>
                  <a:lnTo>
                    <a:pt x="0" y="834229"/>
                  </a:lnTo>
                  <a:lnTo>
                    <a:pt x="0" y="0"/>
                  </a:lnTo>
                  <a:lnTo>
                    <a:pt x="5075509" y="0"/>
                  </a:lnTo>
                  <a:lnTo>
                    <a:pt x="5075509" y="834229"/>
                  </a:lnTo>
                  <a:close/>
                </a:path>
              </a:pathLst>
            </a:custGeom>
            <a:solidFill>
              <a:srgbClr val="FFFFFF"/>
            </a:solidFill>
          </p:spPr>
          <p:txBody>
            <a:bodyPr wrap="square" lIns="0" tIns="0" rIns="0" bIns="0" rtlCol="0"/>
            <a:lstStyle/>
            <a:p>
              <a:pPr algn="ctr"/>
              <a:endParaRPr sz="2400"/>
            </a:p>
          </p:txBody>
        </p:sp>
      </p:grpSp>
      <p:sp>
        <p:nvSpPr>
          <p:cNvPr id="27" name="object 27"/>
          <p:cNvSpPr txBox="1"/>
          <p:nvPr/>
        </p:nvSpPr>
        <p:spPr>
          <a:xfrm>
            <a:off x="3352800" y="4108992"/>
            <a:ext cx="5075555" cy="746999"/>
          </a:xfrm>
          <a:prstGeom prst="rect">
            <a:avLst/>
          </a:prstGeom>
          <a:ln w="9524">
            <a:solidFill>
              <a:srgbClr val="3D85C6"/>
            </a:solidFill>
          </a:ln>
        </p:spPr>
        <p:txBody>
          <a:bodyPr vert="horz" wrap="square" lIns="0" tIns="79375" rIns="0" bIns="0" rtlCol="0">
            <a:spAutoFit/>
          </a:bodyPr>
          <a:lstStyle/>
          <a:p>
            <a:pPr marL="476250" marR="602615" indent="-211454" algn="ctr">
              <a:lnSpc>
                <a:spcPts val="2630"/>
              </a:lnSpc>
              <a:spcBef>
                <a:spcPts val="625"/>
              </a:spcBef>
              <a:buChar char="•"/>
              <a:tabLst>
                <a:tab pos="476250" algn="l"/>
              </a:tabLst>
            </a:pPr>
            <a:r>
              <a:rPr sz="2400" spc="-5" dirty="0">
                <a:solidFill>
                  <a:srgbClr val="434343"/>
                </a:solidFill>
                <a:cs typeface="Cambria"/>
              </a:rPr>
              <a:t>Text data with erratic data </a:t>
            </a:r>
            <a:r>
              <a:rPr sz="2400" dirty="0">
                <a:solidFill>
                  <a:srgbClr val="434343"/>
                </a:solidFill>
                <a:cs typeface="Cambria"/>
              </a:rPr>
              <a:t> </a:t>
            </a:r>
            <a:r>
              <a:rPr sz="2400" spc="-5" dirty="0">
                <a:solidFill>
                  <a:srgbClr val="434343"/>
                </a:solidFill>
                <a:cs typeface="Cambria"/>
              </a:rPr>
              <a:t>formats</a:t>
            </a:r>
            <a:r>
              <a:rPr sz="2400" spc="-30" dirty="0">
                <a:solidFill>
                  <a:srgbClr val="434343"/>
                </a:solidFill>
                <a:cs typeface="Cambria"/>
              </a:rPr>
              <a:t> </a:t>
            </a:r>
            <a:r>
              <a:rPr sz="2400" dirty="0">
                <a:solidFill>
                  <a:srgbClr val="434343"/>
                </a:solidFill>
                <a:cs typeface="Cambria"/>
              </a:rPr>
              <a:t>–</a:t>
            </a:r>
            <a:r>
              <a:rPr sz="2400" spc="-25" dirty="0">
                <a:solidFill>
                  <a:srgbClr val="434343"/>
                </a:solidFill>
                <a:cs typeface="Cambria"/>
              </a:rPr>
              <a:t> </a:t>
            </a:r>
            <a:r>
              <a:rPr sz="2400" spc="-5" dirty="0">
                <a:solidFill>
                  <a:srgbClr val="434343"/>
                </a:solidFill>
                <a:cs typeface="Cambria"/>
              </a:rPr>
              <a:t>e.g.,</a:t>
            </a:r>
            <a:r>
              <a:rPr sz="2400" spc="-25" dirty="0">
                <a:solidFill>
                  <a:srgbClr val="434343"/>
                </a:solidFill>
                <a:cs typeface="Cambria"/>
              </a:rPr>
              <a:t> </a:t>
            </a:r>
            <a:r>
              <a:rPr sz="2400" spc="-5" dirty="0">
                <a:solidFill>
                  <a:srgbClr val="434343"/>
                </a:solidFill>
                <a:cs typeface="Cambria"/>
              </a:rPr>
              <a:t>clickstream</a:t>
            </a:r>
            <a:r>
              <a:rPr sz="2400" spc="-25" dirty="0">
                <a:solidFill>
                  <a:srgbClr val="434343"/>
                </a:solidFill>
                <a:cs typeface="Cambria"/>
              </a:rPr>
              <a:t> </a:t>
            </a:r>
            <a:r>
              <a:rPr sz="2400" spc="-5" dirty="0">
                <a:solidFill>
                  <a:srgbClr val="434343"/>
                </a:solidFill>
                <a:cs typeface="Cambria"/>
              </a:rPr>
              <a:t>data</a:t>
            </a:r>
            <a:endParaRPr sz="2400" dirty="0">
              <a:cs typeface="Cambria"/>
            </a:endParaRPr>
          </a:p>
        </p:txBody>
      </p:sp>
      <p:grpSp>
        <p:nvGrpSpPr>
          <p:cNvPr id="28" name="object 28"/>
          <p:cNvGrpSpPr/>
          <p:nvPr/>
        </p:nvGrpSpPr>
        <p:grpSpPr>
          <a:xfrm>
            <a:off x="459741" y="3935601"/>
            <a:ext cx="2905760" cy="1181100"/>
            <a:chOff x="292100" y="4245290"/>
            <a:chExt cx="2905760" cy="1181100"/>
          </a:xfrm>
        </p:grpSpPr>
        <p:sp>
          <p:nvSpPr>
            <p:cNvPr id="29" name="object 29"/>
            <p:cNvSpPr/>
            <p:nvPr/>
          </p:nvSpPr>
          <p:spPr>
            <a:xfrm>
              <a:off x="304799" y="4257990"/>
              <a:ext cx="2880360" cy="1155700"/>
            </a:xfrm>
            <a:custGeom>
              <a:avLst/>
              <a:gdLst/>
              <a:ahLst/>
              <a:cxnLst/>
              <a:rect l="l" t="t" r="r" b="b"/>
              <a:pathLst>
                <a:path w="2880360" h="1155700">
                  <a:moveTo>
                    <a:pt x="2687754" y="1155612"/>
                  </a:move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close/>
                </a:path>
              </a:pathLst>
            </a:custGeom>
            <a:solidFill>
              <a:srgbClr val="FFFFFF"/>
            </a:solidFill>
          </p:spPr>
          <p:txBody>
            <a:bodyPr wrap="square" lIns="0" tIns="0" rIns="0" bIns="0" rtlCol="0"/>
            <a:lstStyle/>
            <a:p>
              <a:pPr algn="ctr"/>
              <a:endParaRPr sz="2400"/>
            </a:p>
          </p:txBody>
        </p:sp>
        <p:sp>
          <p:nvSpPr>
            <p:cNvPr id="30" name="object 30"/>
            <p:cNvSpPr/>
            <p:nvPr/>
          </p:nvSpPr>
          <p:spPr>
            <a:xfrm>
              <a:off x="304800" y="4257990"/>
              <a:ext cx="2880360" cy="1155700"/>
            </a:xfrm>
            <a:custGeom>
              <a:avLst/>
              <a:gdLst/>
              <a:ahLst/>
              <a:cxnLst/>
              <a:rect l="l" t="t" r="r" b="b"/>
              <a:pathLst>
                <a:path w="2880360" h="1155700">
                  <a:moveTo>
                    <a:pt x="0" y="192605"/>
                  </a:move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close/>
                </a:path>
              </a:pathLst>
            </a:custGeom>
            <a:ln w="25399">
              <a:solidFill>
                <a:srgbClr val="3D85C6"/>
              </a:solidFill>
            </a:ln>
          </p:spPr>
          <p:txBody>
            <a:bodyPr wrap="square" lIns="0" tIns="0" rIns="0" bIns="0" rtlCol="0"/>
            <a:lstStyle/>
            <a:p>
              <a:pPr algn="ctr"/>
              <a:endParaRPr sz="2400"/>
            </a:p>
          </p:txBody>
        </p:sp>
        <p:sp>
          <p:nvSpPr>
            <p:cNvPr id="31" name="object 31"/>
            <p:cNvSpPr/>
            <p:nvPr/>
          </p:nvSpPr>
          <p:spPr>
            <a:xfrm>
              <a:off x="361211" y="4314402"/>
              <a:ext cx="2767965" cy="1043305"/>
            </a:xfrm>
            <a:custGeom>
              <a:avLst/>
              <a:gdLst/>
              <a:ahLst/>
              <a:cxnLst/>
              <a:rect l="l" t="t" r="r" b="b"/>
              <a:pathLst>
                <a:path w="2767965" h="1043304">
                  <a:moveTo>
                    <a:pt x="2767535" y="1042788"/>
                  </a:moveTo>
                  <a:lnTo>
                    <a:pt x="0" y="1042788"/>
                  </a:lnTo>
                  <a:lnTo>
                    <a:pt x="0" y="0"/>
                  </a:lnTo>
                  <a:lnTo>
                    <a:pt x="2767535" y="0"/>
                  </a:lnTo>
                  <a:lnTo>
                    <a:pt x="2767535" y="1042788"/>
                  </a:lnTo>
                  <a:close/>
                </a:path>
              </a:pathLst>
            </a:custGeom>
            <a:solidFill>
              <a:srgbClr val="FFFFFF"/>
            </a:solidFill>
          </p:spPr>
          <p:txBody>
            <a:bodyPr wrap="square" lIns="0" tIns="0" rIns="0" bIns="0" rtlCol="0"/>
            <a:lstStyle/>
            <a:p>
              <a:pPr algn="ctr"/>
              <a:endParaRPr sz="2400"/>
            </a:p>
          </p:txBody>
        </p:sp>
      </p:grpSp>
      <p:sp>
        <p:nvSpPr>
          <p:cNvPr id="32" name="object 32"/>
          <p:cNvSpPr txBox="1"/>
          <p:nvPr/>
        </p:nvSpPr>
        <p:spPr>
          <a:xfrm>
            <a:off x="528852" y="4004713"/>
            <a:ext cx="2767965" cy="745076"/>
          </a:xfrm>
          <a:prstGeom prst="rect">
            <a:avLst/>
          </a:prstGeom>
          <a:ln w="9524">
            <a:solidFill>
              <a:srgbClr val="3D85C6"/>
            </a:solidFill>
          </a:ln>
        </p:spPr>
        <p:txBody>
          <a:bodyPr vert="horz" wrap="square" lIns="0" tIns="6350" rIns="0" bIns="0" rtlCol="0">
            <a:spAutoFit/>
          </a:bodyPr>
          <a:lstStyle/>
          <a:p>
            <a:pPr algn="ctr">
              <a:lnSpc>
                <a:spcPct val="100000"/>
              </a:lnSpc>
              <a:spcBef>
                <a:spcPts val="50"/>
              </a:spcBef>
            </a:pPr>
            <a:endParaRPr sz="2400">
              <a:cs typeface="Times New Roman"/>
            </a:endParaRPr>
          </a:p>
          <a:p>
            <a:pPr marL="188595" algn="ctr">
              <a:lnSpc>
                <a:spcPct val="100000"/>
              </a:lnSpc>
            </a:pPr>
            <a:r>
              <a:rPr sz="2400" b="1" spc="-5" dirty="0">
                <a:solidFill>
                  <a:srgbClr val="434343"/>
                </a:solidFill>
                <a:cs typeface="Cambria"/>
              </a:rPr>
              <a:t>Quasi-structured</a:t>
            </a:r>
            <a:endParaRPr sz="2400">
              <a:cs typeface="Cambria"/>
            </a:endParaRPr>
          </a:p>
        </p:txBody>
      </p:sp>
      <p:grpSp>
        <p:nvGrpSpPr>
          <p:cNvPr id="33" name="object 33"/>
          <p:cNvGrpSpPr/>
          <p:nvPr/>
        </p:nvGrpSpPr>
        <p:grpSpPr>
          <a:xfrm>
            <a:off x="3340092" y="5264547"/>
            <a:ext cx="5146675" cy="949960"/>
            <a:chOff x="3172451" y="5574236"/>
            <a:chExt cx="5146675" cy="949960"/>
          </a:xfrm>
        </p:grpSpPr>
        <p:sp>
          <p:nvSpPr>
            <p:cNvPr id="34" name="object 34"/>
            <p:cNvSpPr/>
            <p:nvPr/>
          </p:nvSpPr>
          <p:spPr>
            <a:xfrm>
              <a:off x="3185151" y="5586936"/>
              <a:ext cx="5121275" cy="924560"/>
            </a:xfrm>
            <a:custGeom>
              <a:avLst/>
              <a:gdLst/>
              <a:ahLst/>
              <a:cxnLst/>
              <a:rect l="l" t="t" r="r" b="b"/>
              <a:pathLst>
                <a:path w="5121275" h="924559">
                  <a:moveTo>
                    <a:pt x="4966563" y="924497"/>
                  </a:moveTo>
                  <a:lnTo>
                    <a:pt x="0" y="924494"/>
                  </a:lnTo>
                  <a:lnTo>
                    <a:pt x="11" y="0"/>
                  </a:lnTo>
                  <a:lnTo>
                    <a:pt x="4966563" y="7"/>
                  </a:lnTo>
                  <a:lnTo>
                    <a:pt x="5015265" y="7863"/>
                  </a:lnTo>
                  <a:lnTo>
                    <a:pt x="5057563" y="29737"/>
                  </a:lnTo>
                  <a:lnTo>
                    <a:pt x="5090918" y="63092"/>
                  </a:lnTo>
                  <a:lnTo>
                    <a:pt x="5112792" y="105389"/>
                  </a:lnTo>
                  <a:lnTo>
                    <a:pt x="5120647" y="154092"/>
                  </a:lnTo>
                  <a:lnTo>
                    <a:pt x="5120647" y="770413"/>
                  </a:lnTo>
                  <a:lnTo>
                    <a:pt x="5108918" y="829378"/>
                  </a:lnTo>
                  <a:lnTo>
                    <a:pt x="5075517" y="879367"/>
                  </a:lnTo>
                  <a:lnTo>
                    <a:pt x="5025528" y="912768"/>
                  </a:lnTo>
                  <a:lnTo>
                    <a:pt x="4966563" y="924497"/>
                  </a:lnTo>
                  <a:close/>
                </a:path>
              </a:pathLst>
            </a:custGeom>
            <a:solidFill>
              <a:srgbClr val="FFFFFF"/>
            </a:solidFill>
          </p:spPr>
          <p:txBody>
            <a:bodyPr wrap="square" lIns="0" tIns="0" rIns="0" bIns="0" rtlCol="0"/>
            <a:lstStyle/>
            <a:p>
              <a:pPr algn="ctr"/>
              <a:endParaRPr sz="2400"/>
            </a:p>
          </p:txBody>
        </p:sp>
        <p:sp>
          <p:nvSpPr>
            <p:cNvPr id="35" name="object 35"/>
            <p:cNvSpPr/>
            <p:nvPr/>
          </p:nvSpPr>
          <p:spPr>
            <a:xfrm>
              <a:off x="3185151" y="5586936"/>
              <a:ext cx="5121275" cy="924560"/>
            </a:xfrm>
            <a:custGeom>
              <a:avLst/>
              <a:gdLst/>
              <a:ahLst/>
              <a:cxnLst/>
              <a:rect l="l" t="t" r="r" b="b"/>
              <a:pathLst>
                <a:path w="5121275" h="924559">
                  <a:moveTo>
                    <a:pt x="5120647" y="154092"/>
                  </a:moveTo>
                  <a:lnTo>
                    <a:pt x="5120647" y="770413"/>
                  </a:lnTo>
                  <a:lnTo>
                    <a:pt x="5117659" y="800614"/>
                  </a:lnTo>
                  <a:lnTo>
                    <a:pt x="5108918" y="829378"/>
                  </a:lnTo>
                  <a:lnTo>
                    <a:pt x="5075517" y="879367"/>
                  </a:lnTo>
                  <a:lnTo>
                    <a:pt x="5025528" y="912768"/>
                  </a:lnTo>
                  <a:lnTo>
                    <a:pt x="4966563" y="924497"/>
                  </a:lnTo>
                  <a:lnTo>
                    <a:pt x="7" y="924497"/>
                  </a:lnTo>
                  <a:lnTo>
                    <a:pt x="7" y="7"/>
                  </a:lnTo>
                  <a:lnTo>
                    <a:pt x="4966563" y="7"/>
                  </a:lnTo>
                  <a:lnTo>
                    <a:pt x="5015265" y="7863"/>
                  </a:lnTo>
                  <a:lnTo>
                    <a:pt x="5057563" y="29737"/>
                  </a:lnTo>
                  <a:lnTo>
                    <a:pt x="5090918" y="63092"/>
                  </a:lnTo>
                  <a:lnTo>
                    <a:pt x="5112792" y="105389"/>
                  </a:lnTo>
                  <a:lnTo>
                    <a:pt x="5120647" y="154092"/>
                  </a:lnTo>
                  <a:close/>
                </a:path>
              </a:pathLst>
            </a:custGeom>
            <a:ln w="25399">
              <a:solidFill>
                <a:srgbClr val="3D85C6"/>
              </a:solidFill>
            </a:ln>
          </p:spPr>
          <p:txBody>
            <a:bodyPr wrap="square" lIns="0" tIns="0" rIns="0" bIns="0" rtlCol="0"/>
            <a:lstStyle/>
            <a:p>
              <a:pPr algn="ctr"/>
              <a:endParaRPr sz="2400"/>
            </a:p>
          </p:txBody>
        </p:sp>
        <p:sp>
          <p:nvSpPr>
            <p:cNvPr id="36" name="object 36"/>
            <p:cNvSpPr/>
            <p:nvPr/>
          </p:nvSpPr>
          <p:spPr>
            <a:xfrm>
              <a:off x="3185159" y="5632074"/>
              <a:ext cx="5075555" cy="834390"/>
            </a:xfrm>
            <a:custGeom>
              <a:avLst/>
              <a:gdLst/>
              <a:ahLst/>
              <a:cxnLst/>
              <a:rect l="l" t="t" r="r" b="b"/>
              <a:pathLst>
                <a:path w="5075555" h="834389">
                  <a:moveTo>
                    <a:pt x="5075509" y="834229"/>
                  </a:moveTo>
                  <a:lnTo>
                    <a:pt x="0" y="834229"/>
                  </a:lnTo>
                  <a:lnTo>
                    <a:pt x="0" y="0"/>
                  </a:lnTo>
                  <a:lnTo>
                    <a:pt x="5075509" y="0"/>
                  </a:lnTo>
                  <a:lnTo>
                    <a:pt x="5075509" y="834229"/>
                  </a:lnTo>
                  <a:close/>
                </a:path>
              </a:pathLst>
            </a:custGeom>
            <a:solidFill>
              <a:srgbClr val="FFFFFF"/>
            </a:solidFill>
          </p:spPr>
          <p:txBody>
            <a:bodyPr wrap="square" lIns="0" tIns="0" rIns="0" bIns="0" rtlCol="0"/>
            <a:lstStyle/>
            <a:p>
              <a:pPr algn="ctr"/>
              <a:endParaRPr sz="2400"/>
            </a:p>
          </p:txBody>
        </p:sp>
      </p:grpSp>
      <p:sp>
        <p:nvSpPr>
          <p:cNvPr id="37" name="object 37"/>
          <p:cNvSpPr txBox="1"/>
          <p:nvPr/>
        </p:nvSpPr>
        <p:spPr>
          <a:xfrm>
            <a:off x="3352800" y="5322385"/>
            <a:ext cx="5075555" cy="746999"/>
          </a:xfrm>
          <a:prstGeom prst="rect">
            <a:avLst/>
          </a:prstGeom>
          <a:ln w="9524">
            <a:solidFill>
              <a:srgbClr val="3D85C6"/>
            </a:solidFill>
          </a:ln>
        </p:spPr>
        <p:txBody>
          <a:bodyPr vert="horz" wrap="square" lIns="0" tIns="79375" rIns="0" bIns="0" rtlCol="0">
            <a:spAutoFit/>
          </a:bodyPr>
          <a:lstStyle/>
          <a:p>
            <a:pPr marL="476250" marR="259079" indent="-211454" algn="ctr">
              <a:lnSpc>
                <a:spcPts val="2630"/>
              </a:lnSpc>
              <a:spcBef>
                <a:spcPts val="625"/>
              </a:spcBef>
              <a:buChar char="•"/>
              <a:tabLst>
                <a:tab pos="476250" algn="l"/>
              </a:tabLst>
            </a:pPr>
            <a:r>
              <a:rPr sz="2400" spc="-5" dirty="0">
                <a:solidFill>
                  <a:srgbClr val="434343"/>
                </a:solidFill>
                <a:cs typeface="Cambria"/>
              </a:rPr>
              <a:t>Data</a:t>
            </a:r>
            <a:r>
              <a:rPr sz="2400" spc="-20" dirty="0">
                <a:solidFill>
                  <a:srgbClr val="434343"/>
                </a:solidFill>
                <a:cs typeface="Cambria"/>
              </a:rPr>
              <a:t> </a:t>
            </a:r>
            <a:r>
              <a:rPr sz="2400" spc="-5" dirty="0">
                <a:solidFill>
                  <a:srgbClr val="434343"/>
                </a:solidFill>
                <a:cs typeface="Cambria"/>
              </a:rPr>
              <a:t>with</a:t>
            </a:r>
            <a:r>
              <a:rPr sz="2400" spc="-20" dirty="0">
                <a:solidFill>
                  <a:srgbClr val="434343"/>
                </a:solidFill>
                <a:cs typeface="Cambria"/>
              </a:rPr>
              <a:t> </a:t>
            </a:r>
            <a:r>
              <a:rPr sz="2400" spc="-5" dirty="0">
                <a:solidFill>
                  <a:srgbClr val="434343"/>
                </a:solidFill>
                <a:cs typeface="Cambria"/>
              </a:rPr>
              <a:t>no</a:t>
            </a:r>
            <a:r>
              <a:rPr sz="2400" spc="-20" dirty="0">
                <a:solidFill>
                  <a:srgbClr val="434343"/>
                </a:solidFill>
                <a:cs typeface="Cambria"/>
              </a:rPr>
              <a:t> </a:t>
            </a:r>
            <a:r>
              <a:rPr sz="2400" spc="-5" dirty="0">
                <a:solidFill>
                  <a:srgbClr val="434343"/>
                </a:solidFill>
                <a:cs typeface="Cambria"/>
              </a:rPr>
              <a:t>inherent</a:t>
            </a:r>
            <a:r>
              <a:rPr sz="2400" spc="-20" dirty="0">
                <a:solidFill>
                  <a:srgbClr val="434343"/>
                </a:solidFill>
                <a:cs typeface="Cambria"/>
              </a:rPr>
              <a:t> </a:t>
            </a:r>
            <a:r>
              <a:rPr sz="2400" spc="-5" dirty="0">
                <a:solidFill>
                  <a:srgbClr val="434343"/>
                </a:solidFill>
                <a:cs typeface="Cambria"/>
              </a:rPr>
              <a:t>structure</a:t>
            </a:r>
            <a:r>
              <a:rPr sz="2400" spc="-20" dirty="0">
                <a:solidFill>
                  <a:srgbClr val="434343"/>
                </a:solidFill>
                <a:cs typeface="Cambria"/>
              </a:rPr>
              <a:t> </a:t>
            </a:r>
            <a:r>
              <a:rPr sz="2400" dirty="0">
                <a:solidFill>
                  <a:srgbClr val="434343"/>
                </a:solidFill>
                <a:cs typeface="Cambria"/>
              </a:rPr>
              <a:t>– </a:t>
            </a:r>
            <a:r>
              <a:rPr sz="2400" spc="-515" dirty="0">
                <a:solidFill>
                  <a:srgbClr val="434343"/>
                </a:solidFill>
                <a:cs typeface="Cambria"/>
              </a:rPr>
              <a:t> </a:t>
            </a:r>
            <a:r>
              <a:rPr sz="2400" spc="-5" dirty="0">
                <a:solidFill>
                  <a:srgbClr val="434343"/>
                </a:solidFill>
                <a:cs typeface="Cambria"/>
              </a:rPr>
              <a:t>text</a:t>
            </a:r>
            <a:r>
              <a:rPr sz="2400" spc="-15" dirty="0">
                <a:solidFill>
                  <a:srgbClr val="434343"/>
                </a:solidFill>
                <a:cs typeface="Cambria"/>
              </a:rPr>
              <a:t> </a:t>
            </a:r>
            <a:r>
              <a:rPr sz="2400" spc="-5" dirty="0">
                <a:solidFill>
                  <a:srgbClr val="434343"/>
                </a:solidFill>
                <a:cs typeface="Cambria"/>
              </a:rPr>
              <a:t>docs,</a:t>
            </a:r>
            <a:r>
              <a:rPr sz="2400" spc="-15" dirty="0">
                <a:solidFill>
                  <a:srgbClr val="434343"/>
                </a:solidFill>
                <a:cs typeface="Cambria"/>
              </a:rPr>
              <a:t> </a:t>
            </a:r>
            <a:r>
              <a:rPr sz="2400" spc="-5" dirty="0">
                <a:solidFill>
                  <a:srgbClr val="434343"/>
                </a:solidFill>
                <a:cs typeface="Cambria"/>
              </a:rPr>
              <a:t>PDF’s,</a:t>
            </a:r>
            <a:r>
              <a:rPr sz="2400" spc="-10" dirty="0">
                <a:solidFill>
                  <a:srgbClr val="434343"/>
                </a:solidFill>
                <a:cs typeface="Cambria"/>
              </a:rPr>
              <a:t> </a:t>
            </a:r>
            <a:r>
              <a:rPr sz="2400" spc="-5" dirty="0">
                <a:solidFill>
                  <a:srgbClr val="434343"/>
                </a:solidFill>
                <a:cs typeface="Cambria"/>
              </a:rPr>
              <a:t>images,</a:t>
            </a:r>
            <a:r>
              <a:rPr sz="2400" spc="-15" dirty="0">
                <a:solidFill>
                  <a:srgbClr val="434343"/>
                </a:solidFill>
                <a:cs typeface="Cambria"/>
              </a:rPr>
              <a:t> </a:t>
            </a:r>
            <a:r>
              <a:rPr sz="2400" spc="-5" dirty="0">
                <a:solidFill>
                  <a:srgbClr val="434343"/>
                </a:solidFill>
                <a:cs typeface="Cambria"/>
              </a:rPr>
              <a:t>video</a:t>
            </a:r>
            <a:endParaRPr sz="2400">
              <a:cs typeface="Cambria"/>
            </a:endParaRPr>
          </a:p>
        </p:txBody>
      </p:sp>
      <p:grpSp>
        <p:nvGrpSpPr>
          <p:cNvPr id="38" name="object 38"/>
          <p:cNvGrpSpPr/>
          <p:nvPr/>
        </p:nvGrpSpPr>
        <p:grpSpPr>
          <a:xfrm>
            <a:off x="459741" y="5148994"/>
            <a:ext cx="2905760" cy="1181100"/>
            <a:chOff x="292100" y="5458683"/>
            <a:chExt cx="2905760" cy="1181100"/>
          </a:xfrm>
        </p:grpSpPr>
        <p:sp>
          <p:nvSpPr>
            <p:cNvPr id="39" name="object 39"/>
            <p:cNvSpPr/>
            <p:nvPr/>
          </p:nvSpPr>
          <p:spPr>
            <a:xfrm>
              <a:off x="304799" y="5471383"/>
              <a:ext cx="2880360" cy="1155700"/>
            </a:xfrm>
            <a:custGeom>
              <a:avLst/>
              <a:gdLst/>
              <a:ahLst/>
              <a:cxnLst/>
              <a:rect l="l" t="t" r="r" b="b"/>
              <a:pathLst>
                <a:path w="2880360" h="1155700">
                  <a:moveTo>
                    <a:pt x="2687754" y="1155612"/>
                  </a:move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close/>
                </a:path>
              </a:pathLst>
            </a:custGeom>
            <a:solidFill>
              <a:srgbClr val="FFFFFF"/>
            </a:solidFill>
          </p:spPr>
          <p:txBody>
            <a:bodyPr wrap="square" lIns="0" tIns="0" rIns="0" bIns="0" rtlCol="0"/>
            <a:lstStyle/>
            <a:p>
              <a:pPr algn="ctr"/>
              <a:endParaRPr sz="2400"/>
            </a:p>
          </p:txBody>
        </p:sp>
        <p:sp>
          <p:nvSpPr>
            <p:cNvPr id="40" name="object 40"/>
            <p:cNvSpPr/>
            <p:nvPr/>
          </p:nvSpPr>
          <p:spPr>
            <a:xfrm>
              <a:off x="304800" y="5471383"/>
              <a:ext cx="2880360" cy="1155700"/>
            </a:xfrm>
            <a:custGeom>
              <a:avLst/>
              <a:gdLst/>
              <a:ahLst/>
              <a:cxnLst/>
              <a:rect l="l" t="t" r="r" b="b"/>
              <a:pathLst>
                <a:path w="2880360" h="1155700">
                  <a:moveTo>
                    <a:pt x="0" y="192605"/>
                  </a:moveTo>
                  <a:lnTo>
                    <a:pt x="5086" y="148443"/>
                  </a:lnTo>
                  <a:lnTo>
                    <a:pt x="19576" y="107902"/>
                  </a:lnTo>
                  <a:lnTo>
                    <a:pt x="42313" y="72140"/>
                  </a:lnTo>
                  <a:lnTo>
                    <a:pt x="72140" y="42313"/>
                  </a:lnTo>
                  <a:lnTo>
                    <a:pt x="107902" y="19576"/>
                  </a:lnTo>
                  <a:lnTo>
                    <a:pt x="148443" y="5086"/>
                  </a:lnTo>
                  <a:lnTo>
                    <a:pt x="192605" y="0"/>
                  </a:lnTo>
                  <a:lnTo>
                    <a:pt x="2687754" y="0"/>
                  </a:lnTo>
                  <a:lnTo>
                    <a:pt x="2761461" y="14661"/>
                  </a:lnTo>
                  <a:lnTo>
                    <a:pt x="2823946" y="56412"/>
                  </a:lnTo>
                  <a:lnTo>
                    <a:pt x="2865698" y="118898"/>
                  </a:lnTo>
                  <a:lnTo>
                    <a:pt x="2880360" y="192605"/>
                  </a:lnTo>
                  <a:lnTo>
                    <a:pt x="2880360" y="963006"/>
                  </a:lnTo>
                  <a:lnTo>
                    <a:pt x="2875273" y="1007169"/>
                  </a:lnTo>
                  <a:lnTo>
                    <a:pt x="2860783" y="1047710"/>
                  </a:lnTo>
                  <a:lnTo>
                    <a:pt x="2838046" y="1083472"/>
                  </a:lnTo>
                  <a:lnTo>
                    <a:pt x="2808219" y="1113299"/>
                  </a:lnTo>
                  <a:lnTo>
                    <a:pt x="2772457" y="1136036"/>
                  </a:lnTo>
                  <a:lnTo>
                    <a:pt x="2731916" y="1150526"/>
                  </a:lnTo>
                  <a:lnTo>
                    <a:pt x="2687754" y="1155612"/>
                  </a:lnTo>
                  <a:lnTo>
                    <a:pt x="192605" y="1155612"/>
                  </a:lnTo>
                  <a:lnTo>
                    <a:pt x="148443" y="1150526"/>
                  </a:lnTo>
                  <a:lnTo>
                    <a:pt x="107902" y="1136036"/>
                  </a:lnTo>
                  <a:lnTo>
                    <a:pt x="72140" y="1113299"/>
                  </a:lnTo>
                  <a:lnTo>
                    <a:pt x="42313" y="1083472"/>
                  </a:lnTo>
                  <a:lnTo>
                    <a:pt x="19576" y="1047710"/>
                  </a:lnTo>
                  <a:lnTo>
                    <a:pt x="5086" y="1007169"/>
                  </a:lnTo>
                  <a:lnTo>
                    <a:pt x="0" y="963006"/>
                  </a:lnTo>
                  <a:lnTo>
                    <a:pt x="0" y="192605"/>
                  </a:lnTo>
                  <a:close/>
                </a:path>
              </a:pathLst>
            </a:custGeom>
            <a:ln w="25399">
              <a:solidFill>
                <a:srgbClr val="3D85C6"/>
              </a:solidFill>
            </a:ln>
          </p:spPr>
          <p:txBody>
            <a:bodyPr wrap="square" lIns="0" tIns="0" rIns="0" bIns="0" rtlCol="0"/>
            <a:lstStyle/>
            <a:p>
              <a:pPr algn="ctr"/>
              <a:endParaRPr sz="2400"/>
            </a:p>
          </p:txBody>
        </p:sp>
        <p:sp>
          <p:nvSpPr>
            <p:cNvPr id="41" name="object 41"/>
            <p:cNvSpPr/>
            <p:nvPr/>
          </p:nvSpPr>
          <p:spPr>
            <a:xfrm>
              <a:off x="361211" y="5527795"/>
              <a:ext cx="2767965" cy="1043305"/>
            </a:xfrm>
            <a:custGeom>
              <a:avLst/>
              <a:gdLst/>
              <a:ahLst/>
              <a:cxnLst/>
              <a:rect l="l" t="t" r="r" b="b"/>
              <a:pathLst>
                <a:path w="2767965" h="1043304">
                  <a:moveTo>
                    <a:pt x="2767535" y="1042788"/>
                  </a:moveTo>
                  <a:lnTo>
                    <a:pt x="0" y="1042788"/>
                  </a:lnTo>
                  <a:lnTo>
                    <a:pt x="0" y="0"/>
                  </a:lnTo>
                  <a:lnTo>
                    <a:pt x="2767535" y="0"/>
                  </a:lnTo>
                  <a:lnTo>
                    <a:pt x="2767535" y="1042788"/>
                  </a:lnTo>
                  <a:close/>
                </a:path>
              </a:pathLst>
            </a:custGeom>
            <a:solidFill>
              <a:srgbClr val="FFFFFF"/>
            </a:solidFill>
          </p:spPr>
          <p:txBody>
            <a:bodyPr wrap="square" lIns="0" tIns="0" rIns="0" bIns="0" rtlCol="0"/>
            <a:lstStyle/>
            <a:p>
              <a:pPr algn="ctr"/>
              <a:endParaRPr sz="2400"/>
            </a:p>
          </p:txBody>
        </p:sp>
      </p:grpSp>
      <p:sp>
        <p:nvSpPr>
          <p:cNvPr id="42" name="object 42"/>
          <p:cNvSpPr txBox="1"/>
          <p:nvPr/>
        </p:nvSpPr>
        <p:spPr>
          <a:xfrm>
            <a:off x="528852" y="5218106"/>
            <a:ext cx="2767965" cy="745076"/>
          </a:xfrm>
          <a:prstGeom prst="rect">
            <a:avLst/>
          </a:prstGeom>
          <a:ln w="9524">
            <a:solidFill>
              <a:srgbClr val="3D85C6"/>
            </a:solidFill>
          </a:ln>
        </p:spPr>
        <p:txBody>
          <a:bodyPr vert="horz" wrap="square" lIns="0" tIns="6350" rIns="0" bIns="0" rtlCol="0">
            <a:spAutoFit/>
          </a:bodyPr>
          <a:lstStyle/>
          <a:p>
            <a:pPr algn="ctr">
              <a:lnSpc>
                <a:spcPct val="100000"/>
              </a:lnSpc>
              <a:spcBef>
                <a:spcPts val="50"/>
              </a:spcBef>
            </a:pPr>
            <a:endParaRPr sz="2400">
              <a:cs typeface="Times New Roman"/>
            </a:endParaRPr>
          </a:p>
          <a:p>
            <a:pPr marL="441325" algn="ctr">
              <a:lnSpc>
                <a:spcPct val="100000"/>
              </a:lnSpc>
            </a:pPr>
            <a:r>
              <a:rPr sz="2400" b="1" spc="-5" dirty="0">
                <a:solidFill>
                  <a:srgbClr val="434343"/>
                </a:solidFill>
                <a:cs typeface="Cambria"/>
              </a:rPr>
              <a:t>Unstructured</a:t>
            </a:r>
            <a:endParaRPr sz="2400">
              <a:cs typeface="Cambria"/>
            </a:endParaRPr>
          </a:p>
        </p:txBody>
      </p:sp>
      <p:sp>
        <p:nvSpPr>
          <p:cNvPr id="43" name="Date Placeholder 42">
            <a:extLst>
              <a:ext uri="{FF2B5EF4-FFF2-40B4-BE49-F238E27FC236}">
                <a16:creationId xmlns:a16="http://schemas.microsoft.com/office/drawing/2014/main" id="{DBEDD30F-CE16-2BF5-EEEC-AB0DD930A7DC}"/>
              </a:ext>
            </a:extLst>
          </p:cNvPr>
          <p:cNvSpPr>
            <a:spLocks noGrp="1"/>
          </p:cNvSpPr>
          <p:nvPr>
            <p:ph type="dt" sz="half" idx="10"/>
          </p:nvPr>
        </p:nvSpPr>
        <p:spPr/>
        <p:txBody>
          <a:bodyPr/>
          <a:lstStyle/>
          <a:p>
            <a:fld id="{32143932-E257-4D79-8399-AC8201834826}" type="datetime1">
              <a:rPr lang="en-US" smtClean="0"/>
              <a:t>2/5/2024</a:t>
            </a:fld>
            <a:endParaRPr lang="en-US"/>
          </a:p>
        </p:txBody>
      </p:sp>
      <p:sp>
        <p:nvSpPr>
          <p:cNvPr id="44" name="Slide Number Placeholder 43">
            <a:extLst>
              <a:ext uri="{FF2B5EF4-FFF2-40B4-BE49-F238E27FC236}">
                <a16:creationId xmlns:a16="http://schemas.microsoft.com/office/drawing/2014/main" id="{7441C0A5-DE9C-3274-F07B-3A6538B9DED0}"/>
              </a:ext>
            </a:extLst>
          </p:cNvPr>
          <p:cNvSpPr>
            <a:spLocks noGrp="1"/>
          </p:cNvSpPr>
          <p:nvPr>
            <p:ph type="sldNum" sz="quarter" idx="12"/>
          </p:nvPr>
        </p:nvSpPr>
        <p:spPr/>
        <p:txBody>
          <a:bodyPr/>
          <a:lstStyle/>
          <a:p>
            <a:fld id="{B6F15528-21DE-4FAA-801E-634DDDAF4B2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0863C6-02B3-41AE-60D4-839132BCFAE6}"/>
              </a:ext>
            </a:extLst>
          </p:cNvPr>
          <p:cNvSpPr>
            <a:spLocks noGrp="1"/>
          </p:cNvSpPr>
          <p:nvPr>
            <p:ph type="dt" sz="half" idx="10"/>
          </p:nvPr>
        </p:nvSpPr>
        <p:spPr/>
        <p:txBody>
          <a:bodyPr/>
          <a:lstStyle/>
          <a:p>
            <a:fld id="{84E21A2A-C95B-455A-9CDE-396CF1F06FF2}" type="datetime1">
              <a:rPr lang="en-US" smtClean="0"/>
              <a:t>2/5/2024</a:t>
            </a:fld>
            <a:endParaRPr lang="en-US"/>
          </a:p>
        </p:txBody>
      </p:sp>
      <p:sp>
        <p:nvSpPr>
          <p:cNvPr id="4" name="Slide Number Placeholder 3">
            <a:extLst>
              <a:ext uri="{FF2B5EF4-FFF2-40B4-BE49-F238E27FC236}">
                <a16:creationId xmlns:a16="http://schemas.microsoft.com/office/drawing/2014/main" id="{A05D10F6-9843-C75F-7B5F-FEE9F76244BC}"/>
              </a:ext>
            </a:extLst>
          </p:cNvPr>
          <p:cNvSpPr>
            <a:spLocks noGrp="1"/>
          </p:cNvSpPr>
          <p:nvPr>
            <p:ph type="sldNum" sz="quarter" idx="12"/>
          </p:nvPr>
        </p:nvSpPr>
        <p:spPr/>
        <p:txBody>
          <a:bodyPr/>
          <a:lstStyle/>
          <a:p>
            <a:fld id="{B6F15528-21DE-4FAA-801E-634DDDAF4B2B}" type="slidenum">
              <a:rPr lang="en-US" smtClean="0"/>
              <a:t>15</a:t>
            </a:fld>
            <a:endParaRPr lang="en-US"/>
          </a:p>
        </p:txBody>
      </p:sp>
      <p:pic>
        <p:nvPicPr>
          <p:cNvPr id="6" name="Picture 5">
            <a:extLst>
              <a:ext uri="{FF2B5EF4-FFF2-40B4-BE49-F238E27FC236}">
                <a16:creationId xmlns:a16="http://schemas.microsoft.com/office/drawing/2014/main" id="{680A3B1F-C0FB-3685-DC99-8DEA17A3F7D1}"/>
              </a:ext>
            </a:extLst>
          </p:cNvPr>
          <p:cNvPicPr>
            <a:picLocks noChangeAspect="1"/>
          </p:cNvPicPr>
          <p:nvPr/>
        </p:nvPicPr>
        <p:blipFill>
          <a:blip r:embed="rId2"/>
          <a:stretch>
            <a:fillRect/>
          </a:stretch>
        </p:blipFill>
        <p:spPr>
          <a:xfrm>
            <a:off x="1129959" y="309789"/>
            <a:ext cx="6905855" cy="60792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89E34-31BB-D6F1-38FA-97FEE7F5F429}"/>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489DF793-3CF3-2594-D7BF-A83046E8E496}"/>
              </a:ext>
            </a:extLst>
          </p:cNvPr>
          <p:cNvSpPr>
            <a:spLocks noGrp="1"/>
          </p:cNvSpPr>
          <p:nvPr>
            <p:ph type="sldNum" sz="quarter" idx="12"/>
          </p:nvPr>
        </p:nvSpPr>
        <p:spPr/>
        <p:txBody>
          <a:bodyPr/>
          <a:lstStyle/>
          <a:p>
            <a:fld id="{B6F15528-21DE-4FAA-801E-634DDDAF4B2B}" type="slidenum">
              <a:rPr lang="en-US" smtClean="0"/>
              <a:t>16</a:t>
            </a:fld>
            <a:endParaRPr lang="en-US"/>
          </a:p>
        </p:txBody>
      </p:sp>
      <p:pic>
        <p:nvPicPr>
          <p:cNvPr id="5" name="Picture 4">
            <a:extLst>
              <a:ext uri="{FF2B5EF4-FFF2-40B4-BE49-F238E27FC236}">
                <a16:creationId xmlns:a16="http://schemas.microsoft.com/office/drawing/2014/main" id="{601CC064-28F4-E6C0-DEA7-E7FA32BAA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9144000" cy="5867400"/>
          </a:xfrm>
          <a:prstGeom prst="rect">
            <a:avLst/>
          </a:prstGeom>
        </p:spPr>
      </p:pic>
    </p:spTree>
    <p:extLst>
      <p:ext uri="{BB962C8B-B14F-4D97-AF65-F5344CB8AC3E}">
        <p14:creationId xmlns:p14="http://schemas.microsoft.com/office/powerpoint/2010/main" val="290775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p:txBody>
          <a:bodyPr/>
          <a:lstStyle/>
          <a:p>
            <a:r>
              <a:rPr lang="en-IN" b="1" dirty="0">
                <a:solidFill>
                  <a:srgbClr val="C00000"/>
                </a:solidFill>
              </a:rPr>
              <a:t>Volume</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p:txBody>
          <a:bodyPr>
            <a:normAutofit fontScale="77500" lnSpcReduction="20000"/>
          </a:bodyPr>
          <a:lstStyle/>
          <a:p>
            <a:pPr algn="just" fontAlgn="base">
              <a:buFont typeface="Arial" panose="020B0604020202020204" pitchFamily="34" charset="0"/>
              <a:buChar char="•"/>
            </a:pPr>
            <a:r>
              <a:rPr lang="en-US" sz="3100" b="0" i="0" dirty="0">
                <a:solidFill>
                  <a:srgbClr val="273239"/>
                </a:solidFill>
                <a:effectLst/>
              </a:rPr>
              <a:t>The name ‘Big Data’ itself is related to a size which is enormous.</a:t>
            </a:r>
          </a:p>
          <a:p>
            <a:pPr algn="just" fontAlgn="base">
              <a:buFont typeface="Arial" panose="020B0604020202020204" pitchFamily="34" charset="0"/>
              <a:buChar char="•"/>
            </a:pPr>
            <a:r>
              <a:rPr lang="en-US" sz="3100" b="0" i="0" dirty="0">
                <a:solidFill>
                  <a:srgbClr val="273239"/>
                </a:solidFill>
                <a:effectLst/>
              </a:rPr>
              <a:t>Volume is a huge amount of data.</a:t>
            </a:r>
          </a:p>
          <a:p>
            <a:pPr algn="just" fontAlgn="base">
              <a:buFont typeface="Arial" panose="020B0604020202020204" pitchFamily="34" charset="0"/>
              <a:buChar char="•"/>
            </a:pPr>
            <a:r>
              <a:rPr lang="en-US" sz="3100" b="0" i="0" dirty="0">
                <a:solidFill>
                  <a:srgbClr val="273239"/>
                </a:solidFill>
                <a:effectLst/>
              </a:rPr>
              <a: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p>
          <a:p>
            <a:pPr algn="just" fontAlgn="base">
              <a:buFont typeface="Arial" panose="020B0604020202020204" pitchFamily="34" charset="0"/>
              <a:buChar char="•"/>
            </a:pPr>
            <a:r>
              <a:rPr lang="en-US" sz="3100" b="0" i="0" dirty="0">
                <a:solidFill>
                  <a:srgbClr val="273239"/>
                </a:solidFill>
                <a:effectLst/>
              </a:rPr>
              <a:t>Hence while dealing with Big Data it is necessary to consider a characteristic ‘Volume’.</a:t>
            </a:r>
          </a:p>
          <a:p>
            <a:pPr algn="just" fontAlgn="base">
              <a:buFont typeface="Arial" panose="020B0604020202020204" pitchFamily="34" charset="0"/>
              <a:buChar char="•"/>
            </a:pPr>
            <a:r>
              <a:rPr lang="en-US" sz="3100" b="0" i="1" dirty="0">
                <a:solidFill>
                  <a:srgbClr val="273239"/>
                </a:solidFill>
                <a:effectLst/>
              </a:rPr>
              <a:t>Example:</a:t>
            </a:r>
            <a:r>
              <a:rPr lang="en-US" sz="3100" b="0" i="0" dirty="0">
                <a:solidFill>
                  <a:srgbClr val="273239"/>
                </a:solidFill>
                <a:effectLst/>
              </a:rPr>
              <a:t> In the year 2016, the estimated global mobile traffic was 6.2 Exabytes (6.2 billion GB) per month. Also, it was estimated that by the year 2020 we will have almost 40000 Exabytes of data.</a:t>
            </a:r>
          </a:p>
          <a:p>
            <a:pPr algn="just"/>
            <a:endParaRPr lang="en-IN"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409470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p:txBody>
          <a:bodyPr/>
          <a:lstStyle/>
          <a:p>
            <a:r>
              <a:rPr lang="en-IN" b="1" dirty="0">
                <a:solidFill>
                  <a:srgbClr val="C00000"/>
                </a:solidFill>
              </a:rPr>
              <a:t>Velocity</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p:txBody>
          <a:bodyPr>
            <a:normAutofit fontScale="92500" lnSpcReduction="10000"/>
          </a:bodyPr>
          <a:lstStyle/>
          <a:p>
            <a:pPr algn="just" fontAlgn="base">
              <a:buFont typeface="Arial" panose="020B0604020202020204" pitchFamily="34" charset="0"/>
              <a:buChar char="•"/>
            </a:pPr>
            <a:r>
              <a:rPr lang="en-US" sz="2800" b="0" i="0" dirty="0">
                <a:solidFill>
                  <a:srgbClr val="273239"/>
                </a:solidFill>
                <a:effectLst/>
              </a:rPr>
              <a:t>Velocity refers to the high speed of accumulation of data.</a:t>
            </a:r>
          </a:p>
          <a:p>
            <a:pPr algn="just" fontAlgn="base">
              <a:buFont typeface="Arial" panose="020B0604020202020204" pitchFamily="34" charset="0"/>
              <a:buChar char="•"/>
            </a:pPr>
            <a:r>
              <a:rPr lang="en-US" sz="2800" b="0" i="0" dirty="0">
                <a:solidFill>
                  <a:srgbClr val="273239"/>
                </a:solidFill>
                <a:effectLst/>
              </a:rPr>
              <a:t>In Big Data velocity data flows in from sources like machines, networks, social media, mobile phones etc.</a:t>
            </a:r>
          </a:p>
          <a:p>
            <a:pPr algn="just" fontAlgn="base">
              <a:buFont typeface="Arial" panose="020B0604020202020204" pitchFamily="34" charset="0"/>
              <a:buChar char="•"/>
            </a:pPr>
            <a:r>
              <a:rPr lang="en-US" sz="2800" b="0" i="0" dirty="0">
                <a:solidFill>
                  <a:srgbClr val="273239"/>
                </a:solidFill>
                <a:effectLst/>
              </a:rPr>
              <a:t>There is a massive and continuous flow of data. This determines the potential of data that how fast the data is generated and processed to meet the demands.</a:t>
            </a:r>
          </a:p>
          <a:p>
            <a:pPr algn="just" fontAlgn="base">
              <a:buFont typeface="Arial" panose="020B0604020202020204" pitchFamily="34" charset="0"/>
              <a:buChar char="•"/>
            </a:pPr>
            <a:r>
              <a:rPr lang="en-US" sz="2800" b="0" i="0" dirty="0">
                <a:solidFill>
                  <a:srgbClr val="273239"/>
                </a:solidFill>
                <a:effectLst/>
              </a:rPr>
              <a:t>Sampling data can help in dealing with the issue like ‘velocity’.</a:t>
            </a:r>
          </a:p>
          <a:p>
            <a:pPr algn="just" fontAlgn="base">
              <a:buFont typeface="Arial" panose="020B0604020202020204" pitchFamily="34" charset="0"/>
              <a:buChar char="•"/>
            </a:pPr>
            <a:r>
              <a:rPr lang="en-US" sz="2800" b="0" i="1" dirty="0">
                <a:solidFill>
                  <a:srgbClr val="273239"/>
                </a:solidFill>
                <a:effectLst/>
              </a:rPr>
              <a:t>Example:</a:t>
            </a:r>
            <a:r>
              <a:rPr lang="en-US" sz="2800" b="0" i="0" dirty="0">
                <a:solidFill>
                  <a:srgbClr val="273239"/>
                </a:solidFill>
                <a:effectLst/>
              </a:rPr>
              <a:t> There are more than 3.5 billion searches per day are made on Google. Also, Facebook users are increasing by 22%(Approx.) year by year.</a:t>
            </a:r>
          </a:p>
          <a:p>
            <a:pPr algn="just"/>
            <a:endParaRPr lang="en-IN"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302929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a:xfrm>
            <a:off x="413657" y="0"/>
            <a:ext cx="8229600" cy="1143000"/>
          </a:xfrm>
        </p:spPr>
        <p:txBody>
          <a:bodyPr/>
          <a:lstStyle/>
          <a:p>
            <a:r>
              <a:rPr lang="en-IN" b="1" dirty="0">
                <a:solidFill>
                  <a:srgbClr val="C00000"/>
                </a:solidFill>
              </a:rPr>
              <a:t>Variety</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a:xfrm>
            <a:off x="413657" y="990600"/>
            <a:ext cx="8229600" cy="4525963"/>
          </a:xfrm>
        </p:spPr>
        <p:txBody>
          <a:bodyPr>
            <a:noAutofit/>
          </a:bodyPr>
          <a:lstStyle/>
          <a:p>
            <a:pPr algn="just" fontAlgn="base">
              <a:buFont typeface="Arial" panose="020B0604020202020204" pitchFamily="34" charset="0"/>
              <a:buChar char="•"/>
            </a:pPr>
            <a:r>
              <a:rPr lang="en-US" sz="2000" b="0" i="0" dirty="0">
                <a:solidFill>
                  <a:srgbClr val="273239"/>
                </a:solidFill>
                <a:effectLst/>
              </a:rPr>
              <a:t>It refers to nature of data that is structured, semi-structured and unstructured data.</a:t>
            </a:r>
          </a:p>
          <a:p>
            <a:pPr algn="just" fontAlgn="base">
              <a:buFont typeface="Arial" panose="020B0604020202020204" pitchFamily="34" charset="0"/>
              <a:buChar char="•"/>
            </a:pPr>
            <a:r>
              <a:rPr lang="en-US" sz="2000" b="0" i="0" dirty="0">
                <a:solidFill>
                  <a:srgbClr val="273239"/>
                </a:solidFill>
                <a:effectLst/>
              </a:rPr>
              <a:t>It also refers to heterogeneous sources.</a:t>
            </a:r>
          </a:p>
          <a:p>
            <a:pPr algn="just" fontAlgn="base">
              <a:buFont typeface="Arial" panose="020B0604020202020204" pitchFamily="34" charset="0"/>
              <a:buChar char="•"/>
            </a:pPr>
            <a:r>
              <a:rPr lang="en-US" sz="2000" b="0" i="0" dirty="0">
                <a:solidFill>
                  <a:srgbClr val="273239"/>
                </a:solidFill>
                <a:effectLst/>
              </a:rPr>
              <a:t>Variety is basically the arrival of data from new sources that are both inside and outside of an enterprise. It can be structured, semi-structured and unstructured.</a:t>
            </a:r>
          </a:p>
          <a:p>
            <a:pPr marL="742950" lvl="1" indent="-285750" algn="just" fontAlgn="base">
              <a:buFont typeface="Arial" panose="020B0604020202020204" pitchFamily="34" charset="0"/>
              <a:buChar char="•"/>
            </a:pPr>
            <a:r>
              <a:rPr lang="en-US" sz="2000" b="1" i="0" dirty="0">
                <a:solidFill>
                  <a:srgbClr val="273239"/>
                </a:solidFill>
                <a:effectLst/>
              </a:rPr>
              <a:t>Structured data</a:t>
            </a:r>
            <a:r>
              <a:rPr lang="en-US" sz="2000" b="0" i="0" dirty="0">
                <a:solidFill>
                  <a:srgbClr val="273239"/>
                </a:solidFill>
                <a:effectLst/>
              </a:rPr>
              <a:t>: This data is basically an organized data. It generally refers to data that has defined the length and format of data.</a:t>
            </a:r>
          </a:p>
          <a:p>
            <a:pPr marL="742950" lvl="1" indent="-285750" algn="just" fontAlgn="base">
              <a:buFont typeface="Arial" panose="020B0604020202020204" pitchFamily="34" charset="0"/>
              <a:buChar char="•"/>
            </a:pPr>
            <a:r>
              <a:rPr lang="en-US" sz="2000" b="1" i="0" dirty="0">
                <a:solidFill>
                  <a:srgbClr val="273239"/>
                </a:solidFill>
                <a:effectLst/>
              </a:rPr>
              <a:t>Semi- Structured data</a:t>
            </a:r>
            <a:r>
              <a:rPr lang="en-US" sz="2000" b="0" i="0" dirty="0">
                <a:solidFill>
                  <a:srgbClr val="273239"/>
                </a:solidFill>
                <a:effectLst/>
              </a:rPr>
              <a:t>: This data is basically a semi-</a:t>
            </a:r>
            <a:r>
              <a:rPr lang="en-US" sz="2000" b="0" i="0" dirty="0" err="1">
                <a:solidFill>
                  <a:srgbClr val="273239"/>
                </a:solidFill>
                <a:effectLst/>
              </a:rPr>
              <a:t>organised</a:t>
            </a:r>
            <a:r>
              <a:rPr lang="en-US" sz="2000" b="0" i="0" dirty="0">
                <a:solidFill>
                  <a:srgbClr val="273239"/>
                </a:solidFill>
                <a:effectLst/>
              </a:rPr>
              <a:t> data. It is generally a form of data that do not conform to the formal structure of data. Log files are the examples of this type of data.</a:t>
            </a:r>
          </a:p>
          <a:p>
            <a:pPr marL="742950" lvl="1" indent="-285750" algn="just" fontAlgn="base">
              <a:buFont typeface="Arial" panose="020B0604020202020204" pitchFamily="34" charset="0"/>
              <a:buChar char="•"/>
            </a:pPr>
            <a:r>
              <a:rPr lang="en-US" sz="2000" b="1" i="0" dirty="0">
                <a:solidFill>
                  <a:srgbClr val="273239"/>
                </a:solidFill>
                <a:effectLst/>
              </a:rPr>
              <a:t>Unstructured data</a:t>
            </a:r>
            <a:r>
              <a:rPr lang="en-US" sz="2000" b="0" i="0" dirty="0">
                <a:solidFill>
                  <a:srgbClr val="273239"/>
                </a:solidFill>
                <a:effectLst/>
              </a:rPr>
              <a:t>: This data basically refers to unorganized data. It generally refers to data that doesn’t fit neatly into the traditional row and column structure of the relational database. Texts, pictures, videos etc. are the examples of unstructured data which can’t be stored in the form of rows and columns.</a:t>
            </a:r>
          </a:p>
          <a:p>
            <a:pPr algn="just"/>
            <a:endParaRPr lang="en-IN" sz="2000"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221333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p:txBody>
          <a:bodyPr>
            <a:normAutofit fontScale="90000"/>
          </a:bodyPr>
          <a:lstStyle/>
          <a:p>
            <a:r>
              <a:rPr lang="en-US" b="1" i="0" dirty="0">
                <a:solidFill>
                  <a:srgbClr val="C00000"/>
                </a:solidFill>
                <a:effectLst/>
                <a:latin typeface="+mn-lt"/>
              </a:rPr>
              <a:t>What is Data?</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p:txBody>
          <a:bodyPr/>
          <a:lstStyle/>
          <a:p>
            <a:pPr algn="just"/>
            <a:r>
              <a:rPr lang="en-US" sz="2400" b="0" i="0" u="none" strike="noStrike" baseline="0" dirty="0">
                <a:solidFill>
                  <a:srgbClr val="000000"/>
                </a:solidFill>
              </a:rPr>
              <a:t>Data is everything that surrounds us. </a:t>
            </a:r>
          </a:p>
          <a:p>
            <a:pPr algn="just"/>
            <a:r>
              <a:rPr lang="en-US" sz="2400" b="0" i="0" u="none" strike="noStrike" baseline="0" dirty="0">
                <a:solidFill>
                  <a:srgbClr val="000000"/>
                </a:solidFill>
              </a:rPr>
              <a:t>It can be seen in the form of images, texts, audios, videos, signals, etc. </a:t>
            </a:r>
          </a:p>
          <a:p>
            <a:pPr algn="just"/>
            <a:r>
              <a:rPr lang="en-US" sz="2400" b="0" i="0" dirty="0">
                <a:solidFill>
                  <a:srgbClr val="222222"/>
                </a:solidFill>
                <a:effectLst/>
              </a:rPr>
              <a:t>The quantities, characters, or symbols on which operations are performed by a computer, which may be stored and transmitted in the form of electrical signals and recorded on magnetic, optical, or mechanical recording media.</a:t>
            </a:r>
            <a:endParaRPr lang="en-US" sz="2400" b="0" i="0" u="none" strike="noStrike" baseline="0" dirty="0">
              <a:solidFill>
                <a:srgbClr val="000000"/>
              </a:solidFill>
            </a:endParaRPr>
          </a:p>
          <a:p>
            <a:pPr algn="just"/>
            <a:r>
              <a:rPr lang="en-US" sz="2400" b="0" i="0" u="none" strike="noStrike" baseline="0" dirty="0">
                <a:solidFill>
                  <a:srgbClr val="000000"/>
                </a:solidFill>
              </a:rPr>
              <a:t>Digital transformation from the last few decades is the reason why enormous data is getting generated every moment. </a:t>
            </a:r>
            <a:endParaRPr lang="en-US" sz="2400" b="0" i="0" dirty="0">
              <a:solidFill>
                <a:srgbClr val="222222"/>
              </a:solidFill>
              <a:effectLst/>
            </a:endParaRPr>
          </a:p>
          <a:p>
            <a:endParaRPr lang="en-IN" dirty="0"/>
          </a:p>
        </p:txBody>
      </p:sp>
      <p:sp>
        <p:nvSpPr>
          <p:cNvPr id="4" name="Date Placeholder 3">
            <a:extLst>
              <a:ext uri="{FF2B5EF4-FFF2-40B4-BE49-F238E27FC236}">
                <a16:creationId xmlns:a16="http://schemas.microsoft.com/office/drawing/2014/main" id="{62899A0C-7D62-533A-B9A0-42F885FB73FC}"/>
              </a:ext>
            </a:extLst>
          </p:cNvPr>
          <p:cNvSpPr>
            <a:spLocks noGrp="1"/>
          </p:cNvSpPr>
          <p:nvPr>
            <p:ph type="dt" sz="half" idx="10"/>
          </p:nvPr>
        </p:nvSpPr>
        <p:spPr/>
        <p:txBody>
          <a:bodyPr/>
          <a:lstStyle/>
          <a:p>
            <a:fld id="{3A99FAA1-CB7B-4397-8FBE-AD56E7321C69}" type="datetime1">
              <a:rPr lang="en-US" smtClean="0"/>
              <a:t>2/5/2024</a:t>
            </a:fld>
            <a:endParaRPr lang="en-US"/>
          </a:p>
        </p:txBody>
      </p:sp>
      <p:sp>
        <p:nvSpPr>
          <p:cNvPr id="5" name="Slide Number Placeholder 4">
            <a:extLst>
              <a:ext uri="{FF2B5EF4-FFF2-40B4-BE49-F238E27FC236}">
                <a16:creationId xmlns:a16="http://schemas.microsoft.com/office/drawing/2014/main" id="{2241C1B6-BE95-1918-0B8F-0BAFAB96704C}"/>
              </a:ext>
            </a:extLst>
          </p:cNvPr>
          <p:cNvSpPr>
            <a:spLocks noGrp="1"/>
          </p:cNvSpPr>
          <p:nvPr>
            <p:ph type="sldNum" sz="quarter" idx="12"/>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315375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a:xfrm>
            <a:off x="413657" y="0"/>
            <a:ext cx="8229600" cy="1143000"/>
          </a:xfrm>
        </p:spPr>
        <p:txBody>
          <a:bodyPr/>
          <a:lstStyle/>
          <a:p>
            <a:r>
              <a:rPr lang="en-IN" b="1" dirty="0">
                <a:solidFill>
                  <a:srgbClr val="C00000"/>
                </a:solidFill>
              </a:rPr>
              <a:t>Veracity</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a:xfrm>
            <a:off x="413657" y="990600"/>
            <a:ext cx="8229600" cy="4525963"/>
          </a:xfrm>
        </p:spPr>
        <p:txBody>
          <a:bodyPr>
            <a:noAutofit/>
          </a:bodyPr>
          <a:lstStyle/>
          <a:p>
            <a:pPr algn="just" fontAlgn="base">
              <a:buFont typeface="Arial" panose="020B0604020202020204" pitchFamily="34" charset="0"/>
              <a:buChar char="•"/>
            </a:pPr>
            <a:r>
              <a:rPr lang="en-US" sz="2400" b="0" i="0" dirty="0">
                <a:solidFill>
                  <a:srgbClr val="273239"/>
                </a:solidFill>
                <a:effectLst/>
              </a:rPr>
              <a:t>It refers to inconsistencies and uncertainty in data, that is data which is available can sometimes get messy and quality and accuracy are difficult to control.</a:t>
            </a:r>
          </a:p>
          <a:p>
            <a:pPr algn="just" fontAlgn="base">
              <a:buFont typeface="Arial" panose="020B0604020202020204" pitchFamily="34" charset="0"/>
              <a:buChar char="•"/>
            </a:pPr>
            <a:r>
              <a:rPr lang="en-US" sz="2400" b="0" i="0" dirty="0">
                <a:solidFill>
                  <a:srgbClr val="273239"/>
                </a:solidFill>
                <a:effectLst/>
              </a:rPr>
              <a:t>Big Data is also variable because of the multitude of data dimensions resulting from multiple disparate data types and sources.</a:t>
            </a:r>
          </a:p>
          <a:p>
            <a:pPr algn="just" fontAlgn="base">
              <a:buFont typeface="Arial" panose="020B0604020202020204" pitchFamily="34" charset="0"/>
              <a:buChar char="•"/>
            </a:pPr>
            <a:r>
              <a:rPr lang="en-US" sz="2400" b="0" i="1" dirty="0">
                <a:solidFill>
                  <a:srgbClr val="273239"/>
                </a:solidFill>
                <a:effectLst/>
              </a:rPr>
              <a:t>Example:</a:t>
            </a:r>
            <a:r>
              <a:rPr lang="en-US" sz="2400" b="0" i="0" dirty="0">
                <a:solidFill>
                  <a:srgbClr val="273239"/>
                </a:solidFill>
                <a:effectLst/>
              </a:rPr>
              <a:t> Data in bulk could create confusion whereas less amount of data could convey half or Incomplete Information.</a:t>
            </a:r>
          </a:p>
          <a:p>
            <a:pPr algn="just"/>
            <a:endParaRPr lang="en-IN" sz="2400"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213922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a:xfrm>
            <a:off x="413657" y="0"/>
            <a:ext cx="8229600" cy="1143000"/>
          </a:xfrm>
        </p:spPr>
        <p:txBody>
          <a:bodyPr/>
          <a:lstStyle/>
          <a:p>
            <a:r>
              <a:rPr lang="en-IN" b="1" dirty="0">
                <a:solidFill>
                  <a:srgbClr val="C00000"/>
                </a:solidFill>
              </a:rPr>
              <a:t>Value</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a:xfrm>
            <a:off x="413657" y="990600"/>
            <a:ext cx="8229600" cy="4525963"/>
          </a:xfrm>
        </p:spPr>
        <p:txBody>
          <a:bodyPr>
            <a:noAutofit/>
          </a:bodyPr>
          <a:lstStyle/>
          <a:p>
            <a:pPr algn="just" fontAlgn="base">
              <a:buFont typeface="Arial" panose="020B0604020202020204" pitchFamily="34" charset="0"/>
              <a:buChar char="•"/>
            </a:pPr>
            <a:r>
              <a:rPr lang="en-US" sz="2400" b="0" i="0" dirty="0">
                <a:solidFill>
                  <a:srgbClr val="273239"/>
                </a:solidFill>
                <a:effectLst/>
              </a:rPr>
              <a:t>After having the 4 V’s into account there comes one more V which stands for Value! The bulk of Data having no Value is of no good to the company, unless you turn it into something useful.</a:t>
            </a:r>
          </a:p>
          <a:p>
            <a:pPr algn="just" fontAlgn="base">
              <a:buFont typeface="Arial" panose="020B0604020202020204" pitchFamily="34" charset="0"/>
              <a:buChar char="•"/>
            </a:pPr>
            <a:r>
              <a:rPr lang="en-US" sz="2400" b="0" i="0" dirty="0">
                <a:solidFill>
                  <a:srgbClr val="273239"/>
                </a:solidFill>
                <a:effectLst/>
              </a:rPr>
              <a:t>Data in itself is of no use or importance but it needs to be converted into something valuable to extract Information. Hence, you can state that Value! is the most important V of all the 6V’s.</a:t>
            </a:r>
          </a:p>
          <a:p>
            <a:pPr algn="just"/>
            <a:endParaRPr lang="en-IN" sz="2400"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293327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DEF0-6622-2691-6915-9EB0B68E9FC7}"/>
              </a:ext>
            </a:extLst>
          </p:cNvPr>
          <p:cNvSpPr>
            <a:spLocks noGrp="1"/>
          </p:cNvSpPr>
          <p:nvPr>
            <p:ph type="title"/>
          </p:nvPr>
        </p:nvSpPr>
        <p:spPr>
          <a:xfrm>
            <a:off x="413657" y="0"/>
            <a:ext cx="8229600" cy="1143000"/>
          </a:xfrm>
        </p:spPr>
        <p:txBody>
          <a:bodyPr/>
          <a:lstStyle/>
          <a:p>
            <a:r>
              <a:rPr lang="en-IN" b="1" dirty="0">
                <a:solidFill>
                  <a:srgbClr val="C00000"/>
                </a:solidFill>
              </a:rPr>
              <a:t>Variability</a:t>
            </a:r>
          </a:p>
        </p:txBody>
      </p:sp>
      <p:sp>
        <p:nvSpPr>
          <p:cNvPr id="5" name="Content Placeholder 4">
            <a:extLst>
              <a:ext uri="{FF2B5EF4-FFF2-40B4-BE49-F238E27FC236}">
                <a16:creationId xmlns:a16="http://schemas.microsoft.com/office/drawing/2014/main" id="{512E0A37-4E40-F9B0-F1F8-1E1C31667EB4}"/>
              </a:ext>
            </a:extLst>
          </p:cNvPr>
          <p:cNvSpPr>
            <a:spLocks noGrp="1"/>
          </p:cNvSpPr>
          <p:nvPr>
            <p:ph idx="1"/>
          </p:nvPr>
        </p:nvSpPr>
        <p:spPr>
          <a:xfrm>
            <a:off x="413657" y="1132114"/>
            <a:ext cx="8229600" cy="4525963"/>
          </a:xfrm>
        </p:spPr>
        <p:txBody>
          <a:bodyPr>
            <a:noAutofit/>
          </a:bodyPr>
          <a:lstStyle/>
          <a:p>
            <a:pPr algn="just" fontAlgn="base">
              <a:buFont typeface="Arial" panose="020B0604020202020204" pitchFamily="34" charset="0"/>
              <a:buChar char="•"/>
            </a:pPr>
            <a:r>
              <a:rPr lang="en-US" sz="2400" b="0" i="0" dirty="0">
                <a:solidFill>
                  <a:srgbClr val="273239"/>
                </a:solidFill>
                <a:effectLst/>
                <a:latin typeface="+mj-lt"/>
              </a:rPr>
              <a:t>How fast or available data that extent is the structure of your data is changing?</a:t>
            </a:r>
          </a:p>
          <a:p>
            <a:pPr algn="just" fontAlgn="base">
              <a:buFont typeface="Arial" panose="020B0604020202020204" pitchFamily="34" charset="0"/>
              <a:buChar char="•"/>
            </a:pPr>
            <a:r>
              <a:rPr lang="en-US" sz="2400" b="0" i="0" dirty="0">
                <a:solidFill>
                  <a:srgbClr val="273239"/>
                </a:solidFill>
                <a:effectLst/>
                <a:latin typeface="+mj-lt"/>
              </a:rPr>
              <a:t>How often does the meaning or shape of your data change?</a:t>
            </a:r>
          </a:p>
          <a:p>
            <a:pPr algn="just" fontAlgn="base">
              <a:buFont typeface="Arial" panose="020B0604020202020204" pitchFamily="34" charset="0"/>
              <a:buChar char="•"/>
            </a:pPr>
            <a:r>
              <a:rPr lang="en-US" sz="2400" b="0" i="1" dirty="0">
                <a:solidFill>
                  <a:srgbClr val="273239"/>
                </a:solidFill>
                <a:effectLst/>
                <a:latin typeface="+mj-lt"/>
              </a:rPr>
              <a:t>Example</a:t>
            </a:r>
            <a:r>
              <a:rPr lang="en-US" sz="2400" b="0" i="0" dirty="0">
                <a:solidFill>
                  <a:srgbClr val="273239"/>
                </a:solidFill>
                <a:effectLst/>
                <a:latin typeface="+mj-lt"/>
              </a:rPr>
              <a:t>: if you are eating same ice-cream daily and the taste just keep changing.</a:t>
            </a:r>
          </a:p>
          <a:p>
            <a:pPr algn="just"/>
            <a:endParaRPr lang="en-IN" sz="2400" dirty="0"/>
          </a:p>
        </p:txBody>
      </p:sp>
      <p:sp>
        <p:nvSpPr>
          <p:cNvPr id="2" name="Date Placeholder 1">
            <a:extLst>
              <a:ext uri="{FF2B5EF4-FFF2-40B4-BE49-F238E27FC236}">
                <a16:creationId xmlns:a16="http://schemas.microsoft.com/office/drawing/2014/main" id="{4C9B3EA1-E2E3-19BA-9585-2764DD997614}"/>
              </a:ext>
            </a:extLst>
          </p:cNvPr>
          <p:cNvSpPr>
            <a:spLocks noGrp="1"/>
          </p:cNvSpPr>
          <p:nvPr>
            <p:ph type="dt" sz="half" idx="10"/>
          </p:nvPr>
        </p:nvSpPr>
        <p:spPr/>
        <p:txBody>
          <a:bodyPr/>
          <a:lstStyle/>
          <a:p>
            <a:fld id="{EE7B162D-742C-4B99-98BA-4EAD006B4C99}" type="datetime1">
              <a:rPr lang="en-US" smtClean="0"/>
              <a:t>2/5/2024</a:t>
            </a:fld>
            <a:endParaRPr lang="en-US"/>
          </a:p>
        </p:txBody>
      </p:sp>
      <p:sp>
        <p:nvSpPr>
          <p:cNvPr id="3" name="Slide Number Placeholder 2">
            <a:extLst>
              <a:ext uri="{FF2B5EF4-FFF2-40B4-BE49-F238E27FC236}">
                <a16:creationId xmlns:a16="http://schemas.microsoft.com/office/drawing/2014/main" id="{054746A3-16B1-14A2-AC0F-E3D4430B9DE2}"/>
              </a:ext>
            </a:extLst>
          </p:cNvPr>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281008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516709"/>
            <a:ext cx="7775575" cy="628377"/>
          </a:xfrm>
          <a:prstGeom prst="rect">
            <a:avLst/>
          </a:prstGeom>
        </p:spPr>
        <p:txBody>
          <a:bodyPr vert="horz" wrap="square" lIns="0" tIns="12700" rIns="0" bIns="0" rtlCol="0">
            <a:spAutoFit/>
          </a:bodyPr>
          <a:lstStyle/>
          <a:p>
            <a:pPr marL="12700">
              <a:lnSpc>
                <a:spcPct val="100000"/>
              </a:lnSpc>
              <a:spcBef>
                <a:spcPts val="100"/>
              </a:spcBef>
            </a:pPr>
            <a:r>
              <a:rPr sz="4000" b="1" spc="90" dirty="0">
                <a:solidFill>
                  <a:srgbClr val="C00000"/>
                </a:solidFill>
                <a:latin typeface="+mn-lt"/>
              </a:rPr>
              <a:t>Importance</a:t>
            </a:r>
            <a:r>
              <a:rPr sz="4000" b="1" dirty="0">
                <a:solidFill>
                  <a:srgbClr val="C00000"/>
                </a:solidFill>
                <a:latin typeface="+mn-lt"/>
              </a:rPr>
              <a:t> </a:t>
            </a:r>
            <a:r>
              <a:rPr sz="4000" b="1" spc="55" dirty="0">
                <a:solidFill>
                  <a:srgbClr val="C00000"/>
                </a:solidFill>
                <a:latin typeface="+mn-lt"/>
              </a:rPr>
              <a:t>of</a:t>
            </a:r>
            <a:r>
              <a:rPr sz="4000" b="1" spc="5" dirty="0">
                <a:solidFill>
                  <a:srgbClr val="C00000"/>
                </a:solidFill>
                <a:latin typeface="+mn-lt"/>
              </a:rPr>
              <a:t> </a:t>
            </a:r>
            <a:r>
              <a:rPr sz="4000" b="1" spc="65" dirty="0">
                <a:solidFill>
                  <a:srgbClr val="C00000"/>
                </a:solidFill>
                <a:latin typeface="+mn-lt"/>
              </a:rPr>
              <a:t>Big</a:t>
            </a:r>
            <a:r>
              <a:rPr sz="4000" b="1" dirty="0">
                <a:solidFill>
                  <a:srgbClr val="C00000"/>
                </a:solidFill>
                <a:latin typeface="+mn-lt"/>
              </a:rPr>
              <a:t> </a:t>
            </a:r>
            <a:r>
              <a:rPr sz="4000" b="1" spc="10" dirty="0">
                <a:solidFill>
                  <a:srgbClr val="C00000"/>
                </a:solidFill>
                <a:latin typeface="+mn-lt"/>
              </a:rPr>
              <a:t>Data</a:t>
            </a:r>
            <a:endParaRPr sz="4000" b="1" dirty="0">
              <a:solidFill>
                <a:srgbClr val="C00000"/>
              </a:solidFill>
              <a:latin typeface="+mn-lt"/>
            </a:endParaRPr>
          </a:p>
        </p:txBody>
      </p:sp>
      <p:sp>
        <p:nvSpPr>
          <p:cNvPr id="3" name="object 3"/>
          <p:cNvSpPr txBox="1"/>
          <p:nvPr/>
        </p:nvSpPr>
        <p:spPr>
          <a:xfrm>
            <a:off x="615496" y="1607311"/>
            <a:ext cx="7918904" cy="2667205"/>
          </a:xfrm>
          <a:prstGeom prst="rect">
            <a:avLst/>
          </a:prstGeom>
        </p:spPr>
        <p:txBody>
          <a:bodyPr vert="horz" wrap="square" lIns="0" tIns="24130" rIns="0" bIns="0" rtlCol="0">
            <a:spAutoFit/>
          </a:bodyPr>
          <a:lstStyle/>
          <a:p>
            <a:pPr marL="354965" marR="5080" indent="-342900" algn="just">
              <a:lnSpc>
                <a:spcPct val="116799"/>
              </a:lnSpc>
              <a:spcBef>
                <a:spcPts val="190"/>
              </a:spcBef>
              <a:buSzPct val="122222"/>
              <a:buFont typeface="Arial" panose="020B0604020202020204" pitchFamily="34" charset="0"/>
              <a:buChar char="•"/>
              <a:tabLst>
                <a:tab pos="270510" algn="l"/>
              </a:tabLst>
            </a:pPr>
            <a:r>
              <a:rPr sz="2400" spc="-10" dirty="0">
                <a:cs typeface="Roboto"/>
              </a:rPr>
              <a:t>Companies </a:t>
            </a:r>
            <a:r>
              <a:rPr sz="2400" spc="-15" dirty="0">
                <a:cs typeface="Roboto"/>
              </a:rPr>
              <a:t>use</a:t>
            </a:r>
            <a:r>
              <a:rPr sz="2400" spc="-5" dirty="0">
                <a:cs typeface="Roboto"/>
              </a:rPr>
              <a:t> </a:t>
            </a:r>
            <a:r>
              <a:rPr sz="2400" spc="-20" dirty="0">
                <a:cs typeface="Roboto"/>
              </a:rPr>
              <a:t>the</a:t>
            </a:r>
            <a:r>
              <a:rPr sz="2400" spc="-10" dirty="0">
                <a:cs typeface="Roboto"/>
              </a:rPr>
              <a:t> </a:t>
            </a:r>
            <a:r>
              <a:rPr sz="2400" spc="-20" dirty="0">
                <a:cs typeface="Roboto"/>
              </a:rPr>
              <a:t>big</a:t>
            </a:r>
            <a:r>
              <a:rPr sz="2400" spc="-5" dirty="0">
                <a:cs typeface="Roboto"/>
              </a:rPr>
              <a:t> </a:t>
            </a:r>
            <a:r>
              <a:rPr sz="2400" spc="-20" dirty="0">
                <a:cs typeface="Roboto"/>
              </a:rPr>
              <a:t>data</a:t>
            </a:r>
            <a:r>
              <a:rPr sz="2400" spc="-10" dirty="0">
                <a:cs typeface="Roboto"/>
              </a:rPr>
              <a:t> </a:t>
            </a:r>
            <a:r>
              <a:rPr sz="2400" spc="-15" dirty="0">
                <a:cs typeface="Roboto"/>
              </a:rPr>
              <a:t>accumulated</a:t>
            </a:r>
            <a:r>
              <a:rPr sz="2400" spc="-10" dirty="0">
                <a:cs typeface="Roboto"/>
              </a:rPr>
              <a:t> </a:t>
            </a:r>
            <a:r>
              <a:rPr sz="2400" spc="-30" dirty="0">
                <a:cs typeface="Roboto"/>
              </a:rPr>
              <a:t>in</a:t>
            </a:r>
            <a:r>
              <a:rPr sz="2400" spc="-10" dirty="0">
                <a:cs typeface="Roboto"/>
              </a:rPr>
              <a:t> </a:t>
            </a:r>
            <a:r>
              <a:rPr sz="2400" spc="-20" dirty="0">
                <a:cs typeface="Roboto"/>
              </a:rPr>
              <a:t>their</a:t>
            </a:r>
            <a:r>
              <a:rPr sz="2400" spc="-10" dirty="0">
                <a:cs typeface="Roboto"/>
              </a:rPr>
              <a:t> </a:t>
            </a:r>
            <a:r>
              <a:rPr sz="2400" spc="-20" dirty="0">
                <a:cs typeface="Roboto"/>
              </a:rPr>
              <a:t>systems</a:t>
            </a:r>
            <a:r>
              <a:rPr sz="2400" spc="-5" dirty="0">
                <a:cs typeface="Roboto"/>
              </a:rPr>
              <a:t> </a:t>
            </a:r>
            <a:r>
              <a:rPr sz="2400" spc="-20" dirty="0">
                <a:cs typeface="Roboto"/>
              </a:rPr>
              <a:t>to</a:t>
            </a:r>
            <a:r>
              <a:rPr lang="en-IN" sz="2400" spc="-20" dirty="0">
                <a:cs typeface="Roboto"/>
              </a:rPr>
              <a:t>:</a:t>
            </a:r>
            <a:r>
              <a:rPr sz="2400" spc="-5" dirty="0">
                <a:cs typeface="Roboto"/>
              </a:rPr>
              <a:t> </a:t>
            </a:r>
            <a:endParaRPr lang="en-IN" sz="2400" spc="-5" dirty="0">
              <a:cs typeface="Roboto"/>
            </a:endParaRPr>
          </a:p>
          <a:p>
            <a:pPr marL="812165" marR="5080" lvl="1" indent="-342900" algn="just">
              <a:lnSpc>
                <a:spcPct val="116799"/>
              </a:lnSpc>
              <a:spcBef>
                <a:spcPts val="190"/>
              </a:spcBef>
              <a:buSzPct val="122222"/>
              <a:buFont typeface="Arial" panose="020B0604020202020204" pitchFamily="34" charset="0"/>
              <a:buChar char="•"/>
              <a:tabLst>
                <a:tab pos="270510" algn="l"/>
              </a:tabLst>
            </a:pPr>
            <a:r>
              <a:rPr sz="2400" spc="-20" dirty="0">
                <a:cs typeface="Roboto"/>
              </a:rPr>
              <a:t>improve </a:t>
            </a:r>
            <a:r>
              <a:rPr sz="2400" spc="-434" dirty="0">
                <a:cs typeface="Roboto"/>
              </a:rPr>
              <a:t> </a:t>
            </a:r>
            <a:r>
              <a:rPr sz="2400" spc="-20" dirty="0">
                <a:cs typeface="Roboto"/>
              </a:rPr>
              <a:t>operations</a:t>
            </a:r>
            <a:endParaRPr lang="en-IN" sz="2400" spc="-20" dirty="0">
              <a:cs typeface="Roboto"/>
            </a:endParaRPr>
          </a:p>
          <a:p>
            <a:pPr marL="812165" marR="5080" lvl="1" indent="-342900" algn="just">
              <a:lnSpc>
                <a:spcPct val="116799"/>
              </a:lnSpc>
              <a:spcBef>
                <a:spcPts val="190"/>
              </a:spcBef>
              <a:buSzPct val="122222"/>
              <a:buFont typeface="Arial" panose="020B0604020202020204" pitchFamily="34" charset="0"/>
              <a:buChar char="•"/>
              <a:tabLst>
                <a:tab pos="270510" algn="l"/>
              </a:tabLst>
            </a:pPr>
            <a:r>
              <a:rPr sz="2400" spc="-20" dirty="0">
                <a:cs typeface="Roboto"/>
              </a:rPr>
              <a:t>provide</a:t>
            </a:r>
            <a:r>
              <a:rPr sz="2400" dirty="0">
                <a:cs typeface="Roboto"/>
              </a:rPr>
              <a:t> </a:t>
            </a:r>
            <a:r>
              <a:rPr sz="2400" spc="-15" dirty="0">
                <a:cs typeface="Roboto"/>
              </a:rPr>
              <a:t>better</a:t>
            </a:r>
            <a:r>
              <a:rPr sz="2400" dirty="0">
                <a:cs typeface="Roboto"/>
              </a:rPr>
              <a:t> </a:t>
            </a:r>
            <a:r>
              <a:rPr sz="2400" spc="-15" dirty="0">
                <a:cs typeface="Roboto"/>
              </a:rPr>
              <a:t>customer</a:t>
            </a:r>
            <a:r>
              <a:rPr sz="2400" dirty="0">
                <a:cs typeface="Roboto"/>
              </a:rPr>
              <a:t> </a:t>
            </a:r>
            <a:r>
              <a:rPr sz="2400" spc="-15" dirty="0">
                <a:cs typeface="Roboto"/>
              </a:rPr>
              <a:t>service</a:t>
            </a:r>
            <a:endParaRPr lang="en-IN" sz="2400" spc="-15" dirty="0">
              <a:cs typeface="Roboto"/>
            </a:endParaRPr>
          </a:p>
          <a:p>
            <a:pPr marL="812165" marR="5080" lvl="1" indent="-342900" algn="just">
              <a:lnSpc>
                <a:spcPct val="116799"/>
              </a:lnSpc>
              <a:spcBef>
                <a:spcPts val="190"/>
              </a:spcBef>
              <a:buSzPct val="122222"/>
              <a:buFont typeface="Arial" panose="020B0604020202020204" pitchFamily="34" charset="0"/>
              <a:buChar char="•"/>
              <a:tabLst>
                <a:tab pos="270510" algn="l"/>
              </a:tabLst>
            </a:pPr>
            <a:r>
              <a:rPr sz="2400" spc="-15" dirty="0">
                <a:cs typeface="Roboto"/>
              </a:rPr>
              <a:t>create</a:t>
            </a:r>
            <a:r>
              <a:rPr sz="2400" spc="-5" dirty="0">
                <a:cs typeface="Roboto"/>
              </a:rPr>
              <a:t> </a:t>
            </a:r>
            <a:r>
              <a:rPr sz="2400" spc="-20" dirty="0">
                <a:cs typeface="Roboto"/>
              </a:rPr>
              <a:t>personalized</a:t>
            </a:r>
            <a:r>
              <a:rPr lang="en-IN" sz="2400" spc="-20" dirty="0">
                <a:cs typeface="Roboto"/>
              </a:rPr>
              <a:t> </a:t>
            </a:r>
            <a:r>
              <a:rPr sz="2400" spc="-20" dirty="0">
                <a:cs typeface="Roboto"/>
              </a:rPr>
              <a:t>marketing</a:t>
            </a:r>
            <a:r>
              <a:rPr sz="2400" spc="-10" dirty="0">
                <a:cs typeface="Roboto"/>
              </a:rPr>
              <a:t> </a:t>
            </a:r>
            <a:r>
              <a:rPr sz="2400" spc="-20" dirty="0">
                <a:cs typeface="Roboto"/>
              </a:rPr>
              <a:t>campaigns</a:t>
            </a:r>
            <a:r>
              <a:rPr sz="2400" dirty="0">
                <a:cs typeface="Roboto"/>
              </a:rPr>
              <a:t> </a:t>
            </a:r>
            <a:r>
              <a:rPr sz="2400" spc="-15" dirty="0">
                <a:cs typeface="Roboto"/>
              </a:rPr>
              <a:t>based</a:t>
            </a:r>
            <a:r>
              <a:rPr sz="2400" dirty="0">
                <a:cs typeface="Roboto"/>
              </a:rPr>
              <a:t> </a:t>
            </a:r>
            <a:r>
              <a:rPr sz="2400" spc="-20" dirty="0">
                <a:cs typeface="Roboto"/>
              </a:rPr>
              <a:t>on</a:t>
            </a:r>
            <a:r>
              <a:rPr sz="2400" dirty="0">
                <a:cs typeface="Roboto"/>
              </a:rPr>
              <a:t> </a:t>
            </a:r>
            <a:r>
              <a:rPr sz="2400" spc="-10" dirty="0">
                <a:cs typeface="Roboto"/>
              </a:rPr>
              <a:t>speciﬁc</a:t>
            </a:r>
            <a:r>
              <a:rPr sz="2400" dirty="0">
                <a:cs typeface="Roboto"/>
              </a:rPr>
              <a:t> </a:t>
            </a:r>
            <a:r>
              <a:rPr sz="2400" spc="-15" dirty="0">
                <a:cs typeface="Roboto"/>
              </a:rPr>
              <a:t>customer</a:t>
            </a:r>
            <a:r>
              <a:rPr sz="2400" dirty="0">
                <a:cs typeface="Roboto"/>
              </a:rPr>
              <a:t> </a:t>
            </a:r>
            <a:r>
              <a:rPr sz="2400" spc="-15" dirty="0">
                <a:cs typeface="Roboto"/>
              </a:rPr>
              <a:t>preferences</a:t>
            </a:r>
            <a:r>
              <a:rPr sz="2400" spc="-5" dirty="0">
                <a:cs typeface="Roboto"/>
              </a:rPr>
              <a:t> </a:t>
            </a:r>
            <a:r>
              <a:rPr sz="2400" spc="-20" dirty="0">
                <a:cs typeface="Roboto"/>
              </a:rPr>
              <a:t>and, </a:t>
            </a:r>
            <a:r>
              <a:rPr sz="2400" spc="-15" dirty="0">
                <a:cs typeface="Roboto"/>
              </a:rPr>
              <a:t> </a:t>
            </a:r>
            <a:r>
              <a:rPr sz="2400" spc="-30" dirty="0">
                <a:cs typeface="Roboto"/>
              </a:rPr>
              <a:t>ultimately,</a:t>
            </a:r>
            <a:r>
              <a:rPr sz="2400" spc="-10" dirty="0">
                <a:cs typeface="Roboto"/>
              </a:rPr>
              <a:t> </a:t>
            </a:r>
            <a:r>
              <a:rPr sz="2400" spc="-15" dirty="0">
                <a:cs typeface="Roboto"/>
              </a:rPr>
              <a:t>increase</a:t>
            </a:r>
            <a:r>
              <a:rPr sz="2400" spc="-10" dirty="0">
                <a:cs typeface="Roboto"/>
              </a:rPr>
              <a:t> </a:t>
            </a:r>
            <a:r>
              <a:rPr sz="2400" spc="-30" dirty="0">
                <a:cs typeface="Roboto"/>
              </a:rPr>
              <a:t>proﬁtability.</a:t>
            </a:r>
            <a:endParaRPr sz="2400" dirty="0">
              <a:cs typeface="Roboto"/>
            </a:endParaRPr>
          </a:p>
        </p:txBody>
      </p:sp>
      <p:sp>
        <p:nvSpPr>
          <p:cNvPr id="4" name="Date Placeholder 3">
            <a:extLst>
              <a:ext uri="{FF2B5EF4-FFF2-40B4-BE49-F238E27FC236}">
                <a16:creationId xmlns:a16="http://schemas.microsoft.com/office/drawing/2014/main" id="{A3FFE26E-C883-A6EF-6440-CD0C61A37DEB}"/>
              </a:ext>
            </a:extLst>
          </p:cNvPr>
          <p:cNvSpPr>
            <a:spLocks noGrp="1"/>
          </p:cNvSpPr>
          <p:nvPr>
            <p:ph type="dt" sz="half" idx="10"/>
          </p:nvPr>
        </p:nvSpPr>
        <p:spPr/>
        <p:txBody>
          <a:bodyPr/>
          <a:lstStyle/>
          <a:p>
            <a:fld id="{DD4B1881-B4B3-4D8E-8621-0A8069C5C110}" type="datetime1">
              <a:rPr lang="en-US" smtClean="0"/>
              <a:t>2/5/2024</a:t>
            </a:fld>
            <a:endParaRPr lang="en-US"/>
          </a:p>
        </p:txBody>
      </p:sp>
      <p:sp>
        <p:nvSpPr>
          <p:cNvPr id="5" name="Slide Number Placeholder 4">
            <a:extLst>
              <a:ext uri="{FF2B5EF4-FFF2-40B4-BE49-F238E27FC236}">
                <a16:creationId xmlns:a16="http://schemas.microsoft.com/office/drawing/2014/main" id="{87D5EB83-BEF0-C762-DFA3-1BE8FBF3A268}"/>
              </a:ext>
            </a:extLst>
          </p:cNvPr>
          <p:cNvSpPr>
            <a:spLocks noGrp="1"/>
          </p:cNvSpPr>
          <p:nvPr>
            <p:ph type="sldNum" sz="quarter" idx="12"/>
          </p:nvPr>
        </p:nvSpPr>
        <p:spPr/>
        <p:txBody>
          <a:bodyPr/>
          <a:lstStyle/>
          <a:p>
            <a:fld id="{B6F15528-21DE-4FAA-801E-634DDDAF4B2B}"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1949"/>
            <a:ext cx="8229600" cy="628377"/>
          </a:xfrm>
          <a:prstGeom prst="rect">
            <a:avLst/>
          </a:prstGeom>
        </p:spPr>
        <p:txBody>
          <a:bodyPr vert="horz" wrap="square" lIns="0" tIns="12700" rIns="0" bIns="0" rtlCol="0">
            <a:spAutoFit/>
          </a:bodyPr>
          <a:lstStyle/>
          <a:p>
            <a:pPr marL="12700">
              <a:lnSpc>
                <a:spcPct val="100000"/>
              </a:lnSpc>
              <a:spcBef>
                <a:spcPts val="100"/>
              </a:spcBef>
            </a:pPr>
            <a:r>
              <a:rPr sz="4000" b="1" spc="130" dirty="0">
                <a:solidFill>
                  <a:srgbClr val="C00000"/>
                </a:solidFill>
                <a:latin typeface="+mn-lt"/>
              </a:rPr>
              <a:t>What</a:t>
            </a:r>
            <a:r>
              <a:rPr sz="4000" b="1" spc="5" dirty="0">
                <a:solidFill>
                  <a:srgbClr val="C00000"/>
                </a:solidFill>
                <a:latin typeface="+mn-lt"/>
              </a:rPr>
              <a:t> </a:t>
            </a:r>
            <a:r>
              <a:rPr sz="4000" b="1" spc="135" dirty="0">
                <a:solidFill>
                  <a:srgbClr val="C00000"/>
                </a:solidFill>
                <a:latin typeface="+mn-lt"/>
              </a:rPr>
              <a:t>is</a:t>
            </a:r>
            <a:r>
              <a:rPr sz="4000" b="1" spc="5" dirty="0">
                <a:solidFill>
                  <a:srgbClr val="C00000"/>
                </a:solidFill>
                <a:latin typeface="+mn-lt"/>
              </a:rPr>
              <a:t> </a:t>
            </a:r>
            <a:r>
              <a:rPr sz="4000" b="1" spc="10" dirty="0">
                <a:solidFill>
                  <a:srgbClr val="C00000"/>
                </a:solidFill>
                <a:latin typeface="+mn-lt"/>
              </a:rPr>
              <a:t>Data</a:t>
            </a:r>
            <a:r>
              <a:rPr sz="4000" b="1" spc="5" dirty="0">
                <a:solidFill>
                  <a:srgbClr val="C00000"/>
                </a:solidFill>
                <a:latin typeface="+mn-lt"/>
              </a:rPr>
              <a:t> </a:t>
            </a:r>
            <a:r>
              <a:rPr sz="4000" b="1" spc="140" dirty="0">
                <a:solidFill>
                  <a:srgbClr val="C00000"/>
                </a:solidFill>
                <a:latin typeface="+mn-lt"/>
              </a:rPr>
              <a:t>Analytics?</a:t>
            </a:r>
            <a:endParaRPr sz="4000" b="1" dirty="0">
              <a:solidFill>
                <a:srgbClr val="C00000"/>
              </a:solidFill>
              <a:latin typeface="+mn-lt"/>
            </a:endParaRPr>
          </a:p>
        </p:txBody>
      </p:sp>
      <p:sp>
        <p:nvSpPr>
          <p:cNvPr id="7" name="Content Placeholder 6">
            <a:extLst>
              <a:ext uri="{FF2B5EF4-FFF2-40B4-BE49-F238E27FC236}">
                <a16:creationId xmlns:a16="http://schemas.microsoft.com/office/drawing/2014/main" id="{ACB2F0E8-0E3C-E760-D405-015B4B8C0FDA}"/>
              </a:ext>
            </a:extLst>
          </p:cNvPr>
          <p:cNvSpPr>
            <a:spLocks noGrp="1"/>
          </p:cNvSpPr>
          <p:nvPr>
            <p:ph idx="1"/>
          </p:nvPr>
        </p:nvSpPr>
        <p:spPr/>
        <p:txBody>
          <a:bodyPr>
            <a:normAutofit/>
          </a:bodyPr>
          <a:lstStyle/>
          <a:p>
            <a:pPr algn="just"/>
            <a:r>
              <a:rPr lang="en-US" sz="1800" b="0" i="0" dirty="0">
                <a:solidFill>
                  <a:srgbClr val="181818"/>
                </a:solidFill>
                <a:effectLst/>
              </a:rPr>
              <a:t>Data analytics is the practice of examining data to answer questions, identify trends, and extract insights. When data analytics is used in business, it’s often called business analytics.</a:t>
            </a:r>
          </a:p>
          <a:p>
            <a:pPr algn="just"/>
            <a:r>
              <a:rPr lang="en-US" sz="1800" b="1" dirty="0">
                <a:solidFill>
                  <a:srgbClr val="181818"/>
                </a:solidFill>
              </a:rPr>
              <a:t>Who needs Data Analytics?</a:t>
            </a:r>
          </a:p>
          <a:p>
            <a:pPr algn="just"/>
            <a:r>
              <a:rPr lang="en-US" sz="1800" b="0" i="0" dirty="0">
                <a:solidFill>
                  <a:srgbClr val="181818"/>
                </a:solidFill>
                <a:effectLst/>
              </a:rPr>
              <a:t>Professionals who can benefit from data analytics skills include:</a:t>
            </a:r>
          </a:p>
          <a:p>
            <a:pPr lvl="1" algn="just">
              <a:buFont typeface="Arial" panose="020B0604020202020204" pitchFamily="34" charset="0"/>
              <a:buChar char="•"/>
            </a:pPr>
            <a:r>
              <a:rPr lang="en-US" sz="1800" b="1" i="0" dirty="0">
                <a:solidFill>
                  <a:srgbClr val="181818"/>
                </a:solidFill>
                <a:effectLst/>
              </a:rPr>
              <a:t>Marketers, </a:t>
            </a:r>
            <a:r>
              <a:rPr lang="en-US" sz="1800" b="0" i="0" dirty="0">
                <a:solidFill>
                  <a:srgbClr val="181818"/>
                </a:solidFill>
                <a:effectLst/>
              </a:rPr>
              <a:t>who utilize customer data, industry trends, and performance data from past campaigns to plan marketing strategies</a:t>
            </a:r>
          </a:p>
          <a:p>
            <a:pPr lvl="1" algn="just">
              <a:buFont typeface="Arial" panose="020B0604020202020204" pitchFamily="34" charset="0"/>
              <a:buChar char="•"/>
            </a:pPr>
            <a:r>
              <a:rPr lang="en-US" sz="1800" b="1" i="0" dirty="0">
                <a:solidFill>
                  <a:srgbClr val="181818"/>
                </a:solidFill>
                <a:effectLst/>
              </a:rPr>
              <a:t>Product managers, </a:t>
            </a:r>
            <a:r>
              <a:rPr lang="en-US" sz="1800" b="0" i="0" dirty="0">
                <a:solidFill>
                  <a:srgbClr val="181818"/>
                </a:solidFill>
                <a:effectLst/>
              </a:rPr>
              <a:t>who analyze market, industry, and user data to improve their companies’ products</a:t>
            </a:r>
          </a:p>
          <a:p>
            <a:pPr lvl="1" algn="just">
              <a:buFont typeface="Arial" panose="020B0604020202020204" pitchFamily="34" charset="0"/>
              <a:buChar char="•"/>
            </a:pPr>
            <a:r>
              <a:rPr lang="en-US" sz="1800" b="1" i="0" dirty="0">
                <a:solidFill>
                  <a:srgbClr val="181818"/>
                </a:solidFill>
                <a:effectLst/>
              </a:rPr>
              <a:t>Finance professionals</a:t>
            </a:r>
            <a:r>
              <a:rPr lang="en-US" sz="1800" b="0" i="0" dirty="0">
                <a:solidFill>
                  <a:srgbClr val="181818"/>
                </a:solidFill>
                <a:effectLst/>
              </a:rPr>
              <a:t>, who use historical performance data and industry trends to forecast their companies’ financial trajectories</a:t>
            </a:r>
          </a:p>
          <a:p>
            <a:pPr lvl="1" algn="just">
              <a:buFont typeface="Arial" panose="020B0604020202020204" pitchFamily="34" charset="0"/>
              <a:buChar char="•"/>
            </a:pPr>
            <a:r>
              <a:rPr lang="en-US" sz="1800" b="1" i="0" dirty="0">
                <a:solidFill>
                  <a:srgbClr val="181818"/>
                </a:solidFill>
                <a:effectLst/>
              </a:rPr>
              <a:t>Human resources and diversity, equity, and inclusion professionals</a:t>
            </a:r>
            <a:r>
              <a:rPr lang="en-US" sz="1800" b="0" i="0" dirty="0">
                <a:solidFill>
                  <a:srgbClr val="181818"/>
                </a:solidFill>
                <a:effectLst/>
              </a:rPr>
              <a:t>, who gain insights into employees’ opinions, motivations, and behaviors and pair it with industry trend data to make meaningful changes within their organizations</a:t>
            </a:r>
          </a:p>
          <a:p>
            <a:pPr algn="just"/>
            <a:endParaRPr lang="en-IN" sz="1800" b="1" dirty="0"/>
          </a:p>
        </p:txBody>
      </p:sp>
      <p:sp>
        <p:nvSpPr>
          <p:cNvPr id="4" name="Date Placeholder 3">
            <a:extLst>
              <a:ext uri="{FF2B5EF4-FFF2-40B4-BE49-F238E27FC236}">
                <a16:creationId xmlns:a16="http://schemas.microsoft.com/office/drawing/2014/main" id="{A628AA31-D192-FC83-E529-04FD97E143BC}"/>
              </a:ext>
            </a:extLst>
          </p:cNvPr>
          <p:cNvSpPr>
            <a:spLocks noGrp="1"/>
          </p:cNvSpPr>
          <p:nvPr>
            <p:ph type="dt" sz="half" idx="10"/>
          </p:nvPr>
        </p:nvSpPr>
        <p:spPr/>
        <p:txBody>
          <a:bodyPr/>
          <a:lstStyle/>
          <a:p>
            <a:fld id="{D64CEAB2-9C48-4EE5-BBB0-D71535B8EA68}" type="datetime1">
              <a:rPr lang="en-US" smtClean="0"/>
              <a:t>2/5/2024</a:t>
            </a:fld>
            <a:endParaRPr lang="en-US"/>
          </a:p>
        </p:txBody>
      </p:sp>
      <p:sp>
        <p:nvSpPr>
          <p:cNvPr id="5" name="Slide Number Placeholder 4">
            <a:extLst>
              <a:ext uri="{FF2B5EF4-FFF2-40B4-BE49-F238E27FC236}">
                <a16:creationId xmlns:a16="http://schemas.microsoft.com/office/drawing/2014/main" id="{6C5D490C-7C3A-BDF5-6E77-DCA18403C955}"/>
              </a:ext>
            </a:extLst>
          </p:cNvPr>
          <p:cNvSpPr>
            <a:spLocks noGrp="1"/>
          </p:cNvSpPr>
          <p:nvPr>
            <p:ph type="sldNum" sz="quarter" idx="12"/>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53336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918" y="224473"/>
            <a:ext cx="7453989" cy="482600"/>
          </a:xfrm>
          <a:prstGeom prst="rect">
            <a:avLst/>
          </a:prstGeom>
        </p:spPr>
        <p:txBody>
          <a:bodyPr vert="horz" wrap="square" lIns="0" tIns="12700" rIns="0" bIns="0" rtlCol="0">
            <a:spAutoFit/>
          </a:bodyPr>
          <a:lstStyle/>
          <a:p>
            <a:pPr marL="12700">
              <a:lnSpc>
                <a:spcPct val="100000"/>
              </a:lnSpc>
              <a:spcBef>
                <a:spcPts val="100"/>
              </a:spcBef>
            </a:pPr>
            <a:r>
              <a:rPr sz="3000" b="1" spc="130" dirty="0">
                <a:solidFill>
                  <a:srgbClr val="C00000"/>
                </a:solidFill>
                <a:latin typeface="+mn-lt"/>
              </a:rPr>
              <a:t>What</a:t>
            </a:r>
            <a:r>
              <a:rPr sz="3000" b="1" spc="10" dirty="0">
                <a:solidFill>
                  <a:srgbClr val="C00000"/>
                </a:solidFill>
                <a:latin typeface="+mn-lt"/>
              </a:rPr>
              <a:t> </a:t>
            </a:r>
            <a:r>
              <a:rPr sz="3000" b="1" spc="135" dirty="0">
                <a:solidFill>
                  <a:srgbClr val="C00000"/>
                </a:solidFill>
                <a:latin typeface="+mn-lt"/>
              </a:rPr>
              <a:t>is</a:t>
            </a:r>
            <a:r>
              <a:rPr sz="3000" b="1" spc="10" dirty="0">
                <a:solidFill>
                  <a:srgbClr val="C00000"/>
                </a:solidFill>
                <a:latin typeface="+mn-lt"/>
              </a:rPr>
              <a:t> </a:t>
            </a:r>
            <a:r>
              <a:rPr sz="3000" b="1" spc="65" dirty="0">
                <a:solidFill>
                  <a:srgbClr val="C00000"/>
                </a:solidFill>
                <a:latin typeface="+mn-lt"/>
              </a:rPr>
              <a:t>Big</a:t>
            </a:r>
            <a:r>
              <a:rPr sz="3000" b="1" spc="10" dirty="0">
                <a:solidFill>
                  <a:srgbClr val="C00000"/>
                </a:solidFill>
                <a:latin typeface="+mn-lt"/>
              </a:rPr>
              <a:t> Data </a:t>
            </a:r>
            <a:r>
              <a:rPr sz="3000" b="1" spc="140" dirty="0">
                <a:solidFill>
                  <a:srgbClr val="C00000"/>
                </a:solidFill>
                <a:latin typeface="+mn-lt"/>
              </a:rPr>
              <a:t>Analytics?</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663575" y="943779"/>
            <a:ext cx="7620000" cy="4600589"/>
          </a:xfrm>
          <a:prstGeom prst="rect">
            <a:avLst/>
          </a:prstGeom>
        </p:spPr>
      </p:pic>
      <p:sp>
        <p:nvSpPr>
          <p:cNvPr id="4" name="object 4"/>
          <p:cNvSpPr txBox="1"/>
          <p:nvPr/>
        </p:nvSpPr>
        <p:spPr>
          <a:xfrm>
            <a:off x="663575" y="5903335"/>
            <a:ext cx="7816850" cy="575945"/>
          </a:xfrm>
          <a:prstGeom prst="rect">
            <a:avLst/>
          </a:prstGeom>
        </p:spPr>
        <p:txBody>
          <a:bodyPr vert="horz" wrap="square" lIns="0" tIns="10795" rIns="0" bIns="0" rtlCol="0">
            <a:spAutoFit/>
          </a:bodyPr>
          <a:lstStyle/>
          <a:p>
            <a:pPr marL="2755265" marR="5080" indent="-2743200">
              <a:lnSpc>
                <a:spcPct val="100699"/>
              </a:lnSpc>
              <a:spcBef>
                <a:spcPts val="85"/>
              </a:spcBef>
            </a:pPr>
            <a:r>
              <a:rPr sz="1800" spc="-5" dirty="0">
                <a:latin typeface="Calibri"/>
                <a:cs typeface="Calibri"/>
              </a:rPr>
              <a:t>https://towardsdatascience.com/how-is-the-current-state-of-big-data-analytics-in-c </a:t>
            </a:r>
            <a:r>
              <a:rPr sz="1800" spc="-395" dirty="0">
                <a:latin typeface="Calibri"/>
                <a:cs typeface="Calibri"/>
              </a:rPr>
              <a:t> </a:t>
            </a:r>
            <a:r>
              <a:rPr sz="1800" spc="-5" dirty="0">
                <a:latin typeface="Calibri"/>
                <a:cs typeface="Calibri"/>
              </a:rPr>
              <a:t>ontrolling-1273c725ac6a</a:t>
            </a:r>
            <a:endParaRPr sz="1800" dirty="0">
              <a:latin typeface="Calibri"/>
              <a:cs typeface="Calibri"/>
            </a:endParaRPr>
          </a:p>
        </p:txBody>
      </p:sp>
      <p:sp>
        <p:nvSpPr>
          <p:cNvPr id="5" name="Date Placeholder 4">
            <a:extLst>
              <a:ext uri="{FF2B5EF4-FFF2-40B4-BE49-F238E27FC236}">
                <a16:creationId xmlns:a16="http://schemas.microsoft.com/office/drawing/2014/main" id="{3ACA8C39-8DA4-A123-056F-F2C052836DAE}"/>
              </a:ext>
            </a:extLst>
          </p:cNvPr>
          <p:cNvSpPr>
            <a:spLocks noGrp="1"/>
          </p:cNvSpPr>
          <p:nvPr>
            <p:ph type="dt" sz="half" idx="10"/>
          </p:nvPr>
        </p:nvSpPr>
        <p:spPr/>
        <p:txBody>
          <a:bodyPr/>
          <a:lstStyle/>
          <a:p>
            <a:fld id="{4DC33F61-2699-429F-BA82-A8F93E66B020}" type="datetime1">
              <a:rPr lang="en-US" smtClean="0"/>
              <a:t>2/5/2024</a:t>
            </a:fld>
            <a:endParaRPr lang="en-US"/>
          </a:p>
        </p:txBody>
      </p:sp>
      <p:sp>
        <p:nvSpPr>
          <p:cNvPr id="6" name="Slide Number Placeholder 5">
            <a:extLst>
              <a:ext uri="{FF2B5EF4-FFF2-40B4-BE49-F238E27FC236}">
                <a16:creationId xmlns:a16="http://schemas.microsoft.com/office/drawing/2014/main" id="{27D884D2-BE6A-92E9-F6C9-9EB1EEC93081}"/>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1644880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C31F6D-12B0-9444-1C2B-07C7B8B98992}"/>
              </a:ext>
            </a:extLst>
          </p:cNvPr>
          <p:cNvSpPr>
            <a:spLocks noGrp="1"/>
          </p:cNvSpPr>
          <p:nvPr>
            <p:ph type="title"/>
          </p:nvPr>
        </p:nvSpPr>
        <p:spPr/>
        <p:txBody>
          <a:bodyPr/>
          <a:lstStyle/>
          <a:p>
            <a:r>
              <a:rPr lang="en-IN" b="1" dirty="0">
                <a:solidFill>
                  <a:srgbClr val="C00000"/>
                </a:solidFill>
              </a:rPr>
              <a:t>Main types of Data Analysis</a:t>
            </a:r>
          </a:p>
        </p:txBody>
      </p:sp>
      <p:sp>
        <p:nvSpPr>
          <p:cNvPr id="4" name="Date Placeholder 3">
            <a:extLst>
              <a:ext uri="{FF2B5EF4-FFF2-40B4-BE49-F238E27FC236}">
                <a16:creationId xmlns:a16="http://schemas.microsoft.com/office/drawing/2014/main" id="{A628AA31-D192-FC83-E529-04FD97E143BC}"/>
              </a:ext>
            </a:extLst>
          </p:cNvPr>
          <p:cNvSpPr>
            <a:spLocks noGrp="1"/>
          </p:cNvSpPr>
          <p:nvPr>
            <p:ph type="dt" sz="half" idx="10"/>
          </p:nvPr>
        </p:nvSpPr>
        <p:spPr/>
        <p:txBody>
          <a:bodyPr/>
          <a:lstStyle/>
          <a:p>
            <a:fld id="{D64CEAB2-9C48-4EE5-BBB0-D71535B8EA68}" type="datetime1">
              <a:rPr lang="en-US" smtClean="0"/>
              <a:t>2/5/2024</a:t>
            </a:fld>
            <a:endParaRPr lang="en-US"/>
          </a:p>
        </p:txBody>
      </p:sp>
      <p:sp>
        <p:nvSpPr>
          <p:cNvPr id="5" name="Slide Number Placeholder 4">
            <a:extLst>
              <a:ext uri="{FF2B5EF4-FFF2-40B4-BE49-F238E27FC236}">
                <a16:creationId xmlns:a16="http://schemas.microsoft.com/office/drawing/2014/main" id="{6C5D490C-7C3A-BDF5-6E77-DCA18403C955}"/>
              </a:ext>
            </a:extLst>
          </p:cNvPr>
          <p:cNvSpPr>
            <a:spLocks noGrp="1"/>
          </p:cNvSpPr>
          <p:nvPr>
            <p:ph type="sldNum" sz="quarter" idx="12"/>
          </p:nvPr>
        </p:nvSpPr>
        <p:spPr/>
        <p:txBody>
          <a:bodyPr/>
          <a:lstStyle/>
          <a:p>
            <a:fld id="{B6F15528-21DE-4FAA-801E-634DDDAF4B2B}" type="slidenum">
              <a:rPr lang="en-US" smtClean="0"/>
              <a:t>26</a:t>
            </a:fld>
            <a:endParaRPr lang="en-US"/>
          </a:p>
        </p:txBody>
      </p:sp>
      <p:pic>
        <p:nvPicPr>
          <p:cNvPr id="7" name="Picture 6">
            <a:extLst>
              <a:ext uri="{FF2B5EF4-FFF2-40B4-BE49-F238E27FC236}">
                <a16:creationId xmlns:a16="http://schemas.microsoft.com/office/drawing/2014/main" id="{3DC062C3-C73E-1F5A-3BDA-C858FB7BBF95}"/>
              </a:ext>
            </a:extLst>
          </p:cNvPr>
          <p:cNvPicPr>
            <a:picLocks noChangeAspect="1"/>
          </p:cNvPicPr>
          <p:nvPr/>
        </p:nvPicPr>
        <p:blipFill>
          <a:blip r:embed="rId2"/>
          <a:stretch>
            <a:fillRect/>
          </a:stretch>
        </p:blipFill>
        <p:spPr>
          <a:xfrm>
            <a:off x="859468" y="1951006"/>
            <a:ext cx="7425064" cy="29559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F89B-F5B2-5EE9-BD74-4F80171B8DCE}"/>
              </a:ext>
            </a:extLst>
          </p:cNvPr>
          <p:cNvSpPr>
            <a:spLocks noGrp="1"/>
          </p:cNvSpPr>
          <p:nvPr>
            <p:ph type="title"/>
          </p:nvPr>
        </p:nvSpPr>
        <p:spPr>
          <a:xfrm>
            <a:off x="457200" y="457200"/>
            <a:ext cx="8229600" cy="1143000"/>
          </a:xfrm>
        </p:spPr>
        <p:txBody>
          <a:bodyPr>
            <a:normAutofit fontScale="90000"/>
          </a:bodyPr>
          <a:lstStyle/>
          <a:p>
            <a:r>
              <a:rPr lang="en-US" b="1" i="0" dirty="0">
                <a:solidFill>
                  <a:srgbClr val="C00000"/>
                </a:solidFill>
                <a:effectLst/>
              </a:rPr>
              <a:t>Descriptive (What happened?)</a:t>
            </a:r>
            <a:br>
              <a:rPr lang="en-US" b="1" i="0" dirty="0">
                <a:solidFill>
                  <a:srgbClr val="0E1633"/>
                </a:solidFill>
                <a:effectLst/>
                <a:latin typeface="var(--ds-font__dinpro--cond)"/>
              </a:rPr>
            </a:br>
            <a:endParaRPr lang="en-IN" dirty="0"/>
          </a:p>
        </p:txBody>
      </p:sp>
      <p:sp>
        <p:nvSpPr>
          <p:cNvPr id="3" name="Content Placeholder 2">
            <a:extLst>
              <a:ext uri="{FF2B5EF4-FFF2-40B4-BE49-F238E27FC236}">
                <a16:creationId xmlns:a16="http://schemas.microsoft.com/office/drawing/2014/main" id="{486B1CC4-0BCB-237C-E20E-F94B98DC9DF1}"/>
              </a:ext>
            </a:extLst>
          </p:cNvPr>
          <p:cNvSpPr>
            <a:spLocks noGrp="1"/>
          </p:cNvSpPr>
          <p:nvPr>
            <p:ph idx="1"/>
          </p:nvPr>
        </p:nvSpPr>
        <p:spPr>
          <a:xfrm>
            <a:off x="457200" y="1050471"/>
            <a:ext cx="8229600" cy="4525963"/>
          </a:xfrm>
        </p:spPr>
        <p:txBody>
          <a:bodyPr>
            <a:normAutofit/>
          </a:bodyPr>
          <a:lstStyle/>
          <a:p>
            <a:pPr algn="just"/>
            <a:r>
              <a:rPr lang="en-US" sz="2000" dirty="0"/>
              <a:t>Descriptive analytics looks at what has happened in the past.</a:t>
            </a:r>
          </a:p>
          <a:p>
            <a:pPr algn="just"/>
            <a:r>
              <a:rPr lang="en-US" sz="2000" dirty="0"/>
              <a:t>As the name suggests, the purpose of descriptive analytics is to simply describe what has happened; it doesn’t try to explain why this might have happened or to establish cause-and-effect relationships. The aim is solely to provide an easily digestible snapshot.</a:t>
            </a:r>
          </a:p>
          <a:p>
            <a:pPr algn="just"/>
            <a:r>
              <a:rPr lang="en-US" sz="2000" dirty="0"/>
              <a:t>Google Analytics is a good example of descriptive analytics in action; it provides a simple overview of what’s been going on with your website, showing you how many people visited in a given time period, for example, or where your visitors came from. Similarly, tools like HubSpot will show you how many people opened a particular email or engaged with a certain campaign.</a:t>
            </a:r>
            <a:endParaRPr lang="en-IN" sz="2000" dirty="0"/>
          </a:p>
        </p:txBody>
      </p:sp>
      <p:sp>
        <p:nvSpPr>
          <p:cNvPr id="4" name="Date Placeholder 3">
            <a:extLst>
              <a:ext uri="{FF2B5EF4-FFF2-40B4-BE49-F238E27FC236}">
                <a16:creationId xmlns:a16="http://schemas.microsoft.com/office/drawing/2014/main" id="{BC09251C-2E5C-C87F-C8CE-4B2F4855A726}"/>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17312770-6666-4B74-5F57-932DC94D647F}"/>
              </a:ext>
            </a:extLst>
          </p:cNvPr>
          <p:cNvSpPr>
            <a:spLocks noGrp="1"/>
          </p:cNvSpPr>
          <p:nvPr>
            <p:ph type="sldNum" sz="quarter" idx="12"/>
          </p:nvPr>
        </p:nvSpPr>
        <p:spPr/>
        <p:txBody>
          <a:bodyPr/>
          <a:lstStyle/>
          <a:p>
            <a:fld id="{B6F15528-21DE-4FAA-801E-634DDDAF4B2B}" type="slidenum">
              <a:rPr lang="en-US" smtClean="0"/>
              <a:t>27</a:t>
            </a:fld>
            <a:endParaRPr lang="en-US"/>
          </a:p>
        </p:txBody>
      </p:sp>
      <p:pic>
        <p:nvPicPr>
          <p:cNvPr id="7" name="Picture 6">
            <a:extLst>
              <a:ext uri="{FF2B5EF4-FFF2-40B4-BE49-F238E27FC236}">
                <a16:creationId xmlns:a16="http://schemas.microsoft.com/office/drawing/2014/main" id="{17E28AE3-12A4-FA2C-9A74-92C541FF1CAC}"/>
              </a:ext>
            </a:extLst>
          </p:cNvPr>
          <p:cNvPicPr>
            <a:picLocks noChangeAspect="1"/>
          </p:cNvPicPr>
          <p:nvPr/>
        </p:nvPicPr>
        <p:blipFill>
          <a:blip r:embed="rId2"/>
          <a:stretch>
            <a:fillRect/>
          </a:stretch>
        </p:blipFill>
        <p:spPr>
          <a:xfrm>
            <a:off x="1676400" y="4576418"/>
            <a:ext cx="6210619" cy="2292468"/>
          </a:xfrm>
          <a:prstGeom prst="rect">
            <a:avLst/>
          </a:prstGeom>
        </p:spPr>
      </p:pic>
    </p:spTree>
    <p:extLst>
      <p:ext uri="{BB962C8B-B14F-4D97-AF65-F5344CB8AC3E}">
        <p14:creationId xmlns:p14="http://schemas.microsoft.com/office/powerpoint/2010/main" val="367970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F89B-F5B2-5EE9-BD74-4F80171B8DCE}"/>
              </a:ext>
            </a:extLst>
          </p:cNvPr>
          <p:cNvSpPr>
            <a:spLocks noGrp="1"/>
          </p:cNvSpPr>
          <p:nvPr>
            <p:ph type="title"/>
          </p:nvPr>
        </p:nvSpPr>
        <p:spPr>
          <a:xfrm>
            <a:off x="457200" y="457200"/>
            <a:ext cx="8229600" cy="1143000"/>
          </a:xfrm>
        </p:spPr>
        <p:txBody>
          <a:bodyPr>
            <a:normAutofit fontScale="90000"/>
          </a:bodyPr>
          <a:lstStyle/>
          <a:p>
            <a:r>
              <a:rPr lang="en-US" b="1" i="0" dirty="0">
                <a:solidFill>
                  <a:srgbClr val="C00000"/>
                </a:solidFill>
                <a:effectLst/>
              </a:rPr>
              <a:t>Descriptive (What happened?)</a:t>
            </a:r>
            <a:br>
              <a:rPr lang="en-US" b="1" i="0" dirty="0">
                <a:solidFill>
                  <a:srgbClr val="0E1633"/>
                </a:solidFill>
                <a:effectLst/>
                <a:latin typeface="var(--ds-font__dinpro--cond)"/>
              </a:rPr>
            </a:br>
            <a:endParaRPr lang="en-IN" dirty="0"/>
          </a:p>
        </p:txBody>
      </p:sp>
      <p:sp>
        <p:nvSpPr>
          <p:cNvPr id="3" name="Content Placeholder 2">
            <a:extLst>
              <a:ext uri="{FF2B5EF4-FFF2-40B4-BE49-F238E27FC236}">
                <a16:creationId xmlns:a16="http://schemas.microsoft.com/office/drawing/2014/main" id="{486B1CC4-0BCB-237C-E20E-F94B98DC9DF1}"/>
              </a:ext>
            </a:extLst>
          </p:cNvPr>
          <p:cNvSpPr>
            <a:spLocks noGrp="1"/>
          </p:cNvSpPr>
          <p:nvPr>
            <p:ph idx="1"/>
          </p:nvPr>
        </p:nvSpPr>
        <p:spPr>
          <a:xfrm>
            <a:off x="457200" y="1600200"/>
            <a:ext cx="8229600" cy="4525963"/>
          </a:xfrm>
        </p:spPr>
        <p:txBody>
          <a:bodyPr>
            <a:noAutofit/>
          </a:bodyPr>
          <a:lstStyle/>
          <a:p>
            <a:pPr algn="just"/>
            <a:r>
              <a:rPr lang="en-US" sz="2000" b="0" i="0" u="sng" dirty="0">
                <a:solidFill>
                  <a:srgbClr val="A41034"/>
                </a:solidFill>
                <a:effectLst/>
                <a:hlinkClick r:id="rId2"/>
              </a:rPr>
              <a:t>Descriptive analytics</a:t>
            </a:r>
            <a:r>
              <a:rPr lang="en-US" sz="2000" b="0" i="0" dirty="0">
                <a:solidFill>
                  <a:srgbClr val="181818"/>
                </a:solidFill>
                <a:effectLst/>
              </a:rPr>
              <a:t> is the simplest type of analytics and the foundation the other types are built on. It allows you to pull trends from raw data and succinctly describe what happened or is currently happening.</a:t>
            </a:r>
          </a:p>
          <a:p>
            <a:pPr algn="just"/>
            <a:r>
              <a:rPr lang="en-US" sz="2000" b="0" i="0" dirty="0">
                <a:solidFill>
                  <a:srgbClr val="181818"/>
                </a:solidFill>
                <a:effectLst/>
              </a:rPr>
              <a:t>Descriptive analytics answers the question, “What happened?”</a:t>
            </a:r>
          </a:p>
          <a:p>
            <a:pPr algn="just"/>
            <a:r>
              <a:rPr lang="en-US" sz="2000" b="0" i="0" dirty="0">
                <a:solidFill>
                  <a:srgbClr val="181818"/>
                </a:solidFill>
                <a:effectLst/>
              </a:rPr>
              <a:t>For example, imagine you’re analyzing your company’s data and find there’s a seasonal surge in sales for one of your products: a video game console. Here, descriptive analytics can tell you, “This video game console experiences an increase in sales in October, November, and early December each year.”</a:t>
            </a:r>
          </a:p>
          <a:p>
            <a:pPr algn="just"/>
            <a:r>
              <a:rPr lang="en-US" sz="2000" b="0" i="0" u="sng" dirty="0">
                <a:solidFill>
                  <a:srgbClr val="A41034"/>
                </a:solidFill>
                <a:effectLst/>
                <a:hlinkClick r:id="rId3"/>
              </a:rPr>
              <a:t>Data visualization</a:t>
            </a:r>
            <a:r>
              <a:rPr lang="en-US" sz="2000" b="0" i="0" dirty="0">
                <a:solidFill>
                  <a:srgbClr val="181818"/>
                </a:solidFill>
                <a:effectLst/>
              </a:rPr>
              <a:t> is a natural fit for communicating descriptive analysis because charts, graphs, and maps can show trends in data—as well as dips and spikes—in a clear, easily understandable way.</a:t>
            </a:r>
          </a:p>
        </p:txBody>
      </p:sp>
      <p:sp>
        <p:nvSpPr>
          <p:cNvPr id="4" name="Date Placeholder 3">
            <a:extLst>
              <a:ext uri="{FF2B5EF4-FFF2-40B4-BE49-F238E27FC236}">
                <a16:creationId xmlns:a16="http://schemas.microsoft.com/office/drawing/2014/main" id="{BC09251C-2E5C-C87F-C8CE-4B2F4855A726}"/>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17312770-6666-4B74-5F57-932DC94D647F}"/>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137303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F89B-F5B2-5EE9-BD74-4F80171B8DCE}"/>
              </a:ext>
            </a:extLst>
          </p:cNvPr>
          <p:cNvSpPr>
            <a:spLocks noGrp="1"/>
          </p:cNvSpPr>
          <p:nvPr>
            <p:ph type="title"/>
          </p:nvPr>
        </p:nvSpPr>
        <p:spPr>
          <a:xfrm>
            <a:off x="457200" y="169182"/>
            <a:ext cx="8229600" cy="1143000"/>
          </a:xfrm>
        </p:spPr>
        <p:txBody>
          <a:bodyPr>
            <a:normAutofit fontScale="90000"/>
          </a:bodyPr>
          <a:lstStyle/>
          <a:p>
            <a:r>
              <a:rPr lang="en-US" b="1" i="0" dirty="0">
                <a:solidFill>
                  <a:srgbClr val="C00000"/>
                </a:solidFill>
                <a:effectLst/>
              </a:rPr>
              <a:t>Descriptive (What happened?)</a:t>
            </a:r>
            <a:br>
              <a:rPr lang="en-US" b="1" i="0" dirty="0">
                <a:solidFill>
                  <a:srgbClr val="0E1633"/>
                </a:solidFill>
                <a:effectLst/>
                <a:latin typeface="var(--ds-font__dinpro--cond)"/>
              </a:rPr>
            </a:br>
            <a:endParaRPr lang="en-IN" dirty="0"/>
          </a:p>
        </p:txBody>
      </p:sp>
      <p:sp>
        <p:nvSpPr>
          <p:cNvPr id="3" name="Content Placeholder 2">
            <a:extLst>
              <a:ext uri="{FF2B5EF4-FFF2-40B4-BE49-F238E27FC236}">
                <a16:creationId xmlns:a16="http://schemas.microsoft.com/office/drawing/2014/main" id="{486B1CC4-0BCB-237C-E20E-F94B98DC9DF1}"/>
              </a:ext>
            </a:extLst>
          </p:cNvPr>
          <p:cNvSpPr>
            <a:spLocks noGrp="1"/>
          </p:cNvSpPr>
          <p:nvPr>
            <p:ph idx="1"/>
          </p:nvPr>
        </p:nvSpPr>
        <p:spPr>
          <a:xfrm>
            <a:off x="457200" y="838200"/>
            <a:ext cx="8229600" cy="4525963"/>
          </a:xfrm>
        </p:spPr>
        <p:txBody>
          <a:bodyPr>
            <a:noAutofit/>
          </a:bodyPr>
          <a:lstStyle/>
          <a:p>
            <a:pPr algn="just"/>
            <a:r>
              <a:rPr lang="en-US" sz="2000" b="0" i="0" dirty="0">
                <a:effectLst/>
              </a:rPr>
              <a:t>There are two main techniques used in descriptive analytics: </a:t>
            </a:r>
          </a:p>
          <a:p>
            <a:pPr algn="just"/>
            <a:r>
              <a:rPr lang="en-US" sz="2000" b="1" i="0" dirty="0">
                <a:effectLst/>
              </a:rPr>
              <a:t>Data aggregation</a:t>
            </a:r>
          </a:p>
          <a:p>
            <a:pPr lvl="1" algn="just"/>
            <a:r>
              <a:rPr lang="en-US" sz="2000" b="0" i="0" dirty="0">
                <a:effectLst/>
              </a:rPr>
              <a:t>Data aggregation is the process of gathering data and presenting it in a summarized format. Let’s imagine an ecommerce company collects all kinds of data relating to their customers and people who visit their website. </a:t>
            </a:r>
          </a:p>
          <a:p>
            <a:pPr lvl="1" algn="just"/>
            <a:r>
              <a:rPr lang="en-US" sz="2000" b="0" i="0" dirty="0">
                <a:effectLst/>
              </a:rPr>
              <a:t>The aggregate data, or summarized data, would provide an overview of this wider dataset—such as the average customer age, for example, or the average number of purchases made.</a:t>
            </a:r>
          </a:p>
          <a:p>
            <a:pPr algn="just"/>
            <a:r>
              <a:rPr lang="en-US" sz="2000" b="1" i="0" dirty="0">
                <a:effectLst/>
              </a:rPr>
              <a:t>Data mining</a:t>
            </a:r>
          </a:p>
          <a:p>
            <a:pPr lvl="1" algn="just"/>
            <a:r>
              <a:rPr lang="en-US" sz="2000" b="0" i="0" dirty="0">
                <a:effectLst/>
              </a:rPr>
              <a:t>Data mining is the analysis part. This is when the analyst explores the data in order to uncover any patterns or trends. The outcome of descriptive analysis is a visual representation of the data—as a bar graph, for example, or a pie chart. </a:t>
            </a:r>
            <a:endParaRPr lang="en-US" sz="2000" dirty="0"/>
          </a:p>
          <a:p>
            <a:pPr lvl="1" algn="just"/>
            <a:r>
              <a:rPr lang="en-US" sz="2000" b="0" i="0" dirty="0">
                <a:effectLst/>
              </a:rPr>
              <a:t>So: Descriptive analytics condenses large volumes of data into a clear, simple overview of what has happened. This is often the starting point for more in-depth analysis.</a:t>
            </a:r>
          </a:p>
        </p:txBody>
      </p:sp>
      <p:sp>
        <p:nvSpPr>
          <p:cNvPr id="4" name="Date Placeholder 3">
            <a:extLst>
              <a:ext uri="{FF2B5EF4-FFF2-40B4-BE49-F238E27FC236}">
                <a16:creationId xmlns:a16="http://schemas.microsoft.com/office/drawing/2014/main" id="{BC09251C-2E5C-C87F-C8CE-4B2F4855A726}"/>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17312770-6666-4B74-5F57-932DC94D647F}"/>
              </a:ext>
            </a:extLst>
          </p:cNvPr>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215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p:txBody>
          <a:bodyPr>
            <a:normAutofit fontScale="90000"/>
          </a:bodyPr>
          <a:lstStyle/>
          <a:p>
            <a:r>
              <a:rPr lang="en-US" b="1" i="0" dirty="0">
                <a:solidFill>
                  <a:srgbClr val="C00000"/>
                </a:solidFill>
                <a:effectLst/>
                <a:latin typeface="+mn-lt"/>
              </a:rPr>
              <a:t>What is Big Data?</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p:txBody>
          <a:bodyPr>
            <a:normAutofit/>
          </a:bodyPr>
          <a:lstStyle/>
          <a:p>
            <a:pPr algn="just"/>
            <a:r>
              <a:rPr lang="en-US" sz="2400" b="1" i="0" dirty="0">
                <a:solidFill>
                  <a:srgbClr val="222222"/>
                </a:solidFill>
                <a:effectLst/>
              </a:rPr>
              <a:t>Big Data</a:t>
            </a:r>
            <a:r>
              <a:rPr lang="en-US" sz="2400" b="0" i="0" dirty="0">
                <a:solidFill>
                  <a:srgbClr val="222222"/>
                </a:solidFill>
                <a:effectLst/>
              </a:rPr>
              <a:t> is a collection of data that is huge in volume, yet growing exponentially with time. </a:t>
            </a:r>
          </a:p>
          <a:p>
            <a:pPr algn="just"/>
            <a:r>
              <a:rPr lang="en-US" sz="2400" b="0" i="0" dirty="0">
                <a:solidFill>
                  <a:srgbClr val="222222"/>
                </a:solidFill>
                <a:effectLst/>
              </a:rPr>
              <a:t>It is a data with so large size and complexity that none of traditional data management tools can store it or process it efficiently. </a:t>
            </a:r>
          </a:p>
          <a:p>
            <a:pPr algn="just"/>
            <a:r>
              <a:rPr lang="en-US" sz="2400" b="0" i="0" dirty="0">
                <a:solidFill>
                  <a:srgbClr val="222222"/>
                </a:solidFill>
                <a:effectLst/>
              </a:rPr>
              <a:t>Big data is also a data but with huge size.</a:t>
            </a:r>
            <a:endParaRPr lang="en-IN" sz="2400" dirty="0"/>
          </a:p>
        </p:txBody>
      </p:sp>
      <p:sp>
        <p:nvSpPr>
          <p:cNvPr id="4" name="Date Placeholder 3">
            <a:extLst>
              <a:ext uri="{FF2B5EF4-FFF2-40B4-BE49-F238E27FC236}">
                <a16:creationId xmlns:a16="http://schemas.microsoft.com/office/drawing/2014/main" id="{30D045E5-522C-5EAF-B03A-191236027BBF}"/>
              </a:ext>
            </a:extLst>
          </p:cNvPr>
          <p:cNvSpPr>
            <a:spLocks noGrp="1"/>
          </p:cNvSpPr>
          <p:nvPr>
            <p:ph type="dt" sz="half" idx="10"/>
          </p:nvPr>
        </p:nvSpPr>
        <p:spPr/>
        <p:txBody>
          <a:bodyPr/>
          <a:lstStyle/>
          <a:p>
            <a:fld id="{8CE4FC0C-6905-4E87-A4F5-F758BD113EDD}" type="datetime1">
              <a:rPr lang="en-US" smtClean="0"/>
              <a:t>2/5/2024</a:t>
            </a:fld>
            <a:endParaRPr lang="en-US"/>
          </a:p>
        </p:txBody>
      </p:sp>
      <p:sp>
        <p:nvSpPr>
          <p:cNvPr id="5" name="Slide Number Placeholder 4">
            <a:extLst>
              <a:ext uri="{FF2B5EF4-FFF2-40B4-BE49-F238E27FC236}">
                <a16:creationId xmlns:a16="http://schemas.microsoft.com/office/drawing/2014/main" id="{8A6463C2-E407-4255-571A-52591EAFB276}"/>
              </a:ext>
            </a:extLst>
          </p:cNvPr>
          <p:cNvSpPr>
            <a:spLocks noGrp="1"/>
          </p:cNvSpPr>
          <p:nvPr>
            <p:ph type="sldNum" sz="quarter" idx="12"/>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68134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C0A2-3B31-7420-1988-8AB6B4B812FC}"/>
              </a:ext>
            </a:extLst>
          </p:cNvPr>
          <p:cNvSpPr>
            <a:spLocks noGrp="1"/>
          </p:cNvSpPr>
          <p:nvPr>
            <p:ph type="title"/>
          </p:nvPr>
        </p:nvSpPr>
        <p:spPr>
          <a:xfrm>
            <a:off x="446314" y="417513"/>
            <a:ext cx="8229600" cy="1143000"/>
          </a:xfrm>
        </p:spPr>
        <p:txBody>
          <a:bodyPr>
            <a:normAutofit fontScale="90000"/>
          </a:bodyPr>
          <a:lstStyle/>
          <a:p>
            <a:r>
              <a:rPr lang="en-US" b="1" i="0" dirty="0">
                <a:solidFill>
                  <a:srgbClr val="C00000"/>
                </a:solidFill>
                <a:effectLst/>
                <a:latin typeface="+mn-lt"/>
              </a:rPr>
              <a:t>Diagnostic (Why did it happen?)</a:t>
            </a:r>
            <a:br>
              <a:rPr lang="en-US" b="1" i="0" dirty="0">
                <a:solidFill>
                  <a:srgbClr val="0E1633"/>
                </a:solidFill>
                <a:effectLst/>
                <a:latin typeface="var(--ds-font__dinpro--cond)"/>
              </a:rPr>
            </a:br>
            <a:endParaRPr lang="en-IN" dirty="0"/>
          </a:p>
        </p:txBody>
      </p:sp>
      <p:sp>
        <p:nvSpPr>
          <p:cNvPr id="3" name="Content Placeholder 2">
            <a:extLst>
              <a:ext uri="{FF2B5EF4-FFF2-40B4-BE49-F238E27FC236}">
                <a16:creationId xmlns:a16="http://schemas.microsoft.com/office/drawing/2014/main" id="{1FF1F5B3-E438-3711-F5F7-484637E99269}"/>
              </a:ext>
            </a:extLst>
          </p:cNvPr>
          <p:cNvSpPr>
            <a:spLocks noGrp="1"/>
          </p:cNvSpPr>
          <p:nvPr>
            <p:ph idx="1"/>
          </p:nvPr>
        </p:nvSpPr>
        <p:spPr>
          <a:xfrm>
            <a:off x="457200" y="1219200"/>
            <a:ext cx="8229600" cy="4906963"/>
          </a:xfrm>
        </p:spPr>
        <p:txBody>
          <a:bodyPr>
            <a:normAutofit fontScale="77500" lnSpcReduction="20000"/>
          </a:bodyPr>
          <a:lstStyle/>
          <a:p>
            <a:pPr algn="just"/>
            <a:r>
              <a:rPr lang="en-US" sz="2900" b="0" i="0" u="sng" dirty="0">
                <a:solidFill>
                  <a:srgbClr val="A41034"/>
                </a:solidFill>
                <a:effectLst/>
                <a:hlinkClick r:id="rId2"/>
              </a:rPr>
              <a:t>Diagnostic analytics</a:t>
            </a:r>
            <a:r>
              <a:rPr lang="en-US" sz="2900" b="0" i="0" dirty="0">
                <a:solidFill>
                  <a:srgbClr val="181818"/>
                </a:solidFill>
                <a:effectLst/>
              </a:rPr>
              <a:t> addresses the next logical question, “Why did this happen?”</a:t>
            </a:r>
          </a:p>
          <a:p>
            <a:pPr algn="just"/>
            <a:r>
              <a:rPr lang="en-US" sz="2900" b="0" i="0" dirty="0">
                <a:solidFill>
                  <a:srgbClr val="181818"/>
                </a:solidFill>
                <a:effectLst/>
              </a:rPr>
              <a:t>Taking the analysis a step further, this type includes comparing coexisting trends or movement, uncovering correlations between variables, and determining causal relationships where possible.</a:t>
            </a:r>
          </a:p>
          <a:p>
            <a:pPr algn="just"/>
            <a:r>
              <a:rPr lang="en-US" sz="2900" b="0" i="0" dirty="0">
                <a:solidFill>
                  <a:srgbClr val="181818"/>
                </a:solidFill>
                <a:effectLst/>
              </a:rPr>
              <a:t>Continuing the aforementioned example, you may dig into video game console users’ demographic data and find that they’re between the ages of eight and 18. The customers, however, tend to be between the ages of 35 and 55. Analysis of customer survey data reveals that one primary motivator for customers to purchase the video game console is to gift it to their children. The spike in sales in the fall and early winter months may be due to the holidays that include gift-giving.</a:t>
            </a:r>
          </a:p>
          <a:p>
            <a:pPr algn="just"/>
            <a:r>
              <a:rPr lang="en-US" sz="2900" b="0" i="0" dirty="0">
                <a:solidFill>
                  <a:srgbClr val="181818"/>
                </a:solidFill>
                <a:effectLst/>
              </a:rPr>
              <a:t>Diagnostic analytics is useful for getting at the root of an organizational issue.</a:t>
            </a:r>
          </a:p>
          <a:p>
            <a:endParaRPr lang="en-IN" dirty="0"/>
          </a:p>
        </p:txBody>
      </p:sp>
      <p:sp>
        <p:nvSpPr>
          <p:cNvPr id="4" name="Date Placeholder 3">
            <a:extLst>
              <a:ext uri="{FF2B5EF4-FFF2-40B4-BE49-F238E27FC236}">
                <a16:creationId xmlns:a16="http://schemas.microsoft.com/office/drawing/2014/main" id="{EC6E0095-3E11-8B64-B874-AAFB9957290A}"/>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C7485296-05AD-51EB-C927-70A7862A7F12}"/>
              </a:ext>
            </a:extLst>
          </p:cNvPr>
          <p:cNvSpPr>
            <a:spLocks noGrp="1"/>
          </p:cNvSpPr>
          <p:nvPr>
            <p:ph type="sldNum" sz="quarter" idx="12"/>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415453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C0A2-3B31-7420-1988-8AB6B4B812FC}"/>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Predictive (What is likely to happen in the future?</a:t>
            </a:r>
            <a:br>
              <a:rPr lang="en-US" b="1" i="0" dirty="0">
                <a:solidFill>
                  <a:srgbClr val="0E1633"/>
                </a:solidFill>
                <a:effectLst/>
                <a:latin typeface="var(--ds-font__dinpro--cond)"/>
              </a:rPr>
            </a:br>
            <a:br>
              <a:rPr lang="en-US" b="1" i="0" dirty="0">
                <a:solidFill>
                  <a:srgbClr val="0E1633"/>
                </a:solidFill>
                <a:effectLst/>
                <a:latin typeface="var(--ds-font__dinpro--cond)"/>
              </a:rPr>
            </a:br>
            <a:endParaRPr lang="en-IN" dirty="0"/>
          </a:p>
        </p:txBody>
      </p:sp>
      <p:sp>
        <p:nvSpPr>
          <p:cNvPr id="3" name="Content Placeholder 2">
            <a:extLst>
              <a:ext uri="{FF2B5EF4-FFF2-40B4-BE49-F238E27FC236}">
                <a16:creationId xmlns:a16="http://schemas.microsoft.com/office/drawing/2014/main" id="{1FF1F5B3-E438-3711-F5F7-484637E99269}"/>
              </a:ext>
            </a:extLst>
          </p:cNvPr>
          <p:cNvSpPr>
            <a:spLocks noGrp="1"/>
          </p:cNvSpPr>
          <p:nvPr>
            <p:ph idx="1"/>
          </p:nvPr>
        </p:nvSpPr>
        <p:spPr/>
        <p:txBody>
          <a:bodyPr>
            <a:normAutofit fontScale="70000" lnSpcReduction="20000"/>
          </a:bodyPr>
          <a:lstStyle/>
          <a:p>
            <a:pPr algn="just"/>
            <a:r>
              <a:rPr lang="en-US" b="0" i="0" u="sng" dirty="0">
                <a:solidFill>
                  <a:srgbClr val="A41034"/>
                </a:solidFill>
                <a:effectLst/>
                <a:latin typeface="Trade Gothic W01 Roman"/>
                <a:hlinkClick r:id="rId2"/>
              </a:rPr>
              <a:t>Predictive analytics</a:t>
            </a:r>
            <a:r>
              <a:rPr lang="en-US" b="0" i="0" dirty="0">
                <a:solidFill>
                  <a:srgbClr val="181818"/>
                </a:solidFill>
                <a:effectLst/>
                <a:latin typeface="Trade Gothic W01 Roman"/>
              </a:rPr>
              <a:t> is used to make predictions about future trends or events and answers the question, </a:t>
            </a:r>
            <a:r>
              <a:rPr lang="en-US" b="0" i="0" dirty="0">
                <a:solidFill>
                  <a:srgbClr val="181818"/>
                </a:solidFill>
                <a:effectLst/>
                <a:latin typeface="Trade Gothic W01 Obl"/>
              </a:rPr>
              <a:t>“What might happen in the future?”</a:t>
            </a:r>
            <a:endParaRPr lang="en-US" b="0" i="0" dirty="0">
              <a:solidFill>
                <a:srgbClr val="181818"/>
              </a:solidFill>
              <a:effectLst/>
              <a:latin typeface="Trade Gothic W01 Roman"/>
            </a:endParaRPr>
          </a:p>
          <a:p>
            <a:pPr algn="just"/>
            <a:r>
              <a:rPr lang="en-US" b="0" i="0" dirty="0">
                <a:solidFill>
                  <a:srgbClr val="181818"/>
                </a:solidFill>
                <a:effectLst/>
                <a:latin typeface="Trade Gothic W01 Roman"/>
              </a:rPr>
              <a:t>By analyzing historical data in tandem with industry trends, you can make informed predictions about what the future could hold for your company.</a:t>
            </a:r>
          </a:p>
          <a:p>
            <a:pPr algn="just"/>
            <a:r>
              <a:rPr lang="en-US" b="0" i="0" dirty="0">
                <a:solidFill>
                  <a:srgbClr val="181818"/>
                </a:solidFill>
                <a:effectLst/>
                <a:latin typeface="Trade Gothic W01 Roman"/>
              </a:rPr>
              <a:t>For instance, knowing that video game console sales have spiked in October, November, and early December every year for the past decade provides you with ample data to predict that the same trend will occur next year. Backed by upward trends in the video game industry as a whole, this is a reasonable prediction to make.</a:t>
            </a:r>
          </a:p>
          <a:p>
            <a:pPr algn="just"/>
            <a:r>
              <a:rPr lang="en-US" b="0" i="0" dirty="0">
                <a:solidFill>
                  <a:srgbClr val="181818"/>
                </a:solidFill>
                <a:effectLst/>
                <a:latin typeface="Trade Gothic W01 Roman"/>
              </a:rPr>
              <a:t>Making predictions for the future can help your organization formulate strategies based on likely scenarios.</a:t>
            </a:r>
          </a:p>
          <a:p>
            <a:endParaRPr lang="en-IN" dirty="0"/>
          </a:p>
        </p:txBody>
      </p:sp>
      <p:sp>
        <p:nvSpPr>
          <p:cNvPr id="4" name="Date Placeholder 3">
            <a:extLst>
              <a:ext uri="{FF2B5EF4-FFF2-40B4-BE49-F238E27FC236}">
                <a16:creationId xmlns:a16="http://schemas.microsoft.com/office/drawing/2014/main" id="{EC6E0095-3E11-8B64-B874-AAFB9957290A}"/>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C7485296-05AD-51EB-C927-70A7862A7F12}"/>
              </a:ext>
            </a:extLst>
          </p:cNvPr>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990972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C0A2-3B31-7420-1988-8AB6B4B812FC}"/>
              </a:ext>
            </a:extLst>
          </p:cNvPr>
          <p:cNvSpPr>
            <a:spLocks noGrp="1"/>
          </p:cNvSpPr>
          <p:nvPr>
            <p:ph type="title"/>
          </p:nvPr>
        </p:nvSpPr>
        <p:spPr>
          <a:xfrm>
            <a:off x="457200" y="1028700"/>
            <a:ext cx="8229600" cy="1143000"/>
          </a:xfrm>
        </p:spPr>
        <p:txBody>
          <a:bodyPr>
            <a:normAutofit fontScale="90000"/>
          </a:bodyPr>
          <a:lstStyle/>
          <a:p>
            <a:r>
              <a:rPr lang="en-US" b="1" i="0" dirty="0">
                <a:solidFill>
                  <a:srgbClr val="C00000"/>
                </a:solidFill>
                <a:effectLst/>
                <a:latin typeface="var(--ds-font__dinpro--cond)"/>
              </a:rPr>
              <a:t>Prescriptive (What’s the best course of action?</a:t>
            </a:r>
            <a:br>
              <a:rPr lang="en-US" b="1" i="0" dirty="0">
                <a:solidFill>
                  <a:srgbClr val="C00000"/>
                </a:solidFill>
                <a:effectLst/>
                <a:latin typeface="var(--ds-font__dinpro--cond)"/>
              </a:rPr>
            </a:br>
            <a:br>
              <a:rPr lang="en-US" b="1" i="0" dirty="0">
                <a:solidFill>
                  <a:srgbClr val="C00000"/>
                </a:solidFill>
                <a:effectLst/>
                <a:latin typeface="var(--ds-font__dinpro--cond)"/>
              </a:rPr>
            </a:br>
            <a:br>
              <a:rPr lang="en-US" b="1" i="0" dirty="0">
                <a:solidFill>
                  <a:srgbClr val="C00000"/>
                </a:solidFill>
                <a:effectLst/>
                <a:latin typeface="var(--ds-font__dinpro--cond)"/>
              </a:rPr>
            </a:br>
            <a:endParaRPr lang="en-IN" dirty="0">
              <a:solidFill>
                <a:srgbClr val="C00000"/>
              </a:solidFill>
            </a:endParaRPr>
          </a:p>
        </p:txBody>
      </p:sp>
      <p:sp>
        <p:nvSpPr>
          <p:cNvPr id="3" name="Content Placeholder 2">
            <a:extLst>
              <a:ext uri="{FF2B5EF4-FFF2-40B4-BE49-F238E27FC236}">
                <a16:creationId xmlns:a16="http://schemas.microsoft.com/office/drawing/2014/main" id="{1FF1F5B3-E438-3711-F5F7-484637E99269}"/>
              </a:ext>
            </a:extLst>
          </p:cNvPr>
          <p:cNvSpPr>
            <a:spLocks noGrp="1"/>
          </p:cNvSpPr>
          <p:nvPr>
            <p:ph idx="1"/>
          </p:nvPr>
        </p:nvSpPr>
        <p:spPr/>
        <p:txBody>
          <a:bodyPr>
            <a:normAutofit fontScale="62500" lnSpcReduction="20000"/>
          </a:bodyPr>
          <a:lstStyle/>
          <a:p>
            <a:pPr algn="just"/>
            <a:r>
              <a:rPr lang="en-US" b="0" i="0" dirty="0">
                <a:solidFill>
                  <a:srgbClr val="181818"/>
                </a:solidFill>
                <a:effectLst/>
              </a:rPr>
              <a:t>Finally, </a:t>
            </a:r>
            <a:r>
              <a:rPr lang="en-US" b="0" i="0" u="sng" dirty="0">
                <a:solidFill>
                  <a:srgbClr val="A41034"/>
                </a:solidFill>
                <a:effectLst/>
                <a:hlinkClick r:id="rId2"/>
              </a:rPr>
              <a:t>prescriptive analytics</a:t>
            </a:r>
            <a:r>
              <a:rPr lang="en-US" b="0" i="0" dirty="0">
                <a:solidFill>
                  <a:srgbClr val="181818"/>
                </a:solidFill>
                <a:effectLst/>
              </a:rPr>
              <a:t> answers the question, “What should we do next?”</a:t>
            </a:r>
          </a:p>
          <a:p>
            <a:pPr algn="just"/>
            <a:r>
              <a:rPr lang="en-US" b="0" i="0" dirty="0">
                <a:effectLst/>
              </a:rPr>
              <a:t>In other words, prescriptive analytics shows you how you can best take advantage of the future outcomes that have been predicted. What steps can you take to avoid a future problem? What can you do to capitalize on an emerging trend?</a:t>
            </a:r>
          </a:p>
          <a:p>
            <a:pPr algn="just"/>
            <a:r>
              <a:rPr lang="en-US" b="0" i="0" dirty="0">
                <a:effectLst/>
              </a:rPr>
              <a:t>Prescriptive analytics is, without doubt, the most complex type of analysis, involving algorithms, machine learning, statistical methods, and computational modeling procedures. Essentially, a prescriptive model considers all the possible decision patterns or pathways a company might take, and their likely outcomes.</a:t>
            </a:r>
          </a:p>
          <a:p>
            <a:pPr algn="just"/>
            <a:r>
              <a:rPr lang="en-US" b="0" i="0" dirty="0">
                <a:effectLst/>
              </a:rPr>
              <a:t>This enables you to see how each combination of conditions and decisions might impact the future, and allows you to measure the impact a certain decision might have. Based on all the possible scenarios and potential outcomes, the company can decide what is the best “route” or action to take.</a:t>
            </a:r>
          </a:p>
          <a:p>
            <a:endParaRPr lang="en-IN" dirty="0"/>
          </a:p>
        </p:txBody>
      </p:sp>
      <p:sp>
        <p:nvSpPr>
          <p:cNvPr id="4" name="Date Placeholder 3">
            <a:extLst>
              <a:ext uri="{FF2B5EF4-FFF2-40B4-BE49-F238E27FC236}">
                <a16:creationId xmlns:a16="http://schemas.microsoft.com/office/drawing/2014/main" id="{EC6E0095-3E11-8B64-B874-AAFB9957290A}"/>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C7485296-05AD-51EB-C927-70A7862A7F12}"/>
              </a:ext>
            </a:extLst>
          </p:cNvPr>
          <p:cNvSpPr>
            <a:spLocks noGrp="1"/>
          </p:cNvSpPr>
          <p:nvPr>
            <p:ph type="sldNum" sz="quarter" idx="12"/>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1149096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C0A2-3B31-7420-1988-8AB6B4B812FC}"/>
              </a:ext>
            </a:extLst>
          </p:cNvPr>
          <p:cNvSpPr>
            <a:spLocks noGrp="1"/>
          </p:cNvSpPr>
          <p:nvPr>
            <p:ph type="title"/>
          </p:nvPr>
        </p:nvSpPr>
        <p:spPr>
          <a:xfrm>
            <a:off x="457200" y="1028700"/>
            <a:ext cx="8229600" cy="1143000"/>
          </a:xfrm>
        </p:spPr>
        <p:txBody>
          <a:bodyPr>
            <a:normAutofit fontScale="90000"/>
          </a:bodyPr>
          <a:lstStyle/>
          <a:p>
            <a:r>
              <a:rPr lang="en-US" b="1" i="0" dirty="0">
                <a:solidFill>
                  <a:srgbClr val="C00000"/>
                </a:solidFill>
                <a:effectLst/>
                <a:latin typeface="var(--ds-font__dinpro--cond)"/>
              </a:rPr>
              <a:t>Prescriptive (What’s the best course of action?</a:t>
            </a:r>
            <a:br>
              <a:rPr lang="en-US" b="1" i="0" dirty="0">
                <a:solidFill>
                  <a:srgbClr val="C00000"/>
                </a:solidFill>
                <a:effectLst/>
                <a:latin typeface="var(--ds-font__dinpro--cond)"/>
              </a:rPr>
            </a:br>
            <a:br>
              <a:rPr lang="en-US" b="1" i="0" dirty="0">
                <a:solidFill>
                  <a:srgbClr val="C00000"/>
                </a:solidFill>
                <a:effectLst/>
                <a:latin typeface="var(--ds-font__dinpro--cond)"/>
              </a:rPr>
            </a:br>
            <a:br>
              <a:rPr lang="en-US" b="1" i="0" dirty="0">
                <a:solidFill>
                  <a:srgbClr val="C00000"/>
                </a:solidFill>
                <a:effectLst/>
                <a:latin typeface="var(--ds-font__dinpro--cond)"/>
              </a:rPr>
            </a:br>
            <a:endParaRPr lang="en-IN" dirty="0">
              <a:solidFill>
                <a:srgbClr val="C00000"/>
              </a:solidFill>
            </a:endParaRPr>
          </a:p>
        </p:txBody>
      </p:sp>
      <p:sp>
        <p:nvSpPr>
          <p:cNvPr id="3" name="Content Placeholder 2">
            <a:extLst>
              <a:ext uri="{FF2B5EF4-FFF2-40B4-BE49-F238E27FC236}">
                <a16:creationId xmlns:a16="http://schemas.microsoft.com/office/drawing/2014/main" id="{1FF1F5B3-E438-3711-F5F7-484637E99269}"/>
              </a:ext>
            </a:extLst>
          </p:cNvPr>
          <p:cNvSpPr>
            <a:spLocks noGrp="1"/>
          </p:cNvSpPr>
          <p:nvPr>
            <p:ph idx="1"/>
          </p:nvPr>
        </p:nvSpPr>
        <p:spPr/>
        <p:txBody>
          <a:bodyPr>
            <a:normAutofit fontScale="70000" lnSpcReduction="20000"/>
          </a:bodyPr>
          <a:lstStyle/>
          <a:p>
            <a:pPr algn="just"/>
            <a:r>
              <a:rPr lang="en-US" b="0" i="0" dirty="0">
                <a:effectLst/>
              </a:rPr>
              <a:t>An oft-cited example of prescriptive analytics in action is maps and traffic apps. When figuring out the best way to get you from A to B, </a:t>
            </a:r>
            <a:r>
              <a:rPr lang="en-US" b="1" i="0" u="none" strike="noStrike" dirty="0">
                <a:effectLst/>
                <a:hlinkClick r:id="rId2"/>
              </a:rPr>
              <a:t>Google Maps will consider all the possible modes of transport</a:t>
            </a:r>
            <a:r>
              <a:rPr lang="en-US" b="0" i="0" dirty="0">
                <a:effectLst/>
              </a:rPr>
              <a:t> (e.g. bus, walking, or driving), the current traffic conditions and possible roadworks in order to calculate the best route. In much the same way, prescriptive models are used to calculate all the possible “routes” a company might take to reach their goals in order to determine the best possible option.</a:t>
            </a:r>
          </a:p>
          <a:p>
            <a:pPr algn="just"/>
            <a:r>
              <a:rPr lang="en-US" b="0" i="0" dirty="0">
                <a:effectLst/>
              </a:rPr>
              <a:t>Knowing what actions to take for the best chances of success is a major advantage for any type of organization, so it’s no wonder that prescriptive analytics has a huge role to play in business.</a:t>
            </a:r>
          </a:p>
          <a:p>
            <a:pPr algn="just"/>
            <a:r>
              <a:rPr lang="en-US" b="0" i="0" dirty="0">
                <a:effectLst/>
              </a:rPr>
              <a:t>So: Prescriptive analytics looks at what has happened, why it happened, and what might happen in order to determine the best course of action for the future.</a:t>
            </a:r>
          </a:p>
          <a:p>
            <a:endParaRPr lang="en-IN" dirty="0"/>
          </a:p>
        </p:txBody>
      </p:sp>
      <p:sp>
        <p:nvSpPr>
          <p:cNvPr id="4" name="Date Placeholder 3">
            <a:extLst>
              <a:ext uri="{FF2B5EF4-FFF2-40B4-BE49-F238E27FC236}">
                <a16:creationId xmlns:a16="http://schemas.microsoft.com/office/drawing/2014/main" id="{EC6E0095-3E11-8B64-B874-AAFB9957290A}"/>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C7485296-05AD-51EB-C927-70A7862A7F12}"/>
              </a:ext>
            </a:extLst>
          </p:cNvPr>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10296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25" y="221932"/>
            <a:ext cx="7678550" cy="638636"/>
          </a:xfrm>
        </p:spPr>
        <p:txBody>
          <a:bodyPr>
            <a:normAutofit fontScale="90000"/>
          </a:bodyPr>
          <a:lstStyle/>
          <a:p>
            <a:r>
              <a:rPr lang="en-US" b="1" dirty="0">
                <a:solidFill>
                  <a:srgbClr val="C00000"/>
                </a:solidFill>
              </a:rPr>
              <a:t>Examples of Data Analytics</a:t>
            </a:r>
            <a:endParaRPr lang="en-US" dirty="0">
              <a:solidFill>
                <a:srgbClr val="C00000"/>
              </a:solidFill>
            </a:endParaRPr>
          </a:p>
        </p:txBody>
      </p:sp>
      <p:sp>
        <p:nvSpPr>
          <p:cNvPr id="3" name="Text Placeholder 2"/>
          <p:cNvSpPr>
            <a:spLocks noGrp="1"/>
          </p:cNvSpPr>
          <p:nvPr>
            <p:ph idx="1"/>
          </p:nvPr>
        </p:nvSpPr>
        <p:spPr>
          <a:xfrm>
            <a:off x="447143" y="1066800"/>
            <a:ext cx="8249714" cy="5416868"/>
          </a:xfrm>
        </p:spPr>
        <p:txBody>
          <a:bodyPr>
            <a:normAutofit fontScale="92500"/>
          </a:bodyPr>
          <a:lstStyle/>
          <a:p>
            <a:pPr marL="0" indent="0" algn="just">
              <a:buNone/>
            </a:pPr>
            <a:r>
              <a:rPr lang="en-US" sz="2200" dirty="0">
                <a:solidFill>
                  <a:schemeClr val="tx1"/>
                </a:solidFill>
              </a:rPr>
              <a:t>Big dat</a:t>
            </a:r>
            <a:r>
              <a:rPr lang="en-US" sz="2200" dirty="0"/>
              <a:t>a analytics is used in many organizations to generate reports and dashboards based on huge data of past and present. Some of the examples of big data analytics are listed below:</a:t>
            </a:r>
          </a:p>
          <a:p>
            <a:pPr marL="0" indent="0" algn="just">
              <a:buNone/>
            </a:pPr>
            <a:r>
              <a:rPr lang="en-US" sz="2200" dirty="0">
                <a:solidFill>
                  <a:schemeClr val="tx1"/>
                </a:solidFill>
              </a:rPr>
              <a:t>1. </a:t>
            </a:r>
            <a:r>
              <a:rPr lang="en-US" sz="2200" b="1" dirty="0">
                <a:solidFill>
                  <a:schemeClr val="tx1"/>
                </a:solidFill>
              </a:rPr>
              <a:t>Fraud detection </a:t>
            </a:r>
            <a:r>
              <a:rPr lang="en-US" sz="2200" dirty="0">
                <a:solidFill>
                  <a:schemeClr val="tx1"/>
                </a:solidFill>
              </a:rPr>
              <a:t>report is commonly used in banking sectors to identify transactions involving fraud, hacking, unauthorized access to the account, etc. </a:t>
            </a:r>
          </a:p>
          <a:p>
            <a:pPr marL="0" indent="0" algn="just">
              <a:buNone/>
            </a:pPr>
            <a:r>
              <a:rPr lang="en-US" sz="2200" dirty="0">
                <a:solidFill>
                  <a:schemeClr val="tx1"/>
                </a:solidFill>
              </a:rPr>
              <a:t>2. </a:t>
            </a:r>
            <a:r>
              <a:rPr lang="en-US" sz="2200" b="1" dirty="0">
                <a:solidFill>
                  <a:schemeClr val="tx1"/>
                </a:solidFill>
              </a:rPr>
              <a:t>Live tracking report that transportation sectors </a:t>
            </a:r>
            <a:r>
              <a:rPr lang="en-US" sz="2200" dirty="0">
                <a:solidFill>
                  <a:schemeClr val="tx1"/>
                </a:solidFill>
              </a:rPr>
              <a:t>such as Meru, Ola, Uber, and Mega typically use to track cars, customer requests, payment processing, emergency warning, and find regular needs and revenue, and so on. </a:t>
            </a:r>
          </a:p>
          <a:p>
            <a:pPr marL="0" indent="0" algn="just">
              <a:buNone/>
            </a:pPr>
            <a:r>
              <a:rPr lang="en-US" sz="2200" dirty="0">
                <a:solidFill>
                  <a:schemeClr val="tx1"/>
                </a:solidFill>
              </a:rPr>
              <a:t>3. </a:t>
            </a:r>
            <a:r>
              <a:rPr lang="en-US" sz="2200" b="1" dirty="0">
                <a:solidFill>
                  <a:schemeClr val="tx1"/>
                </a:solidFill>
              </a:rPr>
              <a:t>Sales forecast and plan analysis </a:t>
            </a:r>
            <a:r>
              <a:rPr lang="en-US" sz="2200" dirty="0">
                <a:solidFill>
                  <a:schemeClr val="tx1"/>
                </a:solidFill>
              </a:rPr>
              <a:t>that is often used by all sectors to assess their customers’ sales, profits, and needs and also used to evaluate the future target, etc. </a:t>
            </a:r>
          </a:p>
          <a:p>
            <a:pPr marL="0" indent="0" algn="just">
              <a:buNone/>
            </a:pPr>
            <a:r>
              <a:rPr lang="en-US" sz="2200" dirty="0">
                <a:solidFill>
                  <a:schemeClr val="tx1"/>
                </a:solidFill>
              </a:rPr>
              <a:t>4. Often used for handling live data in </a:t>
            </a:r>
            <a:r>
              <a:rPr lang="en-US" sz="2200" b="1" dirty="0">
                <a:solidFill>
                  <a:schemeClr val="tx1"/>
                </a:solidFill>
              </a:rPr>
              <a:t>many entertainment pages, share market, real-time Sensex data</a:t>
            </a:r>
            <a:r>
              <a:rPr lang="en-US" sz="2200" dirty="0">
                <a:solidFill>
                  <a:schemeClr val="tx1"/>
                </a:solidFill>
              </a:rPr>
              <a:t>, etc., many reports focused on live data. </a:t>
            </a:r>
          </a:p>
          <a:p>
            <a:pPr marL="0" indent="0" algn="just">
              <a:buNone/>
            </a:pPr>
            <a:r>
              <a:rPr lang="en-US" sz="2200" dirty="0">
                <a:solidFill>
                  <a:schemeClr val="tx1"/>
                </a:solidFill>
              </a:rPr>
              <a:t>5. </a:t>
            </a:r>
            <a:r>
              <a:rPr lang="en-US" sz="2200" b="1" dirty="0">
                <a:solidFill>
                  <a:schemeClr val="tx1"/>
                </a:solidFill>
              </a:rPr>
              <a:t>Generate different types of alerts </a:t>
            </a:r>
            <a:r>
              <a:rPr lang="en-US" sz="2200" dirty="0">
                <a:solidFill>
                  <a:schemeClr val="tx1"/>
                </a:solidFill>
              </a:rPr>
              <a:t>based on various events, such as alerts created by the data center, using various big data analytics examples notifications. </a:t>
            </a:r>
          </a:p>
        </p:txBody>
      </p:sp>
      <p:sp>
        <p:nvSpPr>
          <p:cNvPr id="4" name="Date Placeholder 3">
            <a:extLst>
              <a:ext uri="{FF2B5EF4-FFF2-40B4-BE49-F238E27FC236}">
                <a16:creationId xmlns:a16="http://schemas.microsoft.com/office/drawing/2014/main" id="{03B704B0-6012-5F17-AC26-4B8CF7C016A2}"/>
              </a:ext>
            </a:extLst>
          </p:cNvPr>
          <p:cNvSpPr>
            <a:spLocks noGrp="1"/>
          </p:cNvSpPr>
          <p:nvPr>
            <p:ph type="dt" sz="half" idx="10"/>
          </p:nvPr>
        </p:nvSpPr>
        <p:spPr/>
        <p:txBody>
          <a:bodyPr/>
          <a:lstStyle/>
          <a:p>
            <a:fld id="{B7F16632-AC7D-4EBB-8B89-C816FE68C754}" type="datetime1">
              <a:rPr lang="en-US" smtClean="0"/>
              <a:t>2/5/2024</a:t>
            </a:fld>
            <a:endParaRPr lang="en-US"/>
          </a:p>
        </p:txBody>
      </p:sp>
      <p:sp>
        <p:nvSpPr>
          <p:cNvPr id="5" name="Slide Number Placeholder 4">
            <a:extLst>
              <a:ext uri="{FF2B5EF4-FFF2-40B4-BE49-F238E27FC236}">
                <a16:creationId xmlns:a16="http://schemas.microsoft.com/office/drawing/2014/main" id="{68328D5C-0C5B-9EA7-F331-E467DBAB7D5C}"/>
              </a:ext>
            </a:extLst>
          </p:cNvPr>
          <p:cNvSpPr>
            <a:spLocks noGrp="1"/>
          </p:cNvSpPr>
          <p:nvPr>
            <p:ph type="sldNum" sz="quarter" idx="12"/>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3953510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47143" y="1322487"/>
            <a:ext cx="8249714" cy="5078313"/>
          </a:xfrm>
        </p:spPr>
        <p:txBody>
          <a:bodyPr>
            <a:normAutofit/>
          </a:bodyPr>
          <a:lstStyle/>
          <a:p>
            <a:pPr marL="0" indent="0" algn="just">
              <a:buNone/>
            </a:pPr>
            <a:r>
              <a:rPr lang="en-US" sz="2000" dirty="0">
                <a:solidFill>
                  <a:schemeClr val="tx1"/>
                </a:solidFill>
              </a:rPr>
              <a:t>6. Google analytics reports that we can get </a:t>
            </a:r>
            <a:r>
              <a:rPr lang="en-US" sz="2000" b="1" dirty="0">
                <a:solidFill>
                  <a:schemeClr val="tx1"/>
                </a:solidFill>
              </a:rPr>
              <a:t>how many users visit count, where the user is from</a:t>
            </a:r>
            <a:r>
              <a:rPr lang="en-US" sz="2000" dirty="0">
                <a:solidFill>
                  <a:schemeClr val="tx1"/>
                </a:solidFill>
              </a:rPr>
              <a:t>, which computer the client is using, etc.</a:t>
            </a:r>
          </a:p>
          <a:p>
            <a:pPr marL="0" indent="0" algn="just">
              <a:buNone/>
            </a:pPr>
            <a:r>
              <a:rPr lang="en-US" sz="2000" dirty="0">
                <a:solidFill>
                  <a:schemeClr val="tx1"/>
                </a:solidFill>
              </a:rPr>
              <a:t>7. Nowadays, many </a:t>
            </a:r>
            <a:r>
              <a:rPr lang="en-US" sz="2000" b="1" dirty="0">
                <a:solidFill>
                  <a:schemeClr val="tx1"/>
                </a:solidFill>
              </a:rPr>
              <a:t>healthcare organizations </a:t>
            </a:r>
            <a:r>
              <a:rPr lang="en-US" sz="2000" dirty="0">
                <a:solidFill>
                  <a:schemeClr val="tx1"/>
                </a:solidFill>
              </a:rPr>
              <a:t>have quickly introduced big data predictive analytics to improve our daily lives. It has been used to update many healthcare sector procedures and has also been used to enhance outcomes for whole populations. </a:t>
            </a:r>
          </a:p>
          <a:p>
            <a:pPr marL="0" indent="0" algn="just">
              <a:buNone/>
            </a:pPr>
            <a:r>
              <a:rPr lang="en-US" sz="2000" dirty="0">
                <a:solidFill>
                  <a:schemeClr val="tx1"/>
                </a:solidFill>
              </a:rPr>
              <a:t>8. Applications of big data analysis have also played </a:t>
            </a:r>
            <a:r>
              <a:rPr lang="en-US" sz="2000" b="1" dirty="0">
                <a:solidFill>
                  <a:schemeClr val="tx1"/>
                </a:solidFill>
              </a:rPr>
              <a:t>a critical role in many crises</a:t>
            </a:r>
            <a:r>
              <a:rPr lang="en-US" sz="2000" dirty="0">
                <a:solidFill>
                  <a:schemeClr val="tx1"/>
                </a:solidFill>
              </a:rPr>
              <a:t>. Earthquake killed and injured many people in Nepal in April 2015. In this situation, SAS based in North Carolina was established by analytics, which played a massive role in rescue and relief operations. </a:t>
            </a:r>
          </a:p>
          <a:p>
            <a:pPr marL="0" indent="0" algn="just">
              <a:buNone/>
            </a:pPr>
            <a:r>
              <a:rPr lang="en-US" sz="2000" dirty="0">
                <a:solidFill>
                  <a:schemeClr val="tx1"/>
                </a:solidFill>
              </a:rPr>
              <a:t>9. In </a:t>
            </a:r>
            <a:r>
              <a:rPr lang="en-US" sz="2000" b="1" dirty="0">
                <a:solidFill>
                  <a:schemeClr val="tx1"/>
                </a:solidFill>
              </a:rPr>
              <a:t>online and physical protection, big data analytics has been used to detect malicious activities</a:t>
            </a:r>
            <a:r>
              <a:rPr lang="en-US" sz="2000" dirty="0">
                <a:solidFill>
                  <a:schemeClr val="tx1"/>
                </a:solidFill>
              </a:rPr>
              <a:t>, take different measures to deter such attacks, introduce real-time surveillance to minimize fraud activity, and also trigger alerts against suspicious acts.</a:t>
            </a:r>
          </a:p>
        </p:txBody>
      </p:sp>
      <p:sp>
        <p:nvSpPr>
          <p:cNvPr id="6" name="Title 1">
            <a:extLst>
              <a:ext uri="{FF2B5EF4-FFF2-40B4-BE49-F238E27FC236}">
                <a16:creationId xmlns:a16="http://schemas.microsoft.com/office/drawing/2014/main" id="{B0C6BA46-C9E0-2283-D7DC-A43AAFA83471}"/>
              </a:ext>
            </a:extLst>
          </p:cNvPr>
          <p:cNvSpPr txBox="1">
            <a:spLocks/>
          </p:cNvSpPr>
          <p:nvPr/>
        </p:nvSpPr>
        <p:spPr>
          <a:xfrm>
            <a:off x="732725" y="457200"/>
            <a:ext cx="7678550" cy="638636"/>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C00000"/>
                </a:solidFill>
              </a:rPr>
              <a:t>Examples of Data Analytics</a:t>
            </a:r>
            <a:endParaRPr lang="en-US" dirty="0">
              <a:solidFill>
                <a:srgbClr val="C00000"/>
              </a:solidFill>
            </a:endParaRPr>
          </a:p>
        </p:txBody>
      </p:sp>
      <p:sp>
        <p:nvSpPr>
          <p:cNvPr id="7" name="Date Placeholder 6">
            <a:extLst>
              <a:ext uri="{FF2B5EF4-FFF2-40B4-BE49-F238E27FC236}">
                <a16:creationId xmlns:a16="http://schemas.microsoft.com/office/drawing/2014/main" id="{E1BD4ACC-B1F6-64E9-4ADB-56756717C56C}"/>
              </a:ext>
            </a:extLst>
          </p:cNvPr>
          <p:cNvSpPr>
            <a:spLocks noGrp="1"/>
          </p:cNvSpPr>
          <p:nvPr>
            <p:ph type="dt" sz="half" idx="10"/>
          </p:nvPr>
        </p:nvSpPr>
        <p:spPr/>
        <p:txBody>
          <a:bodyPr/>
          <a:lstStyle/>
          <a:p>
            <a:fld id="{C18C9DB8-F72A-468A-9BC1-255C4E737D9E}" type="datetime1">
              <a:rPr lang="en-US" smtClean="0"/>
              <a:t>2/5/2024</a:t>
            </a:fld>
            <a:endParaRPr lang="en-US"/>
          </a:p>
        </p:txBody>
      </p:sp>
      <p:sp>
        <p:nvSpPr>
          <p:cNvPr id="8" name="Slide Number Placeholder 7">
            <a:extLst>
              <a:ext uri="{FF2B5EF4-FFF2-40B4-BE49-F238E27FC236}">
                <a16:creationId xmlns:a16="http://schemas.microsoft.com/office/drawing/2014/main" id="{D55DE1AD-E89E-0443-DD92-3645AAC0CA22}"/>
              </a:ext>
            </a:extLst>
          </p:cNvPr>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76838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3306" y="308072"/>
            <a:ext cx="4431665"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C00000"/>
                </a:solidFill>
                <a:latin typeface="+mn-lt"/>
              </a:rPr>
              <a:t>Data</a:t>
            </a:r>
            <a:r>
              <a:rPr sz="3000" b="1" spc="-25" dirty="0">
                <a:solidFill>
                  <a:srgbClr val="C00000"/>
                </a:solidFill>
                <a:latin typeface="+mn-lt"/>
              </a:rPr>
              <a:t> </a:t>
            </a:r>
            <a:r>
              <a:rPr sz="3000" b="1" spc="165" dirty="0">
                <a:solidFill>
                  <a:srgbClr val="C00000"/>
                </a:solidFill>
                <a:latin typeface="+mn-lt"/>
              </a:rPr>
              <a:t>Analytics</a:t>
            </a:r>
            <a:r>
              <a:rPr sz="3000" b="1" spc="-20" dirty="0">
                <a:solidFill>
                  <a:srgbClr val="C00000"/>
                </a:solidFill>
                <a:latin typeface="+mn-lt"/>
              </a:rPr>
              <a:t> </a:t>
            </a:r>
            <a:r>
              <a:rPr sz="3000" b="1" spc="145" dirty="0">
                <a:solidFill>
                  <a:srgbClr val="C00000"/>
                </a:solidFill>
                <a:latin typeface="+mn-lt"/>
              </a:rPr>
              <a:t>Usecases</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576551" y="897502"/>
            <a:ext cx="8110249" cy="5135174"/>
          </a:xfrm>
          <a:prstGeom prst="rect">
            <a:avLst/>
          </a:prstGeom>
        </p:spPr>
      </p:pic>
      <p:sp>
        <p:nvSpPr>
          <p:cNvPr id="4" name="object 4"/>
          <p:cNvSpPr txBox="1"/>
          <p:nvPr/>
        </p:nvSpPr>
        <p:spPr>
          <a:xfrm>
            <a:off x="2143306" y="6345872"/>
            <a:ext cx="4537710" cy="193040"/>
          </a:xfrm>
          <a:prstGeom prst="rect">
            <a:avLst/>
          </a:prstGeom>
        </p:spPr>
        <p:txBody>
          <a:bodyPr vert="horz" wrap="square" lIns="0" tIns="12700" rIns="0" bIns="0" rtlCol="0">
            <a:spAutoFit/>
          </a:bodyPr>
          <a:lstStyle/>
          <a:p>
            <a:pPr marL="12700">
              <a:lnSpc>
                <a:spcPct val="100000"/>
              </a:lnSpc>
              <a:spcBef>
                <a:spcPts val="100"/>
              </a:spcBef>
            </a:pPr>
            <a:r>
              <a:rPr sz="1100" u="sng" spc="-10" dirty="0">
                <a:solidFill>
                  <a:srgbClr val="8BC34A"/>
                </a:solidFill>
                <a:uFill>
                  <a:solidFill>
                    <a:srgbClr val="8BC34A"/>
                  </a:solidFill>
                </a:uFill>
                <a:latin typeface="Arial MT"/>
                <a:cs typeface="Arial MT"/>
                <a:hlinkClick r:id="rId3"/>
              </a:rPr>
              <a:t>https://data-flair.training/blogs/data-science-vs-data-analytics-infographic/</a:t>
            </a:r>
            <a:endParaRPr sz="1100">
              <a:latin typeface="Arial MT"/>
              <a:cs typeface="Arial MT"/>
            </a:endParaRPr>
          </a:p>
        </p:txBody>
      </p:sp>
      <p:sp>
        <p:nvSpPr>
          <p:cNvPr id="5" name="Date Placeholder 4">
            <a:extLst>
              <a:ext uri="{FF2B5EF4-FFF2-40B4-BE49-F238E27FC236}">
                <a16:creationId xmlns:a16="http://schemas.microsoft.com/office/drawing/2014/main" id="{AF86300E-FD4D-8669-0999-DB179D1DB4EF}"/>
              </a:ext>
            </a:extLst>
          </p:cNvPr>
          <p:cNvSpPr>
            <a:spLocks noGrp="1"/>
          </p:cNvSpPr>
          <p:nvPr>
            <p:ph type="dt" sz="half" idx="10"/>
          </p:nvPr>
        </p:nvSpPr>
        <p:spPr/>
        <p:txBody>
          <a:bodyPr/>
          <a:lstStyle/>
          <a:p>
            <a:fld id="{6D38AF39-7710-417E-8E24-4F2F200DD110}" type="datetime1">
              <a:rPr lang="en-US" smtClean="0"/>
              <a:t>2/5/2024</a:t>
            </a:fld>
            <a:endParaRPr lang="en-US"/>
          </a:p>
        </p:txBody>
      </p:sp>
      <p:sp>
        <p:nvSpPr>
          <p:cNvPr id="6" name="Slide Number Placeholder 5">
            <a:extLst>
              <a:ext uri="{FF2B5EF4-FFF2-40B4-BE49-F238E27FC236}">
                <a16:creationId xmlns:a16="http://schemas.microsoft.com/office/drawing/2014/main" id="{C7D12F39-AB31-5871-54FC-EEE7ABA77572}"/>
              </a:ext>
            </a:extLst>
          </p:cNvPr>
          <p:cNvSpPr>
            <a:spLocks noGrp="1"/>
          </p:cNvSpPr>
          <p:nvPr>
            <p:ph type="sldNum" sz="quarter" idx="12"/>
          </p:nvPr>
        </p:nvSpPr>
        <p:spPr/>
        <p:txBody>
          <a:bodyPr/>
          <a:lstStyle/>
          <a:p>
            <a:fld id="{B6F15528-21DE-4FAA-801E-634DDDAF4B2B}"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717" y="643644"/>
            <a:ext cx="5867400" cy="474489"/>
          </a:xfrm>
          <a:prstGeom prst="rect">
            <a:avLst/>
          </a:prstGeom>
        </p:spPr>
        <p:txBody>
          <a:bodyPr vert="horz" wrap="square" lIns="0" tIns="12700" rIns="0" bIns="0" rtlCol="0">
            <a:spAutoFit/>
          </a:bodyPr>
          <a:lstStyle/>
          <a:p>
            <a:pPr marL="12700">
              <a:lnSpc>
                <a:spcPct val="100000"/>
              </a:lnSpc>
              <a:spcBef>
                <a:spcPts val="100"/>
              </a:spcBef>
            </a:pPr>
            <a:r>
              <a:rPr sz="3000" b="1" spc="80" dirty="0">
                <a:solidFill>
                  <a:srgbClr val="C00000"/>
                </a:solidFill>
                <a:latin typeface="+mn-lt"/>
              </a:rPr>
              <a:t>Tools</a:t>
            </a:r>
            <a:r>
              <a:rPr sz="3000" b="1" spc="10" dirty="0">
                <a:solidFill>
                  <a:srgbClr val="C00000"/>
                </a:solidFill>
                <a:latin typeface="+mn-lt"/>
              </a:rPr>
              <a:t> </a:t>
            </a:r>
            <a:r>
              <a:rPr sz="3000" b="1" spc="35" dirty="0">
                <a:solidFill>
                  <a:srgbClr val="C00000"/>
                </a:solidFill>
                <a:latin typeface="+mn-lt"/>
              </a:rPr>
              <a:t>for</a:t>
            </a:r>
            <a:r>
              <a:rPr sz="3000" b="1" spc="10" dirty="0">
                <a:solidFill>
                  <a:srgbClr val="C00000"/>
                </a:solidFill>
                <a:latin typeface="+mn-lt"/>
              </a:rPr>
              <a:t> </a:t>
            </a:r>
            <a:r>
              <a:rPr sz="3000" b="1" spc="65" dirty="0">
                <a:solidFill>
                  <a:srgbClr val="C00000"/>
                </a:solidFill>
                <a:latin typeface="+mn-lt"/>
              </a:rPr>
              <a:t>Big</a:t>
            </a:r>
            <a:r>
              <a:rPr sz="3000" b="1" spc="10" dirty="0">
                <a:solidFill>
                  <a:srgbClr val="C00000"/>
                </a:solidFill>
                <a:latin typeface="+mn-lt"/>
              </a:rPr>
              <a:t> Data </a:t>
            </a:r>
            <a:r>
              <a:rPr sz="3000" b="1" spc="160" dirty="0">
                <a:solidFill>
                  <a:srgbClr val="C00000"/>
                </a:solidFill>
                <a:latin typeface="+mn-lt"/>
              </a:rPr>
              <a:t>Analytics</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366691" y="1876843"/>
            <a:ext cx="8287452" cy="2903280"/>
          </a:xfrm>
          <a:prstGeom prst="rect">
            <a:avLst/>
          </a:prstGeom>
        </p:spPr>
      </p:pic>
      <p:sp>
        <p:nvSpPr>
          <p:cNvPr id="4" name="object 4"/>
          <p:cNvSpPr txBox="1"/>
          <p:nvPr/>
        </p:nvSpPr>
        <p:spPr>
          <a:xfrm>
            <a:off x="2128066" y="5418376"/>
            <a:ext cx="44469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https://intellipaat.com/blog/big-data-analytics/</a:t>
            </a:r>
            <a:endParaRPr sz="1800" dirty="0">
              <a:latin typeface="Calibri"/>
              <a:cs typeface="Calibri"/>
            </a:endParaRPr>
          </a:p>
        </p:txBody>
      </p:sp>
      <p:sp>
        <p:nvSpPr>
          <p:cNvPr id="5" name="Date Placeholder 4">
            <a:extLst>
              <a:ext uri="{FF2B5EF4-FFF2-40B4-BE49-F238E27FC236}">
                <a16:creationId xmlns:a16="http://schemas.microsoft.com/office/drawing/2014/main" id="{48E0A547-145D-7CD4-0498-5B97823829DE}"/>
              </a:ext>
            </a:extLst>
          </p:cNvPr>
          <p:cNvSpPr>
            <a:spLocks noGrp="1"/>
          </p:cNvSpPr>
          <p:nvPr>
            <p:ph type="dt" sz="half" idx="10"/>
          </p:nvPr>
        </p:nvSpPr>
        <p:spPr/>
        <p:txBody>
          <a:bodyPr/>
          <a:lstStyle/>
          <a:p>
            <a:fld id="{0588752D-5199-490E-8546-0873DC9DAD0C}" type="datetime1">
              <a:rPr lang="en-US" smtClean="0"/>
              <a:t>2/5/2024</a:t>
            </a:fld>
            <a:endParaRPr lang="en-US"/>
          </a:p>
        </p:txBody>
      </p:sp>
      <p:sp>
        <p:nvSpPr>
          <p:cNvPr id="6" name="Slide Number Placeholder 5">
            <a:extLst>
              <a:ext uri="{FF2B5EF4-FFF2-40B4-BE49-F238E27FC236}">
                <a16:creationId xmlns:a16="http://schemas.microsoft.com/office/drawing/2014/main" id="{68323536-3841-B3F3-7A62-F8BD47019B85}"/>
              </a:ext>
            </a:extLst>
          </p:cNvPr>
          <p:cNvSpPr>
            <a:spLocks noGrp="1"/>
          </p:cNvSpPr>
          <p:nvPr>
            <p:ph type="sldNum" sz="quarter" idx="12"/>
          </p:nvPr>
        </p:nvSpPr>
        <p:spPr/>
        <p:txBody>
          <a:bodyPr/>
          <a:lstStyle/>
          <a:p>
            <a:fld id="{B6F15528-21DE-4FAA-801E-634DDDAF4B2B}" type="slidenum">
              <a:rPr lang="en-US" smtClean="0"/>
              <a:t>37</a:t>
            </a:fld>
            <a:endParaRPr lang="en-US"/>
          </a:p>
        </p:txBody>
      </p:sp>
    </p:spTree>
    <p:extLst>
      <p:ext uri="{BB962C8B-B14F-4D97-AF65-F5344CB8AC3E}">
        <p14:creationId xmlns:p14="http://schemas.microsoft.com/office/powerpoint/2010/main" val="3687184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0575" y="171248"/>
            <a:ext cx="7562850" cy="1271567"/>
          </a:xfrm>
          <a:prstGeom prst="rect">
            <a:avLst/>
          </a:prstGeom>
        </p:spPr>
        <p:txBody>
          <a:bodyPr vert="horz" wrap="square" lIns="0" tIns="27305" rIns="0" bIns="0" rtlCol="0">
            <a:spAutoFit/>
          </a:bodyPr>
          <a:lstStyle/>
          <a:p>
            <a:pPr marL="12700" marR="5080">
              <a:lnSpc>
                <a:spcPts val="4950"/>
              </a:lnSpc>
              <a:spcBef>
                <a:spcPts val="215"/>
              </a:spcBef>
            </a:pPr>
            <a:r>
              <a:rPr sz="3600" b="1" spc="90" dirty="0">
                <a:solidFill>
                  <a:srgbClr val="C00000"/>
                </a:solidFill>
              </a:rPr>
              <a:t>Big</a:t>
            </a:r>
            <a:r>
              <a:rPr sz="3600" b="1" spc="15" dirty="0">
                <a:solidFill>
                  <a:srgbClr val="C00000"/>
                </a:solidFill>
              </a:rPr>
              <a:t> </a:t>
            </a:r>
            <a:r>
              <a:rPr sz="3600" b="1" spc="10" dirty="0">
                <a:solidFill>
                  <a:srgbClr val="C00000"/>
                </a:solidFill>
              </a:rPr>
              <a:t>Data</a:t>
            </a:r>
            <a:r>
              <a:rPr sz="3600" b="1" spc="20" dirty="0">
                <a:solidFill>
                  <a:srgbClr val="C00000"/>
                </a:solidFill>
              </a:rPr>
              <a:t> </a:t>
            </a:r>
            <a:r>
              <a:rPr sz="3600" b="1" spc="110" dirty="0">
                <a:solidFill>
                  <a:srgbClr val="C00000"/>
                </a:solidFill>
              </a:rPr>
              <a:t>Use</a:t>
            </a:r>
            <a:r>
              <a:rPr sz="3600" b="1" spc="20" dirty="0">
                <a:solidFill>
                  <a:srgbClr val="C00000"/>
                </a:solidFill>
              </a:rPr>
              <a:t> </a:t>
            </a:r>
            <a:r>
              <a:rPr sz="3600" b="1" spc="229" dirty="0">
                <a:solidFill>
                  <a:srgbClr val="C00000"/>
                </a:solidFill>
              </a:rPr>
              <a:t>cases</a:t>
            </a:r>
            <a:r>
              <a:rPr sz="3600" b="1" spc="25" dirty="0">
                <a:solidFill>
                  <a:srgbClr val="C00000"/>
                </a:solidFill>
              </a:rPr>
              <a:t> </a:t>
            </a:r>
            <a:r>
              <a:rPr sz="3600" b="1" spc="180" dirty="0">
                <a:solidFill>
                  <a:srgbClr val="C00000"/>
                </a:solidFill>
              </a:rPr>
              <a:t>in</a:t>
            </a:r>
            <a:r>
              <a:rPr sz="3600" b="1" spc="15" dirty="0">
                <a:solidFill>
                  <a:srgbClr val="C00000"/>
                </a:solidFill>
              </a:rPr>
              <a:t> </a:t>
            </a:r>
            <a:r>
              <a:rPr sz="3600" b="1" spc="40" dirty="0">
                <a:solidFill>
                  <a:srgbClr val="C00000"/>
                </a:solidFill>
              </a:rPr>
              <a:t>Different </a:t>
            </a:r>
            <a:r>
              <a:rPr sz="3600" b="1" spc="-985" dirty="0">
                <a:solidFill>
                  <a:srgbClr val="C00000"/>
                </a:solidFill>
              </a:rPr>
              <a:t> </a:t>
            </a:r>
            <a:r>
              <a:rPr sz="3600" b="1" spc="114" dirty="0">
                <a:solidFill>
                  <a:srgbClr val="C00000"/>
                </a:solidFill>
              </a:rPr>
              <a:t>Domains</a:t>
            </a:r>
          </a:p>
        </p:txBody>
      </p:sp>
      <p:sp>
        <p:nvSpPr>
          <p:cNvPr id="3" name="object 3"/>
          <p:cNvSpPr txBox="1"/>
          <p:nvPr/>
        </p:nvSpPr>
        <p:spPr>
          <a:xfrm>
            <a:off x="914400" y="1442815"/>
            <a:ext cx="7003596" cy="4762841"/>
          </a:xfrm>
          <a:prstGeom prst="rect">
            <a:avLst/>
          </a:prstGeom>
        </p:spPr>
        <p:txBody>
          <a:bodyPr vert="horz" wrap="square" lIns="0" tIns="104139" rIns="0" bIns="0" rtlCol="0">
            <a:spAutoFit/>
          </a:bodyPr>
          <a:lstStyle/>
          <a:p>
            <a:pPr marL="297814" indent="-285750">
              <a:lnSpc>
                <a:spcPct val="100000"/>
              </a:lnSpc>
              <a:spcBef>
                <a:spcPts val="819"/>
              </a:spcBef>
              <a:buSzPct val="122222"/>
              <a:buFont typeface="Arial" panose="020B0604020202020204" pitchFamily="34" charset="0"/>
              <a:buChar char="•"/>
              <a:tabLst>
                <a:tab pos="495934" algn="l"/>
                <a:tab pos="496570" algn="l"/>
              </a:tabLst>
            </a:pPr>
            <a:r>
              <a:rPr sz="2400" spc="-25" dirty="0">
                <a:cs typeface="Roboto"/>
              </a:rPr>
              <a:t>Big Data </a:t>
            </a:r>
            <a:r>
              <a:rPr sz="2400" spc="-30" dirty="0">
                <a:cs typeface="Roboto"/>
              </a:rPr>
              <a:t>in</a:t>
            </a:r>
            <a:r>
              <a:rPr sz="2400" spc="-25" dirty="0">
                <a:cs typeface="Roboto"/>
              </a:rPr>
              <a:t> </a:t>
            </a:r>
            <a:r>
              <a:rPr sz="2400" spc="-20" dirty="0">
                <a:cs typeface="Roboto"/>
              </a:rPr>
              <a:t>Retail</a:t>
            </a:r>
            <a:endParaRPr sz="2400" dirty="0">
              <a:cs typeface="Roboto"/>
            </a:endParaRPr>
          </a:p>
          <a:p>
            <a:pPr marL="297814" indent="-285750">
              <a:lnSpc>
                <a:spcPct val="100000"/>
              </a:lnSpc>
              <a:spcBef>
                <a:spcPts val="1280"/>
              </a:spcBef>
              <a:buSzPct val="122222"/>
              <a:buFont typeface="Arial" panose="020B0604020202020204" pitchFamily="34" charset="0"/>
              <a:buChar char="•"/>
              <a:tabLst>
                <a:tab pos="495934" algn="l"/>
                <a:tab pos="496570" algn="l"/>
              </a:tabLst>
            </a:pPr>
            <a:r>
              <a:rPr sz="2400" spc="-25" dirty="0">
                <a:cs typeface="Roboto"/>
              </a:rPr>
              <a:t>Big</a:t>
            </a:r>
            <a:r>
              <a:rPr sz="2400" spc="-20" dirty="0">
                <a:cs typeface="Roboto"/>
              </a:rPr>
              <a:t> </a:t>
            </a:r>
            <a:r>
              <a:rPr sz="2400" spc="-25" dirty="0">
                <a:cs typeface="Roboto"/>
              </a:rPr>
              <a:t>Data</a:t>
            </a:r>
            <a:r>
              <a:rPr sz="2400" spc="-20" dirty="0">
                <a:cs typeface="Roboto"/>
              </a:rPr>
              <a:t> </a:t>
            </a:r>
            <a:r>
              <a:rPr sz="2400" spc="-30" dirty="0">
                <a:cs typeface="Roboto"/>
              </a:rPr>
              <a:t>in</a:t>
            </a:r>
            <a:r>
              <a:rPr sz="2400" spc="-25" dirty="0">
                <a:cs typeface="Roboto"/>
              </a:rPr>
              <a:t> </a:t>
            </a:r>
            <a:r>
              <a:rPr sz="2400" spc="-15" dirty="0">
                <a:cs typeface="Roboto"/>
              </a:rPr>
              <a:t>Healthcare</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5" dirty="0">
                <a:cs typeface="Roboto"/>
              </a:rPr>
              <a:t> </a:t>
            </a:r>
            <a:r>
              <a:rPr sz="2400" spc="-25" dirty="0">
                <a:cs typeface="Roboto"/>
              </a:rPr>
              <a:t>Data</a:t>
            </a:r>
            <a:r>
              <a:rPr sz="2400" spc="-20" dirty="0">
                <a:cs typeface="Roboto"/>
              </a:rPr>
              <a:t> </a:t>
            </a:r>
            <a:r>
              <a:rPr sz="2400" spc="-30" dirty="0">
                <a:cs typeface="Roboto"/>
              </a:rPr>
              <a:t>in</a:t>
            </a:r>
            <a:r>
              <a:rPr sz="2400" spc="-15" dirty="0">
                <a:cs typeface="Roboto"/>
              </a:rPr>
              <a:t> </a:t>
            </a:r>
            <a:r>
              <a:rPr sz="2400" spc="-20" dirty="0">
                <a:cs typeface="Roboto"/>
              </a:rPr>
              <a:t>Education</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20" dirty="0">
                <a:cs typeface="Roboto"/>
              </a:rPr>
              <a:t> </a:t>
            </a:r>
            <a:r>
              <a:rPr sz="2400" spc="-25" dirty="0">
                <a:cs typeface="Roboto"/>
              </a:rPr>
              <a:t>Data </a:t>
            </a:r>
            <a:r>
              <a:rPr sz="2400" spc="-30" dirty="0">
                <a:cs typeface="Roboto"/>
              </a:rPr>
              <a:t>in</a:t>
            </a:r>
            <a:r>
              <a:rPr sz="2400" spc="-25" dirty="0">
                <a:cs typeface="Roboto"/>
              </a:rPr>
              <a:t> </a:t>
            </a:r>
            <a:r>
              <a:rPr sz="2400" spc="-35" dirty="0">
                <a:cs typeface="Roboto"/>
              </a:rPr>
              <a:t>E-commerce</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0" dirty="0">
                <a:cs typeface="Roboto"/>
              </a:rPr>
              <a:t> </a:t>
            </a:r>
            <a:r>
              <a:rPr sz="2400" spc="-25" dirty="0">
                <a:cs typeface="Roboto"/>
              </a:rPr>
              <a:t>Data</a:t>
            </a:r>
            <a:r>
              <a:rPr sz="2400" spc="-15" dirty="0">
                <a:cs typeface="Roboto"/>
              </a:rPr>
              <a:t> </a:t>
            </a:r>
            <a:r>
              <a:rPr sz="2400" spc="-30" dirty="0">
                <a:cs typeface="Roboto"/>
              </a:rPr>
              <a:t>in</a:t>
            </a:r>
            <a:r>
              <a:rPr sz="2400" spc="-15" dirty="0">
                <a:cs typeface="Roboto"/>
              </a:rPr>
              <a:t> </a:t>
            </a:r>
            <a:r>
              <a:rPr sz="2400" spc="-10" dirty="0">
                <a:cs typeface="Roboto"/>
              </a:rPr>
              <a:t>Media</a:t>
            </a:r>
            <a:r>
              <a:rPr sz="2400" spc="-5" dirty="0">
                <a:cs typeface="Roboto"/>
              </a:rPr>
              <a:t> </a:t>
            </a:r>
            <a:r>
              <a:rPr sz="2400" spc="-20" dirty="0">
                <a:cs typeface="Roboto"/>
              </a:rPr>
              <a:t>and</a:t>
            </a:r>
            <a:r>
              <a:rPr sz="2400" spc="-15" dirty="0">
                <a:cs typeface="Roboto"/>
              </a:rPr>
              <a:t> Entertainment</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5" dirty="0">
                <a:cs typeface="Roboto"/>
              </a:rPr>
              <a:t> </a:t>
            </a:r>
            <a:r>
              <a:rPr sz="2400" spc="-25" dirty="0">
                <a:cs typeface="Roboto"/>
              </a:rPr>
              <a:t>Data</a:t>
            </a:r>
            <a:r>
              <a:rPr sz="2400" spc="-20" dirty="0">
                <a:cs typeface="Roboto"/>
              </a:rPr>
              <a:t> </a:t>
            </a:r>
            <a:r>
              <a:rPr sz="2400" spc="-30" dirty="0">
                <a:cs typeface="Roboto"/>
              </a:rPr>
              <a:t>in</a:t>
            </a:r>
            <a:r>
              <a:rPr sz="2400" spc="-20" dirty="0">
                <a:cs typeface="Roboto"/>
              </a:rPr>
              <a:t> Finance</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0" dirty="0">
                <a:cs typeface="Roboto"/>
              </a:rPr>
              <a:t> </a:t>
            </a:r>
            <a:r>
              <a:rPr sz="2400" spc="-25" dirty="0">
                <a:cs typeface="Roboto"/>
              </a:rPr>
              <a:t>Data</a:t>
            </a:r>
            <a:r>
              <a:rPr sz="2400" spc="-15" dirty="0">
                <a:cs typeface="Roboto"/>
              </a:rPr>
              <a:t> </a:t>
            </a:r>
            <a:r>
              <a:rPr sz="2400" spc="-30" dirty="0">
                <a:cs typeface="Roboto"/>
              </a:rPr>
              <a:t>in</a:t>
            </a:r>
            <a:r>
              <a:rPr sz="2400" spc="-45" dirty="0">
                <a:cs typeface="Roboto"/>
              </a:rPr>
              <a:t> </a:t>
            </a:r>
            <a:r>
              <a:rPr sz="2400" spc="-40" dirty="0">
                <a:cs typeface="Roboto"/>
              </a:rPr>
              <a:t>Travel</a:t>
            </a:r>
            <a:r>
              <a:rPr sz="2400" spc="-15" dirty="0">
                <a:cs typeface="Roboto"/>
              </a:rPr>
              <a:t> </a:t>
            </a:r>
            <a:r>
              <a:rPr sz="2400" spc="-30" dirty="0">
                <a:cs typeface="Roboto"/>
              </a:rPr>
              <a:t>Industry</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5" dirty="0">
                <a:cs typeface="Roboto"/>
              </a:rPr>
              <a:t> </a:t>
            </a:r>
            <a:r>
              <a:rPr sz="2400" spc="-25" dirty="0">
                <a:cs typeface="Roboto"/>
              </a:rPr>
              <a:t>Data</a:t>
            </a:r>
            <a:r>
              <a:rPr sz="2400" spc="-20" dirty="0">
                <a:cs typeface="Roboto"/>
              </a:rPr>
              <a:t> </a:t>
            </a:r>
            <a:r>
              <a:rPr sz="2400" spc="-30" dirty="0">
                <a:cs typeface="Roboto"/>
              </a:rPr>
              <a:t>in</a:t>
            </a:r>
            <a:r>
              <a:rPr sz="2400" spc="-50" dirty="0">
                <a:cs typeface="Roboto"/>
              </a:rPr>
              <a:t> </a:t>
            </a:r>
            <a:r>
              <a:rPr sz="2400" spc="-20" dirty="0">
                <a:cs typeface="Roboto"/>
              </a:rPr>
              <a:t>Telecom</a:t>
            </a:r>
            <a:endParaRPr sz="2400" dirty="0">
              <a:cs typeface="Roboto"/>
            </a:endParaRPr>
          </a:p>
          <a:p>
            <a:pPr marL="297814" indent="-285750">
              <a:lnSpc>
                <a:spcPct val="100000"/>
              </a:lnSpc>
              <a:spcBef>
                <a:spcPts val="1290"/>
              </a:spcBef>
              <a:buSzPct val="122222"/>
              <a:buFont typeface="Arial" panose="020B0604020202020204" pitchFamily="34" charset="0"/>
              <a:buChar char="•"/>
              <a:tabLst>
                <a:tab pos="495934" algn="l"/>
                <a:tab pos="496570" algn="l"/>
              </a:tabLst>
            </a:pPr>
            <a:r>
              <a:rPr sz="2400" spc="-25" dirty="0">
                <a:cs typeface="Roboto"/>
              </a:rPr>
              <a:t>Big</a:t>
            </a:r>
            <a:r>
              <a:rPr sz="2400" spc="-15" dirty="0">
                <a:cs typeface="Roboto"/>
              </a:rPr>
              <a:t> </a:t>
            </a:r>
            <a:r>
              <a:rPr sz="2400" spc="-25" dirty="0">
                <a:cs typeface="Roboto"/>
              </a:rPr>
              <a:t>Data</a:t>
            </a:r>
            <a:r>
              <a:rPr sz="2400" spc="-15" dirty="0">
                <a:cs typeface="Roboto"/>
              </a:rPr>
              <a:t> </a:t>
            </a:r>
            <a:r>
              <a:rPr sz="2400" spc="-30" dirty="0">
                <a:cs typeface="Roboto"/>
              </a:rPr>
              <a:t>in</a:t>
            </a:r>
            <a:r>
              <a:rPr sz="2400" spc="-20" dirty="0">
                <a:cs typeface="Roboto"/>
              </a:rPr>
              <a:t> </a:t>
            </a:r>
            <a:r>
              <a:rPr sz="2400" spc="-15" dirty="0">
                <a:cs typeface="Roboto"/>
              </a:rPr>
              <a:t>Automobile</a:t>
            </a:r>
            <a:endParaRPr sz="2400" dirty="0">
              <a:cs typeface="Roboto"/>
            </a:endParaRPr>
          </a:p>
        </p:txBody>
      </p:sp>
      <p:sp>
        <p:nvSpPr>
          <p:cNvPr id="4" name="Date Placeholder 3">
            <a:extLst>
              <a:ext uri="{FF2B5EF4-FFF2-40B4-BE49-F238E27FC236}">
                <a16:creationId xmlns:a16="http://schemas.microsoft.com/office/drawing/2014/main" id="{0120C8FD-C6C0-1DC8-7BBD-03C490C3B185}"/>
              </a:ext>
            </a:extLst>
          </p:cNvPr>
          <p:cNvSpPr>
            <a:spLocks noGrp="1"/>
          </p:cNvSpPr>
          <p:nvPr>
            <p:ph type="dt" sz="half" idx="10"/>
          </p:nvPr>
        </p:nvSpPr>
        <p:spPr/>
        <p:txBody>
          <a:bodyPr/>
          <a:lstStyle/>
          <a:p>
            <a:fld id="{0B8479A5-F13C-4693-9294-5DEB38A2DB60}" type="datetime1">
              <a:rPr lang="en-US" smtClean="0"/>
              <a:t>2/5/2024</a:t>
            </a:fld>
            <a:endParaRPr lang="en-US"/>
          </a:p>
        </p:txBody>
      </p:sp>
      <p:sp>
        <p:nvSpPr>
          <p:cNvPr id="5" name="Slide Number Placeholder 4">
            <a:extLst>
              <a:ext uri="{FF2B5EF4-FFF2-40B4-BE49-F238E27FC236}">
                <a16:creationId xmlns:a16="http://schemas.microsoft.com/office/drawing/2014/main" id="{515470E8-7A85-7996-CE67-C649B5964ED8}"/>
              </a:ext>
            </a:extLst>
          </p:cNvPr>
          <p:cNvSpPr>
            <a:spLocks noGrp="1"/>
          </p:cNvSpPr>
          <p:nvPr>
            <p:ph type="sldNum" sz="quarter" idx="12"/>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3824138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398200"/>
            <a:ext cx="4169410" cy="482600"/>
          </a:xfrm>
          <a:prstGeom prst="rect">
            <a:avLst/>
          </a:prstGeom>
        </p:spPr>
        <p:txBody>
          <a:bodyPr vert="horz" wrap="square" lIns="0" tIns="12700" rIns="0" bIns="0" rtlCol="0">
            <a:spAutoFit/>
          </a:bodyPr>
          <a:lstStyle/>
          <a:p>
            <a:pPr marL="12700">
              <a:lnSpc>
                <a:spcPct val="100000"/>
              </a:lnSpc>
              <a:spcBef>
                <a:spcPts val="100"/>
              </a:spcBef>
            </a:pPr>
            <a:r>
              <a:rPr sz="3000" b="1" spc="65" dirty="0">
                <a:solidFill>
                  <a:srgbClr val="C00000"/>
                </a:solidFill>
                <a:latin typeface="+mn-lt"/>
              </a:rPr>
              <a:t>Big</a:t>
            </a:r>
            <a:r>
              <a:rPr sz="3000" b="1" dirty="0">
                <a:solidFill>
                  <a:srgbClr val="C00000"/>
                </a:solidFill>
                <a:latin typeface="+mn-lt"/>
              </a:rPr>
              <a:t> </a:t>
            </a:r>
            <a:r>
              <a:rPr sz="3000" b="1" spc="10" dirty="0">
                <a:solidFill>
                  <a:srgbClr val="C00000"/>
                </a:solidFill>
                <a:latin typeface="+mn-lt"/>
              </a:rPr>
              <a:t>Data</a:t>
            </a:r>
            <a:r>
              <a:rPr sz="3000" b="1" dirty="0">
                <a:solidFill>
                  <a:srgbClr val="C00000"/>
                </a:solidFill>
                <a:latin typeface="+mn-lt"/>
              </a:rPr>
              <a:t> </a:t>
            </a:r>
            <a:r>
              <a:rPr sz="3000" b="1" spc="130" dirty="0">
                <a:solidFill>
                  <a:srgbClr val="C00000"/>
                </a:solidFill>
                <a:latin typeface="+mn-lt"/>
              </a:rPr>
              <a:t>in</a:t>
            </a:r>
            <a:r>
              <a:rPr sz="3000" b="1" spc="5" dirty="0">
                <a:solidFill>
                  <a:srgbClr val="C00000"/>
                </a:solidFill>
                <a:latin typeface="+mn-lt"/>
              </a:rPr>
              <a:t> </a:t>
            </a:r>
            <a:r>
              <a:rPr sz="3000" b="1" spc="70" dirty="0">
                <a:solidFill>
                  <a:srgbClr val="C00000"/>
                </a:solidFill>
                <a:latin typeface="+mn-lt"/>
              </a:rPr>
              <a:t>Health</a:t>
            </a:r>
            <a:r>
              <a:rPr sz="3000" b="1" dirty="0">
                <a:solidFill>
                  <a:srgbClr val="C00000"/>
                </a:solidFill>
                <a:latin typeface="+mn-lt"/>
              </a:rPr>
              <a:t> </a:t>
            </a:r>
            <a:r>
              <a:rPr sz="3000" b="1" spc="45" dirty="0">
                <a:solidFill>
                  <a:srgbClr val="C00000"/>
                </a:solidFill>
                <a:latin typeface="+mn-lt"/>
              </a:rPr>
              <a:t>Care</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685800" y="1219200"/>
            <a:ext cx="7772399" cy="4114799"/>
          </a:xfrm>
          <a:prstGeom prst="rect">
            <a:avLst/>
          </a:prstGeom>
        </p:spPr>
      </p:pic>
      <p:sp>
        <p:nvSpPr>
          <p:cNvPr id="4" name="object 4"/>
          <p:cNvSpPr txBox="1"/>
          <p:nvPr/>
        </p:nvSpPr>
        <p:spPr>
          <a:xfrm>
            <a:off x="1260656" y="5791200"/>
            <a:ext cx="63811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https://data-flair.training/blogs/big-data-in-healthcare-applications/</a:t>
            </a:r>
            <a:endParaRPr sz="1800" dirty="0">
              <a:latin typeface="Calibri"/>
              <a:cs typeface="Calibri"/>
            </a:endParaRPr>
          </a:p>
        </p:txBody>
      </p:sp>
      <p:sp>
        <p:nvSpPr>
          <p:cNvPr id="5" name="Date Placeholder 4">
            <a:extLst>
              <a:ext uri="{FF2B5EF4-FFF2-40B4-BE49-F238E27FC236}">
                <a16:creationId xmlns:a16="http://schemas.microsoft.com/office/drawing/2014/main" id="{85269025-D9C5-D7BF-F40A-1D50800C3CA6}"/>
              </a:ext>
            </a:extLst>
          </p:cNvPr>
          <p:cNvSpPr>
            <a:spLocks noGrp="1"/>
          </p:cNvSpPr>
          <p:nvPr>
            <p:ph type="dt" sz="half" idx="10"/>
          </p:nvPr>
        </p:nvSpPr>
        <p:spPr/>
        <p:txBody>
          <a:bodyPr/>
          <a:lstStyle/>
          <a:p>
            <a:fld id="{FE94451A-A695-4754-BF9D-00E68A1DEE3C}" type="datetime1">
              <a:rPr lang="en-US" smtClean="0"/>
              <a:t>2/5/2024</a:t>
            </a:fld>
            <a:endParaRPr lang="en-US"/>
          </a:p>
        </p:txBody>
      </p:sp>
      <p:sp>
        <p:nvSpPr>
          <p:cNvPr id="6" name="Slide Number Placeholder 5">
            <a:extLst>
              <a:ext uri="{FF2B5EF4-FFF2-40B4-BE49-F238E27FC236}">
                <a16:creationId xmlns:a16="http://schemas.microsoft.com/office/drawing/2014/main" id="{9E23FB1D-1A12-BF6D-D997-92A367BB435D}"/>
              </a:ext>
            </a:extLst>
          </p:cNvPr>
          <p:cNvSpPr>
            <a:spLocks noGrp="1"/>
          </p:cNvSpPr>
          <p:nvPr>
            <p:ph type="sldNum" sz="quarter" idx="12"/>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128085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What is an Example of Big Data?</a:t>
            </a:r>
            <a:br>
              <a:rPr lang="en-US" b="1" i="0" dirty="0">
                <a:solidFill>
                  <a:srgbClr val="C00000"/>
                </a:solidFill>
                <a:effectLst/>
                <a:latin typeface="+mn-lt"/>
              </a:rPr>
            </a:br>
            <a:br>
              <a:rPr lang="en-US" b="1" i="0" dirty="0">
                <a:solidFill>
                  <a:srgbClr val="C00000"/>
                </a:solidFill>
                <a:effectLst/>
                <a:latin typeface="+mn-lt"/>
              </a:rPr>
            </a:b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p:txBody>
          <a:bodyPr>
            <a:normAutofit/>
          </a:bodyPr>
          <a:lstStyle/>
          <a:p>
            <a:pPr algn="just"/>
            <a:r>
              <a:rPr lang="en-US" sz="2000" b="0" i="0" dirty="0">
                <a:solidFill>
                  <a:srgbClr val="222222"/>
                </a:solidFill>
                <a:effectLst/>
              </a:rPr>
              <a:t>The </a:t>
            </a:r>
            <a:r>
              <a:rPr lang="en-US" sz="2000" b="1" i="0" dirty="0">
                <a:solidFill>
                  <a:srgbClr val="222222"/>
                </a:solidFill>
                <a:effectLst/>
              </a:rPr>
              <a:t>New York Stock Exchange</a:t>
            </a:r>
            <a:r>
              <a:rPr lang="en-US" sz="2000" b="0" i="0" dirty="0">
                <a:solidFill>
                  <a:srgbClr val="222222"/>
                </a:solidFill>
                <a:effectLst/>
              </a:rPr>
              <a:t> is an example of Big Data that generates about </a:t>
            </a:r>
            <a:r>
              <a:rPr lang="en-US" sz="2000" b="1" i="0" dirty="0">
                <a:solidFill>
                  <a:srgbClr val="222222"/>
                </a:solidFill>
                <a:effectLst/>
              </a:rPr>
              <a:t>one terabyte</a:t>
            </a:r>
            <a:r>
              <a:rPr lang="en-US" sz="2000" b="0" i="0" dirty="0">
                <a:solidFill>
                  <a:srgbClr val="222222"/>
                </a:solidFill>
                <a:effectLst/>
              </a:rPr>
              <a:t> of new trade data per day.</a:t>
            </a:r>
          </a:p>
          <a:p>
            <a:pPr algn="just"/>
            <a:r>
              <a:rPr lang="en-US" sz="2000" b="0" i="0" dirty="0">
                <a:solidFill>
                  <a:srgbClr val="222222"/>
                </a:solidFill>
                <a:effectLst/>
              </a:rPr>
              <a:t>The statistic shows that </a:t>
            </a:r>
            <a:r>
              <a:rPr lang="en-US" sz="2000" b="1" i="0" dirty="0">
                <a:solidFill>
                  <a:srgbClr val="222222"/>
                </a:solidFill>
                <a:effectLst/>
              </a:rPr>
              <a:t>500+terabytes</a:t>
            </a:r>
            <a:r>
              <a:rPr lang="en-US" sz="2000" b="0" i="0" dirty="0">
                <a:solidFill>
                  <a:srgbClr val="222222"/>
                </a:solidFill>
                <a:effectLst/>
              </a:rPr>
              <a:t> of new data get ingested into the databases of social media site </a:t>
            </a:r>
            <a:r>
              <a:rPr lang="en-US" sz="2000" b="1" i="0" dirty="0">
                <a:solidFill>
                  <a:srgbClr val="222222"/>
                </a:solidFill>
                <a:effectLst/>
              </a:rPr>
              <a:t>Facebook</a:t>
            </a:r>
            <a:r>
              <a:rPr lang="en-US" sz="2000" b="0" i="0" dirty="0">
                <a:solidFill>
                  <a:srgbClr val="222222"/>
                </a:solidFill>
                <a:effectLst/>
              </a:rPr>
              <a:t>, every day. This data is mainly generated in terms of photo and video uploads, message exchanges, putting comments etc.</a:t>
            </a:r>
          </a:p>
          <a:p>
            <a:pPr algn="just"/>
            <a:r>
              <a:rPr lang="en-US" sz="2000" b="0" i="0" dirty="0">
                <a:solidFill>
                  <a:srgbClr val="222222"/>
                </a:solidFill>
                <a:effectLst/>
              </a:rPr>
              <a:t>A single </a:t>
            </a:r>
            <a:r>
              <a:rPr lang="en-US" sz="2000" b="1" i="0" dirty="0">
                <a:solidFill>
                  <a:srgbClr val="222222"/>
                </a:solidFill>
                <a:effectLst/>
              </a:rPr>
              <a:t>Jet engine</a:t>
            </a:r>
            <a:r>
              <a:rPr lang="en-US" sz="2000" b="0" i="0" dirty="0">
                <a:solidFill>
                  <a:srgbClr val="222222"/>
                </a:solidFill>
                <a:effectLst/>
              </a:rPr>
              <a:t> can generate </a:t>
            </a:r>
            <a:r>
              <a:rPr lang="en-US" sz="2000" b="1" i="0" dirty="0">
                <a:solidFill>
                  <a:srgbClr val="222222"/>
                </a:solidFill>
                <a:effectLst/>
              </a:rPr>
              <a:t>10+terabytes</a:t>
            </a:r>
            <a:r>
              <a:rPr lang="en-US" sz="2000" b="0" i="0" dirty="0">
                <a:solidFill>
                  <a:srgbClr val="222222"/>
                </a:solidFill>
                <a:effectLst/>
              </a:rPr>
              <a:t> of data in </a:t>
            </a:r>
            <a:r>
              <a:rPr lang="en-US" sz="2000" b="1" i="0" dirty="0">
                <a:solidFill>
                  <a:srgbClr val="222222"/>
                </a:solidFill>
                <a:effectLst/>
              </a:rPr>
              <a:t>30 minutes</a:t>
            </a:r>
            <a:r>
              <a:rPr lang="en-US" sz="2000" b="0" i="0" dirty="0">
                <a:solidFill>
                  <a:srgbClr val="222222"/>
                </a:solidFill>
                <a:effectLst/>
              </a:rPr>
              <a:t> of flight time. With many thousand flights per day, generation of data reaches up to many </a:t>
            </a:r>
            <a:r>
              <a:rPr lang="en-US" sz="2000" b="1" i="0" dirty="0">
                <a:solidFill>
                  <a:srgbClr val="222222"/>
                </a:solidFill>
                <a:effectLst/>
              </a:rPr>
              <a:t>Petabytes.</a:t>
            </a:r>
            <a:endParaRPr lang="en-IN" sz="2000" dirty="0"/>
          </a:p>
        </p:txBody>
      </p:sp>
      <p:sp>
        <p:nvSpPr>
          <p:cNvPr id="4" name="Date Placeholder 3">
            <a:extLst>
              <a:ext uri="{FF2B5EF4-FFF2-40B4-BE49-F238E27FC236}">
                <a16:creationId xmlns:a16="http://schemas.microsoft.com/office/drawing/2014/main" id="{00A865B4-C659-6A84-4ED9-13ADBFEB2950}"/>
              </a:ext>
            </a:extLst>
          </p:cNvPr>
          <p:cNvSpPr>
            <a:spLocks noGrp="1"/>
          </p:cNvSpPr>
          <p:nvPr>
            <p:ph type="dt" sz="half" idx="10"/>
          </p:nvPr>
        </p:nvSpPr>
        <p:spPr/>
        <p:txBody>
          <a:bodyPr/>
          <a:lstStyle/>
          <a:p>
            <a:fld id="{22EC15C9-623A-40B7-AAA1-DF3FE5CBA04B}" type="datetime1">
              <a:rPr lang="en-US" smtClean="0"/>
              <a:t>2/5/2024</a:t>
            </a:fld>
            <a:endParaRPr lang="en-US"/>
          </a:p>
        </p:txBody>
      </p:sp>
      <p:sp>
        <p:nvSpPr>
          <p:cNvPr id="5" name="Slide Number Placeholder 4">
            <a:extLst>
              <a:ext uri="{FF2B5EF4-FFF2-40B4-BE49-F238E27FC236}">
                <a16:creationId xmlns:a16="http://schemas.microsoft.com/office/drawing/2014/main" id="{6028FC02-1A48-4689-37A2-590837B527D8}"/>
              </a:ext>
            </a:extLst>
          </p:cNvPr>
          <p:cNvSpPr>
            <a:spLocks noGrp="1"/>
          </p:cNvSpPr>
          <p:nvPr>
            <p:ph type="sldNum" sz="quarter" idx="12"/>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442663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7900" y="593725"/>
            <a:ext cx="4113529" cy="482600"/>
          </a:xfrm>
          <a:prstGeom prst="rect">
            <a:avLst/>
          </a:prstGeom>
        </p:spPr>
        <p:txBody>
          <a:bodyPr vert="horz" wrap="square" lIns="0" tIns="12700" rIns="0" bIns="0" rtlCol="0">
            <a:spAutoFit/>
          </a:bodyPr>
          <a:lstStyle/>
          <a:p>
            <a:pPr marL="12700">
              <a:lnSpc>
                <a:spcPct val="100000"/>
              </a:lnSpc>
              <a:spcBef>
                <a:spcPts val="100"/>
              </a:spcBef>
            </a:pPr>
            <a:r>
              <a:rPr sz="3000" b="1" spc="65" dirty="0">
                <a:solidFill>
                  <a:srgbClr val="C00000"/>
                </a:solidFill>
                <a:latin typeface="+mn-lt"/>
              </a:rPr>
              <a:t>Big</a:t>
            </a:r>
            <a:r>
              <a:rPr sz="3000" b="1" spc="5" dirty="0">
                <a:solidFill>
                  <a:srgbClr val="C00000"/>
                </a:solidFill>
                <a:latin typeface="+mn-lt"/>
              </a:rPr>
              <a:t> </a:t>
            </a:r>
            <a:r>
              <a:rPr sz="3000" b="1" spc="10" dirty="0">
                <a:solidFill>
                  <a:srgbClr val="C00000"/>
                </a:solidFill>
                <a:latin typeface="+mn-lt"/>
              </a:rPr>
              <a:t>Data</a:t>
            </a:r>
            <a:r>
              <a:rPr sz="3000" b="1" spc="5" dirty="0">
                <a:solidFill>
                  <a:srgbClr val="C00000"/>
                </a:solidFill>
                <a:latin typeface="+mn-lt"/>
              </a:rPr>
              <a:t> </a:t>
            </a:r>
            <a:r>
              <a:rPr sz="3000" b="1" spc="130" dirty="0">
                <a:solidFill>
                  <a:srgbClr val="C00000"/>
                </a:solidFill>
                <a:latin typeface="+mn-lt"/>
              </a:rPr>
              <a:t>in</a:t>
            </a:r>
            <a:r>
              <a:rPr sz="3000" b="1" spc="10" dirty="0">
                <a:solidFill>
                  <a:srgbClr val="C00000"/>
                </a:solidFill>
                <a:latin typeface="+mn-lt"/>
              </a:rPr>
              <a:t> </a:t>
            </a:r>
            <a:r>
              <a:rPr sz="3000" b="1" spc="90" dirty="0">
                <a:solidFill>
                  <a:srgbClr val="C00000"/>
                </a:solidFill>
                <a:latin typeface="+mn-lt"/>
              </a:rPr>
              <a:t>Agriculture</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571500" y="1447800"/>
            <a:ext cx="8000999" cy="3962399"/>
          </a:xfrm>
          <a:prstGeom prst="rect">
            <a:avLst/>
          </a:prstGeom>
        </p:spPr>
      </p:pic>
      <p:sp>
        <p:nvSpPr>
          <p:cNvPr id="4" name="object 4"/>
          <p:cNvSpPr txBox="1"/>
          <p:nvPr/>
        </p:nvSpPr>
        <p:spPr>
          <a:xfrm>
            <a:off x="1676400" y="5803445"/>
            <a:ext cx="52089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https://data-flair.training/blogs/big-data-in-agriculture/</a:t>
            </a:r>
            <a:endParaRPr sz="1800" dirty="0">
              <a:latin typeface="Calibri"/>
              <a:cs typeface="Calibri"/>
            </a:endParaRPr>
          </a:p>
        </p:txBody>
      </p:sp>
      <p:sp>
        <p:nvSpPr>
          <p:cNvPr id="5" name="Date Placeholder 4">
            <a:extLst>
              <a:ext uri="{FF2B5EF4-FFF2-40B4-BE49-F238E27FC236}">
                <a16:creationId xmlns:a16="http://schemas.microsoft.com/office/drawing/2014/main" id="{9FB1C511-FC1E-7281-2A5B-93CFABCA5623}"/>
              </a:ext>
            </a:extLst>
          </p:cNvPr>
          <p:cNvSpPr>
            <a:spLocks noGrp="1"/>
          </p:cNvSpPr>
          <p:nvPr>
            <p:ph type="dt" sz="half" idx="10"/>
          </p:nvPr>
        </p:nvSpPr>
        <p:spPr/>
        <p:txBody>
          <a:bodyPr/>
          <a:lstStyle/>
          <a:p>
            <a:fld id="{1713E2BC-B6CB-4F8D-A356-758755033666}" type="datetime1">
              <a:rPr lang="en-US" smtClean="0"/>
              <a:t>2/5/2024</a:t>
            </a:fld>
            <a:endParaRPr lang="en-US"/>
          </a:p>
        </p:txBody>
      </p:sp>
      <p:sp>
        <p:nvSpPr>
          <p:cNvPr id="6" name="Slide Number Placeholder 5">
            <a:extLst>
              <a:ext uri="{FF2B5EF4-FFF2-40B4-BE49-F238E27FC236}">
                <a16:creationId xmlns:a16="http://schemas.microsoft.com/office/drawing/2014/main" id="{970868CA-BD72-7B02-5772-654E607E2759}"/>
              </a:ext>
            </a:extLst>
          </p:cNvPr>
          <p:cNvSpPr>
            <a:spLocks noGrp="1"/>
          </p:cNvSpPr>
          <p:nvPr>
            <p:ph type="sldNum" sz="quarter" idx="12"/>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2590456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91213"/>
            <a:ext cx="4843145" cy="482600"/>
          </a:xfrm>
          <a:prstGeom prst="rect">
            <a:avLst/>
          </a:prstGeom>
        </p:spPr>
        <p:txBody>
          <a:bodyPr vert="horz" wrap="square" lIns="0" tIns="12700" rIns="0" bIns="0" rtlCol="0">
            <a:spAutoFit/>
          </a:bodyPr>
          <a:lstStyle/>
          <a:p>
            <a:pPr marL="12700">
              <a:lnSpc>
                <a:spcPct val="100000"/>
              </a:lnSpc>
              <a:spcBef>
                <a:spcPts val="100"/>
              </a:spcBef>
              <a:tabLst>
                <a:tab pos="782320" algn="l"/>
              </a:tabLst>
            </a:pPr>
            <a:r>
              <a:rPr sz="3000" b="1" spc="65" dirty="0">
                <a:solidFill>
                  <a:srgbClr val="C00000"/>
                </a:solidFill>
                <a:latin typeface="+mn-lt"/>
              </a:rPr>
              <a:t>Big</a:t>
            </a:r>
            <a:r>
              <a:rPr lang="en-IN" sz="3000" b="1" spc="65" dirty="0">
                <a:solidFill>
                  <a:srgbClr val="C00000"/>
                </a:solidFill>
                <a:latin typeface="+mn-lt"/>
              </a:rPr>
              <a:t> </a:t>
            </a:r>
            <a:r>
              <a:rPr sz="3000" b="1" spc="10" dirty="0">
                <a:solidFill>
                  <a:srgbClr val="C00000"/>
                </a:solidFill>
                <a:latin typeface="+mn-lt"/>
              </a:rPr>
              <a:t>Data</a:t>
            </a:r>
            <a:r>
              <a:rPr sz="3000" b="1" dirty="0">
                <a:solidFill>
                  <a:srgbClr val="C00000"/>
                </a:solidFill>
                <a:latin typeface="+mn-lt"/>
              </a:rPr>
              <a:t> </a:t>
            </a:r>
            <a:r>
              <a:rPr sz="3000" b="1" spc="130" dirty="0">
                <a:solidFill>
                  <a:srgbClr val="C00000"/>
                </a:solidFill>
                <a:latin typeface="+mn-lt"/>
              </a:rPr>
              <a:t>in</a:t>
            </a:r>
            <a:r>
              <a:rPr sz="3000" b="1" dirty="0">
                <a:solidFill>
                  <a:srgbClr val="C00000"/>
                </a:solidFill>
                <a:latin typeface="+mn-lt"/>
              </a:rPr>
              <a:t> </a:t>
            </a:r>
            <a:r>
              <a:rPr sz="3000" b="1" spc="55" dirty="0">
                <a:solidFill>
                  <a:srgbClr val="C00000"/>
                </a:solidFill>
                <a:latin typeface="+mn-lt"/>
              </a:rPr>
              <a:t>Retail</a:t>
            </a:r>
            <a:r>
              <a:rPr sz="3000" b="1" dirty="0">
                <a:solidFill>
                  <a:srgbClr val="C00000"/>
                </a:solidFill>
                <a:latin typeface="+mn-lt"/>
              </a:rPr>
              <a:t> </a:t>
            </a:r>
            <a:r>
              <a:rPr sz="3000" b="1" spc="85" dirty="0">
                <a:solidFill>
                  <a:srgbClr val="C00000"/>
                </a:solidFill>
                <a:latin typeface="+mn-lt"/>
              </a:rPr>
              <a:t>Industry</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651262" y="1545771"/>
            <a:ext cx="3892344" cy="3124199"/>
          </a:xfrm>
          <a:prstGeom prst="rect">
            <a:avLst/>
          </a:prstGeom>
        </p:spPr>
      </p:pic>
      <p:pic>
        <p:nvPicPr>
          <p:cNvPr id="4" name="object 4"/>
          <p:cNvPicPr/>
          <p:nvPr/>
        </p:nvPicPr>
        <p:blipFill>
          <a:blip r:embed="rId3" cstate="print"/>
          <a:stretch>
            <a:fillRect/>
          </a:stretch>
        </p:blipFill>
        <p:spPr>
          <a:xfrm>
            <a:off x="4880614" y="1545771"/>
            <a:ext cx="3612124" cy="3091542"/>
          </a:xfrm>
          <a:prstGeom prst="rect">
            <a:avLst/>
          </a:prstGeom>
        </p:spPr>
      </p:pic>
      <p:sp>
        <p:nvSpPr>
          <p:cNvPr id="5" name="object 5"/>
          <p:cNvSpPr txBox="1"/>
          <p:nvPr/>
        </p:nvSpPr>
        <p:spPr>
          <a:xfrm>
            <a:off x="640376" y="5243051"/>
            <a:ext cx="79787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https://data-flair.training/blogs/big-data-in-retail-industry-real-world-uses-examples/</a:t>
            </a:r>
            <a:endParaRPr sz="1800" dirty="0">
              <a:latin typeface="Calibri"/>
              <a:cs typeface="Calibri"/>
            </a:endParaRPr>
          </a:p>
        </p:txBody>
      </p:sp>
      <p:sp>
        <p:nvSpPr>
          <p:cNvPr id="6" name="Date Placeholder 5">
            <a:extLst>
              <a:ext uri="{FF2B5EF4-FFF2-40B4-BE49-F238E27FC236}">
                <a16:creationId xmlns:a16="http://schemas.microsoft.com/office/drawing/2014/main" id="{154CB27E-E42B-7595-D424-47E00DC5700A}"/>
              </a:ext>
            </a:extLst>
          </p:cNvPr>
          <p:cNvSpPr>
            <a:spLocks noGrp="1"/>
          </p:cNvSpPr>
          <p:nvPr>
            <p:ph type="dt" sz="half" idx="10"/>
          </p:nvPr>
        </p:nvSpPr>
        <p:spPr/>
        <p:txBody>
          <a:bodyPr/>
          <a:lstStyle/>
          <a:p>
            <a:fld id="{A78793A0-396E-4F4D-8FC9-8703908D99A0}" type="datetime1">
              <a:rPr lang="en-US" smtClean="0"/>
              <a:t>2/5/2024</a:t>
            </a:fld>
            <a:endParaRPr lang="en-US"/>
          </a:p>
        </p:txBody>
      </p:sp>
      <p:sp>
        <p:nvSpPr>
          <p:cNvPr id="7" name="Slide Number Placeholder 6">
            <a:extLst>
              <a:ext uri="{FF2B5EF4-FFF2-40B4-BE49-F238E27FC236}">
                <a16:creationId xmlns:a16="http://schemas.microsoft.com/office/drawing/2014/main" id="{03BADFA1-E61C-916F-3CC5-ACF41DFA1067}"/>
              </a:ext>
            </a:extLst>
          </p:cNvPr>
          <p:cNvSpPr>
            <a:spLocks noGrp="1"/>
          </p:cNvSpPr>
          <p:nvPr>
            <p:ph type="sldNum" sz="quarter" idx="12"/>
          </p:nvPr>
        </p:nvSpPr>
        <p:spPr/>
        <p:txBody>
          <a:bodyPr/>
          <a:lstStyle/>
          <a:p>
            <a:fld id="{B6F15528-21DE-4FAA-801E-634DDDAF4B2B}" type="slidenum">
              <a:rPr lang="en-US" smtClean="0"/>
              <a:t>41</a:t>
            </a:fld>
            <a:endParaRPr lang="en-US"/>
          </a:p>
        </p:txBody>
      </p:sp>
    </p:spTree>
    <p:extLst>
      <p:ext uri="{BB962C8B-B14F-4D97-AF65-F5344CB8AC3E}">
        <p14:creationId xmlns:p14="http://schemas.microsoft.com/office/powerpoint/2010/main" val="3129716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8678" y="381000"/>
            <a:ext cx="5394960" cy="482600"/>
          </a:xfrm>
          <a:prstGeom prst="rect">
            <a:avLst/>
          </a:prstGeom>
        </p:spPr>
        <p:txBody>
          <a:bodyPr vert="horz" wrap="square" lIns="0" tIns="12700" rIns="0" bIns="0" rtlCol="0">
            <a:spAutoFit/>
          </a:bodyPr>
          <a:lstStyle/>
          <a:p>
            <a:pPr marL="12700">
              <a:lnSpc>
                <a:spcPct val="100000"/>
              </a:lnSpc>
              <a:spcBef>
                <a:spcPts val="100"/>
              </a:spcBef>
            </a:pPr>
            <a:r>
              <a:rPr sz="3000" b="1" spc="65" dirty="0">
                <a:solidFill>
                  <a:srgbClr val="C00000"/>
                </a:solidFill>
                <a:latin typeface="+mn-lt"/>
              </a:rPr>
              <a:t>Big</a:t>
            </a:r>
            <a:r>
              <a:rPr sz="3000" b="1" dirty="0">
                <a:solidFill>
                  <a:srgbClr val="C00000"/>
                </a:solidFill>
                <a:latin typeface="+mn-lt"/>
              </a:rPr>
              <a:t> </a:t>
            </a:r>
            <a:r>
              <a:rPr sz="3000" b="1" spc="10" dirty="0">
                <a:solidFill>
                  <a:srgbClr val="C00000"/>
                </a:solidFill>
                <a:latin typeface="+mn-lt"/>
              </a:rPr>
              <a:t>Data</a:t>
            </a:r>
            <a:r>
              <a:rPr sz="3000" b="1" spc="5" dirty="0">
                <a:solidFill>
                  <a:srgbClr val="C00000"/>
                </a:solidFill>
                <a:latin typeface="+mn-lt"/>
              </a:rPr>
              <a:t> </a:t>
            </a:r>
            <a:r>
              <a:rPr sz="3000" b="1" spc="110" dirty="0">
                <a:solidFill>
                  <a:srgbClr val="C00000"/>
                </a:solidFill>
                <a:latin typeface="+mn-lt"/>
              </a:rPr>
              <a:t>Applications</a:t>
            </a:r>
            <a:r>
              <a:rPr sz="3000" b="1" spc="5" dirty="0">
                <a:solidFill>
                  <a:srgbClr val="C00000"/>
                </a:solidFill>
                <a:latin typeface="+mn-lt"/>
              </a:rPr>
              <a:t> </a:t>
            </a:r>
            <a:r>
              <a:rPr sz="3000" b="1" spc="130" dirty="0">
                <a:solidFill>
                  <a:srgbClr val="C00000"/>
                </a:solidFill>
                <a:latin typeface="+mn-lt"/>
              </a:rPr>
              <a:t>in</a:t>
            </a:r>
            <a:r>
              <a:rPr sz="3000" b="1" spc="5" dirty="0">
                <a:solidFill>
                  <a:srgbClr val="C00000"/>
                </a:solidFill>
                <a:latin typeface="+mn-lt"/>
              </a:rPr>
              <a:t> </a:t>
            </a:r>
            <a:r>
              <a:rPr sz="3000" b="1" spc="140" dirty="0">
                <a:solidFill>
                  <a:srgbClr val="C00000"/>
                </a:solidFill>
                <a:latin typeface="+mn-lt"/>
              </a:rPr>
              <a:t>Bank</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228600" y="1480370"/>
            <a:ext cx="4147558" cy="2971799"/>
          </a:xfrm>
          <a:prstGeom prst="rect">
            <a:avLst/>
          </a:prstGeom>
        </p:spPr>
      </p:pic>
      <p:pic>
        <p:nvPicPr>
          <p:cNvPr id="4" name="object 4"/>
          <p:cNvPicPr/>
          <p:nvPr/>
        </p:nvPicPr>
        <p:blipFill>
          <a:blip r:embed="rId3" cstate="print"/>
          <a:stretch>
            <a:fillRect/>
          </a:stretch>
        </p:blipFill>
        <p:spPr>
          <a:xfrm>
            <a:off x="4626429" y="1480370"/>
            <a:ext cx="4060371" cy="2971799"/>
          </a:xfrm>
          <a:prstGeom prst="rect">
            <a:avLst/>
          </a:prstGeom>
        </p:spPr>
      </p:pic>
      <p:sp>
        <p:nvSpPr>
          <p:cNvPr id="5" name="object 5"/>
          <p:cNvSpPr txBox="1"/>
          <p:nvPr/>
        </p:nvSpPr>
        <p:spPr>
          <a:xfrm>
            <a:off x="1908865" y="5104539"/>
            <a:ext cx="4934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https://data-flair.training/blogs/big-data-in-banking/</a:t>
            </a:r>
            <a:endParaRPr sz="1800" dirty="0">
              <a:latin typeface="Calibri"/>
              <a:cs typeface="Calibri"/>
            </a:endParaRPr>
          </a:p>
        </p:txBody>
      </p:sp>
      <p:sp>
        <p:nvSpPr>
          <p:cNvPr id="6" name="Date Placeholder 5">
            <a:extLst>
              <a:ext uri="{FF2B5EF4-FFF2-40B4-BE49-F238E27FC236}">
                <a16:creationId xmlns:a16="http://schemas.microsoft.com/office/drawing/2014/main" id="{90F2CEDE-C9CE-5913-B463-FFFA92DD663C}"/>
              </a:ext>
            </a:extLst>
          </p:cNvPr>
          <p:cNvSpPr>
            <a:spLocks noGrp="1"/>
          </p:cNvSpPr>
          <p:nvPr>
            <p:ph type="dt" sz="half" idx="10"/>
          </p:nvPr>
        </p:nvSpPr>
        <p:spPr/>
        <p:txBody>
          <a:bodyPr/>
          <a:lstStyle/>
          <a:p>
            <a:fld id="{2CAD3B96-3624-431F-AEF2-691429772461}" type="datetime1">
              <a:rPr lang="en-US" smtClean="0"/>
              <a:t>2/5/2024</a:t>
            </a:fld>
            <a:endParaRPr lang="en-US"/>
          </a:p>
        </p:txBody>
      </p:sp>
      <p:sp>
        <p:nvSpPr>
          <p:cNvPr id="7" name="Slide Number Placeholder 6">
            <a:extLst>
              <a:ext uri="{FF2B5EF4-FFF2-40B4-BE49-F238E27FC236}">
                <a16:creationId xmlns:a16="http://schemas.microsoft.com/office/drawing/2014/main" id="{F52FC021-14E5-3FA4-6335-15A9C247F127}"/>
              </a:ext>
            </a:extLst>
          </p:cNvPr>
          <p:cNvSpPr>
            <a:spLocks noGrp="1"/>
          </p:cNvSpPr>
          <p:nvPr>
            <p:ph type="sldNum" sz="quarter" idx="12"/>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944643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3125" y="488441"/>
            <a:ext cx="4857750" cy="482600"/>
          </a:xfrm>
          <a:prstGeom prst="rect">
            <a:avLst/>
          </a:prstGeom>
        </p:spPr>
        <p:txBody>
          <a:bodyPr vert="horz" wrap="square" lIns="0" tIns="12700" rIns="0" bIns="0" rtlCol="0">
            <a:spAutoFit/>
          </a:bodyPr>
          <a:lstStyle/>
          <a:p>
            <a:pPr marL="12700">
              <a:lnSpc>
                <a:spcPct val="100000"/>
              </a:lnSpc>
              <a:spcBef>
                <a:spcPts val="100"/>
              </a:spcBef>
            </a:pPr>
            <a:r>
              <a:rPr sz="3000" b="1" spc="65" dirty="0">
                <a:solidFill>
                  <a:srgbClr val="C00000"/>
                </a:solidFill>
                <a:latin typeface="+mn-lt"/>
              </a:rPr>
              <a:t>Big</a:t>
            </a:r>
            <a:r>
              <a:rPr sz="3000" b="1" dirty="0">
                <a:solidFill>
                  <a:srgbClr val="C00000"/>
                </a:solidFill>
                <a:latin typeface="+mn-lt"/>
              </a:rPr>
              <a:t> </a:t>
            </a:r>
            <a:r>
              <a:rPr sz="3000" b="1" spc="10" dirty="0">
                <a:solidFill>
                  <a:srgbClr val="C00000"/>
                </a:solidFill>
                <a:latin typeface="+mn-lt"/>
              </a:rPr>
              <a:t>Data</a:t>
            </a:r>
            <a:r>
              <a:rPr sz="3000" b="1" spc="5" dirty="0">
                <a:solidFill>
                  <a:srgbClr val="C00000"/>
                </a:solidFill>
                <a:latin typeface="+mn-lt"/>
              </a:rPr>
              <a:t> </a:t>
            </a:r>
            <a:r>
              <a:rPr sz="3000" b="1" spc="130" dirty="0">
                <a:solidFill>
                  <a:srgbClr val="C00000"/>
                </a:solidFill>
                <a:latin typeface="+mn-lt"/>
              </a:rPr>
              <a:t>in</a:t>
            </a:r>
            <a:r>
              <a:rPr sz="3000" b="1" dirty="0">
                <a:solidFill>
                  <a:srgbClr val="C00000"/>
                </a:solidFill>
                <a:latin typeface="+mn-lt"/>
              </a:rPr>
              <a:t> </a:t>
            </a:r>
            <a:r>
              <a:rPr sz="3000" b="1" spc="110" dirty="0">
                <a:solidFill>
                  <a:srgbClr val="C00000"/>
                </a:solidFill>
                <a:latin typeface="+mn-lt"/>
              </a:rPr>
              <a:t>Travel</a:t>
            </a:r>
            <a:r>
              <a:rPr sz="3000" b="1" spc="5" dirty="0">
                <a:solidFill>
                  <a:srgbClr val="C00000"/>
                </a:solidFill>
                <a:latin typeface="+mn-lt"/>
              </a:rPr>
              <a:t> </a:t>
            </a:r>
            <a:r>
              <a:rPr sz="3000" b="1" spc="85" dirty="0">
                <a:solidFill>
                  <a:srgbClr val="C00000"/>
                </a:solidFill>
                <a:latin typeface="+mn-lt"/>
              </a:rPr>
              <a:t>Industry</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987425" y="1295400"/>
            <a:ext cx="7238999" cy="3822191"/>
          </a:xfrm>
          <a:prstGeom prst="rect">
            <a:avLst/>
          </a:prstGeom>
        </p:spPr>
      </p:pic>
      <p:sp>
        <p:nvSpPr>
          <p:cNvPr id="4" name="object 4"/>
          <p:cNvSpPr txBox="1"/>
          <p:nvPr/>
        </p:nvSpPr>
        <p:spPr>
          <a:xfrm>
            <a:off x="1788477" y="5562600"/>
            <a:ext cx="55670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https://data-flair.training/blogs/big-data-in-travel-industry/</a:t>
            </a:r>
            <a:endParaRPr sz="1800" dirty="0">
              <a:latin typeface="Calibri"/>
              <a:cs typeface="Calibri"/>
            </a:endParaRPr>
          </a:p>
        </p:txBody>
      </p:sp>
      <p:sp>
        <p:nvSpPr>
          <p:cNvPr id="5" name="Date Placeholder 4">
            <a:extLst>
              <a:ext uri="{FF2B5EF4-FFF2-40B4-BE49-F238E27FC236}">
                <a16:creationId xmlns:a16="http://schemas.microsoft.com/office/drawing/2014/main" id="{2448299E-260A-CF4A-2940-05323F6A8FAE}"/>
              </a:ext>
            </a:extLst>
          </p:cNvPr>
          <p:cNvSpPr>
            <a:spLocks noGrp="1"/>
          </p:cNvSpPr>
          <p:nvPr>
            <p:ph type="dt" sz="half" idx="10"/>
          </p:nvPr>
        </p:nvSpPr>
        <p:spPr/>
        <p:txBody>
          <a:bodyPr/>
          <a:lstStyle/>
          <a:p>
            <a:fld id="{AFB11927-CD02-400B-A621-CF67CF851BA9}" type="datetime1">
              <a:rPr lang="en-US" smtClean="0"/>
              <a:t>2/5/2024</a:t>
            </a:fld>
            <a:endParaRPr lang="en-US"/>
          </a:p>
        </p:txBody>
      </p:sp>
      <p:sp>
        <p:nvSpPr>
          <p:cNvPr id="6" name="Slide Number Placeholder 5">
            <a:extLst>
              <a:ext uri="{FF2B5EF4-FFF2-40B4-BE49-F238E27FC236}">
                <a16:creationId xmlns:a16="http://schemas.microsoft.com/office/drawing/2014/main" id="{FA1A2D29-9F91-53F2-1550-801E1CFE0791}"/>
              </a:ext>
            </a:extLst>
          </p:cNvPr>
          <p:cNvSpPr>
            <a:spLocks noGrp="1"/>
          </p:cNvSpPr>
          <p:nvPr>
            <p:ph type="sldNum" sz="quarter" idx="12"/>
          </p:nvPr>
        </p:nvSpPr>
        <p:spPr/>
        <p:txBody>
          <a:bodyPr/>
          <a:lstStyle/>
          <a:p>
            <a:fld id="{B6F15528-21DE-4FAA-801E-634DDDAF4B2B}" type="slidenum">
              <a:rPr lang="en-US" smtClean="0"/>
              <a:t>43</a:t>
            </a:fld>
            <a:endParaRPr lang="en-US"/>
          </a:p>
        </p:txBody>
      </p:sp>
    </p:spTree>
    <p:extLst>
      <p:ext uri="{BB962C8B-B14F-4D97-AF65-F5344CB8AC3E}">
        <p14:creationId xmlns:p14="http://schemas.microsoft.com/office/powerpoint/2010/main" val="3852184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183" y="398059"/>
            <a:ext cx="4425633" cy="474489"/>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C00000"/>
                </a:solidFill>
                <a:latin typeface="+mn-lt"/>
              </a:rPr>
              <a:t>Data</a:t>
            </a:r>
            <a:r>
              <a:rPr sz="3000" b="1" spc="-25" dirty="0">
                <a:solidFill>
                  <a:srgbClr val="C00000"/>
                </a:solidFill>
                <a:latin typeface="+mn-lt"/>
              </a:rPr>
              <a:t> </a:t>
            </a:r>
            <a:r>
              <a:rPr sz="3000" b="1" spc="165" dirty="0">
                <a:solidFill>
                  <a:srgbClr val="C00000"/>
                </a:solidFill>
                <a:latin typeface="+mn-lt"/>
              </a:rPr>
              <a:t>Analytics</a:t>
            </a:r>
            <a:r>
              <a:rPr sz="3000" b="1" spc="-20" dirty="0">
                <a:solidFill>
                  <a:srgbClr val="C00000"/>
                </a:solidFill>
                <a:latin typeface="+mn-lt"/>
              </a:rPr>
              <a:t> </a:t>
            </a:r>
            <a:r>
              <a:rPr sz="3000" b="1" spc="145" dirty="0">
                <a:solidFill>
                  <a:srgbClr val="C00000"/>
                </a:solidFill>
                <a:latin typeface="+mn-lt"/>
              </a:rPr>
              <a:t>Usecases</a:t>
            </a:r>
            <a:endParaRPr sz="3000" b="1" dirty="0">
              <a:solidFill>
                <a:srgbClr val="C00000"/>
              </a:solidFill>
              <a:latin typeface="+mn-lt"/>
            </a:endParaRPr>
          </a:p>
        </p:txBody>
      </p:sp>
      <p:sp>
        <p:nvSpPr>
          <p:cNvPr id="3" name="object 3"/>
          <p:cNvSpPr txBox="1"/>
          <p:nvPr/>
        </p:nvSpPr>
        <p:spPr>
          <a:xfrm>
            <a:off x="605467" y="1373451"/>
            <a:ext cx="7421880" cy="4244752"/>
          </a:xfrm>
          <a:prstGeom prst="rect">
            <a:avLst/>
          </a:prstGeom>
        </p:spPr>
        <p:txBody>
          <a:bodyPr vert="horz" wrap="square" lIns="0" tIns="12700" rIns="0" bIns="0" rtlCol="0">
            <a:spAutoFit/>
          </a:bodyPr>
          <a:lstStyle/>
          <a:p>
            <a:pPr marL="12700" algn="just">
              <a:spcBef>
                <a:spcPts val="100"/>
              </a:spcBef>
            </a:pPr>
            <a:r>
              <a:rPr sz="2000" b="1" spc="-5" dirty="0">
                <a:cs typeface="Roboto"/>
              </a:rPr>
              <a:t>Social</a:t>
            </a:r>
            <a:r>
              <a:rPr sz="2000" b="1" spc="-20" dirty="0">
                <a:cs typeface="Roboto"/>
              </a:rPr>
              <a:t> </a:t>
            </a:r>
            <a:r>
              <a:rPr sz="2000" b="1" dirty="0">
                <a:cs typeface="Roboto"/>
              </a:rPr>
              <a:t>Media</a:t>
            </a:r>
            <a:r>
              <a:rPr sz="2000" b="1" spc="-15" dirty="0">
                <a:cs typeface="Roboto"/>
              </a:rPr>
              <a:t> </a:t>
            </a:r>
            <a:r>
              <a:rPr sz="2000" b="1" spc="-5" dirty="0">
                <a:cs typeface="Roboto"/>
              </a:rPr>
              <a:t>Sentiment</a:t>
            </a:r>
            <a:r>
              <a:rPr sz="2000" b="1" spc="-15" dirty="0">
                <a:cs typeface="Roboto"/>
              </a:rPr>
              <a:t> </a:t>
            </a:r>
            <a:r>
              <a:rPr sz="2000" b="1" spc="-10" dirty="0">
                <a:cs typeface="Roboto"/>
              </a:rPr>
              <a:t>Analysis</a:t>
            </a:r>
            <a:endParaRPr sz="2000" dirty="0">
              <a:cs typeface="Roboto"/>
            </a:endParaRPr>
          </a:p>
          <a:p>
            <a:pPr marL="342900" indent="-342900" algn="just">
              <a:spcBef>
                <a:spcPts val="5"/>
              </a:spcBef>
              <a:buFont typeface="Arial" panose="020B0604020202020204" pitchFamily="34" charset="0"/>
              <a:buChar char="•"/>
            </a:pPr>
            <a:endParaRPr sz="2000" dirty="0">
              <a:cs typeface="Roboto"/>
            </a:endParaRPr>
          </a:p>
          <a:p>
            <a:pPr marL="430530" indent="-342900" algn="just">
              <a:buClr>
                <a:srgbClr val="FFFFFF"/>
              </a:buClr>
              <a:buFont typeface="Arial" panose="020B0604020202020204" pitchFamily="34" charset="0"/>
              <a:buChar char="•"/>
              <a:tabLst>
                <a:tab pos="469265" algn="l"/>
                <a:tab pos="469900" algn="l"/>
              </a:tabLst>
            </a:pPr>
            <a:r>
              <a:rPr sz="2000" u="heavy" spc="-5" dirty="0">
                <a:uFill>
                  <a:solidFill>
                    <a:srgbClr val="8BC34A"/>
                  </a:solidFill>
                </a:uFill>
                <a:cs typeface="Cambria"/>
                <a:hlinkClick r:id="rId2"/>
              </a:rPr>
              <a:t>https://www.preprints.org/manuscript/202005.0015/v1</a:t>
            </a:r>
            <a:endParaRPr sz="2000" dirty="0">
              <a:cs typeface="Cambria"/>
            </a:endParaRPr>
          </a:p>
          <a:p>
            <a:pPr marL="430530" marR="5080" indent="-342900" algn="just">
              <a:buClr>
                <a:srgbClr val="FFFFFF"/>
              </a:buClr>
              <a:buFont typeface="Arial" panose="020B0604020202020204" pitchFamily="34" charset="0"/>
              <a:buChar char="•"/>
              <a:tabLst>
                <a:tab pos="469265" algn="l"/>
                <a:tab pos="469900" algn="l"/>
              </a:tabLst>
            </a:pPr>
            <a:r>
              <a:rPr sz="2000" u="heavy" spc="-5" dirty="0">
                <a:uFill>
                  <a:solidFill>
                    <a:srgbClr val="8BC34A"/>
                  </a:solidFill>
                </a:uFill>
                <a:cs typeface="Cambria"/>
                <a:hlinkClick r:id="rId3"/>
              </a:rPr>
              <a:t>https://www.regenhealthsolutions.info/2020/04/09/usc-resea </a:t>
            </a:r>
            <a:r>
              <a:rPr sz="2000" spc="-430" dirty="0">
                <a:cs typeface="Cambria"/>
              </a:rPr>
              <a:t> </a:t>
            </a:r>
            <a:r>
              <a:rPr sz="2000" u="heavy" spc="-5" dirty="0">
                <a:uFill>
                  <a:solidFill>
                    <a:srgbClr val="8BC34A"/>
                  </a:solidFill>
                </a:uFill>
                <a:cs typeface="Cambria"/>
                <a:hlinkClick r:id="rId3"/>
              </a:rPr>
              <a:t>rchers-analyze-covid-19-misinformation-on-twitter/</a:t>
            </a:r>
            <a:endParaRPr sz="2000" dirty="0">
              <a:cs typeface="Cambria"/>
            </a:endParaRPr>
          </a:p>
          <a:p>
            <a:pPr algn="just">
              <a:spcBef>
                <a:spcPts val="20"/>
              </a:spcBef>
              <a:buClr>
                <a:srgbClr val="FFFFFF"/>
              </a:buClr>
              <a:buFont typeface="Arial MT"/>
              <a:buChar char="●"/>
            </a:pPr>
            <a:endParaRPr sz="2000" dirty="0">
              <a:cs typeface="Cambria"/>
            </a:endParaRPr>
          </a:p>
          <a:p>
            <a:pPr marL="12700" algn="just"/>
            <a:r>
              <a:rPr sz="2000" b="1" spc="-5" dirty="0">
                <a:cs typeface="Cambria"/>
              </a:rPr>
              <a:t>Market</a:t>
            </a:r>
            <a:r>
              <a:rPr sz="2000" b="1" spc="-35" dirty="0">
                <a:cs typeface="Cambria"/>
              </a:rPr>
              <a:t> </a:t>
            </a:r>
            <a:r>
              <a:rPr sz="2000" b="1" spc="-5" dirty="0">
                <a:cs typeface="Cambria"/>
              </a:rPr>
              <a:t>Basket</a:t>
            </a:r>
            <a:r>
              <a:rPr sz="2000" b="1" spc="-30" dirty="0">
                <a:cs typeface="Cambria"/>
              </a:rPr>
              <a:t> </a:t>
            </a:r>
            <a:r>
              <a:rPr sz="2000" b="1" spc="-5" dirty="0">
                <a:cs typeface="Cambria"/>
              </a:rPr>
              <a:t>Analysis</a:t>
            </a:r>
            <a:endParaRPr sz="2000" dirty="0">
              <a:cs typeface="Cambria"/>
            </a:endParaRPr>
          </a:p>
          <a:p>
            <a:pPr marL="394335" indent="-382270" algn="just">
              <a:spcBef>
                <a:spcPts val="100"/>
              </a:spcBef>
              <a:buClr>
                <a:srgbClr val="FFFFFF"/>
              </a:buClr>
              <a:buSzPct val="181818"/>
              <a:buChar char="●"/>
              <a:tabLst>
                <a:tab pos="394335" algn="l"/>
                <a:tab pos="394970" algn="l"/>
              </a:tabLst>
            </a:pPr>
            <a:r>
              <a:rPr sz="2000" u="heavy" spc="-5" dirty="0">
                <a:uFill>
                  <a:solidFill>
                    <a:srgbClr val="8BC34A"/>
                  </a:solidFill>
                </a:uFill>
                <a:cs typeface="Cambria"/>
                <a:hlinkClick r:id="rId4"/>
              </a:rPr>
              <a:t>https://www.analyticsvidhya.com/blog/2014/08/effective-cro </a:t>
            </a:r>
            <a:r>
              <a:rPr sz="2000" spc="-430" dirty="0">
                <a:cs typeface="Cambria"/>
              </a:rPr>
              <a:t> </a:t>
            </a:r>
            <a:r>
              <a:rPr sz="2000" u="heavy" spc="-5" dirty="0">
                <a:uFill>
                  <a:solidFill>
                    <a:srgbClr val="8BC34A"/>
                  </a:solidFill>
                </a:uFill>
                <a:cs typeface="Cambria"/>
                <a:hlinkClick r:id="rId4"/>
              </a:rPr>
              <a:t>ss-selling-market-basket-analysis/</a:t>
            </a:r>
            <a:endParaRPr lang="en-IN" sz="2000" u="heavy" spc="-5" dirty="0">
              <a:uFill>
                <a:solidFill>
                  <a:srgbClr val="8BC34A"/>
                </a:solidFill>
              </a:uFill>
              <a:cs typeface="Cambria"/>
            </a:endParaRPr>
          </a:p>
          <a:p>
            <a:pPr marL="394335" indent="-382270" algn="just">
              <a:spcBef>
                <a:spcPts val="100"/>
              </a:spcBef>
              <a:buClr>
                <a:srgbClr val="FFFFFF"/>
              </a:buClr>
              <a:buSzPct val="181818"/>
              <a:buChar char="●"/>
              <a:tabLst>
                <a:tab pos="394335" algn="l"/>
                <a:tab pos="394970" algn="l"/>
              </a:tabLst>
            </a:pPr>
            <a:r>
              <a:rPr lang="en-IN" sz="2000" u="sng" spc="-5" dirty="0">
                <a:solidFill>
                  <a:srgbClr val="8BC34A"/>
                </a:solidFill>
                <a:uFill>
                  <a:solidFill>
                    <a:srgbClr val="8BC34A"/>
                  </a:solidFill>
                </a:uFill>
                <a:cs typeface="Arial MT"/>
                <a:hlinkClick r:id="rId5"/>
              </a:rPr>
              <a:t>https://medium.com/@notesharsha/market-basket-analysis-sneaky-psychology-of-supermarkets-simple-guide-using-python-eacfd33cc882</a:t>
            </a:r>
            <a:endParaRPr lang="en-IN" sz="2000" dirty="0">
              <a:cs typeface="Arial MT"/>
            </a:endParaRPr>
          </a:p>
          <a:p>
            <a:pPr marL="469900" marR="59690" indent="-382270" algn="just">
              <a:spcBef>
                <a:spcPts val="1575"/>
              </a:spcBef>
              <a:buClr>
                <a:srgbClr val="FFFFFF"/>
              </a:buClr>
              <a:buFont typeface="Arial MT"/>
              <a:buChar char="●"/>
              <a:tabLst>
                <a:tab pos="469265" algn="l"/>
                <a:tab pos="469900" algn="l"/>
              </a:tabLst>
            </a:pPr>
            <a:endParaRPr sz="2000" dirty="0">
              <a:latin typeface="Cambria"/>
              <a:cs typeface="Cambria"/>
            </a:endParaRPr>
          </a:p>
        </p:txBody>
      </p:sp>
      <p:sp>
        <p:nvSpPr>
          <p:cNvPr id="5" name="Date Placeholder 4">
            <a:extLst>
              <a:ext uri="{FF2B5EF4-FFF2-40B4-BE49-F238E27FC236}">
                <a16:creationId xmlns:a16="http://schemas.microsoft.com/office/drawing/2014/main" id="{D435B946-F9C4-3308-DB10-14BCB271B63A}"/>
              </a:ext>
            </a:extLst>
          </p:cNvPr>
          <p:cNvSpPr>
            <a:spLocks noGrp="1"/>
          </p:cNvSpPr>
          <p:nvPr>
            <p:ph type="dt" sz="half" idx="10"/>
          </p:nvPr>
        </p:nvSpPr>
        <p:spPr/>
        <p:txBody>
          <a:bodyPr/>
          <a:lstStyle/>
          <a:p>
            <a:fld id="{F68E8BFB-D30A-44F8-A899-1349F65BD335}" type="datetime1">
              <a:rPr lang="en-US" smtClean="0"/>
              <a:t>2/5/2024</a:t>
            </a:fld>
            <a:endParaRPr lang="en-US"/>
          </a:p>
        </p:txBody>
      </p:sp>
      <p:sp>
        <p:nvSpPr>
          <p:cNvPr id="6" name="Slide Number Placeholder 5">
            <a:extLst>
              <a:ext uri="{FF2B5EF4-FFF2-40B4-BE49-F238E27FC236}">
                <a16:creationId xmlns:a16="http://schemas.microsoft.com/office/drawing/2014/main" id="{84FFD171-2323-8491-072D-0A9B48E30093}"/>
              </a:ext>
            </a:extLst>
          </p:cNvPr>
          <p:cNvSpPr>
            <a:spLocks noGrp="1"/>
          </p:cNvSpPr>
          <p:nvPr>
            <p:ph type="sldNum" sz="quarter" idx="12"/>
          </p:nvPr>
        </p:nvSpPr>
        <p:spPr/>
        <p:txBody>
          <a:bodyPr/>
          <a:lstStyle/>
          <a:p>
            <a:fld id="{B6F15528-21DE-4FAA-801E-634DDDAF4B2B}"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861" y="104883"/>
            <a:ext cx="7263130" cy="635000"/>
          </a:xfrm>
          <a:prstGeom prst="rect">
            <a:avLst/>
          </a:prstGeom>
        </p:spPr>
        <p:txBody>
          <a:bodyPr vert="horz" wrap="square" lIns="0" tIns="12700" rIns="0" bIns="0" rtlCol="0">
            <a:spAutoFit/>
          </a:bodyPr>
          <a:lstStyle/>
          <a:p>
            <a:pPr marL="12700">
              <a:lnSpc>
                <a:spcPct val="100000"/>
              </a:lnSpc>
              <a:spcBef>
                <a:spcPts val="100"/>
              </a:spcBef>
            </a:pPr>
            <a:r>
              <a:rPr sz="4000" b="1" spc="140" dirty="0">
                <a:solidFill>
                  <a:srgbClr val="C00000"/>
                </a:solidFill>
                <a:latin typeface="+mn-lt"/>
              </a:rPr>
              <a:t>Emerging</a:t>
            </a:r>
            <a:r>
              <a:rPr sz="4000" b="1" spc="10" dirty="0">
                <a:solidFill>
                  <a:srgbClr val="C00000"/>
                </a:solidFill>
                <a:latin typeface="+mn-lt"/>
              </a:rPr>
              <a:t> </a:t>
            </a:r>
            <a:r>
              <a:rPr sz="4000" b="1" spc="100" dirty="0">
                <a:solidFill>
                  <a:srgbClr val="C00000"/>
                </a:solidFill>
                <a:latin typeface="+mn-lt"/>
                <a:cs typeface="Cambria"/>
              </a:rPr>
              <a:t>Big</a:t>
            </a:r>
            <a:r>
              <a:rPr sz="4000" b="1" spc="75" dirty="0">
                <a:solidFill>
                  <a:srgbClr val="C00000"/>
                </a:solidFill>
                <a:latin typeface="+mn-lt"/>
                <a:cs typeface="Cambria"/>
              </a:rPr>
              <a:t> </a:t>
            </a:r>
            <a:r>
              <a:rPr sz="4000" b="1" spc="20" dirty="0">
                <a:solidFill>
                  <a:srgbClr val="C00000"/>
                </a:solidFill>
                <a:latin typeface="+mn-lt"/>
                <a:cs typeface="Cambria"/>
              </a:rPr>
              <a:t>Data</a:t>
            </a:r>
            <a:r>
              <a:rPr sz="4000" b="1" spc="70" dirty="0">
                <a:solidFill>
                  <a:srgbClr val="C00000"/>
                </a:solidFill>
                <a:latin typeface="+mn-lt"/>
                <a:cs typeface="Cambria"/>
              </a:rPr>
              <a:t> </a:t>
            </a:r>
            <a:r>
              <a:rPr sz="4000" b="1" spc="135" dirty="0">
                <a:solidFill>
                  <a:srgbClr val="C00000"/>
                </a:solidFill>
                <a:latin typeface="+mn-lt"/>
                <a:cs typeface="Cambria"/>
              </a:rPr>
              <a:t>Ecosystem</a:t>
            </a:r>
            <a:endParaRPr sz="4000" b="1" dirty="0">
              <a:solidFill>
                <a:srgbClr val="C00000"/>
              </a:solidFill>
              <a:latin typeface="+mn-lt"/>
              <a:cs typeface="Cambria"/>
            </a:endParaRPr>
          </a:p>
        </p:txBody>
      </p:sp>
      <p:grpSp>
        <p:nvGrpSpPr>
          <p:cNvPr id="3" name="object 3"/>
          <p:cNvGrpSpPr/>
          <p:nvPr/>
        </p:nvGrpSpPr>
        <p:grpSpPr>
          <a:xfrm>
            <a:off x="771875" y="1233392"/>
            <a:ext cx="2302510" cy="1046480"/>
            <a:chOff x="438150" y="1732600"/>
            <a:chExt cx="2302510" cy="1046480"/>
          </a:xfrm>
        </p:grpSpPr>
        <p:sp>
          <p:nvSpPr>
            <p:cNvPr id="4" name="object 4"/>
            <p:cNvSpPr/>
            <p:nvPr/>
          </p:nvSpPr>
          <p:spPr>
            <a:xfrm>
              <a:off x="457200" y="1751650"/>
              <a:ext cx="2264410" cy="1008380"/>
            </a:xfrm>
            <a:custGeom>
              <a:avLst/>
              <a:gdLst/>
              <a:ahLst/>
              <a:cxnLst/>
              <a:rect l="l" t="t" r="r" b="b"/>
              <a:pathLst>
                <a:path w="2264410" h="1008380">
                  <a:moveTo>
                    <a:pt x="2096099" y="1007999"/>
                  </a:moveTo>
                  <a:lnTo>
                    <a:pt x="167999" y="1007999"/>
                  </a:lnTo>
                  <a:lnTo>
                    <a:pt x="123338" y="1001998"/>
                  </a:lnTo>
                  <a:lnTo>
                    <a:pt x="83207" y="985063"/>
                  </a:lnTo>
                  <a:lnTo>
                    <a:pt x="49206" y="958793"/>
                  </a:lnTo>
                  <a:lnTo>
                    <a:pt x="22936" y="924792"/>
                  </a:lnTo>
                  <a:lnTo>
                    <a:pt x="6001" y="884661"/>
                  </a:lnTo>
                  <a:lnTo>
                    <a:pt x="0" y="839999"/>
                  </a:lnTo>
                  <a:lnTo>
                    <a:pt x="0" y="167999"/>
                  </a:lnTo>
                  <a:lnTo>
                    <a:pt x="6001" y="123338"/>
                  </a:lnTo>
                  <a:lnTo>
                    <a:pt x="22936" y="83207"/>
                  </a:lnTo>
                  <a:lnTo>
                    <a:pt x="49206" y="49206"/>
                  </a:lnTo>
                  <a:lnTo>
                    <a:pt x="83207" y="22936"/>
                  </a:lnTo>
                  <a:lnTo>
                    <a:pt x="123338" y="6001"/>
                  </a:lnTo>
                  <a:lnTo>
                    <a:pt x="167999" y="0"/>
                  </a:lnTo>
                  <a:lnTo>
                    <a:pt x="2096099" y="0"/>
                  </a:lnTo>
                  <a:lnTo>
                    <a:pt x="2160390" y="12788"/>
                  </a:lnTo>
                  <a:lnTo>
                    <a:pt x="2214893" y="49205"/>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close/>
                </a:path>
              </a:pathLst>
            </a:custGeom>
            <a:solidFill>
              <a:srgbClr val="FFFFFF"/>
            </a:solidFill>
          </p:spPr>
          <p:txBody>
            <a:bodyPr wrap="square" lIns="0" tIns="0" rIns="0" bIns="0" rtlCol="0"/>
            <a:lstStyle/>
            <a:p>
              <a:endParaRPr sz="2000"/>
            </a:p>
          </p:txBody>
        </p:sp>
        <p:sp>
          <p:nvSpPr>
            <p:cNvPr id="5" name="object 5"/>
            <p:cNvSpPr/>
            <p:nvPr/>
          </p:nvSpPr>
          <p:spPr>
            <a:xfrm>
              <a:off x="457200" y="1751650"/>
              <a:ext cx="2264410" cy="1008380"/>
            </a:xfrm>
            <a:custGeom>
              <a:avLst/>
              <a:gdLst/>
              <a:ahLst/>
              <a:cxnLst/>
              <a:rect l="l" t="t" r="r" b="b"/>
              <a:pathLst>
                <a:path w="2264410" h="1008380">
                  <a:moveTo>
                    <a:pt x="0" y="167999"/>
                  </a:moveTo>
                  <a:lnTo>
                    <a:pt x="6001" y="123338"/>
                  </a:lnTo>
                  <a:lnTo>
                    <a:pt x="22936" y="83207"/>
                  </a:lnTo>
                  <a:lnTo>
                    <a:pt x="49206" y="49206"/>
                  </a:lnTo>
                  <a:lnTo>
                    <a:pt x="83207" y="22936"/>
                  </a:lnTo>
                  <a:lnTo>
                    <a:pt x="123338" y="6001"/>
                  </a:lnTo>
                  <a:lnTo>
                    <a:pt x="167999" y="0"/>
                  </a:lnTo>
                  <a:lnTo>
                    <a:pt x="2096099" y="0"/>
                  </a:lnTo>
                  <a:lnTo>
                    <a:pt x="2160390" y="12788"/>
                  </a:lnTo>
                  <a:lnTo>
                    <a:pt x="2214893" y="49205"/>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lnTo>
                    <a:pt x="167999" y="1007999"/>
                  </a:lnTo>
                  <a:lnTo>
                    <a:pt x="123338" y="1001998"/>
                  </a:lnTo>
                  <a:lnTo>
                    <a:pt x="83207" y="985063"/>
                  </a:lnTo>
                  <a:lnTo>
                    <a:pt x="49206" y="958793"/>
                  </a:lnTo>
                  <a:lnTo>
                    <a:pt x="22936" y="924792"/>
                  </a:lnTo>
                  <a:lnTo>
                    <a:pt x="6001" y="884661"/>
                  </a:lnTo>
                  <a:lnTo>
                    <a:pt x="0" y="839999"/>
                  </a:lnTo>
                  <a:lnTo>
                    <a:pt x="0" y="167999"/>
                  </a:lnTo>
                  <a:close/>
                </a:path>
              </a:pathLst>
            </a:custGeom>
            <a:ln w="38099">
              <a:solidFill>
                <a:srgbClr val="4A86E7"/>
              </a:solidFill>
            </a:ln>
          </p:spPr>
          <p:txBody>
            <a:bodyPr wrap="square" lIns="0" tIns="0" rIns="0" bIns="0" rtlCol="0"/>
            <a:lstStyle/>
            <a:p>
              <a:endParaRPr sz="2000"/>
            </a:p>
          </p:txBody>
        </p:sp>
      </p:grpSp>
      <p:sp>
        <p:nvSpPr>
          <p:cNvPr id="6" name="object 6"/>
          <p:cNvSpPr txBox="1"/>
          <p:nvPr/>
        </p:nvSpPr>
        <p:spPr>
          <a:xfrm>
            <a:off x="1300214" y="1333278"/>
            <a:ext cx="1245870" cy="837152"/>
          </a:xfrm>
          <a:prstGeom prst="rect">
            <a:avLst/>
          </a:prstGeom>
        </p:spPr>
        <p:txBody>
          <a:bodyPr vert="horz" wrap="square" lIns="0" tIns="28575" rIns="0" bIns="0" rtlCol="0">
            <a:spAutoFit/>
          </a:bodyPr>
          <a:lstStyle/>
          <a:p>
            <a:pPr marL="12700" marR="5080" indent="268605">
              <a:lnSpc>
                <a:spcPts val="3340"/>
              </a:lnSpc>
              <a:spcBef>
                <a:spcPts val="225"/>
              </a:spcBef>
            </a:pPr>
            <a:r>
              <a:rPr sz="2000" b="1" spc="-5" dirty="0">
                <a:solidFill>
                  <a:srgbClr val="434343"/>
                </a:solidFill>
                <a:cs typeface="Cambria"/>
              </a:rPr>
              <a:t>Data </a:t>
            </a:r>
            <a:r>
              <a:rPr sz="2000" b="1" dirty="0">
                <a:solidFill>
                  <a:srgbClr val="434343"/>
                </a:solidFill>
                <a:cs typeface="Cambria"/>
              </a:rPr>
              <a:t> </a:t>
            </a:r>
            <a:r>
              <a:rPr sz="2000" b="1" spc="-5" dirty="0">
                <a:solidFill>
                  <a:srgbClr val="434343"/>
                </a:solidFill>
                <a:cs typeface="Cambria"/>
              </a:rPr>
              <a:t>devices</a:t>
            </a:r>
            <a:endParaRPr sz="2000" dirty="0">
              <a:cs typeface="Cambria"/>
            </a:endParaRPr>
          </a:p>
        </p:txBody>
      </p:sp>
      <p:grpSp>
        <p:nvGrpSpPr>
          <p:cNvPr id="7" name="object 7"/>
          <p:cNvGrpSpPr/>
          <p:nvPr/>
        </p:nvGrpSpPr>
        <p:grpSpPr>
          <a:xfrm>
            <a:off x="771875" y="2575391"/>
            <a:ext cx="2302510" cy="1046480"/>
            <a:chOff x="438150" y="3074599"/>
            <a:chExt cx="2302510" cy="1046480"/>
          </a:xfrm>
        </p:grpSpPr>
        <p:sp>
          <p:nvSpPr>
            <p:cNvPr id="8" name="object 8"/>
            <p:cNvSpPr/>
            <p:nvPr/>
          </p:nvSpPr>
          <p:spPr>
            <a:xfrm>
              <a:off x="457200" y="3093649"/>
              <a:ext cx="2264410" cy="1008380"/>
            </a:xfrm>
            <a:custGeom>
              <a:avLst/>
              <a:gdLst/>
              <a:ahLst/>
              <a:cxnLst/>
              <a:rect l="l" t="t" r="r" b="b"/>
              <a:pathLst>
                <a:path w="2264410" h="1008379">
                  <a:moveTo>
                    <a:pt x="2096099" y="1007999"/>
                  </a:moveTo>
                  <a:lnTo>
                    <a:pt x="167999" y="1007999"/>
                  </a:lnTo>
                  <a:lnTo>
                    <a:pt x="123338" y="1001998"/>
                  </a:lnTo>
                  <a:lnTo>
                    <a:pt x="83207" y="985063"/>
                  </a:lnTo>
                  <a:lnTo>
                    <a:pt x="49206" y="958793"/>
                  </a:lnTo>
                  <a:lnTo>
                    <a:pt x="22936" y="924792"/>
                  </a:lnTo>
                  <a:lnTo>
                    <a:pt x="6001" y="884661"/>
                  </a:lnTo>
                  <a:lnTo>
                    <a:pt x="0" y="839999"/>
                  </a:lnTo>
                  <a:lnTo>
                    <a:pt x="0" y="167999"/>
                  </a:lnTo>
                  <a:lnTo>
                    <a:pt x="6001" y="123338"/>
                  </a:lnTo>
                  <a:lnTo>
                    <a:pt x="22936" y="83207"/>
                  </a:lnTo>
                  <a:lnTo>
                    <a:pt x="49206" y="49206"/>
                  </a:lnTo>
                  <a:lnTo>
                    <a:pt x="83207" y="22936"/>
                  </a:lnTo>
                  <a:lnTo>
                    <a:pt x="123338" y="6001"/>
                  </a:lnTo>
                  <a:lnTo>
                    <a:pt x="167999" y="0"/>
                  </a:lnTo>
                  <a:lnTo>
                    <a:pt x="2096099" y="0"/>
                  </a:lnTo>
                  <a:lnTo>
                    <a:pt x="2160390" y="12788"/>
                  </a:lnTo>
                  <a:lnTo>
                    <a:pt x="2214893" y="49205"/>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close/>
                </a:path>
              </a:pathLst>
            </a:custGeom>
            <a:solidFill>
              <a:srgbClr val="FFFFFF"/>
            </a:solidFill>
          </p:spPr>
          <p:txBody>
            <a:bodyPr wrap="square" lIns="0" tIns="0" rIns="0" bIns="0" rtlCol="0"/>
            <a:lstStyle/>
            <a:p>
              <a:endParaRPr sz="2000"/>
            </a:p>
          </p:txBody>
        </p:sp>
        <p:sp>
          <p:nvSpPr>
            <p:cNvPr id="9" name="object 9"/>
            <p:cNvSpPr/>
            <p:nvPr/>
          </p:nvSpPr>
          <p:spPr>
            <a:xfrm>
              <a:off x="457200" y="3093649"/>
              <a:ext cx="2264410" cy="1008380"/>
            </a:xfrm>
            <a:custGeom>
              <a:avLst/>
              <a:gdLst/>
              <a:ahLst/>
              <a:cxnLst/>
              <a:rect l="l" t="t" r="r" b="b"/>
              <a:pathLst>
                <a:path w="2264410" h="1008379">
                  <a:moveTo>
                    <a:pt x="0" y="167999"/>
                  </a:moveTo>
                  <a:lnTo>
                    <a:pt x="6001" y="123338"/>
                  </a:lnTo>
                  <a:lnTo>
                    <a:pt x="22936" y="83207"/>
                  </a:lnTo>
                  <a:lnTo>
                    <a:pt x="49206" y="49206"/>
                  </a:lnTo>
                  <a:lnTo>
                    <a:pt x="83207" y="22936"/>
                  </a:lnTo>
                  <a:lnTo>
                    <a:pt x="123338" y="6001"/>
                  </a:lnTo>
                  <a:lnTo>
                    <a:pt x="167999" y="0"/>
                  </a:lnTo>
                  <a:lnTo>
                    <a:pt x="2096099" y="0"/>
                  </a:lnTo>
                  <a:lnTo>
                    <a:pt x="2160390" y="12788"/>
                  </a:lnTo>
                  <a:lnTo>
                    <a:pt x="2214893" y="49205"/>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lnTo>
                    <a:pt x="167999" y="1007999"/>
                  </a:lnTo>
                  <a:lnTo>
                    <a:pt x="123338" y="1001998"/>
                  </a:lnTo>
                  <a:lnTo>
                    <a:pt x="83207" y="985063"/>
                  </a:lnTo>
                  <a:lnTo>
                    <a:pt x="49206" y="958793"/>
                  </a:lnTo>
                  <a:lnTo>
                    <a:pt x="22936" y="924792"/>
                  </a:lnTo>
                  <a:lnTo>
                    <a:pt x="6001" y="884661"/>
                  </a:lnTo>
                  <a:lnTo>
                    <a:pt x="0" y="839999"/>
                  </a:lnTo>
                  <a:lnTo>
                    <a:pt x="0" y="167999"/>
                  </a:lnTo>
                  <a:close/>
                </a:path>
              </a:pathLst>
            </a:custGeom>
            <a:ln w="38099">
              <a:solidFill>
                <a:srgbClr val="9900FF"/>
              </a:solidFill>
            </a:ln>
          </p:spPr>
          <p:txBody>
            <a:bodyPr wrap="square" lIns="0" tIns="0" rIns="0" bIns="0" rtlCol="0"/>
            <a:lstStyle/>
            <a:p>
              <a:endParaRPr sz="2000"/>
            </a:p>
          </p:txBody>
        </p:sp>
      </p:grpSp>
      <p:sp>
        <p:nvSpPr>
          <p:cNvPr id="10" name="object 10"/>
          <p:cNvSpPr txBox="1"/>
          <p:nvPr/>
        </p:nvSpPr>
        <p:spPr>
          <a:xfrm>
            <a:off x="1108724" y="2675278"/>
            <a:ext cx="1626235" cy="876935"/>
          </a:xfrm>
          <a:prstGeom prst="rect">
            <a:avLst/>
          </a:prstGeom>
        </p:spPr>
        <p:txBody>
          <a:bodyPr vert="horz" wrap="square" lIns="0" tIns="26034" rIns="0" bIns="0" rtlCol="0">
            <a:spAutoFit/>
          </a:bodyPr>
          <a:lstStyle/>
          <a:p>
            <a:pPr marL="12700" marR="5080" indent="459740">
              <a:lnSpc>
                <a:spcPts val="3350"/>
              </a:lnSpc>
              <a:spcBef>
                <a:spcPts val="204"/>
              </a:spcBef>
            </a:pPr>
            <a:r>
              <a:rPr sz="2000" b="1" spc="-5" dirty="0">
                <a:solidFill>
                  <a:srgbClr val="434343"/>
                </a:solidFill>
                <a:cs typeface="Cambria"/>
              </a:rPr>
              <a:t>Data </a:t>
            </a:r>
            <a:r>
              <a:rPr sz="2000" b="1" dirty="0">
                <a:solidFill>
                  <a:srgbClr val="434343"/>
                </a:solidFill>
                <a:cs typeface="Cambria"/>
              </a:rPr>
              <a:t> </a:t>
            </a:r>
            <a:r>
              <a:rPr sz="2000" b="1" spc="-5" dirty="0">
                <a:solidFill>
                  <a:srgbClr val="434343"/>
                </a:solidFill>
                <a:cs typeface="Cambria"/>
              </a:rPr>
              <a:t>collectors</a:t>
            </a:r>
            <a:endParaRPr sz="2000" dirty="0">
              <a:cs typeface="Cambria"/>
            </a:endParaRPr>
          </a:p>
        </p:txBody>
      </p:sp>
      <p:grpSp>
        <p:nvGrpSpPr>
          <p:cNvPr id="11" name="object 11"/>
          <p:cNvGrpSpPr/>
          <p:nvPr/>
        </p:nvGrpSpPr>
        <p:grpSpPr>
          <a:xfrm>
            <a:off x="771875" y="3802167"/>
            <a:ext cx="2302510" cy="1046480"/>
            <a:chOff x="438150" y="4301375"/>
            <a:chExt cx="2302510" cy="1046480"/>
          </a:xfrm>
        </p:grpSpPr>
        <p:sp>
          <p:nvSpPr>
            <p:cNvPr id="12" name="object 12"/>
            <p:cNvSpPr/>
            <p:nvPr/>
          </p:nvSpPr>
          <p:spPr>
            <a:xfrm>
              <a:off x="457200" y="4320425"/>
              <a:ext cx="2264410" cy="1008380"/>
            </a:xfrm>
            <a:custGeom>
              <a:avLst/>
              <a:gdLst/>
              <a:ahLst/>
              <a:cxnLst/>
              <a:rect l="l" t="t" r="r" b="b"/>
              <a:pathLst>
                <a:path w="2264410" h="1008379">
                  <a:moveTo>
                    <a:pt x="2096099" y="1007999"/>
                  </a:moveTo>
                  <a:lnTo>
                    <a:pt x="167999" y="1007999"/>
                  </a:lnTo>
                  <a:lnTo>
                    <a:pt x="123338" y="1001998"/>
                  </a:lnTo>
                  <a:lnTo>
                    <a:pt x="83207" y="985063"/>
                  </a:lnTo>
                  <a:lnTo>
                    <a:pt x="49206" y="958793"/>
                  </a:lnTo>
                  <a:lnTo>
                    <a:pt x="22936" y="924792"/>
                  </a:lnTo>
                  <a:lnTo>
                    <a:pt x="6001" y="884661"/>
                  </a:lnTo>
                  <a:lnTo>
                    <a:pt x="0" y="839999"/>
                  </a:lnTo>
                  <a:lnTo>
                    <a:pt x="0" y="167999"/>
                  </a:lnTo>
                  <a:lnTo>
                    <a:pt x="6001" y="123338"/>
                  </a:lnTo>
                  <a:lnTo>
                    <a:pt x="22936" y="83207"/>
                  </a:lnTo>
                  <a:lnTo>
                    <a:pt x="49206" y="49205"/>
                  </a:lnTo>
                  <a:lnTo>
                    <a:pt x="83207" y="22936"/>
                  </a:lnTo>
                  <a:lnTo>
                    <a:pt x="123338" y="6001"/>
                  </a:lnTo>
                  <a:lnTo>
                    <a:pt x="167999" y="0"/>
                  </a:lnTo>
                  <a:lnTo>
                    <a:pt x="2096099" y="0"/>
                  </a:lnTo>
                  <a:lnTo>
                    <a:pt x="2160390" y="12788"/>
                  </a:lnTo>
                  <a:lnTo>
                    <a:pt x="2214893" y="49206"/>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close/>
                </a:path>
              </a:pathLst>
            </a:custGeom>
            <a:solidFill>
              <a:srgbClr val="FFFFFF"/>
            </a:solidFill>
          </p:spPr>
          <p:txBody>
            <a:bodyPr wrap="square" lIns="0" tIns="0" rIns="0" bIns="0" rtlCol="0"/>
            <a:lstStyle/>
            <a:p>
              <a:endParaRPr sz="2000"/>
            </a:p>
          </p:txBody>
        </p:sp>
        <p:sp>
          <p:nvSpPr>
            <p:cNvPr id="13" name="object 13"/>
            <p:cNvSpPr/>
            <p:nvPr/>
          </p:nvSpPr>
          <p:spPr>
            <a:xfrm>
              <a:off x="457200" y="4320425"/>
              <a:ext cx="2264410" cy="1008380"/>
            </a:xfrm>
            <a:custGeom>
              <a:avLst/>
              <a:gdLst/>
              <a:ahLst/>
              <a:cxnLst/>
              <a:rect l="l" t="t" r="r" b="b"/>
              <a:pathLst>
                <a:path w="2264410" h="1008379">
                  <a:moveTo>
                    <a:pt x="0" y="167999"/>
                  </a:moveTo>
                  <a:lnTo>
                    <a:pt x="6001" y="123338"/>
                  </a:lnTo>
                  <a:lnTo>
                    <a:pt x="22936" y="83207"/>
                  </a:lnTo>
                  <a:lnTo>
                    <a:pt x="49206" y="49205"/>
                  </a:lnTo>
                  <a:lnTo>
                    <a:pt x="83207" y="22936"/>
                  </a:lnTo>
                  <a:lnTo>
                    <a:pt x="123338" y="6001"/>
                  </a:lnTo>
                  <a:lnTo>
                    <a:pt x="167999" y="0"/>
                  </a:lnTo>
                  <a:lnTo>
                    <a:pt x="2096099" y="0"/>
                  </a:lnTo>
                  <a:lnTo>
                    <a:pt x="2160390" y="12788"/>
                  </a:lnTo>
                  <a:lnTo>
                    <a:pt x="2214893" y="49206"/>
                  </a:lnTo>
                  <a:lnTo>
                    <a:pt x="2251311" y="103709"/>
                  </a:lnTo>
                  <a:lnTo>
                    <a:pt x="2264099" y="167999"/>
                  </a:lnTo>
                  <a:lnTo>
                    <a:pt x="2264099" y="839999"/>
                  </a:lnTo>
                  <a:lnTo>
                    <a:pt x="2258098" y="884661"/>
                  </a:lnTo>
                  <a:lnTo>
                    <a:pt x="2241163" y="924792"/>
                  </a:lnTo>
                  <a:lnTo>
                    <a:pt x="2214893" y="958793"/>
                  </a:lnTo>
                  <a:lnTo>
                    <a:pt x="2180892" y="985063"/>
                  </a:lnTo>
                  <a:lnTo>
                    <a:pt x="2140761" y="1001998"/>
                  </a:lnTo>
                  <a:lnTo>
                    <a:pt x="2096099" y="1007999"/>
                  </a:lnTo>
                  <a:lnTo>
                    <a:pt x="167999" y="1007999"/>
                  </a:lnTo>
                  <a:lnTo>
                    <a:pt x="123338" y="1001998"/>
                  </a:lnTo>
                  <a:lnTo>
                    <a:pt x="83207" y="985063"/>
                  </a:lnTo>
                  <a:lnTo>
                    <a:pt x="49206" y="958793"/>
                  </a:lnTo>
                  <a:lnTo>
                    <a:pt x="22936" y="924792"/>
                  </a:lnTo>
                  <a:lnTo>
                    <a:pt x="6001" y="884661"/>
                  </a:lnTo>
                  <a:lnTo>
                    <a:pt x="0" y="839999"/>
                  </a:lnTo>
                  <a:lnTo>
                    <a:pt x="0" y="167999"/>
                  </a:lnTo>
                  <a:close/>
                </a:path>
              </a:pathLst>
            </a:custGeom>
            <a:ln w="38099">
              <a:solidFill>
                <a:srgbClr val="FF9900"/>
              </a:solidFill>
            </a:ln>
          </p:spPr>
          <p:txBody>
            <a:bodyPr wrap="square" lIns="0" tIns="0" rIns="0" bIns="0" rtlCol="0"/>
            <a:lstStyle/>
            <a:p>
              <a:endParaRPr sz="2000"/>
            </a:p>
          </p:txBody>
        </p:sp>
      </p:grpSp>
      <p:sp>
        <p:nvSpPr>
          <p:cNvPr id="14" name="object 14"/>
          <p:cNvSpPr txBox="1"/>
          <p:nvPr/>
        </p:nvSpPr>
        <p:spPr>
          <a:xfrm>
            <a:off x="936504" y="3902053"/>
            <a:ext cx="1972310" cy="837152"/>
          </a:xfrm>
          <a:prstGeom prst="rect">
            <a:avLst/>
          </a:prstGeom>
        </p:spPr>
        <p:txBody>
          <a:bodyPr vert="horz" wrap="square" lIns="0" tIns="28575" rIns="0" bIns="0" rtlCol="0">
            <a:spAutoFit/>
          </a:bodyPr>
          <a:lstStyle/>
          <a:p>
            <a:pPr marL="12700" marR="5080" indent="593090">
              <a:lnSpc>
                <a:spcPts val="3340"/>
              </a:lnSpc>
              <a:spcBef>
                <a:spcPts val="225"/>
              </a:spcBef>
            </a:pPr>
            <a:r>
              <a:rPr sz="2000" b="1" spc="-5" dirty="0">
                <a:solidFill>
                  <a:srgbClr val="434343"/>
                </a:solidFill>
                <a:cs typeface="Cambria"/>
              </a:rPr>
              <a:t>Data </a:t>
            </a:r>
            <a:r>
              <a:rPr sz="2000" b="1" dirty="0">
                <a:solidFill>
                  <a:srgbClr val="434343"/>
                </a:solidFill>
                <a:cs typeface="Cambria"/>
              </a:rPr>
              <a:t> </a:t>
            </a:r>
            <a:r>
              <a:rPr sz="2000" b="1" spc="-5" dirty="0">
                <a:solidFill>
                  <a:srgbClr val="434343"/>
                </a:solidFill>
                <a:cs typeface="Cambria"/>
              </a:rPr>
              <a:t>aggregators</a:t>
            </a:r>
            <a:endParaRPr sz="2000">
              <a:cs typeface="Cambria"/>
            </a:endParaRPr>
          </a:p>
        </p:txBody>
      </p:sp>
      <p:grpSp>
        <p:nvGrpSpPr>
          <p:cNvPr id="15" name="object 15"/>
          <p:cNvGrpSpPr/>
          <p:nvPr/>
        </p:nvGrpSpPr>
        <p:grpSpPr>
          <a:xfrm>
            <a:off x="771875" y="5160891"/>
            <a:ext cx="2302510" cy="1046480"/>
            <a:chOff x="438150" y="5660099"/>
            <a:chExt cx="2302510" cy="1046480"/>
          </a:xfrm>
        </p:grpSpPr>
        <p:sp>
          <p:nvSpPr>
            <p:cNvPr id="16" name="object 16"/>
            <p:cNvSpPr/>
            <p:nvPr/>
          </p:nvSpPr>
          <p:spPr>
            <a:xfrm>
              <a:off x="457200" y="5679149"/>
              <a:ext cx="2264410" cy="1008380"/>
            </a:xfrm>
            <a:custGeom>
              <a:avLst/>
              <a:gdLst/>
              <a:ahLst/>
              <a:cxnLst/>
              <a:rect l="l" t="t" r="r" b="b"/>
              <a:pathLst>
                <a:path w="2264410" h="1008379">
                  <a:moveTo>
                    <a:pt x="2096099" y="1007999"/>
                  </a:moveTo>
                  <a:lnTo>
                    <a:pt x="167999" y="1007999"/>
                  </a:lnTo>
                  <a:lnTo>
                    <a:pt x="123338" y="1001998"/>
                  </a:lnTo>
                  <a:lnTo>
                    <a:pt x="83207" y="985062"/>
                  </a:lnTo>
                  <a:lnTo>
                    <a:pt x="49206" y="958793"/>
                  </a:lnTo>
                  <a:lnTo>
                    <a:pt x="22936" y="924792"/>
                  </a:lnTo>
                  <a:lnTo>
                    <a:pt x="6001" y="884660"/>
                  </a:lnTo>
                  <a:lnTo>
                    <a:pt x="0" y="839999"/>
                  </a:lnTo>
                  <a:lnTo>
                    <a:pt x="0" y="167999"/>
                  </a:lnTo>
                  <a:lnTo>
                    <a:pt x="6001" y="123338"/>
                  </a:lnTo>
                  <a:lnTo>
                    <a:pt x="22936" y="83207"/>
                  </a:lnTo>
                  <a:lnTo>
                    <a:pt x="49206" y="49205"/>
                  </a:lnTo>
                  <a:lnTo>
                    <a:pt x="83207" y="22936"/>
                  </a:lnTo>
                  <a:lnTo>
                    <a:pt x="123338" y="6001"/>
                  </a:lnTo>
                  <a:lnTo>
                    <a:pt x="167999" y="0"/>
                  </a:lnTo>
                  <a:lnTo>
                    <a:pt x="2096099" y="0"/>
                  </a:lnTo>
                  <a:lnTo>
                    <a:pt x="2160390" y="12788"/>
                  </a:lnTo>
                  <a:lnTo>
                    <a:pt x="2214893" y="49206"/>
                  </a:lnTo>
                  <a:lnTo>
                    <a:pt x="2251311" y="103709"/>
                  </a:lnTo>
                  <a:lnTo>
                    <a:pt x="2264099" y="167999"/>
                  </a:lnTo>
                  <a:lnTo>
                    <a:pt x="2264099" y="839999"/>
                  </a:lnTo>
                  <a:lnTo>
                    <a:pt x="2258098" y="884660"/>
                  </a:lnTo>
                  <a:lnTo>
                    <a:pt x="2241163" y="924792"/>
                  </a:lnTo>
                  <a:lnTo>
                    <a:pt x="2214893" y="958793"/>
                  </a:lnTo>
                  <a:lnTo>
                    <a:pt x="2180892" y="985062"/>
                  </a:lnTo>
                  <a:lnTo>
                    <a:pt x="2140761" y="1001998"/>
                  </a:lnTo>
                  <a:lnTo>
                    <a:pt x="2096099" y="1007999"/>
                  </a:lnTo>
                  <a:close/>
                </a:path>
              </a:pathLst>
            </a:custGeom>
            <a:solidFill>
              <a:srgbClr val="FFFFFF"/>
            </a:solidFill>
          </p:spPr>
          <p:txBody>
            <a:bodyPr wrap="square" lIns="0" tIns="0" rIns="0" bIns="0" rtlCol="0"/>
            <a:lstStyle/>
            <a:p>
              <a:pPr algn="ctr"/>
              <a:endParaRPr sz="2000"/>
            </a:p>
          </p:txBody>
        </p:sp>
        <p:sp>
          <p:nvSpPr>
            <p:cNvPr id="17" name="object 17"/>
            <p:cNvSpPr/>
            <p:nvPr/>
          </p:nvSpPr>
          <p:spPr>
            <a:xfrm>
              <a:off x="457200" y="5679149"/>
              <a:ext cx="2264410" cy="1008380"/>
            </a:xfrm>
            <a:custGeom>
              <a:avLst/>
              <a:gdLst/>
              <a:ahLst/>
              <a:cxnLst/>
              <a:rect l="l" t="t" r="r" b="b"/>
              <a:pathLst>
                <a:path w="2264410" h="1008379">
                  <a:moveTo>
                    <a:pt x="0" y="167999"/>
                  </a:moveTo>
                  <a:lnTo>
                    <a:pt x="6001" y="123338"/>
                  </a:lnTo>
                  <a:lnTo>
                    <a:pt x="22936" y="83207"/>
                  </a:lnTo>
                  <a:lnTo>
                    <a:pt x="49206" y="49205"/>
                  </a:lnTo>
                  <a:lnTo>
                    <a:pt x="83207" y="22936"/>
                  </a:lnTo>
                  <a:lnTo>
                    <a:pt x="123338" y="6001"/>
                  </a:lnTo>
                  <a:lnTo>
                    <a:pt x="167999" y="0"/>
                  </a:lnTo>
                  <a:lnTo>
                    <a:pt x="2096099" y="0"/>
                  </a:lnTo>
                  <a:lnTo>
                    <a:pt x="2160390" y="12788"/>
                  </a:lnTo>
                  <a:lnTo>
                    <a:pt x="2214893" y="49206"/>
                  </a:lnTo>
                  <a:lnTo>
                    <a:pt x="2251311" y="103709"/>
                  </a:lnTo>
                  <a:lnTo>
                    <a:pt x="2264099" y="167999"/>
                  </a:lnTo>
                  <a:lnTo>
                    <a:pt x="2264099" y="839999"/>
                  </a:lnTo>
                  <a:lnTo>
                    <a:pt x="2258098" y="884660"/>
                  </a:lnTo>
                  <a:lnTo>
                    <a:pt x="2241163" y="924792"/>
                  </a:lnTo>
                  <a:lnTo>
                    <a:pt x="2214893" y="958793"/>
                  </a:lnTo>
                  <a:lnTo>
                    <a:pt x="2180892" y="985062"/>
                  </a:lnTo>
                  <a:lnTo>
                    <a:pt x="2140761" y="1001998"/>
                  </a:lnTo>
                  <a:lnTo>
                    <a:pt x="2096099" y="1007999"/>
                  </a:lnTo>
                  <a:lnTo>
                    <a:pt x="167999" y="1007999"/>
                  </a:lnTo>
                  <a:lnTo>
                    <a:pt x="123338" y="1001998"/>
                  </a:lnTo>
                  <a:lnTo>
                    <a:pt x="83207" y="985062"/>
                  </a:lnTo>
                  <a:lnTo>
                    <a:pt x="49206" y="958793"/>
                  </a:lnTo>
                  <a:lnTo>
                    <a:pt x="22936" y="924792"/>
                  </a:lnTo>
                  <a:lnTo>
                    <a:pt x="6001" y="884660"/>
                  </a:lnTo>
                  <a:lnTo>
                    <a:pt x="0" y="839999"/>
                  </a:lnTo>
                  <a:lnTo>
                    <a:pt x="0" y="167999"/>
                  </a:lnTo>
                  <a:close/>
                </a:path>
              </a:pathLst>
            </a:custGeom>
            <a:ln w="38099">
              <a:solidFill>
                <a:srgbClr val="37761C"/>
              </a:solidFill>
            </a:ln>
          </p:spPr>
          <p:txBody>
            <a:bodyPr wrap="square" lIns="0" tIns="0" rIns="0" bIns="0" rtlCol="0"/>
            <a:lstStyle/>
            <a:p>
              <a:pPr algn="ctr"/>
              <a:endParaRPr sz="2000"/>
            </a:p>
          </p:txBody>
        </p:sp>
      </p:grpSp>
      <p:sp>
        <p:nvSpPr>
          <p:cNvPr id="18" name="object 18"/>
          <p:cNvSpPr txBox="1"/>
          <p:nvPr/>
        </p:nvSpPr>
        <p:spPr>
          <a:xfrm>
            <a:off x="1044922" y="5260778"/>
            <a:ext cx="1754505" cy="876935"/>
          </a:xfrm>
          <a:prstGeom prst="rect">
            <a:avLst/>
          </a:prstGeom>
        </p:spPr>
        <p:txBody>
          <a:bodyPr vert="horz" wrap="square" lIns="0" tIns="26034" rIns="0" bIns="0" rtlCol="0">
            <a:spAutoFit/>
          </a:bodyPr>
          <a:lstStyle/>
          <a:p>
            <a:pPr marL="143510" marR="5080" indent="-131445" algn="ctr">
              <a:lnSpc>
                <a:spcPts val="3350"/>
              </a:lnSpc>
              <a:spcBef>
                <a:spcPts val="204"/>
              </a:spcBef>
            </a:pPr>
            <a:r>
              <a:rPr sz="2000" b="1" spc="-5" dirty="0">
                <a:solidFill>
                  <a:srgbClr val="434343"/>
                </a:solidFill>
                <a:cs typeface="Cambria"/>
              </a:rPr>
              <a:t>Data</a:t>
            </a:r>
            <a:r>
              <a:rPr sz="2000" b="1" spc="-95" dirty="0">
                <a:solidFill>
                  <a:srgbClr val="434343"/>
                </a:solidFill>
                <a:cs typeface="Cambria"/>
              </a:rPr>
              <a:t> </a:t>
            </a:r>
            <a:r>
              <a:rPr sz="2000" b="1" spc="-5" dirty="0">
                <a:solidFill>
                  <a:srgbClr val="434343"/>
                </a:solidFill>
                <a:cs typeface="Cambria"/>
              </a:rPr>
              <a:t>users </a:t>
            </a:r>
            <a:r>
              <a:rPr sz="2000" b="1" spc="-600" dirty="0">
                <a:solidFill>
                  <a:srgbClr val="434343"/>
                </a:solidFill>
                <a:cs typeface="Cambria"/>
              </a:rPr>
              <a:t> </a:t>
            </a:r>
            <a:r>
              <a:rPr sz="2000" b="1" dirty="0">
                <a:solidFill>
                  <a:srgbClr val="434343"/>
                </a:solidFill>
                <a:cs typeface="Cambria"/>
              </a:rPr>
              <a:t>&amp;</a:t>
            </a:r>
            <a:r>
              <a:rPr sz="2000" b="1" spc="-45" dirty="0">
                <a:solidFill>
                  <a:srgbClr val="434343"/>
                </a:solidFill>
                <a:cs typeface="Cambria"/>
              </a:rPr>
              <a:t> </a:t>
            </a:r>
            <a:r>
              <a:rPr sz="2000" b="1" spc="-5" dirty="0">
                <a:solidFill>
                  <a:srgbClr val="434343"/>
                </a:solidFill>
                <a:cs typeface="Cambria"/>
              </a:rPr>
              <a:t>buyers</a:t>
            </a:r>
            <a:endParaRPr sz="2000">
              <a:cs typeface="Cambria"/>
            </a:endParaRPr>
          </a:p>
        </p:txBody>
      </p:sp>
      <p:grpSp>
        <p:nvGrpSpPr>
          <p:cNvPr id="19" name="object 19"/>
          <p:cNvGrpSpPr/>
          <p:nvPr/>
        </p:nvGrpSpPr>
        <p:grpSpPr>
          <a:xfrm>
            <a:off x="3669300" y="1105462"/>
            <a:ext cx="4847590" cy="1302385"/>
            <a:chOff x="3335575" y="1604670"/>
            <a:chExt cx="4847590" cy="1302385"/>
          </a:xfrm>
        </p:grpSpPr>
        <p:sp>
          <p:nvSpPr>
            <p:cNvPr id="20" name="object 20"/>
            <p:cNvSpPr/>
            <p:nvPr/>
          </p:nvSpPr>
          <p:spPr>
            <a:xfrm>
              <a:off x="3354625" y="1623720"/>
              <a:ext cx="4809490" cy="1264285"/>
            </a:xfrm>
            <a:custGeom>
              <a:avLst/>
              <a:gdLst/>
              <a:ahLst/>
              <a:cxnLst/>
              <a:rect l="l" t="t" r="r" b="b"/>
              <a:pathLst>
                <a:path w="4809490" h="1264285">
                  <a:moveTo>
                    <a:pt x="3791711" y="1263858"/>
                  </a:moveTo>
                  <a:lnTo>
                    <a:pt x="3745471" y="1263594"/>
                  </a:lnTo>
                  <a:lnTo>
                    <a:pt x="3699230" y="1262837"/>
                  </a:lnTo>
                  <a:lnTo>
                    <a:pt x="3652990" y="1261604"/>
                  </a:lnTo>
                  <a:lnTo>
                    <a:pt x="3606749" y="1259911"/>
                  </a:lnTo>
                  <a:lnTo>
                    <a:pt x="3560509" y="1257776"/>
                  </a:lnTo>
                  <a:lnTo>
                    <a:pt x="3514269" y="1255215"/>
                  </a:lnTo>
                  <a:lnTo>
                    <a:pt x="3468028" y="1252246"/>
                  </a:lnTo>
                  <a:lnTo>
                    <a:pt x="3421788" y="1248886"/>
                  </a:lnTo>
                  <a:lnTo>
                    <a:pt x="3375548" y="1245151"/>
                  </a:lnTo>
                  <a:lnTo>
                    <a:pt x="3329307" y="1241059"/>
                  </a:lnTo>
                  <a:lnTo>
                    <a:pt x="3283067" y="1236627"/>
                  </a:lnTo>
                  <a:lnTo>
                    <a:pt x="3236826" y="1231872"/>
                  </a:lnTo>
                  <a:lnTo>
                    <a:pt x="3190586" y="1226810"/>
                  </a:lnTo>
                  <a:lnTo>
                    <a:pt x="3144346" y="1221459"/>
                  </a:lnTo>
                  <a:lnTo>
                    <a:pt x="3098105" y="1215836"/>
                  </a:lnTo>
                  <a:lnTo>
                    <a:pt x="3051865" y="1209958"/>
                  </a:lnTo>
                  <a:lnTo>
                    <a:pt x="3005624" y="1203841"/>
                  </a:lnTo>
                  <a:lnTo>
                    <a:pt x="2959384" y="1197503"/>
                  </a:lnTo>
                  <a:lnTo>
                    <a:pt x="2913144" y="1190961"/>
                  </a:lnTo>
                  <a:lnTo>
                    <a:pt x="2866903" y="1184232"/>
                  </a:lnTo>
                  <a:lnTo>
                    <a:pt x="2820663" y="1177333"/>
                  </a:lnTo>
                  <a:lnTo>
                    <a:pt x="2774423" y="1170281"/>
                  </a:lnTo>
                  <a:lnTo>
                    <a:pt x="2728182" y="1163092"/>
                  </a:lnTo>
                  <a:lnTo>
                    <a:pt x="2681942" y="1155785"/>
                  </a:lnTo>
                  <a:lnTo>
                    <a:pt x="2635701" y="1148375"/>
                  </a:lnTo>
                  <a:lnTo>
                    <a:pt x="2589461" y="1140880"/>
                  </a:lnTo>
                  <a:lnTo>
                    <a:pt x="2543221" y="1133318"/>
                  </a:lnTo>
                  <a:lnTo>
                    <a:pt x="2496980" y="1125704"/>
                  </a:lnTo>
                  <a:lnTo>
                    <a:pt x="2450740" y="1118056"/>
                  </a:lnTo>
                  <a:lnTo>
                    <a:pt x="2358259" y="1102726"/>
                  </a:lnTo>
                  <a:lnTo>
                    <a:pt x="2312019" y="1095079"/>
                  </a:lnTo>
                  <a:lnTo>
                    <a:pt x="2265778" y="1087465"/>
                  </a:lnTo>
                  <a:lnTo>
                    <a:pt x="2219538" y="1079902"/>
                  </a:lnTo>
                  <a:lnTo>
                    <a:pt x="2173298" y="1072407"/>
                  </a:lnTo>
                  <a:lnTo>
                    <a:pt x="2127057" y="1064998"/>
                  </a:lnTo>
                  <a:lnTo>
                    <a:pt x="2080817" y="1057690"/>
                  </a:lnTo>
                  <a:lnTo>
                    <a:pt x="2034576" y="1050502"/>
                  </a:lnTo>
                  <a:lnTo>
                    <a:pt x="1988336" y="1043449"/>
                  </a:lnTo>
                  <a:lnTo>
                    <a:pt x="1942096" y="1036550"/>
                  </a:lnTo>
                  <a:lnTo>
                    <a:pt x="1895855" y="1029821"/>
                  </a:lnTo>
                  <a:lnTo>
                    <a:pt x="1849615" y="1023279"/>
                  </a:lnTo>
                  <a:lnTo>
                    <a:pt x="1803374" y="1016942"/>
                  </a:lnTo>
                  <a:lnTo>
                    <a:pt x="1757134" y="1010825"/>
                  </a:lnTo>
                  <a:lnTo>
                    <a:pt x="1710894" y="1004947"/>
                  </a:lnTo>
                  <a:lnTo>
                    <a:pt x="1664653" y="999324"/>
                  </a:lnTo>
                  <a:lnTo>
                    <a:pt x="1618413" y="993973"/>
                  </a:lnTo>
                  <a:lnTo>
                    <a:pt x="1572173" y="988911"/>
                  </a:lnTo>
                  <a:lnTo>
                    <a:pt x="1525932" y="984155"/>
                  </a:lnTo>
                  <a:lnTo>
                    <a:pt x="1479692" y="979723"/>
                  </a:lnTo>
                  <a:lnTo>
                    <a:pt x="1433451" y="975631"/>
                  </a:lnTo>
                  <a:lnTo>
                    <a:pt x="1387211" y="971897"/>
                  </a:lnTo>
                  <a:lnTo>
                    <a:pt x="1340971" y="968537"/>
                  </a:lnTo>
                  <a:lnTo>
                    <a:pt x="1294730" y="965568"/>
                  </a:lnTo>
                  <a:lnTo>
                    <a:pt x="1248490" y="963007"/>
                  </a:lnTo>
                  <a:lnTo>
                    <a:pt x="1202249" y="960872"/>
                  </a:lnTo>
                  <a:lnTo>
                    <a:pt x="1156009" y="959179"/>
                  </a:lnTo>
                  <a:lnTo>
                    <a:pt x="1109769" y="957945"/>
                  </a:lnTo>
                  <a:lnTo>
                    <a:pt x="1063528" y="957188"/>
                  </a:lnTo>
                  <a:lnTo>
                    <a:pt x="1017288" y="956924"/>
                  </a:lnTo>
                  <a:lnTo>
                    <a:pt x="971048" y="957171"/>
                  </a:lnTo>
                  <a:lnTo>
                    <a:pt x="924807" y="957945"/>
                  </a:lnTo>
                  <a:lnTo>
                    <a:pt x="878567" y="959264"/>
                  </a:lnTo>
                  <a:lnTo>
                    <a:pt x="832326" y="961144"/>
                  </a:lnTo>
                  <a:lnTo>
                    <a:pt x="786086" y="963603"/>
                  </a:lnTo>
                  <a:lnTo>
                    <a:pt x="739846" y="966657"/>
                  </a:lnTo>
                  <a:lnTo>
                    <a:pt x="693605" y="970323"/>
                  </a:lnTo>
                  <a:lnTo>
                    <a:pt x="647365" y="974619"/>
                  </a:lnTo>
                  <a:lnTo>
                    <a:pt x="601124" y="979562"/>
                  </a:lnTo>
                  <a:lnTo>
                    <a:pt x="554884" y="985168"/>
                  </a:lnTo>
                  <a:lnTo>
                    <a:pt x="508644" y="991455"/>
                  </a:lnTo>
                  <a:lnTo>
                    <a:pt x="462403" y="998439"/>
                  </a:lnTo>
                  <a:lnTo>
                    <a:pt x="416163" y="1006138"/>
                  </a:lnTo>
                  <a:lnTo>
                    <a:pt x="369923" y="1014568"/>
                  </a:lnTo>
                  <a:lnTo>
                    <a:pt x="323682" y="1023747"/>
                  </a:lnTo>
                  <a:lnTo>
                    <a:pt x="277442" y="1033692"/>
                  </a:lnTo>
                  <a:lnTo>
                    <a:pt x="231201" y="1044419"/>
                  </a:lnTo>
                  <a:lnTo>
                    <a:pt x="184961" y="1055946"/>
                  </a:lnTo>
                  <a:lnTo>
                    <a:pt x="138721" y="1068290"/>
                  </a:lnTo>
                  <a:lnTo>
                    <a:pt x="92480" y="1081467"/>
                  </a:lnTo>
                  <a:lnTo>
                    <a:pt x="46240" y="1095495"/>
                  </a:lnTo>
                  <a:lnTo>
                    <a:pt x="0" y="1110391"/>
                  </a:lnTo>
                  <a:lnTo>
                    <a:pt x="0" y="153466"/>
                  </a:lnTo>
                  <a:lnTo>
                    <a:pt x="46240" y="138570"/>
                  </a:lnTo>
                  <a:lnTo>
                    <a:pt x="92480" y="124542"/>
                  </a:lnTo>
                  <a:lnTo>
                    <a:pt x="138721" y="111365"/>
                  </a:lnTo>
                  <a:lnTo>
                    <a:pt x="184961" y="99021"/>
                  </a:lnTo>
                  <a:lnTo>
                    <a:pt x="231201" y="87494"/>
                  </a:lnTo>
                  <a:lnTo>
                    <a:pt x="277442" y="76767"/>
                  </a:lnTo>
                  <a:lnTo>
                    <a:pt x="323682" y="66822"/>
                  </a:lnTo>
                  <a:lnTo>
                    <a:pt x="369923" y="57643"/>
                  </a:lnTo>
                  <a:lnTo>
                    <a:pt x="416163" y="49213"/>
                  </a:lnTo>
                  <a:lnTo>
                    <a:pt x="462403" y="41514"/>
                  </a:lnTo>
                  <a:lnTo>
                    <a:pt x="508644" y="34530"/>
                  </a:lnTo>
                  <a:lnTo>
                    <a:pt x="554884" y="28243"/>
                  </a:lnTo>
                  <a:lnTo>
                    <a:pt x="601124" y="22637"/>
                  </a:lnTo>
                  <a:lnTo>
                    <a:pt x="647365" y="17694"/>
                  </a:lnTo>
                  <a:lnTo>
                    <a:pt x="693605" y="13398"/>
                  </a:lnTo>
                  <a:lnTo>
                    <a:pt x="739846" y="9732"/>
                  </a:lnTo>
                  <a:lnTo>
                    <a:pt x="786086" y="6678"/>
                  </a:lnTo>
                  <a:lnTo>
                    <a:pt x="832326" y="4219"/>
                  </a:lnTo>
                  <a:lnTo>
                    <a:pt x="878567" y="2339"/>
                  </a:lnTo>
                  <a:lnTo>
                    <a:pt x="924807" y="1020"/>
                  </a:lnTo>
                  <a:lnTo>
                    <a:pt x="971048" y="246"/>
                  </a:lnTo>
                  <a:lnTo>
                    <a:pt x="1017288" y="0"/>
                  </a:lnTo>
                  <a:lnTo>
                    <a:pt x="1063528" y="263"/>
                  </a:lnTo>
                  <a:lnTo>
                    <a:pt x="1109769" y="1020"/>
                  </a:lnTo>
                  <a:lnTo>
                    <a:pt x="1156009" y="2254"/>
                  </a:lnTo>
                  <a:lnTo>
                    <a:pt x="1202249" y="3947"/>
                  </a:lnTo>
                  <a:lnTo>
                    <a:pt x="1248490" y="6082"/>
                  </a:lnTo>
                  <a:lnTo>
                    <a:pt x="1294730" y="8643"/>
                  </a:lnTo>
                  <a:lnTo>
                    <a:pt x="1340971" y="11612"/>
                  </a:lnTo>
                  <a:lnTo>
                    <a:pt x="1387211" y="14972"/>
                  </a:lnTo>
                  <a:lnTo>
                    <a:pt x="1433451" y="18706"/>
                  </a:lnTo>
                  <a:lnTo>
                    <a:pt x="1479692" y="22798"/>
                  </a:lnTo>
                  <a:lnTo>
                    <a:pt x="1525932" y="27230"/>
                  </a:lnTo>
                  <a:lnTo>
                    <a:pt x="1572173" y="31986"/>
                  </a:lnTo>
                  <a:lnTo>
                    <a:pt x="1618413" y="37048"/>
                  </a:lnTo>
                  <a:lnTo>
                    <a:pt x="1664653" y="42399"/>
                  </a:lnTo>
                  <a:lnTo>
                    <a:pt x="1710894" y="48022"/>
                  </a:lnTo>
                  <a:lnTo>
                    <a:pt x="1757134" y="53900"/>
                  </a:lnTo>
                  <a:lnTo>
                    <a:pt x="1803374" y="60017"/>
                  </a:lnTo>
                  <a:lnTo>
                    <a:pt x="1849615" y="66354"/>
                  </a:lnTo>
                  <a:lnTo>
                    <a:pt x="1895855" y="72896"/>
                  </a:lnTo>
                  <a:lnTo>
                    <a:pt x="1942096" y="79625"/>
                  </a:lnTo>
                  <a:lnTo>
                    <a:pt x="1988336" y="86524"/>
                  </a:lnTo>
                  <a:lnTo>
                    <a:pt x="2034576" y="93577"/>
                  </a:lnTo>
                  <a:lnTo>
                    <a:pt x="2080817" y="100765"/>
                  </a:lnTo>
                  <a:lnTo>
                    <a:pt x="2127057" y="108073"/>
                  </a:lnTo>
                  <a:lnTo>
                    <a:pt x="2173298" y="115482"/>
                  </a:lnTo>
                  <a:lnTo>
                    <a:pt x="2219538" y="122977"/>
                  </a:lnTo>
                  <a:lnTo>
                    <a:pt x="2265778" y="130540"/>
                  </a:lnTo>
                  <a:lnTo>
                    <a:pt x="2312019" y="138154"/>
                  </a:lnTo>
                  <a:lnTo>
                    <a:pt x="2358259" y="145801"/>
                  </a:lnTo>
                  <a:lnTo>
                    <a:pt x="2450740" y="161131"/>
                  </a:lnTo>
                  <a:lnTo>
                    <a:pt x="2496980" y="168779"/>
                  </a:lnTo>
                  <a:lnTo>
                    <a:pt x="2543221" y="176393"/>
                  </a:lnTo>
                  <a:lnTo>
                    <a:pt x="2589461" y="183955"/>
                  </a:lnTo>
                  <a:lnTo>
                    <a:pt x="2635701" y="191450"/>
                  </a:lnTo>
                  <a:lnTo>
                    <a:pt x="2681942" y="198860"/>
                  </a:lnTo>
                  <a:lnTo>
                    <a:pt x="2728182" y="206167"/>
                  </a:lnTo>
                  <a:lnTo>
                    <a:pt x="2774423" y="213356"/>
                  </a:lnTo>
                  <a:lnTo>
                    <a:pt x="2820663" y="220408"/>
                  </a:lnTo>
                  <a:lnTo>
                    <a:pt x="2866903" y="227307"/>
                  </a:lnTo>
                  <a:lnTo>
                    <a:pt x="2913144" y="234036"/>
                  </a:lnTo>
                  <a:lnTo>
                    <a:pt x="2959384" y="240578"/>
                  </a:lnTo>
                  <a:lnTo>
                    <a:pt x="3005624" y="246916"/>
                  </a:lnTo>
                  <a:lnTo>
                    <a:pt x="3051865" y="253033"/>
                  </a:lnTo>
                  <a:lnTo>
                    <a:pt x="3098105" y="258911"/>
                  </a:lnTo>
                  <a:lnTo>
                    <a:pt x="3144346" y="264534"/>
                  </a:lnTo>
                  <a:lnTo>
                    <a:pt x="3190586" y="269885"/>
                  </a:lnTo>
                  <a:lnTo>
                    <a:pt x="3236826" y="274947"/>
                  </a:lnTo>
                  <a:lnTo>
                    <a:pt x="3283067" y="279702"/>
                  </a:lnTo>
                  <a:lnTo>
                    <a:pt x="3329307" y="284134"/>
                  </a:lnTo>
                  <a:lnTo>
                    <a:pt x="3375548" y="288226"/>
                  </a:lnTo>
                  <a:lnTo>
                    <a:pt x="3421788" y="291961"/>
                  </a:lnTo>
                  <a:lnTo>
                    <a:pt x="3468028" y="295321"/>
                  </a:lnTo>
                  <a:lnTo>
                    <a:pt x="3514269" y="298290"/>
                  </a:lnTo>
                  <a:lnTo>
                    <a:pt x="3560509" y="300851"/>
                  </a:lnTo>
                  <a:lnTo>
                    <a:pt x="3606749" y="302986"/>
                  </a:lnTo>
                  <a:lnTo>
                    <a:pt x="3652990" y="304679"/>
                  </a:lnTo>
                  <a:lnTo>
                    <a:pt x="3699230" y="305912"/>
                  </a:lnTo>
                  <a:lnTo>
                    <a:pt x="3745471" y="306669"/>
                  </a:lnTo>
                  <a:lnTo>
                    <a:pt x="3791711" y="306933"/>
                  </a:lnTo>
                  <a:lnTo>
                    <a:pt x="3837951" y="306686"/>
                  </a:lnTo>
                  <a:lnTo>
                    <a:pt x="3884192" y="305912"/>
                  </a:lnTo>
                  <a:lnTo>
                    <a:pt x="3930432" y="304594"/>
                  </a:lnTo>
                  <a:lnTo>
                    <a:pt x="3976673" y="302714"/>
                  </a:lnTo>
                  <a:lnTo>
                    <a:pt x="4022913" y="300255"/>
                  </a:lnTo>
                  <a:lnTo>
                    <a:pt x="4069153" y="297201"/>
                  </a:lnTo>
                  <a:lnTo>
                    <a:pt x="4115394" y="293535"/>
                  </a:lnTo>
                  <a:lnTo>
                    <a:pt x="4161634" y="289238"/>
                  </a:lnTo>
                  <a:lnTo>
                    <a:pt x="4207874" y="284296"/>
                  </a:lnTo>
                  <a:lnTo>
                    <a:pt x="4254115" y="278690"/>
                  </a:lnTo>
                  <a:lnTo>
                    <a:pt x="4300355" y="272403"/>
                  </a:lnTo>
                  <a:lnTo>
                    <a:pt x="4346596" y="265419"/>
                  </a:lnTo>
                  <a:lnTo>
                    <a:pt x="4392836" y="257720"/>
                  </a:lnTo>
                  <a:lnTo>
                    <a:pt x="4439076" y="249289"/>
                  </a:lnTo>
                  <a:lnTo>
                    <a:pt x="4485317" y="240110"/>
                  </a:lnTo>
                  <a:lnTo>
                    <a:pt x="4531557" y="230166"/>
                  </a:lnTo>
                  <a:lnTo>
                    <a:pt x="4577798" y="219438"/>
                  </a:lnTo>
                  <a:lnTo>
                    <a:pt x="4624038" y="207911"/>
                  </a:lnTo>
                  <a:lnTo>
                    <a:pt x="4670278" y="195568"/>
                  </a:lnTo>
                  <a:lnTo>
                    <a:pt x="4716519" y="182390"/>
                  </a:lnTo>
                  <a:lnTo>
                    <a:pt x="4762759" y="168362"/>
                  </a:lnTo>
                  <a:lnTo>
                    <a:pt x="4808999" y="153466"/>
                  </a:lnTo>
                  <a:lnTo>
                    <a:pt x="4808999" y="1110391"/>
                  </a:lnTo>
                  <a:lnTo>
                    <a:pt x="4762759" y="1125287"/>
                  </a:lnTo>
                  <a:lnTo>
                    <a:pt x="4716519" y="1139315"/>
                  </a:lnTo>
                  <a:lnTo>
                    <a:pt x="4670278" y="1152493"/>
                  </a:lnTo>
                  <a:lnTo>
                    <a:pt x="4624038" y="1164836"/>
                  </a:lnTo>
                  <a:lnTo>
                    <a:pt x="4577798" y="1176363"/>
                  </a:lnTo>
                  <a:lnTo>
                    <a:pt x="4531557" y="1187091"/>
                  </a:lnTo>
                  <a:lnTo>
                    <a:pt x="4485317" y="1197035"/>
                  </a:lnTo>
                  <a:lnTo>
                    <a:pt x="4439076" y="1206214"/>
                  </a:lnTo>
                  <a:lnTo>
                    <a:pt x="4392836" y="1214645"/>
                  </a:lnTo>
                  <a:lnTo>
                    <a:pt x="4346596" y="1222344"/>
                  </a:lnTo>
                  <a:lnTo>
                    <a:pt x="4300355" y="1229328"/>
                  </a:lnTo>
                  <a:lnTo>
                    <a:pt x="4254115" y="1235615"/>
                  </a:lnTo>
                  <a:lnTo>
                    <a:pt x="4207874" y="1241221"/>
                  </a:lnTo>
                  <a:lnTo>
                    <a:pt x="4161634" y="1246163"/>
                  </a:lnTo>
                  <a:lnTo>
                    <a:pt x="4115394" y="1250460"/>
                  </a:lnTo>
                  <a:lnTo>
                    <a:pt x="4069153" y="1254126"/>
                  </a:lnTo>
                  <a:lnTo>
                    <a:pt x="4022913" y="1257180"/>
                  </a:lnTo>
                  <a:lnTo>
                    <a:pt x="3976673" y="1259639"/>
                  </a:lnTo>
                  <a:lnTo>
                    <a:pt x="3930432" y="1261519"/>
                  </a:lnTo>
                  <a:lnTo>
                    <a:pt x="3884192" y="1262837"/>
                  </a:lnTo>
                  <a:lnTo>
                    <a:pt x="3837951" y="1263611"/>
                  </a:lnTo>
                  <a:lnTo>
                    <a:pt x="3791711" y="1263858"/>
                  </a:lnTo>
                  <a:close/>
                </a:path>
              </a:pathLst>
            </a:custGeom>
            <a:solidFill>
              <a:srgbClr val="FFFFFF"/>
            </a:solidFill>
          </p:spPr>
          <p:txBody>
            <a:bodyPr wrap="square" lIns="0" tIns="0" rIns="0" bIns="0" rtlCol="0"/>
            <a:lstStyle/>
            <a:p>
              <a:pPr algn="ctr"/>
              <a:endParaRPr sz="2000"/>
            </a:p>
          </p:txBody>
        </p:sp>
        <p:sp>
          <p:nvSpPr>
            <p:cNvPr id="21" name="object 21"/>
            <p:cNvSpPr/>
            <p:nvPr/>
          </p:nvSpPr>
          <p:spPr>
            <a:xfrm>
              <a:off x="3354625" y="1623720"/>
              <a:ext cx="4809490" cy="1264285"/>
            </a:xfrm>
            <a:custGeom>
              <a:avLst/>
              <a:gdLst/>
              <a:ahLst/>
              <a:cxnLst/>
              <a:rect l="l" t="t" r="r" b="b"/>
              <a:pathLst>
                <a:path w="4809490" h="1264285">
                  <a:moveTo>
                    <a:pt x="0" y="153466"/>
                  </a:moveTo>
                  <a:lnTo>
                    <a:pt x="46240" y="138570"/>
                  </a:lnTo>
                  <a:lnTo>
                    <a:pt x="92480" y="124542"/>
                  </a:lnTo>
                  <a:lnTo>
                    <a:pt x="138721" y="111365"/>
                  </a:lnTo>
                  <a:lnTo>
                    <a:pt x="184961" y="99021"/>
                  </a:lnTo>
                  <a:lnTo>
                    <a:pt x="231201" y="87494"/>
                  </a:lnTo>
                  <a:lnTo>
                    <a:pt x="277442" y="76767"/>
                  </a:lnTo>
                  <a:lnTo>
                    <a:pt x="323682" y="66822"/>
                  </a:lnTo>
                  <a:lnTo>
                    <a:pt x="369923" y="57643"/>
                  </a:lnTo>
                  <a:lnTo>
                    <a:pt x="416163" y="49213"/>
                  </a:lnTo>
                  <a:lnTo>
                    <a:pt x="462403" y="41514"/>
                  </a:lnTo>
                  <a:lnTo>
                    <a:pt x="508644" y="34530"/>
                  </a:lnTo>
                  <a:lnTo>
                    <a:pt x="554884" y="28243"/>
                  </a:lnTo>
                  <a:lnTo>
                    <a:pt x="601124" y="22637"/>
                  </a:lnTo>
                  <a:lnTo>
                    <a:pt x="647365" y="17694"/>
                  </a:lnTo>
                  <a:lnTo>
                    <a:pt x="693605" y="13398"/>
                  </a:lnTo>
                  <a:lnTo>
                    <a:pt x="739846" y="9732"/>
                  </a:lnTo>
                  <a:lnTo>
                    <a:pt x="786086" y="6678"/>
                  </a:lnTo>
                  <a:lnTo>
                    <a:pt x="832326" y="4219"/>
                  </a:lnTo>
                  <a:lnTo>
                    <a:pt x="878567" y="2339"/>
                  </a:lnTo>
                  <a:lnTo>
                    <a:pt x="924807" y="1020"/>
                  </a:lnTo>
                  <a:lnTo>
                    <a:pt x="971048" y="246"/>
                  </a:lnTo>
                  <a:lnTo>
                    <a:pt x="1017288" y="0"/>
                  </a:lnTo>
                  <a:lnTo>
                    <a:pt x="1063528" y="263"/>
                  </a:lnTo>
                  <a:lnTo>
                    <a:pt x="1109769" y="1020"/>
                  </a:lnTo>
                  <a:lnTo>
                    <a:pt x="1156009" y="2254"/>
                  </a:lnTo>
                  <a:lnTo>
                    <a:pt x="1202249" y="3947"/>
                  </a:lnTo>
                  <a:lnTo>
                    <a:pt x="1248490" y="6082"/>
                  </a:lnTo>
                  <a:lnTo>
                    <a:pt x="1294730" y="8643"/>
                  </a:lnTo>
                  <a:lnTo>
                    <a:pt x="1340971" y="11612"/>
                  </a:lnTo>
                  <a:lnTo>
                    <a:pt x="1387211" y="14972"/>
                  </a:lnTo>
                  <a:lnTo>
                    <a:pt x="1433451" y="18706"/>
                  </a:lnTo>
                  <a:lnTo>
                    <a:pt x="1479692" y="22798"/>
                  </a:lnTo>
                  <a:lnTo>
                    <a:pt x="1525932" y="27230"/>
                  </a:lnTo>
                  <a:lnTo>
                    <a:pt x="1572173" y="31986"/>
                  </a:lnTo>
                  <a:lnTo>
                    <a:pt x="1618413" y="37048"/>
                  </a:lnTo>
                  <a:lnTo>
                    <a:pt x="1664653" y="42399"/>
                  </a:lnTo>
                  <a:lnTo>
                    <a:pt x="1710894" y="48022"/>
                  </a:lnTo>
                  <a:lnTo>
                    <a:pt x="1757134" y="53900"/>
                  </a:lnTo>
                  <a:lnTo>
                    <a:pt x="1803374" y="60017"/>
                  </a:lnTo>
                  <a:lnTo>
                    <a:pt x="1849615" y="66354"/>
                  </a:lnTo>
                  <a:lnTo>
                    <a:pt x="1895855" y="72896"/>
                  </a:lnTo>
                  <a:lnTo>
                    <a:pt x="1942096" y="79625"/>
                  </a:lnTo>
                  <a:lnTo>
                    <a:pt x="1988336" y="86524"/>
                  </a:lnTo>
                  <a:lnTo>
                    <a:pt x="2034576" y="93577"/>
                  </a:lnTo>
                  <a:lnTo>
                    <a:pt x="2080817" y="100765"/>
                  </a:lnTo>
                  <a:lnTo>
                    <a:pt x="2127057" y="108073"/>
                  </a:lnTo>
                  <a:lnTo>
                    <a:pt x="2173298" y="115482"/>
                  </a:lnTo>
                  <a:lnTo>
                    <a:pt x="2219538" y="122977"/>
                  </a:lnTo>
                  <a:lnTo>
                    <a:pt x="2265778" y="130540"/>
                  </a:lnTo>
                  <a:lnTo>
                    <a:pt x="2312019" y="138154"/>
                  </a:lnTo>
                  <a:lnTo>
                    <a:pt x="2358259" y="145801"/>
                  </a:lnTo>
                  <a:lnTo>
                    <a:pt x="2404499" y="153466"/>
                  </a:lnTo>
                  <a:lnTo>
                    <a:pt x="2450740" y="161131"/>
                  </a:lnTo>
                  <a:lnTo>
                    <a:pt x="2496980" y="168779"/>
                  </a:lnTo>
                  <a:lnTo>
                    <a:pt x="2543221" y="176393"/>
                  </a:lnTo>
                  <a:lnTo>
                    <a:pt x="2589461" y="183955"/>
                  </a:lnTo>
                  <a:lnTo>
                    <a:pt x="2635701" y="191450"/>
                  </a:lnTo>
                  <a:lnTo>
                    <a:pt x="2681942" y="198860"/>
                  </a:lnTo>
                  <a:lnTo>
                    <a:pt x="2728182" y="206167"/>
                  </a:lnTo>
                  <a:lnTo>
                    <a:pt x="2774423" y="213356"/>
                  </a:lnTo>
                  <a:lnTo>
                    <a:pt x="2820663" y="220408"/>
                  </a:lnTo>
                  <a:lnTo>
                    <a:pt x="2866903" y="227307"/>
                  </a:lnTo>
                  <a:lnTo>
                    <a:pt x="2913144" y="234036"/>
                  </a:lnTo>
                  <a:lnTo>
                    <a:pt x="2959384" y="240578"/>
                  </a:lnTo>
                  <a:lnTo>
                    <a:pt x="3005624" y="246916"/>
                  </a:lnTo>
                  <a:lnTo>
                    <a:pt x="3051865" y="253033"/>
                  </a:lnTo>
                  <a:lnTo>
                    <a:pt x="3098105" y="258911"/>
                  </a:lnTo>
                  <a:lnTo>
                    <a:pt x="3144346" y="264534"/>
                  </a:lnTo>
                  <a:lnTo>
                    <a:pt x="3190586" y="269885"/>
                  </a:lnTo>
                  <a:lnTo>
                    <a:pt x="3236826" y="274947"/>
                  </a:lnTo>
                  <a:lnTo>
                    <a:pt x="3283067" y="279702"/>
                  </a:lnTo>
                  <a:lnTo>
                    <a:pt x="3329307" y="284134"/>
                  </a:lnTo>
                  <a:lnTo>
                    <a:pt x="3375548" y="288226"/>
                  </a:lnTo>
                  <a:lnTo>
                    <a:pt x="3421788" y="291961"/>
                  </a:lnTo>
                  <a:lnTo>
                    <a:pt x="3468028" y="295321"/>
                  </a:lnTo>
                  <a:lnTo>
                    <a:pt x="3514269" y="298290"/>
                  </a:lnTo>
                  <a:lnTo>
                    <a:pt x="3560509" y="300851"/>
                  </a:lnTo>
                  <a:lnTo>
                    <a:pt x="3606749" y="302986"/>
                  </a:lnTo>
                  <a:lnTo>
                    <a:pt x="3652990" y="304679"/>
                  </a:lnTo>
                  <a:lnTo>
                    <a:pt x="3699230" y="305912"/>
                  </a:lnTo>
                  <a:lnTo>
                    <a:pt x="3745471" y="306669"/>
                  </a:lnTo>
                  <a:lnTo>
                    <a:pt x="3791711" y="306933"/>
                  </a:lnTo>
                  <a:lnTo>
                    <a:pt x="3837951" y="306686"/>
                  </a:lnTo>
                  <a:lnTo>
                    <a:pt x="3884192" y="305912"/>
                  </a:lnTo>
                  <a:lnTo>
                    <a:pt x="3930432" y="304594"/>
                  </a:lnTo>
                  <a:lnTo>
                    <a:pt x="3976673" y="302714"/>
                  </a:lnTo>
                  <a:lnTo>
                    <a:pt x="4022913" y="300255"/>
                  </a:lnTo>
                  <a:lnTo>
                    <a:pt x="4069153" y="297201"/>
                  </a:lnTo>
                  <a:lnTo>
                    <a:pt x="4115394" y="293535"/>
                  </a:lnTo>
                  <a:lnTo>
                    <a:pt x="4161634" y="289238"/>
                  </a:lnTo>
                  <a:lnTo>
                    <a:pt x="4207874" y="284296"/>
                  </a:lnTo>
                  <a:lnTo>
                    <a:pt x="4254115" y="278690"/>
                  </a:lnTo>
                  <a:lnTo>
                    <a:pt x="4300355" y="272403"/>
                  </a:lnTo>
                  <a:lnTo>
                    <a:pt x="4346596" y="265419"/>
                  </a:lnTo>
                  <a:lnTo>
                    <a:pt x="4392836" y="257720"/>
                  </a:lnTo>
                  <a:lnTo>
                    <a:pt x="4439076" y="249289"/>
                  </a:lnTo>
                  <a:lnTo>
                    <a:pt x="4485317" y="240110"/>
                  </a:lnTo>
                  <a:lnTo>
                    <a:pt x="4531557" y="230166"/>
                  </a:lnTo>
                  <a:lnTo>
                    <a:pt x="4577798" y="219438"/>
                  </a:lnTo>
                  <a:lnTo>
                    <a:pt x="4624038" y="207911"/>
                  </a:lnTo>
                  <a:lnTo>
                    <a:pt x="4670278" y="195568"/>
                  </a:lnTo>
                  <a:lnTo>
                    <a:pt x="4716519" y="182390"/>
                  </a:lnTo>
                  <a:lnTo>
                    <a:pt x="4762759" y="168362"/>
                  </a:lnTo>
                  <a:lnTo>
                    <a:pt x="4808999" y="153466"/>
                  </a:lnTo>
                  <a:lnTo>
                    <a:pt x="4808999" y="1110391"/>
                  </a:lnTo>
                  <a:lnTo>
                    <a:pt x="4762759" y="1125287"/>
                  </a:lnTo>
                  <a:lnTo>
                    <a:pt x="4716519" y="1139315"/>
                  </a:lnTo>
                  <a:lnTo>
                    <a:pt x="4670278" y="1152493"/>
                  </a:lnTo>
                  <a:lnTo>
                    <a:pt x="4624038" y="1164836"/>
                  </a:lnTo>
                  <a:lnTo>
                    <a:pt x="4577798" y="1176363"/>
                  </a:lnTo>
                  <a:lnTo>
                    <a:pt x="4531557" y="1187091"/>
                  </a:lnTo>
                  <a:lnTo>
                    <a:pt x="4485317" y="1197035"/>
                  </a:lnTo>
                  <a:lnTo>
                    <a:pt x="4439076" y="1206214"/>
                  </a:lnTo>
                  <a:lnTo>
                    <a:pt x="4392836" y="1214645"/>
                  </a:lnTo>
                  <a:lnTo>
                    <a:pt x="4346596" y="1222344"/>
                  </a:lnTo>
                  <a:lnTo>
                    <a:pt x="4300355" y="1229328"/>
                  </a:lnTo>
                  <a:lnTo>
                    <a:pt x="4254115" y="1235615"/>
                  </a:lnTo>
                  <a:lnTo>
                    <a:pt x="4207874" y="1241221"/>
                  </a:lnTo>
                  <a:lnTo>
                    <a:pt x="4161634" y="1246163"/>
                  </a:lnTo>
                  <a:lnTo>
                    <a:pt x="4115394" y="1250460"/>
                  </a:lnTo>
                  <a:lnTo>
                    <a:pt x="4069153" y="1254126"/>
                  </a:lnTo>
                  <a:lnTo>
                    <a:pt x="4022913" y="1257180"/>
                  </a:lnTo>
                  <a:lnTo>
                    <a:pt x="3976673" y="1259639"/>
                  </a:lnTo>
                  <a:lnTo>
                    <a:pt x="3930432" y="1261519"/>
                  </a:lnTo>
                  <a:lnTo>
                    <a:pt x="3884192" y="1262837"/>
                  </a:lnTo>
                  <a:lnTo>
                    <a:pt x="3837951" y="1263611"/>
                  </a:lnTo>
                  <a:lnTo>
                    <a:pt x="3791711" y="1263858"/>
                  </a:lnTo>
                  <a:lnTo>
                    <a:pt x="3745471" y="1263594"/>
                  </a:lnTo>
                  <a:lnTo>
                    <a:pt x="3699230" y="1262837"/>
                  </a:lnTo>
                  <a:lnTo>
                    <a:pt x="3652990" y="1261604"/>
                  </a:lnTo>
                  <a:lnTo>
                    <a:pt x="3606749" y="1259911"/>
                  </a:lnTo>
                  <a:lnTo>
                    <a:pt x="3560509" y="1257776"/>
                  </a:lnTo>
                  <a:lnTo>
                    <a:pt x="3514269" y="1255215"/>
                  </a:lnTo>
                  <a:lnTo>
                    <a:pt x="3468028" y="1252246"/>
                  </a:lnTo>
                  <a:lnTo>
                    <a:pt x="3421788" y="1248886"/>
                  </a:lnTo>
                  <a:lnTo>
                    <a:pt x="3375548" y="1245151"/>
                  </a:lnTo>
                  <a:lnTo>
                    <a:pt x="3329307" y="1241059"/>
                  </a:lnTo>
                  <a:lnTo>
                    <a:pt x="3283067" y="1236627"/>
                  </a:lnTo>
                  <a:lnTo>
                    <a:pt x="3236826" y="1231872"/>
                  </a:lnTo>
                  <a:lnTo>
                    <a:pt x="3190586" y="1226810"/>
                  </a:lnTo>
                  <a:lnTo>
                    <a:pt x="3144346" y="1221459"/>
                  </a:lnTo>
                  <a:lnTo>
                    <a:pt x="3098105" y="1215836"/>
                  </a:lnTo>
                  <a:lnTo>
                    <a:pt x="3051865" y="1209958"/>
                  </a:lnTo>
                  <a:lnTo>
                    <a:pt x="3005624" y="1203841"/>
                  </a:lnTo>
                  <a:lnTo>
                    <a:pt x="2959384" y="1197503"/>
                  </a:lnTo>
                  <a:lnTo>
                    <a:pt x="2913144" y="1190961"/>
                  </a:lnTo>
                  <a:lnTo>
                    <a:pt x="2866903" y="1184232"/>
                  </a:lnTo>
                  <a:lnTo>
                    <a:pt x="2820663" y="1177333"/>
                  </a:lnTo>
                  <a:lnTo>
                    <a:pt x="2774423" y="1170281"/>
                  </a:lnTo>
                  <a:lnTo>
                    <a:pt x="2728182" y="1163092"/>
                  </a:lnTo>
                  <a:lnTo>
                    <a:pt x="2681942" y="1155785"/>
                  </a:lnTo>
                  <a:lnTo>
                    <a:pt x="2635701" y="1148375"/>
                  </a:lnTo>
                  <a:lnTo>
                    <a:pt x="2589461" y="1140880"/>
                  </a:lnTo>
                  <a:lnTo>
                    <a:pt x="2543221" y="1133318"/>
                  </a:lnTo>
                  <a:lnTo>
                    <a:pt x="2496980" y="1125704"/>
                  </a:lnTo>
                  <a:lnTo>
                    <a:pt x="2450740" y="1118056"/>
                  </a:lnTo>
                  <a:lnTo>
                    <a:pt x="2404499" y="1110391"/>
                  </a:lnTo>
                  <a:lnTo>
                    <a:pt x="2358259" y="1102726"/>
                  </a:lnTo>
                  <a:lnTo>
                    <a:pt x="2312019" y="1095079"/>
                  </a:lnTo>
                  <a:lnTo>
                    <a:pt x="2265778" y="1087465"/>
                  </a:lnTo>
                  <a:lnTo>
                    <a:pt x="2219538" y="1079902"/>
                  </a:lnTo>
                  <a:lnTo>
                    <a:pt x="2173298" y="1072407"/>
                  </a:lnTo>
                  <a:lnTo>
                    <a:pt x="2127057" y="1064998"/>
                  </a:lnTo>
                  <a:lnTo>
                    <a:pt x="2080817" y="1057690"/>
                  </a:lnTo>
                  <a:lnTo>
                    <a:pt x="2034576" y="1050502"/>
                  </a:lnTo>
                  <a:lnTo>
                    <a:pt x="1988336" y="1043449"/>
                  </a:lnTo>
                  <a:lnTo>
                    <a:pt x="1942096" y="1036550"/>
                  </a:lnTo>
                  <a:lnTo>
                    <a:pt x="1895855" y="1029821"/>
                  </a:lnTo>
                  <a:lnTo>
                    <a:pt x="1849615" y="1023279"/>
                  </a:lnTo>
                  <a:lnTo>
                    <a:pt x="1803374" y="1016942"/>
                  </a:lnTo>
                  <a:lnTo>
                    <a:pt x="1757134" y="1010825"/>
                  </a:lnTo>
                  <a:lnTo>
                    <a:pt x="1710894" y="1004947"/>
                  </a:lnTo>
                  <a:lnTo>
                    <a:pt x="1664653" y="999324"/>
                  </a:lnTo>
                  <a:lnTo>
                    <a:pt x="1618413" y="993973"/>
                  </a:lnTo>
                  <a:lnTo>
                    <a:pt x="1572173" y="988911"/>
                  </a:lnTo>
                  <a:lnTo>
                    <a:pt x="1525932" y="984155"/>
                  </a:lnTo>
                  <a:lnTo>
                    <a:pt x="1479692" y="979723"/>
                  </a:lnTo>
                  <a:lnTo>
                    <a:pt x="1433451" y="975631"/>
                  </a:lnTo>
                  <a:lnTo>
                    <a:pt x="1387211" y="971897"/>
                  </a:lnTo>
                  <a:lnTo>
                    <a:pt x="1340971" y="968537"/>
                  </a:lnTo>
                  <a:lnTo>
                    <a:pt x="1294730" y="965568"/>
                  </a:lnTo>
                  <a:lnTo>
                    <a:pt x="1248490" y="963007"/>
                  </a:lnTo>
                  <a:lnTo>
                    <a:pt x="1202249" y="960872"/>
                  </a:lnTo>
                  <a:lnTo>
                    <a:pt x="1156009" y="959179"/>
                  </a:lnTo>
                  <a:lnTo>
                    <a:pt x="1109769" y="957945"/>
                  </a:lnTo>
                  <a:lnTo>
                    <a:pt x="1063528" y="957188"/>
                  </a:lnTo>
                  <a:lnTo>
                    <a:pt x="1017288" y="956924"/>
                  </a:lnTo>
                  <a:lnTo>
                    <a:pt x="971048" y="957171"/>
                  </a:lnTo>
                  <a:lnTo>
                    <a:pt x="924807" y="957945"/>
                  </a:lnTo>
                  <a:lnTo>
                    <a:pt x="878567" y="959264"/>
                  </a:lnTo>
                  <a:lnTo>
                    <a:pt x="832326" y="961144"/>
                  </a:lnTo>
                  <a:lnTo>
                    <a:pt x="786086" y="963603"/>
                  </a:lnTo>
                  <a:lnTo>
                    <a:pt x="739846" y="966657"/>
                  </a:lnTo>
                  <a:lnTo>
                    <a:pt x="693605" y="970323"/>
                  </a:lnTo>
                  <a:lnTo>
                    <a:pt x="647365" y="974619"/>
                  </a:lnTo>
                  <a:lnTo>
                    <a:pt x="601124" y="979562"/>
                  </a:lnTo>
                  <a:lnTo>
                    <a:pt x="554884" y="985168"/>
                  </a:lnTo>
                  <a:lnTo>
                    <a:pt x="508644" y="991455"/>
                  </a:lnTo>
                  <a:lnTo>
                    <a:pt x="462403" y="998439"/>
                  </a:lnTo>
                  <a:lnTo>
                    <a:pt x="416163" y="1006138"/>
                  </a:lnTo>
                  <a:lnTo>
                    <a:pt x="369923" y="1014568"/>
                  </a:lnTo>
                  <a:lnTo>
                    <a:pt x="323682" y="1023747"/>
                  </a:lnTo>
                  <a:lnTo>
                    <a:pt x="277442" y="1033692"/>
                  </a:lnTo>
                  <a:lnTo>
                    <a:pt x="231201" y="1044419"/>
                  </a:lnTo>
                  <a:lnTo>
                    <a:pt x="184961" y="1055946"/>
                  </a:lnTo>
                  <a:lnTo>
                    <a:pt x="138721" y="1068290"/>
                  </a:lnTo>
                  <a:lnTo>
                    <a:pt x="92480" y="1081467"/>
                  </a:lnTo>
                  <a:lnTo>
                    <a:pt x="46240" y="1095495"/>
                  </a:lnTo>
                  <a:lnTo>
                    <a:pt x="0" y="1110391"/>
                  </a:lnTo>
                  <a:lnTo>
                    <a:pt x="0" y="153466"/>
                  </a:lnTo>
                  <a:close/>
                </a:path>
              </a:pathLst>
            </a:custGeom>
            <a:ln w="38099">
              <a:solidFill>
                <a:srgbClr val="4A86E7"/>
              </a:solidFill>
            </a:ln>
          </p:spPr>
          <p:txBody>
            <a:bodyPr wrap="square" lIns="0" tIns="0" rIns="0" bIns="0" rtlCol="0"/>
            <a:lstStyle/>
            <a:p>
              <a:pPr algn="ctr"/>
              <a:endParaRPr sz="2000"/>
            </a:p>
          </p:txBody>
        </p:sp>
      </p:grpSp>
      <p:sp>
        <p:nvSpPr>
          <p:cNvPr id="22" name="object 22"/>
          <p:cNvSpPr txBox="1"/>
          <p:nvPr/>
        </p:nvSpPr>
        <p:spPr>
          <a:xfrm>
            <a:off x="3798391" y="1572800"/>
            <a:ext cx="4578350" cy="320601"/>
          </a:xfrm>
          <a:prstGeom prst="rect">
            <a:avLst/>
          </a:prstGeom>
        </p:spPr>
        <p:txBody>
          <a:bodyPr vert="horz" wrap="square" lIns="0" tIns="12700" rIns="0" bIns="0" rtlCol="0">
            <a:spAutoFit/>
          </a:bodyPr>
          <a:lstStyle/>
          <a:p>
            <a:pPr marL="12700" algn="ctr">
              <a:lnSpc>
                <a:spcPct val="100000"/>
              </a:lnSpc>
              <a:spcBef>
                <a:spcPts val="100"/>
              </a:spcBef>
            </a:pPr>
            <a:r>
              <a:rPr sz="2000" b="1" spc="-5" dirty="0">
                <a:solidFill>
                  <a:srgbClr val="666666"/>
                </a:solidFill>
                <a:cs typeface="Cambria"/>
              </a:rPr>
              <a:t>Games,</a:t>
            </a:r>
            <a:r>
              <a:rPr sz="2000" b="1" spc="-45" dirty="0">
                <a:solidFill>
                  <a:srgbClr val="666666"/>
                </a:solidFill>
                <a:cs typeface="Cambria"/>
              </a:rPr>
              <a:t> </a:t>
            </a:r>
            <a:r>
              <a:rPr sz="2000" b="1" spc="-5" dirty="0">
                <a:solidFill>
                  <a:srgbClr val="666666"/>
                </a:solidFill>
                <a:cs typeface="Cambria"/>
              </a:rPr>
              <a:t>smartphones,</a:t>
            </a:r>
            <a:r>
              <a:rPr sz="2000" b="1" spc="-50" dirty="0">
                <a:solidFill>
                  <a:srgbClr val="666666"/>
                </a:solidFill>
                <a:cs typeface="Cambria"/>
              </a:rPr>
              <a:t> </a:t>
            </a:r>
            <a:r>
              <a:rPr sz="2000" b="1" spc="-5" dirty="0">
                <a:solidFill>
                  <a:srgbClr val="666666"/>
                </a:solidFill>
                <a:cs typeface="Cambria"/>
              </a:rPr>
              <a:t>computers</a:t>
            </a:r>
            <a:endParaRPr sz="2000">
              <a:cs typeface="Cambria"/>
            </a:endParaRPr>
          </a:p>
        </p:txBody>
      </p:sp>
      <p:pic>
        <p:nvPicPr>
          <p:cNvPr id="23" name="object 23"/>
          <p:cNvPicPr/>
          <p:nvPr/>
        </p:nvPicPr>
        <p:blipFill>
          <a:blip r:embed="rId2" cstate="print"/>
          <a:stretch>
            <a:fillRect/>
          </a:stretch>
        </p:blipFill>
        <p:spPr>
          <a:xfrm>
            <a:off x="3739074" y="2456837"/>
            <a:ext cx="5008499" cy="3914385"/>
          </a:xfrm>
          <a:prstGeom prst="rect">
            <a:avLst/>
          </a:prstGeom>
        </p:spPr>
      </p:pic>
      <p:sp>
        <p:nvSpPr>
          <p:cNvPr id="24" name="object 24"/>
          <p:cNvSpPr txBox="1"/>
          <p:nvPr/>
        </p:nvSpPr>
        <p:spPr>
          <a:xfrm>
            <a:off x="4354016" y="2743200"/>
            <a:ext cx="3609975" cy="621965"/>
          </a:xfrm>
          <a:prstGeom prst="rect">
            <a:avLst/>
          </a:prstGeom>
        </p:spPr>
        <p:txBody>
          <a:bodyPr vert="horz" wrap="square" lIns="0" tIns="10160" rIns="0" bIns="0" rtlCol="0">
            <a:spAutoFit/>
          </a:bodyPr>
          <a:lstStyle/>
          <a:p>
            <a:pPr marL="801370" marR="5080" indent="-789305" algn="ctr">
              <a:lnSpc>
                <a:spcPct val="100699"/>
              </a:lnSpc>
              <a:spcBef>
                <a:spcPts val="80"/>
              </a:spcBef>
            </a:pPr>
            <a:r>
              <a:rPr sz="2000" b="1" spc="-5" dirty="0">
                <a:solidFill>
                  <a:srgbClr val="666666"/>
                </a:solidFill>
                <a:cs typeface="Cambria"/>
              </a:rPr>
              <a:t>Phone</a:t>
            </a:r>
            <a:r>
              <a:rPr sz="2000" b="1" spc="-35" dirty="0">
                <a:solidFill>
                  <a:srgbClr val="666666"/>
                </a:solidFill>
                <a:cs typeface="Cambria"/>
              </a:rPr>
              <a:t> </a:t>
            </a:r>
            <a:r>
              <a:rPr sz="2000" b="1" spc="-5" dirty="0">
                <a:solidFill>
                  <a:srgbClr val="666666"/>
                </a:solidFill>
                <a:cs typeface="Cambria"/>
              </a:rPr>
              <a:t>and</a:t>
            </a:r>
            <a:r>
              <a:rPr sz="2000" b="1" spc="-30" dirty="0">
                <a:solidFill>
                  <a:srgbClr val="666666"/>
                </a:solidFill>
                <a:cs typeface="Cambria"/>
              </a:rPr>
              <a:t> </a:t>
            </a:r>
            <a:r>
              <a:rPr sz="2000" b="1" spc="-5" dirty="0">
                <a:solidFill>
                  <a:srgbClr val="666666"/>
                </a:solidFill>
                <a:cs typeface="Cambria"/>
              </a:rPr>
              <a:t>TV</a:t>
            </a:r>
            <a:r>
              <a:rPr sz="2000" b="1" spc="-35" dirty="0">
                <a:solidFill>
                  <a:srgbClr val="666666"/>
                </a:solidFill>
                <a:cs typeface="Cambria"/>
              </a:rPr>
              <a:t> </a:t>
            </a:r>
            <a:r>
              <a:rPr sz="2000" b="1" spc="-5" dirty="0">
                <a:solidFill>
                  <a:srgbClr val="666666"/>
                </a:solidFill>
                <a:cs typeface="Cambria"/>
              </a:rPr>
              <a:t>companies, </a:t>
            </a:r>
            <a:r>
              <a:rPr sz="2000" b="1" spc="-515" dirty="0">
                <a:solidFill>
                  <a:srgbClr val="666666"/>
                </a:solidFill>
                <a:cs typeface="Cambria"/>
              </a:rPr>
              <a:t> </a:t>
            </a:r>
            <a:r>
              <a:rPr sz="2000" b="1" spc="-5" dirty="0">
                <a:solidFill>
                  <a:srgbClr val="666666"/>
                </a:solidFill>
                <a:cs typeface="Cambria"/>
              </a:rPr>
              <a:t>Internet,</a:t>
            </a:r>
            <a:r>
              <a:rPr sz="2000" b="1" spc="-15" dirty="0">
                <a:solidFill>
                  <a:srgbClr val="666666"/>
                </a:solidFill>
                <a:cs typeface="Cambria"/>
              </a:rPr>
              <a:t> </a:t>
            </a:r>
            <a:r>
              <a:rPr sz="2000" b="1" spc="-5" dirty="0">
                <a:solidFill>
                  <a:srgbClr val="666666"/>
                </a:solidFill>
                <a:cs typeface="Cambria"/>
              </a:rPr>
              <a:t>Gov’t</a:t>
            </a:r>
            <a:endParaRPr sz="2000">
              <a:cs typeface="Cambria"/>
            </a:endParaRPr>
          </a:p>
        </p:txBody>
      </p:sp>
      <p:sp>
        <p:nvSpPr>
          <p:cNvPr id="25" name="object 25"/>
          <p:cNvSpPr txBox="1"/>
          <p:nvPr/>
        </p:nvSpPr>
        <p:spPr>
          <a:xfrm>
            <a:off x="4024115" y="3968029"/>
            <a:ext cx="4503420" cy="320601"/>
          </a:xfrm>
          <a:prstGeom prst="rect">
            <a:avLst/>
          </a:prstGeom>
        </p:spPr>
        <p:txBody>
          <a:bodyPr vert="horz" wrap="square" lIns="0" tIns="12700" rIns="0" bIns="0" rtlCol="0">
            <a:spAutoFit/>
          </a:bodyPr>
          <a:lstStyle/>
          <a:p>
            <a:pPr marL="1624965" marR="5080" indent="-1612900" algn="ctr">
              <a:lnSpc>
                <a:spcPct val="100000"/>
              </a:lnSpc>
              <a:spcBef>
                <a:spcPts val="100"/>
              </a:spcBef>
            </a:pPr>
            <a:r>
              <a:rPr sz="2000" b="1" spc="-5" dirty="0">
                <a:solidFill>
                  <a:srgbClr val="666666"/>
                </a:solidFill>
                <a:cs typeface="Cambria"/>
              </a:rPr>
              <a:t>Websites, credit bureaus, media </a:t>
            </a:r>
            <a:r>
              <a:rPr sz="2000" b="1" spc="-515" dirty="0">
                <a:solidFill>
                  <a:srgbClr val="666666"/>
                </a:solidFill>
                <a:cs typeface="Cambria"/>
              </a:rPr>
              <a:t> </a:t>
            </a:r>
            <a:r>
              <a:rPr sz="2000" b="1" spc="-5" dirty="0">
                <a:solidFill>
                  <a:srgbClr val="666666"/>
                </a:solidFill>
                <a:cs typeface="Cambria"/>
              </a:rPr>
              <a:t>archives</a:t>
            </a:r>
            <a:endParaRPr sz="2000" dirty="0">
              <a:cs typeface="Cambria"/>
            </a:endParaRPr>
          </a:p>
        </p:txBody>
      </p:sp>
      <p:sp>
        <p:nvSpPr>
          <p:cNvPr id="26" name="object 26"/>
          <p:cNvSpPr txBox="1"/>
          <p:nvPr/>
        </p:nvSpPr>
        <p:spPr>
          <a:xfrm>
            <a:off x="4622325" y="5311145"/>
            <a:ext cx="3309620" cy="725170"/>
          </a:xfrm>
          <a:prstGeom prst="rect">
            <a:avLst/>
          </a:prstGeom>
        </p:spPr>
        <p:txBody>
          <a:bodyPr vert="horz" wrap="square" lIns="0" tIns="25400" rIns="0" bIns="0" rtlCol="0">
            <a:spAutoFit/>
          </a:bodyPr>
          <a:lstStyle/>
          <a:p>
            <a:pPr marL="174625" marR="5080" indent="-162560" algn="ctr">
              <a:lnSpc>
                <a:spcPts val="2750"/>
              </a:lnSpc>
              <a:spcBef>
                <a:spcPts val="200"/>
              </a:spcBef>
            </a:pPr>
            <a:r>
              <a:rPr sz="2000" b="1" spc="-5" dirty="0">
                <a:solidFill>
                  <a:srgbClr val="666666"/>
                </a:solidFill>
                <a:cs typeface="Cambria"/>
              </a:rPr>
              <a:t>Banks,</a:t>
            </a:r>
            <a:r>
              <a:rPr sz="2000" b="1" spc="-50" dirty="0">
                <a:solidFill>
                  <a:srgbClr val="666666"/>
                </a:solidFill>
                <a:cs typeface="Cambria"/>
              </a:rPr>
              <a:t> </a:t>
            </a:r>
            <a:r>
              <a:rPr sz="2000" b="1" spc="-5" dirty="0">
                <a:solidFill>
                  <a:srgbClr val="666666"/>
                </a:solidFill>
                <a:cs typeface="Cambria"/>
              </a:rPr>
              <a:t>law</a:t>
            </a:r>
            <a:r>
              <a:rPr sz="2000" b="1" spc="-45" dirty="0">
                <a:solidFill>
                  <a:srgbClr val="666666"/>
                </a:solidFill>
                <a:cs typeface="Cambria"/>
              </a:rPr>
              <a:t> </a:t>
            </a:r>
            <a:r>
              <a:rPr sz="2000" b="1" spc="-5" dirty="0">
                <a:solidFill>
                  <a:srgbClr val="666666"/>
                </a:solidFill>
                <a:cs typeface="Cambria"/>
              </a:rPr>
              <a:t>enforcement, </a:t>
            </a:r>
            <a:r>
              <a:rPr sz="2000" b="1" spc="-495" dirty="0">
                <a:solidFill>
                  <a:srgbClr val="666666"/>
                </a:solidFill>
                <a:cs typeface="Cambria"/>
              </a:rPr>
              <a:t> </a:t>
            </a:r>
            <a:r>
              <a:rPr sz="2000" b="1" spc="-5" dirty="0">
                <a:solidFill>
                  <a:srgbClr val="666666"/>
                </a:solidFill>
                <a:cs typeface="Cambria"/>
              </a:rPr>
              <a:t>marketers,</a:t>
            </a:r>
            <a:r>
              <a:rPr sz="2000" b="1" spc="-35" dirty="0">
                <a:solidFill>
                  <a:srgbClr val="666666"/>
                </a:solidFill>
                <a:cs typeface="Cambria"/>
              </a:rPr>
              <a:t> </a:t>
            </a:r>
            <a:r>
              <a:rPr sz="2000" b="1" spc="-5" dirty="0">
                <a:solidFill>
                  <a:srgbClr val="666666"/>
                </a:solidFill>
                <a:cs typeface="Cambria"/>
              </a:rPr>
              <a:t>employers</a:t>
            </a:r>
            <a:endParaRPr sz="2000">
              <a:cs typeface="Cambria"/>
            </a:endParaRPr>
          </a:p>
        </p:txBody>
      </p:sp>
      <p:sp>
        <p:nvSpPr>
          <p:cNvPr id="27" name="Date Placeholder 26">
            <a:extLst>
              <a:ext uri="{FF2B5EF4-FFF2-40B4-BE49-F238E27FC236}">
                <a16:creationId xmlns:a16="http://schemas.microsoft.com/office/drawing/2014/main" id="{958963C2-5B8C-BBFD-68F1-F0EF75B61EA9}"/>
              </a:ext>
            </a:extLst>
          </p:cNvPr>
          <p:cNvSpPr>
            <a:spLocks noGrp="1"/>
          </p:cNvSpPr>
          <p:nvPr>
            <p:ph type="dt" sz="half" idx="10"/>
          </p:nvPr>
        </p:nvSpPr>
        <p:spPr>
          <a:xfrm>
            <a:off x="350173" y="6492875"/>
            <a:ext cx="2133600" cy="365125"/>
          </a:xfrm>
        </p:spPr>
        <p:txBody>
          <a:bodyPr/>
          <a:lstStyle/>
          <a:p>
            <a:fld id="{AD24000E-6DFA-46B9-B1B9-552D83C9374F}" type="datetime1">
              <a:rPr lang="en-US" smtClean="0"/>
              <a:t>2/5/2024</a:t>
            </a:fld>
            <a:endParaRPr lang="en-US" dirty="0"/>
          </a:p>
        </p:txBody>
      </p:sp>
      <p:sp>
        <p:nvSpPr>
          <p:cNvPr id="28" name="Slide Number Placeholder 27">
            <a:extLst>
              <a:ext uri="{FF2B5EF4-FFF2-40B4-BE49-F238E27FC236}">
                <a16:creationId xmlns:a16="http://schemas.microsoft.com/office/drawing/2014/main" id="{BE56F99A-CF67-3D6B-DCD7-9C47D6498744}"/>
              </a:ext>
            </a:extLst>
          </p:cNvPr>
          <p:cNvSpPr>
            <a:spLocks noGrp="1"/>
          </p:cNvSpPr>
          <p:nvPr>
            <p:ph type="sldNum" sz="quarter" idx="12"/>
          </p:nvPr>
        </p:nvSpPr>
        <p:spPr>
          <a:xfrm>
            <a:off x="6897191" y="6492875"/>
            <a:ext cx="2133600" cy="365125"/>
          </a:xfrm>
        </p:spPr>
        <p:txBody>
          <a:bodyPr/>
          <a:lstStyle/>
          <a:p>
            <a:fld id="{B6F15528-21DE-4FAA-801E-634DDDAF4B2B}" type="slidenum">
              <a:rPr lang="en-US" smtClean="0"/>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0787-1AB8-DECB-938F-46C1FE6AFE1A}"/>
              </a:ext>
            </a:extLst>
          </p:cNvPr>
          <p:cNvSpPr>
            <a:spLocks noGrp="1"/>
          </p:cNvSpPr>
          <p:nvPr>
            <p:ph type="title"/>
          </p:nvPr>
        </p:nvSpPr>
        <p:spPr>
          <a:xfrm>
            <a:off x="435429" y="-152400"/>
            <a:ext cx="8229600" cy="1143000"/>
          </a:xfrm>
        </p:spPr>
        <p:txBody>
          <a:bodyPr/>
          <a:lstStyle/>
          <a:p>
            <a:r>
              <a:rPr lang="en-IN" sz="4400" b="1" spc="10" dirty="0">
                <a:solidFill>
                  <a:srgbClr val="C00000"/>
                </a:solidFill>
              </a:rPr>
              <a:t>Data</a:t>
            </a:r>
            <a:r>
              <a:rPr lang="en-IN" sz="4400" b="1" spc="-15" dirty="0">
                <a:solidFill>
                  <a:srgbClr val="C00000"/>
                </a:solidFill>
              </a:rPr>
              <a:t> </a:t>
            </a:r>
            <a:r>
              <a:rPr lang="en-IN" sz="4400" b="1" spc="165" dirty="0">
                <a:solidFill>
                  <a:srgbClr val="C00000"/>
                </a:solidFill>
              </a:rPr>
              <a:t>Analytics</a:t>
            </a:r>
            <a:r>
              <a:rPr lang="en-IN" sz="4400" b="1" spc="-10" dirty="0">
                <a:solidFill>
                  <a:srgbClr val="C00000"/>
                </a:solidFill>
              </a:rPr>
              <a:t> </a:t>
            </a:r>
            <a:r>
              <a:rPr lang="en-IN" sz="4400" b="1" spc="114" dirty="0">
                <a:solidFill>
                  <a:srgbClr val="C00000"/>
                </a:solidFill>
              </a:rPr>
              <a:t>Lifecycle</a:t>
            </a:r>
            <a:endParaRPr lang="en-IN" dirty="0"/>
          </a:p>
        </p:txBody>
      </p:sp>
      <p:sp>
        <p:nvSpPr>
          <p:cNvPr id="3" name="Content Placeholder 2">
            <a:extLst>
              <a:ext uri="{FF2B5EF4-FFF2-40B4-BE49-F238E27FC236}">
                <a16:creationId xmlns:a16="http://schemas.microsoft.com/office/drawing/2014/main" id="{328C6984-98AA-CC47-A8CB-60CDD509E4E2}"/>
              </a:ext>
            </a:extLst>
          </p:cNvPr>
          <p:cNvSpPr>
            <a:spLocks noGrp="1"/>
          </p:cNvSpPr>
          <p:nvPr>
            <p:ph idx="1"/>
          </p:nvPr>
        </p:nvSpPr>
        <p:spPr>
          <a:xfrm>
            <a:off x="457200" y="990600"/>
            <a:ext cx="8229600" cy="4525963"/>
          </a:xfrm>
        </p:spPr>
        <p:txBody>
          <a:bodyPr>
            <a:noAutofit/>
          </a:bodyPr>
          <a:lstStyle/>
          <a:p>
            <a:pPr algn="just"/>
            <a:r>
              <a:rPr lang="en-US" sz="1900" b="0" i="0" u="none" strike="noStrike" baseline="0" dirty="0">
                <a:solidFill>
                  <a:srgbClr val="000000"/>
                </a:solidFill>
              </a:rPr>
              <a:t>The data analytics life cycle is required for problems related to big data and data science applications. </a:t>
            </a:r>
          </a:p>
          <a:p>
            <a:pPr algn="just"/>
            <a:r>
              <a:rPr lang="en-US" sz="1900" b="0" i="0" u="none" strike="noStrike" baseline="0" dirty="0">
                <a:solidFill>
                  <a:srgbClr val="000000"/>
                </a:solidFill>
              </a:rPr>
              <a:t>The method is iterative to depict a specific project; the project returns to an earlier phase as new information is discovered. </a:t>
            </a:r>
          </a:p>
          <a:p>
            <a:pPr algn="just"/>
            <a:r>
              <a:rPr lang="en-US" sz="1900" b="1" i="0" u="none" strike="noStrike" baseline="0" dirty="0">
                <a:solidFill>
                  <a:srgbClr val="000000"/>
                </a:solidFill>
              </a:rPr>
              <a:t>The life cycle of data analytics defines best practices in the analytical process from discovery to project completion.</a:t>
            </a:r>
          </a:p>
          <a:p>
            <a:pPr algn="just"/>
            <a:r>
              <a:rPr lang="en-US" sz="1900" b="0" i="0" u="none" strike="noStrike" baseline="0" dirty="0">
                <a:solidFill>
                  <a:srgbClr val="000000"/>
                </a:solidFill>
              </a:rPr>
              <a:t>You will still learn something new in a phase as you can see in the graphic to allow you to go back and refine the research performed in the preceding process. </a:t>
            </a:r>
          </a:p>
          <a:p>
            <a:pPr algn="just"/>
            <a:r>
              <a:rPr lang="en-US" sz="1900" b="0" i="0" u="none" strike="noStrike" baseline="0" dirty="0">
                <a:solidFill>
                  <a:srgbClr val="000000"/>
                </a:solidFill>
              </a:rPr>
              <a:t>For this purpose, the graphic is displayed as a loop and circular arrows are meant to demonstrate that you should travel iteratively between phases before you have enough details to keep going forward. </a:t>
            </a:r>
          </a:p>
          <a:p>
            <a:pPr algn="just"/>
            <a:r>
              <a:rPr lang="en-US" sz="1900" b="0" i="0" u="none" strike="noStrike" baseline="0" dirty="0">
                <a:solidFill>
                  <a:srgbClr val="000000"/>
                </a:solidFill>
              </a:rPr>
              <a:t>The callouts are questions you can ask yourself to determine whether you have made adequate progress to proceed to the next step of the cycle. </a:t>
            </a:r>
          </a:p>
          <a:p>
            <a:pPr algn="just"/>
            <a:r>
              <a:rPr lang="en-US" sz="1900" b="1" i="0" u="none" strike="noStrike" baseline="0" dirty="0">
                <a:solidFill>
                  <a:srgbClr val="000000"/>
                </a:solidFill>
              </a:rPr>
              <a:t>Phases involved in the process are data creation, data preparation, system preparing, plan construction, results communication, and operationalization. </a:t>
            </a:r>
            <a:endParaRPr lang="en-IN" sz="1900" b="1" dirty="0"/>
          </a:p>
        </p:txBody>
      </p:sp>
      <p:sp>
        <p:nvSpPr>
          <p:cNvPr id="4" name="Date Placeholder 3">
            <a:extLst>
              <a:ext uri="{FF2B5EF4-FFF2-40B4-BE49-F238E27FC236}">
                <a16:creationId xmlns:a16="http://schemas.microsoft.com/office/drawing/2014/main" id="{6F41EFDB-62A8-AD7A-BEDE-5459DD099F21}"/>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78CA3249-2BE9-13D4-9F7A-1961F9DC1B06}"/>
              </a:ext>
            </a:extLst>
          </p:cNvPr>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2439926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6750" y="200461"/>
            <a:ext cx="520085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C00000"/>
                </a:solidFill>
              </a:rPr>
              <a:t>Data</a:t>
            </a:r>
            <a:r>
              <a:rPr sz="3600" b="1" spc="-15" dirty="0">
                <a:solidFill>
                  <a:srgbClr val="C00000"/>
                </a:solidFill>
              </a:rPr>
              <a:t> </a:t>
            </a:r>
            <a:r>
              <a:rPr sz="3600" b="1" spc="165" dirty="0">
                <a:solidFill>
                  <a:srgbClr val="C00000"/>
                </a:solidFill>
              </a:rPr>
              <a:t>Analytics</a:t>
            </a:r>
            <a:r>
              <a:rPr sz="3600" b="1" spc="-10" dirty="0">
                <a:solidFill>
                  <a:srgbClr val="C00000"/>
                </a:solidFill>
              </a:rPr>
              <a:t> </a:t>
            </a:r>
            <a:r>
              <a:rPr sz="3600" b="1" spc="114" dirty="0">
                <a:solidFill>
                  <a:srgbClr val="C00000"/>
                </a:solidFill>
              </a:rPr>
              <a:t>Lifecycle</a:t>
            </a:r>
            <a:endParaRPr sz="3600" b="1" dirty="0">
              <a:solidFill>
                <a:srgbClr val="C00000"/>
              </a:solidFill>
            </a:endParaRPr>
          </a:p>
        </p:txBody>
      </p:sp>
      <p:grpSp>
        <p:nvGrpSpPr>
          <p:cNvPr id="3" name="object 3"/>
          <p:cNvGrpSpPr/>
          <p:nvPr/>
        </p:nvGrpSpPr>
        <p:grpSpPr>
          <a:xfrm>
            <a:off x="2259679" y="969650"/>
            <a:ext cx="4942205" cy="739775"/>
            <a:chOff x="2240512" y="1056337"/>
            <a:chExt cx="4942205" cy="739775"/>
          </a:xfrm>
        </p:grpSpPr>
        <p:sp>
          <p:nvSpPr>
            <p:cNvPr id="4" name="object 4"/>
            <p:cNvSpPr/>
            <p:nvPr/>
          </p:nvSpPr>
          <p:spPr>
            <a:xfrm>
              <a:off x="2254799" y="1070624"/>
              <a:ext cx="4913630" cy="711200"/>
            </a:xfrm>
            <a:custGeom>
              <a:avLst/>
              <a:gdLst/>
              <a:ahLst/>
              <a:cxnLst/>
              <a:rect l="l" t="t" r="r" b="b"/>
              <a:pathLst>
                <a:path w="4913630" h="711200">
                  <a:moveTo>
                    <a:pt x="47949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794947" y="0"/>
                  </a:lnTo>
                  <a:lnTo>
                    <a:pt x="4840277" y="9016"/>
                  </a:lnTo>
                  <a:lnTo>
                    <a:pt x="4878706" y="34693"/>
                  </a:lnTo>
                  <a:lnTo>
                    <a:pt x="4904383" y="73122"/>
                  </a:lnTo>
                  <a:lnTo>
                    <a:pt x="4913399" y="118452"/>
                  </a:lnTo>
                  <a:lnTo>
                    <a:pt x="4913399" y="592247"/>
                  </a:lnTo>
                  <a:lnTo>
                    <a:pt x="4904091" y="638354"/>
                  </a:lnTo>
                  <a:lnTo>
                    <a:pt x="4878706" y="676006"/>
                  </a:lnTo>
                  <a:lnTo>
                    <a:pt x="4841054" y="701391"/>
                  </a:lnTo>
                  <a:lnTo>
                    <a:pt x="4794947" y="710699"/>
                  </a:lnTo>
                  <a:close/>
                </a:path>
              </a:pathLst>
            </a:custGeom>
            <a:solidFill>
              <a:srgbClr val="FFFFFF"/>
            </a:solidFill>
          </p:spPr>
          <p:txBody>
            <a:bodyPr wrap="square" lIns="0" tIns="0" rIns="0" bIns="0" rtlCol="0"/>
            <a:lstStyle/>
            <a:p>
              <a:endParaRPr/>
            </a:p>
          </p:txBody>
        </p:sp>
        <p:sp>
          <p:nvSpPr>
            <p:cNvPr id="5" name="object 5"/>
            <p:cNvSpPr/>
            <p:nvPr/>
          </p:nvSpPr>
          <p:spPr>
            <a:xfrm>
              <a:off x="2254799" y="1070624"/>
              <a:ext cx="4913630" cy="711200"/>
            </a:xfrm>
            <a:custGeom>
              <a:avLst/>
              <a:gdLst/>
              <a:ahLst/>
              <a:cxnLst/>
              <a:rect l="l" t="t" r="r" b="b"/>
              <a:pathLst>
                <a:path w="4913630" h="711200">
                  <a:moveTo>
                    <a:pt x="0" y="118452"/>
                  </a:moveTo>
                  <a:lnTo>
                    <a:pt x="9308" y="72345"/>
                  </a:lnTo>
                  <a:lnTo>
                    <a:pt x="34693" y="34693"/>
                  </a:lnTo>
                  <a:lnTo>
                    <a:pt x="72345" y="9308"/>
                  </a:lnTo>
                  <a:lnTo>
                    <a:pt x="118452" y="0"/>
                  </a:lnTo>
                  <a:lnTo>
                    <a:pt x="4794947" y="0"/>
                  </a:lnTo>
                  <a:lnTo>
                    <a:pt x="4840277" y="9016"/>
                  </a:lnTo>
                  <a:lnTo>
                    <a:pt x="4878706" y="34693"/>
                  </a:lnTo>
                  <a:lnTo>
                    <a:pt x="4904383" y="73122"/>
                  </a:lnTo>
                  <a:lnTo>
                    <a:pt x="4913399" y="118452"/>
                  </a:lnTo>
                  <a:lnTo>
                    <a:pt x="4913399" y="592247"/>
                  </a:lnTo>
                  <a:lnTo>
                    <a:pt x="4904091" y="638354"/>
                  </a:lnTo>
                  <a:lnTo>
                    <a:pt x="4878706" y="676006"/>
                  </a:lnTo>
                  <a:lnTo>
                    <a:pt x="4841054" y="701391"/>
                  </a:lnTo>
                  <a:lnTo>
                    <a:pt x="4794947" y="710699"/>
                  </a:lnTo>
                  <a:lnTo>
                    <a:pt x="118452" y="710699"/>
                  </a:lnTo>
                  <a:lnTo>
                    <a:pt x="72345" y="701391"/>
                  </a:lnTo>
                  <a:lnTo>
                    <a:pt x="34693" y="676006"/>
                  </a:lnTo>
                  <a:lnTo>
                    <a:pt x="9308" y="638354"/>
                  </a:lnTo>
                  <a:lnTo>
                    <a:pt x="0" y="592247"/>
                  </a:lnTo>
                  <a:lnTo>
                    <a:pt x="0" y="118452"/>
                  </a:lnTo>
                  <a:close/>
                </a:path>
              </a:pathLst>
            </a:custGeom>
            <a:ln w="28574">
              <a:solidFill>
                <a:srgbClr val="FF9900"/>
              </a:solidFill>
            </a:ln>
          </p:spPr>
          <p:txBody>
            <a:bodyPr wrap="square" lIns="0" tIns="0" rIns="0" bIns="0" rtlCol="0"/>
            <a:lstStyle/>
            <a:p>
              <a:endParaRPr/>
            </a:p>
          </p:txBody>
        </p:sp>
      </p:grpSp>
      <p:grpSp>
        <p:nvGrpSpPr>
          <p:cNvPr id="6" name="object 6"/>
          <p:cNvGrpSpPr/>
          <p:nvPr/>
        </p:nvGrpSpPr>
        <p:grpSpPr>
          <a:xfrm>
            <a:off x="2259679" y="1885750"/>
            <a:ext cx="5081905" cy="739775"/>
            <a:chOff x="2240512" y="1972437"/>
            <a:chExt cx="5081905" cy="739775"/>
          </a:xfrm>
        </p:grpSpPr>
        <p:sp>
          <p:nvSpPr>
            <p:cNvPr id="7" name="object 7"/>
            <p:cNvSpPr/>
            <p:nvPr/>
          </p:nvSpPr>
          <p:spPr>
            <a:xfrm>
              <a:off x="2254799" y="1986725"/>
              <a:ext cx="5053330" cy="711200"/>
            </a:xfrm>
            <a:custGeom>
              <a:avLst/>
              <a:gdLst/>
              <a:ahLst/>
              <a:cxnLst/>
              <a:rect l="l" t="t" r="r" b="b"/>
              <a:pathLst>
                <a:path w="5053330" h="711200">
                  <a:moveTo>
                    <a:pt x="49344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close/>
                </a:path>
              </a:pathLst>
            </a:custGeom>
            <a:solidFill>
              <a:srgbClr val="FFFFFF"/>
            </a:solidFill>
          </p:spPr>
          <p:txBody>
            <a:bodyPr wrap="square" lIns="0" tIns="0" rIns="0" bIns="0" rtlCol="0"/>
            <a:lstStyle/>
            <a:p>
              <a:endParaRPr/>
            </a:p>
          </p:txBody>
        </p:sp>
        <p:sp>
          <p:nvSpPr>
            <p:cNvPr id="8" name="object 8"/>
            <p:cNvSpPr/>
            <p:nvPr/>
          </p:nvSpPr>
          <p:spPr>
            <a:xfrm>
              <a:off x="2254799" y="1986725"/>
              <a:ext cx="5053330" cy="711200"/>
            </a:xfrm>
            <a:custGeom>
              <a:avLst/>
              <a:gdLst/>
              <a:ahLst/>
              <a:cxnLst/>
              <a:rect l="l" t="t" r="r" b="b"/>
              <a:pathLst>
                <a:path w="5053330" h="711200">
                  <a:moveTo>
                    <a:pt x="0" y="118452"/>
                  </a:move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lnTo>
                    <a:pt x="118452" y="710699"/>
                  </a:lnTo>
                  <a:lnTo>
                    <a:pt x="72345" y="701391"/>
                  </a:lnTo>
                  <a:lnTo>
                    <a:pt x="34693" y="676006"/>
                  </a:lnTo>
                  <a:lnTo>
                    <a:pt x="9308" y="638354"/>
                  </a:lnTo>
                  <a:lnTo>
                    <a:pt x="0" y="592247"/>
                  </a:lnTo>
                  <a:lnTo>
                    <a:pt x="0" y="118452"/>
                  </a:lnTo>
                  <a:close/>
                </a:path>
              </a:pathLst>
            </a:custGeom>
            <a:ln w="28574">
              <a:solidFill>
                <a:srgbClr val="6AA84F"/>
              </a:solidFill>
            </a:ln>
          </p:spPr>
          <p:txBody>
            <a:bodyPr wrap="square" lIns="0" tIns="0" rIns="0" bIns="0" rtlCol="0"/>
            <a:lstStyle/>
            <a:p>
              <a:endParaRPr/>
            </a:p>
          </p:txBody>
        </p:sp>
      </p:grpSp>
      <p:grpSp>
        <p:nvGrpSpPr>
          <p:cNvPr id="9" name="object 9"/>
          <p:cNvGrpSpPr/>
          <p:nvPr/>
        </p:nvGrpSpPr>
        <p:grpSpPr>
          <a:xfrm>
            <a:off x="2259679" y="2801850"/>
            <a:ext cx="5081905" cy="739775"/>
            <a:chOff x="2240512" y="2888537"/>
            <a:chExt cx="5081905" cy="739775"/>
          </a:xfrm>
        </p:grpSpPr>
        <p:sp>
          <p:nvSpPr>
            <p:cNvPr id="10" name="object 10"/>
            <p:cNvSpPr/>
            <p:nvPr/>
          </p:nvSpPr>
          <p:spPr>
            <a:xfrm>
              <a:off x="2254799" y="2902824"/>
              <a:ext cx="5053330" cy="711200"/>
            </a:xfrm>
            <a:custGeom>
              <a:avLst/>
              <a:gdLst/>
              <a:ahLst/>
              <a:cxnLst/>
              <a:rect l="l" t="t" r="r" b="b"/>
              <a:pathLst>
                <a:path w="5053330" h="711200">
                  <a:moveTo>
                    <a:pt x="49344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close/>
                </a:path>
              </a:pathLst>
            </a:custGeom>
            <a:solidFill>
              <a:srgbClr val="FFFFFF"/>
            </a:solidFill>
          </p:spPr>
          <p:txBody>
            <a:bodyPr wrap="square" lIns="0" tIns="0" rIns="0" bIns="0" rtlCol="0"/>
            <a:lstStyle/>
            <a:p>
              <a:endParaRPr/>
            </a:p>
          </p:txBody>
        </p:sp>
        <p:sp>
          <p:nvSpPr>
            <p:cNvPr id="11" name="object 11"/>
            <p:cNvSpPr/>
            <p:nvPr/>
          </p:nvSpPr>
          <p:spPr>
            <a:xfrm>
              <a:off x="2254799" y="2902824"/>
              <a:ext cx="5053330" cy="711200"/>
            </a:xfrm>
            <a:custGeom>
              <a:avLst/>
              <a:gdLst/>
              <a:ahLst/>
              <a:cxnLst/>
              <a:rect l="l" t="t" r="r" b="b"/>
              <a:pathLst>
                <a:path w="5053330" h="711200">
                  <a:moveTo>
                    <a:pt x="0" y="118452"/>
                  </a:move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lnTo>
                    <a:pt x="118452" y="710699"/>
                  </a:lnTo>
                  <a:lnTo>
                    <a:pt x="72345" y="701391"/>
                  </a:lnTo>
                  <a:lnTo>
                    <a:pt x="34693" y="676006"/>
                  </a:lnTo>
                  <a:lnTo>
                    <a:pt x="9308" y="638354"/>
                  </a:lnTo>
                  <a:lnTo>
                    <a:pt x="0" y="592247"/>
                  </a:lnTo>
                  <a:lnTo>
                    <a:pt x="0" y="118452"/>
                  </a:lnTo>
                  <a:close/>
                </a:path>
              </a:pathLst>
            </a:custGeom>
            <a:ln w="28574">
              <a:solidFill>
                <a:srgbClr val="9900FF"/>
              </a:solidFill>
            </a:ln>
          </p:spPr>
          <p:txBody>
            <a:bodyPr wrap="square" lIns="0" tIns="0" rIns="0" bIns="0" rtlCol="0"/>
            <a:lstStyle/>
            <a:p>
              <a:endParaRPr/>
            </a:p>
          </p:txBody>
        </p:sp>
      </p:grpSp>
      <p:grpSp>
        <p:nvGrpSpPr>
          <p:cNvPr id="12" name="object 12"/>
          <p:cNvGrpSpPr/>
          <p:nvPr/>
        </p:nvGrpSpPr>
        <p:grpSpPr>
          <a:xfrm>
            <a:off x="2259679" y="3810000"/>
            <a:ext cx="5081905" cy="739775"/>
            <a:chOff x="2240512" y="3896687"/>
            <a:chExt cx="5081905" cy="739775"/>
          </a:xfrm>
        </p:grpSpPr>
        <p:sp>
          <p:nvSpPr>
            <p:cNvPr id="13" name="object 13"/>
            <p:cNvSpPr/>
            <p:nvPr/>
          </p:nvSpPr>
          <p:spPr>
            <a:xfrm>
              <a:off x="2254799" y="3910974"/>
              <a:ext cx="5053330" cy="711200"/>
            </a:xfrm>
            <a:custGeom>
              <a:avLst/>
              <a:gdLst/>
              <a:ahLst/>
              <a:cxnLst/>
              <a:rect l="l" t="t" r="r" b="b"/>
              <a:pathLst>
                <a:path w="5053330" h="711200">
                  <a:moveTo>
                    <a:pt x="49344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close/>
                </a:path>
              </a:pathLst>
            </a:custGeom>
            <a:solidFill>
              <a:srgbClr val="FFFFFF"/>
            </a:solidFill>
          </p:spPr>
          <p:txBody>
            <a:bodyPr wrap="square" lIns="0" tIns="0" rIns="0" bIns="0" rtlCol="0"/>
            <a:lstStyle/>
            <a:p>
              <a:endParaRPr/>
            </a:p>
          </p:txBody>
        </p:sp>
        <p:sp>
          <p:nvSpPr>
            <p:cNvPr id="14" name="object 14"/>
            <p:cNvSpPr/>
            <p:nvPr/>
          </p:nvSpPr>
          <p:spPr>
            <a:xfrm>
              <a:off x="2254799" y="3910974"/>
              <a:ext cx="5053330" cy="711200"/>
            </a:xfrm>
            <a:custGeom>
              <a:avLst/>
              <a:gdLst/>
              <a:ahLst/>
              <a:cxnLst/>
              <a:rect l="l" t="t" r="r" b="b"/>
              <a:pathLst>
                <a:path w="5053330" h="711200">
                  <a:moveTo>
                    <a:pt x="0" y="118452"/>
                  </a:move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lnTo>
                    <a:pt x="118452" y="710699"/>
                  </a:lnTo>
                  <a:lnTo>
                    <a:pt x="72345" y="701391"/>
                  </a:lnTo>
                  <a:lnTo>
                    <a:pt x="34693" y="676006"/>
                  </a:lnTo>
                  <a:lnTo>
                    <a:pt x="9308" y="638354"/>
                  </a:lnTo>
                  <a:lnTo>
                    <a:pt x="0" y="592247"/>
                  </a:lnTo>
                  <a:lnTo>
                    <a:pt x="0" y="118452"/>
                  </a:lnTo>
                  <a:close/>
                </a:path>
              </a:pathLst>
            </a:custGeom>
            <a:ln w="28574">
              <a:solidFill>
                <a:srgbClr val="980000"/>
              </a:solidFill>
            </a:ln>
          </p:spPr>
          <p:txBody>
            <a:bodyPr wrap="square" lIns="0" tIns="0" rIns="0" bIns="0" rtlCol="0"/>
            <a:lstStyle/>
            <a:p>
              <a:endParaRPr/>
            </a:p>
          </p:txBody>
        </p:sp>
      </p:grpSp>
      <p:grpSp>
        <p:nvGrpSpPr>
          <p:cNvPr id="15" name="object 15"/>
          <p:cNvGrpSpPr/>
          <p:nvPr/>
        </p:nvGrpSpPr>
        <p:grpSpPr>
          <a:xfrm>
            <a:off x="2259679" y="4818150"/>
            <a:ext cx="5081905" cy="739775"/>
            <a:chOff x="2240512" y="4904837"/>
            <a:chExt cx="5081905" cy="739775"/>
          </a:xfrm>
        </p:grpSpPr>
        <p:sp>
          <p:nvSpPr>
            <p:cNvPr id="16" name="object 16"/>
            <p:cNvSpPr/>
            <p:nvPr/>
          </p:nvSpPr>
          <p:spPr>
            <a:xfrm>
              <a:off x="2254799" y="4919124"/>
              <a:ext cx="5053330" cy="711200"/>
            </a:xfrm>
            <a:custGeom>
              <a:avLst/>
              <a:gdLst/>
              <a:ahLst/>
              <a:cxnLst/>
              <a:rect l="l" t="t" r="r" b="b"/>
              <a:pathLst>
                <a:path w="5053330" h="711200">
                  <a:moveTo>
                    <a:pt x="49344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close/>
                </a:path>
              </a:pathLst>
            </a:custGeom>
            <a:solidFill>
              <a:srgbClr val="FFFFFF"/>
            </a:solidFill>
          </p:spPr>
          <p:txBody>
            <a:bodyPr wrap="square" lIns="0" tIns="0" rIns="0" bIns="0" rtlCol="0"/>
            <a:lstStyle/>
            <a:p>
              <a:endParaRPr/>
            </a:p>
          </p:txBody>
        </p:sp>
        <p:sp>
          <p:nvSpPr>
            <p:cNvPr id="17" name="object 17"/>
            <p:cNvSpPr/>
            <p:nvPr/>
          </p:nvSpPr>
          <p:spPr>
            <a:xfrm>
              <a:off x="2254799" y="4919124"/>
              <a:ext cx="5053330" cy="711200"/>
            </a:xfrm>
            <a:custGeom>
              <a:avLst/>
              <a:gdLst/>
              <a:ahLst/>
              <a:cxnLst/>
              <a:rect l="l" t="t" r="r" b="b"/>
              <a:pathLst>
                <a:path w="5053330" h="711200">
                  <a:moveTo>
                    <a:pt x="0" y="118452"/>
                  </a:move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lnTo>
                    <a:pt x="118452" y="710699"/>
                  </a:lnTo>
                  <a:lnTo>
                    <a:pt x="72345" y="701391"/>
                  </a:lnTo>
                  <a:lnTo>
                    <a:pt x="34693" y="676006"/>
                  </a:lnTo>
                  <a:lnTo>
                    <a:pt x="9308" y="638354"/>
                  </a:lnTo>
                  <a:lnTo>
                    <a:pt x="0" y="592247"/>
                  </a:lnTo>
                  <a:lnTo>
                    <a:pt x="0" y="118452"/>
                  </a:lnTo>
                  <a:close/>
                </a:path>
              </a:pathLst>
            </a:custGeom>
            <a:ln w="28574">
              <a:solidFill>
                <a:srgbClr val="FF00FF"/>
              </a:solidFill>
            </a:ln>
          </p:spPr>
          <p:txBody>
            <a:bodyPr wrap="square" lIns="0" tIns="0" rIns="0" bIns="0" rtlCol="0"/>
            <a:lstStyle/>
            <a:p>
              <a:endParaRPr/>
            </a:p>
          </p:txBody>
        </p:sp>
      </p:grpSp>
      <p:grpSp>
        <p:nvGrpSpPr>
          <p:cNvPr id="18" name="object 18"/>
          <p:cNvGrpSpPr/>
          <p:nvPr/>
        </p:nvGrpSpPr>
        <p:grpSpPr>
          <a:xfrm>
            <a:off x="2259679" y="5734250"/>
            <a:ext cx="5081905" cy="739775"/>
            <a:chOff x="2240512" y="5820937"/>
            <a:chExt cx="5081905" cy="739775"/>
          </a:xfrm>
        </p:grpSpPr>
        <p:sp>
          <p:nvSpPr>
            <p:cNvPr id="19" name="object 19"/>
            <p:cNvSpPr/>
            <p:nvPr/>
          </p:nvSpPr>
          <p:spPr>
            <a:xfrm>
              <a:off x="2254799" y="5835224"/>
              <a:ext cx="5053330" cy="711200"/>
            </a:xfrm>
            <a:custGeom>
              <a:avLst/>
              <a:gdLst/>
              <a:ahLst/>
              <a:cxnLst/>
              <a:rect l="l" t="t" r="r" b="b"/>
              <a:pathLst>
                <a:path w="5053330" h="711200">
                  <a:moveTo>
                    <a:pt x="49344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close/>
                </a:path>
              </a:pathLst>
            </a:custGeom>
            <a:solidFill>
              <a:srgbClr val="FFFFFF"/>
            </a:solidFill>
          </p:spPr>
          <p:txBody>
            <a:bodyPr wrap="square" lIns="0" tIns="0" rIns="0" bIns="0" rtlCol="0"/>
            <a:lstStyle/>
            <a:p>
              <a:endParaRPr/>
            </a:p>
          </p:txBody>
        </p:sp>
        <p:sp>
          <p:nvSpPr>
            <p:cNvPr id="20" name="object 20"/>
            <p:cNvSpPr/>
            <p:nvPr/>
          </p:nvSpPr>
          <p:spPr>
            <a:xfrm>
              <a:off x="2254799" y="5835224"/>
              <a:ext cx="5053330" cy="711200"/>
            </a:xfrm>
            <a:custGeom>
              <a:avLst/>
              <a:gdLst/>
              <a:ahLst/>
              <a:cxnLst/>
              <a:rect l="l" t="t" r="r" b="b"/>
              <a:pathLst>
                <a:path w="5053330" h="711200">
                  <a:moveTo>
                    <a:pt x="0" y="118452"/>
                  </a:moveTo>
                  <a:lnTo>
                    <a:pt x="9308" y="72345"/>
                  </a:lnTo>
                  <a:lnTo>
                    <a:pt x="34693" y="34693"/>
                  </a:lnTo>
                  <a:lnTo>
                    <a:pt x="72345" y="9308"/>
                  </a:lnTo>
                  <a:lnTo>
                    <a:pt x="118452" y="0"/>
                  </a:lnTo>
                  <a:lnTo>
                    <a:pt x="4934447" y="0"/>
                  </a:lnTo>
                  <a:lnTo>
                    <a:pt x="4979777" y="9016"/>
                  </a:lnTo>
                  <a:lnTo>
                    <a:pt x="5018206" y="34693"/>
                  </a:lnTo>
                  <a:lnTo>
                    <a:pt x="5043883" y="73122"/>
                  </a:lnTo>
                  <a:lnTo>
                    <a:pt x="5052899" y="118452"/>
                  </a:lnTo>
                  <a:lnTo>
                    <a:pt x="5052899" y="592247"/>
                  </a:lnTo>
                  <a:lnTo>
                    <a:pt x="5043591" y="638354"/>
                  </a:lnTo>
                  <a:lnTo>
                    <a:pt x="5018206" y="676006"/>
                  </a:lnTo>
                  <a:lnTo>
                    <a:pt x="4980554" y="701391"/>
                  </a:lnTo>
                  <a:lnTo>
                    <a:pt x="4934447" y="710699"/>
                  </a:lnTo>
                  <a:lnTo>
                    <a:pt x="118452" y="710699"/>
                  </a:lnTo>
                  <a:lnTo>
                    <a:pt x="72345" y="701391"/>
                  </a:lnTo>
                  <a:lnTo>
                    <a:pt x="34693" y="676006"/>
                  </a:lnTo>
                  <a:lnTo>
                    <a:pt x="9308" y="638354"/>
                  </a:lnTo>
                  <a:lnTo>
                    <a:pt x="0" y="592247"/>
                  </a:lnTo>
                  <a:lnTo>
                    <a:pt x="0" y="118452"/>
                  </a:lnTo>
                  <a:close/>
                </a:path>
              </a:pathLst>
            </a:custGeom>
            <a:ln w="28574">
              <a:solidFill>
                <a:srgbClr val="45818E"/>
              </a:solidFill>
            </a:ln>
          </p:spPr>
          <p:txBody>
            <a:bodyPr wrap="square" lIns="0" tIns="0" rIns="0" bIns="0" rtlCol="0"/>
            <a:lstStyle/>
            <a:p>
              <a:endParaRPr/>
            </a:p>
          </p:txBody>
        </p:sp>
      </p:grpSp>
      <p:sp>
        <p:nvSpPr>
          <p:cNvPr id="21" name="object 21"/>
          <p:cNvSpPr txBox="1"/>
          <p:nvPr/>
        </p:nvSpPr>
        <p:spPr>
          <a:xfrm>
            <a:off x="2745636" y="1129699"/>
            <a:ext cx="4105910" cy="5140960"/>
          </a:xfrm>
          <a:prstGeom prst="rect">
            <a:avLst/>
          </a:prstGeom>
        </p:spPr>
        <p:txBody>
          <a:bodyPr vert="horz" wrap="square" lIns="0" tIns="12700" rIns="0" bIns="0" rtlCol="0">
            <a:spAutoFit/>
          </a:bodyPr>
          <a:lstStyle/>
          <a:p>
            <a:pPr marL="726440">
              <a:lnSpc>
                <a:spcPct val="100000"/>
              </a:lnSpc>
              <a:spcBef>
                <a:spcPts val="100"/>
              </a:spcBef>
            </a:pPr>
            <a:r>
              <a:rPr sz="2300" b="1" spc="-5" dirty="0">
                <a:solidFill>
                  <a:srgbClr val="434343"/>
                </a:solidFill>
                <a:latin typeface="Cambria"/>
                <a:cs typeface="Cambria"/>
              </a:rPr>
              <a:t>Phase</a:t>
            </a:r>
            <a:r>
              <a:rPr sz="2300" b="1" spc="-35" dirty="0">
                <a:solidFill>
                  <a:srgbClr val="434343"/>
                </a:solidFill>
                <a:latin typeface="Cambria"/>
                <a:cs typeface="Cambria"/>
              </a:rPr>
              <a:t> </a:t>
            </a:r>
            <a:r>
              <a:rPr sz="2300" b="1" spc="-5" dirty="0">
                <a:solidFill>
                  <a:srgbClr val="434343"/>
                </a:solidFill>
                <a:latin typeface="Cambria"/>
                <a:cs typeface="Cambria"/>
              </a:rPr>
              <a:t>1:</a:t>
            </a:r>
            <a:r>
              <a:rPr sz="2300" b="1" spc="-30" dirty="0">
                <a:solidFill>
                  <a:srgbClr val="434343"/>
                </a:solidFill>
                <a:latin typeface="Cambria"/>
                <a:cs typeface="Cambria"/>
              </a:rPr>
              <a:t> </a:t>
            </a:r>
            <a:r>
              <a:rPr sz="2300" b="1" spc="-5" dirty="0">
                <a:solidFill>
                  <a:srgbClr val="434343"/>
                </a:solidFill>
                <a:latin typeface="Cambria"/>
                <a:cs typeface="Cambria"/>
              </a:rPr>
              <a:t>Discovery</a:t>
            </a:r>
            <a:endParaRPr sz="2300">
              <a:latin typeface="Cambria"/>
              <a:cs typeface="Cambria"/>
            </a:endParaRPr>
          </a:p>
          <a:p>
            <a:pPr marL="415925" marR="296545" indent="-113030">
              <a:lnSpc>
                <a:spcPts val="7209"/>
              </a:lnSpc>
              <a:spcBef>
                <a:spcPts val="985"/>
              </a:spcBef>
            </a:pPr>
            <a:r>
              <a:rPr sz="2300" b="1" spc="-5" dirty="0">
                <a:solidFill>
                  <a:srgbClr val="434343"/>
                </a:solidFill>
                <a:latin typeface="Cambria"/>
                <a:cs typeface="Cambria"/>
              </a:rPr>
              <a:t>Phase</a:t>
            </a:r>
            <a:r>
              <a:rPr sz="2300" b="1" spc="-35" dirty="0">
                <a:solidFill>
                  <a:srgbClr val="434343"/>
                </a:solidFill>
                <a:latin typeface="Cambria"/>
                <a:cs typeface="Cambria"/>
              </a:rPr>
              <a:t> </a:t>
            </a:r>
            <a:r>
              <a:rPr sz="2300" b="1" spc="-5" dirty="0">
                <a:solidFill>
                  <a:srgbClr val="434343"/>
                </a:solidFill>
                <a:latin typeface="Cambria"/>
                <a:cs typeface="Cambria"/>
              </a:rPr>
              <a:t>2:</a:t>
            </a:r>
            <a:r>
              <a:rPr sz="2300" b="1" spc="-30" dirty="0">
                <a:solidFill>
                  <a:srgbClr val="434343"/>
                </a:solidFill>
                <a:latin typeface="Cambria"/>
                <a:cs typeface="Cambria"/>
              </a:rPr>
              <a:t> </a:t>
            </a:r>
            <a:r>
              <a:rPr sz="2300" b="1" spc="-5" dirty="0">
                <a:solidFill>
                  <a:srgbClr val="434343"/>
                </a:solidFill>
                <a:latin typeface="Cambria"/>
                <a:cs typeface="Cambria"/>
              </a:rPr>
              <a:t>Data</a:t>
            </a:r>
            <a:r>
              <a:rPr sz="2300" b="1" spc="-35" dirty="0">
                <a:solidFill>
                  <a:srgbClr val="434343"/>
                </a:solidFill>
                <a:latin typeface="Cambria"/>
                <a:cs typeface="Cambria"/>
              </a:rPr>
              <a:t> </a:t>
            </a:r>
            <a:r>
              <a:rPr sz="2300" b="1" spc="-5" dirty="0">
                <a:solidFill>
                  <a:srgbClr val="434343"/>
                </a:solidFill>
                <a:latin typeface="Cambria"/>
                <a:cs typeface="Cambria"/>
              </a:rPr>
              <a:t>Preparation </a:t>
            </a:r>
            <a:r>
              <a:rPr sz="2300" b="1" spc="-490" dirty="0">
                <a:solidFill>
                  <a:srgbClr val="434343"/>
                </a:solidFill>
                <a:latin typeface="Cambria"/>
                <a:cs typeface="Cambria"/>
              </a:rPr>
              <a:t> </a:t>
            </a:r>
            <a:r>
              <a:rPr sz="2300" b="1" spc="-5" dirty="0">
                <a:solidFill>
                  <a:srgbClr val="434343"/>
                </a:solidFill>
                <a:latin typeface="Cambria"/>
                <a:cs typeface="Cambria"/>
              </a:rPr>
              <a:t>Phase</a:t>
            </a:r>
            <a:r>
              <a:rPr sz="2300" b="1" spc="-25" dirty="0">
                <a:solidFill>
                  <a:srgbClr val="434343"/>
                </a:solidFill>
                <a:latin typeface="Cambria"/>
                <a:cs typeface="Cambria"/>
              </a:rPr>
              <a:t> </a:t>
            </a:r>
            <a:r>
              <a:rPr sz="2300" b="1" spc="-5" dirty="0">
                <a:solidFill>
                  <a:srgbClr val="434343"/>
                </a:solidFill>
                <a:latin typeface="Cambria"/>
                <a:cs typeface="Cambria"/>
              </a:rPr>
              <a:t>3:</a:t>
            </a:r>
            <a:r>
              <a:rPr sz="2300" b="1" spc="-20" dirty="0">
                <a:solidFill>
                  <a:srgbClr val="434343"/>
                </a:solidFill>
                <a:latin typeface="Cambria"/>
                <a:cs typeface="Cambria"/>
              </a:rPr>
              <a:t> </a:t>
            </a:r>
            <a:r>
              <a:rPr sz="2300" b="1" spc="-5" dirty="0">
                <a:solidFill>
                  <a:srgbClr val="434343"/>
                </a:solidFill>
                <a:latin typeface="Cambria"/>
                <a:cs typeface="Cambria"/>
              </a:rPr>
              <a:t>Model</a:t>
            </a:r>
            <a:r>
              <a:rPr sz="2300" b="1" spc="-25" dirty="0">
                <a:solidFill>
                  <a:srgbClr val="434343"/>
                </a:solidFill>
                <a:latin typeface="Cambria"/>
                <a:cs typeface="Cambria"/>
              </a:rPr>
              <a:t> </a:t>
            </a:r>
            <a:r>
              <a:rPr sz="2300" b="1" spc="-5" dirty="0">
                <a:solidFill>
                  <a:srgbClr val="434343"/>
                </a:solidFill>
                <a:latin typeface="Cambria"/>
                <a:cs typeface="Cambria"/>
              </a:rPr>
              <a:t>Planning</a:t>
            </a:r>
            <a:endParaRPr sz="2300">
              <a:latin typeface="Cambria"/>
              <a:cs typeface="Cambria"/>
            </a:endParaRPr>
          </a:p>
          <a:p>
            <a:pPr marL="12700" marR="5080" indent="431800">
              <a:lnSpc>
                <a:spcPts val="7940"/>
              </a:lnSpc>
              <a:spcBef>
                <a:spcPts val="145"/>
              </a:spcBef>
            </a:pPr>
            <a:r>
              <a:rPr sz="2300" b="1" spc="-5" dirty="0">
                <a:solidFill>
                  <a:srgbClr val="434343"/>
                </a:solidFill>
                <a:latin typeface="Cambria"/>
                <a:cs typeface="Cambria"/>
              </a:rPr>
              <a:t>Phase 4: Model Building </a:t>
            </a:r>
            <a:r>
              <a:rPr sz="2300" b="1" dirty="0">
                <a:solidFill>
                  <a:srgbClr val="434343"/>
                </a:solidFill>
                <a:latin typeface="Cambria"/>
                <a:cs typeface="Cambria"/>
              </a:rPr>
              <a:t> </a:t>
            </a:r>
            <a:r>
              <a:rPr sz="2300" b="1" spc="-5" dirty="0">
                <a:solidFill>
                  <a:srgbClr val="434343"/>
                </a:solidFill>
                <a:latin typeface="Cambria"/>
                <a:cs typeface="Cambria"/>
              </a:rPr>
              <a:t>Phase</a:t>
            </a:r>
            <a:r>
              <a:rPr sz="2300" b="1" spc="-35" dirty="0">
                <a:solidFill>
                  <a:srgbClr val="434343"/>
                </a:solidFill>
                <a:latin typeface="Cambria"/>
                <a:cs typeface="Cambria"/>
              </a:rPr>
              <a:t> </a:t>
            </a:r>
            <a:r>
              <a:rPr sz="2300" b="1" spc="-5" dirty="0">
                <a:solidFill>
                  <a:srgbClr val="434343"/>
                </a:solidFill>
                <a:latin typeface="Cambria"/>
                <a:cs typeface="Cambria"/>
              </a:rPr>
              <a:t>5:</a:t>
            </a:r>
            <a:r>
              <a:rPr sz="2300" b="1" spc="-30" dirty="0">
                <a:solidFill>
                  <a:srgbClr val="434343"/>
                </a:solidFill>
                <a:latin typeface="Cambria"/>
                <a:cs typeface="Cambria"/>
              </a:rPr>
              <a:t> </a:t>
            </a:r>
            <a:r>
              <a:rPr sz="2300" b="1" spc="-5" dirty="0">
                <a:solidFill>
                  <a:srgbClr val="434343"/>
                </a:solidFill>
                <a:latin typeface="Cambria"/>
                <a:cs typeface="Cambria"/>
              </a:rPr>
              <a:t>Communicate</a:t>
            </a:r>
            <a:r>
              <a:rPr sz="2300" b="1" spc="-30" dirty="0">
                <a:solidFill>
                  <a:srgbClr val="434343"/>
                </a:solidFill>
                <a:latin typeface="Cambria"/>
                <a:cs typeface="Cambria"/>
              </a:rPr>
              <a:t> </a:t>
            </a:r>
            <a:r>
              <a:rPr sz="2300" b="1" spc="-5" dirty="0">
                <a:solidFill>
                  <a:srgbClr val="434343"/>
                </a:solidFill>
                <a:latin typeface="Cambria"/>
                <a:cs typeface="Cambria"/>
              </a:rPr>
              <a:t>Results</a:t>
            </a:r>
            <a:endParaRPr sz="2300">
              <a:latin typeface="Cambria"/>
              <a:cs typeface="Cambria"/>
            </a:endParaRPr>
          </a:p>
          <a:p>
            <a:pPr>
              <a:lnSpc>
                <a:spcPct val="100000"/>
              </a:lnSpc>
              <a:spcBef>
                <a:spcPts val="40"/>
              </a:spcBef>
            </a:pPr>
            <a:endParaRPr sz="2800">
              <a:latin typeface="Cambria"/>
              <a:cs typeface="Cambria"/>
            </a:endParaRPr>
          </a:p>
          <a:p>
            <a:pPr marL="464820">
              <a:lnSpc>
                <a:spcPct val="100000"/>
              </a:lnSpc>
            </a:pPr>
            <a:r>
              <a:rPr sz="2300" b="1" spc="-5" dirty="0">
                <a:solidFill>
                  <a:srgbClr val="434343"/>
                </a:solidFill>
                <a:latin typeface="Cambria"/>
                <a:cs typeface="Cambria"/>
              </a:rPr>
              <a:t>Phase</a:t>
            </a:r>
            <a:r>
              <a:rPr sz="2300" b="1" spc="-35" dirty="0">
                <a:solidFill>
                  <a:srgbClr val="434343"/>
                </a:solidFill>
                <a:latin typeface="Cambria"/>
                <a:cs typeface="Cambria"/>
              </a:rPr>
              <a:t> </a:t>
            </a:r>
            <a:r>
              <a:rPr sz="2300" b="1" spc="-5" dirty="0">
                <a:solidFill>
                  <a:srgbClr val="434343"/>
                </a:solidFill>
                <a:latin typeface="Cambria"/>
                <a:cs typeface="Cambria"/>
              </a:rPr>
              <a:t>6:</a:t>
            </a:r>
            <a:r>
              <a:rPr sz="2300" b="1" spc="-30" dirty="0">
                <a:solidFill>
                  <a:srgbClr val="434343"/>
                </a:solidFill>
                <a:latin typeface="Cambria"/>
                <a:cs typeface="Cambria"/>
              </a:rPr>
              <a:t> </a:t>
            </a:r>
            <a:r>
              <a:rPr sz="2300" b="1" spc="-5" dirty="0">
                <a:solidFill>
                  <a:srgbClr val="434343"/>
                </a:solidFill>
                <a:latin typeface="Cambria"/>
                <a:cs typeface="Cambria"/>
              </a:rPr>
              <a:t>Operationalize</a:t>
            </a:r>
            <a:endParaRPr sz="2300">
              <a:latin typeface="Cambria"/>
              <a:cs typeface="Cambria"/>
            </a:endParaRPr>
          </a:p>
        </p:txBody>
      </p:sp>
      <p:sp>
        <p:nvSpPr>
          <p:cNvPr id="22" name="Date Placeholder 21">
            <a:extLst>
              <a:ext uri="{FF2B5EF4-FFF2-40B4-BE49-F238E27FC236}">
                <a16:creationId xmlns:a16="http://schemas.microsoft.com/office/drawing/2014/main" id="{1BD69AB6-F03A-5B3C-559E-357C380F8EA0}"/>
              </a:ext>
            </a:extLst>
          </p:cNvPr>
          <p:cNvSpPr>
            <a:spLocks noGrp="1"/>
          </p:cNvSpPr>
          <p:nvPr>
            <p:ph type="dt" sz="half" idx="10"/>
          </p:nvPr>
        </p:nvSpPr>
        <p:spPr/>
        <p:txBody>
          <a:bodyPr/>
          <a:lstStyle/>
          <a:p>
            <a:fld id="{3CADE514-2313-4B4C-BC5F-2BD7F51AD5EE}" type="datetime1">
              <a:rPr lang="en-US" smtClean="0"/>
              <a:t>2/5/2024</a:t>
            </a:fld>
            <a:endParaRPr lang="en-US"/>
          </a:p>
        </p:txBody>
      </p:sp>
      <p:sp>
        <p:nvSpPr>
          <p:cNvPr id="23" name="Slide Number Placeholder 22">
            <a:extLst>
              <a:ext uri="{FF2B5EF4-FFF2-40B4-BE49-F238E27FC236}">
                <a16:creationId xmlns:a16="http://schemas.microsoft.com/office/drawing/2014/main" id="{716E6E91-5B19-EA83-8019-512B0E38686A}"/>
              </a:ext>
            </a:extLst>
          </p:cNvPr>
          <p:cNvSpPr>
            <a:spLocks noGrp="1"/>
          </p:cNvSpPr>
          <p:nvPr>
            <p:ph type="sldNum" sz="quarter" idx="12"/>
          </p:nvPr>
        </p:nvSpPr>
        <p:spPr/>
        <p:txBody>
          <a:bodyPr/>
          <a:lstStyle/>
          <a:p>
            <a:fld id="{B6F15528-21DE-4FAA-801E-634DDDAF4B2B}"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953" y="136525"/>
            <a:ext cx="4377690" cy="939800"/>
          </a:xfrm>
          <a:prstGeom prst="rect">
            <a:avLst/>
          </a:prstGeom>
        </p:spPr>
        <p:txBody>
          <a:bodyPr vert="horz" wrap="square" lIns="0" tIns="12700" rIns="0" bIns="0" rtlCol="0">
            <a:spAutoFit/>
          </a:bodyPr>
          <a:lstStyle/>
          <a:p>
            <a:pPr algn="ctr">
              <a:lnSpc>
                <a:spcPct val="100000"/>
              </a:lnSpc>
              <a:spcBef>
                <a:spcPts val="100"/>
              </a:spcBef>
            </a:pPr>
            <a:r>
              <a:rPr sz="3000" b="1" spc="120" dirty="0">
                <a:solidFill>
                  <a:srgbClr val="C00000"/>
                </a:solidFill>
              </a:rPr>
              <a:t>Overview</a:t>
            </a:r>
            <a:r>
              <a:rPr sz="3000" b="1" spc="-10" dirty="0">
                <a:solidFill>
                  <a:srgbClr val="C00000"/>
                </a:solidFill>
              </a:rPr>
              <a:t> </a:t>
            </a:r>
            <a:r>
              <a:rPr sz="3000" b="1" spc="50" dirty="0">
                <a:solidFill>
                  <a:srgbClr val="C00000"/>
                </a:solidFill>
              </a:rPr>
              <a:t>of</a:t>
            </a:r>
            <a:endParaRPr sz="3000" b="1" dirty="0">
              <a:solidFill>
                <a:srgbClr val="C00000"/>
              </a:solidFill>
            </a:endParaRPr>
          </a:p>
          <a:p>
            <a:pPr algn="ctr">
              <a:lnSpc>
                <a:spcPct val="100000"/>
              </a:lnSpc>
            </a:pPr>
            <a:r>
              <a:rPr sz="3000" b="1" spc="10" dirty="0">
                <a:solidFill>
                  <a:srgbClr val="C00000"/>
                </a:solidFill>
              </a:rPr>
              <a:t>Data</a:t>
            </a:r>
            <a:r>
              <a:rPr sz="3000" b="1" spc="-15" dirty="0">
                <a:solidFill>
                  <a:srgbClr val="C00000"/>
                </a:solidFill>
              </a:rPr>
              <a:t> </a:t>
            </a:r>
            <a:r>
              <a:rPr sz="3000" b="1" spc="165" dirty="0">
                <a:solidFill>
                  <a:srgbClr val="C00000"/>
                </a:solidFill>
              </a:rPr>
              <a:t>Analytics</a:t>
            </a:r>
            <a:r>
              <a:rPr sz="3000" b="1" spc="-10" dirty="0">
                <a:solidFill>
                  <a:srgbClr val="C00000"/>
                </a:solidFill>
              </a:rPr>
              <a:t> </a:t>
            </a:r>
            <a:r>
              <a:rPr sz="3000" b="1" spc="114" dirty="0">
                <a:solidFill>
                  <a:srgbClr val="C00000"/>
                </a:solidFill>
              </a:rPr>
              <a:t>Lifecycle</a:t>
            </a:r>
            <a:endParaRPr sz="3000" b="1" dirty="0">
              <a:solidFill>
                <a:srgbClr val="C00000"/>
              </a:solidFill>
            </a:endParaRPr>
          </a:p>
        </p:txBody>
      </p:sp>
      <p:pic>
        <p:nvPicPr>
          <p:cNvPr id="3" name="object 3"/>
          <p:cNvPicPr/>
          <p:nvPr/>
        </p:nvPicPr>
        <p:blipFill>
          <a:blip r:embed="rId2" cstate="print"/>
          <a:stretch>
            <a:fillRect/>
          </a:stretch>
        </p:blipFill>
        <p:spPr>
          <a:xfrm>
            <a:off x="1066799" y="1214459"/>
            <a:ext cx="6857999" cy="5025527"/>
          </a:xfrm>
          <a:prstGeom prst="rect">
            <a:avLst/>
          </a:prstGeom>
        </p:spPr>
      </p:pic>
      <p:sp>
        <p:nvSpPr>
          <p:cNvPr id="4" name="Date Placeholder 3">
            <a:extLst>
              <a:ext uri="{FF2B5EF4-FFF2-40B4-BE49-F238E27FC236}">
                <a16:creationId xmlns:a16="http://schemas.microsoft.com/office/drawing/2014/main" id="{4D7D110D-1723-448D-082A-2A1AD87513D7}"/>
              </a:ext>
            </a:extLst>
          </p:cNvPr>
          <p:cNvSpPr>
            <a:spLocks noGrp="1"/>
          </p:cNvSpPr>
          <p:nvPr>
            <p:ph type="dt" sz="half" idx="10"/>
          </p:nvPr>
        </p:nvSpPr>
        <p:spPr/>
        <p:txBody>
          <a:bodyPr/>
          <a:lstStyle/>
          <a:p>
            <a:fld id="{FC27D6B0-8859-4A3A-A210-620092938795}" type="datetime1">
              <a:rPr lang="en-US" smtClean="0"/>
              <a:t>2/5/2024</a:t>
            </a:fld>
            <a:endParaRPr lang="en-US"/>
          </a:p>
        </p:txBody>
      </p:sp>
      <p:sp>
        <p:nvSpPr>
          <p:cNvPr id="5" name="Slide Number Placeholder 4">
            <a:extLst>
              <a:ext uri="{FF2B5EF4-FFF2-40B4-BE49-F238E27FC236}">
                <a16:creationId xmlns:a16="http://schemas.microsoft.com/office/drawing/2014/main" id="{9E8FE24F-B265-5675-D74B-07598FBF02E9}"/>
              </a:ext>
            </a:extLst>
          </p:cNvPr>
          <p:cNvSpPr>
            <a:spLocks noGrp="1"/>
          </p:cNvSpPr>
          <p:nvPr>
            <p:ph type="sldNum" sz="quarter" idx="12"/>
          </p:nvPr>
        </p:nvSpPr>
        <p:spPr/>
        <p:txBody>
          <a:bodyPr/>
          <a:lstStyle/>
          <a:p>
            <a:fld id="{B6F15528-21DE-4FAA-801E-634DDDAF4B2B}"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4800"/>
            <a:ext cx="3300729"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a:t>
            </a:r>
            <a:r>
              <a:rPr sz="3000" b="1" spc="125" dirty="0">
                <a:solidFill>
                  <a:srgbClr val="C00000"/>
                </a:solidFill>
                <a:latin typeface="+mn-lt"/>
              </a:rPr>
              <a:t>e</a:t>
            </a:r>
            <a:r>
              <a:rPr sz="3000" b="1" spc="15" dirty="0">
                <a:solidFill>
                  <a:srgbClr val="C00000"/>
                </a:solidFill>
                <a:latin typeface="+mn-lt"/>
              </a:rPr>
              <a:t> </a:t>
            </a:r>
            <a:r>
              <a:rPr sz="3000" b="1" spc="-225" dirty="0">
                <a:solidFill>
                  <a:srgbClr val="C00000"/>
                </a:solidFill>
                <a:latin typeface="+mn-lt"/>
              </a:rPr>
              <a:t>1</a:t>
            </a:r>
            <a:r>
              <a:rPr sz="3000" b="1" spc="-160" dirty="0">
                <a:solidFill>
                  <a:srgbClr val="C00000"/>
                </a:solidFill>
                <a:latin typeface="+mn-lt"/>
              </a:rPr>
              <a:t>:</a:t>
            </a:r>
            <a:r>
              <a:rPr sz="3000" b="1" spc="15" dirty="0">
                <a:solidFill>
                  <a:srgbClr val="C00000"/>
                </a:solidFill>
                <a:latin typeface="+mn-lt"/>
              </a:rPr>
              <a:t> </a:t>
            </a:r>
            <a:r>
              <a:rPr sz="3000" b="1" spc="50" dirty="0">
                <a:solidFill>
                  <a:srgbClr val="C00000"/>
                </a:solidFill>
                <a:latin typeface="+mn-lt"/>
              </a:rPr>
              <a:t>Dis</a:t>
            </a:r>
            <a:r>
              <a:rPr sz="3000" b="1" spc="85" dirty="0">
                <a:solidFill>
                  <a:srgbClr val="C00000"/>
                </a:solidFill>
                <a:latin typeface="+mn-lt"/>
              </a:rPr>
              <a:t>c</a:t>
            </a:r>
            <a:r>
              <a:rPr sz="3000" b="1" spc="-30" dirty="0">
                <a:solidFill>
                  <a:srgbClr val="C00000"/>
                </a:solidFill>
                <a:latin typeface="+mn-lt"/>
              </a:rPr>
              <a:t>o</a:t>
            </a:r>
            <a:r>
              <a:rPr sz="3000" b="1" spc="235" dirty="0">
                <a:solidFill>
                  <a:srgbClr val="C00000"/>
                </a:solidFill>
                <a:latin typeface="+mn-lt"/>
              </a:rPr>
              <a:t>v</a:t>
            </a:r>
            <a:r>
              <a:rPr sz="3000" b="1" spc="60" dirty="0">
                <a:solidFill>
                  <a:srgbClr val="C00000"/>
                </a:solidFill>
                <a:latin typeface="+mn-lt"/>
              </a:rPr>
              <a:t>e</a:t>
            </a:r>
            <a:r>
              <a:rPr sz="3000" b="1" spc="75" dirty="0">
                <a:solidFill>
                  <a:srgbClr val="C00000"/>
                </a:solidFill>
                <a:latin typeface="+mn-lt"/>
              </a:rPr>
              <a:t>r</a:t>
            </a:r>
            <a:r>
              <a:rPr sz="3000" b="1" spc="265" dirty="0">
                <a:solidFill>
                  <a:srgbClr val="C00000"/>
                </a:solidFill>
                <a:latin typeface="+mn-lt"/>
              </a:rPr>
              <a:t>y</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1333500" y="1066800"/>
            <a:ext cx="6476999" cy="5029199"/>
          </a:xfrm>
          <a:prstGeom prst="rect">
            <a:avLst/>
          </a:prstGeom>
        </p:spPr>
      </p:pic>
      <p:sp>
        <p:nvSpPr>
          <p:cNvPr id="4" name="Date Placeholder 3">
            <a:extLst>
              <a:ext uri="{FF2B5EF4-FFF2-40B4-BE49-F238E27FC236}">
                <a16:creationId xmlns:a16="http://schemas.microsoft.com/office/drawing/2014/main" id="{7E1E2E99-45D1-1FF2-36BD-4030D22E882E}"/>
              </a:ext>
            </a:extLst>
          </p:cNvPr>
          <p:cNvSpPr>
            <a:spLocks noGrp="1"/>
          </p:cNvSpPr>
          <p:nvPr>
            <p:ph type="dt" sz="half" idx="10"/>
          </p:nvPr>
        </p:nvSpPr>
        <p:spPr/>
        <p:txBody>
          <a:bodyPr/>
          <a:lstStyle/>
          <a:p>
            <a:fld id="{51930611-C885-4D42-9DD5-87F1E60FF3B7}" type="datetime1">
              <a:rPr lang="en-US" smtClean="0"/>
              <a:t>2/5/2024</a:t>
            </a:fld>
            <a:endParaRPr lang="en-US"/>
          </a:p>
        </p:txBody>
      </p:sp>
      <p:sp>
        <p:nvSpPr>
          <p:cNvPr id="5" name="Slide Number Placeholder 4">
            <a:extLst>
              <a:ext uri="{FF2B5EF4-FFF2-40B4-BE49-F238E27FC236}">
                <a16:creationId xmlns:a16="http://schemas.microsoft.com/office/drawing/2014/main" id="{27430432-3473-00A7-AF68-BE776F50642F}"/>
              </a:ext>
            </a:extLst>
          </p:cNvPr>
          <p:cNvSpPr>
            <a:spLocks noGrp="1"/>
          </p:cNvSpPr>
          <p:nvPr>
            <p:ph type="sldNum" sz="quarter" idx="12"/>
          </p:nvPr>
        </p:nvSpPr>
        <p:spPr/>
        <p:txBody>
          <a:bodyPr/>
          <a:lstStyle/>
          <a:p>
            <a:fld id="{B6F15528-21DE-4FAA-801E-634DDDAF4B2B}"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Types of Big Data?</a:t>
            </a:r>
            <a:br>
              <a:rPr lang="en-US" b="1" i="0" dirty="0">
                <a:solidFill>
                  <a:srgbClr val="C00000"/>
                </a:solidFill>
                <a:effectLst/>
                <a:latin typeface="+mn-lt"/>
              </a:rPr>
            </a:br>
            <a:br>
              <a:rPr lang="en-US" b="1" i="0" dirty="0">
                <a:solidFill>
                  <a:srgbClr val="C00000"/>
                </a:solidFill>
                <a:effectLst/>
                <a:latin typeface="+mn-lt"/>
              </a:rPr>
            </a:b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a:xfrm>
            <a:off x="457200" y="1371600"/>
            <a:ext cx="8229600" cy="4525963"/>
          </a:xfrm>
        </p:spPr>
        <p:txBody>
          <a:bodyPr>
            <a:normAutofit lnSpcReduction="10000"/>
          </a:bodyPr>
          <a:lstStyle/>
          <a:p>
            <a:pPr marL="0" indent="0" algn="just">
              <a:buNone/>
            </a:pPr>
            <a:r>
              <a:rPr lang="en-US" sz="2000" b="0" i="0" dirty="0">
                <a:solidFill>
                  <a:srgbClr val="222222"/>
                </a:solidFill>
                <a:effectLst/>
              </a:rPr>
              <a:t>Following are the types of Big Data:</a:t>
            </a:r>
          </a:p>
          <a:p>
            <a:pPr lvl="1" algn="just">
              <a:buFont typeface="+mj-lt"/>
              <a:buAutoNum type="arabicPeriod"/>
            </a:pPr>
            <a:r>
              <a:rPr lang="en-US" sz="2000" b="1" i="0" dirty="0">
                <a:solidFill>
                  <a:srgbClr val="222222"/>
                </a:solidFill>
                <a:effectLst/>
              </a:rPr>
              <a:t>Structured</a:t>
            </a:r>
            <a:endParaRPr lang="en-US" sz="2000" b="0" i="0" dirty="0">
              <a:solidFill>
                <a:srgbClr val="222222"/>
              </a:solidFill>
              <a:effectLst/>
            </a:endParaRPr>
          </a:p>
          <a:p>
            <a:pPr lvl="1" algn="just">
              <a:buFont typeface="+mj-lt"/>
              <a:buAutoNum type="arabicPeriod"/>
            </a:pPr>
            <a:r>
              <a:rPr lang="en-US" sz="2000" b="1" i="0" dirty="0">
                <a:solidFill>
                  <a:srgbClr val="222222"/>
                </a:solidFill>
                <a:effectLst/>
              </a:rPr>
              <a:t>Unstructured</a:t>
            </a:r>
            <a:endParaRPr lang="en-US" sz="2000" b="0" i="0" dirty="0">
              <a:solidFill>
                <a:srgbClr val="222222"/>
              </a:solidFill>
              <a:effectLst/>
            </a:endParaRPr>
          </a:p>
          <a:p>
            <a:pPr lvl="1" algn="just">
              <a:buFont typeface="+mj-lt"/>
              <a:buAutoNum type="arabicPeriod"/>
            </a:pPr>
            <a:r>
              <a:rPr lang="en-US" sz="2000" b="1" i="0" dirty="0">
                <a:solidFill>
                  <a:srgbClr val="222222"/>
                </a:solidFill>
                <a:effectLst/>
              </a:rPr>
              <a:t>Semi-structured</a:t>
            </a:r>
            <a:endParaRPr lang="en-US" sz="2000" b="0" i="0" dirty="0">
              <a:solidFill>
                <a:srgbClr val="222222"/>
              </a:solidFill>
              <a:effectLst/>
            </a:endParaRPr>
          </a:p>
          <a:p>
            <a:pPr marL="0" indent="0" algn="just">
              <a:buNone/>
            </a:pPr>
            <a:r>
              <a:rPr lang="en-US" sz="2000" b="1" i="0" dirty="0">
                <a:solidFill>
                  <a:srgbClr val="222222"/>
                </a:solidFill>
                <a:effectLst/>
              </a:rPr>
              <a:t>Structured</a:t>
            </a:r>
          </a:p>
          <a:p>
            <a:pPr algn="just"/>
            <a:r>
              <a:rPr lang="en-US" sz="2000" b="0" i="0" dirty="0">
                <a:solidFill>
                  <a:srgbClr val="222222"/>
                </a:solidFill>
                <a:effectLst/>
              </a:rPr>
              <a:t>Any data that can be stored, accessed and processed in the form of fixed format is termed as a ‘structured’ data. </a:t>
            </a:r>
          </a:p>
          <a:p>
            <a:pPr algn="just"/>
            <a:r>
              <a:rPr lang="en-US" sz="2000" b="0" i="0" u="none" strike="noStrike" baseline="0" dirty="0">
                <a:solidFill>
                  <a:srgbClr val="000000"/>
                </a:solidFill>
              </a:rPr>
              <a:t>Structured data has a well-defined structure, i.e., in columns and rows, So that it can be easily managed, accessible, and used by humans or computers. </a:t>
            </a:r>
            <a:endParaRPr lang="en-US" sz="2000" b="0" i="0" dirty="0">
              <a:solidFill>
                <a:srgbClr val="222222"/>
              </a:solidFill>
              <a:effectLst/>
            </a:endParaRPr>
          </a:p>
          <a:p>
            <a:pPr algn="just"/>
            <a:r>
              <a:rPr lang="en-US" sz="2000" b="0" i="0" dirty="0">
                <a:solidFill>
                  <a:srgbClr val="222222"/>
                </a:solidFill>
                <a:effectLst/>
              </a:rPr>
              <a:t>However, nowadays, we are foreseeing issues when a size of such data grows to a huge extent, typical sizes are being in the rage of multiple zettabytes.</a:t>
            </a:r>
          </a:p>
          <a:p>
            <a:pPr algn="just"/>
            <a:r>
              <a:rPr lang="en-US" sz="2000" b="1" i="0" dirty="0">
                <a:solidFill>
                  <a:srgbClr val="C09853"/>
                </a:solidFill>
                <a:effectLst/>
              </a:rPr>
              <a:t>10</a:t>
            </a:r>
            <a:r>
              <a:rPr lang="en-US" sz="2000" b="1" i="0" baseline="30000" dirty="0">
                <a:solidFill>
                  <a:srgbClr val="C09853"/>
                </a:solidFill>
                <a:effectLst/>
              </a:rPr>
              <a:t>21</a:t>
            </a:r>
            <a:r>
              <a:rPr lang="en-US" sz="2000" b="1" i="0" dirty="0">
                <a:solidFill>
                  <a:srgbClr val="C09853"/>
                </a:solidFill>
                <a:effectLst/>
              </a:rPr>
              <a:t> bytes</a:t>
            </a:r>
            <a:r>
              <a:rPr lang="en-US" sz="2000" b="0" i="0" dirty="0">
                <a:solidFill>
                  <a:srgbClr val="C09853"/>
                </a:solidFill>
                <a:effectLst/>
              </a:rPr>
              <a:t> equal to </a:t>
            </a:r>
            <a:r>
              <a:rPr lang="en-US" sz="2000" b="1" i="0" dirty="0">
                <a:solidFill>
                  <a:srgbClr val="C09853"/>
                </a:solidFill>
                <a:effectLst/>
              </a:rPr>
              <a:t>1 zettabyte</a:t>
            </a:r>
            <a:r>
              <a:rPr lang="en-US" sz="2000" b="0" i="0" dirty="0">
                <a:solidFill>
                  <a:srgbClr val="C09853"/>
                </a:solidFill>
                <a:effectLst/>
              </a:rPr>
              <a:t> or </a:t>
            </a:r>
            <a:r>
              <a:rPr lang="en-US" sz="2000" b="1" i="0" dirty="0">
                <a:solidFill>
                  <a:srgbClr val="C09853"/>
                </a:solidFill>
                <a:effectLst/>
              </a:rPr>
              <a:t>one billion terabytes</a:t>
            </a:r>
            <a:r>
              <a:rPr lang="en-US" sz="2000" b="0" i="0" dirty="0">
                <a:solidFill>
                  <a:srgbClr val="C09853"/>
                </a:solidFill>
                <a:effectLst/>
              </a:rPr>
              <a:t> forms </a:t>
            </a:r>
            <a:r>
              <a:rPr lang="en-US" sz="2000" b="1" i="0" dirty="0">
                <a:solidFill>
                  <a:srgbClr val="C09853"/>
                </a:solidFill>
                <a:effectLst/>
              </a:rPr>
              <a:t>a zettabyte</a:t>
            </a:r>
            <a:r>
              <a:rPr lang="en-US" sz="2000" b="0" i="0" dirty="0">
                <a:solidFill>
                  <a:srgbClr val="C09853"/>
                </a:solidFill>
                <a:effectLst/>
              </a:rPr>
              <a:t>.</a:t>
            </a:r>
          </a:p>
        </p:txBody>
      </p:sp>
      <p:sp>
        <p:nvSpPr>
          <p:cNvPr id="4" name="Date Placeholder 3">
            <a:extLst>
              <a:ext uri="{FF2B5EF4-FFF2-40B4-BE49-F238E27FC236}">
                <a16:creationId xmlns:a16="http://schemas.microsoft.com/office/drawing/2014/main" id="{556DC573-8BD7-79B1-6DF8-8FC9E483A90B}"/>
              </a:ext>
            </a:extLst>
          </p:cNvPr>
          <p:cNvSpPr>
            <a:spLocks noGrp="1"/>
          </p:cNvSpPr>
          <p:nvPr>
            <p:ph type="dt" sz="half" idx="10"/>
          </p:nvPr>
        </p:nvSpPr>
        <p:spPr/>
        <p:txBody>
          <a:bodyPr/>
          <a:lstStyle/>
          <a:p>
            <a:fld id="{644EEA9F-6651-4676-B08D-07617A3283B0}" type="datetime1">
              <a:rPr lang="en-US" smtClean="0"/>
              <a:t>2/5/2024</a:t>
            </a:fld>
            <a:endParaRPr lang="en-US"/>
          </a:p>
        </p:txBody>
      </p:sp>
      <p:sp>
        <p:nvSpPr>
          <p:cNvPr id="5" name="Slide Number Placeholder 4">
            <a:extLst>
              <a:ext uri="{FF2B5EF4-FFF2-40B4-BE49-F238E27FC236}">
                <a16:creationId xmlns:a16="http://schemas.microsoft.com/office/drawing/2014/main" id="{E901297B-E397-A8BB-F6BD-E55215AC854B}"/>
              </a:ext>
            </a:extLst>
          </p:cNvPr>
          <p:cNvSpPr>
            <a:spLocks noGrp="1"/>
          </p:cNvSpPr>
          <p:nvPr>
            <p:ph type="sldNum" sz="quarter" idx="12"/>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2377785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E8460-3977-9F80-F524-4A16E99934AB}"/>
              </a:ext>
            </a:extLst>
          </p:cNvPr>
          <p:cNvSpPr>
            <a:spLocks noGrp="1"/>
          </p:cNvSpPr>
          <p:nvPr>
            <p:ph type="title"/>
          </p:nvPr>
        </p:nvSpPr>
        <p:spPr/>
        <p:txBody>
          <a:bodyPr/>
          <a:lstStyle/>
          <a:p>
            <a:r>
              <a:rPr lang="en-IN" sz="4400" b="1" spc="135" dirty="0">
                <a:solidFill>
                  <a:srgbClr val="C00000"/>
                </a:solidFill>
                <a:latin typeface="+mn-lt"/>
              </a:rPr>
              <a:t>Phas</a:t>
            </a:r>
            <a:r>
              <a:rPr lang="en-IN" sz="4400" b="1" spc="125" dirty="0">
                <a:solidFill>
                  <a:srgbClr val="C00000"/>
                </a:solidFill>
                <a:latin typeface="+mn-lt"/>
              </a:rPr>
              <a:t>e</a:t>
            </a:r>
            <a:r>
              <a:rPr lang="en-IN" sz="4400" b="1" spc="15" dirty="0">
                <a:solidFill>
                  <a:srgbClr val="C00000"/>
                </a:solidFill>
                <a:latin typeface="+mn-lt"/>
              </a:rPr>
              <a:t> </a:t>
            </a:r>
            <a:r>
              <a:rPr lang="en-IN" sz="4400" b="1" spc="-225" dirty="0">
                <a:solidFill>
                  <a:srgbClr val="C00000"/>
                </a:solidFill>
                <a:latin typeface="+mn-lt"/>
              </a:rPr>
              <a:t>1</a:t>
            </a:r>
            <a:r>
              <a:rPr lang="en-IN" sz="4400" b="1" spc="-160" dirty="0">
                <a:solidFill>
                  <a:srgbClr val="C00000"/>
                </a:solidFill>
                <a:latin typeface="+mn-lt"/>
              </a:rPr>
              <a:t>:</a:t>
            </a:r>
            <a:r>
              <a:rPr lang="en-IN" sz="4400" b="1" spc="15" dirty="0">
                <a:solidFill>
                  <a:srgbClr val="C00000"/>
                </a:solidFill>
                <a:latin typeface="+mn-lt"/>
              </a:rPr>
              <a:t> </a:t>
            </a:r>
            <a:r>
              <a:rPr lang="en-IN" sz="4400" b="1" spc="50" dirty="0">
                <a:solidFill>
                  <a:srgbClr val="C00000"/>
                </a:solidFill>
                <a:latin typeface="+mn-lt"/>
              </a:rPr>
              <a:t>Dis</a:t>
            </a:r>
            <a:r>
              <a:rPr lang="en-IN" sz="4400" b="1" spc="85" dirty="0">
                <a:solidFill>
                  <a:srgbClr val="C00000"/>
                </a:solidFill>
                <a:latin typeface="+mn-lt"/>
              </a:rPr>
              <a:t>c</a:t>
            </a:r>
            <a:r>
              <a:rPr lang="en-IN" sz="4400" b="1" spc="-30" dirty="0">
                <a:solidFill>
                  <a:srgbClr val="C00000"/>
                </a:solidFill>
                <a:latin typeface="+mn-lt"/>
              </a:rPr>
              <a:t>o</a:t>
            </a:r>
            <a:r>
              <a:rPr lang="en-IN" sz="4400" b="1" spc="235" dirty="0">
                <a:solidFill>
                  <a:srgbClr val="C00000"/>
                </a:solidFill>
                <a:latin typeface="+mn-lt"/>
              </a:rPr>
              <a:t>v</a:t>
            </a:r>
            <a:r>
              <a:rPr lang="en-IN" sz="4400" b="1" spc="60" dirty="0">
                <a:solidFill>
                  <a:srgbClr val="C00000"/>
                </a:solidFill>
                <a:latin typeface="+mn-lt"/>
              </a:rPr>
              <a:t>e</a:t>
            </a:r>
            <a:r>
              <a:rPr lang="en-IN" sz="4400" b="1" spc="75" dirty="0">
                <a:solidFill>
                  <a:srgbClr val="C00000"/>
                </a:solidFill>
                <a:latin typeface="+mn-lt"/>
              </a:rPr>
              <a:t>r</a:t>
            </a:r>
            <a:r>
              <a:rPr lang="en-IN" sz="4400" b="1" spc="265" dirty="0">
                <a:solidFill>
                  <a:srgbClr val="C00000"/>
                </a:solidFill>
                <a:latin typeface="+mn-lt"/>
              </a:rPr>
              <a:t>y</a:t>
            </a:r>
            <a:endParaRPr lang="en-IN" dirty="0"/>
          </a:p>
        </p:txBody>
      </p:sp>
      <p:sp>
        <p:nvSpPr>
          <p:cNvPr id="6" name="Content Placeholder 5">
            <a:extLst>
              <a:ext uri="{FF2B5EF4-FFF2-40B4-BE49-F238E27FC236}">
                <a16:creationId xmlns:a16="http://schemas.microsoft.com/office/drawing/2014/main" id="{CE68CE9F-FDAE-B1C2-F284-8B390298296F}"/>
              </a:ext>
            </a:extLst>
          </p:cNvPr>
          <p:cNvSpPr>
            <a:spLocks noGrp="1"/>
          </p:cNvSpPr>
          <p:nvPr>
            <p:ph idx="1"/>
          </p:nvPr>
        </p:nvSpPr>
        <p:spPr/>
        <p:txBody>
          <a:bodyPr>
            <a:normAutofit/>
          </a:bodyPr>
          <a:lstStyle/>
          <a:p>
            <a:pPr algn="just"/>
            <a:r>
              <a:rPr lang="en-US" sz="2000" b="0" i="0" u="none" strike="noStrike" baseline="0" dirty="0">
                <a:solidFill>
                  <a:srgbClr val="000000"/>
                </a:solidFill>
              </a:rPr>
              <a:t>This is the first step in the life cycle of data analytics. </a:t>
            </a:r>
          </a:p>
          <a:p>
            <a:pPr algn="just"/>
            <a:r>
              <a:rPr lang="en-US" sz="2000" b="0" i="0" u="none" strike="noStrike" baseline="0" dirty="0">
                <a:solidFill>
                  <a:srgbClr val="000000"/>
                </a:solidFill>
              </a:rPr>
              <a:t>The data science team has to analyze the problem during this process and establish meaning and understanding. </a:t>
            </a:r>
          </a:p>
          <a:p>
            <a:pPr algn="just"/>
            <a:r>
              <a:rPr lang="en-US" sz="2000" b="0" i="0" u="none" strike="noStrike" baseline="0" dirty="0">
                <a:solidFill>
                  <a:srgbClr val="000000"/>
                </a:solidFill>
              </a:rPr>
              <a:t>Group will find out what data sources are needed and accessible for the project. </a:t>
            </a:r>
          </a:p>
          <a:p>
            <a:pPr algn="just"/>
            <a:r>
              <a:rPr lang="en-US" sz="2000" b="0" i="0" u="none" strike="noStrike" baseline="0" dirty="0">
                <a:solidFill>
                  <a:srgbClr val="000000"/>
                </a:solidFill>
              </a:rPr>
              <a:t>The team also builds up initial hypotheses that can be checked with the data later. </a:t>
            </a:r>
          </a:p>
          <a:p>
            <a:pPr algn="just"/>
            <a:r>
              <a:rPr lang="en-US" sz="2000" b="0" i="0" u="none" strike="noStrike" baseline="0" dirty="0">
                <a:solidFill>
                  <a:srgbClr val="000000"/>
                </a:solidFill>
              </a:rPr>
              <a:t>Throughout this step, the team will carry out five key activities: </a:t>
            </a:r>
          </a:p>
          <a:p>
            <a:pPr lvl="1" algn="just"/>
            <a:r>
              <a:rPr lang="en-US" sz="1600" b="1" i="0" u="none" strike="noStrike" baseline="0" dirty="0">
                <a:solidFill>
                  <a:srgbClr val="000000"/>
                </a:solidFill>
              </a:rPr>
              <a:t>define the data sources</a:t>
            </a:r>
            <a:endParaRPr lang="en-US" sz="1600" b="1" dirty="0">
              <a:solidFill>
                <a:srgbClr val="000000"/>
              </a:solidFill>
            </a:endParaRPr>
          </a:p>
          <a:p>
            <a:pPr lvl="1" algn="just"/>
            <a:r>
              <a:rPr lang="en-US" sz="1600" b="1" i="0" u="none" strike="noStrike" baseline="0" dirty="0">
                <a:solidFill>
                  <a:srgbClr val="000000"/>
                </a:solidFill>
              </a:rPr>
              <a:t>capture the aggregate data sources</a:t>
            </a:r>
            <a:endParaRPr lang="en-US" sz="1600" b="1" dirty="0">
              <a:solidFill>
                <a:srgbClr val="000000"/>
              </a:solidFill>
            </a:endParaRPr>
          </a:p>
          <a:p>
            <a:pPr lvl="1" algn="just"/>
            <a:r>
              <a:rPr lang="en-US" sz="1600" b="1" i="0" u="none" strike="noStrike" baseline="0" dirty="0">
                <a:solidFill>
                  <a:srgbClr val="000000"/>
                </a:solidFill>
              </a:rPr>
              <a:t>review the raw data</a:t>
            </a:r>
            <a:endParaRPr lang="en-US" sz="1600" b="1" dirty="0">
              <a:solidFill>
                <a:srgbClr val="000000"/>
              </a:solidFill>
            </a:endParaRPr>
          </a:p>
          <a:p>
            <a:pPr lvl="1" algn="just"/>
            <a:r>
              <a:rPr lang="en-US" sz="1600" b="1" i="0" u="none" strike="noStrike" baseline="0" dirty="0">
                <a:solidFill>
                  <a:srgbClr val="000000"/>
                </a:solidFill>
              </a:rPr>
              <a:t>determine the required data structures and resources</a:t>
            </a:r>
            <a:r>
              <a:rPr lang="en-US" sz="1600" b="1" dirty="0">
                <a:solidFill>
                  <a:srgbClr val="000000"/>
                </a:solidFill>
              </a:rPr>
              <a:t> </a:t>
            </a:r>
            <a:r>
              <a:rPr lang="en-US" sz="1600" b="1" i="0" u="none" strike="noStrike" baseline="0" dirty="0">
                <a:solidFill>
                  <a:srgbClr val="000000"/>
                </a:solidFill>
              </a:rPr>
              <a:t>and </a:t>
            </a:r>
          </a:p>
          <a:p>
            <a:pPr lvl="1" algn="just"/>
            <a:r>
              <a:rPr lang="en-US" sz="1600" b="1" i="0" u="none" strike="noStrike" baseline="0" dirty="0">
                <a:solidFill>
                  <a:srgbClr val="000000"/>
                </a:solidFill>
              </a:rPr>
              <a:t>scope the kind of data infrastructure needed for this type of problem.</a:t>
            </a:r>
            <a:endParaRPr lang="en-IN" sz="1600" b="1" dirty="0"/>
          </a:p>
        </p:txBody>
      </p:sp>
      <p:sp>
        <p:nvSpPr>
          <p:cNvPr id="3" name="Date Placeholder 2">
            <a:extLst>
              <a:ext uri="{FF2B5EF4-FFF2-40B4-BE49-F238E27FC236}">
                <a16:creationId xmlns:a16="http://schemas.microsoft.com/office/drawing/2014/main" id="{4163FAD5-D1A3-B62C-FAEF-1A520721AD9B}"/>
              </a:ext>
            </a:extLst>
          </p:cNvPr>
          <p:cNvSpPr>
            <a:spLocks noGrp="1"/>
          </p:cNvSpPr>
          <p:nvPr>
            <p:ph type="dt" sz="half" idx="10"/>
          </p:nvPr>
        </p:nvSpPr>
        <p:spPr/>
        <p:txBody>
          <a:bodyPr/>
          <a:lstStyle/>
          <a:p>
            <a:fld id="{FF1654B1-D742-4414-A6B7-ED7433A0FC91}" type="datetime1">
              <a:rPr lang="en-US" smtClean="0"/>
              <a:t>2/5/2024</a:t>
            </a:fld>
            <a:endParaRPr lang="en-US"/>
          </a:p>
        </p:txBody>
      </p:sp>
      <p:sp>
        <p:nvSpPr>
          <p:cNvPr id="4" name="Slide Number Placeholder 3">
            <a:extLst>
              <a:ext uri="{FF2B5EF4-FFF2-40B4-BE49-F238E27FC236}">
                <a16:creationId xmlns:a16="http://schemas.microsoft.com/office/drawing/2014/main" id="{243B21D6-3820-0980-A94A-F2BD67D6EC5E}"/>
              </a:ext>
            </a:extLst>
          </p:cNvPr>
          <p:cNvSpPr>
            <a:spLocks noGrp="1"/>
          </p:cNvSpPr>
          <p:nvPr>
            <p:ph type="sldNum" sz="quarter" idx="12"/>
          </p:nvPr>
        </p:nvSpPr>
        <p:spPr/>
        <p:txBody>
          <a:bodyPr/>
          <a:lstStyle/>
          <a:p>
            <a:fld id="{B6F15528-21DE-4FAA-801E-634DDDAF4B2B}" type="slidenum">
              <a:rPr lang="en-US" smtClean="0"/>
              <a:t>50</a:t>
            </a:fld>
            <a:endParaRPr lang="en-US"/>
          </a:p>
        </p:txBody>
      </p:sp>
    </p:spTree>
    <p:extLst>
      <p:ext uri="{BB962C8B-B14F-4D97-AF65-F5344CB8AC3E}">
        <p14:creationId xmlns:p14="http://schemas.microsoft.com/office/powerpoint/2010/main" val="663050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04800"/>
            <a:ext cx="4695190" cy="482600"/>
          </a:xfrm>
          <a:prstGeom prst="rect">
            <a:avLst/>
          </a:prstGeom>
        </p:spPr>
        <p:txBody>
          <a:bodyPr vert="horz" wrap="square" lIns="0" tIns="12700" rIns="0" bIns="0" rtlCol="0">
            <a:spAutoFit/>
          </a:bodyPr>
          <a:lstStyle/>
          <a:p>
            <a:pPr marL="12700">
              <a:lnSpc>
                <a:spcPct val="100000"/>
              </a:lnSpc>
              <a:spcBef>
                <a:spcPts val="100"/>
              </a:spcBef>
              <a:tabLst>
                <a:tab pos="2569845" algn="l"/>
              </a:tabLst>
            </a:pPr>
            <a:r>
              <a:rPr sz="3000" b="1" spc="135" dirty="0">
                <a:solidFill>
                  <a:srgbClr val="C00000"/>
                </a:solidFill>
                <a:latin typeface="+mn-lt"/>
              </a:rPr>
              <a:t>Phase</a:t>
            </a:r>
            <a:r>
              <a:rPr sz="3000" b="1" spc="15" dirty="0">
                <a:solidFill>
                  <a:srgbClr val="C00000"/>
                </a:solidFill>
                <a:latin typeface="+mn-lt"/>
              </a:rPr>
              <a:t> </a:t>
            </a:r>
            <a:r>
              <a:rPr sz="3000" b="1" spc="-175" dirty="0">
                <a:solidFill>
                  <a:srgbClr val="C00000"/>
                </a:solidFill>
                <a:latin typeface="+mn-lt"/>
              </a:rPr>
              <a:t>2:</a:t>
            </a:r>
            <a:r>
              <a:rPr sz="3000" b="1" spc="20" dirty="0">
                <a:solidFill>
                  <a:srgbClr val="C00000"/>
                </a:solidFill>
                <a:latin typeface="+mn-lt"/>
              </a:rPr>
              <a:t> </a:t>
            </a:r>
            <a:r>
              <a:rPr sz="3000" b="1" spc="10" dirty="0">
                <a:solidFill>
                  <a:srgbClr val="C00000"/>
                </a:solidFill>
                <a:latin typeface="+mn-lt"/>
              </a:rPr>
              <a:t>Data</a:t>
            </a:r>
            <a:r>
              <a:rPr lang="en-IN" sz="3000" b="1" spc="10" dirty="0">
                <a:solidFill>
                  <a:srgbClr val="C00000"/>
                </a:solidFill>
                <a:latin typeface="+mn-lt"/>
              </a:rPr>
              <a:t> </a:t>
            </a:r>
            <a:r>
              <a:rPr sz="3000" b="1" spc="70" dirty="0">
                <a:solidFill>
                  <a:srgbClr val="C00000"/>
                </a:solidFill>
                <a:latin typeface="+mn-lt"/>
              </a:rPr>
              <a:t>Preparation</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1219200" y="1057275"/>
            <a:ext cx="6553199" cy="5029199"/>
          </a:xfrm>
          <a:prstGeom prst="rect">
            <a:avLst/>
          </a:prstGeom>
        </p:spPr>
      </p:pic>
      <p:sp>
        <p:nvSpPr>
          <p:cNvPr id="4" name="Date Placeholder 3">
            <a:extLst>
              <a:ext uri="{FF2B5EF4-FFF2-40B4-BE49-F238E27FC236}">
                <a16:creationId xmlns:a16="http://schemas.microsoft.com/office/drawing/2014/main" id="{EA53DE49-E1CD-C234-77C9-370E186F4169}"/>
              </a:ext>
            </a:extLst>
          </p:cNvPr>
          <p:cNvSpPr>
            <a:spLocks noGrp="1"/>
          </p:cNvSpPr>
          <p:nvPr>
            <p:ph type="dt" sz="half" idx="10"/>
          </p:nvPr>
        </p:nvSpPr>
        <p:spPr/>
        <p:txBody>
          <a:bodyPr/>
          <a:lstStyle/>
          <a:p>
            <a:fld id="{6B782CC8-6340-4BC6-A55A-380AC2E72CF5}" type="datetime1">
              <a:rPr lang="en-US" smtClean="0"/>
              <a:t>2/5/2024</a:t>
            </a:fld>
            <a:endParaRPr lang="en-US"/>
          </a:p>
        </p:txBody>
      </p:sp>
      <p:sp>
        <p:nvSpPr>
          <p:cNvPr id="5" name="Slide Number Placeholder 4">
            <a:extLst>
              <a:ext uri="{FF2B5EF4-FFF2-40B4-BE49-F238E27FC236}">
                <a16:creationId xmlns:a16="http://schemas.microsoft.com/office/drawing/2014/main" id="{C749F6F9-1D4D-D8F7-D1A2-0C4F50897592}"/>
              </a:ext>
            </a:extLst>
          </p:cNvPr>
          <p:cNvSpPr>
            <a:spLocks noGrp="1"/>
          </p:cNvSpPr>
          <p:nvPr>
            <p:ph type="sldNum" sz="quarter" idx="12"/>
          </p:nvPr>
        </p:nvSpPr>
        <p:spPr/>
        <p:txBody>
          <a:bodyPr/>
          <a:lstStyle/>
          <a:p>
            <a:fld id="{B6F15528-21DE-4FAA-801E-634DDDAF4B2B}"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447800" y="1141862"/>
            <a:ext cx="5793740" cy="739775"/>
            <a:chOff x="1258162" y="1436412"/>
            <a:chExt cx="5793740" cy="739775"/>
          </a:xfrm>
        </p:grpSpPr>
        <p:sp>
          <p:nvSpPr>
            <p:cNvPr id="4" name="object 4"/>
            <p:cNvSpPr/>
            <p:nvPr/>
          </p:nvSpPr>
          <p:spPr>
            <a:xfrm>
              <a:off x="1272449" y="1450700"/>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6" y="34693"/>
                  </a:lnTo>
                  <a:lnTo>
                    <a:pt x="5756083" y="73122"/>
                  </a:lnTo>
                  <a:lnTo>
                    <a:pt x="5765099" y="118452"/>
                  </a:lnTo>
                  <a:lnTo>
                    <a:pt x="5765099"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5" name="object 5"/>
            <p:cNvSpPr/>
            <p:nvPr/>
          </p:nvSpPr>
          <p:spPr>
            <a:xfrm>
              <a:off x="1272449" y="1450700"/>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6" y="34693"/>
                  </a:lnTo>
                  <a:lnTo>
                    <a:pt x="5756083" y="73122"/>
                  </a:lnTo>
                  <a:lnTo>
                    <a:pt x="5765099" y="118452"/>
                  </a:lnTo>
                  <a:lnTo>
                    <a:pt x="5765099"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FF9900"/>
              </a:solidFill>
            </a:ln>
          </p:spPr>
          <p:txBody>
            <a:bodyPr wrap="square" lIns="0" tIns="0" rIns="0" bIns="0" rtlCol="0"/>
            <a:lstStyle/>
            <a:p>
              <a:pPr algn="ctr"/>
              <a:endParaRPr/>
            </a:p>
          </p:txBody>
        </p:sp>
      </p:grpSp>
      <p:grpSp>
        <p:nvGrpSpPr>
          <p:cNvPr id="6" name="object 6"/>
          <p:cNvGrpSpPr/>
          <p:nvPr/>
        </p:nvGrpSpPr>
        <p:grpSpPr>
          <a:xfrm>
            <a:off x="1483236" y="1965912"/>
            <a:ext cx="5793740" cy="739775"/>
            <a:chOff x="1293598" y="2260462"/>
            <a:chExt cx="5793740" cy="739775"/>
          </a:xfrm>
        </p:grpSpPr>
        <p:sp>
          <p:nvSpPr>
            <p:cNvPr id="7" name="object 7"/>
            <p:cNvSpPr/>
            <p:nvPr/>
          </p:nvSpPr>
          <p:spPr>
            <a:xfrm>
              <a:off x="1307885" y="2274749"/>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6" y="34693"/>
                  </a:lnTo>
                  <a:lnTo>
                    <a:pt x="5756083" y="73122"/>
                  </a:lnTo>
                  <a:lnTo>
                    <a:pt x="5765100" y="118452"/>
                  </a:lnTo>
                  <a:lnTo>
                    <a:pt x="5765100"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8" name="object 8"/>
            <p:cNvSpPr/>
            <p:nvPr/>
          </p:nvSpPr>
          <p:spPr>
            <a:xfrm>
              <a:off x="1307885" y="2274749"/>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6" y="34693"/>
                  </a:lnTo>
                  <a:lnTo>
                    <a:pt x="5756083" y="73122"/>
                  </a:lnTo>
                  <a:lnTo>
                    <a:pt x="5765100" y="118452"/>
                  </a:lnTo>
                  <a:lnTo>
                    <a:pt x="5765100"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6AA84F"/>
              </a:solidFill>
            </a:ln>
          </p:spPr>
          <p:txBody>
            <a:bodyPr wrap="square" lIns="0" tIns="0" rIns="0" bIns="0" rtlCol="0"/>
            <a:lstStyle/>
            <a:p>
              <a:pPr algn="ctr"/>
              <a:endParaRPr/>
            </a:p>
          </p:txBody>
        </p:sp>
      </p:grpSp>
      <p:grpSp>
        <p:nvGrpSpPr>
          <p:cNvPr id="9" name="object 9"/>
          <p:cNvGrpSpPr/>
          <p:nvPr/>
        </p:nvGrpSpPr>
        <p:grpSpPr>
          <a:xfrm>
            <a:off x="1483236" y="2789962"/>
            <a:ext cx="5793740" cy="739775"/>
            <a:chOff x="1293598" y="3084512"/>
            <a:chExt cx="5793740" cy="739775"/>
          </a:xfrm>
        </p:grpSpPr>
        <p:sp>
          <p:nvSpPr>
            <p:cNvPr id="10" name="object 10"/>
            <p:cNvSpPr/>
            <p:nvPr/>
          </p:nvSpPr>
          <p:spPr>
            <a:xfrm>
              <a:off x="1307885" y="3098800"/>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6" y="34693"/>
                  </a:lnTo>
                  <a:lnTo>
                    <a:pt x="5756083" y="73122"/>
                  </a:lnTo>
                  <a:lnTo>
                    <a:pt x="5765100" y="118452"/>
                  </a:lnTo>
                  <a:lnTo>
                    <a:pt x="5765100"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11" name="object 11"/>
            <p:cNvSpPr/>
            <p:nvPr/>
          </p:nvSpPr>
          <p:spPr>
            <a:xfrm>
              <a:off x="1307885" y="3098800"/>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6" y="34693"/>
                  </a:lnTo>
                  <a:lnTo>
                    <a:pt x="5756083" y="73122"/>
                  </a:lnTo>
                  <a:lnTo>
                    <a:pt x="5765100" y="118452"/>
                  </a:lnTo>
                  <a:lnTo>
                    <a:pt x="5765100"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9900FF"/>
              </a:solidFill>
            </a:ln>
          </p:spPr>
          <p:txBody>
            <a:bodyPr wrap="square" lIns="0" tIns="0" rIns="0" bIns="0" rtlCol="0"/>
            <a:lstStyle/>
            <a:p>
              <a:pPr algn="ctr"/>
              <a:endParaRPr/>
            </a:p>
          </p:txBody>
        </p:sp>
      </p:grpSp>
      <p:grpSp>
        <p:nvGrpSpPr>
          <p:cNvPr id="12" name="object 12"/>
          <p:cNvGrpSpPr/>
          <p:nvPr/>
        </p:nvGrpSpPr>
        <p:grpSpPr>
          <a:xfrm>
            <a:off x="1470825" y="3614012"/>
            <a:ext cx="5793740" cy="739775"/>
            <a:chOff x="1281187" y="3908562"/>
            <a:chExt cx="5793740" cy="739775"/>
          </a:xfrm>
        </p:grpSpPr>
        <p:sp>
          <p:nvSpPr>
            <p:cNvPr id="13" name="object 13"/>
            <p:cNvSpPr/>
            <p:nvPr/>
          </p:nvSpPr>
          <p:spPr>
            <a:xfrm>
              <a:off x="1295475" y="3922850"/>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5" y="34693"/>
                  </a:lnTo>
                  <a:lnTo>
                    <a:pt x="5756083" y="73122"/>
                  </a:lnTo>
                  <a:lnTo>
                    <a:pt x="5765100" y="118452"/>
                  </a:lnTo>
                  <a:lnTo>
                    <a:pt x="5765100"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14" name="object 14"/>
            <p:cNvSpPr/>
            <p:nvPr/>
          </p:nvSpPr>
          <p:spPr>
            <a:xfrm>
              <a:off x="1295475" y="3922850"/>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5" y="34693"/>
                  </a:lnTo>
                  <a:lnTo>
                    <a:pt x="5756083" y="73122"/>
                  </a:lnTo>
                  <a:lnTo>
                    <a:pt x="5765100" y="118452"/>
                  </a:lnTo>
                  <a:lnTo>
                    <a:pt x="5765100"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980000"/>
              </a:solidFill>
            </a:ln>
          </p:spPr>
          <p:txBody>
            <a:bodyPr wrap="square" lIns="0" tIns="0" rIns="0" bIns="0" rtlCol="0"/>
            <a:lstStyle/>
            <a:p>
              <a:pPr algn="ctr"/>
              <a:endParaRPr/>
            </a:p>
          </p:txBody>
        </p:sp>
      </p:grpSp>
      <p:grpSp>
        <p:nvGrpSpPr>
          <p:cNvPr id="15" name="object 15"/>
          <p:cNvGrpSpPr/>
          <p:nvPr/>
        </p:nvGrpSpPr>
        <p:grpSpPr>
          <a:xfrm>
            <a:off x="1470825" y="4438062"/>
            <a:ext cx="5793740" cy="739775"/>
            <a:chOff x="1281187" y="4732612"/>
            <a:chExt cx="5793740" cy="739775"/>
          </a:xfrm>
        </p:grpSpPr>
        <p:sp>
          <p:nvSpPr>
            <p:cNvPr id="16" name="object 16"/>
            <p:cNvSpPr/>
            <p:nvPr/>
          </p:nvSpPr>
          <p:spPr>
            <a:xfrm>
              <a:off x="1295475" y="4746899"/>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5" y="34693"/>
                  </a:lnTo>
                  <a:lnTo>
                    <a:pt x="5756083" y="73122"/>
                  </a:lnTo>
                  <a:lnTo>
                    <a:pt x="5765100" y="118452"/>
                  </a:lnTo>
                  <a:lnTo>
                    <a:pt x="5765100"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17" name="object 17"/>
            <p:cNvSpPr/>
            <p:nvPr/>
          </p:nvSpPr>
          <p:spPr>
            <a:xfrm>
              <a:off x="1295475" y="4746899"/>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5" y="34693"/>
                  </a:lnTo>
                  <a:lnTo>
                    <a:pt x="5756083" y="73122"/>
                  </a:lnTo>
                  <a:lnTo>
                    <a:pt x="5765100" y="118452"/>
                  </a:lnTo>
                  <a:lnTo>
                    <a:pt x="5765100"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FF00FF"/>
              </a:solidFill>
            </a:ln>
          </p:spPr>
          <p:txBody>
            <a:bodyPr wrap="square" lIns="0" tIns="0" rIns="0" bIns="0" rtlCol="0"/>
            <a:lstStyle/>
            <a:p>
              <a:pPr algn="ctr"/>
              <a:endParaRPr/>
            </a:p>
          </p:txBody>
        </p:sp>
      </p:grpSp>
      <p:grpSp>
        <p:nvGrpSpPr>
          <p:cNvPr id="18" name="object 18"/>
          <p:cNvGrpSpPr/>
          <p:nvPr/>
        </p:nvGrpSpPr>
        <p:grpSpPr>
          <a:xfrm>
            <a:off x="1447800" y="5262112"/>
            <a:ext cx="5793740" cy="739775"/>
            <a:chOff x="1258162" y="5556662"/>
            <a:chExt cx="5793740" cy="739775"/>
          </a:xfrm>
        </p:grpSpPr>
        <p:sp>
          <p:nvSpPr>
            <p:cNvPr id="19" name="object 19"/>
            <p:cNvSpPr/>
            <p:nvPr/>
          </p:nvSpPr>
          <p:spPr>
            <a:xfrm>
              <a:off x="1272449" y="5570949"/>
              <a:ext cx="5765165" cy="711200"/>
            </a:xfrm>
            <a:custGeom>
              <a:avLst/>
              <a:gdLst/>
              <a:ahLst/>
              <a:cxnLst/>
              <a:rect l="l" t="t" r="r" b="b"/>
              <a:pathLst>
                <a:path w="5765165" h="711200">
                  <a:moveTo>
                    <a:pt x="5646647" y="710699"/>
                  </a:moveTo>
                  <a:lnTo>
                    <a:pt x="118452" y="710699"/>
                  </a:lnTo>
                  <a:lnTo>
                    <a:pt x="72345" y="701391"/>
                  </a:lnTo>
                  <a:lnTo>
                    <a:pt x="34693" y="676006"/>
                  </a:lnTo>
                  <a:lnTo>
                    <a:pt x="9308" y="638354"/>
                  </a:lnTo>
                  <a:lnTo>
                    <a:pt x="0" y="592247"/>
                  </a:lnTo>
                  <a:lnTo>
                    <a:pt x="0" y="118452"/>
                  </a:lnTo>
                  <a:lnTo>
                    <a:pt x="9308" y="72345"/>
                  </a:lnTo>
                  <a:lnTo>
                    <a:pt x="34693" y="34693"/>
                  </a:lnTo>
                  <a:lnTo>
                    <a:pt x="72345" y="9308"/>
                  </a:lnTo>
                  <a:lnTo>
                    <a:pt x="118452" y="0"/>
                  </a:lnTo>
                  <a:lnTo>
                    <a:pt x="5646647" y="0"/>
                  </a:lnTo>
                  <a:lnTo>
                    <a:pt x="5691977" y="9016"/>
                  </a:lnTo>
                  <a:lnTo>
                    <a:pt x="5730406" y="34693"/>
                  </a:lnTo>
                  <a:lnTo>
                    <a:pt x="5756083" y="73122"/>
                  </a:lnTo>
                  <a:lnTo>
                    <a:pt x="5765099" y="118452"/>
                  </a:lnTo>
                  <a:lnTo>
                    <a:pt x="5765099" y="592247"/>
                  </a:lnTo>
                  <a:lnTo>
                    <a:pt x="5755791" y="638354"/>
                  </a:lnTo>
                  <a:lnTo>
                    <a:pt x="5730406" y="676006"/>
                  </a:lnTo>
                  <a:lnTo>
                    <a:pt x="5692754" y="701391"/>
                  </a:lnTo>
                  <a:lnTo>
                    <a:pt x="5646647" y="710699"/>
                  </a:lnTo>
                  <a:close/>
                </a:path>
              </a:pathLst>
            </a:custGeom>
            <a:solidFill>
              <a:srgbClr val="FFFFFF"/>
            </a:solidFill>
          </p:spPr>
          <p:txBody>
            <a:bodyPr wrap="square" lIns="0" tIns="0" rIns="0" bIns="0" rtlCol="0"/>
            <a:lstStyle/>
            <a:p>
              <a:pPr algn="ctr"/>
              <a:endParaRPr/>
            </a:p>
          </p:txBody>
        </p:sp>
        <p:sp>
          <p:nvSpPr>
            <p:cNvPr id="20" name="object 20"/>
            <p:cNvSpPr/>
            <p:nvPr/>
          </p:nvSpPr>
          <p:spPr>
            <a:xfrm>
              <a:off x="1272449" y="5570949"/>
              <a:ext cx="5765165" cy="711200"/>
            </a:xfrm>
            <a:custGeom>
              <a:avLst/>
              <a:gdLst/>
              <a:ahLst/>
              <a:cxnLst/>
              <a:rect l="l" t="t" r="r" b="b"/>
              <a:pathLst>
                <a:path w="5765165" h="711200">
                  <a:moveTo>
                    <a:pt x="0" y="118452"/>
                  </a:moveTo>
                  <a:lnTo>
                    <a:pt x="9308" y="72345"/>
                  </a:lnTo>
                  <a:lnTo>
                    <a:pt x="34693" y="34693"/>
                  </a:lnTo>
                  <a:lnTo>
                    <a:pt x="72345" y="9308"/>
                  </a:lnTo>
                  <a:lnTo>
                    <a:pt x="118452" y="0"/>
                  </a:lnTo>
                  <a:lnTo>
                    <a:pt x="5646647" y="0"/>
                  </a:lnTo>
                  <a:lnTo>
                    <a:pt x="5691977" y="9016"/>
                  </a:lnTo>
                  <a:lnTo>
                    <a:pt x="5730406" y="34693"/>
                  </a:lnTo>
                  <a:lnTo>
                    <a:pt x="5756083" y="73122"/>
                  </a:lnTo>
                  <a:lnTo>
                    <a:pt x="5765099" y="118452"/>
                  </a:lnTo>
                  <a:lnTo>
                    <a:pt x="5765099" y="592247"/>
                  </a:lnTo>
                  <a:lnTo>
                    <a:pt x="5755791" y="638354"/>
                  </a:lnTo>
                  <a:lnTo>
                    <a:pt x="5730406" y="676006"/>
                  </a:lnTo>
                  <a:lnTo>
                    <a:pt x="5692754" y="701391"/>
                  </a:lnTo>
                  <a:lnTo>
                    <a:pt x="5646647" y="710699"/>
                  </a:lnTo>
                  <a:lnTo>
                    <a:pt x="118452" y="710699"/>
                  </a:lnTo>
                  <a:lnTo>
                    <a:pt x="72345" y="701391"/>
                  </a:lnTo>
                  <a:lnTo>
                    <a:pt x="34693" y="676006"/>
                  </a:lnTo>
                  <a:lnTo>
                    <a:pt x="9308" y="638354"/>
                  </a:lnTo>
                  <a:lnTo>
                    <a:pt x="0" y="592247"/>
                  </a:lnTo>
                  <a:lnTo>
                    <a:pt x="0" y="118452"/>
                  </a:lnTo>
                  <a:close/>
                </a:path>
              </a:pathLst>
            </a:custGeom>
            <a:ln w="28574">
              <a:solidFill>
                <a:srgbClr val="F1C131"/>
              </a:solidFill>
            </a:ln>
          </p:spPr>
          <p:txBody>
            <a:bodyPr wrap="square" lIns="0" tIns="0" rIns="0" bIns="0" rtlCol="0"/>
            <a:lstStyle/>
            <a:p>
              <a:pPr algn="ctr"/>
              <a:endParaRPr/>
            </a:p>
          </p:txBody>
        </p:sp>
      </p:grpSp>
      <p:sp>
        <p:nvSpPr>
          <p:cNvPr id="21" name="object 21"/>
          <p:cNvSpPr txBox="1"/>
          <p:nvPr/>
        </p:nvSpPr>
        <p:spPr>
          <a:xfrm>
            <a:off x="1569806" y="1270263"/>
            <a:ext cx="5499735" cy="4572635"/>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4065"/>
                </a:solidFill>
                <a:latin typeface="Cambria"/>
                <a:cs typeface="Cambria"/>
              </a:rPr>
              <a:t>Preparing</a:t>
            </a:r>
            <a:r>
              <a:rPr sz="2800" spc="-30" dirty="0">
                <a:solidFill>
                  <a:srgbClr val="004065"/>
                </a:solidFill>
                <a:latin typeface="Cambria"/>
                <a:cs typeface="Cambria"/>
              </a:rPr>
              <a:t> </a:t>
            </a:r>
            <a:r>
              <a:rPr sz="2800" spc="-5" dirty="0">
                <a:solidFill>
                  <a:srgbClr val="004065"/>
                </a:solidFill>
                <a:latin typeface="Cambria"/>
                <a:cs typeface="Cambria"/>
              </a:rPr>
              <a:t>the</a:t>
            </a:r>
            <a:r>
              <a:rPr sz="2800" spc="-25" dirty="0">
                <a:solidFill>
                  <a:srgbClr val="004065"/>
                </a:solidFill>
                <a:latin typeface="Cambria"/>
                <a:cs typeface="Cambria"/>
              </a:rPr>
              <a:t> </a:t>
            </a:r>
            <a:r>
              <a:rPr sz="2800" spc="-5" dirty="0">
                <a:solidFill>
                  <a:srgbClr val="004065"/>
                </a:solidFill>
                <a:latin typeface="Cambria"/>
                <a:cs typeface="Cambria"/>
              </a:rPr>
              <a:t>Analytic</a:t>
            </a:r>
            <a:r>
              <a:rPr sz="2800" spc="-25" dirty="0">
                <a:solidFill>
                  <a:srgbClr val="004065"/>
                </a:solidFill>
                <a:latin typeface="Cambria"/>
                <a:cs typeface="Cambria"/>
              </a:rPr>
              <a:t> </a:t>
            </a:r>
            <a:r>
              <a:rPr sz="2800" spc="-5" dirty="0">
                <a:solidFill>
                  <a:srgbClr val="004065"/>
                </a:solidFill>
                <a:latin typeface="Cambria"/>
                <a:cs typeface="Cambria"/>
              </a:rPr>
              <a:t>Sandbox</a:t>
            </a:r>
            <a:endParaRPr sz="2800" dirty="0">
              <a:latin typeface="Cambria"/>
              <a:cs typeface="Cambria"/>
            </a:endParaRPr>
          </a:p>
          <a:p>
            <a:pPr marL="35560" marR="1791970" indent="12065">
              <a:lnSpc>
                <a:spcPct val="193100"/>
              </a:lnSpc>
            </a:pPr>
            <a:r>
              <a:rPr sz="2800" spc="-5" dirty="0">
                <a:solidFill>
                  <a:srgbClr val="004065"/>
                </a:solidFill>
                <a:latin typeface="Cambria"/>
                <a:cs typeface="Cambria"/>
              </a:rPr>
              <a:t>Performing ETLT </a:t>
            </a:r>
            <a:r>
              <a:rPr sz="2800" dirty="0">
                <a:solidFill>
                  <a:srgbClr val="004065"/>
                </a:solidFill>
                <a:latin typeface="Cambria"/>
                <a:cs typeface="Cambria"/>
              </a:rPr>
              <a:t> </a:t>
            </a:r>
            <a:r>
              <a:rPr sz="2800" spc="-5" dirty="0">
                <a:solidFill>
                  <a:srgbClr val="004065"/>
                </a:solidFill>
                <a:latin typeface="Cambria"/>
                <a:cs typeface="Cambria"/>
              </a:rPr>
              <a:t>Learning about the Data </a:t>
            </a:r>
            <a:r>
              <a:rPr sz="2800" spc="-605" dirty="0">
                <a:solidFill>
                  <a:srgbClr val="004065"/>
                </a:solidFill>
                <a:latin typeface="Cambria"/>
                <a:cs typeface="Cambria"/>
              </a:rPr>
              <a:t> </a:t>
            </a:r>
            <a:r>
              <a:rPr sz="2800" spc="-5" dirty="0">
                <a:solidFill>
                  <a:srgbClr val="004065"/>
                </a:solidFill>
                <a:latin typeface="Cambria"/>
                <a:cs typeface="Cambria"/>
              </a:rPr>
              <a:t>Data Conditioning </a:t>
            </a:r>
            <a:r>
              <a:rPr sz="2800" dirty="0">
                <a:solidFill>
                  <a:srgbClr val="004065"/>
                </a:solidFill>
                <a:latin typeface="Cambria"/>
                <a:cs typeface="Cambria"/>
              </a:rPr>
              <a:t> </a:t>
            </a:r>
            <a:r>
              <a:rPr sz="2800" spc="-5" dirty="0">
                <a:solidFill>
                  <a:srgbClr val="004065"/>
                </a:solidFill>
                <a:latin typeface="Cambria"/>
                <a:cs typeface="Cambria"/>
              </a:rPr>
              <a:t>Survey</a:t>
            </a:r>
            <a:r>
              <a:rPr sz="2800" spc="-20" dirty="0">
                <a:solidFill>
                  <a:srgbClr val="004065"/>
                </a:solidFill>
                <a:latin typeface="Cambria"/>
                <a:cs typeface="Cambria"/>
              </a:rPr>
              <a:t> </a:t>
            </a:r>
            <a:r>
              <a:rPr sz="2800" spc="-5" dirty="0">
                <a:solidFill>
                  <a:srgbClr val="004065"/>
                </a:solidFill>
                <a:latin typeface="Cambria"/>
                <a:cs typeface="Cambria"/>
              </a:rPr>
              <a:t>and</a:t>
            </a:r>
            <a:r>
              <a:rPr sz="2800" spc="-15" dirty="0">
                <a:solidFill>
                  <a:srgbClr val="004065"/>
                </a:solidFill>
                <a:latin typeface="Cambria"/>
                <a:cs typeface="Cambria"/>
              </a:rPr>
              <a:t> </a:t>
            </a:r>
            <a:r>
              <a:rPr sz="2800" spc="-5" dirty="0">
                <a:solidFill>
                  <a:srgbClr val="004065"/>
                </a:solidFill>
                <a:latin typeface="Cambria"/>
                <a:cs typeface="Cambria"/>
              </a:rPr>
              <a:t>Visualize</a:t>
            </a:r>
            <a:endParaRPr sz="2800" dirty="0">
              <a:latin typeface="Cambria"/>
              <a:cs typeface="Cambria"/>
            </a:endParaRPr>
          </a:p>
          <a:p>
            <a:pPr algn="r">
              <a:lnSpc>
                <a:spcPct val="100000"/>
              </a:lnSpc>
              <a:spcBef>
                <a:spcPts val="20"/>
              </a:spcBef>
            </a:pPr>
            <a:endParaRPr lang="en-IN" sz="2650" dirty="0">
              <a:latin typeface="Cambria"/>
              <a:cs typeface="Cambria"/>
            </a:endParaRPr>
          </a:p>
          <a:p>
            <a:pPr marL="12700" algn="r">
              <a:lnSpc>
                <a:spcPct val="100000"/>
              </a:lnSpc>
            </a:pPr>
            <a:r>
              <a:rPr sz="2800" spc="-5" dirty="0">
                <a:solidFill>
                  <a:srgbClr val="004065"/>
                </a:solidFill>
                <a:latin typeface="Cambria"/>
                <a:cs typeface="Cambria"/>
              </a:rPr>
              <a:t>Common</a:t>
            </a:r>
            <a:r>
              <a:rPr sz="2800" spc="-25" dirty="0">
                <a:solidFill>
                  <a:srgbClr val="004065"/>
                </a:solidFill>
                <a:latin typeface="Cambria"/>
                <a:cs typeface="Cambria"/>
              </a:rPr>
              <a:t> </a:t>
            </a:r>
            <a:r>
              <a:rPr sz="2800" spc="-5" dirty="0">
                <a:solidFill>
                  <a:srgbClr val="004065"/>
                </a:solidFill>
                <a:latin typeface="Cambria"/>
                <a:cs typeface="Cambria"/>
              </a:rPr>
              <a:t>Tools</a:t>
            </a:r>
            <a:r>
              <a:rPr sz="2800" spc="-25" dirty="0">
                <a:solidFill>
                  <a:srgbClr val="004065"/>
                </a:solidFill>
                <a:latin typeface="Cambria"/>
                <a:cs typeface="Cambria"/>
              </a:rPr>
              <a:t> </a:t>
            </a:r>
            <a:r>
              <a:rPr sz="2800" spc="-5" dirty="0">
                <a:solidFill>
                  <a:srgbClr val="004065"/>
                </a:solidFill>
                <a:latin typeface="Cambria"/>
                <a:cs typeface="Cambria"/>
              </a:rPr>
              <a:t>for</a:t>
            </a:r>
            <a:r>
              <a:rPr sz="2800" spc="-25" dirty="0">
                <a:solidFill>
                  <a:srgbClr val="004065"/>
                </a:solidFill>
                <a:latin typeface="Cambria"/>
                <a:cs typeface="Cambria"/>
              </a:rPr>
              <a:t> </a:t>
            </a:r>
            <a:r>
              <a:rPr sz="2800" spc="-5" dirty="0">
                <a:solidFill>
                  <a:srgbClr val="004065"/>
                </a:solidFill>
                <a:latin typeface="Cambria"/>
                <a:cs typeface="Cambria"/>
              </a:rPr>
              <a:t>Data</a:t>
            </a:r>
            <a:r>
              <a:rPr sz="2800" spc="-25" dirty="0">
                <a:solidFill>
                  <a:srgbClr val="004065"/>
                </a:solidFill>
                <a:latin typeface="Cambria"/>
                <a:cs typeface="Cambria"/>
              </a:rPr>
              <a:t> </a:t>
            </a:r>
            <a:r>
              <a:rPr sz="2800" spc="-5" dirty="0">
                <a:solidFill>
                  <a:srgbClr val="004065"/>
                </a:solidFill>
                <a:latin typeface="Cambria"/>
                <a:cs typeface="Cambria"/>
              </a:rPr>
              <a:t>Preparation</a:t>
            </a:r>
            <a:endParaRPr sz="2800" dirty="0">
              <a:latin typeface="Cambria"/>
              <a:cs typeface="Cambria"/>
            </a:endParaRPr>
          </a:p>
        </p:txBody>
      </p:sp>
      <p:sp>
        <p:nvSpPr>
          <p:cNvPr id="22" name="Date Placeholder 21">
            <a:extLst>
              <a:ext uri="{FF2B5EF4-FFF2-40B4-BE49-F238E27FC236}">
                <a16:creationId xmlns:a16="http://schemas.microsoft.com/office/drawing/2014/main" id="{712DAC85-DE1D-E7F2-EB2E-19A24E8C6CE2}"/>
              </a:ext>
            </a:extLst>
          </p:cNvPr>
          <p:cNvSpPr>
            <a:spLocks noGrp="1"/>
          </p:cNvSpPr>
          <p:nvPr>
            <p:ph type="dt" sz="half" idx="10"/>
          </p:nvPr>
        </p:nvSpPr>
        <p:spPr/>
        <p:txBody>
          <a:bodyPr/>
          <a:lstStyle/>
          <a:p>
            <a:fld id="{F45248A0-2913-493D-B429-CD0D534B85D0}" type="datetime1">
              <a:rPr lang="en-US" smtClean="0"/>
              <a:t>2/5/2024</a:t>
            </a:fld>
            <a:endParaRPr lang="en-US"/>
          </a:p>
        </p:txBody>
      </p:sp>
      <p:sp>
        <p:nvSpPr>
          <p:cNvPr id="23" name="Slide Number Placeholder 22">
            <a:extLst>
              <a:ext uri="{FF2B5EF4-FFF2-40B4-BE49-F238E27FC236}">
                <a16:creationId xmlns:a16="http://schemas.microsoft.com/office/drawing/2014/main" id="{691CC966-1FCC-87A8-F1D9-16AF04B81386}"/>
              </a:ext>
            </a:extLst>
          </p:cNvPr>
          <p:cNvSpPr>
            <a:spLocks noGrp="1"/>
          </p:cNvSpPr>
          <p:nvPr>
            <p:ph type="sldNum" sz="quarter" idx="12"/>
          </p:nvPr>
        </p:nvSpPr>
        <p:spPr/>
        <p:txBody>
          <a:bodyPr/>
          <a:lstStyle/>
          <a:p>
            <a:fld id="{B6F15528-21DE-4FAA-801E-634DDDAF4B2B}" type="slidenum">
              <a:rPr lang="en-US" smtClean="0"/>
              <a:t>52</a:t>
            </a:fld>
            <a:endParaRPr lang="en-US"/>
          </a:p>
        </p:txBody>
      </p:sp>
      <p:sp>
        <p:nvSpPr>
          <p:cNvPr id="27" name="object 2">
            <a:extLst>
              <a:ext uri="{FF2B5EF4-FFF2-40B4-BE49-F238E27FC236}">
                <a16:creationId xmlns:a16="http://schemas.microsoft.com/office/drawing/2014/main" id="{67879FA4-5264-A671-4032-53A0FEF2AB60}"/>
              </a:ext>
            </a:extLst>
          </p:cNvPr>
          <p:cNvSpPr txBox="1">
            <a:spLocks noGrp="1"/>
          </p:cNvSpPr>
          <p:nvPr>
            <p:ph type="title"/>
          </p:nvPr>
        </p:nvSpPr>
        <p:spPr>
          <a:xfrm>
            <a:off x="1752600" y="304800"/>
            <a:ext cx="4695190" cy="482600"/>
          </a:xfrm>
          <a:prstGeom prst="rect">
            <a:avLst/>
          </a:prstGeom>
        </p:spPr>
        <p:txBody>
          <a:bodyPr vert="horz" wrap="square" lIns="0" tIns="12700" rIns="0" bIns="0" rtlCol="0">
            <a:spAutoFit/>
          </a:bodyPr>
          <a:lstStyle/>
          <a:p>
            <a:pPr marL="12700">
              <a:lnSpc>
                <a:spcPct val="100000"/>
              </a:lnSpc>
              <a:spcBef>
                <a:spcPts val="100"/>
              </a:spcBef>
              <a:tabLst>
                <a:tab pos="2569845" algn="l"/>
              </a:tabLst>
            </a:pPr>
            <a:r>
              <a:rPr sz="3000" b="1" spc="135" dirty="0">
                <a:solidFill>
                  <a:srgbClr val="C00000"/>
                </a:solidFill>
                <a:latin typeface="+mn-lt"/>
              </a:rPr>
              <a:t>Phase</a:t>
            </a:r>
            <a:r>
              <a:rPr sz="3000" b="1" spc="15" dirty="0">
                <a:solidFill>
                  <a:srgbClr val="C00000"/>
                </a:solidFill>
                <a:latin typeface="+mn-lt"/>
              </a:rPr>
              <a:t> </a:t>
            </a:r>
            <a:r>
              <a:rPr sz="3000" b="1" spc="-175" dirty="0">
                <a:solidFill>
                  <a:srgbClr val="C00000"/>
                </a:solidFill>
                <a:latin typeface="+mn-lt"/>
              </a:rPr>
              <a:t>2:</a:t>
            </a:r>
            <a:r>
              <a:rPr sz="3000" b="1" spc="20" dirty="0">
                <a:solidFill>
                  <a:srgbClr val="C00000"/>
                </a:solidFill>
                <a:latin typeface="+mn-lt"/>
              </a:rPr>
              <a:t> </a:t>
            </a:r>
            <a:r>
              <a:rPr sz="3000" b="1" spc="10" dirty="0">
                <a:solidFill>
                  <a:srgbClr val="C00000"/>
                </a:solidFill>
                <a:latin typeface="+mn-lt"/>
              </a:rPr>
              <a:t>Data</a:t>
            </a:r>
            <a:r>
              <a:rPr lang="en-IN" sz="3000" b="1" spc="10" dirty="0">
                <a:solidFill>
                  <a:srgbClr val="C00000"/>
                </a:solidFill>
                <a:latin typeface="+mn-lt"/>
              </a:rPr>
              <a:t> </a:t>
            </a:r>
            <a:r>
              <a:rPr sz="3000" b="1" spc="70" dirty="0">
                <a:solidFill>
                  <a:srgbClr val="C00000"/>
                </a:solidFill>
                <a:latin typeface="+mn-lt"/>
              </a:rPr>
              <a:t>Preparation</a:t>
            </a:r>
            <a:endParaRPr sz="3000" b="1" dirty="0">
              <a:solidFill>
                <a:srgbClr val="C00000"/>
              </a:solidFill>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1F0A-C97F-1E79-623A-096F6FB6E3F2}"/>
              </a:ext>
            </a:extLst>
          </p:cNvPr>
          <p:cNvSpPr>
            <a:spLocks noGrp="1"/>
          </p:cNvSpPr>
          <p:nvPr>
            <p:ph type="title"/>
          </p:nvPr>
        </p:nvSpPr>
        <p:spPr>
          <a:xfrm>
            <a:off x="457200" y="0"/>
            <a:ext cx="8229600" cy="1143000"/>
          </a:xfrm>
        </p:spPr>
        <p:txBody>
          <a:bodyPr/>
          <a:lstStyle/>
          <a:p>
            <a:r>
              <a:rPr lang="en-IN" sz="4400" b="1" spc="135" dirty="0">
                <a:solidFill>
                  <a:srgbClr val="C00000"/>
                </a:solidFill>
                <a:latin typeface="+mn-lt"/>
              </a:rPr>
              <a:t>Phase</a:t>
            </a:r>
            <a:r>
              <a:rPr lang="en-IN" sz="4400" b="1" spc="15" dirty="0">
                <a:solidFill>
                  <a:srgbClr val="C00000"/>
                </a:solidFill>
                <a:latin typeface="+mn-lt"/>
              </a:rPr>
              <a:t> </a:t>
            </a:r>
            <a:r>
              <a:rPr lang="en-IN" sz="4400" b="1" spc="-175" dirty="0">
                <a:solidFill>
                  <a:srgbClr val="C00000"/>
                </a:solidFill>
                <a:latin typeface="+mn-lt"/>
              </a:rPr>
              <a:t>2:</a:t>
            </a:r>
            <a:r>
              <a:rPr lang="en-IN" sz="4400" b="1" spc="20" dirty="0">
                <a:solidFill>
                  <a:srgbClr val="C00000"/>
                </a:solidFill>
                <a:latin typeface="+mn-lt"/>
              </a:rPr>
              <a:t> </a:t>
            </a:r>
            <a:r>
              <a:rPr lang="en-IN" sz="4400" b="1" spc="10" dirty="0">
                <a:solidFill>
                  <a:srgbClr val="C00000"/>
                </a:solidFill>
                <a:latin typeface="+mn-lt"/>
              </a:rPr>
              <a:t>Data </a:t>
            </a:r>
            <a:r>
              <a:rPr lang="en-IN" sz="4400" b="1" spc="70" dirty="0">
                <a:solidFill>
                  <a:srgbClr val="C00000"/>
                </a:solidFill>
                <a:latin typeface="+mn-lt"/>
              </a:rPr>
              <a:t>Preparation</a:t>
            </a:r>
            <a:endParaRPr lang="en-IN" dirty="0"/>
          </a:p>
        </p:txBody>
      </p:sp>
      <p:sp>
        <p:nvSpPr>
          <p:cNvPr id="3" name="Content Placeholder 2">
            <a:extLst>
              <a:ext uri="{FF2B5EF4-FFF2-40B4-BE49-F238E27FC236}">
                <a16:creationId xmlns:a16="http://schemas.microsoft.com/office/drawing/2014/main" id="{5E496C3C-77D6-8AD3-E3A1-05B4F4781167}"/>
              </a:ext>
            </a:extLst>
          </p:cNvPr>
          <p:cNvSpPr>
            <a:spLocks noGrp="1"/>
          </p:cNvSpPr>
          <p:nvPr>
            <p:ph idx="1"/>
          </p:nvPr>
        </p:nvSpPr>
        <p:spPr>
          <a:xfrm>
            <a:off x="381000" y="1295400"/>
            <a:ext cx="8229600" cy="4525963"/>
          </a:xfrm>
        </p:spPr>
        <p:txBody>
          <a:bodyPr>
            <a:noAutofit/>
          </a:bodyPr>
          <a:lstStyle/>
          <a:p>
            <a:pPr algn="just"/>
            <a:r>
              <a:rPr lang="en-US" sz="2000" b="0" i="0" u="none" strike="noStrike" baseline="0" dirty="0">
                <a:solidFill>
                  <a:srgbClr val="000000"/>
                </a:solidFill>
              </a:rPr>
              <a:t>The preparation of data involves some cleaning as well as choosing some appropriate samples for training and testing. Also, any appropriate combining or aggregating of datasets or elements is done during this level. </a:t>
            </a:r>
          </a:p>
          <a:p>
            <a:pPr algn="just"/>
            <a:r>
              <a:rPr lang="en-US" sz="2000" b="1" i="0" u="none" strike="noStrike" baseline="0" dirty="0">
                <a:solidFill>
                  <a:srgbClr val="000000"/>
                </a:solidFill>
              </a:rPr>
              <a:t>This step aims to create the dataset to be used in the process’s subsequent modeling phase. </a:t>
            </a:r>
          </a:p>
          <a:p>
            <a:pPr algn="just"/>
            <a:r>
              <a:rPr lang="en-US" sz="2000" b="1" i="0" u="none" strike="noStrike" baseline="0" dirty="0">
                <a:solidFill>
                  <a:srgbClr val="000000"/>
                </a:solidFill>
              </a:rPr>
              <a:t>This phase takes a lot of time and is the most labor-intensive as compared to other phases.</a:t>
            </a:r>
          </a:p>
          <a:p>
            <a:pPr algn="just"/>
            <a:r>
              <a:rPr lang="en-US" sz="2000" b="0" i="0" u="none" strike="noStrike" baseline="0" dirty="0">
                <a:solidFill>
                  <a:srgbClr val="000000"/>
                </a:solidFill>
              </a:rPr>
              <a:t>Almost half of the time of the project is spent in this phase. In this phase, the team needs to create an environment that is separate from the production environment. This is done by creating an analytical sandbox. </a:t>
            </a:r>
          </a:p>
          <a:p>
            <a:pPr algn="just"/>
            <a:r>
              <a:rPr lang="en-US" sz="2000" b="0" i="0" u="none" strike="noStrike" baseline="0" dirty="0">
                <a:solidFill>
                  <a:srgbClr val="000000"/>
                </a:solidFill>
              </a:rPr>
              <a:t>ETLT is performed in which Extraction, Transformation, and Loading (ETL) of the data and Extract, Load and Transform (ELT) of the data is executed by the teams to get data into the sandbox for analysis. The team also has to think about the data conditioning methods to turn it into a format to facilitate further analysis. </a:t>
            </a:r>
          </a:p>
        </p:txBody>
      </p:sp>
      <p:sp>
        <p:nvSpPr>
          <p:cNvPr id="4" name="Date Placeholder 3">
            <a:extLst>
              <a:ext uri="{FF2B5EF4-FFF2-40B4-BE49-F238E27FC236}">
                <a16:creationId xmlns:a16="http://schemas.microsoft.com/office/drawing/2014/main" id="{CAAF254E-8F1B-D7AB-34DD-D339A5310AC2}"/>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D7BEF389-248A-BC00-032D-3515FD320531}"/>
              </a:ext>
            </a:extLst>
          </p:cNvPr>
          <p:cNvSpPr>
            <a:spLocks noGrp="1"/>
          </p:cNvSpPr>
          <p:nvPr>
            <p:ph type="sldNum" sz="quarter" idx="12"/>
          </p:nvPr>
        </p:nvSpPr>
        <p:spPr/>
        <p:txBody>
          <a:bodyPr/>
          <a:lstStyle/>
          <a:p>
            <a:fld id="{B6F15528-21DE-4FAA-801E-634DDDAF4B2B}" type="slidenum">
              <a:rPr lang="en-US" smtClean="0"/>
              <a:t>53</a:t>
            </a:fld>
            <a:endParaRPr lang="en-US"/>
          </a:p>
        </p:txBody>
      </p:sp>
    </p:spTree>
    <p:extLst>
      <p:ext uri="{BB962C8B-B14F-4D97-AF65-F5344CB8AC3E}">
        <p14:creationId xmlns:p14="http://schemas.microsoft.com/office/powerpoint/2010/main" val="1394128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1F0A-C97F-1E79-623A-096F6FB6E3F2}"/>
              </a:ext>
            </a:extLst>
          </p:cNvPr>
          <p:cNvSpPr>
            <a:spLocks noGrp="1"/>
          </p:cNvSpPr>
          <p:nvPr>
            <p:ph type="title"/>
          </p:nvPr>
        </p:nvSpPr>
        <p:spPr>
          <a:xfrm>
            <a:off x="457200" y="59078"/>
            <a:ext cx="8229600" cy="1143000"/>
          </a:xfrm>
        </p:spPr>
        <p:txBody>
          <a:bodyPr/>
          <a:lstStyle/>
          <a:p>
            <a:r>
              <a:rPr lang="en-IN" sz="4400" b="1" spc="135" dirty="0">
                <a:solidFill>
                  <a:srgbClr val="C00000"/>
                </a:solidFill>
                <a:latin typeface="+mn-lt"/>
              </a:rPr>
              <a:t>Phase</a:t>
            </a:r>
            <a:r>
              <a:rPr lang="en-IN" sz="4400" b="1" spc="15" dirty="0">
                <a:solidFill>
                  <a:srgbClr val="C00000"/>
                </a:solidFill>
                <a:latin typeface="+mn-lt"/>
              </a:rPr>
              <a:t> </a:t>
            </a:r>
            <a:r>
              <a:rPr lang="en-IN" sz="4400" b="1" spc="-175" dirty="0">
                <a:solidFill>
                  <a:srgbClr val="C00000"/>
                </a:solidFill>
                <a:latin typeface="+mn-lt"/>
              </a:rPr>
              <a:t>2:</a:t>
            </a:r>
            <a:r>
              <a:rPr lang="en-IN" sz="4400" b="1" spc="20" dirty="0">
                <a:solidFill>
                  <a:srgbClr val="C00000"/>
                </a:solidFill>
                <a:latin typeface="+mn-lt"/>
              </a:rPr>
              <a:t> </a:t>
            </a:r>
            <a:r>
              <a:rPr lang="en-IN" sz="4400" b="1" spc="10" dirty="0">
                <a:solidFill>
                  <a:srgbClr val="C00000"/>
                </a:solidFill>
                <a:latin typeface="+mn-lt"/>
              </a:rPr>
              <a:t>Data </a:t>
            </a:r>
            <a:r>
              <a:rPr lang="en-IN" sz="4400" b="1" spc="70" dirty="0">
                <a:solidFill>
                  <a:srgbClr val="C00000"/>
                </a:solidFill>
                <a:latin typeface="+mn-lt"/>
              </a:rPr>
              <a:t>Preparation</a:t>
            </a:r>
            <a:endParaRPr lang="en-IN" dirty="0"/>
          </a:p>
        </p:txBody>
      </p:sp>
      <p:sp>
        <p:nvSpPr>
          <p:cNvPr id="3" name="Content Placeholder 2">
            <a:extLst>
              <a:ext uri="{FF2B5EF4-FFF2-40B4-BE49-F238E27FC236}">
                <a16:creationId xmlns:a16="http://schemas.microsoft.com/office/drawing/2014/main" id="{5E496C3C-77D6-8AD3-E3A1-05B4F4781167}"/>
              </a:ext>
            </a:extLst>
          </p:cNvPr>
          <p:cNvSpPr>
            <a:spLocks noGrp="1"/>
          </p:cNvSpPr>
          <p:nvPr>
            <p:ph idx="1"/>
          </p:nvPr>
        </p:nvSpPr>
        <p:spPr>
          <a:xfrm>
            <a:off x="457200" y="1295400"/>
            <a:ext cx="8229600" cy="4525963"/>
          </a:xfrm>
        </p:spPr>
        <p:txBody>
          <a:bodyPr>
            <a:noAutofit/>
          </a:bodyPr>
          <a:lstStyle/>
          <a:p>
            <a:pPr algn="just"/>
            <a:r>
              <a:rPr lang="en-US" sz="2400" b="0" i="0" u="none" strike="noStrike" baseline="0" dirty="0">
                <a:solidFill>
                  <a:srgbClr val="000000"/>
                </a:solidFill>
                <a:latin typeface="+mj-lt"/>
              </a:rPr>
              <a:t>This may be done by visualizing the data using charts and graphs to understand the data in a better way. </a:t>
            </a:r>
          </a:p>
          <a:p>
            <a:pPr algn="just"/>
            <a:r>
              <a:rPr lang="en-US" sz="2400" b="0" i="0" u="none" strike="noStrike" baseline="0" dirty="0">
                <a:solidFill>
                  <a:srgbClr val="000000"/>
                </a:solidFill>
                <a:latin typeface="+mj-lt"/>
              </a:rPr>
              <a:t>This may help in understanding the trends, outliers, cycles, and various relations between the data variables. Many a time, the team underestimates the phase of data preparation and therefore ends up coming back to this phase. </a:t>
            </a:r>
          </a:p>
          <a:p>
            <a:pPr algn="just"/>
            <a:r>
              <a:rPr lang="en-US" sz="2400" b="0" i="0" u="none" strike="noStrike" baseline="0" dirty="0">
                <a:solidFill>
                  <a:srgbClr val="000000"/>
                </a:solidFill>
                <a:latin typeface="+mj-lt"/>
              </a:rPr>
              <a:t>Sometimes, when the team is in the model building phase, they realize that the data they are working on is not up to the mark and not giving proper results. As a result, they have to go back to the data preparation phase to check exactly where things went wrong.</a:t>
            </a:r>
            <a:endParaRPr lang="en-IN" sz="2400" dirty="0">
              <a:latin typeface="+mj-lt"/>
            </a:endParaRPr>
          </a:p>
        </p:txBody>
      </p:sp>
      <p:sp>
        <p:nvSpPr>
          <p:cNvPr id="4" name="Date Placeholder 3">
            <a:extLst>
              <a:ext uri="{FF2B5EF4-FFF2-40B4-BE49-F238E27FC236}">
                <a16:creationId xmlns:a16="http://schemas.microsoft.com/office/drawing/2014/main" id="{CAAF254E-8F1B-D7AB-34DD-D339A5310AC2}"/>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D7BEF389-248A-BC00-032D-3515FD320531}"/>
              </a:ext>
            </a:extLst>
          </p:cNvPr>
          <p:cNvSpPr>
            <a:spLocks noGrp="1"/>
          </p:cNvSpPr>
          <p:nvPr>
            <p:ph type="sldNum" sz="quarter" idx="12"/>
          </p:nvPr>
        </p:nvSpPr>
        <p:spPr/>
        <p:txBody>
          <a:bodyPr/>
          <a:lstStyle/>
          <a:p>
            <a:fld id="{B6F15528-21DE-4FAA-801E-634DDDAF4B2B}" type="slidenum">
              <a:rPr lang="en-US" smtClean="0"/>
              <a:t>54</a:t>
            </a:fld>
            <a:endParaRPr lang="en-US"/>
          </a:p>
        </p:txBody>
      </p:sp>
    </p:spTree>
    <p:extLst>
      <p:ext uri="{BB962C8B-B14F-4D97-AF65-F5344CB8AC3E}">
        <p14:creationId xmlns:p14="http://schemas.microsoft.com/office/powerpoint/2010/main" val="4155300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41" y="450586"/>
            <a:ext cx="6690359" cy="549910"/>
          </a:xfrm>
          <a:prstGeom prst="rect">
            <a:avLst/>
          </a:prstGeom>
        </p:spPr>
        <p:txBody>
          <a:bodyPr vert="horz" wrap="square" lIns="0" tIns="11430" rIns="0" bIns="0" rtlCol="0">
            <a:spAutoFit/>
          </a:bodyPr>
          <a:lstStyle/>
          <a:p>
            <a:pPr marL="12700">
              <a:lnSpc>
                <a:spcPct val="100000"/>
              </a:lnSpc>
              <a:spcBef>
                <a:spcPts val="90"/>
              </a:spcBef>
            </a:pPr>
            <a:r>
              <a:rPr sz="3450" b="1" spc="30" dirty="0">
                <a:solidFill>
                  <a:srgbClr val="C00000"/>
                </a:solidFill>
                <a:latin typeface="+mn-lt"/>
                <a:cs typeface="Cambria"/>
              </a:rPr>
              <a:t>Preparing</a:t>
            </a:r>
            <a:r>
              <a:rPr sz="3450" b="1" spc="70" dirty="0">
                <a:solidFill>
                  <a:srgbClr val="C00000"/>
                </a:solidFill>
                <a:latin typeface="+mn-lt"/>
                <a:cs typeface="Cambria"/>
              </a:rPr>
              <a:t> </a:t>
            </a:r>
            <a:r>
              <a:rPr sz="3450" b="1" spc="15" dirty="0">
                <a:solidFill>
                  <a:srgbClr val="C00000"/>
                </a:solidFill>
                <a:latin typeface="+mn-lt"/>
                <a:cs typeface="Cambria"/>
              </a:rPr>
              <a:t>the</a:t>
            </a:r>
            <a:r>
              <a:rPr sz="3450" b="1" spc="75" dirty="0">
                <a:solidFill>
                  <a:srgbClr val="C00000"/>
                </a:solidFill>
                <a:latin typeface="+mn-lt"/>
                <a:cs typeface="Cambria"/>
              </a:rPr>
              <a:t> </a:t>
            </a:r>
            <a:r>
              <a:rPr sz="3450" b="1" spc="125" dirty="0">
                <a:solidFill>
                  <a:srgbClr val="C00000"/>
                </a:solidFill>
                <a:latin typeface="+mn-lt"/>
                <a:cs typeface="Cambria"/>
              </a:rPr>
              <a:t>Analytic</a:t>
            </a:r>
            <a:r>
              <a:rPr sz="3450" b="1" spc="70" dirty="0">
                <a:solidFill>
                  <a:srgbClr val="C00000"/>
                </a:solidFill>
                <a:latin typeface="+mn-lt"/>
                <a:cs typeface="Cambria"/>
              </a:rPr>
              <a:t> </a:t>
            </a:r>
            <a:r>
              <a:rPr sz="3450" b="1" spc="105" dirty="0">
                <a:solidFill>
                  <a:srgbClr val="C00000"/>
                </a:solidFill>
                <a:latin typeface="+mn-lt"/>
                <a:cs typeface="Cambria"/>
              </a:rPr>
              <a:t>Sandbox</a:t>
            </a:r>
            <a:endParaRPr sz="3450" dirty="0">
              <a:solidFill>
                <a:srgbClr val="C00000"/>
              </a:solidFill>
              <a:latin typeface="+mn-lt"/>
              <a:cs typeface="Cambria"/>
            </a:endParaRPr>
          </a:p>
        </p:txBody>
      </p:sp>
      <p:sp>
        <p:nvSpPr>
          <p:cNvPr id="3" name="object 3"/>
          <p:cNvSpPr txBox="1"/>
          <p:nvPr/>
        </p:nvSpPr>
        <p:spPr>
          <a:xfrm>
            <a:off x="609600" y="1143000"/>
            <a:ext cx="7700617" cy="5373266"/>
          </a:xfrm>
          <a:prstGeom prst="rect">
            <a:avLst/>
          </a:prstGeom>
        </p:spPr>
        <p:txBody>
          <a:bodyPr vert="horz" wrap="square" lIns="0" tIns="12700" rIns="0" bIns="0" rtlCol="0">
            <a:spAutoFit/>
          </a:bodyPr>
          <a:lstStyle/>
          <a:p>
            <a:pPr marL="354965" indent="-342900" algn="just">
              <a:lnSpc>
                <a:spcPct val="100000"/>
              </a:lnSpc>
              <a:spcBef>
                <a:spcPts val="100"/>
              </a:spcBef>
              <a:buFont typeface="Arial" panose="020B0604020202020204" pitchFamily="34" charset="0"/>
              <a:buChar char="•"/>
              <a:tabLst>
                <a:tab pos="280670" algn="l"/>
              </a:tabLst>
            </a:pPr>
            <a:r>
              <a:rPr lang="en-US" sz="2000" b="0" i="0" u="none" strike="noStrike" baseline="0" dirty="0">
                <a:solidFill>
                  <a:srgbClr val="000000"/>
                </a:solidFill>
              </a:rPr>
              <a:t>The data preparation process includes the existence of an analytical sandbox (workspace) in which the team can work with the data for the duration of the project and conduct analytics. </a:t>
            </a:r>
          </a:p>
          <a:p>
            <a:pPr marL="354965" indent="-342900" algn="just">
              <a:lnSpc>
                <a:spcPct val="100000"/>
              </a:lnSpc>
              <a:spcBef>
                <a:spcPts val="100"/>
              </a:spcBef>
              <a:buFont typeface="Arial" panose="020B0604020202020204" pitchFamily="34" charset="0"/>
              <a:buChar char="•"/>
              <a:tabLst>
                <a:tab pos="280670" algn="l"/>
              </a:tabLst>
            </a:pPr>
            <a:r>
              <a:rPr lang="en-US" sz="2000" b="0" i="0" u="none" strike="noStrike" baseline="0" dirty="0">
                <a:solidFill>
                  <a:srgbClr val="000000"/>
                </a:solidFill>
              </a:rPr>
              <a:t>While developing the analytical sandbox, the relevant data of large amounts and variety is aggregated. </a:t>
            </a:r>
          </a:p>
          <a:p>
            <a:pPr marL="354965" indent="-342900" algn="just">
              <a:lnSpc>
                <a:spcPct val="100000"/>
              </a:lnSpc>
              <a:spcBef>
                <a:spcPts val="100"/>
              </a:spcBef>
              <a:buFont typeface="Arial" panose="020B0604020202020204" pitchFamily="34" charset="0"/>
              <a:buChar char="•"/>
              <a:tabLst>
                <a:tab pos="280670" algn="l"/>
              </a:tabLst>
            </a:pPr>
            <a:r>
              <a:rPr lang="en-US" sz="2000" b="0" i="0" u="none" strike="noStrike" baseline="0" dirty="0">
                <a:solidFill>
                  <a:srgbClr val="000000"/>
                </a:solidFill>
              </a:rPr>
              <a:t>This can include all kinds of data like summary-level aggregated data, raw data feed, and unstructured text data, and data from call logs or weblogs, depending upon the kind of analytics the team wants to undertake. </a:t>
            </a:r>
          </a:p>
          <a:p>
            <a:pPr marL="354965" indent="-342900" algn="just">
              <a:lnSpc>
                <a:spcPct val="100000"/>
              </a:lnSpc>
              <a:spcBef>
                <a:spcPts val="100"/>
              </a:spcBef>
              <a:buFont typeface="Arial" panose="020B0604020202020204" pitchFamily="34" charset="0"/>
              <a:buChar char="•"/>
              <a:tabLst>
                <a:tab pos="280670" algn="l"/>
              </a:tabLst>
            </a:pPr>
            <a:r>
              <a:rPr lang="en-US" sz="2000" b="0" i="0" u="none" strike="noStrike" baseline="0" dirty="0">
                <a:solidFill>
                  <a:srgbClr val="000000"/>
                </a:solidFill>
              </a:rPr>
              <a:t>Consider an example where the team would need to deal with financial data from a client. Instead of dealing with the production version of the organization’s main database, the team will access a copy of the financial data from the computational sandbox, as this will be closely managed and required for financial reporting. This is always the case that data scientists need the full amount of data to work on but have access to restricted data. </a:t>
            </a:r>
          </a:p>
          <a:p>
            <a:pPr marL="12065" algn="just">
              <a:lnSpc>
                <a:spcPct val="100000"/>
              </a:lnSpc>
              <a:spcBef>
                <a:spcPts val="100"/>
              </a:spcBef>
              <a:tabLst>
                <a:tab pos="280670" algn="l"/>
              </a:tabLst>
            </a:pPr>
            <a:endParaRPr sz="2500" dirty="0">
              <a:cs typeface="Cambria"/>
            </a:endParaRPr>
          </a:p>
        </p:txBody>
      </p:sp>
      <p:sp>
        <p:nvSpPr>
          <p:cNvPr id="4" name="Date Placeholder 3">
            <a:extLst>
              <a:ext uri="{FF2B5EF4-FFF2-40B4-BE49-F238E27FC236}">
                <a16:creationId xmlns:a16="http://schemas.microsoft.com/office/drawing/2014/main" id="{92465C9B-19C2-C600-9C6F-7FAD2B04CD26}"/>
              </a:ext>
            </a:extLst>
          </p:cNvPr>
          <p:cNvSpPr>
            <a:spLocks noGrp="1"/>
          </p:cNvSpPr>
          <p:nvPr>
            <p:ph type="dt" sz="half" idx="10"/>
          </p:nvPr>
        </p:nvSpPr>
        <p:spPr/>
        <p:txBody>
          <a:bodyPr/>
          <a:lstStyle/>
          <a:p>
            <a:fld id="{FB6AB475-F56C-415D-8B4D-9A607B79CC8D}" type="datetime1">
              <a:rPr lang="en-US" smtClean="0"/>
              <a:t>2/5/2024</a:t>
            </a:fld>
            <a:endParaRPr lang="en-US"/>
          </a:p>
        </p:txBody>
      </p:sp>
      <p:sp>
        <p:nvSpPr>
          <p:cNvPr id="5" name="Slide Number Placeholder 4">
            <a:extLst>
              <a:ext uri="{FF2B5EF4-FFF2-40B4-BE49-F238E27FC236}">
                <a16:creationId xmlns:a16="http://schemas.microsoft.com/office/drawing/2014/main" id="{DBA405B8-A756-2703-C7E3-8A4ABF08C0B2}"/>
              </a:ext>
            </a:extLst>
          </p:cNvPr>
          <p:cNvSpPr>
            <a:spLocks noGrp="1"/>
          </p:cNvSpPr>
          <p:nvPr>
            <p:ph type="sldNum" sz="quarter" idx="12"/>
          </p:nvPr>
        </p:nvSpPr>
        <p:spPr/>
        <p:txBody>
          <a:bodyPr/>
          <a:lstStyle/>
          <a:p>
            <a:fld id="{B6F15528-21DE-4FAA-801E-634DDDAF4B2B}"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241" y="450586"/>
            <a:ext cx="6690359" cy="549910"/>
          </a:xfrm>
          <a:prstGeom prst="rect">
            <a:avLst/>
          </a:prstGeom>
        </p:spPr>
        <p:txBody>
          <a:bodyPr vert="horz" wrap="square" lIns="0" tIns="11430" rIns="0" bIns="0" rtlCol="0">
            <a:spAutoFit/>
          </a:bodyPr>
          <a:lstStyle/>
          <a:p>
            <a:pPr marL="12700">
              <a:lnSpc>
                <a:spcPct val="100000"/>
              </a:lnSpc>
              <a:spcBef>
                <a:spcPts val="90"/>
              </a:spcBef>
            </a:pPr>
            <a:r>
              <a:rPr sz="3450" b="1" spc="30" dirty="0">
                <a:solidFill>
                  <a:srgbClr val="C00000"/>
                </a:solidFill>
                <a:latin typeface="+mn-lt"/>
                <a:cs typeface="Cambria"/>
              </a:rPr>
              <a:t>Preparing</a:t>
            </a:r>
            <a:r>
              <a:rPr sz="3450" b="1" spc="70" dirty="0">
                <a:solidFill>
                  <a:srgbClr val="C00000"/>
                </a:solidFill>
                <a:latin typeface="+mn-lt"/>
                <a:cs typeface="Cambria"/>
              </a:rPr>
              <a:t> </a:t>
            </a:r>
            <a:r>
              <a:rPr sz="3450" b="1" spc="15" dirty="0">
                <a:solidFill>
                  <a:srgbClr val="C00000"/>
                </a:solidFill>
                <a:latin typeface="+mn-lt"/>
                <a:cs typeface="Cambria"/>
              </a:rPr>
              <a:t>the</a:t>
            </a:r>
            <a:r>
              <a:rPr sz="3450" b="1" spc="75" dirty="0">
                <a:solidFill>
                  <a:srgbClr val="C00000"/>
                </a:solidFill>
                <a:latin typeface="+mn-lt"/>
                <a:cs typeface="Cambria"/>
              </a:rPr>
              <a:t> </a:t>
            </a:r>
            <a:r>
              <a:rPr sz="3450" b="1" spc="125" dirty="0">
                <a:solidFill>
                  <a:srgbClr val="C00000"/>
                </a:solidFill>
                <a:latin typeface="+mn-lt"/>
                <a:cs typeface="Cambria"/>
              </a:rPr>
              <a:t>Analytic</a:t>
            </a:r>
            <a:r>
              <a:rPr sz="3450" b="1" spc="70" dirty="0">
                <a:solidFill>
                  <a:srgbClr val="C00000"/>
                </a:solidFill>
                <a:latin typeface="+mn-lt"/>
                <a:cs typeface="Cambria"/>
              </a:rPr>
              <a:t> </a:t>
            </a:r>
            <a:r>
              <a:rPr sz="3450" b="1" spc="105" dirty="0">
                <a:solidFill>
                  <a:srgbClr val="C00000"/>
                </a:solidFill>
                <a:latin typeface="+mn-lt"/>
                <a:cs typeface="Cambria"/>
              </a:rPr>
              <a:t>Sandbox</a:t>
            </a:r>
            <a:endParaRPr sz="3450" dirty="0">
              <a:solidFill>
                <a:srgbClr val="C00000"/>
              </a:solidFill>
              <a:latin typeface="+mn-lt"/>
              <a:cs typeface="Cambria"/>
            </a:endParaRPr>
          </a:p>
        </p:txBody>
      </p:sp>
      <p:sp>
        <p:nvSpPr>
          <p:cNvPr id="3" name="object 3"/>
          <p:cNvSpPr txBox="1"/>
          <p:nvPr/>
        </p:nvSpPr>
        <p:spPr>
          <a:xfrm>
            <a:off x="478971" y="1371600"/>
            <a:ext cx="8055429" cy="2993127"/>
          </a:xfrm>
          <a:prstGeom prst="rect">
            <a:avLst/>
          </a:prstGeom>
        </p:spPr>
        <p:txBody>
          <a:bodyPr vert="horz" wrap="square" lIns="0" tIns="12700" rIns="0" bIns="0" rtlCol="0">
            <a:spAutoFit/>
          </a:bodyPr>
          <a:lstStyle/>
          <a:p>
            <a:pPr marL="354965" indent="-342900" algn="just">
              <a:lnSpc>
                <a:spcPct val="100000"/>
              </a:lnSpc>
              <a:spcBef>
                <a:spcPts val="100"/>
              </a:spcBef>
              <a:buFont typeface="Arial" panose="020B0604020202020204" pitchFamily="34" charset="0"/>
              <a:buChar char="•"/>
              <a:tabLst>
                <a:tab pos="280670" algn="l"/>
              </a:tabLst>
            </a:pPr>
            <a:r>
              <a:rPr lang="en-US" sz="2400" b="0" i="0" u="none" strike="noStrike" baseline="0" dirty="0">
                <a:solidFill>
                  <a:srgbClr val="000000"/>
                </a:solidFill>
              </a:rPr>
              <a:t>The size of the analytical sandbox can vary depending on the project. </a:t>
            </a:r>
          </a:p>
          <a:p>
            <a:pPr marL="354965" indent="-342900" algn="just">
              <a:lnSpc>
                <a:spcPct val="100000"/>
              </a:lnSpc>
              <a:spcBef>
                <a:spcPts val="100"/>
              </a:spcBef>
              <a:buFont typeface="Arial" panose="020B0604020202020204" pitchFamily="34" charset="0"/>
              <a:buChar char="•"/>
              <a:tabLst>
                <a:tab pos="280670" algn="l"/>
              </a:tabLst>
            </a:pPr>
            <a:r>
              <a:rPr lang="en-US" sz="2400" b="0" i="0" u="none" strike="noStrike" baseline="0" dirty="0">
                <a:solidFill>
                  <a:srgbClr val="000000"/>
                </a:solidFill>
              </a:rPr>
              <a:t>There is a good rule one should keep in mind while making the sandbox. </a:t>
            </a:r>
          </a:p>
          <a:p>
            <a:pPr marL="354965" indent="-342900" algn="just">
              <a:lnSpc>
                <a:spcPct val="100000"/>
              </a:lnSpc>
              <a:spcBef>
                <a:spcPts val="100"/>
              </a:spcBef>
              <a:buFont typeface="Arial" panose="020B0604020202020204" pitchFamily="34" charset="0"/>
              <a:buChar char="•"/>
              <a:tabLst>
                <a:tab pos="280670" algn="l"/>
              </a:tabLst>
            </a:pPr>
            <a:r>
              <a:rPr lang="en-US" sz="2400" b="0" i="0" u="none" strike="noStrike" baseline="0" dirty="0">
                <a:solidFill>
                  <a:srgbClr val="000000"/>
                </a:solidFill>
              </a:rPr>
              <a:t>The size of the sandbox should be planned at least 5–10 times the size of the original datasets, partly because multiple copies of the data can be created to serve as specific tables or data stored for specific kinds of analysis.</a:t>
            </a:r>
            <a:endParaRPr sz="2400" dirty="0">
              <a:cs typeface="Cambria"/>
            </a:endParaRPr>
          </a:p>
        </p:txBody>
      </p:sp>
      <p:sp>
        <p:nvSpPr>
          <p:cNvPr id="4" name="Date Placeholder 3">
            <a:extLst>
              <a:ext uri="{FF2B5EF4-FFF2-40B4-BE49-F238E27FC236}">
                <a16:creationId xmlns:a16="http://schemas.microsoft.com/office/drawing/2014/main" id="{92465C9B-19C2-C600-9C6F-7FAD2B04CD26}"/>
              </a:ext>
            </a:extLst>
          </p:cNvPr>
          <p:cNvSpPr>
            <a:spLocks noGrp="1"/>
          </p:cNvSpPr>
          <p:nvPr>
            <p:ph type="dt" sz="half" idx="10"/>
          </p:nvPr>
        </p:nvSpPr>
        <p:spPr/>
        <p:txBody>
          <a:bodyPr/>
          <a:lstStyle/>
          <a:p>
            <a:fld id="{FB6AB475-F56C-415D-8B4D-9A607B79CC8D}" type="datetime1">
              <a:rPr lang="en-US" smtClean="0"/>
              <a:t>2/5/2024</a:t>
            </a:fld>
            <a:endParaRPr lang="en-US"/>
          </a:p>
        </p:txBody>
      </p:sp>
      <p:sp>
        <p:nvSpPr>
          <p:cNvPr id="5" name="Slide Number Placeholder 4">
            <a:extLst>
              <a:ext uri="{FF2B5EF4-FFF2-40B4-BE49-F238E27FC236}">
                <a16:creationId xmlns:a16="http://schemas.microsoft.com/office/drawing/2014/main" id="{DBA405B8-A756-2703-C7E3-8A4ABF08C0B2}"/>
              </a:ext>
            </a:extLst>
          </p:cNvPr>
          <p:cNvSpPr>
            <a:spLocks noGrp="1"/>
          </p:cNvSpPr>
          <p:nvPr>
            <p:ph type="sldNum" sz="quarter" idx="12"/>
          </p:nvPr>
        </p:nvSpPr>
        <p:spPr/>
        <p:txBody>
          <a:bodyPr/>
          <a:lstStyle/>
          <a:p>
            <a:fld id="{B6F15528-21DE-4FAA-801E-634DDDAF4B2B}" type="slidenum">
              <a:rPr lang="en-US" smtClean="0"/>
              <a:t>56</a:t>
            </a:fld>
            <a:endParaRPr lang="en-US"/>
          </a:p>
        </p:txBody>
      </p:sp>
    </p:spTree>
    <p:extLst>
      <p:ext uri="{BB962C8B-B14F-4D97-AF65-F5344CB8AC3E}">
        <p14:creationId xmlns:p14="http://schemas.microsoft.com/office/powerpoint/2010/main" val="816508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1287" y="488949"/>
            <a:ext cx="1241425" cy="482600"/>
          </a:xfrm>
          <a:prstGeom prst="rect">
            <a:avLst/>
          </a:prstGeom>
        </p:spPr>
        <p:txBody>
          <a:bodyPr vert="horz" wrap="square" lIns="0" tIns="12700" rIns="0" bIns="0" rtlCol="0">
            <a:spAutoFit/>
          </a:bodyPr>
          <a:lstStyle/>
          <a:p>
            <a:pPr marL="12700">
              <a:lnSpc>
                <a:spcPct val="100000"/>
              </a:lnSpc>
              <a:spcBef>
                <a:spcPts val="100"/>
              </a:spcBef>
            </a:pPr>
            <a:r>
              <a:rPr sz="3000" b="1" spc="20" dirty="0">
                <a:solidFill>
                  <a:srgbClr val="C00000"/>
                </a:solidFill>
              </a:rPr>
              <a:t>Outlier</a:t>
            </a:r>
            <a:endParaRPr sz="3000" b="1" dirty="0">
              <a:solidFill>
                <a:srgbClr val="C00000"/>
              </a:solidFill>
            </a:endParaRPr>
          </a:p>
        </p:txBody>
      </p:sp>
      <p:pic>
        <p:nvPicPr>
          <p:cNvPr id="3" name="object 3"/>
          <p:cNvPicPr/>
          <p:nvPr/>
        </p:nvPicPr>
        <p:blipFill>
          <a:blip r:embed="rId2" cstate="print"/>
          <a:stretch>
            <a:fillRect/>
          </a:stretch>
        </p:blipFill>
        <p:spPr>
          <a:xfrm>
            <a:off x="1140051" y="1600200"/>
            <a:ext cx="6877049" cy="3886199"/>
          </a:xfrm>
          <a:prstGeom prst="rect">
            <a:avLst/>
          </a:prstGeom>
        </p:spPr>
      </p:pic>
      <p:sp>
        <p:nvSpPr>
          <p:cNvPr id="4" name="object 4"/>
          <p:cNvSpPr txBox="1"/>
          <p:nvPr/>
        </p:nvSpPr>
        <p:spPr>
          <a:xfrm>
            <a:off x="2590800" y="6014401"/>
            <a:ext cx="3842385" cy="228268"/>
          </a:xfrm>
          <a:prstGeom prst="rect">
            <a:avLst/>
          </a:prstGeom>
        </p:spPr>
        <p:txBody>
          <a:bodyPr vert="horz" wrap="square" lIns="0" tIns="12700" rIns="0" bIns="0" rtlCol="0">
            <a:spAutoFit/>
          </a:bodyPr>
          <a:lstStyle/>
          <a:p>
            <a:pPr marL="12700">
              <a:lnSpc>
                <a:spcPct val="100000"/>
              </a:lnSpc>
              <a:spcBef>
                <a:spcPts val="100"/>
              </a:spcBef>
            </a:pPr>
            <a:r>
              <a:rPr sz="1400" u="heavy" spc="-10" dirty="0">
                <a:uFill>
                  <a:solidFill>
                    <a:srgbClr val="8BC34A"/>
                  </a:solidFill>
                </a:uFill>
                <a:latin typeface="Arial MT"/>
                <a:cs typeface="Arial MT"/>
                <a:hlinkClick r:id="rId3"/>
              </a:rPr>
              <a:t>http://thewisdomdaily.com/why-we-need-outliers/</a:t>
            </a:r>
            <a:endParaRPr sz="1400">
              <a:latin typeface="Arial MT"/>
              <a:cs typeface="Arial MT"/>
            </a:endParaRPr>
          </a:p>
        </p:txBody>
      </p:sp>
      <p:sp>
        <p:nvSpPr>
          <p:cNvPr id="5" name="Date Placeholder 4">
            <a:extLst>
              <a:ext uri="{FF2B5EF4-FFF2-40B4-BE49-F238E27FC236}">
                <a16:creationId xmlns:a16="http://schemas.microsoft.com/office/drawing/2014/main" id="{A8EE4101-E64A-9C35-953F-C00F7D15022D}"/>
              </a:ext>
            </a:extLst>
          </p:cNvPr>
          <p:cNvSpPr>
            <a:spLocks noGrp="1"/>
          </p:cNvSpPr>
          <p:nvPr>
            <p:ph type="dt" sz="half" idx="10"/>
          </p:nvPr>
        </p:nvSpPr>
        <p:spPr/>
        <p:txBody>
          <a:bodyPr/>
          <a:lstStyle/>
          <a:p>
            <a:fld id="{FA497B9A-A0A0-4107-B0F4-DE32F007C053}" type="datetime1">
              <a:rPr lang="en-US" smtClean="0"/>
              <a:t>2/5/2024</a:t>
            </a:fld>
            <a:endParaRPr lang="en-US"/>
          </a:p>
        </p:txBody>
      </p:sp>
      <p:sp>
        <p:nvSpPr>
          <p:cNvPr id="6" name="Slide Number Placeholder 5">
            <a:extLst>
              <a:ext uri="{FF2B5EF4-FFF2-40B4-BE49-F238E27FC236}">
                <a16:creationId xmlns:a16="http://schemas.microsoft.com/office/drawing/2014/main" id="{DDEC4816-8287-21CC-342D-ACD2C41D5128}"/>
              </a:ext>
            </a:extLst>
          </p:cNvPr>
          <p:cNvSpPr>
            <a:spLocks noGrp="1"/>
          </p:cNvSpPr>
          <p:nvPr>
            <p:ph type="sldNum" sz="quarter" idx="12"/>
          </p:nvPr>
        </p:nvSpPr>
        <p:spPr/>
        <p:txBody>
          <a:bodyPr/>
          <a:lstStyle/>
          <a:p>
            <a:fld id="{B6F15528-21DE-4FAA-801E-634DDDAF4B2B}"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FCAA-B844-4A8E-656F-F2A302988F6D}"/>
              </a:ext>
            </a:extLst>
          </p:cNvPr>
          <p:cNvSpPr>
            <a:spLocks noGrp="1"/>
          </p:cNvSpPr>
          <p:nvPr>
            <p:ph type="title"/>
          </p:nvPr>
        </p:nvSpPr>
        <p:spPr>
          <a:xfrm>
            <a:off x="468086" y="-136864"/>
            <a:ext cx="8229600" cy="1143000"/>
          </a:xfrm>
        </p:spPr>
        <p:txBody>
          <a:bodyPr/>
          <a:lstStyle/>
          <a:p>
            <a:r>
              <a:rPr lang="en-IN" b="1" dirty="0">
                <a:solidFill>
                  <a:srgbClr val="C00000"/>
                </a:solidFill>
                <a:latin typeface="+mn-lt"/>
              </a:rPr>
              <a:t>Performing ETL</a:t>
            </a:r>
          </a:p>
        </p:txBody>
      </p:sp>
      <p:sp>
        <p:nvSpPr>
          <p:cNvPr id="3" name="Content Placeholder 2">
            <a:extLst>
              <a:ext uri="{FF2B5EF4-FFF2-40B4-BE49-F238E27FC236}">
                <a16:creationId xmlns:a16="http://schemas.microsoft.com/office/drawing/2014/main" id="{80E56A67-E336-E871-15B8-EABBF2A58D47}"/>
              </a:ext>
            </a:extLst>
          </p:cNvPr>
          <p:cNvSpPr>
            <a:spLocks noGrp="1"/>
          </p:cNvSpPr>
          <p:nvPr>
            <p:ph idx="1"/>
          </p:nvPr>
        </p:nvSpPr>
        <p:spPr>
          <a:xfrm>
            <a:off x="468086" y="838200"/>
            <a:ext cx="8229600" cy="4525963"/>
          </a:xfrm>
        </p:spPr>
        <p:txBody>
          <a:bodyPr>
            <a:noAutofit/>
          </a:bodyPr>
          <a:lstStyle/>
          <a:p>
            <a:pPr algn="just"/>
            <a:r>
              <a:rPr lang="en-US" sz="2000" b="0" i="0" u="none" strike="noStrike" baseline="0" dirty="0">
                <a:solidFill>
                  <a:srgbClr val="000000"/>
                </a:solidFill>
              </a:rPr>
              <a:t>ETL consists of process series and application series. </a:t>
            </a:r>
          </a:p>
          <a:p>
            <a:pPr algn="just"/>
            <a:r>
              <a:rPr lang="en-US" sz="2000" b="0" i="0" u="none" strike="noStrike" baseline="0" dirty="0">
                <a:solidFill>
                  <a:srgbClr val="000000"/>
                </a:solidFill>
              </a:rPr>
              <a:t>To build a data center, it is done to combine all the data coming from various sources. </a:t>
            </a:r>
          </a:p>
          <a:p>
            <a:pPr algn="just"/>
            <a:r>
              <a:rPr lang="en-US" sz="2000" b="0" i="0" u="none" strike="noStrike" baseline="0" dirty="0">
                <a:solidFill>
                  <a:srgbClr val="000000"/>
                </a:solidFill>
              </a:rPr>
              <a:t>It consumes quite a sizeable amount of effort to develop a data warehouse. It needs data analysts, database designers, and software developers to have the skills.</a:t>
            </a:r>
          </a:p>
          <a:p>
            <a:pPr algn="just"/>
            <a:r>
              <a:rPr lang="en-US" sz="2000" b="0" i="0" u="none" strike="noStrike" baseline="0" dirty="0">
                <a:solidFill>
                  <a:srgbClr val="000000"/>
                </a:solidFill>
              </a:rPr>
              <a:t>The data warehouse changes periodically with the source of the data. Additionally, the data warehouse needs to evolve as business shifts – to maintain its value as a tool for decision-makers, as a consequence the ETL often changes and expands. </a:t>
            </a:r>
          </a:p>
          <a:p>
            <a:pPr algn="just"/>
            <a:r>
              <a:rPr lang="en-US" sz="2000" b="0" i="0" u="none" strike="noStrike" baseline="0" dirty="0">
                <a:solidFill>
                  <a:srgbClr val="000000"/>
                </a:solidFill>
              </a:rPr>
              <a:t>ETL stands for extract, load, transform. Information is extracted from an OLTP database in the ETL process, then transformed to suit the data warehouse system, and eventually loaded into the database of the data ware-house. </a:t>
            </a:r>
          </a:p>
          <a:p>
            <a:pPr algn="just"/>
            <a:r>
              <a:rPr lang="en-US" sz="2000" b="0" i="0" u="none" strike="noStrike" baseline="0" dirty="0">
                <a:solidFill>
                  <a:srgbClr val="000000"/>
                </a:solidFill>
              </a:rPr>
              <a:t>The extraction of data can also be achieved from non-OLTP systems. The ETL consists of three main processes: extraction, transformation, and loading. </a:t>
            </a:r>
            <a:endParaRPr lang="en-IN" sz="2000" dirty="0"/>
          </a:p>
        </p:txBody>
      </p:sp>
      <p:sp>
        <p:nvSpPr>
          <p:cNvPr id="4" name="Date Placeholder 3">
            <a:extLst>
              <a:ext uri="{FF2B5EF4-FFF2-40B4-BE49-F238E27FC236}">
                <a16:creationId xmlns:a16="http://schemas.microsoft.com/office/drawing/2014/main" id="{2822BB3B-FD3A-3043-C2A1-254308843C34}"/>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78BEE3B1-AFDB-54D6-E837-F352B5403C21}"/>
              </a:ext>
            </a:extLst>
          </p:cNvPr>
          <p:cNvSpPr>
            <a:spLocks noGrp="1"/>
          </p:cNvSpPr>
          <p:nvPr>
            <p:ph type="sldNum" sz="quarter" idx="12"/>
          </p:nvPr>
        </p:nvSpPr>
        <p:spPr/>
        <p:txBody>
          <a:bodyPr/>
          <a:lstStyle/>
          <a:p>
            <a:fld id="{B6F15528-21DE-4FAA-801E-634DDDAF4B2B}" type="slidenum">
              <a:rPr lang="en-US" smtClean="0"/>
              <a:t>58</a:t>
            </a:fld>
            <a:endParaRPr lang="en-US"/>
          </a:p>
        </p:txBody>
      </p:sp>
    </p:spTree>
    <p:extLst>
      <p:ext uri="{BB962C8B-B14F-4D97-AF65-F5344CB8AC3E}">
        <p14:creationId xmlns:p14="http://schemas.microsoft.com/office/powerpoint/2010/main" val="756113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E511-EE04-2001-F922-7F1823B15B66}"/>
              </a:ext>
            </a:extLst>
          </p:cNvPr>
          <p:cNvSpPr>
            <a:spLocks noGrp="1"/>
          </p:cNvSpPr>
          <p:nvPr>
            <p:ph type="title"/>
          </p:nvPr>
        </p:nvSpPr>
        <p:spPr/>
        <p:txBody>
          <a:bodyPr/>
          <a:lstStyle/>
          <a:p>
            <a:r>
              <a:rPr lang="en-IN" b="1" dirty="0">
                <a:solidFill>
                  <a:srgbClr val="C00000"/>
                </a:solidFill>
                <a:latin typeface="+mn-lt"/>
              </a:rPr>
              <a:t>ETL Process</a:t>
            </a:r>
          </a:p>
        </p:txBody>
      </p:sp>
      <p:sp>
        <p:nvSpPr>
          <p:cNvPr id="4" name="Date Placeholder 3">
            <a:extLst>
              <a:ext uri="{FF2B5EF4-FFF2-40B4-BE49-F238E27FC236}">
                <a16:creationId xmlns:a16="http://schemas.microsoft.com/office/drawing/2014/main" id="{168A2049-A106-9616-7408-A0E7AE359809}"/>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1E762FBA-F7B1-62DB-7E67-2AF980F0E0EC}"/>
              </a:ext>
            </a:extLst>
          </p:cNvPr>
          <p:cNvSpPr>
            <a:spLocks noGrp="1"/>
          </p:cNvSpPr>
          <p:nvPr>
            <p:ph type="sldNum" sz="quarter" idx="12"/>
          </p:nvPr>
        </p:nvSpPr>
        <p:spPr/>
        <p:txBody>
          <a:bodyPr/>
          <a:lstStyle/>
          <a:p>
            <a:fld id="{B6F15528-21DE-4FAA-801E-634DDDAF4B2B}" type="slidenum">
              <a:rPr lang="en-US" smtClean="0"/>
              <a:t>59</a:t>
            </a:fld>
            <a:endParaRPr lang="en-US"/>
          </a:p>
        </p:txBody>
      </p:sp>
      <p:pic>
        <p:nvPicPr>
          <p:cNvPr id="7" name="Picture 6">
            <a:extLst>
              <a:ext uri="{FF2B5EF4-FFF2-40B4-BE49-F238E27FC236}">
                <a16:creationId xmlns:a16="http://schemas.microsoft.com/office/drawing/2014/main" id="{F554F098-DB9D-A734-D202-D2D29C371104}"/>
              </a:ext>
            </a:extLst>
          </p:cNvPr>
          <p:cNvPicPr>
            <a:picLocks noChangeAspect="1"/>
          </p:cNvPicPr>
          <p:nvPr/>
        </p:nvPicPr>
        <p:blipFill>
          <a:blip r:embed="rId2"/>
          <a:stretch>
            <a:fillRect/>
          </a:stretch>
        </p:blipFill>
        <p:spPr>
          <a:xfrm>
            <a:off x="685800" y="1757163"/>
            <a:ext cx="7655509" cy="3187833"/>
          </a:xfrm>
          <a:prstGeom prst="rect">
            <a:avLst/>
          </a:prstGeom>
        </p:spPr>
      </p:pic>
      <p:sp>
        <p:nvSpPr>
          <p:cNvPr id="9" name="TextBox 8">
            <a:extLst>
              <a:ext uri="{FF2B5EF4-FFF2-40B4-BE49-F238E27FC236}">
                <a16:creationId xmlns:a16="http://schemas.microsoft.com/office/drawing/2014/main" id="{70224AAB-F5A8-7744-8A89-1C3071D201FC}"/>
              </a:ext>
            </a:extLst>
          </p:cNvPr>
          <p:cNvSpPr txBox="1"/>
          <p:nvPr/>
        </p:nvSpPr>
        <p:spPr>
          <a:xfrm>
            <a:off x="2227554" y="5099855"/>
            <a:ext cx="4572000" cy="369332"/>
          </a:xfrm>
          <a:prstGeom prst="rect">
            <a:avLst/>
          </a:prstGeom>
          <a:noFill/>
        </p:spPr>
        <p:txBody>
          <a:bodyPr wrap="square">
            <a:spAutoFit/>
          </a:bodyPr>
          <a:lstStyle/>
          <a:p>
            <a:pPr algn="ctr"/>
            <a:r>
              <a:rPr lang="en-IN" sz="1800" b="0" i="0" u="none" strike="noStrike" baseline="0" dirty="0">
                <a:solidFill>
                  <a:srgbClr val="000000"/>
                </a:solidFill>
                <a:latin typeface="+mj-lt"/>
              </a:rPr>
              <a:t>The ETL process</a:t>
            </a:r>
            <a:endParaRPr lang="en-IN" dirty="0">
              <a:latin typeface="+mj-lt"/>
            </a:endParaRPr>
          </a:p>
        </p:txBody>
      </p:sp>
    </p:spTree>
    <p:extLst>
      <p:ext uri="{BB962C8B-B14F-4D97-AF65-F5344CB8AC3E}">
        <p14:creationId xmlns:p14="http://schemas.microsoft.com/office/powerpoint/2010/main" val="29954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Examples of Structured Data</a:t>
            </a:r>
            <a:br>
              <a:rPr lang="en-US" b="1" i="0" dirty="0">
                <a:solidFill>
                  <a:srgbClr val="C00000"/>
                </a:solidFill>
                <a:effectLst/>
                <a:latin typeface="+mn-lt"/>
              </a:rPr>
            </a:br>
            <a:br>
              <a:rPr lang="en-US" b="1" i="0" dirty="0">
                <a:solidFill>
                  <a:srgbClr val="C00000"/>
                </a:solidFill>
                <a:effectLst/>
                <a:latin typeface="+mn-lt"/>
              </a:rPr>
            </a:b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a:xfrm>
            <a:off x="457200" y="1600200"/>
            <a:ext cx="8229600" cy="4525963"/>
          </a:xfrm>
        </p:spPr>
        <p:txBody>
          <a:bodyPr>
            <a:normAutofit/>
          </a:bodyPr>
          <a:lstStyle/>
          <a:p>
            <a:pPr marL="0" indent="0" algn="just">
              <a:buNone/>
            </a:pPr>
            <a:r>
              <a:rPr lang="en-US" sz="2400" b="0" i="0" dirty="0">
                <a:solidFill>
                  <a:srgbClr val="222222"/>
                </a:solidFill>
                <a:effectLst/>
              </a:rPr>
              <a:t>An ‘Employee’ table in a database is an example of Structured Data</a:t>
            </a:r>
            <a:r>
              <a:rPr lang="en-US" sz="2400" b="0" i="0" dirty="0">
                <a:solidFill>
                  <a:srgbClr val="C09853"/>
                </a:solidFill>
                <a:effectLst/>
              </a:rPr>
              <a:t>.</a:t>
            </a:r>
          </a:p>
        </p:txBody>
      </p:sp>
      <p:graphicFrame>
        <p:nvGraphicFramePr>
          <p:cNvPr id="4" name="Table 3">
            <a:extLst>
              <a:ext uri="{FF2B5EF4-FFF2-40B4-BE49-F238E27FC236}">
                <a16:creationId xmlns:a16="http://schemas.microsoft.com/office/drawing/2014/main" id="{758A0AB2-492A-9406-7D86-519722F5F82B}"/>
              </a:ext>
            </a:extLst>
          </p:cNvPr>
          <p:cNvGraphicFramePr>
            <a:graphicFrameLocks noGrp="1"/>
          </p:cNvGraphicFramePr>
          <p:nvPr>
            <p:extLst>
              <p:ext uri="{D42A27DB-BD31-4B8C-83A1-F6EECF244321}">
                <p14:modId xmlns:p14="http://schemas.microsoft.com/office/powerpoint/2010/main" val="429421610"/>
              </p:ext>
            </p:extLst>
          </p:nvPr>
        </p:nvGraphicFramePr>
        <p:xfrm>
          <a:off x="800100" y="2790781"/>
          <a:ext cx="7543800" cy="2225040"/>
        </p:xfrm>
        <a:graphic>
          <a:graphicData uri="http://schemas.openxmlformats.org/drawingml/2006/table">
            <a:tbl>
              <a:tblPr firstRow="1" bandRow="1">
                <a:tableStyleId>{5C22544A-7EE6-4342-B048-85BDC9FD1C3A}</a:tableStyleId>
              </a:tblPr>
              <a:tblGrid>
                <a:gridCol w="1508760">
                  <a:extLst>
                    <a:ext uri="{9D8B030D-6E8A-4147-A177-3AD203B41FA5}">
                      <a16:colId xmlns:a16="http://schemas.microsoft.com/office/drawing/2014/main" val="1577706365"/>
                    </a:ext>
                  </a:extLst>
                </a:gridCol>
                <a:gridCol w="1955230">
                  <a:extLst>
                    <a:ext uri="{9D8B030D-6E8A-4147-A177-3AD203B41FA5}">
                      <a16:colId xmlns:a16="http://schemas.microsoft.com/office/drawing/2014/main" val="2959435502"/>
                    </a:ext>
                  </a:extLst>
                </a:gridCol>
                <a:gridCol w="1062290">
                  <a:extLst>
                    <a:ext uri="{9D8B030D-6E8A-4147-A177-3AD203B41FA5}">
                      <a16:colId xmlns:a16="http://schemas.microsoft.com/office/drawing/2014/main" val="4051632196"/>
                    </a:ext>
                  </a:extLst>
                </a:gridCol>
                <a:gridCol w="1477969">
                  <a:extLst>
                    <a:ext uri="{9D8B030D-6E8A-4147-A177-3AD203B41FA5}">
                      <a16:colId xmlns:a16="http://schemas.microsoft.com/office/drawing/2014/main" val="3998033070"/>
                    </a:ext>
                  </a:extLst>
                </a:gridCol>
                <a:gridCol w="1539551">
                  <a:extLst>
                    <a:ext uri="{9D8B030D-6E8A-4147-A177-3AD203B41FA5}">
                      <a16:colId xmlns:a16="http://schemas.microsoft.com/office/drawing/2014/main" val="2961007269"/>
                    </a:ext>
                  </a:extLst>
                </a:gridCol>
              </a:tblGrid>
              <a:tr h="370840">
                <a:tc>
                  <a:txBody>
                    <a:bodyPr/>
                    <a:lstStyle/>
                    <a:p>
                      <a:pPr algn="ctr"/>
                      <a:r>
                        <a:rPr lang="en-IN">
                          <a:effectLst/>
                        </a:rPr>
                        <a:t>Employee_ID</a:t>
                      </a:r>
                    </a:p>
                  </a:txBody>
                  <a:tcPr/>
                </a:tc>
                <a:tc>
                  <a:txBody>
                    <a:bodyPr/>
                    <a:lstStyle/>
                    <a:p>
                      <a:pPr algn="ctr"/>
                      <a:r>
                        <a:rPr lang="en-IN">
                          <a:effectLst/>
                        </a:rPr>
                        <a:t>Employee_Name</a:t>
                      </a:r>
                    </a:p>
                  </a:txBody>
                  <a:tcPr/>
                </a:tc>
                <a:tc>
                  <a:txBody>
                    <a:bodyPr/>
                    <a:lstStyle/>
                    <a:p>
                      <a:pPr algn="ctr"/>
                      <a:r>
                        <a:rPr lang="en-IN">
                          <a:effectLst/>
                        </a:rPr>
                        <a:t>Gender</a:t>
                      </a:r>
                    </a:p>
                  </a:txBody>
                  <a:tcPr/>
                </a:tc>
                <a:tc>
                  <a:txBody>
                    <a:bodyPr/>
                    <a:lstStyle/>
                    <a:p>
                      <a:pPr algn="ctr"/>
                      <a:r>
                        <a:rPr lang="en-IN">
                          <a:effectLst/>
                        </a:rPr>
                        <a:t>Department</a:t>
                      </a:r>
                    </a:p>
                  </a:txBody>
                  <a:tcPr/>
                </a:tc>
                <a:tc>
                  <a:txBody>
                    <a:bodyPr/>
                    <a:lstStyle/>
                    <a:p>
                      <a:pPr algn="ctr"/>
                      <a:r>
                        <a:rPr lang="en-IN" dirty="0" err="1">
                          <a:effectLst/>
                        </a:rPr>
                        <a:t>Salary_In_lacs</a:t>
                      </a:r>
                      <a:endParaRPr lang="en-IN" dirty="0">
                        <a:effectLst/>
                      </a:endParaRPr>
                    </a:p>
                  </a:txBody>
                  <a:tcPr/>
                </a:tc>
                <a:extLst>
                  <a:ext uri="{0D108BD9-81ED-4DB2-BD59-A6C34878D82A}">
                    <a16:rowId xmlns:a16="http://schemas.microsoft.com/office/drawing/2014/main" val="889541436"/>
                  </a:ext>
                </a:extLst>
              </a:tr>
              <a:tr h="370840">
                <a:tc>
                  <a:txBody>
                    <a:bodyPr/>
                    <a:lstStyle/>
                    <a:p>
                      <a:pPr algn="ctr"/>
                      <a:r>
                        <a:rPr lang="en-IN">
                          <a:effectLst/>
                        </a:rPr>
                        <a:t>2365</a:t>
                      </a:r>
                    </a:p>
                  </a:txBody>
                  <a:tcPr anchor="ctr"/>
                </a:tc>
                <a:tc>
                  <a:txBody>
                    <a:bodyPr/>
                    <a:lstStyle/>
                    <a:p>
                      <a:pPr algn="ctr"/>
                      <a:r>
                        <a:rPr lang="en-IN">
                          <a:effectLst/>
                        </a:rPr>
                        <a:t>Rajesh Kulkarni</a:t>
                      </a:r>
                    </a:p>
                  </a:txBody>
                  <a:tcPr anchor="ctr"/>
                </a:tc>
                <a:tc>
                  <a:txBody>
                    <a:bodyPr/>
                    <a:lstStyle/>
                    <a:p>
                      <a:pPr algn="ctr"/>
                      <a:r>
                        <a:rPr lang="en-IN">
                          <a:effectLst/>
                        </a:rPr>
                        <a:t>Male</a:t>
                      </a:r>
                    </a:p>
                  </a:txBody>
                  <a:tcPr anchor="ctr"/>
                </a:tc>
                <a:tc>
                  <a:txBody>
                    <a:bodyPr/>
                    <a:lstStyle/>
                    <a:p>
                      <a:pPr algn="ctr"/>
                      <a:r>
                        <a:rPr lang="en-IN">
                          <a:effectLst/>
                        </a:rPr>
                        <a:t>Finance</a:t>
                      </a:r>
                    </a:p>
                  </a:txBody>
                  <a:tcPr anchor="ctr"/>
                </a:tc>
                <a:tc>
                  <a:txBody>
                    <a:bodyPr/>
                    <a:lstStyle/>
                    <a:p>
                      <a:pPr algn="ctr"/>
                      <a:r>
                        <a:rPr lang="en-IN">
                          <a:effectLst/>
                        </a:rPr>
                        <a:t>650000</a:t>
                      </a:r>
                    </a:p>
                  </a:txBody>
                  <a:tcPr anchor="ctr"/>
                </a:tc>
                <a:extLst>
                  <a:ext uri="{0D108BD9-81ED-4DB2-BD59-A6C34878D82A}">
                    <a16:rowId xmlns:a16="http://schemas.microsoft.com/office/drawing/2014/main" val="2217141380"/>
                  </a:ext>
                </a:extLst>
              </a:tr>
              <a:tr h="370840">
                <a:tc>
                  <a:txBody>
                    <a:bodyPr/>
                    <a:lstStyle/>
                    <a:p>
                      <a:pPr algn="ctr"/>
                      <a:r>
                        <a:rPr lang="en-IN">
                          <a:effectLst/>
                        </a:rPr>
                        <a:t>3398</a:t>
                      </a:r>
                    </a:p>
                  </a:txBody>
                  <a:tcPr anchor="ctr"/>
                </a:tc>
                <a:tc>
                  <a:txBody>
                    <a:bodyPr/>
                    <a:lstStyle/>
                    <a:p>
                      <a:pPr algn="ctr"/>
                      <a:r>
                        <a:rPr lang="en-IN">
                          <a:effectLst/>
                        </a:rPr>
                        <a:t>Pratibha Joshi</a:t>
                      </a:r>
                    </a:p>
                  </a:txBody>
                  <a:tcPr anchor="ctr"/>
                </a:tc>
                <a:tc>
                  <a:txBody>
                    <a:bodyPr/>
                    <a:lstStyle/>
                    <a:p>
                      <a:pPr algn="ctr"/>
                      <a:r>
                        <a:rPr lang="en-IN">
                          <a:effectLst/>
                        </a:rPr>
                        <a:t>Female</a:t>
                      </a:r>
                    </a:p>
                  </a:txBody>
                  <a:tcPr anchor="ctr"/>
                </a:tc>
                <a:tc>
                  <a:txBody>
                    <a:bodyPr/>
                    <a:lstStyle/>
                    <a:p>
                      <a:pPr algn="ctr"/>
                      <a:r>
                        <a:rPr lang="en-IN">
                          <a:effectLst/>
                        </a:rPr>
                        <a:t>Admin</a:t>
                      </a:r>
                    </a:p>
                  </a:txBody>
                  <a:tcPr anchor="ctr"/>
                </a:tc>
                <a:tc>
                  <a:txBody>
                    <a:bodyPr/>
                    <a:lstStyle/>
                    <a:p>
                      <a:pPr algn="ctr"/>
                      <a:r>
                        <a:rPr lang="en-IN">
                          <a:effectLst/>
                        </a:rPr>
                        <a:t>650000</a:t>
                      </a:r>
                    </a:p>
                  </a:txBody>
                  <a:tcPr anchor="ctr"/>
                </a:tc>
                <a:extLst>
                  <a:ext uri="{0D108BD9-81ED-4DB2-BD59-A6C34878D82A}">
                    <a16:rowId xmlns:a16="http://schemas.microsoft.com/office/drawing/2014/main" val="653367509"/>
                  </a:ext>
                </a:extLst>
              </a:tr>
              <a:tr h="370840">
                <a:tc>
                  <a:txBody>
                    <a:bodyPr/>
                    <a:lstStyle/>
                    <a:p>
                      <a:pPr algn="ctr"/>
                      <a:r>
                        <a:rPr lang="en-IN">
                          <a:effectLst/>
                        </a:rPr>
                        <a:t>7465</a:t>
                      </a:r>
                    </a:p>
                  </a:txBody>
                  <a:tcPr anchor="ctr"/>
                </a:tc>
                <a:tc>
                  <a:txBody>
                    <a:bodyPr/>
                    <a:lstStyle/>
                    <a:p>
                      <a:pPr algn="ctr"/>
                      <a:r>
                        <a:rPr lang="en-IN">
                          <a:effectLst/>
                        </a:rPr>
                        <a:t>Shushil Roy</a:t>
                      </a:r>
                    </a:p>
                  </a:txBody>
                  <a:tcPr anchor="ctr"/>
                </a:tc>
                <a:tc>
                  <a:txBody>
                    <a:bodyPr/>
                    <a:lstStyle/>
                    <a:p>
                      <a:pPr algn="ctr"/>
                      <a:r>
                        <a:rPr lang="en-IN" dirty="0">
                          <a:effectLst/>
                        </a:rPr>
                        <a:t>Male</a:t>
                      </a:r>
                    </a:p>
                  </a:txBody>
                  <a:tcPr anchor="ctr"/>
                </a:tc>
                <a:tc>
                  <a:txBody>
                    <a:bodyPr/>
                    <a:lstStyle/>
                    <a:p>
                      <a:pPr algn="ctr"/>
                      <a:r>
                        <a:rPr lang="en-IN">
                          <a:effectLst/>
                        </a:rPr>
                        <a:t>Admin</a:t>
                      </a:r>
                    </a:p>
                  </a:txBody>
                  <a:tcPr anchor="ctr"/>
                </a:tc>
                <a:tc>
                  <a:txBody>
                    <a:bodyPr/>
                    <a:lstStyle/>
                    <a:p>
                      <a:pPr algn="ctr"/>
                      <a:r>
                        <a:rPr lang="en-IN">
                          <a:effectLst/>
                        </a:rPr>
                        <a:t>500000</a:t>
                      </a:r>
                    </a:p>
                  </a:txBody>
                  <a:tcPr anchor="ctr"/>
                </a:tc>
                <a:extLst>
                  <a:ext uri="{0D108BD9-81ED-4DB2-BD59-A6C34878D82A}">
                    <a16:rowId xmlns:a16="http://schemas.microsoft.com/office/drawing/2014/main" val="1697689436"/>
                  </a:ext>
                </a:extLst>
              </a:tr>
              <a:tr h="370840">
                <a:tc>
                  <a:txBody>
                    <a:bodyPr/>
                    <a:lstStyle/>
                    <a:p>
                      <a:pPr algn="ctr"/>
                      <a:r>
                        <a:rPr lang="en-IN">
                          <a:effectLst/>
                        </a:rPr>
                        <a:t>7500</a:t>
                      </a:r>
                    </a:p>
                  </a:txBody>
                  <a:tcPr anchor="ctr"/>
                </a:tc>
                <a:tc>
                  <a:txBody>
                    <a:bodyPr/>
                    <a:lstStyle/>
                    <a:p>
                      <a:pPr algn="ctr"/>
                      <a:r>
                        <a:rPr lang="en-IN">
                          <a:effectLst/>
                        </a:rPr>
                        <a:t>Shubhojit Das</a:t>
                      </a:r>
                    </a:p>
                  </a:txBody>
                  <a:tcPr anchor="ctr"/>
                </a:tc>
                <a:tc>
                  <a:txBody>
                    <a:bodyPr/>
                    <a:lstStyle/>
                    <a:p>
                      <a:pPr algn="ctr"/>
                      <a:r>
                        <a:rPr lang="en-IN">
                          <a:effectLst/>
                        </a:rPr>
                        <a:t>Male</a:t>
                      </a:r>
                    </a:p>
                  </a:txBody>
                  <a:tcPr anchor="ctr"/>
                </a:tc>
                <a:tc>
                  <a:txBody>
                    <a:bodyPr/>
                    <a:lstStyle/>
                    <a:p>
                      <a:pPr algn="ctr"/>
                      <a:r>
                        <a:rPr lang="en-IN">
                          <a:effectLst/>
                        </a:rPr>
                        <a:t>Finance</a:t>
                      </a:r>
                    </a:p>
                  </a:txBody>
                  <a:tcPr anchor="ctr"/>
                </a:tc>
                <a:tc>
                  <a:txBody>
                    <a:bodyPr/>
                    <a:lstStyle/>
                    <a:p>
                      <a:pPr algn="ctr"/>
                      <a:r>
                        <a:rPr lang="en-IN">
                          <a:effectLst/>
                        </a:rPr>
                        <a:t>500000</a:t>
                      </a:r>
                    </a:p>
                  </a:txBody>
                  <a:tcPr anchor="ctr"/>
                </a:tc>
                <a:extLst>
                  <a:ext uri="{0D108BD9-81ED-4DB2-BD59-A6C34878D82A}">
                    <a16:rowId xmlns:a16="http://schemas.microsoft.com/office/drawing/2014/main" val="1942059663"/>
                  </a:ext>
                </a:extLst>
              </a:tr>
              <a:tr h="370840">
                <a:tc>
                  <a:txBody>
                    <a:bodyPr/>
                    <a:lstStyle/>
                    <a:p>
                      <a:pPr algn="ctr"/>
                      <a:r>
                        <a:rPr lang="en-IN">
                          <a:effectLst/>
                        </a:rPr>
                        <a:t>7699</a:t>
                      </a:r>
                    </a:p>
                  </a:txBody>
                  <a:tcPr anchor="ctr"/>
                </a:tc>
                <a:tc>
                  <a:txBody>
                    <a:bodyPr/>
                    <a:lstStyle/>
                    <a:p>
                      <a:pPr algn="ctr"/>
                      <a:r>
                        <a:rPr lang="en-IN">
                          <a:effectLst/>
                        </a:rPr>
                        <a:t>Priya Sane</a:t>
                      </a:r>
                    </a:p>
                  </a:txBody>
                  <a:tcPr anchor="ctr"/>
                </a:tc>
                <a:tc>
                  <a:txBody>
                    <a:bodyPr/>
                    <a:lstStyle/>
                    <a:p>
                      <a:pPr algn="ctr"/>
                      <a:r>
                        <a:rPr lang="en-IN">
                          <a:effectLst/>
                        </a:rPr>
                        <a:t>Female</a:t>
                      </a:r>
                    </a:p>
                  </a:txBody>
                  <a:tcPr anchor="ctr"/>
                </a:tc>
                <a:tc>
                  <a:txBody>
                    <a:bodyPr/>
                    <a:lstStyle/>
                    <a:p>
                      <a:pPr algn="ctr"/>
                      <a:r>
                        <a:rPr lang="en-IN">
                          <a:effectLst/>
                        </a:rPr>
                        <a:t>Finance</a:t>
                      </a:r>
                    </a:p>
                  </a:txBody>
                  <a:tcPr anchor="ctr"/>
                </a:tc>
                <a:tc>
                  <a:txBody>
                    <a:bodyPr/>
                    <a:lstStyle/>
                    <a:p>
                      <a:pPr algn="ctr"/>
                      <a:r>
                        <a:rPr lang="en-IN" dirty="0">
                          <a:effectLst/>
                        </a:rPr>
                        <a:t>550000</a:t>
                      </a:r>
                    </a:p>
                  </a:txBody>
                  <a:tcPr anchor="ctr"/>
                </a:tc>
                <a:extLst>
                  <a:ext uri="{0D108BD9-81ED-4DB2-BD59-A6C34878D82A}">
                    <a16:rowId xmlns:a16="http://schemas.microsoft.com/office/drawing/2014/main" val="1153592192"/>
                  </a:ext>
                </a:extLst>
              </a:tr>
            </a:tbl>
          </a:graphicData>
        </a:graphic>
      </p:graphicFrame>
      <p:sp>
        <p:nvSpPr>
          <p:cNvPr id="5" name="Date Placeholder 4">
            <a:extLst>
              <a:ext uri="{FF2B5EF4-FFF2-40B4-BE49-F238E27FC236}">
                <a16:creationId xmlns:a16="http://schemas.microsoft.com/office/drawing/2014/main" id="{0C815B0E-6C11-0C3F-8761-0D6E3B5112B8}"/>
              </a:ext>
            </a:extLst>
          </p:cNvPr>
          <p:cNvSpPr>
            <a:spLocks noGrp="1"/>
          </p:cNvSpPr>
          <p:nvPr>
            <p:ph type="dt" sz="half" idx="10"/>
          </p:nvPr>
        </p:nvSpPr>
        <p:spPr/>
        <p:txBody>
          <a:bodyPr/>
          <a:lstStyle/>
          <a:p>
            <a:fld id="{D7BF704E-57E1-4C1F-B377-8CD0C96E0716}" type="datetime1">
              <a:rPr lang="en-US" smtClean="0"/>
              <a:t>2/5/2024</a:t>
            </a:fld>
            <a:endParaRPr lang="en-US"/>
          </a:p>
        </p:txBody>
      </p:sp>
      <p:sp>
        <p:nvSpPr>
          <p:cNvPr id="6" name="Slide Number Placeholder 5">
            <a:extLst>
              <a:ext uri="{FF2B5EF4-FFF2-40B4-BE49-F238E27FC236}">
                <a16:creationId xmlns:a16="http://schemas.microsoft.com/office/drawing/2014/main" id="{F9216A0F-E90E-4466-7496-8F3E968C6BB7}"/>
              </a:ext>
            </a:extLst>
          </p:cNvPr>
          <p:cNvSpPr>
            <a:spLocks noGrp="1"/>
          </p:cNvSpPr>
          <p:nvPr>
            <p:ph type="sldNum" sz="quarter" idx="12"/>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628483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FCAA-B844-4A8E-656F-F2A302988F6D}"/>
              </a:ext>
            </a:extLst>
          </p:cNvPr>
          <p:cNvSpPr>
            <a:spLocks noGrp="1"/>
          </p:cNvSpPr>
          <p:nvPr>
            <p:ph type="title"/>
          </p:nvPr>
        </p:nvSpPr>
        <p:spPr>
          <a:xfrm>
            <a:off x="468086" y="-136864"/>
            <a:ext cx="8229600" cy="1143000"/>
          </a:xfrm>
        </p:spPr>
        <p:txBody>
          <a:bodyPr/>
          <a:lstStyle/>
          <a:p>
            <a:r>
              <a:rPr lang="en-IN" b="1" dirty="0">
                <a:solidFill>
                  <a:srgbClr val="C00000"/>
                </a:solidFill>
                <a:latin typeface="+mn-lt"/>
              </a:rPr>
              <a:t>Extraction</a:t>
            </a:r>
          </a:p>
        </p:txBody>
      </p:sp>
      <p:sp>
        <p:nvSpPr>
          <p:cNvPr id="3" name="Content Placeholder 2">
            <a:extLst>
              <a:ext uri="{FF2B5EF4-FFF2-40B4-BE49-F238E27FC236}">
                <a16:creationId xmlns:a16="http://schemas.microsoft.com/office/drawing/2014/main" id="{80E56A67-E336-E871-15B8-EABBF2A58D47}"/>
              </a:ext>
            </a:extLst>
          </p:cNvPr>
          <p:cNvSpPr>
            <a:spLocks noGrp="1"/>
          </p:cNvSpPr>
          <p:nvPr>
            <p:ph idx="1"/>
          </p:nvPr>
        </p:nvSpPr>
        <p:spPr>
          <a:xfrm>
            <a:off x="457200" y="1166018"/>
            <a:ext cx="8229600" cy="4525963"/>
          </a:xfrm>
        </p:spPr>
        <p:txBody>
          <a:bodyPr>
            <a:noAutofit/>
          </a:bodyPr>
          <a:lstStyle/>
          <a:p>
            <a:pPr algn="just"/>
            <a:r>
              <a:rPr lang="en-US" sz="2000" b="0" i="0" u="none" strike="noStrike" baseline="0" dirty="0">
                <a:solidFill>
                  <a:srgbClr val="000000"/>
                </a:solidFill>
              </a:rPr>
              <a:t>This is the very first step in the cycle of ETL. Few items should be remembered when carrying out the extraction. </a:t>
            </a:r>
          </a:p>
          <a:p>
            <a:pPr algn="just"/>
            <a:r>
              <a:rPr lang="en-US" sz="2000" b="0" i="0" u="none" strike="noStrike" baseline="0" dirty="0">
                <a:solidFill>
                  <a:srgbClr val="000000"/>
                </a:solidFill>
              </a:rPr>
              <a:t>The team is expected to be well aware of the use of ODBC/JDBC drivers to link to data-base sources, should understand all data structures of the data sources, and should also be aware of the handling of resources of various nature. </a:t>
            </a:r>
          </a:p>
          <a:p>
            <a:pPr algn="just"/>
            <a:r>
              <a:rPr lang="en-US" sz="2000" b="0" i="0" u="none" strike="noStrike" baseline="0" dirty="0">
                <a:solidFill>
                  <a:srgbClr val="000000"/>
                </a:solidFill>
              </a:rPr>
              <a:t>Extraction takes place in phases which are the initial extraction and the data extraction modified. Initial extraction only takes place until the data is collected in vast amounts from various resources. </a:t>
            </a:r>
          </a:p>
          <a:p>
            <a:pPr algn="just"/>
            <a:r>
              <a:rPr lang="en-US" sz="2000" b="0" i="0" u="none" strike="noStrike" baseline="0" dirty="0">
                <a:solidFill>
                  <a:srgbClr val="000000"/>
                </a:solidFill>
              </a:rPr>
              <a:t>The gradual extraction is called data capture modification (CDC). This method extracts back in time the data that has changed about a well-defined case. </a:t>
            </a:r>
          </a:p>
          <a:p>
            <a:pPr algn="just"/>
            <a:r>
              <a:rPr lang="en-US" sz="2000" b="0" i="0" u="none" strike="noStrike" baseline="0" dirty="0">
                <a:solidFill>
                  <a:srgbClr val="000000"/>
                </a:solidFill>
              </a:rPr>
              <a:t>Based on the update cycle and company requirements, this phase is periodic.</a:t>
            </a:r>
            <a:endParaRPr lang="en-IN" sz="2000" dirty="0"/>
          </a:p>
        </p:txBody>
      </p:sp>
      <p:sp>
        <p:nvSpPr>
          <p:cNvPr id="4" name="Date Placeholder 3">
            <a:extLst>
              <a:ext uri="{FF2B5EF4-FFF2-40B4-BE49-F238E27FC236}">
                <a16:creationId xmlns:a16="http://schemas.microsoft.com/office/drawing/2014/main" id="{2822BB3B-FD3A-3043-C2A1-254308843C34}"/>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78BEE3B1-AFDB-54D6-E837-F352B5403C21}"/>
              </a:ext>
            </a:extLst>
          </p:cNvPr>
          <p:cNvSpPr>
            <a:spLocks noGrp="1"/>
          </p:cNvSpPr>
          <p:nvPr>
            <p:ph type="sldNum" sz="quarter" idx="12"/>
          </p:nvPr>
        </p:nvSpPr>
        <p:spPr/>
        <p:txBody>
          <a:bodyPr/>
          <a:lstStyle/>
          <a:p>
            <a:fld id="{B6F15528-21DE-4FAA-801E-634DDDAF4B2B}" type="slidenum">
              <a:rPr lang="en-US" smtClean="0"/>
              <a:t>60</a:t>
            </a:fld>
            <a:endParaRPr lang="en-US"/>
          </a:p>
        </p:txBody>
      </p:sp>
    </p:spTree>
    <p:extLst>
      <p:ext uri="{BB962C8B-B14F-4D97-AF65-F5344CB8AC3E}">
        <p14:creationId xmlns:p14="http://schemas.microsoft.com/office/powerpoint/2010/main" val="1481793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FCAA-B844-4A8E-656F-F2A302988F6D}"/>
              </a:ext>
            </a:extLst>
          </p:cNvPr>
          <p:cNvSpPr>
            <a:spLocks noGrp="1"/>
          </p:cNvSpPr>
          <p:nvPr>
            <p:ph type="title"/>
          </p:nvPr>
        </p:nvSpPr>
        <p:spPr>
          <a:xfrm>
            <a:off x="457200" y="44789"/>
            <a:ext cx="8229600" cy="1143000"/>
          </a:xfrm>
        </p:spPr>
        <p:txBody>
          <a:bodyPr/>
          <a:lstStyle/>
          <a:p>
            <a:r>
              <a:rPr lang="en-IN" b="1" dirty="0">
                <a:solidFill>
                  <a:srgbClr val="C00000"/>
                </a:solidFill>
                <a:latin typeface="+mn-lt"/>
              </a:rPr>
              <a:t>Transformation</a:t>
            </a:r>
          </a:p>
        </p:txBody>
      </p:sp>
      <p:sp>
        <p:nvSpPr>
          <p:cNvPr id="3" name="Content Placeholder 2">
            <a:extLst>
              <a:ext uri="{FF2B5EF4-FFF2-40B4-BE49-F238E27FC236}">
                <a16:creationId xmlns:a16="http://schemas.microsoft.com/office/drawing/2014/main" id="{80E56A67-E336-E871-15B8-EABBF2A58D47}"/>
              </a:ext>
            </a:extLst>
          </p:cNvPr>
          <p:cNvSpPr>
            <a:spLocks noGrp="1"/>
          </p:cNvSpPr>
          <p:nvPr>
            <p:ph idx="1"/>
          </p:nvPr>
        </p:nvSpPr>
        <p:spPr>
          <a:xfrm>
            <a:off x="457200" y="1166018"/>
            <a:ext cx="8229600" cy="4525963"/>
          </a:xfrm>
        </p:spPr>
        <p:txBody>
          <a:bodyPr>
            <a:noAutofit/>
          </a:bodyPr>
          <a:lstStyle/>
          <a:p>
            <a:pPr algn="just"/>
            <a:r>
              <a:rPr lang="en-US" sz="2400" b="0" i="0" u="none" strike="noStrike" baseline="0" dirty="0">
                <a:solidFill>
                  <a:srgbClr val="000000"/>
                </a:solidFill>
              </a:rPr>
              <a:t>In ETL’s second phase, the data is properly cleaned and is ready for further use. </a:t>
            </a:r>
          </a:p>
          <a:p>
            <a:pPr algn="just"/>
            <a:r>
              <a:rPr lang="en-US" sz="2400" b="0" i="0" u="none" strike="noStrike" baseline="0" dirty="0">
                <a:solidFill>
                  <a:srgbClr val="000000"/>
                </a:solidFill>
              </a:rPr>
              <a:t>The team makes sure the data is correct, complete, coherent, and unambiguous. </a:t>
            </a:r>
          </a:p>
          <a:p>
            <a:pPr algn="just"/>
            <a:r>
              <a:rPr lang="en-US" sz="2400" b="0" i="0" u="none" strike="noStrike" baseline="0" dirty="0">
                <a:solidFill>
                  <a:srgbClr val="000000"/>
                </a:solidFill>
              </a:rPr>
              <a:t>The process involves washing, installation, and data integration.</a:t>
            </a:r>
            <a:endParaRPr lang="en-IN" sz="2400" dirty="0"/>
          </a:p>
        </p:txBody>
      </p:sp>
      <p:sp>
        <p:nvSpPr>
          <p:cNvPr id="4" name="Date Placeholder 3">
            <a:extLst>
              <a:ext uri="{FF2B5EF4-FFF2-40B4-BE49-F238E27FC236}">
                <a16:creationId xmlns:a16="http://schemas.microsoft.com/office/drawing/2014/main" id="{2822BB3B-FD3A-3043-C2A1-254308843C34}"/>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78BEE3B1-AFDB-54D6-E837-F352B5403C21}"/>
              </a:ext>
            </a:extLst>
          </p:cNvPr>
          <p:cNvSpPr>
            <a:spLocks noGrp="1"/>
          </p:cNvSpPr>
          <p:nvPr>
            <p:ph type="sldNum" sz="quarter" idx="12"/>
          </p:nvPr>
        </p:nvSpPr>
        <p:spPr/>
        <p:txBody>
          <a:bodyPr/>
          <a:lstStyle/>
          <a:p>
            <a:fld id="{B6F15528-21DE-4FAA-801E-634DDDAF4B2B}" type="slidenum">
              <a:rPr lang="en-US" smtClean="0"/>
              <a:t>61</a:t>
            </a:fld>
            <a:endParaRPr lang="en-US"/>
          </a:p>
        </p:txBody>
      </p:sp>
    </p:spTree>
    <p:extLst>
      <p:ext uri="{BB962C8B-B14F-4D97-AF65-F5344CB8AC3E}">
        <p14:creationId xmlns:p14="http://schemas.microsoft.com/office/powerpoint/2010/main" val="1005416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FCAA-B844-4A8E-656F-F2A302988F6D}"/>
              </a:ext>
            </a:extLst>
          </p:cNvPr>
          <p:cNvSpPr>
            <a:spLocks noGrp="1"/>
          </p:cNvSpPr>
          <p:nvPr>
            <p:ph type="title"/>
          </p:nvPr>
        </p:nvSpPr>
        <p:spPr>
          <a:xfrm>
            <a:off x="457200" y="44789"/>
            <a:ext cx="8229600" cy="1143000"/>
          </a:xfrm>
        </p:spPr>
        <p:txBody>
          <a:bodyPr/>
          <a:lstStyle/>
          <a:p>
            <a:r>
              <a:rPr lang="en-IN" b="1" dirty="0">
                <a:solidFill>
                  <a:srgbClr val="C00000"/>
                </a:solidFill>
                <a:latin typeface="+mn-lt"/>
              </a:rPr>
              <a:t>Load</a:t>
            </a:r>
          </a:p>
        </p:txBody>
      </p:sp>
      <p:sp>
        <p:nvSpPr>
          <p:cNvPr id="3" name="Content Placeholder 2">
            <a:extLst>
              <a:ext uri="{FF2B5EF4-FFF2-40B4-BE49-F238E27FC236}">
                <a16:creationId xmlns:a16="http://schemas.microsoft.com/office/drawing/2014/main" id="{80E56A67-E336-E871-15B8-EABBF2A58D47}"/>
              </a:ext>
            </a:extLst>
          </p:cNvPr>
          <p:cNvSpPr>
            <a:spLocks noGrp="1"/>
          </p:cNvSpPr>
          <p:nvPr>
            <p:ph idx="1"/>
          </p:nvPr>
        </p:nvSpPr>
        <p:spPr>
          <a:xfrm>
            <a:off x="457200" y="1166018"/>
            <a:ext cx="8229600" cy="4525963"/>
          </a:xfrm>
        </p:spPr>
        <p:txBody>
          <a:bodyPr>
            <a:noAutofit/>
          </a:bodyPr>
          <a:lstStyle/>
          <a:p>
            <a:pPr algn="just"/>
            <a:r>
              <a:rPr lang="en-US" sz="2400" b="0" i="0" u="none" strike="noStrike" baseline="0" dirty="0">
                <a:solidFill>
                  <a:srgbClr val="000000"/>
                </a:solidFill>
              </a:rPr>
              <a:t>The final step on ETL is to load the data into the multidimensional structure of the target. </a:t>
            </a:r>
          </a:p>
          <a:p>
            <a:pPr algn="just"/>
            <a:r>
              <a:rPr lang="en-US" sz="2400" b="0" i="0" u="none" strike="noStrike" baseline="0" dirty="0">
                <a:solidFill>
                  <a:srgbClr val="000000"/>
                </a:solidFill>
              </a:rPr>
              <a:t>Through this, the data extracted and transformed through previous steps is loaded into the dimensional framework for further processing where it is accessed by the team.</a:t>
            </a:r>
            <a:endParaRPr lang="en-IN" sz="2400" dirty="0"/>
          </a:p>
        </p:txBody>
      </p:sp>
      <p:sp>
        <p:nvSpPr>
          <p:cNvPr id="4" name="Date Placeholder 3">
            <a:extLst>
              <a:ext uri="{FF2B5EF4-FFF2-40B4-BE49-F238E27FC236}">
                <a16:creationId xmlns:a16="http://schemas.microsoft.com/office/drawing/2014/main" id="{2822BB3B-FD3A-3043-C2A1-254308843C34}"/>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78BEE3B1-AFDB-54D6-E837-F352B5403C21}"/>
              </a:ext>
            </a:extLst>
          </p:cNvPr>
          <p:cNvSpPr>
            <a:spLocks noGrp="1"/>
          </p:cNvSpPr>
          <p:nvPr>
            <p:ph type="sldNum" sz="quarter" idx="12"/>
          </p:nvPr>
        </p:nvSpPr>
        <p:spPr/>
        <p:txBody>
          <a:bodyPr/>
          <a:lstStyle/>
          <a:p>
            <a:fld id="{B6F15528-21DE-4FAA-801E-634DDDAF4B2B}" type="slidenum">
              <a:rPr lang="en-US" smtClean="0"/>
              <a:t>62</a:t>
            </a:fld>
            <a:endParaRPr lang="en-US"/>
          </a:p>
        </p:txBody>
      </p:sp>
    </p:spTree>
    <p:extLst>
      <p:ext uri="{BB962C8B-B14F-4D97-AF65-F5344CB8AC3E}">
        <p14:creationId xmlns:p14="http://schemas.microsoft.com/office/powerpoint/2010/main" val="366919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86FBF-E2F9-8A47-12CB-B92E60353C3A}"/>
              </a:ext>
            </a:extLst>
          </p:cNvPr>
          <p:cNvSpPr>
            <a:spLocks noGrp="1"/>
          </p:cNvSpPr>
          <p:nvPr>
            <p:ph idx="1"/>
          </p:nvPr>
        </p:nvSpPr>
        <p:spPr>
          <a:xfrm>
            <a:off x="457200" y="687387"/>
            <a:ext cx="8229600" cy="5668963"/>
          </a:xfrm>
        </p:spPr>
        <p:txBody>
          <a:bodyPr>
            <a:normAutofit/>
          </a:bodyPr>
          <a:lstStyle/>
          <a:p>
            <a:pPr algn="just"/>
            <a:r>
              <a:rPr lang="en-US" sz="1800" b="0" i="0" u="none" strike="noStrike" baseline="0" dirty="0">
                <a:solidFill>
                  <a:srgbClr val="000000"/>
                </a:solidFill>
              </a:rPr>
              <a:t>The data scientists often want to hold the raw data as it is and load it into the warehouse. The rationale for this approach is that the conservation and preservation of raw data in the sandbox is of great importance before any transformation takes place. </a:t>
            </a:r>
          </a:p>
          <a:p>
            <a:pPr algn="just"/>
            <a:r>
              <a:rPr lang="en-US" sz="1800" b="0" i="0" u="none" strike="noStrike" baseline="0" dirty="0">
                <a:solidFill>
                  <a:srgbClr val="000000"/>
                </a:solidFill>
              </a:rPr>
              <a:t>Consider, for example, an essay on credit card use for fraud detection. Outliers in this data population will also reflect high-risk transactions that may suggest a fraudulent activity on the credit card. </a:t>
            </a:r>
          </a:p>
          <a:p>
            <a:pPr algn="just"/>
            <a:r>
              <a:rPr lang="en-US" sz="1800" b="0" i="0" u="none" strike="noStrike" baseline="0" dirty="0">
                <a:solidFill>
                  <a:srgbClr val="000000"/>
                </a:solidFill>
              </a:rPr>
              <a:t>Now, if ETL is used, it will accidentally clean or filter out the outliers required to detect fraudulent credit card activity when analyzing the data. The team will want clean data and aggregated data and may need to maintain a backup of the original data to compare or assess for patterns and insights that may have existed in the data before the cleaning process. </a:t>
            </a:r>
          </a:p>
          <a:p>
            <a:pPr algn="just"/>
            <a:r>
              <a:rPr lang="en-US" sz="1800" b="0" i="0" u="none" strike="noStrike" baseline="0" dirty="0">
                <a:solidFill>
                  <a:srgbClr val="000000"/>
                </a:solidFill>
              </a:rPr>
              <a:t>The team may require to consider how to parallel the transfer of datasets into the sandbox, depending on the size and number of the data sources. For this reason, the transfer of large volumes of data is often referred to as the big ETL.</a:t>
            </a:r>
          </a:p>
          <a:p>
            <a:pPr algn="just"/>
            <a:r>
              <a:rPr lang="en-US" sz="1800" b="0" i="0" u="none" strike="noStrike" baseline="0" dirty="0">
                <a:solidFill>
                  <a:srgbClr val="000000"/>
                </a:solidFill>
              </a:rPr>
              <a:t>Many websites use APIs to provide access to large amounts of data to support projects. Twitter API is a fine example of such an API that allows millions of tweets to be downloaded to do projects.</a:t>
            </a:r>
            <a:endParaRPr lang="en-IN" dirty="0"/>
          </a:p>
        </p:txBody>
      </p:sp>
      <p:sp>
        <p:nvSpPr>
          <p:cNvPr id="4" name="Date Placeholder 3">
            <a:extLst>
              <a:ext uri="{FF2B5EF4-FFF2-40B4-BE49-F238E27FC236}">
                <a16:creationId xmlns:a16="http://schemas.microsoft.com/office/drawing/2014/main" id="{CBC4E20A-2FB4-04A9-2DB1-E2D0F724DF18}"/>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0BE1E25F-9FE9-8BD5-1603-93C90A2374B6}"/>
              </a:ext>
            </a:extLst>
          </p:cNvPr>
          <p:cNvSpPr>
            <a:spLocks noGrp="1"/>
          </p:cNvSpPr>
          <p:nvPr>
            <p:ph type="sldNum" sz="quarter" idx="12"/>
          </p:nvPr>
        </p:nvSpPr>
        <p:spPr/>
        <p:txBody>
          <a:bodyPr/>
          <a:lstStyle/>
          <a:p>
            <a:fld id="{B6F15528-21DE-4FAA-801E-634DDDAF4B2B}" type="slidenum">
              <a:rPr lang="en-US" smtClean="0"/>
              <a:t>63</a:t>
            </a:fld>
            <a:endParaRPr lang="en-US"/>
          </a:p>
        </p:txBody>
      </p:sp>
    </p:spTree>
    <p:extLst>
      <p:ext uri="{BB962C8B-B14F-4D97-AF65-F5344CB8AC3E}">
        <p14:creationId xmlns:p14="http://schemas.microsoft.com/office/powerpoint/2010/main" val="16380420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0031" y="283298"/>
            <a:ext cx="5761355" cy="635000"/>
          </a:xfrm>
          <a:prstGeom prst="rect">
            <a:avLst/>
          </a:prstGeom>
        </p:spPr>
        <p:txBody>
          <a:bodyPr vert="horz" wrap="square" lIns="0" tIns="12700" rIns="0" bIns="0" rtlCol="0">
            <a:spAutoFit/>
          </a:bodyPr>
          <a:lstStyle/>
          <a:p>
            <a:pPr marL="12700">
              <a:lnSpc>
                <a:spcPct val="100000"/>
              </a:lnSpc>
              <a:spcBef>
                <a:spcPts val="100"/>
              </a:spcBef>
            </a:pPr>
            <a:r>
              <a:rPr sz="4000" b="1" spc="145" dirty="0">
                <a:solidFill>
                  <a:srgbClr val="C00000"/>
                </a:solidFill>
              </a:rPr>
              <a:t>Learning</a:t>
            </a:r>
            <a:r>
              <a:rPr sz="4000" b="1" spc="-10" dirty="0">
                <a:solidFill>
                  <a:srgbClr val="C00000"/>
                </a:solidFill>
              </a:rPr>
              <a:t> </a:t>
            </a:r>
            <a:r>
              <a:rPr sz="4000" b="1" spc="90" dirty="0">
                <a:solidFill>
                  <a:srgbClr val="C00000"/>
                </a:solidFill>
              </a:rPr>
              <a:t>about</a:t>
            </a:r>
            <a:r>
              <a:rPr sz="4000" b="1" spc="-5" dirty="0">
                <a:solidFill>
                  <a:srgbClr val="C00000"/>
                </a:solidFill>
              </a:rPr>
              <a:t> </a:t>
            </a:r>
            <a:r>
              <a:rPr sz="4000" b="1" spc="125" dirty="0">
                <a:solidFill>
                  <a:srgbClr val="C00000"/>
                </a:solidFill>
              </a:rPr>
              <a:t>the</a:t>
            </a:r>
            <a:r>
              <a:rPr sz="4000" b="1" spc="5" dirty="0">
                <a:solidFill>
                  <a:srgbClr val="C00000"/>
                </a:solidFill>
              </a:rPr>
              <a:t> </a:t>
            </a:r>
            <a:r>
              <a:rPr sz="4000" b="1" spc="15" dirty="0">
                <a:solidFill>
                  <a:srgbClr val="C00000"/>
                </a:solidFill>
              </a:rPr>
              <a:t>Data</a:t>
            </a:r>
            <a:endParaRPr sz="4000" b="1" dirty="0">
              <a:solidFill>
                <a:srgbClr val="C00000"/>
              </a:solidFill>
            </a:endParaRPr>
          </a:p>
        </p:txBody>
      </p:sp>
      <p:grpSp>
        <p:nvGrpSpPr>
          <p:cNvPr id="3" name="object 3"/>
          <p:cNvGrpSpPr/>
          <p:nvPr/>
        </p:nvGrpSpPr>
        <p:grpSpPr>
          <a:xfrm>
            <a:off x="990600" y="1429263"/>
            <a:ext cx="7409815" cy="1332230"/>
            <a:chOff x="867149" y="1821137"/>
            <a:chExt cx="7409815" cy="1332230"/>
          </a:xfrm>
        </p:grpSpPr>
        <p:sp>
          <p:nvSpPr>
            <p:cNvPr id="4" name="object 4"/>
            <p:cNvSpPr/>
            <p:nvPr/>
          </p:nvSpPr>
          <p:spPr>
            <a:xfrm>
              <a:off x="905249" y="1859237"/>
              <a:ext cx="7333615" cy="1256030"/>
            </a:xfrm>
            <a:custGeom>
              <a:avLst/>
              <a:gdLst/>
              <a:ahLst/>
              <a:cxnLst/>
              <a:rect l="l" t="t" r="r" b="b"/>
              <a:pathLst>
                <a:path w="7333615" h="1256030">
                  <a:moveTo>
                    <a:pt x="7019549" y="1255799"/>
                  </a:moveTo>
                  <a:lnTo>
                    <a:pt x="313949" y="1255799"/>
                  </a:lnTo>
                  <a:lnTo>
                    <a:pt x="0" y="627899"/>
                  </a:lnTo>
                  <a:lnTo>
                    <a:pt x="313949" y="0"/>
                  </a:lnTo>
                  <a:lnTo>
                    <a:pt x="7019549" y="0"/>
                  </a:lnTo>
                  <a:lnTo>
                    <a:pt x="7333499" y="627899"/>
                  </a:lnTo>
                  <a:lnTo>
                    <a:pt x="7019549" y="1255799"/>
                  </a:lnTo>
                  <a:close/>
                </a:path>
              </a:pathLst>
            </a:custGeom>
            <a:solidFill>
              <a:srgbClr val="FFFFFF"/>
            </a:solidFill>
          </p:spPr>
          <p:txBody>
            <a:bodyPr wrap="square" lIns="0" tIns="0" rIns="0" bIns="0" rtlCol="0"/>
            <a:lstStyle/>
            <a:p>
              <a:endParaRPr/>
            </a:p>
          </p:txBody>
        </p:sp>
        <p:sp>
          <p:nvSpPr>
            <p:cNvPr id="5" name="object 5"/>
            <p:cNvSpPr/>
            <p:nvPr/>
          </p:nvSpPr>
          <p:spPr>
            <a:xfrm>
              <a:off x="905249" y="1859237"/>
              <a:ext cx="7333615" cy="1256030"/>
            </a:xfrm>
            <a:custGeom>
              <a:avLst/>
              <a:gdLst/>
              <a:ahLst/>
              <a:cxnLst/>
              <a:rect l="l" t="t" r="r" b="b"/>
              <a:pathLst>
                <a:path w="7333615" h="1256030">
                  <a:moveTo>
                    <a:pt x="0" y="627899"/>
                  </a:moveTo>
                  <a:lnTo>
                    <a:pt x="313949" y="0"/>
                  </a:lnTo>
                  <a:lnTo>
                    <a:pt x="7019549" y="0"/>
                  </a:lnTo>
                  <a:lnTo>
                    <a:pt x="7333499" y="627899"/>
                  </a:lnTo>
                  <a:lnTo>
                    <a:pt x="7019549" y="1255799"/>
                  </a:lnTo>
                  <a:lnTo>
                    <a:pt x="313949" y="1255799"/>
                  </a:lnTo>
                  <a:lnTo>
                    <a:pt x="0" y="627899"/>
                  </a:lnTo>
                  <a:close/>
                </a:path>
              </a:pathLst>
            </a:custGeom>
            <a:ln w="76199">
              <a:solidFill>
                <a:srgbClr val="FF00FF"/>
              </a:solidFill>
            </a:ln>
          </p:spPr>
          <p:txBody>
            <a:bodyPr wrap="square" lIns="0" tIns="0" rIns="0" bIns="0" rtlCol="0"/>
            <a:lstStyle/>
            <a:p>
              <a:endParaRPr/>
            </a:p>
          </p:txBody>
        </p:sp>
      </p:grpSp>
      <p:grpSp>
        <p:nvGrpSpPr>
          <p:cNvPr id="6" name="object 6"/>
          <p:cNvGrpSpPr/>
          <p:nvPr/>
        </p:nvGrpSpPr>
        <p:grpSpPr>
          <a:xfrm>
            <a:off x="990600" y="3126651"/>
            <a:ext cx="7409815" cy="1332230"/>
            <a:chOff x="867149" y="3518525"/>
            <a:chExt cx="7409815" cy="1332230"/>
          </a:xfrm>
        </p:grpSpPr>
        <p:sp>
          <p:nvSpPr>
            <p:cNvPr id="7" name="object 7"/>
            <p:cNvSpPr/>
            <p:nvPr/>
          </p:nvSpPr>
          <p:spPr>
            <a:xfrm>
              <a:off x="905249" y="3556625"/>
              <a:ext cx="7333615" cy="1256030"/>
            </a:xfrm>
            <a:custGeom>
              <a:avLst/>
              <a:gdLst/>
              <a:ahLst/>
              <a:cxnLst/>
              <a:rect l="l" t="t" r="r" b="b"/>
              <a:pathLst>
                <a:path w="7333615" h="1256029">
                  <a:moveTo>
                    <a:pt x="7019549" y="1255798"/>
                  </a:moveTo>
                  <a:lnTo>
                    <a:pt x="313949" y="1255798"/>
                  </a:lnTo>
                  <a:lnTo>
                    <a:pt x="0" y="627899"/>
                  </a:lnTo>
                  <a:lnTo>
                    <a:pt x="313949" y="0"/>
                  </a:lnTo>
                  <a:lnTo>
                    <a:pt x="7019549" y="0"/>
                  </a:lnTo>
                  <a:lnTo>
                    <a:pt x="7333499" y="627899"/>
                  </a:lnTo>
                  <a:lnTo>
                    <a:pt x="7019549" y="1255798"/>
                  </a:lnTo>
                  <a:close/>
                </a:path>
              </a:pathLst>
            </a:custGeom>
            <a:solidFill>
              <a:srgbClr val="FFFFFF"/>
            </a:solidFill>
          </p:spPr>
          <p:txBody>
            <a:bodyPr wrap="square" lIns="0" tIns="0" rIns="0" bIns="0" rtlCol="0"/>
            <a:lstStyle/>
            <a:p>
              <a:endParaRPr/>
            </a:p>
          </p:txBody>
        </p:sp>
        <p:sp>
          <p:nvSpPr>
            <p:cNvPr id="8" name="object 8"/>
            <p:cNvSpPr/>
            <p:nvPr/>
          </p:nvSpPr>
          <p:spPr>
            <a:xfrm>
              <a:off x="905249" y="3556625"/>
              <a:ext cx="7333615" cy="1256030"/>
            </a:xfrm>
            <a:custGeom>
              <a:avLst/>
              <a:gdLst/>
              <a:ahLst/>
              <a:cxnLst/>
              <a:rect l="l" t="t" r="r" b="b"/>
              <a:pathLst>
                <a:path w="7333615" h="1256029">
                  <a:moveTo>
                    <a:pt x="0" y="627899"/>
                  </a:moveTo>
                  <a:lnTo>
                    <a:pt x="313949" y="0"/>
                  </a:lnTo>
                  <a:lnTo>
                    <a:pt x="7019549" y="0"/>
                  </a:lnTo>
                  <a:lnTo>
                    <a:pt x="7333499" y="627899"/>
                  </a:lnTo>
                  <a:lnTo>
                    <a:pt x="7019549" y="1255798"/>
                  </a:lnTo>
                  <a:lnTo>
                    <a:pt x="313949" y="1255798"/>
                  </a:lnTo>
                  <a:lnTo>
                    <a:pt x="0" y="627899"/>
                  </a:lnTo>
                  <a:close/>
                </a:path>
              </a:pathLst>
            </a:custGeom>
            <a:ln w="76199">
              <a:solidFill>
                <a:srgbClr val="FF0000"/>
              </a:solidFill>
            </a:ln>
          </p:spPr>
          <p:txBody>
            <a:bodyPr wrap="square" lIns="0" tIns="0" rIns="0" bIns="0" rtlCol="0"/>
            <a:lstStyle/>
            <a:p>
              <a:endParaRPr/>
            </a:p>
          </p:txBody>
        </p:sp>
      </p:grpSp>
      <p:grpSp>
        <p:nvGrpSpPr>
          <p:cNvPr id="9" name="object 9"/>
          <p:cNvGrpSpPr/>
          <p:nvPr/>
        </p:nvGrpSpPr>
        <p:grpSpPr>
          <a:xfrm>
            <a:off x="990600" y="4815901"/>
            <a:ext cx="7409815" cy="1332230"/>
            <a:chOff x="867149" y="5207775"/>
            <a:chExt cx="7409815" cy="1332230"/>
          </a:xfrm>
        </p:grpSpPr>
        <p:sp>
          <p:nvSpPr>
            <p:cNvPr id="10" name="object 10"/>
            <p:cNvSpPr/>
            <p:nvPr/>
          </p:nvSpPr>
          <p:spPr>
            <a:xfrm>
              <a:off x="905249" y="5245875"/>
              <a:ext cx="7333615" cy="1256030"/>
            </a:xfrm>
            <a:custGeom>
              <a:avLst/>
              <a:gdLst/>
              <a:ahLst/>
              <a:cxnLst/>
              <a:rect l="l" t="t" r="r" b="b"/>
              <a:pathLst>
                <a:path w="7333615" h="1256029">
                  <a:moveTo>
                    <a:pt x="7019549" y="1255798"/>
                  </a:moveTo>
                  <a:lnTo>
                    <a:pt x="313949" y="1255798"/>
                  </a:lnTo>
                  <a:lnTo>
                    <a:pt x="0" y="627899"/>
                  </a:lnTo>
                  <a:lnTo>
                    <a:pt x="313949" y="0"/>
                  </a:lnTo>
                  <a:lnTo>
                    <a:pt x="7019549" y="0"/>
                  </a:lnTo>
                  <a:lnTo>
                    <a:pt x="7333499" y="627899"/>
                  </a:lnTo>
                  <a:lnTo>
                    <a:pt x="7019549" y="1255798"/>
                  </a:lnTo>
                  <a:close/>
                </a:path>
              </a:pathLst>
            </a:custGeom>
            <a:solidFill>
              <a:srgbClr val="FFFFFF"/>
            </a:solidFill>
          </p:spPr>
          <p:txBody>
            <a:bodyPr wrap="square" lIns="0" tIns="0" rIns="0" bIns="0" rtlCol="0"/>
            <a:lstStyle/>
            <a:p>
              <a:endParaRPr/>
            </a:p>
          </p:txBody>
        </p:sp>
        <p:sp>
          <p:nvSpPr>
            <p:cNvPr id="11" name="object 11"/>
            <p:cNvSpPr/>
            <p:nvPr/>
          </p:nvSpPr>
          <p:spPr>
            <a:xfrm>
              <a:off x="905249" y="5245875"/>
              <a:ext cx="7333615" cy="1256030"/>
            </a:xfrm>
            <a:custGeom>
              <a:avLst/>
              <a:gdLst/>
              <a:ahLst/>
              <a:cxnLst/>
              <a:rect l="l" t="t" r="r" b="b"/>
              <a:pathLst>
                <a:path w="7333615" h="1256029">
                  <a:moveTo>
                    <a:pt x="0" y="627899"/>
                  </a:moveTo>
                  <a:lnTo>
                    <a:pt x="313949" y="0"/>
                  </a:lnTo>
                  <a:lnTo>
                    <a:pt x="7019549" y="0"/>
                  </a:lnTo>
                  <a:lnTo>
                    <a:pt x="7333499" y="627899"/>
                  </a:lnTo>
                  <a:lnTo>
                    <a:pt x="7019549" y="1255798"/>
                  </a:lnTo>
                  <a:lnTo>
                    <a:pt x="313949" y="1255798"/>
                  </a:lnTo>
                  <a:lnTo>
                    <a:pt x="0" y="627899"/>
                  </a:lnTo>
                  <a:close/>
                </a:path>
              </a:pathLst>
            </a:custGeom>
            <a:ln w="76199">
              <a:solidFill>
                <a:srgbClr val="00FF00"/>
              </a:solidFill>
            </a:ln>
          </p:spPr>
          <p:txBody>
            <a:bodyPr wrap="square" lIns="0" tIns="0" rIns="0" bIns="0" rtlCol="0"/>
            <a:lstStyle/>
            <a:p>
              <a:endParaRPr/>
            </a:p>
          </p:txBody>
        </p:sp>
      </p:grpSp>
      <p:sp>
        <p:nvSpPr>
          <p:cNvPr id="12" name="object 12"/>
          <p:cNvSpPr txBox="1"/>
          <p:nvPr/>
        </p:nvSpPr>
        <p:spPr>
          <a:xfrm>
            <a:off x="2160401" y="1659272"/>
            <a:ext cx="5340985" cy="4161790"/>
          </a:xfrm>
          <a:prstGeom prst="rect">
            <a:avLst/>
          </a:prstGeom>
        </p:spPr>
        <p:txBody>
          <a:bodyPr vert="horz" wrap="square" lIns="0" tIns="27305" rIns="0" bIns="0" rtlCol="0">
            <a:spAutoFit/>
          </a:bodyPr>
          <a:lstStyle/>
          <a:p>
            <a:pPr marL="12700" marR="408940">
              <a:lnSpc>
                <a:spcPts val="3229"/>
              </a:lnSpc>
              <a:spcBef>
                <a:spcPts val="215"/>
              </a:spcBef>
            </a:pPr>
            <a:r>
              <a:rPr sz="2700" spc="-5" dirty="0">
                <a:solidFill>
                  <a:srgbClr val="434343"/>
                </a:solidFill>
                <a:latin typeface="Cambria"/>
                <a:cs typeface="Cambria"/>
              </a:rPr>
              <a:t>Determines the </a:t>
            </a:r>
            <a:r>
              <a:rPr sz="2700" b="1" spc="-5" dirty="0">
                <a:solidFill>
                  <a:srgbClr val="434343"/>
                </a:solidFill>
                <a:latin typeface="Cambria"/>
                <a:cs typeface="Cambria"/>
              </a:rPr>
              <a:t>data available </a:t>
            </a:r>
            <a:r>
              <a:rPr sz="2700" spc="-5" dirty="0">
                <a:solidFill>
                  <a:srgbClr val="434343"/>
                </a:solidFill>
                <a:latin typeface="Cambria"/>
                <a:cs typeface="Cambria"/>
              </a:rPr>
              <a:t>to </a:t>
            </a:r>
            <a:r>
              <a:rPr sz="2700" spc="-580" dirty="0">
                <a:solidFill>
                  <a:srgbClr val="434343"/>
                </a:solidFill>
                <a:latin typeface="Cambria"/>
                <a:cs typeface="Cambria"/>
              </a:rPr>
              <a:t> </a:t>
            </a:r>
            <a:r>
              <a:rPr sz="2700" spc="-5" dirty="0">
                <a:solidFill>
                  <a:srgbClr val="434343"/>
                </a:solidFill>
                <a:latin typeface="Cambria"/>
                <a:cs typeface="Cambria"/>
              </a:rPr>
              <a:t>the</a:t>
            </a:r>
            <a:r>
              <a:rPr sz="2700" spc="-10" dirty="0">
                <a:solidFill>
                  <a:srgbClr val="434343"/>
                </a:solidFill>
                <a:latin typeface="Cambria"/>
                <a:cs typeface="Cambria"/>
              </a:rPr>
              <a:t> </a:t>
            </a:r>
            <a:r>
              <a:rPr sz="2700" spc="-5" dirty="0">
                <a:solidFill>
                  <a:srgbClr val="434343"/>
                </a:solidFill>
                <a:latin typeface="Cambria"/>
                <a:cs typeface="Cambria"/>
              </a:rPr>
              <a:t>team</a:t>
            </a:r>
            <a:r>
              <a:rPr sz="2700" spc="-10" dirty="0">
                <a:solidFill>
                  <a:srgbClr val="434343"/>
                </a:solidFill>
                <a:latin typeface="Cambria"/>
                <a:cs typeface="Cambria"/>
              </a:rPr>
              <a:t> </a:t>
            </a:r>
            <a:r>
              <a:rPr sz="2700" spc="-5" dirty="0">
                <a:solidFill>
                  <a:srgbClr val="434343"/>
                </a:solidFill>
                <a:latin typeface="Cambria"/>
                <a:cs typeface="Cambria"/>
              </a:rPr>
              <a:t>early</a:t>
            </a:r>
            <a:r>
              <a:rPr sz="2700" spc="-10" dirty="0">
                <a:solidFill>
                  <a:srgbClr val="434343"/>
                </a:solidFill>
                <a:latin typeface="Cambria"/>
                <a:cs typeface="Cambria"/>
              </a:rPr>
              <a:t> </a:t>
            </a:r>
            <a:r>
              <a:rPr sz="2700" spc="-5" dirty="0">
                <a:solidFill>
                  <a:srgbClr val="434343"/>
                </a:solidFill>
                <a:latin typeface="Cambria"/>
                <a:cs typeface="Cambria"/>
              </a:rPr>
              <a:t>in</a:t>
            </a:r>
            <a:r>
              <a:rPr sz="2700" spc="-15" dirty="0">
                <a:solidFill>
                  <a:srgbClr val="434343"/>
                </a:solidFill>
                <a:latin typeface="Cambria"/>
                <a:cs typeface="Cambria"/>
              </a:rPr>
              <a:t> </a:t>
            </a:r>
            <a:r>
              <a:rPr sz="2700" spc="-5" dirty="0">
                <a:solidFill>
                  <a:srgbClr val="434343"/>
                </a:solidFill>
                <a:latin typeface="Cambria"/>
                <a:cs typeface="Cambria"/>
              </a:rPr>
              <a:t>the</a:t>
            </a:r>
            <a:r>
              <a:rPr sz="2700" spc="-10" dirty="0">
                <a:solidFill>
                  <a:srgbClr val="434343"/>
                </a:solidFill>
                <a:latin typeface="Cambria"/>
                <a:cs typeface="Cambria"/>
              </a:rPr>
              <a:t> </a:t>
            </a:r>
            <a:r>
              <a:rPr sz="2700" spc="-5" dirty="0">
                <a:solidFill>
                  <a:srgbClr val="434343"/>
                </a:solidFill>
                <a:latin typeface="Cambria"/>
                <a:cs typeface="Cambria"/>
              </a:rPr>
              <a:t>project</a:t>
            </a:r>
            <a:endParaRPr sz="2700" dirty="0">
              <a:latin typeface="Cambria"/>
              <a:cs typeface="Cambria"/>
            </a:endParaRPr>
          </a:p>
          <a:p>
            <a:pPr>
              <a:lnSpc>
                <a:spcPct val="100000"/>
              </a:lnSpc>
            </a:pPr>
            <a:endParaRPr sz="2700" dirty="0">
              <a:latin typeface="Cambria"/>
              <a:cs typeface="Cambria"/>
            </a:endParaRPr>
          </a:p>
          <a:p>
            <a:pPr>
              <a:lnSpc>
                <a:spcPct val="100000"/>
              </a:lnSpc>
            </a:pPr>
            <a:endParaRPr sz="3250" dirty="0">
              <a:latin typeface="Cambria"/>
              <a:cs typeface="Cambria"/>
            </a:endParaRPr>
          </a:p>
          <a:p>
            <a:pPr marL="12700" marR="5080">
              <a:lnSpc>
                <a:spcPct val="100899"/>
              </a:lnSpc>
            </a:pPr>
            <a:r>
              <a:rPr sz="2700" spc="-5" dirty="0">
                <a:solidFill>
                  <a:srgbClr val="434343"/>
                </a:solidFill>
                <a:latin typeface="Cambria"/>
                <a:cs typeface="Cambria"/>
              </a:rPr>
              <a:t>Highlights gaps </a:t>
            </a:r>
            <a:r>
              <a:rPr sz="2700" dirty="0">
                <a:solidFill>
                  <a:srgbClr val="434343"/>
                </a:solidFill>
                <a:latin typeface="Cambria"/>
                <a:cs typeface="Cambria"/>
              </a:rPr>
              <a:t>– </a:t>
            </a:r>
            <a:r>
              <a:rPr sz="2700" spc="-5" dirty="0">
                <a:solidFill>
                  <a:srgbClr val="434343"/>
                </a:solidFill>
                <a:latin typeface="Cambria"/>
                <a:cs typeface="Cambria"/>
              </a:rPr>
              <a:t>identifies </a:t>
            </a:r>
            <a:r>
              <a:rPr sz="2700" b="1" spc="-5" dirty="0">
                <a:solidFill>
                  <a:srgbClr val="434343"/>
                </a:solidFill>
                <a:latin typeface="Cambria"/>
                <a:cs typeface="Cambria"/>
              </a:rPr>
              <a:t>data not </a:t>
            </a:r>
            <a:r>
              <a:rPr sz="2700" b="1" spc="-580" dirty="0">
                <a:solidFill>
                  <a:srgbClr val="434343"/>
                </a:solidFill>
                <a:latin typeface="Cambria"/>
                <a:cs typeface="Cambria"/>
              </a:rPr>
              <a:t> </a:t>
            </a:r>
            <a:r>
              <a:rPr sz="2700" b="1" spc="-5" dirty="0">
                <a:solidFill>
                  <a:srgbClr val="434343"/>
                </a:solidFill>
                <a:latin typeface="Cambria"/>
                <a:cs typeface="Cambria"/>
              </a:rPr>
              <a:t>currently</a:t>
            </a:r>
            <a:r>
              <a:rPr sz="2700" b="1" spc="-10" dirty="0">
                <a:solidFill>
                  <a:srgbClr val="434343"/>
                </a:solidFill>
                <a:latin typeface="Cambria"/>
                <a:cs typeface="Cambria"/>
              </a:rPr>
              <a:t> </a:t>
            </a:r>
            <a:r>
              <a:rPr sz="2700" b="1" spc="-5" dirty="0">
                <a:solidFill>
                  <a:srgbClr val="434343"/>
                </a:solidFill>
                <a:latin typeface="Cambria"/>
                <a:cs typeface="Cambria"/>
              </a:rPr>
              <a:t>available</a:t>
            </a:r>
            <a:endParaRPr sz="2700" dirty="0">
              <a:latin typeface="Cambria"/>
              <a:cs typeface="Cambria"/>
            </a:endParaRPr>
          </a:p>
          <a:p>
            <a:pPr>
              <a:lnSpc>
                <a:spcPct val="100000"/>
              </a:lnSpc>
            </a:pPr>
            <a:endParaRPr sz="2700" dirty="0">
              <a:latin typeface="Cambria"/>
              <a:cs typeface="Cambria"/>
            </a:endParaRPr>
          </a:p>
          <a:p>
            <a:pPr>
              <a:lnSpc>
                <a:spcPct val="100000"/>
              </a:lnSpc>
              <a:spcBef>
                <a:spcPts val="15"/>
              </a:spcBef>
            </a:pPr>
            <a:endParaRPr sz="2350" dirty="0">
              <a:latin typeface="Cambria"/>
              <a:cs typeface="Cambria"/>
            </a:endParaRPr>
          </a:p>
          <a:p>
            <a:pPr marL="12700" marR="318770">
              <a:lnSpc>
                <a:spcPct val="100899"/>
              </a:lnSpc>
              <a:spcBef>
                <a:spcPts val="5"/>
              </a:spcBef>
            </a:pPr>
            <a:r>
              <a:rPr sz="2700" spc="-5" dirty="0">
                <a:solidFill>
                  <a:srgbClr val="434343"/>
                </a:solidFill>
                <a:latin typeface="Cambria"/>
                <a:cs typeface="Cambria"/>
              </a:rPr>
              <a:t>Identifies </a:t>
            </a:r>
            <a:r>
              <a:rPr sz="2700" b="1" spc="-5" dirty="0">
                <a:solidFill>
                  <a:srgbClr val="434343"/>
                </a:solidFill>
                <a:latin typeface="Cambria"/>
                <a:cs typeface="Cambria"/>
              </a:rPr>
              <a:t>data outside the </a:t>
            </a:r>
            <a:r>
              <a:rPr sz="2700" b="1" dirty="0">
                <a:solidFill>
                  <a:srgbClr val="434343"/>
                </a:solidFill>
                <a:latin typeface="Cambria"/>
                <a:cs typeface="Cambria"/>
              </a:rPr>
              <a:t> </a:t>
            </a:r>
            <a:r>
              <a:rPr sz="2700" b="1" spc="-5" dirty="0">
                <a:solidFill>
                  <a:srgbClr val="434343"/>
                </a:solidFill>
                <a:latin typeface="Cambria"/>
                <a:cs typeface="Cambria"/>
              </a:rPr>
              <a:t>organization</a:t>
            </a:r>
            <a:r>
              <a:rPr sz="2700" b="1" spc="-15" dirty="0">
                <a:solidFill>
                  <a:srgbClr val="434343"/>
                </a:solidFill>
                <a:latin typeface="Cambria"/>
                <a:cs typeface="Cambria"/>
              </a:rPr>
              <a:t> </a:t>
            </a:r>
            <a:r>
              <a:rPr sz="2700" spc="-5" dirty="0">
                <a:solidFill>
                  <a:srgbClr val="434343"/>
                </a:solidFill>
                <a:latin typeface="Cambria"/>
                <a:cs typeface="Cambria"/>
              </a:rPr>
              <a:t>that</a:t>
            </a:r>
            <a:r>
              <a:rPr sz="2700" spc="-25" dirty="0">
                <a:solidFill>
                  <a:srgbClr val="434343"/>
                </a:solidFill>
                <a:latin typeface="Cambria"/>
                <a:cs typeface="Cambria"/>
              </a:rPr>
              <a:t> </a:t>
            </a:r>
            <a:r>
              <a:rPr sz="2700" spc="-5" dirty="0">
                <a:solidFill>
                  <a:srgbClr val="434343"/>
                </a:solidFill>
                <a:latin typeface="Cambria"/>
                <a:cs typeface="Cambria"/>
              </a:rPr>
              <a:t>might</a:t>
            </a:r>
            <a:r>
              <a:rPr sz="2700" spc="-25" dirty="0">
                <a:solidFill>
                  <a:srgbClr val="434343"/>
                </a:solidFill>
                <a:latin typeface="Cambria"/>
                <a:cs typeface="Cambria"/>
              </a:rPr>
              <a:t> </a:t>
            </a:r>
            <a:r>
              <a:rPr sz="2700" spc="-5" dirty="0">
                <a:solidFill>
                  <a:srgbClr val="434343"/>
                </a:solidFill>
                <a:latin typeface="Cambria"/>
                <a:cs typeface="Cambria"/>
              </a:rPr>
              <a:t>be</a:t>
            </a:r>
            <a:r>
              <a:rPr sz="2700" spc="-25" dirty="0">
                <a:solidFill>
                  <a:srgbClr val="434343"/>
                </a:solidFill>
                <a:latin typeface="Cambria"/>
                <a:cs typeface="Cambria"/>
              </a:rPr>
              <a:t> </a:t>
            </a:r>
            <a:r>
              <a:rPr sz="2700" spc="-5" dirty="0">
                <a:solidFill>
                  <a:srgbClr val="434343"/>
                </a:solidFill>
                <a:latin typeface="Cambria"/>
                <a:cs typeface="Cambria"/>
              </a:rPr>
              <a:t>useful</a:t>
            </a:r>
            <a:endParaRPr sz="2700" dirty="0">
              <a:latin typeface="Cambria"/>
              <a:cs typeface="Cambria"/>
            </a:endParaRPr>
          </a:p>
        </p:txBody>
      </p:sp>
      <p:sp>
        <p:nvSpPr>
          <p:cNvPr id="13" name="Date Placeholder 12">
            <a:extLst>
              <a:ext uri="{FF2B5EF4-FFF2-40B4-BE49-F238E27FC236}">
                <a16:creationId xmlns:a16="http://schemas.microsoft.com/office/drawing/2014/main" id="{03F1CBE0-2E1B-FDC2-E540-2B7B98795514}"/>
              </a:ext>
            </a:extLst>
          </p:cNvPr>
          <p:cNvSpPr>
            <a:spLocks noGrp="1"/>
          </p:cNvSpPr>
          <p:nvPr>
            <p:ph type="dt" sz="half" idx="10"/>
          </p:nvPr>
        </p:nvSpPr>
        <p:spPr/>
        <p:txBody>
          <a:bodyPr/>
          <a:lstStyle/>
          <a:p>
            <a:fld id="{58B77AD0-FDF4-4E33-BEF3-36F77D169966}" type="datetime1">
              <a:rPr lang="en-US" smtClean="0"/>
              <a:t>2/5/2024</a:t>
            </a:fld>
            <a:endParaRPr lang="en-US"/>
          </a:p>
        </p:txBody>
      </p:sp>
      <p:sp>
        <p:nvSpPr>
          <p:cNvPr id="14" name="Slide Number Placeholder 13">
            <a:extLst>
              <a:ext uri="{FF2B5EF4-FFF2-40B4-BE49-F238E27FC236}">
                <a16:creationId xmlns:a16="http://schemas.microsoft.com/office/drawing/2014/main" id="{6DD00EEB-6658-21B9-86DF-FBC2E703937F}"/>
              </a:ext>
            </a:extLst>
          </p:cNvPr>
          <p:cNvSpPr>
            <a:spLocks noGrp="1"/>
          </p:cNvSpPr>
          <p:nvPr>
            <p:ph type="sldNum" sz="quarter" idx="12"/>
          </p:nvPr>
        </p:nvSpPr>
        <p:spPr/>
        <p:txBody>
          <a:bodyPr/>
          <a:lstStyle/>
          <a:p>
            <a:fld id="{B6F15528-21DE-4FAA-801E-634DDDAF4B2B}" type="slidenum">
              <a:rPr lang="en-US" smtClean="0"/>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6849" y="9181"/>
            <a:ext cx="6670298" cy="1314612"/>
          </a:xfrm>
          <a:prstGeom prst="rect">
            <a:avLst/>
          </a:prstGeom>
        </p:spPr>
        <p:txBody>
          <a:bodyPr vert="horz" wrap="square" lIns="0" tIns="82698" rIns="0" bIns="0" rtlCol="0">
            <a:spAutoFit/>
          </a:bodyPr>
          <a:lstStyle/>
          <a:p>
            <a:pPr marL="102235" marR="5080" indent="197485">
              <a:lnSpc>
                <a:spcPct val="100000"/>
              </a:lnSpc>
              <a:spcBef>
                <a:spcPts val="100"/>
              </a:spcBef>
            </a:pPr>
            <a:r>
              <a:rPr sz="4000" b="1" spc="145" dirty="0">
                <a:solidFill>
                  <a:srgbClr val="C00000"/>
                </a:solidFill>
                <a:latin typeface="+mn-lt"/>
              </a:rPr>
              <a:t>Learning </a:t>
            </a:r>
            <a:r>
              <a:rPr sz="4000" b="1" spc="90" dirty="0">
                <a:solidFill>
                  <a:srgbClr val="C00000"/>
                </a:solidFill>
                <a:latin typeface="+mn-lt"/>
              </a:rPr>
              <a:t>about </a:t>
            </a:r>
            <a:r>
              <a:rPr sz="4000" b="1" spc="125" dirty="0">
                <a:solidFill>
                  <a:srgbClr val="C00000"/>
                </a:solidFill>
                <a:latin typeface="+mn-lt"/>
              </a:rPr>
              <a:t>the </a:t>
            </a:r>
            <a:r>
              <a:rPr sz="4000" b="1" spc="15" dirty="0">
                <a:solidFill>
                  <a:srgbClr val="C00000"/>
                </a:solidFill>
                <a:latin typeface="+mn-lt"/>
              </a:rPr>
              <a:t>Data </a:t>
            </a:r>
            <a:r>
              <a:rPr sz="4000" b="1" spc="20" dirty="0">
                <a:solidFill>
                  <a:srgbClr val="C00000"/>
                </a:solidFill>
                <a:latin typeface="+mn-lt"/>
              </a:rPr>
              <a:t> </a:t>
            </a:r>
            <a:r>
              <a:rPr sz="4000" b="1" spc="145" dirty="0">
                <a:solidFill>
                  <a:srgbClr val="C00000"/>
                </a:solidFill>
                <a:latin typeface="+mn-lt"/>
              </a:rPr>
              <a:t>Sample</a:t>
            </a:r>
            <a:r>
              <a:rPr sz="4000" b="1" spc="5" dirty="0">
                <a:solidFill>
                  <a:srgbClr val="C00000"/>
                </a:solidFill>
                <a:latin typeface="+mn-lt"/>
              </a:rPr>
              <a:t> </a:t>
            </a:r>
            <a:r>
              <a:rPr sz="4000" b="1" spc="70" dirty="0">
                <a:solidFill>
                  <a:srgbClr val="C00000"/>
                </a:solidFill>
                <a:latin typeface="+mn-lt"/>
              </a:rPr>
              <a:t>Dataset</a:t>
            </a:r>
            <a:r>
              <a:rPr sz="4000" b="1" spc="10" dirty="0">
                <a:solidFill>
                  <a:srgbClr val="C00000"/>
                </a:solidFill>
                <a:latin typeface="+mn-lt"/>
              </a:rPr>
              <a:t> </a:t>
            </a:r>
            <a:r>
              <a:rPr sz="4000" b="1" spc="100" dirty="0">
                <a:solidFill>
                  <a:srgbClr val="C00000"/>
                </a:solidFill>
                <a:latin typeface="+mn-lt"/>
              </a:rPr>
              <a:t>Inventory</a:t>
            </a:r>
            <a:endParaRPr sz="4000" b="1" dirty="0">
              <a:solidFill>
                <a:srgbClr val="C00000"/>
              </a:solidFill>
              <a:latin typeface="+mn-lt"/>
            </a:endParaRPr>
          </a:p>
        </p:txBody>
      </p:sp>
      <p:pic>
        <p:nvPicPr>
          <p:cNvPr id="3" name="object 3"/>
          <p:cNvPicPr/>
          <p:nvPr/>
        </p:nvPicPr>
        <p:blipFill>
          <a:blip r:embed="rId2" cstate="print"/>
          <a:stretch>
            <a:fillRect/>
          </a:stretch>
        </p:blipFill>
        <p:spPr>
          <a:xfrm>
            <a:off x="323624" y="1361439"/>
            <a:ext cx="8496749" cy="5073274"/>
          </a:xfrm>
          <a:prstGeom prst="rect">
            <a:avLst/>
          </a:prstGeom>
        </p:spPr>
      </p:pic>
      <p:sp>
        <p:nvSpPr>
          <p:cNvPr id="4" name="Date Placeholder 3">
            <a:extLst>
              <a:ext uri="{FF2B5EF4-FFF2-40B4-BE49-F238E27FC236}">
                <a16:creationId xmlns:a16="http://schemas.microsoft.com/office/drawing/2014/main" id="{0A410406-514D-23CC-639E-D16C16223391}"/>
              </a:ext>
            </a:extLst>
          </p:cNvPr>
          <p:cNvSpPr>
            <a:spLocks noGrp="1"/>
          </p:cNvSpPr>
          <p:nvPr>
            <p:ph type="dt" sz="half" idx="10"/>
          </p:nvPr>
        </p:nvSpPr>
        <p:spPr/>
        <p:txBody>
          <a:bodyPr/>
          <a:lstStyle/>
          <a:p>
            <a:fld id="{F644A0A8-D7A1-4E5C-8F08-6A119CAEC6CA}" type="datetime1">
              <a:rPr lang="en-US" smtClean="0"/>
              <a:t>2/5/2024</a:t>
            </a:fld>
            <a:endParaRPr lang="en-US"/>
          </a:p>
        </p:txBody>
      </p:sp>
      <p:sp>
        <p:nvSpPr>
          <p:cNvPr id="5" name="Slide Number Placeholder 4">
            <a:extLst>
              <a:ext uri="{FF2B5EF4-FFF2-40B4-BE49-F238E27FC236}">
                <a16:creationId xmlns:a16="http://schemas.microsoft.com/office/drawing/2014/main" id="{3DE710FD-2BA5-3083-5C51-5562F1530246}"/>
              </a:ext>
            </a:extLst>
          </p:cNvPr>
          <p:cNvSpPr>
            <a:spLocks noGrp="1"/>
          </p:cNvSpPr>
          <p:nvPr>
            <p:ph type="sldNum" sz="quarter" idx="12"/>
          </p:nvPr>
        </p:nvSpPr>
        <p:spPr/>
        <p:txBody>
          <a:bodyPr/>
          <a:lstStyle/>
          <a:p>
            <a:fld id="{B6F15528-21DE-4FAA-801E-634DDDAF4B2B}"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060" y="125835"/>
            <a:ext cx="4787265" cy="695960"/>
          </a:xfrm>
          <a:prstGeom prst="rect">
            <a:avLst/>
          </a:prstGeom>
        </p:spPr>
        <p:txBody>
          <a:bodyPr vert="horz" wrap="square" lIns="0" tIns="12700" rIns="0" bIns="0" rtlCol="0">
            <a:spAutoFit/>
          </a:bodyPr>
          <a:lstStyle/>
          <a:p>
            <a:pPr marL="12700">
              <a:lnSpc>
                <a:spcPct val="100000"/>
              </a:lnSpc>
              <a:spcBef>
                <a:spcPts val="100"/>
              </a:spcBef>
            </a:pPr>
            <a:r>
              <a:rPr sz="4400" b="1" spc="20" dirty="0">
                <a:solidFill>
                  <a:srgbClr val="C00000"/>
                </a:solidFill>
                <a:latin typeface="+mn-lt"/>
              </a:rPr>
              <a:t>Data</a:t>
            </a:r>
            <a:r>
              <a:rPr sz="4400" b="1" spc="-50" dirty="0">
                <a:solidFill>
                  <a:srgbClr val="C00000"/>
                </a:solidFill>
                <a:latin typeface="+mn-lt"/>
              </a:rPr>
              <a:t> </a:t>
            </a:r>
            <a:r>
              <a:rPr sz="4400" b="1" spc="125" dirty="0">
                <a:solidFill>
                  <a:srgbClr val="C00000"/>
                </a:solidFill>
                <a:latin typeface="+mn-lt"/>
              </a:rPr>
              <a:t>Conditioning</a:t>
            </a:r>
            <a:endParaRPr sz="4400" b="1" dirty="0">
              <a:solidFill>
                <a:srgbClr val="C00000"/>
              </a:solidFill>
              <a:latin typeface="+mn-lt"/>
            </a:endParaRPr>
          </a:p>
        </p:txBody>
      </p:sp>
      <p:grpSp>
        <p:nvGrpSpPr>
          <p:cNvPr id="3" name="object 3"/>
          <p:cNvGrpSpPr/>
          <p:nvPr/>
        </p:nvGrpSpPr>
        <p:grpSpPr>
          <a:xfrm>
            <a:off x="355923" y="1493706"/>
            <a:ext cx="2472690" cy="2131060"/>
            <a:chOff x="441125" y="1854000"/>
            <a:chExt cx="2472690" cy="2131060"/>
          </a:xfrm>
        </p:grpSpPr>
        <p:sp>
          <p:nvSpPr>
            <p:cNvPr id="4" name="object 4"/>
            <p:cNvSpPr/>
            <p:nvPr/>
          </p:nvSpPr>
          <p:spPr>
            <a:xfrm>
              <a:off x="479225" y="1892100"/>
              <a:ext cx="2396490" cy="2054860"/>
            </a:xfrm>
            <a:custGeom>
              <a:avLst/>
              <a:gdLst/>
              <a:ahLst/>
              <a:cxnLst/>
              <a:rect l="l" t="t" r="r" b="b"/>
              <a:pathLst>
                <a:path w="2396490" h="2054860">
                  <a:moveTo>
                    <a:pt x="2091749" y="1826099"/>
                  </a:moveTo>
                  <a:lnTo>
                    <a:pt x="304349" y="1826099"/>
                  </a:lnTo>
                  <a:lnTo>
                    <a:pt x="254982" y="1822116"/>
                  </a:lnTo>
                  <a:lnTo>
                    <a:pt x="208151" y="1810584"/>
                  </a:lnTo>
                  <a:lnTo>
                    <a:pt x="164483" y="1792129"/>
                  </a:lnTo>
                  <a:lnTo>
                    <a:pt x="124604" y="1767378"/>
                  </a:lnTo>
                  <a:lnTo>
                    <a:pt x="89142" y="1736957"/>
                  </a:lnTo>
                  <a:lnTo>
                    <a:pt x="58721" y="1701495"/>
                  </a:lnTo>
                  <a:lnTo>
                    <a:pt x="33970" y="1661616"/>
                  </a:lnTo>
                  <a:lnTo>
                    <a:pt x="15515" y="1617948"/>
                  </a:lnTo>
                  <a:lnTo>
                    <a:pt x="3983" y="1571117"/>
                  </a:lnTo>
                  <a:lnTo>
                    <a:pt x="0" y="1521749"/>
                  </a:lnTo>
                  <a:lnTo>
                    <a:pt x="0" y="304349"/>
                  </a:lnTo>
                  <a:lnTo>
                    <a:pt x="3983" y="254982"/>
                  </a:lnTo>
                  <a:lnTo>
                    <a:pt x="15515" y="208151"/>
                  </a:lnTo>
                  <a:lnTo>
                    <a:pt x="33970" y="164483"/>
                  </a:lnTo>
                  <a:lnTo>
                    <a:pt x="58721" y="124604"/>
                  </a:lnTo>
                  <a:lnTo>
                    <a:pt x="89142" y="89141"/>
                  </a:lnTo>
                  <a:lnTo>
                    <a:pt x="124604" y="58721"/>
                  </a:lnTo>
                  <a:lnTo>
                    <a:pt x="164483" y="33970"/>
                  </a:lnTo>
                  <a:lnTo>
                    <a:pt x="208151" y="15515"/>
                  </a:lnTo>
                  <a:lnTo>
                    <a:pt x="254982" y="3983"/>
                  </a:lnTo>
                  <a:lnTo>
                    <a:pt x="304349" y="0"/>
                  </a:lnTo>
                  <a:lnTo>
                    <a:pt x="2091749" y="0"/>
                  </a:lnTo>
                  <a:lnTo>
                    <a:pt x="2139648" y="3791"/>
                  </a:lnTo>
                  <a:lnTo>
                    <a:pt x="2185935" y="14939"/>
                  </a:lnTo>
                  <a:lnTo>
                    <a:pt x="2229794" y="33106"/>
                  </a:lnTo>
                  <a:lnTo>
                    <a:pt x="2270407" y="57953"/>
                  </a:lnTo>
                  <a:lnTo>
                    <a:pt x="2306958" y="89142"/>
                  </a:lnTo>
                  <a:lnTo>
                    <a:pt x="2338146" y="125692"/>
                  </a:lnTo>
                  <a:lnTo>
                    <a:pt x="2362993" y="166305"/>
                  </a:lnTo>
                  <a:lnTo>
                    <a:pt x="2381160" y="210164"/>
                  </a:lnTo>
                  <a:lnTo>
                    <a:pt x="2392308" y="256451"/>
                  </a:lnTo>
                  <a:lnTo>
                    <a:pt x="2396099" y="304349"/>
                  </a:lnTo>
                  <a:lnTo>
                    <a:pt x="2396099" y="1521749"/>
                  </a:lnTo>
                  <a:lnTo>
                    <a:pt x="2392116" y="1571117"/>
                  </a:lnTo>
                  <a:lnTo>
                    <a:pt x="2380584" y="1617948"/>
                  </a:lnTo>
                  <a:lnTo>
                    <a:pt x="2362128" y="1661616"/>
                  </a:lnTo>
                  <a:lnTo>
                    <a:pt x="2337378" y="1701495"/>
                  </a:lnTo>
                  <a:lnTo>
                    <a:pt x="2306957" y="1736957"/>
                  </a:lnTo>
                  <a:lnTo>
                    <a:pt x="2271495" y="1767378"/>
                  </a:lnTo>
                  <a:lnTo>
                    <a:pt x="2231616" y="1792129"/>
                  </a:lnTo>
                  <a:lnTo>
                    <a:pt x="2187948" y="1810584"/>
                  </a:lnTo>
                  <a:lnTo>
                    <a:pt x="2141117" y="1822116"/>
                  </a:lnTo>
                  <a:lnTo>
                    <a:pt x="2091749" y="1826099"/>
                  </a:lnTo>
                  <a:close/>
                </a:path>
                <a:path w="2396490" h="2054860">
                  <a:moveTo>
                    <a:pt x="698870" y="2054362"/>
                  </a:moveTo>
                  <a:lnTo>
                    <a:pt x="399349" y="1826099"/>
                  </a:lnTo>
                  <a:lnTo>
                    <a:pt x="998374" y="1826099"/>
                  </a:lnTo>
                  <a:lnTo>
                    <a:pt x="698870" y="2054362"/>
                  </a:lnTo>
                  <a:close/>
                </a:path>
              </a:pathLst>
            </a:custGeom>
            <a:solidFill>
              <a:srgbClr val="FFFFFF"/>
            </a:solidFill>
          </p:spPr>
          <p:txBody>
            <a:bodyPr wrap="square" lIns="0" tIns="0" rIns="0" bIns="0" rtlCol="0"/>
            <a:lstStyle/>
            <a:p>
              <a:endParaRPr/>
            </a:p>
          </p:txBody>
        </p:sp>
        <p:sp>
          <p:nvSpPr>
            <p:cNvPr id="5" name="object 5"/>
            <p:cNvSpPr/>
            <p:nvPr/>
          </p:nvSpPr>
          <p:spPr>
            <a:xfrm>
              <a:off x="479225" y="1892100"/>
              <a:ext cx="2396490" cy="2054860"/>
            </a:xfrm>
            <a:custGeom>
              <a:avLst/>
              <a:gdLst/>
              <a:ahLst/>
              <a:cxnLst/>
              <a:rect l="l" t="t" r="r" b="b"/>
              <a:pathLst>
                <a:path w="2396490" h="2054860">
                  <a:moveTo>
                    <a:pt x="0" y="304349"/>
                  </a:moveTo>
                  <a:lnTo>
                    <a:pt x="3983" y="254982"/>
                  </a:lnTo>
                  <a:lnTo>
                    <a:pt x="15515" y="208151"/>
                  </a:lnTo>
                  <a:lnTo>
                    <a:pt x="33970" y="164483"/>
                  </a:lnTo>
                  <a:lnTo>
                    <a:pt x="58721" y="124604"/>
                  </a:lnTo>
                  <a:lnTo>
                    <a:pt x="89142" y="89142"/>
                  </a:lnTo>
                  <a:lnTo>
                    <a:pt x="124604" y="58721"/>
                  </a:lnTo>
                  <a:lnTo>
                    <a:pt x="164483" y="33970"/>
                  </a:lnTo>
                  <a:lnTo>
                    <a:pt x="208151" y="15515"/>
                  </a:lnTo>
                  <a:lnTo>
                    <a:pt x="254982" y="3983"/>
                  </a:lnTo>
                  <a:lnTo>
                    <a:pt x="304349" y="0"/>
                  </a:lnTo>
                  <a:lnTo>
                    <a:pt x="399349" y="0"/>
                  </a:lnTo>
                  <a:lnTo>
                    <a:pt x="998374" y="0"/>
                  </a:lnTo>
                  <a:lnTo>
                    <a:pt x="2091749" y="0"/>
                  </a:lnTo>
                  <a:lnTo>
                    <a:pt x="2139648" y="3791"/>
                  </a:lnTo>
                  <a:lnTo>
                    <a:pt x="2185935" y="14939"/>
                  </a:lnTo>
                  <a:lnTo>
                    <a:pt x="2229794" y="33106"/>
                  </a:lnTo>
                  <a:lnTo>
                    <a:pt x="2270407" y="57953"/>
                  </a:lnTo>
                  <a:lnTo>
                    <a:pt x="2306957" y="89141"/>
                  </a:lnTo>
                  <a:lnTo>
                    <a:pt x="2338146" y="125692"/>
                  </a:lnTo>
                  <a:lnTo>
                    <a:pt x="2362993" y="166305"/>
                  </a:lnTo>
                  <a:lnTo>
                    <a:pt x="2381160" y="210164"/>
                  </a:lnTo>
                  <a:lnTo>
                    <a:pt x="2392308" y="256451"/>
                  </a:lnTo>
                  <a:lnTo>
                    <a:pt x="2396099" y="304349"/>
                  </a:lnTo>
                  <a:lnTo>
                    <a:pt x="2396099" y="1065224"/>
                  </a:lnTo>
                  <a:lnTo>
                    <a:pt x="2396099" y="1521749"/>
                  </a:lnTo>
                  <a:lnTo>
                    <a:pt x="2392116" y="1571117"/>
                  </a:lnTo>
                  <a:lnTo>
                    <a:pt x="2380584" y="1617948"/>
                  </a:lnTo>
                  <a:lnTo>
                    <a:pt x="2362129" y="1661616"/>
                  </a:lnTo>
                  <a:lnTo>
                    <a:pt x="2337378" y="1701495"/>
                  </a:lnTo>
                  <a:lnTo>
                    <a:pt x="2306957" y="1736957"/>
                  </a:lnTo>
                  <a:lnTo>
                    <a:pt x="2271495" y="1767378"/>
                  </a:lnTo>
                  <a:lnTo>
                    <a:pt x="2231616" y="1792129"/>
                  </a:lnTo>
                  <a:lnTo>
                    <a:pt x="2187948" y="1810584"/>
                  </a:lnTo>
                  <a:lnTo>
                    <a:pt x="2141117" y="1822116"/>
                  </a:lnTo>
                  <a:lnTo>
                    <a:pt x="2091749" y="1826099"/>
                  </a:lnTo>
                  <a:lnTo>
                    <a:pt x="998374" y="1826099"/>
                  </a:lnTo>
                  <a:lnTo>
                    <a:pt x="698870" y="2054362"/>
                  </a:lnTo>
                  <a:lnTo>
                    <a:pt x="399349" y="1826099"/>
                  </a:lnTo>
                  <a:lnTo>
                    <a:pt x="304349" y="1826099"/>
                  </a:lnTo>
                  <a:lnTo>
                    <a:pt x="254982" y="1822116"/>
                  </a:lnTo>
                  <a:lnTo>
                    <a:pt x="208151" y="1810584"/>
                  </a:lnTo>
                  <a:lnTo>
                    <a:pt x="164483" y="1792129"/>
                  </a:lnTo>
                  <a:lnTo>
                    <a:pt x="124604" y="1767378"/>
                  </a:lnTo>
                  <a:lnTo>
                    <a:pt x="89142" y="1736957"/>
                  </a:lnTo>
                  <a:lnTo>
                    <a:pt x="58721" y="1701495"/>
                  </a:lnTo>
                  <a:lnTo>
                    <a:pt x="33970" y="1661616"/>
                  </a:lnTo>
                  <a:lnTo>
                    <a:pt x="15515" y="1617948"/>
                  </a:lnTo>
                  <a:lnTo>
                    <a:pt x="3983" y="1571117"/>
                  </a:lnTo>
                  <a:lnTo>
                    <a:pt x="0" y="1521749"/>
                  </a:lnTo>
                  <a:lnTo>
                    <a:pt x="0" y="1065224"/>
                  </a:lnTo>
                  <a:lnTo>
                    <a:pt x="0" y="304349"/>
                  </a:lnTo>
                  <a:close/>
                </a:path>
              </a:pathLst>
            </a:custGeom>
            <a:ln w="76199">
              <a:solidFill>
                <a:srgbClr val="FF0000"/>
              </a:solidFill>
            </a:ln>
          </p:spPr>
          <p:txBody>
            <a:bodyPr wrap="square" lIns="0" tIns="0" rIns="0" bIns="0" rtlCol="0"/>
            <a:lstStyle/>
            <a:p>
              <a:endParaRPr/>
            </a:p>
          </p:txBody>
        </p:sp>
      </p:grpSp>
      <p:grpSp>
        <p:nvGrpSpPr>
          <p:cNvPr id="6" name="object 6"/>
          <p:cNvGrpSpPr/>
          <p:nvPr/>
        </p:nvGrpSpPr>
        <p:grpSpPr>
          <a:xfrm>
            <a:off x="3402123" y="2848781"/>
            <a:ext cx="2472690" cy="1805305"/>
            <a:chOff x="3487325" y="3209075"/>
            <a:chExt cx="2472690" cy="1805305"/>
          </a:xfrm>
        </p:grpSpPr>
        <p:sp>
          <p:nvSpPr>
            <p:cNvPr id="7" name="object 7"/>
            <p:cNvSpPr/>
            <p:nvPr/>
          </p:nvSpPr>
          <p:spPr>
            <a:xfrm>
              <a:off x="3525425" y="3247175"/>
              <a:ext cx="2396490" cy="1729105"/>
            </a:xfrm>
            <a:custGeom>
              <a:avLst/>
              <a:gdLst/>
              <a:ahLst/>
              <a:cxnLst/>
              <a:rect l="l" t="t" r="r" b="b"/>
              <a:pathLst>
                <a:path w="2396490" h="1729104">
                  <a:moveTo>
                    <a:pt x="2139949" y="1536899"/>
                  </a:move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256149"/>
                  </a:lnTo>
                  <a:lnTo>
                    <a:pt x="4126" y="210106"/>
                  </a:lnTo>
                  <a:lnTo>
                    <a:pt x="16025" y="166771"/>
                  </a:lnTo>
                  <a:lnTo>
                    <a:pt x="34972" y="126866"/>
                  </a:lnTo>
                  <a:lnTo>
                    <a:pt x="60243" y="91115"/>
                  </a:lnTo>
                  <a:lnTo>
                    <a:pt x="91115" y="60243"/>
                  </a:lnTo>
                  <a:lnTo>
                    <a:pt x="126866" y="34972"/>
                  </a:lnTo>
                  <a:lnTo>
                    <a:pt x="166771" y="16025"/>
                  </a:lnTo>
                  <a:lnTo>
                    <a:pt x="210106" y="4126"/>
                  </a:lnTo>
                  <a:lnTo>
                    <a:pt x="256149" y="0"/>
                  </a:lnTo>
                  <a:lnTo>
                    <a:pt x="2139949" y="0"/>
                  </a:lnTo>
                  <a:lnTo>
                    <a:pt x="2190155" y="4967"/>
                  </a:lnTo>
                  <a:lnTo>
                    <a:pt x="2237974" y="19498"/>
                  </a:lnTo>
                  <a:lnTo>
                    <a:pt x="2282062" y="43036"/>
                  </a:lnTo>
                  <a:lnTo>
                    <a:pt x="2321075" y="75024"/>
                  </a:lnTo>
                  <a:lnTo>
                    <a:pt x="2353063" y="114037"/>
                  </a:lnTo>
                  <a:lnTo>
                    <a:pt x="2376601" y="158125"/>
                  </a:lnTo>
                  <a:lnTo>
                    <a:pt x="2391132" y="205944"/>
                  </a:lnTo>
                  <a:lnTo>
                    <a:pt x="2396099" y="256149"/>
                  </a:lnTo>
                  <a:lnTo>
                    <a:pt x="2396099" y="1280749"/>
                  </a:lnTo>
                  <a:lnTo>
                    <a:pt x="2391973" y="1326793"/>
                  </a:lnTo>
                  <a:lnTo>
                    <a:pt x="2380074" y="1370128"/>
                  </a:lnTo>
                  <a:lnTo>
                    <a:pt x="2361127" y="1410033"/>
                  </a:lnTo>
                  <a:lnTo>
                    <a:pt x="2335856" y="1445784"/>
                  </a:lnTo>
                  <a:lnTo>
                    <a:pt x="2304984" y="1476656"/>
                  </a:lnTo>
                  <a:lnTo>
                    <a:pt x="2269233" y="1501927"/>
                  </a:lnTo>
                  <a:lnTo>
                    <a:pt x="2229328" y="1520874"/>
                  </a:lnTo>
                  <a:lnTo>
                    <a:pt x="2185993" y="1532773"/>
                  </a:lnTo>
                  <a:lnTo>
                    <a:pt x="2139949" y="1536899"/>
                  </a:lnTo>
                  <a:close/>
                </a:path>
                <a:path w="2396490" h="1729104">
                  <a:moveTo>
                    <a:pt x="698870" y="1729012"/>
                  </a:moveTo>
                  <a:lnTo>
                    <a:pt x="399349" y="1536899"/>
                  </a:lnTo>
                  <a:lnTo>
                    <a:pt x="998374" y="1536899"/>
                  </a:lnTo>
                  <a:lnTo>
                    <a:pt x="698870" y="1729012"/>
                  </a:lnTo>
                  <a:close/>
                </a:path>
              </a:pathLst>
            </a:custGeom>
            <a:solidFill>
              <a:srgbClr val="FFFFFF"/>
            </a:solidFill>
          </p:spPr>
          <p:txBody>
            <a:bodyPr wrap="square" lIns="0" tIns="0" rIns="0" bIns="0" rtlCol="0"/>
            <a:lstStyle/>
            <a:p>
              <a:endParaRPr/>
            </a:p>
          </p:txBody>
        </p:sp>
        <p:sp>
          <p:nvSpPr>
            <p:cNvPr id="8" name="object 8"/>
            <p:cNvSpPr/>
            <p:nvPr/>
          </p:nvSpPr>
          <p:spPr>
            <a:xfrm>
              <a:off x="3525425" y="3247175"/>
              <a:ext cx="2396490" cy="1729105"/>
            </a:xfrm>
            <a:custGeom>
              <a:avLst/>
              <a:gdLst/>
              <a:ahLst/>
              <a:cxnLst/>
              <a:rect l="l" t="t" r="r" b="b"/>
              <a:pathLst>
                <a:path w="2396490" h="1729104">
                  <a:moveTo>
                    <a:pt x="0" y="256149"/>
                  </a:moveTo>
                  <a:lnTo>
                    <a:pt x="4126" y="210106"/>
                  </a:lnTo>
                  <a:lnTo>
                    <a:pt x="16025" y="166771"/>
                  </a:lnTo>
                  <a:lnTo>
                    <a:pt x="34972" y="126866"/>
                  </a:lnTo>
                  <a:lnTo>
                    <a:pt x="60243" y="91115"/>
                  </a:lnTo>
                  <a:lnTo>
                    <a:pt x="91115" y="60243"/>
                  </a:lnTo>
                  <a:lnTo>
                    <a:pt x="126866" y="34972"/>
                  </a:lnTo>
                  <a:lnTo>
                    <a:pt x="166771" y="16025"/>
                  </a:lnTo>
                  <a:lnTo>
                    <a:pt x="210106" y="4126"/>
                  </a:lnTo>
                  <a:lnTo>
                    <a:pt x="256149" y="0"/>
                  </a:lnTo>
                  <a:lnTo>
                    <a:pt x="399349" y="0"/>
                  </a:lnTo>
                  <a:lnTo>
                    <a:pt x="998374" y="0"/>
                  </a:lnTo>
                  <a:lnTo>
                    <a:pt x="2139949" y="0"/>
                  </a:lnTo>
                  <a:lnTo>
                    <a:pt x="2190155" y="4967"/>
                  </a:lnTo>
                  <a:lnTo>
                    <a:pt x="2237974" y="19498"/>
                  </a:lnTo>
                  <a:lnTo>
                    <a:pt x="2282062" y="43036"/>
                  </a:lnTo>
                  <a:lnTo>
                    <a:pt x="2321075" y="75024"/>
                  </a:lnTo>
                  <a:lnTo>
                    <a:pt x="2353063" y="114037"/>
                  </a:lnTo>
                  <a:lnTo>
                    <a:pt x="2376601" y="158125"/>
                  </a:lnTo>
                  <a:lnTo>
                    <a:pt x="2391132" y="205944"/>
                  </a:lnTo>
                  <a:lnTo>
                    <a:pt x="2396099" y="256149"/>
                  </a:lnTo>
                  <a:lnTo>
                    <a:pt x="2396099" y="896524"/>
                  </a:lnTo>
                  <a:lnTo>
                    <a:pt x="2396099" y="1280749"/>
                  </a:lnTo>
                  <a:lnTo>
                    <a:pt x="2391973" y="1326793"/>
                  </a:lnTo>
                  <a:lnTo>
                    <a:pt x="2380074" y="1370128"/>
                  </a:lnTo>
                  <a:lnTo>
                    <a:pt x="2361127" y="1410033"/>
                  </a:lnTo>
                  <a:lnTo>
                    <a:pt x="2335856" y="1445784"/>
                  </a:lnTo>
                  <a:lnTo>
                    <a:pt x="2304984" y="1476656"/>
                  </a:lnTo>
                  <a:lnTo>
                    <a:pt x="2269233" y="1501927"/>
                  </a:lnTo>
                  <a:lnTo>
                    <a:pt x="2229328" y="1520874"/>
                  </a:lnTo>
                  <a:lnTo>
                    <a:pt x="2185993" y="1532773"/>
                  </a:lnTo>
                  <a:lnTo>
                    <a:pt x="2139949" y="1536899"/>
                  </a:lnTo>
                  <a:lnTo>
                    <a:pt x="998374" y="1536899"/>
                  </a:lnTo>
                  <a:lnTo>
                    <a:pt x="698870" y="1729012"/>
                  </a:lnTo>
                  <a:lnTo>
                    <a:pt x="399349" y="1536899"/>
                  </a:ln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896524"/>
                  </a:lnTo>
                  <a:lnTo>
                    <a:pt x="0" y="256149"/>
                  </a:lnTo>
                  <a:close/>
                </a:path>
              </a:pathLst>
            </a:custGeom>
            <a:ln w="76199">
              <a:solidFill>
                <a:srgbClr val="9900FF"/>
              </a:solidFill>
            </a:ln>
          </p:spPr>
          <p:txBody>
            <a:bodyPr wrap="square" lIns="0" tIns="0" rIns="0" bIns="0" rtlCol="0"/>
            <a:lstStyle/>
            <a:p>
              <a:endParaRPr/>
            </a:p>
          </p:txBody>
        </p:sp>
      </p:grpSp>
      <p:sp>
        <p:nvSpPr>
          <p:cNvPr id="9" name="object 9"/>
          <p:cNvSpPr txBox="1"/>
          <p:nvPr/>
        </p:nvSpPr>
        <p:spPr>
          <a:xfrm>
            <a:off x="876258" y="1568302"/>
            <a:ext cx="4768850" cy="1874520"/>
          </a:xfrm>
          <a:prstGeom prst="rect">
            <a:avLst/>
          </a:prstGeom>
        </p:spPr>
        <p:txBody>
          <a:bodyPr vert="horz" wrap="square" lIns="0" tIns="12065" rIns="0" bIns="0" rtlCol="0">
            <a:spAutoFit/>
          </a:bodyPr>
          <a:lstStyle/>
          <a:p>
            <a:pPr marL="346710" marR="3345815" indent="-334645">
              <a:lnSpc>
                <a:spcPct val="149600"/>
              </a:lnSpc>
              <a:spcBef>
                <a:spcPts val="95"/>
              </a:spcBef>
            </a:pPr>
            <a:r>
              <a:rPr sz="2800" b="1" i="1" spc="-5" dirty="0">
                <a:solidFill>
                  <a:srgbClr val="434343"/>
                </a:solidFill>
                <a:latin typeface="Cambria"/>
                <a:cs typeface="Cambria"/>
              </a:rPr>
              <a:t>Cleaning  data</a:t>
            </a:r>
            <a:endParaRPr sz="2800">
              <a:latin typeface="Cambria"/>
              <a:cs typeface="Cambria"/>
            </a:endParaRPr>
          </a:p>
          <a:p>
            <a:pPr marL="2762885">
              <a:lnSpc>
                <a:spcPct val="100000"/>
              </a:lnSpc>
              <a:spcBef>
                <a:spcPts val="1150"/>
              </a:spcBef>
            </a:pPr>
            <a:r>
              <a:rPr sz="2800" b="1" i="1" spc="-5" dirty="0">
                <a:solidFill>
                  <a:srgbClr val="434343"/>
                </a:solidFill>
                <a:latin typeface="Cambria"/>
                <a:cs typeface="Cambria"/>
              </a:rPr>
              <a:t>Normalizing</a:t>
            </a:r>
            <a:endParaRPr sz="2800">
              <a:latin typeface="Cambria"/>
              <a:cs typeface="Cambria"/>
            </a:endParaRPr>
          </a:p>
        </p:txBody>
      </p:sp>
      <p:sp>
        <p:nvSpPr>
          <p:cNvPr id="10" name="object 10"/>
          <p:cNvSpPr txBox="1"/>
          <p:nvPr/>
        </p:nvSpPr>
        <p:spPr>
          <a:xfrm>
            <a:off x="3946416" y="3628407"/>
            <a:ext cx="1381760" cy="452120"/>
          </a:xfrm>
          <a:prstGeom prst="rect">
            <a:avLst/>
          </a:prstGeom>
        </p:spPr>
        <p:txBody>
          <a:bodyPr vert="horz" wrap="square" lIns="0" tIns="12700" rIns="0" bIns="0" rtlCol="0">
            <a:spAutoFit/>
          </a:bodyPr>
          <a:lstStyle/>
          <a:p>
            <a:pPr marL="12700">
              <a:lnSpc>
                <a:spcPct val="100000"/>
              </a:lnSpc>
              <a:spcBef>
                <a:spcPts val="100"/>
              </a:spcBef>
            </a:pPr>
            <a:r>
              <a:rPr sz="2800" b="1" i="1" spc="-5" dirty="0">
                <a:solidFill>
                  <a:srgbClr val="434343"/>
                </a:solidFill>
                <a:latin typeface="Cambria"/>
                <a:cs typeface="Cambria"/>
              </a:rPr>
              <a:t>datasets</a:t>
            </a:r>
            <a:endParaRPr sz="2800">
              <a:latin typeface="Cambria"/>
              <a:cs typeface="Cambria"/>
            </a:endParaRPr>
          </a:p>
        </p:txBody>
      </p:sp>
      <p:grpSp>
        <p:nvGrpSpPr>
          <p:cNvPr id="11" name="object 11"/>
          <p:cNvGrpSpPr/>
          <p:nvPr/>
        </p:nvGrpSpPr>
        <p:grpSpPr>
          <a:xfrm>
            <a:off x="5969047" y="4616980"/>
            <a:ext cx="2907665" cy="1805305"/>
            <a:chOff x="6054249" y="4977274"/>
            <a:chExt cx="2907665" cy="1805305"/>
          </a:xfrm>
        </p:grpSpPr>
        <p:sp>
          <p:nvSpPr>
            <p:cNvPr id="12" name="object 12"/>
            <p:cNvSpPr/>
            <p:nvPr/>
          </p:nvSpPr>
          <p:spPr>
            <a:xfrm>
              <a:off x="6092349" y="5015374"/>
              <a:ext cx="2831465" cy="1729105"/>
            </a:xfrm>
            <a:custGeom>
              <a:avLst/>
              <a:gdLst/>
              <a:ahLst/>
              <a:cxnLst/>
              <a:rect l="l" t="t" r="r" b="b"/>
              <a:pathLst>
                <a:path w="2831465" h="1729104">
                  <a:moveTo>
                    <a:pt x="2574949" y="1536899"/>
                  </a:move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256149"/>
                  </a:lnTo>
                  <a:lnTo>
                    <a:pt x="4126" y="210106"/>
                  </a:lnTo>
                  <a:lnTo>
                    <a:pt x="16025" y="166771"/>
                  </a:lnTo>
                  <a:lnTo>
                    <a:pt x="34972" y="126866"/>
                  </a:lnTo>
                  <a:lnTo>
                    <a:pt x="60243" y="91115"/>
                  </a:lnTo>
                  <a:lnTo>
                    <a:pt x="91115" y="60243"/>
                  </a:lnTo>
                  <a:lnTo>
                    <a:pt x="126866" y="34972"/>
                  </a:lnTo>
                  <a:lnTo>
                    <a:pt x="166771" y="16025"/>
                  </a:lnTo>
                  <a:lnTo>
                    <a:pt x="210106" y="4126"/>
                  </a:lnTo>
                  <a:lnTo>
                    <a:pt x="256149" y="0"/>
                  </a:lnTo>
                  <a:lnTo>
                    <a:pt x="2574949" y="0"/>
                  </a:lnTo>
                  <a:lnTo>
                    <a:pt x="2625155" y="4967"/>
                  </a:lnTo>
                  <a:lnTo>
                    <a:pt x="2672974" y="19498"/>
                  </a:lnTo>
                  <a:lnTo>
                    <a:pt x="2717062" y="43036"/>
                  </a:lnTo>
                  <a:lnTo>
                    <a:pt x="2756075" y="75024"/>
                  </a:lnTo>
                  <a:lnTo>
                    <a:pt x="2788063" y="114037"/>
                  </a:lnTo>
                  <a:lnTo>
                    <a:pt x="2811601" y="158125"/>
                  </a:lnTo>
                  <a:lnTo>
                    <a:pt x="2826132" y="205944"/>
                  </a:lnTo>
                  <a:lnTo>
                    <a:pt x="2831099" y="256149"/>
                  </a:lnTo>
                  <a:lnTo>
                    <a:pt x="2831099" y="1280749"/>
                  </a:lnTo>
                  <a:lnTo>
                    <a:pt x="2826973" y="1326793"/>
                  </a:lnTo>
                  <a:lnTo>
                    <a:pt x="2815074" y="1370128"/>
                  </a:lnTo>
                  <a:lnTo>
                    <a:pt x="2796128" y="1410033"/>
                  </a:lnTo>
                  <a:lnTo>
                    <a:pt x="2770856" y="1445784"/>
                  </a:lnTo>
                  <a:lnTo>
                    <a:pt x="2739984" y="1476656"/>
                  </a:lnTo>
                  <a:lnTo>
                    <a:pt x="2704233" y="1501927"/>
                  </a:lnTo>
                  <a:lnTo>
                    <a:pt x="2664329" y="1520874"/>
                  </a:lnTo>
                  <a:lnTo>
                    <a:pt x="2620993" y="1532773"/>
                  </a:lnTo>
                  <a:lnTo>
                    <a:pt x="2574949" y="1536899"/>
                  </a:lnTo>
                  <a:close/>
                </a:path>
                <a:path w="2831465" h="1729104">
                  <a:moveTo>
                    <a:pt x="825746" y="1729012"/>
                  </a:moveTo>
                  <a:lnTo>
                    <a:pt x="471849" y="1536899"/>
                  </a:lnTo>
                  <a:lnTo>
                    <a:pt x="1179624" y="1536899"/>
                  </a:lnTo>
                  <a:lnTo>
                    <a:pt x="825746" y="1729012"/>
                  </a:lnTo>
                  <a:close/>
                </a:path>
              </a:pathLst>
            </a:custGeom>
            <a:solidFill>
              <a:srgbClr val="FFFFFF"/>
            </a:solidFill>
          </p:spPr>
          <p:txBody>
            <a:bodyPr wrap="square" lIns="0" tIns="0" rIns="0" bIns="0" rtlCol="0"/>
            <a:lstStyle/>
            <a:p>
              <a:endParaRPr/>
            </a:p>
          </p:txBody>
        </p:sp>
        <p:sp>
          <p:nvSpPr>
            <p:cNvPr id="13" name="object 13"/>
            <p:cNvSpPr/>
            <p:nvPr/>
          </p:nvSpPr>
          <p:spPr>
            <a:xfrm>
              <a:off x="6092349" y="5015374"/>
              <a:ext cx="2831465" cy="1729105"/>
            </a:xfrm>
            <a:custGeom>
              <a:avLst/>
              <a:gdLst/>
              <a:ahLst/>
              <a:cxnLst/>
              <a:rect l="l" t="t" r="r" b="b"/>
              <a:pathLst>
                <a:path w="2831465" h="1729104">
                  <a:moveTo>
                    <a:pt x="0" y="256149"/>
                  </a:moveTo>
                  <a:lnTo>
                    <a:pt x="4126" y="210106"/>
                  </a:lnTo>
                  <a:lnTo>
                    <a:pt x="16025" y="166771"/>
                  </a:lnTo>
                  <a:lnTo>
                    <a:pt x="34972" y="126866"/>
                  </a:lnTo>
                  <a:lnTo>
                    <a:pt x="60243" y="91115"/>
                  </a:lnTo>
                  <a:lnTo>
                    <a:pt x="91115" y="60243"/>
                  </a:lnTo>
                  <a:lnTo>
                    <a:pt x="126866" y="34972"/>
                  </a:lnTo>
                  <a:lnTo>
                    <a:pt x="166771" y="16025"/>
                  </a:lnTo>
                  <a:lnTo>
                    <a:pt x="210106" y="4126"/>
                  </a:lnTo>
                  <a:lnTo>
                    <a:pt x="256149" y="0"/>
                  </a:lnTo>
                  <a:lnTo>
                    <a:pt x="471849" y="0"/>
                  </a:lnTo>
                  <a:lnTo>
                    <a:pt x="1179624" y="0"/>
                  </a:lnTo>
                  <a:lnTo>
                    <a:pt x="2574949" y="0"/>
                  </a:lnTo>
                  <a:lnTo>
                    <a:pt x="2625155" y="4967"/>
                  </a:lnTo>
                  <a:lnTo>
                    <a:pt x="2672974" y="19498"/>
                  </a:lnTo>
                  <a:lnTo>
                    <a:pt x="2717062" y="43036"/>
                  </a:lnTo>
                  <a:lnTo>
                    <a:pt x="2756075" y="75024"/>
                  </a:lnTo>
                  <a:lnTo>
                    <a:pt x="2788063" y="114037"/>
                  </a:lnTo>
                  <a:lnTo>
                    <a:pt x="2811601" y="158125"/>
                  </a:lnTo>
                  <a:lnTo>
                    <a:pt x="2826132" y="205944"/>
                  </a:lnTo>
                  <a:lnTo>
                    <a:pt x="2831099" y="256149"/>
                  </a:lnTo>
                  <a:lnTo>
                    <a:pt x="2831099" y="896524"/>
                  </a:lnTo>
                  <a:lnTo>
                    <a:pt x="2831099" y="1280749"/>
                  </a:lnTo>
                  <a:lnTo>
                    <a:pt x="2826973" y="1326793"/>
                  </a:lnTo>
                  <a:lnTo>
                    <a:pt x="2815074" y="1370128"/>
                  </a:lnTo>
                  <a:lnTo>
                    <a:pt x="2796128" y="1410033"/>
                  </a:lnTo>
                  <a:lnTo>
                    <a:pt x="2770856" y="1445784"/>
                  </a:lnTo>
                  <a:lnTo>
                    <a:pt x="2739984" y="1476656"/>
                  </a:lnTo>
                  <a:lnTo>
                    <a:pt x="2704233" y="1501927"/>
                  </a:lnTo>
                  <a:lnTo>
                    <a:pt x="2664329" y="1520874"/>
                  </a:lnTo>
                  <a:lnTo>
                    <a:pt x="2620993" y="1532773"/>
                  </a:lnTo>
                  <a:lnTo>
                    <a:pt x="2574949" y="1536899"/>
                  </a:lnTo>
                  <a:lnTo>
                    <a:pt x="1179624" y="1536899"/>
                  </a:lnTo>
                  <a:lnTo>
                    <a:pt x="825746" y="1729012"/>
                  </a:lnTo>
                  <a:lnTo>
                    <a:pt x="471849" y="1536899"/>
                  </a:ln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896524"/>
                  </a:lnTo>
                  <a:lnTo>
                    <a:pt x="0" y="256149"/>
                  </a:lnTo>
                  <a:close/>
                </a:path>
              </a:pathLst>
            </a:custGeom>
            <a:ln w="76199">
              <a:solidFill>
                <a:srgbClr val="FF00FF"/>
              </a:solidFill>
            </a:ln>
          </p:spPr>
          <p:txBody>
            <a:bodyPr wrap="square" lIns="0" tIns="0" rIns="0" bIns="0" rtlCol="0"/>
            <a:lstStyle/>
            <a:p>
              <a:endParaRPr/>
            </a:p>
          </p:txBody>
        </p:sp>
      </p:grpSp>
      <p:sp>
        <p:nvSpPr>
          <p:cNvPr id="14" name="object 14"/>
          <p:cNvSpPr txBox="1"/>
          <p:nvPr/>
        </p:nvSpPr>
        <p:spPr>
          <a:xfrm>
            <a:off x="6172428" y="4546977"/>
            <a:ext cx="2497455" cy="1301750"/>
          </a:xfrm>
          <a:prstGeom prst="rect">
            <a:avLst/>
          </a:prstGeom>
        </p:spPr>
        <p:txBody>
          <a:bodyPr vert="horz" wrap="square" lIns="0" tIns="12065" rIns="0" bIns="0" rtlCol="0">
            <a:spAutoFit/>
          </a:bodyPr>
          <a:lstStyle/>
          <a:p>
            <a:pPr marL="12700" marR="5080" indent="315595">
              <a:lnSpc>
                <a:spcPct val="149600"/>
              </a:lnSpc>
              <a:spcBef>
                <a:spcPts val="95"/>
              </a:spcBef>
            </a:pPr>
            <a:r>
              <a:rPr sz="2800" b="1" i="1" spc="-5" dirty="0">
                <a:solidFill>
                  <a:srgbClr val="434343"/>
                </a:solidFill>
                <a:latin typeface="Cambria"/>
                <a:cs typeface="Cambria"/>
              </a:rPr>
              <a:t>Performing </a:t>
            </a:r>
            <a:r>
              <a:rPr sz="2800" b="1" i="1" dirty="0">
                <a:solidFill>
                  <a:srgbClr val="434343"/>
                </a:solidFill>
                <a:latin typeface="Cambria"/>
                <a:cs typeface="Cambria"/>
              </a:rPr>
              <a:t> </a:t>
            </a:r>
            <a:r>
              <a:rPr sz="2800" b="1" i="1" spc="-5" dirty="0">
                <a:solidFill>
                  <a:srgbClr val="434343"/>
                </a:solidFill>
                <a:latin typeface="Cambria"/>
                <a:cs typeface="Cambria"/>
              </a:rPr>
              <a:t>transformation</a:t>
            </a:r>
            <a:endParaRPr sz="2800">
              <a:latin typeface="Cambria"/>
              <a:cs typeface="Cambria"/>
            </a:endParaRPr>
          </a:p>
        </p:txBody>
      </p:sp>
      <p:grpSp>
        <p:nvGrpSpPr>
          <p:cNvPr id="15" name="object 15"/>
          <p:cNvGrpSpPr/>
          <p:nvPr/>
        </p:nvGrpSpPr>
        <p:grpSpPr>
          <a:xfrm>
            <a:off x="215500" y="3743005"/>
            <a:ext cx="2753360" cy="1613535"/>
            <a:chOff x="300702" y="4103299"/>
            <a:chExt cx="2753360" cy="1613535"/>
          </a:xfrm>
        </p:grpSpPr>
        <p:sp>
          <p:nvSpPr>
            <p:cNvPr id="16" name="object 16"/>
            <p:cNvSpPr/>
            <p:nvPr/>
          </p:nvSpPr>
          <p:spPr>
            <a:xfrm>
              <a:off x="338802" y="4141399"/>
              <a:ext cx="2677160" cy="1537335"/>
            </a:xfrm>
            <a:custGeom>
              <a:avLst/>
              <a:gdLst/>
              <a:ahLst/>
              <a:cxnLst/>
              <a:rect l="l" t="t" r="r" b="b"/>
              <a:pathLst>
                <a:path w="2677160" h="1537335">
                  <a:moveTo>
                    <a:pt x="2420767" y="1536899"/>
                  </a:moveTo>
                  <a:lnTo>
                    <a:pt x="0" y="1536889"/>
                  </a:lnTo>
                  <a:lnTo>
                    <a:pt x="22" y="256154"/>
                  </a:lnTo>
                  <a:lnTo>
                    <a:pt x="4149" y="210110"/>
                  </a:lnTo>
                  <a:lnTo>
                    <a:pt x="16048" y="166774"/>
                  </a:lnTo>
                  <a:lnTo>
                    <a:pt x="34995" y="126868"/>
                  </a:lnTo>
                  <a:lnTo>
                    <a:pt x="60266" y="91117"/>
                  </a:lnTo>
                  <a:lnTo>
                    <a:pt x="91139" y="60244"/>
                  </a:lnTo>
                  <a:lnTo>
                    <a:pt x="126891" y="34972"/>
                  </a:lnTo>
                  <a:lnTo>
                    <a:pt x="166796" y="16025"/>
                  </a:lnTo>
                  <a:lnTo>
                    <a:pt x="210133" y="4126"/>
                  </a:lnTo>
                  <a:lnTo>
                    <a:pt x="256177" y="0"/>
                  </a:lnTo>
                  <a:lnTo>
                    <a:pt x="2676944" y="16"/>
                  </a:lnTo>
                  <a:lnTo>
                    <a:pt x="2676922" y="1280744"/>
                  </a:lnTo>
                  <a:lnTo>
                    <a:pt x="2672795" y="1326789"/>
                  </a:lnTo>
                  <a:lnTo>
                    <a:pt x="2660896" y="1370125"/>
                  </a:lnTo>
                  <a:lnTo>
                    <a:pt x="2641949" y="1410031"/>
                  </a:lnTo>
                  <a:lnTo>
                    <a:pt x="2616677" y="1445782"/>
                  </a:lnTo>
                  <a:lnTo>
                    <a:pt x="2585804" y="1476655"/>
                  </a:lnTo>
                  <a:lnTo>
                    <a:pt x="2550053" y="1501927"/>
                  </a:lnTo>
                  <a:lnTo>
                    <a:pt x="2510148" y="1520874"/>
                  </a:lnTo>
                  <a:lnTo>
                    <a:pt x="2466811" y="1532772"/>
                  </a:lnTo>
                  <a:lnTo>
                    <a:pt x="2420767" y="1536899"/>
                  </a:lnTo>
                  <a:close/>
                </a:path>
              </a:pathLst>
            </a:custGeom>
            <a:solidFill>
              <a:srgbClr val="FFFFFF"/>
            </a:solidFill>
          </p:spPr>
          <p:txBody>
            <a:bodyPr wrap="square" lIns="0" tIns="0" rIns="0" bIns="0" rtlCol="0"/>
            <a:lstStyle/>
            <a:p>
              <a:endParaRPr/>
            </a:p>
          </p:txBody>
        </p:sp>
        <p:sp>
          <p:nvSpPr>
            <p:cNvPr id="17" name="object 17"/>
            <p:cNvSpPr/>
            <p:nvPr/>
          </p:nvSpPr>
          <p:spPr>
            <a:xfrm>
              <a:off x="338802" y="4141399"/>
              <a:ext cx="2677160" cy="1537335"/>
            </a:xfrm>
            <a:custGeom>
              <a:avLst/>
              <a:gdLst/>
              <a:ahLst/>
              <a:cxnLst/>
              <a:rect l="l" t="t" r="r" b="b"/>
              <a:pathLst>
                <a:path w="2677160" h="1537335">
                  <a:moveTo>
                    <a:pt x="256177" y="0"/>
                  </a:moveTo>
                  <a:lnTo>
                    <a:pt x="2676922" y="0"/>
                  </a:lnTo>
                  <a:lnTo>
                    <a:pt x="2676922" y="1280744"/>
                  </a:lnTo>
                  <a:lnTo>
                    <a:pt x="2672795" y="1326789"/>
                  </a:lnTo>
                  <a:lnTo>
                    <a:pt x="2660896" y="1370125"/>
                  </a:lnTo>
                  <a:lnTo>
                    <a:pt x="2641949" y="1410031"/>
                  </a:lnTo>
                  <a:lnTo>
                    <a:pt x="2616677" y="1445782"/>
                  </a:lnTo>
                  <a:lnTo>
                    <a:pt x="2585804" y="1476655"/>
                  </a:lnTo>
                  <a:lnTo>
                    <a:pt x="2550053" y="1501927"/>
                  </a:lnTo>
                  <a:lnTo>
                    <a:pt x="2510148" y="1520874"/>
                  </a:lnTo>
                  <a:lnTo>
                    <a:pt x="2466811" y="1532772"/>
                  </a:lnTo>
                  <a:lnTo>
                    <a:pt x="2420767" y="1536899"/>
                  </a:lnTo>
                  <a:lnTo>
                    <a:pt x="22" y="1536899"/>
                  </a:lnTo>
                  <a:lnTo>
                    <a:pt x="22" y="256154"/>
                  </a:lnTo>
                  <a:lnTo>
                    <a:pt x="4149" y="210110"/>
                  </a:lnTo>
                  <a:lnTo>
                    <a:pt x="16048" y="166774"/>
                  </a:lnTo>
                  <a:lnTo>
                    <a:pt x="34995" y="126868"/>
                  </a:lnTo>
                  <a:lnTo>
                    <a:pt x="60266" y="91117"/>
                  </a:lnTo>
                  <a:lnTo>
                    <a:pt x="91139" y="60244"/>
                  </a:lnTo>
                  <a:lnTo>
                    <a:pt x="126891" y="34972"/>
                  </a:lnTo>
                  <a:lnTo>
                    <a:pt x="166796" y="16025"/>
                  </a:lnTo>
                  <a:lnTo>
                    <a:pt x="210133" y="4126"/>
                  </a:lnTo>
                  <a:lnTo>
                    <a:pt x="256177" y="0"/>
                  </a:lnTo>
                  <a:close/>
                </a:path>
              </a:pathLst>
            </a:custGeom>
            <a:ln w="76199">
              <a:solidFill>
                <a:srgbClr val="FF0000"/>
              </a:solidFill>
            </a:ln>
          </p:spPr>
          <p:txBody>
            <a:bodyPr wrap="square" lIns="0" tIns="0" rIns="0" bIns="0" rtlCol="0"/>
            <a:lstStyle/>
            <a:p>
              <a:endParaRPr/>
            </a:p>
          </p:txBody>
        </p:sp>
      </p:grpSp>
      <p:sp>
        <p:nvSpPr>
          <p:cNvPr id="18" name="object 18"/>
          <p:cNvSpPr txBox="1"/>
          <p:nvPr/>
        </p:nvSpPr>
        <p:spPr>
          <a:xfrm>
            <a:off x="458660" y="3878487"/>
            <a:ext cx="2265045" cy="1316990"/>
          </a:xfrm>
          <a:prstGeom prst="rect">
            <a:avLst/>
          </a:prstGeom>
        </p:spPr>
        <p:txBody>
          <a:bodyPr vert="horz" wrap="square" lIns="0" tIns="8890" rIns="0" bIns="0" rtlCol="0">
            <a:spAutoFit/>
          </a:bodyPr>
          <a:lstStyle/>
          <a:p>
            <a:pPr marL="12700" marR="5080" indent="635" algn="ctr">
              <a:lnSpc>
                <a:spcPct val="101200"/>
              </a:lnSpc>
              <a:spcBef>
                <a:spcPts val="70"/>
              </a:spcBef>
            </a:pPr>
            <a:r>
              <a:rPr sz="2100" b="1" spc="-5" dirty="0">
                <a:solidFill>
                  <a:srgbClr val="434343"/>
                </a:solidFill>
                <a:latin typeface="Cambria"/>
                <a:cs typeface="Cambria"/>
              </a:rPr>
              <a:t>Managing Missing </a:t>
            </a:r>
            <a:r>
              <a:rPr sz="2100" b="1" spc="-450" dirty="0">
                <a:solidFill>
                  <a:srgbClr val="434343"/>
                </a:solidFill>
                <a:latin typeface="Cambria"/>
                <a:cs typeface="Cambria"/>
              </a:rPr>
              <a:t> </a:t>
            </a:r>
            <a:r>
              <a:rPr sz="2100" b="1" spc="-5" dirty="0">
                <a:solidFill>
                  <a:srgbClr val="434343"/>
                </a:solidFill>
                <a:latin typeface="Cambria"/>
                <a:cs typeface="Cambria"/>
              </a:rPr>
              <a:t>data,</a:t>
            </a:r>
            <a:r>
              <a:rPr sz="2100" b="1" spc="-50" dirty="0">
                <a:solidFill>
                  <a:srgbClr val="434343"/>
                </a:solidFill>
                <a:latin typeface="Cambria"/>
                <a:cs typeface="Cambria"/>
              </a:rPr>
              <a:t> </a:t>
            </a:r>
            <a:r>
              <a:rPr sz="2100" b="1" spc="-5" dirty="0">
                <a:solidFill>
                  <a:srgbClr val="434343"/>
                </a:solidFill>
                <a:latin typeface="Cambria"/>
                <a:cs typeface="Cambria"/>
              </a:rPr>
              <a:t>Outliers,</a:t>
            </a:r>
            <a:r>
              <a:rPr sz="2100" b="1" spc="-45" dirty="0">
                <a:solidFill>
                  <a:srgbClr val="434343"/>
                </a:solidFill>
                <a:latin typeface="Cambria"/>
                <a:cs typeface="Cambria"/>
              </a:rPr>
              <a:t> </a:t>
            </a:r>
            <a:r>
              <a:rPr sz="2100" b="1" spc="-5" dirty="0">
                <a:solidFill>
                  <a:srgbClr val="434343"/>
                </a:solidFill>
                <a:latin typeface="Cambria"/>
                <a:cs typeface="Cambria"/>
              </a:rPr>
              <a:t>and </a:t>
            </a:r>
            <a:r>
              <a:rPr sz="2100" b="1" spc="-450" dirty="0">
                <a:solidFill>
                  <a:srgbClr val="434343"/>
                </a:solidFill>
                <a:latin typeface="Cambria"/>
                <a:cs typeface="Cambria"/>
              </a:rPr>
              <a:t> </a:t>
            </a:r>
            <a:r>
              <a:rPr sz="2100" b="1" spc="-5" dirty="0">
                <a:solidFill>
                  <a:srgbClr val="434343"/>
                </a:solidFill>
                <a:latin typeface="Cambria"/>
                <a:cs typeface="Cambria"/>
              </a:rPr>
              <a:t>Unwanted</a:t>
            </a:r>
            <a:endParaRPr sz="2100">
              <a:latin typeface="Cambria"/>
              <a:cs typeface="Cambria"/>
            </a:endParaRPr>
          </a:p>
          <a:p>
            <a:pPr marL="1270" algn="ctr">
              <a:lnSpc>
                <a:spcPct val="100000"/>
              </a:lnSpc>
              <a:spcBef>
                <a:spcPts val="30"/>
              </a:spcBef>
            </a:pPr>
            <a:r>
              <a:rPr sz="2100" b="1" spc="-5" dirty="0">
                <a:solidFill>
                  <a:srgbClr val="434343"/>
                </a:solidFill>
                <a:latin typeface="Cambria"/>
                <a:cs typeface="Cambria"/>
              </a:rPr>
              <a:t>Data</a:t>
            </a:r>
            <a:endParaRPr sz="2100">
              <a:latin typeface="Cambria"/>
              <a:cs typeface="Cambria"/>
            </a:endParaRPr>
          </a:p>
        </p:txBody>
      </p:sp>
      <p:grpSp>
        <p:nvGrpSpPr>
          <p:cNvPr id="19" name="object 19"/>
          <p:cNvGrpSpPr/>
          <p:nvPr/>
        </p:nvGrpSpPr>
        <p:grpSpPr>
          <a:xfrm>
            <a:off x="2904417" y="1521487"/>
            <a:ext cx="4474210" cy="3154680"/>
            <a:chOff x="2989619" y="1881781"/>
            <a:chExt cx="4474210" cy="3154680"/>
          </a:xfrm>
        </p:grpSpPr>
        <p:sp>
          <p:nvSpPr>
            <p:cNvPr id="20" name="object 20"/>
            <p:cNvSpPr/>
            <p:nvPr/>
          </p:nvSpPr>
          <p:spPr>
            <a:xfrm>
              <a:off x="6969497" y="3832624"/>
              <a:ext cx="456565" cy="1165860"/>
            </a:xfrm>
            <a:custGeom>
              <a:avLst/>
              <a:gdLst/>
              <a:ahLst/>
              <a:cxnLst/>
              <a:rect l="l" t="t" r="r" b="b"/>
              <a:pathLst>
                <a:path w="456565" h="1165860">
                  <a:moveTo>
                    <a:pt x="357133" y="892341"/>
                  </a:moveTo>
                  <a:lnTo>
                    <a:pt x="85931" y="892341"/>
                  </a:lnTo>
                  <a:lnTo>
                    <a:pt x="116553" y="845826"/>
                  </a:lnTo>
                  <a:lnTo>
                    <a:pt x="144661" y="798820"/>
                  </a:lnTo>
                  <a:lnTo>
                    <a:pt x="170239" y="751437"/>
                  </a:lnTo>
                  <a:lnTo>
                    <a:pt x="193273" y="703794"/>
                  </a:lnTo>
                  <a:lnTo>
                    <a:pt x="213746" y="656005"/>
                  </a:lnTo>
                  <a:lnTo>
                    <a:pt x="231645" y="608185"/>
                  </a:lnTo>
                  <a:lnTo>
                    <a:pt x="246953" y="560450"/>
                  </a:lnTo>
                  <a:lnTo>
                    <a:pt x="259656" y="512914"/>
                  </a:lnTo>
                  <a:lnTo>
                    <a:pt x="269738" y="465694"/>
                  </a:lnTo>
                  <a:lnTo>
                    <a:pt x="277185" y="418903"/>
                  </a:lnTo>
                  <a:lnTo>
                    <a:pt x="281980" y="372658"/>
                  </a:lnTo>
                  <a:lnTo>
                    <a:pt x="284110" y="327074"/>
                  </a:lnTo>
                  <a:lnTo>
                    <a:pt x="283558" y="282265"/>
                  </a:lnTo>
                  <a:lnTo>
                    <a:pt x="280311" y="238347"/>
                  </a:lnTo>
                  <a:lnTo>
                    <a:pt x="274351" y="195435"/>
                  </a:lnTo>
                  <a:lnTo>
                    <a:pt x="265665" y="153645"/>
                  </a:lnTo>
                  <a:lnTo>
                    <a:pt x="254237" y="113091"/>
                  </a:lnTo>
                  <a:lnTo>
                    <a:pt x="240053" y="73888"/>
                  </a:lnTo>
                  <a:lnTo>
                    <a:pt x="223096" y="36153"/>
                  </a:lnTo>
                  <a:lnTo>
                    <a:pt x="203351" y="0"/>
                  </a:lnTo>
                  <a:lnTo>
                    <a:pt x="238378" y="22940"/>
                  </a:lnTo>
                  <a:lnTo>
                    <a:pt x="270815" y="48214"/>
                  </a:lnTo>
                  <a:lnTo>
                    <a:pt x="300658" y="75709"/>
                  </a:lnTo>
                  <a:lnTo>
                    <a:pt x="327900" y="105314"/>
                  </a:lnTo>
                  <a:lnTo>
                    <a:pt x="352537" y="136916"/>
                  </a:lnTo>
                  <a:lnTo>
                    <a:pt x="374562" y="170405"/>
                  </a:lnTo>
                  <a:lnTo>
                    <a:pt x="393969" y="205668"/>
                  </a:lnTo>
                  <a:lnTo>
                    <a:pt x="410753" y="242594"/>
                  </a:lnTo>
                  <a:lnTo>
                    <a:pt x="424909" y="281070"/>
                  </a:lnTo>
                  <a:lnTo>
                    <a:pt x="436429" y="320986"/>
                  </a:lnTo>
                  <a:lnTo>
                    <a:pt x="445310" y="362230"/>
                  </a:lnTo>
                  <a:lnTo>
                    <a:pt x="451544" y="404689"/>
                  </a:lnTo>
                  <a:lnTo>
                    <a:pt x="455127" y="448252"/>
                  </a:lnTo>
                  <a:lnTo>
                    <a:pt x="456052" y="492807"/>
                  </a:lnTo>
                  <a:lnTo>
                    <a:pt x="454314" y="538243"/>
                  </a:lnTo>
                  <a:lnTo>
                    <a:pt x="449907" y="584448"/>
                  </a:lnTo>
                  <a:lnTo>
                    <a:pt x="442826" y="631310"/>
                  </a:lnTo>
                  <a:lnTo>
                    <a:pt x="433064" y="678718"/>
                  </a:lnTo>
                  <a:lnTo>
                    <a:pt x="420617" y="726559"/>
                  </a:lnTo>
                  <a:lnTo>
                    <a:pt x="405477" y="774722"/>
                  </a:lnTo>
                  <a:lnTo>
                    <a:pt x="387640" y="823095"/>
                  </a:lnTo>
                  <a:lnTo>
                    <a:pt x="367100" y="871566"/>
                  </a:lnTo>
                  <a:lnTo>
                    <a:pt x="357133" y="892341"/>
                  </a:lnTo>
                  <a:close/>
                </a:path>
                <a:path w="456565" h="1165860">
                  <a:moveTo>
                    <a:pt x="15558" y="1165694"/>
                  </a:moveTo>
                  <a:lnTo>
                    <a:pt x="0" y="806409"/>
                  </a:lnTo>
                  <a:lnTo>
                    <a:pt x="85931" y="892341"/>
                  </a:lnTo>
                  <a:lnTo>
                    <a:pt x="357133" y="892341"/>
                  </a:lnTo>
                  <a:lnTo>
                    <a:pt x="343851" y="920025"/>
                  </a:lnTo>
                  <a:lnTo>
                    <a:pt x="317887" y="968358"/>
                  </a:lnTo>
                  <a:lnTo>
                    <a:pt x="289203" y="1016455"/>
                  </a:lnTo>
                  <a:lnTo>
                    <a:pt x="257793" y="1064203"/>
                  </a:lnTo>
                  <a:lnTo>
                    <a:pt x="343724" y="1150134"/>
                  </a:lnTo>
                  <a:lnTo>
                    <a:pt x="15558" y="1165694"/>
                  </a:lnTo>
                  <a:close/>
                </a:path>
              </a:pathLst>
            </a:custGeom>
            <a:solidFill>
              <a:srgbClr val="FFFFFF"/>
            </a:solidFill>
          </p:spPr>
          <p:txBody>
            <a:bodyPr wrap="square" lIns="0" tIns="0" rIns="0" bIns="0" rtlCol="0"/>
            <a:lstStyle/>
            <a:p>
              <a:endParaRPr/>
            </a:p>
          </p:txBody>
        </p:sp>
        <p:sp>
          <p:nvSpPr>
            <p:cNvPr id="21" name="object 21"/>
            <p:cNvSpPr/>
            <p:nvPr/>
          </p:nvSpPr>
          <p:spPr>
            <a:xfrm>
              <a:off x="5921519" y="3580006"/>
              <a:ext cx="1348105" cy="527050"/>
            </a:xfrm>
            <a:custGeom>
              <a:avLst/>
              <a:gdLst/>
              <a:ahLst/>
              <a:cxnLst/>
              <a:rect l="l" t="t" r="r" b="b"/>
              <a:pathLst>
                <a:path w="1348104" h="527050">
                  <a:moveTo>
                    <a:pt x="171862" y="526637"/>
                  </a:moveTo>
                  <a:lnTo>
                    <a:pt x="0" y="354775"/>
                  </a:lnTo>
                  <a:lnTo>
                    <a:pt x="39775" y="316530"/>
                  </a:lnTo>
                  <a:lnTo>
                    <a:pt x="80499" y="280376"/>
                  </a:lnTo>
                  <a:lnTo>
                    <a:pt x="122074" y="246331"/>
                  </a:lnTo>
                  <a:lnTo>
                    <a:pt x="164399" y="214410"/>
                  </a:lnTo>
                  <a:lnTo>
                    <a:pt x="207375" y="184630"/>
                  </a:lnTo>
                  <a:lnTo>
                    <a:pt x="250904" y="157008"/>
                  </a:lnTo>
                  <a:lnTo>
                    <a:pt x="294886" y="131562"/>
                  </a:lnTo>
                  <a:lnTo>
                    <a:pt x="339221" y="108307"/>
                  </a:lnTo>
                  <a:lnTo>
                    <a:pt x="383810" y="87261"/>
                  </a:lnTo>
                  <a:lnTo>
                    <a:pt x="428555" y="68440"/>
                  </a:lnTo>
                  <a:lnTo>
                    <a:pt x="473355" y="51862"/>
                  </a:lnTo>
                  <a:lnTo>
                    <a:pt x="518111" y="37542"/>
                  </a:lnTo>
                  <a:lnTo>
                    <a:pt x="562725" y="25498"/>
                  </a:lnTo>
                  <a:lnTo>
                    <a:pt x="607097" y="15746"/>
                  </a:lnTo>
                  <a:lnTo>
                    <a:pt x="651127" y="8304"/>
                  </a:lnTo>
                  <a:lnTo>
                    <a:pt x="694716" y="3187"/>
                  </a:lnTo>
                  <a:lnTo>
                    <a:pt x="737766" y="414"/>
                  </a:lnTo>
                  <a:lnTo>
                    <a:pt x="780176" y="0"/>
                  </a:lnTo>
                  <a:lnTo>
                    <a:pt x="821848" y="1962"/>
                  </a:lnTo>
                  <a:lnTo>
                    <a:pt x="862682" y="6317"/>
                  </a:lnTo>
                  <a:lnTo>
                    <a:pt x="902579" y="13083"/>
                  </a:lnTo>
                  <a:lnTo>
                    <a:pt x="941439" y="22275"/>
                  </a:lnTo>
                  <a:lnTo>
                    <a:pt x="979164" y="33911"/>
                  </a:lnTo>
                  <a:lnTo>
                    <a:pt x="1015653" y="48007"/>
                  </a:lnTo>
                  <a:lnTo>
                    <a:pt x="1050809" y="64580"/>
                  </a:lnTo>
                  <a:lnTo>
                    <a:pt x="1084531" y="83646"/>
                  </a:lnTo>
                  <a:lnTo>
                    <a:pt x="1116720" y="105224"/>
                  </a:lnTo>
                  <a:lnTo>
                    <a:pt x="1147277" y="129329"/>
                  </a:lnTo>
                  <a:lnTo>
                    <a:pt x="1176102" y="155978"/>
                  </a:lnTo>
                  <a:lnTo>
                    <a:pt x="1191987" y="171862"/>
                  </a:lnTo>
                  <a:lnTo>
                    <a:pt x="952039" y="171862"/>
                  </a:lnTo>
                  <a:lnTo>
                    <a:pt x="909628" y="172276"/>
                  </a:lnTo>
                  <a:lnTo>
                    <a:pt x="866579" y="175050"/>
                  </a:lnTo>
                  <a:lnTo>
                    <a:pt x="822989" y="180166"/>
                  </a:lnTo>
                  <a:lnTo>
                    <a:pt x="778959" y="187608"/>
                  </a:lnTo>
                  <a:lnTo>
                    <a:pt x="734588" y="197360"/>
                  </a:lnTo>
                  <a:lnTo>
                    <a:pt x="689974" y="209404"/>
                  </a:lnTo>
                  <a:lnTo>
                    <a:pt x="645217" y="223724"/>
                  </a:lnTo>
                  <a:lnTo>
                    <a:pt x="600417" y="240303"/>
                  </a:lnTo>
                  <a:lnTo>
                    <a:pt x="555673" y="259124"/>
                  </a:lnTo>
                  <a:lnTo>
                    <a:pt x="511083" y="280170"/>
                  </a:lnTo>
                  <a:lnTo>
                    <a:pt x="466748" y="303425"/>
                  </a:lnTo>
                  <a:lnTo>
                    <a:pt x="422766" y="328871"/>
                  </a:lnTo>
                  <a:lnTo>
                    <a:pt x="379238" y="356492"/>
                  </a:lnTo>
                  <a:lnTo>
                    <a:pt x="336261" y="386272"/>
                  </a:lnTo>
                  <a:lnTo>
                    <a:pt x="293936" y="418193"/>
                  </a:lnTo>
                  <a:lnTo>
                    <a:pt x="252362" y="452239"/>
                  </a:lnTo>
                  <a:lnTo>
                    <a:pt x="211637" y="488393"/>
                  </a:lnTo>
                  <a:lnTo>
                    <a:pt x="171862" y="526637"/>
                  </a:lnTo>
                  <a:close/>
                </a:path>
                <a:path w="1348104" h="527050">
                  <a:moveTo>
                    <a:pt x="1347965" y="327840"/>
                  </a:moveTo>
                  <a:lnTo>
                    <a:pt x="1319139" y="301191"/>
                  </a:lnTo>
                  <a:lnTo>
                    <a:pt x="1288582" y="277086"/>
                  </a:lnTo>
                  <a:lnTo>
                    <a:pt x="1256393" y="255509"/>
                  </a:lnTo>
                  <a:lnTo>
                    <a:pt x="1222671" y="236442"/>
                  </a:lnTo>
                  <a:lnTo>
                    <a:pt x="1187516" y="219869"/>
                  </a:lnTo>
                  <a:lnTo>
                    <a:pt x="1151026" y="205773"/>
                  </a:lnTo>
                  <a:lnTo>
                    <a:pt x="1113301" y="194137"/>
                  </a:lnTo>
                  <a:lnTo>
                    <a:pt x="1074441" y="184945"/>
                  </a:lnTo>
                  <a:lnTo>
                    <a:pt x="1034544" y="178180"/>
                  </a:lnTo>
                  <a:lnTo>
                    <a:pt x="993710" y="173824"/>
                  </a:lnTo>
                  <a:lnTo>
                    <a:pt x="952039" y="171862"/>
                  </a:lnTo>
                  <a:lnTo>
                    <a:pt x="1191987" y="171862"/>
                  </a:lnTo>
                  <a:lnTo>
                    <a:pt x="1347965" y="327840"/>
                  </a:lnTo>
                  <a:close/>
                </a:path>
              </a:pathLst>
            </a:custGeom>
            <a:solidFill>
              <a:srgbClr val="CBCBCB"/>
            </a:solidFill>
          </p:spPr>
          <p:txBody>
            <a:bodyPr wrap="square" lIns="0" tIns="0" rIns="0" bIns="0" rtlCol="0"/>
            <a:lstStyle/>
            <a:p>
              <a:endParaRPr/>
            </a:p>
          </p:txBody>
        </p:sp>
        <p:sp>
          <p:nvSpPr>
            <p:cNvPr id="22" name="object 22"/>
            <p:cNvSpPr/>
            <p:nvPr/>
          </p:nvSpPr>
          <p:spPr>
            <a:xfrm>
              <a:off x="5921519" y="3580006"/>
              <a:ext cx="1504315" cy="1418590"/>
            </a:xfrm>
            <a:custGeom>
              <a:avLst/>
              <a:gdLst/>
              <a:ahLst/>
              <a:cxnLst/>
              <a:rect l="l" t="t" r="r" b="b"/>
              <a:pathLst>
                <a:path w="1504315" h="1418589">
                  <a:moveTo>
                    <a:pt x="1347965" y="327840"/>
                  </a:moveTo>
                  <a:lnTo>
                    <a:pt x="1319139" y="301191"/>
                  </a:lnTo>
                  <a:lnTo>
                    <a:pt x="1288582" y="277086"/>
                  </a:lnTo>
                  <a:lnTo>
                    <a:pt x="1256393" y="255509"/>
                  </a:lnTo>
                  <a:lnTo>
                    <a:pt x="1222671" y="236442"/>
                  </a:lnTo>
                  <a:lnTo>
                    <a:pt x="1187516" y="219869"/>
                  </a:lnTo>
                  <a:lnTo>
                    <a:pt x="1151026" y="205773"/>
                  </a:lnTo>
                  <a:lnTo>
                    <a:pt x="1113301" y="194137"/>
                  </a:lnTo>
                  <a:lnTo>
                    <a:pt x="1074441" y="184945"/>
                  </a:lnTo>
                  <a:lnTo>
                    <a:pt x="1034544" y="178180"/>
                  </a:lnTo>
                  <a:lnTo>
                    <a:pt x="993710" y="173824"/>
                  </a:lnTo>
                  <a:lnTo>
                    <a:pt x="952039" y="171862"/>
                  </a:lnTo>
                  <a:lnTo>
                    <a:pt x="909628" y="172276"/>
                  </a:lnTo>
                  <a:lnTo>
                    <a:pt x="866579" y="175050"/>
                  </a:lnTo>
                  <a:lnTo>
                    <a:pt x="822989" y="180166"/>
                  </a:lnTo>
                  <a:lnTo>
                    <a:pt x="778959" y="187608"/>
                  </a:lnTo>
                  <a:lnTo>
                    <a:pt x="734588" y="197360"/>
                  </a:lnTo>
                  <a:lnTo>
                    <a:pt x="689974" y="209404"/>
                  </a:lnTo>
                  <a:lnTo>
                    <a:pt x="645217" y="223724"/>
                  </a:lnTo>
                  <a:lnTo>
                    <a:pt x="600417" y="240303"/>
                  </a:lnTo>
                  <a:lnTo>
                    <a:pt x="555673" y="259124"/>
                  </a:lnTo>
                  <a:lnTo>
                    <a:pt x="511083" y="280170"/>
                  </a:lnTo>
                  <a:lnTo>
                    <a:pt x="466748" y="303425"/>
                  </a:lnTo>
                  <a:lnTo>
                    <a:pt x="422766" y="328871"/>
                  </a:lnTo>
                  <a:lnTo>
                    <a:pt x="379238" y="356492"/>
                  </a:lnTo>
                  <a:lnTo>
                    <a:pt x="336261" y="386272"/>
                  </a:lnTo>
                  <a:lnTo>
                    <a:pt x="293936" y="418193"/>
                  </a:lnTo>
                  <a:lnTo>
                    <a:pt x="252362" y="452239"/>
                  </a:lnTo>
                  <a:lnTo>
                    <a:pt x="211637" y="488393"/>
                  </a:lnTo>
                  <a:lnTo>
                    <a:pt x="171862" y="526637"/>
                  </a:lnTo>
                  <a:lnTo>
                    <a:pt x="0" y="354775"/>
                  </a:lnTo>
                  <a:lnTo>
                    <a:pt x="39775" y="316530"/>
                  </a:lnTo>
                  <a:lnTo>
                    <a:pt x="80499" y="280376"/>
                  </a:lnTo>
                  <a:lnTo>
                    <a:pt x="122074" y="246331"/>
                  </a:lnTo>
                  <a:lnTo>
                    <a:pt x="164399" y="214410"/>
                  </a:lnTo>
                  <a:lnTo>
                    <a:pt x="207375" y="184630"/>
                  </a:lnTo>
                  <a:lnTo>
                    <a:pt x="250904" y="157008"/>
                  </a:lnTo>
                  <a:lnTo>
                    <a:pt x="294886" y="131562"/>
                  </a:lnTo>
                  <a:lnTo>
                    <a:pt x="339221" y="108307"/>
                  </a:lnTo>
                  <a:lnTo>
                    <a:pt x="383810" y="87261"/>
                  </a:lnTo>
                  <a:lnTo>
                    <a:pt x="428555" y="68440"/>
                  </a:lnTo>
                  <a:lnTo>
                    <a:pt x="473355" y="51862"/>
                  </a:lnTo>
                  <a:lnTo>
                    <a:pt x="518111" y="37542"/>
                  </a:lnTo>
                  <a:lnTo>
                    <a:pt x="562725" y="25498"/>
                  </a:lnTo>
                  <a:lnTo>
                    <a:pt x="607097" y="15746"/>
                  </a:lnTo>
                  <a:lnTo>
                    <a:pt x="651127" y="8304"/>
                  </a:lnTo>
                  <a:lnTo>
                    <a:pt x="694716" y="3187"/>
                  </a:lnTo>
                  <a:lnTo>
                    <a:pt x="737766" y="414"/>
                  </a:lnTo>
                  <a:lnTo>
                    <a:pt x="780176" y="0"/>
                  </a:lnTo>
                  <a:lnTo>
                    <a:pt x="821848" y="1962"/>
                  </a:lnTo>
                  <a:lnTo>
                    <a:pt x="862682" y="6317"/>
                  </a:lnTo>
                  <a:lnTo>
                    <a:pt x="902579" y="13083"/>
                  </a:lnTo>
                  <a:lnTo>
                    <a:pt x="941439" y="22275"/>
                  </a:lnTo>
                  <a:lnTo>
                    <a:pt x="979164" y="33911"/>
                  </a:lnTo>
                  <a:lnTo>
                    <a:pt x="1015653" y="48007"/>
                  </a:lnTo>
                  <a:lnTo>
                    <a:pt x="1050809" y="64580"/>
                  </a:lnTo>
                  <a:lnTo>
                    <a:pt x="1084531" y="83646"/>
                  </a:lnTo>
                  <a:lnTo>
                    <a:pt x="1116720" y="105224"/>
                  </a:lnTo>
                  <a:lnTo>
                    <a:pt x="1147277" y="129329"/>
                  </a:lnTo>
                  <a:lnTo>
                    <a:pt x="1176102" y="155978"/>
                  </a:lnTo>
                  <a:lnTo>
                    <a:pt x="1347965" y="327840"/>
                  </a:lnTo>
                  <a:lnTo>
                    <a:pt x="1375676" y="357937"/>
                  </a:lnTo>
                  <a:lnTo>
                    <a:pt x="1400668" y="390005"/>
                  </a:lnTo>
                  <a:lnTo>
                    <a:pt x="1422944" y="423931"/>
                  </a:lnTo>
                  <a:lnTo>
                    <a:pt x="1442509" y="459601"/>
                  </a:lnTo>
                  <a:lnTo>
                    <a:pt x="1459370" y="496899"/>
                  </a:lnTo>
                  <a:lnTo>
                    <a:pt x="1473530" y="535713"/>
                  </a:lnTo>
                  <a:lnTo>
                    <a:pt x="1484994" y="575928"/>
                  </a:lnTo>
                  <a:lnTo>
                    <a:pt x="1493767" y="617430"/>
                  </a:lnTo>
                  <a:lnTo>
                    <a:pt x="1499854" y="660104"/>
                  </a:lnTo>
                  <a:lnTo>
                    <a:pt x="1503260" y="703838"/>
                  </a:lnTo>
                  <a:lnTo>
                    <a:pt x="1503990" y="748516"/>
                  </a:lnTo>
                  <a:lnTo>
                    <a:pt x="1502048" y="794025"/>
                  </a:lnTo>
                  <a:lnTo>
                    <a:pt x="1497440" y="840251"/>
                  </a:lnTo>
                  <a:lnTo>
                    <a:pt x="1490171" y="887079"/>
                  </a:lnTo>
                  <a:lnTo>
                    <a:pt x="1480244" y="934396"/>
                  </a:lnTo>
                  <a:lnTo>
                    <a:pt x="1467666" y="982087"/>
                  </a:lnTo>
                  <a:lnTo>
                    <a:pt x="1452440" y="1030038"/>
                  </a:lnTo>
                  <a:lnTo>
                    <a:pt x="1434572" y="1078135"/>
                  </a:lnTo>
                  <a:lnTo>
                    <a:pt x="1414067" y="1126265"/>
                  </a:lnTo>
                  <a:lnTo>
                    <a:pt x="1390930" y="1174312"/>
                  </a:lnTo>
                  <a:lnTo>
                    <a:pt x="1365165" y="1222164"/>
                  </a:lnTo>
                  <a:lnTo>
                    <a:pt x="1336777" y="1269705"/>
                  </a:lnTo>
                  <a:lnTo>
                    <a:pt x="1305772" y="1316822"/>
                  </a:lnTo>
                  <a:lnTo>
                    <a:pt x="1391703" y="1402753"/>
                  </a:lnTo>
                  <a:lnTo>
                    <a:pt x="1063536" y="1418312"/>
                  </a:lnTo>
                  <a:lnTo>
                    <a:pt x="1047978" y="1059028"/>
                  </a:lnTo>
                  <a:lnTo>
                    <a:pt x="1133909" y="1144959"/>
                  </a:lnTo>
                  <a:lnTo>
                    <a:pt x="1164531" y="1098444"/>
                  </a:lnTo>
                  <a:lnTo>
                    <a:pt x="1192639" y="1051438"/>
                  </a:lnTo>
                  <a:lnTo>
                    <a:pt x="1218217" y="1004056"/>
                  </a:lnTo>
                  <a:lnTo>
                    <a:pt x="1241251" y="956412"/>
                  </a:lnTo>
                  <a:lnTo>
                    <a:pt x="1261724" y="908623"/>
                  </a:lnTo>
                  <a:lnTo>
                    <a:pt x="1279623" y="860803"/>
                  </a:lnTo>
                  <a:lnTo>
                    <a:pt x="1294931" y="813068"/>
                  </a:lnTo>
                  <a:lnTo>
                    <a:pt x="1307634" y="765532"/>
                  </a:lnTo>
                  <a:lnTo>
                    <a:pt x="1317716" y="718312"/>
                  </a:lnTo>
                  <a:lnTo>
                    <a:pt x="1325163" y="671522"/>
                  </a:lnTo>
                  <a:lnTo>
                    <a:pt x="1329959" y="625277"/>
                  </a:lnTo>
                  <a:lnTo>
                    <a:pt x="1332088" y="579692"/>
                  </a:lnTo>
                  <a:lnTo>
                    <a:pt x="1331537" y="534883"/>
                  </a:lnTo>
                  <a:lnTo>
                    <a:pt x="1328289" y="490965"/>
                  </a:lnTo>
                  <a:lnTo>
                    <a:pt x="1322329" y="448054"/>
                  </a:lnTo>
                  <a:lnTo>
                    <a:pt x="1313643" y="406263"/>
                  </a:lnTo>
                  <a:lnTo>
                    <a:pt x="1302216" y="365709"/>
                  </a:lnTo>
                  <a:lnTo>
                    <a:pt x="1288031" y="326507"/>
                  </a:lnTo>
                  <a:lnTo>
                    <a:pt x="1271074" y="288771"/>
                  </a:lnTo>
                  <a:lnTo>
                    <a:pt x="1251329" y="252618"/>
                  </a:lnTo>
                </a:path>
              </a:pathLst>
            </a:custGeom>
            <a:ln w="76199">
              <a:solidFill>
                <a:srgbClr val="FF9900"/>
              </a:solidFill>
            </a:ln>
          </p:spPr>
          <p:txBody>
            <a:bodyPr wrap="square" lIns="0" tIns="0" rIns="0" bIns="0" rtlCol="0"/>
            <a:lstStyle/>
            <a:p>
              <a:endParaRPr/>
            </a:p>
          </p:txBody>
        </p:sp>
        <p:sp>
          <p:nvSpPr>
            <p:cNvPr id="23" name="object 23"/>
            <p:cNvSpPr/>
            <p:nvPr/>
          </p:nvSpPr>
          <p:spPr>
            <a:xfrm>
              <a:off x="4075697" y="2172500"/>
              <a:ext cx="456565" cy="1165860"/>
            </a:xfrm>
            <a:custGeom>
              <a:avLst/>
              <a:gdLst/>
              <a:ahLst/>
              <a:cxnLst/>
              <a:rect l="l" t="t" r="r" b="b"/>
              <a:pathLst>
                <a:path w="456564" h="1165860">
                  <a:moveTo>
                    <a:pt x="357133" y="892341"/>
                  </a:moveTo>
                  <a:lnTo>
                    <a:pt x="85931" y="892341"/>
                  </a:lnTo>
                  <a:lnTo>
                    <a:pt x="116553" y="845826"/>
                  </a:lnTo>
                  <a:lnTo>
                    <a:pt x="144661" y="798820"/>
                  </a:lnTo>
                  <a:lnTo>
                    <a:pt x="170239" y="751437"/>
                  </a:lnTo>
                  <a:lnTo>
                    <a:pt x="193273" y="703794"/>
                  </a:lnTo>
                  <a:lnTo>
                    <a:pt x="213746" y="656005"/>
                  </a:lnTo>
                  <a:lnTo>
                    <a:pt x="231645" y="608185"/>
                  </a:lnTo>
                  <a:lnTo>
                    <a:pt x="246953" y="560450"/>
                  </a:lnTo>
                  <a:lnTo>
                    <a:pt x="259656" y="512914"/>
                  </a:lnTo>
                  <a:lnTo>
                    <a:pt x="269738" y="465694"/>
                  </a:lnTo>
                  <a:lnTo>
                    <a:pt x="277185" y="418903"/>
                  </a:lnTo>
                  <a:lnTo>
                    <a:pt x="281980" y="372658"/>
                  </a:lnTo>
                  <a:lnTo>
                    <a:pt x="284110" y="327074"/>
                  </a:lnTo>
                  <a:lnTo>
                    <a:pt x="283559" y="282265"/>
                  </a:lnTo>
                  <a:lnTo>
                    <a:pt x="280311" y="238347"/>
                  </a:lnTo>
                  <a:lnTo>
                    <a:pt x="274351" y="195435"/>
                  </a:lnTo>
                  <a:lnTo>
                    <a:pt x="265665" y="153645"/>
                  </a:lnTo>
                  <a:lnTo>
                    <a:pt x="254237" y="113091"/>
                  </a:lnTo>
                  <a:lnTo>
                    <a:pt x="240053" y="73888"/>
                  </a:lnTo>
                  <a:lnTo>
                    <a:pt x="223096" y="36153"/>
                  </a:lnTo>
                  <a:lnTo>
                    <a:pt x="203351" y="0"/>
                  </a:lnTo>
                  <a:lnTo>
                    <a:pt x="238378" y="22940"/>
                  </a:lnTo>
                  <a:lnTo>
                    <a:pt x="270815" y="48214"/>
                  </a:lnTo>
                  <a:lnTo>
                    <a:pt x="300658" y="75709"/>
                  </a:lnTo>
                  <a:lnTo>
                    <a:pt x="327901" y="105314"/>
                  </a:lnTo>
                  <a:lnTo>
                    <a:pt x="352537" y="136916"/>
                  </a:lnTo>
                  <a:lnTo>
                    <a:pt x="374562" y="170405"/>
                  </a:lnTo>
                  <a:lnTo>
                    <a:pt x="393969" y="205668"/>
                  </a:lnTo>
                  <a:lnTo>
                    <a:pt x="410754" y="242594"/>
                  </a:lnTo>
                  <a:lnTo>
                    <a:pt x="424909" y="281071"/>
                  </a:lnTo>
                  <a:lnTo>
                    <a:pt x="436430" y="320986"/>
                  </a:lnTo>
                  <a:lnTo>
                    <a:pt x="445310" y="362230"/>
                  </a:lnTo>
                  <a:lnTo>
                    <a:pt x="451545" y="404689"/>
                  </a:lnTo>
                  <a:lnTo>
                    <a:pt x="455127" y="448252"/>
                  </a:lnTo>
                  <a:lnTo>
                    <a:pt x="456053" y="492807"/>
                  </a:lnTo>
                  <a:lnTo>
                    <a:pt x="454315" y="538243"/>
                  </a:lnTo>
                  <a:lnTo>
                    <a:pt x="449908" y="584448"/>
                  </a:lnTo>
                  <a:lnTo>
                    <a:pt x="442826" y="631310"/>
                  </a:lnTo>
                  <a:lnTo>
                    <a:pt x="433065" y="678718"/>
                  </a:lnTo>
                  <a:lnTo>
                    <a:pt x="420617" y="726559"/>
                  </a:lnTo>
                  <a:lnTo>
                    <a:pt x="405477" y="774722"/>
                  </a:lnTo>
                  <a:lnTo>
                    <a:pt x="387640" y="823095"/>
                  </a:lnTo>
                  <a:lnTo>
                    <a:pt x="367100" y="871567"/>
                  </a:lnTo>
                  <a:lnTo>
                    <a:pt x="357133" y="892341"/>
                  </a:lnTo>
                  <a:close/>
                </a:path>
                <a:path w="456564" h="1165860">
                  <a:moveTo>
                    <a:pt x="15559" y="1165694"/>
                  </a:moveTo>
                  <a:lnTo>
                    <a:pt x="0" y="806410"/>
                  </a:lnTo>
                  <a:lnTo>
                    <a:pt x="85931" y="892341"/>
                  </a:lnTo>
                  <a:lnTo>
                    <a:pt x="357133" y="892341"/>
                  </a:lnTo>
                  <a:lnTo>
                    <a:pt x="343851" y="920025"/>
                  </a:lnTo>
                  <a:lnTo>
                    <a:pt x="317887" y="968358"/>
                  </a:lnTo>
                  <a:lnTo>
                    <a:pt x="289204" y="1016455"/>
                  </a:lnTo>
                  <a:lnTo>
                    <a:pt x="257793" y="1064204"/>
                  </a:lnTo>
                  <a:lnTo>
                    <a:pt x="343724" y="1150134"/>
                  </a:lnTo>
                  <a:lnTo>
                    <a:pt x="15559" y="1165694"/>
                  </a:lnTo>
                  <a:close/>
                </a:path>
              </a:pathLst>
            </a:custGeom>
            <a:solidFill>
              <a:srgbClr val="FFFFFF"/>
            </a:solidFill>
          </p:spPr>
          <p:txBody>
            <a:bodyPr wrap="square" lIns="0" tIns="0" rIns="0" bIns="0" rtlCol="0"/>
            <a:lstStyle/>
            <a:p>
              <a:endParaRPr/>
            </a:p>
          </p:txBody>
        </p:sp>
        <p:sp>
          <p:nvSpPr>
            <p:cNvPr id="24" name="object 24"/>
            <p:cNvSpPr/>
            <p:nvPr/>
          </p:nvSpPr>
          <p:spPr>
            <a:xfrm>
              <a:off x="3027719" y="1919881"/>
              <a:ext cx="1348105" cy="527050"/>
            </a:xfrm>
            <a:custGeom>
              <a:avLst/>
              <a:gdLst/>
              <a:ahLst/>
              <a:cxnLst/>
              <a:rect l="l" t="t" r="r" b="b"/>
              <a:pathLst>
                <a:path w="1348104" h="527050">
                  <a:moveTo>
                    <a:pt x="171862" y="526637"/>
                  </a:moveTo>
                  <a:lnTo>
                    <a:pt x="0" y="354774"/>
                  </a:lnTo>
                  <a:lnTo>
                    <a:pt x="39775" y="316530"/>
                  </a:lnTo>
                  <a:lnTo>
                    <a:pt x="80499" y="280376"/>
                  </a:lnTo>
                  <a:lnTo>
                    <a:pt x="122074" y="246331"/>
                  </a:lnTo>
                  <a:lnTo>
                    <a:pt x="164399" y="214409"/>
                  </a:lnTo>
                  <a:lnTo>
                    <a:pt x="207375" y="184630"/>
                  </a:lnTo>
                  <a:lnTo>
                    <a:pt x="250904" y="157008"/>
                  </a:lnTo>
                  <a:lnTo>
                    <a:pt x="294886" y="131562"/>
                  </a:lnTo>
                  <a:lnTo>
                    <a:pt x="339221" y="108307"/>
                  </a:lnTo>
                  <a:lnTo>
                    <a:pt x="383810" y="87261"/>
                  </a:lnTo>
                  <a:lnTo>
                    <a:pt x="428555" y="68440"/>
                  </a:lnTo>
                  <a:lnTo>
                    <a:pt x="473355" y="51862"/>
                  </a:lnTo>
                  <a:lnTo>
                    <a:pt x="518112" y="37542"/>
                  </a:lnTo>
                  <a:lnTo>
                    <a:pt x="562725" y="25498"/>
                  </a:lnTo>
                  <a:lnTo>
                    <a:pt x="607097" y="15746"/>
                  </a:lnTo>
                  <a:lnTo>
                    <a:pt x="651127" y="8304"/>
                  </a:lnTo>
                  <a:lnTo>
                    <a:pt x="694717" y="3187"/>
                  </a:lnTo>
                  <a:lnTo>
                    <a:pt x="737766" y="414"/>
                  </a:lnTo>
                  <a:lnTo>
                    <a:pt x="780177" y="0"/>
                  </a:lnTo>
                  <a:lnTo>
                    <a:pt x="821849" y="1962"/>
                  </a:lnTo>
                  <a:lnTo>
                    <a:pt x="862682" y="6317"/>
                  </a:lnTo>
                  <a:lnTo>
                    <a:pt x="902579" y="13083"/>
                  </a:lnTo>
                  <a:lnTo>
                    <a:pt x="941440" y="22275"/>
                  </a:lnTo>
                  <a:lnTo>
                    <a:pt x="979164" y="33911"/>
                  </a:lnTo>
                  <a:lnTo>
                    <a:pt x="1015654" y="48007"/>
                  </a:lnTo>
                  <a:lnTo>
                    <a:pt x="1050809" y="64579"/>
                  </a:lnTo>
                  <a:lnTo>
                    <a:pt x="1084531" y="83646"/>
                  </a:lnTo>
                  <a:lnTo>
                    <a:pt x="1116720" y="105224"/>
                  </a:lnTo>
                  <a:lnTo>
                    <a:pt x="1147277" y="129329"/>
                  </a:lnTo>
                  <a:lnTo>
                    <a:pt x="1176103" y="155978"/>
                  </a:lnTo>
                  <a:lnTo>
                    <a:pt x="1191987" y="171862"/>
                  </a:lnTo>
                  <a:lnTo>
                    <a:pt x="952039" y="171862"/>
                  </a:lnTo>
                  <a:lnTo>
                    <a:pt x="909629" y="172276"/>
                  </a:lnTo>
                  <a:lnTo>
                    <a:pt x="866579" y="175050"/>
                  </a:lnTo>
                  <a:lnTo>
                    <a:pt x="822990" y="180166"/>
                  </a:lnTo>
                  <a:lnTo>
                    <a:pt x="778960" y="187608"/>
                  </a:lnTo>
                  <a:lnTo>
                    <a:pt x="734588" y="197360"/>
                  </a:lnTo>
                  <a:lnTo>
                    <a:pt x="689974" y="209404"/>
                  </a:lnTo>
                  <a:lnTo>
                    <a:pt x="645218" y="223724"/>
                  </a:lnTo>
                  <a:lnTo>
                    <a:pt x="600417" y="240303"/>
                  </a:lnTo>
                  <a:lnTo>
                    <a:pt x="555673" y="259124"/>
                  </a:lnTo>
                  <a:lnTo>
                    <a:pt x="511083" y="280170"/>
                  </a:lnTo>
                  <a:lnTo>
                    <a:pt x="466748" y="303424"/>
                  </a:lnTo>
                  <a:lnTo>
                    <a:pt x="422767" y="328871"/>
                  </a:lnTo>
                  <a:lnTo>
                    <a:pt x="379238" y="356492"/>
                  </a:lnTo>
                  <a:lnTo>
                    <a:pt x="336261" y="386272"/>
                  </a:lnTo>
                  <a:lnTo>
                    <a:pt x="293936" y="418193"/>
                  </a:lnTo>
                  <a:lnTo>
                    <a:pt x="252362" y="452239"/>
                  </a:lnTo>
                  <a:lnTo>
                    <a:pt x="211637" y="488392"/>
                  </a:lnTo>
                  <a:lnTo>
                    <a:pt x="171862" y="526637"/>
                  </a:lnTo>
                  <a:close/>
                </a:path>
                <a:path w="1348104" h="527050">
                  <a:moveTo>
                    <a:pt x="1347965" y="327840"/>
                  </a:moveTo>
                  <a:lnTo>
                    <a:pt x="1319140" y="301191"/>
                  </a:lnTo>
                  <a:lnTo>
                    <a:pt x="1288583" y="277086"/>
                  </a:lnTo>
                  <a:lnTo>
                    <a:pt x="1256394" y="255509"/>
                  </a:lnTo>
                  <a:lnTo>
                    <a:pt x="1222672" y="236442"/>
                  </a:lnTo>
                  <a:lnTo>
                    <a:pt x="1187516" y="219869"/>
                  </a:lnTo>
                  <a:lnTo>
                    <a:pt x="1151027" y="205773"/>
                  </a:lnTo>
                  <a:lnTo>
                    <a:pt x="1113302" y="194137"/>
                  </a:lnTo>
                  <a:lnTo>
                    <a:pt x="1074442" y="184945"/>
                  </a:lnTo>
                  <a:lnTo>
                    <a:pt x="1034545" y="178180"/>
                  </a:lnTo>
                  <a:lnTo>
                    <a:pt x="993711" y="173824"/>
                  </a:lnTo>
                  <a:lnTo>
                    <a:pt x="952039" y="171862"/>
                  </a:lnTo>
                  <a:lnTo>
                    <a:pt x="1191987" y="171862"/>
                  </a:lnTo>
                  <a:lnTo>
                    <a:pt x="1347965" y="327840"/>
                  </a:lnTo>
                  <a:close/>
                </a:path>
              </a:pathLst>
            </a:custGeom>
            <a:solidFill>
              <a:srgbClr val="CBCBCB"/>
            </a:solidFill>
          </p:spPr>
          <p:txBody>
            <a:bodyPr wrap="square" lIns="0" tIns="0" rIns="0" bIns="0" rtlCol="0"/>
            <a:lstStyle/>
            <a:p>
              <a:endParaRPr/>
            </a:p>
          </p:txBody>
        </p:sp>
        <p:sp>
          <p:nvSpPr>
            <p:cNvPr id="25" name="object 25"/>
            <p:cNvSpPr/>
            <p:nvPr/>
          </p:nvSpPr>
          <p:spPr>
            <a:xfrm>
              <a:off x="3027719" y="1919881"/>
              <a:ext cx="1504315" cy="1418590"/>
            </a:xfrm>
            <a:custGeom>
              <a:avLst/>
              <a:gdLst/>
              <a:ahLst/>
              <a:cxnLst/>
              <a:rect l="l" t="t" r="r" b="b"/>
              <a:pathLst>
                <a:path w="1504314" h="1418589">
                  <a:moveTo>
                    <a:pt x="1347965" y="327840"/>
                  </a:moveTo>
                  <a:lnTo>
                    <a:pt x="1319140" y="301191"/>
                  </a:lnTo>
                  <a:lnTo>
                    <a:pt x="1288583" y="277086"/>
                  </a:lnTo>
                  <a:lnTo>
                    <a:pt x="1256394" y="255509"/>
                  </a:lnTo>
                  <a:lnTo>
                    <a:pt x="1222672" y="236442"/>
                  </a:lnTo>
                  <a:lnTo>
                    <a:pt x="1187516" y="219869"/>
                  </a:lnTo>
                  <a:lnTo>
                    <a:pt x="1151027" y="205773"/>
                  </a:lnTo>
                  <a:lnTo>
                    <a:pt x="1113302" y="194137"/>
                  </a:lnTo>
                  <a:lnTo>
                    <a:pt x="1074442" y="184945"/>
                  </a:lnTo>
                  <a:lnTo>
                    <a:pt x="1034545" y="178180"/>
                  </a:lnTo>
                  <a:lnTo>
                    <a:pt x="993711" y="173824"/>
                  </a:lnTo>
                  <a:lnTo>
                    <a:pt x="952039" y="171862"/>
                  </a:lnTo>
                  <a:lnTo>
                    <a:pt x="909629" y="172276"/>
                  </a:lnTo>
                  <a:lnTo>
                    <a:pt x="866579" y="175050"/>
                  </a:lnTo>
                  <a:lnTo>
                    <a:pt x="822990" y="180166"/>
                  </a:lnTo>
                  <a:lnTo>
                    <a:pt x="778960" y="187608"/>
                  </a:lnTo>
                  <a:lnTo>
                    <a:pt x="734588" y="197360"/>
                  </a:lnTo>
                  <a:lnTo>
                    <a:pt x="689974" y="209404"/>
                  </a:lnTo>
                  <a:lnTo>
                    <a:pt x="645218" y="223724"/>
                  </a:lnTo>
                  <a:lnTo>
                    <a:pt x="600417" y="240303"/>
                  </a:lnTo>
                  <a:lnTo>
                    <a:pt x="555673" y="259124"/>
                  </a:lnTo>
                  <a:lnTo>
                    <a:pt x="511083" y="280170"/>
                  </a:lnTo>
                  <a:lnTo>
                    <a:pt x="466748" y="303424"/>
                  </a:lnTo>
                  <a:lnTo>
                    <a:pt x="422767" y="328871"/>
                  </a:lnTo>
                  <a:lnTo>
                    <a:pt x="379238" y="356492"/>
                  </a:lnTo>
                  <a:lnTo>
                    <a:pt x="336261" y="386272"/>
                  </a:lnTo>
                  <a:lnTo>
                    <a:pt x="293936" y="418193"/>
                  </a:lnTo>
                  <a:lnTo>
                    <a:pt x="252362" y="452239"/>
                  </a:lnTo>
                  <a:lnTo>
                    <a:pt x="211637" y="488392"/>
                  </a:lnTo>
                  <a:lnTo>
                    <a:pt x="171862" y="526637"/>
                  </a:lnTo>
                  <a:lnTo>
                    <a:pt x="0" y="354774"/>
                  </a:lnTo>
                  <a:lnTo>
                    <a:pt x="39775" y="316530"/>
                  </a:lnTo>
                  <a:lnTo>
                    <a:pt x="80499" y="280376"/>
                  </a:lnTo>
                  <a:lnTo>
                    <a:pt x="122074" y="246331"/>
                  </a:lnTo>
                  <a:lnTo>
                    <a:pt x="164399" y="214409"/>
                  </a:lnTo>
                  <a:lnTo>
                    <a:pt x="207375" y="184630"/>
                  </a:lnTo>
                  <a:lnTo>
                    <a:pt x="250904" y="157008"/>
                  </a:lnTo>
                  <a:lnTo>
                    <a:pt x="294886" y="131562"/>
                  </a:lnTo>
                  <a:lnTo>
                    <a:pt x="339221" y="108307"/>
                  </a:lnTo>
                  <a:lnTo>
                    <a:pt x="383810" y="87261"/>
                  </a:lnTo>
                  <a:lnTo>
                    <a:pt x="428555" y="68440"/>
                  </a:lnTo>
                  <a:lnTo>
                    <a:pt x="473355" y="51862"/>
                  </a:lnTo>
                  <a:lnTo>
                    <a:pt x="518112" y="37542"/>
                  </a:lnTo>
                  <a:lnTo>
                    <a:pt x="562725" y="25498"/>
                  </a:lnTo>
                  <a:lnTo>
                    <a:pt x="607097" y="15746"/>
                  </a:lnTo>
                  <a:lnTo>
                    <a:pt x="651127" y="8304"/>
                  </a:lnTo>
                  <a:lnTo>
                    <a:pt x="694717" y="3187"/>
                  </a:lnTo>
                  <a:lnTo>
                    <a:pt x="737766" y="414"/>
                  </a:lnTo>
                  <a:lnTo>
                    <a:pt x="780177" y="0"/>
                  </a:lnTo>
                  <a:lnTo>
                    <a:pt x="821849" y="1962"/>
                  </a:lnTo>
                  <a:lnTo>
                    <a:pt x="862682" y="6317"/>
                  </a:lnTo>
                  <a:lnTo>
                    <a:pt x="902579" y="13083"/>
                  </a:lnTo>
                  <a:lnTo>
                    <a:pt x="941440" y="22275"/>
                  </a:lnTo>
                  <a:lnTo>
                    <a:pt x="979164" y="33911"/>
                  </a:lnTo>
                  <a:lnTo>
                    <a:pt x="1015654" y="48007"/>
                  </a:lnTo>
                  <a:lnTo>
                    <a:pt x="1050809" y="64579"/>
                  </a:lnTo>
                  <a:lnTo>
                    <a:pt x="1084531" y="83646"/>
                  </a:lnTo>
                  <a:lnTo>
                    <a:pt x="1116720" y="105224"/>
                  </a:lnTo>
                  <a:lnTo>
                    <a:pt x="1147277" y="129329"/>
                  </a:lnTo>
                  <a:lnTo>
                    <a:pt x="1176103" y="155978"/>
                  </a:lnTo>
                  <a:lnTo>
                    <a:pt x="1347965" y="327840"/>
                  </a:lnTo>
                  <a:lnTo>
                    <a:pt x="1375677" y="357937"/>
                  </a:lnTo>
                  <a:lnTo>
                    <a:pt x="1400668" y="390005"/>
                  </a:lnTo>
                  <a:lnTo>
                    <a:pt x="1422944" y="423931"/>
                  </a:lnTo>
                  <a:lnTo>
                    <a:pt x="1442510" y="459600"/>
                  </a:lnTo>
                  <a:lnTo>
                    <a:pt x="1459370" y="496899"/>
                  </a:lnTo>
                  <a:lnTo>
                    <a:pt x="1473530" y="535713"/>
                  </a:lnTo>
                  <a:lnTo>
                    <a:pt x="1484994" y="575928"/>
                  </a:lnTo>
                  <a:lnTo>
                    <a:pt x="1493767" y="617429"/>
                  </a:lnTo>
                  <a:lnTo>
                    <a:pt x="1499854" y="660104"/>
                  </a:lnTo>
                  <a:lnTo>
                    <a:pt x="1503260" y="703838"/>
                  </a:lnTo>
                  <a:lnTo>
                    <a:pt x="1503990" y="748516"/>
                  </a:lnTo>
                  <a:lnTo>
                    <a:pt x="1502049" y="794025"/>
                  </a:lnTo>
                  <a:lnTo>
                    <a:pt x="1497441" y="840251"/>
                  </a:lnTo>
                  <a:lnTo>
                    <a:pt x="1490171" y="887079"/>
                  </a:lnTo>
                  <a:lnTo>
                    <a:pt x="1480244" y="934396"/>
                  </a:lnTo>
                  <a:lnTo>
                    <a:pt x="1467666" y="982087"/>
                  </a:lnTo>
                  <a:lnTo>
                    <a:pt x="1452440" y="1030038"/>
                  </a:lnTo>
                  <a:lnTo>
                    <a:pt x="1434573" y="1078135"/>
                  </a:lnTo>
                  <a:lnTo>
                    <a:pt x="1414068" y="1126265"/>
                  </a:lnTo>
                  <a:lnTo>
                    <a:pt x="1390930" y="1174312"/>
                  </a:lnTo>
                  <a:lnTo>
                    <a:pt x="1365165" y="1222164"/>
                  </a:lnTo>
                  <a:lnTo>
                    <a:pt x="1336778" y="1269705"/>
                  </a:lnTo>
                  <a:lnTo>
                    <a:pt x="1305772" y="1316822"/>
                  </a:lnTo>
                  <a:lnTo>
                    <a:pt x="1391703" y="1402753"/>
                  </a:lnTo>
                  <a:lnTo>
                    <a:pt x="1063537" y="1418312"/>
                  </a:lnTo>
                  <a:lnTo>
                    <a:pt x="1047978" y="1059028"/>
                  </a:lnTo>
                  <a:lnTo>
                    <a:pt x="1133909" y="1144959"/>
                  </a:lnTo>
                  <a:lnTo>
                    <a:pt x="1164532" y="1098444"/>
                  </a:lnTo>
                  <a:lnTo>
                    <a:pt x="1192640" y="1051438"/>
                  </a:lnTo>
                  <a:lnTo>
                    <a:pt x="1218218" y="1004056"/>
                  </a:lnTo>
                  <a:lnTo>
                    <a:pt x="1241251" y="956412"/>
                  </a:lnTo>
                  <a:lnTo>
                    <a:pt x="1261725" y="908623"/>
                  </a:lnTo>
                  <a:lnTo>
                    <a:pt x="1279623" y="860803"/>
                  </a:lnTo>
                  <a:lnTo>
                    <a:pt x="1294932" y="813068"/>
                  </a:lnTo>
                  <a:lnTo>
                    <a:pt x="1307634" y="765532"/>
                  </a:lnTo>
                  <a:lnTo>
                    <a:pt x="1317717" y="718312"/>
                  </a:lnTo>
                  <a:lnTo>
                    <a:pt x="1325163" y="671522"/>
                  </a:lnTo>
                  <a:lnTo>
                    <a:pt x="1329959" y="625277"/>
                  </a:lnTo>
                  <a:lnTo>
                    <a:pt x="1332089" y="579692"/>
                  </a:lnTo>
                  <a:lnTo>
                    <a:pt x="1331537" y="534883"/>
                  </a:lnTo>
                  <a:lnTo>
                    <a:pt x="1328289" y="490965"/>
                  </a:lnTo>
                  <a:lnTo>
                    <a:pt x="1322330" y="448054"/>
                  </a:lnTo>
                  <a:lnTo>
                    <a:pt x="1313644" y="406263"/>
                  </a:lnTo>
                  <a:lnTo>
                    <a:pt x="1302216" y="365709"/>
                  </a:lnTo>
                  <a:lnTo>
                    <a:pt x="1288031" y="326507"/>
                  </a:lnTo>
                  <a:lnTo>
                    <a:pt x="1271074" y="288771"/>
                  </a:lnTo>
                  <a:lnTo>
                    <a:pt x="1251330" y="252618"/>
                  </a:lnTo>
                </a:path>
              </a:pathLst>
            </a:custGeom>
            <a:ln w="76199">
              <a:solidFill>
                <a:srgbClr val="FF9900"/>
              </a:solidFill>
            </a:ln>
          </p:spPr>
          <p:txBody>
            <a:bodyPr wrap="square" lIns="0" tIns="0" rIns="0" bIns="0" rtlCol="0"/>
            <a:lstStyle/>
            <a:p>
              <a:endParaRPr/>
            </a:p>
          </p:txBody>
        </p:sp>
      </p:grpSp>
      <p:sp>
        <p:nvSpPr>
          <p:cNvPr id="26" name="Date Placeholder 25">
            <a:extLst>
              <a:ext uri="{FF2B5EF4-FFF2-40B4-BE49-F238E27FC236}">
                <a16:creationId xmlns:a16="http://schemas.microsoft.com/office/drawing/2014/main" id="{8785626D-7C31-FEA5-5664-8C1718749C22}"/>
              </a:ext>
            </a:extLst>
          </p:cNvPr>
          <p:cNvSpPr>
            <a:spLocks noGrp="1"/>
          </p:cNvSpPr>
          <p:nvPr>
            <p:ph type="dt" sz="half" idx="10"/>
          </p:nvPr>
        </p:nvSpPr>
        <p:spPr>
          <a:xfrm>
            <a:off x="32657" y="6389628"/>
            <a:ext cx="2133600" cy="365125"/>
          </a:xfrm>
        </p:spPr>
        <p:txBody>
          <a:bodyPr/>
          <a:lstStyle/>
          <a:p>
            <a:fld id="{E76ED4A8-7F1A-49DB-8FD3-689DC28A7A01}" type="datetime1">
              <a:rPr lang="en-US" smtClean="0"/>
              <a:t>2/5/2024</a:t>
            </a:fld>
            <a:endParaRPr lang="en-US" dirty="0"/>
          </a:p>
        </p:txBody>
      </p:sp>
      <p:sp>
        <p:nvSpPr>
          <p:cNvPr id="27" name="Slide Number Placeholder 26">
            <a:extLst>
              <a:ext uri="{FF2B5EF4-FFF2-40B4-BE49-F238E27FC236}">
                <a16:creationId xmlns:a16="http://schemas.microsoft.com/office/drawing/2014/main" id="{EE039ED8-E1A5-4560-9331-C7F8AA0CADA1}"/>
              </a:ext>
            </a:extLst>
          </p:cNvPr>
          <p:cNvSpPr>
            <a:spLocks noGrp="1"/>
          </p:cNvSpPr>
          <p:nvPr>
            <p:ph type="sldNum" sz="quarter" idx="12"/>
          </p:nvPr>
        </p:nvSpPr>
        <p:spPr>
          <a:xfrm>
            <a:off x="6969497" y="6561916"/>
            <a:ext cx="2133600" cy="365125"/>
          </a:xfrm>
        </p:spPr>
        <p:txBody>
          <a:bodyPr/>
          <a:lstStyle/>
          <a:p>
            <a:fld id="{B6F15528-21DE-4FAA-801E-634DDDAF4B2B}" type="slidenum">
              <a:rPr lang="en-US" smtClean="0"/>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3740" y="398317"/>
            <a:ext cx="4569460" cy="574040"/>
          </a:xfrm>
          <a:prstGeom prst="rect">
            <a:avLst/>
          </a:prstGeom>
        </p:spPr>
        <p:txBody>
          <a:bodyPr vert="horz" wrap="square" lIns="0" tIns="12700" rIns="0" bIns="0" rtlCol="0">
            <a:spAutoFit/>
          </a:bodyPr>
          <a:lstStyle/>
          <a:p>
            <a:pPr marL="12700">
              <a:lnSpc>
                <a:spcPct val="100000"/>
              </a:lnSpc>
              <a:spcBef>
                <a:spcPts val="100"/>
              </a:spcBef>
            </a:pPr>
            <a:r>
              <a:rPr sz="3600" b="1" spc="155" dirty="0">
                <a:solidFill>
                  <a:srgbClr val="C00000"/>
                </a:solidFill>
                <a:latin typeface="+mn-lt"/>
              </a:rPr>
              <a:t>Survey</a:t>
            </a:r>
            <a:r>
              <a:rPr sz="3600" b="1" spc="-15" dirty="0">
                <a:solidFill>
                  <a:srgbClr val="C00000"/>
                </a:solidFill>
                <a:latin typeface="+mn-lt"/>
              </a:rPr>
              <a:t> </a:t>
            </a:r>
            <a:r>
              <a:rPr sz="3600" b="1" spc="150" dirty="0">
                <a:solidFill>
                  <a:srgbClr val="C00000"/>
                </a:solidFill>
                <a:latin typeface="+mn-lt"/>
              </a:rPr>
              <a:t>and</a:t>
            </a:r>
            <a:r>
              <a:rPr sz="3600" b="1" spc="-15" dirty="0">
                <a:solidFill>
                  <a:srgbClr val="C00000"/>
                </a:solidFill>
                <a:latin typeface="+mn-lt"/>
              </a:rPr>
              <a:t> </a:t>
            </a:r>
            <a:r>
              <a:rPr sz="3600" b="1" spc="150" dirty="0">
                <a:solidFill>
                  <a:srgbClr val="C00000"/>
                </a:solidFill>
                <a:latin typeface="+mn-lt"/>
              </a:rPr>
              <a:t>Visualize</a:t>
            </a:r>
            <a:endParaRPr sz="3600" b="1" dirty="0">
              <a:solidFill>
                <a:srgbClr val="C00000"/>
              </a:solidFill>
              <a:latin typeface="+mn-lt"/>
            </a:endParaRPr>
          </a:p>
        </p:txBody>
      </p:sp>
      <p:pic>
        <p:nvPicPr>
          <p:cNvPr id="3" name="object 3"/>
          <p:cNvPicPr/>
          <p:nvPr/>
        </p:nvPicPr>
        <p:blipFill>
          <a:blip r:embed="rId2" cstate="print"/>
          <a:stretch>
            <a:fillRect/>
          </a:stretch>
        </p:blipFill>
        <p:spPr>
          <a:xfrm>
            <a:off x="2667000" y="1370800"/>
            <a:ext cx="3333749" cy="4524374"/>
          </a:xfrm>
          <a:prstGeom prst="rect">
            <a:avLst/>
          </a:prstGeom>
        </p:spPr>
      </p:pic>
      <p:sp>
        <p:nvSpPr>
          <p:cNvPr id="4" name="object 4"/>
          <p:cNvSpPr txBox="1"/>
          <p:nvPr/>
        </p:nvSpPr>
        <p:spPr>
          <a:xfrm>
            <a:off x="2708455" y="6282731"/>
            <a:ext cx="3314065" cy="193040"/>
          </a:xfrm>
          <a:prstGeom prst="rect">
            <a:avLst/>
          </a:prstGeom>
        </p:spPr>
        <p:txBody>
          <a:bodyPr vert="horz" wrap="square" lIns="0" tIns="12700" rIns="0" bIns="0" rtlCol="0">
            <a:spAutoFit/>
          </a:bodyPr>
          <a:lstStyle/>
          <a:p>
            <a:pPr marL="12700">
              <a:lnSpc>
                <a:spcPct val="100000"/>
              </a:lnSpc>
              <a:spcBef>
                <a:spcPts val="100"/>
              </a:spcBef>
            </a:pPr>
            <a:r>
              <a:rPr sz="1100" u="sng" spc="-10" dirty="0">
                <a:solidFill>
                  <a:srgbClr val="8BC34A"/>
                </a:solidFill>
                <a:uFill>
                  <a:solidFill>
                    <a:srgbClr val="8BC34A"/>
                  </a:solidFill>
                </a:uFill>
                <a:latin typeface="Arial MT"/>
                <a:cs typeface="Arial MT"/>
                <a:hlinkClick r:id="rId3"/>
              </a:rPr>
              <a:t>https://www.pinterest.com/pin/121808364893437974/</a:t>
            </a:r>
            <a:endParaRPr sz="1100">
              <a:latin typeface="Arial MT"/>
              <a:cs typeface="Arial MT"/>
            </a:endParaRPr>
          </a:p>
        </p:txBody>
      </p:sp>
      <p:sp>
        <p:nvSpPr>
          <p:cNvPr id="5" name="Date Placeholder 4">
            <a:extLst>
              <a:ext uri="{FF2B5EF4-FFF2-40B4-BE49-F238E27FC236}">
                <a16:creationId xmlns:a16="http://schemas.microsoft.com/office/drawing/2014/main" id="{DEE7347C-359C-9449-FD04-F009722FAD7C}"/>
              </a:ext>
            </a:extLst>
          </p:cNvPr>
          <p:cNvSpPr>
            <a:spLocks noGrp="1"/>
          </p:cNvSpPr>
          <p:nvPr>
            <p:ph type="dt" sz="half" idx="10"/>
          </p:nvPr>
        </p:nvSpPr>
        <p:spPr/>
        <p:txBody>
          <a:bodyPr/>
          <a:lstStyle/>
          <a:p>
            <a:fld id="{4136CEFD-3381-48D1-8B5D-F6714A7C354C}" type="datetime1">
              <a:rPr lang="en-US" smtClean="0"/>
              <a:t>2/5/2024</a:t>
            </a:fld>
            <a:endParaRPr lang="en-US"/>
          </a:p>
        </p:txBody>
      </p:sp>
      <p:sp>
        <p:nvSpPr>
          <p:cNvPr id="6" name="Slide Number Placeholder 5">
            <a:extLst>
              <a:ext uri="{FF2B5EF4-FFF2-40B4-BE49-F238E27FC236}">
                <a16:creationId xmlns:a16="http://schemas.microsoft.com/office/drawing/2014/main" id="{47631B65-3783-CD1A-B6D0-BEB1B7285646}"/>
              </a:ext>
            </a:extLst>
          </p:cNvPr>
          <p:cNvSpPr>
            <a:spLocks noGrp="1"/>
          </p:cNvSpPr>
          <p:nvPr>
            <p:ph type="sldNum" sz="quarter" idx="12"/>
          </p:nvPr>
        </p:nvSpPr>
        <p:spPr/>
        <p:txBody>
          <a:bodyPr/>
          <a:lstStyle/>
          <a:p>
            <a:fld id="{B6F15528-21DE-4FAA-801E-634DDDAF4B2B}"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381000"/>
            <a:ext cx="4569460" cy="574040"/>
          </a:xfrm>
          <a:prstGeom prst="rect">
            <a:avLst/>
          </a:prstGeom>
        </p:spPr>
        <p:txBody>
          <a:bodyPr vert="horz" wrap="square" lIns="0" tIns="12700" rIns="0" bIns="0" rtlCol="0">
            <a:spAutoFit/>
          </a:bodyPr>
          <a:lstStyle/>
          <a:p>
            <a:pPr marL="12700">
              <a:lnSpc>
                <a:spcPct val="100000"/>
              </a:lnSpc>
              <a:spcBef>
                <a:spcPts val="100"/>
              </a:spcBef>
            </a:pPr>
            <a:r>
              <a:rPr sz="3600" b="1" spc="155" dirty="0">
                <a:solidFill>
                  <a:srgbClr val="C00000"/>
                </a:solidFill>
                <a:latin typeface="+mn-lt"/>
              </a:rPr>
              <a:t>Survey</a:t>
            </a:r>
            <a:r>
              <a:rPr sz="3600" b="1" spc="-15" dirty="0">
                <a:solidFill>
                  <a:srgbClr val="C00000"/>
                </a:solidFill>
                <a:latin typeface="+mn-lt"/>
              </a:rPr>
              <a:t> </a:t>
            </a:r>
            <a:r>
              <a:rPr sz="3600" b="1" spc="150" dirty="0">
                <a:solidFill>
                  <a:srgbClr val="C00000"/>
                </a:solidFill>
                <a:latin typeface="+mn-lt"/>
              </a:rPr>
              <a:t>and</a:t>
            </a:r>
            <a:r>
              <a:rPr sz="3600" b="1" spc="-15" dirty="0">
                <a:solidFill>
                  <a:srgbClr val="C00000"/>
                </a:solidFill>
                <a:latin typeface="+mn-lt"/>
              </a:rPr>
              <a:t> </a:t>
            </a:r>
            <a:r>
              <a:rPr sz="3600" b="1" spc="150" dirty="0">
                <a:solidFill>
                  <a:srgbClr val="C00000"/>
                </a:solidFill>
                <a:latin typeface="+mn-lt"/>
              </a:rPr>
              <a:t>Visualize</a:t>
            </a:r>
            <a:endParaRPr sz="3600" b="1" dirty="0">
              <a:solidFill>
                <a:srgbClr val="C00000"/>
              </a:solidFill>
              <a:latin typeface="+mn-lt"/>
            </a:endParaRPr>
          </a:p>
        </p:txBody>
      </p:sp>
      <p:sp>
        <p:nvSpPr>
          <p:cNvPr id="3" name="object 3"/>
          <p:cNvSpPr txBox="1"/>
          <p:nvPr/>
        </p:nvSpPr>
        <p:spPr>
          <a:xfrm>
            <a:off x="607571" y="1847596"/>
            <a:ext cx="8057515" cy="2944909"/>
          </a:xfrm>
          <a:prstGeom prst="rect">
            <a:avLst/>
          </a:prstGeom>
        </p:spPr>
        <p:txBody>
          <a:bodyPr vert="horz" wrap="square" lIns="0" tIns="12700" rIns="0" bIns="0" rtlCol="0">
            <a:spAutoFit/>
          </a:bodyPr>
          <a:lstStyle/>
          <a:p>
            <a:pPr marL="354965" marR="977265" indent="-342900" algn="just">
              <a:lnSpc>
                <a:spcPct val="116100"/>
              </a:lnSpc>
              <a:spcBef>
                <a:spcPts val="100"/>
              </a:spcBef>
              <a:buFont typeface="Arial" panose="020B0604020202020204" pitchFamily="34" charset="0"/>
              <a:buChar char="•"/>
              <a:tabLst>
                <a:tab pos="278765" algn="l"/>
              </a:tabLst>
            </a:pPr>
            <a:r>
              <a:rPr sz="2000" spc="-30" dirty="0">
                <a:cs typeface="Roboto"/>
              </a:rPr>
              <a:t>Leverage</a:t>
            </a:r>
            <a:r>
              <a:rPr sz="2000" spc="-10" dirty="0">
                <a:cs typeface="Roboto"/>
              </a:rPr>
              <a:t> </a:t>
            </a:r>
            <a:r>
              <a:rPr sz="2000" spc="-30" dirty="0">
                <a:cs typeface="Roboto"/>
              </a:rPr>
              <a:t>data</a:t>
            </a:r>
            <a:r>
              <a:rPr sz="2000" spc="-5" dirty="0">
                <a:cs typeface="Roboto"/>
              </a:rPr>
              <a:t> </a:t>
            </a:r>
            <a:r>
              <a:rPr sz="2000" spc="-35" dirty="0">
                <a:cs typeface="Roboto"/>
              </a:rPr>
              <a:t>visualization</a:t>
            </a:r>
            <a:r>
              <a:rPr sz="2000" spc="-10" dirty="0">
                <a:cs typeface="Roboto"/>
              </a:rPr>
              <a:t> </a:t>
            </a:r>
            <a:r>
              <a:rPr sz="2000" spc="-25" dirty="0">
                <a:cs typeface="Roboto"/>
              </a:rPr>
              <a:t>tools</a:t>
            </a:r>
            <a:r>
              <a:rPr sz="2000" spc="-5" dirty="0">
                <a:cs typeface="Roboto"/>
              </a:rPr>
              <a:t> </a:t>
            </a:r>
            <a:r>
              <a:rPr sz="2000" spc="-30" dirty="0">
                <a:cs typeface="Roboto"/>
              </a:rPr>
              <a:t>to</a:t>
            </a:r>
            <a:r>
              <a:rPr sz="2000" spc="-10" dirty="0">
                <a:cs typeface="Roboto"/>
              </a:rPr>
              <a:t> </a:t>
            </a:r>
            <a:r>
              <a:rPr sz="2000" spc="-35" dirty="0">
                <a:cs typeface="Roboto"/>
              </a:rPr>
              <a:t>gain</a:t>
            </a:r>
            <a:r>
              <a:rPr sz="2000" dirty="0">
                <a:cs typeface="Roboto"/>
              </a:rPr>
              <a:t> </a:t>
            </a:r>
            <a:r>
              <a:rPr sz="2000" spc="-45" dirty="0">
                <a:cs typeface="Roboto"/>
              </a:rPr>
              <a:t>an </a:t>
            </a:r>
            <a:r>
              <a:rPr sz="2000" spc="-680" dirty="0">
                <a:cs typeface="Roboto"/>
              </a:rPr>
              <a:t> </a:t>
            </a:r>
            <a:r>
              <a:rPr sz="2000" spc="-25" dirty="0">
                <a:cs typeface="Roboto"/>
              </a:rPr>
              <a:t>overview</a:t>
            </a:r>
            <a:r>
              <a:rPr sz="2000" spc="-15" dirty="0">
                <a:cs typeface="Roboto"/>
              </a:rPr>
              <a:t> </a:t>
            </a:r>
            <a:r>
              <a:rPr sz="2000" spc="25" dirty="0">
                <a:cs typeface="Roboto"/>
              </a:rPr>
              <a:t>of</a:t>
            </a:r>
            <a:r>
              <a:rPr sz="2000" spc="-10" dirty="0">
                <a:cs typeface="Roboto"/>
              </a:rPr>
              <a:t> </a:t>
            </a:r>
            <a:r>
              <a:rPr sz="2000" spc="-25" dirty="0">
                <a:cs typeface="Roboto"/>
              </a:rPr>
              <a:t>the</a:t>
            </a:r>
            <a:r>
              <a:rPr sz="2000" spc="-10" dirty="0">
                <a:cs typeface="Roboto"/>
              </a:rPr>
              <a:t> </a:t>
            </a:r>
            <a:r>
              <a:rPr sz="2000" spc="-25" dirty="0">
                <a:cs typeface="Roboto"/>
              </a:rPr>
              <a:t>data</a:t>
            </a:r>
            <a:endParaRPr sz="2000" dirty="0">
              <a:cs typeface="Roboto"/>
            </a:endParaRPr>
          </a:p>
          <a:p>
            <a:pPr marL="354965" indent="-342900" algn="just">
              <a:lnSpc>
                <a:spcPct val="100000"/>
              </a:lnSpc>
              <a:spcBef>
                <a:spcPts val="1500"/>
              </a:spcBef>
              <a:buSzPct val="116666"/>
              <a:buFont typeface="Arial" panose="020B0604020202020204" pitchFamily="34" charset="0"/>
              <a:buChar char="•"/>
              <a:tabLst>
                <a:tab pos="278765" algn="l"/>
              </a:tabLst>
            </a:pPr>
            <a:r>
              <a:rPr sz="2000" b="1" spc="-5" dirty="0">
                <a:cs typeface="Roboto"/>
              </a:rPr>
              <a:t>“Overview </a:t>
            </a:r>
            <a:r>
              <a:rPr sz="2000" b="1" spc="-15" dirty="0">
                <a:cs typeface="Roboto"/>
              </a:rPr>
              <a:t>ﬁrst,</a:t>
            </a:r>
            <a:r>
              <a:rPr sz="2000" b="1" spc="-5" dirty="0">
                <a:cs typeface="Roboto"/>
              </a:rPr>
              <a:t> </a:t>
            </a:r>
            <a:r>
              <a:rPr sz="2000" b="1" spc="-10" dirty="0">
                <a:cs typeface="Roboto"/>
              </a:rPr>
              <a:t>zoom</a:t>
            </a:r>
            <a:r>
              <a:rPr sz="2000" b="1" dirty="0">
                <a:cs typeface="Roboto"/>
              </a:rPr>
              <a:t> </a:t>
            </a:r>
            <a:r>
              <a:rPr sz="2000" b="1" spc="-10" dirty="0">
                <a:cs typeface="Roboto"/>
              </a:rPr>
              <a:t>and</a:t>
            </a:r>
            <a:r>
              <a:rPr sz="2000" b="1" spc="-5" dirty="0">
                <a:cs typeface="Roboto"/>
              </a:rPr>
              <a:t> </a:t>
            </a:r>
            <a:r>
              <a:rPr sz="2000" b="1" spc="-40" dirty="0">
                <a:cs typeface="Roboto"/>
              </a:rPr>
              <a:t>ﬁlter,</a:t>
            </a:r>
            <a:r>
              <a:rPr sz="2000" b="1" dirty="0">
                <a:cs typeface="Roboto"/>
              </a:rPr>
              <a:t> </a:t>
            </a:r>
            <a:r>
              <a:rPr sz="2000" b="1" spc="-5" dirty="0">
                <a:cs typeface="Roboto"/>
              </a:rPr>
              <a:t>then </a:t>
            </a:r>
            <a:r>
              <a:rPr sz="2000" b="1" spc="-20" dirty="0">
                <a:cs typeface="Roboto"/>
              </a:rPr>
              <a:t>details-on-demand”</a:t>
            </a:r>
            <a:endParaRPr sz="2000" dirty="0">
              <a:cs typeface="Roboto"/>
            </a:endParaRPr>
          </a:p>
          <a:p>
            <a:pPr marL="657860" marR="285115" lvl="1" indent="-342900" algn="just">
              <a:lnSpc>
                <a:spcPct val="115399"/>
              </a:lnSpc>
              <a:spcBef>
                <a:spcPts val="635"/>
              </a:spcBef>
              <a:buFont typeface="Arial" panose="020B0604020202020204" pitchFamily="34" charset="0"/>
              <a:buChar char="•"/>
              <a:tabLst>
                <a:tab pos="575945" algn="l"/>
              </a:tabLst>
            </a:pPr>
            <a:r>
              <a:rPr sz="2000" spc="-30" dirty="0">
                <a:cs typeface="Roboto"/>
              </a:rPr>
              <a:t>This</a:t>
            </a:r>
            <a:r>
              <a:rPr sz="2000" spc="-10" dirty="0">
                <a:cs typeface="Roboto"/>
              </a:rPr>
              <a:t> </a:t>
            </a:r>
            <a:r>
              <a:rPr sz="2000" spc="-20" dirty="0">
                <a:cs typeface="Roboto"/>
              </a:rPr>
              <a:t>enables</a:t>
            </a:r>
            <a:r>
              <a:rPr sz="2000" spc="-5" dirty="0">
                <a:cs typeface="Roboto"/>
              </a:rPr>
              <a:t> </a:t>
            </a:r>
            <a:r>
              <a:rPr sz="2000" spc="-25" dirty="0">
                <a:cs typeface="Roboto"/>
              </a:rPr>
              <a:t>the</a:t>
            </a:r>
            <a:r>
              <a:rPr sz="2000" spc="-10" dirty="0">
                <a:cs typeface="Roboto"/>
              </a:rPr>
              <a:t> </a:t>
            </a:r>
            <a:r>
              <a:rPr sz="2000" spc="-25" dirty="0">
                <a:cs typeface="Roboto"/>
              </a:rPr>
              <a:t>user</a:t>
            </a:r>
            <a:r>
              <a:rPr sz="2000" dirty="0">
                <a:cs typeface="Roboto"/>
              </a:rPr>
              <a:t> </a:t>
            </a:r>
            <a:r>
              <a:rPr sz="2000" spc="-25" dirty="0">
                <a:cs typeface="Roboto"/>
              </a:rPr>
              <a:t>to</a:t>
            </a:r>
            <a:r>
              <a:rPr sz="2000" spc="-10" dirty="0">
                <a:cs typeface="Roboto"/>
              </a:rPr>
              <a:t> </a:t>
            </a:r>
            <a:r>
              <a:rPr sz="2000" spc="-25" dirty="0">
                <a:cs typeface="Roboto"/>
              </a:rPr>
              <a:t>ﬁnd</a:t>
            </a:r>
            <a:r>
              <a:rPr sz="2000" spc="-5" dirty="0">
                <a:cs typeface="Roboto"/>
              </a:rPr>
              <a:t> </a:t>
            </a:r>
            <a:r>
              <a:rPr sz="2000" spc="-20" dirty="0">
                <a:cs typeface="Roboto"/>
              </a:rPr>
              <a:t>areas</a:t>
            </a:r>
            <a:r>
              <a:rPr sz="2000" spc="-10" dirty="0">
                <a:cs typeface="Roboto"/>
              </a:rPr>
              <a:t> </a:t>
            </a:r>
            <a:r>
              <a:rPr sz="2000" spc="20" dirty="0">
                <a:cs typeface="Roboto"/>
              </a:rPr>
              <a:t>of</a:t>
            </a:r>
            <a:r>
              <a:rPr sz="2000" spc="-5" dirty="0">
                <a:cs typeface="Roboto"/>
              </a:rPr>
              <a:t> </a:t>
            </a:r>
            <a:r>
              <a:rPr sz="2000" spc="-25" dirty="0">
                <a:cs typeface="Roboto"/>
              </a:rPr>
              <a:t>interest,</a:t>
            </a:r>
            <a:r>
              <a:rPr sz="2000" spc="-10" dirty="0">
                <a:cs typeface="Roboto"/>
              </a:rPr>
              <a:t> zoom </a:t>
            </a:r>
            <a:r>
              <a:rPr sz="2000" spc="-5" dirty="0">
                <a:cs typeface="Roboto"/>
              </a:rPr>
              <a:t> </a:t>
            </a:r>
            <a:r>
              <a:rPr sz="2000" spc="-25" dirty="0">
                <a:cs typeface="Roboto"/>
              </a:rPr>
              <a:t>and</a:t>
            </a:r>
            <a:r>
              <a:rPr sz="2000" spc="-15" dirty="0">
                <a:cs typeface="Roboto"/>
              </a:rPr>
              <a:t> </a:t>
            </a:r>
            <a:r>
              <a:rPr sz="2000" spc="-20" dirty="0">
                <a:cs typeface="Roboto"/>
              </a:rPr>
              <a:t>ﬁlter</a:t>
            </a:r>
            <a:r>
              <a:rPr sz="2000" spc="-10" dirty="0">
                <a:cs typeface="Roboto"/>
              </a:rPr>
              <a:t> </a:t>
            </a:r>
            <a:r>
              <a:rPr sz="2000" spc="-25" dirty="0">
                <a:cs typeface="Roboto"/>
              </a:rPr>
              <a:t>to</a:t>
            </a:r>
            <a:r>
              <a:rPr sz="2000" spc="-10" dirty="0">
                <a:cs typeface="Roboto"/>
              </a:rPr>
              <a:t> </a:t>
            </a:r>
            <a:r>
              <a:rPr sz="2000" spc="-25" dirty="0">
                <a:cs typeface="Roboto"/>
              </a:rPr>
              <a:t>ﬁnd</a:t>
            </a:r>
            <a:r>
              <a:rPr sz="2000" spc="-10" dirty="0">
                <a:cs typeface="Roboto"/>
              </a:rPr>
              <a:t> more </a:t>
            </a:r>
            <a:r>
              <a:rPr sz="2000" spc="-15" dirty="0">
                <a:cs typeface="Roboto"/>
              </a:rPr>
              <a:t>detailed</a:t>
            </a:r>
            <a:r>
              <a:rPr sz="2000" spc="-10" dirty="0">
                <a:cs typeface="Roboto"/>
              </a:rPr>
              <a:t> </a:t>
            </a:r>
            <a:r>
              <a:rPr sz="2000" spc="-20" dirty="0">
                <a:cs typeface="Roboto"/>
              </a:rPr>
              <a:t>information</a:t>
            </a:r>
            <a:r>
              <a:rPr sz="2000" spc="-10" dirty="0">
                <a:cs typeface="Roboto"/>
              </a:rPr>
              <a:t> </a:t>
            </a:r>
            <a:r>
              <a:rPr sz="2000" spc="-25" dirty="0">
                <a:cs typeface="Roboto"/>
              </a:rPr>
              <a:t>about</a:t>
            </a:r>
            <a:r>
              <a:rPr sz="2000" spc="-15" dirty="0">
                <a:cs typeface="Roboto"/>
              </a:rPr>
              <a:t> a </a:t>
            </a:r>
            <a:r>
              <a:rPr sz="2000" spc="-10" dirty="0">
                <a:cs typeface="Roboto"/>
              </a:rPr>
              <a:t> </a:t>
            </a:r>
            <a:r>
              <a:rPr sz="2000" spc="-20" dirty="0">
                <a:cs typeface="Roboto"/>
              </a:rPr>
              <a:t>particular</a:t>
            </a:r>
            <a:r>
              <a:rPr sz="2000" spc="-10" dirty="0">
                <a:cs typeface="Roboto"/>
              </a:rPr>
              <a:t> </a:t>
            </a:r>
            <a:r>
              <a:rPr sz="2000" spc="-20" dirty="0">
                <a:cs typeface="Roboto"/>
              </a:rPr>
              <a:t>area,</a:t>
            </a:r>
            <a:r>
              <a:rPr sz="2000" spc="-10" dirty="0">
                <a:cs typeface="Roboto"/>
              </a:rPr>
              <a:t> </a:t>
            </a:r>
            <a:r>
              <a:rPr sz="2000" spc="-30" dirty="0">
                <a:cs typeface="Roboto"/>
              </a:rPr>
              <a:t>then</a:t>
            </a:r>
            <a:r>
              <a:rPr sz="2000" spc="-10" dirty="0">
                <a:cs typeface="Roboto"/>
              </a:rPr>
              <a:t> </a:t>
            </a:r>
            <a:r>
              <a:rPr sz="2000" spc="-25" dirty="0">
                <a:cs typeface="Roboto"/>
              </a:rPr>
              <a:t>ﬁnd</a:t>
            </a:r>
            <a:r>
              <a:rPr sz="2000" spc="-10" dirty="0">
                <a:cs typeface="Roboto"/>
              </a:rPr>
              <a:t> </a:t>
            </a:r>
            <a:r>
              <a:rPr sz="2000" spc="-25" dirty="0">
                <a:cs typeface="Roboto"/>
              </a:rPr>
              <a:t>the</a:t>
            </a:r>
            <a:r>
              <a:rPr sz="2000" spc="-10" dirty="0">
                <a:cs typeface="Roboto"/>
              </a:rPr>
              <a:t> </a:t>
            </a:r>
            <a:r>
              <a:rPr sz="2000" spc="-15" dirty="0">
                <a:cs typeface="Roboto"/>
              </a:rPr>
              <a:t>detailed</a:t>
            </a:r>
            <a:r>
              <a:rPr sz="2000" spc="-5" dirty="0">
                <a:cs typeface="Roboto"/>
              </a:rPr>
              <a:t> </a:t>
            </a:r>
            <a:r>
              <a:rPr sz="2000" spc="-20" dirty="0">
                <a:cs typeface="Roboto"/>
              </a:rPr>
              <a:t>data</a:t>
            </a:r>
            <a:r>
              <a:rPr sz="2000" spc="-10" dirty="0">
                <a:cs typeface="Roboto"/>
              </a:rPr>
              <a:t> </a:t>
            </a:r>
            <a:r>
              <a:rPr sz="2000" spc="-35" dirty="0">
                <a:cs typeface="Roboto"/>
              </a:rPr>
              <a:t>in</a:t>
            </a:r>
            <a:r>
              <a:rPr sz="2000" spc="-10" dirty="0">
                <a:cs typeface="Roboto"/>
              </a:rPr>
              <a:t> </a:t>
            </a:r>
            <a:r>
              <a:rPr sz="2000" spc="-35" dirty="0">
                <a:cs typeface="Roboto"/>
              </a:rPr>
              <a:t>that</a:t>
            </a:r>
            <a:r>
              <a:rPr sz="2000" spc="-10" dirty="0">
                <a:cs typeface="Roboto"/>
              </a:rPr>
              <a:t> </a:t>
            </a:r>
            <a:r>
              <a:rPr sz="2000" spc="-25" dirty="0">
                <a:cs typeface="Roboto"/>
              </a:rPr>
              <a:t>area</a:t>
            </a:r>
            <a:endParaRPr sz="2000" dirty="0">
              <a:cs typeface="Roboto"/>
            </a:endParaRPr>
          </a:p>
          <a:p>
            <a:pPr lvl="1" algn="just">
              <a:lnSpc>
                <a:spcPct val="100000"/>
              </a:lnSpc>
              <a:spcBef>
                <a:spcPts val="55"/>
              </a:spcBef>
              <a:buClr>
                <a:srgbClr val="FFFFFF"/>
              </a:buClr>
              <a:buFont typeface="Arial MT"/>
              <a:buChar char="○"/>
            </a:pPr>
            <a:endParaRPr sz="2000" dirty="0">
              <a:cs typeface="Roboto"/>
            </a:endParaRPr>
          </a:p>
          <a:p>
            <a:pPr marL="575310" lvl="1" indent="-260985" algn="just">
              <a:lnSpc>
                <a:spcPct val="100000"/>
              </a:lnSpc>
              <a:buClr>
                <a:srgbClr val="FFFFFF"/>
              </a:buClr>
              <a:buSzPct val="218181"/>
              <a:buChar char="○"/>
              <a:tabLst>
                <a:tab pos="575945" algn="l"/>
              </a:tabLst>
            </a:pPr>
            <a:r>
              <a:rPr sz="2000" u="sng" spc="-5" dirty="0">
                <a:uFill>
                  <a:solidFill>
                    <a:srgbClr val="8BC34A"/>
                  </a:solidFill>
                </a:uFill>
                <a:cs typeface="Arial MT"/>
                <a:hlinkClick r:id="rId2"/>
              </a:rPr>
              <a:t>https://docs.google.com/spreadsheets/d/1TY_bUVH0x4sI72Snf</a:t>
            </a:r>
            <a:r>
              <a:rPr sz="2000" u="sng" spc="835" dirty="0">
                <a:uFill>
                  <a:solidFill>
                    <a:srgbClr val="8BC34A"/>
                  </a:solidFill>
                </a:uFill>
                <a:cs typeface="Arial MT"/>
                <a:hlinkClick r:id="rId2"/>
              </a:rPr>
              <a:t> </a:t>
            </a:r>
            <a:r>
              <a:rPr sz="2000" u="sng" spc="-5" dirty="0">
                <a:uFill>
                  <a:solidFill>
                    <a:srgbClr val="8BC34A"/>
                  </a:solidFill>
                </a:uFill>
                <a:cs typeface="Arial MT"/>
                <a:hlinkClick r:id="rId2"/>
              </a:rPr>
              <a:t>WVhPVCDqIvawi3K-VjWwOas4/edit#gid=892363025</a:t>
            </a:r>
            <a:endParaRPr sz="2000" dirty="0">
              <a:cs typeface="Arial MT"/>
            </a:endParaRPr>
          </a:p>
        </p:txBody>
      </p:sp>
      <p:sp>
        <p:nvSpPr>
          <p:cNvPr id="4" name="object 4"/>
          <p:cNvSpPr txBox="1"/>
          <p:nvPr/>
        </p:nvSpPr>
        <p:spPr>
          <a:xfrm>
            <a:off x="1905000" y="5477907"/>
            <a:ext cx="4784090" cy="193040"/>
          </a:xfrm>
          <a:prstGeom prst="rect">
            <a:avLst/>
          </a:prstGeom>
        </p:spPr>
        <p:txBody>
          <a:bodyPr vert="horz" wrap="square" lIns="0" tIns="12700" rIns="0" bIns="0" rtlCol="0">
            <a:spAutoFit/>
          </a:bodyPr>
          <a:lstStyle/>
          <a:p>
            <a:pPr marL="12700">
              <a:lnSpc>
                <a:spcPct val="100000"/>
              </a:lnSpc>
              <a:spcBef>
                <a:spcPts val="100"/>
              </a:spcBef>
            </a:pPr>
            <a:r>
              <a:rPr sz="1100" u="sng" spc="-5" dirty="0">
                <a:solidFill>
                  <a:srgbClr val="8BC34A"/>
                </a:solidFill>
                <a:uFill>
                  <a:solidFill>
                    <a:srgbClr val="8BC34A"/>
                  </a:solidFill>
                </a:uFill>
                <a:latin typeface="Arial MT"/>
                <a:cs typeface="Arial MT"/>
                <a:hlinkClick r:id="rId3"/>
              </a:rPr>
              <a:t>https://towardsdatascience.com/how-data-visualization-works-12c6a4543d52</a:t>
            </a:r>
            <a:endParaRPr sz="1100" dirty="0">
              <a:latin typeface="Arial MT"/>
              <a:cs typeface="Arial MT"/>
            </a:endParaRPr>
          </a:p>
        </p:txBody>
      </p:sp>
      <p:sp>
        <p:nvSpPr>
          <p:cNvPr id="5" name="Date Placeholder 4">
            <a:extLst>
              <a:ext uri="{FF2B5EF4-FFF2-40B4-BE49-F238E27FC236}">
                <a16:creationId xmlns:a16="http://schemas.microsoft.com/office/drawing/2014/main" id="{96F57965-D4EC-A25F-F1C8-1404E3F0A9A2}"/>
              </a:ext>
            </a:extLst>
          </p:cNvPr>
          <p:cNvSpPr>
            <a:spLocks noGrp="1"/>
          </p:cNvSpPr>
          <p:nvPr>
            <p:ph type="dt" sz="half" idx="10"/>
          </p:nvPr>
        </p:nvSpPr>
        <p:spPr/>
        <p:txBody>
          <a:bodyPr/>
          <a:lstStyle/>
          <a:p>
            <a:fld id="{60CFA2CE-D0D8-4BE7-B276-FCB6DC8FD2F9}" type="datetime1">
              <a:rPr lang="en-US" smtClean="0"/>
              <a:t>2/5/2024</a:t>
            </a:fld>
            <a:endParaRPr lang="en-US"/>
          </a:p>
        </p:txBody>
      </p:sp>
      <p:sp>
        <p:nvSpPr>
          <p:cNvPr id="6" name="Slide Number Placeholder 5">
            <a:extLst>
              <a:ext uri="{FF2B5EF4-FFF2-40B4-BE49-F238E27FC236}">
                <a16:creationId xmlns:a16="http://schemas.microsoft.com/office/drawing/2014/main" id="{C405BAC1-9509-454E-E910-71A9C2BC271D}"/>
              </a:ext>
            </a:extLst>
          </p:cNvPr>
          <p:cNvSpPr>
            <a:spLocks noGrp="1"/>
          </p:cNvSpPr>
          <p:nvPr>
            <p:ph type="sldNum" sz="quarter" idx="12"/>
          </p:nvPr>
        </p:nvSpPr>
        <p:spPr/>
        <p:txBody>
          <a:bodyPr/>
          <a:lstStyle/>
          <a:p>
            <a:fld id="{B6F15528-21DE-4FAA-801E-634DDDAF4B2B}"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5135" y="483363"/>
            <a:ext cx="6605905" cy="1126490"/>
          </a:xfrm>
          <a:prstGeom prst="rect">
            <a:avLst/>
          </a:prstGeom>
        </p:spPr>
        <p:txBody>
          <a:bodyPr vert="horz" wrap="square" lIns="0" tIns="8890" rIns="0" bIns="0" rtlCol="0">
            <a:spAutoFit/>
          </a:bodyPr>
          <a:lstStyle/>
          <a:p>
            <a:pPr marL="12700" marR="5080" indent="1017905" algn="l">
              <a:lnSpc>
                <a:spcPct val="100699"/>
              </a:lnSpc>
              <a:spcBef>
                <a:spcPts val="70"/>
              </a:spcBef>
            </a:pPr>
            <a:r>
              <a:rPr sz="3600" b="1" spc="155" dirty="0">
                <a:solidFill>
                  <a:srgbClr val="C00000"/>
                </a:solidFill>
                <a:latin typeface="+mn-lt"/>
              </a:rPr>
              <a:t>Survey </a:t>
            </a:r>
            <a:r>
              <a:rPr sz="3600" b="1" spc="150" dirty="0">
                <a:solidFill>
                  <a:srgbClr val="C00000"/>
                </a:solidFill>
                <a:latin typeface="+mn-lt"/>
              </a:rPr>
              <a:t>and Visualize </a:t>
            </a:r>
            <a:r>
              <a:rPr sz="3600" b="1" spc="155" dirty="0">
                <a:solidFill>
                  <a:srgbClr val="C00000"/>
                </a:solidFill>
                <a:latin typeface="+mn-lt"/>
              </a:rPr>
              <a:t> </a:t>
            </a:r>
            <a:r>
              <a:rPr sz="3600" b="1" spc="90" dirty="0">
                <a:solidFill>
                  <a:srgbClr val="C00000"/>
                </a:solidFill>
                <a:latin typeface="+mn-lt"/>
              </a:rPr>
              <a:t>Guidelines</a:t>
            </a:r>
            <a:r>
              <a:rPr sz="3600" b="1" spc="-5" dirty="0">
                <a:solidFill>
                  <a:srgbClr val="C00000"/>
                </a:solidFill>
                <a:latin typeface="+mn-lt"/>
              </a:rPr>
              <a:t> </a:t>
            </a:r>
            <a:r>
              <a:rPr sz="3600" b="1" spc="150" dirty="0">
                <a:solidFill>
                  <a:srgbClr val="C00000"/>
                </a:solidFill>
                <a:latin typeface="+mn-lt"/>
              </a:rPr>
              <a:t>and</a:t>
            </a:r>
            <a:r>
              <a:rPr sz="3600" b="1" spc="-5" dirty="0">
                <a:solidFill>
                  <a:srgbClr val="C00000"/>
                </a:solidFill>
                <a:latin typeface="+mn-lt"/>
              </a:rPr>
              <a:t> </a:t>
            </a:r>
            <a:r>
              <a:rPr sz="3600" b="1" spc="105" dirty="0">
                <a:solidFill>
                  <a:srgbClr val="C00000"/>
                </a:solidFill>
                <a:latin typeface="+mn-lt"/>
              </a:rPr>
              <a:t>Considerations</a:t>
            </a:r>
            <a:endParaRPr sz="3600" b="1" dirty="0">
              <a:solidFill>
                <a:srgbClr val="C00000"/>
              </a:solidFill>
              <a:latin typeface="+mn-lt"/>
            </a:endParaRPr>
          </a:p>
        </p:txBody>
      </p:sp>
      <p:sp>
        <p:nvSpPr>
          <p:cNvPr id="3" name="object 3"/>
          <p:cNvSpPr txBox="1"/>
          <p:nvPr/>
        </p:nvSpPr>
        <p:spPr>
          <a:xfrm>
            <a:off x="533400" y="1905000"/>
            <a:ext cx="8001000" cy="3655424"/>
          </a:xfrm>
          <a:prstGeom prst="rect">
            <a:avLst/>
          </a:prstGeom>
        </p:spPr>
        <p:txBody>
          <a:bodyPr vert="horz" wrap="square" lIns="0" tIns="12700" rIns="0" bIns="0" rtlCol="0">
            <a:spAutoFit/>
          </a:bodyPr>
          <a:lstStyle/>
          <a:p>
            <a:pPr marL="354965" marR="320040" indent="-342900" algn="just">
              <a:lnSpc>
                <a:spcPct val="116100"/>
              </a:lnSpc>
              <a:spcBef>
                <a:spcPts val="100"/>
              </a:spcBef>
              <a:buFont typeface="Arial" panose="020B0604020202020204" pitchFamily="34" charset="0"/>
              <a:buChar char="•"/>
              <a:tabLst>
                <a:tab pos="273050" algn="l"/>
              </a:tabLst>
            </a:pPr>
            <a:r>
              <a:rPr sz="2400" spc="-5" dirty="0">
                <a:cs typeface="Cambria"/>
              </a:rPr>
              <a:t>Assess the granularity of the data, the range of values, </a:t>
            </a:r>
            <a:r>
              <a:rPr sz="2400" spc="-515" dirty="0">
                <a:cs typeface="Cambria"/>
              </a:rPr>
              <a:t> </a:t>
            </a:r>
            <a:r>
              <a:rPr sz="2400" spc="-5" dirty="0">
                <a:cs typeface="Cambria"/>
              </a:rPr>
              <a:t>and</a:t>
            </a:r>
            <a:r>
              <a:rPr sz="2400" spc="-10" dirty="0">
                <a:cs typeface="Cambria"/>
              </a:rPr>
              <a:t> </a:t>
            </a:r>
            <a:r>
              <a:rPr sz="2400" spc="-5" dirty="0">
                <a:cs typeface="Cambria"/>
              </a:rPr>
              <a:t>the level</a:t>
            </a:r>
            <a:r>
              <a:rPr sz="2400" spc="-10" dirty="0">
                <a:cs typeface="Cambria"/>
              </a:rPr>
              <a:t> </a:t>
            </a:r>
            <a:r>
              <a:rPr sz="2400" spc="-5" dirty="0">
                <a:cs typeface="Cambria"/>
              </a:rPr>
              <a:t>of aggregation of</a:t>
            </a:r>
            <a:r>
              <a:rPr sz="2400" spc="-10" dirty="0">
                <a:cs typeface="Cambria"/>
              </a:rPr>
              <a:t> </a:t>
            </a:r>
            <a:r>
              <a:rPr sz="2400" spc="-5" dirty="0">
                <a:cs typeface="Cambria"/>
              </a:rPr>
              <a:t>the data</a:t>
            </a:r>
            <a:endParaRPr sz="2400" dirty="0">
              <a:cs typeface="Cambria"/>
            </a:endParaRPr>
          </a:p>
          <a:p>
            <a:pPr marL="354965" indent="-342900" algn="just">
              <a:lnSpc>
                <a:spcPct val="100000"/>
              </a:lnSpc>
              <a:spcBef>
                <a:spcPts val="900"/>
              </a:spcBef>
              <a:buFont typeface="Arial" panose="020B0604020202020204" pitchFamily="34" charset="0"/>
              <a:buChar char="•"/>
              <a:tabLst>
                <a:tab pos="273050" algn="l"/>
              </a:tabLst>
            </a:pPr>
            <a:r>
              <a:rPr sz="2400" spc="-5" dirty="0">
                <a:cs typeface="Cambria"/>
              </a:rPr>
              <a:t>Does</a:t>
            </a:r>
            <a:r>
              <a:rPr sz="2400" spc="-15" dirty="0">
                <a:cs typeface="Cambria"/>
              </a:rPr>
              <a:t> </a:t>
            </a:r>
            <a:r>
              <a:rPr sz="2400" spc="-5" dirty="0">
                <a:cs typeface="Cambria"/>
              </a:rPr>
              <a:t>the</a:t>
            </a:r>
            <a:r>
              <a:rPr sz="2400" spc="-15" dirty="0">
                <a:cs typeface="Cambria"/>
              </a:rPr>
              <a:t> </a:t>
            </a:r>
            <a:r>
              <a:rPr sz="2400" spc="-5" dirty="0">
                <a:cs typeface="Cambria"/>
              </a:rPr>
              <a:t>data</a:t>
            </a:r>
            <a:r>
              <a:rPr sz="2400" spc="-10" dirty="0">
                <a:cs typeface="Cambria"/>
              </a:rPr>
              <a:t> </a:t>
            </a:r>
            <a:r>
              <a:rPr sz="2400" spc="-5" dirty="0">
                <a:cs typeface="Cambria"/>
              </a:rPr>
              <a:t>represent</a:t>
            </a:r>
            <a:r>
              <a:rPr sz="2400" spc="-15" dirty="0">
                <a:cs typeface="Cambria"/>
              </a:rPr>
              <a:t> </a:t>
            </a:r>
            <a:r>
              <a:rPr sz="2400" spc="-5" dirty="0">
                <a:cs typeface="Cambria"/>
              </a:rPr>
              <a:t>the</a:t>
            </a:r>
            <a:r>
              <a:rPr sz="2400" spc="-10" dirty="0">
                <a:cs typeface="Cambria"/>
              </a:rPr>
              <a:t> </a:t>
            </a:r>
            <a:r>
              <a:rPr sz="2400" spc="-5" dirty="0">
                <a:cs typeface="Cambria"/>
              </a:rPr>
              <a:t>population</a:t>
            </a:r>
            <a:r>
              <a:rPr sz="2400" spc="-15" dirty="0">
                <a:cs typeface="Cambria"/>
              </a:rPr>
              <a:t> </a:t>
            </a:r>
            <a:r>
              <a:rPr sz="2400" spc="-5" dirty="0">
                <a:cs typeface="Cambria"/>
              </a:rPr>
              <a:t>of</a:t>
            </a:r>
            <a:r>
              <a:rPr sz="2400" spc="-10" dirty="0">
                <a:cs typeface="Cambria"/>
              </a:rPr>
              <a:t> </a:t>
            </a:r>
            <a:r>
              <a:rPr sz="2400" spc="-5" dirty="0">
                <a:cs typeface="Cambria"/>
              </a:rPr>
              <a:t>interest?</a:t>
            </a:r>
            <a:endParaRPr sz="2400" dirty="0">
              <a:cs typeface="Cambria"/>
            </a:endParaRPr>
          </a:p>
          <a:p>
            <a:pPr marL="354965" marR="227965" indent="-342900" algn="just">
              <a:lnSpc>
                <a:spcPct val="116100"/>
              </a:lnSpc>
              <a:spcBef>
                <a:spcPts val="480"/>
              </a:spcBef>
              <a:buFont typeface="Arial" panose="020B0604020202020204" pitchFamily="34" charset="0"/>
              <a:buChar char="•"/>
              <a:tabLst>
                <a:tab pos="273050" algn="l"/>
              </a:tabLst>
            </a:pPr>
            <a:r>
              <a:rPr sz="2400" spc="-5" dirty="0">
                <a:cs typeface="Cambria"/>
              </a:rPr>
              <a:t>Check time-related variables </a:t>
            </a:r>
            <a:r>
              <a:rPr sz="2400" dirty="0">
                <a:cs typeface="Cambria"/>
              </a:rPr>
              <a:t>– </a:t>
            </a:r>
            <a:r>
              <a:rPr sz="2400" spc="-5" dirty="0">
                <a:cs typeface="Cambria"/>
              </a:rPr>
              <a:t>daily, weekly, monthly? </a:t>
            </a:r>
            <a:r>
              <a:rPr sz="2400" spc="-515" dirty="0">
                <a:cs typeface="Cambria"/>
              </a:rPr>
              <a:t> </a:t>
            </a:r>
            <a:r>
              <a:rPr sz="2400" spc="-5" dirty="0">
                <a:cs typeface="Cambria"/>
              </a:rPr>
              <a:t>Is</a:t>
            </a:r>
            <a:r>
              <a:rPr sz="2400" spc="-10" dirty="0">
                <a:cs typeface="Cambria"/>
              </a:rPr>
              <a:t> </a:t>
            </a:r>
            <a:r>
              <a:rPr sz="2400" spc="-5" dirty="0">
                <a:cs typeface="Cambria"/>
              </a:rPr>
              <a:t>this good enough?</a:t>
            </a:r>
            <a:endParaRPr sz="2400" dirty="0">
              <a:cs typeface="Cambria"/>
            </a:endParaRPr>
          </a:p>
          <a:p>
            <a:pPr marL="354965" indent="-342900" algn="just">
              <a:lnSpc>
                <a:spcPct val="100000"/>
              </a:lnSpc>
              <a:spcBef>
                <a:spcPts val="900"/>
              </a:spcBef>
              <a:buFont typeface="Arial" panose="020B0604020202020204" pitchFamily="34" charset="0"/>
              <a:buChar char="•"/>
              <a:tabLst>
                <a:tab pos="273050" algn="l"/>
              </a:tabLst>
            </a:pPr>
            <a:r>
              <a:rPr sz="2400" spc="-5" dirty="0">
                <a:cs typeface="Cambria"/>
              </a:rPr>
              <a:t>Is</a:t>
            </a:r>
            <a:r>
              <a:rPr sz="2400" spc="-20" dirty="0">
                <a:cs typeface="Cambria"/>
              </a:rPr>
              <a:t> </a:t>
            </a:r>
            <a:r>
              <a:rPr sz="2400" spc="-5" dirty="0">
                <a:cs typeface="Cambria"/>
              </a:rPr>
              <a:t>the</a:t>
            </a:r>
            <a:r>
              <a:rPr sz="2400" spc="-20" dirty="0">
                <a:cs typeface="Cambria"/>
              </a:rPr>
              <a:t> </a:t>
            </a:r>
            <a:r>
              <a:rPr sz="2400" spc="-5" dirty="0">
                <a:cs typeface="Cambria"/>
              </a:rPr>
              <a:t>data</a:t>
            </a:r>
            <a:r>
              <a:rPr sz="2400" spc="-20" dirty="0">
                <a:cs typeface="Cambria"/>
              </a:rPr>
              <a:t> </a:t>
            </a:r>
            <a:r>
              <a:rPr sz="2400" spc="-5" dirty="0">
                <a:cs typeface="Cambria"/>
              </a:rPr>
              <a:t>standardized/normalized?</a:t>
            </a:r>
            <a:r>
              <a:rPr sz="2400" spc="-20" dirty="0">
                <a:cs typeface="Cambria"/>
              </a:rPr>
              <a:t> </a:t>
            </a:r>
            <a:r>
              <a:rPr sz="2400" spc="-5" dirty="0">
                <a:cs typeface="Cambria"/>
              </a:rPr>
              <a:t>Scales</a:t>
            </a:r>
            <a:r>
              <a:rPr sz="2400" spc="-15" dirty="0">
                <a:cs typeface="Cambria"/>
              </a:rPr>
              <a:t> </a:t>
            </a:r>
            <a:r>
              <a:rPr sz="2400" spc="-5" dirty="0">
                <a:cs typeface="Cambria"/>
              </a:rPr>
              <a:t>consistent?</a:t>
            </a:r>
            <a:endParaRPr sz="2400" dirty="0">
              <a:cs typeface="Cambria"/>
            </a:endParaRPr>
          </a:p>
          <a:p>
            <a:pPr marL="354965" marR="7620" indent="-342900" algn="just">
              <a:lnSpc>
                <a:spcPct val="116100"/>
              </a:lnSpc>
              <a:spcBef>
                <a:spcPts val="480"/>
              </a:spcBef>
              <a:buFont typeface="Arial" panose="020B0604020202020204" pitchFamily="34" charset="0"/>
              <a:buChar char="•"/>
              <a:tabLst>
                <a:tab pos="273050" algn="l"/>
              </a:tabLst>
            </a:pPr>
            <a:r>
              <a:rPr sz="2400" spc="-5" dirty="0">
                <a:cs typeface="Cambria"/>
              </a:rPr>
              <a:t>For geospatial datasets, are state/country abbreviations </a:t>
            </a:r>
            <a:r>
              <a:rPr sz="2400" spc="-515" dirty="0">
                <a:cs typeface="Cambria"/>
              </a:rPr>
              <a:t> </a:t>
            </a:r>
            <a:r>
              <a:rPr sz="2400" spc="-5" dirty="0">
                <a:cs typeface="Cambria"/>
              </a:rPr>
              <a:t>consistent</a:t>
            </a:r>
            <a:endParaRPr sz="2400" dirty="0">
              <a:cs typeface="Cambria"/>
            </a:endParaRPr>
          </a:p>
        </p:txBody>
      </p:sp>
      <p:sp>
        <p:nvSpPr>
          <p:cNvPr id="4" name="Date Placeholder 3">
            <a:extLst>
              <a:ext uri="{FF2B5EF4-FFF2-40B4-BE49-F238E27FC236}">
                <a16:creationId xmlns:a16="http://schemas.microsoft.com/office/drawing/2014/main" id="{FEA79991-C565-C67C-8E80-F6B79F70AD29}"/>
              </a:ext>
            </a:extLst>
          </p:cNvPr>
          <p:cNvSpPr>
            <a:spLocks noGrp="1"/>
          </p:cNvSpPr>
          <p:nvPr>
            <p:ph type="dt" sz="half" idx="10"/>
          </p:nvPr>
        </p:nvSpPr>
        <p:spPr/>
        <p:txBody>
          <a:bodyPr/>
          <a:lstStyle/>
          <a:p>
            <a:fld id="{AFF107D4-0EB5-4ABB-950D-558520EF58EE}" type="datetime1">
              <a:rPr lang="en-US" smtClean="0"/>
              <a:t>2/5/2024</a:t>
            </a:fld>
            <a:endParaRPr lang="en-US"/>
          </a:p>
        </p:txBody>
      </p:sp>
      <p:sp>
        <p:nvSpPr>
          <p:cNvPr id="5" name="Slide Number Placeholder 4">
            <a:extLst>
              <a:ext uri="{FF2B5EF4-FFF2-40B4-BE49-F238E27FC236}">
                <a16:creationId xmlns:a16="http://schemas.microsoft.com/office/drawing/2014/main" id="{BD6299BA-973B-7598-91EC-1164E25A7E67}"/>
              </a:ext>
            </a:extLst>
          </p:cNvPr>
          <p:cNvSpPr>
            <a:spLocks noGrp="1"/>
          </p:cNvSpPr>
          <p:nvPr>
            <p:ph type="sldNum" sz="quarter" idx="12"/>
          </p:nvPr>
        </p:nvSpPr>
        <p:spPr/>
        <p:txBody>
          <a:bodyPr/>
          <a:lstStyle/>
          <a:p>
            <a:fld id="{B6F15528-21DE-4FAA-801E-634DDDAF4B2B}"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Un</a:t>
            </a:r>
            <a:r>
              <a:rPr lang="en-US" b="1" dirty="0">
                <a:solidFill>
                  <a:srgbClr val="C00000"/>
                </a:solidFill>
                <a:latin typeface="+mn-lt"/>
              </a:rPr>
              <a:t>s</a:t>
            </a:r>
            <a:r>
              <a:rPr lang="en-US" b="1" i="0" dirty="0">
                <a:solidFill>
                  <a:srgbClr val="C00000"/>
                </a:solidFill>
                <a:effectLst/>
                <a:latin typeface="+mn-lt"/>
              </a:rPr>
              <a:t>tructured Data</a:t>
            </a:r>
            <a:br>
              <a:rPr lang="en-US" b="1" i="0" dirty="0">
                <a:solidFill>
                  <a:srgbClr val="C00000"/>
                </a:solidFill>
                <a:effectLst/>
                <a:latin typeface="+mn-lt"/>
              </a:rPr>
            </a:br>
            <a:br>
              <a:rPr lang="en-US" b="1" i="0" dirty="0">
                <a:solidFill>
                  <a:srgbClr val="C00000"/>
                </a:solidFill>
                <a:effectLst/>
                <a:latin typeface="+mn-lt"/>
              </a:rPr>
            </a:b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a:xfrm>
            <a:off x="457200" y="1335994"/>
            <a:ext cx="8229600" cy="4525963"/>
          </a:xfrm>
        </p:spPr>
        <p:txBody>
          <a:bodyPr>
            <a:normAutofit/>
          </a:bodyPr>
          <a:lstStyle/>
          <a:p>
            <a:pPr algn="just"/>
            <a:r>
              <a:rPr lang="en-US" sz="2400" b="0" i="0" dirty="0">
                <a:solidFill>
                  <a:srgbClr val="222222"/>
                </a:solidFill>
                <a:effectLst/>
              </a:rPr>
              <a:t>Any data with unknown form or the structure is classified as unstructured data. In addition to the size being huge, un-structured data poses multiple challenges in terms of its processing for deriving value out of it. </a:t>
            </a:r>
          </a:p>
          <a:p>
            <a:pPr algn="just"/>
            <a:r>
              <a:rPr lang="en-US" sz="2400" b="0" i="0" dirty="0">
                <a:solidFill>
                  <a:srgbClr val="222222"/>
                </a:solidFill>
                <a:effectLst/>
              </a:rPr>
              <a:t>A typical example of unstructured data is a heterogeneous data source containing a combination of simple text files, images, videos etc. </a:t>
            </a:r>
          </a:p>
          <a:p>
            <a:pPr algn="just"/>
            <a:r>
              <a:rPr lang="en-US" sz="2400" b="0" i="0" dirty="0">
                <a:solidFill>
                  <a:srgbClr val="222222"/>
                </a:solidFill>
                <a:effectLst/>
              </a:rPr>
              <a:t>Now a days, organizations have wealth of data available with them but unfortunately, they don’t know how to derive value out of it since this data is in its raw form or unstructured format.</a:t>
            </a:r>
            <a:endParaRPr lang="en-US" sz="2400" b="0" i="0" dirty="0">
              <a:solidFill>
                <a:srgbClr val="C09853"/>
              </a:solidFill>
              <a:effectLst/>
            </a:endParaRPr>
          </a:p>
        </p:txBody>
      </p:sp>
      <p:sp>
        <p:nvSpPr>
          <p:cNvPr id="5" name="Date Placeholder 4">
            <a:extLst>
              <a:ext uri="{FF2B5EF4-FFF2-40B4-BE49-F238E27FC236}">
                <a16:creationId xmlns:a16="http://schemas.microsoft.com/office/drawing/2014/main" id="{643B8FEC-4C5E-453C-990B-1A80DD0D85F1}"/>
              </a:ext>
            </a:extLst>
          </p:cNvPr>
          <p:cNvSpPr>
            <a:spLocks noGrp="1"/>
          </p:cNvSpPr>
          <p:nvPr>
            <p:ph type="dt" sz="half" idx="10"/>
          </p:nvPr>
        </p:nvSpPr>
        <p:spPr/>
        <p:txBody>
          <a:bodyPr/>
          <a:lstStyle/>
          <a:p>
            <a:fld id="{D3B1B209-870C-4E33-9A68-C680BC678DF9}" type="datetime1">
              <a:rPr lang="en-US" smtClean="0"/>
              <a:t>2/5/2024</a:t>
            </a:fld>
            <a:endParaRPr lang="en-US"/>
          </a:p>
        </p:txBody>
      </p:sp>
      <p:sp>
        <p:nvSpPr>
          <p:cNvPr id="6" name="Slide Number Placeholder 5">
            <a:extLst>
              <a:ext uri="{FF2B5EF4-FFF2-40B4-BE49-F238E27FC236}">
                <a16:creationId xmlns:a16="http://schemas.microsoft.com/office/drawing/2014/main" id="{D5DA6D6A-C812-BC52-3A3A-417ECF29680B}"/>
              </a:ext>
            </a:extLst>
          </p:cNvPr>
          <p:cNvSpPr>
            <a:spLocks noGrp="1"/>
          </p:cNvSpPr>
          <p:nvPr>
            <p:ph type="sldNum" sz="quarter" idx="12"/>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2218040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C8DC-C47D-F5AF-5BAA-C84608CBB1E3}"/>
              </a:ext>
            </a:extLst>
          </p:cNvPr>
          <p:cNvSpPr>
            <a:spLocks noGrp="1"/>
          </p:cNvSpPr>
          <p:nvPr>
            <p:ph type="title"/>
          </p:nvPr>
        </p:nvSpPr>
        <p:spPr/>
        <p:txBody>
          <a:bodyPr>
            <a:normAutofit fontScale="90000"/>
          </a:bodyPr>
          <a:lstStyle/>
          <a:p>
            <a:r>
              <a:rPr lang="en-US" sz="4400" b="1" spc="135" dirty="0">
                <a:solidFill>
                  <a:srgbClr val="C00000"/>
                </a:solidFill>
                <a:latin typeface="+mn-lt"/>
              </a:rPr>
              <a:t>Common</a:t>
            </a:r>
            <a:r>
              <a:rPr lang="en-US" sz="4400" b="1" spc="5" dirty="0">
                <a:solidFill>
                  <a:srgbClr val="C00000"/>
                </a:solidFill>
                <a:latin typeface="+mn-lt"/>
              </a:rPr>
              <a:t> </a:t>
            </a:r>
            <a:r>
              <a:rPr lang="en-US" sz="4400" b="1" spc="95" dirty="0">
                <a:solidFill>
                  <a:srgbClr val="C00000"/>
                </a:solidFill>
                <a:latin typeface="+mn-lt"/>
              </a:rPr>
              <a:t>Tools</a:t>
            </a:r>
            <a:r>
              <a:rPr lang="en-US" sz="4400" b="1" spc="5" dirty="0">
                <a:solidFill>
                  <a:srgbClr val="C00000"/>
                </a:solidFill>
                <a:latin typeface="+mn-lt"/>
              </a:rPr>
              <a:t> </a:t>
            </a:r>
            <a:r>
              <a:rPr lang="en-US" sz="4400" b="1" spc="45" dirty="0">
                <a:solidFill>
                  <a:srgbClr val="C00000"/>
                </a:solidFill>
                <a:latin typeface="+mn-lt"/>
              </a:rPr>
              <a:t>for</a:t>
            </a:r>
            <a:r>
              <a:rPr lang="en-US" sz="4400" b="1" spc="5" dirty="0">
                <a:solidFill>
                  <a:srgbClr val="C00000"/>
                </a:solidFill>
                <a:latin typeface="+mn-lt"/>
              </a:rPr>
              <a:t> </a:t>
            </a:r>
            <a:r>
              <a:rPr lang="en-US" sz="4400" b="1" spc="15" dirty="0">
                <a:solidFill>
                  <a:srgbClr val="C00000"/>
                </a:solidFill>
                <a:latin typeface="+mn-lt"/>
              </a:rPr>
              <a:t>Data</a:t>
            </a:r>
            <a:r>
              <a:rPr lang="en-US" sz="4400" b="1" spc="10" dirty="0">
                <a:solidFill>
                  <a:srgbClr val="C00000"/>
                </a:solidFill>
                <a:latin typeface="+mn-lt"/>
              </a:rPr>
              <a:t> </a:t>
            </a:r>
            <a:r>
              <a:rPr lang="en-US" sz="4400" b="1" spc="85" dirty="0">
                <a:solidFill>
                  <a:srgbClr val="C00000"/>
                </a:solidFill>
                <a:latin typeface="+mn-lt"/>
              </a:rPr>
              <a:t>Preparation</a:t>
            </a:r>
            <a:endParaRPr lang="en-IN" dirty="0"/>
          </a:p>
        </p:txBody>
      </p:sp>
      <p:sp>
        <p:nvSpPr>
          <p:cNvPr id="3" name="Content Placeholder 2">
            <a:extLst>
              <a:ext uri="{FF2B5EF4-FFF2-40B4-BE49-F238E27FC236}">
                <a16:creationId xmlns:a16="http://schemas.microsoft.com/office/drawing/2014/main" id="{81E404AF-C73D-F142-02FE-04E8160F2F90}"/>
              </a:ext>
            </a:extLst>
          </p:cNvPr>
          <p:cNvSpPr>
            <a:spLocks noGrp="1"/>
          </p:cNvSpPr>
          <p:nvPr>
            <p:ph idx="1"/>
          </p:nvPr>
        </p:nvSpPr>
        <p:spPr/>
        <p:txBody>
          <a:bodyPr>
            <a:normAutofit/>
          </a:bodyPr>
          <a:lstStyle/>
          <a:p>
            <a:pPr algn="just"/>
            <a:r>
              <a:rPr lang="en-US" sz="2000" b="1" i="0" u="none" strike="noStrike" baseline="0" dirty="0">
                <a:solidFill>
                  <a:srgbClr val="000000"/>
                </a:solidFill>
              </a:rPr>
              <a:t>Hadoop</a:t>
            </a:r>
            <a:r>
              <a:rPr lang="en-US" sz="2000" b="0" i="0" u="none" strike="noStrike" baseline="0" dirty="0">
                <a:solidFill>
                  <a:srgbClr val="000000"/>
                </a:solidFill>
              </a:rPr>
              <a:t> - Hadoop allows data scientists to explore the complexities that exist in the data, even if they cannot make sense of it. It allows data scientists to store data where it is, and that is the whole point of data discovery. A data scientist does not need to grasp the specifics when dealing with large quantities of data.</a:t>
            </a:r>
          </a:p>
          <a:p>
            <a:pPr algn="just"/>
            <a:r>
              <a:rPr lang="en-US" sz="2000" b="1" i="0" u="none" strike="noStrike" baseline="0" dirty="0">
                <a:solidFill>
                  <a:srgbClr val="000000"/>
                </a:solidFill>
              </a:rPr>
              <a:t>Alpine Miner </a:t>
            </a:r>
            <a:r>
              <a:rPr lang="en-US" sz="2000" b="0" i="0" u="none" strike="noStrike" baseline="0" dirty="0">
                <a:solidFill>
                  <a:srgbClr val="000000"/>
                </a:solidFill>
              </a:rPr>
              <a:t>- This tool includes a graphical user interface (GUI) to develop analytical workflows, including data manipulation and a sequence of analytical events on PostgreSQL and other big data sources, such as structured data mining techniques (e.g., first select the top 100 customers, and then run descriptive statistics and clustering).</a:t>
            </a:r>
            <a:endParaRPr lang="en-IN" sz="2000" dirty="0"/>
          </a:p>
        </p:txBody>
      </p:sp>
      <p:sp>
        <p:nvSpPr>
          <p:cNvPr id="4" name="Date Placeholder 3">
            <a:extLst>
              <a:ext uri="{FF2B5EF4-FFF2-40B4-BE49-F238E27FC236}">
                <a16:creationId xmlns:a16="http://schemas.microsoft.com/office/drawing/2014/main" id="{82DAAD26-949D-B381-C3AD-53E664553EB8}"/>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E0A6FD95-DD60-3E11-50A4-0EC79A6F17DD}"/>
              </a:ext>
            </a:extLst>
          </p:cNvPr>
          <p:cNvSpPr>
            <a:spLocks noGrp="1"/>
          </p:cNvSpPr>
          <p:nvPr>
            <p:ph type="sldNum" sz="quarter" idx="12"/>
          </p:nvPr>
        </p:nvSpPr>
        <p:spPr/>
        <p:txBody>
          <a:bodyPr/>
          <a:lstStyle/>
          <a:p>
            <a:fld id="{B6F15528-21DE-4FAA-801E-634DDDAF4B2B}" type="slidenum">
              <a:rPr lang="en-US" smtClean="0"/>
              <a:t>70</a:t>
            </a:fld>
            <a:endParaRPr lang="en-US"/>
          </a:p>
        </p:txBody>
      </p:sp>
      <p:sp>
        <p:nvSpPr>
          <p:cNvPr id="6" name="Content Placeholder 2">
            <a:extLst>
              <a:ext uri="{FF2B5EF4-FFF2-40B4-BE49-F238E27FC236}">
                <a16:creationId xmlns:a16="http://schemas.microsoft.com/office/drawing/2014/main" id="{C4B3D671-479A-DBB0-4977-8F189D2ED51C}"/>
              </a:ext>
            </a:extLst>
          </p:cNvPr>
          <p:cNvSpPr txBox="1">
            <a:spLocks/>
          </p:cNvSpPr>
          <p:nvPr/>
        </p:nvSpPr>
        <p:spPr>
          <a:xfrm>
            <a:off x="446314"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238553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C8DC-C47D-F5AF-5BAA-C84608CBB1E3}"/>
              </a:ext>
            </a:extLst>
          </p:cNvPr>
          <p:cNvSpPr>
            <a:spLocks noGrp="1"/>
          </p:cNvSpPr>
          <p:nvPr>
            <p:ph type="title"/>
          </p:nvPr>
        </p:nvSpPr>
        <p:spPr/>
        <p:txBody>
          <a:bodyPr>
            <a:normAutofit fontScale="90000"/>
          </a:bodyPr>
          <a:lstStyle/>
          <a:p>
            <a:r>
              <a:rPr lang="en-US" sz="4400" b="1" spc="135" dirty="0">
                <a:solidFill>
                  <a:srgbClr val="C00000"/>
                </a:solidFill>
                <a:latin typeface="+mn-lt"/>
              </a:rPr>
              <a:t>Common</a:t>
            </a:r>
            <a:r>
              <a:rPr lang="en-US" sz="4400" b="1" spc="5" dirty="0">
                <a:solidFill>
                  <a:srgbClr val="C00000"/>
                </a:solidFill>
                <a:latin typeface="+mn-lt"/>
              </a:rPr>
              <a:t> </a:t>
            </a:r>
            <a:r>
              <a:rPr lang="en-US" sz="4400" b="1" spc="95" dirty="0">
                <a:solidFill>
                  <a:srgbClr val="C00000"/>
                </a:solidFill>
                <a:latin typeface="+mn-lt"/>
              </a:rPr>
              <a:t>Tools</a:t>
            </a:r>
            <a:r>
              <a:rPr lang="en-US" sz="4400" b="1" spc="5" dirty="0">
                <a:solidFill>
                  <a:srgbClr val="C00000"/>
                </a:solidFill>
                <a:latin typeface="+mn-lt"/>
              </a:rPr>
              <a:t> </a:t>
            </a:r>
            <a:r>
              <a:rPr lang="en-US" sz="4400" b="1" spc="45" dirty="0">
                <a:solidFill>
                  <a:srgbClr val="C00000"/>
                </a:solidFill>
                <a:latin typeface="+mn-lt"/>
              </a:rPr>
              <a:t>for</a:t>
            </a:r>
            <a:r>
              <a:rPr lang="en-US" sz="4400" b="1" spc="5" dirty="0">
                <a:solidFill>
                  <a:srgbClr val="C00000"/>
                </a:solidFill>
                <a:latin typeface="+mn-lt"/>
              </a:rPr>
              <a:t> </a:t>
            </a:r>
            <a:r>
              <a:rPr lang="en-US" sz="4400" b="1" spc="15" dirty="0">
                <a:solidFill>
                  <a:srgbClr val="C00000"/>
                </a:solidFill>
                <a:latin typeface="+mn-lt"/>
              </a:rPr>
              <a:t>Data</a:t>
            </a:r>
            <a:r>
              <a:rPr lang="en-US" sz="4400" b="1" spc="10" dirty="0">
                <a:solidFill>
                  <a:srgbClr val="C00000"/>
                </a:solidFill>
                <a:latin typeface="+mn-lt"/>
              </a:rPr>
              <a:t> </a:t>
            </a:r>
            <a:r>
              <a:rPr lang="en-US" sz="4400" b="1" spc="85" dirty="0">
                <a:solidFill>
                  <a:srgbClr val="C00000"/>
                </a:solidFill>
                <a:latin typeface="+mn-lt"/>
              </a:rPr>
              <a:t>Preparation</a:t>
            </a:r>
            <a:endParaRPr lang="en-IN" dirty="0"/>
          </a:p>
        </p:txBody>
      </p:sp>
      <p:sp>
        <p:nvSpPr>
          <p:cNvPr id="3" name="Content Placeholder 2">
            <a:extLst>
              <a:ext uri="{FF2B5EF4-FFF2-40B4-BE49-F238E27FC236}">
                <a16:creationId xmlns:a16="http://schemas.microsoft.com/office/drawing/2014/main" id="{81E404AF-C73D-F142-02FE-04E8160F2F90}"/>
              </a:ext>
            </a:extLst>
          </p:cNvPr>
          <p:cNvSpPr>
            <a:spLocks noGrp="1"/>
          </p:cNvSpPr>
          <p:nvPr>
            <p:ph idx="1"/>
          </p:nvPr>
        </p:nvSpPr>
        <p:spPr/>
        <p:txBody>
          <a:bodyPr/>
          <a:lstStyle/>
          <a:p>
            <a:pPr algn="just"/>
            <a:r>
              <a:rPr lang="en-US" sz="1800" b="1" i="0" u="none" strike="noStrike" baseline="0" dirty="0" err="1">
                <a:solidFill>
                  <a:srgbClr val="000000"/>
                </a:solidFill>
              </a:rPr>
              <a:t>OpenRefine</a:t>
            </a:r>
            <a:r>
              <a:rPr lang="en-US" sz="1800" b="0" i="0" u="none" strike="noStrike" baseline="0" dirty="0">
                <a:solidFill>
                  <a:srgbClr val="000000"/>
                </a:solidFill>
              </a:rPr>
              <a:t> - </a:t>
            </a:r>
            <a:r>
              <a:rPr lang="en-US" sz="1800" b="0" i="0" u="none" strike="noStrike" baseline="0" dirty="0" err="1">
                <a:solidFill>
                  <a:srgbClr val="000000"/>
                </a:solidFill>
              </a:rPr>
              <a:t>OpenRefine</a:t>
            </a:r>
            <a:r>
              <a:rPr lang="en-US" sz="1800" b="0" i="0" u="none" strike="noStrike" baseline="0" dirty="0">
                <a:solidFill>
                  <a:srgbClr val="000000"/>
                </a:solidFill>
              </a:rPr>
              <a:t> is a standalone open-source tool for data cleanup and transformation to other formats, called data wrangling. The operations are more like spreadsheets, i.e. on rows and columns. This tool is mostly used for cleaning messy data, transformations of data, parsing data from websites, etc.</a:t>
            </a:r>
          </a:p>
          <a:p>
            <a:pPr algn="just"/>
            <a:r>
              <a:rPr lang="en-US" sz="1800" b="1" i="0" u="none" strike="noStrike" baseline="0" dirty="0">
                <a:solidFill>
                  <a:srgbClr val="000000"/>
                </a:solidFill>
              </a:rPr>
              <a:t>Data wranglers </a:t>
            </a:r>
            <a:r>
              <a:rPr lang="en-US" sz="1800" b="0" i="0" u="none" strike="noStrike" baseline="0" dirty="0">
                <a:solidFill>
                  <a:srgbClr val="000000"/>
                </a:solidFill>
              </a:rPr>
              <a:t>With Trifacta Wrangler, any user with a Mac or Windows machine and an Internet connection can download, install, and start using Trifacta immediately. Trifacta Wrangler empowers analysts to wrangle various data sources on their desktop in preparation for use in analytical or visualization tools such as Tableau.</a:t>
            </a:r>
          </a:p>
          <a:p>
            <a:pPr algn="just"/>
            <a:r>
              <a:rPr lang="en-US" sz="1800" b="0" i="0" u="none" strike="noStrike" baseline="0" dirty="0">
                <a:solidFill>
                  <a:srgbClr val="000000"/>
                </a:solidFill>
              </a:rPr>
              <a:t>The data preparation phase takes a lot of time, but it lays the foundation for further work. The quality data is now ready to get fed into the model.</a:t>
            </a:r>
            <a:endParaRPr lang="en-IN" dirty="0"/>
          </a:p>
        </p:txBody>
      </p:sp>
      <p:sp>
        <p:nvSpPr>
          <p:cNvPr id="4" name="Date Placeholder 3">
            <a:extLst>
              <a:ext uri="{FF2B5EF4-FFF2-40B4-BE49-F238E27FC236}">
                <a16:creationId xmlns:a16="http://schemas.microsoft.com/office/drawing/2014/main" id="{82DAAD26-949D-B381-C3AD-53E664553EB8}"/>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E0A6FD95-DD60-3E11-50A4-0EC79A6F17DD}"/>
              </a:ext>
            </a:extLst>
          </p:cNvPr>
          <p:cNvSpPr>
            <a:spLocks noGrp="1"/>
          </p:cNvSpPr>
          <p:nvPr>
            <p:ph type="sldNum" sz="quarter" idx="12"/>
          </p:nvPr>
        </p:nvSpPr>
        <p:spPr/>
        <p:txBody>
          <a:bodyPr/>
          <a:lstStyle/>
          <a:p>
            <a:fld id="{B6F15528-21DE-4FAA-801E-634DDDAF4B2B}" type="slidenum">
              <a:rPr lang="en-US" smtClean="0"/>
              <a:t>71</a:t>
            </a:fld>
            <a:endParaRPr lang="en-US"/>
          </a:p>
        </p:txBody>
      </p:sp>
    </p:spTree>
    <p:extLst>
      <p:ext uri="{BB962C8B-B14F-4D97-AF65-F5344CB8AC3E}">
        <p14:creationId xmlns:p14="http://schemas.microsoft.com/office/powerpoint/2010/main" val="12940047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422" y="634736"/>
            <a:ext cx="7717155" cy="574040"/>
          </a:xfrm>
          <a:prstGeom prst="rect">
            <a:avLst/>
          </a:prstGeom>
        </p:spPr>
        <p:txBody>
          <a:bodyPr vert="horz" wrap="square" lIns="0" tIns="12700" rIns="0" bIns="0" rtlCol="0">
            <a:spAutoFit/>
          </a:bodyPr>
          <a:lstStyle/>
          <a:p>
            <a:pPr marL="12700">
              <a:lnSpc>
                <a:spcPct val="100000"/>
              </a:lnSpc>
              <a:spcBef>
                <a:spcPts val="100"/>
              </a:spcBef>
            </a:pPr>
            <a:r>
              <a:rPr sz="3600" b="1" spc="135" dirty="0">
                <a:solidFill>
                  <a:srgbClr val="C00000"/>
                </a:solidFill>
                <a:latin typeface="+mn-lt"/>
              </a:rPr>
              <a:t>Common</a:t>
            </a:r>
            <a:r>
              <a:rPr sz="3600" b="1" spc="5" dirty="0">
                <a:solidFill>
                  <a:srgbClr val="C00000"/>
                </a:solidFill>
                <a:latin typeface="+mn-lt"/>
              </a:rPr>
              <a:t> </a:t>
            </a:r>
            <a:r>
              <a:rPr sz="3600" b="1" spc="95" dirty="0">
                <a:solidFill>
                  <a:srgbClr val="C00000"/>
                </a:solidFill>
                <a:latin typeface="+mn-lt"/>
              </a:rPr>
              <a:t>Tools</a:t>
            </a:r>
            <a:r>
              <a:rPr sz="3600" b="1" spc="5" dirty="0">
                <a:solidFill>
                  <a:srgbClr val="C00000"/>
                </a:solidFill>
                <a:latin typeface="+mn-lt"/>
              </a:rPr>
              <a:t> </a:t>
            </a:r>
            <a:r>
              <a:rPr sz="3600" b="1" spc="45" dirty="0">
                <a:solidFill>
                  <a:srgbClr val="C00000"/>
                </a:solidFill>
                <a:latin typeface="+mn-lt"/>
              </a:rPr>
              <a:t>for</a:t>
            </a:r>
            <a:r>
              <a:rPr sz="3600" b="1" spc="5" dirty="0">
                <a:solidFill>
                  <a:srgbClr val="C00000"/>
                </a:solidFill>
                <a:latin typeface="+mn-lt"/>
              </a:rPr>
              <a:t> </a:t>
            </a:r>
            <a:r>
              <a:rPr sz="3600" b="1" spc="15" dirty="0">
                <a:solidFill>
                  <a:srgbClr val="C00000"/>
                </a:solidFill>
                <a:latin typeface="+mn-lt"/>
              </a:rPr>
              <a:t>Data</a:t>
            </a:r>
            <a:r>
              <a:rPr sz="3600" b="1" spc="10" dirty="0">
                <a:solidFill>
                  <a:srgbClr val="C00000"/>
                </a:solidFill>
                <a:latin typeface="+mn-lt"/>
              </a:rPr>
              <a:t> </a:t>
            </a:r>
            <a:r>
              <a:rPr sz="3600" b="1" spc="85" dirty="0">
                <a:solidFill>
                  <a:srgbClr val="C00000"/>
                </a:solidFill>
                <a:latin typeface="+mn-lt"/>
              </a:rPr>
              <a:t>Preparation</a:t>
            </a:r>
            <a:endParaRPr sz="3600" b="1" dirty="0">
              <a:solidFill>
                <a:srgbClr val="C00000"/>
              </a:solidFill>
              <a:latin typeface="+mn-lt"/>
            </a:endParaRPr>
          </a:p>
        </p:txBody>
      </p:sp>
      <p:grpSp>
        <p:nvGrpSpPr>
          <p:cNvPr id="3" name="object 3"/>
          <p:cNvGrpSpPr/>
          <p:nvPr/>
        </p:nvGrpSpPr>
        <p:grpSpPr>
          <a:xfrm>
            <a:off x="103351" y="1654249"/>
            <a:ext cx="2175510" cy="1805305"/>
            <a:chOff x="193225" y="2143199"/>
            <a:chExt cx="2175510" cy="1805305"/>
          </a:xfrm>
        </p:grpSpPr>
        <p:sp>
          <p:nvSpPr>
            <p:cNvPr id="4" name="object 4"/>
            <p:cNvSpPr/>
            <p:nvPr/>
          </p:nvSpPr>
          <p:spPr>
            <a:xfrm>
              <a:off x="231325" y="2181299"/>
              <a:ext cx="2099310" cy="1729105"/>
            </a:xfrm>
            <a:custGeom>
              <a:avLst/>
              <a:gdLst/>
              <a:ahLst/>
              <a:cxnLst/>
              <a:rect l="l" t="t" r="r" b="b"/>
              <a:pathLst>
                <a:path w="2099310" h="1729104">
                  <a:moveTo>
                    <a:pt x="1842649" y="1536899"/>
                  </a:move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256149"/>
                  </a:ln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1280749"/>
                  </a:lnTo>
                  <a:lnTo>
                    <a:pt x="2094673" y="1326793"/>
                  </a:lnTo>
                  <a:lnTo>
                    <a:pt x="2082774" y="1370128"/>
                  </a:lnTo>
                  <a:lnTo>
                    <a:pt x="2063828" y="1410033"/>
                  </a:lnTo>
                  <a:lnTo>
                    <a:pt x="2038556" y="1445784"/>
                  </a:lnTo>
                  <a:lnTo>
                    <a:pt x="2007684" y="1476656"/>
                  </a:lnTo>
                  <a:lnTo>
                    <a:pt x="1971933" y="1501927"/>
                  </a:lnTo>
                  <a:lnTo>
                    <a:pt x="1932029" y="1520874"/>
                  </a:lnTo>
                  <a:lnTo>
                    <a:pt x="1888693" y="1532773"/>
                  </a:lnTo>
                  <a:lnTo>
                    <a:pt x="1842649" y="1536899"/>
                  </a:lnTo>
                  <a:close/>
                </a:path>
                <a:path w="2099310" h="1729104">
                  <a:moveTo>
                    <a:pt x="612156" y="1729012"/>
                  </a:moveTo>
                  <a:lnTo>
                    <a:pt x="349799" y="1536899"/>
                  </a:lnTo>
                  <a:lnTo>
                    <a:pt x="874499" y="1536899"/>
                  </a:lnTo>
                  <a:lnTo>
                    <a:pt x="612156" y="1729012"/>
                  </a:lnTo>
                  <a:close/>
                </a:path>
              </a:pathLst>
            </a:custGeom>
            <a:solidFill>
              <a:srgbClr val="FFFFFF"/>
            </a:solidFill>
          </p:spPr>
          <p:txBody>
            <a:bodyPr wrap="square" lIns="0" tIns="0" rIns="0" bIns="0" rtlCol="0"/>
            <a:lstStyle/>
            <a:p>
              <a:endParaRPr/>
            </a:p>
          </p:txBody>
        </p:sp>
        <p:sp>
          <p:nvSpPr>
            <p:cNvPr id="5" name="object 5"/>
            <p:cNvSpPr/>
            <p:nvPr/>
          </p:nvSpPr>
          <p:spPr>
            <a:xfrm>
              <a:off x="231325" y="2181299"/>
              <a:ext cx="2099310" cy="1729105"/>
            </a:xfrm>
            <a:custGeom>
              <a:avLst/>
              <a:gdLst/>
              <a:ahLst/>
              <a:cxnLst/>
              <a:rect l="l" t="t" r="r" b="b"/>
              <a:pathLst>
                <a:path w="2099310" h="1729104">
                  <a:moveTo>
                    <a:pt x="0" y="256149"/>
                  </a:move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349799" y="0"/>
                  </a:lnTo>
                  <a:lnTo>
                    <a:pt x="87449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896524"/>
                  </a:lnTo>
                  <a:lnTo>
                    <a:pt x="2098799" y="1280749"/>
                  </a:lnTo>
                  <a:lnTo>
                    <a:pt x="2094673" y="1326793"/>
                  </a:lnTo>
                  <a:lnTo>
                    <a:pt x="2082774" y="1370128"/>
                  </a:lnTo>
                  <a:lnTo>
                    <a:pt x="2063828" y="1410033"/>
                  </a:lnTo>
                  <a:lnTo>
                    <a:pt x="2038556" y="1445784"/>
                  </a:lnTo>
                  <a:lnTo>
                    <a:pt x="2007684" y="1476656"/>
                  </a:lnTo>
                  <a:lnTo>
                    <a:pt x="1971933" y="1501927"/>
                  </a:lnTo>
                  <a:lnTo>
                    <a:pt x="1932029" y="1520874"/>
                  </a:lnTo>
                  <a:lnTo>
                    <a:pt x="1888693" y="1532773"/>
                  </a:lnTo>
                  <a:lnTo>
                    <a:pt x="1842649" y="1536899"/>
                  </a:lnTo>
                  <a:lnTo>
                    <a:pt x="874499" y="1536899"/>
                  </a:lnTo>
                  <a:lnTo>
                    <a:pt x="612156" y="1729012"/>
                  </a:lnTo>
                  <a:lnTo>
                    <a:pt x="349799" y="1536899"/>
                  </a:ln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896524"/>
                  </a:lnTo>
                  <a:lnTo>
                    <a:pt x="0" y="256149"/>
                  </a:lnTo>
                  <a:close/>
                </a:path>
              </a:pathLst>
            </a:custGeom>
            <a:ln w="76199">
              <a:solidFill>
                <a:srgbClr val="FF0000"/>
              </a:solidFill>
            </a:ln>
          </p:spPr>
          <p:txBody>
            <a:bodyPr wrap="square" lIns="0" tIns="0" rIns="0" bIns="0" rtlCol="0"/>
            <a:lstStyle/>
            <a:p>
              <a:endParaRPr/>
            </a:p>
          </p:txBody>
        </p:sp>
        <p:sp>
          <p:nvSpPr>
            <p:cNvPr id="6" name="object 6"/>
            <p:cNvSpPr/>
            <p:nvPr/>
          </p:nvSpPr>
          <p:spPr>
            <a:xfrm>
              <a:off x="627490" y="2711625"/>
              <a:ext cx="1306830" cy="411480"/>
            </a:xfrm>
            <a:custGeom>
              <a:avLst/>
              <a:gdLst/>
              <a:ahLst/>
              <a:cxnLst/>
              <a:rect l="l" t="t" r="r" b="b"/>
              <a:pathLst>
                <a:path w="1306830" h="411480">
                  <a:moveTo>
                    <a:pt x="1306469" y="411479"/>
                  </a:moveTo>
                  <a:lnTo>
                    <a:pt x="0" y="411479"/>
                  </a:lnTo>
                  <a:lnTo>
                    <a:pt x="0" y="0"/>
                  </a:lnTo>
                  <a:lnTo>
                    <a:pt x="1306469" y="0"/>
                  </a:lnTo>
                  <a:lnTo>
                    <a:pt x="1306469" y="411479"/>
                  </a:lnTo>
                  <a:close/>
                </a:path>
              </a:pathLst>
            </a:custGeom>
            <a:solidFill>
              <a:srgbClr val="FFFFFF"/>
            </a:solidFill>
          </p:spPr>
          <p:txBody>
            <a:bodyPr wrap="square" lIns="0" tIns="0" rIns="0" bIns="0" rtlCol="0"/>
            <a:lstStyle/>
            <a:p>
              <a:endParaRPr/>
            </a:p>
          </p:txBody>
        </p:sp>
      </p:grpSp>
      <p:sp>
        <p:nvSpPr>
          <p:cNvPr id="7" name="object 7"/>
          <p:cNvSpPr txBox="1"/>
          <p:nvPr/>
        </p:nvSpPr>
        <p:spPr>
          <a:xfrm>
            <a:off x="600428" y="2196258"/>
            <a:ext cx="1255395" cy="436880"/>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434343"/>
                </a:solidFill>
                <a:latin typeface="Cambria"/>
                <a:cs typeface="Cambria"/>
              </a:rPr>
              <a:t>Hadoop</a:t>
            </a:r>
            <a:endParaRPr sz="2700">
              <a:latin typeface="Cambria"/>
              <a:cs typeface="Cambria"/>
            </a:endParaRPr>
          </a:p>
        </p:txBody>
      </p:sp>
      <p:grpSp>
        <p:nvGrpSpPr>
          <p:cNvPr id="8" name="object 8"/>
          <p:cNvGrpSpPr/>
          <p:nvPr/>
        </p:nvGrpSpPr>
        <p:grpSpPr>
          <a:xfrm>
            <a:off x="2590300" y="1654249"/>
            <a:ext cx="2175510" cy="1805305"/>
            <a:chOff x="2680174" y="2143199"/>
            <a:chExt cx="2175510" cy="1805305"/>
          </a:xfrm>
        </p:grpSpPr>
        <p:sp>
          <p:nvSpPr>
            <p:cNvPr id="9" name="object 9"/>
            <p:cNvSpPr/>
            <p:nvPr/>
          </p:nvSpPr>
          <p:spPr>
            <a:xfrm>
              <a:off x="2718274" y="2181299"/>
              <a:ext cx="2099310" cy="1729105"/>
            </a:xfrm>
            <a:custGeom>
              <a:avLst/>
              <a:gdLst/>
              <a:ahLst/>
              <a:cxnLst/>
              <a:rect l="l" t="t" r="r" b="b"/>
              <a:pathLst>
                <a:path w="2099310" h="1729104">
                  <a:moveTo>
                    <a:pt x="1842649" y="1536899"/>
                  </a:move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256149"/>
                  </a:ln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1280749"/>
                  </a:lnTo>
                  <a:lnTo>
                    <a:pt x="2094673" y="1326793"/>
                  </a:lnTo>
                  <a:lnTo>
                    <a:pt x="2082774" y="1370128"/>
                  </a:lnTo>
                  <a:lnTo>
                    <a:pt x="2063827" y="1410033"/>
                  </a:lnTo>
                  <a:lnTo>
                    <a:pt x="2038556" y="1445784"/>
                  </a:lnTo>
                  <a:lnTo>
                    <a:pt x="2007684" y="1476656"/>
                  </a:lnTo>
                  <a:lnTo>
                    <a:pt x="1971933" y="1501927"/>
                  </a:lnTo>
                  <a:lnTo>
                    <a:pt x="1932028" y="1520874"/>
                  </a:lnTo>
                  <a:lnTo>
                    <a:pt x="1888693" y="1532773"/>
                  </a:lnTo>
                  <a:lnTo>
                    <a:pt x="1842649" y="1536899"/>
                  </a:lnTo>
                  <a:close/>
                </a:path>
                <a:path w="2099310" h="1729104">
                  <a:moveTo>
                    <a:pt x="612156" y="1729012"/>
                  </a:moveTo>
                  <a:lnTo>
                    <a:pt x="349799" y="1536899"/>
                  </a:lnTo>
                  <a:lnTo>
                    <a:pt x="874499" y="1536899"/>
                  </a:lnTo>
                  <a:lnTo>
                    <a:pt x="612156" y="1729012"/>
                  </a:lnTo>
                  <a:close/>
                </a:path>
              </a:pathLst>
            </a:custGeom>
            <a:solidFill>
              <a:srgbClr val="FFFFFF"/>
            </a:solidFill>
          </p:spPr>
          <p:txBody>
            <a:bodyPr wrap="square" lIns="0" tIns="0" rIns="0" bIns="0" rtlCol="0"/>
            <a:lstStyle/>
            <a:p>
              <a:endParaRPr/>
            </a:p>
          </p:txBody>
        </p:sp>
        <p:sp>
          <p:nvSpPr>
            <p:cNvPr id="10" name="object 10"/>
            <p:cNvSpPr/>
            <p:nvPr/>
          </p:nvSpPr>
          <p:spPr>
            <a:xfrm>
              <a:off x="2718274" y="2181299"/>
              <a:ext cx="2099310" cy="1729105"/>
            </a:xfrm>
            <a:custGeom>
              <a:avLst/>
              <a:gdLst/>
              <a:ahLst/>
              <a:cxnLst/>
              <a:rect l="l" t="t" r="r" b="b"/>
              <a:pathLst>
                <a:path w="2099310" h="1729104">
                  <a:moveTo>
                    <a:pt x="0" y="256149"/>
                  </a:move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349799" y="0"/>
                  </a:lnTo>
                  <a:lnTo>
                    <a:pt x="87449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896524"/>
                  </a:lnTo>
                  <a:lnTo>
                    <a:pt x="2098799" y="1280749"/>
                  </a:lnTo>
                  <a:lnTo>
                    <a:pt x="2094673" y="1326793"/>
                  </a:lnTo>
                  <a:lnTo>
                    <a:pt x="2082774" y="1370128"/>
                  </a:lnTo>
                  <a:lnTo>
                    <a:pt x="2063827" y="1410033"/>
                  </a:lnTo>
                  <a:lnTo>
                    <a:pt x="2038556" y="1445784"/>
                  </a:lnTo>
                  <a:lnTo>
                    <a:pt x="2007684" y="1476656"/>
                  </a:lnTo>
                  <a:lnTo>
                    <a:pt x="1971933" y="1501927"/>
                  </a:lnTo>
                  <a:lnTo>
                    <a:pt x="1932028" y="1520874"/>
                  </a:lnTo>
                  <a:lnTo>
                    <a:pt x="1888693" y="1532773"/>
                  </a:lnTo>
                  <a:lnTo>
                    <a:pt x="1842649" y="1536899"/>
                  </a:lnTo>
                  <a:lnTo>
                    <a:pt x="874499" y="1536899"/>
                  </a:lnTo>
                  <a:lnTo>
                    <a:pt x="612156" y="1729012"/>
                  </a:lnTo>
                  <a:lnTo>
                    <a:pt x="349799" y="1536899"/>
                  </a:ln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896524"/>
                  </a:lnTo>
                  <a:lnTo>
                    <a:pt x="0" y="256149"/>
                  </a:lnTo>
                  <a:close/>
                </a:path>
              </a:pathLst>
            </a:custGeom>
            <a:ln w="76199">
              <a:solidFill>
                <a:srgbClr val="9900FF"/>
              </a:solidFill>
            </a:ln>
          </p:spPr>
          <p:txBody>
            <a:bodyPr wrap="square" lIns="0" tIns="0" rIns="0" bIns="0" rtlCol="0"/>
            <a:lstStyle/>
            <a:p>
              <a:endParaRPr/>
            </a:p>
          </p:txBody>
        </p:sp>
      </p:grpSp>
      <p:sp>
        <p:nvSpPr>
          <p:cNvPr id="11" name="object 11"/>
          <p:cNvSpPr txBox="1"/>
          <p:nvPr/>
        </p:nvSpPr>
        <p:spPr>
          <a:xfrm>
            <a:off x="3149746" y="1607613"/>
            <a:ext cx="1052830" cy="1263650"/>
          </a:xfrm>
          <a:prstGeom prst="rect">
            <a:avLst/>
          </a:prstGeom>
        </p:spPr>
        <p:txBody>
          <a:bodyPr vert="horz" wrap="square" lIns="0" tIns="12065" rIns="0" bIns="0" rtlCol="0">
            <a:spAutoFit/>
          </a:bodyPr>
          <a:lstStyle/>
          <a:p>
            <a:pPr marL="55244" marR="5080" indent="-43180">
              <a:lnSpc>
                <a:spcPct val="150500"/>
              </a:lnSpc>
              <a:spcBef>
                <a:spcPts val="95"/>
              </a:spcBef>
            </a:pPr>
            <a:r>
              <a:rPr sz="2700" b="1" spc="-5" dirty="0">
                <a:solidFill>
                  <a:srgbClr val="434343"/>
                </a:solidFill>
                <a:latin typeface="Cambria"/>
                <a:cs typeface="Cambria"/>
              </a:rPr>
              <a:t>Alpine  Miner</a:t>
            </a:r>
            <a:endParaRPr sz="2700">
              <a:latin typeface="Cambria"/>
              <a:cs typeface="Cambria"/>
            </a:endParaRPr>
          </a:p>
        </p:txBody>
      </p:sp>
      <p:grpSp>
        <p:nvGrpSpPr>
          <p:cNvPr id="12" name="object 12"/>
          <p:cNvGrpSpPr/>
          <p:nvPr/>
        </p:nvGrpSpPr>
        <p:grpSpPr>
          <a:xfrm>
            <a:off x="4999201" y="1654249"/>
            <a:ext cx="1932939" cy="1805305"/>
            <a:chOff x="5089075" y="2143199"/>
            <a:chExt cx="1932939" cy="1805305"/>
          </a:xfrm>
        </p:grpSpPr>
        <p:sp>
          <p:nvSpPr>
            <p:cNvPr id="13" name="object 13"/>
            <p:cNvSpPr/>
            <p:nvPr/>
          </p:nvSpPr>
          <p:spPr>
            <a:xfrm>
              <a:off x="5127175" y="2181299"/>
              <a:ext cx="1856739" cy="1729105"/>
            </a:xfrm>
            <a:custGeom>
              <a:avLst/>
              <a:gdLst/>
              <a:ahLst/>
              <a:cxnLst/>
              <a:rect l="l" t="t" r="r" b="b"/>
              <a:pathLst>
                <a:path w="1856740" h="1729104">
                  <a:moveTo>
                    <a:pt x="1600249" y="1536899"/>
                  </a:move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256149"/>
                  </a:lnTo>
                  <a:lnTo>
                    <a:pt x="4126" y="210106"/>
                  </a:lnTo>
                  <a:lnTo>
                    <a:pt x="16025" y="166770"/>
                  </a:lnTo>
                  <a:lnTo>
                    <a:pt x="34972" y="126866"/>
                  </a:lnTo>
                  <a:lnTo>
                    <a:pt x="60243" y="91115"/>
                  </a:lnTo>
                  <a:lnTo>
                    <a:pt x="91115" y="60243"/>
                  </a:lnTo>
                  <a:lnTo>
                    <a:pt x="126866" y="34971"/>
                  </a:lnTo>
                  <a:lnTo>
                    <a:pt x="166771" y="16025"/>
                  </a:lnTo>
                  <a:lnTo>
                    <a:pt x="210106" y="4126"/>
                  </a:lnTo>
                  <a:lnTo>
                    <a:pt x="256149" y="0"/>
                  </a:lnTo>
                  <a:lnTo>
                    <a:pt x="1600249" y="0"/>
                  </a:lnTo>
                  <a:lnTo>
                    <a:pt x="1650455" y="4967"/>
                  </a:lnTo>
                  <a:lnTo>
                    <a:pt x="1698274" y="19498"/>
                  </a:lnTo>
                  <a:lnTo>
                    <a:pt x="1742362" y="43036"/>
                  </a:lnTo>
                  <a:lnTo>
                    <a:pt x="1781375" y="75024"/>
                  </a:lnTo>
                  <a:lnTo>
                    <a:pt x="1813363" y="114037"/>
                  </a:lnTo>
                  <a:lnTo>
                    <a:pt x="1836901" y="158125"/>
                  </a:lnTo>
                  <a:lnTo>
                    <a:pt x="1851432" y="205944"/>
                  </a:lnTo>
                  <a:lnTo>
                    <a:pt x="1856399" y="256149"/>
                  </a:lnTo>
                  <a:lnTo>
                    <a:pt x="1856399" y="1280749"/>
                  </a:lnTo>
                  <a:lnTo>
                    <a:pt x="1852273" y="1326793"/>
                  </a:lnTo>
                  <a:lnTo>
                    <a:pt x="1840374" y="1370128"/>
                  </a:lnTo>
                  <a:lnTo>
                    <a:pt x="1821428" y="1410033"/>
                  </a:lnTo>
                  <a:lnTo>
                    <a:pt x="1796156" y="1445784"/>
                  </a:lnTo>
                  <a:lnTo>
                    <a:pt x="1765284" y="1476656"/>
                  </a:lnTo>
                  <a:lnTo>
                    <a:pt x="1729533" y="1501927"/>
                  </a:lnTo>
                  <a:lnTo>
                    <a:pt x="1689629" y="1520874"/>
                  </a:lnTo>
                  <a:lnTo>
                    <a:pt x="1646293" y="1532773"/>
                  </a:lnTo>
                  <a:lnTo>
                    <a:pt x="1600249" y="1536899"/>
                  </a:lnTo>
                  <a:close/>
                </a:path>
                <a:path w="1856740" h="1729104">
                  <a:moveTo>
                    <a:pt x="541456" y="1729012"/>
                  </a:moveTo>
                  <a:lnTo>
                    <a:pt x="309399" y="1536899"/>
                  </a:lnTo>
                  <a:lnTo>
                    <a:pt x="773499" y="1536899"/>
                  </a:lnTo>
                  <a:lnTo>
                    <a:pt x="541456" y="1729012"/>
                  </a:lnTo>
                  <a:close/>
                </a:path>
              </a:pathLst>
            </a:custGeom>
            <a:solidFill>
              <a:srgbClr val="FFFFFF"/>
            </a:solidFill>
          </p:spPr>
          <p:txBody>
            <a:bodyPr wrap="square" lIns="0" tIns="0" rIns="0" bIns="0" rtlCol="0"/>
            <a:lstStyle/>
            <a:p>
              <a:endParaRPr/>
            </a:p>
          </p:txBody>
        </p:sp>
        <p:sp>
          <p:nvSpPr>
            <p:cNvPr id="14" name="object 14"/>
            <p:cNvSpPr/>
            <p:nvPr/>
          </p:nvSpPr>
          <p:spPr>
            <a:xfrm>
              <a:off x="5127175" y="2181299"/>
              <a:ext cx="1856739" cy="1729105"/>
            </a:xfrm>
            <a:custGeom>
              <a:avLst/>
              <a:gdLst/>
              <a:ahLst/>
              <a:cxnLst/>
              <a:rect l="l" t="t" r="r" b="b"/>
              <a:pathLst>
                <a:path w="1856740" h="1729104">
                  <a:moveTo>
                    <a:pt x="0" y="256149"/>
                  </a:moveTo>
                  <a:lnTo>
                    <a:pt x="4126" y="210106"/>
                  </a:lnTo>
                  <a:lnTo>
                    <a:pt x="16025" y="166770"/>
                  </a:lnTo>
                  <a:lnTo>
                    <a:pt x="34972" y="126866"/>
                  </a:lnTo>
                  <a:lnTo>
                    <a:pt x="60243" y="91115"/>
                  </a:lnTo>
                  <a:lnTo>
                    <a:pt x="91115" y="60243"/>
                  </a:lnTo>
                  <a:lnTo>
                    <a:pt x="126866" y="34971"/>
                  </a:lnTo>
                  <a:lnTo>
                    <a:pt x="166771" y="16025"/>
                  </a:lnTo>
                  <a:lnTo>
                    <a:pt x="210106" y="4126"/>
                  </a:lnTo>
                  <a:lnTo>
                    <a:pt x="256149" y="0"/>
                  </a:lnTo>
                  <a:lnTo>
                    <a:pt x="309399" y="0"/>
                  </a:lnTo>
                  <a:lnTo>
                    <a:pt x="773499" y="0"/>
                  </a:lnTo>
                  <a:lnTo>
                    <a:pt x="1600249" y="0"/>
                  </a:lnTo>
                  <a:lnTo>
                    <a:pt x="1650455" y="4967"/>
                  </a:lnTo>
                  <a:lnTo>
                    <a:pt x="1698274" y="19498"/>
                  </a:lnTo>
                  <a:lnTo>
                    <a:pt x="1742362" y="43036"/>
                  </a:lnTo>
                  <a:lnTo>
                    <a:pt x="1781375" y="75024"/>
                  </a:lnTo>
                  <a:lnTo>
                    <a:pt x="1813363" y="114037"/>
                  </a:lnTo>
                  <a:lnTo>
                    <a:pt x="1836901" y="158125"/>
                  </a:lnTo>
                  <a:lnTo>
                    <a:pt x="1851432" y="205944"/>
                  </a:lnTo>
                  <a:lnTo>
                    <a:pt x="1856399" y="256149"/>
                  </a:lnTo>
                  <a:lnTo>
                    <a:pt x="1856399" y="896524"/>
                  </a:lnTo>
                  <a:lnTo>
                    <a:pt x="1856399" y="1280749"/>
                  </a:lnTo>
                  <a:lnTo>
                    <a:pt x="1852273" y="1326793"/>
                  </a:lnTo>
                  <a:lnTo>
                    <a:pt x="1840374" y="1370128"/>
                  </a:lnTo>
                  <a:lnTo>
                    <a:pt x="1821428" y="1410033"/>
                  </a:lnTo>
                  <a:lnTo>
                    <a:pt x="1796156" y="1445784"/>
                  </a:lnTo>
                  <a:lnTo>
                    <a:pt x="1765284" y="1476656"/>
                  </a:lnTo>
                  <a:lnTo>
                    <a:pt x="1729533" y="1501927"/>
                  </a:lnTo>
                  <a:lnTo>
                    <a:pt x="1689629" y="1520874"/>
                  </a:lnTo>
                  <a:lnTo>
                    <a:pt x="1646293" y="1532773"/>
                  </a:lnTo>
                  <a:lnTo>
                    <a:pt x="1600249" y="1536899"/>
                  </a:lnTo>
                  <a:lnTo>
                    <a:pt x="773499" y="1536899"/>
                  </a:lnTo>
                  <a:lnTo>
                    <a:pt x="541456" y="1729012"/>
                  </a:lnTo>
                  <a:lnTo>
                    <a:pt x="309399" y="1536899"/>
                  </a:lnTo>
                  <a:lnTo>
                    <a:pt x="256149" y="1536899"/>
                  </a:lnTo>
                  <a:lnTo>
                    <a:pt x="210106" y="1532773"/>
                  </a:lnTo>
                  <a:lnTo>
                    <a:pt x="166771" y="1520874"/>
                  </a:lnTo>
                  <a:lnTo>
                    <a:pt x="126866" y="1501927"/>
                  </a:lnTo>
                  <a:lnTo>
                    <a:pt x="91115" y="1476656"/>
                  </a:lnTo>
                  <a:lnTo>
                    <a:pt x="60243" y="1445784"/>
                  </a:lnTo>
                  <a:lnTo>
                    <a:pt x="34972" y="1410033"/>
                  </a:lnTo>
                  <a:lnTo>
                    <a:pt x="16025" y="1370128"/>
                  </a:lnTo>
                  <a:lnTo>
                    <a:pt x="4126" y="1326793"/>
                  </a:lnTo>
                  <a:lnTo>
                    <a:pt x="0" y="1280749"/>
                  </a:lnTo>
                  <a:lnTo>
                    <a:pt x="0" y="896524"/>
                  </a:lnTo>
                  <a:lnTo>
                    <a:pt x="0" y="256149"/>
                  </a:lnTo>
                  <a:close/>
                </a:path>
              </a:pathLst>
            </a:custGeom>
            <a:ln w="76199">
              <a:solidFill>
                <a:srgbClr val="FF00FF"/>
              </a:solidFill>
            </a:ln>
          </p:spPr>
          <p:txBody>
            <a:bodyPr wrap="square" lIns="0" tIns="0" rIns="0" bIns="0" rtlCol="0"/>
            <a:lstStyle/>
            <a:p>
              <a:endParaRPr/>
            </a:p>
          </p:txBody>
        </p:sp>
      </p:grpSp>
      <p:sp>
        <p:nvSpPr>
          <p:cNvPr id="15" name="object 15"/>
          <p:cNvSpPr txBox="1"/>
          <p:nvPr/>
        </p:nvSpPr>
        <p:spPr>
          <a:xfrm>
            <a:off x="5444059" y="1935591"/>
            <a:ext cx="1042035" cy="969010"/>
          </a:xfrm>
          <a:prstGeom prst="rect">
            <a:avLst/>
          </a:prstGeom>
        </p:spPr>
        <p:txBody>
          <a:bodyPr vert="horz" wrap="square" lIns="0" tIns="12065" rIns="0" bIns="0" rtlCol="0">
            <a:spAutoFit/>
          </a:bodyPr>
          <a:lstStyle/>
          <a:p>
            <a:pPr marL="12700" marR="5080" indent="92075">
              <a:lnSpc>
                <a:spcPct val="114700"/>
              </a:lnSpc>
              <a:spcBef>
                <a:spcPts val="95"/>
              </a:spcBef>
            </a:pPr>
            <a:r>
              <a:rPr sz="2700" b="1" spc="-5" dirty="0">
                <a:solidFill>
                  <a:srgbClr val="434343"/>
                </a:solidFill>
                <a:latin typeface="Cambria"/>
                <a:cs typeface="Cambria"/>
              </a:rPr>
              <a:t>Open </a:t>
            </a:r>
            <a:r>
              <a:rPr sz="2700" b="1" dirty="0">
                <a:solidFill>
                  <a:srgbClr val="434343"/>
                </a:solidFill>
                <a:latin typeface="Cambria"/>
                <a:cs typeface="Cambria"/>
              </a:rPr>
              <a:t> </a:t>
            </a:r>
            <a:r>
              <a:rPr sz="2700" b="1" spc="-5" dirty="0">
                <a:solidFill>
                  <a:srgbClr val="434343"/>
                </a:solidFill>
                <a:latin typeface="Cambria"/>
                <a:cs typeface="Cambria"/>
              </a:rPr>
              <a:t>Refine</a:t>
            </a:r>
            <a:endParaRPr sz="2700">
              <a:latin typeface="Cambria"/>
              <a:cs typeface="Cambria"/>
            </a:endParaRPr>
          </a:p>
        </p:txBody>
      </p:sp>
      <p:grpSp>
        <p:nvGrpSpPr>
          <p:cNvPr id="16" name="object 16"/>
          <p:cNvGrpSpPr/>
          <p:nvPr/>
        </p:nvGrpSpPr>
        <p:grpSpPr>
          <a:xfrm>
            <a:off x="32657" y="3614349"/>
            <a:ext cx="2353310" cy="2528570"/>
            <a:chOff x="122531" y="4103299"/>
            <a:chExt cx="2353310" cy="2528570"/>
          </a:xfrm>
        </p:grpSpPr>
        <p:sp>
          <p:nvSpPr>
            <p:cNvPr id="17" name="object 17"/>
            <p:cNvSpPr/>
            <p:nvPr/>
          </p:nvSpPr>
          <p:spPr>
            <a:xfrm>
              <a:off x="160631" y="4141399"/>
              <a:ext cx="2277110" cy="2452370"/>
            </a:xfrm>
            <a:custGeom>
              <a:avLst/>
              <a:gdLst/>
              <a:ahLst/>
              <a:cxnLst/>
              <a:rect l="l" t="t" r="r" b="b"/>
              <a:pathLst>
                <a:path w="2277110" h="2452370">
                  <a:moveTo>
                    <a:pt x="1897511" y="2452199"/>
                  </a:moveTo>
                  <a:lnTo>
                    <a:pt x="0" y="2452191"/>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lnTo>
                    <a:pt x="2277037" y="13"/>
                  </a:lnTo>
                  <a:lnTo>
                    <a:pt x="2277018" y="2072692"/>
                  </a:lnTo>
                  <a:lnTo>
                    <a:pt x="2274062" y="2120297"/>
                  </a:lnTo>
                  <a:lnTo>
                    <a:pt x="2265428" y="2166137"/>
                  </a:lnTo>
                  <a:lnTo>
                    <a:pt x="2251473" y="2209856"/>
                  </a:lnTo>
                  <a:lnTo>
                    <a:pt x="2232553" y="2251100"/>
                  </a:lnTo>
                  <a:lnTo>
                    <a:pt x="2209023" y="2289513"/>
                  </a:lnTo>
                  <a:lnTo>
                    <a:pt x="2181239" y="2324738"/>
                  </a:lnTo>
                  <a:lnTo>
                    <a:pt x="2149557" y="2356420"/>
                  </a:lnTo>
                  <a:lnTo>
                    <a:pt x="2114332" y="2384204"/>
                  </a:lnTo>
                  <a:lnTo>
                    <a:pt x="2075919" y="2407734"/>
                  </a:lnTo>
                  <a:lnTo>
                    <a:pt x="2034675" y="2426654"/>
                  </a:lnTo>
                  <a:lnTo>
                    <a:pt x="1990956" y="2440609"/>
                  </a:lnTo>
                  <a:lnTo>
                    <a:pt x="1945115" y="2449243"/>
                  </a:lnTo>
                  <a:lnTo>
                    <a:pt x="1897511" y="2452199"/>
                  </a:lnTo>
                  <a:close/>
                </a:path>
              </a:pathLst>
            </a:custGeom>
            <a:solidFill>
              <a:srgbClr val="FFFFFF"/>
            </a:solidFill>
          </p:spPr>
          <p:txBody>
            <a:bodyPr wrap="square" lIns="0" tIns="0" rIns="0" bIns="0" rtlCol="0"/>
            <a:lstStyle/>
            <a:p>
              <a:endParaRPr/>
            </a:p>
          </p:txBody>
        </p:sp>
        <p:sp>
          <p:nvSpPr>
            <p:cNvPr id="18" name="object 18"/>
            <p:cNvSpPr/>
            <p:nvPr/>
          </p:nvSpPr>
          <p:spPr>
            <a:xfrm>
              <a:off x="160631" y="4141399"/>
              <a:ext cx="2277110" cy="2452370"/>
            </a:xfrm>
            <a:custGeom>
              <a:avLst/>
              <a:gdLst/>
              <a:ahLst/>
              <a:cxnLst/>
              <a:rect l="l" t="t" r="r" b="b"/>
              <a:pathLst>
                <a:path w="2277110" h="2452370">
                  <a:moveTo>
                    <a:pt x="379526" y="0"/>
                  </a:moveTo>
                  <a:lnTo>
                    <a:pt x="2277018" y="0"/>
                  </a:lnTo>
                  <a:lnTo>
                    <a:pt x="2277018" y="2072692"/>
                  </a:lnTo>
                  <a:lnTo>
                    <a:pt x="2274062" y="2120297"/>
                  </a:lnTo>
                  <a:lnTo>
                    <a:pt x="2265428" y="2166137"/>
                  </a:lnTo>
                  <a:lnTo>
                    <a:pt x="2251473" y="2209856"/>
                  </a:lnTo>
                  <a:lnTo>
                    <a:pt x="2232553" y="2251100"/>
                  </a:lnTo>
                  <a:lnTo>
                    <a:pt x="2209023" y="2289513"/>
                  </a:lnTo>
                  <a:lnTo>
                    <a:pt x="2181239" y="2324738"/>
                  </a:lnTo>
                  <a:lnTo>
                    <a:pt x="2149557" y="2356420"/>
                  </a:lnTo>
                  <a:lnTo>
                    <a:pt x="2114332" y="2384204"/>
                  </a:lnTo>
                  <a:lnTo>
                    <a:pt x="2075919" y="2407734"/>
                  </a:lnTo>
                  <a:lnTo>
                    <a:pt x="2034675" y="2426654"/>
                  </a:lnTo>
                  <a:lnTo>
                    <a:pt x="1990956" y="2440609"/>
                  </a:lnTo>
                  <a:lnTo>
                    <a:pt x="1945115" y="2449243"/>
                  </a:lnTo>
                  <a:lnTo>
                    <a:pt x="1897511" y="2452199"/>
                  </a:lnTo>
                  <a:lnTo>
                    <a:pt x="18" y="2452199"/>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close/>
                </a:path>
              </a:pathLst>
            </a:custGeom>
            <a:ln w="76199">
              <a:solidFill>
                <a:srgbClr val="FF0000"/>
              </a:solidFill>
            </a:ln>
          </p:spPr>
          <p:txBody>
            <a:bodyPr wrap="square" lIns="0" tIns="0" rIns="0" bIns="0" rtlCol="0"/>
            <a:lstStyle/>
            <a:p>
              <a:endParaRPr/>
            </a:p>
          </p:txBody>
        </p:sp>
      </p:grpSp>
      <p:sp>
        <p:nvSpPr>
          <p:cNvPr id="19" name="object 19"/>
          <p:cNvSpPr txBox="1"/>
          <p:nvPr/>
        </p:nvSpPr>
        <p:spPr>
          <a:xfrm>
            <a:off x="359062" y="4303240"/>
            <a:ext cx="1699260" cy="1082675"/>
          </a:xfrm>
          <a:prstGeom prst="rect">
            <a:avLst/>
          </a:prstGeom>
        </p:spPr>
        <p:txBody>
          <a:bodyPr vert="horz" wrap="square" lIns="0" tIns="12700" rIns="0" bIns="0" rtlCol="0">
            <a:spAutoFit/>
          </a:bodyPr>
          <a:lstStyle/>
          <a:p>
            <a:pPr marL="12065" marR="5080" indent="54610" algn="ctr">
              <a:lnSpc>
                <a:spcPct val="115599"/>
              </a:lnSpc>
              <a:spcBef>
                <a:spcPts val="100"/>
              </a:spcBef>
            </a:pPr>
            <a:r>
              <a:rPr sz="2000" b="1" spc="-5" dirty="0">
                <a:solidFill>
                  <a:srgbClr val="434343"/>
                </a:solidFill>
                <a:latin typeface="Cambria"/>
                <a:cs typeface="Cambria"/>
              </a:rPr>
              <a:t>Perform </a:t>
            </a:r>
            <a:r>
              <a:rPr sz="2000" b="1" dirty="0">
                <a:solidFill>
                  <a:srgbClr val="434343"/>
                </a:solidFill>
                <a:latin typeface="Cambria"/>
                <a:cs typeface="Cambria"/>
              </a:rPr>
              <a:t> </a:t>
            </a:r>
            <a:r>
              <a:rPr sz="2000" b="1" spc="-5" dirty="0">
                <a:solidFill>
                  <a:srgbClr val="434343"/>
                </a:solidFill>
                <a:latin typeface="Cambria"/>
                <a:cs typeface="Cambria"/>
              </a:rPr>
              <a:t>parallel</a:t>
            </a:r>
            <a:r>
              <a:rPr sz="2000" b="1" spc="-90" dirty="0">
                <a:solidFill>
                  <a:srgbClr val="434343"/>
                </a:solidFill>
                <a:latin typeface="Cambria"/>
                <a:cs typeface="Cambria"/>
              </a:rPr>
              <a:t> </a:t>
            </a:r>
            <a:r>
              <a:rPr sz="2000" b="1" spc="-5" dirty="0">
                <a:solidFill>
                  <a:srgbClr val="434343"/>
                </a:solidFill>
                <a:latin typeface="Cambria"/>
                <a:cs typeface="Cambria"/>
              </a:rPr>
              <a:t>ingest </a:t>
            </a:r>
            <a:r>
              <a:rPr sz="2000" b="1" spc="-425" dirty="0">
                <a:solidFill>
                  <a:srgbClr val="434343"/>
                </a:solidFill>
                <a:latin typeface="Cambria"/>
                <a:cs typeface="Cambria"/>
              </a:rPr>
              <a:t> </a:t>
            </a:r>
            <a:r>
              <a:rPr sz="2000" b="1" spc="-5" dirty="0">
                <a:solidFill>
                  <a:srgbClr val="434343"/>
                </a:solidFill>
                <a:latin typeface="Cambria"/>
                <a:cs typeface="Cambria"/>
              </a:rPr>
              <a:t>and</a:t>
            </a:r>
            <a:r>
              <a:rPr sz="2000" b="1" spc="-25" dirty="0">
                <a:solidFill>
                  <a:srgbClr val="434343"/>
                </a:solidFill>
                <a:latin typeface="Cambria"/>
                <a:cs typeface="Cambria"/>
              </a:rPr>
              <a:t> </a:t>
            </a:r>
            <a:r>
              <a:rPr sz="2000" b="1" spc="-5" dirty="0">
                <a:solidFill>
                  <a:srgbClr val="434343"/>
                </a:solidFill>
                <a:latin typeface="Cambria"/>
                <a:cs typeface="Cambria"/>
              </a:rPr>
              <a:t>analysis</a:t>
            </a:r>
            <a:endParaRPr sz="2000">
              <a:latin typeface="Cambria"/>
              <a:cs typeface="Cambria"/>
            </a:endParaRPr>
          </a:p>
        </p:txBody>
      </p:sp>
      <p:grpSp>
        <p:nvGrpSpPr>
          <p:cNvPr id="20" name="object 20"/>
          <p:cNvGrpSpPr/>
          <p:nvPr/>
        </p:nvGrpSpPr>
        <p:grpSpPr>
          <a:xfrm>
            <a:off x="7165700" y="1654249"/>
            <a:ext cx="1926589" cy="1805305"/>
            <a:chOff x="7255574" y="2143199"/>
            <a:chExt cx="1926589" cy="1805305"/>
          </a:xfrm>
        </p:grpSpPr>
        <p:sp>
          <p:nvSpPr>
            <p:cNvPr id="21" name="object 21"/>
            <p:cNvSpPr/>
            <p:nvPr/>
          </p:nvSpPr>
          <p:spPr>
            <a:xfrm>
              <a:off x="7293674" y="2181299"/>
              <a:ext cx="1850389" cy="1729105"/>
            </a:xfrm>
            <a:custGeom>
              <a:avLst/>
              <a:gdLst/>
              <a:ahLst/>
              <a:cxnLst/>
              <a:rect l="l" t="t" r="r" b="b"/>
              <a:pathLst>
                <a:path w="1850390" h="1729104">
                  <a:moveTo>
                    <a:pt x="1600249" y="1536899"/>
                  </a:move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256149"/>
                  </a:ln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1600249" y="0"/>
                  </a:lnTo>
                  <a:lnTo>
                    <a:pt x="1650455" y="4967"/>
                  </a:lnTo>
                  <a:lnTo>
                    <a:pt x="1698274" y="19498"/>
                  </a:lnTo>
                  <a:lnTo>
                    <a:pt x="1742362" y="43036"/>
                  </a:lnTo>
                  <a:lnTo>
                    <a:pt x="1781375" y="75024"/>
                  </a:lnTo>
                  <a:lnTo>
                    <a:pt x="1813363" y="114037"/>
                  </a:lnTo>
                  <a:lnTo>
                    <a:pt x="1836901" y="158125"/>
                  </a:lnTo>
                  <a:lnTo>
                    <a:pt x="1850324" y="202299"/>
                  </a:lnTo>
                  <a:lnTo>
                    <a:pt x="1850324" y="1333888"/>
                  </a:lnTo>
                  <a:lnTo>
                    <a:pt x="1821428" y="1410033"/>
                  </a:lnTo>
                  <a:lnTo>
                    <a:pt x="1796156" y="1445784"/>
                  </a:lnTo>
                  <a:lnTo>
                    <a:pt x="1765284" y="1476656"/>
                  </a:lnTo>
                  <a:lnTo>
                    <a:pt x="1729533" y="1501927"/>
                  </a:lnTo>
                  <a:lnTo>
                    <a:pt x="1689629" y="1520874"/>
                  </a:lnTo>
                  <a:lnTo>
                    <a:pt x="1646293" y="1532773"/>
                  </a:lnTo>
                  <a:lnTo>
                    <a:pt x="1600249" y="1536899"/>
                  </a:lnTo>
                  <a:close/>
                </a:path>
                <a:path w="1850390" h="1729104">
                  <a:moveTo>
                    <a:pt x="541456" y="1729012"/>
                  </a:moveTo>
                  <a:lnTo>
                    <a:pt x="309399" y="1536899"/>
                  </a:lnTo>
                  <a:lnTo>
                    <a:pt x="773499" y="1536899"/>
                  </a:lnTo>
                  <a:lnTo>
                    <a:pt x="541456" y="1729012"/>
                  </a:lnTo>
                  <a:close/>
                </a:path>
              </a:pathLst>
            </a:custGeom>
            <a:solidFill>
              <a:srgbClr val="FFFFFF"/>
            </a:solidFill>
          </p:spPr>
          <p:txBody>
            <a:bodyPr wrap="square" lIns="0" tIns="0" rIns="0" bIns="0" rtlCol="0"/>
            <a:lstStyle/>
            <a:p>
              <a:endParaRPr/>
            </a:p>
          </p:txBody>
        </p:sp>
        <p:sp>
          <p:nvSpPr>
            <p:cNvPr id="22" name="object 22"/>
            <p:cNvSpPr/>
            <p:nvPr/>
          </p:nvSpPr>
          <p:spPr>
            <a:xfrm>
              <a:off x="7293674" y="2181299"/>
              <a:ext cx="1850389" cy="1729105"/>
            </a:xfrm>
            <a:custGeom>
              <a:avLst/>
              <a:gdLst/>
              <a:ahLst/>
              <a:cxnLst/>
              <a:rect l="l" t="t" r="r" b="b"/>
              <a:pathLst>
                <a:path w="1850390" h="1729104">
                  <a:moveTo>
                    <a:pt x="0" y="256149"/>
                  </a:move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309399" y="0"/>
                  </a:lnTo>
                  <a:lnTo>
                    <a:pt x="773499" y="0"/>
                  </a:lnTo>
                  <a:lnTo>
                    <a:pt x="1600249" y="0"/>
                  </a:lnTo>
                  <a:lnTo>
                    <a:pt x="1650455" y="4967"/>
                  </a:lnTo>
                  <a:lnTo>
                    <a:pt x="1698274" y="19498"/>
                  </a:lnTo>
                  <a:lnTo>
                    <a:pt x="1742362" y="43036"/>
                  </a:lnTo>
                  <a:lnTo>
                    <a:pt x="1781375" y="75024"/>
                  </a:lnTo>
                  <a:lnTo>
                    <a:pt x="1813363" y="114037"/>
                  </a:lnTo>
                  <a:lnTo>
                    <a:pt x="1836901" y="158125"/>
                  </a:lnTo>
                  <a:lnTo>
                    <a:pt x="1850324" y="202299"/>
                  </a:lnTo>
                </a:path>
                <a:path w="1850390" h="1729104">
                  <a:moveTo>
                    <a:pt x="1850324" y="1333888"/>
                  </a:moveTo>
                  <a:lnTo>
                    <a:pt x="1821428" y="1410033"/>
                  </a:lnTo>
                  <a:lnTo>
                    <a:pt x="1796156" y="1445784"/>
                  </a:lnTo>
                  <a:lnTo>
                    <a:pt x="1765284" y="1476656"/>
                  </a:lnTo>
                  <a:lnTo>
                    <a:pt x="1729533" y="1501927"/>
                  </a:lnTo>
                  <a:lnTo>
                    <a:pt x="1689629" y="1520874"/>
                  </a:lnTo>
                  <a:lnTo>
                    <a:pt x="1646293" y="1532773"/>
                  </a:lnTo>
                  <a:lnTo>
                    <a:pt x="1600249" y="1536899"/>
                  </a:lnTo>
                  <a:lnTo>
                    <a:pt x="773499" y="1536899"/>
                  </a:lnTo>
                  <a:lnTo>
                    <a:pt x="541456" y="1729012"/>
                  </a:lnTo>
                  <a:lnTo>
                    <a:pt x="309399" y="1536899"/>
                  </a:lnTo>
                  <a:lnTo>
                    <a:pt x="256149" y="1536899"/>
                  </a:lnTo>
                  <a:lnTo>
                    <a:pt x="210106" y="1532773"/>
                  </a:lnTo>
                  <a:lnTo>
                    <a:pt x="166770" y="1520874"/>
                  </a:lnTo>
                  <a:lnTo>
                    <a:pt x="126866" y="1501927"/>
                  </a:lnTo>
                  <a:lnTo>
                    <a:pt x="91115" y="1476656"/>
                  </a:lnTo>
                  <a:lnTo>
                    <a:pt x="60243" y="1445784"/>
                  </a:lnTo>
                  <a:lnTo>
                    <a:pt x="34971" y="1410033"/>
                  </a:lnTo>
                  <a:lnTo>
                    <a:pt x="16025" y="1370128"/>
                  </a:lnTo>
                  <a:lnTo>
                    <a:pt x="4126" y="1326793"/>
                  </a:lnTo>
                  <a:lnTo>
                    <a:pt x="0" y="1280749"/>
                  </a:lnTo>
                  <a:lnTo>
                    <a:pt x="0" y="896524"/>
                  </a:lnTo>
                  <a:lnTo>
                    <a:pt x="0" y="256149"/>
                  </a:lnTo>
                </a:path>
              </a:pathLst>
            </a:custGeom>
            <a:ln w="76199">
              <a:solidFill>
                <a:srgbClr val="0000FF"/>
              </a:solidFill>
            </a:ln>
          </p:spPr>
          <p:txBody>
            <a:bodyPr wrap="square" lIns="0" tIns="0" rIns="0" bIns="0" rtlCol="0"/>
            <a:lstStyle/>
            <a:p>
              <a:endParaRPr/>
            </a:p>
          </p:txBody>
        </p:sp>
      </p:grpSp>
      <p:sp>
        <p:nvSpPr>
          <p:cNvPr id="23" name="object 23"/>
          <p:cNvSpPr txBox="1"/>
          <p:nvPr/>
        </p:nvSpPr>
        <p:spPr>
          <a:xfrm>
            <a:off x="7368035" y="1835579"/>
            <a:ext cx="1527175" cy="969010"/>
          </a:xfrm>
          <a:prstGeom prst="rect">
            <a:avLst/>
          </a:prstGeom>
        </p:spPr>
        <p:txBody>
          <a:bodyPr vert="horz" wrap="square" lIns="0" tIns="12065" rIns="0" bIns="0" rtlCol="0">
            <a:spAutoFit/>
          </a:bodyPr>
          <a:lstStyle/>
          <a:p>
            <a:pPr marL="12700" marR="5080" indent="384175">
              <a:lnSpc>
                <a:spcPct val="114700"/>
              </a:lnSpc>
              <a:spcBef>
                <a:spcPts val="95"/>
              </a:spcBef>
            </a:pPr>
            <a:r>
              <a:rPr sz="2700" b="1" spc="-5" dirty="0">
                <a:solidFill>
                  <a:srgbClr val="434343"/>
                </a:solidFill>
                <a:latin typeface="Cambria"/>
                <a:cs typeface="Cambria"/>
              </a:rPr>
              <a:t>Data </a:t>
            </a:r>
            <a:r>
              <a:rPr sz="2700" b="1" dirty="0">
                <a:solidFill>
                  <a:srgbClr val="434343"/>
                </a:solidFill>
                <a:latin typeface="Cambria"/>
                <a:cs typeface="Cambria"/>
              </a:rPr>
              <a:t> </a:t>
            </a:r>
            <a:r>
              <a:rPr sz="2700" b="1" spc="-5" dirty="0">
                <a:solidFill>
                  <a:srgbClr val="434343"/>
                </a:solidFill>
                <a:latin typeface="Cambria"/>
                <a:cs typeface="Cambria"/>
              </a:rPr>
              <a:t>Wrangler</a:t>
            </a:r>
            <a:endParaRPr sz="2700">
              <a:latin typeface="Cambria"/>
              <a:cs typeface="Cambria"/>
            </a:endParaRPr>
          </a:p>
        </p:txBody>
      </p:sp>
      <p:grpSp>
        <p:nvGrpSpPr>
          <p:cNvPr id="24" name="object 24"/>
          <p:cNvGrpSpPr/>
          <p:nvPr/>
        </p:nvGrpSpPr>
        <p:grpSpPr>
          <a:xfrm>
            <a:off x="2460669" y="3614349"/>
            <a:ext cx="2353310" cy="2528570"/>
            <a:chOff x="2550543" y="4103299"/>
            <a:chExt cx="2353310" cy="2528570"/>
          </a:xfrm>
        </p:grpSpPr>
        <p:sp>
          <p:nvSpPr>
            <p:cNvPr id="25" name="object 25"/>
            <p:cNvSpPr/>
            <p:nvPr/>
          </p:nvSpPr>
          <p:spPr>
            <a:xfrm>
              <a:off x="2588643" y="4141399"/>
              <a:ext cx="2277110" cy="2452370"/>
            </a:xfrm>
            <a:custGeom>
              <a:avLst/>
              <a:gdLst/>
              <a:ahLst/>
              <a:cxnLst/>
              <a:rect l="l" t="t" r="r" b="b"/>
              <a:pathLst>
                <a:path w="2277110" h="2452370">
                  <a:moveTo>
                    <a:pt x="1897511" y="2452199"/>
                  </a:moveTo>
                  <a:lnTo>
                    <a:pt x="0" y="2452191"/>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lnTo>
                    <a:pt x="2277038" y="13"/>
                  </a:lnTo>
                  <a:lnTo>
                    <a:pt x="2277018" y="2072692"/>
                  </a:lnTo>
                  <a:lnTo>
                    <a:pt x="2274062" y="2120297"/>
                  </a:lnTo>
                  <a:lnTo>
                    <a:pt x="2265428" y="2166137"/>
                  </a:lnTo>
                  <a:lnTo>
                    <a:pt x="2251473" y="2209856"/>
                  </a:lnTo>
                  <a:lnTo>
                    <a:pt x="2232553" y="2251100"/>
                  </a:lnTo>
                  <a:lnTo>
                    <a:pt x="2209023" y="2289513"/>
                  </a:lnTo>
                  <a:lnTo>
                    <a:pt x="2181239" y="2324738"/>
                  </a:lnTo>
                  <a:lnTo>
                    <a:pt x="2149557" y="2356420"/>
                  </a:lnTo>
                  <a:lnTo>
                    <a:pt x="2114332" y="2384204"/>
                  </a:lnTo>
                  <a:lnTo>
                    <a:pt x="2075919" y="2407734"/>
                  </a:lnTo>
                  <a:lnTo>
                    <a:pt x="2034675" y="2426654"/>
                  </a:lnTo>
                  <a:lnTo>
                    <a:pt x="1990956" y="2440609"/>
                  </a:lnTo>
                  <a:lnTo>
                    <a:pt x="1945116" y="2449243"/>
                  </a:lnTo>
                  <a:lnTo>
                    <a:pt x="1897511" y="2452199"/>
                  </a:lnTo>
                  <a:close/>
                </a:path>
              </a:pathLst>
            </a:custGeom>
            <a:solidFill>
              <a:srgbClr val="FFFFFF"/>
            </a:solidFill>
          </p:spPr>
          <p:txBody>
            <a:bodyPr wrap="square" lIns="0" tIns="0" rIns="0" bIns="0" rtlCol="0"/>
            <a:lstStyle/>
            <a:p>
              <a:endParaRPr/>
            </a:p>
          </p:txBody>
        </p:sp>
        <p:sp>
          <p:nvSpPr>
            <p:cNvPr id="26" name="object 26"/>
            <p:cNvSpPr/>
            <p:nvPr/>
          </p:nvSpPr>
          <p:spPr>
            <a:xfrm>
              <a:off x="2588643" y="4141399"/>
              <a:ext cx="2277110" cy="2452370"/>
            </a:xfrm>
            <a:custGeom>
              <a:avLst/>
              <a:gdLst/>
              <a:ahLst/>
              <a:cxnLst/>
              <a:rect l="l" t="t" r="r" b="b"/>
              <a:pathLst>
                <a:path w="2277110" h="2452370">
                  <a:moveTo>
                    <a:pt x="379526" y="0"/>
                  </a:moveTo>
                  <a:lnTo>
                    <a:pt x="2277018" y="0"/>
                  </a:lnTo>
                  <a:lnTo>
                    <a:pt x="2277018" y="2072692"/>
                  </a:lnTo>
                  <a:lnTo>
                    <a:pt x="2274062" y="2120297"/>
                  </a:lnTo>
                  <a:lnTo>
                    <a:pt x="2265428" y="2166137"/>
                  </a:lnTo>
                  <a:lnTo>
                    <a:pt x="2251473" y="2209856"/>
                  </a:lnTo>
                  <a:lnTo>
                    <a:pt x="2232553" y="2251100"/>
                  </a:lnTo>
                  <a:lnTo>
                    <a:pt x="2209023" y="2289513"/>
                  </a:lnTo>
                  <a:lnTo>
                    <a:pt x="2181239" y="2324738"/>
                  </a:lnTo>
                  <a:lnTo>
                    <a:pt x="2149557" y="2356420"/>
                  </a:lnTo>
                  <a:lnTo>
                    <a:pt x="2114332" y="2384204"/>
                  </a:lnTo>
                  <a:lnTo>
                    <a:pt x="2075919" y="2407734"/>
                  </a:lnTo>
                  <a:lnTo>
                    <a:pt x="2034675" y="2426654"/>
                  </a:lnTo>
                  <a:lnTo>
                    <a:pt x="1990956" y="2440609"/>
                  </a:lnTo>
                  <a:lnTo>
                    <a:pt x="1945116" y="2449243"/>
                  </a:lnTo>
                  <a:lnTo>
                    <a:pt x="1897511" y="2452199"/>
                  </a:lnTo>
                  <a:lnTo>
                    <a:pt x="18" y="2452199"/>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close/>
                </a:path>
              </a:pathLst>
            </a:custGeom>
            <a:ln w="76199">
              <a:solidFill>
                <a:srgbClr val="9900FF"/>
              </a:solidFill>
            </a:ln>
          </p:spPr>
          <p:txBody>
            <a:bodyPr wrap="square" lIns="0" tIns="0" rIns="0" bIns="0" rtlCol="0"/>
            <a:lstStyle/>
            <a:p>
              <a:endParaRPr/>
            </a:p>
          </p:txBody>
        </p:sp>
      </p:grpSp>
      <p:sp>
        <p:nvSpPr>
          <p:cNvPr id="27" name="object 27"/>
          <p:cNvSpPr txBox="1"/>
          <p:nvPr/>
        </p:nvSpPr>
        <p:spPr>
          <a:xfrm>
            <a:off x="2800928" y="3950815"/>
            <a:ext cx="1727835" cy="1435100"/>
          </a:xfrm>
          <a:prstGeom prst="rect">
            <a:avLst/>
          </a:prstGeom>
        </p:spPr>
        <p:txBody>
          <a:bodyPr vert="horz" wrap="square" lIns="0" tIns="12700" rIns="0" bIns="0" rtlCol="0">
            <a:spAutoFit/>
          </a:bodyPr>
          <a:lstStyle/>
          <a:p>
            <a:pPr marL="12065" marR="5080" algn="ctr">
              <a:lnSpc>
                <a:spcPct val="115599"/>
              </a:lnSpc>
              <a:spcBef>
                <a:spcPts val="100"/>
              </a:spcBef>
            </a:pPr>
            <a:r>
              <a:rPr sz="2000" b="1" spc="-5" dirty="0">
                <a:solidFill>
                  <a:srgbClr val="434343"/>
                </a:solidFill>
                <a:latin typeface="Cambria"/>
                <a:cs typeface="Cambria"/>
              </a:rPr>
              <a:t>provides</a:t>
            </a:r>
            <a:r>
              <a:rPr sz="2000" b="1" spc="-50" dirty="0">
                <a:solidFill>
                  <a:srgbClr val="434343"/>
                </a:solidFill>
                <a:latin typeface="Cambria"/>
                <a:cs typeface="Cambria"/>
              </a:rPr>
              <a:t> </a:t>
            </a:r>
            <a:r>
              <a:rPr sz="2000" b="1" dirty="0">
                <a:solidFill>
                  <a:srgbClr val="434343"/>
                </a:solidFill>
                <a:latin typeface="Cambria"/>
                <a:cs typeface="Cambria"/>
              </a:rPr>
              <a:t>a</a:t>
            </a:r>
            <a:r>
              <a:rPr sz="2000" b="1" spc="-50" dirty="0">
                <a:solidFill>
                  <a:srgbClr val="434343"/>
                </a:solidFill>
                <a:latin typeface="Cambria"/>
                <a:cs typeface="Cambria"/>
              </a:rPr>
              <a:t> </a:t>
            </a:r>
            <a:r>
              <a:rPr sz="2000" b="1" spc="-5" dirty="0">
                <a:solidFill>
                  <a:srgbClr val="434343"/>
                </a:solidFill>
                <a:latin typeface="Cambria"/>
                <a:cs typeface="Cambria"/>
              </a:rPr>
              <a:t>GUI </a:t>
            </a:r>
            <a:r>
              <a:rPr sz="2000" b="1" spc="-425" dirty="0">
                <a:solidFill>
                  <a:srgbClr val="434343"/>
                </a:solidFill>
                <a:latin typeface="Cambria"/>
                <a:cs typeface="Cambria"/>
              </a:rPr>
              <a:t> </a:t>
            </a:r>
            <a:r>
              <a:rPr sz="2000" b="1" spc="-5" dirty="0">
                <a:solidFill>
                  <a:srgbClr val="434343"/>
                </a:solidFill>
                <a:latin typeface="Cambria"/>
                <a:cs typeface="Cambria"/>
              </a:rPr>
              <a:t>for creating </a:t>
            </a:r>
            <a:r>
              <a:rPr sz="2000" b="1" dirty="0">
                <a:solidFill>
                  <a:srgbClr val="434343"/>
                </a:solidFill>
                <a:latin typeface="Cambria"/>
                <a:cs typeface="Cambria"/>
              </a:rPr>
              <a:t> </a:t>
            </a:r>
            <a:r>
              <a:rPr sz="2000" b="1" spc="-5" dirty="0">
                <a:solidFill>
                  <a:srgbClr val="434343"/>
                </a:solidFill>
                <a:latin typeface="Cambria"/>
                <a:cs typeface="Cambria"/>
              </a:rPr>
              <a:t>analytic </a:t>
            </a:r>
            <a:r>
              <a:rPr sz="2000" b="1" dirty="0">
                <a:solidFill>
                  <a:srgbClr val="434343"/>
                </a:solidFill>
                <a:latin typeface="Cambria"/>
                <a:cs typeface="Cambria"/>
              </a:rPr>
              <a:t> </a:t>
            </a:r>
            <a:r>
              <a:rPr sz="2000" b="1" spc="-5" dirty="0">
                <a:solidFill>
                  <a:srgbClr val="434343"/>
                </a:solidFill>
                <a:latin typeface="Cambria"/>
                <a:cs typeface="Cambria"/>
              </a:rPr>
              <a:t>workflows</a:t>
            </a:r>
            <a:endParaRPr sz="2000">
              <a:latin typeface="Cambria"/>
              <a:cs typeface="Cambria"/>
            </a:endParaRPr>
          </a:p>
        </p:txBody>
      </p:sp>
      <p:grpSp>
        <p:nvGrpSpPr>
          <p:cNvPr id="28" name="object 28"/>
          <p:cNvGrpSpPr/>
          <p:nvPr/>
        </p:nvGrpSpPr>
        <p:grpSpPr>
          <a:xfrm>
            <a:off x="4888681" y="3531725"/>
            <a:ext cx="2353310" cy="2528570"/>
            <a:chOff x="4978555" y="4020675"/>
            <a:chExt cx="2353310" cy="2528570"/>
          </a:xfrm>
        </p:grpSpPr>
        <p:sp>
          <p:nvSpPr>
            <p:cNvPr id="29" name="object 29"/>
            <p:cNvSpPr/>
            <p:nvPr/>
          </p:nvSpPr>
          <p:spPr>
            <a:xfrm>
              <a:off x="5016655" y="4058775"/>
              <a:ext cx="2277110" cy="2452370"/>
            </a:xfrm>
            <a:custGeom>
              <a:avLst/>
              <a:gdLst/>
              <a:ahLst/>
              <a:cxnLst/>
              <a:rect l="l" t="t" r="r" b="b"/>
              <a:pathLst>
                <a:path w="2277109" h="2452370">
                  <a:moveTo>
                    <a:pt x="1897511" y="2452199"/>
                  </a:moveTo>
                  <a:lnTo>
                    <a:pt x="0" y="2452191"/>
                  </a:lnTo>
                  <a:lnTo>
                    <a:pt x="19" y="379507"/>
                  </a:lnTo>
                  <a:lnTo>
                    <a:pt x="2976"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2" y="11590"/>
                  </a:lnTo>
                  <a:lnTo>
                    <a:pt x="331922" y="2956"/>
                  </a:lnTo>
                  <a:lnTo>
                    <a:pt x="379526" y="0"/>
                  </a:lnTo>
                  <a:lnTo>
                    <a:pt x="2277037" y="13"/>
                  </a:lnTo>
                  <a:lnTo>
                    <a:pt x="2277019" y="2072692"/>
                  </a:lnTo>
                  <a:lnTo>
                    <a:pt x="2274062" y="2120297"/>
                  </a:lnTo>
                  <a:lnTo>
                    <a:pt x="2265428" y="2166137"/>
                  </a:lnTo>
                  <a:lnTo>
                    <a:pt x="2251474" y="2209856"/>
                  </a:lnTo>
                  <a:lnTo>
                    <a:pt x="2232553" y="2251100"/>
                  </a:lnTo>
                  <a:lnTo>
                    <a:pt x="2209024" y="2289513"/>
                  </a:lnTo>
                  <a:lnTo>
                    <a:pt x="2181240" y="2324738"/>
                  </a:lnTo>
                  <a:lnTo>
                    <a:pt x="2149557" y="2356420"/>
                  </a:lnTo>
                  <a:lnTo>
                    <a:pt x="2114332" y="2384204"/>
                  </a:lnTo>
                  <a:lnTo>
                    <a:pt x="2075919" y="2407734"/>
                  </a:lnTo>
                  <a:lnTo>
                    <a:pt x="2034676" y="2426654"/>
                  </a:lnTo>
                  <a:lnTo>
                    <a:pt x="1990956" y="2440609"/>
                  </a:lnTo>
                  <a:lnTo>
                    <a:pt x="1945116" y="2449243"/>
                  </a:lnTo>
                  <a:lnTo>
                    <a:pt x="1897511" y="2452199"/>
                  </a:lnTo>
                  <a:close/>
                </a:path>
              </a:pathLst>
            </a:custGeom>
            <a:solidFill>
              <a:srgbClr val="FFFFFF"/>
            </a:solidFill>
          </p:spPr>
          <p:txBody>
            <a:bodyPr wrap="square" lIns="0" tIns="0" rIns="0" bIns="0" rtlCol="0"/>
            <a:lstStyle/>
            <a:p>
              <a:endParaRPr/>
            </a:p>
          </p:txBody>
        </p:sp>
        <p:sp>
          <p:nvSpPr>
            <p:cNvPr id="30" name="object 30"/>
            <p:cNvSpPr/>
            <p:nvPr/>
          </p:nvSpPr>
          <p:spPr>
            <a:xfrm>
              <a:off x="5016655" y="4058775"/>
              <a:ext cx="2277110" cy="2452370"/>
            </a:xfrm>
            <a:custGeom>
              <a:avLst/>
              <a:gdLst/>
              <a:ahLst/>
              <a:cxnLst/>
              <a:rect l="l" t="t" r="r" b="b"/>
              <a:pathLst>
                <a:path w="2277109" h="2452370">
                  <a:moveTo>
                    <a:pt x="379526" y="0"/>
                  </a:moveTo>
                  <a:lnTo>
                    <a:pt x="2277019" y="0"/>
                  </a:lnTo>
                  <a:lnTo>
                    <a:pt x="2277019" y="2072692"/>
                  </a:lnTo>
                  <a:lnTo>
                    <a:pt x="2274062" y="2120297"/>
                  </a:lnTo>
                  <a:lnTo>
                    <a:pt x="2265428" y="2166137"/>
                  </a:lnTo>
                  <a:lnTo>
                    <a:pt x="2251474" y="2209856"/>
                  </a:lnTo>
                  <a:lnTo>
                    <a:pt x="2232553" y="2251100"/>
                  </a:lnTo>
                  <a:lnTo>
                    <a:pt x="2209024" y="2289513"/>
                  </a:lnTo>
                  <a:lnTo>
                    <a:pt x="2181240" y="2324738"/>
                  </a:lnTo>
                  <a:lnTo>
                    <a:pt x="2149557" y="2356420"/>
                  </a:lnTo>
                  <a:lnTo>
                    <a:pt x="2114332" y="2384204"/>
                  </a:lnTo>
                  <a:lnTo>
                    <a:pt x="2075919" y="2407734"/>
                  </a:lnTo>
                  <a:lnTo>
                    <a:pt x="2034676" y="2426654"/>
                  </a:lnTo>
                  <a:lnTo>
                    <a:pt x="1990956" y="2440609"/>
                  </a:lnTo>
                  <a:lnTo>
                    <a:pt x="1945116" y="2449243"/>
                  </a:lnTo>
                  <a:lnTo>
                    <a:pt x="1897511" y="2452199"/>
                  </a:lnTo>
                  <a:lnTo>
                    <a:pt x="19" y="2452199"/>
                  </a:lnTo>
                  <a:lnTo>
                    <a:pt x="19" y="379507"/>
                  </a:lnTo>
                  <a:lnTo>
                    <a:pt x="2976"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2" y="11590"/>
                  </a:lnTo>
                  <a:lnTo>
                    <a:pt x="331922" y="2956"/>
                  </a:lnTo>
                  <a:lnTo>
                    <a:pt x="379526" y="0"/>
                  </a:lnTo>
                  <a:close/>
                </a:path>
              </a:pathLst>
            </a:custGeom>
            <a:ln w="76199">
              <a:solidFill>
                <a:srgbClr val="FF00FF"/>
              </a:solidFill>
            </a:ln>
          </p:spPr>
          <p:txBody>
            <a:bodyPr wrap="square" lIns="0" tIns="0" rIns="0" bIns="0" rtlCol="0"/>
            <a:lstStyle/>
            <a:p>
              <a:endParaRPr/>
            </a:p>
          </p:txBody>
        </p:sp>
      </p:grpSp>
      <p:sp>
        <p:nvSpPr>
          <p:cNvPr id="31" name="object 31"/>
          <p:cNvSpPr txBox="1"/>
          <p:nvPr/>
        </p:nvSpPr>
        <p:spPr>
          <a:xfrm>
            <a:off x="5202566" y="4044402"/>
            <a:ext cx="1722755" cy="1435100"/>
          </a:xfrm>
          <a:prstGeom prst="rect">
            <a:avLst/>
          </a:prstGeom>
        </p:spPr>
        <p:txBody>
          <a:bodyPr vert="horz" wrap="square" lIns="0" tIns="12700" rIns="0" bIns="0" rtlCol="0">
            <a:spAutoFit/>
          </a:bodyPr>
          <a:lstStyle/>
          <a:p>
            <a:pPr marL="12700" marR="5080" indent="57785" algn="ctr">
              <a:lnSpc>
                <a:spcPct val="115599"/>
              </a:lnSpc>
              <a:spcBef>
                <a:spcPts val="100"/>
              </a:spcBef>
            </a:pPr>
            <a:r>
              <a:rPr sz="2000" b="1" spc="-5" dirty="0">
                <a:solidFill>
                  <a:srgbClr val="434343"/>
                </a:solidFill>
                <a:latin typeface="Cambria"/>
                <a:cs typeface="Cambria"/>
              </a:rPr>
              <a:t>free, open </a:t>
            </a:r>
            <a:r>
              <a:rPr sz="2000" b="1" dirty="0">
                <a:solidFill>
                  <a:srgbClr val="434343"/>
                </a:solidFill>
                <a:latin typeface="Cambria"/>
                <a:cs typeface="Cambria"/>
              </a:rPr>
              <a:t> </a:t>
            </a:r>
            <a:r>
              <a:rPr sz="2000" b="1" spc="-5" dirty="0">
                <a:solidFill>
                  <a:srgbClr val="434343"/>
                </a:solidFill>
                <a:latin typeface="Cambria"/>
                <a:cs typeface="Cambria"/>
              </a:rPr>
              <a:t>source</a:t>
            </a:r>
            <a:r>
              <a:rPr sz="2000" b="1" spc="-50" dirty="0">
                <a:solidFill>
                  <a:srgbClr val="434343"/>
                </a:solidFill>
                <a:latin typeface="Cambria"/>
                <a:cs typeface="Cambria"/>
              </a:rPr>
              <a:t> </a:t>
            </a:r>
            <a:r>
              <a:rPr sz="2000" b="1" spc="-5" dirty="0">
                <a:solidFill>
                  <a:srgbClr val="434343"/>
                </a:solidFill>
                <a:latin typeface="Cambria"/>
                <a:cs typeface="Cambria"/>
              </a:rPr>
              <a:t>tool</a:t>
            </a:r>
            <a:r>
              <a:rPr sz="2000" b="1" spc="-50" dirty="0">
                <a:solidFill>
                  <a:srgbClr val="434343"/>
                </a:solidFill>
                <a:latin typeface="Cambria"/>
                <a:cs typeface="Cambria"/>
              </a:rPr>
              <a:t> </a:t>
            </a:r>
            <a:r>
              <a:rPr sz="2000" b="1" spc="-5" dirty="0">
                <a:solidFill>
                  <a:srgbClr val="434343"/>
                </a:solidFill>
                <a:latin typeface="Cambria"/>
                <a:cs typeface="Cambria"/>
              </a:rPr>
              <a:t>for </a:t>
            </a:r>
            <a:r>
              <a:rPr sz="2000" b="1" spc="-425" dirty="0">
                <a:solidFill>
                  <a:srgbClr val="434343"/>
                </a:solidFill>
                <a:latin typeface="Cambria"/>
                <a:cs typeface="Cambria"/>
              </a:rPr>
              <a:t> </a:t>
            </a:r>
            <a:r>
              <a:rPr sz="2000" b="1" spc="-5" dirty="0">
                <a:solidFill>
                  <a:srgbClr val="434343"/>
                </a:solidFill>
                <a:latin typeface="Cambria"/>
                <a:cs typeface="Cambria"/>
              </a:rPr>
              <a:t>working with </a:t>
            </a:r>
            <a:r>
              <a:rPr sz="2000" b="1" dirty="0">
                <a:solidFill>
                  <a:srgbClr val="434343"/>
                </a:solidFill>
                <a:latin typeface="Cambria"/>
                <a:cs typeface="Cambria"/>
              </a:rPr>
              <a:t> </a:t>
            </a:r>
            <a:r>
              <a:rPr sz="2000" b="1" spc="-5" dirty="0">
                <a:solidFill>
                  <a:srgbClr val="434343"/>
                </a:solidFill>
                <a:latin typeface="Cambria"/>
                <a:cs typeface="Cambria"/>
              </a:rPr>
              <a:t>messy</a:t>
            </a:r>
            <a:r>
              <a:rPr sz="2000" b="1" spc="-20" dirty="0">
                <a:solidFill>
                  <a:srgbClr val="434343"/>
                </a:solidFill>
                <a:latin typeface="Cambria"/>
                <a:cs typeface="Cambria"/>
              </a:rPr>
              <a:t> </a:t>
            </a:r>
            <a:r>
              <a:rPr sz="2000" b="1" spc="-5" dirty="0">
                <a:solidFill>
                  <a:srgbClr val="434343"/>
                </a:solidFill>
                <a:latin typeface="Cambria"/>
                <a:cs typeface="Cambria"/>
              </a:rPr>
              <a:t>data</a:t>
            </a:r>
            <a:endParaRPr sz="2000">
              <a:latin typeface="Cambria"/>
              <a:cs typeface="Cambria"/>
            </a:endParaRPr>
          </a:p>
        </p:txBody>
      </p:sp>
      <p:grpSp>
        <p:nvGrpSpPr>
          <p:cNvPr id="32" name="object 32"/>
          <p:cNvGrpSpPr/>
          <p:nvPr/>
        </p:nvGrpSpPr>
        <p:grpSpPr>
          <a:xfrm>
            <a:off x="7316686" y="3614349"/>
            <a:ext cx="1776095" cy="2528570"/>
            <a:chOff x="7406560" y="4103299"/>
            <a:chExt cx="1776095" cy="2528570"/>
          </a:xfrm>
        </p:grpSpPr>
        <p:sp>
          <p:nvSpPr>
            <p:cNvPr id="33" name="object 33"/>
            <p:cNvSpPr/>
            <p:nvPr/>
          </p:nvSpPr>
          <p:spPr>
            <a:xfrm>
              <a:off x="7444660" y="4141399"/>
              <a:ext cx="1699895" cy="2452370"/>
            </a:xfrm>
            <a:custGeom>
              <a:avLst/>
              <a:gdLst/>
              <a:ahLst/>
              <a:cxnLst/>
              <a:rect l="l" t="t" r="r" b="b"/>
              <a:pathLst>
                <a:path w="1699895" h="2452370">
                  <a:moveTo>
                    <a:pt x="1480258" y="2452199"/>
                  </a:moveTo>
                  <a:lnTo>
                    <a:pt x="0" y="2452193"/>
                  </a:lnTo>
                  <a:lnTo>
                    <a:pt x="14" y="296055"/>
                  </a:lnTo>
                  <a:lnTo>
                    <a:pt x="3889" y="248033"/>
                  </a:lnTo>
                  <a:lnTo>
                    <a:pt x="15108" y="202479"/>
                  </a:lnTo>
                  <a:lnTo>
                    <a:pt x="33060" y="160001"/>
                  </a:lnTo>
                  <a:lnTo>
                    <a:pt x="57136" y="121209"/>
                  </a:lnTo>
                  <a:lnTo>
                    <a:pt x="86727" y="86712"/>
                  </a:lnTo>
                  <a:lnTo>
                    <a:pt x="121224" y="57121"/>
                  </a:lnTo>
                  <a:lnTo>
                    <a:pt x="160016" y="33045"/>
                  </a:lnTo>
                  <a:lnTo>
                    <a:pt x="202494" y="15093"/>
                  </a:lnTo>
                  <a:lnTo>
                    <a:pt x="248049" y="3874"/>
                  </a:lnTo>
                  <a:lnTo>
                    <a:pt x="296071" y="0"/>
                  </a:lnTo>
                  <a:lnTo>
                    <a:pt x="1699339" y="0"/>
                  </a:lnTo>
                  <a:lnTo>
                    <a:pt x="1699339" y="2354135"/>
                  </a:lnTo>
                  <a:lnTo>
                    <a:pt x="1689602" y="2365487"/>
                  </a:lnTo>
                  <a:lnTo>
                    <a:pt x="1655105" y="2395078"/>
                  </a:lnTo>
                  <a:lnTo>
                    <a:pt x="1616313" y="2419154"/>
                  </a:lnTo>
                  <a:lnTo>
                    <a:pt x="1573835" y="2437106"/>
                  </a:lnTo>
                  <a:lnTo>
                    <a:pt x="1528280" y="2448325"/>
                  </a:lnTo>
                  <a:lnTo>
                    <a:pt x="1480258" y="2452199"/>
                  </a:lnTo>
                  <a:close/>
                </a:path>
              </a:pathLst>
            </a:custGeom>
            <a:solidFill>
              <a:srgbClr val="FFFFFF"/>
            </a:solidFill>
          </p:spPr>
          <p:txBody>
            <a:bodyPr wrap="square" lIns="0" tIns="0" rIns="0" bIns="0" rtlCol="0"/>
            <a:lstStyle/>
            <a:p>
              <a:endParaRPr/>
            </a:p>
          </p:txBody>
        </p:sp>
        <p:sp>
          <p:nvSpPr>
            <p:cNvPr id="34" name="object 34"/>
            <p:cNvSpPr/>
            <p:nvPr/>
          </p:nvSpPr>
          <p:spPr>
            <a:xfrm>
              <a:off x="7444660" y="4141399"/>
              <a:ext cx="1699895" cy="2452370"/>
            </a:xfrm>
            <a:custGeom>
              <a:avLst/>
              <a:gdLst/>
              <a:ahLst/>
              <a:cxnLst/>
              <a:rect l="l" t="t" r="r" b="b"/>
              <a:pathLst>
                <a:path w="1699895" h="2452370">
                  <a:moveTo>
                    <a:pt x="296071" y="0"/>
                  </a:moveTo>
                  <a:lnTo>
                    <a:pt x="1699339" y="0"/>
                  </a:lnTo>
                </a:path>
                <a:path w="1699895" h="2452370">
                  <a:moveTo>
                    <a:pt x="1699339" y="2354135"/>
                  </a:moveTo>
                  <a:lnTo>
                    <a:pt x="1655105" y="2395078"/>
                  </a:lnTo>
                  <a:lnTo>
                    <a:pt x="1616313" y="2419154"/>
                  </a:lnTo>
                  <a:lnTo>
                    <a:pt x="1573835" y="2437106"/>
                  </a:lnTo>
                  <a:lnTo>
                    <a:pt x="1528280" y="2448325"/>
                  </a:lnTo>
                  <a:lnTo>
                    <a:pt x="1480258" y="2452199"/>
                  </a:lnTo>
                  <a:lnTo>
                    <a:pt x="14" y="2452199"/>
                  </a:lnTo>
                  <a:lnTo>
                    <a:pt x="14" y="296055"/>
                  </a:lnTo>
                  <a:lnTo>
                    <a:pt x="3889" y="248033"/>
                  </a:lnTo>
                  <a:lnTo>
                    <a:pt x="15108" y="202479"/>
                  </a:lnTo>
                  <a:lnTo>
                    <a:pt x="33060" y="160001"/>
                  </a:lnTo>
                  <a:lnTo>
                    <a:pt x="57136" y="121209"/>
                  </a:lnTo>
                  <a:lnTo>
                    <a:pt x="86727" y="86712"/>
                  </a:lnTo>
                  <a:lnTo>
                    <a:pt x="121224" y="57121"/>
                  </a:lnTo>
                  <a:lnTo>
                    <a:pt x="160016" y="33045"/>
                  </a:lnTo>
                  <a:lnTo>
                    <a:pt x="202494" y="15093"/>
                  </a:lnTo>
                  <a:lnTo>
                    <a:pt x="248049" y="3874"/>
                  </a:lnTo>
                  <a:lnTo>
                    <a:pt x="296071" y="0"/>
                  </a:lnTo>
                </a:path>
              </a:pathLst>
            </a:custGeom>
            <a:ln w="76199">
              <a:solidFill>
                <a:srgbClr val="0000FF"/>
              </a:solidFill>
            </a:ln>
          </p:spPr>
          <p:txBody>
            <a:bodyPr wrap="square" lIns="0" tIns="0" rIns="0" bIns="0" rtlCol="0"/>
            <a:lstStyle/>
            <a:p>
              <a:endParaRPr/>
            </a:p>
          </p:txBody>
        </p:sp>
      </p:grpSp>
      <p:sp>
        <p:nvSpPr>
          <p:cNvPr id="35" name="object 35"/>
          <p:cNvSpPr txBox="1"/>
          <p:nvPr/>
        </p:nvSpPr>
        <p:spPr>
          <a:xfrm>
            <a:off x="7522912" y="3774602"/>
            <a:ext cx="1440180" cy="1787525"/>
          </a:xfrm>
          <a:prstGeom prst="rect">
            <a:avLst/>
          </a:prstGeom>
        </p:spPr>
        <p:txBody>
          <a:bodyPr vert="horz" wrap="square" lIns="0" tIns="12700" rIns="0" bIns="0" rtlCol="0">
            <a:spAutoFit/>
          </a:bodyPr>
          <a:lstStyle/>
          <a:p>
            <a:pPr marL="12700" marR="5080" indent="111125" algn="ctr">
              <a:lnSpc>
                <a:spcPct val="115599"/>
              </a:lnSpc>
              <a:spcBef>
                <a:spcPts val="100"/>
              </a:spcBef>
            </a:pPr>
            <a:r>
              <a:rPr sz="2000" b="1" spc="-5" dirty="0">
                <a:solidFill>
                  <a:srgbClr val="434343"/>
                </a:solidFill>
                <a:latin typeface="Cambria"/>
                <a:cs typeface="Cambria"/>
              </a:rPr>
              <a:t>Tool for </a:t>
            </a:r>
            <a:r>
              <a:rPr sz="2000" b="1" dirty="0">
                <a:solidFill>
                  <a:srgbClr val="434343"/>
                </a:solidFill>
                <a:latin typeface="Cambria"/>
                <a:cs typeface="Cambria"/>
              </a:rPr>
              <a:t> </a:t>
            </a:r>
            <a:r>
              <a:rPr sz="2000" b="1" spc="-5" dirty="0">
                <a:solidFill>
                  <a:srgbClr val="434343"/>
                </a:solidFill>
                <a:latin typeface="Cambria"/>
                <a:cs typeface="Cambria"/>
              </a:rPr>
              <a:t>data </a:t>
            </a:r>
            <a:r>
              <a:rPr sz="2000" b="1" dirty="0">
                <a:solidFill>
                  <a:srgbClr val="434343"/>
                </a:solidFill>
                <a:latin typeface="Cambria"/>
                <a:cs typeface="Cambria"/>
              </a:rPr>
              <a:t> </a:t>
            </a:r>
            <a:r>
              <a:rPr sz="2000" b="1" spc="-5" dirty="0">
                <a:solidFill>
                  <a:srgbClr val="434343"/>
                </a:solidFill>
                <a:latin typeface="Cambria"/>
                <a:cs typeface="Cambria"/>
              </a:rPr>
              <a:t>cleansing </a:t>
            </a:r>
            <a:r>
              <a:rPr sz="2000" b="1" dirty="0">
                <a:solidFill>
                  <a:srgbClr val="434343"/>
                </a:solidFill>
                <a:latin typeface="Cambria"/>
                <a:cs typeface="Cambria"/>
              </a:rPr>
              <a:t>&amp; </a:t>
            </a:r>
            <a:r>
              <a:rPr sz="2000" b="1" spc="5" dirty="0">
                <a:solidFill>
                  <a:srgbClr val="434343"/>
                </a:solidFill>
                <a:latin typeface="Cambria"/>
                <a:cs typeface="Cambria"/>
              </a:rPr>
              <a:t> </a:t>
            </a:r>
            <a:r>
              <a:rPr sz="2000" b="1" spc="-5" dirty="0">
                <a:solidFill>
                  <a:srgbClr val="434343"/>
                </a:solidFill>
                <a:latin typeface="Cambria"/>
                <a:cs typeface="Cambria"/>
              </a:rPr>
              <a:t>transformat  ion</a:t>
            </a:r>
            <a:endParaRPr sz="2000">
              <a:latin typeface="Cambria"/>
              <a:cs typeface="Cambria"/>
            </a:endParaRPr>
          </a:p>
        </p:txBody>
      </p:sp>
      <p:sp>
        <p:nvSpPr>
          <p:cNvPr id="36" name="Date Placeholder 35">
            <a:extLst>
              <a:ext uri="{FF2B5EF4-FFF2-40B4-BE49-F238E27FC236}">
                <a16:creationId xmlns:a16="http://schemas.microsoft.com/office/drawing/2014/main" id="{84335A8D-87EF-C24C-D8A3-3A0A00865BDA}"/>
              </a:ext>
            </a:extLst>
          </p:cNvPr>
          <p:cNvSpPr>
            <a:spLocks noGrp="1"/>
          </p:cNvSpPr>
          <p:nvPr>
            <p:ph type="dt" sz="half" idx="10"/>
          </p:nvPr>
        </p:nvSpPr>
        <p:spPr>
          <a:xfrm>
            <a:off x="365169" y="6396833"/>
            <a:ext cx="2133600" cy="365125"/>
          </a:xfrm>
        </p:spPr>
        <p:txBody>
          <a:bodyPr/>
          <a:lstStyle/>
          <a:p>
            <a:fld id="{0BB04A87-AE8D-435F-927B-3DFAB776B58F}" type="datetime1">
              <a:rPr lang="en-US" smtClean="0"/>
              <a:t>2/5/2024</a:t>
            </a:fld>
            <a:endParaRPr lang="en-US" dirty="0"/>
          </a:p>
        </p:txBody>
      </p:sp>
      <p:sp>
        <p:nvSpPr>
          <p:cNvPr id="37" name="Slide Number Placeholder 36">
            <a:extLst>
              <a:ext uri="{FF2B5EF4-FFF2-40B4-BE49-F238E27FC236}">
                <a16:creationId xmlns:a16="http://schemas.microsoft.com/office/drawing/2014/main" id="{A2E2C5FB-AA18-DFE6-F1A7-31E42619713B}"/>
              </a:ext>
            </a:extLst>
          </p:cNvPr>
          <p:cNvSpPr>
            <a:spLocks noGrp="1"/>
          </p:cNvSpPr>
          <p:nvPr>
            <p:ph type="sldNum" sz="quarter" idx="12"/>
          </p:nvPr>
        </p:nvSpPr>
        <p:spPr>
          <a:xfrm>
            <a:off x="6705600" y="6396833"/>
            <a:ext cx="2133600" cy="365125"/>
          </a:xfrm>
        </p:spPr>
        <p:txBody>
          <a:bodyPr/>
          <a:lstStyle/>
          <a:p>
            <a:fld id="{B6F15528-21DE-4FAA-801E-634DDDAF4B2B}" type="slidenum">
              <a:rPr lang="en-US" smtClean="0"/>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04800"/>
            <a:ext cx="44602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a:t>
            </a:r>
            <a:r>
              <a:rPr sz="3000" b="1" spc="125" dirty="0">
                <a:solidFill>
                  <a:srgbClr val="C00000"/>
                </a:solidFill>
                <a:latin typeface="+mn-lt"/>
              </a:rPr>
              <a:t>e</a:t>
            </a:r>
            <a:r>
              <a:rPr sz="3000" b="1" spc="15" dirty="0">
                <a:solidFill>
                  <a:srgbClr val="C00000"/>
                </a:solidFill>
                <a:latin typeface="+mn-lt"/>
              </a:rPr>
              <a:t> </a:t>
            </a:r>
            <a:r>
              <a:rPr sz="3000" b="1" spc="-235" dirty="0">
                <a:solidFill>
                  <a:srgbClr val="C00000"/>
                </a:solidFill>
                <a:latin typeface="+mn-lt"/>
              </a:rPr>
              <a:t>3</a:t>
            </a:r>
            <a:r>
              <a:rPr sz="3000" b="1" spc="-130" dirty="0">
                <a:solidFill>
                  <a:srgbClr val="C00000"/>
                </a:solidFill>
                <a:latin typeface="+mn-lt"/>
              </a:rPr>
              <a:t>:</a:t>
            </a:r>
            <a:r>
              <a:rPr sz="3000" b="1" spc="20" dirty="0">
                <a:solidFill>
                  <a:srgbClr val="C00000"/>
                </a:solidFill>
                <a:latin typeface="+mn-lt"/>
              </a:rPr>
              <a:t> </a:t>
            </a:r>
            <a:r>
              <a:rPr sz="3000" b="1" spc="90" dirty="0">
                <a:solidFill>
                  <a:srgbClr val="C00000"/>
                </a:solidFill>
                <a:latin typeface="+mn-lt"/>
              </a:rPr>
              <a:t>M</a:t>
            </a:r>
            <a:r>
              <a:rPr sz="3000" b="1" spc="100" dirty="0">
                <a:solidFill>
                  <a:srgbClr val="C00000"/>
                </a:solidFill>
                <a:latin typeface="+mn-lt"/>
              </a:rPr>
              <a:t>o</a:t>
            </a:r>
            <a:r>
              <a:rPr sz="3000" b="1" spc="50" dirty="0">
                <a:solidFill>
                  <a:srgbClr val="C00000"/>
                </a:solidFill>
                <a:latin typeface="+mn-lt"/>
              </a:rPr>
              <a:t>d</a:t>
            </a:r>
            <a:r>
              <a:rPr sz="3000" b="1" spc="120" dirty="0">
                <a:solidFill>
                  <a:srgbClr val="C00000"/>
                </a:solidFill>
                <a:latin typeface="+mn-lt"/>
              </a:rPr>
              <a:t>e</a:t>
            </a:r>
            <a:r>
              <a:rPr sz="3000" b="1" spc="70" dirty="0">
                <a:solidFill>
                  <a:srgbClr val="C00000"/>
                </a:solidFill>
                <a:latin typeface="+mn-lt"/>
              </a:rPr>
              <a:t>l</a:t>
            </a:r>
            <a:r>
              <a:rPr sz="3000" b="1" spc="15" dirty="0">
                <a:solidFill>
                  <a:srgbClr val="C00000"/>
                </a:solidFill>
                <a:latin typeface="+mn-lt"/>
              </a:rPr>
              <a:t> </a:t>
            </a:r>
            <a:r>
              <a:rPr sz="3000" b="1" spc="125" dirty="0">
                <a:solidFill>
                  <a:srgbClr val="C00000"/>
                </a:solidFill>
                <a:latin typeface="+mn-lt"/>
              </a:rPr>
              <a:t>Planni</a:t>
            </a:r>
            <a:r>
              <a:rPr sz="3000" b="1" spc="150" dirty="0">
                <a:solidFill>
                  <a:srgbClr val="C00000"/>
                </a:solidFill>
                <a:latin typeface="+mn-lt"/>
              </a:rPr>
              <a:t>n</a:t>
            </a:r>
            <a:r>
              <a:rPr sz="3000" b="1" spc="165" dirty="0">
                <a:solidFill>
                  <a:srgbClr val="C00000"/>
                </a:solidFill>
                <a:latin typeface="+mn-lt"/>
              </a:rPr>
              <a:t>g</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1066800" y="1095375"/>
            <a:ext cx="6629399" cy="4952999"/>
          </a:xfrm>
          <a:prstGeom prst="rect">
            <a:avLst/>
          </a:prstGeom>
        </p:spPr>
      </p:pic>
      <p:sp>
        <p:nvSpPr>
          <p:cNvPr id="4" name="Date Placeholder 3">
            <a:extLst>
              <a:ext uri="{FF2B5EF4-FFF2-40B4-BE49-F238E27FC236}">
                <a16:creationId xmlns:a16="http://schemas.microsoft.com/office/drawing/2014/main" id="{35EEE5A5-A40D-0BFC-587B-957AC7488BD1}"/>
              </a:ext>
            </a:extLst>
          </p:cNvPr>
          <p:cNvSpPr>
            <a:spLocks noGrp="1"/>
          </p:cNvSpPr>
          <p:nvPr>
            <p:ph type="dt" sz="half" idx="10"/>
          </p:nvPr>
        </p:nvSpPr>
        <p:spPr/>
        <p:txBody>
          <a:bodyPr/>
          <a:lstStyle/>
          <a:p>
            <a:fld id="{A35AF14E-1FDF-4A11-86EF-AB9A4B24324F}" type="datetime1">
              <a:rPr lang="en-US" smtClean="0"/>
              <a:t>2/5/2024</a:t>
            </a:fld>
            <a:endParaRPr lang="en-US"/>
          </a:p>
        </p:txBody>
      </p:sp>
      <p:sp>
        <p:nvSpPr>
          <p:cNvPr id="5" name="Slide Number Placeholder 4">
            <a:extLst>
              <a:ext uri="{FF2B5EF4-FFF2-40B4-BE49-F238E27FC236}">
                <a16:creationId xmlns:a16="http://schemas.microsoft.com/office/drawing/2014/main" id="{EE67589F-5B4D-516A-3282-712E5A31CA62}"/>
              </a:ext>
            </a:extLst>
          </p:cNvPr>
          <p:cNvSpPr>
            <a:spLocks noGrp="1"/>
          </p:cNvSpPr>
          <p:nvPr>
            <p:ph type="sldNum" sz="quarter" idx="12"/>
          </p:nvPr>
        </p:nvSpPr>
        <p:spPr/>
        <p:txBody>
          <a:bodyPr/>
          <a:lstStyle/>
          <a:p>
            <a:fld id="{B6F15528-21DE-4FAA-801E-634DDDAF4B2B}"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753" y="242572"/>
            <a:ext cx="44602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a:t>
            </a:r>
            <a:r>
              <a:rPr sz="3000" b="1" spc="125" dirty="0">
                <a:solidFill>
                  <a:srgbClr val="C00000"/>
                </a:solidFill>
                <a:latin typeface="+mn-lt"/>
              </a:rPr>
              <a:t>e</a:t>
            </a:r>
            <a:r>
              <a:rPr sz="3000" b="1" spc="15" dirty="0">
                <a:solidFill>
                  <a:srgbClr val="C00000"/>
                </a:solidFill>
                <a:latin typeface="+mn-lt"/>
              </a:rPr>
              <a:t> </a:t>
            </a:r>
            <a:r>
              <a:rPr sz="3000" b="1" spc="-235" dirty="0">
                <a:solidFill>
                  <a:srgbClr val="C00000"/>
                </a:solidFill>
                <a:latin typeface="+mn-lt"/>
              </a:rPr>
              <a:t>3</a:t>
            </a:r>
            <a:r>
              <a:rPr sz="3000" b="1" spc="-130" dirty="0">
                <a:solidFill>
                  <a:srgbClr val="C00000"/>
                </a:solidFill>
                <a:latin typeface="+mn-lt"/>
              </a:rPr>
              <a:t>:</a:t>
            </a:r>
            <a:r>
              <a:rPr sz="3000" b="1" spc="20" dirty="0">
                <a:solidFill>
                  <a:srgbClr val="C00000"/>
                </a:solidFill>
                <a:latin typeface="+mn-lt"/>
              </a:rPr>
              <a:t> </a:t>
            </a:r>
            <a:r>
              <a:rPr sz="3000" b="1" spc="90" dirty="0">
                <a:solidFill>
                  <a:srgbClr val="C00000"/>
                </a:solidFill>
                <a:latin typeface="+mn-lt"/>
              </a:rPr>
              <a:t>M</a:t>
            </a:r>
            <a:r>
              <a:rPr sz="3000" b="1" spc="100" dirty="0">
                <a:solidFill>
                  <a:srgbClr val="C00000"/>
                </a:solidFill>
                <a:latin typeface="+mn-lt"/>
              </a:rPr>
              <a:t>o</a:t>
            </a:r>
            <a:r>
              <a:rPr sz="3000" b="1" spc="50" dirty="0">
                <a:solidFill>
                  <a:srgbClr val="C00000"/>
                </a:solidFill>
                <a:latin typeface="+mn-lt"/>
              </a:rPr>
              <a:t>d</a:t>
            </a:r>
            <a:r>
              <a:rPr sz="3000" b="1" spc="120" dirty="0">
                <a:solidFill>
                  <a:srgbClr val="C00000"/>
                </a:solidFill>
                <a:latin typeface="+mn-lt"/>
              </a:rPr>
              <a:t>e</a:t>
            </a:r>
            <a:r>
              <a:rPr sz="3000" b="1" spc="70" dirty="0">
                <a:solidFill>
                  <a:srgbClr val="C00000"/>
                </a:solidFill>
                <a:latin typeface="+mn-lt"/>
              </a:rPr>
              <a:t>l</a:t>
            </a:r>
            <a:r>
              <a:rPr sz="3000" b="1" spc="15" dirty="0">
                <a:solidFill>
                  <a:srgbClr val="C00000"/>
                </a:solidFill>
                <a:latin typeface="+mn-lt"/>
              </a:rPr>
              <a:t> </a:t>
            </a:r>
            <a:r>
              <a:rPr sz="3000" b="1" spc="125" dirty="0">
                <a:solidFill>
                  <a:srgbClr val="C00000"/>
                </a:solidFill>
                <a:latin typeface="+mn-lt"/>
              </a:rPr>
              <a:t>Planni</a:t>
            </a:r>
            <a:r>
              <a:rPr sz="3000" b="1" spc="150" dirty="0">
                <a:solidFill>
                  <a:srgbClr val="C00000"/>
                </a:solidFill>
                <a:latin typeface="+mn-lt"/>
              </a:rPr>
              <a:t>n</a:t>
            </a:r>
            <a:r>
              <a:rPr sz="3000" b="1" spc="165" dirty="0">
                <a:solidFill>
                  <a:srgbClr val="C00000"/>
                </a:solidFill>
                <a:latin typeface="+mn-lt"/>
              </a:rPr>
              <a:t>g</a:t>
            </a:r>
            <a:endParaRPr sz="3000" b="1" dirty="0">
              <a:solidFill>
                <a:srgbClr val="C00000"/>
              </a:solidFill>
              <a:latin typeface="+mn-lt"/>
            </a:endParaRPr>
          </a:p>
        </p:txBody>
      </p:sp>
      <p:grpSp>
        <p:nvGrpSpPr>
          <p:cNvPr id="3" name="object 3"/>
          <p:cNvGrpSpPr/>
          <p:nvPr/>
        </p:nvGrpSpPr>
        <p:grpSpPr>
          <a:xfrm>
            <a:off x="1447800" y="1272016"/>
            <a:ext cx="5841365" cy="1303020"/>
            <a:chOff x="1234349" y="1412600"/>
            <a:chExt cx="5841365" cy="1303020"/>
          </a:xfrm>
        </p:grpSpPr>
        <p:sp>
          <p:nvSpPr>
            <p:cNvPr id="4" name="object 4"/>
            <p:cNvSpPr/>
            <p:nvPr/>
          </p:nvSpPr>
          <p:spPr>
            <a:xfrm>
              <a:off x="1272449" y="1450700"/>
              <a:ext cx="5765165" cy="1226820"/>
            </a:xfrm>
            <a:custGeom>
              <a:avLst/>
              <a:gdLst/>
              <a:ahLst/>
              <a:cxnLst/>
              <a:rect l="l" t="t" r="r" b="b"/>
              <a:pathLst>
                <a:path w="5765165" h="1226820">
                  <a:moveTo>
                    <a:pt x="5560695" y="1226399"/>
                  </a:moveTo>
                  <a:lnTo>
                    <a:pt x="204404" y="1226399"/>
                  </a:lnTo>
                  <a:lnTo>
                    <a:pt x="157536" y="1221001"/>
                  </a:lnTo>
                  <a:lnTo>
                    <a:pt x="114512" y="1205624"/>
                  </a:lnTo>
                  <a:lnTo>
                    <a:pt x="76559" y="1181494"/>
                  </a:lnTo>
                  <a:lnTo>
                    <a:pt x="44905" y="1149840"/>
                  </a:lnTo>
                  <a:lnTo>
                    <a:pt x="20775" y="1111887"/>
                  </a:lnTo>
                  <a:lnTo>
                    <a:pt x="5398" y="1068863"/>
                  </a:lnTo>
                  <a:lnTo>
                    <a:pt x="0" y="1021995"/>
                  </a:lnTo>
                  <a:lnTo>
                    <a:pt x="0" y="204404"/>
                  </a:lnTo>
                  <a:lnTo>
                    <a:pt x="5398" y="157536"/>
                  </a:lnTo>
                  <a:lnTo>
                    <a:pt x="20775" y="114512"/>
                  </a:lnTo>
                  <a:lnTo>
                    <a:pt x="44905" y="76559"/>
                  </a:lnTo>
                  <a:lnTo>
                    <a:pt x="76559" y="44905"/>
                  </a:lnTo>
                  <a:lnTo>
                    <a:pt x="114512" y="20775"/>
                  </a:lnTo>
                  <a:lnTo>
                    <a:pt x="157536" y="5398"/>
                  </a:lnTo>
                  <a:lnTo>
                    <a:pt x="204404" y="0"/>
                  </a:lnTo>
                  <a:lnTo>
                    <a:pt x="5560695" y="0"/>
                  </a:lnTo>
                  <a:lnTo>
                    <a:pt x="5600759" y="3963"/>
                  </a:lnTo>
                  <a:lnTo>
                    <a:pt x="5638917" y="15559"/>
                  </a:lnTo>
                  <a:lnTo>
                    <a:pt x="5674099" y="34342"/>
                  </a:lnTo>
                  <a:lnTo>
                    <a:pt x="5705231" y="59868"/>
                  </a:lnTo>
                  <a:lnTo>
                    <a:pt x="5730757" y="91000"/>
                  </a:lnTo>
                  <a:lnTo>
                    <a:pt x="5749540" y="126182"/>
                  </a:lnTo>
                  <a:lnTo>
                    <a:pt x="5761136" y="164340"/>
                  </a:lnTo>
                  <a:lnTo>
                    <a:pt x="5765099" y="204404"/>
                  </a:lnTo>
                  <a:lnTo>
                    <a:pt x="5765099" y="1021995"/>
                  </a:lnTo>
                  <a:lnTo>
                    <a:pt x="5759701" y="1068863"/>
                  </a:lnTo>
                  <a:lnTo>
                    <a:pt x="5744324" y="1111887"/>
                  </a:lnTo>
                  <a:lnTo>
                    <a:pt x="5720194" y="1149840"/>
                  </a:lnTo>
                  <a:lnTo>
                    <a:pt x="5688540" y="1181494"/>
                  </a:lnTo>
                  <a:lnTo>
                    <a:pt x="5650587" y="1205624"/>
                  </a:lnTo>
                  <a:lnTo>
                    <a:pt x="5607563" y="1221001"/>
                  </a:lnTo>
                  <a:lnTo>
                    <a:pt x="5560695" y="1226399"/>
                  </a:lnTo>
                  <a:close/>
                </a:path>
              </a:pathLst>
            </a:custGeom>
            <a:solidFill>
              <a:srgbClr val="FFFFFF"/>
            </a:solidFill>
          </p:spPr>
          <p:txBody>
            <a:bodyPr wrap="square" lIns="0" tIns="0" rIns="0" bIns="0" rtlCol="0"/>
            <a:lstStyle/>
            <a:p>
              <a:endParaRPr/>
            </a:p>
          </p:txBody>
        </p:sp>
        <p:sp>
          <p:nvSpPr>
            <p:cNvPr id="5" name="object 5"/>
            <p:cNvSpPr/>
            <p:nvPr/>
          </p:nvSpPr>
          <p:spPr>
            <a:xfrm>
              <a:off x="1272449" y="1450700"/>
              <a:ext cx="5765165" cy="1226820"/>
            </a:xfrm>
            <a:custGeom>
              <a:avLst/>
              <a:gdLst/>
              <a:ahLst/>
              <a:cxnLst/>
              <a:rect l="l" t="t" r="r" b="b"/>
              <a:pathLst>
                <a:path w="5765165" h="1226820">
                  <a:moveTo>
                    <a:pt x="0" y="204404"/>
                  </a:moveTo>
                  <a:lnTo>
                    <a:pt x="5398" y="157536"/>
                  </a:lnTo>
                  <a:lnTo>
                    <a:pt x="20775" y="114512"/>
                  </a:lnTo>
                  <a:lnTo>
                    <a:pt x="44905" y="76559"/>
                  </a:lnTo>
                  <a:lnTo>
                    <a:pt x="76559" y="44905"/>
                  </a:lnTo>
                  <a:lnTo>
                    <a:pt x="114512" y="20775"/>
                  </a:lnTo>
                  <a:lnTo>
                    <a:pt x="157536" y="5398"/>
                  </a:lnTo>
                  <a:lnTo>
                    <a:pt x="204404" y="0"/>
                  </a:lnTo>
                  <a:lnTo>
                    <a:pt x="5560695" y="0"/>
                  </a:lnTo>
                  <a:lnTo>
                    <a:pt x="5600759" y="3963"/>
                  </a:lnTo>
                  <a:lnTo>
                    <a:pt x="5638917" y="15559"/>
                  </a:lnTo>
                  <a:lnTo>
                    <a:pt x="5674099" y="34342"/>
                  </a:lnTo>
                  <a:lnTo>
                    <a:pt x="5705231" y="59868"/>
                  </a:lnTo>
                  <a:lnTo>
                    <a:pt x="5730757" y="91000"/>
                  </a:lnTo>
                  <a:lnTo>
                    <a:pt x="5749540" y="126182"/>
                  </a:lnTo>
                  <a:lnTo>
                    <a:pt x="5761136" y="164340"/>
                  </a:lnTo>
                  <a:lnTo>
                    <a:pt x="5765099" y="204404"/>
                  </a:lnTo>
                  <a:lnTo>
                    <a:pt x="5765099" y="1021995"/>
                  </a:lnTo>
                  <a:lnTo>
                    <a:pt x="5759701" y="1068863"/>
                  </a:lnTo>
                  <a:lnTo>
                    <a:pt x="5744324" y="1111887"/>
                  </a:lnTo>
                  <a:lnTo>
                    <a:pt x="5720194" y="1149840"/>
                  </a:lnTo>
                  <a:lnTo>
                    <a:pt x="5688540" y="1181494"/>
                  </a:lnTo>
                  <a:lnTo>
                    <a:pt x="5650587" y="1205624"/>
                  </a:lnTo>
                  <a:lnTo>
                    <a:pt x="5607563" y="1221001"/>
                  </a:lnTo>
                  <a:lnTo>
                    <a:pt x="5560695" y="1226399"/>
                  </a:lnTo>
                  <a:lnTo>
                    <a:pt x="204404" y="1226399"/>
                  </a:lnTo>
                  <a:lnTo>
                    <a:pt x="157536" y="1221001"/>
                  </a:lnTo>
                  <a:lnTo>
                    <a:pt x="114512" y="1205624"/>
                  </a:lnTo>
                  <a:lnTo>
                    <a:pt x="76559" y="1181494"/>
                  </a:lnTo>
                  <a:lnTo>
                    <a:pt x="44905" y="1149840"/>
                  </a:lnTo>
                  <a:lnTo>
                    <a:pt x="20775" y="1111887"/>
                  </a:lnTo>
                  <a:lnTo>
                    <a:pt x="5398" y="1068863"/>
                  </a:lnTo>
                  <a:lnTo>
                    <a:pt x="0" y="1021995"/>
                  </a:lnTo>
                  <a:lnTo>
                    <a:pt x="0" y="204404"/>
                  </a:lnTo>
                  <a:close/>
                </a:path>
              </a:pathLst>
            </a:custGeom>
            <a:ln w="76199">
              <a:solidFill>
                <a:srgbClr val="FF9900"/>
              </a:solidFill>
            </a:ln>
          </p:spPr>
          <p:txBody>
            <a:bodyPr wrap="square" lIns="0" tIns="0" rIns="0" bIns="0" rtlCol="0"/>
            <a:lstStyle/>
            <a:p>
              <a:endParaRPr/>
            </a:p>
          </p:txBody>
        </p:sp>
      </p:grpSp>
      <p:grpSp>
        <p:nvGrpSpPr>
          <p:cNvPr id="6" name="object 6"/>
          <p:cNvGrpSpPr/>
          <p:nvPr/>
        </p:nvGrpSpPr>
        <p:grpSpPr>
          <a:xfrm>
            <a:off x="1447800" y="2894965"/>
            <a:ext cx="5841365" cy="1068070"/>
            <a:chOff x="1234349" y="3035549"/>
            <a:chExt cx="5841365" cy="1068070"/>
          </a:xfrm>
        </p:grpSpPr>
        <p:sp>
          <p:nvSpPr>
            <p:cNvPr id="7" name="object 7"/>
            <p:cNvSpPr/>
            <p:nvPr/>
          </p:nvSpPr>
          <p:spPr>
            <a:xfrm>
              <a:off x="1272449" y="3073649"/>
              <a:ext cx="5765165" cy="991869"/>
            </a:xfrm>
            <a:custGeom>
              <a:avLst/>
              <a:gdLst/>
              <a:ahLst/>
              <a:cxnLst/>
              <a:rect l="l" t="t" r="r" b="b"/>
              <a:pathLst>
                <a:path w="5765165" h="991870">
                  <a:moveTo>
                    <a:pt x="5599846" y="991499"/>
                  </a:moveTo>
                  <a:lnTo>
                    <a:pt x="165253" y="991499"/>
                  </a:lnTo>
                  <a:lnTo>
                    <a:pt x="121322" y="985597"/>
                  </a:lnTo>
                  <a:lnTo>
                    <a:pt x="81846" y="968938"/>
                  </a:lnTo>
                  <a:lnTo>
                    <a:pt x="48401" y="943098"/>
                  </a:lnTo>
                  <a:lnTo>
                    <a:pt x="22561" y="909653"/>
                  </a:lnTo>
                  <a:lnTo>
                    <a:pt x="5903" y="870177"/>
                  </a:lnTo>
                  <a:lnTo>
                    <a:pt x="0" y="826246"/>
                  </a:lnTo>
                  <a:lnTo>
                    <a:pt x="0" y="165253"/>
                  </a:lnTo>
                  <a:lnTo>
                    <a:pt x="5903" y="121322"/>
                  </a:lnTo>
                  <a:lnTo>
                    <a:pt x="22561" y="81846"/>
                  </a:lnTo>
                  <a:lnTo>
                    <a:pt x="48401" y="48401"/>
                  </a:lnTo>
                  <a:lnTo>
                    <a:pt x="81846" y="22561"/>
                  </a:lnTo>
                  <a:lnTo>
                    <a:pt x="121322" y="5902"/>
                  </a:lnTo>
                  <a:lnTo>
                    <a:pt x="165253" y="0"/>
                  </a:lnTo>
                  <a:lnTo>
                    <a:pt x="5599846" y="0"/>
                  </a:lnTo>
                  <a:lnTo>
                    <a:pt x="5663086" y="12579"/>
                  </a:lnTo>
                  <a:lnTo>
                    <a:pt x="5716698" y="48401"/>
                  </a:lnTo>
                  <a:lnTo>
                    <a:pt x="5752520" y="102013"/>
                  </a:lnTo>
                  <a:lnTo>
                    <a:pt x="5765099" y="165253"/>
                  </a:lnTo>
                  <a:lnTo>
                    <a:pt x="5765099" y="826246"/>
                  </a:lnTo>
                  <a:lnTo>
                    <a:pt x="5759196" y="870177"/>
                  </a:lnTo>
                  <a:lnTo>
                    <a:pt x="5742537" y="909653"/>
                  </a:lnTo>
                  <a:lnTo>
                    <a:pt x="5716698" y="943098"/>
                  </a:lnTo>
                  <a:lnTo>
                    <a:pt x="5683253" y="968938"/>
                  </a:lnTo>
                  <a:lnTo>
                    <a:pt x="5643777" y="985597"/>
                  </a:lnTo>
                  <a:lnTo>
                    <a:pt x="5599846" y="991499"/>
                  </a:lnTo>
                  <a:close/>
                </a:path>
              </a:pathLst>
            </a:custGeom>
            <a:solidFill>
              <a:srgbClr val="FFFFFF"/>
            </a:solidFill>
          </p:spPr>
          <p:txBody>
            <a:bodyPr wrap="square" lIns="0" tIns="0" rIns="0" bIns="0" rtlCol="0"/>
            <a:lstStyle/>
            <a:p>
              <a:endParaRPr/>
            </a:p>
          </p:txBody>
        </p:sp>
        <p:sp>
          <p:nvSpPr>
            <p:cNvPr id="8" name="object 8"/>
            <p:cNvSpPr/>
            <p:nvPr/>
          </p:nvSpPr>
          <p:spPr>
            <a:xfrm>
              <a:off x="1272449" y="3073649"/>
              <a:ext cx="5765165" cy="991869"/>
            </a:xfrm>
            <a:custGeom>
              <a:avLst/>
              <a:gdLst/>
              <a:ahLst/>
              <a:cxnLst/>
              <a:rect l="l" t="t" r="r" b="b"/>
              <a:pathLst>
                <a:path w="5765165" h="991870">
                  <a:moveTo>
                    <a:pt x="0" y="165253"/>
                  </a:moveTo>
                  <a:lnTo>
                    <a:pt x="5903" y="121322"/>
                  </a:lnTo>
                  <a:lnTo>
                    <a:pt x="22561" y="81846"/>
                  </a:lnTo>
                  <a:lnTo>
                    <a:pt x="48401" y="48401"/>
                  </a:lnTo>
                  <a:lnTo>
                    <a:pt x="81846" y="22561"/>
                  </a:lnTo>
                  <a:lnTo>
                    <a:pt x="121322" y="5902"/>
                  </a:lnTo>
                  <a:lnTo>
                    <a:pt x="165253" y="0"/>
                  </a:lnTo>
                  <a:lnTo>
                    <a:pt x="5599846" y="0"/>
                  </a:lnTo>
                  <a:lnTo>
                    <a:pt x="5663086" y="12579"/>
                  </a:lnTo>
                  <a:lnTo>
                    <a:pt x="5716698" y="48401"/>
                  </a:lnTo>
                  <a:lnTo>
                    <a:pt x="5752520" y="102013"/>
                  </a:lnTo>
                  <a:lnTo>
                    <a:pt x="5765099" y="165253"/>
                  </a:lnTo>
                  <a:lnTo>
                    <a:pt x="5765099" y="826246"/>
                  </a:lnTo>
                  <a:lnTo>
                    <a:pt x="5759196" y="870177"/>
                  </a:lnTo>
                  <a:lnTo>
                    <a:pt x="5742537" y="909653"/>
                  </a:lnTo>
                  <a:lnTo>
                    <a:pt x="5716698" y="943098"/>
                  </a:lnTo>
                  <a:lnTo>
                    <a:pt x="5683253" y="968938"/>
                  </a:lnTo>
                  <a:lnTo>
                    <a:pt x="5643777" y="985597"/>
                  </a:lnTo>
                  <a:lnTo>
                    <a:pt x="5599846" y="991499"/>
                  </a:lnTo>
                  <a:lnTo>
                    <a:pt x="165253" y="991499"/>
                  </a:lnTo>
                  <a:lnTo>
                    <a:pt x="121322" y="985597"/>
                  </a:lnTo>
                  <a:lnTo>
                    <a:pt x="81846" y="968938"/>
                  </a:lnTo>
                  <a:lnTo>
                    <a:pt x="48401" y="943098"/>
                  </a:lnTo>
                  <a:lnTo>
                    <a:pt x="22561" y="909653"/>
                  </a:lnTo>
                  <a:lnTo>
                    <a:pt x="5903" y="870177"/>
                  </a:lnTo>
                  <a:lnTo>
                    <a:pt x="0" y="826246"/>
                  </a:lnTo>
                  <a:lnTo>
                    <a:pt x="0" y="165253"/>
                  </a:lnTo>
                  <a:close/>
                </a:path>
              </a:pathLst>
            </a:custGeom>
            <a:ln w="76199">
              <a:solidFill>
                <a:srgbClr val="6AA84F"/>
              </a:solidFill>
            </a:ln>
          </p:spPr>
          <p:txBody>
            <a:bodyPr wrap="square" lIns="0" tIns="0" rIns="0" bIns="0" rtlCol="0"/>
            <a:lstStyle/>
            <a:p>
              <a:endParaRPr/>
            </a:p>
          </p:txBody>
        </p:sp>
      </p:grpSp>
      <p:grpSp>
        <p:nvGrpSpPr>
          <p:cNvPr id="9" name="object 9"/>
          <p:cNvGrpSpPr/>
          <p:nvPr/>
        </p:nvGrpSpPr>
        <p:grpSpPr>
          <a:xfrm>
            <a:off x="1447800" y="4283016"/>
            <a:ext cx="5841365" cy="1472565"/>
            <a:chOff x="1234349" y="4423600"/>
            <a:chExt cx="5841365" cy="1472565"/>
          </a:xfrm>
        </p:grpSpPr>
        <p:sp>
          <p:nvSpPr>
            <p:cNvPr id="10" name="object 10"/>
            <p:cNvSpPr/>
            <p:nvPr/>
          </p:nvSpPr>
          <p:spPr>
            <a:xfrm>
              <a:off x="1272449" y="4461700"/>
              <a:ext cx="5765165" cy="1396365"/>
            </a:xfrm>
            <a:custGeom>
              <a:avLst/>
              <a:gdLst/>
              <a:ahLst/>
              <a:cxnLst/>
              <a:rect l="l" t="t" r="r" b="b"/>
              <a:pathLst>
                <a:path w="5765165" h="1396364">
                  <a:moveTo>
                    <a:pt x="5532394" y="1396199"/>
                  </a:moveTo>
                  <a:lnTo>
                    <a:pt x="232704" y="1396199"/>
                  </a:lnTo>
                  <a:lnTo>
                    <a:pt x="185806" y="1391472"/>
                  </a:lnTo>
                  <a:lnTo>
                    <a:pt x="142125" y="1377912"/>
                  </a:lnTo>
                  <a:lnTo>
                    <a:pt x="102597" y="1356457"/>
                  </a:lnTo>
                  <a:lnTo>
                    <a:pt x="68157" y="1328042"/>
                  </a:lnTo>
                  <a:lnTo>
                    <a:pt x="39742" y="1293602"/>
                  </a:lnTo>
                  <a:lnTo>
                    <a:pt x="18287" y="1254074"/>
                  </a:lnTo>
                  <a:lnTo>
                    <a:pt x="4727" y="1210393"/>
                  </a:lnTo>
                  <a:lnTo>
                    <a:pt x="0" y="1163495"/>
                  </a:lnTo>
                  <a:lnTo>
                    <a:pt x="0" y="232704"/>
                  </a:lnTo>
                  <a:lnTo>
                    <a:pt x="4727" y="185806"/>
                  </a:lnTo>
                  <a:lnTo>
                    <a:pt x="18287" y="142125"/>
                  </a:lnTo>
                  <a:lnTo>
                    <a:pt x="39742" y="102597"/>
                  </a:lnTo>
                  <a:lnTo>
                    <a:pt x="68157" y="68157"/>
                  </a:lnTo>
                  <a:lnTo>
                    <a:pt x="102597" y="39742"/>
                  </a:lnTo>
                  <a:lnTo>
                    <a:pt x="142125" y="18287"/>
                  </a:lnTo>
                  <a:lnTo>
                    <a:pt x="185806" y="4727"/>
                  </a:lnTo>
                  <a:lnTo>
                    <a:pt x="232704" y="0"/>
                  </a:lnTo>
                  <a:lnTo>
                    <a:pt x="5532394" y="0"/>
                  </a:lnTo>
                  <a:lnTo>
                    <a:pt x="5578005" y="4512"/>
                  </a:lnTo>
                  <a:lnTo>
                    <a:pt x="5621447" y="17713"/>
                  </a:lnTo>
                  <a:lnTo>
                    <a:pt x="5661499" y="39097"/>
                  </a:lnTo>
                  <a:lnTo>
                    <a:pt x="5696942" y="68157"/>
                  </a:lnTo>
                  <a:lnTo>
                    <a:pt x="5726002" y="103599"/>
                  </a:lnTo>
                  <a:lnTo>
                    <a:pt x="5747386" y="143652"/>
                  </a:lnTo>
                  <a:lnTo>
                    <a:pt x="5760587" y="187094"/>
                  </a:lnTo>
                  <a:lnTo>
                    <a:pt x="5765099" y="232704"/>
                  </a:lnTo>
                  <a:lnTo>
                    <a:pt x="5765099" y="1163495"/>
                  </a:lnTo>
                  <a:lnTo>
                    <a:pt x="5760372" y="1210393"/>
                  </a:lnTo>
                  <a:lnTo>
                    <a:pt x="5746812" y="1254074"/>
                  </a:lnTo>
                  <a:lnTo>
                    <a:pt x="5725357" y="1293602"/>
                  </a:lnTo>
                  <a:lnTo>
                    <a:pt x="5696942" y="1328042"/>
                  </a:lnTo>
                  <a:lnTo>
                    <a:pt x="5662502" y="1356457"/>
                  </a:lnTo>
                  <a:lnTo>
                    <a:pt x="5622974" y="1377912"/>
                  </a:lnTo>
                  <a:lnTo>
                    <a:pt x="5579293" y="1391472"/>
                  </a:lnTo>
                  <a:lnTo>
                    <a:pt x="5532394" y="1396199"/>
                  </a:lnTo>
                  <a:close/>
                </a:path>
              </a:pathLst>
            </a:custGeom>
            <a:solidFill>
              <a:srgbClr val="FFFFFF"/>
            </a:solidFill>
          </p:spPr>
          <p:txBody>
            <a:bodyPr wrap="square" lIns="0" tIns="0" rIns="0" bIns="0" rtlCol="0"/>
            <a:lstStyle/>
            <a:p>
              <a:endParaRPr/>
            </a:p>
          </p:txBody>
        </p:sp>
        <p:sp>
          <p:nvSpPr>
            <p:cNvPr id="11" name="object 11"/>
            <p:cNvSpPr/>
            <p:nvPr/>
          </p:nvSpPr>
          <p:spPr>
            <a:xfrm>
              <a:off x="1272449" y="4461700"/>
              <a:ext cx="5765165" cy="1396365"/>
            </a:xfrm>
            <a:custGeom>
              <a:avLst/>
              <a:gdLst/>
              <a:ahLst/>
              <a:cxnLst/>
              <a:rect l="l" t="t" r="r" b="b"/>
              <a:pathLst>
                <a:path w="5765165" h="1396364">
                  <a:moveTo>
                    <a:pt x="0" y="232704"/>
                  </a:moveTo>
                  <a:lnTo>
                    <a:pt x="4727" y="185806"/>
                  </a:lnTo>
                  <a:lnTo>
                    <a:pt x="18287" y="142125"/>
                  </a:lnTo>
                  <a:lnTo>
                    <a:pt x="39742" y="102597"/>
                  </a:lnTo>
                  <a:lnTo>
                    <a:pt x="68157" y="68157"/>
                  </a:lnTo>
                  <a:lnTo>
                    <a:pt x="102597" y="39742"/>
                  </a:lnTo>
                  <a:lnTo>
                    <a:pt x="142125" y="18287"/>
                  </a:lnTo>
                  <a:lnTo>
                    <a:pt x="185806" y="4727"/>
                  </a:lnTo>
                  <a:lnTo>
                    <a:pt x="232704" y="0"/>
                  </a:lnTo>
                  <a:lnTo>
                    <a:pt x="5532394" y="0"/>
                  </a:lnTo>
                  <a:lnTo>
                    <a:pt x="5578005" y="4512"/>
                  </a:lnTo>
                  <a:lnTo>
                    <a:pt x="5621447" y="17713"/>
                  </a:lnTo>
                  <a:lnTo>
                    <a:pt x="5661499" y="39097"/>
                  </a:lnTo>
                  <a:lnTo>
                    <a:pt x="5696942" y="68157"/>
                  </a:lnTo>
                  <a:lnTo>
                    <a:pt x="5726002" y="103599"/>
                  </a:lnTo>
                  <a:lnTo>
                    <a:pt x="5747386" y="143652"/>
                  </a:lnTo>
                  <a:lnTo>
                    <a:pt x="5760587" y="187094"/>
                  </a:lnTo>
                  <a:lnTo>
                    <a:pt x="5765099" y="232704"/>
                  </a:lnTo>
                  <a:lnTo>
                    <a:pt x="5765099" y="1163495"/>
                  </a:lnTo>
                  <a:lnTo>
                    <a:pt x="5760372" y="1210393"/>
                  </a:lnTo>
                  <a:lnTo>
                    <a:pt x="5746812" y="1254074"/>
                  </a:lnTo>
                  <a:lnTo>
                    <a:pt x="5725357" y="1293602"/>
                  </a:lnTo>
                  <a:lnTo>
                    <a:pt x="5696942" y="1328042"/>
                  </a:lnTo>
                  <a:lnTo>
                    <a:pt x="5662502" y="1356457"/>
                  </a:lnTo>
                  <a:lnTo>
                    <a:pt x="5622974" y="1377912"/>
                  </a:lnTo>
                  <a:lnTo>
                    <a:pt x="5579293" y="1391472"/>
                  </a:lnTo>
                  <a:lnTo>
                    <a:pt x="5532394" y="1396199"/>
                  </a:lnTo>
                  <a:lnTo>
                    <a:pt x="232704" y="1396199"/>
                  </a:lnTo>
                  <a:lnTo>
                    <a:pt x="185806" y="1391472"/>
                  </a:lnTo>
                  <a:lnTo>
                    <a:pt x="142125" y="1377912"/>
                  </a:lnTo>
                  <a:lnTo>
                    <a:pt x="102597" y="1356457"/>
                  </a:lnTo>
                  <a:lnTo>
                    <a:pt x="68157" y="1328042"/>
                  </a:lnTo>
                  <a:lnTo>
                    <a:pt x="39742" y="1293602"/>
                  </a:lnTo>
                  <a:lnTo>
                    <a:pt x="18287" y="1254074"/>
                  </a:lnTo>
                  <a:lnTo>
                    <a:pt x="4727" y="1210393"/>
                  </a:lnTo>
                  <a:lnTo>
                    <a:pt x="0" y="1163495"/>
                  </a:lnTo>
                  <a:lnTo>
                    <a:pt x="0" y="232704"/>
                  </a:lnTo>
                  <a:close/>
                </a:path>
              </a:pathLst>
            </a:custGeom>
            <a:ln w="76199">
              <a:solidFill>
                <a:srgbClr val="9900FF"/>
              </a:solidFill>
            </a:ln>
          </p:spPr>
          <p:txBody>
            <a:bodyPr wrap="square" lIns="0" tIns="0" rIns="0" bIns="0" rtlCol="0"/>
            <a:lstStyle/>
            <a:p>
              <a:endParaRPr/>
            </a:p>
          </p:txBody>
        </p:sp>
      </p:grpSp>
      <p:sp>
        <p:nvSpPr>
          <p:cNvPr id="12" name="object 12"/>
          <p:cNvSpPr txBox="1"/>
          <p:nvPr/>
        </p:nvSpPr>
        <p:spPr>
          <a:xfrm>
            <a:off x="1607327" y="1438176"/>
            <a:ext cx="4573905" cy="4036060"/>
          </a:xfrm>
          <a:prstGeom prst="rect">
            <a:avLst/>
          </a:prstGeom>
        </p:spPr>
        <p:txBody>
          <a:bodyPr vert="horz" wrap="square" lIns="0" tIns="12700" rIns="0" bIns="0" rtlCol="0">
            <a:spAutoFit/>
          </a:bodyPr>
          <a:lstStyle/>
          <a:p>
            <a:pPr marL="24130" marR="5080">
              <a:lnSpc>
                <a:spcPct val="100000"/>
              </a:lnSpc>
              <a:spcBef>
                <a:spcPts val="100"/>
              </a:spcBef>
            </a:pPr>
            <a:r>
              <a:rPr sz="3000" spc="-5" dirty="0">
                <a:solidFill>
                  <a:srgbClr val="434343"/>
                </a:solidFill>
                <a:latin typeface="Cambria"/>
                <a:cs typeface="Cambria"/>
              </a:rPr>
              <a:t>Data</a:t>
            </a:r>
            <a:r>
              <a:rPr sz="3000" spc="-35" dirty="0">
                <a:solidFill>
                  <a:srgbClr val="434343"/>
                </a:solidFill>
                <a:latin typeface="Cambria"/>
                <a:cs typeface="Cambria"/>
              </a:rPr>
              <a:t> </a:t>
            </a:r>
            <a:r>
              <a:rPr sz="3000" spc="-5" dirty="0">
                <a:solidFill>
                  <a:srgbClr val="434343"/>
                </a:solidFill>
                <a:latin typeface="Cambria"/>
                <a:cs typeface="Cambria"/>
              </a:rPr>
              <a:t>Exploration</a:t>
            </a:r>
            <a:r>
              <a:rPr sz="3000" spc="-35" dirty="0">
                <a:solidFill>
                  <a:srgbClr val="434343"/>
                </a:solidFill>
                <a:latin typeface="Cambria"/>
                <a:cs typeface="Cambria"/>
              </a:rPr>
              <a:t> </a:t>
            </a:r>
            <a:r>
              <a:rPr sz="3000" dirty="0">
                <a:solidFill>
                  <a:srgbClr val="434343"/>
                </a:solidFill>
                <a:latin typeface="Cambria"/>
                <a:cs typeface="Cambria"/>
              </a:rPr>
              <a:t>&amp;</a:t>
            </a:r>
            <a:r>
              <a:rPr sz="3000" spc="-35" dirty="0">
                <a:solidFill>
                  <a:srgbClr val="434343"/>
                </a:solidFill>
                <a:latin typeface="Cambria"/>
                <a:cs typeface="Cambria"/>
              </a:rPr>
              <a:t> </a:t>
            </a:r>
            <a:r>
              <a:rPr sz="3000" spc="-5" dirty="0">
                <a:solidFill>
                  <a:srgbClr val="434343"/>
                </a:solidFill>
                <a:latin typeface="Cambria"/>
                <a:cs typeface="Cambria"/>
              </a:rPr>
              <a:t>Variable </a:t>
            </a:r>
            <a:r>
              <a:rPr sz="3000" spc="-645" dirty="0">
                <a:solidFill>
                  <a:srgbClr val="434343"/>
                </a:solidFill>
                <a:latin typeface="Cambria"/>
                <a:cs typeface="Cambria"/>
              </a:rPr>
              <a:t> </a:t>
            </a:r>
            <a:r>
              <a:rPr sz="3000" spc="-5" dirty="0">
                <a:solidFill>
                  <a:srgbClr val="434343"/>
                </a:solidFill>
                <a:latin typeface="Cambria"/>
                <a:cs typeface="Cambria"/>
              </a:rPr>
              <a:t>Selection</a:t>
            </a:r>
            <a:endParaRPr sz="3000">
              <a:latin typeface="Cambria"/>
              <a:cs typeface="Cambria"/>
            </a:endParaRPr>
          </a:p>
          <a:p>
            <a:pPr>
              <a:lnSpc>
                <a:spcPct val="100000"/>
              </a:lnSpc>
            </a:pPr>
            <a:endParaRPr sz="3000">
              <a:latin typeface="Cambria"/>
              <a:cs typeface="Cambria"/>
            </a:endParaRPr>
          </a:p>
          <a:p>
            <a:pPr>
              <a:lnSpc>
                <a:spcPct val="100000"/>
              </a:lnSpc>
              <a:spcBef>
                <a:spcPts val="5"/>
              </a:spcBef>
            </a:pPr>
            <a:endParaRPr sz="2500">
              <a:latin typeface="Cambria"/>
              <a:cs typeface="Cambria"/>
            </a:endParaRPr>
          </a:p>
          <a:p>
            <a:pPr marL="12700">
              <a:lnSpc>
                <a:spcPct val="100000"/>
              </a:lnSpc>
            </a:pPr>
            <a:r>
              <a:rPr sz="3000" spc="-5" dirty="0">
                <a:solidFill>
                  <a:srgbClr val="434343"/>
                </a:solidFill>
                <a:latin typeface="Cambria"/>
                <a:cs typeface="Cambria"/>
              </a:rPr>
              <a:t>Model</a:t>
            </a:r>
            <a:r>
              <a:rPr sz="3000" spc="-45" dirty="0">
                <a:solidFill>
                  <a:srgbClr val="434343"/>
                </a:solidFill>
                <a:latin typeface="Cambria"/>
                <a:cs typeface="Cambria"/>
              </a:rPr>
              <a:t> </a:t>
            </a:r>
            <a:r>
              <a:rPr sz="3000" spc="-5" dirty="0">
                <a:solidFill>
                  <a:srgbClr val="434343"/>
                </a:solidFill>
                <a:latin typeface="Cambria"/>
                <a:cs typeface="Cambria"/>
              </a:rPr>
              <a:t>Selection</a:t>
            </a:r>
            <a:endParaRPr sz="3000">
              <a:latin typeface="Cambria"/>
              <a:cs typeface="Cambria"/>
            </a:endParaRPr>
          </a:p>
          <a:p>
            <a:pPr>
              <a:lnSpc>
                <a:spcPct val="100000"/>
              </a:lnSpc>
            </a:pPr>
            <a:endParaRPr sz="3000">
              <a:latin typeface="Cambria"/>
              <a:cs typeface="Cambria"/>
            </a:endParaRPr>
          </a:p>
          <a:p>
            <a:pPr>
              <a:lnSpc>
                <a:spcPct val="100000"/>
              </a:lnSpc>
              <a:spcBef>
                <a:spcPts val="30"/>
              </a:spcBef>
            </a:pPr>
            <a:endParaRPr sz="3050">
              <a:latin typeface="Cambria"/>
              <a:cs typeface="Cambria"/>
            </a:endParaRPr>
          </a:p>
          <a:p>
            <a:pPr marL="32384" marR="438784">
              <a:lnSpc>
                <a:spcPct val="100000"/>
              </a:lnSpc>
            </a:pPr>
            <a:r>
              <a:rPr sz="3000" spc="-5" dirty="0">
                <a:solidFill>
                  <a:srgbClr val="434343"/>
                </a:solidFill>
                <a:latin typeface="Cambria"/>
                <a:cs typeface="Cambria"/>
              </a:rPr>
              <a:t>Common</a:t>
            </a:r>
            <a:r>
              <a:rPr sz="3000" spc="-35" dirty="0">
                <a:solidFill>
                  <a:srgbClr val="434343"/>
                </a:solidFill>
                <a:latin typeface="Cambria"/>
                <a:cs typeface="Cambria"/>
              </a:rPr>
              <a:t> </a:t>
            </a:r>
            <a:r>
              <a:rPr sz="3000" spc="-5" dirty="0">
                <a:solidFill>
                  <a:srgbClr val="434343"/>
                </a:solidFill>
                <a:latin typeface="Cambria"/>
                <a:cs typeface="Cambria"/>
              </a:rPr>
              <a:t>Tools</a:t>
            </a:r>
            <a:r>
              <a:rPr sz="3000" spc="-40" dirty="0">
                <a:solidFill>
                  <a:srgbClr val="434343"/>
                </a:solidFill>
                <a:latin typeface="Cambria"/>
                <a:cs typeface="Cambria"/>
              </a:rPr>
              <a:t> </a:t>
            </a:r>
            <a:r>
              <a:rPr sz="3000" spc="-5" dirty="0">
                <a:solidFill>
                  <a:srgbClr val="434343"/>
                </a:solidFill>
                <a:latin typeface="Cambria"/>
                <a:cs typeface="Cambria"/>
              </a:rPr>
              <a:t>for</a:t>
            </a:r>
            <a:r>
              <a:rPr sz="3000" spc="-35" dirty="0">
                <a:solidFill>
                  <a:srgbClr val="434343"/>
                </a:solidFill>
                <a:latin typeface="Cambria"/>
                <a:cs typeface="Cambria"/>
              </a:rPr>
              <a:t> </a:t>
            </a:r>
            <a:r>
              <a:rPr sz="3000" spc="-5" dirty="0">
                <a:solidFill>
                  <a:srgbClr val="434343"/>
                </a:solidFill>
                <a:latin typeface="Cambria"/>
                <a:cs typeface="Cambria"/>
              </a:rPr>
              <a:t>Model </a:t>
            </a:r>
            <a:r>
              <a:rPr sz="3000" spc="-645" dirty="0">
                <a:solidFill>
                  <a:srgbClr val="434343"/>
                </a:solidFill>
                <a:latin typeface="Cambria"/>
                <a:cs typeface="Cambria"/>
              </a:rPr>
              <a:t> </a:t>
            </a:r>
            <a:r>
              <a:rPr sz="3000" spc="-10" dirty="0">
                <a:solidFill>
                  <a:srgbClr val="434343"/>
                </a:solidFill>
                <a:latin typeface="Cambria"/>
                <a:cs typeface="Cambria"/>
              </a:rPr>
              <a:t>Planning</a:t>
            </a:r>
            <a:r>
              <a:rPr sz="3000" spc="-15" dirty="0">
                <a:solidFill>
                  <a:srgbClr val="434343"/>
                </a:solidFill>
                <a:latin typeface="Cambria"/>
                <a:cs typeface="Cambria"/>
              </a:rPr>
              <a:t> </a:t>
            </a:r>
            <a:r>
              <a:rPr sz="3000" spc="-5" dirty="0">
                <a:solidFill>
                  <a:srgbClr val="434343"/>
                </a:solidFill>
                <a:latin typeface="Cambria"/>
                <a:cs typeface="Cambria"/>
              </a:rPr>
              <a:t>Phase</a:t>
            </a:r>
            <a:endParaRPr sz="3000">
              <a:latin typeface="Cambria"/>
              <a:cs typeface="Cambria"/>
            </a:endParaRPr>
          </a:p>
        </p:txBody>
      </p:sp>
      <p:sp>
        <p:nvSpPr>
          <p:cNvPr id="13" name="Date Placeholder 12">
            <a:extLst>
              <a:ext uri="{FF2B5EF4-FFF2-40B4-BE49-F238E27FC236}">
                <a16:creationId xmlns:a16="http://schemas.microsoft.com/office/drawing/2014/main" id="{7CB08035-A879-BBB5-3ED7-F168387B6AC3}"/>
              </a:ext>
            </a:extLst>
          </p:cNvPr>
          <p:cNvSpPr>
            <a:spLocks noGrp="1"/>
          </p:cNvSpPr>
          <p:nvPr>
            <p:ph type="dt" sz="half" idx="10"/>
          </p:nvPr>
        </p:nvSpPr>
        <p:spPr>
          <a:xfrm>
            <a:off x="670651" y="6215766"/>
            <a:ext cx="2133600" cy="365125"/>
          </a:xfrm>
        </p:spPr>
        <p:txBody>
          <a:bodyPr/>
          <a:lstStyle/>
          <a:p>
            <a:fld id="{A1BEA6B2-CFF0-462A-A668-8848E3D963FA}" type="datetime1">
              <a:rPr lang="en-US" smtClean="0"/>
              <a:t>2/5/2024</a:t>
            </a:fld>
            <a:endParaRPr lang="en-US"/>
          </a:p>
        </p:txBody>
      </p:sp>
      <p:sp>
        <p:nvSpPr>
          <p:cNvPr id="14" name="Slide Number Placeholder 13">
            <a:extLst>
              <a:ext uri="{FF2B5EF4-FFF2-40B4-BE49-F238E27FC236}">
                <a16:creationId xmlns:a16="http://schemas.microsoft.com/office/drawing/2014/main" id="{91C2E38B-138D-F467-CC72-CF04ACCBE5AD}"/>
              </a:ext>
            </a:extLst>
          </p:cNvPr>
          <p:cNvSpPr>
            <a:spLocks noGrp="1"/>
          </p:cNvSpPr>
          <p:nvPr>
            <p:ph type="sldNum" sz="quarter" idx="12"/>
          </p:nvPr>
        </p:nvSpPr>
        <p:spPr>
          <a:xfrm>
            <a:off x="6766651" y="6215766"/>
            <a:ext cx="2133600" cy="365125"/>
          </a:xfrm>
        </p:spPr>
        <p:txBody>
          <a:bodyPr/>
          <a:lstStyle/>
          <a:p>
            <a:fld id="{B6F15528-21DE-4FAA-801E-634DDDAF4B2B}"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2657"/>
            <a:ext cx="8229600" cy="11430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a:t>
            </a:r>
            <a:r>
              <a:rPr sz="3000" b="1" spc="125" dirty="0">
                <a:solidFill>
                  <a:srgbClr val="C00000"/>
                </a:solidFill>
                <a:latin typeface="+mn-lt"/>
              </a:rPr>
              <a:t>e</a:t>
            </a:r>
            <a:r>
              <a:rPr sz="3000" b="1" spc="15" dirty="0">
                <a:solidFill>
                  <a:srgbClr val="C00000"/>
                </a:solidFill>
                <a:latin typeface="+mn-lt"/>
              </a:rPr>
              <a:t> </a:t>
            </a:r>
            <a:r>
              <a:rPr sz="3000" b="1" spc="-235" dirty="0">
                <a:solidFill>
                  <a:srgbClr val="C00000"/>
                </a:solidFill>
                <a:latin typeface="+mn-lt"/>
              </a:rPr>
              <a:t>3</a:t>
            </a:r>
            <a:r>
              <a:rPr sz="3000" b="1" spc="-130" dirty="0">
                <a:solidFill>
                  <a:srgbClr val="C00000"/>
                </a:solidFill>
                <a:latin typeface="+mn-lt"/>
              </a:rPr>
              <a:t>:</a:t>
            </a:r>
            <a:r>
              <a:rPr sz="3000" b="1" spc="20" dirty="0">
                <a:solidFill>
                  <a:srgbClr val="C00000"/>
                </a:solidFill>
                <a:latin typeface="+mn-lt"/>
              </a:rPr>
              <a:t> </a:t>
            </a:r>
            <a:r>
              <a:rPr sz="3000" b="1" spc="90" dirty="0">
                <a:solidFill>
                  <a:srgbClr val="C00000"/>
                </a:solidFill>
                <a:latin typeface="+mn-lt"/>
              </a:rPr>
              <a:t>M</a:t>
            </a:r>
            <a:r>
              <a:rPr sz="3000" b="1" spc="100" dirty="0">
                <a:solidFill>
                  <a:srgbClr val="C00000"/>
                </a:solidFill>
                <a:latin typeface="+mn-lt"/>
              </a:rPr>
              <a:t>o</a:t>
            </a:r>
            <a:r>
              <a:rPr sz="3000" b="1" spc="50" dirty="0">
                <a:solidFill>
                  <a:srgbClr val="C00000"/>
                </a:solidFill>
                <a:latin typeface="+mn-lt"/>
              </a:rPr>
              <a:t>d</a:t>
            </a:r>
            <a:r>
              <a:rPr sz="3000" b="1" spc="120" dirty="0">
                <a:solidFill>
                  <a:srgbClr val="C00000"/>
                </a:solidFill>
                <a:latin typeface="+mn-lt"/>
              </a:rPr>
              <a:t>e</a:t>
            </a:r>
            <a:r>
              <a:rPr sz="3000" b="1" spc="70" dirty="0">
                <a:solidFill>
                  <a:srgbClr val="C00000"/>
                </a:solidFill>
                <a:latin typeface="+mn-lt"/>
              </a:rPr>
              <a:t>l</a:t>
            </a:r>
            <a:r>
              <a:rPr sz="3000" b="1" spc="15" dirty="0">
                <a:solidFill>
                  <a:srgbClr val="C00000"/>
                </a:solidFill>
                <a:latin typeface="+mn-lt"/>
              </a:rPr>
              <a:t> </a:t>
            </a:r>
            <a:r>
              <a:rPr sz="3000" b="1" spc="125" dirty="0">
                <a:solidFill>
                  <a:srgbClr val="C00000"/>
                </a:solidFill>
                <a:latin typeface="+mn-lt"/>
              </a:rPr>
              <a:t>Planni</a:t>
            </a:r>
            <a:r>
              <a:rPr sz="3000" b="1" spc="150" dirty="0">
                <a:solidFill>
                  <a:srgbClr val="C00000"/>
                </a:solidFill>
                <a:latin typeface="+mn-lt"/>
              </a:rPr>
              <a:t>n</a:t>
            </a:r>
            <a:r>
              <a:rPr sz="3000" b="1" spc="165" dirty="0">
                <a:solidFill>
                  <a:srgbClr val="C00000"/>
                </a:solidFill>
                <a:latin typeface="+mn-lt"/>
              </a:rPr>
              <a:t>g</a:t>
            </a:r>
            <a:endParaRPr sz="3000" b="1" dirty="0">
              <a:solidFill>
                <a:srgbClr val="C00000"/>
              </a:solidFill>
              <a:latin typeface="+mn-lt"/>
            </a:endParaRPr>
          </a:p>
        </p:txBody>
      </p:sp>
      <p:sp>
        <p:nvSpPr>
          <p:cNvPr id="22" name="Content Placeholder 21">
            <a:extLst>
              <a:ext uri="{FF2B5EF4-FFF2-40B4-BE49-F238E27FC236}">
                <a16:creationId xmlns:a16="http://schemas.microsoft.com/office/drawing/2014/main" id="{1FF1D5C0-FBEE-C6DF-B52A-B2A95D49F989}"/>
              </a:ext>
            </a:extLst>
          </p:cNvPr>
          <p:cNvSpPr>
            <a:spLocks noGrp="1"/>
          </p:cNvSpPr>
          <p:nvPr>
            <p:ph idx="1"/>
          </p:nvPr>
        </p:nvSpPr>
        <p:spPr>
          <a:xfrm>
            <a:off x="457200" y="914400"/>
            <a:ext cx="8229600" cy="4525963"/>
          </a:xfrm>
        </p:spPr>
        <p:txBody>
          <a:bodyPr>
            <a:noAutofit/>
          </a:bodyPr>
          <a:lstStyle/>
          <a:p>
            <a:pPr algn="just"/>
            <a:r>
              <a:rPr lang="en-US" sz="2200" b="0" i="0" u="none" strike="noStrike" baseline="0" dirty="0">
                <a:solidFill>
                  <a:srgbClr val="000000"/>
                </a:solidFill>
                <a:latin typeface="+mj-lt"/>
              </a:rPr>
              <a:t>Based on the type of project, the team selects a possible analytical model and the corresponding variables and other inputs. </a:t>
            </a:r>
          </a:p>
          <a:p>
            <a:pPr algn="just"/>
            <a:r>
              <a:rPr lang="en-US" sz="2200" b="0" i="0" u="none" strike="noStrike" baseline="0" dirty="0">
                <a:solidFill>
                  <a:srgbClr val="000000"/>
                </a:solidFill>
                <a:latin typeface="+mj-lt"/>
              </a:rPr>
              <a:t>The model planning phase may seem straightforward, but it is often necessary to perform extra data exploration, data conditioning, and transformations to prepare the data for the model building phase. </a:t>
            </a:r>
          </a:p>
          <a:p>
            <a:pPr algn="just"/>
            <a:r>
              <a:rPr lang="en-US" sz="2200" b="0" i="0" u="none" strike="noStrike" baseline="0" dirty="0">
                <a:solidFill>
                  <a:srgbClr val="000000"/>
                </a:solidFill>
                <a:latin typeface="+mj-lt"/>
              </a:rPr>
              <a:t>Some of the activities to be considered in this phase are as follows:</a:t>
            </a:r>
          </a:p>
          <a:p>
            <a:pPr lvl="1" algn="just"/>
            <a:r>
              <a:rPr lang="en-US" sz="2200" b="1" i="0" u="none" strike="noStrike" baseline="0" dirty="0">
                <a:solidFill>
                  <a:srgbClr val="000000"/>
                </a:solidFill>
                <a:latin typeface="+mj-lt"/>
              </a:rPr>
              <a:t>Assessing the structure of the datasets: </a:t>
            </a:r>
            <a:r>
              <a:rPr lang="en-US" sz="2200" b="0" i="0" u="none" strike="noStrike" baseline="0" dirty="0">
                <a:solidFill>
                  <a:srgbClr val="000000"/>
                </a:solidFill>
                <a:latin typeface="+mj-lt"/>
              </a:rPr>
              <a:t>The structure of the datasets is to be studied properly. It is one factor that dictates the tools and analytical technique for the next phase.</a:t>
            </a:r>
          </a:p>
          <a:p>
            <a:pPr lvl="1" algn="just"/>
            <a:r>
              <a:rPr lang="en-US" sz="2200" b="0" i="0" u="none" strike="noStrike" baseline="0" dirty="0">
                <a:solidFill>
                  <a:srgbClr val="000000"/>
                </a:solidFill>
                <a:latin typeface="+mj-lt"/>
              </a:rPr>
              <a:t>To ensure that the analytical </a:t>
            </a:r>
            <a:r>
              <a:rPr lang="en-US" sz="2200" b="1" i="0" u="none" strike="noStrike" baseline="0" dirty="0">
                <a:solidFill>
                  <a:srgbClr val="000000"/>
                </a:solidFill>
                <a:latin typeface="+mj-lt"/>
              </a:rPr>
              <a:t>technique will meet the goals and objectives</a:t>
            </a:r>
            <a:r>
              <a:rPr lang="en-US" sz="2200" b="0" i="0" u="none" strike="noStrike" baseline="0" dirty="0">
                <a:solidFill>
                  <a:srgbClr val="000000"/>
                </a:solidFill>
                <a:latin typeface="+mj-lt"/>
              </a:rPr>
              <a:t>, the team is trying to achieve.</a:t>
            </a:r>
          </a:p>
          <a:p>
            <a:pPr lvl="1" algn="just"/>
            <a:r>
              <a:rPr lang="en-US" sz="2200" b="0" i="0" u="none" strike="noStrike" baseline="0" dirty="0">
                <a:solidFill>
                  <a:srgbClr val="000000"/>
                </a:solidFill>
                <a:latin typeface="+mj-lt"/>
              </a:rPr>
              <a:t>In some cases, </a:t>
            </a:r>
            <a:r>
              <a:rPr lang="en-US" sz="2200" b="1" i="0" u="none" strike="noStrike" baseline="0" dirty="0">
                <a:solidFill>
                  <a:srgbClr val="000000"/>
                </a:solidFill>
                <a:latin typeface="+mj-lt"/>
              </a:rPr>
              <a:t>a single model does not suffice the requirements.</a:t>
            </a:r>
            <a:r>
              <a:rPr lang="en-US" sz="2200" b="0" i="0" u="none" strike="noStrike" baseline="0" dirty="0">
                <a:solidFill>
                  <a:srgbClr val="000000"/>
                </a:solidFill>
                <a:latin typeface="+mj-lt"/>
              </a:rPr>
              <a:t> Therefore, series of techniques as part of the large analytical work-flow is needed.</a:t>
            </a:r>
            <a:endParaRPr lang="en-IN" sz="2200" dirty="0">
              <a:latin typeface="+mj-lt"/>
            </a:endParaRPr>
          </a:p>
        </p:txBody>
      </p:sp>
      <p:sp>
        <p:nvSpPr>
          <p:cNvPr id="23" name="Date Placeholder 12">
            <a:extLst>
              <a:ext uri="{FF2B5EF4-FFF2-40B4-BE49-F238E27FC236}">
                <a16:creationId xmlns:a16="http://schemas.microsoft.com/office/drawing/2014/main" id="{0F8CE4FF-CD1C-27AF-B0D6-6930746F9D81}"/>
              </a:ext>
            </a:extLst>
          </p:cNvPr>
          <p:cNvSpPr>
            <a:spLocks noGrp="1"/>
          </p:cNvSpPr>
          <p:nvPr>
            <p:ph type="dt" sz="half" idx="10"/>
          </p:nvPr>
        </p:nvSpPr>
        <p:spPr>
          <a:xfrm>
            <a:off x="670651" y="6215766"/>
            <a:ext cx="2133600" cy="365125"/>
          </a:xfrm>
        </p:spPr>
        <p:txBody>
          <a:bodyPr/>
          <a:lstStyle/>
          <a:p>
            <a:fld id="{A1BEA6B2-CFF0-462A-A668-8848E3D963FA}" type="datetime1">
              <a:rPr lang="en-US" smtClean="0"/>
              <a:t>2/5/2024</a:t>
            </a:fld>
            <a:endParaRPr lang="en-US"/>
          </a:p>
        </p:txBody>
      </p:sp>
      <p:sp>
        <p:nvSpPr>
          <p:cNvPr id="24" name="Slide Number Placeholder 13">
            <a:extLst>
              <a:ext uri="{FF2B5EF4-FFF2-40B4-BE49-F238E27FC236}">
                <a16:creationId xmlns:a16="http://schemas.microsoft.com/office/drawing/2014/main" id="{730036B1-38A2-DB04-7FB1-9BB15839E2B9}"/>
              </a:ext>
            </a:extLst>
          </p:cNvPr>
          <p:cNvSpPr>
            <a:spLocks noGrp="1"/>
          </p:cNvSpPr>
          <p:nvPr>
            <p:ph type="sldNum" sz="quarter" idx="12"/>
          </p:nvPr>
        </p:nvSpPr>
        <p:spPr>
          <a:xfrm>
            <a:off x="6766651" y="6215766"/>
            <a:ext cx="2133600" cy="365125"/>
          </a:xfrm>
        </p:spPr>
        <p:txBody>
          <a:bodyPr/>
          <a:lstStyle/>
          <a:p>
            <a:fld id="{B6F15528-21DE-4FAA-801E-634DDDAF4B2B}"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12" y="136366"/>
            <a:ext cx="6001385" cy="1615827"/>
          </a:xfrm>
          <a:prstGeom prst="rect">
            <a:avLst/>
          </a:prstGeom>
        </p:spPr>
        <p:txBody>
          <a:bodyPr vert="horz" wrap="square" lIns="0" tIns="12700" rIns="0" bIns="0" rtlCol="0">
            <a:spAutoFit/>
          </a:bodyPr>
          <a:lstStyle/>
          <a:p>
            <a:pPr marL="2540" algn="ctr">
              <a:lnSpc>
                <a:spcPts val="3590"/>
              </a:lnSpc>
              <a:spcBef>
                <a:spcPts val="100"/>
              </a:spcBef>
            </a:pPr>
            <a:r>
              <a:rPr sz="3000" b="1" spc="135" dirty="0">
                <a:solidFill>
                  <a:srgbClr val="C00000"/>
                </a:solidFill>
                <a:latin typeface="+mn-lt"/>
              </a:rPr>
              <a:t>Phase</a:t>
            </a:r>
            <a:r>
              <a:rPr sz="3000" b="1" dirty="0">
                <a:solidFill>
                  <a:srgbClr val="C00000"/>
                </a:solidFill>
                <a:latin typeface="+mn-lt"/>
              </a:rPr>
              <a:t> </a:t>
            </a:r>
            <a:r>
              <a:rPr sz="3000" b="1" spc="-185" dirty="0">
                <a:solidFill>
                  <a:srgbClr val="C00000"/>
                </a:solidFill>
                <a:latin typeface="+mn-lt"/>
              </a:rPr>
              <a:t>3:</a:t>
            </a:r>
            <a:r>
              <a:rPr sz="3000" b="1" spc="5" dirty="0">
                <a:solidFill>
                  <a:srgbClr val="C00000"/>
                </a:solidFill>
                <a:latin typeface="+mn-lt"/>
              </a:rPr>
              <a:t> </a:t>
            </a:r>
            <a:r>
              <a:rPr sz="3000" b="1" spc="85" dirty="0">
                <a:solidFill>
                  <a:srgbClr val="C00000"/>
                </a:solidFill>
                <a:latin typeface="+mn-lt"/>
              </a:rPr>
              <a:t>Model</a:t>
            </a:r>
            <a:r>
              <a:rPr sz="3000" b="1" dirty="0">
                <a:solidFill>
                  <a:srgbClr val="C00000"/>
                </a:solidFill>
                <a:latin typeface="+mn-lt"/>
              </a:rPr>
              <a:t> </a:t>
            </a:r>
            <a:r>
              <a:rPr sz="3000" b="1" spc="135" dirty="0">
                <a:solidFill>
                  <a:srgbClr val="C00000"/>
                </a:solidFill>
                <a:latin typeface="+mn-lt"/>
              </a:rPr>
              <a:t>Planning</a:t>
            </a:r>
            <a:endParaRPr sz="3000" b="1" dirty="0">
              <a:solidFill>
                <a:srgbClr val="C00000"/>
              </a:solidFill>
              <a:latin typeface="+mn-lt"/>
            </a:endParaRPr>
          </a:p>
          <a:p>
            <a:pPr marL="12700" marR="5080" algn="ctr">
              <a:lnSpc>
                <a:spcPts val="4350"/>
              </a:lnSpc>
              <a:spcBef>
                <a:spcPts val="55"/>
              </a:spcBef>
            </a:pPr>
            <a:r>
              <a:rPr sz="3600" b="1" spc="105" dirty="0">
                <a:solidFill>
                  <a:srgbClr val="C00000"/>
                </a:solidFill>
                <a:latin typeface="+mn-lt"/>
              </a:rPr>
              <a:t>Model</a:t>
            </a:r>
            <a:r>
              <a:rPr sz="3600" b="1" dirty="0">
                <a:solidFill>
                  <a:srgbClr val="C00000"/>
                </a:solidFill>
                <a:latin typeface="+mn-lt"/>
              </a:rPr>
              <a:t> </a:t>
            </a:r>
            <a:r>
              <a:rPr sz="3600" b="1" spc="165" dirty="0">
                <a:solidFill>
                  <a:srgbClr val="C00000"/>
                </a:solidFill>
                <a:latin typeface="+mn-lt"/>
              </a:rPr>
              <a:t>Planning</a:t>
            </a:r>
            <a:r>
              <a:rPr sz="3600" b="1" spc="-5" dirty="0">
                <a:solidFill>
                  <a:srgbClr val="C00000"/>
                </a:solidFill>
                <a:latin typeface="+mn-lt"/>
              </a:rPr>
              <a:t> </a:t>
            </a:r>
            <a:r>
              <a:rPr sz="3600" b="1" spc="160" dirty="0">
                <a:solidFill>
                  <a:srgbClr val="C00000"/>
                </a:solidFill>
                <a:latin typeface="+mn-lt"/>
              </a:rPr>
              <a:t>in</a:t>
            </a:r>
            <a:r>
              <a:rPr sz="3600" b="1" dirty="0">
                <a:solidFill>
                  <a:srgbClr val="C00000"/>
                </a:solidFill>
                <a:latin typeface="+mn-lt"/>
              </a:rPr>
              <a:t> </a:t>
            </a:r>
            <a:r>
              <a:rPr sz="3600" b="1" spc="100" dirty="0">
                <a:solidFill>
                  <a:srgbClr val="C00000"/>
                </a:solidFill>
                <a:latin typeface="+mn-lt"/>
              </a:rPr>
              <a:t>Industry </a:t>
            </a:r>
            <a:r>
              <a:rPr sz="3600" b="1" spc="-850" dirty="0">
                <a:solidFill>
                  <a:srgbClr val="C00000"/>
                </a:solidFill>
                <a:latin typeface="+mn-lt"/>
              </a:rPr>
              <a:t> </a:t>
            </a:r>
            <a:r>
              <a:rPr sz="3600" b="1" spc="125" dirty="0">
                <a:solidFill>
                  <a:srgbClr val="C00000"/>
                </a:solidFill>
                <a:latin typeface="+mn-lt"/>
              </a:rPr>
              <a:t>Verticals</a:t>
            </a:r>
            <a:endParaRPr sz="3600" b="1" dirty="0">
              <a:solidFill>
                <a:srgbClr val="C00000"/>
              </a:solidFill>
              <a:latin typeface="+mn-lt"/>
            </a:endParaRPr>
          </a:p>
        </p:txBody>
      </p:sp>
      <p:sp>
        <p:nvSpPr>
          <p:cNvPr id="3" name="object 3"/>
          <p:cNvSpPr txBox="1"/>
          <p:nvPr/>
        </p:nvSpPr>
        <p:spPr>
          <a:xfrm>
            <a:off x="315374" y="1949432"/>
            <a:ext cx="8523826" cy="382156"/>
          </a:xfrm>
          <a:prstGeom prst="rect">
            <a:avLst/>
          </a:prstGeom>
        </p:spPr>
        <p:txBody>
          <a:bodyPr vert="horz" wrap="square" lIns="0" tIns="12700" rIns="0" bIns="0" rtlCol="0">
            <a:spAutoFit/>
          </a:bodyPr>
          <a:lstStyle/>
          <a:p>
            <a:pPr marL="354965" indent="-342900">
              <a:lnSpc>
                <a:spcPct val="100000"/>
              </a:lnSpc>
              <a:spcBef>
                <a:spcPts val="100"/>
              </a:spcBef>
              <a:buFont typeface="Arial" panose="020B0604020202020204" pitchFamily="34" charset="0"/>
              <a:buChar char="•"/>
              <a:tabLst>
                <a:tab pos="273050" algn="l"/>
              </a:tabLst>
            </a:pPr>
            <a:r>
              <a:rPr sz="2400" spc="-5" dirty="0">
                <a:latin typeface="Cambria"/>
                <a:cs typeface="Cambria"/>
              </a:rPr>
              <a:t>Example</a:t>
            </a:r>
            <a:r>
              <a:rPr sz="2400" spc="-15" dirty="0">
                <a:latin typeface="Cambria"/>
                <a:cs typeface="Cambria"/>
              </a:rPr>
              <a:t> </a:t>
            </a:r>
            <a:r>
              <a:rPr sz="2400" spc="-5" dirty="0">
                <a:latin typeface="Cambria"/>
                <a:cs typeface="Cambria"/>
              </a:rPr>
              <a:t>of</a:t>
            </a:r>
            <a:r>
              <a:rPr sz="2400" spc="-15" dirty="0">
                <a:latin typeface="Cambria"/>
                <a:cs typeface="Cambria"/>
              </a:rPr>
              <a:t> </a:t>
            </a:r>
            <a:r>
              <a:rPr sz="2400" spc="-5" dirty="0">
                <a:latin typeface="Cambria"/>
                <a:cs typeface="Cambria"/>
              </a:rPr>
              <a:t>other</a:t>
            </a:r>
            <a:r>
              <a:rPr sz="2400" spc="-15" dirty="0">
                <a:latin typeface="Cambria"/>
                <a:cs typeface="Cambria"/>
              </a:rPr>
              <a:t> </a:t>
            </a:r>
            <a:r>
              <a:rPr sz="2400" spc="-5" dirty="0">
                <a:latin typeface="Cambria"/>
                <a:cs typeface="Cambria"/>
              </a:rPr>
              <a:t>analysts</a:t>
            </a:r>
            <a:r>
              <a:rPr sz="2400" spc="-15" dirty="0">
                <a:latin typeface="Cambria"/>
                <a:cs typeface="Cambria"/>
              </a:rPr>
              <a:t> </a:t>
            </a:r>
            <a:r>
              <a:rPr sz="2400" spc="-5" dirty="0">
                <a:latin typeface="Cambria"/>
                <a:cs typeface="Cambria"/>
              </a:rPr>
              <a:t>approaching</a:t>
            </a:r>
            <a:r>
              <a:rPr sz="2400" spc="-15" dirty="0">
                <a:latin typeface="Cambria"/>
                <a:cs typeface="Cambria"/>
              </a:rPr>
              <a:t> </a:t>
            </a:r>
            <a:r>
              <a:rPr sz="2400" dirty="0">
                <a:latin typeface="Cambria"/>
                <a:cs typeface="Cambria"/>
              </a:rPr>
              <a:t>a</a:t>
            </a:r>
            <a:r>
              <a:rPr sz="2400" spc="-15" dirty="0">
                <a:latin typeface="Cambria"/>
                <a:cs typeface="Cambria"/>
              </a:rPr>
              <a:t> </a:t>
            </a:r>
            <a:r>
              <a:rPr sz="2400" spc="-5" dirty="0">
                <a:latin typeface="Cambria"/>
                <a:cs typeface="Cambria"/>
              </a:rPr>
              <a:t>similar</a:t>
            </a:r>
            <a:r>
              <a:rPr sz="2400" spc="-15" dirty="0">
                <a:latin typeface="Cambria"/>
                <a:cs typeface="Cambria"/>
              </a:rPr>
              <a:t> </a:t>
            </a:r>
            <a:r>
              <a:rPr sz="2400" spc="-5" dirty="0">
                <a:latin typeface="Cambria"/>
                <a:cs typeface="Cambria"/>
              </a:rPr>
              <a:t>problem</a:t>
            </a:r>
            <a:endParaRPr sz="2400" dirty="0">
              <a:latin typeface="Cambria"/>
              <a:cs typeface="Cambria"/>
            </a:endParaRPr>
          </a:p>
        </p:txBody>
      </p:sp>
      <p:pic>
        <p:nvPicPr>
          <p:cNvPr id="4" name="object 4"/>
          <p:cNvPicPr/>
          <p:nvPr/>
        </p:nvPicPr>
        <p:blipFill>
          <a:blip r:embed="rId2" cstate="print"/>
          <a:stretch>
            <a:fillRect/>
          </a:stretch>
        </p:blipFill>
        <p:spPr>
          <a:xfrm>
            <a:off x="37601" y="2714758"/>
            <a:ext cx="9106399" cy="3267425"/>
          </a:xfrm>
          <a:prstGeom prst="rect">
            <a:avLst/>
          </a:prstGeom>
        </p:spPr>
      </p:pic>
      <p:sp>
        <p:nvSpPr>
          <p:cNvPr id="5" name="Date Placeholder 4">
            <a:extLst>
              <a:ext uri="{FF2B5EF4-FFF2-40B4-BE49-F238E27FC236}">
                <a16:creationId xmlns:a16="http://schemas.microsoft.com/office/drawing/2014/main" id="{CACAACD7-19CA-B06F-E0C5-84305E51BA5E}"/>
              </a:ext>
            </a:extLst>
          </p:cNvPr>
          <p:cNvSpPr>
            <a:spLocks noGrp="1"/>
          </p:cNvSpPr>
          <p:nvPr>
            <p:ph type="dt" sz="half" idx="10"/>
          </p:nvPr>
        </p:nvSpPr>
        <p:spPr/>
        <p:txBody>
          <a:bodyPr/>
          <a:lstStyle/>
          <a:p>
            <a:fld id="{9050FEAB-8F59-4D61-87AA-845E17F8BF9E}" type="datetime1">
              <a:rPr lang="en-US" smtClean="0"/>
              <a:t>2/5/2024</a:t>
            </a:fld>
            <a:endParaRPr lang="en-US"/>
          </a:p>
        </p:txBody>
      </p:sp>
      <p:sp>
        <p:nvSpPr>
          <p:cNvPr id="6" name="Slide Number Placeholder 5">
            <a:extLst>
              <a:ext uri="{FF2B5EF4-FFF2-40B4-BE49-F238E27FC236}">
                <a16:creationId xmlns:a16="http://schemas.microsoft.com/office/drawing/2014/main" id="{97B734DB-2B56-53D5-D409-AAF71AF07A34}"/>
              </a:ext>
            </a:extLst>
          </p:cNvPr>
          <p:cNvSpPr>
            <a:spLocks noGrp="1"/>
          </p:cNvSpPr>
          <p:nvPr>
            <p:ph type="sldNum" sz="quarter" idx="12"/>
          </p:nvPr>
        </p:nvSpPr>
        <p:spPr/>
        <p:txBody>
          <a:bodyPr/>
          <a:lstStyle/>
          <a:p>
            <a:fld id="{B6F15528-21DE-4FAA-801E-634DDDAF4B2B}"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513715">
              <a:lnSpc>
                <a:spcPct val="100000"/>
              </a:lnSpc>
              <a:spcBef>
                <a:spcPts val="100"/>
              </a:spcBef>
            </a:pPr>
            <a:r>
              <a:rPr sz="3000" b="1" spc="10" dirty="0">
                <a:solidFill>
                  <a:srgbClr val="C00000"/>
                </a:solidFill>
                <a:latin typeface="+mn-lt"/>
              </a:rPr>
              <a:t>Data </a:t>
            </a:r>
            <a:r>
              <a:rPr sz="3000" b="1" spc="70" dirty="0">
                <a:solidFill>
                  <a:srgbClr val="C00000"/>
                </a:solidFill>
                <a:latin typeface="+mn-lt"/>
              </a:rPr>
              <a:t>Exploration </a:t>
            </a:r>
            <a:r>
              <a:rPr sz="3000" b="1" spc="125" dirty="0">
                <a:solidFill>
                  <a:srgbClr val="C00000"/>
                </a:solidFill>
                <a:latin typeface="+mn-lt"/>
              </a:rPr>
              <a:t>and</a:t>
            </a:r>
            <a:r>
              <a:rPr sz="3000" b="1" spc="-15" dirty="0">
                <a:solidFill>
                  <a:srgbClr val="C00000"/>
                </a:solidFill>
                <a:latin typeface="+mn-lt"/>
              </a:rPr>
              <a:t> </a:t>
            </a:r>
            <a:r>
              <a:rPr sz="3000" b="1" spc="80" dirty="0">
                <a:solidFill>
                  <a:srgbClr val="C00000"/>
                </a:solidFill>
                <a:latin typeface="+mn-lt"/>
              </a:rPr>
              <a:t>Variable</a:t>
            </a:r>
            <a:r>
              <a:rPr sz="3000" b="1" spc="-15" dirty="0">
                <a:solidFill>
                  <a:srgbClr val="C00000"/>
                </a:solidFill>
                <a:latin typeface="+mn-lt"/>
              </a:rPr>
              <a:t> </a:t>
            </a:r>
            <a:r>
              <a:rPr sz="3000" b="1" spc="100" dirty="0">
                <a:solidFill>
                  <a:srgbClr val="C00000"/>
                </a:solidFill>
                <a:latin typeface="+mn-lt"/>
              </a:rPr>
              <a:t>Selection</a:t>
            </a:r>
            <a:endParaRPr sz="3000" b="1" dirty="0">
              <a:solidFill>
                <a:srgbClr val="C00000"/>
              </a:solidFill>
              <a:latin typeface="+mn-lt"/>
            </a:endParaRPr>
          </a:p>
        </p:txBody>
      </p:sp>
      <p:sp>
        <p:nvSpPr>
          <p:cNvPr id="10" name="Content Placeholder 9">
            <a:extLst>
              <a:ext uri="{FF2B5EF4-FFF2-40B4-BE49-F238E27FC236}">
                <a16:creationId xmlns:a16="http://schemas.microsoft.com/office/drawing/2014/main" id="{7911593E-2601-467A-9C0E-F9608A2D43C5}"/>
              </a:ext>
            </a:extLst>
          </p:cNvPr>
          <p:cNvSpPr>
            <a:spLocks noGrp="1"/>
          </p:cNvSpPr>
          <p:nvPr>
            <p:ph idx="1"/>
          </p:nvPr>
        </p:nvSpPr>
        <p:spPr>
          <a:xfrm>
            <a:off x="424543" y="1452336"/>
            <a:ext cx="8229600" cy="4525963"/>
          </a:xfrm>
        </p:spPr>
        <p:txBody>
          <a:bodyPr>
            <a:normAutofit/>
          </a:bodyPr>
          <a:lstStyle/>
          <a:p>
            <a:pPr algn="just"/>
            <a:r>
              <a:rPr lang="en-US" sz="2400" b="0" i="0" u="none" strike="noStrike" baseline="0" dirty="0">
                <a:solidFill>
                  <a:srgbClr val="000000"/>
                </a:solidFill>
              </a:rPr>
              <a:t>In this step, the main objective of exploring the data is to know the relationships among the variables. </a:t>
            </a:r>
          </a:p>
          <a:p>
            <a:pPr algn="just"/>
            <a:r>
              <a:rPr lang="en-US" sz="2400" b="0" i="0" u="none" strike="noStrike" baseline="0" dirty="0">
                <a:solidFill>
                  <a:srgbClr val="000000"/>
                </a:solidFill>
              </a:rPr>
              <a:t>Not only is it important to understand the relationships between the input variables and the outcome variables, but it is also important to understand the relationship, if any, between the input variables. </a:t>
            </a:r>
          </a:p>
          <a:p>
            <a:pPr algn="just"/>
            <a:r>
              <a:rPr lang="en-US" sz="2400" b="0" i="0" u="none" strike="noStrike" baseline="0" dirty="0">
                <a:solidFill>
                  <a:srgbClr val="000000"/>
                </a:solidFill>
              </a:rPr>
              <a:t>When there is a significant correlation between two or more input variables, it may be useful to perform some variable reduction activities.</a:t>
            </a:r>
            <a:endParaRPr lang="en-IN" sz="2400" dirty="0"/>
          </a:p>
        </p:txBody>
      </p:sp>
      <p:sp>
        <p:nvSpPr>
          <p:cNvPr id="8" name="Date Placeholder 7">
            <a:extLst>
              <a:ext uri="{FF2B5EF4-FFF2-40B4-BE49-F238E27FC236}">
                <a16:creationId xmlns:a16="http://schemas.microsoft.com/office/drawing/2014/main" id="{E3335516-8D9B-DBE1-079A-AD476606EB89}"/>
              </a:ext>
            </a:extLst>
          </p:cNvPr>
          <p:cNvSpPr>
            <a:spLocks noGrp="1"/>
          </p:cNvSpPr>
          <p:nvPr>
            <p:ph type="dt" sz="half" idx="10"/>
          </p:nvPr>
        </p:nvSpPr>
        <p:spPr/>
        <p:txBody>
          <a:bodyPr/>
          <a:lstStyle/>
          <a:p>
            <a:fld id="{AD283F22-1455-4DFE-9F29-2C994205CEB9}" type="datetime1">
              <a:rPr lang="en-US" smtClean="0"/>
              <a:t>2/5/2024</a:t>
            </a:fld>
            <a:endParaRPr lang="en-US"/>
          </a:p>
        </p:txBody>
      </p:sp>
      <p:sp>
        <p:nvSpPr>
          <p:cNvPr id="9" name="Slide Number Placeholder 8">
            <a:extLst>
              <a:ext uri="{FF2B5EF4-FFF2-40B4-BE49-F238E27FC236}">
                <a16:creationId xmlns:a16="http://schemas.microsoft.com/office/drawing/2014/main" id="{65BD2615-A09F-12EA-C766-296F42524BCF}"/>
              </a:ext>
            </a:extLst>
          </p:cNvPr>
          <p:cNvSpPr>
            <a:spLocks noGrp="1"/>
          </p:cNvSpPr>
          <p:nvPr>
            <p:ph type="sldNum" sz="quarter" idx="12"/>
          </p:nvPr>
        </p:nvSpPr>
        <p:spPr/>
        <p:txBody>
          <a:bodyPr/>
          <a:lstStyle/>
          <a:p>
            <a:fld id="{B6F15528-21DE-4FAA-801E-634DDDAF4B2B}"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8893"/>
            <a:ext cx="8229600" cy="474489"/>
          </a:xfrm>
          <a:prstGeom prst="rect">
            <a:avLst/>
          </a:prstGeom>
        </p:spPr>
        <p:txBody>
          <a:bodyPr vert="horz" wrap="square" lIns="0" tIns="12700" rIns="0" bIns="0" rtlCol="0">
            <a:spAutoFit/>
          </a:bodyPr>
          <a:lstStyle/>
          <a:p>
            <a:pPr marL="12700" marR="5080" indent="513715">
              <a:lnSpc>
                <a:spcPct val="100000"/>
              </a:lnSpc>
              <a:spcBef>
                <a:spcPts val="100"/>
              </a:spcBef>
            </a:pPr>
            <a:r>
              <a:rPr lang="en-IN" sz="3000" b="1" spc="10" dirty="0">
                <a:solidFill>
                  <a:srgbClr val="C00000"/>
                </a:solidFill>
                <a:latin typeface="+mn-lt"/>
              </a:rPr>
              <a:t>Model Selection</a:t>
            </a:r>
            <a:endParaRPr sz="3000" b="1" dirty="0">
              <a:solidFill>
                <a:srgbClr val="C00000"/>
              </a:solidFill>
              <a:latin typeface="+mn-lt"/>
            </a:endParaRPr>
          </a:p>
        </p:txBody>
      </p:sp>
      <p:sp>
        <p:nvSpPr>
          <p:cNvPr id="10" name="Content Placeholder 9">
            <a:extLst>
              <a:ext uri="{FF2B5EF4-FFF2-40B4-BE49-F238E27FC236}">
                <a16:creationId xmlns:a16="http://schemas.microsoft.com/office/drawing/2014/main" id="{7911593E-2601-467A-9C0E-F9608A2D43C5}"/>
              </a:ext>
            </a:extLst>
          </p:cNvPr>
          <p:cNvSpPr>
            <a:spLocks noGrp="1"/>
          </p:cNvSpPr>
          <p:nvPr>
            <p:ph idx="1"/>
          </p:nvPr>
        </p:nvSpPr>
        <p:spPr>
          <a:xfrm>
            <a:off x="424543" y="1452336"/>
            <a:ext cx="8229600" cy="4525963"/>
          </a:xfrm>
        </p:spPr>
        <p:txBody>
          <a:bodyPr>
            <a:normAutofit/>
          </a:bodyPr>
          <a:lstStyle/>
          <a:p>
            <a:pPr algn="just"/>
            <a:r>
              <a:rPr lang="en-US" sz="2000" b="0" i="0" u="none" strike="noStrike" baseline="0" dirty="0">
                <a:solidFill>
                  <a:srgbClr val="000000"/>
                </a:solidFill>
              </a:rPr>
              <a:t>The main goal of this sub step is to choose an analytical technique or a short-list of candidate techniques based on the end of the project or the purpose of analysis. </a:t>
            </a:r>
          </a:p>
          <a:p>
            <a:pPr algn="just"/>
            <a:r>
              <a:rPr lang="en-US" sz="2000" b="0" i="0" u="none" strike="noStrike" baseline="0" dirty="0">
                <a:solidFill>
                  <a:srgbClr val="000000"/>
                </a:solidFill>
              </a:rPr>
              <a:t>For the selection of a model, the types of input and output variables play an important role. </a:t>
            </a:r>
          </a:p>
          <a:p>
            <a:pPr algn="just"/>
            <a:r>
              <a:rPr lang="en-US" sz="2000" b="0" i="0" u="none" strike="noStrike" baseline="0" dirty="0">
                <a:solidFill>
                  <a:srgbClr val="000000"/>
                </a:solidFill>
              </a:rPr>
              <a:t>The team has to decide whether they should use one single model or series of models depending on the type of analysis they are doing. </a:t>
            </a:r>
          </a:p>
          <a:p>
            <a:pPr algn="just"/>
            <a:r>
              <a:rPr lang="en-US" sz="2000" b="0" i="0" u="none" strike="noStrike" baseline="0" dirty="0">
                <a:solidFill>
                  <a:srgbClr val="000000"/>
                </a:solidFill>
              </a:rPr>
              <a:t>After selecting the model, a proper analytical tool is to be determined to fit the selected model. </a:t>
            </a:r>
          </a:p>
          <a:p>
            <a:pPr algn="just"/>
            <a:r>
              <a:rPr lang="en-US" sz="2000" b="0" i="0" u="none" strike="noStrike" baseline="0" dirty="0">
                <a:solidFill>
                  <a:srgbClr val="000000"/>
                </a:solidFill>
              </a:rPr>
              <a:t>It is often useful to revisit the analytic challenge at this stage of the project and to ensure that the analytic challenge is still relevant and that there is not any scope creep in the project.</a:t>
            </a:r>
            <a:endParaRPr lang="en-IN" sz="2000" dirty="0"/>
          </a:p>
        </p:txBody>
      </p:sp>
      <p:sp>
        <p:nvSpPr>
          <p:cNvPr id="8" name="Date Placeholder 7">
            <a:extLst>
              <a:ext uri="{FF2B5EF4-FFF2-40B4-BE49-F238E27FC236}">
                <a16:creationId xmlns:a16="http://schemas.microsoft.com/office/drawing/2014/main" id="{E3335516-8D9B-DBE1-079A-AD476606EB89}"/>
              </a:ext>
            </a:extLst>
          </p:cNvPr>
          <p:cNvSpPr>
            <a:spLocks noGrp="1"/>
          </p:cNvSpPr>
          <p:nvPr>
            <p:ph type="dt" sz="half" idx="10"/>
          </p:nvPr>
        </p:nvSpPr>
        <p:spPr/>
        <p:txBody>
          <a:bodyPr/>
          <a:lstStyle/>
          <a:p>
            <a:fld id="{AD283F22-1455-4DFE-9F29-2C994205CEB9}" type="datetime1">
              <a:rPr lang="en-US" smtClean="0"/>
              <a:t>2/5/2024</a:t>
            </a:fld>
            <a:endParaRPr lang="en-US"/>
          </a:p>
        </p:txBody>
      </p:sp>
      <p:sp>
        <p:nvSpPr>
          <p:cNvPr id="9" name="Slide Number Placeholder 8">
            <a:extLst>
              <a:ext uri="{FF2B5EF4-FFF2-40B4-BE49-F238E27FC236}">
                <a16:creationId xmlns:a16="http://schemas.microsoft.com/office/drawing/2014/main" id="{65BD2615-A09F-12EA-C766-296F42524BCF}"/>
              </a:ext>
            </a:extLst>
          </p:cNvPr>
          <p:cNvSpPr>
            <a:spLocks noGrp="1"/>
          </p:cNvSpPr>
          <p:nvPr>
            <p:ph type="sldNum" sz="quarter" idx="12"/>
          </p:nvPr>
        </p:nvSpPr>
        <p:spPr/>
        <p:txBody>
          <a:bodyPr/>
          <a:lstStyle/>
          <a:p>
            <a:fld id="{B6F15528-21DE-4FAA-801E-634DDDAF4B2B}" type="slidenum">
              <a:rPr lang="en-US" smtClean="0"/>
              <a:t>78</a:t>
            </a:fld>
            <a:endParaRPr lang="en-US"/>
          </a:p>
        </p:txBody>
      </p:sp>
    </p:spTree>
    <p:extLst>
      <p:ext uri="{BB962C8B-B14F-4D97-AF65-F5344CB8AC3E}">
        <p14:creationId xmlns:p14="http://schemas.microsoft.com/office/powerpoint/2010/main" val="14689799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8643" y="183660"/>
            <a:ext cx="2903220"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C00000"/>
                </a:solidFill>
                <a:latin typeface="+mn-lt"/>
              </a:rPr>
              <a:t>Model</a:t>
            </a:r>
            <a:r>
              <a:rPr sz="3000" b="1" spc="-55" dirty="0">
                <a:solidFill>
                  <a:srgbClr val="C00000"/>
                </a:solidFill>
                <a:latin typeface="+mn-lt"/>
              </a:rPr>
              <a:t> </a:t>
            </a:r>
            <a:r>
              <a:rPr sz="3000" b="1" spc="100" dirty="0">
                <a:solidFill>
                  <a:srgbClr val="C00000"/>
                </a:solidFill>
                <a:latin typeface="+mn-lt"/>
              </a:rPr>
              <a:t>Selection</a:t>
            </a:r>
            <a:endParaRPr sz="3000" b="1" dirty="0">
              <a:solidFill>
                <a:srgbClr val="C00000"/>
              </a:solidFill>
              <a:latin typeface="+mn-lt"/>
            </a:endParaRPr>
          </a:p>
        </p:txBody>
      </p:sp>
      <p:grpSp>
        <p:nvGrpSpPr>
          <p:cNvPr id="3" name="object 3"/>
          <p:cNvGrpSpPr/>
          <p:nvPr/>
        </p:nvGrpSpPr>
        <p:grpSpPr>
          <a:xfrm>
            <a:off x="240124" y="1102149"/>
            <a:ext cx="2673350" cy="3924935"/>
            <a:chOff x="240124" y="1102149"/>
            <a:chExt cx="2673350" cy="3924935"/>
          </a:xfrm>
        </p:grpSpPr>
        <p:sp>
          <p:nvSpPr>
            <p:cNvPr id="4" name="object 4"/>
            <p:cNvSpPr/>
            <p:nvPr/>
          </p:nvSpPr>
          <p:spPr>
            <a:xfrm>
              <a:off x="278224" y="1140249"/>
              <a:ext cx="2597150" cy="3848735"/>
            </a:xfrm>
            <a:custGeom>
              <a:avLst/>
              <a:gdLst/>
              <a:ahLst/>
              <a:cxnLst/>
              <a:rect l="l" t="t" r="r" b="b"/>
              <a:pathLst>
                <a:path w="2597150" h="3848735">
                  <a:moveTo>
                    <a:pt x="757496" y="3848174"/>
                  </a:moveTo>
                  <a:lnTo>
                    <a:pt x="432849" y="3420599"/>
                  </a:lnTo>
                  <a:lnTo>
                    <a:pt x="385686" y="3418060"/>
                  </a:lnTo>
                  <a:lnTo>
                    <a:pt x="339993" y="3410616"/>
                  </a:lnTo>
                  <a:lnTo>
                    <a:pt x="296035" y="3398533"/>
                  </a:lnTo>
                  <a:lnTo>
                    <a:pt x="254077" y="3382073"/>
                  </a:lnTo>
                  <a:lnTo>
                    <a:pt x="214382" y="3361503"/>
                  </a:lnTo>
                  <a:lnTo>
                    <a:pt x="177214" y="3337085"/>
                  </a:lnTo>
                  <a:lnTo>
                    <a:pt x="142837" y="3309083"/>
                  </a:lnTo>
                  <a:lnTo>
                    <a:pt x="111516" y="3277762"/>
                  </a:lnTo>
                  <a:lnTo>
                    <a:pt x="83514" y="3243385"/>
                  </a:lnTo>
                  <a:lnTo>
                    <a:pt x="59096" y="3206217"/>
                  </a:lnTo>
                  <a:lnTo>
                    <a:pt x="38526" y="3166522"/>
                  </a:lnTo>
                  <a:lnTo>
                    <a:pt x="22066" y="3124564"/>
                  </a:lnTo>
                  <a:lnTo>
                    <a:pt x="9983" y="3080606"/>
                  </a:lnTo>
                  <a:lnTo>
                    <a:pt x="2539" y="3034913"/>
                  </a:lnTo>
                  <a:lnTo>
                    <a:pt x="0" y="2987749"/>
                  </a:lnTo>
                  <a:lnTo>
                    <a:pt x="0" y="432849"/>
                  </a:lnTo>
                  <a:lnTo>
                    <a:pt x="2539" y="385686"/>
                  </a:lnTo>
                  <a:lnTo>
                    <a:pt x="9983" y="339993"/>
                  </a:lnTo>
                  <a:lnTo>
                    <a:pt x="22066" y="296035"/>
                  </a:lnTo>
                  <a:lnTo>
                    <a:pt x="38526" y="254077"/>
                  </a:lnTo>
                  <a:lnTo>
                    <a:pt x="59096" y="214382"/>
                  </a:lnTo>
                  <a:lnTo>
                    <a:pt x="83514" y="177214"/>
                  </a:lnTo>
                  <a:lnTo>
                    <a:pt x="111516" y="142837"/>
                  </a:lnTo>
                  <a:lnTo>
                    <a:pt x="142837" y="111516"/>
                  </a:lnTo>
                  <a:lnTo>
                    <a:pt x="177214" y="83514"/>
                  </a:lnTo>
                  <a:lnTo>
                    <a:pt x="214382" y="59096"/>
                  </a:lnTo>
                  <a:lnTo>
                    <a:pt x="254077" y="38526"/>
                  </a:lnTo>
                  <a:lnTo>
                    <a:pt x="296035" y="22066"/>
                  </a:lnTo>
                  <a:lnTo>
                    <a:pt x="339993" y="9983"/>
                  </a:lnTo>
                  <a:lnTo>
                    <a:pt x="385686" y="2539"/>
                  </a:lnTo>
                  <a:lnTo>
                    <a:pt x="432849" y="0"/>
                  </a:lnTo>
                  <a:lnTo>
                    <a:pt x="2164249" y="0"/>
                  </a:lnTo>
                  <a:lnTo>
                    <a:pt x="2213091" y="2762"/>
                  </a:lnTo>
                  <a:lnTo>
                    <a:pt x="2260932" y="10934"/>
                  </a:lnTo>
                  <a:lnTo>
                    <a:pt x="2307351" y="24338"/>
                  </a:lnTo>
                  <a:lnTo>
                    <a:pt x="2351923" y="42801"/>
                  </a:lnTo>
                  <a:lnTo>
                    <a:pt x="2394224" y="66145"/>
                  </a:lnTo>
                  <a:lnTo>
                    <a:pt x="2433831" y="94196"/>
                  </a:lnTo>
                  <a:lnTo>
                    <a:pt x="2470320" y="126778"/>
                  </a:lnTo>
                  <a:lnTo>
                    <a:pt x="2502903" y="163268"/>
                  </a:lnTo>
                  <a:lnTo>
                    <a:pt x="2530954" y="202875"/>
                  </a:lnTo>
                  <a:lnTo>
                    <a:pt x="2554298" y="245176"/>
                  </a:lnTo>
                  <a:lnTo>
                    <a:pt x="2572761" y="289748"/>
                  </a:lnTo>
                  <a:lnTo>
                    <a:pt x="2586165" y="336167"/>
                  </a:lnTo>
                  <a:lnTo>
                    <a:pt x="2594337" y="384008"/>
                  </a:lnTo>
                  <a:lnTo>
                    <a:pt x="2597099" y="432849"/>
                  </a:lnTo>
                  <a:lnTo>
                    <a:pt x="2597099" y="2987749"/>
                  </a:lnTo>
                  <a:lnTo>
                    <a:pt x="2594560" y="3034913"/>
                  </a:lnTo>
                  <a:lnTo>
                    <a:pt x="2587116" y="3080606"/>
                  </a:lnTo>
                  <a:lnTo>
                    <a:pt x="2575033" y="3124564"/>
                  </a:lnTo>
                  <a:lnTo>
                    <a:pt x="2558573" y="3166522"/>
                  </a:lnTo>
                  <a:lnTo>
                    <a:pt x="2538003" y="3206217"/>
                  </a:lnTo>
                  <a:lnTo>
                    <a:pt x="2513585" y="3243385"/>
                  </a:lnTo>
                  <a:lnTo>
                    <a:pt x="2485583" y="3277762"/>
                  </a:lnTo>
                  <a:lnTo>
                    <a:pt x="2454262" y="3309083"/>
                  </a:lnTo>
                  <a:lnTo>
                    <a:pt x="2419885" y="3337085"/>
                  </a:lnTo>
                  <a:lnTo>
                    <a:pt x="2382717" y="3361503"/>
                  </a:lnTo>
                  <a:lnTo>
                    <a:pt x="2343022" y="3382073"/>
                  </a:lnTo>
                  <a:lnTo>
                    <a:pt x="2301064" y="3398533"/>
                  </a:lnTo>
                  <a:lnTo>
                    <a:pt x="2257106" y="3410616"/>
                  </a:lnTo>
                  <a:lnTo>
                    <a:pt x="2211413" y="3418060"/>
                  </a:lnTo>
                  <a:lnTo>
                    <a:pt x="2164249" y="3420599"/>
                  </a:lnTo>
                  <a:lnTo>
                    <a:pt x="1082124" y="3420599"/>
                  </a:lnTo>
                  <a:lnTo>
                    <a:pt x="757496" y="3848174"/>
                  </a:lnTo>
                  <a:close/>
                </a:path>
              </a:pathLst>
            </a:custGeom>
            <a:solidFill>
              <a:srgbClr val="FFFFFF"/>
            </a:solidFill>
          </p:spPr>
          <p:txBody>
            <a:bodyPr wrap="square" lIns="0" tIns="0" rIns="0" bIns="0" rtlCol="0"/>
            <a:lstStyle/>
            <a:p>
              <a:endParaRPr/>
            </a:p>
          </p:txBody>
        </p:sp>
        <p:sp>
          <p:nvSpPr>
            <p:cNvPr id="5" name="object 5"/>
            <p:cNvSpPr/>
            <p:nvPr/>
          </p:nvSpPr>
          <p:spPr>
            <a:xfrm>
              <a:off x="278224" y="1140249"/>
              <a:ext cx="2597150" cy="3848735"/>
            </a:xfrm>
            <a:custGeom>
              <a:avLst/>
              <a:gdLst/>
              <a:ahLst/>
              <a:cxnLst/>
              <a:rect l="l" t="t" r="r" b="b"/>
              <a:pathLst>
                <a:path w="2597150" h="3848735">
                  <a:moveTo>
                    <a:pt x="0" y="432849"/>
                  </a:moveTo>
                  <a:lnTo>
                    <a:pt x="2539" y="385686"/>
                  </a:lnTo>
                  <a:lnTo>
                    <a:pt x="9983" y="339993"/>
                  </a:lnTo>
                  <a:lnTo>
                    <a:pt x="22066" y="296035"/>
                  </a:lnTo>
                  <a:lnTo>
                    <a:pt x="38526" y="254077"/>
                  </a:lnTo>
                  <a:lnTo>
                    <a:pt x="59096" y="214382"/>
                  </a:lnTo>
                  <a:lnTo>
                    <a:pt x="83514" y="177214"/>
                  </a:lnTo>
                  <a:lnTo>
                    <a:pt x="111516" y="142837"/>
                  </a:lnTo>
                  <a:lnTo>
                    <a:pt x="142837" y="111516"/>
                  </a:lnTo>
                  <a:lnTo>
                    <a:pt x="177214" y="83514"/>
                  </a:lnTo>
                  <a:lnTo>
                    <a:pt x="214382" y="59096"/>
                  </a:lnTo>
                  <a:lnTo>
                    <a:pt x="254077" y="38526"/>
                  </a:lnTo>
                  <a:lnTo>
                    <a:pt x="296035" y="22066"/>
                  </a:lnTo>
                  <a:lnTo>
                    <a:pt x="339993" y="9983"/>
                  </a:lnTo>
                  <a:lnTo>
                    <a:pt x="385686" y="2539"/>
                  </a:lnTo>
                  <a:lnTo>
                    <a:pt x="432849" y="0"/>
                  </a:lnTo>
                  <a:lnTo>
                    <a:pt x="1082124" y="0"/>
                  </a:lnTo>
                  <a:lnTo>
                    <a:pt x="2164249" y="0"/>
                  </a:lnTo>
                  <a:lnTo>
                    <a:pt x="2213091" y="2762"/>
                  </a:lnTo>
                  <a:lnTo>
                    <a:pt x="2260932" y="10934"/>
                  </a:lnTo>
                  <a:lnTo>
                    <a:pt x="2307351" y="24338"/>
                  </a:lnTo>
                  <a:lnTo>
                    <a:pt x="2351923" y="42801"/>
                  </a:lnTo>
                  <a:lnTo>
                    <a:pt x="2394224" y="66145"/>
                  </a:lnTo>
                  <a:lnTo>
                    <a:pt x="2433831" y="94196"/>
                  </a:lnTo>
                  <a:lnTo>
                    <a:pt x="2470320" y="126778"/>
                  </a:lnTo>
                  <a:lnTo>
                    <a:pt x="2502903" y="163268"/>
                  </a:lnTo>
                  <a:lnTo>
                    <a:pt x="2530954" y="202875"/>
                  </a:lnTo>
                  <a:lnTo>
                    <a:pt x="2554298" y="245176"/>
                  </a:lnTo>
                  <a:lnTo>
                    <a:pt x="2572761" y="289748"/>
                  </a:lnTo>
                  <a:lnTo>
                    <a:pt x="2586165" y="336167"/>
                  </a:lnTo>
                  <a:lnTo>
                    <a:pt x="2594337" y="384008"/>
                  </a:lnTo>
                  <a:lnTo>
                    <a:pt x="2597099" y="432849"/>
                  </a:lnTo>
                  <a:lnTo>
                    <a:pt x="2597099" y="1995349"/>
                  </a:lnTo>
                  <a:lnTo>
                    <a:pt x="2597099" y="2850499"/>
                  </a:lnTo>
                  <a:lnTo>
                    <a:pt x="2597099" y="2987749"/>
                  </a:lnTo>
                  <a:lnTo>
                    <a:pt x="2594560" y="3034913"/>
                  </a:lnTo>
                  <a:lnTo>
                    <a:pt x="2587116" y="3080606"/>
                  </a:lnTo>
                  <a:lnTo>
                    <a:pt x="2575033" y="3124564"/>
                  </a:lnTo>
                  <a:lnTo>
                    <a:pt x="2558573" y="3166522"/>
                  </a:lnTo>
                  <a:lnTo>
                    <a:pt x="2538003" y="3206217"/>
                  </a:lnTo>
                  <a:lnTo>
                    <a:pt x="2513585" y="3243385"/>
                  </a:lnTo>
                  <a:lnTo>
                    <a:pt x="2485583" y="3277762"/>
                  </a:lnTo>
                  <a:lnTo>
                    <a:pt x="2454262" y="3309083"/>
                  </a:lnTo>
                  <a:lnTo>
                    <a:pt x="2419885" y="3337085"/>
                  </a:lnTo>
                  <a:lnTo>
                    <a:pt x="2382717" y="3361503"/>
                  </a:lnTo>
                  <a:lnTo>
                    <a:pt x="2343022" y="3382073"/>
                  </a:lnTo>
                  <a:lnTo>
                    <a:pt x="2301064" y="3398533"/>
                  </a:lnTo>
                  <a:lnTo>
                    <a:pt x="2257106" y="3410616"/>
                  </a:lnTo>
                  <a:lnTo>
                    <a:pt x="2211413" y="3418060"/>
                  </a:lnTo>
                  <a:lnTo>
                    <a:pt x="2164249" y="3420599"/>
                  </a:lnTo>
                  <a:lnTo>
                    <a:pt x="1082124" y="3420599"/>
                  </a:lnTo>
                  <a:lnTo>
                    <a:pt x="757496" y="3848174"/>
                  </a:lnTo>
                  <a:lnTo>
                    <a:pt x="432849" y="3420599"/>
                  </a:lnTo>
                  <a:lnTo>
                    <a:pt x="385686" y="3418060"/>
                  </a:lnTo>
                  <a:lnTo>
                    <a:pt x="339993" y="3410616"/>
                  </a:lnTo>
                  <a:lnTo>
                    <a:pt x="296035" y="3398533"/>
                  </a:lnTo>
                  <a:lnTo>
                    <a:pt x="254077" y="3382073"/>
                  </a:lnTo>
                  <a:lnTo>
                    <a:pt x="214382" y="3361503"/>
                  </a:lnTo>
                  <a:lnTo>
                    <a:pt x="177214" y="3337085"/>
                  </a:lnTo>
                  <a:lnTo>
                    <a:pt x="142837" y="3309083"/>
                  </a:lnTo>
                  <a:lnTo>
                    <a:pt x="111516" y="3277762"/>
                  </a:lnTo>
                  <a:lnTo>
                    <a:pt x="83514" y="3243385"/>
                  </a:lnTo>
                  <a:lnTo>
                    <a:pt x="59096" y="3206217"/>
                  </a:lnTo>
                  <a:lnTo>
                    <a:pt x="38526" y="3166522"/>
                  </a:lnTo>
                  <a:lnTo>
                    <a:pt x="22066" y="3124564"/>
                  </a:lnTo>
                  <a:lnTo>
                    <a:pt x="9983" y="3080606"/>
                  </a:lnTo>
                  <a:lnTo>
                    <a:pt x="2539" y="3034913"/>
                  </a:lnTo>
                  <a:lnTo>
                    <a:pt x="0" y="2987749"/>
                  </a:lnTo>
                  <a:lnTo>
                    <a:pt x="0" y="2850499"/>
                  </a:lnTo>
                  <a:lnTo>
                    <a:pt x="0" y="1995349"/>
                  </a:lnTo>
                  <a:lnTo>
                    <a:pt x="0" y="432849"/>
                  </a:lnTo>
                  <a:close/>
                </a:path>
              </a:pathLst>
            </a:custGeom>
            <a:ln w="76199">
              <a:solidFill>
                <a:srgbClr val="FF0000"/>
              </a:solidFill>
            </a:ln>
          </p:spPr>
          <p:txBody>
            <a:bodyPr wrap="square" lIns="0" tIns="0" rIns="0" bIns="0" rtlCol="0"/>
            <a:lstStyle/>
            <a:p>
              <a:endParaRPr/>
            </a:p>
          </p:txBody>
        </p:sp>
      </p:grpSp>
      <p:sp>
        <p:nvSpPr>
          <p:cNvPr id="6" name="object 6"/>
          <p:cNvSpPr txBox="1"/>
          <p:nvPr/>
        </p:nvSpPr>
        <p:spPr>
          <a:xfrm>
            <a:off x="502352" y="1445231"/>
            <a:ext cx="2148205" cy="2368550"/>
          </a:xfrm>
          <a:prstGeom prst="rect">
            <a:avLst/>
          </a:prstGeom>
        </p:spPr>
        <p:txBody>
          <a:bodyPr vert="horz" wrap="square" lIns="0" tIns="12700" rIns="0" bIns="0" rtlCol="0">
            <a:spAutoFit/>
          </a:bodyPr>
          <a:lstStyle/>
          <a:p>
            <a:pPr marL="12700" marR="5080" indent="-1905" algn="ctr">
              <a:lnSpc>
                <a:spcPct val="150700"/>
              </a:lnSpc>
              <a:spcBef>
                <a:spcPts val="100"/>
              </a:spcBef>
            </a:pPr>
            <a:r>
              <a:rPr sz="1700" b="1" spc="-5" dirty="0">
                <a:solidFill>
                  <a:srgbClr val="434343"/>
                </a:solidFill>
                <a:latin typeface="Cambria"/>
                <a:cs typeface="Cambria"/>
              </a:rPr>
              <a:t>Determine whether </a:t>
            </a:r>
            <a:r>
              <a:rPr sz="1700" b="1" dirty="0">
                <a:solidFill>
                  <a:srgbClr val="434343"/>
                </a:solidFill>
                <a:latin typeface="Cambria"/>
                <a:cs typeface="Cambria"/>
              </a:rPr>
              <a:t> </a:t>
            </a:r>
            <a:r>
              <a:rPr sz="1700" b="1" spc="-5" dirty="0">
                <a:solidFill>
                  <a:srgbClr val="434343"/>
                </a:solidFill>
                <a:latin typeface="Cambria"/>
                <a:cs typeface="Cambria"/>
              </a:rPr>
              <a:t>to use techniques </a:t>
            </a:r>
            <a:r>
              <a:rPr sz="1700" b="1" dirty="0">
                <a:solidFill>
                  <a:srgbClr val="434343"/>
                </a:solidFill>
                <a:latin typeface="Cambria"/>
                <a:cs typeface="Cambria"/>
              </a:rPr>
              <a:t> </a:t>
            </a:r>
            <a:r>
              <a:rPr sz="1700" b="1" spc="-5" dirty="0">
                <a:solidFill>
                  <a:srgbClr val="434343"/>
                </a:solidFill>
                <a:latin typeface="Cambria"/>
                <a:cs typeface="Cambria"/>
              </a:rPr>
              <a:t>best suited for </a:t>
            </a:r>
            <a:r>
              <a:rPr sz="1700" b="1" dirty="0">
                <a:solidFill>
                  <a:srgbClr val="434343"/>
                </a:solidFill>
                <a:latin typeface="Cambria"/>
                <a:cs typeface="Cambria"/>
              </a:rPr>
              <a:t> </a:t>
            </a:r>
            <a:r>
              <a:rPr sz="1700" b="1" spc="-5" dirty="0">
                <a:solidFill>
                  <a:srgbClr val="434343"/>
                </a:solidFill>
                <a:latin typeface="Cambria"/>
                <a:cs typeface="Cambria"/>
              </a:rPr>
              <a:t>structured data, </a:t>
            </a:r>
            <a:r>
              <a:rPr sz="1700" b="1" dirty="0">
                <a:solidFill>
                  <a:srgbClr val="434343"/>
                </a:solidFill>
                <a:latin typeface="Cambria"/>
                <a:cs typeface="Cambria"/>
              </a:rPr>
              <a:t> </a:t>
            </a:r>
            <a:r>
              <a:rPr sz="1700" b="1" spc="-5" dirty="0">
                <a:solidFill>
                  <a:srgbClr val="434343"/>
                </a:solidFill>
                <a:latin typeface="Cambria"/>
                <a:cs typeface="Cambria"/>
              </a:rPr>
              <a:t>unstructured</a:t>
            </a:r>
            <a:r>
              <a:rPr sz="1700" b="1" spc="-45" dirty="0">
                <a:solidFill>
                  <a:srgbClr val="434343"/>
                </a:solidFill>
                <a:latin typeface="Cambria"/>
                <a:cs typeface="Cambria"/>
              </a:rPr>
              <a:t> </a:t>
            </a:r>
            <a:r>
              <a:rPr sz="1700" b="1" spc="-5" dirty="0">
                <a:solidFill>
                  <a:srgbClr val="434343"/>
                </a:solidFill>
                <a:latin typeface="Cambria"/>
                <a:cs typeface="Cambria"/>
              </a:rPr>
              <a:t>data,</a:t>
            </a:r>
            <a:r>
              <a:rPr sz="1700" b="1" spc="-45" dirty="0">
                <a:solidFill>
                  <a:srgbClr val="434343"/>
                </a:solidFill>
                <a:latin typeface="Cambria"/>
                <a:cs typeface="Cambria"/>
              </a:rPr>
              <a:t> </a:t>
            </a:r>
            <a:r>
              <a:rPr sz="1700" b="1" spc="-5" dirty="0">
                <a:solidFill>
                  <a:srgbClr val="434343"/>
                </a:solidFill>
                <a:latin typeface="Cambria"/>
                <a:cs typeface="Cambria"/>
              </a:rPr>
              <a:t>or </a:t>
            </a:r>
            <a:r>
              <a:rPr sz="1700" b="1" spc="-360" dirty="0">
                <a:solidFill>
                  <a:srgbClr val="434343"/>
                </a:solidFill>
                <a:latin typeface="Cambria"/>
                <a:cs typeface="Cambria"/>
              </a:rPr>
              <a:t> </a:t>
            </a:r>
            <a:r>
              <a:rPr sz="1700" b="1" dirty="0">
                <a:solidFill>
                  <a:srgbClr val="434343"/>
                </a:solidFill>
                <a:latin typeface="Cambria"/>
                <a:cs typeface="Cambria"/>
              </a:rPr>
              <a:t>a</a:t>
            </a:r>
            <a:r>
              <a:rPr sz="1700" b="1" spc="-20" dirty="0">
                <a:solidFill>
                  <a:srgbClr val="434343"/>
                </a:solidFill>
                <a:latin typeface="Cambria"/>
                <a:cs typeface="Cambria"/>
              </a:rPr>
              <a:t> </a:t>
            </a:r>
            <a:r>
              <a:rPr sz="1700" b="1" spc="-5" dirty="0">
                <a:solidFill>
                  <a:srgbClr val="434343"/>
                </a:solidFill>
                <a:latin typeface="Cambria"/>
                <a:cs typeface="Cambria"/>
              </a:rPr>
              <a:t>hybrid</a:t>
            </a:r>
            <a:r>
              <a:rPr sz="1700" b="1" spc="-15" dirty="0">
                <a:solidFill>
                  <a:srgbClr val="434343"/>
                </a:solidFill>
                <a:latin typeface="Cambria"/>
                <a:cs typeface="Cambria"/>
              </a:rPr>
              <a:t> </a:t>
            </a:r>
            <a:r>
              <a:rPr sz="1700" b="1" spc="-5" dirty="0">
                <a:solidFill>
                  <a:srgbClr val="434343"/>
                </a:solidFill>
                <a:latin typeface="Cambria"/>
                <a:cs typeface="Cambria"/>
              </a:rPr>
              <a:t>approach</a:t>
            </a:r>
            <a:endParaRPr sz="1700">
              <a:latin typeface="Cambria"/>
              <a:cs typeface="Cambria"/>
            </a:endParaRPr>
          </a:p>
        </p:txBody>
      </p:sp>
      <p:grpSp>
        <p:nvGrpSpPr>
          <p:cNvPr id="7" name="object 7"/>
          <p:cNvGrpSpPr/>
          <p:nvPr/>
        </p:nvGrpSpPr>
        <p:grpSpPr>
          <a:xfrm>
            <a:off x="3057649" y="2044000"/>
            <a:ext cx="2673350" cy="3683635"/>
            <a:chOff x="3057649" y="2044000"/>
            <a:chExt cx="2673350" cy="3683635"/>
          </a:xfrm>
        </p:grpSpPr>
        <p:sp>
          <p:nvSpPr>
            <p:cNvPr id="8" name="object 8"/>
            <p:cNvSpPr/>
            <p:nvPr/>
          </p:nvSpPr>
          <p:spPr>
            <a:xfrm>
              <a:off x="3095749" y="2082100"/>
              <a:ext cx="2597150" cy="3607435"/>
            </a:xfrm>
            <a:custGeom>
              <a:avLst/>
              <a:gdLst/>
              <a:ahLst/>
              <a:cxnLst/>
              <a:rect l="l" t="t" r="r" b="b"/>
              <a:pathLst>
                <a:path w="2597150" h="3607435">
                  <a:moveTo>
                    <a:pt x="757495" y="3606862"/>
                  </a:moveTo>
                  <a:lnTo>
                    <a:pt x="432849" y="3206099"/>
                  </a:lnTo>
                  <a:lnTo>
                    <a:pt x="385686" y="3203560"/>
                  </a:lnTo>
                  <a:lnTo>
                    <a:pt x="339993" y="3196116"/>
                  </a:lnTo>
                  <a:lnTo>
                    <a:pt x="296035" y="3184033"/>
                  </a:lnTo>
                  <a:lnTo>
                    <a:pt x="254077" y="3167573"/>
                  </a:lnTo>
                  <a:lnTo>
                    <a:pt x="214382" y="3147003"/>
                  </a:lnTo>
                  <a:lnTo>
                    <a:pt x="177214" y="3122585"/>
                  </a:lnTo>
                  <a:lnTo>
                    <a:pt x="142837" y="3094583"/>
                  </a:lnTo>
                  <a:lnTo>
                    <a:pt x="111516" y="3063262"/>
                  </a:lnTo>
                  <a:lnTo>
                    <a:pt x="83514" y="3028885"/>
                  </a:lnTo>
                  <a:lnTo>
                    <a:pt x="59096" y="2991717"/>
                  </a:lnTo>
                  <a:lnTo>
                    <a:pt x="38525" y="2952022"/>
                  </a:lnTo>
                  <a:lnTo>
                    <a:pt x="22066" y="2910064"/>
                  </a:lnTo>
                  <a:lnTo>
                    <a:pt x="9983" y="2866106"/>
                  </a:lnTo>
                  <a:lnTo>
                    <a:pt x="2539" y="2820413"/>
                  </a:lnTo>
                  <a:lnTo>
                    <a:pt x="0" y="2773249"/>
                  </a:lnTo>
                  <a:lnTo>
                    <a:pt x="0" y="432849"/>
                  </a:lnTo>
                  <a:lnTo>
                    <a:pt x="2539" y="385686"/>
                  </a:lnTo>
                  <a:lnTo>
                    <a:pt x="9983" y="339993"/>
                  </a:lnTo>
                  <a:lnTo>
                    <a:pt x="22066" y="296035"/>
                  </a:lnTo>
                  <a:lnTo>
                    <a:pt x="38525" y="254077"/>
                  </a:lnTo>
                  <a:lnTo>
                    <a:pt x="59096" y="214382"/>
                  </a:lnTo>
                  <a:lnTo>
                    <a:pt x="83514" y="177214"/>
                  </a:lnTo>
                  <a:lnTo>
                    <a:pt x="111516" y="142837"/>
                  </a:lnTo>
                  <a:lnTo>
                    <a:pt x="142837" y="111516"/>
                  </a:lnTo>
                  <a:lnTo>
                    <a:pt x="177214" y="83514"/>
                  </a:lnTo>
                  <a:lnTo>
                    <a:pt x="214382" y="59096"/>
                  </a:lnTo>
                  <a:lnTo>
                    <a:pt x="254077" y="38526"/>
                  </a:lnTo>
                  <a:lnTo>
                    <a:pt x="296035" y="22066"/>
                  </a:lnTo>
                  <a:lnTo>
                    <a:pt x="339993" y="9983"/>
                  </a:lnTo>
                  <a:lnTo>
                    <a:pt x="385686" y="2539"/>
                  </a:lnTo>
                  <a:lnTo>
                    <a:pt x="432849" y="0"/>
                  </a:lnTo>
                  <a:lnTo>
                    <a:pt x="2164249" y="0"/>
                  </a:lnTo>
                  <a:lnTo>
                    <a:pt x="2213090" y="2762"/>
                  </a:lnTo>
                  <a:lnTo>
                    <a:pt x="2260932" y="10934"/>
                  </a:lnTo>
                  <a:lnTo>
                    <a:pt x="2307351" y="24338"/>
                  </a:lnTo>
                  <a:lnTo>
                    <a:pt x="2351922" y="42801"/>
                  </a:lnTo>
                  <a:lnTo>
                    <a:pt x="2394224" y="66145"/>
                  </a:lnTo>
                  <a:lnTo>
                    <a:pt x="2433831" y="94196"/>
                  </a:lnTo>
                  <a:lnTo>
                    <a:pt x="2470320" y="126778"/>
                  </a:lnTo>
                  <a:lnTo>
                    <a:pt x="2502903" y="163268"/>
                  </a:lnTo>
                  <a:lnTo>
                    <a:pt x="2530954" y="202875"/>
                  </a:lnTo>
                  <a:lnTo>
                    <a:pt x="2554298" y="245176"/>
                  </a:lnTo>
                  <a:lnTo>
                    <a:pt x="2572761" y="289748"/>
                  </a:lnTo>
                  <a:lnTo>
                    <a:pt x="2586165" y="336167"/>
                  </a:lnTo>
                  <a:lnTo>
                    <a:pt x="2594337" y="384008"/>
                  </a:lnTo>
                  <a:lnTo>
                    <a:pt x="2597099" y="432849"/>
                  </a:lnTo>
                  <a:lnTo>
                    <a:pt x="2597099" y="2773249"/>
                  </a:lnTo>
                  <a:lnTo>
                    <a:pt x="2594560" y="2820413"/>
                  </a:lnTo>
                  <a:lnTo>
                    <a:pt x="2587116" y="2866106"/>
                  </a:lnTo>
                  <a:lnTo>
                    <a:pt x="2575033" y="2910064"/>
                  </a:lnTo>
                  <a:lnTo>
                    <a:pt x="2558573" y="2952022"/>
                  </a:lnTo>
                  <a:lnTo>
                    <a:pt x="2538003" y="2991717"/>
                  </a:lnTo>
                  <a:lnTo>
                    <a:pt x="2513585" y="3028885"/>
                  </a:lnTo>
                  <a:lnTo>
                    <a:pt x="2485583" y="3063262"/>
                  </a:lnTo>
                  <a:lnTo>
                    <a:pt x="2454262" y="3094583"/>
                  </a:lnTo>
                  <a:lnTo>
                    <a:pt x="2419885" y="3122585"/>
                  </a:lnTo>
                  <a:lnTo>
                    <a:pt x="2382717" y="3147003"/>
                  </a:lnTo>
                  <a:lnTo>
                    <a:pt x="2343022" y="3167573"/>
                  </a:lnTo>
                  <a:lnTo>
                    <a:pt x="2301064" y="3184033"/>
                  </a:lnTo>
                  <a:lnTo>
                    <a:pt x="2257106" y="3196116"/>
                  </a:lnTo>
                  <a:lnTo>
                    <a:pt x="2211413" y="3203560"/>
                  </a:lnTo>
                  <a:lnTo>
                    <a:pt x="2164249" y="3206099"/>
                  </a:lnTo>
                  <a:lnTo>
                    <a:pt x="1082124" y="3206099"/>
                  </a:lnTo>
                  <a:lnTo>
                    <a:pt x="757495" y="3606862"/>
                  </a:lnTo>
                  <a:close/>
                </a:path>
              </a:pathLst>
            </a:custGeom>
            <a:solidFill>
              <a:srgbClr val="FFFFFF"/>
            </a:solidFill>
          </p:spPr>
          <p:txBody>
            <a:bodyPr wrap="square" lIns="0" tIns="0" rIns="0" bIns="0" rtlCol="0"/>
            <a:lstStyle/>
            <a:p>
              <a:endParaRPr/>
            </a:p>
          </p:txBody>
        </p:sp>
        <p:sp>
          <p:nvSpPr>
            <p:cNvPr id="9" name="object 9"/>
            <p:cNvSpPr/>
            <p:nvPr/>
          </p:nvSpPr>
          <p:spPr>
            <a:xfrm>
              <a:off x="3095749" y="2082100"/>
              <a:ext cx="2597150" cy="3607435"/>
            </a:xfrm>
            <a:custGeom>
              <a:avLst/>
              <a:gdLst/>
              <a:ahLst/>
              <a:cxnLst/>
              <a:rect l="l" t="t" r="r" b="b"/>
              <a:pathLst>
                <a:path w="2597150" h="3607435">
                  <a:moveTo>
                    <a:pt x="0" y="432849"/>
                  </a:moveTo>
                  <a:lnTo>
                    <a:pt x="2539" y="385686"/>
                  </a:lnTo>
                  <a:lnTo>
                    <a:pt x="9983" y="339993"/>
                  </a:lnTo>
                  <a:lnTo>
                    <a:pt x="22066" y="296035"/>
                  </a:lnTo>
                  <a:lnTo>
                    <a:pt x="38525" y="254077"/>
                  </a:lnTo>
                  <a:lnTo>
                    <a:pt x="59096" y="214382"/>
                  </a:lnTo>
                  <a:lnTo>
                    <a:pt x="83514" y="177214"/>
                  </a:lnTo>
                  <a:lnTo>
                    <a:pt x="111516" y="142837"/>
                  </a:lnTo>
                  <a:lnTo>
                    <a:pt x="142837" y="111516"/>
                  </a:lnTo>
                  <a:lnTo>
                    <a:pt x="177214" y="83514"/>
                  </a:lnTo>
                  <a:lnTo>
                    <a:pt x="214382" y="59096"/>
                  </a:lnTo>
                  <a:lnTo>
                    <a:pt x="254077" y="38526"/>
                  </a:lnTo>
                  <a:lnTo>
                    <a:pt x="296035" y="22066"/>
                  </a:lnTo>
                  <a:lnTo>
                    <a:pt x="339993" y="9983"/>
                  </a:lnTo>
                  <a:lnTo>
                    <a:pt x="385686" y="2539"/>
                  </a:lnTo>
                  <a:lnTo>
                    <a:pt x="432849" y="0"/>
                  </a:lnTo>
                  <a:lnTo>
                    <a:pt x="1082124" y="0"/>
                  </a:lnTo>
                  <a:lnTo>
                    <a:pt x="2164249" y="0"/>
                  </a:lnTo>
                  <a:lnTo>
                    <a:pt x="2213090" y="2762"/>
                  </a:lnTo>
                  <a:lnTo>
                    <a:pt x="2260932" y="10934"/>
                  </a:lnTo>
                  <a:lnTo>
                    <a:pt x="2307351" y="24338"/>
                  </a:lnTo>
                  <a:lnTo>
                    <a:pt x="2351922" y="42801"/>
                  </a:lnTo>
                  <a:lnTo>
                    <a:pt x="2394224" y="66145"/>
                  </a:lnTo>
                  <a:lnTo>
                    <a:pt x="2433831" y="94196"/>
                  </a:lnTo>
                  <a:lnTo>
                    <a:pt x="2470320" y="126778"/>
                  </a:lnTo>
                  <a:lnTo>
                    <a:pt x="2502903" y="163268"/>
                  </a:lnTo>
                  <a:lnTo>
                    <a:pt x="2530954" y="202875"/>
                  </a:lnTo>
                  <a:lnTo>
                    <a:pt x="2554298" y="245176"/>
                  </a:lnTo>
                  <a:lnTo>
                    <a:pt x="2572761" y="289748"/>
                  </a:lnTo>
                  <a:lnTo>
                    <a:pt x="2586165" y="336167"/>
                  </a:lnTo>
                  <a:lnTo>
                    <a:pt x="2594337" y="384008"/>
                  </a:lnTo>
                  <a:lnTo>
                    <a:pt x="2597099" y="432849"/>
                  </a:lnTo>
                  <a:lnTo>
                    <a:pt x="2597099" y="1870224"/>
                  </a:lnTo>
                  <a:lnTo>
                    <a:pt x="2597099" y="2671749"/>
                  </a:lnTo>
                  <a:lnTo>
                    <a:pt x="2597099" y="2773249"/>
                  </a:lnTo>
                  <a:lnTo>
                    <a:pt x="2594560" y="2820413"/>
                  </a:lnTo>
                  <a:lnTo>
                    <a:pt x="2587116" y="2866106"/>
                  </a:lnTo>
                  <a:lnTo>
                    <a:pt x="2575033" y="2910064"/>
                  </a:lnTo>
                  <a:lnTo>
                    <a:pt x="2558573" y="2952022"/>
                  </a:lnTo>
                  <a:lnTo>
                    <a:pt x="2538003" y="2991717"/>
                  </a:lnTo>
                  <a:lnTo>
                    <a:pt x="2513585" y="3028885"/>
                  </a:lnTo>
                  <a:lnTo>
                    <a:pt x="2485583" y="3063262"/>
                  </a:lnTo>
                  <a:lnTo>
                    <a:pt x="2454262" y="3094583"/>
                  </a:lnTo>
                  <a:lnTo>
                    <a:pt x="2419885" y="3122585"/>
                  </a:lnTo>
                  <a:lnTo>
                    <a:pt x="2382717" y="3147003"/>
                  </a:lnTo>
                  <a:lnTo>
                    <a:pt x="2343022" y="3167573"/>
                  </a:lnTo>
                  <a:lnTo>
                    <a:pt x="2301064" y="3184033"/>
                  </a:lnTo>
                  <a:lnTo>
                    <a:pt x="2257106" y="3196116"/>
                  </a:lnTo>
                  <a:lnTo>
                    <a:pt x="2211413" y="3203560"/>
                  </a:lnTo>
                  <a:lnTo>
                    <a:pt x="2164249" y="3206099"/>
                  </a:lnTo>
                  <a:lnTo>
                    <a:pt x="1082124" y="3206099"/>
                  </a:lnTo>
                  <a:lnTo>
                    <a:pt x="757495" y="3606862"/>
                  </a:lnTo>
                  <a:lnTo>
                    <a:pt x="432849" y="3206099"/>
                  </a:lnTo>
                  <a:lnTo>
                    <a:pt x="385686" y="3203560"/>
                  </a:lnTo>
                  <a:lnTo>
                    <a:pt x="339993" y="3196116"/>
                  </a:lnTo>
                  <a:lnTo>
                    <a:pt x="296035" y="3184033"/>
                  </a:lnTo>
                  <a:lnTo>
                    <a:pt x="254077" y="3167573"/>
                  </a:lnTo>
                  <a:lnTo>
                    <a:pt x="214382" y="3147003"/>
                  </a:lnTo>
                  <a:lnTo>
                    <a:pt x="177214" y="3122585"/>
                  </a:lnTo>
                  <a:lnTo>
                    <a:pt x="142837" y="3094583"/>
                  </a:lnTo>
                  <a:lnTo>
                    <a:pt x="111516" y="3063262"/>
                  </a:lnTo>
                  <a:lnTo>
                    <a:pt x="83514" y="3028885"/>
                  </a:lnTo>
                  <a:lnTo>
                    <a:pt x="59096" y="2991717"/>
                  </a:lnTo>
                  <a:lnTo>
                    <a:pt x="38525" y="2952022"/>
                  </a:lnTo>
                  <a:lnTo>
                    <a:pt x="22066" y="2910064"/>
                  </a:lnTo>
                  <a:lnTo>
                    <a:pt x="9983" y="2866106"/>
                  </a:lnTo>
                  <a:lnTo>
                    <a:pt x="2539" y="2820413"/>
                  </a:lnTo>
                  <a:lnTo>
                    <a:pt x="0" y="2773249"/>
                  </a:lnTo>
                  <a:lnTo>
                    <a:pt x="0" y="2671749"/>
                  </a:lnTo>
                  <a:lnTo>
                    <a:pt x="0" y="1870224"/>
                  </a:lnTo>
                  <a:lnTo>
                    <a:pt x="0" y="432849"/>
                  </a:lnTo>
                  <a:close/>
                </a:path>
              </a:pathLst>
            </a:custGeom>
            <a:ln w="76199">
              <a:solidFill>
                <a:srgbClr val="9900FF"/>
              </a:solidFill>
            </a:ln>
          </p:spPr>
          <p:txBody>
            <a:bodyPr wrap="square" lIns="0" tIns="0" rIns="0" bIns="0" rtlCol="0"/>
            <a:lstStyle/>
            <a:p>
              <a:endParaRPr/>
            </a:p>
          </p:txBody>
        </p:sp>
      </p:grpSp>
      <p:sp>
        <p:nvSpPr>
          <p:cNvPr id="10" name="object 10"/>
          <p:cNvSpPr txBox="1"/>
          <p:nvPr/>
        </p:nvSpPr>
        <p:spPr>
          <a:xfrm>
            <a:off x="3295552" y="2164515"/>
            <a:ext cx="2141220" cy="1332230"/>
          </a:xfrm>
          <a:prstGeom prst="rect">
            <a:avLst/>
          </a:prstGeom>
        </p:spPr>
        <p:txBody>
          <a:bodyPr vert="horz" wrap="square" lIns="0" tIns="10795" rIns="0" bIns="0" rtlCol="0">
            <a:spAutoFit/>
          </a:bodyPr>
          <a:lstStyle/>
          <a:p>
            <a:pPr marL="12700" marR="5080">
              <a:lnSpc>
                <a:spcPct val="150700"/>
              </a:lnSpc>
              <a:spcBef>
                <a:spcPts val="85"/>
              </a:spcBef>
            </a:pPr>
            <a:r>
              <a:rPr sz="1900" b="1" spc="-5" dirty="0">
                <a:solidFill>
                  <a:srgbClr val="434343"/>
                </a:solidFill>
                <a:latin typeface="Cambria"/>
                <a:cs typeface="Cambria"/>
              </a:rPr>
              <a:t>Teams</a:t>
            </a:r>
            <a:r>
              <a:rPr sz="1900" b="1" spc="-50" dirty="0">
                <a:solidFill>
                  <a:srgbClr val="434343"/>
                </a:solidFill>
                <a:latin typeface="Cambria"/>
                <a:cs typeface="Cambria"/>
              </a:rPr>
              <a:t> </a:t>
            </a:r>
            <a:r>
              <a:rPr sz="1900" b="1" spc="-5" dirty="0">
                <a:solidFill>
                  <a:srgbClr val="434343"/>
                </a:solidFill>
                <a:latin typeface="Cambria"/>
                <a:cs typeface="Cambria"/>
              </a:rPr>
              <a:t>often</a:t>
            </a:r>
            <a:r>
              <a:rPr sz="1900" b="1" spc="-45" dirty="0">
                <a:solidFill>
                  <a:srgbClr val="434343"/>
                </a:solidFill>
                <a:latin typeface="Cambria"/>
                <a:cs typeface="Cambria"/>
              </a:rPr>
              <a:t> </a:t>
            </a:r>
            <a:r>
              <a:rPr sz="1900" b="1" spc="-5" dirty="0">
                <a:solidFill>
                  <a:srgbClr val="434343"/>
                </a:solidFill>
                <a:latin typeface="Cambria"/>
                <a:cs typeface="Cambria"/>
              </a:rPr>
              <a:t>create </a:t>
            </a:r>
            <a:r>
              <a:rPr sz="1900" b="1" spc="-405" dirty="0">
                <a:solidFill>
                  <a:srgbClr val="434343"/>
                </a:solidFill>
                <a:latin typeface="Cambria"/>
                <a:cs typeface="Cambria"/>
              </a:rPr>
              <a:t> </a:t>
            </a:r>
            <a:r>
              <a:rPr sz="1900" b="1" spc="-5" dirty="0">
                <a:solidFill>
                  <a:srgbClr val="434343"/>
                </a:solidFill>
                <a:latin typeface="Cambria"/>
                <a:cs typeface="Cambria"/>
              </a:rPr>
              <a:t>initial models </a:t>
            </a:r>
            <a:r>
              <a:rPr sz="1900" b="1" dirty="0">
                <a:solidFill>
                  <a:srgbClr val="434343"/>
                </a:solidFill>
                <a:latin typeface="Cambria"/>
                <a:cs typeface="Cambria"/>
              </a:rPr>
              <a:t> </a:t>
            </a:r>
            <a:r>
              <a:rPr sz="1900" b="1" spc="-5" dirty="0">
                <a:solidFill>
                  <a:srgbClr val="434343"/>
                </a:solidFill>
                <a:latin typeface="Cambria"/>
                <a:cs typeface="Cambria"/>
              </a:rPr>
              <a:t>using</a:t>
            </a:r>
            <a:r>
              <a:rPr sz="1900" b="1" spc="-20" dirty="0">
                <a:solidFill>
                  <a:srgbClr val="434343"/>
                </a:solidFill>
                <a:latin typeface="Cambria"/>
                <a:cs typeface="Cambria"/>
              </a:rPr>
              <a:t> </a:t>
            </a:r>
            <a:r>
              <a:rPr sz="1900" b="1" spc="-5" dirty="0">
                <a:solidFill>
                  <a:srgbClr val="434343"/>
                </a:solidFill>
                <a:latin typeface="Cambria"/>
                <a:cs typeface="Cambria"/>
              </a:rPr>
              <a:t>statistical</a:t>
            </a:r>
            <a:endParaRPr sz="1900">
              <a:latin typeface="Cambria"/>
              <a:cs typeface="Cambria"/>
            </a:endParaRPr>
          </a:p>
        </p:txBody>
      </p:sp>
      <p:sp>
        <p:nvSpPr>
          <p:cNvPr id="11" name="object 11"/>
          <p:cNvSpPr txBox="1"/>
          <p:nvPr/>
        </p:nvSpPr>
        <p:spPr>
          <a:xfrm>
            <a:off x="3295552" y="3471345"/>
            <a:ext cx="2073275" cy="1339850"/>
          </a:xfrm>
          <a:prstGeom prst="rect">
            <a:avLst/>
          </a:prstGeom>
        </p:spPr>
        <p:txBody>
          <a:bodyPr vert="horz" wrap="square" lIns="0" tIns="12700" rIns="0" bIns="0" rtlCol="0">
            <a:spAutoFit/>
          </a:bodyPr>
          <a:lstStyle/>
          <a:p>
            <a:pPr marL="12700" marR="5080">
              <a:lnSpc>
                <a:spcPct val="151300"/>
              </a:lnSpc>
              <a:spcBef>
                <a:spcPts val="100"/>
              </a:spcBef>
            </a:pPr>
            <a:r>
              <a:rPr sz="1900" b="1" spc="-5" dirty="0">
                <a:solidFill>
                  <a:srgbClr val="434343"/>
                </a:solidFill>
                <a:latin typeface="Cambria"/>
                <a:cs typeface="Cambria"/>
              </a:rPr>
              <a:t>software</a:t>
            </a:r>
            <a:r>
              <a:rPr sz="1900" b="1" spc="-90" dirty="0">
                <a:solidFill>
                  <a:srgbClr val="434343"/>
                </a:solidFill>
                <a:latin typeface="Cambria"/>
                <a:cs typeface="Cambria"/>
              </a:rPr>
              <a:t> </a:t>
            </a:r>
            <a:r>
              <a:rPr sz="1900" b="1" spc="-5" dirty="0">
                <a:solidFill>
                  <a:srgbClr val="434343"/>
                </a:solidFill>
                <a:latin typeface="Cambria"/>
                <a:cs typeface="Cambria"/>
              </a:rPr>
              <a:t>packages </a:t>
            </a:r>
            <a:r>
              <a:rPr sz="1900" b="1" spc="-405" dirty="0">
                <a:solidFill>
                  <a:srgbClr val="434343"/>
                </a:solidFill>
                <a:latin typeface="Cambria"/>
                <a:cs typeface="Cambria"/>
              </a:rPr>
              <a:t> </a:t>
            </a:r>
            <a:r>
              <a:rPr sz="1900" b="1" spc="-5" dirty="0">
                <a:solidFill>
                  <a:srgbClr val="434343"/>
                </a:solidFill>
                <a:latin typeface="Cambria"/>
                <a:cs typeface="Cambria"/>
              </a:rPr>
              <a:t>such as R, SAS, or </a:t>
            </a:r>
            <a:r>
              <a:rPr sz="1900" b="1" dirty="0">
                <a:solidFill>
                  <a:srgbClr val="434343"/>
                </a:solidFill>
                <a:latin typeface="Cambria"/>
                <a:cs typeface="Cambria"/>
              </a:rPr>
              <a:t> </a:t>
            </a:r>
            <a:r>
              <a:rPr sz="1900" b="1" spc="-5" dirty="0">
                <a:solidFill>
                  <a:srgbClr val="434343"/>
                </a:solidFill>
                <a:latin typeface="Cambria"/>
                <a:cs typeface="Cambria"/>
              </a:rPr>
              <a:t>Matlab</a:t>
            </a:r>
            <a:endParaRPr sz="1900">
              <a:latin typeface="Cambria"/>
              <a:cs typeface="Cambria"/>
            </a:endParaRPr>
          </a:p>
        </p:txBody>
      </p:sp>
      <p:grpSp>
        <p:nvGrpSpPr>
          <p:cNvPr id="12" name="object 12"/>
          <p:cNvGrpSpPr/>
          <p:nvPr/>
        </p:nvGrpSpPr>
        <p:grpSpPr>
          <a:xfrm>
            <a:off x="5875175" y="3291699"/>
            <a:ext cx="2907665" cy="3562350"/>
            <a:chOff x="5875175" y="3291699"/>
            <a:chExt cx="2907665" cy="3562350"/>
          </a:xfrm>
        </p:grpSpPr>
        <p:sp>
          <p:nvSpPr>
            <p:cNvPr id="13" name="object 13"/>
            <p:cNvSpPr/>
            <p:nvPr/>
          </p:nvSpPr>
          <p:spPr>
            <a:xfrm>
              <a:off x="5913275" y="3329799"/>
              <a:ext cx="2831465" cy="3486150"/>
            </a:xfrm>
            <a:custGeom>
              <a:avLst/>
              <a:gdLst/>
              <a:ahLst/>
              <a:cxnLst/>
              <a:rect l="l" t="t" r="r" b="b"/>
              <a:pathLst>
                <a:path w="2831465" h="3486150">
                  <a:moveTo>
                    <a:pt x="825746" y="3486037"/>
                  </a:moveTo>
                  <a:lnTo>
                    <a:pt x="471849" y="3098699"/>
                  </a:lnTo>
                  <a:lnTo>
                    <a:pt x="423606" y="3096263"/>
                  </a:lnTo>
                  <a:lnTo>
                    <a:pt x="376755" y="3089113"/>
                  </a:lnTo>
                  <a:lnTo>
                    <a:pt x="331536" y="3077486"/>
                  </a:lnTo>
                  <a:lnTo>
                    <a:pt x="288184" y="3061619"/>
                  </a:lnTo>
                  <a:lnTo>
                    <a:pt x="246938" y="3041750"/>
                  </a:lnTo>
                  <a:lnTo>
                    <a:pt x="208034" y="3018115"/>
                  </a:lnTo>
                  <a:lnTo>
                    <a:pt x="171709" y="2990952"/>
                  </a:lnTo>
                  <a:lnTo>
                    <a:pt x="138201" y="2960498"/>
                  </a:lnTo>
                  <a:lnTo>
                    <a:pt x="107747" y="2926990"/>
                  </a:lnTo>
                  <a:lnTo>
                    <a:pt x="80584" y="2890665"/>
                  </a:lnTo>
                  <a:lnTo>
                    <a:pt x="56949" y="2851761"/>
                  </a:lnTo>
                  <a:lnTo>
                    <a:pt x="37080" y="2810515"/>
                  </a:lnTo>
                  <a:lnTo>
                    <a:pt x="21213" y="2767163"/>
                  </a:lnTo>
                  <a:lnTo>
                    <a:pt x="9586" y="2721944"/>
                  </a:lnTo>
                  <a:lnTo>
                    <a:pt x="2436" y="2675093"/>
                  </a:lnTo>
                  <a:lnTo>
                    <a:pt x="0" y="2626849"/>
                  </a:lnTo>
                  <a:lnTo>
                    <a:pt x="0" y="471849"/>
                  </a:lnTo>
                  <a:lnTo>
                    <a:pt x="2436" y="423606"/>
                  </a:lnTo>
                  <a:lnTo>
                    <a:pt x="9586" y="376755"/>
                  </a:lnTo>
                  <a:lnTo>
                    <a:pt x="21213" y="331536"/>
                  </a:lnTo>
                  <a:lnTo>
                    <a:pt x="37080" y="288184"/>
                  </a:lnTo>
                  <a:lnTo>
                    <a:pt x="56949" y="246938"/>
                  </a:lnTo>
                  <a:lnTo>
                    <a:pt x="80584" y="208034"/>
                  </a:lnTo>
                  <a:lnTo>
                    <a:pt x="107747" y="171709"/>
                  </a:lnTo>
                  <a:lnTo>
                    <a:pt x="138201" y="138201"/>
                  </a:lnTo>
                  <a:lnTo>
                    <a:pt x="171709" y="107747"/>
                  </a:lnTo>
                  <a:lnTo>
                    <a:pt x="208034" y="80584"/>
                  </a:lnTo>
                  <a:lnTo>
                    <a:pt x="246938" y="56949"/>
                  </a:lnTo>
                  <a:lnTo>
                    <a:pt x="288184" y="37080"/>
                  </a:lnTo>
                  <a:lnTo>
                    <a:pt x="331536" y="21213"/>
                  </a:lnTo>
                  <a:lnTo>
                    <a:pt x="376755" y="9586"/>
                  </a:lnTo>
                  <a:lnTo>
                    <a:pt x="423606" y="2436"/>
                  </a:lnTo>
                  <a:lnTo>
                    <a:pt x="471849" y="0"/>
                  </a:lnTo>
                  <a:lnTo>
                    <a:pt x="2359249" y="0"/>
                  </a:lnTo>
                  <a:lnTo>
                    <a:pt x="2412491" y="3011"/>
                  </a:lnTo>
                  <a:lnTo>
                    <a:pt x="2464643" y="11919"/>
                  </a:lnTo>
                  <a:lnTo>
                    <a:pt x="2515244" y="26531"/>
                  </a:lnTo>
                  <a:lnTo>
                    <a:pt x="2563832" y="46657"/>
                  </a:lnTo>
                  <a:lnTo>
                    <a:pt x="2609945" y="72105"/>
                  </a:lnTo>
                  <a:lnTo>
                    <a:pt x="2653121" y="102683"/>
                  </a:lnTo>
                  <a:lnTo>
                    <a:pt x="2692898" y="138201"/>
                  </a:lnTo>
                  <a:lnTo>
                    <a:pt x="2728416" y="177978"/>
                  </a:lnTo>
                  <a:lnTo>
                    <a:pt x="2758994" y="221154"/>
                  </a:lnTo>
                  <a:lnTo>
                    <a:pt x="2784442" y="267267"/>
                  </a:lnTo>
                  <a:lnTo>
                    <a:pt x="2804568" y="315855"/>
                  </a:lnTo>
                  <a:lnTo>
                    <a:pt x="2819180" y="366456"/>
                  </a:lnTo>
                  <a:lnTo>
                    <a:pt x="2828088" y="418608"/>
                  </a:lnTo>
                  <a:lnTo>
                    <a:pt x="2831099" y="471849"/>
                  </a:lnTo>
                  <a:lnTo>
                    <a:pt x="2831099" y="2626849"/>
                  </a:lnTo>
                  <a:lnTo>
                    <a:pt x="2828663" y="2675093"/>
                  </a:lnTo>
                  <a:lnTo>
                    <a:pt x="2821513" y="2721944"/>
                  </a:lnTo>
                  <a:lnTo>
                    <a:pt x="2809886" y="2767163"/>
                  </a:lnTo>
                  <a:lnTo>
                    <a:pt x="2794019" y="2810515"/>
                  </a:lnTo>
                  <a:lnTo>
                    <a:pt x="2774150" y="2851761"/>
                  </a:lnTo>
                  <a:lnTo>
                    <a:pt x="2750515" y="2890665"/>
                  </a:lnTo>
                  <a:lnTo>
                    <a:pt x="2723352" y="2926990"/>
                  </a:lnTo>
                  <a:lnTo>
                    <a:pt x="2692898" y="2960498"/>
                  </a:lnTo>
                  <a:lnTo>
                    <a:pt x="2659390" y="2990952"/>
                  </a:lnTo>
                  <a:lnTo>
                    <a:pt x="2623065" y="3018115"/>
                  </a:lnTo>
                  <a:lnTo>
                    <a:pt x="2584161" y="3041750"/>
                  </a:lnTo>
                  <a:lnTo>
                    <a:pt x="2542915" y="3061619"/>
                  </a:lnTo>
                  <a:lnTo>
                    <a:pt x="2499563" y="3077486"/>
                  </a:lnTo>
                  <a:lnTo>
                    <a:pt x="2454344" y="3089113"/>
                  </a:lnTo>
                  <a:lnTo>
                    <a:pt x="2407493" y="3096263"/>
                  </a:lnTo>
                  <a:lnTo>
                    <a:pt x="2359249" y="3098699"/>
                  </a:lnTo>
                  <a:lnTo>
                    <a:pt x="1179624" y="3098699"/>
                  </a:lnTo>
                  <a:lnTo>
                    <a:pt x="825746" y="3486037"/>
                  </a:lnTo>
                  <a:close/>
                </a:path>
              </a:pathLst>
            </a:custGeom>
            <a:solidFill>
              <a:srgbClr val="FFFFFF"/>
            </a:solidFill>
          </p:spPr>
          <p:txBody>
            <a:bodyPr wrap="square" lIns="0" tIns="0" rIns="0" bIns="0" rtlCol="0"/>
            <a:lstStyle/>
            <a:p>
              <a:endParaRPr/>
            </a:p>
          </p:txBody>
        </p:sp>
        <p:sp>
          <p:nvSpPr>
            <p:cNvPr id="14" name="object 14"/>
            <p:cNvSpPr/>
            <p:nvPr/>
          </p:nvSpPr>
          <p:spPr>
            <a:xfrm>
              <a:off x="5913275" y="3329799"/>
              <a:ext cx="2831465" cy="3486150"/>
            </a:xfrm>
            <a:custGeom>
              <a:avLst/>
              <a:gdLst/>
              <a:ahLst/>
              <a:cxnLst/>
              <a:rect l="l" t="t" r="r" b="b"/>
              <a:pathLst>
                <a:path w="2831465" h="3486150">
                  <a:moveTo>
                    <a:pt x="0" y="471849"/>
                  </a:moveTo>
                  <a:lnTo>
                    <a:pt x="2436" y="423606"/>
                  </a:lnTo>
                  <a:lnTo>
                    <a:pt x="9586" y="376755"/>
                  </a:lnTo>
                  <a:lnTo>
                    <a:pt x="21213" y="331536"/>
                  </a:lnTo>
                  <a:lnTo>
                    <a:pt x="37080" y="288184"/>
                  </a:lnTo>
                  <a:lnTo>
                    <a:pt x="56949" y="246938"/>
                  </a:lnTo>
                  <a:lnTo>
                    <a:pt x="80584" y="208034"/>
                  </a:lnTo>
                  <a:lnTo>
                    <a:pt x="107747" y="171709"/>
                  </a:lnTo>
                  <a:lnTo>
                    <a:pt x="138201" y="138201"/>
                  </a:lnTo>
                  <a:lnTo>
                    <a:pt x="171709" y="107747"/>
                  </a:lnTo>
                  <a:lnTo>
                    <a:pt x="208034" y="80584"/>
                  </a:lnTo>
                  <a:lnTo>
                    <a:pt x="246938" y="56949"/>
                  </a:lnTo>
                  <a:lnTo>
                    <a:pt x="288184" y="37080"/>
                  </a:lnTo>
                  <a:lnTo>
                    <a:pt x="331536" y="21213"/>
                  </a:lnTo>
                  <a:lnTo>
                    <a:pt x="376755" y="9586"/>
                  </a:lnTo>
                  <a:lnTo>
                    <a:pt x="423606" y="2436"/>
                  </a:lnTo>
                  <a:lnTo>
                    <a:pt x="471849" y="0"/>
                  </a:lnTo>
                  <a:lnTo>
                    <a:pt x="1179624" y="0"/>
                  </a:lnTo>
                  <a:lnTo>
                    <a:pt x="2359249" y="0"/>
                  </a:lnTo>
                  <a:lnTo>
                    <a:pt x="2412491" y="3011"/>
                  </a:lnTo>
                  <a:lnTo>
                    <a:pt x="2464643" y="11919"/>
                  </a:lnTo>
                  <a:lnTo>
                    <a:pt x="2515244" y="26531"/>
                  </a:lnTo>
                  <a:lnTo>
                    <a:pt x="2563832" y="46657"/>
                  </a:lnTo>
                  <a:lnTo>
                    <a:pt x="2609945" y="72105"/>
                  </a:lnTo>
                  <a:lnTo>
                    <a:pt x="2653121" y="102683"/>
                  </a:lnTo>
                  <a:lnTo>
                    <a:pt x="2692898" y="138201"/>
                  </a:lnTo>
                  <a:lnTo>
                    <a:pt x="2728416" y="177978"/>
                  </a:lnTo>
                  <a:lnTo>
                    <a:pt x="2758994" y="221154"/>
                  </a:lnTo>
                  <a:lnTo>
                    <a:pt x="2784442" y="267267"/>
                  </a:lnTo>
                  <a:lnTo>
                    <a:pt x="2804568" y="315855"/>
                  </a:lnTo>
                  <a:lnTo>
                    <a:pt x="2819180" y="366456"/>
                  </a:lnTo>
                  <a:lnTo>
                    <a:pt x="2828088" y="418608"/>
                  </a:lnTo>
                  <a:lnTo>
                    <a:pt x="2831099" y="471849"/>
                  </a:lnTo>
                  <a:lnTo>
                    <a:pt x="2831099" y="1807574"/>
                  </a:lnTo>
                  <a:lnTo>
                    <a:pt x="2831099" y="2582249"/>
                  </a:lnTo>
                  <a:lnTo>
                    <a:pt x="2831099" y="2626849"/>
                  </a:lnTo>
                  <a:lnTo>
                    <a:pt x="2828663" y="2675093"/>
                  </a:lnTo>
                  <a:lnTo>
                    <a:pt x="2821513" y="2721944"/>
                  </a:lnTo>
                  <a:lnTo>
                    <a:pt x="2809886" y="2767163"/>
                  </a:lnTo>
                  <a:lnTo>
                    <a:pt x="2794019" y="2810515"/>
                  </a:lnTo>
                  <a:lnTo>
                    <a:pt x="2774150" y="2851761"/>
                  </a:lnTo>
                  <a:lnTo>
                    <a:pt x="2750515" y="2890665"/>
                  </a:lnTo>
                  <a:lnTo>
                    <a:pt x="2723352" y="2926990"/>
                  </a:lnTo>
                  <a:lnTo>
                    <a:pt x="2692898" y="2960498"/>
                  </a:lnTo>
                  <a:lnTo>
                    <a:pt x="2659390" y="2990952"/>
                  </a:lnTo>
                  <a:lnTo>
                    <a:pt x="2623065" y="3018115"/>
                  </a:lnTo>
                  <a:lnTo>
                    <a:pt x="2584161" y="3041750"/>
                  </a:lnTo>
                  <a:lnTo>
                    <a:pt x="2542915" y="3061619"/>
                  </a:lnTo>
                  <a:lnTo>
                    <a:pt x="2499563" y="3077486"/>
                  </a:lnTo>
                  <a:lnTo>
                    <a:pt x="2454344" y="3089113"/>
                  </a:lnTo>
                  <a:lnTo>
                    <a:pt x="2407493" y="3096263"/>
                  </a:lnTo>
                  <a:lnTo>
                    <a:pt x="2359249" y="3098699"/>
                  </a:lnTo>
                  <a:lnTo>
                    <a:pt x="1179624" y="3098699"/>
                  </a:lnTo>
                  <a:lnTo>
                    <a:pt x="825746" y="3486037"/>
                  </a:lnTo>
                  <a:lnTo>
                    <a:pt x="471849" y="3098699"/>
                  </a:lnTo>
                  <a:lnTo>
                    <a:pt x="423606" y="3096263"/>
                  </a:lnTo>
                  <a:lnTo>
                    <a:pt x="376755" y="3089113"/>
                  </a:lnTo>
                  <a:lnTo>
                    <a:pt x="331536" y="3077486"/>
                  </a:lnTo>
                  <a:lnTo>
                    <a:pt x="288184" y="3061619"/>
                  </a:lnTo>
                  <a:lnTo>
                    <a:pt x="246938" y="3041750"/>
                  </a:lnTo>
                  <a:lnTo>
                    <a:pt x="208034" y="3018115"/>
                  </a:lnTo>
                  <a:lnTo>
                    <a:pt x="171709" y="2990952"/>
                  </a:lnTo>
                  <a:lnTo>
                    <a:pt x="138201" y="2960498"/>
                  </a:lnTo>
                  <a:lnTo>
                    <a:pt x="107747" y="2926990"/>
                  </a:lnTo>
                  <a:lnTo>
                    <a:pt x="80584" y="2890665"/>
                  </a:lnTo>
                  <a:lnTo>
                    <a:pt x="56949" y="2851761"/>
                  </a:lnTo>
                  <a:lnTo>
                    <a:pt x="37080" y="2810515"/>
                  </a:lnTo>
                  <a:lnTo>
                    <a:pt x="21213" y="2767163"/>
                  </a:lnTo>
                  <a:lnTo>
                    <a:pt x="9586" y="2721944"/>
                  </a:lnTo>
                  <a:lnTo>
                    <a:pt x="2436" y="2675093"/>
                  </a:lnTo>
                  <a:lnTo>
                    <a:pt x="0" y="2626849"/>
                  </a:lnTo>
                  <a:lnTo>
                    <a:pt x="0" y="2582249"/>
                  </a:lnTo>
                  <a:lnTo>
                    <a:pt x="0" y="1807574"/>
                  </a:lnTo>
                  <a:lnTo>
                    <a:pt x="0" y="471849"/>
                  </a:lnTo>
                  <a:close/>
                </a:path>
              </a:pathLst>
            </a:custGeom>
            <a:ln w="76199">
              <a:solidFill>
                <a:srgbClr val="FF00FF"/>
              </a:solidFill>
            </a:ln>
          </p:spPr>
          <p:txBody>
            <a:bodyPr wrap="square" lIns="0" tIns="0" rIns="0" bIns="0" rtlCol="0"/>
            <a:lstStyle/>
            <a:p>
              <a:endParaRPr/>
            </a:p>
          </p:txBody>
        </p:sp>
      </p:grpSp>
      <p:sp>
        <p:nvSpPr>
          <p:cNvPr id="15" name="object 15"/>
          <p:cNvSpPr txBox="1"/>
          <p:nvPr/>
        </p:nvSpPr>
        <p:spPr>
          <a:xfrm>
            <a:off x="6124500" y="3514217"/>
            <a:ext cx="2321560" cy="2315210"/>
          </a:xfrm>
          <a:prstGeom prst="rect">
            <a:avLst/>
          </a:prstGeom>
        </p:spPr>
        <p:txBody>
          <a:bodyPr vert="horz" wrap="square" lIns="0" tIns="13970" rIns="0" bIns="0" rtlCol="0">
            <a:spAutoFit/>
          </a:bodyPr>
          <a:lstStyle/>
          <a:p>
            <a:pPr marL="12700" marR="5080">
              <a:lnSpc>
                <a:spcPct val="150200"/>
              </a:lnSpc>
              <a:spcBef>
                <a:spcPts val="110"/>
              </a:spcBef>
            </a:pPr>
            <a:r>
              <a:rPr sz="2000" b="1" spc="-5" dirty="0">
                <a:solidFill>
                  <a:srgbClr val="434343"/>
                </a:solidFill>
                <a:latin typeface="Cambria"/>
                <a:cs typeface="Cambria"/>
              </a:rPr>
              <a:t>The team moves to </a:t>
            </a:r>
            <a:r>
              <a:rPr sz="2000" b="1" dirty="0">
                <a:solidFill>
                  <a:srgbClr val="434343"/>
                </a:solidFill>
                <a:latin typeface="Cambria"/>
                <a:cs typeface="Cambria"/>
              </a:rPr>
              <a:t> </a:t>
            </a:r>
            <a:r>
              <a:rPr sz="2000" b="1" spc="-5" dirty="0">
                <a:solidFill>
                  <a:srgbClr val="434343"/>
                </a:solidFill>
                <a:latin typeface="Cambria"/>
                <a:cs typeface="Cambria"/>
              </a:rPr>
              <a:t>the model building </a:t>
            </a:r>
            <a:r>
              <a:rPr sz="2000" b="1" dirty="0">
                <a:solidFill>
                  <a:srgbClr val="434343"/>
                </a:solidFill>
                <a:latin typeface="Cambria"/>
                <a:cs typeface="Cambria"/>
              </a:rPr>
              <a:t> </a:t>
            </a:r>
            <a:r>
              <a:rPr sz="2000" b="1" spc="-5" dirty="0">
                <a:solidFill>
                  <a:srgbClr val="434343"/>
                </a:solidFill>
                <a:latin typeface="Cambria"/>
                <a:cs typeface="Cambria"/>
              </a:rPr>
              <a:t>phase once it has </a:t>
            </a:r>
            <a:r>
              <a:rPr sz="2000" b="1" dirty="0">
                <a:solidFill>
                  <a:srgbClr val="434343"/>
                </a:solidFill>
                <a:latin typeface="Cambria"/>
                <a:cs typeface="Cambria"/>
              </a:rPr>
              <a:t>a </a:t>
            </a:r>
            <a:r>
              <a:rPr sz="2000" b="1" spc="5" dirty="0">
                <a:solidFill>
                  <a:srgbClr val="434343"/>
                </a:solidFill>
                <a:latin typeface="Cambria"/>
                <a:cs typeface="Cambria"/>
              </a:rPr>
              <a:t> </a:t>
            </a:r>
            <a:r>
              <a:rPr sz="2000" b="1" spc="-5" dirty="0">
                <a:solidFill>
                  <a:srgbClr val="434343"/>
                </a:solidFill>
                <a:latin typeface="Cambria"/>
                <a:cs typeface="Cambria"/>
              </a:rPr>
              <a:t>good</a:t>
            </a:r>
            <a:r>
              <a:rPr sz="2000" b="1" spc="-35" dirty="0">
                <a:solidFill>
                  <a:srgbClr val="434343"/>
                </a:solidFill>
                <a:latin typeface="Cambria"/>
                <a:cs typeface="Cambria"/>
              </a:rPr>
              <a:t> </a:t>
            </a:r>
            <a:r>
              <a:rPr sz="2000" b="1" spc="-5" dirty="0">
                <a:solidFill>
                  <a:srgbClr val="434343"/>
                </a:solidFill>
                <a:latin typeface="Cambria"/>
                <a:cs typeface="Cambria"/>
              </a:rPr>
              <a:t>idea</a:t>
            </a:r>
            <a:r>
              <a:rPr sz="2000" b="1" spc="-30" dirty="0">
                <a:solidFill>
                  <a:srgbClr val="434343"/>
                </a:solidFill>
                <a:latin typeface="Cambria"/>
                <a:cs typeface="Cambria"/>
              </a:rPr>
              <a:t> </a:t>
            </a:r>
            <a:r>
              <a:rPr sz="2000" b="1" spc="-5" dirty="0">
                <a:solidFill>
                  <a:srgbClr val="434343"/>
                </a:solidFill>
                <a:latin typeface="Cambria"/>
                <a:cs typeface="Cambria"/>
              </a:rPr>
              <a:t>about</a:t>
            </a:r>
            <a:r>
              <a:rPr sz="2000" b="1" spc="-35" dirty="0">
                <a:solidFill>
                  <a:srgbClr val="434343"/>
                </a:solidFill>
                <a:latin typeface="Cambria"/>
                <a:cs typeface="Cambria"/>
              </a:rPr>
              <a:t> </a:t>
            </a:r>
            <a:r>
              <a:rPr sz="2000" b="1" spc="-5" dirty="0">
                <a:solidFill>
                  <a:srgbClr val="434343"/>
                </a:solidFill>
                <a:latin typeface="Cambria"/>
                <a:cs typeface="Cambria"/>
              </a:rPr>
              <a:t>the </a:t>
            </a:r>
            <a:r>
              <a:rPr sz="2000" b="1" spc="-425" dirty="0">
                <a:solidFill>
                  <a:srgbClr val="434343"/>
                </a:solidFill>
                <a:latin typeface="Cambria"/>
                <a:cs typeface="Cambria"/>
              </a:rPr>
              <a:t> </a:t>
            </a:r>
            <a:r>
              <a:rPr sz="2000" b="1" spc="-5" dirty="0">
                <a:solidFill>
                  <a:srgbClr val="434343"/>
                </a:solidFill>
                <a:latin typeface="Cambria"/>
                <a:cs typeface="Cambria"/>
              </a:rPr>
              <a:t>type</a:t>
            </a:r>
            <a:r>
              <a:rPr sz="2000" b="1" spc="-25" dirty="0">
                <a:solidFill>
                  <a:srgbClr val="434343"/>
                </a:solidFill>
                <a:latin typeface="Cambria"/>
                <a:cs typeface="Cambria"/>
              </a:rPr>
              <a:t> </a:t>
            </a:r>
            <a:r>
              <a:rPr sz="2000" b="1" spc="-5" dirty="0">
                <a:solidFill>
                  <a:srgbClr val="434343"/>
                </a:solidFill>
                <a:latin typeface="Cambria"/>
                <a:cs typeface="Cambria"/>
              </a:rPr>
              <a:t>of</a:t>
            </a:r>
            <a:r>
              <a:rPr sz="2000" b="1" spc="-25" dirty="0">
                <a:solidFill>
                  <a:srgbClr val="434343"/>
                </a:solidFill>
                <a:latin typeface="Cambria"/>
                <a:cs typeface="Cambria"/>
              </a:rPr>
              <a:t> </a:t>
            </a:r>
            <a:r>
              <a:rPr sz="2000" b="1" spc="-5" dirty="0">
                <a:solidFill>
                  <a:srgbClr val="434343"/>
                </a:solidFill>
                <a:latin typeface="Cambria"/>
                <a:cs typeface="Cambria"/>
              </a:rPr>
              <a:t>model</a:t>
            </a:r>
            <a:r>
              <a:rPr sz="2000" b="1" spc="-20" dirty="0">
                <a:solidFill>
                  <a:srgbClr val="434343"/>
                </a:solidFill>
                <a:latin typeface="Cambria"/>
                <a:cs typeface="Cambria"/>
              </a:rPr>
              <a:t> </a:t>
            </a:r>
            <a:r>
              <a:rPr sz="2000" b="1" spc="-5" dirty="0">
                <a:solidFill>
                  <a:srgbClr val="434343"/>
                </a:solidFill>
                <a:latin typeface="Cambria"/>
                <a:cs typeface="Cambria"/>
              </a:rPr>
              <a:t>to</a:t>
            </a:r>
            <a:r>
              <a:rPr sz="2000" b="1" spc="-25" dirty="0">
                <a:solidFill>
                  <a:srgbClr val="434343"/>
                </a:solidFill>
                <a:latin typeface="Cambria"/>
                <a:cs typeface="Cambria"/>
              </a:rPr>
              <a:t> </a:t>
            </a:r>
            <a:r>
              <a:rPr sz="2000" b="1" spc="-5" dirty="0">
                <a:solidFill>
                  <a:srgbClr val="434343"/>
                </a:solidFill>
                <a:latin typeface="Cambria"/>
                <a:cs typeface="Cambria"/>
              </a:rPr>
              <a:t>try</a:t>
            </a:r>
            <a:endParaRPr sz="2000">
              <a:latin typeface="Cambria"/>
              <a:cs typeface="Cambria"/>
            </a:endParaRPr>
          </a:p>
        </p:txBody>
      </p:sp>
      <p:grpSp>
        <p:nvGrpSpPr>
          <p:cNvPr id="16" name="object 16"/>
          <p:cNvGrpSpPr/>
          <p:nvPr/>
        </p:nvGrpSpPr>
        <p:grpSpPr>
          <a:xfrm>
            <a:off x="2741724" y="856547"/>
            <a:ext cx="4354195" cy="2458720"/>
            <a:chOff x="2741724" y="856547"/>
            <a:chExt cx="4354195" cy="2458720"/>
          </a:xfrm>
        </p:grpSpPr>
        <p:sp>
          <p:nvSpPr>
            <p:cNvPr id="17" name="object 17"/>
            <p:cNvSpPr/>
            <p:nvPr/>
          </p:nvSpPr>
          <p:spPr>
            <a:xfrm>
              <a:off x="6563095" y="2207010"/>
              <a:ext cx="494665" cy="1069975"/>
            </a:xfrm>
            <a:custGeom>
              <a:avLst/>
              <a:gdLst/>
              <a:ahLst/>
              <a:cxnLst/>
              <a:rect l="l" t="t" r="r" b="b"/>
              <a:pathLst>
                <a:path w="494665" h="1069975">
                  <a:moveTo>
                    <a:pt x="367459" y="799441"/>
                  </a:moveTo>
                  <a:lnTo>
                    <a:pt x="85931" y="799441"/>
                  </a:lnTo>
                  <a:lnTo>
                    <a:pt x="120171" y="751244"/>
                  </a:lnTo>
                  <a:lnTo>
                    <a:pt x="151861" y="702794"/>
                  </a:lnTo>
                  <a:lnTo>
                    <a:pt x="180968" y="654220"/>
                  </a:lnTo>
                  <a:lnTo>
                    <a:pt x="207458" y="605654"/>
                  </a:lnTo>
                  <a:lnTo>
                    <a:pt x="231299" y="557227"/>
                  </a:lnTo>
                  <a:lnTo>
                    <a:pt x="252459" y="509070"/>
                  </a:lnTo>
                  <a:lnTo>
                    <a:pt x="270905" y="461315"/>
                  </a:lnTo>
                  <a:lnTo>
                    <a:pt x="286604" y="414092"/>
                  </a:lnTo>
                  <a:lnTo>
                    <a:pt x="299524" y="367532"/>
                  </a:lnTo>
                  <a:lnTo>
                    <a:pt x="309631" y="321768"/>
                  </a:lnTo>
                  <a:lnTo>
                    <a:pt x="316893" y="276929"/>
                  </a:lnTo>
                  <a:lnTo>
                    <a:pt x="321277" y="233147"/>
                  </a:lnTo>
                  <a:lnTo>
                    <a:pt x="322751" y="190554"/>
                  </a:lnTo>
                  <a:lnTo>
                    <a:pt x="321281" y="149280"/>
                  </a:lnTo>
                  <a:lnTo>
                    <a:pt x="316836" y="109456"/>
                  </a:lnTo>
                  <a:lnTo>
                    <a:pt x="309383" y="71214"/>
                  </a:lnTo>
                  <a:lnTo>
                    <a:pt x="298888" y="34685"/>
                  </a:lnTo>
                  <a:lnTo>
                    <a:pt x="285318" y="0"/>
                  </a:lnTo>
                  <a:lnTo>
                    <a:pt x="318596" y="16983"/>
                  </a:lnTo>
                  <a:lnTo>
                    <a:pt x="376482" y="59094"/>
                  </a:lnTo>
                  <a:lnTo>
                    <a:pt x="422829" y="111253"/>
                  </a:lnTo>
                  <a:lnTo>
                    <a:pt x="457666" y="172487"/>
                  </a:lnTo>
                  <a:lnTo>
                    <a:pt x="481021" y="241822"/>
                  </a:lnTo>
                  <a:lnTo>
                    <a:pt x="488401" y="279222"/>
                  </a:lnTo>
                  <a:lnTo>
                    <a:pt x="492920" y="318283"/>
                  </a:lnTo>
                  <a:lnTo>
                    <a:pt x="494583" y="358883"/>
                  </a:lnTo>
                  <a:lnTo>
                    <a:pt x="493392" y="400899"/>
                  </a:lnTo>
                  <a:lnTo>
                    <a:pt x="489352" y="444210"/>
                  </a:lnTo>
                  <a:lnTo>
                    <a:pt x="482465" y="488695"/>
                  </a:lnTo>
                  <a:lnTo>
                    <a:pt x="472734" y="534231"/>
                  </a:lnTo>
                  <a:lnTo>
                    <a:pt x="460165" y="580697"/>
                  </a:lnTo>
                  <a:lnTo>
                    <a:pt x="444759" y="627972"/>
                  </a:lnTo>
                  <a:lnTo>
                    <a:pt x="426520" y="675933"/>
                  </a:lnTo>
                  <a:lnTo>
                    <a:pt x="405452" y="724459"/>
                  </a:lnTo>
                  <a:lnTo>
                    <a:pt x="381558" y="773428"/>
                  </a:lnTo>
                  <a:lnTo>
                    <a:pt x="367459" y="799441"/>
                  </a:lnTo>
                  <a:close/>
                </a:path>
                <a:path w="494665" h="1069975">
                  <a:moveTo>
                    <a:pt x="12691" y="1069926"/>
                  </a:moveTo>
                  <a:lnTo>
                    <a:pt x="0" y="713509"/>
                  </a:lnTo>
                  <a:lnTo>
                    <a:pt x="85931" y="799441"/>
                  </a:lnTo>
                  <a:lnTo>
                    <a:pt x="367459" y="799441"/>
                  </a:lnTo>
                  <a:lnTo>
                    <a:pt x="354842" y="822719"/>
                  </a:lnTo>
                  <a:lnTo>
                    <a:pt x="325307" y="872209"/>
                  </a:lnTo>
                  <a:lnTo>
                    <a:pt x="292956" y="921778"/>
                  </a:lnTo>
                  <a:lnTo>
                    <a:pt x="257793" y="971303"/>
                  </a:lnTo>
                  <a:lnTo>
                    <a:pt x="343724" y="1057234"/>
                  </a:lnTo>
                  <a:lnTo>
                    <a:pt x="12691" y="1069926"/>
                  </a:lnTo>
                  <a:close/>
                </a:path>
              </a:pathLst>
            </a:custGeom>
            <a:solidFill>
              <a:srgbClr val="FFFFFF"/>
            </a:solidFill>
          </p:spPr>
          <p:txBody>
            <a:bodyPr wrap="square" lIns="0" tIns="0" rIns="0" bIns="0" rtlCol="0"/>
            <a:lstStyle/>
            <a:p>
              <a:endParaRPr/>
            </a:p>
          </p:txBody>
        </p:sp>
        <p:sp>
          <p:nvSpPr>
            <p:cNvPr id="18" name="object 18"/>
            <p:cNvSpPr/>
            <p:nvPr/>
          </p:nvSpPr>
          <p:spPr>
            <a:xfrm>
              <a:off x="5692849" y="1997648"/>
              <a:ext cx="1257935" cy="568325"/>
            </a:xfrm>
            <a:custGeom>
              <a:avLst/>
              <a:gdLst/>
              <a:ahLst/>
              <a:cxnLst/>
              <a:rect l="l" t="t" r="r" b="b"/>
              <a:pathLst>
                <a:path w="1257934" h="568325">
                  <a:moveTo>
                    <a:pt x="171862" y="568213"/>
                  </a:moveTo>
                  <a:lnTo>
                    <a:pt x="0" y="396351"/>
                  </a:lnTo>
                  <a:lnTo>
                    <a:pt x="42595" y="355192"/>
                  </a:lnTo>
                  <a:lnTo>
                    <a:pt x="85954" y="316123"/>
                  </a:lnTo>
                  <a:lnTo>
                    <a:pt x="130037" y="279117"/>
                  </a:lnTo>
                  <a:lnTo>
                    <a:pt x="174508" y="244377"/>
                  </a:lnTo>
                  <a:lnTo>
                    <a:pt x="219475" y="211761"/>
                  </a:lnTo>
                  <a:lnTo>
                    <a:pt x="264752" y="181356"/>
                  </a:lnTo>
                  <a:lnTo>
                    <a:pt x="310224" y="153193"/>
                  </a:lnTo>
                  <a:lnTo>
                    <a:pt x="355778" y="127302"/>
                  </a:lnTo>
                  <a:lnTo>
                    <a:pt x="401300" y="103713"/>
                  </a:lnTo>
                  <a:lnTo>
                    <a:pt x="446677" y="82457"/>
                  </a:lnTo>
                  <a:lnTo>
                    <a:pt x="491795" y="63563"/>
                  </a:lnTo>
                  <a:lnTo>
                    <a:pt x="536541" y="47062"/>
                  </a:lnTo>
                  <a:lnTo>
                    <a:pt x="580801" y="32984"/>
                  </a:lnTo>
                  <a:lnTo>
                    <a:pt x="624461" y="21359"/>
                  </a:lnTo>
                  <a:lnTo>
                    <a:pt x="667408" y="12218"/>
                  </a:lnTo>
                  <a:lnTo>
                    <a:pt x="709528" y="5591"/>
                  </a:lnTo>
                  <a:lnTo>
                    <a:pt x="750708" y="1508"/>
                  </a:lnTo>
                  <a:lnTo>
                    <a:pt x="790834" y="0"/>
                  </a:lnTo>
                  <a:lnTo>
                    <a:pt x="829792" y="1095"/>
                  </a:lnTo>
                  <a:lnTo>
                    <a:pt x="903753" y="11221"/>
                  </a:lnTo>
                  <a:lnTo>
                    <a:pt x="971680" y="32129"/>
                  </a:lnTo>
                  <a:lnTo>
                    <a:pt x="1032667" y="64059"/>
                  </a:lnTo>
                  <a:lnTo>
                    <a:pt x="1085803" y="107254"/>
                  </a:lnTo>
                  <a:lnTo>
                    <a:pt x="1150411" y="171862"/>
                  </a:lnTo>
                  <a:lnTo>
                    <a:pt x="962696" y="171862"/>
                  </a:lnTo>
                  <a:lnTo>
                    <a:pt x="922570" y="173371"/>
                  </a:lnTo>
                  <a:lnTo>
                    <a:pt x="881390" y="177454"/>
                  </a:lnTo>
                  <a:lnTo>
                    <a:pt x="839270" y="184081"/>
                  </a:lnTo>
                  <a:lnTo>
                    <a:pt x="796323" y="193222"/>
                  </a:lnTo>
                  <a:lnTo>
                    <a:pt x="752663" y="204847"/>
                  </a:lnTo>
                  <a:lnTo>
                    <a:pt x="708404" y="218924"/>
                  </a:lnTo>
                  <a:lnTo>
                    <a:pt x="663658" y="235425"/>
                  </a:lnTo>
                  <a:lnTo>
                    <a:pt x="618540" y="254319"/>
                  </a:lnTo>
                  <a:lnTo>
                    <a:pt x="573163" y="275576"/>
                  </a:lnTo>
                  <a:lnTo>
                    <a:pt x="527641" y="299165"/>
                  </a:lnTo>
                  <a:lnTo>
                    <a:pt x="482087" y="325056"/>
                  </a:lnTo>
                  <a:lnTo>
                    <a:pt x="436615" y="353219"/>
                  </a:lnTo>
                  <a:lnTo>
                    <a:pt x="391338" y="383624"/>
                  </a:lnTo>
                  <a:lnTo>
                    <a:pt x="346370" y="416240"/>
                  </a:lnTo>
                  <a:lnTo>
                    <a:pt x="301825" y="451037"/>
                  </a:lnTo>
                  <a:lnTo>
                    <a:pt x="257817" y="487985"/>
                  </a:lnTo>
                  <a:lnTo>
                    <a:pt x="214458" y="527054"/>
                  </a:lnTo>
                  <a:lnTo>
                    <a:pt x="171862" y="568213"/>
                  </a:lnTo>
                  <a:close/>
                </a:path>
                <a:path w="1257934" h="568325">
                  <a:moveTo>
                    <a:pt x="1257665" y="279117"/>
                  </a:moveTo>
                  <a:lnTo>
                    <a:pt x="1204529" y="235921"/>
                  </a:lnTo>
                  <a:lnTo>
                    <a:pt x="1143543" y="203991"/>
                  </a:lnTo>
                  <a:lnTo>
                    <a:pt x="1075615" y="183084"/>
                  </a:lnTo>
                  <a:lnTo>
                    <a:pt x="1001655" y="172958"/>
                  </a:lnTo>
                  <a:lnTo>
                    <a:pt x="962696" y="171862"/>
                  </a:lnTo>
                  <a:lnTo>
                    <a:pt x="1150411" y="171862"/>
                  </a:lnTo>
                  <a:lnTo>
                    <a:pt x="1257665" y="279117"/>
                  </a:lnTo>
                  <a:close/>
                </a:path>
              </a:pathLst>
            </a:custGeom>
            <a:solidFill>
              <a:srgbClr val="CBCBCB"/>
            </a:solidFill>
          </p:spPr>
          <p:txBody>
            <a:bodyPr wrap="square" lIns="0" tIns="0" rIns="0" bIns="0" rtlCol="0"/>
            <a:lstStyle/>
            <a:p>
              <a:endParaRPr/>
            </a:p>
          </p:txBody>
        </p:sp>
        <p:sp>
          <p:nvSpPr>
            <p:cNvPr id="19" name="object 19"/>
            <p:cNvSpPr/>
            <p:nvPr/>
          </p:nvSpPr>
          <p:spPr>
            <a:xfrm>
              <a:off x="5692849" y="1997648"/>
              <a:ext cx="1365250" cy="1279525"/>
            </a:xfrm>
            <a:custGeom>
              <a:avLst/>
              <a:gdLst/>
              <a:ahLst/>
              <a:cxnLst/>
              <a:rect l="l" t="t" r="r" b="b"/>
              <a:pathLst>
                <a:path w="1365250" h="1279525">
                  <a:moveTo>
                    <a:pt x="1257665" y="279117"/>
                  </a:moveTo>
                  <a:lnTo>
                    <a:pt x="1232135" y="256096"/>
                  </a:lnTo>
                  <a:lnTo>
                    <a:pt x="1204529" y="235921"/>
                  </a:lnTo>
                  <a:lnTo>
                    <a:pt x="1143543" y="203991"/>
                  </a:lnTo>
                  <a:lnTo>
                    <a:pt x="1075615" y="183084"/>
                  </a:lnTo>
                  <a:lnTo>
                    <a:pt x="1001655" y="172958"/>
                  </a:lnTo>
                  <a:lnTo>
                    <a:pt x="962696" y="171862"/>
                  </a:lnTo>
                  <a:lnTo>
                    <a:pt x="922570" y="173371"/>
                  </a:lnTo>
                  <a:lnTo>
                    <a:pt x="881390" y="177454"/>
                  </a:lnTo>
                  <a:lnTo>
                    <a:pt x="839270" y="184081"/>
                  </a:lnTo>
                  <a:lnTo>
                    <a:pt x="796323" y="193222"/>
                  </a:lnTo>
                  <a:lnTo>
                    <a:pt x="752663" y="204847"/>
                  </a:lnTo>
                  <a:lnTo>
                    <a:pt x="708404" y="218924"/>
                  </a:lnTo>
                  <a:lnTo>
                    <a:pt x="663658" y="235425"/>
                  </a:lnTo>
                  <a:lnTo>
                    <a:pt x="618540" y="254319"/>
                  </a:lnTo>
                  <a:lnTo>
                    <a:pt x="573163" y="275576"/>
                  </a:lnTo>
                  <a:lnTo>
                    <a:pt x="527641" y="299165"/>
                  </a:lnTo>
                  <a:lnTo>
                    <a:pt x="482087" y="325056"/>
                  </a:lnTo>
                  <a:lnTo>
                    <a:pt x="436615" y="353219"/>
                  </a:lnTo>
                  <a:lnTo>
                    <a:pt x="391338" y="383624"/>
                  </a:lnTo>
                  <a:lnTo>
                    <a:pt x="346370" y="416240"/>
                  </a:lnTo>
                  <a:lnTo>
                    <a:pt x="301825" y="451037"/>
                  </a:lnTo>
                  <a:lnTo>
                    <a:pt x="257817" y="487985"/>
                  </a:lnTo>
                  <a:lnTo>
                    <a:pt x="214458" y="527054"/>
                  </a:lnTo>
                  <a:lnTo>
                    <a:pt x="171862" y="568213"/>
                  </a:lnTo>
                  <a:lnTo>
                    <a:pt x="0" y="396351"/>
                  </a:lnTo>
                  <a:lnTo>
                    <a:pt x="42595" y="355192"/>
                  </a:lnTo>
                  <a:lnTo>
                    <a:pt x="85954" y="316123"/>
                  </a:lnTo>
                  <a:lnTo>
                    <a:pt x="129963" y="279174"/>
                  </a:lnTo>
                  <a:lnTo>
                    <a:pt x="174508" y="244377"/>
                  </a:lnTo>
                  <a:lnTo>
                    <a:pt x="219475" y="211761"/>
                  </a:lnTo>
                  <a:lnTo>
                    <a:pt x="264752" y="181356"/>
                  </a:lnTo>
                  <a:lnTo>
                    <a:pt x="310224" y="153193"/>
                  </a:lnTo>
                  <a:lnTo>
                    <a:pt x="355778" y="127302"/>
                  </a:lnTo>
                  <a:lnTo>
                    <a:pt x="401300" y="103713"/>
                  </a:lnTo>
                  <a:lnTo>
                    <a:pt x="446677" y="82457"/>
                  </a:lnTo>
                  <a:lnTo>
                    <a:pt x="491795" y="63563"/>
                  </a:lnTo>
                  <a:lnTo>
                    <a:pt x="536541" y="47062"/>
                  </a:lnTo>
                  <a:lnTo>
                    <a:pt x="580801" y="32984"/>
                  </a:lnTo>
                  <a:lnTo>
                    <a:pt x="624461" y="21359"/>
                  </a:lnTo>
                  <a:lnTo>
                    <a:pt x="667408" y="12218"/>
                  </a:lnTo>
                  <a:lnTo>
                    <a:pt x="709528" y="5591"/>
                  </a:lnTo>
                  <a:lnTo>
                    <a:pt x="750708" y="1508"/>
                  </a:lnTo>
                  <a:lnTo>
                    <a:pt x="790834" y="0"/>
                  </a:lnTo>
                  <a:lnTo>
                    <a:pt x="829792" y="1095"/>
                  </a:lnTo>
                  <a:lnTo>
                    <a:pt x="903753" y="11221"/>
                  </a:lnTo>
                  <a:lnTo>
                    <a:pt x="971680" y="32129"/>
                  </a:lnTo>
                  <a:lnTo>
                    <a:pt x="1032667" y="64059"/>
                  </a:lnTo>
                  <a:lnTo>
                    <a:pt x="1085803" y="107254"/>
                  </a:lnTo>
                  <a:lnTo>
                    <a:pt x="1257665" y="279117"/>
                  </a:lnTo>
                  <a:lnTo>
                    <a:pt x="1303215" y="335999"/>
                  </a:lnTo>
                  <a:lnTo>
                    <a:pt x="1336131" y="402079"/>
                  </a:lnTo>
                  <a:lnTo>
                    <a:pt x="1356570" y="476265"/>
                  </a:lnTo>
                  <a:lnTo>
                    <a:pt x="1362160" y="516055"/>
                  </a:lnTo>
                  <a:lnTo>
                    <a:pt x="1364690" y="557462"/>
                  </a:lnTo>
                  <a:lnTo>
                    <a:pt x="1364180" y="600348"/>
                  </a:lnTo>
                  <a:lnTo>
                    <a:pt x="1360648" y="644578"/>
                  </a:lnTo>
                  <a:lnTo>
                    <a:pt x="1354115" y="690014"/>
                  </a:lnTo>
                  <a:lnTo>
                    <a:pt x="1344601" y="736519"/>
                  </a:lnTo>
                  <a:lnTo>
                    <a:pt x="1332124" y="783958"/>
                  </a:lnTo>
                  <a:lnTo>
                    <a:pt x="1316706" y="832193"/>
                  </a:lnTo>
                  <a:lnTo>
                    <a:pt x="1298364" y="881089"/>
                  </a:lnTo>
                  <a:lnTo>
                    <a:pt x="1277120" y="930507"/>
                  </a:lnTo>
                  <a:lnTo>
                    <a:pt x="1252992" y="980312"/>
                  </a:lnTo>
                  <a:lnTo>
                    <a:pt x="1226000" y="1030367"/>
                  </a:lnTo>
                  <a:lnTo>
                    <a:pt x="1196164" y="1080535"/>
                  </a:lnTo>
                  <a:lnTo>
                    <a:pt x="1163504" y="1130681"/>
                  </a:lnTo>
                  <a:lnTo>
                    <a:pt x="1128039" y="1180666"/>
                  </a:lnTo>
                  <a:lnTo>
                    <a:pt x="1213970" y="1266597"/>
                  </a:lnTo>
                  <a:lnTo>
                    <a:pt x="882937" y="1279289"/>
                  </a:lnTo>
                  <a:lnTo>
                    <a:pt x="870245" y="922872"/>
                  </a:lnTo>
                  <a:lnTo>
                    <a:pt x="956177" y="1008803"/>
                  </a:lnTo>
                  <a:lnTo>
                    <a:pt x="990417" y="960607"/>
                  </a:lnTo>
                  <a:lnTo>
                    <a:pt x="1022107" y="912156"/>
                  </a:lnTo>
                  <a:lnTo>
                    <a:pt x="1051213" y="863582"/>
                  </a:lnTo>
                  <a:lnTo>
                    <a:pt x="1077704" y="815016"/>
                  </a:lnTo>
                  <a:lnTo>
                    <a:pt x="1101545" y="766589"/>
                  </a:lnTo>
                  <a:lnTo>
                    <a:pt x="1122705" y="718432"/>
                  </a:lnTo>
                  <a:lnTo>
                    <a:pt x="1141151" y="670677"/>
                  </a:lnTo>
                  <a:lnTo>
                    <a:pt x="1156850" y="623454"/>
                  </a:lnTo>
                  <a:lnTo>
                    <a:pt x="1169769" y="576895"/>
                  </a:lnTo>
                  <a:lnTo>
                    <a:pt x="1179876" y="531130"/>
                  </a:lnTo>
                  <a:lnTo>
                    <a:pt x="1187138" y="486291"/>
                  </a:lnTo>
                  <a:lnTo>
                    <a:pt x="1191523" y="442510"/>
                  </a:lnTo>
                  <a:lnTo>
                    <a:pt x="1192997" y="399916"/>
                  </a:lnTo>
                  <a:lnTo>
                    <a:pt x="1191527" y="358642"/>
                  </a:lnTo>
                  <a:lnTo>
                    <a:pt x="1187082" y="318819"/>
                  </a:lnTo>
                  <a:lnTo>
                    <a:pt x="1179628" y="280576"/>
                  </a:lnTo>
                  <a:lnTo>
                    <a:pt x="1169133" y="244047"/>
                  </a:lnTo>
                  <a:lnTo>
                    <a:pt x="1155564" y="209362"/>
                  </a:lnTo>
                </a:path>
              </a:pathLst>
            </a:custGeom>
            <a:ln w="76199">
              <a:solidFill>
                <a:srgbClr val="FF9900"/>
              </a:solidFill>
            </a:ln>
          </p:spPr>
          <p:txBody>
            <a:bodyPr wrap="square" lIns="0" tIns="0" rIns="0" bIns="0" rtlCol="0"/>
            <a:lstStyle/>
            <a:p>
              <a:endParaRPr/>
            </a:p>
          </p:txBody>
        </p:sp>
        <p:sp>
          <p:nvSpPr>
            <p:cNvPr id="20" name="object 20"/>
            <p:cNvSpPr/>
            <p:nvPr/>
          </p:nvSpPr>
          <p:spPr>
            <a:xfrm>
              <a:off x="3442518" y="1070838"/>
              <a:ext cx="549910" cy="950594"/>
            </a:xfrm>
            <a:custGeom>
              <a:avLst/>
              <a:gdLst/>
              <a:ahLst/>
              <a:cxnLst/>
              <a:rect l="l" t="t" r="r" b="b"/>
              <a:pathLst>
                <a:path w="549910" h="950594">
                  <a:moveTo>
                    <a:pt x="380866" y="683291"/>
                  </a:moveTo>
                  <a:lnTo>
                    <a:pt x="85931" y="683291"/>
                  </a:lnTo>
                  <a:lnTo>
                    <a:pt x="125813" y="631895"/>
                  </a:lnTo>
                  <a:lnTo>
                    <a:pt x="163037" y="580619"/>
                  </a:lnTo>
                  <a:lnTo>
                    <a:pt x="197532" y="529626"/>
                  </a:lnTo>
                  <a:lnTo>
                    <a:pt x="229230" y="479082"/>
                  </a:lnTo>
                  <a:lnTo>
                    <a:pt x="258060" y="429152"/>
                  </a:lnTo>
                  <a:lnTo>
                    <a:pt x="283954" y="380002"/>
                  </a:lnTo>
                  <a:lnTo>
                    <a:pt x="306842" y="331797"/>
                  </a:lnTo>
                  <a:lnTo>
                    <a:pt x="326654" y="284702"/>
                  </a:lnTo>
                  <a:lnTo>
                    <a:pt x="343321" y="238882"/>
                  </a:lnTo>
                  <a:lnTo>
                    <a:pt x="356773" y="194503"/>
                  </a:lnTo>
                  <a:lnTo>
                    <a:pt x="366940" y="151729"/>
                  </a:lnTo>
                  <a:lnTo>
                    <a:pt x="373754" y="110727"/>
                  </a:lnTo>
                  <a:lnTo>
                    <a:pt x="377145" y="71661"/>
                  </a:lnTo>
                  <a:lnTo>
                    <a:pt x="377042" y="34697"/>
                  </a:lnTo>
                  <a:lnTo>
                    <a:pt x="373378" y="0"/>
                  </a:lnTo>
                  <a:lnTo>
                    <a:pt x="419409" y="11840"/>
                  </a:lnTo>
                  <a:lnTo>
                    <a:pt x="458760" y="31089"/>
                  </a:lnTo>
                  <a:lnTo>
                    <a:pt x="491260" y="57466"/>
                  </a:lnTo>
                  <a:lnTo>
                    <a:pt x="516740" y="90690"/>
                  </a:lnTo>
                  <a:lnTo>
                    <a:pt x="535034" y="130479"/>
                  </a:lnTo>
                  <a:lnTo>
                    <a:pt x="545970" y="176551"/>
                  </a:lnTo>
                  <a:lnTo>
                    <a:pt x="549382" y="228626"/>
                  </a:lnTo>
                  <a:lnTo>
                    <a:pt x="545099" y="286421"/>
                  </a:lnTo>
                  <a:lnTo>
                    <a:pt x="538618" y="324448"/>
                  </a:lnTo>
                  <a:lnTo>
                    <a:pt x="529292" y="363907"/>
                  </a:lnTo>
                  <a:lnTo>
                    <a:pt x="517188" y="404667"/>
                  </a:lnTo>
                  <a:lnTo>
                    <a:pt x="502370" y="446597"/>
                  </a:lnTo>
                  <a:lnTo>
                    <a:pt x="484906" y="489567"/>
                  </a:lnTo>
                  <a:lnTo>
                    <a:pt x="464860" y="533447"/>
                  </a:lnTo>
                  <a:lnTo>
                    <a:pt x="442299" y="578108"/>
                  </a:lnTo>
                  <a:lnTo>
                    <a:pt x="417289" y="623418"/>
                  </a:lnTo>
                  <a:lnTo>
                    <a:pt x="389894" y="669247"/>
                  </a:lnTo>
                  <a:lnTo>
                    <a:pt x="380866" y="683291"/>
                  </a:lnTo>
                  <a:close/>
                </a:path>
                <a:path w="549910" h="950594">
                  <a:moveTo>
                    <a:pt x="9343" y="950428"/>
                  </a:moveTo>
                  <a:lnTo>
                    <a:pt x="0" y="597359"/>
                  </a:lnTo>
                  <a:lnTo>
                    <a:pt x="85931" y="683291"/>
                  </a:lnTo>
                  <a:lnTo>
                    <a:pt x="380866" y="683291"/>
                  </a:lnTo>
                  <a:lnTo>
                    <a:pt x="360182" y="715465"/>
                  </a:lnTo>
                  <a:lnTo>
                    <a:pt x="328217" y="761943"/>
                  </a:lnTo>
                  <a:lnTo>
                    <a:pt x="294065" y="808549"/>
                  </a:lnTo>
                  <a:lnTo>
                    <a:pt x="257793" y="855153"/>
                  </a:lnTo>
                  <a:lnTo>
                    <a:pt x="343724" y="941084"/>
                  </a:lnTo>
                  <a:lnTo>
                    <a:pt x="9343" y="950428"/>
                  </a:lnTo>
                  <a:close/>
                </a:path>
              </a:pathLst>
            </a:custGeom>
            <a:solidFill>
              <a:srgbClr val="FFFFFF"/>
            </a:solidFill>
          </p:spPr>
          <p:txBody>
            <a:bodyPr wrap="square" lIns="0" tIns="0" rIns="0" bIns="0" rtlCol="0"/>
            <a:lstStyle/>
            <a:p>
              <a:endParaRPr/>
            </a:p>
          </p:txBody>
        </p:sp>
        <p:sp>
          <p:nvSpPr>
            <p:cNvPr id="21" name="object 21"/>
            <p:cNvSpPr/>
            <p:nvPr/>
          </p:nvSpPr>
          <p:spPr>
            <a:xfrm>
              <a:off x="2779824" y="894647"/>
              <a:ext cx="1152525" cy="626745"/>
            </a:xfrm>
            <a:custGeom>
              <a:avLst/>
              <a:gdLst/>
              <a:ahLst/>
              <a:cxnLst/>
              <a:rect l="l" t="t" r="r" b="b"/>
              <a:pathLst>
                <a:path w="1152525" h="626744">
                  <a:moveTo>
                    <a:pt x="171862" y="626443"/>
                  </a:moveTo>
                  <a:lnTo>
                    <a:pt x="0" y="454581"/>
                  </a:lnTo>
                  <a:lnTo>
                    <a:pt x="47732" y="408180"/>
                  </a:lnTo>
                  <a:lnTo>
                    <a:pt x="95937" y="363953"/>
                  </a:lnTo>
                  <a:lnTo>
                    <a:pt x="144468" y="321959"/>
                  </a:lnTo>
                  <a:lnTo>
                    <a:pt x="193179" y="282258"/>
                  </a:lnTo>
                  <a:lnTo>
                    <a:pt x="241924" y="244907"/>
                  </a:lnTo>
                  <a:lnTo>
                    <a:pt x="290557" y="209965"/>
                  </a:lnTo>
                  <a:lnTo>
                    <a:pt x="338932" y="177492"/>
                  </a:lnTo>
                  <a:lnTo>
                    <a:pt x="386903" y="147546"/>
                  </a:lnTo>
                  <a:lnTo>
                    <a:pt x="434324" y="120186"/>
                  </a:lnTo>
                  <a:lnTo>
                    <a:pt x="481049" y="95470"/>
                  </a:lnTo>
                  <a:lnTo>
                    <a:pt x="526932" y="73458"/>
                  </a:lnTo>
                  <a:lnTo>
                    <a:pt x="571827" y="54208"/>
                  </a:lnTo>
                  <a:lnTo>
                    <a:pt x="615588" y="37778"/>
                  </a:lnTo>
                  <a:lnTo>
                    <a:pt x="658069" y="24228"/>
                  </a:lnTo>
                  <a:lnTo>
                    <a:pt x="699124" y="13616"/>
                  </a:lnTo>
                  <a:lnTo>
                    <a:pt x="738607" y="6002"/>
                  </a:lnTo>
                  <a:lnTo>
                    <a:pt x="812272" y="0"/>
                  </a:lnTo>
                  <a:lnTo>
                    <a:pt x="846162" y="1729"/>
                  </a:lnTo>
                  <a:lnTo>
                    <a:pt x="907329" y="14943"/>
                  </a:lnTo>
                  <a:lnTo>
                    <a:pt x="958703" y="41556"/>
                  </a:lnTo>
                  <a:lnTo>
                    <a:pt x="1092181" y="171862"/>
                  </a:lnTo>
                  <a:lnTo>
                    <a:pt x="984134" y="171862"/>
                  </a:lnTo>
                  <a:lnTo>
                    <a:pt x="948234" y="173306"/>
                  </a:lnTo>
                  <a:lnTo>
                    <a:pt x="870986" y="185479"/>
                  </a:lnTo>
                  <a:lnTo>
                    <a:pt x="829932" y="196091"/>
                  </a:lnTo>
                  <a:lnTo>
                    <a:pt x="787451" y="209640"/>
                  </a:lnTo>
                  <a:lnTo>
                    <a:pt x="743690" y="226070"/>
                  </a:lnTo>
                  <a:lnTo>
                    <a:pt x="698795" y="245320"/>
                  </a:lnTo>
                  <a:lnTo>
                    <a:pt x="652912" y="267333"/>
                  </a:lnTo>
                  <a:lnTo>
                    <a:pt x="606187" y="292049"/>
                  </a:lnTo>
                  <a:lnTo>
                    <a:pt x="558766" y="319409"/>
                  </a:lnTo>
                  <a:lnTo>
                    <a:pt x="510795" y="349355"/>
                  </a:lnTo>
                  <a:lnTo>
                    <a:pt x="462420" y="381828"/>
                  </a:lnTo>
                  <a:lnTo>
                    <a:pt x="413787" y="416769"/>
                  </a:lnTo>
                  <a:lnTo>
                    <a:pt x="365042" y="454120"/>
                  </a:lnTo>
                  <a:lnTo>
                    <a:pt x="316331" y="493822"/>
                  </a:lnTo>
                  <a:lnTo>
                    <a:pt x="267800" y="535815"/>
                  </a:lnTo>
                  <a:lnTo>
                    <a:pt x="219595" y="580042"/>
                  </a:lnTo>
                  <a:lnTo>
                    <a:pt x="171862" y="626443"/>
                  </a:lnTo>
                  <a:close/>
                </a:path>
                <a:path w="1152525" h="626744">
                  <a:moveTo>
                    <a:pt x="1152215" y="231896"/>
                  </a:moveTo>
                  <a:lnTo>
                    <a:pt x="1106175" y="198408"/>
                  </a:lnTo>
                  <a:lnTo>
                    <a:pt x="1049759" y="178553"/>
                  </a:lnTo>
                  <a:lnTo>
                    <a:pt x="984134" y="171862"/>
                  </a:lnTo>
                  <a:lnTo>
                    <a:pt x="1092181" y="171862"/>
                  </a:lnTo>
                  <a:lnTo>
                    <a:pt x="1152215" y="231896"/>
                  </a:lnTo>
                  <a:close/>
                </a:path>
              </a:pathLst>
            </a:custGeom>
            <a:solidFill>
              <a:srgbClr val="CBCBCB"/>
            </a:solidFill>
          </p:spPr>
          <p:txBody>
            <a:bodyPr wrap="square" lIns="0" tIns="0" rIns="0" bIns="0" rtlCol="0"/>
            <a:lstStyle/>
            <a:p>
              <a:endParaRPr/>
            </a:p>
          </p:txBody>
        </p:sp>
        <p:sp>
          <p:nvSpPr>
            <p:cNvPr id="22" name="object 22"/>
            <p:cNvSpPr/>
            <p:nvPr/>
          </p:nvSpPr>
          <p:spPr>
            <a:xfrm>
              <a:off x="2779824" y="894647"/>
              <a:ext cx="1212215" cy="1127125"/>
            </a:xfrm>
            <a:custGeom>
              <a:avLst/>
              <a:gdLst/>
              <a:ahLst/>
              <a:cxnLst/>
              <a:rect l="l" t="t" r="r" b="b"/>
              <a:pathLst>
                <a:path w="1212214" h="1127125">
                  <a:moveTo>
                    <a:pt x="1152215" y="231896"/>
                  </a:moveTo>
                  <a:lnTo>
                    <a:pt x="1130565" y="213419"/>
                  </a:lnTo>
                  <a:lnTo>
                    <a:pt x="1106175" y="198408"/>
                  </a:lnTo>
                  <a:lnTo>
                    <a:pt x="1079191" y="186806"/>
                  </a:lnTo>
                  <a:lnTo>
                    <a:pt x="1049759" y="178553"/>
                  </a:lnTo>
                  <a:lnTo>
                    <a:pt x="1018025" y="173591"/>
                  </a:lnTo>
                  <a:lnTo>
                    <a:pt x="984134" y="171862"/>
                  </a:lnTo>
                  <a:lnTo>
                    <a:pt x="948234" y="173306"/>
                  </a:lnTo>
                  <a:lnTo>
                    <a:pt x="870986" y="185479"/>
                  </a:lnTo>
                  <a:lnTo>
                    <a:pt x="829932" y="196091"/>
                  </a:lnTo>
                  <a:lnTo>
                    <a:pt x="787451" y="209640"/>
                  </a:lnTo>
                  <a:lnTo>
                    <a:pt x="743690" y="226070"/>
                  </a:lnTo>
                  <a:lnTo>
                    <a:pt x="698795" y="245320"/>
                  </a:lnTo>
                  <a:lnTo>
                    <a:pt x="652912" y="267333"/>
                  </a:lnTo>
                  <a:lnTo>
                    <a:pt x="606187" y="292049"/>
                  </a:lnTo>
                  <a:lnTo>
                    <a:pt x="558766" y="319409"/>
                  </a:lnTo>
                  <a:lnTo>
                    <a:pt x="510795" y="349355"/>
                  </a:lnTo>
                  <a:lnTo>
                    <a:pt x="462420" y="381828"/>
                  </a:lnTo>
                  <a:lnTo>
                    <a:pt x="413787" y="416769"/>
                  </a:lnTo>
                  <a:lnTo>
                    <a:pt x="365042" y="454120"/>
                  </a:lnTo>
                  <a:lnTo>
                    <a:pt x="316331" y="493822"/>
                  </a:lnTo>
                  <a:lnTo>
                    <a:pt x="267800" y="535815"/>
                  </a:lnTo>
                  <a:lnTo>
                    <a:pt x="219595" y="580042"/>
                  </a:lnTo>
                  <a:lnTo>
                    <a:pt x="171862" y="626443"/>
                  </a:lnTo>
                  <a:lnTo>
                    <a:pt x="0" y="454581"/>
                  </a:lnTo>
                  <a:lnTo>
                    <a:pt x="47732" y="408180"/>
                  </a:lnTo>
                  <a:lnTo>
                    <a:pt x="95937" y="363953"/>
                  </a:lnTo>
                  <a:lnTo>
                    <a:pt x="144468" y="321959"/>
                  </a:lnTo>
                  <a:lnTo>
                    <a:pt x="193179" y="282258"/>
                  </a:lnTo>
                  <a:lnTo>
                    <a:pt x="241924" y="244907"/>
                  </a:lnTo>
                  <a:lnTo>
                    <a:pt x="290557" y="209965"/>
                  </a:lnTo>
                  <a:lnTo>
                    <a:pt x="338932" y="177492"/>
                  </a:lnTo>
                  <a:lnTo>
                    <a:pt x="386903" y="147546"/>
                  </a:lnTo>
                  <a:lnTo>
                    <a:pt x="434324" y="120186"/>
                  </a:lnTo>
                  <a:lnTo>
                    <a:pt x="481049" y="95470"/>
                  </a:lnTo>
                  <a:lnTo>
                    <a:pt x="526932" y="73458"/>
                  </a:lnTo>
                  <a:lnTo>
                    <a:pt x="571827" y="54208"/>
                  </a:lnTo>
                  <a:lnTo>
                    <a:pt x="615588" y="37778"/>
                  </a:lnTo>
                  <a:lnTo>
                    <a:pt x="658069" y="24228"/>
                  </a:lnTo>
                  <a:lnTo>
                    <a:pt x="699124" y="13616"/>
                  </a:lnTo>
                  <a:lnTo>
                    <a:pt x="738607" y="6002"/>
                  </a:lnTo>
                  <a:lnTo>
                    <a:pt x="812272" y="0"/>
                  </a:lnTo>
                  <a:lnTo>
                    <a:pt x="846162" y="1729"/>
                  </a:lnTo>
                  <a:lnTo>
                    <a:pt x="907329" y="14943"/>
                  </a:lnTo>
                  <a:lnTo>
                    <a:pt x="958703" y="41556"/>
                  </a:lnTo>
                  <a:lnTo>
                    <a:pt x="1152215" y="231896"/>
                  </a:lnTo>
                  <a:lnTo>
                    <a:pt x="1186868" y="280366"/>
                  </a:lnTo>
                  <a:lnTo>
                    <a:pt x="1206679" y="340503"/>
                  </a:lnTo>
                  <a:lnTo>
                    <a:pt x="1212028" y="411000"/>
                  </a:lnTo>
                  <a:lnTo>
                    <a:pt x="1209398" y="449724"/>
                  </a:lnTo>
                  <a:lnTo>
                    <a:pt x="1203295" y="490547"/>
                  </a:lnTo>
                  <a:lnTo>
                    <a:pt x="1193765" y="533305"/>
                  </a:lnTo>
                  <a:lnTo>
                    <a:pt x="1180858" y="577835"/>
                  </a:lnTo>
                  <a:lnTo>
                    <a:pt x="1164620" y="623973"/>
                  </a:lnTo>
                  <a:lnTo>
                    <a:pt x="1145098" y="671556"/>
                  </a:lnTo>
                  <a:lnTo>
                    <a:pt x="1122339" y="720420"/>
                  </a:lnTo>
                  <a:lnTo>
                    <a:pt x="1096393" y="770401"/>
                  </a:lnTo>
                  <a:lnTo>
                    <a:pt x="1067304" y="821337"/>
                  </a:lnTo>
                  <a:lnTo>
                    <a:pt x="1035122" y="873062"/>
                  </a:lnTo>
                  <a:lnTo>
                    <a:pt x="999894" y="925414"/>
                  </a:lnTo>
                  <a:lnTo>
                    <a:pt x="961667" y="978229"/>
                  </a:lnTo>
                  <a:lnTo>
                    <a:pt x="920487" y="1031344"/>
                  </a:lnTo>
                  <a:lnTo>
                    <a:pt x="1006419" y="1117275"/>
                  </a:lnTo>
                  <a:lnTo>
                    <a:pt x="672037" y="1126618"/>
                  </a:lnTo>
                  <a:lnTo>
                    <a:pt x="662694" y="773550"/>
                  </a:lnTo>
                  <a:lnTo>
                    <a:pt x="748625" y="859481"/>
                  </a:lnTo>
                  <a:lnTo>
                    <a:pt x="788507" y="808086"/>
                  </a:lnTo>
                  <a:lnTo>
                    <a:pt x="825731" y="756809"/>
                  </a:lnTo>
                  <a:lnTo>
                    <a:pt x="860226" y="705816"/>
                  </a:lnTo>
                  <a:lnTo>
                    <a:pt x="891924" y="655273"/>
                  </a:lnTo>
                  <a:lnTo>
                    <a:pt x="920755" y="605343"/>
                  </a:lnTo>
                  <a:lnTo>
                    <a:pt x="946649" y="556193"/>
                  </a:lnTo>
                  <a:lnTo>
                    <a:pt x="969536" y="507988"/>
                  </a:lnTo>
                  <a:lnTo>
                    <a:pt x="989348" y="460892"/>
                  </a:lnTo>
                  <a:lnTo>
                    <a:pt x="1006015" y="415073"/>
                  </a:lnTo>
                  <a:lnTo>
                    <a:pt x="1019467" y="370693"/>
                  </a:lnTo>
                  <a:lnTo>
                    <a:pt x="1029635" y="327920"/>
                  </a:lnTo>
                  <a:lnTo>
                    <a:pt x="1036449" y="286918"/>
                  </a:lnTo>
                  <a:lnTo>
                    <a:pt x="1039839" y="247852"/>
                  </a:lnTo>
                  <a:lnTo>
                    <a:pt x="1039737" y="210888"/>
                  </a:lnTo>
                  <a:lnTo>
                    <a:pt x="1036072" y="176190"/>
                  </a:lnTo>
                </a:path>
              </a:pathLst>
            </a:custGeom>
            <a:ln w="76199">
              <a:solidFill>
                <a:srgbClr val="FF9900"/>
              </a:solidFill>
            </a:ln>
          </p:spPr>
          <p:txBody>
            <a:bodyPr wrap="square" lIns="0" tIns="0" rIns="0" bIns="0" rtlCol="0"/>
            <a:lstStyle/>
            <a:p>
              <a:endParaRPr/>
            </a:p>
          </p:txBody>
        </p:sp>
      </p:grpSp>
      <p:sp>
        <p:nvSpPr>
          <p:cNvPr id="23" name="Date Placeholder 22">
            <a:extLst>
              <a:ext uri="{FF2B5EF4-FFF2-40B4-BE49-F238E27FC236}">
                <a16:creationId xmlns:a16="http://schemas.microsoft.com/office/drawing/2014/main" id="{96A7BD99-84E7-F21A-18C5-D8589FCF5DFE}"/>
              </a:ext>
            </a:extLst>
          </p:cNvPr>
          <p:cNvSpPr>
            <a:spLocks noGrp="1"/>
          </p:cNvSpPr>
          <p:nvPr>
            <p:ph type="dt" sz="half" idx="10"/>
          </p:nvPr>
        </p:nvSpPr>
        <p:spPr/>
        <p:txBody>
          <a:bodyPr/>
          <a:lstStyle/>
          <a:p>
            <a:fld id="{FEB38616-5959-41D5-9FFD-29DEB9957F02}" type="datetime1">
              <a:rPr lang="en-US" smtClean="0"/>
              <a:t>2/5/2024</a:t>
            </a:fld>
            <a:endParaRPr lang="en-US"/>
          </a:p>
        </p:txBody>
      </p:sp>
      <p:sp>
        <p:nvSpPr>
          <p:cNvPr id="24" name="Slide Number Placeholder 23">
            <a:extLst>
              <a:ext uri="{FF2B5EF4-FFF2-40B4-BE49-F238E27FC236}">
                <a16:creationId xmlns:a16="http://schemas.microsoft.com/office/drawing/2014/main" id="{86F491C4-1EA0-3EE2-57D5-CCD0A02FAB4F}"/>
              </a:ext>
            </a:extLst>
          </p:cNvPr>
          <p:cNvSpPr>
            <a:spLocks noGrp="1"/>
          </p:cNvSpPr>
          <p:nvPr>
            <p:ph type="sldNum" sz="quarter" idx="12"/>
          </p:nvPr>
        </p:nvSpPr>
        <p:spPr/>
        <p:txBody>
          <a:bodyPr/>
          <a:lstStyle/>
          <a:p>
            <a:fld id="{B6F15528-21DE-4FAA-801E-634DDDAF4B2B}"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FEB-C6D5-127A-D154-69EC5F5C7295}"/>
              </a:ext>
            </a:extLst>
          </p:cNvPr>
          <p:cNvSpPr>
            <a:spLocks noGrp="1"/>
          </p:cNvSpPr>
          <p:nvPr>
            <p:ph type="title"/>
          </p:nvPr>
        </p:nvSpPr>
        <p:spPr>
          <a:xfrm>
            <a:off x="457200" y="731837"/>
            <a:ext cx="8229600" cy="1143000"/>
          </a:xfrm>
        </p:spPr>
        <p:txBody>
          <a:bodyPr>
            <a:normAutofit fontScale="90000"/>
          </a:bodyPr>
          <a:lstStyle/>
          <a:p>
            <a:r>
              <a:rPr lang="en-US" b="1" i="0" dirty="0">
                <a:solidFill>
                  <a:srgbClr val="C00000"/>
                </a:solidFill>
                <a:effectLst/>
                <a:latin typeface="+mn-lt"/>
              </a:rPr>
              <a:t>Examples of Un</a:t>
            </a:r>
            <a:r>
              <a:rPr lang="en-US" b="1" dirty="0">
                <a:solidFill>
                  <a:srgbClr val="C00000"/>
                </a:solidFill>
                <a:latin typeface="+mn-lt"/>
              </a:rPr>
              <a:t>s</a:t>
            </a:r>
            <a:r>
              <a:rPr lang="en-US" b="1" i="0" dirty="0">
                <a:solidFill>
                  <a:srgbClr val="C00000"/>
                </a:solidFill>
                <a:effectLst/>
                <a:latin typeface="+mn-lt"/>
              </a:rPr>
              <a:t>tructured Data</a:t>
            </a:r>
            <a:br>
              <a:rPr lang="en-US" b="1" i="0" dirty="0">
                <a:solidFill>
                  <a:srgbClr val="C00000"/>
                </a:solidFill>
                <a:effectLst/>
                <a:latin typeface="+mn-lt"/>
              </a:rPr>
            </a:br>
            <a:br>
              <a:rPr lang="en-US" b="1" i="0" dirty="0">
                <a:solidFill>
                  <a:srgbClr val="C00000"/>
                </a:solidFill>
                <a:effectLst/>
                <a:latin typeface="+mn-lt"/>
              </a:rPr>
            </a:b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06DB2D9-2E90-9328-96A7-0DAC0178C09C}"/>
              </a:ext>
            </a:extLst>
          </p:cNvPr>
          <p:cNvSpPr>
            <a:spLocks noGrp="1"/>
          </p:cNvSpPr>
          <p:nvPr>
            <p:ph idx="1"/>
          </p:nvPr>
        </p:nvSpPr>
        <p:spPr>
          <a:xfrm>
            <a:off x="457200" y="1600200"/>
            <a:ext cx="8229600" cy="4525963"/>
          </a:xfrm>
        </p:spPr>
        <p:txBody>
          <a:bodyPr>
            <a:normAutofit/>
          </a:bodyPr>
          <a:lstStyle/>
          <a:p>
            <a:pPr algn="l"/>
            <a:r>
              <a:rPr lang="en-US" sz="2400" b="0" i="0" dirty="0">
                <a:solidFill>
                  <a:srgbClr val="222222"/>
                </a:solidFill>
                <a:effectLst/>
              </a:rPr>
              <a:t>The output returned by ‘Google Search’</a:t>
            </a:r>
          </a:p>
        </p:txBody>
      </p:sp>
      <p:pic>
        <p:nvPicPr>
          <p:cNvPr id="6" name="Picture 5">
            <a:extLst>
              <a:ext uri="{FF2B5EF4-FFF2-40B4-BE49-F238E27FC236}">
                <a16:creationId xmlns:a16="http://schemas.microsoft.com/office/drawing/2014/main" id="{1D60A83B-5FE4-AED0-1A1B-A6A20EA2E1EB}"/>
              </a:ext>
            </a:extLst>
          </p:cNvPr>
          <p:cNvPicPr>
            <a:picLocks noChangeAspect="1"/>
          </p:cNvPicPr>
          <p:nvPr/>
        </p:nvPicPr>
        <p:blipFill>
          <a:blip r:embed="rId2"/>
          <a:stretch>
            <a:fillRect/>
          </a:stretch>
        </p:blipFill>
        <p:spPr>
          <a:xfrm>
            <a:off x="1196439" y="2362200"/>
            <a:ext cx="6751121" cy="3379073"/>
          </a:xfrm>
          <a:prstGeom prst="rect">
            <a:avLst/>
          </a:prstGeom>
        </p:spPr>
      </p:pic>
      <p:sp>
        <p:nvSpPr>
          <p:cNvPr id="7" name="Date Placeholder 6">
            <a:extLst>
              <a:ext uri="{FF2B5EF4-FFF2-40B4-BE49-F238E27FC236}">
                <a16:creationId xmlns:a16="http://schemas.microsoft.com/office/drawing/2014/main" id="{621EF0DC-98B0-83E9-5103-9490F2530F34}"/>
              </a:ext>
            </a:extLst>
          </p:cNvPr>
          <p:cNvSpPr>
            <a:spLocks noGrp="1"/>
          </p:cNvSpPr>
          <p:nvPr>
            <p:ph type="dt" sz="half" idx="10"/>
          </p:nvPr>
        </p:nvSpPr>
        <p:spPr/>
        <p:txBody>
          <a:bodyPr/>
          <a:lstStyle/>
          <a:p>
            <a:fld id="{2731008E-F436-403F-ABE3-6B7FEF1E6789}" type="datetime1">
              <a:rPr lang="en-US" smtClean="0"/>
              <a:t>2/5/2024</a:t>
            </a:fld>
            <a:endParaRPr lang="en-US"/>
          </a:p>
        </p:txBody>
      </p:sp>
      <p:sp>
        <p:nvSpPr>
          <p:cNvPr id="8" name="Slide Number Placeholder 7">
            <a:extLst>
              <a:ext uri="{FF2B5EF4-FFF2-40B4-BE49-F238E27FC236}">
                <a16:creationId xmlns:a16="http://schemas.microsoft.com/office/drawing/2014/main" id="{82C07BA3-2FA8-0AAC-6947-B683E99081FF}"/>
              </a:ext>
            </a:extLst>
          </p:cNvPr>
          <p:cNvSpPr>
            <a:spLocks noGrp="1"/>
          </p:cNvSpPr>
          <p:nvPr>
            <p:ph type="sldNum" sz="quarter" idx="12"/>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32049805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F56C-C055-69C2-3F3F-312ADD04B7D7}"/>
              </a:ext>
            </a:extLst>
          </p:cNvPr>
          <p:cNvSpPr>
            <a:spLocks noGrp="1"/>
          </p:cNvSpPr>
          <p:nvPr>
            <p:ph type="title"/>
          </p:nvPr>
        </p:nvSpPr>
        <p:spPr/>
        <p:txBody>
          <a:bodyPr>
            <a:normAutofit/>
          </a:bodyPr>
          <a:lstStyle/>
          <a:p>
            <a:r>
              <a:rPr lang="en-US" sz="3200" b="1" i="0" u="none" strike="noStrike" baseline="0" dirty="0">
                <a:solidFill>
                  <a:srgbClr val="C00000"/>
                </a:solidFill>
                <a:latin typeface="+mn-lt"/>
              </a:rPr>
              <a:t>Common tools for the model planning phase </a:t>
            </a:r>
            <a:endParaRPr lang="en-IN" sz="3200" b="1" dirty="0">
              <a:solidFill>
                <a:srgbClr val="C00000"/>
              </a:solidFill>
              <a:latin typeface="+mn-lt"/>
            </a:endParaRPr>
          </a:p>
        </p:txBody>
      </p:sp>
      <p:sp>
        <p:nvSpPr>
          <p:cNvPr id="3" name="Content Placeholder 2">
            <a:extLst>
              <a:ext uri="{FF2B5EF4-FFF2-40B4-BE49-F238E27FC236}">
                <a16:creationId xmlns:a16="http://schemas.microsoft.com/office/drawing/2014/main" id="{AD324D55-C5E2-0A13-CF31-7CCC319D22CB}"/>
              </a:ext>
            </a:extLst>
          </p:cNvPr>
          <p:cNvSpPr>
            <a:spLocks noGrp="1"/>
          </p:cNvSpPr>
          <p:nvPr>
            <p:ph idx="1"/>
          </p:nvPr>
        </p:nvSpPr>
        <p:spPr/>
        <p:txBody>
          <a:bodyPr/>
          <a:lstStyle/>
          <a:p>
            <a:pPr marL="0" indent="0">
              <a:buNone/>
            </a:pPr>
            <a:r>
              <a:rPr lang="en-US" sz="2000" b="1" i="0" u="none" strike="noStrike" baseline="0" dirty="0">
                <a:solidFill>
                  <a:srgbClr val="000000"/>
                </a:solidFill>
              </a:rPr>
              <a:t>R</a:t>
            </a:r>
          </a:p>
          <a:p>
            <a:pPr algn="just"/>
            <a:r>
              <a:rPr lang="en-US" sz="1800" b="0" i="0" u="none" strike="noStrike" baseline="0" dirty="0">
                <a:solidFill>
                  <a:srgbClr val="000000"/>
                </a:solidFill>
                <a:latin typeface="Palatino LT Std"/>
              </a:rPr>
              <a:t>R is the leading analytical method in the industry and is widely used to process statistics and data. </a:t>
            </a:r>
          </a:p>
          <a:p>
            <a:pPr algn="just"/>
            <a:r>
              <a:rPr lang="en-US" sz="1800" b="0" i="0" u="none" strike="noStrike" baseline="0" dirty="0">
                <a:solidFill>
                  <a:srgbClr val="000000"/>
                </a:solidFill>
                <a:latin typeface="Palatino LT Std"/>
              </a:rPr>
              <a:t>This can manipulate the data easily and show it in a variety of ways. In many respects, SAS has been overtaken, such as data performance, production, and outcome. </a:t>
            </a:r>
          </a:p>
          <a:p>
            <a:pPr algn="just"/>
            <a:r>
              <a:rPr lang="en-US" sz="1800" b="0" i="0" u="none" strike="noStrike" baseline="0" dirty="0">
                <a:solidFill>
                  <a:srgbClr val="000000"/>
                </a:solidFill>
                <a:latin typeface="Palatino LT Std"/>
              </a:rPr>
              <a:t>R installs and runs on several platforms, including UNIX, Windows, and macOS. It has 11,556 packages, which allows you to browse by type of packages. </a:t>
            </a:r>
          </a:p>
          <a:p>
            <a:pPr algn="just"/>
            <a:r>
              <a:rPr lang="en-US" sz="1800" b="0" i="0" u="none" strike="noStrike" baseline="0" dirty="0">
                <a:solidFill>
                  <a:srgbClr val="000000"/>
                </a:solidFill>
                <a:latin typeface="Palatino LT Std"/>
              </a:rPr>
              <a:t>R also provides tools for the automated installation of all packages as per user requirement, which can be conveniently installed with big data, too.</a:t>
            </a:r>
            <a:endParaRPr lang="en-IN" dirty="0"/>
          </a:p>
        </p:txBody>
      </p:sp>
      <p:sp>
        <p:nvSpPr>
          <p:cNvPr id="4" name="Date Placeholder 3">
            <a:extLst>
              <a:ext uri="{FF2B5EF4-FFF2-40B4-BE49-F238E27FC236}">
                <a16:creationId xmlns:a16="http://schemas.microsoft.com/office/drawing/2014/main" id="{275EA52B-EC6D-3E42-2324-2CE03E74B131}"/>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A9F90666-A98A-60C2-7760-4FB56054EAF2}"/>
              </a:ext>
            </a:extLst>
          </p:cNvPr>
          <p:cNvSpPr>
            <a:spLocks noGrp="1"/>
          </p:cNvSpPr>
          <p:nvPr>
            <p:ph type="sldNum" sz="quarter" idx="12"/>
          </p:nvPr>
        </p:nvSpPr>
        <p:spPr/>
        <p:txBody>
          <a:bodyPr/>
          <a:lstStyle/>
          <a:p>
            <a:fld id="{B6F15528-21DE-4FAA-801E-634DDDAF4B2B}" type="slidenum">
              <a:rPr lang="en-US" smtClean="0"/>
              <a:t>80</a:t>
            </a:fld>
            <a:endParaRPr lang="en-US"/>
          </a:p>
        </p:txBody>
      </p:sp>
    </p:spTree>
    <p:extLst>
      <p:ext uri="{BB962C8B-B14F-4D97-AF65-F5344CB8AC3E}">
        <p14:creationId xmlns:p14="http://schemas.microsoft.com/office/powerpoint/2010/main" val="1374169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F56C-C055-69C2-3F3F-312ADD04B7D7}"/>
              </a:ext>
            </a:extLst>
          </p:cNvPr>
          <p:cNvSpPr>
            <a:spLocks noGrp="1"/>
          </p:cNvSpPr>
          <p:nvPr>
            <p:ph type="title"/>
          </p:nvPr>
        </p:nvSpPr>
        <p:spPr/>
        <p:txBody>
          <a:bodyPr>
            <a:normAutofit/>
          </a:bodyPr>
          <a:lstStyle/>
          <a:p>
            <a:r>
              <a:rPr lang="en-US" sz="3200" b="1" i="0" u="none" strike="noStrike" baseline="0" dirty="0">
                <a:solidFill>
                  <a:srgbClr val="C00000"/>
                </a:solidFill>
                <a:latin typeface="+mn-lt"/>
              </a:rPr>
              <a:t>Common tools for the model planning phase </a:t>
            </a:r>
            <a:endParaRPr lang="en-IN" sz="3200" b="1" dirty="0">
              <a:solidFill>
                <a:srgbClr val="C00000"/>
              </a:solidFill>
              <a:latin typeface="+mn-lt"/>
            </a:endParaRPr>
          </a:p>
        </p:txBody>
      </p:sp>
      <p:sp>
        <p:nvSpPr>
          <p:cNvPr id="3" name="Content Placeholder 2">
            <a:extLst>
              <a:ext uri="{FF2B5EF4-FFF2-40B4-BE49-F238E27FC236}">
                <a16:creationId xmlns:a16="http://schemas.microsoft.com/office/drawing/2014/main" id="{AD324D55-C5E2-0A13-CF31-7CCC319D22CB}"/>
              </a:ext>
            </a:extLst>
          </p:cNvPr>
          <p:cNvSpPr>
            <a:spLocks noGrp="1"/>
          </p:cNvSpPr>
          <p:nvPr>
            <p:ph idx="1"/>
          </p:nvPr>
        </p:nvSpPr>
        <p:spPr/>
        <p:txBody>
          <a:bodyPr/>
          <a:lstStyle/>
          <a:p>
            <a:pPr marL="0" indent="0" algn="just">
              <a:buNone/>
            </a:pPr>
            <a:r>
              <a:rPr lang="en-US" sz="2000" b="1" i="0" u="none" strike="noStrike" baseline="0" dirty="0">
                <a:solidFill>
                  <a:srgbClr val="000000"/>
                </a:solidFill>
              </a:rPr>
              <a:t>Tableau</a:t>
            </a:r>
          </a:p>
          <a:p>
            <a:pPr algn="just"/>
            <a:r>
              <a:rPr lang="en-US" sz="1800" b="0" i="0" u="none" strike="noStrike" baseline="0" dirty="0">
                <a:solidFill>
                  <a:srgbClr val="000000"/>
                </a:solidFill>
              </a:rPr>
              <a:t>Tableau Public is a free program that links any data source, whether it be a corporate data warehouse, Microsoft Excel, or web-based data, and generates visualizations of results, charts, dashboards, etc., with web-based real-time updates. </a:t>
            </a:r>
          </a:p>
          <a:p>
            <a:pPr algn="just"/>
            <a:r>
              <a:rPr lang="en-US" sz="1800" b="0" i="0" u="none" strike="noStrike" baseline="0" dirty="0">
                <a:solidFill>
                  <a:srgbClr val="000000"/>
                </a:solidFill>
              </a:rPr>
              <a:t>They can also be shared with the customer, or via social media. </a:t>
            </a:r>
          </a:p>
          <a:p>
            <a:pPr algn="just"/>
            <a:r>
              <a:rPr lang="en-US" sz="1800" b="0" i="0" u="none" strike="noStrike" baseline="0" dirty="0">
                <a:solidFill>
                  <a:srgbClr val="000000"/>
                </a:solidFill>
              </a:rPr>
              <a:t>This allows the right to view the file in different formats. </a:t>
            </a:r>
          </a:p>
          <a:p>
            <a:pPr algn="just"/>
            <a:r>
              <a:rPr lang="en-US" sz="1800" b="0" i="0" u="none" strike="noStrike" baseline="0" dirty="0">
                <a:solidFill>
                  <a:srgbClr val="000000"/>
                </a:solidFill>
              </a:rPr>
              <a:t>The big data capabilities of Tableau make them important, and one can better analyze and visualize the data than any other business program for data visualization.</a:t>
            </a:r>
            <a:endParaRPr lang="en-IN" dirty="0"/>
          </a:p>
        </p:txBody>
      </p:sp>
      <p:sp>
        <p:nvSpPr>
          <p:cNvPr id="4" name="Date Placeholder 3">
            <a:extLst>
              <a:ext uri="{FF2B5EF4-FFF2-40B4-BE49-F238E27FC236}">
                <a16:creationId xmlns:a16="http://schemas.microsoft.com/office/drawing/2014/main" id="{275EA52B-EC6D-3E42-2324-2CE03E74B131}"/>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A9F90666-A98A-60C2-7760-4FB56054EAF2}"/>
              </a:ext>
            </a:extLst>
          </p:cNvPr>
          <p:cNvSpPr>
            <a:spLocks noGrp="1"/>
          </p:cNvSpPr>
          <p:nvPr>
            <p:ph type="sldNum" sz="quarter" idx="12"/>
          </p:nvPr>
        </p:nvSpPr>
        <p:spPr/>
        <p:txBody>
          <a:bodyPr/>
          <a:lstStyle/>
          <a:p>
            <a:fld id="{B6F15528-21DE-4FAA-801E-634DDDAF4B2B}" type="slidenum">
              <a:rPr lang="en-US" smtClean="0"/>
              <a:t>81</a:t>
            </a:fld>
            <a:endParaRPr lang="en-US"/>
          </a:p>
        </p:txBody>
      </p:sp>
    </p:spTree>
    <p:extLst>
      <p:ext uri="{BB962C8B-B14F-4D97-AF65-F5344CB8AC3E}">
        <p14:creationId xmlns:p14="http://schemas.microsoft.com/office/powerpoint/2010/main" val="1928969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F56C-C055-69C2-3F3F-312ADD04B7D7}"/>
              </a:ext>
            </a:extLst>
          </p:cNvPr>
          <p:cNvSpPr>
            <a:spLocks noGrp="1"/>
          </p:cNvSpPr>
          <p:nvPr>
            <p:ph type="title"/>
          </p:nvPr>
        </p:nvSpPr>
        <p:spPr/>
        <p:txBody>
          <a:bodyPr>
            <a:normAutofit/>
          </a:bodyPr>
          <a:lstStyle/>
          <a:p>
            <a:r>
              <a:rPr lang="en-US" sz="3200" b="1" i="0" u="none" strike="noStrike" baseline="0" dirty="0">
                <a:solidFill>
                  <a:srgbClr val="C00000"/>
                </a:solidFill>
                <a:latin typeface="+mn-lt"/>
              </a:rPr>
              <a:t>Common tools for the model planning phase </a:t>
            </a:r>
            <a:endParaRPr lang="en-IN" sz="3200" b="1" dirty="0">
              <a:solidFill>
                <a:srgbClr val="C00000"/>
              </a:solidFill>
              <a:latin typeface="+mn-lt"/>
            </a:endParaRPr>
          </a:p>
        </p:txBody>
      </p:sp>
      <p:sp>
        <p:nvSpPr>
          <p:cNvPr id="3" name="Content Placeholder 2">
            <a:extLst>
              <a:ext uri="{FF2B5EF4-FFF2-40B4-BE49-F238E27FC236}">
                <a16:creationId xmlns:a16="http://schemas.microsoft.com/office/drawing/2014/main" id="{AD324D55-C5E2-0A13-CF31-7CCC319D22CB}"/>
              </a:ext>
            </a:extLst>
          </p:cNvPr>
          <p:cNvSpPr>
            <a:spLocks noGrp="1"/>
          </p:cNvSpPr>
          <p:nvPr>
            <p:ph idx="1"/>
          </p:nvPr>
        </p:nvSpPr>
        <p:spPr/>
        <p:txBody>
          <a:bodyPr/>
          <a:lstStyle/>
          <a:p>
            <a:pPr marL="0" indent="0" algn="just">
              <a:buNone/>
            </a:pPr>
            <a:r>
              <a:rPr lang="en-US" sz="2000" b="1" i="0" u="none" strike="noStrike" baseline="0" dirty="0">
                <a:solidFill>
                  <a:srgbClr val="000000"/>
                </a:solidFill>
              </a:rPr>
              <a:t>SAS</a:t>
            </a:r>
          </a:p>
          <a:p>
            <a:pPr algn="just"/>
            <a:r>
              <a:rPr lang="en-US" sz="2000" i="0" u="none" strike="noStrike" baseline="0" dirty="0">
                <a:solidFill>
                  <a:srgbClr val="000000"/>
                </a:solidFill>
              </a:rPr>
              <a:t>SAS is easy to access, is easy to handle, and can analyze data from any source. </a:t>
            </a:r>
          </a:p>
          <a:p>
            <a:pPr algn="just"/>
            <a:r>
              <a:rPr lang="en-US" sz="2000" i="0" u="none" strike="noStrike" baseline="0" dirty="0">
                <a:solidFill>
                  <a:srgbClr val="000000"/>
                </a:solidFill>
              </a:rPr>
              <a:t>SAS has launched a wide range of customer intelligence products and various web, social media, and marketing analytics SAS modules which are commonly used to profile customers and prospects. </a:t>
            </a:r>
          </a:p>
          <a:p>
            <a:pPr algn="just"/>
            <a:r>
              <a:rPr lang="en-US" sz="2000" i="0" u="none" strike="noStrike" baseline="0" dirty="0">
                <a:solidFill>
                  <a:srgbClr val="000000"/>
                </a:solidFill>
              </a:rPr>
              <a:t>This can also predict, monitor, and refine their social behaviors.</a:t>
            </a:r>
            <a:endParaRPr lang="en-IN" dirty="0"/>
          </a:p>
        </p:txBody>
      </p:sp>
      <p:sp>
        <p:nvSpPr>
          <p:cNvPr id="4" name="Date Placeholder 3">
            <a:extLst>
              <a:ext uri="{FF2B5EF4-FFF2-40B4-BE49-F238E27FC236}">
                <a16:creationId xmlns:a16="http://schemas.microsoft.com/office/drawing/2014/main" id="{275EA52B-EC6D-3E42-2324-2CE03E74B131}"/>
              </a:ext>
            </a:extLst>
          </p:cNvPr>
          <p:cNvSpPr>
            <a:spLocks noGrp="1"/>
          </p:cNvSpPr>
          <p:nvPr>
            <p:ph type="dt" sz="half" idx="10"/>
          </p:nvPr>
        </p:nvSpPr>
        <p:spPr/>
        <p:txBody>
          <a:bodyPr/>
          <a:lstStyle/>
          <a:p>
            <a:fld id="{C584FF41-C4AB-46BD-BB13-342722D248E2}" type="datetime1">
              <a:rPr lang="en-US" smtClean="0"/>
              <a:t>2/5/2024</a:t>
            </a:fld>
            <a:endParaRPr lang="en-US"/>
          </a:p>
        </p:txBody>
      </p:sp>
      <p:sp>
        <p:nvSpPr>
          <p:cNvPr id="5" name="Slide Number Placeholder 4">
            <a:extLst>
              <a:ext uri="{FF2B5EF4-FFF2-40B4-BE49-F238E27FC236}">
                <a16:creationId xmlns:a16="http://schemas.microsoft.com/office/drawing/2014/main" id="{A9F90666-A98A-60C2-7760-4FB56054EAF2}"/>
              </a:ext>
            </a:extLst>
          </p:cNvPr>
          <p:cNvSpPr>
            <a:spLocks noGrp="1"/>
          </p:cNvSpPr>
          <p:nvPr>
            <p:ph type="sldNum" sz="quarter" idx="12"/>
          </p:nvPr>
        </p:nvSpPr>
        <p:spPr/>
        <p:txBody>
          <a:bodyPr/>
          <a:lstStyle/>
          <a:p>
            <a:fld id="{B6F15528-21DE-4FAA-801E-634DDDAF4B2B}" type="slidenum">
              <a:rPr lang="en-US" smtClean="0"/>
              <a:t>82</a:t>
            </a:fld>
            <a:endParaRPr lang="en-US"/>
          </a:p>
        </p:txBody>
      </p:sp>
    </p:spTree>
    <p:extLst>
      <p:ext uri="{BB962C8B-B14F-4D97-AF65-F5344CB8AC3E}">
        <p14:creationId xmlns:p14="http://schemas.microsoft.com/office/powerpoint/2010/main" val="2194531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874" y="0"/>
            <a:ext cx="7188834" cy="1309974"/>
          </a:xfrm>
          <a:prstGeom prst="rect">
            <a:avLst/>
          </a:prstGeom>
        </p:spPr>
        <p:txBody>
          <a:bodyPr vert="horz" wrap="square" lIns="0" tIns="27305" rIns="0" bIns="0" rtlCol="0">
            <a:spAutoFit/>
          </a:bodyPr>
          <a:lstStyle/>
          <a:p>
            <a:pPr marL="1641475" marR="5080" indent="-1629410" algn="l">
              <a:lnSpc>
                <a:spcPts val="4950"/>
              </a:lnSpc>
              <a:spcBef>
                <a:spcPts val="215"/>
              </a:spcBef>
            </a:pPr>
            <a:r>
              <a:rPr b="1" spc="145" dirty="0">
                <a:solidFill>
                  <a:srgbClr val="C00000"/>
                </a:solidFill>
                <a:latin typeface="+mn-lt"/>
              </a:rPr>
              <a:t>Common</a:t>
            </a:r>
            <a:r>
              <a:rPr b="1" dirty="0">
                <a:solidFill>
                  <a:srgbClr val="C00000"/>
                </a:solidFill>
                <a:latin typeface="+mn-lt"/>
              </a:rPr>
              <a:t> </a:t>
            </a:r>
            <a:r>
              <a:rPr b="1" spc="105" dirty="0">
                <a:solidFill>
                  <a:srgbClr val="C00000"/>
                </a:solidFill>
                <a:latin typeface="+mn-lt"/>
              </a:rPr>
              <a:t>Tools</a:t>
            </a:r>
            <a:r>
              <a:rPr b="1" spc="5" dirty="0">
                <a:solidFill>
                  <a:srgbClr val="C00000"/>
                </a:solidFill>
                <a:latin typeface="+mn-lt"/>
              </a:rPr>
              <a:t> </a:t>
            </a:r>
            <a:r>
              <a:rPr b="1" spc="45" dirty="0">
                <a:solidFill>
                  <a:srgbClr val="C00000"/>
                </a:solidFill>
                <a:latin typeface="+mn-lt"/>
              </a:rPr>
              <a:t>for</a:t>
            </a:r>
            <a:r>
              <a:rPr b="1" spc="5" dirty="0">
                <a:solidFill>
                  <a:srgbClr val="C00000"/>
                </a:solidFill>
                <a:latin typeface="+mn-lt"/>
              </a:rPr>
              <a:t> </a:t>
            </a:r>
            <a:r>
              <a:rPr b="1" spc="125" dirty="0">
                <a:solidFill>
                  <a:srgbClr val="C00000"/>
                </a:solidFill>
                <a:latin typeface="+mn-lt"/>
              </a:rPr>
              <a:t>the</a:t>
            </a:r>
            <a:r>
              <a:rPr b="1" spc="15" dirty="0">
                <a:solidFill>
                  <a:srgbClr val="C00000"/>
                </a:solidFill>
                <a:latin typeface="+mn-lt"/>
              </a:rPr>
              <a:t> </a:t>
            </a:r>
            <a:r>
              <a:rPr b="1" spc="114" dirty="0">
                <a:solidFill>
                  <a:srgbClr val="C00000"/>
                </a:solidFill>
                <a:latin typeface="+mn-lt"/>
              </a:rPr>
              <a:t>Model </a:t>
            </a:r>
            <a:r>
              <a:rPr b="1" spc="-985" dirty="0">
                <a:solidFill>
                  <a:srgbClr val="C00000"/>
                </a:solidFill>
                <a:latin typeface="+mn-lt"/>
              </a:rPr>
              <a:t> </a:t>
            </a:r>
            <a:r>
              <a:rPr b="1" spc="185" dirty="0">
                <a:solidFill>
                  <a:srgbClr val="C00000"/>
                </a:solidFill>
                <a:latin typeface="+mn-lt"/>
              </a:rPr>
              <a:t>Planning</a:t>
            </a:r>
            <a:r>
              <a:rPr b="1" spc="5" dirty="0">
                <a:solidFill>
                  <a:srgbClr val="C00000"/>
                </a:solidFill>
                <a:latin typeface="+mn-lt"/>
              </a:rPr>
              <a:t> </a:t>
            </a:r>
            <a:r>
              <a:rPr b="1" spc="180" dirty="0">
                <a:solidFill>
                  <a:srgbClr val="C00000"/>
                </a:solidFill>
                <a:latin typeface="+mn-lt"/>
              </a:rPr>
              <a:t>Phase</a:t>
            </a:r>
          </a:p>
        </p:txBody>
      </p:sp>
      <p:grpSp>
        <p:nvGrpSpPr>
          <p:cNvPr id="3" name="object 3"/>
          <p:cNvGrpSpPr/>
          <p:nvPr/>
        </p:nvGrpSpPr>
        <p:grpSpPr>
          <a:xfrm>
            <a:off x="604000" y="1630912"/>
            <a:ext cx="2175510" cy="1805305"/>
            <a:chOff x="604000" y="1630912"/>
            <a:chExt cx="2175510" cy="1805305"/>
          </a:xfrm>
        </p:grpSpPr>
        <p:sp>
          <p:nvSpPr>
            <p:cNvPr id="4" name="object 4"/>
            <p:cNvSpPr/>
            <p:nvPr/>
          </p:nvSpPr>
          <p:spPr>
            <a:xfrm>
              <a:off x="642099" y="1669012"/>
              <a:ext cx="2099310" cy="1729105"/>
            </a:xfrm>
            <a:custGeom>
              <a:avLst/>
              <a:gdLst/>
              <a:ahLst/>
              <a:cxnLst/>
              <a:rect l="l" t="t" r="r" b="b"/>
              <a:pathLst>
                <a:path w="2099310" h="1729104">
                  <a:moveTo>
                    <a:pt x="1842649" y="1536899"/>
                  </a:moveTo>
                  <a:lnTo>
                    <a:pt x="256149" y="1536899"/>
                  </a:lnTo>
                  <a:lnTo>
                    <a:pt x="210106" y="1532773"/>
                  </a:lnTo>
                  <a:lnTo>
                    <a:pt x="166770" y="1520874"/>
                  </a:lnTo>
                  <a:lnTo>
                    <a:pt x="126866" y="1501928"/>
                  </a:lnTo>
                  <a:lnTo>
                    <a:pt x="91115" y="1476656"/>
                  </a:lnTo>
                  <a:lnTo>
                    <a:pt x="60243" y="1445784"/>
                  </a:lnTo>
                  <a:lnTo>
                    <a:pt x="34971" y="1410033"/>
                  </a:lnTo>
                  <a:lnTo>
                    <a:pt x="16025" y="1370129"/>
                  </a:lnTo>
                  <a:lnTo>
                    <a:pt x="4126" y="1326793"/>
                  </a:lnTo>
                  <a:lnTo>
                    <a:pt x="0" y="1280749"/>
                  </a:lnTo>
                  <a:lnTo>
                    <a:pt x="0" y="256149"/>
                  </a:ln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1280749"/>
                  </a:lnTo>
                  <a:lnTo>
                    <a:pt x="2094673" y="1326793"/>
                  </a:lnTo>
                  <a:lnTo>
                    <a:pt x="2082774" y="1370129"/>
                  </a:lnTo>
                  <a:lnTo>
                    <a:pt x="2063828" y="1410033"/>
                  </a:lnTo>
                  <a:lnTo>
                    <a:pt x="2038556" y="1445784"/>
                  </a:lnTo>
                  <a:lnTo>
                    <a:pt x="2007684" y="1476656"/>
                  </a:lnTo>
                  <a:lnTo>
                    <a:pt x="1971933" y="1501928"/>
                  </a:lnTo>
                  <a:lnTo>
                    <a:pt x="1932029" y="1520874"/>
                  </a:lnTo>
                  <a:lnTo>
                    <a:pt x="1888693" y="1532773"/>
                  </a:lnTo>
                  <a:lnTo>
                    <a:pt x="1842649" y="1536899"/>
                  </a:lnTo>
                  <a:close/>
                </a:path>
                <a:path w="2099310" h="1729104">
                  <a:moveTo>
                    <a:pt x="612156" y="1729012"/>
                  </a:moveTo>
                  <a:lnTo>
                    <a:pt x="349799" y="1536899"/>
                  </a:lnTo>
                  <a:lnTo>
                    <a:pt x="874499" y="1536899"/>
                  </a:lnTo>
                  <a:lnTo>
                    <a:pt x="612156" y="1729012"/>
                  </a:lnTo>
                  <a:close/>
                </a:path>
              </a:pathLst>
            </a:custGeom>
            <a:solidFill>
              <a:srgbClr val="FFFFFF"/>
            </a:solidFill>
          </p:spPr>
          <p:txBody>
            <a:bodyPr wrap="square" lIns="0" tIns="0" rIns="0" bIns="0" rtlCol="0"/>
            <a:lstStyle/>
            <a:p>
              <a:endParaRPr/>
            </a:p>
          </p:txBody>
        </p:sp>
        <p:sp>
          <p:nvSpPr>
            <p:cNvPr id="5" name="object 5"/>
            <p:cNvSpPr/>
            <p:nvPr/>
          </p:nvSpPr>
          <p:spPr>
            <a:xfrm>
              <a:off x="642100" y="1669012"/>
              <a:ext cx="2099310" cy="1729105"/>
            </a:xfrm>
            <a:custGeom>
              <a:avLst/>
              <a:gdLst/>
              <a:ahLst/>
              <a:cxnLst/>
              <a:rect l="l" t="t" r="r" b="b"/>
              <a:pathLst>
                <a:path w="2099310" h="1729104">
                  <a:moveTo>
                    <a:pt x="0" y="256149"/>
                  </a:move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349799" y="0"/>
                  </a:lnTo>
                  <a:lnTo>
                    <a:pt x="874499" y="0"/>
                  </a:lnTo>
                  <a:lnTo>
                    <a:pt x="1842649" y="0"/>
                  </a:lnTo>
                  <a:lnTo>
                    <a:pt x="1892855" y="4967"/>
                  </a:lnTo>
                  <a:lnTo>
                    <a:pt x="1940674" y="19498"/>
                  </a:lnTo>
                  <a:lnTo>
                    <a:pt x="1984762" y="43036"/>
                  </a:lnTo>
                  <a:lnTo>
                    <a:pt x="2023775" y="75024"/>
                  </a:lnTo>
                  <a:lnTo>
                    <a:pt x="2055763" y="114037"/>
                  </a:lnTo>
                  <a:lnTo>
                    <a:pt x="2079301" y="158125"/>
                  </a:lnTo>
                  <a:lnTo>
                    <a:pt x="2093832" y="205944"/>
                  </a:lnTo>
                  <a:lnTo>
                    <a:pt x="2098799" y="256149"/>
                  </a:lnTo>
                  <a:lnTo>
                    <a:pt x="2098799" y="896524"/>
                  </a:lnTo>
                  <a:lnTo>
                    <a:pt x="2098799" y="1280749"/>
                  </a:lnTo>
                  <a:lnTo>
                    <a:pt x="2094673" y="1326793"/>
                  </a:lnTo>
                  <a:lnTo>
                    <a:pt x="2082774" y="1370129"/>
                  </a:lnTo>
                  <a:lnTo>
                    <a:pt x="2063828" y="1410033"/>
                  </a:lnTo>
                  <a:lnTo>
                    <a:pt x="2038556" y="1445784"/>
                  </a:lnTo>
                  <a:lnTo>
                    <a:pt x="2007684" y="1476656"/>
                  </a:lnTo>
                  <a:lnTo>
                    <a:pt x="1971933" y="1501928"/>
                  </a:lnTo>
                  <a:lnTo>
                    <a:pt x="1932029" y="1520874"/>
                  </a:lnTo>
                  <a:lnTo>
                    <a:pt x="1888693" y="1532773"/>
                  </a:lnTo>
                  <a:lnTo>
                    <a:pt x="1842649" y="1536899"/>
                  </a:lnTo>
                  <a:lnTo>
                    <a:pt x="874499" y="1536899"/>
                  </a:lnTo>
                  <a:lnTo>
                    <a:pt x="612156" y="1729012"/>
                  </a:lnTo>
                  <a:lnTo>
                    <a:pt x="349799" y="1536899"/>
                  </a:lnTo>
                  <a:lnTo>
                    <a:pt x="256149" y="1536899"/>
                  </a:lnTo>
                  <a:lnTo>
                    <a:pt x="210106" y="1532773"/>
                  </a:lnTo>
                  <a:lnTo>
                    <a:pt x="166770" y="1520874"/>
                  </a:lnTo>
                  <a:lnTo>
                    <a:pt x="126866" y="1501928"/>
                  </a:lnTo>
                  <a:lnTo>
                    <a:pt x="91115" y="1476656"/>
                  </a:lnTo>
                  <a:lnTo>
                    <a:pt x="60243" y="1445784"/>
                  </a:lnTo>
                  <a:lnTo>
                    <a:pt x="34971" y="1410033"/>
                  </a:lnTo>
                  <a:lnTo>
                    <a:pt x="16025" y="1370129"/>
                  </a:lnTo>
                  <a:lnTo>
                    <a:pt x="4126" y="1326793"/>
                  </a:lnTo>
                  <a:lnTo>
                    <a:pt x="0" y="1280749"/>
                  </a:lnTo>
                  <a:lnTo>
                    <a:pt x="0" y="896524"/>
                  </a:lnTo>
                  <a:lnTo>
                    <a:pt x="0" y="256149"/>
                  </a:lnTo>
                  <a:close/>
                </a:path>
              </a:pathLst>
            </a:custGeom>
            <a:ln w="76199">
              <a:solidFill>
                <a:srgbClr val="FF0000"/>
              </a:solidFill>
            </a:ln>
          </p:spPr>
          <p:txBody>
            <a:bodyPr wrap="square" lIns="0" tIns="0" rIns="0" bIns="0" rtlCol="0"/>
            <a:lstStyle/>
            <a:p>
              <a:endParaRPr/>
            </a:p>
          </p:txBody>
        </p:sp>
        <p:sp>
          <p:nvSpPr>
            <p:cNvPr id="6" name="object 6"/>
            <p:cNvSpPr/>
            <p:nvPr/>
          </p:nvSpPr>
          <p:spPr>
            <a:xfrm>
              <a:off x="1534731" y="2189812"/>
              <a:ext cx="78740" cy="426720"/>
            </a:xfrm>
            <a:custGeom>
              <a:avLst/>
              <a:gdLst/>
              <a:ahLst/>
              <a:cxnLst/>
              <a:rect l="l" t="t" r="r" b="b"/>
              <a:pathLst>
                <a:path w="78740" h="426719">
                  <a:moveTo>
                    <a:pt x="78297" y="426719"/>
                  </a:moveTo>
                  <a:lnTo>
                    <a:pt x="0" y="426719"/>
                  </a:lnTo>
                  <a:lnTo>
                    <a:pt x="0" y="0"/>
                  </a:lnTo>
                  <a:lnTo>
                    <a:pt x="78297" y="0"/>
                  </a:lnTo>
                  <a:lnTo>
                    <a:pt x="78297" y="426719"/>
                  </a:lnTo>
                  <a:close/>
                </a:path>
              </a:pathLst>
            </a:custGeom>
            <a:solidFill>
              <a:srgbClr val="FFFFFF"/>
            </a:solidFill>
          </p:spPr>
          <p:txBody>
            <a:bodyPr wrap="square" lIns="0" tIns="0" rIns="0" bIns="0" rtlCol="0"/>
            <a:lstStyle/>
            <a:p>
              <a:endParaRPr/>
            </a:p>
          </p:txBody>
        </p:sp>
      </p:grpSp>
      <p:sp>
        <p:nvSpPr>
          <p:cNvPr id="7" name="object 7"/>
          <p:cNvSpPr txBox="1"/>
          <p:nvPr/>
        </p:nvSpPr>
        <p:spPr>
          <a:xfrm>
            <a:off x="1600328" y="2162888"/>
            <a:ext cx="26098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434343"/>
                </a:solidFill>
                <a:latin typeface="Cambria"/>
                <a:cs typeface="Cambria"/>
              </a:rPr>
              <a:t>R</a:t>
            </a:r>
            <a:endParaRPr sz="2800">
              <a:latin typeface="Cambria"/>
              <a:cs typeface="Cambria"/>
            </a:endParaRPr>
          </a:p>
        </p:txBody>
      </p:sp>
      <p:grpSp>
        <p:nvGrpSpPr>
          <p:cNvPr id="8" name="object 8"/>
          <p:cNvGrpSpPr/>
          <p:nvPr/>
        </p:nvGrpSpPr>
        <p:grpSpPr>
          <a:xfrm>
            <a:off x="3415700" y="1630925"/>
            <a:ext cx="3001645" cy="1805305"/>
            <a:chOff x="3415700" y="1630925"/>
            <a:chExt cx="3001645" cy="1805305"/>
          </a:xfrm>
        </p:grpSpPr>
        <p:sp>
          <p:nvSpPr>
            <p:cNvPr id="9" name="object 9"/>
            <p:cNvSpPr/>
            <p:nvPr/>
          </p:nvSpPr>
          <p:spPr>
            <a:xfrm>
              <a:off x="3453800" y="1669025"/>
              <a:ext cx="2925445" cy="1729105"/>
            </a:xfrm>
            <a:custGeom>
              <a:avLst/>
              <a:gdLst/>
              <a:ahLst/>
              <a:cxnLst/>
              <a:rect l="l" t="t" r="r" b="b"/>
              <a:pathLst>
                <a:path w="2925445" h="1729104">
                  <a:moveTo>
                    <a:pt x="2669149" y="1536899"/>
                  </a:moveTo>
                  <a:lnTo>
                    <a:pt x="256149" y="1536899"/>
                  </a:lnTo>
                  <a:lnTo>
                    <a:pt x="210106" y="1532773"/>
                  </a:lnTo>
                  <a:lnTo>
                    <a:pt x="166771" y="1520874"/>
                  </a:lnTo>
                  <a:lnTo>
                    <a:pt x="126866" y="1501928"/>
                  </a:lnTo>
                  <a:lnTo>
                    <a:pt x="91115" y="1476656"/>
                  </a:lnTo>
                  <a:lnTo>
                    <a:pt x="60243" y="1445784"/>
                  </a:lnTo>
                  <a:lnTo>
                    <a:pt x="34972" y="1410033"/>
                  </a:lnTo>
                  <a:lnTo>
                    <a:pt x="16025" y="1370129"/>
                  </a:lnTo>
                  <a:lnTo>
                    <a:pt x="4126" y="1326793"/>
                  </a:lnTo>
                  <a:lnTo>
                    <a:pt x="0" y="1280749"/>
                  </a:lnTo>
                  <a:lnTo>
                    <a:pt x="0" y="256149"/>
                  </a:lnTo>
                  <a:lnTo>
                    <a:pt x="4126" y="210106"/>
                  </a:lnTo>
                  <a:lnTo>
                    <a:pt x="16025" y="166770"/>
                  </a:lnTo>
                  <a:lnTo>
                    <a:pt x="34972" y="126866"/>
                  </a:lnTo>
                  <a:lnTo>
                    <a:pt x="60243" y="91115"/>
                  </a:lnTo>
                  <a:lnTo>
                    <a:pt x="91115" y="60243"/>
                  </a:lnTo>
                  <a:lnTo>
                    <a:pt x="126866" y="34971"/>
                  </a:lnTo>
                  <a:lnTo>
                    <a:pt x="166771" y="16025"/>
                  </a:lnTo>
                  <a:lnTo>
                    <a:pt x="210106" y="4126"/>
                  </a:lnTo>
                  <a:lnTo>
                    <a:pt x="256149" y="0"/>
                  </a:lnTo>
                  <a:lnTo>
                    <a:pt x="2669149" y="0"/>
                  </a:lnTo>
                  <a:lnTo>
                    <a:pt x="2719355" y="4967"/>
                  </a:lnTo>
                  <a:lnTo>
                    <a:pt x="2767174" y="19498"/>
                  </a:lnTo>
                  <a:lnTo>
                    <a:pt x="2811262" y="43036"/>
                  </a:lnTo>
                  <a:lnTo>
                    <a:pt x="2850275" y="75024"/>
                  </a:lnTo>
                  <a:lnTo>
                    <a:pt x="2882263" y="114037"/>
                  </a:lnTo>
                  <a:lnTo>
                    <a:pt x="2905801" y="158125"/>
                  </a:lnTo>
                  <a:lnTo>
                    <a:pt x="2920332" y="205944"/>
                  </a:lnTo>
                  <a:lnTo>
                    <a:pt x="2925299" y="256149"/>
                  </a:lnTo>
                  <a:lnTo>
                    <a:pt x="2925299" y="1280749"/>
                  </a:lnTo>
                  <a:lnTo>
                    <a:pt x="2921173" y="1326793"/>
                  </a:lnTo>
                  <a:lnTo>
                    <a:pt x="2909274" y="1370129"/>
                  </a:lnTo>
                  <a:lnTo>
                    <a:pt x="2890327" y="1410033"/>
                  </a:lnTo>
                  <a:lnTo>
                    <a:pt x="2865056" y="1445784"/>
                  </a:lnTo>
                  <a:lnTo>
                    <a:pt x="2834184" y="1476656"/>
                  </a:lnTo>
                  <a:lnTo>
                    <a:pt x="2798433" y="1501928"/>
                  </a:lnTo>
                  <a:lnTo>
                    <a:pt x="2758528" y="1520874"/>
                  </a:lnTo>
                  <a:lnTo>
                    <a:pt x="2715193" y="1532773"/>
                  </a:lnTo>
                  <a:lnTo>
                    <a:pt x="2669149" y="1536899"/>
                  </a:lnTo>
                  <a:close/>
                </a:path>
                <a:path w="2925445" h="1729104">
                  <a:moveTo>
                    <a:pt x="853222" y="1729012"/>
                  </a:moveTo>
                  <a:lnTo>
                    <a:pt x="487549" y="1536899"/>
                  </a:lnTo>
                  <a:lnTo>
                    <a:pt x="1218874" y="1536899"/>
                  </a:lnTo>
                  <a:lnTo>
                    <a:pt x="853222" y="1729012"/>
                  </a:lnTo>
                  <a:close/>
                </a:path>
              </a:pathLst>
            </a:custGeom>
            <a:solidFill>
              <a:srgbClr val="FFFFFF"/>
            </a:solidFill>
          </p:spPr>
          <p:txBody>
            <a:bodyPr wrap="square" lIns="0" tIns="0" rIns="0" bIns="0" rtlCol="0"/>
            <a:lstStyle/>
            <a:p>
              <a:endParaRPr/>
            </a:p>
          </p:txBody>
        </p:sp>
        <p:sp>
          <p:nvSpPr>
            <p:cNvPr id="10" name="object 10"/>
            <p:cNvSpPr/>
            <p:nvPr/>
          </p:nvSpPr>
          <p:spPr>
            <a:xfrm>
              <a:off x="3453800" y="1669025"/>
              <a:ext cx="2925445" cy="1729105"/>
            </a:xfrm>
            <a:custGeom>
              <a:avLst/>
              <a:gdLst/>
              <a:ahLst/>
              <a:cxnLst/>
              <a:rect l="l" t="t" r="r" b="b"/>
              <a:pathLst>
                <a:path w="2925445" h="1729104">
                  <a:moveTo>
                    <a:pt x="0" y="256149"/>
                  </a:moveTo>
                  <a:lnTo>
                    <a:pt x="4126" y="210106"/>
                  </a:lnTo>
                  <a:lnTo>
                    <a:pt x="16025" y="166770"/>
                  </a:lnTo>
                  <a:lnTo>
                    <a:pt x="34972" y="126866"/>
                  </a:lnTo>
                  <a:lnTo>
                    <a:pt x="60243" y="91115"/>
                  </a:lnTo>
                  <a:lnTo>
                    <a:pt x="91115" y="60243"/>
                  </a:lnTo>
                  <a:lnTo>
                    <a:pt x="126866" y="34971"/>
                  </a:lnTo>
                  <a:lnTo>
                    <a:pt x="166771" y="16025"/>
                  </a:lnTo>
                  <a:lnTo>
                    <a:pt x="210106" y="4126"/>
                  </a:lnTo>
                  <a:lnTo>
                    <a:pt x="256149" y="0"/>
                  </a:lnTo>
                  <a:lnTo>
                    <a:pt x="487549" y="0"/>
                  </a:lnTo>
                  <a:lnTo>
                    <a:pt x="1218874" y="0"/>
                  </a:lnTo>
                  <a:lnTo>
                    <a:pt x="2669149" y="0"/>
                  </a:lnTo>
                  <a:lnTo>
                    <a:pt x="2719355" y="4967"/>
                  </a:lnTo>
                  <a:lnTo>
                    <a:pt x="2767174" y="19498"/>
                  </a:lnTo>
                  <a:lnTo>
                    <a:pt x="2811262" y="43036"/>
                  </a:lnTo>
                  <a:lnTo>
                    <a:pt x="2850275" y="75024"/>
                  </a:lnTo>
                  <a:lnTo>
                    <a:pt x="2882263" y="114037"/>
                  </a:lnTo>
                  <a:lnTo>
                    <a:pt x="2905801" y="158125"/>
                  </a:lnTo>
                  <a:lnTo>
                    <a:pt x="2920332" y="205944"/>
                  </a:lnTo>
                  <a:lnTo>
                    <a:pt x="2925299" y="256149"/>
                  </a:lnTo>
                  <a:lnTo>
                    <a:pt x="2925299" y="896524"/>
                  </a:lnTo>
                  <a:lnTo>
                    <a:pt x="2925299" y="1280749"/>
                  </a:lnTo>
                  <a:lnTo>
                    <a:pt x="2921173" y="1326793"/>
                  </a:lnTo>
                  <a:lnTo>
                    <a:pt x="2909274" y="1370129"/>
                  </a:lnTo>
                  <a:lnTo>
                    <a:pt x="2890327" y="1410033"/>
                  </a:lnTo>
                  <a:lnTo>
                    <a:pt x="2865056" y="1445784"/>
                  </a:lnTo>
                  <a:lnTo>
                    <a:pt x="2834184" y="1476656"/>
                  </a:lnTo>
                  <a:lnTo>
                    <a:pt x="2798433" y="1501928"/>
                  </a:lnTo>
                  <a:lnTo>
                    <a:pt x="2758528" y="1520874"/>
                  </a:lnTo>
                  <a:lnTo>
                    <a:pt x="2715193" y="1532773"/>
                  </a:lnTo>
                  <a:lnTo>
                    <a:pt x="2669149" y="1536899"/>
                  </a:lnTo>
                  <a:lnTo>
                    <a:pt x="1218874" y="1536899"/>
                  </a:lnTo>
                  <a:lnTo>
                    <a:pt x="853222" y="1729012"/>
                  </a:lnTo>
                  <a:lnTo>
                    <a:pt x="487549" y="1536899"/>
                  </a:lnTo>
                  <a:lnTo>
                    <a:pt x="256149" y="1536899"/>
                  </a:lnTo>
                  <a:lnTo>
                    <a:pt x="210106" y="1532773"/>
                  </a:lnTo>
                  <a:lnTo>
                    <a:pt x="166771" y="1520874"/>
                  </a:lnTo>
                  <a:lnTo>
                    <a:pt x="126866" y="1501928"/>
                  </a:lnTo>
                  <a:lnTo>
                    <a:pt x="91115" y="1476656"/>
                  </a:lnTo>
                  <a:lnTo>
                    <a:pt x="60243" y="1445784"/>
                  </a:lnTo>
                  <a:lnTo>
                    <a:pt x="34972" y="1410033"/>
                  </a:lnTo>
                  <a:lnTo>
                    <a:pt x="16025" y="1370129"/>
                  </a:lnTo>
                  <a:lnTo>
                    <a:pt x="4126" y="1326793"/>
                  </a:lnTo>
                  <a:lnTo>
                    <a:pt x="0" y="1280749"/>
                  </a:lnTo>
                  <a:lnTo>
                    <a:pt x="0" y="896524"/>
                  </a:lnTo>
                  <a:lnTo>
                    <a:pt x="0" y="256149"/>
                  </a:lnTo>
                  <a:close/>
                </a:path>
              </a:pathLst>
            </a:custGeom>
            <a:ln w="76199">
              <a:solidFill>
                <a:srgbClr val="9900FF"/>
              </a:solidFill>
            </a:ln>
          </p:spPr>
          <p:txBody>
            <a:bodyPr wrap="square" lIns="0" tIns="0" rIns="0" bIns="0" rtlCol="0"/>
            <a:lstStyle/>
            <a:p>
              <a:endParaRPr/>
            </a:p>
          </p:txBody>
        </p:sp>
      </p:grpSp>
      <p:sp>
        <p:nvSpPr>
          <p:cNvPr id="11" name="object 11"/>
          <p:cNvSpPr txBox="1"/>
          <p:nvPr/>
        </p:nvSpPr>
        <p:spPr>
          <a:xfrm>
            <a:off x="3865310" y="1582828"/>
            <a:ext cx="2097405" cy="1313180"/>
          </a:xfrm>
          <a:prstGeom prst="rect">
            <a:avLst/>
          </a:prstGeom>
        </p:spPr>
        <p:txBody>
          <a:bodyPr vert="horz" wrap="square" lIns="0" tIns="12700" rIns="0" bIns="0" rtlCol="0">
            <a:spAutoFit/>
          </a:bodyPr>
          <a:lstStyle/>
          <a:p>
            <a:pPr marL="383540" marR="5080" indent="-371475">
              <a:lnSpc>
                <a:spcPct val="150900"/>
              </a:lnSpc>
              <a:spcBef>
                <a:spcPts val="100"/>
              </a:spcBef>
            </a:pPr>
            <a:r>
              <a:rPr sz="2800" b="1" spc="-5" dirty="0">
                <a:solidFill>
                  <a:srgbClr val="434343"/>
                </a:solidFill>
                <a:latin typeface="Cambria"/>
                <a:cs typeface="Cambria"/>
              </a:rPr>
              <a:t>SQL</a:t>
            </a:r>
            <a:r>
              <a:rPr sz="2800" b="1" spc="-100" dirty="0">
                <a:solidFill>
                  <a:srgbClr val="434343"/>
                </a:solidFill>
                <a:latin typeface="Cambria"/>
                <a:cs typeface="Cambria"/>
              </a:rPr>
              <a:t> </a:t>
            </a:r>
            <a:r>
              <a:rPr sz="2800" b="1" spc="-5" dirty="0">
                <a:solidFill>
                  <a:srgbClr val="434343"/>
                </a:solidFill>
                <a:latin typeface="Cambria"/>
                <a:cs typeface="Cambria"/>
              </a:rPr>
              <a:t>Analysis </a:t>
            </a:r>
            <a:r>
              <a:rPr sz="2800" b="1" spc="-600" dirty="0">
                <a:solidFill>
                  <a:srgbClr val="434343"/>
                </a:solidFill>
                <a:latin typeface="Cambria"/>
                <a:cs typeface="Cambria"/>
              </a:rPr>
              <a:t> </a:t>
            </a:r>
            <a:r>
              <a:rPr sz="2800" b="1" spc="-5" dirty="0">
                <a:solidFill>
                  <a:srgbClr val="434343"/>
                </a:solidFill>
                <a:latin typeface="Cambria"/>
                <a:cs typeface="Cambria"/>
              </a:rPr>
              <a:t>services</a:t>
            </a:r>
            <a:endParaRPr sz="2800">
              <a:latin typeface="Cambria"/>
              <a:cs typeface="Cambria"/>
            </a:endParaRPr>
          </a:p>
        </p:txBody>
      </p:sp>
      <p:grpSp>
        <p:nvGrpSpPr>
          <p:cNvPr id="12" name="object 12"/>
          <p:cNvGrpSpPr/>
          <p:nvPr/>
        </p:nvGrpSpPr>
        <p:grpSpPr>
          <a:xfrm>
            <a:off x="6770775" y="1548299"/>
            <a:ext cx="1932939" cy="1805305"/>
            <a:chOff x="6770775" y="1548299"/>
            <a:chExt cx="1932939" cy="1805305"/>
          </a:xfrm>
        </p:grpSpPr>
        <p:sp>
          <p:nvSpPr>
            <p:cNvPr id="13" name="object 13"/>
            <p:cNvSpPr/>
            <p:nvPr/>
          </p:nvSpPr>
          <p:spPr>
            <a:xfrm>
              <a:off x="6808875" y="1586399"/>
              <a:ext cx="1856739" cy="1729105"/>
            </a:xfrm>
            <a:custGeom>
              <a:avLst/>
              <a:gdLst/>
              <a:ahLst/>
              <a:cxnLst/>
              <a:rect l="l" t="t" r="r" b="b"/>
              <a:pathLst>
                <a:path w="1856740" h="1729104">
                  <a:moveTo>
                    <a:pt x="1600249" y="1536899"/>
                  </a:moveTo>
                  <a:lnTo>
                    <a:pt x="256149" y="1536899"/>
                  </a:lnTo>
                  <a:lnTo>
                    <a:pt x="210106" y="1532773"/>
                  </a:lnTo>
                  <a:lnTo>
                    <a:pt x="166770" y="1520874"/>
                  </a:lnTo>
                  <a:lnTo>
                    <a:pt x="126866" y="1501928"/>
                  </a:lnTo>
                  <a:lnTo>
                    <a:pt x="91115" y="1476656"/>
                  </a:lnTo>
                  <a:lnTo>
                    <a:pt x="60243" y="1445784"/>
                  </a:lnTo>
                  <a:lnTo>
                    <a:pt x="34971" y="1410033"/>
                  </a:lnTo>
                  <a:lnTo>
                    <a:pt x="16025" y="1370129"/>
                  </a:lnTo>
                  <a:lnTo>
                    <a:pt x="4126" y="1326793"/>
                  </a:lnTo>
                  <a:lnTo>
                    <a:pt x="0" y="1280749"/>
                  </a:lnTo>
                  <a:lnTo>
                    <a:pt x="0" y="256149"/>
                  </a:ln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1600249" y="0"/>
                  </a:lnTo>
                  <a:lnTo>
                    <a:pt x="1650455" y="4967"/>
                  </a:lnTo>
                  <a:lnTo>
                    <a:pt x="1698274" y="19498"/>
                  </a:lnTo>
                  <a:lnTo>
                    <a:pt x="1742362" y="43036"/>
                  </a:lnTo>
                  <a:lnTo>
                    <a:pt x="1781375" y="75024"/>
                  </a:lnTo>
                  <a:lnTo>
                    <a:pt x="1813363" y="114037"/>
                  </a:lnTo>
                  <a:lnTo>
                    <a:pt x="1836901" y="158125"/>
                  </a:lnTo>
                  <a:lnTo>
                    <a:pt x="1851432" y="205944"/>
                  </a:lnTo>
                  <a:lnTo>
                    <a:pt x="1856399" y="256149"/>
                  </a:lnTo>
                  <a:lnTo>
                    <a:pt x="1856399" y="1280749"/>
                  </a:lnTo>
                  <a:lnTo>
                    <a:pt x="1852273" y="1326793"/>
                  </a:lnTo>
                  <a:lnTo>
                    <a:pt x="1840374" y="1370129"/>
                  </a:lnTo>
                  <a:lnTo>
                    <a:pt x="1821428" y="1410033"/>
                  </a:lnTo>
                  <a:lnTo>
                    <a:pt x="1796156" y="1445784"/>
                  </a:lnTo>
                  <a:lnTo>
                    <a:pt x="1765284" y="1476656"/>
                  </a:lnTo>
                  <a:lnTo>
                    <a:pt x="1729533" y="1501928"/>
                  </a:lnTo>
                  <a:lnTo>
                    <a:pt x="1689629" y="1520874"/>
                  </a:lnTo>
                  <a:lnTo>
                    <a:pt x="1646293" y="1532773"/>
                  </a:lnTo>
                  <a:lnTo>
                    <a:pt x="1600249" y="1536899"/>
                  </a:lnTo>
                  <a:close/>
                </a:path>
                <a:path w="1856740" h="1729104">
                  <a:moveTo>
                    <a:pt x="541456" y="1729012"/>
                  </a:moveTo>
                  <a:lnTo>
                    <a:pt x="309399" y="1536899"/>
                  </a:lnTo>
                  <a:lnTo>
                    <a:pt x="773499" y="1536899"/>
                  </a:lnTo>
                  <a:lnTo>
                    <a:pt x="541456" y="1729012"/>
                  </a:lnTo>
                  <a:close/>
                </a:path>
              </a:pathLst>
            </a:custGeom>
            <a:solidFill>
              <a:srgbClr val="FFFFFF"/>
            </a:solidFill>
          </p:spPr>
          <p:txBody>
            <a:bodyPr wrap="square" lIns="0" tIns="0" rIns="0" bIns="0" rtlCol="0"/>
            <a:lstStyle/>
            <a:p>
              <a:endParaRPr/>
            </a:p>
          </p:txBody>
        </p:sp>
        <p:sp>
          <p:nvSpPr>
            <p:cNvPr id="14" name="object 14"/>
            <p:cNvSpPr/>
            <p:nvPr/>
          </p:nvSpPr>
          <p:spPr>
            <a:xfrm>
              <a:off x="6808875" y="1586399"/>
              <a:ext cx="1856739" cy="1729105"/>
            </a:xfrm>
            <a:custGeom>
              <a:avLst/>
              <a:gdLst/>
              <a:ahLst/>
              <a:cxnLst/>
              <a:rect l="l" t="t" r="r" b="b"/>
              <a:pathLst>
                <a:path w="1856740" h="1729104">
                  <a:moveTo>
                    <a:pt x="0" y="256149"/>
                  </a:moveTo>
                  <a:lnTo>
                    <a:pt x="4126" y="210106"/>
                  </a:lnTo>
                  <a:lnTo>
                    <a:pt x="16025" y="166770"/>
                  </a:lnTo>
                  <a:lnTo>
                    <a:pt x="34971" y="126866"/>
                  </a:lnTo>
                  <a:lnTo>
                    <a:pt x="60243" y="91115"/>
                  </a:lnTo>
                  <a:lnTo>
                    <a:pt x="91115" y="60243"/>
                  </a:lnTo>
                  <a:lnTo>
                    <a:pt x="126866" y="34971"/>
                  </a:lnTo>
                  <a:lnTo>
                    <a:pt x="166770" y="16025"/>
                  </a:lnTo>
                  <a:lnTo>
                    <a:pt x="210106" y="4126"/>
                  </a:lnTo>
                  <a:lnTo>
                    <a:pt x="256149" y="0"/>
                  </a:lnTo>
                  <a:lnTo>
                    <a:pt x="309399" y="0"/>
                  </a:lnTo>
                  <a:lnTo>
                    <a:pt x="773499" y="0"/>
                  </a:lnTo>
                  <a:lnTo>
                    <a:pt x="1600249" y="0"/>
                  </a:lnTo>
                  <a:lnTo>
                    <a:pt x="1650455" y="4967"/>
                  </a:lnTo>
                  <a:lnTo>
                    <a:pt x="1698274" y="19498"/>
                  </a:lnTo>
                  <a:lnTo>
                    <a:pt x="1742362" y="43036"/>
                  </a:lnTo>
                  <a:lnTo>
                    <a:pt x="1781375" y="75024"/>
                  </a:lnTo>
                  <a:lnTo>
                    <a:pt x="1813363" y="114037"/>
                  </a:lnTo>
                  <a:lnTo>
                    <a:pt x="1836901" y="158125"/>
                  </a:lnTo>
                  <a:lnTo>
                    <a:pt x="1851432" y="205944"/>
                  </a:lnTo>
                  <a:lnTo>
                    <a:pt x="1856399" y="256149"/>
                  </a:lnTo>
                  <a:lnTo>
                    <a:pt x="1856399" y="896524"/>
                  </a:lnTo>
                  <a:lnTo>
                    <a:pt x="1856399" y="1280749"/>
                  </a:lnTo>
                  <a:lnTo>
                    <a:pt x="1852273" y="1326793"/>
                  </a:lnTo>
                  <a:lnTo>
                    <a:pt x="1840374" y="1370129"/>
                  </a:lnTo>
                  <a:lnTo>
                    <a:pt x="1821428" y="1410033"/>
                  </a:lnTo>
                  <a:lnTo>
                    <a:pt x="1796156" y="1445784"/>
                  </a:lnTo>
                  <a:lnTo>
                    <a:pt x="1765284" y="1476656"/>
                  </a:lnTo>
                  <a:lnTo>
                    <a:pt x="1729533" y="1501928"/>
                  </a:lnTo>
                  <a:lnTo>
                    <a:pt x="1689629" y="1520874"/>
                  </a:lnTo>
                  <a:lnTo>
                    <a:pt x="1646293" y="1532773"/>
                  </a:lnTo>
                  <a:lnTo>
                    <a:pt x="1600249" y="1536899"/>
                  </a:lnTo>
                  <a:lnTo>
                    <a:pt x="773499" y="1536899"/>
                  </a:lnTo>
                  <a:lnTo>
                    <a:pt x="541456" y="1729012"/>
                  </a:lnTo>
                  <a:lnTo>
                    <a:pt x="309399" y="1536899"/>
                  </a:lnTo>
                  <a:lnTo>
                    <a:pt x="256149" y="1536899"/>
                  </a:lnTo>
                  <a:lnTo>
                    <a:pt x="210106" y="1532773"/>
                  </a:lnTo>
                  <a:lnTo>
                    <a:pt x="166770" y="1520874"/>
                  </a:lnTo>
                  <a:lnTo>
                    <a:pt x="126866" y="1501928"/>
                  </a:lnTo>
                  <a:lnTo>
                    <a:pt x="91115" y="1476656"/>
                  </a:lnTo>
                  <a:lnTo>
                    <a:pt x="60243" y="1445784"/>
                  </a:lnTo>
                  <a:lnTo>
                    <a:pt x="34971" y="1410033"/>
                  </a:lnTo>
                  <a:lnTo>
                    <a:pt x="16025" y="1370129"/>
                  </a:lnTo>
                  <a:lnTo>
                    <a:pt x="4126" y="1326793"/>
                  </a:lnTo>
                  <a:lnTo>
                    <a:pt x="0" y="1280749"/>
                  </a:lnTo>
                  <a:lnTo>
                    <a:pt x="0" y="896524"/>
                  </a:lnTo>
                  <a:lnTo>
                    <a:pt x="0" y="256149"/>
                  </a:lnTo>
                  <a:close/>
                </a:path>
              </a:pathLst>
            </a:custGeom>
            <a:ln w="76199">
              <a:solidFill>
                <a:srgbClr val="FF00FF"/>
              </a:solidFill>
            </a:ln>
          </p:spPr>
          <p:txBody>
            <a:bodyPr wrap="square" lIns="0" tIns="0" rIns="0" bIns="0" rtlCol="0"/>
            <a:lstStyle/>
            <a:p>
              <a:endParaRPr/>
            </a:p>
          </p:txBody>
        </p:sp>
      </p:grpSp>
      <p:sp>
        <p:nvSpPr>
          <p:cNvPr id="15" name="object 15"/>
          <p:cNvSpPr txBox="1"/>
          <p:nvPr/>
        </p:nvSpPr>
        <p:spPr>
          <a:xfrm>
            <a:off x="7119522" y="1701815"/>
            <a:ext cx="1233805" cy="1149350"/>
          </a:xfrm>
          <a:prstGeom prst="rect">
            <a:avLst/>
          </a:prstGeom>
        </p:spPr>
        <p:txBody>
          <a:bodyPr vert="horz" wrap="square" lIns="0" tIns="12700" rIns="0" bIns="0" rtlCol="0">
            <a:spAutoFit/>
          </a:bodyPr>
          <a:lstStyle/>
          <a:p>
            <a:pPr marL="12700" marR="5080" indent="216535">
              <a:lnSpc>
                <a:spcPct val="131700"/>
              </a:lnSpc>
              <a:spcBef>
                <a:spcPts val="100"/>
              </a:spcBef>
            </a:pPr>
            <a:r>
              <a:rPr sz="2800" b="1" spc="-5" dirty="0">
                <a:solidFill>
                  <a:srgbClr val="434343"/>
                </a:solidFill>
                <a:latin typeface="Cambria"/>
                <a:cs typeface="Cambria"/>
              </a:rPr>
              <a:t>SAS/ </a:t>
            </a:r>
            <a:r>
              <a:rPr sz="2800" b="1" dirty="0">
                <a:solidFill>
                  <a:srgbClr val="434343"/>
                </a:solidFill>
                <a:latin typeface="Cambria"/>
                <a:cs typeface="Cambria"/>
              </a:rPr>
              <a:t> </a:t>
            </a:r>
            <a:r>
              <a:rPr sz="2800" b="1" spc="-5" dirty="0">
                <a:solidFill>
                  <a:srgbClr val="434343"/>
                </a:solidFill>
                <a:latin typeface="Cambria"/>
                <a:cs typeface="Cambria"/>
              </a:rPr>
              <a:t>ACCESS</a:t>
            </a:r>
            <a:endParaRPr sz="2800">
              <a:latin typeface="Cambria"/>
              <a:cs typeface="Cambria"/>
            </a:endParaRPr>
          </a:p>
        </p:txBody>
      </p:sp>
      <p:grpSp>
        <p:nvGrpSpPr>
          <p:cNvPr id="16" name="object 16"/>
          <p:cNvGrpSpPr/>
          <p:nvPr/>
        </p:nvGrpSpPr>
        <p:grpSpPr>
          <a:xfrm>
            <a:off x="514880" y="3557975"/>
            <a:ext cx="2353310" cy="3074035"/>
            <a:chOff x="514880" y="3557975"/>
            <a:chExt cx="2353310" cy="3074035"/>
          </a:xfrm>
        </p:grpSpPr>
        <p:sp>
          <p:nvSpPr>
            <p:cNvPr id="17" name="object 17"/>
            <p:cNvSpPr/>
            <p:nvPr/>
          </p:nvSpPr>
          <p:spPr>
            <a:xfrm>
              <a:off x="552980" y="3596075"/>
              <a:ext cx="2277110" cy="2997835"/>
            </a:xfrm>
            <a:custGeom>
              <a:avLst/>
              <a:gdLst/>
              <a:ahLst/>
              <a:cxnLst/>
              <a:rect l="l" t="t" r="r" b="b"/>
              <a:pathLst>
                <a:path w="2277110" h="2997834">
                  <a:moveTo>
                    <a:pt x="1897511" y="2997599"/>
                  </a:moveTo>
                  <a:lnTo>
                    <a:pt x="0" y="2997591"/>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lnTo>
                    <a:pt x="2277037" y="13"/>
                  </a:lnTo>
                  <a:lnTo>
                    <a:pt x="2277018" y="2618092"/>
                  </a:lnTo>
                  <a:lnTo>
                    <a:pt x="2274062" y="2665697"/>
                  </a:lnTo>
                  <a:lnTo>
                    <a:pt x="2265428" y="2711537"/>
                  </a:lnTo>
                  <a:lnTo>
                    <a:pt x="2251473" y="2755256"/>
                  </a:lnTo>
                  <a:lnTo>
                    <a:pt x="2232553" y="2796500"/>
                  </a:lnTo>
                  <a:lnTo>
                    <a:pt x="2209023" y="2834913"/>
                  </a:lnTo>
                  <a:lnTo>
                    <a:pt x="2181239" y="2870138"/>
                  </a:lnTo>
                  <a:lnTo>
                    <a:pt x="2149557" y="2901820"/>
                  </a:lnTo>
                  <a:lnTo>
                    <a:pt x="2114332" y="2929604"/>
                  </a:lnTo>
                  <a:lnTo>
                    <a:pt x="2075919" y="2953134"/>
                  </a:lnTo>
                  <a:lnTo>
                    <a:pt x="2034675" y="2972054"/>
                  </a:lnTo>
                  <a:lnTo>
                    <a:pt x="1990956" y="2986009"/>
                  </a:lnTo>
                  <a:lnTo>
                    <a:pt x="1945116" y="2994643"/>
                  </a:lnTo>
                  <a:lnTo>
                    <a:pt x="1897511" y="2997599"/>
                  </a:lnTo>
                  <a:close/>
                </a:path>
              </a:pathLst>
            </a:custGeom>
            <a:solidFill>
              <a:srgbClr val="FFFFFF"/>
            </a:solidFill>
          </p:spPr>
          <p:txBody>
            <a:bodyPr wrap="square" lIns="0" tIns="0" rIns="0" bIns="0" rtlCol="0"/>
            <a:lstStyle/>
            <a:p>
              <a:endParaRPr/>
            </a:p>
          </p:txBody>
        </p:sp>
        <p:sp>
          <p:nvSpPr>
            <p:cNvPr id="18" name="object 18"/>
            <p:cNvSpPr/>
            <p:nvPr/>
          </p:nvSpPr>
          <p:spPr>
            <a:xfrm>
              <a:off x="552980" y="3596075"/>
              <a:ext cx="2277110" cy="2997835"/>
            </a:xfrm>
            <a:custGeom>
              <a:avLst/>
              <a:gdLst/>
              <a:ahLst/>
              <a:cxnLst/>
              <a:rect l="l" t="t" r="r" b="b"/>
              <a:pathLst>
                <a:path w="2277110" h="2997834">
                  <a:moveTo>
                    <a:pt x="379526" y="0"/>
                  </a:moveTo>
                  <a:lnTo>
                    <a:pt x="2277018" y="0"/>
                  </a:lnTo>
                  <a:lnTo>
                    <a:pt x="2277018" y="2618092"/>
                  </a:lnTo>
                  <a:lnTo>
                    <a:pt x="2274062" y="2665697"/>
                  </a:lnTo>
                  <a:lnTo>
                    <a:pt x="2265428" y="2711537"/>
                  </a:lnTo>
                  <a:lnTo>
                    <a:pt x="2251473" y="2755256"/>
                  </a:lnTo>
                  <a:lnTo>
                    <a:pt x="2232553" y="2796500"/>
                  </a:lnTo>
                  <a:lnTo>
                    <a:pt x="2209023" y="2834913"/>
                  </a:lnTo>
                  <a:lnTo>
                    <a:pt x="2181239" y="2870138"/>
                  </a:lnTo>
                  <a:lnTo>
                    <a:pt x="2149557" y="2901820"/>
                  </a:lnTo>
                  <a:lnTo>
                    <a:pt x="2114332" y="2929604"/>
                  </a:lnTo>
                  <a:lnTo>
                    <a:pt x="2075919" y="2953134"/>
                  </a:lnTo>
                  <a:lnTo>
                    <a:pt x="2034675" y="2972054"/>
                  </a:lnTo>
                  <a:lnTo>
                    <a:pt x="1990956" y="2986009"/>
                  </a:lnTo>
                  <a:lnTo>
                    <a:pt x="1945116" y="2994643"/>
                  </a:lnTo>
                  <a:lnTo>
                    <a:pt x="1897511" y="2997599"/>
                  </a:lnTo>
                  <a:lnTo>
                    <a:pt x="18" y="2997599"/>
                  </a:lnTo>
                  <a:lnTo>
                    <a:pt x="18" y="379507"/>
                  </a:lnTo>
                  <a:lnTo>
                    <a:pt x="2975" y="331902"/>
                  </a:lnTo>
                  <a:lnTo>
                    <a:pt x="11609" y="286062"/>
                  </a:lnTo>
                  <a:lnTo>
                    <a:pt x="25564" y="242343"/>
                  </a:lnTo>
                  <a:lnTo>
                    <a:pt x="44484" y="201099"/>
                  </a:lnTo>
                  <a:lnTo>
                    <a:pt x="68014" y="162686"/>
                  </a:lnTo>
                  <a:lnTo>
                    <a:pt x="95798" y="127461"/>
                  </a:lnTo>
                  <a:lnTo>
                    <a:pt x="127480" y="95779"/>
                  </a:lnTo>
                  <a:lnTo>
                    <a:pt x="162705" y="67995"/>
                  </a:lnTo>
                  <a:lnTo>
                    <a:pt x="201118" y="44465"/>
                  </a:lnTo>
                  <a:lnTo>
                    <a:pt x="242362" y="25545"/>
                  </a:lnTo>
                  <a:lnTo>
                    <a:pt x="286081" y="11590"/>
                  </a:lnTo>
                  <a:lnTo>
                    <a:pt x="331921" y="2956"/>
                  </a:lnTo>
                  <a:lnTo>
                    <a:pt x="379526" y="0"/>
                  </a:lnTo>
                  <a:close/>
                </a:path>
              </a:pathLst>
            </a:custGeom>
            <a:ln w="76199">
              <a:solidFill>
                <a:srgbClr val="FF0000"/>
              </a:solidFill>
            </a:ln>
          </p:spPr>
          <p:txBody>
            <a:bodyPr wrap="square" lIns="0" tIns="0" rIns="0" bIns="0" rtlCol="0"/>
            <a:lstStyle/>
            <a:p>
              <a:endParaRPr/>
            </a:p>
          </p:txBody>
        </p:sp>
      </p:grpSp>
      <p:sp>
        <p:nvSpPr>
          <p:cNvPr id="19" name="object 19"/>
          <p:cNvSpPr txBox="1"/>
          <p:nvPr/>
        </p:nvSpPr>
        <p:spPr>
          <a:xfrm>
            <a:off x="812955" y="4109101"/>
            <a:ext cx="1790700" cy="1597025"/>
          </a:xfrm>
          <a:prstGeom prst="rect">
            <a:avLst/>
          </a:prstGeom>
        </p:spPr>
        <p:txBody>
          <a:bodyPr vert="horz" wrap="square" lIns="0" tIns="12700" rIns="0" bIns="0" rtlCol="0">
            <a:spAutoFit/>
          </a:bodyPr>
          <a:lstStyle/>
          <a:p>
            <a:pPr marL="12700" marR="5080" indent="12700" algn="ctr">
              <a:lnSpc>
                <a:spcPct val="114599"/>
              </a:lnSpc>
              <a:spcBef>
                <a:spcPts val="100"/>
              </a:spcBef>
            </a:pPr>
            <a:r>
              <a:rPr sz="1800" b="1" dirty="0">
                <a:solidFill>
                  <a:srgbClr val="434343"/>
                </a:solidFill>
                <a:latin typeface="Cambria"/>
                <a:cs typeface="Cambria"/>
              </a:rPr>
              <a:t>R</a:t>
            </a:r>
            <a:r>
              <a:rPr sz="1800" b="1" spc="-50" dirty="0">
                <a:solidFill>
                  <a:srgbClr val="434343"/>
                </a:solidFill>
                <a:latin typeface="Cambria"/>
                <a:cs typeface="Cambria"/>
              </a:rPr>
              <a:t> </a:t>
            </a:r>
            <a:r>
              <a:rPr sz="1800" b="1" spc="-5" dirty="0">
                <a:solidFill>
                  <a:srgbClr val="434343"/>
                </a:solidFill>
                <a:latin typeface="Cambria"/>
                <a:cs typeface="Cambria"/>
              </a:rPr>
              <a:t>contains</a:t>
            </a:r>
            <a:r>
              <a:rPr sz="1800" b="1" spc="-50" dirty="0">
                <a:solidFill>
                  <a:srgbClr val="434343"/>
                </a:solidFill>
                <a:latin typeface="Cambria"/>
                <a:cs typeface="Cambria"/>
              </a:rPr>
              <a:t> </a:t>
            </a:r>
            <a:r>
              <a:rPr lang="en-IN" sz="1800" b="1" spc="-50" dirty="0">
                <a:solidFill>
                  <a:srgbClr val="434343"/>
                </a:solidFill>
                <a:latin typeface="Cambria"/>
                <a:cs typeface="Cambria"/>
              </a:rPr>
              <a:t>many </a:t>
            </a:r>
            <a:r>
              <a:rPr sz="1800" b="1" spc="-5" dirty="0">
                <a:solidFill>
                  <a:srgbClr val="434343"/>
                </a:solidFill>
                <a:latin typeface="Cambria"/>
                <a:cs typeface="Cambria"/>
              </a:rPr>
              <a:t>packages </a:t>
            </a:r>
            <a:r>
              <a:rPr sz="1800" b="1" dirty="0">
                <a:solidFill>
                  <a:srgbClr val="434343"/>
                </a:solidFill>
                <a:latin typeface="Cambria"/>
                <a:cs typeface="Cambria"/>
              </a:rPr>
              <a:t> </a:t>
            </a:r>
            <a:r>
              <a:rPr sz="1800" b="1" spc="-5" dirty="0">
                <a:solidFill>
                  <a:srgbClr val="434343"/>
                </a:solidFill>
                <a:latin typeface="Cambria"/>
                <a:cs typeface="Cambria"/>
              </a:rPr>
              <a:t>for data analysis </a:t>
            </a:r>
            <a:r>
              <a:rPr sz="1800" b="1" spc="-385" dirty="0">
                <a:solidFill>
                  <a:srgbClr val="434343"/>
                </a:solidFill>
                <a:latin typeface="Cambria"/>
                <a:cs typeface="Cambria"/>
              </a:rPr>
              <a:t> </a:t>
            </a:r>
            <a:r>
              <a:rPr sz="1800" b="1" spc="-5" dirty="0">
                <a:solidFill>
                  <a:srgbClr val="434343"/>
                </a:solidFill>
                <a:latin typeface="Cambria"/>
                <a:cs typeface="Cambria"/>
              </a:rPr>
              <a:t>and graphical </a:t>
            </a:r>
            <a:r>
              <a:rPr sz="1800" b="1" dirty="0">
                <a:solidFill>
                  <a:srgbClr val="434343"/>
                </a:solidFill>
                <a:latin typeface="Cambria"/>
                <a:cs typeface="Cambria"/>
              </a:rPr>
              <a:t> </a:t>
            </a:r>
            <a:r>
              <a:rPr sz="1800" b="1" spc="-5" dirty="0">
                <a:solidFill>
                  <a:srgbClr val="434343"/>
                </a:solidFill>
                <a:latin typeface="Cambria"/>
                <a:cs typeface="Cambria"/>
              </a:rPr>
              <a:t>presentation</a:t>
            </a:r>
            <a:endParaRPr sz="1800" dirty="0">
              <a:latin typeface="Cambria"/>
              <a:cs typeface="Cambria"/>
            </a:endParaRPr>
          </a:p>
        </p:txBody>
      </p:sp>
      <p:grpSp>
        <p:nvGrpSpPr>
          <p:cNvPr id="20" name="object 20"/>
          <p:cNvGrpSpPr/>
          <p:nvPr/>
        </p:nvGrpSpPr>
        <p:grpSpPr>
          <a:xfrm>
            <a:off x="3333024" y="3557975"/>
            <a:ext cx="3084195" cy="3074035"/>
            <a:chOff x="3333024" y="3557975"/>
            <a:chExt cx="3084195" cy="3074035"/>
          </a:xfrm>
        </p:grpSpPr>
        <p:sp>
          <p:nvSpPr>
            <p:cNvPr id="21" name="object 21"/>
            <p:cNvSpPr/>
            <p:nvPr/>
          </p:nvSpPr>
          <p:spPr>
            <a:xfrm>
              <a:off x="3371124" y="3596075"/>
              <a:ext cx="3007995" cy="2997835"/>
            </a:xfrm>
            <a:custGeom>
              <a:avLst/>
              <a:gdLst/>
              <a:ahLst/>
              <a:cxnLst/>
              <a:rect l="l" t="t" r="r" b="b"/>
              <a:pathLst>
                <a:path w="3007995" h="2997834">
                  <a:moveTo>
                    <a:pt x="2508214" y="2997599"/>
                  </a:moveTo>
                  <a:lnTo>
                    <a:pt x="0" y="2997588"/>
                  </a:lnTo>
                  <a:lnTo>
                    <a:pt x="24" y="499609"/>
                  </a:lnTo>
                  <a:lnTo>
                    <a:pt x="2312" y="451494"/>
                  </a:lnTo>
                  <a:lnTo>
                    <a:pt x="9033" y="404672"/>
                  </a:lnTo>
                  <a:lnTo>
                    <a:pt x="19980" y="359354"/>
                  </a:lnTo>
                  <a:lnTo>
                    <a:pt x="34943" y="315748"/>
                  </a:lnTo>
                  <a:lnTo>
                    <a:pt x="53712" y="274065"/>
                  </a:lnTo>
                  <a:lnTo>
                    <a:pt x="76078" y="234513"/>
                  </a:lnTo>
                  <a:lnTo>
                    <a:pt x="101832" y="197302"/>
                  </a:lnTo>
                  <a:lnTo>
                    <a:pt x="130764" y="162641"/>
                  </a:lnTo>
                  <a:lnTo>
                    <a:pt x="162666" y="130739"/>
                  </a:lnTo>
                  <a:lnTo>
                    <a:pt x="197327" y="101807"/>
                  </a:lnTo>
                  <a:lnTo>
                    <a:pt x="234538" y="76053"/>
                  </a:lnTo>
                  <a:lnTo>
                    <a:pt x="274090" y="53687"/>
                  </a:lnTo>
                  <a:lnTo>
                    <a:pt x="315773" y="34918"/>
                  </a:lnTo>
                  <a:lnTo>
                    <a:pt x="359379" y="19955"/>
                  </a:lnTo>
                  <a:lnTo>
                    <a:pt x="404697" y="9008"/>
                  </a:lnTo>
                  <a:lnTo>
                    <a:pt x="451519" y="2287"/>
                  </a:lnTo>
                  <a:lnTo>
                    <a:pt x="499634" y="0"/>
                  </a:lnTo>
                  <a:lnTo>
                    <a:pt x="3007849" y="18"/>
                  </a:lnTo>
                  <a:lnTo>
                    <a:pt x="3007824" y="2497989"/>
                  </a:lnTo>
                  <a:lnTo>
                    <a:pt x="3005537" y="2546105"/>
                  </a:lnTo>
                  <a:lnTo>
                    <a:pt x="2998816" y="2592927"/>
                  </a:lnTo>
                  <a:lnTo>
                    <a:pt x="2987869" y="2638245"/>
                  </a:lnTo>
                  <a:lnTo>
                    <a:pt x="2972906" y="2681851"/>
                  </a:lnTo>
                  <a:lnTo>
                    <a:pt x="2954137" y="2723534"/>
                  </a:lnTo>
                  <a:lnTo>
                    <a:pt x="2931771" y="2763086"/>
                  </a:lnTo>
                  <a:lnTo>
                    <a:pt x="2906017" y="2800297"/>
                  </a:lnTo>
                  <a:lnTo>
                    <a:pt x="2877085" y="2834958"/>
                  </a:lnTo>
                  <a:lnTo>
                    <a:pt x="2845183" y="2866860"/>
                  </a:lnTo>
                  <a:lnTo>
                    <a:pt x="2810522" y="2895792"/>
                  </a:lnTo>
                  <a:lnTo>
                    <a:pt x="2773311" y="2921546"/>
                  </a:lnTo>
                  <a:lnTo>
                    <a:pt x="2733759" y="2943912"/>
                  </a:lnTo>
                  <a:lnTo>
                    <a:pt x="2692076" y="2962681"/>
                  </a:lnTo>
                  <a:lnTo>
                    <a:pt x="2648470" y="2977644"/>
                  </a:lnTo>
                  <a:lnTo>
                    <a:pt x="2603152" y="2988591"/>
                  </a:lnTo>
                  <a:lnTo>
                    <a:pt x="2556330" y="2995312"/>
                  </a:lnTo>
                  <a:lnTo>
                    <a:pt x="2508214" y="2997599"/>
                  </a:lnTo>
                  <a:close/>
                </a:path>
              </a:pathLst>
            </a:custGeom>
            <a:solidFill>
              <a:srgbClr val="FFFFFF"/>
            </a:solidFill>
          </p:spPr>
          <p:txBody>
            <a:bodyPr wrap="square" lIns="0" tIns="0" rIns="0" bIns="0" rtlCol="0"/>
            <a:lstStyle/>
            <a:p>
              <a:endParaRPr/>
            </a:p>
          </p:txBody>
        </p:sp>
        <p:sp>
          <p:nvSpPr>
            <p:cNvPr id="22" name="object 22"/>
            <p:cNvSpPr/>
            <p:nvPr/>
          </p:nvSpPr>
          <p:spPr>
            <a:xfrm>
              <a:off x="3371124" y="3596075"/>
              <a:ext cx="3007995" cy="2997835"/>
            </a:xfrm>
            <a:custGeom>
              <a:avLst/>
              <a:gdLst/>
              <a:ahLst/>
              <a:cxnLst/>
              <a:rect l="l" t="t" r="r" b="b"/>
              <a:pathLst>
                <a:path w="3007995" h="2997834">
                  <a:moveTo>
                    <a:pt x="499634" y="0"/>
                  </a:moveTo>
                  <a:lnTo>
                    <a:pt x="3007824" y="0"/>
                  </a:lnTo>
                  <a:lnTo>
                    <a:pt x="3007824" y="2497989"/>
                  </a:lnTo>
                  <a:lnTo>
                    <a:pt x="3005537" y="2546105"/>
                  </a:lnTo>
                  <a:lnTo>
                    <a:pt x="2998816" y="2592927"/>
                  </a:lnTo>
                  <a:lnTo>
                    <a:pt x="2987869" y="2638245"/>
                  </a:lnTo>
                  <a:lnTo>
                    <a:pt x="2972906" y="2681851"/>
                  </a:lnTo>
                  <a:lnTo>
                    <a:pt x="2954137" y="2723534"/>
                  </a:lnTo>
                  <a:lnTo>
                    <a:pt x="2931771" y="2763086"/>
                  </a:lnTo>
                  <a:lnTo>
                    <a:pt x="2906017" y="2800297"/>
                  </a:lnTo>
                  <a:lnTo>
                    <a:pt x="2877085" y="2834958"/>
                  </a:lnTo>
                  <a:lnTo>
                    <a:pt x="2845183" y="2866860"/>
                  </a:lnTo>
                  <a:lnTo>
                    <a:pt x="2810522" y="2895792"/>
                  </a:lnTo>
                  <a:lnTo>
                    <a:pt x="2773311" y="2921546"/>
                  </a:lnTo>
                  <a:lnTo>
                    <a:pt x="2733759" y="2943912"/>
                  </a:lnTo>
                  <a:lnTo>
                    <a:pt x="2692076" y="2962681"/>
                  </a:lnTo>
                  <a:lnTo>
                    <a:pt x="2648470" y="2977644"/>
                  </a:lnTo>
                  <a:lnTo>
                    <a:pt x="2603152" y="2988591"/>
                  </a:lnTo>
                  <a:lnTo>
                    <a:pt x="2556330" y="2995312"/>
                  </a:lnTo>
                  <a:lnTo>
                    <a:pt x="2508214" y="2997599"/>
                  </a:lnTo>
                  <a:lnTo>
                    <a:pt x="24" y="2997599"/>
                  </a:lnTo>
                  <a:lnTo>
                    <a:pt x="24" y="499609"/>
                  </a:lnTo>
                  <a:lnTo>
                    <a:pt x="2312" y="451494"/>
                  </a:lnTo>
                  <a:lnTo>
                    <a:pt x="9033" y="404672"/>
                  </a:lnTo>
                  <a:lnTo>
                    <a:pt x="19980" y="359354"/>
                  </a:lnTo>
                  <a:lnTo>
                    <a:pt x="34943" y="315748"/>
                  </a:lnTo>
                  <a:lnTo>
                    <a:pt x="53712" y="274065"/>
                  </a:lnTo>
                  <a:lnTo>
                    <a:pt x="76078" y="234513"/>
                  </a:lnTo>
                  <a:lnTo>
                    <a:pt x="101832" y="197302"/>
                  </a:lnTo>
                  <a:lnTo>
                    <a:pt x="130764" y="162641"/>
                  </a:lnTo>
                  <a:lnTo>
                    <a:pt x="162666" y="130739"/>
                  </a:lnTo>
                  <a:lnTo>
                    <a:pt x="197327" y="101807"/>
                  </a:lnTo>
                  <a:lnTo>
                    <a:pt x="234538" y="76053"/>
                  </a:lnTo>
                  <a:lnTo>
                    <a:pt x="274090" y="53687"/>
                  </a:lnTo>
                  <a:lnTo>
                    <a:pt x="315773" y="34918"/>
                  </a:lnTo>
                  <a:lnTo>
                    <a:pt x="359379" y="19955"/>
                  </a:lnTo>
                  <a:lnTo>
                    <a:pt x="404697" y="9008"/>
                  </a:lnTo>
                  <a:lnTo>
                    <a:pt x="451519" y="2287"/>
                  </a:lnTo>
                  <a:lnTo>
                    <a:pt x="499634" y="0"/>
                  </a:lnTo>
                  <a:close/>
                </a:path>
              </a:pathLst>
            </a:custGeom>
            <a:ln w="76199">
              <a:solidFill>
                <a:srgbClr val="9900FF"/>
              </a:solidFill>
            </a:ln>
          </p:spPr>
          <p:txBody>
            <a:bodyPr wrap="square" lIns="0" tIns="0" rIns="0" bIns="0" rtlCol="0"/>
            <a:lstStyle/>
            <a:p>
              <a:endParaRPr/>
            </a:p>
          </p:txBody>
        </p:sp>
      </p:grpSp>
      <p:sp>
        <p:nvSpPr>
          <p:cNvPr id="23" name="object 23"/>
          <p:cNvSpPr txBox="1"/>
          <p:nvPr/>
        </p:nvSpPr>
        <p:spPr>
          <a:xfrm>
            <a:off x="3621067" y="3592846"/>
            <a:ext cx="2505075" cy="2494280"/>
          </a:xfrm>
          <a:prstGeom prst="rect">
            <a:avLst/>
          </a:prstGeom>
        </p:spPr>
        <p:txBody>
          <a:bodyPr vert="horz" wrap="square" lIns="0" tIns="153670" rIns="0" bIns="0" rtlCol="0">
            <a:spAutoFit/>
          </a:bodyPr>
          <a:lstStyle/>
          <a:p>
            <a:pPr marL="1905" algn="ctr">
              <a:lnSpc>
                <a:spcPct val="100000"/>
              </a:lnSpc>
              <a:spcBef>
                <a:spcPts val="1210"/>
              </a:spcBef>
            </a:pPr>
            <a:r>
              <a:rPr sz="1800" b="1" spc="-5" dirty="0">
                <a:solidFill>
                  <a:srgbClr val="434343"/>
                </a:solidFill>
                <a:latin typeface="Cambria"/>
                <a:cs typeface="Cambria"/>
              </a:rPr>
              <a:t>Can</a:t>
            </a:r>
            <a:r>
              <a:rPr sz="1800" b="1" spc="-45" dirty="0">
                <a:solidFill>
                  <a:srgbClr val="434343"/>
                </a:solidFill>
                <a:latin typeface="Cambria"/>
                <a:cs typeface="Cambria"/>
              </a:rPr>
              <a:t> </a:t>
            </a:r>
            <a:r>
              <a:rPr sz="1800" b="1" spc="-5" dirty="0">
                <a:solidFill>
                  <a:srgbClr val="434343"/>
                </a:solidFill>
                <a:latin typeface="Cambria"/>
                <a:cs typeface="Cambria"/>
              </a:rPr>
              <a:t>perform</a:t>
            </a:r>
            <a:endParaRPr sz="1800">
              <a:latin typeface="Cambria"/>
              <a:cs typeface="Cambria"/>
            </a:endParaRPr>
          </a:p>
          <a:p>
            <a:pPr marL="12700" marR="5080" algn="ctr">
              <a:lnSpc>
                <a:spcPct val="149300"/>
              </a:lnSpc>
              <a:spcBef>
                <a:spcPts val="45"/>
              </a:spcBef>
            </a:pPr>
            <a:r>
              <a:rPr sz="1800" b="1" spc="-5" dirty="0">
                <a:solidFill>
                  <a:srgbClr val="434343"/>
                </a:solidFill>
                <a:latin typeface="Cambria"/>
                <a:cs typeface="Cambria"/>
              </a:rPr>
              <a:t>in-database</a:t>
            </a:r>
            <a:r>
              <a:rPr sz="1800" b="1" spc="-45" dirty="0">
                <a:solidFill>
                  <a:srgbClr val="434343"/>
                </a:solidFill>
                <a:latin typeface="Cambria"/>
                <a:cs typeface="Cambria"/>
              </a:rPr>
              <a:t> </a:t>
            </a:r>
            <a:r>
              <a:rPr sz="1800" b="1" spc="-5" dirty="0">
                <a:solidFill>
                  <a:srgbClr val="434343"/>
                </a:solidFill>
                <a:latin typeface="Cambria"/>
                <a:cs typeface="Cambria"/>
              </a:rPr>
              <a:t>analytics</a:t>
            </a:r>
            <a:r>
              <a:rPr sz="1800" b="1" spc="-50" dirty="0">
                <a:solidFill>
                  <a:srgbClr val="434343"/>
                </a:solidFill>
                <a:latin typeface="Cambria"/>
                <a:cs typeface="Cambria"/>
              </a:rPr>
              <a:t> </a:t>
            </a:r>
            <a:r>
              <a:rPr sz="1800" b="1" spc="-5" dirty="0">
                <a:solidFill>
                  <a:srgbClr val="434343"/>
                </a:solidFill>
                <a:latin typeface="Cambria"/>
                <a:cs typeface="Cambria"/>
              </a:rPr>
              <a:t>of </a:t>
            </a:r>
            <a:r>
              <a:rPr sz="1800" b="1" spc="-380" dirty="0">
                <a:solidFill>
                  <a:srgbClr val="434343"/>
                </a:solidFill>
                <a:latin typeface="Cambria"/>
                <a:cs typeface="Cambria"/>
              </a:rPr>
              <a:t> </a:t>
            </a:r>
            <a:r>
              <a:rPr sz="1800" b="1" spc="-5" dirty="0">
                <a:solidFill>
                  <a:srgbClr val="434343"/>
                </a:solidFill>
                <a:latin typeface="Cambria"/>
                <a:cs typeface="Cambria"/>
              </a:rPr>
              <a:t>common data mining </a:t>
            </a:r>
            <a:r>
              <a:rPr sz="1800" b="1" dirty="0">
                <a:solidFill>
                  <a:srgbClr val="434343"/>
                </a:solidFill>
                <a:latin typeface="Cambria"/>
                <a:cs typeface="Cambria"/>
              </a:rPr>
              <a:t> </a:t>
            </a:r>
            <a:r>
              <a:rPr sz="1800" b="1" spc="-5" dirty="0">
                <a:solidFill>
                  <a:srgbClr val="434343"/>
                </a:solidFill>
                <a:latin typeface="Cambria"/>
                <a:cs typeface="Cambria"/>
              </a:rPr>
              <a:t>functions, involved </a:t>
            </a:r>
            <a:r>
              <a:rPr sz="1800" b="1" dirty="0">
                <a:solidFill>
                  <a:srgbClr val="434343"/>
                </a:solidFill>
                <a:latin typeface="Cambria"/>
                <a:cs typeface="Cambria"/>
              </a:rPr>
              <a:t> </a:t>
            </a:r>
            <a:r>
              <a:rPr sz="1800" b="1" spc="-5" dirty="0">
                <a:solidFill>
                  <a:srgbClr val="434343"/>
                </a:solidFill>
                <a:latin typeface="Cambria"/>
                <a:cs typeface="Cambria"/>
              </a:rPr>
              <a:t>aggregations, and basic </a:t>
            </a:r>
            <a:r>
              <a:rPr sz="1800" b="1" spc="-385" dirty="0">
                <a:solidFill>
                  <a:srgbClr val="434343"/>
                </a:solidFill>
                <a:latin typeface="Cambria"/>
                <a:cs typeface="Cambria"/>
              </a:rPr>
              <a:t> </a:t>
            </a:r>
            <a:r>
              <a:rPr sz="1800" b="1" spc="-5" dirty="0">
                <a:solidFill>
                  <a:srgbClr val="434343"/>
                </a:solidFill>
                <a:latin typeface="Cambria"/>
                <a:cs typeface="Cambria"/>
              </a:rPr>
              <a:t>predictive</a:t>
            </a:r>
            <a:r>
              <a:rPr sz="1800" b="1" spc="-15" dirty="0">
                <a:solidFill>
                  <a:srgbClr val="434343"/>
                </a:solidFill>
                <a:latin typeface="Cambria"/>
                <a:cs typeface="Cambria"/>
              </a:rPr>
              <a:t> </a:t>
            </a:r>
            <a:r>
              <a:rPr sz="1800" b="1" spc="-5" dirty="0">
                <a:solidFill>
                  <a:srgbClr val="434343"/>
                </a:solidFill>
                <a:latin typeface="Cambria"/>
                <a:cs typeface="Cambria"/>
              </a:rPr>
              <a:t>models</a:t>
            </a:r>
            <a:endParaRPr sz="1800">
              <a:latin typeface="Cambria"/>
              <a:cs typeface="Cambria"/>
            </a:endParaRPr>
          </a:p>
        </p:txBody>
      </p:sp>
      <p:grpSp>
        <p:nvGrpSpPr>
          <p:cNvPr id="24" name="object 24"/>
          <p:cNvGrpSpPr/>
          <p:nvPr/>
        </p:nvGrpSpPr>
        <p:grpSpPr>
          <a:xfrm>
            <a:off x="6696281" y="3557975"/>
            <a:ext cx="2353310" cy="3074035"/>
            <a:chOff x="6696281" y="3557975"/>
            <a:chExt cx="2353310" cy="3074035"/>
          </a:xfrm>
        </p:grpSpPr>
        <p:sp>
          <p:nvSpPr>
            <p:cNvPr id="25" name="object 25"/>
            <p:cNvSpPr/>
            <p:nvPr/>
          </p:nvSpPr>
          <p:spPr>
            <a:xfrm>
              <a:off x="6734381" y="3596075"/>
              <a:ext cx="2277110" cy="2997835"/>
            </a:xfrm>
            <a:custGeom>
              <a:avLst/>
              <a:gdLst/>
              <a:ahLst/>
              <a:cxnLst/>
              <a:rect l="l" t="t" r="r" b="b"/>
              <a:pathLst>
                <a:path w="2277109" h="2997834">
                  <a:moveTo>
                    <a:pt x="1897511" y="2997599"/>
                  </a:moveTo>
                  <a:lnTo>
                    <a:pt x="0" y="2997591"/>
                  </a:lnTo>
                  <a:lnTo>
                    <a:pt x="18" y="379507"/>
                  </a:lnTo>
                  <a:lnTo>
                    <a:pt x="2975" y="331902"/>
                  </a:lnTo>
                  <a:lnTo>
                    <a:pt x="11609" y="286062"/>
                  </a:lnTo>
                  <a:lnTo>
                    <a:pt x="25563" y="242343"/>
                  </a:lnTo>
                  <a:lnTo>
                    <a:pt x="44484" y="201099"/>
                  </a:lnTo>
                  <a:lnTo>
                    <a:pt x="68013" y="162686"/>
                  </a:lnTo>
                  <a:lnTo>
                    <a:pt x="95797" y="127461"/>
                  </a:lnTo>
                  <a:lnTo>
                    <a:pt x="127480" y="95779"/>
                  </a:lnTo>
                  <a:lnTo>
                    <a:pt x="162705" y="67995"/>
                  </a:lnTo>
                  <a:lnTo>
                    <a:pt x="201118" y="44465"/>
                  </a:lnTo>
                  <a:lnTo>
                    <a:pt x="242361" y="25545"/>
                  </a:lnTo>
                  <a:lnTo>
                    <a:pt x="286081" y="11590"/>
                  </a:lnTo>
                  <a:lnTo>
                    <a:pt x="331921" y="2956"/>
                  </a:lnTo>
                  <a:lnTo>
                    <a:pt x="379526" y="0"/>
                  </a:lnTo>
                  <a:lnTo>
                    <a:pt x="2277037" y="13"/>
                  </a:lnTo>
                  <a:lnTo>
                    <a:pt x="2277018" y="2618092"/>
                  </a:lnTo>
                  <a:lnTo>
                    <a:pt x="2274061" y="2665697"/>
                  </a:lnTo>
                  <a:lnTo>
                    <a:pt x="2265428" y="2711537"/>
                  </a:lnTo>
                  <a:lnTo>
                    <a:pt x="2251473" y="2755256"/>
                  </a:lnTo>
                  <a:lnTo>
                    <a:pt x="2232553" y="2796500"/>
                  </a:lnTo>
                  <a:lnTo>
                    <a:pt x="2209023" y="2834913"/>
                  </a:lnTo>
                  <a:lnTo>
                    <a:pt x="2181239" y="2870138"/>
                  </a:lnTo>
                  <a:lnTo>
                    <a:pt x="2149557" y="2901820"/>
                  </a:lnTo>
                  <a:lnTo>
                    <a:pt x="2114331" y="2929604"/>
                  </a:lnTo>
                  <a:lnTo>
                    <a:pt x="2075919" y="2953134"/>
                  </a:lnTo>
                  <a:lnTo>
                    <a:pt x="2034675" y="2972054"/>
                  </a:lnTo>
                  <a:lnTo>
                    <a:pt x="1990955" y="2986009"/>
                  </a:lnTo>
                  <a:lnTo>
                    <a:pt x="1945115" y="2994643"/>
                  </a:lnTo>
                  <a:lnTo>
                    <a:pt x="1897511" y="2997599"/>
                  </a:lnTo>
                  <a:close/>
                </a:path>
              </a:pathLst>
            </a:custGeom>
            <a:solidFill>
              <a:srgbClr val="FFFFFF"/>
            </a:solidFill>
          </p:spPr>
          <p:txBody>
            <a:bodyPr wrap="square" lIns="0" tIns="0" rIns="0" bIns="0" rtlCol="0"/>
            <a:lstStyle/>
            <a:p>
              <a:endParaRPr/>
            </a:p>
          </p:txBody>
        </p:sp>
        <p:sp>
          <p:nvSpPr>
            <p:cNvPr id="26" name="object 26"/>
            <p:cNvSpPr/>
            <p:nvPr/>
          </p:nvSpPr>
          <p:spPr>
            <a:xfrm>
              <a:off x="6734381" y="3596075"/>
              <a:ext cx="2277110" cy="2997835"/>
            </a:xfrm>
            <a:custGeom>
              <a:avLst/>
              <a:gdLst/>
              <a:ahLst/>
              <a:cxnLst/>
              <a:rect l="l" t="t" r="r" b="b"/>
              <a:pathLst>
                <a:path w="2277109" h="2997834">
                  <a:moveTo>
                    <a:pt x="379526" y="0"/>
                  </a:moveTo>
                  <a:lnTo>
                    <a:pt x="2277018" y="0"/>
                  </a:lnTo>
                  <a:lnTo>
                    <a:pt x="2277018" y="2618092"/>
                  </a:lnTo>
                  <a:lnTo>
                    <a:pt x="2274061" y="2665697"/>
                  </a:lnTo>
                  <a:lnTo>
                    <a:pt x="2265428" y="2711537"/>
                  </a:lnTo>
                  <a:lnTo>
                    <a:pt x="2251473" y="2755256"/>
                  </a:lnTo>
                  <a:lnTo>
                    <a:pt x="2232553" y="2796500"/>
                  </a:lnTo>
                  <a:lnTo>
                    <a:pt x="2209023" y="2834913"/>
                  </a:lnTo>
                  <a:lnTo>
                    <a:pt x="2181239" y="2870138"/>
                  </a:lnTo>
                  <a:lnTo>
                    <a:pt x="2149557" y="2901820"/>
                  </a:lnTo>
                  <a:lnTo>
                    <a:pt x="2114331" y="2929604"/>
                  </a:lnTo>
                  <a:lnTo>
                    <a:pt x="2075919" y="2953134"/>
                  </a:lnTo>
                  <a:lnTo>
                    <a:pt x="2034675" y="2972054"/>
                  </a:lnTo>
                  <a:lnTo>
                    <a:pt x="1990955" y="2986009"/>
                  </a:lnTo>
                  <a:lnTo>
                    <a:pt x="1945115" y="2994643"/>
                  </a:lnTo>
                  <a:lnTo>
                    <a:pt x="1897511" y="2997599"/>
                  </a:lnTo>
                  <a:lnTo>
                    <a:pt x="18" y="2997599"/>
                  </a:lnTo>
                  <a:lnTo>
                    <a:pt x="18" y="379507"/>
                  </a:lnTo>
                  <a:lnTo>
                    <a:pt x="2975" y="331902"/>
                  </a:lnTo>
                  <a:lnTo>
                    <a:pt x="11609" y="286062"/>
                  </a:lnTo>
                  <a:lnTo>
                    <a:pt x="25563" y="242343"/>
                  </a:lnTo>
                  <a:lnTo>
                    <a:pt x="44484" y="201099"/>
                  </a:lnTo>
                  <a:lnTo>
                    <a:pt x="68013" y="162686"/>
                  </a:lnTo>
                  <a:lnTo>
                    <a:pt x="95797" y="127461"/>
                  </a:lnTo>
                  <a:lnTo>
                    <a:pt x="127480" y="95779"/>
                  </a:lnTo>
                  <a:lnTo>
                    <a:pt x="162705" y="67995"/>
                  </a:lnTo>
                  <a:lnTo>
                    <a:pt x="201118" y="44465"/>
                  </a:lnTo>
                  <a:lnTo>
                    <a:pt x="242361" y="25545"/>
                  </a:lnTo>
                  <a:lnTo>
                    <a:pt x="286081" y="11590"/>
                  </a:lnTo>
                  <a:lnTo>
                    <a:pt x="331921" y="2956"/>
                  </a:lnTo>
                  <a:lnTo>
                    <a:pt x="379526" y="0"/>
                  </a:lnTo>
                  <a:close/>
                </a:path>
              </a:pathLst>
            </a:custGeom>
            <a:ln w="76199">
              <a:solidFill>
                <a:srgbClr val="FF00FF"/>
              </a:solidFill>
            </a:ln>
          </p:spPr>
          <p:txBody>
            <a:bodyPr wrap="square" lIns="0" tIns="0" rIns="0" bIns="0" rtlCol="0"/>
            <a:lstStyle/>
            <a:p>
              <a:endParaRPr/>
            </a:p>
          </p:txBody>
        </p:sp>
      </p:grpSp>
      <p:sp>
        <p:nvSpPr>
          <p:cNvPr id="27" name="object 27"/>
          <p:cNvSpPr txBox="1"/>
          <p:nvPr/>
        </p:nvSpPr>
        <p:spPr>
          <a:xfrm>
            <a:off x="6968069" y="4404376"/>
            <a:ext cx="1808480" cy="1597025"/>
          </a:xfrm>
          <a:prstGeom prst="rect">
            <a:avLst/>
          </a:prstGeom>
        </p:spPr>
        <p:txBody>
          <a:bodyPr vert="horz" wrap="square" lIns="0" tIns="12700" rIns="0" bIns="0" rtlCol="0">
            <a:spAutoFit/>
          </a:bodyPr>
          <a:lstStyle/>
          <a:p>
            <a:pPr marL="12700" marR="5080" indent="48895" algn="ctr">
              <a:lnSpc>
                <a:spcPct val="114599"/>
              </a:lnSpc>
              <a:spcBef>
                <a:spcPts val="100"/>
              </a:spcBef>
            </a:pPr>
            <a:r>
              <a:rPr sz="1800" b="1" spc="-5" dirty="0">
                <a:solidFill>
                  <a:srgbClr val="434343"/>
                </a:solidFill>
                <a:latin typeface="Cambria"/>
                <a:cs typeface="Cambria"/>
              </a:rPr>
              <a:t>Provides </a:t>
            </a:r>
            <a:r>
              <a:rPr sz="1800" b="1" dirty="0">
                <a:solidFill>
                  <a:srgbClr val="434343"/>
                </a:solidFill>
                <a:latin typeface="Cambria"/>
                <a:cs typeface="Cambria"/>
              </a:rPr>
              <a:t> </a:t>
            </a:r>
            <a:r>
              <a:rPr sz="1800" b="1" spc="-5" dirty="0">
                <a:solidFill>
                  <a:srgbClr val="434343"/>
                </a:solidFill>
                <a:latin typeface="Cambria"/>
                <a:cs typeface="Cambria"/>
              </a:rPr>
              <a:t>integration </a:t>
            </a:r>
            <a:r>
              <a:rPr sz="1800" b="1" dirty="0">
                <a:solidFill>
                  <a:srgbClr val="434343"/>
                </a:solidFill>
                <a:latin typeface="Cambria"/>
                <a:cs typeface="Cambria"/>
              </a:rPr>
              <a:t> </a:t>
            </a:r>
            <a:r>
              <a:rPr sz="1800" b="1" spc="-5" dirty="0">
                <a:solidFill>
                  <a:srgbClr val="434343"/>
                </a:solidFill>
                <a:latin typeface="Cambria"/>
                <a:cs typeface="Cambria"/>
              </a:rPr>
              <a:t>between</a:t>
            </a:r>
            <a:r>
              <a:rPr sz="1800" b="1" spc="-50" dirty="0">
                <a:solidFill>
                  <a:srgbClr val="434343"/>
                </a:solidFill>
                <a:latin typeface="Cambria"/>
                <a:cs typeface="Cambria"/>
              </a:rPr>
              <a:t> </a:t>
            </a:r>
            <a:r>
              <a:rPr sz="1800" b="1" spc="-5" dirty="0">
                <a:solidFill>
                  <a:srgbClr val="434343"/>
                </a:solidFill>
                <a:latin typeface="Cambria"/>
                <a:cs typeface="Cambria"/>
              </a:rPr>
              <a:t>SAS</a:t>
            </a:r>
            <a:r>
              <a:rPr sz="1800" b="1" spc="-45" dirty="0">
                <a:solidFill>
                  <a:srgbClr val="434343"/>
                </a:solidFill>
                <a:latin typeface="Cambria"/>
                <a:cs typeface="Cambria"/>
              </a:rPr>
              <a:t> </a:t>
            </a:r>
            <a:r>
              <a:rPr sz="1800" b="1" spc="-5" dirty="0">
                <a:solidFill>
                  <a:srgbClr val="434343"/>
                </a:solidFill>
                <a:latin typeface="Cambria"/>
                <a:cs typeface="Cambria"/>
              </a:rPr>
              <a:t>and </a:t>
            </a:r>
            <a:r>
              <a:rPr sz="1800" b="1" spc="-380" dirty="0">
                <a:solidFill>
                  <a:srgbClr val="434343"/>
                </a:solidFill>
                <a:latin typeface="Cambria"/>
                <a:cs typeface="Cambria"/>
              </a:rPr>
              <a:t> </a:t>
            </a:r>
            <a:r>
              <a:rPr sz="1800" b="1" spc="-5" dirty="0">
                <a:solidFill>
                  <a:srgbClr val="434343"/>
                </a:solidFill>
                <a:latin typeface="Cambria"/>
                <a:cs typeface="Cambria"/>
              </a:rPr>
              <a:t>the analytics </a:t>
            </a:r>
            <a:r>
              <a:rPr sz="1800" b="1" dirty="0">
                <a:solidFill>
                  <a:srgbClr val="434343"/>
                </a:solidFill>
                <a:latin typeface="Cambria"/>
                <a:cs typeface="Cambria"/>
              </a:rPr>
              <a:t> </a:t>
            </a:r>
            <a:r>
              <a:rPr sz="1800" b="1" spc="-5" dirty="0">
                <a:solidFill>
                  <a:srgbClr val="434343"/>
                </a:solidFill>
                <a:latin typeface="Cambria"/>
                <a:cs typeface="Cambria"/>
              </a:rPr>
              <a:t>sandbox</a:t>
            </a:r>
            <a:endParaRPr sz="1800">
              <a:latin typeface="Cambria"/>
              <a:cs typeface="Cambria"/>
            </a:endParaRPr>
          </a:p>
        </p:txBody>
      </p:sp>
      <p:sp>
        <p:nvSpPr>
          <p:cNvPr id="28" name="Date Placeholder 27">
            <a:extLst>
              <a:ext uri="{FF2B5EF4-FFF2-40B4-BE49-F238E27FC236}">
                <a16:creationId xmlns:a16="http://schemas.microsoft.com/office/drawing/2014/main" id="{53B9FAC1-9B6B-944F-7582-F118F0EBD3FE}"/>
              </a:ext>
            </a:extLst>
          </p:cNvPr>
          <p:cNvSpPr>
            <a:spLocks noGrp="1"/>
          </p:cNvSpPr>
          <p:nvPr>
            <p:ph type="dt" sz="half" idx="10"/>
          </p:nvPr>
        </p:nvSpPr>
        <p:spPr/>
        <p:txBody>
          <a:bodyPr/>
          <a:lstStyle/>
          <a:p>
            <a:fld id="{BA584BAE-85BC-487F-A072-B8FFE61F04D1}" type="datetime1">
              <a:rPr lang="en-US" smtClean="0"/>
              <a:t>2/5/2024</a:t>
            </a:fld>
            <a:endParaRPr lang="en-US"/>
          </a:p>
        </p:txBody>
      </p:sp>
      <p:sp>
        <p:nvSpPr>
          <p:cNvPr id="29" name="Slide Number Placeholder 28">
            <a:extLst>
              <a:ext uri="{FF2B5EF4-FFF2-40B4-BE49-F238E27FC236}">
                <a16:creationId xmlns:a16="http://schemas.microsoft.com/office/drawing/2014/main" id="{01FD9829-0580-33BF-F33F-993DD03CAB05}"/>
              </a:ext>
            </a:extLst>
          </p:cNvPr>
          <p:cNvSpPr>
            <a:spLocks noGrp="1"/>
          </p:cNvSpPr>
          <p:nvPr>
            <p:ph type="sldNum" sz="quarter" idx="12"/>
          </p:nvPr>
        </p:nvSpPr>
        <p:spPr/>
        <p:txBody>
          <a:bodyPr/>
          <a:lstStyle/>
          <a:p>
            <a:fld id="{B6F15528-21DE-4FAA-801E-634DDDAF4B2B}" type="slidenum">
              <a:rPr lang="en-US" smtClean="0"/>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030" y="136525"/>
            <a:ext cx="4345940" cy="482600"/>
          </a:xfrm>
          <a:prstGeom prst="rect">
            <a:avLst/>
          </a:prstGeom>
        </p:spPr>
        <p:txBody>
          <a:bodyPr vert="horz" wrap="square" lIns="0" tIns="12700" rIns="0" bIns="0" rtlCol="0">
            <a:spAutoFit/>
          </a:bodyPr>
          <a:lstStyle/>
          <a:p>
            <a:pPr marL="12700" algn="l">
              <a:lnSpc>
                <a:spcPct val="100000"/>
              </a:lnSpc>
              <a:spcBef>
                <a:spcPts val="100"/>
              </a:spcBef>
            </a:pPr>
            <a:r>
              <a:rPr sz="3000" b="1" spc="135" dirty="0">
                <a:solidFill>
                  <a:srgbClr val="C00000"/>
                </a:solidFill>
                <a:latin typeface="+mn-lt"/>
              </a:rPr>
              <a:t>Phase</a:t>
            </a:r>
            <a:r>
              <a:rPr sz="3000" b="1" spc="-10" dirty="0">
                <a:solidFill>
                  <a:srgbClr val="C00000"/>
                </a:solidFill>
                <a:latin typeface="+mn-lt"/>
              </a:rPr>
              <a:t> </a:t>
            </a:r>
            <a:r>
              <a:rPr sz="3000" b="1" spc="-145" dirty="0">
                <a:solidFill>
                  <a:srgbClr val="C00000"/>
                </a:solidFill>
                <a:latin typeface="+mn-lt"/>
              </a:rPr>
              <a:t>4:</a:t>
            </a:r>
            <a:r>
              <a:rPr sz="3000" b="1" spc="-5" dirty="0">
                <a:solidFill>
                  <a:srgbClr val="C00000"/>
                </a:solidFill>
                <a:latin typeface="+mn-lt"/>
              </a:rPr>
              <a:t> </a:t>
            </a:r>
            <a:r>
              <a:rPr sz="3000" b="1" spc="85" dirty="0">
                <a:solidFill>
                  <a:srgbClr val="C00000"/>
                </a:solidFill>
                <a:latin typeface="+mn-lt"/>
              </a:rPr>
              <a:t>Model</a:t>
            </a:r>
            <a:r>
              <a:rPr sz="3000" b="1" spc="-5" dirty="0">
                <a:solidFill>
                  <a:srgbClr val="C00000"/>
                </a:solidFill>
                <a:latin typeface="+mn-lt"/>
              </a:rPr>
              <a:t> </a:t>
            </a:r>
            <a:r>
              <a:rPr sz="3000" b="1" spc="85" dirty="0">
                <a:solidFill>
                  <a:srgbClr val="C00000"/>
                </a:solidFill>
                <a:latin typeface="+mn-lt"/>
              </a:rPr>
              <a:t>Building</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1050275" y="994909"/>
            <a:ext cx="7043450" cy="5029199"/>
          </a:xfrm>
          <a:prstGeom prst="rect">
            <a:avLst/>
          </a:prstGeom>
        </p:spPr>
      </p:pic>
      <p:sp>
        <p:nvSpPr>
          <p:cNvPr id="4" name="Date Placeholder 3">
            <a:extLst>
              <a:ext uri="{FF2B5EF4-FFF2-40B4-BE49-F238E27FC236}">
                <a16:creationId xmlns:a16="http://schemas.microsoft.com/office/drawing/2014/main" id="{230AB606-5686-BCDC-B1D2-EC4CCBA9D660}"/>
              </a:ext>
            </a:extLst>
          </p:cNvPr>
          <p:cNvSpPr>
            <a:spLocks noGrp="1"/>
          </p:cNvSpPr>
          <p:nvPr>
            <p:ph type="dt" sz="half" idx="10"/>
          </p:nvPr>
        </p:nvSpPr>
        <p:spPr/>
        <p:txBody>
          <a:bodyPr/>
          <a:lstStyle/>
          <a:p>
            <a:fld id="{C0E011D2-8985-4BC7-A985-20CDE0E1C2DA}" type="datetime1">
              <a:rPr lang="en-US" smtClean="0"/>
              <a:t>2/5/2024</a:t>
            </a:fld>
            <a:endParaRPr lang="en-US"/>
          </a:p>
        </p:txBody>
      </p:sp>
      <p:sp>
        <p:nvSpPr>
          <p:cNvPr id="5" name="Slide Number Placeholder 4">
            <a:extLst>
              <a:ext uri="{FF2B5EF4-FFF2-40B4-BE49-F238E27FC236}">
                <a16:creationId xmlns:a16="http://schemas.microsoft.com/office/drawing/2014/main" id="{C62F7616-589A-1113-A43C-9ABD7A944818}"/>
              </a:ext>
            </a:extLst>
          </p:cNvPr>
          <p:cNvSpPr>
            <a:spLocks noGrp="1"/>
          </p:cNvSpPr>
          <p:nvPr>
            <p:ph type="sldNum" sz="quarter" idx="12"/>
          </p:nvPr>
        </p:nvSpPr>
        <p:spPr/>
        <p:txBody>
          <a:bodyPr/>
          <a:lstStyle/>
          <a:p>
            <a:fld id="{B6F15528-21DE-4FAA-801E-634DDDAF4B2B}"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10" dirty="0">
                <a:solidFill>
                  <a:srgbClr val="C00000"/>
                </a:solidFill>
                <a:latin typeface="+mn-lt"/>
              </a:rPr>
              <a:t> </a:t>
            </a:r>
            <a:r>
              <a:rPr sz="3000" b="1" spc="-145" dirty="0">
                <a:solidFill>
                  <a:srgbClr val="C00000"/>
                </a:solidFill>
                <a:latin typeface="+mn-lt"/>
              </a:rPr>
              <a:t>4:</a:t>
            </a:r>
            <a:r>
              <a:rPr sz="3000" b="1" spc="-5" dirty="0">
                <a:solidFill>
                  <a:srgbClr val="C00000"/>
                </a:solidFill>
                <a:latin typeface="+mn-lt"/>
              </a:rPr>
              <a:t> </a:t>
            </a:r>
            <a:r>
              <a:rPr sz="3000" b="1" spc="85" dirty="0">
                <a:solidFill>
                  <a:srgbClr val="C00000"/>
                </a:solidFill>
                <a:latin typeface="+mn-lt"/>
              </a:rPr>
              <a:t>Model</a:t>
            </a:r>
            <a:r>
              <a:rPr sz="3000" b="1" spc="-5" dirty="0">
                <a:solidFill>
                  <a:srgbClr val="C00000"/>
                </a:solidFill>
                <a:latin typeface="+mn-lt"/>
              </a:rPr>
              <a:t> </a:t>
            </a:r>
            <a:r>
              <a:rPr sz="3000" b="1" spc="85" dirty="0">
                <a:solidFill>
                  <a:srgbClr val="C00000"/>
                </a:solidFill>
                <a:latin typeface="+mn-lt"/>
              </a:rPr>
              <a:t>Building</a:t>
            </a:r>
            <a:endParaRPr sz="3000" b="1" dirty="0">
              <a:solidFill>
                <a:srgbClr val="C00000"/>
              </a:solidFill>
              <a:latin typeface="+mn-lt"/>
            </a:endParaRPr>
          </a:p>
        </p:txBody>
      </p:sp>
      <p:sp>
        <p:nvSpPr>
          <p:cNvPr id="32" name="Content Placeholder 31">
            <a:extLst>
              <a:ext uri="{FF2B5EF4-FFF2-40B4-BE49-F238E27FC236}">
                <a16:creationId xmlns:a16="http://schemas.microsoft.com/office/drawing/2014/main" id="{A921D27E-BF99-A259-1BF4-8131CA0BEF2B}"/>
              </a:ext>
            </a:extLst>
          </p:cNvPr>
          <p:cNvSpPr>
            <a:spLocks noGrp="1"/>
          </p:cNvSpPr>
          <p:nvPr>
            <p:ph idx="1"/>
          </p:nvPr>
        </p:nvSpPr>
        <p:spPr>
          <a:xfrm>
            <a:off x="446314" y="1524000"/>
            <a:ext cx="8229600" cy="4525963"/>
          </a:xfrm>
        </p:spPr>
        <p:txBody>
          <a:bodyPr>
            <a:normAutofit/>
          </a:bodyPr>
          <a:lstStyle/>
          <a:p>
            <a:pPr algn="just"/>
            <a:r>
              <a:rPr lang="en-US" sz="2400" b="0" i="0" u="none" strike="noStrike" baseline="0" dirty="0">
                <a:solidFill>
                  <a:srgbClr val="000000"/>
                </a:solidFill>
              </a:rPr>
              <a:t>In the model building phase, the selected analytical technique is applied to a set of training data. </a:t>
            </a:r>
          </a:p>
          <a:p>
            <a:pPr algn="just"/>
            <a:r>
              <a:rPr lang="en-US" sz="2400" b="0" i="0" u="none" strike="noStrike" baseline="0" dirty="0">
                <a:solidFill>
                  <a:srgbClr val="000000"/>
                </a:solidFill>
              </a:rPr>
              <a:t>This process is known as “training the model”. </a:t>
            </a:r>
          </a:p>
          <a:p>
            <a:pPr algn="just"/>
            <a:r>
              <a:rPr lang="en-US" sz="2400" b="0" i="0" u="none" strike="noStrike" baseline="0" dirty="0">
                <a:solidFill>
                  <a:srgbClr val="000000"/>
                </a:solidFill>
              </a:rPr>
              <a:t>A separate set of data, known as the testing data, is then used to evaluate how well the model performs. </a:t>
            </a:r>
          </a:p>
          <a:p>
            <a:pPr algn="just"/>
            <a:r>
              <a:rPr lang="en-US" sz="2400" b="0" i="0" u="none" strike="noStrike" baseline="0" dirty="0">
                <a:solidFill>
                  <a:srgbClr val="000000"/>
                </a:solidFill>
              </a:rPr>
              <a:t>This is sometimes known as the pilot test. Often, the fitted model is to be applied to future observations.</a:t>
            </a:r>
          </a:p>
          <a:p>
            <a:pPr algn="just"/>
            <a:r>
              <a:rPr lang="en-US" sz="2400" b="0" i="0" u="none" strike="noStrike" baseline="0" dirty="0">
                <a:solidFill>
                  <a:srgbClr val="000000"/>
                </a:solidFill>
              </a:rPr>
              <a:t>So, it is not typically sufficient to obtain the best model that explains all of the data; one must build a model that adequately predicts the future.</a:t>
            </a:r>
            <a:endParaRPr lang="en-IN" sz="2400" dirty="0"/>
          </a:p>
        </p:txBody>
      </p:sp>
      <p:sp>
        <p:nvSpPr>
          <p:cNvPr id="31" name="Slide Number Placeholder 30">
            <a:extLst>
              <a:ext uri="{FF2B5EF4-FFF2-40B4-BE49-F238E27FC236}">
                <a16:creationId xmlns:a16="http://schemas.microsoft.com/office/drawing/2014/main" id="{4C89F9C5-3BA6-898F-A492-895AA24B3A9A}"/>
              </a:ext>
            </a:extLst>
          </p:cNvPr>
          <p:cNvSpPr>
            <a:spLocks noGrp="1"/>
          </p:cNvSpPr>
          <p:nvPr>
            <p:ph type="sldNum" sz="quarter" idx="12"/>
          </p:nvPr>
        </p:nvSpPr>
        <p:spPr/>
        <p:txBody>
          <a:bodyPr/>
          <a:lstStyle/>
          <a:p>
            <a:fld id="{B6F15528-21DE-4FAA-801E-634DDDAF4B2B}"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6971" y="245068"/>
            <a:ext cx="43459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10" dirty="0">
                <a:solidFill>
                  <a:srgbClr val="C00000"/>
                </a:solidFill>
                <a:latin typeface="+mn-lt"/>
              </a:rPr>
              <a:t> </a:t>
            </a:r>
            <a:r>
              <a:rPr sz="3000" b="1" spc="-145" dirty="0">
                <a:solidFill>
                  <a:srgbClr val="C00000"/>
                </a:solidFill>
                <a:latin typeface="+mn-lt"/>
              </a:rPr>
              <a:t>4:</a:t>
            </a:r>
            <a:r>
              <a:rPr sz="3000" b="1" spc="-5" dirty="0">
                <a:solidFill>
                  <a:srgbClr val="C00000"/>
                </a:solidFill>
                <a:latin typeface="+mn-lt"/>
              </a:rPr>
              <a:t> </a:t>
            </a:r>
            <a:r>
              <a:rPr sz="3000" b="1" spc="85" dirty="0">
                <a:solidFill>
                  <a:srgbClr val="C00000"/>
                </a:solidFill>
                <a:latin typeface="+mn-lt"/>
              </a:rPr>
              <a:t>Model</a:t>
            </a:r>
            <a:r>
              <a:rPr sz="3000" b="1" spc="-5" dirty="0">
                <a:solidFill>
                  <a:srgbClr val="C00000"/>
                </a:solidFill>
                <a:latin typeface="+mn-lt"/>
              </a:rPr>
              <a:t> </a:t>
            </a:r>
            <a:r>
              <a:rPr sz="3000" b="1" spc="85" dirty="0">
                <a:solidFill>
                  <a:srgbClr val="C00000"/>
                </a:solidFill>
                <a:latin typeface="+mn-lt"/>
              </a:rPr>
              <a:t>Building</a:t>
            </a:r>
            <a:endParaRPr sz="3000" b="1" dirty="0">
              <a:solidFill>
                <a:srgbClr val="C00000"/>
              </a:solidFill>
              <a:latin typeface="+mn-lt"/>
            </a:endParaRPr>
          </a:p>
        </p:txBody>
      </p:sp>
      <p:sp>
        <p:nvSpPr>
          <p:cNvPr id="3" name="object 3"/>
          <p:cNvSpPr txBox="1"/>
          <p:nvPr/>
        </p:nvSpPr>
        <p:spPr>
          <a:xfrm>
            <a:off x="685800" y="1295400"/>
            <a:ext cx="6339371" cy="397545"/>
          </a:xfrm>
          <a:prstGeom prst="rect">
            <a:avLst/>
          </a:prstGeom>
        </p:spPr>
        <p:txBody>
          <a:bodyPr vert="horz" wrap="square" lIns="0" tIns="12700" rIns="0" bIns="0" rtlCol="0">
            <a:spAutoFit/>
          </a:bodyPr>
          <a:lstStyle/>
          <a:p>
            <a:pPr marL="354965" indent="-342900">
              <a:lnSpc>
                <a:spcPct val="100000"/>
              </a:lnSpc>
              <a:spcBef>
                <a:spcPts val="100"/>
              </a:spcBef>
              <a:buFont typeface="Arial" panose="020B0604020202020204" pitchFamily="34" charset="0"/>
              <a:buChar char="•"/>
              <a:tabLst>
                <a:tab pos="280670" algn="l"/>
              </a:tabLst>
            </a:pPr>
            <a:r>
              <a:rPr sz="2500" spc="-5" dirty="0">
                <a:latin typeface="Cambria"/>
                <a:cs typeface="Cambria"/>
              </a:rPr>
              <a:t>Execute</a:t>
            </a:r>
            <a:r>
              <a:rPr sz="2500" spc="-20" dirty="0">
                <a:latin typeface="Cambria"/>
                <a:cs typeface="Cambria"/>
              </a:rPr>
              <a:t> </a:t>
            </a:r>
            <a:r>
              <a:rPr sz="2500" spc="-5" dirty="0">
                <a:latin typeface="Cambria"/>
                <a:cs typeface="Cambria"/>
              </a:rPr>
              <a:t>the</a:t>
            </a:r>
            <a:r>
              <a:rPr sz="2500" spc="-15" dirty="0">
                <a:latin typeface="Cambria"/>
                <a:cs typeface="Cambria"/>
              </a:rPr>
              <a:t> </a:t>
            </a:r>
            <a:r>
              <a:rPr sz="2500" spc="-5" dirty="0">
                <a:latin typeface="Cambria"/>
                <a:cs typeface="Cambria"/>
              </a:rPr>
              <a:t>models</a:t>
            </a:r>
            <a:r>
              <a:rPr sz="2500" spc="-15" dirty="0">
                <a:latin typeface="Cambria"/>
                <a:cs typeface="Cambria"/>
              </a:rPr>
              <a:t> </a:t>
            </a:r>
            <a:r>
              <a:rPr sz="2500" spc="-5" dirty="0">
                <a:latin typeface="Cambria"/>
                <a:cs typeface="Cambria"/>
              </a:rPr>
              <a:t>defined</a:t>
            </a:r>
            <a:r>
              <a:rPr sz="2500" spc="-15" dirty="0">
                <a:latin typeface="Cambria"/>
                <a:cs typeface="Cambria"/>
              </a:rPr>
              <a:t> </a:t>
            </a:r>
            <a:r>
              <a:rPr sz="2500" spc="-5" dirty="0">
                <a:latin typeface="Cambria"/>
                <a:cs typeface="Cambria"/>
              </a:rPr>
              <a:t>in</a:t>
            </a:r>
            <a:r>
              <a:rPr sz="2500" spc="-20" dirty="0">
                <a:latin typeface="Cambria"/>
                <a:cs typeface="Cambria"/>
              </a:rPr>
              <a:t> </a:t>
            </a:r>
            <a:r>
              <a:rPr sz="2500" spc="-5" dirty="0">
                <a:latin typeface="Cambria"/>
                <a:cs typeface="Cambria"/>
              </a:rPr>
              <a:t>Phase</a:t>
            </a:r>
            <a:r>
              <a:rPr sz="2500" spc="-15" dirty="0">
                <a:latin typeface="Cambria"/>
                <a:cs typeface="Cambria"/>
              </a:rPr>
              <a:t> </a:t>
            </a:r>
            <a:r>
              <a:rPr sz="2500" dirty="0">
                <a:latin typeface="Cambria"/>
                <a:cs typeface="Cambria"/>
              </a:rPr>
              <a:t>3</a:t>
            </a:r>
          </a:p>
        </p:txBody>
      </p:sp>
      <p:sp>
        <p:nvSpPr>
          <p:cNvPr id="4" name="object 4"/>
          <p:cNvSpPr/>
          <p:nvPr/>
        </p:nvSpPr>
        <p:spPr>
          <a:xfrm>
            <a:off x="3811560" y="1953260"/>
            <a:ext cx="1081405" cy="381000"/>
          </a:xfrm>
          <a:custGeom>
            <a:avLst/>
            <a:gdLst/>
            <a:ahLst/>
            <a:cxnLst/>
            <a:rect l="l" t="t" r="r" b="b"/>
            <a:pathLst>
              <a:path w="1081404" h="381000">
                <a:moveTo>
                  <a:pt x="1081315" y="381000"/>
                </a:moveTo>
                <a:lnTo>
                  <a:pt x="0" y="381000"/>
                </a:lnTo>
                <a:lnTo>
                  <a:pt x="0" y="0"/>
                </a:lnTo>
                <a:lnTo>
                  <a:pt x="1081315" y="0"/>
                </a:lnTo>
                <a:lnTo>
                  <a:pt x="1081315" y="381000"/>
                </a:lnTo>
                <a:close/>
              </a:path>
            </a:pathLst>
          </a:custGeom>
          <a:solidFill>
            <a:srgbClr val="FFFF00"/>
          </a:solidFill>
        </p:spPr>
        <p:txBody>
          <a:bodyPr wrap="square" lIns="0" tIns="0" rIns="0" bIns="0" rtlCol="0"/>
          <a:lstStyle/>
          <a:p>
            <a:endParaRPr/>
          </a:p>
        </p:txBody>
      </p:sp>
      <p:sp>
        <p:nvSpPr>
          <p:cNvPr id="5" name="object 5"/>
          <p:cNvSpPr/>
          <p:nvPr/>
        </p:nvSpPr>
        <p:spPr>
          <a:xfrm>
            <a:off x="5027886" y="1953260"/>
            <a:ext cx="928369" cy="381000"/>
          </a:xfrm>
          <a:custGeom>
            <a:avLst/>
            <a:gdLst/>
            <a:ahLst/>
            <a:cxnLst/>
            <a:rect l="l" t="t" r="r" b="b"/>
            <a:pathLst>
              <a:path w="928370" h="381000">
                <a:moveTo>
                  <a:pt x="928325" y="381000"/>
                </a:moveTo>
                <a:lnTo>
                  <a:pt x="0" y="381000"/>
                </a:lnTo>
                <a:lnTo>
                  <a:pt x="0" y="0"/>
                </a:lnTo>
                <a:lnTo>
                  <a:pt x="928325" y="0"/>
                </a:lnTo>
                <a:lnTo>
                  <a:pt x="928325" y="381000"/>
                </a:lnTo>
                <a:close/>
              </a:path>
            </a:pathLst>
          </a:custGeom>
          <a:solidFill>
            <a:srgbClr val="00FF00"/>
          </a:solidFill>
        </p:spPr>
        <p:txBody>
          <a:bodyPr wrap="square" lIns="0" tIns="0" rIns="0" bIns="0" rtlCol="0"/>
          <a:lstStyle/>
          <a:p>
            <a:endParaRPr/>
          </a:p>
        </p:txBody>
      </p:sp>
      <p:sp>
        <p:nvSpPr>
          <p:cNvPr id="6" name="object 6"/>
          <p:cNvSpPr txBox="1"/>
          <p:nvPr/>
        </p:nvSpPr>
        <p:spPr>
          <a:xfrm>
            <a:off x="685800" y="1927860"/>
            <a:ext cx="6596858" cy="397545"/>
          </a:xfrm>
          <a:prstGeom prst="rect">
            <a:avLst/>
          </a:prstGeom>
        </p:spPr>
        <p:txBody>
          <a:bodyPr vert="horz" wrap="square" lIns="0" tIns="12700" rIns="0" bIns="0" rtlCol="0">
            <a:spAutoFit/>
          </a:bodyPr>
          <a:lstStyle/>
          <a:p>
            <a:pPr marL="354965" indent="-342900">
              <a:lnSpc>
                <a:spcPct val="100000"/>
              </a:lnSpc>
              <a:spcBef>
                <a:spcPts val="100"/>
              </a:spcBef>
              <a:buFont typeface="Arial" panose="020B0604020202020204" pitchFamily="34" charset="0"/>
              <a:buChar char="•"/>
              <a:tabLst>
                <a:tab pos="280670" algn="l"/>
              </a:tabLst>
            </a:pPr>
            <a:r>
              <a:rPr sz="2500" spc="-5" dirty="0">
                <a:latin typeface="Cambria"/>
                <a:cs typeface="Cambria"/>
              </a:rPr>
              <a:t>Develop</a:t>
            </a:r>
            <a:r>
              <a:rPr sz="2500" spc="-20" dirty="0">
                <a:solidFill>
                  <a:srgbClr val="FFFFFF"/>
                </a:solidFill>
                <a:latin typeface="Cambria"/>
                <a:cs typeface="Cambria"/>
              </a:rPr>
              <a:t> </a:t>
            </a:r>
            <a:r>
              <a:rPr sz="2500" spc="-5" dirty="0">
                <a:latin typeface="Cambria"/>
                <a:cs typeface="Cambria"/>
              </a:rPr>
              <a:t>datasets</a:t>
            </a:r>
            <a:r>
              <a:rPr sz="2500" spc="-15" dirty="0">
                <a:latin typeface="Cambria"/>
                <a:cs typeface="Cambria"/>
              </a:rPr>
              <a:t> </a:t>
            </a:r>
            <a:r>
              <a:rPr sz="2500" spc="-5" dirty="0">
                <a:latin typeface="Cambria"/>
                <a:cs typeface="Cambria"/>
              </a:rPr>
              <a:t>for</a:t>
            </a:r>
            <a:r>
              <a:rPr sz="2500" spc="40" dirty="0">
                <a:latin typeface="Cambria"/>
                <a:cs typeface="Cambria"/>
              </a:rPr>
              <a:t> </a:t>
            </a:r>
            <a:r>
              <a:rPr sz="2500" spc="-5" dirty="0">
                <a:solidFill>
                  <a:srgbClr val="434343"/>
                </a:solidFill>
                <a:latin typeface="Cambria"/>
                <a:cs typeface="Cambria"/>
              </a:rPr>
              <a:t>training,</a:t>
            </a:r>
            <a:r>
              <a:rPr sz="2500" spc="-15" dirty="0">
                <a:solidFill>
                  <a:srgbClr val="434343"/>
                </a:solidFill>
                <a:latin typeface="Cambria"/>
                <a:cs typeface="Cambria"/>
              </a:rPr>
              <a:t> </a:t>
            </a:r>
            <a:r>
              <a:rPr sz="2500" spc="-5" dirty="0">
                <a:solidFill>
                  <a:srgbClr val="434343"/>
                </a:solidFill>
                <a:latin typeface="Cambria"/>
                <a:cs typeface="Cambria"/>
              </a:rPr>
              <a:t>testing</a:t>
            </a:r>
            <a:r>
              <a:rPr sz="2500" spc="-5" dirty="0">
                <a:solidFill>
                  <a:srgbClr val="FFFFFF"/>
                </a:solidFill>
                <a:latin typeface="Cambria"/>
                <a:cs typeface="Cambria"/>
              </a:rPr>
              <a:t>,</a:t>
            </a:r>
            <a:r>
              <a:rPr sz="2500" spc="-20" dirty="0">
                <a:solidFill>
                  <a:srgbClr val="FFFFFF"/>
                </a:solidFill>
                <a:latin typeface="Cambria"/>
                <a:cs typeface="Cambria"/>
              </a:rPr>
              <a:t> </a:t>
            </a:r>
            <a:r>
              <a:rPr sz="2500" spc="-5" dirty="0">
                <a:latin typeface="Cambria"/>
                <a:cs typeface="Cambria"/>
              </a:rPr>
              <a:t>and</a:t>
            </a:r>
            <a:endParaRPr sz="2500" dirty="0">
              <a:latin typeface="Cambria"/>
              <a:cs typeface="Cambria"/>
            </a:endParaRPr>
          </a:p>
        </p:txBody>
      </p:sp>
      <p:sp>
        <p:nvSpPr>
          <p:cNvPr id="7" name="object 7"/>
          <p:cNvSpPr txBox="1"/>
          <p:nvPr/>
        </p:nvSpPr>
        <p:spPr>
          <a:xfrm>
            <a:off x="6801614" y="1948833"/>
            <a:ext cx="1509395" cy="381000"/>
          </a:xfrm>
          <a:prstGeom prst="rect">
            <a:avLst/>
          </a:prstGeom>
          <a:solidFill>
            <a:srgbClr val="F9CB9B"/>
          </a:solidFill>
        </p:spPr>
        <p:txBody>
          <a:bodyPr vert="horz" wrap="square" lIns="0" tIns="0" rIns="0" bIns="0" rtlCol="0">
            <a:spAutoFit/>
          </a:bodyPr>
          <a:lstStyle/>
          <a:p>
            <a:pPr>
              <a:lnSpc>
                <a:spcPts val="2900"/>
              </a:lnSpc>
            </a:pPr>
            <a:r>
              <a:rPr sz="2500" spc="-5" dirty="0">
                <a:solidFill>
                  <a:srgbClr val="434343"/>
                </a:solidFill>
                <a:latin typeface="Cambria"/>
                <a:cs typeface="Cambria"/>
              </a:rPr>
              <a:t>production</a:t>
            </a:r>
            <a:endParaRPr sz="2500" dirty="0">
              <a:latin typeface="Cambria"/>
              <a:cs typeface="Cambria"/>
            </a:endParaRPr>
          </a:p>
        </p:txBody>
      </p:sp>
      <p:grpSp>
        <p:nvGrpSpPr>
          <p:cNvPr id="8" name="object 8"/>
          <p:cNvGrpSpPr/>
          <p:nvPr/>
        </p:nvGrpSpPr>
        <p:grpSpPr>
          <a:xfrm>
            <a:off x="1149716" y="4320999"/>
            <a:ext cx="2208530" cy="1663064"/>
            <a:chOff x="1069099" y="4790899"/>
            <a:chExt cx="2208530" cy="1663064"/>
          </a:xfrm>
        </p:grpSpPr>
        <p:sp>
          <p:nvSpPr>
            <p:cNvPr id="9" name="object 9"/>
            <p:cNvSpPr/>
            <p:nvPr/>
          </p:nvSpPr>
          <p:spPr>
            <a:xfrm>
              <a:off x="1107199" y="4828999"/>
              <a:ext cx="2132330" cy="1586865"/>
            </a:xfrm>
            <a:custGeom>
              <a:avLst/>
              <a:gdLst/>
              <a:ahLst/>
              <a:cxnLst/>
              <a:rect l="l" t="t" r="r" b="b"/>
              <a:pathLst>
                <a:path w="2132330" h="1586864">
                  <a:moveTo>
                    <a:pt x="1065874" y="1586424"/>
                  </a:moveTo>
                  <a:lnTo>
                    <a:pt x="992898" y="1585815"/>
                  </a:lnTo>
                  <a:lnTo>
                    <a:pt x="921242" y="1584011"/>
                  </a:lnTo>
                  <a:lnTo>
                    <a:pt x="851064" y="1581053"/>
                  </a:lnTo>
                  <a:lnTo>
                    <a:pt x="782523" y="1576980"/>
                  </a:lnTo>
                  <a:lnTo>
                    <a:pt x="715778" y="1571831"/>
                  </a:lnTo>
                  <a:lnTo>
                    <a:pt x="650988" y="1565646"/>
                  </a:lnTo>
                  <a:lnTo>
                    <a:pt x="588311" y="1558465"/>
                  </a:lnTo>
                  <a:lnTo>
                    <a:pt x="527907" y="1550326"/>
                  </a:lnTo>
                  <a:lnTo>
                    <a:pt x="469934" y="1541268"/>
                  </a:lnTo>
                  <a:lnTo>
                    <a:pt x="414550" y="1531333"/>
                  </a:lnTo>
                  <a:lnTo>
                    <a:pt x="361915" y="1520557"/>
                  </a:lnTo>
                  <a:lnTo>
                    <a:pt x="312187" y="1508982"/>
                  </a:lnTo>
                  <a:lnTo>
                    <a:pt x="265525" y="1496647"/>
                  </a:lnTo>
                  <a:lnTo>
                    <a:pt x="222088" y="1483590"/>
                  </a:lnTo>
                  <a:lnTo>
                    <a:pt x="182034" y="1469851"/>
                  </a:lnTo>
                  <a:lnTo>
                    <a:pt x="145523" y="1455470"/>
                  </a:lnTo>
                  <a:lnTo>
                    <a:pt x="83761" y="1424938"/>
                  </a:lnTo>
                  <a:lnTo>
                    <a:pt x="38074" y="1392309"/>
                  </a:lnTo>
                  <a:lnTo>
                    <a:pt x="9730" y="1357898"/>
                  </a:lnTo>
                  <a:lnTo>
                    <a:pt x="0" y="1322020"/>
                  </a:lnTo>
                  <a:lnTo>
                    <a:pt x="0" y="264404"/>
                  </a:lnTo>
                  <a:lnTo>
                    <a:pt x="21654" y="211117"/>
                  </a:lnTo>
                  <a:lnTo>
                    <a:pt x="58829" y="177558"/>
                  </a:lnTo>
                  <a:lnTo>
                    <a:pt x="112712" y="145938"/>
                  </a:lnTo>
                  <a:lnTo>
                    <a:pt x="182034" y="116573"/>
                  </a:lnTo>
                  <a:lnTo>
                    <a:pt x="222088" y="102834"/>
                  </a:lnTo>
                  <a:lnTo>
                    <a:pt x="265525" y="89777"/>
                  </a:lnTo>
                  <a:lnTo>
                    <a:pt x="312187" y="77442"/>
                  </a:lnTo>
                  <a:lnTo>
                    <a:pt x="361915" y="65867"/>
                  </a:lnTo>
                  <a:lnTo>
                    <a:pt x="414550" y="55091"/>
                  </a:lnTo>
                  <a:lnTo>
                    <a:pt x="469934" y="45156"/>
                  </a:lnTo>
                  <a:lnTo>
                    <a:pt x="527907" y="36098"/>
                  </a:lnTo>
                  <a:lnTo>
                    <a:pt x="588311" y="27959"/>
                  </a:lnTo>
                  <a:lnTo>
                    <a:pt x="650988" y="20778"/>
                  </a:lnTo>
                  <a:lnTo>
                    <a:pt x="715778" y="14593"/>
                  </a:lnTo>
                  <a:lnTo>
                    <a:pt x="782523" y="9444"/>
                  </a:lnTo>
                  <a:lnTo>
                    <a:pt x="851064" y="5371"/>
                  </a:lnTo>
                  <a:lnTo>
                    <a:pt x="921242" y="2413"/>
                  </a:lnTo>
                  <a:lnTo>
                    <a:pt x="992898" y="609"/>
                  </a:lnTo>
                  <a:lnTo>
                    <a:pt x="1065874" y="0"/>
                  </a:lnTo>
                  <a:lnTo>
                    <a:pt x="1138851" y="609"/>
                  </a:lnTo>
                  <a:lnTo>
                    <a:pt x="1210507" y="2413"/>
                  </a:lnTo>
                  <a:lnTo>
                    <a:pt x="1280686" y="5371"/>
                  </a:lnTo>
                  <a:lnTo>
                    <a:pt x="1349226" y="9444"/>
                  </a:lnTo>
                  <a:lnTo>
                    <a:pt x="1415971" y="14593"/>
                  </a:lnTo>
                  <a:lnTo>
                    <a:pt x="1480761" y="20778"/>
                  </a:lnTo>
                  <a:lnTo>
                    <a:pt x="1543438" y="27959"/>
                  </a:lnTo>
                  <a:lnTo>
                    <a:pt x="1603842" y="36098"/>
                  </a:lnTo>
                  <a:lnTo>
                    <a:pt x="1661815" y="45156"/>
                  </a:lnTo>
                  <a:lnTo>
                    <a:pt x="1717199" y="55091"/>
                  </a:lnTo>
                  <a:lnTo>
                    <a:pt x="1769834" y="65867"/>
                  </a:lnTo>
                  <a:lnTo>
                    <a:pt x="1819562" y="77442"/>
                  </a:lnTo>
                  <a:lnTo>
                    <a:pt x="1866224" y="89777"/>
                  </a:lnTo>
                  <a:lnTo>
                    <a:pt x="1909661" y="102834"/>
                  </a:lnTo>
                  <a:lnTo>
                    <a:pt x="1949715" y="116573"/>
                  </a:lnTo>
                  <a:lnTo>
                    <a:pt x="1986226" y="130954"/>
                  </a:lnTo>
                  <a:lnTo>
                    <a:pt x="2047988" y="161486"/>
                  </a:lnTo>
                  <a:lnTo>
                    <a:pt x="2093675" y="194115"/>
                  </a:lnTo>
                  <a:lnTo>
                    <a:pt x="2122019" y="228526"/>
                  </a:lnTo>
                  <a:lnTo>
                    <a:pt x="2131749" y="264404"/>
                  </a:lnTo>
                  <a:lnTo>
                    <a:pt x="2131749" y="1322020"/>
                  </a:lnTo>
                  <a:lnTo>
                    <a:pt x="2110095" y="1375307"/>
                  </a:lnTo>
                  <a:lnTo>
                    <a:pt x="2072920" y="1408866"/>
                  </a:lnTo>
                  <a:lnTo>
                    <a:pt x="2019037" y="1440486"/>
                  </a:lnTo>
                  <a:lnTo>
                    <a:pt x="1949715" y="1469851"/>
                  </a:lnTo>
                  <a:lnTo>
                    <a:pt x="1909661" y="1483590"/>
                  </a:lnTo>
                  <a:lnTo>
                    <a:pt x="1866224" y="1496647"/>
                  </a:lnTo>
                  <a:lnTo>
                    <a:pt x="1819562" y="1508982"/>
                  </a:lnTo>
                  <a:lnTo>
                    <a:pt x="1769834" y="1520557"/>
                  </a:lnTo>
                  <a:lnTo>
                    <a:pt x="1717199" y="1531333"/>
                  </a:lnTo>
                  <a:lnTo>
                    <a:pt x="1661815" y="1541268"/>
                  </a:lnTo>
                  <a:lnTo>
                    <a:pt x="1603842" y="1550326"/>
                  </a:lnTo>
                  <a:lnTo>
                    <a:pt x="1543438" y="1558465"/>
                  </a:lnTo>
                  <a:lnTo>
                    <a:pt x="1480761" y="1565646"/>
                  </a:lnTo>
                  <a:lnTo>
                    <a:pt x="1415971" y="1571831"/>
                  </a:lnTo>
                  <a:lnTo>
                    <a:pt x="1349226" y="1576980"/>
                  </a:lnTo>
                  <a:lnTo>
                    <a:pt x="1280686" y="1581053"/>
                  </a:lnTo>
                  <a:lnTo>
                    <a:pt x="1210507" y="1584011"/>
                  </a:lnTo>
                  <a:lnTo>
                    <a:pt x="1138851" y="1585815"/>
                  </a:lnTo>
                  <a:lnTo>
                    <a:pt x="1065874" y="1586424"/>
                  </a:lnTo>
                  <a:close/>
                </a:path>
              </a:pathLst>
            </a:custGeom>
            <a:solidFill>
              <a:srgbClr val="FFFFFF"/>
            </a:solidFill>
          </p:spPr>
          <p:txBody>
            <a:bodyPr wrap="square" lIns="0" tIns="0" rIns="0" bIns="0" rtlCol="0"/>
            <a:lstStyle/>
            <a:p>
              <a:endParaRPr/>
            </a:p>
          </p:txBody>
        </p:sp>
        <p:sp>
          <p:nvSpPr>
            <p:cNvPr id="10" name="object 10"/>
            <p:cNvSpPr/>
            <p:nvPr/>
          </p:nvSpPr>
          <p:spPr>
            <a:xfrm>
              <a:off x="1107199" y="4828999"/>
              <a:ext cx="2132330" cy="1586865"/>
            </a:xfrm>
            <a:custGeom>
              <a:avLst/>
              <a:gdLst/>
              <a:ahLst/>
              <a:cxnLst/>
              <a:rect l="l" t="t" r="r" b="b"/>
              <a:pathLst>
                <a:path w="2132330" h="1586864">
                  <a:moveTo>
                    <a:pt x="2131749" y="264404"/>
                  </a:moveTo>
                  <a:lnTo>
                    <a:pt x="2129290" y="282506"/>
                  </a:lnTo>
                  <a:lnTo>
                    <a:pt x="2122019" y="300282"/>
                  </a:lnTo>
                  <a:lnTo>
                    <a:pt x="2093675" y="334693"/>
                  </a:lnTo>
                  <a:lnTo>
                    <a:pt x="2047988" y="367322"/>
                  </a:lnTo>
                  <a:lnTo>
                    <a:pt x="1986226" y="397853"/>
                  </a:lnTo>
                  <a:lnTo>
                    <a:pt x="1949715" y="412235"/>
                  </a:lnTo>
                  <a:lnTo>
                    <a:pt x="1909661" y="425973"/>
                  </a:lnTo>
                  <a:lnTo>
                    <a:pt x="1866224" y="439030"/>
                  </a:lnTo>
                  <a:lnTo>
                    <a:pt x="1819562" y="451366"/>
                  </a:lnTo>
                  <a:lnTo>
                    <a:pt x="1769834" y="462941"/>
                  </a:lnTo>
                  <a:lnTo>
                    <a:pt x="1717199" y="473716"/>
                  </a:lnTo>
                  <a:lnTo>
                    <a:pt x="1661815" y="483652"/>
                  </a:lnTo>
                  <a:lnTo>
                    <a:pt x="1603842" y="492709"/>
                  </a:lnTo>
                  <a:lnTo>
                    <a:pt x="1543438" y="500848"/>
                  </a:lnTo>
                  <a:lnTo>
                    <a:pt x="1480761" y="508030"/>
                  </a:lnTo>
                  <a:lnTo>
                    <a:pt x="1415971" y="514214"/>
                  </a:lnTo>
                  <a:lnTo>
                    <a:pt x="1349226" y="519363"/>
                  </a:lnTo>
                  <a:lnTo>
                    <a:pt x="1280686" y="523436"/>
                  </a:lnTo>
                  <a:lnTo>
                    <a:pt x="1210507" y="526394"/>
                  </a:lnTo>
                  <a:lnTo>
                    <a:pt x="1138851" y="528198"/>
                  </a:lnTo>
                  <a:lnTo>
                    <a:pt x="1065874" y="528808"/>
                  </a:lnTo>
                  <a:lnTo>
                    <a:pt x="992898" y="528198"/>
                  </a:lnTo>
                  <a:lnTo>
                    <a:pt x="921242" y="526394"/>
                  </a:lnTo>
                  <a:lnTo>
                    <a:pt x="851064" y="523436"/>
                  </a:lnTo>
                  <a:lnTo>
                    <a:pt x="782523" y="519363"/>
                  </a:lnTo>
                  <a:lnTo>
                    <a:pt x="715778" y="514214"/>
                  </a:lnTo>
                  <a:lnTo>
                    <a:pt x="650988" y="508030"/>
                  </a:lnTo>
                  <a:lnTo>
                    <a:pt x="588311" y="500848"/>
                  </a:lnTo>
                  <a:lnTo>
                    <a:pt x="527907" y="492709"/>
                  </a:lnTo>
                  <a:lnTo>
                    <a:pt x="469934" y="483652"/>
                  </a:lnTo>
                  <a:lnTo>
                    <a:pt x="414550" y="473716"/>
                  </a:lnTo>
                  <a:lnTo>
                    <a:pt x="361915" y="462941"/>
                  </a:lnTo>
                  <a:lnTo>
                    <a:pt x="312187" y="451366"/>
                  </a:lnTo>
                  <a:lnTo>
                    <a:pt x="265525" y="439030"/>
                  </a:lnTo>
                  <a:lnTo>
                    <a:pt x="222088" y="425973"/>
                  </a:lnTo>
                  <a:lnTo>
                    <a:pt x="182034" y="412235"/>
                  </a:lnTo>
                  <a:lnTo>
                    <a:pt x="145523" y="397853"/>
                  </a:lnTo>
                  <a:lnTo>
                    <a:pt x="83761" y="367322"/>
                  </a:lnTo>
                  <a:lnTo>
                    <a:pt x="38074" y="334693"/>
                  </a:lnTo>
                  <a:lnTo>
                    <a:pt x="9730" y="300282"/>
                  </a:lnTo>
                  <a:lnTo>
                    <a:pt x="2459" y="282506"/>
                  </a:lnTo>
                  <a:lnTo>
                    <a:pt x="0" y="264404"/>
                  </a:lnTo>
                </a:path>
                <a:path w="2132330" h="1586864">
                  <a:moveTo>
                    <a:pt x="0" y="264404"/>
                  </a:moveTo>
                  <a:lnTo>
                    <a:pt x="2459" y="246301"/>
                  </a:lnTo>
                  <a:lnTo>
                    <a:pt x="9730" y="228526"/>
                  </a:lnTo>
                  <a:lnTo>
                    <a:pt x="38074" y="194115"/>
                  </a:lnTo>
                  <a:lnTo>
                    <a:pt x="83761" y="161486"/>
                  </a:lnTo>
                  <a:lnTo>
                    <a:pt x="145523" y="130954"/>
                  </a:lnTo>
                  <a:lnTo>
                    <a:pt x="182034" y="116573"/>
                  </a:lnTo>
                  <a:lnTo>
                    <a:pt x="222088" y="102834"/>
                  </a:lnTo>
                  <a:lnTo>
                    <a:pt x="265525" y="89777"/>
                  </a:lnTo>
                  <a:lnTo>
                    <a:pt x="312187" y="77442"/>
                  </a:lnTo>
                  <a:lnTo>
                    <a:pt x="361915" y="65867"/>
                  </a:lnTo>
                  <a:lnTo>
                    <a:pt x="414550" y="55091"/>
                  </a:lnTo>
                  <a:lnTo>
                    <a:pt x="469934" y="45156"/>
                  </a:lnTo>
                  <a:lnTo>
                    <a:pt x="527907" y="36098"/>
                  </a:lnTo>
                  <a:lnTo>
                    <a:pt x="588311" y="27959"/>
                  </a:lnTo>
                  <a:lnTo>
                    <a:pt x="650988" y="20778"/>
                  </a:lnTo>
                  <a:lnTo>
                    <a:pt x="715778" y="14593"/>
                  </a:lnTo>
                  <a:lnTo>
                    <a:pt x="782523" y="9444"/>
                  </a:lnTo>
                  <a:lnTo>
                    <a:pt x="851064" y="5371"/>
                  </a:lnTo>
                  <a:lnTo>
                    <a:pt x="921242" y="2413"/>
                  </a:lnTo>
                  <a:lnTo>
                    <a:pt x="992898" y="609"/>
                  </a:lnTo>
                  <a:lnTo>
                    <a:pt x="1065874" y="0"/>
                  </a:lnTo>
                  <a:lnTo>
                    <a:pt x="1138851" y="609"/>
                  </a:lnTo>
                  <a:lnTo>
                    <a:pt x="1210507" y="2413"/>
                  </a:lnTo>
                  <a:lnTo>
                    <a:pt x="1280686" y="5371"/>
                  </a:lnTo>
                  <a:lnTo>
                    <a:pt x="1349226" y="9444"/>
                  </a:lnTo>
                  <a:lnTo>
                    <a:pt x="1415971" y="14593"/>
                  </a:lnTo>
                  <a:lnTo>
                    <a:pt x="1480761" y="20778"/>
                  </a:lnTo>
                  <a:lnTo>
                    <a:pt x="1543438" y="27959"/>
                  </a:lnTo>
                  <a:lnTo>
                    <a:pt x="1603842" y="36098"/>
                  </a:lnTo>
                  <a:lnTo>
                    <a:pt x="1661815" y="45156"/>
                  </a:lnTo>
                  <a:lnTo>
                    <a:pt x="1717199" y="55091"/>
                  </a:lnTo>
                  <a:lnTo>
                    <a:pt x="1769834" y="65867"/>
                  </a:lnTo>
                  <a:lnTo>
                    <a:pt x="1819562" y="77442"/>
                  </a:lnTo>
                  <a:lnTo>
                    <a:pt x="1866224" y="89777"/>
                  </a:lnTo>
                  <a:lnTo>
                    <a:pt x="1909661" y="102834"/>
                  </a:lnTo>
                  <a:lnTo>
                    <a:pt x="1949715" y="116573"/>
                  </a:lnTo>
                  <a:lnTo>
                    <a:pt x="1986226" y="130954"/>
                  </a:lnTo>
                  <a:lnTo>
                    <a:pt x="2047988" y="161486"/>
                  </a:lnTo>
                  <a:lnTo>
                    <a:pt x="2093675" y="194115"/>
                  </a:lnTo>
                  <a:lnTo>
                    <a:pt x="2122019" y="228526"/>
                  </a:lnTo>
                  <a:lnTo>
                    <a:pt x="2131749" y="264404"/>
                  </a:lnTo>
                  <a:lnTo>
                    <a:pt x="2131749" y="1322020"/>
                  </a:lnTo>
                  <a:lnTo>
                    <a:pt x="2110095" y="1375307"/>
                  </a:lnTo>
                  <a:lnTo>
                    <a:pt x="2072920" y="1408866"/>
                  </a:lnTo>
                  <a:lnTo>
                    <a:pt x="2019037" y="1440486"/>
                  </a:lnTo>
                  <a:lnTo>
                    <a:pt x="1949715" y="1469851"/>
                  </a:lnTo>
                  <a:lnTo>
                    <a:pt x="1909661" y="1483590"/>
                  </a:lnTo>
                  <a:lnTo>
                    <a:pt x="1866224" y="1496647"/>
                  </a:lnTo>
                  <a:lnTo>
                    <a:pt x="1819562" y="1508982"/>
                  </a:lnTo>
                  <a:lnTo>
                    <a:pt x="1769834" y="1520557"/>
                  </a:lnTo>
                  <a:lnTo>
                    <a:pt x="1717199" y="1531333"/>
                  </a:lnTo>
                  <a:lnTo>
                    <a:pt x="1661815" y="1541268"/>
                  </a:lnTo>
                  <a:lnTo>
                    <a:pt x="1603842" y="1550326"/>
                  </a:lnTo>
                  <a:lnTo>
                    <a:pt x="1543438" y="1558465"/>
                  </a:lnTo>
                  <a:lnTo>
                    <a:pt x="1480761" y="1565646"/>
                  </a:lnTo>
                  <a:lnTo>
                    <a:pt x="1415971" y="1571831"/>
                  </a:lnTo>
                  <a:lnTo>
                    <a:pt x="1349226" y="1576980"/>
                  </a:lnTo>
                  <a:lnTo>
                    <a:pt x="1280686" y="1581053"/>
                  </a:lnTo>
                  <a:lnTo>
                    <a:pt x="1210507" y="1584011"/>
                  </a:lnTo>
                  <a:lnTo>
                    <a:pt x="1138851" y="1585815"/>
                  </a:lnTo>
                  <a:lnTo>
                    <a:pt x="1065874" y="1586424"/>
                  </a:lnTo>
                  <a:lnTo>
                    <a:pt x="992898" y="1585815"/>
                  </a:lnTo>
                  <a:lnTo>
                    <a:pt x="921242" y="1584011"/>
                  </a:lnTo>
                  <a:lnTo>
                    <a:pt x="851064" y="1581053"/>
                  </a:lnTo>
                  <a:lnTo>
                    <a:pt x="782523" y="1576980"/>
                  </a:lnTo>
                  <a:lnTo>
                    <a:pt x="715778" y="1571831"/>
                  </a:lnTo>
                  <a:lnTo>
                    <a:pt x="650988" y="1565646"/>
                  </a:lnTo>
                  <a:lnTo>
                    <a:pt x="588311" y="1558465"/>
                  </a:lnTo>
                  <a:lnTo>
                    <a:pt x="527907" y="1550326"/>
                  </a:lnTo>
                  <a:lnTo>
                    <a:pt x="469934" y="1541268"/>
                  </a:lnTo>
                  <a:lnTo>
                    <a:pt x="414550" y="1531333"/>
                  </a:lnTo>
                  <a:lnTo>
                    <a:pt x="361915" y="1520557"/>
                  </a:lnTo>
                  <a:lnTo>
                    <a:pt x="312187" y="1508982"/>
                  </a:lnTo>
                  <a:lnTo>
                    <a:pt x="265525" y="1496647"/>
                  </a:lnTo>
                  <a:lnTo>
                    <a:pt x="222088" y="1483590"/>
                  </a:lnTo>
                  <a:lnTo>
                    <a:pt x="182034" y="1469851"/>
                  </a:lnTo>
                  <a:lnTo>
                    <a:pt x="145523" y="1455470"/>
                  </a:lnTo>
                  <a:lnTo>
                    <a:pt x="83761" y="1424938"/>
                  </a:lnTo>
                  <a:lnTo>
                    <a:pt x="38074" y="1392309"/>
                  </a:lnTo>
                  <a:lnTo>
                    <a:pt x="9730" y="1357898"/>
                  </a:lnTo>
                  <a:lnTo>
                    <a:pt x="0" y="1322020"/>
                  </a:lnTo>
                  <a:lnTo>
                    <a:pt x="0" y="264404"/>
                  </a:lnTo>
                  <a:close/>
                </a:path>
              </a:pathLst>
            </a:custGeom>
            <a:ln w="76199">
              <a:solidFill>
                <a:srgbClr val="FF0000"/>
              </a:solidFill>
            </a:ln>
          </p:spPr>
          <p:txBody>
            <a:bodyPr wrap="square" lIns="0" tIns="0" rIns="0" bIns="0" rtlCol="0"/>
            <a:lstStyle/>
            <a:p>
              <a:endParaRPr/>
            </a:p>
          </p:txBody>
        </p:sp>
      </p:grpSp>
      <p:sp>
        <p:nvSpPr>
          <p:cNvPr id="11" name="object 11"/>
          <p:cNvSpPr txBox="1"/>
          <p:nvPr/>
        </p:nvSpPr>
        <p:spPr>
          <a:xfrm>
            <a:off x="1343568" y="5083918"/>
            <a:ext cx="1879600" cy="37592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mbria"/>
                <a:cs typeface="Cambria"/>
              </a:rPr>
              <a:t>Training</a:t>
            </a:r>
            <a:r>
              <a:rPr sz="2300" b="1" spc="-80" dirty="0">
                <a:latin typeface="Cambria"/>
                <a:cs typeface="Cambria"/>
              </a:rPr>
              <a:t> </a:t>
            </a:r>
            <a:r>
              <a:rPr sz="2300" b="1" spc="-5" dirty="0">
                <a:latin typeface="Cambria"/>
                <a:cs typeface="Cambria"/>
              </a:rPr>
              <a:t>Data</a:t>
            </a:r>
            <a:endParaRPr sz="2300">
              <a:latin typeface="Cambria"/>
              <a:cs typeface="Cambria"/>
            </a:endParaRPr>
          </a:p>
        </p:txBody>
      </p:sp>
      <p:grpSp>
        <p:nvGrpSpPr>
          <p:cNvPr id="12" name="object 12"/>
          <p:cNvGrpSpPr/>
          <p:nvPr/>
        </p:nvGrpSpPr>
        <p:grpSpPr>
          <a:xfrm>
            <a:off x="5697841" y="4320999"/>
            <a:ext cx="2208530" cy="1663064"/>
            <a:chOff x="5617224" y="4790899"/>
            <a:chExt cx="2208530" cy="1663064"/>
          </a:xfrm>
        </p:grpSpPr>
        <p:sp>
          <p:nvSpPr>
            <p:cNvPr id="13" name="object 13"/>
            <p:cNvSpPr/>
            <p:nvPr/>
          </p:nvSpPr>
          <p:spPr>
            <a:xfrm>
              <a:off x="5655324" y="4828999"/>
              <a:ext cx="2132330" cy="1586865"/>
            </a:xfrm>
            <a:custGeom>
              <a:avLst/>
              <a:gdLst/>
              <a:ahLst/>
              <a:cxnLst/>
              <a:rect l="l" t="t" r="r" b="b"/>
              <a:pathLst>
                <a:path w="2132329" h="1586864">
                  <a:moveTo>
                    <a:pt x="1065874" y="1586424"/>
                  </a:moveTo>
                  <a:lnTo>
                    <a:pt x="992898" y="1585815"/>
                  </a:lnTo>
                  <a:lnTo>
                    <a:pt x="921242" y="1584011"/>
                  </a:lnTo>
                  <a:lnTo>
                    <a:pt x="851064" y="1581053"/>
                  </a:lnTo>
                  <a:lnTo>
                    <a:pt x="782523" y="1576980"/>
                  </a:lnTo>
                  <a:lnTo>
                    <a:pt x="715778" y="1571831"/>
                  </a:lnTo>
                  <a:lnTo>
                    <a:pt x="650988" y="1565646"/>
                  </a:lnTo>
                  <a:lnTo>
                    <a:pt x="588311" y="1558465"/>
                  </a:lnTo>
                  <a:lnTo>
                    <a:pt x="527907" y="1550326"/>
                  </a:lnTo>
                  <a:lnTo>
                    <a:pt x="469934" y="1541268"/>
                  </a:lnTo>
                  <a:lnTo>
                    <a:pt x="414550" y="1531333"/>
                  </a:lnTo>
                  <a:lnTo>
                    <a:pt x="361915" y="1520557"/>
                  </a:lnTo>
                  <a:lnTo>
                    <a:pt x="312187" y="1508982"/>
                  </a:lnTo>
                  <a:lnTo>
                    <a:pt x="265525" y="1496647"/>
                  </a:lnTo>
                  <a:lnTo>
                    <a:pt x="222088" y="1483590"/>
                  </a:lnTo>
                  <a:lnTo>
                    <a:pt x="182034" y="1469851"/>
                  </a:lnTo>
                  <a:lnTo>
                    <a:pt x="145523" y="1455470"/>
                  </a:lnTo>
                  <a:lnTo>
                    <a:pt x="83761" y="1424938"/>
                  </a:lnTo>
                  <a:lnTo>
                    <a:pt x="38074" y="1392309"/>
                  </a:lnTo>
                  <a:lnTo>
                    <a:pt x="9730" y="1357898"/>
                  </a:lnTo>
                  <a:lnTo>
                    <a:pt x="0" y="1322020"/>
                  </a:lnTo>
                  <a:lnTo>
                    <a:pt x="0" y="264404"/>
                  </a:lnTo>
                  <a:lnTo>
                    <a:pt x="21654" y="211117"/>
                  </a:lnTo>
                  <a:lnTo>
                    <a:pt x="58829" y="177558"/>
                  </a:lnTo>
                  <a:lnTo>
                    <a:pt x="112712" y="145938"/>
                  </a:lnTo>
                  <a:lnTo>
                    <a:pt x="182034" y="116573"/>
                  </a:lnTo>
                  <a:lnTo>
                    <a:pt x="222088" y="102834"/>
                  </a:lnTo>
                  <a:lnTo>
                    <a:pt x="265525" y="89777"/>
                  </a:lnTo>
                  <a:lnTo>
                    <a:pt x="312187" y="77442"/>
                  </a:lnTo>
                  <a:lnTo>
                    <a:pt x="361915" y="65867"/>
                  </a:lnTo>
                  <a:lnTo>
                    <a:pt x="414550" y="55091"/>
                  </a:lnTo>
                  <a:lnTo>
                    <a:pt x="469934" y="45156"/>
                  </a:lnTo>
                  <a:lnTo>
                    <a:pt x="527907" y="36098"/>
                  </a:lnTo>
                  <a:lnTo>
                    <a:pt x="588311" y="27959"/>
                  </a:lnTo>
                  <a:lnTo>
                    <a:pt x="650988" y="20778"/>
                  </a:lnTo>
                  <a:lnTo>
                    <a:pt x="715778" y="14593"/>
                  </a:lnTo>
                  <a:lnTo>
                    <a:pt x="782523" y="9444"/>
                  </a:lnTo>
                  <a:lnTo>
                    <a:pt x="851064" y="5371"/>
                  </a:lnTo>
                  <a:lnTo>
                    <a:pt x="921242" y="2413"/>
                  </a:lnTo>
                  <a:lnTo>
                    <a:pt x="992898" y="609"/>
                  </a:lnTo>
                  <a:lnTo>
                    <a:pt x="1065874" y="0"/>
                  </a:lnTo>
                  <a:lnTo>
                    <a:pt x="1138851" y="609"/>
                  </a:lnTo>
                  <a:lnTo>
                    <a:pt x="1210507" y="2413"/>
                  </a:lnTo>
                  <a:lnTo>
                    <a:pt x="1280685" y="5371"/>
                  </a:lnTo>
                  <a:lnTo>
                    <a:pt x="1349226" y="9444"/>
                  </a:lnTo>
                  <a:lnTo>
                    <a:pt x="1415971" y="14593"/>
                  </a:lnTo>
                  <a:lnTo>
                    <a:pt x="1480761" y="20778"/>
                  </a:lnTo>
                  <a:lnTo>
                    <a:pt x="1543438" y="27959"/>
                  </a:lnTo>
                  <a:lnTo>
                    <a:pt x="1603842" y="36098"/>
                  </a:lnTo>
                  <a:lnTo>
                    <a:pt x="1661815" y="45156"/>
                  </a:lnTo>
                  <a:lnTo>
                    <a:pt x="1717199" y="55091"/>
                  </a:lnTo>
                  <a:lnTo>
                    <a:pt x="1769834" y="65867"/>
                  </a:lnTo>
                  <a:lnTo>
                    <a:pt x="1819562" y="77442"/>
                  </a:lnTo>
                  <a:lnTo>
                    <a:pt x="1866224" y="89777"/>
                  </a:lnTo>
                  <a:lnTo>
                    <a:pt x="1909661" y="102834"/>
                  </a:lnTo>
                  <a:lnTo>
                    <a:pt x="1949715" y="116573"/>
                  </a:lnTo>
                  <a:lnTo>
                    <a:pt x="1986226" y="130954"/>
                  </a:lnTo>
                  <a:lnTo>
                    <a:pt x="2047988" y="161486"/>
                  </a:lnTo>
                  <a:lnTo>
                    <a:pt x="2093675" y="194115"/>
                  </a:lnTo>
                  <a:lnTo>
                    <a:pt x="2122019" y="228526"/>
                  </a:lnTo>
                  <a:lnTo>
                    <a:pt x="2131749" y="264404"/>
                  </a:lnTo>
                  <a:lnTo>
                    <a:pt x="2131749" y="1322020"/>
                  </a:lnTo>
                  <a:lnTo>
                    <a:pt x="2110095" y="1375307"/>
                  </a:lnTo>
                  <a:lnTo>
                    <a:pt x="2072920" y="1408866"/>
                  </a:lnTo>
                  <a:lnTo>
                    <a:pt x="2019037" y="1440486"/>
                  </a:lnTo>
                  <a:lnTo>
                    <a:pt x="1949715" y="1469851"/>
                  </a:lnTo>
                  <a:lnTo>
                    <a:pt x="1909661" y="1483590"/>
                  </a:lnTo>
                  <a:lnTo>
                    <a:pt x="1866224" y="1496647"/>
                  </a:lnTo>
                  <a:lnTo>
                    <a:pt x="1819562" y="1508982"/>
                  </a:lnTo>
                  <a:lnTo>
                    <a:pt x="1769834" y="1520557"/>
                  </a:lnTo>
                  <a:lnTo>
                    <a:pt x="1717199" y="1531333"/>
                  </a:lnTo>
                  <a:lnTo>
                    <a:pt x="1661815" y="1541268"/>
                  </a:lnTo>
                  <a:lnTo>
                    <a:pt x="1603842" y="1550326"/>
                  </a:lnTo>
                  <a:lnTo>
                    <a:pt x="1543438" y="1558465"/>
                  </a:lnTo>
                  <a:lnTo>
                    <a:pt x="1480761" y="1565646"/>
                  </a:lnTo>
                  <a:lnTo>
                    <a:pt x="1415971" y="1571831"/>
                  </a:lnTo>
                  <a:lnTo>
                    <a:pt x="1349226" y="1576980"/>
                  </a:lnTo>
                  <a:lnTo>
                    <a:pt x="1280685" y="1581053"/>
                  </a:lnTo>
                  <a:lnTo>
                    <a:pt x="1210507" y="1584011"/>
                  </a:lnTo>
                  <a:lnTo>
                    <a:pt x="1138851" y="1585815"/>
                  </a:lnTo>
                  <a:lnTo>
                    <a:pt x="1065874" y="1586424"/>
                  </a:lnTo>
                  <a:close/>
                </a:path>
              </a:pathLst>
            </a:custGeom>
            <a:solidFill>
              <a:srgbClr val="FFFFFF"/>
            </a:solidFill>
          </p:spPr>
          <p:txBody>
            <a:bodyPr wrap="square" lIns="0" tIns="0" rIns="0" bIns="0" rtlCol="0"/>
            <a:lstStyle/>
            <a:p>
              <a:endParaRPr/>
            </a:p>
          </p:txBody>
        </p:sp>
        <p:sp>
          <p:nvSpPr>
            <p:cNvPr id="14" name="object 14"/>
            <p:cNvSpPr/>
            <p:nvPr/>
          </p:nvSpPr>
          <p:spPr>
            <a:xfrm>
              <a:off x="5655324" y="4828999"/>
              <a:ext cx="2132330" cy="1586865"/>
            </a:xfrm>
            <a:custGeom>
              <a:avLst/>
              <a:gdLst/>
              <a:ahLst/>
              <a:cxnLst/>
              <a:rect l="l" t="t" r="r" b="b"/>
              <a:pathLst>
                <a:path w="2132329" h="1586864">
                  <a:moveTo>
                    <a:pt x="2131749" y="264404"/>
                  </a:moveTo>
                  <a:lnTo>
                    <a:pt x="2129290" y="282506"/>
                  </a:lnTo>
                  <a:lnTo>
                    <a:pt x="2122019" y="300282"/>
                  </a:lnTo>
                  <a:lnTo>
                    <a:pt x="2093675" y="334693"/>
                  </a:lnTo>
                  <a:lnTo>
                    <a:pt x="2047988" y="367322"/>
                  </a:lnTo>
                  <a:lnTo>
                    <a:pt x="1986226" y="397853"/>
                  </a:lnTo>
                  <a:lnTo>
                    <a:pt x="1949715" y="412235"/>
                  </a:lnTo>
                  <a:lnTo>
                    <a:pt x="1909661" y="425973"/>
                  </a:lnTo>
                  <a:lnTo>
                    <a:pt x="1866224" y="439030"/>
                  </a:lnTo>
                  <a:lnTo>
                    <a:pt x="1819562" y="451366"/>
                  </a:lnTo>
                  <a:lnTo>
                    <a:pt x="1769834" y="462941"/>
                  </a:lnTo>
                  <a:lnTo>
                    <a:pt x="1717199" y="473716"/>
                  </a:lnTo>
                  <a:lnTo>
                    <a:pt x="1661815" y="483652"/>
                  </a:lnTo>
                  <a:lnTo>
                    <a:pt x="1603842" y="492709"/>
                  </a:lnTo>
                  <a:lnTo>
                    <a:pt x="1543438" y="500848"/>
                  </a:lnTo>
                  <a:lnTo>
                    <a:pt x="1480761" y="508030"/>
                  </a:lnTo>
                  <a:lnTo>
                    <a:pt x="1415971" y="514214"/>
                  </a:lnTo>
                  <a:lnTo>
                    <a:pt x="1349226" y="519363"/>
                  </a:lnTo>
                  <a:lnTo>
                    <a:pt x="1280685" y="523436"/>
                  </a:lnTo>
                  <a:lnTo>
                    <a:pt x="1210507" y="526394"/>
                  </a:lnTo>
                  <a:lnTo>
                    <a:pt x="1138851" y="528198"/>
                  </a:lnTo>
                  <a:lnTo>
                    <a:pt x="1065874" y="528808"/>
                  </a:lnTo>
                  <a:lnTo>
                    <a:pt x="992898" y="528198"/>
                  </a:lnTo>
                  <a:lnTo>
                    <a:pt x="921242" y="526394"/>
                  </a:lnTo>
                  <a:lnTo>
                    <a:pt x="851064" y="523436"/>
                  </a:lnTo>
                  <a:lnTo>
                    <a:pt x="782523" y="519363"/>
                  </a:lnTo>
                  <a:lnTo>
                    <a:pt x="715778" y="514214"/>
                  </a:lnTo>
                  <a:lnTo>
                    <a:pt x="650988" y="508030"/>
                  </a:lnTo>
                  <a:lnTo>
                    <a:pt x="588311" y="500848"/>
                  </a:lnTo>
                  <a:lnTo>
                    <a:pt x="527907" y="492709"/>
                  </a:lnTo>
                  <a:lnTo>
                    <a:pt x="469934" y="483652"/>
                  </a:lnTo>
                  <a:lnTo>
                    <a:pt x="414550" y="473716"/>
                  </a:lnTo>
                  <a:lnTo>
                    <a:pt x="361915" y="462941"/>
                  </a:lnTo>
                  <a:lnTo>
                    <a:pt x="312187" y="451366"/>
                  </a:lnTo>
                  <a:lnTo>
                    <a:pt x="265525" y="439030"/>
                  </a:lnTo>
                  <a:lnTo>
                    <a:pt x="222088" y="425973"/>
                  </a:lnTo>
                  <a:lnTo>
                    <a:pt x="182034" y="412235"/>
                  </a:lnTo>
                  <a:lnTo>
                    <a:pt x="145523" y="397853"/>
                  </a:lnTo>
                  <a:lnTo>
                    <a:pt x="83761" y="367322"/>
                  </a:lnTo>
                  <a:lnTo>
                    <a:pt x="38074" y="334693"/>
                  </a:lnTo>
                  <a:lnTo>
                    <a:pt x="9730" y="300282"/>
                  </a:lnTo>
                  <a:lnTo>
                    <a:pt x="2459" y="282506"/>
                  </a:lnTo>
                  <a:lnTo>
                    <a:pt x="0" y="264404"/>
                  </a:lnTo>
                </a:path>
                <a:path w="2132329" h="1586864">
                  <a:moveTo>
                    <a:pt x="0" y="264404"/>
                  </a:moveTo>
                  <a:lnTo>
                    <a:pt x="2459" y="246301"/>
                  </a:lnTo>
                  <a:lnTo>
                    <a:pt x="9730" y="228526"/>
                  </a:lnTo>
                  <a:lnTo>
                    <a:pt x="38074" y="194115"/>
                  </a:lnTo>
                  <a:lnTo>
                    <a:pt x="83761" y="161486"/>
                  </a:lnTo>
                  <a:lnTo>
                    <a:pt x="145523" y="130954"/>
                  </a:lnTo>
                  <a:lnTo>
                    <a:pt x="182034" y="116573"/>
                  </a:lnTo>
                  <a:lnTo>
                    <a:pt x="222088" y="102834"/>
                  </a:lnTo>
                  <a:lnTo>
                    <a:pt x="265525" y="89777"/>
                  </a:lnTo>
                  <a:lnTo>
                    <a:pt x="312187" y="77442"/>
                  </a:lnTo>
                  <a:lnTo>
                    <a:pt x="361915" y="65867"/>
                  </a:lnTo>
                  <a:lnTo>
                    <a:pt x="414550" y="55091"/>
                  </a:lnTo>
                  <a:lnTo>
                    <a:pt x="469934" y="45156"/>
                  </a:lnTo>
                  <a:lnTo>
                    <a:pt x="527907" y="36098"/>
                  </a:lnTo>
                  <a:lnTo>
                    <a:pt x="588311" y="27959"/>
                  </a:lnTo>
                  <a:lnTo>
                    <a:pt x="650988" y="20778"/>
                  </a:lnTo>
                  <a:lnTo>
                    <a:pt x="715778" y="14593"/>
                  </a:lnTo>
                  <a:lnTo>
                    <a:pt x="782523" y="9444"/>
                  </a:lnTo>
                  <a:lnTo>
                    <a:pt x="851064" y="5371"/>
                  </a:lnTo>
                  <a:lnTo>
                    <a:pt x="921242" y="2413"/>
                  </a:lnTo>
                  <a:lnTo>
                    <a:pt x="992898" y="609"/>
                  </a:lnTo>
                  <a:lnTo>
                    <a:pt x="1065874" y="0"/>
                  </a:lnTo>
                  <a:lnTo>
                    <a:pt x="1138851" y="609"/>
                  </a:lnTo>
                  <a:lnTo>
                    <a:pt x="1210507" y="2413"/>
                  </a:lnTo>
                  <a:lnTo>
                    <a:pt x="1280685" y="5371"/>
                  </a:lnTo>
                  <a:lnTo>
                    <a:pt x="1349226" y="9444"/>
                  </a:lnTo>
                  <a:lnTo>
                    <a:pt x="1415971" y="14593"/>
                  </a:lnTo>
                  <a:lnTo>
                    <a:pt x="1480761" y="20778"/>
                  </a:lnTo>
                  <a:lnTo>
                    <a:pt x="1543438" y="27959"/>
                  </a:lnTo>
                  <a:lnTo>
                    <a:pt x="1603842" y="36098"/>
                  </a:lnTo>
                  <a:lnTo>
                    <a:pt x="1661815" y="45156"/>
                  </a:lnTo>
                  <a:lnTo>
                    <a:pt x="1717199" y="55091"/>
                  </a:lnTo>
                  <a:lnTo>
                    <a:pt x="1769834" y="65867"/>
                  </a:lnTo>
                  <a:lnTo>
                    <a:pt x="1819562" y="77442"/>
                  </a:lnTo>
                  <a:lnTo>
                    <a:pt x="1866224" y="89777"/>
                  </a:lnTo>
                  <a:lnTo>
                    <a:pt x="1909661" y="102834"/>
                  </a:lnTo>
                  <a:lnTo>
                    <a:pt x="1949715" y="116573"/>
                  </a:lnTo>
                  <a:lnTo>
                    <a:pt x="1986226" y="130954"/>
                  </a:lnTo>
                  <a:lnTo>
                    <a:pt x="2047988" y="161486"/>
                  </a:lnTo>
                  <a:lnTo>
                    <a:pt x="2093675" y="194115"/>
                  </a:lnTo>
                  <a:lnTo>
                    <a:pt x="2122019" y="228526"/>
                  </a:lnTo>
                  <a:lnTo>
                    <a:pt x="2131749" y="264404"/>
                  </a:lnTo>
                  <a:lnTo>
                    <a:pt x="2131749" y="1322020"/>
                  </a:lnTo>
                  <a:lnTo>
                    <a:pt x="2110095" y="1375307"/>
                  </a:lnTo>
                  <a:lnTo>
                    <a:pt x="2072920" y="1408866"/>
                  </a:lnTo>
                  <a:lnTo>
                    <a:pt x="2019037" y="1440486"/>
                  </a:lnTo>
                  <a:lnTo>
                    <a:pt x="1949715" y="1469851"/>
                  </a:lnTo>
                  <a:lnTo>
                    <a:pt x="1909661" y="1483590"/>
                  </a:lnTo>
                  <a:lnTo>
                    <a:pt x="1866224" y="1496647"/>
                  </a:lnTo>
                  <a:lnTo>
                    <a:pt x="1819562" y="1508982"/>
                  </a:lnTo>
                  <a:lnTo>
                    <a:pt x="1769834" y="1520557"/>
                  </a:lnTo>
                  <a:lnTo>
                    <a:pt x="1717199" y="1531333"/>
                  </a:lnTo>
                  <a:lnTo>
                    <a:pt x="1661815" y="1541268"/>
                  </a:lnTo>
                  <a:lnTo>
                    <a:pt x="1603842" y="1550326"/>
                  </a:lnTo>
                  <a:lnTo>
                    <a:pt x="1543438" y="1558465"/>
                  </a:lnTo>
                  <a:lnTo>
                    <a:pt x="1480761" y="1565646"/>
                  </a:lnTo>
                  <a:lnTo>
                    <a:pt x="1415971" y="1571831"/>
                  </a:lnTo>
                  <a:lnTo>
                    <a:pt x="1349226" y="1576980"/>
                  </a:lnTo>
                  <a:lnTo>
                    <a:pt x="1280685" y="1581053"/>
                  </a:lnTo>
                  <a:lnTo>
                    <a:pt x="1210507" y="1584011"/>
                  </a:lnTo>
                  <a:lnTo>
                    <a:pt x="1138851" y="1585815"/>
                  </a:lnTo>
                  <a:lnTo>
                    <a:pt x="1065874" y="1586424"/>
                  </a:lnTo>
                  <a:lnTo>
                    <a:pt x="992898" y="1585815"/>
                  </a:lnTo>
                  <a:lnTo>
                    <a:pt x="921242" y="1584011"/>
                  </a:lnTo>
                  <a:lnTo>
                    <a:pt x="851064" y="1581053"/>
                  </a:lnTo>
                  <a:lnTo>
                    <a:pt x="782523" y="1576980"/>
                  </a:lnTo>
                  <a:lnTo>
                    <a:pt x="715778" y="1571831"/>
                  </a:lnTo>
                  <a:lnTo>
                    <a:pt x="650988" y="1565646"/>
                  </a:lnTo>
                  <a:lnTo>
                    <a:pt x="588311" y="1558465"/>
                  </a:lnTo>
                  <a:lnTo>
                    <a:pt x="527907" y="1550326"/>
                  </a:lnTo>
                  <a:lnTo>
                    <a:pt x="469934" y="1541268"/>
                  </a:lnTo>
                  <a:lnTo>
                    <a:pt x="414550" y="1531333"/>
                  </a:lnTo>
                  <a:lnTo>
                    <a:pt x="361915" y="1520557"/>
                  </a:lnTo>
                  <a:lnTo>
                    <a:pt x="312187" y="1508982"/>
                  </a:lnTo>
                  <a:lnTo>
                    <a:pt x="265525" y="1496647"/>
                  </a:lnTo>
                  <a:lnTo>
                    <a:pt x="222088" y="1483590"/>
                  </a:lnTo>
                  <a:lnTo>
                    <a:pt x="182034" y="1469851"/>
                  </a:lnTo>
                  <a:lnTo>
                    <a:pt x="145523" y="1455470"/>
                  </a:lnTo>
                  <a:lnTo>
                    <a:pt x="83761" y="1424938"/>
                  </a:lnTo>
                  <a:lnTo>
                    <a:pt x="38074" y="1392309"/>
                  </a:lnTo>
                  <a:lnTo>
                    <a:pt x="9730" y="1357898"/>
                  </a:lnTo>
                  <a:lnTo>
                    <a:pt x="0" y="1322020"/>
                  </a:lnTo>
                  <a:lnTo>
                    <a:pt x="0" y="264404"/>
                  </a:lnTo>
                  <a:close/>
                </a:path>
              </a:pathLst>
            </a:custGeom>
            <a:ln w="76199">
              <a:solidFill>
                <a:srgbClr val="37761C"/>
              </a:solidFill>
            </a:ln>
          </p:spPr>
          <p:txBody>
            <a:bodyPr wrap="square" lIns="0" tIns="0" rIns="0" bIns="0" rtlCol="0"/>
            <a:lstStyle/>
            <a:p>
              <a:endParaRPr/>
            </a:p>
          </p:txBody>
        </p:sp>
      </p:grpSp>
      <p:sp>
        <p:nvSpPr>
          <p:cNvPr id="15" name="object 15"/>
          <p:cNvSpPr txBox="1"/>
          <p:nvPr/>
        </p:nvSpPr>
        <p:spPr>
          <a:xfrm>
            <a:off x="5943412" y="5083918"/>
            <a:ext cx="1716405" cy="37592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Cambria"/>
                <a:cs typeface="Cambria"/>
              </a:rPr>
              <a:t>Testing</a:t>
            </a:r>
            <a:r>
              <a:rPr sz="2300" b="1" spc="-80" dirty="0">
                <a:latin typeface="Cambria"/>
                <a:cs typeface="Cambria"/>
              </a:rPr>
              <a:t> </a:t>
            </a:r>
            <a:r>
              <a:rPr sz="2300" b="1" spc="-5" dirty="0">
                <a:latin typeface="Cambria"/>
                <a:cs typeface="Cambria"/>
              </a:rPr>
              <a:t>Data</a:t>
            </a:r>
            <a:endParaRPr sz="2300">
              <a:latin typeface="Cambria"/>
              <a:cs typeface="Cambria"/>
            </a:endParaRPr>
          </a:p>
        </p:txBody>
      </p:sp>
      <p:grpSp>
        <p:nvGrpSpPr>
          <p:cNvPr id="16" name="object 16"/>
          <p:cNvGrpSpPr/>
          <p:nvPr/>
        </p:nvGrpSpPr>
        <p:grpSpPr>
          <a:xfrm>
            <a:off x="918392" y="2833799"/>
            <a:ext cx="2670810" cy="935990"/>
            <a:chOff x="837775" y="3303699"/>
            <a:chExt cx="2670810" cy="935990"/>
          </a:xfrm>
        </p:grpSpPr>
        <p:sp>
          <p:nvSpPr>
            <p:cNvPr id="17" name="object 17"/>
            <p:cNvSpPr/>
            <p:nvPr/>
          </p:nvSpPr>
          <p:spPr>
            <a:xfrm>
              <a:off x="875875" y="3341799"/>
              <a:ext cx="2594610" cy="859790"/>
            </a:xfrm>
            <a:custGeom>
              <a:avLst/>
              <a:gdLst/>
              <a:ahLst/>
              <a:cxnLst/>
              <a:rect l="l" t="t" r="r" b="b"/>
              <a:pathLst>
                <a:path w="2594610" h="859789">
                  <a:moveTo>
                    <a:pt x="2451197" y="859199"/>
                  </a:moveTo>
                  <a:lnTo>
                    <a:pt x="143202" y="859199"/>
                  </a:lnTo>
                  <a:lnTo>
                    <a:pt x="97939" y="851899"/>
                  </a:lnTo>
                  <a:lnTo>
                    <a:pt x="58629" y="831570"/>
                  </a:lnTo>
                  <a:lnTo>
                    <a:pt x="27629" y="800570"/>
                  </a:lnTo>
                  <a:lnTo>
                    <a:pt x="7300" y="761260"/>
                  </a:lnTo>
                  <a:lnTo>
                    <a:pt x="0" y="715997"/>
                  </a:lnTo>
                  <a:lnTo>
                    <a:pt x="0" y="143202"/>
                  </a:lnTo>
                  <a:lnTo>
                    <a:pt x="7300" y="97939"/>
                  </a:lnTo>
                  <a:lnTo>
                    <a:pt x="27629" y="58629"/>
                  </a:lnTo>
                  <a:lnTo>
                    <a:pt x="58629" y="27629"/>
                  </a:lnTo>
                  <a:lnTo>
                    <a:pt x="97939" y="7300"/>
                  </a:lnTo>
                  <a:lnTo>
                    <a:pt x="143202" y="0"/>
                  </a:lnTo>
                  <a:lnTo>
                    <a:pt x="2451197" y="0"/>
                  </a:lnTo>
                  <a:lnTo>
                    <a:pt x="2505998" y="10900"/>
                  </a:lnTo>
                  <a:lnTo>
                    <a:pt x="2552456" y="41942"/>
                  </a:lnTo>
                  <a:lnTo>
                    <a:pt x="2583499" y="88401"/>
                  </a:lnTo>
                  <a:lnTo>
                    <a:pt x="2594399" y="143202"/>
                  </a:lnTo>
                  <a:lnTo>
                    <a:pt x="2594399" y="715997"/>
                  </a:lnTo>
                  <a:lnTo>
                    <a:pt x="2587099" y="761260"/>
                  </a:lnTo>
                  <a:lnTo>
                    <a:pt x="2566770" y="800570"/>
                  </a:lnTo>
                  <a:lnTo>
                    <a:pt x="2535770" y="831570"/>
                  </a:lnTo>
                  <a:lnTo>
                    <a:pt x="2496460" y="851899"/>
                  </a:lnTo>
                  <a:lnTo>
                    <a:pt x="2451197" y="859199"/>
                  </a:lnTo>
                  <a:close/>
                </a:path>
              </a:pathLst>
            </a:custGeom>
            <a:solidFill>
              <a:srgbClr val="FFFFFF"/>
            </a:solidFill>
          </p:spPr>
          <p:txBody>
            <a:bodyPr wrap="square" lIns="0" tIns="0" rIns="0" bIns="0" rtlCol="0"/>
            <a:lstStyle/>
            <a:p>
              <a:endParaRPr/>
            </a:p>
          </p:txBody>
        </p:sp>
        <p:sp>
          <p:nvSpPr>
            <p:cNvPr id="18" name="object 18"/>
            <p:cNvSpPr/>
            <p:nvPr/>
          </p:nvSpPr>
          <p:spPr>
            <a:xfrm>
              <a:off x="875875" y="3341799"/>
              <a:ext cx="2594610" cy="859790"/>
            </a:xfrm>
            <a:custGeom>
              <a:avLst/>
              <a:gdLst/>
              <a:ahLst/>
              <a:cxnLst/>
              <a:rect l="l" t="t" r="r" b="b"/>
              <a:pathLst>
                <a:path w="2594610" h="859789">
                  <a:moveTo>
                    <a:pt x="0" y="143202"/>
                  </a:moveTo>
                  <a:lnTo>
                    <a:pt x="7300" y="97939"/>
                  </a:lnTo>
                  <a:lnTo>
                    <a:pt x="27629" y="58629"/>
                  </a:lnTo>
                  <a:lnTo>
                    <a:pt x="58629" y="27629"/>
                  </a:lnTo>
                  <a:lnTo>
                    <a:pt x="97939" y="7300"/>
                  </a:lnTo>
                  <a:lnTo>
                    <a:pt x="143202" y="0"/>
                  </a:lnTo>
                  <a:lnTo>
                    <a:pt x="2451197" y="0"/>
                  </a:lnTo>
                  <a:lnTo>
                    <a:pt x="2505998" y="10900"/>
                  </a:lnTo>
                  <a:lnTo>
                    <a:pt x="2552456" y="41942"/>
                  </a:lnTo>
                  <a:lnTo>
                    <a:pt x="2583499" y="88401"/>
                  </a:lnTo>
                  <a:lnTo>
                    <a:pt x="2594399" y="143202"/>
                  </a:lnTo>
                  <a:lnTo>
                    <a:pt x="2594399" y="715997"/>
                  </a:lnTo>
                  <a:lnTo>
                    <a:pt x="2587099" y="761260"/>
                  </a:lnTo>
                  <a:lnTo>
                    <a:pt x="2566770" y="800570"/>
                  </a:lnTo>
                  <a:lnTo>
                    <a:pt x="2535770" y="831570"/>
                  </a:lnTo>
                  <a:lnTo>
                    <a:pt x="2496460" y="851899"/>
                  </a:lnTo>
                  <a:lnTo>
                    <a:pt x="2451197" y="859199"/>
                  </a:lnTo>
                  <a:lnTo>
                    <a:pt x="143202" y="859199"/>
                  </a:lnTo>
                  <a:lnTo>
                    <a:pt x="97939" y="851899"/>
                  </a:lnTo>
                  <a:lnTo>
                    <a:pt x="58629" y="831570"/>
                  </a:lnTo>
                  <a:lnTo>
                    <a:pt x="27629" y="800570"/>
                  </a:lnTo>
                  <a:lnTo>
                    <a:pt x="7300" y="761260"/>
                  </a:lnTo>
                  <a:lnTo>
                    <a:pt x="0" y="715997"/>
                  </a:lnTo>
                  <a:lnTo>
                    <a:pt x="0" y="143202"/>
                  </a:lnTo>
                  <a:close/>
                </a:path>
              </a:pathLst>
            </a:custGeom>
            <a:ln w="76199">
              <a:solidFill>
                <a:srgbClr val="FF0000"/>
              </a:solidFill>
            </a:ln>
          </p:spPr>
          <p:txBody>
            <a:bodyPr wrap="square" lIns="0" tIns="0" rIns="0" bIns="0" rtlCol="0"/>
            <a:lstStyle/>
            <a:p>
              <a:endParaRPr/>
            </a:p>
          </p:txBody>
        </p:sp>
      </p:grpSp>
      <p:sp>
        <p:nvSpPr>
          <p:cNvPr id="19" name="object 19"/>
          <p:cNvSpPr txBox="1"/>
          <p:nvPr/>
        </p:nvSpPr>
        <p:spPr>
          <a:xfrm>
            <a:off x="1220486" y="2986666"/>
            <a:ext cx="2063750" cy="665480"/>
          </a:xfrm>
          <a:prstGeom prst="rect">
            <a:avLst/>
          </a:prstGeom>
        </p:spPr>
        <p:txBody>
          <a:bodyPr vert="horz" wrap="square" lIns="0" tIns="12700" rIns="0" bIns="0" rtlCol="0">
            <a:spAutoFit/>
          </a:bodyPr>
          <a:lstStyle/>
          <a:p>
            <a:pPr marL="461009" marR="5080" indent="-448945">
              <a:lnSpc>
                <a:spcPct val="100000"/>
              </a:lnSpc>
              <a:spcBef>
                <a:spcPts val="100"/>
              </a:spcBef>
            </a:pPr>
            <a:r>
              <a:rPr sz="2100" b="1" spc="-5" dirty="0">
                <a:solidFill>
                  <a:srgbClr val="434343"/>
                </a:solidFill>
                <a:latin typeface="Cambria"/>
                <a:cs typeface="Cambria"/>
              </a:rPr>
              <a:t>Develop</a:t>
            </a:r>
            <a:r>
              <a:rPr sz="2100" b="1" spc="-90" dirty="0">
                <a:solidFill>
                  <a:srgbClr val="434343"/>
                </a:solidFill>
                <a:latin typeface="Cambria"/>
                <a:cs typeface="Cambria"/>
              </a:rPr>
              <a:t> </a:t>
            </a:r>
            <a:r>
              <a:rPr sz="2100" b="1" spc="-5" dirty="0">
                <a:solidFill>
                  <a:srgbClr val="434343"/>
                </a:solidFill>
                <a:latin typeface="Cambria"/>
                <a:cs typeface="Cambria"/>
              </a:rPr>
              <a:t>analytic </a:t>
            </a:r>
            <a:r>
              <a:rPr sz="2100" b="1" spc="-445" dirty="0">
                <a:solidFill>
                  <a:srgbClr val="434343"/>
                </a:solidFill>
                <a:latin typeface="Cambria"/>
                <a:cs typeface="Cambria"/>
              </a:rPr>
              <a:t> </a:t>
            </a:r>
            <a:r>
              <a:rPr sz="2100" b="1" spc="-5" dirty="0">
                <a:solidFill>
                  <a:srgbClr val="434343"/>
                </a:solidFill>
                <a:latin typeface="Cambria"/>
                <a:cs typeface="Cambria"/>
              </a:rPr>
              <a:t>model</a:t>
            </a:r>
            <a:r>
              <a:rPr sz="2100" b="1" spc="-20" dirty="0">
                <a:solidFill>
                  <a:srgbClr val="434343"/>
                </a:solidFill>
                <a:latin typeface="Cambria"/>
                <a:cs typeface="Cambria"/>
              </a:rPr>
              <a:t> </a:t>
            </a:r>
            <a:r>
              <a:rPr sz="2100" b="1" spc="-5" dirty="0">
                <a:solidFill>
                  <a:srgbClr val="434343"/>
                </a:solidFill>
                <a:latin typeface="Cambria"/>
                <a:cs typeface="Cambria"/>
              </a:rPr>
              <a:t>on</a:t>
            </a:r>
            <a:endParaRPr sz="2100">
              <a:latin typeface="Cambria"/>
              <a:cs typeface="Cambria"/>
            </a:endParaRPr>
          </a:p>
        </p:txBody>
      </p:sp>
      <p:grpSp>
        <p:nvGrpSpPr>
          <p:cNvPr id="20" name="object 20"/>
          <p:cNvGrpSpPr/>
          <p:nvPr/>
        </p:nvGrpSpPr>
        <p:grpSpPr>
          <a:xfrm>
            <a:off x="5466516" y="2833799"/>
            <a:ext cx="2670810" cy="935990"/>
            <a:chOff x="5385899" y="3303699"/>
            <a:chExt cx="2670810" cy="935990"/>
          </a:xfrm>
        </p:grpSpPr>
        <p:sp>
          <p:nvSpPr>
            <p:cNvPr id="21" name="object 21"/>
            <p:cNvSpPr/>
            <p:nvPr/>
          </p:nvSpPr>
          <p:spPr>
            <a:xfrm>
              <a:off x="5423999" y="3341799"/>
              <a:ext cx="2594610" cy="859790"/>
            </a:xfrm>
            <a:custGeom>
              <a:avLst/>
              <a:gdLst/>
              <a:ahLst/>
              <a:cxnLst/>
              <a:rect l="l" t="t" r="r" b="b"/>
              <a:pathLst>
                <a:path w="2594609" h="859789">
                  <a:moveTo>
                    <a:pt x="2451196" y="859199"/>
                  </a:moveTo>
                  <a:lnTo>
                    <a:pt x="143202" y="859199"/>
                  </a:lnTo>
                  <a:lnTo>
                    <a:pt x="97939" y="851899"/>
                  </a:lnTo>
                  <a:lnTo>
                    <a:pt x="58629" y="831570"/>
                  </a:lnTo>
                  <a:lnTo>
                    <a:pt x="27629" y="800570"/>
                  </a:lnTo>
                  <a:lnTo>
                    <a:pt x="7300" y="761260"/>
                  </a:lnTo>
                  <a:lnTo>
                    <a:pt x="0" y="715997"/>
                  </a:lnTo>
                  <a:lnTo>
                    <a:pt x="0" y="143202"/>
                  </a:lnTo>
                  <a:lnTo>
                    <a:pt x="7300" y="97939"/>
                  </a:lnTo>
                  <a:lnTo>
                    <a:pt x="27629" y="58629"/>
                  </a:lnTo>
                  <a:lnTo>
                    <a:pt x="58629" y="27629"/>
                  </a:lnTo>
                  <a:lnTo>
                    <a:pt x="97939" y="7300"/>
                  </a:lnTo>
                  <a:lnTo>
                    <a:pt x="143202" y="0"/>
                  </a:lnTo>
                  <a:lnTo>
                    <a:pt x="2451196" y="0"/>
                  </a:lnTo>
                  <a:lnTo>
                    <a:pt x="2505998" y="10900"/>
                  </a:lnTo>
                  <a:lnTo>
                    <a:pt x="2552456" y="41942"/>
                  </a:lnTo>
                  <a:lnTo>
                    <a:pt x="2583499" y="88401"/>
                  </a:lnTo>
                  <a:lnTo>
                    <a:pt x="2594399" y="143202"/>
                  </a:lnTo>
                  <a:lnTo>
                    <a:pt x="2594399" y="715997"/>
                  </a:lnTo>
                  <a:lnTo>
                    <a:pt x="2587099" y="761260"/>
                  </a:lnTo>
                  <a:lnTo>
                    <a:pt x="2566770" y="800570"/>
                  </a:lnTo>
                  <a:lnTo>
                    <a:pt x="2535770" y="831570"/>
                  </a:lnTo>
                  <a:lnTo>
                    <a:pt x="2496460" y="851899"/>
                  </a:lnTo>
                  <a:lnTo>
                    <a:pt x="2451196" y="859199"/>
                  </a:lnTo>
                  <a:close/>
                </a:path>
              </a:pathLst>
            </a:custGeom>
            <a:solidFill>
              <a:srgbClr val="FFFFFF"/>
            </a:solidFill>
          </p:spPr>
          <p:txBody>
            <a:bodyPr wrap="square" lIns="0" tIns="0" rIns="0" bIns="0" rtlCol="0"/>
            <a:lstStyle/>
            <a:p>
              <a:endParaRPr/>
            </a:p>
          </p:txBody>
        </p:sp>
        <p:sp>
          <p:nvSpPr>
            <p:cNvPr id="22" name="object 22"/>
            <p:cNvSpPr/>
            <p:nvPr/>
          </p:nvSpPr>
          <p:spPr>
            <a:xfrm>
              <a:off x="5423999" y="3341799"/>
              <a:ext cx="2594610" cy="859790"/>
            </a:xfrm>
            <a:custGeom>
              <a:avLst/>
              <a:gdLst/>
              <a:ahLst/>
              <a:cxnLst/>
              <a:rect l="l" t="t" r="r" b="b"/>
              <a:pathLst>
                <a:path w="2594609" h="859789">
                  <a:moveTo>
                    <a:pt x="0" y="143202"/>
                  </a:moveTo>
                  <a:lnTo>
                    <a:pt x="7300" y="97939"/>
                  </a:lnTo>
                  <a:lnTo>
                    <a:pt x="27629" y="58629"/>
                  </a:lnTo>
                  <a:lnTo>
                    <a:pt x="58629" y="27629"/>
                  </a:lnTo>
                  <a:lnTo>
                    <a:pt x="97939" y="7300"/>
                  </a:lnTo>
                  <a:lnTo>
                    <a:pt x="143202" y="0"/>
                  </a:lnTo>
                  <a:lnTo>
                    <a:pt x="2451196" y="0"/>
                  </a:lnTo>
                  <a:lnTo>
                    <a:pt x="2505998" y="10900"/>
                  </a:lnTo>
                  <a:lnTo>
                    <a:pt x="2552456" y="41942"/>
                  </a:lnTo>
                  <a:lnTo>
                    <a:pt x="2583499" y="88401"/>
                  </a:lnTo>
                  <a:lnTo>
                    <a:pt x="2594399" y="143202"/>
                  </a:lnTo>
                  <a:lnTo>
                    <a:pt x="2594399" y="715997"/>
                  </a:lnTo>
                  <a:lnTo>
                    <a:pt x="2587099" y="761260"/>
                  </a:lnTo>
                  <a:lnTo>
                    <a:pt x="2566770" y="800570"/>
                  </a:lnTo>
                  <a:lnTo>
                    <a:pt x="2535770" y="831570"/>
                  </a:lnTo>
                  <a:lnTo>
                    <a:pt x="2496460" y="851899"/>
                  </a:lnTo>
                  <a:lnTo>
                    <a:pt x="2451196" y="859199"/>
                  </a:lnTo>
                  <a:lnTo>
                    <a:pt x="143202" y="859199"/>
                  </a:lnTo>
                  <a:lnTo>
                    <a:pt x="97939" y="851899"/>
                  </a:lnTo>
                  <a:lnTo>
                    <a:pt x="58629" y="831570"/>
                  </a:lnTo>
                  <a:lnTo>
                    <a:pt x="27629" y="800570"/>
                  </a:lnTo>
                  <a:lnTo>
                    <a:pt x="7300" y="761260"/>
                  </a:lnTo>
                  <a:lnTo>
                    <a:pt x="0" y="715997"/>
                  </a:lnTo>
                  <a:lnTo>
                    <a:pt x="0" y="143202"/>
                  </a:lnTo>
                  <a:close/>
                </a:path>
              </a:pathLst>
            </a:custGeom>
            <a:ln w="76199">
              <a:solidFill>
                <a:srgbClr val="37761C"/>
              </a:solidFill>
            </a:ln>
          </p:spPr>
          <p:txBody>
            <a:bodyPr wrap="square" lIns="0" tIns="0" rIns="0" bIns="0" rtlCol="0"/>
            <a:lstStyle/>
            <a:p>
              <a:endParaRPr/>
            </a:p>
          </p:txBody>
        </p:sp>
      </p:grpSp>
      <p:sp>
        <p:nvSpPr>
          <p:cNvPr id="23" name="object 23"/>
          <p:cNvSpPr txBox="1"/>
          <p:nvPr/>
        </p:nvSpPr>
        <p:spPr>
          <a:xfrm>
            <a:off x="6320633" y="3148591"/>
            <a:ext cx="962025" cy="34544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434343"/>
                </a:solidFill>
                <a:latin typeface="Cambria"/>
                <a:cs typeface="Cambria"/>
              </a:rPr>
              <a:t>Test</a:t>
            </a:r>
            <a:r>
              <a:rPr sz="2100" b="1" spc="-80" dirty="0">
                <a:solidFill>
                  <a:srgbClr val="434343"/>
                </a:solidFill>
                <a:latin typeface="Cambria"/>
                <a:cs typeface="Cambria"/>
              </a:rPr>
              <a:t> </a:t>
            </a:r>
            <a:r>
              <a:rPr sz="2100" b="1" spc="-5" dirty="0">
                <a:solidFill>
                  <a:srgbClr val="434343"/>
                </a:solidFill>
                <a:latin typeface="Cambria"/>
                <a:cs typeface="Cambria"/>
              </a:rPr>
              <a:t>On</a:t>
            </a:r>
            <a:endParaRPr sz="2100">
              <a:latin typeface="Cambria"/>
              <a:cs typeface="Cambria"/>
            </a:endParaRPr>
          </a:p>
        </p:txBody>
      </p:sp>
      <p:grpSp>
        <p:nvGrpSpPr>
          <p:cNvPr id="24" name="object 24"/>
          <p:cNvGrpSpPr/>
          <p:nvPr/>
        </p:nvGrpSpPr>
        <p:grpSpPr>
          <a:xfrm>
            <a:off x="1959442" y="3755525"/>
            <a:ext cx="522605" cy="935990"/>
            <a:chOff x="1878825" y="4225425"/>
            <a:chExt cx="522605" cy="935990"/>
          </a:xfrm>
        </p:grpSpPr>
        <p:sp>
          <p:nvSpPr>
            <p:cNvPr id="25" name="object 25"/>
            <p:cNvSpPr/>
            <p:nvPr/>
          </p:nvSpPr>
          <p:spPr>
            <a:xfrm>
              <a:off x="1916925" y="4263525"/>
              <a:ext cx="446405" cy="859790"/>
            </a:xfrm>
            <a:custGeom>
              <a:avLst/>
              <a:gdLst/>
              <a:ahLst/>
              <a:cxnLst/>
              <a:rect l="l" t="t" r="r" b="b"/>
              <a:pathLst>
                <a:path w="446405" h="859789">
                  <a:moveTo>
                    <a:pt x="223049" y="859199"/>
                  </a:moveTo>
                  <a:lnTo>
                    <a:pt x="0" y="636149"/>
                  </a:lnTo>
                  <a:lnTo>
                    <a:pt x="111524" y="636149"/>
                  </a:lnTo>
                  <a:lnTo>
                    <a:pt x="111524" y="0"/>
                  </a:lnTo>
                  <a:lnTo>
                    <a:pt x="334574" y="0"/>
                  </a:lnTo>
                  <a:lnTo>
                    <a:pt x="334574" y="636149"/>
                  </a:lnTo>
                  <a:lnTo>
                    <a:pt x="446099" y="636149"/>
                  </a:lnTo>
                  <a:lnTo>
                    <a:pt x="223049" y="859199"/>
                  </a:lnTo>
                  <a:close/>
                </a:path>
              </a:pathLst>
            </a:custGeom>
            <a:solidFill>
              <a:srgbClr val="FFFFFF"/>
            </a:solidFill>
          </p:spPr>
          <p:txBody>
            <a:bodyPr wrap="square" lIns="0" tIns="0" rIns="0" bIns="0" rtlCol="0"/>
            <a:lstStyle/>
            <a:p>
              <a:endParaRPr/>
            </a:p>
          </p:txBody>
        </p:sp>
        <p:sp>
          <p:nvSpPr>
            <p:cNvPr id="26" name="object 26"/>
            <p:cNvSpPr/>
            <p:nvPr/>
          </p:nvSpPr>
          <p:spPr>
            <a:xfrm>
              <a:off x="1916925" y="4263525"/>
              <a:ext cx="446405" cy="859790"/>
            </a:xfrm>
            <a:custGeom>
              <a:avLst/>
              <a:gdLst/>
              <a:ahLst/>
              <a:cxnLst/>
              <a:rect l="l" t="t" r="r" b="b"/>
              <a:pathLst>
                <a:path w="446405" h="859789">
                  <a:moveTo>
                    <a:pt x="0" y="636149"/>
                  </a:moveTo>
                  <a:lnTo>
                    <a:pt x="111524" y="636149"/>
                  </a:lnTo>
                  <a:lnTo>
                    <a:pt x="111524" y="0"/>
                  </a:lnTo>
                  <a:lnTo>
                    <a:pt x="334574" y="0"/>
                  </a:lnTo>
                  <a:lnTo>
                    <a:pt x="334574" y="636149"/>
                  </a:lnTo>
                  <a:lnTo>
                    <a:pt x="446099" y="636149"/>
                  </a:lnTo>
                  <a:lnTo>
                    <a:pt x="223049" y="859199"/>
                  </a:lnTo>
                  <a:lnTo>
                    <a:pt x="0" y="636149"/>
                  </a:lnTo>
                  <a:close/>
                </a:path>
              </a:pathLst>
            </a:custGeom>
            <a:ln w="76199">
              <a:solidFill>
                <a:srgbClr val="FF0000"/>
              </a:solidFill>
            </a:ln>
          </p:spPr>
          <p:txBody>
            <a:bodyPr wrap="square" lIns="0" tIns="0" rIns="0" bIns="0" rtlCol="0"/>
            <a:lstStyle/>
            <a:p>
              <a:endParaRPr/>
            </a:p>
          </p:txBody>
        </p:sp>
      </p:grpSp>
      <p:grpSp>
        <p:nvGrpSpPr>
          <p:cNvPr id="27" name="object 27"/>
          <p:cNvGrpSpPr/>
          <p:nvPr/>
        </p:nvGrpSpPr>
        <p:grpSpPr>
          <a:xfrm>
            <a:off x="6540666" y="3693000"/>
            <a:ext cx="522605" cy="935990"/>
            <a:chOff x="6460049" y="4162900"/>
            <a:chExt cx="522605" cy="935990"/>
          </a:xfrm>
        </p:grpSpPr>
        <p:sp>
          <p:nvSpPr>
            <p:cNvPr id="28" name="object 28"/>
            <p:cNvSpPr/>
            <p:nvPr/>
          </p:nvSpPr>
          <p:spPr>
            <a:xfrm>
              <a:off x="6498149" y="4201000"/>
              <a:ext cx="446405" cy="859790"/>
            </a:xfrm>
            <a:custGeom>
              <a:avLst/>
              <a:gdLst/>
              <a:ahLst/>
              <a:cxnLst/>
              <a:rect l="l" t="t" r="r" b="b"/>
              <a:pathLst>
                <a:path w="446404" h="859789">
                  <a:moveTo>
                    <a:pt x="223049" y="859199"/>
                  </a:moveTo>
                  <a:lnTo>
                    <a:pt x="0" y="636149"/>
                  </a:lnTo>
                  <a:lnTo>
                    <a:pt x="111524" y="636149"/>
                  </a:lnTo>
                  <a:lnTo>
                    <a:pt x="111524" y="0"/>
                  </a:lnTo>
                  <a:lnTo>
                    <a:pt x="334574" y="0"/>
                  </a:lnTo>
                  <a:lnTo>
                    <a:pt x="334574" y="636149"/>
                  </a:lnTo>
                  <a:lnTo>
                    <a:pt x="446099" y="636149"/>
                  </a:lnTo>
                  <a:lnTo>
                    <a:pt x="223049" y="859199"/>
                  </a:lnTo>
                  <a:close/>
                </a:path>
              </a:pathLst>
            </a:custGeom>
            <a:solidFill>
              <a:srgbClr val="FFFFFF"/>
            </a:solidFill>
          </p:spPr>
          <p:txBody>
            <a:bodyPr wrap="square" lIns="0" tIns="0" rIns="0" bIns="0" rtlCol="0"/>
            <a:lstStyle/>
            <a:p>
              <a:endParaRPr/>
            </a:p>
          </p:txBody>
        </p:sp>
        <p:sp>
          <p:nvSpPr>
            <p:cNvPr id="29" name="object 29"/>
            <p:cNvSpPr/>
            <p:nvPr/>
          </p:nvSpPr>
          <p:spPr>
            <a:xfrm>
              <a:off x="6498149" y="4201000"/>
              <a:ext cx="446405" cy="859790"/>
            </a:xfrm>
            <a:custGeom>
              <a:avLst/>
              <a:gdLst/>
              <a:ahLst/>
              <a:cxnLst/>
              <a:rect l="l" t="t" r="r" b="b"/>
              <a:pathLst>
                <a:path w="446404" h="859789">
                  <a:moveTo>
                    <a:pt x="0" y="636149"/>
                  </a:moveTo>
                  <a:lnTo>
                    <a:pt x="111524" y="636149"/>
                  </a:lnTo>
                  <a:lnTo>
                    <a:pt x="111524" y="0"/>
                  </a:lnTo>
                  <a:lnTo>
                    <a:pt x="334574" y="0"/>
                  </a:lnTo>
                  <a:lnTo>
                    <a:pt x="334574" y="636149"/>
                  </a:lnTo>
                  <a:lnTo>
                    <a:pt x="446099" y="636149"/>
                  </a:lnTo>
                  <a:lnTo>
                    <a:pt x="223049" y="859199"/>
                  </a:lnTo>
                  <a:lnTo>
                    <a:pt x="0" y="636149"/>
                  </a:lnTo>
                  <a:close/>
                </a:path>
              </a:pathLst>
            </a:custGeom>
            <a:ln w="76199">
              <a:solidFill>
                <a:srgbClr val="37761C"/>
              </a:solidFill>
            </a:ln>
          </p:spPr>
          <p:txBody>
            <a:bodyPr wrap="square" lIns="0" tIns="0" rIns="0" bIns="0" rtlCol="0"/>
            <a:lstStyle/>
            <a:p>
              <a:endParaRPr/>
            </a:p>
          </p:txBody>
        </p:sp>
      </p:grpSp>
      <p:sp>
        <p:nvSpPr>
          <p:cNvPr id="30" name="Date Placeholder 29">
            <a:extLst>
              <a:ext uri="{FF2B5EF4-FFF2-40B4-BE49-F238E27FC236}">
                <a16:creationId xmlns:a16="http://schemas.microsoft.com/office/drawing/2014/main" id="{5CA82413-4C41-9EC7-9B26-2FE73EDFC785}"/>
              </a:ext>
            </a:extLst>
          </p:cNvPr>
          <p:cNvSpPr>
            <a:spLocks noGrp="1"/>
          </p:cNvSpPr>
          <p:nvPr>
            <p:ph type="dt" sz="half" idx="10"/>
          </p:nvPr>
        </p:nvSpPr>
        <p:spPr>
          <a:xfrm>
            <a:off x="497017" y="6247807"/>
            <a:ext cx="2133600" cy="365125"/>
          </a:xfrm>
        </p:spPr>
        <p:txBody>
          <a:bodyPr/>
          <a:lstStyle/>
          <a:p>
            <a:fld id="{77164F22-53C2-40B1-AB0F-66E01E586A7D}" type="datetime1">
              <a:rPr lang="en-US" smtClean="0"/>
              <a:t>2/5/2024</a:t>
            </a:fld>
            <a:endParaRPr lang="en-US"/>
          </a:p>
        </p:txBody>
      </p:sp>
      <p:sp>
        <p:nvSpPr>
          <p:cNvPr id="31" name="Slide Number Placeholder 30">
            <a:extLst>
              <a:ext uri="{FF2B5EF4-FFF2-40B4-BE49-F238E27FC236}">
                <a16:creationId xmlns:a16="http://schemas.microsoft.com/office/drawing/2014/main" id="{4C89F9C5-3BA6-898F-A492-895AA24B3A9A}"/>
              </a:ext>
            </a:extLst>
          </p:cNvPr>
          <p:cNvSpPr>
            <a:spLocks noGrp="1"/>
          </p:cNvSpPr>
          <p:nvPr>
            <p:ph type="sldNum" sz="quarter" idx="12"/>
          </p:nvPr>
        </p:nvSpPr>
        <p:spPr>
          <a:xfrm>
            <a:off x="6593017" y="6247807"/>
            <a:ext cx="2133600" cy="365125"/>
          </a:xfrm>
        </p:spPr>
        <p:txBody>
          <a:bodyPr/>
          <a:lstStyle/>
          <a:p>
            <a:fld id="{B6F15528-21DE-4FAA-801E-634DDDAF4B2B}" type="slidenum">
              <a:rPr lang="en-US" smtClean="0"/>
              <a:t>86</a:t>
            </a:fld>
            <a:endParaRPr lang="en-US"/>
          </a:p>
        </p:txBody>
      </p:sp>
    </p:spTree>
    <p:extLst>
      <p:ext uri="{BB962C8B-B14F-4D97-AF65-F5344CB8AC3E}">
        <p14:creationId xmlns:p14="http://schemas.microsoft.com/office/powerpoint/2010/main" val="2898973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782" y="136525"/>
            <a:ext cx="4345940"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10" dirty="0">
                <a:solidFill>
                  <a:srgbClr val="C00000"/>
                </a:solidFill>
                <a:latin typeface="+mn-lt"/>
              </a:rPr>
              <a:t> </a:t>
            </a:r>
            <a:r>
              <a:rPr sz="3000" b="1" spc="-145" dirty="0">
                <a:solidFill>
                  <a:srgbClr val="C00000"/>
                </a:solidFill>
                <a:latin typeface="+mn-lt"/>
              </a:rPr>
              <a:t>4:</a:t>
            </a:r>
            <a:r>
              <a:rPr sz="3000" b="1" spc="-5" dirty="0">
                <a:solidFill>
                  <a:srgbClr val="C00000"/>
                </a:solidFill>
                <a:latin typeface="+mn-lt"/>
              </a:rPr>
              <a:t> </a:t>
            </a:r>
            <a:r>
              <a:rPr sz="3000" b="1" spc="85" dirty="0">
                <a:solidFill>
                  <a:srgbClr val="C00000"/>
                </a:solidFill>
                <a:latin typeface="+mn-lt"/>
              </a:rPr>
              <a:t>Model</a:t>
            </a:r>
            <a:r>
              <a:rPr sz="3000" b="1" spc="-5" dirty="0">
                <a:solidFill>
                  <a:srgbClr val="C00000"/>
                </a:solidFill>
                <a:latin typeface="+mn-lt"/>
              </a:rPr>
              <a:t> </a:t>
            </a:r>
            <a:r>
              <a:rPr sz="3000" b="1" spc="85" dirty="0">
                <a:solidFill>
                  <a:srgbClr val="C00000"/>
                </a:solidFill>
                <a:latin typeface="+mn-lt"/>
              </a:rPr>
              <a:t>Building</a:t>
            </a:r>
            <a:endParaRPr sz="3000" b="1" dirty="0">
              <a:solidFill>
                <a:srgbClr val="C00000"/>
              </a:solidFill>
              <a:latin typeface="+mn-lt"/>
            </a:endParaRPr>
          </a:p>
        </p:txBody>
      </p:sp>
      <p:sp>
        <p:nvSpPr>
          <p:cNvPr id="3" name="object 3"/>
          <p:cNvSpPr txBox="1"/>
          <p:nvPr/>
        </p:nvSpPr>
        <p:spPr>
          <a:xfrm>
            <a:off x="560705" y="819699"/>
            <a:ext cx="8126095" cy="5336076"/>
          </a:xfrm>
          <a:prstGeom prst="rect">
            <a:avLst/>
          </a:prstGeom>
        </p:spPr>
        <p:txBody>
          <a:bodyPr vert="horz" wrap="square" lIns="0" tIns="168910" rIns="0" bIns="0" rtlCol="0">
            <a:spAutoFit/>
          </a:bodyPr>
          <a:lstStyle/>
          <a:p>
            <a:pPr marL="12065">
              <a:lnSpc>
                <a:spcPct val="100000"/>
              </a:lnSpc>
              <a:spcBef>
                <a:spcPts val="1330"/>
              </a:spcBef>
              <a:tabLst>
                <a:tab pos="304165" algn="l"/>
              </a:tabLst>
            </a:pPr>
            <a:r>
              <a:rPr sz="2400" spc="-5" dirty="0">
                <a:cs typeface="Cambria"/>
              </a:rPr>
              <a:t>Question</a:t>
            </a:r>
            <a:r>
              <a:rPr sz="2400" spc="-35" dirty="0">
                <a:cs typeface="Cambria"/>
              </a:rPr>
              <a:t> </a:t>
            </a:r>
            <a:r>
              <a:rPr sz="2400" spc="-5" dirty="0">
                <a:cs typeface="Cambria"/>
              </a:rPr>
              <a:t>to</a:t>
            </a:r>
            <a:r>
              <a:rPr sz="2400" spc="-30" dirty="0">
                <a:cs typeface="Cambria"/>
              </a:rPr>
              <a:t> </a:t>
            </a:r>
            <a:r>
              <a:rPr sz="2400" spc="-5" dirty="0">
                <a:cs typeface="Cambria"/>
              </a:rPr>
              <a:t>consider</a:t>
            </a:r>
            <a:endParaRPr lang="en-IN" sz="2400" dirty="0">
              <a:cs typeface="Cambria"/>
            </a:endParaRPr>
          </a:p>
          <a:p>
            <a:pPr marL="354965" indent="-342900" algn="just">
              <a:lnSpc>
                <a:spcPct val="100000"/>
              </a:lnSpc>
              <a:spcBef>
                <a:spcPts val="1330"/>
              </a:spcBef>
              <a:buFont typeface="Arial" panose="020B0604020202020204" pitchFamily="34" charset="0"/>
              <a:buChar char="•"/>
              <a:tabLst>
                <a:tab pos="304165" algn="l"/>
              </a:tabLst>
            </a:pPr>
            <a:r>
              <a:rPr sz="2000" spc="-5" dirty="0">
                <a:cs typeface="Cambria"/>
              </a:rPr>
              <a:t>Does</a:t>
            </a:r>
            <a:r>
              <a:rPr sz="2000" spc="-10" dirty="0">
                <a:cs typeface="Cambria"/>
              </a:rPr>
              <a:t> </a:t>
            </a:r>
            <a:r>
              <a:rPr sz="2000" spc="-5" dirty="0">
                <a:cs typeface="Cambria"/>
              </a:rPr>
              <a:t>the</a:t>
            </a:r>
            <a:r>
              <a:rPr sz="2000" spc="-10" dirty="0">
                <a:cs typeface="Cambria"/>
              </a:rPr>
              <a:t> </a:t>
            </a:r>
            <a:r>
              <a:rPr sz="2000" spc="-5" dirty="0">
                <a:cs typeface="Cambria"/>
              </a:rPr>
              <a:t>model</a:t>
            </a:r>
            <a:r>
              <a:rPr sz="2000" spc="-10" dirty="0">
                <a:cs typeface="Cambria"/>
              </a:rPr>
              <a:t> </a:t>
            </a:r>
            <a:r>
              <a:rPr sz="2000" spc="-5" dirty="0">
                <a:cs typeface="Cambria"/>
              </a:rPr>
              <a:t>appear</a:t>
            </a:r>
            <a:r>
              <a:rPr sz="2000" spc="-10" dirty="0">
                <a:cs typeface="Cambria"/>
              </a:rPr>
              <a:t> </a:t>
            </a:r>
            <a:r>
              <a:rPr sz="2000" spc="-5" dirty="0">
                <a:cs typeface="Cambria"/>
              </a:rPr>
              <a:t>valid</a:t>
            </a:r>
            <a:r>
              <a:rPr sz="2000" spc="-10" dirty="0">
                <a:cs typeface="Cambria"/>
              </a:rPr>
              <a:t> </a:t>
            </a:r>
            <a:r>
              <a:rPr sz="2000" spc="-5" dirty="0">
                <a:cs typeface="Cambria"/>
              </a:rPr>
              <a:t>and</a:t>
            </a:r>
            <a:r>
              <a:rPr sz="2000" spc="-10" dirty="0">
                <a:cs typeface="Cambria"/>
              </a:rPr>
              <a:t> </a:t>
            </a:r>
            <a:r>
              <a:rPr sz="2000" spc="-5" dirty="0">
                <a:cs typeface="Cambria"/>
              </a:rPr>
              <a:t>accurate</a:t>
            </a:r>
            <a:r>
              <a:rPr sz="2000" spc="-10" dirty="0">
                <a:cs typeface="Cambria"/>
              </a:rPr>
              <a:t> </a:t>
            </a:r>
            <a:r>
              <a:rPr sz="2000" spc="-5" dirty="0">
                <a:cs typeface="Cambria"/>
              </a:rPr>
              <a:t>on the</a:t>
            </a:r>
            <a:r>
              <a:rPr sz="2000" spc="-10" dirty="0">
                <a:cs typeface="Cambria"/>
              </a:rPr>
              <a:t> </a:t>
            </a:r>
            <a:r>
              <a:rPr sz="2000" spc="-5" dirty="0">
                <a:cs typeface="Cambria"/>
              </a:rPr>
              <a:t>test</a:t>
            </a:r>
            <a:r>
              <a:rPr sz="2000" spc="-10" dirty="0">
                <a:cs typeface="Cambria"/>
              </a:rPr>
              <a:t> </a:t>
            </a:r>
            <a:r>
              <a:rPr sz="2000" spc="-5" dirty="0">
                <a:cs typeface="Cambria"/>
              </a:rPr>
              <a:t>data?</a:t>
            </a:r>
            <a:endParaRPr lang="en-IN" sz="2000" dirty="0">
              <a:cs typeface="Cambria"/>
            </a:endParaRPr>
          </a:p>
          <a:p>
            <a:pPr marL="354965" indent="-342900" algn="just">
              <a:lnSpc>
                <a:spcPct val="100000"/>
              </a:lnSpc>
              <a:spcBef>
                <a:spcPts val="1330"/>
              </a:spcBef>
              <a:buFont typeface="Arial" panose="020B0604020202020204" pitchFamily="34" charset="0"/>
              <a:buChar char="•"/>
              <a:tabLst>
                <a:tab pos="304165" algn="l"/>
              </a:tabLst>
            </a:pPr>
            <a:r>
              <a:rPr sz="2000" spc="-5" dirty="0">
                <a:cs typeface="Cambria"/>
              </a:rPr>
              <a:t>Does the model output/behavior make sense to the domain </a:t>
            </a:r>
            <a:r>
              <a:rPr sz="2000" spc="-450" dirty="0">
                <a:cs typeface="Cambria"/>
              </a:rPr>
              <a:t> </a:t>
            </a:r>
            <a:r>
              <a:rPr sz="2000" spc="-5" dirty="0">
                <a:cs typeface="Cambria"/>
              </a:rPr>
              <a:t>experts?</a:t>
            </a:r>
            <a:endParaRPr lang="en-IN" sz="2000" dirty="0">
              <a:cs typeface="Cambria"/>
            </a:endParaRPr>
          </a:p>
          <a:p>
            <a:pPr marL="354965" indent="-342900" algn="just">
              <a:lnSpc>
                <a:spcPct val="100000"/>
              </a:lnSpc>
              <a:spcBef>
                <a:spcPts val="1330"/>
              </a:spcBef>
              <a:buFont typeface="Arial" panose="020B0604020202020204" pitchFamily="34" charset="0"/>
              <a:buChar char="•"/>
              <a:tabLst>
                <a:tab pos="304165" algn="l"/>
              </a:tabLst>
            </a:pPr>
            <a:r>
              <a:rPr sz="2000" spc="-5" dirty="0">
                <a:cs typeface="Cambria"/>
              </a:rPr>
              <a:t>Do</a:t>
            </a:r>
            <a:r>
              <a:rPr sz="2000" spc="-10" dirty="0">
                <a:cs typeface="Cambria"/>
              </a:rPr>
              <a:t> </a:t>
            </a:r>
            <a:r>
              <a:rPr sz="2000" spc="-5" dirty="0">
                <a:cs typeface="Cambria"/>
              </a:rPr>
              <a:t>the</a:t>
            </a:r>
            <a:r>
              <a:rPr sz="2000" spc="-10" dirty="0">
                <a:cs typeface="Cambria"/>
              </a:rPr>
              <a:t> </a:t>
            </a:r>
            <a:r>
              <a:rPr sz="2000" spc="-5" dirty="0">
                <a:cs typeface="Cambria"/>
              </a:rPr>
              <a:t>parameter</a:t>
            </a:r>
            <a:r>
              <a:rPr sz="2000" spc="-10" dirty="0">
                <a:cs typeface="Cambria"/>
              </a:rPr>
              <a:t> </a:t>
            </a:r>
            <a:r>
              <a:rPr sz="2000" spc="-5" dirty="0">
                <a:cs typeface="Cambria"/>
              </a:rPr>
              <a:t>values</a:t>
            </a:r>
            <a:r>
              <a:rPr sz="2000" spc="-10" dirty="0">
                <a:cs typeface="Cambria"/>
              </a:rPr>
              <a:t> </a:t>
            </a:r>
            <a:r>
              <a:rPr sz="2000" spc="-5" dirty="0">
                <a:cs typeface="Cambria"/>
              </a:rPr>
              <a:t>make sense</a:t>
            </a:r>
            <a:r>
              <a:rPr sz="2000" spc="-10" dirty="0">
                <a:cs typeface="Cambria"/>
              </a:rPr>
              <a:t> </a:t>
            </a:r>
            <a:r>
              <a:rPr sz="2000" spc="-5" dirty="0">
                <a:cs typeface="Cambria"/>
              </a:rPr>
              <a:t>in</a:t>
            </a:r>
            <a:r>
              <a:rPr sz="2000" spc="-10" dirty="0">
                <a:cs typeface="Cambria"/>
              </a:rPr>
              <a:t> </a:t>
            </a:r>
            <a:r>
              <a:rPr sz="2000" spc="-5" dirty="0">
                <a:cs typeface="Cambria"/>
              </a:rPr>
              <a:t>the</a:t>
            </a:r>
            <a:r>
              <a:rPr sz="2000" spc="-10" dirty="0">
                <a:cs typeface="Cambria"/>
              </a:rPr>
              <a:t> </a:t>
            </a:r>
            <a:r>
              <a:rPr sz="2000" spc="-5" dirty="0">
                <a:cs typeface="Cambria"/>
              </a:rPr>
              <a:t>context</a:t>
            </a:r>
            <a:r>
              <a:rPr sz="2000" spc="-10" dirty="0">
                <a:cs typeface="Cambria"/>
              </a:rPr>
              <a:t> </a:t>
            </a:r>
            <a:r>
              <a:rPr sz="2000" spc="-5" dirty="0">
                <a:cs typeface="Cambria"/>
              </a:rPr>
              <a:t>of the</a:t>
            </a:r>
            <a:r>
              <a:rPr sz="2000" spc="-10" dirty="0">
                <a:cs typeface="Cambria"/>
              </a:rPr>
              <a:t> </a:t>
            </a:r>
            <a:r>
              <a:rPr sz="2000" spc="-5" dirty="0">
                <a:cs typeface="Cambria"/>
              </a:rPr>
              <a:t>domain?</a:t>
            </a:r>
            <a:endParaRPr lang="en-IN" sz="2000" spc="-5" dirty="0">
              <a:cs typeface="Cambria"/>
            </a:endParaRPr>
          </a:p>
          <a:p>
            <a:pPr marL="354965" indent="-342900" algn="just">
              <a:lnSpc>
                <a:spcPct val="100000"/>
              </a:lnSpc>
              <a:spcBef>
                <a:spcPts val="1330"/>
              </a:spcBef>
              <a:buFont typeface="Arial" panose="020B0604020202020204" pitchFamily="34" charset="0"/>
              <a:buChar char="•"/>
              <a:tabLst>
                <a:tab pos="304165" algn="l"/>
              </a:tabLst>
            </a:pPr>
            <a:r>
              <a:rPr lang="en-US" sz="2000" b="0" i="0" u="none" strike="noStrike" baseline="0" dirty="0">
                <a:solidFill>
                  <a:srgbClr val="000000"/>
                </a:solidFill>
              </a:rPr>
              <a:t>Is the model sufficiently accurate to meet the goal?</a:t>
            </a:r>
          </a:p>
          <a:p>
            <a:pPr marL="354965" indent="-342900" algn="just">
              <a:lnSpc>
                <a:spcPct val="100000"/>
              </a:lnSpc>
              <a:spcBef>
                <a:spcPts val="1330"/>
              </a:spcBef>
              <a:buFont typeface="Arial" panose="020B0604020202020204" pitchFamily="34" charset="0"/>
              <a:buChar char="•"/>
              <a:tabLst>
                <a:tab pos="304165" algn="l"/>
              </a:tabLst>
            </a:pPr>
            <a:r>
              <a:rPr lang="en-US" sz="2000" b="0" i="0" u="none" strike="noStrike" baseline="0" dirty="0">
                <a:solidFill>
                  <a:srgbClr val="000000"/>
                </a:solidFill>
              </a:rPr>
              <a:t>Does the model avoid intolerable mistakes?</a:t>
            </a:r>
          </a:p>
          <a:p>
            <a:pPr marL="354965" indent="-342900" algn="just">
              <a:lnSpc>
                <a:spcPct val="100000"/>
              </a:lnSpc>
              <a:spcBef>
                <a:spcPts val="1330"/>
              </a:spcBef>
              <a:buFont typeface="Arial" panose="020B0604020202020204" pitchFamily="34" charset="0"/>
              <a:buChar char="•"/>
              <a:tabLst>
                <a:tab pos="304165" algn="l"/>
              </a:tabLst>
            </a:pPr>
            <a:r>
              <a:rPr lang="en-US" sz="2000" b="0" i="0" u="none" strike="noStrike" baseline="0" dirty="0">
                <a:solidFill>
                  <a:srgbClr val="000000"/>
                </a:solidFill>
              </a:rPr>
              <a:t>Are more data or more inputs needed? Do any of the inputs need to be transformed or eliminated?</a:t>
            </a:r>
          </a:p>
          <a:p>
            <a:pPr marL="354965" indent="-342900" algn="just">
              <a:lnSpc>
                <a:spcPct val="100000"/>
              </a:lnSpc>
              <a:spcBef>
                <a:spcPts val="1330"/>
              </a:spcBef>
              <a:buFont typeface="Arial" panose="020B0604020202020204" pitchFamily="34" charset="0"/>
              <a:buChar char="•"/>
              <a:tabLst>
                <a:tab pos="304165" algn="l"/>
              </a:tabLst>
            </a:pPr>
            <a:r>
              <a:rPr lang="en-US" sz="2000" b="0" i="0" u="none" strike="noStrike" baseline="0" dirty="0">
                <a:solidFill>
                  <a:srgbClr val="000000"/>
                </a:solidFill>
              </a:rPr>
              <a:t>Will the kind of model chosen support the runtime requirements?</a:t>
            </a:r>
          </a:p>
          <a:p>
            <a:pPr marL="354965" indent="-342900" algn="just">
              <a:lnSpc>
                <a:spcPct val="100000"/>
              </a:lnSpc>
              <a:spcBef>
                <a:spcPts val="1330"/>
              </a:spcBef>
              <a:buFont typeface="Arial" panose="020B0604020202020204" pitchFamily="34" charset="0"/>
              <a:buChar char="•"/>
              <a:tabLst>
                <a:tab pos="304165" algn="l"/>
              </a:tabLst>
            </a:pPr>
            <a:r>
              <a:rPr lang="en-US" sz="2000" b="0" i="0" u="none" strike="noStrike" baseline="0" dirty="0">
                <a:solidFill>
                  <a:srgbClr val="000000"/>
                </a:solidFill>
              </a:rPr>
              <a:t>Is a different form of the model required to address the business problem? If so, go back to the model planning phase and revise the modeling approach.</a:t>
            </a:r>
            <a:endParaRPr sz="2000" dirty="0">
              <a:cs typeface="Cambria"/>
            </a:endParaRPr>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SAS</a:t>
            </a:r>
          </a:p>
          <a:p>
            <a:pPr algn="just"/>
            <a:r>
              <a:rPr lang="en-US" sz="2000" b="0" i="0" u="none" strike="noStrike" baseline="0" dirty="0">
                <a:solidFill>
                  <a:srgbClr val="000000"/>
                </a:solidFill>
              </a:rPr>
              <a:t>It is one of those data analysis tools that are designed specifically for statistical operations.</a:t>
            </a:r>
          </a:p>
          <a:p>
            <a:pPr algn="just"/>
            <a:r>
              <a:rPr lang="en-US" sz="2000" b="0" i="0" u="none" strike="noStrike" baseline="0" dirty="0">
                <a:solidFill>
                  <a:srgbClr val="000000"/>
                </a:solidFill>
              </a:rPr>
              <a:t>SAS is a closed-source business method used for data mining by major corporations. </a:t>
            </a:r>
          </a:p>
          <a:p>
            <a:pPr algn="just"/>
            <a:r>
              <a:rPr lang="en-US" sz="2000" b="0" i="0" u="none" strike="noStrike" baseline="0" dirty="0">
                <a:solidFill>
                  <a:srgbClr val="000000"/>
                </a:solidFill>
              </a:rPr>
              <a:t>SAS uses the programming language of base SAS to implement statistical modeling.</a:t>
            </a:r>
          </a:p>
          <a:p>
            <a:pPr algn="just"/>
            <a:r>
              <a:rPr lang="en-US" sz="2000" b="0" i="0" u="none" strike="noStrike" baseline="0" dirty="0">
                <a:solidFill>
                  <a:srgbClr val="000000"/>
                </a:solidFill>
              </a:rPr>
              <a:t>It is widely used by professionals and businesses working on stable commercial applications.</a:t>
            </a:r>
          </a:p>
          <a:p>
            <a:pPr algn="just"/>
            <a:r>
              <a:rPr lang="en-US" sz="2000" b="0" i="0" u="none" strike="noStrike" baseline="0" dirty="0">
                <a:solidFill>
                  <a:srgbClr val="000000"/>
                </a:solidFill>
              </a:rPr>
              <a:t>As a data scientist, SAS offers various mathematical databases and tools that you can use to model and coordinate your tests. </a:t>
            </a:r>
          </a:p>
          <a:p>
            <a:pPr algn="just"/>
            <a:r>
              <a:rPr lang="en-US" sz="2000" b="0" i="0" u="none" strike="noStrike" baseline="0" dirty="0">
                <a:solidFill>
                  <a:srgbClr val="000000"/>
                </a:solidFill>
              </a:rPr>
              <a:t>While SAS is highly reliable and strongly supported by the company, it is very costly and is used mainly by larger industries.</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88</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3298882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Apache Spark</a:t>
            </a:r>
          </a:p>
          <a:p>
            <a:pPr algn="just"/>
            <a:r>
              <a:rPr lang="en-US" sz="2000" b="0" i="0" u="none" strike="noStrike" baseline="0" dirty="0">
                <a:solidFill>
                  <a:srgbClr val="000000"/>
                </a:solidFill>
              </a:rPr>
              <a:t>Apache Spark, or simply Spark, is a versatile analytics engine and the data analysis platform that is most used. </a:t>
            </a:r>
          </a:p>
          <a:p>
            <a:pPr algn="just"/>
            <a:r>
              <a:rPr lang="en-US" sz="2000" b="0" i="0" u="none" strike="noStrike" baseline="0" dirty="0">
                <a:solidFill>
                  <a:srgbClr val="000000"/>
                </a:solidFill>
              </a:rPr>
              <a:t>Spark is intended mainly for batch processing and stream processing.</a:t>
            </a:r>
          </a:p>
          <a:p>
            <a:pPr algn="just"/>
            <a:r>
              <a:rPr lang="en-US" sz="2000" b="0" i="0" u="none" strike="noStrike" baseline="0" dirty="0">
                <a:solidFill>
                  <a:srgbClr val="000000"/>
                </a:solidFill>
              </a:rPr>
              <a:t>It comes with several APIs that make routine access to data for machine learning, SQL server, etc., easier for data scientists. </a:t>
            </a:r>
          </a:p>
          <a:p>
            <a:pPr algn="just"/>
            <a:r>
              <a:rPr lang="en-US" sz="2000" b="0" i="0" u="none" strike="noStrike" baseline="0" dirty="0">
                <a:solidFill>
                  <a:srgbClr val="000000"/>
                </a:solidFill>
              </a:rPr>
              <a:t>It is an improvement over Hadoop and can run 100 times faster than MapReduce.</a:t>
            </a:r>
          </a:p>
          <a:p>
            <a:pPr algn="just"/>
            <a:r>
              <a:rPr lang="en-US" sz="2000" b="0" i="0" u="none" strike="noStrike" baseline="0" dirty="0">
                <a:solidFill>
                  <a:srgbClr val="000000"/>
                </a:solidFill>
              </a:rPr>
              <a:t>Spark has many machine learning APIs that can help data scientists predict data effectively.</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89</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231314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966B-3972-BBD8-67EA-56801ADC6042}"/>
              </a:ext>
            </a:extLst>
          </p:cNvPr>
          <p:cNvSpPr>
            <a:spLocks noGrp="1"/>
          </p:cNvSpPr>
          <p:nvPr>
            <p:ph type="title"/>
          </p:nvPr>
        </p:nvSpPr>
        <p:spPr/>
        <p:txBody>
          <a:bodyPr>
            <a:normAutofit fontScale="90000"/>
          </a:bodyPr>
          <a:lstStyle/>
          <a:p>
            <a:r>
              <a:rPr lang="en-US" b="1" i="0" dirty="0">
                <a:solidFill>
                  <a:srgbClr val="C00000"/>
                </a:solidFill>
                <a:effectLst/>
                <a:latin typeface="+mn-lt"/>
              </a:rPr>
              <a:t>Semi-structured</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7FC3B34C-AB41-347D-3C9A-E9717D400185}"/>
              </a:ext>
            </a:extLst>
          </p:cNvPr>
          <p:cNvSpPr>
            <a:spLocks noGrp="1"/>
          </p:cNvSpPr>
          <p:nvPr>
            <p:ph idx="1"/>
          </p:nvPr>
        </p:nvSpPr>
        <p:spPr>
          <a:xfrm>
            <a:off x="457200" y="1066800"/>
            <a:ext cx="8229600" cy="4525963"/>
          </a:xfrm>
        </p:spPr>
        <p:txBody>
          <a:bodyPr>
            <a:normAutofit/>
          </a:bodyPr>
          <a:lstStyle/>
          <a:p>
            <a:pPr algn="just"/>
            <a:r>
              <a:rPr lang="en-US" sz="2000" b="0" i="0" u="none" strike="noStrike" baseline="0" dirty="0">
                <a:solidFill>
                  <a:srgbClr val="000000"/>
                </a:solidFill>
              </a:rPr>
              <a:t>Semi-structured data is a type of structured data that does not adhere to the formal structure in relational databases or other types of data tables, but instead includes tags or other markers to distinguish semantic elements and maintain hierarchies of record within the data. </a:t>
            </a:r>
          </a:p>
          <a:p>
            <a:pPr algn="just"/>
            <a:r>
              <a:rPr lang="en-US" sz="2000" b="0" i="0" dirty="0">
                <a:solidFill>
                  <a:srgbClr val="222222"/>
                </a:solidFill>
                <a:effectLst/>
              </a:rPr>
              <a:t>Semi-structured data can contain both the forms of data. We can see semi-structured data as a structured in form but it is actually not defined with e.g. a table definition in relational DBMS. </a:t>
            </a:r>
          </a:p>
          <a:p>
            <a:pPr algn="just"/>
            <a:r>
              <a:rPr lang="en-US" sz="2000" b="0" i="0" dirty="0">
                <a:solidFill>
                  <a:srgbClr val="222222"/>
                </a:solidFill>
                <a:effectLst/>
              </a:rPr>
              <a:t>Example of semi-structured data is a data represented in an XML file.</a:t>
            </a:r>
          </a:p>
          <a:p>
            <a:pPr algn="just"/>
            <a:r>
              <a:rPr lang="en-US" sz="2000" b="0" i="0" dirty="0">
                <a:solidFill>
                  <a:srgbClr val="222222"/>
                </a:solidFill>
                <a:effectLst/>
              </a:rPr>
              <a:t>Examples Of Semi-structured Data</a:t>
            </a:r>
          </a:p>
          <a:p>
            <a:pPr lvl="1" algn="just"/>
            <a:r>
              <a:rPr lang="en-US" sz="2000" b="0" i="0" dirty="0">
                <a:solidFill>
                  <a:srgbClr val="222222"/>
                </a:solidFill>
                <a:effectLst/>
              </a:rPr>
              <a:t>Personal data stored in an XML file.</a:t>
            </a:r>
          </a:p>
          <a:p>
            <a:endParaRPr lang="en-IN" sz="2000" dirty="0"/>
          </a:p>
        </p:txBody>
      </p:sp>
      <p:pic>
        <p:nvPicPr>
          <p:cNvPr id="5" name="Picture 4">
            <a:extLst>
              <a:ext uri="{FF2B5EF4-FFF2-40B4-BE49-F238E27FC236}">
                <a16:creationId xmlns:a16="http://schemas.microsoft.com/office/drawing/2014/main" id="{05613981-0A20-B30C-1777-42BAE49B6624}"/>
              </a:ext>
            </a:extLst>
          </p:cNvPr>
          <p:cNvPicPr>
            <a:picLocks noChangeAspect="1"/>
          </p:cNvPicPr>
          <p:nvPr/>
        </p:nvPicPr>
        <p:blipFill>
          <a:blip r:embed="rId2"/>
          <a:stretch>
            <a:fillRect/>
          </a:stretch>
        </p:blipFill>
        <p:spPr>
          <a:xfrm>
            <a:off x="670541" y="4648200"/>
            <a:ext cx="7802918" cy="1638365"/>
          </a:xfrm>
          <a:prstGeom prst="rect">
            <a:avLst/>
          </a:prstGeom>
        </p:spPr>
      </p:pic>
      <p:sp>
        <p:nvSpPr>
          <p:cNvPr id="6" name="Date Placeholder 5">
            <a:extLst>
              <a:ext uri="{FF2B5EF4-FFF2-40B4-BE49-F238E27FC236}">
                <a16:creationId xmlns:a16="http://schemas.microsoft.com/office/drawing/2014/main" id="{D8038FF2-58E6-6C6A-F978-5015293AA347}"/>
              </a:ext>
            </a:extLst>
          </p:cNvPr>
          <p:cNvSpPr>
            <a:spLocks noGrp="1"/>
          </p:cNvSpPr>
          <p:nvPr>
            <p:ph type="dt" sz="half" idx="10"/>
          </p:nvPr>
        </p:nvSpPr>
        <p:spPr/>
        <p:txBody>
          <a:bodyPr/>
          <a:lstStyle/>
          <a:p>
            <a:fld id="{09E1D9FE-22BF-4CDD-AE3B-E99438CE1B08}" type="datetime1">
              <a:rPr lang="en-US" smtClean="0"/>
              <a:t>2/5/2024</a:t>
            </a:fld>
            <a:endParaRPr lang="en-US"/>
          </a:p>
        </p:txBody>
      </p:sp>
      <p:sp>
        <p:nvSpPr>
          <p:cNvPr id="7" name="Slide Number Placeholder 6">
            <a:extLst>
              <a:ext uri="{FF2B5EF4-FFF2-40B4-BE49-F238E27FC236}">
                <a16:creationId xmlns:a16="http://schemas.microsoft.com/office/drawing/2014/main" id="{E9642056-85A8-9FD3-250E-45688D7238B0}"/>
              </a:ext>
            </a:extLst>
          </p:cNvPr>
          <p:cNvSpPr>
            <a:spLocks noGrp="1"/>
          </p:cNvSpPr>
          <p:nvPr>
            <p:ph type="sldNum" sz="quarter" idx="12"/>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3740139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err="1">
                <a:solidFill>
                  <a:srgbClr val="000000"/>
                </a:solidFill>
              </a:rPr>
              <a:t>BigML</a:t>
            </a:r>
            <a:endParaRPr lang="en-US" sz="2000" b="1" i="0" u="none" strike="noStrike" baseline="0" dirty="0">
              <a:solidFill>
                <a:srgbClr val="000000"/>
              </a:solidFill>
            </a:endParaRPr>
          </a:p>
          <a:p>
            <a:pPr algn="just"/>
            <a:r>
              <a:rPr lang="en-US" sz="2000" b="0" i="0" u="none" strike="noStrike" baseline="0" dirty="0" err="1">
                <a:solidFill>
                  <a:srgbClr val="000000"/>
                </a:solidFill>
              </a:rPr>
              <a:t>BigML</a:t>
            </a:r>
            <a:r>
              <a:rPr lang="en-US" sz="2000" b="0" i="0" u="none" strike="noStrike" baseline="0" dirty="0">
                <a:solidFill>
                  <a:srgbClr val="000000"/>
                </a:solidFill>
              </a:rPr>
              <a:t> offers structured software that uses cloud computing to meet market requirements.</a:t>
            </a:r>
          </a:p>
          <a:p>
            <a:pPr algn="just"/>
            <a:r>
              <a:rPr lang="en-US" sz="2000" b="0" i="0" u="none" strike="noStrike" baseline="0" dirty="0" err="1">
                <a:solidFill>
                  <a:srgbClr val="000000"/>
                </a:solidFill>
              </a:rPr>
              <a:t>BigML</a:t>
            </a:r>
            <a:r>
              <a:rPr lang="en-US" sz="2000" b="0" i="0" u="none" strike="noStrike" baseline="0" dirty="0">
                <a:solidFill>
                  <a:srgbClr val="000000"/>
                </a:solidFill>
              </a:rPr>
              <a:t> is another commonly used data science tool.</a:t>
            </a:r>
          </a:p>
          <a:p>
            <a:pPr algn="just"/>
            <a:r>
              <a:rPr lang="en-US" sz="2000" b="0" i="0" u="none" strike="noStrike" baseline="0" dirty="0">
                <a:solidFill>
                  <a:srgbClr val="000000"/>
                </a:solidFill>
              </a:rPr>
              <a:t>It offers a fully interactive, cloud-based GUI platform that you can use to process machine learning algorithms. </a:t>
            </a:r>
          </a:p>
          <a:p>
            <a:pPr algn="just"/>
            <a:r>
              <a:rPr lang="en-US" sz="2000" b="0" i="0" u="none" strike="noStrike" baseline="0" dirty="0">
                <a:solidFill>
                  <a:srgbClr val="000000"/>
                </a:solidFill>
              </a:rPr>
              <a:t>It allows collaborative data visualization and allows you to export visual graphs to your smartphone or IoT computers.</a:t>
            </a:r>
          </a:p>
          <a:p>
            <a:pPr algn="just"/>
            <a:r>
              <a:rPr lang="en-US" sz="2000" b="0" i="0" u="none" strike="noStrike" baseline="0" dirty="0" err="1">
                <a:solidFill>
                  <a:srgbClr val="000000"/>
                </a:solidFill>
              </a:rPr>
              <a:t>BigML</a:t>
            </a:r>
            <a:r>
              <a:rPr lang="en-US" sz="2000" b="0" i="0" u="none" strike="noStrike" baseline="0" dirty="0">
                <a:solidFill>
                  <a:srgbClr val="000000"/>
                </a:solidFill>
              </a:rPr>
              <a:t> offers an easy-to-use web interface using REST APIs, and you can create a free </a:t>
            </a:r>
            <a:r>
              <a:rPr lang="en-US" sz="2000" b="0" i="0" u="none" strike="noStrike" baseline="0" dirty="0"/>
              <a:t>account or a paid account depending on your data needs. </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90</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37630752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MATLAB</a:t>
            </a:r>
          </a:p>
          <a:p>
            <a:pPr algn="just"/>
            <a:r>
              <a:rPr lang="en-US" sz="2000" b="0" i="0" u="none" strike="noStrike" baseline="0" dirty="0">
                <a:solidFill>
                  <a:srgbClr val="000000"/>
                </a:solidFill>
                <a:latin typeface="+mj-lt"/>
              </a:rPr>
              <a:t>It is a closed-source software providing matrix functions, algorithmic execution, and simulation of statistical results. </a:t>
            </a:r>
          </a:p>
          <a:p>
            <a:pPr algn="just"/>
            <a:r>
              <a:rPr lang="en-US" sz="2000" b="0" i="0" u="none" strike="noStrike" baseline="0" dirty="0">
                <a:solidFill>
                  <a:srgbClr val="000000"/>
                </a:solidFill>
                <a:latin typeface="+mj-lt"/>
              </a:rPr>
              <a:t>MATLAB is most widely used in various fields of science. </a:t>
            </a:r>
          </a:p>
          <a:p>
            <a:pPr algn="just"/>
            <a:r>
              <a:rPr lang="en-US" sz="2000" b="0" i="0" u="none" strike="noStrike" baseline="0" dirty="0">
                <a:solidFill>
                  <a:srgbClr val="000000"/>
                </a:solidFill>
                <a:latin typeface="+mj-lt"/>
              </a:rPr>
              <a:t>MATLAB graphics library helps you to create powerful visualizations. Even MATLAB is used for manipulating images and signals. </a:t>
            </a:r>
          </a:p>
          <a:p>
            <a:pPr algn="just"/>
            <a:r>
              <a:rPr lang="en-US" sz="2000" b="0" i="0" u="none" strike="noStrike" baseline="0" dirty="0">
                <a:solidFill>
                  <a:srgbClr val="000000"/>
                </a:solidFill>
                <a:latin typeface="+mj-lt"/>
              </a:rPr>
              <a:t>This makes a very versatile tool for data scientists for solving all issues, from data cleaning and analysis to more sophisticated deep learning algorithms.</a:t>
            </a:r>
            <a:endParaRPr lang="en-IN" sz="2000" dirty="0">
              <a:latin typeface="+mj-lt"/>
            </a:endParaRPr>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91</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26083983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0" i="0" u="none" strike="noStrike" baseline="0" dirty="0" err="1">
                <a:solidFill>
                  <a:srgbClr val="000000"/>
                </a:solidFill>
              </a:rPr>
              <a:t>Jupyter</a:t>
            </a:r>
            <a:endParaRPr lang="en-US" sz="2000" b="0" i="0" u="none" strike="noStrike" baseline="0" dirty="0">
              <a:solidFill>
                <a:srgbClr val="000000"/>
              </a:solidFill>
            </a:endParaRPr>
          </a:p>
          <a:p>
            <a:pPr algn="just"/>
            <a:r>
              <a:rPr lang="en-US" sz="2000" b="0" i="0" u="none" strike="noStrike" baseline="0" dirty="0">
                <a:solidFill>
                  <a:srgbClr val="000000"/>
                </a:solidFill>
              </a:rPr>
              <a:t>Project </a:t>
            </a:r>
            <a:r>
              <a:rPr lang="en-US" sz="2000" b="0" i="0" u="none" strike="noStrike" baseline="0" dirty="0" err="1">
                <a:solidFill>
                  <a:srgbClr val="000000"/>
                </a:solidFill>
              </a:rPr>
              <a:t>Jupyter</a:t>
            </a:r>
            <a:r>
              <a:rPr lang="en-US" sz="2000" b="0" i="0" u="none" strike="noStrike" baseline="0" dirty="0">
                <a:solidFill>
                  <a:srgbClr val="000000"/>
                </a:solidFill>
              </a:rPr>
              <a:t> is an open-source framework based on </a:t>
            </a:r>
            <a:r>
              <a:rPr lang="en-US" sz="2000" b="0" i="0" u="none" strike="noStrike" baseline="0" dirty="0" err="1">
                <a:solidFill>
                  <a:srgbClr val="000000"/>
                </a:solidFill>
              </a:rPr>
              <a:t>IPython</a:t>
            </a:r>
            <a:r>
              <a:rPr lang="en-US" sz="2000" b="0" i="0" u="none" strike="noStrike" baseline="0" dirty="0">
                <a:solidFill>
                  <a:srgbClr val="000000"/>
                </a:solidFill>
              </a:rPr>
              <a:t>, which is designed to help developers create open-source software and experience immersive computing. </a:t>
            </a:r>
          </a:p>
          <a:p>
            <a:pPr algn="just"/>
            <a:r>
              <a:rPr lang="en-US" sz="2000" b="0" i="0" u="none" strike="noStrike" baseline="0" dirty="0" err="1">
                <a:solidFill>
                  <a:srgbClr val="000000"/>
                </a:solidFill>
              </a:rPr>
              <a:t>Jupyter</a:t>
            </a:r>
            <a:r>
              <a:rPr lang="en-US" sz="2000" b="0" i="0" u="none" strike="noStrike" baseline="0" dirty="0">
                <a:solidFill>
                  <a:srgbClr val="000000"/>
                </a:solidFill>
              </a:rPr>
              <a:t> supports various languages, including Julia, Python, and R. </a:t>
            </a:r>
          </a:p>
          <a:p>
            <a:pPr algn="just"/>
            <a:r>
              <a:rPr lang="en-US" sz="2000" b="0" i="0" u="none" strike="noStrike" baseline="0" dirty="0">
                <a:solidFill>
                  <a:srgbClr val="000000"/>
                </a:solidFill>
              </a:rPr>
              <a:t>It is a website for web applications used for writing live code, visualizations, and presentations.</a:t>
            </a:r>
          </a:p>
          <a:p>
            <a:pPr algn="just"/>
            <a:r>
              <a:rPr lang="en-US" sz="2000" b="0" i="0" u="none" strike="noStrike" baseline="0" dirty="0" err="1">
                <a:solidFill>
                  <a:srgbClr val="000000"/>
                </a:solidFill>
              </a:rPr>
              <a:t>Jupyter</a:t>
            </a:r>
            <a:r>
              <a:rPr lang="en-US" sz="2000" b="0" i="0" u="none" strike="noStrike" baseline="0" dirty="0">
                <a:solidFill>
                  <a:srgbClr val="000000"/>
                </a:solidFill>
              </a:rPr>
              <a:t> is a widely used platform that meets data science requirements.</a:t>
            </a:r>
          </a:p>
          <a:p>
            <a:pPr algn="just"/>
            <a:r>
              <a:rPr lang="en-US" sz="2000" b="0" i="0" u="none" strike="noStrike" baseline="0" dirty="0">
                <a:solidFill>
                  <a:srgbClr val="000000"/>
                </a:solidFill>
              </a:rPr>
              <a:t>It is 100% open-source and is therefore free. </a:t>
            </a:r>
          </a:p>
          <a:p>
            <a:pPr algn="just"/>
            <a:r>
              <a:rPr lang="en-US" sz="2000" b="0" i="0" u="none" strike="noStrike" baseline="0" dirty="0" err="1">
                <a:solidFill>
                  <a:srgbClr val="000000"/>
                </a:solidFill>
              </a:rPr>
              <a:t>Colaboratory</a:t>
            </a:r>
            <a:r>
              <a:rPr lang="en-US" sz="2000" b="0" i="0" u="none" strike="noStrike" baseline="0" dirty="0">
                <a:solidFill>
                  <a:srgbClr val="000000"/>
                </a:solidFill>
              </a:rPr>
              <a:t> is an online </a:t>
            </a:r>
            <a:r>
              <a:rPr lang="en-US" sz="2000" b="0" i="0" u="none" strike="noStrike" baseline="0" dirty="0" err="1">
                <a:solidFill>
                  <a:srgbClr val="000000"/>
                </a:solidFill>
              </a:rPr>
              <a:t>Jupyter</a:t>
            </a:r>
            <a:r>
              <a:rPr lang="en-US" sz="2000" b="0" i="0" u="none" strike="noStrike" baseline="0" dirty="0">
                <a:solidFill>
                  <a:srgbClr val="000000"/>
                </a:solidFill>
              </a:rPr>
              <a:t> program that runs on the cloud and stores data on Google Drive.</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92</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1183066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Scikit</a:t>
            </a:r>
          </a:p>
          <a:p>
            <a:pPr algn="just"/>
            <a:r>
              <a:rPr lang="en-US" sz="2000" b="0" i="0" u="none" strike="noStrike" baseline="0" dirty="0">
                <a:solidFill>
                  <a:srgbClr val="000000"/>
                </a:solidFill>
              </a:rPr>
              <a:t>Scikit-learn is a library based on Python, used to implement machine learning algorithms. </a:t>
            </a:r>
          </a:p>
          <a:p>
            <a:pPr algn="just"/>
            <a:r>
              <a:rPr lang="en-US" sz="2000" b="0" i="0" u="none" strike="noStrike" baseline="0" dirty="0">
                <a:solidFill>
                  <a:srgbClr val="000000"/>
                </a:solidFill>
              </a:rPr>
              <a:t>A tool widely used for data science and analysis is fast and simple to implement and supports a range of machine learning features such as preprocessing, classification, regression, clustering, and reduction in dimensions.</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93</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33948668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TensorFlow</a:t>
            </a:r>
          </a:p>
          <a:p>
            <a:pPr algn="just"/>
            <a:r>
              <a:rPr lang="en-US" sz="2000" b="0" i="0" u="none" strike="noStrike" baseline="0" dirty="0">
                <a:solidFill>
                  <a:srgbClr val="000000"/>
                </a:solidFill>
              </a:rPr>
              <a:t>An open-source and ever-evolving toolkit that is famous for its performance and high computational capabilities. </a:t>
            </a:r>
          </a:p>
          <a:p>
            <a:pPr algn="just"/>
            <a:r>
              <a:rPr lang="en-US" sz="2000" b="0" i="0" u="none" strike="noStrike" baseline="0" dirty="0">
                <a:solidFill>
                  <a:srgbClr val="000000"/>
                </a:solidFill>
              </a:rPr>
              <a:t>TensorFlow has become a popular machine learning tool. </a:t>
            </a:r>
          </a:p>
          <a:p>
            <a:pPr algn="just"/>
            <a:r>
              <a:rPr lang="en-US" sz="2000" b="0" i="0" u="none" strike="noStrike" baseline="0" dirty="0">
                <a:solidFill>
                  <a:srgbClr val="000000"/>
                </a:solidFill>
              </a:rPr>
              <a:t>This is commonly used for sophisticated machine learning applications such as deep learning. Developers called TensorFlow after tensors that are multidimensional arrays. </a:t>
            </a:r>
          </a:p>
          <a:p>
            <a:pPr algn="just"/>
            <a:r>
              <a:rPr lang="en-US" sz="2000" b="0" i="0" u="none" strike="noStrike" baseline="0" dirty="0">
                <a:solidFill>
                  <a:srgbClr val="000000"/>
                </a:solidFill>
              </a:rPr>
              <a:t>The capability of TensorFlow to run both CPU and GPU gives it an advantage in the computing power of sophisticated machine learning algorithms.</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94</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41136982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95402E1-726E-E3BB-4B3E-73D7F39CDF0D}"/>
              </a:ext>
            </a:extLst>
          </p:cNvPr>
          <p:cNvSpPr>
            <a:spLocks noGrp="1"/>
          </p:cNvSpPr>
          <p:nvPr>
            <p:ph idx="1"/>
          </p:nvPr>
        </p:nvSpPr>
        <p:spPr/>
        <p:txBody>
          <a:bodyPr>
            <a:normAutofit/>
          </a:bodyPr>
          <a:lstStyle/>
          <a:p>
            <a:pPr marL="0" indent="0" algn="just">
              <a:buNone/>
            </a:pPr>
            <a:r>
              <a:rPr lang="en-US" sz="2000" b="1" i="0" u="none" strike="noStrike" baseline="0" dirty="0">
                <a:solidFill>
                  <a:srgbClr val="000000"/>
                </a:solidFill>
              </a:rPr>
              <a:t>Weka</a:t>
            </a:r>
          </a:p>
          <a:p>
            <a:pPr algn="just"/>
            <a:r>
              <a:rPr lang="en-US" sz="2000" b="0" i="0" u="none" strike="noStrike" baseline="0" dirty="0">
                <a:solidFill>
                  <a:srgbClr val="000000"/>
                </a:solidFill>
              </a:rPr>
              <a:t>Weka, or Waikato Environment for Knowledge Analysis, is a tool written in Java for machine learning.</a:t>
            </a:r>
          </a:p>
          <a:p>
            <a:pPr algn="just"/>
            <a:r>
              <a:rPr lang="en-US" sz="2000" b="0" i="0" u="none" strike="noStrike" baseline="0" dirty="0">
                <a:solidFill>
                  <a:srgbClr val="000000"/>
                </a:solidFill>
              </a:rPr>
              <a:t>This involves various methods of machine learning, such as classification, clustering, regression, visualization, and preparation of data.</a:t>
            </a:r>
          </a:p>
          <a:p>
            <a:pPr algn="just"/>
            <a:r>
              <a:rPr lang="en-US" sz="2000" b="0" i="0" u="none" strike="noStrike" baseline="0" dirty="0">
                <a:solidFill>
                  <a:srgbClr val="000000"/>
                </a:solidFill>
              </a:rPr>
              <a:t>It is an open-source GUI program, which enables the application of machine learning algorithms through an interactive interface.</a:t>
            </a:r>
            <a:endParaRPr lang="en-IN" sz="2000" dirty="0"/>
          </a:p>
        </p:txBody>
      </p:sp>
      <p:sp>
        <p:nvSpPr>
          <p:cNvPr id="4" name="Date Placeholder 3">
            <a:extLst>
              <a:ext uri="{FF2B5EF4-FFF2-40B4-BE49-F238E27FC236}">
                <a16:creationId xmlns:a16="http://schemas.microsoft.com/office/drawing/2014/main" id="{E1EC7968-BECD-FA0F-547E-CD8E61B9E3B9}"/>
              </a:ext>
            </a:extLst>
          </p:cNvPr>
          <p:cNvSpPr>
            <a:spLocks noGrp="1"/>
          </p:cNvSpPr>
          <p:nvPr>
            <p:ph type="dt" sz="half" idx="10"/>
          </p:nvPr>
        </p:nvSpPr>
        <p:spPr/>
        <p:txBody>
          <a:bodyPr/>
          <a:lstStyle/>
          <a:p>
            <a:fld id="{0B87FCC4-3826-42AE-A24A-8D3F1DB8B350}" type="datetime1">
              <a:rPr lang="en-US" smtClean="0"/>
              <a:t>2/5/2024</a:t>
            </a:fld>
            <a:endParaRPr lang="en-US"/>
          </a:p>
        </p:txBody>
      </p:sp>
      <p:sp>
        <p:nvSpPr>
          <p:cNvPr id="5" name="Slide Number Placeholder 4">
            <a:extLst>
              <a:ext uri="{FF2B5EF4-FFF2-40B4-BE49-F238E27FC236}">
                <a16:creationId xmlns:a16="http://schemas.microsoft.com/office/drawing/2014/main" id="{98F7D92D-BAB5-377E-A24D-303DBED856DD}"/>
              </a:ext>
            </a:extLst>
          </p:cNvPr>
          <p:cNvSpPr>
            <a:spLocks noGrp="1"/>
          </p:cNvSpPr>
          <p:nvPr>
            <p:ph type="sldNum" sz="quarter" idx="12"/>
          </p:nvPr>
        </p:nvSpPr>
        <p:spPr/>
        <p:txBody>
          <a:bodyPr/>
          <a:lstStyle/>
          <a:p>
            <a:fld id="{B6F15528-21DE-4FAA-801E-634DDDAF4B2B}" type="slidenum">
              <a:rPr lang="en-US" smtClean="0"/>
              <a:t>95</a:t>
            </a:fld>
            <a:endParaRPr lang="en-US" dirty="0"/>
          </a:p>
        </p:txBody>
      </p:sp>
      <p:sp>
        <p:nvSpPr>
          <p:cNvPr id="8" name="object 2">
            <a:extLst>
              <a:ext uri="{FF2B5EF4-FFF2-40B4-BE49-F238E27FC236}">
                <a16:creationId xmlns:a16="http://schemas.microsoft.com/office/drawing/2014/main" id="{C1EFA1B2-4364-823D-60B5-1FFA657C9035}"/>
              </a:ext>
            </a:extLst>
          </p:cNvPr>
          <p:cNvSpPr txBox="1">
            <a:spLocks/>
          </p:cNvSpPr>
          <p:nvPr/>
        </p:nvSpPr>
        <p:spPr>
          <a:xfrm>
            <a:off x="1236851" y="15713"/>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extLst>
      <p:ext uri="{BB962C8B-B14F-4D97-AF65-F5344CB8AC3E}">
        <p14:creationId xmlns:p14="http://schemas.microsoft.com/office/powerpoint/2010/main" val="5344141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6851" y="15713"/>
            <a:ext cx="6670298" cy="1309974"/>
          </a:xfrm>
          <a:prstGeom prst="rect">
            <a:avLst/>
          </a:prstGeom>
        </p:spPr>
        <p:txBody>
          <a:bodyPr vert="horz" wrap="square" lIns="0" tIns="27305" rIns="0" bIns="0" rtlCol="0">
            <a:spAutoFit/>
          </a:bodyPr>
          <a:lstStyle/>
          <a:p>
            <a:pPr marL="313690" marR="5080" indent="893444" algn="l">
              <a:lnSpc>
                <a:spcPts val="4950"/>
              </a:lnSpc>
              <a:spcBef>
                <a:spcPts val="215"/>
              </a:spcBef>
            </a:pPr>
            <a:r>
              <a:rPr b="1" spc="145" dirty="0">
                <a:solidFill>
                  <a:srgbClr val="C00000"/>
                </a:solidFill>
                <a:latin typeface="+mn-lt"/>
              </a:rPr>
              <a:t>Common </a:t>
            </a:r>
            <a:r>
              <a:rPr b="1" spc="105" dirty="0">
                <a:solidFill>
                  <a:srgbClr val="C00000"/>
                </a:solidFill>
                <a:latin typeface="+mn-lt"/>
              </a:rPr>
              <a:t>Tools  </a:t>
            </a:r>
            <a:r>
              <a:rPr b="1" spc="45" dirty="0">
                <a:solidFill>
                  <a:srgbClr val="C00000"/>
                </a:solidFill>
                <a:latin typeface="+mn-lt"/>
              </a:rPr>
              <a:t>for </a:t>
            </a:r>
            <a:r>
              <a:rPr b="1" spc="50" dirty="0">
                <a:solidFill>
                  <a:srgbClr val="C00000"/>
                </a:solidFill>
                <a:latin typeface="+mn-lt"/>
              </a:rPr>
              <a:t> </a:t>
            </a:r>
            <a:r>
              <a:rPr b="1" spc="125" dirty="0">
                <a:solidFill>
                  <a:srgbClr val="C00000"/>
                </a:solidFill>
                <a:latin typeface="+mn-lt"/>
              </a:rPr>
              <a:t>the</a:t>
            </a:r>
            <a:r>
              <a:rPr b="1" dirty="0">
                <a:solidFill>
                  <a:srgbClr val="C00000"/>
                </a:solidFill>
                <a:latin typeface="+mn-lt"/>
              </a:rPr>
              <a:t> </a:t>
            </a:r>
            <a:r>
              <a:rPr b="1" spc="114" dirty="0">
                <a:solidFill>
                  <a:srgbClr val="C00000"/>
                </a:solidFill>
                <a:latin typeface="+mn-lt"/>
              </a:rPr>
              <a:t>Model</a:t>
            </a:r>
            <a:r>
              <a:rPr b="1" spc="5" dirty="0">
                <a:solidFill>
                  <a:srgbClr val="C00000"/>
                </a:solidFill>
                <a:latin typeface="+mn-lt"/>
              </a:rPr>
              <a:t> </a:t>
            </a:r>
            <a:r>
              <a:rPr b="1" spc="114" dirty="0">
                <a:solidFill>
                  <a:srgbClr val="C00000"/>
                </a:solidFill>
                <a:latin typeface="+mn-lt"/>
              </a:rPr>
              <a:t>Building</a:t>
            </a:r>
            <a:r>
              <a:rPr b="1" spc="-10" dirty="0">
                <a:solidFill>
                  <a:srgbClr val="C00000"/>
                </a:solidFill>
                <a:latin typeface="+mn-lt"/>
              </a:rPr>
              <a:t> </a:t>
            </a:r>
            <a:r>
              <a:rPr b="1" spc="180" dirty="0">
                <a:solidFill>
                  <a:srgbClr val="C00000"/>
                </a:solidFill>
                <a:latin typeface="+mn-lt"/>
              </a:rPr>
              <a:t>Phase</a:t>
            </a:r>
          </a:p>
        </p:txBody>
      </p:sp>
      <p:sp>
        <p:nvSpPr>
          <p:cNvPr id="3" name="object 3"/>
          <p:cNvSpPr txBox="1"/>
          <p:nvPr/>
        </p:nvSpPr>
        <p:spPr>
          <a:xfrm>
            <a:off x="251515" y="1511362"/>
            <a:ext cx="3872865" cy="574040"/>
          </a:xfrm>
          <a:prstGeom prst="rect">
            <a:avLst/>
          </a:prstGeom>
        </p:spPr>
        <p:txBody>
          <a:bodyPr vert="horz" wrap="square" lIns="0" tIns="12700" rIns="0" bIns="0" rtlCol="0">
            <a:spAutoFit/>
          </a:bodyPr>
          <a:lstStyle/>
          <a:p>
            <a:pPr marL="12065">
              <a:lnSpc>
                <a:spcPct val="100000"/>
              </a:lnSpc>
              <a:spcBef>
                <a:spcPts val="100"/>
              </a:spcBef>
              <a:tabLst>
                <a:tab pos="339725" algn="l"/>
              </a:tabLst>
            </a:pPr>
            <a:r>
              <a:rPr sz="3600" spc="-5" dirty="0">
                <a:cs typeface="Cambria"/>
              </a:rPr>
              <a:t>Commercial</a:t>
            </a:r>
            <a:r>
              <a:rPr sz="3600" spc="-90" dirty="0">
                <a:cs typeface="Cambria"/>
              </a:rPr>
              <a:t> </a:t>
            </a:r>
            <a:r>
              <a:rPr sz="3600" spc="-5" dirty="0">
                <a:cs typeface="Cambria"/>
              </a:rPr>
              <a:t>Tools</a:t>
            </a:r>
            <a:endParaRPr sz="3600" dirty="0">
              <a:cs typeface="Cambria"/>
            </a:endParaRPr>
          </a:p>
        </p:txBody>
      </p:sp>
      <p:sp>
        <p:nvSpPr>
          <p:cNvPr id="4" name="object 4"/>
          <p:cNvSpPr txBox="1"/>
          <p:nvPr/>
        </p:nvSpPr>
        <p:spPr>
          <a:xfrm>
            <a:off x="559292" y="2194877"/>
            <a:ext cx="240665" cy="452120"/>
          </a:xfrm>
          <a:prstGeom prst="rect">
            <a:avLst/>
          </a:prstGeom>
        </p:spPr>
        <p:txBody>
          <a:bodyPr vert="horz" wrap="square" lIns="0" tIns="12700" rIns="0" bIns="0" rtlCol="0">
            <a:spAutoFit/>
          </a:bodyPr>
          <a:lstStyle/>
          <a:p>
            <a:pPr marL="12700">
              <a:lnSpc>
                <a:spcPct val="100000"/>
              </a:lnSpc>
              <a:spcBef>
                <a:spcPts val="100"/>
              </a:spcBef>
            </a:pPr>
            <a:r>
              <a:rPr sz="2800" spc="-1110" dirty="0">
                <a:solidFill>
                  <a:srgbClr val="FFFFFF"/>
                </a:solidFill>
                <a:cs typeface="Arial MT"/>
              </a:rPr>
              <a:t>○</a:t>
            </a:r>
            <a:endParaRPr sz="2800">
              <a:cs typeface="Arial MT"/>
            </a:endParaRPr>
          </a:p>
        </p:txBody>
      </p:sp>
      <p:sp>
        <p:nvSpPr>
          <p:cNvPr id="5" name="object 5"/>
          <p:cNvSpPr txBox="1"/>
          <p:nvPr/>
        </p:nvSpPr>
        <p:spPr>
          <a:xfrm>
            <a:off x="888346" y="2221801"/>
            <a:ext cx="261683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cs typeface="Cambria"/>
              </a:rPr>
              <a:t>SAS</a:t>
            </a:r>
            <a:r>
              <a:rPr sz="2200" spc="-35" dirty="0">
                <a:cs typeface="Cambria"/>
              </a:rPr>
              <a:t> </a:t>
            </a:r>
            <a:r>
              <a:rPr sz="2200" spc="-5" dirty="0">
                <a:cs typeface="Cambria"/>
              </a:rPr>
              <a:t>Enterprise</a:t>
            </a:r>
            <a:r>
              <a:rPr sz="2200" spc="-35" dirty="0">
                <a:cs typeface="Cambria"/>
              </a:rPr>
              <a:t> </a:t>
            </a:r>
            <a:r>
              <a:rPr sz="2200" spc="-5" dirty="0">
                <a:cs typeface="Cambria"/>
              </a:rPr>
              <a:t>Miner</a:t>
            </a:r>
            <a:endParaRPr sz="2200" dirty="0">
              <a:cs typeface="Cambria"/>
            </a:endParaRPr>
          </a:p>
        </p:txBody>
      </p:sp>
      <p:sp>
        <p:nvSpPr>
          <p:cNvPr id="6" name="object 6"/>
          <p:cNvSpPr txBox="1"/>
          <p:nvPr/>
        </p:nvSpPr>
        <p:spPr>
          <a:xfrm>
            <a:off x="3492238" y="2271077"/>
            <a:ext cx="4990465" cy="360680"/>
          </a:xfrm>
          <a:prstGeom prst="rect">
            <a:avLst/>
          </a:prstGeom>
        </p:spPr>
        <p:txBody>
          <a:bodyPr vert="horz" wrap="square" lIns="0" tIns="12700" rIns="0" bIns="0" rtlCol="0">
            <a:spAutoFit/>
          </a:bodyPr>
          <a:lstStyle/>
          <a:p>
            <a:pPr marL="12700">
              <a:lnSpc>
                <a:spcPct val="100000"/>
              </a:lnSpc>
              <a:spcBef>
                <a:spcPts val="100"/>
              </a:spcBef>
            </a:pPr>
            <a:r>
              <a:rPr sz="2200" dirty="0">
                <a:cs typeface="Cambria"/>
              </a:rPr>
              <a:t>–</a:t>
            </a:r>
            <a:r>
              <a:rPr sz="2200" spc="-20" dirty="0">
                <a:cs typeface="Cambria"/>
              </a:rPr>
              <a:t> </a:t>
            </a:r>
            <a:r>
              <a:rPr sz="2200" spc="-5" dirty="0">
                <a:cs typeface="Cambria"/>
              </a:rPr>
              <a:t>built</a:t>
            </a:r>
            <a:r>
              <a:rPr sz="2200" spc="-20" dirty="0">
                <a:cs typeface="Cambria"/>
              </a:rPr>
              <a:t> </a:t>
            </a:r>
            <a:r>
              <a:rPr sz="2200" spc="-5" dirty="0">
                <a:cs typeface="Cambria"/>
              </a:rPr>
              <a:t>for</a:t>
            </a:r>
            <a:r>
              <a:rPr sz="2200" spc="-20" dirty="0">
                <a:cs typeface="Cambria"/>
              </a:rPr>
              <a:t> </a:t>
            </a:r>
            <a:r>
              <a:rPr sz="2200" spc="-5" dirty="0">
                <a:cs typeface="Cambria"/>
              </a:rPr>
              <a:t>enterprise-level</a:t>
            </a:r>
            <a:r>
              <a:rPr sz="2200" spc="-20" dirty="0">
                <a:cs typeface="Cambria"/>
              </a:rPr>
              <a:t> </a:t>
            </a:r>
            <a:r>
              <a:rPr sz="2200" spc="-5" dirty="0">
                <a:cs typeface="Cambria"/>
              </a:rPr>
              <a:t>computing</a:t>
            </a:r>
            <a:r>
              <a:rPr sz="2200" spc="-20" dirty="0">
                <a:cs typeface="Cambria"/>
              </a:rPr>
              <a:t> </a:t>
            </a:r>
            <a:r>
              <a:rPr sz="2200" spc="-5" dirty="0">
                <a:cs typeface="Cambria"/>
              </a:rPr>
              <a:t>and</a:t>
            </a:r>
            <a:endParaRPr sz="2200" dirty="0">
              <a:cs typeface="Cambria"/>
            </a:endParaRPr>
          </a:p>
        </p:txBody>
      </p:sp>
      <p:sp>
        <p:nvSpPr>
          <p:cNvPr id="7" name="object 7"/>
          <p:cNvSpPr txBox="1"/>
          <p:nvPr/>
        </p:nvSpPr>
        <p:spPr>
          <a:xfrm>
            <a:off x="875646" y="2690049"/>
            <a:ext cx="1085850" cy="360680"/>
          </a:xfrm>
          <a:prstGeom prst="rect">
            <a:avLst/>
          </a:prstGeom>
        </p:spPr>
        <p:txBody>
          <a:bodyPr vert="horz" wrap="square" lIns="0" tIns="12700" rIns="0" bIns="0" rtlCol="0">
            <a:spAutoFit/>
          </a:bodyPr>
          <a:lstStyle/>
          <a:p>
            <a:pPr marL="12700">
              <a:lnSpc>
                <a:spcPct val="100000"/>
              </a:lnSpc>
              <a:spcBef>
                <a:spcPts val="100"/>
              </a:spcBef>
            </a:pPr>
            <a:r>
              <a:rPr sz="2200" spc="-5" dirty="0">
                <a:cs typeface="Cambria"/>
              </a:rPr>
              <a:t>analytics</a:t>
            </a:r>
            <a:endParaRPr sz="2200" dirty="0">
              <a:cs typeface="Cambria"/>
            </a:endParaRPr>
          </a:p>
        </p:txBody>
      </p:sp>
      <p:sp>
        <p:nvSpPr>
          <p:cNvPr id="8" name="object 8"/>
          <p:cNvSpPr txBox="1"/>
          <p:nvPr/>
        </p:nvSpPr>
        <p:spPr>
          <a:xfrm>
            <a:off x="559292" y="3118802"/>
            <a:ext cx="240665" cy="452120"/>
          </a:xfrm>
          <a:prstGeom prst="rect">
            <a:avLst/>
          </a:prstGeom>
        </p:spPr>
        <p:txBody>
          <a:bodyPr vert="horz" wrap="square" lIns="0" tIns="12700" rIns="0" bIns="0" rtlCol="0">
            <a:spAutoFit/>
          </a:bodyPr>
          <a:lstStyle/>
          <a:p>
            <a:pPr marL="12700">
              <a:lnSpc>
                <a:spcPct val="100000"/>
              </a:lnSpc>
              <a:spcBef>
                <a:spcPts val="100"/>
              </a:spcBef>
            </a:pPr>
            <a:r>
              <a:rPr sz="2800" spc="-1110" dirty="0">
                <a:solidFill>
                  <a:srgbClr val="FFFFFF"/>
                </a:solidFill>
                <a:cs typeface="Arial MT"/>
              </a:rPr>
              <a:t>○</a:t>
            </a:r>
            <a:endParaRPr sz="2800">
              <a:cs typeface="Arial MT"/>
            </a:endParaRPr>
          </a:p>
        </p:txBody>
      </p:sp>
      <p:sp>
        <p:nvSpPr>
          <p:cNvPr id="9" name="object 9"/>
          <p:cNvSpPr txBox="1"/>
          <p:nvPr/>
        </p:nvSpPr>
        <p:spPr>
          <a:xfrm>
            <a:off x="888346" y="3145726"/>
            <a:ext cx="2395220"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cs typeface="Cambria"/>
              </a:rPr>
              <a:t>SPSS</a:t>
            </a:r>
            <a:r>
              <a:rPr sz="2200" spc="-40" dirty="0">
                <a:cs typeface="Cambria"/>
              </a:rPr>
              <a:t> </a:t>
            </a:r>
            <a:r>
              <a:rPr sz="2200" spc="-5" dirty="0">
                <a:cs typeface="Cambria"/>
              </a:rPr>
              <a:t>Modeler</a:t>
            </a:r>
            <a:r>
              <a:rPr sz="2200" spc="-40" dirty="0">
                <a:cs typeface="Cambria"/>
              </a:rPr>
              <a:t> </a:t>
            </a:r>
            <a:r>
              <a:rPr sz="2200" spc="-5" dirty="0">
                <a:cs typeface="Cambria"/>
              </a:rPr>
              <a:t>(IBM)</a:t>
            </a:r>
            <a:endParaRPr sz="2200" dirty="0">
              <a:cs typeface="Cambria"/>
            </a:endParaRPr>
          </a:p>
        </p:txBody>
      </p:sp>
      <p:sp>
        <p:nvSpPr>
          <p:cNvPr id="10" name="object 10"/>
          <p:cNvSpPr txBox="1"/>
          <p:nvPr/>
        </p:nvSpPr>
        <p:spPr>
          <a:xfrm>
            <a:off x="3331916" y="3195002"/>
            <a:ext cx="5076190" cy="360680"/>
          </a:xfrm>
          <a:prstGeom prst="rect">
            <a:avLst/>
          </a:prstGeom>
        </p:spPr>
        <p:txBody>
          <a:bodyPr vert="horz" wrap="square" lIns="0" tIns="12700" rIns="0" bIns="0" rtlCol="0">
            <a:spAutoFit/>
          </a:bodyPr>
          <a:lstStyle/>
          <a:p>
            <a:pPr marL="12700">
              <a:lnSpc>
                <a:spcPct val="100000"/>
              </a:lnSpc>
              <a:spcBef>
                <a:spcPts val="100"/>
              </a:spcBef>
            </a:pPr>
            <a:r>
              <a:rPr sz="2200" dirty="0">
                <a:cs typeface="Cambria"/>
              </a:rPr>
              <a:t>–</a:t>
            </a:r>
            <a:r>
              <a:rPr sz="2200" spc="-25" dirty="0">
                <a:cs typeface="Cambria"/>
              </a:rPr>
              <a:t> </a:t>
            </a:r>
            <a:r>
              <a:rPr sz="2200" spc="-5" dirty="0">
                <a:cs typeface="Cambria"/>
              </a:rPr>
              <a:t>provides</a:t>
            </a:r>
            <a:r>
              <a:rPr sz="2200" spc="-25" dirty="0">
                <a:cs typeface="Cambria"/>
              </a:rPr>
              <a:t> </a:t>
            </a:r>
            <a:r>
              <a:rPr sz="2200" spc="-5" dirty="0">
                <a:cs typeface="Cambria"/>
              </a:rPr>
              <a:t>enterprise-level</a:t>
            </a:r>
            <a:r>
              <a:rPr sz="2200" spc="-25" dirty="0">
                <a:cs typeface="Cambria"/>
              </a:rPr>
              <a:t> </a:t>
            </a:r>
            <a:r>
              <a:rPr sz="2200" spc="-5" dirty="0">
                <a:cs typeface="Cambria"/>
              </a:rPr>
              <a:t>computing</a:t>
            </a:r>
            <a:r>
              <a:rPr sz="2200" spc="-25" dirty="0">
                <a:cs typeface="Cambria"/>
              </a:rPr>
              <a:t> </a:t>
            </a:r>
            <a:r>
              <a:rPr sz="2200" spc="-5" dirty="0">
                <a:cs typeface="Cambria"/>
              </a:rPr>
              <a:t>and</a:t>
            </a:r>
            <a:endParaRPr sz="2200" dirty="0">
              <a:cs typeface="Cambria"/>
            </a:endParaRPr>
          </a:p>
        </p:txBody>
      </p:sp>
      <p:sp>
        <p:nvSpPr>
          <p:cNvPr id="11" name="object 11"/>
          <p:cNvSpPr txBox="1"/>
          <p:nvPr/>
        </p:nvSpPr>
        <p:spPr>
          <a:xfrm>
            <a:off x="875646" y="3613974"/>
            <a:ext cx="1085215" cy="360680"/>
          </a:xfrm>
          <a:prstGeom prst="rect">
            <a:avLst/>
          </a:prstGeom>
        </p:spPr>
        <p:txBody>
          <a:bodyPr vert="horz" wrap="square" lIns="0" tIns="12700" rIns="0" bIns="0" rtlCol="0">
            <a:spAutoFit/>
          </a:bodyPr>
          <a:lstStyle/>
          <a:p>
            <a:pPr marL="12700">
              <a:lnSpc>
                <a:spcPct val="100000"/>
              </a:lnSpc>
              <a:spcBef>
                <a:spcPts val="100"/>
              </a:spcBef>
            </a:pPr>
            <a:r>
              <a:rPr sz="2200" spc="-5" dirty="0">
                <a:cs typeface="Cambria"/>
              </a:rPr>
              <a:t>analytics</a:t>
            </a:r>
            <a:endParaRPr sz="2200" dirty="0">
              <a:cs typeface="Cambria"/>
            </a:endParaRPr>
          </a:p>
        </p:txBody>
      </p:sp>
      <p:sp>
        <p:nvSpPr>
          <p:cNvPr id="12" name="object 12"/>
          <p:cNvSpPr txBox="1"/>
          <p:nvPr/>
        </p:nvSpPr>
        <p:spPr>
          <a:xfrm>
            <a:off x="559292" y="4042727"/>
            <a:ext cx="240665" cy="452120"/>
          </a:xfrm>
          <a:prstGeom prst="rect">
            <a:avLst/>
          </a:prstGeom>
        </p:spPr>
        <p:txBody>
          <a:bodyPr vert="horz" wrap="square" lIns="0" tIns="12700" rIns="0" bIns="0" rtlCol="0">
            <a:spAutoFit/>
          </a:bodyPr>
          <a:lstStyle/>
          <a:p>
            <a:pPr marL="12700">
              <a:lnSpc>
                <a:spcPct val="100000"/>
              </a:lnSpc>
              <a:spcBef>
                <a:spcPts val="100"/>
              </a:spcBef>
            </a:pPr>
            <a:r>
              <a:rPr sz="2800" spc="-1110" dirty="0">
                <a:solidFill>
                  <a:srgbClr val="FFFFFF"/>
                </a:solidFill>
                <a:cs typeface="Arial MT"/>
              </a:rPr>
              <a:t>○</a:t>
            </a:r>
            <a:endParaRPr sz="2800">
              <a:cs typeface="Arial MT"/>
            </a:endParaRPr>
          </a:p>
        </p:txBody>
      </p:sp>
      <p:sp>
        <p:nvSpPr>
          <p:cNvPr id="13" name="object 13"/>
          <p:cNvSpPr txBox="1"/>
          <p:nvPr/>
        </p:nvSpPr>
        <p:spPr>
          <a:xfrm>
            <a:off x="888346" y="4069651"/>
            <a:ext cx="88582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cs typeface="Cambria"/>
              </a:rPr>
              <a:t>Matlab</a:t>
            </a:r>
            <a:endParaRPr sz="2200" dirty="0">
              <a:cs typeface="Cambria"/>
            </a:endParaRPr>
          </a:p>
        </p:txBody>
      </p:sp>
      <p:sp>
        <p:nvSpPr>
          <p:cNvPr id="14" name="object 14"/>
          <p:cNvSpPr txBox="1"/>
          <p:nvPr/>
        </p:nvSpPr>
        <p:spPr>
          <a:xfrm>
            <a:off x="1761028" y="4118927"/>
            <a:ext cx="6696709" cy="360680"/>
          </a:xfrm>
          <a:prstGeom prst="rect">
            <a:avLst/>
          </a:prstGeom>
        </p:spPr>
        <p:txBody>
          <a:bodyPr vert="horz" wrap="square" lIns="0" tIns="12700" rIns="0" bIns="0" rtlCol="0">
            <a:spAutoFit/>
          </a:bodyPr>
          <a:lstStyle/>
          <a:p>
            <a:pPr marL="12700">
              <a:lnSpc>
                <a:spcPct val="100000"/>
              </a:lnSpc>
              <a:spcBef>
                <a:spcPts val="100"/>
              </a:spcBef>
            </a:pPr>
            <a:r>
              <a:rPr sz="2200" dirty="0">
                <a:cs typeface="Cambria"/>
              </a:rPr>
              <a:t>–</a:t>
            </a:r>
            <a:r>
              <a:rPr sz="2200" spc="-15" dirty="0">
                <a:cs typeface="Cambria"/>
              </a:rPr>
              <a:t> </a:t>
            </a:r>
            <a:r>
              <a:rPr sz="2200" spc="-5" dirty="0">
                <a:cs typeface="Cambria"/>
              </a:rPr>
              <a:t>high-level</a:t>
            </a:r>
            <a:r>
              <a:rPr sz="2200" spc="-15" dirty="0">
                <a:cs typeface="Cambria"/>
              </a:rPr>
              <a:t> </a:t>
            </a:r>
            <a:r>
              <a:rPr sz="2200" spc="-5" dirty="0">
                <a:cs typeface="Cambria"/>
              </a:rPr>
              <a:t>language</a:t>
            </a:r>
            <a:r>
              <a:rPr sz="2200" spc="-15" dirty="0">
                <a:cs typeface="Cambria"/>
              </a:rPr>
              <a:t> </a:t>
            </a:r>
            <a:r>
              <a:rPr sz="2200" spc="-5" dirty="0">
                <a:cs typeface="Cambria"/>
              </a:rPr>
              <a:t>for</a:t>
            </a:r>
            <a:r>
              <a:rPr sz="2200" spc="-15" dirty="0">
                <a:cs typeface="Cambria"/>
              </a:rPr>
              <a:t> </a:t>
            </a:r>
            <a:r>
              <a:rPr sz="2200" spc="-5" dirty="0">
                <a:cs typeface="Cambria"/>
              </a:rPr>
              <a:t>data</a:t>
            </a:r>
            <a:r>
              <a:rPr sz="2200" spc="-15" dirty="0">
                <a:cs typeface="Cambria"/>
              </a:rPr>
              <a:t> </a:t>
            </a:r>
            <a:r>
              <a:rPr sz="2200" spc="-5" dirty="0">
                <a:cs typeface="Cambria"/>
              </a:rPr>
              <a:t>analytics,</a:t>
            </a:r>
            <a:r>
              <a:rPr sz="2200" spc="-15" dirty="0">
                <a:cs typeface="Cambria"/>
              </a:rPr>
              <a:t> </a:t>
            </a:r>
            <a:r>
              <a:rPr sz="2200" spc="-5" dirty="0">
                <a:cs typeface="Cambria"/>
              </a:rPr>
              <a:t>algorithms,</a:t>
            </a:r>
            <a:r>
              <a:rPr sz="2200" spc="-15" dirty="0">
                <a:cs typeface="Cambria"/>
              </a:rPr>
              <a:t> </a:t>
            </a:r>
            <a:r>
              <a:rPr sz="2200" spc="-5" dirty="0">
                <a:cs typeface="Cambria"/>
              </a:rPr>
              <a:t>data</a:t>
            </a:r>
            <a:endParaRPr sz="2200" dirty="0">
              <a:cs typeface="Cambria"/>
            </a:endParaRPr>
          </a:p>
        </p:txBody>
      </p:sp>
      <p:sp>
        <p:nvSpPr>
          <p:cNvPr id="15" name="object 15"/>
          <p:cNvSpPr txBox="1"/>
          <p:nvPr/>
        </p:nvSpPr>
        <p:spPr>
          <a:xfrm>
            <a:off x="875646" y="4537899"/>
            <a:ext cx="1402715" cy="360680"/>
          </a:xfrm>
          <a:prstGeom prst="rect">
            <a:avLst/>
          </a:prstGeom>
        </p:spPr>
        <p:txBody>
          <a:bodyPr vert="horz" wrap="square" lIns="0" tIns="12700" rIns="0" bIns="0" rtlCol="0">
            <a:spAutoFit/>
          </a:bodyPr>
          <a:lstStyle/>
          <a:p>
            <a:pPr marL="12700">
              <a:lnSpc>
                <a:spcPct val="100000"/>
              </a:lnSpc>
              <a:spcBef>
                <a:spcPts val="100"/>
              </a:spcBef>
            </a:pPr>
            <a:r>
              <a:rPr sz="2200" spc="-5" dirty="0">
                <a:cs typeface="Cambria"/>
              </a:rPr>
              <a:t>exploration</a:t>
            </a:r>
            <a:endParaRPr sz="2200" dirty="0">
              <a:cs typeface="Cambria"/>
            </a:endParaRPr>
          </a:p>
        </p:txBody>
      </p:sp>
      <p:sp>
        <p:nvSpPr>
          <p:cNvPr id="16" name="object 16"/>
          <p:cNvSpPr txBox="1"/>
          <p:nvPr/>
        </p:nvSpPr>
        <p:spPr>
          <a:xfrm>
            <a:off x="888346" y="4993576"/>
            <a:ext cx="155003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cs typeface="Cambria"/>
              </a:rPr>
              <a:t>Alpine</a:t>
            </a:r>
            <a:r>
              <a:rPr sz="2200" spc="-60" dirty="0">
                <a:cs typeface="Cambria"/>
              </a:rPr>
              <a:t> </a:t>
            </a:r>
            <a:r>
              <a:rPr sz="2200" spc="-5" dirty="0">
                <a:cs typeface="Cambria"/>
              </a:rPr>
              <a:t>Miner</a:t>
            </a:r>
            <a:endParaRPr sz="2200" dirty="0">
              <a:cs typeface="Cambria"/>
            </a:endParaRPr>
          </a:p>
        </p:txBody>
      </p:sp>
      <p:sp>
        <p:nvSpPr>
          <p:cNvPr id="17" name="object 17"/>
          <p:cNvSpPr txBox="1"/>
          <p:nvPr/>
        </p:nvSpPr>
        <p:spPr>
          <a:xfrm>
            <a:off x="2486772" y="5042852"/>
            <a:ext cx="6125845" cy="360680"/>
          </a:xfrm>
          <a:prstGeom prst="rect">
            <a:avLst/>
          </a:prstGeom>
        </p:spPr>
        <p:txBody>
          <a:bodyPr vert="horz" wrap="square" lIns="0" tIns="12700" rIns="0" bIns="0" rtlCol="0">
            <a:spAutoFit/>
          </a:bodyPr>
          <a:lstStyle/>
          <a:p>
            <a:pPr marL="12700">
              <a:lnSpc>
                <a:spcPct val="100000"/>
              </a:lnSpc>
              <a:spcBef>
                <a:spcPts val="100"/>
              </a:spcBef>
            </a:pPr>
            <a:r>
              <a:rPr sz="2200" dirty="0">
                <a:cs typeface="Cambria"/>
              </a:rPr>
              <a:t>–</a:t>
            </a:r>
            <a:r>
              <a:rPr sz="2200" spc="-15" dirty="0">
                <a:cs typeface="Cambria"/>
              </a:rPr>
              <a:t> </a:t>
            </a:r>
            <a:r>
              <a:rPr sz="2200" spc="-5" dirty="0">
                <a:cs typeface="Cambria"/>
              </a:rPr>
              <a:t>provides</a:t>
            </a:r>
            <a:r>
              <a:rPr sz="2200" spc="-15" dirty="0">
                <a:cs typeface="Cambria"/>
              </a:rPr>
              <a:t> </a:t>
            </a:r>
            <a:r>
              <a:rPr sz="2200" spc="-5" dirty="0">
                <a:cs typeface="Cambria"/>
              </a:rPr>
              <a:t>GUI</a:t>
            </a:r>
            <a:r>
              <a:rPr sz="2200" spc="-15" dirty="0">
                <a:cs typeface="Cambria"/>
              </a:rPr>
              <a:t> </a:t>
            </a:r>
            <a:r>
              <a:rPr sz="2200" spc="-5" dirty="0">
                <a:cs typeface="Cambria"/>
              </a:rPr>
              <a:t>frontend</a:t>
            </a:r>
            <a:r>
              <a:rPr sz="2200" spc="-15" dirty="0">
                <a:cs typeface="Cambria"/>
              </a:rPr>
              <a:t> </a:t>
            </a:r>
            <a:r>
              <a:rPr sz="2200" spc="-5" dirty="0">
                <a:cs typeface="Cambria"/>
              </a:rPr>
              <a:t>for</a:t>
            </a:r>
            <a:r>
              <a:rPr sz="2200" spc="-15" dirty="0">
                <a:cs typeface="Cambria"/>
              </a:rPr>
              <a:t> </a:t>
            </a:r>
            <a:r>
              <a:rPr sz="2200" spc="-5" dirty="0">
                <a:cs typeface="Cambria"/>
              </a:rPr>
              <a:t>backend</a:t>
            </a:r>
            <a:r>
              <a:rPr sz="2200" spc="-15" dirty="0">
                <a:cs typeface="Cambria"/>
              </a:rPr>
              <a:t> </a:t>
            </a:r>
            <a:r>
              <a:rPr sz="2200" spc="-5" dirty="0">
                <a:cs typeface="Cambria"/>
              </a:rPr>
              <a:t>analytics</a:t>
            </a:r>
            <a:r>
              <a:rPr sz="2200" spc="-15" dirty="0">
                <a:cs typeface="Cambria"/>
              </a:rPr>
              <a:t> </a:t>
            </a:r>
            <a:r>
              <a:rPr sz="2200" spc="-5" dirty="0">
                <a:cs typeface="Cambria"/>
              </a:rPr>
              <a:t>tools</a:t>
            </a:r>
            <a:endParaRPr sz="2200" dirty="0">
              <a:cs typeface="Cambria"/>
            </a:endParaRPr>
          </a:p>
        </p:txBody>
      </p:sp>
      <p:sp>
        <p:nvSpPr>
          <p:cNvPr id="18" name="object 18"/>
          <p:cNvSpPr txBox="1"/>
          <p:nvPr/>
        </p:nvSpPr>
        <p:spPr>
          <a:xfrm>
            <a:off x="559292" y="4850447"/>
            <a:ext cx="240665" cy="1111250"/>
          </a:xfrm>
          <a:prstGeom prst="rect">
            <a:avLst/>
          </a:prstGeom>
        </p:spPr>
        <p:txBody>
          <a:bodyPr vert="horz" wrap="square" lIns="0" tIns="128905" rIns="0" bIns="0" rtlCol="0">
            <a:spAutoFit/>
          </a:bodyPr>
          <a:lstStyle/>
          <a:p>
            <a:pPr marL="12700">
              <a:lnSpc>
                <a:spcPct val="100000"/>
              </a:lnSpc>
              <a:spcBef>
                <a:spcPts val="1015"/>
              </a:spcBef>
            </a:pPr>
            <a:r>
              <a:rPr sz="2800" spc="-1110" dirty="0">
                <a:solidFill>
                  <a:srgbClr val="FFFFFF"/>
                </a:solidFill>
                <a:cs typeface="Arial MT"/>
              </a:rPr>
              <a:t>○</a:t>
            </a:r>
            <a:endParaRPr sz="2800">
              <a:cs typeface="Arial MT"/>
            </a:endParaRPr>
          </a:p>
          <a:p>
            <a:pPr marL="12700">
              <a:lnSpc>
                <a:spcPct val="100000"/>
              </a:lnSpc>
              <a:spcBef>
                <a:spcPts val="915"/>
              </a:spcBef>
            </a:pPr>
            <a:r>
              <a:rPr sz="2800" spc="-1110" dirty="0">
                <a:solidFill>
                  <a:srgbClr val="FFFFFF"/>
                </a:solidFill>
                <a:cs typeface="Arial MT"/>
              </a:rPr>
              <a:t>○</a:t>
            </a:r>
            <a:endParaRPr sz="2800">
              <a:cs typeface="Arial MT"/>
            </a:endParaRPr>
          </a:p>
        </p:txBody>
      </p:sp>
      <p:sp>
        <p:nvSpPr>
          <p:cNvPr id="19" name="object 19"/>
          <p:cNvSpPr txBox="1"/>
          <p:nvPr/>
        </p:nvSpPr>
        <p:spPr>
          <a:xfrm>
            <a:off x="888346" y="5536501"/>
            <a:ext cx="394017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cs typeface="Cambria"/>
              </a:rPr>
              <a:t>STATISTICA</a:t>
            </a:r>
            <a:r>
              <a:rPr sz="2200" spc="-50" dirty="0">
                <a:cs typeface="Cambria"/>
              </a:rPr>
              <a:t> </a:t>
            </a:r>
            <a:r>
              <a:rPr sz="2200" spc="-5" dirty="0">
                <a:cs typeface="Cambria"/>
              </a:rPr>
              <a:t>and</a:t>
            </a:r>
            <a:r>
              <a:rPr sz="2200" spc="-45" dirty="0">
                <a:cs typeface="Cambria"/>
              </a:rPr>
              <a:t> </a:t>
            </a:r>
            <a:r>
              <a:rPr sz="2200" spc="-5" dirty="0">
                <a:cs typeface="Cambria"/>
              </a:rPr>
              <a:t>MATHEMATICA</a:t>
            </a:r>
            <a:endParaRPr sz="2200" dirty="0">
              <a:cs typeface="Cambria"/>
            </a:endParaRPr>
          </a:p>
        </p:txBody>
      </p:sp>
      <p:sp>
        <p:nvSpPr>
          <p:cNvPr id="20" name="object 20"/>
          <p:cNvSpPr txBox="1"/>
          <p:nvPr/>
        </p:nvSpPr>
        <p:spPr>
          <a:xfrm>
            <a:off x="4876800" y="5585777"/>
            <a:ext cx="3157220" cy="360680"/>
          </a:xfrm>
          <a:prstGeom prst="rect">
            <a:avLst/>
          </a:prstGeom>
        </p:spPr>
        <p:txBody>
          <a:bodyPr vert="horz" wrap="square" lIns="0" tIns="12700" rIns="0" bIns="0" rtlCol="0">
            <a:spAutoFit/>
          </a:bodyPr>
          <a:lstStyle/>
          <a:p>
            <a:pPr marL="12700">
              <a:lnSpc>
                <a:spcPct val="100000"/>
              </a:lnSpc>
              <a:spcBef>
                <a:spcPts val="100"/>
              </a:spcBef>
            </a:pPr>
            <a:r>
              <a:rPr sz="2200" dirty="0">
                <a:cs typeface="Cambria"/>
              </a:rPr>
              <a:t>–</a:t>
            </a:r>
            <a:r>
              <a:rPr sz="2200" spc="-25" dirty="0">
                <a:cs typeface="Cambria"/>
              </a:rPr>
              <a:t> </a:t>
            </a:r>
            <a:r>
              <a:rPr sz="2200" spc="-5" dirty="0">
                <a:cs typeface="Cambria"/>
              </a:rPr>
              <a:t>popular</a:t>
            </a:r>
            <a:r>
              <a:rPr sz="2200" spc="-25" dirty="0">
                <a:cs typeface="Cambria"/>
              </a:rPr>
              <a:t> </a:t>
            </a:r>
            <a:r>
              <a:rPr sz="2200" spc="-5" dirty="0">
                <a:cs typeface="Cambria"/>
              </a:rPr>
              <a:t>data</a:t>
            </a:r>
            <a:r>
              <a:rPr sz="2200" spc="-25" dirty="0">
                <a:cs typeface="Cambria"/>
              </a:rPr>
              <a:t> </a:t>
            </a:r>
            <a:r>
              <a:rPr sz="2200" spc="-5" dirty="0">
                <a:cs typeface="Cambria"/>
              </a:rPr>
              <a:t>mining</a:t>
            </a:r>
            <a:r>
              <a:rPr sz="2200" spc="-25" dirty="0">
                <a:cs typeface="Cambria"/>
              </a:rPr>
              <a:t> </a:t>
            </a:r>
            <a:r>
              <a:rPr sz="2200" spc="-5" dirty="0">
                <a:cs typeface="Cambria"/>
              </a:rPr>
              <a:t>and</a:t>
            </a:r>
            <a:endParaRPr sz="2200" dirty="0">
              <a:cs typeface="Cambria"/>
            </a:endParaRPr>
          </a:p>
        </p:txBody>
      </p:sp>
      <p:sp>
        <p:nvSpPr>
          <p:cNvPr id="21" name="object 21"/>
          <p:cNvSpPr txBox="1"/>
          <p:nvPr/>
        </p:nvSpPr>
        <p:spPr>
          <a:xfrm>
            <a:off x="875646" y="6004750"/>
            <a:ext cx="1732914" cy="360680"/>
          </a:xfrm>
          <a:prstGeom prst="rect">
            <a:avLst/>
          </a:prstGeom>
        </p:spPr>
        <p:txBody>
          <a:bodyPr vert="horz" wrap="square" lIns="0" tIns="12700" rIns="0" bIns="0" rtlCol="0">
            <a:spAutoFit/>
          </a:bodyPr>
          <a:lstStyle/>
          <a:p>
            <a:pPr marL="12700">
              <a:lnSpc>
                <a:spcPct val="100000"/>
              </a:lnSpc>
              <a:spcBef>
                <a:spcPts val="100"/>
              </a:spcBef>
            </a:pPr>
            <a:r>
              <a:rPr sz="2200" spc="-5" dirty="0">
                <a:cs typeface="Cambria"/>
              </a:rPr>
              <a:t>analytics</a:t>
            </a:r>
            <a:r>
              <a:rPr sz="2200" spc="-80" dirty="0">
                <a:cs typeface="Cambria"/>
              </a:rPr>
              <a:t> </a:t>
            </a:r>
            <a:r>
              <a:rPr sz="2200" spc="-5" dirty="0">
                <a:cs typeface="Cambria"/>
              </a:rPr>
              <a:t>tools</a:t>
            </a:r>
            <a:endParaRPr sz="2200" dirty="0">
              <a:cs typeface="Cambria"/>
            </a:endParaRPr>
          </a:p>
        </p:txBody>
      </p:sp>
      <p:sp>
        <p:nvSpPr>
          <p:cNvPr id="22" name="Date Placeholder 21">
            <a:extLst>
              <a:ext uri="{FF2B5EF4-FFF2-40B4-BE49-F238E27FC236}">
                <a16:creationId xmlns:a16="http://schemas.microsoft.com/office/drawing/2014/main" id="{393F92D2-190D-5145-20DF-10FAEB3416A4}"/>
              </a:ext>
            </a:extLst>
          </p:cNvPr>
          <p:cNvSpPr>
            <a:spLocks noGrp="1"/>
          </p:cNvSpPr>
          <p:nvPr>
            <p:ph type="dt" sz="half" idx="10"/>
          </p:nvPr>
        </p:nvSpPr>
        <p:spPr>
          <a:xfrm>
            <a:off x="44206" y="6465252"/>
            <a:ext cx="2133600" cy="365125"/>
          </a:xfrm>
        </p:spPr>
        <p:txBody>
          <a:bodyPr/>
          <a:lstStyle/>
          <a:p>
            <a:fld id="{1657F7FC-482E-44B4-859D-CA7883F20880}" type="datetime1">
              <a:rPr lang="en-US" smtClean="0"/>
              <a:t>2/5/2024</a:t>
            </a:fld>
            <a:endParaRPr lang="en-US"/>
          </a:p>
        </p:txBody>
      </p:sp>
      <p:sp>
        <p:nvSpPr>
          <p:cNvPr id="23" name="Slide Number Placeholder 22">
            <a:extLst>
              <a:ext uri="{FF2B5EF4-FFF2-40B4-BE49-F238E27FC236}">
                <a16:creationId xmlns:a16="http://schemas.microsoft.com/office/drawing/2014/main" id="{0CFDF0F3-3F2C-AF71-A09F-4857E48ABF06}"/>
              </a:ext>
            </a:extLst>
          </p:cNvPr>
          <p:cNvSpPr>
            <a:spLocks noGrp="1"/>
          </p:cNvSpPr>
          <p:nvPr>
            <p:ph type="sldNum" sz="quarter" idx="12"/>
          </p:nvPr>
        </p:nvSpPr>
        <p:spPr>
          <a:xfrm>
            <a:off x="6594205" y="6524716"/>
            <a:ext cx="2133600" cy="365125"/>
          </a:xfrm>
        </p:spPr>
        <p:txBody>
          <a:bodyPr/>
          <a:lstStyle/>
          <a:p>
            <a:fld id="{B6F15528-21DE-4FAA-801E-634DDDAF4B2B}" type="slidenum">
              <a:rPr lang="en-US" smtClean="0"/>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7358" y="1940306"/>
            <a:ext cx="5503545" cy="574040"/>
          </a:xfrm>
          <a:prstGeom prst="rect">
            <a:avLst/>
          </a:prstGeom>
        </p:spPr>
        <p:txBody>
          <a:bodyPr vert="horz" wrap="square" lIns="0" tIns="12700" rIns="0" bIns="0" rtlCol="0">
            <a:spAutoFit/>
          </a:bodyPr>
          <a:lstStyle/>
          <a:p>
            <a:pPr marL="12065">
              <a:lnSpc>
                <a:spcPct val="100000"/>
              </a:lnSpc>
              <a:spcBef>
                <a:spcPts val="100"/>
              </a:spcBef>
              <a:tabLst>
                <a:tab pos="339725" algn="l"/>
              </a:tabLst>
            </a:pPr>
            <a:r>
              <a:rPr sz="3600" spc="-5" dirty="0">
                <a:latin typeface="Cambria"/>
                <a:cs typeface="Cambria"/>
              </a:rPr>
              <a:t>Free</a:t>
            </a:r>
            <a:r>
              <a:rPr sz="3600" spc="-35" dirty="0">
                <a:latin typeface="Cambria"/>
                <a:cs typeface="Cambria"/>
              </a:rPr>
              <a:t> </a:t>
            </a:r>
            <a:r>
              <a:rPr sz="3600" spc="-5" dirty="0">
                <a:latin typeface="Cambria"/>
                <a:cs typeface="Cambria"/>
              </a:rPr>
              <a:t>or</a:t>
            </a:r>
            <a:r>
              <a:rPr sz="3600" spc="-30" dirty="0">
                <a:latin typeface="Cambria"/>
                <a:cs typeface="Cambria"/>
              </a:rPr>
              <a:t> </a:t>
            </a:r>
            <a:r>
              <a:rPr sz="3600" spc="-5" dirty="0">
                <a:latin typeface="Cambria"/>
                <a:cs typeface="Cambria"/>
              </a:rPr>
              <a:t>Open</a:t>
            </a:r>
            <a:r>
              <a:rPr sz="3600" spc="-25" dirty="0">
                <a:latin typeface="Cambria"/>
                <a:cs typeface="Cambria"/>
              </a:rPr>
              <a:t> </a:t>
            </a:r>
            <a:r>
              <a:rPr sz="3600" spc="-5" dirty="0">
                <a:latin typeface="Cambria"/>
                <a:cs typeface="Cambria"/>
              </a:rPr>
              <a:t>Source</a:t>
            </a:r>
            <a:r>
              <a:rPr sz="3600" spc="-25" dirty="0">
                <a:latin typeface="Cambria"/>
                <a:cs typeface="Cambria"/>
              </a:rPr>
              <a:t> </a:t>
            </a:r>
            <a:r>
              <a:rPr sz="3600" spc="-5" dirty="0">
                <a:latin typeface="Cambria"/>
                <a:cs typeface="Cambria"/>
              </a:rPr>
              <a:t>Tools</a:t>
            </a:r>
            <a:endParaRPr sz="3600" dirty="0">
              <a:latin typeface="Cambria"/>
              <a:cs typeface="Cambria"/>
            </a:endParaRPr>
          </a:p>
        </p:txBody>
      </p:sp>
      <p:sp>
        <p:nvSpPr>
          <p:cNvPr id="4" name="object 4"/>
          <p:cNvSpPr txBox="1"/>
          <p:nvPr/>
        </p:nvSpPr>
        <p:spPr>
          <a:xfrm>
            <a:off x="1004189" y="2655824"/>
            <a:ext cx="136334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dirty="0">
                <a:latin typeface="Cambria"/>
                <a:cs typeface="Cambria"/>
              </a:rPr>
              <a:t>R</a:t>
            </a:r>
            <a:r>
              <a:rPr sz="2200" spc="-35" dirty="0">
                <a:latin typeface="Cambria"/>
                <a:cs typeface="Cambria"/>
              </a:rPr>
              <a:t> </a:t>
            </a:r>
            <a:r>
              <a:rPr sz="2200" spc="-5" dirty="0">
                <a:latin typeface="Cambria"/>
                <a:cs typeface="Cambria"/>
              </a:rPr>
              <a:t>and</a:t>
            </a:r>
            <a:r>
              <a:rPr sz="2200" spc="-30" dirty="0">
                <a:latin typeface="Cambria"/>
                <a:cs typeface="Cambria"/>
              </a:rPr>
              <a:t> </a:t>
            </a:r>
            <a:r>
              <a:rPr sz="2200" spc="-5" dirty="0">
                <a:latin typeface="Cambria"/>
                <a:cs typeface="Cambria"/>
              </a:rPr>
              <a:t>PL/R</a:t>
            </a:r>
            <a:endParaRPr sz="2200" dirty="0">
              <a:latin typeface="Cambria"/>
              <a:cs typeface="Cambria"/>
            </a:endParaRPr>
          </a:p>
        </p:txBody>
      </p:sp>
      <p:sp>
        <p:nvSpPr>
          <p:cNvPr id="5" name="object 5"/>
          <p:cNvSpPr txBox="1"/>
          <p:nvPr/>
        </p:nvSpPr>
        <p:spPr>
          <a:xfrm>
            <a:off x="2415745" y="2705100"/>
            <a:ext cx="644588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Cambria"/>
                <a:cs typeface="Cambria"/>
              </a:rPr>
              <a:t>-</a:t>
            </a:r>
            <a:r>
              <a:rPr sz="2200" spc="-15" dirty="0">
                <a:latin typeface="Cambria"/>
                <a:cs typeface="Cambria"/>
              </a:rPr>
              <a:t> </a:t>
            </a:r>
            <a:r>
              <a:rPr sz="2200" spc="-5" dirty="0">
                <a:latin typeface="Cambria"/>
                <a:cs typeface="Cambria"/>
              </a:rPr>
              <a:t>PL/R</a:t>
            </a:r>
            <a:r>
              <a:rPr sz="2200" spc="-10" dirty="0">
                <a:latin typeface="Cambria"/>
                <a:cs typeface="Cambria"/>
              </a:rPr>
              <a:t> </a:t>
            </a:r>
            <a:r>
              <a:rPr sz="2200" spc="-5" dirty="0">
                <a:latin typeface="Cambria"/>
                <a:cs typeface="Cambria"/>
              </a:rPr>
              <a:t>is</a:t>
            </a:r>
            <a:r>
              <a:rPr sz="2200" spc="-15" dirty="0">
                <a:latin typeface="Cambria"/>
                <a:cs typeface="Cambria"/>
              </a:rPr>
              <a:t> </a:t>
            </a:r>
            <a:r>
              <a:rPr sz="2200" dirty="0">
                <a:latin typeface="Cambria"/>
                <a:cs typeface="Cambria"/>
              </a:rPr>
              <a:t>a</a:t>
            </a:r>
            <a:r>
              <a:rPr sz="2200" spc="-10" dirty="0">
                <a:latin typeface="Cambria"/>
                <a:cs typeface="Cambria"/>
              </a:rPr>
              <a:t> </a:t>
            </a:r>
            <a:r>
              <a:rPr sz="2200" spc="-5" dirty="0">
                <a:latin typeface="Cambria"/>
                <a:cs typeface="Cambria"/>
              </a:rPr>
              <a:t>procedural</a:t>
            </a:r>
            <a:r>
              <a:rPr sz="2200" spc="-10" dirty="0">
                <a:latin typeface="Cambria"/>
                <a:cs typeface="Cambria"/>
              </a:rPr>
              <a:t> </a:t>
            </a:r>
            <a:r>
              <a:rPr sz="2200" spc="-5" dirty="0">
                <a:latin typeface="Cambria"/>
                <a:cs typeface="Cambria"/>
              </a:rPr>
              <a:t>language</a:t>
            </a:r>
            <a:r>
              <a:rPr sz="2200" spc="-15" dirty="0">
                <a:latin typeface="Cambria"/>
                <a:cs typeface="Cambria"/>
              </a:rPr>
              <a:t> </a:t>
            </a:r>
            <a:r>
              <a:rPr sz="2200" spc="-5" dirty="0">
                <a:latin typeface="Cambria"/>
                <a:cs typeface="Cambria"/>
              </a:rPr>
              <a:t>for</a:t>
            </a:r>
            <a:r>
              <a:rPr sz="2200" spc="-10" dirty="0">
                <a:latin typeface="Cambria"/>
                <a:cs typeface="Cambria"/>
              </a:rPr>
              <a:t> </a:t>
            </a:r>
            <a:r>
              <a:rPr sz="2200" spc="-5" dirty="0">
                <a:latin typeface="Cambria"/>
                <a:cs typeface="Cambria"/>
              </a:rPr>
              <a:t>PostgreSQL</a:t>
            </a:r>
            <a:r>
              <a:rPr sz="2200" spc="-15" dirty="0">
                <a:latin typeface="Cambria"/>
                <a:cs typeface="Cambria"/>
              </a:rPr>
              <a:t> </a:t>
            </a:r>
            <a:r>
              <a:rPr sz="2200" spc="-5" dirty="0">
                <a:latin typeface="Cambria"/>
                <a:cs typeface="Cambria"/>
              </a:rPr>
              <a:t>with</a:t>
            </a:r>
            <a:r>
              <a:rPr sz="2200" spc="-10" dirty="0">
                <a:latin typeface="Cambria"/>
                <a:cs typeface="Cambria"/>
              </a:rPr>
              <a:t> </a:t>
            </a:r>
            <a:r>
              <a:rPr sz="2200" dirty="0">
                <a:latin typeface="Cambria"/>
                <a:cs typeface="Cambria"/>
              </a:rPr>
              <a:t>R</a:t>
            </a:r>
          </a:p>
        </p:txBody>
      </p:sp>
      <p:sp>
        <p:nvSpPr>
          <p:cNvPr id="6" name="object 6"/>
          <p:cNvSpPr txBox="1"/>
          <p:nvPr/>
        </p:nvSpPr>
        <p:spPr>
          <a:xfrm>
            <a:off x="1004189" y="3198749"/>
            <a:ext cx="87566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latin typeface="Cambria"/>
                <a:cs typeface="Cambria"/>
              </a:rPr>
              <a:t>Octave</a:t>
            </a:r>
            <a:endParaRPr sz="2200" dirty="0">
              <a:latin typeface="Cambria"/>
              <a:cs typeface="Cambria"/>
            </a:endParaRPr>
          </a:p>
        </p:txBody>
      </p:sp>
      <p:sp>
        <p:nvSpPr>
          <p:cNvPr id="7" name="object 7"/>
          <p:cNvSpPr txBox="1"/>
          <p:nvPr/>
        </p:nvSpPr>
        <p:spPr>
          <a:xfrm>
            <a:off x="1866641" y="3248024"/>
            <a:ext cx="4673600"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Cambria"/>
                <a:cs typeface="Cambria"/>
              </a:rPr>
              <a:t>–</a:t>
            </a:r>
            <a:r>
              <a:rPr sz="2200" spc="-25" dirty="0">
                <a:latin typeface="Cambria"/>
                <a:cs typeface="Cambria"/>
              </a:rPr>
              <a:t> </a:t>
            </a:r>
            <a:r>
              <a:rPr sz="2200" spc="-5" dirty="0">
                <a:latin typeface="Cambria"/>
                <a:cs typeface="Cambria"/>
              </a:rPr>
              <a:t>language</a:t>
            </a:r>
            <a:r>
              <a:rPr sz="2200" spc="-25" dirty="0">
                <a:latin typeface="Cambria"/>
                <a:cs typeface="Cambria"/>
              </a:rPr>
              <a:t> </a:t>
            </a:r>
            <a:r>
              <a:rPr sz="2200" spc="-5" dirty="0">
                <a:latin typeface="Cambria"/>
                <a:cs typeface="Cambria"/>
              </a:rPr>
              <a:t>for</a:t>
            </a:r>
            <a:r>
              <a:rPr sz="2200" spc="-25" dirty="0">
                <a:latin typeface="Cambria"/>
                <a:cs typeface="Cambria"/>
              </a:rPr>
              <a:t> </a:t>
            </a:r>
            <a:r>
              <a:rPr sz="2200" spc="-5" dirty="0">
                <a:latin typeface="Cambria"/>
                <a:cs typeface="Cambria"/>
              </a:rPr>
              <a:t>computational</a:t>
            </a:r>
            <a:r>
              <a:rPr sz="2200" spc="-25" dirty="0">
                <a:latin typeface="Cambria"/>
                <a:cs typeface="Cambria"/>
              </a:rPr>
              <a:t> </a:t>
            </a:r>
            <a:r>
              <a:rPr sz="2200" spc="-5" dirty="0">
                <a:latin typeface="Cambria"/>
                <a:cs typeface="Cambria"/>
              </a:rPr>
              <a:t>modeling</a:t>
            </a:r>
            <a:endParaRPr sz="2200" dirty="0">
              <a:latin typeface="Cambria"/>
              <a:cs typeface="Cambria"/>
            </a:endParaRPr>
          </a:p>
        </p:txBody>
      </p:sp>
      <p:sp>
        <p:nvSpPr>
          <p:cNvPr id="8" name="object 8"/>
          <p:cNvSpPr txBox="1"/>
          <p:nvPr/>
        </p:nvSpPr>
        <p:spPr>
          <a:xfrm>
            <a:off x="1004189" y="3741674"/>
            <a:ext cx="768350"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latin typeface="Cambria"/>
                <a:cs typeface="Cambria"/>
              </a:rPr>
              <a:t>WEKA</a:t>
            </a:r>
            <a:endParaRPr sz="2200" dirty="0">
              <a:latin typeface="Cambria"/>
              <a:cs typeface="Cambria"/>
            </a:endParaRPr>
          </a:p>
        </p:txBody>
      </p:sp>
      <p:sp>
        <p:nvSpPr>
          <p:cNvPr id="9" name="object 9"/>
          <p:cNvSpPr txBox="1"/>
          <p:nvPr/>
        </p:nvSpPr>
        <p:spPr>
          <a:xfrm>
            <a:off x="1820898" y="3790949"/>
            <a:ext cx="6804659"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Cambria"/>
                <a:cs typeface="Cambria"/>
              </a:rPr>
              <a:t>–</a:t>
            </a:r>
            <a:r>
              <a:rPr sz="2200" spc="-15" dirty="0">
                <a:latin typeface="Cambria"/>
                <a:cs typeface="Cambria"/>
              </a:rPr>
              <a:t> </a:t>
            </a:r>
            <a:r>
              <a:rPr sz="2200" spc="-5" dirty="0">
                <a:latin typeface="Cambria"/>
                <a:cs typeface="Cambria"/>
              </a:rPr>
              <a:t>data</a:t>
            </a:r>
            <a:r>
              <a:rPr sz="2200" spc="-15" dirty="0">
                <a:latin typeface="Cambria"/>
                <a:cs typeface="Cambria"/>
              </a:rPr>
              <a:t> </a:t>
            </a:r>
            <a:r>
              <a:rPr sz="2200" spc="-5" dirty="0">
                <a:latin typeface="Cambria"/>
                <a:cs typeface="Cambria"/>
              </a:rPr>
              <a:t>mining</a:t>
            </a:r>
            <a:r>
              <a:rPr sz="2200" spc="-15" dirty="0">
                <a:latin typeface="Cambria"/>
                <a:cs typeface="Cambria"/>
              </a:rPr>
              <a:t> </a:t>
            </a:r>
            <a:r>
              <a:rPr sz="2200" spc="-5" dirty="0">
                <a:latin typeface="Cambria"/>
                <a:cs typeface="Cambria"/>
              </a:rPr>
              <a:t>software</a:t>
            </a:r>
            <a:r>
              <a:rPr sz="2200" spc="-15" dirty="0">
                <a:latin typeface="Cambria"/>
                <a:cs typeface="Cambria"/>
              </a:rPr>
              <a:t> </a:t>
            </a:r>
            <a:r>
              <a:rPr sz="2200" spc="-5" dirty="0">
                <a:latin typeface="Cambria"/>
                <a:cs typeface="Cambria"/>
              </a:rPr>
              <a:t>package</a:t>
            </a:r>
            <a:r>
              <a:rPr sz="2200" spc="-15" dirty="0">
                <a:latin typeface="Cambria"/>
                <a:cs typeface="Cambria"/>
              </a:rPr>
              <a:t> </a:t>
            </a:r>
            <a:r>
              <a:rPr sz="2200" spc="-5" dirty="0">
                <a:latin typeface="Cambria"/>
                <a:cs typeface="Cambria"/>
              </a:rPr>
              <a:t>with</a:t>
            </a:r>
            <a:r>
              <a:rPr sz="2200" spc="-15" dirty="0">
                <a:latin typeface="Cambria"/>
                <a:cs typeface="Cambria"/>
              </a:rPr>
              <a:t> </a:t>
            </a:r>
            <a:r>
              <a:rPr sz="2200" spc="-5" dirty="0">
                <a:latin typeface="Cambria"/>
                <a:cs typeface="Cambria"/>
              </a:rPr>
              <a:t>analytic</a:t>
            </a:r>
            <a:r>
              <a:rPr sz="2200" spc="-10" dirty="0">
                <a:latin typeface="Cambria"/>
                <a:cs typeface="Cambria"/>
              </a:rPr>
              <a:t> </a:t>
            </a:r>
            <a:r>
              <a:rPr sz="2200" spc="-5" dirty="0">
                <a:latin typeface="Cambria"/>
                <a:cs typeface="Cambria"/>
              </a:rPr>
              <a:t>workbench</a:t>
            </a:r>
            <a:endParaRPr sz="2200" dirty="0">
              <a:latin typeface="Cambria"/>
              <a:cs typeface="Cambria"/>
            </a:endParaRPr>
          </a:p>
        </p:txBody>
      </p:sp>
      <p:sp>
        <p:nvSpPr>
          <p:cNvPr id="10" name="object 10"/>
          <p:cNvSpPr txBox="1"/>
          <p:nvPr/>
        </p:nvSpPr>
        <p:spPr>
          <a:xfrm>
            <a:off x="675135" y="2512695"/>
            <a:ext cx="240665" cy="2197100"/>
          </a:xfrm>
          <a:prstGeom prst="rect">
            <a:avLst/>
          </a:prstGeom>
        </p:spPr>
        <p:txBody>
          <a:bodyPr vert="horz" wrap="square" lIns="0" tIns="128905" rIns="0" bIns="0" rtlCol="0">
            <a:spAutoFit/>
          </a:bodyPr>
          <a:lstStyle/>
          <a:p>
            <a:pPr marL="12700">
              <a:lnSpc>
                <a:spcPct val="100000"/>
              </a:lnSpc>
              <a:spcBef>
                <a:spcPts val="1015"/>
              </a:spcBef>
            </a:pPr>
            <a:r>
              <a:rPr sz="2800" spc="-1110" dirty="0">
                <a:solidFill>
                  <a:srgbClr val="FFFFFF"/>
                </a:solidFill>
                <a:latin typeface="Arial MT"/>
                <a:cs typeface="Arial MT"/>
              </a:rPr>
              <a:t>○</a:t>
            </a:r>
            <a:endParaRPr sz="2800">
              <a:latin typeface="Arial MT"/>
              <a:cs typeface="Arial MT"/>
            </a:endParaRPr>
          </a:p>
          <a:p>
            <a:pPr marL="12700">
              <a:lnSpc>
                <a:spcPct val="100000"/>
              </a:lnSpc>
              <a:spcBef>
                <a:spcPts val="915"/>
              </a:spcBef>
            </a:pPr>
            <a:r>
              <a:rPr sz="2800" spc="-1110" dirty="0">
                <a:solidFill>
                  <a:srgbClr val="FFFFFF"/>
                </a:solidFill>
                <a:latin typeface="Arial MT"/>
                <a:cs typeface="Arial MT"/>
              </a:rPr>
              <a:t>○</a:t>
            </a:r>
            <a:endParaRPr sz="2800">
              <a:latin typeface="Arial MT"/>
              <a:cs typeface="Arial MT"/>
            </a:endParaRPr>
          </a:p>
          <a:p>
            <a:pPr marL="12700">
              <a:lnSpc>
                <a:spcPct val="100000"/>
              </a:lnSpc>
              <a:spcBef>
                <a:spcPts val="915"/>
              </a:spcBef>
            </a:pPr>
            <a:r>
              <a:rPr sz="2800" spc="-1110" dirty="0">
                <a:solidFill>
                  <a:srgbClr val="FFFFFF"/>
                </a:solidFill>
                <a:latin typeface="Arial MT"/>
                <a:cs typeface="Arial MT"/>
              </a:rPr>
              <a:t>○</a:t>
            </a:r>
            <a:endParaRPr sz="2800">
              <a:latin typeface="Arial MT"/>
              <a:cs typeface="Arial MT"/>
            </a:endParaRPr>
          </a:p>
          <a:p>
            <a:pPr marL="12700">
              <a:lnSpc>
                <a:spcPct val="100000"/>
              </a:lnSpc>
              <a:spcBef>
                <a:spcPts val="915"/>
              </a:spcBef>
            </a:pPr>
            <a:r>
              <a:rPr sz="2800" spc="-1110" dirty="0">
                <a:solidFill>
                  <a:srgbClr val="FFFFFF"/>
                </a:solidFill>
                <a:latin typeface="Arial MT"/>
                <a:cs typeface="Arial MT"/>
              </a:rPr>
              <a:t>○</a:t>
            </a:r>
            <a:endParaRPr sz="2800">
              <a:latin typeface="Arial MT"/>
              <a:cs typeface="Arial MT"/>
            </a:endParaRPr>
          </a:p>
        </p:txBody>
      </p:sp>
      <p:sp>
        <p:nvSpPr>
          <p:cNvPr id="11" name="object 11"/>
          <p:cNvSpPr txBox="1"/>
          <p:nvPr/>
        </p:nvSpPr>
        <p:spPr>
          <a:xfrm>
            <a:off x="1004189" y="4284599"/>
            <a:ext cx="85280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latin typeface="Cambria"/>
                <a:cs typeface="Cambria"/>
              </a:rPr>
              <a:t>Python</a:t>
            </a:r>
            <a:endParaRPr sz="2200" dirty="0">
              <a:latin typeface="Cambria"/>
              <a:cs typeface="Cambria"/>
            </a:endParaRPr>
          </a:p>
        </p:txBody>
      </p:sp>
      <p:sp>
        <p:nvSpPr>
          <p:cNvPr id="12" name="object 12"/>
          <p:cNvSpPr txBox="1"/>
          <p:nvPr/>
        </p:nvSpPr>
        <p:spPr>
          <a:xfrm>
            <a:off x="1905194" y="4333875"/>
            <a:ext cx="653224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Cambria"/>
                <a:cs typeface="Cambria"/>
              </a:rPr>
              <a:t>–</a:t>
            </a:r>
            <a:r>
              <a:rPr sz="2200" spc="-15" dirty="0">
                <a:latin typeface="Cambria"/>
                <a:cs typeface="Cambria"/>
              </a:rPr>
              <a:t> </a:t>
            </a:r>
            <a:r>
              <a:rPr sz="2200" spc="-5" dirty="0">
                <a:latin typeface="Cambria"/>
                <a:cs typeface="Cambria"/>
              </a:rPr>
              <a:t>language</a:t>
            </a:r>
            <a:r>
              <a:rPr sz="2200" spc="-15" dirty="0">
                <a:latin typeface="Cambria"/>
                <a:cs typeface="Cambria"/>
              </a:rPr>
              <a:t> </a:t>
            </a:r>
            <a:r>
              <a:rPr sz="2200" spc="-5" dirty="0">
                <a:latin typeface="Cambria"/>
                <a:cs typeface="Cambria"/>
              </a:rPr>
              <a:t>providing</a:t>
            </a:r>
            <a:r>
              <a:rPr sz="2200" spc="-15" dirty="0">
                <a:latin typeface="Cambria"/>
                <a:cs typeface="Cambria"/>
              </a:rPr>
              <a:t> </a:t>
            </a:r>
            <a:r>
              <a:rPr sz="2200" spc="-5" dirty="0">
                <a:latin typeface="Cambria"/>
                <a:cs typeface="Cambria"/>
              </a:rPr>
              <a:t>toolkits</a:t>
            </a:r>
            <a:r>
              <a:rPr sz="2200" spc="-15" dirty="0">
                <a:latin typeface="Cambria"/>
                <a:cs typeface="Cambria"/>
              </a:rPr>
              <a:t> </a:t>
            </a:r>
            <a:r>
              <a:rPr sz="2200" spc="-5" dirty="0">
                <a:latin typeface="Cambria"/>
                <a:cs typeface="Cambria"/>
              </a:rPr>
              <a:t>for</a:t>
            </a:r>
            <a:r>
              <a:rPr sz="2200" spc="-15" dirty="0">
                <a:latin typeface="Cambria"/>
                <a:cs typeface="Cambria"/>
              </a:rPr>
              <a:t> </a:t>
            </a:r>
            <a:r>
              <a:rPr sz="2200" spc="-5" dirty="0">
                <a:latin typeface="Cambria"/>
                <a:cs typeface="Cambria"/>
              </a:rPr>
              <a:t>machine</a:t>
            </a:r>
            <a:r>
              <a:rPr sz="2200" spc="-15" dirty="0">
                <a:latin typeface="Cambria"/>
                <a:cs typeface="Cambria"/>
              </a:rPr>
              <a:t> </a:t>
            </a:r>
            <a:r>
              <a:rPr sz="2200" spc="-5" dirty="0">
                <a:latin typeface="Cambria"/>
                <a:cs typeface="Cambria"/>
              </a:rPr>
              <a:t>learning</a:t>
            </a:r>
            <a:r>
              <a:rPr sz="2200" spc="-10" dirty="0">
                <a:latin typeface="Cambria"/>
                <a:cs typeface="Cambria"/>
              </a:rPr>
              <a:t> </a:t>
            </a:r>
            <a:r>
              <a:rPr sz="2200" spc="-5" dirty="0">
                <a:latin typeface="Cambria"/>
                <a:cs typeface="Cambria"/>
              </a:rPr>
              <a:t>and</a:t>
            </a:r>
            <a:endParaRPr sz="2200" dirty="0">
              <a:latin typeface="Cambria"/>
              <a:cs typeface="Cambria"/>
            </a:endParaRPr>
          </a:p>
        </p:txBody>
      </p:sp>
      <p:sp>
        <p:nvSpPr>
          <p:cNvPr id="13" name="object 13"/>
          <p:cNvSpPr txBox="1"/>
          <p:nvPr/>
        </p:nvSpPr>
        <p:spPr>
          <a:xfrm>
            <a:off x="991489" y="4752848"/>
            <a:ext cx="988060"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Cambria"/>
                <a:cs typeface="Cambria"/>
              </a:rPr>
              <a:t>analysis</a:t>
            </a:r>
            <a:endParaRPr sz="2200" dirty="0">
              <a:latin typeface="Cambria"/>
              <a:cs typeface="Cambria"/>
            </a:endParaRPr>
          </a:p>
        </p:txBody>
      </p:sp>
      <p:sp>
        <p:nvSpPr>
          <p:cNvPr id="14" name="object 14"/>
          <p:cNvSpPr txBox="1"/>
          <p:nvPr/>
        </p:nvSpPr>
        <p:spPr>
          <a:xfrm>
            <a:off x="675135" y="5181600"/>
            <a:ext cx="240665" cy="452120"/>
          </a:xfrm>
          <a:prstGeom prst="rect">
            <a:avLst/>
          </a:prstGeom>
        </p:spPr>
        <p:txBody>
          <a:bodyPr vert="horz" wrap="square" lIns="0" tIns="12700" rIns="0" bIns="0" rtlCol="0">
            <a:spAutoFit/>
          </a:bodyPr>
          <a:lstStyle/>
          <a:p>
            <a:pPr marL="12700">
              <a:lnSpc>
                <a:spcPct val="100000"/>
              </a:lnSpc>
              <a:spcBef>
                <a:spcPts val="100"/>
              </a:spcBef>
            </a:pPr>
            <a:r>
              <a:rPr sz="2800" spc="-1110" dirty="0">
                <a:solidFill>
                  <a:srgbClr val="FFFFFF"/>
                </a:solidFill>
                <a:latin typeface="Arial MT"/>
                <a:cs typeface="Arial MT"/>
              </a:rPr>
              <a:t>○</a:t>
            </a:r>
            <a:endParaRPr sz="2800">
              <a:latin typeface="Arial MT"/>
              <a:cs typeface="Arial MT"/>
            </a:endParaRPr>
          </a:p>
        </p:txBody>
      </p:sp>
      <p:sp>
        <p:nvSpPr>
          <p:cNvPr id="15" name="object 15"/>
          <p:cNvSpPr txBox="1"/>
          <p:nvPr/>
        </p:nvSpPr>
        <p:spPr>
          <a:xfrm>
            <a:off x="1004189" y="5208524"/>
            <a:ext cx="532765" cy="400750"/>
          </a:xfrm>
          <a:prstGeom prst="rect">
            <a:avLst/>
          </a:prstGeom>
          <a:solidFill>
            <a:srgbClr val="0000FF"/>
          </a:solidFill>
        </p:spPr>
        <p:txBody>
          <a:bodyPr vert="horz" wrap="square" lIns="0" tIns="61594" rIns="0" bIns="0" rtlCol="0">
            <a:spAutoFit/>
          </a:bodyPr>
          <a:lstStyle/>
          <a:p>
            <a:pPr>
              <a:lnSpc>
                <a:spcPct val="100000"/>
              </a:lnSpc>
              <a:spcBef>
                <a:spcPts val="484"/>
              </a:spcBef>
            </a:pPr>
            <a:r>
              <a:rPr sz="2200" spc="-5" dirty="0">
                <a:latin typeface="Cambria"/>
                <a:cs typeface="Cambria"/>
              </a:rPr>
              <a:t>SQL</a:t>
            </a:r>
            <a:endParaRPr sz="2200" dirty="0">
              <a:latin typeface="Cambria"/>
              <a:cs typeface="Cambria"/>
            </a:endParaRPr>
          </a:p>
        </p:txBody>
      </p:sp>
      <p:sp>
        <p:nvSpPr>
          <p:cNvPr id="16" name="object 16"/>
          <p:cNvSpPr txBox="1"/>
          <p:nvPr/>
        </p:nvSpPr>
        <p:spPr>
          <a:xfrm>
            <a:off x="1524000" y="5257800"/>
            <a:ext cx="6931025" cy="360680"/>
          </a:xfrm>
          <a:prstGeom prst="rect">
            <a:avLst/>
          </a:prstGeom>
        </p:spPr>
        <p:txBody>
          <a:bodyPr vert="horz" wrap="square" lIns="0" tIns="12700" rIns="0" bIns="0" rtlCol="0">
            <a:spAutoFit/>
          </a:bodyPr>
          <a:lstStyle/>
          <a:p>
            <a:pPr marL="12700">
              <a:lnSpc>
                <a:spcPct val="100000"/>
              </a:lnSpc>
              <a:spcBef>
                <a:spcPts val="100"/>
              </a:spcBef>
            </a:pPr>
            <a:r>
              <a:rPr sz="2200" dirty="0">
                <a:latin typeface="Cambria"/>
                <a:cs typeface="Cambria"/>
              </a:rPr>
              <a:t>–</a:t>
            </a:r>
            <a:r>
              <a:rPr sz="2200" spc="-20" dirty="0">
                <a:latin typeface="Cambria"/>
                <a:cs typeface="Cambria"/>
              </a:rPr>
              <a:t> </a:t>
            </a:r>
            <a:r>
              <a:rPr sz="2200" spc="-5" dirty="0">
                <a:latin typeface="Cambria"/>
                <a:cs typeface="Cambria"/>
              </a:rPr>
              <a:t>in-database</a:t>
            </a:r>
            <a:r>
              <a:rPr sz="2200" spc="-15" dirty="0">
                <a:latin typeface="Cambria"/>
                <a:cs typeface="Cambria"/>
              </a:rPr>
              <a:t> </a:t>
            </a:r>
            <a:r>
              <a:rPr sz="2200" spc="-5" dirty="0">
                <a:latin typeface="Cambria"/>
                <a:cs typeface="Cambria"/>
              </a:rPr>
              <a:t>implementations</a:t>
            </a:r>
            <a:r>
              <a:rPr sz="2200" spc="-15" dirty="0">
                <a:latin typeface="Cambria"/>
                <a:cs typeface="Cambria"/>
              </a:rPr>
              <a:t> </a:t>
            </a:r>
            <a:r>
              <a:rPr sz="2200" spc="-5" dirty="0">
                <a:latin typeface="Cambria"/>
                <a:cs typeface="Cambria"/>
              </a:rPr>
              <a:t>provide</a:t>
            </a:r>
            <a:r>
              <a:rPr sz="2200" spc="-20" dirty="0">
                <a:latin typeface="Cambria"/>
                <a:cs typeface="Cambria"/>
              </a:rPr>
              <a:t> </a:t>
            </a:r>
            <a:r>
              <a:rPr sz="2200" spc="-5" dirty="0">
                <a:latin typeface="Cambria"/>
                <a:cs typeface="Cambria"/>
              </a:rPr>
              <a:t>an</a:t>
            </a:r>
            <a:r>
              <a:rPr sz="2200" spc="-15" dirty="0">
                <a:latin typeface="Cambria"/>
                <a:cs typeface="Cambria"/>
              </a:rPr>
              <a:t> </a:t>
            </a:r>
            <a:r>
              <a:rPr sz="2200" spc="-5" dirty="0">
                <a:latin typeface="Cambria"/>
                <a:cs typeface="Cambria"/>
              </a:rPr>
              <a:t>alternative</a:t>
            </a:r>
            <a:r>
              <a:rPr sz="2200" spc="-15" dirty="0">
                <a:latin typeface="Cambria"/>
                <a:cs typeface="Cambria"/>
              </a:rPr>
              <a:t> </a:t>
            </a:r>
            <a:r>
              <a:rPr sz="2200" spc="-5" dirty="0">
                <a:latin typeface="Cambria"/>
                <a:cs typeface="Cambria"/>
              </a:rPr>
              <a:t>tool</a:t>
            </a:r>
            <a:endParaRPr sz="2200" dirty="0">
              <a:latin typeface="Cambria"/>
              <a:cs typeface="Cambria"/>
            </a:endParaRPr>
          </a:p>
        </p:txBody>
      </p:sp>
      <p:sp>
        <p:nvSpPr>
          <p:cNvPr id="17" name="Date Placeholder 16">
            <a:extLst>
              <a:ext uri="{FF2B5EF4-FFF2-40B4-BE49-F238E27FC236}">
                <a16:creationId xmlns:a16="http://schemas.microsoft.com/office/drawing/2014/main" id="{92075ADA-1CFB-E031-F0D7-9C746C2C1906}"/>
              </a:ext>
            </a:extLst>
          </p:cNvPr>
          <p:cNvSpPr>
            <a:spLocks noGrp="1"/>
          </p:cNvSpPr>
          <p:nvPr>
            <p:ph type="dt" sz="half" idx="10"/>
          </p:nvPr>
        </p:nvSpPr>
        <p:spPr/>
        <p:txBody>
          <a:bodyPr/>
          <a:lstStyle/>
          <a:p>
            <a:fld id="{3C818735-85F0-496F-90A0-24814A6B9386}" type="datetime1">
              <a:rPr lang="en-US" smtClean="0"/>
              <a:t>2/5/2024</a:t>
            </a:fld>
            <a:endParaRPr lang="en-US"/>
          </a:p>
        </p:txBody>
      </p:sp>
      <p:sp>
        <p:nvSpPr>
          <p:cNvPr id="18" name="Slide Number Placeholder 17">
            <a:extLst>
              <a:ext uri="{FF2B5EF4-FFF2-40B4-BE49-F238E27FC236}">
                <a16:creationId xmlns:a16="http://schemas.microsoft.com/office/drawing/2014/main" id="{8AF6A7A6-AB58-0C0E-ED64-634C17A34BF2}"/>
              </a:ext>
            </a:extLst>
          </p:cNvPr>
          <p:cNvSpPr>
            <a:spLocks noGrp="1"/>
          </p:cNvSpPr>
          <p:nvPr>
            <p:ph type="sldNum" sz="quarter" idx="12"/>
          </p:nvPr>
        </p:nvSpPr>
        <p:spPr/>
        <p:txBody>
          <a:bodyPr/>
          <a:lstStyle/>
          <a:p>
            <a:fld id="{B6F15528-21DE-4FAA-801E-634DDDAF4B2B}" type="slidenum">
              <a:rPr lang="en-US" smtClean="0"/>
              <a:t>97</a:t>
            </a:fld>
            <a:endParaRPr lang="en-US"/>
          </a:p>
        </p:txBody>
      </p:sp>
      <p:sp>
        <p:nvSpPr>
          <p:cNvPr id="22" name="object 2">
            <a:extLst>
              <a:ext uri="{FF2B5EF4-FFF2-40B4-BE49-F238E27FC236}">
                <a16:creationId xmlns:a16="http://schemas.microsoft.com/office/drawing/2014/main" id="{B9F0A95F-A5E0-754D-5849-3CC6591DD8D9}"/>
              </a:ext>
            </a:extLst>
          </p:cNvPr>
          <p:cNvSpPr txBox="1">
            <a:spLocks/>
          </p:cNvSpPr>
          <p:nvPr/>
        </p:nvSpPr>
        <p:spPr>
          <a:xfrm>
            <a:off x="1236851" y="226599"/>
            <a:ext cx="6670298" cy="1309974"/>
          </a:xfrm>
          <a:prstGeom prst="rect">
            <a:avLst/>
          </a:prstGeom>
        </p:spPr>
        <p:txBody>
          <a:bodyPr vert="horz" wrap="square" lIns="0" tIns="2730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13690" marR="5080" indent="893444" algn="l">
              <a:lnSpc>
                <a:spcPts val="4950"/>
              </a:lnSpc>
              <a:spcBef>
                <a:spcPts val="215"/>
              </a:spcBef>
            </a:pPr>
            <a:r>
              <a:rPr lang="en-US" b="1" spc="145">
                <a:solidFill>
                  <a:srgbClr val="C00000"/>
                </a:solidFill>
                <a:latin typeface="+mn-lt"/>
              </a:rPr>
              <a:t>Common </a:t>
            </a:r>
            <a:r>
              <a:rPr lang="en-US" b="1" spc="105">
                <a:solidFill>
                  <a:srgbClr val="C00000"/>
                </a:solidFill>
                <a:latin typeface="+mn-lt"/>
              </a:rPr>
              <a:t>Tools  </a:t>
            </a:r>
            <a:r>
              <a:rPr lang="en-US" b="1" spc="45">
                <a:solidFill>
                  <a:srgbClr val="C00000"/>
                </a:solidFill>
                <a:latin typeface="+mn-lt"/>
              </a:rPr>
              <a:t>for </a:t>
            </a:r>
            <a:r>
              <a:rPr lang="en-US" b="1" spc="50">
                <a:solidFill>
                  <a:srgbClr val="C00000"/>
                </a:solidFill>
                <a:latin typeface="+mn-lt"/>
              </a:rPr>
              <a:t> </a:t>
            </a:r>
            <a:r>
              <a:rPr lang="en-US" b="1" spc="125">
                <a:solidFill>
                  <a:srgbClr val="C00000"/>
                </a:solidFill>
                <a:latin typeface="+mn-lt"/>
              </a:rPr>
              <a:t>the</a:t>
            </a:r>
            <a:r>
              <a:rPr lang="en-US" b="1">
                <a:solidFill>
                  <a:srgbClr val="C00000"/>
                </a:solidFill>
                <a:latin typeface="+mn-lt"/>
              </a:rPr>
              <a:t> </a:t>
            </a:r>
            <a:r>
              <a:rPr lang="en-US" b="1" spc="114">
                <a:solidFill>
                  <a:srgbClr val="C00000"/>
                </a:solidFill>
                <a:latin typeface="+mn-lt"/>
              </a:rPr>
              <a:t>Model</a:t>
            </a:r>
            <a:r>
              <a:rPr lang="en-US" b="1" spc="5">
                <a:solidFill>
                  <a:srgbClr val="C00000"/>
                </a:solidFill>
                <a:latin typeface="+mn-lt"/>
              </a:rPr>
              <a:t> </a:t>
            </a:r>
            <a:r>
              <a:rPr lang="en-US" b="1" spc="114">
                <a:solidFill>
                  <a:srgbClr val="C00000"/>
                </a:solidFill>
                <a:latin typeface="+mn-lt"/>
              </a:rPr>
              <a:t>Building</a:t>
            </a:r>
            <a:r>
              <a:rPr lang="en-US" b="1" spc="-10">
                <a:solidFill>
                  <a:srgbClr val="C00000"/>
                </a:solidFill>
                <a:latin typeface="+mn-lt"/>
              </a:rPr>
              <a:t> </a:t>
            </a:r>
            <a:r>
              <a:rPr lang="en-US" b="1" spc="180">
                <a:solidFill>
                  <a:srgbClr val="C00000"/>
                </a:solidFill>
                <a:latin typeface="+mn-lt"/>
              </a:rPr>
              <a:t>Phase</a:t>
            </a:r>
            <a:endParaRPr lang="en-US" b="1" spc="180" dirty="0">
              <a:solidFill>
                <a:srgbClr val="C00000"/>
              </a:solidFill>
              <a:latin typeface="+mn-l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381" y="304800"/>
            <a:ext cx="5512435" cy="482600"/>
          </a:xfrm>
          <a:prstGeom prst="rect">
            <a:avLst/>
          </a:prstGeom>
        </p:spPr>
        <p:txBody>
          <a:bodyPr vert="horz" wrap="square" lIns="0" tIns="12700" rIns="0" bIns="0" rtlCol="0">
            <a:spAutoFit/>
          </a:bodyPr>
          <a:lstStyle/>
          <a:p>
            <a:pPr marL="12700" algn="l">
              <a:lnSpc>
                <a:spcPct val="100000"/>
              </a:lnSpc>
              <a:spcBef>
                <a:spcPts val="100"/>
              </a:spcBef>
            </a:pPr>
            <a:r>
              <a:rPr sz="3000" b="1" spc="135" dirty="0">
                <a:solidFill>
                  <a:srgbClr val="C00000"/>
                </a:solidFill>
                <a:latin typeface="+mn-lt"/>
              </a:rPr>
              <a:t>Phase</a:t>
            </a:r>
            <a:r>
              <a:rPr sz="3000" b="1" spc="-5" dirty="0">
                <a:solidFill>
                  <a:srgbClr val="C00000"/>
                </a:solidFill>
                <a:latin typeface="+mn-lt"/>
              </a:rPr>
              <a:t> </a:t>
            </a:r>
            <a:r>
              <a:rPr sz="3000" b="1" spc="-170" dirty="0">
                <a:solidFill>
                  <a:srgbClr val="C00000"/>
                </a:solidFill>
                <a:latin typeface="+mn-lt"/>
              </a:rPr>
              <a:t>5:</a:t>
            </a:r>
            <a:r>
              <a:rPr sz="3000" b="1" dirty="0">
                <a:solidFill>
                  <a:srgbClr val="C00000"/>
                </a:solidFill>
                <a:latin typeface="+mn-lt"/>
              </a:rPr>
              <a:t> </a:t>
            </a:r>
            <a:r>
              <a:rPr sz="3000" b="1" spc="110" dirty="0">
                <a:solidFill>
                  <a:srgbClr val="C00000"/>
                </a:solidFill>
                <a:latin typeface="+mn-lt"/>
              </a:rPr>
              <a:t>Communicate</a:t>
            </a:r>
            <a:r>
              <a:rPr sz="3000" b="1" dirty="0">
                <a:solidFill>
                  <a:srgbClr val="C00000"/>
                </a:solidFill>
                <a:latin typeface="+mn-lt"/>
              </a:rPr>
              <a:t> </a:t>
            </a:r>
            <a:r>
              <a:rPr sz="3000" b="1" spc="90" dirty="0">
                <a:solidFill>
                  <a:srgbClr val="C00000"/>
                </a:solidFill>
                <a:latin typeface="+mn-lt"/>
              </a:rPr>
              <a:t>Results</a:t>
            </a:r>
            <a:endParaRPr sz="3000" b="1" dirty="0">
              <a:solidFill>
                <a:srgbClr val="C00000"/>
              </a:solidFill>
              <a:latin typeface="+mn-lt"/>
            </a:endParaRPr>
          </a:p>
        </p:txBody>
      </p:sp>
      <p:pic>
        <p:nvPicPr>
          <p:cNvPr id="3" name="object 3"/>
          <p:cNvPicPr/>
          <p:nvPr/>
        </p:nvPicPr>
        <p:blipFill>
          <a:blip r:embed="rId2" cstate="print"/>
          <a:stretch>
            <a:fillRect/>
          </a:stretch>
        </p:blipFill>
        <p:spPr>
          <a:xfrm>
            <a:off x="990598" y="1057275"/>
            <a:ext cx="6857999" cy="5029199"/>
          </a:xfrm>
          <a:prstGeom prst="rect">
            <a:avLst/>
          </a:prstGeom>
        </p:spPr>
      </p:pic>
      <p:sp>
        <p:nvSpPr>
          <p:cNvPr id="4" name="Date Placeholder 3">
            <a:extLst>
              <a:ext uri="{FF2B5EF4-FFF2-40B4-BE49-F238E27FC236}">
                <a16:creationId xmlns:a16="http://schemas.microsoft.com/office/drawing/2014/main" id="{F04451E6-F233-D8C5-0982-9C3A6AFF2719}"/>
              </a:ext>
            </a:extLst>
          </p:cNvPr>
          <p:cNvSpPr>
            <a:spLocks noGrp="1"/>
          </p:cNvSpPr>
          <p:nvPr>
            <p:ph type="dt" sz="half" idx="10"/>
          </p:nvPr>
        </p:nvSpPr>
        <p:spPr/>
        <p:txBody>
          <a:bodyPr/>
          <a:lstStyle/>
          <a:p>
            <a:fld id="{46395D39-E3ED-4434-B8E6-9CE84FC05E15}" type="datetime1">
              <a:rPr lang="en-US" smtClean="0"/>
              <a:t>2/5/2024</a:t>
            </a:fld>
            <a:endParaRPr lang="en-US"/>
          </a:p>
        </p:txBody>
      </p:sp>
      <p:sp>
        <p:nvSpPr>
          <p:cNvPr id="5" name="Slide Number Placeholder 4">
            <a:extLst>
              <a:ext uri="{FF2B5EF4-FFF2-40B4-BE49-F238E27FC236}">
                <a16:creationId xmlns:a16="http://schemas.microsoft.com/office/drawing/2014/main" id="{744D9702-EEF4-A765-FB50-43C279B4B279}"/>
              </a:ext>
            </a:extLst>
          </p:cNvPr>
          <p:cNvSpPr>
            <a:spLocks noGrp="1"/>
          </p:cNvSpPr>
          <p:nvPr>
            <p:ph type="sldNum" sz="quarter" idx="12"/>
          </p:nvPr>
        </p:nvSpPr>
        <p:spPr/>
        <p:txBody>
          <a:bodyPr/>
          <a:lstStyle/>
          <a:p>
            <a:fld id="{B6F15528-21DE-4FAA-801E-634DDDAF4B2B}" type="slidenum">
              <a:rPr lang="en-US" smtClean="0"/>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782" y="379938"/>
            <a:ext cx="5512435"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C00000"/>
                </a:solidFill>
                <a:latin typeface="+mn-lt"/>
              </a:rPr>
              <a:t>Phase</a:t>
            </a:r>
            <a:r>
              <a:rPr sz="3000" b="1" spc="-5" dirty="0">
                <a:solidFill>
                  <a:srgbClr val="C00000"/>
                </a:solidFill>
                <a:latin typeface="+mn-lt"/>
              </a:rPr>
              <a:t> </a:t>
            </a:r>
            <a:r>
              <a:rPr sz="3000" b="1" spc="-170" dirty="0">
                <a:solidFill>
                  <a:srgbClr val="C00000"/>
                </a:solidFill>
                <a:latin typeface="+mn-lt"/>
              </a:rPr>
              <a:t>5:</a:t>
            </a:r>
            <a:r>
              <a:rPr sz="3000" b="1" dirty="0">
                <a:solidFill>
                  <a:srgbClr val="C00000"/>
                </a:solidFill>
                <a:latin typeface="+mn-lt"/>
              </a:rPr>
              <a:t> </a:t>
            </a:r>
            <a:r>
              <a:rPr sz="3000" b="1" spc="110" dirty="0">
                <a:solidFill>
                  <a:srgbClr val="C00000"/>
                </a:solidFill>
                <a:latin typeface="+mn-lt"/>
              </a:rPr>
              <a:t>Communicate</a:t>
            </a:r>
            <a:r>
              <a:rPr sz="3000" b="1" dirty="0">
                <a:solidFill>
                  <a:srgbClr val="C00000"/>
                </a:solidFill>
                <a:latin typeface="+mn-lt"/>
              </a:rPr>
              <a:t> </a:t>
            </a:r>
            <a:r>
              <a:rPr sz="3000" b="1" spc="90" dirty="0">
                <a:solidFill>
                  <a:srgbClr val="C00000"/>
                </a:solidFill>
                <a:latin typeface="+mn-lt"/>
              </a:rPr>
              <a:t>Results</a:t>
            </a:r>
            <a:endParaRPr sz="3000" b="1" dirty="0">
              <a:solidFill>
                <a:srgbClr val="C00000"/>
              </a:solidFill>
              <a:latin typeface="+mn-lt"/>
            </a:endParaRPr>
          </a:p>
        </p:txBody>
      </p:sp>
      <p:sp>
        <p:nvSpPr>
          <p:cNvPr id="3" name="object 3"/>
          <p:cNvSpPr txBox="1"/>
          <p:nvPr/>
        </p:nvSpPr>
        <p:spPr>
          <a:xfrm>
            <a:off x="572280" y="1573319"/>
            <a:ext cx="7999438" cy="415435"/>
          </a:xfrm>
          <a:prstGeom prst="rect">
            <a:avLst/>
          </a:prstGeom>
        </p:spPr>
        <p:txBody>
          <a:bodyPr vert="horz" wrap="square" lIns="0" tIns="12700" rIns="0" bIns="0" rtlCol="0">
            <a:spAutoFit/>
          </a:bodyPr>
          <a:lstStyle/>
          <a:p>
            <a:pPr marL="354965" marR="5080" indent="-342900">
              <a:lnSpc>
                <a:spcPct val="116100"/>
              </a:lnSpc>
              <a:spcBef>
                <a:spcPts val="100"/>
              </a:spcBef>
              <a:buFont typeface="Arial" panose="020B0604020202020204" pitchFamily="34" charset="0"/>
              <a:buChar char="•"/>
              <a:tabLst>
                <a:tab pos="278765" algn="l"/>
              </a:tabLst>
            </a:pPr>
            <a:r>
              <a:rPr sz="2400" spc="-5" dirty="0">
                <a:cs typeface="Cambria"/>
              </a:rPr>
              <a:t>Determine</a:t>
            </a:r>
            <a:r>
              <a:rPr sz="2400" spc="-15" dirty="0">
                <a:cs typeface="Cambria"/>
              </a:rPr>
              <a:t> </a:t>
            </a:r>
            <a:r>
              <a:rPr sz="2400" spc="-5" dirty="0">
                <a:cs typeface="Cambria"/>
              </a:rPr>
              <a:t>if</a:t>
            </a:r>
            <a:r>
              <a:rPr sz="2400" spc="-15" dirty="0">
                <a:cs typeface="Cambria"/>
              </a:rPr>
              <a:t> </a:t>
            </a:r>
            <a:r>
              <a:rPr sz="2400" spc="-5" dirty="0">
                <a:cs typeface="Cambria"/>
              </a:rPr>
              <a:t>the</a:t>
            </a:r>
            <a:r>
              <a:rPr sz="2400" spc="-15" dirty="0">
                <a:cs typeface="Cambria"/>
              </a:rPr>
              <a:t> </a:t>
            </a:r>
            <a:r>
              <a:rPr sz="2400" spc="-5" dirty="0">
                <a:cs typeface="Cambria"/>
              </a:rPr>
              <a:t>team</a:t>
            </a:r>
            <a:r>
              <a:rPr sz="2400" spc="-10" dirty="0">
                <a:cs typeface="Cambria"/>
              </a:rPr>
              <a:t> </a:t>
            </a:r>
            <a:r>
              <a:rPr sz="2400" spc="-5" dirty="0">
                <a:cs typeface="Cambria"/>
              </a:rPr>
              <a:t>succeeded</a:t>
            </a:r>
            <a:r>
              <a:rPr sz="2400" spc="-15" dirty="0">
                <a:cs typeface="Cambria"/>
              </a:rPr>
              <a:t> </a:t>
            </a:r>
            <a:r>
              <a:rPr sz="2400" spc="-5" dirty="0">
                <a:cs typeface="Cambria"/>
              </a:rPr>
              <a:t>or</a:t>
            </a:r>
            <a:r>
              <a:rPr sz="2400" spc="-10" dirty="0">
                <a:cs typeface="Cambria"/>
              </a:rPr>
              <a:t> </a:t>
            </a:r>
            <a:r>
              <a:rPr sz="2400" spc="-5" dirty="0">
                <a:cs typeface="Cambria"/>
              </a:rPr>
              <a:t>failed</a:t>
            </a:r>
            <a:r>
              <a:rPr sz="2400" spc="-15" dirty="0">
                <a:cs typeface="Cambria"/>
              </a:rPr>
              <a:t> </a:t>
            </a:r>
            <a:r>
              <a:rPr sz="2400" spc="-5" dirty="0">
                <a:cs typeface="Cambria"/>
              </a:rPr>
              <a:t>in</a:t>
            </a:r>
            <a:r>
              <a:rPr sz="2400" spc="-15" dirty="0">
                <a:cs typeface="Cambria"/>
              </a:rPr>
              <a:t> </a:t>
            </a:r>
            <a:r>
              <a:rPr sz="2400" spc="-5" dirty="0">
                <a:cs typeface="Cambria"/>
              </a:rPr>
              <a:t>its </a:t>
            </a:r>
            <a:r>
              <a:rPr sz="2400" spc="-605" dirty="0">
                <a:cs typeface="Cambria"/>
              </a:rPr>
              <a:t> </a:t>
            </a:r>
            <a:r>
              <a:rPr sz="2400" spc="-5" dirty="0">
                <a:cs typeface="Cambria"/>
              </a:rPr>
              <a:t>objectives</a:t>
            </a:r>
            <a:endParaRPr sz="2400" dirty="0">
              <a:cs typeface="Cambria"/>
            </a:endParaRPr>
          </a:p>
        </p:txBody>
      </p:sp>
      <p:pic>
        <p:nvPicPr>
          <p:cNvPr id="4" name="object 4"/>
          <p:cNvPicPr/>
          <p:nvPr/>
        </p:nvPicPr>
        <p:blipFill>
          <a:blip r:embed="rId2" cstate="print"/>
          <a:stretch>
            <a:fillRect/>
          </a:stretch>
        </p:blipFill>
        <p:spPr>
          <a:xfrm>
            <a:off x="1191875" y="2784625"/>
            <a:ext cx="7004675" cy="2453899"/>
          </a:xfrm>
          <a:prstGeom prst="rect">
            <a:avLst/>
          </a:prstGeom>
        </p:spPr>
      </p:pic>
      <p:sp>
        <p:nvSpPr>
          <p:cNvPr id="5" name="Date Placeholder 4">
            <a:extLst>
              <a:ext uri="{FF2B5EF4-FFF2-40B4-BE49-F238E27FC236}">
                <a16:creationId xmlns:a16="http://schemas.microsoft.com/office/drawing/2014/main" id="{8C262900-3AED-8BA8-4684-8D5C951C1719}"/>
              </a:ext>
            </a:extLst>
          </p:cNvPr>
          <p:cNvSpPr>
            <a:spLocks noGrp="1"/>
          </p:cNvSpPr>
          <p:nvPr>
            <p:ph type="dt" sz="half" idx="10"/>
          </p:nvPr>
        </p:nvSpPr>
        <p:spPr/>
        <p:txBody>
          <a:bodyPr/>
          <a:lstStyle/>
          <a:p>
            <a:fld id="{8ED11056-178E-48AA-88E9-FC9AA8C9CA2B}" type="datetime1">
              <a:rPr lang="en-US" smtClean="0"/>
              <a:t>2/5/2024</a:t>
            </a:fld>
            <a:endParaRPr lang="en-US"/>
          </a:p>
        </p:txBody>
      </p:sp>
      <p:sp>
        <p:nvSpPr>
          <p:cNvPr id="6" name="Slide Number Placeholder 5">
            <a:extLst>
              <a:ext uri="{FF2B5EF4-FFF2-40B4-BE49-F238E27FC236}">
                <a16:creationId xmlns:a16="http://schemas.microsoft.com/office/drawing/2014/main" id="{7369670B-552A-266C-D5A0-9B96CE60B389}"/>
              </a:ext>
            </a:extLst>
          </p:cNvPr>
          <p:cNvSpPr>
            <a:spLocks noGrp="1"/>
          </p:cNvSpPr>
          <p:nvPr>
            <p:ph type="sldNum" sz="quarter" idx="12"/>
          </p:nvPr>
        </p:nvSpPr>
        <p:spPr/>
        <p:txBody>
          <a:bodyPr/>
          <a:lstStyle/>
          <a:p>
            <a:fld id="{B6F15528-21DE-4FAA-801E-634DDDAF4B2B}" type="slidenum">
              <a:rPr lang="en-US" smtClean="0"/>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8759</Words>
  <Application>Microsoft Office PowerPoint</Application>
  <PresentationFormat>On-screen Show (4:3)</PresentationFormat>
  <Paragraphs>850</Paragraphs>
  <Slides>115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115</vt:i4>
      </vt:variant>
    </vt:vector>
  </HeadingPairs>
  <TitlesOfParts>
    <vt:vector size="128" baseType="lpstr">
      <vt:lpstr>Arial</vt:lpstr>
      <vt:lpstr>Arial MT</vt:lpstr>
      <vt:lpstr>Calibri</vt:lpstr>
      <vt:lpstr>Cambria</vt:lpstr>
      <vt:lpstr>erdana</vt:lpstr>
      <vt:lpstr>Palatino LT Std</vt:lpstr>
      <vt:lpstr>Roboto</vt:lpstr>
      <vt:lpstr>Source Sans Pro</vt:lpstr>
      <vt:lpstr>Times New Roman</vt:lpstr>
      <vt:lpstr>Trade Gothic W01 Obl</vt:lpstr>
      <vt:lpstr>Trade Gothic W01 Roman</vt:lpstr>
      <vt:lpstr>var(--ds-font__dinpro--cond)</vt:lpstr>
      <vt:lpstr>Office Theme</vt:lpstr>
      <vt:lpstr>PowerPoint Presentation</vt:lpstr>
      <vt:lpstr>What is Data? </vt:lpstr>
      <vt:lpstr>What is Big Data? </vt:lpstr>
      <vt:lpstr>What is an Example of Big Data?  </vt:lpstr>
      <vt:lpstr>Types of Big Data?  </vt:lpstr>
      <vt:lpstr>Examples of Structured Data  </vt:lpstr>
      <vt:lpstr>Unstructured Data  </vt:lpstr>
      <vt:lpstr>Examples of Unstructured Data  </vt:lpstr>
      <vt:lpstr>Semi-structured </vt:lpstr>
      <vt:lpstr>Big Data Types</vt:lpstr>
      <vt:lpstr>Sources of Big Data </vt:lpstr>
      <vt:lpstr>Sources of Big Data</vt:lpstr>
      <vt:lpstr>PowerPoint Presentation</vt:lpstr>
      <vt:lpstr>Data Structures:  Characteristics of Big Data</vt:lpstr>
      <vt:lpstr>PowerPoint Presentation</vt:lpstr>
      <vt:lpstr>PowerPoint Presentation</vt:lpstr>
      <vt:lpstr>Volume</vt:lpstr>
      <vt:lpstr>Velocity</vt:lpstr>
      <vt:lpstr>Variety</vt:lpstr>
      <vt:lpstr>Veracity</vt:lpstr>
      <vt:lpstr>Value</vt:lpstr>
      <vt:lpstr>Variability</vt:lpstr>
      <vt:lpstr>Importance of Big Data</vt:lpstr>
      <vt:lpstr>What is Data Analytics?</vt:lpstr>
      <vt:lpstr>What is Big Data Analytics?</vt:lpstr>
      <vt:lpstr>Main types of Data Analysis</vt:lpstr>
      <vt:lpstr>Descriptive (What happened?) </vt:lpstr>
      <vt:lpstr>Descriptive (What happened?) </vt:lpstr>
      <vt:lpstr>Descriptive (What happened?) </vt:lpstr>
      <vt:lpstr>Diagnostic (Why did it happen?) </vt:lpstr>
      <vt:lpstr>Predictive (What is likely to happen in the future?  </vt:lpstr>
      <vt:lpstr>Prescriptive (What’s the best course of action?   </vt:lpstr>
      <vt:lpstr>Prescriptive (What’s the best course of action?   </vt:lpstr>
      <vt:lpstr>Examples of Data Analytics</vt:lpstr>
      <vt:lpstr>PowerPoint Presentation</vt:lpstr>
      <vt:lpstr>Data Analytics Usecases</vt:lpstr>
      <vt:lpstr>Tools for Big Data Analytics</vt:lpstr>
      <vt:lpstr>Big Data Use cases in Different  Domains</vt:lpstr>
      <vt:lpstr>Big Data in Health Care</vt:lpstr>
      <vt:lpstr>Big Data in Agriculture</vt:lpstr>
      <vt:lpstr>Big Data in Retail Industry</vt:lpstr>
      <vt:lpstr>Big Data Applications in Bank</vt:lpstr>
      <vt:lpstr>Big Data in Travel Industry</vt:lpstr>
      <vt:lpstr>Data Analytics Usecases</vt:lpstr>
      <vt:lpstr>Emerging Big Data Ecosystem</vt:lpstr>
      <vt:lpstr>Data Analytics Lifecycle</vt:lpstr>
      <vt:lpstr>Data Analytics Lifecycle</vt:lpstr>
      <vt:lpstr>Overview of Data Analytics Lifecycle</vt:lpstr>
      <vt:lpstr>Phase 1: Discovery</vt:lpstr>
      <vt:lpstr>Phase 1: Discovery</vt:lpstr>
      <vt:lpstr>Phase 2: Data Preparation</vt:lpstr>
      <vt:lpstr>Phase 2: Data Preparation</vt:lpstr>
      <vt:lpstr>Phase 2: Data Preparation</vt:lpstr>
      <vt:lpstr>Phase 2: Data Preparation</vt:lpstr>
      <vt:lpstr>Preparing the Analytic Sandbox</vt:lpstr>
      <vt:lpstr>Preparing the Analytic Sandbox</vt:lpstr>
      <vt:lpstr>Outlier</vt:lpstr>
      <vt:lpstr>Performing ETL</vt:lpstr>
      <vt:lpstr>ETL Process</vt:lpstr>
      <vt:lpstr>Extraction</vt:lpstr>
      <vt:lpstr>Transformation</vt:lpstr>
      <vt:lpstr>Load</vt:lpstr>
      <vt:lpstr>PowerPoint Presentation</vt:lpstr>
      <vt:lpstr>Learning about the Data</vt:lpstr>
      <vt:lpstr>Learning about the Data  Sample Dataset Inventory</vt:lpstr>
      <vt:lpstr>Data Conditioning</vt:lpstr>
      <vt:lpstr>Survey and Visualize</vt:lpstr>
      <vt:lpstr>Survey and Visualize</vt:lpstr>
      <vt:lpstr>Survey and Visualize  Guidelines and Considerations</vt:lpstr>
      <vt:lpstr>Common Tools for Data Preparation</vt:lpstr>
      <vt:lpstr>Common Tools for Data Preparation</vt:lpstr>
      <vt:lpstr>Common Tools for Data Preparation</vt:lpstr>
      <vt:lpstr>Phase 3: Model Planning</vt:lpstr>
      <vt:lpstr>Phase 3: Model Planning</vt:lpstr>
      <vt:lpstr>Phase 3: Model Planning</vt:lpstr>
      <vt:lpstr>Phase 3: Model Planning Model Planning in Industry  Verticals</vt:lpstr>
      <vt:lpstr>Data Exploration and Variable Selection</vt:lpstr>
      <vt:lpstr>Model Selection</vt:lpstr>
      <vt:lpstr>Model Selection</vt:lpstr>
      <vt:lpstr>Common tools for the model planning phase </vt:lpstr>
      <vt:lpstr>Common tools for the model planning phase </vt:lpstr>
      <vt:lpstr>Common tools for the model planning phase </vt:lpstr>
      <vt:lpstr>Common Tools for the Model  Planning Phase</vt:lpstr>
      <vt:lpstr>Phase 4: Model Building</vt:lpstr>
      <vt:lpstr>Phase 4: Model Building</vt:lpstr>
      <vt:lpstr>Phase 4: Model Building</vt:lpstr>
      <vt:lpstr>Phase 4: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Tools  for  the Model Building Phase</vt:lpstr>
      <vt:lpstr>PowerPoint Presentation</vt:lpstr>
      <vt:lpstr>Phase 5: Communicate Results</vt:lpstr>
      <vt:lpstr>Phase 5: Communicate Results</vt:lpstr>
      <vt:lpstr>Phase 5: Communicate Results</vt:lpstr>
      <vt:lpstr>Phase 5: Communicate Results</vt:lpstr>
      <vt:lpstr>PowerPoint Presentation</vt:lpstr>
      <vt:lpstr>PowerPoint Presentation</vt:lpstr>
      <vt:lpstr>Phase 6: Operationalization</vt:lpstr>
      <vt:lpstr>PowerPoint Presentation</vt:lpstr>
      <vt:lpstr>PowerPoint Presentation</vt:lpstr>
      <vt:lpstr>Phase 6: Operationalize</vt:lpstr>
      <vt:lpstr>Case Study: Global Innovation  Network and Analysis (GINA)</vt:lpstr>
      <vt:lpstr>Phase 1: Discovery</vt:lpstr>
      <vt:lpstr>Phase 1: Discovery</vt:lpstr>
      <vt:lpstr>Phase 2: Data Preparation</vt:lpstr>
      <vt:lpstr>Phase 3: Model Planning</vt:lpstr>
      <vt:lpstr>Phase 4: Model Building</vt:lpstr>
      <vt:lpstr>Phase 5: Communicate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Nisanth Kartheek Mukku</dc:creator>
  <cp:lastModifiedBy>Nisanth Kartheek Mukku</cp:lastModifiedBy>
  <cp:revision>135</cp:revision>
  <dcterms:created xsi:type="dcterms:W3CDTF">2024-01-29T04:42:29Z</dcterms:created>
  <dcterms:modified xsi:type="dcterms:W3CDTF">2024-02-05T07:24:41Z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