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notesMasterIdLst>
    <p:notesMasterId r:id="rId43"/>
  </p:notesMasterIdLst>
  <p:sldIdLst>
    <p:sldId id="256" r:id="rId2"/>
    <p:sldId id="257" r:id="rId3"/>
    <p:sldId id="258" r:id="rId4"/>
    <p:sldId id="259" r:id="rId5"/>
    <p:sldId id="260" r:id="rId6"/>
    <p:sldId id="261" r:id="rId7"/>
    <p:sldId id="262" r:id="rId8"/>
    <p:sldId id="263" r:id="rId9"/>
    <p:sldId id="265" r:id="rId10"/>
    <p:sldId id="278" r:id="rId11"/>
    <p:sldId id="280" r:id="rId12"/>
    <p:sldId id="279" r:id="rId13"/>
    <p:sldId id="281" r:id="rId14"/>
    <p:sldId id="282" r:id="rId15"/>
    <p:sldId id="284" r:id="rId16"/>
    <p:sldId id="285" r:id="rId17"/>
    <p:sldId id="286" r:id="rId18"/>
    <p:sldId id="267" r:id="rId19"/>
    <p:sldId id="287" r:id="rId20"/>
    <p:sldId id="296" r:id="rId21"/>
    <p:sldId id="289" r:id="rId22"/>
    <p:sldId id="288" r:id="rId23"/>
    <p:sldId id="290" r:id="rId24"/>
    <p:sldId id="291" r:id="rId25"/>
    <p:sldId id="292" r:id="rId26"/>
    <p:sldId id="293" r:id="rId27"/>
    <p:sldId id="294" r:id="rId28"/>
    <p:sldId id="297" r:id="rId29"/>
    <p:sldId id="295" r:id="rId30"/>
    <p:sldId id="270" r:id="rId31"/>
    <p:sldId id="298" r:id="rId32"/>
    <p:sldId id="273" r:id="rId33"/>
    <p:sldId id="274" r:id="rId34"/>
    <p:sldId id="275" r:id="rId35"/>
    <p:sldId id="299" r:id="rId36"/>
    <p:sldId id="276" r:id="rId37"/>
    <p:sldId id="277" r:id="rId38"/>
    <p:sldId id="272" r:id="rId39"/>
    <p:sldId id="271" r:id="rId40"/>
    <p:sldId id="266" r:id="rId41"/>
    <p:sldId id="268"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58BC58-A2B9-4AC9-B8F5-D1E5087AB05B}" type="datetimeFigureOut">
              <a:rPr lang="en-IN" smtClean="0"/>
              <a:t>08-02-2024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02860C-ADDA-445C-96FD-D6A928399FE9}" type="slidenum">
              <a:rPr lang="en-IN" smtClean="0"/>
              <a:t>‹#›</a:t>
            </a:fld>
            <a:endParaRPr lang="en-IN"/>
          </a:p>
        </p:txBody>
      </p:sp>
    </p:spTree>
    <p:extLst>
      <p:ext uri="{BB962C8B-B14F-4D97-AF65-F5344CB8AC3E}">
        <p14:creationId xmlns:p14="http://schemas.microsoft.com/office/powerpoint/2010/main" val="4237718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B34CBE65-705E-4DF0-BE1D-3644C3B5BEC5}" type="datetime1">
              <a:rPr lang="en-IN" smtClean="0"/>
              <a:t>08-02-2024</a:t>
            </a:fld>
            <a:endParaRPr lang="en-IN"/>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0582FFC0-0EEA-4EB8-88E5-03F607CDC4F3}"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828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A7164-BE25-4634-9C13-2CDE2942AD6D}" type="datetime1">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82FFC0-0EEA-4EB8-88E5-03F607CDC4F3}" type="slidenum">
              <a:rPr lang="en-IN" smtClean="0"/>
              <a:t>‹#›</a:t>
            </a:fld>
            <a:endParaRPr lang="en-IN"/>
          </a:p>
        </p:txBody>
      </p:sp>
    </p:spTree>
    <p:extLst>
      <p:ext uri="{BB962C8B-B14F-4D97-AF65-F5344CB8AC3E}">
        <p14:creationId xmlns:p14="http://schemas.microsoft.com/office/powerpoint/2010/main" val="3130319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64E155-5A36-4C77-9963-60BB0A82DDF8}" type="datetime1">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82FFC0-0EEA-4EB8-88E5-03F607CDC4F3}" type="slidenum">
              <a:rPr lang="en-IN" smtClean="0"/>
              <a:t>‹#›</a:t>
            </a:fld>
            <a:endParaRPr lang="en-IN"/>
          </a:p>
        </p:txBody>
      </p:sp>
    </p:spTree>
    <p:extLst>
      <p:ext uri="{BB962C8B-B14F-4D97-AF65-F5344CB8AC3E}">
        <p14:creationId xmlns:p14="http://schemas.microsoft.com/office/powerpoint/2010/main" val="15742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3435D5-FA70-4729-ADF1-89DDDEDD7DAD}" type="datetime1">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82FFC0-0EEA-4EB8-88E5-03F607CDC4F3}" type="slidenum">
              <a:rPr lang="en-IN" smtClean="0"/>
              <a:t>‹#›</a:t>
            </a:fld>
            <a:endParaRPr lang="en-IN"/>
          </a:p>
        </p:txBody>
      </p:sp>
    </p:spTree>
    <p:extLst>
      <p:ext uri="{BB962C8B-B14F-4D97-AF65-F5344CB8AC3E}">
        <p14:creationId xmlns:p14="http://schemas.microsoft.com/office/powerpoint/2010/main" val="3796721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00A36-2C5D-4D9D-AAFA-626D7FB1AA1A}" type="datetime1">
              <a:rPr lang="en-IN" smtClean="0"/>
              <a:t>08-02-2024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82FFC0-0EEA-4EB8-88E5-03F607CDC4F3}"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66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CBAF4F-CCA4-475F-B8F5-2DE72EE49615}" type="datetime1">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82FFC0-0EEA-4EB8-88E5-03F607CDC4F3}" type="slidenum">
              <a:rPr lang="en-IN" smtClean="0"/>
              <a:t>‹#›</a:t>
            </a:fld>
            <a:endParaRPr lang="en-IN"/>
          </a:p>
        </p:txBody>
      </p:sp>
    </p:spTree>
    <p:extLst>
      <p:ext uri="{BB962C8B-B14F-4D97-AF65-F5344CB8AC3E}">
        <p14:creationId xmlns:p14="http://schemas.microsoft.com/office/powerpoint/2010/main" val="776184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41B626-C321-4B15-AFA7-01AF4BD1A90C}" type="datetime1">
              <a:rPr lang="en-IN" smtClean="0"/>
              <a:t>08-02-2024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82FFC0-0EEA-4EB8-88E5-03F607CDC4F3}" type="slidenum">
              <a:rPr lang="en-IN" smtClean="0"/>
              <a:t>‹#›</a:t>
            </a:fld>
            <a:endParaRPr lang="en-IN"/>
          </a:p>
        </p:txBody>
      </p:sp>
    </p:spTree>
    <p:extLst>
      <p:ext uri="{BB962C8B-B14F-4D97-AF65-F5344CB8AC3E}">
        <p14:creationId xmlns:p14="http://schemas.microsoft.com/office/powerpoint/2010/main" val="380356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9D448E-3C9C-4085-A36C-7C3810C2C095}" type="datetime1">
              <a:rPr lang="en-IN" smtClean="0"/>
              <a:t>08-02-2024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82FFC0-0EEA-4EB8-88E5-03F607CDC4F3}" type="slidenum">
              <a:rPr lang="en-IN" smtClean="0"/>
              <a:t>‹#›</a:t>
            </a:fld>
            <a:endParaRPr lang="en-IN"/>
          </a:p>
        </p:txBody>
      </p:sp>
    </p:spTree>
    <p:extLst>
      <p:ext uri="{BB962C8B-B14F-4D97-AF65-F5344CB8AC3E}">
        <p14:creationId xmlns:p14="http://schemas.microsoft.com/office/powerpoint/2010/main" val="205039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A02C2-B837-4994-9AAB-B52D258EADD3}" type="datetime1">
              <a:rPr lang="en-IN" smtClean="0"/>
              <a:t>08-02-2024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82FFC0-0EEA-4EB8-88E5-03F607CDC4F3}" type="slidenum">
              <a:rPr lang="en-IN" smtClean="0"/>
              <a:t>‹#›</a:t>
            </a:fld>
            <a:endParaRPr lang="en-IN"/>
          </a:p>
        </p:txBody>
      </p:sp>
    </p:spTree>
    <p:extLst>
      <p:ext uri="{BB962C8B-B14F-4D97-AF65-F5344CB8AC3E}">
        <p14:creationId xmlns:p14="http://schemas.microsoft.com/office/powerpoint/2010/main" val="3420415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0E3FE-1261-4099-BF17-2D738DEE23EB}" type="datetime1">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82FFC0-0EEA-4EB8-88E5-03F607CDC4F3}" type="slidenum">
              <a:rPr lang="en-IN" smtClean="0"/>
              <a:t>‹#›</a:t>
            </a:fld>
            <a:endParaRPr lang="en-IN"/>
          </a:p>
        </p:txBody>
      </p:sp>
    </p:spTree>
    <p:extLst>
      <p:ext uri="{BB962C8B-B14F-4D97-AF65-F5344CB8AC3E}">
        <p14:creationId xmlns:p14="http://schemas.microsoft.com/office/powerpoint/2010/main" val="519703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15FC3-C694-4235-898A-112A474E46D5}" type="datetime1">
              <a:rPr lang="en-IN" smtClean="0"/>
              <a:t>08-02-2024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82FFC0-0EEA-4EB8-88E5-03F607CDC4F3}" type="slidenum">
              <a:rPr lang="en-IN" smtClean="0"/>
              <a:t>‹#›</a:t>
            </a:fld>
            <a:endParaRPr lang="en-IN"/>
          </a:p>
        </p:txBody>
      </p:sp>
    </p:spTree>
    <p:extLst>
      <p:ext uri="{BB962C8B-B14F-4D97-AF65-F5344CB8AC3E}">
        <p14:creationId xmlns:p14="http://schemas.microsoft.com/office/powerpoint/2010/main" val="290875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DB8E1E4-0471-49FB-92F6-D1F94E633677}" type="datetime1">
              <a:rPr lang="en-IN" smtClean="0"/>
              <a:t>08-02-2024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0582FFC0-0EEA-4EB8-88E5-03F607CDC4F3}" type="slidenum">
              <a:rPr lang="en-IN" smtClean="0"/>
              <a:t>‹#›</a:t>
            </a:fld>
            <a:endParaRPr lang="en-IN"/>
          </a:p>
        </p:txBody>
      </p:sp>
    </p:spTree>
    <p:extLst>
      <p:ext uri="{BB962C8B-B14F-4D97-AF65-F5344CB8AC3E}">
        <p14:creationId xmlns:p14="http://schemas.microsoft.com/office/powerpoint/2010/main" val="68576276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F8CB7-0A79-A309-2C3A-D1123DF6332F}"/>
              </a:ext>
            </a:extLst>
          </p:cNvPr>
          <p:cNvSpPr>
            <a:spLocks noGrp="1"/>
          </p:cNvSpPr>
          <p:nvPr>
            <p:ph type="ctrTitle"/>
          </p:nvPr>
        </p:nvSpPr>
        <p:spPr>
          <a:xfrm>
            <a:off x="1112520" y="502920"/>
            <a:ext cx="9966960" cy="2926080"/>
          </a:xfrm>
        </p:spPr>
        <p:txBody>
          <a:bodyPr>
            <a:normAutofit/>
          </a:bodyPr>
          <a:lstStyle/>
          <a:p>
            <a:pPr algn="ctr"/>
            <a:r>
              <a:rPr lang="en-IN" sz="5400" cap="none" dirty="0">
                <a:solidFill>
                  <a:srgbClr val="C00000"/>
                </a:solidFill>
                <a:latin typeface="+mn-lt"/>
                <a:ea typeface="Calibri" panose="020F0502020204030204" pitchFamily="34" charset="0"/>
                <a:cs typeface="Calibri" panose="020F0502020204030204" pitchFamily="34" charset="0"/>
              </a:rPr>
              <a:t>Module 4</a:t>
            </a:r>
            <a:br>
              <a:rPr lang="en-IN" sz="5400" cap="none" dirty="0">
                <a:solidFill>
                  <a:srgbClr val="C00000"/>
                </a:solidFill>
                <a:latin typeface="+mn-lt"/>
                <a:ea typeface="Calibri" panose="020F0502020204030204" pitchFamily="34" charset="0"/>
                <a:cs typeface="Calibri" panose="020F0502020204030204" pitchFamily="34" charset="0"/>
              </a:rPr>
            </a:br>
            <a:r>
              <a:rPr lang="en-IN" sz="5400" cap="none" dirty="0">
                <a:solidFill>
                  <a:srgbClr val="C00000"/>
                </a:solidFill>
                <a:latin typeface="+mn-lt"/>
                <a:ea typeface="Calibri" panose="020F0502020204030204" pitchFamily="34" charset="0"/>
                <a:cs typeface="Calibri" panose="020F0502020204030204" pitchFamily="34" charset="0"/>
              </a:rPr>
              <a:t>Data Analytics On Text</a:t>
            </a:r>
            <a:endParaRPr lang="en-IN" sz="5400" dirty="0">
              <a:solidFill>
                <a:srgbClr val="C00000"/>
              </a:solidFill>
              <a:latin typeface="+mn-lt"/>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DBEFEC3A-9B0F-2127-3621-1D2D55085335}"/>
              </a:ext>
            </a:extLst>
          </p:cNvPr>
          <p:cNvSpPr>
            <a:spLocks noGrp="1"/>
          </p:cNvSpPr>
          <p:nvPr>
            <p:ph type="subTitle" idx="1"/>
          </p:nvPr>
        </p:nvSpPr>
        <p:spPr>
          <a:xfrm>
            <a:off x="896851" y="3911600"/>
            <a:ext cx="10058400" cy="2187447"/>
          </a:xfrm>
        </p:spPr>
        <p:txBody>
          <a:bodyPr>
            <a:normAutofit fontScale="77500" lnSpcReduction="20000"/>
          </a:bodyPr>
          <a:lstStyle/>
          <a:p>
            <a:pPr>
              <a:lnSpc>
                <a:spcPct val="170000"/>
              </a:lnSpc>
            </a:pPr>
            <a:r>
              <a:rPr lang="en-IN" sz="2900" b="1" cap="none" dirty="0">
                <a:solidFill>
                  <a:schemeClr val="tx1"/>
                </a:solidFill>
                <a:latin typeface="+mn-lt"/>
              </a:rPr>
              <a:t>Major Text Mining Areas – Information Retrieval, Data Mining, Natural Language Processing NLP - Text Analytics Tasks: Cleaning And Parsing, Searching, Retrieval, Text Mining, Part-of-speech Tagging, Stemming, Text Analytics Pipeline – NLP: Major Components Of NLP, Stages Of NLP And NLP Applications</a:t>
            </a:r>
          </a:p>
          <a:p>
            <a:endParaRPr lang="en-IN" dirty="0"/>
          </a:p>
        </p:txBody>
      </p:sp>
      <p:sp>
        <p:nvSpPr>
          <p:cNvPr id="4" name="Slide Number Placeholder 3">
            <a:extLst>
              <a:ext uri="{FF2B5EF4-FFF2-40B4-BE49-F238E27FC236}">
                <a16:creationId xmlns:a16="http://schemas.microsoft.com/office/drawing/2014/main" id="{E513FEF1-ADD4-E453-A8A8-65C7A3A827E7}"/>
              </a:ext>
            </a:extLst>
          </p:cNvPr>
          <p:cNvSpPr>
            <a:spLocks noGrp="1"/>
          </p:cNvSpPr>
          <p:nvPr>
            <p:ph type="sldNum" sz="quarter" idx="12"/>
          </p:nvPr>
        </p:nvSpPr>
        <p:spPr/>
        <p:txBody>
          <a:bodyPr/>
          <a:lstStyle/>
          <a:p>
            <a:fld id="{0582FFC0-0EEA-4EB8-88E5-03F607CDC4F3}" type="slidenum">
              <a:rPr lang="en-IN" smtClean="0"/>
              <a:t>1</a:t>
            </a:fld>
            <a:endParaRPr lang="en-IN"/>
          </a:p>
        </p:txBody>
      </p:sp>
    </p:spTree>
    <p:extLst>
      <p:ext uri="{BB962C8B-B14F-4D97-AF65-F5344CB8AC3E}">
        <p14:creationId xmlns:p14="http://schemas.microsoft.com/office/powerpoint/2010/main" val="1911124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DA97C-F7F2-C9F3-88E8-2EDE28B6A8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1A962A-08B4-E6E3-7549-71CB40A0A6F9}"/>
              </a:ext>
            </a:extLst>
          </p:cNvPr>
          <p:cNvSpPr>
            <a:spLocks noGrp="1"/>
          </p:cNvSpPr>
          <p:nvPr>
            <p:ph type="title"/>
          </p:nvPr>
        </p:nvSpPr>
        <p:spPr>
          <a:xfrm>
            <a:off x="1000760" y="264160"/>
            <a:ext cx="9875520" cy="1356360"/>
          </a:xfrm>
        </p:spPr>
        <p:txBody>
          <a:bodyPr>
            <a:normAutofit/>
          </a:bodyPr>
          <a:lstStyle/>
          <a:p>
            <a:pPr algn="ctr"/>
            <a:r>
              <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rPr>
              <a:t>Case Study: Text Mining Twitter Data</a:t>
            </a:r>
          </a:p>
        </p:txBody>
      </p:sp>
      <p:pic>
        <p:nvPicPr>
          <p:cNvPr id="6" name="Content Placeholder 5">
            <a:extLst>
              <a:ext uri="{FF2B5EF4-FFF2-40B4-BE49-F238E27FC236}">
                <a16:creationId xmlns:a16="http://schemas.microsoft.com/office/drawing/2014/main" id="{82F5E3C0-D116-C7D5-14C3-E576E684D729}"/>
              </a:ext>
            </a:extLst>
          </p:cNvPr>
          <p:cNvPicPr>
            <a:picLocks noGrp="1" noChangeAspect="1"/>
          </p:cNvPicPr>
          <p:nvPr>
            <p:ph idx="1"/>
          </p:nvPr>
        </p:nvPicPr>
        <p:blipFill>
          <a:blip r:embed="rId2"/>
          <a:stretch>
            <a:fillRect/>
          </a:stretch>
        </p:blipFill>
        <p:spPr>
          <a:xfrm>
            <a:off x="602967" y="1620520"/>
            <a:ext cx="10671105" cy="4175650"/>
          </a:xfrm>
        </p:spPr>
      </p:pic>
      <p:sp>
        <p:nvSpPr>
          <p:cNvPr id="4" name="Slide Number Placeholder 3">
            <a:extLst>
              <a:ext uri="{FF2B5EF4-FFF2-40B4-BE49-F238E27FC236}">
                <a16:creationId xmlns:a16="http://schemas.microsoft.com/office/drawing/2014/main" id="{E3EF3782-C115-D05C-FFB4-E7F38A6077CC}"/>
              </a:ext>
            </a:extLst>
          </p:cNvPr>
          <p:cNvSpPr>
            <a:spLocks noGrp="1"/>
          </p:cNvSpPr>
          <p:nvPr>
            <p:ph type="sldNum" sz="quarter" idx="12"/>
          </p:nvPr>
        </p:nvSpPr>
        <p:spPr/>
        <p:txBody>
          <a:bodyPr/>
          <a:lstStyle/>
          <a:p>
            <a:fld id="{0582FFC0-0EEA-4EB8-88E5-03F607CDC4F3}" type="slidenum">
              <a:rPr lang="en-IN" smtClean="0"/>
              <a:t>10</a:t>
            </a:fld>
            <a:endParaRPr lang="en-IN"/>
          </a:p>
        </p:txBody>
      </p:sp>
    </p:spTree>
    <p:extLst>
      <p:ext uri="{BB962C8B-B14F-4D97-AF65-F5344CB8AC3E}">
        <p14:creationId xmlns:p14="http://schemas.microsoft.com/office/powerpoint/2010/main" val="406609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4169E-6E28-1B65-32A9-58AD0A3467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0CD15-EA26-37A5-5064-33EC16AD41F4}"/>
              </a:ext>
            </a:extLst>
          </p:cNvPr>
          <p:cNvSpPr>
            <a:spLocks noGrp="1"/>
          </p:cNvSpPr>
          <p:nvPr>
            <p:ph type="title"/>
          </p:nvPr>
        </p:nvSpPr>
        <p:spPr>
          <a:xfrm>
            <a:off x="1000760" y="264160"/>
            <a:ext cx="9875520" cy="1356360"/>
          </a:xfrm>
        </p:spPr>
        <p:txBody>
          <a:bodyPr>
            <a:normAutofit/>
          </a:bodyPr>
          <a:lstStyle/>
          <a:p>
            <a:pPr algn="ctr"/>
            <a:r>
              <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rPr>
              <a:t>Case Study: Text Mining Twitter Data</a:t>
            </a:r>
          </a:p>
        </p:txBody>
      </p:sp>
      <p:sp>
        <p:nvSpPr>
          <p:cNvPr id="4" name="Slide Number Placeholder 3">
            <a:extLst>
              <a:ext uri="{FF2B5EF4-FFF2-40B4-BE49-F238E27FC236}">
                <a16:creationId xmlns:a16="http://schemas.microsoft.com/office/drawing/2014/main" id="{15B06157-3E40-BADF-156F-3BDDA5AAB407}"/>
              </a:ext>
            </a:extLst>
          </p:cNvPr>
          <p:cNvSpPr>
            <a:spLocks noGrp="1"/>
          </p:cNvSpPr>
          <p:nvPr>
            <p:ph type="sldNum" sz="quarter" idx="12"/>
          </p:nvPr>
        </p:nvSpPr>
        <p:spPr/>
        <p:txBody>
          <a:bodyPr/>
          <a:lstStyle/>
          <a:p>
            <a:fld id="{0582FFC0-0EEA-4EB8-88E5-03F607CDC4F3}" type="slidenum">
              <a:rPr lang="en-IN" smtClean="0"/>
              <a:t>11</a:t>
            </a:fld>
            <a:endParaRPr lang="en-IN"/>
          </a:p>
        </p:txBody>
      </p:sp>
      <p:sp>
        <p:nvSpPr>
          <p:cNvPr id="5" name="Content Placeholder 4">
            <a:extLst>
              <a:ext uri="{FF2B5EF4-FFF2-40B4-BE49-F238E27FC236}">
                <a16:creationId xmlns:a16="http://schemas.microsoft.com/office/drawing/2014/main" id="{1567D2A1-FF0A-A9BE-6C7D-F8016416293F}"/>
              </a:ext>
            </a:extLst>
          </p:cNvPr>
          <p:cNvSpPr>
            <a:spLocks noGrp="1"/>
          </p:cNvSpPr>
          <p:nvPr>
            <p:ph idx="1"/>
          </p:nvPr>
        </p:nvSpPr>
        <p:spPr>
          <a:xfrm>
            <a:off x="1003409" y="1409700"/>
            <a:ext cx="9872871" cy="4038600"/>
          </a:xfrm>
        </p:spPr>
        <p:txBody>
          <a:bodyPr>
            <a:normAutofit/>
          </a:bodyPr>
          <a:lstStyle/>
          <a:p>
            <a:pPr algn="just">
              <a:lnSpc>
                <a:spcPct val="150000"/>
              </a:lnSpc>
            </a:pP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Step 2: Creation of Corpus and Term-Document Matrix </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Further, we create a </a:t>
            </a:r>
            <a:r>
              <a:rPr lang="en-US" sz="2000" b="0" i="1"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corpus</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which is a set of words in the dataset. And, then, we need to create a term-document matrix. This is to indicate which term or word is appearing in which document and how often.</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2C45E00A-5F18-0C43-5262-3F4F3510C246}"/>
              </a:ext>
            </a:extLst>
          </p:cNvPr>
          <p:cNvPicPr>
            <a:picLocks noChangeAspect="1"/>
          </p:cNvPicPr>
          <p:nvPr/>
        </p:nvPicPr>
        <p:blipFill>
          <a:blip r:embed="rId2"/>
          <a:stretch>
            <a:fillRect/>
          </a:stretch>
        </p:blipFill>
        <p:spPr>
          <a:xfrm>
            <a:off x="1756479" y="3738723"/>
            <a:ext cx="8679042" cy="2485105"/>
          </a:xfrm>
          <a:prstGeom prst="rect">
            <a:avLst/>
          </a:prstGeom>
        </p:spPr>
      </p:pic>
    </p:spTree>
    <p:extLst>
      <p:ext uri="{BB962C8B-B14F-4D97-AF65-F5344CB8AC3E}">
        <p14:creationId xmlns:p14="http://schemas.microsoft.com/office/powerpoint/2010/main" val="211087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3EA42-B40B-273D-EF79-FEB94D2E87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F76A0D-1FE4-89B2-0BFC-B68B4AC42B5D}"/>
              </a:ext>
            </a:extLst>
          </p:cNvPr>
          <p:cNvSpPr>
            <a:spLocks noGrp="1"/>
          </p:cNvSpPr>
          <p:nvPr>
            <p:ph type="title"/>
          </p:nvPr>
        </p:nvSpPr>
        <p:spPr>
          <a:xfrm>
            <a:off x="1000760" y="264160"/>
            <a:ext cx="9875520" cy="1356360"/>
          </a:xfrm>
        </p:spPr>
        <p:txBody>
          <a:bodyPr>
            <a:normAutofit/>
          </a:bodyPr>
          <a:lstStyle/>
          <a:p>
            <a:pPr algn="ctr"/>
            <a:r>
              <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rPr>
              <a:t>Case Study: Text Mining Twitter Data</a:t>
            </a:r>
          </a:p>
        </p:txBody>
      </p:sp>
      <p:sp>
        <p:nvSpPr>
          <p:cNvPr id="4" name="Slide Number Placeholder 3">
            <a:extLst>
              <a:ext uri="{FF2B5EF4-FFF2-40B4-BE49-F238E27FC236}">
                <a16:creationId xmlns:a16="http://schemas.microsoft.com/office/drawing/2014/main" id="{30B02058-E90E-5C2D-D33E-3029726A5B58}"/>
              </a:ext>
            </a:extLst>
          </p:cNvPr>
          <p:cNvSpPr>
            <a:spLocks noGrp="1"/>
          </p:cNvSpPr>
          <p:nvPr>
            <p:ph type="sldNum" sz="quarter" idx="12"/>
          </p:nvPr>
        </p:nvSpPr>
        <p:spPr/>
        <p:txBody>
          <a:bodyPr/>
          <a:lstStyle/>
          <a:p>
            <a:fld id="{0582FFC0-0EEA-4EB8-88E5-03F607CDC4F3}" type="slidenum">
              <a:rPr lang="en-IN" smtClean="0"/>
              <a:t>12</a:t>
            </a:fld>
            <a:endParaRPr lang="en-IN"/>
          </a:p>
        </p:txBody>
      </p:sp>
      <p:sp>
        <p:nvSpPr>
          <p:cNvPr id="5" name="Content Placeholder 4">
            <a:extLst>
              <a:ext uri="{FF2B5EF4-FFF2-40B4-BE49-F238E27FC236}">
                <a16:creationId xmlns:a16="http://schemas.microsoft.com/office/drawing/2014/main" id="{4F089E9B-CF87-FD48-394C-85871E9989DF}"/>
              </a:ext>
            </a:extLst>
          </p:cNvPr>
          <p:cNvSpPr>
            <a:spLocks noGrp="1"/>
          </p:cNvSpPr>
          <p:nvPr>
            <p:ph idx="1"/>
          </p:nvPr>
        </p:nvSpPr>
        <p:spPr>
          <a:xfrm>
            <a:off x="1003409" y="1409700"/>
            <a:ext cx="9872871" cy="4038600"/>
          </a:xfrm>
        </p:spPr>
        <p:txBody>
          <a:bodyPr>
            <a:normAutofit/>
          </a:bodyPr>
          <a:lstStyle/>
          <a:p>
            <a:pPr algn="just">
              <a:lnSpc>
                <a:spcPct val="150000"/>
              </a:lnSpc>
            </a:pP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Step 3: Popular Words</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There are n number of words, and some of the words are not useful. Stop words are the most commonly used words such as </a:t>
            </a:r>
            <a:r>
              <a:rPr lang="en-US" sz="2000" b="0" i="1"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a, an, the, is are, and she. </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Stop words are first filtered.</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007F3CFB-96B8-6EC7-9F2A-CC17E8890139}"/>
              </a:ext>
            </a:extLst>
          </p:cNvPr>
          <p:cNvPicPr>
            <a:picLocks noChangeAspect="1"/>
          </p:cNvPicPr>
          <p:nvPr/>
        </p:nvPicPr>
        <p:blipFill>
          <a:blip r:embed="rId2"/>
          <a:stretch>
            <a:fillRect/>
          </a:stretch>
        </p:blipFill>
        <p:spPr>
          <a:xfrm>
            <a:off x="2951336" y="3284481"/>
            <a:ext cx="6289327" cy="3121909"/>
          </a:xfrm>
          <a:prstGeom prst="rect">
            <a:avLst/>
          </a:prstGeom>
        </p:spPr>
      </p:pic>
    </p:spTree>
    <p:extLst>
      <p:ext uri="{BB962C8B-B14F-4D97-AF65-F5344CB8AC3E}">
        <p14:creationId xmlns:p14="http://schemas.microsoft.com/office/powerpoint/2010/main" val="3505622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CF5BD-6526-17C7-6DB1-BD640E5B8A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11549-1161-35C8-A95D-EC8BBC3D0E40}"/>
              </a:ext>
            </a:extLst>
          </p:cNvPr>
          <p:cNvSpPr>
            <a:spLocks noGrp="1"/>
          </p:cNvSpPr>
          <p:nvPr>
            <p:ph type="title"/>
          </p:nvPr>
        </p:nvSpPr>
        <p:spPr>
          <a:xfrm>
            <a:off x="1000760" y="264160"/>
            <a:ext cx="9875520" cy="1356360"/>
          </a:xfrm>
        </p:spPr>
        <p:txBody>
          <a:bodyPr>
            <a:normAutofit/>
          </a:bodyPr>
          <a:lstStyle/>
          <a:p>
            <a:pPr algn="ctr"/>
            <a:r>
              <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rPr>
              <a:t>Case Study: Text Mining Twitter Data</a:t>
            </a:r>
          </a:p>
        </p:txBody>
      </p:sp>
      <p:sp>
        <p:nvSpPr>
          <p:cNvPr id="4" name="Slide Number Placeholder 3">
            <a:extLst>
              <a:ext uri="{FF2B5EF4-FFF2-40B4-BE49-F238E27FC236}">
                <a16:creationId xmlns:a16="http://schemas.microsoft.com/office/drawing/2014/main" id="{0D24E120-CEC0-06C8-4FDE-13F3432B66F6}"/>
              </a:ext>
            </a:extLst>
          </p:cNvPr>
          <p:cNvSpPr>
            <a:spLocks noGrp="1"/>
          </p:cNvSpPr>
          <p:nvPr>
            <p:ph type="sldNum" sz="quarter" idx="12"/>
          </p:nvPr>
        </p:nvSpPr>
        <p:spPr/>
        <p:txBody>
          <a:bodyPr/>
          <a:lstStyle/>
          <a:p>
            <a:fld id="{0582FFC0-0EEA-4EB8-88E5-03F607CDC4F3}" type="slidenum">
              <a:rPr lang="en-IN" smtClean="0"/>
              <a:t>13</a:t>
            </a:fld>
            <a:endParaRPr lang="en-IN"/>
          </a:p>
        </p:txBody>
      </p:sp>
      <p:sp>
        <p:nvSpPr>
          <p:cNvPr id="5" name="Content Placeholder 4">
            <a:extLst>
              <a:ext uri="{FF2B5EF4-FFF2-40B4-BE49-F238E27FC236}">
                <a16:creationId xmlns:a16="http://schemas.microsoft.com/office/drawing/2014/main" id="{CA320A0F-C305-9767-B79F-A51839E0CFFE}"/>
              </a:ext>
            </a:extLst>
          </p:cNvPr>
          <p:cNvSpPr>
            <a:spLocks noGrp="1"/>
          </p:cNvSpPr>
          <p:nvPr>
            <p:ph idx="1"/>
          </p:nvPr>
        </p:nvSpPr>
        <p:spPr>
          <a:xfrm>
            <a:off x="1139865" y="1409700"/>
            <a:ext cx="9872871" cy="4038600"/>
          </a:xfrm>
        </p:spPr>
        <p:txBody>
          <a:bodyPr>
            <a:normAutofit/>
          </a:bodyPr>
          <a:lstStyle/>
          <a:p>
            <a:pPr algn="just">
              <a:lnSpc>
                <a:spcPct val="150000"/>
              </a:lnSpc>
            </a:pP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Step 4: Build and Plot Graph</a:t>
            </a:r>
          </a:p>
          <a:p>
            <a:pPr marL="45720" indent="0" algn="just">
              <a:lnSpc>
                <a:spcPct val="150000"/>
              </a:lnSpc>
              <a:buNone/>
            </a:pP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335AE4BA-E3AB-D6CC-5C5A-78BE79D94D15}"/>
              </a:ext>
            </a:extLst>
          </p:cNvPr>
          <p:cNvPicPr>
            <a:picLocks noChangeAspect="1"/>
          </p:cNvPicPr>
          <p:nvPr/>
        </p:nvPicPr>
        <p:blipFill>
          <a:blip r:embed="rId2"/>
          <a:stretch>
            <a:fillRect/>
          </a:stretch>
        </p:blipFill>
        <p:spPr>
          <a:xfrm>
            <a:off x="1000760" y="2423736"/>
            <a:ext cx="5052155" cy="2869624"/>
          </a:xfrm>
          <a:prstGeom prst="rect">
            <a:avLst/>
          </a:prstGeom>
        </p:spPr>
      </p:pic>
      <p:pic>
        <p:nvPicPr>
          <p:cNvPr id="8" name="Picture 7">
            <a:extLst>
              <a:ext uri="{FF2B5EF4-FFF2-40B4-BE49-F238E27FC236}">
                <a16:creationId xmlns:a16="http://schemas.microsoft.com/office/drawing/2014/main" id="{4B58E13C-C05D-58EE-F576-A9585718673E}"/>
              </a:ext>
            </a:extLst>
          </p:cNvPr>
          <p:cNvPicPr>
            <a:picLocks noChangeAspect="1"/>
          </p:cNvPicPr>
          <p:nvPr/>
        </p:nvPicPr>
        <p:blipFill>
          <a:blip r:embed="rId3"/>
          <a:stretch>
            <a:fillRect/>
          </a:stretch>
        </p:blipFill>
        <p:spPr>
          <a:xfrm>
            <a:off x="6581012" y="2369941"/>
            <a:ext cx="4610228" cy="2958903"/>
          </a:xfrm>
          <a:prstGeom prst="rect">
            <a:avLst/>
          </a:prstGeom>
        </p:spPr>
      </p:pic>
    </p:spTree>
    <p:extLst>
      <p:ext uri="{BB962C8B-B14F-4D97-AF65-F5344CB8AC3E}">
        <p14:creationId xmlns:p14="http://schemas.microsoft.com/office/powerpoint/2010/main" val="298744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53DD3-1D72-D4CC-791E-DF1FF3CFB3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A98F3B-383B-868D-2A94-338FF059410D}"/>
              </a:ext>
            </a:extLst>
          </p:cNvPr>
          <p:cNvSpPr>
            <a:spLocks noGrp="1"/>
          </p:cNvSpPr>
          <p:nvPr>
            <p:ph type="title"/>
          </p:nvPr>
        </p:nvSpPr>
        <p:spPr>
          <a:xfrm>
            <a:off x="1000760" y="264160"/>
            <a:ext cx="9875520" cy="1356360"/>
          </a:xfrm>
        </p:spPr>
        <p:txBody>
          <a:bodyPr>
            <a:normAutofit/>
          </a:bodyPr>
          <a:lstStyle/>
          <a:p>
            <a:pPr algn="ctr"/>
            <a:r>
              <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rPr>
              <a:t>Case Study: Text Mining Twitter Data</a:t>
            </a:r>
          </a:p>
        </p:txBody>
      </p:sp>
      <p:sp>
        <p:nvSpPr>
          <p:cNvPr id="4" name="Slide Number Placeholder 3">
            <a:extLst>
              <a:ext uri="{FF2B5EF4-FFF2-40B4-BE49-F238E27FC236}">
                <a16:creationId xmlns:a16="http://schemas.microsoft.com/office/drawing/2014/main" id="{92F5E896-16DC-A5A4-A308-02A5EE8108B6}"/>
              </a:ext>
            </a:extLst>
          </p:cNvPr>
          <p:cNvSpPr>
            <a:spLocks noGrp="1"/>
          </p:cNvSpPr>
          <p:nvPr>
            <p:ph type="sldNum" sz="quarter" idx="12"/>
          </p:nvPr>
        </p:nvSpPr>
        <p:spPr/>
        <p:txBody>
          <a:bodyPr/>
          <a:lstStyle/>
          <a:p>
            <a:fld id="{0582FFC0-0EEA-4EB8-88E5-03F607CDC4F3}" type="slidenum">
              <a:rPr lang="en-IN" smtClean="0"/>
              <a:t>14</a:t>
            </a:fld>
            <a:endParaRPr lang="en-IN"/>
          </a:p>
        </p:txBody>
      </p:sp>
      <p:sp>
        <p:nvSpPr>
          <p:cNvPr id="5" name="Content Placeholder 4">
            <a:extLst>
              <a:ext uri="{FF2B5EF4-FFF2-40B4-BE49-F238E27FC236}">
                <a16:creationId xmlns:a16="http://schemas.microsoft.com/office/drawing/2014/main" id="{57A30D5B-A890-EF76-1A11-E3883FC741F0}"/>
              </a:ext>
            </a:extLst>
          </p:cNvPr>
          <p:cNvSpPr>
            <a:spLocks noGrp="1"/>
          </p:cNvSpPr>
          <p:nvPr>
            <p:ph idx="1"/>
          </p:nvPr>
        </p:nvSpPr>
        <p:spPr>
          <a:xfrm>
            <a:off x="1139865" y="1409700"/>
            <a:ext cx="9872871" cy="4038600"/>
          </a:xfrm>
        </p:spPr>
        <p:txBody>
          <a:bodyPr>
            <a:normAutofit/>
          </a:bodyPr>
          <a:lstStyle/>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 better graph: The revised graph makes important terms stand out.</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62669A6C-4665-D389-AEE1-99E97A1DCF2E}"/>
              </a:ext>
            </a:extLst>
          </p:cNvPr>
          <p:cNvPicPr>
            <a:picLocks noChangeAspect="1"/>
          </p:cNvPicPr>
          <p:nvPr/>
        </p:nvPicPr>
        <p:blipFill>
          <a:blip r:embed="rId2"/>
          <a:stretch>
            <a:fillRect/>
          </a:stretch>
        </p:blipFill>
        <p:spPr>
          <a:xfrm>
            <a:off x="1242611" y="2357700"/>
            <a:ext cx="5239500" cy="3090600"/>
          </a:xfrm>
          <a:prstGeom prst="rect">
            <a:avLst/>
          </a:prstGeom>
        </p:spPr>
      </p:pic>
      <p:pic>
        <p:nvPicPr>
          <p:cNvPr id="10" name="Picture 9">
            <a:extLst>
              <a:ext uri="{FF2B5EF4-FFF2-40B4-BE49-F238E27FC236}">
                <a16:creationId xmlns:a16="http://schemas.microsoft.com/office/drawing/2014/main" id="{2159D482-6563-13FE-F333-D9FB18EB3996}"/>
              </a:ext>
            </a:extLst>
          </p:cNvPr>
          <p:cNvPicPr>
            <a:picLocks noChangeAspect="1"/>
          </p:cNvPicPr>
          <p:nvPr/>
        </p:nvPicPr>
        <p:blipFill>
          <a:blip r:embed="rId3"/>
          <a:stretch>
            <a:fillRect/>
          </a:stretch>
        </p:blipFill>
        <p:spPr>
          <a:xfrm>
            <a:off x="6752503" y="2298716"/>
            <a:ext cx="3989841" cy="3329924"/>
          </a:xfrm>
          <a:prstGeom prst="rect">
            <a:avLst/>
          </a:prstGeom>
        </p:spPr>
      </p:pic>
    </p:spTree>
    <p:extLst>
      <p:ext uri="{BB962C8B-B14F-4D97-AF65-F5344CB8AC3E}">
        <p14:creationId xmlns:p14="http://schemas.microsoft.com/office/powerpoint/2010/main" val="3129108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236C47-15BC-614C-0975-3CE6FC62E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F41123-B0EE-B9DA-815A-9C1BB8BB0DBA}"/>
              </a:ext>
            </a:extLst>
          </p:cNvPr>
          <p:cNvSpPr>
            <a:spLocks noGrp="1"/>
          </p:cNvSpPr>
          <p:nvPr>
            <p:ph type="title"/>
          </p:nvPr>
        </p:nvSpPr>
        <p:spPr>
          <a:xfrm>
            <a:off x="1000760" y="264160"/>
            <a:ext cx="9875520" cy="1356360"/>
          </a:xfrm>
        </p:spPr>
        <p:txBody>
          <a:bodyPr>
            <a:normAutofit/>
          </a:bodyPr>
          <a:lstStyle/>
          <a:p>
            <a:pPr algn="ctr"/>
            <a:r>
              <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rPr>
              <a:t>Case Study: Text Mining Twitter Data</a:t>
            </a:r>
          </a:p>
        </p:txBody>
      </p:sp>
      <p:sp>
        <p:nvSpPr>
          <p:cNvPr id="4" name="Slide Number Placeholder 3">
            <a:extLst>
              <a:ext uri="{FF2B5EF4-FFF2-40B4-BE49-F238E27FC236}">
                <a16:creationId xmlns:a16="http://schemas.microsoft.com/office/drawing/2014/main" id="{A9704F22-2BE7-9C8D-C26D-2973F2BCAABE}"/>
              </a:ext>
            </a:extLst>
          </p:cNvPr>
          <p:cNvSpPr>
            <a:spLocks noGrp="1"/>
          </p:cNvSpPr>
          <p:nvPr>
            <p:ph type="sldNum" sz="quarter" idx="12"/>
          </p:nvPr>
        </p:nvSpPr>
        <p:spPr/>
        <p:txBody>
          <a:bodyPr/>
          <a:lstStyle/>
          <a:p>
            <a:fld id="{0582FFC0-0EEA-4EB8-88E5-03F607CDC4F3}" type="slidenum">
              <a:rPr lang="en-IN" smtClean="0"/>
              <a:t>15</a:t>
            </a:fld>
            <a:endParaRPr lang="en-IN"/>
          </a:p>
        </p:txBody>
      </p:sp>
      <p:sp>
        <p:nvSpPr>
          <p:cNvPr id="5" name="Content Placeholder 4">
            <a:extLst>
              <a:ext uri="{FF2B5EF4-FFF2-40B4-BE49-F238E27FC236}">
                <a16:creationId xmlns:a16="http://schemas.microsoft.com/office/drawing/2014/main" id="{4A161E6C-3F14-3C5D-0FF1-BBF5EEA8BF9D}"/>
              </a:ext>
            </a:extLst>
          </p:cNvPr>
          <p:cNvSpPr>
            <a:spLocks noGrp="1"/>
          </p:cNvSpPr>
          <p:nvPr>
            <p:ph idx="1"/>
          </p:nvPr>
        </p:nvSpPr>
        <p:spPr>
          <a:xfrm>
            <a:off x="1139865" y="1409700"/>
            <a:ext cx="9872871" cy="4038600"/>
          </a:xfrm>
        </p:spPr>
        <p:txBody>
          <a:bodyPr>
            <a:noAutofit/>
          </a:bodyPr>
          <a:lstStyle/>
          <a:p>
            <a:pPr marL="45720" indent="0" algn="just">
              <a:lnSpc>
                <a:spcPct val="150000"/>
              </a:lnSpc>
              <a:buNone/>
            </a:pP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Conclusion</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What we have done here is a social network study, but what we have just seen here are words in a tweet. </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This method can be extended to all sorts of social network analysis. You could have users, nodes on Twitter, Facebook, and other things. We can use any term in term-document matrix. </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Using this method and working on many steps further we can do any type of analysis by using any data.</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03990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200C1-92A0-5230-AEF1-AD4CF083FB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7AF02E-5713-1047-B1CB-B54F9F448AC7}"/>
              </a:ext>
            </a:extLst>
          </p:cNvPr>
          <p:cNvSpPr>
            <a:spLocks noGrp="1"/>
          </p:cNvSpPr>
          <p:nvPr>
            <p:ph type="title"/>
          </p:nvPr>
        </p:nvSpPr>
        <p:spPr>
          <a:xfrm>
            <a:off x="1000760" y="264160"/>
            <a:ext cx="9875520" cy="1356360"/>
          </a:xfrm>
        </p:spPr>
        <p:txBody>
          <a:bodyPr>
            <a:normAutofit/>
          </a:bodyPr>
          <a:lstStyle/>
          <a:p>
            <a:pPr algn="ctr"/>
            <a:r>
              <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rPr>
              <a:t>Spam Email Classification</a:t>
            </a:r>
          </a:p>
        </p:txBody>
      </p:sp>
      <p:sp>
        <p:nvSpPr>
          <p:cNvPr id="4" name="Slide Number Placeholder 3">
            <a:extLst>
              <a:ext uri="{FF2B5EF4-FFF2-40B4-BE49-F238E27FC236}">
                <a16:creationId xmlns:a16="http://schemas.microsoft.com/office/drawing/2014/main" id="{EB08EDD3-18DE-32F7-798F-5BE626D3C43C}"/>
              </a:ext>
            </a:extLst>
          </p:cNvPr>
          <p:cNvSpPr>
            <a:spLocks noGrp="1"/>
          </p:cNvSpPr>
          <p:nvPr>
            <p:ph type="sldNum" sz="quarter" idx="12"/>
          </p:nvPr>
        </p:nvSpPr>
        <p:spPr/>
        <p:txBody>
          <a:bodyPr/>
          <a:lstStyle/>
          <a:p>
            <a:fld id="{0582FFC0-0EEA-4EB8-88E5-03F607CDC4F3}" type="slidenum">
              <a:rPr lang="en-IN" smtClean="0"/>
              <a:pPr/>
              <a:t>16</a:t>
            </a:fld>
            <a:endParaRPr lang="en-IN"/>
          </a:p>
        </p:txBody>
      </p:sp>
      <p:sp>
        <p:nvSpPr>
          <p:cNvPr id="5" name="Content Placeholder 4">
            <a:extLst>
              <a:ext uri="{FF2B5EF4-FFF2-40B4-BE49-F238E27FC236}">
                <a16:creationId xmlns:a16="http://schemas.microsoft.com/office/drawing/2014/main" id="{09B60917-C42F-7BFA-8807-985231925D98}"/>
              </a:ext>
            </a:extLst>
          </p:cNvPr>
          <p:cNvSpPr>
            <a:spLocks noGrp="1"/>
          </p:cNvSpPr>
          <p:nvPr>
            <p:ph idx="1"/>
          </p:nvPr>
        </p:nvSpPr>
        <p:spPr>
          <a:xfrm>
            <a:off x="1139865" y="1409700"/>
            <a:ext cx="9872871" cy="4038600"/>
          </a:xfrm>
        </p:spPr>
        <p:txBody>
          <a:bodyPr>
            <a:noAutofit/>
          </a:bodyPr>
          <a:lstStyle/>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 NB classifier is a probabilistic learning algorithm that derives from Bayesian decision theory. The probability of a message d being in class c, P(</a:t>
            </a:r>
            <a:r>
              <a:rPr lang="en-US" sz="2000" b="0" i="0" u="none" strike="noStrike" baseline="0" dirty="0" err="1">
                <a:solidFill>
                  <a:srgbClr val="000000"/>
                </a:solidFill>
                <a:latin typeface="Calibri" panose="020F0502020204030204" pitchFamily="34" charset="0"/>
                <a:ea typeface="Calibri" panose="020F0502020204030204" pitchFamily="34" charset="0"/>
                <a:cs typeface="Calibri" panose="020F0502020204030204" pitchFamily="34" charset="0"/>
              </a:rPr>
              <a:t>c|d</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is calculated as follows.</a:t>
            </a:r>
          </a:p>
          <a:p>
            <a:pPr marL="45720" indent="0" algn="just">
              <a:lnSpc>
                <a:spcPct val="150000"/>
              </a:lnSpc>
              <a:buNone/>
            </a:pPr>
            <a:endParaRPr lang="en-IN" sz="2000" b="1" dirty="0">
              <a:latin typeface="Calibri" panose="020F0502020204030204" pitchFamily="34" charset="0"/>
              <a:ea typeface="Calibri" panose="020F0502020204030204" pitchFamily="34" charset="0"/>
              <a:cs typeface="Calibri" panose="020F0502020204030204" pitchFamily="34" charset="0"/>
            </a:endParaRPr>
          </a:p>
          <a:p>
            <a:pPr algn="just"/>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P(</a:t>
            </a:r>
            <a:r>
              <a:rPr lang="en-US" sz="2000" b="0" i="0" u="none" strike="noStrike" baseline="0" dirty="0" err="1">
                <a:solidFill>
                  <a:srgbClr val="000000"/>
                </a:solidFill>
                <a:latin typeface="Calibri" panose="020F0502020204030204" pitchFamily="34" charset="0"/>
                <a:ea typeface="Calibri" panose="020F0502020204030204" pitchFamily="34" charset="0"/>
                <a:cs typeface="Calibri" panose="020F0502020204030204" pitchFamily="34" charset="0"/>
              </a:rPr>
              <a:t>tk|c</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 the conditional probability of feature </a:t>
            </a:r>
            <a:r>
              <a:rPr lang="en-US" sz="2000" b="0" i="0" u="none" strike="noStrike" baseline="0" dirty="0" err="1">
                <a:solidFill>
                  <a:srgbClr val="000000"/>
                </a:solidFill>
                <a:latin typeface="Calibri" panose="020F0502020204030204" pitchFamily="34" charset="0"/>
                <a:ea typeface="Calibri" panose="020F0502020204030204" pitchFamily="34" charset="0"/>
                <a:cs typeface="Calibri" panose="020F0502020204030204" pitchFamily="34" charset="0"/>
              </a:rPr>
              <a:t>tk</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occurring in a message of class c, which can be used to measure how much evidence </a:t>
            </a:r>
            <a:r>
              <a:rPr lang="en-US" sz="2000" b="0" i="0" u="none" strike="noStrike" baseline="0" dirty="0" err="1">
                <a:solidFill>
                  <a:srgbClr val="000000"/>
                </a:solidFill>
                <a:latin typeface="Calibri" panose="020F0502020204030204" pitchFamily="34" charset="0"/>
                <a:ea typeface="Calibri" panose="020F0502020204030204" pitchFamily="34" charset="0"/>
                <a:cs typeface="Calibri" panose="020F0502020204030204" pitchFamily="34" charset="0"/>
              </a:rPr>
              <a:t>tk</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contributes that c is the correct class.</a:t>
            </a:r>
          </a:p>
          <a:p>
            <a:pPr algn="just"/>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P(c) – prior probability of a message occurring in class c.</a:t>
            </a:r>
          </a:p>
          <a:p>
            <a:pPr algn="just"/>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In email classification, the class of a message is determined by finding maximum a posteriori class (</a:t>
            </a:r>
            <a:r>
              <a:rPr lang="en-US" sz="2000" b="0" i="0" u="none" strike="noStrike" baseline="0" dirty="0" err="1">
                <a:solidFill>
                  <a:srgbClr val="000000"/>
                </a:solidFill>
                <a:latin typeface="Calibri" panose="020F0502020204030204" pitchFamily="34" charset="0"/>
                <a:ea typeface="Calibri" panose="020F0502020204030204" pitchFamily="34" charset="0"/>
                <a:cs typeface="Calibri" panose="020F0502020204030204" pitchFamily="34" charset="0"/>
              </a:rPr>
              <a:t>cMAP</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defined by the following: </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EE4BF08-700C-AE1A-3C4A-423768742AFC}"/>
              </a:ext>
            </a:extLst>
          </p:cNvPr>
          <p:cNvPicPr>
            <a:picLocks noChangeAspect="1"/>
          </p:cNvPicPr>
          <p:nvPr/>
        </p:nvPicPr>
        <p:blipFill>
          <a:blip r:embed="rId2"/>
          <a:stretch>
            <a:fillRect/>
          </a:stretch>
        </p:blipFill>
        <p:spPr>
          <a:xfrm>
            <a:off x="4621473" y="2467554"/>
            <a:ext cx="2197213" cy="711237"/>
          </a:xfrm>
          <a:prstGeom prst="rect">
            <a:avLst/>
          </a:prstGeom>
        </p:spPr>
      </p:pic>
      <p:pic>
        <p:nvPicPr>
          <p:cNvPr id="8" name="Picture 7">
            <a:extLst>
              <a:ext uri="{FF2B5EF4-FFF2-40B4-BE49-F238E27FC236}">
                <a16:creationId xmlns:a16="http://schemas.microsoft.com/office/drawing/2014/main" id="{E6164431-5A4C-58CF-9C45-E5A5CD441CC2}"/>
              </a:ext>
            </a:extLst>
          </p:cNvPr>
          <p:cNvPicPr>
            <a:picLocks noChangeAspect="1"/>
          </p:cNvPicPr>
          <p:nvPr/>
        </p:nvPicPr>
        <p:blipFill>
          <a:blip r:embed="rId3"/>
          <a:stretch>
            <a:fillRect/>
          </a:stretch>
        </p:blipFill>
        <p:spPr>
          <a:xfrm>
            <a:off x="3182478" y="5271114"/>
            <a:ext cx="5512083" cy="806491"/>
          </a:xfrm>
          <a:prstGeom prst="rect">
            <a:avLst/>
          </a:prstGeom>
        </p:spPr>
      </p:pic>
    </p:spTree>
    <p:extLst>
      <p:ext uri="{BB962C8B-B14F-4D97-AF65-F5344CB8AC3E}">
        <p14:creationId xmlns:p14="http://schemas.microsoft.com/office/powerpoint/2010/main" val="1680969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CE512-3409-1757-65EE-47E903BA9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356E90-22EF-04CD-E897-E67143FE91BE}"/>
              </a:ext>
            </a:extLst>
          </p:cNvPr>
          <p:cNvSpPr>
            <a:spLocks noGrp="1"/>
          </p:cNvSpPr>
          <p:nvPr>
            <p:ph type="title"/>
          </p:nvPr>
        </p:nvSpPr>
        <p:spPr>
          <a:xfrm>
            <a:off x="899159" y="62128"/>
            <a:ext cx="9875520" cy="1356360"/>
          </a:xfrm>
        </p:spPr>
        <p:txBody>
          <a:bodyPr>
            <a:normAutofit/>
          </a:bodyPr>
          <a:lstStyle/>
          <a:p>
            <a:pPr algn="ctr"/>
            <a:r>
              <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rPr>
              <a:t>Spam Email Classification</a:t>
            </a:r>
          </a:p>
        </p:txBody>
      </p:sp>
      <p:sp>
        <p:nvSpPr>
          <p:cNvPr id="4" name="Slide Number Placeholder 3">
            <a:extLst>
              <a:ext uri="{FF2B5EF4-FFF2-40B4-BE49-F238E27FC236}">
                <a16:creationId xmlns:a16="http://schemas.microsoft.com/office/drawing/2014/main" id="{0BFB1512-0EAD-37BA-DAC5-C1869B2BBFD7}"/>
              </a:ext>
            </a:extLst>
          </p:cNvPr>
          <p:cNvSpPr>
            <a:spLocks noGrp="1"/>
          </p:cNvSpPr>
          <p:nvPr>
            <p:ph type="sldNum" sz="quarter" idx="12"/>
          </p:nvPr>
        </p:nvSpPr>
        <p:spPr/>
        <p:txBody>
          <a:bodyPr/>
          <a:lstStyle/>
          <a:p>
            <a:fld id="{0582FFC0-0EEA-4EB8-88E5-03F607CDC4F3}" type="slidenum">
              <a:rPr lang="en-IN" smtClean="0"/>
              <a:pPr/>
              <a:t>17</a:t>
            </a:fld>
            <a:endParaRPr lang="en-IN" dirty="0"/>
          </a:p>
        </p:txBody>
      </p:sp>
      <p:sp>
        <p:nvSpPr>
          <p:cNvPr id="5" name="Content Placeholder 4">
            <a:extLst>
              <a:ext uri="{FF2B5EF4-FFF2-40B4-BE49-F238E27FC236}">
                <a16:creationId xmlns:a16="http://schemas.microsoft.com/office/drawing/2014/main" id="{DE71CCC7-26AA-FC6A-938F-D78CB6F3FA9E}"/>
              </a:ext>
            </a:extLst>
          </p:cNvPr>
          <p:cNvSpPr>
            <a:spLocks noGrp="1"/>
          </p:cNvSpPr>
          <p:nvPr>
            <p:ph idx="1"/>
          </p:nvPr>
        </p:nvSpPr>
        <p:spPr>
          <a:xfrm>
            <a:off x="1159564" y="1196340"/>
            <a:ext cx="9872871" cy="4038600"/>
          </a:xfrm>
        </p:spPr>
        <p:txBody>
          <a:bodyPr>
            <a:noAutofit/>
          </a:bodyPr>
          <a:lstStyle/>
          <a:p>
            <a:pPr algn="just">
              <a:lnSpc>
                <a:spcPct val="10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 multiplication of probabilities is often converted to the addition of logarithms of probabilities, and, therefore, the maximization of the equation is alternatively performed by the following: </a:t>
            </a:r>
          </a:p>
          <a:p>
            <a:pPr marL="45720" indent="0" algn="just">
              <a:lnSpc>
                <a:spcPct val="100000"/>
              </a:lnSpc>
              <a:buNone/>
            </a:pPr>
            <a:endPar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lnSpc>
                <a:spcPct val="100000"/>
              </a:lnSpc>
            </a:pPr>
            <a:endPar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lnSpc>
                <a:spcPct val="10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All model parameters, i.e., class priors and feature probability distributions, can be estimated with relative frequencies from the training set. </a:t>
            </a:r>
          </a:p>
          <a:p>
            <a:pPr algn="just">
              <a:lnSpc>
                <a:spcPct val="10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When a given class and message feature do not occur together in the training set, the corresponding frequency-based probability estimate will be zero, which would make the right-hand side of the above equation undefined. This problem can be mitigated by incorporating some corrections such as Laplace smoothing in all probability estimates.</a:t>
            </a:r>
          </a:p>
          <a:p>
            <a:pPr algn="just">
              <a:lnSpc>
                <a:spcPct val="10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Apart from this, many other algorithms such as </a:t>
            </a:r>
            <a:r>
              <a:rPr lang="en-US" sz="2000" b="0" i="0" u="none" strike="noStrike" baseline="0" dirty="0" err="1">
                <a:solidFill>
                  <a:srgbClr val="000000"/>
                </a:solidFill>
                <a:latin typeface="Calibri" panose="020F0502020204030204" pitchFamily="34" charset="0"/>
                <a:ea typeface="Calibri" panose="020F0502020204030204" pitchFamily="34" charset="0"/>
                <a:cs typeface="Calibri" panose="020F0502020204030204" pitchFamily="34" charset="0"/>
              </a:rPr>
              <a:t>LogitBoost</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(LB), support vector machine (SVM), augmented latent semantic indexing space model (LSI), and radial basis function (RBF) networks are used.</a:t>
            </a:r>
          </a:p>
          <a:p>
            <a:pPr algn="just">
              <a:lnSpc>
                <a:spcPct val="150000"/>
              </a:lnSpc>
            </a:pP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1F0ECA4D-352A-8D04-7012-2FBE0CD5A692}"/>
              </a:ext>
            </a:extLst>
          </p:cNvPr>
          <p:cNvPicPr>
            <a:picLocks noChangeAspect="1"/>
          </p:cNvPicPr>
          <p:nvPr/>
        </p:nvPicPr>
        <p:blipFill>
          <a:blip r:embed="rId2"/>
          <a:stretch>
            <a:fillRect/>
          </a:stretch>
        </p:blipFill>
        <p:spPr>
          <a:xfrm>
            <a:off x="3552079" y="2259900"/>
            <a:ext cx="4305521" cy="844593"/>
          </a:xfrm>
          <a:prstGeom prst="rect">
            <a:avLst/>
          </a:prstGeom>
        </p:spPr>
      </p:pic>
    </p:spTree>
    <p:extLst>
      <p:ext uri="{BB962C8B-B14F-4D97-AF65-F5344CB8AC3E}">
        <p14:creationId xmlns:p14="http://schemas.microsoft.com/office/powerpoint/2010/main" val="3749059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B6086-0AEC-63BF-F7C3-E2772A2959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B14CD4-B00C-C20B-1980-B7EF98310BB8}"/>
              </a:ext>
            </a:extLst>
          </p:cNvPr>
          <p:cNvSpPr>
            <a:spLocks noGrp="1"/>
          </p:cNvSpPr>
          <p:nvPr>
            <p:ph type="title"/>
          </p:nvPr>
        </p:nvSpPr>
        <p:spPr>
          <a:xfrm>
            <a:off x="1000760" y="264160"/>
            <a:ext cx="9875520" cy="1356360"/>
          </a:xfrm>
        </p:spPr>
        <p:txBody>
          <a:bodyPr>
            <a:normAutofit/>
          </a:bodyPr>
          <a:lstStyle/>
          <a:p>
            <a:pPr algn="ctr"/>
            <a:r>
              <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rPr>
              <a:t>Text Analytics</a:t>
            </a:r>
          </a:p>
        </p:txBody>
      </p:sp>
      <p:sp>
        <p:nvSpPr>
          <p:cNvPr id="3" name="Content Placeholder 2">
            <a:extLst>
              <a:ext uri="{FF2B5EF4-FFF2-40B4-BE49-F238E27FC236}">
                <a16:creationId xmlns:a16="http://schemas.microsoft.com/office/drawing/2014/main" id="{33737231-4545-C8A4-9010-2741566B327B}"/>
              </a:ext>
            </a:extLst>
          </p:cNvPr>
          <p:cNvSpPr>
            <a:spLocks noGrp="1"/>
          </p:cNvSpPr>
          <p:nvPr>
            <p:ph idx="1"/>
          </p:nvPr>
        </p:nvSpPr>
        <p:spPr>
          <a:xfrm>
            <a:off x="1159564" y="1409700"/>
            <a:ext cx="9872871" cy="4038600"/>
          </a:xfrm>
        </p:spPr>
        <p:txBody>
          <a:bodyPr>
            <a:noAutofit/>
          </a:bodyPr>
          <a:lstStyle/>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Text analysis refers to the representation, processing, analyzing, and modeling of a huge amount of text data to provide valuable insights.</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Text mining – the method of determining the relationship and interesting patterns in large text collections – is an essential component of text analysis.</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Text analysis is the automated process of understanding and sorting unstructured text data with machine learning to mine for valuable insights. </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This technique helps us to automatically extract, classify, and identify text data, such as comments, queries, messages, requests, tweets, emails, product reviews, and survey responses. </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3D0E6375-171F-E593-86C4-7B08A0759BFA}"/>
              </a:ext>
            </a:extLst>
          </p:cNvPr>
          <p:cNvSpPr>
            <a:spLocks noGrp="1"/>
          </p:cNvSpPr>
          <p:nvPr>
            <p:ph type="sldNum" sz="quarter" idx="12"/>
          </p:nvPr>
        </p:nvSpPr>
        <p:spPr/>
        <p:txBody>
          <a:bodyPr/>
          <a:lstStyle/>
          <a:p>
            <a:fld id="{0582FFC0-0EEA-4EB8-88E5-03F607CDC4F3}" type="slidenum">
              <a:rPr lang="en-IN" smtClean="0"/>
              <a:t>18</a:t>
            </a:fld>
            <a:endParaRPr lang="en-IN"/>
          </a:p>
        </p:txBody>
      </p:sp>
    </p:spTree>
    <p:extLst>
      <p:ext uri="{BB962C8B-B14F-4D97-AF65-F5344CB8AC3E}">
        <p14:creationId xmlns:p14="http://schemas.microsoft.com/office/powerpoint/2010/main" val="2391996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9A01B-B7B4-C3F5-2AD2-8D2A3B614E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D7257F-1758-09E5-1970-704B0D0FEDF4}"/>
              </a:ext>
            </a:extLst>
          </p:cNvPr>
          <p:cNvSpPr>
            <a:spLocks noGrp="1"/>
          </p:cNvSpPr>
          <p:nvPr>
            <p:ph type="title"/>
          </p:nvPr>
        </p:nvSpPr>
        <p:spPr>
          <a:xfrm>
            <a:off x="1000760" y="264160"/>
            <a:ext cx="9875520" cy="1356360"/>
          </a:xfrm>
        </p:spPr>
        <p:txBody>
          <a:bodyPr>
            <a:normAutofit/>
          </a:bodyPr>
          <a:lstStyle/>
          <a:p>
            <a:pPr algn="ctr"/>
            <a:r>
              <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rPr>
              <a:t>Text Analytics</a:t>
            </a:r>
          </a:p>
        </p:txBody>
      </p:sp>
      <p:sp>
        <p:nvSpPr>
          <p:cNvPr id="3" name="Content Placeholder 2">
            <a:extLst>
              <a:ext uri="{FF2B5EF4-FFF2-40B4-BE49-F238E27FC236}">
                <a16:creationId xmlns:a16="http://schemas.microsoft.com/office/drawing/2014/main" id="{7960C2EA-C006-9C78-A0B7-4C410757DA56}"/>
              </a:ext>
            </a:extLst>
          </p:cNvPr>
          <p:cNvSpPr>
            <a:spLocks noGrp="1"/>
          </p:cNvSpPr>
          <p:nvPr>
            <p:ph idx="1"/>
          </p:nvPr>
        </p:nvSpPr>
        <p:spPr>
          <a:xfrm>
            <a:off x="1159564" y="1409700"/>
            <a:ext cx="9872871" cy="4038600"/>
          </a:xfrm>
        </p:spPr>
        <p:txBody>
          <a:bodyPr>
            <a:noAutofit/>
          </a:bodyPr>
          <a:lstStyle/>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Table shown below provides some sample data sources and data formats that text analysis would have to deal with.</a:t>
            </a:r>
          </a:p>
          <a:p>
            <a:pPr marL="45720" indent="0" algn="just">
              <a:lnSpc>
                <a:spcPct val="150000"/>
              </a:lnSpc>
              <a:buNone/>
            </a:pP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8DDA44B7-C633-6361-1C25-E4B429EF62A6}"/>
              </a:ext>
            </a:extLst>
          </p:cNvPr>
          <p:cNvSpPr>
            <a:spLocks noGrp="1"/>
          </p:cNvSpPr>
          <p:nvPr>
            <p:ph type="sldNum" sz="quarter" idx="12"/>
          </p:nvPr>
        </p:nvSpPr>
        <p:spPr/>
        <p:txBody>
          <a:bodyPr/>
          <a:lstStyle/>
          <a:p>
            <a:fld id="{0582FFC0-0EEA-4EB8-88E5-03F607CDC4F3}" type="slidenum">
              <a:rPr lang="en-IN" smtClean="0"/>
              <a:t>19</a:t>
            </a:fld>
            <a:endParaRPr lang="en-IN"/>
          </a:p>
        </p:txBody>
      </p:sp>
      <p:graphicFrame>
        <p:nvGraphicFramePr>
          <p:cNvPr id="5" name="Table 4">
            <a:extLst>
              <a:ext uri="{FF2B5EF4-FFF2-40B4-BE49-F238E27FC236}">
                <a16:creationId xmlns:a16="http://schemas.microsoft.com/office/drawing/2014/main" id="{A3C27CC1-CEDD-AF74-9560-EC4316B9D772}"/>
              </a:ext>
            </a:extLst>
          </p:cNvPr>
          <p:cNvGraphicFramePr>
            <a:graphicFrameLocks noGrp="1"/>
          </p:cNvGraphicFramePr>
          <p:nvPr>
            <p:extLst>
              <p:ext uri="{D42A27DB-BD31-4B8C-83A1-F6EECF244321}">
                <p14:modId xmlns:p14="http://schemas.microsoft.com/office/powerpoint/2010/main" val="3170562947"/>
              </p:ext>
            </p:extLst>
          </p:nvPr>
        </p:nvGraphicFramePr>
        <p:xfrm>
          <a:off x="1874520" y="2883746"/>
          <a:ext cx="8127999" cy="3134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32874865"/>
                    </a:ext>
                  </a:extLst>
                </a:gridCol>
                <a:gridCol w="2709333">
                  <a:extLst>
                    <a:ext uri="{9D8B030D-6E8A-4147-A177-3AD203B41FA5}">
                      <a16:colId xmlns:a16="http://schemas.microsoft.com/office/drawing/2014/main" val="3664638723"/>
                    </a:ext>
                  </a:extLst>
                </a:gridCol>
                <a:gridCol w="2709333">
                  <a:extLst>
                    <a:ext uri="{9D8B030D-6E8A-4147-A177-3AD203B41FA5}">
                      <a16:colId xmlns:a16="http://schemas.microsoft.com/office/drawing/2014/main" val="435028183"/>
                    </a:ext>
                  </a:extLst>
                </a:gridCol>
              </a:tblGrid>
              <a:tr h="370840">
                <a:tc>
                  <a:txBody>
                    <a:bodyPr/>
                    <a:lstStyle/>
                    <a:p>
                      <a:pPr algn="ctr"/>
                      <a:r>
                        <a:rPr lang="en-IN" dirty="0"/>
                        <a:t>Data Source</a:t>
                      </a:r>
                    </a:p>
                  </a:txBody>
                  <a:tcPr/>
                </a:tc>
                <a:tc>
                  <a:txBody>
                    <a:bodyPr/>
                    <a:lstStyle/>
                    <a:p>
                      <a:pPr algn="ctr"/>
                      <a:r>
                        <a:rPr lang="en-IN" dirty="0"/>
                        <a:t>Data Structure Type</a:t>
                      </a:r>
                    </a:p>
                  </a:txBody>
                  <a:tcPr/>
                </a:tc>
                <a:tc>
                  <a:txBody>
                    <a:bodyPr/>
                    <a:lstStyle/>
                    <a:p>
                      <a:pPr algn="ctr"/>
                      <a:r>
                        <a:rPr lang="en-IN" dirty="0"/>
                        <a:t>Data Format</a:t>
                      </a:r>
                    </a:p>
                  </a:txBody>
                  <a:tcPr/>
                </a:tc>
                <a:extLst>
                  <a:ext uri="{0D108BD9-81ED-4DB2-BD59-A6C34878D82A}">
                    <a16:rowId xmlns:a16="http://schemas.microsoft.com/office/drawing/2014/main" val="3518157008"/>
                  </a:ext>
                </a:extLst>
              </a:tr>
              <a:tr h="370840">
                <a:tc>
                  <a:txBody>
                    <a:bodyPr/>
                    <a:lstStyle/>
                    <a:p>
                      <a:pPr algn="ctr"/>
                      <a:r>
                        <a:rPr lang="en-IN" dirty="0"/>
                        <a:t>Email</a:t>
                      </a:r>
                    </a:p>
                  </a:txBody>
                  <a:tcPr/>
                </a:tc>
                <a:tc>
                  <a:txBody>
                    <a:bodyPr/>
                    <a:lstStyle/>
                    <a:p>
                      <a:pPr algn="ctr"/>
                      <a:r>
                        <a:rPr lang="en-IN" dirty="0"/>
                        <a:t>Unstructured</a:t>
                      </a:r>
                    </a:p>
                  </a:txBody>
                  <a:tcPr/>
                </a:tc>
                <a:tc>
                  <a:txBody>
                    <a:bodyPr/>
                    <a:lstStyle/>
                    <a:p>
                      <a:pPr algn="ctr"/>
                      <a:r>
                        <a:rPr lang="en-IN" dirty="0"/>
                        <a:t>TXT, MSG, IMG</a:t>
                      </a:r>
                    </a:p>
                  </a:txBody>
                  <a:tcPr/>
                </a:tc>
                <a:extLst>
                  <a:ext uri="{0D108BD9-81ED-4DB2-BD59-A6C34878D82A}">
                    <a16:rowId xmlns:a16="http://schemas.microsoft.com/office/drawing/2014/main" val="2014312450"/>
                  </a:ext>
                </a:extLst>
              </a:tr>
              <a:tr h="370840">
                <a:tc>
                  <a:txBody>
                    <a:bodyPr/>
                    <a:lstStyle/>
                    <a:p>
                      <a:pPr algn="ctr"/>
                      <a:r>
                        <a:rPr lang="en-IN" dirty="0"/>
                        <a:t>Web pages</a:t>
                      </a:r>
                    </a:p>
                  </a:txBody>
                  <a:tcPr/>
                </a:tc>
                <a:tc>
                  <a:txBody>
                    <a:bodyPr/>
                    <a:lstStyle/>
                    <a:p>
                      <a:pPr algn="ctr"/>
                      <a:r>
                        <a:rPr lang="en-IN" dirty="0"/>
                        <a:t>Semi-structured</a:t>
                      </a:r>
                    </a:p>
                  </a:txBody>
                  <a:tcPr/>
                </a:tc>
                <a:tc>
                  <a:txBody>
                    <a:bodyPr/>
                    <a:lstStyle/>
                    <a:p>
                      <a:pPr algn="ctr"/>
                      <a:r>
                        <a:rPr lang="en-IN" dirty="0"/>
                        <a:t>HTML, IMG</a:t>
                      </a:r>
                    </a:p>
                  </a:txBody>
                  <a:tcPr/>
                </a:tc>
                <a:extLst>
                  <a:ext uri="{0D108BD9-81ED-4DB2-BD59-A6C34878D82A}">
                    <a16:rowId xmlns:a16="http://schemas.microsoft.com/office/drawing/2014/main" val="4103957675"/>
                  </a:ext>
                </a:extLst>
              </a:tr>
              <a:tr h="370840">
                <a:tc>
                  <a:txBody>
                    <a:bodyPr/>
                    <a:lstStyle/>
                    <a:p>
                      <a:pPr algn="ctr"/>
                      <a:r>
                        <a:rPr lang="en-IN" dirty="0"/>
                        <a:t>Server logs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Semi-structured</a:t>
                      </a:r>
                    </a:p>
                    <a:p>
                      <a:pPr algn="ctr"/>
                      <a:r>
                        <a:rPr lang="en-IN" dirty="0"/>
                        <a:t>or quasi-structured</a:t>
                      </a:r>
                    </a:p>
                  </a:txBody>
                  <a:tcPr/>
                </a:tc>
                <a:tc>
                  <a:txBody>
                    <a:bodyPr/>
                    <a:lstStyle/>
                    <a:p>
                      <a:pPr algn="ctr"/>
                      <a:r>
                        <a:rPr lang="en-IN" dirty="0"/>
                        <a:t>LOG or TXT</a:t>
                      </a:r>
                    </a:p>
                  </a:txBody>
                  <a:tcPr/>
                </a:tc>
                <a:extLst>
                  <a:ext uri="{0D108BD9-81ED-4DB2-BD59-A6C34878D82A}">
                    <a16:rowId xmlns:a16="http://schemas.microsoft.com/office/drawing/2014/main" val="3550440301"/>
                  </a:ext>
                </a:extLst>
              </a:tr>
              <a:tr h="370840">
                <a:tc>
                  <a:txBody>
                    <a:bodyPr/>
                    <a:lstStyle/>
                    <a:p>
                      <a:pPr algn="ctr"/>
                      <a:r>
                        <a:rPr lang="en-IN" dirty="0"/>
                        <a:t>News articles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Unstructured</a:t>
                      </a:r>
                    </a:p>
                  </a:txBody>
                  <a:tcPr/>
                </a:tc>
                <a:tc>
                  <a:txBody>
                    <a:bodyPr/>
                    <a:lstStyle/>
                    <a:p>
                      <a:pPr algn="ctr"/>
                      <a:r>
                        <a:rPr lang="en-IN" dirty="0"/>
                        <a:t>TXT, HTML</a:t>
                      </a:r>
                    </a:p>
                  </a:txBody>
                  <a:tcPr/>
                </a:tc>
                <a:extLst>
                  <a:ext uri="{0D108BD9-81ED-4DB2-BD59-A6C34878D82A}">
                    <a16:rowId xmlns:a16="http://schemas.microsoft.com/office/drawing/2014/main" val="442685146"/>
                  </a:ext>
                </a:extLst>
              </a:tr>
              <a:tr h="370840">
                <a:tc>
                  <a:txBody>
                    <a:bodyPr/>
                    <a:lstStyle/>
                    <a:p>
                      <a:pPr algn="ctr"/>
                      <a:r>
                        <a:rPr lang="en-IN" dirty="0"/>
                        <a:t>Literature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Unstructured</a:t>
                      </a:r>
                    </a:p>
                  </a:txBody>
                  <a:tcPr/>
                </a:tc>
                <a:tc>
                  <a:txBody>
                    <a:bodyPr/>
                    <a:lstStyle/>
                    <a:p>
                      <a:pPr algn="ctr"/>
                      <a:r>
                        <a:rPr lang="en-IN" dirty="0"/>
                        <a:t>TXT, DOC, HTML, or PDF</a:t>
                      </a:r>
                    </a:p>
                  </a:txBody>
                  <a:tcPr/>
                </a:tc>
                <a:extLst>
                  <a:ext uri="{0D108BD9-81ED-4DB2-BD59-A6C34878D82A}">
                    <a16:rowId xmlns:a16="http://schemas.microsoft.com/office/drawing/2014/main" val="2153205589"/>
                  </a:ext>
                </a:extLst>
              </a:tr>
              <a:tr h="370840">
                <a:tc>
                  <a:txBody>
                    <a:bodyPr/>
                    <a:lstStyle/>
                    <a:p>
                      <a:pPr algn="ctr"/>
                      <a:r>
                        <a:rPr lang="en-IN" dirty="0"/>
                        <a:t>Social network API firehouses</a:t>
                      </a:r>
                    </a:p>
                  </a:txBody>
                  <a:tcPr/>
                </a:tc>
                <a:tc>
                  <a:txBody>
                    <a:bodyPr/>
                    <a:lstStyle/>
                    <a:p>
                      <a:pPr algn="ctr"/>
                      <a:r>
                        <a:rPr lang="en-IN" dirty="0"/>
                        <a:t>Semi-structured</a:t>
                      </a:r>
                    </a:p>
                  </a:txBody>
                  <a:tcPr/>
                </a:tc>
                <a:tc>
                  <a:txBody>
                    <a:bodyPr/>
                    <a:lstStyle/>
                    <a:p>
                      <a:pPr algn="ctr"/>
                      <a:r>
                        <a:rPr lang="en-IN" dirty="0"/>
                        <a:t>XML, JSON, or RSS</a:t>
                      </a:r>
                    </a:p>
                  </a:txBody>
                  <a:tcPr/>
                </a:tc>
                <a:extLst>
                  <a:ext uri="{0D108BD9-81ED-4DB2-BD59-A6C34878D82A}">
                    <a16:rowId xmlns:a16="http://schemas.microsoft.com/office/drawing/2014/main" val="1460724780"/>
                  </a:ext>
                </a:extLst>
              </a:tr>
            </a:tbl>
          </a:graphicData>
        </a:graphic>
      </p:graphicFrame>
    </p:spTree>
    <p:extLst>
      <p:ext uri="{BB962C8B-B14F-4D97-AF65-F5344CB8AC3E}">
        <p14:creationId xmlns:p14="http://schemas.microsoft.com/office/powerpoint/2010/main" val="4292049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5EBFA-0746-2D4C-E6D8-8692AE0337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3A3A9C-CA46-7EC7-50BB-FC98D8C665D0}"/>
              </a:ext>
            </a:extLst>
          </p:cNvPr>
          <p:cNvSpPr>
            <a:spLocks noGrp="1"/>
          </p:cNvSpPr>
          <p:nvPr>
            <p:ph type="title"/>
          </p:nvPr>
        </p:nvSpPr>
        <p:spPr>
          <a:xfrm>
            <a:off x="1140351" y="457200"/>
            <a:ext cx="9875520" cy="609600"/>
          </a:xfrm>
        </p:spPr>
        <p:txBody>
          <a:bodyPr>
            <a:noAutofit/>
          </a:bodyPr>
          <a:lstStyle/>
          <a:p>
            <a:pPr algn="ctr"/>
            <a:r>
              <a:rPr lang="en-IN" sz="4000" b="1" cap="none" dirty="0">
                <a:solidFill>
                  <a:srgbClr val="C00000"/>
                </a:solidFill>
                <a:latin typeface="Calibri" panose="020F0502020204030204" pitchFamily="34" charset="0"/>
                <a:ea typeface="Calibri" panose="020F0502020204030204" pitchFamily="34" charset="0"/>
                <a:cs typeface="Calibri" panose="020F0502020204030204" pitchFamily="34" charset="0"/>
              </a:rPr>
              <a:t>Text Mining</a:t>
            </a:r>
            <a:endParaRPr lang="en-IN" sz="40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6559E40A-6A0C-0D6F-1628-A18244F5134D}"/>
              </a:ext>
            </a:extLst>
          </p:cNvPr>
          <p:cNvSpPr>
            <a:spLocks noGrp="1"/>
          </p:cNvSpPr>
          <p:nvPr>
            <p:ph idx="1"/>
          </p:nvPr>
        </p:nvSpPr>
        <p:spPr>
          <a:xfrm>
            <a:off x="1140351" y="1351280"/>
            <a:ext cx="9872871" cy="4582160"/>
          </a:xfrm>
        </p:spPr>
        <p:txBody>
          <a:bodyPr>
            <a:noAutofit/>
          </a:bodyPr>
          <a:lstStyle/>
          <a:p>
            <a:pPr algn="just"/>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Text data is ubiquitous and growing rapidly. </a:t>
            </a:r>
          </a:p>
          <a:p>
            <a:pPr algn="just"/>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Text data is also very important because it contains knowledge about users, especially preferences and opinions; text mining is a rapidly changing and constantly developing field of study and research. </a:t>
            </a:r>
          </a:p>
          <a:p>
            <a:pPr algn="just"/>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 volume of social media, blogs, websites, articles, and other text data is growing rapidly.</a:t>
            </a:r>
          </a:p>
          <a:p>
            <a:pPr algn="just"/>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There is a need for optimal analysis, extracting knowledge and insight, and categorization of meaningful text content. </a:t>
            </a:r>
          </a:p>
          <a:p>
            <a:pPr algn="just"/>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Following is the text mining process. </a:t>
            </a:r>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617220" lvl="1" indent="-342900" algn="just">
              <a:buFont typeface="+mj-lt"/>
              <a:buAutoNum type="arabicPeriod"/>
            </a:pPr>
            <a:r>
              <a:rPr lang="en-US"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Text Transformation </a:t>
            </a:r>
          </a:p>
          <a:p>
            <a:pPr marL="617220" lvl="1" indent="-342900" algn="just">
              <a:buFont typeface="+mj-lt"/>
              <a:buAutoNum type="arabicPeriod"/>
            </a:pPr>
            <a:r>
              <a:rPr lang="en-US"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Data Preprocessing</a:t>
            </a:r>
          </a:p>
          <a:p>
            <a:pPr marL="617220" lvl="1" indent="-342900" algn="just">
              <a:buFont typeface="+mj-lt"/>
              <a:buAutoNum type="arabicPeriod"/>
            </a:pPr>
            <a:r>
              <a:rPr lang="en-US"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Feature selection.</a:t>
            </a:r>
          </a:p>
          <a:p>
            <a:pPr marL="617220" lvl="1" indent="-342900" algn="just">
              <a:buFont typeface="+mj-lt"/>
              <a:buAutoNum type="arabicPeriod"/>
            </a:pPr>
            <a:r>
              <a:rPr lang="en-US"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Data mining</a:t>
            </a:r>
          </a:p>
          <a:p>
            <a:pPr marL="617220" lvl="1" indent="-342900" algn="just">
              <a:buFont typeface="+mj-lt"/>
              <a:buAutoNum type="arabicPeriod"/>
            </a:pPr>
            <a:r>
              <a:rPr lang="en-US"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Evaluation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105CE572-D10E-6AD1-3584-84C9C6BF85EE}"/>
              </a:ext>
            </a:extLst>
          </p:cNvPr>
          <p:cNvSpPr>
            <a:spLocks noGrp="1"/>
          </p:cNvSpPr>
          <p:nvPr>
            <p:ph type="sldNum" sz="quarter" idx="12"/>
          </p:nvPr>
        </p:nvSpPr>
        <p:spPr/>
        <p:txBody>
          <a:bodyPr/>
          <a:lstStyle/>
          <a:p>
            <a:fld id="{0582FFC0-0EEA-4EB8-88E5-03F607CDC4F3}" type="slidenum">
              <a:rPr lang="en-IN" smtClean="0"/>
              <a:t>2</a:t>
            </a:fld>
            <a:endParaRPr lang="en-IN"/>
          </a:p>
        </p:txBody>
      </p:sp>
    </p:spTree>
    <p:extLst>
      <p:ext uri="{BB962C8B-B14F-4D97-AF65-F5344CB8AC3E}">
        <p14:creationId xmlns:p14="http://schemas.microsoft.com/office/powerpoint/2010/main" val="2864829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720C-7F18-3534-DCE2-8E9E4D02E802}"/>
              </a:ext>
            </a:extLst>
          </p:cNvPr>
          <p:cNvSpPr>
            <a:spLocks noGrp="1"/>
          </p:cNvSpPr>
          <p:nvPr>
            <p:ph type="title"/>
          </p:nvPr>
        </p:nvSpPr>
        <p:spPr/>
        <p:txBody>
          <a:bodyPr/>
          <a:lstStyle/>
          <a:p>
            <a:pPr algn="ctr"/>
            <a:r>
              <a:rPr lang="en-IN" sz="4400" b="1" dirty="0">
                <a:solidFill>
                  <a:srgbClr val="C00000"/>
                </a:solidFill>
                <a:latin typeface="Calibri" panose="020F0502020204030204" pitchFamily="34" charset="0"/>
                <a:ea typeface="Calibri" panose="020F0502020204030204" pitchFamily="34" charset="0"/>
                <a:cs typeface="Calibri" panose="020F0502020204030204" pitchFamily="34" charset="0"/>
              </a:rPr>
              <a:t>Text Analytics Subtasks</a:t>
            </a:r>
            <a:endParaRPr lang="en-IN" dirty="0"/>
          </a:p>
        </p:txBody>
      </p:sp>
      <p:sp>
        <p:nvSpPr>
          <p:cNvPr id="3" name="Content Placeholder 2">
            <a:extLst>
              <a:ext uri="{FF2B5EF4-FFF2-40B4-BE49-F238E27FC236}">
                <a16:creationId xmlns:a16="http://schemas.microsoft.com/office/drawing/2014/main" id="{7907817C-033F-6DA1-774D-C17AEA30B153}"/>
              </a:ext>
            </a:extLst>
          </p:cNvPr>
          <p:cNvSpPr>
            <a:spLocks noGrp="1"/>
          </p:cNvSpPr>
          <p:nvPr>
            <p:ph idx="1"/>
          </p:nvPr>
        </p:nvSpPr>
        <p:spPr/>
        <p:txBody>
          <a:bodyPr>
            <a:normAutofit/>
          </a:bodyPr>
          <a:lstStyle/>
          <a:p>
            <a:r>
              <a:rPr lang="en-IN" sz="2400" dirty="0">
                <a:solidFill>
                  <a:schemeClr val="tx1"/>
                </a:solidFill>
              </a:rPr>
              <a:t>Cleaning and Parsing</a:t>
            </a:r>
          </a:p>
          <a:p>
            <a:r>
              <a:rPr lang="en-IN" sz="2400" dirty="0">
                <a:solidFill>
                  <a:schemeClr val="tx1"/>
                </a:solidFill>
              </a:rPr>
              <a:t>Searching and Retrieval</a:t>
            </a:r>
          </a:p>
          <a:p>
            <a:r>
              <a:rPr lang="en-IN" sz="2400" dirty="0">
                <a:solidFill>
                  <a:schemeClr val="tx1"/>
                </a:solidFill>
              </a:rPr>
              <a:t>Text Mining</a:t>
            </a:r>
          </a:p>
          <a:p>
            <a:r>
              <a:rPr lang="en-IN" sz="2400" dirty="0">
                <a:solidFill>
                  <a:schemeClr val="tx1"/>
                </a:solidFill>
              </a:rPr>
              <a:t>Part-of-Speech Tagging</a:t>
            </a:r>
          </a:p>
          <a:p>
            <a:r>
              <a:rPr lang="en-IN" sz="2400" dirty="0">
                <a:solidFill>
                  <a:schemeClr val="tx1"/>
                </a:solidFill>
              </a:rPr>
              <a:t>Stemming</a:t>
            </a:r>
          </a:p>
          <a:p>
            <a:r>
              <a:rPr lang="en-IN" sz="2400" dirty="0">
                <a:solidFill>
                  <a:schemeClr val="tx1"/>
                </a:solidFill>
              </a:rPr>
              <a:t>Lemmatization</a:t>
            </a:r>
          </a:p>
        </p:txBody>
      </p:sp>
      <p:sp>
        <p:nvSpPr>
          <p:cNvPr id="4" name="Slide Number Placeholder 3">
            <a:extLst>
              <a:ext uri="{FF2B5EF4-FFF2-40B4-BE49-F238E27FC236}">
                <a16:creationId xmlns:a16="http://schemas.microsoft.com/office/drawing/2014/main" id="{AC46D727-0CDD-000C-9697-CB8FA72E90D2}"/>
              </a:ext>
            </a:extLst>
          </p:cNvPr>
          <p:cNvSpPr>
            <a:spLocks noGrp="1"/>
          </p:cNvSpPr>
          <p:nvPr>
            <p:ph type="sldNum" sz="quarter" idx="12"/>
          </p:nvPr>
        </p:nvSpPr>
        <p:spPr/>
        <p:txBody>
          <a:bodyPr/>
          <a:lstStyle/>
          <a:p>
            <a:fld id="{0582FFC0-0EEA-4EB8-88E5-03F607CDC4F3}" type="slidenum">
              <a:rPr lang="en-IN" smtClean="0"/>
              <a:t>20</a:t>
            </a:fld>
            <a:endParaRPr lang="en-IN"/>
          </a:p>
        </p:txBody>
      </p:sp>
    </p:spTree>
    <p:extLst>
      <p:ext uri="{BB962C8B-B14F-4D97-AF65-F5344CB8AC3E}">
        <p14:creationId xmlns:p14="http://schemas.microsoft.com/office/powerpoint/2010/main" val="2263617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215B9-CD98-09FB-15FC-2B803D8835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48EF12-0B93-DA46-B83E-071498BFA570}"/>
              </a:ext>
            </a:extLst>
          </p:cNvPr>
          <p:cNvSpPr>
            <a:spLocks noGrp="1"/>
          </p:cNvSpPr>
          <p:nvPr>
            <p:ph type="title"/>
          </p:nvPr>
        </p:nvSpPr>
        <p:spPr>
          <a:xfrm>
            <a:off x="1000760" y="264160"/>
            <a:ext cx="9875520" cy="1356360"/>
          </a:xfrm>
        </p:spPr>
        <p:txBody>
          <a:bodyPr>
            <a:normAutofit/>
          </a:bodyPr>
          <a:lstStyle/>
          <a:p>
            <a:pPr algn="ctr"/>
            <a:r>
              <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rPr>
              <a:t>Text Analytics Subtasks</a:t>
            </a:r>
          </a:p>
        </p:txBody>
      </p:sp>
      <p:sp>
        <p:nvSpPr>
          <p:cNvPr id="3" name="Content Placeholder 2">
            <a:extLst>
              <a:ext uri="{FF2B5EF4-FFF2-40B4-BE49-F238E27FC236}">
                <a16:creationId xmlns:a16="http://schemas.microsoft.com/office/drawing/2014/main" id="{A9396D0C-D8BF-CD64-55CA-958E8DB083E9}"/>
              </a:ext>
            </a:extLst>
          </p:cNvPr>
          <p:cNvSpPr>
            <a:spLocks noGrp="1"/>
          </p:cNvSpPr>
          <p:nvPr>
            <p:ph idx="1"/>
          </p:nvPr>
        </p:nvSpPr>
        <p:spPr>
          <a:xfrm>
            <a:off x="1159564" y="1409700"/>
            <a:ext cx="9872871" cy="4038600"/>
          </a:xfrm>
        </p:spPr>
        <p:txBody>
          <a:bodyPr>
            <a:noAutofit/>
          </a:bodyPr>
          <a:lstStyle/>
          <a:p>
            <a:pPr marL="45720" indent="0" algn="just">
              <a:lnSpc>
                <a:spcPct val="150000"/>
              </a:lnSpc>
              <a:buNone/>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Cleaning and Parsing</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Before you can do a text analysis project, you also need to do a lot of text cleaning and parsing. That is because much of the text is formed and stored so that people can understand it, and it is not always easy for a machine to process that text. </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Computers work well and are familiar with the data when there is a structure to a data source or, at least, some regular patterns that it can identify. </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Most cleaning and parsing for text analysis involves increasing the regularity (e.g., fixing typos) or adding structure (tagging certain words as important, or even splitting documents up into different sections that have special meaning – title, authors, chapters, etc.). </a:t>
            </a:r>
          </a:p>
          <a:p>
            <a:pPr marL="45720" indent="0" algn="just">
              <a:lnSpc>
                <a:spcPct val="150000"/>
              </a:lnSpc>
              <a:buNone/>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A615068D-4D08-2C01-8A0E-CA23A69E2622}"/>
              </a:ext>
            </a:extLst>
          </p:cNvPr>
          <p:cNvSpPr>
            <a:spLocks noGrp="1"/>
          </p:cNvSpPr>
          <p:nvPr>
            <p:ph type="sldNum" sz="quarter" idx="12"/>
          </p:nvPr>
        </p:nvSpPr>
        <p:spPr/>
        <p:txBody>
          <a:bodyPr/>
          <a:lstStyle/>
          <a:p>
            <a:fld id="{0582FFC0-0EEA-4EB8-88E5-03F607CDC4F3}" type="slidenum">
              <a:rPr lang="en-IN" smtClean="0"/>
              <a:t>21</a:t>
            </a:fld>
            <a:endParaRPr lang="en-IN"/>
          </a:p>
        </p:txBody>
      </p:sp>
    </p:spTree>
    <p:extLst>
      <p:ext uri="{BB962C8B-B14F-4D97-AF65-F5344CB8AC3E}">
        <p14:creationId xmlns:p14="http://schemas.microsoft.com/office/powerpoint/2010/main" val="2860487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251F0-306D-0EBE-E3D4-756CCEA4F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AC29D6-CAE9-CB80-EE65-380E9B9E6584}"/>
              </a:ext>
            </a:extLst>
          </p:cNvPr>
          <p:cNvSpPr>
            <a:spLocks noGrp="1"/>
          </p:cNvSpPr>
          <p:nvPr>
            <p:ph type="title"/>
          </p:nvPr>
        </p:nvSpPr>
        <p:spPr>
          <a:xfrm>
            <a:off x="1000760" y="264160"/>
            <a:ext cx="9875520" cy="1356360"/>
          </a:xfrm>
        </p:spPr>
        <p:txBody>
          <a:bodyPr>
            <a:normAutofit/>
          </a:bodyPr>
          <a:lstStyle/>
          <a:p>
            <a:pPr algn="ctr"/>
            <a:r>
              <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rPr>
              <a:t>Text Analytics Subtasks</a:t>
            </a:r>
          </a:p>
        </p:txBody>
      </p:sp>
      <p:sp>
        <p:nvSpPr>
          <p:cNvPr id="3" name="Content Placeholder 2">
            <a:extLst>
              <a:ext uri="{FF2B5EF4-FFF2-40B4-BE49-F238E27FC236}">
                <a16:creationId xmlns:a16="http://schemas.microsoft.com/office/drawing/2014/main" id="{39BC8459-74F3-7824-3A92-E9E1ED3973C2}"/>
              </a:ext>
            </a:extLst>
          </p:cNvPr>
          <p:cNvSpPr>
            <a:spLocks noGrp="1"/>
          </p:cNvSpPr>
          <p:nvPr>
            <p:ph idx="1"/>
          </p:nvPr>
        </p:nvSpPr>
        <p:spPr>
          <a:xfrm>
            <a:off x="1159564" y="1409700"/>
            <a:ext cx="9872871" cy="4038600"/>
          </a:xfrm>
        </p:spPr>
        <p:txBody>
          <a:bodyPr>
            <a:noAutofit/>
          </a:bodyPr>
          <a:lstStyle/>
          <a:p>
            <a:pPr marL="45720" indent="0" algn="just">
              <a:lnSpc>
                <a:spcPct val="150000"/>
              </a:lnSpc>
              <a:buNone/>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Cleaning and Parsing</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Typically, parsing is a process that uses unstructured text and creates a structure for further analysis. </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Unstructured text can be a simple text file, a blog article, an extensible markup language (XML) file, or a hypertext markup language (HTML) file. </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Parsing deconstructs and works out on the text given and makes it in a more organized way for subsequent steps.</a:t>
            </a:r>
            <a:endPar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962E9E45-B344-A753-543F-3FB4818FA859}"/>
              </a:ext>
            </a:extLst>
          </p:cNvPr>
          <p:cNvSpPr>
            <a:spLocks noGrp="1"/>
          </p:cNvSpPr>
          <p:nvPr>
            <p:ph type="sldNum" sz="quarter" idx="12"/>
          </p:nvPr>
        </p:nvSpPr>
        <p:spPr/>
        <p:txBody>
          <a:bodyPr/>
          <a:lstStyle/>
          <a:p>
            <a:fld id="{0582FFC0-0EEA-4EB8-88E5-03F607CDC4F3}" type="slidenum">
              <a:rPr lang="en-IN" smtClean="0"/>
              <a:t>22</a:t>
            </a:fld>
            <a:endParaRPr lang="en-IN"/>
          </a:p>
        </p:txBody>
      </p:sp>
    </p:spTree>
    <p:extLst>
      <p:ext uri="{BB962C8B-B14F-4D97-AF65-F5344CB8AC3E}">
        <p14:creationId xmlns:p14="http://schemas.microsoft.com/office/powerpoint/2010/main" val="482283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22549-DDBF-89DA-5615-DB7071D679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DB6947-533E-0BDB-EE88-75D0E210573F}"/>
              </a:ext>
            </a:extLst>
          </p:cNvPr>
          <p:cNvSpPr>
            <a:spLocks noGrp="1"/>
          </p:cNvSpPr>
          <p:nvPr>
            <p:ph type="title"/>
          </p:nvPr>
        </p:nvSpPr>
        <p:spPr>
          <a:xfrm>
            <a:off x="1000760" y="264160"/>
            <a:ext cx="9875520" cy="1356360"/>
          </a:xfrm>
        </p:spPr>
        <p:txBody>
          <a:bodyPr>
            <a:normAutofit/>
          </a:bodyPr>
          <a:lstStyle/>
          <a:p>
            <a:pPr algn="ctr"/>
            <a:r>
              <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rPr>
              <a:t>Text Analytics Subtasks</a:t>
            </a:r>
          </a:p>
        </p:txBody>
      </p:sp>
      <p:sp>
        <p:nvSpPr>
          <p:cNvPr id="3" name="Content Placeholder 2">
            <a:extLst>
              <a:ext uri="{FF2B5EF4-FFF2-40B4-BE49-F238E27FC236}">
                <a16:creationId xmlns:a16="http://schemas.microsoft.com/office/drawing/2014/main" id="{4CB4B3CD-60EC-682A-68B9-34B496883009}"/>
              </a:ext>
            </a:extLst>
          </p:cNvPr>
          <p:cNvSpPr>
            <a:spLocks noGrp="1"/>
          </p:cNvSpPr>
          <p:nvPr>
            <p:ph idx="1"/>
          </p:nvPr>
        </p:nvSpPr>
        <p:spPr>
          <a:xfrm>
            <a:off x="1159564" y="1409700"/>
            <a:ext cx="9872871" cy="4038600"/>
          </a:xfrm>
        </p:spPr>
        <p:txBody>
          <a:bodyPr>
            <a:noAutofit/>
          </a:bodyPr>
          <a:lstStyle/>
          <a:p>
            <a:pPr marL="45720" indent="0" algn="just">
              <a:lnSpc>
                <a:spcPct val="150000"/>
              </a:lnSpc>
              <a:buNone/>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Searching and Retrieval</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This procedure is originated from library science. It is the identification of documents in a corpus that contains key terms such as words, phrases, topics, and entities.</a:t>
            </a:r>
          </a:p>
          <a:p>
            <a:pPr marL="45720" indent="0" algn="just">
              <a:lnSpc>
                <a:spcPct val="150000"/>
              </a:lnSpc>
              <a:buNone/>
            </a:pPr>
            <a:r>
              <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rPr>
              <a:t>Text Mining</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Text mining is sometimes referred to as text data mining. Text data mining is the process of transforming unstructured text data into a structured format. It identifies meaningful patterns and new insights from the texts. Text mining uses natural language processing to transform the unstructured text to structured which is suitable for machine learning algorithms.</a:t>
            </a:r>
            <a:endParaRPr lang="en-US" sz="20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 indent="0" algn="just">
              <a:lnSpc>
                <a:spcPct val="150000"/>
              </a:lnSpc>
              <a:buNone/>
            </a:pPr>
            <a:endPar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56BBC850-A80C-FB8E-D50E-28D298A3ACA4}"/>
              </a:ext>
            </a:extLst>
          </p:cNvPr>
          <p:cNvSpPr>
            <a:spLocks noGrp="1"/>
          </p:cNvSpPr>
          <p:nvPr>
            <p:ph type="sldNum" sz="quarter" idx="12"/>
          </p:nvPr>
        </p:nvSpPr>
        <p:spPr/>
        <p:txBody>
          <a:bodyPr/>
          <a:lstStyle/>
          <a:p>
            <a:fld id="{0582FFC0-0EEA-4EB8-88E5-03F607CDC4F3}" type="slidenum">
              <a:rPr lang="en-IN" smtClean="0"/>
              <a:t>23</a:t>
            </a:fld>
            <a:endParaRPr lang="en-IN"/>
          </a:p>
        </p:txBody>
      </p:sp>
    </p:spTree>
    <p:extLst>
      <p:ext uri="{BB962C8B-B14F-4D97-AF65-F5344CB8AC3E}">
        <p14:creationId xmlns:p14="http://schemas.microsoft.com/office/powerpoint/2010/main" val="3983990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499A7-E8CC-1138-E5AE-D8B3E61D5E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6ABC54-E77D-29AD-54BE-7131C6BF005F}"/>
              </a:ext>
            </a:extLst>
          </p:cNvPr>
          <p:cNvSpPr>
            <a:spLocks noGrp="1"/>
          </p:cNvSpPr>
          <p:nvPr>
            <p:ph type="title"/>
          </p:nvPr>
        </p:nvSpPr>
        <p:spPr>
          <a:xfrm>
            <a:off x="1000760" y="264160"/>
            <a:ext cx="9875520" cy="1356360"/>
          </a:xfrm>
        </p:spPr>
        <p:txBody>
          <a:bodyPr>
            <a:normAutofit/>
          </a:bodyPr>
          <a:lstStyle/>
          <a:p>
            <a:pPr algn="ctr"/>
            <a:r>
              <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rPr>
              <a:t>Text Analytics Subtasks</a:t>
            </a:r>
          </a:p>
        </p:txBody>
      </p:sp>
      <p:sp>
        <p:nvSpPr>
          <p:cNvPr id="3" name="Content Placeholder 2">
            <a:extLst>
              <a:ext uri="{FF2B5EF4-FFF2-40B4-BE49-F238E27FC236}">
                <a16:creationId xmlns:a16="http://schemas.microsoft.com/office/drawing/2014/main" id="{D1465307-8F64-897A-35A7-6541A1176C00}"/>
              </a:ext>
            </a:extLst>
          </p:cNvPr>
          <p:cNvSpPr>
            <a:spLocks noGrp="1"/>
          </p:cNvSpPr>
          <p:nvPr>
            <p:ph idx="1"/>
          </p:nvPr>
        </p:nvSpPr>
        <p:spPr>
          <a:xfrm>
            <a:off x="1159564" y="1409700"/>
            <a:ext cx="9872871" cy="4038600"/>
          </a:xfrm>
        </p:spPr>
        <p:txBody>
          <a:bodyPr>
            <a:noAutofit/>
          </a:bodyPr>
          <a:lstStyle/>
          <a:p>
            <a:pPr marL="45720" indent="0" algn="just">
              <a:lnSpc>
                <a:spcPct val="150000"/>
              </a:lnSpc>
              <a:buNone/>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Part-of-Speech Tagging</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Part-of-speech (</a:t>
            </a:r>
            <a:r>
              <a:rPr lang="en-US" sz="2000" b="0" i="0" u="none" strike="noStrike" baseline="0" dirty="0" err="1">
                <a:solidFill>
                  <a:srgbClr val="000000"/>
                </a:solidFill>
                <a:latin typeface="Calibri" panose="020F0502020204030204" pitchFamily="34" charset="0"/>
                <a:ea typeface="Calibri" panose="020F0502020204030204" pitchFamily="34" charset="0"/>
                <a:cs typeface="Calibri" panose="020F0502020204030204" pitchFamily="34" charset="0"/>
              </a:rPr>
              <a:t>PoS</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tagging can be known as the process of assigning the parts of speech to the selected word. Simply put, it can be said that </a:t>
            </a:r>
            <a:r>
              <a:rPr lang="en-US" sz="2000" b="0" i="0" u="none" strike="noStrike" baseline="0" dirty="0" err="1">
                <a:solidFill>
                  <a:srgbClr val="000000"/>
                </a:solidFill>
                <a:latin typeface="Calibri" panose="020F0502020204030204" pitchFamily="34" charset="0"/>
                <a:ea typeface="Calibri" panose="020F0502020204030204" pitchFamily="34" charset="0"/>
                <a:cs typeface="Calibri" panose="020F0502020204030204" pitchFamily="34" charset="0"/>
              </a:rPr>
              <a:t>PoS</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labeling is the function of labeling every word in a sentence with its appropriate part of speech. </a:t>
            </a:r>
          </a:p>
          <a:p>
            <a:pPr marL="45720" indent="0" algn="just">
              <a:lnSpc>
                <a:spcPct val="150000"/>
              </a:lnSpc>
              <a:buNone/>
            </a:pPr>
            <a:endPar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45720" indent="0" algn="just">
              <a:lnSpc>
                <a:spcPct val="150000"/>
              </a:lnSpc>
              <a:buNone/>
            </a:pPr>
            <a:endPar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E2D86C0D-0638-62BE-8FAE-444E6A363792}"/>
              </a:ext>
            </a:extLst>
          </p:cNvPr>
          <p:cNvSpPr>
            <a:spLocks noGrp="1"/>
          </p:cNvSpPr>
          <p:nvPr>
            <p:ph type="sldNum" sz="quarter" idx="12"/>
          </p:nvPr>
        </p:nvSpPr>
        <p:spPr/>
        <p:txBody>
          <a:bodyPr/>
          <a:lstStyle/>
          <a:p>
            <a:fld id="{0582FFC0-0EEA-4EB8-88E5-03F607CDC4F3}" type="slidenum">
              <a:rPr lang="en-IN" smtClean="0"/>
              <a:t>24</a:t>
            </a:fld>
            <a:endParaRPr lang="en-IN"/>
          </a:p>
        </p:txBody>
      </p:sp>
      <p:graphicFrame>
        <p:nvGraphicFramePr>
          <p:cNvPr id="5" name="Table 4">
            <a:extLst>
              <a:ext uri="{FF2B5EF4-FFF2-40B4-BE49-F238E27FC236}">
                <a16:creationId xmlns:a16="http://schemas.microsoft.com/office/drawing/2014/main" id="{A02287F7-3D8D-4BFB-6A58-1003FEB796F3}"/>
              </a:ext>
            </a:extLst>
          </p:cNvPr>
          <p:cNvGraphicFramePr>
            <a:graphicFrameLocks noGrp="1"/>
          </p:cNvGraphicFramePr>
          <p:nvPr>
            <p:extLst>
              <p:ext uri="{D42A27DB-BD31-4B8C-83A1-F6EECF244321}">
                <p14:modId xmlns:p14="http://schemas.microsoft.com/office/powerpoint/2010/main" val="2228683178"/>
              </p:ext>
            </p:extLst>
          </p:nvPr>
        </p:nvGraphicFramePr>
        <p:xfrm>
          <a:off x="2194560" y="4224866"/>
          <a:ext cx="8128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39202480"/>
                    </a:ext>
                  </a:extLst>
                </a:gridCol>
                <a:gridCol w="2032000">
                  <a:extLst>
                    <a:ext uri="{9D8B030D-6E8A-4147-A177-3AD203B41FA5}">
                      <a16:colId xmlns:a16="http://schemas.microsoft.com/office/drawing/2014/main" val="547524263"/>
                    </a:ext>
                  </a:extLst>
                </a:gridCol>
                <a:gridCol w="2032000">
                  <a:extLst>
                    <a:ext uri="{9D8B030D-6E8A-4147-A177-3AD203B41FA5}">
                      <a16:colId xmlns:a16="http://schemas.microsoft.com/office/drawing/2014/main" val="2630821065"/>
                    </a:ext>
                  </a:extLst>
                </a:gridCol>
                <a:gridCol w="2032000">
                  <a:extLst>
                    <a:ext uri="{9D8B030D-6E8A-4147-A177-3AD203B41FA5}">
                      <a16:colId xmlns:a16="http://schemas.microsoft.com/office/drawing/2014/main" val="3063413547"/>
                    </a:ext>
                  </a:extLst>
                </a:gridCol>
              </a:tblGrid>
              <a:tr h="370840">
                <a:tc>
                  <a:txBody>
                    <a:bodyPr/>
                    <a:lstStyle/>
                    <a:p>
                      <a:pPr algn="ctr"/>
                      <a:r>
                        <a:rPr lang="en-IN"/>
                        <a:t>Noun</a:t>
                      </a:r>
                      <a:endParaRPr lang="en-IN" dirty="0"/>
                    </a:p>
                  </a:txBody>
                  <a:tcPr/>
                </a:tc>
                <a:tc>
                  <a:txBody>
                    <a:bodyPr/>
                    <a:lstStyle/>
                    <a:p>
                      <a:pPr algn="ctr"/>
                      <a:r>
                        <a:rPr lang="en-IN"/>
                        <a:t>Verb</a:t>
                      </a:r>
                      <a:endParaRPr lang="en-IN" dirty="0"/>
                    </a:p>
                  </a:txBody>
                  <a:tcPr/>
                </a:tc>
                <a:tc>
                  <a:txBody>
                    <a:bodyPr/>
                    <a:lstStyle/>
                    <a:p>
                      <a:pPr algn="ctr"/>
                      <a:r>
                        <a:rPr lang="en-IN"/>
                        <a:t>Preposition</a:t>
                      </a:r>
                      <a:endParaRPr lang="en-IN" dirty="0"/>
                    </a:p>
                  </a:txBody>
                  <a:tcPr/>
                </a:tc>
                <a:tc>
                  <a:txBody>
                    <a:bodyPr/>
                    <a:lstStyle/>
                    <a:p>
                      <a:pPr algn="ctr"/>
                      <a:r>
                        <a:rPr lang="en-IN" dirty="0"/>
                        <a:t>Noun</a:t>
                      </a:r>
                    </a:p>
                  </a:txBody>
                  <a:tcPr/>
                </a:tc>
                <a:extLst>
                  <a:ext uri="{0D108BD9-81ED-4DB2-BD59-A6C34878D82A}">
                    <a16:rowId xmlns:a16="http://schemas.microsoft.com/office/drawing/2014/main" val="1746509945"/>
                  </a:ext>
                </a:extLst>
              </a:tr>
              <a:tr h="370840">
                <a:tc>
                  <a:txBody>
                    <a:bodyPr/>
                    <a:lstStyle/>
                    <a:p>
                      <a:pPr algn="ctr"/>
                      <a:r>
                        <a:rPr lang="en-IN"/>
                        <a:t>Jane</a:t>
                      </a:r>
                      <a:endParaRPr lang="en-IN" dirty="0"/>
                    </a:p>
                  </a:txBody>
                  <a:tcPr/>
                </a:tc>
                <a:tc>
                  <a:txBody>
                    <a:bodyPr/>
                    <a:lstStyle/>
                    <a:p>
                      <a:pPr algn="ctr"/>
                      <a:r>
                        <a:rPr lang="en-IN"/>
                        <a:t>went</a:t>
                      </a:r>
                      <a:endParaRPr lang="en-IN" dirty="0"/>
                    </a:p>
                  </a:txBody>
                  <a:tcPr/>
                </a:tc>
                <a:tc>
                  <a:txBody>
                    <a:bodyPr/>
                    <a:lstStyle/>
                    <a:p>
                      <a:pPr algn="ctr"/>
                      <a:r>
                        <a:rPr lang="en-IN"/>
                        <a:t>to </a:t>
                      </a:r>
                      <a:endParaRPr lang="en-IN" dirty="0"/>
                    </a:p>
                  </a:txBody>
                  <a:tcPr/>
                </a:tc>
                <a:tc>
                  <a:txBody>
                    <a:bodyPr/>
                    <a:lstStyle/>
                    <a:p>
                      <a:pPr algn="ctr"/>
                      <a:r>
                        <a:rPr lang="en-IN" dirty="0"/>
                        <a:t>school</a:t>
                      </a:r>
                    </a:p>
                  </a:txBody>
                  <a:tcPr/>
                </a:tc>
                <a:extLst>
                  <a:ext uri="{0D108BD9-81ED-4DB2-BD59-A6C34878D82A}">
                    <a16:rowId xmlns:a16="http://schemas.microsoft.com/office/drawing/2014/main" val="1373287172"/>
                  </a:ext>
                </a:extLst>
              </a:tr>
            </a:tbl>
          </a:graphicData>
        </a:graphic>
      </p:graphicFrame>
      <p:sp>
        <p:nvSpPr>
          <p:cNvPr id="7" name="TextBox 6">
            <a:extLst>
              <a:ext uri="{FF2B5EF4-FFF2-40B4-BE49-F238E27FC236}">
                <a16:creationId xmlns:a16="http://schemas.microsoft.com/office/drawing/2014/main" id="{DDAD928B-F707-F4D4-3FDD-652B02DC52E8}"/>
              </a:ext>
            </a:extLst>
          </p:cNvPr>
          <p:cNvSpPr txBox="1"/>
          <p:nvPr/>
        </p:nvSpPr>
        <p:spPr>
          <a:xfrm>
            <a:off x="2890520" y="5489122"/>
            <a:ext cx="6096000" cy="400110"/>
          </a:xfrm>
          <a:prstGeom prst="rect">
            <a:avLst/>
          </a:prstGeom>
          <a:noFill/>
        </p:spPr>
        <p:txBody>
          <a:bodyPr wrap="square">
            <a:spAutoFit/>
          </a:bodyPr>
          <a:lstStyle/>
          <a:p>
            <a:pPr algn="ctr"/>
            <a:r>
              <a:rPr lang="en-IN"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Example of </a:t>
            </a:r>
            <a:r>
              <a:rPr lang="en-IN" sz="2000" b="0" i="0" u="none" strike="noStrike" baseline="0" dirty="0" err="1">
                <a:solidFill>
                  <a:srgbClr val="000000"/>
                </a:solidFill>
                <a:latin typeface="Calibri" panose="020F0502020204030204" pitchFamily="34" charset="0"/>
                <a:ea typeface="Calibri" panose="020F0502020204030204" pitchFamily="34" charset="0"/>
                <a:cs typeface="Calibri" panose="020F0502020204030204" pitchFamily="34" charset="0"/>
              </a:rPr>
              <a:t>PoS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0052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E50DF-D8DE-F758-AE26-8AA8C098CF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4ACEAD-CAE2-9AF2-6FEF-25DF9B0F4D9A}"/>
              </a:ext>
            </a:extLst>
          </p:cNvPr>
          <p:cNvSpPr>
            <a:spLocks noGrp="1"/>
          </p:cNvSpPr>
          <p:nvPr>
            <p:ph type="title"/>
          </p:nvPr>
        </p:nvSpPr>
        <p:spPr>
          <a:xfrm>
            <a:off x="938475" y="0"/>
            <a:ext cx="9875520" cy="1356360"/>
          </a:xfrm>
        </p:spPr>
        <p:txBody>
          <a:bodyPr>
            <a:normAutofit/>
          </a:bodyPr>
          <a:lstStyle/>
          <a:p>
            <a:pPr algn="ctr"/>
            <a:r>
              <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rPr>
              <a:t>Text Analytics Subtasks</a:t>
            </a:r>
          </a:p>
        </p:txBody>
      </p:sp>
      <p:sp>
        <p:nvSpPr>
          <p:cNvPr id="3" name="Content Placeholder 2">
            <a:extLst>
              <a:ext uri="{FF2B5EF4-FFF2-40B4-BE49-F238E27FC236}">
                <a16:creationId xmlns:a16="http://schemas.microsoft.com/office/drawing/2014/main" id="{7061444E-149B-796C-09FA-6772D26EBCFC}"/>
              </a:ext>
            </a:extLst>
          </p:cNvPr>
          <p:cNvSpPr>
            <a:spLocks noGrp="1"/>
          </p:cNvSpPr>
          <p:nvPr>
            <p:ph idx="1"/>
          </p:nvPr>
        </p:nvSpPr>
        <p:spPr>
          <a:xfrm>
            <a:off x="1159562" y="853439"/>
            <a:ext cx="9872871" cy="4038600"/>
          </a:xfrm>
        </p:spPr>
        <p:txBody>
          <a:bodyPr>
            <a:noAutofit/>
          </a:bodyPr>
          <a:lstStyle/>
          <a:p>
            <a:pPr marL="45720" indent="0" algn="just">
              <a:lnSpc>
                <a:spcPct val="150000"/>
              </a:lnSpc>
              <a:buNone/>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Stemming</a:t>
            </a:r>
          </a:p>
          <a:p>
            <a:pPr algn="just">
              <a:lnSpc>
                <a:spcPct val="150000"/>
              </a:lnSpc>
            </a:pPr>
            <a:r>
              <a:rPr lang="en-US" sz="200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Stemming is considered an important process. It strips the words and extracts the base form of that particular word. This step is done by removing the affixes of the word. For example, the stem of the word “sleeping” and “sleep’s” is “sleep”.</a:t>
            </a:r>
          </a:p>
          <a:p>
            <a:pPr marL="45720" indent="0" algn="just">
              <a:lnSpc>
                <a:spcPct val="150000"/>
              </a:lnSpc>
              <a:buNone/>
            </a:pPr>
            <a:endPar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8C49A419-E639-D5AD-C18C-C8C3721F673C}"/>
              </a:ext>
            </a:extLst>
          </p:cNvPr>
          <p:cNvSpPr>
            <a:spLocks noGrp="1"/>
          </p:cNvSpPr>
          <p:nvPr>
            <p:ph type="sldNum" sz="quarter" idx="12"/>
          </p:nvPr>
        </p:nvSpPr>
        <p:spPr/>
        <p:txBody>
          <a:bodyPr/>
          <a:lstStyle/>
          <a:p>
            <a:fld id="{0582FFC0-0EEA-4EB8-88E5-03F607CDC4F3}" type="slidenum">
              <a:rPr lang="en-IN" smtClean="0"/>
              <a:t>25</a:t>
            </a:fld>
            <a:endParaRPr lang="en-IN"/>
          </a:p>
        </p:txBody>
      </p:sp>
      <p:sp>
        <p:nvSpPr>
          <p:cNvPr id="6" name="Rectangle: Rounded Corners 5">
            <a:extLst>
              <a:ext uri="{FF2B5EF4-FFF2-40B4-BE49-F238E27FC236}">
                <a16:creationId xmlns:a16="http://schemas.microsoft.com/office/drawing/2014/main" id="{076E8576-B7D0-885E-AF44-56D54429C189}"/>
              </a:ext>
            </a:extLst>
          </p:cNvPr>
          <p:cNvSpPr/>
          <p:nvPr/>
        </p:nvSpPr>
        <p:spPr>
          <a:xfrm>
            <a:off x="3764281" y="3140268"/>
            <a:ext cx="4663440" cy="8983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List of Various Stemming Algorithms</a:t>
            </a:r>
          </a:p>
        </p:txBody>
      </p:sp>
      <p:sp>
        <p:nvSpPr>
          <p:cNvPr id="8" name="Rectangle: Rounded Corners 7">
            <a:extLst>
              <a:ext uri="{FF2B5EF4-FFF2-40B4-BE49-F238E27FC236}">
                <a16:creationId xmlns:a16="http://schemas.microsoft.com/office/drawing/2014/main" id="{37413584-1147-EBDA-4DEA-60638D451CDC}"/>
              </a:ext>
            </a:extLst>
          </p:cNvPr>
          <p:cNvSpPr/>
          <p:nvPr/>
        </p:nvSpPr>
        <p:spPr>
          <a:xfrm>
            <a:off x="1159566" y="4847147"/>
            <a:ext cx="2230120" cy="8983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Porter Stemming Algorithm</a:t>
            </a:r>
          </a:p>
        </p:txBody>
      </p:sp>
      <p:sp>
        <p:nvSpPr>
          <p:cNvPr id="9" name="Rectangle: Rounded Corners 8">
            <a:extLst>
              <a:ext uri="{FF2B5EF4-FFF2-40B4-BE49-F238E27FC236}">
                <a16:creationId xmlns:a16="http://schemas.microsoft.com/office/drawing/2014/main" id="{3DE16873-01E6-812B-8D03-4A486613E90D}"/>
              </a:ext>
            </a:extLst>
          </p:cNvPr>
          <p:cNvSpPr/>
          <p:nvPr/>
        </p:nvSpPr>
        <p:spPr>
          <a:xfrm>
            <a:off x="3780846" y="4847146"/>
            <a:ext cx="2230120" cy="8983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Lancaster Stemming Algorithm</a:t>
            </a:r>
          </a:p>
        </p:txBody>
      </p:sp>
      <p:sp>
        <p:nvSpPr>
          <p:cNvPr id="10" name="Rectangle: Rounded Corners 9">
            <a:extLst>
              <a:ext uri="{FF2B5EF4-FFF2-40B4-BE49-F238E27FC236}">
                <a16:creationId xmlns:a16="http://schemas.microsoft.com/office/drawing/2014/main" id="{0DF71F9C-9ACF-6690-8ED6-F240EA5D2F2D}"/>
              </a:ext>
            </a:extLst>
          </p:cNvPr>
          <p:cNvSpPr/>
          <p:nvPr/>
        </p:nvSpPr>
        <p:spPr>
          <a:xfrm>
            <a:off x="6402126" y="4847147"/>
            <a:ext cx="2230120" cy="8983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Regular Expression Stemming Algorithm</a:t>
            </a:r>
          </a:p>
        </p:txBody>
      </p:sp>
      <p:sp>
        <p:nvSpPr>
          <p:cNvPr id="11" name="Rectangle: Rounded Corners 10">
            <a:extLst>
              <a:ext uri="{FF2B5EF4-FFF2-40B4-BE49-F238E27FC236}">
                <a16:creationId xmlns:a16="http://schemas.microsoft.com/office/drawing/2014/main" id="{D9E65492-5BE9-9BE9-E5F8-EC4AAC26DF25}"/>
              </a:ext>
            </a:extLst>
          </p:cNvPr>
          <p:cNvSpPr/>
          <p:nvPr/>
        </p:nvSpPr>
        <p:spPr>
          <a:xfrm>
            <a:off x="9023406" y="4847147"/>
            <a:ext cx="2230120" cy="8983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Snowball Stemming Algorithm</a:t>
            </a:r>
          </a:p>
        </p:txBody>
      </p:sp>
      <p:cxnSp>
        <p:nvCxnSpPr>
          <p:cNvPr id="13" name="Connector: Elbow 12">
            <a:extLst>
              <a:ext uri="{FF2B5EF4-FFF2-40B4-BE49-F238E27FC236}">
                <a16:creationId xmlns:a16="http://schemas.microsoft.com/office/drawing/2014/main" id="{031D2FC9-D048-4672-4B65-E43B9E011B35}"/>
              </a:ext>
            </a:extLst>
          </p:cNvPr>
          <p:cNvCxnSpPr>
            <a:cxnSpLocks/>
            <a:stCxn id="6" idx="2"/>
            <a:endCxn id="8" idx="0"/>
          </p:cNvCxnSpPr>
          <p:nvPr/>
        </p:nvCxnSpPr>
        <p:spPr>
          <a:xfrm rot="5400000">
            <a:off x="3781040" y="2532186"/>
            <a:ext cx="808548" cy="382137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nector: Elbow 16">
            <a:extLst>
              <a:ext uri="{FF2B5EF4-FFF2-40B4-BE49-F238E27FC236}">
                <a16:creationId xmlns:a16="http://schemas.microsoft.com/office/drawing/2014/main" id="{E9C5D149-5637-5431-ED7E-C14D48F5D795}"/>
              </a:ext>
            </a:extLst>
          </p:cNvPr>
          <p:cNvCxnSpPr>
            <a:cxnSpLocks/>
            <a:stCxn id="6" idx="2"/>
            <a:endCxn id="9" idx="0"/>
          </p:cNvCxnSpPr>
          <p:nvPr/>
        </p:nvCxnSpPr>
        <p:spPr>
          <a:xfrm rot="5400000">
            <a:off x="5091681" y="3842825"/>
            <a:ext cx="808547" cy="120009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9" name="Connector: Elbow 18">
            <a:extLst>
              <a:ext uri="{FF2B5EF4-FFF2-40B4-BE49-F238E27FC236}">
                <a16:creationId xmlns:a16="http://schemas.microsoft.com/office/drawing/2014/main" id="{958912DB-FFF7-DDC6-7B6F-40C46AC2131C}"/>
              </a:ext>
            </a:extLst>
          </p:cNvPr>
          <p:cNvCxnSpPr>
            <a:cxnSpLocks/>
            <a:stCxn id="6" idx="2"/>
            <a:endCxn id="11" idx="0"/>
          </p:cNvCxnSpPr>
          <p:nvPr/>
        </p:nvCxnSpPr>
        <p:spPr>
          <a:xfrm rot="16200000" flipH="1">
            <a:off x="7712959" y="2421640"/>
            <a:ext cx="808548" cy="404246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1" name="Connector: Elbow 20">
            <a:extLst>
              <a:ext uri="{FF2B5EF4-FFF2-40B4-BE49-F238E27FC236}">
                <a16:creationId xmlns:a16="http://schemas.microsoft.com/office/drawing/2014/main" id="{7EC257CD-3985-34EE-9331-74BE9DF8BE41}"/>
              </a:ext>
            </a:extLst>
          </p:cNvPr>
          <p:cNvCxnSpPr>
            <a:cxnSpLocks/>
            <a:stCxn id="6" idx="2"/>
            <a:endCxn id="10" idx="0"/>
          </p:cNvCxnSpPr>
          <p:nvPr/>
        </p:nvCxnSpPr>
        <p:spPr>
          <a:xfrm rot="16200000" flipH="1">
            <a:off x="6402319" y="3732280"/>
            <a:ext cx="808548" cy="1421185"/>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
        <p:nvSpPr>
          <p:cNvPr id="31" name="TextBox 30">
            <a:extLst>
              <a:ext uri="{FF2B5EF4-FFF2-40B4-BE49-F238E27FC236}">
                <a16:creationId xmlns:a16="http://schemas.microsoft.com/office/drawing/2014/main" id="{B29CBBF1-96E2-EA3B-2698-5BA8FF0A434E}"/>
              </a:ext>
            </a:extLst>
          </p:cNvPr>
          <p:cNvSpPr txBox="1"/>
          <p:nvPr/>
        </p:nvSpPr>
        <p:spPr>
          <a:xfrm>
            <a:off x="3233530" y="6170280"/>
            <a:ext cx="6096000" cy="400110"/>
          </a:xfrm>
          <a:prstGeom prst="rect">
            <a:avLst/>
          </a:prstGeom>
          <a:noFill/>
        </p:spPr>
        <p:txBody>
          <a:bodyPr wrap="square">
            <a:spAutoFit/>
          </a:bodyPr>
          <a:lstStyle/>
          <a:p>
            <a:pPr algn="ctr"/>
            <a:r>
              <a:rPr lang="en-IN"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Stemming algorithms.</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7527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762EB-55E6-6429-0943-A24717C51D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AC4393-CB35-D3FF-8596-B7FE01727B3F}"/>
              </a:ext>
            </a:extLst>
          </p:cNvPr>
          <p:cNvSpPr>
            <a:spLocks noGrp="1"/>
          </p:cNvSpPr>
          <p:nvPr>
            <p:ph type="title"/>
          </p:nvPr>
        </p:nvSpPr>
        <p:spPr>
          <a:xfrm>
            <a:off x="938475" y="0"/>
            <a:ext cx="9875520" cy="1356360"/>
          </a:xfrm>
        </p:spPr>
        <p:txBody>
          <a:bodyPr>
            <a:normAutofit/>
          </a:bodyPr>
          <a:lstStyle/>
          <a:p>
            <a:pPr algn="ctr"/>
            <a:r>
              <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rPr>
              <a:t>Text Analytics Subtasks</a:t>
            </a:r>
          </a:p>
        </p:txBody>
      </p:sp>
      <p:sp>
        <p:nvSpPr>
          <p:cNvPr id="3" name="Content Placeholder 2">
            <a:extLst>
              <a:ext uri="{FF2B5EF4-FFF2-40B4-BE49-F238E27FC236}">
                <a16:creationId xmlns:a16="http://schemas.microsoft.com/office/drawing/2014/main" id="{02152AF5-10B9-6C5C-17E8-A4563F14C693}"/>
              </a:ext>
            </a:extLst>
          </p:cNvPr>
          <p:cNvSpPr>
            <a:spLocks noGrp="1"/>
          </p:cNvSpPr>
          <p:nvPr>
            <p:ph idx="1"/>
          </p:nvPr>
        </p:nvSpPr>
        <p:spPr>
          <a:xfrm>
            <a:off x="1159562" y="853439"/>
            <a:ext cx="9872871" cy="4038600"/>
          </a:xfrm>
        </p:spPr>
        <p:txBody>
          <a:bodyPr>
            <a:noAutofit/>
          </a:bodyPr>
          <a:lstStyle/>
          <a:p>
            <a:pPr marL="45720" indent="0" algn="just">
              <a:lnSpc>
                <a:spcPct val="150000"/>
              </a:lnSpc>
              <a:buNone/>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Lemmatization</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 lemmatization technique is similar to stemming. It finds the root word of the given word. The output of this technique is called “lemma”. In short, it gives the base form of the given word. </a:t>
            </a:r>
            <a:endPar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01C8C8CD-388C-2A92-BB8B-44039CFABB35}"/>
              </a:ext>
            </a:extLst>
          </p:cNvPr>
          <p:cNvSpPr>
            <a:spLocks noGrp="1"/>
          </p:cNvSpPr>
          <p:nvPr>
            <p:ph type="sldNum" sz="quarter" idx="12"/>
          </p:nvPr>
        </p:nvSpPr>
        <p:spPr/>
        <p:txBody>
          <a:bodyPr/>
          <a:lstStyle/>
          <a:p>
            <a:fld id="{0582FFC0-0EEA-4EB8-88E5-03F607CDC4F3}" type="slidenum">
              <a:rPr lang="en-IN" smtClean="0"/>
              <a:t>26</a:t>
            </a:fld>
            <a:endParaRPr lang="en-IN"/>
          </a:p>
        </p:txBody>
      </p:sp>
      <p:sp>
        <p:nvSpPr>
          <p:cNvPr id="31" name="TextBox 30">
            <a:extLst>
              <a:ext uri="{FF2B5EF4-FFF2-40B4-BE49-F238E27FC236}">
                <a16:creationId xmlns:a16="http://schemas.microsoft.com/office/drawing/2014/main" id="{C6364BD9-1DF2-EA45-C445-88FC1AEB9B7F}"/>
              </a:ext>
            </a:extLst>
          </p:cNvPr>
          <p:cNvSpPr txBox="1"/>
          <p:nvPr/>
        </p:nvSpPr>
        <p:spPr>
          <a:xfrm>
            <a:off x="516423" y="5438760"/>
            <a:ext cx="6096000" cy="400110"/>
          </a:xfrm>
          <a:prstGeom prst="rect">
            <a:avLst/>
          </a:prstGeom>
          <a:noFill/>
        </p:spPr>
        <p:txBody>
          <a:bodyPr wrap="square">
            <a:spAutoFit/>
          </a:bodyPr>
          <a:lstStyle/>
          <a:p>
            <a:pPr algn="ctr"/>
            <a:r>
              <a:rPr lang="en-IN"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Example of lemmatization</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780FD1C8-8D1E-16C8-918E-F5CD8C36E1A5}"/>
              </a:ext>
            </a:extLst>
          </p:cNvPr>
          <p:cNvPicPr>
            <a:picLocks noChangeAspect="1"/>
          </p:cNvPicPr>
          <p:nvPr/>
        </p:nvPicPr>
        <p:blipFill>
          <a:blip r:embed="rId2"/>
          <a:stretch>
            <a:fillRect/>
          </a:stretch>
        </p:blipFill>
        <p:spPr>
          <a:xfrm>
            <a:off x="1159562" y="3044037"/>
            <a:ext cx="5452861" cy="2056283"/>
          </a:xfrm>
          <a:prstGeom prst="rect">
            <a:avLst/>
          </a:prstGeom>
        </p:spPr>
      </p:pic>
      <p:pic>
        <p:nvPicPr>
          <p:cNvPr id="14" name="Picture 13">
            <a:extLst>
              <a:ext uri="{FF2B5EF4-FFF2-40B4-BE49-F238E27FC236}">
                <a16:creationId xmlns:a16="http://schemas.microsoft.com/office/drawing/2014/main" id="{D7A2B89D-74CB-701C-06D0-FB8959E8742D}"/>
              </a:ext>
            </a:extLst>
          </p:cNvPr>
          <p:cNvPicPr>
            <a:picLocks noChangeAspect="1"/>
          </p:cNvPicPr>
          <p:nvPr/>
        </p:nvPicPr>
        <p:blipFill>
          <a:blip r:embed="rId3"/>
          <a:stretch>
            <a:fillRect/>
          </a:stretch>
        </p:blipFill>
        <p:spPr>
          <a:xfrm>
            <a:off x="6852217" y="3525520"/>
            <a:ext cx="4844053" cy="1574800"/>
          </a:xfrm>
          <a:prstGeom prst="rect">
            <a:avLst/>
          </a:prstGeom>
        </p:spPr>
      </p:pic>
    </p:spTree>
    <p:extLst>
      <p:ext uri="{BB962C8B-B14F-4D97-AF65-F5344CB8AC3E}">
        <p14:creationId xmlns:p14="http://schemas.microsoft.com/office/powerpoint/2010/main" val="3963187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7BC26-362E-1BB4-218E-0DDEA67B35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608A30-951D-4C11-6E89-DD7ADC33BFEF}"/>
              </a:ext>
            </a:extLst>
          </p:cNvPr>
          <p:cNvSpPr>
            <a:spLocks noGrp="1"/>
          </p:cNvSpPr>
          <p:nvPr>
            <p:ph type="title"/>
          </p:nvPr>
        </p:nvSpPr>
        <p:spPr>
          <a:xfrm>
            <a:off x="938475" y="0"/>
            <a:ext cx="9875520" cy="1356360"/>
          </a:xfrm>
        </p:spPr>
        <p:txBody>
          <a:bodyPr>
            <a:normAutofit/>
          </a:bodyPr>
          <a:lstStyle/>
          <a:p>
            <a:pPr algn="ctr"/>
            <a:r>
              <a:rPr lang="en-IN" sz="4000" b="1" i="0" u="none" strike="noStrike" baseline="0" dirty="0">
                <a:solidFill>
                  <a:srgbClr val="C00000"/>
                </a:solidFill>
                <a:latin typeface="Calibri" panose="020F0502020204030204" pitchFamily="34" charset="0"/>
                <a:ea typeface="Calibri" panose="020F0502020204030204" pitchFamily="34" charset="0"/>
                <a:cs typeface="Calibri" panose="020F0502020204030204" pitchFamily="34" charset="0"/>
              </a:rPr>
              <a:t>Basic Text Analysis Steps </a:t>
            </a:r>
            <a:endParaRPr lang="en-IN" sz="40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0FCF9D6-7F64-E766-84FA-9B13E76BD25E}"/>
              </a:ext>
            </a:extLst>
          </p:cNvPr>
          <p:cNvSpPr>
            <a:spLocks noGrp="1"/>
          </p:cNvSpPr>
          <p:nvPr>
            <p:ph idx="1"/>
          </p:nvPr>
        </p:nvSpPr>
        <p:spPr>
          <a:xfrm>
            <a:off x="1162876" y="1409700"/>
            <a:ext cx="9872871" cy="4038600"/>
          </a:xfrm>
        </p:spPr>
        <p:txBody>
          <a:bodyPr>
            <a:noAutofit/>
          </a:bodyPr>
          <a:lstStyle/>
          <a:p>
            <a:pPr algn="just">
              <a:lnSpc>
                <a:spcPct val="150000"/>
              </a:lnSpc>
            </a:pP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Collection of Raw Data</a:t>
            </a:r>
          </a:p>
          <a:p>
            <a:pPr algn="just">
              <a:lnSpc>
                <a:spcPct val="150000"/>
              </a:lnSpc>
            </a:pP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Data Representation</a:t>
            </a:r>
          </a:p>
          <a:p>
            <a:pPr algn="just">
              <a:lnSpc>
                <a:spcPct val="150000"/>
              </a:lnSpc>
            </a:pP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Document grouping</a:t>
            </a:r>
          </a:p>
          <a:p>
            <a:pPr algn="just">
              <a:lnSpc>
                <a:spcPct val="150000"/>
              </a:lnSpc>
            </a:pP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Determining Sentiments</a:t>
            </a:r>
          </a:p>
          <a:p>
            <a:pPr algn="just">
              <a:lnSpc>
                <a:spcPct val="150000"/>
              </a:lnSpc>
            </a:pP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Gaining Insights</a:t>
            </a:r>
          </a:p>
        </p:txBody>
      </p:sp>
      <p:sp>
        <p:nvSpPr>
          <p:cNvPr id="4" name="Slide Number Placeholder 3">
            <a:extLst>
              <a:ext uri="{FF2B5EF4-FFF2-40B4-BE49-F238E27FC236}">
                <a16:creationId xmlns:a16="http://schemas.microsoft.com/office/drawing/2014/main" id="{B14A3FE9-998C-012B-9112-5A63BF5C8063}"/>
              </a:ext>
            </a:extLst>
          </p:cNvPr>
          <p:cNvSpPr>
            <a:spLocks noGrp="1"/>
          </p:cNvSpPr>
          <p:nvPr>
            <p:ph type="sldNum" sz="quarter" idx="12"/>
          </p:nvPr>
        </p:nvSpPr>
        <p:spPr/>
        <p:txBody>
          <a:bodyPr/>
          <a:lstStyle/>
          <a:p>
            <a:fld id="{0582FFC0-0EEA-4EB8-88E5-03F607CDC4F3}" type="slidenum">
              <a:rPr lang="en-IN" smtClean="0"/>
              <a:t>27</a:t>
            </a:fld>
            <a:endParaRPr lang="en-IN"/>
          </a:p>
        </p:txBody>
      </p:sp>
    </p:spTree>
    <p:extLst>
      <p:ext uri="{BB962C8B-B14F-4D97-AF65-F5344CB8AC3E}">
        <p14:creationId xmlns:p14="http://schemas.microsoft.com/office/powerpoint/2010/main" val="2901825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54538-8E8D-EB40-014A-452614BCFE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B4C70E-F709-2362-089A-CFA4169FEFCE}"/>
              </a:ext>
            </a:extLst>
          </p:cNvPr>
          <p:cNvSpPr>
            <a:spLocks noGrp="1"/>
          </p:cNvSpPr>
          <p:nvPr>
            <p:ph type="title"/>
          </p:nvPr>
        </p:nvSpPr>
        <p:spPr>
          <a:xfrm>
            <a:off x="938475" y="0"/>
            <a:ext cx="9875520" cy="1356360"/>
          </a:xfrm>
        </p:spPr>
        <p:txBody>
          <a:bodyPr>
            <a:normAutofit/>
          </a:bodyPr>
          <a:lstStyle/>
          <a:p>
            <a:pPr algn="ctr"/>
            <a:r>
              <a:rPr lang="en-IN" sz="4000" b="1" i="0" u="none" strike="noStrike" baseline="0" dirty="0">
                <a:solidFill>
                  <a:srgbClr val="C00000"/>
                </a:solidFill>
                <a:latin typeface="Calibri" panose="020F0502020204030204" pitchFamily="34" charset="0"/>
                <a:ea typeface="Calibri" panose="020F0502020204030204" pitchFamily="34" charset="0"/>
                <a:cs typeface="Calibri" panose="020F0502020204030204" pitchFamily="34" charset="0"/>
              </a:rPr>
              <a:t>Basic Text Analysis Steps </a:t>
            </a:r>
            <a:endParaRPr lang="en-IN" sz="40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E588D5F-62EA-9A64-FA7F-3C71114628CF}"/>
              </a:ext>
            </a:extLst>
          </p:cNvPr>
          <p:cNvSpPr>
            <a:spLocks noGrp="1"/>
          </p:cNvSpPr>
          <p:nvPr>
            <p:ph idx="1"/>
          </p:nvPr>
        </p:nvSpPr>
        <p:spPr>
          <a:xfrm>
            <a:off x="1162876" y="1409700"/>
            <a:ext cx="9872871" cy="4038600"/>
          </a:xfrm>
        </p:spPr>
        <p:txBody>
          <a:bodyPr>
            <a:noAutofit/>
          </a:bodyPr>
          <a:lstStyle/>
          <a:p>
            <a:pPr algn="just">
              <a:lnSpc>
                <a:spcPct val="150000"/>
              </a:lnSpc>
            </a:pP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Collection of Raw Data </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Raw data is referred to as primary data. It is the starting point of text analysis. The data may be comments and reviews on websites, news portals, blogs, articles, server logs, etc. This data is continuously monitored by the companies.</a:t>
            </a:r>
          </a:p>
          <a:p>
            <a:pPr algn="just">
              <a:lnSpc>
                <a:spcPct val="150000"/>
              </a:lnSpc>
            </a:pP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Data Representation </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In this phase, the text data is transformed into a better- organized form using the text normalization techniques. Tokenization is one of the text normalization techniques where the words are separated from the actual body of the text. The text is converted into a collection of tokens, where tokens are words, numbers, and punctuations.</a:t>
            </a:r>
          </a:p>
          <a:p>
            <a:pPr lvl="1" algn="just">
              <a:lnSpc>
                <a:spcPct val="150000"/>
              </a:lnSpc>
            </a:pPr>
            <a:r>
              <a:rPr lang="en-US"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For example, “Sam went to the park”.</a:t>
            </a:r>
          </a:p>
          <a:p>
            <a:pPr lvl="1" algn="just">
              <a:lnSpc>
                <a:spcPct val="150000"/>
              </a:lnSpc>
            </a:pPr>
            <a:r>
              <a:rPr lang="en-US"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After tokenization: {Sam, went, to, the, park}</a:t>
            </a:r>
            <a:endParaRPr lang="en-IN"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7A99504C-87CE-6749-944C-6D51483D829E}"/>
              </a:ext>
            </a:extLst>
          </p:cNvPr>
          <p:cNvSpPr>
            <a:spLocks noGrp="1"/>
          </p:cNvSpPr>
          <p:nvPr>
            <p:ph type="sldNum" sz="quarter" idx="12"/>
          </p:nvPr>
        </p:nvSpPr>
        <p:spPr/>
        <p:txBody>
          <a:bodyPr/>
          <a:lstStyle/>
          <a:p>
            <a:fld id="{0582FFC0-0EEA-4EB8-88E5-03F607CDC4F3}" type="slidenum">
              <a:rPr lang="en-IN" smtClean="0"/>
              <a:t>28</a:t>
            </a:fld>
            <a:endParaRPr lang="en-IN"/>
          </a:p>
        </p:txBody>
      </p:sp>
    </p:spTree>
    <p:extLst>
      <p:ext uri="{BB962C8B-B14F-4D97-AF65-F5344CB8AC3E}">
        <p14:creationId xmlns:p14="http://schemas.microsoft.com/office/powerpoint/2010/main" val="2477565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A53CF-4DC1-CFB3-F964-69BEC7B17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203C1A-18DD-E013-5676-08D6600B1670}"/>
              </a:ext>
            </a:extLst>
          </p:cNvPr>
          <p:cNvSpPr>
            <a:spLocks noGrp="1"/>
          </p:cNvSpPr>
          <p:nvPr>
            <p:ph type="title"/>
          </p:nvPr>
        </p:nvSpPr>
        <p:spPr>
          <a:xfrm>
            <a:off x="938475" y="-162560"/>
            <a:ext cx="9875520" cy="1356360"/>
          </a:xfrm>
        </p:spPr>
        <p:txBody>
          <a:bodyPr>
            <a:normAutofit/>
          </a:bodyPr>
          <a:lstStyle/>
          <a:p>
            <a:pPr algn="ctr"/>
            <a:r>
              <a:rPr lang="en-IN" sz="3200" b="1" i="0" u="none" strike="noStrike" baseline="0" dirty="0">
                <a:solidFill>
                  <a:srgbClr val="C00000"/>
                </a:solidFill>
                <a:latin typeface="Calibri" panose="020F0502020204030204" pitchFamily="34" charset="0"/>
                <a:ea typeface="Calibri" panose="020F0502020204030204" pitchFamily="34" charset="0"/>
                <a:cs typeface="Calibri" panose="020F0502020204030204" pitchFamily="34" charset="0"/>
              </a:rPr>
              <a:t>Basic Text Analysis Steps </a:t>
            </a:r>
            <a:endParaRPr lang="en-IN" sz="32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567A279-8EB6-AE1B-C3E4-E9FD1A5561DE}"/>
              </a:ext>
            </a:extLst>
          </p:cNvPr>
          <p:cNvSpPr>
            <a:spLocks noGrp="1"/>
          </p:cNvSpPr>
          <p:nvPr>
            <p:ph idx="1"/>
          </p:nvPr>
        </p:nvSpPr>
        <p:spPr>
          <a:xfrm>
            <a:off x="941124" y="749300"/>
            <a:ext cx="9872871" cy="4038600"/>
          </a:xfrm>
        </p:spPr>
        <p:txBody>
          <a:bodyPr>
            <a:noAutofit/>
          </a:bodyPr>
          <a:lstStyle/>
          <a:p>
            <a:pPr algn="just">
              <a:lnSpc>
                <a:spcPct val="150000"/>
              </a:lnSpc>
            </a:pP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Document grouping </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Document grouping can be achieved by clustering or classification methods. One of the best ways is topic modeling. Topic modeling offers tools to automatically organize, scan, understand, and summarize vast quantities of information. Topic models are statistical models that analyze words from a collection of documents, evaluate themes over the text, and discover how the themes are related or modified over time.</a:t>
            </a:r>
          </a:p>
          <a:p>
            <a:pPr algn="just">
              <a:lnSpc>
                <a:spcPct val="150000"/>
              </a:lnSpc>
            </a:pP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Determining Sentiments </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Sentiment analysis used various algorithms to determine the opinions, which is required to obtain subjective information from the text. The sentiments can be classified as negative and positive sentiments.</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Gaining Insights </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This is a visual representation of the opinions. For example, the word cloud removes all the stop words and displays only important words so that data scientists can see the opinions.</a:t>
            </a:r>
          </a:p>
          <a:p>
            <a:pPr marL="45720" indent="0" algn="just">
              <a:buNone/>
            </a:pPr>
            <a:endParaRPr lang="en-IN"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9E9ECFB0-E438-3EA9-AFF0-D948A62B5602}"/>
              </a:ext>
            </a:extLst>
          </p:cNvPr>
          <p:cNvSpPr>
            <a:spLocks noGrp="1"/>
          </p:cNvSpPr>
          <p:nvPr>
            <p:ph type="sldNum" sz="quarter" idx="12"/>
          </p:nvPr>
        </p:nvSpPr>
        <p:spPr/>
        <p:txBody>
          <a:bodyPr/>
          <a:lstStyle/>
          <a:p>
            <a:fld id="{0582FFC0-0EEA-4EB8-88E5-03F607CDC4F3}" type="slidenum">
              <a:rPr lang="en-IN" smtClean="0"/>
              <a:t>29</a:t>
            </a:fld>
            <a:endParaRPr lang="en-IN"/>
          </a:p>
        </p:txBody>
      </p:sp>
    </p:spTree>
    <p:extLst>
      <p:ext uri="{BB962C8B-B14F-4D97-AF65-F5344CB8AC3E}">
        <p14:creationId xmlns:p14="http://schemas.microsoft.com/office/powerpoint/2010/main" val="3398529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9EDEF-6F0E-668F-B3E2-E492AA63E0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5338E7-E459-60F7-D04E-B9B88F290FB3}"/>
              </a:ext>
            </a:extLst>
          </p:cNvPr>
          <p:cNvSpPr>
            <a:spLocks noGrp="1"/>
          </p:cNvSpPr>
          <p:nvPr>
            <p:ph type="title"/>
          </p:nvPr>
        </p:nvSpPr>
        <p:spPr>
          <a:xfrm>
            <a:off x="1158240" y="233680"/>
            <a:ext cx="9875520" cy="1356360"/>
          </a:xfrm>
        </p:spPr>
        <p:txBody>
          <a:bodyPr>
            <a:normAutofit/>
          </a:bodyPr>
          <a:lstStyle/>
          <a:p>
            <a:pPr algn="ctr"/>
            <a:r>
              <a:rPr lang="en-IN" sz="4000" b="1" cap="none" dirty="0">
                <a:solidFill>
                  <a:srgbClr val="C00000"/>
                </a:solidFill>
                <a:latin typeface="Calibri" panose="020F0502020204030204" pitchFamily="34" charset="0"/>
                <a:ea typeface="Calibri" panose="020F0502020204030204" pitchFamily="34" charset="0"/>
                <a:cs typeface="Calibri" panose="020F0502020204030204" pitchFamily="34" charset="0"/>
              </a:rPr>
              <a:t>Text Mining</a:t>
            </a:r>
            <a:endParaRPr lang="en-IN" sz="4000"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E9023E95-D892-CC9D-AABE-D353225DFF54}"/>
              </a:ext>
            </a:extLst>
          </p:cNvPr>
          <p:cNvSpPr>
            <a:spLocks noGrp="1"/>
          </p:cNvSpPr>
          <p:nvPr>
            <p:ph sz="half" idx="1"/>
          </p:nvPr>
        </p:nvSpPr>
        <p:spPr>
          <a:xfrm>
            <a:off x="1158240" y="1590040"/>
            <a:ext cx="6096000" cy="4668519"/>
          </a:xfrm>
        </p:spPr>
        <p:txBody>
          <a:bodyPr>
            <a:normAutofit fontScale="92500" lnSpcReduction="10000"/>
          </a:bodyPr>
          <a:lstStyle/>
          <a:p>
            <a:pPr algn="just"/>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Text Transformation </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is a method used to monitor and control the capitalization of the text. The two main ways of document representation are bag of words and vector space. </a:t>
            </a:r>
          </a:p>
          <a:p>
            <a:pPr algn="just"/>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Data Preprocessing </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is used in the field of text mining to derive  valuable information and knowledge from unstructured text data. </a:t>
            </a:r>
          </a:p>
          <a:p>
            <a:pPr algn="just"/>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Feature selection </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is a significant part of data mining. Feature selection can be defined as the process of reducing the input of processing or finding essential information sources.</a:t>
            </a: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 feature selection is also called variable selection. </a:t>
            </a:r>
          </a:p>
          <a:p>
            <a:pPr algn="just"/>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Data mining </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Furthermore, the data mining process combines with the conventional process. </a:t>
            </a:r>
          </a:p>
          <a:p>
            <a:pPr algn="just"/>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Evaluation</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Finally, the result is evaluated.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5" name="Rectangle: Rounded Corners 4">
            <a:extLst>
              <a:ext uri="{FF2B5EF4-FFF2-40B4-BE49-F238E27FC236}">
                <a16:creationId xmlns:a16="http://schemas.microsoft.com/office/drawing/2014/main" id="{44FB7EC9-42C6-699C-0E77-E028DDF79AF3}"/>
              </a:ext>
            </a:extLst>
          </p:cNvPr>
          <p:cNvSpPr/>
          <p:nvPr/>
        </p:nvSpPr>
        <p:spPr>
          <a:xfrm>
            <a:off x="8432800" y="1356360"/>
            <a:ext cx="1828800" cy="6807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Text Transformation</a:t>
            </a:r>
          </a:p>
        </p:txBody>
      </p:sp>
      <p:sp>
        <p:nvSpPr>
          <p:cNvPr id="6" name="Rectangle: Rounded Corners 5">
            <a:extLst>
              <a:ext uri="{FF2B5EF4-FFF2-40B4-BE49-F238E27FC236}">
                <a16:creationId xmlns:a16="http://schemas.microsoft.com/office/drawing/2014/main" id="{82409D77-587F-AA17-9F6F-DB4AFB6AE2C6}"/>
              </a:ext>
            </a:extLst>
          </p:cNvPr>
          <p:cNvSpPr/>
          <p:nvPr/>
        </p:nvSpPr>
        <p:spPr>
          <a:xfrm>
            <a:off x="8432800" y="2357120"/>
            <a:ext cx="1828800" cy="6807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Data </a:t>
            </a:r>
          </a:p>
          <a:p>
            <a:pPr algn="ctr"/>
            <a:r>
              <a:rPr lang="en-IN" b="1" dirty="0"/>
              <a:t>Pre-processing</a:t>
            </a:r>
          </a:p>
        </p:txBody>
      </p:sp>
      <p:sp>
        <p:nvSpPr>
          <p:cNvPr id="7" name="Rectangle: Rounded Corners 6">
            <a:extLst>
              <a:ext uri="{FF2B5EF4-FFF2-40B4-BE49-F238E27FC236}">
                <a16:creationId xmlns:a16="http://schemas.microsoft.com/office/drawing/2014/main" id="{D5FF2D95-AC2F-DE83-A6FA-14F7624363DF}"/>
              </a:ext>
            </a:extLst>
          </p:cNvPr>
          <p:cNvSpPr/>
          <p:nvPr/>
        </p:nvSpPr>
        <p:spPr>
          <a:xfrm>
            <a:off x="8432800" y="3337560"/>
            <a:ext cx="1828800" cy="6807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Feature Selection</a:t>
            </a:r>
          </a:p>
        </p:txBody>
      </p:sp>
      <p:sp>
        <p:nvSpPr>
          <p:cNvPr id="8" name="Rectangle: Rounded Corners 7">
            <a:extLst>
              <a:ext uri="{FF2B5EF4-FFF2-40B4-BE49-F238E27FC236}">
                <a16:creationId xmlns:a16="http://schemas.microsoft.com/office/drawing/2014/main" id="{9545BAD8-C052-D502-A2F2-23247CB9D8DE}"/>
              </a:ext>
            </a:extLst>
          </p:cNvPr>
          <p:cNvSpPr/>
          <p:nvPr/>
        </p:nvSpPr>
        <p:spPr>
          <a:xfrm>
            <a:off x="8432800" y="4343400"/>
            <a:ext cx="1828800" cy="6807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Data Mining</a:t>
            </a:r>
          </a:p>
        </p:txBody>
      </p:sp>
      <p:sp>
        <p:nvSpPr>
          <p:cNvPr id="9" name="Rectangle: Rounded Corners 8">
            <a:extLst>
              <a:ext uri="{FF2B5EF4-FFF2-40B4-BE49-F238E27FC236}">
                <a16:creationId xmlns:a16="http://schemas.microsoft.com/office/drawing/2014/main" id="{E3B484AD-DE86-F34F-136A-BC902FC3D208}"/>
              </a:ext>
            </a:extLst>
          </p:cNvPr>
          <p:cNvSpPr/>
          <p:nvPr/>
        </p:nvSpPr>
        <p:spPr>
          <a:xfrm>
            <a:off x="8432800" y="5328920"/>
            <a:ext cx="1828800" cy="6807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Evaluation</a:t>
            </a:r>
          </a:p>
        </p:txBody>
      </p:sp>
      <p:sp>
        <p:nvSpPr>
          <p:cNvPr id="11" name="TextBox 10">
            <a:extLst>
              <a:ext uri="{FF2B5EF4-FFF2-40B4-BE49-F238E27FC236}">
                <a16:creationId xmlns:a16="http://schemas.microsoft.com/office/drawing/2014/main" id="{C4716E42-9DBC-F3C6-E692-CFD7FBE14676}"/>
              </a:ext>
            </a:extLst>
          </p:cNvPr>
          <p:cNvSpPr txBox="1"/>
          <p:nvPr/>
        </p:nvSpPr>
        <p:spPr>
          <a:xfrm>
            <a:off x="6319520" y="6158169"/>
            <a:ext cx="6096000" cy="400110"/>
          </a:xfrm>
          <a:prstGeom prst="rect">
            <a:avLst/>
          </a:prstGeom>
          <a:noFill/>
        </p:spPr>
        <p:txBody>
          <a:bodyPr wrap="square">
            <a:spAutoFit/>
          </a:bodyPr>
          <a:lstStyle/>
          <a:p>
            <a:pPr algn="ctr"/>
            <a:r>
              <a:rPr lang="en-IN"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Text mining process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12" name="Arrow: Down 11">
            <a:extLst>
              <a:ext uri="{FF2B5EF4-FFF2-40B4-BE49-F238E27FC236}">
                <a16:creationId xmlns:a16="http://schemas.microsoft.com/office/drawing/2014/main" id="{39244700-DF04-03DF-3541-FCC9C991B0BC}"/>
              </a:ext>
            </a:extLst>
          </p:cNvPr>
          <p:cNvSpPr/>
          <p:nvPr/>
        </p:nvSpPr>
        <p:spPr>
          <a:xfrm>
            <a:off x="9255760" y="2037080"/>
            <a:ext cx="91440" cy="3098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B2F63DEA-CFA3-E83D-270B-31DB22903CB7}"/>
              </a:ext>
            </a:extLst>
          </p:cNvPr>
          <p:cNvSpPr/>
          <p:nvPr/>
        </p:nvSpPr>
        <p:spPr>
          <a:xfrm>
            <a:off x="9255760" y="3020060"/>
            <a:ext cx="91440" cy="3098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a:extLst>
              <a:ext uri="{FF2B5EF4-FFF2-40B4-BE49-F238E27FC236}">
                <a16:creationId xmlns:a16="http://schemas.microsoft.com/office/drawing/2014/main" id="{7046790B-540C-92AE-5FA6-FC1EA9F65C28}"/>
              </a:ext>
            </a:extLst>
          </p:cNvPr>
          <p:cNvSpPr/>
          <p:nvPr/>
        </p:nvSpPr>
        <p:spPr>
          <a:xfrm>
            <a:off x="9255760" y="4015740"/>
            <a:ext cx="91440" cy="3098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Down 14">
            <a:extLst>
              <a:ext uri="{FF2B5EF4-FFF2-40B4-BE49-F238E27FC236}">
                <a16:creationId xmlns:a16="http://schemas.microsoft.com/office/drawing/2014/main" id="{BDF0032B-0B35-DAED-EC19-BB67278E15E8}"/>
              </a:ext>
            </a:extLst>
          </p:cNvPr>
          <p:cNvSpPr/>
          <p:nvPr/>
        </p:nvSpPr>
        <p:spPr>
          <a:xfrm>
            <a:off x="9271000" y="5003800"/>
            <a:ext cx="91440" cy="3098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lide Number Placeholder 15">
            <a:extLst>
              <a:ext uri="{FF2B5EF4-FFF2-40B4-BE49-F238E27FC236}">
                <a16:creationId xmlns:a16="http://schemas.microsoft.com/office/drawing/2014/main" id="{0E4C45C3-91BC-F99B-3265-E0E6AAA5A318}"/>
              </a:ext>
            </a:extLst>
          </p:cNvPr>
          <p:cNvSpPr>
            <a:spLocks noGrp="1"/>
          </p:cNvSpPr>
          <p:nvPr>
            <p:ph type="sldNum" sz="quarter" idx="12"/>
          </p:nvPr>
        </p:nvSpPr>
        <p:spPr/>
        <p:txBody>
          <a:bodyPr/>
          <a:lstStyle/>
          <a:p>
            <a:fld id="{0582FFC0-0EEA-4EB8-88E5-03F607CDC4F3}" type="slidenum">
              <a:rPr lang="en-IN" smtClean="0"/>
              <a:t>3</a:t>
            </a:fld>
            <a:endParaRPr lang="en-IN"/>
          </a:p>
        </p:txBody>
      </p:sp>
    </p:spTree>
    <p:extLst>
      <p:ext uri="{BB962C8B-B14F-4D97-AF65-F5344CB8AC3E}">
        <p14:creationId xmlns:p14="http://schemas.microsoft.com/office/powerpoint/2010/main" val="673930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BE04B-C22D-A55C-A9EB-AFDE9F3420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6BC61D-9272-E457-430D-D504796F5A7C}"/>
              </a:ext>
            </a:extLst>
          </p:cNvPr>
          <p:cNvSpPr>
            <a:spLocks noGrp="1"/>
          </p:cNvSpPr>
          <p:nvPr>
            <p:ph type="title"/>
          </p:nvPr>
        </p:nvSpPr>
        <p:spPr>
          <a:xfrm>
            <a:off x="1078284" y="75372"/>
            <a:ext cx="9875520" cy="1356360"/>
          </a:xfrm>
        </p:spPr>
        <p:txBody>
          <a:bodyPr>
            <a:normAutofit/>
          </a:bodyPr>
          <a:lstStyle/>
          <a:p>
            <a:pPr algn="ctr"/>
            <a:r>
              <a:rPr lang="en-US" sz="3600" b="1" i="0" u="none" strike="noStrike" baseline="0" dirty="0">
                <a:solidFill>
                  <a:srgbClr val="C00000"/>
                </a:solidFill>
                <a:latin typeface="Calibri" panose="020F0502020204030204" pitchFamily="34" charset="0"/>
                <a:ea typeface="Calibri" panose="020F0502020204030204" pitchFamily="34" charset="0"/>
                <a:cs typeface="Calibri" panose="020F0502020204030204" pitchFamily="34" charset="0"/>
              </a:rPr>
              <a:t>Introduction to Natural </a:t>
            </a:r>
            <a:r>
              <a:rPr lang="en-US" sz="3600" b="1" dirty="0">
                <a:solidFill>
                  <a:srgbClr val="C00000"/>
                </a:solidFill>
                <a:latin typeface="Calibri" panose="020F0502020204030204" pitchFamily="34" charset="0"/>
                <a:ea typeface="Calibri" panose="020F0502020204030204" pitchFamily="34" charset="0"/>
                <a:cs typeface="Calibri" panose="020F0502020204030204" pitchFamily="34" charset="0"/>
              </a:rPr>
              <a:t>L</a:t>
            </a:r>
            <a:r>
              <a:rPr lang="en-US" sz="3600" b="1" i="0" u="none" strike="noStrike" baseline="0" dirty="0">
                <a:solidFill>
                  <a:srgbClr val="C00000"/>
                </a:solidFill>
                <a:latin typeface="Calibri" panose="020F0502020204030204" pitchFamily="34" charset="0"/>
                <a:ea typeface="Calibri" panose="020F0502020204030204" pitchFamily="34" charset="0"/>
                <a:cs typeface="Calibri" panose="020F0502020204030204" pitchFamily="34" charset="0"/>
              </a:rPr>
              <a:t>anguage Processing</a:t>
            </a:r>
            <a:endPar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7C7B1D2-D4CF-30D9-049B-6D4C858154DD}"/>
              </a:ext>
            </a:extLst>
          </p:cNvPr>
          <p:cNvSpPr>
            <a:spLocks noGrp="1"/>
          </p:cNvSpPr>
          <p:nvPr>
            <p:ph idx="1"/>
          </p:nvPr>
        </p:nvSpPr>
        <p:spPr>
          <a:xfrm>
            <a:off x="1078284" y="1264092"/>
            <a:ext cx="9872871" cy="4038600"/>
          </a:xfrm>
        </p:spPr>
        <p:txBody>
          <a:bodyPr>
            <a:noAutofit/>
          </a:bodyPr>
          <a:lstStyle/>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NLP is a form of artificial intelligence that helps the machine to read, decode, comprehend, and understand the text by simulating the human ability to understand the language.</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NLP techniques utilize a range of approaches, including linguistics, semantics, statistics, and machine learning, to extract entities, relationships, and to understand the meaning, allowing an understanding of what is being said or written.</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Instead of just understanding single words or a set of words, NLP lets computers understand whole sentences as they are spoken or written by a human.</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It uses many methodologies to decipher ambiguities in language, including automatic summarization, </a:t>
            </a:r>
            <a:r>
              <a:rPr lang="en-US" sz="2000" b="0" i="0" u="none" strike="noStrike" baseline="0" dirty="0" err="1">
                <a:solidFill>
                  <a:srgbClr val="000000"/>
                </a:solidFill>
                <a:latin typeface="Calibri" panose="020F0502020204030204" pitchFamily="34" charset="0"/>
                <a:ea typeface="Calibri" panose="020F0502020204030204" pitchFamily="34" charset="0"/>
                <a:cs typeface="Calibri" panose="020F0502020204030204" pitchFamily="34" charset="0"/>
              </a:rPr>
              <a:t>PoS</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tagging, disambiguation, entity extraction, and relation extraction, as well as disambiguation and natural language understanding and recognition.</a:t>
            </a:r>
          </a:p>
        </p:txBody>
      </p:sp>
      <p:sp>
        <p:nvSpPr>
          <p:cNvPr id="4" name="Slide Number Placeholder 3">
            <a:extLst>
              <a:ext uri="{FF2B5EF4-FFF2-40B4-BE49-F238E27FC236}">
                <a16:creationId xmlns:a16="http://schemas.microsoft.com/office/drawing/2014/main" id="{F8C85B97-5E7A-D343-A9E4-801D92C0ABB5}"/>
              </a:ext>
            </a:extLst>
          </p:cNvPr>
          <p:cNvSpPr>
            <a:spLocks noGrp="1"/>
          </p:cNvSpPr>
          <p:nvPr>
            <p:ph type="sldNum" sz="quarter" idx="12"/>
          </p:nvPr>
        </p:nvSpPr>
        <p:spPr/>
        <p:txBody>
          <a:bodyPr/>
          <a:lstStyle/>
          <a:p>
            <a:fld id="{0582FFC0-0EEA-4EB8-88E5-03F607CDC4F3}" type="slidenum">
              <a:rPr lang="en-IN" smtClean="0"/>
              <a:t>30</a:t>
            </a:fld>
            <a:endParaRPr lang="en-IN"/>
          </a:p>
        </p:txBody>
      </p:sp>
    </p:spTree>
    <p:extLst>
      <p:ext uri="{BB962C8B-B14F-4D97-AF65-F5344CB8AC3E}">
        <p14:creationId xmlns:p14="http://schemas.microsoft.com/office/powerpoint/2010/main" val="3960433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B590-033C-C519-6B7F-0A789ED4B93B}"/>
              </a:ext>
            </a:extLst>
          </p:cNvPr>
          <p:cNvSpPr>
            <a:spLocks noGrp="1"/>
          </p:cNvSpPr>
          <p:nvPr>
            <p:ph type="title"/>
          </p:nvPr>
        </p:nvSpPr>
        <p:spPr/>
        <p:txBody>
          <a:bodyPr/>
          <a:lstStyle/>
          <a:p>
            <a:pPr algn="ctr"/>
            <a:r>
              <a:rPr lang="en-US" sz="4400" b="1" i="0" u="none" strike="noStrike" baseline="0" dirty="0">
                <a:solidFill>
                  <a:srgbClr val="C00000"/>
                </a:solidFill>
                <a:latin typeface="Calibri" panose="020F0502020204030204" pitchFamily="34" charset="0"/>
                <a:ea typeface="Calibri" panose="020F0502020204030204" pitchFamily="34" charset="0"/>
                <a:cs typeface="Calibri" panose="020F0502020204030204" pitchFamily="34" charset="0"/>
              </a:rPr>
              <a:t>Major Components of NLP</a:t>
            </a:r>
            <a:endParaRPr lang="en-IN" dirty="0"/>
          </a:p>
        </p:txBody>
      </p:sp>
      <p:sp>
        <p:nvSpPr>
          <p:cNvPr id="4" name="Slide Number Placeholder 3">
            <a:extLst>
              <a:ext uri="{FF2B5EF4-FFF2-40B4-BE49-F238E27FC236}">
                <a16:creationId xmlns:a16="http://schemas.microsoft.com/office/drawing/2014/main" id="{A7D39AA5-875A-6F04-13B1-E8253CB91048}"/>
              </a:ext>
            </a:extLst>
          </p:cNvPr>
          <p:cNvSpPr>
            <a:spLocks noGrp="1"/>
          </p:cNvSpPr>
          <p:nvPr>
            <p:ph type="sldNum" sz="quarter" idx="12"/>
          </p:nvPr>
        </p:nvSpPr>
        <p:spPr/>
        <p:txBody>
          <a:bodyPr/>
          <a:lstStyle/>
          <a:p>
            <a:fld id="{0582FFC0-0EEA-4EB8-88E5-03F607CDC4F3}" type="slidenum">
              <a:rPr lang="en-IN" smtClean="0"/>
              <a:t>31</a:t>
            </a:fld>
            <a:endParaRPr lang="en-IN" dirty="0"/>
          </a:p>
        </p:txBody>
      </p:sp>
      <p:sp>
        <p:nvSpPr>
          <p:cNvPr id="5" name="Rectangle: Rounded Corners 4">
            <a:extLst>
              <a:ext uri="{FF2B5EF4-FFF2-40B4-BE49-F238E27FC236}">
                <a16:creationId xmlns:a16="http://schemas.microsoft.com/office/drawing/2014/main" id="{89BAFF32-455D-BB9D-7F5F-93949443B8A5}"/>
              </a:ext>
            </a:extLst>
          </p:cNvPr>
          <p:cNvSpPr/>
          <p:nvPr/>
        </p:nvSpPr>
        <p:spPr>
          <a:xfrm>
            <a:off x="3891280" y="2289810"/>
            <a:ext cx="3992880" cy="7315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Components of NLP</a:t>
            </a:r>
          </a:p>
        </p:txBody>
      </p:sp>
      <p:sp>
        <p:nvSpPr>
          <p:cNvPr id="6" name="Rectangle: Rounded Corners 5">
            <a:extLst>
              <a:ext uri="{FF2B5EF4-FFF2-40B4-BE49-F238E27FC236}">
                <a16:creationId xmlns:a16="http://schemas.microsoft.com/office/drawing/2014/main" id="{720773F8-0730-8BDC-C06C-1CB8332C29B3}"/>
              </a:ext>
            </a:extLst>
          </p:cNvPr>
          <p:cNvSpPr/>
          <p:nvPr/>
        </p:nvSpPr>
        <p:spPr>
          <a:xfrm>
            <a:off x="1176129" y="4076700"/>
            <a:ext cx="3992880" cy="7315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Natural Language Understanding</a:t>
            </a:r>
          </a:p>
        </p:txBody>
      </p:sp>
      <p:sp>
        <p:nvSpPr>
          <p:cNvPr id="11" name="Rectangle: Rounded Corners 10">
            <a:extLst>
              <a:ext uri="{FF2B5EF4-FFF2-40B4-BE49-F238E27FC236}">
                <a16:creationId xmlns:a16="http://schemas.microsoft.com/office/drawing/2014/main" id="{B8E1C4B7-F28B-8102-918D-3456F40F5BB5}"/>
              </a:ext>
            </a:extLst>
          </p:cNvPr>
          <p:cNvSpPr/>
          <p:nvPr/>
        </p:nvSpPr>
        <p:spPr>
          <a:xfrm>
            <a:off x="6543040" y="4038600"/>
            <a:ext cx="3992880" cy="7315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Natural Language Generation</a:t>
            </a:r>
          </a:p>
        </p:txBody>
      </p:sp>
      <p:cxnSp>
        <p:nvCxnSpPr>
          <p:cNvPr id="13" name="Connector: Elbow 12">
            <a:extLst>
              <a:ext uri="{FF2B5EF4-FFF2-40B4-BE49-F238E27FC236}">
                <a16:creationId xmlns:a16="http://schemas.microsoft.com/office/drawing/2014/main" id="{BD2CFE51-85D2-93C3-B5C7-17C068077ACF}"/>
              </a:ext>
            </a:extLst>
          </p:cNvPr>
          <p:cNvCxnSpPr>
            <a:stCxn id="5" idx="2"/>
            <a:endCxn id="6" idx="0"/>
          </p:cNvCxnSpPr>
          <p:nvPr/>
        </p:nvCxnSpPr>
        <p:spPr>
          <a:xfrm rot="5400000">
            <a:off x="4002460" y="2191440"/>
            <a:ext cx="1055370" cy="2715151"/>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5" name="Connector: Elbow 14">
            <a:extLst>
              <a:ext uri="{FF2B5EF4-FFF2-40B4-BE49-F238E27FC236}">
                <a16:creationId xmlns:a16="http://schemas.microsoft.com/office/drawing/2014/main" id="{C8842DCF-6C29-EC02-2C21-32C1791F80AB}"/>
              </a:ext>
            </a:extLst>
          </p:cNvPr>
          <p:cNvCxnSpPr>
            <a:cxnSpLocks/>
          </p:cNvCxnSpPr>
          <p:nvPr/>
        </p:nvCxnSpPr>
        <p:spPr>
          <a:xfrm rot="16200000" flipH="1">
            <a:off x="6704965" y="2224405"/>
            <a:ext cx="1017270" cy="265176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13693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6E774-CCA0-DA59-840E-B478599FBE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5B367F-6B08-8B10-D27C-3FF6B61E00D6}"/>
              </a:ext>
            </a:extLst>
          </p:cNvPr>
          <p:cNvSpPr>
            <a:spLocks noGrp="1"/>
          </p:cNvSpPr>
          <p:nvPr>
            <p:ph type="title"/>
          </p:nvPr>
        </p:nvSpPr>
        <p:spPr>
          <a:xfrm>
            <a:off x="1078284" y="75372"/>
            <a:ext cx="9875520" cy="1356360"/>
          </a:xfrm>
        </p:spPr>
        <p:txBody>
          <a:bodyPr>
            <a:normAutofit/>
          </a:bodyPr>
          <a:lstStyle/>
          <a:p>
            <a:pPr algn="ctr"/>
            <a:r>
              <a:rPr lang="en-US" sz="3600" b="1" i="0" u="none" strike="noStrike" baseline="0" dirty="0">
                <a:solidFill>
                  <a:srgbClr val="C00000"/>
                </a:solidFill>
                <a:latin typeface="Calibri" panose="020F0502020204030204" pitchFamily="34" charset="0"/>
                <a:ea typeface="Calibri" panose="020F0502020204030204" pitchFamily="34" charset="0"/>
                <a:cs typeface="Calibri" panose="020F0502020204030204" pitchFamily="34" charset="0"/>
              </a:rPr>
              <a:t>Major Components of NLP</a:t>
            </a:r>
            <a:endPar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C7038AD-E077-753D-52FE-EB22646932BE}"/>
              </a:ext>
            </a:extLst>
          </p:cNvPr>
          <p:cNvSpPr>
            <a:spLocks noGrp="1"/>
          </p:cNvSpPr>
          <p:nvPr>
            <p:ph idx="1"/>
          </p:nvPr>
        </p:nvSpPr>
        <p:spPr>
          <a:xfrm>
            <a:off x="1078284" y="1264092"/>
            <a:ext cx="9872871" cy="4038600"/>
          </a:xfrm>
        </p:spPr>
        <p:txBody>
          <a:bodyPr>
            <a:noAutofit/>
          </a:bodyPr>
          <a:lstStyle/>
          <a:p>
            <a:pPr marL="45720" indent="0" algn="just">
              <a:buNone/>
            </a:pP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Natural Language Understanding (NLU) </a:t>
            </a:r>
          </a:p>
          <a:p>
            <a:pPr algn="just"/>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In this phase, the speech input is transformed into useful representations to evaluate different aspects of the language. Although the natural language is so rich in forms and structures, it is also really complex and ambiguous.</a:t>
            </a:r>
          </a:p>
          <a:p>
            <a:pPr algn="just"/>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There may be numerous forms of ambiguity, which are mentioned below such as lexical ambiguity, which is quite simple, i.e., word-level ambiguity. For example, a “present” could be a noun or a verb.</a:t>
            </a:r>
          </a:p>
          <a:p>
            <a:pPr algn="just"/>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Then, there can be syntactical ambiguity, which occurs when a sentence is parsed in different ways. For example, in the sentence “The professor saw the boy with the telescope”, it is ambiguous whether the professor saw the boy carrying a telescope or he saw him through his telescope.</a:t>
            </a:r>
          </a:p>
          <a:p>
            <a:pPr algn="just"/>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Furthermore, there is a referential ambiguity. Let us discuss this with an example, “John went to meet Sam”. He said, “I am tired”. Now, who exactly is tired is not made clear in this sentence. </a:t>
            </a:r>
          </a:p>
        </p:txBody>
      </p:sp>
      <p:sp>
        <p:nvSpPr>
          <p:cNvPr id="4" name="Slide Number Placeholder 3">
            <a:extLst>
              <a:ext uri="{FF2B5EF4-FFF2-40B4-BE49-F238E27FC236}">
                <a16:creationId xmlns:a16="http://schemas.microsoft.com/office/drawing/2014/main" id="{B84752BF-16BA-0FE2-7729-05051E6629E3}"/>
              </a:ext>
            </a:extLst>
          </p:cNvPr>
          <p:cNvSpPr>
            <a:spLocks noGrp="1"/>
          </p:cNvSpPr>
          <p:nvPr>
            <p:ph type="sldNum" sz="quarter" idx="12"/>
          </p:nvPr>
        </p:nvSpPr>
        <p:spPr/>
        <p:txBody>
          <a:bodyPr/>
          <a:lstStyle/>
          <a:p>
            <a:fld id="{0582FFC0-0EEA-4EB8-88E5-03F607CDC4F3}" type="slidenum">
              <a:rPr lang="en-IN" smtClean="0"/>
              <a:t>32</a:t>
            </a:fld>
            <a:endParaRPr lang="en-IN" dirty="0"/>
          </a:p>
        </p:txBody>
      </p:sp>
    </p:spTree>
    <p:extLst>
      <p:ext uri="{BB962C8B-B14F-4D97-AF65-F5344CB8AC3E}">
        <p14:creationId xmlns:p14="http://schemas.microsoft.com/office/powerpoint/2010/main" val="4181389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E33AE-AA34-332F-98DB-5E88ECD800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8B52C3-10BA-1A2F-4881-7B29F6BC77F9}"/>
              </a:ext>
            </a:extLst>
          </p:cNvPr>
          <p:cNvSpPr>
            <a:spLocks noGrp="1"/>
          </p:cNvSpPr>
          <p:nvPr>
            <p:ph type="title"/>
          </p:nvPr>
        </p:nvSpPr>
        <p:spPr>
          <a:xfrm>
            <a:off x="1078284" y="75372"/>
            <a:ext cx="9875520" cy="1356360"/>
          </a:xfrm>
        </p:spPr>
        <p:txBody>
          <a:bodyPr>
            <a:normAutofit/>
          </a:bodyPr>
          <a:lstStyle/>
          <a:p>
            <a:pPr algn="ctr"/>
            <a:r>
              <a:rPr lang="en-US" sz="3600" b="1" i="0" u="none" strike="noStrike" baseline="0" dirty="0">
                <a:solidFill>
                  <a:srgbClr val="C00000"/>
                </a:solidFill>
                <a:latin typeface="Calibri" panose="020F0502020204030204" pitchFamily="34" charset="0"/>
                <a:ea typeface="Calibri" panose="020F0502020204030204" pitchFamily="34" charset="0"/>
                <a:cs typeface="Calibri" panose="020F0502020204030204" pitchFamily="34" charset="0"/>
              </a:rPr>
              <a:t>Major Components of NLP</a:t>
            </a:r>
            <a:endPar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11D98FF-CDAE-9478-91D5-D8A53E8DA857}"/>
              </a:ext>
            </a:extLst>
          </p:cNvPr>
          <p:cNvSpPr>
            <a:spLocks noGrp="1"/>
          </p:cNvSpPr>
          <p:nvPr>
            <p:ph idx="1"/>
          </p:nvPr>
        </p:nvSpPr>
        <p:spPr>
          <a:xfrm>
            <a:off x="1078284" y="1264092"/>
            <a:ext cx="9872871" cy="4038600"/>
          </a:xfrm>
        </p:spPr>
        <p:txBody>
          <a:bodyPr>
            <a:noAutofit/>
          </a:bodyPr>
          <a:lstStyle/>
          <a:p>
            <a:pPr marL="45720" indent="0" algn="just">
              <a:lnSpc>
                <a:spcPct val="150000"/>
              </a:lnSpc>
              <a:buNone/>
            </a:pP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Natural Language Generation (NLG)</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For the generation of the output text, the intermediate representation requires to be converted back to the natural language format. Thus, there are several subprocesses involved in this process. </a:t>
            </a:r>
            <a:r>
              <a:rPr lang="en-IN"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They are as follows:</a:t>
            </a:r>
          </a:p>
          <a:p>
            <a:pPr lvl="1" algn="just">
              <a:lnSpc>
                <a:spcPct val="150000"/>
              </a:lnSpc>
            </a:pPr>
            <a:r>
              <a:rPr lang="en-US"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 text planning phase includes extracting relevant and important content from the knowledge base.</a:t>
            </a:r>
          </a:p>
          <a:p>
            <a:pPr lvl="1" algn="just">
              <a:lnSpc>
                <a:spcPct val="150000"/>
              </a:lnSpc>
            </a:pPr>
            <a:r>
              <a:rPr lang="en-US"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Sentence planning involves selecting correct words, forming meaningful sentence with language grammar, and setting the tone for the same.</a:t>
            </a:r>
          </a:p>
          <a:p>
            <a:pPr lvl="1" algn="just">
              <a:lnSpc>
                <a:spcPct val="150000"/>
              </a:lnSpc>
            </a:pPr>
            <a:r>
              <a:rPr lang="en-US"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Text realization is a process of mapping the planned sentence into a structure.</a:t>
            </a:r>
          </a:p>
        </p:txBody>
      </p:sp>
      <p:sp>
        <p:nvSpPr>
          <p:cNvPr id="4" name="Slide Number Placeholder 3">
            <a:extLst>
              <a:ext uri="{FF2B5EF4-FFF2-40B4-BE49-F238E27FC236}">
                <a16:creationId xmlns:a16="http://schemas.microsoft.com/office/drawing/2014/main" id="{EB5DBF37-D393-1684-B89D-97FC7189818F}"/>
              </a:ext>
            </a:extLst>
          </p:cNvPr>
          <p:cNvSpPr>
            <a:spLocks noGrp="1"/>
          </p:cNvSpPr>
          <p:nvPr>
            <p:ph type="sldNum" sz="quarter" idx="12"/>
          </p:nvPr>
        </p:nvSpPr>
        <p:spPr/>
        <p:txBody>
          <a:bodyPr/>
          <a:lstStyle/>
          <a:p>
            <a:fld id="{0582FFC0-0EEA-4EB8-88E5-03F607CDC4F3}" type="slidenum">
              <a:rPr lang="en-IN" smtClean="0"/>
              <a:t>33</a:t>
            </a:fld>
            <a:endParaRPr lang="en-IN" dirty="0"/>
          </a:p>
        </p:txBody>
      </p:sp>
    </p:spTree>
    <p:extLst>
      <p:ext uri="{BB962C8B-B14F-4D97-AF65-F5344CB8AC3E}">
        <p14:creationId xmlns:p14="http://schemas.microsoft.com/office/powerpoint/2010/main" val="839466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FE319-F280-3C72-4081-5E039BBF1B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976BF7-4C01-FE5C-1188-678BD52ABA9D}"/>
              </a:ext>
            </a:extLst>
          </p:cNvPr>
          <p:cNvSpPr>
            <a:spLocks noGrp="1"/>
          </p:cNvSpPr>
          <p:nvPr>
            <p:ph type="title"/>
          </p:nvPr>
        </p:nvSpPr>
        <p:spPr>
          <a:xfrm>
            <a:off x="1078284" y="75372"/>
            <a:ext cx="9875520" cy="1356360"/>
          </a:xfrm>
        </p:spPr>
        <p:txBody>
          <a:bodyPr>
            <a:normAutofit/>
          </a:bodyPr>
          <a:lstStyle/>
          <a:p>
            <a:pPr algn="ctr"/>
            <a:r>
              <a:rPr lang="en-US" sz="3600" b="1" i="0" u="none" strike="noStrike" baseline="0" dirty="0">
                <a:solidFill>
                  <a:srgbClr val="C00000"/>
                </a:solidFill>
                <a:latin typeface="Calibri" panose="020F0502020204030204" pitchFamily="34" charset="0"/>
                <a:ea typeface="Calibri" panose="020F0502020204030204" pitchFamily="34" charset="0"/>
                <a:cs typeface="Calibri" panose="020F0502020204030204" pitchFamily="34" charset="0"/>
              </a:rPr>
              <a:t>Stages of NLP</a:t>
            </a:r>
            <a:endPar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C853AC08-A223-7372-30B9-3E6DA5DF0766}"/>
              </a:ext>
            </a:extLst>
          </p:cNvPr>
          <p:cNvSpPr>
            <a:spLocks noGrp="1"/>
          </p:cNvSpPr>
          <p:nvPr>
            <p:ph type="sldNum" sz="quarter" idx="12"/>
          </p:nvPr>
        </p:nvSpPr>
        <p:spPr/>
        <p:txBody>
          <a:bodyPr/>
          <a:lstStyle/>
          <a:p>
            <a:fld id="{0582FFC0-0EEA-4EB8-88E5-03F607CDC4F3}" type="slidenum">
              <a:rPr lang="en-IN" smtClean="0"/>
              <a:t>34</a:t>
            </a:fld>
            <a:endParaRPr lang="en-IN" dirty="0"/>
          </a:p>
        </p:txBody>
      </p:sp>
      <p:sp>
        <p:nvSpPr>
          <p:cNvPr id="5" name="Oval 4">
            <a:extLst>
              <a:ext uri="{FF2B5EF4-FFF2-40B4-BE49-F238E27FC236}">
                <a16:creationId xmlns:a16="http://schemas.microsoft.com/office/drawing/2014/main" id="{67346F2C-D275-60EF-411C-06DF2F39F247}"/>
              </a:ext>
            </a:extLst>
          </p:cNvPr>
          <p:cNvSpPr/>
          <p:nvPr/>
        </p:nvSpPr>
        <p:spPr>
          <a:xfrm>
            <a:off x="359346" y="2799056"/>
            <a:ext cx="1727361" cy="12424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Lexical Analysis</a:t>
            </a:r>
          </a:p>
        </p:txBody>
      </p:sp>
      <p:sp>
        <p:nvSpPr>
          <p:cNvPr id="6" name="Arrow: Right 5">
            <a:extLst>
              <a:ext uri="{FF2B5EF4-FFF2-40B4-BE49-F238E27FC236}">
                <a16:creationId xmlns:a16="http://schemas.microsoft.com/office/drawing/2014/main" id="{A0BD6C39-7713-DD3F-4F45-F1D4A059B613}"/>
              </a:ext>
            </a:extLst>
          </p:cNvPr>
          <p:cNvSpPr/>
          <p:nvPr/>
        </p:nvSpPr>
        <p:spPr>
          <a:xfrm>
            <a:off x="2176373" y="3278378"/>
            <a:ext cx="502960" cy="12745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59EFE710-EAE5-9C46-C5AD-F6C0AB05200E}"/>
              </a:ext>
            </a:extLst>
          </p:cNvPr>
          <p:cNvSpPr/>
          <p:nvPr/>
        </p:nvSpPr>
        <p:spPr>
          <a:xfrm>
            <a:off x="2782659" y="2734584"/>
            <a:ext cx="1727361" cy="12424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Syntactic Analysis</a:t>
            </a:r>
          </a:p>
        </p:txBody>
      </p:sp>
      <p:sp>
        <p:nvSpPr>
          <p:cNvPr id="8" name="Arrow: Right 7">
            <a:extLst>
              <a:ext uri="{FF2B5EF4-FFF2-40B4-BE49-F238E27FC236}">
                <a16:creationId xmlns:a16="http://schemas.microsoft.com/office/drawing/2014/main" id="{3FE51152-CB46-9597-3BF1-8C558620FEA7}"/>
              </a:ext>
            </a:extLst>
          </p:cNvPr>
          <p:cNvSpPr/>
          <p:nvPr/>
        </p:nvSpPr>
        <p:spPr>
          <a:xfrm>
            <a:off x="4640827" y="3258997"/>
            <a:ext cx="502960" cy="12745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7C8B75F6-F042-A449-B54E-9892522FE5B6}"/>
              </a:ext>
            </a:extLst>
          </p:cNvPr>
          <p:cNvSpPr/>
          <p:nvPr/>
        </p:nvSpPr>
        <p:spPr>
          <a:xfrm>
            <a:off x="5232319" y="2638690"/>
            <a:ext cx="1727361" cy="12424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Semantic Analysis</a:t>
            </a:r>
          </a:p>
        </p:txBody>
      </p:sp>
      <p:sp>
        <p:nvSpPr>
          <p:cNvPr id="10" name="Arrow: Right 9">
            <a:extLst>
              <a:ext uri="{FF2B5EF4-FFF2-40B4-BE49-F238E27FC236}">
                <a16:creationId xmlns:a16="http://schemas.microsoft.com/office/drawing/2014/main" id="{89A5810E-8965-7F54-7CD2-DF8178C117B4}"/>
              </a:ext>
            </a:extLst>
          </p:cNvPr>
          <p:cNvSpPr/>
          <p:nvPr/>
        </p:nvSpPr>
        <p:spPr>
          <a:xfrm>
            <a:off x="7048212" y="3214648"/>
            <a:ext cx="502960" cy="12745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28EFD62B-BB9F-3342-5584-86EE1D2A8E83}"/>
              </a:ext>
            </a:extLst>
          </p:cNvPr>
          <p:cNvSpPr/>
          <p:nvPr/>
        </p:nvSpPr>
        <p:spPr>
          <a:xfrm>
            <a:off x="7662718" y="2638690"/>
            <a:ext cx="1755830" cy="12424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Discourse Integration</a:t>
            </a:r>
          </a:p>
        </p:txBody>
      </p:sp>
      <p:sp>
        <p:nvSpPr>
          <p:cNvPr id="12" name="Arrow: Right 11">
            <a:extLst>
              <a:ext uri="{FF2B5EF4-FFF2-40B4-BE49-F238E27FC236}">
                <a16:creationId xmlns:a16="http://schemas.microsoft.com/office/drawing/2014/main" id="{68B945FA-3253-44BA-691D-F8777CC37C23}"/>
              </a:ext>
            </a:extLst>
          </p:cNvPr>
          <p:cNvSpPr/>
          <p:nvPr/>
        </p:nvSpPr>
        <p:spPr>
          <a:xfrm>
            <a:off x="9530687" y="3161471"/>
            <a:ext cx="502960" cy="12745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66FD90EF-4D64-146C-20B5-562DA4F583CD}"/>
              </a:ext>
            </a:extLst>
          </p:cNvPr>
          <p:cNvSpPr/>
          <p:nvPr/>
        </p:nvSpPr>
        <p:spPr>
          <a:xfrm>
            <a:off x="10133730" y="2637786"/>
            <a:ext cx="1755830" cy="12424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Pragmatic Analysis</a:t>
            </a:r>
          </a:p>
        </p:txBody>
      </p:sp>
      <p:sp>
        <p:nvSpPr>
          <p:cNvPr id="16" name="TextBox 15">
            <a:extLst>
              <a:ext uri="{FF2B5EF4-FFF2-40B4-BE49-F238E27FC236}">
                <a16:creationId xmlns:a16="http://schemas.microsoft.com/office/drawing/2014/main" id="{AEF49C3F-A6A0-0F03-B759-EE87BE445F97}"/>
              </a:ext>
            </a:extLst>
          </p:cNvPr>
          <p:cNvSpPr txBox="1"/>
          <p:nvPr/>
        </p:nvSpPr>
        <p:spPr>
          <a:xfrm>
            <a:off x="2919345" y="4615856"/>
            <a:ext cx="6097656" cy="400110"/>
          </a:xfrm>
          <a:prstGeom prst="rect">
            <a:avLst/>
          </a:prstGeom>
          <a:noFill/>
        </p:spPr>
        <p:txBody>
          <a:bodyPr wrap="square">
            <a:spAutoFit/>
          </a:bodyPr>
          <a:lstStyle/>
          <a:p>
            <a:pPr algn="ctr"/>
            <a:r>
              <a:rPr lang="en-IN"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Stages of NLP</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271041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CA9DB-321B-8BF2-3FEE-E8215D92B3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B108CC-2531-23F3-6F6A-13D80E8A1D4C}"/>
              </a:ext>
            </a:extLst>
          </p:cNvPr>
          <p:cNvSpPr>
            <a:spLocks noGrp="1"/>
          </p:cNvSpPr>
          <p:nvPr>
            <p:ph type="title"/>
          </p:nvPr>
        </p:nvSpPr>
        <p:spPr>
          <a:xfrm>
            <a:off x="1078284" y="75372"/>
            <a:ext cx="9875520" cy="1356360"/>
          </a:xfrm>
        </p:spPr>
        <p:txBody>
          <a:bodyPr>
            <a:normAutofit/>
          </a:bodyPr>
          <a:lstStyle/>
          <a:p>
            <a:pPr algn="ctr"/>
            <a:r>
              <a:rPr lang="en-US" sz="3600" b="1" i="0" u="none" strike="noStrike" baseline="0" dirty="0">
                <a:solidFill>
                  <a:srgbClr val="C00000"/>
                </a:solidFill>
                <a:latin typeface="Calibri" panose="020F0502020204030204" pitchFamily="34" charset="0"/>
                <a:ea typeface="Calibri" panose="020F0502020204030204" pitchFamily="34" charset="0"/>
                <a:cs typeface="Calibri" panose="020F0502020204030204" pitchFamily="34" charset="0"/>
              </a:rPr>
              <a:t>Stages of NLP</a:t>
            </a:r>
            <a:endPar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CBA41BC-32EE-6CFE-E0BD-D2884E128E4F}"/>
              </a:ext>
            </a:extLst>
          </p:cNvPr>
          <p:cNvSpPr>
            <a:spLocks noGrp="1"/>
          </p:cNvSpPr>
          <p:nvPr>
            <p:ph idx="1"/>
          </p:nvPr>
        </p:nvSpPr>
        <p:spPr>
          <a:xfrm>
            <a:off x="1078284" y="1234274"/>
            <a:ext cx="9872871" cy="4038600"/>
          </a:xfrm>
        </p:spPr>
        <p:txBody>
          <a:bodyPr>
            <a:noAutofit/>
          </a:bodyPr>
          <a:lstStyle/>
          <a:p>
            <a:pPr marL="45720" indent="0" algn="just">
              <a:lnSpc>
                <a:spcPct val="150000"/>
              </a:lnSpc>
              <a:buNone/>
            </a:pP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1. Lexical Analysis</a:t>
            </a:r>
          </a:p>
          <a:p>
            <a:pPr marL="45720" indent="0" algn="just">
              <a:lnSpc>
                <a:spcPct val="150000"/>
              </a:lnSpc>
              <a:buNone/>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Lexicon is the words and phrases in the language. The lexicon analysis phase deals with the recognition and identification of the structure and formation of the sentences. It divides the paragraphs into sentences, phrases, and words.</a:t>
            </a:r>
          </a:p>
          <a:p>
            <a:pPr marL="45720" indent="0" algn="just">
              <a:lnSpc>
                <a:spcPct val="150000"/>
              </a:lnSpc>
              <a:buNone/>
            </a:pP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2. Syntactic Analysis</a:t>
            </a:r>
          </a:p>
          <a:p>
            <a:pPr marL="45720" indent="0" algn="just">
              <a:lnSpc>
                <a:spcPct val="150000"/>
              </a:lnSpc>
              <a:buNone/>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In this phase, the grammar of the sentence is examined to get the relationships among different words in the sentence. The sentence is parsed as nouns, verbs, adjectives, and another part of a sentence. </a:t>
            </a:r>
          </a:p>
        </p:txBody>
      </p:sp>
      <p:sp>
        <p:nvSpPr>
          <p:cNvPr id="4" name="Slide Number Placeholder 3">
            <a:extLst>
              <a:ext uri="{FF2B5EF4-FFF2-40B4-BE49-F238E27FC236}">
                <a16:creationId xmlns:a16="http://schemas.microsoft.com/office/drawing/2014/main" id="{39D5B5DE-3F41-9E10-5972-B6FBD58D5F08}"/>
              </a:ext>
            </a:extLst>
          </p:cNvPr>
          <p:cNvSpPr>
            <a:spLocks noGrp="1"/>
          </p:cNvSpPr>
          <p:nvPr>
            <p:ph type="sldNum" sz="quarter" idx="12"/>
          </p:nvPr>
        </p:nvSpPr>
        <p:spPr/>
        <p:txBody>
          <a:bodyPr/>
          <a:lstStyle/>
          <a:p>
            <a:fld id="{0582FFC0-0EEA-4EB8-88E5-03F607CDC4F3}" type="slidenum">
              <a:rPr lang="en-IN" smtClean="0"/>
              <a:t>35</a:t>
            </a:fld>
            <a:endParaRPr lang="en-IN" dirty="0"/>
          </a:p>
        </p:txBody>
      </p:sp>
    </p:spTree>
    <p:extLst>
      <p:ext uri="{BB962C8B-B14F-4D97-AF65-F5344CB8AC3E}">
        <p14:creationId xmlns:p14="http://schemas.microsoft.com/office/powerpoint/2010/main" val="9170570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EBC1E-28FA-DA8C-248C-CFD85142CC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D27308-94C3-7267-0475-540F40BF8FD0}"/>
              </a:ext>
            </a:extLst>
          </p:cNvPr>
          <p:cNvSpPr>
            <a:spLocks noGrp="1"/>
          </p:cNvSpPr>
          <p:nvPr>
            <p:ph type="title"/>
          </p:nvPr>
        </p:nvSpPr>
        <p:spPr>
          <a:xfrm>
            <a:off x="1078284" y="75372"/>
            <a:ext cx="9875520" cy="1356360"/>
          </a:xfrm>
        </p:spPr>
        <p:txBody>
          <a:bodyPr>
            <a:normAutofit/>
          </a:bodyPr>
          <a:lstStyle/>
          <a:p>
            <a:pPr algn="ctr"/>
            <a:r>
              <a:rPr lang="en-US" sz="3600" b="1" i="0" u="none" strike="noStrike" baseline="0" dirty="0">
                <a:solidFill>
                  <a:srgbClr val="C00000"/>
                </a:solidFill>
                <a:latin typeface="Calibri" panose="020F0502020204030204" pitchFamily="34" charset="0"/>
                <a:ea typeface="Calibri" panose="020F0502020204030204" pitchFamily="34" charset="0"/>
                <a:cs typeface="Calibri" panose="020F0502020204030204" pitchFamily="34" charset="0"/>
              </a:rPr>
              <a:t>Stages of NLP</a:t>
            </a:r>
            <a:endPar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88129D1-1CB3-2E56-798B-5AAFAF65D386}"/>
              </a:ext>
            </a:extLst>
          </p:cNvPr>
          <p:cNvSpPr>
            <a:spLocks noGrp="1"/>
          </p:cNvSpPr>
          <p:nvPr>
            <p:ph idx="1"/>
          </p:nvPr>
        </p:nvSpPr>
        <p:spPr>
          <a:xfrm>
            <a:off x="1078284" y="1134883"/>
            <a:ext cx="9872871" cy="4038600"/>
          </a:xfrm>
        </p:spPr>
        <p:txBody>
          <a:bodyPr>
            <a:noAutofit/>
          </a:bodyPr>
          <a:lstStyle/>
          <a:p>
            <a:pPr marL="45720" indent="0" algn="just">
              <a:lnSpc>
                <a:spcPct val="150000"/>
              </a:lnSpc>
              <a:buNone/>
            </a:pP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3. Semantic Analysis</a:t>
            </a:r>
          </a:p>
          <a:p>
            <a:pPr marL="45720" indent="0" algn="just">
              <a:lnSpc>
                <a:spcPct val="150000"/>
              </a:lnSpc>
              <a:buNone/>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In the semantic analysis, the actual true meaning of the sentence is extracted from the structure and the words used. It checks whether the sentence is meaningful. It maps the object with its syntactic structure to decide the correctness and accuracy of the sentence. For example, “cold fire” will be termed a wrong sentence. </a:t>
            </a:r>
          </a:p>
          <a:p>
            <a:pPr marL="45720" indent="0" algn="just">
              <a:lnSpc>
                <a:spcPct val="150000"/>
              </a:lnSpc>
              <a:buNone/>
            </a:pP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4. Discourse Integration</a:t>
            </a:r>
          </a:p>
          <a:p>
            <a:pPr marL="45720" indent="0" algn="just">
              <a:lnSpc>
                <a:spcPct val="150000"/>
              </a:lnSpc>
              <a:buNone/>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 meaning of discourse for NLP is nothing but the context of the sentence or a word. Generally, the meaning of a sentence majorly depends on or changes according to the context, i.e., the sentence before and after that given sentence. In disclosure integration, the meaning of a sentence gets verified with the sentence before it. </a:t>
            </a:r>
          </a:p>
        </p:txBody>
      </p:sp>
      <p:sp>
        <p:nvSpPr>
          <p:cNvPr id="4" name="Slide Number Placeholder 3">
            <a:extLst>
              <a:ext uri="{FF2B5EF4-FFF2-40B4-BE49-F238E27FC236}">
                <a16:creationId xmlns:a16="http://schemas.microsoft.com/office/drawing/2014/main" id="{6E7420EC-8F31-DEEA-2EDE-A57E6FB25B27}"/>
              </a:ext>
            </a:extLst>
          </p:cNvPr>
          <p:cNvSpPr>
            <a:spLocks noGrp="1"/>
          </p:cNvSpPr>
          <p:nvPr>
            <p:ph type="sldNum" sz="quarter" idx="12"/>
          </p:nvPr>
        </p:nvSpPr>
        <p:spPr/>
        <p:txBody>
          <a:bodyPr/>
          <a:lstStyle/>
          <a:p>
            <a:fld id="{0582FFC0-0EEA-4EB8-88E5-03F607CDC4F3}" type="slidenum">
              <a:rPr lang="en-IN" smtClean="0"/>
              <a:t>36</a:t>
            </a:fld>
            <a:endParaRPr lang="en-IN" dirty="0"/>
          </a:p>
        </p:txBody>
      </p:sp>
    </p:spTree>
    <p:extLst>
      <p:ext uri="{BB962C8B-B14F-4D97-AF65-F5344CB8AC3E}">
        <p14:creationId xmlns:p14="http://schemas.microsoft.com/office/powerpoint/2010/main" val="1938520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F89A7-9B06-A6D0-76CD-9EB64C2FAB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1E9238-DB99-83BB-4DA3-8744D7B0DE8A}"/>
              </a:ext>
            </a:extLst>
          </p:cNvPr>
          <p:cNvSpPr>
            <a:spLocks noGrp="1"/>
          </p:cNvSpPr>
          <p:nvPr>
            <p:ph type="title"/>
          </p:nvPr>
        </p:nvSpPr>
        <p:spPr>
          <a:xfrm>
            <a:off x="1078284" y="75372"/>
            <a:ext cx="9875520" cy="1356360"/>
          </a:xfrm>
        </p:spPr>
        <p:txBody>
          <a:bodyPr>
            <a:normAutofit/>
          </a:bodyPr>
          <a:lstStyle/>
          <a:p>
            <a:pPr algn="ctr"/>
            <a:r>
              <a:rPr lang="en-US" sz="3600" b="1" i="0" u="none" strike="noStrike" baseline="0" dirty="0">
                <a:solidFill>
                  <a:srgbClr val="C00000"/>
                </a:solidFill>
                <a:latin typeface="Calibri" panose="020F0502020204030204" pitchFamily="34" charset="0"/>
                <a:ea typeface="Calibri" panose="020F0502020204030204" pitchFamily="34" charset="0"/>
                <a:cs typeface="Calibri" panose="020F0502020204030204" pitchFamily="34" charset="0"/>
              </a:rPr>
              <a:t>Stages of NLP</a:t>
            </a:r>
            <a:endPar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388005E-8663-C452-ECCC-53B612D199F9}"/>
              </a:ext>
            </a:extLst>
          </p:cNvPr>
          <p:cNvSpPr>
            <a:spLocks noGrp="1"/>
          </p:cNvSpPr>
          <p:nvPr>
            <p:ph idx="1"/>
          </p:nvPr>
        </p:nvSpPr>
        <p:spPr>
          <a:xfrm>
            <a:off x="1106555" y="1224335"/>
            <a:ext cx="9872871" cy="4038600"/>
          </a:xfrm>
        </p:spPr>
        <p:txBody>
          <a:bodyPr>
            <a:noAutofit/>
          </a:bodyPr>
          <a:lstStyle/>
          <a:p>
            <a:pPr marL="45720" indent="0" algn="just">
              <a:lnSpc>
                <a:spcPct val="150000"/>
              </a:lnSpc>
              <a:buNone/>
            </a:pP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5. Pragmatic Analysis</a:t>
            </a:r>
          </a:p>
          <a:p>
            <a:pPr marL="45720" indent="0" algn="just">
              <a:lnSpc>
                <a:spcPct val="150000"/>
              </a:lnSpc>
              <a:buNone/>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This phase deals with the meaning of the sentence in various situations. In the pragmatic analysis, the sentences are reinterpreted to verify the correctness of the meaning in the given context. Real-world knowledge is required.</a:t>
            </a:r>
          </a:p>
        </p:txBody>
      </p:sp>
      <p:sp>
        <p:nvSpPr>
          <p:cNvPr id="4" name="Slide Number Placeholder 3">
            <a:extLst>
              <a:ext uri="{FF2B5EF4-FFF2-40B4-BE49-F238E27FC236}">
                <a16:creationId xmlns:a16="http://schemas.microsoft.com/office/drawing/2014/main" id="{90EE0ABD-7749-7E8C-6C3D-D13D9A4A79A3}"/>
              </a:ext>
            </a:extLst>
          </p:cNvPr>
          <p:cNvSpPr>
            <a:spLocks noGrp="1"/>
          </p:cNvSpPr>
          <p:nvPr>
            <p:ph type="sldNum" sz="quarter" idx="12"/>
          </p:nvPr>
        </p:nvSpPr>
        <p:spPr/>
        <p:txBody>
          <a:bodyPr/>
          <a:lstStyle/>
          <a:p>
            <a:fld id="{0582FFC0-0EEA-4EB8-88E5-03F607CDC4F3}" type="slidenum">
              <a:rPr lang="en-IN" smtClean="0"/>
              <a:t>37</a:t>
            </a:fld>
            <a:endParaRPr lang="en-IN" dirty="0"/>
          </a:p>
        </p:txBody>
      </p:sp>
    </p:spTree>
    <p:extLst>
      <p:ext uri="{BB962C8B-B14F-4D97-AF65-F5344CB8AC3E}">
        <p14:creationId xmlns:p14="http://schemas.microsoft.com/office/powerpoint/2010/main" val="2994206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7A0D6-FC09-F738-C2E9-2C893F46DD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7BB612-631C-EBEC-20DF-B7146BE691BB}"/>
              </a:ext>
            </a:extLst>
          </p:cNvPr>
          <p:cNvSpPr>
            <a:spLocks noGrp="1"/>
          </p:cNvSpPr>
          <p:nvPr>
            <p:ph type="title"/>
          </p:nvPr>
        </p:nvSpPr>
        <p:spPr>
          <a:xfrm>
            <a:off x="1156915" y="269047"/>
            <a:ext cx="9875520" cy="1356360"/>
          </a:xfrm>
        </p:spPr>
        <p:txBody>
          <a:bodyPr>
            <a:normAutofit/>
          </a:bodyPr>
          <a:lstStyle/>
          <a:p>
            <a:pPr algn="ctr"/>
            <a:r>
              <a:rPr lang="en-US" sz="3600" b="1" i="0" u="none" strike="noStrike" baseline="0" dirty="0">
                <a:solidFill>
                  <a:srgbClr val="C00000"/>
                </a:solidFill>
                <a:latin typeface="Calibri" panose="020F0502020204030204" pitchFamily="34" charset="0"/>
                <a:ea typeface="Calibri" panose="020F0502020204030204" pitchFamily="34" charset="0"/>
                <a:cs typeface="Calibri" panose="020F0502020204030204" pitchFamily="34" charset="0"/>
              </a:rPr>
              <a:t>Statistical processing of Natural </a:t>
            </a:r>
            <a:r>
              <a:rPr lang="en-US" sz="3600" b="1" dirty="0">
                <a:solidFill>
                  <a:srgbClr val="C00000"/>
                </a:solidFill>
                <a:latin typeface="Calibri" panose="020F0502020204030204" pitchFamily="34" charset="0"/>
                <a:ea typeface="Calibri" panose="020F0502020204030204" pitchFamily="34" charset="0"/>
                <a:cs typeface="Calibri" panose="020F0502020204030204" pitchFamily="34" charset="0"/>
              </a:rPr>
              <a:t>L</a:t>
            </a:r>
            <a:r>
              <a:rPr lang="en-US" sz="3600" b="1" i="0" u="none" strike="noStrike" baseline="0" dirty="0">
                <a:solidFill>
                  <a:srgbClr val="C00000"/>
                </a:solidFill>
                <a:latin typeface="Calibri" panose="020F0502020204030204" pitchFamily="34" charset="0"/>
                <a:ea typeface="Calibri" panose="020F0502020204030204" pitchFamily="34" charset="0"/>
                <a:cs typeface="Calibri" panose="020F0502020204030204" pitchFamily="34" charset="0"/>
              </a:rPr>
              <a:t>anguage </a:t>
            </a:r>
            <a:endPar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4D78761-4653-4514-1755-F7A725895C6A}"/>
              </a:ext>
            </a:extLst>
          </p:cNvPr>
          <p:cNvSpPr>
            <a:spLocks noGrp="1"/>
          </p:cNvSpPr>
          <p:nvPr>
            <p:ph idx="1"/>
          </p:nvPr>
        </p:nvSpPr>
        <p:spPr>
          <a:xfrm>
            <a:off x="1159564" y="1477452"/>
            <a:ext cx="9872871" cy="4038600"/>
          </a:xfrm>
        </p:spPr>
        <p:txBody>
          <a:bodyPr>
            <a:noAutofit/>
          </a:bodyPr>
          <a:lstStyle/>
          <a:p>
            <a:pPr algn="just">
              <a:lnSpc>
                <a:spcPct val="150000"/>
              </a:lnSpc>
            </a:pPr>
            <a:r>
              <a:rPr lang="en-US" sz="1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Statistical processing of natural language represents the classical model of information retrieval systems and is characterized by each document’s set of keywords, known as the term index. It is based on a </a:t>
            </a:r>
            <a:r>
              <a:rPr lang="en-US" sz="1800" b="0" i="1"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bag of words</a:t>
            </a:r>
            <a:r>
              <a:rPr lang="en-US" sz="1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algn="just">
              <a:lnSpc>
                <a:spcPct val="150000"/>
              </a:lnSpc>
            </a:pPr>
            <a:r>
              <a:rPr lang="en-US" sz="1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Here, all the terms in a document are considered as its index terms. </a:t>
            </a:r>
          </a:p>
          <a:p>
            <a:pPr algn="just">
              <a:lnSpc>
                <a:spcPct val="150000"/>
              </a:lnSpc>
            </a:pPr>
            <a:r>
              <a:rPr lang="en-US" sz="1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Every term is assigned a weight in the function of its importance, mostly determined by its appearance frequency within the document. This way, the word’s order, structure, meaning, etc., are not considered. </a:t>
            </a:r>
          </a:p>
          <a:p>
            <a:pPr algn="just">
              <a:lnSpc>
                <a:spcPct val="150000"/>
              </a:lnSpc>
            </a:pPr>
            <a:r>
              <a:rPr lang="en-US" sz="1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These models are then limited to pairing the document’s words with that of the query’s. Its simplicity and efficacy have become the most commonly used contemporary models in textual information retrieval systems. </a:t>
            </a:r>
          </a:p>
        </p:txBody>
      </p:sp>
      <p:sp>
        <p:nvSpPr>
          <p:cNvPr id="4" name="Slide Number Placeholder 3">
            <a:extLst>
              <a:ext uri="{FF2B5EF4-FFF2-40B4-BE49-F238E27FC236}">
                <a16:creationId xmlns:a16="http://schemas.microsoft.com/office/drawing/2014/main" id="{9905D107-6DE0-C62A-F2A5-17B52F75E181}"/>
              </a:ext>
            </a:extLst>
          </p:cNvPr>
          <p:cNvSpPr>
            <a:spLocks noGrp="1"/>
          </p:cNvSpPr>
          <p:nvPr>
            <p:ph type="sldNum" sz="quarter" idx="12"/>
          </p:nvPr>
        </p:nvSpPr>
        <p:spPr/>
        <p:txBody>
          <a:bodyPr/>
          <a:lstStyle/>
          <a:p>
            <a:fld id="{0582FFC0-0EEA-4EB8-88E5-03F607CDC4F3}" type="slidenum">
              <a:rPr lang="en-IN" smtClean="0"/>
              <a:t>38</a:t>
            </a:fld>
            <a:endParaRPr lang="en-IN"/>
          </a:p>
        </p:txBody>
      </p:sp>
    </p:spTree>
    <p:extLst>
      <p:ext uri="{BB962C8B-B14F-4D97-AF65-F5344CB8AC3E}">
        <p14:creationId xmlns:p14="http://schemas.microsoft.com/office/powerpoint/2010/main" val="18401495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CD7A0-4A7A-6E3F-45A9-E314AF7523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5876A3-340A-22C1-CDAA-0CAD6D704864}"/>
              </a:ext>
            </a:extLst>
          </p:cNvPr>
          <p:cNvSpPr>
            <a:spLocks noGrp="1"/>
          </p:cNvSpPr>
          <p:nvPr>
            <p:ph type="title"/>
          </p:nvPr>
        </p:nvSpPr>
        <p:spPr>
          <a:xfrm>
            <a:off x="1156915" y="269047"/>
            <a:ext cx="9875520" cy="1356360"/>
          </a:xfrm>
        </p:spPr>
        <p:txBody>
          <a:bodyPr>
            <a:normAutofit/>
          </a:bodyPr>
          <a:lstStyle/>
          <a:p>
            <a:pPr algn="ctr"/>
            <a:r>
              <a:rPr lang="en-US" sz="3600" b="1" i="0" u="none" strike="noStrike" baseline="0" dirty="0">
                <a:solidFill>
                  <a:srgbClr val="C00000"/>
                </a:solidFill>
                <a:latin typeface="Calibri" panose="020F0502020204030204" pitchFamily="34" charset="0"/>
                <a:ea typeface="Calibri" panose="020F0502020204030204" pitchFamily="34" charset="0"/>
                <a:cs typeface="Calibri" panose="020F0502020204030204" pitchFamily="34" charset="0"/>
              </a:rPr>
              <a:t>Statistical processing of Natural </a:t>
            </a:r>
            <a:r>
              <a:rPr lang="en-US" sz="3600" b="1" dirty="0">
                <a:solidFill>
                  <a:srgbClr val="C00000"/>
                </a:solidFill>
                <a:latin typeface="Calibri" panose="020F0502020204030204" pitchFamily="34" charset="0"/>
                <a:ea typeface="Calibri" panose="020F0502020204030204" pitchFamily="34" charset="0"/>
                <a:cs typeface="Calibri" panose="020F0502020204030204" pitchFamily="34" charset="0"/>
              </a:rPr>
              <a:t>L</a:t>
            </a:r>
            <a:r>
              <a:rPr lang="en-US" sz="3600" b="1" i="0" u="none" strike="noStrike" baseline="0" dirty="0">
                <a:solidFill>
                  <a:srgbClr val="C00000"/>
                </a:solidFill>
                <a:latin typeface="Calibri" panose="020F0502020204030204" pitchFamily="34" charset="0"/>
                <a:ea typeface="Calibri" panose="020F0502020204030204" pitchFamily="34" charset="0"/>
                <a:cs typeface="Calibri" panose="020F0502020204030204" pitchFamily="34" charset="0"/>
              </a:rPr>
              <a:t>anguage </a:t>
            </a:r>
            <a:endPar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6B66FCB-4337-F0E6-230E-46A1EEA2BEF0}"/>
              </a:ext>
            </a:extLst>
          </p:cNvPr>
          <p:cNvSpPr>
            <a:spLocks noGrp="1"/>
          </p:cNvSpPr>
          <p:nvPr>
            <p:ph idx="1"/>
          </p:nvPr>
        </p:nvSpPr>
        <p:spPr>
          <a:xfrm>
            <a:off x="1159564" y="1625407"/>
            <a:ext cx="9872871" cy="4038600"/>
          </a:xfrm>
        </p:spPr>
        <p:txBody>
          <a:bodyPr>
            <a:noAutofit/>
          </a:bodyPr>
          <a:lstStyle/>
          <a:p>
            <a:pPr marL="45720" indent="0" algn="just">
              <a:lnSpc>
                <a:spcPct val="150000"/>
              </a:lnSpc>
              <a:buNone/>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 statistical processing model involves two stages, which are as follows.</a:t>
            </a:r>
          </a:p>
          <a:p>
            <a:pPr marL="502920" indent="-457200" algn="just">
              <a:lnSpc>
                <a:spcPct val="150000"/>
              </a:lnSpc>
              <a:buFont typeface="+mj-lt"/>
              <a:buAutoNum type="arabicPeriod"/>
            </a:pPr>
            <a:r>
              <a:rPr lang="en-IN" sz="2000" b="1"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Document Preprocessing </a:t>
            </a:r>
            <a:endParaRPr lang="en-IN" sz="2000" b="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lvl="1" algn="just">
              <a:lnSpc>
                <a:spcPct val="150000"/>
              </a:lnSpc>
            </a:pPr>
            <a:r>
              <a:rPr lang="en-US" sz="1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This consists of preparing the document for its parameterization, eliminating any elements considered as superfluous.</a:t>
            </a:r>
          </a:p>
          <a:p>
            <a:pPr marL="502920" indent="-457200" algn="just">
              <a:lnSpc>
                <a:spcPct val="150000"/>
              </a:lnSpc>
              <a:buFont typeface="+mj-lt"/>
              <a:buAutoNum type="arabicPeriod"/>
            </a:pPr>
            <a:r>
              <a:rPr lang="en-IN" sz="2000" b="1"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Parameterization</a:t>
            </a:r>
            <a:r>
              <a:rPr lang="en-IN" sz="2000" b="1" i="1"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IN"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lvl="1" algn="just">
              <a:lnSpc>
                <a:spcPct val="150000"/>
              </a:lnSpc>
            </a:pPr>
            <a:r>
              <a:rPr lang="en-US" sz="1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A stage of minimal complexity once the relevant terms have been identified. This consists of quantifying the characteristics of the documents, i.e., the terms.</a:t>
            </a:r>
          </a:p>
        </p:txBody>
      </p:sp>
      <p:sp>
        <p:nvSpPr>
          <p:cNvPr id="4" name="Slide Number Placeholder 3">
            <a:extLst>
              <a:ext uri="{FF2B5EF4-FFF2-40B4-BE49-F238E27FC236}">
                <a16:creationId xmlns:a16="http://schemas.microsoft.com/office/drawing/2014/main" id="{5D21AF2A-FD87-9213-A84B-C3E5585095B9}"/>
              </a:ext>
            </a:extLst>
          </p:cNvPr>
          <p:cNvSpPr>
            <a:spLocks noGrp="1"/>
          </p:cNvSpPr>
          <p:nvPr>
            <p:ph type="sldNum" sz="quarter" idx="12"/>
          </p:nvPr>
        </p:nvSpPr>
        <p:spPr/>
        <p:txBody>
          <a:bodyPr/>
          <a:lstStyle/>
          <a:p>
            <a:fld id="{0582FFC0-0EEA-4EB8-88E5-03F607CDC4F3}" type="slidenum">
              <a:rPr lang="en-IN" smtClean="0"/>
              <a:t>39</a:t>
            </a:fld>
            <a:endParaRPr lang="en-IN"/>
          </a:p>
        </p:txBody>
      </p:sp>
    </p:spTree>
    <p:extLst>
      <p:ext uri="{BB962C8B-B14F-4D97-AF65-F5344CB8AC3E}">
        <p14:creationId xmlns:p14="http://schemas.microsoft.com/office/powerpoint/2010/main" val="2010368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09520-DD10-6F51-3EE7-0B04B9ADEF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899505-B3DF-24CB-628F-5CC9AA494E6D}"/>
              </a:ext>
            </a:extLst>
          </p:cNvPr>
          <p:cNvSpPr>
            <a:spLocks noGrp="1"/>
          </p:cNvSpPr>
          <p:nvPr>
            <p:ph type="title"/>
          </p:nvPr>
        </p:nvSpPr>
        <p:spPr>
          <a:xfrm>
            <a:off x="1071880" y="243840"/>
            <a:ext cx="9875520" cy="1356360"/>
          </a:xfrm>
        </p:spPr>
        <p:txBody>
          <a:bodyPr>
            <a:normAutofit/>
          </a:bodyPr>
          <a:lstStyle/>
          <a:p>
            <a:pPr algn="ctr"/>
            <a:r>
              <a:rPr lang="en-US" sz="3600" b="1" i="0" u="none" strike="noStrike" baseline="0" dirty="0">
                <a:solidFill>
                  <a:srgbClr val="C00000"/>
                </a:solidFill>
                <a:latin typeface="Calibri" panose="020F0502020204030204" pitchFamily="34" charset="0"/>
                <a:ea typeface="Calibri" panose="020F0502020204030204" pitchFamily="34" charset="0"/>
                <a:cs typeface="Calibri" panose="020F0502020204030204" pitchFamily="34" charset="0"/>
              </a:rPr>
              <a:t>Difference between data mining and text mining</a:t>
            </a:r>
            <a:endParaRPr lang="en-IN" sz="3600"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Content Placeholder 3">
            <a:extLst>
              <a:ext uri="{FF2B5EF4-FFF2-40B4-BE49-F238E27FC236}">
                <a16:creationId xmlns:a16="http://schemas.microsoft.com/office/drawing/2014/main" id="{91DC7BF8-13F0-7B21-28F2-AA252D9407A1}"/>
              </a:ext>
            </a:extLst>
          </p:cNvPr>
          <p:cNvGraphicFramePr>
            <a:graphicFrameLocks noGrp="1"/>
          </p:cNvGraphicFramePr>
          <p:nvPr>
            <p:ph idx="1"/>
            <p:extLst>
              <p:ext uri="{D42A27DB-BD31-4B8C-83A1-F6EECF244321}">
                <p14:modId xmlns:p14="http://schemas.microsoft.com/office/powerpoint/2010/main" val="3233919769"/>
              </p:ext>
            </p:extLst>
          </p:nvPr>
        </p:nvGraphicFramePr>
        <p:xfrm>
          <a:off x="1176338" y="1752600"/>
          <a:ext cx="9872662" cy="4394882"/>
        </p:xfrm>
        <a:graphic>
          <a:graphicData uri="http://schemas.openxmlformats.org/drawingml/2006/table">
            <a:tbl>
              <a:tblPr firstRow="1" bandRow="1">
                <a:tableStyleId>{5C22544A-7EE6-4342-B048-85BDC9FD1C3A}</a:tableStyleId>
              </a:tblPr>
              <a:tblGrid>
                <a:gridCol w="4936331">
                  <a:extLst>
                    <a:ext uri="{9D8B030D-6E8A-4147-A177-3AD203B41FA5}">
                      <a16:colId xmlns:a16="http://schemas.microsoft.com/office/drawing/2014/main" val="1593597351"/>
                    </a:ext>
                  </a:extLst>
                </a:gridCol>
                <a:gridCol w="4936331">
                  <a:extLst>
                    <a:ext uri="{9D8B030D-6E8A-4147-A177-3AD203B41FA5}">
                      <a16:colId xmlns:a16="http://schemas.microsoft.com/office/drawing/2014/main" val="1386731086"/>
                    </a:ext>
                  </a:extLst>
                </a:gridCol>
              </a:tblGrid>
              <a:tr h="494226">
                <a:tc>
                  <a:txBody>
                    <a:bodyPr/>
                    <a:lstStyle/>
                    <a:p>
                      <a:pPr algn="ctr"/>
                      <a:r>
                        <a:rPr lang="en-IN" b="1" dirty="0"/>
                        <a:t>Data Mining</a:t>
                      </a:r>
                    </a:p>
                  </a:txBody>
                  <a:tcPr/>
                </a:tc>
                <a:tc>
                  <a:txBody>
                    <a:bodyPr/>
                    <a:lstStyle/>
                    <a:p>
                      <a:pPr algn="ctr"/>
                      <a:r>
                        <a:rPr lang="en-IN" b="1" dirty="0"/>
                        <a:t>Text Mining</a:t>
                      </a:r>
                    </a:p>
                  </a:txBody>
                  <a:tcPr/>
                </a:tc>
                <a:extLst>
                  <a:ext uri="{0D108BD9-81ED-4DB2-BD59-A6C34878D82A}">
                    <a16:rowId xmlns:a16="http://schemas.microsoft.com/office/drawing/2014/main" val="1470356090"/>
                  </a:ext>
                </a:extLst>
              </a:tr>
              <a:tr h="853048">
                <a:tc>
                  <a:txBody>
                    <a:bodyPr/>
                    <a:lstStyle/>
                    <a:p>
                      <a:pPr algn="ctr"/>
                      <a:r>
                        <a:rPr lang="en-IN" b="1" dirty="0"/>
                        <a:t>Data Mining is a statistical technique for processing raw data in a structured form.</a:t>
                      </a:r>
                    </a:p>
                  </a:txBody>
                  <a:tcPr/>
                </a:tc>
                <a:tc>
                  <a:txBody>
                    <a:bodyPr/>
                    <a:lstStyle/>
                    <a:p>
                      <a:pPr algn="ctr"/>
                      <a:r>
                        <a:rPr lang="en-IN" b="1" dirty="0"/>
                        <a:t>Text mining is a part of data mining that deals with words, phrases and sentences.</a:t>
                      </a:r>
                    </a:p>
                  </a:txBody>
                  <a:tcPr/>
                </a:tc>
                <a:extLst>
                  <a:ext uri="{0D108BD9-81ED-4DB2-BD59-A6C34878D82A}">
                    <a16:rowId xmlns:a16="http://schemas.microsoft.com/office/drawing/2014/main" val="4245758550"/>
                  </a:ext>
                </a:extLst>
              </a:tr>
              <a:tr h="494226">
                <a:tc>
                  <a:txBody>
                    <a:bodyPr/>
                    <a:lstStyle/>
                    <a:p>
                      <a:pPr algn="ctr"/>
                      <a:r>
                        <a:rPr lang="en-IN" b="1" dirty="0"/>
                        <a:t>It has similar systems across the world.</a:t>
                      </a:r>
                    </a:p>
                  </a:txBody>
                  <a:tcPr/>
                </a:tc>
                <a:tc>
                  <a:txBody>
                    <a:bodyPr/>
                    <a:lstStyle/>
                    <a:p>
                      <a:pPr algn="ctr"/>
                      <a:r>
                        <a:rPr lang="en-IN" b="1" dirty="0"/>
                        <a:t>It has a variety of systems and it has many dialects and languages.</a:t>
                      </a:r>
                    </a:p>
                  </a:txBody>
                  <a:tcPr/>
                </a:tc>
                <a:extLst>
                  <a:ext uri="{0D108BD9-81ED-4DB2-BD59-A6C34878D82A}">
                    <a16:rowId xmlns:a16="http://schemas.microsoft.com/office/drawing/2014/main" val="3094652401"/>
                  </a:ext>
                </a:extLst>
              </a:tr>
              <a:tr h="494226">
                <a:tc>
                  <a:txBody>
                    <a:bodyPr/>
                    <a:lstStyle/>
                    <a:p>
                      <a:pPr algn="ctr"/>
                      <a:r>
                        <a:rPr lang="en-IN" b="1" dirty="0"/>
                        <a:t>Data is precise and accurate.</a:t>
                      </a:r>
                    </a:p>
                  </a:txBody>
                  <a:tcPr/>
                </a:tc>
                <a:tc>
                  <a:txBody>
                    <a:bodyPr/>
                    <a:lstStyle/>
                    <a:p>
                      <a:pPr algn="ctr"/>
                      <a:r>
                        <a:rPr lang="en-IN" b="1" dirty="0"/>
                        <a:t>Data can be ambiguous, and the sentiment may be unrelated to the words.</a:t>
                      </a:r>
                    </a:p>
                  </a:txBody>
                  <a:tcPr/>
                </a:tc>
                <a:extLst>
                  <a:ext uri="{0D108BD9-81ED-4DB2-BD59-A6C34878D82A}">
                    <a16:rowId xmlns:a16="http://schemas.microsoft.com/office/drawing/2014/main" val="2480541568"/>
                  </a:ext>
                </a:extLst>
              </a:tr>
              <a:tr h="494226">
                <a:tc>
                  <a:txBody>
                    <a:bodyPr/>
                    <a:lstStyle/>
                    <a:p>
                      <a:pPr algn="ctr"/>
                      <a:r>
                        <a:rPr lang="en-IN" b="1" dirty="0"/>
                        <a:t>Issues: Issues with missing values, outliers etc.</a:t>
                      </a:r>
                    </a:p>
                  </a:txBody>
                  <a:tcPr/>
                </a:tc>
                <a:tc>
                  <a:txBody>
                    <a:bodyPr/>
                    <a:lstStyle/>
                    <a:p>
                      <a:pPr algn="ctr"/>
                      <a:r>
                        <a:rPr lang="en-IN" b="1" dirty="0"/>
                        <a:t>Issues: Spelling errors. Differing values of proper nouns such as names. Varying quality of language translation.</a:t>
                      </a:r>
                    </a:p>
                  </a:txBody>
                  <a:tcPr/>
                </a:tc>
                <a:extLst>
                  <a:ext uri="{0D108BD9-81ED-4DB2-BD59-A6C34878D82A}">
                    <a16:rowId xmlns:a16="http://schemas.microsoft.com/office/drawing/2014/main" val="1820076934"/>
                  </a:ext>
                </a:extLst>
              </a:tr>
              <a:tr h="853048">
                <a:tc>
                  <a:txBody>
                    <a:bodyPr/>
                    <a:lstStyle/>
                    <a:p>
                      <a:pPr algn="ctr"/>
                      <a:r>
                        <a:rPr lang="en-IN" b="1" dirty="0"/>
                        <a:t>Pre-existing databases and spreadsheets are used to collect information.</a:t>
                      </a:r>
                    </a:p>
                  </a:txBody>
                  <a:tcPr/>
                </a:tc>
                <a:tc>
                  <a:txBody>
                    <a:bodyPr/>
                    <a:lstStyle/>
                    <a:p>
                      <a:pPr algn="ctr"/>
                      <a:r>
                        <a:rPr lang="en-IN" b="1" dirty="0"/>
                        <a:t>The text is used to collect high-quality information.</a:t>
                      </a:r>
                    </a:p>
                  </a:txBody>
                  <a:tcPr/>
                </a:tc>
                <a:extLst>
                  <a:ext uri="{0D108BD9-81ED-4DB2-BD59-A6C34878D82A}">
                    <a16:rowId xmlns:a16="http://schemas.microsoft.com/office/drawing/2014/main" val="3458882163"/>
                  </a:ext>
                </a:extLst>
              </a:tr>
            </a:tbl>
          </a:graphicData>
        </a:graphic>
      </p:graphicFrame>
      <p:sp>
        <p:nvSpPr>
          <p:cNvPr id="5" name="Slide Number Placeholder 4">
            <a:extLst>
              <a:ext uri="{FF2B5EF4-FFF2-40B4-BE49-F238E27FC236}">
                <a16:creationId xmlns:a16="http://schemas.microsoft.com/office/drawing/2014/main" id="{F44036F0-ADA3-7C8F-609F-7A598B6BE26C}"/>
              </a:ext>
            </a:extLst>
          </p:cNvPr>
          <p:cNvSpPr>
            <a:spLocks noGrp="1"/>
          </p:cNvSpPr>
          <p:nvPr>
            <p:ph type="sldNum" sz="quarter" idx="12"/>
          </p:nvPr>
        </p:nvSpPr>
        <p:spPr/>
        <p:txBody>
          <a:bodyPr/>
          <a:lstStyle/>
          <a:p>
            <a:fld id="{0582FFC0-0EEA-4EB8-88E5-03F607CDC4F3}" type="slidenum">
              <a:rPr lang="en-IN" smtClean="0"/>
              <a:t>4</a:t>
            </a:fld>
            <a:endParaRPr lang="en-IN"/>
          </a:p>
        </p:txBody>
      </p:sp>
    </p:spTree>
    <p:extLst>
      <p:ext uri="{BB962C8B-B14F-4D97-AF65-F5344CB8AC3E}">
        <p14:creationId xmlns:p14="http://schemas.microsoft.com/office/powerpoint/2010/main" val="31677781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B19D1-C236-CEB2-9045-6B2BBC4D60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1ABEC9-7965-9C36-05F9-C96E48FF0409}"/>
              </a:ext>
            </a:extLst>
          </p:cNvPr>
          <p:cNvSpPr>
            <a:spLocks noGrp="1"/>
          </p:cNvSpPr>
          <p:nvPr>
            <p:ph type="title"/>
          </p:nvPr>
        </p:nvSpPr>
        <p:spPr>
          <a:xfrm>
            <a:off x="1008271" y="0"/>
            <a:ext cx="9875520" cy="1356360"/>
          </a:xfrm>
        </p:spPr>
        <p:txBody>
          <a:bodyPr/>
          <a:lstStyle/>
          <a:p>
            <a:pPr algn="ctr"/>
            <a:r>
              <a:rPr lang="en-IN" b="1" dirty="0">
                <a:solidFill>
                  <a:srgbClr val="C00000"/>
                </a:solidFill>
                <a:latin typeface="Calibri" panose="020F0502020204030204" pitchFamily="34" charset="0"/>
                <a:ea typeface="Calibri" panose="020F0502020204030204" pitchFamily="34" charset="0"/>
                <a:cs typeface="Calibri" panose="020F0502020204030204" pitchFamily="34" charset="0"/>
              </a:rPr>
              <a:t>Applications of NLP</a:t>
            </a:r>
          </a:p>
        </p:txBody>
      </p:sp>
      <p:sp>
        <p:nvSpPr>
          <p:cNvPr id="3" name="Content Placeholder 2">
            <a:extLst>
              <a:ext uri="{FF2B5EF4-FFF2-40B4-BE49-F238E27FC236}">
                <a16:creationId xmlns:a16="http://schemas.microsoft.com/office/drawing/2014/main" id="{83DFE801-A546-2D54-6D7C-C1FC9AC25562}"/>
              </a:ext>
            </a:extLst>
          </p:cNvPr>
          <p:cNvSpPr>
            <a:spLocks noGrp="1"/>
          </p:cNvSpPr>
          <p:nvPr>
            <p:ph idx="1"/>
          </p:nvPr>
        </p:nvSpPr>
        <p:spPr>
          <a:xfrm>
            <a:off x="1008271" y="1153160"/>
            <a:ext cx="9872871" cy="4038600"/>
          </a:xfrm>
        </p:spPr>
        <p:txBody>
          <a:bodyPr>
            <a:noAutofit/>
          </a:bodyPr>
          <a:lstStyle/>
          <a:p>
            <a:pPr algn="just">
              <a:lnSpc>
                <a:spcPct val="150000"/>
              </a:lnSpc>
            </a:pP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Virtual Assistants</a:t>
            </a:r>
          </a:p>
          <a:p>
            <a:pPr lvl="1" algn="just">
              <a:lnSpc>
                <a:spcPct val="150000"/>
              </a:lnSpc>
            </a:pPr>
            <a:r>
              <a:rPr lang="en-US"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 virtual assistants are used for automatic question answering. It is designed to comprehend and understand natural language and deliver the relevant response through natural language generation.</a:t>
            </a:r>
          </a:p>
          <a:p>
            <a:pPr algn="just">
              <a:lnSpc>
                <a:spcPct val="150000"/>
              </a:lnSpc>
            </a:pP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Sentiment Analysis</a:t>
            </a:r>
          </a:p>
          <a:p>
            <a:pPr lvl="1" algn="just">
              <a:lnSpc>
                <a:spcPct val="150000"/>
              </a:lnSpc>
            </a:pPr>
            <a:r>
              <a:rPr lang="en-US"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Mostly used on website and social media tracking, NLP is an excellent method for interpreting and analyzing the replies to business messages published on social media platforms. It helps to evaluate the attitude and emotional state of a person who comments on posts. This is implemented through a combination of NLP and statistics by assigning text values as positive, negative, or neutral. This will help in making necessary adjustments in business according to customer’s opinions.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4F062CB-F3CD-9012-DC8F-7674929CCBC5}"/>
              </a:ext>
            </a:extLst>
          </p:cNvPr>
          <p:cNvSpPr>
            <a:spLocks noGrp="1"/>
          </p:cNvSpPr>
          <p:nvPr>
            <p:ph type="sldNum" sz="quarter" idx="12"/>
          </p:nvPr>
        </p:nvSpPr>
        <p:spPr/>
        <p:txBody>
          <a:bodyPr/>
          <a:lstStyle/>
          <a:p>
            <a:fld id="{0582FFC0-0EEA-4EB8-88E5-03F607CDC4F3}" type="slidenum">
              <a:rPr lang="en-IN" smtClean="0"/>
              <a:t>40</a:t>
            </a:fld>
            <a:endParaRPr lang="en-IN"/>
          </a:p>
        </p:txBody>
      </p:sp>
    </p:spTree>
    <p:extLst>
      <p:ext uri="{BB962C8B-B14F-4D97-AF65-F5344CB8AC3E}">
        <p14:creationId xmlns:p14="http://schemas.microsoft.com/office/powerpoint/2010/main" val="14310261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00718-6E31-2A39-897A-39E15478DF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5699AC-ADE6-247D-763D-7253FA044D02}"/>
              </a:ext>
            </a:extLst>
          </p:cNvPr>
          <p:cNvSpPr>
            <a:spLocks noGrp="1"/>
          </p:cNvSpPr>
          <p:nvPr>
            <p:ph type="title"/>
          </p:nvPr>
        </p:nvSpPr>
        <p:spPr>
          <a:xfrm>
            <a:off x="1008271" y="0"/>
            <a:ext cx="9875520" cy="1356360"/>
          </a:xfrm>
        </p:spPr>
        <p:txBody>
          <a:bodyPr/>
          <a:lstStyle/>
          <a:p>
            <a:pPr algn="ctr"/>
            <a:r>
              <a:rPr lang="en-IN" b="1" dirty="0">
                <a:solidFill>
                  <a:srgbClr val="C00000"/>
                </a:solidFill>
                <a:latin typeface="Calibri" panose="020F0502020204030204" pitchFamily="34" charset="0"/>
                <a:ea typeface="Calibri" panose="020F0502020204030204" pitchFamily="34" charset="0"/>
                <a:cs typeface="Calibri" panose="020F0502020204030204" pitchFamily="34" charset="0"/>
              </a:rPr>
              <a:t>Applications of NLP</a:t>
            </a:r>
          </a:p>
        </p:txBody>
      </p:sp>
      <p:sp>
        <p:nvSpPr>
          <p:cNvPr id="3" name="Content Placeholder 2">
            <a:extLst>
              <a:ext uri="{FF2B5EF4-FFF2-40B4-BE49-F238E27FC236}">
                <a16:creationId xmlns:a16="http://schemas.microsoft.com/office/drawing/2014/main" id="{9A65FDFC-E096-E418-5501-AADE7FFFA9DF}"/>
              </a:ext>
            </a:extLst>
          </p:cNvPr>
          <p:cNvSpPr>
            <a:spLocks noGrp="1"/>
          </p:cNvSpPr>
          <p:nvPr>
            <p:ph idx="1"/>
          </p:nvPr>
        </p:nvSpPr>
        <p:spPr>
          <a:xfrm>
            <a:off x="1008271" y="909320"/>
            <a:ext cx="9872871" cy="4038600"/>
          </a:xfrm>
        </p:spPr>
        <p:txBody>
          <a:bodyPr>
            <a:noAutofit/>
          </a:bodyPr>
          <a:lstStyle/>
          <a:p>
            <a:pPr algn="just">
              <a:lnSpc>
                <a:spcPct val="150000"/>
              </a:lnSpc>
            </a:pP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Automatic Summarization</a:t>
            </a:r>
          </a:p>
          <a:p>
            <a:pPr lvl="1" algn="just">
              <a:lnSpc>
                <a:spcPct val="150000"/>
              </a:lnSpc>
            </a:pPr>
            <a:r>
              <a:rPr lang="en-US"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In automatic summarization, the huge text is simplified into readable form. It summarizes text, by retrieving important and relevant information.</a:t>
            </a:r>
          </a:p>
          <a:p>
            <a:pPr algn="just">
              <a:lnSpc>
                <a:spcPct val="150000"/>
              </a:lnSpc>
            </a:pP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Machine translation</a:t>
            </a:r>
          </a:p>
          <a:p>
            <a:pPr lvl="1" algn="just">
              <a:lnSpc>
                <a:spcPct val="150000"/>
              </a:lnSpc>
            </a:pPr>
            <a:r>
              <a:rPr lang="en-US"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Machine translation is the most complex and difficult application of NLP. Machine translation is automatically translating text from one language to another. It requires a deep knowledge that humans have, for example, grammar, semantics, and facts about the real world. It is required to carry out all the translations in a proper manner.</a:t>
            </a:r>
          </a:p>
          <a:p>
            <a:pPr algn="just">
              <a:lnSpc>
                <a:spcPct val="150000"/>
              </a:lnSpc>
            </a:pP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Speech Recognition</a:t>
            </a:r>
          </a:p>
          <a:p>
            <a:pPr lvl="1" algn="just">
              <a:lnSpc>
                <a:spcPct val="150000"/>
              </a:lnSpc>
            </a:pPr>
            <a:r>
              <a:rPr lang="en-US"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In speech segmentation, from the given sound clip of a person or people speaking, words are separated. It is a sub-task of speech recognition and is typically grouped with it.</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835628A7-5E19-CD52-D196-A9278AC21650}"/>
              </a:ext>
            </a:extLst>
          </p:cNvPr>
          <p:cNvSpPr>
            <a:spLocks noGrp="1"/>
          </p:cNvSpPr>
          <p:nvPr>
            <p:ph type="sldNum" sz="quarter" idx="12"/>
          </p:nvPr>
        </p:nvSpPr>
        <p:spPr/>
        <p:txBody>
          <a:bodyPr/>
          <a:lstStyle/>
          <a:p>
            <a:fld id="{0582FFC0-0EEA-4EB8-88E5-03F607CDC4F3}" type="slidenum">
              <a:rPr lang="en-IN" smtClean="0"/>
              <a:t>41</a:t>
            </a:fld>
            <a:endParaRPr lang="en-IN"/>
          </a:p>
        </p:txBody>
      </p:sp>
    </p:spTree>
    <p:extLst>
      <p:ext uri="{BB962C8B-B14F-4D97-AF65-F5344CB8AC3E}">
        <p14:creationId xmlns:p14="http://schemas.microsoft.com/office/powerpoint/2010/main" val="4115365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196F9-2384-0384-7205-7A97A7736AE6}"/>
              </a:ext>
            </a:extLst>
          </p:cNvPr>
          <p:cNvSpPr>
            <a:spLocks noGrp="1"/>
          </p:cNvSpPr>
          <p:nvPr>
            <p:ph type="title"/>
          </p:nvPr>
        </p:nvSpPr>
        <p:spPr>
          <a:xfrm>
            <a:off x="1000760" y="264160"/>
            <a:ext cx="9875520" cy="1356360"/>
          </a:xfrm>
        </p:spPr>
        <p:txBody>
          <a:bodyPr>
            <a:normAutofit/>
          </a:bodyPr>
          <a:lstStyle/>
          <a:p>
            <a:pPr algn="ctr"/>
            <a:r>
              <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rPr>
              <a:t>Major Text Mining Areas</a:t>
            </a:r>
          </a:p>
        </p:txBody>
      </p:sp>
      <p:sp>
        <p:nvSpPr>
          <p:cNvPr id="3" name="Content Placeholder 2">
            <a:extLst>
              <a:ext uri="{FF2B5EF4-FFF2-40B4-BE49-F238E27FC236}">
                <a16:creationId xmlns:a16="http://schemas.microsoft.com/office/drawing/2014/main" id="{3CDD2DF5-A4B9-9BBE-F032-EAA3E8F2F434}"/>
              </a:ext>
            </a:extLst>
          </p:cNvPr>
          <p:cNvSpPr>
            <a:spLocks noGrp="1"/>
          </p:cNvSpPr>
          <p:nvPr>
            <p:ph idx="1"/>
          </p:nvPr>
        </p:nvSpPr>
        <p:spPr/>
        <p:txBody>
          <a:bodyPr>
            <a:normAutofit/>
          </a:bodyPr>
          <a:lstStyle/>
          <a:p>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Information Retrieval</a:t>
            </a:r>
          </a:p>
          <a:p>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Data Mining</a:t>
            </a:r>
          </a:p>
          <a:p>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Natural Language Processing (NLP)</a:t>
            </a:r>
          </a:p>
        </p:txBody>
      </p:sp>
      <p:sp>
        <p:nvSpPr>
          <p:cNvPr id="6" name="Slide Number Placeholder 5">
            <a:extLst>
              <a:ext uri="{FF2B5EF4-FFF2-40B4-BE49-F238E27FC236}">
                <a16:creationId xmlns:a16="http://schemas.microsoft.com/office/drawing/2014/main" id="{896507BC-3F3E-FA22-7DB8-0E11D089B922}"/>
              </a:ext>
            </a:extLst>
          </p:cNvPr>
          <p:cNvSpPr>
            <a:spLocks noGrp="1"/>
          </p:cNvSpPr>
          <p:nvPr>
            <p:ph type="sldNum" sz="quarter" idx="12"/>
          </p:nvPr>
        </p:nvSpPr>
        <p:spPr/>
        <p:txBody>
          <a:bodyPr/>
          <a:lstStyle/>
          <a:p>
            <a:fld id="{0582FFC0-0EEA-4EB8-88E5-03F607CDC4F3}" type="slidenum">
              <a:rPr lang="en-IN" smtClean="0"/>
              <a:t>5</a:t>
            </a:fld>
            <a:endParaRPr lang="en-IN"/>
          </a:p>
        </p:txBody>
      </p:sp>
    </p:spTree>
    <p:extLst>
      <p:ext uri="{BB962C8B-B14F-4D97-AF65-F5344CB8AC3E}">
        <p14:creationId xmlns:p14="http://schemas.microsoft.com/office/powerpoint/2010/main" val="86467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3FCE5-1097-3C39-88CB-0A4F587FE9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984A5D-074E-4038-F22D-39AF3BCABDF0}"/>
              </a:ext>
            </a:extLst>
          </p:cNvPr>
          <p:cNvSpPr>
            <a:spLocks noGrp="1"/>
          </p:cNvSpPr>
          <p:nvPr>
            <p:ph type="title"/>
          </p:nvPr>
        </p:nvSpPr>
        <p:spPr>
          <a:xfrm>
            <a:off x="1000760" y="264160"/>
            <a:ext cx="9875520" cy="1356360"/>
          </a:xfrm>
        </p:spPr>
        <p:txBody>
          <a:bodyPr>
            <a:normAutofit/>
          </a:bodyPr>
          <a:lstStyle/>
          <a:p>
            <a:pPr algn="ctr"/>
            <a:r>
              <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rPr>
              <a:t>Major Text Mining Areas</a:t>
            </a:r>
          </a:p>
        </p:txBody>
      </p:sp>
      <p:sp>
        <p:nvSpPr>
          <p:cNvPr id="3" name="Content Placeholder 2">
            <a:extLst>
              <a:ext uri="{FF2B5EF4-FFF2-40B4-BE49-F238E27FC236}">
                <a16:creationId xmlns:a16="http://schemas.microsoft.com/office/drawing/2014/main" id="{DF236E81-3907-2047-226D-2C991BB75B60}"/>
              </a:ext>
            </a:extLst>
          </p:cNvPr>
          <p:cNvSpPr>
            <a:spLocks noGrp="1"/>
          </p:cNvSpPr>
          <p:nvPr>
            <p:ph idx="1"/>
          </p:nvPr>
        </p:nvSpPr>
        <p:spPr>
          <a:xfrm>
            <a:off x="1159564" y="1803400"/>
            <a:ext cx="9872871" cy="4038600"/>
          </a:xfrm>
        </p:spPr>
        <p:txBody>
          <a:bodyPr>
            <a:normAutofit/>
          </a:bodyPr>
          <a:lstStyle/>
          <a:p>
            <a:pPr algn="just">
              <a:lnSpc>
                <a:spcPct val="150000"/>
              </a:lnSpc>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Information Retrieval</a:t>
            </a:r>
          </a:p>
          <a:p>
            <a:pPr lvl="1" algn="just">
              <a:lnSpc>
                <a:spcPct val="150000"/>
              </a:lnSpc>
            </a:pPr>
            <a:r>
              <a:rPr lang="en-US"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Information retrieval is an automatic process that extracts organized data, important words, attributes, and relationships between entities from loosely organized data and unstructured data. </a:t>
            </a:r>
          </a:p>
          <a:p>
            <a:pPr lvl="1" algn="just">
              <a:lnSpc>
                <a:spcPct val="150000"/>
              </a:lnSpc>
            </a:pPr>
            <a:r>
              <a:rPr lang="en-US"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Typically, it helps in converting the unstructured text into a structured form and obtains important information.</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565352E5-03F6-90F9-B7C5-7525C9F0FF06}"/>
              </a:ext>
            </a:extLst>
          </p:cNvPr>
          <p:cNvSpPr>
            <a:spLocks noGrp="1"/>
          </p:cNvSpPr>
          <p:nvPr>
            <p:ph type="sldNum" sz="quarter" idx="12"/>
          </p:nvPr>
        </p:nvSpPr>
        <p:spPr/>
        <p:txBody>
          <a:bodyPr/>
          <a:lstStyle/>
          <a:p>
            <a:fld id="{0582FFC0-0EEA-4EB8-88E5-03F607CDC4F3}" type="slidenum">
              <a:rPr lang="en-IN" smtClean="0"/>
              <a:t>6</a:t>
            </a:fld>
            <a:endParaRPr lang="en-IN"/>
          </a:p>
        </p:txBody>
      </p:sp>
    </p:spTree>
    <p:extLst>
      <p:ext uri="{BB962C8B-B14F-4D97-AF65-F5344CB8AC3E}">
        <p14:creationId xmlns:p14="http://schemas.microsoft.com/office/powerpoint/2010/main" val="2900780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CE392-170C-8E00-7C81-662C18052B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FB4B8E-125A-3C4F-080B-12210027E4E4}"/>
              </a:ext>
            </a:extLst>
          </p:cNvPr>
          <p:cNvSpPr>
            <a:spLocks noGrp="1"/>
          </p:cNvSpPr>
          <p:nvPr>
            <p:ph type="title"/>
          </p:nvPr>
        </p:nvSpPr>
        <p:spPr>
          <a:xfrm>
            <a:off x="1000760" y="264160"/>
            <a:ext cx="9875520" cy="1356360"/>
          </a:xfrm>
        </p:spPr>
        <p:txBody>
          <a:bodyPr>
            <a:normAutofit/>
          </a:bodyPr>
          <a:lstStyle/>
          <a:p>
            <a:pPr algn="ctr"/>
            <a:r>
              <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rPr>
              <a:t>Major Text Mining Areas</a:t>
            </a:r>
          </a:p>
        </p:txBody>
      </p:sp>
      <p:sp>
        <p:nvSpPr>
          <p:cNvPr id="3" name="Content Placeholder 2">
            <a:extLst>
              <a:ext uri="{FF2B5EF4-FFF2-40B4-BE49-F238E27FC236}">
                <a16:creationId xmlns:a16="http://schemas.microsoft.com/office/drawing/2014/main" id="{4C78FFED-C33C-19BB-D11E-AEDD33DFCCBB}"/>
              </a:ext>
            </a:extLst>
          </p:cNvPr>
          <p:cNvSpPr>
            <a:spLocks noGrp="1"/>
          </p:cNvSpPr>
          <p:nvPr>
            <p:ph idx="1"/>
          </p:nvPr>
        </p:nvSpPr>
        <p:spPr>
          <a:xfrm>
            <a:off x="1159564" y="1803400"/>
            <a:ext cx="9872871" cy="4038600"/>
          </a:xfrm>
        </p:spPr>
        <p:txBody>
          <a:bodyPr>
            <a:normAutofit/>
          </a:bodyPr>
          <a:lstStyle/>
          <a:p>
            <a:pPr algn="just">
              <a:lnSpc>
                <a:spcPct val="150000"/>
              </a:lnSpc>
            </a:pP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Data Mining</a:t>
            </a:r>
          </a:p>
          <a:p>
            <a:pPr lvl="1" algn="just">
              <a:lnSpc>
                <a:spcPct val="150000"/>
              </a:lnSpc>
            </a:pPr>
            <a:r>
              <a:rPr lang="en-US"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Data mining refers to finding out the hidden patterns from the extracted data. </a:t>
            </a:r>
          </a:p>
          <a:p>
            <a:pPr lvl="1" algn="just">
              <a:lnSpc>
                <a:spcPct val="150000"/>
              </a:lnSpc>
            </a:pPr>
            <a:r>
              <a:rPr lang="en-US"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Data mining tools can forecast future patterns and behaviors by finding unknown patterns. </a:t>
            </a:r>
          </a:p>
          <a:p>
            <a:pPr lvl="1" algn="just">
              <a:lnSpc>
                <a:spcPct val="150000"/>
              </a:lnSpc>
            </a:pPr>
            <a:r>
              <a:rPr lang="en-US"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It is useful to address business questions and deal with traditionally time-consuming problems.</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288D7494-7B65-BCB7-7D24-CB604E177074}"/>
              </a:ext>
            </a:extLst>
          </p:cNvPr>
          <p:cNvSpPr>
            <a:spLocks noGrp="1"/>
          </p:cNvSpPr>
          <p:nvPr>
            <p:ph type="sldNum" sz="quarter" idx="12"/>
          </p:nvPr>
        </p:nvSpPr>
        <p:spPr/>
        <p:txBody>
          <a:bodyPr/>
          <a:lstStyle/>
          <a:p>
            <a:fld id="{0582FFC0-0EEA-4EB8-88E5-03F607CDC4F3}" type="slidenum">
              <a:rPr lang="en-IN" smtClean="0"/>
              <a:t>7</a:t>
            </a:fld>
            <a:endParaRPr lang="en-IN"/>
          </a:p>
        </p:txBody>
      </p:sp>
    </p:spTree>
    <p:extLst>
      <p:ext uri="{BB962C8B-B14F-4D97-AF65-F5344CB8AC3E}">
        <p14:creationId xmlns:p14="http://schemas.microsoft.com/office/powerpoint/2010/main" val="1126822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B1AD9-9BF0-6569-5E8D-FBDB3CB0F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D6C282-067C-4C68-3EB2-2886A9D320D2}"/>
              </a:ext>
            </a:extLst>
          </p:cNvPr>
          <p:cNvSpPr>
            <a:spLocks noGrp="1"/>
          </p:cNvSpPr>
          <p:nvPr>
            <p:ph type="title"/>
          </p:nvPr>
        </p:nvSpPr>
        <p:spPr>
          <a:xfrm>
            <a:off x="1000760" y="264160"/>
            <a:ext cx="9875520" cy="1356360"/>
          </a:xfrm>
        </p:spPr>
        <p:txBody>
          <a:bodyPr>
            <a:normAutofit/>
          </a:bodyPr>
          <a:lstStyle/>
          <a:p>
            <a:pPr algn="ctr"/>
            <a:r>
              <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rPr>
              <a:t>Major Text Mining Areas</a:t>
            </a:r>
          </a:p>
        </p:txBody>
      </p:sp>
      <p:sp>
        <p:nvSpPr>
          <p:cNvPr id="3" name="Content Placeholder 2">
            <a:extLst>
              <a:ext uri="{FF2B5EF4-FFF2-40B4-BE49-F238E27FC236}">
                <a16:creationId xmlns:a16="http://schemas.microsoft.com/office/drawing/2014/main" id="{310C5846-7E8B-5910-4E4F-35AEDB544758}"/>
              </a:ext>
            </a:extLst>
          </p:cNvPr>
          <p:cNvSpPr>
            <a:spLocks noGrp="1"/>
          </p:cNvSpPr>
          <p:nvPr>
            <p:ph idx="1"/>
          </p:nvPr>
        </p:nvSpPr>
        <p:spPr>
          <a:xfrm>
            <a:off x="1159564" y="1803400"/>
            <a:ext cx="9872871" cy="4038600"/>
          </a:xfrm>
        </p:spPr>
        <p:txBody>
          <a:bodyPr>
            <a:normAutofit/>
          </a:bodyPr>
          <a:lstStyle/>
          <a:p>
            <a:pPr algn="just">
              <a:lnSpc>
                <a:spcPct val="150000"/>
              </a:lnSpc>
            </a:pPr>
            <a:r>
              <a:rPr lang="en-US"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Natural Language Processing (NLP)</a:t>
            </a:r>
          </a:p>
          <a:p>
            <a:pPr lvl="1" algn="just">
              <a:lnSpc>
                <a:spcPct val="150000"/>
              </a:lnSpc>
            </a:pPr>
            <a:r>
              <a:rPr lang="en-US"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NLP is a subfield of artificial intelligence. It deals with the study of human language. </a:t>
            </a:r>
          </a:p>
          <a:p>
            <a:pPr lvl="1" algn="just">
              <a:lnSpc>
                <a:spcPct val="150000"/>
              </a:lnSpc>
            </a:pPr>
            <a:r>
              <a:rPr lang="en-US"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 entire aim of the NLP is to read, decode, comprehend, understand, and make sense of the human languages in a useful manner. </a:t>
            </a:r>
          </a:p>
          <a:p>
            <a:pPr lvl="1" algn="just">
              <a:lnSpc>
                <a:spcPct val="150000"/>
              </a:lnSpc>
            </a:pPr>
            <a:r>
              <a:rPr lang="en-US"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The development of NLP applications is difficult because of the complexity in the interaction between humans and computers</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C0ACFABB-B0D3-E5B0-4956-703062E8652B}"/>
              </a:ext>
            </a:extLst>
          </p:cNvPr>
          <p:cNvSpPr>
            <a:spLocks noGrp="1"/>
          </p:cNvSpPr>
          <p:nvPr>
            <p:ph type="sldNum" sz="quarter" idx="12"/>
          </p:nvPr>
        </p:nvSpPr>
        <p:spPr/>
        <p:txBody>
          <a:bodyPr/>
          <a:lstStyle/>
          <a:p>
            <a:fld id="{0582FFC0-0EEA-4EB8-88E5-03F607CDC4F3}" type="slidenum">
              <a:rPr lang="en-IN" smtClean="0"/>
              <a:t>8</a:t>
            </a:fld>
            <a:endParaRPr lang="en-IN"/>
          </a:p>
        </p:txBody>
      </p:sp>
    </p:spTree>
    <p:extLst>
      <p:ext uri="{BB962C8B-B14F-4D97-AF65-F5344CB8AC3E}">
        <p14:creationId xmlns:p14="http://schemas.microsoft.com/office/powerpoint/2010/main" val="2987392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6BB8B-052D-F568-2BFB-535A283A52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EA696E-2271-FD23-A6AE-A78CA4E1CB95}"/>
              </a:ext>
            </a:extLst>
          </p:cNvPr>
          <p:cNvSpPr>
            <a:spLocks noGrp="1"/>
          </p:cNvSpPr>
          <p:nvPr>
            <p:ph type="title"/>
          </p:nvPr>
        </p:nvSpPr>
        <p:spPr>
          <a:xfrm>
            <a:off x="1000760" y="264160"/>
            <a:ext cx="9875520" cy="1356360"/>
          </a:xfrm>
        </p:spPr>
        <p:txBody>
          <a:bodyPr>
            <a:normAutofit/>
          </a:bodyPr>
          <a:lstStyle/>
          <a:p>
            <a:pPr algn="ctr"/>
            <a:r>
              <a:rPr lang="en-IN" sz="3600" b="1" dirty="0">
                <a:solidFill>
                  <a:srgbClr val="C00000"/>
                </a:solidFill>
                <a:latin typeface="Calibri" panose="020F0502020204030204" pitchFamily="34" charset="0"/>
                <a:ea typeface="Calibri" panose="020F0502020204030204" pitchFamily="34" charset="0"/>
                <a:cs typeface="Calibri" panose="020F0502020204030204" pitchFamily="34" charset="0"/>
              </a:rPr>
              <a:t>Case Study: Text Mining Twitter Data</a:t>
            </a:r>
          </a:p>
        </p:txBody>
      </p:sp>
      <p:sp>
        <p:nvSpPr>
          <p:cNvPr id="3" name="Content Placeholder 2">
            <a:extLst>
              <a:ext uri="{FF2B5EF4-FFF2-40B4-BE49-F238E27FC236}">
                <a16:creationId xmlns:a16="http://schemas.microsoft.com/office/drawing/2014/main" id="{767DAA85-8BFF-ACC1-7469-A7F8E48A30BD}"/>
              </a:ext>
            </a:extLst>
          </p:cNvPr>
          <p:cNvSpPr>
            <a:spLocks noGrp="1"/>
          </p:cNvSpPr>
          <p:nvPr>
            <p:ph idx="1"/>
          </p:nvPr>
        </p:nvSpPr>
        <p:spPr>
          <a:xfrm>
            <a:off x="1162876" y="1417320"/>
            <a:ext cx="9872871" cy="4546600"/>
          </a:xfrm>
        </p:spPr>
        <p:txBody>
          <a:bodyPr>
            <a:normAutofit fontScale="92500" lnSpcReduction="10000"/>
          </a:bodyPr>
          <a:lstStyle/>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In this, we are going to look at how various terms are related, i.e., how well words are connected and what kinds of words are important. We will gain the idea of what topics people are discussing and what is the trending topic, and we can also analyze different sentiments.</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Following are the R packages:</a:t>
            </a:r>
          </a:p>
          <a:p>
            <a:pPr lvl="1" algn="just">
              <a:lnSpc>
                <a:spcPct val="150000"/>
              </a:lnSpc>
            </a:pPr>
            <a:r>
              <a:rPr lang="en-US" sz="1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Package tm: A framework for text mining applications. </a:t>
            </a:r>
          </a:p>
          <a:p>
            <a:pPr lvl="1" algn="just">
              <a:lnSpc>
                <a:spcPct val="150000"/>
              </a:lnSpc>
            </a:pPr>
            <a:r>
              <a:rPr lang="en-US" sz="1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Package </a:t>
            </a:r>
            <a:r>
              <a:rPr lang="en-US" sz="1800" b="0" i="0" u="none" strike="noStrike" baseline="0" dirty="0" err="1">
                <a:solidFill>
                  <a:srgbClr val="000000"/>
                </a:solidFill>
                <a:latin typeface="Calibri" panose="020F0502020204030204" pitchFamily="34" charset="0"/>
                <a:ea typeface="Calibri" panose="020F0502020204030204" pitchFamily="34" charset="0"/>
                <a:cs typeface="Calibri" panose="020F0502020204030204" pitchFamily="34" charset="0"/>
              </a:rPr>
              <a:t>igraph</a:t>
            </a:r>
            <a:r>
              <a:rPr lang="en-US" sz="1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Network analysis packages of R.</a:t>
            </a:r>
          </a:p>
          <a:p>
            <a:pPr algn="just">
              <a:lnSpc>
                <a:spcPct val="150000"/>
              </a:lnSpc>
            </a:pPr>
            <a:r>
              <a:rPr lang="en-IN" sz="20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Step 1: Text Cleaning</a:t>
            </a:r>
          </a:p>
          <a:p>
            <a:pPr algn="just">
              <a:lnSpc>
                <a:spcPct val="150000"/>
              </a:lnSpc>
            </a:pP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We will call the two packages </a:t>
            </a:r>
            <a:r>
              <a:rPr lang="en-US" sz="2000" b="0" i="1"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tm </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and </a:t>
            </a:r>
            <a:r>
              <a:rPr lang="en-US" sz="2000" b="0" i="1" u="none" strike="noStrike" baseline="0" dirty="0" err="1">
                <a:solidFill>
                  <a:srgbClr val="000000"/>
                </a:solidFill>
                <a:latin typeface="Calibri" panose="020F0502020204030204" pitchFamily="34" charset="0"/>
                <a:ea typeface="Calibri" panose="020F0502020204030204" pitchFamily="34" charset="0"/>
                <a:cs typeface="Calibri" panose="020F0502020204030204" pitchFamily="34" charset="0"/>
              </a:rPr>
              <a:t>igraph</a:t>
            </a:r>
            <a:r>
              <a:rPr lang="en-US" sz="2000" b="0" i="1"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20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and load the Twitter data and the rest of the steps will perform text cleaning.</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F4454FE-D022-B20A-C98F-E28116F1B1EE}"/>
              </a:ext>
            </a:extLst>
          </p:cNvPr>
          <p:cNvSpPr>
            <a:spLocks noGrp="1"/>
          </p:cNvSpPr>
          <p:nvPr>
            <p:ph type="sldNum" sz="quarter" idx="12"/>
          </p:nvPr>
        </p:nvSpPr>
        <p:spPr/>
        <p:txBody>
          <a:bodyPr/>
          <a:lstStyle/>
          <a:p>
            <a:fld id="{0582FFC0-0EEA-4EB8-88E5-03F607CDC4F3}" type="slidenum">
              <a:rPr lang="en-IN" smtClean="0"/>
              <a:t>9</a:t>
            </a:fld>
            <a:endParaRPr lang="en-IN"/>
          </a:p>
        </p:txBody>
      </p:sp>
    </p:spTree>
    <p:extLst>
      <p:ext uri="{BB962C8B-B14F-4D97-AF65-F5344CB8AC3E}">
        <p14:creationId xmlns:p14="http://schemas.microsoft.com/office/powerpoint/2010/main" val="2557910428"/>
      </p:ext>
    </p:extLst>
  </p:cSld>
  <p:clrMapOvr>
    <a:masterClrMapping/>
  </p:clrMapOvr>
</p:sld>
</file>

<file path=ppt/theme/theme1.xml><?xml version="1.0" encoding="utf-8"?>
<a:theme xmlns:a="http://schemas.openxmlformats.org/drawingml/2006/main" name="Basis">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235</TotalTime>
  <Words>3500</Words>
  <Application>Microsoft Office PowerPoint</Application>
  <PresentationFormat>Widescreen</PresentationFormat>
  <Paragraphs>290</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Basis</vt:lpstr>
      <vt:lpstr>Module 4 Data Analytics On Text</vt:lpstr>
      <vt:lpstr>Text Mining</vt:lpstr>
      <vt:lpstr>Text Mining</vt:lpstr>
      <vt:lpstr>Difference between data mining and text mining</vt:lpstr>
      <vt:lpstr>Major Text Mining Areas</vt:lpstr>
      <vt:lpstr>Major Text Mining Areas</vt:lpstr>
      <vt:lpstr>Major Text Mining Areas</vt:lpstr>
      <vt:lpstr>Major Text Mining Areas</vt:lpstr>
      <vt:lpstr>Case Study: Text Mining Twitter Data</vt:lpstr>
      <vt:lpstr>Case Study: Text Mining Twitter Data</vt:lpstr>
      <vt:lpstr>Case Study: Text Mining Twitter Data</vt:lpstr>
      <vt:lpstr>Case Study: Text Mining Twitter Data</vt:lpstr>
      <vt:lpstr>Case Study: Text Mining Twitter Data</vt:lpstr>
      <vt:lpstr>Case Study: Text Mining Twitter Data</vt:lpstr>
      <vt:lpstr>Case Study: Text Mining Twitter Data</vt:lpstr>
      <vt:lpstr>Spam Email Classification</vt:lpstr>
      <vt:lpstr>Spam Email Classification</vt:lpstr>
      <vt:lpstr>Text Analytics</vt:lpstr>
      <vt:lpstr>Text Analytics</vt:lpstr>
      <vt:lpstr>Text Analytics Subtasks</vt:lpstr>
      <vt:lpstr>Text Analytics Subtasks</vt:lpstr>
      <vt:lpstr>Text Analytics Subtasks</vt:lpstr>
      <vt:lpstr>Text Analytics Subtasks</vt:lpstr>
      <vt:lpstr>Text Analytics Subtasks</vt:lpstr>
      <vt:lpstr>Text Analytics Subtasks</vt:lpstr>
      <vt:lpstr>Text Analytics Subtasks</vt:lpstr>
      <vt:lpstr>Basic Text Analysis Steps </vt:lpstr>
      <vt:lpstr>Basic Text Analysis Steps </vt:lpstr>
      <vt:lpstr>Basic Text Analysis Steps </vt:lpstr>
      <vt:lpstr>Introduction to Natural Language Processing</vt:lpstr>
      <vt:lpstr>Major Components of NLP</vt:lpstr>
      <vt:lpstr>Major Components of NLP</vt:lpstr>
      <vt:lpstr>Major Components of NLP</vt:lpstr>
      <vt:lpstr>Stages of NLP</vt:lpstr>
      <vt:lpstr>Stages of NLP</vt:lpstr>
      <vt:lpstr>Stages of NLP</vt:lpstr>
      <vt:lpstr>Stages of NLP</vt:lpstr>
      <vt:lpstr>Statistical processing of Natural Language </vt:lpstr>
      <vt:lpstr>Statistical processing of Natural Language </vt:lpstr>
      <vt:lpstr>Applications of NLP</vt:lpstr>
      <vt:lpstr>Applications of NLP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Data Analytics On Text</dc:title>
  <dc:creator>Nisanth Kartheek Mukku</dc:creator>
  <cp:lastModifiedBy>nisanthkartheek@gmail.com</cp:lastModifiedBy>
  <cp:revision>60</cp:revision>
  <dcterms:created xsi:type="dcterms:W3CDTF">2024-02-05T05:10:42Z</dcterms:created>
  <dcterms:modified xsi:type="dcterms:W3CDTF">2024-02-08T04:14:25Z</dcterms:modified>
</cp:coreProperties>
</file>