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9" r:id="rId3"/>
    <p:sldId id="290" r:id="rId4"/>
    <p:sldId id="291" r:id="rId5"/>
    <p:sldId id="293" r:id="rId6"/>
    <p:sldId id="292" r:id="rId7"/>
    <p:sldId id="257" r:id="rId8"/>
    <p:sldId id="264" r:id="rId9"/>
    <p:sldId id="285" r:id="rId10"/>
    <p:sldId id="286" r:id="rId11"/>
    <p:sldId id="287" r:id="rId12"/>
    <p:sldId id="288" r:id="rId13"/>
    <p:sldId id="265" r:id="rId14"/>
    <p:sldId id="266" r:id="rId15"/>
    <p:sldId id="267" r:id="rId16"/>
    <p:sldId id="269" r:id="rId17"/>
    <p:sldId id="272" r:id="rId18"/>
    <p:sldId id="268" r:id="rId19"/>
    <p:sldId id="270" r:id="rId20"/>
    <p:sldId id="271" r:id="rId21"/>
    <p:sldId id="273" r:id="rId22"/>
    <p:sldId id="274" r:id="rId23"/>
    <p:sldId id="275" r:id="rId24"/>
    <p:sldId id="279" r:id="rId25"/>
    <p:sldId id="258" r:id="rId26"/>
    <p:sldId id="259" r:id="rId27"/>
    <p:sldId id="276" r:id="rId28"/>
    <p:sldId id="260" r:id="rId29"/>
    <p:sldId id="277" r:id="rId30"/>
    <p:sldId id="278" r:id="rId31"/>
    <p:sldId id="280" r:id="rId32"/>
    <p:sldId id="261" r:id="rId33"/>
    <p:sldId id="262" r:id="rId34"/>
    <p:sldId id="26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2EBD0-7EAA-425C-A2B6-689A55F6EDA6}" type="datetimeFigureOut">
              <a:rPr lang="en-IN" smtClean="0"/>
              <a:t>11-03-2024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CD263-C887-4C60-9AEE-5DAD05EF6152}" type="slidenum">
              <a:rPr lang="en-IN" smtClean="0"/>
              <a:t>‹#›</a:t>
            </a:fld>
            <a:endParaRPr lang="en-IN" dirty="0"/>
          </a:p>
        </p:txBody>
      </p:sp>
    </p:spTree>
    <p:extLst>
      <p:ext uri="{BB962C8B-B14F-4D97-AF65-F5344CB8AC3E}">
        <p14:creationId xmlns:p14="http://schemas.microsoft.com/office/powerpoint/2010/main" val="4022832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4E68-89EC-C8E2-D34C-6E6B68589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F75DF2-CF62-3EDF-633E-8D3582E7C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0C8B6B-9F7C-C23D-DF4A-B4147CCBB71E}"/>
              </a:ext>
            </a:extLst>
          </p:cNvPr>
          <p:cNvSpPr>
            <a:spLocks noGrp="1"/>
          </p:cNvSpPr>
          <p:nvPr>
            <p:ph type="dt" sz="half" idx="10"/>
          </p:nvPr>
        </p:nvSpPr>
        <p:spPr/>
        <p:txBody>
          <a:bodyPr/>
          <a:lstStyle/>
          <a:p>
            <a:fld id="{0C601A0F-7BFA-482B-A73D-8AE32D18640E}" type="datetime1">
              <a:rPr lang="en-IN" smtClean="0"/>
              <a:t>11-03-2024</a:t>
            </a:fld>
            <a:endParaRPr lang="en-IN" dirty="0"/>
          </a:p>
        </p:txBody>
      </p:sp>
      <p:sp>
        <p:nvSpPr>
          <p:cNvPr id="5" name="Footer Placeholder 4">
            <a:extLst>
              <a:ext uri="{FF2B5EF4-FFF2-40B4-BE49-F238E27FC236}">
                <a16:creationId xmlns:a16="http://schemas.microsoft.com/office/drawing/2014/main" id="{48427827-F550-FADF-2CE3-B52C061F41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8876AF8-D885-D29F-4B18-4A8871BA69C5}"/>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366836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B35-7679-7D7D-A003-A5832E487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FEE5D-84A4-6819-3096-A26136FFC7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4DE3D-19D5-38F6-1106-3F340CCB86F4}"/>
              </a:ext>
            </a:extLst>
          </p:cNvPr>
          <p:cNvSpPr>
            <a:spLocks noGrp="1"/>
          </p:cNvSpPr>
          <p:nvPr>
            <p:ph type="dt" sz="half" idx="10"/>
          </p:nvPr>
        </p:nvSpPr>
        <p:spPr/>
        <p:txBody>
          <a:bodyPr/>
          <a:lstStyle/>
          <a:p>
            <a:fld id="{9BE396EF-0D28-42CB-8AAB-CB0428ABA2B6}" type="datetime1">
              <a:rPr lang="en-IN" smtClean="0"/>
              <a:t>11-03-2024</a:t>
            </a:fld>
            <a:endParaRPr lang="en-IN" dirty="0"/>
          </a:p>
        </p:txBody>
      </p:sp>
      <p:sp>
        <p:nvSpPr>
          <p:cNvPr id="5" name="Footer Placeholder 4">
            <a:extLst>
              <a:ext uri="{FF2B5EF4-FFF2-40B4-BE49-F238E27FC236}">
                <a16:creationId xmlns:a16="http://schemas.microsoft.com/office/drawing/2014/main" id="{C51C8989-AFD2-0173-CB86-E604050EB9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75D9854-AF2F-7D6C-773A-BE7EB9A5D36F}"/>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5867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69FCE-B7A0-C8C9-8801-A2A804EFD6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BEC0FA-FB29-BA16-9B49-62B2977DA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A4E41-356E-D515-A12D-E38508CBA2F7}"/>
              </a:ext>
            </a:extLst>
          </p:cNvPr>
          <p:cNvSpPr>
            <a:spLocks noGrp="1"/>
          </p:cNvSpPr>
          <p:nvPr>
            <p:ph type="dt" sz="half" idx="10"/>
          </p:nvPr>
        </p:nvSpPr>
        <p:spPr/>
        <p:txBody>
          <a:bodyPr/>
          <a:lstStyle/>
          <a:p>
            <a:fld id="{5FF3F203-E01E-4965-B56D-D98A98EE70F3}" type="datetime1">
              <a:rPr lang="en-IN" smtClean="0"/>
              <a:t>11-03-2024</a:t>
            </a:fld>
            <a:endParaRPr lang="en-IN" dirty="0"/>
          </a:p>
        </p:txBody>
      </p:sp>
      <p:sp>
        <p:nvSpPr>
          <p:cNvPr id="5" name="Footer Placeholder 4">
            <a:extLst>
              <a:ext uri="{FF2B5EF4-FFF2-40B4-BE49-F238E27FC236}">
                <a16:creationId xmlns:a16="http://schemas.microsoft.com/office/drawing/2014/main" id="{359B7CBC-14EF-164F-E806-60EEAB12DC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C4CD4C-06FD-7259-BA9B-8DAEDE6BF31E}"/>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143089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0CFE-8626-6889-4E66-9CEB302DF9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04F5D-C554-88D8-D850-05D8E10B4E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09855-8C6E-28E8-B8D8-DF6E36347299}"/>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Footer Placeholder 4">
            <a:extLst>
              <a:ext uri="{FF2B5EF4-FFF2-40B4-BE49-F238E27FC236}">
                <a16:creationId xmlns:a16="http://schemas.microsoft.com/office/drawing/2014/main" id="{F1E1AEE0-953F-D4B6-6DAA-5A9AE6B26A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337AA9F-CB92-BFB8-1ED9-6C2F2E23BD7C}"/>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53778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1985-43A2-7831-83BE-CEF1B4B9F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5274E2-ECEF-6604-E0A7-5380C4B3E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53B16F-ABA0-36AF-0F71-8CD21D11A774}"/>
              </a:ext>
            </a:extLst>
          </p:cNvPr>
          <p:cNvSpPr>
            <a:spLocks noGrp="1"/>
          </p:cNvSpPr>
          <p:nvPr>
            <p:ph type="dt" sz="half" idx="10"/>
          </p:nvPr>
        </p:nvSpPr>
        <p:spPr/>
        <p:txBody>
          <a:bodyPr/>
          <a:lstStyle/>
          <a:p>
            <a:fld id="{CF19E41E-CD05-45E7-8646-B1E207632775}" type="datetime1">
              <a:rPr lang="en-IN" smtClean="0"/>
              <a:t>11-03-2024</a:t>
            </a:fld>
            <a:endParaRPr lang="en-IN" dirty="0"/>
          </a:p>
        </p:txBody>
      </p:sp>
      <p:sp>
        <p:nvSpPr>
          <p:cNvPr id="5" name="Footer Placeholder 4">
            <a:extLst>
              <a:ext uri="{FF2B5EF4-FFF2-40B4-BE49-F238E27FC236}">
                <a16:creationId xmlns:a16="http://schemas.microsoft.com/office/drawing/2014/main" id="{61FD6457-77BB-C8C4-7EF9-269C9A93183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3C56A3-25A7-122C-6916-8A3876A24479}"/>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314497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AD97-49C7-672C-B6DB-4111701F1D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78028-1F84-A445-A01D-4DFBCB26B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E84F9D-9DBD-8DBA-F14A-62AEB6F98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9EA39B-EF17-3556-39C8-532C131F930A}"/>
              </a:ext>
            </a:extLst>
          </p:cNvPr>
          <p:cNvSpPr>
            <a:spLocks noGrp="1"/>
          </p:cNvSpPr>
          <p:nvPr>
            <p:ph type="dt" sz="half" idx="10"/>
          </p:nvPr>
        </p:nvSpPr>
        <p:spPr/>
        <p:txBody>
          <a:bodyPr/>
          <a:lstStyle/>
          <a:p>
            <a:fld id="{C5288B32-5D1B-43BD-93C4-0720BA07299F}" type="datetime1">
              <a:rPr lang="en-IN" smtClean="0"/>
              <a:t>11-03-2024</a:t>
            </a:fld>
            <a:endParaRPr lang="en-IN" dirty="0"/>
          </a:p>
        </p:txBody>
      </p:sp>
      <p:sp>
        <p:nvSpPr>
          <p:cNvPr id="6" name="Footer Placeholder 5">
            <a:extLst>
              <a:ext uri="{FF2B5EF4-FFF2-40B4-BE49-F238E27FC236}">
                <a16:creationId xmlns:a16="http://schemas.microsoft.com/office/drawing/2014/main" id="{F32170FD-1C8C-F357-0DF8-1E018E06265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BCD8AFE-4BDB-CDB5-1123-7FB1F1F9F95F}"/>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3866419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E973-079C-F2C8-4AB1-F099B85E1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2022C2-7A29-1019-8A9E-07818D01C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A24BC-6935-B74F-9066-0919498E1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47FB64-D853-B613-635D-88D98CC25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A89B49-7635-7186-2C33-8D144B6B6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8187C3-EB5C-6066-1D5F-6E8FAEB01CDD}"/>
              </a:ext>
            </a:extLst>
          </p:cNvPr>
          <p:cNvSpPr>
            <a:spLocks noGrp="1"/>
          </p:cNvSpPr>
          <p:nvPr>
            <p:ph type="dt" sz="half" idx="10"/>
          </p:nvPr>
        </p:nvSpPr>
        <p:spPr/>
        <p:txBody>
          <a:bodyPr/>
          <a:lstStyle/>
          <a:p>
            <a:fld id="{7022E2F0-2C45-404F-9112-676F233FB94E}" type="datetime1">
              <a:rPr lang="en-IN" smtClean="0"/>
              <a:t>11-03-2024</a:t>
            </a:fld>
            <a:endParaRPr lang="en-IN" dirty="0"/>
          </a:p>
        </p:txBody>
      </p:sp>
      <p:sp>
        <p:nvSpPr>
          <p:cNvPr id="8" name="Footer Placeholder 7">
            <a:extLst>
              <a:ext uri="{FF2B5EF4-FFF2-40B4-BE49-F238E27FC236}">
                <a16:creationId xmlns:a16="http://schemas.microsoft.com/office/drawing/2014/main" id="{B5675B03-C437-3E48-9E9A-383D15B156E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C1607C4-1D13-D607-7703-E5800C5C577A}"/>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255360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850E-8642-2DC0-9F8F-28973A01BA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723482-F412-35A1-6CF4-91B685A04BAE}"/>
              </a:ext>
            </a:extLst>
          </p:cNvPr>
          <p:cNvSpPr>
            <a:spLocks noGrp="1"/>
          </p:cNvSpPr>
          <p:nvPr>
            <p:ph type="dt" sz="half" idx="10"/>
          </p:nvPr>
        </p:nvSpPr>
        <p:spPr/>
        <p:txBody>
          <a:bodyPr/>
          <a:lstStyle/>
          <a:p>
            <a:fld id="{BEDD6006-13C6-44DA-A0BC-A8000C446DF2}" type="datetime1">
              <a:rPr lang="en-IN" smtClean="0"/>
              <a:t>11-03-2024</a:t>
            </a:fld>
            <a:endParaRPr lang="en-IN" dirty="0"/>
          </a:p>
        </p:txBody>
      </p:sp>
      <p:sp>
        <p:nvSpPr>
          <p:cNvPr id="4" name="Footer Placeholder 3">
            <a:extLst>
              <a:ext uri="{FF2B5EF4-FFF2-40B4-BE49-F238E27FC236}">
                <a16:creationId xmlns:a16="http://schemas.microsoft.com/office/drawing/2014/main" id="{5005B3E0-A4D7-9DCC-97AA-148EF4CF41E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A9005C0-704F-A6E6-3FEE-D55BB2882B62}"/>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184514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B6F22-BE55-9507-0B82-5AE8FD81EA93}"/>
              </a:ext>
            </a:extLst>
          </p:cNvPr>
          <p:cNvSpPr>
            <a:spLocks noGrp="1"/>
          </p:cNvSpPr>
          <p:nvPr>
            <p:ph type="dt" sz="half" idx="10"/>
          </p:nvPr>
        </p:nvSpPr>
        <p:spPr/>
        <p:txBody>
          <a:bodyPr/>
          <a:lstStyle/>
          <a:p>
            <a:fld id="{539E8BA2-F41C-4979-A80A-1FC8E299DD6A}" type="datetime1">
              <a:rPr lang="en-IN" smtClean="0"/>
              <a:t>11-03-2024</a:t>
            </a:fld>
            <a:endParaRPr lang="en-IN" dirty="0"/>
          </a:p>
        </p:txBody>
      </p:sp>
      <p:sp>
        <p:nvSpPr>
          <p:cNvPr id="3" name="Footer Placeholder 2">
            <a:extLst>
              <a:ext uri="{FF2B5EF4-FFF2-40B4-BE49-F238E27FC236}">
                <a16:creationId xmlns:a16="http://schemas.microsoft.com/office/drawing/2014/main" id="{A2453EC7-5F1B-DE49-0B7E-BCD0923FD7F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2C87F3C-496E-BD3B-4B55-58197588B1E3}"/>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409443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5F3D-9C1B-5785-C58A-59575C183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99E639-E13A-D88A-E89F-5C797CFE5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832AA0-C0CF-D42D-7FBA-457BDAF24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D8225-2F2F-0816-BE4C-DF466CAF99AE}"/>
              </a:ext>
            </a:extLst>
          </p:cNvPr>
          <p:cNvSpPr>
            <a:spLocks noGrp="1"/>
          </p:cNvSpPr>
          <p:nvPr>
            <p:ph type="dt" sz="half" idx="10"/>
          </p:nvPr>
        </p:nvSpPr>
        <p:spPr/>
        <p:txBody>
          <a:bodyPr/>
          <a:lstStyle/>
          <a:p>
            <a:fld id="{9FA8DD30-E0D4-4588-8E5B-17A35A34C4C3}" type="datetime1">
              <a:rPr lang="en-IN" smtClean="0"/>
              <a:t>11-03-2024</a:t>
            </a:fld>
            <a:endParaRPr lang="en-IN" dirty="0"/>
          </a:p>
        </p:txBody>
      </p:sp>
      <p:sp>
        <p:nvSpPr>
          <p:cNvPr id="6" name="Footer Placeholder 5">
            <a:extLst>
              <a:ext uri="{FF2B5EF4-FFF2-40B4-BE49-F238E27FC236}">
                <a16:creationId xmlns:a16="http://schemas.microsoft.com/office/drawing/2014/main" id="{DF37625B-1A31-7405-CEB8-DE4C2CC3015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6D3B602-AD6F-8C44-DFEA-E0C82C6FA990}"/>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170830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8767-5A54-F206-840C-9B0C0898D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5A8A98-D25C-A10C-CF86-FCB022E2D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62B3FD7-2749-DD53-823E-57825ECDF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9D75-E893-FFC1-354A-9DA581E5D920}"/>
              </a:ext>
            </a:extLst>
          </p:cNvPr>
          <p:cNvSpPr>
            <a:spLocks noGrp="1"/>
          </p:cNvSpPr>
          <p:nvPr>
            <p:ph type="dt" sz="half" idx="10"/>
          </p:nvPr>
        </p:nvSpPr>
        <p:spPr/>
        <p:txBody>
          <a:bodyPr/>
          <a:lstStyle/>
          <a:p>
            <a:fld id="{48AF1E2C-1DAD-4D58-8DB7-24905F2E7EA1}" type="datetime1">
              <a:rPr lang="en-IN" smtClean="0"/>
              <a:t>11-03-2024</a:t>
            </a:fld>
            <a:endParaRPr lang="en-IN" dirty="0"/>
          </a:p>
        </p:txBody>
      </p:sp>
      <p:sp>
        <p:nvSpPr>
          <p:cNvPr id="6" name="Footer Placeholder 5">
            <a:extLst>
              <a:ext uri="{FF2B5EF4-FFF2-40B4-BE49-F238E27FC236}">
                <a16:creationId xmlns:a16="http://schemas.microsoft.com/office/drawing/2014/main" id="{33016252-5658-DC28-2CD9-FAC8ABC19C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A8F8FBD-0F87-45B2-43B6-031EDB155022}"/>
              </a:ext>
            </a:extLst>
          </p:cNvPr>
          <p:cNvSpPr>
            <a:spLocks noGrp="1"/>
          </p:cNvSpPr>
          <p:nvPr>
            <p:ph type="sldNum" sz="quarter" idx="12"/>
          </p:nvPr>
        </p:nvSpPr>
        <p:spPr/>
        <p:txBody>
          <a:bodyPr/>
          <a:lstStyle/>
          <a:p>
            <a:fld id="{163AD4BA-437A-4413-A364-1F8DC31203C9}" type="slidenum">
              <a:rPr lang="en-IN" smtClean="0"/>
              <a:t>‹#›</a:t>
            </a:fld>
            <a:endParaRPr lang="en-IN" dirty="0"/>
          </a:p>
        </p:txBody>
      </p:sp>
    </p:spTree>
    <p:extLst>
      <p:ext uri="{BB962C8B-B14F-4D97-AF65-F5344CB8AC3E}">
        <p14:creationId xmlns:p14="http://schemas.microsoft.com/office/powerpoint/2010/main" val="111329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93591-0ED9-0DD2-CDF5-CA46F3AA6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57C1F-4310-C0C2-D39E-E58CF9BDD1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19E98-2D30-A801-C5BD-7959CA45F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FDA00-45F0-41B8-84F2-8A22F125986D}" type="datetime1">
              <a:rPr lang="en-IN" smtClean="0"/>
              <a:t>11-03-2024</a:t>
            </a:fld>
            <a:endParaRPr lang="en-IN" dirty="0"/>
          </a:p>
        </p:txBody>
      </p:sp>
      <p:sp>
        <p:nvSpPr>
          <p:cNvPr id="5" name="Footer Placeholder 4">
            <a:extLst>
              <a:ext uri="{FF2B5EF4-FFF2-40B4-BE49-F238E27FC236}">
                <a16:creationId xmlns:a16="http://schemas.microsoft.com/office/drawing/2014/main" id="{86101863-7B80-9456-5E05-7318BE0A3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816EFF8-2C74-D674-D6F3-7002E71A7C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AD4BA-437A-4413-A364-1F8DC31203C9}" type="slidenum">
              <a:rPr lang="en-IN" smtClean="0"/>
              <a:t>‹#›</a:t>
            </a:fld>
            <a:endParaRPr lang="en-IN" dirty="0"/>
          </a:p>
        </p:txBody>
      </p:sp>
    </p:spTree>
    <p:extLst>
      <p:ext uri="{BB962C8B-B14F-4D97-AF65-F5344CB8AC3E}">
        <p14:creationId xmlns:p14="http://schemas.microsoft.com/office/powerpoint/2010/main" val="2165713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3CC2-5FED-E7B7-F42C-DD4A2F6AF66A}"/>
              </a:ext>
            </a:extLst>
          </p:cNvPr>
          <p:cNvSpPr>
            <a:spLocks noGrp="1"/>
          </p:cNvSpPr>
          <p:nvPr>
            <p:ph type="ctrTitle"/>
          </p:nvPr>
        </p:nvSpPr>
        <p:spPr/>
        <p:txBody>
          <a:bodyPr/>
          <a:lstStyle/>
          <a:p>
            <a:r>
              <a:rPr lang="en-IN" b="1" dirty="0">
                <a:solidFill>
                  <a:srgbClr val="C00000"/>
                </a:solidFill>
              </a:rPr>
              <a:t>Information Retrieval</a:t>
            </a:r>
          </a:p>
        </p:txBody>
      </p:sp>
      <p:sp>
        <p:nvSpPr>
          <p:cNvPr id="3" name="Subtitle 2">
            <a:extLst>
              <a:ext uri="{FF2B5EF4-FFF2-40B4-BE49-F238E27FC236}">
                <a16:creationId xmlns:a16="http://schemas.microsoft.com/office/drawing/2014/main" id="{50ABD348-60BA-99E5-9AD6-EF2738B47E43}"/>
              </a:ext>
            </a:extLst>
          </p:cNvPr>
          <p:cNvSpPr>
            <a:spLocks noGrp="1"/>
          </p:cNvSpPr>
          <p:nvPr>
            <p:ph type="subTitle" idx="1"/>
          </p:nvPr>
        </p:nvSpPr>
        <p:spPr/>
        <p:txBody>
          <a:bodyPr/>
          <a:lstStyle/>
          <a:p>
            <a:r>
              <a:rPr lang="en-IN" dirty="0"/>
              <a:t>Architecture, Boolean Model and Vector Space Model.</a:t>
            </a:r>
          </a:p>
        </p:txBody>
      </p:sp>
      <p:sp>
        <p:nvSpPr>
          <p:cNvPr id="4" name="Date Placeholder 3">
            <a:extLst>
              <a:ext uri="{FF2B5EF4-FFF2-40B4-BE49-F238E27FC236}">
                <a16:creationId xmlns:a16="http://schemas.microsoft.com/office/drawing/2014/main" id="{AEF648FA-8EEC-BE89-42FC-20D9E5939AA0}"/>
              </a:ext>
            </a:extLst>
          </p:cNvPr>
          <p:cNvSpPr>
            <a:spLocks noGrp="1"/>
          </p:cNvSpPr>
          <p:nvPr>
            <p:ph type="dt" sz="half" idx="10"/>
          </p:nvPr>
        </p:nvSpPr>
        <p:spPr/>
        <p:txBody>
          <a:bodyPr/>
          <a:lstStyle/>
          <a:p>
            <a:fld id="{9535C291-9B71-4416-B70A-EC6AA88D9B36}" type="datetime1">
              <a:rPr lang="en-IN" smtClean="0"/>
              <a:t>11-03-2024</a:t>
            </a:fld>
            <a:endParaRPr lang="en-IN" dirty="0"/>
          </a:p>
        </p:txBody>
      </p:sp>
      <p:sp>
        <p:nvSpPr>
          <p:cNvPr id="5" name="Slide Number Placeholder 4">
            <a:extLst>
              <a:ext uri="{FF2B5EF4-FFF2-40B4-BE49-F238E27FC236}">
                <a16:creationId xmlns:a16="http://schemas.microsoft.com/office/drawing/2014/main" id="{F5012C9C-49BD-6DED-F028-D4933EAA7729}"/>
              </a:ext>
            </a:extLst>
          </p:cNvPr>
          <p:cNvSpPr>
            <a:spLocks noGrp="1"/>
          </p:cNvSpPr>
          <p:nvPr>
            <p:ph type="sldNum" sz="quarter" idx="12"/>
          </p:nvPr>
        </p:nvSpPr>
        <p:spPr/>
        <p:txBody>
          <a:bodyPr/>
          <a:lstStyle/>
          <a:p>
            <a:fld id="{163AD4BA-437A-4413-A364-1F8DC31203C9}" type="slidenum">
              <a:rPr lang="en-IN" smtClean="0"/>
              <a:t>1</a:t>
            </a:fld>
            <a:endParaRPr lang="en-IN" dirty="0"/>
          </a:p>
        </p:txBody>
      </p:sp>
    </p:spTree>
    <p:extLst>
      <p:ext uri="{BB962C8B-B14F-4D97-AF65-F5344CB8AC3E}">
        <p14:creationId xmlns:p14="http://schemas.microsoft.com/office/powerpoint/2010/main" val="1389419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C529-BC6E-6145-D03C-02528AC9B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9CF85B-2F05-81D9-DE29-3EA747CEAEB8}"/>
              </a:ext>
            </a:extLst>
          </p:cNvPr>
          <p:cNvSpPr>
            <a:spLocks noGrp="1"/>
          </p:cNvSpPr>
          <p:nvPr>
            <p:ph type="title"/>
          </p:nvPr>
        </p:nvSpPr>
        <p:spPr>
          <a:xfrm>
            <a:off x="909320" y="-172720"/>
            <a:ext cx="10515600" cy="1325563"/>
          </a:xfrm>
        </p:spPr>
        <p:txBody>
          <a:bodyPr>
            <a:normAutofit/>
          </a:bodyPr>
          <a:lstStyle/>
          <a:p>
            <a:pPr algn="ctr"/>
            <a:r>
              <a:rPr lang="en-US" sz="3600" b="1" i="0" dirty="0">
                <a:solidFill>
                  <a:srgbClr val="C00000"/>
                </a:solidFill>
                <a:effectLst/>
                <a:latin typeface="+mn-lt"/>
              </a:rPr>
              <a:t>Architecture of Information Retrieval System</a:t>
            </a:r>
          </a:p>
        </p:txBody>
      </p:sp>
      <p:sp>
        <p:nvSpPr>
          <p:cNvPr id="3" name="Content Placeholder 2">
            <a:extLst>
              <a:ext uri="{FF2B5EF4-FFF2-40B4-BE49-F238E27FC236}">
                <a16:creationId xmlns:a16="http://schemas.microsoft.com/office/drawing/2014/main" id="{2CCA22BD-2B6E-2E95-58B1-07EA825BAE47}"/>
              </a:ext>
            </a:extLst>
          </p:cNvPr>
          <p:cNvSpPr>
            <a:spLocks noGrp="1"/>
          </p:cNvSpPr>
          <p:nvPr>
            <p:ph idx="1"/>
          </p:nvPr>
        </p:nvSpPr>
        <p:spPr>
          <a:xfrm>
            <a:off x="838200" y="1080610"/>
            <a:ext cx="10515600" cy="5157629"/>
          </a:xfrm>
        </p:spPr>
        <p:txBody>
          <a:bodyPr>
            <a:noAutofit/>
          </a:bodyPr>
          <a:lstStyle/>
          <a:p>
            <a:pPr algn="just"/>
            <a:endParaRPr lang="en-IN" sz="2000" dirty="0"/>
          </a:p>
          <a:p>
            <a:pPr algn="just"/>
            <a:endParaRPr lang="en-IN" sz="2000" dirty="0"/>
          </a:p>
          <a:p>
            <a:pPr algn="just"/>
            <a:endParaRPr lang="en-IN" sz="2000" dirty="0"/>
          </a:p>
          <a:p>
            <a:pPr algn="just"/>
            <a:endParaRPr lang="en-IN" sz="2000" dirty="0"/>
          </a:p>
          <a:p>
            <a:pPr algn="just">
              <a:buFont typeface="Arial" panose="020B0604020202020204" pitchFamily="34" charset="0"/>
              <a:buChar char="•"/>
            </a:pPr>
            <a:r>
              <a:rPr lang="en-US" sz="2000" b="1" i="0" dirty="0">
                <a:solidFill>
                  <a:srgbClr val="212529"/>
                </a:solidFill>
                <a:effectLst/>
              </a:rPr>
              <a:t>Retrieval model: </a:t>
            </a:r>
            <a:r>
              <a:rPr lang="en-US" sz="2000" b="0" i="0" dirty="0">
                <a:solidFill>
                  <a:srgbClr val="212529"/>
                </a:solidFill>
                <a:effectLst/>
              </a:rPr>
              <a:t>In order to obtain and rank documents in response to a user query, the retrieval model must be used. Boolean, vector-space, and probabilistic models are only a few of the various retrieval models available.</a:t>
            </a:r>
          </a:p>
          <a:p>
            <a:pPr algn="just">
              <a:buFont typeface="Arial" panose="020B0604020202020204" pitchFamily="34" charset="0"/>
              <a:buChar char="•"/>
            </a:pPr>
            <a:r>
              <a:rPr lang="en-US" sz="2000" b="1" i="0" dirty="0">
                <a:solidFill>
                  <a:srgbClr val="212529"/>
                </a:solidFill>
                <a:effectLst/>
              </a:rPr>
              <a:t>Ranking: </a:t>
            </a:r>
            <a:r>
              <a:rPr lang="en-US" sz="2000" b="0" i="0" dirty="0">
                <a:solidFill>
                  <a:srgbClr val="212529"/>
                </a:solidFill>
                <a:effectLst/>
              </a:rPr>
              <a:t>The ranking element chooses the order in which the pages are displayed to the user, depending on how relevant they are to the query. A relevance score is generally calculated for each document by the ranking component using the retrieval model, and the documents are then sorted according to the score.</a:t>
            </a:r>
          </a:p>
          <a:p>
            <a:pPr algn="just">
              <a:buFont typeface="Arial" panose="020B0604020202020204" pitchFamily="34" charset="0"/>
              <a:buChar char="•"/>
            </a:pPr>
            <a:r>
              <a:rPr lang="en-US" sz="2000" b="1" i="0" dirty="0">
                <a:solidFill>
                  <a:srgbClr val="212529"/>
                </a:solidFill>
                <a:effectLst/>
              </a:rPr>
              <a:t>Data collection: </a:t>
            </a:r>
            <a:r>
              <a:rPr lang="en-US" sz="2000" b="0" i="0" dirty="0">
                <a:solidFill>
                  <a:srgbClr val="212529"/>
                </a:solidFill>
                <a:effectLst/>
              </a:rPr>
              <a:t>A document collection is a set of papers that must be searched. It may include a variety of sources, including written materials like books, journals, and websites.</a:t>
            </a:r>
          </a:p>
          <a:p>
            <a:pPr algn="just">
              <a:buFont typeface="Arial" panose="020B0604020202020204" pitchFamily="34" charset="0"/>
              <a:buChar char="•"/>
            </a:pPr>
            <a:r>
              <a:rPr lang="en-US" sz="2000" b="1" i="0" dirty="0">
                <a:solidFill>
                  <a:srgbClr val="212529"/>
                </a:solidFill>
                <a:effectLst/>
              </a:rPr>
              <a:t>Storage:</a:t>
            </a:r>
            <a:r>
              <a:rPr lang="en-US" sz="2000" b="0" i="0" dirty="0">
                <a:solidFill>
                  <a:srgbClr val="212529"/>
                </a:solidFill>
                <a:effectLst/>
              </a:rPr>
              <a:t> The document collection, index, and other data that the system requires to execute searches and retrievals are held in the component that handles storage.</a:t>
            </a:r>
          </a:p>
          <a:p>
            <a:pPr algn="just"/>
            <a:endParaRPr lang="en-IN" sz="2000" dirty="0"/>
          </a:p>
        </p:txBody>
      </p:sp>
      <p:sp>
        <p:nvSpPr>
          <p:cNvPr id="4" name="Date Placeholder 3">
            <a:extLst>
              <a:ext uri="{FF2B5EF4-FFF2-40B4-BE49-F238E27FC236}">
                <a16:creationId xmlns:a16="http://schemas.microsoft.com/office/drawing/2014/main" id="{231CE4CE-FD0E-85F7-3062-9AB5BE7DCCF8}"/>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DC6F8DF4-0911-D1DF-B44B-68F2EA90619E}"/>
              </a:ext>
            </a:extLst>
          </p:cNvPr>
          <p:cNvSpPr>
            <a:spLocks noGrp="1"/>
          </p:cNvSpPr>
          <p:nvPr>
            <p:ph type="sldNum" sz="quarter" idx="12"/>
          </p:nvPr>
        </p:nvSpPr>
        <p:spPr/>
        <p:txBody>
          <a:bodyPr/>
          <a:lstStyle/>
          <a:p>
            <a:fld id="{163AD4BA-437A-4413-A364-1F8DC31203C9}" type="slidenum">
              <a:rPr lang="en-IN" smtClean="0"/>
              <a:t>10</a:t>
            </a:fld>
            <a:endParaRPr lang="en-IN" dirty="0"/>
          </a:p>
        </p:txBody>
      </p:sp>
      <p:pic>
        <p:nvPicPr>
          <p:cNvPr id="7" name="Picture 6">
            <a:extLst>
              <a:ext uri="{FF2B5EF4-FFF2-40B4-BE49-F238E27FC236}">
                <a16:creationId xmlns:a16="http://schemas.microsoft.com/office/drawing/2014/main" id="{458E8A2D-F883-CEDF-05ED-C2E6A332719D}"/>
              </a:ext>
            </a:extLst>
          </p:cNvPr>
          <p:cNvPicPr>
            <a:picLocks noChangeAspect="1"/>
          </p:cNvPicPr>
          <p:nvPr/>
        </p:nvPicPr>
        <p:blipFill>
          <a:blip r:embed="rId2"/>
          <a:stretch>
            <a:fillRect/>
          </a:stretch>
        </p:blipFill>
        <p:spPr>
          <a:xfrm>
            <a:off x="2291080" y="759299"/>
            <a:ext cx="7410831" cy="1886047"/>
          </a:xfrm>
          <a:prstGeom prst="rect">
            <a:avLst/>
          </a:prstGeom>
        </p:spPr>
      </p:pic>
    </p:spTree>
    <p:extLst>
      <p:ext uri="{BB962C8B-B14F-4D97-AF65-F5344CB8AC3E}">
        <p14:creationId xmlns:p14="http://schemas.microsoft.com/office/powerpoint/2010/main" val="345934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CA4F2-019A-1D24-F911-B700E948D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167E7-34B0-8FA3-FE77-8AC39293EDF1}"/>
              </a:ext>
            </a:extLst>
          </p:cNvPr>
          <p:cNvSpPr>
            <a:spLocks noGrp="1"/>
          </p:cNvSpPr>
          <p:nvPr>
            <p:ph type="title"/>
          </p:nvPr>
        </p:nvSpPr>
        <p:spPr>
          <a:xfrm>
            <a:off x="909320" y="-172720"/>
            <a:ext cx="10515600" cy="1325563"/>
          </a:xfrm>
        </p:spPr>
        <p:txBody>
          <a:bodyPr>
            <a:normAutofit/>
          </a:bodyPr>
          <a:lstStyle/>
          <a:p>
            <a:pPr algn="ctr"/>
            <a:r>
              <a:rPr lang="en-US" sz="3600" b="1" i="0" dirty="0">
                <a:solidFill>
                  <a:srgbClr val="C00000"/>
                </a:solidFill>
                <a:effectLst/>
                <a:latin typeface="+mn-lt"/>
              </a:rPr>
              <a:t>Use cases of Information Retrieval</a:t>
            </a:r>
          </a:p>
        </p:txBody>
      </p:sp>
      <p:sp>
        <p:nvSpPr>
          <p:cNvPr id="3" name="Content Placeholder 2">
            <a:extLst>
              <a:ext uri="{FF2B5EF4-FFF2-40B4-BE49-F238E27FC236}">
                <a16:creationId xmlns:a16="http://schemas.microsoft.com/office/drawing/2014/main" id="{D099ED2C-F9E2-4C60-C13A-0B8B35B36923}"/>
              </a:ext>
            </a:extLst>
          </p:cNvPr>
          <p:cNvSpPr>
            <a:spLocks noGrp="1"/>
          </p:cNvSpPr>
          <p:nvPr>
            <p:ph idx="1"/>
          </p:nvPr>
        </p:nvSpPr>
        <p:spPr>
          <a:xfrm>
            <a:off x="838200" y="850185"/>
            <a:ext cx="10515600" cy="5157629"/>
          </a:xfrm>
        </p:spPr>
        <p:txBody>
          <a:bodyPr>
            <a:noAutofit/>
          </a:bodyPr>
          <a:lstStyle/>
          <a:p>
            <a:pPr algn="just"/>
            <a:endParaRPr lang="en-IN" sz="2000" dirty="0"/>
          </a:p>
          <a:p>
            <a:pPr algn="just"/>
            <a:endParaRPr lang="en-IN" sz="2000" dirty="0"/>
          </a:p>
          <a:p>
            <a:pPr algn="just"/>
            <a:endParaRPr lang="en-IN" sz="2000" dirty="0"/>
          </a:p>
          <a:p>
            <a:pPr marL="0" indent="0" algn="l">
              <a:buNone/>
            </a:pPr>
            <a:endParaRPr lang="en-US" sz="2000" b="1" dirty="0">
              <a:solidFill>
                <a:srgbClr val="212529"/>
              </a:solidFill>
            </a:endParaRPr>
          </a:p>
          <a:p>
            <a:pPr algn="just"/>
            <a:r>
              <a:rPr lang="en-US" sz="2000" b="1" i="0" dirty="0">
                <a:solidFill>
                  <a:srgbClr val="212529"/>
                </a:solidFill>
                <a:effectLst/>
              </a:rPr>
              <a:t>Web Search:</a:t>
            </a:r>
          </a:p>
          <a:p>
            <a:pPr lvl="1" algn="just"/>
            <a:r>
              <a:rPr lang="en-US" sz="2000" b="0" i="0" dirty="0">
                <a:solidFill>
                  <a:srgbClr val="212529"/>
                </a:solidFill>
                <a:effectLst/>
              </a:rPr>
              <a:t>Web search is the most typical application of IR. In order to gather and display consumers with pertinent information, depending on their queries, search engines like Google and Bing employ IR methods.</a:t>
            </a:r>
          </a:p>
          <a:p>
            <a:pPr algn="just"/>
            <a:r>
              <a:rPr lang="en-US" sz="2000" b="1" i="0" dirty="0">
                <a:solidFill>
                  <a:srgbClr val="212529"/>
                </a:solidFill>
                <a:effectLst/>
              </a:rPr>
              <a:t>E-commerce:</a:t>
            </a:r>
          </a:p>
          <a:p>
            <a:pPr lvl="1" algn="just"/>
            <a:r>
              <a:rPr lang="en-US" sz="2000" b="0" i="0" dirty="0">
                <a:solidFill>
                  <a:srgbClr val="212529"/>
                </a:solidFill>
                <a:effectLst/>
              </a:rPr>
              <a:t>To assist customers in finding things that they are interested in, online marketplaces like Amazon and eBay employ IR. In order to rank items, according to their relevance, IR methods are employed to search for and retrieve product information, based on user queries.</a:t>
            </a:r>
          </a:p>
          <a:p>
            <a:pPr algn="just"/>
            <a:r>
              <a:rPr lang="en-US" sz="2000" b="1" i="0" dirty="0">
                <a:solidFill>
                  <a:srgbClr val="212529"/>
                </a:solidFill>
                <a:effectLst/>
              </a:rPr>
              <a:t>Healthcare:</a:t>
            </a:r>
          </a:p>
          <a:p>
            <a:pPr lvl="1" algn="just"/>
            <a:r>
              <a:rPr lang="en-US" sz="2000" b="0" i="0" dirty="0">
                <a:solidFill>
                  <a:srgbClr val="212529"/>
                </a:solidFill>
                <a:effectLst/>
              </a:rPr>
              <a:t>IR is employed by the healthcare industry to locate pertinent medical data in databases and electronic health records. Doctors and researchers who need to make judgments about their patient’s care and treatment methods can use this knowledge to their advantage.</a:t>
            </a:r>
          </a:p>
          <a:p>
            <a:pPr algn="just"/>
            <a:endParaRPr lang="en-IN" sz="2000" dirty="0"/>
          </a:p>
        </p:txBody>
      </p:sp>
      <p:sp>
        <p:nvSpPr>
          <p:cNvPr id="4" name="Date Placeholder 3">
            <a:extLst>
              <a:ext uri="{FF2B5EF4-FFF2-40B4-BE49-F238E27FC236}">
                <a16:creationId xmlns:a16="http://schemas.microsoft.com/office/drawing/2014/main" id="{8A6E919E-B109-4C65-C89C-A33F683672A6}"/>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4CF455B0-78F7-4D9F-C007-208FE2B6D019}"/>
              </a:ext>
            </a:extLst>
          </p:cNvPr>
          <p:cNvSpPr>
            <a:spLocks noGrp="1"/>
          </p:cNvSpPr>
          <p:nvPr>
            <p:ph type="sldNum" sz="quarter" idx="12"/>
          </p:nvPr>
        </p:nvSpPr>
        <p:spPr/>
        <p:txBody>
          <a:bodyPr/>
          <a:lstStyle/>
          <a:p>
            <a:fld id="{163AD4BA-437A-4413-A364-1F8DC31203C9}" type="slidenum">
              <a:rPr lang="en-IN" smtClean="0"/>
              <a:t>11</a:t>
            </a:fld>
            <a:endParaRPr lang="en-IN" dirty="0"/>
          </a:p>
        </p:txBody>
      </p:sp>
      <p:pic>
        <p:nvPicPr>
          <p:cNvPr id="8" name="Picture 7">
            <a:extLst>
              <a:ext uri="{FF2B5EF4-FFF2-40B4-BE49-F238E27FC236}">
                <a16:creationId xmlns:a16="http://schemas.microsoft.com/office/drawing/2014/main" id="{7302DA27-8C88-FFFC-96E1-DD571B2DE1C8}"/>
              </a:ext>
            </a:extLst>
          </p:cNvPr>
          <p:cNvPicPr>
            <a:picLocks noChangeAspect="1"/>
          </p:cNvPicPr>
          <p:nvPr/>
        </p:nvPicPr>
        <p:blipFill>
          <a:blip r:embed="rId2"/>
          <a:stretch>
            <a:fillRect/>
          </a:stretch>
        </p:blipFill>
        <p:spPr>
          <a:xfrm>
            <a:off x="2572208" y="922813"/>
            <a:ext cx="6864703" cy="1657435"/>
          </a:xfrm>
          <a:prstGeom prst="rect">
            <a:avLst/>
          </a:prstGeom>
        </p:spPr>
      </p:pic>
    </p:spTree>
    <p:extLst>
      <p:ext uri="{BB962C8B-B14F-4D97-AF65-F5344CB8AC3E}">
        <p14:creationId xmlns:p14="http://schemas.microsoft.com/office/powerpoint/2010/main" val="108153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705FD-24AF-6196-44B2-70B5177A9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B1CA4-C850-C30B-A09C-F510AA56B15E}"/>
              </a:ext>
            </a:extLst>
          </p:cNvPr>
          <p:cNvSpPr>
            <a:spLocks noGrp="1"/>
          </p:cNvSpPr>
          <p:nvPr>
            <p:ph type="title"/>
          </p:nvPr>
        </p:nvSpPr>
        <p:spPr>
          <a:xfrm>
            <a:off x="919480" y="0"/>
            <a:ext cx="10515600" cy="1325563"/>
          </a:xfrm>
        </p:spPr>
        <p:txBody>
          <a:bodyPr>
            <a:normAutofit/>
          </a:bodyPr>
          <a:lstStyle/>
          <a:p>
            <a:pPr algn="ctr"/>
            <a:r>
              <a:rPr lang="en-US" sz="3600" b="1" i="0" dirty="0">
                <a:solidFill>
                  <a:srgbClr val="C00000"/>
                </a:solidFill>
                <a:effectLst/>
                <a:latin typeface="+mn-lt"/>
              </a:rPr>
              <a:t>Use cases of Information Retrieval</a:t>
            </a:r>
          </a:p>
        </p:txBody>
      </p:sp>
      <p:sp>
        <p:nvSpPr>
          <p:cNvPr id="3" name="Content Placeholder 2">
            <a:extLst>
              <a:ext uri="{FF2B5EF4-FFF2-40B4-BE49-F238E27FC236}">
                <a16:creationId xmlns:a16="http://schemas.microsoft.com/office/drawing/2014/main" id="{CF455A93-F2A7-56CD-DC64-D398D0CC0F76}"/>
              </a:ext>
            </a:extLst>
          </p:cNvPr>
          <p:cNvSpPr>
            <a:spLocks noGrp="1"/>
          </p:cNvSpPr>
          <p:nvPr>
            <p:ph idx="1"/>
          </p:nvPr>
        </p:nvSpPr>
        <p:spPr>
          <a:xfrm>
            <a:off x="838200" y="850185"/>
            <a:ext cx="10515600" cy="5157629"/>
          </a:xfrm>
        </p:spPr>
        <p:txBody>
          <a:bodyPr>
            <a:noAutofit/>
          </a:bodyPr>
          <a:lstStyle/>
          <a:p>
            <a:pPr algn="just"/>
            <a:endParaRPr lang="en-IN" sz="2000" dirty="0"/>
          </a:p>
          <a:p>
            <a:pPr algn="just"/>
            <a:endParaRPr lang="en-IN" sz="2000" dirty="0"/>
          </a:p>
          <a:p>
            <a:pPr algn="just"/>
            <a:endParaRPr lang="en-IN" sz="2000" dirty="0"/>
          </a:p>
          <a:p>
            <a:pPr marL="0" indent="0" algn="just">
              <a:buNone/>
            </a:pPr>
            <a:endParaRPr lang="en-US" sz="2000" b="1" dirty="0">
              <a:solidFill>
                <a:srgbClr val="212529"/>
              </a:solidFill>
            </a:endParaRPr>
          </a:p>
          <a:p>
            <a:pPr algn="just"/>
            <a:endParaRPr lang="en-US" sz="2000" b="1" i="0" dirty="0">
              <a:solidFill>
                <a:srgbClr val="212529"/>
              </a:solidFill>
              <a:effectLst/>
            </a:endParaRPr>
          </a:p>
          <a:p>
            <a:pPr algn="just"/>
            <a:endParaRPr lang="en-US" sz="2000" b="1" dirty="0">
              <a:solidFill>
                <a:srgbClr val="212529"/>
              </a:solidFill>
            </a:endParaRPr>
          </a:p>
          <a:p>
            <a:pPr algn="just"/>
            <a:r>
              <a:rPr lang="en-US" sz="2000" b="1" i="0" dirty="0">
                <a:solidFill>
                  <a:srgbClr val="212529"/>
                </a:solidFill>
                <a:effectLst/>
              </a:rPr>
              <a:t>Legal research:</a:t>
            </a:r>
          </a:p>
          <a:p>
            <a:pPr lvl="1" algn="just"/>
            <a:r>
              <a:rPr lang="en-US" sz="2000" b="0" i="0" dirty="0">
                <a:solidFill>
                  <a:srgbClr val="212529"/>
                </a:solidFill>
                <a:effectLst/>
              </a:rPr>
              <a:t>To find and retrieve pertinent case laws, legal papers, and other legal material, attorneys and other legal professionals utilize IR.</a:t>
            </a:r>
          </a:p>
          <a:p>
            <a:pPr algn="just"/>
            <a:r>
              <a:rPr lang="en-US" sz="2000" b="1" i="0" dirty="0">
                <a:solidFill>
                  <a:srgbClr val="212529"/>
                </a:solidFill>
                <a:effectLst/>
              </a:rPr>
              <a:t>News and media:</a:t>
            </a:r>
          </a:p>
          <a:p>
            <a:pPr lvl="1" algn="just"/>
            <a:r>
              <a:rPr lang="en-US" sz="2000" b="0" i="0" dirty="0">
                <a:solidFill>
                  <a:srgbClr val="212529"/>
                </a:solidFill>
                <a:effectLst/>
              </a:rPr>
              <a:t>To find and retrieve pertinent news items and other media material, news organizations employ IR. This enables them to stay up to date on current affairs and give their audience correct information at the appropriate moment.</a:t>
            </a:r>
          </a:p>
          <a:p>
            <a:pPr algn="just"/>
            <a:endParaRPr lang="en-IN" sz="2000" dirty="0"/>
          </a:p>
        </p:txBody>
      </p:sp>
      <p:sp>
        <p:nvSpPr>
          <p:cNvPr id="4" name="Date Placeholder 3">
            <a:extLst>
              <a:ext uri="{FF2B5EF4-FFF2-40B4-BE49-F238E27FC236}">
                <a16:creationId xmlns:a16="http://schemas.microsoft.com/office/drawing/2014/main" id="{5830B0D9-FED2-2079-798D-090152F5DD6B}"/>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E462FFA2-0E59-FEE9-CC65-36EA2BE7190E}"/>
              </a:ext>
            </a:extLst>
          </p:cNvPr>
          <p:cNvSpPr>
            <a:spLocks noGrp="1"/>
          </p:cNvSpPr>
          <p:nvPr>
            <p:ph type="sldNum" sz="quarter" idx="12"/>
          </p:nvPr>
        </p:nvSpPr>
        <p:spPr/>
        <p:txBody>
          <a:bodyPr/>
          <a:lstStyle/>
          <a:p>
            <a:fld id="{163AD4BA-437A-4413-A364-1F8DC31203C9}" type="slidenum">
              <a:rPr lang="en-IN" smtClean="0"/>
              <a:t>12</a:t>
            </a:fld>
            <a:endParaRPr lang="en-IN" dirty="0"/>
          </a:p>
        </p:txBody>
      </p:sp>
      <p:pic>
        <p:nvPicPr>
          <p:cNvPr id="8" name="Picture 7">
            <a:extLst>
              <a:ext uri="{FF2B5EF4-FFF2-40B4-BE49-F238E27FC236}">
                <a16:creationId xmlns:a16="http://schemas.microsoft.com/office/drawing/2014/main" id="{AB2A317D-9A84-F7C1-47FF-5ED91324F6B6}"/>
              </a:ext>
            </a:extLst>
          </p:cNvPr>
          <p:cNvPicPr>
            <a:picLocks noChangeAspect="1"/>
          </p:cNvPicPr>
          <p:nvPr/>
        </p:nvPicPr>
        <p:blipFill>
          <a:blip r:embed="rId2"/>
          <a:stretch>
            <a:fillRect/>
          </a:stretch>
        </p:blipFill>
        <p:spPr>
          <a:xfrm>
            <a:off x="2572208" y="1268444"/>
            <a:ext cx="6864703" cy="1657435"/>
          </a:xfrm>
          <a:prstGeom prst="rect">
            <a:avLst/>
          </a:prstGeom>
        </p:spPr>
      </p:pic>
    </p:spTree>
    <p:extLst>
      <p:ext uri="{BB962C8B-B14F-4D97-AF65-F5344CB8AC3E}">
        <p14:creationId xmlns:p14="http://schemas.microsoft.com/office/powerpoint/2010/main" val="18386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DCDEA-3B7E-1574-3B96-5F890D725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144CA-F980-289F-5775-FC620844B46B}"/>
              </a:ext>
            </a:extLst>
          </p:cNvPr>
          <p:cNvSpPr>
            <a:spLocks noGrp="1"/>
          </p:cNvSpPr>
          <p:nvPr>
            <p:ph type="title"/>
          </p:nvPr>
        </p:nvSpPr>
        <p:spPr>
          <a:xfrm>
            <a:off x="634816" y="-161132"/>
            <a:ext cx="10515600" cy="1325563"/>
          </a:xfrm>
        </p:spPr>
        <p:txBody>
          <a:bodyPr/>
          <a:lstStyle/>
          <a:p>
            <a:pPr algn="ctr"/>
            <a:r>
              <a:rPr lang="en-IN" b="1" dirty="0">
                <a:solidFill>
                  <a:srgbClr val="C00000"/>
                </a:solidFill>
              </a:rPr>
              <a:t>Basics of IR Systems</a:t>
            </a:r>
          </a:p>
        </p:txBody>
      </p:sp>
      <p:pic>
        <p:nvPicPr>
          <p:cNvPr id="7" name="Content Placeholder 6">
            <a:extLst>
              <a:ext uri="{FF2B5EF4-FFF2-40B4-BE49-F238E27FC236}">
                <a16:creationId xmlns:a16="http://schemas.microsoft.com/office/drawing/2014/main" id="{508C83DE-DFD9-7EA8-ECC0-EF7B775D67C5}"/>
              </a:ext>
            </a:extLst>
          </p:cNvPr>
          <p:cNvPicPr>
            <a:picLocks noGrp="1" noChangeAspect="1"/>
          </p:cNvPicPr>
          <p:nvPr>
            <p:ph idx="1"/>
          </p:nvPr>
        </p:nvPicPr>
        <p:blipFill>
          <a:blip r:embed="rId2"/>
          <a:stretch>
            <a:fillRect/>
          </a:stretch>
        </p:blipFill>
        <p:spPr>
          <a:xfrm>
            <a:off x="2453824" y="1022985"/>
            <a:ext cx="7284352" cy="4812030"/>
          </a:xfrm>
        </p:spPr>
      </p:pic>
      <p:sp>
        <p:nvSpPr>
          <p:cNvPr id="4" name="Date Placeholder 3">
            <a:extLst>
              <a:ext uri="{FF2B5EF4-FFF2-40B4-BE49-F238E27FC236}">
                <a16:creationId xmlns:a16="http://schemas.microsoft.com/office/drawing/2014/main" id="{9C4A0C77-AC75-64AD-3E16-135EE997F1F0}"/>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8AD55A56-AD3C-44B9-B00F-EAEA9E3C3E73}"/>
              </a:ext>
            </a:extLst>
          </p:cNvPr>
          <p:cNvSpPr>
            <a:spLocks noGrp="1"/>
          </p:cNvSpPr>
          <p:nvPr>
            <p:ph type="sldNum" sz="quarter" idx="12"/>
          </p:nvPr>
        </p:nvSpPr>
        <p:spPr/>
        <p:txBody>
          <a:bodyPr/>
          <a:lstStyle/>
          <a:p>
            <a:fld id="{163AD4BA-437A-4413-A364-1F8DC31203C9}" type="slidenum">
              <a:rPr lang="en-IN" smtClean="0"/>
              <a:t>13</a:t>
            </a:fld>
            <a:endParaRPr lang="en-IN" dirty="0"/>
          </a:p>
        </p:txBody>
      </p:sp>
    </p:spTree>
    <p:extLst>
      <p:ext uri="{BB962C8B-B14F-4D97-AF65-F5344CB8AC3E}">
        <p14:creationId xmlns:p14="http://schemas.microsoft.com/office/powerpoint/2010/main" val="419918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BC41A-2270-1514-0C13-3F2D65FC1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E2C3F-B0C8-1F8B-9E14-982EB5CFAF5D}"/>
              </a:ext>
            </a:extLst>
          </p:cNvPr>
          <p:cNvSpPr>
            <a:spLocks noGrp="1"/>
          </p:cNvSpPr>
          <p:nvPr>
            <p:ph type="title"/>
          </p:nvPr>
        </p:nvSpPr>
        <p:spPr>
          <a:xfrm>
            <a:off x="573856" y="0"/>
            <a:ext cx="10515600" cy="1325563"/>
          </a:xfrm>
        </p:spPr>
        <p:txBody>
          <a:bodyPr/>
          <a:lstStyle/>
          <a:p>
            <a:pPr algn="ctr"/>
            <a:r>
              <a:rPr lang="en-IN" b="1" dirty="0">
                <a:solidFill>
                  <a:srgbClr val="C00000"/>
                </a:solidFill>
              </a:rPr>
              <a:t>Basics of IR Systems</a:t>
            </a:r>
          </a:p>
        </p:txBody>
      </p:sp>
      <p:sp>
        <p:nvSpPr>
          <p:cNvPr id="4" name="Date Placeholder 3">
            <a:extLst>
              <a:ext uri="{FF2B5EF4-FFF2-40B4-BE49-F238E27FC236}">
                <a16:creationId xmlns:a16="http://schemas.microsoft.com/office/drawing/2014/main" id="{D5DFBB78-4686-1F0C-FBC0-4A4240B048ED}"/>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F008D696-722F-B691-E243-962BD58D7051}"/>
              </a:ext>
            </a:extLst>
          </p:cNvPr>
          <p:cNvSpPr>
            <a:spLocks noGrp="1"/>
          </p:cNvSpPr>
          <p:nvPr>
            <p:ph type="sldNum" sz="quarter" idx="12"/>
          </p:nvPr>
        </p:nvSpPr>
        <p:spPr/>
        <p:txBody>
          <a:bodyPr/>
          <a:lstStyle/>
          <a:p>
            <a:fld id="{163AD4BA-437A-4413-A364-1F8DC31203C9}" type="slidenum">
              <a:rPr lang="en-IN" smtClean="0"/>
              <a:t>14</a:t>
            </a:fld>
            <a:endParaRPr lang="en-IN" dirty="0"/>
          </a:p>
        </p:txBody>
      </p:sp>
      <p:sp>
        <p:nvSpPr>
          <p:cNvPr id="6" name="Content Placeholder 5">
            <a:extLst>
              <a:ext uri="{FF2B5EF4-FFF2-40B4-BE49-F238E27FC236}">
                <a16:creationId xmlns:a16="http://schemas.microsoft.com/office/drawing/2014/main" id="{A16A1044-EC5D-63E3-885A-85A526A10901}"/>
              </a:ext>
            </a:extLst>
          </p:cNvPr>
          <p:cNvSpPr>
            <a:spLocks noGrp="1"/>
          </p:cNvSpPr>
          <p:nvPr>
            <p:ph idx="1"/>
          </p:nvPr>
        </p:nvSpPr>
        <p:spPr>
          <a:xfrm>
            <a:off x="756920" y="1253331"/>
            <a:ext cx="10515600" cy="4351338"/>
          </a:xfrm>
        </p:spPr>
        <p:txBody>
          <a:bodyPr>
            <a:normAutofit/>
          </a:bodyPr>
          <a:lstStyle/>
          <a:p>
            <a:pPr algn="just"/>
            <a:r>
              <a:rPr lang="en-US" sz="2200" b="0" i="0" dirty="0">
                <a:solidFill>
                  <a:srgbClr val="383838"/>
                </a:solidFill>
                <a:effectLst/>
              </a:rPr>
              <a:t>From the above diagram, it is clear that a user who needs information will have to formulate a request in the form of a query in natural language. After that, the IR system will return output by retrieving the relevant output, in the form of documents, about the required information.</a:t>
            </a:r>
          </a:p>
          <a:p>
            <a:pPr algn="just"/>
            <a:r>
              <a:rPr lang="en-US" sz="2200" b="0" i="0" dirty="0">
                <a:solidFill>
                  <a:srgbClr val="383838"/>
                </a:solidFill>
                <a:effectLst/>
              </a:rPr>
              <a:t>The step by step procedure of these systems are as follows:</a:t>
            </a:r>
          </a:p>
          <a:p>
            <a:pPr lvl="1" algn="just"/>
            <a:r>
              <a:rPr lang="en-US" sz="2200" b="0" i="0" dirty="0">
                <a:solidFill>
                  <a:srgbClr val="383838"/>
                </a:solidFill>
                <a:effectLst/>
              </a:rPr>
              <a:t>Indexing the collection of documents.</a:t>
            </a:r>
          </a:p>
          <a:p>
            <a:pPr lvl="1" algn="just"/>
            <a:r>
              <a:rPr lang="en-US" sz="2200" b="0" i="0" dirty="0">
                <a:solidFill>
                  <a:srgbClr val="383838"/>
                </a:solidFill>
                <a:effectLst/>
              </a:rPr>
              <a:t>Transforming the query in the same way as the document content is represented.</a:t>
            </a:r>
          </a:p>
          <a:p>
            <a:pPr lvl="1" algn="just"/>
            <a:r>
              <a:rPr lang="en-US" sz="2200" b="0" i="0" dirty="0">
                <a:solidFill>
                  <a:srgbClr val="383838"/>
                </a:solidFill>
                <a:effectLst/>
              </a:rPr>
              <a:t>Comparing the description of each document with that of the query.</a:t>
            </a:r>
          </a:p>
          <a:p>
            <a:pPr lvl="1" algn="just"/>
            <a:r>
              <a:rPr lang="en-US" sz="2200" b="0" i="0" dirty="0">
                <a:solidFill>
                  <a:srgbClr val="383838"/>
                </a:solidFill>
                <a:effectLst/>
              </a:rPr>
              <a:t>Listing the results in order of relevancy.</a:t>
            </a:r>
          </a:p>
          <a:p>
            <a:pPr algn="l"/>
            <a:r>
              <a:rPr lang="en-US" sz="2200" b="0" i="0" dirty="0">
                <a:solidFill>
                  <a:srgbClr val="383838"/>
                </a:solidFill>
                <a:effectLst/>
              </a:rPr>
              <a:t>Retrieval Systems consist of mainly two processes:</a:t>
            </a:r>
          </a:p>
          <a:p>
            <a:pPr lvl="1"/>
            <a:r>
              <a:rPr lang="en-US" sz="2200" b="0" i="0" dirty="0">
                <a:solidFill>
                  <a:srgbClr val="383838"/>
                </a:solidFill>
                <a:effectLst/>
              </a:rPr>
              <a:t>Indexing</a:t>
            </a:r>
          </a:p>
          <a:p>
            <a:pPr lvl="1"/>
            <a:r>
              <a:rPr lang="en-US" sz="2200" b="0" i="0" dirty="0">
                <a:solidFill>
                  <a:srgbClr val="383838"/>
                </a:solidFill>
                <a:effectLst/>
              </a:rPr>
              <a:t>Matching</a:t>
            </a:r>
          </a:p>
          <a:p>
            <a:pPr algn="just"/>
            <a:endParaRPr lang="en-IN" sz="2200" dirty="0"/>
          </a:p>
        </p:txBody>
      </p:sp>
    </p:spTree>
    <p:extLst>
      <p:ext uri="{BB962C8B-B14F-4D97-AF65-F5344CB8AC3E}">
        <p14:creationId xmlns:p14="http://schemas.microsoft.com/office/powerpoint/2010/main" val="269673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5C164-034E-CC63-51AA-5DC06A785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4BC08-49CF-A279-8FCF-C2995F904C61}"/>
              </a:ext>
            </a:extLst>
          </p:cNvPr>
          <p:cNvSpPr>
            <a:spLocks noGrp="1"/>
          </p:cNvSpPr>
          <p:nvPr>
            <p:ph type="title"/>
          </p:nvPr>
        </p:nvSpPr>
        <p:spPr>
          <a:xfrm>
            <a:off x="573856" y="0"/>
            <a:ext cx="10515600" cy="1325563"/>
          </a:xfrm>
        </p:spPr>
        <p:txBody>
          <a:bodyPr/>
          <a:lstStyle/>
          <a:p>
            <a:pPr algn="ctr"/>
            <a:r>
              <a:rPr lang="en-IN" b="1" dirty="0">
                <a:solidFill>
                  <a:srgbClr val="C00000"/>
                </a:solidFill>
              </a:rPr>
              <a:t>Indexing</a:t>
            </a:r>
          </a:p>
        </p:txBody>
      </p:sp>
      <p:sp>
        <p:nvSpPr>
          <p:cNvPr id="4" name="Date Placeholder 3">
            <a:extLst>
              <a:ext uri="{FF2B5EF4-FFF2-40B4-BE49-F238E27FC236}">
                <a16:creationId xmlns:a16="http://schemas.microsoft.com/office/drawing/2014/main" id="{47C78E6A-800B-4FC5-BE69-7667B1E4EC88}"/>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4C08A25F-6A00-F496-EAB0-1983D9A51B12}"/>
              </a:ext>
            </a:extLst>
          </p:cNvPr>
          <p:cNvSpPr>
            <a:spLocks noGrp="1"/>
          </p:cNvSpPr>
          <p:nvPr>
            <p:ph type="sldNum" sz="quarter" idx="12"/>
          </p:nvPr>
        </p:nvSpPr>
        <p:spPr/>
        <p:txBody>
          <a:bodyPr/>
          <a:lstStyle/>
          <a:p>
            <a:fld id="{163AD4BA-437A-4413-A364-1F8DC31203C9}" type="slidenum">
              <a:rPr lang="en-IN" smtClean="0"/>
              <a:t>15</a:t>
            </a:fld>
            <a:endParaRPr lang="en-IN" dirty="0"/>
          </a:p>
        </p:txBody>
      </p:sp>
      <p:sp>
        <p:nvSpPr>
          <p:cNvPr id="6" name="Content Placeholder 5">
            <a:extLst>
              <a:ext uri="{FF2B5EF4-FFF2-40B4-BE49-F238E27FC236}">
                <a16:creationId xmlns:a16="http://schemas.microsoft.com/office/drawing/2014/main" id="{D87F39FB-0E10-D401-EE95-BADC06E5C6CF}"/>
              </a:ext>
            </a:extLst>
          </p:cNvPr>
          <p:cNvSpPr>
            <a:spLocks noGrp="1"/>
          </p:cNvSpPr>
          <p:nvPr>
            <p:ph idx="1"/>
          </p:nvPr>
        </p:nvSpPr>
        <p:spPr>
          <a:xfrm>
            <a:off x="756920" y="1253331"/>
            <a:ext cx="10515600" cy="4351338"/>
          </a:xfrm>
        </p:spPr>
        <p:txBody>
          <a:bodyPr>
            <a:normAutofit/>
          </a:bodyPr>
          <a:lstStyle/>
          <a:p>
            <a:pPr algn="just"/>
            <a:r>
              <a:rPr lang="en-US" sz="2400" b="0" i="0" dirty="0">
                <a:solidFill>
                  <a:srgbClr val="383838"/>
                </a:solidFill>
                <a:effectLst/>
              </a:rPr>
              <a:t>It is the process of selecting terms to represent a text.</a:t>
            </a:r>
          </a:p>
          <a:p>
            <a:pPr algn="just"/>
            <a:r>
              <a:rPr lang="en-US" sz="2400" b="0" i="0" dirty="0">
                <a:solidFill>
                  <a:srgbClr val="383838"/>
                </a:solidFill>
                <a:effectLst/>
              </a:rPr>
              <a:t>Indexing involves:</a:t>
            </a:r>
          </a:p>
          <a:p>
            <a:pPr lvl="1" algn="just"/>
            <a:r>
              <a:rPr lang="en-US" b="0" i="0" dirty="0">
                <a:solidFill>
                  <a:srgbClr val="383838"/>
                </a:solidFill>
                <a:effectLst/>
              </a:rPr>
              <a:t>Tokenization of string</a:t>
            </a:r>
          </a:p>
          <a:p>
            <a:pPr lvl="1" algn="just"/>
            <a:r>
              <a:rPr lang="en-US" b="0" i="0" dirty="0">
                <a:solidFill>
                  <a:srgbClr val="383838"/>
                </a:solidFill>
                <a:effectLst/>
              </a:rPr>
              <a:t>Removing frequent words</a:t>
            </a:r>
          </a:p>
          <a:p>
            <a:pPr lvl="1" algn="just"/>
            <a:r>
              <a:rPr lang="en-US" b="0" i="0" dirty="0">
                <a:solidFill>
                  <a:srgbClr val="383838"/>
                </a:solidFill>
                <a:effectLst/>
              </a:rPr>
              <a:t>Stemming</a:t>
            </a:r>
          </a:p>
          <a:p>
            <a:pPr algn="just"/>
            <a:r>
              <a:rPr lang="en-US" sz="2400" b="0" i="0" dirty="0">
                <a:solidFill>
                  <a:srgbClr val="383838"/>
                </a:solidFill>
                <a:effectLst/>
              </a:rPr>
              <a:t>Two common Indexing Techniques:</a:t>
            </a:r>
          </a:p>
          <a:p>
            <a:pPr lvl="1" algn="just"/>
            <a:r>
              <a:rPr lang="en-US" b="0" i="0" dirty="0">
                <a:solidFill>
                  <a:srgbClr val="383838"/>
                </a:solidFill>
                <a:effectLst/>
              </a:rPr>
              <a:t>Boolean Model</a:t>
            </a:r>
          </a:p>
          <a:p>
            <a:pPr lvl="1" algn="just"/>
            <a:r>
              <a:rPr lang="en-US" b="0" i="0" dirty="0">
                <a:solidFill>
                  <a:srgbClr val="383838"/>
                </a:solidFill>
                <a:effectLst/>
              </a:rPr>
              <a:t>Vector space model</a:t>
            </a:r>
          </a:p>
          <a:p>
            <a:pPr algn="just"/>
            <a:endParaRPr lang="en-IN" sz="2400" dirty="0"/>
          </a:p>
        </p:txBody>
      </p:sp>
    </p:spTree>
    <p:extLst>
      <p:ext uri="{BB962C8B-B14F-4D97-AF65-F5344CB8AC3E}">
        <p14:creationId xmlns:p14="http://schemas.microsoft.com/office/powerpoint/2010/main" val="323535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B939B-4A4C-0868-8A3C-50CF0846D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1F287-CEDA-D42F-8AA5-D8DF5969C68A}"/>
              </a:ext>
            </a:extLst>
          </p:cNvPr>
          <p:cNvSpPr>
            <a:spLocks noGrp="1"/>
          </p:cNvSpPr>
          <p:nvPr>
            <p:ph type="title"/>
          </p:nvPr>
        </p:nvSpPr>
        <p:spPr>
          <a:xfrm>
            <a:off x="573856" y="0"/>
            <a:ext cx="10515600" cy="1325563"/>
          </a:xfrm>
        </p:spPr>
        <p:txBody>
          <a:bodyPr/>
          <a:lstStyle/>
          <a:p>
            <a:pPr algn="ctr"/>
            <a:r>
              <a:rPr lang="en-IN" b="1" dirty="0">
                <a:solidFill>
                  <a:srgbClr val="C00000"/>
                </a:solidFill>
              </a:rPr>
              <a:t>Matching</a:t>
            </a:r>
          </a:p>
        </p:txBody>
      </p:sp>
      <p:sp>
        <p:nvSpPr>
          <p:cNvPr id="4" name="Date Placeholder 3">
            <a:extLst>
              <a:ext uri="{FF2B5EF4-FFF2-40B4-BE49-F238E27FC236}">
                <a16:creationId xmlns:a16="http://schemas.microsoft.com/office/drawing/2014/main" id="{DDEE5C10-EF79-AE62-0CDD-DEF5823306EC}"/>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76F6B5D8-51D8-A87C-62EB-6212F2C16335}"/>
              </a:ext>
            </a:extLst>
          </p:cNvPr>
          <p:cNvSpPr>
            <a:spLocks noGrp="1"/>
          </p:cNvSpPr>
          <p:nvPr>
            <p:ph type="sldNum" sz="quarter" idx="12"/>
          </p:nvPr>
        </p:nvSpPr>
        <p:spPr/>
        <p:txBody>
          <a:bodyPr/>
          <a:lstStyle/>
          <a:p>
            <a:fld id="{163AD4BA-437A-4413-A364-1F8DC31203C9}" type="slidenum">
              <a:rPr lang="en-IN" smtClean="0"/>
              <a:t>16</a:t>
            </a:fld>
            <a:endParaRPr lang="en-IN" dirty="0"/>
          </a:p>
        </p:txBody>
      </p:sp>
      <p:sp>
        <p:nvSpPr>
          <p:cNvPr id="3" name="Rectangle 1">
            <a:extLst>
              <a:ext uri="{FF2B5EF4-FFF2-40B4-BE49-F238E27FC236}">
                <a16:creationId xmlns:a16="http://schemas.microsoft.com/office/drawing/2014/main" id="{72728556-3E32-3B40-ACAE-2CD416B89990}"/>
              </a:ext>
            </a:extLst>
          </p:cNvPr>
          <p:cNvSpPr>
            <a:spLocks noGrp="1" noChangeArrowheads="1"/>
          </p:cNvSpPr>
          <p:nvPr>
            <p:ph idx="1"/>
          </p:nvPr>
        </p:nvSpPr>
        <p:spPr bwMode="auto">
          <a:xfrm>
            <a:off x="573856" y="1116076"/>
            <a:ext cx="11226666" cy="4974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kumimoji="0" lang="en-US" altLang="en-US" sz="2400" b="0" i="0" u="none" strike="noStrike" cap="none" normalizeH="0" baseline="0" dirty="0">
                <a:ln>
                  <a:noFill/>
                </a:ln>
                <a:solidFill>
                  <a:srgbClr val="383838"/>
                </a:solidFill>
                <a:effectLst/>
                <a:latin typeface="+mn-lt"/>
              </a:rPr>
              <a:t>It is the process of finding a measure of similarity between two text representations.</a:t>
            </a:r>
            <a:endParaRPr kumimoji="0" lang="en-US" altLang="en-US" sz="2400" b="0" i="0" u="none" strike="noStrike" cap="none" normalizeH="0" baseline="0" dirty="0">
              <a:ln>
                <a:noFill/>
              </a:ln>
              <a:solidFill>
                <a:schemeClr val="tx1"/>
              </a:solidFill>
              <a:effectLst/>
              <a:latin typeface="+mn-lt"/>
            </a:endParaRPr>
          </a:p>
          <a:p>
            <a:pPr algn="just">
              <a:lnSpc>
                <a:spcPct val="150000"/>
              </a:lnSpc>
            </a:pPr>
            <a:r>
              <a:rPr kumimoji="0" lang="en-US" altLang="en-US" sz="2400" b="0" i="0" u="none" strike="noStrike" cap="none" normalizeH="0" baseline="0" dirty="0">
                <a:ln>
                  <a:noFill/>
                </a:ln>
                <a:solidFill>
                  <a:srgbClr val="383838"/>
                </a:solidFill>
                <a:effectLst/>
                <a:latin typeface="+mn-lt"/>
              </a:rPr>
              <a:t>The relevance of a document is computed based on the following parameters:</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1. </a:t>
            </a:r>
            <a:r>
              <a:rPr kumimoji="0" lang="en-US" altLang="en-US" sz="2400" b="0" i="0" u="none" strike="noStrike" cap="none" normalizeH="0" baseline="0" dirty="0">
                <a:ln>
                  <a:noFill/>
                </a:ln>
                <a:solidFill>
                  <a:srgbClr val="383838"/>
                </a:solidFill>
                <a:effectLst/>
                <a:latin typeface="+mn-lt"/>
              </a:rPr>
              <a:t>TF: It stands for Term Frequency which is simply the number of times a given term appears in that document.</a:t>
            </a:r>
            <a:endParaRPr kumimoji="0" lang="en-US" altLang="en-US" sz="2400" b="1" i="0" u="none" strike="noStrike" cap="none" normalizeH="0" baseline="0" dirty="0">
              <a:ln>
                <a:noFill/>
              </a:ln>
              <a:solidFill>
                <a:srgbClr val="383838"/>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TF (i, j) = (count of i</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term in j</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document)/(total terms in j</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document)</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2.</a:t>
            </a:r>
            <a:r>
              <a:rPr kumimoji="0" lang="en-US" altLang="en-US" sz="2400" b="0" i="0" u="none" strike="noStrike" cap="none" normalizeH="0" baseline="0" dirty="0">
                <a:ln>
                  <a:noFill/>
                </a:ln>
                <a:solidFill>
                  <a:srgbClr val="383838"/>
                </a:solidFill>
                <a:effectLst/>
                <a:latin typeface="+mn-lt"/>
              </a:rPr>
              <a:t> IDF: It stands for Inverse Document Frequency which is a measure of the general importance of the term.</a:t>
            </a:r>
            <a:endParaRPr kumimoji="0" lang="en-US" altLang="en-US" sz="2400" b="1" i="0" u="none" strike="noStrike" cap="none" normalizeH="0" baseline="0" dirty="0">
              <a:ln>
                <a:noFill/>
              </a:ln>
              <a:solidFill>
                <a:srgbClr val="383838"/>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IDF (i) = (total no. of documents)/(no. of documents containing i</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term)</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3. </a:t>
            </a:r>
            <a:r>
              <a:rPr kumimoji="0" lang="en-US" altLang="en-US" sz="2400" b="0" i="0" u="none" strike="noStrike" cap="none" normalizeH="0" baseline="0" dirty="0">
                <a:ln>
                  <a:noFill/>
                </a:ln>
                <a:solidFill>
                  <a:srgbClr val="383838"/>
                </a:solidFill>
                <a:effectLst/>
                <a:latin typeface="+mn-lt"/>
              </a:rPr>
              <a:t>TF-IDF Score (i, j) = TF * IDF</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92258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A8E11-A83D-AA0F-4F56-2CB1E66C6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E0FCE-43BA-12CC-2469-BCBEC3D558B4}"/>
              </a:ext>
            </a:extLst>
          </p:cNvPr>
          <p:cNvSpPr>
            <a:spLocks noGrp="1"/>
          </p:cNvSpPr>
          <p:nvPr>
            <p:ph type="title"/>
          </p:nvPr>
        </p:nvSpPr>
        <p:spPr>
          <a:xfrm>
            <a:off x="573856" y="0"/>
            <a:ext cx="10515600" cy="1325563"/>
          </a:xfrm>
        </p:spPr>
        <p:txBody>
          <a:bodyPr/>
          <a:lstStyle/>
          <a:p>
            <a:pPr algn="ctr"/>
            <a:r>
              <a:rPr lang="en-IN" b="1" dirty="0">
                <a:solidFill>
                  <a:srgbClr val="C00000"/>
                </a:solidFill>
              </a:rPr>
              <a:t>Matching</a:t>
            </a:r>
          </a:p>
        </p:txBody>
      </p:sp>
      <p:sp>
        <p:nvSpPr>
          <p:cNvPr id="4" name="Date Placeholder 3">
            <a:extLst>
              <a:ext uri="{FF2B5EF4-FFF2-40B4-BE49-F238E27FC236}">
                <a16:creationId xmlns:a16="http://schemas.microsoft.com/office/drawing/2014/main" id="{EA03C658-E45E-B671-38D7-AE8F88E1D6B1}"/>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78B70070-8FDA-383B-39F2-A091EBCA2F2D}"/>
              </a:ext>
            </a:extLst>
          </p:cNvPr>
          <p:cNvSpPr>
            <a:spLocks noGrp="1"/>
          </p:cNvSpPr>
          <p:nvPr>
            <p:ph type="sldNum" sz="quarter" idx="12"/>
          </p:nvPr>
        </p:nvSpPr>
        <p:spPr/>
        <p:txBody>
          <a:bodyPr/>
          <a:lstStyle/>
          <a:p>
            <a:fld id="{163AD4BA-437A-4413-A364-1F8DC31203C9}" type="slidenum">
              <a:rPr lang="en-IN" smtClean="0"/>
              <a:t>17</a:t>
            </a:fld>
            <a:endParaRPr lang="en-IN" dirty="0"/>
          </a:p>
        </p:txBody>
      </p:sp>
      <p:sp>
        <p:nvSpPr>
          <p:cNvPr id="3" name="Rectangle 1">
            <a:extLst>
              <a:ext uri="{FF2B5EF4-FFF2-40B4-BE49-F238E27FC236}">
                <a16:creationId xmlns:a16="http://schemas.microsoft.com/office/drawing/2014/main" id="{2775038D-15B7-A303-D2D0-2CC2983E658B}"/>
              </a:ext>
            </a:extLst>
          </p:cNvPr>
          <p:cNvSpPr>
            <a:spLocks noGrp="1" noChangeArrowheads="1"/>
          </p:cNvSpPr>
          <p:nvPr>
            <p:ph idx="1"/>
          </p:nvPr>
        </p:nvSpPr>
        <p:spPr bwMode="auto">
          <a:xfrm>
            <a:off x="573856" y="1116076"/>
            <a:ext cx="11226666" cy="4974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kumimoji="0" lang="en-US" altLang="en-US" sz="2400" b="0" i="0" u="none" strike="noStrike" cap="none" normalizeH="0" baseline="0" dirty="0">
                <a:ln>
                  <a:noFill/>
                </a:ln>
                <a:solidFill>
                  <a:srgbClr val="383838"/>
                </a:solidFill>
                <a:effectLst/>
                <a:latin typeface="+mn-lt"/>
              </a:rPr>
              <a:t>It is the process of finding a measure of similarity between two text representations.</a:t>
            </a:r>
            <a:endParaRPr kumimoji="0" lang="en-US" altLang="en-US" sz="2400" b="0" i="0" u="none" strike="noStrike" cap="none" normalizeH="0" baseline="0" dirty="0">
              <a:ln>
                <a:noFill/>
              </a:ln>
              <a:solidFill>
                <a:schemeClr val="tx1"/>
              </a:solidFill>
              <a:effectLst/>
              <a:latin typeface="+mn-lt"/>
            </a:endParaRPr>
          </a:p>
          <a:p>
            <a:pPr algn="just">
              <a:lnSpc>
                <a:spcPct val="150000"/>
              </a:lnSpc>
            </a:pPr>
            <a:r>
              <a:rPr kumimoji="0" lang="en-US" altLang="en-US" sz="2400" b="0" i="0" u="none" strike="noStrike" cap="none" normalizeH="0" baseline="0" dirty="0">
                <a:ln>
                  <a:noFill/>
                </a:ln>
                <a:solidFill>
                  <a:srgbClr val="383838"/>
                </a:solidFill>
                <a:effectLst/>
                <a:latin typeface="+mn-lt"/>
              </a:rPr>
              <a:t>The relevance of a document is computed based on the following parameters:</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1. </a:t>
            </a:r>
            <a:r>
              <a:rPr kumimoji="0" lang="en-US" altLang="en-US" sz="2400" b="0" i="0" u="none" strike="noStrike" cap="none" normalizeH="0" baseline="0" dirty="0">
                <a:ln>
                  <a:noFill/>
                </a:ln>
                <a:solidFill>
                  <a:srgbClr val="383838"/>
                </a:solidFill>
                <a:effectLst/>
                <a:latin typeface="+mn-lt"/>
              </a:rPr>
              <a:t>TF: It stands for Term Frequency which is simply the number of times a given term appears in that document.</a:t>
            </a:r>
            <a:endParaRPr kumimoji="0" lang="en-US" altLang="en-US" sz="2400" b="1" i="0" u="none" strike="noStrike" cap="none" normalizeH="0" baseline="0" dirty="0">
              <a:ln>
                <a:noFill/>
              </a:ln>
              <a:solidFill>
                <a:srgbClr val="383838"/>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TF (i, j) = (count of i</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term in j</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document)/(total terms in j</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document)</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2.</a:t>
            </a:r>
            <a:r>
              <a:rPr kumimoji="0" lang="en-US" altLang="en-US" sz="2400" b="0" i="0" u="none" strike="noStrike" cap="none" normalizeH="0" baseline="0" dirty="0">
                <a:ln>
                  <a:noFill/>
                </a:ln>
                <a:solidFill>
                  <a:srgbClr val="383838"/>
                </a:solidFill>
                <a:effectLst/>
                <a:latin typeface="+mn-lt"/>
              </a:rPr>
              <a:t> IDF: It stands for Inverse Document Frequency which is a measure of the general importance of the term.</a:t>
            </a:r>
            <a:endParaRPr kumimoji="0" lang="en-US" altLang="en-US" sz="2400" b="1" i="0" u="none" strike="noStrike" cap="none" normalizeH="0" baseline="0" dirty="0">
              <a:ln>
                <a:noFill/>
              </a:ln>
              <a:solidFill>
                <a:srgbClr val="383838"/>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IDF (i) = (total no. of documents)/(no. of documents containing i</a:t>
            </a:r>
            <a:r>
              <a:rPr kumimoji="0" lang="en-US" altLang="en-US" sz="2400" b="1" i="0" u="none" strike="noStrike" cap="none" normalizeH="0" baseline="30000" dirty="0">
                <a:ln>
                  <a:noFill/>
                </a:ln>
                <a:solidFill>
                  <a:srgbClr val="383838"/>
                </a:solidFill>
                <a:effectLst/>
                <a:latin typeface="+mn-lt"/>
              </a:rPr>
              <a:t>th</a:t>
            </a:r>
            <a:r>
              <a:rPr kumimoji="0" lang="en-US" altLang="en-US" sz="2400" b="1" i="0" u="none" strike="noStrike" cap="none" normalizeH="0" baseline="0" dirty="0">
                <a:ln>
                  <a:noFill/>
                </a:ln>
                <a:solidFill>
                  <a:srgbClr val="383838"/>
                </a:solidFill>
                <a:effectLst/>
                <a:latin typeface="+mn-lt"/>
              </a:rPr>
              <a:t> term)</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83838"/>
                </a:solidFill>
                <a:effectLst/>
                <a:latin typeface="+mn-lt"/>
              </a:rPr>
              <a:t>3. </a:t>
            </a:r>
            <a:r>
              <a:rPr kumimoji="0" lang="en-US" altLang="en-US" sz="2400" b="0" i="0" u="none" strike="noStrike" cap="none" normalizeH="0" baseline="0" dirty="0">
                <a:ln>
                  <a:noFill/>
                </a:ln>
                <a:solidFill>
                  <a:srgbClr val="383838"/>
                </a:solidFill>
                <a:effectLst/>
                <a:latin typeface="+mn-lt"/>
              </a:rPr>
              <a:t>TF-IDF Score (i, j) = TF * IDF</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9612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0D88-DCA4-76A8-2AF7-6EDF8C2E80A2}"/>
              </a:ext>
            </a:extLst>
          </p:cNvPr>
          <p:cNvSpPr>
            <a:spLocks noGrp="1"/>
          </p:cNvSpPr>
          <p:nvPr>
            <p:ph type="title"/>
          </p:nvPr>
        </p:nvSpPr>
        <p:spPr/>
        <p:txBody>
          <a:bodyPr/>
          <a:lstStyle/>
          <a:p>
            <a:pPr algn="ctr"/>
            <a:r>
              <a:rPr lang="en-IN" b="1" dirty="0">
                <a:solidFill>
                  <a:srgbClr val="C00000"/>
                </a:solidFill>
                <a:latin typeface="+mn-lt"/>
              </a:rPr>
              <a:t>Classical Problem in IR Systems</a:t>
            </a:r>
          </a:p>
        </p:txBody>
      </p:sp>
      <p:sp>
        <p:nvSpPr>
          <p:cNvPr id="3" name="Content Placeholder 2">
            <a:extLst>
              <a:ext uri="{FF2B5EF4-FFF2-40B4-BE49-F238E27FC236}">
                <a16:creationId xmlns:a16="http://schemas.microsoft.com/office/drawing/2014/main" id="{EC7B0E97-BF4A-375C-6BF2-4D2F7C385C93}"/>
              </a:ext>
            </a:extLst>
          </p:cNvPr>
          <p:cNvSpPr>
            <a:spLocks noGrp="1"/>
          </p:cNvSpPr>
          <p:nvPr>
            <p:ph idx="1"/>
          </p:nvPr>
        </p:nvSpPr>
        <p:spPr/>
        <p:txBody>
          <a:bodyPr>
            <a:normAutofit/>
          </a:bodyPr>
          <a:lstStyle/>
          <a:p>
            <a:pPr algn="just"/>
            <a:r>
              <a:rPr lang="en-US" sz="2400" b="0" i="0" dirty="0">
                <a:solidFill>
                  <a:srgbClr val="383838"/>
                </a:solidFill>
                <a:effectLst/>
              </a:rPr>
              <a:t>The main aim behind IR research is to develop a model for retrieving information from the repositories of documents. </a:t>
            </a:r>
            <a:r>
              <a:rPr lang="en-US" sz="2400" b="1" i="0" dirty="0">
                <a:solidFill>
                  <a:srgbClr val="383838"/>
                </a:solidFill>
                <a:effectLst/>
              </a:rPr>
              <a:t>Ad-hoc retrieval problem</a:t>
            </a:r>
            <a:r>
              <a:rPr lang="en-US" sz="2400" b="0" i="0" dirty="0">
                <a:solidFill>
                  <a:srgbClr val="383838"/>
                </a:solidFill>
                <a:effectLst/>
              </a:rPr>
              <a:t> is the classical problem in IR systems.</a:t>
            </a:r>
          </a:p>
          <a:p>
            <a:pPr algn="just"/>
            <a:r>
              <a:rPr lang="en-US" sz="2400" b="1" i="0" dirty="0">
                <a:solidFill>
                  <a:srgbClr val="383838"/>
                </a:solidFill>
                <a:effectLst/>
              </a:rPr>
              <a:t>Now, let’s discuss what exactly is ad-hoc retrieval?</a:t>
            </a:r>
            <a:endParaRPr lang="en-US" sz="2400" b="0" i="0" dirty="0">
              <a:solidFill>
                <a:srgbClr val="383838"/>
              </a:solidFill>
              <a:effectLst/>
            </a:endParaRPr>
          </a:p>
          <a:p>
            <a:pPr algn="just"/>
            <a:r>
              <a:rPr lang="en-US" sz="2400" b="0" i="0" dirty="0">
                <a:solidFill>
                  <a:srgbClr val="383838"/>
                </a:solidFill>
                <a:effectLst/>
              </a:rPr>
              <a:t>In ad-hoc retrieval, the user must have to enter a query in natural language that describes the required information. Then the IR system will return the output as the required documents that are related to the desired information.</a:t>
            </a:r>
          </a:p>
          <a:p>
            <a:pPr algn="just"/>
            <a:r>
              <a:rPr lang="en-US" sz="2400" b="1" i="0" dirty="0">
                <a:solidFill>
                  <a:srgbClr val="383838"/>
                </a:solidFill>
                <a:effectLst/>
              </a:rPr>
              <a:t>For Example,</a:t>
            </a:r>
            <a:r>
              <a:rPr lang="en-US" sz="2400" b="0" i="0" dirty="0">
                <a:solidFill>
                  <a:srgbClr val="383838"/>
                </a:solidFill>
                <a:effectLst/>
              </a:rPr>
              <a:t> suppose we are searching for something on the Internet and it gives some exact pages that are relevant as per our requirement but there can be some non-relevant pages too. This is due to the ad-hoc retrieval problem.</a:t>
            </a:r>
          </a:p>
          <a:p>
            <a:pPr algn="just"/>
            <a:endParaRPr lang="en-IN" sz="2400" dirty="0"/>
          </a:p>
        </p:txBody>
      </p:sp>
      <p:sp>
        <p:nvSpPr>
          <p:cNvPr id="4" name="Date Placeholder 3">
            <a:extLst>
              <a:ext uri="{FF2B5EF4-FFF2-40B4-BE49-F238E27FC236}">
                <a16:creationId xmlns:a16="http://schemas.microsoft.com/office/drawing/2014/main" id="{3D29BA6F-AC0A-DFB8-CD1C-EEAE7AEBA51F}"/>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597C795F-E3D9-33F5-3D7C-C56DAF3A1BA7}"/>
              </a:ext>
            </a:extLst>
          </p:cNvPr>
          <p:cNvSpPr>
            <a:spLocks noGrp="1"/>
          </p:cNvSpPr>
          <p:nvPr>
            <p:ph type="sldNum" sz="quarter" idx="12"/>
          </p:nvPr>
        </p:nvSpPr>
        <p:spPr/>
        <p:txBody>
          <a:bodyPr/>
          <a:lstStyle/>
          <a:p>
            <a:fld id="{163AD4BA-437A-4413-A364-1F8DC31203C9}" type="slidenum">
              <a:rPr lang="en-IN" smtClean="0"/>
              <a:t>18</a:t>
            </a:fld>
            <a:endParaRPr lang="en-IN" dirty="0"/>
          </a:p>
        </p:txBody>
      </p:sp>
    </p:spTree>
    <p:extLst>
      <p:ext uri="{BB962C8B-B14F-4D97-AF65-F5344CB8AC3E}">
        <p14:creationId xmlns:p14="http://schemas.microsoft.com/office/powerpoint/2010/main" val="218889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30B10-DED2-93B6-81EA-68228F7089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9B888-EAC1-4CD0-C1E8-F099328D58B2}"/>
              </a:ext>
            </a:extLst>
          </p:cNvPr>
          <p:cNvSpPr>
            <a:spLocks noGrp="1"/>
          </p:cNvSpPr>
          <p:nvPr>
            <p:ph type="title"/>
          </p:nvPr>
        </p:nvSpPr>
        <p:spPr/>
        <p:txBody>
          <a:bodyPr/>
          <a:lstStyle/>
          <a:p>
            <a:pPr algn="ctr"/>
            <a:r>
              <a:rPr lang="en-IN" b="1" dirty="0">
                <a:solidFill>
                  <a:srgbClr val="C00000"/>
                </a:solidFill>
                <a:latin typeface="+mn-lt"/>
              </a:rPr>
              <a:t>Aspects of Ad-hoc Retrieval</a:t>
            </a:r>
          </a:p>
        </p:txBody>
      </p:sp>
      <p:sp>
        <p:nvSpPr>
          <p:cNvPr id="3" name="Content Placeholder 2">
            <a:extLst>
              <a:ext uri="{FF2B5EF4-FFF2-40B4-BE49-F238E27FC236}">
                <a16:creationId xmlns:a16="http://schemas.microsoft.com/office/drawing/2014/main" id="{A7737AE1-A544-E170-56C7-99BA9026F6AC}"/>
              </a:ext>
            </a:extLst>
          </p:cNvPr>
          <p:cNvSpPr>
            <a:spLocks noGrp="1"/>
          </p:cNvSpPr>
          <p:nvPr>
            <p:ph idx="1"/>
          </p:nvPr>
        </p:nvSpPr>
        <p:spPr/>
        <p:txBody>
          <a:bodyPr>
            <a:normAutofit/>
          </a:bodyPr>
          <a:lstStyle/>
          <a:p>
            <a:pPr algn="just"/>
            <a:r>
              <a:rPr lang="en-US" sz="2400" b="0" i="0" dirty="0">
                <a:solidFill>
                  <a:srgbClr val="383838"/>
                </a:solidFill>
                <a:effectLst/>
              </a:rPr>
              <a:t>The aspects of ad-hoc retrieval that are addressed in IR research are as follows:</a:t>
            </a:r>
          </a:p>
          <a:p>
            <a:pPr lvl="1" algn="just"/>
            <a:r>
              <a:rPr lang="en-US" b="0" i="0" dirty="0">
                <a:solidFill>
                  <a:srgbClr val="383838"/>
                </a:solidFill>
                <a:effectLst/>
              </a:rPr>
              <a:t>How users with the help of relevant feedback can improve the original formulation of a query?</a:t>
            </a:r>
          </a:p>
          <a:p>
            <a:pPr lvl="1" algn="just"/>
            <a:r>
              <a:rPr lang="en-US" b="0" i="0" dirty="0">
                <a:solidFill>
                  <a:srgbClr val="383838"/>
                </a:solidFill>
                <a:effectLst/>
              </a:rPr>
              <a:t>How to implement database merging, i.e., how results from different text databases can be merged into one result set?</a:t>
            </a:r>
          </a:p>
          <a:p>
            <a:pPr lvl="1" algn="just"/>
            <a:r>
              <a:rPr lang="en-US" b="0" i="0" dirty="0">
                <a:solidFill>
                  <a:srgbClr val="383838"/>
                </a:solidFill>
                <a:effectLst/>
              </a:rPr>
              <a:t>How to handle partly corrupted data? Which models are appropriate for the same?</a:t>
            </a:r>
          </a:p>
          <a:p>
            <a:pPr algn="just"/>
            <a:endParaRPr lang="en-IN" sz="2400" dirty="0"/>
          </a:p>
        </p:txBody>
      </p:sp>
      <p:sp>
        <p:nvSpPr>
          <p:cNvPr id="4" name="Date Placeholder 3">
            <a:extLst>
              <a:ext uri="{FF2B5EF4-FFF2-40B4-BE49-F238E27FC236}">
                <a16:creationId xmlns:a16="http://schemas.microsoft.com/office/drawing/2014/main" id="{5193F3EB-578D-6608-0360-815B3099FFDA}"/>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BFC162F9-F554-CE25-BCBA-FAC5F7B6008C}"/>
              </a:ext>
            </a:extLst>
          </p:cNvPr>
          <p:cNvSpPr>
            <a:spLocks noGrp="1"/>
          </p:cNvSpPr>
          <p:nvPr>
            <p:ph type="sldNum" sz="quarter" idx="12"/>
          </p:nvPr>
        </p:nvSpPr>
        <p:spPr/>
        <p:txBody>
          <a:bodyPr/>
          <a:lstStyle/>
          <a:p>
            <a:fld id="{163AD4BA-437A-4413-A364-1F8DC31203C9}" type="slidenum">
              <a:rPr lang="en-IN" smtClean="0"/>
              <a:t>19</a:t>
            </a:fld>
            <a:endParaRPr lang="en-IN" dirty="0"/>
          </a:p>
        </p:txBody>
      </p:sp>
    </p:spTree>
    <p:extLst>
      <p:ext uri="{BB962C8B-B14F-4D97-AF65-F5344CB8AC3E}">
        <p14:creationId xmlns:p14="http://schemas.microsoft.com/office/powerpoint/2010/main" val="4056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8742-F809-74D4-7F18-C66943D4BE57}"/>
              </a:ext>
            </a:extLst>
          </p:cNvPr>
          <p:cNvSpPr>
            <a:spLocks noGrp="1"/>
          </p:cNvSpPr>
          <p:nvPr>
            <p:ph type="title"/>
          </p:nvPr>
        </p:nvSpPr>
        <p:spPr/>
        <p:txBody>
          <a:bodyPr/>
          <a:lstStyle/>
          <a:p>
            <a:pPr algn="ctr"/>
            <a:r>
              <a:rPr lang="en-IN" b="1" dirty="0">
                <a:solidFill>
                  <a:srgbClr val="C00000"/>
                </a:solidFill>
              </a:rPr>
              <a:t>Types of Information</a:t>
            </a:r>
          </a:p>
        </p:txBody>
      </p:sp>
      <p:sp>
        <p:nvSpPr>
          <p:cNvPr id="3" name="Content Placeholder 2">
            <a:extLst>
              <a:ext uri="{FF2B5EF4-FFF2-40B4-BE49-F238E27FC236}">
                <a16:creationId xmlns:a16="http://schemas.microsoft.com/office/drawing/2014/main" id="{A7AA5E9C-6B0E-50DE-CF9E-75EBA3411B5B}"/>
              </a:ext>
            </a:extLst>
          </p:cNvPr>
          <p:cNvSpPr>
            <a:spLocks noGrp="1"/>
          </p:cNvSpPr>
          <p:nvPr>
            <p:ph idx="1"/>
          </p:nvPr>
        </p:nvSpPr>
        <p:spPr>
          <a:xfrm>
            <a:off x="838200" y="1690688"/>
            <a:ext cx="10515600" cy="4351338"/>
          </a:xfrm>
        </p:spPr>
        <p:txBody>
          <a:bodyPr/>
          <a:lstStyle/>
          <a:p>
            <a:r>
              <a:rPr lang="en-IN" dirty="0"/>
              <a:t>Text </a:t>
            </a:r>
          </a:p>
          <a:p>
            <a:r>
              <a:rPr lang="en-IN" dirty="0"/>
              <a:t>XML and structured documents  </a:t>
            </a:r>
          </a:p>
          <a:p>
            <a:r>
              <a:rPr lang="en-IN" dirty="0"/>
              <a:t>Images </a:t>
            </a:r>
          </a:p>
          <a:p>
            <a:r>
              <a:rPr lang="en-IN" dirty="0"/>
              <a:t>Audio </a:t>
            </a:r>
          </a:p>
          <a:p>
            <a:r>
              <a:rPr lang="en-IN" dirty="0"/>
              <a:t>Video </a:t>
            </a:r>
          </a:p>
          <a:p>
            <a:r>
              <a:rPr lang="en-IN" dirty="0"/>
              <a:t>Source Code </a:t>
            </a:r>
          </a:p>
          <a:p>
            <a:r>
              <a:rPr lang="en-IN" dirty="0"/>
              <a:t>Applications/Web services</a:t>
            </a:r>
          </a:p>
        </p:txBody>
      </p:sp>
      <p:sp>
        <p:nvSpPr>
          <p:cNvPr id="4" name="Date Placeholder 3">
            <a:extLst>
              <a:ext uri="{FF2B5EF4-FFF2-40B4-BE49-F238E27FC236}">
                <a16:creationId xmlns:a16="http://schemas.microsoft.com/office/drawing/2014/main" id="{2C3BD010-15B0-C0F8-E05D-254B54B25B79}"/>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38C232B5-BC2F-FA11-261A-9D5A1C15C716}"/>
              </a:ext>
            </a:extLst>
          </p:cNvPr>
          <p:cNvSpPr>
            <a:spLocks noGrp="1"/>
          </p:cNvSpPr>
          <p:nvPr>
            <p:ph type="sldNum" sz="quarter" idx="12"/>
          </p:nvPr>
        </p:nvSpPr>
        <p:spPr/>
        <p:txBody>
          <a:bodyPr/>
          <a:lstStyle/>
          <a:p>
            <a:fld id="{163AD4BA-437A-4413-A364-1F8DC31203C9}" type="slidenum">
              <a:rPr lang="en-IN" smtClean="0"/>
              <a:t>2</a:t>
            </a:fld>
            <a:endParaRPr lang="en-IN" dirty="0"/>
          </a:p>
        </p:txBody>
      </p:sp>
    </p:spTree>
    <p:extLst>
      <p:ext uri="{BB962C8B-B14F-4D97-AF65-F5344CB8AC3E}">
        <p14:creationId xmlns:p14="http://schemas.microsoft.com/office/powerpoint/2010/main" val="240443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0E024-FFBA-14EF-CEA0-86EA12E68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241F0-D2F9-A8A5-B672-8E4246AF51C3}"/>
              </a:ext>
            </a:extLst>
          </p:cNvPr>
          <p:cNvSpPr>
            <a:spLocks noGrp="1"/>
          </p:cNvSpPr>
          <p:nvPr>
            <p:ph type="title"/>
          </p:nvPr>
        </p:nvSpPr>
        <p:spPr/>
        <p:txBody>
          <a:bodyPr/>
          <a:lstStyle/>
          <a:p>
            <a:pPr algn="ctr"/>
            <a:r>
              <a:rPr lang="en-IN" b="1" dirty="0">
                <a:solidFill>
                  <a:srgbClr val="C00000"/>
                </a:solidFill>
                <a:latin typeface="+mn-lt"/>
              </a:rPr>
              <a:t>Information Retrieval Models</a:t>
            </a:r>
          </a:p>
        </p:txBody>
      </p:sp>
      <p:sp>
        <p:nvSpPr>
          <p:cNvPr id="3" name="Content Placeholder 2">
            <a:extLst>
              <a:ext uri="{FF2B5EF4-FFF2-40B4-BE49-F238E27FC236}">
                <a16:creationId xmlns:a16="http://schemas.microsoft.com/office/drawing/2014/main" id="{287AEC2E-46FF-351E-8E41-266FF9B59439}"/>
              </a:ext>
            </a:extLst>
          </p:cNvPr>
          <p:cNvSpPr>
            <a:spLocks noGrp="1"/>
          </p:cNvSpPr>
          <p:nvPr>
            <p:ph idx="1"/>
          </p:nvPr>
        </p:nvSpPr>
        <p:spPr>
          <a:xfrm>
            <a:off x="838200" y="1644016"/>
            <a:ext cx="10515600" cy="4351338"/>
          </a:xfrm>
        </p:spPr>
        <p:txBody>
          <a:bodyPr>
            <a:normAutofit/>
          </a:bodyPr>
          <a:lstStyle/>
          <a:p>
            <a:pPr algn="just"/>
            <a:r>
              <a:rPr lang="en-US" sz="2000" b="0" i="0" dirty="0">
                <a:solidFill>
                  <a:srgbClr val="383838"/>
                </a:solidFill>
                <a:effectLst/>
              </a:rPr>
              <a:t>Information retrieval models predict and explain what a user will find in relevance to the given query. These are basically a pattern that defines the above-mentioned aspects of retrieval procedure that we discussed in ad-hoc retrieval and consists of the following:</a:t>
            </a:r>
          </a:p>
          <a:p>
            <a:pPr lvl="1" algn="just"/>
            <a:r>
              <a:rPr lang="en-US" sz="2000" b="0" i="0" dirty="0">
                <a:solidFill>
                  <a:srgbClr val="383838"/>
                </a:solidFill>
                <a:effectLst/>
              </a:rPr>
              <a:t>A model for documents.</a:t>
            </a:r>
          </a:p>
          <a:p>
            <a:pPr lvl="1" algn="just"/>
            <a:r>
              <a:rPr lang="en-US" sz="2000" b="0" i="0" dirty="0">
                <a:solidFill>
                  <a:srgbClr val="383838"/>
                </a:solidFill>
                <a:effectLst/>
              </a:rPr>
              <a:t>A model for queries.</a:t>
            </a:r>
          </a:p>
          <a:p>
            <a:pPr lvl="1" algn="just"/>
            <a:r>
              <a:rPr lang="en-US" sz="2000" b="0" i="0" dirty="0">
                <a:solidFill>
                  <a:srgbClr val="383838"/>
                </a:solidFill>
                <a:effectLst/>
              </a:rPr>
              <a:t>A matching function that compares queries to documents.</a:t>
            </a:r>
          </a:p>
          <a:p>
            <a:pPr algn="just"/>
            <a:r>
              <a:rPr lang="en-US" sz="2000" b="0" i="0" dirty="0">
                <a:solidFill>
                  <a:srgbClr val="383838"/>
                </a:solidFill>
                <a:effectLst/>
              </a:rPr>
              <a:t>Mathematically, a retrieval model consists of the following components:</a:t>
            </a:r>
          </a:p>
          <a:p>
            <a:pPr lvl="1" algn="just"/>
            <a:r>
              <a:rPr lang="en-US" sz="2000" b="1" i="0" dirty="0">
                <a:solidFill>
                  <a:srgbClr val="383838"/>
                </a:solidFill>
                <a:effectLst/>
              </a:rPr>
              <a:t>D: </a:t>
            </a:r>
            <a:r>
              <a:rPr lang="en-US" sz="2000" b="0" i="0" dirty="0">
                <a:solidFill>
                  <a:srgbClr val="383838"/>
                </a:solidFill>
                <a:effectLst/>
              </a:rPr>
              <a:t>Representation for documents.</a:t>
            </a:r>
          </a:p>
          <a:p>
            <a:pPr lvl="1" algn="just"/>
            <a:r>
              <a:rPr lang="en-US" sz="2000" b="1" dirty="0">
                <a:solidFill>
                  <a:srgbClr val="383838"/>
                </a:solidFill>
              </a:rPr>
              <a:t>Q</a:t>
            </a:r>
            <a:r>
              <a:rPr lang="en-US" sz="2000" b="1" i="0">
                <a:solidFill>
                  <a:srgbClr val="383838"/>
                </a:solidFill>
                <a:effectLst/>
              </a:rPr>
              <a:t>: </a:t>
            </a:r>
            <a:r>
              <a:rPr lang="en-US" sz="2000" b="0" i="0" dirty="0">
                <a:solidFill>
                  <a:srgbClr val="383838"/>
                </a:solidFill>
                <a:effectLst/>
              </a:rPr>
              <a:t>Representation for queries.</a:t>
            </a:r>
          </a:p>
          <a:p>
            <a:pPr lvl="1" algn="just"/>
            <a:r>
              <a:rPr lang="en-US" sz="2000" b="1" i="0" dirty="0">
                <a:solidFill>
                  <a:srgbClr val="383838"/>
                </a:solidFill>
                <a:effectLst/>
              </a:rPr>
              <a:t>F: </a:t>
            </a:r>
            <a:r>
              <a:rPr lang="en-US" sz="2000" b="0" i="0" dirty="0">
                <a:solidFill>
                  <a:srgbClr val="383838"/>
                </a:solidFill>
                <a:effectLst/>
              </a:rPr>
              <a:t>The modeling framework for D, Q along with the relationship between them.</a:t>
            </a:r>
          </a:p>
          <a:p>
            <a:pPr lvl="1" algn="just"/>
            <a:r>
              <a:rPr lang="en-US" sz="2000" b="1" i="0" dirty="0">
                <a:solidFill>
                  <a:srgbClr val="383838"/>
                </a:solidFill>
                <a:effectLst/>
              </a:rPr>
              <a:t>R (q, di): </a:t>
            </a:r>
            <a:r>
              <a:rPr lang="en-US" sz="2000" b="0" i="0" dirty="0">
                <a:solidFill>
                  <a:srgbClr val="383838"/>
                </a:solidFill>
                <a:effectLst/>
              </a:rPr>
              <a:t>A ranking or similarity function that orders the documents with respect to the query.</a:t>
            </a:r>
          </a:p>
          <a:p>
            <a:pPr algn="just"/>
            <a:endParaRPr lang="en-IN" sz="2000" dirty="0"/>
          </a:p>
        </p:txBody>
      </p:sp>
      <p:sp>
        <p:nvSpPr>
          <p:cNvPr id="4" name="Date Placeholder 3">
            <a:extLst>
              <a:ext uri="{FF2B5EF4-FFF2-40B4-BE49-F238E27FC236}">
                <a16:creationId xmlns:a16="http://schemas.microsoft.com/office/drawing/2014/main" id="{5B6A1736-232A-3CBF-7460-FAD5AEE28916}"/>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978FB3C3-6413-C02A-1DA6-0888F6A7EF59}"/>
              </a:ext>
            </a:extLst>
          </p:cNvPr>
          <p:cNvSpPr>
            <a:spLocks noGrp="1"/>
          </p:cNvSpPr>
          <p:nvPr>
            <p:ph type="sldNum" sz="quarter" idx="12"/>
          </p:nvPr>
        </p:nvSpPr>
        <p:spPr/>
        <p:txBody>
          <a:bodyPr/>
          <a:lstStyle/>
          <a:p>
            <a:fld id="{163AD4BA-437A-4413-A364-1F8DC31203C9}" type="slidenum">
              <a:rPr lang="en-IN" smtClean="0"/>
              <a:t>20</a:t>
            </a:fld>
            <a:endParaRPr lang="en-IN" dirty="0"/>
          </a:p>
        </p:txBody>
      </p:sp>
    </p:spTree>
    <p:extLst>
      <p:ext uri="{BB962C8B-B14F-4D97-AF65-F5344CB8AC3E}">
        <p14:creationId xmlns:p14="http://schemas.microsoft.com/office/powerpoint/2010/main" val="297961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2A70-1EAB-6742-3411-1F043DD00FA0}"/>
              </a:ext>
            </a:extLst>
          </p:cNvPr>
          <p:cNvSpPr>
            <a:spLocks noGrp="1"/>
          </p:cNvSpPr>
          <p:nvPr>
            <p:ph type="title"/>
          </p:nvPr>
        </p:nvSpPr>
        <p:spPr/>
        <p:txBody>
          <a:bodyPr/>
          <a:lstStyle/>
          <a:p>
            <a:pPr algn="ctr"/>
            <a:r>
              <a:rPr lang="en-IN" b="1" dirty="0">
                <a:solidFill>
                  <a:srgbClr val="C00000"/>
                </a:solidFill>
                <a:latin typeface="+mn-lt"/>
              </a:rPr>
              <a:t>Types of IR Model</a:t>
            </a:r>
          </a:p>
        </p:txBody>
      </p:sp>
      <p:sp>
        <p:nvSpPr>
          <p:cNvPr id="3" name="Content Placeholder 2">
            <a:extLst>
              <a:ext uri="{FF2B5EF4-FFF2-40B4-BE49-F238E27FC236}">
                <a16:creationId xmlns:a16="http://schemas.microsoft.com/office/drawing/2014/main" id="{510BDB27-C918-4ACA-D1C8-51C193F29371}"/>
              </a:ext>
            </a:extLst>
          </p:cNvPr>
          <p:cNvSpPr>
            <a:spLocks noGrp="1"/>
          </p:cNvSpPr>
          <p:nvPr>
            <p:ph idx="1"/>
          </p:nvPr>
        </p:nvSpPr>
        <p:spPr>
          <a:xfrm>
            <a:off x="838200" y="1690688"/>
            <a:ext cx="10515600" cy="4351338"/>
          </a:xfrm>
        </p:spPr>
        <p:txBody>
          <a:bodyPr>
            <a:normAutofit/>
          </a:bodyPr>
          <a:lstStyle/>
          <a:p>
            <a:pPr algn="just"/>
            <a:r>
              <a:rPr lang="en-US" sz="2400" b="0" i="0" dirty="0">
                <a:solidFill>
                  <a:srgbClr val="383838"/>
                </a:solidFill>
                <a:effectLst/>
              </a:rPr>
              <a:t>The following are three models that are classified for the Information model (IR) model:</a:t>
            </a:r>
          </a:p>
          <a:p>
            <a:pPr algn="just"/>
            <a:r>
              <a:rPr lang="en-US" sz="2400" b="1" i="0" dirty="0">
                <a:solidFill>
                  <a:srgbClr val="383838"/>
                </a:solidFill>
                <a:effectLst/>
              </a:rPr>
              <a:t>Classical IR Models</a:t>
            </a:r>
            <a:endParaRPr lang="en-US" sz="2400" b="0" i="0" dirty="0">
              <a:solidFill>
                <a:srgbClr val="383838"/>
              </a:solidFill>
              <a:effectLst/>
            </a:endParaRPr>
          </a:p>
          <a:p>
            <a:pPr algn="just"/>
            <a:r>
              <a:rPr lang="en-US" sz="2400" b="0" i="0" dirty="0">
                <a:solidFill>
                  <a:srgbClr val="383838"/>
                </a:solidFill>
                <a:effectLst/>
              </a:rPr>
              <a:t>These are the simplest and easy-to-implement IR models. These are based on mathematical knowledge that was easily recognized and understood as well.</a:t>
            </a:r>
          </a:p>
          <a:p>
            <a:pPr algn="just"/>
            <a:r>
              <a:rPr lang="en-US" sz="2400" b="0" i="0" dirty="0">
                <a:solidFill>
                  <a:srgbClr val="383838"/>
                </a:solidFill>
                <a:effectLst/>
              </a:rPr>
              <a:t>Following are the examples of classical IR models:</a:t>
            </a:r>
          </a:p>
          <a:p>
            <a:pPr lvl="1" algn="just"/>
            <a:r>
              <a:rPr lang="en-US" b="0" i="0" dirty="0">
                <a:solidFill>
                  <a:srgbClr val="383838"/>
                </a:solidFill>
                <a:effectLst/>
              </a:rPr>
              <a:t>Boolean models,</a:t>
            </a:r>
          </a:p>
          <a:p>
            <a:pPr lvl="1" algn="just"/>
            <a:r>
              <a:rPr lang="en-US" b="0" i="0" dirty="0">
                <a:solidFill>
                  <a:srgbClr val="383838"/>
                </a:solidFill>
                <a:effectLst/>
              </a:rPr>
              <a:t>Vector models,</a:t>
            </a:r>
          </a:p>
          <a:p>
            <a:pPr lvl="1" algn="just"/>
            <a:r>
              <a:rPr lang="en-US" b="0" i="0" dirty="0">
                <a:solidFill>
                  <a:srgbClr val="383838"/>
                </a:solidFill>
                <a:effectLst/>
              </a:rPr>
              <a:t>Probabilistic models.</a:t>
            </a:r>
          </a:p>
          <a:p>
            <a:pPr algn="just"/>
            <a:endParaRPr lang="en-IN" sz="2400" dirty="0"/>
          </a:p>
        </p:txBody>
      </p:sp>
      <p:sp>
        <p:nvSpPr>
          <p:cNvPr id="4" name="Date Placeholder 3">
            <a:extLst>
              <a:ext uri="{FF2B5EF4-FFF2-40B4-BE49-F238E27FC236}">
                <a16:creationId xmlns:a16="http://schemas.microsoft.com/office/drawing/2014/main" id="{D1741925-7F38-99EC-693D-1915009FF051}"/>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E8F1A544-7089-4985-E5A3-EC9119F95E10}"/>
              </a:ext>
            </a:extLst>
          </p:cNvPr>
          <p:cNvSpPr>
            <a:spLocks noGrp="1"/>
          </p:cNvSpPr>
          <p:nvPr>
            <p:ph type="sldNum" sz="quarter" idx="12"/>
          </p:nvPr>
        </p:nvSpPr>
        <p:spPr/>
        <p:txBody>
          <a:bodyPr/>
          <a:lstStyle/>
          <a:p>
            <a:fld id="{163AD4BA-437A-4413-A364-1F8DC31203C9}" type="slidenum">
              <a:rPr lang="en-IN" smtClean="0"/>
              <a:t>21</a:t>
            </a:fld>
            <a:endParaRPr lang="en-IN" dirty="0"/>
          </a:p>
        </p:txBody>
      </p:sp>
    </p:spTree>
    <p:extLst>
      <p:ext uri="{BB962C8B-B14F-4D97-AF65-F5344CB8AC3E}">
        <p14:creationId xmlns:p14="http://schemas.microsoft.com/office/powerpoint/2010/main" val="276879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16F4C-772B-B026-3A01-7E11459C3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B95BF-852F-BEC4-B2D7-A72F284D7709}"/>
              </a:ext>
            </a:extLst>
          </p:cNvPr>
          <p:cNvSpPr>
            <a:spLocks noGrp="1"/>
          </p:cNvSpPr>
          <p:nvPr>
            <p:ph type="title"/>
          </p:nvPr>
        </p:nvSpPr>
        <p:spPr/>
        <p:txBody>
          <a:bodyPr/>
          <a:lstStyle/>
          <a:p>
            <a:pPr algn="ctr"/>
            <a:r>
              <a:rPr lang="en-IN" b="1" dirty="0">
                <a:solidFill>
                  <a:srgbClr val="C00000"/>
                </a:solidFill>
                <a:latin typeface="+mn-lt"/>
              </a:rPr>
              <a:t>Types of IR Model</a:t>
            </a:r>
          </a:p>
        </p:txBody>
      </p:sp>
      <p:sp>
        <p:nvSpPr>
          <p:cNvPr id="3" name="Content Placeholder 2">
            <a:extLst>
              <a:ext uri="{FF2B5EF4-FFF2-40B4-BE49-F238E27FC236}">
                <a16:creationId xmlns:a16="http://schemas.microsoft.com/office/drawing/2014/main" id="{EC4A6802-A87B-7C91-2411-1354BB9952FD}"/>
              </a:ext>
            </a:extLst>
          </p:cNvPr>
          <p:cNvSpPr>
            <a:spLocks noGrp="1"/>
          </p:cNvSpPr>
          <p:nvPr>
            <p:ph idx="1"/>
          </p:nvPr>
        </p:nvSpPr>
        <p:spPr/>
        <p:txBody>
          <a:bodyPr>
            <a:normAutofit/>
          </a:bodyPr>
          <a:lstStyle/>
          <a:p>
            <a:pPr algn="just"/>
            <a:r>
              <a:rPr lang="en-US" sz="2400" b="1" i="0" dirty="0">
                <a:solidFill>
                  <a:srgbClr val="383838"/>
                </a:solidFill>
                <a:effectLst/>
              </a:rPr>
              <a:t>Non-Classical IR Models</a:t>
            </a:r>
            <a:endParaRPr lang="en-US" sz="2400" b="0" i="0" dirty="0">
              <a:solidFill>
                <a:srgbClr val="383838"/>
              </a:solidFill>
              <a:effectLst/>
            </a:endParaRPr>
          </a:p>
          <a:p>
            <a:pPr algn="just"/>
            <a:r>
              <a:rPr lang="en-US" sz="2400" b="0" i="0" dirty="0">
                <a:solidFill>
                  <a:srgbClr val="383838"/>
                </a:solidFill>
                <a:effectLst/>
              </a:rPr>
              <a:t>These are completely opposite to the classical IR models. These are based on principles other than similarity, probability, Boolean operations.</a:t>
            </a:r>
          </a:p>
          <a:p>
            <a:pPr algn="just"/>
            <a:r>
              <a:rPr lang="en-US" sz="2400" b="0" i="0" dirty="0">
                <a:solidFill>
                  <a:srgbClr val="383838"/>
                </a:solidFill>
                <a:effectLst/>
              </a:rPr>
              <a:t>Following are the examples of Non-classical IR models:</a:t>
            </a:r>
          </a:p>
          <a:p>
            <a:pPr lvl="1" algn="just"/>
            <a:r>
              <a:rPr lang="en-US" b="0" i="0" dirty="0">
                <a:solidFill>
                  <a:srgbClr val="383838"/>
                </a:solidFill>
                <a:effectLst/>
              </a:rPr>
              <a:t>Information logic models,</a:t>
            </a:r>
          </a:p>
          <a:p>
            <a:pPr lvl="1" algn="just"/>
            <a:r>
              <a:rPr lang="en-US" b="0" i="0" dirty="0">
                <a:solidFill>
                  <a:srgbClr val="383838"/>
                </a:solidFill>
                <a:effectLst/>
              </a:rPr>
              <a:t>Situation theory models,</a:t>
            </a:r>
          </a:p>
          <a:p>
            <a:pPr lvl="1" algn="just"/>
            <a:r>
              <a:rPr lang="en-US" b="0" i="0" dirty="0">
                <a:solidFill>
                  <a:srgbClr val="383838"/>
                </a:solidFill>
                <a:effectLst/>
              </a:rPr>
              <a:t>Interaction models.</a:t>
            </a:r>
          </a:p>
          <a:p>
            <a:endParaRPr lang="en-IN" dirty="0"/>
          </a:p>
        </p:txBody>
      </p:sp>
      <p:sp>
        <p:nvSpPr>
          <p:cNvPr id="4" name="Date Placeholder 3">
            <a:extLst>
              <a:ext uri="{FF2B5EF4-FFF2-40B4-BE49-F238E27FC236}">
                <a16:creationId xmlns:a16="http://schemas.microsoft.com/office/drawing/2014/main" id="{E6F4282C-B321-2C7D-47D3-50FFC53E9940}"/>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44E55A13-43BF-0358-2D11-554C1AAA7093}"/>
              </a:ext>
            </a:extLst>
          </p:cNvPr>
          <p:cNvSpPr>
            <a:spLocks noGrp="1"/>
          </p:cNvSpPr>
          <p:nvPr>
            <p:ph type="sldNum" sz="quarter" idx="12"/>
          </p:nvPr>
        </p:nvSpPr>
        <p:spPr/>
        <p:txBody>
          <a:bodyPr/>
          <a:lstStyle/>
          <a:p>
            <a:fld id="{163AD4BA-437A-4413-A364-1F8DC31203C9}" type="slidenum">
              <a:rPr lang="en-IN" smtClean="0"/>
              <a:t>22</a:t>
            </a:fld>
            <a:endParaRPr lang="en-IN" dirty="0"/>
          </a:p>
        </p:txBody>
      </p:sp>
    </p:spTree>
    <p:extLst>
      <p:ext uri="{BB962C8B-B14F-4D97-AF65-F5344CB8AC3E}">
        <p14:creationId xmlns:p14="http://schemas.microsoft.com/office/powerpoint/2010/main" val="1337880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BD82E-3752-801C-F858-B168011FA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90923-F76D-FBC9-8A86-8472B648A2FA}"/>
              </a:ext>
            </a:extLst>
          </p:cNvPr>
          <p:cNvSpPr>
            <a:spLocks noGrp="1"/>
          </p:cNvSpPr>
          <p:nvPr>
            <p:ph type="title"/>
          </p:nvPr>
        </p:nvSpPr>
        <p:spPr/>
        <p:txBody>
          <a:bodyPr/>
          <a:lstStyle/>
          <a:p>
            <a:pPr algn="ctr"/>
            <a:r>
              <a:rPr lang="en-IN" b="1" dirty="0">
                <a:solidFill>
                  <a:srgbClr val="C00000"/>
                </a:solidFill>
                <a:latin typeface="+mn-lt"/>
              </a:rPr>
              <a:t>Types of IR Model</a:t>
            </a:r>
          </a:p>
        </p:txBody>
      </p:sp>
      <p:sp>
        <p:nvSpPr>
          <p:cNvPr id="3" name="Content Placeholder 2">
            <a:extLst>
              <a:ext uri="{FF2B5EF4-FFF2-40B4-BE49-F238E27FC236}">
                <a16:creationId xmlns:a16="http://schemas.microsoft.com/office/drawing/2014/main" id="{B1ADF77E-FA0F-7B3D-23DE-7B65C166692D}"/>
              </a:ext>
            </a:extLst>
          </p:cNvPr>
          <p:cNvSpPr>
            <a:spLocks noGrp="1"/>
          </p:cNvSpPr>
          <p:nvPr>
            <p:ph idx="1"/>
          </p:nvPr>
        </p:nvSpPr>
        <p:spPr/>
        <p:txBody>
          <a:bodyPr>
            <a:normAutofit/>
          </a:bodyPr>
          <a:lstStyle/>
          <a:p>
            <a:pPr algn="l"/>
            <a:r>
              <a:rPr lang="en-IN" sz="2400" b="1" i="0" dirty="0">
                <a:solidFill>
                  <a:srgbClr val="383838"/>
                </a:solidFill>
                <a:effectLst/>
              </a:rPr>
              <a:t>Alternative IR Models</a:t>
            </a:r>
            <a:endParaRPr lang="en-IN" sz="2400" b="0" i="0" dirty="0">
              <a:solidFill>
                <a:srgbClr val="383838"/>
              </a:solidFill>
              <a:effectLst/>
            </a:endParaRPr>
          </a:p>
          <a:p>
            <a:pPr algn="l"/>
            <a:r>
              <a:rPr lang="en-US" sz="2400" b="0" i="0" dirty="0">
                <a:solidFill>
                  <a:srgbClr val="383838"/>
                </a:solidFill>
                <a:effectLst/>
              </a:rPr>
              <a:t>It is the enhancement of the classical IR model that makes use of some specific techniques from some other fields.</a:t>
            </a:r>
          </a:p>
          <a:p>
            <a:pPr algn="l"/>
            <a:r>
              <a:rPr lang="en-US" sz="2400" b="0" i="0" dirty="0">
                <a:solidFill>
                  <a:srgbClr val="383838"/>
                </a:solidFill>
                <a:effectLst/>
              </a:rPr>
              <a:t>Following are the examples of Alternative IR models:</a:t>
            </a:r>
          </a:p>
          <a:p>
            <a:pPr lvl="1"/>
            <a:r>
              <a:rPr lang="en-US" b="0" i="0" dirty="0">
                <a:solidFill>
                  <a:srgbClr val="383838"/>
                </a:solidFill>
                <a:effectLst/>
              </a:rPr>
              <a:t>Cluster models,</a:t>
            </a:r>
          </a:p>
          <a:p>
            <a:pPr lvl="1"/>
            <a:r>
              <a:rPr lang="en-US" b="0" i="0" dirty="0">
                <a:solidFill>
                  <a:srgbClr val="383838"/>
                </a:solidFill>
                <a:effectLst/>
              </a:rPr>
              <a:t>Fuzzy models,</a:t>
            </a:r>
          </a:p>
          <a:p>
            <a:pPr lvl="1"/>
            <a:r>
              <a:rPr lang="en-US" b="0" i="0" dirty="0">
                <a:solidFill>
                  <a:srgbClr val="383838"/>
                </a:solidFill>
                <a:effectLst/>
              </a:rPr>
              <a:t>Latent Semantic Indexing (LSI) models.</a:t>
            </a:r>
          </a:p>
          <a:p>
            <a:endParaRPr lang="en-IN" dirty="0"/>
          </a:p>
        </p:txBody>
      </p:sp>
      <p:sp>
        <p:nvSpPr>
          <p:cNvPr id="4" name="Date Placeholder 3">
            <a:extLst>
              <a:ext uri="{FF2B5EF4-FFF2-40B4-BE49-F238E27FC236}">
                <a16:creationId xmlns:a16="http://schemas.microsoft.com/office/drawing/2014/main" id="{DF3BDE00-B4DB-B7A1-16BE-DA8718EEBAFE}"/>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5631FA88-103C-5EA9-E04A-5A6CFC28FA24}"/>
              </a:ext>
            </a:extLst>
          </p:cNvPr>
          <p:cNvSpPr>
            <a:spLocks noGrp="1"/>
          </p:cNvSpPr>
          <p:nvPr>
            <p:ph type="sldNum" sz="quarter" idx="12"/>
          </p:nvPr>
        </p:nvSpPr>
        <p:spPr/>
        <p:txBody>
          <a:bodyPr/>
          <a:lstStyle/>
          <a:p>
            <a:fld id="{163AD4BA-437A-4413-A364-1F8DC31203C9}" type="slidenum">
              <a:rPr lang="en-IN" smtClean="0"/>
              <a:t>23</a:t>
            </a:fld>
            <a:endParaRPr lang="en-IN" dirty="0"/>
          </a:p>
        </p:txBody>
      </p:sp>
    </p:spTree>
    <p:extLst>
      <p:ext uri="{BB962C8B-B14F-4D97-AF65-F5344CB8AC3E}">
        <p14:creationId xmlns:p14="http://schemas.microsoft.com/office/powerpoint/2010/main" val="263187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340A9-FC6F-8FE7-E962-82462B6C6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53305-A696-6C8B-24B2-4C756CBD6FBE}"/>
              </a:ext>
            </a:extLst>
          </p:cNvPr>
          <p:cNvSpPr>
            <a:spLocks noGrp="1"/>
          </p:cNvSpPr>
          <p:nvPr>
            <p:ph type="title"/>
          </p:nvPr>
        </p:nvSpPr>
        <p:spPr>
          <a:xfrm>
            <a:off x="675640" y="-17132"/>
            <a:ext cx="10515600" cy="662782"/>
          </a:xfrm>
        </p:spPr>
        <p:txBody>
          <a:bodyPr>
            <a:normAutofit fontScale="90000"/>
          </a:bodyPr>
          <a:lstStyle/>
          <a:p>
            <a:pPr algn="ctr"/>
            <a:r>
              <a:rPr lang="en-IN" b="1" dirty="0">
                <a:solidFill>
                  <a:srgbClr val="C00000"/>
                </a:solidFill>
              </a:rPr>
              <a:t>Evaluation of IR Systems</a:t>
            </a:r>
          </a:p>
        </p:txBody>
      </p:sp>
      <p:sp>
        <p:nvSpPr>
          <p:cNvPr id="3" name="Content Placeholder 2">
            <a:extLst>
              <a:ext uri="{FF2B5EF4-FFF2-40B4-BE49-F238E27FC236}">
                <a16:creationId xmlns:a16="http://schemas.microsoft.com/office/drawing/2014/main" id="{0E91C0CF-B84A-1DCE-3349-8C9E0571F609}"/>
              </a:ext>
            </a:extLst>
          </p:cNvPr>
          <p:cNvSpPr>
            <a:spLocks noGrp="1"/>
          </p:cNvSpPr>
          <p:nvPr>
            <p:ph idx="1"/>
          </p:nvPr>
        </p:nvSpPr>
        <p:spPr>
          <a:xfrm>
            <a:off x="838200" y="666439"/>
            <a:ext cx="10515600" cy="4351338"/>
          </a:xfrm>
        </p:spPr>
        <p:txBody>
          <a:bodyPr>
            <a:noAutofit/>
          </a:bodyPr>
          <a:lstStyle/>
          <a:p>
            <a:pPr algn="l"/>
            <a:r>
              <a:rPr lang="en-US" sz="2000" b="0" i="0" dirty="0">
                <a:solidFill>
                  <a:srgbClr val="383838"/>
                </a:solidFill>
                <a:effectLst/>
              </a:rPr>
              <a:t>The two common effective measures for evaluating IR systems are as follows:</a:t>
            </a:r>
          </a:p>
          <a:p>
            <a:pPr lvl="1"/>
            <a:r>
              <a:rPr lang="en-US" sz="2000" b="0" i="0" dirty="0">
                <a:solidFill>
                  <a:srgbClr val="383838"/>
                </a:solidFill>
                <a:effectLst/>
              </a:rPr>
              <a:t>Precision</a:t>
            </a:r>
          </a:p>
          <a:p>
            <a:pPr lvl="1"/>
            <a:r>
              <a:rPr lang="en-US" sz="2000" b="0" i="0" dirty="0">
                <a:solidFill>
                  <a:srgbClr val="383838"/>
                </a:solidFill>
                <a:effectLst/>
              </a:rPr>
              <a:t>Recall</a:t>
            </a:r>
            <a:endParaRPr lang="en-US" sz="2000" dirty="0">
              <a:solidFill>
                <a:srgbClr val="383838"/>
              </a:solidFill>
            </a:endParaRPr>
          </a:p>
          <a:p>
            <a:pPr algn="l"/>
            <a:r>
              <a:rPr lang="en-US" sz="2000" b="1" i="0" dirty="0">
                <a:solidFill>
                  <a:srgbClr val="383838"/>
                </a:solidFill>
                <a:effectLst/>
              </a:rPr>
              <a:t>Precision:</a:t>
            </a:r>
            <a:r>
              <a:rPr lang="en-US" sz="2000" b="0" i="0" dirty="0">
                <a:solidFill>
                  <a:srgbClr val="383838"/>
                </a:solidFill>
                <a:effectLst/>
              </a:rPr>
              <a:t> Precision is the proportion of retrieved documents that are relevant.</a:t>
            </a:r>
          </a:p>
          <a:p>
            <a:pPr algn="l"/>
            <a:r>
              <a:rPr lang="en-US" sz="2000" b="1" i="0" dirty="0">
                <a:solidFill>
                  <a:srgbClr val="383838"/>
                </a:solidFill>
                <a:effectLst/>
              </a:rPr>
              <a:t>Recall:</a:t>
            </a:r>
            <a:r>
              <a:rPr lang="en-US" sz="2000" b="0" i="0" dirty="0">
                <a:solidFill>
                  <a:srgbClr val="383838"/>
                </a:solidFill>
                <a:effectLst/>
              </a:rPr>
              <a:t> The recall is the </a:t>
            </a:r>
            <a:r>
              <a:rPr lang="en-US" sz="2000" dirty="0">
                <a:solidFill>
                  <a:srgbClr val="383838"/>
                </a:solidFill>
              </a:rPr>
              <a:t>p</a:t>
            </a:r>
            <a:r>
              <a:rPr lang="en-US" sz="2000" b="0" i="0" dirty="0">
                <a:solidFill>
                  <a:srgbClr val="383838"/>
                </a:solidFill>
                <a:effectLst/>
              </a:rPr>
              <a:t>roportion of relevant documents that are retrieved.</a:t>
            </a:r>
          </a:p>
          <a:p>
            <a:pPr algn="l"/>
            <a:r>
              <a:rPr lang="en-US" sz="2000" b="0" i="0" dirty="0">
                <a:solidFill>
                  <a:srgbClr val="383838"/>
                </a:solidFill>
                <a:effectLst/>
              </a:rPr>
              <a:t>Ideally both precision and recall should be 1. In practice, these are inversely related.</a:t>
            </a:r>
          </a:p>
          <a:p>
            <a:pPr lvl="1"/>
            <a:endParaRPr lang="en-US" sz="2000" b="0" i="0" dirty="0">
              <a:solidFill>
                <a:srgbClr val="383838"/>
              </a:solidFill>
              <a:effectLst/>
            </a:endParaRPr>
          </a:p>
        </p:txBody>
      </p:sp>
      <p:sp>
        <p:nvSpPr>
          <p:cNvPr id="4" name="Date Placeholder 3">
            <a:extLst>
              <a:ext uri="{FF2B5EF4-FFF2-40B4-BE49-F238E27FC236}">
                <a16:creationId xmlns:a16="http://schemas.microsoft.com/office/drawing/2014/main" id="{F1DC66E4-8B3A-B4B6-9D69-43C71878C5FF}"/>
              </a:ext>
            </a:extLst>
          </p:cNvPr>
          <p:cNvSpPr>
            <a:spLocks noGrp="1"/>
          </p:cNvSpPr>
          <p:nvPr>
            <p:ph type="dt" sz="half" idx="10"/>
          </p:nvPr>
        </p:nvSpPr>
        <p:spPr/>
        <p:txBody>
          <a:bodyPr/>
          <a:lstStyle/>
          <a:p>
            <a:fld id="{5D8CBAC6-021A-4692-B1A4-501AF442598B}" type="datetime1">
              <a:rPr lang="en-IN" smtClean="0"/>
              <a:t>11-03-2024</a:t>
            </a:fld>
            <a:endParaRPr lang="en-IN" dirty="0"/>
          </a:p>
        </p:txBody>
      </p:sp>
      <p:sp>
        <p:nvSpPr>
          <p:cNvPr id="5" name="Slide Number Placeholder 4">
            <a:extLst>
              <a:ext uri="{FF2B5EF4-FFF2-40B4-BE49-F238E27FC236}">
                <a16:creationId xmlns:a16="http://schemas.microsoft.com/office/drawing/2014/main" id="{16D5F124-EA37-3B86-6FEF-DD4AEB20158E}"/>
              </a:ext>
            </a:extLst>
          </p:cNvPr>
          <p:cNvSpPr>
            <a:spLocks noGrp="1"/>
          </p:cNvSpPr>
          <p:nvPr>
            <p:ph type="sldNum" sz="quarter" idx="12"/>
          </p:nvPr>
        </p:nvSpPr>
        <p:spPr/>
        <p:txBody>
          <a:bodyPr/>
          <a:lstStyle/>
          <a:p>
            <a:fld id="{163AD4BA-437A-4413-A364-1F8DC31203C9}" type="slidenum">
              <a:rPr lang="en-IN" smtClean="0"/>
              <a:t>24</a:t>
            </a:fld>
            <a:endParaRPr lang="en-IN" dirty="0"/>
          </a:p>
        </p:txBody>
      </p:sp>
      <p:pic>
        <p:nvPicPr>
          <p:cNvPr id="8" name="Picture 7">
            <a:extLst>
              <a:ext uri="{FF2B5EF4-FFF2-40B4-BE49-F238E27FC236}">
                <a16:creationId xmlns:a16="http://schemas.microsoft.com/office/drawing/2014/main" id="{65449210-2EBE-8A64-278C-08BFCCC9C8DA}"/>
              </a:ext>
            </a:extLst>
          </p:cNvPr>
          <p:cNvPicPr>
            <a:picLocks noChangeAspect="1"/>
          </p:cNvPicPr>
          <p:nvPr/>
        </p:nvPicPr>
        <p:blipFill>
          <a:blip r:embed="rId2"/>
          <a:stretch>
            <a:fillRect/>
          </a:stretch>
        </p:blipFill>
        <p:spPr>
          <a:xfrm>
            <a:off x="2758277" y="2993834"/>
            <a:ext cx="6350326" cy="1968601"/>
          </a:xfrm>
          <a:prstGeom prst="rect">
            <a:avLst/>
          </a:prstGeom>
        </p:spPr>
      </p:pic>
      <p:pic>
        <p:nvPicPr>
          <p:cNvPr id="10" name="Picture 9">
            <a:extLst>
              <a:ext uri="{FF2B5EF4-FFF2-40B4-BE49-F238E27FC236}">
                <a16:creationId xmlns:a16="http://schemas.microsoft.com/office/drawing/2014/main" id="{6710B30E-A630-7968-C5E2-59F4F6356653}"/>
              </a:ext>
            </a:extLst>
          </p:cNvPr>
          <p:cNvPicPr>
            <a:picLocks noChangeAspect="1"/>
          </p:cNvPicPr>
          <p:nvPr/>
        </p:nvPicPr>
        <p:blipFill>
          <a:blip r:embed="rId3"/>
          <a:stretch>
            <a:fillRect/>
          </a:stretch>
        </p:blipFill>
        <p:spPr>
          <a:xfrm>
            <a:off x="3005939" y="4807544"/>
            <a:ext cx="5855001" cy="1759040"/>
          </a:xfrm>
          <a:prstGeom prst="rect">
            <a:avLst/>
          </a:prstGeom>
        </p:spPr>
      </p:pic>
    </p:spTree>
    <p:extLst>
      <p:ext uri="{BB962C8B-B14F-4D97-AF65-F5344CB8AC3E}">
        <p14:creationId xmlns:p14="http://schemas.microsoft.com/office/powerpoint/2010/main" val="359157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F4E6E-D460-C346-6867-61B3B346F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FEB13-BA03-65F9-8A86-02DAC14F8753}"/>
              </a:ext>
            </a:extLst>
          </p:cNvPr>
          <p:cNvSpPr>
            <a:spLocks noGrp="1"/>
          </p:cNvSpPr>
          <p:nvPr>
            <p:ph type="title"/>
          </p:nvPr>
        </p:nvSpPr>
        <p:spPr>
          <a:xfrm>
            <a:off x="838200" y="262095"/>
            <a:ext cx="10515600" cy="1325563"/>
          </a:xfrm>
        </p:spPr>
        <p:txBody>
          <a:bodyPr/>
          <a:lstStyle/>
          <a:p>
            <a:pPr algn="ctr"/>
            <a:r>
              <a:rPr lang="en-IN" b="1" dirty="0">
                <a:solidFill>
                  <a:srgbClr val="C00000"/>
                </a:solidFill>
              </a:rPr>
              <a:t>Boolean Model</a:t>
            </a:r>
          </a:p>
        </p:txBody>
      </p:sp>
      <p:sp>
        <p:nvSpPr>
          <p:cNvPr id="3" name="Content Placeholder 2">
            <a:extLst>
              <a:ext uri="{FF2B5EF4-FFF2-40B4-BE49-F238E27FC236}">
                <a16:creationId xmlns:a16="http://schemas.microsoft.com/office/drawing/2014/main" id="{4AD5470D-AA82-321A-20AD-28DF002E9B2E}"/>
              </a:ext>
            </a:extLst>
          </p:cNvPr>
          <p:cNvSpPr>
            <a:spLocks noGrp="1"/>
          </p:cNvSpPr>
          <p:nvPr>
            <p:ph idx="1"/>
          </p:nvPr>
        </p:nvSpPr>
        <p:spPr>
          <a:xfrm>
            <a:off x="838200" y="1581785"/>
            <a:ext cx="10515600" cy="4351338"/>
          </a:xfrm>
        </p:spPr>
        <p:txBody>
          <a:bodyPr>
            <a:normAutofit/>
          </a:bodyPr>
          <a:lstStyle/>
          <a:p>
            <a:pPr algn="just"/>
            <a:r>
              <a:rPr lang="en-US" sz="2400" b="0" i="0" dirty="0">
                <a:solidFill>
                  <a:srgbClr val="000000"/>
                </a:solidFill>
                <a:effectLst/>
              </a:rPr>
              <a:t>The Boolean Model is a way to find information. It is based on Boolean logic about true and false numbers. </a:t>
            </a:r>
          </a:p>
          <a:p>
            <a:pPr algn="just"/>
            <a:r>
              <a:rPr lang="en-US" sz="2400" b="0" i="0" dirty="0">
                <a:solidFill>
                  <a:srgbClr val="000000"/>
                </a:solidFill>
                <a:effectLst/>
              </a:rPr>
              <a:t>This model shows documents and queries as sets of terms, where each term can be present (true) or missing (false). </a:t>
            </a:r>
          </a:p>
          <a:p>
            <a:pPr algn="just"/>
            <a:r>
              <a:rPr lang="en-US" sz="2400" b="0" i="0" dirty="0">
                <a:solidFill>
                  <a:srgbClr val="000000"/>
                </a:solidFill>
                <a:effectLst/>
              </a:rPr>
              <a:t>Users can build complex queries using logical operators (AND, OR, NOT) to retrieve relevant documents.</a:t>
            </a:r>
          </a:p>
          <a:p>
            <a:pPr algn="just"/>
            <a:r>
              <a:rPr lang="en-US" sz="2400" b="0" i="0" dirty="0">
                <a:effectLst/>
              </a:rPr>
              <a:t>Example</a:t>
            </a:r>
          </a:p>
          <a:p>
            <a:pPr lvl="1" algn="just"/>
            <a:r>
              <a:rPr lang="en-US" b="0" i="0" dirty="0">
                <a:solidFill>
                  <a:srgbClr val="000000"/>
                </a:solidFill>
                <a:effectLst/>
              </a:rPr>
              <a:t>Let's say we have a collection of papers about animals, and we want to find the ones that include both "cat" and "dog." With the help of the Boolean Model, we make a query: "cat AND dog." Only papers with both "cat" and "dog" are returned by the model.</a:t>
            </a:r>
          </a:p>
        </p:txBody>
      </p:sp>
      <p:sp>
        <p:nvSpPr>
          <p:cNvPr id="4" name="Date Placeholder 3">
            <a:extLst>
              <a:ext uri="{FF2B5EF4-FFF2-40B4-BE49-F238E27FC236}">
                <a16:creationId xmlns:a16="http://schemas.microsoft.com/office/drawing/2014/main" id="{1C795491-B3F2-646C-5339-538854A39093}"/>
              </a:ext>
            </a:extLst>
          </p:cNvPr>
          <p:cNvSpPr>
            <a:spLocks noGrp="1"/>
          </p:cNvSpPr>
          <p:nvPr>
            <p:ph type="dt" sz="half" idx="10"/>
          </p:nvPr>
        </p:nvSpPr>
        <p:spPr/>
        <p:txBody>
          <a:bodyPr/>
          <a:lstStyle/>
          <a:p>
            <a:fld id="{14956AE4-8BA0-4F6F-9788-065FA1288C7D}" type="datetime1">
              <a:rPr lang="en-IN" smtClean="0"/>
              <a:t>11-03-2024</a:t>
            </a:fld>
            <a:endParaRPr lang="en-IN" dirty="0"/>
          </a:p>
        </p:txBody>
      </p:sp>
      <p:sp>
        <p:nvSpPr>
          <p:cNvPr id="5" name="Slide Number Placeholder 4">
            <a:extLst>
              <a:ext uri="{FF2B5EF4-FFF2-40B4-BE49-F238E27FC236}">
                <a16:creationId xmlns:a16="http://schemas.microsoft.com/office/drawing/2014/main" id="{48078A28-11F2-BA4B-5004-43F7262E4ACA}"/>
              </a:ext>
            </a:extLst>
          </p:cNvPr>
          <p:cNvSpPr>
            <a:spLocks noGrp="1"/>
          </p:cNvSpPr>
          <p:nvPr>
            <p:ph type="sldNum" sz="quarter" idx="12"/>
          </p:nvPr>
        </p:nvSpPr>
        <p:spPr/>
        <p:txBody>
          <a:bodyPr/>
          <a:lstStyle/>
          <a:p>
            <a:fld id="{163AD4BA-437A-4413-A364-1F8DC31203C9}" type="slidenum">
              <a:rPr lang="en-IN" smtClean="0"/>
              <a:t>25</a:t>
            </a:fld>
            <a:endParaRPr lang="en-IN" dirty="0"/>
          </a:p>
        </p:txBody>
      </p:sp>
    </p:spTree>
    <p:extLst>
      <p:ext uri="{BB962C8B-B14F-4D97-AF65-F5344CB8AC3E}">
        <p14:creationId xmlns:p14="http://schemas.microsoft.com/office/powerpoint/2010/main" val="97859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B8BE8-4B62-34E7-DEBB-8173369C6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00F435-B896-9B54-2E0D-26EC74FF9122}"/>
              </a:ext>
            </a:extLst>
          </p:cNvPr>
          <p:cNvSpPr>
            <a:spLocks noGrp="1"/>
          </p:cNvSpPr>
          <p:nvPr>
            <p:ph type="title"/>
          </p:nvPr>
        </p:nvSpPr>
        <p:spPr>
          <a:xfrm>
            <a:off x="838200" y="262095"/>
            <a:ext cx="10515600" cy="1325563"/>
          </a:xfrm>
        </p:spPr>
        <p:txBody>
          <a:bodyPr/>
          <a:lstStyle/>
          <a:p>
            <a:pPr algn="ctr"/>
            <a:r>
              <a:rPr lang="en-IN" b="1" dirty="0">
                <a:solidFill>
                  <a:srgbClr val="C00000"/>
                </a:solidFill>
              </a:rPr>
              <a:t>Boolean Model: Advantages</a:t>
            </a:r>
          </a:p>
        </p:txBody>
      </p:sp>
      <p:sp>
        <p:nvSpPr>
          <p:cNvPr id="3" name="Content Placeholder 2">
            <a:extLst>
              <a:ext uri="{FF2B5EF4-FFF2-40B4-BE49-F238E27FC236}">
                <a16:creationId xmlns:a16="http://schemas.microsoft.com/office/drawing/2014/main" id="{D0B57E49-318F-0EDC-DBA5-A05C1D45F6FC}"/>
              </a:ext>
            </a:extLst>
          </p:cNvPr>
          <p:cNvSpPr>
            <a:spLocks noGrp="1"/>
          </p:cNvSpPr>
          <p:nvPr>
            <p:ph idx="1"/>
          </p:nvPr>
        </p:nvSpPr>
        <p:spPr>
          <a:xfrm>
            <a:off x="838200" y="1581785"/>
            <a:ext cx="10515600" cy="4351338"/>
          </a:xfrm>
        </p:spPr>
        <p:txBody>
          <a:bodyPr>
            <a:normAutofit/>
          </a:bodyPr>
          <a:lstStyle/>
          <a:p>
            <a:pPr algn="just">
              <a:buFont typeface="Arial" panose="020B0604020202020204" pitchFamily="34" charset="0"/>
              <a:buChar char="•"/>
            </a:pPr>
            <a:r>
              <a:rPr lang="en-US" sz="2200" b="1" i="0" dirty="0">
                <a:solidFill>
                  <a:srgbClr val="000000"/>
                </a:solidFill>
                <a:effectLst/>
              </a:rPr>
              <a:t>Precise Retrieval</a:t>
            </a:r>
            <a:r>
              <a:rPr lang="en-US" sz="2200" b="0" i="0" dirty="0">
                <a:solidFill>
                  <a:srgbClr val="000000"/>
                </a:solidFill>
                <a:effectLst/>
              </a:rPr>
              <a:t> − The Boolean Model lets you match terms exactly, so you can find papers that meet specific criteria quickly and precisely. Boolean model is very helpful in situations where accuracy is very important, like legal study or scientific research.</a:t>
            </a:r>
          </a:p>
          <a:p>
            <a:pPr algn="just">
              <a:buFont typeface="Arial" panose="020B0604020202020204" pitchFamily="34" charset="0"/>
              <a:buChar char="•"/>
            </a:pPr>
            <a:r>
              <a:rPr lang="en-US" sz="2200" b="1" i="0" dirty="0">
                <a:solidFill>
                  <a:srgbClr val="000000"/>
                </a:solidFill>
                <a:effectLst/>
              </a:rPr>
              <a:t>Control Over Retrieval</a:t>
            </a:r>
            <a:r>
              <a:rPr lang="en-US" sz="2200" b="0" i="0" dirty="0">
                <a:solidFill>
                  <a:srgbClr val="000000"/>
                </a:solidFill>
                <a:effectLst/>
              </a:rPr>
              <a:t> − Users have fine-grained control over the retrieval process because they can use logical operators to build complex searches. They can combine multiple terms and say how they relate to each other, ensuring that the papers they find meet certain criteria.</a:t>
            </a:r>
          </a:p>
          <a:p>
            <a:pPr algn="just">
              <a:buFont typeface="Arial" panose="020B0604020202020204" pitchFamily="34" charset="0"/>
              <a:buChar char="•"/>
            </a:pPr>
            <a:r>
              <a:rPr lang="en-US" sz="2200" b="1" i="0" dirty="0">
                <a:solidFill>
                  <a:srgbClr val="000000"/>
                </a:solidFill>
                <a:effectLst/>
              </a:rPr>
              <a:t>Straight-Forward and Easy</a:t>
            </a:r>
            <a:r>
              <a:rPr lang="en-US" sz="2200" b="0" i="0" dirty="0">
                <a:solidFill>
                  <a:srgbClr val="000000"/>
                </a:solidFill>
                <a:effectLst/>
              </a:rPr>
              <a:t> − The rules of Boolean reasoning that the Boolean Model is based on are easy to understand and use. It doesn't need complicated math calculations or formulas, so even people who know little about technology can use it.</a:t>
            </a:r>
          </a:p>
        </p:txBody>
      </p:sp>
      <p:sp>
        <p:nvSpPr>
          <p:cNvPr id="4" name="Date Placeholder 3">
            <a:extLst>
              <a:ext uri="{FF2B5EF4-FFF2-40B4-BE49-F238E27FC236}">
                <a16:creationId xmlns:a16="http://schemas.microsoft.com/office/drawing/2014/main" id="{D5F641F3-6FD2-41C2-C0EC-953B8F4D8079}"/>
              </a:ext>
            </a:extLst>
          </p:cNvPr>
          <p:cNvSpPr>
            <a:spLocks noGrp="1"/>
          </p:cNvSpPr>
          <p:nvPr>
            <p:ph type="dt" sz="half" idx="10"/>
          </p:nvPr>
        </p:nvSpPr>
        <p:spPr/>
        <p:txBody>
          <a:bodyPr/>
          <a:lstStyle/>
          <a:p>
            <a:fld id="{5D8CBAC6-021A-4692-B1A4-501AF442598B}" type="datetime1">
              <a:rPr lang="en-IN" smtClean="0"/>
              <a:t>11-03-2024</a:t>
            </a:fld>
            <a:endParaRPr lang="en-IN" dirty="0"/>
          </a:p>
        </p:txBody>
      </p:sp>
      <p:sp>
        <p:nvSpPr>
          <p:cNvPr id="5" name="Slide Number Placeholder 4">
            <a:extLst>
              <a:ext uri="{FF2B5EF4-FFF2-40B4-BE49-F238E27FC236}">
                <a16:creationId xmlns:a16="http://schemas.microsoft.com/office/drawing/2014/main" id="{5C4FD21A-ED49-6785-C9F9-A4BB6711966B}"/>
              </a:ext>
            </a:extLst>
          </p:cNvPr>
          <p:cNvSpPr>
            <a:spLocks noGrp="1"/>
          </p:cNvSpPr>
          <p:nvPr>
            <p:ph type="sldNum" sz="quarter" idx="12"/>
          </p:nvPr>
        </p:nvSpPr>
        <p:spPr/>
        <p:txBody>
          <a:bodyPr/>
          <a:lstStyle/>
          <a:p>
            <a:fld id="{163AD4BA-437A-4413-A364-1F8DC31203C9}" type="slidenum">
              <a:rPr lang="en-IN" smtClean="0"/>
              <a:t>26</a:t>
            </a:fld>
            <a:endParaRPr lang="en-IN" dirty="0"/>
          </a:p>
        </p:txBody>
      </p:sp>
    </p:spTree>
    <p:extLst>
      <p:ext uri="{BB962C8B-B14F-4D97-AF65-F5344CB8AC3E}">
        <p14:creationId xmlns:p14="http://schemas.microsoft.com/office/powerpoint/2010/main" val="2937640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E0F8-897E-83E0-6496-17066A6EA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42050-ACDB-2C7A-0304-A6C9AC072050}"/>
              </a:ext>
            </a:extLst>
          </p:cNvPr>
          <p:cNvSpPr>
            <a:spLocks noGrp="1"/>
          </p:cNvSpPr>
          <p:nvPr>
            <p:ph type="title"/>
          </p:nvPr>
        </p:nvSpPr>
        <p:spPr>
          <a:xfrm>
            <a:off x="838200" y="262095"/>
            <a:ext cx="10515600" cy="1325563"/>
          </a:xfrm>
        </p:spPr>
        <p:txBody>
          <a:bodyPr/>
          <a:lstStyle/>
          <a:p>
            <a:pPr algn="ctr"/>
            <a:r>
              <a:rPr lang="en-IN" b="1" dirty="0">
                <a:solidFill>
                  <a:srgbClr val="C00000"/>
                </a:solidFill>
              </a:rPr>
              <a:t>Boolean Model: Advantages</a:t>
            </a:r>
          </a:p>
        </p:txBody>
      </p:sp>
      <p:sp>
        <p:nvSpPr>
          <p:cNvPr id="3" name="Content Placeholder 2">
            <a:extLst>
              <a:ext uri="{FF2B5EF4-FFF2-40B4-BE49-F238E27FC236}">
                <a16:creationId xmlns:a16="http://schemas.microsoft.com/office/drawing/2014/main" id="{C7B444E8-2CC7-B215-03B3-2E45A2D1C3A4}"/>
              </a:ext>
            </a:extLst>
          </p:cNvPr>
          <p:cNvSpPr>
            <a:spLocks noGrp="1"/>
          </p:cNvSpPr>
          <p:nvPr>
            <p:ph idx="1"/>
          </p:nvPr>
        </p:nvSpPr>
        <p:spPr>
          <a:xfrm>
            <a:off x="838200" y="1581785"/>
            <a:ext cx="10515600" cy="4351338"/>
          </a:xfrm>
        </p:spPr>
        <p:txBody>
          <a:bodyPr>
            <a:normAutofit/>
          </a:bodyPr>
          <a:lstStyle/>
          <a:p>
            <a:pPr algn="just"/>
            <a:r>
              <a:rPr lang="en-US" sz="2400" b="0" i="0" dirty="0">
                <a:solidFill>
                  <a:srgbClr val="383838"/>
                </a:solidFill>
                <a:effectLst/>
                <a:latin typeface="Inter"/>
              </a:rPr>
              <a:t>It is the simplest model based on sets.</a:t>
            </a:r>
          </a:p>
          <a:p>
            <a:pPr algn="just"/>
            <a:r>
              <a:rPr lang="en-US" sz="2400" b="0" i="0" dirty="0">
                <a:solidFill>
                  <a:srgbClr val="383838"/>
                </a:solidFill>
                <a:effectLst/>
                <a:latin typeface="Inter"/>
              </a:rPr>
              <a:t>It is easy to understand and implement.</a:t>
            </a:r>
          </a:p>
          <a:p>
            <a:pPr algn="just"/>
            <a:r>
              <a:rPr lang="en-US" sz="2400" b="0" i="0" dirty="0">
                <a:solidFill>
                  <a:srgbClr val="383838"/>
                </a:solidFill>
                <a:effectLst/>
                <a:latin typeface="Inter"/>
              </a:rPr>
              <a:t>It only retrieves exact matches.</a:t>
            </a:r>
          </a:p>
          <a:p>
            <a:pPr algn="just"/>
            <a:r>
              <a:rPr lang="en-US" sz="2400" b="0" i="0" dirty="0">
                <a:solidFill>
                  <a:srgbClr val="383838"/>
                </a:solidFill>
                <a:effectLst/>
                <a:latin typeface="Inter"/>
              </a:rPr>
              <a:t>It gives the user, a sense of control over the system.</a:t>
            </a:r>
          </a:p>
        </p:txBody>
      </p:sp>
      <p:sp>
        <p:nvSpPr>
          <p:cNvPr id="4" name="Date Placeholder 3">
            <a:extLst>
              <a:ext uri="{FF2B5EF4-FFF2-40B4-BE49-F238E27FC236}">
                <a16:creationId xmlns:a16="http://schemas.microsoft.com/office/drawing/2014/main" id="{6FA883C1-9837-AC92-FF8A-04EA538B8B97}"/>
              </a:ext>
            </a:extLst>
          </p:cNvPr>
          <p:cNvSpPr>
            <a:spLocks noGrp="1"/>
          </p:cNvSpPr>
          <p:nvPr>
            <p:ph type="dt" sz="half" idx="10"/>
          </p:nvPr>
        </p:nvSpPr>
        <p:spPr/>
        <p:txBody>
          <a:bodyPr/>
          <a:lstStyle/>
          <a:p>
            <a:fld id="{5D8CBAC6-021A-4692-B1A4-501AF442598B}" type="datetime1">
              <a:rPr lang="en-IN" smtClean="0"/>
              <a:t>11-03-2024</a:t>
            </a:fld>
            <a:endParaRPr lang="en-IN" dirty="0"/>
          </a:p>
        </p:txBody>
      </p:sp>
      <p:sp>
        <p:nvSpPr>
          <p:cNvPr id="5" name="Slide Number Placeholder 4">
            <a:extLst>
              <a:ext uri="{FF2B5EF4-FFF2-40B4-BE49-F238E27FC236}">
                <a16:creationId xmlns:a16="http://schemas.microsoft.com/office/drawing/2014/main" id="{638E792D-854E-F099-2B9C-DF372CF32A26}"/>
              </a:ext>
            </a:extLst>
          </p:cNvPr>
          <p:cNvSpPr>
            <a:spLocks noGrp="1"/>
          </p:cNvSpPr>
          <p:nvPr>
            <p:ph type="sldNum" sz="quarter" idx="12"/>
          </p:nvPr>
        </p:nvSpPr>
        <p:spPr/>
        <p:txBody>
          <a:bodyPr/>
          <a:lstStyle/>
          <a:p>
            <a:fld id="{163AD4BA-437A-4413-A364-1F8DC31203C9}" type="slidenum">
              <a:rPr lang="en-IN" smtClean="0"/>
              <a:t>27</a:t>
            </a:fld>
            <a:endParaRPr lang="en-IN" dirty="0"/>
          </a:p>
        </p:txBody>
      </p:sp>
    </p:spTree>
    <p:extLst>
      <p:ext uri="{BB962C8B-B14F-4D97-AF65-F5344CB8AC3E}">
        <p14:creationId xmlns:p14="http://schemas.microsoft.com/office/powerpoint/2010/main" val="323438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06E96-B2A9-DCBB-5426-9BCC6EA9C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1CB97-362C-5208-E426-2634E1D0DC3E}"/>
              </a:ext>
            </a:extLst>
          </p:cNvPr>
          <p:cNvSpPr>
            <a:spLocks noGrp="1"/>
          </p:cNvSpPr>
          <p:nvPr>
            <p:ph type="title"/>
          </p:nvPr>
        </p:nvSpPr>
        <p:spPr>
          <a:xfrm>
            <a:off x="838200" y="262095"/>
            <a:ext cx="10515600" cy="1325563"/>
          </a:xfrm>
        </p:spPr>
        <p:txBody>
          <a:bodyPr/>
          <a:lstStyle/>
          <a:p>
            <a:pPr algn="ctr"/>
            <a:r>
              <a:rPr lang="en-IN" b="1" dirty="0">
                <a:solidFill>
                  <a:srgbClr val="C00000"/>
                </a:solidFill>
              </a:rPr>
              <a:t>Boolean Model: Disadvantages</a:t>
            </a:r>
          </a:p>
        </p:txBody>
      </p:sp>
      <p:sp>
        <p:nvSpPr>
          <p:cNvPr id="3" name="Content Placeholder 2">
            <a:extLst>
              <a:ext uri="{FF2B5EF4-FFF2-40B4-BE49-F238E27FC236}">
                <a16:creationId xmlns:a16="http://schemas.microsoft.com/office/drawing/2014/main" id="{2920A3C8-085D-9AC4-6A76-C1DEABCDDBFC}"/>
              </a:ext>
            </a:extLst>
          </p:cNvPr>
          <p:cNvSpPr>
            <a:spLocks noGrp="1"/>
          </p:cNvSpPr>
          <p:nvPr>
            <p:ph idx="1"/>
          </p:nvPr>
        </p:nvSpPr>
        <p:spPr>
          <a:xfrm>
            <a:off x="838200" y="1581785"/>
            <a:ext cx="10515600" cy="4351338"/>
          </a:xfrm>
        </p:spPr>
        <p:txBody>
          <a:bodyPr>
            <a:normAutofit/>
          </a:bodyPr>
          <a:lstStyle/>
          <a:p>
            <a:pPr algn="just">
              <a:buFont typeface="Arial" panose="020B0604020202020204" pitchFamily="34" charset="0"/>
              <a:buChar char="•"/>
            </a:pPr>
            <a:r>
              <a:rPr lang="en-US" sz="2400" b="1" i="0" dirty="0">
                <a:solidFill>
                  <a:srgbClr val="000000"/>
                </a:solidFill>
                <a:effectLst/>
              </a:rPr>
              <a:t>Lack of Importance of Terms</a:t>
            </a:r>
            <a:r>
              <a:rPr lang="en-US" sz="2400" b="0" i="0" dirty="0">
                <a:solidFill>
                  <a:srgbClr val="000000"/>
                </a:solidFill>
                <a:effectLst/>
              </a:rPr>
              <a:t> − The Boolean Model treats all terms the same without considering how important or relevant they are. This means that papers that might be useful but don't exactly match the query terms could be left out. It can't rank documents in order based on their text.</a:t>
            </a:r>
          </a:p>
          <a:p>
            <a:pPr algn="just">
              <a:buFont typeface="Arial" panose="020B0604020202020204" pitchFamily="34" charset="0"/>
              <a:buChar char="•"/>
            </a:pPr>
            <a:r>
              <a:rPr lang="en-US" sz="2400" b="1" i="0" dirty="0">
                <a:solidFill>
                  <a:srgbClr val="000000"/>
                </a:solidFill>
                <a:effectLst/>
              </a:rPr>
              <a:t>Complicated Query Construction</a:t>
            </a:r>
            <a:r>
              <a:rPr lang="en-US" sz="2400" b="0" i="0" dirty="0">
                <a:solidFill>
                  <a:srgbClr val="000000"/>
                </a:solidFill>
                <a:effectLst/>
              </a:rPr>
              <a:t> − Users unfamiliar with Boolean logic may find it hard to put together complicated Boolean queries. It needs a good understanding of logical operators and how to use them, which may stop some people from using the model.</a:t>
            </a:r>
          </a:p>
        </p:txBody>
      </p:sp>
      <p:sp>
        <p:nvSpPr>
          <p:cNvPr id="4" name="Date Placeholder 3">
            <a:extLst>
              <a:ext uri="{FF2B5EF4-FFF2-40B4-BE49-F238E27FC236}">
                <a16:creationId xmlns:a16="http://schemas.microsoft.com/office/drawing/2014/main" id="{315FAC46-3DBF-EA2C-EF37-3187217BDECF}"/>
              </a:ext>
            </a:extLst>
          </p:cNvPr>
          <p:cNvSpPr>
            <a:spLocks noGrp="1"/>
          </p:cNvSpPr>
          <p:nvPr>
            <p:ph type="dt" sz="half" idx="10"/>
          </p:nvPr>
        </p:nvSpPr>
        <p:spPr/>
        <p:txBody>
          <a:bodyPr/>
          <a:lstStyle/>
          <a:p>
            <a:fld id="{96707106-6163-4EC0-8823-9ED13D942211}" type="datetime1">
              <a:rPr lang="en-IN" smtClean="0"/>
              <a:t>11-03-2024</a:t>
            </a:fld>
            <a:endParaRPr lang="en-IN" dirty="0"/>
          </a:p>
        </p:txBody>
      </p:sp>
      <p:sp>
        <p:nvSpPr>
          <p:cNvPr id="5" name="Slide Number Placeholder 4">
            <a:extLst>
              <a:ext uri="{FF2B5EF4-FFF2-40B4-BE49-F238E27FC236}">
                <a16:creationId xmlns:a16="http://schemas.microsoft.com/office/drawing/2014/main" id="{9606C1FB-15D2-D0C4-5FAE-33ED3DB084D0}"/>
              </a:ext>
            </a:extLst>
          </p:cNvPr>
          <p:cNvSpPr>
            <a:spLocks noGrp="1"/>
          </p:cNvSpPr>
          <p:nvPr>
            <p:ph type="sldNum" sz="quarter" idx="12"/>
          </p:nvPr>
        </p:nvSpPr>
        <p:spPr/>
        <p:txBody>
          <a:bodyPr/>
          <a:lstStyle/>
          <a:p>
            <a:fld id="{163AD4BA-437A-4413-A364-1F8DC31203C9}" type="slidenum">
              <a:rPr lang="en-IN" smtClean="0"/>
              <a:t>28</a:t>
            </a:fld>
            <a:endParaRPr lang="en-IN" dirty="0"/>
          </a:p>
        </p:txBody>
      </p:sp>
    </p:spTree>
    <p:extLst>
      <p:ext uri="{BB962C8B-B14F-4D97-AF65-F5344CB8AC3E}">
        <p14:creationId xmlns:p14="http://schemas.microsoft.com/office/powerpoint/2010/main" val="1657281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AD73E-6232-B7C6-4037-27660B6AC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E23BD-854D-5F8F-AEB1-806F791886DD}"/>
              </a:ext>
            </a:extLst>
          </p:cNvPr>
          <p:cNvSpPr>
            <a:spLocks noGrp="1"/>
          </p:cNvSpPr>
          <p:nvPr>
            <p:ph type="title"/>
          </p:nvPr>
        </p:nvSpPr>
        <p:spPr>
          <a:xfrm>
            <a:off x="838200" y="262095"/>
            <a:ext cx="10515600" cy="1325563"/>
          </a:xfrm>
        </p:spPr>
        <p:txBody>
          <a:bodyPr/>
          <a:lstStyle/>
          <a:p>
            <a:pPr algn="ctr"/>
            <a:r>
              <a:rPr lang="en-IN" b="1" dirty="0">
                <a:solidFill>
                  <a:srgbClr val="C00000"/>
                </a:solidFill>
              </a:rPr>
              <a:t>Boolean Model: Disadvantages</a:t>
            </a:r>
          </a:p>
        </p:txBody>
      </p:sp>
      <p:sp>
        <p:nvSpPr>
          <p:cNvPr id="3" name="Content Placeholder 2">
            <a:extLst>
              <a:ext uri="{FF2B5EF4-FFF2-40B4-BE49-F238E27FC236}">
                <a16:creationId xmlns:a16="http://schemas.microsoft.com/office/drawing/2014/main" id="{7E6555F5-E357-C66C-713A-0C9EF2BF109A}"/>
              </a:ext>
            </a:extLst>
          </p:cNvPr>
          <p:cNvSpPr>
            <a:spLocks noGrp="1"/>
          </p:cNvSpPr>
          <p:nvPr>
            <p:ph idx="1"/>
          </p:nvPr>
        </p:nvSpPr>
        <p:spPr>
          <a:xfrm>
            <a:off x="838200" y="1581785"/>
            <a:ext cx="10515600" cy="4351338"/>
          </a:xfrm>
        </p:spPr>
        <p:txBody>
          <a:bodyPr>
            <a:normAutofit/>
          </a:bodyPr>
          <a:lstStyle/>
          <a:p>
            <a:pPr algn="l"/>
            <a:r>
              <a:rPr lang="en-US" sz="2000" b="0" i="0" dirty="0">
                <a:solidFill>
                  <a:srgbClr val="383838"/>
                </a:solidFill>
                <a:effectLst/>
              </a:rPr>
              <a:t>The model’s similarity function is Boolean. Hence, there would be no partial matches. This can be annoying for the users.</a:t>
            </a:r>
          </a:p>
          <a:p>
            <a:pPr algn="l"/>
            <a:r>
              <a:rPr lang="en-US" sz="2000" b="0" i="0" dirty="0">
                <a:solidFill>
                  <a:srgbClr val="383838"/>
                </a:solidFill>
                <a:effectLst/>
              </a:rPr>
              <a:t>In this model, the Boolean operator usage has much more influence than a critical word.</a:t>
            </a:r>
          </a:p>
          <a:p>
            <a:pPr algn="l"/>
            <a:r>
              <a:rPr lang="en-US" sz="2000" b="0" i="0" dirty="0">
                <a:solidFill>
                  <a:srgbClr val="383838"/>
                </a:solidFill>
                <a:effectLst/>
              </a:rPr>
              <a:t>The query language is expressive, but it is complicated too.</a:t>
            </a:r>
          </a:p>
          <a:p>
            <a:pPr algn="l"/>
            <a:r>
              <a:rPr lang="en-US" sz="2000" b="0" i="0" dirty="0">
                <a:solidFill>
                  <a:srgbClr val="383838"/>
                </a:solidFill>
                <a:effectLst/>
              </a:rPr>
              <a:t>There is no ranking for retrieved documents by the model.</a:t>
            </a:r>
          </a:p>
        </p:txBody>
      </p:sp>
      <p:sp>
        <p:nvSpPr>
          <p:cNvPr id="4" name="Date Placeholder 3">
            <a:extLst>
              <a:ext uri="{FF2B5EF4-FFF2-40B4-BE49-F238E27FC236}">
                <a16:creationId xmlns:a16="http://schemas.microsoft.com/office/drawing/2014/main" id="{B8F589A0-352D-4170-1663-D7F073B78038}"/>
              </a:ext>
            </a:extLst>
          </p:cNvPr>
          <p:cNvSpPr>
            <a:spLocks noGrp="1"/>
          </p:cNvSpPr>
          <p:nvPr>
            <p:ph type="dt" sz="half" idx="10"/>
          </p:nvPr>
        </p:nvSpPr>
        <p:spPr/>
        <p:txBody>
          <a:bodyPr/>
          <a:lstStyle/>
          <a:p>
            <a:fld id="{5D8CBAC6-021A-4692-B1A4-501AF442598B}" type="datetime1">
              <a:rPr lang="en-IN" smtClean="0"/>
              <a:t>11-03-2024</a:t>
            </a:fld>
            <a:endParaRPr lang="en-IN" dirty="0"/>
          </a:p>
        </p:txBody>
      </p:sp>
      <p:sp>
        <p:nvSpPr>
          <p:cNvPr id="5" name="Slide Number Placeholder 4">
            <a:extLst>
              <a:ext uri="{FF2B5EF4-FFF2-40B4-BE49-F238E27FC236}">
                <a16:creationId xmlns:a16="http://schemas.microsoft.com/office/drawing/2014/main" id="{77704F91-EC8D-341E-EB0B-73149E32EA9B}"/>
              </a:ext>
            </a:extLst>
          </p:cNvPr>
          <p:cNvSpPr>
            <a:spLocks noGrp="1"/>
          </p:cNvSpPr>
          <p:nvPr>
            <p:ph type="sldNum" sz="quarter" idx="12"/>
          </p:nvPr>
        </p:nvSpPr>
        <p:spPr/>
        <p:txBody>
          <a:bodyPr/>
          <a:lstStyle/>
          <a:p>
            <a:fld id="{163AD4BA-437A-4413-A364-1F8DC31203C9}" type="slidenum">
              <a:rPr lang="en-IN" smtClean="0"/>
              <a:t>29</a:t>
            </a:fld>
            <a:endParaRPr lang="en-IN" dirty="0"/>
          </a:p>
        </p:txBody>
      </p:sp>
    </p:spTree>
    <p:extLst>
      <p:ext uri="{BB962C8B-B14F-4D97-AF65-F5344CB8AC3E}">
        <p14:creationId xmlns:p14="http://schemas.microsoft.com/office/powerpoint/2010/main" val="391522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F18A-19F9-F9B2-210D-0F0F5D3C2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07E3E-2E37-3126-AB2A-D6B1CB8D9B56}"/>
              </a:ext>
            </a:extLst>
          </p:cNvPr>
          <p:cNvSpPr>
            <a:spLocks noGrp="1"/>
          </p:cNvSpPr>
          <p:nvPr>
            <p:ph type="title"/>
          </p:nvPr>
        </p:nvSpPr>
        <p:spPr>
          <a:xfrm>
            <a:off x="909320" y="0"/>
            <a:ext cx="10515600" cy="1325563"/>
          </a:xfrm>
        </p:spPr>
        <p:txBody>
          <a:bodyPr/>
          <a:lstStyle/>
          <a:p>
            <a:pPr algn="ctr"/>
            <a:r>
              <a:rPr lang="en-IN" b="1" dirty="0">
                <a:solidFill>
                  <a:srgbClr val="C00000"/>
                </a:solidFill>
              </a:rPr>
              <a:t>Information Retrieval</a:t>
            </a:r>
          </a:p>
        </p:txBody>
      </p:sp>
      <p:sp>
        <p:nvSpPr>
          <p:cNvPr id="3" name="Content Placeholder 2">
            <a:extLst>
              <a:ext uri="{FF2B5EF4-FFF2-40B4-BE49-F238E27FC236}">
                <a16:creationId xmlns:a16="http://schemas.microsoft.com/office/drawing/2014/main" id="{7AE6D2E4-909E-2C49-A8A7-1D9B5F03BCCD}"/>
              </a:ext>
            </a:extLst>
          </p:cNvPr>
          <p:cNvSpPr>
            <a:spLocks noGrp="1"/>
          </p:cNvSpPr>
          <p:nvPr>
            <p:ph idx="1"/>
          </p:nvPr>
        </p:nvSpPr>
        <p:spPr>
          <a:xfrm>
            <a:off x="838200" y="1080611"/>
            <a:ext cx="10515600" cy="4351338"/>
          </a:xfrm>
        </p:spPr>
        <p:txBody>
          <a:bodyPr>
            <a:noAutofit/>
          </a:bodyPr>
          <a:lstStyle/>
          <a:p>
            <a:pPr algn="just"/>
            <a:r>
              <a:rPr lang="en-US" sz="2400" dirty="0"/>
              <a:t>Retrieval </a:t>
            </a:r>
          </a:p>
          <a:p>
            <a:pPr lvl="1" algn="just"/>
            <a:r>
              <a:rPr lang="en-US" dirty="0"/>
              <a:t>“Fetch something” that’s been stored </a:t>
            </a:r>
          </a:p>
          <a:p>
            <a:pPr algn="just"/>
            <a:r>
              <a:rPr lang="en-US" sz="2400" dirty="0"/>
              <a:t>Information Retrieval - Calvin Mooers definition</a:t>
            </a:r>
          </a:p>
          <a:p>
            <a:pPr lvl="1" algn="just"/>
            <a:r>
              <a:rPr lang="en-US" dirty="0"/>
              <a:t>“Information retrieval is a field concerned with the structure, analysis, organization, storage, searching, and retrieval of information.” It is the activity of obtaining information resources relevant to an information need from a collection of information resources. </a:t>
            </a:r>
          </a:p>
          <a:p>
            <a:pPr algn="just"/>
            <a:r>
              <a:rPr lang="en-US" sz="2400" dirty="0"/>
              <a:t>Main objective of IR </a:t>
            </a:r>
          </a:p>
          <a:p>
            <a:pPr lvl="1" algn="just"/>
            <a:r>
              <a:rPr lang="en-US" dirty="0"/>
              <a:t>Provide the users with effective access to and interaction with information resources. </a:t>
            </a:r>
          </a:p>
          <a:p>
            <a:pPr algn="just"/>
            <a:r>
              <a:rPr lang="en-US" sz="2400" dirty="0"/>
              <a:t>Goal of IR </a:t>
            </a:r>
          </a:p>
          <a:p>
            <a:pPr lvl="1" algn="just"/>
            <a:r>
              <a:rPr lang="en-US" dirty="0"/>
              <a:t>The goal is to search large document collections to retrieve small subsets relevant to the user’s information need.</a:t>
            </a:r>
            <a:endParaRPr lang="en-IN" dirty="0"/>
          </a:p>
        </p:txBody>
      </p:sp>
      <p:sp>
        <p:nvSpPr>
          <p:cNvPr id="4" name="Date Placeholder 3">
            <a:extLst>
              <a:ext uri="{FF2B5EF4-FFF2-40B4-BE49-F238E27FC236}">
                <a16:creationId xmlns:a16="http://schemas.microsoft.com/office/drawing/2014/main" id="{85F5AFAF-F9AD-62AA-74C3-5D3C85B5748A}"/>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7214367B-000D-F734-709F-1297DD0CFA5B}"/>
              </a:ext>
            </a:extLst>
          </p:cNvPr>
          <p:cNvSpPr>
            <a:spLocks noGrp="1"/>
          </p:cNvSpPr>
          <p:nvPr>
            <p:ph type="sldNum" sz="quarter" idx="12"/>
          </p:nvPr>
        </p:nvSpPr>
        <p:spPr/>
        <p:txBody>
          <a:bodyPr/>
          <a:lstStyle/>
          <a:p>
            <a:fld id="{163AD4BA-437A-4413-A364-1F8DC31203C9}" type="slidenum">
              <a:rPr lang="en-IN" smtClean="0"/>
              <a:t>3</a:t>
            </a:fld>
            <a:endParaRPr lang="en-IN" dirty="0"/>
          </a:p>
        </p:txBody>
      </p:sp>
    </p:spTree>
    <p:extLst>
      <p:ext uri="{BB962C8B-B14F-4D97-AF65-F5344CB8AC3E}">
        <p14:creationId xmlns:p14="http://schemas.microsoft.com/office/powerpoint/2010/main" val="2058747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E398-9607-9895-9065-206140B35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B1D6B-E3ED-E8BF-4709-7DF35969B158}"/>
              </a:ext>
            </a:extLst>
          </p:cNvPr>
          <p:cNvSpPr>
            <a:spLocks noGrp="1"/>
          </p:cNvSpPr>
          <p:nvPr>
            <p:ph type="title"/>
          </p:nvPr>
        </p:nvSpPr>
        <p:spPr>
          <a:xfrm>
            <a:off x="838200" y="262095"/>
            <a:ext cx="10515600" cy="1325563"/>
          </a:xfrm>
        </p:spPr>
        <p:txBody>
          <a:bodyPr/>
          <a:lstStyle/>
          <a:p>
            <a:pPr algn="ctr"/>
            <a:r>
              <a:rPr lang="en-IN" b="1" dirty="0">
                <a:solidFill>
                  <a:srgbClr val="C00000"/>
                </a:solidFill>
              </a:rPr>
              <a:t>Vector Space Model</a:t>
            </a:r>
          </a:p>
        </p:txBody>
      </p:sp>
      <p:sp>
        <p:nvSpPr>
          <p:cNvPr id="3" name="Content Placeholder 2">
            <a:extLst>
              <a:ext uri="{FF2B5EF4-FFF2-40B4-BE49-F238E27FC236}">
                <a16:creationId xmlns:a16="http://schemas.microsoft.com/office/drawing/2014/main" id="{2C93FDA7-EC0D-6F23-8D0B-3DBD9496DA7F}"/>
              </a:ext>
            </a:extLst>
          </p:cNvPr>
          <p:cNvSpPr>
            <a:spLocks noGrp="1"/>
          </p:cNvSpPr>
          <p:nvPr>
            <p:ph idx="1"/>
          </p:nvPr>
        </p:nvSpPr>
        <p:spPr>
          <a:xfrm>
            <a:off x="838200" y="1581785"/>
            <a:ext cx="10515600" cy="4351338"/>
          </a:xfrm>
        </p:spPr>
        <p:txBody>
          <a:bodyPr>
            <a:noAutofit/>
          </a:bodyPr>
          <a:lstStyle/>
          <a:p>
            <a:pPr algn="just"/>
            <a:r>
              <a:rPr lang="en-US" sz="2000" b="0" i="0" dirty="0">
                <a:solidFill>
                  <a:srgbClr val="383838"/>
                </a:solidFill>
                <a:effectLst/>
              </a:rPr>
              <a:t>As we have seen that there are some limitations in the Boolean model, so we have come up with a new model which is based on Luhn’s similarity criterion, which states that </a:t>
            </a:r>
            <a:r>
              <a:rPr lang="en-US" sz="2000" b="1" i="0" dirty="0">
                <a:solidFill>
                  <a:srgbClr val="383838"/>
                </a:solidFill>
                <a:effectLst/>
              </a:rPr>
              <a:t>“the more two representations agreed in given elements and their distribution, the higher would be the probability of their representing similar information”.</a:t>
            </a:r>
            <a:endParaRPr lang="en-US" sz="2000" b="0" i="0" dirty="0">
              <a:solidFill>
                <a:srgbClr val="383838"/>
              </a:solidFill>
              <a:effectLst/>
            </a:endParaRPr>
          </a:p>
          <a:p>
            <a:pPr algn="just"/>
            <a:r>
              <a:rPr lang="en-US" sz="2000" b="0" i="0" dirty="0">
                <a:solidFill>
                  <a:srgbClr val="383838"/>
                </a:solidFill>
                <a:effectLst/>
              </a:rPr>
              <a:t>To understand more about the vector Space model, you have to understand the following points:</a:t>
            </a:r>
          </a:p>
          <a:p>
            <a:pPr marL="457200" lvl="1" indent="0" algn="just">
              <a:buNone/>
            </a:pPr>
            <a:r>
              <a:rPr lang="en-US" sz="2000" b="1" i="0" dirty="0">
                <a:solidFill>
                  <a:srgbClr val="383838"/>
                </a:solidFill>
                <a:effectLst/>
              </a:rPr>
              <a:t>1.</a:t>
            </a:r>
            <a:r>
              <a:rPr lang="en-US" sz="2000" b="0" i="0" dirty="0">
                <a:solidFill>
                  <a:srgbClr val="383838"/>
                </a:solidFill>
                <a:effectLst/>
              </a:rPr>
              <a:t> In this model, the index representations (documents) and the queries are represented by vectors in a T dimensional Euclidean space.</a:t>
            </a:r>
          </a:p>
          <a:p>
            <a:pPr marL="457200" lvl="1" indent="0" algn="just">
              <a:buNone/>
            </a:pPr>
            <a:r>
              <a:rPr lang="en-US" sz="2000" b="1" i="0" dirty="0">
                <a:solidFill>
                  <a:srgbClr val="383838"/>
                </a:solidFill>
                <a:effectLst/>
              </a:rPr>
              <a:t>2.</a:t>
            </a:r>
            <a:r>
              <a:rPr lang="en-US" sz="2000" b="0" i="0" dirty="0">
                <a:solidFill>
                  <a:srgbClr val="383838"/>
                </a:solidFill>
                <a:effectLst/>
              </a:rPr>
              <a:t> T represents the number of distinct terms used in the documents.</a:t>
            </a:r>
          </a:p>
          <a:p>
            <a:pPr marL="457200" lvl="1" indent="0" algn="just">
              <a:buNone/>
            </a:pPr>
            <a:r>
              <a:rPr lang="en-US" sz="2000" b="1" i="0" dirty="0">
                <a:solidFill>
                  <a:srgbClr val="383838"/>
                </a:solidFill>
                <a:effectLst/>
              </a:rPr>
              <a:t>3. </a:t>
            </a:r>
            <a:r>
              <a:rPr lang="en-US" sz="2000" b="0" i="0" dirty="0">
                <a:solidFill>
                  <a:srgbClr val="383838"/>
                </a:solidFill>
                <a:effectLst/>
              </a:rPr>
              <a:t>Each axis corresponds to one term.</a:t>
            </a:r>
          </a:p>
          <a:p>
            <a:pPr marL="457200" lvl="1" indent="0" algn="just">
              <a:buNone/>
            </a:pPr>
            <a:r>
              <a:rPr lang="en-US" sz="2000" b="1" i="0" dirty="0">
                <a:solidFill>
                  <a:srgbClr val="383838"/>
                </a:solidFill>
                <a:effectLst/>
              </a:rPr>
              <a:t>4. </a:t>
            </a:r>
            <a:r>
              <a:rPr lang="en-US" sz="2000" b="0" i="0" dirty="0">
                <a:solidFill>
                  <a:srgbClr val="383838"/>
                </a:solidFill>
                <a:effectLst/>
              </a:rPr>
              <a:t>Ranked list of documents ordered by similarity to the query where the similarity between a query and a document is computed using a metric on the respective vectors.</a:t>
            </a:r>
          </a:p>
          <a:p>
            <a:pPr marL="457200" lvl="1" indent="0" algn="just">
              <a:buNone/>
            </a:pPr>
            <a:r>
              <a:rPr lang="en-US" sz="2000" b="1" i="0" dirty="0">
                <a:solidFill>
                  <a:srgbClr val="383838"/>
                </a:solidFill>
                <a:effectLst/>
              </a:rPr>
              <a:t>5. </a:t>
            </a:r>
            <a:r>
              <a:rPr lang="en-US" sz="2000" b="0" i="0" dirty="0">
                <a:solidFill>
                  <a:srgbClr val="383838"/>
                </a:solidFill>
                <a:effectLst/>
              </a:rPr>
              <a:t>The similarity measure of a document vector to a query vector is usually the cosine of the angle between them.</a:t>
            </a:r>
          </a:p>
        </p:txBody>
      </p:sp>
      <p:sp>
        <p:nvSpPr>
          <p:cNvPr id="4" name="Date Placeholder 3">
            <a:extLst>
              <a:ext uri="{FF2B5EF4-FFF2-40B4-BE49-F238E27FC236}">
                <a16:creationId xmlns:a16="http://schemas.microsoft.com/office/drawing/2014/main" id="{8B523927-1842-5201-7086-7F2B9702D02C}"/>
              </a:ext>
            </a:extLst>
          </p:cNvPr>
          <p:cNvSpPr>
            <a:spLocks noGrp="1"/>
          </p:cNvSpPr>
          <p:nvPr>
            <p:ph type="dt" sz="half" idx="10"/>
          </p:nvPr>
        </p:nvSpPr>
        <p:spPr/>
        <p:txBody>
          <a:bodyPr/>
          <a:lstStyle/>
          <a:p>
            <a:fld id="{5D8CBAC6-021A-4692-B1A4-501AF442598B}" type="datetime1">
              <a:rPr lang="en-IN" smtClean="0"/>
              <a:t>11-03-2024</a:t>
            </a:fld>
            <a:endParaRPr lang="en-IN" dirty="0"/>
          </a:p>
        </p:txBody>
      </p:sp>
      <p:sp>
        <p:nvSpPr>
          <p:cNvPr id="5" name="Slide Number Placeholder 4">
            <a:extLst>
              <a:ext uri="{FF2B5EF4-FFF2-40B4-BE49-F238E27FC236}">
                <a16:creationId xmlns:a16="http://schemas.microsoft.com/office/drawing/2014/main" id="{FB674A07-4743-8966-741B-BF291BC89E48}"/>
              </a:ext>
            </a:extLst>
          </p:cNvPr>
          <p:cNvSpPr>
            <a:spLocks noGrp="1"/>
          </p:cNvSpPr>
          <p:nvPr>
            <p:ph type="sldNum" sz="quarter" idx="12"/>
          </p:nvPr>
        </p:nvSpPr>
        <p:spPr/>
        <p:txBody>
          <a:bodyPr/>
          <a:lstStyle/>
          <a:p>
            <a:fld id="{163AD4BA-437A-4413-A364-1F8DC31203C9}" type="slidenum">
              <a:rPr lang="en-IN" smtClean="0"/>
              <a:t>30</a:t>
            </a:fld>
            <a:endParaRPr lang="en-IN" dirty="0"/>
          </a:p>
        </p:txBody>
      </p:sp>
      <p:pic>
        <p:nvPicPr>
          <p:cNvPr id="7" name="Picture 6">
            <a:extLst>
              <a:ext uri="{FF2B5EF4-FFF2-40B4-BE49-F238E27FC236}">
                <a16:creationId xmlns:a16="http://schemas.microsoft.com/office/drawing/2014/main" id="{09262719-8326-F1CB-957B-BBAD5005DBB7}"/>
              </a:ext>
            </a:extLst>
          </p:cNvPr>
          <p:cNvPicPr>
            <a:picLocks noChangeAspect="1"/>
          </p:cNvPicPr>
          <p:nvPr/>
        </p:nvPicPr>
        <p:blipFill>
          <a:blip r:embed="rId2"/>
          <a:stretch>
            <a:fillRect/>
          </a:stretch>
        </p:blipFill>
        <p:spPr>
          <a:xfrm>
            <a:off x="4477920" y="5596827"/>
            <a:ext cx="3886400" cy="1225613"/>
          </a:xfrm>
          <a:prstGeom prst="rect">
            <a:avLst/>
          </a:prstGeom>
        </p:spPr>
      </p:pic>
    </p:spTree>
    <p:extLst>
      <p:ext uri="{BB962C8B-B14F-4D97-AF65-F5344CB8AC3E}">
        <p14:creationId xmlns:p14="http://schemas.microsoft.com/office/powerpoint/2010/main" val="3410006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A1E9-3DF8-C851-8217-BF6C8D745571}"/>
              </a:ext>
            </a:extLst>
          </p:cNvPr>
          <p:cNvSpPr>
            <a:spLocks noGrp="1"/>
          </p:cNvSpPr>
          <p:nvPr>
            <p:ph type="title"/>
          </p:nvPr>
        </p:nvSpPr>
        <p:spPr/>
        <p:txBody>
          <a:bodyPr/>
          <a:lstStyle/>
          <a:p>
            <a:pPr algn="ctr"/>
            <a:r>
              <a:rPr lang="en-IN" b="1" i="0" dirty="0">
                <a:solidFill>
                  <a:srgbClr val="C00000"/>
                </a:solidFill>
                <a:effectLst/>
                <a:latin typeface="+mn-lt"/>
              </a:rPr>
              <a:t>Cosine Similarity Measure Formula</a:t>
            </a:r>
            <a:br>
              <a:rPr lang="en-IN" b="1" i="0" dirty="0">
                <a:solidFill>
                  <a:srgbClr val="C00000"/>
                </a:solidFill>
                <a:effectLst/>
                <a:latin typeface="+mn-lt"/>
              </a:rPr>
            </a:b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8EC08092-2570-89AB-60F0-2B2E217FA936}"/>
              </a:ext>
            </a:extLst>
          </p:cNvPr>
          <p:cNvSpPr>
            <a:spLocks noGrp="1"/>
          </p:cNvSpPr>
          <p:nvPr>
            <p:ph idx="1"/>
          </p:nvPr>
        </p:nvSpPr>
        <p:spPr/>
        <p:txBody>
          <a:bodyPr>
            <a:normAutofit/>
          </a:bodyPr>
          <a:lstStyle/>
          <a:p>
            <a:pPr algn="just"/>
            <a:r>
              <a:rPr lang="en-US" sz="2000" b="0" i="0" dirty="0">
                <a:solidFill>
                  <a:srgbClr val="000000"/>
                </a:solidFill>
                <a:effectLst/>
              </a:rPr>
              <a:t>Cosine is a normalized dot product, which can be calculated with the help of the following formula −</a:t>
            </a:r>
            <a:endParaRPr lang="en-IN" sz="2000" dirty="0"/>
          </a:p>
        </p:txBody>
      </p:sp>
      <p:sp>
        <p:nvSpPr>
          <p:cNvPr id="4" name="Date Placeholder 3">
            <a:extLst>
              <a:ext uri="{FF2B5EF4-FFF2-40B4-BE49-F238E27FC236}">
                <a16:creationId xmlns:a16="http://schemas.microsoft.com/office/drawing/2014/main" id="{C4DE89C9-044F-1854-7E83-0C4F1CF8EDE3}"/>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9A813A72-D435-A734-AE0C-5F441210B939}"/>
              </a:ext>
            </a:extLst>
          </p:cNvPr>
          <p:cNvSpPr>
            <a:spLocks noGrp="1"/>
          </p:cNvSpPr>
          <p:nvPr>
            <p:ph type="sldNum" sz="quarter" idx="12"/>
          </p:nvPr>
        </p:nvSpPr>
        <p:spPr/>
        <p:txBody>
          <a:bodyPr/>
          <a:lstStyle/>
          <a:p>
            <a:fld id="{163AD4BA-437A-4413-A364-1F8DC31203C9}" type="slidenum">
              <a:rPr lang="en-IN" smtClean="0"/>
              <a:t>31</a:t>
            </a:fld>
            <a:endParaRPr lang="en-IN" dirty="0"/>
          </a:p>
        </p:txBody>
      </p:sp>
      <p:pic>
        <p:nvPicPr>
          <p:cNvPr id="8" name="Picture 7">
            <a:extLst>
              <a:ext uri="{FF2B5EF4-FFF2-40B4-BE49-F238E27FC236}">
                <a16:creationId xmlns:a16="http://schemas.microsoft.com/office/drawing/2014/main" id="{3A299628-0493-9EA3-C530-8B50C2AC275B}"/>
              </a:ext>
            </a:extLst>
          </p:cNvPr>
          <p:cNvPicPr>
            <a:picLocks noChangeAspect="1"/>
          </p:cNvPicPr>
          <p:nvPr/>
        </p:nvPicPr>
        <p:blipFill>
          <a:blip r:embed="rId2"/>
          <a:stretch>
            <a:fillRect/>
          </a:stretch>
        </p:blipFill>
        <p:spPr>
          <a:xfrm>
            <a:off x="3458097" y="3172576"/>
            <a:ext cx="4381725" cy="1657435"/>
          </a:xfrm>
          <a:prstGeom prst="rect">
            <a:avLst/>
          </a:prstGeom>
        </p:spPr>
      </p:pic>
    </p:spTree>
    <p:extLst>
      <p:ext uri="{BB962C8B-B14F-4D97-AF65-F5344CB8AC3E}">
        <p14:creationId xmlns:p14="http://schemas.microsoft.com/office/powerpoint/2010/main" val="3594444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7B307-7264-1D3E-5F64-DA942A292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727D2-C09E-7A81-99A1-F28C419D5132}"/>
              </a:ext>
            </a:extLst>
          </p:cNvPr>
          <p:cNvSpPr>
            <a:spLocks noGrp="1"/>
          </p:cNvSpPr>
          <p:nvPr>
            <p:ph type="title"/>
          </p:nvPr>
        </p:nvSpPr>
        <p:spPr>
          <a:xfrm>
            <a:off x="838200" y="0"/>
            <a:ext cx="10515600" cy="1325563"/>
          </a:xfrm>
        </p:spPr>
        <p:txBody>
          <a:bodyPr/>
          <a:lstStyle/>
          <a:p>
            <a:pPr algn="ctr"/>
            <a:r>
              <a:rPr lang="en-IN" b="1" dirty="0">
                <a:solidFill>
                  <a:srgbClr val="C00000"/>
                </a:solidFill>
              </a:rPr>
              <a:t>Vector Space Model: Advantages</a:t>
            </a:r>
          </a:p>
        </p:txBody>
      </p:sp>
      <p:sp>
        <p:nvSpPr>
          <p:cNvPr id="3" name="Content Placeholder 2">
            <a:extLst>
              <a:ext uri="{FF2B5EF4-FFF2-40B4-BE49-F238E27FC236}">
                <a16:creationId xmlns:a16="http://schemas.microsoft.com/office/drawing/2014/main" id="{58FE8E2C-A9D6-6B4C-1333-C35F779EFF1C}"/>
              </a:ext>
            </a:extLst>
          </p:cNvPr>
          <p:cNvSpPr>
            <a:spLocks noGrp="1"/>
          </p:cNvSpPr>
          <p:nvPr>
            <p:ph idx="1"/>
          </p:nvPr>
        </p:nvSpPr>
        <p:spPr>
          <a:xfrm>
            <a:off x="838200" y="1325563"/>
            <a:ext cx="10515600" cy="4351338"/>
          </a:xfrm>
        </p:spPr>
        <p:txBody>
          <a:bodyPr>
            <a:noAutofit/>
          </a:bodyPr>
          <a:lstStyle/>
          <a:p>
            <a:pPr algn="just">
              <a:buFont typeface="Arial" panose="020B0604020202020204" pitchFamily="34" charset="0"/>
              <a:buChar char="•"/>
            </a:pPr>
            <a:r>
              <a:rPr lang="en-US" sz="2400" b="1" i="0" dirty="0">
                <a:solidFill>
                  <a:srgbClr val="000000"/>
                </a:solidFill>
                <a:effectLst/>
              </a:rPr>
              <a:t>Conceptual Similarity</a:t>
            </a:r>
            <a:r>
              <a:rPr lang="en-US" sz="2400" b="0" i="0" dirty="0">
                <a:solidFill>
                  <a:srgbClr val="000000"/>
                </a:solidFill>
                <a:effectLst/>
              </a:rPr>
              <a:t> − The Vector Space Model takes into account the semantic connections between terms and documents. This lets it find conceptually similar documents even if they don't have the exact query words. It takes into account the general context and meaning of words, which makes retrieval more complete. </a:t>
            </a:r>
          </a:p>
          <a:p>
            <a:pPr algn="just">
              <a:buFont typeface="Arial" panose="020B0604020202020204" pitchFamily="34" charset="0"/>
              <a:buChar char="•"/>
            </a:pPr>
            <a:r>
              <a:rPr lang="en-US" sz="2400" b="1" i="0" dirty="0">
                <a:solidFill>
                  <a:srgbClr val="000000"/>
                </a:solidFill>
                <a:effectLst/>
              </a:rPr>
              <a:t>Relevance Ranking</a:t>
            </a:r>
            <a:r>
              <a:rPr lang="en-US" sz="2400" b="0" i="0" dirty="0">
                <a:solidFill>
                  <a:srgbClr val="000000"/>
                </a:solidFill>
                <a:effectLst/>
              </a:rPr>
              <a:t> − The Vector Space Model ranks documents by how similar they are to the question. This makes it possible to retrieve information based on how relevant it is. It gives term weights by using methods like TF-IDF, which gives more weight to terms that are both useful and rare in the collection of documents. This helps put more relevant papers at the top of the search results. </a:t>
            </a:r>
          </a:p>
          <a:p>
            <a:pPr algn="just">
              <a:buFont typeface="Arial" panose="020B0604020202020204" pitchFamily="34" charset="0"/>
              <a:buChar char="•"/>
            </a:pPr>
            <a:r>
              <a:rPr lang="en-US" sz="2400" b="1" i="0" dirty="0">
                <a:solidFill>
                  <a:srgbClr val="000000"/>
                </a:solidFill>
                <a:effectLst/>
              </a:rPr>
              <a:t>Flexibility</a:t>
            </a:r>
            <a:r>
              <a:rPr lang="en-US" sz="2400" b="0" i="0" dirty="0">
                <a:solidFill>
                  <a:srgbClr val="000000"/>
                </a:solidFill>
                <a:effectLst/>
              </a:rPr>
              <a:t> − The Vector Space Model lets you choose how you want to ask questions. Users are not limited to exact matches, and they can get documents that are tied to the query in a contextual or semantic way. Because of this, it can be used for a wide range of information-finding jobs.</a:t>
            </a:r>
          </a:p>
          <a:p>
            <a:pPr algn="just">
              <a:buFont typeface="Arial" panose="020B0604020202020204" pitchFamily="34" charset="0"/>
              <a:buChar char="•"/>
            </a:pPr>
            <a:endParaRPr lang="en-US" sz="2400" b="0" i="0" dirty="0">
              <a:solidFill>
                <a:srgbClr val="000000"/>
              </a:solidFill>
              <a:effectLst/>
            </a:endParaRPr>
          </a:p>
        </p:txBody>
      </p:sp>
      <p:sp>
        <p:nvSpPr>
          <p:cNvPr id="4" name="Date Placeholder 3">
            <a:extLst>
              <a:ext uri="{FF2B5EF4-FFF2-40B4-BE49-F238E27FC236}">
                <a16:creationId xmlns:a16="http://schemas.microsoft.com/office/drawing/2014/main" id="{DFF8D801-1BDB-7842-EF4F-E79BF8572352}"/>
              </a:ext>
            </a:extLst>
          </p:cNvPr>
          <p:cNvSpPr>
            <a:spLocks noGrp="1"/>
          </p:cNvSpPr>
          <p:nvPr>
            <p:ph type="dt" sz="half" idx="10"/>
          </p:nvPr>
        </p:nvSpPr>
        <p:spPr/>
        <p:txBody>
          <a:bodyPr/>
          <a:lstStyle/>
          <a:p>
            <a:fld id="{BA8E591C-76B9-4BB8-AE20-BBA33EFD22FA}" type="datetime1">
              <a:rPr lang="en-IN" smtClean="0"/>
              <a:t>11-03-2024</a:t>
            </a:fld>
            <a:endParaRPr lang="en-IN" dirty="0"/>
          </a:p>
        </p:txBody>
      </p:sp>
      <p:sp>
        <p:nvSpPr>
          <p:cNvPr id="5" name="Slide Number Placeholder 4">
            <a:extLst>
              <a:ext uri="{FF2B5EF4-FFF2-40B4-BE49-F238E27FC236}">
                <a16:creationId xmlns:a16="http://schemas.microsoft.com/office/drawing/2014/main" id="{73E78E77-B719-C0E8-80A8-76ED8A1934FD}"/>
              </a:ext>
            </a:extLst>
          </p:cNvPr>
          <p:cNvSpPr>
            <a:spLocks noGrp="1"/>
          </p:cNvSpPr>
          <p:nvPr>
            <p:ph type="sldNum" sz="quarter" idx="12"/>
          </p:nvPr>
        </p:nvSpPr>
        <p:spPr/>
        <p:txBody>
          <a:bodyPr/>
          <a:lstStyle/>
          <a:p>
            <a:fld id="{163AD4BA-437A-4413-A364-1F8DC31203C9}" type="slidenum">
              <a:rPr lang="en-IN" smtClean="0"/>
              <a:t>32</a:t>
            </a:fld>
            <a:endParaRPr lang="en-IN" dirty="0"/>
          </a:p>
        </p:txBody>
      </p:sp>
    </p:spTree>
    <p:extLst>
      <p:ext uri="{BB962C8B-B14F-4D97-AF65-F5344CB8AC3E}">
        <p14:creationId xmlns:p14="http://schemas.microsoft.com/office/powerpoint/2010/main" val="1919483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242C-FD36-94B1-9339-F099D7390E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C1D38-9C48-9408-3AA6-6DD16504E4BA}"/>
              </a:ext>
            </a:extLst>
          </p:cNvPr>
          <p:cNvSpPr>
            <a:spLocks noGrp="1"/>
          </p:cNvSpPr>
          <p:nvPr>
            <p:ph idx="1"/>
          </p:nvPr>
        </p:nvSpPr>
        <p:spPr>
          <a:xfrm>
            <a:off x="838200" y="1581785"/>
            <a:ext cx="10515600" cy="4351338"/>
          </a:xfrm>
        </p:spPr>
        <p:txBody>
          <a:bodyPr>
            <a:normAutofit/>
          </a:bodyPr>
          <a:lstStyle/>
          <a:p>
            <a:pPr algn="just">
              <a:buFont typeface="Arial" panose="020B0604020202020204" pitchFamily="34" charset="0"/>
              <a:buChar char="•"/>
            </a:pPr>
            <a:r>
              <a:rPr lang="en-US" sz="2400" b="1" i="0" dirty="0">
                <a:solidFill>
                  <a:srgbClr val="000000"/>
                </a:solidFill>
                <a:effectLst/>
              </a:rPr>
              <a:t>Curse of Dimension</a:t>
            </a:r>
            <a:r>
              <a:rPr lang="en-US" sz="2400" b="0" i="0" dirty="0">
                <a:solidFill>
                  <a:srgbClr val="000000"/>
                </a:solidFill>
                <a:effectLst/>
              </a:rPr>
              <a:t> − In the Vector Space Model, the high dimension of the vector space can make it harder to do computations and take up more room. As the number of unique terms goes up, it gets exponentially harder to understand and compare vectors. </a:t>
            </a:r>
          </a:p>
          <a:p>
            <a:pPr algn="just">
              <a:buFont typeface="Arial" panose="020B0604020202020204" pitchFamily="34" charset="0"/>
              <a:buChar char="•"/>
            </a:pPr>
            <a:r>
              <a:rPr lang="en-US" sz="2400" b="1" i="0" dirty="0">
                <a:solidFill>
                  <a:srgbClr val="000000"/>
                </a:solidFill>
                <a:effectLst/>
              </a:rPr>
              <a:t>Challenges with Synonymy and Polysemy</a:t>
            </a:r>
            <a:r>
              <a:rPr lang="en-US" sz="2400" b="0" i="0" dirty="0">
                <a:solidFill>
                  <a:srgbClr val="000000"/>
                </a:solidFill>
                <a:effectLst/>
              </a:rPr>
              <a:t> − The Vector Space Model takes each term as a separate entity, making it hard to deal with synonymy (when different words mean the same thing) and polysemy (when the same word can mean more than one thing). You should use more tools, like semantic analysis or models, to solve these problems well.</a:t>
            </a:r>
          </a:p>
        </p:txBody>
      </p:sp>
      <p:sp>
        <p:nvSpPr>
          <p:cNvPr id="6" name="Title 1">
            <a:extLst>
              <a:ext uri="{FF2B5EF4-FFF2-40B4-BE49-F238E27FC236}">
                <a16:creationId xmlns:a16="http://schemas.microsoft.com/office/drawing/2014/main" id="{D502BAFC-2E6C-A6B9-2B56-ED89E889BED8}"/>
              </a:ext>
            </a:extLst>
          </p:cNvPr>
          <p:cNvSpPr>
            <a:spLocks noGrp="1"/>
          </p:cNvSpPr>
          <p:nvPr>
            <p:ph type="title"/>
          </p:nvPr>
        </p:nvSpPr>
        <p:spPr>
          <a:xfrm>
            <a:off x="838200" y="261938"/>
            <a:ext cx="10515600" cy="1325562"/>
          </a:xfrm>
        </p:spPr>
        <p:txBody>
          <a:bodyPr/>
          <a:lstStyle/>
          <a:p>
            <a:pPr algn="ctr"/>
            <a:r>
              <a:rPr lang="en-IN" b="1" dirty="0">
                <a:solidFill>
                  <a:srgbClr val="C00000"/>
                </a:solidFill>
              </a:rPr>
              <a:t>Vector Space Model: Disadvantages</a:t>
            </a:r>
          </a:p>
        </p:txBody>
      </p:sp>
      <p:sp>
        <p:nvSpPr>
          <p:cNvPr id="7" name="Date Placeholder 6">
            <a:extLst>
              <a:ext uri="{FF2B5EF4-FFF2-40B4-BE49-F238E27FC236}">
                <a16:creationId xmlns:a16="http://schemas.microsoft.com/office/drawing/2014/main" id="{4C29B38E-013F-B936-8511-C752C9066A43}"/>
              </a:ext>
            </a:extLst>
          </p:cNvPr>
          <p:cNvSpPr>
            <a:spLocks noGrp="1"/>
          </p:cNvSpPr>
          <p:nvPr>
            <p:ph type="dt" sz="half" idx="10"/>
          </p:nvPr>
        </p:nvSpPr>
        <p:spPr/>
        <p:txBody>
          <a:bodyPr/>
          <a:lstStyle/>
          <a:p>
            <a:fld id="{CD422D0A-72C3-45A2-B268-85F981781F9E}" type="datetime1">
              <a:rPr lang="en-IN" smtClean="0"/>
              <a:t>11-03-2024</a:t>
            </a:fld>
            <a:endParaRPr lang="en-IN" dirty="0"/>
          </a:p>
        </p:txBody>
      </p:sp>
      <p:sp>
        <p:nvSpPr>
          <p:cNvPr id="8" name="Slide Number Placeholder 7">
            <a:extLst>
              <a:ext uri="{FF2B5EF4-FFF2-40B4-BE49-F238E27FC236}">
                <a16:creationId xmlns:a16="http://schemas.microsoft.com/office/drawing/2014/main" id="{44153F6B-5291-1A90-EE5A-74D264895B2F}"/>
              </a:ext>
            </a:extLst>
          </p:cNvPr>
          <p:cNvSpPr>
            <a:spLocks noGrp="1"/>
          </p:cNvSpPr>
          <p:nvPr>
            <p:ph type="sldNum" sz="quarter" idx="12"/>
          </p:nvPr>
        </p:nvSpPr>
        <p:spPr/>
        <p:txBody>
          <a:bodyPr/>
          <a:lstStyle/>
          <a:p>
            <a:fld id="{163AD4BA-437A-4413-A364-1F8DC31203C9}" type="slidenum">
              <a:rPr lang="en-IN" smtClean="0"/>
              <a:t>33</a:t>
            </a:fld>
            <a:endParaRPr lang="en-IN" dirty="0"/>
          </a:p>
        </p:txBody>
      </p:sp>
    </p:spTree>
    <p:extLst>
      <p:ext uri="{BB962C8B-B14F-4D97-AF65-F5344CB8AC3E}">
        <p14:creationId xmlns:p14="http://schemas.microsoft.com/office/powerpoint/2010/main" val="1161247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D7E8-418D-2A2C-359B-234EFF1358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9F32F-8FA2-F14E-5178-87E4F10AFEBC}"/>
              </a:ext>
            </a:extLst>
          </p:cNvPr>
          <p:cNvSpPr>
            <a:spLocks noGrp="1"/>
          </p:cNvSpPr>
          <p:nvPr>
            <p:ph idx="1"/>
          </p:nvPr>
        </p:nvSpPr>
        <p:spPr>
          <a:xfrm>
            <a:off x="838200" y="1581785"/>
            <a:ext cx="10515600" cy="4351338"/>
          </a:xfrm>
        </p:spPr>
        <p:txBody>
          <a:bodyPr>
            <a:normAutofit/>
          </a:bodyPr>
          <a:lstStyle/>
          <a:p>
            <a:pPr algn="just">
              <a:buFont typeface="Arial" panose="020B0604020202020204" pitchFamily="34" charset="0"/>
              <a:buChar char="•"/>
            </a:pPr>
            <a:r>
              <a:rPr lang="en-US" sz="2400" b="0" i="0" dirty="0">
                <a:solidFill>
                  <a:srgbClr val="000000"/>
                </a:solidFill>
                <a:effectLst/>
              </a:rPr>
              <a:t>In short, the Boolean Model does accurate matching based on whether terms are true or false, while the Vector Space Model focuses on capturing semantic relationships and uses vector representations to figure out how similar documents and queries are.</a:t>
            </a:r>
          </a:p>
        </p:txBody>
      </p:sp>
      <p:sp>
        <p:nvSpPr>
          <p:cNvPr id="6" name="Title 1">
            <a:extLst>
              <a:ext uri="{FF2B5EF4-FFF2-40B4-BE49-F238E27FC236}">
                <a16:creationId xmlns:a16="http://schemas.microsoft.com/office/drawing/2014/main" id="{D6F82EF8-0D04-1CFC-2228-E02841F5FFAE}"/>
              </a:ext>
            </a:extLst>
          </p:cNvPr>
          <p:cNvSpPr>
            <a:spLocks noGrp="1"/>
          </p:cNvSpPr>
          <p:nvPr>
            <p:ph type="title"/>
          </p:nvPr>
        </p:nvSpPr>
        <p:spPr>
          <a:xfrm>
            <a:off x="838200" y="261938"/>
            <a:ext cx="10515600" cy="1325562"/>
          </a:xfrm>
        </p:spPr>
        <p:txBody>
          <a:bodyPr/>
          <a:lstStyle/>
          <a:p>
            <a:pPr algn="ctr"/>
            <a:r>
              <a:rPr lang="en-IN" b="1" dirty="0">
                <a:solidFill>
                  <a:srgbClr val="C00000"/>
                </a:solidFill>
              </a:rPr>
              <a:t>Conclusion</a:t>
            </a:r>
          </a:p>
        </p:txBody>
      </p:sp>
      <p:sp>
        <p:nvSpPr>
          <p:cNvPr id="2" name="Date Placeholder 1">
            <a:extLst>
              <a:ext uri="{FF2B5EF4-FFF2-40B4-BE49-F238E27FC236}">
                <a16:creationId xmlns:a16="http://schemas.microsoft.com/office/drawing/2014/main" id="{330AF2E3-E58A-B265-2EDA-5E0F8B68DD8F}"/>
              </a:ext>
            </a:extLst>
          </p:cNvPr>
          <p:cNvSpPr>
            <a:spLocks noGrp="1"/>
          </p:cNvSpPr>
          <p:nvPr>
            <p:ph type="dt" sz="half" idx="10"/>
          </p:nvPr>
        </p:nvSpPr>
        <p:spPr/>
        <p:txBody>
          <a:bodyPr/>
          <a:lstStyle/>
          <a:p>
            <a:fld id="{92E33EEF-7888-424A-8CDE-9D6CEE3F068C}" type="datetime1">
              <a:rPr lang="en-IN" smtClean="0"/>
              <a:t>11-03-2024</a:t>
            </a:fld>
            <a:endParaRPr lang="en-IN" dirty="0"/>
          </a:p>
        </p:txBody>
      </p:sp>
      <p:sp>
        <p:nvSpPr>
          <p:cNvPr id="4" name="Slide Number Placeholder 3">
            <a:extLst>
              <a:ext uri="{FF2B5EF4-FFF2-40B4-BE49-F238E27FC236}">
                <a16:creationId xmlns:a16="http://schemas.microsoft.com/office/drawing/2014/main" id="{9DF156CA-261C-FF2B-EA07-19C4AF4CC180}"/>
              </a:ext>
            </a:extLst>
          </p:cNvPr>
          <p:cNvSpPr>
            <a:spLocks noGrp="1"/>
          </p:cNvSpPr>
          <p:nvPr>
            <p:ph type="sldNum" sz="quarter" idx="12"/>
          </p:nvPr>
        </p:nvSpPr>
        <p:spPr/>
        <p:txBody>
          <a:bodyPr/>
          <a:lstStyle/>
          <a:p>
            <a:fld id="{163AD4BA-437A-4413-A364-1F8DC31203C9}" type="slidenum">
              <a:rPr lang="en-IN" smtClean="0"/>
              <a:t>34</a:t>
            </a:fld>
            <a:endParaRPr lang="en-IN" dirty="0"/>
          </a:p>
        </p:txBody>
      </p:sp>
    </p:spTree>
    <p:extLst>
      <p:ext uri="{BB962C8B-B14F-4D97-AF65-F5344CB8AC3E}">
        <p14:creationId xmlns:p14="http://schemas.microsoft.com/office/powerpoint/2010/main" val="259826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E003E-853D-8BBE-CB52-64D58BBED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698A9-ACC6-1BA4-DD96-8F1AF826642B}"/>
              </a:ext>
            </a:extLst>
          </p:cNvPr>
          <p:cNvSpPr>
            <a:spLocks noGrp="1"/>
          </p:cNvSpPr>
          <p:nvPr>
            <p:ph type="title"/>
          </p:nvPr>
        </p:nvSpPr>
        <p:spPr>
          <a:xfrm>
            <a:off x="838200" y="141128"/>
            <a:ext cx="10515600" cy="1325563"/>
          </a:xfrm>
        </p:spPr>
        <p:txBody>
          <a:bodyPr/>
          <a:lstStyle/>
          <a:p>
            <a:pPr algn="ctr"/>
            <a:r>
              <a:rPr lang="en-IN" b="1" dirty="0">
                <a:solidFill>
                  <a:srgbClr val="C00000"/>
                </a:solidFill>
              </a:rPr>
              <a:t>Information Retrieval vs Information Extraction</a:t>
            </a:r>
          </a:p>
        </p:txBody>
      </p:sp>
      <p:sp>
        <p:nvSpPr>
          <p:cNvPr id="3" name="Content Placeholder 2">
            <a:extLst>
              <a:ext uri="{FF2B5EF4-FFF2-40B4-BE49-F238E27FC236}">
                <a16:creationId xmlns:a16="http://schemas.microsoft.com/office/drawing/2014/main" id="{555013ED-D5EA-C72E-E09C-D2C01F64C1CE}"/>
              </a:ext>
            </a:extLst>
          </p:cNvPr>
          <p:cNvSpPr>
            <a:spLocks noGrp="1"/>
          </p:cNvSpPr>
          <p:nvPr>
            <p:ph idx="1"/>
          </p:nvPr>
        </p:nvSpPr>
        <p:spPr>
          <a:xfrm>
            <a:off x="838200" y="1466691"/>
            <a:ext cx="10515600" cy="4351338"/>
          </a:xfrm>
        </p:spPr>
        <p:txBody>
          <a:bodyPr>
            <a:noAutofit/>
          </a:bodyPr>
          <a:lstStyle/>
          <a:p>
            <a:pPr algn="just"/>
            <a:r>
              <a:rPr lang="en-US" sz="2200" b="0" i="0" dirty="0">
                <a:solidFill>
                  <a:srgbClr val="273239"/>
                </a:solidFill>
                <a:effectLst/>
              </a:rPr>
              <a:t>Extraction means “pulling out” and Retrieval means “getting back.” </a:t>
            </a:r>
          </a:p>
          <a:p>
            <a:pPr algn="just"/>
            <a:r>
              <a:rPr lang="en-US" sz="2200" b="0" i="0" dirty="0">
                <a:solidFill>
                  <a:srgbClr val="273239"/>
                </a:solidFill>
                <a:effectLst/>
              </a:rPr>
              <a:t>Information retrieval is about returning the information that is relevant for a specific query or field of interest of the user. </a:t>
            </a:r>
          </a:p>
          <a:p>
            <a:pPr algn="just"/>
            <a:r>
              <a:rPr lang="en-US" sz="2200" b="0" i="0" dirty="0">
                <a:solidFill>
                  <a:srgbClr val="273239"/>
                </a:solidFill>
                <a:effectLst/>
              </a:rPr>
              <a:t>While information extraction is more about extracting general knowledge (or relations) from a set of documents or information. </a:t>
            </a:r>
          </a:p>
          <a:p>
            <a:pPr algn="just"/>
            <a:r>
              <a:rPr lang="en-US" sz="2200" b="0" i="0" dirty="0">
                <a:solidFill>
                  <a:srgbClr val="273239"/>
                </a:solidFill>
                <a:effectLst/>
              </a:rPr>
              <a:t>Information extraction is the standard process of taking data and extracting structured information from it so that it can be used for various purposes, one of which may be in a search engine. </a:t>
            </a:r>
            <a:endParaRPr lang="en-IN" sz="2200" dirty="0"/>
          </a:p>
        </p:txBody>
      </p:sp>
      <p:sp>
        <p:nvSpPr>
          <p:cNvPr id="4" name="Date Placeholder 3">
            <a:extLst>
              <a:ext uri="{FF2B5EF4-FFF2-40B4-BE49-F238E27FC236}">
                <a16:creationId xmlns:a16="http://schemas.microsoft.com/office/drawing/2014/main" id="{585BADB4-EC5C-C4C9-F71D-DBEF329DA213}"/>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84EFE8D9-9080-4124-F971-EDCCDDD0583E}"/>
              </a:ext>
            </a:extLst>
          </p:cNvPr>
          <p:cNvSpPr>
            <a:spLocks noGrp="1"/>
          </p:cNvSpPr>
          <p:nvPr>
            <p:ph type="sldNum" sz="quarter" idx="12"/>
          </p:nvPr>
        </p:nvSpPr>
        <p:spPr/>
        <p:txBody>
          <a:bodyPr/>
          <a:lstStyle/>
          <a:p>
            <a:fld id="{163AD4BA-437A-4413-A364-1F8DC31203C9}" type="slidenum">
              <a:rPr lang="en-IN" smtClean="0"/>
              <a:t>4</a:t>
            </a:fld>
            <a:endParaRPr lang="en-IN" dirty="0"/>
          </a:p>
        </p:txBody>
      </p:sp>
    </p:spTree>
    <p:extLst>
      <p:ext uri="{BB962C8B-B14F-4D97-AF65-F5344CB8AC3E}">
        <p14:creationId xmlns:p14="http://schemas.microsoft.com/office/powerpoint/2010/main" val="415530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D46AF-805D-74C6-F304-59BF04DB877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78BEFA9-80D6-910D-E866-FD993CF4C858}"/>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7B9047E2-921B-4E51-D506-CFD0EE3AFF42}"/>
              </a:ext>
            </a:extLst>
          </p:cNvPr>
          <p:cNvSpPr>
            <a:spLocks noGrp="1"/>
          </p:cNvSpPr>
          <p:nvPr>
            <p:ph type="sldNum" sz="quarter" idx="12"/>
          </p:nvPr>
        </p:nvSpPr>
        <p:spPr/>
        <p:txBody>
          <a:bodyPr/>
          <a:lstStyle/>
          <a:p>
            <a:fld id="{163AD4BA-437A-4413-A364-1F8DC31203C9}" type="slidenum">
              <a:rPr lang="en-IN" smtClean="0"/>
              <a:t>5</a:t>
            </a:fld>
            <a:endParaRPr lang="en-IN" dirty="0"/>
          </a:p>
        </p:txBody>
      </p:sp>
      <p:graphicFrame>
        <p:nvGraphicFramePr>
          <p:cNvPr id="7" name="Table 6">
            <a:extLst>
              <a:ext uri="{FF2B5EF4-FFF2-40B4-BE49-F238E27FC236}">
                <a16:creationId xmlns:a16="http://schemas.microsoft.com/office/drawing/2014/main" id="{A2055FBC-98E0-E3D7-0E77-648D02DF96E2}"/>
              </a:ext>
            </a:extLst>
          </p:cNvPr>
          <p:cNvGraphicFramePr>
            <a:graphicFrameLocks noGrp="1"/>
          </p:cNvGraphicFramePr>
          <p:nvPr>
            <p:extLst>
              <p:ext uri="{D42A27DB-BD31-4B8C-83A1-F6EECF244321}">
                <p14:modId xmlns:p14="http://schemas.microsoft.com/office/powerpoint/2010/main" val="2439562983"/>
              </p:ext>
            </p:extLst>
          </p:nvPr>
        </p:nvGraphicFramePr>
        <p:xfrm>
          <a:off x="538480" y="55245"/>
          <a:ext cx="11115040" cy="6365365"/>
        </p:xfrm>
        <a:graphic>
          <a:graphicData uri="http://schemas.openxmlformats.org/drawingml/2006/table">
            <a:tbl>
              <a:tblPr firstRow="1" bandRow="1">
                <a:tableStyleId>{5C22544A-7EE6-4342-B048-85BDC9FD1C3A}</a:tableStyleId>
              </a:tblPr>
              <a:tblGrid>
                <a:gridCol w="667129">
                  <a:extLst>
                    <a:ext uri="{9D8B030D-6E8A-4147-A177-3AD203B41FA5}">
                      <a16:colId xmlns:a16="http://schemas.microsoft.com/office/drawing/2014/main" val="3709821745"/>
                    </a:ext>
                  </a:extLst>
                </a:gridCol>
                <a:gridCol w="4945966">
                  <a:extLst>
                    <a:ext uri="{9D8B030D-6E8A-4147-A177-3AD203B41FA5}">
                      <a16:colId xmlns:a16="http://schemas.microsoft.com/office/drawing/2014/main" val="1183277849"/>
                    </a:ext>
                  </a:extLst>
                </a:gridCol>
                <a:gridCol w="5501945">
                  <a:extLst>
                    <a:ext uri="{9D8B030D-6E8A-4147-A177-3AD203B41FA5}">
                      <a16:colId xmlns:a16="http://schemas.microsoft.com/office/drawing/2014/main" val="2714590804"/>
                    </a:ext>
                  </a:extLst>
                </a:gridCol>
              </a:tblGrid>
              <a:tr h="432652">
                <a:tc>
                  <a:txBody>
                    <a:bodyPr/>
                    <a:lstStyle/>
                    <a:p>
                      <a:pPr algn="ctr" fontAlgn="base"/>
                      <a:r>
                        <a:rPr lang="en-IN" sz="2000" b="1" dirty="0">
                          <a:effectLst/>
                        </a:rPr>
                        <a:t> </a:t>
                      </a:r>
                    </a:p>
                  </a:txBody>
                  <a:tcPr marL="38100" marR="38100" marT="63500" marB="63500" anchor="ctr"/>
                </a:tc>
                <a:tc>
                  <a:txBody>
                    <a:bodyPr/>
                    <a:lstStyle/>
                    <a:p>
                      <a:pPr algn="ctr" fontAlgn="base"/>
                      <a:r>
                        <a:rPr lang="en-IN" sz="2000" b="1" dirty="0">
                          <a:effectLst/>
                        </a:rPr>
                        <a:t>Information Retrieval</a:t>
                      </a:r>
                    </a:p>
                  </a:txBody>
                  <a:tcPr marL="63500" marR="63500" marT="63500" marB="63500" anchor="ctr"/>
                </a:tc>
                <a:tc>
                  <a:txBody>
                    <a:bodyPr/>
                    <a:lstStyle/>
                    <a:p>
                      <a:pPr algn="ctr" fontAlgn="base"/>
                      <a:r>
                        <a:rPr lang="en-IN" sz="2000" b="1">
                          <a:effectLst/>
                        </a:rPr>
                        <a:t>Information Extraction</a:t>
                      </a:r>
                    </a:p>
                  </a:txBody>
                  <a:tcPr marL="63500" marR="63500" marT="63500" marB="63500" anchor="ctr"/>
                </a:tc>
                <a:extLst>
                  <a:ext uri="{0D108BD9-81ED-4DB2-BD59-A6C34878D82A}">
                    <a16:rowId xmlns:a16="http://schemas.microsoft.com/office/drawing/2014/main" val="53922011"/>
                  </a:ext>
                </a:extLst>
              </a:tr>
              <a:tr h="472582">
                <a:tc>
                  <a:txBody>
                    <a:bodyPr/>
                    <a:lstStyle/>
                    <a:p>
                      <a:pPr algn="ctr" fontAlgn="base"/>
                      <a:r>
                        <a:rPr lang="en-IN" sz="2000" b="1" dirty="0">
                          <a:effectLst/>
                        </a:rPr>
                        <a:t>1.</a:t>
                      </a:r>
                    </a:p>
                  </a:txBody>
                  <a:tcPr marL="38100" marR="38100" marT="31509" marB="31509" anchor="ctr"/>
                </a:tc>
                <a:tc>
                  <a:txBody>
                    <a:bodyPr/>
                    <a:lstStyle/>
                    <a:p>
                      <a:pPr algn="ctr" fontAlgn="ctr"/>
                      <a:r>
                        <a:rPr lang="en-IN" sz="2000" b="0">
                          <a:effectLst/>
                        </a:rPr>
                        <a:t>Document Retrieval</a:t>
                      </a:r>
                    </a:p>
                  </a:txBody>
                  <a:tcPr marL="63500" marR="63500" marT="88900" marB="88900" anchor="ctr"/>
                </a:tc>
                <a:tc>
                  <a:txBody>
                    <a:bodyPr/>
                    <a:lstStyle/>
                    <a:p>
                      <a:pPr algn="ctr" fontAlgn="ctr"/>
                      <a:r>
                        <a:rPr lang="en-IN" sz="2000" b="0" dirty="0">
                          <a:effectLst/>
                        </a:rPr>
                        <a:t>Feature Retrieval</a:t>
                      </a:r>
                    </a:p>
                  </a:txBody>
                  <a:tcPr marL="63500" marR="63500" marT="88900" marB="88900" anchor="ctr"/>
                </a:tc>
                <a:extLst>
                  <a:ext uri="{0D108BD9-81ED-4DB2-BD59-A6C34878D82A}">
                    <a16:rowId xmlns:a16="http://schemas.microsoft.com/office/drawing/2014/main" val="1836073404"/>
                  </a:ext>
                </a:extLst>
              </a:tr>
              <a:tr h="472582">
                <a:tc>
                  <a:txBody>
                    <a:bodyPr/>
                    <a:lstStyle/>
                    <a:p>
                      <a:pPr algn="ctr" fontAlgn="base"/>
                      <a:r>
                        <a:rPr lang="en-IN" sz="2000" b="1" dirty="0">
                          <a:effectLst/>
                        </a:rPr>
                        <a:t>2.</a:t>
                      </a:r>
                    </a:p>
                  </a:txBody>
                  <a:tcPr marL="38100" marR="38100" marT="31509" marB="31509" anchor="ctr"/>
                </a:tc>
                <a:tc>
                  <a:txBody>
                    <a:bodyPr/>
                    <a:lstStyle/>
                    <a:p>
                      <a:pPr algn="ctr" fontAlgn="ctr"/>
                      <a:r>
                        <a:rPr lang="en-US" sz="2000" b="0" dirty="0">
                          <a:effectLst/>
                        </a:rPr>
                        <a:t>Return set of relevant documents</a:t>
                      </a:r>
                    </a:p>
                  </a:txBody>
                  <a:tcPr marL="63500" marR="63500" marT="88900" marB="88900" anchor="ctr"/>
                </a:tc>
                <a:tc>
                  <a:txBody>
                    <a:bodyPr/>
                    <a:lstStyle/>
                    <a:p>
                      <a:pPr algn="ctr" fontAlgn="ctr"/>
                      <a:r>
                        <a:rPr lang="en-US" sz="2000" b="0">
                          <a:effectLst/>
                        </a:rPr>
                        <a:t>Return facts out of documents</a:t>
                      </a:r>
                    </a:p>
                  </a:txBody>
                  <a:tcPr marL="63500" marR="63500" marT="88900" marB="88900" anchor="ctr"/>
                </a:tc>
                <a:extLst>
                  <a:ext uri="{0D108BD9-81ED-4DB2-BD59-A6C34878D82A}">
                    <a16:rowId xmlns:a16="http://schemas.microsoft.com/office/drawing/2014/main" val="865157399"/>
                  </a:ext>
                </a:extLst>
              </a:tr>
              <a:tr h="1069529">
                <a:tc>
                  <a:txBody>
                    <a:bodyPr/>
                    <a:lstStyle/>
                    <a:p>
                      <a:pPr algn="ctr" fontAlgn="base"/>
                      <a:r>
                        <a:rPr lang="en-IN" sz="2000" b="1" dirty="0">
                          <a:effectLst/>
                        </a:rPr>
                        <a:t>3.</a:t>
                      </a:r>
                    </a:p>
                  </a:txBody>
                  <a:tcPr marL="38100" marR="38100" marT="31509" marB="31509" anchor="ctr"/>
                </a:tc>
                <a:tc>
                  <a:txBody>
                    <a:bodyPr/>
                    <a:lstStyle/>
                    <a:p>
                      <a:pPr algn="ctr" fontAlgn="ctr"/>
                      <a:r>
                        <a:rPr lang="en-US" sz="2000" b="0" dirty="0">
                          <a:effectLst/>
                        </a:rPr>
                        <a:t>The goal is to find documents that are relevant to the user’s information need</a:t>
                      </a:r>
                    </a:p>
                  </a:txBody>
                  <a:tcPr marL="63500" marR="63500" marT="88900" marB="88900" anchor="ctr"/>
                </a:tc>
                <a:tc>
                  <a:txBody>
                    <a:bodyPr/>
                    <a:lstStyle/>
                    <a:p>
                      <a:pPr algn="ctr" fontAlgn="ctr"/>
                      <a:r>
                        <a:rPr lang="en-US" sz="2000" b="0">
                          <a:effectLst/>
                        </a:rPr>
                        <a:t>The goal is to extract pre-specified features from documents or display information. </a:t>
                      </a:r>
                    </a:p>
                  </a:txBody>
                  <a:tcPr marL="63500" marR="63500" marT="88900" marB="88900" anchor="ctr"/>
                </a:tc>
                <a:extLst>
                  <a:ext uri="{0D108BD9-81ED-4DB2-BD59-A6C34878D82A}">
                    <a16:rowId xmlns:a16="http://schemas.microsoft.com/office/drawing/2014/main" val="1834050836"/>
                  </a:ext>
                </a:extLst>
              </a:tr>
              <a:tr h="771055">
                <a:tc>
                  <a:txBody>
                    <a:bodyPr/>
                    <a:lstStyle/>
                    <a:p>
                      <a:pPr algn="ctr" fontAlgn="base"/>
                      <a:r>
                        <a:rPr lang="en-IN" sz="2000" b="1">
                          <a:effectLst/>
                        </a:rPr>
                        <a:t>4.</a:t>
                      </a:r>
                    </a:p>
                  </a:txBody>
                  <a:tcPr marL="38100" marR="38100" marT="31509" marB="31509" anchor="ctr"/>
                </a:tc>
                <a:tc>
                  <a:txBody>
                    <a:bodyPr/>
                    <a:lstStyle/>
                    <a:p>
                      <a:pPr algn="ctr" fontAlgn="ctr"/>
                      <a:r>
                        <a:rPr lang="en-US" sz="2000" b="0" dirty="0">
                          <a:effectLst/>
                        </a:rPr>
                        <a:t>Real information is buried inside documents</a:t>
                      </a:r>
                    </a:p>
                  </a:txBody>
                  <a:tcPr marL="63500" marR="63500" marT="88900" marB="88900" anchor="ctr"/>
                </a:tc>
                <a:tc>
                  <a:txBody>
                    <a:bodyPr/>
                    <a:lstStyle/>
                    <a:p>
                      <a:pPr algn="ctr" fontAlgn="ctr"/>
                      <a:r>
                        <a:rPr lang="en-US" sz="2000" b="0" dirty="0">
                          <a:effectLst/>
                        </a:rPr>
                        <a:t>Extract information from within the documents</a:t>
                      </a:r>
                    </a:p>
                  </a:txBody>
                  <a:tcPr marL="63500" marR="63500" marT="88900" marB="88900" anchor="ctr"/>
                </a:tc>
                <a:extLst>
                  <a:ext uri="{0D108BD9-81ED-4DB2-BD59-A6C34878D82A}">
                    <a16:rowId xmlns:a16="http://schemas.microsoft.com/office/drawing/2014/main" val="2469806240"/>
                  </a:ext>
                </a:extLst>
              </a:tr>
              <a:tr h="472582">
                <a:tc>
                  <a:txBody>
                    <a:bodyPr/>
                    <a:lstStyle/>
                    <a:p>
                      <a:pPr algn="ctr" fontAlgn="base"/>
                      <a:r>
                        <a:rPr lang="en-IN" sz="2000" b="1">
                          <a:effectLst/>
                        </a:rPr>
                        <a:t>5.</a:t>
                      </a:r>
                    </a:p>
                  </a:txBody>
                  <a:tcPr marL="38100" marR="38100" marT="31509" marB="31509" anchor="ctr"/>
                </a:tc>
                <a:tc>
                  <a:txBody>
                    <a:bodyPr/>
                    <a:lstStyle/>
                    <a:p>
                      <a:pPr algn="ctr" fontAlgn="ctr"/>
                      <a:r>
                        <a:rPr lang="en-US" sz="2000" b="0" dirty="0">
                          <a:effectLst/>
                        </a:rPr>
                        <a:t>The long listing of documents</a:t>
                      </a:r>
                    </a:p>
                  </a:txBody>
                  <a:tcPr marL="63500" marR="63500" marT="88900" marB="88900" anchor="ctr"/>
                </a:tc>
                <a:tc>
                  <a:txBody>
                    <a:bodyPr/>
                    <a:lstStyle/>
                    <a:p>
                      <a:pPr algn="ctr" fontAlgn="ctr"/>
                      <a:r>
                        <a:rPr lang="en-US" sz="2000" b="0">
                          <a:effectLst/>
                        </a:rPr>
                        <a:t>Aggregate over the entire set</a:t>
                      </a:r>
                    </a:p>
                  </a:txBody>
                  <a:tcPr marL="63500" marR="63500" marT="88900" marB="88900" anchor="ctr"/>
                </a:tc>
                <a:extLst>
                  <a:ext uri="{0D108BD9-81ED-4DB2-BD59-A6C34878D82A}">
                    <a16:rowId xmlns:a16="http://schemas.microsoft.com/office/drawing/2014/main" val="1410107013"/>
                  </a:ext>
                </a:extLst>
              </a:tr>
              <a:tr h="1069529">
                <a:tc>
                  <a:txBody>
                    <a:bodyPr/>
                    <a:lstStyle/>
                    <a:p>
                      <a:pPr algn="ctr" fontAlgn="base"/>
                      <a:r>
                        <a:rPr lang="en-IN" sz="2000" b="1">
                          <a:effectLst/>
                        </a:rPr>
                        <a:t>6.</a:t>
                      </a:r>
                    </a:p>
                  </a:txBody>
                  <a:tcPr marL="38100" marR="38100" marT="31509" marB="31509" anchor="ctr"/>
                </a:tc>
                <a:tc>
                  <a:txBody>
                    <a:bodyPr/>
                    <a:lstStyle/>
                    <a:p>
                      <a:pPr algn="ctr" fontAlgn="ctr"/>
                      <a:r>
                        <a:rPr lang="en-US" sz="2000" b="0" dirty="0">
                          <a:effectLst/>
                        </a:rPr>
                        <a:t>Used in many search engines – Google is the best IR system for the web.</a:t>
                      </a:r>
                    </a:p>
                  </a:txBody>
                  <a:tcPr marL="63500" marR="63500" marT="88900" marB="88900" anchor="ctr"/>
                </a:tc>
                <a:tc>
                  <a:txBody>
                    <a:bodyPr/>
                    <a:lstStyle/>
                    <a:p>
                      <a:pPr algn="ctr" fontAlgn="ctr"/>
                      <a:r>
                        <a:rPr lang="en-US" sz="2000" b="0" dirty="0">
                          <a:effectLst/>
                        </a:rPr>
                        <a:t>Used in database systems to enter extracted features automatically.</a:t>
                      </a:r>
                    </a:p>
                  </a:txBody>
                  <a:tcPr marL="63500" marR="63500" marT="88900" marB="88900" anchor="ctr"/>
                </a:tc>
                <a:extLst>
                  <a:ext uri="{0D108BD9-81ED-4DB2-BD59-A6C34878D82A}">
                    <a16:rowId xmlns:a16="http://schemas.microsoft.com/office/drawing/2014/main" val="1180536372"/>
                  </a:ext>
                </a:extLst>
              </a:tr>
              <a:tr h="771055">
                <a:tc>
                  <a:txBody>
                    <a:bodyPr/>
                    <a:lstStyle/>
                    <a:p>
                      <a:pPr algn="ctr" fontAlgn="base"/>
                      <a:r>
                        <a:rPr lang="en-IN" sz="2000" b="1">
                          <a:effectLst/>
                        </a:rPr>
                        <a:t>7.</a:t>
                      </a:r>
                    </a:p>
                  </a:txBody>
                  <a:tcPr marL="38100" marR="38100" marT="31509" marB="31509" anchor="ctr"/>
                </a:tc>
                <a:tc>
                  <a:txBody>
                    <a:bodyPr/>
                    <a:lstStyle/>
                    <a:p>
                      <a:pPr algn="ctr" fontAlgn="ctr"/>
                      <a:r>
                        <a:rPr lang="en-US" sz="2000" b="0" dirty="0">
                          <a:effectLst/>
                        </a:rPr>
                        <a:t>Typically uses a bag of words model of the source text.</a:t>
                      </a:r>
                    </a:p>
                  </a:txBody>
                  <a:tcPr marL="63500" marR="63500" marT="88900" marB="88900" anchor="ctr"/>
                </a:tc>
                <a:tc>
                  <a:txBody>
                    <a:bodyPr/>
                    <a:lstStyle/>
                    <a:p>
                      <a:pPr algn="ctr" fontAlgn="ctr"/>
                      <a:r>
                        <a:rPr lang="en-US" sz="2000" b="0" dirty="0">
                          <a:effectLst/>
                        </a:rPr>
                        <a:t>Typically based on some form of semantic analysis of the source text.</a:t>
                      </a:r>
                    </a:p>
                  </a:txBody>
                  <a:tcPr marL="63500" marR="63500" marT="88900" marB="88900" anchor="ctr"/>
                </a:tc>
                <a:extLst>
                  <a:ext uri="{0D108BD9-81ED-4DB2-BD59-A6C34878D82A}">
                    <a16:rowId xmlns:a16="http://schemas.microsoft.com/office/drawing/2014/main" val="2889930722"/>
                  </a:ext>
                </a:extLst>
              </a:tr>
              <a:tr h="771055">
                <a:tc>
                  <a:txBody>
                    <a:bodyPr/>
                    <a:lstStyle/>
                    <a:p>
                      <a:pPr algn="ctr" fontAlgn="base"/>
                      <a:r>
                        <a:rPr lang="en-IN" sz="2000" b="1" dirty="0">
                          <a:effectLst/>
                        </a:rPr>
                        <a:t>8.</a:t>
                      </a:r>
                    </a:p>
                  </a:txBody>
                  <a:tcPr marL="38100" marR="38100" marT="31509" marB="31509" anchor="ctr"/>
                </a:tc>
                <a:tc>
                  <a:txBody>
                    <a:bodyPr/>
                    <a:lstStyle/>
                    <a:p>
                      <a:pPr algn="ctr" fontAlgn="ctr"/>
                      <a:r>
                        <a:rPr lang="en-US" sz="2000" b="0" dirty="0">
                          <a:effectLst/>
                        </a:rPr>
                        <a:t>Mostly use the theory of information, probability, and statistics. </a:t>
                      </a:r>
                    </a:p>
                  </a:txBody>
                  <a:tcPr marL="63500" marR="63500" marT="88900" marB="88900" anchor="ctr"/>
                </a:tc>
                <a:tc>
                  <a:txBody>
                    <a:bodyPr/>
                    <a:lstStyle/>
                    <a:p>
                      <a:pPr algn="ctr" fontAlgn="ctr"/>
                      <a:r>
                        <a:rPr lang="en-US" sz="2000" b="0" dirty="0">
                          <a:effectLst/>
                        </a:rPr>
                        <a:t>Emerged from research into rule-based systems.</a:t>
                      </a:r>
                    </a:p>
                  </a:txBody>
                  <a:tcPr marL="63500" marR="63500" marT="88900" marB="88900" anchor="ctr"/>
                </a:tc>
                <a:extLst>
                  <a:ext uri="{0D108BD9-81ED-4DB2-BD59-A6C34878D82A}">
                    <a16:rowId xmlns:a16="http://schemas.microsoft.com/office/drawing/2014/main" val="685428260"/>
                  </a:ext>
                </a:extLst>
              </a:tr>
            </a:tbl>
          </a:graphicData>
        </a:graphic>
      </p:graphicFrame>
    </p:spTree>
    <p:extLst>
      <p:ext uri="{BB962C8B-B14F-4D97-AF65-F5344CB8AC3E}">
        <p14:creationId xmlns:p14="http://schemas.microsoft.com/office/powerpoint/2010/main" val="194431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AE73-1A84-D1DB-CDF4-4AA5B8C8F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FBD7A-D612-DB68-A902-20B41E5DCD6D}"/>
              </a:ext>
            </a:extLst>
          </p:cNvPr>
          <p:cNvSpPr>
            <a:spLocks noGrp="1"/>
          </p:cNvSpPr>
          <p:nvPr>
            <p:ph type="title"/>
          </p:nvPr>
        </p:nvSpPr>
        <p:spPr>
          <a:xfrm>
            <a:off x="838200" y="141128"/>
            <a:ext cx="10515600" cy="1325563"/>
          </a:xfrm>
        </p:spPr>
        <p:txBody>
          <a:bodyPr/>
          <a:lstStyle/>
          <a:p>
            <a:pPr algn="ctr"/>
            <a:r>
              <a:rPr lang="en-IN" b="1" dirty="0">
                <a:solidFill>
                  <a:srgbClr val="C00000"/>
                </a:solidFill>
              </a:rPr>
              <a:t>Data Retrieval vs Information Retrieval</a:t>
            </a:r>
          </a:p>
        </p:txBody>
      </p:sp>
      <p:graphicFrame>
        <p:nvGraphicFramePr>
          <p:cNvPr id="6" name="Content Placeholder 5">
            <a:extLst>
              <a:ext uri="{FF2B5EF4-FFF2-40B4-BE49-F238E27FC236}">
                <a16:creationId xmlns:a16="http://schemas.microsoft.com/office/drawing/2014/main" id="{0D279092-6625-9618-7CD9-9555880A3600}"/>
              </a:ext>
            </a:extLst>
          </p:cNvPr>
          <p:cNvGraphicFramePr>
            <a:graphicFrameLocks noGrp="1"/>
          </p:cNvGraphicFramePr>
          <p:nvPr>
            <p:ph idx="1"/>
            <p:extLst>
              <p:ext uri="{D42A27DB-BD31-4B8C-83A1-F6EECF244321}">
                <p14:modId xmlns:p14="http://schemas.microsoft.com/office/powerpoint/2010/main" val="4109028586"/>
              </p:ext>
            </p:extLst>
          </p:nvPr>
        </p:nvGraphicFramePr>
        <p:xfrm>
          <a:off x="838200" y="1825625"/>
          <a:ext cx="10515597" cy="28651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32941661"/>
                    </a:ext>
                  </a:extLst>
                </a:gridCol>
                <a:gridCol w="3505199">
                  <a:extLst>
                    <a:ext uri="{9D8B030D-6E8A-4147-A177-3AD203B41FA5}">
                      <a16:colId xmlns:a16="http://schemas.microsoft.com/office/drawing/2014/main" val="882085427"/>
                    </a:ext>
                  </a:extLst>
                </a:gridCol>
                <a:gridCol w="3505199">
                  <a:extLst>
                    <a:ext uri="{9D8B030D-6E8A-4147-A177-3AD203B41FA5}">
                      <a16:colId xmlns:a16="http://schemas.microsoft.com/office/drawing/2014/main" val="3796401070"/>
                    </a:ext>
                  </a:extLst>
                </a:gridCol>
              </a:tblGrid>
              <a:tr h="370840">
                <a:tc>
                  <a:txBody>
                    <a:bodyPr/>
                    <a:lstStyle/>
                    <a:p>
                      <a:pPr algn="ctr"/>
                      <a:r>
                        <a:rPr lang="en-IN" dirty="0"/>
                        <a:t>Parameters</a:t>
                      </a:r>
                    </a:p>
                  </a:txBody>
                  <a:tcPr/>
                </a:tc>
                <a:tc>
                  <a:txBody>
                    <a:bodyPr/>
                    <a:lstStyle/>
                    <a:p>
                      <a:pPr algn="ctr"/>
                      <a:r>
                        <a:rPr lang="en-IN" dirty="0"/>
                        <a:t>Databases/ Data Retrieval</a:t>
                      </a:r>
                    </a:p>
                  </a:txBody>
                  <a:tcPr/>
                </a:tc>
                <a:tc>
                  <a:txBody>
                    <a:bodyPr/>
                    <a:lstStyle/>
                    <a:p>
                      <a:pPr algn="ctr"/>
                      <a:r>
                        <a:rPr lang="en-IN" dirty="0"/>
                        <a:t>Information Retrieval</a:t>
                      </a:r>
                    </a:p>
                  </a:txBody>
                  <a:tcPr/>
                </a:tc>
                <a:extLst>
                  <a:ext uri="{0D108BD9-81ED-4DB2-BD59-A6C34878D82A}">
                    <a16:rowId xmlns:a16="http://schemas.microsoft.com/office/drawing/2014/main" val="1070830192"/>
                  </a:ext>
                </a:extLst>
              </a:tr>
              <a:tr h="370840">
                <a:tc>
                  <a:txBody>
                    <a:bodyPr/>
                    <a:lstStyle/>
                    <a:p>
                      <a:pPr algn="ctr"/>
                      <a:r>
                        <a:rPr lang="en-IN" b="1" dirty="0"/>
                        <a:t>Example</a:t>
                      </a:r>
                    </a:p>
                  </a:txBody>
                  <a:tcPr/>
                </a:tc>
                <a:tc>
                  <a:txBody>
                    <a:bodyPr/>
                    <a:lstStyle/>
                    <a:p>
                      <a:pPr algn="ctr"/>
                      <a:r>
                        <a:rPr lang="en-IN" dirty="0"/>
                        <a:t>Database Query</a:t>
                      </a:r>
                    </a:p>
                  </a:txBody>
                  <a:tcPr/>
                </a:tc>
                <a:tc>
                  <a:txBody>
                    <a:bodyPr/>
                    <a:lstStyle/>
                    <a:p>
                      <a:pPr algn="ctr"/>
                      <a:r>
                        <a:rPr lang="en-IN" dirty="0"/>
                        <a:t>WWW search</a:t>
                      </a:r>
                    </a:p>
                  </a:txBody>
                  <a:tcPr/>
                </a:tc>
                <a:extLst>
                  <a:ext uri="{0D108BD9-81ED-4DB2-BD59-A6C34878D82A}">
                    <a16:rowId xmlns:a16="http://schemas.microsoft.com/office/drawing/2014/main" val="1568430654"/>
                  </a:ext>
                </a:extLst>
              </a:tr>
              <a:tr h="370840">
                <a:tc>
                  <a:txBody>
                    <a:bodyPr/>
                    <a:lstStyle/>
                    <a:p>
                      <a:pPr algn="ctr"/>
                      <a:r>
                        <a:rPr lang="en-IN" b="1" dirty="0"/>
                        <a:t>What are we retrieving</a:t>
                      </a:r>
                    </a:p>
                  </a:txBody>
                  <a:tcPr/>
                </a:tc>
                <a:tc>
                  <a:txBody>
                    <a:bodyPr/>
                    <a:lstStyle/>
                    <a:p>
                      <a:pPr algn="ctr"/>
                      <a:r>
                        <a:rPr lang="en-IN" dirty="0"/>
                        <a:t>Structured data</a:t>
                      </a:r>
                    </a:p>
                  </a:txBody>
                  <a:tcPr/>
                </a:tc>
                <a:tc>
                  <a:txBody>
                    <a:bodyPr/>
                    <a:lstStyle/>
                    <a:p>
                      <a:pPr algn="ctr"/>
                      <a:r>
                        <a:rPr lang="en-IN" dirty="0"/>
                        <a:t>Mostly unstructured data</a:t>
                      </a:r>
                    </a:p>
                  </a:txBody>
                  <a:tcPr/>
                </a:tc>
                <a:extLst>
                  <a:ext uri="{0D108BD9-81ED-4DB2-BD59-A6C34878D82A}">
                    <a16:rowId xmlns:a16="http://schemas.microsoft.com/office/drawing/2014/main" val="373975042"/>
                  </a:ext>
                </a:extLst>
              </a:tr>
              <a:tr h="399415">
                <a:tc>
                  <a:txBody>
                    <a:bodyPr/>
                    <a:lstStyle/>
                    <a:p>
                      <a:pPr algn="ctr"/>
                      <a:r>
                        <a:rPr lang="en-IN" b="1" dirty="0"/>
                        <a:t>Queries we are posing</a:t>
                      </a:r>
                    </a:p>
                  </a:txBody>
                  <a:tcPr/>
                </a:tc>
                <a:tc>
                  <a:txBody>
                    <a:bodyPr/>
                    <a:lstStyle/>
                    <a:p>
                      <a:pPr algn="ctr"/>
                      <a:r>
                        <a:rPr lang="en-IN" dirty="0"/>
                        <a:t>Formally defined queries, unambiguous</a:t>
                      </a:r>
                    </a:p>
                  </a:txBody>
                  <a:tcPr/>
                </a:tc>
                <a:tc>
                  <a:txBody>
                    <a:bodyPr/>
                    <a:lstStyle/>
                    <a:p>
                      <a:pPr algn="ctr"/>
                      <a:r>
                        <a:rPr lang="en-IN" dirty="0"/>
                        <a:t>Expressed in a natural language</a:t>
                      </a:r>
                    </a:p>
                  </a:txBody>
                  <a:tcPr/>
                </a:tc>
                <a:extLst>
                  <a:ext uri="{0D108BD9-81ED-4DB2-BD59-A6C34878D82A}">
                    <a16:rowId xmlns:a16="http://schemas.microsoft.com/office/drawing/2014/main" val="372808917"/>
                  </a:ext>
                </a:extLst>
              </a:tr>
              <a:tr h="370840">
                <a:tc>
                  <a:txBody>
                    <a:bodyPr/>
                    <a:lstStyle/>
                    <a:p>
                      <a:pPr algn="ctr"/>
                      <a:r>
                        <a:rPr lang="en-IN" b="1" dirty="0"/>
                        <a:t>Matching</a:t>
                      </a:r>
                    </a:p>
                  </a:txBody>
                  <a:tcPr/>
                </a:tc>
                <a:tc>
                  <a:txBody>
                    <a:bodyPr/>
                    <a:lstStyle/>
                    <a:p>
                      <a:pPr algn="ctr"/>
                      <a:r>
                        <a:rPr lang="en-IN" dirty="0"/>
                        <a:t>Exact</a:t>
                      </a:r>
                    </a:p>
                  </a:txBody>
                  <a:tcPr/>
                </a:tc>
                <a:tc>
                  <a:txBody>
                    <a:bodyPr/>
                    <a:lstStyle/>
                    <a:p>
                      <a:pPr algn="ctr"/>
                      <a:r>
                        <a:rPr lang="en-IN" dirty="0"/>
                        <a:t>Partial match, best match</a:t>
                      </a:r>
                    </a:p>
                  </a:txBody>
                  <a:tcPr/>
                </a:tc>
                <a:extLst>
                  <a:ext uri="{0D108BD9-81ED-4DB2-BD59-A6C34878D82A}">
                    <a16:rowId xmlns:a16="http://schemas.microsoft.com/office/drawing/2014/main" val="1535310496"/>
                  </a:ext>
                </a:extLst>
              </a:tr>
              <a:tr h="370840">
                <a:tc>
                  <a:txBody>
                    <a:bodyPr/>
                    <a:lstStyle/>
                    <a:p>
                      <a:pPr algn="ctr"/>
                      <a:r>
                        <a:rPr lang="en-IN" b="1" dirty="0"/>
                        <a:t>Inference</a:t>
                      </a:r>
                    </a:p>
                  </a:txBody>
                  <a:tcPr/>
                </a:tc>
                <a:tc>
                  <a:txBody>
                    <a:bodyPr/>
                    <a:lstStyle/>
                    <a:p>
                      <a:pPr algn="ctr"/>
                      <a:r>
                        <a:rPr lang="en-IN" dirty="0"/>
                        <a:t>Deduction</a:t>
                      </a:r>
                    </a:p>
                  </a:txBody>
                  <a:tcPr/>
                </a:tc>
                <a:tc>
                  <a:txBody>
                    <a:bodyPr/>
                    <a:lstStyle/>
                    <a:p>
                      <a:pPr algn="ctr"/>
                      <a:r>
                        <a:rPr lang="en-IN" dirty="0"/>
                        <a:t>Induction</a:t>
                      </a:r>
                    </a:p>
                  </a:txBody>
                  <a:tcPr/>
                </a:tc>
                <a:extLst>
                  <a:ext uri="{0D108BD9-81ED-4DB2-BD59-A6C34878D82A}">
                    <a16:rowId xmlns:a16="http://schemas.microsoft.com/office/drawing/2014/main" val="425790880"/>
                  </a:ext>
                </a:extLst>
              </a:tr>
              <a:tr h="370840">
                <a:tc>
                  <a:txBody>
                    <a:bodyPr/>
                    <a:lstStyle/>
                    <a:p>
                      <a:pPr algn="ctr"/>
                      <a:r>
                        <a:rPr lang="en-IN" b="1" dirty="0"/>
                        <a:t>Model</a:t>
                      </a:r>
                    </a:p>
                  </a:txBody>
                  <a:tcPr/>
                </a:tc>
                <a:tc>
                  <a:txBody>
                    <a:bodyPr/>
                    <a:lstStyle/>
                    <a:p>
                      <a:pPr algn="ctr"/>
                      <a:r>
                        <a:rPr lang="en-IN" dirty="0"/>
                        <a:t>Deterministic</a:t>
                      </a:r>
                    </a:p>
                  </a:txBody>
                  <a:tcPr/>
                </a:tc>
                <a:tc>
                  <a:txBody>
                    <a:bodyPr/>
                    <a:lstStyle/>
                    <a:p>
                      <a:pPr algn="ctr"/>
                      <a:r>
                        <a:rPr lang="en-IN" dirty="0"/>
                        <a:t>Probabilistic</a:t>
                      </a:r>
                    </a:p>
                  </a:txBody>
                  <a:tcPr/>
                </a:tc>
                <a:extLst>
                  <a:ext uri="{0D108BD9-81ED-4DB2-BD59-A6C34878D82A}">
                    <a16:rowId xmlns:a16="http://schemas.microsoft.com/office/drawing/2014/main" val="1070198448"/>
                  </a:ext>
                </a:extLst>
              </a:tr>
            </a:tbl>
          </a:graphicData>
        </a:graphic>
      </p:graphicFrame>
      <p:sp>
        <p:nvSpPr>
          <p:cNvPr id="4" name="Date Placeholder 3">
            <a:extLst>
              <a:ext uri="{FF2B5EF4-FFF2-40B4-BE49-F238E27FC236}">
                <a16:creationId xmlns:a16="http://schemas.microsoft.com/office/drawing/2014/main" id="{280330BD-E2D2-3A04-EED4-32E291F92983}"/>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17CCC170-D2B9-F8C9-A68F-64C9F458EAD9}"/>
              </a:ext>
            </a:extLst>
          </p:cNvPr>
          <p:cNvSpPr>
            <a:spLocks noGrp="1"/>
          </p:cNvSpPr>
          <p:nvPr>
            <p:ph type="sldNum" sz="quarter" idx="12"/>
          </p:nvPr>
        </p:nvSpPr>
        <p:spPr/>
        <p:txBody>
          <a:bodyPr/>
          <a:lstStyle/>
          <a:p>
            <a:fld id="{163AD4BA-437A-4413-A364-1F8DC31203C9}" type="slidenum">
              <a:rPr lang="en-IN" smtClean="0"/>
              <a:t>6</a:t>
            </a:fld>
            <a:endParaRPr lang="en-IN" dirty="0"/>
          </a:p>
        </p:txBody>
      </p:sp>
    </p:spTree>
    <p:extLst>
      <p:ext uri="{BB962C8B-B14F-4D97-AF65-F5344CB8AC3E}">
        <p14:creationId xmlns:p14="http://schemas.microsoft.com/office/powerpoint/2010/main" val="260025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428B-520A-D0F5-F2D0-D916FDC5B821}"/>
              </a:ext>
            </a:extLst>
          </p:cNvPr>
          <p:cNvSpPr>
            <a:spLocks noGrp="1"/>
          </p:cNvSpPr>
          <p:nvPr>
            <p:ph type="title"/>
          </p:nvPr>
        </p:nvSpPr>
        <p:spPr/>
        <p:txBody>
          <a:bodyPr/>
          <a:lstStyle/>
          <a:p>
            <a:pPr algn="ctr"/>
            <a:r>
              <a:rPr lang="en-IN" b="1" dirty="0">
                <a:solidFill>
                  <a:srgbClr val="C00000"/>
                </a:solidFill>
              </a:rPr>
              <a:t>Information Retrieval</a:t>
            </a:r>
          </a:p>
        </p:txBody>
      </p:sp>
      <p:sp>
        <p:nvSpPr>
          <p:cNvPr id="3" name="Content Placeholder 2">
            <a:extLst>
              <a:ext uri="{FF2B5EF4-FFF2-40B4-BE49-F238E27FC236}">
                <a16:creationId xmlns:a16="http://schemas.microsoft.com/office/drawing/2014/main" id="{3D96D394-30AC-A43B-23AF-E9243CACEFC5}"/>
              </a:ext>
            </a:extLst>
          </p:cNvPr>
          <p:cNvSpPr>
            <a:spLocks noGrp="1"/>
          </p:cNvSpPr>
          <p:nvPr>
            <p:ph idx="1"/>
          </p:nvPr>
        </p:nvSpPr>
        <p:spPr/>
        <p:txBody>
          <a:bodyPr>
            <a:noAutofit/>
          </a:bodyPr>
          <a:lstStyle/>
          <a:p>
            <a:pPr algn="just"/>
            <a:r>
              <a:rPr lang="en-US" sz="2000" b="0" i="0" dirty="0">
                <a:solidFill>
                  <a:srgbClr val="383838"/>
                </a:solidFill>
                <a:effectLst/>
              </a:rPr>
              <a:t>Information retrieval is defined as the process of accessing and retrieving the most appropriate information from text based on a particular query given by the user, with the help of context-based indexing or metadata.</a:t>
            </a:r>
          </a:p>
          <a:p>
            <a:pPr algn="just"/>
            <a:r>
              <a:rPr lang="en-US" sz="2000" b="1" i="0" dirty="0">
                <a:solidFill>
                  <a:srgbClr val="383838"/>
                </a:solidFill>
                <a:effectLst/>
              </a:rPr>
              <a:t>Google Search</a:t>
            </a:r>
            <a:r>
              <a:rPr lang="en-US" sz="2000" b="0" i="0" dirty="0">
                <a:solidFill>
                  <a:srgbClr val="383838"/>
                </a:solidFill>
                <a:effectLst/>
              </a:rPr>
              <a:t> is the most famous example of information retrieval.</a:t>
            </a:r>
          </a:p>
          <a:p>
            <a:pPr algn="just"/>
            <a:r>
              <a:rPr lang="en-US" sz="2000" b="0" i="0" dirty="0">
                <a:solidFill>
                  <a:srgbClr val="383838"/>
                </a:solidFill>
                <a:effectLst/>
              </a:rPr>
              <a:t>An information retrieval system searches a collection of natural language documents with the goal of retrieving exactly the set of documents that matches a user’s question. They have their origin in library systems.</a:t>
            </a:r>
          </a:p>
          <a:p>
            <a:pPr algn="just"/>
            <a:r>
              <a:rPr lang="en-US" sz="2000" b="0" i="0" dirty="0">
                <a:solidFill>
                  <a:srgbClr val="383838"/>
                </a:solidFill>
                <a:effectLst/>
              </a:rPr>
              <a:t>These systems assist users in finding the information they require but it does not attempt to deduce or generate answers. It tells about the existence and location of documents that might consist of the required information that is given to the user. </a:t>
            </a:r>
          </a:p>
          <a:p>
            <a:pPr algn="just"/>
            <a:r>
              <a:rPr lang="en-US" sz="2000" b="0" i="0" dirty="0">
                <a:solidFill>
                  <a:srgbClr val="383838"/>
                </a:solidFill>
                <a:effectLst/>
              </a:rPr>
              <a:t>The documents that satisfy the user’s requirement are called relevant documents. If we have a perfect IR system, then it will retrieve only relevant documents.</a:t>
            </a:r>
          </a:p>
          <a:p>
            <a:pPr algn="just"/>
            <a:endParaRPr lang="en-US" sz="2000" b="0" i="0" dirty="0">
              <a:solidFill>
                <a:srgbClr val="383838"/>
              </a:solidFill>
              <a:effectLst/>
            </a:endParaRPr>
          </a:p>
        </p:txBody>
      </p:sp>
      <p:sp>
        <p:nvSpPr>
          <p:cNvPr id="4" name="Date Placeholder 3">
            <a:extLst>
              <a:ext uri="{FF2B5EF4-FFF2-40B4-BE49-F238E27FC236}">
                <a16:creationId xmlns:a16="http://schemas.microsoft.com/office/drawing/2014/main" id="{080CB2E4-B527-D44E-0F20-B69060D9B779}"/>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674C59A4-4479-4D1E-BB00-1110FFBDBA22}"/>
              </a:ext>
            </a:extLst>
          </p:cNvPr>
          <p:cNvSpPr>
            <a:spLocks noGrp="1"/>
          </p:cNvSpPr>
          <p:nvPr>
            <p:ph type="sldNum" sz="quarter" idx="12"/>
          </p:nvPr>
        </p:nvSpPr>
        <p:spPr/>
        <p:txBody>
          <a:bodyPr/>
          <a:lstStyle/>
          <a:p>
            <a:fld id="{163AD4BA-437A-4413-A364-1F8DC31203C9}" type="slidenum">
              <a:rPr lang="en-IN" smtClean="0"/>
              <a:t>7</a:t>
            </a:fld>
            <a:endParaRPr lang="en-IN" dirty="0"/>
          </a:p>
        </p:txBody>
      </p:sp>
    </p:spTree>
    <p:extLst>
      <p:ext uri="{BB962C8B-B14F-4D97-AF65-F5344CB8AC3E}">
        <p14:creationId xmlns:p14="http://schemas.microsoft.com/office/powerpoint/2010/main" val="14867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A4E9D-5E7F-F64D-2C1A-593B841A0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923D7-2D9B-5E1D-83AD-1030C32638CE}"/>
              </a:ext>
            </a:extLst>
          </p:cNvPr>
          <p:cNvSpPr>
            <a:spLocks noGrp="1"/>
          </p:cNvSpPr>
          <p:nvPr>
            <p:ph type="title"/>
          </p:nvPr>
        </p:nvSpPr>
        <p:spPr/>
        <p:txBody>
          <a:bodyPr/>
          <a:lstStyle/>
          <a:p>
            <a:pPr algn="ctr"/>
            <a:r>
              <a:rPr lang="en-IN" b="1" dirty="0">
                <a:solidFill>
                  <a:srgbClr val="C00000"/>
                </a:solidFill>
              </a:rPr>
              <a:t>Information Retrieval</a:t>
            </a:r>
          </a:p>
        </p:txBody>
      </p:sp>
      <p:sp>
        <p:nvSpPr>
          <p:cNvPr id="3" name="Content Placeholder 2">
            <a:extLst>
              <a:ext uri="{FF2B5EF4-FFF2-40B4-BE49-F238E27FC236}">
                <a16:creationId xmlns:a16="http://schemas.microsoft.com/office/drawing/2014/main" id="{B227026D-371B-4110-335B-4764A2CDDB58}"/>
              </a:ext>
            </a:extLst>
          </p:cNvPr>
          <p:cNvSpPr>
            <a:spLocks noGrp="1"/>
          </p:cNvSpPr>
          <p:nvPr>
            <p:ph idx="1"/>
          </p:nvPr>
        </p:nvSpPr>
        <p:spPr/>
        <p:txBody>
          <a:bodyPr>
            <a:normAutofit/>
          </a:bodyPr>
          <a:lstStyle/>
          <a:p>
            <a:pPr algn="just"/>
            <a:r>
              <a:rPr lang="en-US" sz="2400" b="0" i="0" dirty="0">
                <a:solidFill>
                  <a:srgbClr val="000000"/>
                </a:solidFill>
                <a:effectLst/>
              </a:rPr>
              <a:t>In information retrieval and text analysis, solving problems is a vital part of finding the correct information from extensive collections of papers quickly and effectively. </a:t>
            </a:r>
          </a:p>
          <a:p>
            <a:pPr algn="just"/>
            <a:r>
              <a:rPr lang="en-US" sz="2400" b="0" i="0" dirty="0">
                <a:solidFill>
                  <a:srgbClr val="000000"/>
                </a:solidFill>
                <a:effectLst/>
              </a:rPr>
              <a:t>The Boolean and Vector Space Models are well-known models that offer different ways to solve problems. </a:t>
            </a:r>
          </a:p>
          <a:p>
            <a:pPr algn="just"/>
            <a:r>
              <a:rPr lang="en-US" sz="2400" b="0" i="0" dirty="0">
                <a:solidFill>
                  <a:srgbClr val="000000"/>
                </a:solidFill>
                <a:effectLst/>
              </a:rPr>
              <a:t>To improve knowledge retrieval processes, it is essential to understand these models and how they solve problems.</a:t>
            </a:r>
            <a:endParaRPr lang="en-IN" sz="2400" dirty="0"/>
          </a:p>
        </p:txBody>
      </p:sp>
      <p:sp>
        <p:nvSpPr>
          <p:cNvPr id="4" name="Date Placeholder 3">
            <a:extLst>
              <a:ext uri="{FF2B5EF4-FFF2-40B4-BE49-F238E27FC236}">
                <a16:creationId xmlns:a16="http://schemas.microsoft.com/office/drawing/2014/main" id="{C42BD154-8B53-7A8B-94CF-7C07A2CFB0DA}"/>
              </a:ext>
            </a:extLst>
          </p:cNvPr>
          <p:cNvSpPr>
            <a:spLocks noGrp="1"/>
          </p:cNvSpPr>
          <p:nvPr>
            <p:ph type="dt" sz="half" idx="10"/>
          </p:nvPr>
        </p:nvSpPr>
        <p:spPr/>
        <p:txBody>
          <a:bodyPr/>
          <a:lstStyle/>
          <a:p>
            <a:fld id="{C3FF57CA-4B16-4165-AC82-15E8EF34F113}" type="datetime1">
              <a:rPr lang="en-IN" smtClean="0"/>
              <a:t>11-03-2024</a:t>
            </a:fld>
            <a:endParaRPr lang="en-IN" dirty="0"/>
          </a:p>
        </p:txBody>
      </p:sp>
      <p:sp>
        <p:nvSpPr>
          <p:cNvPr id="5" name="Slide Number Placeholder 4">
            <a:extLst>
              <a:ext uri="{FF2B5EF4-FFF2-40B4-BE49-F238E27FC236}">
                <a16:creationId xmlns:a16="http://schemas.microsoft.com/office/drawing/2014/main" id="{16DCF543-AF21-358C-9498-E95A0F550614}"/>
              </a:ext>
            </a:extLst>
          </p:cNvPr>
          <p:cNvSpPr>
            <a:spLocks noGrp="1"/>
          </p:cNvSpPr>
          <p:nvPr>
            <p:ph type="sldNum" sz="quarter" idx="12"/>
          </p:nvPr>
        </p:nvSpPr>
        <p:spPr/>
        <p:txBody>
          <a:bodyPr/>
          <a:lstStyle/>
          <a:p>
            <a:fld id="{163AD4BA-437A-4413-A364-1F8DC31203C9}" type="slidenum">
              <a:rPr lang="en-IN" smtClean="0"/>
              <a:t>8</a:t>
            </a:fld>
            <a:endParaRPr lang="en-IN" dirty="0"/>
          </a:p>
        </p:txBody>
      </p:sp>
    </p:spTree>
    <p:extLst>
      <p:ext uri="{BB962C8B-B14F-4D97-AF65-F5344CB8AC3E}">
        <p14:creationId xmlns:p14="http://schemas.microsoft.com/office/powerpoint/2010/main" val="183514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C062C-9B2B-543C-2DF6-C30D797CF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C4DF8-E466-5948-1EB4-A021A7770640}"/>
              </a:ext>
            </a:extLst>
          </p:cNvPr>
          <p:cNvSpPr>
            <a:spLocks noGrp="1"/>
          </p:cNvSpPr>
          <p:nvPr>
            <p:ph type="title"/>
          </p:nvPr>
        </p:nvSpPr>
        <p:spPr>
          <a:xfrm>
            <a:off x="909320" y="-172720"/>
            <a:ext cx="10515600" cy="1325563"/>
          </a:xfrm>
        </p:spPr>
        <p:txBody>
          <a:bodyPr>
            <a:normAutofit/>
          </a:bodyPr>
          <a:lstStyle/>
          <a:p>
            <a:pPr algn="ctr"/>
            <a:r>
              <a:rPr lang="en-US" sz="3600" b="1" i="0" dirty="0">
                <a:solidFill>
                  <a:srgbClr val="C00000"/>
                </a:solidFill>
                <a:effectLst/>
                <a:latin typeface="+mn-lt"/>
              </a:rPr>
              <a:t>Architecture of Information Retrieval System</a:t>
            </a:r>
          </a:p>
        </p:txBody>
      </p:sp>
      <p:sp>
        <p:nvSpPr>
          <p:cNvPr id="3" name="Content Placeholder 2">
            <a:extLst>
              <a:ext uri="{FF2B5EF4-FFF2-40B4-BE49-F238E27FC236}">
                <a16:creationId xmlns:a16="http://schemas.microsoft.com/office/drawing/2014/main" id="{514B70D3-B9EF-C835-0253-199CB44E5035}"/>
              </a:ext>
            </a:extLst>
          </p:cNvPr>
          <p:cNvSpPr>
            <a:spLocks noGrp="1"/>
          </p:cNvSpPr>
          <p:nvPr>
            <p:ph idx="1"/>
          </p:nvPr>
        </p:nvSpPr>
        <p:spPr>
          <a:xfrm>
            <a:off x="838200" y="1080610"/>
            <a:ext cx="10515600" cy="5157629"/>
          </a:xfrm>
        </p:spPr>
        <p:txBody>
          <a:bodyPr>
            <a:noAutofit/>
          </a:bodyPr>
          <a:lstStyle/>
          <a:p>
            <a:pPr algn="just"/>
            <a:endParaRPr lang="en-IN" sz="2400" dirty="0"/>
          </a:p>
          <a:p>
            <a:pPr algn="just"/>
            <a:endParaRPr lang="en-IN" sz="2400" dirty="0"/>
          </a:p>
          <a:p>
            <a:pPr algn="just"/>
            <a:endParaRPr lang="en-IN" sz="2400" dirty="0"/>
          </a:p>
          <a:p>
            <a:pPr algn="just"/>
            <a:endParaRPr lang="en-IN" sz="2400" dirty="0"/>
          </a:p>
          <a:p>
            <a:pPr algn="l"/>
            <a:r>
              <a:rPr lang="en-US" sz="2000" b="1" i="0" dirty="0">
                <a:solidFill>
                  <a:srgbClr val="212529"/>
                </a:solidFill>
                <a:effectLst/>
              </a:rPr>
              <a:t>The architecture of an IR system typically includes the following components:</a:t>
            </a:r>
            <a:endParaRPr lang="en-US" sz="2000" b="0" i="0" dirty="0">
              <a:solidFill>
                <a:srgbClr val="212529"/>
              </a:solidFill>
              <a:effectLst/>
            </a:endParaRPr>
          </a:p>
          <a:p>
            <a:pPr algn="just">
              <a:buFont typeface="Arial" panose="020B0604020202020204" pitchFamily="34" charset="0"/>
              <a:buChar char="•"/>
            </a:pPr>
            <a:r>
              <a:rPr lang="en-US" sz="2000" b="1" i="0" dirty="0">
                <a:solidFill>
                  <a:srgbClr val="212529"/>
                </a:solidFill>
                <a:effectLst/>
              </a:rPr>
              <a:t>User interface: </a:t>
            </a:r>
            <a:r>
              <a:rPr lang="en-US" sz="2000" b="0" i="0" dirty="0">
                <a:solidFill>
                  <a:srgbClr val="212529"/>
                </a:solidFill>
                <a:effectLst/>
              </a:rPr>
              <a:t>This component enables user interaction with the system. Filters, search box, and other tools may be included in it so that the users may input their queries and hone the search results.</a:t>
            </a:r>
          </a:p>
          <a:p>
            <a:pPr algn="just">
              <a:buFont typeface="Arial" panose="020B0604020202020204" pitchFamily="34" charset="0"/>
              <a:buChar char="•"/>
            </a:pPr>
            <a:r>
              <a:rPr lang="en-US" sz="2000" b="1" i="0" dirty="0">
                <a:solidFill>
                  <a:srgbClr val="212529"/>
                </a:solidFill>
                <a:effectLst/>
              </a:rPr>
              <a:t>Query processing:</a:t>
            </a:r>
            <a:r>
              <a:rPr lang="en-US" sz="2000" b="0" i="0" dirty="0">
                <a:solidFill>
                  <a:srgbClr val="212529"/>
                </a:solidFill>
                <a:effectLst/>
              </a:rPr>
              <a:t> The query processing component transforms processed user queries into a form that may be utilized to search the index. The parsing, expansion, and rewriting of queries are just a few examples of its possible sub-components.</a:t>
            </a:r>
          </a:p>
          <a:p>
            <a:pPr algn="just">
              <a:buFont typeface="Arial" panose="020B0604020202020204" pitchFamily="34" charset="0"/>
              <a:buChar char="•"/>
            </a:pPr>
            <a:r>
              <a:rPr lang="en-US" sz="2000" b="1" i="0" dirty="0">
                <a:solidFill>
                  <a:srgbClr val="212529"/>
                </a:solidFill>
                <a:effectLst/>
              </a:rPr>
              <a:t>Indexing:</a:t>
            </a:r>
            <a:r>
              <a:rPr lang="en-US" sz="2000" b="0" i="0" dirty="0">
                <a:solidFill>
                  <a:srgbClr val="212529"/>
                </a:solidFill>
                <a:effectLst/>
              </a:rPr>
              <a:t> Making an index of the document collection is the indexing component’s responsibility. All the terms involved in the document collection are normally listed in this index, together with the information about how frequently and where they appear.</a:t>
            </a:r>
          </a:p>
          <a:p>
            <a:pPr algn="just"/>
            <a:endParaRPr lang="en-IN" sz="2400" dirty="0"/>
          </a:p>
        </p:txBody>
      </p:sp>
      <p:sp>
        <p:nvSpPr>
          <p:cNvPr id="4" name="Date Placeholder 3">
            <a:extLst>
              <a:ext uri="{FF2B5EF4-FFF2-40B4-BE49-F238E27FC236}">
                <a16:creationId xmlns:a16="http://schemas.microsoft.com/office/drawing/2014/main" id="{BC30F783-4D4A-4625-86FE-C9FB0FC3103F}"/>
              </a:ext>
            </a:extLst>
          </p:cNvPr>
          <p:cNvSpPr>
            <a:spLocks noGrp="1"/>
          </p:cNvSpPr>
          <p:nvPr>
            <p:ph type="dt" sz="half" idx="10"/>
          </p:nvPr>
        </p:nvSpPr>
        <p:spPr/>
        <p:txBody>
          <a:bodyPr/>
          <a:lstStyle/>
          <a:p>
            <a:fld id="{9457E2B0-149D-40E9-88C1-ECA5B3272DFA}" type="datetime1">
              <a:rPr lang="en-IN" smtClean="0"/>
              <a:t>11-03-2024</a:t>
            </a:fld>
            <a:endParaRPr lang="en-IN" dirty="0"/>
          </a:p>
        </p:txBody>
      </p:sp>
      <p:sp>
        <p:nvSpPr>
          <p:cNvPr id="5" name="Slide Number Placeholder 4">
            <a:extLst>
              <a:ext uri="{FF2B5EF4-FFF2-40B4-BE49-F238E27FC236}">
                <a16:creationId xmlns:a16="http://schemas.microsoft.com/office/drawing/2014/main" id="{E0ECCDF6-D237-ED68-82EB-6D932424C12B}"/>
              </a:ext>
            </a:extLst>
          </p:cNvPr>
          <p:cNvSpPr>
            <a:spLocks noGrp="1"/>
          </p:cNvSpPr>
          <p:nvPr>
            <p:ph type="sldNum" sz="quarter" idx="12"/>
          </p:nvPr>
        </p:nvSpPr>
        <p:spPr/>
        <p:txBody>
          <a:bodyPr/>
          <a:lstStyle/>
          <a:p>
            <a:fld id="{163AD4BA-437A-4413-A364-1F8DC31203C9}" type="slidenum">
              <a:rPr lang="en-IN" smtClean="0"/>
              <a:t>9</a:t>
            </a:fld>
            <a:endParaRPr lang="en-IN" dirty="0"/>
          </a:p>
        </p:txBody>
      </p:sp>
      <p:pic>
        <p:nvPicPr>
          <p:cNvPr id="7" name="Picture 6">
            <a:extLst>
              <a:ext uri="{FF2B5EF4-FFF2-40B4-BE49-F238E27FC236}">
                <a16:creationId xmlns:a16="http://schemas.microsoft.com/office/drawing/2014/main" id="{08F7C3D5-54B6-FDA6-EC0B-9A6423F1966A}"/>
              </a:ext>
            </a:extLst>
          </p:cNvPr>
          <p:cNvPicPr>
            <a:picLocks noChangeAspect="1"/>
          </p:cNvPicPr>
          <p:nvPr/>
        </p:nvPicPr>
        <p:blipFill>
          <a:blip r:embed="rId2"/>
          <a:stretch>
            <a:fillRect/>
          </a:stretch>
        </p:blipFill>
        <p:spPr>
          <a:xfrm>
            <a:off x="2209800" y="962499"/>
            <a:ext cx="7410831" cy="1886047"/>
          </a:xfrm>
          <a:prstGeom prst="rect">
            <a:avLst/>
          </a:prstGeom>
        </p:spPr>
      </p:pic>
    </p:spTree>
    <p:extLst>
      <p:ext uri="{BB962C8B-B14F-4D97-AF65-F5344CB8AC3E}">
        <p14:creationId xmlns:p14="http://schemas.microsoft.com/office/powerpoint/2010/main" val="225465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3263</Words>
  <Application>Microsoft Office PowerPoint</Application>
  <PresentationFormat>Widescreen</PresentationFormat>
  <Paragraphs>318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Inter</vt:lpstr>
      <vt:lpstr>Office Theme</vt:lpstr>
      <vt:lpstr>Information Retrieval</vt:lpstr>
      <vt:lpstr>Types of Information</vt:lpstr>
      <vt:lpstr>Information Retrieval</vt:lpstr>
      <vt:lpstr>Information Retrieval vs Information Extraction</vt:lpstr>
      <vt:lpstr>PowerPoint Presentation</vt:lpstr>
      <vt:lpstr>Data Retrieval vs Information Retrieval</vt:lpstr>
      <vt:lpstr>Information Retrieval</vt:lpstr>
      <vt:lpstr>Information Retrieval</vt:lpstr>
      <vt:lpstr>Architecture of Information Retrieval System</vt:lpstr>
      <vt:lpstr>Architecture of Information Retrieval System</vt:lpstr>
      <vt:lpstr>Use cases of Information Retrieval</vt:lpstr>
      <vt:lpstr>Use cases of Information Retrieval</vt:lpstr>
      <vt:lpstr>Basics of IR Systems</vt:lpstr>
      <vt:lpstr>Basics of IR Systems</vt:lpstr>
      <vt:lpstr>Indexing</vt:lpstr>
      <vt:lpstr>Matching</vt:lpstr>
      <vt:lpstr>Matching</vt:lpstr>
      <vt:lpstr>Classical Problem in IR Systems</vt:lpstr>
      <vt:lpstr>Aspects of Ad-hoc Retrieval</vt:lpstr>
      <vt:lpstr>Information Retrieval Models</vt:lpstr>
      <vt:lpstr>Types of IR Model</vt:lpstr>
      <vt:lpstr>Types of IR Model</vt:lpstr>
      <vt:lpstr>Types of IR Model</vt:lpstr>
      <vt:lpstr>Evaluation of IR Systems</vt:lpstr>
      <vt:lpstr>Boolean Model</vt:lpstr>
      <vt:lpstr>Boolean Model: Advantages</vt:lpstr>
      <vt:lpstr>Boolean Model: Advantages</vt:lpstr>
      <vt:lpstr>Boolean Model: Disadvantages</vt:lpstr>
      <vt:lpstr>Boolean Model: Disadvantages</vt:lpstr>
      <vt:lpstr>Vector Space Model</vt:lpstr>
      <vt:lpstr>Cosine Similarity Measure Formula </vt:lpstr>
      <vt:lpstr>Vector Space Model: Advantages</vt:lpstr>
      <vt:lpstr>Vector Space Model: 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dc:title>
  <dc:creator>Nisanth Kartheek Mukku</dc:creator>
  <cp:lastModifiedBy>Nisanth Kartheek Mukku</cp:lastModifiedBy>
  <cp:revision>58</cp:revision>
  <dcterms:created xsi:type="dcterms:W3CDTF">2024-03-04T10:02:29Z</dcterms:created>
  <dcterms:modified xsi:type="dcterms:W3CDTF">2024-03-11T07:09:14Z</dcterms:modified>
</cp:coreProperties>
</file>