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C842-91B9-4788-9997-51ADE651933E}" type="datetimeFigureOut">
              <a:rPr lang="en-IN" smtClean="0"/>
              <a:t>26-02-2024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48A37-55B8-484D-BD12-9DBDE843A7A7}" type="slidenum">
              <a:rPr lang="en-IN" smtClean="0"/>
              <a:t>‹#›</a:t>
            </a:fld>
            <a:endParaRPr lang="en-IN"/>
          </a:p>
        </p:txBody>
      </p:sp>
    </p:spTree>
    <p:extLst>
      <p:ext uri="{BB962C8B-B14F-4D97-AF65-F5344CB8AC3E}">
        <p14:creationId xmlns:p14="http://schemas.microsoft.com/office/powerpoint/2010/main" val="942040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D4DA-E973-D282-01CC-9749BDFB0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9D27C4-B179-2299-D283-53678BF29B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3C4882-CFC2-A8FE-6543-4EC18C0F0E93}"/>
              </a:ext>
            </a:extLst>
          </p:cNvPr>
          <p:cNvSpPr>
            <a:spLocks noGrp="1"/>
          </p:cNvSpPr>
          <p:nvPr>
            <p:ph type="dt" sz="half" idx="10"/>
          </p:nvPr>
        </p:nvSpPr>
        <p:spPr/>
        <p:txBody>
          <a:bodyPr/>
          <a:lstStyle/>
          <a:p>
            <a:fld id="{53A3EB34-CF8D-4824-83C7-40493B34B6DD}" type="datetime1">
              <a:rPr lang="en-IN" smtClean="0"/>
              <a:t>26-02-2024</a:t>
            </a:fld>
            <a:endParaRPr lang="en-IN"/>
          </a:p>
        </p:txBody>
      </p:sp>
      <p:sp>
        <p:nvSpPr>
          <p:cNvPr id="5" name="Footer Placeholder 4">
            <a:extLst>
              <a:ext uri="{FF2B5EF4-FFF2-40B4-BE49-F238E27FC236}">
                <a16:creationId xmlns:a16="http://schemas.microsoft.com/office/drawing/2014/main" id="{89D11BA6-DC23-A894-8AED-905C213A60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F9AFE-9169-F6FD-8313-3ED76540C62C}"/>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3743341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C2764-AFDC-5BCC-7815-E8B09CC940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CF1D31-05B6-612D-7CB9-BF0CF0B843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548D92-501D-4D80-10B0-1113853D0C6A}"/>
              </a:ext>
            </a:extLst>
          </p:cNvPr>
          <p:cNvSpPr>
            <a:spLocks noGrp="1"/>
          </p:cNvSpPr>
          <p:nvPr>
            <p:ph type="dt" sz="half" idx="10"/>
          </p:nvPr>
        </p:nvSpPr>
        <p:spPr/>
        <p:txBody>
          <a:bodyPr/>
          <a:lstStyle/>
          <a:p>
            <a:fld id="{7E07FBAF-48F9-47F5-A90B-775584016BE0}" type="datetime1">
              <a:rPr lang="en-IN" smtClean="0"/>
              <a:t>26-02-2024</a:t>
            </a:fld>
            <a:endParaRPr lang="en-IN"/>
          </a:p>
        </p:txBody>
      </p:sp>
      <p:sp>
        <p:nvSpPr>
          <p:cNvPr id="5" name="Footer Placeholder 4">
            <a:extLst>
              <a:ext uri="{FF2B5EF4-FFF2-40B4-BE49-F238E27FC236}">
                <a16:creationId xmlns:a16="http://schemas.microsoft.com/office/drawing/2014/main" id="{88E4E801-5677-3EE8-8BA0-FBA1E4035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FD1D2-45C4-1F06-A118-FF5359DE3967}"/>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2402416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41990F-0D5B-BEB0-C7E9-521FC81DB6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9A626B-07D8-128E-919F-27ECC1368B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0E6949-D69D-A84C-1C54-4199EAEAEFCF}"/>
              </a:ext>
            </a:extLst>
          </p:cNvPr>
          <p:cNvSpPr>
            <a:spLocks noGrp="1"/>
          </p:cNvSpPr>
          <p:nvPr>
            <p:ph type="dt" sz="half" idx="10"/>
          </p:nvPr>
        </p:nvSpPr>
        <p:spPr/>
        <p:txBody>
          <a:bodyPr/>
          <a:lstStyle/>
          <a:p>
            <a:fld id="{F4392CA4-AABF-4AA5-BC83-E86D7CC70316}" type="datetime1">
              <a:rPr lang="en-IN" smtClean="0"/>
              <a:t>26-02-2024</a:t>
            </a:fld>
            <a:endParaRPr lang="en-IN"/>
          </a:p>
        </p:txBody>
      </p:sp>
      <p:sp>
        <p:nvSpPr>
          <p:cNvPr id="5" name="Footer Placeholder 4">
            <a:extLst>
              <a:ext uri="{FF2B5EF4-FFF2-40B4-BE49-F238E27FC236}">
                <a16:creationId xmlns:a16="http://schemas.microsoft.com/office/drawing/2014/main" id="{4DFC8BEA-74BF-C9F3-D3CD-B1A1EA4529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6E6FE1-3146-94CC-7EF6-3CA02819D7CE}"/>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416271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BBAD6-C847-D334-CF67-F8A260C560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071313-88A2-33E7-AC35-DE443750F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EB75E-2C0D-BE72-F780-C60248AD83C4}"/>
              </a:ext>
            </a:extLst>
          </p:cNvPr>
          <p:cNvSpPr>
            <a:spLocks noGrp="1"/>
          </p:cNvSpPr>
          <p:nvPr>
            <p:ph type="dt" sz="half" idx="10"/>
          </p:nvPr>
        </p:nvSpPr>
        <p:spPr/>
        <p:txBody>
          <a:bodyPr/>
          <a:lstStyle/>
          <a:p>
            <a:fld id="{B83AB580-ACF7-46EB-ABD6-FC02DF2A9101}" type="datetime1">
              <a:rPr lang="en-IN" smtClean="0"/>
              <a:t>26-02-2024</a:t>
            </a:fld>
            <a:endParaRPr lang="en-IN"/>
          </a:p>
        </p:txBody>
      </p:sp>
      <p:sp>
        <p:nvSpPr>
          <p:cNvPr id="5" name="Footer Placeholder 4">
            <a:extLst>
              <a:ext uri="{FF2B5EF4-FFF2-40B4-BE49-F238E27FC236}">
                <a16:creationId xmlns:a16="http://schemas.microsoft.com/office/drawing/2014/main" id="{02B7361A-783B-4C6D-6A28-93BB76532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E7159-A892-556B-ADA9-D03A393AB737}"/>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1486514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3307-1897-620F-2D18-2C00CEE3ED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27035B-702B-5A56-2C1C-2520B2314E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5C12F2-62E4-4062-C57D-7D7A76EA9A81}"/>
              </a:ext>
            </a:extLst>
          </p:cNvPr>
          <p:cNvSpPr>
            <a:spLocks noGrp="1"/>
          </p:cNvSpPr>
          <p:nvPr>
            <p:ph type="dt" sz="half" idx="10"/>
          </p:nvPr>
        </p:nvSpPr>
        <p:spPr/>
        <p:txBody>
          <a:bodyPr/>
          <a:lstStyle/>
          <a:p>
            <a:fld id="{0BB40F15-EB0C-4DF3-BD9A-F73FD570BF80}" type="datetime1">
              <a:rPr lang="en-IN" smtClean="0"/>
              <a:t>26-02-2024</a:t>
            </a:fld>
            <a:endParaRPr lang="en-IN"/>
          </a:p>
        </p:txBody>
      </p:sp>
      <p:sp>
        <p:nvSpPr>
          <p:cNvPr id="5" name="Footer Placeholder 4">
            <a:extLst>
              <a:ext uri="{FF2B5EF4-FFF2-40B4-BE49-F238E27FC236}">
                <a16:creationId xmlns:a16="http://schemas.microsoft.com/office/drawing/2014/main" id="{610A9300-1841-0627-8D10-173FB2504D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523CE-2934-170F-8F75-2A270258DD2D}"/>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210032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2E4C-B189-6995-FE25-A73FE29D96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E559D-C41A-1E81-7A35-4EC96FD291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A6DD96E-E069-0C1E-4628-5F8B97BD8E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3CDB30-735A-E6B8-3057-2D43EC49BBB9}"/>
              </a:ext>
            </a:extLst>
          </p:cNvPr>
          <p:cNvSpPr>
            <a:spLocks noGrp="1"/>
          </p:cNvSpPr>
          <p:nvPr>
            <p:ph type="dt" sz="half" idx="10"/>
          </p:nvPr>
        </p:nvSpPr>
        <p:spPr/>
        <p:txBody>
          <a:bodyPr/>
          <a:lstStyle/>
          <a:p>
            <a:fld id="{B3493879-1D09-4F6A-9D70-82C9EC625528}" type="datetime1">
              <a:rPr lang="en-IN" smtClean="0"/>
              <a:t>26-02-2024</a:t>
            </a:fld>
            <a:endParaRPr lang="en-IN"/>
          </a:p>
        </p:txBody>
      </p:sp>
      <p:sp>
        <p:nvSpPr>
          <p:cNvPr id="6" name="Footer Placeholder 5">
            <a:extLst>
              <a:ext uri="{FF2B5EF4-FFF2-40B4-BE49-F238E27FC236}">
                <a16:creationId xmlns:a16="http://schemas.microsoft.com/office/drawing/2014/main" id="{34F760F2-37D2-3F32-FD4B-F11853A284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77C80E-0E32-930F-86E7-A4A450F531F0}"/>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279920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5AD82-0D84-587F-822D-2E43C89E3C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9CB480-A37E-98C1-1589-A2A4EEAF73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F11D6-A459-545F-84C9-A47B060057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6000638-E014-AF98-5840-1F54843D83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5C320-9926-FBED-EBD2-FCC7AA4F3E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0477BF-CC6E-BF76-A17E-E138084D7CA5}"/>
              </a:ext>
            </a:extLst>
          </p:cNvPr>
          <p:cNvSpPr>
            <a:spLocks noGrp="1"/>
          </p:cNvSpPr>
          <p:nvPr>
            <p:ph type="dt" sz="half" idx="10"/>
          </p:nvPr>
        </p:nvSpPr>
        <p:spPr/>
        <p:txBody>
          <a:bodyPr/>
          <a:lstStyle/>
          <a:p>
            <a:fld id="{EA882368-7489-4EFB-A63E-1681D297351E}" type="datetime1">
              <a:rPr lang="en-IN" smtClean="0"/>
              <a:t>26-02-2024</a:t>
            </a:fld>
            <a:endParaRPr lang="en-IN"/>
          </a:p>
        </p:txBody>
      </p:sp>
      <p:sp>
        <p:nvSpPr>
          <p:cNvPr id="8" name="Footer Placeholder 7">
            <a:extLst>
              <a:ext uri="{FF2B5EF4-FFF2-40B4-BE49-F238E27FC236}">
                <a16:creationId xmlns:a16="http://schemas.microsoft.com/office/drawing/2014/main" id="{2FF760DB-F7EC-49A1-A26C-01403F67E9D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4FDAE3-70C2-8F63-B331-04C709BF2FB3}"/>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2813988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6E975-24D2-3B0C-3C83-8D28E8C1C4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F062FF-81F3-4BE1-4866-A47D671C24E4}"/>
              </a:ext>
            </a:extLst>
          </p:cNvPr>
          <p:cNvSpPr>
            <a:spLocks noGrp="1"/>
          </p:cNvSpPr>
          <p:nvPr>
            <p:ph type="dt" sz="half" idx="10"/>
          </p:nvPr>
        </p:nvSpPr>
        <p:spPr/>
        <p:txBody>
          <a:bodyPr/>
          <a:lstStyle/>
          <a:p>
            <a:fld id="{5676DA80-AD09-47E9-8102-CAA723BF11C5}" type="datetime1">
              <a:rPr lang="en-IN" smtClean="0"/>
              <a:t>26-02-2024</a:t>
            </a:fld>
            <a:endParaRPr lang="en-IN"/>
          </a:p>
        </p:txBody>
      </p:sp>
      <p:sp>
        <p:nvSpPr>
          <p:cNvPr id="4" name="Footer Placeholder 3">
            <a:extLst>
              <a:ext uri="{FF2B5EF4-FFF2-40B4-BE49-F238E27FC236}">
                <a16:creationId xmlns:a16="http://schemas.microsoft.com/office/drawing/2014/main" id="{788D4F26-73A4-A403-A29E-1755AC6FD9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B155D8-C37E-AB1C-3D30-051AEC46A6DF}"/>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171048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6D31A-4681-7D71-BF76-80DE8C317DCE}"/>
              </a:ext>
            </a:extLst>
          </p:cNvPr>
          <p:cNvSpPr>
            <a:spLocks noGrp="1"/>
          </p:cNvSpPr>
          <p:nvPr>
            <p:ph type="dt" sz="half" idx="10"/>
          </p:nvPr>
        </p:nvSpPr>
        <p:spPr/>
        <p:txBody>
          <a:bodyPr/>
          <a:lstStyle/>
          <a:p>
            <a:fld id="{BFC5BE60-36FF-499C-9022-A1CB189C2DA0}" type="datetime1">
              <a:rPr lang="en-IN" smtClean="0"/>
              <a:t>26-02-2024</a:t>
            </a:fld>
            <a:endParaRPr lang="en-IN"/>
          </a:p>
        </p:txBody>
      </p:sp>
      <p:sp>
        <p:nvSpPr>
          <p:cNvPr id="3" name="Footer Placeholder 2">
            <a:extLst>
              <a:ext uri="{FF2B5EF4-FFF2-40B4-BE49-F238E27FC236}">
                <a16:creationId xmlns:a16="http://schemas.microsoft.com/office/drawing/2014/main" id="{FC855629-123E-151F-6745-60651A22B6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C24373-39F4-9918-26B8-CB0021B1E742}"/>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246503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A4B4E-E166-1AD8-91F5-5EB28212C1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D1834E-5882-19AA-4689-F3F3E1F708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E021FD-A18C-FB61-78EC-5D77AD00D4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772F28-9891-41CE-39CC-B976460F4973}"/>
              </a:ext>
            </a:extLst>
          </p:cNvPr>
          <p:cNvSpPr>
            <a:spLocks noGrp="1"/>
          </p:cNvSpPr>
          <p:nvPr>
            <p:ph type="dt" sz="half" idx="10"/>
          </p:nvPr>
        </p:nvSpPr>
        <p:spPr/>
        <p:txBody>
          <a:bodyPr/>
          <a:lstStyle/>
          <a:p>
            <a:fld id="{CE86C8FE-7B8E-4DD5-BBC2-20B2F982BCE1}" type="datetime1">
              <a:rPr lang="en-IN" smtClean="0"/>
              <a:t>26-02-2024</a:t>
            </a:fld>
            <a:endParaRPr lang="en-IN"/>
          </a:p>
        </p:txBody>
      </p:sp>
      <p:sp>
        <p:nvSpPr>
          <p:cNvPr id="6" name="Footer Placeholder 5">
            <a:extLst>
              <a:ext uri="{FF2B5EF4-FFF2-40B4-BE49-F238E27FC236}">
                <a16:creationId xmlns:a16="http://schemas.microsoft.com/office/drawing/2014/main" id="{F984EA79-9FB0-254C-87E6-71525C5E6E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17B05-ECD9-31DC-309A-B9DCAB8D9F51}"/>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275074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C31F-BE34-0564-C9F3-05A885F8B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A436B-2408-1888-4DA5-BA4F9C5F8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AF396C-D703-28F9-11DA-03E7C511B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0D3BB-4FC0-74BD-339C-3E6E8CFA2C41}"/>
              </a:ext>
            </a:extLst>
          </p:cNvPr>
          <p:cNvSpPr>
            <a:spLocks noGrp="1"/>
          </p:cNvSpPr>
          <p:nvPr>
            <p:ph type="dt" sz="half" idx="10"/>
          </p:nvPr>
        </p:nvSpPr>
        <p:spPr/>
        <p:txBody>
          <a:bodyPr/>
          <a:lstStyle/>
          <a:p>
            <a:fld id="{DA217D97-6D5D-4F8F-87A9-FDBA167068BA}" type="datetime1">
              <a:rPr lang="en-IN" smtClean="0"/>
              <a:t>26-02-2024</a:t>
            </a:fld>
            <a:endParaRPr lang="en-IN"/>
          </a:p>
        </p:txBody>
      </p:sp>
      <p:sp>
        <p:nvSpPr>
          <p:cNvPr id="6" name="Footer Placeholder 5">
            <a:extLst>
              <a:ext uri="{FF2B5EF4-FFF2-40B4-BE49-F238E27FC236}">
                <a16:creationId xmlns:a16="http://schemas.microsoft.com/office/drawing/2014/main" id="{1491E9FA-3CC7-E6CB-85B9-C0FB3E7D02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07904D-EF66-3966-9581-8E0372EA46E6}"/>
              </a:ext>
            </a:extLst>
          </p:cNvPr>
          <p:cNvSpPr>
            <a:spLocks noGrp="1"/>
          </p:cNvSpPr>
          <p:nvPr>
            <p:ph type="sldNum" sz="quarter" idx="12"/>
          </p:nvPr>
        </p:nvSpPr>
        <p:spPr/>
        <p:txBody>
          <a:bodyPr/>
          <a:lstStyle/>
          <a:p>
            <a:fld id="{9963543B-EB74-41DA-BF58-4AAADEB805A0}" type="slidenum">
              <a:rPr lang="en-IN" smtClean="0"/>
              <a:t>‹#›</a:t>
            </a:fld>
            <a:endParaRPr lang="en-IN"/>
          </a:p>
        </p:txBody>
      </p:sp>
    </p:spTree>
    <p:extLst>
      <p:ext uri="{BB962C8B-B14F-4D97-AF65-F5344CB8AC3E}">
        <p14:creationId xmlns:p14="http://schemas.microsoft.com/office/powerpoint/2010/main" val="1381413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A992DC-20A0-B7A3-3B38-FBB7671A6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7C7EE-F1F0-E054-E22C-01F81E674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B333E2-5158-5D87-7AE1-7BA16AAB9E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9D0FB4-2D1A-4C6E-8C3A-1B042B4D337A}" type="datetime1">
              <a:rPr lang="en-IN" smtClean="0"/>
              <a:t>26-02-2024</a:t>
            </a:fld>
            <a:endParaRPr lang="en-IN"/>
          </a:p>
        </p:txBody>
      </p:sp>
      <p:sp>
        <p:nvSpPr>
          <p:cNvPr id="5" name="Footer Placeholder 4">
            <a:extLst>
              <a:ext uri="{FF2B5EF4-FFF2-40B4-BE49-F238E27FC236}">
                <a16:creationId xmlns:a16="http://schemas.microsoft.com/office/drawing/2014/main" id="{8D1DBE4E-1EE4-5E9B-3920-C0E5AC9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0D50AD-0465-4B5A-E32A-98643DAFB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3543B-EB74-41DA-BF58-4AAADEB805A0}" type="slidenum">
              <a:rPr lang="en-IN" smtClean="0"/>
              <a:t>‹#›</a:t>
            </a:fld>
            <a:endParaRPr lang="en-IN"/>
          </a:p>
        </p:txBody>
      </p:sp>
    </p:spTree>
    <p:extLst>
      <p:ext uri="{BB962C8B-B14F-4D97-AF65-F5344CB8AC3E}">
        <p14:creationId xmlns:p14="http://schemas.microsoft.com/office/powerpoint/2010/main" val="3738138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ygreatlearning.com/blog/natural-language-processing-tutoria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mygreatlearning.com/blog/what-is-machine-learn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mygreatlearning.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533591-87B8-ACE6-94FE-7B507AD89CBD}"/>
              </a:ext>
            </a:extLst>
          </p:cNvPr>
          <p:cNvSpPr>
            <a:spLocks noGrp="1"/>
          </p:cNvSpPr>
          <p:nvPr>
            <p:ph type="title"/>
          </p:nvPr>
        </p:nvSpPr>
        <p:spPr/>
        <p:txBody>
          <a:bodyPr/>
          <a:lstStyle/>
          <a:p>
            <a:pPr algn="ctr"/>
            <a:r>
              <a:rPr lang="en-IN" b="1" dirty="0">
                <a:solidFill>
                  <a:srgbClr val="C00000"/>
                </a:solidFill>
              </a:rPr>
              <a:t>Bag of Words</a:t>
            </a:r>
          </a:p>
        </p:txBody>
      </p:sp>
      <p:sp>
        <p:nvSpPr>
          <p:cNvPr id="5" name="Content Placeholder 4">
            <a:extLst>
              <a:ext uri="{FF2B5EF4-FFF2-40B4-BE49-F238E27FC236}">
                <a16:creationId xmlns:a16="http://schemas.microsoft.com/office/drawing/2014/main" id="{584F074E-BC97-738D-2126-98B7E6DBD1F0}"/>
              </a:ext>
            </a:extLst>
          </p:cNvPr>
          <p:cNvSpPr>
            <a:spLocks noGrp="1"/>
          </p:cNvSpPr>
          <p:nvPr>
            <p:ph idx="1"/>
          </p:nvPr>
        </p:nvSpPr>
        <p:spPr/>
        <p:txBody>
          <a:bodyPr>
            <a:normAutofit/>
          </a:bodyPr>
          <a:lstStyle/>
          <a:p>
            <a:pPr algn="just" fontAlgn="base"/>
            <a:r>
              <a:rPr lang="en-US" sz="2400" b="0" i="0" dirty="0">
                <a:solidFill>
                  <a:srgbClr val="444444"/>
                </a:solidFill>
                <a:effectLst/>
              </a:rPr>
              <a:t>Bag of words is a </a:t>
            </a:r>
            <a:r>
              <a:rPr lang="en-US" sz="2400" b="0" i="0" u="none" strike="noStrike" dirty="0">
                <a:solidFill>
                  <a:srgbClr val="444444"/>
                </a:solidFill>
                <a:effectLst/>
                <a:hlinkClick r:id="rId2"/>
              </a:rPr>
              <a:t>Natural Language Processing</a:t>
            </a:r>
            <a:r>
              <a:rPr lang="en-US" sz="2400" b="0" i="0" dirty="0">
                <a:solidFill>
                  <a:srgbClr val="444444"/>
                </a:solidFill>
                <a:effectLst/>
              </a:rPr>
              <a:t> technique of text modelling. In technical terms, we can say that it is a method of feature extraction with text data. This approach is a simple and flexible way of extracting features from documents.</a:t>
            </a:r>
          </a:p>
          <a:p>
            <a:pPr algn="just" fontAlgn="base"/>
            <a:r>
              <a:rPr lang="en-US" sz="2400" b="0" i="0" dirty="0">
                <a:solidFill>
                  <a:srgbClr val="444444"/>
                </a:solidFill>
                <a:effectLst/>
              </a:rPr>
              <a:t>A bag of words is a representation of text that describes the occurrence of words within a document. </a:t>
            </a:r>
          </a:p>
          <a:p>
            <a:pPr algn="just" fontAlgn="base"/>
            <a:r>
              <a:rPr lang="en-US" sz="2400" b="0" i="0" dirty="0">
                <a:solidFill>
                  <a:srgbClr val="444444"/>
                </a:solidFill>
                <a:effectLst/>
              </a:rPr>
              <a:t>We just keep track of word counts and disregard the grammatical details and the word order. It is called a “bag” of words because any information about the order or structure of words in the document is discarded. </a:t>
            </a:r>
          </a:p>
          <a:p>
            <a:pPr algn="just" fontAlgn="base"/>
            <a:r>
              <a:rPr lang="en-US" sz="2400" b="0" i="0" dirty="0">
                <a:solidFill>
                  <a:srgbClr val="444444"/>
                </a:solidFill>
                <a:effectLst/>
              </a:rPr>
              <a:t>The model is only concerned with whether known words occur in the document, not where in the document.</a:t>
            </a:r>
          </a:p>
        </p:txBody>
      </p:sp>
      <p:sp>
        <p:nvSpPr>
          <p:cNvPr id="7" name="Slide Number Placeholder 6">
            <a:extLst>
              <a:ext uri="{FF2B5EF4-FFF2-40B4-BE49-F238E27FC236}">
                <a16:creationId xmlns:a16="http://schemas.microsoft.com/office/drawing/2014/main" id="{537E0CB6-589C-0AF9-033A-243F28AAE3FB}"/>
              </a:ext>
            </a:extLst>
          </p:cNvPr>
          <p:cNvSpPr>
            <a:spLocks noGrp="1"/>
          </p:cNvSpPr>
          <p:nvPr>
            <p:ph type="sldNum" sz="quarter" idx="12"/>
          </p:nvPr>
        </p:nvSpPr>
        <p:spPr/>
        <p:txBody>
          <a:bodyPr/>
          <a:lstStyle/>
          <a:p>
            <a:fld id="{9963543B-EB74-41DA-BF58-4AAADEB805A0}" type="slidenum">
              <a:rPr lang="en-IN" smtClean="0"/>
              <a:t>1</a:t>
            </a:fld>
            <a:endParaRPr lang="en-IN"/>
          </a:p>
        </p:txBody>
      </p:sp>
    </p:spTree>
    <p:extLst>
      <p:ext uri="{BB962C8B-B14F-4D97-AF65-F5344CB8AC3E}">
        <p14:creationId xmlns:p14="http://schemas.microsoft.com/office/powerpoint/2010/main" val="108077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BC6EA-4D2A-7BEA-7740-8ED65E6A22B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B9D6FE-89C8-DD6F-9D93-1449B1B9EA9F}"/>
              </a:ext>
            </a:extLst>
          </p:cNvPr>
          <p:cNvSpPr>
            <a:spLocks noGrp="1"/>
          </p:cNvSpPr>
          <p:nvPr>
            <p:ph type="sldNum" sz="quarter" idx="12"/>
          </p:nvPr>
        </p:nvSpPr>
        <p:spPr/>
        <p:txBody>
          <a:bodyPr/>
          <a:lstStyle/>
          <a:p>
            <a:fld id="{9963543B-EB74-41DA-BF58-4AAADEB805A0}" type="slidenum">
              <a:rPr lang="en-IN" smtClean="0"/>
              <a:t>10</a:t>
            </a:fld>
            <a:endParaRPr lang="en-IN"/>
          </a:p>
        </p:txBody>
      </p:sp>
      <p:pic>
        <p:nvPicPr>
          <p:cNvPr id="7" name="Picture 6">
            <a:extLst>
              <a:ext uri="{FF2B5EF4-FFF2-40B4-BE49-F238E27FC236}">
                <a16:creationId xmlns:a16="http://schemas.microsoft.com/office/drawing/2014/main" id="{DB933000-368F-2C11-44D4-558F37BB63F9}"/>
              </a:ext>
            </a:extLst>
          </p:cNvPr>
          <p:cNvPicPr>
            <a:picLocks noChangeAspect="1"/>
          </p:cNvPicPr>
          <p:nvPr/>
        </p:nvPicPr>
        <p:blipFill>
          <a:blip r:embed="rId2"/>
          <a:stretch>
            <a:fillRect/>
          </a:stretch>
        </p:blipFill>
        <p:spPr>
          <a:xfrm>
            <a:off x="311621" y="627962"/>
            <a:ext cx="11568758" cy="5020998"/>
          </a:xfrm>
          <a:prstGeom prst="rect">
            <a:avLst/>
          </a:prstGeom>
        </p:spPr>
      </p:pic>
    </p:spTree>
    <p:extLst>
      <p:ext uri="{BB962C8B-B14F-4D97-AF65-F5344CB8AC3E}">
        <p14:creationId xmlns:p14="http://schemas.microsoft.com/office/powerpoint/2010/main" val="4187887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7DCCE-DEBF-E5BE-6D6E-AD8F96538C8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88ABC9-D440-E147-05F3-698317F97961}"/>
              </a:ext>
            </a:extLst>
          </p:cNvPr>
          <p:cNvSpPr>
            <a:spLocks noGrp="1"/>
          </p:cNvSpPr>
          <p:nvPr>
            <p:ph type="sldNum" sz="quarter" idx="12"/>
          </p:nvPr>
        </p:nvSpPr>
        <p:spPr/>
        <p:txBody>
          <a:bodyPr/>
          <a:lstStyle/>
          <a:p>
            <a:fld id="{9963543B-EB74-41DA-BF58-4AAADEB805A0}" type="slidenum">
              <a:rPr lang="en-IN" smtClean="0"/>
              <a:t>11</a:t>
            </a:fld>
            <a:endParaRPr lang="en-IN"/>
          </a:p>
        </p:txBody>
      </p:sp>
      <p:pic>
        <p:nvPicPr>
          <p:cNvPr id="3" name="Picture 2">
            <a:extLst>
              <a:ext uri="{FF2B5EF4-FFF2-40B4-BE49-F238E27FC236}">
                <a16:creationId xmlns:a16="http://schemas.microsoft.com/office/drawing/2014/main" id="{10F5775A-FD88-7386-D3FC-71C5679AB24F}"/>
              </a:ext>
            </a:extLst>
          </p:cNvPr>
          <p:cNvPicPr>
            <a:picLocks noChangeAspect="1"/>
          </p:cNvPicPr>
          <p:nvPr/>
        </p:nvPicPr>
        <p:blipFill>
          <a:blip r:embed="rId2"/>
          <a:stretch>
            <a:fillRect/>
          </a:stretch>
        </p:blipFill>
        <p:spPr>
          <a:xfrm>
            <a:off x="1299931" y="416560"/>
            <a:ext cx="9355054" cy="5151120"/>
          </a:xfrm>
          <a:prstGeom prst="rect">
            <a:avLst/>
          </a:prstGeom>
        </p:spPr>
      </p:pic>
    </p:spTree>
    <p:extLst>
      <p:ext uri="{BB962C8B-B14F-4D97-AF65-F5344CB8AC3E}">
        <p14:creationId xmlns:p14="http://schemas.microsoft.com/office/powerpoint/2010/main" val="1125700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CAC65-52C7-5CFA-87FD-098C50DF264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BC20BF-48EF-0C1D-67F4-DD345E8532DE}"/>
              </a:ext>
            </a:extLst>
          </p:cNvPr>
          <p:cNvSpPr>
            <a:spLocks noGrp="1"/>
          </p:cNvSpPr>
          <p:nvPr>
            <p:ph type="sldNum" sz="quarter" idx="12"/>
          </p:nvPr>
        </p:nvSpPr>
        <p:spPr/>
        <p:txBody>
          <a:bodyPr/>
          <a:lstStyle/>
          <a:p>
            <a:fld id="{9963543B-EB74-41DA-BF58-4AAADEB805A0}" type="slidenum">
              <a:rPr lang="en-IN" smtClean="0"/>
              <a:t>12</a:t>
            </a:fld>
            <a:endParaRPr lang="en-IN"/>
          </a:p>
        </p:txBody>
      </p:sp>
      <p:pic>
        <p:nvPicPr>
          <p:cNvPr id="5" name="Picture 4">
            <a:extLst>
              <a:ext uri="{FF2B5EF4-FFF2-40B4-BE49-F238E27FC236}">
                <a16:creationId xmlns:a16="http://schemas.microsoft.com/office/drawing/2014/main" id="{B7EB5464-B6EB-A468-1F30-5F8A18918B64}"/>
              </a:ext>
            </a:extLst>
          </p:cNvPr>
          <p:cNvPicPr>
            <a:picLocks noChangeAspect="1"/>
          </p:cNvPicPr>
          <p:nvPr/>
        </p:nvPicPr>
        <p:blipFill>
          <a:blip r:embed="rId2"/>
          <a:stretch>
            <a:fillRect/>
          </a:stretch>
        </p:blipFill>
        <p:spPr>
          <a:xfrm>
            <a:off x="1290321" y="255808"/>
            <a:ext cx="9239042" cy="6100541"/>
          </a:xfrm>
          <a:prstGeom prst="rect">
            <a:avLst/>
          </a:prstGeom>
        </p:spPr>
      </p:pic>
    </p:spTree>
    <p:extLst>
      <p:ext uri="{BB962C8B-B14F-4D97-AF65-F5344CB8AC3E}">
        <p14:creationId xmlns:p14="http://schemas.microsoft.com/office/powerpoint/2010/main" val="3430438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B3EDC-2C43-37D1-BE84-A16B127B99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84D2DF-763B-9B6F-D2E2-ACD39DB662F4}"/>
              </a:ext>
            </a:extLst>
          </p:cNvPr>
          <p:cNvSpPr>
            <a:spLocks noGrp="1"/>
          </p:cNvSpPr>
          <p:nvPr>
            <p:ph idx="1"/>
          </p:nvPr>
        </p:nvSpPr>
        <p:spPr>
          <a:xfrm>
            <a:off x="756920" y="1253331"/>
            <a:ext cx="10515600" cy="4351338"/>
          </a:xfrm>
        </p:spPr>
        <p:txBody>
          <a:bodyPr>
            <a:normAutofit/>
          </a:bodyPr>
          <a:lstStyle/>
          <a:p>
            <a:pPr algn="just" fontAlgn="base"/>
            <a:r>
              <a:rPr lang="en-US" sz="2400" b="0" i="0" dirty="0">
                <a:solidFill>
                  <a:srgbClr val="444444"/>
                </a:solidFill>
                <a:effectLst/>
              </a:rPr>
              <a:t>The approach used in example two is the one that is generally used in the Bag-of-Words technique, the reason being that the datasets used in Machine learning are tremendously large and can contain vocabulary of a few thousand or even millions of words. Hence, preprocessing the text before using bag-of-words is a better way to go.</a:t>
            </a:r>
          </a:p>
          <a:p>
            <a:pPr algn="just" fontAlgn="base"/>
            <a:r>
              <a:rPr lang="en-US" sz="2400" b="0" i="0" dirty="0">
                <a:solidFill>
                  <a:srgbClr val="444444"/>
                </a:solidFill>
                <a:effectLst/>
              </a:rPr>
              <a:t>There are various preprocessing steps that can increase the performance of Bag-of-Words. </a:t>
            </a:r>
          </a:p>
          <a:p>
            <a:pPr algn="just" fontAlgn="base"/>
            <a:r>
              <a:rPr lang="en-US" sz="2400" b="0" i="0" dirty="0">
                <a:solidFill>
                  <a:srgbClr val="444444"/>
                </a:solidFill>
                <a:effectLst/>
              </a:rPr>
              <a:t>In the examples above we use all the words from vocabulary to form a vector, which is neither a practical way nor the best way to implement the </a:t>
            </a:r>
            <a:r>
              <a:rPr lang="en-US" sz="2400" b="0" i="0" dirty="0" err="1">
                <a:solidFill>
                  <a:srgbClr val="444444"/>
                </a:solidFill>
                <a:effectLst/>
              </a:rPr>
              <a:t>BoW</a:t>
            </a:r>
            <a:r>
              <a:rPr lang="en-US" sz="2400" b="0" i="0" dirty="0">
                <a:solidFill>
                  <a:srgbClr val="444444"/>
                </a:solidFill>
                <a:effectLst/>
              </a:rPr>
              <a:t> model. In practice, only a few words from the vocabulary, more preferably most common words are used to form the vector. </a:t>
            </a:r>
          </a:p>
          <a:p>
            <a:pPr algn="just"/>
            <a:endParaRPr lang="en-IN" sz="2400" dirty="0"/>
          </a:p>
        </p:txBody>
      </p:sp>
      <p:sp>
        <p:nvSpPr>
          <p:cNvPr id="4" name="Slide Number Placeholder 3">
            <a:extLst>
              <a:ext uri="{FF2B5EF4-FFF2-40B4-BE49-F238E27FC236}">
                <a16:creationId xmlns:a16="http://schemas.microsoft.com/office/drawing/2014/main" id="{000D0B84-ECEB-844E-FE0E-B6D0376B2017}"/>
              </a:ext>
            </a:extLst>
          </p:cNvPr>
          <p:cNvSpPr>
            <a:spLocks noGrp="1"/>
          </p:cNvSpPr>
          <p:nvPr>
            <p:ph type="sldNum" sz="quarter" idx="12"/>
          </p:nvPr>
        </p:nvSpPr>
        <p:spPr/>
        <p:txBody>
          <a:bodyPr/>
          <a:lstStyle/>
          <a:p>
            <a:fld id="{9963543B-EB74-41DA-BF58-4AAADEB805A0}" type="slidenum">
              <a:rPr lang="en-IN" smtClean="0"/>
              <a:t>13</a:t>
            </a:fld>
            <a:endParaRPr lang="en-IN"/>
          </a:p>
        </p:txBody>
      </p:sp>
    </p:spTree>
    <p:extLst>
      <p:ext uri="{BB962C8B-B14F-4D97-AF65-F5344CB8AC3E}">
        <p14:creationId xmlns:p14="http://schemas.microsoft.com/office/powerpoint/2010/main" val="3134764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7D4A-83C0-B74B-785F-0870381E00B3}"/>
              </a:ext>
            </a:extLst>
          </p:cNvPr>
          <p:cNvSpPr>
            <a:spLocks noGrp="1"/>
          </p:cNvSpPr>
          <p:nvPr>
            <p:ph type="title"/>
          </p:nvPr>
        </p:nvSpPr>
        <p:spPr/>
        <p:txBody>
          <a:bodyPr/>
          <a:lstStyle/>
          <a:p>
            <a:pPr algn="ctr"/>
            <a:r>
              <a:rPr lang="en-IN" b="1" i="0" dirty="0">
                <a:solidFill>
                  <a:srgbClr val="C00000"/>
                </a:solidFill>
                <a:effectLst/>
                <a:latin typeface="+mn-lt"/>
                <a:cs typeface="Poppins" panose="00000500000000000000" pitchFamily="2" charset="0"/>
              </a:rPr>
              <a:t>What are N-Grams?</a:t>
            </a:r>
            <a:br>
              <a:rPr lang="en-IN" b="1" i="0" dirty="0">
                <a:solidFill>
                  <a:srgbClr val="C00000"/>
                </a:solidFill>
                <a:effectLst/>
                <a:latin typeface="+mn-lt"/>
                <a:cs typeface="Poppins" panose="00000500000000000000" pitchFamily="2" charset="0"/>
              </a:rPr>
            </a:br>
            <a:endParaRPr lang="en-IN" dirty="0">
              <a:solidFill>
                <a:srgbClr val="C00000"/>
              </a:solidFill>
              <a:latin typeface="+mn-lt"/>
              <a:cs typeface="Poppins" panose="00000500000000000000" pitchFamily="2" charset="0"/>
            </a:endParaRPr>
          </a:p>
        </p:txBody>
      </p:sp>
      <p:sp>
        <p:nvSpPr>
          <p:cNvPr id="3" name="Content Placeholder 2">
            <a:extLst>
              <a:ext uri="{FF2B5EF4-FFF2-40B4-BE49-F238E27FC236}">
                <a16:creationId xmlns:a16="http://schemas.microsoft.com/office/drawing/2014/main" id="{547EBA32-0438-A690-08AE-E2D717C39ACB}"/>
              </a:ext>
            </a:extLst>
          </p:cNvPr>
          <p:cNvSpPr>
            <a:spLocks noGrp="1"/>
          </p:cNvSpPr>
          <p:nvPr>
            <p:ph idx="1"/>
          </p:nvPr>
        </p:nvSpPr>
        <p:spPr/>
        <p:txBody>
          <a:bodyPr>
            <a:normAutofit fontScale="70000" lnSpcReduction="20000"/>
          </a:bodyPr>
          <a:lstStyle/>
          <a:p>
            <a:pPr algn="l" fontAlgn="base"/>
            <a:r>
              <a:rPr lang="en-US" b="0" i="0" dirty="0">
                <a:solidFill>
                  <a:srgbClr val="444444"/>
                </a:solidFill>
                <a:effectLst/>
              </a:rPr>
              <a:t>Again same questions, what are n-grams and why do we use them? Let us understand this with an example below-</a:t>
            </a:r>
          </a:p>
          <a:p>
            <a:pPr algn="l" fontAlgn="base"/>
            <a:r>
              <a:rPr lang="en-US" b="0" i="0" dirty="0">
                <a:solidFill>
                  <a:srgbClr val="444444"/>
                </a:solidFill>
                <a:effectLst/>
              </a:rPr>
              <a:t>Sentence 1: “This is a good job. I will not miss it for anything”</a:t>
            </a:r>
          </a:p>
          <a:p>
            <a:pPr algn="l" fontAlgn="base"/>
            <a:r>
              <a:rPr lang="en-US" b="0" i="0" dirty="0">
                <a:solidFill>
                  <a:srgbClr val="444444"/>
                </a:solidFill>
                <a:effectLst/>
              </a:rPr>
              <a:t>Sentence 2: ”This is not good at all”</a:t>
            </a:r>
          </a:p>
          <a:p>
            <a:pPr algn="l" fontAlgn="base"/>
            <a:r>
              <a:rPr lang="en-US" b="0" i="0" dirty="0">
                <a:solidFill>
                  <a:srgbClr val="444444"/>
                </a:solidFill>
                <a:effectLst/>
              </a:rPr>
              <a:t>For this example, let us take the vocabulary of 5 words only. The five words being-</a:t>
            </a:r>
          </a:p>
          <a:p>
            <a:pPr algn="l" fontAlgn="base">
              <a:buFont typeface="Arial" panose="020B0604020202020204" pitchFamily="34" charset="0"/>
              <a:buChar char="•"/>
            </a:pPr>
            <a:r>
              <a:rPr lang="en-US" b="0" i="0" dirty="0">
                <a:solidFill>
                  <a:srgbClr val="444444"/>
                </a:solidFill>
                <a:effectLst/>
              </a:rPr>
              <a:t>good</a:t>
            </a:r>
          </a:p>
          <a:p>
            <a:pPr algn="l" fontAlgn="base">
              <a:buFont typeface="Arial" panose="020B0604020202020204" pitchFamily="34" charset="0"/>
              <a:buChar char="•"/>
            </a:pPr>
            <a:r>
              <a:rPr lang="en-US" b="0" i="0" dirty="0">
                <a:solidFill>
                  <a:srgbClr val="444444"/>
                </a:solidFill>
                <a:effectLst/>
              </a:rPr>
              <a:t>job</a:t>
            </a:r>
          </a:p>
          <a:p>
            <a:pPr algn="l" fontAlgn="base">
              <a:buFont typeface="Arial" panose="020B0604020202020204" pitchFamily="34" charset="0"/>
              <a:buChar char="•"/>
            </a:pPr>
            <a:r>
              <a:rPr lang="en-US" b="0" i="0" dirty="0">
                <a:solidFill>
                  <a:srgbClr val="444444"/>
                </a:solidFill>
                <a:effectLst/>
              </a:rPr>
              <a:t>miss</a:t>
            </a:r>
          </a:p>
          <a:p>
            <a:pPr algn="l" fontAlgn="base">
              <a:buFont typeface="Arial" panose="020B0604020202020204" pitchFamily="34" charset="0"/>
              <a:buChar char="•"/>
            </a:pPr>
            <a:r>
              <a:rPr lang="en-US" b="0" i="0" dirty="0">
                <a:solidFill>
                  <a:srgbClr val="444444"/>
                </a:solidFill>
                <a:effectLst/>
              </a:rPr>
              <a:t>not</a:t>
            </a:r>
          </a:p>
          <a:p>
            <a:pPr algn="l" fontAlgn="base">
              <a:buFont typeface="Arial" panose="020B0604020202020204" pitchFamily="34" charset="0"/>
              <a:buChar char="•"/>
            </a:pPr>
            <a:r>
              <a:rPr lang="en-US" b="0" i="0" dirty="0">
                <a:solidFill>
                  <a:srgbClr val="444444"/>
                </a:solidFill>
                <a:effectLst/>
              </a:rPr>
              <a:t>all</a:t>
            </a:r>
          </a:p>
          <a:p>
            <a:pPr algn="l" fontAlgn="base"/>
            <a:r>
              <a:rPr lang="en-US" b="0" i="0" dirty="0">
                <a:solidFill>
                  <a:srgbClr val="444444"/>
                </a:solidFill>
                <a:effectLst/>
              </a:rPr>
              <a:t>So, the respective vectors for these sentences are:</a:t>
            </a:r>
          </a:p>
          <a:p>
            <a:pPr algn="l" fontAlgn="base"/>
            <a:r>
              <a:rPr lang="en-US" b="0" i="0" dirty="0">
                <a:solidFill>
                  <a:srgbClr val="444444"/>
                </a:solidFill>
                <a:effectLst/>
              </a:rPr>
              <a:t>“This is a good job. I will not miss it for anything”=</a:t>
            </a:r>
            <a:r>
              <a:rPr lang="en-US" b="1" i="0" dirty="0">
                <a:solidFill>
                  <a:srgbClr val="444444"/>
                </a:solidFill>
                <a:effectLst/>
              </a:rPr>
              <a:t>[1,1,1,1,0]</a:t>
            </a:r>
            <a:endParaRPr lang="en-US" b="0" i="0" dirty="0">
              <a:solidFill>
                <a:srgbClr val="444444"/>
              </a:solidFill>
              <a:effectLst/>
            </a:endParaRPr>
          </a:p>
          <a:p>
            <a:pPr algn="l" fontAlgn="base"/>
            <a:r>
              <a:rPr lang="en-US" b="0" i="0" dirty="0">
                <a:solidFill>
                  <a:srgbClr val="444444"/>
                </a:solidFill>
                <a:effectLst/>
              </a:rPr>
              <a:t>”This is not good at all”=</a:t>
            </a:r>
            <a:r>
              <a:rPr lang="en-US" b="1" i="0" dirty="0">
                <a:solidFill>
                  <a:srgbClr val="444444"/>
                </a:solidFill>
                <a:effectLst/>
              </a:rPr>
              <a:t>[1,0,0,1,1]</a:t>
            </a:r>
            <a:endParaRPr lang="en-US" b="0" i="0" dirty="0">
              <a:solidFill>
                <a:srgbClr val="444444"/>
              </a:solidFill>
              <a:effectLst/>
            </a:endParaRPr>
          </a:p>
          <a:p>
            <a:endParaRPr lang="en-IN" dirty="0"/>
          </a:p>
        </p:txBody>
      </p:sp>
      <p:sp>
        <p:nvSpPr>
          <p:cNvPr id="4" name="Slide Number Placeholder 3">
            <a:extLst>
              <a:ext uri="{FF2B5EF4-FFF2-40B4-BE49-F238E27FC236}">
                <a16:creationId xmlns:a16="http://schemas.microsoft.com/office/drawing/2014/main" id="{6BC7FF89-E3C6-2C92-51F4-D85C6DF09A9C}"/>
              </a:ext>
            </a:extLst>
          </p:cNvPr>
          <p:cNvSpPr>
            <a:spLocks noGrp="1"/>
          </p:cNvSpPr>
          <p:nvPr>
            <p:ph type="sldNum" sz="quarter" idx="12"/>
          </p:nvPr>
        </p:nvSpPr>
        <p:spPr/>
        <p:txBody>
          <a:bodyPr/>
          <a:lstStyle/>
          <a:p>
            <a:fld id="{9963543B-EB74-41DA-BF58-4AAADEB805A0}" type="slidenum">
              <a:rPr lang="en-IN" smtClean="0"/>
              <a:t>14</a:t>
            </a:fld>
            <a:endParaRPr lang="en-IN"/>
          </a:p>
        </p:txBody>
      </p:sp>
    </p:spTree>
    <p:extLst>
      <p:ext uri="{BB962C8B-B14F-4D97-AF65-F5344CB8AC3E}">
        <p14:creationId xmlns:p14="http://schemas.microsoft.com/office/powerpoint/2010/main" val="153774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A13CE-2E2D-0637-1C12-C4FDEEF369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046D8-CEDA-9FD0-01F1-11362E1AEB70}"/>
              </a:ext>
            </a:extLst>
          </p:cNvPr>
          <p:cNvSpPr>
            <a:spLocks noGrp="1"/>
          </p:cNvSpPr>
          <p:nvPr>
            <p:ph type="title"/>
          </p:nvPr>
        </p:nvSpPr>
        <p:spPr/>
        <p:txBody>
          <a:bodyPr/>
          <a:lstStyle/>
          <a:p>
            <a:pPr algn="ctr"/>
            <a:r>
              <a:rPr lang="en-IN" b="1" i="0" dirty="0">
                <a:solidFill>
                  <a:srgbClr val="C00000"/>
                </a:solidFill>
                <a:effectLst/>
                <a:latin typeface="+mn-lt"/>
                <a:cs typeface="Poppins" panose="00000500000000000000" pitchFamily="2" charset="0"/>
              </a:rPr>
              <a:t>What are N-Grams?</a:t>
            </a:r>
            <a:br>
              <a:rPr lang="en-IN" b="1" i="0" dirty="0">
                <a:solidFill>
                  <a:srgbClr val="C00000"/>
                </a:solidFill>
                <a:effectLst/>
                <a:latin typeface="+mn-lt"/>
                <a:cs typeface="Poppins" panose="00000500000000000000" pitchFamily="2" charset="0"/>
              </a:rPr>
            </a:br>
            <a:endParaRPr lang="en-IN" dirty="0">
              <a:solidFill>
                <a:srgbClr val="C00000"/>
              </a:solidFill>
              <a:latin typeface="+mn-lt"/>
              <a:cs typeface="Poppins" panose="00000500000000000000" pitchFamily="2" charset="0"/>
            </a:endParaRPr>
          </a:p>
        </p:txBody>
      </p:sp>
      <p:sp>
        <p:nvSpPr>
          <p:cNvPr id="3" name="Content Placeholder 2">
            <a:extLst>
              <a:ext uri="{FF2B5EF4-FFF2-40B4-BE49-F238E27FC236}">
                <a16:creationId xmlns:a16="http://schemas.microsoft.com/office/drawing/2014/main" id="{F501849C-01BB-53F3-9ACE-B1C3B9BAFED1}"/>
              </a:ext>
            </a:extLst>
          </p:cNvPr>
          <p:cNvSpPr>
            <a:spLocks noGrp="1"/>
          </p:cNvSpPr>
          <p:nvPr>
            <p:ph idx="1"/>
          </p:nvPr>
        </p:nvSpPr>
        <p:spPr>
          <a:xfrm>
            <a:off x="716280" y="1409065"/>
            <a:ext cx="10515600" cy="4351338"/>
          </a:xfrm>
        </p:spPr>
        <p:txBody>
          <a:bodyPr>
            <a:noAutofit/>
          </a:bodyPr>
          <a:lstStyle/>
          <a:p>
            <a:pPr algn="l" fontAlgn="base"/>
            <a:r>
              <a:rPr lang="en-US" sz="1600" b="0" i="0" dirty="0">
                <a:solidFill>
                  <a:srgbClr val="444444"/>
                </a:solidFill>
                <a:effectLst/>
              </a:rPr>
              <a:t>Can you guess what is the problem here? Sentence 2 is a negative sentence and sentence 1 is a positive sentence. Does this reflect in any way in the vectors above? Not at all. So how can we solve this problem? Here come the N-grams to our rescue.</a:t>
            </a:r>
          </a:p>
          <a:p>
            <a:pPr algn="l" fontAlgn="base"/>
            <a:r>
              <a:rPr lang="en-US" sz="1600" b="0" i="0" dirty="0">
                <a:solidFill>
                  <a:srgbClr val="444444"/>
                </a:solidFill>
                <a:effectLst/>
              </a:rPr>
              <a:t>An N-gram is an N-token sequence of words: a 2-gram (more commonly called a bigram) is a two-word sequence of words like “really good”, “not good”, or “your homework”, and a 3-gram (more commonly called a trigram) is a three-word sequence of words like “not at all”, or “turn off light”.</a:t>
            </a:r>
          </a:p>
          <a:p>
            <a:pPr algn="l" fontAlgn="base"/>
            <a:r>
              <a:rPr lang="en-US" sz="1600" b="0" i="0" dirty="0">
                <a:solidFill>
                  <a:srgbClr val="444444"/>
                </a:solidFill>
                <a:effectLst/>
              </a:rPr>
              <a:t>For example, the bigrams in the first line of text in the previous section: “This is not good at all” are as follows:</a:t>
            </a:r>
          </a:p>
          <a:p>
            <a:pPr algn="l" fontAlgn="base">
              <a:buFont typeface="Arial" panose="020B0604020202020204" pitchFamily="34" charset="0"/>
              <a:buChar char="•"/>
            </a:pPr>
            <a:r>
              <a:rPr lang="en-US" sz="1600" b="0" i="0" dirty="0">
                <a:solidFill>
                  <a:srgbClr val="444444"/>
                </a:solidFill>
                <a:effectLst/>
              </a:rPr>
              <a:t>“This is”</a:t>
            </a:r>
          </a:p>
          <a:p>
            <a:pPr algn="l" fontAlgn="base">
              <a:buFont typeface="Arial" panose="020B0604020202020204" pitchFamily="34" charset="0"/>
              <a:buChar char="•"/>
            </a:pPr>
            <a:r>
              <a:rPr lang="en-US" sz="1600" b="0" i="0" dirty="0">
                <a:solidFill>
                  <a:srgbClr val="444444"/>
                </a:solidFill>
                <a:effectLst/>
              </a:rPr>
              <a:t>“is not”</a:t>
            </a:r>
          </a:p>
          <a:p>
            <a:pPr algn="l" fontAlgn="base">
              <a:buFont typeface="Arial" panose="020B0604020202020204" pitchFamily="34" charset="0"/>
              <a:buChar char="•"/>
            </a:pPr>
            <a:r>
              <a:rPr lang="en-US" sz="1600" b="0" i="0" dirty="0">
                <a:solidFill>
                  <a:srgbClr val="444444"/>
                </a:solidFill>
                <a:effectLst/>
              </a:rPr>
              <a:t>“not good”</a:t>
            </a:r>
          </a:p>
          <a:p>
            <a:pPr algn="l" fontAlgn="base">
              <a:buFont typeface="Arial" panose="020B0604020202020204" pitchFamily="34" charset="0"/>
              <a:buChar char="•"/>
            </a:pPr>
            <a:r>
              <a:rPr lang="en-US" sz="1600" b="0" i="0" dirty="0">
                <a:solidFill>
                  <a:srgbClr val="444444"/>
                </a:solidFill>
                <a:effectLst/>
              </a:rPr>
              <a:t>“good at”</a:t>
            </a:r>
          </a:p>
          <a:p>
            <a:pPr algn="l" fontAlgn="base">
              <a:buFont typeface="Arial" panose="020B0604020202020204" pitchFamily="34" charset="0"/>
              <a:buChar char="•"/>
            </a:pPr>
            <a:r>
              <a:rPr lang="en-US" sz="1600" b="0" i="0" dirty="0">
                <a:solidFill>
                  <a:srgbClr val="444444"/>
                </a:solidFill>
                <a:effectLst/>
              </a:rPr>
              <a:t>“at all”</a:t>
            </a:r>
          </a:p>
          <a:p>
            <a:pPr algn="l" fontAlgn="base"/>
            <a:r>
              <a:rPr lang="en-US" sz="1600" b="0" i="0" dirty="0">
                <a:solidFill>
                  <a:srgbClr val="444444"/>
                </a:solidFill>
                <a:effectLst/>
              </a:rPr>
              <a:t>Now if instead of using just words in the above example, we use bigrams (Bag-of-bigrams) as shown above. The model can differentiate between sentence 1 and sentence 2. So, using bi-grams makes tokens more understandable (for example, “HSR Layout”, in Bengaluru, is more informative than “HSR” and “layout”)</a:t>
            </a:r>
          </a:p>
          <a:p>
            <a:pPr algn="l" fontAlgn="base"/>
            <a:r>
              <a:rPr lang="en-US" sz="1600" b="0" i="0" dirty="0">
                <a:solidFill>
                  <a:srgbClr val="444444"/>
                </a:solidFill>
                <a:effectLst/>
              </a:rPr>
              <a:t>So we can conclude that a bag-of-bigrams representation is much more powerful than bag-of-words, and in many cases proves very hard to beat.</a:t>
            </a:r>
          </a:p>
          <a:p>
            <a:endParaRPr lang="en-IN" sz="1600" dirty="0"/>
          </a:p>
        </p:txBody>
      </p:sp>
      <p:sp>
        <p:nvSpPr>
          <p:cNvPr id="4" name="Slide Number Placeholder 3">
            <a:extLst>
              <a:ext uri="{FF2B5EF4-FFF2-40B4-BE49-F238E27FC236}">
                <a16:creationId xmlns:a16="http://schemas.microsoft.com/office/drawing/2014/main" id="{17548D5B-FFE4-3723-1E73-5DA4A817E32B}"/>
              </a:ext>
            </a:extLst>
          </p:cNvPr>
          <p:cNvSpPr>
            <a:spLocks noGrp="1"/>
          </p:cNvSpPr>
          <p:nvPr>
            <p:ph type="sldNum" sz="quarter" idx="12"/>
          </p:nvPr>
        </p:nvSpPr>
        <p:spPr/>
        <p:txBody>
          <a:bodyPr/>
          <a:lstStyle/>
          <a:p>
            <a:fld id="{9963543B-EB74-41DA-BF58-4AAADEB805A0}" type="slidenum">
              <a:rPr lang="en-IN" smtClean="0"/>
              <a:t>15</a:t>
            </a:fld>
            <a:endParaRPr lang="en-IN"/>
          </a:p>
        </p:txBody>
      </p:sp>
    </p:spTree>
    <p:extLst>
      <p:ext uri="{BB962C8B-B14F-4D97-AF65-F5344CB8AC3E}">
        <p14:creationId xmlns:p14="http://schemas.microsoft.com/office/powerpoint/2010/main" val="46378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6E25C-0832-D57A-206C-898F461AE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BBCFFB-464E-E76F-50DC-E11352A379E4}"/>
              </a:ext>
            </a:extLst>
          </p:cNvPr>
          <p:cNvSpPr>
            <a:spLocks noGrp="1"/>
          </p:cNvSpPr>
          <p:nvPr>
            <p:ph type="title"/>
          </p:nvPr>
        </p:nvSpPr>
        <p:spPr>
          <a:xfrm>
            <a:off x="716280" y="639445"/>
            <a:ext cx="10515600" cy="1325563"/>
          </a:xfrm>
        </p:spPr>
        <p:txBody>
          <a:bodyPr>
            <a:normAutofit fontScale="90000"/>
          </a:bodyPr>
          <a:lstStyle/>
          <a:p>
            <a:pPr algn="ctr"/>
            <a:r>
              <a:rPr lang="en-US" b="1" i="0" dirty="0">
                <a:solidFill>
                  <a:srgbClr val="C00000"/>
                </a:solidFill>
                <a:effectLst/>
                <a:latin typeface="+mn-lt"/>
              </a:rPr>
              <a:t>What is </a:t>
            </a:r>
            <a:r>
              <a:rPr lang="en-US" b="1" i="0" dirty="0" err="1">
                <a:solidFill>
                  <a:srgbClr val="C00000"/>
                </a:solidFill>
                <a:effectLst/>
                <a:latin typeface="+mn-lt"/>
              </a:rPr>
              <a:t>Tf-Idf</a:t>
            </a:r>
            <a:r>
              <a:rPr lang="en-US" b="1" i="0" dirty="0">
                <a:solidFill>
                  <a:srgbClr val="C00000"/>
                </a:solidFill>
                <a:effectLst/>
                <a:latin typeface="+mn-lt"/>
              </a:rPr>
              <a:t> ( term frequency-inverse document frequency)?</a:t>
            </a:r>
            <a:br>
              <a:rPr lang="en-US" b="1" i="0" dirty="0">
                <a:solidFill>
                  <a:srgbClr val="C00000"/>
                </a:solidFill>
                <a:effectLst/>
                <a:latin typeface="+mn-lt"/>
              </a:rPr>
            </a:br>
            <a:br>
              <a:rPr lang="en-IN" b="1" i="0" dirty="0">
                <a:solidFill>
                  <a:srgbClr val="C00000"/>
                </a:solidFill>
                <a:effectLst/>
                <a:latin typeface="+mn-lt"/>
                <a:cs typeface="Poppins" panose="00000500000000000000" pitchFamily="2" charset="0"/>
              </a:rPr>
            </a:br>
            <a:endParaRPr lang="en-IN" b="1" dirty="0">
              <a:solidFill>
                <a:srgbClr val="C00000"/>
              </a:solidFill>
              <a:latin typeface="+mn-lt"/>
              <a:cs typeface="Poppins" panose="00000500000000000000" pitchFamily="2" charset="0"/>
            </a:endParaRPr>
          </a:p>
        </p:txBody>
      </p:sp>
      <p:sp>
        <p:nvSpPr>
          <p:cNvPr id="3" name="Content Placeholder 2">
            <a:extLst>
              <a:ext uri="{FF2B5EF4-FFF2-40B4-BE49-F238E27FC236}">
                <a16:creationId xmlns:a16="http://schemas.microsoft.com/office/drawing/2014/main" id="{D776D5A1-BED3-DB49-66CB-915D7857731E}"/>
              </a:ext>
            </a:extLst>
          </p:cNvPr>
          <p:cNvSpPr>
            <a:spLocks noGrp="1"/>
          </p:cNvSpPr>
          <p:nvPr>
            <p:ph idx="1"/>
          </p:nvPr>
        </p:nvSpPr>
        <p:spPr>
          <a:xfrm>
            <a:off x="716280" y="1713865"/>
            <a:ext cx="10515600" cy="4351338"/>
          </a:xfrm>
        </p:spPr>
        <p:txBody>
          <a:bodyPr>
            <a:noAutofit/>
          </a:bodyPr>
          <a:lstStyle/>
          <a:p>
            <a:pPr algn="just" fontAlgn="base"/>
            <a:r>
              <a:rPr lang="en-US" sz="2000" b="0" i="0" dirty="0">
                <a:solidFill>
                  <a:srgbClr val="444444"/>
                </a:solidFill>
                <a:effectLst/>
              </a:rPr>
              <a:t>The scoring method being used above takes the count of each word and represents the word in the vector by the number of counts of that particular word. </a:t>
            </a:r>
            <a:r>
              <a:rPr lang="en-US" sz="2000" b="1" i="0" dirty="0">
                <a:solidFill>
                  <a:srgbClr val="444444"/>
                </a:solidFill>
                <a:effectLst/>
              </a:rPr>
              <a:t>What does a word having high word count signify?</a:t>
            </a:r>
          </a:p>
          <a:p>
            <a:pPr algn="just" fontAlgn="base"/>
            <a:r>
              <a:rPr lang="en-US" sz="2000" b="1" i="0" dirty="0">
                <a:solidFill>
                  <a:srgbClr val="444444"/>
                </a:solidFill>
                <a:effectLst/>
              </a:rPr>
              <a:t>Does this mean that the word is important in retrieving information about documents? </a:t>
            </a:r>
            <a:r>
              <a:rPr lang="en-US" sz="2000" b="0" i="0" dirty="0">
                <a:solidFill>
                  <a:srgbClr val="444444"/>
                </a:solidFill>
                <a:effectLst/>
              </a:rPr>
              <a:t>The answer is NO. If a word occurs many times in a document but also along with many other documents in our dataset, maybe it is because this word is just a frequent word; not because it is relevant or meaningful.</a:t>
            </a:r>
          </a:p>
          <a:p>
            <a:pPr algn="just" fontAlgn="base"/>
            <a:r>
              <a:rPr lang="en-US" sz="2000" b="0" i="0" dirty="0">
                <a:solidFill>
                  <a:srgbClr val="444444"/>
                </a:solidFill>
                <a:effectLst/>
              </a:rPr>
              <a:t>One approach is to rescale the frequency of words by how often they appear in all documents so that the scores for frequent words like “the” that are also frequent across all documents are penalized. This approach is called term frequency-inverse document frequency or shortly known as </a:t>
            </a:r>
            <a:r>
              <a:rPr lang="en-US" sz="2000" b="0" i="0" dirty="0" err="1">
                <a:solidFill>
                  <a:srgbClr val="444444"/>
                </a:solidFill>
                <a:effectLst/>
              </a:rPr>
              <a:t>Tf-Idf</a:t>
            </a:r>
            <a:r>
              <a:rPr lang="en-US" sz="2000" b="0" i="0" dirty="0">
                <a:solidFill>
                  <a:srgbClr val="444444"/>
                </a:solidFill>
                <a:effectLst/>
              </a:rPr>
              <a:t> approach of scoring.</a:t>
            </a:r>
          </a:p>
          <a:p>
            <a:pPr algn="just" fontAlgn="base"/>
            <a:r>
              <a:rPr lang="en-US" sz="2000" b="0" i="0" dirty="0">
                <a:solidFill>
                  <a:srgbClr val="444444"/>
                </a:solidFill>
                <a:effectLst/>
              </a:rPr>
              <a:t>TF-IDF is intended to reflect how relevant a term is in a given document. So how is </a:t>
            </a:r>
            <a:r>
              <a:rPr lang="en-US" sz="2000" b="0" i="0" dirty="0" err="1">
                <a:solidFill>
                  <a:srgbClr val="444444"/>
                </a:solidFill>
                <a:effectLst/>
              </a:rPr>
              <a:t>Tf-Idf</a:t>
            </a:r>
            <a:r>
              <a:rPr lang="en-US" sz="2000" b="0" i="0" dirty="0">
                <a:solidFill>
                  <a:srgbClr val="444444"/>
                </a:solidFill>
                <a:effectLst/>
              </a:rPr>
              <a:t> of a document in a dataset calculated?</a:t>
            </a:r>
          </a:p>
          <a:p>
            <a:pPr algn="just" fontAlgn="base"/>
            <a:r>
              <a:rPr lang="en-US" sz="2000" b="0" i="0" dirty="0">
                <a:solidFill>
                  <a:srgbClr val="444444"/>
                </a:solidFill>
                <a:effectLst/>
              </a:rPr>
              <a:t>TF-IDF for a word in a document is calculated by multiplying two different metrics:</a:t>
            </a:r>
          </a:p>
          <a:p>
            <a:endParaRPr lang="en-IN" sz="1600" dirty="0"/>
          </a:p>
        </p:txBody>
      </p:sp>
      <p:sp>
        <p:nvSpPr>
          <p:cNvPr id="4" name="Slide Number Placeholder 3">
            <a:extLst>
              <a:ext uri="{FF2B5EF4-FFF2-40B4-BE49-F238E27FC236}">
                <a16:creationId xmlns:a16="http://schemas.microsoft.com/office/drawing/2014/main" id="{9971EC1B-3E2C-A2BA-2772-6E2AB124D351}"/>
              </a:ext>
            </a:extLst>
          </p:cNvPr>
          <p:cNvSpPr>
            <a:spLocks noGrp="1"/>
          </p:cNvSpPr>
          <p:nvPr>
            <p:ph type="sldNum" sz="quarter" idx="12"/>
          </p:nvPr>
        </p:nvSpPr>
        <p:spPr/>
        <p:txBody>
          <a:bodyPr/>
          <a:lstStyle/>
          <a:p>
            <a:fld id="{9963543B-EB74-41DA-BF58-4AAADEB805A0}" type="slidenum">
              <a:rPr lang="en-IN" smtClean="0"/>
              <a:t>16</a:t>
            </a:fld>
            <a:endParaRPr lang="en-IN"/>
          </a:p>
        </p:txBody>
      </p:sp>
    </p:spTree>
    <p:extLst>
      <p:ext uri="{BB962C8B-B14F-4D97-AF65-F5344CB8AC3E}">
        <p14:creationId xmlns:p14="http://schemas.microsoft.com/office/powerpoint/2010/main" val="405198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AB99A-C8B5-9AF4-84FB-CAEECA0C6B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6568F-EB7A-3D71-0E4F-D408186E38C8}"/>
              </a:ext>
            </a:extLst>
          </p:cNvPr>
          <p:cNvSpPr>
            <a:spLocks noGrp="1"/>
          </p:cNvSpPr>
          <p:nvPr>
            <p:ph type="title"/>
          </p:nvPr>
        </p:nvSpPr>
        <p:spPr>
          <a:xfrm>
            <a:off x="838200" y="630555"/>
            <a:ext cx="10515600" cy="1325563"/>
          </a:xfrm>
        </p:spPr>
        <p:txBody>
          <a:bodyPr>
            <a:normAutofit fontScale="90000"/>
          </a:bodyPr>
          <a:lstStyle/>
          <a:p>
            <a:pPr algn="ctr"/>
            <a:r>
              <a:rPr lang="en-US" b="1" i="0" dirty="0">
                <a:solidFill>
                  <a:srgbClr val="C00000"/>
                </a:solidFill>
                <a:effectLst/>
                <a:latin typeface="+mn-lt"/>
              </a:rPr>
              <a:t>What is </a:t>
            </a:r>
            <a:r>
              <a:rPr lang="en-US" b="1" i="0" dirty="0" err="1">
                <a:solidFill>
                  <a:srgbClr val="C00000"/>
                </a:solidFill>
                <a:effectLst/>
                <a:latin typeface="+mn-lt"/>
              </a:rPr>
              <a:t>Tf-Idf</a:t>
            </a:r>
            <a:r>
              <a:rPr lang="en-US" b="1" i="0" dirty="0">
                <a:solidFill>
                  <a:srgbClr val="C00000"/>
                </a:solidFill>
                <a:effectLst/>
                <a:latin typeface="+mn-lt"/>
              </a:rPr>
              <a:t> ( term frequency-inverse document frequency)?</a:t>
            </a:r>
            <a:br>
              <a:rPr lang="en-US" b="1" i="0" dirty="0">
                <a:solidFill>
                  <a:srgbClr val="C00000"/>
                </a:solidFill>
                <a:effectLst/>
                <a:latin typeface="+mn-lt"/>
              </a:rPr>
            </a:br>
            <a:br>
              <a:rPr lang="en-IN" b="1" i="0" dirty="0">
                <a:solidFill>
                  <a:srgbClr val="C00000"/>
                </a:solidFill>
                <a:effectLst/>
                <a:latin typeface="+mn-lt"/>
                <a:cs typeface="Poppins" panose="00000500000000000000" pitchFamily="2" charset="0"/>
              </a:rPr>
            </a:br>
            <a:endParaRPr lang="en-IN" b="1" dirty="0">
              <a:solidFill>
                <a:srgbClr val="C00000"/>
              </a:solidFill>
              <a:latin typeface="+mn-lt"/>
              <a:cs typeface="Poppins" panose="00000500000000000000" pitchFamily="2" charset="0"/>
            </a:endParaRPr>
          </a:p>
        </p:txBody>
      </p:sp>
      <p:sp>
        <p:nvSpPr>
          <p:cNvPr id="10" name="Content Placeholder 9">
            <a:extLst>
              <a:ext uri="{FF2B5EF4-FFF2-40B4-BE49-F238E27FC236}">
                <a16:creationId xmlns:a16="http://schemas.microsoft.com/office/drawing/2014/main" id="{D4BA5536-58CB-9883-E984-ED8C3C0EF227}"/>
              </a:ext>
            </a:extLst>
          </p:cNvPr>
          <p:cNvSpPr>
            <a:spLocks noGrp="1"/>
          </p:cNvSpPr>
          <p:nvPr>
            <p:ph idx="1"/>
          </p:nvPr>
        </p:nvSpPr>
        <p:spPr/>
        <p:txBody>
          <a:bodyPr>
            <a:normAutofit/>
          </a:bodyPr>
          <a:lstStyle/>
          <a:p>
            <a:pPr algn="just"/>
            <a:r>
              <a:rPr lang="en-US" sz="2400" b="0" i="0" dirty="0">
                <a:solidFill>
                  <a:srgbClr val="444444"/>
                </a:solidFill>
                <a:effectLst/>
              </a:rPr>
              <a:t>The</a:t>
            </a:r>
            <a:r>
              <a:rPr lang="en-US" sz="2400" b="1" i="0" dirty="0">
                <a:solidFill>
                  <a:srgbClr val="444444"/>
                </a:solidFill>
                <a:effectLst/>
              </a:rPr>
              <a:t> term frequency (TF)</a:t>
            </a:r>
            <a:r>
              <a:rPr lang="en-US" sz="2400" b="0" i="0" dirty="0">
                <a:solidFill>
                  <a:srgbClr val="444444"/>
                </a:solidFill>
                <a:effectLst/>
              </a:rPr>
              <a:t> of a word in a document. There are several ways of calculating this frequency, with the simplest being a raw count of instances a word appears in a document. Then, there are other ways to adjust the frequency. For example, by dividing the raw count of instances of a word by either length of the document, or by the raw frequency of the most frequent word in the document. The formula to calculate Term-Frequency is</a:t>
            </a:r>
            <a:endParaRPr lang="en-IN" sz="2400" dirty="0"/>
          </a:p>
        </p:txBody>
      </p:sp>
      <p:sp>
        <p:nvSpPr>
          <p:cNvPr id="4" name="Slide Number Placeholder 3">
            <a:extLst>
              <a:ext uri="{FF2B5EF4-FFF2-40B4-BE49-F238E27FC236}">
                <a16:creationId xmlns:a16="http://schemas.microsoft.com/office/drawing/2014/main" id="{0C7AA0B9-5AC7-1124-9784-346FAD882B5E}"/>
              </a:ext>
            </a:extLst>
          </p:cNvPr>
          <p:cNvSpPr>
            <a:spLocks noGrp="1"/>
          </p:cNvSpPr>
          <p:nvPr>
            <p:ph type="sldNum" sz="quarter" idx="12"/>
          </p:nvPr>
        </p:nvSpPr>
        <p:spPr/>
        <p:txBody>
          <a:bodyPr/>
          <a:lstStyle/>
          <a:p>
            <a:fld id="{9963543B-EB74-41DA-BF58-4AAADEB805A0}" type="slidenum">
              <a:rPr lang="en-IN" smtClean="0"/>
              <a:t>17</a:t>
            </a:fld>
            <a:endParaRPr lang="en-IN"/>
          </a:p>
        </p:txBody>
      </p:sp>
      <p:pic>
        <p:nvPicPr>
          <p:cNvPr id="12" name="Picture 11">
            <a:extLst>
              <a:ext uri="{FF2B5EF4-FFF2-40B4-BE49-F238E27FC236}">
                <a16:creationId xmlns:a16="http://schemas.microsoft.com/office/drawing/2014/main" id="{1F113E26-18FC-1FDB-4A0B-5B7B02BD9051}"/>
              </a:ext>
            </a:extLst>
          </p:cNvPr>
          <p:cNvPicPr>
            <a:picLocks noChangeAspect="1"/>
          </p:cNvPicPr>
          <p:nvPr/>
        </p:nvPicPr>
        <p:blipFill>
          <a:blip r:embed="rId2"/>
          <a:stretch>
            <a:fillRect/>
          </a:stretch>
        </p:blipFill>
        <p:spPr>
          <a:xfrm>
            <a:off x="1850638" y="4001294"/>
            <a:ext cx="8490724" cy="2512323"/>
          </a:xfrm>
          <a:prstGeom prst="rect">
            <a:avLst/>
          </a:prstGeom>
        </p:spPr>
      </p:pic>
    </p:spTree>
    <p:extLst>
      <p:ext uri="{BB962C8B-B14F-4D97-AF65-F5344CB8AC3E}">
        <p14:creationId xmlns:p14="http://schemas.microsoft.com/office/powerpoint/2010/main" val="1095164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B513A-799B-0090-B307-A08D22DEE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43C64-9438-7C45-11AA-CA6A3E9E20B3}"/>
              </a:ext>
            </a:extLst>
          </p:cNvPr>
          <p:cNvSpPr>
            <a:spLocks noGrp="1"/>
          </p:cNvSpPr>
          <p:nvPr>
            <p:ph type="title"/>
          </p:nvPr>
        </p:nvSpPr>
        <p:spPr>
          <a:xfrm>
            <a:off x="838200" y="630555"/>
            <a:ext cx="10515600" cy="1325563"/>
          </a:xfrm>
        </p:spPr>
        <p:txBody>
          <a:bodyPr>
            <a:normAutofit fontScale="90000"/>
          </a:bodyPr>
          <a:lstStyle/>
          <a:p>
            <a:pPr algn="ctr"/>
            <a:r>
              <a:rPr lang="en-US" b="1" i="0" dirty="0">
                <a:solidFill>
                  <a:srgbClr val="C00000"/>
                </a:solidFill>
                <a:effectLst/>
                <a:latin typeface="+mn-lt"/>
              </a:rPr>
              <a:t>What is </a:t>
            </a:r>
            <a:r>
              <a:rPr lang="en-US" b="1" i="0" dirty="0" err="1">
                <a:solidFill>
                  <a:srgbClr val="C00000"/>
                </a:solidFill>
                <a:effectLst/>
                <a:latin typeface="+mn-lt"/>
              </a:rPr>
              <a:t>Tf-Idf</a:t>
            </a:r>
            <a:r>
              <a:rPr lang="en-US" b="1" i="0" dirty="0">
                <a:solidFill>
                  <a:srgbClr val="C00000"/>
                </a:solidFill>
                <a:effectLst/>
                <a:latin typeface="+mn-lt"/>
              </a:rPr>
              <a:t> ( term frequency-inverse document frequency)?</a:t>
            </a:r>
            <a:br>
              <a:rPr lang="en-US" b="1" i="0" dirty="0">
                <a:solidFill>
                  <a:srgbClr val="C00000"/>
                </a:solidFill>
                <a:effectLst/>
                <a:latin typeface="+mn-lt"/>
              </a:rPr>
            </a:br>
            <a:br>
              <a:rPr lang="en-IN" b="1" i="0" dirty="0">
                <a:solidFill>
                  <a:srgbClr val="C00000"/>
                </a:solidFill>
                <a:effectLst/>
                <a:latin typeface="+mn-lt"/>
                <a:cs typeface="Poppins" panose="00000500000000000000" pitchFamily="2" charset="0"/>
              </a:rPr>
            </a:br>
            <a:endParaRPr lang="en-IN" b="1" dirty="0">
              <a:solidFill>
                <a:srgbClr val="C00000"/>
              </a:solidFill>
              <a:latin typeface="+mn-lt"/>
              <a:cs typeface="Poppins" panose="00000500000000000000" pitchFamily="2" charset="0"/>
            </a:endParaRPr>
          </a:p>
        </p:txBody>
      </p:sp>
      <p:sp>
        <p:nvSpPr>
          <p:cNvPr id="10" name="Content Placeholder 9">
            <a:extLst>
              <a:ext uri="{FF2B5EF4-FFF2-40B4-BE49-F238E27FC236}">
                <a16:creationId xmlns:a16="http://schemas.microsoft.com/office/drawing/2014/main" id="{92A18B87-4911-610B-D21D-C19700BEFF17}"/>
              </a:ext>
            </a:extLst>
          </p:cNvPr>
          <p:cNvSpPr>
            <a:spLocks noGrp="1"/>
          </p:cNvSpPr>
          <p:nvPr>
            <p:ph idx="1"/>
          </p:nvPr>
        </p:nvSpPr>
        <p:spPr/>
        <p:txBody>
          <a:bodyPr>
            <a:normAutofit/>
          </a:bodyPr>
          <a:lstStyle/>
          <a:p>
            <a:pPr algn="just"/>
            <a:r>
              <a:rPr lang="en-US" sz="2400" b="0" i="0" dirty="0">
                <a:solidFill>
                  <a:srgbClr val="444444"/>
                </a:solidFill>
                <a:effectLst/>
              </a:rPr>
              <a:t>The </a:t>
            </a:r>
            <a:r>
              <a:rPr lang="en-US" sz="2400" b="1" i="0" dirty="0">
                <a:solidFill>
                  <a:srgbClr val="444444"/>
                </a:solidFill>
                <a:effectLst/>
              </a:rPr>
              <a:t>inverse document frequency(IDF) </a:t>
            </a:r>
            <a:r>
              <a:rPr lang="en-US" sz="2400" b="0" i="0" dirty="0">
                <a:solidFill>
                  <a:srgbClr val="444444"/>
                </a:solidFill>
                <a:effectLst/>
              </a:rPr>
              <a:t>of the word across a set of documents. This suggests how common or rare a word is in the entire document set. The closer it is to 0, the more common is the word. This metric can be calculated by taking the total number of documents, dividing it by the number of documents that contain a word, and calculating the logarithm.</a:t>
            </a:r>
          </a:p>
          <a:p>
            <a:pPr algn="just" fontAlgn="base"/>
            <a:r>
              <a:rPr lang="en-US" sz="2400" b="0" i="0" dirty="0">
                <a:solidFill>
                  <a:srgbClr val="444444"/>
                </a:solidFill>
                <a:effectLst/>
              </a:rPr>
              <a:t>So, if the word is very common and appears in many documents, this number will approach 0. Otherwise, it will approach 1.</a:t>
            </a:r>
          </a:p>
          <a:p>
            <a:pPr algn="just" fontAlgn="base"/>
            <a:r>
              <a:rPr lang="en-US" sz="2400" b="0" i="0" dirty="0">
                <a:solidFill>
                  <a:srgbClr val="444444"/>
                </a:solidFill>
                <a:effectLst/>
              </a:rPr>
              <a:t>Multiplying these two numbers results in the TF-IDF score of a word in a document. The higher the score, the more relevant that word is in that particular document.</a:t>
            </a:r>
          </a:p>
          <a:p>
            <a:pPr algn="just" fontAlgn="base"/>
            <a:r>
              <a:rPr lang="en-US" sz="2400" b="0" i="0" dirty="0">
                <a:solidFill>
                  <a:srgbClr val="444444"/>
                </a:solidFill>
                <a:effectLst/>
              </a:rPr>
              <a:t>To put it in mathematical terms, the TF-IDF score is calculated as follows:</a:t>
            </a:r>
          </a:p>
          <a:p>
            <a:pPr algn="just"/>
            <a:endParaRPr lang="en-IN" sz="2400" dirty="0"/>
          </a:p>
        </p:txBody>
      </p:sp>
      <p:sp>
        <p:nvSpPr>
          <p:cNvPr id="4" name="Slide Number Placeholder 3">
            <a:extLst>
              <a:ext uri="{FF2B5EF4-FFF2-40B4-BE49-F238E27FC236}">
                <a16:creationId xmlns:a16="http://schemas.microsoft.com/office/drawing/2014/main" id="{9C9FE677-95AA-2C10-E1A8-A7452E2EE370}"/>
              </a:ext>
            </a:extLst>
          </p:cNvPr>
          <p:cNvSpPr>
            <a:spLocks noGrp="1"/>
          </p:cNvSpPr>
          <p:nvPr>
            <p:ph type="sldNum" sz="quarter" idx="12"/>
          </p:nvPr>
        </p:nvSpPr>
        <p:spPr/>
        <p:txBody>
          <a:bodyPr/>
          <a:lstStyle/>
          <a:p>
            <a:fld id="{9963543B-EB74-41DA-BF58-4AAADEB805A0}" type="slidenum">
              <a:rPr lang="en-IN" smtClean="0"/>
              <a:t>18</a:t>
            </a:fld>
            <a:endParaRPr lang="en-IN"/>
          </a:p>
        </p:txBody>
      </p:sp>
    </p:spTree>
    <p:extLst>
      <p:ext uri="{BB962C8B-B14F-4D97-AF65-F5344CB8AC3E}">
        <p14:creationId xmlns:p14="http://schemas.microsoft.com/office/powerpoint/2010/main" val="4107662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26225-7481-824D-9FD1-E15F7F65B3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954F0-DE7F-412F-8CE7-BFB6A6A85FE1}"/>
              </a:ext>
            </a:extLst>
          </p:cNvPr>
          <p:cNvSpPr>
            <a:spLocks noGrp="1"/>
          </p:cNvSpPr>
          <p:nvPr>
            <p:ph type="title"/>
          </p:nvPr>
        </p:nvSpPr>
        <p:spPr>
          <a:xfrm>
            <a:off x="838200" y="630555"/>
            <a:ext cx="10515600" cy="1325563"/>
          </a:xfrm>
        </p:spPr>
        <p:txBody>
          <a:bodyPr>
            <a:normAutofit fontScale="90000"/>
          </a:bodyPr>
          <a:lstStyle/>
          <a:p>
            <a:pPr algn="ctr"/>
            <a:r>
              <a:rPr lang="en-US" b="1" i="0" dirty="0">
                <a:solidFill>
                  <a:srgbClr val="C00000"/>
                </a:solidFill>
                <a:effectLst/>
                <a:latin typeface="+mn-lt"/>
              </a:rPr>
              <a:t>What is </a:t>
            </a:r>
            <a:r>
              <a:rPr lang="en-US" b="1" i="0" dirty="0" err="1">
                <a:solidFill>
                  <a:srgbClr val="C00000"/>
                </a:solidFill>
                <a:effectLst/>
                <a:latin typeface="+mn-lt"/>
              </a:rPr>
              <a:t>Tf-Idf</a:t>
            </a:r>
            <a:r>
              <a:rPr lang="en-US" b="1" i="0" dirty="0">
                <a:solidFill>
                  <a:srgbClr val="C00000"/>
                </a:solidFill>
                <a:effectLst/>
                <a:latin typeface="+mn-lt"/>
              </a:rPr>
              <a:t> ( term frequency-inverse document frequency)?</a:t>
            </a:r>
            <a:br>
              <a:rPr lang="en-US" b="1" i="0" dirty="0">
                <a:solidFill>
                  <a:srgbClr val="C00000"/>
                </a:solidFill>
                <a:effectLst/>
                <a:latin typeface="+mn-lt"/>
              </a:rPr>
            </a:br>
            <a:br>
              <a:rPr lang="en-IN" b="1" i="0" dirty="0">
                <a:solidFill>
                  <a:srgbClr val="C00000"/>
                </a:solidFill>
                <a:effectLst/>
                <a:latin typeface="+mn-lt"/>
                <a:cs typeface="Poppins" panose="00000500000000000000" pitchFamily="2" charset="0"/>
              </a:rPr>
            </a:br>
            <a:endParaRPr lang="en-IN" b="1" dirty="0">
              <a:solidFill>
                <a:srgbClr val="C00000"/>
              </a:solidFill>
              <a:latin typeface="+mn-lt"/>
              <a:cs typeface="Poppins" panose="00000500000000000000" pitchFamily="2" charset="0"/>
            </a:endParaRPr>
          </a:p>
        </p:txBody>
      </p:sp>
      <p:sp>
        <p:nvSpPr>
          <p:cNvPr id="4" name="Slide Number Placeholder 3">
            <a:extLst>
              <a:ext uri="{FF2B5EF4-FFF2-40B4-BE49-F238E27FC236}">
                <a16:creationId xmlns:a16="http://schemas.microsoft.com/office/drawing/2014/main" id="{FAB6B37B-7F82-28C3-05C5-94AC4AEBAC35}"/>
              </a:ext>
            </a:extLst>
          </p:cNvPr>
          <p:cNvSpPr>
            <a:spLocks noGrp="1"/>
          </p:cNvSpPr>
          <p:nvPr>
            <p:ph type="sldNum" sz="quarter" idx="12"/>
          </p:nvPr>
        </p:nvSpPr>
        <p:spPr/>
        <p:txBody>
          <a:bodyPr/>
          <a:lstStyle/>
          <a:p>
            <a:fld id="{9963543B-EB74-41DA-BF58-4AAADEB805A0}" type="slidenum">
              <a:rPr lang="en-IN" smtClean="0"/>
              <a:t>19</a:t>
            </a:fld>
            <a:endParaRPr lang="en-IN"/>
          </a:p>
        </p:txBody>
      </p:sp>
      <p:pic>
        <p:nvPicPr>
          <p:cNvPr id="5" name="Picture 4">
            <a:extLst>
              <a:ext uri="{FF2B5EF4-FFF2-40B4-BE49-F238E27FC236}">
                <a16:creationId xmlns:a16="http://schemas.microsoft.com/office/drawing/2014/main" id="{8F5CCA0A-1DA2-08CD-6F16-F5FED37D6A2F}"/>
              </a:ext>
            </a:extLst>
          </p:cNvPr>
          <p:cNvPicPr>
            <a:picLocks noChangeAspect="1"/>
          </p:cNvPicPr>
          <p:nvPr/>
        </p:nvPicPr>
        <p:blipFill>
          <a:blip r:embed="rId2"/>
          <a:stretch>
            <a:fillRect/>
          </a:stretch>
        </p:blipFill>
        <p:spPr>
          <a:xfrm>
            <a:off x="1462318" y="1393122"/>
            <a:ext cx="9267364" cy="5149918"/>
          </a:xfrm>
          <a:prstGeom prst="rect">
            <a:avLst/>
          </a:prstGeom>
        </p:spPr>
      </p:pic>
    </p:spTree>
    <p:extLst>
      <p:ext uri="{BB962C8B-B14F-4D97-AF65-F5344CB8AC3E}">
        <p14:creationId xmlns:p14="http://schemas.microsoft.com/office/powerpoint/2010/main" val="402524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28CAB-1105-CE4F-75EE-2148644CDD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3122594-9DBC-33EB-84B5-ACE3A2613666}"/>
              </a:ext>
            </a:extLst>
          </p:cNvPr>
          <p:cNvSpPr>
            <a:spLocks noGrp="1"/>
          </p:cNvSpPr>
          <p:nvPr>
            <p:ph type="title"/>
          </p:nvPr>
        </p:nvSpPr>
        <p:spPr/>
        <p:txBody>
          <a:bodyPr/>
          <a:lstStyle/>
          <a:p>
            <a:pPr algn="l" fontAlgn="base"/>
            <a:r>
              <a:rPr lang="en-US" b="1" i="0" dirty="0">
                <a:solidFill>
                  <a:srgbClr val="C00000"/>
                </a:solidFill>
                <a:effectLst/>
                <a:latin typeface="+mn-lt"/>
              </a:rPr>
              <a:t>Why is the Bag-of-Words algorithm used?</a:t>
            </a:r>
          </a:p>
        </p:txBody>
      </p:sp>
      <p:sp>
        <p:nvSpPr>
          <p:cNvPr id="5" name="Content Placeholder 4">
            <a:extLst>
              <a:ext uri="{FF2B5EF4-FFF2-40B4-BE49-F238E27FC236}">
                <a16:creationId xmlns:a16="http://schemas.microsoft.com/office/drawing/2014/main" id="{61C3E010-C2CA-EA8B-56A0-00AD536208AD}"/>
              </a:ext>
            </a:extLst>
          </p:cNvPr>
          <p:cNvSpPr>
            <a:spLocks noGrp="1"/>
          </p:cNvSpPr>
          <p:nvPr>
            <p:ph idx="1"/>
          </p:nvPr>
        </p:nvSpPr>
        <p:spPr/>
        <p:txBody>
          <a:bodyPr>
            <a:normAutofit/>
          </a:bodyPr>
          <a:lstStyle/>
          <a:p>
            <a:pPr algn="just" fontAlgn="base"/>
            <a:r>
              <a:rPr lang="en-US" sz="2400" b="0" i="0" dirty="0">
                <a:solidFill>
                  <a:srgbClr val="444444"/>
                </a:solidFill>
                <a:effectLst/>
              </a:rPr>
              <a:t>So, why bag-of-words, what is wrong with the simple and easy text?  </a:t>
            </a:r>
          </a:p>
          <a:p>
            <a:pPr algn="just" fontAlgn="base"/>
            <a:r>
              <a:rPr lang="en-US" sz="2400" b="0" i="0" dirty="0">
                <a:solidFill>
                  <a:srgbClr val="444444"/>
                </a:solidFill>
                <a:effectLst/>
              </a:rPr>
              <a:t>One of the biggest problems with text is that it is messy and unstructured, and </a:t>
            </a:r>
            <a:r>
              <a:rPr lang="en-US" sz="2400" b="0" i="0" u="none" strike="noStrike" dirty="0">
                <a:solidFill>
                  <a:srgbClr val="444444"/>
                </a:solidFill>
                <a:effectLst/>
                <a:hlinkClick r:id="rId2"/>
              </a:rPr>
              <a:t>machine learning</a:t>
            </a:r>
            <a:r>
              <a:rPr lang="en-US" sz="2400" b="0" i="0" dirty="0">
                <a:solidFill>
                  <a:srgbClr val="444444"/>
                </a:solidFill>
                <a:effectLst/>
              </a:rPr>
              <a:t> algorithms prefer structured, well defined fixed-length inputs and by using the Bag-of-Words technique we can convert variable-length texts into a fixed-length </a:t>
            </a:r>
            <a:r>
              <a:rPr lang="en-US" sz="2400" b="1" i="0" dirty="0">
                <a:solidFill>
                  <a:srgbClr val="444444"/>
                </a:solidFill>
                <a:effectLst/>
              </a:rPr>
              <a:t>vector.</a:t>
            </a:r>
            <a:endParaRPr lang="en-US" sz="2400" b="0" i="0" dirty="0">
              <a:solidFill>
                <a:srgbClr val="444444"/>
              </a:solidFill>
              <a:effectLst/>
            </a:endParaRPr>
          </a:p>
          <a:p>
            <a:pPr algn="just" fontAlgn="base"/>
            <a:r>
              <a:rPr lang="en-US" sz="2400" b="0" i="0" dirty="0">
                <a:solidFill>
                  <a:srgbClr val="444444"/>
                </a:solidFill>
                <a:effectLst/>
              </a:rPr>
              <a:t>Also, at a much granular level, the machine learning models work with numerical data rather than textual data. </a:t>
            </a:r>
          </a:p>
          <a:p>
            <a:pPr algn="just" fontAlgn="base"/>
            <a:r>
              <a:rPr lang="en-US" sz="2400" b="0" i="0" dirty="0">
                <a:solidFill>
                  <a:srgbClr val="444444"/>
                </a:solidFill>
                <a:effectLst/>
              </a:rPr>
              <a:t>So to be more specific, by using the bag-of-words (</a:t>
            </a:r>
            <a:r>
              <a:rPr lang="en-US" sz="2400" b="0" i="0" dirty="0" err="1">
                <a:solidFill>
                  <a:srgbClr val="444444"/>
                </a:solidFill>
                <a:effectLst/>
              </a:rPr>
              <a:t>BoW</a:t>
            </a:r>
            <a:r>
              <a:rPr lang="en-US" sz="2400" b="0" i="0" dirty="0">
                <a:solidFill>
                  <a:srgbClr val="444444"/>
                </a:solidFill>
                <a:effectLst/>
              </a:rPr>
              <a:t>) technique, we convert a text into its equivalent vector of numbers.</a:t>
            </a:r>
          </a:p>
        </p:txBody>
      </p:sp>
      <p:sp>
        <p:nvSpPr>
          <p:cNvPr id="3" name="Slide Number Placeholder 2">
            <a:extLst>
              <a:ext uri="{FF2B5EF4-FFF2-40B4-BE49-F238E27FC236}">
                <a16:creationId xmlns:a16="http://schemas.microsoft.com/office/drawing/2014/main" id="{A91BFF15-9BDE-3769-842C-73110801A1EF}"/>
              </a:ext>
            </a:extLst>
          </p:cNvPr>
          <p:cNvSpPr>
            <a:spLocks noGrp="1"/>
          </p:cNvSpPr>
          <p:nvPr>
            <p:ph type="sldNum" sz="quarter" idx="12"/>
          </p:nvPr>
        </p:nvSpPr>
        <p:spPr/>
        <p:txBody>
          <a:bodyPr/>
          <a:lstStyle/>
          <a:p>
            <a:fld id="{9963543B-EB74-41DA-BF58-4AAADEB805A0}" type="slidenum">
              <a:rPr lang="en-IN" smtClean="0"/>
              <a:t>2</a:t>
            </a:fld>
            <a:endParaRPr lang="en-IN"/>
          </a:p>
        </p:txBody>
      </p:sp>
    </p:spTree>
    <p:extLst>
      <p:ext uri="{BB962C8B-B14F-4D97-AF65-F5344CB8AC3E}">
        <p14:creationId xmlns:p14="http://schemas.microsoft.com/office/powerpoint/2010/main" val="281464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558BC-CC68-3CD6-CD24-19D09CAD3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D8D9B-9845-4CED-089E-B82E2F7F835F}"/>
              </a:ext>
            </a:extLst>
          </p:cNvPr>
          <p:cNvSpPr>
            <a:spLocks noGrp="1"/>
          </p:cNvSpPr>
          <p:nvPr>
            <p:ph type="title"/>
          </p:nvPr>
        </p:nvSpPr>
        <p:spPr/>
        <p:txBody>
          <a:bodyPr>
            <a:normAutofit/>
          </a:bodyPr>
          <a:lstStyle/>
          <a:p>
            <a:pPr algn="ctr" fontAlgn="base"/>
            <a:r>
              <a:rPr lang="en-IN" b="1" i="0" dirty="0">
                <a:solidFill>
                  <a:srgbClr val="C00000"/>
                </a:solidFill>
                <a:effectLst/>
                <a:latin typeface="+mn-lt"/>
              </a:rPr>
              <a:t>Limitations of Bag-of-Words</a:t>
            </a:r>
          </a:p>
        </p:txBody>
      </p:sp>
      <p:sp>
        <p:nvSpPr>
          <p:cNvPr id="3" name="Content Placeholder 2">
            <a:extLst>
              <a:ext uri="{FF2B5EF4-FFF2-40B4-BE49-F238E27FC236}">
                <a16:creationId xmlns:a16="http://schemas.microsoft.com/office/drawing/2014/main" id="{F3075354-4A79-74EC-D37E-E0F987242114}"/>
              </a:ext>
            </a:extLst>
          </p:cNvPr>
          <p:cNvSpPr>
            <a:spLocks noGrp="1"/>
          </p:cNvSpPr>
          <p:nvPr>
            <p:ph idx="1"/>
          </p:nvPr>
        </p:nvSpPr>
        <p:spPr/>
        <p:txBody>
          <a:bodyPr>
            <a:normAutofit fontScale="70000" lnSpcReduction="20000"/>
          </a:bodyPr>
          <a:lstStyle/>
          <a:p>
            <a:pPr algn="just" fontAlgn="base"/>
            <a:r>
              <a:rPr lang="en-US" sz="3100" b="0" i="0" dirty="0">
                <a:solidFill>
                  <a:srgbClr val="444444"/>
                </a:solidFill>
                <a:effectLst/>
              </a:rPr>
              <a:t>Although Bag-of-Words is quite efficient and easy to implement, still there are some disadvantages to this technique which are given below:</a:t>
            </a:r>
          </a:p>
          <a:p>
            <a:pPr algn="just" fontAlgn="base">
              <a:buFont typeface="+mj-lt"/>
              <a:buAutoNum type="arabicPeriod"/>
            </a:pPr>
            <a:r>
              <a:rPr lang="en-US" sz="3100" b="0" i="0" dirty="0">
                <a:solidFill>
                  <a:srgbClr val="444444"/>
                </a:solidFill>
                <a:effectLst/>
              </a:rPr>
              <a:t>The model ignores the location information of the word. The location information is a piece of very important information in the text. For example  “today is off” and “Is today off”, have the exact same vector representation in the </a:t>
            </a:r>
            <a:r>
              <a:rPr lang="en-US" sz="3100" b="0" i="0" dirty="0" err="1">
                <a:solidFill>
                  <a:srgbClr val="444444"/>
                </a:solidFill>
                <a:effectLst/>
              </a:rPr>
              <a:t>BoW</a:t>
            </a:r>
            <a:r>
              <a:rPr lang="en-US" sz="3100" b="0" i="0" dirty="0">
                <a:solidFill>
                  <a:srgbClr val="444444"/>
                </a:solidFill>
                <a:effectLst/>
              </a:rPr>
              <a:t> model.</a:t>
            </a:r>
          </a:p>
          <a:p>
            <a:pPr algn="just" fontAlgn="base">
              <a:buFont typeface="+mj-lt"/>
              <a:buAutoNum type="arabicPeriod"/>
            </a:pPr>
            <a:r>
              <a:rPr lang="en-US" sz="3100" b="0" i="0" dirty="0">
                <a:solidFill>
                  <a:srgbClr val="444444"/>
                </a:solidFill>
                <a:effectLst/>
              </a:rPr>
              <a:t>Bag of word models doesn’t respect the semantics of the word. For example, words ‘soccer’ and ‘football’ are often used in the same context. However, the vectors corresponding to these words are quite different in the bag of words model. The problem becomes more serious while modeling sentences. Ex: “Buy used cars” and “Purchase old automobiles” are represented by totally different vectors in the Bag-of-words model.</a:t>
            </a:r>
          </a:p>
          <a:p>
            <a:pPr algn="just" fontAlgn="base">
              <a:buFont typeface="+mj-lt"/>
              <a:buAutoNum type="arabicPeriod"/>
            </a:pPr>
            <a:r>
              <a:rPr lang="en-US" sz="3100" b="0" i="0" dirty="0">
                <a:solidFill>
                  <a:srgbClr val="444444"/>
                </a:solidFill>
                <a:effectLst/>
              </a:rPr>
              <a:t>The range of vocabulary is a big issue faced by the Bag-of-Words model. For example, if the model comes across a new word it has not seen yet, rather we say a rare, but informative word like Biblioklept(means one who steals books). The </a:t>
            </a:r>
            <a:r>
              <a:rPr lang="en-US" sz="3100" b="0" i="0" dirty="0" err="1">
                <a:solidFill>
                  <a:srgbClr val="444444"/>
                </a:solidFill>
                <a:effectLst/>
              </a:rPr>
              <a:t>BoW</a:t>
            </a:r>
            <a:r>
              <a:rPr lang="en-US" sz="3100" b="0" i="0" dirty="0">
                <a:solidFill>
                  <a:srgbClr val="444444"/>
                </a:solidFill>
                <a:effectLst/>
              </a:rPr>
              <a:t> model will probably end up ignoring this word as this word has not been seen by the model yet.</a:t>
            </a:r>
          </a:p>
          <a:p>
            <a:endParaRPr lang="en-IN" dirty="0"/>
          </a:p>
        </p:txBody>
      </p:sp>
      <p:sp>
        <p:nvSpPr>
          <p:cNvPr id="4" name="Slide Number Placeholder 3">
            <a:extLst>
              <a:ext uri="{FF2B5EF4-FFF2-40B4-BE49-F238E27FC236}">
                <a16:creationId xmlns:a16="http://schemas.microsoft.com/office/drawing/2014/main" id="{94F71765-A34D-D1FC-340E-0956F4D5FA0F}"/>
              </a:ext>
            </a:extLst>
          </p:cNvPr>
          <p:cNvSpPr>
            <a:spLocks noGrp="1"/>
          </p:cNvSpPr>
          <p:nvPr>
            <p:ph type="sldNum" sz="quarter" idx="12"/>
          </p:nvPr>
        </p:nvSpPr>
        <p:spPr/>
        <p:txBody>
          <a:bodyPr/>
          <a:lstStyle/>
          <a:p>
            <a:fld id="{9963543B-EB74-41DA-BF58-4AAADEB805A0}" type="slidenum">
              <a:rPr lang="en-IN" smtClean="0"/>
              <a:t>20</a:t>
            </a:fld>
            <a:endParaRPr lang="en-IN"/>
          </a:p>
        </p:txBody>
      </p:sp>
    </p:spTree>
    <p:extLst>
      <p:ext uri="{BB962C8B-B14F-4D97-AF65-F5344CB8AC3E}">
        <p14:creationId xmlns:p14="http://schemas.microsoft.com/office/powerpoint/2010/main" val="631125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221D-7422-F77F-524E-D41D34E1084C}"/>
              </a:ext>
            </a:extLst>
          </p:cNvPr>
          <p:cNvSpPr>
            <a:spLocks noGrp="1"/>
          </p:cNvSpPr>
          <p:nvPr>
            <p:ph type="title"/>
          </p:nvPr>
        </p:nvSpPr>
        <p:spPr/>
        <p:txBody>
          <a:bodyPr>
            <a:normAutofit fontScale="90000"/>
          </a:bodyPr>
          <a:lstStyle/>
          <a:p>
            <a:pPr algn="ctr"/>
            <a:r>
              <a:rPr lang="en-US" b="1" i="0" dirty="0">
                <a:solidFill>
                  <a:srgbClr val="C00000"/>
                </a:solidFill>
                <a:effectLst/>
                <a:latin typeface="+mn-lt"/>
              </a:rPr>
              <a:t>Understanding Bag of Words with an example</a:t>
            </a:r>
            <a:br>
              <a:rPr lang="en-US" b="1"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B6DDA7C5-6715-A839-00B0-0B8263E43CA0}"/>
              </a:ext>
            </a:extLst>
          </p:cNvPr>
          <p:cNvSpPr>
            <a:spLocks noGrp="1"/>
          </p:cNvSpPr>
          <p:nvPr>
            <p:ph idx="1"/>
          </p:nvPr>
        </p:nvSpPr>
        <p:spPr>
          <a:xfrm>
            <a:off x="929640" y="1253331"/>
            <a:ext cx="10515600" cy="4351338"/>
          </a:xfrm>
        </p:spPr>
        <p:txBody>
          <a:bodyPr/>
          <a:lstStyle/>
          <a:p>
            <a:r>
              <a:rPr lang="en-IN" sz="2400" b="1" i="0" dirty="0">
                <a:effectLst/>
              </a:rPr>
              <a:t>Example(1) without preprocessing: </a:t>
            </a:r>
          </a:p>
          <a:p>
            <a:pPr algn="l" fontAlgn="base"/>
            <a:r>
              <a:rPr lang="en-US" sz="2400" b="0" i="0" dirty="0">
                <a:solidFill>
                  <a:srgbClr val="444444"/>
                </a:solidFill>
                <a:effectLst/>
              </a:rPr>
              <a:t>Sentence 1:  ”Welcome to </a:t>
            </a:r>
            <a:r>
              <a:rPr lang="en-US" sz="2400" b="0" i="0" u="none" strike="noStrike" dirty="0">
                <a:solidFill>
                  <a:srgbClr val="444444"/>
                </a:solidFill>
                <a:effectLst/>
                <a:hlinkClick r:id="rId2" tooltip="Great Learning Homepage"/>
              </a:rPr>
              <a:t>Great Learning</a:t>
            </a:r>
            <a:r>
              <a:rPr lang="en-US" sz="2400" b="0" i="0" dirty="0">
                <a:solidFill>
                  <a:srgbClr val="444444"/>
                </a:solidFill>
                <a:effectLst/>
              </a:rPr>
              <a:t>, Now start learning”</a:t>
            </a:r>
          </a:p>
          <a:p>
            <a:pPr algn="l" fontAlgn="base"/>
            <a:r>
              <a:rPr lang="en-US" sz="2400" b="0" i="0" dirty="0">
                <a:solidFill>
                  <a:srgbClr val="444444"/>
                </a:solidFill>
                <a:effectLst/>
              </a:rPr>
              <a:t>Sentence 2: “Learning is a good practice”</a:t>
            </a:r>
          </a:p>
          <a:p>
            <a:endParaRPr lang="en-IN" dirty="0"/>
          </a:p>
        </p:txBody>
      </p:sp>
      <p:pic>
        <p:nvPicPr>
          <p:cNvPr id="5" name="Picture 4">
            <a:extLst>
              <a:ext uri="{FF2B5EF4-FFF2-40B4-BE49-F238E27FC236}">
                <a16:creationId xmlns:a16="http://schemas.microsoft.com/office/drawing/2014/main" id="{569CDA38-5F05-501B-7531-07447528186D}"/>
              </a:ext>
            </a:extLst>
          </p:cNvPr>
          <p:cNvPicPr>
            <a:picLocks noChangeAspect="1"/>
          </p:cNvPicPr>
          <p:nvPr/>
        </p:nvPicPr>
        <p:blipFill>
          <a:blip r:embed="rId3"/>
          <a:stretch>
            <a:fillRect/>
          </a:stretch>
        </p:blipFill>
        <p:spPr>
          <a:xfrm>
            <a:off x="3186266" y="2676329"/>
            <a:ext cx="6388428" cy="3816546"/>
          </a:xfrm>
          <a:prstGeom prst="rect">
            <a:avLst/>
          </a:prstGeom>
        </p:spPr>
      </p:pic>
      <p:sp>
        <p:nvSpPr>
          <p:cNvPr id="7" name="Slide Number Placeholder 6">
            <a:extLst>
              <a:ext uri="{FF2B5EF4-FFF2-40B4-BE49-F238E27FC236}">
                <a16:creationId xmlns:a16="http://schemas.microsoft.com/office/drawing/2014/main" id="{20D2B370-D9F2-B701-7552-4205C9E43049}"/>
              </a:ext>
            </a:extLst>
          </p:cNvPr>
          <p:cNvSpPr>
            <a:spLocks noGrp="1"/>
          </p:cNvSpPr>
          <p:nvPr>
            <p:ph type="sldNum" sz="quarter" idx="12"/>
          </p:nvPr>
        </p:nvSpPr>
        <p:spPr/>
        <p:txBody>
          <a:bodyPr/>
          <a:lstStyle/>
          <a:p>
            <a:fld id="{9963543B-EB74-41DA-BF58-4AAADEB805A0}" type="slidenum">
              <a:rPr lang="en-IN" smtClean="0"/>
              <a:t>3</a:t>
            </a:fld>
            <a:endParaRPr lang="en-IN"/>
          </a:p>
        </p:txBody>
      </p:sp>
    </p:spTree>
    <p:extLst>
      <p:ext uri="{BB962C8B-B14F-4D97-AF65-F5344CB8AC3E}">
        <p14:creationId xmlns:p14="http://schemas.microsoft.com/office/powerpoint/2010/main" val="2679147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90E63-5FCF-2678-435D-F059548172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EFDBC2-A400-8A03-FF10-3CA143329DD8}"/>
              </a:ext>
            </a:extLst>
          </p:cNvPr>
          <p:cNvSpPr>
            <a:spLocks noGrp="1"/>
          </p:cNvSpPr>
          <p:nvPr>
            <p:ph type="title"/>
          </p:nvPr>
        </p:nvSpPr>
        <p:spPr/>
        <p:txBody>
          <a:bodyPr>
            <a:normAutofit fontScale="90000"/>
          </a:bodyPr>
          <a:lstStyle/>
          <a:p>
            <a:pPr algn="ctr"/>
            <a:r>
              <a:rPr lang="en-US" b="1" i="0" dirty="0">
                <a:solidFill>
                  <a:srgbClr val="C00000"/>
                </a:solidFill>
                <a:effectLst/>
                <a:latin typeface="+mn-lt"/>
              </a:rPr>
              <a:t>Understanding Bag of Words with an example</a:t>
            </a:r>
            <a:br>
              <a:rPr lang="en-US" b="1"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37693334-A4D5-1E76-134F-718EBB81EAF2}"/>
              </a:ext>
            </a:extLst>
          </p:cNvPr>
          <p:cNvSpPr>
            <a:spLocks noGrp="1"/>
          </p:cNvSpPr>
          <p:nvPr>
            <p:ph idx="1"/>
          </p:nvPr>
        </p:nvSpPr>
        <p:spPr>
          <a:xfrm>
            <a:off x="929640" y="1253331"/>
            <a:ext cx="10515600" cy="5239544"/>
          </a:xfrm>
        </p:spPr>
        <p:txBody>
          <a:bodyPr>
            <a:noAutofit/>
          </a:bodyPr>
          <a:lstStyle/>
          <a:p>
            <a:pPr marL="0" indent="0" algn="l" fontAlgn="base">
              <a:buNone/>
            </a:pPr>
            <a:r>
              <a:rPr lang="en-US" sz="2000" b="0" i="0" dirty="0">
                <a:solidFill>
                  <a:srgbClr val="444444"/>
                </a:solidFill>
                <a:effectLst/>
              </a:rPr>
              <a:t>Step 1: Go through all the words in the above text and make a list of all of the words in our model vocabulary.</a:t>
            </a:r>
          </a:p>
          <a:p>
            <a:pPr algn="l" fontAlgn="base">
              <a:buFont typeface="Arial" panose="020B0604020202020204" pitchFamily="34" charset="0"/>
              <a:buChar char="•"/>
            </a:pPr>
            <a:r>
              <a:rPr lang="en-US" sz="2000" b="0" i="0" dirty="0">
                <a:solidFill>
                  <a:srgbClr val="444444"/>
                </a:solidFill>
                <a:effectLst/>
              </a:rPr>
              <a:t>Welcome</a:t>
            </a:r>
          </a:p>
          <a:p>
            <a:pPr algn="l" fontAlgn="base">
              <a:buFont typeface="Arial" panose="020B0604020202020204" pitchFamily="34" charset="0"/>
              <a:buChar char="•"/>
            </a:pPr>
            <a:r>
              <a:rPr lang="en-US" sz="2000" b="0" i="0" dirty="0">
                <a:solidFill>
                  <a:srgbClr val="444444"/>
                </a:solidFill>
                <a:effectLst/>
              </a:rPr>
              <a:t>To</a:t>
            </a:r>
          </a:p>
          <a:p>
            <a:pPr algn="l" fontAlgn="base">
              <a:buFont typeface="Arial" panose="020B0604020202020204" pitchFamily="34" charset="0"/>
              <a:buChar char="•"/>
            </a:pPr>
            <a:r>
              <a:rPr lang="en-US" sz="2000" b="0" i="0" dirty="0">
                <a:solidFill>
                  <a:srgbClr val="444444"/>
                </a:solidFill>
                <a:effectLst/>
              </a:rPr>
              <a:t>Great</a:t>
            </a:r>
          </a:p>
          <a:p>
            <a:pPr algn="l" fontAlgn="base">
              <a:buFont typeface="Arial" panose="020B0604020202020204" pitchFamily="34" charset="0"/>
              <a:buChar char="•"/>
            </a:pPr>
            <a:r>
              <a:rPr lang="en-US" sz="2000" b="0" i="0" dirty="0">
                <a:solidFill>
                  <a:srgbClr val="444444"/>
                </a:solidFill>
                <a:effectLst/>
              </a:rPr>
              <a:t>Learning</a:t>
            </a:r>
          </a:p>
          <a:p>
            <a:pPr algn="l" fontAlgn="base">
              <a:buFont typeface="Arial" panose="020B0604020202020204" pitchFamily="34" charset="0"/>
              <a:buChar char="•"/>
            </a:pPr>
            <a:r>
              <a:rPr lang="en-US" sz="2000" b="0" i="0" dirty="0">
                <a:solidFill>
                  <a:srgbClr val="444444"/>
                </a:solidFill>
                <a:effectLst/>
              </a:rPr>
              <a:t>,</a:t>
            </a:r>
          </a:p>
          <a:p>
            <a:pPr algn="l" fontAlgn="base">
              <a:buFont typeface="Arial" panose="020B0604020202020204" pitchFamily="34" charset="0"/>
              <a:buChar char="•"/>
            </a:pPr>
            <a:r>
              <a:rPr lang="en-US" sz="2000" b="0" i="0" dirty="0">
                <a:solidFill>
                  <a:srgbClr val="444444"/>
                </a:solidFill>
                <a:effectLst/>
              </a:rPr>
              <a:t>Now</a:t>
            </a:r>
          </a:p>
          <a:p>
            <a:pPr algn="l" fontAlgn="base">
              <a:buFont typeface="Arial" panose="020B0604020202020204" pitchFamily="34" charset="0"/>
              <a:buChar char="•"/>
            </a:pPr>
            <a:r>
              <a:rPr lang="en-US" sz="2000" b="0" i="0" dirty="0">
                <a:solidFill>
                  <a:srgbClr val="444444"/>
                </a:solidFill>
                <a:effectLst/>
              </a:rPr>
              <a:t>start</a:t>
            </a:r>
          </a:p>
          <a:p>
            <a:pPr algn="l" fontAlgn="base">
              <a:buFont typeface="Arial" panose="020B0604020202020204" pitchFamily="34" charset="0"/>
              <a:buChar char="•"/>
            </a:pPr>
            <a:r>
              <a:rPr lang="en-US" sz="2000" b="0" i="0" dirty="0">
                <a:solidFill>
                  <a:srgbClr val="444444"/>
                </a:solidFill>
                <a:effectLst/>
              </a:rPr>
              <a:t>learning</a:t>
            </a:r>
          </a:p>
          <a:p>
            <a:pPr algn="l" fontAlgn="base">
              <a:buFont typeface="Arial" panose="020B0604020202020204" pitchFamily="34" charset="0"/>
              <a:buChar char="•"/>
            </a:pPr>
            <a:r>
              <a:rPr lang="en-US" sz="2000" b="0" i="0" dirty="0">
                <a:solidFill>
                  <a:srgbClr val="444444"/>
                </a:solidFill>
                <a:effectLst/>
              </a:rPr>
              <a:t>is</a:t>
            </a:r>
          </a:p>
          <a:p>
            <a:pPr algn="l" fontAlgn="base">
              <a:buFont typeface="Arial" panose="020B0604020202020204" pitchFamily="34" charset="0"/>
              <a:buChar char="•"/>
            </a:pPr>
            <a:r>
              <a:rPr lang="en-US" sz="2000" b="0" i="0" dirty="0">
                <a:solidFill>
                  <a:srgbClr val="444444"/>
                </a:solidFill>
                <a:effectLst/>
              </a:rPr>
              <a:t>a</a:t>
            </a:r>
          </a:p>
          <a:p>
            <a:pPr algn="l" fontAlgn="base">
              <a:buFont typeface="Arial" panose="020B0604020202020204" pitchFamily="34" charset="0"/>
              <a:buChar char="•"/>
            </a:pPr>
            <a:r>
              <a:rPr lang="en-US" sz="2000" b="0" i="0" dirty="0">
                <a:solidFill>
                  <a:srgbClr val="444444"/>
                </a:solidFill>
                <a:effectLst/>
              </a:rPr>
              <a:t>good</a:t>
            </a:r>
          </a:p>
          <a:p>
            <a:pPr algn="l" fontAlgn="base">
              <a:buFont typeface="Arial" panose="020B0604020202020204" pitchFamily="34" charset="0"/>
              <a:buChar char="•"/>
            </a:pPr>
            <a:r>
              <a:rPr lang="en-US" sz="2000" b="0" i="0" dirty="0">
                <a:solidFill>
                  <a:srgbClr val="444444"/>
                </a:solidFill>
                <a:effectLst/>
              </a:rPr>
              <a:t>practice</a:t>
            </a:r>
          </a:p>
          <a:p>
            <a:endParaRPr lang="en-IN" sz="2000" dirty="0"/>
          </a:p>
        </p:txBody>
      </p:sp>
      <p:sp>
        <p:nvSpPr>
          <p:cNvPr id="6" name="Slide Number Placeholder 5">
            <a:extLst>
              <a:ext uri="{FF2B5EF4-FFF2-40B4-BE49-F238E27FC236}">
                <a16:creationId xmlns:a16="http://schemas.microsoft.com/office/drawing/2014/main" id="{9805EED3-80A0-D330-26C5-F928C64AAD6A}"/>
              </a:ext>
            </a:extLst>
          </p:cNvPr>
          <p:cNvSpPr>
            <a:spLocks noGrp="1"/>
          </p:cNvSpPr>
          <p:nvPr>
            <p:ph type="sldNum" sz="quarter" idx="12"/>
          </p:nvPr>
        </p:nvSpPr>
        <p:spPr/>
        <p:txBody>
          <a:bodyPr/>
          <a:lstStyle/>
          <a:p>
            <a:fld id="{9963543B-EB74-41DA-BF58-4AAADEB805A0}" type="slidenum">
              <a:rPr lang="en-IN" smtClean="0"/>
              <a:t>4</a:t>
            </a:fld>
            <a:endParaRPr lang="en-IN"/>
          </a:p>
        </p:txBody>
      </p:sp>
    </p:spTree>
    <p:extLst>
      <p:ext uri="{BB962C8B-B14F-4D97-AF65-F5344CB8AC3E}">
        <p14:creationId xmlns:p14="http://schemas.microsoft.com/office/powerpoint/2010/main" val="134873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9B5F6-44DE-9E75-2822-FE853538A2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3E100-2F5C-7223-9D68-65A1712581D5}"/>
              </a:ext>
            </a:extLst>
          </p:cNvPr>
          <p:cNvSpPr>
            <a:spLocks noGrp="1"/>
          </p:cNvSpPr>
          <p:nvPr>
            <p:ph type="title"/>
          </p:nvPr>
        </p:nvSpPr>
        <p:spPr/>
        <p:txBody>
          <a:bodyPr>
            <a:normAutofit fontScale="90000"/>
          </a:bodyPr>
          <a:lstStyle/>
          <a:p>
            <a:pPr algn="ctr"/>
            <a:r>
              <a:rPr lang="en-US" b="1" i="0" dirty="0">
                <a:solidFill>
                  <a:srgbClr val="C00000"/>
                </a:solidFill>
                <a:effectLst/>
                <a:latin typeface="+mn-lt"/>
              </a:rPr>
              <a:t>Understanding Bag of Words with an example</a:t>
            </a:r>
            <a:br>
              <a:rPr lang="en-US" b="1"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47C7D1A3-6385-9121-CEB6-4CDF8F880CF3}"/>
              </a:ext>
            </a:extLst>
          </p:cNvPr>
          <p:cNvSpPr>
            <a:spLocks noGrp="1"/>
          </p:cNvSpPr>
          <p:nvPr>
            <p:ph idx="1"/>
          </p:nvPr>
        </p:nvSpPr>
        <p:spPr>
          <a:xfrm>
            <a:off x="929640" y="1253331"/>
            <a:ext cx="10515600" cy="5239544"/>
          </a:xfrm>
        </p:spPr>
        <p:txBody>
          <a:bodyPr>
            <a:noAutofit/>
          </a:bodyPr>
          <a:lstStyle/>
          <a:p>
            <a:pPr algn="just" fontAlgn="base"/>
            <a:r>
              <a:rPr lang="en-US" sz="2400" b="0" i="0" dirty="0">
                <a:solidFill>
                  <a:srgbClr val="444444"/>
                </a:solidFill>
                <a:effectLst/>
              </a:rPr>
              <a:t>Note that the words ‘Learning’ and ‘ learning’ are not the same here because of the difference in their cases and hence are repeated. Also, note that a comma ‘ , ’ is also taken in the list.</a:t>
            </a:r>
          </a:p>
          <a:p>
            <a:pPr algn="just" fontAlgn="base"/>
            <a:r>
              <a:rPr lang="en-US" sz="2400" b="0" i="0" dirty="0">
                <a:solidFill>
                  <a:srgbClr val="444444"/>
                </a:solidFill>
                <a:effectLst/>
              </a:rPr>
              <a:t>Because we know the vocabulary has 12 words, we can use a fixed-length document-representation of 12, with one position in the vector to score each word.</a:t>
            </a:r>
          </a:p>
          <a:p>
            <a:pPr algn="just" fontAlgn="base"/>
            <a:r>
              <a:rPr lang="en-US" sz="2400" b="0" i="0" dirty="0">
                <a:solidFill>
                  <a:srgbClr val="444444"/>
                </a:solidFill>
                <a:effectLst/>
              </a:rPr>
              <a:t>The scoring method we use here is to count the presence of each word and mark 0 for absence. This scoring method is used more generally.</a:t>
            </a:r>
          </a:p>
          <a:p>
            <a:pPr algn="just"/>
            <a:r>
              <a:rPr lang="en-US" sz="2400" b="0" i="0" dirty="0">
                <a:solidFill>
                  <a:srgbClr val="444444"/>
                </a:solidFill>
                <a:effectLst/>
              </a:rPr>
              <a:t>The scoring of sentence 1 would look as follows:</a:t>
            </a:r>
            <a:endParaRPr lang="en-IN" sz="2400" dirty="0"/>
          </a:p>
        </p:txBody>
      </p:sp>
      <p:sp>
        <p:nvSpPr>
          <p:cNvPr id="7" name="Slide Number Placeholder 6">
            <a:extLst>
              <a:ext uri="{FF2B5EF4-FFF2-40B4-BE49-F238E27FC236}">
                <a16:creationId xmlns:a16="http://schemas.microsoft.com/office/drawing/2014/main" id="{188A11B3-AA07-F558-4C87-04D10C52B492}"/>
              </a:ext>
            </a:extLst>
          </p:cNvPr>
          <p:cNvSpPr>
            <a:spLocks noGrp="1"/>
          </p:cNvSpPr>
          <p:nvPr>
            <p:ph type="sldNum" sz="quarter" idx="12"/>
          </p:nvPr>
        </p:nvSpPr>
        <p:spPr/>
        <p:txBody>
          <a:bodyPr/>
          <a:lstStyle/>
          <a:p>
            <a:fld id="{9963543B-EB74-41DA-BF58-4AAADEB805A0}" type="slidenum">
              <a:rPr lang="en-IN" smtClean="0"/>
              <a:t>5</a:t>
            </a:fld>
            <a:endParaRPr lang="en-IN"/>
          </a:p>
        </p:txBody>
      </p:sp>
    </p:spTree>
    <p:extLst>
      <p:ext uri="{BB962C8B-B14F-4D97-AF65-F5344CB8AC3E}">
        <p14:creationId xmlns:p14="http://schemas.microsoft.com/office/powerpoint/2010/main" val="1542216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983EB-DAA1-D272-5FE5-F42531313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4752AE-09BF-F285-DE5F-D366DBF6B38F}"/>
              </a:ext>
            </a:extLst>
          </p:cNvPr>
          <p:cNvSpPr>
            <a:spLocks noGrp="1"/>
          </p:cNvSpPr>
          <p:nvPr>
            <p:ph type="title"/>
          </p:nvPr>
        </p:nvSpPr>
        <p:spPr/>
        <p:txBody>
          <a:bodyPr>
            <a:normAutofit fontScale="90000"/>
          </a:bodyPr>
          <a:lstStyle/>
          <a:p>
            <a:pPr algn="ctr"/>
            <a:r>
              <a:rPr lang="en-US" b="1" i="0" dirty="0">
                <a:solidFill>
                  <a:srgbClr val="C00000"/>
                </a:solidFill>
                <a:effectLst/>
                <a:latin typeface="+mn-lt"/>
              </a:rPr>
              <a:t>Understanding Bag of Words with an example</a:t>
            </a:r>
            <a:br>
              <a:rPr lang="en-US" b="1" i="0" dirty="0">
                <a:effectLst/>
                <a:latin typeface="Poppins" panose="00000500000000000000" pitchFamily="2" charset="0"/>
              </a:rPr>
            </a:br>
            <a:endParaRPr lang="en-IN" dirty="0"/>
          </a:p>
        </p:txBody>
      </p:sp>
      <p:pic>
        <p:nvPicPr>
          <p:cNvPr id="5" name="Picture 4">
            <a:extLst>
              <a:ext uri="{FF2B5EF4-FFF2-40B4-BE49-F238E27FC236}">
                <a16:creationId xmlns:a16="http://schemas.microsoft.com/office/drawing/2014/main" id="{5451262F-6632-19B6-6239-7458A360A525}"/>
              </a:ext>
            </a:extLst>
          </p:cNvPr>
          <p:cNvPicPr>
            <a:picLocks noChangeAspect="1"/>
          </p:cNvPicPr>
          <p:nvPr/>
        </p:nvPicPr>
        <p:blipFill>
          <a:blip r:embed="rId2"/>
          <a:stretch>
            <a:fillRect/>
          </a:stretch>
        </p:blipFill>
        <p:spPr>
          <a:xfrm>
            <a:off x="2606511" y="1314973"/>
            <a:ext cx="7150235" cy="4883262"/>
          </a:xfrm>
          <a:prstGeom prst="rect">
            <a:avLst/>
          </a:prstGeom>
        </p:spPr>
      </p:pic>
      <p:sp>
        <p:nvSpPr>
          <p:cNvPr id="6" name="Slide Number Placeholder 5">
            <a:extLst>
              <a:ext uri="{FF2B5EF4-FFF2-40B4-BE49-F238E27FC236}">
                <a16:creationId xmlns:a16="http://schemas.microsoft.com/office/drawing/2014/main" id="{8E9C9E47-E4D2-2E18-D8C3-554B9D03D275}"/>
              </a:ext>
            </a:extLst>
          </p:cNvPr>
          <p:cNvSpPr>
            <a:spLocks noGrp="1"/>
          </p:cNvSpPr>
          <p:nvPr>
            <p:ph type="sldNum" sz="quarter" idx="12"/>
          </p:nvPr>
        </p:nvSpPr>
        <p:spPr/>
        <p:txBody>
          <a:bodyPr/>
          <a:lstStyle/>
          <a:p>
            <a:fld id="{9963543B-EB74-41DA-BF58-4AAADEB805A0}" type="slidenum">
              <a:rPr lang="en-IN" smtClean="0"/>
              <a:t>6</a:t>
            </a:fld>
            <a:endParaRPr lang="en-IN"/>
          </a:p>
        </p:txBody>
      </p:sp>
    </p:spTree>
    <p:extLst>
      <p:ext uri="{BB962C8B-B14F-4D97-AF65-F5344CB8AC3E}">
        <p14:creationId xmlns:p14="http://schemas.microsoft.com/office/powerpoint/2010/main" val="4055860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B983-D00D-8A1D-7897-DEA422161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B112E-4AEF-8AB0-7319-48BD0799A25E}"/>
              </a:ext>
            </a:extLst>
          </p:cNvPr>
          <p:cNvSpPr>
            <a:spLocks noGrp="1"/>
          </p:cNvSpPr>
          <p:nvPr>
            <p:ph type="title"/>
          </p:nvPr>
        </p:nvSpPr>
        <p:spPr>
          <a:xfrm>
            <a:off x="756920" y="-33788"/>
            <a:ext cx="10515600" cy="1325563"/>
          </a:xfrm>
        </p:spPr>
        <p:txBody>
          <a:bodyPr>
            <a:normAutofit fontScale="90000"/>
          </a:bodyPr>
          <a:lstStyle/>
          <a:p>
            <a:pPr algn="ctr"/>
            <a:r>
              <a:rPr lang="en-US" b="1" i="0" dirty="0">
                <a:solidFill>
                  <a:srgbClr val="C00000"/>
                </a:solidFill>
                <a:effectLst/>
                <a:latin typeface="+mn-lt"/>
              </a:rPr>
              <a:t>Understanding Bag of Words with an example</a:t>
            </a:r>
            <a:br>
              <a:rPr lang="en-US" b="1"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4393A7C8-DC1C-565A-7F10-9EAF9A3275AC}"/>
              </a:ext>
            </a:extLst>
          </p:cNvPr>
          <p:cNvSpPr>
            <a:spLocks noGrp="1"/>
          </p:cNvSpPr>
          <p:nvPr>
            <p:ph idx="1"/>
          </p:nvPr>
        </p:nvSpPr>
        <p:spPr>
          <a:xfrm>
            <a:off x="838200" y="985612"/>
            <a:ext cx="10515600" cy="4351338"/>
          </a:xfrm>
        </p:spPr>
        <p:txBody>
          <a:bodyPr>
            <a:normAutofit/>
          </a:bodyPr>
          <a:lstStyle/>
          <a:p>
            <a:pPr algn="l" fontAlgn="base"/>
            <a:r>
              <a:rPr lang="en-US" sz="2000" b="0" i="0" dirty="0">
                <a:solidFill>
                  <a:srgbClr val="444444"/>
                </a:solidFill>
                <a:effectLst/>
              </a:rPr>
              <a:t>Writing the above frequencies in the vector </a:t>
            </a:r>
          </a:p>
          <a:p>
            <a:pPr algn="l" fontAlgn="base"/>
            <a:r>
              <a:rPr lang="en-US" sz="2000" b="0" i="0" dirty="0">
                <a:solidFill>
                  <a:srgbClr val="444444"/>
                </a:solidFill>
                <a:effectLst/>
              </a:rPr>
              <a:t>Sentence 1 ➝</a:t>
            </a:r>
            <a:r>
              <a:rPr lang="en-US" sz="2000" b="1" i="0" dirty="0">
                <a:solidFill>
                  <a:srgbClr val="444444"/>
                </a:solidFill>
                <a:effectLst/>
              </a:rPr>
              <a:t> [ 1,1,1,1,1,1,1,1,0,0,0 ]</a:t>
            </a:r>
            <a:endParaRPr lang="en-US" sz="2000" b="0" i="0" dirty="0">
              <a:solidFill>
                <a:srgbClr val="444444"/>
              </a:solidFill>
              <a:effectLst/>
            </a:endParaRPr>
          </a:p>
          <a:p>
            <a:pPr algn="l" fontAlgn="base"/>
            <a:r>
              <a:rPr lang="en-US" sz="2000" b="0" i="0" dirty="0">
                <a:solidFill>
                  <a:srgbClr val="444444"/>
                </a:solidFill>
                <a:effectLst/>
              </a:rPr>
              <a:t>Now for sentence 2, the scoring would like </a:t>
            </a:r>
          </a:p>
          <a:p>
            <a:endParaRPr lang="en-IN" sz="2000" dirty="0"/>
          </a:p>
        </p:txBody>
      </p:sp>
      <p:sp>
        <p:nvSpPr>
          <p:cNvPr id="6" name="Slide Number Placeholder 5">
            <a:extLst>
              <a:ext uri="{FF2B5EF4-FFF2-40B4-BE49-F238E27FC236}">
                <a16:creationId xmlns:a16="http://schemas.microsoft.com/office/drawing/2014/main" id="{254763D0-EB25-E65F-98B4-2FDDBEC7EC05}"/>
              </a:ext>
            </a:extLst>
          </p:cNvPr>
          <p:cNvSpPr>
            <a:spLocks noGrp="1"/>
          </p:cNvSpPr>
          <p:nvPr>
            <p:ph type="sldNum" sz="quarter" idx="12"/>
          </p:nvPr>
        </p:nvSpPr>
        <p:spPr/>
        <p:txBody>
          <a:bodyPr/>
          <a:lstStyle/>
          <a:p>
            <a:fld id="{9963543B-EB74-41DA-BF58-4AAADEB805A0}" type="slidenum">
              <a:rPr lang="en-IN" smtClean="0"/>
              <a:t>7</a:t>
            </a:fld>
            <a:endParaRPr lang="en-IN"/>
          </a:p>
        </p:txBody>
      </p:sp>
      <p:pic>
        <p:nvPicPr>
          <p:cNvPr id="7" name="Picture 6">
            <a:extLst>
              <a:ext uri="{FF2B5EF4-FFF2-40B4-BE49-F238E27FC236}">
                <a16:creationId xmlns:a16="http://schemas.microsoft.com/office/drawing/2014/main" id="{3184D946-AB3D-A20A-A4EC-7877FA50E2E0}"/>
              </a:ext>
            </a:extLst>
          </p:cNvPr>
          <p:cNvPicPr>
            <a:picLocks noChangeAspect="1"/>
          </p:cNvPicPr>
          <p:nvPr/>
        </p:nvPicPr>
        <p:blipFill>
          <a:blip r:embed="rId2"/>
          <a:stretch>
            <a:fillRect/>
          </a:stretch>
        </p:blipFill>
        <p:spPr>
          <a:xfrm>
            <a:off x="2205656" y="2339750"/>
            <a:ext cx="6496384" cy="4381725"/>
          </a:xfrm>
          <a:prstGeom prst="rect">
            <a:avLst/>
          </a:prstGeom>
        </p:spPr>
      </p:pic>
    </p:spTree>
    <p:extLst>
      <p:ext uri="{BB962C8B-B14F-4D97-AF65-F5344CB8AC3E}">
        <p14:creationId xmlns:p14="http://schemas.microsoft.com/office/powerpoint/2010/main" val="564809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75E4A-E93F-E72B-1927-BB3CBFA09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48644-E9AB-AB16-7621-A8AD097D7300}"/>
              </a:ext>
            </a:extLst>
          </p:cNvPr>
          <p:cNvSpPr>
            <a:spLocks noGrp="1"/>
          </p:cNvSpPr>
          <p:nvPr>
            <p:ph type="title"/>
          </p:nvPr>
        </p:nvSpPr>
        <p:spPr>
          <a:xfrm>
            <a:off x="756920" y="-33788"/>
            <a:ext cx="10515600" cy="1325563"/>
          </a:xfrm>
        </p:spPr>
        <p:txBody>
          <a:bodyPr>
            <a:normAutofit fontScale="90000"/>
          </a:bodyPr>
          <a:lstStyle/>
          <a:p>
            <a:pPr algn="ctr"/>
            <a:r>
              <a:rPr lang="en-US" b="1" i="0" dirty="0">
                <a:solidFill>
                  <a:srgbClr val="C00000"/>
                </a:solidFill>
                <a:effectLst/>
                <a:latin typeface="+mn-lt"/>
              </a:rPr>
              <a:t>Understanding Bag of Words with an example</a:t>
            </a:r>
            <a:br>
              <a:rPr lang="en-US" b="1" i="0" dirty="0">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09A7B896-C99F-A1E1-7ED5-54E888684E8F}"/>
              </a:ext>
            </a:extLst>
          </p:cNvPr>
          <p:cNvSpPr>
            <a:spLocks noGrp="1"/>
          </p:cNvSpPr>
          <p:nvPr>
            <p:ph idx="1"/>
          </p:nvPr>
        </p:nvSpPr>
        <p:spPr>
          <a:xfrm>
            <a:off x="838200" y="985612"/>
            <a:ext cx="10515600" cy="4351338"/>
          </a:xfrm>
        </p:spPr>
        <p:txBody>
          <a:bodyPr>
            <a:noAutofit/>
          </a:bodyPr>
          <a:lstStyle/>
          <a:p>
            <a:pPr algn="l" fontAlgn="base"/>
            <a:r>
              <a:rPr lang="en-US" sz="2400" b="0" i="0" dirty="0">
                <a:solidFill>
                  <a:srgbClr val="444444"/>
                </a:solidFill>
                <a:effectLst/>
              </a:rPr>
              <a:t>Similarly, writing the above frequencies in the vector form</a:t>
            </a:r>
          </a:p>
          <a:p>
            <a:pPr algn="l" fontAlgn="base"/>
            <a:r>
              <a:rPr lang="en-US" sz="2400" b="0" i="0" dirty="0">
                <a:solidFill>
                  <a:srgbClr val="444444"/>
                </a:solidFill>
                <a:effectLst/>
              </a:rPr>
              <a:t>Sentence 2 ➝</a:t>
            </a:r>
            <a:r>
              <a:rPr lang="en-US" sz="2400" b="1" i="0" dirty="0">
                <a:solidFill>
                  <a:srgbClr val="444444"/>
                </a:solidFill>
                <a:effectLst/>
              </a:rPr>
              <a:t> [ 0,0,0,0,0,0,0,1,1,1,1,1 ]</a:t>
            </a:r>
          </a:p>
          <a:p>
            <a:pPr algn="l" fontAlgn="base"/>
            <a:endParaRPr lang="en-US" sz="2400" b="1" dirty="0">
              <a:solidFill>
                <a:srgbClr val="444444"/>
              </a:solidFill>
            </a:endParaRPr>
          </a:p>
          <a:p>
            <a:pPr algn="l" fontAlgn="base"/>
            <a:endParaRPr lang="en-US" sz="2400" b="1" i="0" dirty="0">
              <a:solidFill>
                <a:srgbClr val="444444"/>
              </a:solidFill>
              <a:effectLst/>
            </a:endParaRPr>
          </a:p>
          <a:p>
            <a:pPr algn="l" fontAlgn="base"/>
            <a:endParaRPr lang="en-US" sz="2400" b="1" dirty="0">
              <a:solidFill>
                <a:srgbClr val="444444"/>
              </a:solidFill>
            </a:endParaRPr>
          </a:p>
          <a:p>
            <a:pPr algn="l" fontAlgn="base"/>
            <a:endParaRPr lang="en-US" sz="2400" b="1" i="0" dirty="0">
              <a:solidFill>
                <a:srgbClr val="444444"/>
              </a:solidFill>
              <a:effectLst/>
            </a:endParaRPr>
          </a:p>
          <a:p>
            <a:pPr marL="0" indent="0" algn="l" fontAlgn="base">
              <a:buNone/>
            </a:pPr>
            <a:endParaRPr lang="en-US" sz="2400" b="1" i="0" dirty="0">
              <a:solidFill>
                <a:srgbClr val="444444"/>
              </a:solidFill>
              <a:effectLst/>
            </a:endParaRPr>
          </a:p>
          <a:p>
            <a:pPr algn="l" fontAlgn="base"/>
            <a:r>
              <a:rPr lang="en-US" sz="2400" b="0" i="0" dirty="0">
                <a:solidFill>
                  <a:srgbClr val="444444"/>
                </a:solidFill>
                <a:effectLst/>
              </a:rPr>
              <a:t>But is this the best way to perform a bag of words. The above example was not the best example of how to use a bag of words. The words Learning and learning, although having the same meaning are taken twice. Also, a comma ’,’ which does not convey any information is also included in the vocabulary.</a:t>
            </a:r>
          </a:p>
          <a:p>
            <a:pPr algn="l" fontAlgn="base"/>
            <a:r>
              <a:rPr lang="en-US" sz="2400" b="0" i="0" dirty="0">
                <a:solidFill>
                  <a:srgbClr val="444444"/>
                </a:solidFill>
                <a:effectLst/>
              </a:rPr>
              <a:t>Let us make some changes and see how we can use ‘bag of words in a more effective way.</a:t>
            </a:r>
          </a:p>
          <a:p>
            <a:pPr algn="l" fontAlgn="base"/>
            <a:endParaRPr lang="en-US" sz="2400" b="0" i="0" dirty="0">
              <a:solidFill>
                <a:srgbClr val="444444"/>
              </a:solidFill>
              <a:effectLst/>
            </a:endParaRPr>
          </a:p>
          <a:p>
            <a:endParaRPr lang="en-IN" sz="2400" dirty="0"/>
          </a:p>
        </p:txBody>
      </p:sp>
      <p:sp>
        <p:nvSpPr>
          <p:cNvPr id="6" name="Slide Number Placeholder 5">
            <a:extLst>
              <a:ext uri="{FF2B5EF4-FFF2-40B4-BE49-F238E27FC236}">
                <a16:creationId xmlns:a16="http://schemas.microsoft.com/office/drawing/2014/main" id="{E763CEB4-3CC3-0062-26C1-CB5001939A81}"/>
              </a:ext>
            </a:extLst>
          </p:cNvPr>
          <p:cNvSpPr>
            <a:spLocks noGrp="1"/>
          </p:cNvSpPr>
          <p:nvPr>
            <p:ph type="sldNum" sz="quarter" idx="12"/>
          </p:nvPr>
        </p:nvSpPr>
        <p:spPr/>
        <p:txBody>
          <a:bodyPr/>
          <a:lstStyle/>
          <a:p>
            <a:fld id="{9963543B-EB74-41DA-BF58-4AAADEB805A0}" type="slidenum">
              <a:rPr lang="en-IN" smtClean="0"/>
              <a:t>8</a:t>
            </a:fld>
            <a:endParaRPr lang="en-IN"/>
          </a:p>
        </p:txBody>
      </p:sp>
      <p:pic>
        <p:nvPicPr>
          <p:cNvPr id="9" name="Picture 8">
            <a:extLst>
              <a:ext uri="{FF2B5EF4-FFF2-40B4-BE49-F238E27FC236}">
                <a16:creationId xmlns:a16="http://schemas.microsoft.com/office/drawing/2014/main" id="{5E77B964-3242-8B40-82D4-62693C9D7D21}"/>
              </a:ext>
            </a:extLst>
          </p:cNvPr>
          <p:cNvPicPr>
            <a:picLocks noChangeAspect="1"/>
          </p:cNvPicPr>
          <p:nvPr/>
        </p:nvPicPr>
        <p:blipFill>
          <a:blip r:embed="rId2"/>
          <a:stretch>
            <a:fillRect/>
          </a:stretch>
        </p:blipFill>
        <p:spPr>
          <a:xfrm>
            <a:off x="1364331" y="2311175"/>
            <a:ext cx="9044590" cy="1470303"/>
          </a:xfrm>
          <a:prstGeom prst="rect">
            <a:avLst/>
          </a:prstGeom>
        </p:spPr>
      </p:pic>
    </p:spTree>
    <p:extLst>
      <p:ext uri="{BB962C8B-B14F-4D97-AF65-F5344CB8AC3E}">
        <p14:creationId xmlns:p14="http://schemas.microsoft.com/office/powerpoint/2010/main" val="231700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B93717-086C-1EDD-C1C1-6740C52CB0DE}"/>
              </a:ext>
            </a:extLst>
          </p:cNvPr>
          <p:cNvSpPr>
            <a:spLocks noGrp="1"/>
          </p:cNvSpPr>
          <p:nvPr>
            <p:ph type="sldNum" sz="quarter" idx="12"/>
          </p:nvPr>
        </p:nvSpPr>
        <p:spPr/>
        <p:txBody>
          <a:bodyPr/>
          <a:lstStyle/>
          <a:p>
            <a:fld id="{9963543B-EB74-41DA-BF58-4AAADEB805A0}" type="slidenum">
              <a:rPr lang="en-IN" smtClean="0"/>
              <a:t>9</a:t>
            </a:fld>
            <a:endParaRPr lang="en-IN"/>
          </a:p>
        </p:txBody>
      </p:sp>
      <p:pic>
        <p:nvPicPr>
          <p:cNvPr id="6" name="Picture 5">
            <a:extLst>
              <a:ext uri="{FF2B5EF4-FFF2-40B4-BE49-F238E27FC236}">
                <a16:creationId xmlns:a16="http://schemas.microsoft.com/office/drawing/2014/main" id="{68B8DCD9-1EC5-AEB8-45D2-C5FB912C865F}"/>
              </a:ext>
            </a:extLst>
          </p:cNvPr>
          <p:cNvPicPr>
            <a:picLocks noChangeAspect="1"/>
          </p:cNvPicPr>
          <p:nvPr/>
        </p:nvPicPr>
        <p:blipFill>
          <a:blip r:embed="rId2"/>
          <a:stretch>
            <a:fillRect/>
          </a:stretch>
        </p:blipFill>
        <p:spPr>
          <a:xfrm>
            <a:off x="1386978" y="366976"/>
            <a:ext cx="9418044" cy="6124048"/>
          </a:xfrm>
          <a:prstGeom prst="rect">
            <a:avLst/>
          </a:prstGeom>
        </p:spPr>
      </p:pic>
    </p:spTree>
    <p:extLst>
      <p:ext uri="{BB962C8B-B14F-4D97-AF65-F5344CB8AC3E}">
        <p14:creationId xmlns:p14="http://schemas.microsoft.com/office/powerpoint/2010/main" val="3738411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1819</Words>
  <Application>Microsoft Office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Poppins</vt:lpstr>
      <vt:lpstr>Office Theme</vt:lpstr>
      <vt:lpstr>Bag of Words</vt:lpstr>
      <vt:lpstr>Why is the Bag-of-Words algorithm used?</vt:lpstr>
      <vt:lpstr>Understanding Bag of Words with an example </vt:lpstr>
      <vt:lpstr>Understanding Bag of Words with an example </vt:lpstr>
      <vt:lpstr>Understanding Bag of Words with an example </vt:lpstr>
      <vt:lpstr>Understanding Bag of Words with an example </vt:lpstr>
      <vt:lpstr>Understanding Bag of Words with an example </vt:lpstr>
      <vt:lpstr>Understanding Bag of Words with an example </vt:lpstr>
      <vt:lpstr>PowerPoint Presentation</vt:lpstr>
      <vt:lpstr>PowerPoint Presentation</vt:lpstr>
      <vt:lpstr>PowerPoint Presentation</vt:lpstr>
      <vt:lpstr>PowerPoint Presentation</vt:lpstr>
      <vt:lpstr>PowerPoint Presentation</vt:lpstr>
      <vt:lpstr>What are N-Grams? </vt:lpstr>
      <vt:lpstr>What are N-Grams? </vt:lpstr>
      <vt:lpstr>What is Tf-Idf ( term frequency-inverse document frequency)?  </vt:lpstr>
      <vt:lpstr>What is Tf-Idf ( term frequency-inverse document frequency)?  </vt:lpstr>
      <vt:lpstr>What is Tf-Idf ( term frequency-inverse document frequency)?  </vt:lpstr>
      <vt:lpstr>What is Tf-Idf ( term frequency-inverse document frequency)?  </vt:lpstr>
      <vt:lpstr>Limitations of Bag-of-Words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Bag of Words</dc:title>
  <dc:creator>Nisanth Kartheek Mukku</dc:creator>
  <cp:lastModifiedBy>Nisanth Kartheek Mukku</cp:lastModifiedBy>
  <cp:revision>27</cp:revision>
  <dcterms:created xsi:type="dcterms:W3CDTF">2024-02-24T07:26:27Z</dcterms:created>
  <dcterms:modified xsi:type="dcterms:W3CDTF">2024-02-26T05:43:01Z</dcterms:modified>
</cp:coreProperties>
</file>