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8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4T06:46:08.6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4T06:46:10.0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4T06:46:10.9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F5EB1-624F-475B-9406-D11D83BB701E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E601D-A4AF-4759-AEFC-97A7AF4D3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981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017EB-DA5C-BE7D-443B-E0CF68FEC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BC83B-13F2-403D-0FFA-961018533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68EE2-668B-07CB-0EF5-F1148B12B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FAE39-6A82-483C-979E-24489C917D35}" type="datetime1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AC76C-3AD1-13B6-8F12-13BA04A3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Foundations of Data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D1FFE-CBED-1833-BA87-D6A7C5DAC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C4F0-85B3-4AFB-A0A1-CB4941EAD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49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39D6-13DA-2CF5-89C4-4F3905E2C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422520-C34C-2DF3-E69C-DC9A12E4D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0ED3C-9801-E34F-310E-C7E8EC01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37A8-D650-4D74-A1E9-022EA2766D93}" type="datetime1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FA549-83CC-1F8C-025E-5141A541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Foundations of Data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E61F1-1213-F5DE-EA7A-2486554B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C4F0-85B3-4AFB-A0A1-CB4941EAD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50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8835BA-9691-1FBA-B858-04501B329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92DB3-808F-2788-59E4-A471893AC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48CD3-E4B5-C0D0-38D6-67755E1F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9891-CEA8-4179-84F3-837A35CD4622}" type="datetime1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E9E53-44C1-25D7-0885-F8B5DA269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Foundations of Data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9EE01-29DD-29C9-DDEF-B2871FCD8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C4F0-85B3-4AFB-A0A1-CB4941EAD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38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CB10-D83D-0B07-447F-540B6FDA9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829DC-0A81-4D18-687C-7930CAC10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4B5CA-BA8E-25BD-A9F6-032B8A2DF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E6B1-2958-4131-9740-3DD856864F1A}" type="datetime1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9720B-A56D-8169-890D-67CB3EC8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Foundations of Data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53FEE-A2AF-C837-5967-AAF32B05A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C4F0-85B3-4AFB-A0A1-CB4941EAD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22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8D1EE-9B31-244D-C5EA-A6E8E5811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7358E-C602-A596-567D-29525A3C6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78A7B-F6AD-3C65-6579-869317275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EB79-D16B-4F7F-B6F8-C1558CCA4793}" type="datetime1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F286-BCA1-245A-B78B-36B263F76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Foundations of Data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35D35-3FA6-3A0C-47C7-CD11BE34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C4F0-85B3-4AFB-A0A1-CB4941EAD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14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D3653-40C9-8BF7-063D-D57FF153A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289E8-712A-0378-5D9E-E19E94E0D4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B542B-9BAD-D56A-004B-0DCA52903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C5BE4-15D7-EAD3-AA91-02D7A6A7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F9A9-601C-4321-B54D-4487CF836493}" type="datetime1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50084-D71C-FFB0-8018-0DAA8D5AE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Foundations of Data Science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3E466-330E-78E6-4D71-4B7324497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C4F0-85B3-4AFB-A0A1-CB4941EAD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27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EAA35-173F-D058-07AD-E64639766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C26F7-A0A0-82A0-59BA-D2E0BEBD3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54771D-1B43-C1DC-CE37-32C73D276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00DDE5-B650-7304-7D4E-6920BB949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452384-0361-BE01-1C2E-5847B8EFE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95889B-7A4D-A52C-9691-53E5B43D6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4A5A0-195F-4921-8700-D5C20D9E4D07}" type="datetime1">
              <a:rPr lang="en-IN" smtClean="0"/>
              <a:t>26-02-2024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DAFDAE-C01C-3018-0594-3993D8F39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Foundations of Data Science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A8DCD2-ADB0-E4E6-DCAD-2F73D5584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C4F0-85B3-4AFB-A0A1-CB4941EAD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36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665C-7901-8F6E-F6A8-A67A9052F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4F62FA-D73F-B58E-9416-57AF91500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7BA9-21F8-4C49-B1E7-D619F6DBA75A}" type="datetime1">
              <a:rPr lang="en-IN" smtClean="0"/>
              <a:t>26-02-2024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59C72D-AF53-B7B3-6F47-2B9E14CCE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Foundations of 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C2972-A755-5AA9-D687-7B63F49C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C4F0-85B3-4AFB-A0A1-CB4941EAD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76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4D8C5C-5CF1-55BB-45EE-51A5AB2D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4020-E839-49B8-9CDC-5E063FF75D9B}" type="datetime1">
              <a:rPr lang="en-IN" smtClean="0"/>
              <a:t>26-02-2024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E1A61C-74BC-9482-E809-6924E2B46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Foundations of Data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382A4-CB79-3C36-A45F-F655722F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C4F0-85B3-4AFB-A0A1-CB4941EAD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660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78F67-6934-3F1F-A33C-757AE1A10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277D-C2BE-3F07-12FD-6ED55F97F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4FF50-3B6F-B7E0-A090-BB7F22519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7C080-E61D-BD27-7F25-D258356F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E65E-E755-4F95-87E2-AD8D6DC2B8E4}" type="datetime1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05826-E40B-5114-2019-6662D8FF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Foundations of Data Science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CB8B9-FF63-EE38-3B4E-F370E739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C4F0-85B3-4AFB-A0A1-CB4941EAD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575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F33C-7C63-1732-AC2F-855135BFC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6DDC53-F7CF-B712-6C30-5BF757888C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FF2F4-0379-040C-D1D0-C38754100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94C14-2354-976E-E641-438701587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CAE38-CC2C-4F90-8546-C27414A0E6D2}" type="datetime1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C82FD-9398-3A4B-3733-F0740872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Foundations of Data Science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82ABA-4EFB-C464-2238-BDBBD79B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C4F0-85B3-4AFB-A0A1-CB4941EAD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11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23EF33-AA07-BEAE-6FF5-21654F5A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880FD-4BF9-21EF-5477-6945BBB14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0F91D-0B1B-E11A-4696-FA6F7A5C3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D7ECE-9322-485C-A39B-C9F3837B154D}" type="datetime1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0D24B-AA57-F6E2-79EF-A0EFDD029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Foundations of Data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6B160-1ED8-420B-24DB-516A96AD8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3C4F0-85B3-4AFB-A0A1-CB4941EADC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68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078" y="19927"/>
            <a:ext cx="10515600" cy="1260794"/>
          </a:xfrm>
          <a:prstGeom prst="rect">
            <a:avLst/>
          </a:prstGeom>
        </p:spPr>
        <p:txBody>
          <a:bodyPr vert="horz" wrap="square" lIns="0" tIns="346710" rIns="0" bIns="0" rtlCol="0" anchor="ctr">
            <a:spAutoFit/>
          </a:bodyPr>
          <a:lstStyle/>
          <a:p>
            <a:pPr marL="548640" algn="ctr">
              <a:lnSpc>
                <a:spcPct val="150000"/>
              </a:lnSpc>
              <a:spcBef>
                <a:spcPts val="2730"/>
              </a:spcBef>
            </a:pPr>
            <a:r>
              <a:rPr b="1" spc="90" dirty="0">
                <a:solidFill>
                  <a:srgbClr val="C00000"/>
                </a:solidFill>
              </a:rPr>
              <a:t>Natural</a:t>
            </a:r>
            <a:r>
              <a:rPr b="1" spc="-170" dirty="0">
                <a:solidFill>
                  <a:srgbClr val="C00000"/>
                </a:solidFill>
              </a:rPr>
              <a:t> </a:t>
            </a:r>
            <a:r>
              <a:rPr b="1" spc="-15" dirty="0">
                <a:solidFill>
                  <a:srgbClr val="C00000"/>
                </a:solidFill>
              </a:rPr>
              <a:t>Language</a:t>
            </a:r>
            <a:r>
              <a:rPr b="1" spc="-160" dirty="0">
                <a:solidFill>
                  <a:srgbClr val="C00000"/>
                </a:solidFill>
              </a:rPr>
              <a:t> </a:t>
            </a:r>
            <a:r>
              <a:rPr b="1" spc="-20" dirty="0">
                <a:solidFill>
                  <a:srgbClr val="C00000"/>
                </a:solidFill>
              </a:rPr>
              <a:t>Processing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95054E-0D6D-0A44-DFA1-8ABF6BF42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1659059"/>
            <a:ext cx="10515600" cy="4351338"/>
          </a:xfrm>
        </p:spPr>
        <p:txBody>
          <a:bodyPr>
            <a:normAutofit/>
          </a:bodyPr>
          <a:lstStyle/>
          <a:p>
            <a:pPr marL="354965" marR="5080" indent="-342900" algn="just">
              <a:lnSpc>
                <a:spcPct val="110000"/>
              </a:lnSpc>
              <a:spcBef>
                <a:spcPts val="100"/>
              </a:spcBef>
              <a:buClr>
                <a:srgbClr val="6697CC"/>
              </a:buClr>
              <a:tabLst>
                <a:tab pos="355600" algn="l"/>
                <a:tab pos="356235" algn="l"/>
              </a:tabLst>
            </a:pPr>
            <a:r>
              <a:rPr lang="en-US" sz="2400" spc="55" dirty="0">
                <a:cs typeface="Microsoft Sans Serif"/>
              </a:rPr>
              <a:t>Natural </a:t>
            </a:r>
            <a:r>
              <a:rPr lang="en-US" sz="2400" spc="-10" dirty="0">
                <a:cs typeface="Microsoft Sans Serif"/>
              </a:rPr>
              <a:t>Language </a:t>
            </a:r>
            <a:r>
              <a:rPr lang="en-US" sz="2400" spc="-30" dirty="0">
                <a:cs typeface="Microsoft Sans Serif"/>
              </a:rPr>
              <a:t>Processing (NLP) </a:t>
            </a:r>
            <a:r>
              <a:rPr lang="en-US" sz="2400" spc="-35" dirty="0">
                <a:cs typeface="Microsoft Sans Serif"/>
              </a:rPr>
              <a:t>is </a:t>
            </a:r>
            <a:r>
              <a:rPr lang="en-US" sz="2400" spc="75" dirty="0">
                <a:cs typeface="Microsoft Sans Serif"/>
              </a:rPr>
              <a:t>defined </a:t>
            </a:r>
            <a:r>
              <a:rPr lang="en-US" sz="2400" spc="-110" dirty="0">
                <a:cs typeface="Microsoft Sans Serif"/>
              </a:rPr>
              <a:t>as </a:t>
            </a:r>
            <a:r>
              <a:rPr lang="en-US" sz="2400" spc="110" dirty="0">
                <a:cs typeface="Microsoft Sans Serif"/>
              </a:rPr>
              <a:t>the </a:t>
            </a:r>
            <a:r>
              <a:rPr lang="en-US" sz="2400" spc="114" dirty="0">
                <a:cs typeface="Microsoft Sans Serif"/>
              </a:rPr>
              <a:t> </a:t>
            </a:r>
            <a:r>
              <a:rPr lang="en-US" sz="2400" spc="15" dirty="0">
                <a:cs typeface="Microsoft Sans Serif"/>
              </a:rPr>
              <a:t>branch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170" dirty="0">
                <a:cs typeface="Microsoft Sans Serif"/>
              </a:rPr>
              <a:t>of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75" dirty="0">
                <a:cs typeface="Microsoft Sans Serif"/>
              </a:rPr>
              <a:t>Artificial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50" dirty="0">
                <a:cs typeface="Microsoft Sans Serif"/>
              </a:rPr>
              <a:t>Intelligence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130" dirty="0">
                <a:cs typeface="Microsoft Sans Serif"/>
              </a:rPr>
              <a:t>that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35" dirty="0">
                <a:cs typeface="Microsoft Sans Serif"/>
              </a:rPr>
              <a:t>provides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50" dirty="0">
                <a:cs typeface="Microsoft Sans Serif"/>
              </a:rPr>
              <a:t>computers </a:t>
            </a:r>
            <a:r>
              <a:rPr lang="en-US" sz="2400" spc="-620" dirty="0">
                <a:cs typeface="Microsoft Sans Serif"/>
              </a:rPr>
              <a:t> </a:t>
            </a:r>
            <a:r>
              <a:rPr lang="en-US" sz="2400" spc="125" dirty="0">
                <a:cs typeface="Microsoft Sans Serif"/>
              </a:rPr>
              <a:t>with </a:t>
            </a:r>
            <a:r>
              <a:rPr lang="en-US" sz="2400" spc="110" dirty="0">
                <a:cs typeface="Microsoft Sans Serif"/>
              </a:rPr>
              <a:t>the </a:t>
            </a:r>
            <a:r>
              <a:rPr lang="en-US" sz="2400" spc="40" dirty="0">
                <a:cs typeface="Microsoft Sans Serif"/>
              </a:rPr>
              <a:t>capability </a:t>
            </a:r>
            <a:r>
              <a:rPr lang="en-US" sz="2400" spc="170" dirty="0">
                <a:cs typeface="Microsoft Sans Serif"/>
              </a:rPr>
              <a:t>of </a:t>
            </a:r>
            <a:r>
              <a:rPr lang="en-US" sz="2400" spc="45" dirty="0">
                <a:cs typeface="Microsoft Sans Serif"/>
              </a:rPr>
              <a:t>understanding </a:t>
            </a:r>
            <a:r>
              <a:rPr lang="en-US" sz="2400" spc="150" dirty="0">
                <a:cs typeface="Microsoft Sans Serif"/>
              </a:rPr>
              <a:t>text </a:t>
            </a:r>
            <a:r>
              <a:rPr lang="en-US" sz="2400" spc="5" dirty="0">
                <a:cs typeface="Microsoft Sans Serif"/>
              </a:rPr>
              <a:t>and </a:t>
            </a:r>
            <a:r>
              <a:rPr lang="en-US" sz="2400" spc="15" dirty="0">
                <a:cs typeface="Microsoft Sans Serif"/>
              </a:rPr>
              <a:t>spoken </a:t>
            </a:r>
            <a:r>
              <a:rPr lang="en-US" sz="2400" spc="20" dirty="0">
                <a:cs typeface="Microsoft Sans Serif"/>
              </a:rPr>
              <a:t> </a:t>
            </a:r>
            <a:r>
              <a:rPr lang="en-US" sz="2400" spc="125" dirty="0">
                <a:cs typeface="Microsoft Sans Serif"/>
              </a:rPr>
              <a:t>w</a:t>
            </a:r>
            <a:r>
              <a:rPr lang="en-US" sz="2400" spc="80" dirty="0">
                <a:cs typeface="Microsoft Sans Serif"/>
              </a:rPr>
              <a:t>o</a:t>
            </a:r>
            <a:r>
              <a:rPr lang="en-US" sz="2400" spc="114" dirty="0">
                <a:cs typeface="Microsoft Sans Serif"/>
              </a:rPr>
              <a:t>r</a:t>
            </a:r>
            <a:r>
              <a:rPr lang="en-US" sz="2400" spc="70" dirty="0">
                <a:cs typeface="Microsoft Sans Serif"/>
              </a:rPr>
              <a:t>d</a:t>
            </a:r>
            <a:r>
              <a:rPr lang="en-US" sz="2400" spc="-130" dirty="0">
                <a:cs typeface="Microsoft Sans Serif"/>
              </a:rPr>
              <a:t>s</a:t>
            </a:r>
            <a:r>
              <a:rPr lang="en-US" sz="2400" spc="-85" dirty="0">
                <a:cs typeface="Microsoft Sans Serif"/>
              </a:rPr>
              <a:t> </a:t>
            </a:r>
            <a:r>
              <a:rPr lang="en-US" sz="2400" spc="50" dirty="0">
                <a:cs typeface="Microsoft Sans Serif"/>
              </a:rPr>
              <a:t>in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290" dirty="0">
                <a:cs typeface="Microsoft Sans Serif"/>
              </a:rPr>
              <a:t>t</a:t>
            </a:r>
            <a:r>
              <a:rPr lang="en-US" sz="2400" spc="20" dirty="0">
                <a:cs typeface="Microsoft Sans Serif"/>
              </a:rPr>
              <a:t>he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-105" dirty="0">
                <a:cs typeface="Microsoft Sans Serif"/>
              </a:rPr>
              <a:t>s</a:t>
            </a:r>
            <a:r>
              <a:rPr lang="en-US" sz="2400" spc="-120" dirty="0">
                <a:cs typeface="Microsoft Sans Serif"/>
              </a:rPr>
              <a:t>a</a:t>
            </a:r>
            <a:r>
              <a:rPr lang="en-US" sz="2400" spc="55" dirty="0">
                <a:cs typeface="Microsoft Sans Serif"/>
              </a:rPr>
              <a:t>m</a:t>
            </a:r>
            <a:r>
              <a:rPr lang="en-US" sz="2400" spc="5" dirty="0">
                <a:cs typeface="Microsoft Sans Serif"/>
              </a:rPr>
              <a:t>e</a:t>
            </a:r>
            <a:r>
              <a:rPr lang="en-US" sz="2400" spc="-85" dirty="0">
                <a:cs typeface="Microsoft Sans Serif"/>
              </a:rPr>
              <a:t> </a:t>
            </a:r>
            <a:r>
              <a:rPr lang="en-US" sz="2400" spc="125" dirty="0">
                <a:cs typeface="Microsoft Sans Serif"/>
              </a:rPr>
              <a:t>w</a:t>
            </a:r>
            <a:r>
              <a:rPr lang="en-US" sz="2400" spc="-90" dirty="0">
                <a:cs typeface="Microsoft Sans Serif"/>
              </a:rPr>
              <a:t>a</a:t>
            </a:r>
            <a:r>
              <a:rPr lang="en-US" sz="2400" spc="-10" dirty="0">
                <a:cs typeface="Microsoft Sans Serif"/>
              </a:rPr>
              <a:t>y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-85" dirty="0">
                <a:cs typeface="Microsoft Sans Serif"/>
              </a:rPr>
              <a:t>a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25" dirty="0">
                <a:cs typeface="Microsoft Sans Serif"/>
              </a:rPr>
              <a:t>h</a:t>
            </a:r>
            <a:r>
              <a:rPr lang="en-US" sz="2400" spc="55" dirty="0">
                <a:cs typeface="Microsoft Sans Serif"/>
              </a:rPr>
              <a:t>um</a:t>
            </a:r>
            <a:r>
              <a:rPr lang="en-US" sz="2400" spc="-90" dirty="0">
                <a:cs typeface="Microsoft Sans Serif"/>
              </a:rPr>
              <a:t>a</a:t>
            </a:r>
            <a:r>
              <a:rPr lang="en-US" sz="2400" spc="40" dirty="0">
                <a:cs typeface="Microsoft Sans Serif"/>
              </a:rPr>
              <a:t>n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75" dirty="0">
                <a:cs typeface="Microsoft Sans Serif"/>
              </a:rPr>
              <a:t>b</a:t>
            </a:r>
            <a:r>
              <a:rPr lang="en-US" sz="2400" dirty="0">
                <a:cs typeface="Microsoft Sans Serif"/>
              </a:rPr>
              <a:t>e</a:t>
            </a:r>
            <a:r>
              <a:rPr lang="en-US" sz="2400" spc="50" dirty="0">
                <a:cs typeface="Microsoft Sans Serif"/>
              </a:rPr>
              <a:t>ing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-85" dirty="0">
                <a:cs typeface="Microsoft Sans Serif"/>
              </a:rPr>
              <a:t>c</a:t>
            </a:r>
            <a:r>
              <a:rPr lang="en-US" sz="2400" spc="-90" dirty="0">
                <a:cs typeface="Microsoft Sans Serif"/>
              </a:rPr>
              <a:t>a</a:t>
            </a:r>
            <a:r>
              <a:rPr lang="en-US" sz="2400" spc="-20" dirty="0">
                <a:cs typeface="Microsoft Sans Serif"/>
              </a:rPr>
              <a:t>n.</a:t>
            </a:r>
            <a:endParaRPr lang="en-US" sz="2400" dirty="0">
              <a:cs typeface="Microsoft Sans Serif"/>
            </a:endParaRPr>
          </a:p>
          <a:p>
            <a:pPr marL="354965" marR="5080" indent="-342900" algn="just">
              <a:lnSpc>
                <a:spcPct val="110000"/>
              </a:lnSpc>
              <a:spcBef>
                <a:spcPts val="100"/>
              </a:spcBef>
              <a:buClr>
                <a:srgbClr val="6697CC"/>
              </a:buClr>
              <a:tabLst>
                <a:tab pos="355600" algn="l"/>
                <a:tab pos="356235" algn="l"/>
              </a:tabLst>
            </a:pPr>
            <a:r>
              <a:rPr lang="en-US" sz="2400" spc="135" dirty="0">
                <a:cs typeface="Microsoft Sans Serif"/>
              </a:rPr>
              <a:t>It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45" dirty="0">
                <a:cs typeface="Microsoft Sans Serif"/>
              </a:rPr>
              <a:t>incorporates</a:t>
            </a:r>
            <a:r>
              <a:rPr lang="en-US" sz="2400" spc="-80" dirty="0">
                <a:cs typeface="Microsoft Sans Serif"/>
              </a:rPr>
              <a:t> </a:t>
            </a:r>
            <a:r>
              <a:rPr lang="en-US" sz="2400" dirty="0">
                <a:cs typeface="Microsoft Sans Serif"/>
              </a:rPr>
              <a:t>machine</a:t>
            </a:r>
            <a:r>
              <a:rPr lang="en-US" sz="2400" spc="-80" dirty="0">
                <a:cs typeface="Microsoft Sans Serif"/>
              </a:rPr>
              <a:t> </a:t>
            </a:r>
            <a:r>
              <a:rPr lang="en-US" sz="2400" spc="40" dirty="0">
                <a:cs typeface="Microsoft Sans Serif"/>
              </a:rPr>
              <a:t>learning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15" dirty="0">
                <a:cs typeface="Microsoft Sans Serif"/>
              </a:rPr>
              <a:t>models,</a:t>
            </a:r>
            <a:r>
              <a:rPr lang="en-US" sz="2400" spc="-85" dirty="0">
                <a:cs typeface="Microsoft Sans Serif"/>
              </a:rPr>
              <a:t> </a:t>
            </a:r>
            <a:r>
              <a:rPr lang="en-US" sz="2400" spc="30" dirty="0">
                <a:cs typeface="Microsoft Sans Serif"/>
              </a:rPr>
              <a:t>statistics,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10" dirty="0">
                <a:cs typeface="Microsoft Sans Serif"/>
              </a:rPr>
              <a:t>and </a:t>
            </a:r>
            <a:r>
              <a:rPr lang="en-US" sz="2400" spc="-620" dirty="0">
                <a:cs typeface="Microsoft Sans Serif"/>
              </a:rPr>
              <a:t> </a:t>
            </a:r>
            <a:r>
              <a:rPr lang="en-US" sz="2400" spc="40" dirty="0">
                <a:cs typeface="Microsoft Sans Serif"/>
              </a:rPr>
              <a:t>deep</a:t>
            </a:r>
            <a:r>
              <a:rPr lang="en-US" sz="2400" spc="-80" dirty="0">
                <a:cs typeface="Microsoft Sans Serif"/>
              </a:rPr>
              <a:t> </a:t>
            </a:r>
            <a:r>
              <a:rPr lang="en-US" sz="2400" spc="40" dirty="0">
                <a:cs typeface="Microsoft Sans Serif"/>
              </a:rPr>
              <a:t>learning</a:t>
            </a:r>
            <a:r>
              <a:rPr lang="en-US" sz="2400" spc="-85" dirty="0">
                <a:cs typeface="Microsoft Sans Serif"/>
              </a:rPr>
              <a:t> </a:t>
            </a:r>
            <a:r>
              <a:rPr lang="en-US" sz="2400" spc="30" dirty="0">
                <a:cs typeface="Microsoft Sans Serif"/>
              </a:rPr>
              <a:t>models</a:t>
            </a:r>
            <a:r>
              <a:rPr lang="en-US" sz="2400" spc="-85" dirty="0">
                <a:cs typeface="Microsoft Sans Serif"/>
              </a:rPr>
              <a:t> </a:t>
            </a:r>
            <a:r>
              <a:rPr lang="en-US" sz="2400" spc="120" dirty="0">
                <a:cs typeface="Microsoft Sans Serif"/>
              </a:rPr>
              <a:t>into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65" dirty="0">
                <a:cs typeface="Microsoft Sans Serif"/>
              </a:rPr>
              <a:t>computational</a:t>
            </a:r>
            <a:r>
              <a:rPr lang="en-US" sz="2400" spc="-85" dirty="0">
                <a:cs typeface="Microsoft Sans Serif"/>
              </a:rPr>
              <a:t> </a:t>
            </a:r>
            <a:r>
              <a:rPr lang="en-US" sz="2400" spc="30" dirty="0">
                <a:cs typeface="Microsoft Sans Serif"/>
              </a:rPr>
              <a:t>linguistics</a:t>
            </a:r>
            <a:r>
              <a:rPr lang="en-US" sz="2400" spc="-85" dirty="0">
                <a:cs typeface="Microsoft Sans Serif"/>
              </a:rPr>
              <a:t> </a:t>
            </a:r>
            <a:r>
              <a:rPr lang="en-US" sz="2400" spc="-25" dirty="0">
                <a:cs typeface="Microsoft Sans Serif"/>
              </a:rPr>
              <a:t>i.e. </a:t>
            </a:r>
            <a:r>
              <a:rPr lang="en-US" sz="2400" spc="-625" dirty="0">
                <a:cs typeface="Microsoft Sans Serif"/>
              </a:rPr>
              <a:t> </a:t>
            </a:r>
            <a:r>
              <a:rPr lang="en-US" sz="2400" spc="10" dirty="0">
                <a:cs typeface="Microsoft Sans Serif"/>
              </a:rPr>
              <a:t>rule-based </a:t>
            </a:r>
            <a:r>
              <a:rPr lang="en-US" sz="2400" spc="60" dirty="0">
                <a:cs typeface="Microsoft Sans Serif"/>
              </a:rPr>
              <a:t>modeling </a:t>
            </a:r>
            <a:r>
              <a:rPr lang="en-US" sz="2400" spc="165" dirty="0">
                <a:cs typeface="Microsoft Sans Serif"/>
              </a:rPr>
              <a:t>of </a:t>
            </a:r>
            <a:r>
              <a:rPr lang="en-US" sz="2400" spc="15" dirty="0">
                <a:cs typeface="Microsoft Sans Serif"/>
              </a:rPr>
              <a:t>human language </a:t>
            </a:r>
            <a:r>
              <a:rPr lang="en-US" sz="2400" spc="185" dirty="0">
                <a:cs typeface="Microsoft Sans Serif"/>
              </a:rPr>
              <a:t>to </a:t>
            </a:r>
            <a:r>
              <a:rPr lang="en-US" sz="2400" spc="65" dirty="0">
                <a:cs typeface="Microsoft Sans Serif"/>
              </a:rPr>
              <a:t>allow </a:t>
            </a:r>
            <a:r>
              <a:rPr lang="en-US" sz="2400" spc="70" dirty="0">
                <a:cs typeface="Microsoft Sans Serif"/>
              </a:rPr>
              <a:t> </a:t>
            </a:r>
            <a:r>
              <a:rPr lang="en-US" sz="2400" spc="50" dirty="0">
                <a:cs typeface="Microsoft Sans Serif"/>
              </a:rPr>
              <a:t>computers </a:t>
            </a:r>
            <a:r>
              <a:rPr lang="en-US" sz="2400" spc="185" dirty="0">
                <a:cs typeface="Microsoft Sans Serif"/>
              </a:rPr>
              <a:t>to </a:t>
            </a:r>
            <a:r>
              <a:rPr lang="en-US" sz="2400" spc="45" dirty="0">
                <a:cs typeface="Microsoft Sans Serif"/>
              </a:rPr>
              <a:t>understand </a:t>
            </a:r>
            <a:r>
              <a:rPr lang="en-US" sz="2400" spc="105" dirty="0">
                <a:cs typeface="Microsoft Sans Serif"/>
              </a:rPr>
              <a:t>text, </a:t>
            </a:r>
            <a:r>
              <a:rPr lang="en-US" sz="2400" spc="20" dirty="0">
                <a:cs typeface="Microsoft Sans Serif"/>
              </a:rPr>
              <a:t>spoken </a:t>
            </a:r>
            <a:r>
              <a:rPr lang="en-US" sz="2400" spc="50" dirty="0">
                <a:cs typeface="Microsoft Sans Serif"/>
              </a:rPr>
              <a:t>words </a:t>
            </a:r>
            <a:r>
              <a:rPr lang="en-US" sz="2400" spc="10" dirty="0">
                <a:cs typeface="Microsoft Sans Serif"/>
              </a:rPr>
              <a:t>and </a:t>
            </a:r>
            <a:r>
              <a:rPr lang="en-US" sz="2400" spc="15" dirty="0">
                <a:cs typeface="Microsoft Sans Serif"/>
              </a:rPr>
              <a:t> </a:t>
            </a:r>
            <a:r>
              <a:rPr lang="en-US" sz="2400" spc="30" dirty="0">
                <a:cs typeface="Microsoft Sans Serif"/>
              </a:rPr>
              <a:t>understands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20" dirty="0">
                <a:cs typeface="Microsoft Sans Serif"/>
              </a:rPr>
              <a:t>human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dirty="0">
                <a:cs typeface="Microsoft Sans Serif"/>
              </a:rPr>
              <a:t>language,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95" dirty="0">
                <a:cs typeface="Microsoft Sans Serif"/>
              </a:rPr>
              <a:t>intent,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5" dirty="0">
                <a:cs typeface="Microsoft Sans Serif"/>
              </a:rPr>
              <a:t>and</a:t>
            </a:r>
            <a:r>
              <a:rPr lang="en-US" sz="2400" spc="-80" dirty="0">
                <a:cs typeface="Microsoft Sans Serif"/>
              </a:rPr>
              <a:t> </a:t>
            </a:r>
            <a:r>
              <a:rPr lang="en-US" sz="2400" spc="55" dirty="0">
                <a:cs typeface="Microsoft Sans Serif"/>
              </a:rPr>
              <a:t>sentiment.</a:t>
            </a:r>
            <a:endParaRPr lang="en-US" sz="2400" dirty="0">
              <a:cs typeface="Microsoft Sans Serif"/>
            </a:endParaRP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8A9A77D-E757-3D43-2C0E-75F2A4ABD21F}"/>
                  </a:ext>
                </a:extLst>
              </p14:cNvPr>
              <p14:cNvContentPartPr/>
              <p14:nvPr/>
            </p14:nvContentPartPr>
            <p14:xfrm>
              <a:off x="7152600" y="346424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8A9A77D-E757-3D43-2C0E-75F2A4ABD2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6480" y="345812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DDA7F25-26ED-A2A8-D024-1A1B9FA45B00}"/>
                  </a:ext>
                </a:extLst>
              </p14:cNvPr>
              <p14:cNvContentPartPr/>
              <p14:nvPr/>
            </p14:nvContentPartPr>
            <p14:xfrm>
              <a:off x="6736080" y="458204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DDA7F25-26ED-A2A8-D024-1A1B9FA45B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29960" y="457592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007F11E-E827-251F-CB75-DB9320B97C9A}"/>
                  </a:ext>
                </a:extLst>
              </p14:cNvPr>
              <p14:cNvContentPartPr/>
              <p14:nvPr/>
            </p14:nvContentPartPr>
            <p14:xfrm>
              <a:off x="2326800" y="185900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007F11E-E827-251F-CB75-DB9320B97C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0680" y="1852880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71CBB32-FD28-899A-BB47-B5D20E40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C4F0-85B3-4AFB-A0A1-CB4941EADC14}" type="slidenum">
              <a:rPr lang="en-IN" smtClean="0"/>
              <a:t>1</a:t>
            </a:fld>
            <a:endParaRPr lang="en-IN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AD7BF49-87F1-43B8-8AF8-6F10070E7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62DF-27DB-47EF-8020-52DEBF335F96}" type="datetime1">
              <a:rPr lang="en-IN" smtClean="0"/>
              <a:t>26-02-2024</a:t>
            </a:fld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B45B3AB-5F2A-4E6A-370E-C8F4AD553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Foundations of Data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6710" rIns="0" bIns="0" rtlCol="0" anchor="ctr">
            <a:spAutoFit/>
          </a:bodyPr>
          <a:lstStyle/>
          <a:p>
            <a:pPr marL="548640" algn="ctr">
              <a:lnSpc>
                <a:spcPct val="100000"/>
              </a:lnSpc>
              <a:spcBef>
                <a:spcPts val="2730"/>
              </a:spcBef>
            </a:pPr>
            <a:r>
              <a:rPr b="1" spc="30" dirty="0">
                <a:solidFill>
                  <a:srgbClr val="C00000"/>
                </a:solidFill>
              </a:rPr>
              <a:t>Pragmatic</a:t>
            </a:r>
            <a:r>
              <a:rPr b="1" spc="-180" dirty="0">
                <a:solidFill>
                  <a:srgbClr val="C00000"/>
                </a:solidFill>
              </a:rPr>
              <a:t> </a:t>
            </a:r>
            <a:r>
              <a:rPr b="1" spc="-30" dirty="0">
                <a:solidFill>
                  <a:srgbClr val="C00000"/>
                </a:solidFill>
              </a:rPr>
              <a:t>Analysis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607444-E665-29FD-9DDA-A737E672A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265" marR="77470" indent="-457200" algn="just">
              <a:lnSpc>
                <a:spcPct val="100099"/>
              </a:lnSpc>
              <a:spcBef>
                <a:spcPts val="95"/>
              </a:spcBef>
              <a:buClr>
                <a:srgbClr val="6697CC"/>
              </a:buClr>
              <a:tabLst>
                <a:tab pos="355600" algn="l"/>
                <a:tab pos="356235" algn="l"/>
              </a:tabLst>
            </a:pPr>
            <a:r>
              <a:rPr lang="en-US" sz="2800" spc="-30" dirty="0">
                <a:cs typeface="Microsoft Sans Serif"/>
              </a:rPr>
              <a:t>The </a:t>
            </a:r>
            <a:r>
              <a:rPr lang="en-US" sz="2800" spc="45" dirty="0">
                <a:cs typeface="Microsoft Sans Serif"/>
              </a:rPr>
              <a:t>last </a:t>
            </a:r>
            <a:r>
              <a:rPr lang="en-US" sz="2800" spc="-25" dirty="0">
                <a:cs typeface="Microsoft Sans Serif"/>
              </a:rPr>
              <a:t>phase </a:t>
            </a:r>
            <a:r>
              <a:rPr lang="en-US" sz="2800" spc="180" dirty="0">
                <a:cs typeface="Microsoft Sans Serif"/>
              </a:rPr>
              <a:t>of </a:t>
            </a:r>
            <a:r>
              <a:rPr lang="en-US" sz="2800" spc="65" dirty="0">
                <a:cs typeface="Microsoft Sans Serif"/>
              </a:rPr>
              <a:t>natural </a:t>
            </a:r>
            <a:r>
              <a:rPr lang="en-US" sz="2800" spc="15" dirty="0">
                <a:cs typeface="Microsoft Sans Serif"/>
              </a:rPr>
              <a:t>language </a:t>
            </a:r>
            <a:r>
              <a:rPr lang="en-US" sz="2800" spc="10" dirty="0">
                <a:cs typeface="Microsoft Sans Serif"/>
              </a:rPr>
              <a:t>processing </a:t>
            </a:r>
            <a:r>
              <a:rPr lang="en-US" sz="2800" spc="-40" dirty="0">
                <a:cs typeface="Microsoft Sans Serif"/>
              </a:rPr>
              <a:t>is </a:t>
            </a:r>
            <a:r>
              <a:rPr lang="en-US" sz="2800" spc="-35" dirty="0">
                <a:cs typeface="Microsoft Sans Serif"/>
              </a:rPr>
              <a:t> </a:t>
            </a:r>
            <a:r>
              <a:rPr lang="en-US" sz="2800" spc="20" dirty="0">
                <a:cs typeface="Microsoft Sans Serif"/>
              </a:rPr>
              <a:t>Pragmatic </a:t>
            </a:r>
            <a:r>
              <a:rPr lang="en-US" sz="2800" spc="-40" dirty="0">
                <a:cs typeface="Microsoft Sans Serif"/>
              </a:rPr>
              <a:t>analysis. </a:t>
            </a:r>
            <a:r>
              <a:rPr lang="en-US" sz="2800" spc="10" dirty="0">
                <a:cs typeface="Microsoft Sans Serif"/>
              </a:rPr>
              <a:t>Sometimes </a:t>
            </a:r>
            <a:r>
              <a:rPr lang="en-US" sz="2800" spc="114" dirty="0">
                <a:cs typeface="Microsoft Sans Serif"/>
              </a:rPr>
              <a:t>the </a:t>
            </a:r>
            <a:r>
              <a:rPr lang="en-US" sz="2800" spc="5" dirty="0">
                <a:cs typeface="Microsoft Sans Serif"/>
              </a:rPr>
              <a:t>discourse </a:t>
            </a:r>
            <a:r>
              <a:rPr lang="en-US" sz="2800" spc="10" dirty="0">
                <a:cs typeface="Microsoft Sans Serif"/>
              </a:rPr>
              <a:t> </a:t>
            </a:r>
            <a:r>
              <a:rPr lang="en-US" sz="2800" spc="95" dirty="0">
                <a:cs typeface="Microsoft Sans Serif"/>
              </a:rPr>
              <a:t>integration</a:t>
            </a:r>
            <a:r>
              <a:rPr lang="en-US" sz="2800" spc="-85" dirty="0">
                <a:cs typeface="Microsoft Sans Serif"/>
              </a:rPr>
              <a:t> </a:t>
            </a:r>
            <a:r>
              <a:rPr lang="en-US" sz="2800" spc="-25" dirty="0">
                <a:cs typeface="Microsoft Sans Serif"/>
              </a:rPr>
              <a:t>phase</a:t>
            </a:r>
            <a:r>
              <a:rPr lang="en-US" sz="2800" spc="-100" dirty="0">
                <a:cs typeface="Microsoft Sans Serif"/>
              </a:rPr>
              <a:t> </a:t>
            </a:r>
            <a:r>
              <a:rPr lang="en-US" sz="2800" spc="15" dirty="0">
                <a:cs typeface="Microsoft Sans Serif"/>
              </a:rPr>
              <a:t>and</a:t>
            </a:r>
            <a:r>
              <a:rPr lang="en-US" sz="2800" spc="-85" dirty="0">
                <a:cs typeface="Microsoft Sans Serif"/>
              </a:rPr>
              <a:t> </a:t>
            </a:r>
            <a:r>
              <a:rPr lang="en-US" sz="2800" spc="50" dirty="0">
                <a:cs typeface="Microsoft Sans Serif"/>
              </a:rPr>
              <a:t>pragmatic</a:t>
            </a:r>
            <a:r>
              <a:rPr lang="en-US" sz="2800" spc="-95" dirty="0">
                <a:cs typeface="Microsoft Sans Serif"/>
              </a:rPr>
              <a:t> </a:t>
            </a:r>
            <a:r>
              <a:rPr lang="en-US" sz="2800" spc="-35" dirty="0">
                <a:cs typeface="Microsoft Sans Serif"/>
              </a:rPr>
              <a:t>analysis</a:t>
            </a:r>
            <a:r>
              <a:rPr lang="en-US" sz="2800" spc="-85" dirty="0">
                <a:cs typeface="Microsoft Sans Serif"/>
              </a:rPr>
              <a:t> </a:t>
            </a:r>
            <a:r>
              <a:rPr lang="en-US" sz="2800" spc="-25" dirty="0">
                <a:cs typeface="Microsoft Sans Serif"/>
              </a:rPr>
              <a:t>phase</a:t>
            </a:r>
            <a:r>
              <a:rPr lang="en-US" sz="2800" spc="-95" dirty="0">
                <a:cs typeface="Microsoft Sans Serif"/>
              </a:rPr>
              <a:t> </a:t>
            </a:r>
            <a:r>
              <a:rPr lang="en-US" sz="2800" spc="15" dirty="0">
                <a:cs typeface="Microsoft Sans Serif"/>
              </a:rPr>
              <a:t>are </a:t>
            </a:r>
            <a:r>
              <a:rPr lang="en-US" sz="2800" spc="-675" dirty="0">
                <a:cs typeface="Microsoft Sans Serif"/>
              </a:rPr>
              <a:t> </a:t>
            </a:r>
            <a:r>
              <a:rPr lang="en-US" sz="2800" spc="30" dirty="0">
                <a:cs typeface="Microsoft Sans Serif"/>
              </a:rPr>
              <a:t>combined.</a:t>
            </a:r>
            <a:endParaRPr lang="en-US" dirty="0">
              <a:cs typeface="Microsoft Sans Serif"/>
            </a:endParaRPr>
          </a:p>
          <a:p>
            <a:pPr marL="469265" marR="77470" indent="-457200" algn="just">
              <a:lnSpc>
                <a:spcPct val="100099"/>
              </a:lnSpc>
              <a:spcBef>
                <a:spcPts val="95"/>
              </a:spcBef>
              <a:buClr>
                <a:srgbClr val="6697CC"/>
              </a:buClr>
              <a:tabLst>
                <a:tab pos="355600" algn="l"/>
                <a:tab pos="356235" algn="l"/>
              </a:tabLst>
            </a:pPr>
            <a:r>
              <a:rPr lang="en-US" sz="2800" spc="-30" dirty="0">
                <a:cs typeface="Microsoft Sans Serif"/>
              </a:rPr>
              <a:t>The</a:t>
            </a:r>
            <a:r>
              <a:rPr lang="en-US" sz="2800" spc="-80" dirty="0">
                <a:cs typeface="Microsoft Sans Serif"/>
              </a:rPr>
              <a:t> </a:t>
            </a:r>
            <a:r>
              <a:rPr lang="en-US" sz="2800" spc="30" dirty="0">
                <a:cs typeface="Microsoft Sans Serif"/>
              </a:rPr>
              <a:t>actual</a:t>
            </a:r>
            <a:r>
              <a:rPr lang="en-US" sz="2800" spc="-90" dirty="0">
                <a:cs typeface="Microsoft Sans Serif"/>
              </a:rPr>
              <a:t> </a:t>
            </a:r>
            <a:r>
              <a:rPr lang="en-US" sz="2800" spc="130" dirty="0">
                <a:cs typeface="Microsoft Sans Serif"/>
              </a:rPr>
              <a:t>effect</a:t>
            </a:r>
            <a:r>
              <a:rPr lang="en-US" sz="2800" spc="-80" dirty="0">
                <a:cs typeface="Microsoft Sans Serif"/>
              </a:rPr>
              <a:t> </a:t>
            </a:r>
            <a:r>
              <a:rPr lang="en-US" sz="2800" spc="175" dirty="0">
                <a:cs typeface="Microsoft Sans Serif"/>
              </a:rPr>
              <a:t>of</a:t>
            </a:r>
            <a:r>
              <a:rPr lang="en-US" sz="2800" spc="-85" dirty="0">
                <a:cs typeface="Microsoft Sans Serif"/>
              </a:rPr>
              <a:t> </a:t>
            </a:r>
            <a:r>
              <a:rPr lang="en-US" sz="2800" spc="114" dirty="0">
                <a:cs typeface="Microsoft Sans Serif"/>
              </a:rPr>
              <a:t>the</a:t>
            </a:r>
            <a:r>
              <a:rPr lang="en-US" sz="2800" spc="-95" dirty="0">
                <a:cs typeface="Microsoft Sans Serif"/>
              </a:rPr>
              <a:t> </a:t>
            </a:r>
            <a:r>
              <a:rPr lang="en-US" sz="2800" spc="165" dirty="0">
                <a:cs typeface="Microsoft Sans Serif"/>
              </a:rPr>
              <a:t>text</a:t>
            </a:r>
            <a:r>
              <a:rPr lang="en-US" sz="2800" spc="-80" dirty="0">
                <a:cs typeface="Microsoft Sans Serif"/>
              </a:rPr>
              <a:t> </a:t>
            </a:r>
            <a:r>
              <a:rPr lang="en-US" sz="2800" spc="-40" dirty="0">
                <a:cs typeface="Microsoft Sans Serif"/>
              </a:rPr>
              <a:t>is</a:t>
            </a:r>
            <a:r>
              <a:rPr lang="en-US" sz="2800" spc="-90" dirty="0">
                <a:cs typeface="Microsoft Sans Serif"/>
              </a:rPr>
              <a:t> </a:t>
            </a:r>
            <a:r>
              <a:rPr lang="en-US" sz="2800" spc="20" dirty="0">
                <a:cs typeface="Microsoft Sans Serif"/>
              </a:rPr>
              <a:t>discovered</a:t>
            </a:r>
            <a:r>
              <a:rPr lang="en-US" sz="2800" spc="-75" dirty="0">
                <a:cs typeface="Microsoft Sans Serif"/>
              </a:rPr>
              <a:t> </a:t>
            </a:r>
            <a:r>
              <a:rPr lang="en-US" sz="2800" spc="35" dirty="0">
                <a:cs typeface="Microsoft Sans Serif"/>
              </a:rPr>
              <a:t>by </a:t>
            </a:r>
            <a:r>
              <a:rPr lang="en-US" sz="2800" spc="-680" dirty="0">
                <a:cs typeface="Microsoft Sans Serif"/>
              </a:rPr>
              <a:t> </a:t>
            </a:r>
            <a:r>
              <a:rPr lang="en-US" sz="2800" spc="40" dirty="0">
                <a:cs typeface="Microsoft Sans Serif"/>
              </a:rPr>
              <a:t>applying </a:t>
            </a:r>
            <a:r>
              <a:rPr lang="en-US" sz="2800" spc="114" dirty="0">
                <a:cs typeface="Microsoft Sans Serif"/>
              </a:rPr>
              <a:t>the </a:t>
            </a:r>
            <a:r>
              <a:rPr lang="en-US" sz="2800" spc="60" dirty="0">
                <a:cs typeface="Microsoft Sans Serif"/>
              </a:rPr>
              <a:t>set </a:t>
            </a:r>
            <a:r>
              <a:rPr lang="en-US" sz="2800" spc="180" dirty="0">
                <a:cs typeface="Microsoft Sans Serif"/>
              </a:rPr>
              <a:t>of </a:t>
            </a:r>
            <a:r>
              <a:rPr lang="en-US" sz="2800" spc="30" dirty="0">
                <a:cs typeface="Microsoft Sans Serif"/>
              </a:rPr>
              <a:t>rules </a:t>
            </a:r>
            <a:r>
              <a:rPr lang="en-US" sz="2800" spc="145" dirty="0">
                <a:cs typeface="Microsoft Sans Serif"/>
              </a:rPr>
              <a:t>that </a:t>
            </a:r>
            <a:r>
              <a:rPr lang="en-US" sz="2800" spc="20" dirty="0">
                <a:cs typeface="Microsoft Sans Serif"/>
              </a:rPr>
              <a:t>characterize </a:t>
            </a:r>
            <a:r>
              <a:rPr lang="en-US" sz="2800" spc="25" dirty="0">
                <a:cs typeface="Microsoft Sans Serif"/>
              </a:rPr>
              <a:t> </a:t>
            </a:r>
            <a:r>
              <a:rPr lang="en-US" sz="2800" spc="55" dirty="0">
                <a:cs typeface="Microsoft Sans Serif"/>
              </a:rPr>
              <a:t>cooperative</a:t>
            </a:r>
            <a:r>
              <a:rPr lang="en-US" sz="2800" spc="-100" dirty="0">
                <a:cs typeface="Microsoft Sans Serif"/>
              </a:rPr>
              <a:t> </a:t>
            </a:r>
            <a:r>
              <a:rPr lang="en-US" sz="2800" spc="10" dirty="0">
                <a:cs typeface="Microsoft Sans Serif"/>
              </a:rPr>
              <a:t>dialogues.</a:t>
            </a:r>
            <a:endParaRPr lang="en-US" dirty="0">
              <a:cs typeface="Microsoft Sans Serif"/>
            </a:endParaRPr>
          </a:p>
          <a:p>
            <a:pPr marL="469265" marR="77470" indent="-457200" algn="just">
              <a:lnSpc>
                <a:spcPct val="100099"/>
              </a:lnSpc>
              <a:spcBef>
                <a:spcPts val="95"/>
              </a:spcBef>
              <a:buClr>
                <a:srgbClr val="6697CC"/>
              </a:buClr>
              <a:tabLst>
                <a:tab pos="355600" algn="l"/>
                <a:tab pos="356235" algn="l"/>
              </a:tabLst>
            </a:pPr>
            <a:r>
              <a:rPr lang="en-US" sz="2800" spc="-250" dirty="0">
                <a:cs typeface="Microsoft Sans Serif"/>
              </a:rPr>
              <a:t>E</a:t>
            </a:r>
            <a:r>
              <a:rPr lang="en-US" sz="2800" spc="-100" dirty="0">
                <a:cs typeface="Microsoft Sans Serif"/>
              </a:rPr>
              <a:t>.</a:t>
            </a:r>
            <a:r>
              <a:rPr lang="en-US" sz="2800" spc="50" dirty="0">
                <a:cs typeface="Microsoft Sans Serif"/>
              </a:rPr>
              <a:t>g</a:t>
            </a:r>
            <a:r>
              <a:rPr lang="en-US" sz="2800" spc="-85" dirty="0">
                <a:cs typeface="Microsoft Sans Serif"/>
              </a:rPr>
              <a:t>.,</a:t>
            </a:r>
            <a:r>
              <a:rPr lang="en-US" sz="2800" spc="-105" dirty="0">
                <a:cs typeface="Microsoft Sans Serif"/>
              </a:rPr>
              <a:t> </a:t>
            </a:r>
            <a:r>
              <a:rPr lang="en-US" sz="2800" spc="204" dirty="0">
                <a:cs typeface="Microsoft Sans Serif"/>
              </a:rPr>
              <a:t>“</a:t>
            </a:r>
            <a:r>
              <a:rPr lang="en-US" sz="2800" spc="-90" dirty="0">
                <a:cs typeface="Microsoft Sans Serif"/>
              </a:rPr>
              <a:t>c</a:t>
            </a:r>
            <a:r>
              <a:rPr lang="en-US" sz="2800" spc="100" dirty="0">
                <a:cs typeface="Microsoft Sans Serif"/>
              </a:rPr>
              <a:t>l</a:t>
            </a:r>
            <a:r>
              <a:rPr lang="en-US" sz="2800" spc="85" dirty="0">
                <a:cs typeface="Microsoft Sans Serif"/>
              </a:rPr>
              <a:t>o</a:t>
            </a:r>
            <a:r>
              <a:rPr lang="en-US" sz="2800" spc="-140" dirty="0">
                <a:cs typeface="Microsoft Sans Serif"/>
              </a:rPr>
              <a:t>s</a:t>
            </a:r>
            <a:r>
              <a:rPr lang="en-US" sz="2800" spc="5" dirty="0">
                <a:cs typeface="Microsoft Sans Serif"/>
              </a:rPr>
              <a:t>e</a:t>
            </a:r>
            <a:r>
              <a:rPr lang="en-US" sz="2800" spc="-95" dirty="0">
                <a:cs typeface="Microsoft Sans Serif"/>
              </a:rPr>
              <a:t> </a:t>
            </a:r>
            <a:r>
              <a:rPr lang="en-US" sz="2800" spc="310" dirty="0">
                <a:cs typeface="Microsoft Sans Serif"/>
              </a:rPr>
              <a:t>t</a:t>
            </a:r>
            <a:r>
              <a:rPr lang="en-US" sz="2800" spc="35" dirty="0">
                <a:cs typeface="Microsoft Sans Serif"/>
              </a:rPr>
              <a:t>h</a:t>
            </a:r>
            <a:r>
              <a:rPr lang="en-US" sz="2800" spc="5" dirty="0">
                <a:cs typeface="Microsoft Sans Serif"/>
              </a:rPr>
              <a:t>e</a:t>
            </a:r>
            <a:r>
              <a:rPr lang="en-US" sz="2800" spc="-95" dirty="0">
                <a:cs typeface="Microsoft Sans Serif"/>
              </a:rPr>
              <a:t> </a:t>
            </a:r>
            <a:r>
              <a:rPr lang="en-US" sz="2800" spc="145" dirty="0">
                <a:cs typeface="Microsoft Sans Serif"/>
              </a:rPr>
              <a:t>w</a:t>
            </a:r>
            <a:r>
              <a:rPr lang="en-US" sz="2800" spc="30" dirty="0">
                <a:cs typeface="Microsoft Sans Serif"/>
              </a:rPr>
              <a:t>i</a:t>
            </a:r>
            <a:r>
              <a:rPr lang="en-US" sz="2800" spc="80" dirty="0">
                <a:cs typeface="Microsoft Sans Serif"/>
              </a:rPr>
              <a:t>nd</a:t>
            </a:r>
            <a:r>
              <a:rPr lang="en-US" sz="2800" spc="85" dirty="0">
                <a:cs typeface="Microsoft Sans Serif"/>
              </a:rPr>
              <a:t>o</a:t>
            </a:r>
            <a:r>
              <a:rPr lang="en-US" sz="2800" spc="145" dirty="0">
                <a:cs typeface="Microsoft Sans Serif"/>
              </a:rPr>
              <a:t>w</a:t>
            </a:r>
            <a:r>
              <a:rPr lang="en-US" sz="2800" spc="-90" dirty="0">
                <a:cs typeface="Microsoft Sans Serif"/>
              </a:rPr>
              <a:t>?” </a:t>
            </a:r>
            <a:r>
              <a:rPr lang="en-US" sz="2800" spc="-55" dirty="0">
                <a:cs typeface="Microsoft Sans Serif"/>
              </a:rPr>
              <a:t>sh</a:t>
            </a:r>
            <a:r>
              <a:rPr lang="en-US" sz="2800" spc="75" dirty="0">
                <a:cs typeface="Microsoft Sans Serif"/>
              </a:rPr>
              <a:t>o</a:t>
            </a:r>
            <a:r>
              <a:rPr lang="en-US" sz="2800" spc="50" dirty="0">
                <a:cs typeface="Microsoft Sans Serif"/>
              </a:rPr>
              <a:t>u</a:t>
            </a:r>
            <a:r>
              <a:rPr lang="en-US" sz="2800" spc="100" dirty="0">
                <a:cs typeface="Microsoft Sans Serif"/>
              </a:rPr>
              <a:t>ld</a:t>
            </a:r>
            <a:r>
              <a:rPr lang="en-US" sz="2800" spc="-85" dirty="0">
                <a:cs typeface="Microsoft Sans Serif"/>
              </a:rPr>
              <a:t> </a:t>
            </a:r>
            <a:r>
              <a:rPr lang="en-US" sz="2800" spc="80" dirty="0">
                <a:cs typeface="Microsoft Sans Serif"/>
              </a:rPr>
              <a:t>b</a:t>
            </a:r>
            <a:r>
              <a:rPr lang="en-US" sz="2800" spc="5" dirty="0">
                <a:cs typeface="Microsoft Sans Serif"/>
              </a:rPr>
              <a:t>e</a:t>
            </a:r>
            <a:r>
              <a:rPr lang="en-US" sz="2800" spc="-100" dirty="0">
                <a:cs typeface="Microsoft Sans Serif"/>
              </a:rPr>
              <a:t> </a:t>
            </a:r>
            <a:r>
              <a:rPr lang="en-US" sz="2800" spc="30" dirty="0">
                <a:cs typeface="Microsoft Sans Serif"/>
              </a:rPr>
              <a:t>i</a:t>
            </a:r>
            <a:r>
              <a:rPr lang="en-US" sz="2800" spc="80" dirty="0">
                <a:cs typeface="Microsoft Sans Serif"/>
              </a:rPr>
              <a:t>n</a:t>
            </a:r>
            <a:r>
              <a:rPr lang="en-US" sz="2800" spc="320" dirty="0">
                <a:cs typeface="Microsoft Sans Serif"/>
              </a:rPr>
              <a:t>t</a:t>
            </a:r>
            <a:r>
              <a:rPr lang="en-US" sz="2800" dirty="0">
                <a:cs typeface="Microsoft Sans Serif"/>
              </a:rPr>
              <a:t>e</a:t>
            </a:r>
            <a:r>
              <a:rPr lang="en-US" sz="2800" spc="135" dirty="0">
                <a:cs typeface="Microsoft Sans Serif"/>
              </a:rPr>
              <a:t>r</a:t>
            </a:r>
            <a:r>
              <a:rPr lang="en-US" sz="2800" spc="80" dirty="0">
                <a:cs typeface="Microsoft Sans Serif"/>
              </a:rPr>
              <a:t>p</a:t>
            </a:r>
            <a:r>
              <a:rPr lang="en-US" sz="2800" spc="135" dirty="0">
                <a:cs typeface="Microsoft Sans Serif"/>
              </a:rPr>
              <a:t>r</a:t>
            </a:r>
            <a:r>
              <a:rPr lang="en-US" sz="2800" dirty="0">
                <a:cs typeface="Microsoft Sans Serif"/>
              </a:rPr>
              <a:t>e</a:t>
            </a:r>
            <a:r>
              <a:rPr lang="en-US" sz="2800" spc="320" dirty="0">
                <a:cs typeface="Microsoft Sans Serif"/>
              </a:rPr>
              <a:t>t</a:t>
            </a:r>
            <a:r>
              <a:rPr lang="en-US" sz="2800" dirty="0">
                <a:cs typeface="Microsoft Sans Serif"/>
              </a:rPr>
              <a:t>e</a:t>
            </a:r>
            <a:r>
              <a:rPr lang="en-US" sz="2800" spc="85" dirty="0">
                <a:cs typeface="Microsoft Sans Serif"/>
              </a:rPr>
              <a:t>d</a:t>
            </a:r>
            <a:r>
              <a:rPr lang="en-US" sz="2800" spc="-85" dirty="0">
                <a:cs typeface="Microsoft Sans Serif"/>
              </a:rPr>
              <a:t> </a:t>
            </a:r>
            <a:r>
              <a:rPr lang="en-US" sz="2800" spc="-100" dirty="0">
                <a:cs typeface="Microsoft Sans Serif"/>
              </a:rPr>
              <a:t>a</a:t>
            </a:r>
            <a:r>
              <a:rPr lang="en-US" sz="2800" spc="-145" dirty="0">
                <a:cs typeface="Microsoft Sans Serif"/>
              </a:rPr>
              <a:t>s</a:t>
            </a:r>
            <a:r>
              <a:rPr lang="en-US" sz="2800" spc="-85" dirty="0">
                <a:cs typeface="Microsoft Sans Serif"/>
              </a:rPr>
              <a:t> </a:t>
            </a:r>
            <a:r>
              <a:rPr lang="en-US" sz="2800" spc="-60" dirty="0">
                <a:cs typeface="Microsoft Sans Serif"/>
              </a:rPr>
              <a:t>a  </a:t>
            </a:r>
            <a:r>
              <a:rPr lang="en-US" sz="2800" spc="65" dirty="0">
                <a:cs typeface="Microsoft Sans Serif"/>
              </a:rPr>
              <a:t>request</a:t>
            </a:r>
            <a:r>
              <a:rPr lang="en-US" sz="2800" spc="-95" dirty="0">
                <a:cs typeface="Microsoft Sans Serif"/>
              </a:rPr>
              <a:t> </a:t>
            </a:r>
            <a:r>
              <a:rPr lang="en-US" sz="2800" spc="40" dirty="0">
                <a:cs typeface="Microsoft Sans Serif"/>
              </a:rPr>
              <a:t>instead</a:t>
            </a:r>
            <a:r>
              <a:rPr lang="en-US" sz="2800" spc="-85" dirty="0">
                <a:cs typeface="Microsoft Sans Serif"/>
              </a:rPr>
              <a:t> </a:t>
            </a:r>
            <a:r>
              <a:rPr lang="en-US" sz="2800" spc="175" dirty="0">
                <a:cs typeface="Microsoft Sans Serif"/>
              </a:rPr>
              <a:t>of</a:t>
            </a:r>
            <a:r>
              <a:rPr lang="en-US" sz="2800" spc="-90" dirty="0">
                <a:cs typeface="Microsoft Sans Serif"/>
              </a:rPr>
              <a:t> </a:t>
            </a:r>
            <a:r>
              <a:rPr lang="en-US" sz="2800" spc="-25" dirty="0">
                <a:cs typeface="Microsoft Sans Serif"/>
              </a:rPr>
              <a:t>an</a:t>
            </a:r>
            <a:r>
              <a:rPr lang="en-US" sz="2800" spc="-85" dirty="0">
                <a:cs typeface="Microsoft Sans Serif"/>
              </a:rPr>
              <a:t> </a:t>
            </a:r>
            <a:r>
              <a:rPr lang="en-US" sz="2800" spc="60" dirty="0">
                <a:cs typeface="Microsoft Sans Serif"/>
              </a:rPr>
              <a:t>order.</a:t>
            </a:r>
            <a:endParaRPr lang="en-US" sz="2800" dirty="0">
              <a:cs typeface="Microsoft Sans Serif"/>
            </a:endParaRPr>
          </a:p>
          <a:p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513E84C-365A-EE16-B109-FB690651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C4F0-85B3-4AFB-A0A1-CB4941EADC14}" type="slidenum">
              <a:rPr lang="en-IN" smtClean="0"/>
              <a:t>10</a:t>
            </a:fld>
            <a:endParaRPr lang="en-IN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0473597-D60D-862A-B422-3F89F8F32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8CBBB-9441-4584-B153-36DB708412CD}" type="datetime1">
              <a:rPr lang="en-IN" smtClean="0"/>
              <a:t>26-02-2024</a:t>
            </a:fld>
            <a:endParaRPr lang="en-IN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33C4CF6-5242-0ABB-20DB-41852794A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Foundations of Data Science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wrap="square" lIns="0" tIns="346710" rIns="0" bIns="0" rtlCol="0" anchor="ctr">
            <a:spAutoFit/>
          </a:bodyPr>
          <a:lstStyle/>
          <a:p>
            <a:pPr marL="548640" algn="ctr">
              <a:lnSpc>
                <a:spcPct val="100000"/>
              </a:lnSpc>
              <a:spcBef>
                <a:spcPts val="2730"/>
              </a:spcBef>
            </a:pPr>
            <a:r>
              <a:rPr b="1" spc="-110" dirty="0">
                <a:solidFill>
                  <a:srgbClr val="C00000"/>
                </a:solidFill>
              </a:rPr>
              <a:t>NLP</a:t>
            </a:r>
            <a:r>
              <a:rPr b="1" spc="-135" dirty="0">
                <a:solidFill>
                  <a:srgbClr val="C00000"/>
                </a:solidFill>
              </a:rPr>
              <a:t> </a:t>
            </a:r>
            <a:r>
              <a:rPr b="1" spc="100" dirty="0">
                <a:solidFill>
                  <a:srgbClr val="C00000"/>
                </a:solidFill>
              </a:rPr>
              <a:t>Imp</a:t>
            </a:r>
            <a:r>
              <a:rPr b="1" spc="35" dirty="0">
                <a:solidFill>
                  <a:srgbClr val="C00000"/>
                </a:solidFill>
              </a:rPr>
              <a:t>l</a:t>
            </a:r>
            <a:r>
              <a:rPr b="1" spc="10" dirty="0">
                <a:solidFill>
                  <a:srgbClr val="C00000"/>
                </a:solidFill>
              </a:rPr>
              <a:t>e</a:t>
            </a:r>
            <a:r>
              <a:rPr b="1" spc="65" dirty="0">
                <a:solidFill>
                  <a:srgbClr val="C00000"/>
                </a:solidFill>
              </a:rPr>
              <a:t>m</a:t>
            </a:r>
            <a:r>
              <a:rPr b="1" spc="35" dirty="0">
                <a:solidFill>
                  <a:srgbClr val="C00000"/>
                </a:solidFill>
              </a:rPr>
              <a:t>e</a:t>
            </a:r>
            <a:r>
              <a:rPr b="1" spc="229" dirty="0">
                <a:solidFill>
                  <a:srgbClr val="C00000"/>
                </a:solidFill>
              </a:rPr>
              <a:t>nta</a:t>
            </a:r>
            <a:r>
              <a:rPr b="1" spc="145" dirty="0">
                <a:solidFill>
                  <a:srgbClr val="C00000"/>
                </a:solidFill>
              </a:rPr>
              <a:t>t</a:t>
            </a:r>
            <a:r>
              <a:rPr b="1" spc="60" dirty="0">
                <a:solidFill>
                  <a:srgbClr val="C00000"/>
                </a:solidFill>
              </a:rPr>
              <a:t>i</a:t>
            </a:r>
            <a:r>
              <a:rPr b="1" spc="145" dirty="0">
                <a:solidFill>
                  <a:srgbClr val="C00000"/>
                </a:solidFill>
              </a:rPr>
              <a:t>o</a:t>
            </a:r>
            <a:r>
              <a:rPr b="1" spc="60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F2EB75-69B8-6CB1-9441-37E6DF56D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pPr marL="347345" marR="243840" indent="-335280" algn="just">
              <a:lnSpc>
                <a:spcPct val="150000"/>
              </a:lnSpc>
              <a:spcBef>
                <a:spcPts val="100"/>
              </a:spcBef>
              <a:buClr>
                <a:srgbClr val="6697CC"/>
              </a:buClr>
              <a:buFont typeface="Arial MT"/>
              <a:buChar char="•"/>
              <a:tabLst>
                <a:tab pos="347345" algn="l"/>
                <a:tab pos="347980" algn="l"/>
              </a:tabLst>
            </a:pPr>
            <a:r>
              <a:rPr lang="en-US" sz="2400" spc="30" dirty="0">
                <a:cs typeface="Microsoft Sans Serif"/>
              </a:rPr>
              <a:t>Below,</a:t>
            </a:r>
            <a:r>
              <a:rPr lang="en-US" sz="2400" spc="-85" dirty="0">
                <a:cs typeface="Microsoft Sans Serif"/>
              </a:rPr>
              <a:t> </a:t>
            </a:r>
            <a:r>
              <a:rPr lang="en-US" sz="2400" spc="30" dirty="0">
                <a:cs typeface="Microsoft Sans Serif"/>
              </a:rPr>
              <a:t>given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15" dirty="0">
                <a:cs typeface="Microsoft Sans Serif"/>
              </a:rPr>
              <a:t>are</a:t>
            </a:r>
            <a:r>
              <a:rPr lang="en-US" sz="2400" spc="-85" dirty="0">
                <a:cs typeface="Microsoft Sans Serif"/>
              </a:rPr>
              <a:t> </a:t>
            </a:r>
            <a:r>
              <a:rPr lang="en-US" sz="2400" spc="60" dirty="0">
                <a:cs typeface="Microsoft Sans Serif"/>
              </a:rPr>
              <a:t>popular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65" dirty="0">
                <a:cs typeface="Microsoft Sans Serif"/>
              </a:rPr>
              <a:t>methods</a:t>
            </a:r>
            <a:r>
              <a:rPr lang="en-US" sz="2400" spc="-85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used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165" dirty="0">
                <a:cs typeface="Microsoft Sans Serif"/>
              </a:rPr>
              <a:t>for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60" dirty="0">
                <a:cs typeface="Microsoft Sans Serif"/>
              </a:rPr>
              <a:t>Natural </a:t>
            </a:r>
            <a:r>
              <a:rPr lang="en-US" sz="2400" spc="-660" dirty="0">
                <a:cs typeface="Microsoft Sans Serif"/>
              </a:rPr>
              <a:t> </a:t>
            </a:r>
            <a:r>
              <a:rPr lang="en-US" sz="2400" spc="20" dirty="0">
                <a:cs typeface="Microsoft Sans Serif"/>
              </a:rPr>
              <a:t>Learning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-50" dirty="0">
                <a:cs typeface="Microsoft Sans Serif"/>
              </a:rPr>
              <a:t>Process:</a:t>
            </a:r>
            <a:endParaRPr lang="en-US" sz="2400" dirty="0">
              <a:cs typeface="Microsoft Sans Serif"/>
            </a:endParaRPr>
          </a:p>
          <a:p>
            <a:pPr marL="804545" marR="243840" lvl="1" indent="-335280" algn="just">
              <a:lnSpc>
                <a:spcPct val="150000"/>
              </a:lnSpc>
              <a:spcBef>
                <a:spcPts val="100"/>
              </a:spcBef>
              <a:buClr>
                <a:srgbClr val="6697CC"/>
              </a:buClr>
              <a:buFont typeface="Arial MT"/>
              <a:buChar char="•"/>
              <a:tabLst>
                <a:tab pos="347345" algn="l"/>
                <a:tab pos="347980" algn="l"/>
              </a:tabLst>
            </a:pPr>
            <a:r>
              <a:rPr lang="en-US" b="1" spc="10" dirty="0">
                <a:cs typeface="Microsoft Sans Serif"/>
              </a:rPr>
              <a:t>Machine </a:t>
            </a:r>
            <a:r>
              <a:rPr lang="en-US" b="1" spc="30" dirty="0">
                <a:cs typeface="Microsoft Sans Serif"/>
              </a:rPr>
              <a:t>learning</a:t>
            </a:r>
            <a:r>
              <a:rPr lang="en-US" spc="30" dirty="0">
                <a:cs typeface="Microsoft Sans Serif"/>
              </a:rPr>
              <a:t>: </a:t>
            </a:r>
            <a:r>
              <a:rPr lang="en-US" spc="-25" dirty="0">
                <a:cs typeface="Microsoft Sans Serif"/>
              </a:rPr>
              <a:t>The </a:t>
            </a:r>
            <a:r>
              <a:rPr lang="en-US" spc="45" dirty="0">
                <a:cs typeface="Microsoft Sans Serif"/>
              </a:rPr>
              <a:t>learning </a:t>
            </a:r>
            <a:r>
              <a:rPr lang="en-US" spc="80" dirty="0">
                <a:cs typeface="Microsoft Sans Serif"/>
              </a:rPr>
              <a:t>NLP </a:t>
            </a:r>
            <a:r>
              <a:rPr lang="en-US" spc="30" dirty="0">
                <a:cs typeface="Microsoft Sans Serif"/>
              </a:rPr>
              <a:t>procedures </a:t>
            </a:r>
            <a:r>
              <a:rPr lang="en-US" spc="35" dirty="0">
                <a:cs typeface="Microsoft Sans Serif"/>
              </a:rPr>
              <a:t> </a:t>
            </a:r>
            <a:r>
              <a:rPr lang="en-US" spc="-5" dirty="0">
                <a:cs typeface="Microsoft Sans Serif"/>
              </a:rPr>
              <a:t>used </a:t>
            </a:r>
            <a:r>
              <a:rPr lang="en-US" spc="65" dirty="0">
                <a:cs typeface="Microsoft Sans Serif"/>
              </a:rPr>
              <a:t>during </a:t>
            </a:r>
            <a:r>
              <a:rPr lang="en-US" spc="5" dirty="0">
                <a:cs typeface="Microsoft Sans Serif"/>
              </a:rPr>
              <a:t>machine </a:t>
            </a:r>
            <a:r>
              <a:rPr lang="en-US" spc="30" dirty="0">
                <a:cs typeface="Microsoft Sans Serif"/>
              </a:rPr>
              <a:t>learning. </a:t>
            </a:r>
            <a:r>
              <a:rPr lang="en-US" spc="140" dirty="0">
                <a:cs typeface="Microsoft Sans Serif"/>
              </a:rPr>
              <a:t>It </a:t>
            </a:r>
            <a:r>
              <a:rPr lang="en-US" spc="55" dirty="0">
                <a:cs typeface="Microsoft Sans Serif"/>
              </a:rPr>
              <a:t>automatically </a:t>
            </a:r>
            <a:r>
              <a:rPr lang="en-US" spc="60" dirty="0">
                <a:cs typeface="Microsoft Sans Serif"/>
              </a:rPr>
              <a:t> </a:t>
            </a:r>
            <a:r>
              <a:rPr lang="en-US" dirty="0">
                <a:cs typeface="Microsoft Sans Serif"/>
              </a:rPr>
              <a:t>focuses</a:t>
            </a:r>
            <a:r>
              <a:rPr lang="en-US" spc="-90" dirty="0">
                <a:cs typeface="Microsoft Sans Serif"/>
              </a:rPr>
              <a:t> </a:t>
            </a:r>
            <a:r>
              <a:rPr lang="en-US" spc="65" dirty="0">
                <a:cs typeface="Microsoft Sans Serif"/>
              </a:rPr>
              <a:t>on</a:t>
            </a:r>
            <a:r>
              <a:rPr lang="en-US" spc="-85" dirty="0">
                <a:cs typeface="Microsoft Sans Serif"/>
              </a:rPr>
              <a:t> </a:t>
            </a:r>
            <a:r>
              <a:rPr lang="en-US" spc="120" dirty="0">
                <a:cs typeface="Microsoft Sans Serif"/>
              </a:rPr>
              <a:t>the</a:t>
            </a:r>
            <a:r>
              <a:rPr lang="en-US" spc="-85" dirty="0">
                <a:cs typeface="Microsoft Sans Serif"/>
              </a:rPr>
              <a:t> </a:t>
            </a:r>
            <a:r>
              <a:rPr lang="en-US" spc="80" dirty="0">
                <a:cs typeface="Microsoft Sans Serif"/>
              </a:rPr>
              <a:t>most</a:t>
            </a:r>
            <a:r>
              <a:rPr lang="en-US" spc="-90" dirty="0">
                <a:cs typeface="Microsoft Sans Serif"/>
              </a:rPr>
              <a:t> </a:t>
            </a:r>
            <a:r>
              <a:rPr lang="en-US" spc="40" dirty="0">
                <a:cs typeface="Microsoft Sans Serif"/>
              </a:rPr>
              <a:t>common</a:t>
            </a:r>
            <a:r>
              <a:rPr lang="en-US" spc="-90" dirty="0">
                <a:cs typeface="Microsoft Sans Serif"/>
              </a:rPr>
              <a:t> cases.</a:t>
            </a:r>
            <a:r>
              <a:rPr lang="en-US" spc="-95" dirty="0">
                <a:cs typeface="Microsoft Sans Serif"/>
              </a:rPr>
              <a:t> </a:t>
            </a:r>
            <a:r>
              <a:rPr lang="en-US" spc="-130" dirty="0">
                <a:cs typeface="Microsoft Sans Serif"/>
              </a:rPr>
              <a:t>So</a:t>
            </a:r>
            <a:r>
              <a:rPr lang="en-US" spc="-85" dirty="0">
                <a:cs typeface="Microsoft Sans Serif"/>
              </a:rPr>
              <a:t> </a:t>
            </a:r>
            <a:r>
              <a:rPr lang="en-US" spc="55" dirty="0">
                <a:cs typeface="Microsoft Sans Serif"/>
              </a:rPr>
              <a:t>when</a:t>
            </a:r>
            <a:r>
              <a:rPr lang="en-US" spc="-100" dirty="0">
                <a:cs typeface="Microsoft Sans Serif"/>
              </a:rPr>
              <a:t> </a:t>
            </a:r>
            <a:r>
              <a:rPr lang="en-US" spc="80" dirty="0">
                <a:cs typeface="Microsoft Sans Serif"/>
              </a:rPr>
              <a:t>we </a:t>
            </a:r>
            <a:r>
              <a:rPr lang="en-US" spc="-660" dirty="0">
                <a:cs typeface="Microsoft Sans Serif"/>
              </a:rPr>
              <a:t> </a:t>
            </a:r>
            <a:r>
              <a:rPr lang="en-US" spc="130" dirty="0">
                <a:cs typeface="Microsoft Sans Serif"/>
              </a:rPr>
              <a:t>write </a:t>
            </a:r>
            <a:r>
              <a:rPr lang="en-US" spc="30" dirty="0">
                <a:cs typeface="Microsoft Sans Serif"/>
              </a:rPr>
              <a:t>rules </a:t>
            </a:r>
            <a:r>
              <a:rPr lang="en-US" spc="35" dirty="0">
                <a:cs typeface="Microsoft Sans Serif"/>
              </a:rPr>
              <a:t>by </a:t>
            </a:r>
            <a:r>
              <a:rPr lang="en-US" spc="-5" dirty="0">
                <a:cs typeface="Microsoft Sans Serif"/>
              </a:rPr>
              <a:t>hand, </a:t>
            </a:r>
            <a:r>
              <a:rPr lang="en-US" spc="190" dirty="0">
                <a:cs typeface="Microsoft Sans Serif"/>
              </a:rPr>
              <a:t>it </a:t>
            </a:r>
            <a:r>
              <a:rPr lang="en-US" spc="-40" dirty="0">
                <a:cs typeface="Microsoft Sans Serif"/>
              </a:rPr>
              <a:t>is </a:t>
            </a:r>
            <a:r>
              <a:rPr lang="en-US" spc="140" dirty="0">
                <a:cs typeface="Microsoft Sans Serif"/>
              </a:rPr>
              <a:t>often </a:t>
            </a:r>
            <a:r>
              <a:rPr lang="en-US" spc="145" dirty="0">
                <a:cs typeface="Microsoft Sans Serif"/>
              </a:rPr>
              <a:t>not </a:t>
            </a:r>
            <a:r>
              <a:rPr lang="en-US" spc="70" dirty="0">
                <a:cs typeface="Microsoft Sans Serif"/>
              </a:rPr>
              <a:t>correct </a:t>
            </a:r>
            <a:r>
              <a:rPr lang="en-US" spc="114" dirty="0">
                <a:cs typeface="Microsoft Sans Serif"/>
              </a:rPr>
              <a:t>at </a:t>
            </a:r>
            <a:r>
              <a:rPr lang="en-US" spc="40" dirty="0">
                <a:cs typeface="Microsoft Sans Serif"/>
              </a:rPr>
              <a:t>all </a:t>
            </a:r>
            <a:r>
              <a:rPr lang="en-US" spc="-665" dirty="0">
                <a:cs typeface="Microsoft Sans Serif"/>
              </a:rPr>
              <a:t> </a:t>
            </a:r>
            <a:r>
              <a:rPr lang="en-US" spc="20" dirty="0">
                <a:cs typeface="Microsoft Sans Serif"/>
              </a:rPr>
              <a:t>concerned</a:t>
            </a:r>
            <a:r>
              <a:rPr lang="en-US" spc="-100" dirty="0">
                <a:cs typeface="Microsoft Sans Serif"/>
              </a:rPr>
              <a:t> </a:t>
            </a:r>
            <a:r>
              <a:rPr lang="en-US" spc="85" dirty="0">
                <a:cs typeface="Microsoft Sans Serif"/>
              </a:rPr>
              <a:t>about</a:t>
            </a:r>
            <a:r>
              <a:rPr lang="en-US" spc="-90" dirty="0">
                <a:cs typeface="Microsoft Sans Serif"/>
              </a:rPr>
              <a:t> </a:t>
            </a:r>
            <a:r>
              <a:rPr lang="en-US" spc="20" dirty="0">
                <a:cs typeface="Microsoft Sans Serif"/>
              </a:rPr>
              <a:t>human</a:t>
            </a:r>
            <a:r>
              <a:rPr lang="en-US" spc="-95" dirty="0">
                <a:cs typeface="Microsoft Sans Serif"/>
              </a:rPr>
              <a:t> </a:t>
            </a:r>
            <a:r>
              <a:rPr lang="en-US" spc="35" dirty="0">
                <a:cs typeface="Microsoft Sans Serif"/>
              </a:rPr>
              <a:t>errors.</a:t>
            </a:r>
            <a:endParaRPr lang="en-US" dirty="0">
              <a:cs typeface="Microsoft Sans Serif"/>
            </a:endParaRPr>
          </a:p>
          <a:p>
            <a:pPr marL="804545" marR="243840" lvl="1" indent="-335280" algn="just">
              <a:lnSpc>
                <a:spcPct val="150000"/>
              </a:lnSpc>
              <a:spcBef>
                <a:spcPts val="100"/>
              </a:spcBef>
              <a:buClr>
                <a:srgbClr val="6697CC"/>
              </a:buClr>
              <a:buFont typeface="Arial MT"/>
              <a:buChar char="•"/>
              <a:tabLst>
                <a:tab pos="347345" algn="l"/>
                <a:tab pos="347980" algn="l"/>
              </a:tabLst>
            </a:pPr>
            <a:r>
              <a:rPr lang="en-US" b="1" spc="40" dirty="0">
                <a:cs typeface="Microsoft Sans Serif"/>
              </a:rPr>
              <a:t>Statistical </a:t>
            </a:r>
            <a:r>
              <a:rPr lang="en-US" b="1" spc="35" dirty="0">
                <a:cs typeface="Microsoft Sans Serif"/>
              </a:rPr>
              <a:t>inference: </a:t>
            </a:r>
            <a:r>
              <a:rPr lang="en-US" spc="-75" dirty="0">
                <a:cs typeface="Microsoft Sans Serif"/>
              </a:rPr>
              <a:t>NLP </a:t>
            </a:r>
            <a:r>
              <a:rPr lang="en-US" spc="-45" dirty="0">
                <a:cs typeface="Microsoft Sans Serif"/>
              </a:rPr>
              <a:t>can </a:t>
            </a:r>
            <a:r>
              <a:rPr lang="en-US" spc="10" dirty="0">
                <a:cs typeface="Microsoft Sans Serif"/>
              </a:rPr>
              <a:t>make </a:t>
            </a:r>
            <a:r>
              <a:rPr lang="en-US" spc="-30" dirty="0">
                <a:cs typeface="Microsoft Sans Serif"/>
              </a:rPr>
              <a:t>use </a:t>
            </a:r>
            <a:r>
              <a:rPr lang="en-US" spc="180" dirty="0">
                <a:cs typeface="Microsoft Sans Serif"/>
              </a:rPr>
              <a:t>of </a:t>
            </a:r>
            <a:r>
              <a:rPr lang="en-US" spc="185" dirty="0">
                <a:cs typeface="Microsoft Sans Serif"/>
              </a:rPr>
              <a:t> </a:t>
            </a:r>
            <a:r>
              <a:rPr lang="en-US" spc="55" dirty="0">
                <a:cs typeface="Microsoft Sans Serif"/>
              </a:rPr>
              <a:t>statistical </a:t>
            </a:r>
            <a:r>
              <a:rPr lang="en-US" spc="50" dirty="0">
                <a:cs typeface="Microsoft Sans Serif"/>
              </a:rPr>
              <a:t>inference algorithms. </a:t>
            </a:r>
            <a:r>
              <a:rPr lang="en-US" spc="145" dirty="0">
                <a:cs typeface="Microsoft Sans Serif"/>
              </a:rPr>
              <a:t>It </a:t>
            </a:r>
            <a:r>
              <a:rPr lang="en-US" spc="15" dirty="0">
                <a:cs typeface="Microsoft Sans Serif"/>
              </a:rPr>
              <a:t>helps </a:t>
            </a:r>
            <a:r>
              <a:rPr lang="en-US" spc="45" dirty="0">
                <a:cs typeface="Microsoft Sans Serif"/>
              </a:rPr>
              <a:t>you </a:t>
            </a:r>
            <a:r>
              <a:rPr lang="en-US" spc="200" dirty="0">
                <a:cs typeface="Microsoft Sans Serif"/>
              </a:rPr>
              <a:t>to </a:t>
            </a:r>
            <a:r>
              <a:rPr lang="en-US" spc="204" dirty="0">
                <a:cs typeface="Microsoft Sans Serif"/>
              </a:rPr>
              <a:t> </a:t>
            </a:r>
            <a:r>
              <a:rPr lang="en-US" spc="45" dirty="0">
                <a:cs typeface="Microsoft Sans Serif"/>
              </a:rPr>
              <a:t>produce </a:t>
            </a:r>
            <a:r>
              <a:rPr lang="en-US" spc="35" dirty="0">
                <a:cs typeface="Microsoft Sans Serif"/>
              </a:rPr>
              <a:t>models </a:t>
            </a:r>
            <a:r>
              <a:rPr lang="en-US" spc="145" dirty="0">
                <a:cs typeface="Microsoft Sans Serif"/>
              </a:rPr>
              <a:t>that </a:t>
            </a:r>
            <a:r>
              <a:rPr lang="en-US" spc="15" dirty="0">
                <a:cs typeface="Microsoft Sans Serif"/>
              </a:rPr>
              <a:t>are </a:t>
            </a:r>
            <a:r>
              <a:rPr lang="en-US" spc="60" dirty="0">
                <a:cs typeface="Microsoft Sans Serif"/>
              </a:rPr>
              <a:t>robust. </a:t>
            </a:r>
            <a:r>
              <a:rPr lang="en-US" spc="-40" dirty="0">
                <a:cs typeface="Microsoft Sans Serif"/>
              </a:rPr>
              <a:t>e.g., </a:t>
            </a:r>
            <a:r>
              <a:rPr lang="en-US" spc="50" dirty="0">
                <a:cs typeface="Microsoft Sans Serif"/>
              </a:rPr>
              <a:t>containing </a:t>
            </a:r>
            <a:r>
              <a:rPr lang="en-US" spc="55" dirty="0">
                <a:cs typeface="Microsoft Sans Serif"/>
              </a:rPr>
              <a:t> </a:t>
            </a:r>
            <a:r>
              <a:rPr lang="en-US" spc="60" dirty="0">
                <a:cs typeface="Microsoft Sans Serif"/>
              </a:rPr>
              <a:t>words</a:t>
            </a:r>
            <a:r>
              <a:rPr lang="en-US" spc="-105" dirty="0">
                <a:cs typeface="Microsoft Sans Serif"/>
              </a:rPr>
              <a:t> </a:t>
            </a:r>
            <a:r>
              <a:rPr lang="en-US" spc="114" dirty="0">
                <a:cs typeface="Microsoft Sans Serif"/>
              </a:rPr>
              <a:t>or</a:t>
            </a:r>
            <a:r>
              <a:rPr lang="en-US" spc="-100" dirty="0">
                <a:cs typeface="Microsoft Sans Serif"/>
              </a:rPr>
              <a:t> </a:t>
            </a:r>
            <a:r>
              <a:rPr lang="en-US" spc="60" dirty="0">
                <a:cs typeface="Microsoft Sans Serif"/>
              </a:rPr>
              <a:t>structures</a:t>
            </a:r>
            <a:r>
              <a:rPr lang="en-US" spc="-90" dirty="0">
                <a:cs typeface="Microsoft Sans Serif"/>
              </a:rPr>
              <a:t> </a:t>
            </a:r>
            <a:r>
              <a:rPr lang="en-US" spc="40" dirty="0">
                <a:cs typeface="Microsoft Sans Serif"/>
              </a:rPr>
              <a:t>which</a:t>
            </a:r>
            <a:r>
              <a:rPr lang="en-US" spc="-95" dirty="0">
                <a:cs typeface="Microsoft Sans Serif"/>
              </a:rPr>
              <a:t> </a:t>
            </a:r>
            <a:r>
              <a:rPr lang="en-US" spc="15" dirty="0">
                <a:cs typeface="Microsoft Sans Serif"/>
              </a:rPr>
              <a:t>are</a:t>
            </a:r>
            <a:r>
              <a:rPr lang="en-US" spc="-95" dirty="0">
                <a:cs typeface="Microsoft Sans Serif"/>
              </a:rPr>
              <a:t> </a:t>
            </a:r>
            <a:r>
              <a:rPr lang="en-US" spc="75" dirty="0">
                <a:cs typeface="Microsoft Sans Serif"/>
              </a:rPr>
              <a:t>known</a:t>
            </a:r>
            <a:r>
              <a:rPr lang="en-US" spc="-95" dirty="0">
                <a:cs typeface="Microsoft Sans Serif"/>
              </a:rPr>
              <a:t> </a:t>
            </a:r>
            <a:r>
              <a:rPr lang="en-US" spc="200" dirty="0">
                <a:cs typeface="Microsoft Sans Serif"/>
              </a:rPr>
              <a:t>to</a:t>
            </a:r>
            <a:r>
              <a:rPr lang="en-US" spc="-95" dirty="0">
                <a:cs typeface="Microsoft Sans Serif"/>
              </a:rPr>
              <a:t> </a:t>
            </a:r>
            <a:r>
              <a:rPr lang="en-US" spc="20" dirty="0">
                <a:cs typeface="Microsoft Sans Serif"/>
              </a:rPr>
              <a:t>everyone.</a:t>
            </a:r>
            <a:endParaRPr lang="en-US" dirty="0">
              <a:cs typeface="Microsoft Sans Serif"/>
            </a:endParaRP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C0173-E762-4F40-1115-75119D545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C4F0-85B3-4AFB-A0A1-CB4941EADC14}" type="slidenum">
              <a:rPr lang="en-IN" smtClean="0"/>
              <a:t>11</a:t>
            </a:fld>
            <a:endParaRPr lang="en-IN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9A6FBEA-6DB2-F58F-B6EB-01C8F1216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D9D94-1003-4695-BBE7-135976518D5D}" type="datetime1">
              <a:rPr lang="en-IN" smtClean="0"/>
              <a:t>26-02-2024</a:t>
            </a:fld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0EC6F65-B87A-C596-656D-4140137C0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Foundations of Data Science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6710" rIns="0" bIns="0" rtlCol="0" anchor="ctr">
            <a:spAutoFit/>
          </a:bodyPr>
          <a:lstStyle/>
          <a:p>
            <a:pPr marL="548640" algn="ctr">
              <a:lnSpc>
                <a:spcPct val="100000"/>
              </a:lnSpc>
              <a:spcBef>
                <a:spcPts val="2730"/>
              </a:spcBef>
            </a:pPr>
            <a:r>
              <a:rPr b="1" spc="-110" dirty="0">
                <a:solidFill>
                  <a:srgbClr val="C00000"/>
                </a:solidFill>
              </a:rPr>
              <a:t>NLP</a:t>
            </a:r>
            <a:r>
              <a:rPr b="1" spc="-135" dirty="0">
                <a:solidFill>
                  <a:srgbClr val="C00000"/>
                </a:solidFill>
              </a:rPr>
              <a:t> </a:t>
            </a:r>
            <a:r>
              <a:rPr b="1" spc="-10" dirty="0">
                <a:solidFill>
                  <a:srgbClr val="C00000"/>
                </a:solidFill>
              </a:rPr>
              <a:t>Ste</a:t>
            </a:r>
            <a:r>
              <a:rPr b="1" spc="-40" dirty="0">
                <a:solidFill>
                  <a:srgbClr val="C00000"/>
                </a:solidFill>
              </a:rPr>
              <a:t>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93E86A-4ECE-181A-49E3-7EC392B3D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3535" algn="just">
              <a:spcBef>
                <a:spcPts val="795"/>
              </a:spcBef>
              <a:buClr>
                <a:srgbClr val="6697CC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sz="2400" spc="60" dirty="0">
                <a:cs typeface="Microsoft Sans Serif"/>
              </a:rPr>
              <a:t>How</a:t>
            </a:r>
            <a:r>
              <a:rPr lang="en-US" sz="2400" spc="-105" dirty="0">
                <a:cs typeface="Microsoft Sans Serif"/>
              </a:rPr>
              <a:t> </a:t>
            </a:r>
            <a:r>
              <a:rPr lang="en-US" sz="2400" spc="200" dirty="0">
                <a:cs typeface="Microsoft Sans Serif"/>
              </a:rPr>
              <a:t>to</a:t>
            </a:r>
            <a:r>
              <a:rPr lang="en-US" sz="2400" spc="-105" dirty="0">
                <a:cs typeface="Microsoft Sans Serif"/>
              </a:rPr>
              <a:t> </a:t>
            </a:r>
            <a:r>
              <a:rPr lang="en-US" sz="2400" spc="80" dirty="0">
                <a:cs typeface="Microsoft Sans Serif"/>
              </a:rPr>
              <a:t>Perform</a:t>
            </a:r>
            <a:r>
              <a:rPr lang="en-US" sz="2400" spc="-105" dirty="0">
                <a:cs typeface="Microsoft Sans Serif"/>
              </a:rPr>
              <a:t> </a:t>
            </a:r>
            <a:r>
              <a:rPr lang="en-US" sz="2400" spc="-160" dirty="0">
                <a:cs typeface="Microsoft Sans Serif"/>
              </a:rPr>
              <a:t>NLP?</a:t>
            </a:r>
            <a:endParaRPr lang="en-US" sz="2400" dirty="0">
              <a:cs typeface="Microsoft Sans Serif"/>
            </a:endParaRPr>
          </a:p>
          <a:p>
            <a:pPr marL="755650" lvl="1" indent="-286385" algn="just">
              <a:spcBef>
                <a:spcPts val="700"/>
              </a:spcBef>
              <a:buClr>
                <a:srgbClr val="6697CC"/>
              </a:buClr>
              <a:buFont typeface="Arial MT"/>
              <a:buChar char="–"/>
              <a:tabLst>
                <a:tab pos="756285" algn="l"/>
              </a:tabLst>
            </a:pPr>
            <a:r>
              <a:rPr lang="en-US" spc="45" dirty="0">
                <a:cs typeface="Microsoft Sans Serif"/>
              </a:rPr>
              <a:t>Segmentation</a:t>
            </a:r>
            <a:endParaRPr lang="en-US" dirty="0">
              <a:cs typeface="Microsoft Sans Serif"/>
            </a:endParaRPr>
          </a:p>
          <a:p>
            <a:pPr marL="755650" lvl="1" indent="-286385" algn="just">
              <a:spcBef>
                <a:spcPts val="700"/>
              </a:spcBef>
              <a:buClr>
                <a:srgbClr val="6697CC"/>
              </a:buClr>
              <a:buFont typeface="Arial MT"/>
              <a:buChar char="–"/>
              <a:tabLst>
                <a:tab pos="756285" algn="l"/>
              </a:tabLst>
            </a:pPr>
            <a:r>
              <a:rPr lang="en-US" spc="20" dirty="0">
                <a:cs typeface="Microsoft Sans Serif"/>
              </a:rPr>
              <a:t>Tokenizing</a:t>
            </a:r>
            <a:endParaRPr lang="en-US" dirty="0">
              <a:cs typeface="Microsoft Sans Serif"/>
            </a:endParaRPr>
          </a:p>
          <a:p>
            <a:pPr marL="755650" lvl="1" indent="-286385" algn="just">
              <a:spcBef>
                <a:spcPts val="700"/>
              </a:spcBef>
              <a:buClr>
                <a:srgbClr val="6697CC"/>
              </a:buClr>
              <a:buFont typeface="Arial MT"/>
              <a:buChar char="–"/>
              <a:tabLst>
                <a:tab pos="756285" algn="l"/>
              </a:tabLst>
            </a:pPr>
            <a:r>
              <a:rPr lang="en-US" spc="10" dirty="0">
                <a:cs typeface="Microsoft Sans Serif"/>
              </a:rPr>
              <a:t>Removing</a:t>
            </a:r>
            <a:r>
              <a:rPr lang="en-US" spc="-120" dirty="0">
                <a:cs typeface="Microsoft Sans Serif"/>
              </a:rPr>
              <a:t> </a:t>
            </a:r>
            <a:r>
              <a:rPr lang="en-US" spc="30" dirty="0">
                <a:cs typeface="Microsoft Sans Serif"/>
              </a:rPr>
              <a:t>Stop</a:t>
            </a:r>
            <a:r>
              <a:rPr lang="en-US" spc="-105" dirty="0">
                <a:cs typeface="Microsoft Sans Serif"/>
              </a:rPr>
              <a:t> </a:t>
            </a:r>
            <a:r>
              <a:rPr lang="en-US" spc="5" dirty="0">
                <a:cs typeface="Microsoft Sans Serif"/>
              </a:rPr>
              <a:t>Words</a:t>
            </a:r>
            <a:endParaRPr lang="en-US" dirty="0">
              <a:cs typeface="Microsoft Sans Serif"/>
            </a:endParaRPr>
          </a:p>
          <a:p>
            <a:pPr marL="755650" lvl="1" indent="-286385" algn="just">
              <a:spcBef>
                <a:spcPts val="700"/>
              </a:spcBef>
              <a:buClr>
                <a:srgbClr val="6697CC"/>
              </a:buClr>
              <a:buFont typeface="Arial MT"/>
              <a:buChar char="–"/>
              <a:tabLst>
                <a:tab pos="756285" algn="l"/>
              </a:tabLst>
            </a:pPr>
            <a:r>
              <a:rPr lang="en-US" spc="35" dirty="0">
                <a:cs typeface="Microsoft Sans Serif"/>
              </a:rPr>
              <a:t>Stemming</a:t>
            </a:r>
            <a:endParaRPr lang="en-US" dirty="0">
              <a:cs typeface="Microsoft Sans Serif"/>
            </a:endParaRPr>
          </a:p>
          <a:p>
            <a:pPr marL="755650" lvl="1" indent="-286385" algn="just">
              <a:spcBef>
                <a:spcPts val="700"/>
              </a:spcBef>
              <a:buClr>
                <a:srgbClr val="6697CC"/>
              </a:buClr>
              <a:buFont typeface="Arial MT"/>
              <a:buChar char="–"/>
              <a:tabLst>
                <a:tab pos="756285" algn="l"/>
              </a:tabLst>
            </a:pPr>
            <a:r>
              <a:rPr lang="en-US" spc="50" dirty="0">
                <a:cs typeface="Microsoft Sans Serif"/>
              </a:rPr>
              <a:t>Lemmatization</a:t>
            </a:r>
            <a:endParaRPr lang="en-US" dirty="0">
              <a:cs typeface="Microsoft Sans Serif"/>
            </a:endParaRPr>
          </a:p>
          <a:p>
            <a:pPr marL="755650" lvl="1" indent="-286385" algn="just">
              <a:spcBef>
                <a:spcPts val="700"/>
              </a:spcBef>
              <a:buClr>
                <a:srgbClr val="6697CC"/>
              </a:buClr>
              <a:buFont typeface="Arial MT"/>
              <a:buChar char="–"/>
              <a:tabLst>
                <a:tab pos="756285" algn="l"/>
              </a:tabLst>
            </a:pPr>
            <a:r>
              <a:rPr lang="en-US" spc="50" dirty="0">
                <a:cs typeface="Microsoft Sans Serif"/>
              </a:rPr>
              <a:t>Part</a:t>
            </a:r>
            <a:r>
              <a:rPr lang="en-US" spc="-120" dirty="0">
                <a:cs typeface="Microsoft Sans Serif"/>
              </a:rPr>
              <a:t> </a:t>
            </a:r>
            <a:r>
              <a:rPr lang="en-US" spc="180" dirty="0">
                <a:cs typeface="Microsoft Sans Serif"/>
              </a:rPr>
              <a:t>of</a:t>
            </a:r>
            <a:r>
              <a:rPr lang="en-US" spc="-110" dirty="0">
                <a:cs typeface="Microsoft Sans Serif"/>
              </a:rPr>
              <a:t> </a:t>
            </a:r>
            <a:r>
              <a:rPr lang="en-US" spc="-55" dirty="0">
                <a:cs typeface="Microsoft Sans Serif"/>
              </a:rPr>
              <a:t>Speech</a:t>
            </a:r>
            <a:r>
              <a:rPr lang="en-US" spc="-114" dirty="0">
                <a:cs typeface="Microsoft Sans Serif"/>
              </a:rPr>
              <a:t> </a:t>
            </a:r>
            <a:r>
              <a:rPr lang="en-US" spc="10" dirty="0">
                <a:cs typeface="Microsoft Sans Serif"/>
              </a:rPr>
              <a:t>Tagging</a:t>
            </a:r>
            <a:endParaRPr lang="en-US" dirty="0">
              <a:cs typeface="Microsoft Sans Serif"/>
            </a:endParaRPr>
          </a:p>
          <a:p>
            <a:pPr marL="755650" lvl="1" indent="-286385" algn="just">
              <a:spcBef>
                <a:spcPts val="710"/>
              </a:spcBef>
              <a:buClr>
                <a:srgbClr val="6697CC"/>
              </a:buClr>
              <a:buFont typeface="Arial MT"/>
              <a:buChar char="–"/>
              <a:tabLst>
                <a:tab pos="756285" algn="l"/>
              </a:tabLst>
            </a:pPr>
            <a:r>
              <a:rPr lang="en-US" spc="15" dirty="0">
                <a:cs typeface="Microsoft Sans Serif"/>
              </a:rPr>
              <a:t>Named</a:t>
            </a:r>
            <a:r>
              <a:rPr lang="en-US" spc="-114" dirty="0">
                <a:cs typeface="Microsoft Sans Serif"/>
              </a:rPr>
              <a:t> </a:t>
            </a:r>
            <a:r>
              <a:rPr lang="en-US" spc="80" dirty="0">
                <a:cs typeface="Microsoft Sans Serif"/>
              </a:rPr>
              <a:t>Entity</a:t>
            </a:r>
            <a:r>
              <a:rPr lang="en-US" spc="-114" dirty="0">
                <a:cs typeface="Microsoft Sans Serif"/>
              </a:rPr>
              <a:t> </a:t>
            </a:r>
            <a:r>
              <a:rPr lang="en-US" spc="5" dirty="0">
                <a:cs typeface="Microsoft Sans Serif"/>
              </a:rPr>
              <a:t>Tagging</a:t>
            </a:r>
            <a:endParaRPr lang="en-US" dirty="0">
              <a:cs typeface="Microsoft Sans Serif"/>
            </a:endParaRP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E4174-D7C8-6878-E9F5-8763093D5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C4F0-85B3-4AFB-A0A1-CB4941EADC14}" type="slidenum">
              <a:rPr lang="en-IN" smtClean="0"/>
              <a:t>12</a:t>
            </a:fld>
            <a:endParaRPr lang="en-IN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887B3C2-21EE-8BA3-118D-921FB3316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2F644-A664-4A6E-A000-68EA84C06723}" type="datetime1">
              <a:rPr lang="en-IN" smtClean="0"/>
              <a:t>26-02-2024</a:t>
            </a:fld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BDF58CE-0273-48F7-54AB-60A7D73D3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Foundations of Data Science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120" y="-55683"/>
            <a:ext cx="10515600" cy="1325563"/>
          </a:xfrm>
          <a:prstGeom prst="rect">
            <a:avLst/>
          </a:prstGeom>
        </p:spPr>
        <p:txBody>
          <a:bodyPr vert="horz" wrap="square" lIns="0" tIns="346710" rIns="0" bIns="0" rtlCol="0" anchor="ctr">
            <a:spAutoFit/>
          </a:bodyPr>
          <a:lstStyle/>
          <a:p>
            <a:pPr marL="548640" algn="ctr">
              <a:lnSpc>
                <a:spcPct val="100000"/>
              </a:lnSpc>
              <a:spcBef>
                <a:spcPts val="2730"/>
              </a:spcBef>
            </a:pPr>
            <a:r>
              <a:rPr b="1" spc="65" dirty="0">
                <a:solidFill>
                  <a:srgbClr val="C00000"/>
                </a:solidFill>
              </a:rPr>
              <a:t>Segmentation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9DDCD13-AABD-C521-80F2-CD0CAF241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185"/>
            <a:ext cx="10515600" cy="4351338"/>
          </a:xfrm>
        </p:spPr>
        <p:txBody>
          <a:bodyPr/>
          <a:lstStyle/>
          <a:p>
            <a:pPr algn="just"/>
            <a:r>
              <a:rPr lang="en-US" sz="2400" spc="-25" dirty="0">
                <a:cs typeface="Microsoft Sans Serif"/>
              </a:rPr>
              <a:t>You </a:t>
            </a:r>
            <a:r>
              <a:rPr lang="en-US" sz="2400" spc="145" dirty="0">
                <a:cs typeface="Microsoft Sans Serif"/>
              </a:rPr>
              <a:t>first </a:t>
            </a:r>
            <a:r>
              <a:rPr lang="en-US" sz="2400" spc="30" dirty="0">
                <a:cs typeface="Microsoft Sans Serif"/>
              </a:rPr>
              <a:t>need </a:t>
            </a:r>
            <a:r>
              <a:rPr lang="en-US" sz="2400" spc="220" dirty="0">
                <a:cs typeface="Microsoft Sans Serif"/>
              </a:rPr>
              <a:t>to </a:t>
            </a:r>
            <a:r>
              <a:rPr lang="en-US" sz="2400" spc="35" dirty="0">
                <a:cs typeface="Microsoft Sans Serif"/>
              </a:rPr>
              <a:t>break </a:t>
            </a:r>
            <a:r>
              <a:rPr lang="en-US" sz="2400" spc="125" dirty="0">
                <a:cs typeface="Microsoft Sans Serif"/>
              </a:rPr>
              <a:t>the </a:t>
            </a:r>
            <a:r>
              <a:rPr lang="en-US" sz="2400" spc="100" dirty="0">
                <a:cs typeface="Microsoft Sans Serif"/>
              </a:rPr>
              <a:t>entire </a:t>
            </a:r>
            <a:r>
              <a:rPr lang="en-US" sz="2400" spc="70" dirty="0">
                <a:cs typeface="Microsoft Sans Serif"/>
              </a:rPr>
              <a:t>document </a:t>
            </a:r>
            <a:r>
              <a:rPr lang="en-US" sz="2400" spc="75" dirty="0">
                <a:cs typeface="Microsoft Sans Serif"/>
              </a:rPr>
              <a:t> </a:t>
            </a:r>
            <a:r>
              <a:rPr lang="en-US" sz="2400" spc="90" dirty="0">
                <a:cs typeface="Microsoft Sans Serif"/>
              </a:rPr>
              <a:t>down</a:t>
            </a:r>
            <a:r>
              <a:rPr lang="en-US" sz="2400" spc="-105" dirty="0">
                <a:cs typeface="Microsoft Sans Serif"/>
              </a:rPr>
              <a:t> </a:t>
            </a:r>
            <a:r>
              <a:rPr lang="en-US" sz="2400" spc="140" dirty="0">
                <a:cs typeface="Microsoft Sans Serif"/>
              </a:rPr>
              <a:t>into</a:t>
            </a:r>
            <a:r>
              <a:rPr lang="en-US" sz="2400" spc="-110" dirty="0">
                <a:cs typeface="Microsoft Sans Serif"/>
              </a:rPr>
              <a:t> </a:t>
            </a:r>
            <a:r>
              <a:rPr lang="en-US" sz="2400" spc="85" dirty="0">
                <a:cs typeface="Microsoft Sans Serif"/>
              </a:rPr>
              <a:t>its</a:t>
            </a:r>
            <a:r>
              <a:rPr lang="en-US" sz="2400" spc="-105" dirty="0">
                <a:cs typeface="Microsoft Sans Serif"/>
              </a:rPr>
              <a:t> </a:t>
            </a:r>
            <a:r>
              <a:rPr lang="en-US" sz="2400" spc="95" dirty="0">
                <a:cs typeface="Microsoft Sans Serif"/>
              </a:rPr>
              <a:t>constituent</a:t>
            </a:r>
            <a:r>
              <a:rPr lang="en-US" sz="2400" spc="-100" dirty="0">
                <a:cs typeface="Microsoft Sans Serif"/>
              </a:rPr>
              <a:t> </a:t>
            </a:r>
            <a:r>
              <a:rPr lang="en-US" sz="2400" spc="-10" dirty="0">
                <a:cs typeface="Microsoft Sans Serif"/>
              </a:rPr>
              <a:t>sentences.</a:t>
            </a:r>
            <a:r>
              <a:rPr lang="en-US" sz="2400" spc="-110" dirty="0">
                <a:cs typeface="Microsoft Sans Serif"/>
              </a:rPr>
              <a:t> </a:t>
            </a:r>
            <a:r>
              <a:rPr lang="en-US" sz="2400" spc="-25" dirty="0">
                <a:cs typeface="Microsoft Sans Serif"/>
              </a:rPr>
              <a:t>You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-55" dirty="0">
                <a:cs typeface="Microsoft Sans Serif"/>
              </a:rPr>
              <a:t>can</a:t>
            </a:r>
            <a:r>
              <a:rPr lang="en-US" sz="2400" spc="-100" dirty="0">
                <a:cs typeface="Microsoft Sans Serif"/>
              </a:rPr>
              <a:t> </a:t>
            </a:r>
            <a:r>
              <a:rPr lang="en-US" sz="2400" spc="85" dirty="0">
                <a:cs typeface="Microsoft Sans Serif"/>
              </a:rPr>
              <a:t>do </a:t>
            </a:r>
            <a:r>
              <a:rPr lang="en-US" sz="2400" spc="-730" dirty="0">
                <a:cs typeface="Microsoft Sans Serif"/>
              </a:rPr>
              <a:t> </a:t>
            </a:r>
            <a:r>
              <a:rPr lang="en-US" sz="2400" spc="70" dirty="0">
                <a:cs typeface="Microsoft Sans Serif"/>
              </a:rPr>
              <a:t>this </a:t>
            </a:r>
            <a:r>
              <a:rPr lang="en-US" sz="2400" spc="35" dirty="0">
                <a:cs typeface="Microsoft Sans Serif"/>
              </a:rPr>
              <a:t>by </a:t>
            </a:r>
            <a:r>
              <a:rPr lang="en-US" sz="2400" spc="55" dirty="0">
                <a:cs typeface="Microsoft Sans Serif"/>
              </a:rPr>
              <a:t>segmenting </a:t>
            </a:r>
            <a:r>
              <a:rPr lang="en-US" sz="2400" spc="125" dirty="0">
                <a:cs typeface="Microsoft Sans Serif"/>
              </a:rPr>
              <a:t>the </a:t>
            </a:r>
            <a:r>
              <a:rPr lang="en-US" sz="2400" spc="70" dirty="0">
                <a:cs typeface="Microsoft Sans Serif"/>
              </a:rPr>
              <a:t>article </a:t>
            </a:r>
            <a:r>
              <a:rPr lang="en-US" sz="2400" spc="45" dirty="0">
                <a:cs typeface="Microsoft Sans Serif"/>
              </a:rPr>
              <a:t>along </a:t>
            </a:r>
            <a:r>
              <a:rPr lang="en-US" sz="2400" spc="150" dirty="0">
                <a:cs typeface="Microsoft Sans Serif"/>
              </a:rPr>
              <a:t>with </a:t>
            </a:r>
            <a:r>
              <a:rPr lang="en-US" sz="2400" spc="85" dirty="0">
                <a:cs typeface="Microsoft Sans Serif"/>
              </a:rPr>
              <a:t>its </a:t>
            </a:r>
            <a:r>
              <a:rPr lang="en-US" sz="2400" spc="90" dirty="0">
                <a:cs typeface="Microsoft Sans Serif"/>
              </a:rPr>
              <a:t> </a:t>
            </a:r>
            <a:r>
              <a:rPr lang="en-US" sz="2400" spc="80" dirty="0">
                <a:cs typeface="Microsoft Sans Serif"/>
              </a:rPr>
              <a:t>punctuation</a:t>
            </a:r>
            <a:r>
              <a:rPr lang="en-US" sz="2400" spc="-105" dirty="0">
                <a:cs typeface="Microsoft Sans Serif"/>
              </a:rPr>
              <a:t> </a:t>
            </a:r>
            <a:r>
              <a:rPr lang="en-US" sz="2400" spc="65" dirty="0">
                <a:cs typeface="Microsoft Sans Serif"/>
              </a:rPr>
              <a:t>like</a:t>
            </a:r>
            <a:r>
              <a:rPr lang="en-US" sz="2400" spc="-105" dirty="0">
                <a:cs typeface="Microsoft Sans Serif"/>
              </a:rPr>
              <a:t> </a:t>
            </a:r>
            <a:r>
              <a:rPr lang="en-US" sz="2400" spc="145" dirty="0">
                <a:cs typeface="Microsoft Sans Serif"/>
              </a:rPr>
              <a:t>full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40" dirty="0">
                <a:cs typeface="Microsoft Sans Serif"/>
              </a:rPr>
              <a:t>stops</a:t>
            </a:r>
            <a:r>
              <a:rPr lang="en-US" sz="2400" spc="-100" dirty="0">
                <a:cs typeface="Microsoft Sans Serif"/>
              </a:rPr>
              <a:t> </a:t>
            </a:r>
            <a:r>
              <a:rPr lang="en-US" sz="2400" spc="10" dirty="0">
                <a:cs typeface="Microsoft Sans Serif"/>
              </a:rPr>
              <a:t>and</a:t>
            </a:r>
            <a:r>
              <a:rPr lang="en-US" sz="2400" spc="-110" dirty="0">
                <a:cs typeface="Microsoft Sans Serif"/>
              </a:rPr>
              <a:t> </a:t>
            </a:r>
            <a:r>
              <a:rPr lang="en-US" sz="2400" spc="-30" dirty="0">
                <a:cs typeface="Microsoft Sans Serif"/>
              </a:rPr>
              <a:t>commas.</a:t>
            </a:r>
            <a:endParaRPr lang="en-US" sz="2400" dirty="0">
              <a:cs typeface="Microsoft Sans Serif"/>
            </a:endParaRPr>
          </a:p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8C0FC-A65E-3D19-5D82-F3F573BEB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C4F0-85B3-4AFB-A0A1-CB4941EADC14}" type="slidenum">
              <a:rPr lang="en-IN" smtClean="0"/>
              <a:t>13</a:t>
            </a:fld>
            <a:endParaRPr lang="en-IN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3764" y="3161075"/>
            <a:ext cx="6949516" cy="1955241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A28EE6F-DDD2-CE5D-B2FD-F26168E9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DB3A-5093-4F1A-849B-804B9A32DE80}" type="datetime1">
              <a:rPr lang="en-IN" smtClean="0"/>
              <a:t>26-02-2024</a:t>
            </a:fld>
            <a:endParaRPr lang="en-I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DBCE7BC-3C12-DBC0-DF37-13AC503E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Foundations of Data Science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600" y="0"/>
            <a:ext cx="10515600" cy="1325563"/>
          </a:xfrm>
          <a:prstGeom prst="rect">
            <a:avLst/>
          </a:prstGeom>
        </p:spPr>
        <p:txBody>
          <a:bodyPr vert="horz" wrap="square" lIns="0" tIns="346710" rIns="0" bIns="0" rtlCol="0" anchor="ctr">
            <a:spAutoFit/>
          </a:bodyPr>
          <a:lstStyle/>
          <a:p>
            <a:pPr marL="548640" algn="ctr">
              <a:lnSpc>
                <a:spcPct val="100000"/>
              </a:lnSpc>
              <a:spcBef>
                <a:spcPts val="2730"/>
              </a:spcBef>
            </a:pPr>
            <a:r>
              <a:rPr b="1" spc="30" dirty="0">
                <a:solidFill>
                  <a:srgbClr val="C00000"/>
                </a:solidFill>
              </a:rPr>
              <a:t>Tokenizing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0E9C79-2DBA-56BC-9E4E-51D4944CC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585"/>
            <a:ext cx="10515600" cy="4351338"/>
          </a:xfrm>
        </p:spPr>
        <p:txBody>
          <a:bodyPr>
            <a:normAutofit/>
          </a:bodyPr>
          <a:lstStyle/>
          <a:p>
            <a:pPr marL="355600" marR="5080" indent="-343535" algn="just">
              <a:spcBef>
                <a:spcPts val="100"/>
              </a:spcBef>
              <a:buClr>
                <a:srgbClr val="6697CC"/>
              </a:buClr>
              <a:buFont typeface="Arial MT"/>
              <a:buChar char="•"/>
              <a:tabLst>
                <a:tab pos="356235" algn="l"/>
              </a:tabLst>
            </a:pPr>
            <a:r>
              <a:rPr lang="en-US" sz="2400" spc="5" dirty="0">
                <a:cs typeface="Microsoft Sans Serif"/>
              </a:rPr>
              <a:t>For</a:t>
            </a:r>
            <a:r>
              <a:rPr lang="en-US" sz="2400" spc="-100" dirty="0">
                <a:cs typeface="Microsoft Sans Serif"/>
              </a:rPr>
              <a:t> </a:t>
            </a:r>
            <a:r>
              <a:rPr lang="en-US" sz="2400" spc="110" dirty="0">
                <a:cs typeface="Microsoft Sans Serif"/>
              </a:rPr>
              <a:t>the</a:t>
            </a:r>
            <a:r>
              <a:rPr lang="en-US" sz="2400" spc="-85" dirty="0">
                <a:cs typeface="Microsoft Sans Serif"/>
              </a:rPr>
              <a:t> </a:t>
            </a:r>
            <a:r>
              <a:rPr lang="en-US" sz="2400" spc="80" dirty="0">
                <a:cs typeface="Microsoft Sans Serif"/>
              </a:rPr>
              <a:t>algorithm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185" dirty="0">
                <a:cs typeface="Microsoft Sans Serif"/>
              </a:rPr>
              <a:t>to</a:t>
            </a:r>
            <a:r>
              <a:rPr lang="en-US" sz="2400" spc="-100" dirty="0">
                <a:cs typeface="Microsoft Sans Serif"/>
              </a:rPr>
              <a:t> </a:t>
            </a:r>
            <a:r>
              <a:rPr lang="en-US" sz="2400" spc="45" dirty="0">
                <a:cs typeface="Microsoft Sans Serif"/>
              </a:rPr>
              <a:t>understand</a:t>
            </a:r>
            <a:r>
              <a:rPr lang="en-US" sz="2400" spc="-85" dirty="0">
                <a:cs typeface="Microsoft Sans Serif"/>
              </a:rPr>
              <a:t> </a:t>
            </a:r>
            <a:r>
              <a:rPr lang="en-US" sz="2400" spc="40" dirty="0">
                <a:cs typeface="Microsoft Sans Serif"/>
              </a:rPr>
              <a:t>these</a:t>
            </a:r>
            <a:r>
              <a:rPr lang="en-US" sz="2400" spc="-85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sentences,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30" dirty="0">
                <a:cs typeface="Microsoft Sans Serif"/>
              </a:rPr>
              <a:t>you </a:t>
            </a:r>
            <a:r>
              <a:rPr lang="en-US" sz="2400" spc="-625" dirty="0">
                <a:cs typeface="Microsoft Sans Serif"/>
              </a:rPr>
              <a:t> </a:t>
            </a:r>
            <a:r>
              <a:rPr lang="en-US" sz="2400" spc="30" dirty="0">
                <a:cs typeface="Microsoft Sans Serif"/>
              </a:rPr>
              <a:t>need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185" dirty="0">
                <a:cs typeface="Microsoft Sans Serif"/>
              </a:rPr>
              <a:t>to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120" dirty="0">
                <a:cs typeface="Microsoft Sans Serif"/>
              </a:rPr>
              <a:t>get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110" dirty="0">
                <a:cs typeface="Microsoft Sans Serif"/>
              </a:rPr>
              <a:t>the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55" dirty="0">
                <a:cs typeface="Microsoft Sans Serif"/>
              </a:rPr>
              <a:t>words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50" dirty="0">
                <a:cs typeface="Microsoft Sans Serif"/>
              </a:rPr>
              <a:t>in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-85" dirty="0">
                <a:cs typeface="Microsoft Sans Serif"/>
              </a:rPr>
              <a:t>a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20" dirty="0">
                <a:cs typeface="Microsoft Sans Serif"/>
              </a:rPr>
              <a:t>sentence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10" dirty="0">
                <a:cs typeface="Microsoft Sans Serif"/>
              </a:rPr>
              <a:t>and</a:t>
            </a:r>
            <a:r>
              <a:rPr lang="en-US" sz="2400" spc="-85" dirty="0">
                <a:cs typeface="Microsoft Sans Serif"/>
              </a:rPr>
              <a:t> </a:t>
            </a:r>
            <a:r>
              <a:rPr lang="en-US" sz="2400" spc="30" dirty="0">
                <a:cs typeface="Microsoft Sans Serif"/>
              </a:rPr>
              <a:t>explain</a:t>
            </a:r>
            <a:r>
              <a:rPr lang="en-US" sz="2400" spc="-85" dirty="0">
                <a:cs typeface="Microsoft Sans Serif"/>
              </a:rPr>
              <a:t> </a:t>
            </a:r>
            <a:r>
              <a:rPr lang="en-US" sz="2400" spc="95" dirty="0">
                <a:cs typeface="Microsoft Sans Serif"/>
              </a:rPr>
              <a:t>them </a:t>
            </a:r>
            <a:r>
              <a:rPr lang="en-US" sz="2400" spc="-625" dirty="0">
                <a:cs typeface="Microsoft Sans Serif"/>
              </a:rPr>
              <a:t> </a:t>
            </a:r>
            <a:r>
              <a:rPr lang="en-US" sz="2400" spc="45" dirty="0">
                <a:cs typeface="Microsoft Sans Serif"/>
              </a:rPr>
              <a:t>individually</a:t>
            </a:r>
            <a:r>
              <a:rPr lang="en-US" sz="2400" spc="-100" dirty="0">
                <a:cs typeface="Microsoft Sans Serif"/>
              </a:rPr>
              <a:t> </a:t>
            </a:r>
            <a:r>
              <a:rPr lang="en-US" sz="2400" spc="180" dirty="0">
                <a:cs typeface="Microsoft Sans Serif"/>
              </a:rPr>
              <a:t>to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80" dirty="0">
                <a:cs typeface="Microsoft Sans Serif"/>
              </a:rPr>
              <a:t>our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60" dirty="0">
                <a:cs typeface="Microsoft Sans Serif"/>
              </a:rPr>
              <a:t>algorithm.</a:t>
            </a:r>
            <a:endParaRPr lang="en-US" sz="2400" dirty="0">
              <a:cs typeface="Microsoft Sans Serif"/>
            </a:endParaRPr>
          </a:p>
          <a:p>
            <a:pPr marL="355600" marR="5080">
              <a:spcBef>
                <a:spcPts val="800"/>
              </a:spcBef>
            </a:pPr>
            <a:r>
              <a:rPr lang="en-US" sz="2400" spc="-335" dirty="0">
                <a:cs typeface="Microsoft Sans Serif"/>
              </a:rPr>
              <a:t>S</a:t>
            </a:r>
            <a:r>
              <a:rPr lang="en-US" sz="2400" spc="80" dirty="0">
                <a:cs typeface="Microsoft Sans Serif"/>
              </a:rPr>
              <a:t>o</a:t>
            </a:r>
            <a:r>
              <a:rPr lang="en-US" sz="2400" spc="-80" dirty="0">
                <a:cs typeface="Microsoft Sans Serif"/>
              </a:rPr>
              <a:t>,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-15" dirty="0">
                <a:cs typeface="Microsoft Sans Serif"/>
              </a:rPr>
              <a:t>y</a:t>
            </a:r>
            <a:r>
              <a:rPr lang="en-US" sz="2400" spc="70" dirty="0">
                <a:cs typeface="Microsoft Sans Serif"/>
              </a:rPr>
              <a:t>o</a:t>
            </a:r>
            <a:r>
              <a:rPr lang="en-US" sz="2400" spc="40" dirty="0">
                <a:cs typeface="Microsoft Sans Serif"/>
              </a:rPr>
              <a:t>u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75" dirty="0">
                <a:cs typeface="Microsoft Sans Serif"/>
              </a:rPr>
              <a:t>b</a:t>
            </a:r>
            <a:r>
              <a:rPr lang="en-US" sz="2400" spc="114" dirty="0">
                <a:cs typeface="Microsoft Sans Serif"/>
              </a:rPr>
              <a:t>r</a:t>
            </a:r>
            <a:r>
              <a:rPr lang="en-US" sz="2400" spc="10" dirty="0">
                <a:cs typeface="Microsoft Sans Serif"/>
              </a:rPr>
              <a:t>e</a:t>
            </a:r>
            <a:r>
              <a:rPr lang="en-US" sz="2400" spc="-90" dirty="0">
                <a:cs typeface="Microsoft Sans Serif"/>
              </a:rPr>
              <a:t>a</a:t>
            </a:r>
            <a:r>
              <a:rPr lang="en-US" sz="2400" spc="50" dirty="0">
                <a:cs typeface="Microsoft Sans Serif"/>
              </a:rPr>
              <a:t>k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70" dirty="0">
                <a:cs typeface="Microsoft Sans Serif"/>
              </a:rPr>
              <a:t>d</a:t>
            </a:r>
            <a:r>
              <a:rPr lang="en-US" sz="2400" spc="80" dirty="0">
                <a:cs typeface="Microsoft Sans Serif"/>
              </a:rPr>
              <a:t>o</a:t>
            </a:r>
            <a:r>
              <a:rPr lang="en-US" sz="2400" spc="125" dirty="0">
                <a:cs typeface="Microsoft Sans Serif"/>
              </a:rPr>
              <a:t>w</a:t>
            </a:r>
            <a:r>
              <a:rPr lang="en-US" sz="2400" spc="40" dirty="0">
                <a:cs typeface="Microsoft Sans Serif"/>
              </a:rPr>
              <a:t>n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-15" dirty="0">
                <a:cs typeface="Microsoft Sans Serif"/>
              </a:rPr>
              <a:t>y</a:t>
            </a:r>
            <a:r>
              <a:rPr lang="en-US" sz="2400" spc="70" dirty="0">
                <a:cs typeface="Microsoft Sans Serif"/>
              </a:rPr>
              <a:t>o</a:t>
            </a:r>
            <a:r>
              <a:rPr lang="en-US" sz="2400" spc="85" dirty="0">
                <a:cs typeface="Microsoft Sans Serif"/>
              </a:rPr>
              <a:t>ur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-60" dirty="0">
                <a:cs typeface="Microsoft Sans Serif"/>
              </a:rPr>
              <a:t>s</a:t>
            </a:r>
            <a:r>
              <a:rPr lang="en-US" sz="2400" spc="-70" dirty="0">
                <a:cs typeface="Microsoft Sans Serif"/>
              </a:rPr>
              <a:t>e</a:t>
            </a:r>
            <a:r>
              <a:rPr lang="en-US" sz="2400" spc="225" dirty="0">
                <a:cs typeface="Microsoft Sans Serif"/>
              </a:rPr>
              <a:t>n</a:t>
            </a:r>
            <a:r>
              <a:rPr lang="en-US" sz="2400" spc="105" dirty="0">
                <a:cs typeface="Microsoft Sans Serif"/>
              </a:rPr>
              <a:t>t</a:t>
            </a:r>
            <a:r>
              <a:rPr lang="en-US" sz="2400" dirty="0">
                <a:cs typeface="Microsoft Sans Serif"/>
              </a:rPr>
              <a:t>e</a:t>
            </a:r>
            <a:r>
              <a:rPr lang="en-US" sz="2400" spc="-25" dirty="0">
                <a:cs typeface="Microsoft Sans Serif"/>
              </a:rPr>
              <a:t>nc</a:t>
            </a:r>
            <a:r>
              <a:rPr lang="en-US" sz="2400" spc="5" dirty="0">
                <a:cs typeface="Microsoft Sans Serif"/>
              </a:rPr>
              <a:t>e</a:t>
            </a:r>
            <a:r>
              <a:rPr lang="en-US" sz="2400" spc="-85" dirty="0">
                <a:cs typeface="Microsoft Sans Serif"/>
              </a:rPr>
              <a:t> </a:t>
            </a:r>
            <a:r>
              <a:rPr lang="en-US" sz="2400" spc="145" dirty="0">
                <a:cs typeface="Microsoft Sans Serif"/>
              </a:rPr>
              <a:t>in</a:t>
            </a:r>
            <a:r>
              <a:rPr lang="en-US" sz="2400" spc="95" dirty="0">
                <a:cs typeface="Microsoft Sans Serif"/>
              </a:rPr>
              <a:t>t</a:t>
            </a:r>
            <a:r>
              <a:rPr lang="en-US" sz="2400" spc="80" dirty="0">
                <a:cs typeface="Microsoft Sans Serif"/>
              </a:rPr>
              <a:t>o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160" dirty="0">
                <a:cs typeface="Microsoft Sans Serif"/>
              </a:rPr>
              <a:t>i</a:t>
            </a:r>
            <a:r>
              <a:rPr lang="en-US" sz="2400" spc="190" dirty="0">
                <a:cs typeface="Microsoft Sans Serif"/>
              </a:rPr>
              <a:t>t</a:t>
            </a:r>
            <a:r>
              <a:rPr lang="en-US" sz="2400" spc="-130" dirty="0">
                <a:cs typeface="Microsoft Sans Serif"/>
              </a:rPr>
              <a:t>s</a:t>
            </a:r>
            <a:r>
              <a:rPr lang="en-US" sz="2400" spc="-90" dirty="0">
                <a:cs typeface="Microsoft Sans Serif"/>
              </a:rPr>
              <a:t> c</a:t>
            </a:r>
            <a:r>
              <a:rPr lang="en-US" sz="2400" spc="80" dirty="0">
                <a:cs typeface="Microsoft Sans Serif"/>
              </a:rPr>
              <a:t>ons</a:t>
            </a:r>
            <a:r>
              <a:rPr lang="en-US" sz="2400" spc="35" dirty="0">
                <a:cs typeface="Microsoft Sans Serif"/>
              </a:rPr>
              <a:t>t</a:t>
            </a:r>
            <a:r>
              <a:rPr lang="en-US" sz="2400" spc="160" dirty="0">
                <a:cs typeface="Microsoft Sans Serif"/>
              </a:rPr>
              <a:t>i</a:t>
            </a:r>
            <a:r>
              <a:rPr lang="en-US" sz="2400" spc="190" dirty="0">
                <a:cs typeface="Microsoft Sans Serif"/>
              </a:rPr>
              <a:t>t</a:t>
            </a:r>
            <a:r>
              <a:rPr lang="en-US" sz="2400" spc="20" dirty="0">
                <a:cs typeface="Microsoft Sans Serif"/>
              </a:rPr>
              <a:t>u</a:t>
            </a:r>
            <a:r>
              <a:rPr lang="en-US" sz="2400" spc="15" dirty="0">
                <a:cs typeface="Microsoft Sans Serif"/>
              </a:rPr>
              <a:t>e</a:t>
            </a:r>
            <a:r>
              <a:rPr lang="en-US" sz="2400" spc="135" dirty="0">
                <a:cs typeface="Microsoft Sans Serif"/>
              </a:rPr>
              <a:t>nt  </a:t>
            </a:r>
            <a:r>
              <a:rPr lang="en-US" sz="2400" spc="50" dirty="0">
                <a:cs typeface="Microsoft Sans Serif"/>
              </a:rPr>
              <a:t>words </a:t>
            </a:r>
            <a:r>
              <a:rPr lang="en-US" sz="2400" spc="5" dirty="0">
                <a:cs typeface="Microsoft Sans Serif"/>
              </a:rPr>
              <a:t>and </a:t>
            </a:r>
            <a:r>
              <a:rPr lang="en-US" sz="2400" spc="70" dirty="0">
                <a:cs typeface="Microsoft Sans Serif"/>
              </a:rPr>
              <a:t>store </a:t>
            </a:r>
            <a:r>
              <a:rPr lang="en-US" sz="2400" spc="60" dirty="0">
                <a:cs typeface="Microsoft Sans Serif"/>
              </a:rPr>
              <a:t>them. </a:t>
            </a:r>
            <a:r>
              <a:rPr lang="en-US" sz="2400" spc="-40" dirty="0">
                <a:cs typeface="Microsoft Sans Serif"/>
              </a:rPr>
              <a:t>This </a:t>
            </a:r>
            <a:r>
              <a:rPr lang="en-US" sz="2400" spc="-35" dirty="0">
                <a:cs typeface="Microsoft Sans Serif"/>
              </a:rPr>
              <a:t>is </a:t>
            </a:r>
            <a:r>
              <a:rPr lang="en-US" sz="2400" spc="20" dirty="0">
                <a:cs typeface="Microsoft Sans Serif"/>
              </a:rPr>
              <a:t>called </a:t>
            </a:r>
            <a:r>
              <a:rPr lang="en-US" sz="2400" spc="45" dirty="0">
                <a:cs typeface="Microsoft Sans Serif"/>
              </a:rPr>
              <a:t>tokenizing, </a:t>
            </a:r>
            <a:r>
              <a:rPr lang="en-US" sz="2400" spc="5" dirty="0">
                <a:cs typeface="Microsoft Sans Serif"/>
              </a:rPr>
              <a:t>and 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dirty="0">
                <a:cs typeface="Microsoft Sans Serif"/>
              </a:rPr>
              <a:t>e</a:t>
            </a:r>
            <a:r>
              <a:rPr lang="en-US" sz="2400" spc="-90" dirty="0">
                <a:cs typeface="Microsoft Sans Serif"/>
              </a:rPr>
              <a:t>a</a:t>
            </a:r>
            <a:r>
              <a:rPr lang="en-US" sz="2400" spc="-85" dirty="0">
                <a:cs typeface="Microsoft Sans Serif"/>
              </a:rPr>
              <a:t>c</a:t>
            </a:r>
            <a:r>
              <a:rPr lang="en-US" sz="2400" spc="35" dirty="0">
                <a:cs typeface="Microsoft Sans Serif"/>
              </a:rPr>
              <a:t>h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125" dirty="0">
                <a:cs typeface="Microsoft Sans Serif"/>
              </a:rPr>
              <a:t>w</a:t>
            </a:r>
            <a:r>
              <a:rPr lang="en-US" sz="2400" spc="70" dirty="0">
                <a:cs typeface="Microsoft Sans Serif"/>
              </a:rPr>
              <a:t>o</a:t>
            </a:r>
            <a:r>
              <a:rPr lang="en-US" sz="2400" spc="125" dirty="0">
                <a:cs typeface="Microsoft Sans Serif"/>
              </a:rPr>
              <a:t>r</a:t>
            </a:r>
            <a:r>
              <a:rPr lang="en-US" sz="2400" spc="105" dirty="0">
                <a:cs typeface="Microsoft Sans Serif"/>
              </a:rPr>
              <a:t>l</a:t>
            </a:r>
            <a:r>
              <a:rPr lang="en-US" sz="2400" spc="75" dirty="0">
                <a:cs typeface="Microsoft Sans Serif"/>
              </a:rPr>
              <a:t>d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60" dirty="0">
                <a:cs typeface="Microsoft Sans Serif"/>
              </a:rPr>
              <a:t>i</a:t>
            </a:r>
            <a:r>
              <a:rPr lang="en-US" sz="2400" spc="-130" dirty="0">
                <a:cs typeface="Microsoft Sans Serif"/>
              </a:rPr>
              <a:t>s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-90" dirty="0">
                <a:cs typeface="Microsoft Sans Serif"/>
              </a:rPr>
              <a:t>ca</a:t>
            </a:r>
            <a:r>
              <a:rPr lang="en-US" sz="2400" spc="105" dirty="0">
                <a:cs typeface="Microsoft Sans Serif"/>
              </a:rPr>
              <a:t>ll</a:t>
            </a:r>
            <a:r>
              <a:rPr lang="en-US" sz="2400" dirty="0">
                <a:cs typeface="Microsoft Sans Serif"/>
              </a:rPr>
              <a:t>e</a:t>
            </a:r>
            <a:r>
              <a:rPr lang="en-US" sz="2400" spc="75" dirty="0">
                <a:cs typeface="Microsoft Sans Serif"/>
              </a:rPr>
              <a:t>d</a:t>
            </a:r>
            <a:r>
              <a:rPr lang="en-US" sz="2400" spc="-85" dirty="0">
                <a:cs typeface="Microsoft Sans Serif"/>
              </a:rPr>
              <a:t> a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290" dirty="0">
                <a:cs typeface="Microsoft Sans Serif"/>
              </a:rPr>
              <a:t>t</a:t>
            </a:r>
            <a:r>
              <a:rPr lang="en-US" sz="2400" spc="80" dirty="0">
                <a:cs typeface="Microsoft Sans Serif"/>
              </a:rPr>
              <a:t>o</a:t>
            </a:r>
            <a:r>
              <a:rPr lang="en-US" sz="2400" spc="45" dirty="0">
                <a:cs typeface="Microsoft Sans Serif"/>
              </a:rPr>
              <a:t>k</a:t>
            </a:r>
            <a:r>
              <a:rPr lang="en-US" sz="2400" dirty="0">
                <a:cs typeface="Microsoft Sans Serif"/>
              </a:rPr>
              <a:t>e</a:t>
            </a:r>
            <a:r>
              <a:rPr lang="en-US" sz="2400" spc="-20" dirty="0">
                <a:cs typeface="Microsoft Sans Serif"/>
              </a:rPr>
              <a:t>n.</a:t>
            </a:r>
            <a:endParaRPr lang="en-US" sz="2400" dirty="0">
              <a:cs typeface="Microsoft Sans Serif"/>
            </a:endParaRPr>
          </a:p>
          <a:p>
            <a:endParaRPr lang="en-IN" sz="2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7418893-8249-5E2D-57F8-2D8BAD760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C4F0-85B3-4AFB-A0A1-CB4941EADC14}" type="slidenum">
              <a:rPr lang="en-IN" smtClean="0"/>
              <a:t>14</a:t>
            </a:fld>
            <a:endParaRPr lang="en-IN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4560" y="3429000"/>
            <a:ext cx="8270240" cy="2353945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78D5F3C-9753-2293-D251-AF9C339B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6E876-FBA8-4896-BABF-8C64426301EF}" type="datetime1">
              <a:rPr lang="en-IN" smtClean="0"/>
              <a:t>26-02-2024</a:t>
            </a:fld>
            <a:endParaRPr lang="en-IN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6B0CF25-1748-B33F-D804-7F2C3B98F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Foundations of Data Science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920" y="-14680"/>
            <a:ext cx="10515600" cy="1325563"/>
          </a:xfrm>
          <a:prstGeom prst="rect">
            <a:avLst/>
          </a:prstGeom>
        </p:spPr>
        <p:txBody>
          <a:bodyPr vert="horz" wrap="square" lIns="0" tIns="346710" rIns="0" bIns="0" rtlCol="0" anchor="ctr">
            <a:spAutoFit/>
          </a:bodyPr>
          <a:lstStyle/>
          <a:p>
            <a:pPr marL="548640" algn="ctr">
              <a:lnSpc>
                <a:spcPct val="100000"/>
              </a:lnSpc>
              <a:spcBef>
                <a:spcPts val="2730"/>
              </a:spcBef>
            </a:pPr>
            <a:r>
              <a:rPr b="1" spc="15" dirty="0">
                <a:solidFill>
                  <a:srgbClr val="C00000"/>
                </a:solidFill>
              </a:rPr>
              <a:t>Removing</a:t>
            </a:r>
            <a:r>
              <a:rPr b="1" spc="-185" dirty="0">
                <a:solidFill>
                  <a:srgbClr val="C00000"/>
                </a:solidFill>
              </a:rPr>
              <a:t> </a:t>
            </a:r>
            <a:r>
              <a:rPr b="1" spc="50" dirty="0">
                <a:solidFill>
                  <a:srgbClr val="C00000"/>
                </a:solidFill>
              </a:rPr>
              <a:t>Stop</a:t>
            </a:r>
            <a:r>
              <a:rPr b="1" spc="-160" dirty="0">
                <a:solidFill>
                  <a:srgbClr val="C00000"/>
                </a:solidFill>
              </a:rPr>
              <a:t> </a:t>
            </a:r>
            <a:r>
              <a:rPr b="1" spc="35" dirty="0">
                <a:solidFill>
                  <a:srgbClr val="C00000"/>
                </a:solidFill>
              </a:rPr>
              <a:t>Words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5F6F9F9-DF8F-3D20-F1D1-5DD177694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503" y="1517663"/>
            <a:ext cx="10515600" cy="4351338"/>
          </a:xfrm>
        </p:spPr>
        <p:txBody>
          <a:bodyPr/>
          <a:lstStyle/>
          <a:p>
            <a:pPr algn="just"/>
            <a:r>
              <a:rPr lang="en-US" sz="2400" spc="-15" dirty="0">
                <a:cs typeface="Microsoft Sans Serif"/>
              </a:rPr>
              <a:t>You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-45" dirty="0">
                <a:cs typeface="Microsoft Sans Serif"/>
              </a:rPr>
              <a:t>can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5" dirty="0">
                <a:cs typeface="Microsoft Sans Serif"/>
              </a:rPr>
              <a:t>make</a:t>
            </a:r>
            <a:r>
              <a:rPr lang="en-US" sz="2400" spc="-85" dirty="0">
                <a:cs typeface="Microsoft Sans Serif"/>
              </a:rPr>
              <a:t> </a:t>
            </a:r>
            <a:r>
              <a:rPr lang="en-US" sz="2400" spc="110" dirty="0">
                <a:cs typeface="Microsoft Sans Serif"/>
              </a:rPr>
              <a:t>the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40" dirty="0">
                <a:cs typeface="Microsoft Sans Serif"/>
              </a:rPr>
              <a:t>learning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-10" dirty="0">
                <a:cs typeface="Microsoft Sans Serif"/>
              </a:rPr>
              <a:t>process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75" dirty="0">
                <a:cs typeface="Microsoft Sans Serif"/>
              </a:rPr>
              <a:t>faster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30" dirty="0">
                <a:cs typeface="Microsoft Sans Serif"/>
              </a:rPr>
              <a:t>by</a:t>
            </a:r>
            <a:r>
              <a:rPr lang="en-US" sz="2400" spc="-100" dirty="0">
                <a:cs typeface="Microsoft Sans Serif"/>
              </a:rPr>
              <a:t> </a:t>
            </a:r>
            <a:r>
              <a:rPr lang="en-US" sz="2400" spc="110" dirty="0">
                <a:cs typeface="Microsoft Sans Serif"/>
              </a:rPr>
              <a:t>getting</a:t>
            </a:r>
            <a:r>
              <a:rPr lang="en-US" sz="2400" spc="-85" dirty="0">
                <a:cs typeface="Microsoft Sans Serif"/>
              </a:rPr>
              <a:t> </a:t>
            </a:r>
            <a:r>
              <a:rPr lang="en-US" sz="2400" spc="85" dirty="0">
                <a:cs typeface="Microsoft Sans Serif"/>
              </a:rPr>
              <a:t>rid </a:t>
            </a:r>
            <a:r>
              <a:rPr lang="en-US" sz="2400" spc="90" dirty="0">
                <a:cs typeface="Microsoft Sans Serif"/>
              </a:rPr>
              <a:t> </a:t>
            </a:r>
            <a:r>
              <a:rPr lang="en-US" sz="2400" spc="170" dirty="0">
                <a:cs typeface="Microsoft Sans Serif"/>
              </a:rPr>
              <a:t>of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15" dirty="0">
                <a:cs typeface="Microsoft Sans Serif"/>
              </a:rPr>
              <a:t>non-essential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30" dirty="0">
                <a:cs typeface="Microsoft Sans Serif"/>
              </a:rPr>
              <a:t>words,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30" dirty="0">
                <a:cs typeface="Microsoft Sans Serif"/>
              </a:rPr>
              <a:t>which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20" dirty="0">
                <a:cs typeface="Microsoft Sans Serif"/>
              </a:rPr>
              <a:t>add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145" dirty="0">
                <a:cs typeface="Microsoft Sans Serif"/>
              </a:rPr>
              <a:t>little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25" dirty="0">
                <a:cs typeface="Microsoft Sans Serif"/>
              </a:rPr>
              <a:t>meaning</a:t>
            </a:r>
            <a:r>
              <a:rPr lang="en-US" sz="2400" spc="-85" dirty="0">
                <a:cs typeface="Microsoft Sans Serif"/>
              </a:rPr>
              <a:t> </a:t>
            </a:r>
            <a:r>
              <a:rPr lang="en-US" sz="2400" spc="185" dirty="0">
                <a:cs typeface="Microsoft Sans Serif"/>
              </a:rPr>
              <a:t>to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80" dirty="0">
                <a:cs typeface="Microsoft Sans Serif"/>
              </a:rPr>
              <a:t>our </a:t>
            </a:r>
            <a:r>
              <a:rPr lang="en-US" sz="2400" spc="85" dirty="0">
                <a:cs typeface="Microsoft Sans Serif"/>
              </a:rPr>
              <a:t> statement </a:t>
            </a:r>
            <a:r>
              <a:rPr lang="en-US" sz="2400" spc="10" dirty="0">
                <a:cs typeface="Microsoft Sans Serif"/>
              </a:rPr>
              <a:t>and </a:t>
            </a:r>
            <a:r>
              <a:rPr lang="en-US" sz="2400" spc="15" dirty="0">
                <a:cs typeface="Microsoft Sans Serif"/>
              </a:rPr>
              <a:t>are </a:t>
            </a:r>
            <a:r>
              <a:rPr lang="en-US" sz="2400" spc="65" dirty="0">
                <a:cs typeface="Microsoft Sans Serif"/>
              </a:rPr>
              <a:t>just </a:t>
            </a:r>
            <a:r>
              <a:rPr lang="en-US" sz="2400" spc="90" dirty="0">
                <a:cs typeface="Microsoft Sans Serif"/>
              </a:rPr>
              <a:t>there </a:t>
            </a:r>
            <a:r>
              <a:rPr lang="en-US" sz="2400" spc="185" dirty="0">
                <a:cs typeface="Microsoft Sans Serif"/>
              </a:rPr>
              <a:t>to </a:t>
            </a:r>
            <a:r>
              <a:rPr lang="en-US" sz="2400" dirty="0">
                <a:cs typeface="Microsoft Sans Serif"/>
              </a:rPr>
              <a:t>make </a:t>
            </a:r>
            <a:r>
              <a:rPr lang="en-US" sz="2400" spc="80" dirty="0">
                <a:cs typeface="Microsoft Sans Serif"/>
              </a:rPr>
              <a:t>our </a:t>
            </a:r>
            <a:r>
              <a:rPr lang="en-US" sz="2400" spc="85" dirty="0">
                <a:cs typeface="Microsoft Sans Serif"/>
              </a:rPr>
              <a:t>statement </a:t>
            </a:r>
            <a:r>
              <a:rPr lang="en-US" sz="2400" spc="90" dirty="0">
                <a:cs typeface="Microsoft Sans Serif"/>
              </a:rPr>
              <a:t> </a:t>
            </a:r>
            <a:r>
              <a:rPr lang="en-US" sz="2400" spc="20" dirty="0">
                <a:cs typeface="Microsoft Sans Serif"/>
              </a:rPr>
              <a:t>sound</a:t>
            </a:r>
            <a:r>
              <a:rPr lang="en-US" sz="2400" spc="-85" dirty="0">
                <a:cs typeface="Microsoft Sans Serif"/>
              </a:rPr>
              <a:t> </a:t>
            </a:r>
            <a:r>
              <a:rPr lang="en-US" sz="2400" spc="65" dirty="0">
                <a:cs typeface="Microsoft Sans Serif"/>
              </a:rPr>
              <a:t>more</a:t>
            </a:r>
            <a:r>
              <a:rPr lang="en-US" sz="2400" spc="-85" dirty="0">
                <a:cs typeface="Microsoft Sans Serif"/>
              </a:rPr>
              <a:t> </a:t>
            </a:r>
            <a:r>
              <a:rPr lang="en-US" sz="2400" spc="-15" dirty="0">
                <a:cs typeface="Microsoft Sans Serif"/>
              </a:rPr>
              <a:t>cohesive.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20" dirty="0">
                <a:cs typeface="Microsoft Sans Serif"/>
              </a:rPr>
              <a:t>Words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-35" dirty="0">
                <a:cs typeface="Microsoft Sans Serif"/>
              </a:rPr>
              <a:t>such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-110" dirty="0">
                <a:cs typeface="Microsoft Sans Serif"/>
              </a:rPr>
              <a:t>as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-45" dirty="0">
                <a:cs typeface="Microsoft Sans Serif"/>
              </a:rPr>
              <a:t>was,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5" dirty="0">
                <a:cs typeface="Microsoft Sans Serif"/>
              </a:rPr>
              <a:t>in,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-50" dirty="0">
                <a:cs typeface="Microsoft Sans Serif"/>
              </a:rPr>
              <a:t>is,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-15" dirty="0">
                <a:cs typeface="Microsoft Sans Serif"/>
              </a:rPr>
              <a:t>and,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60" dirty="0">
                <a:cs typeface="Microsoft Sans Serif"/>
              </a:rPr>
              <a:t>the, </a:t>
            </a:r>
            <a:r>
              <a:rPr lang="en-US" sz="2400" spc="-625" dirty="0">
                <a:cs typeface="Microsoft Sans Serif"/>
              </a:rPr>
              <a:t> </a:t>
            </a:r>
            <a:r>
              <a:rPr lang="en-US" sz="2400" spc="10" dirty="0">
                <a:cs typeface="Microsoft Sans Serif"/>
              </a:rPr>
              <a:t>are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20" dirty="0">
                <a:cs typeface="Microsoft Sans Serif"/>
              </a:rPr>
              <a:t>called</a:t>
            </a:r>
            <a:r>
              <a:rPr lang="en-US" sz="2400" spc="-85" dirty="0">
                <a:cs typeface="Microsoft Sans Serif"/>
              </a:rPr>
              <a:t> </a:t>
            </a:r>
            <a:r>
              <a:rPr lang="en-US" sz="2400" spc="80" dirty="0">
                <a:cs typeface="Microsoft Sans Serif"/>
              </a:rPr>
              <a:t>stop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50" dirty="0">
                <a:cs typeface="Microsoft Sans Serif"/>
              </a:rPr>
              <a:t>words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10" dirty="0">
                <a:cs typeface="Microsoft Sans Serif"/>
              </a:rPr>
              <a:t>and</a:t>
            </a:r>
            <a:r>
              <a:rPr lang="en-US" sz="2400" spc="-85" dirty="0">
                <a:cs typeface="Microsoft Sans Serif"/>
              </a:rPr>
              <a:t> </a:t>
            </a:r>
            <a:r>
              <a:rPr lang="en-US" sz="2400" spc="-45" dirty="0">
                <a:cs typeface="Microsoft Sans Serif"/>
              </a:rPr>
              <a:t>can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40" dirty="0">
                <a:cs typeface="Microsoft Sans Serif"/>
              </a:rPr>
              <a:t>be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30" dirty="0">
                <a:cs typeface="Microsoft Sans Serif"/>
              </a:rPr>
              <a:t>removed.</a:t>
            </a:r>
            <a:endParaRPr lang="en-US" sz="2400" dirty="0">
              <a:cs typeface="Microsoft Sans Serif"/>
            </a:endParaRPr>
          </a:p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34611-806C-9AEB-9330-092932717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C4F0-85B3-4AFB-A0A1-CB4941EADC14}" type="slidenum">
              <a:rPr lang="en-IN" smtClean="0"/>
              <a:t>15</a:t>
            </a:fld>
            <a:endParaRPr lang="en-IN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6479" y="3429000"/>
            <a:ext cx="6314757" cy="2285644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51B9821-E249-043E-AB50-171F41B2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40DF-885A-48C4-BFBB-05487163B03A}" type="datetime1">
              <a:rPr lang="en-IN" smtClean="0"/>
              <a:t>26-02-2024</a:t>
            </a:fld>
            <a:endParaRPr lang="en-I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20B2992-A904-6E6A-72B2-EC30E0227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Foundations of Data Science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6710" rIns="0" bIns="0" rtlCol="0" anchor="ctr">
            <a:spAutoFit/>
          </a:bodyPr>
          <a:lstStyle/>
          <a:p>
            <a:pPr marL="548640" algn="ctr">
              <a:lnSpc>
                <a:spcPct val="100000"/>
              </a:lnSpc>
              <a:spcBef>
                <a:spcPts val="2730"/>
              </a:spcBef>
            </a:pPr>
            <a:r>
              <a:rPr b="1" spc="45" dirty="0">
                <a:solidFill>
                  <a:srgbClr val="C00000"/>
                </a:solidFill>
              </a:rPr>
              <a:t>Stemming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3C8EC8-5106-CACB-BD36-95D621F79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pc="135" dirty="0">
                <a:cs typeface="Microsoft Sans Serif"/>
              </a:rPr>
              <a:t>It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-35" dirty="0">
                <a:cs typeface="Microsoft Sans Serif"/>
              </a:rPr>
              <a:t>is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110" dirty="0">
                <a:cs typeface="Microsoft Sans Serif"/>
              </a:rPr>
              <a:t>the</a:t>
            </a:r>
            <a:r>
              <a:rPr lang="en-US" sz="2400" spc="-85" dirty="0">
                <a:cs typeface="Microsoft Sans Serif"/>
              </a:rPr>
              <a:t> </a:t>
            </a:r>
            <a:r>
              <a:rPr lang="en-US" sz="2400" spc="-10" dirty="0">
                <a:cs typeface="Microsoft Sans Serif"/>
              </a:rPr>
              <a:t>process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165" dirty="0">
                <a:cs typeface="Microsoft Sans Serif"/>
              </a:rPr>
              <a:t>of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65" dirty="0">
                <a:cs typeface="Microsoft Sans Serif"/>
              </a:rPr>
              <a:t>obtaining</a:t>
            </a:r>
            <a:r>
              <a:rPr lang="en-US" sz="2400" spc="-75" dirty="0">
                <a:cs typeface="Microsoft Sans Serif"/>
              </a:rPr>
              <a:t> </a:t>
            </a:r>
            <a:r>
              <a:rPr lang="en-US" sz="2400" spc="110" dirty="0">
                <a:cs typeface="Microsoft Sans Serif"/>
              </a:rPr>
              <a:t>the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55" dirty="0">
                <a:cs typeface="Microsoft Sans Serif"/>
              </a:rPr>
              <a:t>Word</a:t>
            </a:r>
            <a:r>
              <a:rPr lang="en-US" sz="2400" spc="-85" dirty="0">
                <a:cs typeface="Microsoft Sans Serif"/>
              </a:rPr>
              <a:t> </a:t>
            </a:r>
            <a:r>
              <a:rPr lang="en-US" sz="2400" spc="5" dirty="0">
                <a:cs typeface="Microsoft Sans Serif"/>
              </a:rPr>
              <a:t>Stem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170" dirty="0">
                <a:cs typeface="Microsoft Sans Serif"/>
              </a:rPr>
              <a:t>of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-85" dirty="0">
                <a:cs typeface="Microsoft Sans Serif"/>
              </a:rPr>
              <a:t>a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60" dirty="0">
                <a:cs typeface="Microsoft Sans Serif"/>
              </a:rPr>
              <a:t>word. </a:t>
            </a:r>
            <a:r>
              <a:rPr lang="en-US" sz="2400" spc="-620" dirty="0">
                <a:cs typeface="Microsoft Sans Serif"/>
              </a:rPr>
              <a:t> </a:t>
            </a:r>
            <a:r>
              <a:rPr lang="en-US" sz="2400" spc="60" dirty="0">
                <a:cs typeface="Microsoft Sans Serif"/>
              </a:rPr>
              <a:t>Word </a:t>
            </a:r>
            <a:r>
              <a:rPr lang="en-US" sz="2400" spc="5" dirty="0">
                <a:cs typeface="Microsoft Sans Serif"/>
              </a:rPr>
              <a:t>Stem </a:t>
            </a:r>
            <a:r>
              <a:rPr lang="en-US" sz="2400" spc="-5" dirty="0">
                <a:cs typeface="Microsoft Sans Serif"/>
              </a:rPr>
              <a:t>gives </a:t>
            </a:r>
            <a:r>
              <a:rPr lang="en-US" sz="2400" spc="55" dirty="0">
                <a:cs typeface="Microsoft Sans Serif"/>
              </a:rPr>
              <a:t>new </a:t>
            </a:r>
            <a:r>
              <a:rPr lang="en-US" sz="2400" spc="50" dirty="0">
                <a:cs typeface="Microsoft Sans Serif"/>
              </a:rPr>
              <a:t>words </a:t>
            </a:r>
            <a:r>
              <a:rPr lang="en-US" sz="2400" spc="55" dirty="0">
                <a:cs typeface="Microsoft Sans Serif"/>
              </a:rPr>
              <a:t>upon </a:t>
            </a:r>
            <a:r>
              <a:rPr lang="en-US" sz="2400" spc="35" dirty="0">
                <a:cs typeface="Microsoft Sans Serif"/>
              </a:rPr>
              <a:t>adding </a:t>
            </a:r>
            <a:r>
              <a:rPr lang="en-US" sz="2400" spc="55" dirty="0">
                <a:cs typeface="Microsoft Sans Serif"/>
              </a:rPr>
              <a:t>affixes </a:t>
            </a:r>
            <a:r>
              <a:rPr lang="en-US" sz="2400" spc="185" dirty="0">
                <a:cs typeface="Microsoft Sans Serif"/>
              </a:rPr>
              <a:t>to </a:t>
            </a:r>
            <a:r>
              <a:rPr lang="en-US" sz="2400" spc="190" dirty="0">
                <a:cs typeface="Microsoft Sans Serif"/>
              </a:rPr>
              <a:t> </a:t>
            </a:r>
            <a:r>
              <a:rPr lang="en-US" sz="2400" spc="95" dirty="0">
                <a:cs typeface="Microsoft Sans Serif"/>
              </a:rPr>
              <a:t>them. </a:t>
            </a:r>
            <a:endParaRPr lang="en-US" sz="2400" dirty="0">
              <a:cs typeface="Microsoft Sans Serif"/>
            </a:endParaRPr>
          </a:p>
          <a:p>
            <a:endParaRPr lang="en-IN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51461-5223-9166-7369-917805AB4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C4F0-85B3-4AFB-A0A1-CB4941EADC14}" type="slidenum">
              <a:rPr lang="en-IN" smtClean="0"/>
              <a:t>16</a:t>
            </a:fld>
            <a:endParaRPr lang="en-IN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1438" y="3228124"/>
            <a:ext cx="4876558" cy="2171522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E2F9EBD-40F3-66BB-9FCC-5DA87B311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5419-01F6-4BE2-B0DF-F15138F4ABED}" type="datetime1">
              <a:rPr lang="en-IN" smtClean="0"/>
              <a:t>26-02-2024</a:t>
            </a:fld>
            <a:endParaRPr lang="en-I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253FC4D-311A-90B5-0D00-4A79F7365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Foundations of Data Science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4120" y="3779647"/>
            <a:ext cx="5933884" cy="265715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6710" rIns="0" bIns="0" rtlCol="0" anchor="ctr">
            <a:spAutoFit/>
          </a:bodyPr>
          <a:lstStyle/>
          <a:p>
            <a:pPr marL="548640" algn="ctr">
              <a:lnSpc>
                <a:spcPct val="100000"/>
              </a:lnSpc>
              <a:spcBef>
                <a:spcPts val="2730"/>
              </a:spcBef>
            </a:pPr>
            <a:r>
              <a:rPr b="1" spc="70" dirty="0">
                <a:solidFill>
                  <a:srgbClr val="C00000"/>
                </a:solidFill>
              </a:rPr>
              <a:t>Lemmatization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94795A-BBCA-4B64-7826-4506A742D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spc="-30" dirty="0">
                <a:cs typeface="Microsoft Sans Serif"/>
              </a:rPr>
              <a:t>The</a:t>
            </a:r>
            <a:r>
              <a:rPr lang="en-US" sz="2400" spc="-85" dirty="0">
                <a:cs typeface="Microsoft Sans Serif"/>
              </a:rPr>
              <a:t> </a:t>
            </a:r>
            <a:r>
              <a:rPr lang="en-US" sz="2400" spc="-10" dirty="0">
                <a:cs typeface="Microsoft Sans Serif"/>
              </a:rPr>
              <a:t>process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170" dirty="0">
                <a:cs typeface="Microsoft Sans Serif"/>
              </a:rPr>
              <a:t>of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65" dirty="0">
                <a:cs typeface="Microsoft Sans Serif"/>
              </a:rPr>
              <a:t>obtaining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110" dirty="0">
                <a:cs typeface="Microsoft Sans Serif"/>
              </a:rPr>
              <a:t>the</a:t>
            </a:r>
            <a:r>
              <a:rPr lang="en-US" sz="2400" spc="-85" dirty="0">
                <a:cs typeface="Microsoft Sans Serif"/>
              </a:rPr>
              <a:t> </a:t>
            </a:r>
            <a:r>
              <a:rPr lang="en-US" sz="2400" spc="55" dirty="0">
                <a:cs typeface="Microsoft Sans Serif"/>
              </a:rPr>
              <a:t>Root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5" dirty="0">
                <a:cs typeface="Microsoft Sans Serif"/>
              </a:rPr>
              <a:t>Stem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170" dirty="0">
                <a:cs typeface="Microsoft Sans Serif"/>
              </a:rPr>
              <a:t>of</a:t>
            </a:r>
            <a:r>
              <a:rPr lang="en-US" sz="2400" spc="-85" dirty="0">
                <a:cs typeface="Microsoft Sans Serif"/>
              </a:rPr>
              <a:t> a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60" dirty="0">
                <a:cs typeface="Microsoft Sans Serif"/>
              </a:rPr>
              <a:t>word.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55" dirty="0">
                <a:cs typeface="Microsoft Sans Serif"/>
              </a:rPr>
              <a:t>Root </a:t>
            </a:r>
            <a:r>
              <a:rPr lang="en-US" sz="2400" spc="60" dirty="0">
                <a:cs typeface="Microsoft Sans Serif"/>
              </a:rPr>
              <a:t> </a:t>
            </a:r>
            <a:r>
              <a:rPr lang="en-US" sz="2400" spc="5" dirty="0">
                <a:cs typeface="Microsoft Sans Serif"/>
              </a:rPr>
              <a:t>Stem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gives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110" dirty="0">
                <a:cs typeface="Microsoft Sans Serif"/>
              </a:rPr>
              <a:t>the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60" dirty="0">
                <a:cs typeface="Microsoft Sans Serif"/>
              </a:rPr>
              <a:t>new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-35" dirty="0">
                <a:cs typeface="Microsoft Sans Serif"/>
              </a:rPr>
              <a:t>base</a:t>
            </a:r>
            <a:r>
              <a:rPr lang="en-US" sz="2400" spc="-85" dirty="0">
                <a:cs typeface="Microsoft Sans Serif"/>
              </a:rPr>
              <a:t> </a:t>
            </a:r>
            <a:r>
              <a:rPr lang="en-US" sz="2400" spc="125" dirty="0">
                <a:cs typeface="Microsoft Sans Serif"/>
              </a:rPr>
              <a:t>form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165" dirty="0">
                <a:cs typeface="Microsoft Sans Serif"/>
              </a:rPr>
              <a:t>of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-85" dirty="0">
                <a:cs typeface="Microsoft Sans Serif"/>
              </a:rPr>
              <a:t>a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100" dirty="0">
                <a:cs typeface="Microsoft Sans Serif"/>
              </a:rPr>
              <a:t>word</a:t>
            </a:r>
            <a:r>
              <a:rPr lang="en-US" sz="2400" spc="-85" dirty="0">
                <a:cs typeface="Microsoft Sans Serif"/>
              </a:rPr>
              <a:t> </a:t>
            </a:r>
            <a:r>
              <a:rPr lang="en-US" sz="2400" spc="130" dirty="0">
                <a:cs typeface="Microsoft Sans Serif"/>
              </a:rPr>
              <a:t>that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-35" dirty="0">
                <a:cs typeface="Microsoft Sans Serif"/>
              </a:rPr>
              <a:t>is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55" dirty="0">
                <a:cs typeface="Microsoft Sans Serif"/>
              </a:rPr>
              <a:t>present </a:t>
            </a:r>
            <a:r>
              <a:rPr lang="en-US" sz="2400" spc="60" dirty="0">
                <a:cs typeface="Microsoft Sans Serif"/>
              </a:rPr>
              <a:t> </a:t>
            </a:r>
            <a:r>
              <a:rPr lang="en-US" sz="2400" spc="50" dirty="0">
                <a:cs typeface="Microsoft Sans Serif"/>
              </a:rPr>
              <a:t>in </a:t>
            </a:r>
            <a:r>
              <a:rPr lang="en-US" sz="2400" spc="110" dirty="0">
                <a:cs typeface="Microsoft Sans Serif"/>
              </a:rPr>
              <a:t>the </a:t>
            </a:r>
            <a:r>
              <a:rPr lang="en-US" sz="2400" spc="55" dirty="0">
                <a:cs typeface="Microsoft Sans Serif"/>
              </a:rPr>
              <a:t>dictionary </a:t>
            </a:r>
            <a:r>
              <a:rPr lang="en-US" sz="2400" spc="10" dirty="0">
                <a:cs typeface="Microsoft Sans Serif"/>
              </a:rPr>
              <a:t>and </a:t>
            </a:r>
            <a:r>
              <a:rPr lang="en-US" sz="2400" spc="125" dirty="0">
                <a:cs typeface="Microsoft Sans Serif"/>
              </a:rPr>
              <a:t>from </a:t>
            </a:r>
            <a:r>
              <a:rPr lang="en-US" sz="2400" spc="30" dirty="0">
                <a:cs typeface="Microsoft Sans Serif"/>
              </a:rPr>
              <a:t>which </a:t>
            </a:r>
            <a:r>
              <a:rPr lang="en-US" sz="2400" spc="110" dirty="0">
                <a:cs typeface="Microsoft Sans Serif"/>
              </a:rPr>
              <a:t>the </a:t>
            </a:r>
            <a:r>
              <a:rPr lang="en-US" sz="2400" spc="100" dirty="0">
                <a:cs typeface="Microsoft Sans Serif"/>
              </a:rPr>
              <a:t>word </a:t>
            </a:r>
            <a:r>
              <a:rPr lang="en-US" sz="2400" spc="-35" dirty="0">
                <a:cs typeface="Microsoft Sans Serif"/>
              </a:rPr>
              <a:t>is </a:t>
            </a:r>
            <a:r>
              <a:rPr lang="en-US" sz="2400" spc="30" dirty="0">
                <a:cs typeface="Microsoft Sans Serif"/>
              </a:rPr>
              <a:t>derived. </a:t>
            </a:r>
            <a:r>
              <a:rPr lang="en-US" sz="2400" spc="35" dirty="0">
                <a:cs typeface="Microsoft Sans Serif"/>
              </a:rPr>
              <a:t> </a:t>
            </a:r>
            <a:r>
              <a:rPr lang="en-US" sz="2400" spc="-15" dirty="0">
                <a:cs typeface="Microsoft Sans Serif"/>
              </a:rPr>
              <a:t>You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-45" dirty="0">
                <a:cs typeface="Microsoft Sans Serif"/>
              </a:rPr>
              <a:t>can</a:t>
            </a:r>
            <a:r>
              <a:rPr lang="en-US" sz="2400" spc="-85" dirty="0">
                <a:cs typeface="Microsoft Sans Serif"/>
              </a:rPr>
              <a:t> </a:t>
            </a:r>
            <a:r>
              <a:rPr lang="en-US" sz="2400" spc="-10" dirty="0">
                <a:cs typeface="Microsoft Sans Serif"/>
              </a:rPr>
              <a:t>also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95" dirty="0">
                <a:cs typeface="Microsoft Sans Serif"/>
              </a:rPr>
              <a:t>identify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105" dirty="0">
                <a:cs typeface="Microsoft Sans Serif"/>
              </a:rPr>
              <a:t>the</a:t>
            </a:r>
            <a:r>
              <a:rPr lang="en-US" sz="2400" spc="-85" dirty="0">
                <a:cs typeface="Microsoft Sans Serif"/>
              </a:rPr>
              <a:t> </a:t>
            </a:r>
            <a:r>
              <a:rPr lang="en-US" sz="2400" spc="-35" dirty="0">
                <a:cs typeface="Microsoft Sans Serif"/>
              </a:rPr>
              <a:t>base</a:t>
            </a:r>
            <a:r>
              <a:rPr lang="en-US" sz="2400" spc="-80" dirty="0">
                <a:cs typeface="Microsoft Sans Serif"/>
              </a:rPr>
              <a:t> </a:t>
            </a:r>
            <a:r>
              <a:rPr lang="en-US" sz="2400" spc="50" dirty="0">
                <a:cs typeface="Microsoft Sans Serif"/>
              </a:rPr>
              <a:t>words</a:t>
            </a:r>
            <a:r>
              <a:rPr lang="en-US" sz="2400" spc="-85" dirty="0">
                <a:cs typeface="Microsoft Sans Serif"/>
              </a:rPr>
              <a:t> </a:t>
            </a:r>
            <a:r>
              <a:rPr lang="en-US" sz="2400" spc="150" dirty="0">
                <a:cs typeface="Microsoft Sans Serif"/>
              </a:rPr>
              <a:t>for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125" dirty="0">
                <a:cs typeface="Microsoft Sans Serif"/>
              </a:rPr>
              <a:t>different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50" dirty="0">
                <a:cs typeface="Microsoft Sans Serif"/>
              </a:rPr>
              <a:t>words </a:t>
            </a:r>
            <a:r>
              <a:rPr lang="en-US" sz="2400" spc="-625" dirty="0">
                <a:cs typeface="Microsoft Sans Serif"/>
              </a:rPr>
              <a:t> </a:t>
            </a:r>
            <a:r>
              <a:rPr lang="en-US" sz="2400" spc="-15" dirty="0">
                <a:cs typeface="Microsoft Sans Serif"/>
              </a:rPr>
              <a:t>based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60" dirty="0">
                <a:cs typeface="Microsoft Sans Serif"/>
              </a:rPr>
              <a:t>on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110" dirty="0">
                <a:cs typeface="Microsoft Sans Serif"/>
              </a:rPr>
              <a:t>the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20" dirty="0">
                <a:cs typeface="Microsoft Sans Serif"/>
              </a:rPr>
              <a:t>tense,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40" dirty="0">
                <a:cs typeface="Microsoft Sans Serif"/>
              </a:rPr>
              <a:t>mood,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30" dirty="0">
                <a:cs typeface="Microsoft Sans Serif"/>
              </a:rPr>
              <a:t>gender etc.</a:t>
            </a:r>
            <a:endParaRPr lang="en-US" sz="2400" dirty="0">
              <a:cs typeface="Microsoft Sans Serif"/>
            </a:endParaRPr>
          </a:p>
          <a:p>
            <a:pPr algn="just"/>
            <a:endParaRPr lang="en-IN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3CB02-79B2-21CE-30B7-C9FF20DF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C4F0-85B3-4AFB-A0A1-CB4941EADC14}" type="slidenum">
              <a:rPr lang="en-IN" smtClean="0"/>
              <a:t>17</a:t>
            </a:fld>
            <a:endParaRPr lang="en-IN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7FF3AB5-8C5E-306F-C6F1-98DEDBC6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8690E-137E-4896-9443-3D1A0672CBA3}" type="datetime1">
              <a:rPr lang="en-IN" smtClean="0"/>
              <a:t>26-02-2024</a:t>
            </a:fld>
            <a:endParaRPr lang="en-I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E07C6F9-74B4-C355-58FB-B4EE5C021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Foundations of Data Science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6710" rIns="0" bIns="0" rtlCol="0" anchor="ctr">
            <a:spAutoFit/>
          </a:bodyPr>
          <a:lstStyle/>
          <a:p>
            <a:pPr marL="548640" algn="ctr">
              <a:lnSpc>
                <a:spcPct val="100000"/>
              </a:lnSpc>
              <a:spcBef>
                <a:spcPts val="2730"/>
              </a:spcBef>
            </a:pPr>
            <a:r>
              <a:rPr b="1" spc="70" dirty="0">
                <a:solidFill>
                  <a:srgbClr val="C00000"/>
                </a:solidFill>
              </a:rPr>
              <a:t>Part</a:t>
            </a:r>
            <a:r>
              <a:rPr b="1" spc="-145" dirty="0">
                <a:solidFill>
                  <a:srgbClr val="C00000"/>
                </a:solidFill>
              </a:rPr>
              <a:t> </a:t>
            </a:r>
            <a:r>
              <a:rPr b="1" spc="250" dirty="0">
                <a:solidFill>
                  <a:srgbClr val="C00000"/>
                </a:solidFill>
              </a:rPr>
              <a:t>of</a:t>
            </a:r>
            <a:r>
              <a:rPr b="1" spc="-150" dirty="0">
                <a:solidFill>
                  <a:srgbClr val="C00000"/>
                </a:solidFill>
              </a:rPr>
              <a:t> </a:t>
            </a:r>
            <a:r>
              <a:rPr b="1" spc="-70" dirty="0">
                <a:solidFill>
                  <a:srgbClr val="C00000"/>
                </a:solidFill>
              </a:rPr>
              <a:t>Speech</a:t>
            </a:r>
            <a:r>
              <a:rPr b="1" spc="-150" dirty="0">
                <a:solidFill>
                  <a:srgbClr val="C00000"/>
                </a:solidFill>
              </a:rPr>
              <a:t> </a:t>
            </a:r>
            <a:r>
              <a:rPr b="1" spc="10" dirty="0">
                <a:solidFill>
                  <a:srgbClr val="C00000"/>
                </a:solidFill>
              </a:rPr>
              <a:t>Tagging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459B0D-A45C-F196-16EB-B97E4A586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pc="40" dirty="0">
                <a:cs typeface="Microsoft Sans Serif"/>
              </a:rPr>
              <a:t>Now,</a:t>
            </a:r>
            <a:r>
              <a:rPr lang="en-US" sz="2400" spc="-110" dirty="0">
                <a:cs typeface="Microsoft Sans Serif"/>
              </a:rPr>
              <a:t> </a:t>
            </a:r>
            <a:r>
              <a:rPr lang="en-US" sz="2400" spc="40" dirty="0">
                <a:cs typeface="Microsoft Sans Serif"/>
              </a:rPr>
              <a:t>you</a:t>
            </a:r>
            <a:r>
              <a:rPr lang="en-US" sz="2400" spc="-85" dirty="0">
                <a:cs typeface="Microsoft Sans Serif"/>
              </a:rPr>
              <a:t> </a:t>
            </a:r>
            <a:r>
              <a:rPr lang="en-US" sz="2400" spc="75" dirty="0">
                <a:cs typeface="Microsoft Sans Serif"/>
              </a:rPr>
              <a:t>must</a:t>
            </a:r>
            <a:r>
              <a:rPr lang="en-US" sz="2400" spc="-100" dirty="0">
                <a:cs typeface="Microsoft Sans Serif"/>
              </a:rPr>
              <a:t> </a:t>
            </a:r>
            <a:r>
              <a:rPr lang="en-US" sz="2400" spc="35" dirty="0">
                <a:cs typeface="Microsoft Sans Serif"/>
              </a:rPr>
              <a:t>explain</a:t>
            </a:r>
            <a:r>
              <a:rPr lang="en-US" sz="2400" spc="-85" dirty="0">
                <a:cs typeface="Microsoft Sans Serif"/>
              </a:rPr>
              <a:t> </a:t>
            </a:r>
            <a:r>
              <a:rPr lang="en-US" sz="2400" spc="120" dirty="0">
                <a:cs typeface="Microsoft Sans Serif"/>
              </a:rPr>
              <a:t>the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50" dirty="0">
                <a:cs typeface="Microsoft Sans Serif"/>
              </a:rPr>
              <a:t>concept</a:t>
            </a:r>
            <a:r>
              <a:rPr lang="en-US" sz="2400" spc="-100" dirty="0">
                <a:cs typeface="Microsoft Sans Serif"/>
              </a:rPr>
              <a:t> </a:t>
            </a:r>
            <a:r>
              <a:rPr lang="en-US" sz="2400" spc="180" dirty="0">
                <a:cs typeface="Microsoft Sans Serif"/>
              </a:rPr>
              <a:t>of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dirty="0">
                <a:cs typeface="Microsoft Sans Serif"/>
              </a:rPr>
              <a:t>nouns,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dirty="0">
                <a:cs typeface="Microsoft Sans Serif"/>
              </a:rPr>
              <a:t>verbs, </a:t>
            </a:r>
            <a:r>
              <a:rPr lang="en-US" sz="2400" spc="-680" dirty="0">
                <a:cs typeface="Microsoft Sans Serif"/>
              </a:rPr>
              <a:t> </a:t>
            </a:r>
            <a:r>
              <a:rPr lang="en-US" sz="2400" spc="25" dirty="0">
                <a:cs typeface="Microsoft Sans Serif"/>
              </a:rPr>
              <a:t>articles, </a:t>
            </a:r>
            <a:r>
              <a:rPr lang="en-US" sz="2400" spc="10" dirty="0">
                <a:cs typeface="Microsoft Sans Serif"/>
              </a:rPr>
              <a:t>and </a:t>
            </a:r>
            <a:r>
              <a:rPr lang="en-US" sz="2400" spc="114" dirty="0">
                <a:cs typeface="Microsoft Sans Serif"/>
              </a:rPr>
              <a:t>other </a:t>
            </a:r>
            <a:r>
              <a:rPr lang="en-US" sz="2400" spc="60" dirty="0">
                <a:cs typeface="Microsoft Sans Serif"/>
              </a:rPr>
              <a:t>parts </a:t>
            </a:r>
            <a:r>
              <a:rPr lang="en-US" sz="2400" spc="175" dirty="0">
                <a:cs typeface="Microsoft Sans Serif"/>
              </a:rPr>
              <a:t>of </a:t>
            </a:r>
            <a:r>
              <a:rPr lang="en-US" sz="2400" spc="-15" dirty="0">
                <a:cs typeface="Microsoft Sans Serif"/>
              </a:rPr>
              <a:t>speech </a:t>
            </a:r>
            <a:r>
              <a:rPr lang="en-US" sz="2400" spc="200" dirty="0">
                <a:cs typeface="Microsoft Sans Serif"/>
              </a:rPr>
              <a:t>to </a:t>
            </a:r>
            <a:r>
              <a:rPr lang="en-US" sz="2400" spc="114" dirty="0">
                <a:cs typeface="Microsoft Sans Serif"/>
              </a:rPr>
              <a:t>the </a:t>
            </a:r>
            <a:r>
              <a:rPr lang="en-US" sz="2400" spc="5" dirty="0">
                <a:cs typeface="Microsoft Sans Serif"/>
              </a:rPr>
              <a:t>machine 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spc="35" dirty="0">
                <a:cs typeface="Microsoft Sans Serif"/>
              </a:rPr>
              <a:t>by </a:t>
            </a:r>
            <a:r>
              <a:rPr lang="en-US" sz="2400" spc="40" dirty="0">
                <a:cs typeface="Microsoft Sans Serif"/>
              </a:rPr>
              <a:t>adding </a:t>
            </a:r>
            <a:r>
              <a:rPr lang="en-US" sz="2400" spc="45" dirty="0">
                <a:cs typeface="Microsoft Sans Serif"/>
              </a:rPr>
              <a:t>these </a:t>
            </a:r>
            <a:r>
              <a:rPr lang="en-US" sz="2400" spc="30" dirty="0">
                <a:cs typeface="Microsoft Sans Serif"/>
              </a:rPr>
              <a:t>tags </a:t>
            </a:r>
            <a:r>
              <a:rPr lang="en-US" sz="2400" spc="204" dirty="0">
                <a:cs typeface="Microsoft Sans Serif"/>
              </a:rPr>
              <a:t>to </a:t>
            </a:r>
            <a:r>
              <a:rPr lang="en-US" sz="2400" spc="90" dirty="0">
                <a:cs typeface="Microsoft Sans Serif"/>
              </a:rPr>
              <a:t>our </a:t>
            </a:r>
            <a:r>
              <a:rPr lang="en-US" sz="2400" spc="35" dirty="0">
                <a:cs typeface="Microsoft Sans Serif"/>
              </a:rPr>
              <a:t>words. </a:t>
            </a:r>
            <a:endParaRPr lang="en-US" sz="2400" dirty="0">
              <a:cs typeface="Microsoft Sans Serif"/>
            </a:endParaRPr>
          </a:p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1B075-0EC2-C13A-A880-81C084D8F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C4F0-85B3-4AFB-A0A1-CB4941EADC14}" type="slidenum">
              <a:rPr lang="en-IN" smtClean="0"/>
              <a:t>18</a:t>
            </a:fld>
            <a:endParaRPr lang="en-IN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7994" y="3527640"/>
            <a:ext cx="7991995" cy="1790636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C07AB4B-3C07-35FA-465E-EE23DFF42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93D8-3C91-4BFF-96B8-D4EEF143E0BE}" type="datetime1">
              <a:rPr lang="en-IN" smtClean="0"/>
              <a:t>26-02-2024</a:t>
            </a:fld>
            <a:endParaRPr lang="en-I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DB21CB3-8A12-7068-A9BC-4F588BB15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Foundations of Data Science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6314C-95A8-0349-28FF-269FBDD2D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6B88756-783C-2DFE-109A-CE7DBFCFF7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514304"/>
            <a:ext cx="10515600" cy="1027204"/>
          </a:xfrm>
          <a:prstGeom prst="rect">
            <a:avLst/>
          </a:prstGeom>
        </p:spPr>
        <p:txBody>
          <a:bodyPr vert="horz" wrap="square" lIns="0" tIns="346710" rIns="0" bIns="0" rtlCol="0" anchor="ctr">
            <a:spAutoFit/>
          </a:bodyPr>
          <a:lstStyle/>
          <a:p>
            <a:pPr marL="548640" algn="ctr">
              <a:lnSpc>
                <a:spcPct val="100000"/>
              </a:lnSpc>
              <a:spcBef>
                <a:spcPts val="2730"/>
              </a:spcBef>
            </a:pPr>
            <a:r>
              <a:rPr lang="en-IN" b="1" spc="20" dirty="0">
                <a:solidFill>
                  <a:srgbClr val="C00000"/>
                </a:solidFill>
              </a:rPr>
              <a:t>Named</a:t>
            </a:r>
            <a:r>
              <a:rPr lang="en-IN" b="1" spc="-165" dirty="0">
                <a:solidFill>
                  <a:srgbClr val="C00000"/>
                </a:solidFill>
              </a:rPr>
              <a:t> </a:t>
            </a:r>
            <a:r>
              <a:rPr lang="en-IN" b="1" spc="114" dirty="0">
                <a:solidFill>
                  <a:srgbClr val="C00000"/>
                </a:solidFill>
              </a:rPr>
              <a:t>Entity</a:t>
            </a:r>
            <a:r>
              <a:rPr lang="en-IN" b="1" spc="-170" dirty="0">
                <a:solidFill>
                  <a:srgbClr val="C00000"/>
                </a:solidFill>
              </a:rPr>
              <a:t> </a:t>
            </a:r>
            <a:r>
              <a:rPr lang="en-IN" b="1" spc="10" dirty="0">
                <a:solidFill>
                  <a:srgbClr val="C00000"/>
                </a:solidFill>
              </a:rPr>
              <a:t>Tagging</a:t>
            </a:r>
            <a:endParaRPr b="1" spc="10" dirty="0">
              <a:solidFill>
                <a:srgbClr val="C0000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88E763-C91F-4B8F-9B3E-56394C891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94615" indent="-343535" algn="just">
              <a:spcBef>
                <a:spcPts val="100"/>
              </a:spcBef>
              <a:buClr>
                <a:srgbClr val="6697CC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sz="2400" spc="5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Next,</a:t>
            </a:r>
            <a:r>
              <a:rPr lang="en-US" sz="2400" spc="-9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spc="7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introduce</a:t>
            </a:r>
            <a:r>
              <a:rPr lang="en-US" sz="2400" spc="-8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spc="5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your</a:t>
            </a:r>
            <a:r>
              <a:rPr lang="en-US" sz="2400" spc="-9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machine</a:t>
            </a:r>
            <a:r>
              <a:rPr lang="en-US" sz="2400" spc="-9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spc="18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to</a:t>
            </a:r>
            <a:r>
              <a:rPr lang="en-US" sz="2400" spc="-9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spc="7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pop</a:t>
            </a:r>
            <a:r>
              <a:rPr lang="en-US" sz="2400" spc="-8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spc="7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culture</a:t>
            </a:r>
            <a:r>
              <a:rPr lang="en-US" sz="2400" spc="-8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spc="3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references </a:t>
            </a:r>
            <a:r>
              <a:rPr lang="en-US" sz="2400" spc="-62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spc="1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and everyday </a:t>
            </a:r>
            <a:r>
              <a:rPr lang="en-US" sz="2400" spc="-2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names </a:t>
            </a:r>
            <a:r>
              <a:rPr lang="en-US" sz="2400" spc="3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by </a:t>
            </a:r>
            <a:r>
              <a:rPr lang="en-US" sz="2400" spc="6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flagging </a:t>
            </a:r>
            <a:r>
              <a:rPr lang="en-US" sz="2400" spc="-2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names </a:t>
            </a:r>
            <a:r>
              <a:rPr lang="en-US" sz="2400" spc="17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of </a:t>
            </a:r>
            <a:r>
              <a:rPr lang="en-US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movies, </a:t>
            </a:r>
            <a:r>
              <a:rPr lang="en-US" sz="2400" spc="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spc="1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important</a:t>
            </a:r>
            <a:r>
              <a:rPr lang="en-US" sz="2400" spc="-9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spc="3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personalities</a:t>
            </a:r>
            <a:r>
              <a:rPr lang="en-US" sz="2400" spc="-9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spc="1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or</a:t>
            </a:r>
            <a:r>
              <a:rPr lang="en-US" sz="2400" spc="-8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spc="2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locations</a:t>
            </a:r>
            <a:r>
              <a:rPr lang="en-US" sz="2400" spc="-8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spc="7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etc</a:t>
            </a:r>
            <a:r>
              <a:rPr lang="en-US" sz="2400" spc="-9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. </a:t>
            </a:r>
            <a:r>
              <a:rPr lang="en-US" sz="2400" spc="13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that</a:t>
            </a:r>
            <a:r>
              <a:rPr lang="en-US" sz="2400" spc="-8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spc="-1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may</a:t>
            </a:r>
            <a:r>
              <a:rPr lang="en-US" sz="2400" spc="-9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spc="1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occur </a:t>
            </a:r>
            <a:r>
              <a:rPr lang="en-US" sz="2400" spc="-62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spc="5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in</a:t>
            </a:r>
            <a:r>
              <a:rPr lang="en-US" sz="2400" spc="-9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spc="11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the</a:t>
            </a:r>
            <a:r>
              <a:rPr lang="en-US" sz="2400" spc="-8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spc="4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document.</a:t>
            </a:r>
            <a:endParaRPr lang="en-US" sz="2400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55600" marR="151765" algn="just">
              <a:spcBef>
                <a:spcPts val="800"/>
              </a:spcBef>
            </a:pPr>
            <a:r>
              <a:rPr lang="en-US" sz="2400" spc="-1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You</a:t>
            </a:r>
            <a:r>
              <a:rPr lang="en-US" sz="2400" spc="-9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spc="7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do</a:t>
            </a:r>
            <a:r>
              <a:rPr lang="en-US" sz="2400" spc="-9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spc="6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this</a:t>
            </a:r>
            <a:r>
              <a:rPr lang="en-US" sz="2400" spc="-9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spc="3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by</a:t>
            </a:r>
            <a:r>
              <a:rPr lang="en-US" sz="2400" spc="-9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spc="1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classifying</a:t>
            </a:r>
            <a:r>
              <a:rPr lang="en-US" sz="2400" spc="-8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spc="10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the</a:t>
            </a:r>
            <a:r>
              <a:rPr lang="en-US" sz="2400" spc="-8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spc="5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words</a:t>
            </a:r>
            <a:r>
              <a:rPr lang="en-US" sz="2400" spc="-9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spc="114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into</a:t>
            </a:r>
            <a:r>
              <a:rPr lang="en-US" sz="2400" spc="-9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spc="1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subcategories. </a:t>
            </a:r>
            <a:r>
              <a:rPr lang="en-US" sz="2400" spc="-62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spc="-4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This </a:t>
            </a:r>
            <a:r>
              <a:rPr lang="en-US" sz="2400" spc="1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helps </a:t>
            </a:r>
            <a:r>
              <a:rPr lang="en-US" sz="2400" spc="3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you </a:t>
            </a:r>
            <a:r>
              <a:rPr lang="en-US" sz="2400" spc="11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find </a:t>
            </a:r>
            <a:r>
              <a:rPr lang="en-US" sz="2400" spc="-2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any </a:t>
            </a:r>
            <a:r>
              <a:rPr lang="en-US" sz="2400" spc="3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keywords </a:t>
            </a:r>
            <a:r>
              <a:rPr lang="en-US" sz="2400" spc="5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in </a:t>
            </a:r>
            <a:r>
              <a:rPr lang="en-US" sz="2400" spc="-8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a </a:t>
            </a:r>
            <a:r>
              <a:rPr lang="en-US" sz="2400" spc="1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sentence. </a:t>
            </a:r>
            <a:r>
              <a:rPr lang="en-US" sz="2400" spc="-3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The </a:t>
            </a:r>
            <a:r>
              <a:rPr lang="en-US" sz="2400" spc="-2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spc="2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subcategories </a:t>
            </a:r>
            <a:r>
              <a:rPr lang="en-US" sz="2400" spc="1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are </a:t>
            </a:r>
            <a:r>
              <a:rPr lang="en-US" sz="2400" spc="1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person, </a:t>
            </a:r>
            <a:r>
              <a:rPr lang="en-US" sz="2400" spc="4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location, </a:t>
            </a:r>
            <a:r>
              <a:rPr lang="en-US" sz="2400" spc="6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monetary </a:t>
            </a:r>
            <a:r>
              <a:rPr lang="en-US" sz="2400" spc="-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value, </a:t>
            </a:r>
            <a:r>
              <a:rPr lang="en-US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spc="6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quantity,</a:t>
            </a:r>
            <a:r>
              <a:rPr lang="en-US" sz="2400" spc="-9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spc="3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organization,</a:t>
            </a:r>
            <a:r>
              <a:rPr lang="en-US" sz="2400" spc="-9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spc="2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movie.</a:t>
            </a:r>
            <a:endParaRPr lang="en-US" sz="2400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55600" marR="5080" algn="just">
              <a:spcBef>
                <a:spcPts val="800"/>
              </a:spcBef>
            </a:pPr>
            <a:r>
              <a:rPr lang="en-US" sz="2400" spc="13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After</a:t>
            </a:r>
            <a:r>
              <a:rPr lang="en-US" sz="2400" spc="-9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spc="8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performing</a:t>
            </a:r>
            <a:r>
              <a:rPr lang="en-US" sz="2400" spc="-7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spc="11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the</a:t>
            </a:r>
            <a:r>
              <a:rPr lang="en-US" sz="2400" spc="-9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spc="2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preprocessing</a:t>
            </a:r>
            <a:r>
              <a:rPr lang="en-US" sz="2400" spc="-8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spc="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steps,</a:t>
            </a:r>
            <a:r>
              <a:rPr lang="en-US" sz="2400" spc="-8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spc="3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you</a:t>
            </a:r>
            <a:r>
              <a:rPr lang="en-US" sz="2400" spc="-9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spc="9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then</a:t>
            </a:r>
            <a:r>
              <a:rPr lang="en-US" sz="2400" spc="-8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spc="2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give </a:t>
            </a:r>
            <a:r>
              <a:rPr lang="en-US" sz="2400" spc="-62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spc="-1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y</a:t>
            </a:r>
            <a:r>
              <a:rPr lang="en-US" sz="2400" spc="7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o</a:t>
            </a:r>
            <a:r>
              <a:rPr lang="en-US" sz="2400" spc="8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ur</a:t>
            </a:r>
            <a:r>
              <a:rPr lang="en-US" sz="2400" spc="-9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spc="114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r</a:t>
            </a:r>
            <a:r>
              <a:rPr lang="en-US" sz="2400" spc="1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e</a:t>
            </a:r>
            <a:r>
              <a:rPr lang="en-US" sz="2400" spc="-14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s</a:t>
            </a:r>
            <a:r>
              <a:rPr lang="en-US" sz="2400" spc="10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u</a:t>
            </a:r>
            <a:r>
              <a:rPr lang="en-US" sz="2400" spc="5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l</a:t>
            </a:r>
            <a:r>
              <a:rPr lang="en-US" sz="2400" spc="28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t</a:t>
            </a:r>
            <a:r>
              <a:rPr lang="en-US" sz="2400" spc="-9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sz="2400" spc="17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nt</a:t>
            </a:r>
            <a:r>
              <a:rPr lang="en-US" sz="2400" spc="-9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spc="7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d</a:t>
            </a:r>
            <a:r>
              <a:rPr lang="en-US" sz="2400" spc="-9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sz="2400" spc="29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t</a:t>
            </a:r>
            <a:r>
              <a:rPr lang="en-US" sz="2400" spc="-8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sz="2400" spc="-9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spc="29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t</a:t>
            </a:r>
            <a:r>
              <a:rPr lang="en-US" sz="2400" spc="8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o</a:t>
            </a:r>
            <a:r>
              <a:rPr lang="en-US" sz="2400" spc="-9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spc="-8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sz="2400" spc="-9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spc="5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m</a:t>
            </a:r>
            <a:r>
              <a:rPr lang="en-US" sz="2400" spc="-9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ac</a:t>
            </a:r>
            <a:r>
              <a:rPr lang="en-US" sz="2400" spc="4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hi</a:t>
            </a:r>
            <a:r>
              <a:rPr lang="en-US" sz="2400" spc="6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n</a:t>
            </a:r>
            <a:r>
              <a:rPr lang="en-US" sz="2400" spc="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e</a:t>
            </a:r>
            <a:r>
              <a:rPr lang="en-US" sz="2400" spc="-9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spc="10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l</a:t>
            </a:r>
            <a:r>
              <a:rPr lang="en-US" sz="2400" spc="1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e</a:t>
            </a:r>
            <a:r>
              <a:rPr lang="en-US" sz="2400" spc="-1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sz="2400" spc="12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r</a:t>
            </a:r>
            <a:r>
              <a:rPr lang="en-US" sz="2400" spc="4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ning</a:t>
            </a:r>
            <a:r>
              <a:rPr lang="en-US" sz="2400" spc="-9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a</a:t>
            </a:r>
            <a:r>
              <a:rPr lang="en-US" sz="2400" spc="10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l</a:t>
            </a:r>
            <a:r>
              <a:rPr lang="en-US" sz="2400" spc="6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go</a:t>
            </a:r>
            <a:r>
              <a:rPr lang="en-US" sz="2400" spc="114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r</a:t>
            </a:r>
            <a:r>
              <a:rPr lang="en-US" sz="2400" spc="6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i</a:t>
            </a:r>
            <a:r>
              <a:rPr lang="en-US" sz="2400" spc="28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t</a:t>
            </a:r>
            <a:r>
              <a:rPr lang="en-US" sz="2400" spc="5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hm</a:t>
            </a:r>
            <a:r>
              <a:rPr lang="en-US" sz="2400" spc="-9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spc="10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l</a:t>
            </a:r>
            <a:r>
              <a:rPr lang="en-US" sz="2400" spc="3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i</a:t>
            </a:r>
            <a:r>
              <a:rPr lang="en-US" sz="2400" spc="7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k</a:t>
            </a:r>
            <a:r>
              <a:rPr lang="en-US" sz="24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e  </a:t>
            </a:r>
            <a:r>
              <a:rPr lang="en-US" sz="2400" spc="-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Naive</a:t>
            </a:r>
            <a:r>
              <a:rPr lang="en-US" sz="2400" spc="-8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spc="-6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Bayes,</a:t>
            </a:r>
            <a:r>
              <a:rPr lang="en-US" sz="2400" spc="-9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spc="1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etc.,</a:t>
            </a:r>
            <a:r>
              <a:rPr lang="en-US" sz="2400" spc="-9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spc="18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to</a:t>
            </a:r>
            <a:r>
              <a:rPr lang="en-US" sz="2400" spc="-9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spc="4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create</a:t>
            </a:r>
            <a:r>
              <a:rPr lang="en-US" sz="2400" spc="-8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spc="5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your</a:t>
            </a:r>
            <a:r>
              <a:rPr lang="en-US" sz="2400" spc="-9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spc="-7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NLP</a:t>
            </a:r>
            <a:r>
              <a:rPr lang="en-US" sz="2400" spc="-9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400" spc="35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application.</a:t>
            </a:r>
            <a:endParaRPr lang="en-US" sz="2400" dirty="0"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2BE5E-7E25-08F9-44BF-90D91E32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C4F0-85B3-4AFB-A0A1-CB4941EADC14}" type="slidenum">
              <a:rPr lang="en-IN" smtClean="0"/>
              <a:t>19</a:t>
            </a:fld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A2863B-1031-174F-EA51-AACFDD2B4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65DA-7BA1-40E9-9EF2-2D93C857BB8B}" type="datetime1">
              <a:rPr lang="en-IN" smtClean="0"/>
              <a:t>26-02-2024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347075-B16B-FF60-E527-BE5B8D42C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Foundations of Data Science</a:t>
            </a:r>
          </a:p>
        </p:txBody>
      </p:sp>
    </p:spTree>
    <p:extLst>
      <p:ext uri="{BB962C8B-B14F-4D97-AF65-F5344CB8AC3E}">
        <p14:creationId xmlns:p14="http://schemas.microsoft.com/office/powerpoint/2010/main" val="408888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3A3EB301-81C9-6017-1BF6-BC7FE5B1DE5C}"/>
              </a:ext>
            </a:extLst>
          </p:cNvPr>
          <p:cNvSpPr txBox="1">
            <a:spLocks/>
          </p:cNvSpPr>
          <p:nvPr/>
        </p:nvSpPr>
        <p:spPr>
          <a:xfrm>
            <a:off x="838200" y="18058"/>
            <a:ext cx="10515600" cy="1027204"/>
          </a:xfrm>
          <a:prstGeom prst="rect">
            <a:avLst/>
          </a:prstGeom>
        </p:spPr>
        <p:txBody>
          <a:bodyPr vert="horz" wrap="square" lIns="0" tIns="34671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48640" algn="ctr">
              <a:lnSpc>
                <a:spcPct val="100000"/>
              </a:lnSpc>
              <a:spcBef>
                <a:spcPts val="2730"/>
              </a:spcBef>
            </a:pPr>
            <a:r>
              <a:rPr lang="en-IN" b="1" spc="90" dirty="0">
                <a:solidFill>
                  <a:srgbClr val="C00000"/>
                </a:solidFill>
              </a:rPr>
              <a:t>Natural</a:t>
            </a:r>
            <a:r>
              <a:rPr lang="en-IN" b="1" spc="-170" dirty="0">
                <a:solidFill>
                  <a:srgbClr val="C00000"/>
                </a:solidFill>
              </a:rPr>
              <a:t> </a:t>
            </a:r>
            <a:r>
              <a:rPr lang="en-IN" b="1" spc="-15" dirty="0">
                <a:solidFill>
                  <a:srgbClr val="C00000"/>
                </a:solidFill>
              </a:rPr>
              <a:t>Language</a:t>
            </a:r>
            <a:r>
              <a:rPr lang="en-IN" b="1" spc="-160" dirty="0">
                <a:solidFill>
                  <a:srgbClr val="C00000"/>
                </a:solidFill>
              </a:rPr>
              <a:t> </a:t>
            </a:r>
            <a:r>
              <a:rPr lang="en-IN" b="1" spc="-20" dirty="0">
                <a:solidFill>
                  <a:srgbClr val="C00000"/>
                </a:solidFill>
              </a:rPr>
              <a:t>Processing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2616575-BD16-B8D6-3113-D524D54EB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091"/>
            <a:ext cx="10515600" cy="4351338"/>
          </a:xfrm>
        </p:spPr>
        <p:txBody>
          <a:bodyPr>
            <a:noAutofit/>
          </a:bodyPr>
          <a:lstStyle/>
          <a:p>
            <a:pPr marL="299085" marR="5080" indent="-287020" algn="just">
              <a:lnSpc>
                <a:spcPct val="101600"/>
              </a:lnSpc>
              <a:spcBef>
                <a:spcPts val="85"/>
              </a:spcBef>
              <a:buClr>
                <a:srgbClr val="6697CC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2400" dirty="0">
                <a:cs typeface="Microsoft Sans Serif"/>
              </a:rPr>
              <a:t>Humans </a:t>
            </a:r>
            <a:r>
              <a:rPr lang="en-US" sz="2400" spc="45" dirty="0">
                <a:cs typeface="Microsoft Sans Serif"/>
              </a:rPr>
              <a:t>communicate </a:t>
            </a:r>
            <a:r>
              <a:rPr lang="en-US" sz="2400" spc="130" dirty="0">
                <a:cs typeface="Microsoft Sans Serif"/>
              </a:rPr>
              <a:t>with </a:t>
            </a:r>
            <a:r>
              <a:rPr lang="en-US" sz="2400" spc="-15" dirty="0">
                <a:cs typeface="Microsoft Sans Serif"/>
              </a:rPr>
              <a:t>each </a:t>
            </a:r>
            <a:r>
              <a:rPr lang="en-US" sz="2400" spc="110" dirty="0">
                <a:cs typeface="Microsoft Sans Serif"/>
              </a:rPr>
              <a:t>other </a:t>
            </a:r>
            <a:r>
              <a:rPr lang="en-US" sz="2400" spc="20" dirty="0">
                <a:cs typeface="Microsoft Sans Serif"/>
              </a:rPr>
              <a:t>using </a:t>
            </a:r>
            <a:r>
              <a:rPr lang="en-US" sz="2400" spc="60" dirty="0">
                <a:cs typeface="Microsoft Sans Serif"/>
              </a:rPr>
              <a:t>words </a:t>
            </a:r>
            <a:r>
              <a:rPr lang="en-US" sz="2400" spc="25" dirty="0">
                <a:cs typeface="Microsoft Sans Serif"/>
              </a:rPr>
              <a:t>and </a:t>
            </a:r>
            <a:r>
              <a:rPr lang="en-US" sz="2400" spc="105" dirty="0">
                <a:cs typeface="Microsoft Sans Serif"/>
              </a:rPr>
              <a:t>text. </a:t>
            </a:r>
            <a:r>
              <a:rPr lang="en-US" sz="2400" spc="-560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The </a:t>
            </a:r>
            <a:r>
              <a:rPr lang="en-US" sz="2400" spc="25" dirty="0">
                <a:cs typeface="Microsoft Sans Serif"/>
              </a:rPr>
              <a:t>way </a:t>
            </a:r>
            <a:r>
              <a:rPr lang="en-US" sz="2400" spc="135" dirty="0">
                <a:cs typeface="Microsoft Sans Serif"/>
              </a:rPr>
              <a:t>that </a:t>
            </a:r>
            <a:r>
              <a:rPr lang="en-US" sz="2400" spc="10" dirty="0">
                <a:cs typeface="Microsoft Sans Serif"/>
              </a:rPr>
              <a:t>humans </a:t>
            </a:r>
            <a:r>
              <a:rPr lang="en-US" sz="2400" spc="20" dirty="0">
                <a:cs typeface="Microsoft Sans Serif"/>
              </a:rPr>
              <a:t>convey </a:t>
            </a:r>
            <a:r>
              <a:rPr lang="en-US" sz="2400" spc="95" dirty="0">
                <a:cs typeface="Microsoft Sans Serif"/>
              </a:rPr>
              <a:t>information </a:t>
            </a:r>
            <a:r>
              <a:rPr lang="en-US" sz="2400" spc="175" dirty="0">
                <a:cs typeface="Microsoft Sans Serif"/>
              </a:rPr>
              <a:t>to </a:t>
            </a:r>
            <a:r>
              <a:rPr lang="en-US" sz="2400" spc="-15" dirty="0">
                <a:cs typeface="Microsoft Sans Serif"/>
              </a:rPr>
              <a:t>each </a:t>
            </a:r>
            <a:r>
              <a:rPr lang="en-US" sz="2400" spc="110" dirty="0">
                <a:cs typeface="Microsoft Sans Serif"/>
              </a:rPr>
              <a:t>other </a:t>
            </a:r>
            <a:r>
              <a:rPr lang="en-US" sz="2400" spc="-25" dirty="0">
                <a:cs typeface="Microsoft Sans Serif"/>
              </a:rPr>
              <a:t>is </a:t>
            </a:r>
            <a:r>
              <a:rPr lang="en-US" sz="2400" spc="-20" dirty="0">
                <a:cs typeface="Microsoft Sans Serif"/>
              </a:rPr>
              <a:t> </a:t>
            </a:r>
            <a:r>
              <a:rPr lang="en-US" sz="2400" spc="35" dirty="0">
                <a:cs typeface="Microsoft Sans Serif"/>
              </a:rPr>
              <a:t>called </a:t>
            </a:r>
            <a:r>
              <a:rPr lang="en-US" sz="2400" spc="65" dirty="0">
                <a:cs typeface="Microsoft Sans Serif"/>
              </a:rPr>
              <a:t>Natural </a:t>
            </a:r>
            <a:r>
              <a:rPr lang="en-US" sz="2400" spc="-5" dirty="0">
                <a:cs typeface="Microsoft Sans Serif"/>
              </a:rPr>
              <a:t>Language. Every </a:t>
            </a:r>
            <a:r>
              <a:rPr lang="en-US" sz="2400" spc="10" dirty="0">
                <a:cs typeface="Microsoft Sans Serif"/>
              </a:rPr>
              <a:t>day humans </a:t>
            </a:r>
            <a:r>
              <a:rPr lang="en-US" sz="2400" spc="5" dirty="0">
                <a:cs typeface="Microsoft Sans Serif"/>
              </a:rPr>
              <a:t>share </a:t>
            </a:r>
            <a:r>
              <a:rPr lang="en-US" sz="2400" spc="-60" dirty="0">
                <a:cs typeface="Microsoft Sans Serif"/>
              </a:rPr>
              <a:t>a </a:t>
            </a:r>
            <a:r>
              <a:rPr lang="en-US" sz="2400" spc="50" dirty="0">
                <a:cs typeface="Microsoft Sans Serif"/>
              </a:rPr>
              <a:t>large </a:t>
            </a:r>
            <a:r>
              <a:rPr lang="en-US" sz="2400" spc="55" dirty="0">
                <a:cs typeface="Microsoft Sans Serif"/>
              </a:rPr>
              <a:t> </a:t>
            </a:r>
            <a:r>
              <a:rPr lang="en-US" sz="2400" spc="75" dirty="0">
                <a:cs typeface="Microsoft Sans Serif"/>
              </a:rPr>
              <a:t>quality</a:t>
            </a:r>
            <a:r>
              <a:rPr lang="en-US" sz="2400" spc="-80" dirty="0">
                <a:cs typeface="Microsoft Sans Serif"/>
              </a:rPr>
              <a:t> </a:t>
            </a:r>
            <a:r>
              <a:rPr lang="en-US" sz="2400" spc="160" dirty="0">
                <a:cs typeface="Microsoft Sans Serif"/>
              </a:rPr>
              <a:t>of</a:t>
            </a:r>
            <a:r>
              <a:rPr lang="en-US" sz="2400" spc="-70" dirty="0">
                <a:cs typeface="Microsoft Sans Serif"/>
              </a:rPr>
              <a:t> </a:t>
            </a:r>
            <a:r>
              <a:rPr lang="en-US" sz="2400" spc="95" dirty="0">
                <a:cs typeface="Microsoft Sans Serif"/>
              </a:rPr>
              <a:t>information</a:t>
            </a:r>
            <a:r>
              <a:rPr lang="en-US" sz="2400" spc="-70" dirty="0">
                <a:cs typeface="Microsoft Sans Serif"/>
              </a:rPr>
              <a:t> </a:t>
            </a:r>
            <a:r>
              <a:rPr lang="en-US" sz="2400" spc="130" dirty="0">
                <a:cs typeface="Microsoft Sans Serif"/>
              </a:rPr>
              <a:t>with</a:t>
            </a:r>
            <a:r>
              <a:rPr lang="en-US" sz="2400" spc="-70" dirty="0">
                <a:cs typeface="Microsoft Sans Serif"/>
              </a:rPr>
              <a:t> </a:t>
            </a:r>
            <a:r>
              <a:rPr lang="en-US" sz="2400" spc="-15" dirty="0">
                <a:cs typeface="Microsoft Sans Serif"/>
              </a:rPr>
              <a:t>each</a:t>
            </a:r>
            <a:r>
              <a:rPr lang="en-US" sz="2400" spc="-65" dirty="0">
                <a:cs typeface="Microsoft Sans Serif"/>
              </a:rPr>
              <a:t> </a:t>
            </a:r>
            <a:r>
              <a:rPr lang="en-US" sz="2400" spc="110" dirty="0">
                <a:cs typeface="Microsoft Sans Serif"/>
              </a:rPr>
              <a:t>other</a:t>
            </a:r>
            <a:r>
              <a:rPr lang="en-US" sz="2400" spc="-75" dirty="0">
                <a:cs typeface="Microsoft Sans Serif"/>
              </a:rPr>
              <a:t> </a:t>
            </a:r>
            <a:r>
              <a:rPr lang="en-US" sz="2400" spc="60" dirty="0">
                <a:cs typeface="Microsoft Sans Serif"/>
              </a:rPr>
              <a:t>in</a:t>
            </a:r>
            <a:r>
              <a:rPr lang="en-US" sz="2400" spc="-75" dirty="0">
                <a:cs typeface="Microsoft Sans Serif"/>
              </a:rPr>
              <a:t> </a:t>
            </a:r>
            <a:r>
              <a:rPr lang="en-US" sz="2400" spc="20" dirty="0">
                <a:cs typeface="Microsoft Sans Serif"/>
              </a:rPr>
              <a:t>various</a:t>
            </a:r>
            <a:r>
              <a:rPr lang="en-US" sz="2400" spc="-65" dirty="0">
                <a:cs typeface="Microsoft Sans Serif"/>
              </a:rPr>
              <a:t> </a:t>
            </a:r>
            <a:r>
              <a:rPr lang="en-US" sz="2400" spc="10" dirty="0">
                <a:cs typeface="Microsoft Sans Serif"/>
              </a:rPr>
              <a:t>languages</a:t>
            </a:r>
            <a:r>
              <a:rPr lang="en-US" sz="2400" spc="-75" dirty="0">
                <a:cs typeface="Microsoft Sans Serif"/>
              </a:rPr>
              <a:t> </a:t>
            </a:r>
            <a:r>
              <a:rPr lang="en-US" sz="2400" spc="-85" dirty="0">
                <a:cs typeface="Microsoft Sans Serif"/>
              </a:rPr>
              <a:t>as </a:t>
            </a:r>
            <a:r>
              <a:rPr lang="en-US" sz="2400" spc="-555" dirty="0">
                <a:cs typeface="Microsoft Sans Serif"/>
              </a:rPr>
              <a:t> </a:t>
            </a:r>
            <a:r>
              <a:rPr lang="en-US" sz="2400" dirty="0">
                <a:cs typeface="Microsoft Sans Serif"/>
              </a:rPr>
              <a:t>speech</a:t>
            </a:r>
            <a:r>
              <a:rPr lang="en-US" sz="2400" spc="-75" dirty="0">
                <a:cs typeface="Microsoft Sans Serif"/>
              </a:rPr>
              <a:t> </a:t>
            </a:r>
            <a:r>
              <a:rPr lang="en-US" sz="2400" spc="100" dirty="0">
                <a:cs typeface="Microsoft Sans Serif"/>
              </a:rPr>
              <a:t>or</a:t>
            </a:r>
            <a:r>
              <a:rPr lang="en-US" sz="2400" spc="-70" dirty="0">
                <a:cs typeface="Microsoft Sans Serif"/>
              </a:rPr>
              <a:t> </a:t>
            </a:r>
            <a:r>
              <a:rPr lang="en-US" sz="2400" spc="110" dirty="0">
                <a:cs typeface="Microsoft Sans Serif"/>
              </a:rPr>
              <a:t>text.</a:t>
            </a:r>
            <a:endParaRPr lang="en-US" sz="2400" dirty="0">
              <a:cs typeface="Microsoft Sans Serif"/>
            </a:endParaRPr>
          </a:p>
          <a:p>
            <a:pPr marL="299085" marR="5080" indent="-287020" algn="just">
              <a:lnSpc>
                <a:spcPct val="101600"/>
              </a:lnSpc>
              <a:spcBef>
                <a:spcPts val="85"/>
              </a:spcBef>
              <a:buClr>
                <a:srgbClr val="6697CC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2400" spc="40" dirty="0">
                <a:cs typeface="Microsoft Sans Serif"/>
              </a:rPr>
              <a:t>However, </a:t>
            </a:r>
            <a:r>
              <a:rPr lang="en-US" sz="2400" spc="60" dirty="0">
                <a:cs typeface="Microsoft Sans Serif"/>
              </a:rPr>
              <a:t>computers </a:t>
            </a:r>
            <a:r>
              <a:rPr lang="en-US" sz="2400" spc="55" dirty="0">
                <a:cs typeface="Microsoft Sans Serif"/>
              </a:rPr>
              <a:t>cannot </a:t>
            </a:r>
            <a:r>
              <a:rPr lang="en-US" sz="2400" spc="110" dirty="0">
                <a:cs typeface="Microsoft Sans Serif"/>
              </a:rPr>
              <a:t>interpret </a:t>
            </a:r>
            <a:r>
              <a:rPr lang="en-US" sz="2400" spc="70" dirty="0">
                <a:cs typeface="Microsoft Sans Serif"/>
              </a:rPr>
              <a:t>this </a:t>
            </a:r>
            <a:r>
              <a:rPr lang="en-US" sz="2400" spc="35" dirty="0">
                <a:cs typeface="Microsoft Sans Serif"/>
              </a:rPr>
              <a:t>data, </a:t>
            </a:r>
            <a:r>
              <a:rPr lang="en-US" sz="2400" spc="45" dirty="0">
                <a:cs typeface="Microsoft Sans Serif"/>
              </a:rPr>
              <a:t>which </a:t>
            </a:r>
            <a:r>
              <a:rPr lang="en-US" sz="2400" spc="-20" dirty="0">
                <a:cs typeface="Microsoft Sans Serif"/>
              </a:rPr>
              <a:t>is </a:t>
            </a:r>
            <a:r>
              <a:rPr lang="en-US" sz="2400" spc="60" dirty="0">
                <a:cs typeface="Microsoft Sans Serif"/>
              </a:rPr>
              <a:t>in </a:t>
            </a:r>
            <a:r>
              <a:rPr lang="en-US" sz="2400" spc="65" dirty="0">
                <a:cs typeface="Microsoft Sans Serif"/>
              </a:rPr>
              <a:t> natural</a:t>
            </a:r>
            <a:r>
              <a:rPr lang="en-US" sz="2400" spc="-70" dirty="0">
                <a:cs typeface="Microsoft Sans Serif"/>
              </a:rPr>
              <a:t> </a:t>
            </a:r>
            <a:r>
              <a:rPr lang="en-US" sz="2400" spc="20" dirty="0">
                <a:cs typeface="Microsoft Sans Serif"/>
              </a:rPr>
              <a:t>language,</a:t>
            </a:r>
            <a:r>
              <a:rPr lang="en-US" sz="2400" spc="-65" dirty="0">
                <a:cs typeface="Microsoft Sans Serif"/>
              </a:rPr>
              <a:t> </a:t>
            </a:r>
            <a:r>
              <a:rPr lang="en-US" sz="2400" spc="-80" dirty="0">
                <a:cs typeface="Microsoft Sans Serif"/>
              </a:rPr>
              <a:t>as</a:t>
            </a:r>
            <a:r>
              <a:rPr lang="en-US" sz="2400" spc="-75" dirty="0">
                <a:cs typeface="Microsoft Sans Serif"/>
              </a:rPr>
              <a:t> </a:t>
            </a:r>
            <a:r>
              <a:rPr lang="en-US" sz="2400" spc="85" dirty="0">
                <a:cs typeface="Microsoft Sans Serif"/>
              </a:rPr>
              <a:t>they</a:t>
            </a:r>
            <a:r>
              <a:rPr lang="en-US" sz="2400" spc="-75" dirty="0">
                <a:cs typeface="Microsoft Sans Serif"/>
              </a:rPr>
              <a:t> </a:t>
            </a:r>
            <a:r>
              <a:rPr lang="en-US" sz="2400" spc="45" dirty="0">
                <a:cs typeface="Microsoft Sans Serif"/>
              </a:rPr>
              <a:t>communicate</a:t>
            </a:r>
            <a:r>
              <a:rPr lang="en-US" sz="2400" spc="-60" dirty="0">
                <a:cs typeface="Microsoft Sans Serif"/>
              </a:rPr>
              <a:t> </a:t>
            </a:r>
            <a:r>
              <a:rPr lang="en-US" sz="2400" spc="55" dirty="0">
                <a:cs typeface="Microsoft Sans Serif"/>
              </a:rPr>
              <a:t>in</a:t>
            </a:r>
            <a:r>
              <a:rPr lang="en-US" sz="2400" spc="-75" dirty="0">
                <a:cs typeface="Microsoft Sans Serif"/>
              </a:rPr>
              <a:t> </a:t>
            </a:r>
            <a:r>
              <a:rPr lang="en-US" sz="2400" spc="-35" dirty="0">
                <a:cs typeface="Microsoft Sans Serif"/>
              </a:rPr>
              <a:t>1s</a:t>
            </a:r>
            <a:r>
              <a:rPr lang="en-US" sz="2400" spc="-70" dirty="0">
                <a:cs typeface="Microsoft Sans Serif"/>
              </a:rPr>
              <a:t> </a:t>
            </a:r>
            <a:r>
              <a:rPr lang="en-US" sz="2400" spc="25" dirty="0">
                <a:cs typeface="Microsoft Sans Serif"/>
              </a:rPr>
              <a:t>and</a:t>
            </a:r>
            <a:r>
              <a:rPr lang="en-US" sz="2400" spc="-65" dirty="0">
                <a:cs typeface="Microsoft Sans Serif"/>
              </a:rPr>
              <a:t> </a:t>
            </a:r>
            <a:r>
              <a:rPr lang="en-US" sz="2400" spc="-45" dirty="0">
                <a:cs typeface="Microsoft Sans Serif"/>
              </a:rPr>
              <a:t>0s.</a:t>
            </a:r>
            <a:r>
              <a:rPr lang="en-US" sz="2400" spc="-70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The</a:t>
            </a:r>
            <a:r>
              <a:rPr lang="en-US" sz="2400" spc="-60" dirty="0">
                <a:cs typeface="Microsoft Sans Serif"/>
              </a:rPr>
              <a:t> </a:t>
            </a:r>
            <a:r>
              <a:rPr lang="en-US" sz="2400" spc="60" dirty="0">
                <a:cs typeface="Microsoft Sans Serif"/>
              </a:rPr>
              <a:t>data </a:t>
            </a:r>
            <a:r>
              <a:rPr lang="en-US" sz="2400" spc="-555" dirty="0">
                <a:cs typeface="Microsoft Sans Serif"/>
              </a:rPr>
              <a:t> </a:t>
            </a:r>
            <a:r>
              <a:rPr lang="en-US" sz="2400" spc="55" dirty="0">
                <a:cs typeface="Microsoft Sans Serif"/>
              </a:rPr>
              <a:t>produced </a:t>
            </a:r>
            <a:r>
              <a:rPr lang="en-US" sz="2400" spc="-25" dirty="0">
                <a:cs typeface="Microsoft Sans Serif"/>
              </a:rPr>
              <a:t>is </a:t>
            </a:r>
            <a:r>
              <a:rPr lang="en-US" sz="2400" spc="30" dirty="0">
                <a:cs typeface="Microsoft Sans Serif"/>
              </a:rPr>
              <a:t>precious </a:t>
            </a:r>
            <a:r>
              <a:rPr lang="en-US" sz="2400" spc="25" dirty="0">
                <a:cs typeface="Microsoft Sans Serif"/>
              </a:rPr>
              <a:t>and </a:t>
            </a:r>
            <a:r>
              <a:rPr lang="en-US" sz="2400" spc="-25" dirty="0">
                <a:cs typeface="Microsoft Sans Serif"/>
              </a:rPr>
              <a:t>can </a:t>
            </a:r>
            <a:r>
              <a:rPr lang="en-US" sz="2400" spc="145" dirty="0">
                <a:cs typeface="Microsoft Sans Serif"/>
              </a:rPr>
              <a:t>offer </a:t>
            </a:r>
            <a:r>
              <a:rPr lang="en-US" sz="2400" spc="30" dirty="0">
                <a:cs typeface="Microsoft Sans Serif"/>
              </a:rPr>
              <a:t>valuable insights. </a:t>
            </a:r>
            <a:r>
              <a:rPr lang="en-US" sz="2400" spc="-10" dirty="0">
                <a:cs typeface="Microsoft Sans Serif"/>
              </a:rPr>
              <a:t>Hence, </a:t>
            </a:r>
            <a:r>
              <a:rPr lang="en-US" sz="2400" spc="-5" dirty="0">
                <a:cs typeface="Microsoft Sans Serif"/>
              </a:rPr>
              <a:t> </a:t>
            </a:r>
            <a:r>
              <a:rPr lang="en-US" sz="2400" spc="45" dirty="0">
                <a:cs typeface="Microsoft Sans Serif"/>
              </a:rPr>
              <a:t>you need </a:t>
            </a:r>
            <a:r>
              <a:rPr lang="en-US" sz="2400" spc="60" dirty="0">
                <a:cs typeface="Microsoft Sans Serif"/>
              </a:rPr>
              <a:t>computers </a:t>
            </a:r>
            <a:r>
              <a:rPr lang="en-US" sz="2400" spc="180" dirty="0">
                <a:cs typeface="Microsoft Sans Serif"/>
              </a:rPr>
              <a:t>to </a:t>
            </a:r>
            <a:r>
              <a:rPr lang="en-US" sz="2400" spc="55" dirty="0">
                <a:cs typeface="Microsoft Sans Serif"/>
              </a:rPr>
              <a:t>be </a:t>
            </a:r>
            <a:r>
              <a:rPr lang="en-US" sz="2400" spc="35" dirty="0">
                <a:cs typeface="Microsoft Sans Serif"/>
              </a:rPr>
              <a:t>able </a:t>
            </a:r>
            <a:r>
              <a:rPr lang="en-US" sz="2400" spc="175" dirty="0">
                <a:cs typeface="Microsoft Sans Serif"/>
              </a:rPr>
              <a:t>to </a:t>
            </a:r>
            <a:r>
              <a:rPr lang="en-US" sz="2400" spc="45" dirty="0">
                <a:cs typeface="Microsoft Sans Serif"/>
              </a:rPr>
              <a:t>understand, </a:t>
            </a:r>
            <a:r>
              <a:rPr lang="en-US" sz="2400" spc="70" dirty="0">
                <a:cs typeface="Microsoft Sans Serif"/>
              </a:rPr>
              <a:t>emulate </a:t>
            </a:r>
            <a:r>
              <a:rPr lang="en-US" sz="2400" spc="25" dirty="0">
                <a:cs typeface="Microsoft Sans Serif"/>
              </a:rPr>
              <a:t>and </a:t>
            </a:r>
            <a:r>
              <a:rPr lang="en-US" sz="2400" spc="-560" dirty="0">
                <a:cs typeface="Microsoft Sans Serif"/>
              </a:rPr>
              <a:t> </a:t>
            </a:r>
            <a:r>
              <a:rPr lang="en-US" sz="2400" spc="50" dirty="0">
                <a:cs typeface="Microsoft Sans Serif"/>
              </a:rPr>
              <a:t>respond</a:t>
            </a:r>
            <a:r>
              <a:rPr lang="en-US" sz="2400" spc="-85" dirty="0">
                <a:cs typeface="Microsoft Sans Serif"/>
              </a:rPr>
              <a:t> </a:t>
            </a:r>
            <a:r>
              <a:rPr lang="en-US" sz="2400" spc="90" dirty="0">
                <a:cs typeface="Microsoft Sans Serif"/>
              </a:rPr>
              <a:t>intelligently</a:t>
            </a:r>
            <a:r>
              <a:rPr lang="en-US" sz="2400" spc="-70" dirty="0">
                <a:cs typeface="Microsoft Sans Serif"/>
              </a:rPr>
              <a:t> </a:t>
            </a:r>
            <a:r>
              <a:rPr lang="en-US" sz="2400" spc="175" dirty="0">
                <a:cs typeface="Microsoft Sans Serif"/>
              </a:rPr>
              <a:t>to</a:t>
            </a:r>
            <a:r>
              <a:rPr lang="en-US" sz="2400" spc="-70" dirty="0">
                <a:cs typeface="Microsoft Sans Serif"/>
              </a:rPr>
              <a:t> </a:t>
            </a:r>
            <a:r>
              <a:rPr lang="en-US" sz="2400" spc="35" dirty="0">
                <a:cs typeface="Microsoft Sans Serif"/>
              </a:rPr>
              <a:t>human</a:t>
            </a:r>
            <a:r>
              <a:rPr lang="en-US" sz="2400" spc="-75" dirty="0">
                <a:cs typeface="Microsoft Sans Serif"/>
              </a:rPr>
              <a:t> </a:t>
            </a:r>
            <a:r>
              <a:rPr lang="en-US" sz="2400" spc="-10" dirty="0">
                <a:cs typeface="Microsoft Sans Serif"/>
              </a:rPr>
              <a:t>speech.</a:t>
            </a:r>
            <a:endParaRPr lang="en-US" sz="2400" dirty="0">
              <a:cs typeface="Microsoft Sans Serif"/>
            </a:endParaRPr>
          </a:p>
          <a:p>
            <a:pPr marL="299085" marR="5080" indent="-287020" algn="just">
              <a:lnSpc>
                <a:spcPct val="101600"/>
              </a:lnSpc>
              <a:spcBef>
                <a:spcPts val="85"/>
              </a:spcBef>
              <a:buClr>
                <a:srgbClr val="6697CC"/>
              </a:buClr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2400" spc="65" dirty="0">
                <a:cs typeface="Microsoft Sans Serif"/>
              </a:rPr>
              <a:t>Natural </a:t>
            </a:r>
            <a:r>
              <a:rPr lang="en-US" sz="2400" spc="5" dirty="0">
                <a:cs typeface="Microsoft Sans Serif"/>
              </a:rPr>
              <a:t>Language </a:t>
            </a:r>
            <a:r>
              <a:rPr lang="en-US" sz="2400" dirty="0">
                <a:cs typeface="Microsoft Sans Serif"/>
              </a:rPr>
              <a:t>Processing </a:t>
            </a:r>
            <a:r>
              <a:rPr lang="en-US" sz="2400" spc="100" dirty="0">
                <a:cs typeface="Microsoft Sans Serif"/>
              </a:rPr>
              <a:t>or </a:t>
            </a:r>
            <a:r>
              <a:rPr lang="en-US" sz="2400" spc="-55" dirty="0">
                <a:cs typeface="Microsoft Sans Serif"/>
              </a:rPr>
              <a:t>NLP </a:t>
            </a:r>
            <a:r>
              <a:rPr lang="en-US" sz="2400" spc="70" dirty="0">
                <a:cs typeface="Microsoft Sans Serif"/>
              </a:rPr>
              <a:t>refers </a:t>
            </a:r>
            <a:r>
              <a:rPr lang="en-US" sz="2400" spc="175" dirty="0">
                <a:cs typeface="Microsoft Sans Serif"/>
              </a:rPr>
              <a:t>to </a:t>
            </a:r>
            <a:r>
              <a:rPr lang="en-US" sz="2400" spc="114" dirty="0">
                <a:cs typeface="Microsoft Sans Serif"/>
              </a:rPr>
              <a:t>the </a:t>
            </a:r>
            <a:r>
              <a:rPr lang="en-US" sz="2400" spc="30" dirty="0">
                <a:cs typeface="Microsoft Sans Serif"/>
              </a:rPr>
              <a:t>branch </a:t>
            </a:r>
            <a:r>
              <a:rPr lang="en-US" sz="2400" spc="160" dirty="0">
                <a:cs typeface="Microsoft Sans Serif"/>
              </a:rPr>
              <a:t>of </a:t>
            </a:r>
            <a:r>
              <a:rPr lang="en-US" sz="2400" spc="165" dirty="0">
                <a:cs typeface="Microsoft Sans Serif"/>
              </a:rPr>
              <a:t> </a:t>
            </a:r>
            <a:r>
              <a:rPr lang="en-US" sz="2400" spc="80" dirty="0">
                <a:cs typeface="Microsoft Sans Serif"/>
              </a:rPr>
              <a:t>Artificial </a:t>
            </a:r>
            <a:r>
              <a:rPr lang="en-US" sz="2400" spc="55" dirty="0">
                <a:cs typeface="Microsoft Sans Serif"/>
              </a:rPr>
              <a:t>Intelligence </a:t>
            </a:r>
            <a:r>
              <a:rPr lang="en-US" sz="2400" spc="135" dirty="0">
                <a:cs typeface="Microsoft Sans Serif"/>
              </a:rPr>
              <a:t>that </a:t>
            </a:r>
            <a:r>
              <a:rPr lang="en-US" sz="2400" spc="10" dirty="0">
                <a:cs typeface="Microsoft Sans Serif"/>
              </a:rPr>
              <a:t>gives </a:t>
            </a:r>
            <a:r>
              <a:rPr lang="en-US" sz="2400" spc="114" dirty="0">
                <a:cs typeface="Microsoft Sans Serif"/>
              </a:rPr>
              <a:t>the </a:t>
            </a:r>
            <a:r>
              <a:rPr lang="en-US" sz="2400" spc="5" dirty="0">
                <a:cs typeface="Microsoft Sans Serif"/>
              </a:rPr>
              <a:t>machines </a:t>
            </a:r>
            <a:r>
              <a:rPr lang="en-US" sz="2400" spc="114" dirty="0">
                <a:cs typeface="Microsoft Sans Serif"/>
              </a:rPr>
              <a:t>the </a:t>
            </a:r>
            <a:r>
              <a:rPr lang="en-US" sz="2400" spc="75" dirty="0">
                <a:cs typeface="Microsoft Sans Serif"/>
              </a:rPr>
              <a:t>ability </a:t>
            </a:r>
            <a:r>
              <a:rPr lang="en-US" sz="2400" spc="180" dirty="0">
                <a:cs typeface="Microsoft Sans Serif"/>
              </a:rPr>
              <a:t>to </a:t>
            </a:r>
            <a:r>
              <a:rPr lang="en-US" sz="2400" spc="185" dirty="0">
                <a:cs typeface="Microsoft Sans Serif"/>
              </a:rPr>
              <a:t> </a:t>
            </a:r>
            <a:r>
              <a:rPr lang="en-US" sz="2400" spc="20" dirty="0">
                <a:cs typeface="Microsoft Sans Serif"/>
              </a:rPr>
              <a:t>read,</a:t>
            </a:r>
            <a:r>
              <a:rPr lang="en-US" sz="2400" spc="-65" dirty="0">
                <a:cs typeface="Microsoft Sans Serif"/>
              </a:rPr>
              <a:t> </a:t>
            </a:r>
            <a:r>
              <a:rPr lang="en-US" sz="2400" spc="55" dirty="0">
                <a:cs typeface="Microsoft Sans Serif"/>
              </a:rPr>
              <a:t>understand</a:t>
            </a:r>
            <a:r>
              <a:rPr lang="en-US" sz="2400" spc="-80" dirty="0">
                <a:cs typeface="Microsoft Sans Serif"/>
              </a:rPr>
              <a:t> </a:t>
            </a:r>
            <a:r>
              <a:rPr lang="en-US" sz="2400" spc="25" dirty="0">
                <a:cs typeface="Microsoft Sans Serif"/>
              </a:rPr>
              <a:t>and</a:t>
            </a:r>
            <a:r>
              <a:rPr lang="en-US" sz="2400" spc="-70" dirty="0">
                <a:cs typeface="Microsoft Sans Serif"/>
              </a:rPr>
              <a:t> </a:t>
            </a:r>
            <a:r>
              <a:rPr lang="en-US" sz="2400" spc="50" dirty="0">
                <a:cs typeface="Microsoft Sans Serif"/>
              </a:rPr>
              <a:t>derive</a:t>
            </a:r>
            <a:r>
              <a:rPr lang="en-US" sz="2400" spc="-65" dirty="0">
                <a:cs typeface="Microsoft Sans Serif"/>
              </a:rPr>
              <a:t> </a:t>
            </a:r>
            <a:r>
              <a:rPr lang="en-US" sz="2400" spc="40" dirty="0">
                <a:cs typeface="Microsoft Sans Serif"/>
              </a:rPr>
              <a:t>meaning</a:t>
            </a:r>
            <a:r>
              <a:rPr lang="en-US" sz="2400" spc="-75" dirty="0">
                <a:cs typeface="Microsoft Sans Serif"/>
              </a:rPr>
              <a:t> </a:t>
            </a:r>
            <a:r>
              <a:rPr lang="en-US" sz="2400" spc="130" dirty="0">
                <a:cs typeface="Microsoft Sans Serif"/>
              </a:rPr>
              <a:t>from</a:t>
            </a:r>
            <a:r>
              <a:rPr lang="en-US" sz="2400" spc="-65" dirty="0">
                <a:cs typeface="Microsoft Sans Serif"/>
              </a:rPr>
              <a:t> </a:t>
            </a:r>
            <a:r>
              <a:rPr lang="en-US" sz="2400" spc="35" dirty="0">
                <a:cs typeface="Microsoft Sans Serif"/>
              </a:rPr>
              <a:t>human</a:t>
            </a:r>
            <a:r>
              <a:rPr lang="en-US" sz="2400" spc="-70" dirty="0">
                <a:cs typeface="Microsoft Sans Serif"/>
              </a:rPr>
              <a:t> </a:t>
            </a:r>
            <a:r>
              <a:rPr lang="en-US" sz="2400" spc="5" dirty="0">
                <a:cs typeface="Microsoft Sans Serif"/>
              </a:rPr>
              <a:t>languages.</a:t>
            </a:r>
            <a:endParaRPr lang="en-US" sz="2400" dirty="0">
              <a:cs typeface="Microsoft Sans Serif"/>
            </a:endParaRPr>
          </a:p>
          <a:p>
            <a:pPr algn="just"/>
            <a:endParaRPr lang="en-IN" sz="24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44D78E0-5075-0C58-3B5C-6A02B717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C4F0-85B3-4AFB-A0A1-CB4941EADC14}" type="slidenum">
              <a:rPr lang="en-IN" smtClean="0"/>
              <a:t>2</a:t>
            </a:fld>
            <a:endParaRPr lang="en-IN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0F564BA-D30B-C941-B392-9CD93ECB3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AB4A-883E-4472-948F-39D0142101A1}" type="datetime1">
              <a:rPr lang="en-IN" smtClean="0"/>
              <a:t>26-02-2024</a:t>
            </a:fld>
            <a:endParaRPr lang="en-IN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D902B21-A6F6-4908-A61D-3BC29B65E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Foundations of Data Science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8712" y="1421152"/>
            <a:ext cx="4931616" cy="490857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5000" y="14669"/>
            <a:ext cx="10515600" cy="1027204"/>
          </a:xfrm>
          <a:prstGeom prst="rect">
            <a:avLst/>
          </a:prstGeom>
        </p:spPr>
        <p:txBody>
          <a:bodyPr vert="horz" wrap="square" lIns="0" tIns="346710" rIns="0" bIns="0" rtlCol="0" anchor="ctr">
            <a:spAutoFit/>
          </a:bodyPr>
          <a:lstStyle/>
          <a:p>
            <a:pPr marL="548640" algn="ctr">
              <a:lnSpc>
                <a:spcPct val="100000"/>
              </a:lnSpc>
              <a:spcBef>
                <a:spcPts val="2730"/>
              </a:spcBef>
            </a:pPr>
            <a:r>
              <a:rPr b="1" spc="60" dirty="0">
                <a:solidFill>
                  <a:srgbClr val="C00000"/>
                </a:solidFill>
              </a:rPr>
              <a:t>Applications</a:t>
            </a:r>
            <a:r>
              <a:rPr b="1" spc="-170" dirty="0">
                <a:solidFill>
                  <a:srgbClr val="C00000"/>
                </a:solidFill>
              </a:rPr>
              <a:t> </a:t>
            </a:r>
            <a:r>
              <a:rPr b="1" spc="254" dirty="0">
                <a:solidFill>
                  <a:srgbClr val="C00000"/>
                </a:solidFill>
              </a:rPr>
              <a:t>of</a:t>
            </a:r>
            <a:r>
              <a:rPr b="1" spc="-155" dirty="0">
                <a:solidFill>
                  <a:srgbClr val="C00000"/>
                </a:solidFill>
              </a:rPr>
              <a:t> </a:t>
            </a:r>
            <a:r>
              <a:rPr b="1" spc="-114" dirty="0">
                <a:solidFill>
                  <a:srgbClr val="C00000"/>
                </a:solidFill>
              </a:rPr>
              <a:t>NLP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5F2C1-AB1D-FCAB-79A7-6FE04C5C8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C4F0-85B3-4AFB-A0A1-CB4941EADC14}" type="slidenum">
              <a:rPr lang="en-IN" smtClean="0"/>
              <a:t>20</a:t>
            </a:fld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5223A6-BEF1-A20F-6B7A-688C1799A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E63EB-16CC-4AA8-8CAF-C54FA3CDA1EB}" type="datetime1">
              <a:rPr lang="en-IN" smtClean="0"/>
              <a:t>26-02-2024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0F27C0-2951-1D4E-7163-6287467F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Foundations of Data Science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6710" rIns="0" bIns="0" rtlCol="0" anchor="ctr">
            <a:spAutoFit/>
          </a:bodyPr>
          <a:lstStyle/>
          <a:p>
            <a:pPr marL="548640" algn="ctr">
              <a:lnSpc>
                <a:spcPct val="100000"/>
              </a:lnSpc>
              <a:spcBef>
                <a:spcPts val="2730"/>
              </a:spcBef>
            </a:pPr>
            <a:r>
              <a:rPr b="1" spc="60" dirty="0">
                <a:solidFill>
                  <a:srgbClr val="C00000"/>
                </a:solidFill>
              </a:rPr>
              <a:t>Applications</a:t>
            </a:r>
            <a:r>
              <a:rPr b="1" spc="-170" dirty="0">
                <a:solidFill>
                  <a:srgbClr val="C00000"/>
                </a:solidFill>
              </a:rPr>
              <a:t> </a:t>
            </a:r>
            <a:r>
              <a:rPr b="1" spc="254" dirty="0">
                <a:solidFill>
                  <a:srgbClr val="C00000"/>
                </a:solidFill>
              </a:rPr>
              <a:t>of</a:t>
            </a:r>
            <a:r>
              <a:rPr b="1" spc="-155" dirty="0">
                <a:solidFill>
                  <a:srgbClr val="C00000"/>
                </a:solidFill>
              </a:rPr>
              <a:t> </a:t>
            </a:r>
            <a:r>
              <a:rPr b="1" spc="-114" dirty="0">
                <a:solidFill>
                  <a:srgbClr val="C00000"/>
                </a:solidFill>
              </a:rPr>
              <a:t>NLP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774DB6-ACDC-43BF-179D-305DD23F2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7660" marR="7620" indent="-315595" algn="just">
              <a:lnSpc>
                <a:spcPct val="100800"/>
              </a:lnSpc>
              <a:spcBef>
                <a:spcPts val="95"/>
              </a:spcBef>
              <a:buClr>
                <a:srgbClr val="6697CC"/>
              </a:buClr>
              <a:buFont typeface="Arial MT"/>
              <a:buChar char="•"/>
              <a:tabLst>
                <a:tab pos="327025" algn="l"/>
                <a:tab pos="328295" algn="l"/>
              </a:tabLst>
            </a:pPr>
            <a:r>
              <a:rPr lang="en-US" sz="2550" spc="-70" dirty="0">
                <a:cs typeface="Microsoft Sans Serif"/>
              </a:rPr>
              <a:t>NLP </a:t>
            </a:r>
            <a:r>
              <a:rPr lang="en-US" sz="2550" spc="-30" dirty="0">
                <a:cs typeface="Microsoft Sans Serif"/>
              </a:rPr>
              <a:t>is </a:t>
            </a:r>
            <a:r>
              <a:rPr lang="en-US" sz="2550" spc="55" dirty="0">
                <a:cs typeface="Microsoft Sans Serif"/>
              </a:rPr>
              <a:t>one </a:t>
            </a:r>
            <a:r>
              <a:rPr lang="en-US" sz="2550" spc="190" dirty="0">
                <a:cs typeface="Microsoft Sans Serif"/>
              </a:rPr>
              <a:t>of </a:t>
            </a:r>
            <a:r>
              <a:rPr lang="en-US" sz="2550" spc="125" dirty="0">
                <a:cs typeface="Microsoft Sans Serif"/>
              </a:rPr>
              <a:t>the </a:t>
            </a:r>
            <a:r>
              <a:rPr lang="en-US" sz="2550" spc="-20" dirty="0">
                <a:cs typeface="Microsoft Sans Serif"/>
              </a:rPr>
              <a:t>ways </a:t>
            </a:r>
            <a:r>
              <a:rPr lang="en-US" sz="2550" spc="150" dirty="0">
                <a:cs typeface="Microsoft Sans Serif"/>
              </a:rPr>
              <a:t>that </a:t>
            </a:r>
            <a:r>
              <a:rPr lang="en-US" sz="2550" spc="65" dirty="0">
                <a:cs typeface="Microsoft Sans Serif"/>
              </a:rPr>
              <a:t>people </a:t>
            </a:r>
            <a:r>
              <a:rPr lang="en-US" sz="2550" spc="-5" dirty="0">
                <a:cs typeface="Microsoft Sans Serif"/>
              </a:rPr>
              <a:t>have </a:t>
            </a:r>
            <a:r>
              <a:rPr lang="en-US" sz="2550" spc="30" dirty="0">
                <a:cs typeface="Microsoft Sans Serif"/>
              </a:rPr>
              <a:t>humanized </a:t>
            </a:r>
            <a:r>
              <a:rPr lang="en-US" sz="2550" spc="-665" dirty="0">
                <a:cs typeface="Microsoft Sans Serif"/>
              </a:rPr>
              <a:t> </a:t>
            </a:r>
            <a:r>
              <a:rPr lang="en-US" sz="2550" spc="-5" dirty="0">
                <a:cs typeface="Microsoft Sans Serif"/>
              </a:rPr>
              <a:t>machines </a:t>
            </a:r>
            <a:r>
              <a:rPr lang="en-US" sz="2550" spc="20" dirty="0">
                <a:cs typeface="Microsoft Sans Serif"/>
              </a:rPr>
              <a:t>and </a:t>
            </a:r>
            <a:r>
              <a:rPr lang="en-US" sz="2550" spc="45" dirty="0">
                <a:cs typeface="Microsoft Sans Serif"/>
              </a:rPr>
              <a:t>reduced </a:t>
            </a:r>
            <a:r>
              <a:rPr lang="en-US" sz="2550" spc="125" dirty="0">
                <a:cs typeface="Microsoft Sans Serif"/>
              </a:rPr>
              <a:t>the </a:t>
            </a:r>
            <a:r>
              <a:rPr lang="en-US" sz="2550" spc="45" dirty="0">
                <a:cs typeface="Microsoft Sans Serif"/>
              </a:rPr>
              <a:t>need </a:t>
            </a:r>
            <a:r>
              <a:rPr lang="en-US" sz="2550" spc="170" dirty="0">
                <a:cs typeface="Microsoft Sans Serif"/>
              </a:rPr>
              <a:t>for </a:t>
            </a:r>
            <a:r>
              <a:rPr lang="en-US" sz="2550" spc="45" dirty="0">
                <a:cs typeface="Microsoft Sans Serif"/>
              </a:rPr>
              <a:t>labor. </a:t>
            </a:r>
            <a:r>
              <a:rPr lang="en-US" sz="2550" spc="150" dirty="0">
                <a:cs typeface="Microsoft Sans Serif"/>
              </a:rPr>
              <a:t>It </a:t>
            </a:r>
            <a:r>
              <a:rPr lang="en-US" sz="2550" spc="-55" dirty="0">
                <a:cs typeface="Microsoft Sans Serif"/>
              </a:rPr>
              <a:t>has </a:t>
            </a:r>
            <a:r>
              <a:rPr lang="en-US" sz="2550" spc="75" dirty="0">
                <a:cs typeface="Microsoft Sans Serif"/>
              </a:rPr>
              <a:t>led </a:t>
            </a:r>
            <a:r>
              <a:rPr lang="en-US" sz="2550" spc="-665" dirty="0">
                <a:cs typeface="Microsoft Sans Serif"/>
              </a:rPr>
              <a:t> </a:t>
            </a:r>
            <a:r>
              <a:rPr lang="en-US" sz="2550" spc="204" dirty="0">
                <a:cs typeface="Microsoft Sans Serif"/>
              </a:rPr>
              <a:t>to </a:t>
            </a:r>
            <a:r>
              <a:rPr lang="en-US" sz="2550" spc="125" dirty="0">
                <a:cs typeface="Microsoft Sans Serif"/>
              </a:rPr>
              <a:t>the </a:t>
            </a:r>
            <a:r>
              <a:rPr lang="en-US" sz="2550" spc="90" dirty="0">
                <a:cs typeface="Microsoft Sans Serif"/>
              </a:rPr>
              <a:t>automation </a:t>
            </a:r>
            <a:r>
              <a:rPr lang="en-US" sz="2550" spc="185" dirty="0">
                <a:cs typeface="Microsoft Sans Serif"/>
              </a:rPr>
              <a:t>of </a:t>
            </a:r>
            <a:r>
              <a:rPr lang="en-US" sz="2550" spc="35" dirty="0">
                <a:cs typeface="Microsoft Sans Serif"/>
              </a:rPr>
              <a:t>speech-related </a:t>
            </a:r>
            <a:r>
              <a:rPr lang="en-US" sz="2550" spc="5" dirty="0">
                <a:cs typeface="Microsoft Sans Serif"/>
              </a:rPr>
              <a:t>tasks </a:t>
            </a:r>
            <a:r>
              <a:rPr lang="en-US" sz="2550" spc="20" dirty="0">
                <a:cs typeface="Microsoft Sans Serif"/>
              </a:rPr>
              <a:t>and </a:t>
            </a:r>
            <a:r>
              <a:rPr lang="en-US" sz="2550" spc="25" dirty="0">
                <a:cs typeface="Microsoft Sans Serif"/>
              </a:rPr>
              <a:t> </a:t>
            </a:r>
            <a:r>
              <a:rPr lang="en-US" sz="2550" spc="30" dirty="0">
                <a:cs typeface="Microsoft Sans Serif"/>
              </a:rPr>
              <a:t>human</a:t>
            </a:r>
            <a:r>
              <a:rPr lang="en-US" sz="2550" spc="-80" dirty="0">
                <a:cs typeface="Microsoft Sans Serif"/>
              </a:rPr>
              <a:t> </a:t>
            </a:r>
            <a:r>
              <a:rPr lang="en-US" sz="2550" spc="70" dirty="0">
                <a:cs typeface="Microsoft Sans Serif"/>
              </a:rPr>
              <a:t>interaction.</a:t>
            </a:r>
            <a:r>
              <a:rPr lang="en-US" sz="2550" spc="-85" dirty="0">
                <a:cs typeface="Microsoft Sans Serif"/>
              </a:rPr>
              <a:t> </a:t>
            </a:r>
            <a:r>
              <a:rPr lang="en-US" sz="2550" spc="-40" dirty="0">
                <a:cs typeface="Microsoft Sans Serif"/>
              </a:rPr>
              <a:t>Some</a:t>
            </a:r>
            <a:r>
              <a:rPr lang="en-US" sz="2550" spc="-80" dirty="0">
                <a:cs typeface="Microsoft Sans Serif"/>
              </a:rPr>
              <a:t> </a:t>
            </a:r>
            <a:r>
              <a:rPr lang="en-US" sz="2550" spc="40" dirty="0">
                <a:cs typeface="Microsoft Sans Serif"/>
              </a:rPr>
              <a:t>applications</a:t>
            </a:r>
            <a:r>
              <a:rPr lang="en-US" sz="2550" spc="-90" dirty="0">
                <a:cs typeface="Microsoft Sans Serif"/>
              </a:rPr>
              <a:t> </a:t>
            </a:r>
            <a:r>
              <a:rPr lang="en-US" sz="2550" spc="185" dirty="0">
                <a:cs typeface="Microsoft Sans Serif"/>
              </a:rPr>
              <a:t>of</a:t>
            </a:r>
            <a:r>
              <a:rPr lang="en-US" sz="2550" spc="-75" dirty="0">
                <a:cs typeface="Microsoft Sans Serif"/>
              </a:rPr>
              <a:t> </a:t>
            </a:r>
            <a:r>
              <a:rPr lang="en-US" sz="2550" spc="-70" dirty="0">
                <a:cs typeface="Microsoft Sans Serif"/>
              </a:rPr>
              <a:t>NLP</a:t>
            </a:r>
            <a:r>
              <a:rPr lang="en-US" sz="2550" spc="-80" dirty="0">
                <a:cs typeface="Microsoft Sans Serif"/>
              </a:rPr>
              <a:t> </a:t>
            </a:r>
            <a:r>
              <a:rPr lang="en-US" sz="2550" spc="45" dirty="0">
                <a:cs typeface="Microsoft Sans Serif"/>
              </a:rPr>
              <a:t>include:</a:t>
            </a:r>
            <a:endParaRPr lang="en-US" sz="2550" dirty="0">
              <a:cs typeface="Microsoft Sans Serif"/>
            </a:endParaRPr>
          </a:p>
          <a:p>
            <a:pPr marL="695960" marR="103505" lvl="1" indent="-262890" algn="just">
              <a:lnSpc>
                <a:spcPct val="100600"/>
              </a:lnSpc>
              <a:spcBef>
                <a:spcPts val="655"/>
              </a:spcBef>
              <a:buClr>
                <a:srgbClr val="6697CC"/>
              </a:buClr>
              <a:buFont typeface="Arial MT"/>
              <a:buChar char="–"/>
              <a:tabLst>
                <a:tab pos="696595" algn="l"/>
              </a:tabLst>
            </a:pPr>
            <a:r>
              <a:rPr lang="en-US" sz="2550" b="1" spc="40" dirty="0">
                <a:cs typeface="Microsoft Sans Serif"/>
              </a:rPr>
              <a:t>Translation</a:t>
            </a:r>
            <a:r>
              <a:rPr lang="en-US" sz="2550" b="1" spc="-95" dirty="0">
                <a:cs typeface="Microsoft Sans Serif"/>
              </a:rPr>
              <a:t> </a:t>
            </a:r>
            <a:r>
              <a:rPr lang="en-US" sz="2550" b="1" spc="-10" dirty="0">
                <a:cs typeface="Microsoft Sans Serif"/>
              </a:rPr>
              <a:t>Tools:</a:t>
            </a:r>
            <a:r>
              <a:rPr lang="en-US" sz="2550" b="1" spc="-85" dirty="0">
                <a:cs typeface="Microsoft Sans Serif"/>
              </a:rPr>
              <a:t> </a:t>
            </a:r>
            <a:r>
              <a:rPr lang="en-US" sz="2550" spc="10" dirty="0">
                <a:cs typeface="Microsoft Sans Serif"/>
              </a:rPr>
              <a:t>Tools</a:t>
            </a:r>
            <a:r>
              <a:rPr lang="en-US" sz="2550" spc="-95" dirty="0">
                <a:cs typeface="Microsoft Sans Serif"/>
              </a:rPr>
              <a:t> </a:t>
            </a:r>
            <a:r>
              <a:rPr lang="en-US" sz="2550" spc="-35" dirty="0">
                <a:cs typeface="Microsoft Sans Serif"/>
              </a:rPr>
              <a:t>such</a:t>
            </a:r>
            <a:r>
              <a:rPr lang="en-US" sz="2550" spc="-100" dirty="0">
                <a:cs typeface="Microsoft Sans Serif"/>
              </a:rPr>
              <a:t> as</a:t>
            </a:r>
            <a:r>
              <a:rPr lang="en-US" sz="2550" spc="-90" dirty="0">
                <a:cs typeface="Microsoft Sans Serif"/>
              </a:rPr>
              <a:t> </a:t>
            </a:r>
            <a:r>
              <a:rPr lang="en-US" sz="2550" spc="15" dirty="0">
                <a:cs typeface="Microsoft Sans Serif"/>
              </a:rPr>
              <a:t>Google</a:t>
            </a:r>
            <a:r>
              <a:rPr lang="en-US" sz="2550" spc="-90" dirty="0">
                <a:cs typeface="Microsoft Sans Serif"/>
              </a:rPr>
              <a:t> </a:t>
            </a:r>
            <a:r>
              <a:rPr lang="en-US" sz="2550" spc="15" dirty="0">
                <a:cs typeface="Microsoft Sans Serif"/>
              </a:rPr>
              <a:t>Translate, </a:t>
            </a:r>
            <a:r>
              <a:rPr lang="en-US" sz="2550" spc="-665" dirty="0">
                <a:cs typeface="Microsoft Sans Serif"/>
              </a:rPr>
              <a:t> </a:t>
            </a:r>
            <a:r>
              <a:rPr lang="en-US" sz="2550" spc="10" dirty="0">
                <a:cs typeface="Microsoft Sans Serif"/>
              </a:rPr>
              <a:t>Amazon </a:t>
            </a:r>
            <a:r>
              <a:rPr lang="en-US" sz="2550" spc="15" dirty="0">
                <a:cs typeface="Microsoft Sans Serif"/>
              </a:rPr>
              <a:t>Translate, </a:t>
            </a:r>
            <a:r>
              <a:rPr lang="en-US" sz="2550" spc="45" dirty="0">
                <a:cs typeface="Microsoft Sans Serif"/>
              </a:rPr>
              <a:t>etc. </a:t>
            </a:r>
            <a:r>
              <a:rPr lang="en-US" sz="2550" spc="75" dirty="0">
                <a:cs typeface="Microsoft Sans Serif"/>
              </a:rPr>
              <a:t>translate </a:t>
            </a:r>
            <a:r>
              <a:rPr lang="en-US" sz="2550" spc="15" dirty="0">
                <a:cs typeface="Microsoft Sans Serif"/>
              </a:rPr>
              <a:t>sentences </a:t>
            </a:r>
            <a:r>
              <a:rPr lang="en-US" sz="2550" spc="150" dirty="0">
                <a:cs typeface="Microsoft Sans Serif"/>
              </a:rPr>
              <a:t>from </a:t>
            </a:r>
            <a:r>
              <a:rPr lang="en-US" sz="2550" spc="-665" dirty="0">
                <a:cs typeface="Microsoft Sans Serif"/>
              </a:rPr>
              <a:t> </a:t>
            </a:r>
            <a:r>
              <a:rPr lang="en-US" sz="2550" spc="55" dirty="0">
                <a:cs typeface="Microsoft Sans Serif"/>
              </a:rPr>
              <a:t>one</a:t>
            </a:r>
            <a:r>
              <a:rPr lang="en-US" sz="2550" spc="-105" dirty="0">
                <a:cs typeface="Microsoft Sans Serif"/>
              </a:rPr>
              <a:t> </a:t>
            </a:r>
            <a:r>
              <a:rPr lang="en-US" sz="2550" spc="25" dirty="0">
                <a:cs typeface="Microsoft Sans Serif"/>
              </a:rPr>
              <a:t>language</a:t>
            </a:r>
            <a:r>
              <a:rPr lang="en-US" sz="2550" spc="-100" dirty="0">
                <a:cs typeface="Microsoft Sans Serif"/>
              </a:rPr>
              <a:t> </a:t>
            </a:r>
            <a:r>
              <a:rPr lang="en-US" sz="2550" spc="210" dirty="0">
                <a:cs typeface="Microsoft Sans Serif"/>
              </a:rPr>
              <a:t>to</a:t>
            </a:r>
            <a:r>
              <a:rPr lang="en-US" sz="2550" spc="-95" dirty="0">
                <a:cs typeface="Microsoft Sans Serif"/>
              </a:rPr>
              <a:t> </a:t>
            </a:r>
            <a:r>
              <a:rPr lang="en-US" sz="2550" spc="80" dirty="0">
                <a:cs typeface="Microsoft Sans Serif"/>
              </a:rPr>
              <a:t>another</a:t>
            </a:r>
            <a:r>
              <a:rPr lang="en-US" sz="2550" spc="-85" dirty="0">
                <a:cs typeface="Microsoft Sans Serif"/>
              </a:rPr>
              <a:t> </a:t>
            </a:r>
            <a:r>
              <a:rPr lang="en-US" sz="2550" spc="20" dirty="0">
                <a:cs typeface="Microsoft Sans Serif"/>
              </a:rPr>
              <a:t>using</a:t>
            </a:r>
            <a:r>
              <a:rPr lang="en-US" sz="2550" spc="-95" dirty="0">
                <a:cs typeface="Microsoft Sans Serif"/>
              </a:rPr>
              <a:t> </a:t>
            </a:r>
            <a:r>
              <a:rPr lang="en-US" sz="2550" spc="-70" dirty="0">
                <a:cs typeface="Microsoft Sans Serif"/>
              </a:rPr>
              <a:t>NLP.</a:t>
            </a:r>
            <a:endParaRPr lang="en-US" sz="2550" dirty="0">
              <a:cs typeface="Microsoft Sans Serif"/>
            </a:endParaRPr>
          </a:p>
          <a:p>
            <a:pPr marL="695960" marR="5080" lvl="1" indent="-262890" algn="just">
              <a:lnSpc>
                <a:spcPct val="100800"/>
              </a:lnSpc>
              <a:spcBef>
                <a:spcPts val="645"/>
              </a:spcBef>
              <a:buClr>
                <a:srgbClr val="6697CC"/>
              </a:buClr>
              <a:buFont typeface="Arial MT"/>
              <a:buChar char="–"/>
              <a:tabLst>
                <a:tab pos="696595" algn="l"/>
              </a:tabLst>
            </a:pPr>
            <a:r>
              <a:rPr lang="en-US" sz="2550" b="1" spc="35" dirty="0">
                <a:cs typeface="Microsoft Sans Serif"/>
              </a:rPr>
              <a:t>Chatbots</a:t>
            </a:r>
            <a:r>
              <a:rPr lang="en-US" sz="2550" spc="35" dirty="0">
                <a:cs typeface="Microsoft Sans Serif"/>
              </a:rPr>
              <a:t>: </a:t>
            </a:r>
            <a:r>
              <a:rPr lang="en-US" sz="2550" spc="50" dirty="0">
                <a:cs typeface="Microsoft Sans Serif"/>
              </a:rPr>
              <a:t>Chatbots </a:t>
            </a:r>
            <a:r>
              <a:rPr lang="en-US" sz="2550" spc="-35" dirty="0">
                <a:cs typeface="Microsoft Sans Serif"/>
              </a:rPr>
              <a:t>can </a:t>
            </a:r>
            <a:r>
              <a:rPr lang="en-US" sz="2550" spc="55" dirty="0">
                <a:cs typeface="Microsoft Sans Serif"/>
              </a:rPr>
              <a:t>be </a:t>
            </a:r>
            <a:r>
              <a:rPr lang="en-US" sz="2550" spc="114" dirty="0">
                <a:cs typeface="Microsoft Sans Serif"/>
              </a:rPr>
              <a:t>found </a:t>
            </a:r>
            <a:r>
              <a:rPr lang="en-US" sz="2550" spc="70" dirty="0">
                <a:cs typeface="Microsoft Sans Serif"/>
              </a:rPr>
              <a:t>on </a:t>
            </a:r>
            <a:r>
              <a:rPr lang="en-US" sz="2550" spc="90" dirty="0">
                <a:cs typeface="Microsoft Sans Serif"/>
              </a:rPr>
              <a:t>most </a:t>
            </a:r>
            <a:r>
              <a:rPr lang="en-US" sz="2550" spc="95" dirty="0">
                <a:cs typeface="Microsoft Sans Serif"/>
              </a:rPr>
              <a:t> </a:t>
            </a:r>
            <a:r>
              <a:rPr lang="en-US" sz="2550" spc="45" dirty="0">
                <a:cs typeface="Microsoft Sans Serif"/>
              </a:rPr>
              <a:t>websites</a:t>
            </a:r>
            <a:r>
              <a:rPr lang="en-US" sz="2550" spc="-95" dirty="0">
                <a:cs typeface="Microsoft Sans Serif"/>
              </a:rPr>
              <a:t> </a:t>
            </a:r>
            <a:r>
              <a:rPr lang="en-US" sz="2550" spc="20" dirty="0">
                <a:cs typeface="Microsoft Sans Serif"/>
              </a:rPr>
              <a:t>and</a:t>
            </a:r>
            <a:r>
              <a:rPr lang="en-US" sz="2550" spc="-85" dirty="0">
                <a:cs typeface="Microsoft Sans Serif"/>
              </a:rPr>
              <a:t> </a:t>
            </a:r>
            <a:r>
              <a:rPr lang="en-US" sz="2550" spc="25" dirty="0">
                <a:cs typeface="Microsoft Sans Serif"/>
              </a:rPr>
              <a:t>are</a:t>
            </a:r>
            <a:r>
              <a:rPr lang="en-US" sz="2550" spc="-90" dirty="0">
                <a:cs typeface="Microsoft Sans Serif"/>
              </a:rPr>
              <a:t> </a:t>
            </a:r>
            <a:r>
              <a:rPr lang="en-US" sz="2550" spc="-80" dirty="0">
                <a:cs typeface="Microsoft Sans Serif"/>
              </a:rPr>
              <a:t>a</a:t>
            </a:r>
            <a:r>
              <a:rPr lang="en-US" sz="2550" spc="-85" dirty="0">
                <a:cs typeface="Microsoft Sans Serif"/>
              </a:rPr>
              <a:t> </a:t>
            </a:r>
            <a:r>
              <a:rPr lang="en-US" sz="2550" spc="25" dirty="0">
                <a:cs typeface="Microsoft Sans Serif"/>
              </a:rPr>
              <a:t>way</a:t>
            </a:r>
            <a:r>
              <a:rPr lang="en-US" sz="2550" spc="-95" dirty="0">
                <a:cs typeface="Microsoft Sans Serif"/>
              </a:rPr>
              <a:t> </a:t>
            </a:r>
            <a:r>
              <a:rPr lang="en-US" sz="2550" spc="170" dirty="0">
                <a:cs typeface="Microsoft Sans Serif"/>
              </a:rPr>
              <a:t>for</a:t>
            </a:r>
            <a:r>
              <a:rPr lang="en-US" sz="2550" spc="-80" dirty="0">
                <a:cs typeface="Microsoft Sans Serif"/>
              </a:rPr>
              <a:t> </a:t>
            </a:r>
            <a:r>
              <a:rPr lang="en-US" sz="2550" spc="10" dirty="0">
                <a:cs typeface="Microsoft Sans Serif"/>
              </a:rPr>
              <a:t>companies</a:t>
            </a:r>
            <a:r>
              <a:rPr lang="en-US" sz="2550" spc="-105" dirty="0">
                <a:cs typeface="Microsoft Sans Serif"/>
              </a:rPr>
              <a:t> </a:t>
            </a:r>
            <a:r>
              <a:rPr lang="en-US" sz="2550" spc="210" dirty="0">
                <a:cs typeface="Microsoft Sans Serif"/>
              </a:rPr>
              <a:t>to</a:t>
            </a:r>
            <a:r>
              <a:rPr lang="en-US" sz="2550" spc="-90" dirty="0">
                <a:cs typeface="Microsoft Sans Serif"/>
              </a:rPr>
              <a:t> </a:t>
            </a:r>
            <a:r>
              <a:rPr lang="en-US" sz="2550" spc="35" dirty="0">
                <a:cs typeface="Microsoft Sans Serif"/>
              </a:rPr>
              <a:t>deal</a:t>
            </a:r>
            <a:r>
              <a:rPr lang="en-US" sz="2550" spc="-90" dirty="0">
                <a:cs typeface="Microsoft Sans Serif"/>
              </a:rPr>
              <a:t> </a:t>
            </a:r>
            <a:r>
              <a:rPr lang="en-US" sz="2550" spc="145" dirty="0">
                <a:cs typeface="Microsoft Sans Serif"/>
              </a:rPr>
              <a:t>with </a:t>
            </a:r>
            <a:r>
              <a:rPr lang="en-US" sz="2550" spc="-660" dirty="0">
                <a:cs typeface="Microsoft Sans Serif"/>
              </a:rPr>
              <a:t> </a:t>
            </a:r>
            <a:r>
              <a:rPr lang="en-US" sz="2550" spc="50" dirty="0">
                <a:cs typeface="Microsoft Sans Serif"/>
              </a:rPr>
              <a:t>common</a:t>
            </a:r>
            <a:r>
              <a:rPr lang="en-US" sz="2550" spc="-100" dirty="0">
                <a:cs typeface="Microsoft Sans Serif"/>
              </a:rPr>
              <a:t> </a:t>
            </a:r>
            <a:r>
              <a:rPr lang="en-US" sz="2550" spc="35" dirty="0">
                <a:cs typeface="Microsoft Sans Serif"/>
              </a:rPr>
              <a:t>queries</a:t>
            </a:r>
            <a:r>
              <a:rPr lang="en-US" sz="2550" spc="-95" dirty="0">
                <a:cs typeface="Microsoft Sans Serif"/>
              </a:rPr>
              <a:t> </a:t>
            </a:r>
            <a:r>
              <a:rPr lang="en-US" sz="2550" spc="25" dirty="0">
                <a:cs typeface="Microsoft Sans Serif"/>
              </a:rPr>
              <a:t>quickly.</a:t>
            </a:r>
            <a:endParaRPr lang="en-US" sz="2550" dirty="0">
              <a:cs typeface="Microsoft Sans Serif"/>
            </a:endParaRP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F10032-51B9-CC58-1B7A-177C553D8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C4F0-85B3-4AFB-A0A1-CB4941EADC14}" type="slidenum">
              <a:rPr lang="en-IN" smtClean="0"/>
              <a:t>21</a:t>
            </a:fld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E628A8-2B07-EACE-300D-76B454E3B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0CE2-C50F-4445-8A8E-219B15B282FB}" type="datetime1">
              <a:rPr lang="en-IN" smtClean="0"/>
              <a:t>26-02-2024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2E3A28-9759-43A5-83C9-B93323AA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Foundations of Data Science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8CBDE72D-1502-C1DE-97FE-E91949BFF5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7245" y="12713"/>
            <a:ext cx="10515600" cy="1325563"/>
          </a:xfrm>
          <a:prstGeom prst="rect">
            <a:avLst/>
          </a:prstGeom>
        </p:spPr>
        <p:txBody>
          <a:bodyPr vert="horz" wrap="square" lIns="0" tIns="346710" rIns="0" bIns="0" rtlCol="0" anchor="ctr">
            <a:spAutoFit/>
          </a:bodyPr>
          <a:lstStyle/>
          <a:p>
            <a:pPr marL="548640" algn="ctr">
              <a:lnSpc>
                <a:spcPct val="100000"/>
              </a:lnSpc>
              <a:spcBef>
                <a:spcPts val="2730"/>
              </a:spcBef>
            </a:pPr>
            <a:r>
              <a:rPr b="1" spc="60" dirty="0">
                <a:solidFill>
                  <a:srgbClr val="C00000"/>
                </a:solidFill>
              </a:rPr>
              <a:t>Applications</a:t>
            </a:r>
            <a:r>
              <a:rPr b="1" spc="-170" dirty="0">
                <a:solidFill>
                  <a:srgbClr val="C00000"/>
                </a:solidFill>
              </a:rPr>
              <a:t> </a:t>
            </a:r>
            <a:r>
              <a:rPr b="1" spc="254" dirty="0">
                <a:solidFill>
                  <a:srgbClr val="C00000"/>
                </a:solidFill>
              </a:rPr>
              <a:t>of</a:t>
            </a:r>
            <a:r>
              <a:rPr b="1" spc="-155" dirty="0">
                <a:solidFill>
                  <a:srgbClr val="C00000"/>
                </a:solidFill>
              </a:rPr>
              <a:t> </a:t>
            </a:r>
            <a:r>
              <a:rPr b="1" spc="-114" dirty="0">
                <a:solidFill>
                  <a:srgbClr val="C00000"/>
                </a:solidFill>
              </a:rPr>
              <a:t>NLP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CE0853-8226-E6FD-9EF8-615D95EA1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678"/>
            <a:ext cx="10515600" cy="4351338"/>
          </a:xfrm>
        </p:spPr>
        <p:txBody>
          <a:bodyPr>
            <a:normAutofit/>
          </a:bodyPr>
          <a:lstStyle/>
          <a:p>
            <a:pPr marL="296545" marR="633730" indent="-284480" algn="just">
              <a:lnSpc>
                <a:spcPct val="100800"/>
              </a:lnSpc>
              <a:spcBef>
                <a:spcPts val="95"/>
              </a:spcBef>
              <a:buClr>
                <a:srgbClr val="6697CC"/>
              </a:buClr>
              <a:buFont typeface="Arial MT"/>
              <a:buChar char="•"/>
              <a:tabLst>
                <a:tab pos="296545" algn="l"/>
                <a:tab pos="297180" algn="l"/>
              </a:tabLst>
            </a:pPr>
            <a:r>
              <a:rPr lang="en-US" sz="2400" b="1" spc="75" dirty="0">
                <a:cs typeface="Microsoft Sans Serif"/>
              </a:rPr>
              <a:t>Virtual</a:t>
            </a:r>
            <a:r>
              <a:rPr lang="en-US" sz="2400" b="1" spc="-70" dirty="0">
                <a:cs typeface="Microsoft Sans Serif"/>
              </a:rPr>
              <a:t> </a:t>
            </a:r>
            <a:r>
              <a:rPr lang="en-US" sz="2400" b="1" spc="5" dirty="0">
                <a:cs typeface="Microsoft Sans Serif"/>
              </a:rPr>
              <a:t>Assistants:</a:t>
            </a:r>
            <a:r>
              <a:rPr lang="en-US" sz="2400" b="1" spc="-75" dirty="0">
                <a:cs typeface="Microsoft Sans Serif"/>
              </a:rPr>
              <a:t> </a:t>
            </a:r>
            <a:r>
              <a:rPr lang="en-US" sz="2400" spc="75" dirty="0">
                <a:cs typeface="Microsoft Sans Serif"/>
              </a:rPr>
              <a:t>Virtual</a:t>
            </a:r>
            <a:r>
              <a:rPr lang="en-US" sz="2400" spc="-80" dirty="0">
                <a:cs typeface="Microsoft Sans Serif"/>
              </a:rPr>
              <a:t> </a:t>
            </a:r>
            <a:r>
              <a:rPr lang="en-US" sz="2400" spc="15" dirty="0">
                <a:cs typeface="Microsoft Sans Serif"/>
              </a:rPr>
              <a:t>Assistants</a:t>
            </a:r>
            <a:r>
              <a:rPr lang="en-US" sz="2400" spc="-80" dirty="0">
                <a:cs typeface="Microsoft Sans Serif"/>
              </a:rPr>
              <a:t> </a:t>
            </a:r>
            <a:r>
              <a:rPr lang="en-US" sz="2400" spc="60" dirty="0">
                <a:cs typeface="Microsoft Sans Serif"/>
              </a:rPr>
              <a:t>like</a:t>
            </a:r>
            <a:r>
              <a:rPr lang="en-US" sz="2400" spc="-80" dirty="0">
                <a:cs typeface="Microsoft Sans Serif"/>
              </a:rPr>
              <a:t> </a:t>
            </a:r>
            <a:r>
              <a:rPr lang="en-US" sz="2400" spc="-30" dirty="0">
                <a:cs typeface="Microsoft Sans Serif"/>
              </a:rPr>
              <a:t>Siri,</a:t>
            </a:r>
            <a:r>
              <a:rPr lang="en-US" sz="2400" spc="-75" dirty="0">
                <a:cs typeface="Microsoft Sans Serif"/>
              </a:rPr>
              <a:t> </a:t>
            </a:r>
            <a:r>
              <a:rPr lang="en-US" sz="2400" spc="10" dirty="0">
                <a:cs typeface="Microsoft Sans Serif"/>
              </a:rPr>
              <a:t>Cortana, </a:t>
            </a:r>
            <a:r>
              <a:rPr lang="en-US" sz="2400" spc="-595" dirty="0">
                <a:cs typeface="Microsoft Sans Serif"/>
              </a:rPr>
              <a:t> </a:t>
            </a:r>
            <a:r>
              <a:rPr lang="en-US" sz="2400" spc="20" dirty="0">
                <a:cs typeface="Microsoft Sans Serif"/>
              </a:rPr>
              <a:t>Google</a:t>
            </a:r>
            <a:r>
              <a:rPr lang="en-US" sz="2400" spc="-85" dirty="0">
                <a:cs typeface="Microsoft Sans Serif"/>
              </a:rPr>
              <a:t> </a:t>
            </a:r>
            <a:r>
              <a:rPr lang="en-US" sz="2400" spc="15" dirty="0">
                <a:cs typeface="Microsoft Sans Serif"/>
              </a:rPr>
              <a:t>Home,</a:t>
            </a:r>
            <a:r>
              <a:rPr lang="en-US" sz="2400" spc="-85" dirty="0">
                <a:cs typeface="Microsoft Sans Serif"/>
              </a:rPr>
              <a:t> </a:t>
            </a:r>
            <a:r>
              <a:rPr lang="en-US" sz="2400" dirty="0">
                <a:cs typeface="Microsoft Sans Serif"/>
              </a:rPr>
              <a:t>Alexa,</a:t>
            </a:r>
            <a:r>
              <a:rPr lang="en-US" sz="2400" spc="-80" dirty="0">
                <a:cs typeface="Microsoft Sans Serif"/>
              </a:rPr>
              <a:t> </a:t>
            </a:r>
            <a:r>
              <a:rPr lang="en-US" sz="2400" spc="75" dirty="0">
                <a:cs typeface="Microsoft Sans Serif"/>
              </a:rPr>
              <a:t>etc.</a:t>
            </a:r>
            <a:r>
              <a:rPr lang="en-US" sz="2400" spc="-75" dirty="0">
                <a:cs typeface="Microsoft Sans Serif"/>
              </a:rPr>
              <a:t> </a:t>
            </a:r>
            <a:r>
              <a:rPr lang="en-US" sz="2400" spc="-30" dirty="0">
                <a:cs typeface="Microsoft Sans Serif"/>
              </a:rPr>
              <a:t>can</a:t>
            </a:r>
            <a:r>
              <a:rPr lang="en-US" sz="2400" spc="-85" dirty="0">
                <a:cs typeface="Microsoft Sans Serif"/>
              </a:rPr>
              <a:t> </a:t>
            </a:r>
            <a:r>
              <a:rPr lang="en-US" sz="2400" spc="140" dirty="0">
                <a:cs typeface="Microsoft Sans Serif"/>
              </a:rPr>
              <a:t>not</a:t>
            </a:r>
            <a:r>
              <a:rPr lang="en-US" sz="2400" spc="-70" dirty="0">
                <a:cs typeface="Microsoft Sans Serif"/>
              </a:rPr>
              <a:t> </a:t>
            </a:r>
            <a:r>
              <a:rPr lang="en-US" sz="2400" spc="60" dirty="0">
                <a:cs typeface="Microsoft Sans Serif"/>
              </a:rPr>
              <a:t>only</a:t>
            </a:r>
            <a:r>
              <a:rPr lang="en-US" sz="2400" spc="-70" dirty="0">
                <a:cs typeface="Microsoft Sans Serif"/>
              </a:rPr>
              <a:t> </a:t>
            </a:r>
            <a:r>
              <a:rPr lang="en-US" sz="2400" spc="95" dirty="0">
                <a:cs typeface="Microsoft Sans Serif"/>
              </a:rPr>
              <a:t>talk</a:t>
            </a:r>
            <a:r>
              <a:rPr lang="en-US" sz="2400" spc="-80" dirty="0">
                <a:cs typeface="Microsoft Sans Serif"/>
              </a:rPr>
              <a:t> </a:t>
            </a:r>
            <a:r>
              <a:rPr lang="en-US" sz="2400" spc="190" dirty="0">
                <a:cs typeface="Microsoft Sans Serif"/>
              </a:rPr>
              <a:t>to</a:t>
            </a:r>
            <a:r>
              <a:rPr lang="en-US" sz="2400" spc="-85" dirty="0">
                <a:cs typeface="Microsoft Sans Serif"/>
              </a:rPr>
              <a:t> </a:t>
            </a:r>
            <a:r>
              <a:rPr lang="en-US" sz="2400" spc="40" dirty="0">
                <a:cs typeface="Microsoft Sans Serif"/>
              </a:rPr>
              <a:t>you</a:t>
            </a:r>
            <a:r>
              <a:rPr lang="en-US" sz="2400" spc="-75" dirty="0">
                <a:cs typeface="Microsoft Sans Serif"/>
              </a:rPr>
              <a:t> </a:t>
            </a:r>
            <a:r>
              <a:rPr lang="en-US" sz="2400" spc="140" dirty="0">
                <a:cs typeface="Microsoft Sans Serif"/>
              </a:rPr>
              <a:t>but </a:t>
            </a:r>
            <a:r>
              <a:rPr lang="en-US" sz="2400" spc="145" dirty="0">
                <a:cs typeface="Microsoft Sans Serif"/>
              </a:rPr>
              <a:t> </a:t>
            </a:r>
            <a:r>
              <a:rPr lang="en-US" sz="2400" spc="55" dirty="0">
                <a:cs typeface="Microsoft Sans Serif"/>
              </a:rPr>
              <a:t>understand</a:t>
            </a:r>
            <a:r>
              <a:rPr lang="en-US" sz="2400" spc="-80" dirty="0">
                <a:cs typeface="Microsoft Sans Serif"/>
              </a:rPr>
              <a:t> </a:t>
            </a:r>
            <a:r>
              <a:rPr lang="en-US" sz="2400" spc="10" dirty="0">
                <a:cs typeface="Microsoft Sans Serif"/>
              </a:rPr>
              <a:t>commands</a:t>
            </a:r>
            <a:r>
              <a:rPr lang="en-US" sz="2400" spc="-80" dirty="0">
                <a:cs typeface="Microsoft Sans Serif"/>
              </a:rPr>
              <a:t> </a:t>
            </a:r>
            <a:r>
              <a:rPr lang="en-US" sz="2400" spc="35" dirty="0">
                <a:cs typeface="Microsoft Sans Serif"/>
              </a:rPr>
              <a:t>given</a:t>
            </a:r>
            <a:r>
              <a:rPr lang="en-US" sz="2400" spc="-80" dirty="0">
                <a:cs typeface="Microsoft Sans Serif"/>
              </a:rPr>
              <a:t> </a:t>
            </a:r>
            <a:r>
              <a:rPr lang="en-US" sz="2400" spc="190" dirty="0">
                <a:cs typeface="Microsoft Sans Serif"/>
              </a:rPr>
              <a:t>to</a:t>
            </a:r>
            <a:r>
              <a:rPr lang="en-US" sz="2400" spc="-75" dirty="0">
                <a:cs typeface="Microsoft Sans Serif"/>
              </a:rPr>
              <a:t> </a:t>
            </a:r>
            <a:r>
              <a:rPr lang="en-US" sz="2400" spc="65" dirty="0">
                <a:cs typeface="Microsoft Sans Serif"/>
              </a:rPr>
              <a:t>them.</a:t>
            </a:r>
            <a:endParaRPr lang="en-US" sz="2400" dirty="0">
              <a:cs typeface="Microsoft Sans Serif"/>
            </a:endParaRPr>
          </a:p>
          <a:p>
            <a:pPr marL="296545" marR="5080" indent="-284480" algn="just">
              <a:lnSpc>
                <a:spcPct val="100699"/>
              </a:lnSpc>
              <a:spcBef>
                <a:spcPts val="670"/>
              </a:spcBef>
              <a:buClr>
                <a:srgbClr val="6697CC"/>
              </a:buClr>
              <a:buFont typeface="Arial MT"/>
              <a:buChar char="•"/>
              <a:tabLst>
                <a:tab pos="296545" algn="l"/>
                <a:tab pos="297180" algn="l"/>
              </a:tabLst>
            </a:pPr>
            <a:r>
              <a:rPr lang="en-US" sz="2400" b="1" spc="50" dirty="0">
                <a:cs typeface="Microsoft Sans Serif"/>
              </a:rPr>
              <a:t>Targeted </a:t>
            </a:r>
            <a:r>
              <a:rPr lang="en-US" sz="2400" b="1" spc="45" dirty="0">
                <a:cs typeface="Microsoft Sans Serif"/>
              </a:rPr>
              <a:t>Advertising: </a:t>
            </a:r>
            <a:r>
              <a:rPr lang="en-US" sz="2400" spc="-20" dirty="0">
                <a:cs typeface="Microsoft Sans Serif"/>
              </a:rPr>
              <a:t>Have </a:t>
            </a:r>
            <a:r>
              <a:rPr lang="en-US" sz="2400" spc="45" dirty="0">
                <a:cs typeface="Microsoft Sans Serif"/>
              </a:rPr>
              <a:t>you </a:t>
            </a:r>
            <a:r>
              <a:rPr lang="en-US" sz="2400" spc="40" dirty="0">
                <a:cs typeface="Microsoft Sans Serif"/>
              </a:rPr>
              <a:t>ever </a:t>
            </a:r>
            <a:r>
              <a:rPr lang="en-US" sz="2400" spc="80" dirty="0">
                <a:cs typeface="Microsoft Sans Serif"/>
              </a:rPr>
              <a:t>talked </a:t>
            </a:r>
            <a:r>
              <a:rPr lang="en-US" sz="2400" spc="85" dirty="0">
                <a:cs typeface="Microsoft Sans Serif"/>
              </a:rPr>
              <a:t>about </a:t>
            </a:r>
            <a:r>
              <a:rPr lang="en-US" sz="2400" spc="-70" dirty="0">
                <a:cs typeface="Microsoft Sans Serif"/>
              </a:rPr>
              <a:t>a </a:t>
            </a:r>
            <a:r>
              <a:rPr lang="en-US" sz="2400" spc="-65" dirty="0">
                <a:cs typeface="Microsoft Sans Serif"/>
              </a:rPr>
              <a:t> </a:t>
            </a:r>
            <a:r>
              <a:rPr lang="en-US" sz="2400" spc="90" dirty="0">
                <a:cs typeface="Microsoft Sans Serif"/>
              </a:rPr>
              <a:t>product </a:t>
            </a:r>
            <a:r>
              <a:rPr lang="en-US" sz="2400" spc="105" dirty="0">
                <a:cs typeface="Microsoft Sans Serif"/>
              </a:rPr>
              <a:t>or </a:t>
            </a:r>
            <a:r>
              <a:rPr lang="en-US" sz="2400" dirty="0">
                <a:cs typeface="Microsoft Sans Serif"/>
              </a:rPr>
              <a:t>service </a:t>
            </a:r>
            <a:r>
              <a:rPr lang="en-US" sz="2400" spc="105" dirty="0">
                <a:cs typeface="Microsoft Sans Serif"/>
              </a:rPr>
              <a:t>or </a:t>
            </a:r>
            <a:r>
              <a:rPr lang="en-US" sz="2400" spc="70" dirty="0">
                <a:cs typeface="Microsoft Sans Serif"/>
              </a:rPr>
              <a:t>just googled </a:t>
            </a:r>
            <a:r>
              <a:rPr lang="en-US" sz="2400" spc="60" dirty="0">
                <a:cs typeface="Microsoft Sans Serif"/>
              </a:rPr>
              <a:t>something </a:t>
            </a:r>
            <a:r>
              <a:rPr lang="en-US" sz="2400" spc="20" dirty="0">
                <a:cs typeface="Microsoft Sans Serif"/>
              </a:rPr>
              <a:t>and </a:t>
            </a:r>
            <a:r>
              <a:rPr lang="en-US" sz="2400" spc="95" dirty="0">
                <a:cs typeface="Microsoft Sans Serif"/>
              </a:rPr>
              <a:t>then </a:t>
            </a:r>
            <a:r>
              <a:rPr lang="en-US" sz="2400" spc="100" dirty="0">
                <a:cs typeface="Microsoft Sans Serif"/>
              </a:rPr>
              <a:t> </a:t>
            </a:r>
            <a:r>
              <a:rPr lang="en-US" sz="2400" spc="85" dirty="0">
                <a:cs typeface="Microsoft Sans Serif"/>
              </a:rPr>
              <a:t>started </a:t>
            </a:r>
            <a:r>
              <a:rPr lang="en-US" sz="2400" spc="10" dirty="0">
                <a:cs typeface="Microsoft Sans Serif"/>
              </a:rPr>
              <a:t>seeing </a:t>
            </a:r>
            <a:r>
              <a:rPr lang="en-US" sz="2400" spc="-40" dirty="0">
                <a:cs typeface="Microsoft Sans Serif"/>
              </a:rPr>
              <a:t>ads </a:t>
            </a:r>
            <a:r>
              <a:rPr lang="en-US" sz="2400" spc="150" dirty="0">
                <a:cs typeface="Microsoft Sans Serif"/>
              </a:rPr>
              <a:t>for </a:t>
            </a:r>
            <a:r>
              <a:rPr lang="en-US" sz="2400" dirty="0">
                <a:cs typeface="Microsoft Sans Serif"/>
              </a:rPr>
              <a:t>it? </a:t>
            </a:r>
            <a:r>
              <a:rPr lang="en-US" sz="2400" spc="-30" dirty="0">
                <a:cs typeface="Microsoft Sans Serif"/>
              </a:rPr>
              <a:t>This is </a:t>
            </a:r>
            <a:r>
              <a:rPr lang="en-US" sz="2400" spc="25" dirty="0">
                <a:cs typeface="Microsoft Sans Serif"/>
              </a:rPr>
              <a:t>called </a:t>
            </a:r>
            <a:r>
              <a:rPr lang="en-US" sz="2400" spc="100" dirty="0">
                <a:cs typeface="Microsoft Sans Serif"/>
              </a:rPr>
              <a:t>targeted </a:t>
            </a:r>
            <a:r>
              <a:rPr lang="en-US" sz="2400" spc="105" dirty="0">
                <a:cs typeface="Microsoft Sans Serif"/>
              </a:rPr>
              <a:t> </a:t>
            </a:r>
            <a:r>
              <a:rPr lang="en-US" sz="2400" spc="40" dirty="0">
                <a:cs typeface="Microsoft Sans Serif"/>
              </a:rPr>
              <a:t>advertising, </a:t>
            </a:r>
            <a:r>
              <a:rPr lang="en-US" sz="2400" spc="20" dirty="0">
                <a:cs typeface="Microsoft Sans Serif"/>
              </a:rPr>
              <a:t>and </a:t>
            </a:r>
            <a:r>
              <a:rPr lang="en-US" sz="2400" spc="175" dirty="0">
                <a:cs typeface="Microsoft Sans Serif"/>
              </a:rPr>
              <a:t>it </a:t>
            </a:r>
            <a:r>
              <a:rPr lang="en-US" sz="2400" spc="25" dirty="0">
                <a:cs typeface="Microsoft Sans Serif"/>
              </a:rPr>
              <a:t>helps </a:t>
            </a:r>
            <a:r>
              <a:rPr lang="en-US" sz="2400" spc="60" dirty="0">
                <a:cs typeface="Microsoft Sans Serif"/>
              </a:rPr>
              <a:t>generate </a:t>
            </a:r>
            <a:r>
              <a:rPr lang="en-US" sz="2400" spc="75" dirty="0">
                <a:cs typeface="Microsoft Sans Serif"/>
              </a:rPr>
              <a:t>tons </a:t>
            </a:r>
            <a:r>
              <a:rPr lang="en-US" sz="2400" spc="170" dirty="0">
                <a:cs typeface="Microsoft Sans Serif"/>
              </a:rPr>
              <a:t>of </a:t>
            </a:r>
            <a:r>
              <a:rPr lang="en-US" sz="2400" spc="35" dirty="0">
                <a:cs typeface="Microsoft Sans Serif"/>
              </a:rPr>
              <a:t>revenue </a:t>
            </a:r>
            <a:r>
              <a:rPr lang="en-US" sz="2400" spc="150" dirty="0">
                <a:cs typeface="Microsoft Sans Serif"/>
              </a:rPr>
              <a:t>for </a:t>
            </a:r>
            <a:r>
              <a:rPr lang="en-US" sz="2400" spc="155" dirty="0">
                <a:cs typeface="Microsoft Sans Serif"/>
              </a:rPr>
              <a:t> </a:t>
            </a:r>
            <a:r>
              <a:rPr lang="en-US" sz="2400" spc="15" dirty="0">
                <a:cs typeface="Microsoft Sans Serif"/>
              </a:rPr>
              <a:t>sellers</a:t>
            </a:r>
            <a:r>
              <a:rPr lang="en-US" sz="2400" spc="-75" dirty="0">
                <a:cs typeface="Microsoft Sans Serif"/>
              </a:rPr>
              <a:t> </a:t>
            </a:r>
            <a:r>
              <a:rPr lang="en-US" sz="2400" spc="-95" dirty="0">
                <a:cs typeface="Microsoft Sans Serif"/>
              </a:rPr>
              <a:t>as</a:t>
            </a:r>
            <a:r>
              <a:rPr lang="en-US" sz="2400" spc="-80" dirty="0">
                <a:cs typeface="Microsoft Sans Serif"/>
              </a:rPr>
              <a:t> </a:t>
            </a:r>
            <a:r>
              <a:rPr lang="en-US" sz="2400" spc="85" dirty="0">
                <a:cs typeface="Microsoft Sans Serif"/>
              </a:rPr>
              <a:t>they</a:t>
            </a:r>
            <a:r>
              <a:rPr lang="en-US" sz="2400" spc="-80" dirty="0">
                <a:cs typeface="Microsoft Sans Serif"/>
              </a:rPr>
              <a:t> </a:t>
            </a:r>
            <a:r>
              <a:rPr lang="en-US" sz="2400" spc="-30" dirty="0">
                <a:cs typeface="Microsoft Sans Serif"/>
              </a:rPr>
              <a:t>can</a:t>
            </a:r>
            <a:r>
              <a:rPr lang="en-US" sz="2400" spc="-80" dirty="0">
                <a:cs typeface="Microsoft Sans Serif"/>
              </a:rPr>
              <a:t> </a:t>
            </a:r>
            <a:r>
              <a:rPr lang="en-US" sz="2400" spc="5" dirty="0">
                <a:cs typeface="Microsoft Sans Serif"/>
              </a:rPr>
              <a:t>reach</a:t>
            </a:r>
            <a:r>
              <a:rPr lang="en-US" sz="2400" spc="-80" dirty="0">
                <a:cs typeface="Microsoft Sans Serif"/>
              </a:rPr>
              <a:t> </a:t>
            </a:r>
            <a:r>
              <a:rPr lang="en-US" sz="2400" spc="15" dirty="0">
                <a:cs typeface="Microsoft Sans Serif"/>
              </a:rPr>
              <a:t>niche</a:t>
            </a:r>
            <a:r>
              <a:rPr lang="en-US" sz="2400" spc="-75" dirty="0">
                <a:cs typeface="Microsoft Sans Serif"/>
              </a:rPr>
              <a:t> </a:t>
            </a:r>
            <a:r>
              <a:rPr lang="en-US" sz="2400" dirty="0">
                <a:cs typeface="Microsoft Sans Serif"/>
              </a:rPr>
              <a:t>audiences</a:t>
            </a:r>
            <a:r>
              <a:rPr lang="en-US" sz="2400" spc="-80" dirty="0">
                <a:cs typeface="Microsoft Sans Serif"/>
              </a:rPr>
              <a:t> </a:t>
            </a:r>
            <a:r>
              <a:rPr lang="en-US" sz="2400" spc="110" dirty="0">
                <a:cs typeface="Microsoft Sans Serif"/>
              </a:rPr>
              <a:t>at</a:t>
            </a:r>
            <a:r>
              <a:rPr lang="en-US" sz="2400" spc="-80" dirty="0">
                <a:cs typeface="Microsoft Sans Serif"/>
              </a:rPr>
              <a:t> </a:t>
            </a:r>
            <a:r>
              <a:rPr lang="en-US" sz="2400" spc="114" dirty="0">
                <a:cs typeface="Microsoft Sans Serif"/>
              </a:rPr>
              <a:t>the</a:t>
            </a:r>
            <a:r>
              <a:rPr lang="en-US" sz="2400" spc="-85" dirty="0">
                <a:cs typeface="Microsoft Sans Serif"/>
              </a:rPr>
              <a:t> </a:t>
            </a:r>
            <a:r>
              <a:rPr lang="en-US" sz="2400" spc="114" dirty="0">
                <a:cs typeface="Microsoft Sans Serif"/>
              </a:rPr>
              <a:t>right</a:t>
            </a:r>
            <a:r>
              <a:rPr lang="en-US" sz="2400" spc="-75" dirty="0">
                <a:cs typeface="Microsoft Sans Serif"/>
              </a:rPr>
              <a:t> </a:t>
            </a:r>
            <a:r>
              <a:rPr lang="en-US" sz="2400" spc="70" dirty="0">
                <a:cs typeface="Microsoft Sans Serif"/>
              </a:rPr>
              <a:t>time.</a:t>
            </a:r>
            <a:endParaRPr lang="en-US" sz="2400" dirty="0">
              <a:cs typeface="Microsoft Sans Serif"/>
            </a:endParaRPr>
          </a:p>
          <a:p>
            <a:pPr marL="296545" marR="61594" indent="-284480" algn="just">
              <a:lnSpc>
                <a:spcPct val="100899"/>
              </a:lnSpc>
              <a:spcBef>
                <a:spcPts val="655"/>
              </a:spcBef>
              <a:buClr>
                <a:srgbClr val="6697CC"/>
              </a:buClr>
              <a:buFont typeface="Arial MT"/>
              <a:buChar char="•"/>
              <a:tabLst>
                <a:tab pos="296545" algn="l"/>
                <a:tab pos="297180" algn="l"/>
              </a:tabLst>
            </a:pPr>
            <a:r>
              <a:rPr lang="en-US" sz="2400" b="1" spc="70" dirty="0">
                <a:cs typeface="Microsoft Sans Serif"/>
              </a:rPr>
              <a:t>Autocorrect: </a:t>
            </a:r>
            <a:r>
              <a:rPr lang="en-US" sz="2400" spc="80" dirty="0">
                <a:cs typeface="Microsoft Sans Serif"/>
              </a:rPr>
              <a:t>Autocorrect </a:t>
            </a:r>
            <a:r>
              <a:rPr lang="en-US" sz="2400" spc="100" dirty="0">
                <a:cs typeface="Microsoft Sans Serif"/>
              </a:rPr>
              <a:t>will </a:t>
            </a:r>
            <a:r>
              <a:rPr lang="en-US" sz="2400" spc="60" dirty="0">
                <a:cs typeface="Microsoft Sans Serif"/>
              </a:rPr>
              <a:t>automatically </a:t>
            </a:r>
            <a:r>
              <a:rPr lang="en-US" sz="2400" spc="65" dirty="0">
                <a:cs typeface="Microsoft Sans Serif"/>
              </a:rPr>
              <a:t>correct </a:t>
            </a:r>
            <a:r>
              <a:rPr lang="en-US" sz="2400" spc="-10" dirty="0">
                <a:cs typeface="Microsoft Sans Serif"/>
              </a:rPr>
              <a:t>any </a:t>
            </a:r>
            <a:r>
              <a:rPr lang="en-US" sz="2400" spc="-5" dirty="0">
                <a:cs typeface="Microsoft Sans Serif"/>
              </a:rPr>
              <a:t> </a:t>
            </a:r>
            <a:r>
              <a:rPr lang="en-US" sz="2400" spc="45" dirty="0">
                <a:cs typeface="Microsoft Sans Serif"/>
              </a:rPr>
              <a:t>spelling </a:t>
            </a:r>
            <a:r>
              <a:rPr lang="en-US" sz="2400" spc="20" dirty="0">
                <a:cs typeface="Microsoft Sans Serif"/>
              </a:rPr>
              <a:t>mistakes </a:t>
            </a:r>
            <a:r>
              <a:rPr lang="en-US" sz="2400" spc="45" dirty="0">
                <a:cs typeface="Microsoft Sans Serif"/>
              </a:rPr>
              <a:t>you </a:t>
            </a:r>
            <a:r>
              <a:rPr lang="en-US" sz="2400" dirty="0">
                <a:cs typeface="Microsoft Sans Serif"/>
              </a:rPr>
              <a:t>make, </a:t>
            </a:r>
            <a:r>
              <a:rPr lang="en-US" sz="2400" spc="70" dirty="0">
                <a:cs typeface="Microsoft Sans Serif"/>
              </a:rPr>
              <a:t>apart </a:t>
            </a:r>
            <a:r>
              <a:rPr lang="en-US" sz="2400" spc="130" dirty="0">
                <a:cs typeface="Microsoft Sans Serif"/>
              </a:rPr>
              <a:t>from </a:t>
            </a:r>
            <a:r>
              <a:rPr lang="en-US" sz="2400" spc="65" dirty="0">
                <a:cs typeface="Microsoft Sans Serif"/>
              </a:rPr>
              <a:t>this </a:t>
            </a:r>
            <a:r>
              <a:rPr lang="en-US" sz="2400" spc="45" dirty="0">
                <a:cs typeface="Microsoft Sans Serif"/>
              </a:rPr>
              <a:t>grammar </a:t>
            </a:r>
            <a:r>
              <a:rPr lang="en-US" sz="2400" spc="50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checkers</a:t>
            </a:r>
            <a:r>
              <a:rPr lang="en-US" sz="2400" spc="-85" dirty="0">
                <a:cs typeface="Microsoft Sans Serif"/>
              </a:rPr>
              <a:t> </a:t>
            </a:r>
            <a:r>
              <a:rPr lang="en-US" sz="2400" dirty="0">
                <a:cs typeface="Microsoft Sans Serif"/>
              </a:rPr>
              <a:t>also</a:t>
            </a:r>
            <a:r>
              <a:rPr lang="en-US" sz="2400" spc="-75" dirty="0">
                <a:cs typeface="Microsoft Sans Serif"/>
              </a:rPr>
              <a:t> </a:t>
            </a:r>
            <a:r>
              <a:rPr lang="en-US" sz="2400" spc="25" dirty="0">
                <a:cs typeface="Microsoft Sans Serif"/>
              </a:rPr>
              <a:t>come</a:t>
            </a:r>
            <a:r>
              <a:rPr lang="en-US" sz="2400" spc="-75" dirty="0">
                <a:cs typeface="Microsoft Sans Serif"/>
              </a:rPr>
              <a:t> </a:t>
            </a:r>
            <a:r>
              <a:rPr lang="en-US" sz="2400" spc="120" dirty="0">
                <a:cs typeface="Microsoft Sans Serif"/>
              </a:rPr>
              <a:t>into</a:t>
            </a:r>
            <a:r>
              <a:rPr lang="en-US" sz="2400" spc="-75" dirty="0">
                <a:cs typeface="Microsoft Sans Serif"/>
              </a:rPr>
              <a:t> </a:t>
            </a:r>
            <a:r>
              <a:rPr lang="en-US" sz="2400" spc="114" dirty="0">
                <a:cs typeface="Microsoft Sans Serif"/>
              </a:rPr>
              <a:t>the</a:t>
            </a:r>
            <a:r>
              <a:rPr lang="en-US" sz="2400" spc="-80" dirty="0">
                <a:cs typeface="Microsoft Sans Serif"/>
              </a:rPr>
              <a:t> </a:t>
            </a:r>
            <a:r>
              <a:rPr lang="en-US" sz="2400" spc="75" dirty="0">
                <a:cs typeface="Microsoft Sans Serif"/>
              </a:rPr>
              <a:t>picture</a:t>
            </a:r>
            <a:r>
              <a:rPr lang="en-US" sz="2400" spc="-75" dirty="0">
                <a:cs typeface="Microsoft Sans Serif"/>
              </a:rPr>
              <a:t> </a:t>
            </a:r>
            <a:r>
              <a:rPr lang="en-US" sz="2400" spc="40" dirty="0">
                <a:cs typeface="Microsoft Sans Serif"/>
              </a:rPr>
              <a:t>which</a:t>
            </a:r>
            <a:r>
              <a:rPr lang="en-US" sz="2400" spc="-80" dirty="0">
                <a:cs typeface="Microsoft Sans Serif"/>
              </a:rPr>
              <a:t> </a:t>
            </a:r>
            <a:r>
              <a:rPr lang="en-US" sz="2400" spc="25" dirty="0">
                <a:cs typeface="Microsoft Sans Serif"/>
              </a:rPr>
              <a:t>helps</a:t>
            </a:r>
            <a:r>
              <a:rPr lang="en-US" sz="2400" spc="-80" dirty="0">
                <a:cs typeface="Microsoft Sans Serif"/>
              </a:rPr>
              <a:t> </a:t>
            </a:r>
            <a:r>
              <a:rPr lang="en-US" sz="2400" spc="45" dirty="0">
                <a:cs typeface="Microsoft Sans Serif"/>
              </a:rPr>
              <a:t>you</a:t>
            </a:r>
            <a:r>
              <a:rPr lang="en-US" sz="2400" spc="-80" dirty="0">
                <a:cs typeface="Microsoft Sans Serif"/>
              </a:rPr>
              <a:t> </a:t>
            </a:r>
            <a:r>
              <a:rPr lang="en-US" sz="2400" spc="125" dirty="0">
                <a:cs typeface="Microsoft Sans Serif"/>
              </a:rPr>
              <a:t>write </a:t>
            </a:r>
            <a:r>
              <a:rPr lang="en-US" sz="2400" spc="-595" dirty="0">
                <a:cs typeface="Microsoft Sans Serif"/>
              </a:rPr>
              <a:t> </a:t>
            </a:r>
            <a:r>
              <a:rPr lang="en-US" sz="2400" spc="30" dirty="0">
                <a:cs typeface="Microsoft Sans Serif"/>
              </a:rPr>
              <a:t>flawlessly.</a:t>
            </a:r>
            <a:endParaRPr lang="en-US" sz="2400" dirty="0">
              <a:cs typeface="Microsoft Sans Serif"/>
            </a:endParaRPr>
          </a:p>
          <a:p>
            <a:pPr algn="just"/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0F626-543E-DC2E-F61C-24B96EC3F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C4F0-85B3-4AFB-A0A1-CB4941EADC14}" type="slidenum">
              <a:rPr lang="en-IN" smtClean="0"/>
              <a:t>22</a:t>
            </a:fld>
            <a:endParaRPr lang="en-IN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B7B66F96-4548-F318-BDF3-DBBFD328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8850-6330-490A-A5E3-47D931DFD9DF}" type="datetime1">
              <a:rPr lang="en-IN" smtClean="0"/>
              <a:t>26-02-2024</a:t>
            </a:fld>
            <a:endParaRPr lang="en-IN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7DAEE2F-C94B-C738-0352-A78F4E37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Foundations of Data Science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>
            <a:extLst>
              <a:ext uri="{FF2B5EF4-FFF2-40B4-BE49-F238E27FC236}">
                <a16:creationId xmlns:a16="http://schemas.microsoft.com/office/drawing/2014/main" id="{291331F9-D627-D4DD-BAB7-FE197DA0FA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4680" y="18255"/>
            <a:ext cx="10515600" cy="1325563"/>
          </a:xfrm>
          <a:prstGeom prst="rect">
            <a:avLst/>
          </a:prstGeom>
        </p:spPr>
        <p:txBody>
          <a:bodyPr vert="horz" wrap="square" lIns="0" tIns="346710" rIns="0" bIns="0" rtlCol="0" anchor="ctr">
            <a:spAutoFit/>
          </a:bodyPr>
          <a:lstStyle/>
          <a:p>
            <a:pPr marL="548640" algn="ctr">
              <a:lnSpc>
                <a:spcPct val="100000"/>
              </a:lnSpc>
              <a:spcBef>
                <a:spcPts val="2730"/>
              </a:spcBef>
            </a:pPr>
            <a:r>
              <a:rPr b="1" spc="60" dirty="0">
                <a:solidFill>
                  <a:srgbClr val="C00000"/>
                </a:solidFill>
              </a:rPr>
              <a:t>Applications</a:t>
            </a:r>
            <a:r>
              <a:rPr b="1" spc="-170" dirty="0">
                <a:solidFill>
                  <a:srgbClr val="C00000"/>
                </a:solidFill>
              </a:rPr>
              <a:t> </a:t>
            </a:r>
            <a:r>
              <a:rPr b="1" spc="254" dirty="0">
                <a:solidFill>
                  <a:srgbClr val="C00000"/>
                </a:solidFill>
              </a:rPr>
              <a:t>of</a:t>
            </a:r>
            <a:r>
              <a:rPr b="1" spc="-155" dirty="0">
                <a:solidFill>
                  <a:srgbClr val="C00000"/>
                </a:solidFill>
              </a:rPr>
              <a:t> </a:t>
            </a:r>
            <a:r>
              <a:rPr b="1" spc="-114" dirty="0">
                <a:solidFill>
                  <a:srgbClr val="C00000"/>
                </a:solidFill>
              </a:rPr>
              <a:t>NLP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0916984-6BB9-EFA8-A841-A84F3C2AD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505"/>
            <a:ext cx="10515600" cy="4351338"/>
          </a:xfrm>
        </p:spPr>
        <p:txBody>
          <a:bodyPr/>
          <a:lstStyle/>
          <a:p>
            <a:pPr marL="355600" marR="5080" indent="-343535" algn="just">
              <a:lnSpc>
                <a:spcPct val="100099"/>
              </a:lnSpc>
              <a:spcBef>
                <a:spcPts val="95"/>
              </a:spcBef>
              <a:buClr>
                <a:srgbClr val="6697CC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sz="2400" b="1" spc="90" dirty="0">
                <a:cs typeface="Microsoft Sans Serif"/>
              </a:rPr>
              <a:t>Information</a:t>
            </a:r>
            <a:r>
              <a:rPr lang="en-US" sz="2400" b="1" spc="-85" dirty="0">
                <a:cs typeface="Microsoft Sans Serif"/>
              </a:rPr>
              <a:t> </a:t>
            </a:r>
            <a:r>
              <a:rPr lang="en-US" sz="2400" b="1" spc="75" dirty="0">
                <a:cs typeface="Microsoft Sans Serif"/>
              </a:rPr>
              <a:t>retrieval</a:t>
            </a:r>
            <a:r>
              <a:rPr lang="en-US" sz="2400" b="1" spc="-90" dirty="0">
                <a:cs typeface="Microsoft Sans Serif"/>
              </a:rPr>
              <a:t> </a:t>
            </a:r>
            <a:r>
              <a:rPr lang="en-US" sz="2400" b="1" spc="-5" dirty="0">
                <a:cs typeface="Microsoft Sans Serif"/>
              </a:rPr>
              <a:t>&amp;</a:t>
            </a:r>
            <a:r>
              <a:rPr lang="en-US" sz="2400" b="1" spc="-85" dirty="0">
                <a:cs typeface="Microsoft Sans Serif"/>
              </a:rPr>
              <a:t> </a:t>
            </a:r>
            <a:r>
              <a:rPr lang="en-US" sz="2400" b="1" spc="15" dirty="0">
                <a:cs typeface="Microsoft Sans Serif"/>
              </a:rPr>
              <a:t>Web</a:t>
            </a:r>
            <a:r>
              <a:rPr lang="en-US" sz="2400" b="1" spc="-90" dirty="0">
                <a:cs typeface="Microsoft Sans Serif"/>
              </a:rPr>
              <a:t> </a:t>
            </a:r>
            <a:r>
              <a:rPr lang="en-US" sz="2400" b="1" spc="-65" dirty="0">
                <a:cs typeface="Microsoft Sans Serif"/>
              </a:rPr>
              <a:t>Search:</a:t>
            </a:r>
            <a:r>
              <a:rPr lang="en-US" sz="2400" b="1" spc="-95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Google,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-30" dirty="0">
                <a:cs typeface="Microsoft Sans Serif"/>
              </a:rPr>
              <a:t>Yahoo, </a:t>
            </a:r>
            <a:r>
              <a:rPr lang="en-US" sz="2400" spc="-675" dirty="0">
                <a:cs typeface="Microsoft Sans Serif"/>
              </a:rPr>
              <a:t> </a:t>
            </a:r>
            <a:r>
              <a:rPr lang="en-US" sz="2400" spc="5" dirty="0">
                <a:cs typeface="Microsoft Sans Serif"/>
              </a:rPr>
              <a:t>Bing, </a:t>
            </a:r>
            <a:r>
              <a:rPr lang="en-US" sz="2400" spc="15" dirty="0">
                <a:cs typeface="Microsoft Sans Serif"/>
              </a:rPr>
              <a:t>and </a:t>
            </a:r>
            <a:r>
              <a:rPr lang="en-US" sz="2400" spc="114" dirty="0">
                <a:cs typeface="Microsoft Sans Serif"/>
              </a:rPr>
              <a:t>other </a:t>
            </a:r>
            <a:r>
              <a:rPr lang="en-US" sz="2400" spc="-25" dirty="0">
                <a:cs typeface="Microsoft Sans Serif"/>
              </a:rPr>
              <a:t>search </a:t>
            </a:r>
            <a:r>
              <a:rPr lang="en-US" sz="2400" spc="10" dirty="0">
                <a:cs typeface="Microsoft Sans Serif"/>
              </a:rPr>
              <a:t>engines </a:t>
            </a:r>
            <a:r>
              <a:rPr lang="en-US" sz="2400" spc="-35" dirty="0">
                <a:cs typeface="Microsoft Sans Serif"/>
              </a:rPr>
              <a:t>base </a:t>
            </a:r>
            <a:r>
              <a:rPr lang="en-US" sz="2400" spc="110" dirty="0">
                <a:cs typeface="Microsoft Sans Serif"/>
              </a:rPr>
              <a:t>their </a:t>
            </a:r>
            <a:r>
              <a:rPr lang="en-US" sz="2400" spc="5" dirty="0">
                <a:cs typeface="Microsoft Sans Serif"/>
              </a:rPr>
              <a:t>machine 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spc="70" dirty="0">
                <a:cs typeface="Microsoft Sans Serif"/>
              </a:rPr>
              <a:t>translation </a:t>
            </a:r>
            <a:r>
              <a:rPr lang="en-US" sz="2400" spc="60" dirty="0">
                <a:cs typeface="Microsoft Sans Serif"/>
              </a:rPr>
              <a:t>technology on </a:t>
            </a:r>
            <a:r>
              <a:rPr lang="en-US" sz="2400" spc="-75" dirty="0">
                <a:cs typeface="Microsoft Sans Serif"/>
              </a:rPr>
              <a:t>NLP </a:t>
            </a:r>
            <a:r>
              <a:rPr lang="en-US" sz="2400" spc="45" dirty="0">
                <a:cs typeface="Microsoft Sans Serif"/>
              </a:rPr>
              <a:t>deep learning </a:t>
            </a:r>
            <a:r>
              <a:rPr lang="en-US" sz="2400" spc="50" dirty="0">
                <a:cs typeface="Microsoft Sans Serif"/>
              </a:rPr>
              <a:t> </a:t>
            </a:r>
            <a:r>
              <a:rPr lang="en-US" sz="2400" spc="15" dirty="0">
                <a:cs typeface="Microsoft Sans Serif"/>
              </a:rPr>
              <a:t>models. </a:t>
            </a:r>
            <a:r>
              <a:rPr lang="en-US" sz="2400" spc="145" dirty="0">
                <a:cs typeface="Microsoft Sans Serif"/>
              </a:rPr>
              <a:t>It </a:t>
            </a:r>
            <a:r>
              <a:rPr lang="en-US" sz="2400" spc="35" dirty="0">
                <a:cs typeface="Microsoft Sans Serif"/>
              </a:rPr>
              <a:t>allows </a:t>
            </a:r>
            <a:r>
              <a:rPr lang="en-US" sz="2400" spc="60" dirty="0">
                <a:cs typeface="Microsoft Sans Serif"/>
              </a:rPr>
              <a:t>algorithms </a:t>
            </a:r>
            <a:r>
              <a:rPr lang="en-US" sz="2400" spc="204" dirty="0">
                <a:cs typeface="Microsoft Sans Serif"/>
              </a:rPr>
              <a:t>to </a:t>
            </a:r>
            <a:r>
              <a:rPr lang="en-US" sz="2400" spc="30" dirty="0">
                <a:cs typeface="Microsoft Sans Serif"/>
              </a:rPr>
              <a:t>read </a:t>
            </a:r>
            <a:r>
              <a:rPr lang="en-US" sz="2400" spc="165" dirty="0">
                <a:cs typeface="Microsoft Sans Serif"/>
              </a:rPr>
              <a:t>text </a:t>
            </a:r>
            <a:r>
              <a:rPr lang="en-US" sz="2400" spc="60" dirty="0">
                <a:cs typeface="Microsoft Sans Serif"/>
              </a:rPr>
              <a:t>on </a:t>
            </a:r>
            <a:r>
              <a:rPr lang="en-US" sz="2400" spc="-90" dirty="0">
                <a:cs typeface="Microsoft Sans Serif"/>
              </a:rPr>
              <a:t>a </a:t>
            </a:r>
            <a:r>
              <a:rPr lang="en-US" sz="2400" spc="-85" dirty="0">
                <a:cs typeface="Microsoft Sans Serif"/>
              </a:rPr>
              <a:t> </a:t>
            </a:r>
            <a:r>
              <a:rPr lang="en-US" sz="2400" spc="25" dirty="0">
                <a:cs typeface="Microsoft Sans Serif"/>
              </a:rPr>
              <a:t>webpage, </a:t>
            </a:r>
            <a:r>
              <a:rPr lang="en-US" sz="2400" spc="120" dirty="0">
                <a:cs typeface="Microsoft Sans Serif"/>
              </a:rPr>
              <a:t>interpret </a:t>
            </a:r>
            <a:r>
              <a:rPr lang="en-US" sz="2400" spc="75" dirty="0">
                <a:cs typeface="Microsoft Sans Serif"/>
              </a:rPr>
              <a:t>its </a:t>
            </a:r>
            <a:r>
              <a:rPr lang="en-US" sz="2400" spc="30" dirty="0">
                <a:cs typeface="Microsoft Sans Serif"/>
              </a:rPr>
              <a:t>meaning </a:t>
            </a:r>
            <a:r>
              <a:rPr lang="en-US" sz="2400" spc="10" dirty="0">
                <a:cs typeface="Microsoft Sans Serif"/>
              </a:rPr>
              <a:t>and </a:t>
            </a:r>
            <a:r>
              <a:rPr lang="en-US" sz="2400" spc="65" dirty="0">
                <a:cs typeface="Microsoft Sans Serif"/>
              </a:rPr>
              <a:t>translate </a:t>
            </a:r>
            <a:r>
              <a:rPr lang="en-US" sz="2400" spc="190" dirty="0">
                <a:cs typeface="Microsoft Sans Serif"/>
              </a:rPr>
              <a:t>it </a:t>
            </a:r>
            <a:r>
              <a:rPr lang="en-US" sz="2400" spc="200" dirty="0">
                <a:cs typeface="Microsoft Sans Serif"/>
              </a:rPr>
              <a:t>to </a:t>
            </a:r>
            <a:r>
              <a:rPr lang="en-US" sz="2400" spc="-680" dirty="0">
                <a:cs typeface="Microsoft Sans Serif"/>
              </a:rPr>
              <a:t> </a:t>
            </a:r>
            <a:r>
              <a:rPr lang="en-US" sz="2400" spc="75" dirty="0">
                <a:cs typeface="Microsoft Sans Serif"/>
              </a:rPr>
              <a:t>another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5" dirty="0">
                <a:cs typeface="Microsoft Sans Serif"/>
              </a:rPr>
              <a:t>language.</a:t>
            </a:r>
            <a:endParaRPr lang="en-US" sz="2400" dirty="0">
              <a:cs typeface="Microsoft Sans Serif"/>
            </a:endParaRPr>
          </a:p>
          <a:p>
            <a:pPr marL="355600" marR="5080" indent="-343535" algn="just">
              <a:lnSpc>
                <a:spcPct val="100099"/>
              </a:lnSpc>
              <a:spcBef>
                <a:spcPts val="95"/>
              </a:spcBef>
              <a:buClr>
                <a:srgbClr val="6697CC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sz="2400" b="1" spc="-10" dirty="0">
                <a:cs typeface="Microsoft Sans Serif"/>
              </a:rPr>
              <a:t>Grammar</a:t>
            </a:r>
            <a:r>
              <a:rPr lang="en-US" sz="2400" b="1" spc="-100" dirty="0">
                <a:cs typeface="Microsoft Sans Serif"/>
              </a:rPr>
              <a:t> </a:t>
            </a:r>
            <a:r>
              <a:rPr lang="en-US" sz="2400" b="1" spc="35" dirty="0">
                <a:cs typeface="Microsoft Sans Serif"/>
              </a:rPr>
              <a:t>Correction:</a:t>
            </a:r>
            <a:r>
              <a:rPr lang="en-US" sz="2400" b="1" dirty="0">
                <a:cs typeface="Microsoft Sans Serif"/>
              </a:rPr>
              <a:t> </a:t>
            </a:r>
            <a:r>
              <a:rPr lang="en-US" sz="2400" spc="-80" dirty="0">
                <a:cs typeface="Microsoft Sans Serif"/>
              </a:rPr>
              <a:t>NLP</a:t>
            </a:r>
            <a:r>
              <a:rPr lang="en-US" sz="2400" spc="-85" dirty="0">
                <a:cs typeface="Microsoft Sans Serif"/>
              </a:rPr>
              <a:t> </a:t>
            </a:r>
            <a:r>
              <a:rPr lang="en-US" sz="2400" spc="55" dirty="0">
                <a:cs typeface="Microsoft Sans Serif"/>
              </a:rPr>
              <a:t>technique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-40" dirty="0">
                <a:cs typeface="Microsoft Sans Serif"/>
              </a:rPr>
              <a:t>is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65" dirty="0">
                <a:cs typeface="Microsoft Sans Serif"/>
              </a:rPr>
              <a:t>widely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dirty="0">
                <a:cs typeface="Microsoft Sans Serif"/>
              </a:rPr>
              <a:t>used</a:t>
            </a:r>
            <a:r>
              <a:rPr lang="en-US" sz="2400" spc="-100" dirty="0">
                <a:cs typeface="Microsoft Sans Serif"/>
              </a:rPr>
              <a:t> </a:t>
            </a:r>
            <a:r>
              <a:rPr lang="en-US" sz="2400" spc="40" dirty="0">
                <a:cs typeface="Microsoft Sans Serif"/>
              </a:rPr>
              <a:t>by</a:t>
            </a:r>
            <a:r>
              <a:rPr lang="en-US" sz="2400" spc="-85" dirty="0">
                <a:cs typeface="Microsoft Sans Serif"/>
              </a:rPr>
              <a:t> </a:t>
            </a:r>
            <a:r>
              <a:rPr lang="en-US" sz="2400" spc="110" dirty="0">
                <a:cs typeface="Microsoft Sans Serif"/>
              </a:rPr>
              <a:t>word</a:t>
            </a:r>
            <a:r>
              <a:rPr lang="en-US" sz="2400" spc="-85" dirty="0">
                <a:cs typeface="Microsoft Sans Serif"/>
              </a:rPr>
              <a:t> </a:t>
            </a:r>
            <a:r>
              <a:rPr lang="en-US" sz="2400" spc="15" dirty="0">
                <a:cs typeface="Microsoft Sans Serif"/>
              </a:rPr>
              <a:t>processor </a:t>
            </a:r>
            <a:r>
              <a:rPr lang="en-US" sz="2400" spc="-680" dirty="0">
                <a:cs typeface="Microsoft Sans Serif"/>
              </a:rPr>
              <a:t> </a:t>
            </a:r>
            <a:r>
              <a:rPr lang="en-US" sz="2400" spc="90" dirty="0">
                <a:cs typeface="Microsoft Sans Serif"/>
              </a:rPr>
              <a:t>software </a:t>
            </a:r>
            <a:r>
              <a:rPr lang="en-US" sz="2400" spc="55" dirty="0">
                <a:cs typeface="Microsoft Sans Serif"/>
              </a:rPr>
              <a:t>like </a:t>
            </a:r>
            <a:r>
              <a:rPr lang="en-US" sz="2400" spc="10" dirty="0">
                <a:cs typeface="Microsoft Sans Serif"/>
              </a:rPr>
              <a:t>MS-word </a:t>
            </a:r>
            <a:r>
              <a:rPr lang="en-US" sz="2400" spc="165" dirty="0">
                <a:cs typeface="Microsoft Sans Serif"/>
              </a:rPr>
              <a:t>for </a:t>
            </a:r>
            <a:r>
              <a:rPr lang="en-US" sz="2400" spc="40" dirty="0">
                <a:cs typeface="Microsoft Sans Serif"/>
              </a:rPr>
              <a:t>spelling </a:t>
            </a:r>
            <a:r>
              <a:rPr lang="en-US" sz="2400" spc="65" dirty="0">
                <a:cs typeface="Microsoft Sans Serif"/>
              </a:rPr>
              <a:t>correction </a:t>
            </a:r>
            <a:r>
              <a:rPr lang="en-US" sz="2400" spc="-5" dirty="0">
                <a:cs typeface="Microsoft Sans Serif"/>
              </a:rPr>
              <a:t>&amp; </a:t>
            </a:r>
            <a:r>
              <a:rPr lang="en-US" sz="2400" spc="-680" dirty="0">
                <a:cs typeface="Microsoft Sans Serif"/>
              </a:rPr>
              <a:t> </a:t>
            </a:r>
            <a:r>
              <a:rPr lang="en-US" sz="2400" spc="40" dirty="0">
                <a:cs typeface="Microsoft Sans Serif"/>
              </a:rPr>
              <a:t>grammar</a:t>
            </a:r>
            <a:r>
              <a:rPr lang="en-US" sz="2400" spc="-100" dirty="0">
                <a:cs typeface="Microsoft Sans Serif"/>
              </a:rPr>
              <a:t> </a:t>
            </a:r>
            <a:r>
              <a:rPr lang="en-US" sz="2400" spc="-30" dirty="0">
                <a:cs typeface="Microsoft Sans Serif"/>
              </a:rPr>
              <a:t>check.</a:t>
            </a:r>
            <a:endParaRPr lang="en-US" sz="2400" dirty="0">
              <a:cs typeface="Microsoft Sans Serif"/>
            </a:endParaRPr>
          </a:p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8BDC5-8BBD-BB44-A1CF-9541DB70C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C4F0-85B3-4AFB-A0A1-CB4941EADC14}" type="slidenum">
              <a:rPr lang="en-IN" smtClean="0"/>
              <a:t>23</a:t>
            </a:fld>
            <a:endParaRPr lang="en-IN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9BD5B91-02FF-EBD1-87AB-B2759A4B0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14D8C-8820-4872-9F7B-A2DE537617E0}" type="datetime1">
              <a:rPr lang="en-IN" smtClean="0"/>
              <a:t>26-02-2024</a:t>
            </a:fld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1493446-6B3A-23EF-AA16-F250CFAEA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Foundations of Data Science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040" y="0"/>
            <a:ext cx="10515600" cy="1027204"/>
          </a:xfrm>
          <a:prstGeom prst="rect">
            <a:avLst/>
          </a:prstGeom>
        </p:spPr>
        <p:txBody>
          <a:bodyPr vert="horz" wrap="square" lIns="0" tIns="346710" rIns="0" bIns="0" rtlCol="0" anchor="ctr">
            <a:spAutoFit/>
          </a:bodyPr>
          <a:lstStyle/>
          <a:p>
            <a:pPr marL="548640" algn="ctr">
              <a:lnSpc>
                <a:spcPct val="100000"/>
              </a:lnSpc>
              <a:spcBef>
                <a:spcPts val="2730"/>
              </a:spcBef>
            </a:pPr>
            <a:r>
              <a:rPr b="1" spc="60" dirty="0">
                <a:solidFill>
                  <a:srgbClr val="C00000"/>
                </a:solidFill>
              </a:rPr>
              <a:t>Applications</a:t>
            </a:r>
            <a:r>
              <a:rPr b="1" spc="-170" dirty="0">
                <a:solidFill>
                  <a:srgbClr val="C00000"/>
                </a:solidFill>
              </a:rPr>
              <a:t> </a:t>
            </a:r>
            <a:r>
              <a:rPr b="1" spc="254" dirty="0">
                <a:solidFill>
                  <a:srgbClr val="C00000"/>
                </a:solidFill>
              </a:rPr>
              <a:t>of</a:t>
            </a:r>
            <a:r>
              <a:rPr b="1" spc="-155" dirty="0">
                <a:solidFill>
                  <a:srgbClr val="C00000"/>
                </a:solidFill>
              </a:rPr>
              <a:t> </a:t>
            </a:r>
            <a:r>
              <a:rPr b="1" spc="-114" dirty="0">
                <a:solidFill>
                  <a:srgbClr val="C00000"/>
                </a:solidFill>
              </a:rPr>
              <a:t>NLP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069D69-E85A-224A-5C5F-3C11BA277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220" y="1516108"/>
            <a:ext cx="10703560" cy="4351338"/>
          </a:xfrm>
        </p:spPr>
        <p:txBody>
          <a:bodyPr/>
          <a:lstStyle/>
          <a:p>
            <a:pPr marL="334010" indent="-321945" algn="just">
              <a:spcBef>
                <a:spcPts val="770"/>
              </a:spcBef>
              <a:buClr>
                <a:srgbClr val="6697CC"/>
              </a:buClr>
              <a:buFont typeface="Arial MT"/>
              <a:buChar char="•"/>
              <a:tabLst>
                <a:tab pos="334010" algn="l"/>
                <a:tab pos="334645" algn="l"/>
              </a:tabLst>
            </a:pPr>
            <a:r>
              <a:rPr lang="en-US" sz="2400" spc="65" dirty="0">
                <a:cs typeface="Microsoft Sans Serif"/>
              </a:rPr>
              <a:t>Question</a:t>
            </a:r>
            <a:r>
              <a:rPr lang="en-US" sz="2400" spc="-114" dirty="0">
                <a:cs typeface="Microsoft Sans Serif"/>
              </a:rPr>
              <a:t> </a:t>
            </a:r>
            <a:r>
              <a:rPr lang="en-US" sz="2400" spc="50" dirty="0">
                <a:cs typeface="Microsoft Sans Serif"/>
              </a:rPr>
              <a:t>Answering</a:t>
            </a:r>
            <a:endParaRPr lang="en-US" sz="2400" dirty="0">
              <a:cs typeface="Microsoft Sans Serif"/>
            </a:endParaRPr>
          </a:p>
          <a:p>
            <a:pPr marL="710565" marR="591820" lvl="1" indent="-269875" algn="just">
              <a:lnSpc>
                <a:spcPct val="101000"/>
              </a:lnSpc>
              <a:spcBef>
                <a:spcPts val="650"/>
              </a:spcBef>
              <a:buClr>
                <a:srgbClr val="6697CC"/>
              </a:buClr>
              <a:buFont typeface="Arial MT"/>
              <a:buChar char="–"/>
              <a:tabLst>
                <a:tab pos="711200" algn="l"/>
              </a:tabLst>
            </a:pPr>
            <a:r>
              <a:rPr lang="en-US" spc="5" dirty="0">
                <a:cs typeface="Microsoft Sans Serif"/>
              </a:rPr>
              <a:t>Type</a:t>
            </a:r>
            <a:r>
              <a:rPr lang="en-US" spc="-85" dirty="0">
                <a:cs typeface="Microsoft Sans Serif"/>
              </a:rPr>
              <a:t> </a:t>
            </a:r>
            <a:r>
              <a:rPr lang="en-US" spc="60" dirty="0">
                <a:cs typeface="Microsoft Sans Serif"/>
              </a:rPr>
              <a:t>in</a:t>
            </a:r>
            <a:r>
              <a:rPr lang="en-US" spc="-85" dirty="0">
                <a:cs typeface="Microsoft Sans Serif"/>
              </a:rPr>
              <a:t> </a:t>
            </a:r>
            <a:r>
              <a:rPr lang="en-US" spc="55" dirty="0">
                <a:cs typeface="Microsoft Sans Serif"/>
              </a:rPr>
              <a:t>keywords</a:t>
            </a:r>
            <a:r>
              <a:rPr lang="en-US" spc="-85" dirty="0">
                <a:cs typeface="Microsoft Sans Serif"/>
              </a:rPr>
              <a:t> </a:t>
            </a:r>
            <a:r>
              <a:rPr lang="en-US" spc="220" dirty="0">
                <a:cs typeface="Microsoft Sans Serif"/>
              </a:rPr>
              <a:t>to</a:t>
            </a:r>
            <a:r>
              <a:rPr lang="en-US" spc="-90" dirty="0">
                <a:cs typeface="Microsoft Sans Serif"/>
              </a:rPr>
              <a:t> </a:t>
            </a:r>
            <a:r>
              <a:rPr lang="en-US" spc="-50" dirty="0">
                <a:cs typeface="Microsoft Sans Serif"/>
              </a:rPr>
              <a:t>ask</a:t>
            </a:r>
            <a:r>
              <a:rPr lang="en-US" spc="-90" dirty="0">
                <a:cs typeface="Microsoft Sans Serif"/>
              </a:rPr>
              <a:t> </a:t>
            </a:r>
            <a:r>
              <a:rPr lang="en-US" spc="40" dirty="0">
                <a:cs typeface="Microsoft Sans Serif"/>
              </a:rPr>
              <a:t>Questions</a:t>
            </a:r>
            <a:r>
              <a:rPr lang="en-US" spc="-75" dirty="0">
                <a:cs typeface="Microsoft Sans Serif"/>
              </a:rPr>
              <a:t> </a:t>
            </a:r>
            <a:r>
              <a:rPr lang="en-US" spc="60" dirty="0">
                <a:cs typeface="Microsoft Sans Serif"/>
              </a:rPr>
              <a:t>in</a:t>
            </a:r>
            <a:r>
              <a:rPr lang="en-US" spc="-75" dirty="0">
                <a:cs typeface="Microsoft Sans Serif"/>
              </a:rPr>
              <a:t> </a:t>
            </a:r>
            <a:r>
              <a:rPr lang="en-US" spc="75" dirty="0">
                <a:cs typeface="Microsoft Sans Serif"/>
              </a:rPr>
              <a:t>Natural </a:t>
            </a:r>
            <a:r>
              <a:rPr lang="en-US" spc="-675" dirty="0">
                <a:cs typeface="Microsoft Sans Serif"/>
              </a:rPr>
              <a:t> </a:t>
            </a:r>
            <a:r>
              <a:rPr lang="en-US" spc="-5" dirty="0">
                <a:cs typeface="Microsoft Sans Serif"/>
              </a:rPr>
              <a:t>Language.</a:t>
            </a:r>
            <a:endParaRPr lang="en-US" dirty="0">
              <a:cs typeface="Microsoft Sans Serif"/>
            </a:endParaRPr>
          </a:p>
          <a:p>
            <a:pPr marL="334010" indent="-321945" algn="just">
              <a:spcBef>
                <a:spcPts val="775"/>
              </a:spcBef>
              <a:buClr>
                <a:srgbClr val="6697CC"/>
              </a:buClr>
              <a:buFont typeface="Arial MT"/>
              <a:buChar char="•"/>
              <a:tabLst>
                <a:tab pos="334010" algn="l"/>
                <a:tab pos="334645" algn="l"/>
              </a:tabLst>
            </a:pPr>
            <a:r>
              <a:rPr lang="en-US" sz="2400" spc="70" dirty="0">
                <a:cs typeface="Microsoft Sans Serif"/>
              </a:rPr>
              <a:t>Text</a:t>
            </a:r>
            <a:r>
              <a:rPr lang="en-US" sz="2400" spc="-114" dirty="0">
                <a:cs typeface="Microsoft Sans Serif"/>
              </a:rPr>
              <a:t> </a:t>
            </a:r>
            <a:r>
              <a:rPr lang="en-US" sz="2400" spc="35" dirty="0">
                <a:cs typeface="Microsoft Sans Serif"/>
              </a:rPr>
              <a:t>Summarization</a:t>
            </a:r>
            <a:endParaRPr lang="en-US" sz="2400" dirty="0">
              <a:cs typeface="Microsoft Sans Serif"/>
            </a:endParaRPr>
          </a:p>
          <a:p>
            <a:pPr marL="710565" marR="1439545" lvl="1" indent="-269875" algn="just">
              <a:lnSpc>
                <a:spcPct val="100800"/>
              </a:lnSpc>
              <a:spcBef>
                <a:spcPts val="670"/>
              </a:spcBef>
              <a:buClr>
                <a:srgbClr val="6697CC"/>
              </a:buClr>
              <a:buFont typeface="Arial MT"/>
              <a:buChar char="–"/>
              <a:tabLst>
                <a:tab pos="711200" algn="l"/>
              </a:tabLst>
            </a:pPr>
            <a:r>
              <a:rPr lang="en-US" spc="-15" dirty="0">
                <a:cs typeface="Microsoft Sans Serif"/>
              </a:rPr>
              <a:t>The </a:t>
            </a:r>
            <a:r>
              <a:rPr lang="en-US" spc="5" dirty="0">
                <a:cs typeface="Microsoft Sans Serif"/>
              </a:rPr>
              <a:t>process </a:t>
            </a:r>
            <a:r>
              <a:rPr lang="en-US" spc="195" dirty="0">
                <a:cs typeface="Microsoft Sans Serif"/>
              </a:rPr>
              <a:t>of </a:t>
            </a:r>
            <a:r>
              <a:rPr lang="en-US" spc="30" dirty="0">
                <a:cs typeface="Microsoft Sans Serif"/>
              </a:rPr>
              <a:t>summarizing </a:t>
            </a:r>
            <a:r>
              <a:rPr lang="en-US" spc="125" dirty="0">
                <a:cs typeface="Microsoft Sans Serif"/>
              </a:rPr>
              <a:t>important </a:t>
            </a:r>
            <a:r>
              <a:rPr lang="en-US" spc="-680" dirty="0">
                <a:cs typeface="Microsoft Sans Serif"/>
              </a:rPr>
              <a:t> </a:t>
            </a:r>
            <a:r>
              <a:rPr lang="en-US" spc="110" dirty="0">
                <a:cs typeface="Microsoft Sans Serif"/>
              </a:rPr>
              <a:t>information</a:t>
            </a:r>
            <a:r>
              <a:rPr lang="en-US" spc="-95" dirty="0">
                <a:cs typeface="Microsoft Sans Serif"/>
              </a:rPr>
              <a:t> </a:t>
            </a:r>
            <a:r>
              <a:rPr lang="en-US" spc="160" dirty="0">
                <a:cs typeface="Microsoft Sans Serif"/>
              </a:rPr>
              <a:t>from</a:t>
            </a:r>
            <a:r>
              <a:rPr lang="en-US" spc="-90" dirty="0">
                <a:cs typeface="Microsoft Sans Serif"/>
              </a:rPr>
              <a:t> </a:t>
            </a:r>
            <a:r>
              <a:rPr lang="en-US" spc="-75" dirty="0">
                <a:cs typeface="Microsoft Sans Serif"/>
              </a:rPr>
              <a:t>a</a:t>
            </a:r>
            <a:r>
              <a:rPr lang="en-US" spc="-95" dirty="0">
                <a:cs typeface="Microsoft Sans Serif"/>
              </a:rPr>
              <a:t> </a:t>
            </a:r>
            <a:r>
              <a:rPr lang="en-US" spc="20" dirty="0">
                <a:cs typeface="Microsoft Sans Serif"/>
              </a:rPr>
              <a:t>source</a:t>
            </a:r>
            <a:r>
              <a:rPr lang="en-US" spc="-100" dirty="0">
                <a:cs typeface="Microsoft Sans Serif"/>
              </a:rPr>
              <a:t> </a:t>
            </a:r>
            <a:r>
              <a:rPr lang="en-US" spc="220" dirty="0">
                <a:cs typeface="Microsoft Sans Serif"/>
              </a:rPr>
              <a:t>to</a:t>
            </a:r>
            <a:r>
              <a:rPr lang="en-US" spc="-95" dirty="0">
                <a:cs typeface="Microsoft Sans Serif"/>
              </a:rPr>
              <a:t> </a:t>
            </a:r>
            <a:r>
              <a:rPr lang="en-US" spc="65" dirty="0">
                <a:cs typeface="Microsoft Sans Serif"/>
              </a:rPr>
              <a:t>produce</a:t>
            </a:r>
            <a:r>
              <a:rPr lang="en-US" spc="-90" dirty="0">
                <a:cs typeface="Microsoft Sans Serif"/>
              </a:rPr>
              <a:t> </a:t>
            </a:r>
            <a:r>
              <a:rPr lang="en-US" spc="-75" dirty="0">
                <a:cs typeface="Microsoft Sans Serif"/>
              </a:rPr>
              <a:t>a </a:t>
            </a:r>
            <a:r>
              <a:rPr lang="en-US" spc="-675" dirty="0">
                <a:cs typeface="Microsoft Sans Serif"/>
              </a:rPr>
              <a:t> </a:t>
            </a:r>
            <a:r>
              <a:rPr lang="en-US" spc="75" dirty="0">
                <a:cs typeface="Microsoft Sans Serif"/>
              </a:rPr>
              <a:t>shortened</a:t>
            </a:r>
            <a:r>
              <a:rPr lang="en-US" spc="-90" dirty="0">
                <a:cs typeface="Microsoft Sans Serif"/>
              </a:rPr>
              <a:t> </a:t>
            </a:r>
            <a:r>
              <a:rPr lang="en-US" spc="40" dirty="0">
                <a:cs typeface="Microsoft Sans Serif"/>
              </a:rPr>
              <a:t>version.</a:t>
            </a:r>
            <a:endParaRPr lang="en-US" dirty="0">
              <a:cs typeface="Microsoft Sans Serif"/>
            </a:endParaRPr>
          </a:p>
          <a:p>
            <a:pPr marL="334010" indent="-321945" algn="just">
              <a:spcBef>
                <a:spcPts val="780"/>
              </a:spcBef>
              <a:buClr>
                <a:srgbClr val="6697CC"/>
              </a:buClr>
              <a:buFont typeface="Arial MT"/>
              <a:buChar char="•"/>
              <a:tabLst>
                <a:tab pos="334010" algn="l"/>
                <a:tab pos="334645" algn="l"/>
              </a:tabLst>
            </a:pPr>
            <a:r>
              <a:rPr lang="en-US" sz="2400" spc="20" dirty="0">
                <a:cs typeface="Microsoft Sans Serif"/>
              </a:rPr>
              <a:t>Machine</a:t>
            </a:r>
            <a:r>
              <a:rPr lang="en-US" sz="2400" spc="-114" dirty="0">
                <a:cs typeface="Microsoft Sans Serif"/>
              </a:rPr>
              <a:t> </a:t>
            </a:r>
            <a:r>
              <a:rPr lang="en-US" sz="2400" spc="45" dirty="0">
                <a:cs typeface="Microsoft Sans Serif"/>
              </a:rPr>
              <a:t>Translation</a:t>
            </a:r>
            <a:endParaRPr lang="en-US" sz="2400" dirty="0">
              <a:cs typeface="Microsoft Sans Serif"/>
            </a:endParaRPr>
          </a:p>
          <a:p>
            <a:pPr marL="710565" marR="5080" lvl="1" indent="-269875" algn="just">
              <a:lnSpc>
                <a:spcPct val="101000"/>
              </a:lnSpc>
              <a:spcBef>
                <a:spcPts val="655"/>
              </a:spcBef>
              <a:buClr>
                <a:srgbClr val="6697CC"/>
              </a:buClr>
              <a:buFont typeface="Arial MT"/>
              <a:buChar char="–"/>
              <a:tabLst>
                <a:tab pos="711200" algn="l"/>
              </a:tabLst>
            </a:pPr>
            <a:r>
              <a:rPr lang="en-US" spc="-60" dirty="0">
                <a:cs typeface="Microsoft Sans Serif"/>
              </a:rPr>
              <a:t>Use</a:t>
            </a:r>
            <a:r>
              <a:rPr lang="en-US" spc="-90" dirty="0">
                <a:cs typeface="Microsoft Sans Serif"/>
              </a:rPr>
              <a:t> </a:t>
            </a:r>
            <a:r>
              <a:rPr lang="en-US" spc="195" dirty="0">
                <a:cs typeface="Microsoft Sans Serif"/>
              </a:rPr>
              <a:t>of</a:t>
            </a:r>
            <a:r>
              <a:rPr lang="en-US" spc="-85" dirty="0">
                <a:cs typeface="Microsoft Sans Serif"/>
              </a:rPr>
              <a:t> </a:t>
            </a:r>
            <a:r>
              <a:rPr lang="en-US" spc="95" dirty="0">
                <a:cs typeface="Microsoft Sans Serif"/>
              </a:rPr>
              <a:t>computer</a:t>
            </a:r>
            <a:r>
              <a:rPr lang="en-US" spc="-85" dirty="0">
                <a:cs typeface="Microsoft Sans Serif"/>
              </a:rPr>
              <a:t> </a:t>
            </a:r>
            <a:r>
              <a:rPr lang="en-US" spc="45" dirty="0">
                <a:cs typeface="Microsoft Sans Serif"/>
              </a:rPr>
              <a:t>applications</a:t>
            </a:r>
            <a:r>
              <a:rPr lang="en-US" spc="-80" dirty="0">
                <a:cs typeface="Microsoft Sans Serif"/>
              </a:rPr>
              <a:t> </a:t>
            </a:r>
            <a:r>
              <a:rPr lang="en-US" spc="220" dirty="0">
                <a:cs typeface="Microsoft Sans Serif"/>
              </a:rPr>
              <a:t>to</a:t>
            </a:r>
            <a:r>
              <a:rPr lang="en-US" spc="-90" dirty="0">
                <a:cs typeface="Microsoft Sans Serif"/>
              </a:rPr>
              <a:t> </a:t>
            </a:r>
            <a:r>
              <a:rPr lang="en-US" spc="80" dirty="0">
                <a:cs typeface="Microsoft Sans Serif"/>
              </a:rPr>
              <a:t>translate</a:t>
            </a:r>
            <a:r>
              <a:rPr lang="en-US" spc="-85" dirty="0">
                <a:cs typeface="Microsoft Sans Serif"/>
              </a:rPr>
              <a:t> </a:t>
            </a:r>
            <a:r>
              <a:rPr lang="en-US" spc="180" dirty="0">
                <a:cs typeface="Microsoft Sans Serif"/>
              </a:rPr>
              <a:t>text</a:t>
            </a:r>
            <a:r>
              <a:rPr lang="en-US" spc="-100" dirty="0">
                <a:cs typeface="Microsoft Sans Serif"/>
              </a:rPr>
              <a:t> </a:t>
            </a:r>
            <a:r>
              <a:rPr lang="en-US" spc="125" dirty="0">
                <a:cs typeface="Microsoft Sans Serif"/>
              </a:rPr>
              <a:t>or </a:t>
            </a:r>
            <a:r>
              <a:rPr lang="en-US" spc="-675" dirty="0">
                <a:cs typeface="Microsoft Sans Serif"/>
              </a:rPr>
              <a:t> </a:t>
            </a:r>
            <a:r>
              <a:rPr lang="en-US" spc="-5" dirty="0">
                <a:cs typeface="Microsoft Sans Serif"/>
              </a:rPr>
              <a:t>speech</a:t>
            </a:r>
            <a:r>
              <a:rPr lang="en-US" spc="-85" dirty="0">
                <a:cs typeface="Microsoft Sans Serif"/>
              </a:rPr>
              <a:t> </a:t>
            </a:r>
            <a:r>
              <a:rPr lang="en-US" spc="155" dirty="0">
                <a:cs typeface="Microsoft Sans Serif"/>
              </a:rPr>
              <a:t>from</a:t>
            </a:r>
            <a:r>
              <a:rPr lang="en-US" spc="-85" dirty="0">
                <a:cs typeface="Microsoft Sans Serif"/>
              </a:rPr>
              <a:t> </a:t>
            </a:r>
            <a:r>
              <a:rPr lang="en-US" spc="60" dirty="0">
                <a:cs typeface="Microsoft Sans Serif"/>
              </a:rPr>
              <a:t>one</a:t>
            </a:r>
            <a:r>
              <a:rPr lang="en-US" spc="-85" dirty="0">
                <a:cs typeface="Microsoft Sans Serif"/>
              </a:rPr>
              <a:t> </a:t>
            </a:r>
            <a:r>
              <a:rPr lang="en-US" spc="80" dirty="0">
                <a:cs typeface="Microsoft Sans Serif"/>
              </a:rPr>
              <a:t>natural</a:t>
            </a:r>
            <a:r>
              <a:rPr lang="en-US" spc="-85" dirty="0">
                <a:cs typeface="Microsoft Sans Serif"/>
              </a:rPr>
              <a:t> </a:t>
            </a:r>
            <a:r>
              <a:rPr lang="en-US" spc="30" dirty="0">
                <a:cs typeface="Microsoft Sans Serif"/>
              </a:rPr>
              <a:t>language</a:t>
            </a:r>
            <a:r>
              <a:rPr lang="en-US" spc="-85" dirty="0">
                <a:cs typeface="Microsoft Sans Serif"/>
              </a:rPr>
              <a:t> </a:t>
            </a:r>
            <a:r>
              <a:rPr lang="en-US" spc="220" dirty="0">
                <a:cs typeface="Microsoft Sans Serif"/>
              </a:rPr>
              <a:t>to</a:t>
            </a:r>
            <a:r>
              <a:rPr lang="en-US" spc="-85" dirty="0">
                <a:cs typeface="Microsoft Sans Serif"/>
              </a:rPr>
              <a:t> </a:t>
            </a:r>
            <a:r>
              <a:rPr lang="en-US" spc="65" dirty="0">
                <a:cs typeface="Microsoft Sans Serif"/>
              </a:rPr>
              <a:t>another.</a:t>
            </a:r>
            <a:endParaRPr lang="en-US" dirty="0">
              <a:cs typeface="Microsoft Sans Serif"/>
            </a:endParaRP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CF142-CE54-CDAE-95F5-12F09430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C4F0-85B3-4AFB-A0A1-CB4941EADC14}" type="slidenum">
              <a:rPr lang="en-IN" smtClean="0"/>
              <a:t>24</a:t>
            </a:fld>
            <a:endParaRPr lang="en-IN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95C77CE-2D26-CCA9-0207-A01078E61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85CA-0722-46E6-9C63-7DC20D470B19}" type="datetime1">
              <a:rPr lang="en-IN" smtClean="0"/>
              <a:t>26-02-2024</a:t>
            </a:fld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517CBF4-6130-6E53-F787-A6431549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Foundations of Data Science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5960" y="0"/>
            <a:ext cx="10515600" cy="1325563"/>
          </a:xfrm>
          <a:prstGeom prst="rect">
            <a:avLst/>
          </a:prstGeom>
        </p:spPr>
        <p:txBody>
          <a:bodyPr vert="horz" wrap="square" lIns="0" tIns="346710" rIns="0" bIns="0" rtlCol="0" anchor="ctr">
            <a:spAutoFit/>
          </a:bodyPr>
          <a:lstStyle/>
          <a:p>
            <a:pPr marL="548640" algn="ctr">
              <a:lnSpc>
                <a:spcPct val="100000"/>
              </a:lnSpc>
              <a:spcBef>
                <a:spcPts val="2730"/>
              </a:spcBef>
            </a:pPr>
            <a:r>
              <a:rPr b="1" spc="80" dirty="0">
                <a:solidFill>
                  <a:srgbClr val="C00000"/>
                </a:solidFill>
              </a:rPr>
              <a:t>Future</a:t>
            </a:r>
            <a:r>
              <a:rPr b="1" spc="-165" dirty="0">
                <a:solidFill>
                  <a:srgbClr val="C00000"/>
                </a:solidFill>
              </a:rPr>
              <a:t> </a:t>
            </a:r>
            <a:r>
              <a:rPr b="1" spc="250" dirty="0">
                <a:solidFill>
                  <a:srgbClr val="C00000"/>
                </a:solidFill>
              </a:rPr>
              <a:t>of</a:t>
            </a:r>
            <a:r>
              <a:rPr b="1" spc="-160" dirty="0">
                <a:solidFill>
                  <a:srgbClr val="C00000"/>
                </a:solidFill>
              </a:rPr>
              <a:t> </a:t>
            </a:r>
            <a:r>
              <a:rPr b="1" spc="-110" dirty="0">
                <a:solidFill>
                  <a:srgbClr val="C00000"/>
                </a:solidFill>
              </a:rPr>
              <a:t>NLP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C37D96-3B46-87B9-159D-C473784E3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305"/>
            <a:ext cx="10515600" cy="4351338"/>
          </a:xfrm>
        </p:spPr>
        <p:txBody>
          <a:bodyPr>
            <a:normAutofit/>
          </a:bodyPr>
          <a:lstStyle/>
          <a:p>
            <a:pPr marL="293370" marR="5080" indent="-281305" algn="just">
              <a:lnSpc>
                <a:spcPct val="99500"/>
              </a:lnSpc>
              <a:spcBef>
                <a:spcPts val="110"/>
              </a:spcBef>
              <a:buClr>
                <a:srgbClr val="6697CC"/>
              </a:buClr>
              <a:buFont typeface="Arial MT"/>
              <a:buChar char="•"/>
              <a:tabLst>
                <a:tab pos="293370" algn="l"/>
                <a:tab pos="294005" algn="l"/>
              </a:tabLst>
            </a:pPr>
            <a:r>
              <a:rPr lang="en-US" sz="2600" dirty="0">
                <a:cs typeface="Microsoft Sans Serif"/>
              </a:rPr>
              <a:t>Human</a:t>
            </a:r>
            <a:r>
              <a:rPr lang="en-US" sz="2600" spc="-85" dirty="0">
                <a:cs typeface="Microsoft Sans Serif"/>
              </a:rPr>
              <a:t> </a:t>
            </a:r>
            <a:r>
              <a:rPr lang="en-US" sz="2600" spc="20" dirty="0">
                <a:cs typeface="Microsoft Sans Serif"/>
              </a:rPr>
              <a:t>readable</a:t>
            </a:r>
            <a:r>
              <a:rPr lang="en-US" sz="2600" spc="-90" dirty="0">
                <a:cs typeface="Microsoft Sans Serif"/>
              </a:rPr>
              <a:t> </a:t>
            </a:r>
            <a:r>
              <a:rPr lang="en-US" sz="2600" spc="60" dirty="0">
                <a:cs typeface="Microsoft Sans Serif"/>
              </a:rPr>
              <a:t>natural</a:t>
            </a:r>
            <a:r>
              <a:rPr lang="en-US" sz="2600" spc="-80" dirty="0">
                <a:cs typeface="Microsoft Sans Serif"/>
              </a:rPr>
              <a:t> </a:t>
            </a:r>
            <a:r>
              <a:rPr lang="en-US" sz="2600" spc="10" dirty="0">
                <a:cs typeface="Microsoft Sans Serif"/>
              </a:rPr>
              <a:t>language</a:t>
            </a:r>
            <a:r>
              <a:rPr lang="en-US" sz="2600" spc="-90" dirty="0">
                <a:cs typeface="Microsoft Sans Serif"/>
              </a:rPr>
              <a:t> </a:t>
            </a:r>
            <a:r>
              <a:rPr lang="en-US" sz="2600" spc="5" dirty="0">
                <a:cs typeface="Microsoft Sans Serif"/>
              </a:rPr>
              <a:t>processing</a:t>
            </a:r>
            <a:r>
              <a:rPr lang="en-US" sz="2600" spc="-90" dirty="0">
                <a:cs typeface="Microsoft Sans Serif"/>
              </a:rPr>
              <a:t> </a:t>
            </a:r>
            <a:r>
              <a:rPr lang="en-US" sz="2600" spc="-45" dirty="0">
                <a:cs typeface="Microsoft Sans Serif"/>
              </a:rPr>
              <a:t>is</a:t>
            </a:r>
            <a:r>
              <a:rPr lang="en-US" sz="2600" spc="-90" dirty="0">
                <a:cs typeface="Microsoft Sans Serif"/>
              </a:rPr>
              <a:t> </a:t>
            </a:r>
            <a:r>
              <a:rPr lang="en-US" sz="2600" spc="100" dirty="0">
                <a:cs typeface="Microsoft Sans Serif"/>
              </a:rPr>
              <a:t>the</a:t>
            </a:r>
            <a:r>
              <a:rPr lang="en-US" sz="2600" spc="-85" dirty="0">
                <a:cs typeface="Microsoft Sans Serif"/>
              </a:rPr>
              <a:t> </a:t>
            </a:r>
            <a:r>
              <a:rPr lang="en-US" sz="2600" spc="45" dirty="0">
                <a:cs typeface="Microsoft Sans Serif"/>
              </a:rPr>
              <a:t>biggest </a:t>
            </a:r>
            <a:r>
              <a:rPr lang="en-US" sz="2600" spc="-595" dirty="0">
                <a:cs typeface="Microsoft Sans Serif"/>
              </a:rPr>
              <a:t> </a:t>
            </a:r>
            <a:r>
              <a:rPr lang="en-US" sz="2600" spc="-10" dirty="0">
                <a:cs typeface="Microsoft Sans Serif"/>
              </a:rPr>
              <a:t>A</a:t>
            </a:r>
            <a:r>
              <a:rPr lang="en-US" sz="2600" spc="90" dirty="0">
                <a:cs typeface="Microsoft Sans Serif"/>
              </a:rPr>
              <a:t>l</a:t>
            </a:r>
            <a:r>
              <a:rPr lang="en-US" sz="2600" spc="-80" dirty="0">
                <a:cs typeface="Microsoft Sans Serif"/>
              </a:rPr>
              <a:t>-</a:t>
            </a:r>
            <a:r>
              <a:rPr lang="en-US" sz="2600" spc="-90" dirty="0">
                <a:cs typeface="Microsoft Sans Serif"/>
              </a:rPr>
              <a:t> </a:t>
            </a:r>
            <a:r>
              <a:rPr lang="en-US" sz="2600" spc="55" dirty="0">
                <a:cs typeface="Microsoft Sans Serif"/>
              </a:rPr>
              <a:t>p</a:t>
            </a:r>
            <a:r>
              <a:rPr lang="en-US" sz="2600" spc="80" dirty="0">
                <a:cs typeface="Microsoft Sans Serif"/>
              </a:rPr>
              <a:t>ro</a:t>
            </a:r>
            <a:r>
              <a:rPr lang="en-US" sz="2600" spc="90" dirty="0">
                <a:cs typeface="Microsoft Sans Serif"/>
              </a:rPr>
              <a:t>b</a:t>
            </a:r>
            <a:r>
              <a:rPr lang="en-US" sz="2600" spc="30" dirty="0">
                <a:cs typeface="Microsoft Sans Serif"/>
              </a:rPr>
              <a:t>l</a:t>
            </a:r>
            <a:r>
              <a:rPr lang="en-US" sz="2600" spc="70" dirty="0">
                <a:cs typeface="Microsoft Sans Serif"/>
              </a:rPr>
              <a:t>e</a:t>
            </a:r>
            <a:r>
              <a:rPr lang="en-US" sz="2600" spc="50" dirty="0">
                <a:cs typeface="Microsoft Sans Serif"/>
              </a:rPr>
              <a:t>m</a:t>
            </a:r>
            <a:r>
              <a:rPr lang="en-US" sz="2600" spc="-75" dirty="0">
                <a:cs typeface="Microsoft Sans Serif"/>
              </a:rPr>
              <a:t>.</a:t>
            </a:r>
            <a:r>
              <a:rPr lang="en-US" sz="2600" spc="-90" dirty="0">
                <a:cs typeface="Microsoft Sans Serif"/>
              </a:rPr>
              <a:t> </a:t>
            </a:r>
            <a:r>
              <a:rPr lang="en-US" sz="2600" spc="-35" dirty="0">
                <a:cs typeface="Microsoft Sans Serif"/>
              </a:rPr>
              <a:t>I</a:t>
            </a:r>
            <a:r>
              <a:rPr lang="en-US" sz="2600" spc="285" dirty="0">
                <a:cs typeface="Microsoft Sans Serif"/>
              </a:rPr>
              <a:t>t</a:t>
            </a:r>
            <a:r>
              <a:rPr lang="en-US" sz="2600" spc="-80" dirty="0">
                <a:cs typeface="Microsoft Sans Serif"/>
              </a:rPr>
              <a:t> </a:t>
            </a:r>
            <a:r>
              <a:rPr lang="en-US" sz="2600" spc="40" dirty="0">
                <a:cs typeface="Microsoft Sans Serif"/>
              </a:rPr>
              <a:t>i</a:t>
            </a:r>
            <a:r>
              <a:rPr lang="en-US" sz="2600" spc="-125" dirty="0">
                <a:cs typeface="Microsoft Sans Serif"/>
              </a:rPr>
              <a:t>s</a:t>
            </a:r>
            <a:r>
              <a:rPr lang="en-US" sz="2600" spc="-90" dirty="0">
                <a:cs typeface="Microsoft Sans Serif"/>
              </a:rPr>
              <a:t> </a:t>
            </a:r>
            <a:r>
              <a:rPr lang="en-US" sz="2600" spc="15" dirty="0">
                <a:cs typeface="Microsoft Sans Serif"/>
              </a:rPr>
              <a:t>a</a:t>
            </a:r>
            <a:r>
              <a:rPr lang="en-US" sz="2600" spc="-5" dirty="0">
                <a:cs typeface="Microsoft Sans Serif"/>
              </a:rPr>
              <a:t>l</a:t>
            </a:r>
            <a:r>
              <a:rPr lang="en-US" sz="2600" spc="100" dirty="0">
                <a:cs typeface="Microsoft Sans Serif"/>
              </a:rPr>
              <a:t>l</a:t>
            </a:r>
            <a:r>
              <a:rPr lang="en-US" sz="2600" spc="-95" dirty="0">
                <a:cs typeface="Microsoft Sans Serif"/>
              </a:rPr>
              <a:t> </a:t>
            </a:r>
            <a:r>
              <a:rPr lang="en-US" sz="2600" spc="50" dirty="0">
                <a:cs typeface="Microsoft Sans Serif"/>
              </a:rPr>
              <a:t>m</a:t>
            </a:r>
            <a:r>
              <a:rPr lang="en-US" sz="2600" spc="-25" dirty="0">
                <a:cs typeface="Microsoft Sans Serif"/>
              </a:rPr>
              <a:t>o</a:t>
            </a:r>
            <a:r>
              <a:rPr lang="en-US" sz="2600" spc="-35" dirty="0">
                <a:cs typeface="Microsoft Sans Serif"/>
              </a:rPr>
              <a:t>s</a:t>
            </a:r>
            <a:r>
              <a:rPr lang="en-US" sz="2600" spc="285" dirty="0">
                <a:cs typeface="Microsoft Sans Serif"/>
              </a:rPr>
              <a:t>t</a:t>
            </a:r>
            <a:r>
              <a:rPr lang="en-US" sz="2600" spc="-90" dirty="0">
                <a:cs typeface="Microsoft Sans Serif"/>
              </a:rPr>
              <a:t> </a:t>
            </a:r>
            <a:r>
              <a:rPr lang="en-US" sz="2600" spc="-135" dirty="0">
                <a:cs typeface="Microsoft Sans Serif"/>
              </a:rPr>
              <a:t>s</a:t>
            </a:r>
            <a:r>
              <a:rPr lang="en-US" sz="2600" spc="-10" dirty="0">
                <a:cs typeface="Microsoft Sans Serif"/>
              </a:rPr>
              <a:t>a</a:t>
            </a:r>
            <a:r>
              <a:rPr lang="en-US" sz="2600" spc="-20" dirty="0">
                <a:cs typeface="Microsoft Sans Serif"/>
              </a:rPr>
              <a:t>m</a:t>
            </a:r>
            <a:r>
              <a:rPr lang="en-US" sz="2600" spc="5" dirty="0">
                <a:cs typeface="Microsoft Sans Serif"/>
              </a:rPr>
              <a:t>e</a:t>
            </a:r>
            <a:r>
              <a:rPr lang="en-US" sz="2600" spc="-90" dirty="0">
                <a:cs typeface="Microsoft Sans Serif"/>
              </a:rPr>
              <a:t> </a:t>
            </a:r>
            <a:r>
              <a:rPr lang="en-US" sz="2600" spc="-105" dirty="0">
                <a:cs typeface="Microsoft Sans Serif"/>
              </a:rPr>
              <a:t>as</a:t>
            </a:r>
            <a:r>
              <a:rPr lang="en-US" sz="2600" spc="-90" dirty="0">
                <a:cs typeface="Microsoft Sans Serif"/>
              </a:rPr>
              <a:t> </a:t>
            </a:r>
            <a:r>
              <a:rPr lang="en-US" sz="2600" spc="-135" dirty="0">
                <a:cs typeface="Microsoft Sans Serif"/>
              </a:rPr>
              <a:t>s</a:t>
            </a:r>
            <a:r>
              <a:rPr lang="en-US" sz="2600" spc="65" dirty="0">
                <a:cs typeface="Microsoft Sans Serif"/>
              </a:rPr>
              <a:t>o</a:t>
            </a:r>
            <a:r>
              <a:rPr lang="en-US" sz="2600" spc="30" dirty="0">
                <a:cs typeface="Microsoft Sans Serif"/>
              </a:rPr>
              <a:t>l</a:t>
            </a:r>
            <a:r>
              <a:rPr lang="en-US" sz="2600" spc="65" dirty="0">
                <a:cs typeface="Microsoft Sans Serif"/>
              </a:rPr>
              <a:t>v</a:t>
            </a:r>
            <a:r>
              <a:rPr lang="en-US" sz="2600" spc="50" dirty="0">
                <a:cs typeface="Microsoft Sans Serif"/>
              </a:rPr>
              <a:t>i</a:t>
            </a:r>
            <a:r>
              <a:rPr lang="en-US" sz="2600" spc="45" dirty="0">
                <a:cs typeface="Microsoft Sans Serif"/>
              </a:rPr>
              <a:t>ng</a:t>
            </a:r>
            <a:r>
              <a:rPr lang="en-US" sz="2600" spc="-105" dirty="0">
                <a:cs typeface="Microsoft Sans Serif"/>
              </a:rPr>
              <a:t> </a:t>
            </a:r>
            <a:r>
              <a:rPr lang="en-US" sz="2600" spc="285" dirty="0">
                <a:cs typeface="Microsoft Sans Serif"/>
              </a:rPr>
              <a:t>t</a:t>
            </a:r>
            <a:r>
              <a:rPr lang="en-US" sz="2600" spc="25" dirty="0">
                <a:cs typeface="Microsoft Sans Serif"/>
              </a:rPr>
              <a:t>h</a:t>
            </a:r>
            <a:r>
              <a:rPr lang="en-US" sz="2600" spc="5" dirty="0">
                <a:cs typeface="Microsoft Sans Serif"/>
              </a:rPr>
              <a:t>e</a:t>
            </a:r>
            <a:r>
              <a:rPr lang="en-US" sz="2600" spc="-90" dirty="0">
                <a:cs typeface="Microsoft Sans Serif"/>
              </a:rPr>
              <a:t> </a:t>
            </a:r>
            <a:r>
              <a:rPr lang="en-US" sz="2600" spc="-40" dirty="0">
                <a:cs typeface="Microsoft Sans Serif"/>
              </a:rPr>
              <a:t>c</a:t>
            </a:r>
            <a:r>
              <a:rPr lang="en-US" sz="2600" spc="-45" dirty="0">
                <a:cs typeface="Microsoft Sans Serif"/>
              </a:rPr>
              <a:t>e</a:t>
            </a:r>
            <a:r>
              <a:rPr lang="en-US" sz="2600" spc="215" dirty="0">
                <a:cs typeface="Microsoft Sans Serif"/>
              </a:rPr>
              <a:t>n</a:t>
            </a:r>
            <a:r>
              <a:rPr lang="en-US" sz="2600" spc="100" dirty="0">
                <a:cs typeface="Microsoft Sans Serif"/>
              </a:rPr>
              <a:t>t</a:t>
            </a:r>
            <a:r>
              <a:rPr lang="en-US" sz="2600" spc="40" dirty="0">
                <a:cs typeface="Microsoft Sans Serif"/>
              </a:rPr>
              <a:t>ral  </a:t>
            </a:r>
            <a:r>
              <a:rPr lang="en-US" sz="2600" spc="65" dirty="0">
                <a:cs typeface="Microsoft Sans Serif"/>
              </a:rPr>
              <a:t>artificial </a:t>
            </a:r>
            <a:r>
              <a:rPr lang="en-US" sz="2600" spc="50" dirty="0">
                <a:cs typeface="Microsoft Sans Serif"/>
              </a:rPr>
              <a:t>intelligence </a:t>
            </a:r>
            <a:r>
              <a:rPr lang="en-US" sz="2600" spc="65" dirty="0">
                <a:cs typeface="Microsoft Sans Serif"/>
              </a:rPr>
              <a:t>problem </a:t>
            </a:r>
            <a:r>
              <a:rPr lang="en-US" sz="2600" spc="10" dirty="0">
                <a:cs typeface="Microsoft Sans Serif"/>
              </a:rPr>
              <a:t>and </a:t>
            </a:r>
            <a:r>
              <a:rPr lang="en-US" sz="2600" spc="25" dirty="0">
                <a:cs typeface="Microsoft Sans Serif"/>
              </a:rPr>
              <a:t>making </a:t>
            </a:r>
            <a:r>
              <a:rPr lang="en-US" sz="2600" spc="45" dirty="0">
                <a:cs typeface="Microsoft Sans Serif"/>
              </a:rPr>
              <a:t>computers </a:t>
            </a:r>
            <a:r>
              <a:rPr lang="en-US" sz="2600" spc="-105" dirty="0">
                <a:cs typeface="Microsoft Sans Serif"/>
              </a:rPr>
              <a:t>as </a:t>
            </a:r>
            <a:r>
              <a:rPr lang="en-US" sz="2600" spc="-100" dirty="0">
                <a:cs typeface="Microsoft Sans Serif"/>
              </a:rPr>
              <a:t> </a:t>
            </a:r>
            <a:r>
              <a:rPr lang="en-US" sz="2600" spc="50" dirty="0">
                <a:cs typeface="Microsoft Sans Serif"/>
              </a:rPr>
              <a:t>i</a:t>
            </a:r>
            <a:r>
              <a:rPr lang="en-US" sz="2600" spc="215" dirty="0">
                <a:cs typeface="Microsoft Sans Serif"/>
              </a:rPr>
              <a:t>n</a:t>
            </a:r>
            <a:r>
              <a:rPr lang="en-US" sz="2600" spc="100" dirty="0">
                <a:cs typeface="Microsoft Sans Serif"/>
              </a:rPr>
              <a:t>t</a:t>
            </a:r>
            <a:r>
              <a:rPr lang="en-US" sz="2600" spc="5" dirty="0">
                <a:cs typeface="Microsoft Sans Serif"/>
              </a:rPr>
              <a:t>e</a:t>
            </a:r>
            <a:r>
              <a:rPr lang="en-US" sz="2600" spc="90" dirty="0">
                <a:cs typeface="Microsoft Sans Serif"/>
              </a:rPr>
              <a:t>ll</a:t>
            </a:r>
            <a:r>
              <a:rPr lang="en-US" sz="2600" spc="50" dirty="0">
                <a:cs typeface="Microsoft Sans Serif"/>
              </a:rPr>
              <a:t>i</a:t>
            </a:r>
            <a:r>
              <a:rPr lang="en-US" sz="2600" spc="35" dirty="0">
                <a:cs typeface="Microsoft Sans Serif"/>
              </a:rPr>
              <a:t>g</a:t>
            </a:r>
            <a:r>
              <a:rPr lang="en-US" sz="2600" dirty="0">
                <a:cs typeface="Microsoft Sans Serif"/>
              </a:rPr>
              <a:t>e</a:t>
            </a:r>
            <a:r>
              <a:rPr lang="en-US" sz="2600" spc="160" dirty="0">
                <a:cs typeface="Microsoft Sans Serif"/>
              </a:rPr>
              <a:t>nt</a:t>
            </a:r>
            <a:r>
              <a:rPr lang="en-US" sz="2600" spc="-80" dirty="0">
                <a:cs typeface="Microsoft Sans Serif"/>
              </a:rPr>
              <a:t> </a:t>
            </a:r>
            <a:r>
              <a:rPr lang="en-US" sz="2600" spc="-95" dirty="0">
                <a:cs typeface="Microsoft Sans Serif"/>
              </a:rPr>
              <a:t>a</a:t>
            </a:r>
            <a:r>
              <a:rPr lang="en-US" sz="2600" spc="-125" dirty="0">
                <a:cs typeface="Microsoft Sans Serif"/>
              </a:rPr>
              <a:t>s</a:t>
            </a:r>
            <a:r>
              <a:rPr lang="en-US" sz="2600" spc="-90" dirty="0">
                <a:cs typeface="Microsoft Sans Serif"/>
              </a:rPr>
              <a:t> </a:t>
            </a:r>
            <a:r>
              <a:rPr lang="en-US" sz="2600" spc="65" dirty="0">
                <a:cs typeface="Microsoft Sans Serif"/>
              </a:rPr>
              <a:t>p</a:t>
            </a:r>
            <a:r>
              <a:rPr lang="en-US" sz="2600" dirty="0">
                <a:cs typeface="Microsoft Sans Serif"/>
              </a:rPr>
              <a:t>e</a:t>
            </a:r>
            <a:r>
              <a:rPr lang="en-US" sz="2600" spc="75" dirty="0">
                <a:cs typeface="Microsoft Sans Serif"/>
              </a:rPr>
              <a:t>o</a:t>
            </a:r>
            <a:r>
              <a:rPr lang="en-US" sz="2600" spc="60" dirty="0">
                <a:cs typeface="Microsoft Sans Serif"/>
              </a:rPr>
              <a:t>p</a:t>
            </a:r>
            <a:r>
              <a:rPr lang="en-US" sz="2600" spc="30" dirty="0">
                <a:cs typeface="Microsoft Sans Serif"/>
              </a:rPr>
              <a:t>l</a:t>
            </a:r>
            <a:r>
              <a:rPr lang="en-US" sz="2600" spc="70" dirty="0">
                <a:cs typeface="Microsoft Sans Serif"/>
              </a:rPr>
              <a:t>e</a:t>
            </a:r>
            <a:r>
              <a:rPr lang="en-US" sz="2600" spc="-75" dirty="0">
                <a:cs typeface="Microsoft Sans Serif"/>
              </a:rPr>
              <a:t>.</a:t>
            </a:r>
            <a:endParaRPr lang="en-US" sz="2600" dirty="0">
              <a:cs typeface="Microsoft Sans Serif"/>
            </a:endParaRPr>
          </a:p>
          <a:p>
            <a:pPr marL="293370" marR="118110" indent="-281305" algn="just">
              <a:lnSpc>
                <a:spcPct val="99500"/>
              </a:lnSpc>
              <a:spcBef>
                <a:spcPts val="665"/>
              </a:spcBef>
              <a:buClr>
                <a:srgbClr val="6697CC"/>
              </a:buClr>
              <a:buFont typeface="Arial MT"/>
              <a:buChar char="•"/>
              <a:tabLst>
                <a:tab pos="293370" algn="l"/>
                <a:tab pos="294005" algn="l"/>
              </a:tabLst>
            </a:pPr>
            <a:r>
              <a:rPr lang="en-US" sz="2600" spc="50" dirty="0">
                <a:cs typeface="Microsoft Sans Serif"/>
              </a:rPr>
              <a:t>Future </a:t>
            </a:r>
            <a:r>
              <a:rPr lang="en-US" sz="2600" spc="45" dirty="0">
                <a:cs typeface="Microsoft Sans Serif"/>
              </a:rPr>
              <a:t>computers </a:t>
            </a:r>
            <a:r>
              <a:rPr lang="en-US" sz="2600" spc="95" dirty="0">
                <a:cs typeface="Microsoft Sans Serif"/>
              </a:rPr>
              <a:t>or </a:t>
            </a:r>
            <a:r>
              <a:rPr lang="en-US" sz="2600" spc="-15" dirty="0">
                <a:cs typeface="Microsoft Sans Serif"/>
              </a:rPr>
              <a:t>machines </a:t>
            </a:r>
            <a:r>
              <a:rPr lang="en-US" sz="2600" spc="114" dirty="0">
                <a:cs typeface="Microsoft Sans Serif"/>
              </a:rPr>
              <a:t>with </a:t>
            </a:r>
            <a:r>
              <a:rPr lang="en-US" sz="2600" spc="100" dirty="0">
                <a:cs typeface="Microsoft Sans Serif"/>
              </a:rPr>
              <a:t>the </a:t>
            </a:r>
            <a:r>
              <a:rPr lang="en-US" sz="2600" spc="50" dirty="0">
                <a:cs typeface="Microsoft Sans Serif"/>
              </a:rPr>
              <a:t>help </a:t>
            </a:r>
            <a:r>
              <a:rPr lang="en-US" sz="2600" spc="155" dirty="0">
                <a:cs typeface="Microsoft Sans Serif"/>
              </a:rPr>
              <a:t>of </a:t>
            </a:r>
            <a:r>
              <a:rPr lang="en-US" sz="2600" spc="-75" dirty="0">
                <a:cs typeface="Microsoft Sans Serif"/>
              </a:rPr>
              <a:t>NLP </a:t>
            </a:r>
            <a:r>
              <a:rPr lang="en-US" sz="2600" spc="85" dirty="0">
                <a:cs typeface="Microsoft Sans Serif"/>
              </a:rPr>
              <a:t>will </a:t>
            </a:r>
            <a:r>
              <a:rPr lang="en-US" sz="2600" spc="90" dirty="0">
                <a:cs typeface="Microsoft Sans Serif"/>
              </a:rPr>
              <a:t> be </a:t>
            </a:r>
            <a:r>
              <a:rPr lang="en-US" sz="2600" spc="20" dirty="0">
                <a:cs typeface="Microsoft Sans Serif"/>
              </a:rPr>
              <a:t>able</a:t>
            </a:r>
            <a:r>
              <a:rPr lang="en-US" sz="2600" spc="-90" dirty="0">
                <a:cs typeface="Microsoft Sans Serif"/>
              </a:rPr>
              <a:t> </a:t>
            </a:r>
            <a:r>
              <a:rPr lang="en-US" sz="2600" spc="180" dirty="0">
                <a:cs typeface="Microsoft Sans Serif"/>
              </a:rPr>
              <a:t>to</a:t>
            </a:r>
            <a:r>
              <a:rPr lang="en-US" sz="2600" spc="-85" dirty="0">
                <a:cs typeface="Microsoft Sans Serif"/>
              </a:rPr>
              <a:t> </a:t>
            </a:r>
            <a:r>
              <a:rPr lang="en-US" sz="2600" spc="30" dirty="0">
                <a:cs typeface="Microsoft Sans Serif"/>
              </a:rPr>
              <a:t>learn</a:t>
            </a:r>
            <a:r>
              <a:rPr lang="en-US" sz="2600" spc="-80" dirty="0">
                <a:cs typeface="Microsoft Sans Serif"/>
              </a:rPr>
              <a:t> </a:t>
            </a:r>
            <a:r>
              <a:rPr lang="en-US" sz="2600" spc="125" dirty="0">
                <a:cs typeface="Microsoft Sans Serif"/>
              </a:rPr>
              <a:t>from</a:t>
            </a:r>
            <a:r>
              <a:rPr lang="en-US" sz="2600" spc="-100" dirty="0">
                <a:cs typeface="Microsoft Sans Serif"/>
              </a:rPr>
              <a:t> </a:t>
            </a:r>
            <a:r>
              <a:rPr lang="en-US" sz="2600" spc="100" dirty="0">
                <a:cs typeface="Microsoft Sans Serif"/>
              </a:rPr>
              <a:t>the</a:t>
            </a:r>
            <a:r>
              <a:rPr lang="en-US" sz="2600" spc="-85" dirty="0">
                <a:cs typeface="Microsoft Sans Serif"/>
              </a:rPr>
              <a:t> </a:t>
            </a:r>
            <a:r>
              <a:rPr lang="en-US" sz="2600" spc="85" dirty="0">
                <a:cs typeface="Microsoft Sans Serif"/>
              </a:rPr>
              <a:t>information</a:t>
            </a:r>
            <a:r>
              <a:rPr lang="en-US" sz="2600" spc="-85" dirty="0">
                <a:cs typeface="Microsoft Sans Serif"/>
              </a:rPr>
              <a:t> </a:t>
            </a:r>
            <a:r>
              <a:rPr lang="en-US" sz="2600" spc="45" dirty="0">
                <a:cs typeface="Microsoft Sans Serif"/>
              </a:rPr>
              <a:t>online</a:t>
            </a:r>
            <a:r>
              <a:rPr lang="en-US" sz="2600" spc="-85" dirty="0">
                <a:cs typeface="Microsoft Sans Serif"/>
              </a:rPr>
              <a:t> </a:t>
            </a:r>
            <a:r>
              <a:rPr lang="en-US" sz="2600" spc="10" dirty="0">
                <a:cs typeface="Microsoft Sans Serif"/>
              </a:rPr>
              <a:t>and</a:t>
            </a:r>
            <a:r>
              <a:rPr lang="en-US" sz="2600" spc="-85" dirty="0">
                <a:cs typeface="Microsoft Sans Serif"/>
              </a:rPr>
              <a:t> </a:t>
            </a:r>
            <a:r>
              <a:rPr lang="en-US" sz="2600" spc="25" dirty="0">
                <a:cs typeface="Microsoft Sans Serif"/>
              </a:rPr>
              <a:t>apply</a:t>
            </a:r>
            <a:r>
              <a:rPr lang="en-US" sz="2600" spc="-80" dirty="0">
                <a:cs typeface="Microsoft Sans Serif"/>
              </a:rPr>
              <a:t> </a:t>
            </a:r>
            <a:r>
              <a:rPr lang="en-US" sz="2600" spc="125" dirty="0">
                <a:cs typeface="Microsoft Sans Serif"/>
              </a:rPr>
              <a:t>that</a:t>
            </a:r>
            <a:r>
              <a:rPr lang="en-US" sz="2600" spc="-85" dirty="0">
                <a:cs typeface="Microsoft Sans Serif"/>
              </a:rPr>
              <a:t> </a:t>
            </a:r>
            <a:r>
              <a:rPr lang="en-US" sz="2600" spc="45" dirty="0">
                <a:cs typeface="Microsoft Sans Serif"/>
              </a:rPr>
              <a:t>in </a:t>
            </a:r>
            <a:r>
              <a:rPr lang="en-US" sz="2600" spc="-595" dirty="0">
                <a:cs typeface="Microsoft Sans Serif"/>
              </a:rPr>
              <a:t> </a:t>
            </a:r>
            <a:r>
              <a:rPr lang="en-US" sz="2600" spc="100" dirty="0">
                <a:cs typeface="Microsoft Sans Serif"/>
              </a:rPr>
              <a:t>the </a:t>
            </a:r>
            <a:r>
              <a:rPr lang="en-US" sz="2600" spc="35" dirty="0">
                <a:cs typeface="Microsoft Sans Serif"/>
              </a:rPr>
              <a:t>real </a:t>
            </a:r>
            <a:r>
              <a:rPr lang="en-US" sz="2600" spc="65" dirty="0">
                <a:cs typeface="Microsoft Sans Serif"/>
              </a:rPr>
              <a:t>world, </a:t>
            </a:r>
            <a:r>
              <a:rPr lang="en-US" sz="2600" spc="30" dirty="0">
                <a:cs typeface="Microsoft Sans Serif"/>
              </a:rPr>
              <a:t>however, </a:t>
            </a:r>
            <a:r>
              <a:rPr lang="en-US" sz="2600" spc="80" dirty="0">
                <a:cs typeface="Microsoft Sans Serif"/>
              </a:rPr>
              <a:t>lots </a:t>
            </a:r>
            <a:r>
              <a:rPr lang="en-US" sz="2600" spc="160" dirty="0">
                <a:cs typeface="Microsoft Sans Serif"/>
              </a:rPr>
              <a:t>of </a:t>
            </a:r>
            <a:r>
              <a:rPr lang="en-US" sz="2600" spc="85" dirty="0">
                <a:cs typeface="Microsoft Sans Serif"/>
              </a:rPr>
              <a:t>work </a:t>
            </a:r>
            <a:r>
              <a:rPr lang="en-US" sz="2600" spc="30" dirty="0">
                <a:cs typeface="Microsoft Sans Serif"/>
              </a:rPr>
              <a:t>need </a:t>
            </a:r>
            <a:r>
              <a:rPr lang="en-US" sz="2600" spc="180" dirty="0">
                <a:cs typeface="Microsoft Sans Serif"/>
              </a:rPr>
              <a:t>to </a:t>
            </a:r>
            <a:r>
              <a:rPr lang="en-US" sz="2600" spc="55" dirty="0">
                <a:cs typeface="Microsoft Sans Serif"/>
              </a:rPr>
              <a:t>on this </a:t>
            </a:r>
            <a:r>
              <a:rPr lang="en-US" sz="2600" spc="60" dirty="0">
                <a:cs typeface="Microsoft Sans Serif"/>
              </a:rPr>
              <a:t> </a:t>
            </a:r>
            <a:r>
              <a:rPr lang="en-US" sz="2600" spc="25" dirty="0">
                <a:cs typeface="Microsoft Sans Serif"/>
              </a:rPr>
              <a:t>regard.</a:t>
            </a:r>
            <a:endParaRPr lang="en-US" sz="2600" dirty="0">
              <a:cs typeface="Microsoft Sans Serif"/>
            </a:endParaRPr>
          </a:p>
          <a:p>
            <a:pPr marL="293370" indent="-281305" algn="just">
              <a:spcBef>
                <a:spcPts val="640"/>
              </a:spcBef>
              <a:buClr>
                <a:srgbClr val="6697CC"/>
              </a:buClr>
              <a:buFont typeface="Arial MT"/>
              <a:buChar char="•"/>
              <a:tabLst>
                <a:tab pos="294005" algn="l"/>
              </a:tabLst>
            </a:pPr>
            <a:r>
              <a:rPr lang="en-US" sz="2600" spc="55" dirty="0">
                <a:cs typeface="Microsoft Sans Serif"/>
              </a:rPr>
              <a:t>Natural</a:t>
            </a:r>
            <a:r>
              <a:rPr lang="en-US" sz="2600" spc="-90" dirty="0">
                <a:cs typeface="Microsoft Sans Serif"/>
              </a:rPr>
              <a:t> </a:t>
            </a:r>
            <a:r>
              <a:rPr lang="en-US" sz="2600" spc="10" dirty="0">
                <a:cs typeface="Microsoft Sans Serif"/>
              </a:rPr>
              <a:t>language</a:t>
            </a:r>
            <a:r>
              <a:rPr lang="en-US" sz="2600" spc="-85" dirty="0">
                <a:cs typeface="Microsoft Sans Serif"/>
              </a:rPr>
              <a:t> </a:t>
            </a:r>
            <a:r>
              <a:rPr lang="en-US" sz="2600" spc="125" dirty="0">
                <a:cs typeface="Microsoft Sans Serif"/>
              </a:rPr>
              <a:t>toolkit</a:t>
            </a:r>
            <a:r>
              <a:rPr lang="en-US" sz="2600" spc="-75" dirty="0">
                <a:cs typeface="Microsoft Sans Serif"/>
              </a:rPr>
              <a:t> </a:t>
            </a:r>
            <a:r>
              <a:rPr lang="en-US" sz="2600" spc="90" dirty="0">
                <a:cs typeface="Microsoft Sans Serif"/>
              </a:rPr>
              <a:t>or</a:t>
            </a:r>
            <a:r>
              <a:rPr lang="en-US" sz="2600" spc="-80" dirty="0">
                <a:cs typeface="Microsoft Sans Serif"/>
              </a:rPr>
              <a:t> </a:t>
            </a:r>
            <a:r>
              <a:rPr lang="en-US" sz="2600" spc="114" dirty="0" err="1">
                <a:cs typeface="Microsoft Sans Serif"/>
              </a:rPr>
              <a:t>nltk</a:t>
            </a:r>
            <a:r>
              <a:rPr lang="en-US" sz="2600" spc="-80" dirty="0">
                <a:cs typeface="Microsoft Sans Serif"/>
              </a:rPr>
              <a:t> </a:t>
            </a:r>
            <a:r>
              <a:rPr lang="en-US" sz="2600" spc="15" dirty="0">
                <a:cs typeface="Microsoft Sans Serif"/>
              </a:rPr>
              <a:t>become</a:t>
            </a:r>
            <a:r>
              <a:rPr lang="en-US" sz="2600" spc="-75" dirty="0">
                <a:cs typeface="Microsoft Sans Serif"/>
              </a:rPr>
              <a:t> </a:t>
            </a:r>
            <a:r>
              <a:rPr lang="en-US" sz="2600" spc="60" dirty="0">
                <a:cs typeface="Microsoft Sans Serif"/>
              </a:rPr>
              <a:t>more</a:t>
            </a:r>
            <a:r>
              <a:rPr lang="en-US" sz="2600" spc="-85" dirty="0">
                <a:cs typeface="Microsoft Sans Serif"/>
              </a:rPr>
              <a:t> </a:t>
            </a:r>
            <a:r>
              <a:rPr lang="en-US" sz="2600" spc="80" dirty="0">
                <a:cs typeface="Microsoft Sans Serif"/>
              </a:rPr>
              <a:t>effective.</a:t>
            </a:r>
            <a:endParaRPr lang="en-US" sz="2600" dirty="0">
              <a:cs typeface="Microsoft Sans Serif"/>
            </a:endParaRPr>
          </a:p>
          <a:p>
            <a:pPr marL="293370" marR="428625" indent="-281305" algn="just">
              <a:lnSpc>
                <a:spcPct val="99500"/>
              </a:lnSpc>
              <a:spcBef>
                <a:spcPts val="650"/>
              </a:spcBef>
              <a:buClr>
                <a:srgbClr val="6697CC"/>
              </a:buClr>
              <a:buFont typeface="Arial MT"/>
              <a:buChar char="•"/>
              <a:tabLst>
                <a:tab pos="294005" algn="l"/>
              </a:tabLst>
            </a:pPr>
            <a:r>
              <a:rPr lang="en-US" sz="2600" spc="10" dirty="0">
                <a:cs typeface="Microsoft Sans Serif"/>
              </a:rPr>
              <a:t>Combined</a:t>
            </a:r>
            <a:r>
              <a:rPr lang="en-US" sz="2600" spc="-85" dirty="0">
                <a:cs typeface="Microsoft Sans Serif"/>
              </a:rPr>
              <a:t> </a:t>
            </a:r>
            <a:r>
              <a:rPr lang="en-US" sz="2600" spc="114" dirty="0">
                <a:cs typeface="Microsoft Sans Serif"/>
              </a:rPr>
              <a:t>with</a:t>
            </a:r>
            <a:r>
              <a:rPr lang="en-US" sz="2600" spc="-75" dirty="0">
                <a:cs typeface="Microsoft Sans Serif"/>
              </a:rPr>
              <a:t> </a:t>
            </a:r>
            <a:r>
              <a:rPr lang="en-US" sz="2600" spc="60" dirty="0">
                <a:cs typeface="Microsoft Sans Serif"/>
              </a:rPr>
              <a:t>natural</a:t>
            </a:r>
            <a:r>
              <a:rPr lang="en-US" sz="2600" spc="-80" dirty="0">
                <a:cs typeface="Microsoft Sans Serif"/>
              </a:rPr>
              <a:t> </a:t>
            </a:r>
            <a:r>
              <a:rPr lang="en-US" sz="2600" spc="10" dirty="0">
                <a:cs typeface="Microsoft Sans Serif"/>
              </a:rPr>
              <a:t>language</a:t>
            </a:r>
            <a:r>
              <a:rPr lang="en-US" sz="2600" spc="-80" dirty="0">
                <a:cs typeface="Microsoft Sans Serif"/>
              </a:rPr>
              <a:t> </a:t>
            </a:r>
            <a:r>
              <a:rPr lang="en-US" sz="2600" spc="40" dirty="0">
                <a:cs typeface="Microsoft Sans Serif"/>
              </a:rPr>
              <a:t>generation,</a:t>
            </a:r>
            <a:r>
              <a:rPr lang="en-US" sz="2600" spc="-80" dirty="0">
                <a:cs typeface="Microsoft Sans Serif"/>
              </a:rPr>
              <a:t> </a:t>
            </a:r>
            <a:r>
              <a:rPr lang="en-US" sz="2600" spc="45" dirty="0">
                <a:cs typeface="Microsoft Sans Serif"/>
              </a:rPr>
              <a:t>computers </a:t>
            </a:r>
            <a:r>
              <a:rPr lang="en-US" sz="2600" spc="-600" dirty="0">
                <a:cs typeface="Microsoft Sans Serif"/>
              </a:rPr>
              <a:t> </a:t>
            </a:r>
            <a:r>
              <a:rPr lang="en-US" sz="2600" spc="90" dirty="0">
                <a:cs typeface="Microsoft Sans Serif"/>
              </a:rPr>
              <a:t>will</a:t>
            </a:r>
            <a:r>
              <a:rPr lang="en-US" sz="2600" spc="-90" dirty="0">
                <a:cs typeface="Microsoft Sans Serif"/>
              </a:rPr>
              <a:t> </a:t>
            </a:r>
            <a:r>
              <a:rPr lang="en-US" sz="2600" spc="15" dirty="0">
                <a:cs typeface="Microsoft Sans Serif"/>
              </a:rPr>
              <a:t>become</a:t>
            </a:r>
            <a:r>
              <a:rPr lang="en-US" sz="2600" spc="-85" dirty="0">
                <a:cs typeface="Microsoft Sans Serif"/>
              </a:rPr>
              <a:t> </a:t>
            </a:r>
            <a:r>
              <a:rPr lang="en-US" sz="2600" spc="60" dirty="0">
                <a:cs typeface="Microsoft Sans Serif"/>
              </a:rPr>
              <a:t>more</a:t>
            </a:r>
            <a:r>
              <a:rPr lang="en-US" sz="2600" spc="-90" dirty="0">
                <a:cs typeface="Microsoft Sans Serif"/>
              </a:rPr>
              <a:t> </a:t>
            </a:r>
            <a:r>
              <a:rPr lang="en-US" sz="2600" spc="-5" dirty="0">
                <a:cs typeface="Microsoft Sans Serif"/>
              </a:rPr>
              <a:t>capable</a:t>
            </a:r>
            <a:r>
              <a:rPr lang="en-US" sz="2600" spc="-85" dirty="0">
                <a:cs typeface="Microsoft Sans Serif"/>
              </a:rPr>
              <a:t> </a:t>
            </a:r>
            <a:r>
              <a:rPr lang="en-US" sz="2600" spc="155" dirty="0">
                <a:cs typeface="Microsoft Sans Serif"/>
              </a:rPr>
              <a:t>of</a:t>
            </a:r>
            <a:r>
              <a:rPr lang="en-US" sz="2600" spc="-80" dirty="0">
                <a:cs typeface="Microsoft Sans Serif"/>
              </a:rPr>
              <a:t> </a:t>
            </a:r>
            <a:r>
              <a:rPr lang="en-US" sz="2600" spc="25" dirty="0">
                <a:cs typeface="Microsoft Sans Serif"/>
              </a:rPr>
              <a:t>receiving</a:t>
            </a:r>
            <a:r>
              <a:rPr lang="en-US" sz="2600" spc="-105" dirty="0">
                <a:cs typeface="Microsoft Sans Serif"/>
              </a:rPr>
              <a:t> </a:t>
            </a:r>
            <a:r>
              <a:rPr lang="en-US" sz="2600" spc="10" dirty="0">
                <a:cs typeface="Microsoft Sans Serif"/>
              </a:rPr>
              <a:t>and</a:t>
            </a:r>
            <a:r>
              <a:rPr lang="en-US" sz="2600" spc="-85" dirty="0">
                <a:cs typeface="Microsoft Sans Serif"/>
              </a:rPr>
              <a:t> </a:t>
            </a:r>
            <a:r>
              <a:rPr lang="en-US" sz="2600" spc="35" dirty="0">
                <a:cs typeface="Microsoft Sans Serif"/>
              </a:rPr>
              <a:t>giving</a:t>
            </a:r>
            <a:r>
              <a:rPr lang="en-US" sz="2600" spc="-90" dirty="0">
                <a:cs typeface="Microsoft Sans Serif"/>
              </a:rPr>
              <a:t> </a:t>
            </a:r>
            <a:r>
              <a:rPr lang="en-US" sz="2600" spc="45" dirty="0">
                <a:cs typeface="Microsoft Sans Serif"/>
              </a:rPr>
              <a:t>useful </a:t>
            </a:r>
            <a:r>
              <a:rPr lang="en-US" sz="2600" spc="-600" dirty="0">
                <a:cs typeface="Microsoft Sans Serif"/>
              </a:rPr>
              <a:t> </a:t>
            </a:r>
            <a:r>
              <a:rPr lang="en-US" sz="2600" spc="10" dirty="0">
                <a:cs typeface="Microsoft Sans Serif"/>
              </a:rPr>
              <a:t>and</a:t>
            </a:r>
            <a:r>
              <a:rPr lang="en-US" sz="2600" spc="-105" dirty="0">
                <a:cs typeface="Microsoft Sans Serif"/>
              </a:rPr>
              <a:t> </a:t>
            </a:r>
            <a:r>
              <a:rPr lang="en-US" sz="2600" spc="45" dirty="0">
                <a:cs typeface="Microsoft Sans Serif"/>
              </a:rPr>
              <a:t>resourceful</a:t>
            </a:r>
            <a:r>
              <a:rPr lang="en-US" sz="2600" spc="-90" dirty="0">
                <a:cs typeface="Microsoft Sans Serif"/>
              </a:rPr>
              <a:t> </a:t>
            </a:r>
            <a:r>
              <a:rPr lang="en-US" sz="2600" spc="85" dirty="0">
                <a:cs typeface="Microsoft Sans Serif"/>
              </a:rPr>
              <a:t>information</a:t>
            </a:r>
            <a:r>
              <a:rPr lang="en-US" sz="2600" spc="-85" dirty="0">
                <a:cs typeface="Microsoft Sans Serif"/>
              </a:rPr>
              <a:t> </a:t>
            </a:r>
            <a:r>
              <a:rPr lang="en-US" sz="2600" spc="95" dirty="0">
                <a:cs typeface="Microsoft Sans Serif"/>
              </a:rPr>
              <a:t>or</a:t>
            </a:r>
            <a:r>
              <a:rPr lang="en-US" sz="2600" spc="-90" dirty="0">
                <a:cs typeface="Microsoft Sans Serif"/>
              </a:rPr>
              <a:t> </a:t>
            </a:r>
            <a:r>
              <a:rPr lang="en-US" sz="2600" spc="20" dirty="0">
                <a:cs typeface="Microsoft Sans Serif"/>
              </a:rPr>
              <a:t>data.</a:t>
            </a:r>
            <a:endParaRPr lang="en-US" sz="2600" dirty="0">
              <a:cs typeface="Microsoft Sans Serif"/>
            </a:endParaRP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D7FA5-C2EB-62E8-4AB7-AB6687A6C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C4F0-85B3-4AFB-A0A1-CB4941EADC14}" type="slidenum">
              <a:rPr lang="en-IN" smtClean="0"/>
              <a:t>25</a:t>
            </a:fld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5CEE24-11BD-32ED-3B26-95F6BB33D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4CE92-10B5-4429-BFFF-AE2E507BFF0D}" type="datetime1">
              <a:rPr lang="en-IN" smtClean="0"/>
              <a:t>26-02-2024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E1148E-A728-68F2-4927-25E171FA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Foundations of Data Science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17245"/>
            <a:ext cx="10515600" cy="621324"/>
          </a:xfrm>
          <a:prstGeom prst="rect">
            <a:avLst/>
          </a:prstGeom>
        </p:spPr>
        <p:txBody>
          <a:bodyPr vert="horz" wrap="square" lIns="0" tIns="5715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lang="en-IN" sz="4000" b="1" dirty="0">
                <a:solidFill>
                  <a:srgbClr val="C00000"/>
                </a:solidFill>
                <a:latin typeface="+mn-lt"/>
                <a:cs typeface="Times New Roman"/>
              </a:rPr>
              <a:t>Natural Language vs Computer Language</a:t>
            </a:r>
            <a:endParaRPr sz="4000" b="1" dirty="0">
              <a:solidFill>
                <a:srgbClr val="C00000"/>
              </a:solidFill>
              <a:latin typeface="+mn-lt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11E11-2C14-E016-E886-40AD529D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C4F0-85B3-4AFB-A0A1-CB4941EADC14}" type="slidenum">
              <a:rPr lang="en-IN" smtClean="0"/>
              <a:t>26</a:t>
            </a:fld>
            <a:endParaRPr lang="en-IN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1951355"/>
            <a:ext cx="8229600" cy="2661920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6BF82-AC30-04DE-E30D-34825D204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07A7-76BA-4DD5-BFCE-2F03073AE03D}" type="datetime1">
              <a:rPr lang="en-IN" smtClean="0"/>
              <a:t>26-02-2024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4390AB-6173-F436-1EA6-58365F4D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Foundations of Data Science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440" y="0"/>
            <a:ext cx="10515600" cy="1325563"/>
          </a:xfrm>
          <a:prstGeom prst="rect">
            <a:avLst/>
          </a:prstGeom>
        </p:spPr>
        <p:txBody>
          <a:bodyPr vert="horz" wrap="square" lIns="0" tIns="346710" rIns="0" bIns="0" rtlCol="0" anchor="ctr">
            <a:spAutoFit/>
          </a:bodyPr>
          <a:lstStyle/>
          <a:p>
            <a:pPr marL="548640" algn="ctr">
              <a:lnSpc>
                <a:spcPct val="100000"/>
              </a:lnSpc>
              <a:spcBef>
                <a:spcPts val="2730"/>
              </a:spcBef>
            </a:pPr>
            <a:r>
              <a:rPr b="1" spc="25" dirty="0">
                <a:solidFill>
                  <a:srgbClr val="C00000"/>
                </a:solidFill>
              </a:rPr>
              <a:t>Advantages</a:t>
            </a:r>
            <a:r>
              <a:rPr b="1" spc="-170" dirty="0">
                <a:solidFill>
                  <a:srgbClr val="C00000"/>
                </a:solidFill>
              </a:rPr>
              <a:t> </a:t>
            </a:r>
            <a:r>
              <a:rPr b="1" spc="250" dirty="0">
                <a:solidFill>
                  <a:srgbClr val="C00000"/>
                </a:solidFill>
              </a:rPr>
              <a:t>of</a:t>
            </a:r>
            <a:r>
              <a:rPr b="1" spc="-165" dirty="0">
                <a:solidFill>
                  <a:srgbClr val="C00000"/>
                </a:solidFill>
              </a:rPr>
              <a:t> </a:t>
            </a:r>
            <a:r>
              <a:rPr b="1" spc="-110" dirty="0">
                <a:solidFill>
                  <a:srgbClr val="C00000"/>
                </a:solidFill>
              </a:rPr>
              <a:t>NLP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270D0C3-689A-7E9D-D99D-6C7768491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325563"/>
            <a:ext cx="11785600" cy="4351338"/>
          </a:xfrm>
        </p:spPr>
        <p:txBody>
          <a:bodyPr>
            <a:normAutofit lnSpcReduction="10000"/>
          </a:bodyPr>
          <a:lstStyle/>
          <a:p>
            <a:pPr marL="354965" marR="991869" indent="-342900" algn="just">
              <a:lnSpc>
                <a:spcPct val="101699"/>
              </a:lnSpc>
              <a:spcBef>
                <a:spcPts val="85"/>
              </a:spcBef>
              <a:buClr>
                <a:srgbClr val="6697CC"/>
              </a:buClr>
              <a:tabLst>
                <a:tab pos="279400" algn="l"/>
                <a:tab pos="280035" algn="l"/>
              </a:tabLst>
            </a:pPr>
            <a:r>
              <a:rPr lang="en-US" sz="2400" spc="-30" dirty="0">
                <a:cs typeface="Microsoft Sans Serif"/>
              </a:rPr>
              <a:t>Users</a:t>
            </a:r>
            <a:r>
              <a:rPr lang="en-US" sz="2400" spc="-65" dirty="0">
                <a:cs typeface="Microsoft Sans Serif"/>
              </a:rPr>
              <a:t> </a:t>
            </a:r>
            <a:r>
              <a:rPr lang="en-US" sz="2400" spc="-25" dirty="0">
                <a:cs typeface="Microsoft Sans Serif"/>
              </a:rPr>
              <a:t>can</a:t>
            </a:r>
            <a:r>
              <a:rPr lang="en-US" sz="2400" spc="-60" dirty="0">
                <a:cs typeface="Microsoft Sans Serif"/>
              </a:rPr>
              <a:t> </a:t>
            </a:r>
            <a:r>
              <a:rPr lang="en-US" sz="2400" spc="-40" dirty="0">
                <a:cs typeface="Microsoft Sans Serif"/>
              </a:rPr>
              <a:t>ask</a:t>
            </a:r>
            <a:r>
              <a:rPr lang="en-US" sz="2400" spc="-55" dirty="0">
                <a:cs typeface="Microsoft Sans Serif"/>
              </a:rPr>
              <a:t> </a:t>
            </a:r>
            <a:r>
              <a:rPr lang="en-US" sz="2400" spc="40" dirty="0">
                <a:cs typeface="Microsoft Sans Serif"/>
              </a:rPr>
              <a:t>questions</a:t>
            </a:r>
            <a:r>
              <a:rPr lang="en-US" sz="2400" spc="-75" dirty="0">
                <a:cs typeface="Microsoft Sans Serif"/>
              </a:rPr>
              <a:t> </a:t>
            </a:r>
            <a:r>
              <a:rPr lang="en-US" sz="2400" spc="80" dirty="0">
                <a:cs typeface="Microsoft Sans Serif"/>
              </a:rPr>
              <a:t>about</a:t>
            </a:r>
            <a:r>
              <a:rPr lang="en-US" sz="2400" spc="-60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any</a:t>
            </a:r>
            <a:r>
              <a:rPr lang="en-US" sz="2400" spc="-65" dirty="0">
                <a:cs typeface="Microsoft Sans Serif"/>
              </a:rPr>
              <a:t> </a:t>
            </a:r>
            <a:r>
              <a:rPr lang="en-US" sz="2400" spc="40" dirty="0">
                <a:cs typeface="Microsoft Sans Serif"/>
              </a:rPr>
              <a:t>subject</a:t>
            </a:r>
            <a:r>
              <a:rPr lang="en-US" sz="2400" spc="-65" dirty="0">
                <a:cs typeface="Microsoft Sans Serif"/>
              </a:rPr>
              <a:t> </a:t>
            </a:r>
            <a:r>
              <a:rPr lang="en-US" sz="2400" spc="20" dirty="0">
                <a:cs typeface="Microsoft Sans Serif"/>
              </a:rPr>
              <a:t>and</a:t>
            </a:r>
            <a:r>
              <a:rPr lang="en-US" sz="2400" spc="-55" dirty="0">
                <a:cs typeface="Microsoft Sans Serif"/>
              </a:rPr>
              <a:t> </a:t>
            </a:r>
            <a:r>
              <a:rPr lang="en-US" sz="2400" spc="105" dirty="0">
                <a:cs typeface="Microsoft Sans Serif"/>
              </a:rPr>
              <a:t>get</a:t>
            </a:r>
            <a:r>
              <a:rPr lang="en-US" sz="2400" spc="-60" dirty="0">
                <a:cs typeface="Microsoft Sans Serif"/>
              </a:rPr>
              <a:t> </a:t>
            </a:r>
            <a:r>
              <a:rPr lang="en-US" sz="2400" spc="-55" dirty="0">
                <a:cs typeface="Microsoft Sans Serif"/>
              </a:rPr>
              <a:t>a</a:t>
            </a:r>
            <a:r>
              <a:rPr lang="en-US" sz="2400" spc="-70" dirty="0">
                <a:cs typeface="Microsoft Sans Serif"/>
              </a:rPr>
              <a:t> </a:t>
            </a:r>
            <a:r>
              <a:rPr lang="en-US" sz="2400" spc="75" dirty="0">
                <a:cs typeface="Microsoft Sans Serif"/>
              </a:rPr>
              <a:t>direct </a:t>
            </a:r>
            <a:r>
              <a:rPr lang="en-US" sz="2400" spc="-515" dirty="0">
                <a:cs typeface="Microsoft Sans Serif"/>
              </a:rPr>
              <a:t> </a:t>
            </a:r>
            <a:r>
              <a:rPr lang="en-US" sz="2400" spc="15" dirty="0">
                <a:cs typeface="Microsoft Sans Serif"/>
              </a:rPr>
              <a:t>response</a:t>
            </a:r>
            <a:r>
              <a:rPr lang="en-US" sz="2400" spc="-75" dirty="0">
                <a:cs typeface="Microsoft Sans Serif"/>
              </a:rPr>
              <a:t> </a:t>
            </a:r>
            <a:r>
              <a:rPr lang="en-US" sz="2400" spc="95" dirty="0">
                <a:cs typeface="Microsoft Sans Serif"/>
              </a:rPr>
              <a:t>within</a:t>
            </a:r>
            <a:r>
              <a:rPr lang="en-US" sz="2400" spc="-65" dirty="0">
                <a:cs typeface="Microsoft Sans Serif"/>
              </a:rPr>
              <a:t> </a:t>
            </a:r>
            <a:r>
              <a:rPr lang="en-US" sz="2400" spc="-15" dirty="0">
                <a:cs typeface="Microsoft Sans Serif"/>
              </a:rPr>
              <a:t>seconds.</a:t>
            </a:r>
            <a:endParaRPr lang="en-US" sz="2400" dirty="0">
              <a:cs typeface="Microsoft Sans Serif"/>
            </a:endParaRPr>
          </a:p>
          <a:p>
            <a:pPr marL="354965" marR="991869" indent="-342900" algn="just">
              <a:lnSpc>
                <a:spcPct val="101699"/>
              </a:lnSpc>
              <a:spcBef>
                <a:spcPts val="85"/>
              </a:spcBef>
              <a:buClr>
                <a:srgbClr val="6697CC"/>
              </a:buClr>
              <a:tabLst>
                <a:tab pos="279400" algn="l"/>
                <a:tab pos="280035" algn="l"/>
              </a:tabLst>
            </a:pPr>
            <a:r>
              <a:rPr lang="en-US" sz="2400" spc="-45" dirty="0">
                <a:cs typeface="Microsoft Sans Serif"/>
              </a:rPr>
              <a:t>NLP</a:t>
            </a:r>
            <a:r>
              <a:rPr lang="en-US" sz="2400" spc="-60" dirty="0">
                <a:cs typeface="Microsoft Sans Serif"/>
              </a:rPr>
              <a:t> </a:t>
            </a:r>
            <a:r>
              <a:rPr lang="en-US" sz="2400" spc="20" dirty="0">
                <a:cs typeface="Microsoft Sans Serif"/>
              </a:rPr>
              <a:t>system</a:t>
            </a:r>
            <a:r>
              <a:rPr lang="en-US" sz="2400" spc="-60" dirty="0">
                <a:cs typeface="Microsoft Sans Serif"/>
              </a:rPr>
              <a:t> </a:t>
            </a:r>
            <a:r>
              <a:rPr lang="en-US" sz="2400" spc="45" dirty="0">
                <a:cs typeface="Microsoft Sans Serif"/>
              </a:rPr>
              <a:t>provides</a:t>
            </a:r>
            <a:r>
              <a:rPr lang="en-US" sz="2400" spc="-80" dirty="0">
                <a:cs typeface="Microsoft Sans Serif"/>
              </a:rPr>
              <a:t> </a:t>
            </a:r>
            <a:r>
              <a:rPr lang="en-US" sz="2400" spc="5" dirty="0">
                <a:cs typeface="Microsoft Sans Serif"/>
              </a:rPr>
              <a:t>answers</a:t>
            </a:r>
            <a:r>
              <a:rPr lang="en-US" sz="2400" spc="-65" dirty="0">
                <a:cs typeface="Microsoft Sans Serif"/>
              </a:rPr>
              <a:t> </a:t>
            </a:r>
            <a:r>
              <a:rPr lang="en-US" sz="2400" spc="170" dirty="0">
                <a:cs typeface="Microsoft Sans Serif"/>
              </a:rPr>
              <a:t>to</a:t>
            </a:r>
            <a:r>
              <a:rPr lang="en-US" sz="2400" spc="-60" dirty="0">
                <a:cs typeface="Microsoft Sans Serif"/>
              </a:rPr>
              <a:t> </a:t>
            </a:r>
            <a:r>
              <a:rPr lang="en-US" sz="2400" spc="100" dirty="0">
                <a:cs typeface="Microsoft Sans Serif"/>
              </a:rPr>
              <a:t>the</a:t>
            </a:r>
            <a:r>
              <a:rPr lang="en-US" sz="2400" spc="-70" dirty="0">
                <a:cs typeface="Microsoft Sans Serif"/>
              </a:rPr>
              <a:t> </a:t>
            </a:r>
            <a:r>
              <a:rPr lang="en-US" sz="2400" spc="40" dirty="0">
                <a:cs typeface="Microsoft Sans Serif"/>
              </a:rPr>
              <a:t>questions</a:t>
            </a:r>
            <a:r>
              <a:rPr lang="en-US" sz="2400" spc="-65" dirty="0">
                <a:cs typeface="Microsoft Sans Serif"/>
              </a:rPr>
              <a:t> </a:t>
            </a:r>
            <a:r>
              <a:rPr lang="en-US" sz="2400" spc="50" dirty="0">
                <a:cs typeface="Microsoft Sans Serif"/>
              </a:rPr>
              <a:t>in</a:t>
            </a:r>
            <a:r>
              <a:rPr lang="en-US" sz="2400" spc="-65" dirty="0">
                <a:cs typeface="Microsoft Sans Serif"/>
              </a:rPr>
              <a:t> </a:t>
            </a:r>
            <a:r>
              <a:rPr lang="en-US" sz="2400" spc="60" dirty="0">
                <a:cs typeface="Microsoft Sans Serif"/>
              </a:rPr>
              <a:t>natural</a:t>
            </a:r>
            <a:r>
              <a:rPr lang="en-US" sz="2400" spc="-70" dirty="0">
                <a:cs typeface="Microsoft Sans Serif"/>
              </a:rPr>
              <a:t> </a:t>
            </a:r>
            <a:r>
              <a:rPr lang="en-US" sz="2400" spc="25" dirty="0">
                <a:cs typeface="Microsoft Sans Serif"/>
              </a:rPr>
              <a:t>language.</a:t>
            </a:r>
          </a:p>
          <a:p>
            <a:pPr marL="354965" marR="991869" indent="-342900" algn="just">
              <a:lnSpc>
                <a:spcPct val="101699"/>
              </a:lnSpc>
              <a:spcBef>
                <a:spcPts val="85"/>
              </a:spcBef>
              <a:buClr>
                <a:srgbClr val="6697CC"/>
              </a:buClr>
              <a:tabLst>
                <a:tab pos="279400" algn="l"/>
                <a:tab pos="280035" algn="l"/>
              </a:tabLst>
            </a:pPr>
            <a:r>
              <a:rPr lang="en-US" sz="2400" spc="-45" dirty="0">
                <a:cs typeface="Microsoft Sans Serif"/>
              </a:rPr>
              <a:t>NLP</a:t>
            </a:r>
            <a:r>
              <a:rPr lang="en-US" sz="2400" spc="-60" dirty="0">
                <a:cs typeface="Microsoft Sans Serif"/>
              </a:rPr>
              <a:t> </a:t>
            </a:r>
            <a:r>
              <a:rPr lang="en-US" sz="2400" spc="20" dirty="0">
                <a:cs typeface="Microsoft Sans Serif"/>
              </a:rPr>
              <a:t>system</a:t>
            </a:r>
            <a:r>
              <a:rPr lang="en-US" sz="2400" spc="-65" dirty="0">
                <a:cs typeface="Microsoft Sans Serif"/>
              </a:rPr>
              <a:t> </a:t>
            </a:r>
            <a:r>
              <a:rPr lang="en-US" sz="2400" spc="95" dirty="0">
                <a:cs typeface="Microsoft Sans Serif"/>
              </a:rPr>
              <a:t>offers</a:t>
            </a:r>
            <a:r>
              <a:rPr lang="en-US" sz="2400" spc="-65" dirty="0">
                <a:cs typeface="Microsoft Sans Serif"/>
              </a:rPr>
              <a:t> </a:t>
            </a:r>
            <a:r>
              <a:rPr lang="en-US" sz="2400" spc="35" dirty="0">
                <a:cs typeface="Microsoft Sans Serif"/>
              </a:rPr>
              <a:t>exact</a:t>
            </a:r>
            <a:r>
              <a:rPr lang="en-US" sz="2400" spc="-65" dirty="0">
                <a:cs typeface="Microsoft Sans Serif"/>
              </a:rPr>
              <a:t> </a:t>
            </a:r>
            <a:r>
              <a:rPr lang="en-US" sz="2400" spc="5" dirty="0">
                <a:cs typeface="Microsoft Sans Serif"/>
              </a:rPr>
              <a:t>answers</a:t>
            </a:r>
            <a:r>
              <a:rPr lang="en-US" sz="2400" spc="-75" dirty="0">
                <a:cs typeface="Microsoft Sans Serif"/>
              </a:rPr>
              <a:t> </a:t>
            </a:r>
            <a:r>
              <a:rPr lang="en-US" sz="2400" spc="170" dirty="0">
                <a:cs typeface="Microsoft Sans Serif"/>
              </a:rPr>
              <a:t>to</a:t>
            </a:r>
            <a:r>
              <a:rPr lang="en-US" sz="2400" spc="-65" dirty="0">
                <a:cs typeface="Microsoft Sans Serif"/>
              </a:rPr>
              <a:t> </a:t>
            </a:r>
            <a:r>
              <a:rPr lang="en-US" sz="2400" spc="105" dirty="0">
                <a:cs typeface="Microsoft Sans Serif"/>
              </a:rPr>
              <a:t>the</a:t>
            </a:r>
            <a:r>
              <a:rPr lang="en-US" sz="2400" spc="-75" dirty="0">
                <a:cs typeface="Microsoft Sans Serif"/>
              </a:rPr>
              <a:t> </a:t>
            </a:r>
            <a:r>
              <a:rPr lang="en-US" sz="2400" spc="30" dirty="0">
                <a:cs typeface="Microsoft Sans Serif"/>
              </a:rPr>
              <a:t>questions,</a:t>
            </a:r>
            <a:r>
              <a:rPr lang="en-US" sz="2400" spc="-60" dirty="0">
                <a:cs typeface="Microsoft Sans Serif"/>
              </a:rPr>
              <a:t> </a:t>
            </a:r>
            <a:r>
              <a:rPr lang="en-US" sz="2400" spc="65" dirty="0">
                <a:cs typeface="Microsoft Sans Serif"/>
              </a:rPr>
              <a:t>no</a:t>
            </a:r>
            <a:r>
              <a:rPr lang="en-US" sz="2400" spc="-65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unnecessary </a:t>
            </a:r>
            <a:r>
              <a:rPr lang="en-US" sz="2400" spc="-515" dirty="0">
                <a:cs typeface="Microsoft Sans Serif"/>
              </a:rPr>
              <a:t> </a:t>
            </a:r>
            <a:r>
              <a:rPr lang="en-US" sz="2400" spc="100" dirty="0">
                <a:cs typeface="Microsoft Sans Serif"/>
              </a:rPr>
              <a:t>or</a:t>
            </a:r>
            <a:r>
              <a:rPr lang="en-US" sz="2400" spc="-75" dirty="0">
                <a:cs typeface="Microsoft Sans Serif"/>
              </a:rPr>
              <a:t> </a:t>
            </a:r>
            <a:r>
              <a:rPr lang="en-US" sz="2400" spc="65" dirty="0">
                <a:cs typeface="Microsoft Sans Serif"/>
              </a:rPr>
              <a:t>unwanted</a:t>
            </a:r>
            <a:r>
              <a:rPr lang="en-US" sz="2400" spc="-60" dirty="0">
                <a:cs typeface="Microsoft Sans Serif"/>
              </a:rPr>
              <a:t> </a:t>
            </a:r>
            <a:r>
              <a:rPr lang="en-US" sz="2400" spc="90" dirty="0">
                <a:cs typeface="Microsoft Sans Serif"/>
              </a:rPr>
              <a:t>information.</a:t>
            </a:r>
          </a:p>
          <a:p>
            <a:pPr marL="354965" marR="991869" indent="-342900" algn="just">
              <a:lnSpc>
                <a:spcPct val="101699"/>
              </a:lnSpc>
              <a:spcBef>
                <a:spcPts val="85"/>
              </a:spcBef>
              <a:buClr>
                <a:srgbClr val="6697CC"/>
              </a:buClr>
              <a:tabLst>
                <a:tab pos="279400" algn="l"/>
                <a:tab pos="280035" algn="l"/>
              </a:tabLst>
            </a:pPr>
            <a:r>
              <a:rPr lang="en-US" sz="2400" spc="-10" dirty="0">
                <a:cs typeface="Microsoft Sans Serif"/>
              </a:rPr>
              <a:t>The</a:t>
            </a:r>
            <a:r>
              <a:rPr lang="en-US" sz="2400" spc="-80" dirty="0">
                <a:cs typeface="Microsoft Sans Serif"/>
              </a:rPr>
              <a:t> </a:t>
            </a:r>
            <a:r>
              <a:rPr lang="en-US" sz="2400" spc="-20" dirty="0">
                <a:cs typeface="Microsoft Sans Serif"/>
              </a:rPr>
              <a:t>accuracy</a:t>
            </a:r>
            <a:r>
              <a:rPr lang="en-US" sz="2400" spc="-60" dirty="0">
                <a:cs typeface="Microsoft Sans Serif"/>
              </a:rPr>
              <a:t> </a:t>
            </a:r>
            <a:r>
              <a:rPr lang="en-US" sz="2400" spc="155" dirty="0">
                <a:cs typeface="Microsoft Sans Serif"/>
              </a:rPr>
              <a:t>of</a:t>
            </a:r>
            <a:r>
              <a:rPr lang="en-US" sz="2400" spc="-65" dirty="0">
                <a:cs typeface="Microsoft Sans Serif"/>
              </a:rPr>
              <a:t> </a:t>
            </a:r>
            <a:r>
              <a:rPr lang="en-US" sz="2400" spc="100" dirty="0">
                <a:cs typeface="Microsoft Sans Serif"/>
              </a:rPr>
              <a:t>the</a:t>
            </a:r>
            <a:r>
              <a:rPr lang="en-US" sz="2400" spc="-65" dirty="0">
                <a:cs typeface="Microsoft Sans Serif"/>
              </a:rPr>
              <a:t> </a:t>
            </a:r>
            <a:r>
              <a:rPr lang="en-US" sz="2400" spc="5" dirty="0">
                <a:cs typeface="Microsoft Sans Serif"/>
              </a:rPr>
              <a:t>answers</a:t>
            </a:r>
            <a:r>
              <a:rPr lang="en-US" sz="2400" spc="-65" dirty="0">
                <a:cs typeface="Microsoft Sans Serif"/>
              </a:rPr>
              <a:t> </a:t>
            </a:r>
            <a:r>
              <a:rPr lang="en-US" sz="2400" spc="-10" dirty="0">
                <a:cs typeface="Microsoft Sans Serif"/>
              </a:rPr>
              <a:t>increases</a:t>
            </a:r>
            <a:r>
              <a:rPr lang="en-US" sz="2400" spc="-65" dirty="0">
                <a:cs typeface="Microsoft Sans Serif"/>
              </a:rPr>
              <a:t> </a:t>
            </a:r>
            <a:r>
              <a:rPr lang="en-US" sz="2400" spc="120" dirty="0">
                <a:cs typeface="Microsoft Sans Serif"/>
              </a:rPr>
              <a:t>with</a:t>
            </a:r>
            <a:r>
              <a:rPr lang="en-US" sz="2400" spc="-70" dirty="0">
                <a:cs typeface="Microsoft Sans Serif"/>
              </a:rPr>
              <a:t> </a:t>
            </a:r>
            <a:r>
              <a:rPr lang="en-US" sz="2400" spc="105" dirty="0">
                <a:cs typeface="Microsoft Sans Serif"/>
              </a:rPr>
              <a:t>the</a:t>
            </a:r>
            <a:r>
              <a:rPr lang="en-US" sz="2400" spc="-75" dirty="0">
                <a:cs typeface="Microsoft Sans Serif"/>
              </a:rPr>
              <a:t> </a:t>
            </a:r>
            <a:r>
              <a:rPr lang="en-US" sz="2400" spc="75" dirty="0">
                <a:cs typeface="Microsoft Sans Serif"/>
              </a:rPr>
              <a:t>amount</a:t>
            </a:r>
            <a:r>
              <a:rPr lang="en-US" sz="2400" spc="-65" dirty="0">
                <a:cs typeface="Microsoft Sans Serif"/>
              </a:rPr>
              <a:t> </a:t>
            </a:r>
            <a:r>
              <a:rPr lang="en-US" sz="2400" spc="155" dirty="0">
                <a:cs typeface="Microsoft Sans Serif"/>
              </a:rPr>
              <a:t>of</a:t>
            </a:r>
            <a:r>
              <a:rPr lang="en-US" sz="2400" spc="-65" dirty="0">
                <a:cs typeface="Microsoft Sans Serif"/>
              </a:rPr>
              <a:t> </a:t>
            </a:r>
            <a:r>
              <a:rPr lang="en-US" sz="2400" spc="60" dirty="0">
                <a:cs typeface="Microsoft Sans Serif"/>
              </a:rPr>
              <a:t>relevant </a:t>
            </a:r>
            <a:r>
              <a:rPr lang="en-US" sz="2400" spc="-515" dirty="0">
                <a:cs typeface="Microsoft Sans Serif"/>
              </a:rPr>
              <a:t> </a:t>
            </a:r>
            <a:r>
              <a:rPr lang="en-US" sz="2400" spc="90" dirty="0">
                <a:cs typeface="Microsoft Sans Serif"/>
              </a:rPr>
              <a:t>information</a:t>
            </a:r>
            <a:r>
              <a:rPr lang="en-US" sz="2400" spc="-70" dirty="0">
                <a:cs typeface="Microsoft Sans Serif"/>
              </a:rPr>
              <a:t> </a:t>
            </a:r>
            <a:r>
              <a:rPr lang="en-US" sz="2400" spc="65" dirty="0">
                <a:cs typeface="Microsoft Sans Serif"/>
              </a:rPr>
              <a:t>provided</a:t>
            </a:r>
            <a:r>
              <a:rPr lang="en-US" sz="2400" spc="-65" dirty="0">
                <a:cs typeface="Microsoft Sans Serif"/>
              </a:rPr>
              <a:t> </a:t>
            </a:r>
            <a:r>
              <a:rPr lang="en-US" sz="2400" spc="50" dirty="0">
                <a:cs typeface="Microsoft Sans Serif"/>
              </a:rPr>
              <a:t>in</a:t>
            </a:r>
            <a:r>
              <a:rPr lang="en-US" sz="2400" spc="-65" dirty="0">
                <a:cs typeface="Microsoft Sans Serif"/>
              </a:rPr>
              <a:t> </a:t>
            </a:r>
            <a:r>
              <a:rPr lang="en-US" sz="2400" spc="100" dirty="0">
                <a:cs typeface="Microsoft Sans Serif"/>
              </a:rPr>
              <a:t>the</a:t>
            </a:r>
            <a:r>
              <a:rPr lang="en-US" sz="2400" spc="-70" dirty="0">
                <a:cs typeface="Microsoft Sans Serif"/>
              </a:rPr>
              <a:t> </a:t>
            </a:r>
            <a:r>
              <a:rPr lang="en-US" sz="2400" spc="45" dirty="0">
                <a:cs typeface="Microsoft Sans Serif"/>
              </a:rPr>
              <a:t>question.</a:t>
            </a:r>
          </a:p>
          <a:p>
            <a:pPr marL="354965" marR="991869" indent="-342900" algn="just">
              <a:lnSpc>
                <a:spcPct val="101699"/>
              </a:lnSpc>
              <a:spcBef>
                <a:spcPts val="85"/>
              </a:spcBef>
              <a:buClr>
                <a:srgbClr val="6697CC"/>
              </a:buClr>
              <a:tabLst>
                <a:tab pos="279400" algn="l"/>
                <a:tab pos="280035" algn="l"/>
              </a:tabLst>
            </a:pPr>
            <a:r>
              <a:rPr lang="en-US" sz="2400" spc="-45" dirty="0">
                <a:cs typeface="Microsoft Sans Serif"/>
              </a:rPr>
              <a:t>NLP</a:t>
            </a:r>
            <a:r>
              <a:rPr lang="en-US" sz="2400" spc="-60" dirty="0">
                <a:cs typeface="Microsoft Sans Serif"/>
              </a:rPr>
              <a:t> </a:t>
            </a:r>
            <a:r>
              <a:rPr lang="en-US" sz="2400" spc="5" dirty="0">
                <a:cs typeface="Microsoft Sans Serif"/>
              </a:rPr>
              <a:t>process</a:t>
            </a:r>
            <a:r>
              <a:rPr lang="en-US" sz="2400" spc="-75" dirty="0">
                <a:cs typeface="Microsoft Sans Serif"/>
              </a:rPr>
              <a:t> </a:t>
            </a:r>
            <a:r>
              <a:rPr lang="en-US" sz="2400" spc="25" dirty="0">
                <a:cs typeface="Microsoft Sans Serif"/>
              </a:rPr>
              <a:t>helps</a:t>
            </a:r>
            <a:r>
              <a:rPr lang="en-US" sz="2400" spc="-80" dirty="0">
                <a:cs typeface="Microsoft Sans Serif"/>
              </a:rPr>
              <a:t> </a:t>
            </a:r>
            <a:r>
              <a:rPr lang="en-US" sz="2400" spc="55" dirty="0">
                <a:cs typeface="Microsoft Sans Serif"/>
              </a:rPr>
              <a:t>computers</a:t>
            </a:r>
            <a:r>
              <a:rPr lang="en-US" sz="2400" spc="-65" dirty="0">
                <a:cs typeface="Microsoft Sans Serif"/>
              </a:rPr>
              <a:t> </a:t>
            </a:r>
            <a:r>
              <a:rPr lang="en-US" sz="2400" spc="45" dirty="0">
                <a:cs typeface="Microsoft Sans Serif"/>
              </a:rPr>
              <a:t>communicate</a:t>
            </a:r>
            <a:r>
              <a:rPr lang="en-US" sz="2400" spc="-80" dirty="0">
                <a:cs typeface="Microsoft Sans Serif"/>
              </a:rPr>
              <a:t> </a:t>
            </a:r>
            <a:r>
              <a:rPr lang="en-US" sz="2400" spc="120" dirty="0">
                <a:cs typeface="Microsoft Sans Serif"/>
              </a:rPr>
              <a:t>with</a:t>
            </a:r>
            <a:r>
              <a:rPr lang="en-US" sz="2400" spc="-70" dirty="0">
                <a:cs typeface="Microsoft Sans Serif"/>
              </a:rPr>
              <a:t> </a:t>
            </a:r>
            <a:r>
              <a:rPr lang="en-US" sz="2400" spc="5" dirty="0">
                <a:cs typeface="Microsoft Sans Serif"/>
              </a:rPr>
              <a:t>humans</a:t>
            </a:r>
            <a:r>
              <a:rPr lang="en-US" sz="2400" spc="-70" dirty="0">
                <a:cs typeface="Microsoft Sans Serif"/>
              </a:rPr>
              <a:t> </a:t>
            </a:r>
            <a:r>
              <a:rPr lang="en-US" sz="2400" spc="55" dirty="0">
                <a:cs typeface="Microsoft Sans Serif"/>
              </a:rPr>
              <a:t>in</a:t>
            </a:r>
            <a:r>
              <a:rPr lang="en-US" sz="2400" spc="-65" dirty="0">
                <a:cs typeface="Microsoft Sans Serif"/>
              </a:rPr>
              <a:t> </a:t>
            </a:r>
            <a:r>
              <a:rPr lang="en-US" sz="2400" spc="95" dirty="0">
                <a:cs typeface="Microsoft Sans Serif"/>
              </a:rPr>
              <a:t>their </a:t>
            </a:r>
            <a:r>
              <a:rPr lang="en-US" sz="2400" spc="-515" dirty="0">
                <a:cs typeface="Microsoft Sans Serif"/>
              </a:rPr>
              <a:t> </a:t>
            </a:r>
            <a:r>
              <a:rPr lang="en-US" sz="2400" spc="25" dirty="0">
                <a:cs typeface="Microsoft Sans Serif"/>
              </a:rPr>
              <a:t>language</a:t>
            </a:r>
            <a:r>
              <a:rPr lang="en-US" sz="2400" spc="-80" dirty="0">
                <a:cs typeface="Microsoft Sans Serif"/>
              </a:rPr>
              <a:t> </a:t>
            </a:r>
            <a:r>
              <a:rPr lang="en-US" sz="2400" spc="20" dirty="0">
                <a:cs typeface="Microsoft Sans Serif"/>
              </a:rPr>
              <a:t>and</a:t>
            </a:r>
            <a:r>
              <a:rPr lang="en-US" sz="2400" spc="-65" dirty="0">
                <a:cs typeface="Microsoft Sans Serif"/>
              </a:rPr>
              <a:t> </a:t>
            </a:r>
            <a:r>
              <a:rPr lang="en-US" sz="2400" spc="-35" dirty="0">
                <a:cs typeface="Microsoft Sans Serif"/>
              </a:rPr>
              <a:t>scales</a:t>
            </a:r>
            <a:r>
              <a:rPr lang="en-US" sz="2400" spc="-80" dirty="0">
                <a:cs typeface="Microsoft Sans Serif"/>
              </a:rPr>
              <a:t> </a:t>
            </a:r>
            <a:r>
              <a:rPr lang="en-US" sz="2400" spc="100" dirty="0">
                <a:cs typeface="Microsoft Sans Serif"/>
              </a:rPr>
              <a:t>other</a:t>
            </a:r>
            <a:r>
              <a:rPr lang="en-US" sz="2400" spc="-70" dirty="0">
                <a:cs typeface="Microsoft Sans Serif"/>
              </a:rPr>
              <a:t> </a:t>
            </a:r>
            <a:r>
              <a:rPr lang="en-US" sz="2400" spc="40" dirty="0">
                <a:cs typeface="Microsoft Sans Serif"/>
              </a:rPr>
              <a:t>language-related</a:t>
            </a:r>
            <a:r>
              <a:rPr lang="en-US" sz="2400" spc="-65" dirty="0">
                <a:cs typeface="Microsoft Sans Serif"/>
              </a:rPr>
              <a:t> </a:t>
            </a:r>
            <a:r>
              <a:rPr lang="en-US" sz="2400" spc="10" dirty="0">
                <a:cs typeface="Microsoft Sans Serif"/>
              </a:rPr>
              <a:t>tasks.</a:t>
            </a:r>
          </a:p>
          <a:p>
            <a:pPr marL="354965" marR="991869" indent="-342900" algn="just">
              <a:lnSpc>
                <a:spcPct val="101699"/>
              </a:lnSpc>
              <a:spcBef>
                <a:spcPts val="85"/>
              </a:spcBef>
              <a:buClr>
                <a:srgbClr val="6697CC"/>
              </a:buClr>
              <a:tabLst>
                <a:tab pos="279400" algn="l"/>
                <a:tab pos="280035" algn="l"/>
              </a:tabLst>
            </a:pPr>
            <a:r>
              <a:rPr lang="en-US" sz="2400" spc="50" dirty="0">
                <a:cs typeface="Microsoft Sans Serif"/>
              </a:rPr>
              <a:t>Allows</a:t>
            </a:r>
            <a:r>
              <a:rPr lang="en-US" sz="2400" spc="-75" dirty="0">
                <a:cs typeface="Microsoft Sans Serif"/>
              </a:rPr>
              <a:t> </a:t>
            </a:r>
            <a:r>
              <a:rPr lang="en-US" sz="2400" spc="45" dirty="0">
                <a:cs typeface="Microsoft Sans Serif"/>
              </a:rPr>
              <a:t>you</a:t>
            </a:r>
            <a:r>
              <a:rPr lang="en-US" sz="2400" spc="-70" dirty="0">
                <a:cs typeface="Microsoft Sans Serif"/>
              </a:rPr>
              <a:t> </a:t>
            </a:r>
            <a:r>
              <a:rPr lang="en-US" sz="2400" spc="170" dirty="0">
                <a:cs typeface="Microsoft Sans Serif"/>
              </a:rPr>
              <a:t>to</a:t>
            </a:r>
            <a:r>
              <a:rPr lang="en-US" sz="2400" spc="-65" dirty="0">
                <a:cs typeface="Microsoft Sans Serif"/>
              </a:rPr>
              <a:t> </a:t>
            </a:r>
            <a:r>
              <a:rPr lang="en-US" sz="2400" spc="100" dirty="0">
                <a:cs typeface="Microsoft Sans Serif"/>
              </a:rPr>
              <a:t>perform</a:t>
            </a:r>
            <a:r>
              <a:rPr lang="en-US" sz="2400" spc="-65" dirty="0">
                <a:cs typeface="Microsoft Sans Serif"/>
              </a:rPr>
              <a:t> </a:t>
            </a:r>
            <a:r>
              <a:rPr lang="en-US" sz="2400" spc="75" dirty="0">
                <a:cs typeface="Microsoft Sans Serif"/>
              </a:rPr>
              <a:t>more</a:t>
            </a:r>
            <a:r>
              <a:rPr lang="en-US" sz="2400" spc="-80" dirty="0">
                <a:cs typeface="Microsoft Sans Serif"/>
              </a:rPr>
              <a:t> </a:t>
            </a:r>
            <a:r>
              <a:rPr lang="en-US" sz="2400" spc="10" dirty="0">
                <a:cs typeface="Microsoft Sans Serif"/>
              </a:rPr>
              <a:t>language-based</a:t>
            </a:r>
            <a:r>
              <a:rPr lang="en-US" sz="2400" spc="-65" dirty="0">
                <a:cs typeface="Microsoft Sans Serif"/>
              </a:rPr>
              <a:t> </a:t>
            </a:r>
            <a:r>
              <a:rPr lang="en-US" sz="2400" spc="55" dirty="0">
                <a:cs typeface="Microsoft Sans Serif"/>
              </a:rPr>
              <a:t>data</a:t>
            </a:r>
            <a:r>
              <a:rPr lang="en-US" sz="2400" spc="-80" dirty="0">
                <a:cs typeface="Microsoft Sans Serif"/>
              </a:rPr>
              <a:t> </a:t>
            </a:r>
            <a:r>
              <a:rPr lang="en-US" sz="2400" spc="20" dirty="0">
                <a:cs typeface="Microsoft Sans Serif"/>
              </a:rPr>
              <a:t>compares</a:t>
            </a:r>
            <a:r>
              <a:rPr lang="en-US" sz="2400" spc="-70" dirty="0">
                <a:cs typeface="Microsoft Sans Serif"/>
              </a:rPr>
              <a:t> </a:t>
            </a:r>
            <a:r>
              <a:rPr lang="en-US" sz="2400" spc="165" dirty="0">
                <a:cs typeface="Microsoft Sans Serif"/>
              </a:rPr>
              <a:t>to</a:t>
            </a:r>
            <a:r>
              <a:rPr lang="en-US" sz="2400" spc="-65" dirty="0">
                <a:cs typeface="Microsoft Sans Serif"/>
              </a:rPr>
              <a:t> </a:t>
            </a:r>
            <a:r>
              <a:rPr lang="en-US" sz="2400" spc="-55" dirty="0">
                <a:cs typeface="Microsoft Sans Serif"/>
              </a:rPr>
              <a:t>a </a:t>
            </a:r>
            <a:r>
              <a:rPr lang="en-US" sz="2400" spc="-515" dirty="0">
                <a:cs typeface="Microsoft Sans Serif"/>
              </a:rPr>
              <a:t> </a:t>
            </a:r>
            <a:r>
              <a:rPr lang="en-US" sz="2400" spc="30" dirty="0">
                <a:cs typeface="Microsoft Sans Serif"/>
              </a:rPr>
              <a:t>human</a:t>
            </a:r>
            <a:r>
              <a:rPr lang="en-US" sz="2400" spc="-70" dirty="0">
                <a:cs typeface="Microsoft Sans Serif"/>
              </a:rPr>
              <a:t> </a:t>
            </a:r>
            <a:r>
              <a:rPr lang="en-US" sz="2400" spc="50" dirty="0">
                <a:cs typeface="Microsoft Sans Serif"/>
              </a:rPr>
              <a:t>being</a:t>
            </a:r>
            <a:r>
              <a:rPr lang="en-US" sz="2400" spc="-65" dirty="0">
                <a:cs typeface="Microsoft Sans Serif"/>
              </a:rPr>
              <a:t> </a:t>
            </a:r>
            <a:r>
              <a:rPr lang="en-US" sz="2400" spc="120" dirty="0">
                <a:cs typeface="Microsoft Sans Serif"/>
              </a:rPr>
              <a:t>without</a:t>
            </a:r>
            <a:r>
              <a:rPr lang="en-US" sz="2400" spc="-60" dirty="0">
                <a:cs typeface="Microsoft Sans Serif"/>
              </a:rPr>
              <a:t> </a:t>
            </a:r>
            <a:r>
              <a:rPr lang="en-US" sz="2400" spc="85" dirty="0">
                <a:cs typeface="Microsoft Sans Serif"/>
              </a:rPr>
              <a:t>fatigue</a:t>
            </a:r>
            <a:r>
              <a:rPr lang="en-US" sz="2400" spc="-65" dirty="0">
                <a:cs typeface="Microsoft Sans Serif"/>
              </a:rPr>
              <a:t> </a:t>
            </a:r>
            <a:r>
              <a:rPr lang="en-US" sz="2400" spc="20" dirty="0">
                <a:cs typeface="Microsoft Sans Serif"/>
              </a:rPr>
              <a:t>and</a:t>
            </a:r>
            <a:r>
              <a:rPr lang="en-US" sz="2400" spc="-60" dirty="0">
                <a:cs typeface="Microsoft Sans Serif"/>
              </a:rPr>
              <a:t> </a:t>
            </a:r>
            <a:r>
              <a:rPr lang="en-US" sz="2400" spc="50" dirty="0">
                <a:cs typeface="Microsoft Sans Serif"/>
              </a:rPr>
              <a:t>in</a:t>
            </a:r>
            <a:r>
              <a:rPr lang="en-US" sz="2400" spc="-65" dirty="0">
                <a:cs typeface="Microsoft Sans Serif"/>
              </a:rPr>
              <a:t> </a:t>
            </a:r>
            <a:r>
              <a:rPr lang="en-US" sz="2400" spc="-10" dirty="0">
                <a:cs typeface="Microsoft Sans Serif"/>
              </a:rPr>
              <a:t>an</a:t>
            </a:r>
            <a:r>
              <a:rPr lang="en-US" sz="2400" spc="-65" dirty="0">
                <a:cs typeface="Microsoft Sans Serif"/>
              </a:rPr>
              <a:t> </a:t>
            </a:r>
            <a:r>
              <a:rPr lang="en-US" sz="2400" spc="20" dirty="0">
                <a:cs typeface="Microsoft Sans Serif"/>
              </a:rPr>
              <a:t>unbiased</a:t>
            </a:r>
            <a:r>
              <a:rPr lang="en-US" sz="2400" spc="-60" dirty="0">
                <a:cs typeface="Microsoft Sans Serif"/>
              </a:rPr>
              <a:t> </a:t>
            </a:r>
            <a:r>
              <a:rPr lang="en-US" sz="2400" spc="20" dirty="0">
                <a:cs typeface="Microsoft Sans Serif"/>
              </a:rPr>
              <a:t>and</a:t>
            </a:r>
            <a:r>
              <a:rPr lang="en-US" sz="2400" spc="-60" dirty="0">
                <a:cs typeface="Microsoft Sans Serif"/>
              </a:rPr>
              <a:t> </a:t>
            </a:r>
            <a:r>
              <a:rPr lang="en-US" sz="2400" spc="45" dirty="0">
                <a:cs typeface="Microsoft Sans Serif"/>
              </a:rPr>
              <a:t>consistent </a:t>
            </a:r>
            <a:r>
              <a:rPr lang="en-US" sz="2400" spc="50" dirty="0">
                <a:cs typeface="Microsoft Sans Serif"/>
              </a:rPr>
              <a:t> </a:t>
            </a:r>
            <a:r>
              <a:rPr lang="en-US" sz="2400" dirty="0">
                <a:cs typeface="Microsoft Sans Serif"/>
              </a:rPr>
              <a:t>way.</a:t>
            </a:r>
          </a:p>
          <a:p>
            <a:pPr marL="393700" indent="-342900" algn="just">
              <a:spcBef>
                <a:spcPts val="660"/>
              </a:spcBef>
            </a:pPr>
            <a:r>
              <a:rPr lang="en-US" sz="2400" spc="60" dirty="0">
                <a:cs typeface="Microsoft Sans Serif"/>
              </a:rPr>
              <a:t>Structuring</a:t>
            </a:r>
            <a:r>
              <a:rPr lang="en-US" sz="2400" spc="-70" dirty="0">
                <a:cs typeface="Microsoft Sans Serif"/>
              </a:rPr>
              <a:t> </a:t>
            </a:r>
            <a:r>
              <a:rPr lang="en-US" sz="2400" spc="-55" dirty="0">
                <a:cs typeface="Microsoft Sans Serif"/>
              </a:rPr>
              <a:t>a</a:t>
            </a:r>
            <a:r>
              <a:rPr lang="en-US" sz="2400" spc="-65" dirty="0">
                <a:cs typeface="Microsoft Sans Serif"/>
              </a:rPr>
              <a:t> </a:t>
            </a:r>
            <a:r>
              <a:rPr lang="en-US" sz="2400" spc="45" dirty="0">
                <a:cs typeface="Microsoft Sans Serif"/>
              </a:rPr>
              <a:t>highly</a:t>
            </a:r>
            <a:r>
              <a:rPr lang="en-US" sz="2400" spc="-75" dirty="0">
                <a:cs typeface="Microsoft Sans Serif"/>
              </a:rPr>
              <a:t> </a:t>
            </a:r>
            <a:r>
              <a:rPr lang="en-US" sz="2400" spc="70" dirty="0">
                <a:cs typeface="Microsoft Sans Serif"/>
              </a:rPr>
              <a:t>unstructured</a:t>
            </a:r>
            <a:r>
              <a:rPr lang="en-US" sz="2400" spc="-65" dirty="0">
                <a:cs typeface="Microsoft Sans Serif"/>
              </a:rPr>
              <a:t> </a:t>
            </a:r>
            <a:r>
              <a:rPr lang="en-US" sz="2400" spc="55" dirty="0">
                <a:cs typeface="Microsoft Sans Serif"/>
              </a:rPr>
              <a:t>data</a:t>
            </a:r>
            <a:r>
              <a:rPr lang="en-US" sz="2400" spc="-75" dirty="0">
                <a:cs typeface="Microsoft Sans Serif"/>
              </a:rPr>
              <a:t> </a:t>
            </a:r>
            <a:r>
              <a:rPr lang="en-US" sz="2400" spc="15" dirty="0">
                <a:cs typeface="Microsoft Sans Serif"/>
              </a:rPr>
              <a:t>source.</a:t>
            </a:r>
            <a:endParaRPr lang="en-US" sz="2400" dirty="0">
              <a:cs typeface="Microsoft Sans Serif"/>
            </a:endParaRPr>
          </a:p>
          <a:p>
            <a:endParaRPr lang="en-IN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42EDB33-F565-4D54-519D-8E2B3CECC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C4F0-85B3-4AFB-A0A1-CB4941EADC14}" type="slidenum">
              <a:rPr lang="en-IN" smtClean="0"/>
              <a:t>27</a:t>
            </a:fld>
            <a:endParaRPr lang="en-IN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8EF15C36-E37C-C855-E8AC-8CBC3326E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DC3A7-E1F2-4836-9A2E-2B3F30F853F4}" type="datetime1">
              <a:rPr lang="en-IN" smtClean="0"/>
              <a:t>26-02-2024</a:t>
            </a:fld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884354E-71C3-4639-8AAF-0EFB61E34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Foundations of Data Science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wrap="square" lIns="0" tIns="346710" rIns="0" bIns="0" rtlCol="0" anchor="ctr">
            <a:spAutoFit/>
          </a:bodyPr>
          <a:lstStyle/>
          <a:p>
            <a:pPr marL="548640" algn="ctr">
              <a:lnSpc>
                <a:spcPct val="100000"/>
              </a:lnSpc>
              <a:spcBef>
                <a:spcPts val="2730"/>
              </a:spcBef>
            </a:pPr>
            <a:r>
              <a:rPr b="1" dirty="0">
                <a:solidFill>
                  <a:srgbClr val="C00000"/>
                </a:solidFill>
              </a:rPr>
              <a:t>Disadvantages</a:t>
            </a:r>
            <a:r>
              <a:rPr b="1" spc="-160" dirty="0">
                <a:solidFill>
                  <a:srgbClr val="C00000"/>
                </a:solidFill>
              </a:rPr>
              <a:t> </a:t>
            </a:r>
            <a:r>
              <a:rPr b="1" spc="250" dirty="0">
                <a:solidFill>
                  <a:srgbClr val="C00000"/>
                </a:solidFill>
              </a:rPr>
              <a:t>of</a:t>
            </a:r>
            <a:r>
              <a:rPr b="1" spc="-160" dirty="0">
                <a:solidFill>
                  <a:srgbClr val="C00000"/>
                </a:solidFill>
              </a:rPr>
              <a:t> </a:t>
            </a:r>
            <a:r>
              <a:rPr b="1" spc="-110" dirty="0">
                <a:solidFill>
                  <a:srgbClr val="C00000"/>
                </a:solidFill>
              </a:rPr>
              <a:t>NLP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9DDB33-B460-C624-41F7-2B268CD3E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4415"/>
            <a:ext cx="10515600" cy="4351338"/>
          </a:xfrm>
        </p:spPr>
        <p:txBody>
          <a:bodyPr/>
          <a:lstStyle/>
          <a:p>
            <a:pPr marL="469265" marR="5080" indent="-457200" algn="just">
              <a:lnSpc>
                <a:spcPct val="100200"/>
              </a:lnSpc>
              <a:spcBef>
                <a:spcPts val="90"/>
              </a:spcBef>
              <a:buClr>
                <a:srgbClr val="6697CC"/>
              </a:buClr>
              <a:tabLst>
                <a:tab pos="356235" algn="l"/>
              </a:tabLst>
            </a:pPr>
            <a:r>
              <a:rPr lang="en-US" sz="2800" spc="15" dirty="0"/>
              <a:t>Complex</a:t>
            </a:r>
            <a:r>
              <a:rPr lang="en-US" sz="2800" spc="-85" dirty="0"/>
              <a:t> </a:t>
            </a:r>
            <a:r>
              <a:rPr lang="en-US" sz="2800" spc="35" dirty="0"/>
              <a:t>Query</a:t>
            </a:r>
            <a:r>
              <a:rPr lang="en-US" sz="2800" spc="-85" dirty="0"/>
              <a:t> </a:t>
            </a:r>
            <a:r>
              <a:rPr lang="en-US" sz="2800" spc="-20" dirty="0"/>
              <a:t>Language -</a:t>
            </a:r>
            <a:r>
              <a:rPr lang="en-US" sz="2800" spc="-90" dirty="0"/>
              <a:t> </a:t>
            </a:r>
            <a:r>
              <a:rPr lang="en-US" sz="2800" spc="114" dirty="0"/>
              <a:t>the</a:t>
            </a:r>
            <a:r>
              <a:rPr lang="en-US" sz="2800" spc="-85" dirty="0"/>
              <a:t> </a:t>
            </a:r>
            <a:r>
              <a:rPr lang="en-US" sz="2800" spc="15" dirty="0"/>
              <a:t>system</a:t>
            </a:r>
            <a:r>
              <a:rPr lang="en-US" sz="2800" spc="-95" dirty="0"/>
              <a:t> </a:t>
            </a:r>
            <a:r>
              <a:rPr lang="en-US" sz="2800" spc="-10" dirty="0"/>
              <a:t>may</a:t>
            </a:r>
            <a:r>
              <a:rPr lang="en-US" sz="2800" spc="-90" dirty="0"/>
              <a:t> </a:t>
            </a:r>
            <a:r>
              <a:rPr lang="en-US" sz="2800" spc="150" dirty="0"/>
              <a:t>not</a:t>
            </a:r>
            <a:r>
              <a:rPr lang="en-US" sz="2800" spc="-100" dirty="0"/>
              <a:t> </a:t>
            </a:r>
            <a:r>
              <a:rPr lang="en-US" sz="2800" spc="45" dirty="0"/>
              <a:t>be </a:t>
            </a:r>
            <a:r>
              <a:rPr lang="en-US" sz="2800" spc="-680" dirty="0"/>
              <a:t> </a:t>
            </a:r>
            <a:r>
              <a:rPr lang="en-US" sz="2800" spc="25" dirty="0"/>
              <a:t>able</a:t>
            </a:r>
            <a:r>
              <a:rPr lang="en-US" sz="2800" spc="-90" dirty="0"/>
              <a:t> </a:t>
            </a:r>
            <a:r>
              <a:rPr lang="en-US" sz="2800" spc="200" dirty="0"/>
              <a:t>to</a:t>
            </a:r>
            <a:r>
              <a:rPr lang="en-US" sz="2800" spc="-85" dirty="0"/>
              <a:t> </a:t>
            </a:r>
            <a:r>
              <a:rPr lang="en-US" sz="2800" spc="65" dirty="0"/>
              <a:t>provide</a:t>
            </a:r>
            <a:r>
              <a:rPr lang="en-US" sz="2800" spc="-80" dirty="0"/>
              <a:t> </a:t>
            </a:r>
            <a:r>
              <a:rPr lang="en-US" sz="2800" spc="114" dirty="0"/>
              <a:t>the</a:t>
            </a:r>
            <a:r>
              <a:rPr lang="en-US" sz="2800" spc="-90" dirty="0"/>
              <a:t> </a:t>
            </a:r>
            <a:r>
              <a:rPr lang="en-US" sz="2800" spc="70" dirty="0"/>
              <a:t>correct</a:t>
            </a:r>
            <a:r>
              <a:rPr lang="en-US" sz="2800" spc="-95" dirty="0"/>
              <a:t> </a:t>
            </a:r>
            <a:r>
              <a:rPr lang="en-US" sz="2800" spc="15" dirty="0"/>
              <a:t>answer</a:t>
            </a:r>
            <a:r>
              <a:rPr lang="en-US" sz="2800" spc="-85" dirty="0"/>
              <a:t> </a:t>
            </a:r>
            <a:r>
              <a:rPr lang="en-US" spc="190" dirty="0"/>
              <a:t>for</a:t>
            </a:r>
            <a:r>
              <a:rPr lang="en-US" sz="2800" spc="-85" dirty="0"/>
              <a:t> </a:t>
            </a:r>
            <a:r>
              <a:rPr lang="en-US" sz="2800" spc="114" dirty="0"/>
              <a:t>the</a:t>
            </a:r>
            <a:r>
              <a:rPr lang="en-US" sz="2800" spc="-90" dirty="0"/>
              <a:t> </a:t>
            </a:r>
            <a:r>
              <a:rPr lang="en-US" sz="2800" spc="60" dirty="0"/>
              <a:t>question </a:t>
            </a:r>
            <a:r>
              <a:rPr lang="en-US" sz="2800" spc="145" dirty="0"/>
              <a:t>that</a:t>
            </a:r>
            <a:r>
              <a:rPr lang="en-US" sz="2800" spc="-105" dirty="0"/>
              <a:t> </a:t>
            </a:r>
            <a:r>
              <a:rPr lang="en-US" sz="2800" spc="-40" dirty="0"/>
              <a:t>is</a:t>
            </a:r>
            <a:r>
              <a:rPr lang="en-US" sz="2800" spc="-85" dirty="0"/>
              <a:t> </a:t>
            </a:r>
            <a:r>
              <a:rPr lang="en-US" sz="2800" spc="80" dirty="0"/>
              <a:t>poorly</a:t>
            </a:r>
            <a:r>
              <a:rPr lang="en-US" sz="2800" spc="-90" dirty="0"/>
              <a:t> </a:t>
            </a:r>
            <a:r>
              <a:rPr lang="en-US" sz="2800" spc="90" dirty="0"/>
              <a:t>worded</a:t>
            </a:r>
            <a:r>
              <a:rPr lang="en-US" sz="2800" spc="-95" dirty="0"/>
              <a:t> </a:t>
            </a:r>
            <a:r>
              <a:rPr lang="en-US" sz="2800" spc="110" dirty="0"/>
              <a:t>or</a:t>
            </a:r>
            <a:r>
              <a:rPr lang="en-US" sz="2800" spc="-100" dirty="0"/>
              <a:t> </a:t>
            </a:r>
            <a:r>
              <a:rPr lang="en-US" sz="2800" spc="15" dirty="0"/>
              <a:t>ambiguous.</a:t>
            </a:r>
          </a:p>
          <a:p>
            <a:pPr marL="469265" marR="5080" indent="-457200" algn="just">
              <a:lnSpc>
                <a:spcPct val="100200"/>
              </a:lnSpc>
              <a:spcBef>
                <a:spcPts val="90"/>
              </a:spcBef>
              <a:buClr>
                <a:srgbClr val="6697CC"/>
              </a:buClr>
              <a:tabLst>
                <a:tab pos="356235" algn="l"/>
              </a:tabLst>
            </a:pPr>
            <a:r>
              <a:rPr lang="en-US" spc="-114" dirty="0"/>
              <a:t>T</a:t>
            </a:r>
            <a:r>
              <a:rPr lang="en-US" spc="25" dirty="0"/>
              <a:t>h</a:t>
            </a:r>
            <a:r>
              <a:rPr lang="en-US" spc="5" dirty="0"/>
              <a:t>e</a:t>
            </a:r>
            <a:r>
              <a:rPr lang="en-US" spc="-85" dirty="0"/>
              <a:t> </a:t>
            </a:r>
            <a:r>
              <a:rPr lang="en-US" spc="-75" dirty="0"/>
              <a:t>s</a:t>
            </a:r>
            <a:r>
              <a:rPr lang="en-US" spc="-80" dirty="0"/>
              <a:t>y</a:t>
            </a:r>
            <a:r>
              <a:rPr lang="en-US" spc="-140" dirty="0"/>
              <a:t>s</a:t>
            </a:r>
            <a:r>
              <a:rPr lang="en-US" spc="310" dirty="0"/>
              <a:t>t</a:t>
            </a:r>
            <a:r>
              <a:rPr lang="en-US" spc="10" dirty="0"/>
              <a:t>e</a:t>
            </a:r>
            <a:r>
              <a:rPr lang="en-US" spc="70" dirty="0"/>
              <a:t>m</a:t>
            </a:r>
            <a:r>
              <a:rPr lang="en-US" spc="-95" dirty="0"/>
              <a:t> </a:t>
            </a:r>
            <a:r>
              <a:rPr lang="en-US" spc="-40" dirty="0"/>
              <a:t>is</a:t>
            </a:r>
            <a:r>
              <a:rPr lang="en-US" spc="-95" dirty="0"/>
              <a:t> </a:t>
            </a:r>
            <a:r>
              <a:rPr lang="en-US" spc="90" dirty="0"/>
              <a:t>b</a:t>
            </a:r>
            <a:r>
              <a:rPr lang="en-US" spc="50" dirty="0"/>
              <a:t>u</a:t>
            </a:r>
            <a:r>
              <a:rPr lang="en-US" spc="165" dirty="0"/>
              <a:t>ilt</a:t>
            </a:r>
            <a:r>
              <a:rPr lang="en-US" spc="-100" dirty="0"/>
              <a:t> </a:t>
            </a:r>
            <a:r>
              <a:rPr lang="en-US" spc="280" dirty="0"/>
              <a:t>f</a:t>
            </a:r>
            <a:r>
              <a:rPr lang="en-US" spc="75" dirty="0"/>
              <a:t>o</a:t>
            </a:r>
            <a:r>
              <a:rPr lang="en-US" spc="135" dirty="0"/>
              <a:t>r</a:t>
            </a:r>
            <a:r>
              <a:rPr lang="en-US" spc="-90" dirty="0"/>
              <a:t> a</a:t>
            </a:r>
            <a:r>
              <a:rPr lang="en-US" spc="-95" dirty="0"/>
              <a:t> </a:t>
            </a:r>
            <a:r>
              <a:rPr lang="en-US" spc="-10" dirty="0"/>
              <a:t>sin</a:t>
            </a:r>
            <a:r>
              <a:rPr lang="en-US" spc="50" dirty="0"/>
              <a:t>g</a:t>
            </a:r>
            <a:r>
              <a:rPr lang="en-US" spc="60" dirty="0"/>
              <a:t>le</a:t>
            </a:r>
            <a:r>
              <a:rPr lang="en-US" spc="-95" dirty="0"/>
              <a:t> </a:t>
            </a:r>
            <a:r>
              <a:rPr lang="en-US" spc="-25" dirty="0"/>
              <a:t>a</a:t>
            </a:r>
            <a:r>
              <a:rPr lang="en-US" spc="-20" dirty="0"/>
              <a:t>n</a:t>
            </a:r>
            <a:r>
              <a:rPr lang="en-US" spc="85" dirty="0"/>
              <a:t>d</a:t>
            </a:r>
            <a:r>
              <a:rPr lang="en-US" spc="-95" dirty="0"/>
              <a:t> </a:t>
            </a:r>
            <a:r>
              <a:rPr lang="en-US" spc="-140" dirty="0"/>
              <a:t>s</a:t>
            </a:r>
            <a:r>
              <a:rPr lang="en-US" spc="80" dirty="0"/>
              <a:t>p</a:t>
            </a:r>
            <a:r>
              <a:rPr lang="en-US" spc="10" dirty="0"/>
              <a:t>e</a:t>
            </a:r>
            <a:r>
              <a:rPr lang="en-US" spc="85" dirty="0"/>
              <a:t>cif</a:t>
            </a:r>
            <a:r>
              <a:rPr lang="en-US" spc="65" dirty="0"/>
              <a:t>i</a:t>
            </a:r>
            <a:r>
              <a:rPr lang="en-US" spc="-95" dirty="0"/>
              <a:t>c </a:t>
            </a:r>
            <a:r>
              <a:rPr lang="en-US" spc="310" dirty="0"/>
              <a:t>t</a:t>
            </a:r>
            <a:r>
              <a:rPr lang="en-US" spc="-50" dirty="0"/>
              <a:t>ask  </a:t>
            </a:r>
            <a:r>
              <a:rPr lang="en-US" spc="30" dirty="0"/>
              <a:t>only;</a:t>
            </a:r>
            <a:r>
              <a:rPr lang="en-US" spc="-110" dirty="0"/>
              <a:t> </a:t>
            </a:r>
            <a:r>
              <a:rPr lang="en-US" spc="190" dirty="0"/>
              <a:t>it</a:t>
            </a:r>
            <a:r>
              <a:rPr lang="en-US" spc="-90" dirty="0"/>
              <a:t> </a:t>
            </a:r>
            <a:r>
              <a:rPr lang="en-US" spc="-40" dirty="0"/>
              <a:t>is</a:t>
            </a:r>
            <a:r>
              <a:rPr lang="en-US" spc="-95" dirty="0"/>
              <a:t> </a:t>
            </a:r>
            <a:r>
              <a:rPr lang="en-US" spc="35" dirty="0"/>
              <a:t>unable</a:t>
            </a:r>
            <a:r>
              <a:rPr lang="en-US" spc="-100" dirty="0"/>
              <a:t> </a:t>
            </a:r>
            <a:r>
              <a:rPr lang="en-US" spc="204" dirty="0"/>
              <a:t>to</a:t>
            </a:r>
            <a:r>
              <a:rPr lang="en-US" spc="-100" dirty="0"/>
              <a:t> </a:t>
            </a:r>
            <a:r>
              <a:rPr lang="en-US" spc="60" dirty="0"/>
              <a:t>adapt</a:t>
            </a:r>
            <a:r>
              <a:rPr lang="en-US" spc="-100" dirty="0"/>
              <a:t> </a:t>
            </a:r>
            <a:r>
              <a:rPr lang="en-US" spc="204" dirty="0"/>
              <a:t>to</a:t>
            </a:r>
            <a:r>
              <a:rPr lang="en-US" spc="-100" dirty="0"/>
              <a:t> </a:t>
            </a:r>
            <a:r>
              <a:rPr lang="en-US" spc="65" dirty="0"/>
              <a:t>new</a:t>
            </a:r>
            <a:r>
              <a:rPr lang="en-US" spc="-95" dirty="0"/>
              <a:t> </a:t>
            </a:r>
            <a:r>
              <a:rPr lang="en-US" spc="15" dirty="0"/>
              <a:t>domains</a:t>
            </a:r>
            <a:r>
              <a:rPr lang="en-US" spc="-95" dirty="0"/>
              <a:t> </a:t>
            </a:r>
            <a:r>
              <a:rPr lang="en-US" spc="10" dirty="0"/>
              <a:t>and </a:t>
            </a:r>
            <a:r>
              <a:rPr lang="en-US" spc="15" dirty="0"/>
              <a:t> </a:t>
            </a:r>
            <a:r>
              <a:rPr lang="en-US" spc="55" dirty="0"/>
              <a:t>problems</a:t>
            </a:r>
            <a:r>
              <a:rPr lang="en-US" spc="-100" dirty="0"/>
              <a:t> </a:t>
            </a:r>
            <a:r>
              <a:rPr lang="en-US" spc="-25" dirty="0"/>
              <a:t>because</a:t>
            </a:r>
            <a:r>
              <a:rPr lang="en-US" spc="-95" dirty="0"/>
              <a:t> </a:t>
            </a:r>
            <a:r>
              <a:rPr lang="en-US" spc="180" dirty="0"/>
              <a:t>of</a:t>
            </a:r>
            <a:r>
              <a:rPr lang="en-US" spc="-90" dirty="0"/>
              <a:t> </a:t>
            </a:r>
            <a:r>
              <a:rPr lang="en-US" spc="100" dirty="0"/>
              <a:t>limited</a:t>
            </a:r>
            <a:r>
              <a:rPr lang="en-US" spc="-95" dirty="0"/>
              <a:t> </a:t>
            </a:r>
            <a:r>
              <a:rPr lang="en-US" spc="55" dirty="0"/>
              <a:t>functions.</a:t>
            </a:r>
          </a:p>
          <a:p>
            <a:pPr marL="469265" marR="5080" indent="-457200" algn="just">
              <a:lnSpc>
                <a:spcPct val="100200"/>
              </a:lnSpc>
              <a:spcBef>
                <a:spcPts val="90"/>
              </a:spcBef>
              <a:buClr>
                <a:srgbClr val="6697CC"/>
              </a:buClr>
              <a:tabLst>
                <a:tab pos="356235" algn="l"/>
              </a:tabLst>
            </a:pPr>
            <a:r>
              <a:rPr lang="en-US" spc="-80" dirty="0"/>
              <a:t>NLP </a:t>
            </a:r>
            <a:r>
              <a:rPr lang="en-US" spc="15" dirty="0"/>
              <a:t>system </a:t>
            </a:r>
            <a:r>
              <a:rPr lang="en-US" spc="60" dirty="0"/>
              <a:t>doesn’t </a:t>
            </a:r>
            <a:r>
              <a:rPr lang="en-US" spc="-15" dirty="0"/>
              <a:t>have </a:t>
            </a:r>
            <a:r>
              <a:rPr lang="en-US" spc="-90" dirty="0"/>
              <a:t>a </a:t>
            </a:r>
            <a:r>
              <a:rPr lang="en-US" spc="10" dirty="0"/>
              <a:t>user </a:t>
            </a:r>
            <a:r>
              <a:rPr lang="en-US" spc="75" dirty="0"/>
              <a:t>interface </a:t>
            </a:r>
            <a:r>
              <a:rPr lang="en-US" spc="35" dirty="0"/>
              <a:t>which </a:t>
            </a:r>
            <a:r>
              <a:rPr lang="en-US" spc="40" dirty="0"/>
              <a:t> </a:t>
            </a:r>
            <a:r>
              <a:rPr lang="en-US" spc="-35" dirty="0"/>
              <a:t>lacks</a:t>
            </a:r>
            <a:r>
              <a:rPr lang="en-US" spc="-95" dirty="0"/>
              <a:t> </a:t>
            </a:r>
            <a:r>
              <a:rPr lang="en-US" spc="65" dirty="0"/>
              <a:t>features</a:t>
            </a:r>
            <a:r>
              <a:rPr lang="en-US" spc="-80" dirty="0"/>
              <a:t> </a:t>
            </a:r>
            <a:r>
              <a:rPr lang="en-US" spc="145" dirty="0"/>
              <a:t>that</a:t>
            </a:r>
            <a:r>
              <a:rPr lang="en-US" spc="-95" dirty="0"/>
              <a:t> </a:t>
            </a:r>
            <a:r>
              <a:rPr lang="en-US" spc="70" dirty="0"/>
              <a:t>allow</a:t>
            </a:r>
            <a:r>
              <a:rPr lang="en-US" spc="-80" dirty="0"/>
              <a:t> </a:t>
            </a:r>
            <a:r>
              <a:rPr lang="en-US" spc="-20" dirty="0"/>
              <a:t>users</a:t>
            </a:r>
            <a:r>
              <a:rPr lang="en-US" spc="-80" dirty="0"/>
              <a:t> </a:t>
            </a:r>
            <a:r>
              <a:rPr lang="en-US" spc="200" dirty="0"/>
              <a:t>to</a:t>
            </a:r>
            <a:r>
              <a:rPr lang="en-US" spc="-95" dirty="0"/>
              <a:t> </a:t>
            </a:r>
            <a:r>
              <a:rPr lang="en-US" spc="135" dirty="0"/>
              <a:t>further</a:t>
            </a:r>
            <a:r>
              <a:rPr lang="en-US" spc="-85" dirty="0"/>
              <a:t> </a:t>
            </a:r>
            <a:r>
              <a:rPr lang="en-US" spc="85" dirty="0"/>
              <a:t>interact </a:t>
            </a:r>
            <a:r>
              <a:rPr lang="en-US" spc="-675" dirty="0"/>
              <a:t> </a:t>
            </a:r>
            <a:r>
              <a:rPr lang="en-US" spc="140" dirty="0"/>
              <a:t>with</a:t>
            </a:r>
            <a:r>
              <a:rPr lang="en-US" spc="-95" dirty="0"/>
              <a:t> </a:t>
            </a:r>
            <a:r>
              <a:rPr lang="en-US" spc="114" dirty="0"/>
              <a:t>the</a:t>
            </a:r>
            <a:r>
              <a:rPr lang="en-US" spc="-95" dirty="0"/>
              <a:t> </a:t>
            </a:r>
            <a:r>
              <a:rPr lang="en-US" spc="15" dirty="0"/>
              <a:t>system.</a:t>
            </a:r>
          </a:p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CF070-38AF-D369-DE79-27D4EDF6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C4F0-85B3-4AFB-A0A1-CB4941EADC14}" type="slidenum">
              <a:rPr lang="en-IN" smtClean="0"/>
              <a:t>28</a:t>
            </a:fld>
            <a:endParaRPr lang="en-IN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E40567E-9EF4-CB97-D7BE-6F16BD8D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5AE5-3EDC-4B7A-9453-DEEA17135FFA}" type="datetime1">
              <a:rPr lang="en-IN" smtClean="0"/>
              <a:t>26-02-2024</a:t>
            </a:fld>
            <a:endParaRPr lang="en-I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02A900E-A007-DD5E-473B-F561DAB76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Foundations of Data Science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0139" y="3429000"/>
            <a:ext cx="3051721" cy="2527554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51DBE1A6-772C-4C21-993E-BC4795707C44}"/>
              </a:ext>
            </a:extLst>
          </p:cNvPr>
          <p:cNvSpPr txBox="1">
            <a:spLocks/>
          </p:cNvSpPr>
          <p:nvPr/>
        </p:nvSpPr>
        <p:spPr>
          <a:xfrm>
            <a:off x="838200" y="18058"/>
            <a:ext cx="10515600" cy="1027204"/>
          </a:xfrm>
          <a:prstGeom prst="rect">
            <a:avLst/>
          </a:prstGeom>
        </p:spPr>
        <p:txBody>
          <a:bodyPr vert="horz" wrap="square" lIns="0" tIns="34671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48640" algn="ctr">
              <a:lnSpc>
                <a:spcPct val="100000"/>
              </a:lnSpc>
              <a:spcBef>
                <a:spcPts val="2730"/>
              </a:spcBef>
            </a:pPr>
            <a:r>
              <a:rPr lang="en-IN" b="1" spc="90" dirty="0">
                <a:solidFill>
                  <a:srgbClr val="C00000"/>
                </a:solidFill>
              </a:rPr>
              <a:t>Natural</a:t>
            </a:r>
            <a:r>
              <a:rPr lang="en-IN" b="1" spc="-170" dirty="0">
                <a:solidFill>
                  <a:srgbClr val="C00000"/>
                </a:solidFill>
              </a:rPr>
              <a:t> </a:t>
            </a:r>
            <a:r>
              <a:rPr lang="en-IN" b="1" spc="-15" dirty="0">
                <a:solidFill>
                  <a:srgbClr val="C00000"/>
                </a:solidFill>
              </a:rPr>
              <a:t>Language</a:t>
            </a:r>
            <a:r>
              <a:rPr lang="en-IN" b="1" spc="-160" dirty="0">
                <a:solidFill>
                  <a:srgbClr val="C00000"/>
                </a:solidFill>
              </a:rPr>
              <a:t> </a:t>
            </a:r>
            <a:r>
              <a:rPr lang="en-IN" b="1" spc="-20" dirty="0">
                <a:solidFill>
                  <a:srgbClr val="C00000"/>
                </a:solidFill>
              </a:rPr>
              <a:t>Processing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527F3EF-983E-6615-0D2E-DFE2E55AD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385"/>
            <a:ext cx="10515600" cy="4351338"/>
          </a:xfrm>
        </p:spPr>
        <p:txBody>
          <a:bodyPr/>
          <a:lstStyle/>
          <a:p>
            <a:pPr algn="just"/>
            <a:r>
              <a:rPr lang="en-US" sz="2400" spc="-80" dirty="0">
                <a:cs typeface="Microsoft Sans Serif"/>
              </a:rPr>
              <a:t>NLP</a:t>
            </a:r>
            <a:r>
              <a:rPr lang="en-US" sz="2400" spc="-85" dirty="0">
                <a:cs typeface="Microsoft Sans Serif"/>
              </a:rPr>
              <a:t> </a:t>
            </a:r>
            <a:r>
              <a:rPr lang="en-US" sz="2400" spc="15" dirty="0">
                <a:cs typeface="Microsoft Sans Serif"/>
              </a:rPr>
              <a:t>combines</a:t>
            </a:r>
            <a:r>
              <a:rPr lang="en-US" sz="2400" spc="-85" dirty="0">
                <a:cs typeface="Microsoft Sans Serif"/>
              </a:rPr>
              <a:t> </a:t>
            </a:r>
            <a:r>
              <a:rPr lang="en-US" sz="2400" spc="114" dirty="0">
                <a:cs typeface="Microsoft Sans Serif"/>
              </a:rPr>
              <a:t>the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110" dirty="0">
                <a:cs typeface="Microsoft Sans Serif"/>
              </a:rPr>
              <a:t>field</a:t>
            </a:r>
            <a:r>
              <a:rPr lang="en-US" sz="2400" spc="-85" dirty="0">
                <a:cs typeface="Microsoft Sans Serif"/>
              </a:rPr>
              <a:t> </a:t>
            </a:r>
            <a:r>
              <a:rPr lang="en-US" sz="2400" spc="175" dirty="0">
                <a:cs typeface="Microsoft Sans Serif"/>
              </a:rPr>
              <a:t>of</a:t>
            </a:r>
            <a:r>
              <a:rPr lang="en-US" sz="2400" spc="-85" dirty="0">
                <a:cs typeface="Microsoft Sans Serif"/>
              </a:rPr>
              <a:t> </a:t>
            </a:r>
            <a:r>
              <a:rPr lang="en-US" sz="2400" spc="35" dirty="0">
                <a:cs typeface="Microsoft Sans Serif"/>
              </a:rPr>
              <a:t>linguistics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15" dirty="0">
                <a:cs typeface="Microsoft Sans Serif"/>
              </a:rPr>
              <a:t>and</a:t>
            </a:r>
            <a:r>
              <a:rPr lang="en-US" sz="2400" spc="-85" dirty="0">
                <a:cs typeface="Microsoft Sans Serif"/>
              </a:rPr>
              <a:t> </a:t>
            </a:r>
            <a:r>
              <a:rPr lang="en-US" sz="2400" spc="80" dirty="0">
                <a:cs typeface="Microsoft Sans Serif"/>
              </a:rPr>
              <a:t>computer </a:t>
            </a:r>
            <a:r>
              <a:rPr lang="en-US" sz="2400" spc="-675" dirty="0">
                <a:cs typeface="Microsoft Sans Serif"/>
              </a:rPr>
              <a:t> </a:t>
            </a:r>
            <a:r>
              <a:rPr lang="en-US" sz="2400" spc="-30" dirty="0">
                <a:cs typeface="Microsoft Sans Serif"/>
              </a:rPr>
              <a:t>science </a:t>
            </a:r>
            <a:r>
              <a:rPr lang="en-US" sz="2400" spc="200" dirty="0">
                <a:cs typeface="Microsoft Sans Serif"/>
              </a:rPr>
              <a:t>to </a:t>
            </a:r>
            <a:r>
              <a:rPr lang="en-US" sz="2400" spc="40" dirty="0">
                <a:cs typeface="Microsoft Sans Serif"/>
              </a:rPr>
              <a:t>decipher </a:t>
            </a:r>
            <a:r>
              <a:rPr lang="en-US" sz="2400" spc="15" dirty="0">
                <a:cs typeface="Microsoft Sans Serif"/>
              </a:rPr>
              <a:t>language </a:t>
            </a:r>
            <a:r>
              <a:rPr lang="en-US" sz="2400" spc="85" dirty="0">
                <a:cs typeface="Microsoft Sans Serif"/>
              </a:rPr>
              <a:t>structure </a:t>
            </a:r>
            <a:r>
              <a:rPr lang="en-US" sz="2400" spc="10" dirty="0">
                <a:cs typeface="Microsoft Sans Serif"/>
              </a:rPr>
              <a:t>and </a:t>
            </a:r>
            <a:r>
              <a:rPr lang="en-US" sz="2400" spc="15" dirty="0">
                <a:cs typeface="Microsoft Sans Serif"/>
              </a:rPr>
              <a:t> </a:t>
            </a:r>
            <a:r>
              <a:rPr lang="en-US" sz="2400" spc="35" dirty="0">
                <a:cs typeface="Microsoft Sans Serif"/>
              </a:rPr>
              <a:t>guidelines </a:t>
            </a:r>
            <a:r>
              <a:rPr lang="en-US" sz="2400" spc="15" dirty="0">
                <a:cs typeface="Microsoft Sans Serif"/>
              </a:rPr>
              <a:t>and </a:t>
            </a:r>
            <a:r>
              <a:rPr lang="en-US" sz="2400" spc="204" dirty="0">
                <a:cs typeface="Microsoft Sans Serif"/>
              </a:rPr>
              <a:t>to </a:t>
            </a:r>
            <a:r>
              <a:rPr lang="en-US" sz="2400" spc="10" dirty="0">
                <a:cs typeface="Microsoft Sans Serif"/>
              </a:rPr>
              <a:t>make </a:t>
            </a:r>
            <a:r>
              <a:rPr lang="en-US" sz="2400" spc="35" dirty="0">
                <a:cs typeface="Microsoft Sans Serif"/>
              </a:rPr>
              <a:t>models which </a:t>
            </a:r>
            <a:r>
              <a:rPr lang="en-US" sz="2400" spc="-45" dirty="0">
                <a:cs typeface="Microsoft Sans Serif"/>
              </a:rPr>
              <a:t>can </a:t>
            </a:r>
            <a:r>
              <a:rPr lang="en-US" sz="2400" spc="-40" dirty="0">
                <a:cs typeface="Microsoft Sans Serif"/>
              </a:rPr>
              <a:t> </a:t>
            </a:r>
            <a:r>
              <a:rPr lang="en-US" sz="2400" spc="35" dirty="0">
                <a:cs typeface="Microsoft Sans Serif"/>
              </a:rPr>
              <a:t>comprehend, break </a:t>
            </a:r>
            <a:r>
              <a:rPr lang="en-US" sz="2400" spc="90" dirty="0">
                <a:cs typeface="Microsoft Sans Serif"/>
              </a:rPr>
              <a:t>down </a:t>
            </a:r>
            <a:r>
              <a:rPr lang="en-US" sz="2400" spc="10" dirty="0">
                <a:cs typeface="Microsoft Sans Serif"/>
              </a:rPr>
              <a:t>and </a:t>
            </a:r>
            <a:r>
              <a:rPr lang="en-US" sz="2400" spc="25" dirty="0">
                <a:cs typeface="Microsoft Sans Serif"/>
              </a:rPr>
              <a:t>separate </a:t>
            </a:r>
            <a:r>
              <a:rPr lang="en-US" sz="2400" spc="55" dirty="0">
                <a:cs typeface="Microsoft Sans Serif"/>
              </a:rPr>
              <a:t>significant </a:t>
            </a:r>
            <a:r>
              <a:rPr lang="en-US" sz="2400" spc="-680" dirty="0">
                <a:cs typeface="Microsoft Sans Serif"/>
              </a:rPr>
              <a:t> </a:t>
            </a:r>
            <a:r>
              <a:rPr lang="en-US" sz="2400" spc="45" dirty="0">
                <a:cs typeface="Microsoft Sans Serif"/>
              </a:rPr>
              <a:t>details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140" dirty="0">
                <a:cs typeface="Microsoft Sans Serif"/>
              </a:rPr>
              <a:t>from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165" dirty="0">
                <a:cs typeface="Microsoft Sans Serif"/>
              </a:rPr>
              <a:t>text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10" dirty="0">
                <a:cs typeface="Microsoft Sans Serif"/>
              </a:rPr>
              <a:t>and</a:t>
            </a:r>
            <a:r>
              <a:rPr lang="en-US" sz="2400" spc="-85" dirty="0">
                <a:cs typeface="Microsoft Sans Serif"/>
              </a:rPr>
              <a:t> </a:t>
            </a:r>
            <a:r>
              <a:rPr lang="en-US" sz="2400" spc="-30" dirty="0">
                <a:cs typeface="Microsoft Sans Serif"/>
              </a:rPr>
              <a:t>speech.</a:t>
            </a:r>
            <a:endParaRPr lang="en-US" sz="2400" dirty="0">
              <a:cs typeface="Microsoft Sans Serif"/>
            </a:endParaRPr>
          </a:p>
          <a:p>
            <a:endParaRPr lang="en-IN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66120E1-B1F0-A5D3-12B6-946A7569B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C4F0-85B3-4AFB-A0A1-CB4941EADC14}" type="slidenum">
              <a:rPr lang="en-IN" smtClean="0"/>
              <a:t>3</a:t>
            </a:fld>
            <a:endParaRPr lang="en-IN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1BC16A8-11F6-5D14-3A04-B03CA981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6B67-437D-4724-8C48-1D2C2BCB7E09}" type="datetime1">
              <a:rPr lang="en-IN" smtClean="0"/>
              <a:t>26-02-2024</a:t>
            </a:fld>
            <a:endParaRPr lang="en-IN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8527BEA-E3AA-8A28-DA35-0CFEEDFF2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Foundations of Data Science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720" y="136525"/>
            <a:ext cx="10515600" cy="1027204"/>
          </a:xfrm>
          <a:prstGeom prst="rect">
            <a:avLst/>
          </a:prstGeom>
        </p:spPr>
        <p:txBody>
          <a:bodyPr vert="horz" wrap="square" lIns="0" tIns="346710" rIns="0" bIns="0" rtlCol="0" anchor="ctr">
            <a:spAutoFit/>
          </a:bodyPr>
          <a:lstStyle/>
          <a:p>
            <a:pPr marL="548640" algn="ctr">
              <a:lnSpc>
                <a:spcPct val="100000"/>
              </a:lnSpc>
              <a:spcBef>
                <a:spcPts val="2730"/>
              </a:spcBef>
            </a:pPr>
            <a:r>
              <a:rPr b="1" spc="-225" dirty="0">
                <a:solidFill>
                  <a:srgbClr val="C00000"/>
                </a:solidFill>
              </a:rPr>
              <a:t>P</a:t>
            </a:r>
            <a:r>
              <a:rPr b="1" spc="40" dirty="0">
                <a:solidFill>
                  <a:srgbClr val="C00000"/>
                </a:solidFill>
              </a:rPr>
              <a:t>h</a:t>
            </a:r>
            <a:r>
              <a:rPr b="1" spc="-120" dirty="0">
                <a:solidFill>
                  <a:srgbClr val="C00000"/>
                </a:solidFill>
              </a:rPr>
              <a:t>a</a:t>
            </a:r>
            <a:r>
              <a:rPr b="1" spc="-90" dirty="0">
                <a:solidFill>
                  <a:srgbClr val="C00000"/>
                </a:solidFill>
              </a:rPr>
              <a:t>s</a:t>
            </a:r>
            <a:r>
              <a:rPr b="1" spc="-105" dirty="0">
                <a:solidFill>
                  <a:srgbClr val="C00000"/>
                </a:solidFill>
              </a:rPr>
              <a:t>e</a:t>
            </a:r>
            <a:r>
              <a:rPr b="1" spc="-195" dirty="0">
                <a:solidFill>
                  <a:srgbClr val="C00000"/>
                </a:solidFill>
              </a:rPr>
              <a:t>s</a:t>
            </a:r>
            <a:r>
              <a:rPr b="1" spc="-125" dirty="0">
                <a:solidFill>
                  <a:srgbClr val="C00000"/>
                </a:solidFill>
              </a:rPr>
              <a:t> </a:t>
            </a:r>
            <a:r>
              <a:rPr b="1" spc="114" dirty="0">
                <a:solidFill>
                  <a:srgbClr val="C00000"/>
                </a:solidFill>
              </a:rPr>
              <a:t>o</a:t>
            </a:r>
            <a:r>
              <a:rPr b="1" spc="385" dirty="0">
                <a:solidFill>
                  <a:srgbClr val="C00000"/>
                </a:solidFill>
              </a:rPr>
              <a:t>f</a:t>
            </a:r>
            <a:r>
              <a:rPr b="1" spc="-130" dirty="0">
                <a:solidFill>
                  <a:srgbClr val="C00000"/>
                </a:solidFill>
              </a:rPr>
              <a:t> </a:t>
            </a:r>
            <a:r>
              <a:rPr b="1" spc="-110" dirty="0">
                <a:solidFill>
                  <a:srgbClr val="C00000"/>
                </a:solidFill>
              </a:rPr>
              <a:t>NLP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7002" y="1734121"/>
            <a:ext cx="3824998" cy="41695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977C5-847E-1626-0468-921EFE34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C4F0-85B3-4AFB-A0A1-CB4941EADC14}" type="slidenum">
              <a:rPr lang="en-IN" smtClean="0"/>
              <a:t>4</a:t>
            </a:fld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7AB4A1-9C9C-8332-F013-6EB1E5358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B225-05D7-4C1A-AB8E-44C147D7615B}" type="datetime1">
              <a:rPr lang="en-IN" smtClean="0"/>
              <a:t>26-02-2024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B983C0-3AAE-59B4-D994-1E5E58829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Foundations of Data Science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7080" y="0"/>
            <a:ext cx="10515600" cy="1325563"/>
          </a:xfrm>
          <a:prstGeom prst="rect">
            <a:avLst/>
          </a:prstGeom>
        </p:spPr>
        <p:txBody>
          <a:bodyPr vert="horz" wrap="square" lIns="0" tIns="346710" rIns="0" bIns="0" rtlCol="0" anchor="ctr">
            <a:spAutoFit/>
          </a:bodyPr>
          <a:lstStyle/>
          <a:p>
            <a:pPr marL="548640" algn="ctr">
              <a:lnSpc>
                <a:spcPct val="100000"/>
              </a:lnSpc>
              <a:spcBef>
                <a:spcPts val="2730"/>
              </a:spcBef>
            </a:pPr>
            <a:r>
              <a:rPr b="1" spc="-15" dirty="0">
                <a:solidFill>
                  <a:srgbClr val="C00000"/>
                </a:solidFill>
              </a:rPr>
              <a:t>Lexical</a:t>
            </a:r>
            <a:r>
              <a:rPr b="1" spc="-210" dirty="0">
                <a:solidFill>
                  <a:srgbClr val="C00000"/>
                </a:solidFill>
              </a:rPr>
              <a:t> </a:t>
            </a:r>
            <a:r>
              <a:rPr b="1" spc="-30" dirty="0">
                <a:solidFill>
                  <a:srgbClr val="C00000"/>
                </a:solidFill>
              </a:rPr>
              <a:t>Analysis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CC8FE6F-D7B1-B87D-AB30-EB4636853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065"/>
            <a:ext cx="10515600" cy="4351338"/>
          </a:xfrm>
        </p:spPr>
        <p:txBody>
          <a:bodyPr/>
          <a:lstStyle/>
          <a:p>
            <a:pPr marL="355600" marR="5080" indent="-343535" algn="just">
              <a:lnSpc>
                <a:spcPct val="100200"/>
              </a:lnSpc>
              <a:spcBef>
                <a:spcPts val="90"/>
              </a:spcBef>
              <a:buClr>
                <a:srgbClr val="6697CC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sz="2800" spc="-30" dirty="0">
                <a:cs typeface="Microsoft Sans Serif"/>
              </a:rPr>
              <a:t>The </a:t>
            </a:r>
            <a:r>
              <a:rPr lang="en-US" sz="2800" spc="135" dirty="0">
                <a:cs typeface="Microsoft Sans Serif"/>
              </a:rPr>
              <a:t>first </a:t>
            </a:r>
            <a:r>
              <a:rPr lang="en-US" sz="2800" spc="-25" dirty="0">
                <a:cs typeface="Microsoft Sans Serif"/>
              </a:rPr>
              <a:t>phase </a:t>
            </a:r>
            <a:r>
              <a:rPr lang="en-US" sz="2800" spc="-40" dirty="0">
                <a:cs typeface="Microsoft Sans Serif"/>
              </a:rPr>
              <a:t>is </a:t>
            </a:r>
            <a:r>
              <a:rPr lang="en-US" sz="2800" spc="20" dirty="0">
                <a:cs typeface="Microsoft Sans Serif"/>
              </a:rPr>
              <a:t>lexical </a:t>
            </a:r>
            <a:r>
              <a:rPr lang="en-US" sz="2800" spc="35" dirty="0">
                <a:cs typeface="Microsoft Sans Serif"/>
              </a:rPr>
              <a:t>analysis/morphological </a:t>
            </a:r>
            <a:r>
              <a:rPr lang="en-US" sz="2800" spc="40" dirty="0">
                <a:cs typeface="Microsoft Sans Serif"/>
              </a:rPr>
              <a:t> </a:t>
            </a:r>
            <a:r>
              <a:rPr lang="en-US" sz="2800" dirty="0">
                <a:cs typeface="Microsoft Sans Serif"/>
              </a:rPr>
              <a:t>processing.</a:t>
            </a:r>
            <a:r>
              <a:rPr lang="en-US" sz="2800" spc="-95" dirty="0">
                <a:cs typeface="Microsoft Sans Serif"/>
              </a:rPr>
              <a:t> </a:t>
            </a:r>
            <a:r>
              <a:rPr lang="en-US" sz="2800" dirty="0">
                <a:cs typeface="Microsoft Sans Serif"/>
              </a:rPr>
              <a:t>In</a:t>
            </a:r>
            <a:r>
              <a:rPr lang="en-US" sz="2800" spc="-80" dirty="0">
                <a:cs typeface="Microsoft Sans Serif"/>
              </a:rPr>
              <a:t> </a:t>
            </a:r>
            <a:r>
              <a:rPr lang="en-US" sz="2800" spc="65" dirty="0">
                <a:cs typeface="Microsoft Sans Serif"/>
              </a:rPr>
              <a:t>this</a:t>
            </a:r>
            <a:r>
              <a:rPr lang="en-US" sz="2800" spc="-80" dirty="0">
                <a:cs typeface="Microsoft Sans Serif"/>
              </a:rPr>
              <a:t> </a:t>
            </a:r>
            <a:r>
              <a:rPr lang="en-US" sz="2800" spc="-35" dirty="0">
                <a:cs typeface="Microsoft Sans Serif"/>
              </a:rPr>
              <a:t>phase,</a:t>
            </a:r>
            <a:r>
              <a:rPr lang="en-US" sz="2800" spc="-90" dirty="0">
                <a:cs typeface="Microsoft Sans Serif"/>
              </a:rPr>
              <a:t> </a:t>
            </a:r>
            <a:r>
              <a:rPr lang="en-US" sz="2800" spc="114" dirty="0">
                <a:cs typeface="Microsoft Sans Serif"/>
              </a:rPr>
              <a:t>the</a:t>
            </a:r>
            <a:r>
              <a:rPr lang="en-US" sz="2800" spc="-80" dirty="0">
                <a:cs typeface="Microsoft Sans Serif"/>
              </a:rPr>
              <a:t> </a:t>
            </a:r>
            <a:r>
              <a:rPr lang="en-US" sz="2800" spc="-5" dirty="0">
                <a:cs typeface="Microsoft Sans Serif"/>
              </a:rPr>
              <a:t>sentences,</a:t>
            </a:r>
            <a:r>
              <a:rPr lang="en-US" sz="2800" spc="-100" dirty="0">
                <a:cs typeface="Microsoft Sans Serif"/>
              </a:rPr>
              <a:t> </a:t>
            </a:r>
            <a:r>
              <a:rPr lang="en-US" sz="2800" spc="10" dirty="0">
                <a:cs typeface="Microsoft Sans Serif"/>
              </a:rPr>
              <a:t>paragraphs </a:t>
            </a:r>
            <a:r>
              <a:rPr lang="en-US" sz="2800" spc="-675" dirty="0">
                <a:cs typeface="Microsoft Sans Serif"/>
              </a:rPr>
              <a:t> </a:t>
            </a:r>
            <a:r>
              <a:rPr lang="en-US" sz="2800" spc="15" dirty="0">
                <a:cs typeface="Microsoft Sans Serif"/>
              </a:rPr>
              <a:t>are</a:t>
            </a:r>
            <a:r>
              <a:rPr lang="en-US" sz="2800" spc="-100" dirty="0">
                <a:cs typeface="Microsoft Sans Serif"/>
              </a:rPr>
              <a:t> </a:t>
            </a:r>
            <a:r>
              <a:rPr lang="en-US" sz="2800" spc="65" dirty="0">
                <a:cs typeface="Microsoft Sans Serif"/>
              </a:rPr>
              <a:t>broken</a:t>
            </a:r>
            <a:r>
              <a:rPr lang="en-US" sz="2800" spc="-85" dirty="0">
                <a:cs typeface="Microsoft Sans Serif"/>
              </a:rPr>
              <a:t> </a:t>
            </a:r>
            <a:r>
              <a:rPr lang="en-US" sz="2800" spc="130" dirty="0">
                <a:cs typeface="Microsoft Sans Serif"/>
              </a:rPr>
              <a:t>into</a:t>
            </a:r>
            <a:r>
              <a:rPr lang="en-US" sz="2800" spc="-100" dirty="0">
                <a:cs typeface="Microsoft Sans Serif"/>
              </a:rPr>
              <a:t> </a:t>
            </a:r>
            <a:r>
              <a:rPr lang="en-US" sz="2800" spc="40" dirty="0">
                <a:cs typeface="Microsoft Sans Serif"/>
              </a:rPr>
              <a:t>tokens.</a:t>
            </a:r>
            <a:endParaRPr lang="en-US" sz="2800" dirty="0">
              <a:cs typeface="Microsoft Sans Serif"/>
            </a:endParaRPr>
          </a:p>
          <a:p>
            <a:pPr marL="355600" marR="257175" algn="just">
              <a:spcBef>
                <a:spcPts val="800"/>
              </a:spcBef>
            </a:pPr>
            <a:r>
              <a:rPr lang="en-US" sz="2800" spc="-45" dirty="0">
                <a:cs typeface="Microsoft Sans Serif"/>
              </a:rPr>
              <a:t>These</a:t>
            </a:r>
            <a:r>
              <a:rPr lang="en-US" sz="2800" spc="-95" dirty="0">
                <a:cs typeface="Microsoft Sans Serif"/>
              </a:rPr>
              <a:t> </a:t>
            </a:r>
            <a:r>
              <a:rPr lang="en-US" sz="2800" spc="60" dirty="0">
                <a:cs typeface="Microsoft Sans Serif"/>
              </a:rPr>
              <a:t>tokens</a:t>
            </a:r>
            <a:r>
              <a:rPr lang="en-US" sz="2800" spc="-95" dirty="0">
                <a:cs typeface="Microsoft Sans Serif"/>
              </a:rPr>
              <a:t> </a:t>
            </a:r>
            <a:r>
              <a:rPr lang="en-US" sz="2800" spc="15" dirty="0">
                <a:cs typeface="Microsoft Sans Serif"/>
              </a:rPr>
              <a:t>are</a:t>
            </a:r>
            <a:r>
              <a:rPr lang="en-US" sz="2800" spc="-90" dirty="0">
                <a:cs typeface="Microsoft Sans Serif"/>
              </a:rPr>
              <a:t> </a:t>
            </a:r>
            <a:r>
              <a:rPr lang="en-US" sz="2800" spc="114" dirty="0">
                <a:cs typeface="Microsoft Sans Serif"/>
              </a:rPr>
              <a:t>the</a:t>
            </a:r>
            <a:r>
              <a:rPr lang="en-US" sz="2800" spc="-95" dirty="0">
                <a:cs typeface="Microsoft Sans Serif"/>
              </a:rPr>
              <a:t> </a:t>
            </a:r>
            <a:r>
              <a:rPr lang="en-US" sz="2800" spc="30" dirty="0">
                <a:cs typeface="Microsoft Sans Serif"/>
              </a:rPr>
              <a:t>smallest</a:t>
            </a:r>
            <a:r>
              <a:rPr lang="en-US" sz="2800" spc="-100" dirty="0">
                <a:cs typeface="Microsoft Sans Serif"/>
              </a:rPr>
              <a:t> </a:t>
            </a:r>
            <a:r>
              <a:rPr lang="en-US" sz="2800" spc="120" dirty="0">
                <a:cs typeface="Microsoft Sans Serif"/>
              </a:rPr>
              <a:t>unit</a:t>
            </a:r>
            <a:r>
              <a:rPr lang="en-US" sz="2800" spc="-85" dirty="0">
                <a:cs typeface="Microsoft Sans Serif"/>
              </a:rPr>
              <a:t> </a:t>
            </a:r>
            <a:r>
              <a:rPr lang="en-US" sz="2800" spc="175" dirty="0">
                <a:cs typeface="Microsoft Sans Serif"/>
              </a:rPr>
              <a:t>of</a:t>
            </a:r>
            <a:r>
              <a:rPr lang="en-US" sz="2800" spc="-90" dirty="0">
                <a:cs typeface="Microsoft Sans Serif"/>
              </a:rPr>
              <a:t> </a:t>
            </a:r>
            <a:r>
              <a:rPr lang="en-US" sz="2800" spc="114" dirty="0">
                <a:cs typeface="Microsoft Sans Serif"/>
              </a:rPr>
              <a:t>text.</a:t>
            </a:r>
            <a:r>
              <a:rPr lang="en-US" sz="2800" spc="-90" dirty="0">
                <a:cs typeface="Microsoft Sans Serif"/>
              </a:rPr>
              <a:t> </a:t>
            </a:r>
            <a:r>
              <a:rPr lang="en-US" sz="2800" spc="140" dirty="0">
                <a:cs typeface="Microsoft Sans Serif"/>
              </a:rPr>
              <a:t>It</a:t>
            </a:r>
            <a:r>
              <a:rPr lang="en-US" sz="2800" spc="-90" dirty="0">
                <a:cs typeface="Microsoft Sans Serif"/>
              </a:rPr>
              <a:t> </a:t>
            </a:r>
            <a:r>
              <a:rPr lang="en-US" sz="2800" spc="-85" dirty="0">
                <a:cs typeface="Microsoft Sans Serif"/>
              </a:rPr>
              <a:t>scans </a:t>
            </a:r>
            <a:r>
              <a:rPr lang="en-US" sz="2800" spc="-675" dirty="0">
                <a:cs typeface="Microsoft Sans Serif"/>
              </a:rPr>
              <a:t> </a:t>
            </a:r>
            <a:r>
              <a:rPr lang="en-US" sz="2800" spc="114" dirty="0">
                <a:cs typeface="Microsoft Sans Serif"/>
              </a:rPr>
              <a:t>the </a:t>
            </a:r>
            <a:r>
              <a:rPr lang="en-US" sz="2800" spc="95" dirty="0">
                <a:cs typeface="Microsoft Sans Serif"/>
              </a:rPr>
              <a:t>entire </a:t>
            </a:r>
            <a:r>
              <a:rPr lang="en-US" sz="2800" spc="5" dirty="0">
                <a:cs typeface="Microsoft Sans Serif"/>
              </a:rPr>
              <a:t>source </a:t>
            </a:r>
            <a:r>
              <a:rPr lang="en-US" sz="2800" spc="165" dirty="0">
                <a:cs typeface="Microsoft Sans Serif"/>
              </a:rPr>
              <a:t>text </a:t>
            </a:r>
            <a:r>
              <a:rPr lang="en-US" sz="2800" spc="15" dirty="0">
                <a:cs typeface="Microsoft Sans Serif"/>
              </a:rPr>
              <a:t>and </a:t>
            </a:r>
            <a:r>
              <a:rPr lang="en-US" sz="2800" spc="25" dirty="0">
                <a:cs typeface="Microsoft Sans Serif"/>
              </a:rPr>
              <a:t>divides </a:t>
            </a:r>
            <a:r>
              <a:rPr lang="en-US" sz="2800" spc="190" dirty="0">
                <a:cs typeface="Microsoft Sans Serif"/>
              </a:rPr>
              <a:t>it </a:t>
            </a:r>
            <a:r>
              <a:rPr lang="en-US" sz="2800" spc="125" dirty="0">
                <a:cs typeface="Microsoft Sans Serif"/>
              </a:rPr>
              <a:t>into </a:t>
            </a:r>
            <a:r>
              <a:rPr lang="en-US" sz="2800" spc="130" dirty="0">
                <a:cs typeface="Microsoft Sans Serif"/>
              </a:rPr>
              <a:t> </a:t>
            </a:r>
            <a:r>
              <a:rPr lang="en-US" sz="2800" spc="65" dirty="0">
                <a:cs typeface="Microsoft Sans Serif"/>
              </a:rPr>
              <a:t>meaningful</a:t>
            </a:r>
            <a:r>
              <a:rPr lang="en-US" sz="2800" spc="-100" dirty="0">
                <a:cs typeface="Microsoft Sans Serif"/>
              </a:rPr>
              <a:t> </a:t>
            </a:r>
            <a:r>
              <a:rPr lang="en-US" sz="2800" dirty="0">
                <a:cs typeface="Microsoft Sans Serif"/>
              </a:rPr>
              <a:t>lexemes.</a:t>
            </a:r>
          </a:p>
          <a:p>
            <a:pPr marL="355600" marR="212725" algn="just">
              <a:spcBef>
                <a:spcPts val="810"/>
              </a:spcBef>
            </a:pPr>
            <a:r>
              <a:rPr lang="en-US" sz="2800" spc="10" dirty="0">
                <a:cs typeface="Microsoft Sans Serif"/>
              </a:rPr>
              <a:t>For</a:t>
            </a:r>
            <a:r>
              <a:rPr lang="en-US" sz="2800" spc="-95" dirty="0">
                <a:cs typeface="Microsoft Sans Serif"/>
              </a:rPr>
              <a:t> </a:t>
            </a:r>
            <a:r>
              <a:rPr lang="en-US" sz="2800" spc="15" dirty="0">
                <a:cs typeface="Microsoft Sans Serif"/>
              </a:rPr>
              <a:t>example,</a:t>
            </a:r>
            <a:r>
              <a:rPr lang="en-US" sz="2800" spc="-110" dirty="0">
                <a:cs typeface="Microsoft Sans Serif"/>
              </a:rPr>
              <a:t> </a:t>
            </a:r>
            <a:r>
              <a:rPr lang="en-US" sz="2800" spc="-25" dirty="0">
                <a:cs typeface="Microsoft Sans Serif"/>
              </a:rPr>
              <a:t>The</a:t>
            </a:r>
            <a:r>
              <a:rPr lang="en-US" sz="2800" spc="-100" dirty="0">
                <a:cs typeface="Microsoft Sans Serif"/>
              </a:rPr>
              <a:t> </a:t>
            </a:r>
            <a:r>
              <a:rPr lang="en-US" sz="2800" spc="25" dirty="0">
                <a:cs typeface="Microsoft Sans Serif"/>
              </a:rPr>
              <a:t>sentence</a:t>
            </a:r>
            <a:r>
              <a:rPr lang="en-US" sz="2800" spc="-105" dirty="0">
                <a:cs typeface="Microsoft Sans Serif"/>
              </a:rPr>
              <a:t> </a:t>
            </a:r>
            <a:r>
              <a:rPr lang="en-US" sz="2800" spc="55" dirty="0">
                <a:cs typeface="Microsoft Sans Serif"/>
              </a:rPr>
              <a:t>“He</a:t>
            </a:r>
            <a:r>
              <a:rPr lang="en-US" sz="2800" spc="-100" dirty="0">
                <a:cs typeface="Microsoft Sans Serif"/>
              </a:rPr>
              <a:t> </a:t>
            </a:r>
            <a:r>
              <a:rPr lang="en-US" sz="2800" dirty="0">
                <a:cs typeface="Microsoft Sans Serif"/>
              </a:rPr>
              <a:t>goes</a:t>
            </a:r>
            <a:r>
              <a:rPr lang="en-US" sz="2800" spc="-100" dirty="0">
                <a:cs typeface="Microsoft Sans Serif"/>
              </a:rPr>
              <a:t> </a:t>
            </a:r>
            <a:r>
              <a:rPr lang="en-US" sz="2800" spc="204" dirty="0">
                <a:cs typeface="Microsoft Sans Serif"/>
              </a:rPr>
              <a:t>to</a:t>
            </a:r>
            <a:r>
              <a:rPr lang="en-US" sz="2800" spc="-100" dirty="0">
                <a:cs typeface="Microsoft Sans Serif"/>
              </a:rPr>
              <a:t> </a:t>
            </a:r>
            <a:r>
              <a:rPr lang="en-US" sz="2800" spc="45" dirty="0">
                <a:cs typeface="Microsoft Sans Serif"/>
              </a:rPr>
              <a:t>college.”</a:t>
            </a:r>
            <a:r>
              <a:rPr lang="en-US" sz="2800" spc="-105" dirty="0">
                <a:cs typeface="Microsoft Sans Serif"/>
              </a:rPr>
              <a:t> </a:t>
            </a:r>
            <a:r>
              <a:rPr lang="en-US" sz="2800" spc="-40" dirty="0">
                <a:cs typeface="Microsoft Sans Serif"/>
              </a:rPr>
              <a:t>is </a:t>
            </a:r>
            <a:r>
              <a:rPr lang="en-US" sz="2800" spc="-675" dirty="0">
                <a:cs typeface="Microsoft Sans Serif"/>
              </a:rPr>
              <a:t> </a:t>
            </a:r>
            <a:r>
              <a:rPr lang="en-US" sz="2800" spc="80" dirty="0">
                <a:cs typeface="Microsoft Sans Serif"/>
              </a:rPr>
              <a:t>d</a:t>
            </a:r>
            <a:r>
              <a:rPr lang="en-US" sz="2800" spc="70" dirty="0">
                <a:cs typeface="Microsoft Sans Serif"/>
              </a:rPr>
              <a:t>i</a:t>
            </a:r>
            <a:r>
              <a:rPr lang="en-US" sz="2800" spc="-5" dirty="0">
                <a:cs typeface="Microsoft Sans Serif"/>
              </a:rPr>
              <a:t>v</a:t>
            </a:r>
            <a:r>
              <a:rPr lang="en-US" sz="2800" spc="40" dirty="0">
                <a:cs typeface="Microsoft Sans Serif"/>
              </a:rPr>
              <a:t>i</a:t>
            </a:r>
            <a:r>
              <a:rPr lang="en-US" sz="2800" spc="110" dirty="0">
                <a:cs typeface="Microsoft Sans Serif"/>
              </a:rPr>
              <a:t>d</a:t>
            </a:r>
            <a:r>
              <a:rPr lang="en-US" sz="2800" dirty="0">
                <a:cs typeface="Microsoft Sans Serif"/>
              </a:rPr>
              <a:t>e</a:t>
            </a:r>
            <a:r>
              <a:rPr lang="en-US" sz="2800" spc="85" dirty="0">
                <a:cs typeface="Microsoft Sans Serif"/>
              </a:rPr>
              <a:t>d</a:t>
            </a:r>
            <a:r>
              <a:rPr lang="en-US" sz="2800" spc="-85" dirty="0">
                <a:cs typeface="Microsoft Sans Serif"/>
              </a:rPr>
              <a:t> </a:t>
            </a:r>
            <a:r>
              <a:rPr lang="en-US" sz="2800" spc="30" dirty="0">
                <a:cs typeface="Microsoft Sans Serif"/>
              </a:rPr>
              <a:t>i</a:t>
            </a:r>
            <a:r>
              <a:rPr lang="en-US" sz="2800" spc="80" dirty="0">
                <a:cs typeface="Microsoft Sans Serif"/>
              </a:rPr>
              <a:t>n</a:t>
            </a:r>
            <a:r>
              <a:rPr lang="en-US" sz="2800" spc="310" dirty="0">
                <a:cs typeface="Microsoft Sans Serif"/>
              </a:rPr>
              <a:t>t</a:t>
            </a:r>
            <a:r>
              <a:rPr lang="en-US" sz="2800" spc="85" dirty="0">
                <a:cs typeface="Microsoft Sans Serif"/>
              </a:rPr>
              <a:t>o</a:t>
            </a:r>
            <a:r>
              <a:rPr lang="en-US" sz="2800" spc="-90" dirty="0">
                <a:cs typeface="Microsoft Sans Serif"/>
              </a:rPr>
              <a:t> </a:t>
            </a:r>
            <a:r>
              <a:rPr lang="en-US" sz="2800" spc="130" dirty="0">
                <a:cs typeface="Microsoft Sans Serif"/>
              </a:rPr>
              <a:t>[</a:t>
            </a:r>
            <a:r>
              <a:rPr lang="en-US" sz="2800" spc="-100" dirty="0">
                <a:cs typeface="Microsoft Sans Serif"/>
              </a:rPr>
              <a:t> </a:t>
            </a:r>
            <a:r>
              <a:rPr lang="en-US" sz="2800" spc="-5" dirty="0">
                <a:cs typeface="Microsoft Sans Serif"/>
              </a:rPr>
              <a:t>‘H</a:t>
            </a:r>
            <a:r>
              <a:rPr lang="en-US" sz="2800" dirty="0">
                <a:cs typeface="Microsoft Sans Serif"/>
              </a:rPr>
              <a:t>e</a:t>
            </a:r>
            <a:r>
              <a:rPr lang="en-US" sz="2800" spc="30" dirty="0">
                <a:cs typeface="Microsoft Sans Serif"/>
              </a:rPr>
              <a:t>’</a:t>
            </a:r>
            <a:r>
              <a:rPr lang="en-US" sz="2800" spc="-95" dirty="0">
                <a:cs typeface="Microsoft Sans Serif"/>
              </a:rPr>
              <a:t> </a:t>
            </a:r>
            <a:r>
              <a:rPr lang="en-US" sz="2800" spc="-85" dirty="0">
                <a:cs typeface="Microsoft Sans Serif"/>
              </a:rPr>
              <a:t>,</a:t>
            </a:r>
            <a:r>
              <a:rPr lang="en-US" sz="2800" spc="-95" dirty="0">
                <a:cs typeface="Microsoft Sans Serif"/>
              </a:rPr>
              <a:t> </a:t>
            </a:r>
            <a:r>
              <a:rPr lang="en-US" sz="2800" spc="25" dirty="0">
                <a:cs typeface="Microsoft Sans Serif"/>
              </a:rPr>
              <a:t>‘</a:t>
            </a:r>
            <a:r>
              <a:rPr lang="en-US" sz="2800" spc="55" dirty="0">
                <a:cs typeface="Microsoft Sans Serif"/>
              </a:rPr>
              <a:t>g</a:t>
            </a:r>
            <a:r>
              <a:rPr lang="en-US" sz="2800" spc="75" dirty="0">
                <a:cs typeface="Microsoft Sans Serif"/>
              </a:rPr>
              <a:t>o</a:t>
            </a:r>
            <a:r>
              <a:rPr lang="en-US" sz="2800" spc="10" dirty="0">
                <a:cs typeface="Microsoft Sans Serif"/>
              </a:rPr>
              <a:t>e</a:t>
            </a:r>
            <a:r>
              <a:rPr lang="en-US" sz="2800" spc="-55" dirty="0">
                <a:cs typeface="Microsoft Sans Serif"/>
              </a:rPr>
              <a:t>s’</a:t>
            </a:r>
            <a:r>
              <a:rPr lang="en-US" sz="2800" spc="-95" dirty="0">
                <a:cs typeface="Microsoft Sans Serif"/>
              </a:rPr>
              <a:t> </a:t>
            </a:r>
            <a:r>
              <a:rPr lang="en-US" sz="2800" spc="-85" dirty="0">
                <a:cs typeface="Microsoft Sans Serif"/>
              </a:rPr>
              <a:t>,</a:t>
            </a:r>
            <a:r>
              <a:rPr lang="en-US" sz="2800" spc="-95" dirty="0">
                <a:cs typeface="Microsoft Sans Serif"/>
              </a:rPr>
              <a:t> </a:t>
            </a:r>
            <a:r>
              <a:rPr lang="en-US" sz="2800" spc="175" dirty="0">
                <a:cs typeface="Microsoft Sans Serif"/>
              </a:rPr>
              <a:t>‘t</a:t>
            </a:r>
            <a:r>
              <a:rPr lang="en-US" sz="2800" spc="75" dirty="0">
                <a:cs typeface="Microsoft Sans Serif"/>
              </a:rPr>
              <a:t>o</a:t>
            </a:r>
            <a:r>
              <a:rPr lang="en-US" sz="2800" spc="30" dirty="0">
                <a:cs typeface="Microsoft Sans Serif"/>
              </a:rPr>
              <a:t>’</a:t>
            </a:r>
            <a:r>
              <a:rPr lang="en-US" sz="2800" spc="-95" dirty="0">
                <a:cs typeface="Microsoft Sans Serif"/>
              </a:rPr>
              <a:t> </a:t>
            </a:r>
            <a:r>
              <a:rPr lang="en-US" sz="2800" spc="-85" dirty="0">
                <a:cs typeface="Microsoft Sans Serif"/>
              </a:rPr>
              <a:t>,</a:t>
            </a:r>
            <a:r>
              <a:rPr lang="en-US" sz="2800" spc="-95" dirty="0">
                <a:cs typeface="Microsoft Sans Serif"/>
              </a:rPr>
              <a:t> </a:t>
            </a:r>
            <a:r>
              <a:rPr lang="en-US" sz="2800" spc="10" dirty="0">
                <a:cs typeface="Microsoft Sans Serif"/>
              </a:rPr>
              <a:t>‘co</a:t>
            </a:r>
            <a:r>
              <a:rPr lang="en-US" sz="2800" spc="114" dirty="0">
                <a:cs typeface="Microsoft Sans Serif"/>
              </a:rPr>
              <a:t>l</a:t>
            </a:r>
            <a:r>
              <a:rPr lang="en-US" sz="2800" spc="100" dirty="0">
                <a:cs typeface="Microsoft Sans Serif"/>
              </a:rPr>
              <a:t>l</a:t>
            </a:r>
            <a:r>
              <a:rPr lang="en-US" sz="2800" spc="10" dirty="0">
                <a:cs typeface="Microsoft Sans Serif"/>
              </a:rPr>
              <a:t>e</a:t>
            </a:r>
            <a:r>
              <a:rPr lang="en-US" sz="2800" spc="50" dirty="0">
                <a:cs typeface="Microsoft Sans Serif"/>
              </a:rPr>
              <a:t>g</a:t>
            </a:r>
            <a:r>
              <a:rPr lang="en-US" sz="2800" dirty="0">
                <a:cs typeface="Microsoft Sans Serif"/>
              </a:rPr>
              <a:t>e</a:t>
            </a:r>
            <a:r>
              <a:rPr lang="en-US" sz="2800" spc="-25" dirty="0">
                <a:cs typeface="Microsoft Sans Serif"/>
              </a:rPr>
              <a:t>’,</a:t>
            </a:r>
            <a:r>
              <a:rPr lang="en-US" sz="2800" spc="-95" dirty="0">
                <a:cs typeface="Microsoft Sans Serif"/>
              </a:rPr>
              <a:t> </a:t>
            </a:r>
            <a:r>
              <a:rPr lang="en-US" sz="2800" spc="-25" dirty="0">
                <a:cs typeface="Microsoft Sans Serif"/>
              </a:rPr>
              <a:t>‘</a:t>
            </a:r>
            <a:r>
              <a:rPr lang="en-US" sz="2800" spc="-45" dirty="0">
                <a:cs typeface="Microsoft Sans Serif"/>
              </a:rPr>
              <a:t>.</a:t>
            </a:r>
            <a:r>
              <a:rPr lang="en-US" sz="2800" spc="35" dirty="0">
                <a:cs typeface="Microsoft Sans Serif"/>
              </a:rPr>
              <a:t>’</a:t>
            </a:r>
            <a:r>
              <a:rPr lang="en-US" sz="2800" spc="130" dirty="0">
                <a:cs typeface="Microsoft Sans Serif"/>
              </a:rPr>
              <a:t>]</a:t>
            </a:r>
            <a:r>
              <a:rPr lang="en-US" sz="2800" spc="-100" dirty="0">
                <a:cs typeface="Microsoft Sans Serif"/>
              </a:rPr>
              <a:t> </a:t>
            </a:r>
            <a:r>
              <a:rPr lang="en-US" sz="2800" spc="-85" dirty="0">
                <a:cs typeface="Microsoft Sans Serif"/>
              </a:rPr>
              <a:t>.</a:t>
            </a:r>
            <a:endParaRPr lang="en-US" sz="2800" dirty="0">
              <a:cs typeface="Microsoft Sans Serif"/>
            </a:endParaRPr>
          </a:p>
          <a:p>
            <a:pPr marL="355600" marR="207645" algn="just">
              <a:spcBef>
                <a:spcPts val="810"/>
              </a:spcBef>
            </a:pPr>
            <a:r>
              <a:rPr lang="en-US" sz="2800" spc="10" dirty="0">
                <a:cs typeface="Microsoft Sans Serif"/>
              </a:rPr>
              <a:t>There</a:t>
            </a:r>
            <a:r>
              <a:rPr lang="en-US" sz="2800" spc="-100" dirty="0">
                <a:cs typeface="Microsoft Sans Serif"/>
              </a:rPr>
              <a:t> </a:t>
            </a:r>
            <a:r>
              <a:rPr lang="en-US" sz="2800" spc="15" dirty="0">
                <a:cs typeface="Microsoft Sans Serif"/>
              </a:rPr>
              <a:t>are</a:t>
            </a:r>
            <a:r>
              <a:rPr lang="en-US" sz="2800" spc="-90" dirty="0">
                <a:cs typeface="Microsoft Sans Serif"/>
              </a:rPr>
              <a:t> </a:t>
            </a:r>
            <a:r>
              <a:rPr lang="en-US" sz="2800" spc="90" dirty="0">
                <a:cs typeface="Microsoft Sans Serif"/>
              </a:rPr>
              <a:t>five</a:t>
            </a:r>
            <a:r>
              <a:rPr lang="en-US" sz="2800" spc="-95" dirty="0">
                <a:cs typeface="Microsoft Sans Serif"/>
              </a:rPr>
              <a:t> </a:t>
            </a:r>
            <a:r>
              <a:rPr lang="en-US" sz="2800" spc="60" dirty="0">
                <a:cs typeface="Microsoft Sans Serif"/>
              </a:rPr>
              <a:t>tokens</a:t>
            </a:r>
            <a:r>
              <a:rPr lang="en-US" sz="2800" spc="-90" dirty="0">
                <a:cs typeface="Microsoft Sans Serif"/>
              </a:rPr>
              <a:t> </a:t>
            </a:r>
            <a:r>
              <a:rPr lang="en-US" sz="2800" spc="55" dirty="0">
                <a:cs typeface="Microsoft Sans Serif"/>
              </a:rPr>
              <a:t>in</a:t>
            </a:r>
            <a:r>
              <a:rPr lang="en-US" sz="2800" spc="-85" dirty="0">
                <a:cs typeface="Microsoft Sans Serif"/>
              </a:rPr>
              <a:t> </a:t>
            </a:r>
            <a:r>
              <a:rPr lang="en-US" sz="2800" spc="114" dirty="0">
                <a:cs typeface="Microsoft Sans Serif"/>
              </a:rPr>
              <a:t>the</a:t>
            </a:r>
            <a:r>
              <a:rPr lang="en-US" sz="2800" spc="-80" dirty="0">
                <a:cs typeface="Microsoft Sans Serif"/>
              </a:rPr>
              <a:t> </a:t>
            </a:r>
            <a:r>
              <a:rPr lang="en-US" sz="2800" spc="10" dirty="0">
                <a:cs typeface="Microsoft Sans Serif"/>
              </a:rPr>
              <a:t>sentence.</a:t>
            </a:r>
            <a:r>
              <a:rPr lang="en-US" sz="2800" spc="-95" dirty="0">
                <a:cs typeface="Microsoft Sans Serif"/>
              </a:rPr>
              <a:t> </a:t>
            </a:r>
            <a:r>
              <a:rPr lang="en-US" sz="2800" spc="-15" dirty="0">
                <a:cs typeface="Microsoft Sans Serif"/>
              </a:rPr>
              <a:t>A</a:t>
            </a:r>
            <a:r>
              <a:rPr lang="en-US" sz="2800" spc="-85" dirty="0">
                <a:cs typeface="Microsoft Sans Serif"/>
              </a:rPr>
              <a:t> </a:t>
            </a:r>
            <a:r>
              <a:rPr lang="en-US" sz="2800" spc="25" dirty="0">
                <a:cs typeface="Microsoft Sans Serif"/>
              </a:rPr>
              <a:t>paragraph </a:t>
            </a:r>
            <a:r>
              <a:rPr lang="en-US" sz="2800" spc="-675" dirty="0">
                <a:cs typeface="Microsoft Sans Serif"/>
              </a:rPr>
              <a:t> </a:t>
            </a:r>
            <a:r>
              <a:rPr lang="en-US" sz="2800" spc="-10" dirty="0">
                <a:cs typeface="Microsoft Sans Serif"/>
              </a:rPr>
              <a:t>may</a:t>
            </a:r>
            <a:r>
              <a:rPr lang="en-US" sz="2800" spc="-100" dirty="0">
                <a:cs typeface="Microsoft Sans Serif"/>
              </a:rPr>
              <a:t> </a:t>
            </a:r>
            <a:r>
              <a:rPr lang="en-US" sz="2800" spc="-10" dirty="0">
                <a:cs typeface="Microsoft Sans Serif"/>
              </a:rPr>
              <a:t>also</a:t>
            </a:r>
            <a:r>
              <a:rPr lang="en-US" sz="2800" spc="-90" dirty="0">
                <a:cs typeface="Microsoft Sans Serif"/>
              </a:rPr>
              <a:t> </a:t>
            </a:r>
            <a:r>
              <a:rPr lang="en-US" sz="2800" spc="40" dirty="0">
                <a:cs typeface="Microsoft Sans Serif"/>
              </a:rPr>
              <a:t>be</a:t>
            </a:r>
            <a:r>
              <a:rPr lang="en-US" sz="2800" spc="-85" dirty="0">
                <a:cs typeface="Microsoft Sans Serif"/>
              </a:rPr>
              <a:t> </a:t>
            </a:r>
            <a:r>
              <a:rPr lang="en-US" sz="2800" spc="55" dirty="0">
                <a:cs typeface="Microsoft Sans Serif"/>
              </a:rPr>
              <a:t>divided</a:t>
            </a:r>
            <a:r>
              <a:rPr lang="en-US" sz="2800" spc="-85" dirty="0">
                <a:cs typeface="Microsoft Sans Serif"/>
              </a:rPr>
              <a:t> </a:t>
            </a:r>
            <a:r>
              <a:rPr lang="en-US" sz="2800" spc="125" dirty="0">
                <a:cs typeface="Microsoft Sans Serif"/>
              </a:rPr>
              <a:t>into</a:t>
            </a:r>
            <a:r>
              <a:rPr lang="en-US" sz="2800" spc="-100" dirty="0">
                <a:cs typeface="Microsoft Sans Serif"/>
              </a:rPr>
              <a:t> </a:t>
            </a:r>
            <a:r>
              <a:rPr lang="en-US" sz="2800" spc="-5" dirty="0">
                <a:cs typeface="Microsoft Sans Serif"/>
              </a:rPr>
              <a:t>sentences.</a:t>
            </a:r>
            <a:endParaRPr lang="en-US" sz="2800" dirty="0">
              <a:cs typeface="Microsoft Sans Serif"/>
            </a:endParaRPr>
          </a:p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C315EF-DCFB-755D-3EA7-65ECB77E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C4F0-85B3-4AFB-A0A1-CB4941EADC14}" type="slidenum">
              <a:rPr lang="en-IN" smtClean="0"/>
              <a:t>5</a:t>
            </a:fld>
            <a:endParaRPr lang="en-IN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DC443EA-D4A6-586F-DCCC-3DEF72921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8F46-D746-4E0E-B5E3-F814A6A0CD53}" type="datetime1">
              <a:rPr lang="en-IN" smtClean="0"/>
              <a:t>26-02-2024</a:t>
            </a:fld>
            <a:endParaRPr lang="en-IN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FF396FF-094D-998D-1EEF-807BBBBA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Foundations of Data Science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9755" y="250144"/>
            <a:ext cx="10515600" cy="1027204"/>
          </a:xfrm>
          <a:prstGeom prst="rect">
            <a:avLst/>
          </a:prstGeom>
        </p:spPr>
        <p:txBody>
          <a:bodyPr vert="horz" wrap="square" lIns="0" tIns="346710" rIns="0" bIns="0" rtlCol="0" anchor="ctr">
            <a:spAutoFit/>
          </a:bodyPr>
          <a:lstStyle/>
          <a:p>
            <a:pPr marL="548640" algn="ctr">
              <a:lnSpc>
                <a:spcPct val="100000"/>
              </a:lnSpc>
              <a:spcBef>
                <a:spcPts val="2730"/>
              </a:spcBef>
            </a:pPr>
            <a:r>
              <a:rPr b="1" spc="-15" dirty="0">
                <a:solidFill>
                  <a:srgbClr val="C00000"/>
                </a:solidFill>
              </a:rPr>
              <a:t>Lexical</a:t>
            </a:r>
            <a:r>
              <a:rPr b="1" spc="-210" dirty="0">
                <a:solidFill>
                  <a:srgbClr val="C00000"/>
                </a:solidFill>
              </a:rPr>
              <a:t> </a:t>
            </a:r>
            <a:r>
              <a:rPr b="1" spc="-30" dirty="0">
                <a:solidFill>
                  <a:srgbClr val="C00000"/>
                </a:solidFill>
              </a:rPr>
              <a:t>Analysis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4755" y="1984896"/>
            <a:ext cx="9245600" cy="377608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34715-2595-91C0-B396-40A9DC7AC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C4F0-85B3-4AFB-A0A1-CB4941EADC14}" type="slidenum">
              <a:rPr lang="en-IN" smtClean="0"/>
              <a:t>6</a:t>
            </a:fld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BA400F-5484-EE8E-EBE4-4BEA2D89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5F139-89FF-4420-B20A-B6BAA6CAACF5}" type="datetime1">
              <a:rPr lang="en-IN" smtClean="0"/>
              <a:t>26-02-2024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B0741-7977-3EB1-AF6C-973E41DD3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Foundations of Data Science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6710" rIns="0" bIns="0" rtlCol="0" anchor="ctr">
            <a:spAutoFit/>
          </a:bodyPr>
          <a:lstStyle/>
          <a:p>
            <a:pPr marL="548640" algn="ctr">
              <a:lnSpc>
                <a:spcPct val="100000"/>
              </a:lnSpc>
              <a:spcBef>
                <a:spcPts val="2730"/>
              </a:spcBef>
            </a:pPr>
            <a:r>
              <a:rPr b="1" spc="15" dirty="0">
                <a:solidFill>
                  <a:srgbClr val="C00000"/>
                </a:solidFill>
              </a:rPr>
              <a:t>Syntactic</a:t>
            </a:r>
            <a:r>
              <a:rPr b="1" spc="-170" dirty="0">
                <a:solidFill>
                  <a:srgbClr val="C00000"/>
                </a:solidFill>
              </a:rPr>
              <a:t> </a:t>
            </a:r>
            <a:r>
              <a:rPr b="1" dirty="0">
                <a:solidFill>
                  <a:srgbClr val="C00000"/>
                </a:solidFill>
              </a:rPr>
              <a:t>Analysis/Parsing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75AD3FC-4874-9D37-0671-F6537CD60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marR="5080" indent="-343535" algn="just">
              <a:lnSpc>
                <a:spcPct val="100200"/>
              </a:lnSpc>
              <a:spcBef>
                <a:spcPts val="90"/>
              </a:spcBef>
              <a:buClr>
                <a:srgbClr val="6697CC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spc="-30" dirty="0">
                <a:cs typeface="Microsoft Sans Serif"/>
              </a:rPr>
              <a:t>The </a:t>
            </a:r>
            <a:r>
              <a:rPr lang="en-US" spc="-5" dirty="0">
                <a:cs typeface="Microsoft Sans Serif"/>
              </a:rPr>
              <a:t>second </a:t>
            </a:r>
            <a:r>
              <a:rPr lang="en-US" spc="-25" dirty="0">
                <a:cs typeface="Microsoft Sans Serif"/>
              </a:rPr>
              <a:t>phase </a:t>
            </a:r>
            <a:r>
              <a:rPr lang="en-US" spc="-40" dirty="0">
                <a:cs typeface="Microsoft Sans Serif"/>
              </a:rPr>
              <a:t>is </a:t>
            </a:r>
            <a:r>
              <a:rPr lang="en-US" spc="10" dirty="0">
                <a:cs typeface="Microsoft Sans Serif"/>
              </a:rPr>
              <a:t>Syntactic </a:t>
            </a:r>
            <a:r>
              <a:rPr lang="en-US" spc="-40" dirty="0">
                <a:cs typeface="Microsoft Sans Serif"/>
              </a:rPr>
              <a:t>analysis. </a:t>
            </a:r>
            <a:r>
              <a:rPr lang="en-US" spc="10" dirty="0">
                <a:cs typeface="Microsoft Sans Serif"/>
              </a:rPr>
              <a:t>In </a:t>
            </a:r>
            <a:r>
              <a:rPr lang="en-US" spc="65" dirty="0">
                <a:cs typeface="Microsoft Sans Serif"/>
              </a:rPr>
              <a:t>this </a:t>
            </a:r>
            <a:r>
              <a:rPr lang="en-US" spc="70" dirty="0">
                <a:cs typeface="Microsoft Sans Serif"/>
              </a:rPr>
              <a:t> </a:t>
            </a:r>
            <a:r>
              <a:rPr lang="en-US" spc="-35" dirty="0">
                <a:cs typeface="Microsoft Sans Serif"/>
              </a:rPr>
              <a:t>phase,</a:t>
            </a:r>
            <a:r>
              <a:rPr lang="en-US" spc="-95" dirty="0">
                <a:cs typeface="Microsoft Sans Serif"/>
              </a:rPr>
              <a:t> </a:t>
            </a:r>
            <a:r>
              <a:rPr lang="en-US" spc="114" dirty="0">
                <a:cs typeface="Microsoft Sans Serif"/>
              </a:rPr>
              <a:t>the</a:t>
            </a:r>
            <a:r>
              <a:rPr lang="en-US" spc="-100" dirty="0">
                <a:cs typeface="Microsoft Sans Serif"/>
              </a:rPr>
              <a:t> </a:t>
            </a:r>
            <a:r>
              <a:rPr lang="en-US" spc="25" dirty="0">
                <a:cs typeface="Microsoft Sans Serif"/>
              </a:rPr>
              <a:t>sentence</a:t>
            </a:r>
            <a:r>
              <a:rPr lang="en-US" spc="-95" dirty="0">
                <a:cs typeface="Microsoft Sans Serif"/>
              </a:rPr>
              <a:t> </a:t>
            </a:r>
            <a:r>
              <a:rPr lang="en-US" spc="-40" dirty="0">
                <a:cs typeface="Microsoft Sans Serif"/>
              </a:rPr>
              <a:t>is</a:t>
            </a:r>
            <a:r>
              <a:rPr lang="en-US" spc="-85" dirty="0">
                <a:cs typeface="Microsoft Sans Serif"/>
              </a:rPr>
              <a:t> </a:t>
            </a:r>
            <a:r>
              <a:rPr lang="en-US" dirty="0">
                <a:cs typeface="Microsoft Sans Serif"/>
              </a:rPr>
              <a:t>checked</a:t>
            </a:r>
            <a:r>
              <a:rPr lang="en-US" spc="-95" dirty="0">
                <a:cs typeface="Microsoft Sans Serif"/>
              </a:rPr>
              <a:t> </a:t>
            </a:r>
            <a:r>
              <a:rPr lang="en-US" spc="95" dirty="0">
                <a:cs typeface="Microsoft Sans Serif"/>
              </a:rPr>
              <a:t>whether</a:t>
            </a:r>
            <a:r>
              <a:rPr lang="en-US" spc="-90" dirty="0">
                <a:cs typeface="Microsoft Sans Serif"/>
              </a:rPr>
              <a:t> </a:t>
            </a:r>
            <a:r>
              <a:rPr lang="en-US" spc="190" dirty="0">
                <a:cs typeface="Microsoft Sans Serif"/>
              </a:rPr>
              <a:t>it</a:t>
            </a:r>
            <a:r>
              <a:rPr lang="en-US" spc="-90" dirty="0">
                <a:cs typeface="Microsoft Sans Serif"/>
              </a:rPr>
              <a:t> </a:t>
            </a:r>
            <a:r>
              <a:rPr lang="en-US" spc="-40" dirty="0">
                <a:cs typeface="Microsoft Sans Serif"/>
              </a:rPr>
              <a:t>is</a:t>
            </a:r>
            <a:r>
              <a:rPr lang="en-US" spc="-95" dirty="0">
                <a:cs typeface="Microsoft Sans Serif"/>
              </a:rPr>
              <a:t> </a:t>
            </a:r>
            <a:r>
              <a:rPr lang="en-US" spc="55" dirty="0">
                <a:cs typeface="Microsoft Sans Serif"/>
              </a:rPr>
              <a:t>well- </a:t>
            </a:r>
            <a:r>
              <a:rPr lang="en-US" spc="-675" dirty="0">
                <a:cs typeface="Microsoft Sans Serif"/>
              </a:rPr>
              <a:t> </a:t>
            </a:r>
            <a:r>
              <a:rPr lang="en-US" spc="110" dirty="0">
                <a:cs typeface="Microsoft Sans Serif"/>
              </a:rPr>
              <a:t>formed</a:t>
            </a:r>
            <a:r>
              <a:rPr lang="en-US" spc="-100" dirty="0">
                <a:cs typeface="Microsoft Sans Serif"/>
              </a:rPr>
              <a:t> </a:t>
            </a:r>
            <a:r>
              <a:rPr lang="en-US" spc="110" dirty="0">
                <a:cs typeface="Microsoft Sans Serif"/>
              </a:rPr>
              <a:t>or</a:t>
            </a:r>
            <a:r>
              <a:rPr lang="en-US" spc="-90" dirty="0">
                <a:cs typeface="Microsoft Sans Serif"/>
              </a:rPr>
              <a:t> </a:t>
            </a:r>
            <a:r>
              <a:rPr lang="en-US" spc="90" dirty="0">
                <a:cs typeface="Microsoft Sans Serif"/>
              </a:rPr>
              <a:t>not.</a:t>
            </a:r>
            <a:endParaRPr lang="en-US" dirty="0">
              <a:cs typeface="Microsoft Sans Serif"/>
            </a:endParaRPr>
          </a:p>
          <a:p>
            <a:pPr marL="355600" marR="16510" algn="just">
              <a:spcBef>
                <a:spcPts val="800"/>
              </a:spcBef>
            </a:pPr>
            <a:r>
              <a:rPr lang="en-US" spc="-30" dirty="0">
                <a:cs typeface="Microsoft Sans Serif"/>
              </a:rPr>
              <a:t>The </a:t>
            </a:r>
            <a:r>
              <a:rPr lang="en-US" spc="110" dirty="0">
                <a:cs typeface="Microsoft Sans Serif"/>
              </a:rPr>
              <a:t>word </a:t>
            </a:r>
            <a:r>
              <a:rPr lang="en-US" spc="55" dirty="0">
                <a:cs typeface="Microsoft Sans Serif"/>
              </a:rPr>
              <a:t>arrangement </a:t>
            </a:r>
            <a:r>
              <a:rPr lang="en-US" spc="-40" dirty="0">
                <a:cs typeface="Microsoft Sans Serif"/>
              </a:rPr>
              <a:t>is </a:t>
            </a:r>
            <a:r>
              <a:rPr lang="en-US" spc="65" dirty="0">
                <a:cs typeface="Microsoft Sans Serif"/>
              </a:rPr>
              <a:t>studied </a:t>
            </a:r>
            <a:r>
              <a:rPr lang="en-US" spc="15" dirty="0">
                <a:cs typeface="Microsoft Sans Serif"/>
              </a:rPr>
              <a:t>and </a:t>
            </a:r>
            <a:r>
              <a:rPr lang="en-US" spc="-90" dirty="0">
                <a:cs typeface="Microsoft Sans Serif"/>
              </a:rPr>
              <a:t>a </a:t>
            </a:r>
            <a:r>
              <a:rPr lang="en-US" spc="35" dirty="0">
                <a:cs typeface="Microsoft Sans Serif"/>
              </a:rPr>
              <a:t>syntactic </a:t>
            </a:r>
            <a:r>
              <a:rPr lang="en-US" spc="-680" dirty="0">
                <a:cs typeface="Microsoft Sans Serif"/>
              </a:rPr>
              <a:t> </a:t>
            </a:r>
            <a:r>
              <a:rPr lang="en-US" spc="60" dirty="0">
                <a:cs typeface="Microsoft Sans Serif"/>
              </a:rPr>
              <a:t>relationship</a:t>
            </a:r>
            <a:r>
              <a:rPr lang="en-US" spc="-100" dirty="0">
                <a:cs typeface="Microsoft Sans Serif"/>
              </a:rPr>
              <a:t> </a:t>
            </a:r>
            <a:r>
              <a:rPr lang="en-US" spc="-40" dirty="0">
                <a:cs typeface="Microsoft Sans Serif"/>
              </a:rPr>
              <a:t>is</a:t>
            </a:r>
            <a:r>
              <a:rPr lang="en-US" spc="-100" dirty="0">
                <a:cs typeface="Microsoft Sans Serif"/>
              </a:rPr>
              <a:t> </a:t>
            </a:r>
            <a:r>
              <a:rPr lang="en-US" spc="110" dirty="0">
                <a:cs typeface="Microsoft Sans Serif"/>
              </a:rPr>
              <a:t>found</a:t>
            </a:r>
            <a:r>
              <a:rPr lang="en-US" spc="-85" dirty="0">
                <a:cs typeface="Microsoft Sans Serif"/>
              </a:rPr>
              <a:t> </a:t>
            </a:r>
            <a:r>
              <a:rPr lang="en-US" spc="85" dirty="0">
                <a:cs typeface="Microsoft Sans Serif"/>
              </a:rPr>
              <a:t>between</a:t>
            </a:r>
            <a:r>
              <a:rPr lang="en-US" spc="-90" dirty="0">
                <a:cs typeface="Microsoft Sans Serif"/>
              </a:rPr>
              <a:t> </a:t>
            </a:r>
            <a:r>
              <a:rPr lang="en-US" spc="65" dirty="0">
                <a:cs typeface="Microsoft Sans Serif"/>
              </a:rPr>
              <a:t>them.</a:t>
            </a:r>
            <a:r>
              <a:rPr lang="en-US" spc="-110" dirty="0">
                <a:cs typeface="Microsoft Sans Serif"/>
              </a:rPr>
              <a:t> </a:t>
            </a:r>
            <a:r>
              <a:rPr lang="en-US" spc="145" dirty="0">
                <a:cs typeface="Microsoft Sans Serif"/>
              </a:rPr>
              <a:t>It</a:t>
            </a:r>
            <a:r>
              <a:rPr lang="en-US" spc="-100" dirty="0">
                <a:cs typeface="Microsoft Sans Serif"/>
              </a:rPr>
              <a:t> </a:t>
            </a:r>
            <a:r>
              <a:rPr lang="en-US" spc="-40" dirty="0">
                <a:cs typeface="Microsoft Sans Serif"/>
              </a:rPr>
              <a:t>is</a:t>
            </a:r>
            <a:r>
              <a:rPr lang="en-US" spc="-90" dirty="0">
                <a:cs typeface="Microsoft Sans Serif"/>
              </a:rPr>
              <a:t> </a:t>
            </a:r>
            <a:r>
              <a:rPr lang="en-US" dirty="0">
                <a:cs typeface="Microsoft Sans Serif"/>
              </a:rPr>
              <a:t>checked </a:t>
            </a:r>
            <a:r>
              <a:rPr lang="en-US" spc="-680" dirty="0">
                <a:cs typeface="Microsoft Sans Serif"/>
              </a:rPr>
              <a:t> </a:t>
            </a:r>
            <a:r>
              <a:rPr lang="en-US" spc="165" dirty="0">
                <a:cs typeface="Microsoft Sans Serif"/>
              </a:rPr>
              <a:t>for</a:t>
            </a:r>
            <a:r>
              <a:rPr lang="en-US" spc="-95" dirty="0">
                <a:cs typeface="Microsoft Sans Serif"/>
              </a:rPr>
              <a:t> </a:t>
            </a:r>
            <a:r>
              <a:rPr lang="en-US" spc="110" dirty="0">
                <a:cs typeface="Microsoft Sans Serif"/>
              </a:rPr>
              <a:t>word</a:t>
            </a:r>
            <a:r>
              <a:rPr lang="en-US" spc="-85" dirty="0">
                <a:cs typeface="Microsoft Sans Serif"/>
              </a:rPr>
              <a:t> </a:t>
            </a:r>
            <a:r>
              <a:rPr lang="en-US" spc="40" dirty="0">
                <a:cs typeface="Microsoft Sans Serif"/>
              </a:rPr>
              <a:t>arrangements</a:t>
            </a:r>
            <a:r>
              <a:rPr lang="en-US" spc="-100" dirty="0">
                <a:cs typeface="Microsoft Sans Serif"/>
              </a:rPr>
              <a:t> </a:t>
            </a:r>
            <a:r>
              <a:rPr lang="en-US" spc="15" dirty="0">
                <a:cs typeface="Microsoft Sans Serif"/>
              </a:rPr>
              <a:t>and</a:t>
            </a:r>
            <a:r>
              <a:rPr lang="en-US" spc="-100" dirty="0">
                <a:cs typeface="Microsoft Sans Serif"/>
              </a:rPr>
              <a:t> </a:t>
            </a:r>
            <a:r>
              <a:rPr lang="en-US" spc="25" dirty="0">
                <a:cs typeface="Microsoft Sans Serif"/>
              </a:rPr>
              <a:t>grammar.</a:t>
            </a:r>
            <a:endParaRPr lang="en-US" dirty="0">
              <a:cs typeface="Microsoft Sans Serif"/>
            </a:endParaRPr>
          </a:p>
          <a:p>
            <a:pPr marL="355600" marR="118110" algn="just">
              <a:spcBef>
                <a:spcPts val="810"/>
              </a:spcBef>
            </a:pPr>
            <a:r>
              <a:rPr lang="en-US" spc="10" dirty="0">
                <a:cs typeface="Microsoft Sans Serif"/>
              </a:rPr>
              <a:t>For</a:t>
            </a:r>
            <a:r>
              <a:rPr lang="en-US" spc="-95" dirty="0">
                <a:cs typeface="Microsoft Sans Serif"/>
              </a:rPr>
              <a:t> </a:t>
            </a:r>
            <a:r>
              <a:rPr lang="en-US" spc="15" dirty="0">
                <a:cs typeface="Microsoft Sans Serif"/>
              </a:rPr>
              <a:t>example,</a:t>
            </a:r>
            <a:r>
              <a:rPr lang="en-US" spc="-110" dirty="0">
                <a:cs typeface="Microsoft Sans Serif"/>
              </a:rPr>
              <a:t> </a:t>
            </a:r>
            <a:r>
              <a:rPr lang="en-US" spc="120" dirty="0">
                <a:cs typeface="Microsoft Sans Serif"/>
              </a:rPr>
              <a:t>the</a:t>
            </a:r>
            <a:r>
              <a:rPr lang="en-US" spc="-95" dirty="0">
                <a:cs typeface="Microsoft Sans Serif"/>
              </a:rPr>
              <a:t> </a:t>
            </a:r>
            <a:r>
              <a:rPr lang="en-US" spc="25" dirty="0">
                <a:cs typeface="Microsoft Sans Serif"/>
              </a:rPr>
              <a:t>sentence</a:t>
            </a:r>
            <a:r>
              <a:rPr lang="en-US" spc="-100" dirty="0">
                <a:cs typeface="Microsoft Sans Serif"/>
              </a:rPr>
              <a:t> </a:t>
            </a:r>
            <a:r>
              <a:rPr lang="en-US" spc="65" dirty="0">
                <a:cs typeface="Microsoft Sans Serif"/>
              </a:rPr>
              <a:t>“Delhi</a:t>
            </a:r>
            <a:r>
              <a:rPr lang="en-US" spc="-100" dirty="0">
                <a:cs typeface="Microsoft Sans Serif"/>
              </a:rPr>
              <a:t> </a:t>
            </a:r>
            <a:r>
              <a:rPr lang="en-US" dirty="0">
                <a:cs typeface="Microsoft Sans Serif"/>
              </a:rPr>
              <a:t>goes</a:t>
            </a:r>
            <a:r>
              <a:rPr lang="en-US" spc="-95" dirty="0">
                <a:cs typeface="Microsoft Sans Serif"/>
              </a:rPr>
              <a:t> </a:t>
            </a:r>
            <a:r>
              <a:rPr lang="en-US" spc="204" dirty="0">
                <a:cs typeface="Microsoft Sans Serif"/>
              </a:rPr>
              <a:t>to</a:t>
            </a:r>
            <a:r>
              <a:rPr lang="en-US" spc="-105" dirty="0">
                <a:cs typeface="Microsoft Sans Serif"/>
              </a:rPr>
              <a:t> </a:t>
            </a:r>
            <a:r>
              <a:rPr lang="en-US" spc="95" dirty="0">
                <a:cs typeface="Microsoft Sans Serif"/>
              </a:rPr>
              <a:t>him”</a:t>
            </a:r>
            <a:r>
              <a:rPr lang="en-US" spc="-100" dirty="0">
                <a:cs typeface="Microsoft Sans Serif"/>
              </a:rPr>
              <a:t> </a:t>
            </a:r>
            <a:r>
              <a:rPr lang="en-US" spc="-35" dirty="0">
                <a:cs typeface="Microsoft Sans Serif"/>
              </a:rPr>
              <a:t>is </a:t>
            </a:r>
            <a:r>
              <a:rPr lang="en-US" spc="-680" dirty="0">
                <a:cs typeface="Microsoft Sans Serif"/>
              </a:rPr>
              <a:t> </a:t>
            </a:r>
            <a:r>
              <a:rPr lang="en-US" spc="65" dirty="0">
                <a:cs typeface="Microsoft Sans Serif"/>
              </a:rPr>
              <a:t>rejected</a:t>
            </a:r>
            <a:r>
              <a:rPr lang="en-US" spc="-90" dirty="0">
                <a:cs typeface="Microsoft Sans Serif"/>
              </a:rPr>
              <a:t> </a:t>
            </a:r>
            <a:r>
              <a:rPr lang="en-US" spc="35" dirty="0">
                <a:cs typeface="Microsoft Sans Serif"/>
              </a:rPr>
              <a:t>by</a:t>
            </a:r>
            <a:r>
              <a:rPr lang="en-US" spc="-85" dirty="0">
                <a:cs typeface="Microsoft Sans Serif"/>
              </a:rPr>
              <a:t> </a:t>
            </a:r>
            <a:r>
              <a:rPr lang="en-US" spc="114" dirty="0">
                <a:cs typeface="Microsoft Sans Serif"/>
              </a:rPr>
              <a:t>the</a:t>
            </a:r>
            <a:r>
              <a:rPr lang="en-US" spc="-95" dirty="0">
                <a:cs typeface="Microsoft Sans Serif"/>
              </a:rPr>
              <a:t> </a:t>
            </a:r>
            <a:r>
              <a:rPr lang="en-US" spc="35" dirty="0">
                <a:cs typeface="Microsoft Sans Serif"/>
              </a:rPr>
              <a:t>syntactic</a:t>
            </a:r>
            <a:r>
              <a:rPr lang="en-US" spc="-95" dirty="0">
                <a:cs typeface="Microsoft Sans Serif"/>
              </a:rPr>
              <a:t> </a:t>
            </a:r>
            <a:r>
              <a:rPr lang="en-US" spc="5" dirty="0">
                <a:cs typeface="Microsoft Sans Serif"/>
              </a:rPr>
              <a:t>parser.</a:t>
            </a:r>
            <a:endParaRPr lang="en-US" dirty="0">
              <a:cs typeface="Microsoft Sans Serif"/>
            </a:endParaRPr>
          </a:p>
          <a:p>
            <a:pPr algn="just"/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0547DB-BC32-69DF-7A66-6BB6F801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C4F0-85B3-4AFB-A0A1-CB4941EADC14}" type="slidenum">
              <a:rPr lang="en-IN" smtClean="0"/>
              <a:t>7</a:t>
            </a:fld>
            <a:endParaRPr lang="en-IN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9DC4D2C2-200A-A260-91A3-1C962EF6F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4E30C-91F9-4FBA-8152-6ACF1277E24F}" type="datetime1">
              <a:rPr lang="en-IN" smtClean="0"/>
              <a:t>26-02-2024</a:t>
            </a:fld>
            <a:endParaRPr lang="en-IN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E822C7E-A302-07CF-A02B-D946C043F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Foundations of Data Science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-102235"/>
            <a:ext cx="10515600" cy="1325563"/>
          </a:xfrm>
          <a:prstGeom prst="rect">
            <a:avLst/>
          </a:prstGeom>
        </p:spPr>
        <p:txBody>
          <a:bodyPr vert="horz" wrap="square" lIns="0" tIns="346710" rIns="0" bIns="0" rtlCol="0" anchor="ctr">
            <a:spAutoFit/>
          </a:bodyPr>
          <a:lstStyle/>
          <a:p>
            <a:pPr marL="548640" algn="ctr">
              <a:lnSpc>
                <a:spcPct val="100000"/>
              </a:lnSpc>
              <a:spcBef>
                <a:spcPts val="2730"/>
              </a:spcBef>
            </a:pPr>
            <a:r>
              <a:rPr b="1" spc="-5" dirty="0">
                <a:solidFill>
                  <a:srgbClr val="C00000"/>
                </a:solidFill>
              </a:rPr>
              <a:t>Semantic</a:t>
            </a:r>
            <a:r>
              <a:rPr b="1" spc="-215" dirty="0">
                <a:solidFill>
                  <a:srgbClr val="C00000"/>
                </a:solidFill>
              </a:rPr>
              <a:t> </a:t>
            </a:r>
            <a:r>
              <a:rPr b="1" spc="-30" dirty="0">
                <a:solidFill>
                  <a:srgbClr val="C00000"/>
                </a:solidFill>
              </a:rPr>
              <a:t>Analysis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4F703EA-3D6B-73AF-BD80-1FFC479B3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1500505"/>
            <a:ext cx="10515600" cy="4351338"/>
          </a:xfrm>
        </p:spPr>
        <p:txBody>
          <a:bodyPr>
            <a:normAutofit/>
          </a:bodyPr>
          <a:lstStyle/>
          <a:p>
            <a:pPr marL="354965" marR="222885" indent="-342900" algn="just">
              <a:lnSpc>
                <a:spcPct val="100200"/>
              </a:lnSpc>
              <a:spcBef>
                <a:spcPts val="90"/>
              </a:spcBef>
              <a:buClr>
                <a:srgbClr val="6697CC"/>
              </a:buClr>
              <a:tabLst>
                <a:tab pos="356235" algn="l"/>
              </a:tabLst>
            </a:pPr>
            <a:r>
              <a:rPr lang="en-US" sz="2400" spc="-30" dirty="0">
                <a:cs typeface="Microsoft Sans Serif"/>
              </a:rPr>
              <a:t>The</a:t>
            </a:r>
            <a:r>
              <a:rPr lang="en-US" sz="2400" spc="-85" dirty="0">
                <a:cs typeface="Microsoft Sans Serif"/>
              </a:rPr>
              <a:t> </a:t>
            </a:r>
            <a:r>
              <a:rPr lang="en-US" sz="2400" spc="125" dirty="0">
                <a:cs typeface="Microsoft Sans Serif"/>
              </a:rPr>
              <a:t>third</a:t>
            </a:r>
            <a:r>
              <a:rPr lang="en-US" sz="2400" spc="-85" dirty="0">
                <a:cs typeface="Microsoft Sans Serif"/>
              </a:rPr>
              <a:t> </a:t>
            </a:r>
            <a:r>
              <a:rPr lang="en-US" sz="2400" spc="-20" dirty="0">
                <a:cs typeface="Microsoft Sans Serif"/>
              </a:rPr>
              <a:t>phase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-40" dirty="0">
                <a:cs typeface="Microsoft Sans Serif"/>
              </a:rPr>
              <a:t>is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Semantic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-30" dirty="0">
                <a:cs typeface="Microsoft Sans Serif"/>
              </a:rPr>
              <a:t>Analysis.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10" dirty="0">
                <a:cs typeface="Microsoft Sans Serif"/>
              </a:rPr>
              <a:t>In</a:t>
            </a:r>
            <a:r>
              <a:rPr lang="en-US" sz="2400" spc="-80" dirty="0">
                <a:cs typeface="Microsoft Sans Serif"/>
              </a:rPr>
              <a:t> </a:t>
            </a:r>
            <a:r>
              <a:rPr lang="en-US" sz="2400" spc="65" dirty="0">
                <a:cs typeface="Microsoft Sans Serif"/>
              </a:rPr>
              <a:t>this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-35" dirty="0">
                <a:cs typeface="Microsoft Sans Serif"/>
              </a:rPr>
              <a:t>phase, </a:t>
            </a:r>
            <a:r>
              <a:rPr lang="en-US" sz="2400" spc="-680" dirty="0">
                <a:cs typeface="Microsoft Sans Serif"/>
              </a:rPr>
              <a:t> </a:t>
            </a:r>
            <a:r>
              <a:rPr lang="en-US" sz="2400" spc="114" dirty="0">
                <a:cs typeface="Microsoft Sans Serif"/>
              </a:rPr>
              <a:t>the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25" dirty="0">
                <a:cs typeface="Microsoft Sans Serif"/>
              </a:rPr>
              <a:t>sentence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-40" dirty="0">
                <a:cs typeface="Microsoft Sans Serif"/>
              </a:rPr>
              <a:t>is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checked</a:t>
            </a:r>
            <a:r>
              <a:rPr lang="en-US" sz="2400" spc="-80" dirty="0">
                <a:cs typeface="Microsoft Sans Serif"/>
              </a:rPr>
              <a:t> </a:t>
            </a:r>
            <a:r>
              <a:rPr lang="en-US" sz="2400" spc="165" dirty="0">
                <a:cs typeface="Microsoft Sans Serif"/>
              </a:rPr>
              <a:t>for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114" dirty="0">
                <a:cs typeface="Microsoft Sans Serif"/>
              </a:rPr>
              <a:t>the</a:t>
            </a:r>
            <a:r>
              <a:rPr lang="en-US" sz="2400" spc="-85" dirty="0">
                <a:cs typeface="Microsoft Sans Serif"/>
              </a:rPr>
              <a:t> </a:t>
            </a:r>
            <a:r>
              <a:rPr lang="en-US" sz="2400" spc="90" dirty="0">
                <a:cs typeface="Microsoft Sans Serif"/>
              </a:rPr>
              <a:t>literal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30" dirty="0">
                <a:cs typeface="Microsoft Sans Serif"/>
              </a:rPr>
              <a:t>meaning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175" dirty="0">
                <a:cs typeface="Microsoft Sans Serif"/>
              </a:rPr>
              <a:t>of </a:t>
            </a:r>
            <a:r>
              <a:rPr lang="en-US" sz="2400" spc="-680" dirty="0">
                <a:cs typeface="Microsoft Sans Serif"/>
              </a:rPr>
              <a:t> </a:t>
            </a:r>
            <a:r>
              <a:rPr lang="en-US" sz="2400" spc="-35" dirty="0">
                <a:cs typeface="Microsoft Sans Serif"/>
              </a:rPr>
              <a:t>each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110" dirty="0">
                <a:cs typeface="Microsoft Sans Serif"/>
              </a:rPr>
              <a:t>word</a:t>
            </a:r>
            <a:r>
              <a:rPr lang="en-US" sz="2400" spc="-100" dirty="0">
                <a:cs typeface="Microsoft Sans Serif"/>
              </a:rPr>
              <a:t> </a:t>
            </a:r>
            <a:r>
              <a:rPr lang="en-US" sz="2400" spc="15" dirty="0">
                <a:cs typeface="Microsoft Sans Serif"/>
              </a:rPr>
              <a:t>and</a:t>
            </a:r>
            <a:r>
              <a:rPr lang="en-US" sz="2400" spc="-85" dirty="0">
                <a:cs typeface="Microsoft Sans Serif"/>
              </a:rPr>
              <a:t> </a:t>
            </a:r>
            <a:r>
              <a:rPr lang="en-US" sz="2400" spc="110" dirty="0">
                <a:cs typeface="Microsoft Sans Serif"/>
              </a:rPr>
              <a:t>their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55" dirty="0">
                <a:cs typeface="Microsoft Sans Serif"/>
              </a:rPr>
              <a:t>arrangement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95" dirty="0">
                <a:cs typeface="Microsoft Sans Serif"/>
              </a:rPr>
              <a:t>together.</a:t>
            </a:r>
            <a:endParaRPr lang="en-US" sz="2400" dirty="0">
              <a:cs typeface="Microsoft Sans Serif"/>
            </a:endParaRPr>
          </a:p>
          <a:p>
            <a:pPr marL="354965" marR="222885" indent="-342900" algn="just">
              <a:lnSpc>
                <a:spcPct val="100200"/>
              </a:lnSpc>
              <a:spcBef>
                <a:spcPts val="90"/>
              </a:spcBef>
              <a:buClr>
                <a:srgbClr val="6697CC"/>
              </a:buClr>
              <a:tabLst>
                <a:tab pos="356235" algn="l"/>
              </a:tabLst>
            </a:pPr>
            <a:r>
              <a:rPr lang="en-US" sz="2400" spc="10" dirty="0">
                <a:cs typeface="Microsoft Sans Serif"/>
              </a:rPr>
              <a:t>For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15" dirty="0">
                <a:cs typeface="Microsoft Sans Serif"/>
              </a:rPr>
              <a:t>example,</a:t>
            </a:r>
            <a:r>
              <a:rPr lang="en-US" sz="2400" spc="-105" dirty="0">
                <a:cs typeface="Microsoft Sans Serif"/>
              </a:rPr>
              <a:t> </a:t>
            </a:r>
            <a:r>
              <a:rPr lang="en-US" sz="2400" spc="-25" dirty="0">
                <a:cs typeface="Microsoft Sans Serif"/>
              </a:rPr>
              <a:t>The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25" dirty="0">
                <a:cs typeface="Microsoft Sans Serif"/>
              </a:rPr>
              <a:t>sentence</a:t>
            </a:r>
            <a:r>
              <a:rPr lang="en-US" sz="2400" spc="-100" dirty="0">
                <a:cs typeface="Microsoft Sans Serif"/>
              </a:rPr>
              <a:t> </a:t>
            </a:r>
            <a:r>
              <a:rPr lang="en-US" sz="2400" spc="90" dirty="0">
                <a:cs typeface="Microsoft Sans Serif"/>
              </a:rPr>
              <a:t>“I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75" dirty="0">
                <a:cs typeface="Microsoft Sans Serif"/>
              </a:rPr>
              <a:t>ate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145" dirty="0">
                <a:cs typeface="Microsoft Sans Serif"/>
              </a:rPr>
              <a:t>hot</a:t>
            </a:r>
            <a:r>
              <a:rPr lang="en-US" sz="2400" spc="-100" dirty="0">
                <a:cs typeface="Microsoft Sans Serif"/>
              </a:rPr>
              <a:t> </a:t>
            </a:r>
            <a:r>
              <a:rPr lang="en-US" sz="2400" spc="-10" dirty="0">
                <a:cs typeface="Microsoft Sans Serif"/>
              </a:rPr>
              <a:t>ice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40" dirty="0">
                <a:cs typeface="Microsoft Sans Serif"/>
              </a:rPr>
              <a:t>cream”</a:t>
            </a:r>
            <a:r>
              <a:rPr lang="en-US" sz="2400" spc="-100" dirty="0">
                <a:cs typeface="Microsoft Sans Serif"/>
              </a:rPr>
              <a:t> </a:t>
            </a:r>
            <a:r>
              <a:rPr lang="en-US" sz="2400" spc="105" dirty="0">
                <a:cs typeface="Microsoft Sans Serif"/>
              </a:rPr>
              <a:t>will </a:t>
            </a:r>
            <a:r>
              <a:rPr lang="en-US" sz="2400" spc="-675" dirty="0">
                <a:cs typeface="Microsoft Sans Serif"/>
              </a:rPr>
              <a:t> </a:t>
            </a:r>
            <a:r>
              <a:rPr lang="en-US" sz="2400" spc="125" dirty="0">
                <a:cs typeface="Microsoft Sans Serif"/>
              </a:rPr>
              <a:t>get </a:t>
            </a:r>
            <a:r>
              <a:rPr lang="en-US" sz="2400" spc="65" dirty="0">
                <a:cs typeface="Microsoft Sans Serif"/>
              </a:rPr>
              <a:t>rejected </a:t>
            </a:r>
            <a:r>
              <a:rPr lang="en-US" sz="2400" spc="40" dirty="0">
                <a:cs typeface="Microsoft Sans Serif"/>
              </a:rPr>
              <a:t>by </a:t>
            </a:r>
            <a:r>
              <a:rPr lang="en-US" sz="2400" spc="114" dirty="0">
                <a:cs typeface="Microsoft Sans Serif"/>
              </a:rPr>
              <a:t>the </a:t>
            </a:r>
            <a:r>
              <a:rPr lang="en-US" sz="2400" spc="20" dirty="0">
                <a:cs typeface="Microsoft Sans Serif"/>
              </a:rPr>
              <a:t>semantic </a:t>
            </a:r>
            <a:r>
              <a:rPr lang="en-US" sz="2400" dirty="0">
                <a:cs typeface="Microsoft Sans Serif"/>
              </a:rPr>
              <a:t>analyzer </a:t>
            </a:r>
            <a:r>
              <a:rPr lang="en-US" sz="2400" spc="-25" dirty="0">
                <a:cs typeface="Microsoft Sans Serif"/>
              </a:rPr>
              <a:t>because </a:t>
            </a:r>
            <a:r>
              <a:rPr lang="en-US" sz="2400" spc="190" dirty="0">
                <a:cs typeface="Microsoft Sans Serif"/>
              </a:rPr>
              <a:t>it </a:t>
            </a:r>
            <a:r>
              <a:rPr lang="en-US" sz="2400" spc="195" dirty="0">
                <a:cs typeface="Microsoft Sans Serif"/>
              </a:rPr>
              <a:t> </a:t>
            </a:r>
            <a:r>
              <a:rPr lang="en-US" sz="2400" spc="60" dirty="0">
                <a:cs typeface="Microsoft Sans Serif"/>
              </a:rPr>
              <a:t>doesn’t</a:t>
            </a:r>
            <a:r>
              <a:rPr lang="en-US" sz="2400" spc="-105" dirty="0">
                <a:cs typeface="Microsoft Sans Serif"/>
              </a:rPr>
              <a:t> </a:t>
            </a:r>
            <a:r>
              <a:rPr lang="en-US" sz="2400" spc="10" dirty="0">
                <a:cs typeface="Microsoft Sans Serif"/>
              </a:rPr>
              <a:t>make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-55" dirty="0">
                <a:cs typeface="Microsoft Sans Serif"/>
              </a:rPr>
              <a:t>sense.</a:t>
            </a:r>
          </a:p>
          <a:p>
            <a:pPr marL="354965" marR="222885" indent="-342900" algn="just">
              <a:lnSpc>
                <a:spcPct val="100200"/>
              </a:lnSpc>
              <a:spcBef>
                <a:spcPts val="90"/>
              </a:spcBef>
              <a:buClr>
                <a:srgbClr val="6697CC"/>
              </a:buClr>
              <a:tabLst>
                <a:tab pos="356235" algn="l"/>
              </a:tabLst>
            </a:pPr>
            <a:r>
              <a:rPr lang="en-US" sz="2400" spc="-95" dirty="0">
                <a:cs typeface="Microsoft Sans Serif"/>
              </a:rPr>
              <a:t>E.g..</a:t>
            </a:r>
            <a:r>
              <a:rPr lang="en-US" sz="2400" spc="-105" dirty="0">
                <a:cs typeface="Microsoft Sans Serif"/>
              </a:rPr>
              <a:t> </a:t>
            </a:r>
            <a:r>
              <a:rPr lang="en-US" sz="2400" spc="35" dirty="0">
                <a:cs typeface="Microsoft Sans Serif"/>
              </a:rPr>
              <a:t>“colorless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50" dirty="0">
                <a:cs typeface="Microsoft Sans Serif"/>
              </a:rPr>
              <a:t>green</a:t>
            </a:r>
            <a:r>
              <a:rPr lang="en-US" sz="2400" spc="-85" dirty="0">
                <a:cs typeface="Microsoft Sans Serif"/>
              </a:rPr>
              <a:t> </a:t>
            </a:r>
            <a:r>
              <a:rPr lang="en-US" sz="2400" spc="25" dirty="0">
                <a:cs typeface="Microsoft Sans Serif"/>
              </a:rPr>
              <a:t>idea.”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-40" dirty="0">
                <a:cs typeface="Microsoft Sans Serif"/>
              </a:rPr>
              <a:t>This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90" dirty="0">
                <a:cs typeface="Microsoft Sans Serif"/>
              </a:rPr>
              <a:t>would</a:t>
            </a:r>
            <a:r>
              <a:rPr lang="en-US" sz="2400" spc="-80" dirty="0">
                <a:cs typeface="Microsoft Sans Serif"/>
              </a:rPr>
              <a:t> </a:t>
            </a:r>
            <a:r>
              <a:rPr lang="en-US" sz="2400" spc="45" dirty="0">
                <a:cs typeface="Microsoft Sans Serif"/>
              </a:rPr>
              <a:t>be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65" dirty="0">
                <a:cs typeface="Microsoft Sans Serif"/>
              </a:rPr>
              <a:t>rejected </a:t>
            </a:r>
            <a:r>
              <a:rPr lang="en-US" sz="2400" spc="-675" dirty="0">
                <a:cs typeface="Microsoft Sans Serif"/>
              </a:rPr>
              <a:t> </a:t>
            </a:r>
            <a:r>
              <a:rPr lang="en-US" sz="2400" spc="35" dirty="0">
                <a:cs typeface="Microsoft Sans Serif"/>
              </a:rPr>
              <a:t>by </a:t>
            </a:r>
            <a:r>
              <a:rPr lang="en-US" sz="2400" spc="114" dirty="0">
                <a:cs typeface="Microsoft Sans Serif"/>
              </a:rPr>
              <a:t>the </a:t>
            </a:r>
            <a:r>
              <a:rPr lang="en-US" sz="2400" spc="-15" dirty="0" err="1">
                <a:cs typeface="Microsoft Sans Serif"/>
              </a:rPr>
              <a:t>Symantic</a:t>
            </a:r>
            <a:r>
              <a:rPr lang="en-US" sz="2400" spc="-15" dirty="0">
                <a:cs typeface="Microsoft Sans Serif"/>
              </a:rPr>
              <a:t> </a:t>
            </a:r>
            <a:r>
              <a:rPr lang="en-US" sz="2400" spc="-30" dirty="0">
                <a:cs typeface="Microsoft Sans Serif"/>
              </a:rPr>
              <a:t>analysis </a:t>
            </a:r>
            <a:r>
              <a:rPr lang="en-US" sz="2400" spc="-114" dirty="0">
                <a:cs typeface="Microsoft Sans Serif"/>
              </a:rPr>
              <a:t>as </a:t>
            </a:r>
            <a:r>
              <a:rPr lang="en-US" sz="2400" spc="15" dirty="0">
                <a:cs typeface="Microsoft Sans Serif"/>
              </a:rPr>
              <a:t>colorless </a:t>
            </a:r>
            <a:r>
              <a:rPr lang="en-US" sz="2400" dirty="0">
                <a:cs typeface="Microsoft Sans Serif"/>
              </a:rPr>
              <a:t>Here; </a:t>
            </a:r>
            <a:r>
              <a:rPr lang="en-US" sz="2400" spc="45" dirty="0">
                <a:cs typeface="Microsoft Sans Serif"/>
              </a:rPr>
              <a:t>green </a:t>
            </a:r>
            <a:r>
              <a:rPr lang="en-US" sz="2400" spc="-680" dirty="0">
                <a:cs typeface="Microsoft Sans Serif"/>
              </a:rPr>
              <a:t> </a:t>
            </a:r>
            <a:r>
              <a:rPr lang="en-US" sz="2400" spc="60" dirty="0">
                <a:cs typeface="Microsoft Sans Serif"/>
              </a:rPr>
              <a:t>doesn’t</a:t>
            </a:r>
            <a:r>
              <a:rPr lang="en-US" sz="2400" spc="-105" dirty="0">
                <a:cs typeface="Microsoft Sans Serif"/>
              </a:rPr>
              <a:t> </a:t>
            </a:r>
            <a:r>
              <a:rPr lang="en-US" sz="2400" spc="10" dirty="0">
                <a:cs typeface="Microsoft Sans Serif"/>
              </a:rPr>
              <a:t>make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-20" dirty="0">
                <a:cs typeface="Microsoft Sans Serif"/>
              </a:rPr>
              <a:t>any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-55" dirty="0">
                <a:cs typeface="Microsoft Sans Serif"/>
              </a:rPr>
              <a:t>sense.</a:t>
            </a:r>
            <a:endParaRPr lang="en-US" sz="2400" dirty="0">
              <a:cs typeface="Microsoft Sans Serif"/>
            </a:endParaRPr>
          </a:p>
          <a:p>
            <a:endParaRPr lang="en-IN" sz="2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A414BC9-DF0E-C008-B410-8F8504773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C4F0-85B3-4AFB-A0A1-CB4941EADC14}" type="slidenum">
              <a:rPr lang="en-IN" smtClean="0"/>
              <a:t>8</a:t>
            </a:fld>
            <a:endParaRPr lang="en-IN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DA966A6-8BC7-F9E9-8894-0AFF099EF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14DFB-20F5-4444-B9C3-E41BCE07EEEA}" type="datetime1">
              <a:rPr lang="en-IN" smtClean="0"/>
              <a:t>26-02-2024</a:t>
            </a:fld>
            <a:endParaRPr lang="en-IN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1DAD91E-22BE-6C64-D75F-E56321518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Foundations of Data Science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6710" rIns="0" bIns="0" rtlCol="0" anchor="ctr">
            <a:spAutoFit/>
          </a:bodyPr>
          <a:lstStyle/>
          <a:p>
            <a:pPr marL="548640" algn="ctr">
              <a:lnSpc>
                <a:spcPct val="100000"/>
              </a:lnSpc>
              <a:spcBef>
                <a:spcPts val="2730"/>
              </a:spcBef>
            </a:pPr>
            <a:r>
              <a:rPr b="1" spc="-10" dirty="0">
                <a:solidFill>
                  <a:srgbClr val="C00000"/>
                </a:solidFill>
              </a:rPr>
              <a:t>Discourse</a:t>
            </a:r>
            <a:r>
              <a:rPr b="1" spc="-190" dirty="0">
                <a:solidFill>
                  <a:srgbClr val="C00000"/>
                </a:solidFill>
              </a:rPr>
              <a:t> </a:t>
            </a:r>
            <a:r>
              <a:rPr b="1" spc="120" dirty="0">
                <a:solidFill>
                  <a:srgbClr val="C00000"/>
                </a:solidFill>
              </a:rPr>
              <a:t>Integration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46451E-DEB2-C29A-C129-A2D32243F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marR="102870" indent="-343535" algn="just">
              <a:lnSpc>
                <a:spcPct val="100099"/>
              </a:lnSpc>
              <a:spcBef>
                <a:spcPts val="95"/>
              </a:spcBef>
              <a:buClr>
                <a:srgbClr val="6697CC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sz="2400" spc="-30" dirty="0">
                <a:cs typeface="Microsoft Sans Serif"/>
              </a:rPr>
              <a:t>The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150" dirty="0">
                <a:cs typeface="Microsoft Sans Serif"/>
              </a:rPr>
              <a:t>fourth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-25" dirty="0">
                <a:cs typeface="Microsoft Sans Serif"/>
              </a:rPr>
              <a:t>phase</a:t>
            </a:r>
            <a:r>
              <a:rPr lang="en-US" sz="2400" spc="-100" dirty="0">
                <a:cs typeface="Microsoft Sans Serif"/>
              </a:rPr>
              <a:t> </a:t>
            </a:r>
            <a:r>
              <a:rPr lang="en-US" sz="2400" spc="-40" dirty="0">
                <a:cs typeface="Microsoft Sans Serif"/>
              </a:rPr>
              <a:t>is</a:t>
            </a:r>
            <a:r>
              <a:rPr lang="en-US" sz="2400" spc="-85" dirty="0">
                <a:cs typeface="Microsoft Sans Serif"/>
              </a:rPr>
              <a:t> </a:t>
            </a:r>
            <a:r>
              <a:rPr lang="en-US" sz="2400" spc="5" dirty="0">
                <a:cs typeface="Microsoft Sans Serif"/>
              </a:rPr>
              <a:t>discourse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80" dirty="0">
                <a:cs typeface="Microsoft Sans Serif"/>
              </a:rPr>
              <a:t>integration.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dirty="0">
                <a:cs typeface="Microsoft Sans Serif"/>
              </a:rPr>
              <a:t>In</a:t>
            </a:r>
            <a:r>
              <a:rPr lang="en-US" sz="2400" spc="-85" dirty="0">
                <a:cs typeface="Microsoft Sans Serif"/>
              </a:rPr>
              <a:t> </a:t>
            </a:r>
            <a:r>
              <a:rPr lang="en-US" sz="2400" spc="65" dirty="0">
                <a:cs typeface="Microsoft Sans Serif"/>
              </a:rPr>
              <a:t>this </a:t>
            </a:r>
            <a:r>
              <a:rPr lang="en-US" sz="2400" spc="-675" dirty="0">
                <a:cs typeface="Microsoft Sans Serif"/>
              </a:rPr>
              <a:t> </a:t>
            </a:r>
            <a:r>
              <a:rPr lang="en-US" sz="2400" spc="-35" dirty="0">
                <a:cs typeface="Microsoft Sans Serif"/>
              </a:rPr>
              <a:t>phase, </a:t>
            </a:r>
            <a:r>
              <a:rPr lang="en-US" sz="2400" spc="114" dirty="0">
                <a:cs typeface="Microsoft Sans Serif"/>
              </a:rPr>
              <a:t>the </a:t>
            </a:r>
            <a:r>
              <a:rPr lang="en-US" sz="2400" spc="60" dirty="0">
                <a:cs typeface="Microsoft Sans Serif"/>
              </a:rPr>
              <a:t>impact </a:t>
            </a:r>
            <a:r>
              <a:rPr lang="en-US" sz="2400" spc="175" dirty="0">
                <a:cs typeface="Microsoft Sans Serif"/>
              </a:rPr>
              <a:t>of </a:t>
            </a:r>
            <a:r>
              <a:rPr lang="en-US" sz="2400" spc="114" dirty="0">
                <a:cs typeface="Microsoft Sans Serif"/>
              </a:rPr>
              <a:t>the </a:t>
            </a:r>
            <a:r>
              <a:rPr lang="en-US" sz="2400" spc="5" dirty="0">
                <a:cs typeface="Microsoft Sans Serif"/>
              </a:rPr>
              <a:t>sentences </a:t>
            </a:r>
            <a:r>
              <a:rPr lang="en-US" sz="2400" spc="95" dirty="0">
                <a:cs typeface="Microsoft Sans Serif"/>
              </a:rPr>
              <a:t>before </a:t>
            </a:r>
            <a:r>
              <a:rPr lang="en-US" sz="2400" spc="-90" dirty="0">
                <a:cs typeface="Microsoft Sans Serif"/>
              </a:rPr>
              <a:t>a </a:t>
            </a:r>
            <a:r>
              <a:rPr lang="en-US" sz="2400" spc="-85" dirty="0">
                <a:cs typeface="Microsoft Sans Serif"/>
              </a:rPr>
              <a:t> </a:t>
            </a:r>
            <a:r>
              <a:rPr lang="en-US" sz="2400" spc="60" dirty="0">
                <a:cs typeface="Microsoft Sans Serif"/>
              </a:rPr>
              <a:t>particular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25" dirty="0">
                <a:cs typeface="Microsoft Sans Serif"/>
              </a:rPr>
              <a:t>sentence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15" dirty="0">
                <a:cs typeface="Microsoft Sans Serif"/>
              </a:rPr>
              <a:t>and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120" dirty="0">
                <a:cs typeface="Microsoft Sans Serif"/>
              </a:rPr>
              <a:t>the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130" dirty="0">
                <a:cs typeface="Microsoft Sans Serif"/>
              </a:rPr>
              <a:t>effect</a:t>
            </a:r>
            <a:r>
              <a:rPr lang="en-US" sz="2400" spc="-90" dirty="0">
                <a:cs typeface="Microsoft Sans Serif"/>
              </a:rPr>
              <a:t> </a:t>
            </a:r>
            <a:r>
              <a:rPr lang="en-US" sz="2400" spc="175" dirty="0">
                <a:cs typeface="Microsoft Sans Serif"/>
              </a:rPr>
              <a:t>of</a:t>
            </a:r>
            <a:r>
              <a:rPr lang="en-US" sz="2400" spc="-85" dirty="0">
                <a:cs typeface="Microsoft Sans Serif"/>
              </a:rPr>
              <a:t> </a:t>
            </a:r>
            <a:r>
              <a:rPr lang="en-US" sz="2400" spc="114" dirty="0">
                <a:cs typeface="Microsoft Sans Serif"/>
              </a:rPr>
              <a:t>the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85" dirty="0">
                <a:cs typeface="Microsoft Sans Serif"/>
              </a:rPr>
              <a:t>current </a:t>
            </a:r>
            <a:r>
              <a:rPr lang="en-US" sz="2400" spc="-675" dirty="0">
                <a:cs typeface="Microsoft Sans Serif"/>
              </a:rPr>
              <a:t> </a:t>
            </a:r>
            <a:r>
              <a:rPr lang="en-US" sz="2400" spc="25" dirty="0">
                <a:cs typeface="Microsoft Sans Serif"/>
              </a:rPr>
              <a:t>sentence </a:t>
            </a:r>
            <a:r>
              <a:rPr lang="en-US" sz="2400" spc="65" dirty="0">
                <a:cs typeface="Microsoft Sans Serif"/>
              </a:rPr>
              <a:t>on </a:t>
            </a:r>
            <a:r>
              <a:rPr lang="en-US" sz="2400" spc="114" dirty="0">
                <a:cs typeface="Microsoft Sans Serif"/>
              </a:rPr>
              <a:t>the </a:t>
            </a:r>
            <a:r>
              <a:rPr lang="en-US" sz="2400" spc="45" dirty="0">
                <a:cs typeface="Microsoft Sans Serif"/>
              </a:rPr>
              <a:t>upcoming </a:t>
            </a:r>
            <a:r>
              <a:rPr lang="en-US" sz="2400" spc="5" dirty="0">
                <a:cs typeface="Microsoft Sans Serif"/>
              </a:rPr>
              <a:t>sentences </a:t>
            </a:r>
            <a:r>
              <a:rPr lang="en-US" sz="2400" spc="-40" dirty="0">
                <a:cs typeface="Microsoft Sans Serif"/>
              </a:rPr>
              <a:t>is </a:t>
            </a:r>
            <a:r>
              <a:rPr lang="en-US" sz="2400" spc="-35" dirty="0">
                <a:cs typeface="Microsoft Sans Serif"/>
              </a:rPr>
              <a:t> </a:t>
            </a:r>
            <a:r>
              <a:rPr lang="en-US" sz="2400" spc="65" dirty="0">
                <a:cs typeface="Microsoft Sans Serif"/>
              </a:rPr>
              <a:t>determined.</a:t>
            </a:r>
            <a:endParaRPr lang="en-US" sz="2400" dirty="0">
              <a:cs typeface="Microsoft Sans Serif"/>
            </a:endParaRPr>
          </a:p>
          <a:p>
            <a:pPr marL="355600" marR="102870" indent="-343535" algn="just">
              <a:lnSpc>
                <a:spcPct val="100099"/>
              </a:lnSpc>
              <a:spcBef>
                <a:spcPts val="95"/>
              </a:spcBef>
              <a:buClr>
                <a:srgbClr val="6697CC"/>
              </a:buClr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sz="2400" spc="10" dirty="0">
                <a:cs typeface="Microsoft Sans Serif"/>
              </a:rPr>
              <a:t>For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15" dirty="0">
                <a:cs typeface="Microsoft Sans Serif"/>
              </a:rPr>
              <a:t>example,</a:t>
            </a:r>
            <a:r>
              <a:rPr lang="en-US" sz="2400" spc="-105" dirty="0">
                <a:cs typeface="Microsoft Sans Serif"/>
              </a:rPr>
              <a:t> </a:t>
            </a:r>
            <a:r>
              <a:rPr lang="en-US" sz="2400" spc="120" dirty="0">
                <a:cs typeface="Microsoft Sans Serif"/>
              </a:rPr>
              <a:t>the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110" dirty="0">
                <a:cs typeface="Microsoft Sans Serif"/>
              </a:rPr>
              <a:t>word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165" dirty="0">
                <a:cs typeface="Microsoft Sans Serif"/>
              </a:rPr>
              <a:t>“that”</a:t>
            </a:r>
            <a:r>
              <a:rPr lang="en-US" sz="2400" spc="-100" dirty="0">
                <a:cs typeface="Microsoft Sans Serif"/>
              </a:rPr>
              <a:t> </a:t>
            </a:r>
            <a:r>
              <a:rPr lang="en-US" sz="2400" spc="55" dirty="0">
                <a:cs typeface="Microsoft Sans Serif"/>
              </a:rPr>
              <a:t>in</a:t>
            </a:r>
            <a:r>
              <a:rPr lang="en-US" sz="2400" spc="-85" dirty="0">
                <a:cs typeface="Microsoft Sans Serif"/>
              </a:rPr>
              <a:t> </a:t>
            </a:r>
            <a:r>
              <a:rPr lang="en-US" sz="2400" spc="114" dirty="0">
                <a:cs typeface="Microsoft Sans Serif"/>
              </a:rPr>
              <a:t>the</a:t>
            </a:r>
            <a:r>
              <a:rPr lang="en-US" sz="2400" spc="-100" dirty="0">
                <a:cs typeface="Microsoft Sans Serif"/>
              </a:rPr>
              <a:t> </a:t>
            </a:r>
            <a:r>
              <a:rPr lang="en-US" sz="2400" spc="25" dirty="0">
                <a:cs typeface="Microsoft Sans Serif"/>
              </a:rPr>
              <a:t>sentence</a:t>
            </a:r>
            <a:r>
              <a:rPr lang="en-US" sz="2400" spc="-95" dirty="0">
                <a:cs typeface="Microsoft Sans Serif"/>
              </a:rPr>
              <a:t> </a:t>
            </a:r>
            <a:r>
              <a:rPr lang="en-US" sz="2400" spc="55" dirty="0">
                <a:cs typeface="Microsoft Sans Serif"/>
              </a:rPr>
              <a:t>“He </a:t>
            </a:r>
            <a:r>
              <a:rPr lang="en-US" sz="2400" spc="-675" dirty="0">
                <a:cs typeface="Microsoft Sans Serif"/>
              </a:rPr>
              <a:t> </a:t>
            </a:r>
            <a:r>
              <a:rPr lang="en-US" sz="2400" spc="85" dirty="0">
                <a:cs typeface="Microsoft Sans Serif"/>
              </a:rPr>
              <a:t>wanted </a:t>
            </a:r>
            <a:r>
              <a:rPr lang="en-US" sz="2400" spc="160" dirty="0">
                <a:cs typeface="Microsoft Sans Serif"/>
              </a:rPr>
              <a:t>that” </a:t>
            </a:r>
            <a:r>
              <a:rPr lang="en-US" sz="2400" spc="25" dirty="0">
                <a:cs typeface="Microsoft Sans Serif"/>
              </a:rPr>
              <a:t>depends </a:t>
            </a:r>
            <a:r>
              <a:rPr lang="en-US" sz="2400" spc="65" dirty="0">
                <a:cs typeface="Microsoft Sans Serif"/>
              </a:rPr>
              <a:t>upon </a:t>
            </a:r>
            <a:r>
              <a:rPr lang="en-US" sz="2400" spc="120" dirty="0">
                <a:cs typeface="Microsoft Sans Serif"/>
              </a:rPr>
              <a:t>the </a:t>
            </a:r>
            <a:r>
              <a:rPr lang="en-US" sz="2400" spc="100" dirty="0">
                <a:cs typeface="Microsoft Sans Serif"/>
              </a:rPr>
              <a:t>prior </a:t>
            </a:r>
            <a:r>
              <a:rPr lang="en-US" sz="2400" spc="5" dirty="0">
                <a:cs typeface="Microsoft Sans Serif"/>
              </a:rPr>
              <a:t>discourse 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spc="75" dirty="0">
                <a:cs typeface="Microsoft Sans Serif"/>
              </a:rPr>
              <a:t>context.</a:t>
            </a:r>
            <a:endParaRPr lang="en-US" sz="2400" dirty="0">
              <a:cs typeface="Microsoft Sans Serif"/>
            </a:endParaRPr>
          </a:p>
          <a:p>
            <a:endParaRPr lang="en-IN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3CBE8-FA6D-60A6-3A24-129E0D9E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C4F0-85B3-4AFB-A0A1-CB4941EADC14}" type="slidenum">
              <a:rPr lang="en-IN" smtClean="0"/>
              <a:t>9</a:t>
            </a:fld>
            <a:endParaRPr lang="en-IN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018E91F-95D2-24B6-A499-45549541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6149-F370-474C-9682-36C9B244D7C5}" type="datetime1">
              <a:rPr lang="en-IN" smtClean="0"/>
              <a:t>26-02-2024</a:t>
            </a:fld>
            <a:endParaRPr lang="en-I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3CD85F3-0BBA-96CB-CFE2-60FF28CD0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Foundations of Data Science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1867</Words>
  <Application>Microsoft Office PowerPoint</Application>
  <PresentationFormat>Widescreen</PresentationFormat>
  <Paragraphs>182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Arial MT</vt:lpstr>
      <vt:lpstr>Calibri</vt:lpstr>
      <vt:lpstr>Calibri Light</vt:lpstr>
      <vt:lpstr>Microsoft Sans Serif</vt:lpstr>
      <vt:lpstr>Office Theme</vt:lpstr>
      <vt:lpstr>Natural Language Processing</vt:lpstr>
      <vt:lpstr>PowerPoint Presentation</vt:lpstr>
      <vt:lpstr>PowerPoint Presentation</vt:lpstr>
      <vt:lpstr>Phases of NLP</vt:lpstr>
      <vt:lpstr>Lexical Analysis</vt:lpstr>
      <vt:lpstr>Lexical Analysis</vt:lpstr>
      <vt:lpstr>Syntactic Analysis/Parsing</vt:lpstr>
      <vt:lpstr>Semantic Analysis</vt:lpstr>
      <vt:lpstr>Discourse Integration</vt:lpstr>
      <vt:lpstr>Pragmatic Analysis</vt:lpstr>
      <vt:lpstr>NLP Implementation</vt:lpstr>
      <vt:lpstr>NLP Steps</vt:lpstr>
      <vt:lpstr>Segmentation</vt:lpstr>
      <vt:lpstr>Tokenizing</vt:lpstr>
      <vt:lpstr>Removing Stop Words</vt:lpstr>
      <vt:lpstr>Stemming</vt:lpstr>
      <vt:lpstr>Lemmatization</vt:lpstr>
      <vt:lpstr>Part of Speech Tagging</vt:lpstr>
      <vt:lpstr>Named Entity Tagging</vt:lpstr>
      <vt:lpstr>Applications of NLP</vt:lpstr>
      <vt:lpstr>Applications of NLP</vt:lpstr>
      <vt:lpstr>Applications of NLP</vt:lpstr>
      <vt:lpstr>Applications of NLP</vt:lpstr>
      <vt:lpstr>Applications of NLP</vt:lpstr>
      <vt:lpstr>Future of NLP</vt:lpstr>
      <vt:lpstr>Natural Language vs Computer Language</vt:lpstr>
      <vt:lpstr>Advantages of NLP</vt:lpstr>
      <vt:lpstr>Disadvantages of NLP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Nisanth Kartheek Mukku</dc:creator>
  <cp:lastModifiedBy>Nisanth Kartheek Mukku</cp:lastModifiedBy>
  <cp:revision>31</cp:revision>
  <dcterms:created xsi:type="dcterms:W3CDTF">2024-02-24T06:44:40Z</dcterms:created>
  <dcterms:modified xsi:type="dcterms:W3CDTF">2024-02-26T05:47:48Z</dcterms:modified>
</cp:coreProperties>
</file>