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0"/>
  </p:notesMasterIdLst>
  <p:sldIdLst>
    <p:sldId id="257" r:id="rId2"/>
    <p:sldId id="36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67" r:id="rId30"/>
    <p:sldId id="328" r:id="rId31"/>
    <p:sldId id="368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5" r:id="rId43"/>
    <p:sldId id="341" r:id="rId44"/>
    <p:sldId id="342" r:id="rId45"/>
    <p:sldId id="343" r:id="rId46"/>
    <p:sldId id="344" r:id="rId47"/>
    <p:sldId id="346" r:id="rId48"/>
    <p:sldId id="347" r:id="rId49"/>
    <p:sldId id="349" r:id="rId50"/>
    <p:sldId id="36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70" r:id="rId62"/>
    <p:sldId id="360" r:id="rId63"/>
    <p:sldId id="361" r:id="rId64"/>
    <p:sldId id="362" r:id="rId65"/>
    <p:sldId id="363" r:id="rId66"/>
    <p:sldId id="364" r:id="rId67"/>
    <p:sldId id="365" r:id="rId68"/>
    <p:sldId id="37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BC58-A2B9-4AC9-B8F5-D1E5087AB05B}" type="datetimeFigureOut">
              <a:rPr lang="en-IN" smtClean="0"/>
              <a:t>14-03-2024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2860C-ADDA-445C-96FD-D6A928399F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71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4677-B1ED-C2A0-77B1-211F763C0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B620E-5FCF-A983-EBF7-DD90C963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3ABF-C92A-9AB4-0251-63EEA366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E993-354D-4912-AAA3-25462B5D5D3A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5631-5E15-B200-29AD-164EA7B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C211-026A-0CEE-02E8-1FBE843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5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217A-DA85-95EF-E2B4-1268F11A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8517-93B0-0EDF-4FDB-AD71CF1C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B467-44F0-4D61-2EA9-FEA2F076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B249-D3AA-4AB9-B5C4-04F267A45D70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2F24-2719-46A0-C36F-18D94544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A178-3B5D-53A1-D4CE-75D0A163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0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999A0-AF33-4EFF-B8B2-5AF31C1BD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01389-6380-B223-502E-12D71E53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7923-6DEF-B081-2787-40061FBE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CAA8-8C40-458D-9C27-DB3B13FB335B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6EDB-82A0-BFE9-21FF-E4FBE804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6257-BE22-1726-48D5-F8FC47DB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4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9752-9AFB-2EAA-508B-E27A223B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AF8A-0FBC-9EE1-B088-8369EBBD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814E-EB68-1EDE-32A2-D0DA87B9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22BF-878E-40B6-BBF3-DDCD878B0A21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B0EB-47D2-B718-EE99-0C017F25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0D34-333E-AE02-A81D-D7548807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95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25B-0DA6-FE0C-B5B2-D86A5103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4E7B-5833-C7F2-ACA0-25F60B82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2337-5C4D-4B79-C3BD-23F1E1CE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D6C4-80E8-4CFD-95FD-DA8EB70C8B2F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43E1-CB47-FBF4-62B4-328049FE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F8B3-5C10-A752-83CF-EF5A232D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D3E1-6FEC-A6BF-7C48-8EBDF962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166A-7730-ECFA-69AF-9E47CC442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16422-F992-7369-9221-FDC1816BC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95210-4043-A527-BE48-7ADBAB11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6471-7A0A-4581-B67E-09B31CD3DE2D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4220-5F73-ADF6-62D7-30C8F4A0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A627-8769-B900-E017-8DC45235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1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2337-D2FA-FB80-2ADF-F684E89E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EA23-FFC3-C696-B52E-FE117F46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DAD6-7D73-B234-2627-060A4EA58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835A4-8416-2EED-688E-AE9E21F0F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36141-6928-B033-0E0C-2B676068D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D1FF9-B892-1F3C-1F6A-8004DD8D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9362-82AA-4128-B10E-2AE1F8AFC9A0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971D3-6C25-CE59-F6C3-0BFBEBEA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490D7-22E3-3A2A-EA05-9B59035A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29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1EDE-F7DA-C76B-A846-07D5B43C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7312-1F2E-BE7D-9ABF-015D5B36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B18-093A-42AE-AEFE-20B4AAC1D2DD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0B20B-02A8-4247-8CC4-68972648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2BAC4-DC36-0B9A-D4C1-43B8A8A1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DA641-CE16-3DDD-C46F-AAC880CB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F111-A0C1-43E3-8163-D19A9F3E4A68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18EB9-7426-1224-C7CB-2A36194C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D545-59B9-4800-1449-557D322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4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242E-3E80-D9E7-5010-47F9749C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B447-9FF0-8B1B-8EE7-0C7D6763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70723-25D1-2D40-81CE-FBD036B5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216A2-9815-C027-BA55-AC44E1EE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62EB-7C2B-4E68-957C-E74CEA08B667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8D4C-77B9-FF6C-319C-A3CBF589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88027-B62D-B525-6B72-986818CC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46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BD57-37A5-BF2E-7062-2D48B63A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3A57D-DEFD-5844-B204-3752906D5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9056F-C1E1-BA2C-D592-E850BC42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633D-476D-4C1A-DD47-D4F28C5D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85EC-5C3B-4C93-B9B0-0087D60312E9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45FB-22E4-CB0F-5D61-D7D7249E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47703-D6ED-0DD4-0492-EDE0D04D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14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009EE-104B-D039-2D8B-435071F0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F4EE-66C5-5402-57BC-BFA0AEDD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D778-11EA-6831-A53E-74F4A5E1F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44B0-1DD8-44B9-816D-64E130089155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E055-B3FA-3D18-42FC-A66CDE3A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6701-A29B-2A77-A738-1D7C0BB26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FFC0-0EEA-4EB8-88E5-03F607CDC4F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942340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5: Platforms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564640"/>
            <a:ext cx="9872871" cy="6560820"/>
          </a:xfrm>
        </p:spPr>
        <p:txBody>
          <a:bodyPr>
            <a:noAutofit/>
          </a:bodyPr>
          <a:lstStyle/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Basics of Python for Data Science </a:t>
            </a:r>
            <a:r>
              <a:rPr lang="en-IN" sz="2400" dirty="0">
                <a:solidFill>
                  <a:srgbClr val="231F20"/>
                </a:solidFill>
                <a:cs typeface="Palatino Linotype"/>
              </a:rPr>
              <a:t> 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Python Libraries: Data Frame Manipulation with numpy and pandas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Exploration Data Analysis with Python 	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Time Series Data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Clustering with Python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ARCH and GARCH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Dimensionality Reduction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 Python IDEs for Data Science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0E46-9B88-62CA-FBB6-373240C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6E05-3643-4B4F-BF57-7342C0EF9664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82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lists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43" y="1200558"/>
            <a:ext cx="10960972" cy="5345974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 list can be created in four different ways: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Comma-separated values − [2, 5, 3, 8, 3]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Empty list − []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Singleton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5" dirty="0">
                <a:solidFill>
                  <a:srgbClr val="231F20"/>
                </a:solidFill>
                <a:cs typeface="Microsoft Sans Serif"/>
              </a:rPr>
              <a:t>−</a:t>
            </a:r>
            <a:r>
              <a:rPr lang="en-US" sz="2400" spc="-55" dirty="0">
                <a:solidFill>
                  <a:srgbClr val="231F20"/>
                </a:solidFill>
                <a:cs typeface="Palatino Linotype"/>
              </a:rPr>
              <a:t>[a]</a:t>
            </a:r>
            <a:endParaRPr lang="en-US" sz="2400" dirty="0">
              <a:cs typeface="Palatino Linotype"/>
            </a:endParaRP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Using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()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function</a:t>
            </a:r>
            <a:endParaRPr lang="en-US" sz="2400" dirty="0">
              <a:cs typeface="Palatino Linotype"/>
            </a:endParaRPr>
          </a:p>
          <a:p>
            <a:pPr marL="914400" indent="-914400">
              <a:lnSpc>
                <a:spcPct val="100000"/>
              </a:lnSpc>
              <a:spcBef>
                <a:spcPts val="10"/>
              </a:spcBef>
              <a:buFont typeface="+mj-lt"/>
              <a:buAutoNum type="arabicPeriod"/>
            </a:pPr>
            <a:endParaRPr lang="en-US" sz="2400" dirty="0">
              <a:cs typeface="Palatino Linotype"/>
            </a:endParaRP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B3682-5169-B839-3A4E-FFB95289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5BBB-0E76-4F17-8BE2-8C8EA804B4A1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10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31" y="136525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lists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914400"/>
            <a:ext cx="11326732" cy="5525589"/>
          </a:xfrm>
        </p:spPr>
        <p:txBody>
          <a:bodyPr numCol="2"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A list can be accessed using the following index numbers: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In[6]: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list = [1, 2, 3, 4, 5, 6, 7, 8, 9];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print ("list[6]: ", list[6]) # prints the item at the 6th  position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print("list[2:7]: ", list[2:7]) # prints the items from 2nd to  6th position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print("list[:6]: ", list[:6]) # prints the items till 6th  position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print("list[7:]: ", list[7:]) # prints the item from the 8 th  position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print("list[:-1]: ", list[:-1]) # prints upto last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item in the  list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dirty="0">
                <a:solidFill>
                  <a:srgbClr val="231F20"/>
                </a:solidFill>
                <a:cs typeface="Palatino Linotype"/>
              </a:rPr>
              <a:t>print("list[::-1]: ", list[::-1])# reverses the list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b="1" dirty="0">
                <a:solidFill>
                  <a:srgbClr val="231F20"/>
                </a:solidFill>
                <a:cs typeface="Palatino Linotype"/>
              </a:rPr>
              <a:t>Out[6]: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b="1" dirty="0">
                <a:solidFill>
                  <a:srgbClr val="231F20"/>
                </a:solidFill>
                <a:cs typeface="Palatino Linotype"/>
              </a:rPr>
              <a:t>list[6]: 7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b="1" dirty="0">
                <a:solidFill>
                  <a:srgbClr val="231F20"/>
                </a:solidFill>
                <a:cs typeface="Palatino Linotype"/>
              </a:rPr>
              <a:t>list[2:7]: [3, 4, 5, 6, 7]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b="1" dirty="0">
                <a:solidFill>
                  <a:srgbClr val="231F20"/>
                </a:solidFill>
                <a:cs typeface="Palatino Linotype"/>
              </a:rPr>
              <a:t>list[:6]: [1, 2, 3, 4, 5, 6]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b="1" dirty="0">
                <a:solidFill>
                  <a:srgbClr val="231F20"/>
                </a:solidFill>
                <a:cs typeface="Palatino Linotype"/>
              </a:rPr>
              <a:t>list[7:]: [8, 9]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b="1" dirty="0">
                <a:solidFill>
                  <a:srgbClr val="231F20"/>
                </a:solidFill>
                <a:cs typeface="Palatino Linotype"/>
              </a:rPr>
              <a:t>list[:-1]: [1, 2, 3, 4, 5, 6, 7, 8]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200" b="1" dirty="0">
                <a:solidFill>
                  <a:srgbClr val="231F20"/>
                </a:solidFill>
                <a:cs typeface="Palatino Linotype"/>
              </a:rPr>
              <a:t>list[::-1]: [9, 8, 7, 6, 5, 4, 3, 2, 1]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200" dirty="0">
              <a:solidFill>
                <a:srgbClr val="231F20"/>
              </a:solidFill>
              <a:cs typeface="Palatino Linotype"/>
            </a:endParaRPr>
          </a:p>
          <a:p>
            <a:pPr marL="914400" indent="-914400">
              <a:lnSpc>
                <a:spcPct val="100000"/>
              </a:lnSpc>
              <a:spcBef>
                <a:spcPts val="10"/>
              </a:spcBef>
              <a:buFont typeface="+mj-lt"/>
              <a:buAutoNum type="arabicPeriod"/>
            </a:pPr>
            <a:endParaRPr lang="en-US" sz="2200" dirty="0">
              <a:cs typeface="Palatino Linotype"/>
            </a:endParaRPr>
          </a:p>
          <a:p>
            <a:pPr marL="0" marR="20320" indent="0">
              <a:buNone/>
              <a:tabLst>
                <a:tab pos="342265" algn="l"/>
              </a:tabLst>
            </a:pPr>
            <a:endParaRPr lang="en-US" sz="22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CC672-6F34-0368-7A9D-C56148F1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97F4-C911-4ACD-AC51-CF054C5EA1E6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13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List Updation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28700"/>
            <a:ext cx="10960972" cy="5041174"/>
          </a:xfrm>
        </p:spPr>
        <p:txBody>
          <a:bodyPr numCol="2"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Modyfying the existing items: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In[7]: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 = [1, 2, 3, 4, 5, 6, 7,8,9];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("Value at index 4 : )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(list[4])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list[4] = 12;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 "New value at index 4 : ")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(list[4])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Out[7]: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Value at index 4 : 5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New value at index 4 :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12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6A826-EBB0-FEB4-CDED-6E141BD8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9BDF-F370-49AF-8B81-C5341F7ADDA9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9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Adding new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28700"/>
            <a:ext cx="10960972" cy="5041174"/>
          </a:xfrm>
        </p:spPr>
        <p:txBody>
          <a:bodyPr numCol="2">
            <a:noAutofit/>
          </a:bodyPr>
          <a:lstStyle/>
          <a:p>
            <a:pPr marL="2032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In[8]: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 = [1, 2, 3, 4, 5, 6, 7, 8, 9];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print(list) 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list.append(11)  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print(list)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Out[8]: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[1, 2, 3, 4, 5, 6, 7, 8, 9]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[1, 2, 3, 4, 5, 6, 7, 8, 9, 11]</a:t>
            </a:r>
          </a:p>
          <a:p>
            <a:pPr marL="431800">
              <a:lnSpc>
                <a:spcPct val="100000"/>
              </a:lnSpc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FD924-E737-9148-DCAF-743218CD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1B91-1F85-4081-9335-02A2044F18D2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0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83327"/>
            <a:ext cx="12019279" cy="609600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You can also append an entire list into the existing list.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815736"/>
            <a:ext cx="10960972" cy="4254137"/>
          </a:xfrm>
        </p:spPr>
        <p:txBody>
          <a:bodyPr numCol="2">
            <a:noAutofit/>
          </a:bodyPr>
          <a:lstStyle/>
          <a:p>
            <a:pPr marL="2032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In[9]: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 = [1, 2, 3, 4, 5, 6, 7, 8, 9];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print(list)  list.append([11,12,13])  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print(list)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Out[9]: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[1, 2, 3, 4, 5, 6, 7, 8, 9]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[1, 2, 3, 4, 5, 6, 7, 8, 9, [11,12,13]]</a:t>
            </a:r>
          </a:p>
          <a:p>
            <a:pPr marL="203200" indent="0">
              <a:lnSpc>
                <a:spcPct val="100000"/>
              </a:lnSpc>
              <a:buNone/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86B18-9345-10B2-3435-D84F73A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B464-84C4-4E82-969A-3B26D9BC894B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3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36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Deleting items in the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D017F-9223-010A-C834-1C5A4AD2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642803"/>
          </a:xfrm>
        </p:spPr>
        <p:txBody>
          <a:bodyPr>
            <a:normAutofit fontScale="92500" lnSpcReduction="10000"/>
          </a:bodyPr>
          <a:lstStyle/>
          <a:p>
            <a:pPr marL="20320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231F20"/>
                </a:solidFill>
                <a:cs typeface="Palatino Linotype"/>
              </a:rPr>
              <a:t>In[10]: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list = [1, 2, 3, 4, 5, 6, 7,8,9];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print(list)  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del list[2];  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print(list)  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231F20"/>
                </a:solidFill>
                <a:cs typeface="Palatino Linotype"/>
              </a:rPr>
              <a:t>Out[10]: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[1, 2, 3, 4, 5, 6, 7, 8, 9]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[1, 2, 4, 5, 6, 7, 8, 9]</a:t>
            </a:r>
          </a:p>
          <a:p>
            <a:pPr marL="660400" indent="-457200">
              <a:lnSpc>
                <a:spcPct val="100000"/>
              </a:lnSpc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The items in the list can also be deleted using the </a:t>
            </a:r>
            <a:r>
              <a:rPr lang="en-US" sz="2800" b="1" dirty="0">
                <a:solidFill>
                  <a:srgbClr val="231F20"/>
                </a:solidFill>
                <a:cs typeface="Palatino Linotype"/>
              </a:rPr>
              <a:t>remove()</a:t>
            </a:r>
            <a:r>
              <a:rPr lang="en-US" sz="2800" dirty="0">
                <a:solidFill>
                  <a:srgbClr val="231F20"/>
                </a:solidFill>
                <a:cs typeface="Palatino Linotype"/>
              </a:rPr>
              <a:t> function.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E0F89-94DC-2454-8F40-EDC45A41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1891-45B4-45A1-A7AB-43D6CA5904D8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0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14" y="1375501"/>
            <a:ext cx="10960972" cy="5345974"/>
          </a:xfrm>
        </p:spPr>
        <p:txBody>
          <a:bodyPr>
            <a:noAutofit/>
          </a:bodyPr>
          <a:lstStyle/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 tuple is a collection of ordered elements and is immutable.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Any  sort of modification in the tuple is prohibited and needs the creation  of a new tuple.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Same as lists, a tuple can hold homogenous and heterogeneous data.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All the items in the tuple are enclosed in parenthesis and are separated using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F04D5-E72C-9E6B-5234-DA3DDD34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8E85-5FDD-4980-B47D-56F402F8BB8F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6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43" y="1192938"/>
            <a:ext cx="10960972" cy="5345974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Tuple can be created in the following ways: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Comma-separated values – (2, 5, 3, 8, 3)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Empty tuple – ()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Singleton tuple – (a,)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Note: Even when creating a single-valued tuple, a comma must  be included after the value.</a:t>
            </a:r>
          </a:p>
          <a:p>
            <a:pPr marL="457200" marR="20320" indent="-45720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Using the tuple 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B601-E768-DAD1-75AC-BFDF1B5D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5DDC-B672-44FE-BBDD-5D521CD01D06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21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938"/>
            <a:ext cx="10960972" cy="5345974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A tuple can be accessed as follows: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In[11]: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 = (‘a’, ‘b’, ‘c’, ‘d’, ‘e’, ‘f’);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("tup [5]: ", tup[5])# prints the item at the 5th position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print("tup [2:4]: ", tup [2:4])# prints the items from 2nd to 3rd position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Out[11]: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 [5]: f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 [2:4]: (c, d)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18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09F5-87EA-184E-5333-7A0A5AD3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97-B50F-48BA-9417-5914FD40724C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65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60"/>
            <a:ext cx="10960972" cy="5345974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Tuple updation: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In[12]: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tup1 = ('a', 'b', 'c', 'd', 'e', 'f’)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tup2=(1,2,3,4)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tup3=tup1+tup2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print(tup3)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Out[12]: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('a', 'b', 'c', 'd', 'e', 'f', 1, 2, 3, 4)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19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F7ED-7F22-8885-6A81-50D8E9A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E5C5-F6EE-4ABF-9D3D-23E353AB7ECD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3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942340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5: Platforms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564640"/>
            <a:ext cx="9872871" cy="6560820"/>
          </a:xfrm>
        </p:spPr>
        <p:txBody>
          <a:bodyPr>
            <a:noAutofit/>
          </a:bodyPr>
          <a:lstStyle/>
          <a:p>
            <a:pPr marR="20320"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Basics of Python for Data Science </a:t>
            </a:r>
            <a:r>
              <a:rPr lang="en-IN" sz="2400" b="1" dirty="0">
                <a:solidFill>
                  <a:srgbClr val="231F20"/>
                </a:solidFill>
                <a:cs typeface="Palatino Linotype"/>
              </a:rPr>
              <a:t> 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Python Libraries: Data Frame Manipulation with numpy and pandas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Exploration Data Analysis with Python 	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Time Series Data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Clustering with Python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ARCH and GARCH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Dimensionality Reduction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 Python IDEs for Data Science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0E46-9B88-62CA-FBB6-373240C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6E05-3643-4B4F-BF57-7342C0EF9664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89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23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176"/>
            <a:ext cx="10515600" cy="4856163"/>
          </a:xfrm>
        </p:spPr>
        <p:txBody>
          <a:bodyPr numCol="2"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Deleting tuple: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As the tuple is immutable, the entire tuple is deleted using the del() function.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In[13]: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(tup1);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del tup1;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("After deleting tup : ");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(tup1);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Out[13]: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('a', 'b', 'c', 'd', 'e', 'f')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After deleting tup 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NameErrorTraceback (most recent call last)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&lt;ipython-input-85-af0fc5861ae2&gt; in &lt;module&gt;()3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2 del tup1;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3 print ("After deleting tup : ");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----&gt; 4 print (tup1);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NameError: name 'tup1' is not defined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A258-5631-2D25-A097-DE427995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83F-D947-4A9D-85C3-32EFD16BD218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55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192938"/>
            <a:ext cx="10960972" cy="5345974"/>
          </a:xfrm>
        </p:spPr>
        <p:txBody>
          <a:bodyPr>
            <a:noAutofit/>
          </a:bodyPr>
          <a:lstStyle/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 dictionary is an unordered sequence that contains key-value  pairs. </a:t>
            </a:r>
          </a:p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 dictionary has unique keys, but the values can be repeated.</a:t>
            </a:r>
          </a:p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keys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in the dictionary are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immutable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, whereas the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value can have any type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. </a:t>
            </a:r>
          </a:p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Keys and values are separated using a colon, and the whole dictionary is enclosed in curly brackets.</a:t>
            </a:r>
          </a:p>
          <a:p>
            <a:pPr marR="20320"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21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C239-6B34-5593-AFA4-3C3E4E8D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E371-AC7A-4D9D-BE2A-AD5F9C4BC327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384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6002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9" y="869632"/>
            <a:ext cx="11039349" cy="5669280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Accessing values in Dictionary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In[14]: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dict = {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"Name": "Pallavi",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"Age": "23",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"College": "PCCOE"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}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print(dict)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dict["Name"]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Out[14]: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{'Name': 'Pallavi', 'Age': '23', 'College': 'PCCOE’}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'Pallavi’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22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0AFE5-34E3-F208-9798-7D64A622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6E16-A638-405B-9B1B-6121F1B46279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61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74171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783771"/>
            <a:ext cx="11039349" cy="5669280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Updating the dictionary: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In[15]: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dict = {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"Name": "Pallavi",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"Age": "23",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"College": "PCCOE"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}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dict["Age"]=22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print(dict)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Out[15]: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{'Age': 22, 'College': 'PCCOE', 'Name': 'Pallavi'}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23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F9FF-7CC1-2694-AE0A-1DFC93C5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AEA0-82B9-4DED-BEA5-0D620FC49C5C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07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028700"/>
            <a:ext cx="11039349" cy="5669280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Deleting dictionary items:</a:t>
            </a:r>
          </a:p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Every element in the dictionary can be deleted individually or as a  whole. Also, the entire dictionary can be deleted.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In[16]: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del dict['Name'];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print(dict)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Out[16]: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{'Age': '23', 'College': 'PCCOE'}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24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3805-8153-3349-5B0D-51D1B780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DCB6-5870-43D0-93B6-05254ADA526A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9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27" y="1219200"/>
            <a:ext cx="11039349" cy="5219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Clearing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10" dirty="0">
                <a:solidFill>
                  <a:srgbClr val="231F20"/>
                </a:solidFill>
                <a:cs typeface="Palatino Linotype"/>
              </a:rPr>
              <a:t>all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 the 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values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in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dictionary:</a:t>
            </a:r>
            <a:endParaRPr lang="en-US" sz="2400" dirty="0"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r>
              <a:rPr lang="en-US" sz="2400" b="1" spc="-5" dirty="0">
                <a:solidFill>
                  <a:srgbClr val="231F20"/>
                </a:solidFill>
                <a:cs typeface="Courier New"/>
              </a:rPr>
              <a:t>In[17]:</a:t>
            </a:r>
            <a:endParaRPr lang="en-US" sz="2400" dirty="0">
              <a:cs typeface="Courier New"/>
            </a:endParaRPr>
          </a:p>
          <a:p>
            <a:pPr marL="0" marR="3243580" indent="0">
              <a:lnSpc>
                <a:spcPct val="100000"/>
              </a:lnSpc>
              <a:buNone/>
            </a:pPr>
            <a:r>
              <a:rPr lang="en-US" sz="2400" spc="-5" dirty="0">
                <a:solidFill>
                  <a:srgbClr val="231F20"/>
                </a:solidFill>
                <a:cs typeface="Courier New"/>
              </a:rPr>
              <a:t>   dict.clear();  </a:t>
            </a:r>
          </a:p>
          <a:p>
            <a:pPr marL="0" marR="3243580" indent="0">
              <a:lnSpc>
                <a:spcPct val="100000"/>
              </a:lnSpc>
              <a:buNone/>
            </a:pPr>
            <a:r>
              <a:rPr lang="en-US" sz="2400" spc="-5" dirty="0">
                <a:solidFill>
                  <a:srgbClr val="231F20"/>
                </a:solidFill>
                <a:cs typeface="Courier New"/>
              </a:rPr>
              <a:t>   print(dict) </a:t>
            </a:r>
            <a:r>
              <a:rPr lang="en-US" sz="2400" dirty="0">
                <a:solidFill>
                  <a:srgbClr val="231F20"/>
                </a:solidFill>
                <a:cs typeface="Courier New"/>
              </a:rPr>
              <a:t> </a:t>
            </a:r>
          </a:p>
          <a:p>
            <a:pPr marR="3243580">
              <a:lnSpc>
                <a:spcPct val="100000"/>
              </a:lnSpc>
            </a:pPr>
            <a:r>
              <a:rPr lang="en-US" sz="2400" b="1" spc="-5" dirty="0">
                <a:solidFill>
                  <a:srgbClr val="231F20"/>
                </a:solidFill>
                <a:cs typeface="Courier New"/>
              </a:rPr>
              <a:t>Out[17]: </a:t>
            </a:r>
            <a:r>
              <a:rPr lang="en-US" sz="2400" spc="-5" dirty="0">
                <a:solidFill>
                  <a:srgbClr val="231F20"/>
                </a:solidFill>
                <a:cs typeface="Courier New"/>
              </a:rPr>
              <a:t>{}</a:t>
            </a:r>
          </a:p>
          <a:p>
            <a:pPr marR="3243580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entire dictionary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can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be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deleted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using 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del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dict.</a:t>
            </a:r>
            <a:endParaRPr lang="en-US" sz="2400" dirty="0">
              <a:cs typeface="Palatino Linotype"/>
            </a:endParaRPr>
          </a:p>
          <a:p>
            <a:pPr marL="0" marR="3243580" indent="0">
              <a:lnSpc>
                <a:spcPct val="100000"/>
              </a:lnSpc>
              <a:buNone/>
            </a:pPr>
            <a:endParaRPr lang="en-US" sz="2400" dirty="0">
              <a:cs typeface="Courier New"/>
            </a:endParaRP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25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DB75-B9F1-6B6C-E86F-E757802E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0A6D-61E4-4720-927C-FBB81E1DD791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47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5" y="1028700"/>
            <a:ext cx="11039349" cy="5219700"/>
          </a:xfrm>
        </p:spPr>
        <p:txBody>
          <a:bodyPr>
            <a:noAutofit/>
          </a:bodyPr>
          <a:lstStyle/>
          <a:p>
            <a:pPr marL="4318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A string is a combination of zero or more characters enclosed in  single quotes or double quotes. </a:t>
            </a:r>
          </a:p>
          <a:p>
            <a:pPr marL="4318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Python treats single quotes the same  as double quotes and vice versa. </a:t>
            </a:r>
          </a:p>
          <a:p>
            <a:pPr marL="4318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Creating a string is the same as assigning the value to a variable in Python.</a:t>
            </a:r>
          </a:p>
          <a:p>
            <a:pPr marL="0" marR="20320" indent="0" algn="just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26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56E7-C5A9-1964-4F8B-30F192D9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4103-5040-4ACE-BD45-5DD1D1DDC1E8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4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71" y="136525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75" y="900112"/>
            <a:ext cx="11039349" cy="5638800"/>
          </a:xfrm>
        </p:spPr>
        <p:txBody>
          <a:bodyPr numCol="2"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String manipulations: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In[18]: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str1 = 'This is an example of String Manipulation in Python’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print(str1)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print(str1[0:13])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print(str1[43:])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print('Text length = ', len(str1))  print('Upper case:', str1.upper())  print('Lower case:', str1.lower())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Out[18]: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is an example of String Manipulation in Python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is an ex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n Python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Text length = 51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Upper case: THIS IS AN EXAMPLE OF STRING MANIPULATION IN  PYTHON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Lower case: this is an example of string manipulation in  python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27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26D45-C013-BD55-A004-AA88631A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462D-C6B9-4312-B1D0-FF1DD0E5477F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60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 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5" y="1028700"/>
            <a:ext cx="11039349" cy="5219700"/>
          </a:xfrm>
        </p:spPr>
        <p:txBody>
          <a:bodyPr>
            <a:noAutofit/>
          </a:bodyPr>
          <a:lstStyle/>
          <a:p>
            <a:pPr marL="203200" indent="0">
              <a:lnSpc>
                <a:spcPct val="100000"/>
              </a:lnSpc>
              <a:buNone/>
            </a:pP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In[19]: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str1 = "String"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print("Text before Modification:", str1)  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print()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str1 += ' Modification!'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print("Text After Modification:", str1)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Out[19]: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Text before Modification:String</a:t>
            </a:r>
          </a:p>
          <a:p>
            <a:pPr marL="20320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Text After Modification: String Modification!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28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D397-997C-2584-27DF-BA7EB773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903-3943-424D-80C2-2E6562BE740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415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942340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5: Platforms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564640"/>
            <a:ext cx="9872871" cy="6560820"/>
          </a:xfrm>
        </p:spPr>
        <p:txBody>
          <a:bodyPr>
            <a:noAutofit/>
          </a:bodyPr>
          <a:lstStyle/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Basics of Python for Data Science </a:t>
            </a:r>
            <a:r>
              <a:rPr lang="en-IN" sz="2400" dirty="0">
                <a:solidFill>
                  <a:srgbClr val="231F20"/>
                </a:solidFill>
                <a:cs typeface="Palatino Linotype"/>
              </a:rPr>
              <a:t> </a:t>
            </a:r>
          </a:p>
          <a:p>
            <a:pPr marL="240665">
              <a:lnSpc>
                <a:spcPct val="100000"/>
              </a:lnSpc>
            </a:pPr>
            <a:r>
              <a:rPr lang="en-IN" sz="2400" b="1" dirty="0">
                <a:solidFill>
                  <a:srgbClr val="231F20"/>
                </a:solidFill>
                <a:cs typeface="Palatino Linotype"/>
              </a:rPr>
              <a:t>Python Libraries: Data Frame Manipulation with numpy and pandas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Exploration Data Analysis with Python 	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Time Series Data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Clustering with Python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ARCH and GARCH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Dimensionality Reduction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 Python IDEs for Data Science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29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0E46-9B88-62CA-FBB6-373240C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6E05-3643-4B4F-BF57-7342C0EF9664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8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Basics of 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5" y="1506220"/>
            <a:ext cx="9872871" cy="6560820"/>
          </a:xfrm>
        </p:spPr>
        <p:txBody>
          <a:bodyPr>
            <a:noAutofit/>
          </a:bodyPr>
          <a:lstStyle/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Data science is a combination of different tools, algorithms, and machine  learning concepts to discover hidden insights from raw data.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notable factor to use Python in data science is the availability of different  libraries for data science or data analytics.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NumPy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(for array-based data manipulation),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pandas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(for labeled data manipulation),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SciPy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(for scientific computing), and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scikit-learn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(for ML algorithms) are a few among the many libraries  that are generally used in data science.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EA73E-E9CA-C09A-AA62-546C5536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B7E-B206-4E24-8873-C435A1523DFE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72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099"/>
            <a:ext cx="10010031" cy="90024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Libraries: DataFrame Manipulation  with pandas and 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1476102"/>
            <a:ext cx="10947910" cy="4929052"/>
          </a:xfrm>
        </p:spPr>
        <p:txBody>
          <a:bodyPr>
            <a:noAutofit/>
          </a:bodyPr>
          <a:lstStyle/>
          <a:p>
            <a:pPr marL="431800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Python provides its large library support for various stages in data science.</a:t>
            </a:r>
          </a:p>
          <a:p>
            <a:pPr marL="431800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Python libraries contain various tools, functions, and methods to analyze  data. Each library has its focus on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data mining, data visualization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, etc.</a:t>
            </a:r>
          </a:p>
          <a:p>
            <a:pPr marL="431800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There are various Python libraries used for data science. Some of them are listed below:</a:t>
            </a:r>
          </a:p>
          <a:p>
            <a:pPr marL="60325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Data mining (Libraray)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Scrapy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BeautifulSoap</a:t>
            </a:r>
          </a:p>
          <a:p>
            <a:pPr marL="431800">
              <a:lnSpc>
                <a:spcPct val="100000"/>
              </a:lnSpc>
            </a:pPr>
            <a:endParaRPr lang="en-US" sz="2400" spc="5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30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2695-C2FB-03AE-A584-5434B160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0182-205F-4D5C-831F-A68E57CC24D5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48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322033"/>
            <a:ext cx="10010031" cy="90024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Libraries: DataFrame Manipulation  with pandas and 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298"/>
            <a:ext cx="10947910" cy="4929052"/>
          </a:xfrm>
        </p:spPr>
        <p:txBody>
          <a:bodyPr>
            <a:noAutofit/>
          </a:bodyPr>
          <a:lstStyle/>
          <a:p>
            <a:pPr marL="14605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2.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Data processing and modeling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NumPy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pandas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SciPy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Scikit-learn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XGBoost</a:t>
            </a:r>
          </a:p>
          <a:p>
            <a:pPr marL="146050" indent="0">
              <a:lnSpc>
                <a:spcPct val="100000"/>
              </a:lnSpc>
              <a:buNone/>
            </a:pP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3. Data visualization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Matplotlib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Seaborn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Pydot</a:t>
            </a:r>
          </a:p>
          <a:p>
            <a:pPr marL="889000" lvl="1">
              <a:lnSpc>
                <a:spcPct val="100000"/>
              </a:lnSpc>
            </a:pPr>
            <a:r>
              <a:rPr lang="en-US" spc="5" dirty="0">
                <a:solidFill>
                  <a:srgbClr val="231F20"/>
                </a:solidFill>
                <a:cs typeface="Palatino Linotype"/>
              </a:rPr>
              <a:t>Plotly</a:t>
            </a:r>
          </a:p>
          <a:p>
            <a:pPr marL="431800">
              <a:lnSpc>
                <a:spcPct val="100000"/>
              </a:lnSpc>
            </a:pPr>
            <a:endParaRPr lang="en-US" sz="2400" spc="5" dirty="0">
              <a:solidFill>
                <a:srgbClr val="231F20"/>
              </a:solidFill>
              <a:cs typeface="Palatino Linotype"/>
            </a:endParaRPr>
          </a:p>
          <a:p>
            <a:pPr marL="431800">
              <a:lnSpc>
                <a:spcPct val="100000"/>
              </a:lnSpc>
            </a:pPr>
            <a:endParaRPr lang="en-US" sz="2400" spc="5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31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2695-C2FB-03AE-A584-5434B160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0182-205F-4D5C-831F-A68E57CC24D5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66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1476102"/>
            <a:ext cx="10947910" cy="4929052"/>
          </a:xfrm>
        </p:spPr>
        <p:txBody>
          <a:bodyPr>
            <a:noAutofit/>
          </a:bodyPr>
          <a:lstStyle/>
          <a:p>
            <a:pPr marL="4318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pandas is a free Python data analysis and data handling software library. </a:t>
            </a:r>
          </a:p>
          <a:p>
            <a:pPr marL="4318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pandas provides a variety of high-performance and convenient data structures  along with operations for data manipulation. </a:t>
            </a:r>
          </a:p>
          <a:p>
            <a:pPr marL="4318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pandas is also known for its range of tools for reading and writing data between in-memory data structures and various file formats.</a:t>
            </a:r>
          </a:p>
          <a:p>
            <a:pPr marL="4318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The standard form to import the pandas module is:</a:t>
            </a:r>
          </a:p>
          <a:p>
            <a:pPr marL="203200" indent="0" algn="just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     In[20]: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import pandas as pd</a:t>
            </a:r>
          </a:p>
          <a:p>
            <a:pPr marL="546100" indent="-342900" algn="just">
              <a:lnSpc>
                <a:spcPct val="100000"/>
              </a:lnSpc>
            </a:pP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Note: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pd is just an alias. Any name can be used as an alias.</a:t>
            </a:r>
          </a:p>
          <a:p>
            <a:pPr marL="203200" indent="0" algn="just">
              <a:lnSpc>
                <a:spcPct val="100000"/>
              </a:lnSpc>
              <a:buNone/>
            </a:pPr>
            <a:endParaRPr lang="en-US" sz="2400" spc="5" dirty="0">
              <a:solidFill>
                <a:srgbClr val="231F20"/>
              </a:solidFill>
              <a:cs typeface="Palatino Linotype"/>
            </a:endParaRPr>
          </a:p>
          <a:p>
            <a:pPr marL="146050" indent="0">
              <a:lnSpc>
                <a:spcPct val="100000"/>
              </a:lnSpc>
              <a:buNone/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			</a:t>
            </a:r>
          </a:p>
          <a:p>
            <a:pPr marL="431800" algn="just">
              <a:lnSpc>
                <a:spcPct val="100000"/>
              </a:lnSpc>
            </a:pPr>
            <a:endParaRPr lang="en-US" sz="2400" spc="5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32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B0E0E-E346-21C8-F033-9083CF10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3514-394A-45FC-930A-2C2468C07911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89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1476102"/>
            <a:ext cx="10947910" cy="4929052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Load</a:t>
            </a:r>
            <a:r>
              <a:rPr lang="en-US" sz="2400" b="1" spc="-1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and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examine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dataset:</a:t>
            </a:r>
            <a:endParaRPr lang="en-US" sz="2400" dirty="0"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cs typeface="Palatino Linotype"/>
              </a:rPr>
              <a:t>DataFrame is a two-dimensional array where each feature (column) is simply  a shared index series. 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cs typeface="Palatino Linotype"/>
              </a:rPr>
              <a:t>A DataFrame can be viewed as a generalization of the NumPy array.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cs typeface="Palatino Linotype"/>
              </a:rPr>
              <a:t>A dataset can be read and loaded to the pandas DataFrame using the below code syntax: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cs typeface="Palatino Linotype"/>
              </a:rPr>
              <a:t>In[21]: df = </a:t>
            </a:r>
            <a:r>
              <a:rPr lang="en-US" sz="2400" b="1" dirty="0">
                <a:cs typeface="Palatino Linotype"/>
              </a:rPr>
              <a:t>pd.read_csv('iris.csv')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cs typeface="Palatino Linotype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cs typeface="Palatino Linotype"/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33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2A1B-101C-6D38-F8FA-78F4C20E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9F22-D00F-444A-A6C3-B6F1C04F007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82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969"/>
            <a:ext cx="10960973" cy="5386250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The first glance at the dataset can be made using the following functions: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head() –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built-in function displays the first five rows by default. Passing any integer in the function will display that many certain rows starting from the top.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tail() –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built-in function displays the last five rows by default.  Passing any integer in the function will display that many certain rows from the bottom.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34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29B5-4B7F-1003-1704-ED16202B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245F-8706-4149-B04E-8CD8F6EE850F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86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6071"/>
            <a:ext cx="10010031" cy="59980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875"/>
            <a:ext cx="10960973" cy="5386250"/>
          </a:xfrm>
        </p:spPr>
        <p:txBody>
          <a:bodyPr>
            <a:noAutofit/>
          </a:bodyPr>
          <a:lstStyle/>
          <a:p>
            <a:pPr marL="12700"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sample() –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built-in function displays a random row from the dataset. Passing any integer in the function will display that many random rows. </a:t>
            </a:r>
          </a:p>
          <a:p>
            <a:pPr marL="469900" lvl="1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Syntax: DataFrame.sample()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info() –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built-in function displays a complete summary of the dataset, including the no. of rows, columns, the data types of the features, the null values, etc.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Syntax:DataFrame.info()</a:t>
            </a:r>
          </a:p>
          <a:p>
            <a:pPr marL="12700"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describe() –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built-in function displays comprehensive  statistics that sums up the central tendency, the shape of the dataset, and  dispersion.</a:t>
            </a:r>
          </a:p>
          <a:p>
            <a:pPr marL="469900" lvl="1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Syntax:DataFrame.describe()</a:t>
            </a:r>
          </a:p>
          <a:p>
            <a:pPr marL="12700" algn="just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35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DA9C-9AFA-C32F-DBE3-3023046C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CB8F-D748-4182-A731-EE91A900DEE8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787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DataFrame Indexing</a:t>
            </a: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750"/>
            <a:ext cx="10960973" cy="5386250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loc() –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This function is used for label-based indexing. This method recovers rows that get only labeled index as input and return rows.</a:t>
            </a:r>
          </a:p>
          <a:p>
            <a:pPr marL="469900"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231F20"/>
                </a:solidFill>
                <a:cs typeface="Palatino Linotype"/>
              </a:rPr>
              <a:t>Syntax: pandas.DataFrame.loc[]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In[22]: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import pandas as pd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data = pd.read_csv('Downloads//MovieData.csv', index_col ="director_name")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first = data.loc["Gore Verbinski"] 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first.head(10)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36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7089-6D70-4394-317A-DF73F85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9A39-2BBE-42DF-9EDA-6EE89F304703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980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34" y="790304"/>
            <a:ext cx="10960973" cy="5386250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 Out[22]:</a:t>
            </a: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endParaRPr lang="en-US" sz="3200" b="1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37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0" y="1182250"/>
            <a:ext cx="10450285" cy="488544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5262-0E60-AF3F-44E5-0C2796F3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66CC-7FB3-4EF8-AF4D-8F6D5951A352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B77DFD-244C-97DB-EB6E-5FE8983AF269}"/>
              </a:ext>
            </a:extLst>
          </p:cNvPr>
          <p:cNvSpPr txBox="1">
            <a:spLocks/>
          </p:cNvSpPr>
          <p:nvPr/>
        </p:nvSpPr>
        <p:spPr>
          <a:xfrm>
            <a:off x="1090984" y="190500"/>
            <a:ext cx="10010031" cy="5998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DataFrame Indexing</a:t>
            </a: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A64DA-7E97-7F15-6BE9-CDF51889A697}"/>
              </a:ext>
            </a:extLst>
          </p:cNvPr>
          <p:cNvSpPr txBox="1"/>
          <p:nvPr/>
        </p:nvSpPr>
        <p:spPr>
          <a:xfrm>
            <a:off x="3942080" y="6067696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Usage of the loc() function</a:t>
            </a:r>
          </a:p>
        </p:txBody>
      </p:sp>
    </p:spTree>
    <p:extLst>
      <p:ext uri="{BB962C8B-B14F-4D97-AF65-F5344CB8AC3E}">
        <p14:creationId xmlns:p14="http://schemas.microsoft.com/office/powerpoint/2010/main" val="1423969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51" y="222374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DataFrame Indexing</a:t>
            </a: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1018904"/>
            <a:ext cx="10960973" cy="5386250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iloc(): This method retrieves rows using integer-based indexing.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In[23]: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import pandas as pd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data = pd.read_csv('Downloads\\MovieData.csv') 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first = data.iloc[[0,1,3]]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400" b="1" spc="-5" dirty="0">
                <a:solidFill>
                  <a:srgbClr val="231F20"/>
                </a:solidFill>
                <a:cs typeface="Courier New"/>
              </a:rPr>
              <a:t>Out[23]:</a:t>
            </a:r>
            <a:endParaRPr lang="en-IN" sz="2400" b="1" dirty="0"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38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51" y="3649320"/>
            <a:ext cx="8681720" cy="238650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76D0B3-0E9C-958D-E171-35930D1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F880-DBA0-43A1-A19C-38E1B09935B0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DA99C-D5B7-22C9-6E94-60B3F3559D10}"/>
              </a:ext>
            </a:extLst>
          </p:cNvPr>
          <p:cNvSpPr txBox="1"/>
          <p:nvPr/>
        </p:nvSpPr>
        <p:spPr>
          <a:xfrm>
            <a:off x="3942080" y="6067696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Usage of the </a:t>
            </a:r>
            <a:r>
              <a:rPr lang="en-IN" b="1" dirty="0" err="1"/>
              <a:t>iloc</a:t>
            </a:r>
            <a:r>
              <a:rPr lang="en-IN" b="1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378363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Data frame operations</a:t>
            </a: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750"/>
            <a:ext cx="10960973" cy="5386250"/>
          </a:xfrm>
        </p:spPr>
        <p:txBody>
          <a:bodyPr>
            <a:noAutofit/>
          </a:bodyPr>
          <a:lstStyle/>
          <a:p>
            <a:pPr marL="127000" marR="2872105" algn="just">
              <a:lnSpc>
                <a:spcPct val="100000"/>
              </a:lnSpc>
              <a:spcBef>
                <a:spcPts val="600"/>
              </a:spcBef>
            </a:pP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Sort</a:t>
            </a:r>
            <a:r>
              <a:rPr lang="en-US" sz="2400" b="1" spc="-1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data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frame</a:t>
            </a:r>
            <a:endParaRPr lang="en-US" sz="2400" dirty="0">
              <a:cs typeface="Palatino Linotype"/>
            </a:endParaRPr>
          </a:p>
          <a:p>
            <a:pPr marL="12700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 data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frame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can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 be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sorted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in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two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ways:</a:t>
            </a:r>
            <a:endParaRPr lang="en-US" sz="2400" dirty="0">
              <a:cs typeface="Palatino Linotype"/>
            </a:endParaRPr>
          </a:p>
          <a:p>
            <a:pPr marL="774700" marR="158115" lvl="1" indent="-152400" algn="just">
              <a:buFont typeface="Palatino Linotype"/>
              <a:buChar char="•"/>
              <a:tabLst>
                <a:tab pos="317500" algn="l"/>
              </a:tabLst>
            </a:pPr>
            <a:r>
              <a:rPr lang="en-US" b="1" spc="5" dirty="0">
                <a:solidFill>
                  <a:srgbClr val="231F20"/>
                </a:solidFill>
                <a:cs typeface="Palatino Linotype"/>
              </a:rPr>
              <a:t>sort_index</a:t>
            </a:r>
            <a:r>
              <a:rPr lang="en-US" b="1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–</a:t>
            </a:r>
            <a:r>
              <a:rPr lang="en-US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10" dirty="0">
                <a:solidFill>
                  <a:srgbClr val="231F20"/>
                </a:solidFill>
                <a:cs typeface="Palatino Linotype"/>
              </a:rPr>
              <a:t>This</a:t>
            </a:r>
            <a:r>
              <a:rPr lang="en-US" spc="-1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method</a:t>
            </a:r>
            <a:r>
              <a:rPr lang="en-US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sorts</a:t>
            </a:r>
            <a:r>
              <a:rPr lang="en-US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pc="-1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Palatino Linotype"/>
              </a:rPr>
              <a:t>data</a:t>
            </a:r>
            <a:r>
              <a:rPr lang="en-US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frame</a:t>
            </a:r>
            <a:r>
              <a:rPr lang="en-US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based</a:t>
            </a:r>
            <a:r>
              <a:rPr lang="en-US" spc="-1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Palatino Linotype"/>
              </a:rPr>
              <a:t>on</a:t>
            </a:r>
            <a:r>
              <a:rPr lang="en-US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index</a:t>
            </a:r>
            <a:r>
              <a:rPr lang="en-US" spc="-1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-10" dirty="0">
                <a:solidFill>
                  <a:srgbClr val="231F20"/>
                </a:solidFill>
                <a:cs typeface="Palatino Linotype"/>
              </a:rPr>
              <a:t>of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5" dirty="0">
                <a:solidFill>
                  <a:srgbClr val="231F20"/>
                </a:solidFill>
                <a:cs typeface="Palatino Linotype"/>
              </a:rPr>
              <a:t>certain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-10" dirty="0">
                <a:solidFill>
                  <a:srgbClr val="231F20"/>
                </a:solidFill>
                <a:cs typeface="Palatino Linotype"/>
              </a:rPr>
              <a:t>values.</a:t>
            </a:r>
            <a:endParaRPr lang="en-US" dirty="0">
              <a:cs typeface="Palatino Linotype"/>
            </a:endParaRPr>
          </a:p>
          <a:p>
            <a:pPr marL="774700" marR="156845" lvl="1" indent="-152400" algn="just">
              <a:spcBef>
                <a:spcPts val="300"/>
              </a:spcBef>
              <a:buFont typeface="Palatino Linotype"/>
              <a:buChar char="•"/>
              <a:tabLst>
                <a:tab pos="317500" algn="l"/>
              </a:tabLst>
            </a:pPr>
            <a:r>
              <a:rPr lang="en-US" b="1" dirty="0">
                <a:solidFill>
                  <a:srgbClr val="231F20"/>
                </a:solidFill>
                <a:cs typeface="Palatino Linotype"/>
              </a:rPr>
              <a:t>sort_values</a:t>
            </a:r>
            <a:r>
              <a:rPr lang="en-US" b="1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–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10" dirty="0">
                <a:solidFill>
                  <a:srgbClr val="231F20"/>
                </a:solidFill>
                <a:cs typeface="Palatino Linotype"/>
              </a:rPr>
              <a:t>This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method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sorts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pc="2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Palatino Linotype"/>
              </a:rPr>
              <a:t>data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frame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based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-5" dirty="0">
                <a:solidFill>
                  <a:srgbClr val="231F20"/>
                </a:solidFill>
                <a:cs typeface="Palatino Linotype"/>
              </a:rPr>
              <a:t>on</a:t>
            </a:r>
            <a:r>
              <a:rPr lang="en-US" spc="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pc="2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pc="-10" dirty="0">
                <a:solidFill>
                  <a:srgbClr val="231F20"/>
                </a:solidFill>
                <a:cs typeface="Palatino Linotype"/>
              </a:rPr>
              <a:t>values </a:t>
            </a:r>
            <a:r>
              <a:rPr lang="en-US" spc="10" dirty="0">
                <a:solidFill>
                  <a:srgbClr val="231F20"/>
                </a:solidFill>
                <a:cs typeface="Palatino Linotype"/>
              </a:rPr>
              <a:t>in</a:t>
            </a:r>
            <a:r>
              <a:rPr lang="en-US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the </a:t>
            </a:r>
            <a:r>
              <a:rPr lang="en-US" spc="-5" dirty="0">
                <a:solidFill>
                  <a:srgbClr val="231F20"/>
                </a:solidFill>
                <a:cs typeface="Palatino Linotype"/>
              </a:rPr>
              <a:t>specified</a:t>
            </a:r>
            <a:r>
              <a:rPr lang="en-US" dirty="0">
                <a:solidFill>
                  <a:srgbClr val="231F20"/>
                </a:solidFill>
                <a:cs typeface="Palatino Linotype"/>
              </a:rPr>
              <a:t> columns.</a:t>
            </a:r>
            <a:endParaRPr lang="en-US" b="1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39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11D7-153F-62B5-5076-339329CB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05F-B45E-43EC-A1B6-F64D0AC7E6B4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29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Identifiers</a:t>
            </a: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881"/>
            <a:ext cx="10960972" cy="5345974"/>
          </a:xfrm>
        </p:spPr>
        <p:txBody>
          <a:bodyPr>
            <a:noAutofit/>
          </a:bodyPr>
          <a:lstStyle/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 Python identifier is a name that consists of a series of letters, numbers, and  underscore characters to identify a variable, function, class, module or other object.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 Python identifier should follow the below naming conventions:</a:t>
            </a:r>
          </a:p>
          <a:p>
            <a:pPr marL="914400" marR="20320" lvl="1" indent="-457200" algn="just">
              <a:buFont typeface="+mj-lt"/>
              <a:buAutoNum type="arabicPeriod"/>
              <a:tabLst>
                <a:tab pos="342265" algn="l"/>
              </a:tabLst>
            </a:pPr>
            <a:r>
              <a:rPr lang="en-US" dirty="0">
                <a:solidFill>
                  <a:srgbClr val="231F20"/>
                </a:solidFill>
                <a:cs typeface="Palatino Linotype"/>
              </a:rPr>
              <a:t>Variable and function names start with a lowercase letter.</a:t>
            </a:r>
          </a:p>
          <a:p>
            <a:pPr marL="914400" marR="20320" lvl="1" indent="-457200" algn="just">
              <a:buFont typeface="+mj-lt"/>
              <a:buAutoNum type="arabicPeriod"/>
              <a:tabLst>
                <a:tab pos="342265" algn="l"/>
              </a:tabLst>
            </a:pPr>
            <a:r>
              <a:rPr lang="en-US" dirty="0">
                <a:solidFill>
                  <a:srgbClr val="231F20"/>
                </a:solidFill>
                <a:cs typeface="Palatino Linotype"/>
              </a:rPr>
              <a:t>An identifier starting with an underscore character generally  indicates it to be a private identifier.</a:t>
            </a:r>
          </a:p>
          <a:p>
            <a:pPr marL="914400" marR="20320" lvl="1" indent="-457200" algn="just">
              <a:buFont typeface="+mj-lt"/>
              <a:buAutoNum type="arabicPeriod"/>
              <a:tabLst>
                <a:tab pos="342265" algn="l"/>
              </a:tabLst>
            </a:pPr>
            <a:r>
              <a:rPr lang="en-US" dirty="0">
                <a:solidFill>
                  <a:srgbClr val="231F20"/>
                </a:solidFill>
                <a:cs typeface="Palatino Linotype"/>
              </a:rPr>
              <a:t>Classes name begins with an uppercase letter.</a:t>
            </a:r>
          </a:p>
          <a:p>
            <a:pPr marL="914400" marR="20320" lvl="1" indent="-457200" algn="just">
              <a:buFont typeface="+mj-lt"/>
              <a:buAutoNum type="arabicPeriod"/>
              <a:tabLst>
                <a:tab pos="342265" algn="l"/>
              </a:tabLst>
            </a:pPr>
            <a:r>
              <a:rPr lang="en-US" dirty="0">
                <a:solidFill>
                  <a:srgbClr val="231F20"/>
                </a:solidFill>
                <a:cs typeface="Palatino Linotype"/>
              </a:rPr>
              <a:t>The identifier cannot hold names among the reserved Python  keywords (you can get the list of Python keywords using help() built-in function).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ED62-636F-638E-6F5C-DE1990DD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7CB1-0ED8-4D1F-96C3-77D486ED8713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130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52846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Data frame operations</a:t>
            </a: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39"/>
            <a:ext cx="10960973" cy="5386250"/>
          </a:xfrm>
        </p:spPr>
        <p:txBody>
          <a:bodyPr>
            <a:noAutofit/>
          </a:bodyPr>
          <a:lstStyle/>
          <a:p>
            <a:pPr marL="127000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sort functions create a new data frame of the sorted values. </a:t>
            </a:r>
          </a:p>
          <a:p>
            <a:pPr marL="127000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To make the  change in the same data frame, set the inplace attribute to True. </a:t>
            </a:r>
          </a:p>
          <a:p>
            <a:pPr marL="127000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sort functions sort the data frame in the ascending order by default i.e., the ascending order is set to True by default.</a:t>
            </a:r>
          </a:p>
          <a:p>
            <a:pPr marL="127000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Change the value to this parameter to True or False as per the requirements.</a:t>
            </a:r>
          </a:p>
          <a:p>
            <a:pPr marL="127000">
              <a:lnSpc>
                <a:spcPct val="100000"/>
              </a:lnSpc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40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C8E4F-CD21-C096-7496-64F26F4C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8905-B7D3-4FE9-9F5C-F1700B29B37D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973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98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Data frame operations</a:t>
            </a: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862150"/>
            <a:ext cx="12435840" cy="5386250"/>
          </a:xfrm>
        </p:spPr>
        <p:txBody>
          <a:bodyPr>
            <a:noAutofit/>
          </a:bodyPr>
          <a:lstStyle/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 In[24]: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data.sort_index(ascending=False).head() </a:t>
            </a: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Out[24]:</a:t>
            </a: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41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188"/>
            <a:ext cx="6644640" cy="322194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0227-5BDD-0DF1-0D7C-F63BB78A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370F-7796-4D6B-8BAF-424364D9CE72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60505-80EF-FE8A-13E3-041B6A0B3480}"/>
              </a:ext>
            </a:extLst>
          </p:cNvPr>
          <p:cNvSpPr txBox="1"/>
          <p:nvPr/>
        </p:nvSpPr>
        <p:spPr>
          <a:xfrm>
            <a:off x="2641600" y="546308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Sorting the index in the descending manner</a:t>
            </a:r>
          </a:p>
        </p:txBody>
      </p:sp>
    </p:spTree>
    <p:extLst>
      <p:ext uri="{BB962C8B-B14F-4D97-AF65-F5344CB8AC3E}">
        <p14:creationId xmlns:p14="http://schemas.microsoft.com/office/powerpoint/2010/main" val="1219712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Pandas-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Data frame operations</a:t>
            </a:r>
            <a:br>
              <a:rPr lang="en-US" b="1" dirty="0">
                <a:solidFill>
                  <a:srgbClr val="231F20"/>
                </a:solidFill>
                <a:cs typeface="Palatino Linotype"/>
              </a:rPr>
            </a:br>
            <a:endParaRPr lang="en-US" b="1" dirty="0">
              <a:solidFill>
                <a:schemeClr val="accent2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862150"/>
            <a:ext cx="11586754" cy="5386250"/>
          </a:xfrm>
        </p:spPr>
        <p:txBody>
          <a:bodyPr>
            <a:noAutofit/>
          </a:bodyPr>
          <a:lstStyle/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data.sort_values(by='petal_length’, ascending=True).head() </a:t>
            </a:r>
          </a:p>
          <a:p>
            <a:pPr marL="0" marR="2872105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127000" marR="2872105">
              <a:lnSpc>
                <a:spcPct val="100000"/>
              </a:lnSpc>
              <a:spcBef>
                <a:spcPts val="600"/>
              </a:spcBef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42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23541"/>
            <a:ext cx="6402252" cy="26109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0B2B-21F3-1E10-368A-F7881FE0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B6D-3C6B-498A-A8DC-A9216962BEAB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B6163-C747-5E37-DE4F-CF3A29644A79}"/>
              </a:ext>
            </a:extLst>
          </p:cNvPr>
          <p:cNvSpPr txBox="1"/>
          <p:nvPr/>
        </p:nvSpPr>
        <p:spPr>
          <a:xfrm>
            <a:off x="2611120" y="4999084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Sorting the index in the ascending manner</a:t>
            </a:r>
          </a:p>
        </p:txBody>
      </p:sp>
    </p:spTree>
    <p:extLst>
      <p:ext uri="{BB962C8B-B14F-4D97-AF65-F5344CB8AC3E}">
        <p14:creationId xmlns:p14="http://schemas.microsoft.com/office/powerpoint/2010/main" val="305106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322898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NumPy</a:t>
            </a: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1148852"/>
            <a:ext cx="11064240" cy="5386250"/>
          </a:xfrm>
        </p:spPr>
        <p:txBody>
          <a:bodyPr>
            <a:noAutofit/>
          </a:bodyPr>
          <a:lstStyle/>
          <a:p>
            <a:pPr marL="50800" marR="1778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NumPy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is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an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acronym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for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Numerical</a:t>
            </a:r>
            <a:r>
              <a:rPr lang="en-US" sz="2400" spc="-4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Python.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</a:p>
          <a:p>
            <a:pPr marL="50800" marR="1778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NumPy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library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is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majorly</a:t>
            </a:r>
            <a:r>
              <a:rPr lang="en-US" sz="2400" spc="-4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used </a:t>
            </a:r>
            <a:r>
              <a:rPr lang="en-US" sz="2400" spc="-23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for</a:t>
            </a:r>
            <a:r>
              <a:rPr lang="en-US" sz="2400" spc="-8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functioning</a:t>
            </a:r>
            <a:r>
              <a:rPr lang="en-US" sz="2400" spc="-8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of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arrays.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It</a:t>
            </a:r>
            <a:r>
              <a:rPr lang="en-US" sz="2400" spc="-8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can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also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be</a:t>
            </a:r>
            <a:r>
              <a:rPr lang="en-US" sz="2400" spc="-8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used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in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linear</a:t>
            </a:r>
            <a:r>
              <a:rPr lang="en-US" sz="2400" spc="-8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algebra</a:t>
            </a:r>
            <a:r>
              <a:rPr lang="en-US" sz="2400" spc="-8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and</a:t>
            </a:r>
            <a:r>
              <a:rPr lang="en-US" sz="2400" spc="-8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matrices. </a:t>
            </a:r>
            <a:r>
              <a:rPr lang="en-US" sz="2400" spc="-24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motive of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arrays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is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set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by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list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in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Python. </a:t>
            </a:r>
          </a:p>
          <a:p>
            <a:pPr marL="50800" marR="1778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In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a 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field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such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as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data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s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c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i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e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n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c</a:t>
            </a:r>
            <a:r>
              <a:rPr lang="en-US" sz="2400" spc="-35" dirty="0">
                <a:solidFill>
                  <a:srgbClr val="231F20"/>
                </a:solidFill>
                <a:cs typeface="Palatino Linotype"/>
              </a:rPr>
              <a:t>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,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sp</a:t>
            </a:r>
            <a:r>
              <a:rPr lang="en-US" sz="2400" b="1" spc="10" dirty="0">
                <a:solidFill>
                  <a:srgbClr val="231F20"/>
                </a:solidFill>
                <a:cs typeface="Palatino Linotype"/>
              </a:rPr>
              <a:t>e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e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d</a:t>
            </a:r>
            <a:r>
              <a:rPr lang="en-US" sz="2400" b="1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spc="20" dirty="0">
                <a:solidFill>
                  <a:srgbClr val="231F20"/>
                </a:solidFill>
                <a:cs typeface="Palatino Linotype"/>
              </a:rPr>
              <a:t>a</a:t>
            </a:r>
            <a:r>
              <a:rPr lang="en-US" sz="2400" b="1" spc="-10" dirty="0">
                <a:solidFill>
                  <a:srgbClr val="231F20"/>
                </a:solidFill>
                <a:cs typeface="Palatino Linotype"/>
              </a:rPr>
              <a:t>n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d</a:t>
            </a:r>
            <a:r>
              <a:rPr lang="en-US" sz="2400" b="1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r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es</a:t>
            </a:r>
            <a:r>
              <a:rPr lang="en-US" sz="2400" b="1" spc="-15" dirty="0">
                <a:solidFill>
                  <a:srgbClr val="231F20"/>
                </a:solidFill>
                <a:cs typeface="Palatino Linotype"/>
              </a:rPr>
              <a:t>o</a:t>
            </a:r>
            <a:r>
              <a:rPr lang="en-US" sz="2400" b="1" spc="15" dirty="0">
                <a:solidFill>
                  <a:srgbClr val="231F20"/>
                </a:solidFill>
                <a:cs typeface="Palatino Linotype"/>
              </a:rPr>
              <a:t>u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rc</a:t>
            </a:r>
            <a:r>
              <a:rPr lang="en-US" sz="2400" b="1" spc="5" dirty="0">
                <a:solidFill>
                  <a:srgbClr val="231F20"/>
                </a:solidFill>
                <a:cs typeface="Palatino Linotype"/>
              </a:rPr>
              <a:t>e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s</a:t>
            </a:r>
            <a:r>
              <a:rPr lang="en-US" sz="2400" b="1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30" dirty="0">
                <a:solidFill>
                  <a:srgbClr val="231F20"/>
                </a:solidFill>
                <a:cs typeface="Palatino Linotype"/>
              </a:rPr>
              <a:t>p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l</a:t>
            </a:r>
            <a:r>
              <a:rPr lang="en-US" sz="2400" spc="-30" dirty="0">
                <a:solidFill>
                  <a:srgbClr val="231F20"/>
                </a:solidFill>
                <a:cs typeface="Palatino Linotype"/>
              </a:rPr>
              <a:t>a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y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a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v</a:t>
            </a:r>
            <a:r>
              <a:rPr lang="en-US" sz="2400" spc="-25" dirty="0">
                <a:solidFill>
                  <a:srgbClr val="231F20"/>
                </a:solidFill>
                <a:cs typeface="Palatino Linotype"/>
              </a:rPr>
              <a:t>i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t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a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l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r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o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l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.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85" dirty="0">
                <a:solidFill>
                  <a:srgbClr val="231F20"/>
                </a:solidFill>
                <a:cs typeface="Palatino Linotype"/>
              </a:rPr>
              <a:t>T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o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o</a:t>
            </a:r>
            <a:r>
              <a:rPr lang="en-US" sz="2400" spc="-30" dirty="0">
                <a:solidFill>
                  <a:srgbClr val="231F20"/>
                </a:solidFill>
                <a:cs typeface="Palatino Linotype"/>
              </a:rPr>
              <a:t>v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erc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om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e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5" dirty="0">
                <a:solidFill>
                  <a:srgbClr val="231F20"/>
                </a:solidFill>
                <a:cs typeface="Palatino Linotype"/>
              </a:rPr>
              <a:t>t</a:t>
            </a:r>
            <a:r>
              <a:rPr lang="en-US" sz="2400" spc="20" dirty="0">
                <a:solidFill>
                  <a:srgbClr val="231F20"/>
                </a:solidFill>
                <a:cs typeface="Palatino Linotype"/>
              </a:rPr>
              <a:t>h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i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s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di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s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a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dv</a:t>
            </a:r>
            <a:r>
              <a:rPr lang="en-US" sz="2400" spc="20" dirty="0">
                <a:solidFill>
                  <a:srgbClr val="231F20"/>
                </a:solidFill>
                <a:cs typeface="Palatino Linotype"/>
              </a:rPr>
              <a:t>a</a:t>
            </a:r>
            <a:r>
              <a:rPr lang="en-US" sz="2400" spc="-20" dirty="0">
                <a:solidFill>
                  <a:srgbClr val="231F20"/>
                </a:solidFill>
                <a:cs typeface="Palatino Linotype"/>
              </a:rPr>
              <a:t>n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t</a:t>
            </a:r>
            <a:r>
              <a:rPr lang="en-US" sz="2400" spc="-25" dirty="0">
                <a:solidFill>
                  <a:srgbClr val="231F20"/>
                </a:solidFill>
                <a:cs typeface="Palatino Linotype"/>
              </a:rPr>
              <a:t>a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g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e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of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lists, the NumPy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arrays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are used.</a:t>
            </a:r>
            <a:endParaRPr lang="en-US" sz="2400" dirty="0">
              <a:cs typeface="Palatino Linotype"/>
            </a:endParaRPr>
          </a:p>
          <a:p>
            <a:pPr marL="50800" marR="17780" indent="11430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 The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major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difference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which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makes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NumPy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arrays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to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be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more</a:t>
            </a:r>
            <a:r>
              <a:rPr lang="en-US" sz="2400" spc="-7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prominent </a:t>
            </a:r>
            <a:r>
              <a:rPr lang="en-US" sz="2400" spc="-24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than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Python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lists is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vectorized </a:t>
            </a: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operations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supported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by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NumPy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arrays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and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not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10" dirty="0">
                <a:solidFill>
                  <a:srgbClr val="231F20"/>
                </a:solidFill>
                <a:cs typeface="Palatino Linotype"/>
              </a:rPr>
              <a:t>by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the Python lists.</a:t>
            </a:r>
            <a:endParaRPr lang="en-US" sz="2400" dirty="0">
              <a:cs typeface="Palatino Linotype"/>
            </a:endParaRPr>
          </a:p>
          <a:p>
            <a:pPr marL="50800" marR="18415" indent="114300" algn="just">
              <a:lnSpc>
                <a:spcPct val="100000"/>
              </a:lnSpc>
            </a:pPr>
            <a:r>
              <a:rPr lang="en-US" sz="2400" b="1" spc="-5" dirty="0">
                <a:solidFill>
                  <a:srgbClr val="231F20"/>
                </a:solidFill>
                <a:cs typeface="Palatino Linotype"/>
              </a:rPr>
              <a:t>ndarray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is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an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array 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class used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in </a:t>
            </a:r>
            <a:r>
              <a:rPr lang="en-US" sz="2400" spc="-15" dirty="0">
                <a:solidFill>
                  <a:srgbClr val="231F20"/>
                </a:solidFill>
                <a:cs typeface="Palatino Linotype"/>
              </a:rPr>
              <a:t>NumPy. </a:t>
            </a:r>
          </a:p>
          <a:p>
            <a:pPr marL="50800" marR="18415" indent="114300" algn="just">
              <a:lnSpc>
                <a:spcPct val="100000"/>
              </a:lnSpc>
            </a:pP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All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items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in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NumPy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arrays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are enclosed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spc="10" dirty="0">
                <a:solidFill>
                  <a:srgbClr val="231F20"/>
                </a:solidFill>
                <a:cs typeface="Palatino Linotype"/>
              </a:rPr>
              <a:t>in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square </a:t>
            </a:r>
            <a:r>
              <a:rPr lang="en-US" sz="2400" spc="-5" dirty="0">
                <a:solidFill>
                  <a:srgbClr val="231F20"/>
                </a:solidFill>
                <a:cs typeface="Palatino Linotype"/>
              </a:rPr>
              <a:t>brackets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and are</a:t>
            </a:r>
            <a:r>
              <a:rPr lang="en-US" sz="2400" spc="5" dirty="0">
                <a:solidFill>
                  <a:srgbClr val="231F20"/>
                </a:solidFill>
                <a:cs typeface="Palatino Linotype"/>
              </a:rPr>
              <a:t> initialized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 using lists.</a:t>
            </a:r>
            <a:endParaRPr lang="en-US" sz="2400" dirty="0">
              <a:cs typeface="Palatino Linotype"/>
            </a:endParaRPr>
          </a:p>
          <a:p>
            <a:pPr marL="50800" algn="just">
              <a:lnSpc>
                <a:spcPct val="100000"/>
              </a:lnSpc>
              <a:spcBef>
                <a:spcPts val="600"/>
              </a:spcBef>
            </a:pPr>
            <a:endParaRPr lang="en-US" sz="2400" b="1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43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A0D1-5276-C6B8-1C91-51A9C42C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E2AC-A93E-4506-8A36-DFB3F17FAE98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618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NumPy</a:t>
            </a: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6" y="1018904"/>
            <a:ext cx="11064240" cy="5386250"/>
          </a:xfrm>
        </p:spPr>
        <p:txBody>
          <a:bodyPr>
            <a:noAutofit/>
          </a:bodyPr>
          <a:lstStyle/>
          <a:p>
            <a:pPr marL="50800" marR="17780" algn="just">
              <a:lnSpc>
                <a:spcPct val="100000"/>
              </a:lnSpc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Creation of the NumPy arrays:</a:t>
            </a:r>
          </a:p>
          <a:p>
            <a:pPr marL="50800" marR="1778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Various NumPy arrays can be created based on the ranks, using a tuple or a list.</a:t>
            </a:r>
          </a:p>
          <a:p>
            <a:pPr marL="50800" marR="1778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In[26]: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import numpy as np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arr1 = np.array(['a', 'b', 'c', 'd'])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print("Rank 1 Array : \n", arr1)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arr2 = np.array([[1, 2, 3], ['a', 'b', 'c']])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print("Rank 2 Array: \n", arr2)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print()</a:t>
            </a:r>
          </a:p>
          <a:p>
            <a:pPr marL="50800" marR="17780" algn="just">
              <a:lnSpc>
                <a:spcPct val="100000"/>
              </a:lnSpc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44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04525-D9D3-17EA-64D0-DF689CA0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59D2-DC1F-4577-946A-0C8881DD3516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504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NumPy</a:t>
            </a:r>
            <a:br>
              <a:rPr lang="en-US" sz="4000" dirty="0">
                <a:solidFill>
                  <a:srgbClr val="C00000"/>
                </a:solidFill>
                <a:cs typeface="Palatino Linotype"/>
              </a:rPr>
            </a:br>
            <a:br>
              <a:rPr lang="en-US" sz="4000" b="1" dirty="0">
                <a:solidFill>
                  <a:srgbClr val="C00000"/>
                </a:solidFill>
                <a:cs typeface="Palatino Linotype"/>
              </a:rPr>
            </a:br>
            <a:endParaRPr lang="en-US" sz="4000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6" y="1018904"/>
            <a:ext cx="11064240" cy="5386250"/>
          </a:xfrm>
        </p:spPr>
        <p:txBody>
          <a:bodyPr>
            <a:noAutofit/>
          </a:bodyPr>
          <a:lstStyle/>
          <a:p>
            <a:pPr marL="50800" marR="17780" algn="just">
              <a:lnSpc>
                <a:spcPct val="100000"/>
              </a:lnSpc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Creation of the NumPy arrays: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arr3 = np.array((4, 5, 6))</a:t>
            </a:r>
          </a:p>
          <a:p>
            <a:pPr marL="0" marR="17780" indent="0" algn="just"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print("\n Tuple passed Array:\n", arr3)</a:t>
            </a:r>
          </a:p>
          <a:p>
            <a:pPr marL="50800" marR="17780" algn="just">
              <a:lnSpc>
                <a:spcPct val="100000"/>
              </a:lnSpc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Out[26]: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Rank 1 Array 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['a' 'b' 'c' 'd']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Rank 2 Array: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[['1' '2' '3']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['a' 'b' 'c']]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Tuple passed Array: [4 5 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45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F7B9B-C2AC-6CA8-FF90-7187CD9B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887-253F-4D84-B339-F03B67D14CA6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425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266700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NumPy</a:t>
            </a:r>
            <a:r>
              <a:rPr lang="en-US" spc="5" dirty="0">
                <a:solidFill>
                  <a:srgbClr val="C00000"/>
                </a:solidFill>
                <a:cs typeface="Palatino Linotype"/>
              </a:rPr>
              <a:t>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Accessing</a:t>
            </a:r>
            <a:r>
              <a:rPr lang="en-US" b="1" spc="-10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the</a:t>
            </a:r>
            <a:r>
              <a:rPr lang="en-US" b="1" spc="-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array</a:t>
            </a:r>
            <a:r>
              <a:rPr lang="en-US" b="1" spc="-10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using</a:t>
            </a:r>
            <a:r>
              <a:rPr lang="en-US" b="1" spc="-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its</a:t>
            </a:r>
            <a:r>
              <a:rPr lang="en-US" b="1" spc="-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index</a:t>
            </a: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3" y="1018904"/>
            <a:ext cx="11351623" cy="5386250"/>
          </a:xfrm>
        </p:spPr>
        <p:txBody>
          <a:bodyPr numCol="2">
            <a:noAutofit/>
          </a:bodyPr>
          <a:lstStyle/>
          <a:p>
            <a:pPr marL="0" marR="1778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 [27]:</a:t>
            </a:r>
          </a:p>
          <a:p>
            <a:pPr marL="0" marR="1778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import numpy as np  </a:t>
            </a:r>
          </a:p>
          <a:p>
            <a:pPr marL="0" marR="1778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231F20"/>
                </a:solidFill>
                <a:cs typeface="Palatino Linotype"/>
              </a:rPr>
              <a:t>arr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=np.arange(10)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print(arr)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print("arr[:5]", arr[:5])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#prints elements till the 4th  position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print("arr[3:]", arr[3:])</a:t>
            </a:r>
          </a:p>
          <a:p>
            <a:pPr marL="0" marR="1778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#prints elements from the 3rd  position to the end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print("arr[::5]",arr[::5])</a:t>
            </a:r>
          </a:p>
          <a:p>
            <a:pPr marL="0" marR="1778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#prints elements divisible by 5  </a:t>
            </a:r>
          </a:p>
          <a:p>
            <a:pPr marL="0" marR="17780" indent="0">
              <a:lnSpc>
                <a:spcPct val="100000"/>
              </a:lnSpc>
              <a:buNone/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0" marR="1778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print("arr[1::2]", arr[1::2])</a:t>
            </a:r>
          </a:p>
          <a:p>
            <a:pPr marL="0" marR="1778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#prints elements starting from the  1st position and step by 2</a:t>
            </a:r>
            <a:endParaRPr lang="en-US" sz="2400" b="1" dirty="0">
              <a:solidFill>
                <a:srgbClr val="231F20"/>
              </a:solidFill>
              <a:cs typeface="Palatino Linotype"/>
            </a:endParaRPr>
          </a:p>
          <a:p>
            <a:pPr marL="0" marR="1778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arr1= np.array([[1,2,3],[4,5,6],[7, 8, 9]])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print("Initial Array: ")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print(arr1)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print()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sliced_arr = arr1[:2,:2]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print ("Array with first 2 rows and 2 columns", sliced_arr)</a:t>
            </a:r>
          </a:p>
          <a:p>
            <a:pPr marL="50800" marR="17780" algn="just">
              <a:lnSpc>
                <a:spcPct val="100000"/>
              </a:lnSpc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46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68330-FD04-5AF9-5292-A4DD2597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B853-3CAC-4665-BA21-4B9B6DCA3B4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706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90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NumPy-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Accessing</a:t>
            </a:r>
            <a:r>
              <a:rPr lang="en-US" b="1" spc="-10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the</a:t>
            </a:r>
            <a:r>
              <a:rPr lang="en-US" b="1" spc="-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array</a:t>
            </a:r>
            <a:r>
              <a:rPr lang="en-US" b="1" spc="-10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using</a:t>
            </a:r>
            <a:r>
              <a:rPr lang="en-US" b="1" spc="-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its</a:t>
            </a:r>
            <a:r>
              <a:rPr lang="en-US" b="1" spc="-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US" b="1" dirty="0">
                <a:solidFill>
                  <a:srgbClr val="C00000"/>
                </a:solidFill>
                <a:cs typeface="Palatino Linotype"/>
              </a:rPr>
              <a:t>index</a:t>
            </a: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AFB39-3944-0AF6-5F45-65DB1639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>
            <a:normAutofit fontScale="70000" lnSpcReduction="20000"/>
          </a:bodyPr>
          <a:lstStyle/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231F20"/>
                </a:solidFill>
                <a:cs typeface="Palatino Linotype"/>
              </a:rPr>
              <a:t>Out[27]: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[0 1 2 3 4 5 6 7 8 9]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 err="1">
                <a:solidFill>
                  <a:srgbClr val="231F20"/>
                </a:solidFill>
                <a:cs typeface="Palatino Linotype"/>
              </a:rPr>
              <a:t>arr</a:t>
            </a:r>
            <a:r>
              <a:rPr lang="en-US" sz="2800" dirty="0">
                <a:solidFill>
                  <a:srgbClr val="231F20"/>
                </a:solidFill>
                <a:cs typeface="Palatino Linotype"/>
              </a:rPr>
              <a:t>[:5] [0 1 2 3 4]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 err="1">
                <a:solidFill>
                  <a:srgbClr val="231F20"/>
                </a:solidFill>
                <a:cs typeface="Palatino Linotype"/>
              </a:rPr>
              <a:t>arr</a:t>
            </a:r>
            <a:r>
              <a:rPr lang="en-US" sz="2800" dirty="0">
                <a:solidFill>
                  <a:srgbClr val="231F20"/>
                </a:solidFill>
                <a:cs typeface="Palatino Linotype"/>
              </a:rPr>
              <a:t>[3:] [3 4 5 6 7 8 9]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 err="1">
                <a:solidFill>
                  <a:srgbClr val="231F20"/>
                </a:solidFill>
                <a:cs typeface="Palatino Linotype"/>
              </a:rPr>
              <a:t>arr</a:t>
            </a:r>
            <a:r>
              <a:rPr lang="en-US" sz="2800" dirty="0">
                <a:solidFill>
                  <a:srgbClr val="231F20"/>
                </a:solidFill>
                <a:cs typeface="Palatino Linotype"/>
              </a:rPr>
              <a:t>[::5] [0 5]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 err="1">
                <a:solidFill>
                  <a:srgbClr val="231F20"/>
                </a:solidFill>
                <a:cs typeface="Palatino Linotype"/>
              </a:rPr>
              <a:t>arr</a:t>
            </a:r>
            <a:r>
              <a:rPr lang="en-US" sz="2800" dirty="0">
                <a:solidFill>
                  <a:srgbClr val="231F20"/>
                </a:solidFill>
                <a:cs typeface="Palatino Linotype"/>
              </a:rPr>
              <a:t>[1::2] [1 3 5 7 9]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Initial Array: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[[1 2 3]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[4 5 6]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[7 8 9]]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Array with first 2 rows and 2 columns: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[[1 2]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231F20"/>
                </a:solidFill>
                <a:cs typeface="Palatino Linotype"/>
              </a:rPr>
              <a:t>[4 5]]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8D07E-02FF-41DD-7641-C9540FD1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58F-BF7D-4122-8466-97CE51795F45}" type="datetime1">
              <a:rPr lang="en-IN" smtClean="0"/>
              <a:t>14-03-2024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283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6525"/>
            <a:ext cx="10010031" cy="59980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NumPy-</a:t>
            </a:r>
            <a:r>
              <a:rPr lang="en-IN" b="1" spc="-5" dirty="0">
                <a:solidFill>
                  <a:srgbClr val="C00000"/>
                </a:solidFill>
                <a:cs typeface="Palatino Linotype"/>
              </a:rPr>
              <a:t>Basic</a:t>
            </a:r>
            <a:r>
              <a:rPr lang="en-IN" b="1" spc="-2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IN" b="1" spc="5" dirty="0">
                <a:solidFill>
                  <a:srgbClr val="C00000"/>
                </a:solidFill>
                <a:cs typeface="Palatino Linotype"/>
              </a:rPr>
              <a:t>array</a:t>
            </a:r>
            <a:r>
              <a:rPr lang="en-IN" b="1" spc="-20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IN" b="1" dirty="0">
                <a:solidFill>
                  <a:srgbClr val="C00000"/>
                </a:solidFill>
                <a:cs typeface="Palatino Linotype"/>
              </a:rPr>
              <a:t>operations</a:t>
            </a:r>
            <a:br>
              <a:rPr lang="en-IN" dirty="0">
                <a:solidFill>
                  <a:srgbClr val="C00000"/>
                </a:solidFill>
                <a:cs typeface="Palatino Linotype"/>
              </a:rPr>
            </a:b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95" y="970100"/>
            <a:ext cx="11064240" cy="5386250"/>
          </a:xfrm>
        </p:spPr>
        <p:txBody>
          <a:bodyPr numCol="1">
            <a:noAutofit/>
          </a:bodyPr>
          <a:lstStyle/>
          <a:p>
            <a:pPr marR="17780" algn="just">
              <a:lnSpc>
                <a:spcPct val="100000"/>
              </a:lnSpc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The NumPy array also allows us to perform some basic operations such as addition, subtraction, etc. </a:t>
            </a:r>
          </a:p>
          <a:p>
            <a:pPr marR="17780" algn="just">
              <a:lnSpc>
                <a:spcPct val="100000"/>
              </a:lnSpc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Unary and binary operations also can be performed  on the arrays.</a:t>
            </a:r>
          </a:p>
          <a:p>
            <a:pPr marR="17780" algn="just">
              <a:lnSpc>
                <a:spcPct val="100000"/>
              </a:lnSpc>
            </a:pPr>
            <a:r>
              <a:rPr lang="en-US" sz="2000" b="1" dirty="0">
                <a:solidFill>
                  <a:srgbClr val="231F20"/>
                </a:solidFill>
                <a:cs typeface="Palatino Linotype"/>
              </a:rPr>
              <a:t>In[28]: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import numpy as np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arr1 = np.array([1,2,3,4])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arr2 = np.array([6,7,8,9])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231F20"/>
                </a:solidFill>
                <a:cs typeface="Palatino Linotype"/>
              </a:rPr>
              <a:t>print("arr1:", arr1)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31F20"/>
                </a:solidFill>
                <a:latin typeface="+mj-lt"/>
                <a:cs typeface="Palatino Linotype"/>
              </a:rPr>
              <a:t>print ("arr1 after adding 2 to every element:", arr1 + 2)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31F20"/>
                </a:solidFill>
                <a:latin typeface="+mj-lt"/>
                <a:cs typeface="Palatino Linotype"/>
              </a:rPr>
              <a:t>print("\narr2:", arr2)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31F20"/>
                </a:solidFill>
                <a:latin typeface="+mj-lt"/>
                <a:cs typeface="Palatino Linotype"/>
              </a:rPr>
              <a:t>print("arr1 after subtracting 1 from every element:", arr2-1)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31F20"/>
                </a:solidFill>
                <a:latin typeface="+mj-lt"/>
                <a:cs typeface="Palatino Linotype"/>
              </a:rPr>
              <a:t>print ("\nSum of all array elements in arr1: ", arr1.sum())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31F20"/>
                </a:solidFill>
                <a:latin typeface="+mj-lt"/>
                <a:cs typeface="Palatino Linotype"/>
              </a:rPr>
              <a:t>print ("\nArray sum:\n", arr1 + arr2)</a:t>
            </a:r>
          </a:p>
          <a:p>
            <a:pPr marL="0" marR="17780" indent="0" algn="just">
              <a:lnSpc>
                <a:spcPct val="100000"/>
              </a:lnSpc>
              <a:buNone/>
            </a:pPr>
            <a:endParaRPr lang="en-US" sz="20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48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19AA-D888-A62C-8A5F-AF5FB3EC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700-A826-42F3-9D6D-75846E9405DE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220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101781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NumPy-</a:t>
            </a:r>
            <a:r>
              <a:rPr lang="en-IN" b="1" spc="-5" dirty="0">
                <a:solidFill>
                  <a:srgbClr val="C00000"/>
                </a:solidFill>
                <a:cs typeface="Palatino Linotype"/>
              </a:rPr>
              <a:t>Basic</a:t>
            </a:r>
            <a:r>
              <a:rPr lang="en-IN" b="1" spc="-25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IN" b="1" spc="5" dirty="0">
                <a:solidFill>
                  <a:srgbClr val="C00000"/>
                </a:solidFill>
                <a:cs typeface="Palatino Linotype"/>
              </a:rPr>
              <a:t>array</a:t>
            </a:r>
            <a:r>
              <a:rPr lang="en-IN" b="1" spc="-20" dirty="0">
                <a:solidFill>
                  <a:srgbClr val="C00000"/>
                </a:solidFill>
                <a:cs typeface="Palatino Linotype"/>
              </a:rPr>
              <a:t> </a:t>
            </a:r>
            <a:r>
              <a:rPr lang="en-IN" b="1" dirty="0">
                <a:solidFill>
                  <a:srgbClr val="C00000"/>
                </a:solidFill>
                <a:cs typeface="Palatino Linotype"/>
              </a:rPr>
              <a:t>operations</a:t>
            </a:r>
            <a:br>
              <a:rPr lang="en-IN" dirty="0">
                <a:solidFill>
                  <a:srgbClr val="C00000"/>
                </a:solidFill>
                <a:cs typeface="Palatino Linotype"/>
              </a:rPr>
            </a:b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36914"/>
            <a:ext cx="10917646" cy="4968240"/>
          </a:xfrm>
        </p:spPr>
        <p:txBody>
          <a:bodyPr numCol="1">
            <a:noAutofit/>
          </a:bodyPr>
          <a:lstStyle/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Out: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arr1: [1 2 3 4]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arr1 after adding 2 to every element: [3 4 5 6]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arr2: [6 7 8 9]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arr1 after subtracting 1 from every element: [5 6 7 8]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Sum of all array elements in arr1: 10  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Array sum: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[ 7 9 11 13]</a:t>
            </a:r>
          </a:p>
          <a:p>
            <a:pPr marL="0" marR="1778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49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6981-FF04-EA70-5B50-01F555FE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03FE-E74A-4254-BD6F-2757B48022BC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02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Variables</a:t>
            </a: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01"/>
            <a:ext cx="10960972" cy="5345974"/>
          </a:xfrm>
        </p:spPr>
        <p:txBody>
          <a:bodyPr>
            <a:noAutofit/>
          </a:bodyPr>
          <a:lstStyle/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Python has no syntax or command to declare a variable.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name assigned  to a variable is its variable.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It can also be called as a Python identifier.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These  variables are case sensitive and should ideally begin with a letter.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To improve  the readability of the variable name, it is better to use lowercase-lettered  words which are separated using an underscore character, for example, 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mixed_case, data_des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5588E-B97D-EF29-B7A6-65731178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E17-957C-4E6E-AD62-0FDFCC5ED5D6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230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942340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5: Platforms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564640"/>
            <a:ext cx="9872871" cy="6560820"/>
          </a:xfrm>
        </p:spPr>
        <p:txBody>
          <a:bodyPr>
            <a:noAutofit/>
          </a:bodyPr>
          <a:lstStyle/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Basics of Python for Data Science </a:t>
            </a:r>
            <a:r>
              <a:rPr lang="en-IN" sz="2400" dirty="0">
                <a:solidFill>
                  <a:srgbClr val="231F20"/>
                </a:solidFill>
                <a:cs typeface="Palatino Linotype"/>
              </a:rPr>
              <a:t> 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Python Libraries: Data Frame Manipulation with numpy and pandas</a:t>
            </a:r>
          </a:p>
          <a:p>
            <a:pPr marL="240665">
              <a:lnSpc>
                <a:spcPct val="100000"/>
              </a:lnSpc>
            </a:pPr>
            <a:r>
              <a:rPr lang="en-IN" sz="2400" b="1" dirty="0">
                <a:solidFill>
                  <a:srgbClr val="231F20"/>
                </a:solidFill>
                <a:cs typeface="Palatino Linotype"/>
              </a:rPr>
              <a:t>Exploration Data Analysis with Python 	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Time Series Data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Clustering with Python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ARCH and GARCH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Dimensionality Reduction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 Python IDEs for Data Science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50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0E46-9B88-62CA-FBB6-373240C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6E05-3643-4B4F-BF57-7342C0EF9664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140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19100"/>
            <a:ext cx="10010031" cy="101781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Exploration Data Analysis with Python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br>
              <a:rPr lang="en-IN" b="1" dirty="0">
                <a:solidFill>
                  <a:srgbClr val="C00000"/>
                </a:solidFill>
                <a:latin typeface="Palatino Linotype"/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42" y="1044303"/>
            <a:ext cx="10917646" cy="4968240"/>
          </a:xfrm>
        </p:spPr>
        <p:txBody>
          <a:bodyPr numCol="1">
            <a:noAutofit/>
          </a:bodyPr>
          <a:lstStyle/>
          <a:p>
            <a:pPr marR="1778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EDA is a technique that evaluates datasets to contextualize their primary characteristics, often with visualization.</a:t>
            </a:r>
          </a:p>
          <a:p>
            <a:pPr marR="1778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 short, we explore the dataset. Similarly, when constructing an ML model, data exploration is very important to figure out the sensibility in your dataset. </a:t>
            </a:r>
          </a:p>
          <a:p>
            <a:pPr marR="17780" algn="just">
              <a:lnSpc>
                <a:spcPct val="100000"/>
              </a:lnSpc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main objective of EDA is to make it competent to work with any ML algorithm.</a:t>
            </a:r>
          </a:p>
          <a:p>
            <a:pPr marL="0" marR="1778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Objectives of EDA:</a:t>
            </a: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457200" marR="1778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Description of the dataset</a:t>
            </a:r>
          </a:p>
          <a:p>
            <a:pPr marL="457200" marR="1778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Removing corrupted data</a:t>
            </a:r>
          </a:p>
          <a:p>
            <a:pPr marL="457200" marR="1778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Handling outliers</a:t>
            </a:r>
          </a:p>
          <a:p>
            <a:pPr marL="457200" marR="1778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Evaluation	of the relationship between variables through  visualization.</a:t>
            </a:r>
          </a:p>
          <a:p>
            <a:pPr marL="0" marR="1778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0" marR="1778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51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4E73-92A6-19E9-3E01-C2EE52D0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A75-B490-4D4A-8207-C888E52CFF6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380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552858"/>
            <a:ext cx="10010031" cy="1017814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Exploration Data Analysis with Python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br>
              <a:rPr lang="en-IN" b="1" dirty="0">
                <a:solidFill>
                  <a:srgbClr val="C00000"/>
                </a:solidFill>
                <a:latin typeface="Palatino Linotype"/>
                <a:cs typeface="Palatino Linotype"/>
              </a:rPr>
            </a:b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77" y="1570672"/>
            <a:ext cx="10917646" cy="4968240"/>
          </a:xfrm>
        </p:spPr>
        <p:txBody>
          <a:bodyPr numCol="1">
            <a:noAutofit/>
          </a:bodyPr>
          <a:lstStyle/>
          <a:p>
            <a:pPr marR="17780" algn="just">
              <a:lnSpc>
                <a:spcPct val="100000"/>
              </a:lnSpc>
            </a:pPr>
            <a:r>
              <a:rPr lang="en-US" sz="2400" dirty="0"/>
              <a:t>Exploratory Data Analysis(EDA) is the main step in the process of various data analysis. </a:t>
            </a:r>
          </a:p>
          <a:p>
            <a:pPr marR="17780" algn="just">
              <a:lnSpc>
                <a:spcPct val="100000"/>
              </a:lnSpc>
            </a:pPr>
            <a:r>
              <a:rPr lang="en-US" sz="2400" dirty="0"/>
              <a:t>It helps data to visualize the patterns, characteristics, and relationships between variables. </a:t>
            </a:r>
          </a:p>
          <a:p>
            <a:pPr marR="17780" algn="just">
              <a:lnSpc>
                <a:spcPct val="100000"/>
              </a:lnSpc>
            </a:pPr>
            <a:r>
              <a:rPr lang="en-US" sz="2400" dirty="0"/>
              <a:t>Python provides various libraries used for EDA such as NumPy, Pandas, Matplotlib, Seaborn, and Plotly. </a:t>
            </a:r>
          </a:p>
          <a:p>
            <a:pPr marL="0" marR="17780" indent="0" algn="just">
              <a:lnSpc>
                <a:spcPct val="100000"/>
              </a:lnSpc>
              <a:buNone/>
            </a:pPr>
            <a:endParaRPr lang="en-US" sz="3400" dirty="0">
              <a:solidFill>
                <a:srgbClr val="231F20"/>
              </a:solidFill>
              <a:latin typeface="+mj-lt"/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52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4A87B-6FA4-088E-FE15-D0FFCA51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6C28-F6DD-4BAC-96AB-6DD0F85F9B5F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676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09600"/>
            <a:ext cx="10010031" cy="595085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Description of the dataset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br>
              <a:rPr lang="en-IN" b="1" dirty="0">
                <a:solidFill>
                  <a:srgbClr val="C00000"/>
                </a:solidFill>
                <a:latin typeface="Palatino Linotype"/>
                <a:cs typeface="Palatino Linotype"/>
              </a:rPr>
            </a:b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0" y="1204685"/>
            <a:ext cx="10888617" cy="4807857"/>
          </a:xfrm>
        </p:spPr>
        <p:txBody>
          <a:bodyPr numCol="1">
            <a:noAutofit/>
          </a:bodyPr>
          <a:lstStyle/>
          <a:p>
            <a:pPr marR="17780" algn="just"/>
            <a:r>
              <a:rPr lang="en-US" sz="2400" dirty="0">
                <a:solidFill>
                  <a:srgbClr val="231F20"/>
                </a:solidFill>
                <a:cs typeface="Palatino Linotype"/>
              </a:rPr>
              <a:t>A data scientist should always know the data and other vital statistics of the dataset before moving further.</a:t>
            </a:r>
          </a:p>
          <a:p>
            <a:pPr marR="17780" algn="just"/>
            <a:r>
              <a:rPr lang="en-US" sz="2400" dirty="0">
                <a:solidFill>
                  <a:srgbClr val="231F20"/>
                </a:solidFill>
                <a:cs typeface="Palatino Linotype"/>
              </a:rPr>
              <a:t>Describe() function in Python can be used. </a:t>
            </a:r>
          </a:p>
          <a:p>
            <a:pPr marR="17780" algn="just"/>
            <a:r>
              <a:rPr lang="en-US" sz="2400" dirty="0">
                <a:solidFill>
                  <a:srgbClr val="231F20"/>
                </a:solidFill>
                <a:cs typeface="Palatino Linotype"/>
              </a:rPr>
              <a:t>Applying the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describe() 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function to a DataFrame in pandas provides comprehensive statistics, summarizing various factors, such as the dispersion, the shape using count, std, mean,  etc.</a:t>
            </a:r>
          </a:p>
          <a:p>
            <a:pPr marR="17780" algn="just"/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53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7028-B0E2-C373-94D7-18D4A131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EB7-FC06-416D-9D03-3D5D0F053103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574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98" y="509936"/>
            <a:ext cx="10010031" cy="595085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Description of the dataset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br>
              <a:rPr lang="en-IN" b="1" dirty="0">
                <a:solidFill>
                  <a:srgbClr val="C00000"/>
                </a:solidFill>
                <a:latin typeface="Palatino Linotype"/>
                <a:cs typeface="Palatino Linotype"/>
              </a:rPr>
            </a:br>
            <a:br>
              <a:rPr lang="en-US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8864" y="907142"/>
            <a:ext cx="10128065" cy="455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pandas as pd</a:t>
            </a:r>
          </a:p>
          <a:p>
            <a:pPr marL="0" indent="0">
              <a:buNone/>
            </a:pPr>
            <a:r>
              <a:rPr lang="en-IN" sz="2400" dirty="0"/>
              <a:t>import numpy as np</a:t>
            </a:r>
          </a:p>
          <a:p>
            <a:pPr marL="0" indent="0">
              <a:buNone/>
            </a:pPr>
            <a:r>
              <a:rPr lang="en-IN" sz="2400" dirty="0"/>
              <a:t>data=pd.read_csv('data//iris.csv')</a:t>
            </a:r>
          </a:p>
          <a:p>
            <a:pPr marL="0" indent="0">
              <a:buNone/>
            </a:pPr>
            <a:r>
              <a:rPr lang="en-IN" sz="2400" dirty="0"/>
              <a:t>data.describe()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54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2553551"/>
            <a:ext cx="7264400" cy="388595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AFA61-59A3-E506-869E-B84967BB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85B5-E4AB-4786-AD35-648F71C0B57D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57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26" y="365272"/>
            <a:ext cx="10010031" cy="595085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2. Removing corrupted data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971" y="1178073"/>
            <a:ext cx="11074400" cy="493244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Missing values when not handled properly can reduce the excellence in the performance matrix. </a:t>
            </a:r>
          </a:p>
          <a:p>
            <a:pPr algn="just"/>
            <a:r>
              <a:rPr lang="en-US" sz="2400" dirty="0"/>
              <a:t>This can also lead to the false classification which can harm our model thus built.</a:t>
            </a:r>
          </a:p>
          <a:p>
            <a:pPr algn="just"/>
            <a:r>
              <a:rPr lang="en-US" sz="2400" dirty="0"/>
              <a:t>Missing or NULL  values can be handled in various ways:</a:t>
            </a:r>
          </a:p>
          <a:p>
            <a:pPr marL="0" indent="0" algn="just">
              <a:buNone/>
            </a:pPr>
            <a:r>
              <a:rPr lang="en-US" sz="2400" b="1" dirty="0"/>
              <a:t>Drop NULL or missing values:</a:t>
            </a:r>
          </a:p>
          <a:p>
            <a:pPr algn="just"/>
            <a:r>
              <a:rPr lang="en-US" sz="2400" dirty="0"/>
              <a:t>Although this is the simplest way to handle missing or NULL values, it is usually not used as it shrinks the dataset by deleting such observations. </a:t>
            </a:r>
          </a:p>
          <a:p>
            <a:pPr algn="just"/>
            <a:r>
              <a:rPr lang="en-US" sz="2400" dirty="0"/>
              <a:t>In Python, the </a:t>
            </a:r>
            <a:r>
              <a:rPr lang="en-US" sz="2400" b="1" dirty="0"/>
              <a:t>dropna()</a:t>
            </a:r>
            <a:r>
              <a:rPr lang="en-US" sz="2400" dirty="0"/>
              <a:t> function is used to delete the  missing values from the dataset.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55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8D4FD-071E-26B3-A916-FC3A0BC7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B438-1406-4709-A70B-B593B5952EE7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695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26" y="365272"/>
            <a:ext cx="10010031" cy="595085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2. Removing corrupted data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br>
              <a:rPr lang="en-US" b="1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7435" y="962779"/>
            <a:ext cx="11074400" cy="4932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In[29]:df.shape  </a:t>
            </a:r>
          </a:p>
          <a:p>
            <a:pPr marL="0" indent="0">
              <a:buNone/>
            </a:pPr>
            <a:r>
              <a:rPr lang="en-US" sz="2400" dirty="0"/>
              <a:t>Out[29]: </a:t>
            </a:r>
            <a:r>
              <a:rPr lang="en-US" sz="2400" dirty="0">
                <a:solidFill>
                  <a:srgbClr val="FF0000"/>
                </a:solidFill>
              </a:rPr>
              <a:t>(5043, 28)</a:t>
            </a:r>
          </a:p>
          <a:p>
            <a:pPr marL="0" indent="0">
              <a:buNone/>
            </a:pPr>
            <a:r>
              <a:rPr lang="en-US" sz="2400" dirty="0"/>
              <a:t>In[30]:df.dropna()  </a:t>
            </a:r>
          </a:p>
          <a:p>
            <a:pPr marL="0" indent="0">
              <a:buNone/>
            </a:pPr>
            <a:r>
              <a:rPr lang="en-US" sz="2400" dirty="0"/>
              <a:t>df.shape</a:t>
            </a:r>
          </a:p>
          <a:p>
            <a:pPr marL="0" indent="0">
              <a:buNone/>
            </a:pPr>
            <a:r>
              <a:rPr lang="en-US" sz="2400" dirty="0"/>
              <a:t>Out[30]: </a:t>
            </a:r>
            <a:r>
              <a:rPr lang="en-US" sz="2400" dirty="0">
                <a:solidFill>
                  <a:srgbClr val="FF0000"/>
                </a:solidFill>
              </a:rPr>
              <a:t>(5043,28)</a:t>
            </a:r>
            <a:endParaRPr lang="en-US" sz="2400" dirty="0"/>
          </a:p>
          <a:p>
            <a:r>
              <a:rPr lang="en-US" sz="2400" dirty="0"/>
              <a:t>The above code snippet denotes that there are </a:t>
            </a:r>
            <a:r>
              <a:rPr lang="en-US" sz="2400" b="1" dirty="0">
                <a:solidFill>
                  <a:srgbClr val="FF0000"/>
                </a:solidFill>
              </a:rPr>
              <a:t>no missing values  </a:t>
            </a:r>
            <a:r>
              <a:rPr lang="en-US" sz="2400" dirty="0"/>
              <a:t>in the dataset.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56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7C088-86B9-A969-DDC7-36CCDAB6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29ED-65E3-4A31-A9A4-165A1E76C894}" type="datetime1">
              <a:rPr lang="en-IN" smtClean="0"/>
              <a:t>14-03-2024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4EF04-5D60-AABA-459F-AA85C5E8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21" y="3765462"/>
            <a:ext cx="7472828" cy="25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17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54" y="445102"/>
            <a:ext cx="10010031" cy="595085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 Fill missing values</a:t>
            </a:r>
            <a:br>
              <a:rPr lang="en-US" sz="3600" b="1" spc="5" dirty="0">
                <a:solidFill>
                  <a:srgbClr val="C00000"/>
                </a:solidFill>
                <a:cs typeface="Palatino Linotype"/>
              </a:rPr>
            </a:br>
            <a:endParaRPr lang="en-US" sz="3600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8971" y="1178073"/>
            <a:ext cx="11074400" cy="493244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this method, missing values are replaced with a statistic such  as mean, median, mode, min, max, or even any user-defined value. 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fillna() </a:t>
            </a:r>
            <a:r>
              <a:rPr lang="en-US" sz="2400" dirty="0"/>
              <a:t>function is used in Python for filling the missing values.  Suppose, we have missing values in the above-used dataset, then  the below code snippet depicts to replace the NULL/missing values with the mean of the data points in the dataset.</a:t>
            </a:r>
          </a:p>
          <a:p>
            <a:pPr algn="just"/>
            <a:r>
              <a:rPr lang="en-US" sz="2400" dirty="0"/>
              <a:t>In[31]: </a:t>
            </a:r>
            <a:r>
              <a:rPr lang="en-US" sz="2400" b="1" dirty="0"/>
              <a:t>df['duration']=df['duration'].fillna(df.mean())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57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4EDCF-C6CA-100C-EF39-DB29D529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3CA-12A7-4128-AD48-015C62E0675D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1962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280"/>
            <a:ext cx="10232572" cy="1582057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 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Predict missing values with an ML algorithm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1199" y="2063445"/>
            <a:ext cx="11074400" cy="4932441"/>
          </a:xfrm>
        </p:spPr>
        <p:txBody>
          <a:bodyPr>
            <a:normAutofit/>
          </a:bodyPr>
          <a:lstStyle/>
          <a:p>
            <a:r>
              <a:rPr lang="en-US" sz="2400" dirty="0"/>
              <a:t>Predicting missing values is the most efficient way to handle the missing data. </a:t>
            </a:r>
          </a:p>
          <a:p>
            <a:r>
              <a:rPr lang="en-US" sz="2400" dirty="0"/>
              <a:t>One can use the regression model or classification model (depending on the dataset) to predict the missing data.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58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F3A2-BD25-E1B6-2AB2-FE526EBB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F279-E034-4381-BA49-C7A795D1498A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478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72" y="304800"/>
            <a:ext cx="10232572" cy="841829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spc="5" dirty="0">
                <a:solidFill>
                  <a:srgbClr val="C00000"/>
                </a:solidFill>
                <a:cs typeface="Palatino Linotype"/>
              </a:rPr>
              <a:t> </a:t>
            </a:r>
            <a:br>
              <a:rPr lang="en-US" sz="3600" b="1" spc="5" dirty="0">
                <a:solidFill>
                  <a:srgbClr val="C00000"/>
                </a:solidFill>
                <a:cs typeface="Palatino Linotype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3.Handling outliers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4743" y="1505131"/>
            <a:ext cx="11030856" cy="5602515"/>
          </a:xfrm>
        </p:spPr>
        <p:txBody>
          <a:bodyPr>
            <a:normAutofit/>
          </a:bodyPr>
          <a:lstStyle/>
          <a:p>
            <a:r>
              <a:rPr lang="en-US" sz="2400" dirty="0"/>
              <a:t>Outliers are the data points that are far different from the crowd of data points. </a:t>
            </a:r>
          </a:p>
          <a:p>
            <a:r>
              <a:rPr lang="en-US" sz="2400" dirty="0"/>
              <a:t>This can be an indication of the variation in the dataset. </a:t>
            </a:r>
          </a:p>
          <a:p>
            <a:r>
              <a:rPr lang="en-US" sz="2400" dirty="0"/>
              <a:t>Outliers can be detected using boxplot, scatterplot, inter quartile range, and Z-score.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59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CF03-B2B3-F04B-5838-83C6EF88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992F-8E5A-4934-A615-7130B69B18E5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1375501"/>
            <a:ext cx="10960972" cy="5345974"/>
          </a:xfrm>
        </p:spPr>
        <p:txBody>
          <a:bodyPr>
            <a:noAutofit/>
          </a:bodyPr>
          <a:lstStyle/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Python supports many basic data types, such as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integer, floating-point,  character, or string.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 Python, we need not declare the data type assigned  for the variable.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Instead, the Python interpreter identifies the data type of the variable using the value assigned to it.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other two data types are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Boolean  and None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Boolean data type takes two values: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True or False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None  data type indicates a </a:t>
            </a: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null value</a:t>
            </a:r>
            <a:r>
              <a:rPr lang="en-US" sz="2400" dirty="0">
                <a:solidFill>
                  <a:srgbClr val="231F20"/>
                </a:solidFill>
                <a:cs typeface="Palatino Linotype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3FDA-CFD4-F2F9-83D0-427F8BA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AD35-FF35-4569-AFBE-2103A28CDC25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32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3" y="0"/>
            <a:ext cx="11001828" cy="1494971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 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4.Evaluation of the relationship between variables through visualization 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113" y="1820091"/>
            <a:ext cx="11161485" cy="5500915"/>
          </a:xfrm>
        </p:spPr>
        <p:txBody>
          <a:bodyPr>
            <a:normAutofit/>
          </a:bodyPr>
          <a:lstStyle/>
          <a:p>
            <a:r>
              <a:rPr lang="en-US" sz="2400" dirty="0"/>
              <a:t>Visualization helps us understand the various relationship between features. </a:t>
            </a:r>
          </a:p>
          <a:p>
            <a:r>
              <a:rPr lang="en-US" sz="2400" dirty="0"/>
              <a:t>Some widely used techniques for data visualization in  Python are the histograms and the heatmaps. </a:t>
            </a:r>
          </a:p>
          <a:p>
            <a:r>
              <a:rPr lang="en-US" sz="2400" dirty="0"/>
              <a:t>The histogram helps to  assess probability distribution that is quite easy to interpret. </a:t>
            </a:r>
          </a:p>
          <a:p>
            <a:r>
              <a:rPr lang="en-US" sz="2400" dirty="0"/>
              <a:t>Python provides various options to build and plot histograms. </a:t>
            </a:r>
          </a:p>
          <a:p>
            <a:r>
              <a:rPr lang="en-US" sz="2400" dirty="0"/>
              <a:t>The heatmap is represented where the data points are denoted using colors.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60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A9CE2-C733-3F92-E61C-BDE3C094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68C2-25AA-4D2C-A6ED-13AD2CCAB739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170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942340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5: Platforms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564640"/>
            <a:ext cx="9872871" cy="6560820"/>
          </a:xfrm>
        </p:spPr>
        <p:txBody>
          <a:bodyPr>
            <a:noAutofit/>
          </a:bodyPr>
          <a:lstStyle/>
          <a:p>
            <a:pPr marR="20320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Basics of Python for Data Science </a:t>
            </a:r>
            <a:r>
              <a:rPr lang="en-IN" sz="2400" dirty="0">
                <a:solidFill>
                  <a:srgbClr val="231F20"/>
                </a:solidFill>
                <a:cs typeface="Palatino Linotype"/>
              </a:rPr>
              <a:t> 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Python Libraries: Data Frame Manipulation with numpy and pandas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Exploration Data Analysis with Python 	</a:t>
            </a:r>
          </a:p>
          <a:p>
            <a:pPr marL="240665">
              <a:lnSpc>
                <a:spcPct val="100000"/>
              </a:lnSpc>
            </a:pPr>
            <a:r>
              <a:rPr lang="en-IN" sz="2400" b="1" dirty="0">
                <a:solidFill>
                  <a:srgbClr val="231F20"/>
                </a:solidFill>
                <a:cs typeface="Palatino Linotype"/>
              </a:rPr>
              <a:t>Time Series Data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Clustering with Python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ARCH and GARCH</a:t>
            </a:r>
          </a:p>
          <a:p>
            <a:pPr marL="240665"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Dimensionality Reduction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231F20"/>
                </a:solidFill>
                <a:cs typeface="Palatino Linotype"/>
              </a:rPr>
              <a:t> Python IDEs for Data Science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61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0E46-9B88-62CA-FBB6-373240C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6E05-3643-4B4F-BF57-7342C0EF9664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98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3" y="0"/>
            <a:ext cx="11001828" cy="1494971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 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r>
              <a:rPr lang="en-US" b="1" spc="5" dirty="0">
                <a:solidFill>
                  <a:srgbClr val="C00000"/>
                </a:solidFill>
                <a:cs typeface="Palatino Linotype"/>
              </a:rPr>
              <a:t>Time Series Data</a:t>
            </a: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br>
              <a:rPr lang="en-US" b="1" spc="5" dirty="0">
                <a:solidFill>
                  <a:srgbClr val="C00000"/>
                </a:solidFill>
                <a:cs typeface="Palatino Linotype"/>
              </a:rPr>
            </a:b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113" y="1357085"/>
            <a:ext cx="11161485" cy="550091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Time series data is a type of structured data and is used in various domains, such as accounting, ecology, economics, neuroscience, etc. </a:t>
            </a:r>
          </a:p>
          <a:p>
            <a:pPr algn="just"/>
            <a:r>
              <a:rPr lang="en-US" sz="2400" dirty="0"/>
              <a:t>Time series can be  referred to as anything and everything that is measured in the form of time. </a:t>
            </a:r>
          </a:p>
          <a:p>
            <a:pPr algn="just"/>
            <a:r>
              <a:rPr lang="en-US" sz="2400" dirty="0"/>
              <a:t>The data points in time series appear at regular intervals according to some rules. </a:t>
            </a:r>
          </a:p>
          <a:p>
            <a:pPr algn="just"/>
            <a:r>
              <a:rPr lang="en-US" sz="2400" dirty="0"/>
              <a:t>Time series may also be uneven without an even fixed unit of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62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3555C-3B81-8641-258F-F8962C1D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FA6B-F0AB-45ED-A726-BF48642F7D9E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508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7" y="1132114"/>
            <a:ext cx="11161485" cy="5500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Date and time data come in various types:</a:t>
            </a:r>
          </a:p>
          <a:p>
            <a:pPr algn="just"/>
            <a:r>
              <a:rPr lang="en-US" sz="2400" b="1" dirty="0"/>
              <a:t>Timestamps</a:t>
            </a:r>
            <a:r>
              <a:rPr lang="en-US" sz="2400" dirty="0"/>
              <a:t> – The timestamp refers to particular instants in time  (e.g., July 24, 2020, at 8:00 a.m.)</a:t>
            </a:r>
          </a:p>
          <a:p>
            <a:pPr algn="just"/>
            <a:r>
              <a:rPr lang="en-US" sz="2400" b="1" dirty="0"/>
              <a:t>Time Intervals and Periods </a:t>
            </a:r>
            <a:r>
              <a:rPr lang="en-US" sz="2400" dirty="0"/>
              <a:t>– Time intervals and periods refer to a  time length between the initial and the final point. Periods generally  refer to a specific case of time intervals where each time interval is  of a uniform length and does not coincide (e.g., 24-hour period of  days)</a:t>
            </a:r>
          </a:p>
          <a:p>
            <a:pPr algn="just"/>
            <a:r>
              <a:rPr lang="en-US" sz="2400" b="1" dirty="0"/>
              <a:t>Time Deltas or Durations </a:t>
            </a:r>
            <a:r>
              <a:rPr lang="en-US" sz="2400" dirty="0"/>
              <a:t>– It refers to an exact length of time (e.g., a  duration of 12.43 seconds)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63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86061-85D8-D0DD-E3AA-74E2016D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4D5A-4266-4413-9F52-20AD25FEAED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482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9" y="224971"/>
            <a:ext cx="10537371" cy="638629"/>
          </a:xfrm>
        </p:spPr>
        <p:txBody>
          <a:bodyPr>
            <a:noAutofit/>
          </a:bodyPr>
          <a:lstStyle/>
          <a:p>
            <a:pPr algn="ctr"/>
            <a:r>
              <a:rPr lang="en-US" b="1" spc="5" dirty="0">
                <a:solidFill>
                  <a:srgbClr val="C00000"/>
                </a:solidFill>
                <a:cs typeface="Palatino Linotype"/>
              </a:rPr>
              <a:t>Dates and Times in Python </a:t>
            </a: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7" y="1037997"/>
            <a:ext cx="11161485" cy="5500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Native Python datetime</a:t>
            </a:r>
            <a:r>
              <a:rPr lang="en-US" sz="2400" dirty="0"/>
              <a:t>:</a:t>
            </a:r>
          </a:p>
          <a:p>
            <a:pPr marL="0" indent="0" algn="just">
              <a:buNone/>
            </a:pPr>
            <a:r>
              <a:rPr lang="en-US" sz="2400" dirty="0"/>
              <a:t>There exist data types for date and time and also calendar functionality in  the Python standard library. The datetime is broadly used in time series:</a:t>
            </a:r>
          </a:p>
          <a:p>
            <a:pPr marL="0" indent="0" algn="just">
              <a:buNone/>
            </a:pPr>
            <a:r>
              <a:rPr lang="en-US" sz="2400" b="1" dirty="0"/>
              <a:t>In[32]: </a:t>
            </a:r>
            <a:r>
              <a:rPr lang="en-US" sz="2400" dirty="0"/>
              <a:t>from datetime import datetime  </a:t>
            </a:r>
          </a:p>
          <a:p>
            <a:pPr marL="0" indent="0" algn="just">
              <a:buNone/>
            </a:pPr>
            <a:r>
              <a:rPr lang="en-US" sz="2400" dirty="0"/>
              <a:t>date_now = datetime.now()</a:t>
            </a:r>
          </a:p>
          <a:p>
            <a:pPr marL="0" indent="0" algn="just">
              <a:buNone/>
            </a:pPr>
            <a:r>
              <a:rPr lang="en-US" sz="2400" dirty="0"/>
              <a:t>date_now</a:t>
            </a:r>
          </a:p>
          <a:p>
            <a:pPr marL="0" indent="0" algn="just">
              <a:buNone/>
            </a:pPr>
            <a:r>
              <a:rPr lang="en-US" sz="2400" b="1" dirty="0"/>
              <a:t>Out[32]: datetime.datetime(2024, 3, 14, 7, 16, 48, 597761)</a:t>
            </a:r>
          </a:p>
          <a:p>
            <a:pPr algn="just"/>
            <a:r>
              <a:rPr lang="en-US" sz="2400" dirty="0"/>
              <a:t>The datetime object stores both the date and time up to the microsecond.</a:t>
            </a:r>
          </a:p>
          <a:p>
            <a:pPr marL="0" indent="0">
              <a:buNone/>
            </a:pPr>
            <a:r>
              <a:rPr lang="en-US" sz="2400" b="1" dirty="0"/>
              <a:t>In[33]: </a:t>
            </a:r>
            <a:r>
              <a:rPr lang="en-US" sz="24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 datetime </a:t>
            </a:r>
            <a:r>
              <a:rPr lang="en-US" sz="24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 datetime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now = 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datetime.now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</a:rPr>
              <a:t>now.year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now.month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now.day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Out[33]: </a:t>
            </a:r>
            <a:r>
              <a:rPr lang="en-US" sz="2400" dirty="0"/>
              <a:t>(2024, 3, 14)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64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A1FD3-B245-986E-9667-50D64C8A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4D63-AF1F-44C0-B65A-00D4B7140657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1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3" y="493485"/>
            <a:ext cx="10537371" cy="638629"/>
          </a:xfrm>
        </p:spPr>
        <p:txBody>
          <a:bodyPr>
            <a:noAutofit/>
          </a:bodyPr>
          <a:lstStyle/>
          <a:p>
            <a:pPr algn="ctr"/>
            <a:r>
              <a:rPr lang="en-US" b="1" spc="5" dirty="0">
                <a:solidFill>
                  <a:srgbClr val="C00000"/>
                </a:solidFill>
                <a:cs typeface="Palatino Linotype"/>
              </a:rPr>
              <a:t>Dates and Times in Python </a:t>
            </a: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9757" y="1357085"/>
            <a:ext cx="11161485" cy="550091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You can parse dates from a variety of string formats using the date util module:</a:t>
            </a:r>
          </a:p>
          <a:p>
            <a:pPr marL="0" indent="0" algn="just">
              <a:buNone/>
            </a:pPr>
            <a:r>
              <a:rPr lang="en-US" sz="2400" b="1" dirty="0"/>
              <a:t>In[34]: </a:t>
            </a:r>
          </a:p>
          <a:p>
            <a:pPr marL="0" indent="0" algn="just">
              <a:buNone/>
            </a:pPr>
            <a:r>
              <a:rPr lang="en-US" sz="2400" dirty="0"/>
              <a:t>from dateutil import parser</a:t>
            </a:r>
          </a:p>
          <a:p>
            <a:pPr marL="0" indent="0" algn="just">
              <a:buNone/>
            </a:pPr>
            <a:r>
              <a:rPr lang="en-US" sz="2400" dirty="0"/>
              <a:t>date = parser.parse("8th of August, 2020")  </a:t>
            </a:r>
          </a:p>
          <a:p>
            <a:pPr marL="0" indent="0" algn="just">
              <a:buNone/>
            </a:pPr>
            <a:r>
              <a:rPr lang="en-US" sz="2400" dirty="0"/>
              <a:t>date</a:t>
            </a:r>
          </a:p>
          <a:p>
            <a:pPr marL="0" indent="0" algn="just">
              <a:buNone/>
            </a:pPr>
            <a:r>
              <a:rPr lang="en-US" sz="2400" b="1" dirty="0"/>
              <a:t>Out[34]: </a:t>
            </a:r>
          </a:p>
          <a:p>
            <a:pPr marL="0" indent="0" algn="just">
              <a:buNone/>
            </a:pPr>
            <a:r>
              <a:rPr lang="en-US" sz="2400" dirty="0" err="1"/>
              <a:t>datetime.datetime</a:t>
            </a:r>
            <a:r>
              <a:rPr lang="en-US" sz="2400" dirty="0"/>
              <a:t>(2020, 8, 8, 0, 0)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65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0462C-69BE-0E9A-D5D6-86ED0913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F913-8C71-4B44-A72F-1D0E5848E726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78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71"/>
            <a:ext cx="10537371" cy="638629"/>
          </a:xfrm>
        </p:spPr>
        <p:txBody>
          <a:bodyPr>
            <a:noAutofit/>
          </a:bodyPr>
          <a:lstStyle/>
          <a:p>
            <a:pPr algn="ctr"/>
            <a:r>
              <a:rPr lang="en-US" b="1" spc="5" dirty="0">
                <a:solidFill>
                  <a:srgbClr val="C00000"/>
                </a:solidFill>
                <a:cs typeface="Palatino Linotype"/>
              </a:rPr>
              <a:t>Datetime64 of NumPy</a:t>
            </a:r>
            <a:endParaRPr lang="en-US" b="1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7" y="1132114"/>
            <a:ext cx="11161485" cy="550091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data type “datetime64” encrypts dates as 64-bit integers, allowing data  arrays to be displayed very efficiently.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In[35]: </a:t>
            </a:r>
            <a:r>
              <a:rPr lang="en-US" sz="2400" dirty="0">
                <a:solidFill>
                  <a:schemeClr val="tx1"/>
                </a:solidFill>
              </a:rPr>
              <a:t>import numpy as np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date = np.array('2017–08-04', dtype=np.datetime64)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date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Out[35]: </a:t>
            </a:r>
            <a:r>
              <a:rPr lang="en-US" sz="2400" dirty="0">
                <a:solidFill>
                  <a:schemeClr val="tx1"/>
                </a:solidFill>
              </a:rPr>
              <a:t>array('2017–08-04', dtype='datetime64[D]')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can even perform vectorized operation on the formatted date: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In[36]: </a:t>
            </a:r>
            <a:r>
              <a:rPr lang="en-US" sz="2400" dirty="0">
                <a:solidFill>
                  <a:schemeClr val="tx1"/>
                </a:solidFill>
              </a:rPr>
              <a:t>date + np.arange(8)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Out[36]: </a:t>
            </a:r>
            <a:r>
              <a:rPr lang="en-US" sz="2400" dirty="0">
                <a:solidFill>
                  <a:schemeClr val="tx1"/>
                </a:solidFill>
              </a:rPr>
              <a:t>array(['2017–08-04', '2017–08-05', '2017–08-06',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'2017–08-07',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'2017-08-08', '2017-08-09', '2017-08-10',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'2017-08-11'],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dtype='datetime64[D]')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66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A00C0-35A2-E960-21A3-D2CDEECF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5F28-06E6-4447-930E-A1B47BEEB424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664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37371" cy="638629"/>
          </a:xfrm>
        </p:spPr>
        <p:txBody>
          <a:bodyPr>
            <a:noAutofit/>
          </a:bodyPr>
          <a:lstStyle/>
          <a:p>
            <a:pPr algn="ctr"/>
            <a:r>
              <a:rPr lang="en-US" b="1" spc="5" dirty="0">
                <a:solidFill>
                  <a:srgbClr val="C00000"/>
                </a:solidFill>
                <a:cs typeface="Palatino Linotype"/>
              </a:rPr>
              <a:t>pandas Time Series: Indexing by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7" y="1132115"/>
            <a:ext cx="11582403" cy="547188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Using the pandas time series module, you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can index your data using  timestamps.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In[37]: </a:t>
            </a:r>
            <a:r>
              <a:rPr lang="en-US" sz="2400" dirty="0">
                <a:solidFill>
                  <a:schemeClr val="tx1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index = pd.DatetimeIndex(['2017-07-04', '2018–09–12', '2015-02-11', '2015–08-04'])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data = pd.Series([0, 1, 2, 3], index=index)  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Out[37]:  </a:t>
            </a:r>
            <a:r>
              <a:rPr lang="en-US" sz="2400" dirty="0">
                <a:solidFill>
                  <a:schemeClr val="tx1"/>
                </a:solidFill>
              </a:rPr>
              <a:t>2017-07-04  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2018-09-12  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2015-02-11	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2015-08-04	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dtype: int64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can also obtain the sliced data by passing a year to get data from that  year.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In[38]: date[‘2015’]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Out[38]: 2015-02-11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2015-08-04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dtype: int64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67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F2E44-E878-14D7-5E2A-3CA191C5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653-E109-4113-BEA8-524F41FEAD7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0166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37371" cy="638629"/>
          </a:xfrm>
        </p:spPr>
        <p:txBody>
          <a:bodyPr>
            <a:noAutofit/>
          </a:bodyPr>
          <a:lstStyle/>
          <a:p>
            <a:pPr algn="ctr"/>
            <a:r>
              <a:rPr lang="en-US" b="1" spc="5" dirty="0">
                <a:solidFill>
                  <a:srgbClr val="C00000"/>
                </a:solidFill>
                <a:cs typeface="Palatino Linotype"/>
              </a:rPr>
              <a:t>pandas Time Series: Indexing by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7" y="1132115"/>
            <a:ext cx="11582403" cy="547188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Using the pandas time series module, you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can index your data using  timestamps.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In[37]: </a:t>
            </a:r>
            <a:r>
              <a:rPr lang="en-US" sz="2400" dirty="0">
                <a:solidFill>
                  <a:schemeClr val="tx1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index = pd.DatetimeIndex(['2017-07-04', '2018–09–12', '2015-02-11', '2015–08-04'])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data = pd.Series([0, 1, 2, 3], index=index)  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Out[37]:  </a:t>
            </a:r>
            <a:r>
              <a:rPr lang="en-US" sz="2400" dirty="0">
                <a:solidFill>
                  <a:schemeClr val="tx1"/>
                </a:solidFill>
              </a:rPr>
              <a:t>2017-07-04  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2018-09-12  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2015-02-11	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2015-08-04	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dtype: int64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can also obtain the sliced data by passing a year to get data from that  year.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In[38]: date[‘2015’]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Out[38]: 2015-02-11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2015-08-04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dtype: int64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68</a:t>
            </a:fld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F2E44-E878-14D7-5E2A-3CA191C5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653-E109-4113-BEA8-524F41FEAD7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97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91" y="230505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23" y="927100"/>
            <a:ext cx="10960972" cy="5504180"/>
          </a:xfrm>
        </p:spPr>
        <p:txBody>
          <a:bodyPr numCol="2"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In[1]: # An integer value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In[2]: # A string of characters 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x = 12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type(x)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Out[1]:int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x=’Hello!’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type(x)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Out[2]:str 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In[3]: # A float value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In[4]:# A Boolean Value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x = 3.4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type(x)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Out[3]: float  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x=False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type(x)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Out[4]:bool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In[5]: # A None value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x = None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type(x)  </a:t>
            </a:r>
          </a:p>
          <a:p>
            <a:pPr marL="0" marR="20320" indent="0">
              <a:buNone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Out[5]:NoneType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0D8CB-7C4F-C53A-F47C-E66B7D7E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E92D-CD7F-4C29-977C-58C41A795FB1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33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01"/>
            <a:ext cx="10960972" cy="5345974"/>
          </a:xfrm>
        </p:spPr>
        <p:txBody>
          <a:bodyPr>
            <a:noAutofit/>
          </a:bodyPr>
          <a:lstStyle/>
          <a:p>
            <a:pPr marL="0" marR="20320" indent="0">
              <a:buNone/>
              <a:tabLst>
                <a:tab pos="342265" algn="l"/>
              </a:tabLst>
            </a:pPr>
            <a:r>
              <a:rPr lang="en-US" sz="2400" b="1" dirty="0">
                <a:solidFill>
                  <a:srgbClr val="231F20"/>
                </a:solidFill>
                <a:cs typeface="Palatino Linotype"/>
              </a:rPr>
              <a:t>There are four data structures in Python:</a:t>
            </a:r>
          </a:p>
          <a:p>
            <a:pPr marL="514350" marR="20320" indent="-51435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</a:t>
            </a:r>
          </a:p>
          <a:p>
            <a:pPr marL="514350" marR="20320" indent="-51435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Tuple</a:t>
            </a:r>
          </a:p>
          <a:p>
            <a:pPr marL="514350" marR="20320" indent="-51435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Dictionary</a:t>
            </a:r>
          </a:p>
          <a:p>
            <a:pPr marL="514350" marR="20320" indent="-514350">
              <a:buFont typeface="+mj-lt"/>
              <a:buAutoNum type="arabicPeriod"/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String</a:t>
            </a:r>
          </a:p>
          <a:p>
            <a:pPr marL="0" marR="20320" indent="0">
              <a:buNone/>
              <a:tabLst>
                <a:tab pos="342265" algn="l"/>
              </a:tabLst>
            </a:pPr>
            <a:endParaRPr lang="en-US" sz="2400" dirty="0">
              <a:solidFill>
                <a:srgbClr val="231F20"/>
              </a:solidFill>
              <a:cs typeface="Palatino Linotyp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1F437-922A-AA67-91B9-A90CEADC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8016-A427-4D47-9853-A100D27921F0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4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EBFA-0746-2D4C-E6D8-8692AE03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A9C-CA46-7EC7-50BB-FC98D8C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19100"/>
            <a:ext cx="987552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Python lists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9E40A-6A0C-0D6F-1628-A18244F5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83" y="1378041"/>
            <a:ext cx="10960972" cy="5345974"/>
          </a:xfrm>
        </p:spPr>
        <p:txBody>
          <a:bodyPr>
            <a:noAutofit/>
          </a:bodyPr>
          <a:lstStyle/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Python lists are ordered with a certain count.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values in the  lists are enclosed in square brackets and are separated using commas.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list indices start with 0.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The list can hold both homogenous  (i.e., [1, 6, 4, 7]) as well as heterogeneous (i.e., [1, ‘a’, ‘d’, 4, 6]) data. </a:t>
            </a:r>
          </a:p>
          <a:p>
            <a:pPr marR="20320" algn="just">
              <a:tabLst>
                <a:tab pos="342265" algn="l"/>
              </a:tabLst>
            </a:pPr>
            <a:r>
              <a:rPr lang="en-US" sz="2400" dirty="0">
                <a:solidFill>
                  <a:srgbClr val="231F20"/>
                </a:solidFill>
                <a:cs typeface="Palatino Linotype"/>
              </a:rPr>
              <a:t>Lists are mutable in Python and thus can be altered by adding new items, deleting some items, or modifying the existing items.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CE572-D10E-6AD1-3584-84C9C6B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FFC0-0EEA-4EB8-88E5-03F607CDC4F3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647F4-CB78-1BC7-6CBD-2B7FAF03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7499-41B8-4B73-9A00-BDDA05FC8377}" type="datetime1">
              <a:rPr lang="en-IN" smtClean="0"/>
              <a:t>14-03-2024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59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6094</TotalTime>
  <Words>5477</Words>
  <Application>Microsoft Office PowerPoint</Application>
  <PresentationFormat>Widescreen</PresentationFormat>
  <Paragraphs>735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Microsoft Sans Serif</vt:lpstr>
      <vt:lpstr>Palatino Linotype</vt:lpstr>
      <vt:lpstr>Office Theme</vt:lpstr>
      <vt:lpstr>Module 5: Platforms for Data Science</vt:lpstr>
      <vt:lpstr>Module 5: Platforms for Data Science</vt:lpstr>
      <vt:lpstr>Basics of Python for Data Science</vt:lpstr>
      <vt:lpstr> Python Identifiers </vt:lpstr>
      <vt:lpstr>  Python Variables  </vt:lpstr>
      <vt:lpstr>Python Data types</vt:lpstr>
      <vt:lpstr>Python Data types</vt:lpstr>
      <vt:lpstr>Python Data Structures</vt:lpstr>
      <vt:lpstr>Python lists </vt:lpstr>
      <vt:lpstr>Python lists </vt:lpstr>
      <vt:lpstr>Python lists </vt:lpstr>
      <vt:lpstr>List Updation</vt:lpstr>
      <vt:lpstr>Adding new items</vt:lpstr>
      <vt:lpstr> You can also append an entire list into the existing list.</vt:lpstr>
      <vt:lpstr>Deleting items in the list</vt:lpstr>
      <vt:lpstr>Tuple</vt:lpstr>
      <vt:lpstr>Tuple</vt:lpstr>
      <vt:lpstr>Tuple</vt:lpstr>
      <vt:lpstr>Tuple</vt:lpstr>
      <vt:lpstr>Tuple</vt:lpstr>
      <vt:lpstr>Dictionary</vt:lpstr>
      <vt:lpstr>Dictionary</vt:lpstr>
      <vt:lpstr>Dictionary</vt:lpstr>
      <vt:lpstr>Dictionary</vt:lpstr>
      <vt:lpstr>Dictionary</vt:lpstr>
      <vt:lpstr>String</vt:lpstr>
      <vt:lpstr>String</vt:lpstr>
      <vt:lpstr>String Modification</vt:lpstr>
      <vt:lpstr>Module 5: Platforms for Data Science</vt:lpstr>
      <vt:lpstr>Python Libraries: DataFrame Manipulation  with pandas and NumPy</vt:lpstr>
      <vt:lpstr>Python Libraries: DataFrame Manipulation  with pandas and NumPy</vt:lpstr>
      <vt:lpstr>pandas</vt:lpstr>
      <vt:lpstr>pandas</vt:lpstr>
      <vt:lpstr>pandas</vt:lpstr>
      <vt:lpstr>pandas</vt:lpstr>
      <vt:lpstr> Pandas-DataFrame Indexing </vt:lpstr>
      <vt:lpstr>PowerPoint Presentation</vt:lpstr>
      <vt:lpstr> Pandas-DataFrame Indexing </vt:lpstr>
      <vt:lpstr> Pandas-Data frame operations </vt:lpstr>
      <vt:lpstr> Pandas-Data frame operations </vt:lpstr>
      <vt:lpstr> Pandas-Data frame operations </vt:lpstr>
      <vt:lpstr> Pandas-Data frame operations </vt:lpstr>
      <vt:lpstr>  NumPy  </vt:lpstr>
      <vt:lpstr>  NumPy  </vt:lpstr>
      <vt:lpstr>  NumPy  </vt:lpstr>
      <vt:lpstr>   NumPy-Accessing the array using its index   </vt:lpstr>
      <vt:lpstr>   NumPy-Accessing the array using its index   </vt:lpstr>
      <vt:lpstr>   NumPy-Basic array operations   </vt:lpstr>
      <vt:lpstr>   NumPy-Basic array operations   </vt:lpstr>
      <vt:lpstr>Module 5: Platforms for Data Science</vt:lpstr>
      <vt:lpstr>   Exploration Data Analysis with Python    </vt:lpstr>
      <vt:lpstr>   Exploration Data Analysis with Python    </vt:lpstr>
      <vt:lpstr>   1. Description of the dataset    </vt:lpstr>
      <vt:lpstr>   Description of the dataset    </vt:lpstr>
      <vt:lpstr>  2. Removing corrupted data  </vt:lpstr>
      <vt:lpstr>  2. Removing corrupted data  </vt:lpstr>
      <vt:lpstr>  Fill missing values </vt:lpstr>
      <vt:lpstr>   Predict missing values with an ML algorithm </vt:lpstr>
      <vt:lpstr>   3.Handling outliers </vt:lpstr>
      <vt:lpstr>   4.Evaluation of the relationship between variables through visualization  </vt:lpstr>
      <vt:lpstr>Module 5: Platforms for Data Science</vt:lpstr>
      <vt:lpstr>   Time Series Data  </vt:lpstr>
      <vt:lpstr>PowerPoint Presentation</vt:lpstr>
      <vt:lpstr>Dates and Times in Python </vt:lpstr>
      <vt:lpstr>Dates and Times in Python </vt:lpstr>
      <vt:lpstr>Datetime64 of NumPy</vt:lpstr>
      <vt:lpstr>pandas Time Series: Indexing by Time</vt:lpstr>
      <vt:lpstr>pandas Time Series: Indexing by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Data Analytics On Text</dc:title>
  <dc:creator>Nisanth Kartheek Mukku</dc:creator>
  <cp:lastModifiedBy>Nisanth Kartheek Mukku</cp:lastModifiedBy>
  <cp:revision>281</cp:revision>
  <dcterms:created xsi:type="dcterms:W3CDTF">2024-02-05T05:10:42Z</dcterms:created>
  <dcterms:modified xsi:type="dcterms:W3CDTF">2024-03-14T11:22:11Z</dcterms:modified>
</cp:coreProperties>
</file>