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33C76-6717-426B-89C9-6AF4F19D53BC}" type="datetimeFigureOut">
              <a:rPr lang="en-IN" smtClean="0"/>
              <a:t>21-03-2024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4005A-2E49-48DF-9ADE-B50AF54E9D58}" type="slidenum">
              <a:rPr lang="en-IN" smtClean="0"/>
              <a:t>‹#›</a:t>
            </a:fld>
            <a:endParaRPr lang="en-IN" dirty="0"/>
          </a:p>
        </p:txBody>
      </p:sp>
    </p:spTree>
    <p:extLst>
      <p:ext uri="{BB962C8B-B14F-4D97-AF65-F5344CB8AC3E}">
        <p14:creationId xmlns:p14="http://schemas.microsoft.com/office/powerpoint/2010/main" val="236452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C828-D749-09B7-1385-C27641F46B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5BCA07-4DED-9DB4-607D-5A441EBEF7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D1BF887-2A03-6EAA-5338-1CCAB1721B29}"/>
              </a:ext>
            </a:extLst>
          </p:cNvPr>
          <p:cNvSpPr>
            <a:spLocks noGrp="1"/>
          </p:cNvSpPr>
          <p:nvPr>
            <p:ph type="dt" sz="half" idx="10"/>
          </p:nvPr>
        </p:nvSpPr>
        <p:spPr/>
        <p:txBody>
          <a:bodyPr/>
          <a:lstStyle/>
          <a:p>
            <a:fld id="{BEAAFED9-1668-44C3-8484-0E835965ABA0}" type="datetime1">
              <a:rPr lang="en-IN" smtClean="0"/>
              <a:t>21-03-2024</a:t>
            </a:fld>
            <a:endParaRPr lang="en-IN" dirty="0"/>
          </a:p>
        </p:txBody>
      </p:sp>
      <p:sp>
        <p:nvSpPr>
          <p:cNvPr id="5" name="Footer Placeholder 4">
            <a:extLst>
              <a:ext uri="{FF2B5EF4-FFF2-40B4-BE49-F238E27FC236}">
                <a16:creationId xmlns:a16="http://schemas.microsoft.com/office/drawing/2014/main" id="{36B74C49-1362-A564-680A-72894E77F08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0DA4EB-AA9E-2C32-4A02-553CA95A88FC}"/>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1601834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CC1C-00A5-F618-C073-4363AA9AF8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FB4429-3D03-3447-2215-67490DE28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BACEE4-AF62-B495-DFFA-81FCC14E6686}"/>
              </a:ext>
            </a:extLst>
          </p:cNvPr>
          <p:cNvSpPr>
            <a:spLocks noGrp="1"/>
          </p:cNvSpPr>
          <p:nvPr>
            <p:ph type="dt" sz="half" idx="10"/>
          </p:nvPr>
        </p:nvSpPr>
        <p:spPr/>
        <p:txBody>
          <a:bodyPr/>
          <a:lstStyle/>
          <a:p>
            <a:fld id="{FFB4D005-57EF-46F2-97C1-6363C5C04B92}" type="datetime1">
              <a:rPr lang="en-IN" smtClean="0"/>
              <a:t>21-03-2024</a:t>
            </a:fld>
            <a:endParaRPr lang="en-IN" dirty="0"/>
          </a:p>
        </p:txBody>
      </p:sp>
      <p:sp>
        <p:nvSpPr>
          <p:cNvPr id="5" name="Footer Placeholder 4">
            <a:extLst>
              <a:ext uri="{FF2B5EF4-FFF2-40B4-BE49-F238E27FC236}">
                <a16:creationId xmlns:a16="http://schemas.microsoft.com/office/drawing/2014/main" id="{870B86BF-A181-C03E-D9B9-13E2DF42DC3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CB8F74-CEF8-6198-28EB-AADCECEBBCC8}"/>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300297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1E3BFB-27D2-A9F0-89AF-3A800E55CD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B8980D-E0BF-080B-BF4B-758B7A7FE5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2FD2E-4716-B4D5-0B7F-97662C915C23}"/>
              </a:ext>
            </a:extLst>
          </p:cNvPr>
          <p:cNvSpPr>
            <a:spLocks noGrp="1"/>
          </p:cNvSpPr>
          <p:nvPr>
            <p:ph type="dt" sz="half" idx="10"/>
          </p:nvPr>
        </p:nvSpPr>
        <p:spPr/>
        <p:txBody>
          <a:bodyPr/>
          <a:lstStyle/>
          <a:p>
            <a:fld id="{3BFBD075-EB25-44A0-90C3-72933A9F6F92}" type="datetime1">
              <a:rPr lang="en-IN" smtClean="0"/>
              <a:t>21-03-2024</a:t>
            </a:fld>
            <a:endParaRPr lang="en-IN" dirty="0"/>
          </a:p>
        </p:txBody>
      </p:sp>
      <p:sp>
        <p:nvSpPr>
          <p:cNvPr id="5" name="Footer Placeholder 4">
            <a:extLst>
              <a:ext uri="{FF2B5EF4-FFF2-40B4-BE49-F238E27FC236}">
                <a16:creationId xmlns:a16="http://schemas.microsoft.com/office/drawing/2014/main" id="{1D0A4112-9EBB-80C3-482C-E406376570A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13924C1-3F10-A905-0574-E2CCC79C3A62}"/>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219048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C48C-67EC-5E13-F844-014C77F36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1F3627-71D3-FFCC-96E9-42B4817CB1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A8571B-BBCA-33E8-E8DB-20ED74E94CC9}"/>
              </a:ext>
            </a:extLst>
          </p:cNvPr>
          <p:cNvSpPr>
            <a:spLocks noGrp="1"/>
          </p:cNvSpPr>
          <p:nvPr>
            <p:ph type="dt" sz="half" idx="10"/>
          </p:nvPr>
        </p:nvSpPr>
        <p:spPr/>
        <p:txBody>
          <a:bodyPr/>
          <a:lstStyle/>
          <a:p>
            <a:fld id="{20A46425-24B1-4DDB-81D8-64C184EAC279}" type="datetime1">
              <a:rPr lang="en-IN" smtClean="0"/>
              <a:t>21-03-2024</a:t>
            </a:fld>
            <a:endParaRPr lang="en-IN" dirty="0"/>
          </a:p>
        </p:txBody>
      </p:sp>
      <p:sp>
        <p:nvSpPr>
          <p:cNvPr id="5" name="Footer Placeholder 4">
            <a:extLst>
              <a:ext uri="{FF2B5EF4-FFF2-40B4-BE49-F238E27FC236}">
                <a16:creationId xmlns:a16="http://schemas.microsoft.com/office/drawing/2014/main" id="{F9FB78B9-CDF3-B249-B805-C8A0EF49EF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3E20A24-8735-6128-6D0F-3E52F9A79566}"/>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169032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3AD6-D120-D80F-57EA-83B9372045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3F6A94-8FB6-355D-E80A-2E809F7B11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22E320-4F5D-C0A3-DB1B-1324C55906E8}"/>
              </a:ext>
            </a:extLst>
          </p:cNvPr>
          <p:cNvSpPr>
            <a:spLocks noGrp="1"/>
          </p:cNvSpPr>
          <p:nvPr>
            <p:ph type="dt" sz="half" idx="10"/>
          </p:nvPr>
        </p:nvSpPr>
        <p:spPr/>
        <p:txBody>
          <a:bodyPr/>
          <a:lstStyle/>
          <a:p>
            <a:fld id="{FFFA011B-4FEC-4F84-B5D3-350885904222}" type="datetime1">
              <a:rPr lang="en-IN" smtClean="0"/>
              <a:t>21-03-2024</a:t>
            </a:fld>
            <a:endParaRPr lang="en-IN" dirty="0"/>
          </a:p>
        </p:txBody>
      </p:sp>
      <p:sp>
        <p:nvSpPr>
          <p:cNvPr id="5" name="Footer Placeholder 4">
            <a:extLst>
              <a:ext uri="{FF2B5EF4-FFF2-40B4-BE49-F238E27FC236}">
                <a16:creationId xmlns:a16="http://schemas.microsoft.com/office/drawing/2014/main" id="{87DBC0B3-B28D-6828-257F-32D77E654F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ED45509-1BEB-5CAE-BFA6-12B3630B6D29}"/>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412310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8FF07-7A2B-AE20-1417-837575715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A3C52E-076E-538F-B317-58F8700C51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11EA5A-394D-3D1A-A063-BB9F081DE2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7FCB7F-CEA3-8D3F-8634-95EC771F4674}"/>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Footer Placeholder 5">
            <a:extLst>
              <a:ext uri="{FF2B5EF4-FFF2-40B4-BE49-F238E27FC236}">
                <a16:creationId xmlns:a16="http://schemas.microsoft.com/office/drawing/2014/main" id="{94AEA6CC-606D-5A1A-BBBC-20B58C3E944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2165B6F-ADDC-4E40-0A60-B5071CDD8CC2}"/>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2031493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3F72-0C7B-1889-6EA2-1CB2F8A0524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4CDBEC-10BC-3E79-8FE2-E39F53A67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033D1A-8393-6551-CE1E-B3C14A50A2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915E86-D3EE-086F-875D-1F350584F3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46CA5-D1E9-F285-F2A6-1C026E934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7962F8-71B0-A841-65E3-43DFAD788B4B}"/>
              </a:ext>
            </a:extLst>
          </p:cNvPr>
          <p:cNvSpPr>
            <a:spLocks noGrp="1"/>
          </p:cNvSpPr>
          <p:nvPr>
            <p:ph type="dt" sz="half" idx="10"/>
          </p:nvPr>
        </p:nvSpPr>
        <p:spPr/>
        <p:txBody>
          <a:bodyPr/>
          <a:lstStyle/>
          <a:p>
            <a:fld id="{66F98303-83C3-4C1A-AC4A-8690BEF7D921}" type="datetime1">
              <a:rPr lang="en-IN" smtClean="0"/>
              <a:t>21-03-2024</a:t>
            </a:fld>
            <a:endParaRPr lang="en-IN" dirty="0"/>
          </a:p>
        </p:txBody>
      </p:sp>
      <p:sp>
        <p:nvSpPr>
          <p:cNvPr id="8" name="Footer Placeholder 7">
            <a:extLst>
              <a:ext uri="{FF2B5EF4-FFF2-40B4-BE49-F238E27FC236}">
                <a16:creationId xmlns:a16="http://schemas.microsoft.com/office/drawing/2014/main" id="{6E9CAD76-5097-E6CF-78AA-70DC05B7481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54330E02-E562-7C9D-122A-381DF51CC064}"/>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1983725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9D1C-992D-2605-8920-C82053647A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809998-B7D2-3222-5D6C-33478DE27208}"/>
              </a:ext>
            </a:extLst>
          </p:cNvPr>
          <p:cNvSpPr>
            <a:spLocks noGrp="1"/>
          </p:cNvSpPr>
          <p:nvPr>
            <p:ph type="dt" sz="half" idx="10"/>
          </p:nvPr>
        </p:nvSpPr>
        <p:spPr/>
        <p:txBody>
          <a:bodyPr/>
          <a:lstStyle/>
          <a:p>
            <a:fld id="{C2BA4724-8403-4446-A2E2-D28D3EF8EE09}" type="datetime1">
              <a:rPr lang="en-IN" smtClean="0"/>
              <a:t>21-03-2024</a:t>
            </a:fld>
            <a:endParaRPr lang="en-IN" dirty="0"/>
          </a:p>
        </p:txBody>
      </p:sp>
      <p:sp>
        <p:nvSpPr>
          <p:cNvPr id="4" name="Footer Placeholder 3">
            <a:extLst>
              <a:ext uri="{FF2B5EF4-FFF2-40B4-BE49-F238E27FC236}">
                <a16:creationId xmlns:a16="http://schemas.microsoft.com/office/drawing/2014/main" id="{10DDAD12-BD68-4136-1A60-63F26936038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2EE8C50-07BD-E4DF-AA31-26DAA63936D6}"/>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94405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67AFC-5E72-0C88-C843-F2C24FBFF2E0}"/>
              </a:ext>
            </a:extLst>
          </p:cNvPr>
          <p:cNvSpPr>
            <a:spLocks noGrp="1"/>
          </p:cNvSpPr>
          <p:nvPr>
            <p:ph type="dt" sz="half" idx="10"/>
          </p:nvPr>
        </p:nvSpPr>
        <p:spPr/>
        <p:txBody>
          <a:bodyPr/>
          <a:lstStyle/>
          <a:p>
            <a:fld id="{0604F6C9-9B5C-4294-AA67-F7F13CCBEDFF}" type="datetime1">
              <a:rPr lang="en-IN" smtClean="0"/>
              <a:t>21-03-2024</a:t>
            </a:fld>
            <a:endParaRPr lang="en-IN" dirty="0"/>
          </a:p>
        </p:txBody>
      </p:sp>
      <p:sp>
        <p:nvSpPr>
          <p:cNvPr id="3" name="Footer Placeholder 2">
            <a:extLst>
              <a:ext uri="{FF2B5EF4-FFF2-40B4-BE49-F238E27FC236}">
                <a16:creationId xmlns:a16="http://schemas.microsoft.com/office/drawing/2014/main" id="{CBDD5B62-2012-AED9-0BC4-0BDA67DEC574}"/>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3BAE2E0-A09D-1CAB-0A7F-0E1917E7FB9E}"/>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260580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603B-037E-91CF-4F90-76FFAE542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2C6B5A-40AE-2AB8-A81C-54F6876EA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284ED7-57EC-C7D5-11FD-DBAF2A41A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571773-6E2D-F78C-C7F3-4A18C207687C}"/>
              </a:ext>
            </a:extLst>
          </p:cNvPr>
          <p:cNvSpPr>
            <a:spLocks noGrp="1"/>
          </p:cNvSpPr>
          <p:nvPr>
            <p:ph type="dt" sz="half" idx="10"/>
          </p:nvPr>
        </p:nvSpPr>
        <p:spPr/>
        <p:txBody>
          <a:bodyPr/>
          <a:lstStyle/>
          <a:p>
            <a:fld id="{FE8FD4E4-929B-4DC4-A047-91FCAEA11DE9}" type="datetime1">
              <a:rPr lang="en-IN" smtClean="0"/>
              <a:t>21-03-2024</a:t>
            </a:fld>
            <a:endParaRPr lang="en-IN" dirty="0"/>
          </a:p>
        </p:txBody>
      </p:sp>
      <p:sp>
        <p:nvSpPr>
          <p:cNvPr id="6" name="Footer Placeholder 5">
            <a:extLst>
              <a:ext uri="{FF2B5EF4-FFF2-40B4-BE49-F238E27FC236}">
                <a16:creationId xmlns:a16="http://schemas.microsoft.com/office/drawing/2014/main" id="{A12521DA-D81B-5A90-82E2-951EB005D09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289E519-3360-4EC9-9004-403CF88542AD}"/>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39384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14D6-5C11-B17C-E1B3-90A3BA10C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75767-3798-A5BA-EEDA-563173EDA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9C02CA4-AAA9-7D00-8AD3-264BDBEC8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30A77-3040-3D0A-FEC6-5F04388DE57D}"/>
              </a:ext>
            </a:extLst>
          </p:cNvPr>
          <p:cNvSpPr>
            <a:spLocks noGrp="1"/>
          </p:cNvSpPr>
          <p:nvPr>
            <p:ph type="dt" sz="half" idx="10"/>
          </p:nvPr>
        </p:nvSpPr>
        <p:spPr/>
        <p:txBody>
          <a:bodyPr/>
          <a:lstStyle/>
          <a:p>
            <a:fld id="{9410052A-7FE7-4CAD-9851-4E0E705CADD1}" type="datetime1">
              <a:rPr lang="en-IN" smtClean="0"/>
              <a:t>21-03-2024</a:t>
            </a:fld>
            <a:endParaRPr lang="en-IN" dirty="0"/>
          </a:p>
        </p:txBody>
      </p:sp>
      <p:sp>
        <p:nvSpPr>
          <p:cNvPr id="6" name="Footer Placeholder 5">
            <a:extLst>
              <a:ext uri="{FF2B5EF4-FFF2-40B4-BE49-F238E27FC236}">
                <a16:creationId xmlns:a16="http://schemas.microsoft.com/office/drawing/2014/main" id="{C820038E-B357-7AD1-8FE7-D930F163D41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4E5F54-E812-6561-1358-333903B61487}"/>
              </a:ext>
            </a:extLst>
          </p:cNvPr>
          <p:cNvSpPr>
            <a:spLocks noGrp="1"/>
          </p:cNvSpPr>
          <p:nvPr>
            <p:ph type="sldNum" sz="quarter" idx="12"/>
          </p:nvPr>
        </p:nvSpPr>
        <p:spPr/>
        <p:txBody>
          <a:bodyPr/>
          <a:lstStyle/>
          <a:p>
            <a:fld id="{75BCD0B9-8D46-4408-8B8E-4C621CE51A02}" type="slidenum">
              <a:rPr lang="en-IN" smtClean="0"/>
              <a:t>‹#›</a:t>
            </a:fld>
            <a:endParaRPr lang="en-IN" dirty="0"/>
          </a:p>
        </p:txBody>
      </p:sp>
    </p:spTree>
    <p:extLst>
      <p:ext uri="{BB962C8B-B14F-4D97-AF65-F5344CB8AC3E}">
        <p14:creationId xmlns:p14="http://schemas.microsoft.com/office/powerpoint/2010/main" val="264998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230E0-712D-8129-23C8-943F4335F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59E18E-19F2-04E5-9267-30D54BEA2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C71F7C-EFC1-3C39-521E-7EF04DCED6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CBDA-2CD9-4D1D-AA78-E50784AC4733}" type="datetime1">
              <a:rPr lang="en-IN" smtClean="0"/>
              <a:t>21-03-2024</a:t>
            </a:fld>
            <a:endParaRPr lang="en-IN" dirty="0"/>
          </a:p>
        </p:txBody>
      </p:sp>
      <p:sp>
        <p:nvSpPr>
          <p:cNvPr id="5" name="Footer Placeholder 4">
            <a:extLst>
              <a:ext uri="{FF2B5EF4-FFF2-40B4-BE49-F238E27FC236}">
                <a16:creationId xmlns:a16="http://schemas.microsoft.com/office/drawing/2014/main" id="{452C82A7-FD89-545A-F791-16A12A0E0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3181162-EE32-DBFF-6391-8528B8E4A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CD0B9-8D46-4408-8B8E-4C621CE51A02}" type="slidenum">
              <a:rPr lang="en-IN" smtClean="0"/>
              <a:t>‹#›</a:t>
            </a:fld>
            <a:endParaRPr lang="en-IN" dirty="0"/>
          </a:p>
        </p:txBody>
      </p:sp>
    </p:spTree>
    <p:extLst>
      <p:ext uri="{BB962C8B-B14F-4D97-AF65-F5344CB8AC3E}">
        <p14:creationId xmlns:p14="http://schemas.microsoft.com/office/powerpoint/2010/main" val="744714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DB8A-96EE-F487-6039-7C526BE28573}"/>
              </a:ext>
            </a:extLst>
          </p:cNvPr>
          <p:cNvSpPr>
            <a:spLocks noGrp="1"/>
          </p:cNvSpPr>
          <p:nvPr>
            <p:ph type="title"/>
          </p:nvPr>
        </p:nvSpPr>
        <p:spPr>
          <a:xfrm>
            <a:off x="739775" y="5555"/>
            <a:ext cx="10515600" cy="1325563"/>
          </a:xfrm>
        </p:spPr>
        <p:txBody>
          <a:bodyPr/>
          <a:lstStyle/>
          <a:p>
            <a:pPr algn="ctr"/>
            <a:r>
              <a:rPr lang="en-IN" b="1" dirty="0">
                <a:solidFill>
                  <a:srgbClr val="C00000"/>
                </a:solidFill>
              </a:rPr>
              <a:t>Clustering with Python</a:t>
            </a:r>
          </a:p>
        </p:txBody>
      </p:sp>
      <p:sp>
        <p:nvSpPr>
          <p:cNvPr id="5" name="Content Placeholder 4">
            <a:extLst>
              <a:ext uri="{FF2B5EF4-FFF2-40B4-BE49-F238E27FC236}">
                <a16:creationId xmlns:a16="http://schemas.microsoft.com/office/drawing/2014/main" id="{773D1831-E2BA-2E9F-4B9E-2CA54090A1B1}"/>
              </a:ext>
            </a:extLst>
          </p:cNvPr>
          <p:cNvSpPr>
            <a:spLocks noGrp="1"/>
          </p:cNvSpPr>
          <p:nvPr>
            <p:ph sz="half" idx="2"/>
          </p:nvPr>
        </p:nvSpPr>
        <p:spPr>
          <a:xfrm>
            <a:off x="839788" y="1251858"/>
            <a:ext cx="5157787" cy="4937806"/>
          </a:xfrm>
        </p:spPr>
        <p:txBody>
          <a:bodyPr>
            <a:normAutofit fontScale="92500"/>
          </a:bodyPr>
          <a:lstStyle/>
          <a:p>
            <a:pPr algn="just"/>
            <a:r>
              <a:rPr lang="en-US" sz="2000" dirty="0"/>
              <a:t>Clustering is a form of unsupervised learning. In unsupervised learning, the features of a dataset are modeled without any label references. </a:t>
            </a:r>
          </a:p>
          <a:p>
            <a:pPr algn="just"/>
            <a:r>
              <a:rPr lang="en-US" sz="2000" dirty="0"/>
              <a:t>Clustering is the process of dividing the data points into many clusters in such a way that data points in the same clusters are more similar to other data points in the same cluster and are different from data points in other clusters. </a:t>
            </a:r>
          </a:p>
          <a:p>
            <a:pPr algn="just"/>
            <a:r>
              <a:rPr lang="en-US" sz="2000" dirty="0"/>
              <a:t>It is generally a compilation of objects in terms of similarity and dissimilarity among them. </a:t>
            </a:r>
          </a:p>
          <a:p>
            <a:pPr algn="just"/>
            <a:r>
              <a:rPr lang="en-US" sz="2000" dirty="0"/>
              <a:t>For example, the data points clustered together in the graph below can be classified into one single group. We can distinguish the clusters, and we can identify that there are two clusters in the figure. </a:t>
            </a:r>
          </a:p>
          <a:p>
            <a:pPr algn="just"/>
            <a:r>
              <a:rPr lang="en-US" sz="2000" dirty="0"/>
              <a:t>There are various clustering algorithms in ML. </a:t>
            </a:r>
          </a:p>
        </p:txBody>
      </p:sp>
      <p:sp>
        <p:nvSpPr>
          <p:cNvPr id="12" name="Content Placeholder 11">
            <a:extLst>
              <a:ext uri="{FF2B5EF4-FFF2-40B4-BE49-F238E27FC236}">
                <a16:creationId xmlns:a16="http://schemas.microsoft.com/office/drawing/2014/main" id="{43ACA3F0-5195-064A-74A8-581888B550F0}"/>
              </a:ext>
            </a:extLst>
          </p:cNvPr>
          <p:cNvSpPr>
            <a:spLocks noGrp="1"/>
          </p:cNvSpPr>
          <p:nvPr>
            <p:ph sz="quarter" idx="4"/>
          </p:nvPr>
        </p:nvSpPr>
        <p:spPr>
          <a:xfrm>
            <a:off x="6172200" y="1251858"/>
            <a:ext cx="5183188" cy="4937805"/>
          </a:xfrm>
        </p:spPr>
        <p:txBody>
          <a:bodyPr>
            <a:normAutofit fontScale="92500"/>
          </a:bodyPr>
          <a:lstStyle/>
          <a:p>
            <a:pPr algn="just"/>
            <a:r>
              <a:rPr lang="en-US" sz="2000" dirty="0"/>
              <a:t>The following are the most common clustering techniques used in data science: </a:t>
            </a:r>
          </a:p>
          <a:p>
            <a:pPr lvl="1" algn="just"/>
            <a:r>
              <a:rPr lang="en-US" sz="2000" dirty="0"/>
              <a:t>k-Means clustering </a:t>
            </a:r>
          </a:p>
          <a:p>
            <a:pPr lvl="1" algn="just"/>
            <a:r>
              <a:rPr lang="en-US" sz="2000" dirty="0"/>
              <a:t>Agglomerative clustering </a:t>
            </a:r>
          </a:p>
          <a:p>
            <a:pPr lvl="1" algn="just"/>
            <a:r>
              <a:rPr lang="en-US" sz="2000" dirty="0"/>
              <a:t>DBSCAN clustering</a:t>
            </a:r>
            <a:endParaRPr lang="en-IN" sz="2000" dirty="0"/>
          </a:p>
          <a:p>
            <a:endParaRPr lang="en-IN" dirty="0"/>
          </a:p>
        </p:txBody>
      </p:sp>
      <p:pic>
        <p:nvPicPr>
          <p:cNvPr id="14" name="Picture 13">
            <a:extLst>
              <a:ext uri="{FF2B5EF4-FFF2-40B4-BE49-F238E27FC236}">
                <a16:creationId xmlns:a16="http://schemas.microsoft.com/office/drawing/2014/main" id="{AB4BF3BB-C0BC-3D41-6F61-271CBC059C1F}"/>
              </a:ext>
            </a:extLst>
          </p:cNvPr>
          <p:cNvPicPr>
            <a:picLocks noChangeAspect="1"/>
          </p:cNvPicPr>
          <p:nvPr/>
        </p:nvPicPr>
        <p:blipFill>
          <a:blip r:embed="rId2"/>
          <a:stretch>
            <a:fillRect/>
          </a:stretch>
        </p:blipFill>
        <p:spPr>
          <a:xfrm>
            <a:off x="6464976" y="3530940"/>
            <a:ext cx="4597636" cy="1606633"/>
          </a:xfrm>
          <a:prstGeom prst="rect">
            <a:avLst/>
          </a:prstGeom>
        </p:spPr>
      </p:pic>
      <p:sp>
        <p:nvSpPr>
          <p:cNvPr id="16" name="TextBox 15">
            <a:extLst>
              <a:ext uri="{FF2B5EF4-FFF2-40B4-BE49-F238E27FC236}">
                <a16:creationId xmlns:a16="http://schemas.microsoft.com/office/drawing/2014/main" id="{C543469D-25B6-653F-7123-76CEAD5FBF50}"/>
              </a:ext>
            </a:extLst>
          </p:cNvPr>
          <p:cNvSpPr txBox="1"/>
          <p:nvPr/>
        </p:nvSpPr>
        <p:spPr>
          <a:xfrm>
            <a:off x="5812971" y="5478952"/>
            <a:ext cx="6096000" cy="369332"/>
          </a:xfrm>
          <a:prstGeom prst="rect">
            <a:avLst/>
          </a:prstGeom>
          <a:noFill/>
        </p:spPr>
        <p:txBody>
          <a:bodyPr wrap="square">
            <a:spAutoFit/>
          </a:bodyPr>
          <a:lstStyle/>
          <a:p>
            <a:pPr algn="ctr"/>
            <a:r>
              <a:rPr lang="en-IN" dirty="0"/>
              <a:t>Clustering</a:t>
            </a:r>
          </a:p>
        </p:txBody>
      </p:sp>
      <p:sp>
        <p:nvSpPr>
          <p:cNvPr id="17" name="Date Placeholder 16">
            <a:extLst>
              <a:ext uri="{FF2B5EF4-FFF2-40B4-BE49-F238E27FC236}">
                <a16:creationId xmlns:a16="http://schemas.microsoft.com/office/drawing/2014/main" id="{B222F273-BF28-AE48-48BF-C8C6241C6068}"/>
              </a:ext>
            </a:extLst>
          </p:cNvPr>
          <p:cNvSpPr>
            <a:spLocks noGrp="1"/>
          </p:cNvSpPr>
          <p:nvPr>
            <p:ph type="dt" sz="half" idx="10"/>
          </p:nvPr>
        </p:nvSpPr>
        <p:spPr/>
        <p:txBody>
          <a:bodyPr/>
          <a:lstStyle/>
          <a:p>
            <a:fld id="{BF22D0F3-9A26-4F16-8735-E8A84041FFC0}" type="datetime1">
              <a:rPr lang="en-IN" smtClean="0"/>
              <a:t>21-03-2024</a:t>
            </a:fld>
            <a:endParaRPr lang="en-IN" dirty="0"/>
          </a:p>
        </p:txBody>
      </p:sp>
      <p:sp>
        <p:nvSpPr>
          <p:cNvPr id="18" name="Slide Number Placeholder 17">
            <a:extLst>
              <a:ext uri="{FF2B5EF4-FFF2-40B4-BE49-F238E27FC236}">
                <a16:creationId xmlns:a16="http://schemas.microsoft.com/office/drawing/2014/main" id="{06EAD345-36C6-AB21-435C-4BC3FE2FA6E7}"/>
              </a:ext>
            </a:extLst>
          </p:cNvPr>
          <p:cNvSpPr>
            <a:spLocks noGrp="1"/>
          </p:cNvSpPr>
          <p:nvPr>
            <p:ph type="sldNum" sz="quarter" idx="12"/>
          </p:nvPr>
        </p:nvSpPr>
        <p:spPr/>
        <p:txBody>
          <a:bodyPr/>
          <a:lstStyle/>
          <a:p>
            <a:fld id="{75BCD0B9-8D46-4408-8B8E-4C621CE51A02}" type="slidenum">
              <a:rPr lang="en-IN" smtClean="0"/>
              <a:t>1</a:t>
            </a:fld>
            <a:endParaRPr lang="en-IN" dirty="0"/>
          </a:p>
        </p:txBody>
      </p:sp>
    </p:spTree>
    <p:extLst>
      <p:ext uri="{BB962C8B-B14F-4D97-AF65-F5344CB8AC3E}">
        <p14:creationId xmlns:p14="http://schemas.microsoft.com/office/powerpoint/2010/main" val="3091327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Dimensionality Reduction</a:t>
            </a:r>
          </a:p>
        </p:txBody>
      </p:sp>
      <p:sp>
        <p:nvSpPr>
          <p:cNvPr id="8" name="Content Placeholder 7">
            <a:extLst>
              <a:ext uri="{FF2B5EF4-FFF2-40B4-BE49-F238E27FC236}">
                <a16:creationId xmlns:a16="http://schemas.microsoft.com/office/drawing/2014/main" id="{3EEA626E-F86A-3E3D-A3C8-4EB614BC7EC1}"/>
              </a:ext>
            </a:extLst>
          </p:cNvPr>
          <p:cNvSpPr>
            <a:spLocks noGrp="1"/>
          </p:cNvSpPr>
          <p:nvPr>
            <p:ph idx="1"/>
          </p:nvPr>
        </p:nvSpPr>
        <p:spPr>
          <a:xfrm>
            <a:off x="936172" y="1253331"/>
            <a:ext cx="10515600" cy="4351338"/>
          </a:xfrm>
        </p:spPr>
        <p:txBody>
          <a:bodyPr>
            <a:noAutofit/>
          </a:bodyPr>
          <a:lstStyle/>
          <a:p>
            <a:pPr algn="just"/>
            <a:r>
              <a:rPr lang="en-US" sz="2000" dirty="0"/>
              <a:t>Dimensionality reduction is an example of an unsupervised algorithm in which the structure of the dataset concludes the labels or other valuable information.</a:t>
            </a:r>
          </a:p>
          <a:p>
            <a:pPr algn="just"/>
            <a:r>
              <a:rPr lang="en-US" sz="2000" dirty="0"/>
              <a:t>Dimensionality reduction usually aims to retrieve a few low-dimensional representations of data that, in a way, maintains the relevant qualities of its entire dataset. </a:t>
            </a:r>
          </a:p>
          <a:p>
            <a:pPr algn="just"/>
            <a:r>
              <a:rPr lang="en-US" sz="2000" dirty="0"/>
              <a:t>It converts your original dataset that consists of, say, 250 dimensions and finds an estimated kind of dataset that uses, say, only ten dimensions. </a:t>
            </a:r>
          </a:p>
          <a:p>
            <a:pPr algn="just"/>
            <a:r>
              <a:rPr lang="en-US" sz="2000" dirty="0"/>
              <a:t>The most popular dimensionality reduction techniques used in data science are as follows: </a:t>
            </a:r>
          </a:p>
          <a:p>
            <a:pPr marL="457200" lvl="1" indent="0" algn="just">
              <a:buNone/>
            </a:pPr>
            <a:r>
              <a:rPr lang="en-US" sz="2000" dirty="0"/>
              <a:t>i. Principal component analysis (PCA) </a:t>
            </a:r>
          </a:p>
          <a:p>
            <a:pPr marL="457200" lvl="1" indent="0" algn="just">
              <a:buNone/>
            </a:pPr>
            <a:r>
              <a:rPr lang="en-US" sz="2000" dirty="0"/>
              <a:t>ii. Manifold learning. </a:t>
            </a:r>
            <a:endParaRPr lang="en-IN" sz="2000" dirty="0"/>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10</a:t>
            </a:fld>
            <a:endParaRPr lang="en-IN" dirty="0"/>
          </a:p>
        </p:txBody>
      </p:sp>
    </p:spTree>
    <p:extLst>
      <p:ext uri="{BB962C8B-B14F-4D97-AF65-F5344CB8AC3E}">
        <p14:creationId xmlns:p14="http://schemas.microsoft.com/office/powerpoint/2010/main" val="53313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PCA</a:t>
            </a:r>
          </a:p>
        </p:txBody>
      </p:sp>
      <p:sp>
        <p:nvSpPr>
          <p:cNvPr id="8" name="Content Placeholder 7">
            <a:extLst>
              <a:ext uri="{FF2B5EF4-FFF2-40B4-BE49-F238E27FC236}">
                <a16:creationId xmlns:a16="http://schemas.microsoft.com/office/drawing/2014/main" id="{3EEA626E-F86A-3E3D-A3C8-4EB614BC7EC1}"/>
              </a:ext>
            </a:extLst>
          </p:cNvPr>
          <p:cNvSpPr>
            <a:spLocks noGrp="1"/>
          </p:cNvSpPr>
          <p:nvPr>
            <p:ph idx="1"/>
          </p:nvPr>
        </p:nvSpPr>
        <p:spPr>
          <a:xfrm>
            <a:off x="979715" y="1068274"/>
            <a:ext cx="10515600" cy="4351338"/>
          </a:xfrm>
        </p:spPr>
        <p:txBody>
          <a:bodyPr>
            <a:noAutofit/>
          </a:bodyPr>
          <a:lstStyle/>
          <a:p>
            <a:pPr algn="just"/>
            <a:r>
              <a:rPr lang="en-US" sz="2000" dirty="0"/>
              <a:t>PCA is a technique which extracts a new set of variables from an existing wide range of variables. Such freshly extracted variables are regarded as the principal components. T</a:t>
            </a:r>
          </a:p>
          <a:p>
            <a:pPr algn="just"/>
            <a:r>
              <a:rPr lang="en-US" sz="2000" dirty="0"/>
              <a:t>The linear collection of the initial variables is known as principal components. The principal components are retrieved in such a manner that the very first principal component describes the maximum variance in the data set. </a:t>
            </a:r>
          </a:p>
          <a:p>
            <a:pPr algn="just"/>
            <a:r>
              <a:rPr lang="en-US" sz="2000" dirty="0"/>
              <a:t>The second principal component seeks to outline the remaining variance in the dataset. This principal component is not correlated to the main, i.e., the first principal component. </a:t>
            </a:r>
          </a:p>
          <a:p>
            <a:pPr algn="just"/>
            <a:r>
              <a:rPr lang="en-US" sz="2000" dirty="0"/>
              <a:t>The next principal component aims to describe the variation that has remained unexplained by the first two principal components and so on. To apply the PCA, we need to first import PCA class from sklearn. decomposition. </a:t>
            </a:r>
          </a:p>
          <a:p>
            <a:pPr algn="just"/>
            <a:r>
              <a:rPr lang="en-US" sz="2000" dirty="0"/>
              <a:t>The data transformation is performed by using the transform and fir methods of the StandardScaler class. </a:t>
            </a:r>
          </a:p>
          <a:p>
            <a:pPr algn="just"/>
            <a:r>
              <a:rPr lang="en-US" sz="2000" dirty="0"/>
              <a:t>This is essential as to have zero mean and unit variance for the range of values in each feature. </a:t>
            </a:r>
          </a:p>
          <a:p>
            <a:pPr algn="just"/>
            <a:r>
              <a:rPr lang="en-US" sz="2000" dirty="0"/>
              <a:t>While creating the PCA object, we retrieve just the first two principal components to reduce the dimensionality. Then by creating a scatterplot using these two new features (two principal components), we can interpret the formation of clusters.</a:t>
            </a:r>
            <a:endParaRPr lang="en-IN" sz="2000" dirty="0"/>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11</a:t>
            </a:fld>
            <a:endParaRPr lang="en-IN" dirty="0"/>
          </a:p>
        </p:txBody>
      </p:sp>
    </p:spTree>
    <p:extLst>
      <p:ext uri="{BB962C8B-B14F-4D97-AF65-F5344CB8AC3E}">
        <p14:creationId xmlns:p14="http://schemas.microsoft.com/office/powerpoint/2010/main" val="133099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PCA</a:t>
            </a:r>
          </a:p>
        </p:txBody>
      </p:sp>
      <p:sp>
        <p:nvSpPr>
          <p:cNvPr id="8" name="Content Placeholder 7">
            <a:extLst>
              <a:ext uri="{FF2B5EF4-FFF2-40B4-BE49-F238E27FC236}">
                <a16:creationId xmlns:a16="http://schemas.microsoft.com/office/drawing/2014/main" id="{3EEA626E-F86A-3E3D-A3C8-4EB614BC7EC1}"/>
              </a:ext>
            </a:extLst>
          </p:cNvPr>
          <p:cNvSpPr>
            <a:spLocks noGrp="1"/>
          </p:cNvSpPr>
          <p:nvPr>
            <p:ph idx="1"/>
          </p:nvPr>
        </p:nvSpPr>
        <p:spPr>
          <a:xfrm>
            <a:off x="838200" y="1253331"/>
            <a:ext cx="10515600" cy="4351338"/>
          </a:xfrm>
        </p:spPr>
        <p:txBody>
          <a:bodyPr>
            <a:noAutofit/>
          </a:bodyPr>
          <a:lstStyle/>
          <a:p>
            <a:pPr marL="0" indent="0" algn="just">
              <a:buNone/>
            </a:pPr>
            <a:r>
              <a:rPr lang="en-IN" sz="2000" dirty="0"/>
              <a:t>from sklearn.preprocessing import StandardScaler </a:t>
            </a:r>
          </a:p>
          <a:p>
            <a:pPr marL="0" indent="0" algn="just">
              <a:buNone/>
            </a:pPr>
            <a:r>
              <a:rPr lang="en-IN" sz="2000" dirty="0"/>
              <a:t>fromsklearn.decomposition import PCA </a:t>
            </a:r>
          </a:p>
          <a:p>
            <a:pPr marL="0" indent="0" algn="just">
              <a:buNone/>
            </a:pPr>
            <a:r>
              <a:rPr lang="en-IN" sz="2000" dirty="0"/>
              <a:t>fromadspy_shared_utilities import plot_labelled_scatter # each feature should be centered (zero mean) and with unit variance </a:t>
            </a:r>
          </a:p>
          <a:p>
            <a:pPr marL="0" indent="0" algn="just">
              <a:buNone/>
            </a:pPr>
            <a:r>
              <a:rPr lang="en-IN" sz="2000" dirty="0"/>
              <a:t>X_normalized = StandardScaler().fit(X_fruits). transform(X_fruits) </a:t>
            </a:r>
          </a:p>
          <a:p>
            <a:pPr marL="0" indent="0" algn="just">
              <a:buNone/>
            </a:pPr>
            <a:r>
              <a:rPr lang="en-IN" sz="2000" dirty="0"/>
              <a:t>pca = PCA(n_components = 2).fit(X_normalized) </a:t>
            </a:r>
          </a:p>
          <a:p>
            <a:pPr marL="0" indent="0" algn="just">
              <a:buNone/>
            </a:pPr>
            <a:r>
              <a:rPr lang="en-IN" sz="2000" dirty="0"/>
              <a:t>X_pca = pca.transform(X_normalized)</a:t>
            </a:r>
          </a:p>
          <a:p>
            <a:pPr marL="0" indent="0" algn="just">
              <a:buNone/>
            </a:pPr>
            <a:r>
              <a:rPr lang="en-IN" sz="2000" dirty="0"/>
              <a:t>plot_labelled_scatter(X_pca, y_fruits, ['apple', 'mandarin', 'orange', 'lemon’]) </a:t>
            </a:r>
          </a:p>
          <a:p>
            <a:pPr marL="0" indent="0" algn="just">
              <a:buNone/>
            </a:pPr>
            <a:r>
              <a:rPr lang="en-IN" sz="2000" dirty="0"/>
              <a:t>plt.xlabel('First principal component’) </a:t>
            </a:r>
          </a:p>
          <a:p>
            <a:pPr marL="0" indent="0" algn="just">
              <a:buNone/>
            </a:pPr>
            <a:r>
              <a:rPr lang="en-IN" sz="2000" dirty="0"/>
              <a:t>plt.ylabel('Second principal component’) </a:t>
            </a:r>
          </a:p>
          <a:p>
            <a:pPr marL="0" indent="0" algn="just">
              <a:buNone/>
            </a:pPr>
            <a:r>
              <a:rPr lang="en-IN" sz="2000" dirty="0"/>
              <a:t>plt.title('Fruits Dataset PCA (n_components = 2)');</a:t>
            </a:r>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12</a:t>
            </a:fld>
            <a:endParaRPr lang="en-IN" dirty="0"/>
          </a:p>
        </p:txBody>
      </p:sp>
    </p:spTree>
    <p:extLst>
      <p:ext uri="{BB962C8B-B14F-4D97-AF65-F5344CB8AC3E}">
        <p14:creationId xmlns:p14="http://schemas.microsoft.com/office/powerpoint/2010/main" val="155259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PCA</a:t>
            </a:r>
          </a:p>
        </p:txBody>
      </p:sp>
      <p:pic>
        <p:nvPicPr>
          <p:cNvPr id="3" name="Content Placeholder 2">
            <a:extLst>
              <a:ext uri="{FF2B5EF4-FFF2-40B4-BE49-F238E27FC236}">
                <a16:creationId xmlns:a16="http://schemas.microsoft.com/office/drawing/2014/main" id="{CB050AE3-97B2-FBB1-814E-57D60EF89F6B}"/>
              </a:ext>
            </a:extLst>
          </p:cNvPr>
          <p:cNvPicPr>
            <a:picLocks noGrp="1" noChangeAspect="1"/>
          </p:cNvPicPr>
          <p:nvPr>
            <p:ph idx="1"/>
          </p:nvPr>
        </p:nvPicPr>
        <p:blipFill>
          <a:blip r:embed="rId2"/>
          <a:stretch>
            <a:fillRect/>
          </a:stretch>
        </p:blipFill>
        <p:spPr>
          <a:xfrm>
            <a:off x="1563494" y="1208705"/>
            <a:ext cx="8542497" cy="4071257"/>
          </a:xfrm>
        </p:spPr>
      </p:pic>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13</a:t>
            </a:fld>
            <a:endParaRPr lang="en-IN" dirty="0"/>
          </a:p>
        </p:txBody>
      </p:sp>
      <p:sp>
        <p:nvSpPr>
          <p:cNvPr id="9" name="TextBox 8">
            <a:extLst>
              <a:ext uri="{FF2B5EF4-FFF2-40B4-BE49-F238E27FC236}">
                <a16:creationId xmlns:a16="http://schemas.microsoft.com/office/drawing/2014/main" id="{A737A605-302B-1ABB-40BA-93E82E80AC5B}"/>
              </a:ext>
            </a:extLst>
          </p:cNvPr>
          <p:cNvSpPr txBox="1"/>
          <p:nvPr/>
        </p:nvSpPr>
        <p:spPr>
          <a:xfrm>
            <a:off x="3048000" y="5660571"/>
            <a:ext cx="6096000" cy="369332"/>
          </a:xfrm>
          <a:prstGeom prst="rect">
            <a:avLst/>
          </a:prstGeom>
          <a:noFill/>
        </p:spPr>
        <p:txBody>
          <a:bodyPr wrap="square">
            <a:spAutoFit/>
          </a:bodyPr>
          <a:lstStyle/>
          <a:p>
            <a:pPr algn="ctr"/>
            <a:r>
              <a:rPr lang="en-IN" dirty="0"/>
              <a:t>Principal component analysis</a:t>
            </a:r>
          </a:p>
        </p:txBody>
      </p:sp>
    </p:spTree>
    <p:extLst>
      <p:ext uri="{BB962C8B-B14F-4D97-AF65-F5344CB8AC3E}">
        <p14:creationId xmlns:p14="http://schemas.microsoft.com/office/powerpoint/2010/main" val="130416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Manifold Learning</a:t>
            </a:r>
          </a:p>
        </p:txBody>
      </p:sp>
      <p:sp>
        <p:nvSpPr>
          <p:cNvPr id="8" name="Content Placeholder 7">
            <a:extLst>
              <a:ext uri="{FF2B5EF4-FFF2-40B4-BE49-F238E27FC236}">
                <a16:creationId xmlns:a16="http://schemas.microsoft.com/office/drawing/2014/main" id="{0135BFEF-C926-2A1C-120F-D00632936743}"/>
              </a:ext>
            </a:extLst>
          </p:cNvPr>
          <p:cNvSpPr>
            <a:spLocks noGrp="1"/>
          </p:cNvSpPr>
          <p:nvPr>
            <p:ph idx="1"/>
          </p:nvPr>
        </p:nvSpPr>
        <p:spPr>
          <a:xfrm>
            <a:off x="838200" y="1186543"/>
            <a:ext cx="10515600" cy="4990420"/>
          </a:xfrm>
        </p:spPr>
        <p:txBody>
          <a:bodyPr>
            <a:normAutofit/>
          </a:bodyPr>
          <a:lstStyle/>
          <a:p>
            <a:pPr algn="just"/>
            <a:r>
              <a:rPr lang="en-US" sz="2200" dirty="0"/>
              <a:t>A class of unsupervised learning that aims to classify datasets as low-dimensional manifolds enclosed in high-dimensional spaces is called manifold learning. </a:t>
            </a:r>
          </a:p>
          <a:p>
            <a:pPr algn="just"/>
            <a:r>
              <a:rPr lang="en-US" sz="2200" dirty="0"/>
              <a:t>Manifold learning is also known for its visualizations. One commonly used method of manifold learning is called multidimensional scaling (MDS).</a:t>
            </a:r>
          </a:p>
          <a:p>
            <a:pPr algn="just"/>
            <a:r>
              <a:rPr lang="en-US" sz="2200" dirty="0"/>
              <a:t>There are many types of MDS, but they all have a general aim: to visualize a high-dimensional space and project it into a lower dimensional space.</a:t>
            </a:r>
          </a:p>
          <a:p>
            <a:pPr algn="just"/>
            <a:r>
              <a:rPr lang="en-US" sz="2200" dirty="0"/>
              <a:t>In this way, the high dimensional data can be visualized using its clustering behavior (Figure). </a:t>
            </a:r>
          </a:p>
          <a:p>
            <a:pPr algn="just"/>
            <a:r>
              <a:rPr lang="en-US" sz="2200" dirty="0"/>
              <a:t>Similar to the PCA, each feature needs to be normalized so that its features possess zero mean and unit variance. </a:t>
            </a:r>
          </a:p>
          <a:p>
            <a:pPr algn="just"/>
            <a:r>
              <a:rPr lang="en-US" sz="2200" dirty="0"/>
              <a:t>Once you have imported MDS class from sklearn.manifold and converted your input data, you can create an MDS object, defining the number of dimensions(components) − usually assigned as two for visualization.</a:t>
            </a:r>
            <a:endParaRPr lang="en-IN" sz="2200" dirty="0"/>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14</a:t>
            </a:fld>
            <a:endParaRPr lang="en-IN" dirty="0"/>
          </a:p>
        </p:txBody>
      </p:sp>
    </p:spTree>
    <p:extLst>
      <p:ext uri="{BB962C8B-B14F-4D97-AF65-F5344CB8AC3E}">
        <p14:creationId xmlns:p14="http://schemas.microsoft.com/office/powerpoint/2010/main" val="1094561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Manifold Learning</a:t>
            </a:r>
          </a:p>
        </p:txBody>
      </p:sp>
      <p:sp>
        <p:nvSpPr>
          <p:cNvPr id="8" name="Content Placeholder 7">
            <a:extLst>
              <a:ext uri="{FF2B5EF4-FFF2-40B4-BE49-F238E27FC236}">
                <a16:creationId xmlns:a16="http://schemas.microsoft.com/office/drawing/2014/main" id="{0135BFEF-C926-2A1C-120F-D00632936743}"/>
              </a:ext>
            </a:extLst>
          </p:cNvPr>
          <p:cNvSpPr>
            <a:spLocks noGrp="1"/>
          </p:cNvSpPr>
          <p:nvPr>
            <p:ph idx="1"/>
          </p:nvPr>
        </p:nvSpPr>
        <p:spPr>
          <a:xfrm>
            <a:off x="838200" y="1186543"/>
            <a:ext cx="10515600" cy="4990420"/>
          </a:xfrm>
        </p:spPr>
        <p:txBody>
          <a:bodyPr>
            <a:normAutofit/>
          </a:bodyPr>
          <a:lstStyle/>
          <a:p>
            <a:pPr marL="0" indent="0" algn="just">
              <a:buNone/>
            </a:pPr>
            <a:r>
              <a:rPr lang="en-IN" sz="2000" dirty="0"/>
              <a:t>from adspy_shared_utilities import plot_labelled_scatter </a:t>
            </a:r>
          </a:p>
          <a:p>
            <a:pPr marL="0" indent="0" algn="just">
              <a:buNone/>
            </a:pPr>
            <a:r>
              <a:rPr lang="en-IN" sz="2000" dirty="0"/>
              <a:t>fromsklearn.preprocessing import StandardScaler </a:t>
            </a:r>
          </a:p>
          <a:p>
            <a:pPr marL="0" indent="0" algn="just">
              <a:buNone/>
            </a:pPr>
            <a:r>
              <a:rPr lang="en-IN" sz="2000" dirty="0"/>
              <a:t>fromsklearn.manifold import MDS </a:t>
            </a:r>
          </a:p>
          <a:p>
            <a:pPr marL="0" indent="0" algn="just">
              <a:buNone/>
            </a:pPr>
            <a:r>
              <a:rPr lang="en-IN" sz="2000" dirty="0"/>
              <a:t># each feature should be centered (zero mean) and with unit variance</a:t>
            </a:r>
          </a:p>
          <a:p>
            <a:pPr marL="0" indent="0" algn="just">
              <a:buNone/>
            </a:pPr>
            <a:r>
              <a:rPr lang="en-IN" sz="2000" dirty="0"/>
              <a:t>X_fruits_normalized = StandardScaler().fit(X_fruits). </a:t>
            </a:r>
          </a:p>
          <a:p>
            <a:pPr marL="0" indent="0" algn="just">
              <a:buNone/>
            </a:pPr>
            <a:r>
              <a:rPr lang="en-IN" sz="2000" dirty="0"/>
              <a:t>transform(X_fruits) mds = MDS(n_components = 2) </a:t>
            </a:r>
          </a:p>
          <a:p>
            <a:pPr marL="0" indent="0" algn="just">
              <a:buNone/>
            </a:pPr>
            <a:r>
              <a:rPr lang="en-IN" sz="2000" dirty="0"/>
              <a:t>X_fruits_mds = mds.fit_transform(X_fruits_normalized) </a:t>
            </a:r>
          </a:p>
          <a:p>
            <a:pPr marL="0" indent="0" algn="just">
              <a:buNone/>
            </a:pPr>
            <a:r>
              <a:rPr lang="en-IN" sz="2000" dirty="0"/>
              <a:t>plot_labelled_scatter(X_fruits_mds, y_fruits, ['apple', 'mandarin', 'orange', 'lemon’]) </a:t>
            </a:r>
          </a:p>
          <a:p>
            <a:pPr marL="0" indent="0" algn="just">
              <a:buNone/>
            </a:pPr>
            <a:r>
              <a:rPr lang="en-IN" sz="2000" dirty="0"/>
              <a:t>plt.xlabel('First MDS feature’) </a:t>
            </a:r>
          </a:p>
          <a:p>
            <a:pPr marL="0" indent="0" algn="just">
              <a:buNone/>
            </a:pPr>
            <a:r>
              <a:rPr lang="en-IN" sz="2000" dirty="0"/>
              <a:t>plt.ylabel('Second MDS feature’) </a:t>
            </a:r>
          </a:p>
          <a:p>
            <a:pPr marL="0" indent="0" algn="just">
              <a:buNone/>
            </a:pPr>
            <a:r>
              <a:rPr lang="en-IN" sz="2000" dirty="0"/>
              <a:t>plt.title('Fruit sample dataset MDS');</a:t>
            </a:r>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15</a:t>
            </a:fld>
            <a:endParaRPr lang="en-IN" dirty="0"/>
          </a:p>
        </p:txBody>
      </p:sp>
    </p:spTree>
    <p:extLst>
      <p:ext uri="{BB962C8B-B14F-4D97-AF65-F5344CB8AC3E}">
        <p14:creationId xmlns:p14="http://schemas.microsoft.com/office/powerpoint/2010/main" val="2355274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0"/>
            <a:ext cx="10515600" cy="1325563"/>
          </a:xfrm>
        </p:spPr>
        <p:txBody>
          <a:bodyPr/>
          <a:lstStyle/>
          <a:p>
            <a:pPr algn="ctr"/>
            <a:r>
              <a:rPr lang="en-IN" b="1" dirty="0">
                <a:solidFill>
                  <a:srgbClr val="C00000"/>
                </a:solidFill>
              </a:rPr>
              <a:t>Manifold Learning</a:t>
            </a:r>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16</a:t>
            </a:fld>
            <a:endParaRPr lang="en-IN" dirty="0"/>
          </a:p>
        </p:txBody>
      </p:sp>
      <p:pic>
        <p:nvPicPr>
          <p:cNvPr id="3" name="Picture 2">
            <a:extLst>
              <a:ext uri="{FF2B5EF4-FFF2-40B4-BE49-F238E27FC236}">
                <a16:creationId xmlns:a16="http://schemas.microsoft.com/office/drawing/2014/main" id="{23DD787A-F35A-D2FA-A482-9BC51FFD8B4F}"/>
              </a:ext>
            </a:extLst>
          </p:cNvPr>
          <p:cNvPicPr>
            <a:picLocks noChangeAspect="1"/>
          </p:cNvPicPr>
          <p:nvPr/>
        </p:nvPicPr>
        <p:blipFill>
          <a:blip r:embed="rId2"/>
          <a:stretch>
            <a:fillRect/>
          </a:stretch>
        </p:blipFill>
        <p:spPr>
          <a:xfrm>
            <a:off x="1792906" y="1562756"/>
            <a:ext cx="8388474" cy="3732487"/>
          </a:xfrm>
          <a:prstGeom prst="rect">
            <a:avLst/>
          </a:prstGeom>
        </p:spPr>
      </p:pic>
      <p:sp>
        <p:nvSpPr>
          <p:cNvPr id="9" name="TextBox 8">
            <a:extLst>
              <a:ext uri="{FF2B5EF4-FFF2-40B4-BE49-F238E27FC236}">
                <a16:creationId xmlns:a16="http://schemas.microsoft.com/office/drawing/2014/main" id="{F361D6E4-4216-47CB-D5E9-55A5197B5126}"/>
              </a:ext>
            </a:extLst>
          </p:cNvPr>
          <p:cNvSpPr txBox="1"/>
          <p:nvPr/>
        </p:nvSpPr>
        <p:spPr>
          <a:xfrm>
            <a:off x="2939143" y="5552897"/>
            <a:ext cx="6096000" cy="369332"/>
          </a:xfrm>
          <a:prstGeom prst="rect">
            <a:avLst/>
          </a:prstGeom>
          <a:noFill/>
        </p:spPr>
        <p:txBody>
          <a:bodyPr wrap="square">
            <a:spAutoFit/>
          </a:bodyPr>
          <a:lstStyle/>
          <a:p>
            <a:pPr algn="ctr"/>
            <a:r>
              <a:rPr lang="en-IN" dirty="0"/>
              <a:t>High-dimensional dataset to two-dimensional dataset</a:t>
            </a:r>
          </a:p>
        </p:txBody>
      </p:sp>
    </p:spTree>
    <p:extLst>
      <p:ext uri="{BB962C8B-B14F-4D97-AF65-F5344CB8AC3E}">
        <p14:creationId xmlns:p14="http://schemas.microsoft.com/office/powerpoint/2010/main" val="47594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18255"/>
            <a:ext cx="10515600" cy="1325563"/>
          </a:xfrm>
        </p:spPr>
        <p:txBody>
          <a:bodyPr/>
          <a:lstStyle/>
          <a:p>
            <a:pPr algn="ctr"/>
            <a:r>
              <a:rPr lang="en-IN" b="1" dirty="0">
                <a:solidFill>
                  <a:srgbClr val="C00000"/>
                </a:solidFill>
              </a:rPr>
              <a:t>Manifold Learning</a:t>
            </a:r>
          </a:p>
        </p:txBody>
      </p:sp>
      <p:sp>
        <p:nvSpPr>
          <p:cNvPr id="2" name="Content Placeholder 1">
            <a:extLst>
              <a:ext uri="{FF2B5EF4-FFF2-40B4-BE49-F238E27FC236}">
                <a16:creationId xmlns:a16="http://schemas.microsoft.com/office/drawing/2014/main" id="{0C58ACAC-1320-8E9D-C06B-6139DC6D46A7}"/>
              </a:ext>
            </a:extLst>
          </p:cNvPr>
          <p:cNvSpPr>
            <a:spLocks noGrp="1"/>
          </p:cNvSpPr>
          <p:nvPr>
            <p:ph idx="1"/>
          </p:nvPr>
        </p:nvSpPr>
        <p:spPr>
          <a:xfrm>
            <a:off x="838200" y="1488168"/>
            <a:ext cx="10515600" cy="4351338"/>
          </a:xfrm>
        </p:spPr>
        <p:txBody>
          <a:bodyPr>
            <a:normAutofit/>
          </a:bodyPr>
          <a:lstStyle/>
          <a:p>
            <a:pPr algn="just"/>
            <a:r>
              <a:rPr lang="en-US" sz="2000" dirty="0"/>
              <a:t>A particularly beneficial manifold learning algorithm to visualize the data is called the t-distributed stochastic neighbor embedding (t-SNE) algorithm.</a:t>
            </a:r>
          </a:p>
          <a:p>
            <a:pPr algn="just"/>
            <a:r>
              <a:rPr lang="en-US" sz="2000" dirty="0"/>
              <a:t>t-SNE uses a two-dimensional depiction of the data points so that the distances within the points in the 2D scatterplot correspond as closely as possible to the distances between the same data points in the high-dimensional space. </a:t>
            </a:r>
          </a:p>
          <a:p>
            <a:pPr algn="just"/>
            <a:r>
              <a:rPr lang="en-US" sz="2000" dirty="0"/>
              <a:t>In particular, t-SNE gives significant emphasis to preserve knowledge about distances between neighboring data points.</a:t>
            </a:r>
          </a:p>
          <a:p>
            <a:pPr algn="just"/>
            <a:r>
              <a:rPr lang="en-US" sz="2000" dirty="0"/>
              <a:t>The code is very similar to that of MDS and essentially only replaces MDS with t-SNE. t -SNE seems to function best on datasets with a more excellently defined local structure (Figure).</a:t>
            </a:r>
            <a:endParaRPr lang="en-IN" sz="2000" dirty="0"/>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17</a:t>
            </a:fld>
            <a:endParaRPr lang="en-IN" dirty="0"/>
          </a:p>
        </p:txBody>
      </p:sp>
    </p:spTree>
    <p:extLst>
      <p:ext uri="{BB962C8B-B14F-4D97-AF65-F5344CB8AC3E}">
        <p14:creationId xmlns:p14="http://schemas.microsoft.com/office/powerpoint/2010/main" val="111753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958C6-DD1F-F0EB-B1D8-350CDCD40271}"/>
              </a:ext>
            </a:extLst>
          </p:cNvPr>
          <p:cNvSpPr>
            <a:spLocks noGrp="1"/>
          </p:cNvSpPr>
          <p:nvPr>
            <p:ph type="title"/>
          </p:nvPr>
        </p:nvSpPr>
        <p:spPr>
          <a:xfrm>
            <a:off x="838200" y="18255"/>
            <a:ext cx="10515600" cy="1325563"/>
          </a:xfrm>
        </p:spPr>
        <p:txBody>
          <a:bodyPr/>
          <a:lstStyle/>
          <a:p>
            <a:pPr algn="ctr"/>
            <a:r>
              <a:rPr lang="en-IN" b="1" dirty="0">
                <a:solidFill>
                  <a:srgbClr val="C00000"/>
                </a:solidFill>
              </a:rPr>
              <a:t>Manifold Learning</a:t>
            </a:r>
          </a:p>
        </p:txBody>
      </p:sp>
      <p:sp>
        <p:nvSpPr>
          <p:cNvPr id="2" name="Content Placeholder 1">
            <a:extLst>
              <a:ext uri="{FF2B5EF4-FFF2-40B4-BE49-F238E27FC236}">
                <a16:creationId xmlns:a16="http://schemas.microsoft.com/office/drawing/2014/main" id="{0C58ACAC-1320-8E9D-C06B-6139DC6D46A7}"/>
              </a:ext>
            </a:extLst>
          </p:cNvPr>
          <p:cNvSpPr>
            <a:spLocks noGrp="1"/>
          </p:cNvSpPr>
          <p:nvPr>
            <p:ph idx="1"/>
          </p:nvPr>
        </p:nvSpPr>
        <p:spPr>
          <a:xfrm>
            <a:off x="838200" y="1253331"/>
            <a:ext cx="10515600" cy="4351338"/>
          </a:xfrm>
        </p:spPr>
        <p:txBody>
          <a:bodyPr>
            <a:normAutofit/>
          </a:bodyPr>
          <a:lstStyle/>
          <a:p>
            <a:pPr marL="0" indent="0" algn="just">
              <a:buNone/>
            </a:pPr>
            <a:r>
              <a:rPr lang="en-IN" sz="2000" dirty="0"/>
              <a:t>:from sklearn.manifold import TSNE </a:t>
            </a:r>
          </a:p>
          <a:p>
            <a:pPr marL="0" indent="0" algn="just">
              <a:buNone/>
            </a:pPr>
            <a:r>
              <a:rPr lang="en-IN" sz="2000" dirty="0"/>
              <a:t>tsne = TSNE(random_state = 0)</a:t>
            </a:r>
          </a:p>
          <a:p>
            <a:pPr marL="0" indent="0" algn="just">
              <a:buNone/>
            </a:pPr>
            <a:r>
              <a:rPr lang="en-IN" sz="2000" dirty="0"/>
              <a:t>X_tsne = tsne.fit_transform(X_fruits_normalized) </a:t>
            </a:r>
          </a:p>
          <a:p>
            <a:pPr marL="0" indent="0" algn="just">
              <a:buNone/>
            </a:pPr>
            <a:r>
              <a:rPr lang="en-IN" sz="2000" dirty="0"/>
              <a:t>plot_labelled_scatter(X_tsne, y_fruits, ['apple', 'mandarin', 'orange', 'lemon’]) </a:t>
            </a:r>
          </a:p>
          <a:p>
            <a:pPr marL="0" indent="0" algn="just">
              <a:buNone/>
            </a:pPr>
            <a:r>
              <a:rPr lang="en-IN" sz="2000" dirty="0"/>
              <a:t>plt.xlabel('First t-SNE feature’) </a:t>
            </a:r>
          </a:p>
          <a:p>
            <a:pPr marL="0" indent="0" algn="just">
              <a:buNone/>
            </a:pPr>
            <a:r>
              <a:rPr lang="en-IN" sz="2000" dirty="0"/>
              <a:t>plt.ylabel('Second t-SNE feature’) </a:t>
            </a:r>
          </a:p>
          <a:p>
            <a:pPr marL="0" indent="0" algn="just">
              <a:buNone/>
            </a:pPr>
            <a:r>
              <a:rPr lang="en-IN" sz="2000" dirty="0"/>
              <a:t>plt.title('Fruits dataset t-SNE');</a:t>
            </a:r>
          </a:p>
        </p:txBody>
      </p:sp>
      <p:sp>
        <p:nvSpPr>
          <p:cNvPr id="5" name="Date Placeholder 4">
            <a:extLst>
              <a:ext uri="{FF2B5EF4-FFF2-40B4-BE49-F238E27FC236}">
                <a16:creationId xmlns:a16="http://schemas.microsoft.com/office/drawing/2014/main" id="{D64B62A7-4EE9-6E9D-561E-38387E7CF216}"/>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D25F0D6B-39D0-4BA9-5AAC-144ACCAF3F7A}"/>
              </a:ext>
            </a:extLst>
          </p:cNvPr>
          <p:cNvSpPr>
            <a:spLocks noGrp="1"/>
          </p:cNvSpPr>
          <p:nvPr>
            <p:ph type="sldNum" sz="quarter" idx="12"/>
          </p:nvPr>
        </p:nvSpPr>
        <p:spPr/>
        <p:txBody>
          <a:bodyPr/>
          <a:lstStyle/>
          <a:p>
            <a:fld id="{75BCD0B9-8D46-4408-8B8E-4C621CE51A02}" type="slidenum">
              <a:rPr lang="en-IN" smtClean="0"/>
              <a:t>18</a:t>
            </a:fld>
            <a:endParaRPr lang="en-IN" dirty="0"/>
          </a:p>
        </p:txBody>
      </p:sp>
      <p:pic>
        <p:nvPicPr>
          <p:cNvPr id="4" name="Picture 3">
            <a:extLst>
              <a:ext uri="{FF2B5EF4-FFF2-40B4-BE49-F238E27FC236}">
                <a16:creationId xmlns:a16="http://schemas.microsoft.com/office/drawing/2014/main" id="{B4A2E398-4637-3040-3D9D-944C6BC2C9E9}"/>
              </a:ext>
            </a:extLst>
          </p:cNvPr>
          <p:cNvPicPr>
            <a:picLocks noChangeAspect="1"/>
          </p:cNvPicPr>
          <p:nvPr/>
        </p:nvPicPr>
        <p:blipFill>
          <a:blip r:embed="rId2"/>
          <a:stretch>
            <a:fillRect/>
          </a:stretch>
        </p:blipFill>
        <p:spPr>
          <a:xfrm>
            <a:off x="4626324" y="3102378"/>
            <a:ext cx="6441725" cy="3101572"/>
          </a:xfrm>
          <a:prstGeom prst="rect">
            <a:avLst/>
          </a:prstGeom>
        </p:spPr>
      </p:pic>
      <p:sp>
        <p:nvSpPr>
          <p:cNvPr id="9" name="TextBox 8">
            <a:extLst>
              <a:ext uri="{FF2B5EF4-FFF2-40B4-BE49-F238E27FC236}">
                <a16:creationId xmlns:a16="http://schemas.microsoft.com/office/drawing/2014/main" id="{CD273673-D5D9-2222-C9FB-594AC217B70E}"/>
              </a:ext>
            </a:extLst>
          </p:cNvPr>
          <p:cNvSpPr txBox="1"/>
          <p:nvPr/>
        </p:nvSpPr>
        <p:spPr>
          <a:xfrm>
            <a:off x="5059134" y="6365082"/>
            <a:ext cx="6096000" cy="369332"/>
          </a:xfrm>
          <a:prstGeom prst="rect">
            <a:avLst/>
          </a:prstGeom>
          <a:noFill/>
        </p:spPr>
        <p:txBody>
          <a:bodyPr wrap="square">
            <a:spAutoFit/>
          </a:bodyPr>
          <a:lstStyle/>
          <a:p>
            <a:pPr algn="ctr"/>
            <a:r>
              <a:rPr lang="en-IN" dirty="0"/>
              <a:t>Implementation of t-SNE algorithm</a:t>
            </a:r>
          </a:p>
        </p:txBody>
      </p:sp>
    </p:spTree>
    <p:extLst>
      <p:ext uri="{BB962C8B-B14F-4D97-AF65-F5344CB8AC3E}">
        <p14:creationId xmlns:p14="http://schemas.microsoft.com/office/powerpoint/2010/main" val="206067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DB8A-96EE-F487-6039-7C526BE28573}"/>
              </a:ext>
            </a:extLst>
          </p:cNvPr>
          <p:cNvSpPr>
            <a:spLocks noGrp="1"/>
          </p:cNvSpPr>
          <p:nvPr>
            <p:ph type="title"/>
          </p:nvPr>
        </p:nvSpPr>
        <p:spPr/>
        <p:txBody>
          <a:bodyPr/>
          <a:lstStyle/>
          <a:p>
            <a:pPr algn="ctr"/>
            <a:r>
              <a:rPr lang="en-IN" b="1" dirty="0">
                <a:solidFill>
                  <a:srgbClr val="C00000"/>
                </a:solidFill>
              </a:rPr>
              <a:t>k-Means clustering algorithm</a:t>
            </a:r>
          </a:p>
        </p:txBody>
      </p:sp>
      <p:sp>
        <p:nvSpPr>
          <p:cNvPr id="8" name="Content Placeholder 7">
            <a:extLst>
              <a:ext uri="{FF2B5EF4-FFF2-40B4-BE49-F238E27FC236}">
                <a16:creationId xmlns:a16="http://schemas.microsoft.com/office/drawing/2014/main" id="{3EA7CC22-538E-313B-027E-8F4B6892ECF0}"/>
              </a:ext>
            </a:extLst>
          </p:cNvPr>
          <p:cNvSpPr>
            <a:spLocks noGrp="1"/>
          </p:cNvSpPr>
          <p:nvPr>
            <p:ph idx="1"/>
          </p:nvPr>
        </p:nvSpPr>
        <p:spPr/>
        <p:txBody>
          <a:bodyPr>
            <a:normAutofit/>
          </a:bodyPr>
          <a:lstStyle/>
          <a:p>
            <a:pPr algn="just"/>
            <a:r>
              <a:rPr lang="en-US" sz="2200" dirty="0"/>
              <a:t>The simplest unsupervised learning algorithm is the k-means clustering algorithm. </a:t>
            </a:r>
          </a:p>
          <a:p>
            <a:pPr algn="just"/>
            <a:r>
              <a:rPr lang="en-US" sz="2200" dirty="0"/>
              <a:t>k-Means clustering comes under the partitioning method of clustering. </a:t>
            </a:r>
          </a:p>
          <a:p>
            <a:pPr algn="just"/>
            <a:r>
              <a:rPr lang="en-US" sz="2200" dirty="0"/>
              <a:t>k-Means algorithm classifies “n” observations in “k” clusters where each observation lies to a cluster where the nearest mean serves as a cluster prototype. </a:t>
            </a:r>
          </a:p>
          <a:p>
            <a:pPr algn="just"/>
            <a:r>
              <a:rPr lang="en-US" sz="2200" dirty="0"/>
              <a:t>Suppose we are given a database of “n” objects and the partitioning method constructs “k” partition of data, each partition will represent a cluster and k ≤ n. </a:t>
            </a:r>
          </a:p>
          <a:p>
            <a:pPr algn="just"/>
            <a:r>
              <a:rPr lang="en-US" sz="2200" dirty="0"/>
              <a:t>It means that it will classify the data into “k” groups, which satisfies the following requirements:</a:t>
            </a:r>
          </a:p>
          <a:p>
            <a:pPr lvl="1" algn="just"/>
            <a:r>
              <a:rPr lang="en-US" sz="2200" dirty="0"/>
              <a:t>Each group contains at least one object.</a:t>
            </a:r>
          </a:p>
          <a:p>
            <a:pPr lvl="1" algn="just"/>
            <a:r>
              <a:rPr lang="en-US" sz="2200" dirty="0"/>
              <a:t>Each object must belong to exactly one group.</a:t>
            </a:r>
            <a:endParaRPr lang="en-IN" sz="2200" dirty="0"/>
          </a:p>
        </p:txBody>
      </p:sp>
      <p:sp>
        <p:nvSpPr>
          <p:cNvPr id="17" name="Date Placeholder 16">
            <a:extLst>
              <a:ext uri="{FF2B5EF4-FFF2-40B4-BE49-F238E27FC236}">
                <a16:creationId xmlns:a16="http://schemas.microsoft.com/office/drawing/2014/main" id="{B222F273-BF28-AE48-48BF-C8C6241C6068}"/>
              </a:ext>
            </a:extLst>
          </p:cNvPr>
          <p:cNvSpPr>
            <a:spLocks noGrp="1"/>
          </p:cNvSpPr>
          <p:nvPr>
            <p:ph type="dt" sz="half" idx="10"/>
          </p:nvPr>
        </p:nvSpPr>
        <p:spPr/>
        <p:txBody>
          <a:bodyPr/>
          <a:lstStyle/>
          <a:p>
            <a:fld id="{BF22D0F3-9A26-4F16-8735-E8A84041FFC0}" type="datetime1">
              <a:rPr lang="en-IN" smtClean="0"/>
              <a:t>21-03-2024</a:t>
            </a:fld>
            <a:endParaRPr lang="en-IN" dirty="0"/>
          </a:p>
        </p:txBody>
      </p:sp>
      <p:sp>
        <p:nvSpPr>
          <p:cNvPr id="18" name="Slide Number Placeholder 17">
            <a:extLst>
              <a:ext uri="{FF2B5EF4-FFF2-40B4-BE49-F238E27FC236}">
                <a16:creationId xmlns:a16="http://schemas.microsoft.com/office/drawing/2014/main" id="{06EAD345-36C6-AB21-435C-4BC3FE2FA6E7}"/>
              </a:ext>
            </a:extLst>
          </p:cNvPr>
          <p:cNvSpPr>
            <a:spLocks noGrp="1"/>
          </p:cNvSpPr>
          <p:nvPr>
            <p:ph type="sldNum" sz="quarter" idx="12"/>
          </p:nvPr>
        </p:nvSpPr>
        <p:spPr/>
        <p:txBody>
          <a:bodyPr/>
          <a:lstStyle/>
          <a:p>
            <a:fld id="{75BCD0B9-8D46-4408-8B8E-4C621CE51A02}" type="slidenum">
              <a:rPr lang="en-IN" smtClean="0"/>
              <a:t>2</a:t>
            </a:fld>
            <a:endParaRPr lang="en-IN" dirty="0"/>
          </a:p>
        </p:txBody>
      </p:sp>
    </p:spTree>
    <p:extLst>
      <p:ext uri="{BB962C8B-B14F-4D97-AF65-F5344CB8AC3E}">
        <p14:creationId xmlns:p14="http://schemas.microsoft.com/office/powerpoint/2010/main" val="30288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DB8A-96EE-F487-6039-7C526BE28573}"/>
              </a:ext>
            </a:extLst>
          </p:cNvPr>
          <p:cNvSpPr>
            <a:spLocks noGrp="1"/>
          </p:cNvSpPr>
          <p:nvPr>
            <p:ph type="title"/>
          </p:nvPr>
        </p:nvSpPr>
        <p:spPr/>
        <p:txBody>
          <a:bodyPr/>
          <a:lstStyle/>
          <a:p>
            <a:pPr algn="ctr"/>
            <a:r>
              <a:rPr lang="en-IN" b="1" dirty="0">
                <a:solidFill>
                  <a:srgbClr val="C00000"/>
                </a:solidFill>
              </a:rPr>
              <a:t>k-Means clustering algorithm</a:t>
            </a:r>
          </a:p>
        </p:txBody>
      </p:sp>
      <p:sp>
        <p:nvSpPr>
          <p:cNvPr id="8" name="Content Placeholder 7">
            <a:extLst>
              <a:ext uri="{FF2B5EF4-FFF2-40B4-BE49-F238E27FC236}">
                <a16:creationId xmlns:a16="http://schemas.microsoft.com/office/drawing/2014/main" id="{3EA7CC22-538E-313B-027E-8F4B6892ECF0}"/>
              </a:ext>
            </a:extLst>
          </p:cNvPr>
          <p:cNvSpPr>
            <a:spLocks noGrp="1"/>
          </p:cNvSpPr>
          <p:nvPr>
            <p:ph idx="1"/>
          </p:nvPr>
        </p:nvSpPr>
        <p:spPr/>
        <p:txBody>
          <a:bodyPr>
            <a:normAutofit/>
          </a:bodyPr>
          <a:lstStyle/>
          <a:p>
            <a:pPr algn="just"/>
            <a:r>
              <a:rPr lang="en-US" sz="2200" b="1" dirty="0"/>
              <a:t>Steps</a:t>
            </a:r>
          </a:p>
          <a:p>
            <a:pPr marL="800100" lvl="1" indent="-342900" algn="just">
              <a:buFont typeface="+mj-lt"/>
              <a:buAutoNum type="arabicPeriod"/>
            </a:pPr>
            <a:r>
              <a:rPr lang="en-US" sz="2200" dirty="0"/>
              <a:t>k-Objects from the dataset are randomly assigned as cluster centers. </a:t>
            </a:r>
          </a:p>
          <a:p>
            <a:pPr marL="800100" lvl="1" indent="-342900" algn="just">
              <a:buFont typeface="+mj-lt"/>
              <a:buAutoNum type="arabicPeriod"/>
            </a:pPr>
            <a:r>
              <a:rPr lang="en-US" sz="2200" dirty="0"/>
              <a:t>Based on the mean values, reassign each object to its most similar object(cluster). </a:t>
            </a:r>
          </a:p>
          <a:p>
            <a:pPr marL="800100" lvl="1" indent="-342900" algn="just">
              <a:buFont typeface="+mj-lt"/>
              <a:buAutoNum type="arabicPeriod"/>
            </a:pPr>
            <a:r>
              <a:rPr lang="en-US" sz="2200" dirty="0"/>
              <a:t>With the updated values, recalculate the mean of the cluster. </a:t>
            </a:r>
          </a:p>
          <a:p>
            <a:pPr marL="800100" lvl="1" indent="-342900" algn="just">
              <a:buFont typeface="+mj-lt"/>
              <a:buAutoNum type="arabicPeriod"/>
            </a:pPr>
            <a:r>
              <a:rPr lang="en-US" sz="2200" dirty="0"/>
              <a:t>Repeat Step 4 until no change is observed. </a:t>
            </a:r>
          </a:p>
          <a:p>
            <a:pPr algn="just"/>
            <a:r>
              <a:rPr lang="en-US" sz="2200" dirty="0"/>
              <a:t>k-Means clustering is very simple to be implemented in Python using scikit-learn. </a:t>
            </a:r>
          </a:p>
          <a:p>
            <a:pPr algn="just"/>
            <a:r>
              <a:rPr lang="en-US" sz="2200" dirty="0"/>
              <a:t>In the code snippet below, we created an artificial dataset using make_blobs. To use the k-means class in Python, we need to import it from the sklearn. cluster. </a:t>
            </a:r>
          </a:p>
          <a:p>
            <a:pPr algn="just"/>
            <a:r>
              <a:rPr lang="en-US" sz="2200" dirty="0"/>
              <a:t>Set the value of “k” in the n_cluster parameter, and .then run the algorithm by calling the fit method.</a:t>
            </a:r>
            <a:endParaRPr lang="en-IN" sz="2200" dirty="0"/>
          </a:p>
        </p:txBody>
      </p:sp>
      <p:sp>
        <p:nvSpPr>
          <p:cNvPr id="17" name="Date Placeholder 16">
            <a:extLst>
              <a:ext uri="{FF2B5EF4-FFF2-40B4-BE49-F238E27FC236}">
                <a16:creationId xmlns:a16="http://schemas.microsoft.com/office/drawing/2014/main" id="{B222F273-BF28-AE48-48BF-C8C6241C6068}"/>
              </a:ext>
            </a:extLst>
          </p:cNvPr>
          <p:cNvSpPr>
            <a:spLocks noGrp="1"/>
          </p:cNvSpPr>
          <p:nvPr>
            <p:ph type="dt" sz="half" idx="10"/>
          </p:nvPr>
        </p:nvSpPr>
        <p:spPr/>
        <p:txBody>
          <a:bodyPr/>
          <a:lstStyle/>
          <a:p>
            <a:fld id="{BF22D0F3-9A26-4F16-8735-E8A84041FFC0}" type="datetime1">
              <a:rPr lang="en-IN" smtClean="0"/>
              <a:t>21-03-2024</a:t>
            </a:fld>
            <a:endParaRPr lang="en-IN" dirty="0"/>
          </a:p>
        </p:txBody>
      </p:sp>
      <p:sp>
        <p:nvSpPr>
          <p:cNvPr id="18" name="Slide Number Placeholder 17">
            <a:extLst>
              <a:ext uri="{FF2B5EF4-FFF2-40B4-BE49-F238E27FC236}">
                <a16:creationId xmlns:a16="http://schemas.microsoft.com/office/drawing/2014/main" id="{06EAD345-36C6-AB21-435C-4BC3FE2FA6E7}"/>
              </a:ext>
            </a:extLst>
          </p:cNvPr>
          <p:cNvSpPr>
            <a:spLocks noGrp="1"/>
          </p:cNvSpPr>
          <p:nvPr>
            <p:ph type="sldNum" sz="quarter" idx="12"/>
          </p:nvPr>
        </p:nvSpPr>
        <p:spPr/>
        <p:txBody>
          <a:bodyPr/>
          <a:lstStyle/>
          <a:p>
            <a:fld id="{75BCD0B9-8D46-4408-8B8E-4C621CE51A02}" type="slidenum">
              <a:rPr lang="en-IN" smtClean="0"/>
              <a:t>3</a:t>
            </a:fld>
            <a:endParaRPr lang="en-IN" dirty="0"/>
          </a:p>
        </p:txBody>
      </p:sp>
    </p:spTree>
    <p:extLst>
      <p:ext uri="{BB962C8B-B14F-4D97-AF65-F5344CB8AC3E}">
        <p14:creationId xmlns:p14="http://schemas.microsoft.com/office/powerpoint/2010/main" val="7620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95DB8A-96EE-F487-6039-7C526BE28573}"/>
              </a:ext>
            </a:extLst>
          </p:cNvPr>
          <p:cNvSpPr>
            <a:spLocks noGrp="1"/>
          </p:cNvSpPr>
          <p:nvPr>
            <p:ph type="title"/>
          </p:nvPr>
        </p:nvSpPr>
        <p:spPr>
          <a:xfrm>
            <a:off x="838200" y="0"/>
            <a:ext cx="10515600" cy="1325563"/>
          </a:xfrm>
        </p:spPr>
        <p:txBody>
          <a:bodyPr/>
          <a:lstStyle/>
          <a:p>
            <a:pPr algn="ctr"/>
            <a:r>
              <a:rPr lang="en-IN" b="1" dirty="0">
                <a:solidFill>
                  <a:srgbClr val="C00000"/>
                </a:solidFill>
              </a:rPr>
              <a:t>k-Means clustering algorithm</a:t>
            </a:r>
          </a:p>
        </p:txBody>
      </p:sp>
      <p:sp>
        <p:nvSpPr>
          <p:cNvPr id="8" name="Content Placeholder 7">
            <a:extLst>
              <a:ext uri="{FF2B5EF4-FFF2-40B4-BE49-F238E27FC236}">
                <a16:creationId xmlns:a16="http://schemas.microsoft.com/office/drawing/2014/main" id="{3EA7CC22-538E-313B-027E-8F4B6892ECF0}"/>
              </a:ext>
            </a:extLst>
          </p:cNvPr>
          <p:cNvSpPr>
            <a:spLocks noGrp="1"/>
          </p:cNvSpPr>
          <p:nvPr>
            <p:ph sz="half" idx="1"/>
          </p:nvPr>
        </p:nvSpPr>
        <p:spPr>
          <a:xfrm>
            <a:off x="914400" y="1415256"/>
            <a:ext cx="5181600" cy="4851400"/>
          </a:xfrm>
        </p:spPr>
        <p:txBody>
          <a:bodyPr>
            <a:normAutofit/>
          </a:bodyPr>
          <a:lstStyle/>
          <a:p>
            <a:pPr marL="0" indent="0">
              <a:buNone/>
            </a:pPr>
            <a:r>
              <a:rPr lang="en-IN" sz="2000" dirty="0"/>
              <a:t>from sklearn.datasets import make_blobs </a:t>
            </a:r>
          </a:p>
          <a:p>
            <a:pPr marL="0" indent="0">
              <a:buNone/>
            </a:pPr>
            <a:r>
              <a:rPr lang="en-IN" sz="2000" dirty="0"/>
              <a:t>fromsklearn.cluster import KMeans </a:t>
            </a:r>
          </a:p>
          <a:p>
            <a:pPr marL="0" indent="0">
              <a:buNone/>
            </a:pPr>
            <a:r>
              <a:rPr lang="en-IN" sz="2000" dirty="0"/>
              <a:t>fromadspy_shared_utilities import plot_labelled_scatter X, y =make_blobs(random_state = 10) </a:t>
            </a:r>
          </a:p>
          <a:p>
            <a:pPr marL="0" indent="0">
              <a:buNone/>
            </a:pPr>
            <a:r>
              <a:rPr lang="en-IN" sz="2000" dirty="0"/>
              <a:t>kmeans = KMeans(n_clusters = 3) </a:t>
            </a:r>
          </a:p>
          <a:p>
            <a:pPr marL="0" indent="0">
              <a:buNone/>
            </a:pPr>
            <a:r>
              <a:rPr lang="en-IN" sz="2000" dirty="0"/>
              <a:t>kmeans.fit(X) </a:t>
            </a:r>
          </a:p>
          <a:p>
            <a:pPr marL="0" indent="0">
              <a:buNone/>
            </a:pPr>
            <a:r>
              <a:rPr lang="en-US" sz="2000" dirty="0"/>
              <a:t>plot_labelled_scatter(X, kmeans.labels_, ['Cluster 1', 'Cluster 2', 'Cluster 3'])</a:t>
            </a:r>
            <a:endParaRPr lang="en-IN" sz="2000" dirty="0"/>
          </a:p>
        </p:txBody>
      </p:sp>
      <p:sp>
        <p:nvSpPr>
          <p:cNvPr id="17" name="Date Placeholder 16">
            <a:extLst>
              <a:ext uri="{FF2B5EF4-FFF2-40B4-BE49-F238E27FC236}">
                <a16:creationId xmlns:a16="http://schemas.microsoft.com/office/drawing/2014/main" id="{B222F273-BF28-AE48-48BF-C8C6241C6068}"/>
              </a:ext>
            </a:extLst>
          </p:cNvPr>
          <p:cNvSpPr>
            <a:spLocks noGrp="1"/>
          </p:cNvSpPr>
          <p:nvPr>
            <p:ph type="dt" sz="half" idx="10"/>
          </p:nvPr>
        </p:nvSpPr>
        <p:spPr/>
        <p:txBody>
          <a:bodyPr/>
          <a:lstStyle/>
          <a:p>
            <a:fld id="{BF22D0F3-9A26-4F16-8735-E8A84041FFC0}" type="datetime1">
              <a:rPr lang="en-IN" smtClean="0"/>
              <a:t>21-03-2024</a:t>
            </a:fld>
            <a:endParaRPr lang="en-IN" dirty="0"/>
          </a:p>
        </p:txBody>
      </p:sp>
      <p:sp>
        <p:nvSpPr>
          <p:cNvPr id="18" name="Slide Number Placeholder 17">
            <a:extLst>
              <a:ext uri="{FF2B5EF4-FFF2-40B4-BE49-F238E27FC236}">
                <a16:creationId xmlns:a16="http://schemas.microsoft.com/office/drawing/2014/main" id="{06EAD345-36C6-AB21-435C-4BC3FE2FA6E7}"/>
              </a:ext>
            </a:extLst>
          </p:cNvPr>
          <p:cNvSpPr>
            <a:spLocks noGrp="1"/>
          </p:cNvSpPr>
          <p:nvPr>
            <p:ph type="sldNum" sz="quarter" idx="12"/>
          </p:nvPr>
        </p:nvSpPr>
        <p:spPr/>
        <p:txBody>
          <a:bodyPr/>
          <a:lstStyle/>
          <a:p>
            <a:fld id="{75BCD0B9-8D46-4408-8B8E-4C621CE51A02}" type="slidenum">
              <a:rPr lang="en-IN" smtClean="0"/>
              <a:t>4</a:t>
            </a:fld>
            <a:endParaRPr lang="en-IN" dirty="0"/>
          </a:p>
        </p:txBody>
      </p:sp>
      <p:pic>
        <p:nvPicPr>
          <p:cNvPr id="3" name="Picture 2">
            <a:extLst>
              <a:ext uri="{FF2B5EF4-FFF2-40B4-BE49-F238E27FC236}">
                <a16:creationId xmlns:a16="http://schemas.microsoft.com/office/drawing/2014/main" id="{9571E085-7C1E-5827-446B-E13513E6A95F}"/>
              </a:ext>
            </a:extLst>
          </p:cNvPr>
          <p:cNvPicPr>
            <a:picLocks noChangeAspect="1"/>
          </p:cNvPicPr>
          <p:nvPr/>
        </p:nvPicPr>
        <p:blipFill>
          <a:blip r:embed="rId2"/>
          <a:stretch>
            <a:fillRect/>
          </a:stretch>
        </p:blipFill>
        <p:spPr>
          <a:xfrm>
            <a:off x="6096000" y="1415256"/>
            <a:ext cx="5553627" cy="2956606"/>
          </a:xfrm>
          <a:prstGeom prst="rect">
            <a:avLst/>
          </a:prstGeom>
        </p:spPr>
      </p:pic>
      <p:sp>
        <p:nvSpPr>
          <p:cNvPr id="7" name="TextBox 6">
            <a:extLst>
              <a:ext uri="{FF2B5EF4-FFF2-40B4-BE49-F238E27FC236}">
                <a16:creationId xmlns:a16="http://schemas.microsoft.com/office/drawing/2014/main" id="{2D30C6EA-C26D-EEF6-7EA6-5F0587182307}"/>
              </a:ext>
            </a:extLst>
          </p:cNvPr>
          <p:cNvSpPr txBox="1"/>
          <p:nvPr/>
        </p:nvSpPr>
        <p:spPr>
          <a:xfrm>
            <a:off x="5901015" y="5040477"/>
            <a:ext cx="6096000" cy="369332"/>
          </a:xfrm>
          <a:prstGeom prst="rect">
            <a:avLst/>
          </a:prstGeom>
          <a:noFill/>
        </p:spPr>
        <p:txBody>
          <a:bodyPr wrap="square">
            <a:spAutoFit/>
          </a:bodyPr>
          <a:lstStyle/>
          <a:p>
            <a:pPr algn="ctr"/>
            <a:r>
              <a:rPr lang="en-IN" dirty="0"/>
              <a:t>k-Means clustering</a:t>
            </a:r>
          </a:p>
        </p:txBody>
      </p:sp>
    </p:spTree>
    <p:extLst>
      <p:ext uri="{BB962C8B-B14F-4D97-AF65-F5344CB8AC3E}">
        <p14:creationId xmlns:p14="http://schemas.microsoft.com/office/powerpoint/2010/main" val="26367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9A9736-F718-2021-955C-4E5E72FD879E}"/>
              </a:ext>
            </a:extLst>
          </p:cNvPr>
          <p:cNvSpPr>
            <a:spLocks noGrp="1"/>
          </p:cNvSpPr>
          <p:nvPr>
            <p:ph type="title"/>
          </p:nvPr>
        </p:nvSpPr>
        <p:spPr>
          <a:xfrm>
            <a:off x="838200" y="136525"/>
            <a:ext cx="10515600" cy="1325563"/>
          </a:xfrm>
        </p:spPr>
        <p:txBody>
          <a:bodyPr/>
          <a:lstStyle/>
          <a:p>
            <a:pPr algn="ctr"/>
            <a:r>
              <a:rPr lang="en-IN" b="1" dirty="0">
                <a:solidFill>
                  <a:srgbClr val="C00000"/>
                </a:solidFill>
              </a:rPr>
              <a:t>Agglomerative clustering</a:t>
            </a:r>
          </a:p>
        </p:txBody>
      </p:sp>
      <p:sp>
        <p:nvSpPr>
          <p:cNvPr id="8" name="Content Placeholder 7">
            <a:extLst>
              <a:ext uri="{FF2B5EF4-FFF2-40B4-BE49-F238E27FC236}">
                <a16:creationId xmlns:a16="http://schemas.microsoft.com/office/drawing/2014/main" id="{192E076D-45CE-CA7F-1123-1DF3B975CB90}"/>
              </a:ext>
            </a:extLst>
          </p:cNvPr>
          <p:cNvSpPr>
            <a:spLocks noGrp="1"/>
          </p:cNvSpPr>
          <p:nvPr>
            <p:ph idx="1"/>
          </p:nvPr>
        </p:nvSpPr>
        <p:spPr>
          <a:xfrm>
            <a:off x="838200" y="1447800"/>
            <a:ext cx="10515600" cy="4729163"/>
          </a:xfrm>
        </p:spPr>
        <p:txBody>
          <a:bodyPr>
            <a:noAutofit/>
          </a:bodyPr>
          <a:lstStyle/>
          <a:p>
            <a:pPr algn="just"/>
            <a:r>
              <a:rPr lang="en-US" sz="2000" dirty="0"/>
              <a:t>Agglomerative approach is a type of a hierarchical method of clustering.</a:t>
            </a:r>
          </a:p>
          <a:p>
            <a:pPr algn="just"/>
            <a:r>
              <a:rPr lang="en-US" sz="2000" dirty="0"/>
              <a:t>The clusters here are formed in a tree structure based on hierarchy. This approach is also known as the bottom-up approach.</a:t>
            </a:r>
          </a:p>
          <a:p>
            <a:pPr algn="just"/>
            <a:r>
              <a:rPr lang="en-US" sz="2000" dirty="0"/>
              <a:t>In this, we start with each object forming a separate group. </a:t>
            </a:r>
          </a:p>
          <a:p>
            <a:pPr algn="just"/>
            <a:r>
              <a:rPr lang="en-US" sz="2000" dirty="0"/>
              <a:t>It keeps on merging the objects or groups that are close to one another.</a:t>
            </a:r>
          </a:p>
          <a:p>
            <a:pPr algn="just"/>
            <a:r>
              <a:rPr lang="en-US" sz="2000" dirty="0"/>
              <a:t>It keeps on doing so until all of the groups are merged into one or until the termination condition holds. </a:t>
            </a:r>
          </a:p>
          <a:p>
            <a:pPr algn="just"/>
            <a:r>
              <a:rPr lang="en-US" sz="2000" dirty="0"/>
              <a:t>Linkage criteria for agglomerative clustering: </a:t>
            </a:r>
          </a:p>
          <a:p>
            <a:pPr lvl="1" algn="just"/>
            <a:r>
              <a:rPr lang="en-US" sz="2000" dirty="0"/>
              <a:t>Ward’s Method – This method looks for two clusters, giving the least increase in total variance among all clusters, and then merge them. </a:t>
            </a:r>
          </a:p>
          <a:p>
            <a:pPr lvl="1" algn="just"/>
            <a:r>
              <a:rPr lang="en-US" sz="2000" dirty="0"/>
              <a:t>Average Linkage – Average linkage search for two clusters to merge which has the least average distance between the points. </a:t>
            </a:r>
          </a:p>
          <a:p>
            <a:pPr lvl="1" algn="just"/>
            <a:r>
              <a:rPr lang="en-US" sz="2000" dirty="0"/>
              <a:t>Complete Linkage – This linkage, also called the maximum linkage, looks for two clusters having the maximum distance between points to be merged.</a:t>
            </a:r>
            <a:endParaRPr lang="en-IN" sz="2000" dirty="0"/>
          </a:p>
        </p:txBody>
      </p:sp>
      <p:sp>
        <p:nvSpPr>
          <p:cNvPr id="5" name="Date Placeholder 4">
            <a:extLst>
              <a:ext uri="{FF2B5EF4-FFF2-40B4-BE49-F238E27FC236}">
                <a16:creationId xmlns:a16="http://schemas.microsoft.com/office/drawing/2014/main" id="{6F24C2D1-550A-BEE5-4128-10034938FB7B}"/>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72D8ADF1-3A7A-25E6-A464-44E5EB3EB0C4}"/>
              </a:ext>
            </a:extLst>
          </p:cNvPr>
          <p:cNvSpPr>
            <a:spLocks noGrp="1"/>
          </p:cNvSpPr>
          <p:nvPr>
            <p:ph type="sldNum" sz="quarter" idx="12"/>
          </p:nvPr>
        </p:nvSpPr>
        <p:spPr/>
        <p:txBody>
          <a:bodyPr/>
          <a:lstStyle/>
          <a:p>
            <a:fld id="{75BCD0B9-8D46-4408-8B8E-4C621CE51A02}" type="slidenum">
              <a:rPr lang="en-IN" smtClean="0"/>
              <a:t>5</a:t>
            </a:fld>
            <a:endParaRPr lang="en-IN" dirty="0"/>
          </a:p>
        </p:txBody>
      </p:sp>
    </p:spTree>
    <p:extLst>
      <p:ext uri="{BB962C8B-B14F-4D97-AF65-F5344CB8AC3E}">
        <p14:creationId xmlns:p14="http://schemas.microsoft.com/office/powerpoint/2010/main" val="874305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9A9736-F718-2021-955C-4E5E72FD879E}"/>
              </a:ext>
            </a:extLst>
          </p:cNvPr>
          <p:cNvSpPr>
            <a:spLocks noGrp="1"/>
          </p:cNvSpPr>
          <p:nvPr>
            <p:ph type="title"/>
          </p:nvPr>
        </p:nvSpPr>
        <p:spPr/>
        <p:txBody>
          <a:bodyPr/>
          <a:lstStyle/>
          <a:p>
            <a:pPr algn="ctr"/>
            <a:r>
              <a:rPr lang="en-IN" b="1" dirty="0">
                <a:solidFill>
                  <a:srgbClr val="C00000"/>
                </a:solidFill>
              </a:rPr>
              <a:t>Agglomerative clustering</a:t>
            </a:r>
          </a:p>
        </p:txBody>
      </p:sp>
      <p:sp>
        <p:nvSpPr>
          <p:cNvPr id="8" name="Content Placeholder 7">
            <a:extLst>
              <a:ext uri="{FF2B5EF4-FFF2-40B4-BE49-F238E27FC236}">
                <a16:creationId xmlns:a16="http://schemas.microsoft.com/office/drawing/2014/main" id="{192E076D-45CE-CA7F-1123-1DF3B975CB90}"/>
              </a:ext>
            </a:extLst>
          </p:cNvPr>
          <p:cNvSpPr>
            <a:spLocks noGrp="1"/>
          </p:cNvSpPr>
          <p:nvPr>
            <p:ph sz="half" idx="1"/>
          </p:nvPr>
        </p:nvSpPr>
        <p:spPr>
          <a:xfrm>
            <a:off x="838199" y="1825625"/>
            <a:ext cx="5823857" cy="4351338"/>
          </a:xfrm>
        </p:spPr>
        <p:txBody>
          <a:bodyPr>
            <a:noAutofit/>
          </a:bodyPr>
          <a:lstStyle/>
          <a:p>
            <a:pPr algn="just"/>
            <a:r>
              <a:rPr lang="en-US" sz="2000" dirty="0"/>
              <a:t>Ward’s method is usually compatible with most of the datasets, but if you want variety in the sizes of the clusters, the complete and average linkage can be used.</a:t>
            </a:r>
          </a:p>
          <a:p>
            <a:pPr marL="0" indent="0">
              <a:buNone/>
            </a:pPr>
            <a:r>
              <a:rPr lang="en-IN" sz="2000" dirty="0"/>
              <a:t>from sklearn.datasets import make_blobs fromsklearn.cluster import AgglomerativeClustering fromadspy_shared_utilities import plot_labelled_scatter X, y = make_blobs(random_state = 10) </a:t>
            </a:r>
          </a:p>
          <a:p>
            <a:pPr marL="0" indent="0">
              <a:buNone/>
            </a:pPr>
            <a:r>
              <a:rPr lang="en-IN" sz="2000" dirty="0"/>
              <a:t>cls = AgglomerativeClustering(n_clusters = 3)      cls_assignment = cls.fit_predict(X) plot_labelled_scatter(X, cls_assignment, ['Cluster 1', 'Cluster 2', 'Cluster 3'])</a:t>
            </a:r>
          </a:p>
        </p:txBody>
      </p:sp>
      <p:pic>
        <p:nvPicPr>
          <p:cNvPr id="4" name="Content Placeholder 3">
            <a:extLst>
              <a:ext uri="{FF2B5EF4-FFF2-40B4-BE49-F238E27FC236}">
                <a16:creationId xmlns:a16="http://schemas.microsoft.com/office/drawing/2014/main" id="{40EE3195-1AFA-22AC-8803-66766AB0AEDE}"/>
              </a:ext>
            </a:extLst>
          </p:cNvPr>
          <p:cNvPicPr>
            <a:picLocks noGrp="1" noChangeAspect="1"/>
          </p:cNvPicPr>
          <p:nvPr>
            <p:ph sz="half" idx="2"/>
          </p:nvPr>
        </p:nvPicPr>
        <p:blipFill>
          <a:blip r:embed="rId2"/>
          <a:stretch>
            <a:fillRect/>
          </a:stretch>
        </p:blipFill>
        <p:spPr>
          <a:xfrm>
            <a:off x="7750099" y="1743014"/>
            <a:ext cx="2940201" cy="1797142"/>
          </a:xfrm>
        </p:spPr>
      </p:pic>
      <p:sp>
        <p:nvSpPr>
          <p:cNvPr id="5" name="Date Placeholder 4">
            <a:extLst>
              <a:ext uri="{FF2B5EF4-FFF2-40B4-BE49-F238E27FC236}">
                <a16:creationId xmlns:a16="http://schemas.microsoft.com/office/drawing/2014/main" id="{6F24C2D1-550A-BEE5-4128-10034938FB7B}"/>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72D8ADF1-3A7A-25E6-A464-44E5EB3EB0C4}"/>
              </a:ext>
            </a:extLst>
          </p:cNvPr>
          <p:cNvSpPr>
            <a:spLocks noGrp="1"/>
          </p:cNvSpPr>
          <p:nvPr>
            <p:ph type="sldNum" sz="quarter" idx="12"/>
          </p:nvPr>
        </p:nvSpPr>
        <p:spPr/>
        <p:txBody>
          <a:bodyPr/>
          <a:lstStyle/>
          <a:p>
            <a:fld id="{75BCD0B9-8D46-4408-8B8E-4C621CE51A02}" type="slidenum">
              <a:rPr lang="en-IN" smtClean="0"/>
              <a:t>6</a:t>
            </a:fld>
            <a:endParaRPr lang="en-IN" dirty="0"/>
          </a:p>
        </p:txBody>
      </p:sp>
      <p:sp>
        <p:nvSpPr>
          <p:cNvPr id="10" name="TextBox 9">
            <a:extLst>
              <a:ext uri="{FF2B5EF4-FFF2-40B4-BE49-F238E27FC236}">
                <a16:creationId xmlns:a16="http://schemas.microsoft.com/office/drawing/2014/main" id="{4F253423-7786-BE66-4EDC-7DA74732D531}"/>
              </a:ext>
            </a:extLst>
          </p:cNvPr>
          <p:cNvSpPr txBox="1"/>
          <p:nvPr/>
        </p:nvSpPr>
        <p:spPr>
          <a:xfrm>
            <a:off x="7064828" y="3664361"/>
            <a:ext cx="6096000" cy="369332"/>
          </a:xfrm>
          <a:prstGeom prst="rect">
            <a:avLst/>
          </a:prstGeom>
          <a:noFill/>
        </p:spPr>
        <p:txBody>
          <a:bodyPr wrap="square">
            <a:spAutoFit/>
          </a:bodyPr>
          <a:lstStyle/>
          <a:p>
            <a:r>
              <a:rPr lang="en-IN" dirty="0"/>
              <a:t>Linkage criteria for agglomerative clustering</a:t>
            </a:r>
          </a:p>
        </p:txBody>
      </p:sp>
      <p:pic>
        <p:nvPicPr>
          <p:cNvPr id="12" name="Picture 11">
            <a:extLst>
              <a:ext uri="{FF2B5EF4-FFF2-40B4-BE49-F238E27FC236}">
                <a16:creationId xmlns:a16="http://schemas.microsoft.com/office/drawing/2014/main" id="{F85715B0-2A99-1C10-3A1B-02955475757C}"/>
              </a:ext>
            </a:extLst>
          </p:cNvPr>
          <p:cNvPicPr>
            <a:picLocks noChangeAspect="1"/>
          </p:cNvPicPr>
          <p:nvPr/>
        </p:nvPicPr>
        <p:blipFill>
          <a:blip r:embed="rId3"/>
          <a:stretch>
            <a:fillRect/>
          </a:stretch>
        </p:blipFill>
        <p:spPr>
          <a:xfrm>
            <a:off x="7756449" y="4267034"/>
            <a:ext cx="2933851" cy="1835244"/>
          </a:xfrm>
          <a:prstGeom prst="rect">
            <a:avLst/>
          </a:prstGeom>
        </p:spPr>
      </p:pic>
      <p:sp>
        <p:nvSpPr>
          <p:cNvPr id="14" name="TextBox 13">
            <a:extLst>
              <a:ext uri="{FF2B5EF4-FFF2-40B4-BE49-F238E27FC236}">
                <a16:creationId xmlns:a16="http://schemas.microsoft.com/office/drawing/2014/main" id="{FFD3FDC9-9F74-650B-DBD1-FEC4A6B2DF43}"/>
              </a:ext>
            </a:extLst>
          </p:cNvPr>
          <p:cNvSpPr txBox="1"/>
          <p:nvPr/>
        </p:nvSpPr>
        <p:spPr>
          <a:xfrm>
            <a:off x="6180364" y="6335619"/>
            <a:ext cx="6340928" cy="369332"/>
          </a:xfrm>
          <a:prstGeom prst="rect">
            <a:avLst/>
          </a:prstGeom>
          <a:noFill/>
        </p:spPr>
        <p:txBody>
          <a:bodyPr wrap="square">
            <a:spAutoFit/>
          </a:bodyPr>
          <a:lstStyle/>
          <a:p>
            <a:pPr algn="ctr"/>
            <a:r>
              <a:rPr lang="en-IN" dirty="0"/>
              <a:t>Agglomerative clustering</a:t>
            </a:r>
          </a:p>
        </p:txBody>
      </p:sp>
    </p:spTree>
    <p:extLst>
      <p:ext uri="{BB962C8B-B14F-4D97-AF65-F5344CB8AC3E}">
        <p14:creationId xmlns:p14="http://schemas.microsoft.com/office/powerpoint/2010/main" val="3235463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F206BD-3063-99EC-AFF0-F870489D9B87}"/>
              </a:ext>
            </a:extLst>
          </p:cNvPr>
          <p:cNvSpPr>
            <a:spLocks noGrp="1"/>
          </p:cNvSpPr>
          <p:nvPr>
            <p:ph type="title"/>
          </p:nvPr>
        </p:nvSpPr>
        <p:spPr>
          <a:xfrm>
            <a:off x="838200" y="78694"/>
            <a:ext cx="10515600" cy="1325563"/>
          </a:xfrm>
        </p:spPr>
        <p:txBody>
          <a:bodyPr/>
          <a:lstStyle/>
          <a:p>
            <a:pPr algn="ctr"/>
            <a:r>
              <a:rPr lang="en-IN" b="1" dirty="0">
                <a:solidFill>
                  <a:srgbClr val="C00000"/>
                </a:solidFill>
              </a:rPr>
              <a:t>DBSCAN clustering</a:t>
            </a:r>
          </a:p>
        </p:txBody>
      </p:sp>
      <p:sp>
        <p:nvSpPr>
          <p:cNvPr id="8" name="Content Placeholder 7">
            <a:extLst>
              <a:ext uri="{FF2B5EF4-FFF2-40B4-BE49-F238E27FC236}">
                <a16:creationId xmlns:a16="http://schemas.microsoft.com/office/drawing/2014/main" id="{6DC588BD-464B-68AB-424F-5C3B6044EED1}"/>
              </a:ext>
            </a:extLst>
          </p:cNvPr>
          <p:cNvSpPr>
            <a:spLocks noGrp="1"/>
          </p:cNvSpPr>
          <p:nvPr>
            <p:ph idx="1"/>
          </p:nvPr>
        </p:nvSpPr>
        <p:spPr>
          <a:xfrm>
            <a:off x="838200" y="1404257"/>
            <a:ext cx="10515600" cy="4772706"/>
          </a:xfrm>
        </p:spPr>
        <p:txBody>
          <a:bodyPr>
            <a:normAutofit/>
          </a:bodyPr>
          <a:lstStyle/>
          <a:p>
            <a:pPr algn="just"/>
            <a:r>
              <a:rPr lang="en-US" sz="2000" dirty="0"/>
              <a:t>DBSCAN is an acronym for the density-based spatial clustering of applications with noise. </a:t>
            </a:r>
          </a:p>
          <a:p>
            <a:pPr algn="just"/>
            <a:r>
              <a:rPr lang="en-US" sz="2000" dirty="0"/>
              <a:t>In DBSCAN, one need not specify the num of clusters in advance. </a:t>
            </a:r>
          </a:p>
          <a:p>
            <a:pPr algn="just"/>
            <a:r>
              <a:rPr lang="en-US" sz="2000" dirty="0"/>
              <a:t>Also, DBSCAN is well suited for datasets with complex cluster shapes. In the DBSCAN method, clusters refer to the area that is denser in the data space, being isolated by the areas which are much less densely populated or empty. </a:t>
            </a:r>
          </a:p>
          <a:p>
            <a:pPr algn="just"/>
            <a:r>
              <a:rPr lang="en-US" sz="2000" dirty="0"/>
              <a:t>Minimum points (MinPts) and epsilon (eps) play a very important role in the DBSCAN algorithm. Points lying in the larger dense region are referred to as core samples. </a:t>
            </a:r>
          </a:p>
          <a:p>
            <a:pPr algn="just"/>
            <a:r>
              <a:rPr lang="en-US" sz="2000" dirty="0"/>
              <a:t>The core samples which are apart by a distance of eps units are put into one cluster. After the points being distinguished as core samples, the data points not making it into any cluster are said to be as noise. </a:t>
            </a:r>
          </a:p>
          <a:p>
            <a:pPr algn="just"/>
            <a:r>
              <a:rPr lang="en-US" sz="2000" dirty="0"/>
              <a:t>Boundary points are the points that fall within the eps units’ distance but cannot be termed as core points in themselves. </a:t>
            </a:r>
          </a:p>
          <a:p>
            <a:pPr algn="just"/>
            <a:r>
              <a:rPr lang="en-US" sz="2000" dirty="0"/>
              <a:t>Same as that of the other clustering methods, DBSCAN is imported from the scikit-learn cluster library.</a:t>
            </a:r>
            <a:endParaRPr lang="en-IN" sz="2000" dirty="0"/>
          </a:p>
        </p:txBody>
      </p:sp>
      <p:sp>
        <p:nvSpPr>
          <p:cNvPr id="5" name="Date Placeholder 4">
            <a:extLst>
              <a:ext uri="{FF2B5EF4-FFF2-40B4-BE49-F238E27FC236}">
                <a16:creationId xmlns:a16="http://schemas.microsoft.com/office/drawing/2014/main" id="{24D09A41-338E-1D56-4B93-4DCDA7A14D84}"/>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9CA8EF86-E606-82C4-A942-56E75183F76C}"/>
              </a:ext>
            </a:extLst>
          </p:cNvPr>
          <p:cNvSpPr>
            <a:spLocks noGrp="1"/>
          </p:cNvSpPr>
          <p:nvPr>
            <p:ph type="sldNum" sz="quarter" idx="12"/>
          </p:nvPr>
        </p:nvSpPr>
        <p:spPr/>
        <p:txBody>
          <a:bodyPr/>
          <a:lstStyle/>
          <a:p>
            <a:fld id="{75BCD0B9-8D46-4408-8B8E-4C621CE51A02}" type="slidenum">
              <a:rPr lang="en-IN" smtClean="0"/>
              <a:t>7</a:t>
            </a:fld>
            <a:endParaRPr lang="en-IN" dirty="0"/>
          </a:p>
        </p:txBody>
      </p:sp>
    </p:spTree>
    <p:extLst>
      <p:ext uri="{BB962C8B-B14F-4D97-AF65-F5344CB8AC3E}">
        <p14:creationId xmlns:p14="http://schemas.microsoft.com/office/powerpoint/2010/main" val="221706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F206BD-3063-99EC-AFF0-F870489D9B87}"/>
              </a:ext>
            </a:extLst>
          </p:cNvPr>
          <p:cNvSpPr>
            <a:spLocks noGrp="1"/>
          </p:cNvSpPr>
          <p:nvPr>
            <p:ph type="title"/>
          </p:nvPr>
        </p:nvSpPr>
        <p:spPr>
          <a:xfrm>
            <a:off x="838200" y="78694"/>
            <a:ext cx="10515600" cy="1325563"/>
          </a:xfrm>
        </p:spPr>
        <p:txBody>
          <a:bodyPr/>
          <a:lstStyle/>
          <a:p>
            <a:pPr algn="ctr"/>
            <a:r>
              <a:rPr lang="en-IN" b="1" dirty="0">
                <a:solidFill>
                  <a:srgbClr val="C00000"/>
                </a:solidFill>
              </a:rPr>
              <a:t>DBSCAN clustering</a:t>
            </a:r>
          </a:p>
        </p:txBody>
      </p:sp>
      <p:pic>
        <p:nvPicPr>
          <p:cNvPr id="3" name="Content Placeholder 2">
            <a:extLst>
              <a:ext uri="{FF2B5EF4-FFF2-40B4-BE49-F238E27FC236}">
                <a16:creationId xmlns:a16="http://schemas.microsoft.com/office/drawing/2014/main" id="{BD52A8BF-CEC0-D8CD-8CCE-8AA9FC57A148}"/>
              </a:ext>
            </a:extLst>
          </p:cNvPr>
          <p:cNvPicPr>
            <a:picLocks noGrp="1" noChangeAspect="1"/>
          </p:cNvPicPr>
          <p:nvPr>
            <p:ph idx="1"/>
          </p:nvPr>
        </p:nvPicPr>
        <p:blipFill>
          <a:blip r:embed="rId2"/>
          <a:stretch>
            <a:fillRect/>
          </a:stretch>
        </p:blipFill>
        <p:spPr>
          <a:xfrm>
            <a:off x="2067419" y="1404257"/>
            <a:ext cx="7751830" cy="3966052"/>
          </a:xfrm>
        </p:spPr>
      </p:pic>
      <p:sp>
        <p:nvSpPr>
          <p:cNvPr id="5" name="Date Placeholder 4">
            <a:extLst>
              <a:ext uri="{FF2B5EF4-FFF2-40B4-BE49-F238E27FC236}">
                <a16:creationId xmlns:a16="http://schemas.microsoft.com/office/drawing/2014/main" id="{24D09A41-338E-1D56-4B93-4DCDA7A14D84}"/>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9CA8EF86-E606-82C4-A942-56E75183F76C}"/>
              </a:ext>
            </a:extLst>
          </p:cNvPr>
          <p:cNvSpPr>
            <a:spLocks noGrp="1"/>
          </p:cNvSpPr>
          <p:nvPr>
            <p:ph type="sldNum" sz="quarter" idx="12"/>
          </p:nvPr>
        </p:nvSpPr>
        <p:spPr/>
        <p:txBody>
          <a:bodyPr/>
          <a:lstStyle/>
          <a:p>
            <a:fld id="{75BCD0B9-8D46-4408-8B8E-4C621CE51A02}" type="slidenum">
              <a:rPr lang="en-IN" smtClean="0"/>
              <a:t>8</a:t>
            </a:fld>
            <a:endParaRPr lang="en-IN" dirty="0"/>
          </a:p>
        </p:txBody>
      </p:sp>
      <p:sp>
        <p:nvSpPr>
          <p:cNvPr id="9" name="TextBox 8">
            <a:extLst>
              <a:ext uri="{FF2B5EF4-FFF2-40B4-BE49-F238E27FC236}">
                <a16:creationId xmlns:a16="http://schemas.microsoft.com/office/drawing/2014/main" id="{666C1E29-9F61-6940-71CC-9F4BA8252E1A}"/>
              </a:ext>
            </a:extLst>
          </p:cNvPr>
          <p:cNvSpPr txBox="1"/>
          <p:nvPr/>
        </p:nvSpPr>
        <p:spPr>
          <a:xfrm>
            <a:off x="2895334" y="5780705"/>
            <a:ext cx="6096000" cy="369332"/>
          </a:xfrm>
          <a:prstGeom prst="rect">
            <a:avLst/>
          </a:prstGeom>
          <a:noFill/>
        </p:spPr>
        <p:txBody>
          <a:bodyPr wrap="square">
            <a:spAutoFit/>
          </a:bodyPr>
          <a:lstStyle/>
          <a:p>
            <a:pPr algn="ctr"/>
            <a:r>
              <a:rPr lang="en-IN" dirty="0"/>
              <a:t>DBSCAN clustering</a:t>
            </a:r>
          </a:p>
        </p:txBody>
      </p:sp>
    </p:spTree>
    <p:extLst>
      <p:ext uri="{BB962C8B-B14F-4D97-AF65-F5344CB8AC3E}">
        <p14:creationId xmlns:p14="http://schemas.microsoft.com/office/powerpoint/2010/main" val="162364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F206BD-3063-99EC-AFF0-F870489D9B87}"/>
              </a:ext>
            </a:extLst>
          </p:cNvPr>
          <p:cNvSpPr>
            <a:spLocks noGrp="1"/>
          </p:cNvSpPr>
          <p:nvPr>
            <p:ph type="title"/>
          </p:nvPr>
        </p:nvSpPr>
        <p:spPr/>
        <p:txBody>
          <a:bodyPr/>
          <a:lstStyle/>
          <a:p>
            <a:pPr algn="ctr"/>
            <a:r>
              <a:rPr lang="en-IN" b="1" dirty="0">
                <a:solidFill>
                  <a:srgbClr val="C00000"/>
                </a:solidFill>
              </a:rPr>
              <a:t>DBSCAN clustering</a:t>
            </a:r>
          </a:p>
        </p:txBody>
      </p:sp>
      <p:sp>
        <p:nvSpPr>
          <p:cNvPr id="8" name="Content Placeholder 7">
            <a:extLst>
              <a:ext uri="{FF2B5EF4-FFF2-40B4-BE49-F238E27FC236}">
                <a16:creationId xmlns:a16="http://schemas.microsoft.com/office/drawing/2014/main" id="{4874329F-64A7-10DB-9135-3773F4993710}"/>
              </a:ext>
            </a:extLst>
          </p:cNvPr>
          <p:cNvSpPr>
            <a:spLocks noGrp="1"/>
          </p:cNvSpPr>
          <p:nvPr>
            <p:ph sz="half" idx="1"/>
          </p:nvPr>
        </p:nvSpPr>
        <p:spPr/>
        <p:txBody>
          <a:bodyPr>
            <a:normAutofit/>
          </a:bodyPr>
          <a:lstStyle/>
          <a:p>
            <a:r>
              <a:rPr lang="en-IN" sz="2200" dirty="0"/>
              <a:t>from sklearn.cluster import DBSCAN </a:t>
            </a:r>
          </a:p>
          <a:p>
            <a:r>
              <a:rPr lang="en-IN" sz="2200" dirty="0"/>
              <a:t>fromsklearn.datasets import make_blobs </a:t>
            </a:r>
          </a:p>
          <a:p>
            <a:r>
              <a:rPr lang="en-IN" sz="2200" dirty="0"/>
              <a:t>X, y = make_blobs(random_state = 9, n_samples = 25) </a:t>
            </a:r>
          </a:p>
          <a:p>
            <a:r>
              <a:rPr lang="en-IN" sz="2200" dirty="0"/>
              <a:t>dbscan = DBSCAN(eps = 2, min_samples = 2) </a:t>
            </a:r>
          </a:p>
          <a:p>
            <a:r>
              <a:rPr lang="en-IN" sz="2200" dirty="0"/>
              <a:t>cls = dbscan.fit_predict(X)</a:t>
            </a:r>
          </a:p>
          <a:p>
            <a:r>
              <a:rPr lang="en-IN" sz="2200" dirty="0"/>
              <a:t>print("Cluster membership values:\n{}".format(cls)) plot_labelled_scatter(X, cls + 1, ['Noise', 'Cluster 0', 'Cluster 1', 'Cluster 2'])</a:t>
            </a:r>
          </a:p>
        </p:txBody>
      </p:sp>
      <p:pic>
        <p:nvPicPr>
          <p:cNvPr id="12" name="Content Placeholder 11">
            <a:extLst>
              <a:ext uri="{FF2B5EF4-FFF2-40B4-BE49-F238E27FC236}">
                <a16:creationId xmlns:a16="http://schemas.microsoft.com/office/drawing/2014/main" id="{AD69E97F-01F3-EF14-27D0-1DAD5EC60902}"/>
              </a:ext>
            </a:extLst>
          </p:cNvPr>
          <p:cNvPicPr>
            <a:picLocks noGrp="1" noChangeAspect="1"/>
          </p:cNvPicPr>
          <p:nvPr>
            <p:ph sz="half" idx="2"/>
          </p:nvPr>
        </p:nvPicPr>
        <p:blipFill>
          <a:blip r:embed="rId2"/>
          <a:stretch>
            <a:fillRect/>
          </a:stretch>
        </p:blipFill>
        <p:spPr>
          <a:xfrm>
            <a:off x="6779668" y="2246187"/>
            <a:ext cx="4480806" cy="2681061"/>
          </a:xfrm>
        </p:spPr>
      </p:pic>
      <p:sp>
        <p:nvSpPr>
          <p:cNvPr id="5" name="Date Placeholder 4">
            <a:extLst>
              <a:ext uri="{FF2B5EF4-FFF2-40B4-BE49-F238E27FC236}">
                <a16:creationId xmlns:a16="http://schemas.microsoft.com/office/drawing/2014/main" id="{24D09A41-338E-1D56-4B93-4DCDA7A14D84}"/>
              </a:ext>
            </a:extLst>
          </p:cNvPr>
          <p:cNvSpPr>
            <a:spLocks noGrp="1"/>
          </p:cNvSpPr>
          <p:nvPr>
            <p:ph type="dt" sz="half" idx="10"/>
          </p:nvPr>
        </p:nvSpPr>
        <p:spPr/>
        <p:txBody>
          <a:bodyPr/>
          <a:lstStyle/>
          <a:p>
            <a:fld id="{9372826C-383D-480F-8854-CE132528B554}" type="datetime1">
              <a:rPr lang="en-IN" smtClean="0"/>
              <a:t>21-03-2024</a:t>
            </a:fld>
            <a:endParaRPr lang="en-IN" dirty="0"/>
          </a:p>
        </p:txBody>
      </p:sp>
      <p:sp>
        <p:nvSpPr>
          <p:cNvPr id="6" name="Slide Number Placeholder 5">
            <a:extLst>
              <a:ext uri="{FF2B5EF4-FFF2-40B4-BE49-F238E27FC236}">
                <a16:creationId xmlns:a16="http://schemas.microsoft.com/office/drawing/2014/main" id="{9CA8EF86-E606-82C4-A942-56E75183F76C}"/>
              </a:ext>
            </a:extLst>
          </p:cNvPr>
          <p:cNvSpPr>
            <a:spLocks noGrp="1"/>
          </p:cNvSpPr>
          <p:nvPr>
            <p:ph type="sldNum" sz="quarter" idx="12"/>
          </p:nvPr>
        </p:nvSpPr>
        <p:spPr/>
        <p:txBody>
          <a:bodyPr/>
          <a:lstStyle/>
          <a:p>
            <a:fld id="{75BCD0B9-8D46-4408-8B8E-4C621CE51A02}" type="slidenum">
              <a:rPr lang="en-IN" smtClean="0"/>
              <a:t>9</a:t>
            </a:fld>
            <a:endParaRPr lang="en-IN" dirty="0"/>
          </a:p>
        </p:txBody>
      </p:sp>
      <p:sp>
        <p:nvSpPr>
          <p:cNvPr id="14" name="TextBox 13">
            <a:extLst>
              <a:ext uri="{FF2B5EF4-FFF2-40B4-BE49-F238E27FC236}">
                <a16:creationId xmlns:a16="http://schemas.microsoft.com/office/drawing/2014/main" id="{0611EF73-0A11-5E4B-CE47-BACE2D2E91F1}"/>
              </a:ext>
            </a:extLst>
          </p:cNvPr>
          <p:cNvSpPr txBox="1"/>
          <p:nvPr/>
        </p:nvSpPr>
        <p:spPr>
          <a:xfrm>
            <a:off x="5924342" y="5062185"/>
            <a:ext cx="6096000" cy="430887"/>
          </a:xfrm>
          <a:prstGeom prst="rect">
            <a:avLst/>
          </a:prstGeom>
          <a:noFill/>
        </p:spPr>
        <p:txBody>
          <a:bodyPr wrap="square">
            <a:spAutoFit/>
          </a:bodyPr>
          <a:lstStyle/>
          <a:p>
            <a:pPr algn="ctr"/>
            <a:r>
              <a:rPr lang="en-IN" sz="2200" dirty="0"/>
              <a:t>DBSCAN clustering implementation</a:t>
            </a:r>
          </a:p>
        </p:txBody>
      </p:sp>
    </p:spTree>
    <p:extLst>
      <p:ext uri="{BB962C8B-B14F-4D97-AF65-F5344CB8AC3E}">
        <p14:creationId xmlns:p14="http://schemas.microsoft.com/office/powerpoint/2010/main" val="366904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2074</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Clustering with Python</vt:lpstr>
      <vt:lpstr>k-Means clustering algorithm</vt:lpstr>
      <vt:lpstr>k-Means clustering algorithm</vt:lpstr>
      <vt:lpstr>k-Means clustering algorithm</vt:lpstr>
      <vt:lpstr>Agglomerative clustering</vt:lpstr>
      <vt:lpstr>Agglomerative clustering</vt:lpstr>
      <vt:lpstr>DBSCAN clustering</vt:lpstr>
      <vt:lpstr>DBSCAN clustering</vt:lpstr>
      <vt:lpstr>DBSCAN clustering</vt:lpstr>
      <vt:lpstr>Dimensionality Reduction</vt:lpstr>
      <vt:lpstr>PCA</vt:lpstr>
      <vt:lpstr>PCA</vt:lpstr>
      <vt:lpstr>PCA</vt:lpstr>
      <vt:lpstr>Manifold Learning</vt:lpstr>
      <vt:lpstr>Manifold Learning</vt:lpstr>
      <vt:lpstr>Manifold Learning</vt:lpstr>
      <vt:lpstr>Manifold Learning</vt:lpstr>
      <vt:lpstr>Manifold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with Python</dc:title>
  <dc:creator>Nisanth Kartheek Mukku</dc:creator>
  <cp:lastModifiedBy>Nisanth Kartheek Mukku</cp:lastModifiedBy>
  <cp:revision>4</cp:revision>
  <dcterms:created xsi:type="dcterms:W3CDTF">2024-03-17T15:12:36Z</dcterms:created>
  <dcterms:modified xsi:type="dcterms:W3CDTF">2024-03-21T10:26:12Z</dcterms:modified>
</cp:coreProperties>
</file>