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02" r:id="rId15"/>
    <p:sldId id="301" r:id="rId16"/>
    <p:sldId id="270" r:id="rId17"/>
    <p:sldId id="272" r:id="rId18"/>
    <p:sldId id="271" r:id="rId19"/>
    <p:sldId id="273" r:id="rId20"/>
    <p:sldId id="274" r:id="rId21"/>
    <p:sldId id="275" r:id="rId22"/>
    <p:sldId id="276" r:id="rId23"/>
    <p:sldId id="277" r:id="rId24"/>
    <p:sldId id="278" r:id="rId25"/>
    <p:sldId id="279" r:id="rId26"/>
    <p:sldId id="280" r:id="rId27"/>
    <p:sldId id="303" r:id="rId28"/>
    <p:sldId id="282" r:id="rId29"/>
    <p:sldId id="283" r:id="rId30"/>
    <p:sldId id="284" r:id="rId31"/>
    <p:sldId id="285" r:id="rId32"/>
    <p:sldId id="286" r:id="rId33"/>
    <p:sldId id="287" r:id="rId34"/>
    <p:sldId id="288" r:id="rId35"/>
    <p:sldId id="289" r:id="rId36"/>
    <p:sldId id="290" r:id="rId37"/>
    <p:sldId id="291" r:id="rId38"/>
    <p:sldId id="293" r:id="rId39"/>
    <p:sldId id="295" r:id="rId40"/>
    <p:sldId id="294"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varScale="1">
        <p:scale>
          <a:sx n="59" d="100"/>
          <a:sy n="59" d="100"/>
        </p:scale>
        <p:origin x="9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8BC58-A2B9-4AC9-B8F5-D1E5087AB05B}" type="datetimeFigureOut">
              <a:rPr lang="en-IN" smtClean="0"/>
              <a:t>22-04-2024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2860C-ADDA-445C-96FD-D6A928399FE9}" type="slidenum">
              <a:rPr lang="en-IN" smtClean="0"/>
              <a:t>‹#›</a:t>
            </a:fld>
            <a:endParaRPr lang="en-IN"/>
          </a:p>
        </p:txBody>
      </p:sp>
    </p:spTree>
    <p:extLst>
      <p:ext uri="{BB962C8B-B14F-4D97-AF65-F5344CB8AC3E}">
        <p14:creationId xmlns:p14="http://schemas.microsoft.com/office/powerpoint/2010/main" val="423771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2C7F-6DA1-E48F-6D47-7CE817A76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59AAC-1671-0B9E-CEFB-8E6EB0EB02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02DAEA-B8CC-6E0E-B948-7467388F13B6}"/>
              </a:ext>
            </a:extLst>
          </p:cNvPr>
          <p:cNvSpPr>
            <a:spLocks noGrp="1"/>
          </p:cNvSpPr>
          <p:nvPr>
            <p:ph type="dt" sz="half" idx="10"/>
          </p:nvPr>
        </p:nvSpPr>
        <p:spPr/>
        <p:txBody>
          <a:bodyPr/>
          <a:lstStyle/>
          <a:p>
            <a:fld id="{656067A1-16E3-4CE8-8415-C3738BB193A2}" type="datetime1">
              <a:rPr lang="en-IN" smtClean="0"/>
              <a:t>22-04-2024</a:t>
            </a:fld>
            <a:endParaRPr lang="en-IN"/>
          </a:p>
        </p:txBody>
      </p:sp>
      <p:sp>
        <p:nvSpPr>
          <p:cNvPr id="5" name="Footer Placeholder 4">
            <a:extLst>
              <a:ext uri="{FF2B5EF4-FFF2-40B4-BE49-F238E27FC236}">
                <a16:creationId xmlns:a16="http://schemas.microsoft.com/office/drawing/2014/main" id="{823D3697-C7DA-1EFC-3486-5E0640CD3D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34DA9-C16B-AFEE-5B73-B5E9FFF48EAC}"/>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52530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7FEE-471D-779D-13EB-7D49079DBF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7C03A-61AB-B724-1DB0-4C3B3F8C3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85057-9CD4-BD1A-D4BF-11D2C4169E20}"/>
              </a:ext>
            </a:extLst>
          </p:cNvPr>
          <p:cNvSpPr>
            <a:spLocks noGrp="1"/>
          </p:cNvSpPr>
          <p:nvPr>
            <p:ph type="dt" sz="half" idx="10"/>
          </p:nvPr>
        </p:nvSpPr>
        <p:spPr/>
        <p:txBody>
          <a:bodyPr/>
          <a:lstStyle/>
          <a:p>
            <a:fld id="{46612E61-2C36-459A-AEBB-C4CD71153098}" type="datetime1">
              <a:rPr lang="en-IN" smtClean="0"/>
              <a:t>22-04-2024</a:t>
            </a:fld>
            <a:endParaRPr lang="en-IN"/>
          </a:p>
        </p:txBody>
      </p:sp>
      <p:sp>
        <p:nvSpPr>
          <p:cNvPr id="5" name="Footer Placeholder 4">
            <a:extLst>
              <a:ext uri="{FF2B5EF4-FFF2-40B4-BE49-F238E27FC236}">
                <a16:creationId xmlns:a16="http://schemas.microsoft.com/office/drawing/2014/main" id="{A63762B3-4729-7DF1-F91F-D9A4155E1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E21DF-D181-367F-2C00-786CD83CD79C}"/>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9757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2BEA00-F5E9-9915-F889-06AA4E1E32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80D3FF-1FAA-3843-487C-D7BBFDA87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C8B896-CB52-9F66-D06C-FB96209F5B0B}"/>
              </a:ext>
            </a:extLst>
          </p:cNvPr>
          <p:cNvSpPr>
            <a:spLocks noGrp="1"/>
          </p:cNvSpPr>
          <p:nvPr>
            <p:ph type="dt" sz="half" idx="10"/>
          </p:nvPr>
        </p:nvSpPr>
        <p:spPr/>
        <p:txBody>
          <a:bodyPr/>
          <a:lstStyle/>
          <a:p>
            <a:fld id="{D76FF3F7-1762-474E-89CF-B3E428E0519A}" type="datetime1">
              <a:rPr lang="en-IN" smtClean="0"/>
              <a:t>22-04-2024</a:t>
            </a:fld>
            <a:endParaRPr lang="en-IN"/>
          </a:p>
        </p:txBody>
      </p:sp>
      <p:sp>
        <p:nvSpPr>
          <p:cNvPr id="5" name="Footer Placeholder 4">
            <a:extLst>
              <a:ext uri="{FF2B5EF4-FFF2-40B4-BE49-F238E27FC236}">
                <a16:creationId xmlns:a16="http://schemas.microsoft.com/office/drawing/2014/main" id="{F0D20C42-8131-6CD5-BCC4-F617DDDB5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337BF-EFC0-E008-5E32-300EEDCE341C}"/>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300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A6001-85F0-0562-8262-7129FBD6C8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AAAB11-8DD0-1269-507B-A2FFF6BB81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DDC4A-7E0F-0FCD-137D-376650B1151F}"/>
              </a:ext>
            </a:extLst>
          </p:cNvPr>
          <p:cNvSpPr>
            <a:spLocks noGrp="1"/>
          </p:cNvSpPr>
          <p:nvPr>
            <p:ph type="dt" sz="half" idx="10"/>
          </p:nvPr>
        </p:nvSpPr>
        <p:spPr/>
        <p:txBody>
          <a:bodyPr/>
          <a:lstStyle/>
          <a:p>
            <a:fld id="{692FB3EC-9E79-4582-B231-DA5B73CF6662}" type="datetime1">
              <a:rPr lang="en-IN" smtClean="0"/>
              <a:t>22-04-2024</a:t>
            </a:fld>
            <a:endParaRPr lang="en-IN"/>
          </a:p>
        </p:txBody>
      </p:sp>
      <p:sp>
        <p:nvSpPr>
          <p:cNvPr id="5" name="Footer Placeholder 4">
            <a:extLst>
              <a:ext uri="{FF2B5EF4-FFF2-40B4-BE49-F238E27FC236}">
                <a16:creationId xmlns:a16="http://schemas.microsoft.com/office/drawing/2014/main" id="{B08D2A6B-30ED-B346-3EF4-6F10D596F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71322-3972-3D10-54A2-E365C6E07423}"/>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99375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0178-498E-3636-5850-6A9092EE9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3C77C-845F-71C1-5E28-4D0F415922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43DE5-6E27-7E8D-CFD9-0D157B086B90}"/>
              </a:ext>
            </a:extLst>
          </p:cNvPr>
          <p:cNvSpPr>
            <a:spLocks noGrp="1"/>
          </p:cNvSpPr>
          <p:nvPr>
            <p:ph type="dt" sz="half" idx="10"/>
          </p:nvPr>
        </p:nvSpPr>
        <p:spPr/>
        <p:txBody>
          <a:bodyPr/>
          <a:lstStyle/>
          <a:p>
            <a:fld id="{1D96BDD4-B704-4A56-AC19-9AF21697E98A}" type="datetime1">
              <a:rPr lang="en-IN" smtClean="0"/>
              <a:t>22-04-2024</a:t>
            </a:fld>
            <a:endParaRPr lang="en-IN"/>
          </a:p>
        </p:txBody>
      </p:sp>
      <p:sp>
        <p:nvSpPr>
          <p:cNvPr id="5" name="Footer Placeholder 4">
            <a:extLst>
              <a:ext uri="{FF2B5EF4-FFF2-40B4-BE49-F238E27FC236}">
                <a16:creationId xmlns:a16="http://schemas.microsoft.com/office/drawing/2014/main" id="{F86A475B-8C7A-DCDF-5C6F-01BDD783D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D3D99-F841-F7A0-C03D-1D4C93584F0E}"/>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0563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71A7-F7A9-1EB8-E680-AFA6F28AFB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7F3F96-1FDF-BDAD-74EF-A4EA035484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323B09-2511-E3A5-3A99-58D240007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103551-7B79-F2C6-204D-5EC7BC6CA68A}"/>
              </a:ext>
            </a:extLst>
          </p:cNvPr>
          <p:cNvSpPr>
            <a:spLocks noGrp="1"/>
          </p:cNvSpPr>
          <p:nvPr>
            <p:ph type="dt" sz="half" idx="10"/>
          </p:nvPr>
        </p:nvSpPr>
        <p:spPr/>
        <p:txBody>
          <a:bodyPr/>
          <a:lstStyle/>
          <a:p>
            <a:fld id="{B95DFA49-819D-4486-842D-B2A6289146F5}" type="datetime1">
              <a:rPr lang="en-IN" smtClean="0"/>
              <a:t>22-04-2024</a:t>
            </a:fld>
            <a:endParaRPr lang="en-IN"/>
          </a:p>
        </p:txBody>
      </p:sp>
      <p:sp>
        <p:nvSpPr>
          <p:cNvPr id="6" name="Footer Placeholder 5">
            <a:extLst>
              <a:ext uri="{FF2B5EF4-FFF2-40B4-BE49-F238E27FC236}">
                <a16:creationId xmlns:a16="http://schemas.microsoft.com/office/drawing/2014/main" id="{6BFA9E88-344C-95B0-AEFB-D963763D7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C8AAFE-2630-6A43-68C7-E9E021A41873}"/>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73869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CB8A-9728-885A-0248-E94B173E8A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79A9F8-AA9C-45CE-CE08-D2F97DDC8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97A49-10F5-29D1-1199-DDDE256CBC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8D8113-34BC-A8AB-F5F7-B25760EDD2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CCCB4D-EB39-2CE4-5544-EB955C687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7DCABD-E5C1-6A9F-B965-23E08FE7AE7E}"/>
              </a:ext>
            </a:extLst>
          </p:cNvPr>
          <p:cNvSpPr>
            <a:spLocks noGrp="1"/>
          </p:cNvSpPr>
          <p:nvPr>
            <p:ph type="dt" sz="half" idx="10"/>
          </p:nvPr>
        </p:nvSpPr>
        <p:spPr/>
        <p:txBody>
          <a:bodyPr/>
          <a:lstStyle/>
          <a:p>
            <a:fld id="{5D235CCB-057B-4709-A503-B3F4D7703812}" type="datetime1">
              <a:rPr lang="en-IN" smtClean="0"/>
              <a:t>22-04-2024</a:t>
            </a:fld>
            <a:endParaRPr lang="en-IN"/>
          </a:p>
        </p:txBody>
      </p:sp>
      <p:sp>
        <p:nvSpPr>
          <p:cNvPr id="8" name="Footer Placeholder 7">
            <a:extLst>
              <a:ext uri="{FF2B5EF4-FFF2-40B4-BE49-F238E27FC236}">
                <a16:creationId xmlns:a16="http://schemas.microsoft.com/office/drawing/2014/main" id="{ABD3233E-2E53-53B9-2E01-0E4FED67E1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2DE71A-9B96-12C2-3853-C58F855C62B8}"/>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699197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6F14-BA3C-5DA4-F6CB-0592B7C058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936E22-053C-E29A-4A57-807F7B51FA86}"/>
              </a:ext>
            </a:extLst>
          </p:cNvPr>
          <p:cNvSpPr>
            <a:spLocks noGrp="1"/>
          </p:cNvSpPr>
          <p:nvPr>
            <p:ph type="dt" sz="half" idx="10"/>
          </p:nvPr>
        </p:nvSpPr>
        <p:spPr/>
        <p:txBody>
          <a:bodyPr/>
          <a:lstStyle/>
          <a:p>
            <a:fld id="{1BAEA1D5-33F8-49D1-8AF2-8240D4DB90B3}" type="datetime1">
              <a:rPr lang="en-IN" smtClean="0"/>
              <a:t>22-04-2024</a:t>
            </a:fld>
            <a:endParaRPr lang="en-IN"/>
          </a:p>
        </p:txBody>
      </p:sp>
      <p:sp>
        <p:nvSpPr>
          <p:cNvPr id="4" name="Footer Placeholder 3">
            <a:extLst>
              <a:ext uri="{FF2B5EF4-FFF2-40B4-BE49-F238E27FC236}">
                <a16:creationId xmlns:a16="http://schemas.microsoft.com/office/drawing/2014/main" id="{1BAD036B-F9C4-4D9F-CC9E-C47C1D504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23ED96-56A4-A3B7-56A5-5B34E8437251}"/>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408659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05A4F2-3F4A-CF78-5936-FEAEC1C23E21}"/>
              </a:ext>
            </a:extLst>
          </p:cNvPr>
          <p:cNvSpPr>
            <a:spLocks noGrp="1"/>
          </p:cNvSpPr>
          <p:nvPr>
            <p:ph type="dt" sz="half" idx="10"/>
          </p:nvPr>
        </p:nvSpPr>
        <p:spPr/>
        <p:txBody>
          <a:bodyPr/>
          <a:lstStyle/>
          <a:p>
            <a:fld id="{2F32C103-3DA5-4070-BBEC-52F536A3E8F0}" type="datetime1">
              <a:rPr lang="en-IN" smtClean="0"/>
              <a:t>22-04-2024</a:t>
            </a:fld>
            <a:endParaRPr lang="en-IN"/>
          </a:p>
        </p:txBody>
      </p:sp>
      <p:sp>
        <p:nvSpPr>
          <p:cNvPr id="3" name="Footer Placeholder 2">
            <a:extLst>
              <a:ext uri="{FF2B5EF4-FFF2-40B4-BE49-F238E27FC236}">
                <a16:creationId xmlns:a16="http://schemas.microsoft.com/office/drawing/2014/main" id="{79F4B972-3C97-8101-305D-E4002FDF86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53F1A8-4374-8B72-4DB7-B279B146989C}"/>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438489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6843-382D-5FED-FBA5-A1BBEDE44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3AF5C5-38D7-F1EF-4F47-D2226DF63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DBB6F4-82B9-98B2-A268-B2A476777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2A93C-E9B9-4445-FE9F-3B056279BD22}"/>
              </a:ext>
            </a:extLst>
          </p:cNvPr>
          <p:cNvSpPr>
            <a:spLocks noGrp="1"/>
          </p:cNvSpPr>
          <p:nvPr>
            <p:ph type="dt" sz="half" idx="10"/>
          </p:nvPr>
        </p:nvSpPr>
        <p:spPr/>
        <p:txBody>
          <a:bodyPr/>
          <a:lstStyle/>
          <a:p>
            <a:fld id="{C6FB81FC-ED0E-4F91-9D30-FD5160285DD5}" type="datetime1">
              <a:rPr lang="en-IN" smtClean="0"/>
              <a:t>22-04-2024</a:t>
            </a:fld>
            <a:endParaRPr lang="en-IN"/>
          </a:p>
        </p:txBody>
      </p:sp>
      <p:sp>
        <p:nvSpPr>
          <p:cNvPr id="6" name="Footer Placeholder 5">
            <a:extLst>
              <a:ext uri="{FF2B5EF4-FFF2-40B4-BE49-F238E27FC236}">
                <a16:creationId xmlns:a16="http://schemas.microsoft.com/office/drawing/2014/main" id="{6981BC7A-BA71-F98D-1714-DB6B48FF4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5BE5BB-148C-F691-7A62-CC84FA267757}"/>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24973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0A78-BC7A-6B27-BA45-4278AC5E3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FA6A79-B1D7-03B6-4EC9-49AF4F33DD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DE032B-3E78-EBAD-035E-A4F8944F4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EE078-B5C0-780B-FF1C-FBFE725CCC0D}"/>
              </a:ext>
            </a:extLst>
          </p:cNvPr>
          <p:cNvSpPr>
            <a:spLocks noGrp="1"/>
          </p:cNvSpPr>
          <p:nvPr>
            <p:ph type="dt" sz="half" idx="10"/>
          </p:nvPr>
        </p:nvSpPr>
        <p:spPr/>
        <p:txBody>
          <a:bodyPr/>
          <a:lstStyle/>
          <a:p>
            <a:fld id="{3B631384-4243-4850-8650-F3A3E6098342}" type="datetime1">
              <a:rPr lang="en-IN" smtClean="0"/>
              <a:t>22-04-2024</a:t>
            </a:fld>
            <a:endParaRPr lang="en-IN"/>
          </a:p>
        </p:txBody>
      </p:sp>
      <p:sp>
        <p:nvSpPr>
          <p:cNvPr id="6" name="Footer Placeholder 5">
            <a:extLst>
              <a:ext uri="{FF2B5EF4-FFF2-40B4-BE49-F238E27FC236}">
                <a16:creationId xmlns:a16="http://schemas.microsoft.com/office/drawing/2014/main" id="{009B80F6-EB61-907A-C587-892C049E03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9DDEC-DC7C-BF8A-4789-589271886CC7}"/>
              </a:ext>
            </a:extLst>
          </p:cNvPr>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21665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EBA87-AD6C-E417-6E21-224D06B6D3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199DB-0724-7D56-0CC0-D925E72B64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E04EB3-DDA4-80BB-174F-22F9A073D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F077C7-9F27-4BEA-88A2-EA11880F96EC}" type="datetime1">
              <a:rPr lang="en-IN" smtClean="0"/>
              <a:t>22-04-2024</a:t>
            </a:fld>
            <a:endParaRPr lang="en-IN"/>
          </a:p>
        </p:txBody>
      </p:sp>
      <p:sp>
        <p:nvSpPr>
          <p:cNvPr id="5" name="Footer Placeholder 4">
            <a:extLst>
              <a:ext uri="{FF2B5EF4-FFF2-40B4-BE49-F238E27FC236}">
                <a16:creationId xmlns:a16="http://schemas.microsoft.com/office/drawing/2014/main" id="{03822567-CA6A-DCC9-B4B9-82D289A01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04F6B2-D54B-39BE-15BB-E12F107110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2FFC0-0EEA-4EB8-88E5-03F607CDC4F3}" type="slidenum">
              <a:rPr lang="en-IN" smtClean="0"/>
              <a:t>‹#›</a:t>
            </a:fld>
            <a:endParaRPr lang="en-IN"/>
          </a:p>
        </p:txBody>
      </p:sp>
    </p:spTree>
    <p:extLst>
      <p:ext uri="{BB962C8B-B14F-4D97-AF65-F5344CB8AC3E}">
        <p14:creationId xmlns:p14="http://schemas.microsoft.com/office/powerpoint/2010/main" val="1504229295"/>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CB7-0A79-A309-2C3A-D1123DF6332F}"/>
              </a:ext>
            </a:extLst>
          </p:cNvPr>
          <p:cNvSpPr>
            <a:spLocks noGrp="1"/>
          </p:cNvSpPr>
          <p:nvPr>
            <p:ph type="ctrTitle"/>
          </p:nvPr>
        </p:nvSpPr>
        <p:spPr>
          <a:xfrm>
            <a:off x="1112520" y="502920"/>
            <a:ext cx="9966960" cy="2926080"/>
          </a:xfrm>
        </p:spPr>
        <p:txBody>
          <a:bodyPr>
            <a:normAutofit/>
          </a:bodyPr>
          <a:lstStyle/>
          <a:p>
            <a:pPr algn="ctr"/>
            <a:r>
              <a:rPr lang="en-IN" sz="5400" b="1" cap="none" dirty="0">
                <a:solidFill>
                  <a:schemeClr val="accent2">
                    <a:lumMod val="50000"/>
                  </a:schemeClr>
                </a:solidFill>
                <a:latin typeface="+mn-lt"/>
                <a:ea typeface="Calibri" panose="020F0502020204030204" pitchFamily="34" charset="0"/>
                <a:cs typeface="Calibri" panose="020F0502020204030204" pitchFamily="34" charset="0"/>
              </a:rPr>
              <a:t>Module 6</a:t>
            </a:r>
            <a:br>
              <a:rPr lang="en-IN" sz="5400" b="1" cap="none" dirty="0">
                <a:solidFill>
                  <a:schemeClr val="accent2">
                    <a:lumMod val="50000"/>
                  </a:schemeClr>
                </a:solidFill>
                <a:latin typeface="+mn-lt"/>
                <a:ea typeface="Calibri" panose="020F0502020204030204" pitchFamily="34" charset="0"/>
                <a:cs typeface="Calibri" panose="020F0502020204030204" pitchFamily="34" charset="0"/>
              </a:rPr>
            </a:br>
            <a:endParaRPr lang="en-IN" sz="5400" b="1" dirty="0">
              <a:solidFill>
                <a:schemeClr val="accent2">
                  <a:lumMod val="50000"/>
                </a:schemeClr>
              </a:solidFill>
              <a:latin typeface="+mn-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BEFEC3A-9B0F-2127-3621-1D2D55085335}"/>
              </a:ext>
            </a:extLst>
          </p:cNvPr>
          <p:cNvSpPr>
            <a:spLocks noGrp="1"/>
          </p:cNvSpPr>
          <p:nvPr>
            <p:ph type="subTitle" idx="1"/>
          </p:nvPr>
        </p:nvSpPr>
        <p:spPr>
          <a:xfrm>
            <a:off x="2364377" y="3911600"/>
            <a:ext cx="7419703" cy="1287417"/>
          </a:xfrm>
        </p:spPr>
        <p:txBody>
          <a:bodyPr>
            <a:normAutofit fontScale="92500" lnSpcReduction="10000"/>
          </a:bodyPr>
          <a:lstStyle/>
          <a:p>
            <a:r>
              <a:rPr lang="en-US" sz="4800" b="1" dirty="0">
                <a:solidFill>
                  <a:schemeClr val="accent2">
                    <a:lumMod val="50000"/>
                  </a:schemeClr>
                </a:solidFill>
                <a:ea typeface="Calibri" panose="020F0502020204030204" pitchFamily="34" charset="0"/>
                <a:cs typeface="Calibri" panose="020F0502020204030204" pitchFamily="34" charset="0"/>
              </a:rPr>
              <a:t>GNU Octave as a Data Science Tool</a:t>
            </a:r>
            <a:endParaRPr lang="en-IN" sz="4800" b="1" dirty="0">
              <a:solidFill>
                <a:schemeClr val="accent2">
                  <a:lumMod val="50000"/>
                </a:schemeClr>
              </a:solidFill>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513FEF1-ADD4-E453-A8A8-65C7A3A827E7}"/>
              </a:ext>
            </a:extLst>
          </p:cNvPr>
          <p:cNvSpPr>
            <a:spLocks noGrp="1"/>
          </p:cNvSpPr>
          <p:nvPr>
            <p:ph type="sldNum" sz="quarter" idx="12"/>
          </p:nvPr>
        </p:nvSpPr>
        <p:spPr/>
        <p:txBody>
          <a:bodyPr/>
          <a:lstStyle/>
          <a:p>
            <a:fld id="{0582FFC0-0EEA-4EB8-88E5-03F607CDC4F3}" type="slidenum">
              <a:rPr lang="en-IN" smtClean="0"/>
              <a:t>1</a:t>
            </a:fld>
            <a:endParaRPr lang="en-IN"/>
          </a:p>
        </p:txBody>
      </p:sp>
      <p:sp>
        <p:nvSpPr>
          <p:cNvPr id="5" name="Date Placeholder 4">
            <a:extLst>
              <a:ext uri="{FF2B5EF4-FFF2-40B4-BE49-F238E27FC236}">
                <a16:creationId xmlns:a16="http://schemas.microsoft.com/office/drawing/2014/main" id="{FE29119A-6A86-B0C5-6CC7-AE3A6A1927A4}"/>
              </a:ext>
            </a:extLst>
          </p:cNvPr>
          <p:cNvSpPr>
            <a:spLocks noGrp="1"/>
          </p:cNvSpPr>
          <p:nvPr>
            <p:ph type="dt" sz="half" idx="10"/>
          </p:nvPr>
        </p:nvSpPr>
        <p:spPr/>
        <p:txBody>
          <a:bodyPr/>
          <a:lstStyle/>
          <a:p>
            <a:fld id="{57D85035-5CAD-4AAF-A266-12AF260BC40E}" type="datetime1">
              <a:rPr lang="en-IN" smtClean="0"/>
              <a:t>22-04-2024</a:t>
            </a:fld>
            <a:endParaRPr lang="en-IN"/>
          </a:p>
        </p:txBody>
      </p:sp>
    </p:spTree>
    <p:extLst>
      <p:ext uri="{BB962C8B-B14F-4D97-AF65-F5344CB8AC3E}">
        <p14:creationId xmlns:p14="http://schemas.microsoft.com/office/powerpoint/2010/main" val="191112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Matrices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0224" y="914400"/>
            <a:ext cx="10983951" cy="5174166"/>
          </a:xfrm>
        </p:spPr>
        <p:txBody>
          <a:bodyPr>
            <a:noAutofit/>
          </a:bodyPr>
          <a:lstStyle/>
          <a:p>
            <a:pPr marR="20320">
              <a:tabLst>
                <a:tab pos="342265" algn="l"/>
              </a:tabLst>
            </a:pPr>
            <a:endParaRPr lang="en-US" sz="2200" dirty="0">
              <a:latin typeface="+mj-lt"/>
            </a:endParaRPr>
          </a:p>
          <a:p>
            <a:pPr marR="20320">
              <a:tabLst>
                <a:tab pos="342265" algn="l"/>
              </a:tabLst>
            </a:pPr>
            <a:r>
              <a:rPr lang="en-US" sz="2400" dirty="0"/>
              <a:t>Matrices are the rectangular array elements and are represented to be  in size m × n, where m and n represent the number of rows and columns,  respectively.</a:t>
            </a:r>
          </a:p>
          <a:p>
            <a:pPr marR="20320">
              <a:tabLst>
                <a:tab pos="342265" algn="l"/>
              </a:tabLst>
            </a:pPr>
            <a:endParaRPr lang="en-US" sz="2400" b="1" dirty="0"/>
          </a:p>
          <a:p>
            <a:pPr marR="20320">
              <a:tabLst>
                <a:tab pos="342265" algn="l"/>
              </a:tabLst>
            </a:pPr>
            <a:endParaRPr lang="en-IN" sz="2400" dirty="0"/>
          </a:p>
          <a:p>
            <a:pPr marR="20320">
              <a:tabLst>
                <a:tab pos="342265" algn="l"/>
              </a:tabLst>
            </a:pPr>
            <a:endParaRPr lang="en-US" sz="2400" dirty="0"/>
          </a:p>
          <a:p>
            <a:pPr marR="20320">
              <a:tabLst>
                <a:tab pos="342265" algn="l"/>
              </a:tabLst>
            </a:pPr>
            <a:r>
              <a:rPr lang="en-US" sz="2400" dirty="0"/>
              <a:t>There are several ways to create a matrix in GNU Octave.</a:t>
            </a:r>
          </a:p>
          <a:p>
            <a:pPr marR="20320">
              <a:tabLst>
                <a:tab pos="342265" algn="l"/>
              </a:tabLst>
            </a:pPr>
            <a:r>
              <a:rPr lang="en-US" sz="2400" dirty="0"/>
              <a:t>You can create a matrix using the same syntax as that of a vector just defining the row in different rows.</a:t>
            </a: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10</a:t>
            </a:fld>
            <a:endParaRPr lang="en-IN"/>
          </a:p>
        </p:txBody>
      </p:sp>
      <p:sp>
        <p:nvSpPr>
          <p:cNvPr id="5" name="Date Placeholder 4">
            <a:extLst>
              <a:ext uri="{FF2B5EF4-FFF2-40B4-BE49-F238E27FC236}">
                <a16:creationId xmlns:a16="http://schemas.microsoft.com/office/drawing/2014/main" id="{23BFA8D1-61FE-C42B-AE27-6F5217CF8B3A}"/>
              </a:ext>
            </a:extLst>
          </p:cNvPr>
          <p:cNvSpPr>
            <a:spLocks noGrp="1"/>
          </p:cNvSpPr>
          <p:nvPr>
            <p:ph type="dt" sz="half" idx="10"/>
          </p:nvPr>
        </p:nvSpPr>
        <p:spPr/>
        <p:txBody>
          <a:bodyPr/>
          <a:lstStyle/>
          <a:p>
            <a:fld id="{6AA8E78B-DE5F-49D3-8B52-6BBC762B2684}" type="datetime1">
              <a:rPr lang="en-IN" smtClean="0"/>
              <a:t>22-04-2024</a:t>
            </a:fld>
            <a:endParaRPr lang="en-IN"/>
          </a:p>
        </p:txBody>
      </p:sp>
      <p:pic>
        <p:nvPicPr>
          <p:cNvPr id="7" name="Picture 6">
            <a:extLst>
              <a:ext uri="{FF2B5EF4-FFF2-40B4-BE49-F238E27FC236}">
                <a16:creationId xmlns:a16="http://schemas.microsoft.com/office/drawing/2014/main" id="{2BB322B4-4940-03C2-9E73-6F927B925EE9}"/>
              </a:ext>
            </a:extLst>
          </p:cNvPr>
          <p:cNvPicPr>
            <a:picLocks noChangeAspect="1"/>
          </p:cNvPicPr>
          <p:nvPr/>
        </p:nvPicPr>
        <p:blipFill>
          <a:blip r:embed="rId2"/>
          <a:stretch>
            <a:fillRect/>
          </a:stretch>
        </p:blipFill>
        <p:spPr>
          <a:xfrm>
            <a:off x="3012630" y="2111830"/>
            <a:ext cx="2713256" cy="1332402"/>
          </a:xfrm>
          <a:prstGeom prst="rect">
            <a:avLst/>
          </a:prstGeom>
        </p:spPr>
      </p:pic>
    </p:spTree>
    <p:extLst>
      <p:ext uri="{BB962C8B-B14F-4D97-AF65-F5344CB8AC3E}">
        <p14:creationId xmlns:p14="http://schemas.microsoft.com/office/powerpoint/2010/main" val="49401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58240" y="147451"/>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Matrices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8769" y="819397"/>
            <a:ext cx="10975406" cy="5925787"/>
          </a:xfrm>
        </p:spPr>
        <p:txBody>
          <a:bodyPr numCol="2">
            <a:noAutofit/>
          </a:bodyPr>
          <a:lstStyle/>
          <a:p>
            <a:pPr marR="20320">
              <a:tabLst>
                <a:tab pos="342265" algn="l"/>
              </a:tabLst>
            </a:pPr>
            <a:r>
              <a:rPr lang="en-US" sz="2000" dirty="0"/>
              <a:t>Another way to create a matrix is by using          the semicolon notation.  Enclose the entire matrix in the square brackets and separate the rows using  semicolons.</a:t>
            </a:r>
          </a:p>
          <a:p>
            <a:pPr marR="20320">
              <a:tabLst>
                <a:tab pos="342265" algn="l"/>
              </a:tabLst>
            </a:pPr>
            <a:r>
              <a:rPr lang="en-US" sz="2000" dirty="0"/>
              <a:t>GNU Octave provides us with a way to create a matrix using the range of  values, i.e., using the colon notation. Various ways  of the colon notation can be used at different rows.</a:t>
            </a:r>
          </a:p>
          <a:p>
            <a:pPr marR="20320">
              <a:tabLst>
                <a:tab pos="342265" algn="l"/>
              </a:tabLst>
            </a:pPr>
            <a:r>
              <a:rPr lang="pt-BR" sz="2000" b="1" dirty="0"/>
              <a:t>Octave:&gt;</a:t>
            </a:r>
            <a:r>
              <a:rPr lang="pt-BR" sz="2000" dirty="0"/>
              <a:t>a=[1 2 3</a:t>
            </a:r>
          </a:p>
          <a:p>
            <a:pPr marL="0" marR="20320" indent="0">
              <a:buNone/>
              <a:tabLst>
                <a:tab pos="342265" algn="l"/>
              </a:tabLst>
            </a:pPr>
            <a:r>
              <a:rPr lang="pt-BR" sz="2000" dirty="0"/>
              <a:t>   4 5 6]</a:t>
            </a:r>
          </a:p>
          <a:p>
            <a:pPr marR="20320">
              <a:tabLst>
                <a:tab pos="342265" algn="l"/>
              </a:tabLst>
            </a:pPr>
            <a:r>
              <a:rPr lang="pt-BR" sz="2000" b="1" dirty="0"/>
              <a:t>Ouput:</a:t>
            </a:r>
          </a:p>
          <a:p>
            <a:pPr marR="20320">
              <a:tabLst>
                <a:tab pos="342265" algn="l"/>
              </a:tabLst>
            </a:pPr>
            <a:r>
              <a:rPr lang="pt-BR" sz="2000" dirty="0"/>
              <a:t>a=</a:t>
            </a:r>
          </a:p>
          <a:p>
            <a:pPr marL="457200" marR="20320" lvl="1" indent="0">
              <a:buNone/>
              <a:tabLst>
                <a:tab pos="342265" algn="l"/>
              </a:tabLst>
            </a:pPr>
            <a:r>
              <a:rPr lang="pt-BR" sz="2000" dirty="0"/>
              <a:t>1   2   3</a:t>
            </a:r>
          </a:p>
          <a:p>
            <a:pPr marL="457200" marR="20320" lvl="1" indent="0">
              <a:buNone/>
              <a:tabLst>
                <a:tab pos="342265" algn="l"/>
              </a:tabLst>
            </a:pPr>
            <a:r>
              <a:rPr lang="pt-BR" sz="2000" dirty="0"/>
              <a:t> 4   5   6</a:t>
            </a:r>
          </a:p>
          <a:p>
            <a:pPr marR="20320">
              <a:tabLst>
                <a:tab pos="342265" algn="l"/>
              </a:tabLst>
            </a:pPr>
            <a:r>
              <a:rPr lang="pt-BR" sz="2000" b="1" dirty="0"/>
              <a:t>Octave:&gt; </a:t>
            </a:r>
            <a:r>
              <a:rPr lang="pt-BR" sz="2000" dirty="0"/>
              <a:t>b=[7 8 9;-1 -2 -3;11 12 13]</a:t>
            </a:r>
          </a:p>
          <a:p>
            <a:pPr marR="20320">
              <a:tabLst>
                <a:tab pos="342265" algn="l"/>
              </a:tabLst>
            </a:pPr>
            <a:r>
              <a:rPr lang="pt-BR" sz="2000" b="1" dirty="0"/>
              <a:t>Ouput:</a:t>
            </a:r>
          </a:p>
          <a:p>
            <a:pPr marR="20320">
              <a:tabLst>
                <a:tab pos="342265" algn="l"/>
              </a:tabLst>
            </a:pPr>
            <a:r>
              <a:rPr lang="pl-PL" sz="2200" dirty="0"/>
              <a:t>b =</a:t>
            </a:r>
          </a:p>
          <a:p>
            <a:pPr marL="457200" marR="20320" lvl="1" indent="0">
              <a:buNone/>
              <a:tabLst>
                <a:tab pos="342265" algn="l"/>
              </a:tabLst>
            </a:pPr>
            <a:r>
              <a:rPr lang="pl-PL" sz="1800" dirty="0"/>
              <a:t>    7    8    9</a:t>
            </a:r>
          </a:p>
          <a:p>
            <a:pPr marL="457200" marR="20320" lvl="1" indent="0">
              <a:buNone/>
              <a:tabLst>
                <a:tab pos="342265" algn="l"/>
              </a:tabLst>
            </a:pPr>
            <a:r>
              <a:rPr lang="pl-PL" sz="1800" dirty="0"/>
              <a:t>   -1   -2   -3</a:t>
            </a:r>
          </a:p>
          <a:p>
            <a:pPr marL="457200" marR="20320" lvl="1" indent="0">
              <a:buNone/>
              <a:tabLst>
                <a:tab pos="342265" algn="l"/>
              </a:tabLst>
            </a:pPr>
            <a:r>
              <a:rPr lang="pl-PL" sz="1800" dirty="0"/>
              <a:t>   11   12   13</a:t>
            </a:r>
            <a:endParaRPr lang="pt-BR" sz="1800" dirty="0"/>
          </a:p>
          <a:p>
            <a:pPr marR="20320">
              <a:tabLst>
                <a:tab pos="342265" algn="l"/>
              </a:tabLst>
            </a:pPr>
            <a:r>
              <a:rPr lang="pt-BR" sz="2200" b="1" dirty="0"/>
              <a:t>Octave:&gt; </a:t>
            </a:r>
            <a:r>
              <a:rPr lang="pt-BR" sz="2200" dirty="0"/>
              <a:t>c=[2:4;5:2:10;-6 -5 -4]</a:t>
            </a:r>
          </a:p>
          <a:p>
            <a:pPr marR="20320">
              <a:tabLst>
                <a:tab pos="342265" algn="l"/>
              </a:tabLst>
            </a:pPr>
            <a:r>
              <a:rPr lang="pt-BR" sz="2200" b="1" dirty="0"/>
              <a:t>Output:</a:t>
            </a:r>
          </a:p>
          <a:p>
            <a:pPr marR="20320">
              <a:tabLst>
                <a:tab pos="342265" algn="l"/>
              </a:tabLst>
            </a:pPr>
            <a:r>
              <a:rPr lang="en-US" sz="2200" b="1" dirty="0"/>
              <a:t>c =</a:t>
            </a:r>
          </a:p>
          <a:p>
            <a:pPr marL="457200" marR="20320" lvl="1" indent="0">
              <a:buNone/>
              <a:tabLst>
                <a:tab pos="342265" algn="l"/>
              </a:tabLst>
            </a:pPr>
            <a:r>
              <a:rPr lang="en-US" sz="1800" b="1" dirty="0"/>
              <a:t>   2   3   4</a:t>
            </a:r>
          </a:p>
          <a:p>
            <a:pPr marL="457200" marR="20320" lvl="1" indent="0">
              <a:buNone/>
              <a:tabLst>
                <a:tab pos="342265" algn="l"/>
              </a:tabLst>
            </a:pPr>
            <a:r>
              <a:rPr lang="en-US" sz="1800" b="1" dirty="0"/>
              <a:t>   5   7   9</a:t>
            </a:r>
          </a:p>
          <a:p>
            <a:pPr marL="457200" marR="20320" lvl="1" indent="0">
              <a:buNone/>
              <a:tabLst>
                <a:tab pos="342265" algn="l"/>
              </a:tabLst>
            </a:pPr>
            <a:r>
              <a:rPr lang="en-US" sz="1800" b="1" dirty="0"/>
              <a:t>  -6  -5  -4</a:t>
            </a:r>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11</a:t>
            </a:fld>
            <a:endParaRPr lang="en-IN"/>
          </a:p>
        </p:txBody>
      </p:sp>
      <p:sp>
        <p:nvSpPr>
          <p:cNvPr id="5" name="Date Placeholder 4">
            <a:extLst>
              <a:ext uri="{FF2B5EF4-FFF2-40B4-BE49-F238E27FC236}">
                <a16:creationId xmlns:a16="http://schemas.microsoft.com/office/drawing/2014/main" id="{18C95776-BA30-8294-72B0-CEB6F727B131}"/>
              </a:ext>
            </a:extLst>
          </p:cNvPr>
          <p:cNvSpPr>
            <a:spLocks noGrp="1"/>
          </p:cNvSpPr>
          <p:nvPr>
            <p:ph type="dt" sz="half" idx="10"/>
          </p:nvPr>
        </p:nvSpPr>
        <p:spPr/>
        <p:txBody>
          <a:bodyPr/>
          <a:lstStyle/>
          <a:p>
            <a:fld id="{345D46C7-8385-482C-8B86-66DB543CF1F8}" type="datetime1">
              <a:rPr lang="en-IN" smtClean="0"/>
              <a:t>22-04-2024</a:t>
            </a:fld>
            <a:endParaRPr lang="en-IN"/>
          </a:p>
        </p:txBody>
      </p:sp>
    </p:spTree>
    <p:extLst>
      <p:ext uri="{BB962C8B-B14F-4D97-AF65-F5344CB8AC3E}">
        <p14:creationId xmlns:p14="http://schemas.microsoft.com/office/powerpoint/2010/main" val="845781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964200" y="136525"/>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Matrix Multiplication</a:t>
            </a: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8769" y="819397"/>
            <a:ext cx="10975406" cy="5925787"/>
          </a:xfrm>
        </p:spPr>
        <p:txBody>
          <a:bodyPr numCol="1">
            <a:noAutofit/>
          </a:bodyPr>
          <a:lstStyle/>
          <a:p>
            <a:pPr marR="20320" algn="just">
              <a:tabLst>
                <a:tab pos="342265" algn="l"/>
              </a:tabLst>
            </a:pPr>
            <a:r>
              <a:rPr lang="en-US" sz="2000" dirty="0"/>
              <a:t>For matrices and vector multiplication, the </a:t>
            </a:r>
            <a:r>
              <a:rPr lang="en-US" sz="2000" b="1" dirty="0"/>
              <a:t>* symbol </a:t>
            </a:r>
            <a:r>
              <a:rPr lang="en-US" sz="2000" dirty="0"/>
              <a:t>is used to represent  the multiplication.</a:t>
            </a:r>
          </a:p>
          <a:p>
            <a:pPr marR="20320" algn="just">
              <a:tabLst>
                <a:tab pos="342265" algn="l"/>
              </a:tabLst>
            </a:pPr>
            <a:r>
              <a:rPr lang="en-US" sz="2000" dirty="0"/>
              <a:t>In matrix multiplication, it is important to remember that the matrices  can be multiplied only if they are compatible with each other. Compatible matrices are the matrices in which the number of columns of the first matrix  matches with the number of rows of the second matrix. Matrix a and matrix b are compatible with each other and thus can be  multiplied.</a:t>
            </a:r>
          </a:p>
          <a:p>
            <a:pPr marR="20320" algn="just">
              <a:tabLst>
                <a:tab pos="342265" algn="l"/>
              </a:tabLst>
            </a:pPr>
            <a:endParaRPr lang="en-US" sz="2000" dirty="0"/>
          </a:p>
          <a:p>
            <a:pPr marR="20320" algn="just">
              <a:tabLst>
                <a:tab pos="342265" algn="l"/>
              </a:tabLst>
            </a:pPr>
            <a:endParaRPr lang="en-US" sz="2000" b="1"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12</a:t>
            </a:fld>
            <a:endParaRPr lang="en-IN"/>
          </a:p>
        </p:txBody>
      </p:sp>
      <p:pic>
        <p:nvPicPr>
          <p:cNvPr id="5" name="object 7"/>
          <p:cNvPicPr/>
          <p:nvPr/>
        </p:nvPicPr>
        <p:blipFill>
          <a:blip r:embed="rId2" cstate="print"/>
          <a:stretch>
            <a:fillRect/>
          </a:stretch>
        </p:blipFill>
        <p:spPr>
          <a:xfrm>
            <a:off x="1354777" y="2520661"/>
            <a:ext cx="9999023" cy="3811980"/>
          </a:xfrm>
          <a:prstGeom prst="rect">
            <a:avLst/>
          </a:prstGeom>
        </p:spPr>
      </p:pic>
      <p:sp>
        <p:nvSpPr>
          <p:cNvPr id="6" name="Date Placeholder 5">
            <a:extLst>
              <a:ext uri="{FF2B5EF4-FFF2-40B4-BE49-F238E27FC236}">
                <a16:creationId xmlns:a16="http://schemas.microsoft.com/office/drawing/2014/main" id="{C4766578-52F4-A98D-4811-7FA117715EA9}"/>
              </a:ext>
            </a:extLst>
          </p:cNvPr>
          <p:cNvSpPr>
            <a:spLocks noGrp="1"/>
          </p:cNvSpPr>
          <p:nvPr>
            <p:ph type="dt" sz="half" idx="10"/>
          </p:nvPr>
        </p:nvSpPr>
        <p:spPr/>
        <p:txBody>
          <a:bodyPr/>
          <a:lstStyle/>
          <a:p>
            <a:fld id="{952D7E46-0263-4363-A765-B0DC7D9283D2}" type="datetime1">
              <a:rPr lang="en-IN" smtClean="0"/>
              <a:t>22-04-2024</a:t>
            </a:fld>
            <a:endParaRPr lang="en-IN"/>
          </a:p>
        </p:txBody>
      </p:sp>
    </p:spTree>
    <p:extLst>
      <p:ext uri="{BB962C8B-B14F-4D97-AF65-F5344CB8AC3E}">
        <p14:creationId xmlns:p14="http://schemas.microsoft.com/office/powerpoint/2010/main" val="34872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F940DA-E55C-6028-6977-8542F5DDC908}"/>
              </a:ext>
            </a:extLst>
          </p:cNvPr>
          <p:cNvSpPr>
            <a:spLocks noGrp="1"/>
          </p:cNvSpPr>
          <p:nvPr>
            <p:ph type="title"/>
          </p:nvPr>
        </p:nvSpPr>
        <p:spPr/>
        <p:txBody>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Matrix Multiplication error</a:t>
            </a:r>
            <a:endParaRPr lang="en-IN" dirty="0"/>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838200" y="1586139"/>
            <a:ext cx="10515600" cy="4351338"/>
          </a:xfrm>
        </p:spPr>
        <p:txBody>
          <a:bodyPr numCol="1">
            <a:noAutofit/>
          </a:bodyPr>
          <a:lstStyle/>
          <a:p>
            <a:pPr marL="12700" algn="just">
              <a:lnSpc>
                <a:spcPct val="100000"/>
              </a:lnSpc>
              <a:spcBef>
                <a:spcPts val="40"/>
              </a:spcBef>
            </a:pPr>
            <a:r>
              <a:rPr lang="pt-BR" sz="2400" b="1" spc="-5" dirty="0">
                <a:solidFill>
                  <a:srgbClr val="231F20"/>
                </a:solidFill>
                <a:cs typeface="Palatino Linotype"/>
              </a:rPr>
              <a:t>Octave:&gt;</a:t>
            </a:r>
            <a:r>
              <a:rPr lang="pt-BR" sz="2400" spc="-5" dirty="0">
                <a:solidFill>
                  <a:srgbClr val="231F20"/>
                </a:solidFill>
                <a:cs typeface="Palatino Linotype"/>
              </a:rPr>
              <a:t>a=[1 2 3</a:t>
            </a:r>
          </a:p>
          <a:p>
            <a:pPr marL="0" indent="0" algn="just">
              <a:lnSpc>
                <a:spcPct val="100000"/>
              </a:lnSpc>
              <a:spcBef>
                <a:spcPts val="40"/>
              </a:spcBef>
              <a:buNone/>
            </a:pPr>
            <a:r>
              <a:rPr lang="pt-BR" sz="2400" spc="-5" dirty="0">
                <a:solidFill>
                  <a:srgbClr val="231F20"/>
                </a:solidFill>
                <a:cs typeface="Palatino Linotype"/>
              </a:rPr>
              <a:t>	4 5 6]</a:t>
            </a:r>
          </a:p>
          <a:p>
            <a:pPr marL="12700" algn="just">
              <a:lnSpc>
                <a:spcPct val="100000"/>
              </a:lnSpc>
              <a:spcBef>
                <a:spcPts val="40"/>
              </a:spcBef>
            </a:pPr>
            <a:r>
              <a:rPr lang="pt-BR" sz="2400" b="1" spc="-5" dirty="0">
                <a:solidFill>
                  <a:srgbClr val="231F20"/>
                </a:solidFill>
                <a:cs typeface="Palatino Linotype"/>
              </a:rPr>
              <a:t>Octave:&gt; </a:t>
            </a:r>
            <a:r>
              <a:rPr lang="pt-BR" sz="2400" spc="-5" dirty="0">
                <a:solidFill>
                  <a:srgbClr val="231F20"/>
                </a:solidFill>
                <a:cs typeface="Palatino Linotype"/>
              </a:rPr>
              <a:t>b=[7 8 9   </a:t>
            </a:r>
          </a:p>
          <a:p>
            <a:pPr marL="0" indent="0" algn="just">
              <a:lnSpc>
                <a:spcPct val="100000"/>
              </a:lnSpc>
              <a:spcBef>
                <a:spcPts val="40"/>
              </a:spcBef>
              <a:buNone/>
            </a:pPr>
            <a:r>
              <a:rPr lang="pt-BR" sz="2400" spc="-5" dirty="0">
                <a:solidFill>
                  <a:srgbClr val="231F20"/>
                </a:solidFill>
                <a:cs typeface="Palatino Linotype"/>
              </a:rPr>
              <a:t>	1 2 3]</a:t>
            </a:r>
          </a:p>
          <a:p>
            <a:pPr marL="12700" algn="just">
              <a:lnSpc>
                <a:spcPct val="100000"/>
              </a:lnSpc>
              <a:spcBef>
                <a:spcPts val="40"/>
              </a:spcBef>
            </a:pPr>
            <a:r>
              <a:rPr lang="pt-BR" sz="2400" b="1" spc="-5" dirty="0">
                <a:solidFill>
                  <a:srgbClr val="231F20"/>
                </a:solidFill>
                <a:cs typeface="Palatino Linotype"/>
              </a:rPr>
              <a:t>Octave:&gt;  </a:t>
            </a:r>
            <a:r>
              <a:rPr lang="pt-BR" sz="2400" spc="-5" dirty="0">
                <a:solidFill>
                  <a:srgbClr val="231F20"/>
                </a:solidFill>
                <a:cs typeface="Palatino Linotype"/>
              </a:rPr>
              <a:t>a*b</a:t>
            </a:r>
          </a:p>
          <a:p>
            <a:pPr marL="12700" algn="just">
              <a:lnSpc>
                <a:spcPct val="100000"/>
              </a:lnSpc>
              <a:spcBef>
                <a:spcPts val="40"/>
              </a:spcBef>
            </a:pPr>
            <a:r>
              <a:rPr lang="pt-BR" sz="2400" b="1" spc="-5" dirty="0">
                <a:solidFill>
                  <a:srgbClr val="231F20"/>
                </a:solidFill>
                <a:cs typeface="Palatino Linotype"/>
              </a:rPr>
              <a:t>Output:</a:t>
            </a:r>
          </a:p>
          <a:p>
            <a:pPr marL="12700" algn="just">
              <a:lnSpc>
                <a:spcPct val="100000"/>
              </a:lnSpc>
              <a:spcBef>
                <a:spcPts val="40"/>
              </a:spcBef>
            </a:pPr>
            <a:r>
              <a:rPr lang="en-US" sz="2400" b="1" spc="-5" dirty="0">
                <a:solidFill>
                  <a:srgbClr val="231F20"/>
                </a:solidFill>
                <a:cs typeface="Palatino Linotype"/>
              </a:rPr>
              <a:t>error: operator *: nonconformant arguments (op1 is 2x3, op2 is 2x3)</a:t>
            </a:r>
          </a:p>
          <a:p>
            <a:pPr marL="12700" algn="just">
              <a:lnSpc>
                <a:spcPct val="100000"/>
              </a:lnSpc>
              <a:spcBef>
                <a:spcPts val="40"/>
              </a:spcBef>
            </a:pPr>
            <a:endParaRPr lang="en-US" sz="2400" b="0" i="0" u="none" strike="noStrike" baseline="0" dirty="0">
              <a:solidFill>
                <a:srgbClr val="000000"/>
              </a:solidFill>
            </a:endParaRPr>
          </a:p>
          <a:p>
            <a:pPr marL="12700" algn="just">
              <a:lnSpc>
                <a:spcPct val="100000"/>
              </a:lnSpc>
              <a:spcBef>
                <a:spcPts val="40"/>
              </a:spcBef>
            </a:pPr>
            <a:r>
              <a:rPr lang="en-US" sz="2400" b="0" i="0" u="none" strike="noStrike" baseline="0" dirty="0">
                <a:solidFill>
                  <a:srgbClr val="000000"/>
                </a:solidFill>
              </a:rPr>
              <a:t>However, the matrices defined cannot be multiplied as the number of columns of the matrix (i.e., 3) is not equal to the number of rows in matrix c (i.e., 2). </a:t>
            </a:r>
          </a:p>
          <a:p>
            <a:pPr marL="12700" algn="just">
              <a:lnSpc>
                <a:spcPct val="100000"/>
              </a:lnSpc>
              <a:spcBef>
                <a:spcPts val="40"/>
              </a:spcBef>
            </a:pPr>
            <a:r>
              <a:rPr lang="en-US" sz="2400" b="0" i="0" u="none" strike="noStrike" baseline="0" dirty="0">
                <a:solidFill>
                  <a:srgbClr val="000000"/>
                </a:solidFill>
              </a:rPr>
              <a:t>The Octave prompt will throw an error when such matrices are requested to be multiplied.</a:t>
            </a:r>
            <a:endParaRPr lang="en-US" sz="2400" b="1" dirty="0"/>
          </a:p>
        </p:txBody>
      </p:sp>
      <p:sp>
        <p:nvSpPr>
          <p:cNvPr id="2" name="Date Placeholder 1">
            <a:extLst>
              <a:ext uri="{FF2B5EF4-FFF2-40B4-BE49-F238E27FC236}">
                <a16:creationId xmlns:a16="http://schemas.microsoft.com/office/drawing/2014/main" id="{B3BB1F2E-98E8-C540-D177-BBC201734F53}"/>
              </a:ext>
            </a:extLst>
          </p:cNvPr>
          <p:cNvSpPr>
            <a:spLocks noGrp="1"/>
          </p:cNvSpPr>
          <p:nvPr>
            <p:ph type="dt" sz="half" idx="10"/>
          </p:nvPr>
        </p:nvSpPr>
        <p:spPr/>
        <p:txBody>
          <a:bodyPr/>
          <a:lstStyle/>
          <a:p>
            <a:fld id="{BA6685BA-AD59-4AE1-811F-2F67BD76E49B}" type="datetime1">
              <a:rPr lang="en-IN" smtClean="0"/>
              <a:t>22-04-2024</a:t>
            </a:fld>
            <a:endParaRPr lang="en-IN"/>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13</a:t>
            </a:fld>
            <a:endParaRPr lang="en-IN"/>
          </a:p>
        </p:txBody>
      </p:sp>
    </p:spTree>
    <p:extLst>
      <p:ext uri="{BB962C8B-B14F-4D97-AF65-F5344CB8AC3E}">
        <p14:creationId xmlns:p14="http://schemas.microsoft.com/office/powerpoint/2010/main" val="1842943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F940DA-E55C-6028-6977-8542F5DDC908}"/>
              </a:ext>
            </a:extLst>
          </p:cNvPr>
          <p:cNvSpPr>
            <a:spLocks noGrp="1"/>
          </p:cNvSpPr>
          <p:nvPr>
            <p:ph type="title"/>
          </p:nvPr>
        </p:nvSpPr>
        <p:spPr>
          <a:xfrm>
            <a:off x="838200" y="136525"/>
            <a:ext cx="10515600" cy="1325563"/>
          </a:xfrm>
        </p:spPr>
        <p:txBody>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Transpose of a Matrix</a:t>
            </a:r>
            <a:endParaRPr lang="en-IN" dirty="0"/>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838200" y="1553482"/>
            <a:ext cx="10515600" cy="4351338"/>
          </a:xfrm>
        </p:spPr>
        <p:txBody>
          <a:bodyPr numCol="1">
            <a:noAutofit/>
          </a:bodyPr>
          <a:lstStyle/>
          <a:p>
            <a:pPr algn="just"/>
            <a:r>
              <a:rPr lang="en-US" sz="2400" b="0" i="0" u="none" strike="noStrike" baseline="0" dirty="0">
                <a:solidFill>
                  <a:srgbClr val="000000"/>
                </a:solidFill>
              </a:rPr>
              <a:t>A transposed matrix is a matrix whose original rows and columns are inter-changed with one another.</a:t>
            </a:r>
          </a:p>
          <a:p>
            <a:pPr algn="just"/>
            <a:r>
              <a:rPr lang="en-US" sz="2400" b="0" i="0" u="none" strike="noStrike" baseline="0" dirty="0">
                <a:solidFill>
                  <a:srgbClr val="000000"/>
                </a:solidFill>
              </a:rPr>
              <a:t>Usually, the transposed matrix is represented as S</a:t>
            </a:r>
            <a:r>
              <a:rPr lang="en-US" sz="2400" b="0" i="0" u="none" strike="noStrike" baseline="30000" dirty="0">
                <a:solidFill>
                  <a:srgbClr val="000000"/>
                </a:solidFill>
              </a:rPr>
              <a:t>T</a:t>
            </a:r>
            <a:r>
              <a:rPr lang="en-US" sz="2400" b="0" i="0" u="none" strike="noStrike" baseline="0" dirty="0">
                <a:solidFill>
                  <a:srgbClr val="000000"/>
                </a:solidFill>
              </a:rPr>
              <a:t>. </a:t>
            </a:r>
          </a:p>
          <a:p>
            <a:pPr algn="just"/>
            <a:r>
              <a:rPr lang="en-US" sz="2400" b="0" i="0" u="none" strike="noStrike" baseline="0" dirty="0">
                <a:solidFill>
                  <a:srgbClr val="000000"/>
                </a:solidFill>
              </a:rPr>
              <a:t>In GNU Octave, apostrophe (‘) is used to transpose a matrix.</a:t>
            </a:r>
          </a:p>
          <a:p>
            <a:pPr algn="just"/>
            <a:r>
              <a:rPr lang="en-US" sz="2400" b="0" i="0" u="none" strike="noStrike" baseline="0" dirty="0">
                <a:solidFill>
                  <a:srgbClr val="000000"/>
                </a:solidFill>
              </a:rPr>
              <a:t>GNU Octave provides various in-built functions that can be used for matrix manipulation. </a:t>
            </a:r>
            <a:endParaRPr lang="en-US" sz="2400" b="1" dirty="0"/>
          </a:p>
        </p:txBody>
      </p:sp>
      <p:sp>
        <p:nvSpPr>
          <p:cNvPr id="2" name="Date Placeholder 1">
            <a:extLst>
              <a:ext uri="{FF2B5EF4-FFF2-40B4-BE49-F238E27FC236}">
                <a16:creationId xmlns:a16="http://schemas.microsoft.com/office/drawing/2014/main" id="{B3BB1F2E-98E8-C540-D177-BBC201734F53}"/>
              </a:ext>
            </a:extLst>
          </p:cNvPr>
          <p:cNvSpPr>
            <a:spLocks noGrp="1"/>
          </p:cNvSpPr>
          <p:nvPr>
            <p:ph type="dt" sz="half" idx="10"/>
          </p:nvPr>
        </p:nvSpPr>
        <p:spPr/>
        <p:txBody>
          <a:bodyPr/>
          <a:lstStyle/>
          <a:p>
            <a:fld id="{BA6685BA-AD59-4AE1-811F-2F67BD76E49B}" type="datetime1">
              <a:rPr lang="en-IN" smtClean="0"/>
              <a:t>22-04-2024</a:t>
            </a:fld>
            <a:endParaRPr lang="en-IN"/>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14</a:t>
            </a:fld>
            <a:endParaRPr lang="en-IN"/>
          </a:p>
        </p:txBody>
      </p:sp>
    </p:spTree>
    <p:extLst>
      <p:ext uri="{BB962C8B-B14F-4D97-AF65-F5344CB8AC3E}">
        <p14:creationId xmlns:p14="http://schemas.microsoft.com/office/powerpoint/2010/main" val="183117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F940DA-E55C-6028-6977-8542F5DDC908}"/>
              </a:ext>
            </a:extLst>
          </p:cNvPr>
          <p:cNvSpPr>
            <a:spLocks noGrp="1"/>
          </p:cNvSpPr>
          <p:nvPr>
            <p:ph type="title"/>
          </p:nvPr>
        </p:nvSpPr>
        <p:spPr/>
        <p:txBody>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Transpose of a Matrix</a:t>
            </a:r>
            <a:endParaRPr lang="en-IN" dirty="0"/>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838200" y="1553482"/>
            <a:ext cx="10515600" cy="4351338"/>
          </a:xfrm>
        </p:spPr>
        <p:txBody>
          <a:bodyPr numCol="1">
            <a:noAutofit/>
          </a:bodyPr>
          <a:lstStyle/>
          <a:p>
            <a:pPr marL="12700">
              <a:lnSpc>
                <a:spcPct val="100000"/>
              </a:lnSpc>
              <a:spcBef>
                <a:spcPts val="40"/>
              </a:spcBef>
            </a:pPr>
            <a:r>
              <a:rPr lang="pt-BR" sz="2400" b="1" spc="-5" dirty="0">
                <a:solidFill>
                  <a:srgbClr val="231F20"/>
                </a:solidFill>
                <a:cs typeface="Palatino Linotype"/>
              </a:rPr>
              <a:t>Octave:&gt;</a:t>
            </a:r>
            <a:r>
              <a:rPr lang="pt-BR" sz="2400" spc="-5" dirty="0">
                <a:solidFill>
                  <a:srgbClr val="231F20"/>
                </a:solidFill>
                <a:cs typeface="Palatino Linotype"/>
              </a:rPr>
              <a:t>a=[1 2 3</a:t>
            </a:r>
          </a:p>
          <a:p>
            <a:pPr marL="0" indent="0">
              <a:lnSpc>
                <a:spcPct val="100000"/>
              </a:lnSpc>
              <a:spcBef>
                <a:spcPts val="40"/>
              </a:spcBef>
              <a:buNone/>
            </a:pPr>
            <a:r>
              <a:rPr lang="pt-BR" sz="2400" spc="-5" dirty="0">
                <a:solidFill>
                  <a:srgbClr val="231F20"/>
                </a:solidFill>
                <a:cs typeface="Palatino Linotype"/>
              </a:rPr>
              <a:t>	4 5 6]</a:t>
            </a:r>
          </a:p>
          <a:p>
            <a:pPr marL="12700">
              <a:lnSpc>
                <a:spcPct val="100000"/>
              </a:lnSpc>
              <a:spcBef>
                <a:spcPts val="40"/>
              </a:spcBef>
            </a:pPr>
            <a:r>
              <a:rPr lang="pt-BR" sz="2400" b="1" spc="-5" dirty="0">
                <a:solidFill>
                  <a:srgbClr val="231F20"/>
                </a:solidFill>
                <a:cs typeface="Palatino Linotype"/>
              </a:rPr>
              <a:t>Octave:&gt; a’</a:t>
            </a:r>
          </a:p>
          <a:p>
            <a:pPr marL="12700">
              <a:lnSpc>
                <a:spcPct val="100000"/>
              </a:lnSpc>
              <a:spcBef>
                <a:spcPts val="40"/>
              </a:spcBef>
            </a:pPr>
            <a:r>
              <a:rPr lang="pt-BR" sz="2400" b="1" spc="-5" dirty="0">
                <a:solidFill>
                  <a:srgbClr val="231F20"/>
                </a:solidFill>
                <a:cs typeface="Palatino Linotype"/>
              </a:rPr>
              <a:t>Output:</a:t>
            </a:r>
          </a:p>
          <a:p>
            <a:pPr marL="0" indent="0">
              <a:lnSpc>
                <a:spcPct val="100000"/>
              </a:lnSpc>
              <a:spcBef>
                <a:spcPts val="40"/>
              </a:spcBef>
              <a:buNone/>
            </a:pPr>
            <a:r>
              <a:rPr lang="fr-FR" sz="2400" spc="-5" dirty="0">
                <a:solidFill>
                  <a:srgbClr val="231F20"/>
                </a:solidFill>
                <a:cs typeface="Palatino Linotype"/>
              </a:rPr>
              <a:t>ans =</a:t>
            </a:r>
          </a:p>
          <a:p>
            <a:pPr marL="0" indent="0">
              <a:lnSpc>
                <a:spcPct val="100000"/>
              </a:lnSpc>
              <a:spcBef>
                <a:spcPts val="40"/>
              </a:spcBef>
              <a:buNone/>
            </a:pPr>
            <a:r>
              <a:rPr lang="fr-FR" sz="2400" spc="-5" dirty="0">
                <a:solidFill>
                  <a:srgbClr val="231F20"/>
                </a:solidFill>
                <a:cs typeface="Palatino Linotype"/>
              </a:rPr>
              <a:t>   1   4</a:t>
            </a:r>
          </a:p>
          <a:p>
            <a:pPr marL="0" indent="0">
              <a:lnSpc>
                <a:spcPct val="100000"/>
              </a:lnSpc>
              <a:spcBef>
                <a:spcPts val="40"/>
              </a:spcBef>
              <a:buNone/>
            </a:pPr>
            <a:r>
              <a:rPr lang="fr-FR" sz="2400" spc="-5" dirty="0">
                <a:solidFill>
                  <a:srgbClr val="231F20"/>
                </a:solidFill>
                <a:cs typeface="Palatino Linotype"/>
              </a:rPr>
              <a:t>   2   5</a:t>
            </a:r>
          </a:p>
          <a:p>
            <a:pPr marL="0" indent="0">
              <a:lnSpc>
                <a:spcPct val="100000"/>
              </a:lnSpc>
              <a:spcBef>
                <a:spcPts val="40"/>
              </a:spcBef>
              <a:buNone/>
            </a:pPr>
            <a:r>
              <a:rPr lang="fr-FR" sz="2400" spc="-5" dirty="0">
                <a:solidFill>
                  <a:srgbClr val="231F20"/>
                </a:solidFill>
                <a:cs typeface="Palatino Linotype"/>
              </a:rPr>
              <a:t>   3   6</a:t>
            </a:r>
            <a:endParaRPr lang="en-US" sz="2400" b="1" dirty="0"/>
          </a:p>
          <a:p>
            <a:pPr marL="12700">
              <a:lnSpc>
                <a:spcPct val="100000"/>
              </a:lnSpc>
              <a:spcBef>
                <a:spcPts val="40"/>
              </a:spcBef>
            </a:pPr>
            <a:endParaRPr lang="en-US" sz="3000" b="1" dirty="0">
              <a:latin typeface="+mj-lt"/>
            </a:endParaRPr>
          </a:p>
        </p:txBody>
      </p:sp>
      <p:sp>
        <p:nvSpPr>
          <p:cNvPr id="2" name="Date Placeholder 1">
            <a:extLst>
              <a:ext uri="{FF2B5EF4-FFF2-40B4-BE49-F238E27FC236}">
                <a16:creationId xmlns:a16="http://schemas.microsoft.com/office/drawing/2014/main" id="{B3BB1F2E-98E8-C540-D177-BBC201734F53}"/>
              </a:ext>
            </a:extLst>
          </p:cNvPr>
          <p:cNvSpPr>
            <a:spLocks noGrp="1"/>
          </p:cNvSpPr>
          <p:nvPr>
            <p:ph type="dt" sz="half" idx="10"/>
          </p:nvPr>
        </p:nvSpPr>
        <p:spPr/>
        <p:txBody>
          <a:bodyPr/>
          <a:lstStyle/>
          <a:p>
            <a:fld id="{BA6685BA-AD59-4AE1-811F-2F67BD76E49B}" type="datetime1">
              <a:rPr lang="en-IN" smtClean="0"/>
              <a:t>22-04-2024</a:t>
            </a:fld>
            <a:endParaRPr lang="en-IN"/>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15</a:t>
            </a:fld>
            <a:endParaRPr lang="en-IN"/>
          </a:p>
        </p:txBody>
      </p:sp>
    </p:spTree>
    <p:extLst>
      <p:ext uri="{BB962C8B-B14F-4D97-AF65-F5344CB8AC3E}">
        <p14:creationId xmlns:p14="http://schemas.microsoft.com/office/powerpoint/2010/main" val="394979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Matrix Manipulation</a:t>
            </a:r>
            <a:endParaRPr lang="en-IN" dirty="0"/>
          </a:p>
        </p:txBody>
      </p:sp>
      <p:sp>
        <p:nvSpPr>
          <p:cNvPr id="3" name="Content Placeholder 2"/>
          <p:cNvSpPr>
            <a:spLocks noGrp="1"/>
          </p:cNvSpPr>
          <p:nvPr>
            <p:ph idx="1"/>
          </p:nvPr>
        </p:nvSpPr>
        <p:spPr>
          <a:xfrm>
            <a:off x="838200" y="1384847"/>
            <a:ext cx="10609242" cy="4763164"/>
          </a:xfrm>
        </p:spPr>
        <p:txBody>
          <a:bodyPr>
            <a:normAutofit/>
          </a:bodyPr>
          <a:lstStyle/>
          <a:p>
            <a:pPr algn="just"/>
            <a:r>
              <a:rPr lang="en-US" sz="2400" b="1" dirty="0"/>
              <a:t>zeros (M, N) </a:t>
            </a:r>
            <a:r>
              <a:rPr lang="en-US" sz="2400" dirty="0"/>
              <a:t>– This function creates a matrix of size M × N which  consists of every element as a zero.</a:t>
            </a:r>
          </a:p>
          <a:p>
            <a:pPr algn="just"/>
            <a:endParaRPr lang="en-US" sz="2400" dirty="0"/>
          </a:p>
          <a:p>
            <a:pPr algn="just"/>
            <a:r>
              <a:rPr lang="en-US" sz="2400" b="1" dirty="0"/>
              <a:t>ones  (M,  N)  </a:t>
            </a:r>
            <a:r>
              <a:rPr lang="en-US" sz="2400" dirty="0"/>
              <a:t>–  This  function  creates  a  matrix  of  size  M × N  which  consists of every element as one.</a:t>
            </a:r>
          </a:p>
          <a:p>
            <a:pPr algn="just"/>
            <a:endParaRPr lang="en-US" sz="2400" dirty="0"/>
          </a:p>
          <a:p>
            <a:pPr algn="just"/>
            <a:r>
              <a:rPr lang="en-US" sz="2400" b="1" dirty="0"/>
              <a:t>eye(N)</a:t>
            </a:r>
            <a:r>
              <a:rPr lang="en-US" sz="2400" dirty="0"/>
              <a:t> – This function creates an identity matrix of size N × N.  An  identity matrix is a matrix whose diagonal elements are 1, and all  other elements are 0.</a:t>
            </a:r>
          </a:p>
          <a:p>
            <a:pPr algn="just"/>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16</a:t>
            </a:fld>
            <a:endParaRPr lang="en-IN"/>
          </a:p>
        </p:txBody>
      </p:sp>
      <p:sp>
        <p:nvSpPr>
          <p:cNvPr id="5" name="Date Placeholder 4">
            <a:extLst>
              <a:ext uri="{FF2B5EF4-FFF2-40B4-BE49-F238E27FC236}">
                <a16:creationId xmlns:a16="http://schemas.microsoft.com/office/drawing/2014/main" id="{4FB5FFA3-263D-C65A-13E1-FBD24A4A874D}"/>
              </a:ext>
            </a:extLst>
          </p:cNvPr>
          <p:cNvSpPr>
            <a:spLocks noGrp="1"/>
          </p:cNvSpPr>
          <p:nvPr>
            <p:ph type="dt" sz="half" idx="10"/>
          </p:nvPr>
        </p:nvSpPr>
        <p:spPr/>
        <p:txBody>
          <a:bodyPr/>
          <a:lstStyle/>
          <a:p>
            <a:fld id="{EC3D7D5A-882D-4FDB-AE89-5F5B75FD8D8C}" type="datetime1">
              <a:rPr lang="en-IN" smtClean="0"/>
              <a:t>22-04-2024</a:t>
            </a:fld>
            <a:endParaRPr lang="en-IN"/>
          </a:p>
        </p:txBody>
      </p:sp>
    </p:spTree>
    <p:extLst>
      <p:ext uri="{BB962C8B-B14F-4D97-AF65-F5344CB8AC3E}">
        <p14:creationId xmlns:p14="http://schemas.microsoft.com/office/powerpoint/2010/main" val="155028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741" y="484743"/>
            <a:ext cx="11512627" cy="6004192"/>
          </a:xfrm>
        </p:spPr>
        <p:txBody>
          <a:bodyPr>
            <a:normAutofit/>
          </a:bodyPr>
          <a:lstStyle/>
          <a:p>
            <a:endParaRPr lang="en-US" b="1" dirty="0"/>
          </a:p>
          <a:p>
            <a:endParaRPr lang="en-IN" dirty="0"/>
          </a:p>
        </p:txBody>
      </p:sp>
      <p:sp>
        <p:nvSpPr>
          <p:cNvPr id="4" name="Slide Number Placeholder 3"/>
          <p:cNvSpPr>
            <a:spLocks noGrp="1"/>
          </p:cNvSpPr>
          <p:nvPr>
            <p:ph type="sldNum" sz="quarter" idx="12"/>
          </p:nvPr>
        </p:nvSpPr>
        <p:spPr/>
        <p:txBody>
          <a:bodyPr/>
          <a:lstStyle/>
          <a:p>
            <a:fld id="{0582FFC0-0EEA-4EB8-88E5-03F607CDC4F3}" type="slidenum">
              <a:rPr lang="en-IN" smtClean="0"/>
              <a:t>17</a:t>
            </a:fld>
            <a:endParaRPr lang="en-IN"/>
          </a:p>
        </p:txBody>
      </p:sp>
      <p:sp>
        <p:nvSpPr>
          <p:cNvPr id="2" name="Date Placeholder 1">
            <a:extLst>
              <a:ext uri="{FF2B5EF4-FFF2-40B4-BE49-F238E27FC236}">
                <a16:creationId xmlns:a16="http://schemas.microsoft.com/office/drawing/2014/main" id="{E0E117A3-9464-19D4-A85B-088FCF5F7CE2}"/>
              </a:ext>
            </a:extLst>
          </p:cNvPr>
          <p:cNvSpPr>
            <a:spLocks noGrp="1"/>
          </p:cNvSpPr>
          <p:nvPr>
            <p:ph type="dt" sz="half" idx="10"/>
          </p:nvPr>
        </p:nvSpPr>
        <p:spPr/>
        <p:txBody>
          <a:bodyPr/>
          <a:lstStyle/>
          <a:p>
            <a:fld id="{FF36F33D-D754-4760-875D-A308B06644C2}" type="datetime1">
              <a:rPr lang="en-IN" smtClean="0"/>
              <a:t>22-04-2024</a:t>
            </a:fld>
            <a:endParaRPr lang="en-IN"/>
          </a:p>
        </p:txBody>
      </p:sp>
      <p:pic>
        <p:nvPicPr>
          <p:cNvPr id="6" name="Picture 5">
            <a:extLst>
              <a:ext uri="{FF2B5EF4-FFF2-40B4-BE49-F238E27FC236}">
                <a16:creationId xmlns:a16="http://schemas.microsoft.com/office/drawing/2014/main" id="{4D811DEC-429F-5613-DCCA-26AF12628BA2}"/>
              </a:ext>
            </a:extLst>
          </p:cNvPr>
          <p:cNvPicPr>
            <a:picLocks noChangeAspect="1"/>
          </p:cNvPicPr>
          <p:nvPr/>
        </p:nvPicPr>
        <p:blipFill>
          <a:blip r:embed="rId2"/>
          <a:stretch>
            <a:fillRect/>
          </a:stretch>
        </p:blipFill>
        <p:spPr>
          <a:xfrm>
            <a:off x="1147424" y="783771"/>
            <a:ext cx="9897151" cy="5111439"/>
          </a:xfrm>
          <a:prstGeom prst="rect">
            <a:avLst/>
          </a:prstGeom>
        </p:spPr>
      </p:pic>
    </p:spTree>
    <p:extLst>
      <p:ext uri="{BB962C8B-B14F-4D97-AF65-F5344CB8AC3E}">
        <p14:creationId xmlns:p14="http://schemas.microsoft.com/office/powerpoint/2010/main" val="3869203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Matrix Manipulation</a:t>
            </a:r>
            <a:endParaRPr lang="en-IN" dirty="0"/>
          </a:p>
        </p:txBody>
      </p:sp>
      <p:sp>
        <p:nvSpPr>
          <p:cNvPr id="3" name="Content Placeholder 2"/>
          <p:cNvSpPr>
            <a:spLocks noGrp="1"/>
          </p:cNvSpPr>
          <p:nvPr>
            <p:ph idx="1"/>
          </p:nvPr>
        </p:nvSpPr>
        <p:spPr>
          <a:xfrm>
            <a:off x="1104900" y="1303369"/>
            <a:ext cx="9982197" cy="4763164"/>
          </a:xfrm>
        </p:spPr>
        <p:txBody>
          <a:bodyPr>
            <a:normAutofit/>
          </a:bodyPr>
          <a:lstStyle/>
          <a:p>
            <a:pPr algn="just"/>
            <a:r>
              <a:rPr lang="en-US" sz="2400" dirty="0"/>
              <a:t>Some other functions that can be used for matrix manipulation are as follows:</a:t>
            </a:r>
          </a:p>
          <a:p>
            <a:pPr lvl="1" algn="just"/>
            <a:r>
              <a:rPr lang="en-US" b="1" dirty="0"/>
              <a:t>rand() </a:t>
            </a:r>
            <a:r>
              <a:rPr lang="en-US" dirty="0"/>
              <a:t>– This function creates a matrix that consists of random numbers.</a:t>
            </a:r>
          </a:p>
          <a:p>
            <a:pPr lvl="1" algn="just"/>
            <a:r>
              <a:rPr lang="en-US" b="1" dirty="0" err="1"/>
              <a:t>diag</a:t>
            </a:r>
            <a:r>
              <a:rPr lang="en-US" b="1" dirty="0"/>
              <a:t>() </a:t>
            </a:r>
            <a:r>
              <a:rPr lang="en-US" dirty="0"/>
              <a:t>– This function creates a diagonal matrix. It is also used to  extract diagonal elements of a matrix.</a:t>
            </a:r>
          </a:p>
          <a:p>
            <a:pPr lvl="1" algn="just"/>
            <a:r>
              <a:rPr lang="en-US" b="1" dirty="0" err="1"/>
              <a:t>inv</a:t>
            </a:r>
            <a:r>
              <a:rPr lang="en-US" b="1" dirty="0"/>
              <a:t>() </a:t>
            </a:r>
            <a:r>
              <a:rPr lang="en-US" dirty="0"/>
              <a:t>– This function creates an inverse of that particular matrix.</a:t>
            </a:r>
          </a:p>
          <a:p>
            <a:pPr lvl="1" algn="just"/>
            <a:r>
              <a:rPr lang="en-US" b="1" dirty="0" err="1"/>
              <a:t>eig</a:t>
            </a:r>
            <a:r>
              <a:rPr lang="en-US" b="1" dirty="0"/>
              <a:t>() </a:t>
            </a:r>
            <a:r>
              <a:rPr lang="en-US" dirty="0"/>
              <a:t>– This function calculates the eigenvectors and eigenvalues of a  matrix.</a:t>
            </a:r>
          </a:p>
          <a:p>
            <a:pPr lvl="1" algn="just"/>
            <a:r>
              <a:rPr lang="en-US" b="1" dirty="0" err="1"/>
              <a:t>det</a:t>
            </a:r>
            <a:r>
              <a:rPr lang="en-US" b="1" dirty="0"/>
              <a:t>() </a:t>
            </a:r>
            <a:r>
              <a:rPr lang="en-US" dirty="0"/>
              <a:t>– This function is used to calculate the determinant of a matrix.</a:t>
            </a:r>
          </a:p>
          <a:p>
            <a:pPr algn="just"/>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18</a:t>
            </a:fld>
            <a:endParaRPr lang="en-IN"/>
          </a:p>
        </p:txBody>
      </p:sp>
      <p:sp>
        <p:nvSpPr>
          <p:cNvPr id="5" name="Date Placeholder 4">
            <a:extLst>
              <a:ext uri="{FF2B5EF4-FFF2-40B4-BE49-F238E27FC236}">
                <a16:creationId xmlns:a16="http://schemas.microsoft.com/office/drawing/2014/main" id="{7A2D37D6-E8B9-4A3C-FE7A-40A75CEC7714}"/>
              </a:ext>
            </a:extLst>
          </p:cNvPr>
          <p:cNvSpPr>
            <a:spLocks noGrp="1"/>
          </p:cNvSpPr>
          <p:nvPr>
            <p:ph type="dt" sz="half" idx="10"/>
          </p:nvPr>
        </p:nvSpPr>
        <p:spPr/>
        <p:txBody>
          <a:bodyPr/>
          <a:lstStyle/>
          <a:p>
            <a:fld id="{4070BCD4-B3A0-45B5-B4C7-612011AF274D}" type="datetime1">
              <a:rPr lang="en-IN" smtClean="0"/>
              <a:t>22-04-2024</a:t>
            </a:fld>
            <a:endParaRPr lang="en-IN"/>
          </a:p>
        </p:txBody>
      </p:sp>
    </p:spTree>
    <p:extLst>
      <p:ext uri="{BB962C8B-B14F-4D97-AF65-F5344CB8AC3E}">
        <p14:creationId xmlns:p14="http://schemas.microsoft.com/office/powerpoint/2010/main" val="3929178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Arithmetic Operations</a:t>
            </a:r>
          </a:p>
        </p:txBody>
      </p:sp>
      <p:sp>
        <p:nvSpPr>
          <p:cNvPr id="3" name="Content Placeholder 2"/>
          <p:cNvSpPr>
            <a:spLocks noGrp="1"/>
          </p:cNvSpPr>
          <p:nvPr>
            <p:ph idx="1"/>
          </p:nvPr>
        </p:nvSpPr>
        <p:spPr>
          <a:xfrm>
            <a:off x="407624" y="1112703"/>
            <a:ext cx="11303306" cy="5277079"/>
          </a:xfrm>
        </p:spPr>
        <p:txBody>
          <a:bodyPr>
            <a:normAutofit/>
          </a:bodyPr>
          <a:lstStyle/>
          <a:p>
            <a:pPr algn="just"/>
            <a:r>
              <a:rPr lang="en-US" sz="2400" dirty="0"/>
              <a:t>GNU Octave provides various functions that are used to perform various  arithmetic operations on vectors or matrices. Many functions ease the user’s  job to perform arithmetic operations. 	</a:t>
            </a:r>
          </a:p>
          <a:p>
            <a:pPr algn="just"/>
            <a:r>
              <a:rPr lang="en-IN" sz="2400" b="1" dirty="0">
                <a:solidFill>
                  <a:srgbClr val="231F20"/>
                </a:solidFill>
                <a:cs typeface="Palatino Linotype"/>
              </a:rPr>
              <a:t> </a:t>
            </a:r>
            <a:r>
              <a:rPr lang="en-IN" sz="2400" dirty="0">
                <a:solidFill>
                  <a:srgbClr val="231F20"/>
                </a:solidFill>
                <a:cs typeface="Palatino Linotype"/>
              </a:rPr>
              <a:t>Some of the functions used are as follows: </a:t>
            </a:r>
            <a:r>
              <a:rPr lang="en-IN" sz="2400" b="1" dirty="0">
                <a:solidFill>
                  <a:srgbClr val="231F20"/>
                </a:solidFill>
                <a:cs typeface="Palatino Linotype"/>
              </a:rPr>
              <a:t>exp(x), pow2(x), pow2(f,</a:t>
            </a:r>
            <a:r>
              <a:rPr lang="en-IN" sz="2400" b="1" spc="-35" dirty="0">
                <a:solidFill>
                  <a:srgbClr val="231F20"/>
                </a:solidFill>
                <a:cs typeface="Palatino Linotype"/>
              </a:rPr>
              <a:t> </a:t>
            </a:r>
            <a:r>
              <a:rPr lang="en-IN" sz="2400" b="1" dirty="0">
                <a:solidFill>
                  <a:srgbClr val="231F20"/>
                </a:solidFill>
                <a:cs typeface="Palatino Linotype"/>
              </a:rPr>
              <a:t>x), sqrt(x)</a:t>
            </a:r>
          </a:p>
          <a:p>
            <a:pPr marL="0" indent="0" algn="just">
              <a:buNone/>
            </a:pPr>
            <a:r>
              <a:rPr lang="en-US" sz="2400" b="1" dirty="0"/>
              <a:t>1. exp(x) </a:t>
            </a:r>
            <a:r>
              <a:rPr lang="en-US" sz="2400" dirty="0"/>
              <a:t>– This built-in function creates a vector/matrix which consists of the exponential of every element in the vector/matrix x, i.e., it calculates </a:t>
            </a:r>
            <a:r>
              <a:rPr lang="en-US" sz="2400" b="1" dirty="0"/>
              <a:t>e</a:t>
            </a:r>
            <a:r>
              <a:rPr lang="en-US" sz="2400" b="1" baseline="30000" dirty="0"/>
              <a:t>x</a:t>
            </a:r>
            <a:r>
              <a:rPr lang="en-US" sz="2400" b="1" dirty="0"/>
              <a:t> for all the elements in x </a:t>
            </a:r>
          </a:p>
          <a:p>
            <a:pPr marL="0" indent="0" algn="just">
              <a:buNone/>
            </a:pPr>
            <a:r>
              <a:rPr lang="en-US" sz="2400" b="1" dirty="0"/>
              <a:t>Octave:&gt; </a:t>
            </a:r>
            <a:r>
              <a:rPr lang="en-US" sz="2400" dirty="0"/>
              <a:t>x=[1 2 3 4]</a:t>
            </a:r>
          </a:p>
          <a:p>
            <a:pPr marL="0" indent="0" algn="just">
              <a:buNone/>
            </a:pPr>
            <a:r>
              <a:rPr lang="en-US" sz="2400" dirty="0"/>
              <a:t>exp(x)</a:t>
            </a:r>
          </a:p>
          <a:p>
            <a:pPr marL="0" indent="0" algn="just">
              <a:buNone/>
            </a:pPr>
            <a:r>
              <a:rPr lang="en-US" sz="2400" b="1" dirty="0"/>
              <a:t>Output: </a:t>
            </a:r>
            <a:r>
              <a:rPr lang="fr-FR" sz="2400" dirty="0"/>
              <a:t>x =</a:t>
            </a:r>
          </a:p>
          <a:p>
            <a:pPr marL="0" indent="0" algn="just">
              <a:buNone/>
            </a:pPr>
            <a:r>
              <a:rPr lang="fr-FR" sz="2400" dirty="0"/>
              <a:t>   1   2   3  4</a:t>
            </a:r>
          </a:p>
          <a:p>
            <a:pPr marL="0" indent="0" algn="just">
              <a:buNone/>
            </a:pPr>
            <a:r>
              <a:rPr lang="fr-FR" sz="2400" dirty="0"/>
              <a:t>ans =</a:t>
            </a:r>
          </a:p>
          <a:p>
            <a:pPr marL="0" indent="0" algn="just">
              <a:buNone/>
            </a:pPr>
            <a:r>
              <a:rPr lang="fr-FR" sz="2400" dirty="0"/>
              <a:t>    2.7183    7.3891   20.0855   54.5982</a:t>
            </a:r>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19</a:t>
            </a:fld>
            <a:endParaRPr lang="en-IN"/>
          </a:p>
        </p:txBody>
      </p:sp>
      <p:sp>
        <p:nvSpPr>
          <p:cNvPr id="5" name="Date Placeholder 4">
            <a:extLst>
              <a:ext uri="{FF2B5EF4-FFF2-40B4-BE49-F238E27FC236}">
                <a16:creationId xmlns:a16="http://schemas.microsoft.com/office/drawing/2014/main" id="{9F80FC72-7EEC-57AD-1FD5-AE5804CBEFBF}"/>
              </a:ext>
            </a:extLst>
          </p:cNvPr>
          <p:cNvSpPr>
            <a:spLocks noGrp="1"/>
          </p:cNvSpPr>
          <p:nvPr>
            <p:ph type="dt" sz="half" idx="10"/>
          </p:nvPr>
        </p:nvSpPr>
        <p:spPr/>
        <p:txBody>
          <a:bodyPr/>
          <a:lstStyle/>
          <a:p>
            <a:fld id="{383FDB37-54E6-4952-9694-5F376F015078}" type="datetime1">
              <a:rPr lang="en-IN" smtClean="0"/>
              <a:t>22-04-2024</a:t>
            </a:fld>
            <a:endParaRPr lang="en-IN"/>
          </a:p>
        </p:txBody>
      </p:sp>
    </p:spTree>
    <p:extLst>
      <p:ext uri="{BB962C8B-B14F-4D97-AF65-F5344CB8AC3E}">
        <p14:creationId xmlns:p14="http://schemas.microsoft.com/office/powerpoint/2010/main" val="2466059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GNU Octave as a Data Science Tool</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0224" y="1296484"/>
            <a:ext cx="10983951" cy="5059866"/>
          </a:xfrm>
        </p:spPr>
        <p:txBody>
          <a:bodyPr>
            <a:noAutofit/>
          </a:bodyPr>
          <a:lstStyle/>
          <a:p>
            <a:pPr marR="20320" algn="just">
              <a:tabLst>
                <a:tab pos="342265" algn="l"/>
              </a:tabLst>
            </a:pPr>
            <a:r>
              <a:rPr lang="en-US" sz="2400" dirty="0"/>
              <a:t>GNU Octave is a free-source application with a high-level programming  language. </a:t>
            </a:r>
          </a:p>
          <a:p>
            <a:pPr marR="20320" algn="just">
              <a:tabLst>
                <a:tab pos="342265" algn="l"/>
              </a:tabLst>
            </a:pPr>
            <a:r>
              <a:rPr lang="en-US" sz="2400" dirty="0"/>
              <a:t>It is used to create various mathematical algorithms with its language. </a:t>
            </a:r>
          </a:p>
          <a:p>
            <a:pPr marR="20320" algn="just">
              <a:tabLst>
                <a:tab pos="342265" algn="l"/>
              </a:tabLst>
            </a:pPr>
            <a:r>
              <a:rPr lang="en-US" sz="2400" dirty="0"/>
              <a:t>GNU Octave provides numerous built-in functions that ease the task of performing numerical calculations. </a:t>
            </a:r>
          </a:p>
          <a:p>
            <a:pPr marR="20320" algn="just">
              <a:tabLst>
                <a:tab pos="342265" algn="l"/>
              </a:tabLst>
            </a:pPr>
            <a:r>
              <a:rPr lang="en-US" sz="2400" dirty="0"/>
              <a:t>It is primarily designed for matrix calculations such as decoding simultaneous equations,  calculating eigenvalues and eigenvectors, etc. </a:t>
            </a:r>
          </a:p>
          <a:p>
            <a:pPr marR="20320" algn="just">
              <a:tabLst>
                <a:tab pos="342265" algn="l"/>
              </a:tabLst>
            </a:pPr>
            <a:r>
              <a:rPr lang="en-US" sz="2400" dirty="0"/>
              <a:t>As GNU Octave possesses its programming language, it can present the data in many different ways. </a:t>
            </a:r>
          </a:p>
          <a:p>
            <a:pPr marR="20320" algn="just">
              <a:tabLst>
                <a:tab pos="342265" algn="l"/>
              </a:tabLst>
            </a:pPr>
            <a:r>
              <a:rPr lang="en-US" sz="2400" dirty="0"/>
              <a:t>In the data  science domain, GNU Octave is used to create and test numerical algorithms</a:t>
            </a:r>
          </a:p>
          <a:p>
            <a:pPr marR="20320" algn="just">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2</a:t>
            </a:fld>
            <a:endParaRPr lang="en-IN"/>
          </a:p>
        </p:txBody>
      </p:sp>
      <p:sp>
        <p:nvSpPr>
          <p:cNvPr id="5" name="Date Placeholder 4">
            <a:extLst>
              <a:ext uri="{FF2B5EF4-FFF2-40B4-BE49-F238E27FC236}">
                <a16:creationId xmlns:a16="http://schemas.microsoft.com/office/drawing/2014/main" id="{22E06198-02F4-8594-6CA5-0B435A69F577}"/>
              </a:ext>
            </a:extLst>
          </p:cNvPr>
          <p:cNvSpPr>
            <a:spLocks noGrp="1"/>
          </p:cNvSpPr>
          <p:nvPr>
            <p:ph type="dt" sz="half" idx="10"/>
          </p:nvPr>
        </p:nvSpPr>
        <p:spPr/>
        <p:txBody>
          <a:bodyPr/>
          <a:lstStyle/>
          <a:p>
            <a:fld id="{48C5DFB8-81F6-422E-BEF0-1263A6EB879C}" type="datetime1">
              <a:rPr lang="en-IN" smtClean="0"/>
              <a:t>22-04-2024</a:t>
            </a:fld>
            <a:endParaRPr lang="en-IN"/>
          </a:p>
        </p:txBody>
      </p:sp>
    </p:spTree>
    <p:extLst>
      <p:ext uri="{BB962C8B-B14F-4D97-AF65-F5344CB8AC3E}">
        <p14:creationId xmlns:p14="http://schemas.microsoft.com/office/powerpoint/2010/main" val="286482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267728"/>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Arithmetic Operations</a:t>
            </a:r>
          </a:p>
        </p:txBody>
      </p:sp>
      <p:sp>
        <p:nvSpPr>
          <p:cNvPr id="3" name="Content Placeholder 2"/>
          <p:cNvSpPr>
            <a:spLocks noGrp="1"/>
          </p:cNvSpPr>
          <p:nvPr>
            <p:ph idx="1"/>
          </p:nvPr>
        </p:nvSpPr>
        <p:spPr>
          <a:xfrm>
            <a:off x="444347" y="902992"/>
            <a:ext cx="11303306" cy="5277079"/>
          </a:xfrm>
        </p:spPr>
        <p:txBody>
          <a:bodyPr>
            <a:normAutofit/>
          </a:bodyPr>
          <a:lstStyle/>
          <a:p>
            <a:pPr marL="0" indent="0" algn="just">
              <a:buNone/>
            </a:pPr>
            <a:r>
              <a:rPr lang="en-US" sz="2400" b="1" dirty="0">
                <a:solidFill>
                  <a:srgbClr val="231F20"/>
                </a:solidFill>
                <a:cs typeface="Palatino Linotype"/>
              </a:rPr>
              <a:t>2.pow2(x) – </a:t>
            </a:r>
            <a:r>
              <a:rPr lang="en-US" sz="2400" spc="10" dirty="0">
                <a:solidFill>
                  <a:srgbClr val="231F20"/>
                </a:solidFill>
                <a:cs typeface="Palatino Linotype"/>
              </a:rPr>
              <a:t>This </a:t>
            </a:r>
            <a:r>
              <a:rPr lang="en-US" sz="2400" spc="5" dirty="0">
                <a:solidFill>
                  <a:srgbClr val="231F20"/>
                </a:solidFill>
                <a:cs typeface="Palatino Linotype"/>
              </a:rPr>
              <a:t>function </a:t>
            </a:r>
            <a:r>
              <a:rPr lang="en-US" sz="2400" spc="-5" dirty="0">
                <a:solidFill>
                  <a:srgbClr val="231F20"/>
                </a:solidFill>
                <a:cs typeface="Palatino Linotype"/>
              </a:rPr>
              <a:t>creates </a:t>
            </a:r>
            <a:r>
              <a:rPr lang="en-US" sz="2400" dirty="0">
                <a:solidFill>
                  <a:srgbClr val="231F20"/>
                </a:solidFill>
                <a:cs typeface="Palatino Linotype"/>
              </a:rPr>
              <a:t>a </a:t>
            </a:r>
            <a:r>
              <a:rPr lang="en-US" sz="2400" spc="5" dirty="0">
                <a:solidFill>
                  <a:srgbClr val="231F20"/>
                </a:solidFill>
                <a:cs typeface="Palatino Linotype"/>
              </a:rPr>
              <a:t>vector/matrix </a:t>
            </a:r>
            <a:r>
              <a:rPr lang="en-US" sz="2400" dirty="0">
                <a:solidFill>
                  <a:srgbClr val="231F20"/>
                </a:solidFill>
                <a:cs typeface="Palatino Linotype"/>
              </a:rPr>
              <a:t>that consists </a:t>
            </a:r>
            <a:r>
              <a:rPr lang="en-US" sz="2400" spc="5" dirty="0">
                <a:solidFill>
                  <a:srgbClr val="231F20"/>
                </a:solidFill>
                <a:cs typeface="Palatino Linotype"/>
              </a:rPr>
              <a:t>2</a:t>
            </a:r>
            <a:r>
              <a:rPr lang="en-US" sz="2400" spc="7" baseline="27777" dirty="0">
                <a:solidFill>
                  <a:srgbClr val="231F20"/>
                </a:solidFill>
                <a:cs typeface="Palatino Linotype"/>
              </a:rPr>
              <a:t>x  </a:t>
            </a:r>
            <a:r>
              <a:rPr lang="en-US" sz="2400" spc="-15" dirty="0">
                <a:solidFill>
                  <a:srgbClr val="231F20"/>
                </a:solidFill>
                <a:cs typeface="Palatino Linotype"/>
              </a:rPr>
              <a:t>of </a:t>
            </a:r>
            <a:r>
              <a:rPr lang="en-US" sz="2400" spc="-10" dirty="0">
                <a:solidFill>
                  <a:srgbClr val="231F20"/>
                </a:solidFill>
                <a:cs typeface="Palatino Linotype"/>
              </a:rPr>
              <a:t> </a:t>
            </a:r>
            <a:r>
              <a:rPr lang="en-US" sz="2400" dirty="0">
                <a:solidFill>
                  <a:srgbClr val="231F20"/>
                </a:solidFill>
                <a:cs typeface="Palatino Linotype"/>
              </a:rPr>
              <a:t>the </a:t>
            </a:r>
            <a:r>
              <a:rPr lang="en-US" sz="2400" spc="-5" dirty="0">
                <a:solidFill>
                  <a:srgbClr val="231F20"/>
                </a:solidFill>
                <a:cs typeface="Palatino Linotype"/>
              </a:rPr>
              <a:t>elements </a:t>
            </a:r>
            <a:r>
              <a:rPr lang="en-US" sz="2400" spc="10" dirty="0">
                <a:solidFill>
                  <a:srgbClr val="231F20"/>
                </a:solidFill>
                <a:cs typeface="Palatino Linotype"/>
              </a:rPr>
              <a:t>in </a:t>
            </a:r>
            <a:r>
              <a:rPr lang="en-US" sz="2400" dirty="0">
                <a:solidFill>
                  <a:srgbClr val="231F20"/>
                </a:solidFill>
                <a:cs typeface="Palatino Linotype"/>
              </a:rPr>
              <a:t>the </a:t>
            </a:r>
            <a:r>
              <a:rPr lang="en-US" sz="2400" spc="5" dirty="0">
                <a:solidFill>
                  <a:srgbClr val="231F20"/>
                </a:solidFill>
                <a:cs typeface="Palatino Linotype"/>
              </a:rPr>
              <a:t>vector/matrix </a:t>
            </a:r>
            <a:r>
              <a:rPr lang="en-US" sz="2400" spc="-10" dirty="0">
                <a:solidFill>
                  <a:srgbClr val="231F20"/>
                </a:solidFill>
                <a:cs typeface="Palatino Linotype"/>
              </a:rPr>
              <a:t>x. For example, </a:t>
            </a:r>
            <a:r>
              <a:rPr lang="en-US" sz="2400" spc="-35" dirty="0">
                <a:solidFill>
                  <a:srgbClr val="231F20"/>
                </a:solidFill>
                <a:cs typeface="Palatino Linotype"/>
              </a:rPr>
              <a:t> </a:t>
            </a:r>
            <a:r>
              <a:rPr lang="en-US" sz="2400" dirty="0">
                <a:solidFill>
                  <a:srgbClr val="231F20"/>
                </a:solidFill>
                <a:cs typeface="Palatino Linotype"/>
              </a:rPr>
              <a:t>the </a:t>
            </a:r>
            <a:r>
              <a:rPr lang="en-US" sz="2400" spc="-235" dirty="0">
                <a:solidFill>
                  <a:srgbClr val="231F20"/>
                </a:solidFill>
                <a:cs typeface="Palatino Linotype"/>
              </a:rPr>
              <a:t> </a:t>
            </a:r>
            <a:r>
              <a:rPr lang="en-US" sz="2400" spc="-5" dirty="0">
                <a:solidFill>
                  <a:srgbClr val="231F20"/>
                </a:solidFill>
                <a:cs typeface="Palatino Linotype"/>
              </a:rPr>
              <a:t>result</a:t>
            </a:r>
            <a:r>
              <a:rPr lang="en-US" sz="2400" dirty="0">
                <a:solidFill>
                  <a:srgbClr val="231F20"/>
                </a:solidFill>
                <a:cs typeface="Palatino Linotype"/>
              </a:rPr>
              <a:t> </a:t>
            </a:r>
            <a:r>
              <a:rPr lang="en-US" sz="2400" spc="5" dirty="0">
                <a:solidFill>
                  <a:srgbClr val="231F20"/>
                </a:solidFill>
                <a:cs typeface="Palatino Linotype"/>
              </a:rPr>
              <a:t>is</a:t>
            </a:r>
            <a:r>
              <a:rPr lang="en-US" sz="2400" dirty="0">
                <a:solidFill>
                  <a:srgbClr val="231F20"/>
                </a:solidFill>
                <a:cs typeface="Palatino Linotype"/>
              </a:rPr>
              <a:t> the </a:t>
            </a:r>
            <a:r>
              <a:rPr lang="en-US" sz="2400" spc="-5" dirty="0">
                <a:solidFill>
                  <a:srgbClr val="231F20"/>
                </a:solidFill>
                <a:cs typeface="Palatino Linotype"/>
              </a:rPr>
              <a:t>interpretation</a:t>
            </a:r>
            <a:r>
              <a:rPr lang="en-US" sz="2400" dirty="0">
                <a:solidFill>
                  <a:srgbClr val="231F20"/>
                </a:solidFill>
                <a:cs typeface="Palatino Linotype"/>
              </a:rPr>
              <a:t> </a:t>
            </a:r>
            <a:r>
              <a:rPr lang="en-US" sz="2400" spc="-10" dirty="0">
                <a:solidFill>
                  <a:srgbClr val="231F20"/>
                </a:solidFill>
                <a:cs typeface="Palatino Linotype"/>
              </a:rPr>
              <a:t>of</a:t>
            </a:r>
            <a:r>
              <a:rPr lang="en-US" sz="2400" dirty="0">
                <a:solidFill>
                  <a:srgbClr val="231F20"/>
                </a:solidFill>
                <a:cs typeface="Palatino Linotype"/>
              </a:rPr>
              <a:t> </a:t>
            </a:r>
            <a:r>
              <a:rPr lang="en-US" sz="2400" spc="-25" dirty="0">
                <a:solidFill>
                  <a:srgbClr val="231F20"/>
                </a:solidFill>
                <a:cs typeface="Palatino Linotype"/>
              </a:rPr>
              <a:t>[2</a:t>
            </a:r>
            <a:r>
              <a:rPr lang="en-US" sz="2400" spc="-37" baseline="27777" dirty="0">
                <a:solidFill>
                  <a:srgbClr val="231F20"/>
                </a:solidFill>
                <a:cs typeface="Palatino Linotype"/>
              </a:rPr>
              <a:t>1</a:t>
            </a:r>
            <a:r>
              <a:rPr lang="en-US" sz="2400" spc="-25" dirty="0">
                <a:solidFill>
                  <a:srgbClr val="231F20"/>
                </a:solidFill>
                <a:cs typeface="Palatino Linotype"/>
              </a:rPr>
              <a:t>,</a:t>
            </a:r>
            <a:r>
              <a:rPr lang="en-US" sz="2400" dirty="0">
                <a:solidFill>
                  <a:srgbClr val="231F20"/>
                </a:solidFill>
                <a:cs typeface="Palatino Linotype"/>
              </a:rPr>
              <a:t> 2</a:t>
            </a:r>
            <a:r>
              <a:rPr lang="en-US" sz="2400" baseline="27777" dirty="0">
                <a:solidFill>
                  <a:srgbClr val="231F20"/>
                </a:solidFill>
                <a:cs typeface="Palatino Linotype"/>
              </a:rPr>
              <a:t>2</a:t>
            </a:r>
            <a:r>
              <a:rPr lang="en-US" sz="2400" dirty="0">
                <a:solidFill>
                  <a:srgbClr val="231F20"/>
                </a:solidFill>
                <a:cs typeface="Palatino Linotype"/>
              </a:rPr>
              <a:t>, </a:t>
            </a:r>
            <a:r>
              <a:rPr lang="en-US" sz="2400" spc="-5" dirty="0">
                <a:solidFill>
                  <a:srgbClr val="231F20"/>
                </a:solidFill>
                <a:cs typeface="Palatino Linotype"/>
              </a:rPr>
              <a:t>2</a:t>
            </a:r>
            <a:r>
              <a:rPr lang="en-US" sz="2400" spc="-7" baseline="27777" dirty="0">
                <a:solidFill>
                  <a:srgbClr val="231F20"/>
                </a:solidFill>
                <a:cs typeface="Palatino Linotype"/>
              </a:rPr>
              <a:t>3</a:t>
            </a:r>
            <a:r>
              <a:rPr lang="en-US" sz="2400" spc="-5" dirty="0">
                <a:solidFill>
                  <a:srgbClr val="231F20"/>
                </a:solidFill>
                <a:cs typeface="Palatino Linotype"/>
              </a:rPr>
              <a:t>,</a:t>
            </a:r>
            <a:r>
              <a:rPr lang="en-US" sz="2400" dirty="0">
                <a:solidFill>
                  <a:srgbClr val="231F20"/>
                </a:solidFill>
                <a:cs typeface="Palatino Linotype"/>
              </a:rPr>
              <a:t> </a:t>
            </a:r>
            <a:r>
              <a:rPr lang="en-US" sz="2400" spc="-10" dirty="0">
                <a:solidFill>
                  <a:srgbClr val="231F20"/>
                </a:solidFill>
                <a:cs typeface="Palatino Linotype"/>
              </a:rPr>
              <a:t>2</a:t>
            </a:r>
            <a:r>
              <a:rPr lang="en-US" sz="2400" spc="-15" baseline="27777" dirty="0">
                <a:solidFill>
                  <a:srgbClr val="231F20"/>
                </a:solidFill>
                <a:cs typeface="Palatino Linotype"/>
              </a:rPr>
              <a:t>4</a:t>
            </a:r>
            <a:r>
              <a:rPr lang="en-US" sz="2400" spc="-10" dirty="0">
                <a:solidFill>
                  <a:srgbClr val="231F20"/>
                </a:solidFill>
                <a:cs typeface="Palatino Linotype"/>
              </a:rPr>
              <a:t>,</a:t>
            </a:r>
            <a:r>
              <a:rPr lang="en-US" sz="2400" dirty="0">
                <a:solidFill>
                  <a:srgbClr val="231F20"/>
                </a:solidFill>
                <a:cs typeface="Palatino Linotype"/>
              </a:rPr>
              <a:t> </a:t>
            </a:r>
            <a:r>
              <a:rPr lang="en-US" sz="2400" spc="-5" dirty="0">
                <a:solidFill>
                  <a:srgbClr val="231F20"/>
                </a:solidFill>
                <a:cs typeface="Palatino Linotype"/>
              </a:rPr>
              <a:t>2</a:t>
            </a:r>
            <a:r>
              <a:rPr lang="en-US" sz="2400" spc="-7" baseline="27777" dirty="0">
                <a:solidFill>
                  <a:srgbClr val="231F20"/>
                </a:solidFill>
                <a:cs typeface="Palatino Linotype"/>
              </a:rPr>
              <a:t>5</a:t>
            </a:r>
            <a:r>
              <a:rPr lang="en-US" sz="2400" spc="-5" dirty="0">
                <a:solidFill>
                  <a:srgbClr val="231F20"/>
                </a:solidFill>
                <a:cs typeface="Palatino Linotype"/>
              </a:rPr>
              <a:t>,</a:t>
            </a:r>
            <a:r>
              <a:rPr lang="en-US" sz="2400" dirty="0">
                <a:solidFill>
                  <a:srgbClr val="231F20"/>
                </a:solidFill>
                <a:cs typeface="Palatino Linotype"/>
              </a:rPr>
              <a:t> </a:t>
            </a:r>
            <a:r>
              <a:rPr lang="en-US" sz="2400" spc="-30" dirty="0">
                <a:solidFill>
                  <a:srgbClr val="231F20"/>
                </a:solidFill>
                <a:cs typeface="Palatino Linotype"/>
              </a:rPr>
              <a:t>2</a:t>
            </a:r>
            <a:r>
              <a:rPr lang="en-US" sz="2400" spc="-44" baseline="27777" dirty="0">
                <a:solidFill>
                  <a:srgbClr val="231F20"/>
                </a:solidFill>
                <a:cs typeface="Palatino Linotype"/>
              </a:rPr>
              <a:t>6</a:t>
            </a:r>
            <a:r>
              <a:rPr lang="en-US" sz="2400" spc="-30" dirty="0">
                <a:solidFill>
                  <a:srgbClr val="231F20"/>
                </a:solidFill>
                <a:cs typeface="Palatino Linotype"/>
              </a:rPr>
              <a:t>].</a:t>
            </a:r>
          </a:p>
          <a:p>
            <a:pPr marL="0" indent="0" algn="just">
              <a:buNone/>
            </a:pPr>
            <a:endParaRPr lang="en-US" sz="2400" spc="-30" dirty="0">
              <a:solidFill>
                <a:srgbClr val="231F20"/>
              </a:solidFill>
              <a:cs typeface="Palatino Linotype"/>
            </a:endParaRPr>
          </a:p>
          <a:p>
            <a:pPr marL="0" indent="0" algn="just">
              <a:buNone/>
            </a:pPr>
            <a:endParaRPr lang="en-US" sz="2400" spc="-30" dirty="0">
              <a:solidFill>
                <a:srgbClr val="231F20"/>
              </a:solidFill>
              <a:cs typeface="Palatino Linotype"/>
            </a:endParaRPr>
          </a:p>
          <a:p>
            <a:pPr marL="0" indent="0" algn="just">
              <a:buNone/>
            </a:pPr>
            <a:endParaRPr lang="en-US" sz="2400" spc="-30" dirty="0">
              <a:solidFill>
                <a:srgbClr val="231F20"/>
              </a:solidFill>
              <a:cs typeface="Palatino Linotype"/>
            </a:endParaRPr>
          </a:p>
          <a:p>
            <a:pPr marL="0" indent="0" algn="just">
              <a:buNone/>
            </a:pPr>
            <a:endParaRPr lang="en-US" sz="2400" spc="-30" dirty="0">
              <a:solidFill>
                <a:srgbClr val="231F20"/>
              </a:solidFill>
              <a:cs typeface="Palatino Linotype"/>
            </a:endParaRPr>
          </a:p>
          <a:p>
            <a:pPr marL="0" indent="0" algn="just">
              <a:buNone/>
            </a:pPr>
            <a:endParaRPr lang="en-US" sz="2400" dirty="0">
              <a:cs typeface="Palatino Linotype"/>
            </a:endParaRPr>
          </a:p>
          <a:p>
            <a:pPr marL="0" indent="0" algn="just">
              <a:buNone/>
            </a:pPr>
            <a:r>
              <a:rPr lang="en-US" sz="2400" b="1" dirty="0"/>
              <a:t>3.pow2(f, x) </a:t>
            </a:r>
            <a:r>
              <a:rPr lang="en-US" sz="2400" dirty="0"/>
              <a:t>– This function is similar to the pow2() function. Here, f is  multiplied to all the elements in the pow2(x) function. Mathematically,  it can be represented as f*(2x) </a:t>
            </a:r>
          </a:p>
          <a:p>
            <a:pPr marL="0" indent="0" algn="just">
              <a:buNone/>
            </a:pPr>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20</a:t>
            </a:fld>
            <a:endParaRPr lang="en-IN"/>
          </a:p>
        </p:txBody>
      </p:sp>
      <p:sp>
        <p:nvSpPr>
          <p:cNvPr id="5" name="Date Placeholder 4">
            <a:extLst>
              <a:ext uri="{FF2B5EF4-FFF2-40B4-BE49-F238E27FC236}">
                <a16:creationId xmlns:a16="http://schemas.microsoft.com/office/drawing/2014/main" id="{F91178EE-94CF-C3EC-6B0B-BF0CADC5F2ED}"/>
              </a:ext>
            </a:extLst>
          </p:cNvPr>
          <p:cNvSpPr>
            <a:spLocks noGrp="1"/>
          </p:cNvSpPr>
          <p:nvPr>
            <p:ph type="dt" sz="half" idx="10"/>
          </p:nvPr>
        </p:nvSpPr>
        <p:spPr/>
        <p:txBody>
          <a:bodyPr/>
          <a:lstStyle/>
          <a:p>
            <a:fld id="{DD257157-0FAB-4A62-A701-33067121D8D4}" type="datetime1">
              <a:rPr lang="en-IN" smtClean="0"/>
              <a:t>22-04-2024</a:t>
            </a:fld>
            <a:endParaRPr lang="en-IN"/>
          </a:p>
        </p:txBody>
      </p:sp>
      <p:pic>
        <p:nvPicPr>
          <p:cNvPr id="7" name="Picture 6">
            <a:extLst>
              <a:ext uri="{FF2B5EF4-FFF2-40B4-BE49-F238E27FC236}">
                <a16:creationId xmlns:a16="http://schemas.microsoft.com/office/drawing/2014/main" id="{013AD405-0E4F-91A4-0CE2-BB888A980FA3}"/>
              </a:ext>
            </a:extLst>
          </p:cNvPr>
          <p:cNvPicPr>
            <a:picLocks noChangeAspect="1"/>
          </p:cNvPicPr>
          <p:nvPr/>
        </p:nvPicPr>
        <p:blipFill>
          <a:blip r:embed="rId2"/>
          <a:stretch>
            <a:fillRect/>
          </a:stretch>
        </p:blipFill>
        <p:spPr>
          <a:xfrm>
            <a:off x="3646285" y="1751721"/>
            <a:ext cx="3286628" cy="2095501"/>
          </a:xfrm>
          <a:prstGeom prst="rect">
            <a:avLst/>
          </a:prstGeom>
        </p:spPr>
      </p:pic>
      <p:pic>
        <p:nvPicPr>
          <p:cNvPr id="9" name="Picture 8">
            <a:extLst>
              <a:ext uri="{FF2B5EF4-FFF2-40B4-BE49-F238E27FC236}">
                <a16:creationId xmlns:a16="http://schemas.microsoft.com/office/drawing/2014/main" id="{EC5E299F-02CC-3DAB-3B72-ED957CAC632F}"/>
              </a:ext>
            </a:extLst>
          </p:cNvPr>
          <p:cNvPicPr>
            <a:picLocks noChangeAspect="1"/>
          </p:cNvPicPr>
          <p:nvPr/>
        </p:nvPicPr>
        <p:blipFill>
          <a:blip r:embed="rId3"/>
          <a:stretch>
            <a:fillRect/>
          </a:stretch>
        </p:blipFill>
        <p:spPr>
          <a:xfrm>
            <a:off x="3281986" y="5020822"/>
            <a:ext cx="4729900" cy="1345574"/>
          </a:xfrm>
          <a:prstGeom prst="rect">
            <a:avLst/>
          </a:prstGeom>
        </p:spPr>
      </p:pic>
    </p:spTree>
    <p:extLst>
      <p:ext uri="{BB962C8B-B14F-4D97-AF65-F5344CB8AC3E}">
        <p14:creationId xmlns:p14="http://schemas.microsoft.com/office/powerpoint/2010/main" val="3935098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4" y="222874"/>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Arithmetic Operations</a:t>
            </a:r>
          </a:p>
        </p:txBody>
      </p:sp>
      <p:sp>
        <p:nvSpPr>
          <p:cNvPr id="3" name="Content Placeholder 2"/>
          <p:cNvSpPr>
            <a:spLocks noGrp="1"/>
          </p:cNvSpPr>
          <p:nvPr>
            <p:ph idx="1"/>
          </p:nvPr>
        </p:nvSpPr>
        <p:spPr>
          <a:xfrm>
            <a:off x="473724" y="1013553"/>
            <a:ext cx="11237205" cy="5376229"/>
          </a:xfrm>
        </p:spPr>
        <p:txBody>
          <a:bodyPr>
            <a:normAutofit/>
          </a:bodyPr>
          <a:lstStyle/>
          <a:p>
            <a:pPr marL="0" indent="0" algn="just">
              <a:buNone/>
            </a:pPr>
            <a:r>
              <a:rPr lang="en-US" sz="2400" b="1" dirty="0" err="1"/>
              <a:t>sqrt</a:t>
            </a:r>
            <a:r>
              <a:rPr lang="en-US" sz="2400" b="1" dirty="0"/>
              <a:t>(x) </a:t>
            </a:r>
            <a:r>
              <a:rPr lang="en-US" sz="2400" dirty="0"/>
              <a:t>– As the name suggests, this function calculates the square  root of all the elements in the vector/matrix x </a:t>
            </a:r>
          </a:p>
          <a:p>
            <a:pPr marL="0" indent="0" algn="just">
              <a:buNone/>
            </a:pPr>
            <a:r>
              <a:rPr lang="en-IN" sz="2400" b="1" dirty="0"/>
              <a:t>Octave:&gt;</a:t>
            </a:r>
            <a:r>
              <a:rPr lang="en-US" sz="2400" dirty="0"/>
              <a:t>x=[1 2 3 4]</a:t>
            </a:r>
          </a:p>
          <a:p>
            <a:pPr marL="0" indent="0" algn="just">
              <a:buNone/>
            </a:pPr>
            <a:r>
              <a:rPr lang="en-IN" sz="2400" dirty="0" err="1"/>
              <a:t>sqrt</a:t>
            </a:r>
            <a:r>
              <a:rPr lang="en-IN" sz="2400" dirty="0"/>
              <a:t>(x)</a:t>
            </a:r>
          </a:p>
          <a:p>
            <a:pPr marL="0" indent="0" algn="just">
              <a:buNone/>
            </a:pPr>
            <a:r>
              <a:rPr lang="en-US" sz="2400" b="1" dirty="0"/>
              <a:t>Output: </a:t>
            </a:r>
            <a:r>
              <a:rPr lang="en-US" sz="2400" dirty="0" err="1"/>
              <a:t>ans</a:t>
            </a:r>
            <a:r>
              <a:rPr lang="en-US" sz="2400" dirty="0"/>
              <a:t> =</a:t>
            </a:r>
          </a:p>
          <a:p>
            <a:pPr marL="0" indent="0" algn="just">
              <a:buNone/>
            </a:pPr>
            <a:r>
              <a:rPr lang="en-US" sz="2400" dirty="0"/>
              <a:t>   1.0000   1.4142   1.7321   2.0000</a:t>
            </a:r>
          </a:p>
          <a:p>
            <a:pPr algn="just"/>
            <a:endParaRPr lang="en-US"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21</a:t>
            </a:fld>
            <a:endParaRPr lang="en-IN"/>
          </a:p>
        </p:txBody>
      </p:sp>
      <p:sp>
        <p:nvSpPr>
          <p:cNvPr id="5" name="Date Placeholder 4">
            <a:extLst>
              <a:ext uri="{FF2B5EF4-FFF2-40B4-BE49-F238E27FC236}">
                <a16:creationId xmlns:a16="http://schemas.microsoft.com/office/drawing/2014/main" id="{6079A6E6-031A-4383-73D6-68EF97E55657}"/>
              </a:ext>
            </a:extLst>
          </p:cNvPr>
          <p:cNvSpPr>
            <a:spLocks noGrp="1"/>
          </p:cNvSpPr>
          <p:nvPr>
            <p:ph type="dt" sz="half" idx="10"/>
          </p:nvPr>
        </p:nvSpPr>
        <p:spPr/>
        <p:txBody>
          <a:bodyPr/>
          <a:lstStyle/>
          <a:p>
            <a:fld id="{7DADB056-1C0F-406F-97A8-AFC3A08AA869}" type="datetime1">
              <a:rPr lang="en-IN" smtClean="0"/>
              <a:t>22-04-2024</a:t>
            </a:fld>
            <a:endParaRPr lang="en-IN"/>
          </a:p>
        </p:txBody>
      </p:sp>
    </p:spTree>
    <p:extLst>
      <p:ext uri="{BB962C8B-B14F-4D97-AF65-F5344CB8AC3E}">
        <p14:creationId xmlns:p14="http://schemas.microsoft.com/office/powerpoint/2010/main" val="396871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Trigonometric functions</a:t>
            </a:r>
          </a:p>
        </p:txBody>
      </p:sp>
      <p:sp>
        <p:nvSpPr>
          <p:cNvPr id="3" name="Content Placeholder 2"/>
          <p:cNvSpPr>
            <a:spLocks noGrp="1"/>
          </p:cNvSpPr>
          <p:nvPr>
            <p:ph idx="1"/>
          </p:nvPr>
        </p:nvSpPr>
        <p:spPr>
          <a:xfrm>
            <a:off x="477396" y="1345246"/>
            <a:ext cx="11237205" cy="5376229"/>
          </a:xfrm>
        </p:spPr>
        <p:txBody>
          <a:bodyPr>
            <a:normAutofit/>
          </a:bodyPr>
          <a:lstStyle/>
          <a:p>
            <a:pPr marL="0" indent="0" algn="just">
              <a:buNone/>
            </a:pPr>
            <a:r>
              <a:rPr lang="en-US" sz="2400" b="1" dirty="0"/>
              <a:t>abs(x) – </a:t>
            </a:r>
            <a:r>
              <a:rPr lang="en-US" sz="2400" dirty="0"/>
              <a:t>This function returns the absolute values of all the elements  in the vector/matrix x. All the negative values are replaced as the absolute values.</a:t>
            </a:r>
          </a:p>
          <a:p>
            <a:pPr marL="0" indent="0" algn="just">
              <a:buNone/>
            </a:pPr>
            <a:r>
              <a:rPr lang="en-IN" sz="2400" b="1" dirty="0"/>
              <a:t>Octave:&gt;</a:t>
            </a:r>
            <a:r>
              <a:rPr lang="de-DE" sz="2400" dirty="0"/>
              <a:t> x=[1 -2 3 -4]</a:t>
            </a:r>
          </a:p>
          <a:p>
            <a:pPr marL="0" indent="0" algn="just">
              <a:buNone/>
            </a:pPr>
            <a:r>
              <a:rPr lang="de-DE" sz="2400" dirty="0"/>
              <a:t>abs(x)</a:t>
            </a:r>
          </a:p>
          <a:p>
            <a:pPr marL="0" indent="0" algn="just">
              <a:buNone/>
            </a:pPr>
            <a:r>
              <a:rPr lang="en-US" sz="2400" b="1" dirty="0"/>
              <a:t>Output:</a:t>
            </a:r>
            <a:r>
              <a:rPr lang="fr-FR" sz="2400" b="1" dirty="0"/>
              <a:t>x =</a:t>
            </a:r>
          </a:p>
          <a:p>
            <a:pPr marL="0" indent="0" algn="just">
              <a:buNone/>
            </a:pPr>
            <a:r>
              <a:rPr lang="fr-FR" sz="2400" b="1" dirty="0"/>
              <a:t>   1  -2   3  -4</a:t>
            </a:r>
          </a:p>
          <a:p>
            <a:pPr marL="0" indent="0" algn="just">
              <a:buNone/>
            </a:pPr>
            <a:r>
              <a:rPr lang="fr-FR" sz="2400" b="1" dirty="0"/>
              <a:t>ans =</a:t>
            </a:r>
          </a:p>
          <a:p>
            <a:pPr marL="0" indent="0" algn="just">
              <a:buNone/>
            </a:pPr>
            <a:r>
              <a:rPr lang="fr-FR" sz="2400" b="1" dirty="0"/>
              <a:t>   1   2   3   4</a:t>
            </a:r>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22</a:t>
            </a:fld>
            <a:endParaRPr lang="en-IN"/>
          </a:p>
        </p:txBody>
      </p:sp>
      <p:sp>
        <p:nvSpPr>
          <p:cNvPr id="5" name="Date Placeholder 4">
            <a:extLst>
              <a:ext uri="{FF2B5EF4-FFF2-40B4-BE49-F238E27FC236}">
                <a16:creationId xmlns:a16="http://schemas.microsoft.com/office/drawing/2014/main" id="{BFBB1388-0CFB-90E1-390F-5523F9DBA8D0}"/>
              </a:ext>
            </a:extLst>
          </p:cNvPr>
          <p:cNvSpPr>
            <a:spLocks noGrp="1"/>
          </p:cNvSpPr>
          <p:nvPr>
            <p:ph type="dt" sz="half" idx="10"/>
          </p:nvPr>
        </p:nvSpPr>
        <p:spPr/>
        <p:txBody>
          <a:bodyPr/>
          <a:lstStyle/>
          <a:p>
            <a:fld id="{61321535-CC88-4447-9DFF-B98722A0CE73}" type="datetime1">
              <a:rPr lang="en-IN" smtClean="0"/>
              <a:t>22-04-2024</a:t>
            </a:fld>
            <a:endParaRPr lang="en-IN"/>
          </a:p>
        </p:txBody>
      </p:sp>
    </p:spTree>
    <p:extLst>
      <p:ext uri="{BB962C8B-B14F-4D97-AF65-F5344CB8AC3E}">
        <p14:creationId xmlns:p14="http://schemas.microsoft.com/office/powerpoint/2010/main" val="1110218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727" y="120650"/>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Trigonometric functions</a:t>
            </a:r>
          </a:p>
        </p:txBody>
      </p:sp>
      <p:sp>
        <p:nvSpPr>
          <p:cNvPr id="3" name="Content Placeholder 2"/>
          <p:cNvSpPr>
            <a:spLocks noGrp="1"/>
          </p:cNvSpPr>
          <p:nvPr>
            <p:ph idx="1"/>
          </p:nvPr>
        </p:nvSpPr>
        <p:spPr>
          <a:xfrm>
            <a:off x="473723" y="595511"/>
            <a:ext cx="11237205" cy="5376229"/>
          </a:xfrm>
        </p:spPr>
        <p:txBody>
          <a:bodyPr>
            <a:noAutofit/>
          </a:bodyPr>
          <a:lstStyle/>
          <a:p>
            <a:pPr marL="0" indent="0" algn="just">
              <a:buNone/>
            </a:pPr>
            <a:r>
              <a:rPr lang="en-US" sz="2400" b="1" dirty="0"/>
              <a:t>sin(x) – </a:t>
            </a:r>
            <a:r>
              <a:rPr lang="en-US" sz="2400" dirty="0"/>
              <a:t>This function returns the sine value of all the elements in the  vector/matrix x in radians.</a:t>
            </a:r>
          </a:p>
          <a:p>
            <a:pPr marL="0" indent="0" algn="just">
              <a:buNone/>
            </a:pPr>
            <a:r>
              <a:rPr lang="en-IN" sz="2400" b="1" dirty="0"/>
              <a:t>Octave:&gt;</a:t>
            </a:r>
            <a:r>
              <a:rPr lang="de-DE" sz="2400" dirty="0"/>
              <a:t> x=[1 2 3 4]</a:t>
            </a:r>
          </a:p>
          <a:p>
            <a:pPr marL="0" indent="0" algn="just">
              <a:buNone/>
            </a:pPr>
            <a:r>
              <a:rPr lang="de-DE" sz="2400" dirty="0"/>
              <a:t>abs(x)</a:t>
            </a:r>
          </a:p>
          <a:p>
            <a:pPr marL="0" indent="0" algn="just">
              <a:buNone/>
            </a:pPr>
            <a:r>
              <a:rPr lang="en-US" sz="2400" b="1" dirty="0"/>
              <a:t>Output:</a:t>
            </a:r>
            <a:r>
              <a:rPr lang="fr-FR" sz="2400" b="1" dirty="0"/>
              <a:t>ans =</a:t>
            </a:r>
          </a:p>
          <a:p>
            <a:pPr marL="0" indent="0" algn="just">
              <a:buNone/>
            </a:pPr>
            <a:r>
              <a:rPr lang="fr-FR" sz="2400" b="1" dirty="0"/>
              <a:t>   0.8415   0.9093   0.1411  -0.7568</a:t>
            </a:r>
          </a:p>
          <a:p>
            <a:pPr marL="0" indent="0" algn="just">
              <a:buNone/>
            </a:pPr>
            <a:r>
              <a:rPr lang="en-US" sz="2400" b="1" dirty="0" err="1"/>
              <a:t>sind</a:t>
            </a:r>
            <a:r>
              <a:rPr lang="en-US" sz="2400" b="1" dirty="0"/>
              <a:t>() – </a:t>
            </a:r>
            <a:r>
              <a:rPr lang="en-US" sz="2400" dirty="0"/>
              <a:t>This function returns the sine value of all the elements in the  vector/matrix x in degrees </a:t>
            </a:r>
          </a:p>
          <a:p>
            <a:pPr marL="0" indent="0" algn="just">
              <a:buNone/>
            </a:pPr>
            <a:r>
              <a:rPr lang="en-IN" sz="2400" b="1" dirty="0"/>
              <a:t>Octave:&gt;</a:t>
            </a:r>
            <a:r>
              <a:rPr lang="de-DE" sz="2400" dirty="0"/>
              <a:t> x=[1 2 3 4]</a:t>
            </a:r>
          </a:p>
          <a:p>
            <a:pPr marL="0" indent="0" algn="just">
              <a:buNone/>
            </a:pPr>
            <a:r>
              <a:rPr lang="de-DE" sz="2400" dirty="0"/>
              <a:t>abs(x)</a:t>
            </a:r>
          </a:p>
          <a:p>
            <a:pPr marL="0" indent="0" algn="just">
              <a:buNone/>
            </a:pPr>
            <a:r>
              <a:rPr lang="en-US" sz="2400" b="1" dirty="0"/>
              <a:t>Output:</a:t>
            </a:r>
            <a:r>
              <a:rPr lang="fr-FR" sz="2400" dirty="0"/>
              <a:t>ans =</a:t>
            </a:r>
          </a:p>
          <a:p>
            <a:pPr marL="0" indent="0" algn="just">
              <a:buNone/>
            </a:pPr>
            <a:r>
              <a:rPr lang="fr-FR" sz="2400" dirty="0"/>
              <a:t>   0.017452   0.034899   0.052336   0.069756</a:t>
            </a:r>
          </a:p>
          <a:p>
            <a:pPr marL="0" indent="0" algn="just">
              <a:buNone/>
            </a:pPr>
            <a:r>
              <a:rPr lang="en-US" sz="2400" dirty="0"/>
              <a:t>Similarly, you can also calculate all trigonometric values such as  cosine, sec, tan, etc. in GNU Octave.</a:t>
            </a:r>
            <a:endParaRPr lang="fr-FR"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23</a:t>
            </a:fld>
            <a:endParaRPr lang="en-IN"/>
          </a:p>
        </p:txBody>
      </p:sp>
      <p:sp>
        <p:nvSpPr>
          <p:cNvPr id="5" name="Date Placeholder 4">
            <a:extLst>
              <a:ext uri="{FF2B5EF4-FFF2-40B4-BE49-F238E27FC236}">
                <a16:creationId xmlns:a16="http://schemas.microsoft.com/office/drawing/2014/main" id="{912BB73E-37FD-AD98-FCF8-815DDC74272B}"/>
              </a:ext>
            </a:extLst>
          </p:cNvPr>
          <p:cNvSpPr>
            <a:spLocks noGrp="1"/>
          </p:cNvSpPr>
          <p:nvPr>
            <p:ph type="dt" sz="half" idx="10"/>
          </p:nvPr>
        </p:nvSpPr>
        <p:spPr>
          <a:xfrm>
            <a:off x="838200" y="6492875"/>
            <a:ext cx="2743200" cy="365125"/>
          </a:xfrm>
        </p:spPr>
        <p:txBody>
          <a:bodyPr/>
          <a:lstStyle/>
          <a:p>
            <a:fld id="{FF093819-73DA-4CBD-B936-4F4E27A46F08}" type="datetime1">
              <a:rPr lang="en-IN" smtClean="0"/>
              <a:t>22-04-2024</a:t>
            </a:fld>
            <a:endParaRPr lang="en-IN" dirty="0"/>
          </a:p>
        </p:txBody>
      </p:sp>
    </p:spTree>
    <p:extLst>
      <p:ext uri="{BB962C8B-B14F-4D97-AF65-F5344CB8AC3E}">
        <p14:creationId xmlns:p14="http://schemas.microsoft.com/office/powerpoint/2010/main" val="2763055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96135"/>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Trigonometric functions</a:t>
            </a:r>
          </a:p>
        </p:txBody>
      </p:sp>
      <p:sp>
        <p:nvSpPr>
          <p:cNvPr id="3" name="Content Placeholder 2"/>
          <p:cNvSpPr>
            <a:spLocks noGrp="1"/>
          </p:cNvSpPr>
          <p:nvPr>
            <p:ph idx="1"/>
          </p:nvPr>
        </p:nvSpPr>
        <p:spPr>
          <a:xfrm>
            <a:off x="477395" y="980121"/>
            <a:ext cx="11237205" cy="5376229"/>
          </a:xfrm>
        </p:spPr>
        <p:txBody>
          <a:bodyPr>
            <a:normAutofit/>
          </a:bodyPr>
          <a:lstStyle/>
          <a:p>
            <a:pPr marL="0" indent="0" algn="just">
              <a:buNone/>
            </a:pPr>
            <a:r>
              <a:rPr lang="en-US" sz="2400" b="1" dirty="0"/>
              <a:t>rad2deg() – </a:t>
            </a:r>
            <a:r>
              <a:rPr lang="en-US" sz="2400" dirty="0"/>
              <a:t>This function converts the given value in radians to  degree format.</a:t>
            </a:r>
          </a:p>
          <a:p>
            <a:pPr marL="0" indent="0" algn="just">
              <a:buNone/>
            </a:pPr>
            <a:r>
              <a:rPr lang="en-IN" sz="2400" b="1" dirty="0"/>
              <a:t>Octave:&gt;</a:t>
            </a:r>
            <a:r>
              <a:rPr lang="de-DE" sz="2400" dirty="0"/>
              <a:t> x=[1 2 3 4]</a:t>
            </a:r>
          </a:p>
          <a:p>
            <a:pPr marL="0" indent="0" algn="just">
              <a:buNone/>
            </a:pPr>
            <a:r>
              <a:rPr lang="de-DE" sz="2400" dirty="0"/>
              <a:t>rad2deg(x)</a:t>
            </a:r>
          </a:p>
          <a:p>
            <a:pPr marL="0" indent="0" algn="just">
              <a:buNone/>
            </a:pPr>
            <a:r>
              <a:rPr lang="en-US" sz="2400" b="1" dirty="0"/>
              <a:t>Output:</a:t>
            </a:r>
            <a:r>
              <a:rPr lang="fr-FR" sz="2400" dirty="0"/>
              <a:t>ans =</a:t>
            </a:r>
          </a:p>
          <a:p>
            <a:pPr marL="0" indent="0" algn="just">
              <a:buNone/>
            </a:pPr>
            <a:r>
              <a:rPr lang="fr-FR" sz="2400" dirty="0"/>
              <a:t>    57.296   114.592   171.887   229.183</a:t>
            </a:r>
          </a:p>
          <a:p>
            <a:pPr marL="0" indent="0" algn="just">
              <a:buNone/>
            </a:pPr>
            <a:r>
              <a:rPr lang="en-US" sz="2400" b="1" dirty="0"/>
              <a:t>deg2rad() – </a:t>
            </a:r>
            <a:r>
              <a:rPr lang="en-US" sz="2400" dirty="0"/>
              <a:t>This function converts the given value in the degree format to radians format</a:t>
            </a:r>
          </a:p>
          <a:p>
            <a:pPr marL="0" indent="0" algn="just">
              <a:buNone/>
            </a:pPr>
            <a:r>
              <a:rPr lang="en-IN" sz="2400" b="1" dirty="0"/>
              <a:t>Octave:&gt;</a:t>
            </a:r>
            <a:r>
              <a:rPr lang="de-DE" sz="2400" dirty="0"/>
              <a:t> x=[1 2 3 4]</a:t>
            </a:r>
          </a:p>
          <a:p>
            <a:pPr marL="0" indent="0" algn="just">
              <a:buNone/>
            </a:pPr>
            <a:r>
              <a:rPr lang="de-DE" sz="2400" dirty="0"/>
              <a:t>deg2rad(x)</a:t>
            </a:r>
          </a:p>
          <a:p>
            <a:pPr marL="0" indent="0" algn="just">
              <a:buNone/>
            </a:pPr>
            <a:r>
              <a:rPr lang="en-US" sz="2400" b="1" dirty="0"/>
              <a:t>Output:</a:t>
            </a:r>
            <a:r>
              <a:rPr lang="fr-FR" sz="2400" dirty="0"/>
              <a:t>ans =</a:t>
            </a:r>
          </a:p>
          <a:p>
            <a:pPr marL="0" indent="0" algn="just">
              <a:buNone/>
            </a:pPr>
            <a:r>
              <a:rPr lang="fr-FR" sz="2400" dirty="0"/>
              <a:t>   0.017453   0.034907   0.052360   0.069813</a:t>
            </a:r>
          </a:p>
          <a:p>
            <a:pPr algn="just"/>
            <a:r>
              <a:rPr lang="fr-FR" sz="2400" dirty="0"/>
              <a:t>GNU </a:t>
            </a:r>
            <a:r>
              <a:rPr lang="fr-FR" sz="2400" dirty="0" err="1"/>
              <a:t>provides</a:t>
            </a:r>
            <a:r>
              <a:rPr lang="fr-FR" sz="2400" dirty="0"/>
              <a:t> a lot of </a:t>
            </a:r>
            <a:r>
              <a:rPr lang="fr-FR" sz="2400" dirty="0" err="1"/>
              <a:t>such</a:t>
            </a:r>
            <a:r>
              <a:rPr lang="fr-FR" sz="2400" dirty="0"/>
              <a:t> </a:t>
            </a:r>
            <a:r>
              <a:rPr lang="fr-FR" sz="2400" dirty="0" err="1"/>
              <a:t>built-in</a:t>
            </a:r>
            <a:r>
              <a:rPr lang="fr-FR" sz="2400" dirty="0"/>
              <a:t> </a:t>
            </a:r>
            <a:r>
              <a:rPr lang="fr-FR" sz="2400" dirty="0" err="1"/>
              <a:t>functions</a:t>
            </a:r>
            <a:r>
              <a:rPr lang="fr-FR" sz="2400" dirty="0"/>
              <a:t> </a:t>
            </a:r>
            <a:r>
              <a:rPr lang="fr-FR" sz="2400" dirty="0" err="1"/>
              <a:t>that</a:t>
            </a:r>
            <a:r>
              <a:rPr lang="fr-FR" sz="2400" dirty="0"/>
              <a:t> </a:t>
            </a:r>
            <a:r>
              <a:rPr lang="fr-FR" sz="2400" dirty="0" err="1"/>
              <a:t>make</a:t>
            </a:r>
            <a:r>
              <a:rPr lang="fr-FR" sz="2400" dirty="0"/>
              <a:t> </a:t>
            </a:r>
            <a:r>
              <a:rPr lang="fr-FR" sz="2400" dirty="0" err="1"/>
              <a:t>it</a:t>
            </a:r>
            <a:r>
              <a:rPr lang="fr-FR" sz="2400" dirty="0"/>
              <a:t> </a:t>
            </a:r>
            <a:r>
              <a:rPr lang="fr-FR" sz="2400" dirty="0" err="1"/>
              <a:t>easy</a:t>
            </a:r>
            <a:r>
              <a:rPr lang="fr-FR" sz="2400" dirty="0"/>
              <a:t> to </a:t>
            </a:r>
            <a:r>
              <a:rPr lang="fr-FR" sz="2400" dirty="0" err="1"/>
              <a:t>perform</a:t>
            </a:r>
            <a:r>
              <a:rPr lang="fr-FR" sz="2400" dirty="0"/>
              <a:t> </a:t>
            </a:r>
            <a:r>
              <a:rPr lang="fr-FR" sz="2400" dirty="0" err="1"/>
              <a:t>arithmetic</a:t>
            </a:r>
            <a:r>
              <a:rPr lang="fr-FR" sz="2400" dirty="0"/>
              <a:t> </a:t>
            </a:r>
            <a:r>
              <a:rPr lang="fr-FR" sz="2400" dirty="0" err="1"/>
              <a:t>operations</a:t>
            </a:r>
            <a:r>
              <a:rPr lang="fr-FR" sz="2400" dirty="0"/>
              <a:t> in GNU Octave.</a:t>
            </a:r>
          </a:p>
        </p:txBody>
      </p:sp>
      <p:sp>
        <p:nvSpPr>
          <p:cNvPr id="4" name="Slide Number Placeholder 3"/>
          <p:cNvSpPr>
            <a:spLocks noGrp="1"/>
          </p:cNvSpPr>
          <p:nvPr>
            <p:ph type="sldNum" sz="quarter" idx="12"/>
          </p:nvPr>
        </p:nvSpPr>
        <p:spPr/>
        <p:txBody>
          <a:bodyPr/>
          <a:lstStyle/>
          <a:p>
            <a:fld id="{0582FFC0-0EEA-4EB8-88E5-03F607CDC4F3}" type="slidenum">
              <a:rPr lang="en-IN" smtClean="0"/>
              <a:t>24</a:t>
            </a:fld>
            <a:endParaRPr lang="en-IN"/>
          </a:p>
        </p:txBody>
      </p:sp>
      <p:sp>
        <p:nvSpPr>
          <p:cNvPr id="5" name="Date Placeholder 4">
            <a:extLst>
              <a:ext uri="{FF2B5EF4-FFF2-40B4-BE49-F238E27FC236}">
                <a16:creationId xmlns:a16="http://schemas.microsoft.com/office/drawing/2014/main" id="{8AE5E204-D652-46DA-58BD-818B096ADDB2}"/>
              </a:ext>
            </a:extLst>
          </p:cNvPr>
          <p:cNvSpPr>
            <a:spLocks noGrp="1"/>
          </p:cNvSpPr>
          <p:nvPr>
            <p:ph type="dt" sz="half" idx="10"/>
          </p:nvPr>
        </p:nvSpPr>
        <p:spPr/>
        <p:txBody>
          <a:bodyPr/>
          <a:lstStyle/>
          <a:p>
            <a:fld id="{BD12820F-1108-429A-B42B-3ABBF223E287}" type="datetime1">
              <a:rPr lang="en-IN" smtClean="0"/>
              <a:t>22-04-2024</a:t>
            </a:fld>
            <a:endParaRPr lang="en-IN"/>
          </a:p>
        </p:txBody>
      </p:sp>
    </p:spTree>
    <p:extLst>
      <p:ext uri="{BB962C8B-B14F-4D97-AF65-F5344CB8AC3E}">
        <p14:creationId xmlns:p14="http://schemas.microsoft.com/office/powerpoint/2010/main" val="710920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728" y="271033"/>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Set Operations</a:t>
            </a:r>
          </a:p>
        </p:txBody>
      </p:sp>
      <p:sp>
        <p:nvSpPr>
          <p:cNvPr id="3" name="Content Placeholder 2"/>
          <p:cNvSpPr>
            <a:spLocks noGrp="1"/>
          </p:cNvSpPr>
          <p:nvPr>
            <p:ph idx="1"/>
          </p:nvPr>
        </p:nvSpPr>
        <p:spPr>
          <a:xfrm>
            <a:off x="473723" y="784313"/>
            <a:ext cx="11237205" cy="5376229"/>
          </a:xfrm>
        </p:spPr>
        <p:txBody>
          <a:bodyPr>
            <a:noAutofit/>
          </a:bodyPr>
          <a:lstStyle/>
          <a:p>
            <a:pPr algn="just"/>
            <a:r>
              <a:rPr lang="en-US" sz="1900" dirty="0"/>
              <a:t>GNU Octave has many functions to manage huge datasets. A set is nothing  but a collection of distinctive elements of a vector or a matrix.</a:t>
            </a:r>
          </a:p>
          <a:p>
            <a:pPr algn="just"/>
            <a:r>
              <a:rPr lang="en-US" sz="1900" dirty="0"/>
              <a:t>A vector or a  matrix can be converted to a set just by removing the duplicate values using  the unique function.</a:t>
            </a:r>
          </a:p>
          <a:p>
            <a:pPr algn="just"/>
            <a:r>
              <a:rPr lang="en-US" sz="1900" dirty="0"/>
              <a:t>Moreover, it is not mandatory to use the unique function as all the set functions in GNU Octave removes the duplicate values  before operating.</a:t>
            </a:r>
          </a:p>
          <a:p>
            <a:pPr algn="just"/>
            <a:r>
              <a:rPr lang="en-US" sz="1900" b="1" spc="-5" dirty="0">
                <a:solidFill>
                  <a:srgbClr val="231F20"/>
                </a:solidFill>
                <a:cs typeface="Palatino Linotype"/>
              </a:rPr>
              <a:t>unique(x)</a:t>
            </a:r>
            <a:r>
              <a:rPr lang="en-US" sz="1900" b="1" spc="155" dirty="0">
                <a:solidFill>
                  <a:srgbClr val="231F20"/>
                </a:solidFill>
                <a:cs typeface="Palatino Linotype"/>
              </a:rPr>
              <a:t> </a:t>
            </a:r>
            <a:r>
              <a:rPr lang="en-US" sz="1900" dirty="0">
                <a:solidFill>
                  <a:srgbClr val="231F20"/>
                </a:solidFill>
                <a:cs typeface="Palatino Linotype"/>
              </a:rPr>
              <a:t>–</a:t>
            </a:r>
            <a:r>
              <a:rPr lang="en-US" sz="1900" spc="150" dirty="0">
                <a:solidFill>
                  <a:srgbClr val="231F20"/>
                </a:solidFill>
                <a:cs typeface="Palatino Linotype"/>
              </a:rPr>
              <a:t> </a:t>
            </a:r>
            <a:r>
              <a:rPr lang="en-US" sz="1900" spc="10" dirty="0">
                <a:solidFill>
                  <a:srgbClr val="231F20"/>
                </a:solidFill>
                <a:cs typeface="Palatino Linotype"/>
              </a:rPr>
              <a:t>This</a:t>
            </a:r>
            <a:r>
              <a:rPr lang="en-US" sz="1900" spc="155" dirty="0">
                <a:solidFill>
                  <a:srgbClr val="231F20"/>
                </a:solidFill>
                <a:cs typeface="Palatino Linotype"/>
              </a:rPr>
              <a:t> </a:t>
            </a:r>
            <a:r>
              <a:rPr lang="en-US" sz="1900" spc="5" dirty="0">
                <a:solidFill>
                  <a:srgbClr val="231F20"/>
                </a:solidFill>
                <a:cs typeface="Palatino Linotype"/>
              </a:rPr>
              <a:t>function</a:t>
            </a:r>
            <a:r>
              <a:rPr lang="en-US" sz="1900" spc="155" dirty="0">
                <a:solidFill>
                  <a:srgbClr val="231F20"/>
                </a:solidFill>
                <a:cs typeface="Palatino Linotype"/>
              </a:rPr>
              <a:t> </a:t>
            </a:r>
            <a:r>
              <a:rPr lang="en-US" sz="1900" spc="-10" dirty="0">
                <a:solidFill>
                  <a:srgbClr val="231F20"/>
                </a:solidFill>
                <a:cs typeface="Palatino Linotype"/>
              </a:rPr>
              <a:t>removes</a:t>
            </a:r>
            <a:r>
              <a:rPr lang="en-US" sz="1900" spc="155" dirty="0">
                <a:solidFill>
                  <a:srgbClr val="231F20"/>
                </a:solidFill>
                <a:cs typeface="Palatino Linotype"/>
              </a:rPr>
              <a:t> </a:t>
            </a:r>
            <a:r>
              <a:rPr lang="en-US" sz="1900" spc="5" dirty="0">
                <a:solidFill>
                  <a:srgbClr val="231F20"/>
                </a:solidFill>
                <a:cs typeface="Palatino Linotype"/>
              </a:rPr>
              <a:t>all</a:t>
            </a:r>
            <a:r>
              <a:rPr lang="en-US" sz="1900" spc="155" dirty="0">
                <a:solidFill>
                  <a:srgbClr val="231F20"/>
                </a:solidFill>
                <a:cs typeface="Palatino Linotype"/>
              </a:rPr>
              <a:t> </a:t>
            </a:r>
            <a:r>
              <a:rPr lang="en-US" sz="1900" dirty="0">
                <a:solidFill>
                  <a:srgbClr val="231F20"/>
                </a:solidFill>
                <a:cs typeface="Palatino Linotype"/>
              </a:rPr>
              <a:t>the</a:t>
            </a:r>
            <a:r>
              <a:rPr lang="en-US" sz="1900" spc="155" dirty="0">
                <a:solidFill>
                  <a:srgbClr val="231F20"/>
                </a:solidFill>
                <a:cs typeface="Palatino Linotype"/>
              </a:rPr>
              <a:t> </a:t>
            </a:r>
            <a:r>
              <a:rPr lang="en-US" sz="1900" spc="-15" dirty="0">
                <a:solidFill>
                  <a:srgbClr val="231F20"/>
                </a:solidFill>
                <a:cs typeface="Palatino Linotype"/>
              </a:rPr>
              <a:t>duplicate</a:t>
            </a:r>
            <a:r>
              <a:rPr lang="en-US" sz="1900" spc="155" dirty="0">
                <a:solidFill>
                  <a:srgbClr val="231F20"/>
                </a:solidFill>
                <a:cs typeface="Palatino Linotype"/>
              </a:rPr>
              <a:t> </a:t>
            </a:r>
            <a:r>
              <a:rPr lang="en-US" sz="1900" spc="-10" dirty="0">
                <a:solidFill>
                  <a:srgbClr val="231F20"/>
                </a:solidFill>
                <a:cs typeface="Palatino Linotype"/>
              </a:rPr>
              <a:t>values</a:t>
            </a:r>
            <a:r>
              <a:rPr lang="en-US" sz="1900" spc="155" dirty="0">
                <a:solidFill>
                  <a:srgbClr val="231F20"/>
                </a:solidFill>
                <a:cs typeface="Palatino Linotype"/>
              </a:rPr>
              <a:t> </a:t>
            </a:r>
            <a:r>
              <a:rPr lang="en-US" sz="1900" spc="-10" dirty="0">
                <a:solidFill>
                  <a:srgbClr val="231F20"/>
                </a:solidFill>
                <a:cs typeface="Palatino Linotype"/>
              </a:rPr>
              <a:t>of</a:t>
            </a:r>
            <a:r>
              <a:rPr lang="en-US" sz="1900" spc="155" dirty="0">
                <a:solidFill>
                  <a:srgbClr val="231F20"/>
                </a:solidFill>
                <a:cs typeface="Palatino Linotype"/>
              </a:rPr>
              <a:t> </a:t>
            </a:r>
            <a:r>
              <a:rPr lang="en-US" sz="1900" dirty="0">
                <a:solidFill>
                  <a:srgbClr val="231F20"/>
                </a:solidFill>
                <a:cs typeface="Palatino Linotype"/>
              </a:rPr>
              <a:t>the </a:t>
            </a:r>
            <a:r>
              <a:rPr lang="en-US" sz="1900" spc="-235" dirty="0">
                <a:solidFill>
                  <a:srgbClr val="231F20"/>
                </a:solidFill>
                <a:cs typeface="Palatino Linotype"/>
              </a:rPr>
              <a:t> </a:t>
            </a:r>
            <a:r>
              <a:rPr lang="en-US" sz="1900" spc="5" dirty="0">
                <a:solidFill>
                  <a:srgbClr val="231F20"/>
                </a:solidFill>
                <a:cs typeface="Palatino Linotype"/>
              </a:rPr>
              <a:t>vector/matrix</a:t>
            </a:r>
            <a:r>
              <a:rPr lang="en-US" sz="1900" spc="-5" dirty="0">
                <a:solidFill>
                  <a:srgbClr val="231F20"/>
                </a:solidFill>
                <a:cs typeface="Palatino Linotype"/>
              </a:rPr>
              <a:t> </a:t>
            </a:r>
            <a:r>
              <a:rPr lang="en-US" sz="1900" spc="-10" dirty="0">
                <a:solidFill>
                  <a:srgbClr val="231F20"/>
                </a:solidFill>
                <a:cs typeface="Palatino Linotype"/>
              </a:rPr>
              <a:t>x.</a:t>
            </a:r>
          </a:p>
          <a:p>
            <a:pPr algn="just"/>
            <a:r>
              <a:rPr lang="en-US" sz="1900" b="1" dirty="0"/>
              <a:t>union(M, N) </a:t>
            </a:r>
            <a:r>
              <a:rPr lang="en-US" sz="1900" dirty="0"/>
              <a:t>– This function merges both the set M and N. Note that duplicate values are not included in the union of the set.</a:t>
            </a:r>
          </a:p>
          <a:p>
            <a:pPr algn="just"/>
            <a:r>
              <a:rPr lang="en-US" sz="1900" b="1" dirty="0"/>
              <a:t>intersect(M, N) </a:t>
            </a:r>
            <a:r>
              <a:rPr lang="en-US" sz="1900" dirty="0"/>
              <a:t>– This function extracts the common elements from both the set M and N. Note that duplicate values are not included in  the intersection of the set </a:t>
            </a:r>
          </a:p>
          <a:p>
            <a:pPr algn="just"/>
            <a:r>
              <a:rPr lang="en-US" sz="1900" b="1" dirty="0" err="1"/>
              <a:t>setdiff</a:t>
            </a:r>
            <a:r>
              <a:rPr lang="en-US" sz="1900" b="1" dirty="0"/>
              <a:t>(M, N) </a:t>
            </a:r>
            <a:r>
              <a:rPr lang="en-US" sz="1900" dirty="0"/>
              <a:t>– This function returns a set containing elements that  are present in set M and does not exist in set N.</a:t>
            </a:r>
          </a:p>
          <a:p>
            <a:pPr algn="just"/>
            <a:r>
              <a:rPr lang="en-US" sz="1900" b="1" dirty="0" err="1"/>
              <a:t>setxor</a:t>
            </a:r>
            <a:r>
              <a:rPr lang="en-US" sz="1900" b="1" dirty="0"/>
              <a:t>(M, N) </a:t>
            </a:r>
            <a:r>
              <a:rPr lang="en-US" sz="1900" dirty="0"/>
              <a:t>– This function returns a set containing all the elements from set M and set N except the common elements.</a:t>
            </a:r>
          </a:p>
          <a:p>
            <a:pPr algn="just"/>
            <a:r>
              <a:rPr lang="en-US" sz="1900" b="1" dirty="0" err="1"/>
              <a:t>ismember</a:t>
            </a:r>
            <a:r>
              <a:rPr lang="en-US" sz="1900" b="1" dirty="0"/>
              <a:t>(M, N) </a:t>
            </a:r>
            <a:r>
              <a:rPr lang="en-US" sz="1900" dirty="0"/>
              <a:t>– This function returns a logical matrix containing  1 and/or 0. M is a set and N can be a number or a set of values. If  the number is present in matrix M, it will place 1 or otherwise 0. The  resultant matrix is of the same size as that of set M. </a:t>
            </a:r>
            <a:endParaRPr lang="fr-FR" sz="1900" dirty="0"/>
          </a:p>
        </p:txBody>
      </p:sp>
      <p:sp>
        <p:nvSpPr>
          <p:cNvPr id="4" name="Slide Number Placeholder 3"/>
          <p:cNvSpPr>
            <a:spLocks noGrp="1"/>
          </p:cNvSpPr>
          <p:nvPr>
            <p:ph type="sldNum" sz="quarter" idx="12"/>
          </p:nvPr>
        </p:nvSpPr>
        <p:spPr/>
        <p:txBody>
          <a:bodyPr/>
          <a:lstStyle/>
          <a:p>
            <a:fld id="{0582FFC0-0EEA-4EB8-88E5-03F607CDC4F3}" type="slidenum">
              <a:rPr lang="en-IN" smtClean="0"/>
              <a:t>25</a:t>
            </a:fld>
            <a:endParaRPr lang="en-IN"/>
          </a:p>
        </p:txBody>
      </p:sp>
      <p:sp>
        <p:nvSpPr>
          <p:cNvPr id="5" name="Date Placeholder 4">
            <a:extLst>
              <a:ext uri="{FF2B5EF4-FFF2-40B4-BE49-F238E27FC236}">
                <a16:creationId xmlns:a16="http://schemas.microsoft.com/office/drawing/2014/main" id="{05561747-9BDB-3F5D-1D9B-8170ECF54C33}"/>
              </a:ext>
            </a:extLst>
          </p:cNvPr>
          <p:cNvSpPr>
            <a:spLocks noGrp="1"/>
          </p:cNvSpPr>
          <p:nvPr>
            <p:ph type="dt" sz="half" idx="10"/>
          </p:nvPr>
        </p:nvSpPr>
        <p:spPr>
          <a:xfrm>
            <a:off x="772888" y="6497864"/>
            <a:ext cx="2743200" cy="365125"/>
          </a:xfrm>
        </p:spPr>
        <p:txBody>
          <a:bodyPr/>
          <a:lstStyle/>
          <a:p>
            <a:fld id="{40BBCACE-B79D-4576-ACC3-C068B01BC15F}" type="datetime1">
              <a:rPr lang="en-IN" smtClean="0"/>
              <a:t>22-04-2024</a:t>
            </a:fld>
            <a:endParaRPr lang="en-IN" dirty="0"/>
          </a:p>
        </p:txBody>
      </p:sp>
    </p:spTree>
    <p:extLst>
      <p:ext uri="{BB962C8B-B14F-4D97-AF65-F5344CB8AC3E}">
        <p14:creationId xmlns:p14="http://schemas.microsoft.com/office/powerpoint/2010/main" val="3846837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357D13-85C4-FD94-EDA9-3F2248946363}"/>
              </a:ext>
            </a:extLst>
          </p:cNvPr>
          <p:cNvPicPr>
            <a:picLocks noGrp="1" noChangeAspect="1"/>
          </p:cNvPicPr>
          <p:nvPr>
            <p:ph idx="1"/>
          </p:nvPr>
        </p:nvPicPr>
        <p:blipFill>
          <a:blip r:embed="rId2"/>
          <a:stretch>
            <a:fillRect/>
          </a:stretch>
        </p:blipFill>
        <p:spPr>
          <a:xfrm>
            <a:off x="453970" y="375104"/>
            <a:ext cx="11284060" cy="5138057"/>
          </a:xfrm>
        </p:spPr>
      </p:pic>
      <p:sp>
        <p:nvSpPr>
          <p:cNvPr id="4" name="Slide Number Placeholder 3"/>
          <p:cNvSpPr>
            <a:spLocks noGrp="1"/>
          </p:cNvSpPr>
          <p:nvPr>
            <p:ph type="sldNum" sz="quarter" idx="12"/>
          </p:nvPr>
        </p:nvSpPr>
        <p:spPr/>
        <p:txBody>
          <a:bodyPr/>
          <a:lstStyle/>
          <a:p>
            <a:fld id="{0582FFC0-0EEA-4EB8-88E5-03F607CDC4F3}" type="slidenum">
              <a:rPr lang="en-IN" smtClean="0"/>
              <a:t>26</a:t>
            </a:fld>
            <a:endParaRPr lang="en-IN"/>
          </a:p>
        </p:txBody>
      </p:sp>
      <p:sp>
        <p:nvSpPr>
          <p:cNvPr id="2" name="Date Placeholder 1">
            <a:extLst>
              <a:ext uri="{FF2B5EF4-FFF2-40B4-BE49-F238E27FC236}">
                <a16:creationId xmlns:a16="http://schemas.microsoft.com/office/drawing/2014/main" id="{0C5A1027-1F31-E83B-4324-07282A916930}"/>
              </a:ext>
            </a:extLst>
          </p:cNvPr>
          <p:cNvSpPr>
            <a:spLocks noGrp="1"/>
          </p:cNvSpPr>
          <p:nvPr>
            <p:ph type="dt" sz="half" idx="10"/>
          </p:nvPr>
        </p:nvSpPr>
        <p:spPr/>
        <p:txBody>
          <a:bodyPr/>
          <a:lstStyle/>
          <a:p>
            <a:fld id="{8FA4814E-5EFA-4477-9DD4-9D17FD74A1E0}" type="datetime1">
              <a:rPr lang="en-IN" smtClean="0"/>
              <a:t>22-04-2024</a:t>
            </a:fld>
            <a:endParaRPr lang="en-IN"/>
          </a:p>
        </p:txBody>
      </p:sp>
      <p:sp>
        <p:nvSpPr>
          <p:cNvPr id="8" name="TextBox 7">
            <a:extLst>
              <a:ext uri="{FF2B5EF4-FFF2-40B4-BE49-F238E27FC236}">
                <a16:creationId xmlns:a16="http://schemas.microsoft.com/office/drawing/2014/main" id="{130679DD-83AB-AB50-8E33-DE30DF5F1544}"/>
              </a:ext>
            </a:extLst>
          </p:cNvPr>
          <p:cNvSpPr txBox="1"/>
          <p:nvPr/>
        </p:nvSpPr>
        <p:spPr>
          <a:xfrm>
            <a:off x="2634343" y="5565423"/>
            <a:ext cx="6096000" cy="369332"/>
          </a:xfrm>
          <a:prstGeom prst="rect">
            <a:avLst/>
          </a:prstGeom>
          <a:noFill/>
        </p:spPr>
        <p:txBody>
          <a:bodyPr wrap="square">
            <a:spAutoFit/>
          </a:bodyPr>
          <a:lstStyle/>
          <a:p>
            <a:pPr algn="ctr"/>
            <a:r>
              <a:rPr lang="en-US" sz="1800" b="0" i="0" u="none" strike="noStrike" baseline="0" dirty="0">
                <a:solidFill>
                  <a:srgbClr val="000000"/>
                </a:solidFill>
                <a:latin typeface="Palatino LT Std"/>
              </a:rPr>
              <a:t>Example of the union and intersection of the set.</a:t>
            </a:r>
            <a:endParaRPr lang="en-IN" dirty="0"/>
          </a:p>
        </p:txBody>
      </p:sp>
    </p:spTree>
    <p:extLst>
      <p:ext uri="{BB962C8B-B14F-4D97-AF65-F5344CB8AC3E}">
        <p14:creationId xmlns:p14="http://schemas.microsoft.com/office/powerpoint/2010/main" val="1414471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82FFC0-0EEA-4EB8-88E5-03F607CDC4F3}" type="slidenum">
              <a:rPr lang="en-IN" smtClean="0"/>
              <a:t>27</a:t>
            </a:fld>
            <a:endParaRPr lang="en-IN"/>
          </a:p>
        </p:txBody>
      </p:sp>
      <p:sp>
        <p:nvSpPr>
          <p:cNvPr id="2" name="Date Placeholder 1">
            <a:extLst>
              <a:ext uri="{FF2B5EF4-FFF2-40B4-BE49-F238E27FC236}">
                <a16:creationId xmlns:a16="http://schemas.microsoft.com/office/drawing/2014/main" id="{0C5A1027-1F31-E83B-4324-07282A916930}"/>
              </a:ext>
            </a:extLst>
          </p:cNvPr>
          <p:cNvSpPr>
            <a:spLocks noGrp="1"/>
          </p:cNvSpPr>
          <p:nvPr>
            <p:ph type="dt" sz="half" idx="10"/>
          </p:nvPr>
        </p:nvSpPr>
        <p:spPr/>
        <p:txBody>
          <a:bodyPr/>
          <a:lstStyle/>
          <a:p>
            <a:fld id="{8FA4814E-5EFA-4477-9DD4-9D17FD74A1E0}" type="datetime1">
              <a:rPr lang="en-IN" smtClean="0"/>
              <a:t>22-04-2024</a:t>
            </a:fld>
            <a:endParaRPr lang="en-IN"/>
          </a:p>
        </p:txBody>
      </p:sp>
      <p:sp>
        <p:nvSpPr>
          <p:cNvPr id="8" name="TextBox 7">
            <a:extLst>
              <a:ext uri="{FF2B5EF4-FFF2-40B4-BE49-F238E27FC236}">
                <a16:creationId xmlns:a16="http://schemas.microsoft.com/office/drawing/2014/main" id="{130679DD-83AB-AB50-8E33-DE30DF5F1544}"/>
              </a:ext>
            </a:extLst>
          </p:cNvPr>
          <p:cNvSpPr txBox="1"/>
          <p:nvPr/>
        </p:nvSpPr>
        <p:spPr>
          <a:xfrm>
            <a:off x="2634343" y="5565423"/>
            <a:ext cx="6096000" cy="369332"/>
          </a:xfrm>
          <a:prstGeom prst="rect">
            <a:avLst/>
          </a:prstGeom>
          <a:noFill/>
        </p:spPr>
        <p:txBody>
          <a:bodyPr wrap="square">
            <a:spAutoFit/>
          </a:bodyPr>
          <a:lstStyle/>
          <a:p>
            <a:pPr algn="ctr"/>
            <a:r>
              <a:rPr lang="en-US" sz="1800" b="0" i="0" u="none" strike="noStrike" baseline="0" dirty="0">
                <a:solidFill>
                  <a:srgbClr val="000000"/>
                </a:solidFill>
                <a:latin typeface="Palatino LT Std"/>
              </a:rPr>
              <a:t>Example of the union and intersection of the set.</a:t>
            </a:r>
            <a:endParaRPr lang="en-IN" dirty="0"/>
          </a:p>
        </p:txBody>
      </p:sp>
      <p:pic>
        <p:nvPicPr>
          <p:cNvPr id="9" name="Picture 8">
            <a:extLst>
              <a:ext uri="{FF2B5EF4-FFF2-40B4-BE49-F238E27FC236}">
                <a16:creationId xmlns:a16="http://schemas.microsoft.com/office/drawing/2014/main" id="{13A3DF84-6377-BCD3-D141-5B4290E93129}"/>
              </a:ext>
            </a:extLst>
          </p:cNvPr>
          <p:cNvPicPr>
            <a:picLocks noChangeAspect="1"/>
          </p:cNvPicPr>
          <p:nvPr/>
        </p:nvPicPr>
        <p:blipFill>
          <a:blip r:embed="rId2"/>
          <a:stretch>
            <a:fillRect/>
          </a:stretch>
        </p:blipFill>
        <p:spPr>
          <a:xfrm>
            <a:off x="1350272" y="1047976"/>
            <a:ext cx="9647081" cy="4095852"/>
          </a:xfrm>
          <a:prstGeom prst="rect">
            <a:avLst/>
          </a:prstGeom>
        </p:spPr>
      </p:pic>
    </p:spTree>
    <p:extLst>
      <p:ext uri="{BB962C8B-B14F-4D97-AF65-F5344CB8AC3E}">
        <p14:creationId xmlns:p14="http://schemas.microsoft.com/office/powerpoint/2010/main" val="310167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728" y="347738"/>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473724" y="1013553"/>
            <a:ext cx="11237205" cy="5376229"/>
          </a:xfrm>
        </p:spPr>
        <p:txBody>
          <a:bodyPr>
            <a:normAutofit/>
          </a:bodyPr>
          <a:lstStyle/>
          <a:p>
            <a:pPr algn="just"/>
            <a:r>
              <a:rPr lang="en-US" sz="2400" dirty="0"/>
              <a:t>The most basic plot in GNU Octave is created using the plot() function provided by GNU Octave. </a:t>
            </a:r>
          </a:p>
          <a:p>
            <a:pPr algn="just"/>
            <a:r>
              <a:rPr lang="en-US" sz="2400" dirty="0"/>
              <a:t>The plot() function takes the two inputs, i.e., the </a:t>
            </a:r>
            <a:r>
              <a:rPr lang="en-US" sz="2400" dirty="0" err="1"/>
              <a:t>cartesian</a:t>
            </a:r>
            <a:r>
              <a:rPr lang="en-US" sz="2400" dirty="0"/>
              <a:t> values x and y, and plots the graph.</a:t>
            </a:r>
          </a:p>
          <a:p>
            <a:pPr algn="just"/>
            <a:r>
              <a:rPr lang="en-US" sz="2400" dirty="0"/>
              <a:t>We can add specifications to the  graph by adding the title to the plot, the axis label, style of the plot, and much more. </a:t>
            </a:r>
          </a:p>
          <a:p>
            <a:pPr marL="0" indent="0" algn="just">
              <a:buNone/>
            </a:pPr>
            <a:r>
              <a:rPr lang="fr-FR" sz="2400" b="1" dirty="0"/>
              <a:t>Octave:</a:t>
            </a:r>
          </a:p>
          <a:p>
            <a:pPr algn="just"/>
            <a:r>
              <a:rPr lang="fr-FR" sz="2400" dirty="0"/>
              <a:t>1&gt; x = 0:0.1:2*pi;</a:t>
            </a:r>
          </a:p>
          <a:p>
            <a:pPr algn="just"/>
            <a:r>
              <a:rPr lang="fr-FR" sz="2400" dirty="0"/>
              <a:t>y = sin(x);</a:t>
            </a:r>
          </a:p>
          <a:p>
            <a:pPr algn="just"/>
            <a:r>
              <a:rPr lang="fr-FR" sz="2400" dirty="0"/>
              <a:t>plot(x, y, "*r", "</a:t>
            </a:r>
            <a:r>
              <a:rPr lang="fr-FR" sz="2400" dirty="0" err="1"/>
              <a:t>markersize</a:t>
            </a:r>
            <a:r>
              <a:rPr lang="fr-FR" sz="2400" dirty="0"/>
              <a:t>", 2);  </a:t>
            </a:r>
            <a:r>
              <a:rPr lang="fr-FR" sz="2400" dirty="0" err="1"/>
              <a:t>xlabel</a:t>
            </a:r>
            <a:r>
              <a:rPr lang="fr-FR" sz="2400" dirty="0"/>
              <a:t>("x");</a:t>
            </a:r>
          </a:p>
          <a:p>
            <a:pPr algn="just"/>
            <a:r>
              <a:rPr lang="fr-FR" sz="2400" dirty="0" err="1"/>
              <a:t>ylabel</a:t>
            </a:r>
            <a:r>
              <a:rPr lang="fr-FR" sz="2400" dirty="0"/>
              <a:t>("y = sin(x)");  </a:t>
            </a:r>
            <a:r>
              <a:rPr lang="fr-FR" sz="2400" dirty="0" err="1"/>
              <a:t>title</a:t>
            </a:r>
            <a:r>
              <a:rPr lang="fr-FR" sz="2400" dirty="0"/>
              <a:t>("Basic plot </a:t>
            </a:r>
            <a:r>
              <a:rPr lang="fr-FR" sz="2400" dirty="0" err="1"/>
              <a:t>example</a:t>
            </a:r>
            <a:r>
              <a:rPr lang="fr-FR" sz="2400" dirty="0"/>
              <a:t>");</a:t>
            </a:r>
          </a:p>
          <a:p>
            <a:pPr algn="just"/>
            <a:endParaRPr lang="fr-FR"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28</a:t>
            </a:fld>
            <a:endParaRPr lang="en-IN"/>
          </a:p>
        </p:txBody>
      </p:sp>
      <p:sp>
        <p:nvSpPr>
          <p:cNvPr id="5" name="Date Placeholder 4">
            <a:extLst>
              <a:ext uri="{FF2B5EF4-FFF2-40B4-BE49-F238E27FC236}">
                <a16:creationId xmlns:a16="http://schemas.microsoft.com/office/drawing/2014/main" id="{2A92D140-089D-3A41-90CA-013AA9A316C0}"/>
              </a:ext>
            </a:extLst>
          </p:cNvPr>
          <p:cNvSpPr>
            <a:spLocks noGrp="1"/>
          </p:cNvSpPr>
          <p:nvPr>
            <p:ph type="dt" sz="half" idx="10"/>
          </p:nvPr>
        </p:nvSpPr>
        <p:spPr/>
        <p:txBody>
          <a:bodyPr/>
          <a:lstStyle/>
          <a:p>
            <a:fld id="{35B76107-449D-4C48-9FCB-6FB95A844CA1}" type="datetime1">
              <a:rPr lang="en-IN" smtClean="0"/>
              <a:t>22-04-2024</a:t>
            </a:fld>
            <a:endParaRPr lang="en-IN"/>
          </a:p>
        </p:txBody>
      </p:sp>
    </p:spTree>
    <p:extLst>
      <p:ext uri="{BB962C8B-B14F-4D97-AF65-F5344CB8AC3E}">
        <p14:creationId xmlns:p14="http://schemas.microsoft.com/office/powerpoint/2010/main" val="2967029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477396" y="1311682"/>
            <a:ext cx="11237205" cy="5376229"/>
          </a:xfrm>
        </p:spPr>
        <p:txBody>
          <a:bodyPr>
            <a:normAutofit/>
          </a:bodyPr>
          <a:lstStyle/>
          <a:p>
            <a:pPr algn="just"/>
            <a:r>
              <a:rPr lang="en-US" sz="2400" dirty="0"/>
              <a:t>In this plot, we have used the “*” marker, but GNU Octave provides many  marker options.  The marker size is the size of the  marker.</a:t>
            </a:r>
          </a:p>
          <a:p>
            <a:pPr algn="just"/>
            <a:r>
              <a:rPr lang="en-US" sz="2400" dirty="0"/>
              <a:t> You can modify your plot according to the requirements of the  user</a:t>
            </a:r>
          </a:p>
          <a:p>
            <a:pPr algn="just"/>
            <a:r>
              <a:rPr lang="en-US" sz="2400" dirty="0"/>
              <a:t>The format arguments that can be used within the plot() function are given  as below:</a:t>
            </a:r>
          </a:p>
          <a:p>
            <a:pPr marL="0" indent="0" algn="just">
              <a:buNone/>
            </a:pPr>
            <a:r>
              <a:rPr lang="en-US" sz="2400" dirty="0" err="1"/>
              <a:t>Linestyle</a:t>
            </a:r>
            <a:r>
              <a:rPr lang="en-US" sz="2400" dirty="0"/>
              <a:t>:</a:t>
            </a:r>
          </a:p>
          <a:p>
            <a:pPr algn="just"/>
            <a:r>
              <a:rPr lang="en-US" sz="2400" dirty="0"/>
              <a:t>“-”– Solid lines</a:t>
            </a:r>
          </a:p>
          <a:p>
            <a:pPr algn="just"/>
            <a:r>
              <a:rPr lang="en-US" sz="2400" dirty="0"/>
              <a:t>“.”– Dotted lines</a:t>
            </a:r>
          </a:p>
          <a:p>
            <a:pPr algn="just"/>
            <a:r>
              <a:rPr lang="en-US" sz="2400" dirty="0"/>
              <a:t>“--” – Dashed lines</a:t>
            </a:r>
          </a:p>
          <a:p>
            <a:pPr algn="just"/>
            <a:r>
              <a:rPr lang="en-US" sz="2400" dirty="0"/>
              <a:t>“-.” – Dash-dotted lines</a:t>
            </a:r>
          </a:p>
          <a:p>
            <a:pPr algn="just"/>
            <a:endParaRPr lang="fr-FR"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29</a:t>
            </a:fld>
            <a:endParaRPr lang="en-IN"/>
          </a:p>
        </p:txBody>
      </p:sp>
      <p:sp>
        <p:nvSpPr>
          <p:cNvPr id="5" name="Date Placeholder 4">
            <a:extLst>
              <a:ext uri="{FF2B5EF4-FFF2-40B4-BE49-F238E27FC236}">
                <a16:creationId xmlns:a16="http://schemas.microsoft.com/office/drawing/2014/main" id="{CF43B592-4816-9337-6B5F-3B3862ED1F26}"/>
              </a:ext>
            </a:extLst>
          </p:cNvPr>
          <p:cNvSpPr>
            <a:spLocks noGrp="1"/>
          </p:cNvSpPr>
          <p:nvPr>
            <p:ph type="dt" sz="half" idx="10"/>
          </p:nvPr>
        </p:nvSpPr>
        <p:spPr/>
        <p:txBody>
          <a:bodyPr/>
          <a:lstStyle/>
          <a:p>
            <a:fld id="{3C249BFF-ACDD-4FBF-A3EC-8A4088D87028}" type="datetime1">
              <a:rPr lang="en-IN" smtClean="0"/>
              <a:t>22-04-2024</a:t>
            </a:fld>
            <a:endParaRPr lang="en-IN"/>
          </a:p>
        </p:txBody>
      </p:sp>
    </p:spTree>
    <p:extLst>
      <p:ext uri="{BB962C8B-B14F-4D97-AF65-F5344CB8AC3E}">
        <p14:creationId xmlns:p14="http://schemas.microsoft.com/office/powerpoint/2010/main" val="101402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and Matrices</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91110" y="1384477"/>
            <a:ext cx="10983951" cy="5059866"/>
          </a:xfrm>
        </p:spPr>
        <p:txBody>
          <a:bodyPr>
            <a:noAutofit/>
          </a:bodyPr>
          <a:lstStyle/>
          <a:p>
            <a:pPr marR="20320" algn="just">
              <a:tabLst>
                <a:tab pos="342265" algn="l"/>
              </a:tabLst>
            </a:pPr>
            <a:r>
              <a:rPr lang="en-US" sz="2400" b="1" dirty="0"/>
              <a:t>Vectors</a:t>
            </a:r>
          </a:p>
          <a:p>
            <a:pPr marR="20320" lvl="1" algn="just">
              <a:tabLst>
                <a:tab pos="342265" algn="l"/>
              </a:tabLst>
            </a:pPr>
            <a:r>
              <a:rPr lang="en-US" dirty="0"/>
              <a:t>Numeric calculations normally consist of operating with number  sequences. Such sequences of numbers are called arrays, but in GNU Octave,  they are treated as a kind of vectors. A vector can be stated as a 1 × 1 matrix  that encloses a number list.</a:t>
            </a:r>
          </a:p>
          <a:p>
            <a:pPr marR="20320" lvl="1" algn="just">
              <a:tabLst>
                <a:tab pos="342265" algn="l"/>
              </a:tabLst>
            </a:pPr>
            <a:r>
              <a:rPr lang="en-US" dirty="0"/>
              <a:t>GNU Octave provides us with various ways to define a vector. Mostly, they  are defined using the square brackets “[ ]”.</a:t>
            </a:r>
          </a:p>
          <a:p>
            <a:pPr marR="20320" lvl="1" algn="just">
              <a:tabLst>
                <a:tab pos="342265" algn="l"/>
              </a:tabLst>
            </a:pPr>
            <a:r>
              <a:rPr lang="en-US" dirty="0"/>
              <a:t>A row vector is defined by separating the  numbers enclosed in the square brackets by spaces or commas.</a:t>
            </a:r>
          </a:p>
          <a:p>
            <a:pPr marR="20320" lvl="1" algn="just">
              <a:tabLst>
                <a:tab pos="342265" algn="l"/>
              </a:tabLst>
            </a:pPr>
            <a:r>
              <a:rPr lang="en-IN" dirty="0"/>
              <a:t>Similarly, a </a:t>
            </a:r>
            <a:r>
              <a:rPr lang="en-US" dirty="0"/>
              <a:t>column vector is defined by separating the numbers enclosed in the square  brackets by semicolons.</a:t>
            </a:r>
          </a:p>
          <a:p>
            <a:pPr marR="20320" algn="just">
              <a:tabLst>
                <a:tab pos="342265" algn="l"/>
              </a:tabLst>
            </a:pPr>
            <a:endParaRPr lang="en-IN" sz="2400" dirty="0"/>
          </a:p>
          <a:p>
            <a:pPr marR="20320" algn="just">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3</a:t>
            </a:fld>
            <a:endParaRPr lang="en-IN"/>
          </a:p>
        </p:txBody>
      </p:sp>
      <p:sp>
        <p:nvSpPr>
          <p:cNvPr id="5" name="Date Placeholder 4">
            <a:extLst>
              <a:ext uri="{FF2B5EF4-FFF2-40B4-BE49-F238E27FC236}">
                <a16:creationId xmlns:a16="http://schemas.microsoft.com/office/drawing/2014/main" id="{683F2518-DD1C-2BAD-1046-7333D17C855C}"/>
              </a:ext>
            </a:extLst>
          </p:cNvPr>
          <p:cNvSpPr>
            <a:spLocks noGrp="1"/>
          </p:cNvSpPr>
          <p:nvPr>
            <p:ph type="dt" sz="half" idx="10"/>
          </p:nvPr>
        </p:nvSpPr>
        <p:spPr/>
        <p:txBody>
          <a:bodyPr/>
          <a:lstStyle/>
          <a:p>
            <a:fld id="{1C4D0531-7817-4FCB-933C-508DDCB38F63}" type="datetime1">
              <a:rPr lang="en-IN" smtClean="0"/>
              <a:t>22-04-2024</a:t>
            </a:fld>
            <a:endParaRPr lang="en-IN"/>
          </a:p>
        </p:txBody>
      </p:sp>
    </p:spTree>
    <p:extLst>
      <p:ext uri="{BB962C8B-B14F-4D97-AF65-F5344CB8AC3E}">
        <p14:creationId xmlns:p14="http://schemas.microsoft.com/office/powerpoint/2010/main" val="4035804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433" y="37570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pic>
        <p:nvPicPr>
          <p:cNvPr id="5" name="object 8"/>
          <p:cNvPicPr>
            <a:picLocks noGrp="1"/>
          </p:cNvPicPr>
          <p:nvPr>
            <p:ph idx="1"/>
          </p:nvPr>
        </p:nvPicPr>
        <p:blipFill>
          <a:blip r:embed="rId2" cstate="print"/>
          <a:stretch>
            <a:fillRect/>
          </a:stretch>
        </p:blipFill>
        <p:spPr>
          <a:xfrm>
            <a:off x="2049174" y="1082209"/>
            <a:ext cx="8085714" cy="5238095"/>
          </a:xfrm>
          <a:prstGeom prst="rect">
            <a:avLst/>
          </a:prstGeom>
        </p:spPr>
      </p:pic>
      <p:sp>
        <p:nvSpPr>
          <p:cNvPr id="4" name="Slide Number Placeholder 3"/>
          <p:cNvSpPr>
            <a:spLocks noGrp="1"/>
          </p:cNvSpPr>
          <p:nvPr>
            <p:ph type="sldNum" sz="quarter" idx="12"/>
          </p:nvPr>
        </p:nvSpPr>
        <p:spPr/>
        <p:txBody>
          <a:bodyPr/>
          <a:lstStyle/>
          <a:p>
            <a:fld id="{0582FFC0-0EEA-4EB8-88E5-03F607CDC4F3}" type="slidenum">
              <a:rPr lang="en-IN" smtClean="0"/>
              <a:t>30</a:t>
            </a:fld>
            <a:endParaRPr lang="en-IN"/>
          </a:p>
        </p:txBody>
      </p:sp>
      <p:sp>
        <p:nvSpPr>
          <p:cNvPr id="3" name="Date Placeholder 2">
            <a:extLst>
              <a:ext uri="{FF2B5EF4-FFF2-40B4-BE49-F238E27FC236}">
                <a16:creationId xmlns:a16="http://schemas.microsoft.com/office/drawing/2014/main" id="{D9CE4F75-473A-7D58-B5BE-15E5C890E683}"/>
              </a:ext>
            </a:extLst>
          </p:cNvPr>
          <p:cNvSpPr>
            <a:spLocks noGrp="1"/>
          </p:cNvSpPr>
          <p:nvPr>
            <p:ph type="dt" sz="half" idx="10"/>
          </p:nvPr>
        </p:nvSpPr>
        <p:spPr/>
        <p:txBody>
          <a:bodyPr/>
          <a:lstStyle/>
          <a:p>
            <a:fld id="{6BB8D03A-A893-4102-9030-CDB2F0FABC5A}" type="datetime1">
              <a:rPr lang="en-IN" smtClean="0"/>
              <a:t>22-04-2024</a:t>
            </a:fld>
            <a:endParaRPr lang="en-IN"/>
          </a:p>
        </p:txBody>
      </p:sp>
    </p:spTree>
    <p:extLst>
      <p:ext uri="{BB962C8B-B14F-4D97-AF65-F5344CB8AC3E}">
        <p14:creationId xmlns:p14="http://schemas.microsoft.com/office/powerpoint/2010/main" val="1082872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36525"/>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697183" y="680853"/>
            <a:ext cx="10797634" cy="5771408"/>
          </a:xfrm>
        </p:spPr>
        <p:txBody>
          <a:bodyPr>
            <a:normAutofit/>
          </a:bodyPr>
          <a:lstStyle/>
          <a:p>
            <a:pPr marL="203200" algn="just">
              <a:lnSpc>
                <a:spcPct val="100000"/>
              </a:lnSpc>
              <a:spcBef>
                <a:spcPts val="400"/>
              </a:spcBef>
            </a:pPr>
            <a:r>
              <a:rPr lang="en-IN" sz="2400" b="1" spc="5" dirty="0">
                <a:solidFill>
                  <a:srgbClr val="231F20"/>
                </a:solidFill>
                <a:cs typeface="Palatino Linotype"/>
              </a:rPr>
              <a:t>Marker:</a:t>
            </a:r>
            <a:endParaRPr lang="en-IN" sz="2400" dirty="0">
              <a:cs typeface="Palatino Linotype"/>
            </a:endParaRPr>
          </a:p>
          <a:p>
            <a:pPr marL="678180" indent="-457200" algn="just">
              <a:lnSpc>
                <a:spcPct val="100000"/>
              </a:lnSpc>
              <a:spcBef>
                <a:spcPts val="300"/>
              </a:spcBef>
              <a:buFont typeface="+mj-lt"/>
              <a:buAutoNum type="arabicPeriod"/>
              <a:tabLst>
                <a:tab pos="356235" algn="l"/>
              </a:tabLst>
            </a:pPr>
            <a:r>
              <a:rPr lang="en-IN" sz="2400" spc="-100" dirty="0">
                <a:solidFill>
                  <a:srgbClr val="231F20"/>
                </a:solidFill>
                <a:cs typeface="Palatino Linotype"/>
              </a:rPr>
              <a:t>“</a:t>
            </a:r>
            <a:r>
              <a:rPr lang="en-IN" sz="2400" spc="-85" dirty="0">
                <a:solidFill>
                  <a:srgbClr val="231F20"/>
                </a:solidFill>
                <a:cs typeface="Microsoft Sans Serif"/>
              </a:rPr>
              <a:t>+</a:t>
            </a:r>
            <a:r>
              <a:rPr lang="en-IN" sz="2400" dirty="0">
                <a:solidFill>
                  <a:srgbClr val="231F20"/>
                </a:solidFill>
                <a:cs typeface="Palatino Linotype"/>
              </a:rPr>
              <a:t>” – </a:t>
            </a:r>
            <a:r>
              <a:rPr lang="en-IN" sz="2400" spc="-10" dirty="0">
                <a:solidFill>
                  <a:srgbClr val="231F20"/>
                </a:solidFill>
                <a:cs typeface="Palatino Linotype"/>
              </a:rPr>
              <a:t>C</a:t>
            </a:r>
            <a:r>
              <a:rPr lang="en-IN" sz="2400" spc="-5" dirty="0">
                <a:solidFill>
                  <a:srgbClr val="231F20"/>
                </a:solidFill>
                <a:cs typeface="Palatino Linotype"/>
              </a:rPr>
              <a:t>r</a:t>
            </a:r>
            <a:r>
              <a:rPr lang="en-IN" sz="2400" spc="5" dirty="0">
                <a:solidFill>
                  <a:srgbClr val="231F20"/>
                </a:solidFill>
                <a:cs typeface="Palatino Linotype"/>
              </a:rPr>
              <a:t>os</a:t>
            </a:r>
            <a:r>
              <a:rPr lang="en-IN" sz="2400" spc="-5" dirty="0">
                <a:solidFill>
                  <a:srgbClr val="231F20"/>
                </a:solidFill>
                <a:cs typeface="Palatino Linotype"/>
              </a:rPr>
              <a:t>s</a:t>
            </a:r>
            <a:r>
              <a:rPr lang="en-IN" sz="2400" spc="10" dirty="0">
                <a:solidFill>
                  <a:srgbClr val="231F20"/>
                </a:solidFill>
                <a:cs typeface="Palatino Linotype"/>
              </a:rPr>
              <a:t>ha</a:t>
            </a:r>
            <a:r>
              <a:rPr lang="en-IN" sz="2400" spc="15" dirty="0">
                <a:solidFill>
                  <a:srgbClr val="231F20"/>
                </a:solidFill>
                <a:cs typeface="Palatino Linotype"/>
              </a:rPr>
              <a:t>i</a:t>
            </a:r>
            <a:r>
              <a:rPr lang="en-IN" sz="2400" dirty="0">
                <a:solidFill>
                  <a:srgbClr val="231F20"/>
                </a:solidFill>
                <a:cs typeface="Palatino Linotype"/>
              </a:rPr>
              <a:t>r</a:t>
            </a:r>
            <a:endParaRPr lang="en-IN" sz="2400" dirty="0">
              <a:cs typeface="Palatino Linotype"/>
            </a:endParaRPr>
          </a:p>
          <a:p>
            <a:pPr marL="672465" indent="-457200" algn="just">
              <a:lnSpc>
                <a:spcPct val="100000"/>
              </a:lnSpc>
              <a:spcBef>
                <a:spcPts val="300"/>
              </a:spcBef>
              <a:buFont typeface="+mj-lt"/>
              <a:buAutoNum type="arabicPeriod"/>
              <a:tabLst>
                <a:tab pos="356235" algn="l"/>
              </a:tabLst>
            </a:pPr>
            <a:r>
              <a:rPr lang="en-IN" sz="2400" spc="-60" dirty="0">
                <a:solidFill>
                  <a:srgbClr val="231F20"/>
                </a:solidFill>
                <a:cs typeface="Palatino Linotype"/>
              </a:rPr>
              <a:t>“</a:t>
            </a:r>
            <a:r>
              <a:rPr lang="en-IN" sz="2400" spc="-50" dirty="0">
                <a:solidFill>
                  <a:srgbClr val="231F20"/>
                </a:solidFill>
                <a:cs typeface="Times New Roman"/>
              </a:rPr>
              <a:t>*</a:t>
            </a:r>
            <a:r>
              <a:rPr lang="en-IN" sz="2400" dirty="0">
                <a:solidFill>
                  <a:srgbClr val="231F20"/>
                </a:solidFill>
                <a:cs typeface="Palatino Linotype"/>
              </a:rPr>
              <a:t>” – </a:t>
            </a:r>
            <a:r>
              <a:rPr lang="en-IN" sz="2400" spc="-10" dirty="0">
                <a:solidFill>
                  <a:srgbClr val="231F20"/>
                </a:solidFill>
                <a:cs typeface="Palatino Linotype"/>
              </a:rPr>
              <a:t>S</a:t>
            </a:r>
            <a:r>
              <a:rPr lang="en-IN" sz="2400" spc="5" dirty="0">
                <a:solidFill>
                  <a:srgbClr val="231F20"/>
                </a:solidFill>
                <a:cs typeface="Palatino Linotype"/>
              </a:rPr>
              <a:t>t</a:t>
            </a:r>
            <a:r>
              <a:rPr lang="en-IN" sz="2400" spc="10" dirty="0">
                <a:solidFill>
                  <a:srgbClr val="231F20"/>
                </a:solidFill>
                <a:cs typeface="Palatino Linotype"/>
              </a:rPr>
              <a:t>a</a:t>
            </a:r>
            <a:r>
              <a:rPr lang="en-IN" sz="2400" dirty="0">
                <a:solidFill>
                  <a:srgbClr val="231F20"/>
                </a:solidFill>
                <a:cs typeface="Palatino Linotype"/>
              </a:rPr>
              <a:t>r</a:t>
            </a:r>
            <a:endParaRPr lang="en-IN" sz="2400" dirty="0">
              <a:cs typeface="Palatino Linotype"/>
            </a:endParaRPr>
          </a:p>
          <a:p>
            <a:pPr marL="675640" indent="-457200" algn="just">
              <a:lnSpc>
                <a:spcPct val="100000"/>
              </a:lnSpc>
              <a:spcBef>
                <a:spcPts val="300"/>
              </a:spcBef>
              <a:buFont typeface="+mj-lt"/>
              <a:buAutoNum type="arabicPeriod"/>
              <a:tabLst>
                <a:tab pos="355600" algn="l"/>
              </a:tabLst>
            </a:pPr>
            <a:r>
              <a:rPr lang="en-IN" sz="2400" spc="-30" dirty="0">
                <a:solidFill>
                  <a:srgbClr val="231F20"/>
                </a:solidFill>
                <a:cs typeface="Palatino Linotype"/>
              </a:rPr>
              <a:t>“</a:t>
            </a:r>
            <a:r>
              <a:rPr lang="en-IN" sz="2400" spc="-30" dirty="0">
                <a:solidFill>
                  <a:srgbClr val="231F20"/>
                </a:solidFill>
                <a:cs typeface="Microsoft Sans Serif"/>
              </a:rPr>
              <a:t>×</a:t>
            </a:r>
            <a:r>
              <a:rPr lang="en-IN" sz="2400" spc="-30" dirty="0">
                <a:solidFill>
                  <a:srgbClr val="231F20"/>
                </a:solidFill>
                <a:cs typeface="Palatino Linotype"/>
              </a:rPr>
              <a:t>”</a:t>
            </a:r>
            <a:r>
              <a:rPr lang="en-IN" sz="2400" spc="-25" dirty="0">
                <a:solidFill>
                  <a:srgbClr val="231F20"/>
                </a:solidFill>
                <a:cs typeface="Palatino Linotype"/>
              </a:rPr>
              <a:t> </a:t>
            </a:r>
            <a:r>
              <a:rPr lang="en-IN" sz="2400" dirty="0">
                <a:solidFill>
                  <a:srgbClr val="231F20"/>
                </a:solidFill>
                <a:cs typeface="Palatino Linotype"/>
              </a:rPr>
              <a:t>–</a:t>
            </a:r>
            <a:r>
              <a:rPr lang="en-IN" sz="2400" spc="-25" dirty="0">
                <a:solidFill>
                  <a:srgbClr val="231F20"/>
                </a:solidFill>
                <a:cs typeface="Palatino Linotype"/>
              </a:rPr>
              <a:t> </a:t>
            </a:r>
            <a:r>
              <a:rPr lang="en-IN" sz="2400" spc="-5" dirty="0">
                <a:solidFill>
                  <a:srgbClr val="231F20"/>
                </a:solidFill>
                <a:cs typeface="Palatino Linotype"/>
              </a:rPr>
              <a:t>Cross</a:t>
            </a:r>
            <a:endParaRPr lang="en-IN" sz="2400" dirty="0">
              <a:cs typeface="Palatino Linotype"/>
            </a:endParaRPr>
          </a:p>
          <a:p>
            <a:pPr marL="673735" indent="-457200" algn="just">
              <a:lnSpc>
                <a:spcPct val="100000"/>
              </a:lnSpc>
              <a:spcBef>
                <a:spcPts val="300"/>
              </a:spcBef>
              <a:buFont typeface="+mj-lt"/>
              <a:buAutoNum type="arabicPeriod"/>
              <a:tabLst>
                <a:tab pos="355600" algn="l"/>
              </a:tabLst>
            </a:pPr>
            <a:r>
              <a:rPr lang="en-IN" sz="2400" spc="-105" dirty="0">
                <a:solidFill>
                  <a:srgbClr val="231F20"/>
                </a:solidFill>
                <a:cs typeface="Palatino Linotype"/>
              </a:rPr>
              <a:t>“</a:t>
            </a:r>
            <a:r>
              <a:rPr lang="en-IN" sz="2400" spc="-30" dirty="0">
                <a:solidFill>
                  <a:srgbClr val="231F20"/>
                </a:solidFill>
                <a:cs typeface="Palatino Linotype"/>
              </a:rPr>
              <a:t>d</a:t>
            </a:r>
            <a:r>
              <a:rPr lang="en-IN" sz="2400" dirty="0">
                <a:solidFill>
                  <a:srgbClr val="231F20"/>
                </a:solidFill>
                <a:cs typeface="Palatino Linotype"/>
              </a:rPr>
              <a:t>” – </a:t>
            </a:r>
            <a:r>
              <a:rPr lang="en-IN" sz="2400" spc="10" dirty="0">
                <a:solidFill>
                  <a:srgbClr val="231F20"/>
                </a:solidFill>
                <a:cs typeface="Palatino Linotype"/>
              </a:rPr>
              <a:t>D</a:t>
            </a:r>
            <a:r>
              <a:rPr lang="en-IN" sz="2400" dirty="0">
                <a:solidFill>
                  <a:srgbClr val="231F20"/>
                </a:solidFill>
                <a:cs typeface="Palatino Linotype"/>
              </a:rPr>
              <a:t>i</a:t>
            </a:r>
            <a:r>
              <a:rPr lang="en-IN" sz="2400" spc="15" dirty="0">
                <a:solidFill>
                  <a:srgbClr val="231F20"/>
                </a:solidFill>
                <a:cs typeface="Palatino Linotype"/>
              </a:rPr>
              <a:t>a</a:t>
            </a:r>
            <a:r>
              <a:rPr lang="en-IN" sz="2400" spc="-15" dirty="0">
                <a:solidFill>
                  <a:srgbClr val="231F20"/>
                </a:solidFill>
                <a:cs typeface="Palatino Linotype"/>
              </a:rPr>
              <a:t>m</a:t>
            </a:r>
            <a:r>
              <a:rPr lang="en-IN" sz="2400" spc="-5" dirty="0">
                <a:solidFill>
                  <a:srgbClr val="231F20"/>
                </a:solidFill>
                <a:cs typeface="Palatino Linotype"/>
              </a:rPr>
              <a:t>o</a:t>
            </a:r>
            <a:r>
              <a:rPr lang="en-IN" sz="2400" spc="-10" dirty="0">
                <a:solidFill>
                  <a:srgbClr val="231F20"/>
                </a:solidFill>
                <a:cs typeface="Palatino Linotype"/>
              </a:rPr>
              <a:t>n</a:t>
            </a:r>
            <a:r>
              <a:rPr lang="en-IN" sz="2400" dirty="0">
                <a:solidFill>
                  <a:srgbClr val="231F20"/>
                </a:solidFill>
                <a:cs typeface="Palatino Linotype"/>
              </a:rPr>
              <a:t>d</a:t>
            </a:r>
            <a:endParaRPr lang="en-IN" sz="2400" dirty="0">
              <a:cs typeface="Palatino Linotype"/>
            </a:endParaRPr>
          </a:p>
          <a:p>
            <a:pPr marL="676275" indent="-457200" algn="just">
              <a:lnSpc>
                <a:spcPct val="100000"/>
              </a:lnSpc>
              <a:spcBef>
                <a:spcPts val="300"/>
              </a:spcBef>
              <a:buFont typeface="+mj-lt"/>
              <a:buAutoNum type="arabicPeriod"/>
              <a:tabLst>
                <a:tab pos="355600" algn="l"/>
              </a:tabLst>
            </a:pPr>
            <a:r>
              <a:rPr lang="en-IN" sz="2400" spc="-25" dirty="0">
                <a:solidFill>
                  <a:srgbClr val="231F20"/>
                </a:solidFill>
                <a:cs typeface="Palatino Linotype"/>
              </a:rPr>
              <a:t>“v”–</a:t>
            </a:r>
            <a:r>
              <a:rPr lang="en-IN" sz="2400" spc="-20" dirty="0">
                <a:solidFill>
                  <a:srgbClr val="231F20"/>
                </a:solidFill>
                <a:cs typeface="Palatino Linotype"/>
              </a:rPr>
              <a:t> </a:t>
            </a:r>
            <a:r>
              <a:rPr lang="en-IN" sz="2400" spc="-5" dirty="0">
                <a:solidFill>
                  <a:srgbClr val="231F20"/>
                </a:solidFill>
                <a:cs typeface="Palatino Linotype"/>
              </a:rPr>
              <a:t>Downward-facing</a:t>
            </a:r>
            <a:r>
              <a:rPr lang="en-IN" sz="2400" spc="-15" dirty="0">
                <a:solidFill>
                  <a:srgbClr val="231F20"/>
                </a:solidFill>
                <a:cs typeface="Palatino Linotype"/>
              </a:rPr>
              <a:t> </a:t>
            </a:r>
            <a:r>
              <a:rPr lang="en-IN" sz="2400" dirty="0">
                <a:solidFill>
                  <a:srgbClr val="231F20"/>
                </a:solidFill>
                <a:cs typeface="Palatino Linotype"/>
              </a:rPr>
              <a:t>triangle</a:t>
            </a:r>
            <a:endParaRPr lang="en-IN" sz="2400" dirty="0">
              <a:cs typeface="Palatino Linotype"/>
            </a:endParaRPr>
          </a:p>
          <a:p>
            <a:pPr marL="673735" indent="-457200" algn="just">
              <a:lnSpc>
                <a:spcPct val="100000"/>
              </a:lnSpc>
              <a:spcBef>
                <a:spcPts val="300"/>
              </a:spcBef>
              <a:buFont typeface="+mj-lt"/>
              <a:buAutoNum type="arabicPeriod"/>
              <a:tabLst>
                <a:tab pos="355600" algn="l"/>
              </a:tabLst>
            </a:pPr>
            <a:r>
              <a:rPr lang="en-IN" sz="2400" spc="-50" dirty="0">
                <a:solidFill>
                  <a:srgbClr val="231F20"/>
                </a:solidFill>
                <a:cs typeface="Palatino Linotype"/>
              </a:rPr>
              <a:t>“</a:t>
            </a:r>
            <a:r>
              <a:rPr lang="en-IN" sz="2400" spc="-50" dirty="0">
                <a:solidFill>
                  <a:srgbClr val="231F20"/>
                </a:solidFill>
                <a:cs typeface="Microsoft Sans Serif"/>
              </a:rPr>
              <a:t>&lt;</a:t>
            </a:r>
            <a:r>
              <a:rPr lang="en-IN" sz="2400" spc="-50" dirty="0">
                <a:solidFill>
                  <a:srgbClr val="231F20"/>
                </a:solidFill>
                <a:cs typeface="Palatino Linotype"/>
              </a:rPr>
              <a:t>”</a:t>
            </a:r>
            <a:r>
              <a:rPr lang="en-IN" sz="2400" spc="-10" dirty="0">
                <a:solidFill>
                  <a:srgbClr val="231F20"/>
                </a:solidFill>
                <a:cs typeface="Palatino Linotype"/>
              </a:rPr>
              <a:t> </a:t>
            </a:r>
            <a:r>
              <a:rPr lang="en-IN" sz="2400" dirty="0">
                <a:solidFill>
                  <a:srgbClr val="231F20"/>
                </a:solidFill>
                <a:cs typeface="Palatino Linotype"/>
              </a:rPr>
              <a:t>–</a:t>
            </a:r>
            <a:r>
              <a:rPr lang="en-IN" sz="2400" spc="-10" dirty="0">
                <a:solidFill>
                  <a:srgbClr val="231F20"/>
                </a:solidFill>
                <a:cs typeface="Palatino Linotype"/>
              </a:rPr>
              <a:t> </a:t>
            </a:r>
            <a:r>
              <a:rPr lang="en-IN" sz="2400" spc="-5" dirty="0">
                <a:solidFill>
                  <a:srgbClr val="231F20"/>
                </a:solidFill>
                <a:cs typeface="Palatino Linotype"/>
              </a:rPr>
              <a:t>Left-facing </a:t>
            </a:r>
            <a:r>
              <a:rPr lang="en-IN" sz="2400" dirty="0">
                <a:solidFill>
                  <a:srgbClr val="231F20"/>
                </a:solidFill>
                <a:cs typeface="Palatino Linotype"/>
              </a:rPr>
              <a:t>triangle</a:t>
            </a:r>
            <a:endParaRPr lang="en-IN" sz="2400" dirty="0">
              <a:cs typeface="Palatino Linotype"/>
            </a:endParaRPr>
          </a:p>
          <a:p>
            <a:pPr marL="688340" indent="-457200" algn="just">
              <a:lnSpc>
                <a:spcPct val="100000"/>
              </a:lnSpc>
              <a:spcBef>
                <a:spcPts val="300"/>
              </a:spcBef>
              <a:buFont typeface="+mj-lt"/>
              <a:buAutoNum type="arabicPeriod"/>
              <a:tabLst>
                <a:tab pos="355600" algn="l"/>
              </a:tabLst>
            </a:pPr>
            <a:r>
              <a:rPr lang="en-IN" sz="2400" spc="-15" dirty="0">
                <a:solidFill>
                  <a:srgbClr val="231F20"/>
                </a:solidFill>
                <a:cs typeface="Palatino Linotype"/>
              </a:rPr>
              <a:t>“h”</a:t>
            </a:r>
            <a:r>
              <a:rPr lang="en-IN" sz="2400" spc="-30" dirty="0">
                <a:solidFill>
                  <a:srgbClr val="231F20"/>
                </a:solidFill>
                <a:cs typeface="Palatino Linotype"/>
              </a:rPr>
              <a:t> </a:t>
            </a:r>
            <a:r>
              <a:rPr lang="en-IN" sz="2400" spc="-5" dirty="0">
                <a:solidFill>
                  <a:srgbClr val="231F20"/>
                </a:solidFill>
                <a:cs typeface="Palatino Linotype"/>
              </a:rPr>
              <a:t>–Hexagram</a:t>
            </a:r>
            <a:endParaRPr lang="en-IN" sz="2400" dirty="0">
              <a:cs typeface="Palatino Linotype"/>
            </a:endParaRPr>
          </a:p>
          <a:p>
            <a:pPr marL="674370" indent="-457200" algn="just">
              <a:lnSpc>
                <a:spcPct val="100000"/>
              </a:lnSpc>
              <a:spcBef>
                <a:spcPts val="300"/>
              </a:spcBef>
              <a:buFont typeface="+mj-lt"/>
              <a:buAutoNum type="arabicPeriod"/>
              <a:tabLst>
                <a:tab pos="355600" algn="l"/>
              </a:tabLst>
            </a:pPr>
            <a:r>
              <a:rPr lang="en-IN" sz="2400" spc="-95" dirty="0">
                <a:solidFill>
                  <a:srgbClr val="231F20"/>
                </a:solidFill>
                <a:cs typeface="Palatino Linotype"/>
              </a:rPr>
              <a:t>“</a:t>
            </a:r>
            <a:r>
              <a:rPr lang="en-IN" sz="2400" spc="-30" dirty="0">
                <a:solidFill>
                  <a:srgbClr val="231F20"/>
                </a:solidFill>
                <a:cs typeface="Palatino Linotype"/>
              </a:rPr>
              <a:t>o</a:t>
            </a:r>
            <a:r>
              <a:rPr lang="en-IN" sz="2400" dirty="0">
                <a:solidFill>
                  <a:srgbClr val="231F20"/>
                </a:solidFill>
                <a:cs typeface="Palatino Linotype"/>
              </a:rPr>
              <a:t>” – </a:t>
            </a:r>
            <a:r>
              <a:rPr lang="en-IN" sz="2400" spc="-10" dirty="0">
                <a:solidFill>
                  <a:srgbClr val="231F20"/>
                </a:solidFill>
                <a:cs typeface="Palatino Linotype"/>
              </a:rPr>
              <a:t>C</a:t>
            </a:r>
            <a:r>
              <a:rPr lang="en-IN" sz="2400" spc="15" dirty="0">
                <a:solidFill>
                  <a:srgbClr val="231F20"/>
                </a:solidFill>
                <a:cs typeface="Palatino Linotype"/>
              </a:rPr>
              <a:t>i</a:t>
            </a:r>
            <a:r>
              <a:rPr lang="en-IN" sz="2400" spc="-5" dirty="0">
                <a:solidFill>
                  <a:srgbClr val="231F20"/>
                </a:solidFill>
                <a:cs typeface="Palatino Linotype"/>
              </a:rPr>
              <a:t>r</a:t>
            </a:r>
            <a:r>
              <a:rPr lang="en-IN" sz="2400" spc="10" dirty="0">
                <a:solidFill>
                  <a:srgbClr val="231F20"/>
                </a:solidFill>
                <a:cs typeface="Palatino Linotype"/>
              </a:rPr>
              <a:t>c</a:t>
            </a:r>
            <a:r>
              <a:rPr lang="en-IN" sz="2400" spc="-10" dirty="0">
                <a:solidFill>
                  <a:srgbClr val="231F20"/>
                </a:solidFill>
                <a:cs typeface="Palatino Linotype"/>
              </a:rPr>
              <a:t>l</a:t>
            </a:r>
            <a:r>
              <a:rPr lang="en-IN" sz="2400" dirty="0">
                <a:solidFill>
                  <a:srgbClr val="231F20"/>
                </a:solidFill>
                <a:cs typeface="Palatino Linotype"/>
              </a:rPr>
              <a:t>e</a:t>
            </a:r>
            <a:endParaRPr lang="en-IN" sz="2400" dirty="0">
              <a:cs typeface="Palatino Linotype"/>
            </a:endParaRPr>
          </a:p>
          <a:p>
            <a:pPr marL="680720" indent="-457200" algn="just">
              <a:lnSpc>
                <a:spcPct val="100000"/>
              </a:lnSpc>
              <a:spcBef>
                <a:spcPts val="300"/>
              </a:spcBef>
              <a:buFont typeface="+mj-lt"/>
              <a:buAutoNum type="arabicPeriod"/>
              <a:tabLst>
                <a:tab pos="355600" algn="l"/>
              </a:tabLst>
            </a:pPr>
            <a:r>
              <a:rPr lang="en-IN" sz="2400" spc="-125" dirty="0">
                <a:solidFill>
                  <a:srgbClr val="231F20"/>
                </a:solidFill>
                <a:cs typeface="Palatino Linotype"/>
              </a:rPr>
              <a:t>“</a:t>
            </a:r>
            <a:r>
              <a:rPr lang="en-IN" sz="2400" spc="-80" dirty="0">
                <a:solidFill>
                  <a:srgbClr val="231F20"/>
                </a:solidFill>
                <a:cs typeface="Palatino Linotype"/>
              </a:rPr>
              <a:t>.</a:t>
            </a:r>
            <a:r>
              <a:rPr lang="en-IN" sz="2400" dirty="0">
                <a:solidFill>
                  <a:srgbClr val="231F20"/>
                </a:solidFill>
                <a:cs typeface="Palatino Linotype"/>
              </a:rPr>
              <a:t>” – </a:t>
            </a:r>
            <a:r>
              <a:rPr lang="en-IN" sz="2400" spc="-50" dirty="0">
                <a:solidFill>
                  <a:srgbClr val="231F20"/>
                </a:solidFill>
                <a:cs typeface="Palatino Linotype"/>
              </a:rPr>
              <a:t>P</a:t>
            </a:r>
            <a:r>
              <a:rPr lang="en-IN" sz="2400" spc="-10" dirty="0">
                <a:solidFill>
                  <a:srgbClr val="231F20"/>
                </a:solidFill>
                <a:cs typeface="Palatino Linotype"/>
              </a:rPr>
              <a:t>o</a:t>
            </a:r>
            <a:r>
              <a:rPr lang="en-IN" sz="2400" spc="25" dirty="0">
                <a:solidFill>
                  <a:srgbClr val="231F20"/>
                </a:solidFill>
                <a:cs typeface="Palatino Linotype"/>
              </a:rPr>
              <a:t>i</a:t>
            </a:r>
            <a:r>
              <a:rPr lang="en-IN" sz="2400" spc="-20" dirty="0">
                <a:solidFill>
                  <a:srgbClr val="231F20"/>
                </a:solidFill>
                <a:cs typeface="Palatino Linotype"/>
              </a:rPr>
              <a:t>n</a:t>
            </a:r>
            <a:r>
              <a:rPr lang="en-IN" sz="2400" spc="-5" dirty="0">
                <a:solidFill>
                  <a:srgbClr val="231F20"/>
                </a:solidFill>
                <a:cs typeface="Palatino Linotype"/>
              </a:rPr>
              <a:t>t</a:t>
            </a:r>
            <a:endParaRPr lang="en-IN" sz="2400" dirty="0">
              <a:cs typeface="Palatino Linotype"/>
            </a:endParaRPr>
          </a:p>
          <a:p>
            <a:pPr marL="618490" indent="-457200" algn="just">
              <a:lnSpc>
                <a:spcPct val="100000"/>
              </a:lnSpc>
              <a:spcBef>
                <a:spcPts val="300"/>
              </a:spcBef>
              <a:buFont typeface="+mj-lt"/>
              <a:buAutoNum type="arabicPeriod"/>
              <a:tabLst>
                <a:tab pos="355600" algn="l"/>
              </a:tabLst>
            </a:pPr>
            <a:r>
              <a:rPr lang="en-IN" sz="2400" spc="-35" dirty="0">
                <a:solidFill>
                  <a:srgbClr val="231F20"/>
                </a:solidFill>
                <a:cs typeface="Palatino Linotype"/>
              </a:rPr>
              <a:t>“s”</a:t>
            </a:r>
            <a:r>
              <a:rPr lang="en-IN" sz="2400" spc="-30" dirty="0">
                <a:solidFill>
                  <a:srgbClr val="231F20"/>
                </a:solidFill>
                <a:cs typeface="Palatino Linotype"/>
              </a:rPr>
              <a:t> </a:t>
            </a:r>
            <a:r>
              <a:rPr lang="en-IN" sz="2400" dirty="0">
                <a:solidFill>
                  <a:srgbClr val="231F20"/>
                </a:solidFill>
                <a:cs typeface="Palatino Linotype"/>
              </a:rPr>
              <a:t>–</a:t>
            </a:r>
            <a:r>
              <a:rPr lang="en-IN" sz="2400" spc="-25" dirty="0">
                <a:solidFill>
                  <a:srgbClr val="231F20"/>
                </a:solidFill>
                <a:cs typeface="Palatino Linotype"/>
              </a:rPr>
              <a:t> </a:t>
            </a:r>
            <a:r>
              <a:rPr lang="en-IN" sz="2400" dirty="0">
                <a:solidFill>
                  <a:srgbClr val="231F20"/>
                </a:solidFill>
                <a:cs typeface="Palatino Linotype"/>
              </a:rPr>
              <a:t>Square</a:t>
            </a:r>
            <a:endParaRPr lang="en-IN" sz="2400" dirty="0">
              <a:cs typeface="Palatino Linotype"/>
            </a:endParaRPr>
          </a:p>
          <a:p>
            <a:pPr marL="622300" indent="-457200" algn="just">
              <a:lnSpc>
                <a:spcPct val="100000"/>
              </a:lnSpc>
              <a:spcBef>
                <a:spcPts val="300"/>
              </a:spcBef>
              <a:buFont typeface="+mj-lt"/>
              <a:buAutoNum type="arabicPeriod"/>
              <a:tabLst>
                <a:tab pos="355600" algn="l"/>
              </a:tabLst>
            </a:pPr>
            <a:r>
              <a:rPr lang="en-IN" sz="2400" spc="-20" dirty="0">
                <a:solidFill>
                  <a:srgbClr val="231F20"/>
                </a:solidFill>
                <a:cs typeface="Palatino Linotype"/>
              </a:rPr>
              <a:t>“^”</a:t>
            </a:r>
            <a:r>
              <a:rPr lang="en-IN" sz="2400" spc="-10" dirty="0">
                <a:solidFill>
                  <a:srgbClr val="231F20"/>
                </a:solidFill>
                <a:cs typeface="Palatino Linotype"/>
              </a:rPr>
              <a:t> </a:t>
            </a:r>
            <a:r>
              <a:rPr lang="en-IN" sz="2400" dirty="0">
                <a:solidFill>
                  <a:srgbClr val="231F20"/>
                </a:solidFill>
                <a:cs typeface="Palatino Linotype"/>
              </a:rPr>
              <a:t>–</a:t>
            </a:r>
            <a:r>
              <a:rPr lang="en-IN" sz="2400" spc="-5" dirty="0">
                <a:solidFill>
                  <a:srgbClr val="231F20"/>
                </a:solidFill>
                <a:cs typeface="Palatino Linotype"/>
              </a:rPr>
              <a:t> </a:t>
            </a:r>
            <a:r>
              <a:rPr lang="en-IN" sz="2400" spc="-10" dirty="0">
                <a:solidFill>
                  <a:srgbClr val="231F20"/>
                </a:solidFill>
                <a:cs typeface="Palatino Linotype"/>
              </a:rPr>
              <a:t>Upward-facing </a:t>
            </a:r>
            <a:r>
              <a:rPr lang="en-IN" sz="2400" dirty="0">
                <a:solidFill>
                  <a:srgbClr val="231F20"/>
                </a:solidFill>
                <a:cs typeface="Palatino Linotype"/>
              </a:rPr>
              <a:t>triangle</a:t>
            </a:r>
            <a:endParaRPr lang="en-IN" sz="2400" dirty="0">
              <a:cs typeface="Palatino Linotype"/>
            </a:endParaRPr>
          </a:p>
          <a:p>
            <a:pPr marL="611505" indent="-457200" algn="just">
              <a:lnSpc>
                <a:spcPct val="100000"/>
              </a:lnSpc>
              <a:spcBef>
                <a:spcPts val="300"/>
              </a:spcBef>
              <a:buFont typeface="+mj-lt"/>
              <a:buAutoNum type="arabicPeriod"/>
              <a:tabLst>
                <a:tab pos="355600" algn="l"/>
              </a:tabLst>
            </a:pPr>
            <a:r>
              <a:rPr lang="en-IN" sz="2400" spc="-45" dirty="0">
                <a:solidFill>
                  <a:srgbClr val="231F20"/>
                </a:solidFill>
                <a:cs typeface="Palatino Linotype"/>
              </a:rPr>
              <a:t>“</a:t>
            </a:r>
            <a:r>
              <a:rPr lang="en-IN" sz="2400" spc="-45" dirty="0">
                <a:solidFill>
                  <a:srgbClr val="231F20"/>
                </a:solidFill>
                <a:cs typeface="Microsoft Sans Serif"/>
              </a:rPr>
              <a:t>&gt;</a:t>
            </a:r>
            <a:r>
              <a:rPr lang="en-IN" sz="2400" spc="-45" dirty="0">
                <a:solidFill>
                  <a:srgbClr val="231F20"/>
                </a:solidFill>
                <a:cs typeface="Palatino Linotype"/>
              </a:rPr>
              <a:t>”</a:t>
            </a:r>
            <a:r>
              <a:rPr lang="en-IN" sz="2400" spc="-20" dirty="0">
                <a:solidFill>
                  <a:srgbClr val="231F20"/>
                </a:solidFill>
                <a:cs typeface="Palatino Linotype"/>
              </a:rPr>
              <a:t> </a:t>
            </a:r>
            <a:r>
              <a:rPr lang="en-IN" sz="2400" spc="-5" dirty="0">
                <a:solidFill>
                  <a:srgbClr val="231F20"/>
                </a:solidFill>
                <a:cs typeface="Palatino Linotype"/>
              </a:rPr>
              <a:t>–Right-facing</a:t>
            </a:r>
            <a:r>
              <a:rPr lang="en-IN" sz="2400" spc="-15" dirty="0">
                <a:solidFill>
                  <a:srgbClr val="231F20"/>
                </a:solidFill>
                <a:cs typeface="Palatino Linotype"/>
              </a:rPr>
              <a:t> </a:t>
            </a:r>
            <a:r>
              <a:rPr lang="en-IN" sz="2400" dirty="0">
                <a:solidFill>
                  <a:srgbClr val="231F20"/>
                </a:solidFill>
                <a:cs typeface="Palatino Linotype"/>
              </a:rPr>
              <a:t>triangle</a:t>
            </a:r>
            <a:endParaRPr lang="en-IN" sz="2400" dirty="0">
              <a:cs typeface="Palatino Linotype"/>
            </a:endParaRPr>
          </a:p>
          <a:p>
            <a:pPr marL="616585" indent="-457200" algn="just">
              <a:lnSpc>
                <a:spcPct val="100000"/>
              </a:lnSpc>
              <a:spcBef>
                <a:spcPts val="300"/>
              </a:spcBef>
              <a:buFont typeface="+mj-lt"/>
              <a:buAutoNum type="arabicPeriod"/>
              <a:tabLst>
                <a:tab pos="356235" algn="l"/>
              </a:tabLst>
            </a:pPr>
            <a:r>
              <a:rPr lang="en-IN" sz="2400" spc="-50" dirty="0">
                <a:solidFill>
                  <a:srgbClr val="231F20"/>
                </a:solidFill>
                <a:cs typeface="Palatino Linotype"/>
              </a:rPr>
              <a:t>“</a:t>
            </a:r>
            <a:r>
              <a:rPr lang="en-IN" sz="2400" spc="-60" dirty="0">
                <a:solidFill>
                  <a:srgbClr val="231F20"/>
                </a:solidFill>
                <a:cs typeface="Palatino Linotype"/>
              </a:rPr>
              <a:t>p</a:t>
            </a:r>
            <a:r>
              <a:rPr lang="en-IN" sz="2400" dirty="0">
                <a:solidFill>
                  <a:srgbClr val="231F20"/>
                </a:solidFill>
                <a:cs typeface="Palatino Linotype"/>
              </a:rPr>
              <a:t>” – </a:t>
            </a:r>
            <a:r>
              <a:rPr lang="en-IN" sz="2400" spc="-45" dirty="0">
                <a:solidFill>
                  <a:srgbClr val="231F20"/>
                </a:solidFill>
                <a:cs typeface="Palatino Linotype"/>
              </a:rPr>
              <a:t>P</a:t>
            </a:r>
            <a:r>
              <a:rPr lang="en-IN" sz="2400" spc="5" dirty="0">
                <a:solidFill>
                  <a:srgbClr val="231F20"/>
                </a:solidFill>
                <a:cs typeface="Palatino Linotype"/>
              </a:rPr>
              <a:t>e</a:t>
            </a:r>
            <a:r>
              <a:rPr lang="en-IN" sz="2400" spc="-20" dirty="0">
                <a:solidFill>
                  <a:srgbClr val="231F20"/>
                </a:solidFill>
                <a:cs typeface="Palatino Linotype"/>
              </a:rPr>
              <a:t>n</a:t>
            </a:r>
            <a:r>
              <a:rPr lang="en-IN" sz="2400" spc="5" dirty="0">
                <a:solidFill>
                  <a:srgbClr val="231F20"/>
                </a:solidFill>
                <a:cs typeface="Palatino Linotype"/>
              </a:rPr>
              <a:t>t</a:t>
            </a:r>
            <a:r>
              <a:rPr lang="en-IN" sz="2400" spc="-20" dirty="0">
                <a:solidFill>
                  <a:srgbClr val="231F20"/>
                </a:solidFill>
                <a:cs typeface="Palatino Linotype"/>
              </a:rPr>
              <a:t>a</a:t>
            </a:r>
            <a:r>
              <a:rPr lang="en-IN" sz="2400" spc="15" dirty="0">
                <a:solidFill>
                  <a:srgbClr val="231F20"/>
                </a:solidFill>
                <a:cs typeface="Palatino Linotype"/>
              </a:rPr>
              <a:t>g</a:t>
            </a:r>
            <a:r>
              <a:rPr lang="en-IN" sz="2400" spc="-10" dirty="0">
                <a:solidFill>
                  <a:srgbClr val="231F20"/>
                </a:solidFill>
                <a:cs typeface="Palatino Linotype"/>
              </a:rPr>
              <a:t>r</a:t>
            </a:r>
            <a:r>
              <a:rPr lang="en-IN" sz="2400" spc="15" dirty="0">
                <a:solidFill>
                  <a:srgbClr val="231F20"/>
                </a:solidFill>
                <a:cs typeface="Palatino Linotype"/>
              </a:rPr>
              <a:t>a</a:t>
            </a:r>
            <a:r>
              <a:rPr lang="en-IN" sz="2400" dirty="0">
                <a:solidFill>
                  <a:srgbClr val="231F20"/>
                </a:solidFill>
                <a:cs typeface="Palatino Linotype"/>
              </a:rPr>
              <a:t>m</a:t>
            </a:r>
            <a:endParaRPr lang="en-IN" sz="2400" dirty="0">
              <a:cs typeface="Palatino Linotype"/>
            </a:endParaRPr>
          </a:p>
          <a:p>
            <a:pPr algn="just"/>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31</a:t>
            </a:fld>
            <a:endParaRPr lang="en-IN"/>
          </a:p>
        </p:txBody>
      </p:sp>
      <p:sp>
        <p:nvSpPr>
          <p:cNvPr id="5" name="Date Placeholder 4">
            <a:extLst>
              <a:ext uri="{FF2B5EF4-FFF2-40B4-BE49-F238E27FC236}">
                <a16:creationId xmlns:a16="http://schemas.microsoft.com/office/drawing/2014/main" id="{CC713364-7143-1DAE-6AEF-160295B753A7}"/>
              </a:ext>
            </a:extLst>
          </p:cNvPr>
          <p:cNvSpPr>
            <a:spLocks noGrp="1"/>
          </p:cNvSpPr>
          <p:nvPr>
            <p:ph type="dt" sz="half" idx="10"/>
          </p:nvPr>
        </p:nvSpPr>
        <p:spPr/>
        <p:txBody>
          <a:bodyPr/>
          <a:lstStyle/>
          <a:p>
            <a:fld id="{CF72956C-8670-49C5-B478-997F1370BFA0}" type="datetime1">
              <a:rPr lang="en-IN" smtClean="0"/>
              <a:t>22-04-2024</a:t>
            </a:fld>
            <a:endParaRPr lang="en-IN"/>
          </a:p>
        </p:txBody>
      </p:sp>
    </p:spTree>
    <p:extLst>
      <p:ext uri="{BB962C8B-B14F-4D97-AF65-F5344CB8AC3E}">
        <p14:creationId xmlns:p14="http://schemas.microsoft.com/office/powerpoint/2010/main" val="1640190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676894" y="985653"/>
            <a:ext cx="10797634" cy="5771408"/>
          </a:xfrm>
        </p:spPr>
        <p:txBody>
          <a:bodyPr>
            <a:normAutofit/>
          </a:bodyPr>
          <a:lstStyle/>
          <a:p>
            <a:pPr marL="203200">
              <a:lnSpc>
                <a:spcPct val="100000"/>
              </a:lnSpc>
              <a:spcBef>
                <a:spcPts val="400"/>
              </a:spcBef>
            </a:pPr>
            <a:r>
              <a:rPr lang="en-US" sz="2400" b="1" spc="5" dirty="0">
                <a:solidFill>
                  <a:srgbClr val="231F20"/>
                </a:solidFill>
                <a:cs typeface="Palatino Linotype"/>
              </a:rPr>
              <a:t>Color:</a:t>
            </a:r>
          </a:p>
          <a:p>
            <a:pPr marL="889000" lvl="1" indent="-457200">
              <a:lnSpc>
                <a:spcPct val="100000"/>
              </a:lnSpc>
              <a:spcBef>
                <a:spcPts val="400"/>
              </a:spcBef>
              <a:buFont typeface="+mj-lt"/>
              <a:buAutoNum type="arabicPeriod"/>
            </a:pPr>
            <a:r>
              <a:rPr lang="en-US" spc="5" dirty="0">
                <a:solidFill>
                  <a:srgbClr val="231F20"/>
                </a:solidFill>
                <a:cs typeface="Palatino Linotype"/>
              </a:rPr>
              <a:t>“k” – Black</a:t>
            </a:r>
          </a:p>
          <a:p>
            <a:pPr marL="889000" lvl="1" indent="-457200">
              <a:lnSpc>
                <a:spcPct val="100000"/>
              </a:lnSpc>
              <a:spcBef>
                <a:spcPts val="400"/>
              </a:spcBef>
              <a:buFont typeface="+mj-lt"/>
              <a:buAutoNum type="arabicPeriod"/>
            </a:pPr>
            <a:r>
              <a:rPr lang="en-US" spc="5" dirty="0">
                <a:solidFill>
                  <a:srgbClr val="231F20"/>
                </a:solidFill>
                <a:cs typeface="Palatino Linotype"/>
              </a:rPr>
              <a:t>“b” – Blue</a:t>
            </a:r>
          </a:p>
          <a:p>
            <a:pPr marL="889000" lvl="1" indent="-457200">
              <a:lnSpc>
                <a:spcPct val="100000"/>
              </a:lnSpc>
              <a:spcBef>
                <a:spcPts val="400"/>
              </a:spcBef>
              <a:buFont typeface="+mj-lt"/>
              <a:buAutoNum type="arabicPeriod"/>
            </a:pPr>
            <a:r>
              <a:rPr lang="en-US" spc="5" dirty="0">
                <a:solidFill>
                  <a:srgbClr val="231F20"/>
                </a:solidFill>
                <a:cs typeface="Palatino Linotype"/>
              </a:rPr>
              <a:t>“y” – Yellow</a:t>
            </a:r>
          </a:p>
          <a:p>
            <a:pPr marL="889000" lvl="1" indent="-457200">
              <a:lnSpc>
                <a:spcPct val="100000"/>
              </a:lnSpc>
              <a:spcBef>
                <a:spcPts val="400"/>
              </a:spcBef>
              <a:buFont typeface="+mj-lt"/>
              <a:buAutoNum type="arabicPeriod"/>
            </a:pPr>
            <a:r>
              <a:rPr lang="en-US" spc="5" dirty="0">
                <a:solidFill>
                  <a:srgbClr val="231F20"/>
                </a:solidFill>
                <a:cs typeface="Palatino Linotype"/>
              </a:rPr>
              <a:t>“c” – Cyan</a:t>
            </a:r>
          </a:p>
          <a:p>
            <a:pPr marL="889000" lvl="1" indent="-457200">
              <a:lnSpc>
                <a:spcPct val="100000"/>
              </a:lnSpc>
              <a:spcBef>
                <a:spcPts val="400"/>
              </a:spcBef>
              <a:buFont typeface="+mj-lt"/>
              <a:buAutoNum type="arabicPeriod"/>
            </a:pPr>
            <a:r>
              <a:rPr lang="en-US" spc="5" dirty="0">
                <a:solidFill>
                  <a:srgbClr val="231F20"/>
                </a:solidFill>
                <a:cs typeface="Palatino Linotype"/>
              </a:rPr>
              <a:t>“r” – Red</a:t>
            </a:r>
          </a:p>
          <a:p>
            <a:pPr marL="889000" lvl="1" indent="-457200">
              <a:lnSpc>
                <a:spcPct val="100000"/>
              </a:lnSpc>
              <a:spcBef>
                <a:spcPts val="400"/>
              </a:spcBef>
              <a:buFont typeface="+mj-lt"/>
              <a:buAutoNum type="arabicPeriod"/>
            </a:pPr>
            <a:r>
              <a:rPr lang="en-US" spc="5" dirty="0">
                <a:solidFill>
                  <a:srgbClr val="231F20"/>
                </a:solidFill>
                <a:cs typeface="Palatino Linotype"/>
              </a:rPr>
              <a:t>“g” – Green</a:t>
            </a:r>
          </a:p>
          <a:p>
            <a:pPr marL="889000" lvl="1" indent="-457200">
              <a:lnSpc>
                <a:spcPct val="100000"/>
              </a:lnSpc>
              <a:spcBef>
                <a:spcPts val="400"/>
              </a:spcBef>
              <a:buFont typeface="+mj-lt"/>
              <a:buAutoNum type="arabicPeriod"/>
            </a:pPr>
            <a:r>
              <a:rPr lang="en-US" spc="5" dirty="0">
                <a:solidFill>
                  <a:srgbClr val="231F20"/>
                </a:solidFill>
                <a:cs typeface="Palatino Linotype"/>
              </a:rPr>
              <a:t>“m” – Magenta</a:t>
            </a:r>
          </a:p>
          <a:p>
            <a:pPr marL="889000" lvl="1" indent="-457200">
              <a:lnSpc>
                <a:spcPct val="100000"/>
              </a:lnSpc>
              <a:spcBef>
                <a:spcPts val="400"/>
              </a:spcBef>
              <a:buFont typeface="+mj-lt"/>
              <a:buAutoNum type="arabicPeriod"/>
            </a:pPr>
            <a:r>
              <a:rPr lang="en-US" spc="5" dirty="0">
                <a:solidFill>
                  <a:srgbClr val="231F20"/>
                </a:solidFill>
                <a:cs typeface="Palatino Linotype"/>
              </a:rPr>
              <a:t>“w” – White</a:t>
            </a:r>
          </a:p>
          <a:p>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32</a:t>
            </a:fld>
            <a:endParaRPr lang="en-IN"/>
          </a:p>
        </p:txBody>
      </p:sp>
      <p:sp>
        <p:nvSpPr>
          <p:cNvPr id="5" name="Date Placeholder 4">
            <a:extLst>
              <a:ext uri="{FF2B5EF4-FFF2-40B4-BE49-F238E27FC236}">
                <a16:creationId xmlns:a16="http://schemas.microsoft.com/office/drawing/2014/main" id="{904A619E-E65F-65C3-5A35-84FC8789CA55}"/>
              </a:ext>
            </a:extLst>
          </p:cNvPr>
          <p:cNvSpPr>
            <a:spLocks noGrp="1"/>
          </p:cNvSpPr>
          <p:nvPr>
            <p:ph type="dt" sz="half" idx="10"/>
          </p:nvPr>
        </p:nvSpPr>
        <p:spPr/>
        <p:txBody>
          <a:bodyPr/>
          <a:lstStyle/>
          <a:p>
            <a:fld id="{ED772389-CEBD-472D-903C-0581B531401C}" type="datetime1">
              <a:rPr lang="en-IN" smtClean="0"/>
              <a:t>22-04-2024</a:t>
            </a:fld>
            <a:endParaRPr lang="en-IN"/>
          </a:p>
        </p:txBody>
      </p:sp>
    </p:spTree>
    <p:extLst>
      <p:ext uri="{BB962C8B-B14F-4D97-AF65-F5344CB8AC3E}">
        <p14:creationId xmlns:p14="http://schemas.microsoft.com/office/powerpoint/2010/main" val="1086324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113" y="315081"/>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676894" y="985653"/>
            <a:ext cx="10797634" cy="5771408"/>
          </a:xfrm>
        </p:spPr>
        <p:txBody>
          <a:bodyPr>
            <a:normAutofit/>
          </a:bodyPr>
          <a:lstStyle/>
          <a:p>
            <a:pPr algn="just"/>
            <a:r>
              <a:rPr lang="en-US" sz="2200" b="1" dirty="0"/>
              <a:t>Pie Charts</a:t>
            </a:r>
          </a:p>
          <a:p>
            <a:pPr algn="just"/>
            <a:r>
              <a:rPr lang="en-US" sz="2200" dirty="0"/>
              <a:t>Pie charts are often used to show the data proportions in the data, </a:t>
            </a:r>
            <a:r>
              <a:rPr lang="en-US" sz="2200" dirty="0" err="1"/>
              <a:t>i.e</a:t>
            </a:r>
            <a:r>
              <a:rPr lang="en-US" sz="2200" dirty="0"/>
              <a:t>, the  contribution of a particular category in a set of data. </a:t>
            </a:r>
          </a:p>
          <a:p>
            <a:pPr algn="just"/>
            <a:r>
              <a:rPr lang="en-US" sz="2200" dirty="0"/>
              <a:t>In GNU Octave, a pie chart  is created using the pie function. </a:t>
            </a:r>
          </a:p>
          <a:p>
            <a:pPr algn="just"/>
            <a:r>
              <a:rPr lang="en-US" sz="2200" dirty="0"/>
              <a:t>The syntax of the pie() function is as follows:</a:t>
            </a:r>
          </a:p>
          <a:p>
            <a:pPr lvl="1" algn="just"/>
            <a:r>
              <a:rPr lang="en-US" sz="2200" b="1" dirty="0"/>
              <a:t>Syntax: </a:t>
            </a:r>
            <a:r>
              <a:rPr lang="en-US" sz="2200" dirty="0"/>
              <a:t>pie(x, explode, labels)</a:t>
            </a:r>
          </a:p>
          <a:p>
            <a:pPr algn="just"/>
            <a:r>
              <a:rPr lang="en-US" sz="2200" b="1" dirty="0"/>
              <a:t>Attributes:</a:t>
            </a:r>
          </a:p>
          <a:p>
            <a:pPr algn="just"/>
            <a:r>
              <a:rPr lang="en-US" sz="2200" b="1" dirty="0"/>
              <a:t>x</a:t>
            </a:r>
            <a:r>
              <a:rPr lang="en-US" sz="2200" dirty="0"/>
              <a:t> – x is the vector based on which the pie chart is plotted. Here, the size of  the slice is calculated based on the percentage it contributes to the total data.</a:t>
            </a:r>
          </a:p>
          <a:p>
            <a:pPr algn="just"/>
            <a:r>
              <a:rPr lang="en-US" sz="2200" b="1" dirty="0"/>
              <a:t>explode</a:t>
            </a:r>
            <a:r>
              <a:rPr lang="en-US" sz="2200" dirty="0"/>
              <a:t> – explode is a vector of the same size as that of the input vector x,  and it contains elements as 0(zero) or any nonzero element. A nonzero element represents that slice of the pie to be exploded.</a:t>
            </a:r>
          </a:p>
          <a:p>
            <a:pPr algn="just"/>
            <a:r>
              <a:rPr lang="en-US" sz="2200" b="1" dirty="0"/>
              <a:t>labels</a:t>
            </a:r>
            <a:r>
              <a:rPr lang="en-US" sz="2200" dirty="0"/>
              <a:t> – The label cell array represents the label to each slice.</a:t>
            </a:r>
          </a:p>
          <a:p>
            <a:pPr algn="just"/>
            <a:endParaRPr lang="en-US" sz="2200" dirty="0"/>
          </a:p>
          <a:p>
            <a:pPr algn="just"/>
            <a:endParaRPr lang="en-IN" sz="2200" dirty="0"/>
          </a:p>
        </p:txBody>
      </p:sp>
      <p:sp>
        <p:nvSpPr>
          <p:cNvPr id="4" name="Slide Number Placeholder 3"/>
          <p:cNvSpPr>
            <a:spLocks noGrp="1"/>
          </p:cNvSpPr>
          <p:nvPr>
            <p:ph type="sldNum" sz="quarter" idx="12"/>
          </p:nvPr>
        </p:nvSpPr>
        <p:spPr/>
        <p:txBody>
          <a:bodyPr/>
          <a:lstStyle/>
          <a:p>
            <a:fld id="{0582FFC0-0EEA-4EB8-88E5-03F607CDC4F3}" type="slidenum">
              <a:rPr lang="en-IN" smtClean="0"/>
              <a:t>33</a:t>
            </a:fld>
            <a:endParaRPr lang="en-IN"/>
          </a:p>
        </p:txBody>
      </p:sp>
      <p:sp>
        <p:nvSpPr>
          <p:cNvPr id="5" name="Date Placeholder 4">
            <a:extLst>
              <a:ext uri="{FF2B5EF4-FFF2-40B4-BE49-F238E27FC236}">
                <a16:creationId xmlns:a16="http://schemas.microsoft.com/office/drawing/2014/main" id="{BC9C32D2-4B2D-4257-F498-1B655D69E0C4}"/>
              </a:ext>
            </a:extLst>
          </p:cNvPr>
          <p:cNvSpPr>
            <a:spLocks noGrp="1"/>
          </p:cNvSpPr>
          <p:nvPr>
            <p:ph type="dt" sz="half" idx="10"/>
          </p:nvPr>
        </p:nvSpPr>
        <p:spPr/>
        <p:txBody>
          <a:bodyPr/>
          <a:lstStyle/>
          <a:p>
            <a:fld id="{8E3A62D8-6024-40B1-A78D-4DAC64F0EFB7}" type="datetime1">
              <a:rPr lang="en-IN" smtClean="0"/>
              <a:t>22-04-2024</a:t>
            </a:fld>
            <a:endParaRPr lang="en-IN"/>
          </a:p>
        </p:txBody>
      </p:sp>
    </p:spTree>
    <p:extLst>
      <p:ext uri="{BB962C8B-B14F-4D97-AF65-F5344CB8AC3E}">
        <p14:creationId xmlns:p14="http://schemas.microsoft.com/office/powerpoint/2010/main" val="153549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676894" y="985653"/>
            <a:ext cx="10797634" cy="5771408"/>
          </a:xfrm>
        </p:spPr>
        <p:txBody>
          <a:bodyPr>
            <a:normAutofit/>
          </a:bodyPr>
          <a:lstStyle/>
          <a:p>
            <a:pPr algn="just"/>
            <a:r>
              <a:rPr lang="en-US" sz="2400" b="1" dirty="0"/>
              <a:t>Octave:2&gt;</a:t>
            </a:r>
          </a:p>
          <a:p>
            <a:pPr marL="0" indent="0" algn="just">
              <a:buNone/>
            </a:pPr>
            <a:r>
              <a:rPr lang="en-US" sz="2400" dirty="0"/>
              <a:t>pie ([17, 52, 41,28,2], [0,3,0,0,0], {"Action", "Sci-Fi", "Drama", "Romance", "Comedy"});</a:t>
            </a:r>
          </a:p>
          <a:p>
            <a:pPr marL="0" indent="0" algn="just">
              <a:buNone/>
            </a:pPr>
            <a:r>
              <a:rPr lang="en-US" sz="2400" dirty="0"/>
              <a:t>title ("Pie Chart for Favorite Movies")</a:t>
            </a:r>
          </a:p>
          <a:p>
            <a:pPr algn="just"/>
            <a:r>
              <a:rPr lang="en-US" sz="2400" dirty="0"/>
              <a:t>In the above example, a pie chart for favorite movies is created using the  pie() function. You can see that the “Sci-Fi” slice of the pie is exploded as  specified in the explode vector.</a:t>
            </a:r>
          </a:p>
          <a:p>
            <a:pPr algn="just"/>
            <a:r>
              <a:rPr lang="en-US" sz="2400" dirty="0"/>
              <a:t>One important factor to remember in a pie chart is the missing slice.  </a:t>
            </a:r>
          </a:p>
          <a:p>
            <a:pPr algn="just"/>
            <a:r>
              <a:rPr lang="en-US" sz="2400" dirty="0"/>
              <a:t>When the sum of all the elements in a vector is less than 1 (sum &lt; 1) and such vector is given as an input vector to the pie() function, in such cases, the  Octave would not calculate the percentage proportion for each slice; it will  use the vector elements itself to proportionate the data, leaving a missing  slice for the part of the data that is undefined.</a:t>
            </a:r>
          </a:p>
          <a:p>
            <a:pPr algn="just"/>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34</a:t>
            </a:fld>
            <a:endParaRPr lang="en-IN"/>
          </a:p>
        </p:txBody>
      </p:sp>
      <p:sp>
        <p:nvSpPr>
          <p:cNvPr id="5" name="Date Placeholder 4">
            <a:extLst>
              <a:ext uri="{FF2B5EF4-FFF2-40B4-BE49-F238E27FC236}">
                <a16:creationId xmlns:a16="http://schemas.microsoft.com/office/drawing/2014/main" id="{E2D19E1D-8BB7-FF2C-9E10-008C39023976}"/>
              </a:ext>
            </a:extLst>
          </p:cNvPr>
          <p:cNvSpPr>
            <a:spLocks noGrp="1"/>
          </p:cNvSpPr>
          <p:nvPr>
            <p:ph type="dt" sz="half" idx="10"/>
          </p:nvPr>
        </p:nvSpPr>
        <p:spPr/>
        <p:txBody>
          <a:bodyPr/>
          <a:lstStyle/>
          <a:p>
            <a:fld id="{E13CC63B-7389-4233-9329-08B8BA11B6CC}" type="datetime1">
              <a:rPr lang="en-IN" smtClean="0"/>
              <a:t>22-04-2024</a:t>
            </a:fld>
            <a:endParaRPr lang="en-IN"/>
          </a:p>
        </p:txBody>
      </p:sp>
    </p:spTree>
    <p:extLst>
      <p:ext uri="{BB962C8B-B14F-4D97-AF65-F5344CB8AC3E}">
        <p14:creationId xmlns:p14="http://schemas.microsoft.com/office/powerpoint/2010/main" val="115145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4" name="Slide Number Placeholder 3"/>
          <p:cNvSpPr>
            <a:spLocks noGrp="1"/>
          </p:cNvSpPr>
          <p:nvPr>
            <p:ph type="sldNum" sz="quarter" idx="12"/>
          </p:nvPr>
        </p:nvSpPr>
        <p:spPr/>
        <p:txBody>
          <a:bodyPr/>
          <a:lstStyle/>
          <a:p>
            <a:fld id="{0582FFC0-0EEA-4EB8-88E5-03F607CDC4F3}" type="slidenum">
              <a:rPr lang="en-IN" smtClean="0"/>
              <a:t>35</a:t>
            </a:fld>
            <a:endParaRPr lang="en-IN"/>
          </a:p>
        </p:txBody>
      </p:sp>
      <p:sp>
        <p:nvSpPr>
          <p:cNvPr id="3" name="Date Placeholder 2">
            <a:extLst>
              <a:ext uri="{FF2B5EF4-FFF2-40B4-BE49-F238E27FC236}">
                <a16:creationId xmlns:a16="http://schemas.microsoft.com/office/drawing/2014/main" id="{BF8DD7B0-15AE-395C-AC20-8A2644661587}"/>
              </a:ext>
            </a:extLst>
          </p:cNvPr>
          <p:cNvSpPr>
            <a:spLocks noGrp="1"/>
          </p:cNvSpPr>
          <p:nvPr>
            <p:ph type="dt" sz="half" idx="10"/>
          </p:nvPr>
        </p:nvSpPr>
        <p:spPr/>
        <p:txBody>
          <a:bodyPr/>
          <a:lstStyle/>
          <a:p>
            <a:fld id="{08F2B9FD-54E2-4B89-A256-16D21E86E2AE}" type="datetime1">
              <a:rPr lang="en-IN" smtClean="0"/>
              <a:t>22-04-2024</a:t>
            </a:fld>
            <a:endParaRPr lang="en-IN"/>
          </a:p>
        </p:txBody>
      </p:sp>
      <p:pic>
        <p:nvPicPr>
          <p:cNvPr id="9" name="Picture 8">
            <a:extLst>
              <a:ext uri="{FF2B5EF4-FFF2-40B4-BE49-F238E27FC236}">
                <a16:creationId xmlns:a16="http://schemas.microsoft.com/office/drawing/2014/main" id="{3C7EF147-C4FA-E450-73D6-FA8A5F09C02D}"/>
              </a:ext>
            </a:extLst>
          </p:cNvPr>
          <p:cNvPicPr>
            <a:picLocks noChangeAspect="1"/>
          </p:cNvPicPr>
          <p:nvPr/>
        </p:nvPicPr>
        <p:blipFill>
          <a:blip r:embed="rId2"/>
          <a:stretch>
            <a:fillRect/>
          </a:stretch>
        </p:blipFill>
        <p:spPr>
          <a:xfrm>
            <a:off x="3220281" y="1523286"/>
            <a:ext cx="5131879" cy="4518285"/>
          </a:xfrm>
          <a:prstGeom prst="rect">
            <a:avLst/>
          </a:prstGeom>
        </p:spPr>
      </p:pic>
    </p:spTree>
    <p:extLst>
      <p:ext uri="{BB962C8B-B14F-4D97-AF65-F5344CB8AC3E}">
        <p14:creationId xmlns:p14="http://schemas.microsoft.com/office/powerpoint/2010/main" val="989263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554567"/>
            <a:ext cx="9601196" cy="458986"/>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p>
        </p:txBody>
      </p:sp>
      <p:sp>
        <p:nvSpPr>
          <p:cNvPr id="3" name="Content Placeholder 2"/>
          <p:cNvSpPr>
            <a:spLocks noGrp="1"/>
          </p:cNvSpPr>
          <p:nvPr>
            <p:ph idx="1"/>
          </p:nvPr>
        </p:nvSpPr>
        <p:spPr>
          <a:xfrm>
            <a:off x="1295401" y="1128156"/>
            <a:ext cx="9601196" cy="4747712"/>
          </a:xfrm>
        </p:spPr>
        <p:txBody>
          <a:bodyPr>
            <a:normAutofit/>
          </a:bodyPr>
          <a:lstStyle/>
          <a:p>
            <a:pPr marL="177800" algn="just">
              <a:lnSpc>
                <a:spcPct val="100000"/>
              </a:lnSpc>
            </a:pPr>
            <a:r>
              <a:rPr lang="en-US" sz="2400" b="1" dirty="0">
                <a:solidFill>
                  <a:srgbClr val="231F20"/>
                </a:solidFill>
                <a:cs typeface="Palatino Linotype"/>
              </a:rPr>
              <a:t>Octave:3</a:t>
            </a:r>
            <a:r>
              <a:rPr lang="en-US" sz="2400" b="1" dirty="0">
                <a:solidFill>
                  <a:srgbClr val="231F20"/>
                </a:solidFill>
                <a:cs typeface="Georgia"/>
              </a:rPr>
              <a:t>&gt;</a:t>
            </a:r>
            <a:endParaRPr lang="en-US" sz="2400" dirty="0">
              <a:cs typeface="Georgia"/>
            </a:endParaRPr>
          </a:p>
          <a:p>
            <a:pPr marL="63500" algn="just">
              <a:lnSpc>
                <a:spcPct val="100000"/>
              </a:lnSpc>
              <a:spcBef>
                <a:spcPts val="1060"/>
              </a:spcBef>
            </a:pPr>
            <a:r>
              <a:rPr lang="en-US" sz="2400" spc="-5" dirty="0">
                <a:solidFill>
                  <a:srgbClr val="231F20"/>
                </a:solidFill>
                <a:cs typeface="Courier New"/>
              </a:rPr>
              <a:t>pie</a:t>
            </a:r>
            <a:r>
              <a:rPr lang="en-US" sz="2400" spc="20" dirty="0">
                <a:solidFill>
                  <a:srgbClr val="231F20"/>
                </a:solidFill>
                <a:cs typeface="Courier New"/>
              </a:rPr>
              <a:t> </a:t>
            </a:r>
            <a:r>
              <a:rPr lang="en-US" sz="2400" spc="-5" dirty="0">
                <a:solidFill>
                  <a:srgbClr val="231F20"/>
                </a:solidFill>
                <a:cs typeface="Courier New"/>
              </a:rPr>
              <a:t>([0.17,0.61,0.2],</a:t>
            </a:r>
            <a:r>
              <a:rPr lang="en-US" sz="2400" spc="20" dirty="0">
                <a:solidFill>
                  <a:srgbClr val="231F20"/>
                </a:solidFill>
                <a:cs typeface="Courier New"/>
              </a:rPr>
              <a:t> </a:t>
            </a:r>
            <a:r>
              <a:rPr lang="en-US" sz="2400" spc="-5" dirty="0">
                <a:solidFill>
                  <a:srgbClr val="231F20"/>
                </a:solidFill>
                <a:cs typeface="Courier New"/>
              </a:rPr>
              <a:t>{"Coffee",</a:t>
            </a:r>
            <a:r>
              <a:rPr lang="en-US" sz="2400" spc="20" dirty="0">
                <a:solidFill>
                  <a:srgbClr val="231F20"/>
                </a:solidFill>
                <a:cs typeface="Courier New"/>
              </a:rPr>
              <a:t> </a:t>
            </a:r>
            <a:r>
              <a:rPr lang="en-US" sz="2400" spc="-5" dirty="0">
                <a:solidFill>
                  <a:srgbClr val="231F20"/>
                </a:solidFill>
                <a:cs typeface="Courier New"/>
              </a:rPr>
              <a:t>"Tea",</a:t>
            </a:r>
            <a:r>
              <a:rPr lang="en-US" sz="2400" spc="25" dirty="0">
                <a:solidFill>
                  <a:srgbClr val="231F20"/>
                </a:solidFill>
                <a:cs typeface="Courier New"/>
              </a:rPr>
              <a:t> </a:t>
            </a:r>
            <a:r>
              <a:rPr lang="en-US" sz="2400" spc="-5" dirty="0">
                <a:solidFill>
                  <a:srgbClr val="231F20"/>
                </a:solidFill>
                <a:cs typeface="Courier New"/>
              </a:rPr>
              <a:t>"Milk"});</a:t>
            </a:r>
            <a:endParaRPr lang="en-US" sz="2400" dirty="0">
              <a:cs typeface="Courier New"/>
            </a:endParaRPr>
          </a:p>
          <a:p>
            <a:pPr marL="63500" algn="just">
              <a:lnSpc>
                <a:spcPct val="100000"/>
              </a:lnSpc>
            </a:pPr>
            <a:r>
              <a:rPr lang="en-US" sz="2400" spc="-5" dirty="0">
                <a:solidFill>
                  <a:srgbClr val="231F20"/>
                </a:solidFill>
                <a:cs typeface="Courier New"/>
              </a:rPr>
              <a:t>title</a:t>
            </a:r>
            <a:r>
              <a:rPr lang="en-US" sz="2400" spc="10" dirty="0">
                <a:solidFill>
                  <a:srgbClr val="231F20"/>
                </a:solidFill>
                <a:cs typeface="Courier New"/>
              </a:rPr>
              <a:t> </a:t>
            </a:r>
            <a:r>
              <a:rPr lang="en-US" sz="2400" spc="-5" dirty="0">
                <a:solidFill>
                  <a:srgbClr val="231F20"/>
                </a:solidFill>
                <a:cs typeface="Courier New"/>
              </a:rPr>
              <a:t>("Pie</a:t>
            </a:r>
            <a:r>
              <a:rPr lang="en-US" sz="2400" spc="10" dirty="0">
                <a:solidFill>
                  <a:srgbClr val="231F20"/>
                </a:solidFill>
                <a:cs typeface="Courier New"/>
              </a:rPr>
              <a:t> </a:t>
            </a:r>
            <a:r>
              <a:rPr lang="en-US" sz="2400" spc="-5" dirty="0">
                <a:solidFill>
                  <a:srgbClr val="231F20"/>
                </a:solidFill>
                <a:cs typeface="Courier New"/>
              </a:rPr>
              <a:t>Chart</a:t>
            </a:r>
            <a:r>
              <a:rPr lang="en-US" sz="2400" spc="10" dirty="0">
                <a:solidFill>
                  <a:srgbClr val="231F20"/>
                </a:solidFill>
                <a:cs typeface="Courier New"/>
              </a:rPr>
              <a:t> </a:t>
            </a:r>
            <a:r>
              <a:rPr lang="en-US" sz="2400" spc="-5" dirty="0">
                <a:solidFill>
                  <a:srgbClr val="231F20"/>
                </a:solidFill>
                <a:cs typeface="Courier New"/>
              </a:rPr>
              <a:t>for</a:t>
            </a:r>
            <a:r>
              <a:rPr lang="en-US" sz="2400" spc="15" dirty="0">
                <a:solidFill>
                  <a:srgbClr val="231F20"/>
                </a:solidFill>
                <a:cs typeface="Courier New"/>
              </a:rPr>
              <a:t> </a:t>
            </a:r>
            <a:r>
              <a:rPr lang="en-US" sz="2400" spc="-5" dirty="0">
                <a:solidFill>
                  <a:srgbClr val="231F20"/>
                </a:solidFill>
                <a:cs typeface="Courier New"/>
              </a:rPr>
              <a:t>Beverage</a:t>
            </a:r>
            <a:r>
              <a:rPr lang="en-US" sz="2400" spc="10" dirty="0">
                <a:solidFill>
                  <a:srgbClr val="231F20"/>
                </a:solidFill>
                <a:cs typeface="Courier New"/>
              </a:rPr>
              <a:t> </a:t>
            </a:r>
            <a:r>
              <a:rPr lang="en-US" sz="2400" spc="-5" dirty="0">
                <a:solidFill>
                  <a:srgbClr val="231F20"/>
                </a:solidFill>
                <a:cs typeface="Courier New"/>
              </a:rPr>
              <a:t>Preferences")</a:t>
            </a:r>
            <a:endParaRPr lang="en-US" sz="2400" dirty="0">
              <a:cs typeface="Courier New"/>
            </a:endParaRPr>
          </a:p>
          <a:p>
            <a:pPr algn="just">
              <a:lnSpc>
                <a:spcPct val="100000"/>
              </a:lnSpc>
              <a:spcBef>
                <a:spcPts val="20"/>
              </a:spcBef>
            </a:pPr>
            <a:endParaRPr lang="en-US" sz="2400" dirty="0">
              <a:cs typeface="Courier New"/>
            </a:endParaRPr>
          </a:p>
          <a:p>
            <a:pPr marL="62865" marR="55880" indent="114300" algn="just">
              <a:lnSpc>
                <a:spcPct val="100000"/>
              </a:lnSpc>
            </a:pPr>
            <a:r>
              <a:rPr lang="en-US" sz="2400" spc="5" dirty="0">
                <a:solidFill>
                  <a:srgbClr val="231F20"/>
                </a:solidFill>
                <a:cs typeface="Palatino Linotype"/>
              </a:rPr>
              <a:t>In </a:t>
            </a:r>
            <a:r>
              <a:rPr lang="en-US" sz="2400" dirty="0">
                <a:solidFill>
                  <a:srgbClr val="231F20"/>
                </a:solidFill>
                <a:cs typeface="Palatino Linotype"/>
              </a:rPr>
              <a:t>the </a:t>
            </a:r>
            <a:r>
              <a:rPr lang="en-US" sz="2400" spc="-15" dirty="0">
                <a:solidFill>
                  <a:srgbClr val="231F20"/>
                </a:solidFill>
                <a:cs typeface="Palatino Linotype"/>
              </a:rPr>
              <a:t>above </a:t>
            </a:r>
            <a:r>
              <a:rPr lang="en-US" sz="2400" spc="-10" dirty="0">
                <a:solidFill>
                  <a:srgbClr val="231F20"/>
                </a:solidFill>
                <a:cs typeface="Palatino Linotype"/>
              </a:rPr>
              <a:t>example, </a:t>
            </a:r>
            <a:r>
              <a:rPr lang="en-US" sz="2400" spc="-15" dirty="0">
                <a:solidFill>
                  <a:srgbClr val="231F20"/>
                </a:solidFill>
                <a:cs typeface="Palatino Linotype"/>
              </a:rPr>
              <a:t>you </a:t>
            </a:r>
            <a:r>
              <a:rPr lang="en-US" sz="2400" spc="5" dirty="0">
                <a:solidFill>
                  <a:srgbClr val="231F20"/>
                </a:solidFill>
                <a:cs typeface="Palatino Linotype"/>
              </a:rPr>
              <a:t>can see </a:t>
            </a:r>
            <a:r>
              <a:rPr lang="en-US" sz="2400" dirty="0">
                <a:solidFill>
                  <a:srgbClr val="231F20"/>
                </a:solidFill>
                <a:cs typeface="Palatino Linotype"/>
              </a:rPr>
              <a:t>that the </a:t>
            </a:r>
            <a:r>
              <a:rPr lang="en-US" sz="2400" spc="-10" dirty="0">
                <a:solidFill>
                  <a:srgbClr val="231F20"/>
                </a:solidFill>
                <a:cs typeface="Palatino Linotype"/>
              </a:rPr>
              <a:t>input </a:t>
            </a:r>
            <a:r>
              <a:rPr lang="en-US" sz="2400" spc="-5" dirty="0">
                <a:solidFill>
                  <a:srgbClr val="231F20"/>
                </a:solidFill>
                <a:cs typeface="Palatino Linotype"/>
              </a:rPr>
              <a:t>vector </a:t>
            </a:r>
            <a:r>
              <a:rPr lang="en-US" sz="2400" dirty="0">
                <a:solidFill>
                  <a:srgbClr val="231F20"/>
                </a:solidFill>
                <a:cs typeface="Palatino Linotype"/>
              </a:rPr>
              <a:t>contains </a:t>
            </a:r>
            <a:r>
              <a:rPr lang="en-US" sz="2400" spc="5" dirty="0">
                <a:solidFill>
                  <a:srgbClr val="231F20"/>
                </a:solidFill>
                <a:cs typeface="Palatino Linotype"/>
              </a:rPr>
              <a:t>three </a:t>
            </a:r>
            <a:r>
              <a:rPr lang="en-US" sz="2400" spc="10" dirty="0">
                <a:solidFill>
                  <a:srgbClr val="231F20"/>
                </a:solidFill>
                <a:cs typeface="Palatino Linotype"/>
              </a:rPr>
              <a:t> </a:t>
            </a:r>
            <a:r>
              <a:rPr lang="en-US" sz="2400" spc="-5" dirty="0">
                <a:solidFill>
                  <a:srgbClr val="231F20"/>
                </a:solidFill>
                <a:cs typeface="Palatino Linotype"/>
              </a:rPr>
              <a:t>elements </a:t>
            </a:r>
            <a:r>
              <a:rPr lang="en-US" sz="2400" dirty="0">
                <a:solidFill>
                  <a:srgbClr val="231F20"/>
                </a:solidFill>
                <a:cs typeface="Palatino Linotype"/>
              </a:rPr>
              <a:t>– </a:t>
            </a:r>
            <a:r>
              <a:rPr lang="en-US" sz="2400" spc="-55" dirty="0">
                <a:solidFill>
                  <a:srgbClr val="231F20"/>
                </a:solidFill>
                <a:cs typeface="Palatino Linotype"/>
              </a:rPr>
              <a:t>0.17, </a:t>
            </a:r>
            <a:r>
              <a:rPr lang="en-US" sz="2400" spc="-35" dirty="0">
                <a:solidFill>
                  <a:srgbClr val="231F20"/>
                </a:solidFill>
                <a:cs typeface="Palatino Linotype"/>
              </a:rPr>
              <a:t>0.61, </a:t>
            </a:r>
            <a:r>
              <a:rPr lang="en-US" sz="2400" dirty="0">
                <a:solidFill>
                  <a:srgbClr val="231F20"/>
                </a:solidFill>
                <a:cs typeface="Palatino Linotype"/>
              </a:rPr>
              <a:t>and </a:t>
            </a:r>
            <a:r>
              <a:rPr lang="en-US" sz="2400" spc="-10" dirty="0">
                <a:solidFill>
                  <a:srgbClr val="231F20"/>
                </a:solidFill>
                <a:cs typeface="Palatino Linotype"/>
              </a:rPr>
              <a:t>0.2. </a:t>
            </a:r>
            <a:r>
              <a:rPr lang="en-US" sz="2400" dirty="0">
                <a:solidFill>
                  <a:srgbClr val="231F20"/>
                </a:solidFill>
                <a:cs typeface="Palatino Linotype"/>
              </a:rPr>
              <a:t>The </a:t>
            </a:r>
            <a:r>
              <a:rPr lang="en-US" sz="2400" spc="5" dirty="0">
                <a:solidFill>
                  <a:srgbClr val="231F20"/>
                </a:solidFill>
                <a:cs typeface="Palatino Linotype"/>
              </a:rPr>
              <a:t>sum </a:t>
            </a:r>
            <a:r>
              <a:rPr lang="en-US" sz="2400" spc="-10" dirty="0">
                <a:solidFill>
                  <a:srgbClr val="231F20"/>
                </a:solidFill>
                <a:cs typeface="Palatino Linotype"/>
              </a:rPr>
              <a:t>of </a:t>
            </a:r>
            <a:r>
              <a:rPr lang="en-US" sz="2400" dirty="0">
                <a:solidFill>
                  <a:srgbClr val="231F20"/>
                </a:solidFill>
                <a:cs typeface="Palatino Linotype"/>
              </a:rPr>
              <a:t>these </a:t>
            </a:r>
            <a:r>
              <a:rPr lang="en-US" sz="2400" spc="-5" dirty="0">
                <a:solidFill>
                  <a:srgbClr val="231F20"/>
                </a:solidFill>
                <a:cs typeface="Palatino Linotype"/>
              </a:rPr>
              <a:t>elements </a:t>
            </a:r>
            <a:r>
              <a:rPr lang="en-US" sz="2400" spc="5" dirty="0">
                <a:solidFill>
                  <a:srgbClr val="231F20"/>
                </a:solidFill>
                <a:cs typeface="Palatino Linotype"/>
              </a:rPr>
              <a:t>is </a:t>
            </a:r>
            <a:r>
              <a:rPr lang="en-US" sz="2400" spc="-25" dirty="0">
                <a:solidFill>
                  <a:srgbClr val="231F20"/>
                </a:solidFill>
                <a:cs typeface="Palatino Linotype"/>
              </a:rPr>
              <a:t>0.98 (0.98 </a:t>
            </a:r>
            <a:r>
              <a:rPr lang="en-US" sz="2400" spc="-35" dirty="0">
                <a:solidFill>
                  <a:srgbClr val="231F20"/>
                </a:solidFill>
                <a:cs typeface="Microsoft Sans Serif"/>
              </a:rPr>
              <a:t>&lt; </a:t>
            </a:r>
            <a:r>
              <a:rPr lang="en-US" sz="2400" spc="-45" dirty="0">
                <a:solidFill>
                  <a:srgbClr val="231F20"/>
                </a:solidFill>
                <a:cs typeface="Palatino Linotype"/>
              </a:rPr>
              <a:t>1). </a:t>
            </a:r>
          </a:p>
          <a:p>
            <a:pPr marL="62865" marR="55880" indent="114300" algn="just">
              <a:lnSpc>
                <a:spcPct val="100000"/>
              </a:lnSpc>
            </a:pPr>
            <a:r>
              <a:rPr lang="en-US" sz="2400" spc="5" dirty="0">
                <a:solidFill>
                  <a:srgbClr val="231F20"/>
                </a:solidFill>
                <a:cs typeface="Palatino Linotype"/>
              </a:rPr>
              <a:t>So </a:t>
            </a:r>
            <a:r>
              <a:rPr lang="en-US" sz="2400" spc="10" dirty="0">
                <a:solidFill>
                  <a:srgbClr val="231F20"/>
                </a:solidFill>
                <a:cs typeface="Palatino Linotype"/>
              </a:rPr>
              <a:t> </a:t>
            </a:r>
            <a:r>
              <a:rPr lang="en-US" sz="2400" spc="-10" dirty="0">
                <a:solidFill>
                  <a:srgbClr val="231F20"/>
                </a:solidFill>
                <a:cs typeface="Palatino Linotype"/>
              </a:rPr>
              <a:t>here, Octave </a:t>
            </a:r>
            <a:r>
              <a:rPr lang="en-US" sz="2400" spc="-5" dirty="0">
                <a:solidFill>
                  <a:srgbClr val="231F20"/>
                </a:solidFill>
                <a:cs typeface="Palatino Linotype"/>
              </a:rPr>
              <a:t>does </a:t>
            </a:r>
            <a:r>
              <a:rPr lang="en-US" sz="2400" spc="-10" dirty="0">
                <a:solidFill>
                  <a:srgbClr val="231F20"/>
                </a:solidFill>
                <a:cs typeface="Palatino Linotype"/>
              </a:rPr>
              <a:t>not </a:t>
            </a:r>
            <a:r>
              <a:rPr lang="en-US" sz="2400" spc="-5" dirty="0">
                <a:solidFill>
                  <a:srgbClr val="231F20"/>
                </a:solidFill>
                <a:cs typeface="Palatino Linotype"/>
              </a:rPr>
              <a:t>calculate </a:t>
            </a:r>
            <a:r>
              <a:rPr lang="en-US" sz="2400" dirty="0">
                <a:solidFill>
                  <a:srgbClr val="231F20"/>
                </a:solidFill>
                <a:cs typeface="Palatino Linotype"/>
              </a:rPr>
              <a:t>the </a:t>
            </a:r>
            <a:r>
              <a:rPr lang="en-US" sz="2400" spc="5" dirty="0">
                <a:solidFill>
                  <a:srgbClr val="231F20"/>
                </a:solidFill>
                <a:cs typeface="Palatino Linotype"/>
              </a:rPr>
              <a:t>sum </a:t>
            </a:r>
            <a:r>
              <a:rPr lang="en-US" sz="2400" dirty="0">
                <a:solidFill>
                  <a:srgbClr val="231F20"/>
                </a:solidFill>
                <a:cs typeface="Palatino Linotype"/>
              </a:rPr>
              <a:t>and the </a:t>
            </a:r>
            <a:r>
              <a:rPr lang="en-US" sz="2400" spc="-5" dirty="0">
                <a:solidFill>
                  <a:srgbClr val="231F20"/>
                </a:solidFill>
                <a:cs typeface="Palatino Linotype"/>
              </a:rPr>
              <a:t>respective percentages </a:t>
            </a:r>
            <a:r>
              <a:rPr lang="en-US" sz="2400" dirty="0">
                <a:solidFill>
                  <a:srgbClr val="231F20"/>
                </a:solidFill>
                <a:cs typeface="Palatino Linotype"/>
              </a:rPr>
              <a:t>and </a:t>
            </a:r>
            <a:r>
              <a:rPr lang="en-US" sz="2400" spc="5" dirty="0">
                <a:solidFill>
                  <a:srgbClr val="231F20"/>
                </a:solidFill>
                <a:cs typeface="Palatino Linotype"/>
              </a:rPr>
              <a:t> </a:t>
            </a:r>
            <a:r>
              <a:rPr lang="en-US" sz="2400" spc="-5" dirty="0">
                <a:solidFill>
                  <a:srgbClr val="231F20"/>
                </a:solidFill>
                <a:cs typeface="Palatino Linotype"/>
              </a:rPr>
              <a:t>considers </a:t>
            </a:r>
            <a:r>
              <a:rPr lang="en-US" sz="2400" dirty="0">
                <a:solidFill>
                  <a:srgbClr val="231F20"/>
                </a:solidFill>
                <a:cs typeface="Palatino Linotype"/>
              </a:rPr>
              <a:t>the </a:t>
            </a:r>
            <a:r>
              <a:rPr lang="en-US" sz="2400" spc="-5" dirty="0">
                <a:solidFill>
                  <a:srgbClr val="231F20"/>
                </a:solidFill>
                <a:cs typeface="Palatino Linotype"/>
              </a:rPr>
              <a:t>elements to be </a:t>
            </a:r>
            <a:r>
              <a:rPr lang="en-US" sz="2400" dirty="0">
                <a:solidFill>
                  <a:srgbClr val="231F20"/>
                </a:solidFill>
                <a:cs typeface="Palatino Linotype"/>
              </a:rPr>
              <a:t>taken </a:t>
            </a:r>
            <a:r>
              <a:rPr lang="en-US" sz="2400" spc="10" dirty="0">
                <a:solidFill>
                  <a:srgbClr val="231F20"/>
                </a:solidFill>
                <a:cs typeface="Palatino Linotype"/>
              </a:rPr>
              <a:t>in </a:t>
            </a:r>
            <a:r>
              <a:rPr lang="en-US" sz="2400" spc="-5" dirty="0">
                <a:solidFill>
                  <a:srgbClr val="231F20"/>
                </a:solidFill>
                <a:cs typeface="Palatino Linotype"/>
              </a:rPr>
              <a:t>percentages </a:t>
            </a:r>
            <a:r>
              <a:rPr lang="en-US" sz="2400" dirty="0">
                <a:solidFill>
                  <a:srgbClr val="231F20"/>
                </a:solidFill>
                <a:cs typeface="Palatino Linotype"/>
              </a:rPr>
              <a:t>and keeps a </a:t>
            </a:r>
            <a:r>
              <a:rPr lang="en-US" sz="2400" spc="5" dirty="0">
                <a:solidFill>
                  <a:srgbClr val="231F20"/>
                </a:solidFill>
                <a:cs typeface="Palatino Linotype"/>
              </a:rPr>
              <a:t>missing </a:t>
            </a:r>
            <a:r>
              <a:rPr lang="en-US" sz="2400" spc="-5" dirty="0">
                <a:solidFill>
                  <a:srgbClr val="231F20"/>
                </a:solidFill>
                <a:cs typeface="Palatino Linotype"/>
              </a:rPr>
              <a:t>slice </a:t>
            </a:r>
            <a:r>
              <a:rPr lang="en-US" sz="2400" dirty="0">
                <a:solidFill>
                  <a:srgbClr val="231F20"/>
                </a:solidFill>
                <a:cs typeface="Palatino Linotype"/>
              </a:rPr>
              <a:t> </a:t>
            </a:r>
            <a:r>
              <a:rPr lang="en-US" sz="2400" spc="-15" dirty="0">
                <a:solidFill>
                  <a:srgbClr val="231F20"/>
                </a:solidFill>
                <a:cs typeface="Palatino Linotype"/>
              </a:rPr>
              <a:t>at</a:t>
            </a:r>
            <a:r>
              <a:rPr lang="en-US" sz="2400" spc="-5" dirty="0">
                <a:solidFill>
                  <a:srgbClr val="231F20"/>
                </a:solidFill>
                <a:cs typeface="Palatino Linotype"/>
              </a:rPr>
              <a:t> </a:t>
            </a:r>
            <a:r>
              <a:rPr lang="en-US" sz="2400" dirty="0">
                <a:solidFill>
                  <a:srgbClr val="231F20"/>
                </a:solidFill>
                <a:cs typeface="Palatino Linotype"/>
              </a:rPr>
              <a:t>the last.</a:t>
            </a:r>
          </a:p>
          <a:p>
            <a:pPr marL="62865" marR="55880" indent="114300" algn="just">
              <a:lnSpc>
                <a:spcPct val="100000"/>
              </a:lnSpc>
            </a:pPr>
            <a:endParaRPr lang="en-IN" sz="2400" dirty="0"/>
          </a:p>
        </p:txBody>
      </p:sp>
      <p:sp>
        <p:nvSpPr>
          <p:cNvPr id="4" name="Slide Number Placeholder 3"/>
          <p:cNvSpPr>
            <a:spLocks noGrp="1"/>
          </p:cNvSpPr>
          <p:nvPr>
            <p:ph type="sldNum" sz="quarter" idx="12"/>
          </p:nvPr>
        </p:nvSpPr>
        <p:spPr/>
        <p:txBody>
          <a:bodyPr/>
          <a:lstStyle/>
          <a:p>
            <a:fld id="{0582FFC0-0EEA-4EB8-88E5-03F607CDC4F3}" type="slidenum">
              <a:rPr lang="en-IN" smtClean="0"/>
              <a:t>36</a:t>
            </a:fld>
            <a:endParaRPr lang="en-IN"/>
          </a:p>
        </p:txBody>
      </p:sp>
      <p:sp>
        <p:nvSpPr>
          <p:cNvPr id="5" name="Date Placeholder 4">
            <a:extLst>
              <a:ext uri="{FF2B5EF4-FFF2-40B4-BE49-F238E27FC236}">
                <a16:creationId xmlns:a16="http://schemas.microsoft.com/office/drawing/2014/main" id="{020BD2D5-B3C6-E84F-015B-4D42A17695F7}"/>
              </a:ext>
            </a:extLst>
          </p:cNvPr>
          <p:cNvSpPr>
            <a:spLocks noGrp="1"/>
          </p:cNvSpPr>
          <p:nvPr>
            <p:ph type="dt" sz="half" idx="10"/>
          </p:nvPr>
        </p:nvSpPr>
        <p:spPr/>
        <p:txBody>
          <a:bodyPr/>
          <a:lstStyle/>
          <a:p>
            <a:fld id="{BF4760B1-D264-4A1A-AFED-189622082E50}" type="datetime1">
              <a:rPr lang="en-IN" smtClean="0"/>
              <a:t>22-04-2024</a:t>
            </a:fld>
            <a:endParaRPr lang="en-IN"/>
          </a:p>
        </p:txBody>
      </p:sp>
    </p:spTree>
    <p:extLst>
      <p:ext uri="{BB962C8B-B14F-4D97-AF65-F5344CB8AC3E}">
        <p14:creationId xmlns:p14="http://schemas.microsoft.com/office/powerpoint/2010/main" val="2646200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1056904"/>
          </a:xfrm>
        </p:spPr>
        <p:txBody>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Plotting Data</a:t>
            </a:r>
            <a:endParaRPr lang="en-IN" dirty="0"/>
          </a:p>
        </p:txBody>
      </p:sp>
      <p:pic>
        <p:nvPicPr>
          <p:cNvPr id="5" name="Content Placeholder 4"/>
          <p:cNvPicPr>
            <a:picLocks noGrp="1" noChangeAspect="1"/>
          </p:cNvPicPr>
          <p:nvPr>
            <p:ph idx="1"/>
          </p:nvPr>
        </p:nvPicPr>
        <p:blipFill>
          <a:blip r:embed="rId2"/>
          <a:stretch>
            <a:fillRect/>
          </a:stretch>
        </p:blipFill>
        <p:spPr>
          <a:xfrm>
            <a:off x="1816926" y="1864428"/>
            <a:ext cx="8170222" cy="4104572"/>
          </a:xfrm>
          <a:prstGeom prst="rect">
            <a:avLst/>
          </a:prstGeom>
        </p:spPr>
      </p:pic>
      <p:sp>
        <p:nvSpPr>
          <p:cNvPr id="4" name="Slide Number Placeholder 3"/>
          <p:cNvSpPr>
            <a:spLocks noGrp="1"/>
          </p:cNvSpPr>
          <p:nvPr>
            <p:ph type="sldNum" sz="quarter" idx="12"/>
          </p:nvPr>
        </p:nvSpPr>
        <p:spPr/>
        <p:txBody>
          <a:bodyPr/>
          <a:lstStyle/>
          <a:p>
            <a:fld id="{0582FFC0-0EEA-4EB8-88E5-03F607CDC4F3}" type="slidenum">
              <a:rPr lang="en-IN" smtClean="0"/>
              <a:t>37</a:t>
            </a:fld>
            <a:endParaRPr lang="en-IN"/>
          </a:p>
        </p:txBody>
      </p:sp>
      <p:sp>
        <p:nvSpPr>
          <p:cNvPr id="3" name="Date Placeholder 2">
            <a:extLst>
              <a:ext uri="{FF2B5EF4-FFF2-40B4-BE49-F238E27FC236}">
                <a16:creationId xmlns:a16="http://schemas.microsoft.com/office/drawing/2014/main" id="{A1AE49B4-D96C-1D4C-268F-981BF5574DB9}"/>
              </a:ext>
            </a:extLst>
          </p:cNvPr>
          <p:cNvSpPr>
            <a:spLocks noGrp="1"/>
          </p:cNvSpPr>
          <p:nvPr>
            <p:ph type="dt" sz="half" idx="10"/>
          </p:nvPr>
        </p:nvSpPr>
        <p:spPr/>
        <p:txBody>
          <a:bodyPr/>
          <a:lstStyle/>
          <a:p>
            <a:fld id="{083DF58C-2724-41D7-9BA3-00F0245E277C}" type="datetime1">
              <a:rPr lang="en-IN" smtClean="0"/>
              <a:t>22-04-2024</a:t>
            </a:fld>
            <a:endParaRPr lang="en-IN"/>
          </a:p>
        </p:txBody>
      </p:sp>
    </p:spTree>
    <p:extLst>
      <p:ext uri="{BB962C8B-B14F-4D97-AF65-F5344CB8AC3E}">
        <p14:creationId xmlns:p14="http://schemas.microsoft.com/office/powerpoint/2010/main" val="290437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Scatter Plot</a:t>
            </a:r>
          </a:p>
        </p:txBody>
      </p:sp>
      <p:sp>
        <p:nvSpPr>
          <p:cNvPr id="3" name="Content Placeholder 2"/>
          <p:cNvSpPr>
            <a:spLocks noGrp="1"/>
          </p:cNvSpPr>
          <p:nvPr>
            <p:ph idx="1"/>
          </p:nvPr>
        </p:nvSpPr>
        <p:spPr>
          <a:xfrm>
            <a:off x="736270" y="1453078"/>
            <a:ext cx="10770920" cy="4795322"/>
          </a:xfrm>
        </p:spPr>
        <p:txBody>
          <a:bodyPr>
            <a:normAutofit fontScale="92500" lnSpcReduction="20000"/>
          </a:bodyPr>
          <a:lstStyle/>
          <a:p>
            <a:r>
              <a:rPr lang="en-US" dirty="0"/>
              <a:t>In GNU Octave, a scatter plot is created using the scatter() function. The  syntax of the scatter() function is given as the following:</a:t>
            </a:r>
          </a:p>
          <a:p>
            <a:pPr marL="0" indent="0">
              <a:buNone/>
            </a:pPr>
            <a:r>
              <a:rPr lang="en-US" b="1" dirty="0"/>
              <a:t>Syntax: </a:t>
            </a:r>
            <a:r>
              <a:rPr lang="en-US" dirty="0"/>
              <a:t>scatter (x, y, s, c, style, “filled”)</a:t>
            </a:r>
          </a:p>
          <a:p>
            <a:pPr marL="0" indent="0">
              <a:buNone/>
            </a:pPr>
            <a:r>
              <a:rPr lang="en-US" b="1" dirty="0"/>
              <a:t>Attributes:</a:t>
            </a:r>
          </a:p>
          <a:p>
            <a:r>
              <a:rPr lang="en-US" dirty="0"/>
              <a:t>x, y – x and y are the vectors that are used to plot the markers.</a:t>
            </a:r>
          </a:p>
          <a:p>
            <a:r>
              <a:rPr lang="en-US" dirty="0"/>
              <a:t>s – s is the marker size. It is computed as </a:t>
            </a:r>
            <a:r>
              <a:rPr lang="en-US" dirty="0" err="1"/>
              <a:t>sqrt</a:t>
            </a:r>
            <a:r>
              <a:rPr lang="en-US" dirty="0"/>
              <a:t>(s). The default value of s is 36  sq. </a:t>
            </a:r>
            <a:r>
              <a:rPr lang="en-US"/>
              <a:t>points.</a:t>
            </a:r>
            <a:endParaRPr lang="en-US" dirty="0"/>
          </a:p>
          <a:p>
            <a:r>
              <a:rPr lang="en-US" dirty="0"/>
              <a:t>c – c represents the color of the marker. The notations for the different colors  are mentioned above in the format arguments.</a:t>
            </a:r>
          </a:p>
          <a:p>
            <a:r>
              <a:rPr lang="en-US" dirty="0"/>
              <a:t>style – style represents the shape of the marker. The notation for various  styles of the marker is covered in the format arguments.</a:t>
            </a:r>
          </a:p>
          <a:p>
            <a:r>
              <a:rPr lang="en-US" dirty="0"/>
              <a:t>“filled” – If this attribute is specified, the marker will be filled or else it will  be a hollow marker</a:t>
            </a:r>
          </a:p>
          <a:p>
            <a:endParaRPr lang="en-IN" dirty="0"/>
          </a:p>
        </p:txBody>
      </p:sp>
      <p:sp>
        <p:nvSpPr>
          <p:cNvPr id="4" name="Slide Number Placeholder 3"/>
          <p:cNvSpPr>
            <a:spLocks noGrp="1"/>
          </p:cNvSpPr>
          <p:nvPr>
            <p:ph type="sldNum" sz="quarter" idx="12"/>
          </p:nvPr>
        </p:nvSpPr>
        <p:spPr/>
        <p:txBody>
          <a:bodyPr/>
          <a:lstStyle/>
          <a:p>
            <a:fld id="{0582FFC0-0EEA-4EB8-88E5-03F607CDC4F3}" type="slidenum">
              <a:rPr lang="en-IN" smtClean="0"/>
              <a:t>38</a:t>
            </a:fld>
            <a:endParaRPr lang="en-IN"/>
          </a:p>
        </p:txBody>
      </p:sp>
      <p:sp>
        <p:nvSpPr>
          <p:cNvPr id="5" name="Date Placeholder 4">
            <a:extLst>
              <a:ext uri="{FF2B5EF4-FFF2-40B4-BE49-F238E27FC236}">
                <a16:creationId xmlns:a16="http://schemas.microsoft.com/office/drawing/2014/main" id="{9B133412-91F6-B67D-1C01-A47C9417754D}"/>
              </a:ext>
            </a:extLst>
          </p:cNvPr>
          <p:cNvSpPr>
            <a:spLocks noGrp="1"/>
          </p:cNvSpPr>
          <p:nvPr>
            <p:ph type="dt" sz="half" idx="10"/>
          </p:nvPr>
        </p:nvSpPr>
        <p:spPr/>
        <p:txBody>
          <a:bodyPr/>
          <a:lstStyle/>
          <a:p>
            <a:fld id="{AEE27362-9829-4B99-B7C8-C6EFDF035D79}" type="datetime1">
              <a:rPr lang="en-IN" smtClean="0"/>
              <a:t>22-04-2024</a:t>
            </a:fld>
            <a:endParaRPr lang="en-IN"/>
          </a:p>
        </p:txBody>
      </p:sp>
    </p:spTree>
    <p:extLst>
      <p:ext uri="{BB962C8B-B14F-4D97-AF65-F5344CB8AC3E}">
        <p14:creationId xmlns:p14="http://schemas.microsoft.com/office/powerpoint/2010/main" val="12934575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Scatter Plot</a:t>
            </a:r>
          </a:p>
        </p:txBody>
      </p:sp>
      <p:sp>
        <p:nvSpPr>
          <p:cNvPr id="3" name="Content Placeholder 2"/>
          <p:cNvSpPr>
            <a:spLocks noGrp="1"/>
          </p:cNvSpPr>
          <p:nvPr>
            <p:ph idx="1"/>
          </p:nvPr>
        </p:nvSpPr>
        <p:spPr>
          <a:xfrm>
            <a:off x="1295401" y="2434442"/>
            <a:ext cx="9601195" cy="3441426"/>
          </a:xfrm>
        </p:spPr>
        <p:txBody>
          <a:bodyPr>
            <a:normAutofit/>
          </a:bodyPr>
          <a:lstStyle/>
          <a:p>
            <a:r>
              <a:rPr lang="en-US" sz="2800" b="1" dirty="0"/>
              <a:t>Octave:</a:t>
            </a:r>
          </a:p>
          <a:p>
            <a:r>
              <a:rPr lang="en-US" sz="2800" dirty="0"/>
              <a:t>4&gt;1x = </a:t>
            </a:r>
            <a:r>
              <a:rPr lang="en-US" sz="2800" dirty="0" err="1"/>
              <a:t>randn</a:t>
            </a:r>
            <a:r>
              <a:rPr lang="en-US" sz="2800" dirty="0"/>
              <a:t> (100, 1);</a:t>
            </a:r>
          </a:p>
          <a:p>
            <a:r>
              <a:rPr lang="en-US" sz="2800" dirty="0"/>
              <a:t>y = </a:t>
            </a:r>
            <a:r>
              <a:rPr lang="en-US" sz="2800" dirty="0" err="1"/>
              <a:t>randn</a:t>
            </a:r>
            <a:r>
              <a:rPr lang="en-US" sz="2800" dirty="0"/>
              <a:t> (100, 1);</a:t>
            </a:r>
          </a:p>
          <a:p>
            <a:r>
              <a:rPr lang="en-US" sz="2800" dirty="0"/>
              <a:t>scatter (x, y, "m", "d", "filled");  title ("Scatter() Plot");</a:t>
            </a:r>
          </a:p>
        </p:txBody>
      </p:sp>
      <p:sp>
        <p:nvSpPr>
          <p:cNvPr id="4" name="Slide Number Placeholder 3"/>
          <p:cNvSpPr>
            <a:spLocks noGrp="1"/>
          </p:cNvSpPr>
          <p:nvPr>
            <p:ph type="sldNum" sz="quarter" idx="12"/>
          </p:nvPr>
        </p:nvSpPr>
        <p:spPr/>
        <p:txBody>
          <a:bodyPr/>
          <a:lstStyle/>
          <a:p>
            <a:fld id="{0582FFC0-0EEA-4EB8-88E5-03F607CDC4F3}" type="slidenum">
              <a:rPr lang="en-IN" smtClean="0"/>
              <a:t>39</a:t>
            </a:fld>
            <a:endParaRPr lang="en-IN"/>
          </a:p>
        </p:txBody>
      </p:sp>
      <p:sp>
        <p:nvSpPr>
          <p:cNvPr id="5" name="Date Placeholder 4">
            <a:extLst>
              <a:ext uri="{FF2B5EF4-FFF2-40B4-BE49-F238E27FC236}">
                <a16:creationId xmlns:a16="http://schemas.microsoft.com/office/drawing/2014/main" id="{58224528-EBBD-2E11-AA67-8E8E90BC9A8E}"/>
              </a:ext>
            </a:extLst>
          </p:cNvPr>
          <p:cNvSpPr>
            <a:spLocks noGrp="1"/>
          </p:cNvSpPr>
          <p:nvPr>
            <p:ph type="dt" sz="half" idx="10"/>
          </p:nvPr>
        </p:nvSpPr>
        <p:spPr/>
        <p:txBody>
          <a:bodyPr/>
          <a:lstStyle/>
          <a:p>
            <a:fld id="{324B64D9-7D22-48CF-A5EE-69D75601E1D0}" type="datetime1">
              <a:rPr lang="en-IN" smtClean="0"/>
              <a:t>22-04-2024</a:t>
            </a:fld>
            <a:endParaRPr lang="en-IN"/>
          </a:p>
        </p:txBody>
      </p:sp>
    </p:spTree>
    <p:extLst>
      <p:ext uri="{BB962C8B-B14F-4D97-AF65-F5344CB8AC3E}">
        <p14:creationId xmlns:p14="http://schemas.microsoft.com/office/powerpoint/2010/main" val="22592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0224" y="1028700"/>
            <a:ext cx="10983951" cy="5059866"/>
          </a:xfrm>
        </p:spPr>
        <p:txBody>
          <a:bodyPr>
            <a:noAutofit/>
          </a:bodyPr>
          <a:lstStyle/>
          <a:p>
            <a:pPr marR="20320">
              <a:tabLst>
                <a:tab pos="342265" algn="l"/>
              </a:tabLst>
            </a:pPr>
            <a:r>
              <a:rPr lang="en-US" sz="2600" b="1" dirty="0">
                <a:latin typeface="+mj-lt"/>
              </a:rPr>
              <a:t>Vectors</a:t>
            </a:r>
          </a:p>
          <a:p>
            <a:pPr marR="20320">
              <a:tabLst>
                <a:tab pos="342265" algn="l"/>
              </a:tabLst>
            </a:pPr>
            <a:endParaRPr lang="en-IN" sz="2600" dirty="0">
              <a:latin typeface="+mj-lt"/>
            </a:endParaRPr>
          </a:p>
          <a:p>
            <a:pPr marR="20320">
              <a:tabLst>
                <a:tab pos="342265" algn="l"/>
              </a:tabLst>
            </a:pPr>
            <a:endParaRPr lang="en-IN" sz="2600" dirty="0">
              <a:latin typeface="+mj-lt"/>
            </a:endParaRPr>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4</a:t>
            </a:fld>
            <a:endParaRPr lang="en-IN"/>
          </a:p>
        </p:txBody>
      </p:sp>
      <p:pic>
        <p:nvPicPr>
          <p:cNvPr id="5" name="object 12"/>
          <p:cNvPicPr/>
          <p:nvPr/>
        </p:nvPicPr>
        <p:blipFill>
          <a:blip r:embed="rId2" cstate="print"/>
          <a:stretch>
            <a:fillRect/>
          </a:stretch>
        </p:blipFill>
        <p:spPr>
          <a:xfrm>
            <a:off x="1140352" y="1483112"/>
            <a:ext cx="8817688" cy="4765287"/>
          </a:xfrm>
          <a:prstGeom prst="rect">
            <a:avLst/>
          </a:prstGeom>
        </p:spPr>
      </p:pic>
      <p:sp>
        <p:nvSpPr>
          <p:cNvPr id="6" name="Date Placeholder 5">
            <a:extLst>
              <a:ext uri="{FF2B5EF4-FFF2-40B4-BE49-F238E27FC236}">
                <a16:creationId xmlns:a16="http://schemas.microsoft.com/office/drawing/2014/main" id="{AC2EB33B-9163-93BF-8B1A-662233CF210B}"/>
              </a:ext>
            </a:extLst>
          </p:cNvPr>
          <p:cNvSpPr>
            <a:spLocks noGrp="1"/>
          </p:cNvSpPr>
          <p:nvPr>
            <p:ph type="dt" sz="half" idx="10"/>
          </p:nvPr>
        </p:nvSpPr>
        <p:spPr/>
        <p:txBody>
          <a:bodyPr/>
          <a:lstStyle/>
          <a:p>
            <a:fld id="{546C3E0B-2330-4566-AA9D-723068CA2489}" type="datetime1">
              <a:rPr lang="en-IN" smtClean="0"/>
              <a:t>22-04-2024</a:t>
            </a:fld>
            <a:endParaRPr lang="en-IN"/>
          </a:p>
        </p:txBody>
      </p:sp>
    </p:spTree>
    <p:extLst>
      <p:ext uri="{BB962C8B-B14F-4D97-AF65-F5344CB8AC3E}">
        <p14:creationId xmlns:p14="http://schemas.microsoft.com/office/powerpoint/2010/main" val="1828931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Scatter Plot</a:t>
            </a:r>
          </a:p>
        </p:txBody>
      </p:sp>
      <p:pic>
        <p:nvPicPr>
          <p:cNvPr id="7" name="Content Placeholder 6"/>
          <p:cNvPicPr>
            <a:picLocks noGrp="1" noChangeAspect="1"/>
          </p:cNvPicPr>
          <p:nvPr>
            <p:ph idx="1"/>
          </p:nvPr>
        </p:nvPicPr>
        <p:blipFill>
          <a:blip r:embed="rId2"/>
          <a:stretch>
            <a:fillRect/>
          </a:stretch>
        </p:blipFill>
        <p:spPr>
          <a:xfrm>
            <a:off x="4438418" y="2734292"/>
            <a:ext cx="3315163" cy="2534004"/>
          </a:xfrm>
          <a:prstGeom prst="rect">
            <a:avLst/>
          </a:prstGeom>
        </p:spPr>
      </p:pic>
      <p:sp>
        <p:nvSpPr>
          <p:cNvPr id="4" name="Slide Number Placeholder 3"/>
          <p:cNvSpPr>
            <a:spLocks noGrp="1"/>
          </p:cNvSpPr>
          <p:nvPr>
            <p:ph type="sldNum" sz="quarter" idx="12"/>
          </p:nvPr>
        </p:nvSpPr>
        <p:spPr/>
        <p:txBody>
          <a:bodyPr/>
          <a:lstStyle/>
          <a:p>
            <a:fld id="{0582FFC0-0EEA-4EB8-88E5-03F607CDC4F3}" type="slidenum">
              <a:rPr lang="en-IN" smtClean="0"/>
              <a:t>40</a:t>
            </a:fld>
            <a:endParaRPr lang="en-IN"/>
          </a:p>
        </p:txBody>
      </p:sp>
      <p:sp>
        <p:nvSpPr>
          <p:cNvPr id="3" name="Date Placeholder 2">
            <a:extLst>
              <a:ext uri="{FF2B5EF4-FFF2-40B4-BE49-F238E27FC236}">
                <a16:creationId xmlns:a16="http://schemas.microsoft.com/office/drawing/2014/main" id="{58951654-A60C-FDA8-B9DF-C5F562B5A447}"/>
              </a:ext>
            </a:extLst>
          </p:cNvPr>
          <p:cNvSpPr>
            <a:spLocks noGrp="1"/>
          </p:cNvSpPr>
          <p:nvPr>
            <p:ph type="dt" sz="half" idx="10"/>
          </p:nvPr>
        </p:nvSpPr>
        <p:spPr/>
        <p:txBody>
          <a:bodyPr/>
          <a:lstStyle/>
          <a:p>
            <a:fld id="{1BE893A9-C6A6-44B3-B5C2-A329763F89EE}" type="datetime1">
              <a:rPr lang="en-IN" smtClean="0"/>
              <a:t>22-04-2024</a:t>
            </a:fld>
            <a:endParaRPr lang="en-IN"/>
          </a:p>
        </p:txBody>
      </p:sp>
    </p:spTree>
    <p:extLst>
      <p:ext uri="{BB962C8B-B14F-4D97-AF65-F5344CB8AC3E}">
        <p14:creationId xmlns:p14="http://schemas.microsoft.com/office/powerpoint/2010/main" val="2233868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Histogram</a:t>
            </a:r>
          </a:p>
        </p:txBody>
      </p:sp>
      <p:sp>
        <p:nvSpPr>
          <p:cNvPr id="3" name="Content Placeholder 2"/>
          <p:cNvSpPr>
            <a:spLocks noGrp="1"/>
          </p:cNvSpPr>
          <p:nvPr>
            <p:ph idx="1"/>
          </p:nvPr>
        </p:nvSpPr>
        <p:spPr>
          <a:xfrm>
            <a:off x="665019" y="1453077"/>
            <a:ext cx="10901548" cy="4422791"/>
          </a:xfrm>
        </p:spPr>
        <p:txBody>
          <a:bodyPr/>
          <a:lstStyle/>
          <a:p>
            <a:r>
              <a:rPr lang="en-US" dirty="0"/>
              <a:t>In GNU Octave, the histogram is created using the </a:t>
            </a:r>
            <a:r>
              <a:rPr lang="en-US" dirty="0" err="1"/>
              <a:t>hist</a:t>
            </a:r>
            <a:r>
              <a:rPr lang="en-US" dirty="0"/>
              <a:t>() function.</a:t>
            </a:r>
          </a:p>
          <a:p>
            <a:r>
              <a:rPr lang="en-US" dirty="0"/>
              <a:t>The </a:t>
            </a:r>
            <a:r>
              <a:rPr lang="en-US" b="1" dirty="0" err="1"/>
              <a:t>hist</a:t>
            </a:r>
            <a:r>
              <a:rPr lang="en-US" b="1" dirty="0"/>
              <a:t>() </a:t>
            </a:r>
            <a:r>
              <a:rPr lang="en-US" dirty="0"/>
              <a:t>function mainly needs one input which is the Y-values vector.  Other property parameters can be included or excluded as per the require-  </a:t>
            </a:r>
            <a:r>
              <a:rPr lang="en-US" dirty="0" err="1"/>
              <a:t>ments</a:t>
            </a:r>
            <a:r>
              <a:rPr lang="en-US" dirty="0"/>
              <a:t> of the user. If the number of bins to be considered is not specified by  the user, by default, Octave generates ten bins </a:t>
            </a:r>
          </a:p>
          <a:p>
            <a:r>
              <a:rPr lang="en-US" dirty="0"/>
              <a:t>Let’s create a histogram.</a:t>
            </a:r>
          </a:p>
          <a:p>
            <a:r>
              <a:rPr lang="en-US" dirty="0"/>
              <a:t>Octave:</a:t>
            </a:r>
          </a:p>
          <a:p>
            <a:r>
              <a:rPr lang="en-US" dirty="0"/>
              <a:t>5&gt;1A = </a:t>
            </a:r>
            <a:r>
              <a:rPr lang="en-US" dirty="0" err="1"/>
              <a:t>hist</a:t>
            </a:r>
            <a:r>
              <a:rPr lang="en-US" dirty="0"/>
              <a:t> (</a:t>
            </a:r>
            <a:r>
              <a:rPr lang="en-US" dirty="0" err="1"/>
              <a:t>randn</a:t>
            </a:r>
            <a:r>
              <a:rPr lang="en-US" dirty="0"/>
              <a:t> (10000, 1), 30);  </a:t>
            </a:r>
            <a:r>
              <a:rPr lang="en-US" dirty="0" err="1"/>
              <a:t>xlabel</a:t>
            </a:r>
            <a:r>
              <a:rPr lang="en-US" dirty="0"/>
              <a:t> ("Value");</a:t>
            </a:r>
          </a:p>
          <a:p>
            <a:r>
              <a:rPr lang="en-US" dirty="0" err="1"/>
              <a:t>ylabel</a:t>
            </a:r>
            <a:r>
              <a:rPr lang="en-US" dirty="0"/>
              <a:t> ("Count");  title ("Histogram");</a:t>
            </a:r>
          </a:p>
          <a:p>
            <a:endParaRPr lang="en-IN" dirty="0"/>
          </a:p>
        </p:txBody>
      </p:sp>
      <p:sp>
        <p:nvSpPr>
          <p:cNvPr id="4" name="Slide Number Placeholder 3"/>
          <p:cNvSpPr>
            <a:spLocks noGrp="1"/>
          </p:cNvSpPr>
          <p:nvPr>
            <p:ph type="sldNum" sz="quarter" idx="12"/>
          </p:nvPr>
        </p:nvSpPr>
        <p:spPr/>
        <p:txBody>
          <a:bodyPr/>
          <a:lstStyle/>
          <a:p>
            <a:fld id="{0582FFC0-0EEA-4EB8-88E5-03F607CDC4F3}" type="slidenum">
              <a:rPr lang="en-IN" smtClean="0"/>
              <a:t>41</a:t>
            </a:fld>
            <a:endParaRPr lang="en-IN"/>
          </a:p>
        </p:txBody>
      </p:sp>
      <p:sp>
        <p:nvSpPr>
          <p:cNvPr id="5" name="Date Placeholder 4">
            <a:extLst>
              <a:ext uri="{FF2B5EF4-FFF2-40B4-BE49-F238E27FC236}">
                <a16:creationId xmlns:a16="http://schemas.microsoft.com/office/drawing/2014/main" id="{D45910CA-E9EB-9E75-9A4A-04515377513D}"/>
              </a:ext>
            </a:extLst>
          </p:cNvPr>
          <p:cNvSpPr>
            <a:spLocks noGrp="1"/>
          </p:cNvSpPr>
          <p:nvPr>
            <p:ph type="dt" sz="half" idx="10"/>
          </p:nvPr>
        </p:nvSpPr>
        <p:spPr/>
        <p:txBody>
          <a:bodyPr/>
          <a:lstStyle/>
          <a:p>
            <a:fld id="{645355D7-6548-4FB9-B0B4-FD75AF00AD09}" type="datetime1">
              <a:rPr lang="en-IN" smtClean="0"/>
              <a:t>22-04-2024</a:t>
            </a:fld>
            <a:endParaRPr lang="en-IN"/>
          </a:p>
        </p:txBody>
      </p:sp>
    </p:spTree>
    <p:extLst>
      <p:ext uri="{BB962C8B-B14F-4D97-AF65-F5344CB8AC3E}">
        <p14:creationId xmlns:p14="http://schemas.microsoft.com/office/powerpoint/2010/main" val="263292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Histogram</a:t>
            </a:r>
          </a:p>
        </p:txBody>
      </p:sp>
      <p:pic>
        <p:nvPicPr>
          <p:cNvPr id="5" name="object 5"/>
          <p:cNvPicPr>
            <a:picLocks noGrp="1"/>
          </p:cNvPicPr>
          <p:nvPr>
            <p:ph idx="1"/>
          </p:nvPr>
        </p:nvPicPr>
        <p:blipFill>
          <a:blip r:embed="rId2" cstate="print"/>
          <a:stretch>
            <a:fillRect/>
          </a:stretch>
        </p:blipFill>
        <p:spPr>
          <a:xfrm>
            <a:off x="2675908" y="1452563"/>
            <a:ext cx="6879872" cy="4422775"/>
          </a:xfrm>
          <a:prstGeom prst="rect">
            <a:avLst/>
          </a:prstGeom>
        </p:spPr>
      </p:pic>
      <p:sp>
        <p:nvSpPr>
          <p:cNvPr id="4" name="Slide Number Placeholder 3"/>
          <p:cNvSpPr>
            <a:spLocks noGrp="1"/>
          </p:cNvSpPr>
          <p:nvPr>
            <p:ph type="sldNum" sz="quarter" idx="12"/>
          </p:nvPr>
        </p:nvSpPr>
        <p:spPr/>
        <p:txBody>
          <a:bodyPr/>
          <a:lstStyle/>
          <a:p>
            <a:fld id="{0582FFC0-0EEA-4EB8-88E5-03F607CDC4F3}" type="slidenum">
              <a:rPr lang="en-IN" smtClean="0"/>
              <a:t>42</a:t>
            </a:fld>
            <a:endParaRPr lang="en-IN"/>
          </a:p>
        </p:txBody>
      </p:sp>
      <p:sp>
        <p:nvSpPr>
          <p:cNvPr id="3" name="Date Placeholder 2">
            <a:extLst>
              <a:ext uri="{FF2B5EF4-FFF2-40B4-BE49-F238E27FC236}">
                <a16:creationId xmlns:a16="http://schemas.microsoft.com/office/drawing/2014/main" id="{570E7A1E-F2EA-184F-F26F-3C88FDB4AD43}"/>
              </a:ext>
            </a:extLst>
          </p:cNvPr>
          <p:cNvSpPr>
            <a:spLocks noGrp="1"/>
          </p:cNvSpPr>
          <p:nvPr>
            <p:ph type="dt" sz="half" idx="10"/>
          </p:nvPr>
        </p:nvSpPr>
        <p:spPr/>
        <p:txBody>
          <a:bodyPr/>
          <a:lstStyle/>
          <a:p>
            <a:fld id="{6E189620-7BD2-46F3-A541-3B3C5732EEDC}" type="datetime1">
              <a:rPr lang="en-IN" smtClean="0"/>
              <a:t>22-04-2024</a:t>
            </a:fld>
            <a:endParaRPr lang="en-IN"/>
          </a:p>
        </p:txBody>
      </p:sp>
    </p:spTree>
    <p:extLst>
      <p:ext uri="{BB962C8B-B14F-4D97-AF65-F5344CB8AC3E}">
        <p14:creationId xmlns:p14="http://schemas.microsoft.com/office/powerpoint/2010/main" val="2748644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Histogram</a:t>
            </a:r>
          </a:p>
        </p:txBody>
      </p:sp>
      <p:pic>
        <p:nvPicPr>
          <p:cNvPr id="6" name="object 9"/>
          <p:cNvPicPr>
            <a:picLocks noGrp="1"/>
          </p:cNvPicPr>
          <p:nvPr>
            <p:ph idx="1"/>
          </p:nvPr>
        </p:nvPicPr>
        <p:blipFill>
          <a:blip r:embed="rId2" cstate="print"/>
          <a:stretch>
            <a:fillRect/>
          </a:stretch>
        </p:blipFill>
        <p:spPr>
          <a:xfrm>
            <a:off x="1295400" y="1888177"/>
            <a:ext cx="9601200" cy="3990109"/>
          </a:xfrm>
          <a:prstGeom prst="rect">
            <a:avLst/>
          </a:prstGeom>
        </p:spPr>
      </p:pic>
      <p:sp>
        <p:nvSpPr>
          <p:cNvPr id="4" name="Slide Number Placeholder 3"/>
          <p:cNvSpPr>
            <a:spLocks noGrp="1"/>
          </p:cNvSpPr>
          <p:nvPr>
            <p:ph type="sldNum" sz="quarter" idx="12"/>
          </p:nvPr>
        </p:nvSpPr>
        <p:spPr/>
        <p:txBody>
          <a:bodyPr/>
          <a:lstStyle/>
          <a:p>
            <a:fld id="{0582FFC0-0EEA-4EB8-88E5-03F607CDC4F3}" type="slidenum">
              <a:rPr lang="en-IN" smtClean="0"/>
              <a:t>43</a:t>
            </a:fld>
            <a:endParaRPr lang="en-IN"/>
          </a:p>
        </p:txBody>
      </p:sp>
      <p:sp>
        <p:nvSpPr>
          <p:cNvPr id="3" name="Date Placeholder 2">
            <a:extLst>
              <a:ext uri="{FF2B5EF4-FFF2-40B4-BE49-F238E27FC236}">
                <a16:creationId xmlns:a16="http://schemas.microsoft.com/office/drawing/2014/main" id="{C2CC9DD2-F908-5C51-12DF-4983A725C29C}"/>
              </a:ext>
            </a:extLst>
          </p:cNvPr>
          <p:cNvSpPr>
            <a:spLocks noGrp="1"/>
          </p:cNvSpPr>
          <p:nvPr>
            <p:ph type="dt" sz="half" idx="10"/>
          </p:nvPr>
        </p:nvSpPr>
        <p:spPr/>
        <p:txBody>
          <a:bodyPr/>
          <a:lstStyle/>
          <a:p>
            <a:fld id="{66CA4DD4-DC33-4696-8C16-8492C75E8ADC}" type="datetime1">
              <a:rPr lang="en-IN" smtClean="0"/>
              <a:t>22-04-2024</a:t>
            </a:fld>
            <a:endParaRPr lang="en-IN"/>
          </a:p>
        </p:txBody>
      </p:sp>
    </p:spTree>
    <p:extLst>
      <p:ext uri="{BB962C8B-B14F-4D97-AF65-F5344CB8AC3E}">
        <p14:creationId xmlns:p14="http://schemas.microsoft.com/office/powerpoint/2010/main" val="301008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Histogram</a:t>
            </a:r>
          </a:p>
        </p:txBody>
      </p:sp>
      <p:sp>
        <p:nvSpPr>
          <p:cNvPr id="3" name="Content Placeholder 2"/>
          <p:cNvSpPr>
            <a:spLocks noGrp="1"/>
          </p:cNvSpPr>
          <p:nvPr>
            <p:ph idx="1"/>
          </p:nvPr>
        </p:nvSpPr>
        <p:spPr>
          <a:xfrm>
            <a:off x="1295401" y="1793174"/>
            <a:ext cx="9601195" cy="4082694"/>
          </a:xfrm>
        </p:spPr>
        <p:txBody>
          <a:bodyPr/>
          <a:lstStyle/>
          <a:p>
            <a:r>
              <a:rPr lang="en-US" dirty="0"/>
              <a:t>The </a:t>
            </a:r>
            <a:r>
              <a:rPr lang="en-US" dirty="0" err="1"/>
              <a:t>hist</a:t>
            </a:r>
            <a:r>
              <a:rPr lang="en-US" dirty="0"/>
              <a:t>() function is assigned to array A.  </a:t>
            </a:r>
          </a:p>
          <a:p>
            <a:r>
              <a:rPr lang="en-US" dirty="0"/>
              <a:t>This is carried out to store the number of elements in every bin. </a:t>
            </a:r>
          </a:p>
          <a:p>
            <a:r>
              <a:rPr lang="en-US" dirty="0"/>
              <a:t>As we had  given the input to create 30 bins, in the above figure, you can see that the  array consists of 30 elements, and each element represents the number of  items stored in that particular bins. </a:t>
            </a:r>
          </a:p>
          <a:p>
            <a:r>
              <a:rPr lang="en-US" dirty="0"/>
              <a:t>The addition of these elements will sum  up to 10,000 as we had generated 10,000 random numbers to create the histogram</a:t>
            </a:r>
            <a:endParaRPr lang="en-IN" dirty="0"/>
          </a:p>
        </p:txBody>
      </p:sp>
      <p:sp>
        <p:nvSpPr>
          <p:cNvPr id="4" name="Slide Number Placeholder 3"/>
          <p:cNvSpPr>
            <a:spLocks noGrp="1"/>
          </p:cNvSpPr>
          <p:nvPr>
            <p:ph type="sldNum" sz="quarter" idx="12"/>
          </p:nvPr>
        </p:nvSpPr>
        <p:spPr/>
        <p:txBody>
          <a:bodyPr/>
          <a:lstStyle/>
          <a:p>
            <a:fld id="{0582FFC0-0EEA-4EB8-88E5-03F607CDC4F3}" type="slidenum">
              <a:rPr lang="en-IN" smtClean="0"/>
              <a:t>44</a:t>
            </a:fld>
            <a:endParaRPr lang="en-IN"/>
          </a:p>
        </p:txBody>
      </p:sp>
      <p:sp>
        <p:nvSpPr>
          <p:cNvPr id="5" name="Date Placeholder 4">
            <a:extLst>
              <a:ext uri="{FF2B5EF4-FFF2-40B4-BE49-F238E27FC236}">
                <a16:creationId xmlns:a16="http://schemas.microsoft.com/office/drawing/2014/main" id="{7733E7F0-8B76-51A7-52DF-CDAC531FEFF8}"/>
              </a:ext>
            </a:extLst>
          </p:cNvPr>
          <p:cNvSpPr>
            <a:spLocks noGrp="1"/>
          </p:cNvSpPr>
          <p:nvPr>
            <p:ph type="dt" sz="half" idx="10"/>
          </p:nvPr>
        </p:nvSpPr>
        <p:spPr/>
        <p:txBody>
          <a:bodyPr/>
          <a:lstStyle/>
          <a:p>
            <a:fld id="{F755AC9F-B193-4276-B730-D4D53793D4F7}" type="datetime1">
              <a:rPr lang="en-IN" smtClean="0"/>
              <a:t>22-04-2024</a:t>
            </a:fld>
            <a:endParaRPr lang="en-IN"/>
          </a:p>
        </p:txBody>
      </p:sp>
    </p:spTree>
    <p:extLst>
      <p:ext uri="{BB962C8B-B14F-4D97-AF65-F5344CB8AC3E}">
        <p14:creationId xmlns:p14="http://schemas.microsoft.com/office/powerpoint/2010/main" val="426818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9393"/>
            <a:ext cx="9601196" cy="823684"/>
          </a:xfrm>
        </p:spPr>
        <p:txBody>
          <a:bodyPr/>
          <a:lstStyle/>
          <a:p>
            <a:r>
              <a:rPr lang="en-US" b="1" dirty="0">
                <a:solidFill>
                  <a:schemeClr val="accent2">
                    <a:lumMod val="50000"/>
                  </a:schemeClr>
                </a:solidFill>
                <a:ea typeface="Calibri" panose="020F0502020204030204" pitchFamily="34" charset="0"/>
                <a:cs typeface="Calibri" panose="020F0502020204030204" pitchFamily="34" charset="0"/>
              </a:rPr>
              <a:t>Histogram</a:t>
            </a:r>
          </a:p>
        </p:txBody>
      </p:sp>
      <p:sp>
        <p:nvSpPr>
          <p:cNvPr id="3" name="Content Placeholder 2"/>
          <p:cNvSpPr>
            <a:spLocks noGrp="1"/>
          </p:cNvSpPr>
          <p:nvPr>
            <p:ph idx="1"/>
          </p:nvPr>
        </p:nvSpPr>
        <p:spPr>
          <a:xfrm>
            <a:off x="627413" y="1365663"/>
            <a:ext cx="10937174" cy="4431475"/>
          </a:xfrm>
        </p:spPr>
        <p:txBody>
          <a:bodyPr>
            <a:normAutofit fontScale="92500" lnSpcReduction="20000"/>
          </a:bodyPr>
          <a:lstStyle/>
          <a:p>
            <a:r>
              <a:rPr lang="en-US" b="1" dirty="0"/>
              <a:t>Summary:</a:t>
            </a:r>
          </a:p>
          <a:p>
            <a:r>
              <a:rPr lang="en-US" dirty="0"/>
              <a:t>GNU Octave is profoundly used for numerical computations as numerical  computations and vector/matrices go hand in hand. </a:t>
            </a:r>
          </a:p>
          <a:p>
            <a:r>
              <a:rPr lang="en-US" dirty="0"/>
              <a:t>Studied various techniques to create a vector and extract the elements of the vector.</a:t>
            </a:r>
          </a:p>
          <a:p>
            <a:r>
              <a:rPr lang="en-US" dirty="0"/>
              <a:t> Looked at a few built-in functions to create vectors. </a:t>
            </a:r>
          </a:p>
          <a:p>
            <a:r>
              <a:rPr lang="en-US"/>
              <a:t>Study </a:t>
            </a:r>
            <a:r>
              <a:rPr lang="en-US" dirty="0"/>
              <a:t>many ways to create matrices and built-in functions to manipulate  it. </a:t>
            </a:r>
          </a:p>
          <a:p>
            <a:r>
              <a:rPr lang="en-US" dirty="0"/>
              <a:t>GNU Octave provides multiple built-in functions for arithmetic operations. These arithmetic operations are highly beneficial as they ease out the  process and cut down the lines of code to just a single-line function. </a:t>
            </a:r>
          </a:p>
          <a:p>
            <a:r>
              <a:rPr lang="en-US" dirty="0"/>
              <a:t>GNU  Octave also provides functions to perform set operations such as the union  and intersection of sets. </a:t>
            </a:r>
            <a:endParaRPr lang="en-IN" dirty="0"/>
          </a:p>
        </p:txBody>
      </p:sp>
      <p:sp>
        <p:nvSpPr>
          <p:cNvPr id="4" name="Slide Number Placeholder 3"/>
          <p:cNvSpPr>
            <a:spLocks noGrp="1"/>
          </p:cNvSpPr>
          <p:nvPr>
            <p:ph type="sldNum" sz="quarter" idx="12"/>
          </p:nvPr>
        </p:nvSpPr>
        <p:spPr/>
        <p:txBody>
          <a:bodyPr/>
          <a:lstStyle/>
          <a:p>
            <a:fld id="{0582FFC0-0EEA-4EB8-88E5-03F607CDC4F3}" type="slidenum">
              <a:rPr lang="en-IN" smtClean="0"/>
              <a:t>45</a:t>
            </a:fld>
            <a:endParaRPr lang="en-IN"/>
          </a:p>
        </p:txBody>
      </p:sp>
      <p:sp>
        <p:nvSpPr>
          <p:cNvPr id="5" name="Date Placeholder 4">
            <a:extLst>
              <a:ext uri="{FF2B5EF4-FFF2-40B4-BE49-F238E27FC236}">
                <a16:creationId xmlns:a16="http://schemas.microsoft.com/office/drawing/2014/main" id="{853A0CFA-8F82-8EE4-BB2E-726317666CD0}"/>
              </a:ext>
            </a:extLst>
          </p:cNvPr>
          <p:cNvSpPr>
            <a:spLocks noGrp="1"/>
          </p:cNvSpPr>
          <p:nvPr>
            <p:ph type="dt" sz="half" idx="10"/>
          </p:nvPr>
        </p:nvSpPr>
        <p:spPr/>
        <p:txBody>
          <a:bodyPr/>
          <a:lstStyle/>
          <a:p>
            <a:fld id="{2A7E88D3-1322-454E-B080-4C902CB9E6ED}" type="datetime1">
              <a:rPr lang="en-IN" smtClean="0"/>
              <a:t>22-04-2024</a:t>
            </a:fld>
            <a:endParaRPr lang="en-IN"/>
          </a:p>
        </p:txBody>
      </p:sp>
    </p:spTree>
    <p:extLst>
      <p:ext uri="{BB962C8B-B14F-4D97-AF65-F5344CB8AC3E}">
        <p14:creationId xmlns:p14="http://schemas.microsoft.com/office/powerpoint/2010/main" val="218480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04024" y="1547309"/>
            <a:ext cx="10983951" cy="5174166"/>
          </a:xfrm>
        </p:spPr>
        <p:txBody>
          <a:bodyPr>
            <a:noAutofit/>
          </a:bodyPr>
          <a:lstStyle/>
          <a:p>
            <a:pPr marR="20320" algn="just">
              <a:tabLst>
                <a:tab pos="342265" algn="l"/>
              </a:tabLst>
            </a:pPr>
            <a:r>
              <a:rPr lang="en-US" sz="2400" dirty="0"/>
              <a:t>You can also create a vector of counting numbers using a colon </a:t>
            </a:r>
            <a:r>
              <a:rPr lang="en-US" sz="2400" b="1" dirty="0"/>
              <a:t>“:”</a:t>
            </a:r>
          </a:p>
          <a:p>
            <a:pPr marR="20320" algn="just">
              <a:tabLst>
                <a:tab pos="342265" algn="l"/>
              </a:tabLst>
            </a:pPr>
            <a:r>
              <a:rPr lang="en-US" sz="2400" dirty="0"/>
              <a:t>To create such a vector, define a range separated by a colon and enclosed in square  brackets.</a:t>
            </a:r>
          </a:p>
          <a:p>
            <a:pPr marR="20320" algn="just">
              <a:tabLst>
                <a:tab pos="342265" algn="l"/>
              </a:tabLst>
            </a:pPr>
            <a:r>
              <a:rPr lang="en-US" sz="2400" dirty="0"/>
              <a:t>You can also specify the increment factor within the range.</a:t>
            </a:r>
          </a:p>
          <a:p>
            <a:pPr marR="20320" algn="just">
              <a:tabLst>
                <a:tab pos="342265" algn="l"/>
              </a:tabLst>
            </a:pPr>
            <a:r>
              <a:rPr lang="en-US" sz="2400" dirty="0"/>
              <a:t>Note that if a negative increment factor has to be given, the range should be given in a descending manner.</a:t>
            </a:r>
          </a:p>
          <a:p>
            <a:pPr marR="20320" algn="just">
              <a:tabLst>
                <a:tab pos="342265" algn="l"/>
              </a:tabLst>
            </a:pPr>
            <a:endParaRPr lang="en-US" sz="2400" dirty="0"/>
          </a:p>
          <a:p>
            <a:pPr marR="20320" algn="just">
              <a:tabLst>
                <a:tab pos="342265" algn="l"/>
              </a:tabLst>
            </a:pPr>
            <a:endParaRPr lang="en-US" sz="2400" b="1" dirty="0"/>
          </a:p>
          <a:p>
            <a:pPr marR="20320" algn="just">
              <a:tabLst>
                <a:tab pos="342265" algn="l"/>
              </a:tabLst>
            </a:pPr>
            <a:endParaRPr lang="en-IN" sz="2400" dirty="0"/>
          </a:p>
          <a:p>
            <a:pPr marR="20320" algn="just">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5</a:t>
            </a:fld>
            <a:endParaRPr lang="en-IN"/>
          </a:p>
        </p:txBody>
      </p:sp>
      <p:sp>
        <p:nvSpPr>
          <p:cNvPr id="5" name="Date Placeholder 4">
            <a:extLst>
              <a:ext uri="{FF2B5EF4-FFF2-40B4-BE49-F238E27FC236}">
                <a16:creationId xmlns:a16="http://schemas.microsoft.com/office/drawing/2014/main" id="{0C2CC322-BCFB-51B5-FB10-353A32943985}"/>
              </a:ext>
            </a:extLst>
          </p:cNvPr>
          <p:cNvSpPr>
            <a:spLocks noGrp="1"/>
          </p:cNvSpPr>
          <p:nvPr>
            <p:ph type="dt" sz="half" idx="10"/>
          </p:nvPr>
        </p:nvSpPr>
        <p:spPr/>
        <p:txBody>
          <a:bodyPr/>
          <a:lstStyle/>
          <a:p>
            <a:fld id="{47D5D24E-3296-43BA-8CF6-6ECDD47AA4EE}" type="datetime1">
              <a:rPr lang="en-IN" smtClean="0"/>
              <a:t>22-04-2024</a:t>
            </a:fld>
            <a:endParaRPr lang="en-IN"/>
          </a:p>
        </p:txBody>
      </p:sp>
    </p:spTree>
    <p:extLst>
      <p:ext uri="{BB962C8B-B14F-4D97-AF65-F5344CB8AC3E}">
        <p14:creationId xmlns:p14="http://schemas.microsoft.com/office/powerpoint/2010/main" val="396298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0224" y="914400"/>
            <a:ext cx="10983951" cy="5174166"/>
          </a:xfrm>
        </p:spPr>
        <p:txBody>
          <a:bodyPr>
            <a:noAutofit/>
          </a:bodyPr>
          <a:lstStyle/>
          <a:p>
            <a:pPr marR="20320">
              <a:tabLst>
                <a:tab pos="342265" algn="l"/>
              </a:tabLst>
            </a:pPr>
            <a:r>
              <a:rPr lang="en-US" sz="2600" b="1" dirty="0">
                <a:latin typeface="+mj-lt"/>
              </a:rPr>
              <a:t>Vectors</a:t>
            </a:r>
          </a:p>
          <a:p>
            <a:pPr marR="20320">
              <a:tabLst>
                <a:tab pos="342265" algn="l"/>
              </a:tabLst>
            </a:pPr>
            <a:endParaRPr lang="en-US" sz="2200" dirty="0">
              <a:latin typeface="+mj-lt"/>
            </a:endParaRPr>
          </a:p>
          <a:p>
            <a:pPr marR="20320">
              <a:tabLst>
                <a:tab pos="342265" algn="l"/>
              </a:tabLst>
            </a:pPr>
            <a:endParaRPr lang="en-US" sz="2600" b="1" dirty="0">
              <a:latin typeface="+mj-lt"/>
            </a:endParaRPr>
          </a:p>
          <a:p>
            <a:pPr marR="20320">
              <a:tabLst>
                <a:tab pos="342265" algn="l"/>
              </a:tabLst>
            </a:pPr>
            <a:endParaRPr lang="en-IN" sz="2600" dirty="0">
              <a:latin typeface="+mj-lt"/>
            </a:endParaRPr>
          </a:p>
          <a:p>
            <a:pPr marR="20320">
              <a:tabLst>
                <a:tab pos="342265" algn="l"/>
              </a:tabLst>
            </a:pPr>
            <a:endParaRPr lang="en-IN" sz="2600" dirty="0">
              <a:latin typeface="+mj-lt"/>
            </a:endParaRPr>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6</a:t>
            </a:fld>
            <a:endParaRPr lang="en-IN"/>
          </a:p>
        </p:txBody>
      </p:sp>
      <p:pic>
        <p:nvPicPr>
          <p:cNvPr id="6" name="object 5"/>
          <p:cNvPicPr/>
          <p:nvPr/>
        </p:nvPicPr>
        <p:blipFill>
          <a:blip r:embed="rId2" cstate="print"/>
          <a:stretch>
            <a:fillRect/>
          </a:stretch>
        </p:blipFill>
        <p:spPr>
          <a:xfrm>
            <a:off x="1248937" y="1524000"/>
            <a:ext cx="8887522" cy="4564566"/>
          </a:xfrm>
          <a:prstGeom prst="rect">
            <a:avLst/>
          </a:prstGeom>
        </p:spPr>
      </p:pic>
      <p:sp>
        <p:nvSpPr>
          <p:cNvPr id="5" name="Date Placeholder 4">
            <a:extLst>
              <a:ext uri="{FF2B5EF4-FFF2-40B4-BE49-F238E27FC236}">
                <a16:creationId xmlns:a16="http://schemas.microsoft.com/office/drawing/2014/main" id="{C6437836-949A-86DA-4785-74B0DC20F1BC}"/>
              </a:ext>
            </a:extLst>
          </p:cNvPr>
          <p:cNvSpPr>
            <a:spLocks noGrp="1"/>
          </p:cNvSpPr>
          <p:nvPr>
            <p:ph type="dt" sz="half" idx="10"/>
          </p:nvPr>
        </p:nvSpPr>
        <p:spPr/>
        <p:txBody>
          <a:bodyPr/>
          <a:lstStyle/>
          <a:p>
            <a:fld id="{AEB5CC88-F01F-4304-B5F2-54BCE0AFDEB8}" type="datetime1">
              <a:rPr lang="en-IN" smtClean="0"/>
              <a:t>22-04-2024</a:t>
            </a:fld>
            <a:endParaRPr lang="en-IN"/>
          </a:p>
        </p:txBody>
      </p:sp>
    </p:spTree>
    <p:extLst>
      <p:ext uri="{BB962C8B-B14F-4D97-AF65-F5344CB8AC3E}">
        <p14:creationId xmlns:p14="http://schemas.microsoft.com/office/powerpoint/2010/main" val="305047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701995" y="1264734"/>
            <a:ext cx="10983951" cy="5174166"/>
          </a:xfrm>
        </p:spPr>
        <p:txBody>
          <a:bodyPr>
            <a:noAutofit/>
          </a:bodyPr>
          <a:lstStyle/>
          <a:p>
            <a:pPr marR="20320" algn="just">
              <a:tabLst>
                <a:tab pos="342265" algn="l"/>
              </a:tabLst>
            </a:pPr>
            <a:r>
              <a:rPr lang="en-US" sz="2200" dirty="0"/>
              <a:t>GNU Octave also has some in-built functions to create vectors. These functions can be used to create a null matrix, an evenly spaced vector, and much  more. They are as follows:</a:t>
            </a:r>
          </a:p>
          <a:p>
            <a:pPr marR="20320" algn="just">
              <a:tabLst>
                <a:tab pos="342265" algn="l"/>
              </a:tabLst>
            </a:pPr>
            <a:r>
              <a:rPr lang="en-US" sz="2200" dirty="0"/>
              <a:t>1. </a:t>
            </a:r>
            <a:r>
              <a:rPr lang="en-US" sz="2200" b="1" dirty="0" err="1"/>
              <a:t>linspace</a:t>
            </a:r>
            <a:r>
              <a:rPr lang="en-US" sz="2200" b="1" dirty="0"/>
              <a:t> (a1, a2, N) </a:t>
            </a:r>
            <a:r>
              <a:rPr lang="en-US" sz="2200" dirty="0"/>
              <a:t>– This function creates a vector from a1 to a2  by evenly separating N elements in the vector. A vector is created starting from 1 to 5, and all the elements are  evenly placed to create a vector with six elements.</a:t>
            </a:r>
          </a:p>
          <a:p>
            <a:pPr marR="20320" algn="just">
              <a:tabLst>
                <a:tab pos="342265" algn="l"/>
              </a:tabLst>
            </a:pPr>
            <a:r>
              <a:rPr lang="en-US" sz="2200" b="1" dirty="0"/>
              <a:t>Octave:&gt; </a:t>
            </a:r>
            <a:r>
              <a:rPr lang="en-US" sz="2200" dirty="0" err="1"/>
              <a:t>linspace</a:t>
            </a:r>
            <a:r>
              <a:rPr lang="en-US" sz="2200" dirty="0"/>
              <a:t> (1,5,6)</a:t>
            </a:r>
          </a:p>
          <a:p>
            <a:pPr marL="0" marR="20320" indent="0" algn="just">
              <a:buNone/>
              <a:tabLst>
                <a:tab pos="342265" algn="l"/>
              </a:tabLst>
            </a:pPr>
            <a:r>
              <a:rPr lang="en-US" sz="2200" dirty="0"/>
              <a:t>    </a:t>
            </a:r>
            <a:r>
              <a:rPr lang="en-US" sz="2200" b="1" dirty="0"/>
              <a:t>Output:</a:t>
            </a:r>
          </a:p>
          <a:p>
            <a:pPr marL="0" marR="20320" indent="0" algn="just">
              <a:buNone/>
              <a:tabLst>
                <a:tab pos="342265" algn="l"/>
              </a:tabLst>
            </a:pPr>
            <a:r>
              <a:rPr lang="fr-FR" sz="2200" dirty="0"/>
              <a:t>ans =</a:t>
            </a:r>
          </a:p>
          <a:p>
            <a:pPr marL="0" marR="20320" indent="0" algn="just">
              <a:buNone/>
              <a:tabLst>
                <a:tab pos="342265" algn="l"/>
              </a:tabLst>
            </a:pPr>
            <a:r>
              <a:rPr lang="fr-FR" sz="2200" dirty="0"/>
              <a:t>   1.0000   1.8000   2.6000   3.4000   4.2000   5.0000</a:t>
            </a:r>
          </a:p>
          <a:p>
            <a:pPr marR="20320" algn="just">
              <a:tabLst>
                <a:tab pos="342265" algn="l"/>
              </a:tabLst>
            </a:pPr>
            <a:r>
              <a:rPr lang="en-US" sz="2200" b="1" dirty="0"/>
              <a:t>Octave:&gt; </a:t>
            </a:r>
            <a:r>
              <a:rPr lang="en-US" sz="2200" dirty="0" err="1"/>
              <a:t>linspace</a:t>
            </a:r>
            <a:r>
              <a:rPr lang="en-US" sz="2200" dirty="0"/>
              <a:t> (2,4,6)</a:t>
            </a:r>
          </a:p>
          <a:p>
            <a:pPr marL="0" marR="20320" indent="0" algn="just">
              <a:buNone/>
              <a:tabLst>
                <a:tab pos="342265" algn="l"/>
              </a:tabLst>
            </a:pPr>
            <a:r>
              <a:rPr lang="en-US" sz="2200" dirty="0"/>
              <a:t>    </a:t>
            </a:r>
            <a:r>
              <a:rPr lang="en-US" sz="2200" b="1" dirty="0"/>
              <a:t>Output:</a:t>
            </a:r>
          </a:p>
          <a:p>
            <a:pPr marL="0" marR="20320" indent="0" algn="just">
              <a:buNone/>
              <a:tabLst>
                <a:tab pos="342265" algn="l"/>
              </a:tabLst>
            </a:pPr>
            <a:r>
              <a:rPr lang="fr-FR" sz="2200" dirty="0"/>
              <a:t>ans =</a:t>
            </a:r>
          </a:p>
          <a:p>
            <a:pPr marL="0" marR="20320" indent="0" algn="just">
              <a:buNone/>
              <a:tabLst>
                <a:tab pos="342265" algn="l"/>
              </a:tabLst>
            </a:pPr>
            <a:r>
              <a:rPr lang="fr-FR" sz="2200" dirty="0"/>
              <a:t>   2.0000   2.4000   2.8000   3.2000   3.6000   4.0000</a:t>
            </a:r>
          </a:p>
          <a:p>
            <a:pPr marR="20320" algn="just">
              <a:tabLst>
                <a:tab pos="342265" algn="l"/>
              </a:tabLst>
            </a:pPr>
            <a:endParaRPr lang="en-US" sz="2400" dirty="0"/>
          </a:p>
          <a:p>
            <a:pPr marR="20320" algn="just">
              <a:tabLst>
                <a:tab pos="342265" algn="l"/>
              </a:tabLst>
            </a:pPr>
            <a:endParaRPr lang="en-US" sz="2400" dirty="0"/>
          </a:p>
          <a:p>
            <a:pPr marR="20320" algn="just">
              <a:tabLst>
                <a:tab pos="342265" algn="l"/>
              </a:tabLst>
            </a:pPr>
            <a:endParaRPr lang="en-US" sz="2400" b="1" dirty="0"/>
          </a:p>
          <a:p>
            <a:pPr marR="20320" algn="just">
              <a:tabLst>
                <a:tab pos="342265" algn="l"/>
              </a:tabLst>
            </a:pPr>
            <a:endParaRPr lang="en-IN" sz="2400" dirty="0"/>
          </a:p>
          <a:p>
            <a:pPr marR="20320" algn="just">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7</a:t>
            </a:fld>
            <a:endParaRPr lang="en-IN"/>
          </a:p>
        </p:txBody>
      </p:sp>
      <p:sp>
        <p:nvSpPr>
          <p:cNvPr id="5" name="Date Placeholder 4">
            <a:extLst>
              <a:ext uri="{FF2B5EF4-FFF2-40B4-BE49-F238E27FC236}">
                <a16:creationId xmlns:a16="http://schemas.microsoft.com/office/drawing/2014/main" id="{94206E3F-4C95-65B6-A22F-022827E1E5C6}"/>
              </a:ext>
            </a:extLst>
          </p:cNvPr>
          <p:cNvSpPr>
            <a:spLocks noGrp="1"/>
          </p:cNvSpPr>
          <p:nvPr>
            <p:ph type="dt" sz="half" idx="10"/>
          </p:nvPr>
        </p:nvSpPr>
        <p:spPr/>
        <p:txBody>
          <a:bodyPr/>
          <a:lstStyle/>
          <a:p>
            <a:fld id="{72F530F6-98EC-4F21-B746-71CDBAB2683D}" type="datetime1">
              <a:rPr lang="en-IN" smtClean="0"/>
              <a:t>22-04-2024</a:t>
            </a:fld>
            <a:endParaRPr lang="en-IN"/>
          </a:p>
        </p:txBody>
      </p:sp>
    </p:spTree>
    <p:extLst>
      <p:ext uri="{BB962C8B-B14F-4D97-AF65-F5344CB8AC3E}">
        <p14:creationId xmlns:p14="http://schemas.microsoft.com/office/powerpoint/2010/main" val="289172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734652" y="1547309"/>
            <a:ext cx="10983951" cy="5174166"/>
          </a:xfrm>
        </p:spPr>
        <p:txBody>
          <a:bodyPr>
            <a:noAutofit/>
          </a:bodyPr>
          <a:lstStyle/>
          <a:p>
            <a:pPr marL="0" marR="20320" indent="0" algn="just">
              <a:buNone/>
              <a:tabLst>
                <a:tab pos="342265" algn="l"/>
              </a:tabLst>
            </a:pPr>
            <a:r>
              <a:rPr lang="en-US" sz="2400" dirty="0"/>
              <a:t>2. </a:t>
            </a:r>
            <a:r>
              <a:rPr lang="en-US" sz="2400" b="1" dirty="0" err="1"/>
              <a:t>logspace</a:t>
            </a:r>
            <a:r>
              <a:rPr lang="en-US" sz="2400" b="1" dirty="0"/>
              <a:t> (a1, a2, N) </a:t>
            </a:r>
            <a:r>
              <a:rPr lang="en-US" sz="2400" dirty="0"/>
              <a:t>– This function creates a vector from 10</a:t>
            </a:r>
            <a:r>
              <a:rPr lang="en-US" sz="2400" baseline="30000" dirty="0"/>
              <a:t>a1</a:t>
            </a:r>
            <a:r>
              <a:rPr lang="en-US" sz="2400" dirty="0"/>
              <a:t> to 10</a:t>
            </a:r>
            <a:r>
              <a:rPr lang="en-US" sz="2400" baseline="30000" dirty="0"/>
              <a:t>a2  </a:t>
            </a:r>
            <a:r>
              <a:rPr lang="en-US" sz="2400" dirty="0"/>
              <a:t>by logarithmically separating N elements in the vector. A vector is created starting from 10</a:t>
            </a:r>
            <a:r>
              <a:rPr lang="en-US" sz="2400" baseline="30000" dirty="0"/>
              <a:t>1</a:t>
            </a:r>
            <a:r>
              <a:rPr lang="en-US" sz="2400" dirty="0"/>
              <a:t> to 10</a:t>
            </a:r>
            <a:r>
              <a:rPr lang="en-US" sz="2400" baseline="30000" dirty="0"/>
              <a:t>5</a:t>
            </a:r>
            <a:r>
              <a:rPr lang="en-US" sz="2400" dirty="0"/>
              <a:t>, and all  the elements are logarithmically placed to create a vector with six  elements.</a:t>
            </a:r>
          </a:p>
          <a:p>
            <a:pPr marR="20320" algn="just">
              <a:tabLst>
                <a:tab pos="342265" algn="l"/>
              </a:tabLst>
            </a:pPr>
            <a:r>
              <a:rPr lang="en-US" sz="2400" b="1" dirty="0"/>
              <a:t>Octave:&gt; </a:t>
            </a:r>
            <a:r>
              <a:rPr lang="en-US" sz="2400" dirty="0" err="1"/>
              <a:t>logspace</a:t>
            </a:r>
            <a:r>
              <a:rPr lang="en-US" sz="2400" dirty="0"/>
              <a:t> (1, 5, 6)</a:t>
            </a:r>
          </a:p>
          <a:p>
            <a:pPr marL="0" marR="20320" indent="0" algn="just">
              <a:buNone/>
              <a:tabLst>
                <a:tab pos="342265" algn="l"/>
              </a:tabLst>
            </a:pPr>
            <a:r>
              <a:rPr lang="en-US" sz="2400" dirty="0"/>
              <a:t>   </a:t>
            </a:r>
            <a:r>
              <a:rPr lang="en-US" sz="2400" dirty="0" err="1"/>
              <a:t>ans</a:t>
            </a:r>
            <a:r>
              <a:rPr lang="en-US" sz="2400" dirty="0"/>
              <a:t> =</a:t>
            </a:r>
          </a:p>
          <a:p>
            <a:pPr marL="0" marR="20320" indent="0" algn="just">
              <a:buNone/>
              <a:tabLst>
                <a:tab pos="342265" algn="l"/>
              </a:tabLst>
            </a:pPr>
            <a:r>
              <a:rPr lang="en-US" sz="2400" dirty="0"/>
              <a:t>   1.0000e+01   6.3096e+01   3.9811e+02   2.5119e+03   1.5849e+04   1.0000e+05</a:t>
            </a:r>
          </a:p>
          <a:p>
            <a:pPr marR="20320" algn="just">
              <a:tabLst>
                <a:tab pos="342265" algn="l"/>
              </a:tabLst>
            </a:pPr>
            <a:endParaRPr lang="en-US" sz="2400" dirty="0"/>
          </a:p>
          <a:p>
            <a:pPr marR="20320" algn="just">
              <a:tabLst>
                <a:tab pos="342265" algn="l"/>
              </a:tabLst>
            </a:pPr>
            <a:endParaRPr lang="en-US" sz="2400" b="1" dirty="0"/>
          </a:p>
          <a:p>
            <a:pPr marR="20320" algn="just">
              <a:tabLst>
                <a:tab pos="342265" algn="l"/>
              </a:tabLst>
            </a:pPr>
            <a:endParaRPr lang="en-IN" sz="2400" dirty="0"/>
          </a:p>
          <a:p>
            <a:pPr marR="20320" algn="just">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8</a:t>
            </a:fld>
            <a:endParaRPr lang="en-IN"/>
          </a:p>
        </p:txBody>
      </p:sp>
      <p:sp>
        <p:nvSpPr>
          <p:cNvPr id="5" name="Date Placeholder 4">
            <a:extLst>
              <a:ext uri="{FF2B5EF4-FFF2-40B4-BE49-F238E27FC236}">
                <a16:creationId xmlns:a16="http://schemas.microsoft.com/office/drawing/2014/main" id="{AA7187C2-A955-0A0B-AC0B-769A72A7D396}"/>
              </a:ext>
            </a:extLst>
          </p:cNvPr>
          <p:cNvSpPr>
            <a:spLocks noGrp="1"/>
          </p:cNvSpPr>
          <p:nvPr>
            <p:ph type="dt" sz="half" idx="10"/>
          </p:nvPr>
        </p:nvSpPr>
        <p:spPr/>
        <p:txBody>
          <a:bodyPr/>
          <a:lstStyle/>
          <a:p>
            <a:fld id="{A85CD91C-5125-4CB9-AD2A-E6D5C6F4D2A7}" type="datetime1">
              <a:rPr lang="en-IN" smtClean="0"/>
              <a:t>22-04-2024</a:t>
            </a:fld>
            <a:endParaRPr lang="en-IN"/>
          </a:p>
        </p:txBody>
      </p:sp>
    </p:spTree>
    <p:extLst>
      <p:ext uri="{BB962C8B-B14F-4D97-AF65-F5344CB8AC3E}">
        <p14:creationId xmlns:p14="http://schemas.microsoft.com/office/powerpoint/2010/main" val="13583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19100"/>
            <a:ext cx="9875520" cy="609600"/>
          </a:xfrm>
        </p:spPr>
        <p:txBody>
          <a:bodyPr>
            <a:noAutofit/>
          </a:bodyPr>
          <a:lstStyle/>
          <a:p>
            <a:pPr algn="ctr"/>
            <a:r>
              <a:rPr lang="en-US" b="1" dirty="0">
                <a:solidFill>
                  <a:schemeClr val="accent2">
                    <a:lumMod val="50000"/>
                  </a:schemeClr>
                </a:solidFill>
                <a:ea typeface="Calibri" panose="020F0502020204030204" pitchFamily="34" charset="0"/>
                <a:cs typeface="Calibri" panose="020F0502020204030204" pitchFamily="34" charset="0"/>
              </a:rPr>
              <a:t>Vectors </a:t>
            </a:r>
            <a:endParaRPr lang="en-IN" b="1" dirty="0">
              <a:solidFill>
                <a:schemeClr val="accent2">
                  <a:lumMod val="50000"/>
                </a:schemeClr>
              </a:solidFill>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680224" y="914400"/>
            <a:ext cx="10983951" cy="5174166"/>
          </a:xfrm>
        </p:spPr>
        <p:txBody>
          <a:bodyPr>
            <a:noAutofit/>
          </a:bodyPr>
          <a:lstStyle/>
          <a:p>
            <a:pPr marR="20320">
              <a:tabLst>
                <a:tab pos="342265" algn="l"/>
              </a:tabLst>
            </a:pPr>
            <a:r>
              <a:rPr lang="en-US" sz="2400" b="1" dirty="0"/>
              <a:t>Extracting element:</a:t>
            </a:r>
          </a:p>
          <a:p>
            <a:pPr marR="20320">
              <a:tabLst>
                <a:tab pos="342265" algn="l"/>
              </a:tabLst>
            </a:pPr>
            <a:r>
              <a:rPr lang="en-US" sz="2400" dirty="0"/>
              <a:t>You can display the vector by just entering the vector name and extract the  elements of the vector by enclosing the </a:t>
            </a:r>
            <a:r>
              <a:rPr lang="en-US" sz="2400" dirty="0" err="1"/>
              <a:t>element_index</a:t>
            </a:r>
            <a:r>
              <a:rPr lang="en-US" sz="2400" dirty="0"/>
              <a:t> in the round brackets ().  </a:t>
            </a:r>
          </a:p>
          <a:p>
            <a:pPr marR="20320">
              <a:tabLst>
                <a:tab pos="342265" algn="l"/>
              </a:tabLst>
            </a:pPr>
            <a:r>
              <a:rPr lang="en-US" sz="2400" dirty="0"/>
              <a:t>To extract a range of elements, use the colon notation.</a:t>
            </a:r>
          </a:p>
          <a:p>
            <a:pPr marR="20320">
              <a:tabLst>
                <a:tab pos="342265" algn="l"/>
              </a:tabLst>
            </a:pPr>
            <a:endParaRPr lang="en-US" sz="2400" dirty="0"/>
          </a:p>
          <a:p>
            <a:pPr marR="20320">
              <a:tabLst>
                <a:tab pos="342265" algn="l"/>
              </a:tabLst>
            </a:pPr>
            <a:endParaRPr lang="en-US" sz="2400" b="1" dirty="0"/>
          </a:p>
          <a:p>
            <a:pPr marR="20320">
              <a:tabLst>
                <a:tab pos="342265" algn="l"/>
              </a:tabLst>
            </a:pPr>
            <a:endParaRPr lang="en-IN" sz="2400" dirty="0"/>
          </a:p>
          <a:p>
            <a:pPr marR="20320">
              <a:tabLst>
                <a:tab pos="342265" algn="l"/>
              </a:tabLst>
            </a:pPr>
            <a:endParaRPr lang="en-IN" sz="2400" dirty="0"/>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9</a:t>
            </a:fld>
            <a:endParaRPr lang="en-IN"/>
          </a:p>
        </p:txBody>
      </p:sp>
      <p:sp>
        <p:nvSpPr>
          <p:cNvPr id="5" name="Date Placeholder 4">
            <a:extLst>
              <a:ext uri="{FF2B5EF4-FFF2-40B4-BE49-F238E27FC236}">
                <a16:creationId xmlns:a16="http://schemas.microsoft.com/office/drawing/2014/main" id="{4A0BE74E-328D-F235-B294-429BCDD33E66}"/>
              </a:ext>
            </a:extLst>
          </p:cNvPr>
          <p:cNvSpPr>
            <a:spLocks noGrp="1"/>
          </p:cNvSpPr>
          <p:nvPr>
            <p:ph type="dt" sz="half" idx="10"/>
          </p:nvPr>
        </p:nvSpPr>
        <p:spPr/>
        <p:txBody>
          <a:bodyPr/>
          <a:lstStyle/>
          <a:p>
            <a:fld id="{CCF08255-3EBB-457E-A02D-83BE47F561D5}" type="datetime1">
              <a:rPr lang="en-IN" smtClean="0"/>
              <a:t>22-04-2024</a:t>
            </a:fld>
            <a:endParaRPr lang="en-IN"/>
          </a:p>
        </p:txBody>
      </p:sp>
      <p:pic>
        <p:nvPicPr>
          <p:cNvPr id="7" name="Picture 6">
            <a:extLst>
              <a:ext uri="{FF2B5EF4-FFF2-40B4-BE49-F238E27FC236}">
                <a16:creationId xmlns:a16="http://schemas.microsoft.com/office/drawing/2014/main" id="{8678DE48-0A10-FC74-279C-361C33C9EE34}"/>
              </a:ext>
            </a:extLst>
          </p:cNvPr>
          <p:cNvPicPr>
            <a:picLocks noChangeAspect="1"/>
          </p:cNvPicPr>
          <p:nvPr/>
        </p:nvPicPr>
        <p:blipFill>
          <a:blip r:embed="rId2"/>
          <a:stretch>
            <a:fillRect/>
          </a:stretch>
        </p:blipFill>
        <p:spPr>
          <a:xfrm>
            <a:off x="1488026" y="2663983"/>
            <a:ext cx="8076660" cy="3874929"/>
          </a:xfrm>
          <a:prstGeom prst="rect">
            <a:avLst/>
          </a:prstGeom>
        </p:spPr>
      </p:pic>
    </p:spTree>
    <p:extLst>
      <p:ext uri="{BB962C8B-B14F-4D97-AF65-F5344CB8AC3E}">
        <p14:creationId xmlns:p14="http://schemas.microsoft.com/office/powerpoint/2010/main" val="1710662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9458</TotalTime>
  <Words>3439</Words>
  <Application>Microsoft Office PowerPoint</Application>
  <PresentationFormat>Widescreen</PresentationFormat>
  <Paragraphs>390</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Calibri Light</vt:lpstr>
      <vt:lpstr>Courier New</vt:lpstr>
      <vt:lpstr>Georgia</vt:lpstr>
      <vt:lpstr>Microsoft Sans Serif</vt:lpstr>
      <vt:lpstr>Palatino Linotype</vt:lpstr>
      <vt:lpstr>Palatino LT Std</vt:lpstr>
      <vt:lpstr>Times New Roman</vt:lpstr>
      <vt:lpstr>Office Theme</vt:lpstr>
      <vt:lpstr>Module 6 </vt:lpstr>
      <vt:lpstr>GNU Octave as a Data Science Tool</vt:lpstr>
      <vt:lpstr>Vectors and Matrices</vt:lpstr>
      <vt:lpstr>Vectors </vt:lpstr>
      <vt:lpstr>Vectors </vt:lpstr>
      <vt:lpstr>Vectors </vt:lpstr>
      <vt:lpstr>Vectors </vt:lpstr>
      <vt:lpstr>Vectors </vt:lpstr>
      <vt:lpstr>Vectors </vt:lpstr>
      <vt:lpstr>Matrices </vt:lpstr>
      <vt:lpstr>Matrices </vt:lpstr>
      <vt:lpstr>Matrix Multiplication</vt:lpstr>
      <vt:lpstr>Matrix Multiplication error</vt:lpstr>
      <vt:lpstr>Transpose of a Matrix</vt:lpstr>
      <vt:lpstr>Transpose of a Matrix</vt:lpstr>
      <vt:lpstr>Matrix Manipulation</vt:lpstr>
      <vt:lpstr>PowerPoint Presentation</vt:lpstr>
      <vt:lpstr>Matrix Manipulation</vt:lpstr>
      <vt:lpstr>Arithmetic Operations</vt:lpstr>
      <vt:lpstr>Arithmetic Operations</vt:lpstr>
      <vt:lpstr>Arithmetic Operations</vt:lpstr>
      <vt:lpstr>Trigonometric functions</vt:lpstr>
      <vt:lpstr>Trigonometric functions</vt:lpstr>
      <vt:lpstr>Trigonometric functions</vt:lpstr>
      <vt:lpstr>Set Operations</vt:lpstr>
      <vt:lpstr>PowerPoint Presentation</vt:lpstr>
      <vt:lpstr>PowerPoint Presentation</vt:lpstr>
      <vt:lpstr>Plotting Data</vt:lpstr>
      <vt:lpstr>Plotting Data</vt:lpstr>
      <vt:lpstr>Plotting Data</vt:lpstr>
      <vt:lpstr>Plotting Data</vt:lpstr>
      <vt:lpstr>Plotting Data</vt:lpstr>
      <vt:lpstr>Plotting Data</vt:lpstr>
      <vt:lpstr>Plotting Data</vt:lpstr>
      <vt:lpstr>Plotting Data</vt:lpstr>
      <vt:lpstr>Plotting Data</vt:lpstr>
      <vt:lpstr>Plotting Data</vt:lpstr>
      <vt:lpstr>Scatter Plot</vt:lpstr>
      <vt:lpstr>Scatter Plot</vt:lpstr>
      <vt:lpstr>Scatter Plot</vt:lpstr>
      <vt:lpstr>Histogram</vt:lpstr>
      <vt:lpstr>Histogram</vt:lpstr>
      <vt:lpstr>Histogram</vt:lpstr>
      <vt:lpstr>Histogram</vt:lpstr>
      <vt:lpstr>Histogram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Data Analytics On Text</dc:title>
  <dc:creator>Nisanth Kartheek Mukku</dc:creator>
  <cp:lastModifiedBy>Nisanth Kartheek Mukku</cp:lastModifiedBy>
  <cp:revision>346</cp:revision>
  <dcterms:created xsi:type="dcterms:W3CDTF">2024-02-05T05:10:42Z</dcterms:created>
  <dcterms:modified xsi:type="dcterms:W3CDTF">2024-04-22T07:05:48Z</dcterms:modified>
</cp:coreProperties>
</file>