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DBA02-504C-4E16-B2AB-77B32A207E6B}"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8BAB7-F5B8-4556-B881-95FD620CE251}" type="slidenum">
              <a:rPr lang="en-IN" smtClean="0"/>
              <a:t>‹#›</a:t>
            </a:fld>
            <a:endParaRPr lang="en-IN"/>
          </a:p>
        </p:txBody>
      </p:sp>
    </p:spTree>
    <p:extLst>
      <p:ext uri="{BB962C8B-B14F-4D97-AF65-F5344CB8AC3E}">
        <p14:creationId xmlns:p14="http://schemas.microsoft.com/office/powerpoint/2010/main" val="197251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19</a:t>
            </a:fld>
            <a:endParaRPr lang="en-IN"/>
          </a:p>
        </p:txBody>
      </p:sp>
    </p:spTree>
    <p:extLst>
      <p:ext uri="{BB962C8B-B14F-4D97-AF65-F5344CB8AC3E}">
        <p14:creationId xmlns:p14="http://schemas.microsoft.com/office/powerpoint/2010/main" val="1218760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28</a:t>
            </a:fld>
            <a:endParaRPr lang="en-IN"/>
          </a:p>
        </p:txBody>
      </p:sp>
    </p:spTree>
    <p:extLst>
      <p:ext uri="{BB962C8B-B14F-4D97-AF65-F5344CB8AC3E}">
        <p14:creationId xmlns:p14="http://schemas.microsoft.com/office/powerpoint/2010/main" val="220346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29</a:t>
            </a:fld>
            <a:endParaRPr lang="en-IN"/>
          </a:p>
        </p:txBody>
      </p:sp>
    </p:spTree>
    <p:extLst>
      <p:ext uri="{BB962C8B-B14F-4D97-AF65-F5344CB8AC3E}">
        <p14:creationId xmlns:p14="http://schemas.microsoft.com/office/powerpoint/2010/main" val="2855324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30</a:t>
            </a:fld>
            <a:endParaRPr lang="en-IN"/>
          </a:p>
        </p:txBody>
      </p:sp>
    </p:spTree>
    <p:extLst>
      <p:ext uri="{BB962C8B-B14F-4D97-AF65-F5344CB8AC3E}">
        <p14:creationId xmlns:p14="http://schemas.microsoft.com/office/powerpoint/2010/main" val="3902701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31</a:t>
            </a:fld>
            <a:endParaRPr lang="en-IN"/>
          </a:p>
        </p:txBody>
      </p:sp>
    </p:spTree>
    <p:extLst>
      <p:ext uri="{BB962C8B-B14F-4D97-AF65-F5344CB8AC3E}">
        <p14:creationId xmlns:p14="http://schemas.microsoft.com/office/powerpoint/2010/main" val="2536251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32</a:t>
            </a:fld>
            <a:endParaRPr lang="en-IN"/>
          </a:p>
        </p:txBody>
      </p:sp>
    </p:spTree>
    <p:extLst>
      <p:ext uri="{BB962C8B-B14F-4D97-AF65-F5344CB8AC3E}">
        <p14:creationId xmlns:p14="http://schemas.microsoft.com/office/powerpoint/2010/main" val="4073557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33</a:t>
            </a:fld>
            <a:endParaRPr lang="en-IN"/>
          </a:p>
        </p:txBody>
      </p:sp>
    </p:spTree>
    <p:extLst>
      <p:ext uri="{BB962C8B-B14F-4D97-AF65-F5344CB8AC3E}">
        <p14:creationId xmlns:p14="http://schemas.microsoft.com/office/powerpoint/2010/main" val="1627479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20</a:t>
            </a:fld>
            <a:endParaRPr lang="en-IN"/>
          </a:p>
        </p:txBody>
      </p:sp>
    </p:spTree>
    <p:extLst>
      <p:ext uri="{BB962C8B-B14F-4D97-AF65-F5344CB8AC3E}">
        <p14:creationId xmlns:p14="http://schemas.microsoft.com/office/powerpoint/2010/main" val="289604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21</a:t>
            </a:fld>
            <a:endParaRPr lang="en-IN"/>
          </a:p>
        </p:txBody>
      </p:sp>
    </p:spTree>
    <p:extLst>
      <p:ext uri="{BB962C8B-B14F-4D97-AF65-F5344CB8AC3E}">
        <p14:creationId xmlns:p14="http://schemas.microsoft.com/office/powerpoint/2010/main" val="467854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22</a:t>
            </a:fld>
            <a:endParaRPr lang="en-IN"/>
          </a:p>
        </p:txBody>
      </p:sp>
    </p:spTree>
    <p:extLst>
      <p:ext uri="{BB962C8B-B14F-4D97-AF65-F5344CB8AC3E}">
        <p14:creationId xmlns:p14="http://schemas.microsoft.com/office/powerpoint/2010/main" val="3422876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23</a:t>
            </a:fld>
            <a:endParaRPr lang="en-IN"/>
          </a:p>
        </p:txBody>
      </p:sp>
    </p:spTree>
    <p:extLst>
      <p:ext uri="{BB962C8B-B14F-4D97-AF65-F5344CB8AC3E}">
        <p14:creationId xmlns:p14="http://schemas.microsoft.com/office/powerpoint/2010/main" val="353813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24</a:t>
            </a:fld>
            <a:endParaRPr lang="en-IN"/>
          </a:p>
        </p:txBody>
      </p:sp>
    </p:spTree>
    <p:extLst>
      <p:ext uri="{BB962C8B-B14F-4D97-AF65-F5344CB8AC3E}">
        <p14:creationId xmlns:p14="http://schemas.microsoft.com/office/powerpoint/2010/main" val="275816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25</a:t>
            </a:fld>
            <a:endParaRPr lang="en-IN"/>
          </a:p>
        </p:txBody>
      </p:sp>
    </p:spTree>
    <p:extLst>
      <p:ext uri="{BB962C8B-B14F-4D97-AF65-F5344CB8AC3E}">
        <p14:creationId xmlns:p14="http://schemas.microsoft.com/office/powerpoint/2010/main" val="1474967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26</a:t>
            </a:fld>
            <a:endParaRPr lang="en-IN"/>
          </a:p>
        </p:txBody>
      </p:sp>
    </p:spTree>
    <p:extLst>
      <p:ext uri="{BB962C8B-B14F-4D97-AF65-F5344CB8AC3E}">
        <p14:creationId xmlns:p14="http://schemas.microsoft.com/office/powerpoint/2010/main" val="362176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E8BAB7-F5B8-4556-B881-95FD620CE251}" type="slidenum">
              <a:rPr lang="en-IN" smtClean="0"/>
              <a:t>27</a:t>
            </a:fld>
            <a:endParaRPr lang="en-IN"/>
          </a:p>
        </p:txBody>
      </p:sp>
    </p:spTree>
    <p:extLst>
      <p:ext uri="{BB962C8B-B14F-4D97-AF65-F5344CB8AC3E}">
        <p14:creationId xmlns:p14="http://schemas.microsoft.com/office/powerpoint/2010/main" val="92553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B585-B66A-E062-B455-90F8A1CC04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F2D94C-C6FC-B3B8-2E0E-02E60F638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1FC344-CAE1-F441-B69E-98C7BBD38BA8}"/>
              </a:ext>
            </a:extLst>
          </p:cNvPr>
          <p:cNvSpPr>
            <a:spLocks noGrp="1"/>
          </p:cNvSpPr>
          <p:nvPr>
            <p:ph type="dt" sz="half" idx="10"/>
          </p:nvPr>
        </p:nvSpPr>
        <p:spPr/>
        <p:txBody>
          <a:bodyPr/>
          <a:lstStyle/>
          <a:p>
            <a:fld id="{479412BA-4CD6-455C-A4B0-D1ADBB6E4D43}" type="datetime1">
              <a:rPr lang="en-IN" smtClean="0"/>
              <a:t>20-04-2024</a:t>
            </a:fld>
            <a:endParaRPr lang="en-IN"/>
          </a:p>
        </p:txBody>
      </p:sp>
      <p:sp>
        <p:nvSpPr>
          <p:cNvPr id="5" name="Footer Placeholder 4">
            <a:extLst>
              <a:ext uri="{FF2B5EF4-FFF2-40B4-BE49-F238E27FC236}">
                <a16:creationId xmlns:a16="http://schemas.microsoft.com/office/drawing/2014/main" id="{5FC04D93-4173-35E0-AD24-95FBC0336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AECD83-A20A-85D9-733C-D4A971A7FDA0}"/>
              </a:ext>
            </a:extLst>
          </p:cNvPr>
          <p:cNvSpPr>
            <a:spLocks noGrp="1"/>
          </p:cNvSpPr>
          <p:nvPr>
            <p:ph type="sldNum" sz="quarter" idx="12"/>
          </p:nvPr>
        </p:nvSpPr>
        <p:spPr/>
        <p:txBody>
          <a:bodyPr/>
          <a:lstStyle/>
          <a:p>
            <a:fld id="{FF9EA794-534A-4B7C-89DA-511CBCFD9128}" type="slidenum">
              <a:rPr lang="en-IN" smtClean="0"/>
              <a:t>‹#›</a:t>
            </a:fld>
            <a:endParaRPr lang="en-IN"/>
          </a:p>
        </p:txBody>
      </p:sp>
    </p:spTree>
    <p:extLst>
      <p:ext uri="{BB962C8B-B14F-4D97-AF65-F5344CB8AC3E}">
        <p14:creationId xmlns:p14="http://schemas.microsoft.com/office/powerpoint/2010/main" val="117856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7F72-4546-4A8B-298B-AA4929646A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2E1D6F-8B6E-9919-3C6B-1274EB3FB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A9308-2257-DF9C-B027-BB077A0EC9D6}"/>
              </a:ext>
            </a:extLst>
          </p:cNvPr>
          <p:cNvSpPr>
            <a:spLocks noGrp="1"/>
          </p:cNvSpPr>
          <p:nvPr>
            <p:ph type="dt" sz="half" idx="10"/>
          </p:nvPr>
        </p:nvSpPr>
        <p:spPr/>
        <p:txBody>
          <a:bodyPr/>
          <a:lstStyle/>
          <a:p>
            <a:fld id="{E4295318-5829-4EBC-9573-F355B0A1F05C}" type="datetime1">
              <a:rPr lang="en-IN" smtClean="0"/>
              <a:t>20-04-2024</a:t>
            </a:fld>
            <a:endParaRPr lang="en-IN"/>
          </a:p>
        </p:txBody>
      </p:sp>
      <p:sp>
        <p:nvSpPr>
          <p:cNvPr id="5" name="Footer Placeholder 4">
            <a:extLst>
              <a:ext uri="{FF2B5EF4-FFF2-40B4-BE49-F238E27FC236}">
                <a16:creationId xmlns:a16="http://schemas.microsoft.com/office/drawing/2014/main" id="{E977000D-480B-654C-0683-A9B0B5AF3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1C9FC-8E3E-8BEB-0C60-ED8AD954D38A}"/>
              </a:ext>
            </a:extLst>
          </p:cNvPr>
          <p:cNvSpPr>
            <a:spLocks noGrp="1"/>
          </p:cNvSpPr>
          <p:nvPr>
            <p:ph type="sldNum" sz="quarter" idx="12"/>
          </p:nvPr>
        </p:nvSpPr>
        <p:spPr/>
        <p:txBody>
          <a:bodyPr/>
          <a:lstStyle/>
          <a:p>
            <a:fld id="{FF9EA794-534A-4B7C-89DA-511CBCFD9128}" type="slidenum">
              <a:rPr lang="en-IN" smtClean="0"/>
              <a:t>‹#›</a:t>
            </a:fld>
            <a:endParaRPr lang="en-IN"/>
          </a:p>
        </p:txBody>
      </p:sp>
    </p:spTree>
    <p:extLst>
      <p:ext uri="{BB962C8B-B14F-4D97-AF65-F5344CB8AC3E}">
        <p14:creationId xmlns:p14="http://schemas.microsoft.com/office/powerpoint/2010/main" val="3090401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465F4-AC59-A315-AAD8-FB90821EF9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2E7C10-CD4A-9AE3-1CB2-35E94A4F4C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7A3DF8-6E2C-F38D-B13A-5D0580559FCB}"/>
              </a:ext>
            </a:extLst>
          </p:cNvPr>
          <p:cNvSpPr>
            <a:spLocks noGrp="1"/>
          </p:cNvSpPr>
          <p:nvPr>
            <p:ph type="dt" sz="half" idx="10"/>
          </p:nvPr>
        </p:nvSpPr>
        <p:spPr/>
        <p:txBody>
          <a:bodyPr/>
          <a:lstStyle/>
          <a:p>
            <a:fld id="{985F68B2-6D45-4628-AF5F-5B9C231D6272}" type="datetime1">
              <a:rPr lang="en-IN" smtClean="0"/>
              <a:t>20-04-2024</a:t>
            </a:fld>
            <a:endParaRPr lang="en-IN"/>
          </a:p>
        </p:txBody>
      </p:sp>
      <p:sp>
        <p:nvSpPr>
          <p:cNvPr id="5" name="Footer Placeholder 4">
            <a:extLst>
              <a:ext uri="{FF2B5EF4-FFF2-40B4-BE49-F238E27FC236}">
                <a16:creationId xmlns:a16="http://schemas.microsoft.com/office/drawing/2014/main" id="{A374869F-C5EB-3A85-F8A0-8972F79C4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314A3-BEF4-F1BC-AD20-9D3902B11F10}"/>
              </a:ext>
            </a:extLst>
          </p:cNvPr>
          <p:cNvSpPr>
            <a:spLocks noGrp="1"/>
          </p:cNvSpPr>
          <p:nvPr>
            <p:ph type="sldNum" sz="quarter" idx="12"/>
          </p:nvPr>
        </p:nvSpPr>
        <p:spPr/>
        <p:txBody>
          <a:bodyPr/>
          <a:lstStyle/>
          <a:p>
            <a:fld id="{FF9EA794-534A-4B7C-89DA-511CBCFD9128}" type="slidenum">
              <a:rPr lang="en-IN" smtClean="0"/>
              <a:t>‹#›</a:t>
            </a:fld>
            <a:endParaRPr lang="en-IN"/>
          </a:p>
        </p:txBody>
      </p:sp>
    </p:spTree>
    <p:extLst>
      <p:ext uri="{BB962C8B-B14F-4D97-AF65-F5344CB8AC3E}">
        <p14:creationId xmlns:p14="http://schemas.microsoft.com/office/powerpoint/2010/main" val="99009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CA7A-C8B8-A941-4436-7276D82B42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03B939-CC2F-0176-280D-70BB59BEB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1E9B1A-1DA2-F0A4-58D7-1B1E310998A5}"/>
              </a:ext>
            </a:extLst>
          </p:cNvPr>
          <p:cNvSpPr>
            <a:spLocks noGrp="1"/>
          </p:cNvSpPr>
          <p:nvPr>
            <p:ph type="dt" sz="half" idx="10"/>
          </p:nvPr>
        </p:nvSpPr>
        <p:spPr/>
        <p:txBody>
          <a:bodyPr/>
          <a:lstStyle/>
          <a:p>
            <a:fld id="{80FCC63E-9CF4-420B-A0D7-7CC36E3E4B16}" type="datetime1">
              <a:rPr lang="en-IN" smtClean="0"/>
              <a:t>20-04-2024</a:t>
            </a:fld>
            <a:endParaRPr lang="en-IN"/>
          </a:p>
        </p:txBody>
      </p:sp>
      <p:sp>
        <p:nvSpPr>
          <p:cNvPr id="5" name="Footer Placeholder 4">
            <a:extLst>
              <a:ext uri="{FF2B5EF4-FFF2-40B4-BE49-F238E27FC236}">
                <a16:creationId xmlns:a16="http://schemas.microsoft.com/office/drawing/2014/main" id="{4DF7BFB3-4FCC-ABA1-AFA3-08683EFF9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9AE5C-B033-BEDB-0CBF-5EA3BC710326}"/>
              </a:ext>
            </a:extLst>
          </p:cNvPr>
          <p:cNvSpPr>
            <a:spLocks noGrp="1"/>
          </p:cNvSpPr>
          <p:nvPr>
            <p:ph type="sldNum" sz="quarter" idx="12"/>
          </p:nvPr>
        </p:nvSpPr>
        <p:spPr/>
        <p:txBody>
          <a:bodyPr/>
          <a:lstStyle/>
          <a:p>
            <a:fld id="{FF9EA794-534A-4B7C-89DA-511CBCFD9128}" type="slidenum">
              <a:rPr lang="en-IN" smtClean="0"/>
              <a:t>‹#›</a:t>
            </a:fld>
            <a:endParaRPr lang="en-IN"/>
          </a:p>
        </p:txBody>
      </p:sp>
    </p:spTree>
    <p:extLst>
      <p:ext uri="{BB962C8B-B14F-4D97-AF65-F5344CB8AC3E}">
        <p14:creationId xmlns:p14="http://schemas.microsoft.com/office/powerpoint/2010/main" val="47464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9B1A-E68D-2BBD-7620-3D4F25243A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BDDDC9-1D52-FB0B-8D08-8FD179A17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F8A480-FC19-B661-2FF6-D7364F354905}"/>
              </a:ext>
            </a:extLst>
          </p:cNvPr>
          <p:cNvSpPr>
            <a:spLocks noGrp="1"/>
          </p:cNvSpPr>
          <p:nvPr>
            <p:ph type="dt" sz="half" idx="10"/>
          </p:nvPr>
        </p:nvSpPr>
        <p:spPr/>
        <p:txBody>
          <a:bodyPr/>
          <a:lstStyle/>
          <a:p>
            <a:fld id="{9275EE9D-4864-4EBA-9D5B-17015147ED1D}" type="datetime1">
              <a:rPr lang="en-IN" smtClean="0"/>
              <a:t>20-04-2024</a:t>
            </a:fld>
            <a:endParaRPr lang="en-IN"/>
          </a:p>
        </p:txBody>
      </p:sp>
      <p:sp>
        <p:nvSpPr>
          <p:cNvPr id="5" name="Footer Placeholder 4">
            <a:extLst>
              <a:ext uri="{FF2B5EF4-FFF2-40B4-BE49-F238E27FC236}">
                <a16:creationId xmlns:a16="http://schemas.microsoft.com/office/drawing/2014/main" id="{8295F8CD-FC53-81B0-BED1-F45A6E220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4BEB3-BB5C-42C8-8B8D-90CA837C9D32}"/>
              </a:ext>
            </a:extLst>
          </p:cNvPr>
          <p:cNvSpPr>
            <a:spLocks noGrp="1"/>
          </p:cNvSpPr>
          <p:nvPr>
            <p:ph type="sldNum" sz="quarter" idx="12"/>
          </p:nvPr>
        </p:nvSpPr>
        <p:spPr/>
        <p:txBody>
          <a:bodyPr/>
          <a:lstStyle/>
          <a:p>
            <a:fld id="{FF9EA794-534A-4B7C-89DA-511CBCFD9128}" type="slidenum">
              <a:rPr lang="en-IN" smtClean="0"/>
              <a:t>‹#›</a:t>
            </a:fld>
            <a:endParaRPr lang="en-IN"/>
          </a:p>
        </p:txBody>
      </p:sp>
    </p:spTree>
    <p:extLst>
      <p:ext uri="{BB962C8B-B14F-4D97-AF65-F5344CB8AC3E}">
        <p14:creationId xmlns:p14="http://schemas.microsoft.com/office/powerpoint/2010/main" val="258243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D766-4AD9-4EF3-9D84-B8D562FD3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036C46-78CF-C722-96C3-4E8F1E50ED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826751-0433-0E9C-E95E-DE1BB7F1F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192C2D-18FB-20BF-AF48-81C54E6EAEB6}"/>
              </a:ext>
            </a:extLst>
          </p:cNvPr>
          <p:cNvSpPr>
            <a:spLocks noGrp="1"/>
          </p:cNvSpPr>
          <p:nvPr>
            <p:ph type="dt" sz="half" idx="10"/>
          </p:nvPr>
        </p:nvSpPr>
        <p:spPr/>
        <p:txBody>
          <a:bodyPr/>
          <a:lstStyle/>
          <a:p>
            <a:fld id="{846B6816-446A-41E2-B7A2-E96E3E3C6F9C}" type="datetime1">
              <a:rPr lang="en-IN" smtClean="0"/>
              <a:t>20-04-2024</a:t>
            </a:fld>
            <a:endParaRPr lang="en-IN"/>
          </a:p>
        </p:txBody>
      </p:sp>
      <p:sp>
        <p:nvSpPr>
          <p:cNvPr id="6" name="Footer Placeholder 5">
            <a:extLst>
              <a:ext uri="{FF2B5EF4-FFF2-40B4-BE49-F238E27FC236}">
                <a16:creationId xmlns:a16="http://schemas.microsoft.com/office/drawing/2014/main" id="{EF03CF16-C7BA-5276-DCA2-8A497F0613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D89360-490F-31DD-B3DF-88B8630C7A63}"/>
              </a:ext>
            </a:extLst>
          </p:cNvPr>
          <p:cNvSpPr>
            <a:spLocks noGrp="1"/>
          </p:cNvSpPr>
          <p:nvPr>
            <p:ph type="sldNum" sz="quarter" idx="12"/>
          </p:nvPr>
        </p:nvSpPr>
        <p:spPr/>
        <p:txBody>
          <a:bodyPr/>
          <a:lstStyle/>
          <a:p>
            <a:fld id="{FF9EA794-534A-4B7C-89DA-511CBCFD9128}" type="slidenum">
              <a:rPr lang="en-IN" smtClean="0"/>
              <a:t>‹#›</a:t>
            </a:fld>
            <a:endParaRPr lang="en-IN"/>
          </a:p>
        </p:txBody>
      </p:sp>
    </p:spTree>
    <p:extLst>
      <p:ext uri="{BB962C8B-B14F-4D97-AF65-F5344CB8AC3E}">
        <p14:creationId xmlns:p14="http://schemas.microsoft.com/office/powerpoint/2010/main" val="13447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4BA7-ACC9-EA52-83F2-0E3A7392DE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943908-007E-0D5C-6F16-F20773649F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8ECEE-1CE0-3968-29C6-C7F230ED9F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9CDAEE-2FB1-5069-3843-3E4A9B346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6141B-F971-8C0A-4D7E-E7A293A30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7DC005-264B-0A6E-1158-5AC9D60A80A0}"/>
              </a:ext>
            </a:extLst>
          </p:cNvPr>
          <p:cNvSpPr>
            <a:spLocks noGrp="1"/>
          </p:cNvSpPr>
          <p:nvPr>
            <p:ph type="dt" sz="half" idx="10"/>
          </p:nvPr>
        </p:nvSpPr>
        <p:spPr/>
        <p:txBody>
          <a:bodyPr/>
          <a:lstStyle/>
          <a:p>
            <a:fld id="{042D3244-E429-4648-A442-4588DE78FDF5}" type="datetime1">
              <a:rPr lang="en-IN" smtClean="0"/>
              <a:t>20-04-2024</a:t>
            </a:fld>
            <a:endParaRPr lang="en-IN"/>
          </a:p>
        </p:txBody>
      </p:sp>
      <p:sp>
        <p:nvSpPr>
          <p:cNvPr id="8" name="Footer Placeholder 7">
            <a:extLst>
              <a:ext uri="{FF2B5EF4-FFF2-40B4-BE49-F238E27FC236}">
                <a16:creationId xmlns:a16="http://schemas.microsoft.com/office/drawing/2014/main" id="{C2092424-1679-D518-F015-B66CB3C932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6C768E-E051-1D90-59CE-858EC260919F}"/>
              </a:ext>
            </a:extLst>
          </p:cNvPr>
          <p:cNvSpPr>
            <a:spLocks noGrp="1"/>
          </p:cNvSpPr>
          <p:nvPr>
            <p:ph type="sldNum" sz="quarter" idx="12"/>
          </p:nvPr>
        </p:nvSpPr>
        <p:spPr/>
        <p:txBody>
          <a:bodyPr/>
          <a:lstStyle/>
          <a:p>
            <a:fld id="{FF9EA794-534A-4B7C-89DA-511CBCFD9128}" type="slidenum">
              <a:rPr lang="en-IN" smtClean="0"/>
              <a:t>‹#›</a:t>
            </a:fld>
            <a:endParaRPr lang="en-IN"/>
          </a:p>
        </p:txBody>
      </p:sp>
    </p:spTree>
    <p:extLst>
      <p:ext uri="{BB962C8B-B14F-4D97-AF65-F5344CB8AC3E}">
        <p14:creationId xmlns:p14="http://schemas.microsoft.com/office/powerpoint/2010/main" val="198443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DDEC-B604-71A0-D2E7-73531003DB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9DB796-05B9-3B0D-CAD1-3932B6F8325D}"/>
              </a:ext>
            </a:extLst>
          </p:cNvPr>
          <p:cNvSpPr>
            <a:spLocks noGrp="1"/>
          </p:cNvSpPr>
          <p:nvPr>
            <p:ph type="dt" sz="half" idx="10"/>
          </p:nvPr>
        </p:nvSpPr>
        <p:spPr/>
        <p:txBody>
          <a:bodyPr/>
          <a:lstStyle/>
          <a:p>
            <a:fld id="{37E95EF8-C484-4609-9D0C-409F7AAE2E97}" type="datetime1">
              <a:rPr lang="en-IN" smtClean="0"/>
              <a:t>20-04-2024</a:t>
            </a:fld>
            <a:endParaRPr lang="en-IN"/>
          </a:p>
        </p:txBody>
      </p:sp>
      <p:sp>
        <p:nvSpPr>
          <p:cNvPr id="4" name="Footer Placeholder 3">
            <a:extLst>
              <a:ext uri="{FF2B5EF4-FFF2-40B4-BE49-F238E27FC236}">
                <a16:creationId xmlns:a16="http://schemas.microsoft.com/office/drawing/2014/main" id="{FFE86A3D-6315-D3CD-7F22-164C3FCB43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1DDE30-C586-ACBB-8F5D-DECC0C3CFBF8}"/>
              </a:ext>
            </a:extLst>
          </p:cNvPr>
          <p:cNvSpPr>
            <a:spLocks noGrp="1"/>
          </p:cNvSpPr>
          <p:nvPr>
            <p:ph type="sldNum" sz="quarter" idx="12"/>
          </p:nvPr>
        </p:nvSpPr>
        <p:spPr/>
        <p:txBody>
          <a:bodyPr/>
          <a:lstStyle/>
          <a:p>
            <a:fld id="{FF9EA794-534A-4B7C-89DA-511CBCFD9128}" type="slidenum">
              <a:rPr lang="en-IN" smtClean="0"/>
              <a:t>‹#›</a:t>
            </a:fld>
            <a:endParaRPr lang="en-IN"/>
          </a:p>
        </p:txBody>
      </p:sp>
    </p:spTree>
    <p:extLst>
      <p:ext uri="{BB962C8B-B14F-4D97-AF65-F5344CB8AC3E}">
        <p14:creationId xmlns:p14="http://schemas.microsoft.com/office/powerpoint/2010/main" val="4774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D90F8-32F9-00DE-EAFF-AD54771BCCCE}"/>
              </a:ext>
            </a:extLst>
          </p:cNvPr>
          <p:cNvSpPr>
            <a:spLocks noGrp="1"/>
          </p:cNvSpPr>
          <p:nvPr>
            <p:ph type="dt" sz="half" idx="10"/>
          </p:nvPr>
        </p:nvSpPr>
        <p:spPr/>
        <p:txBody>
          <a:bodyPr/>
          <a:lstStyle/>
          <a:p>
            <a:fld id="{31797F59-502B-413C-A0EE-188DFED91252}" type="datetime1">
              <a:rPr lang="en-IN" smtClean="0"/>
              <a:t>20-04-2024</a:t>
            </a:fld>
            <a:endParaRPr lang="en-IN"/>
          </a:p>
        </p:txBody>
      </p:sp>
      <p:sp>
        <p:nvSpPr>
          <p:cNvPr id="3" name="Footer Placeholder 2">
            <a:extLst>
              <a:ext uri="{FF2B5EF4-FFF2-40B4-BE49-F238E27FC236}">
                <a16:creationId xmlns:a16="http://schemas.microsoft.com/office/drawing/2014/main" id="{7327DD71-78F3-625E-ACEC-5C17875963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FA9319-7FB5-8137-C1B5-ED1B55C72480}"/>
              </a:ext>
            </a:extLst>
          </p:cNvPr>
          <p:cNvSpPr>
            <a:spLocks noGrp="1"/>
          </p:cNvSpPr>
          <p:nvPr>
            <p:ph type="sldNum" sz="quarter" idx="12"/>
          </p:nvPr>
        </p:nvSpPr>
        <p:spPr/>
        <p:txBody>
          <a:bodyPr/>
          <a:lstStyle/>
          <a:p>
            <a:fld id="{FF9EA794-534A-4B7C-89DA-511CBCFD9128}" type="slidenum">
              <a:rPr lang="en-IN" smtClean="0"/>
              <a:t>‹#›</a:t>
            </a:fld>
            <a:endParaRPr lang="en-IN"/>
          </a:p>
        </p:txBody>
      </p:sp>
    </p:spTree>
    <p:extLst>
      <p:ext uri="{BB962C8B-B14F-4D97-AF65-F5344CB8AC3E}">
        <p14:creationId xmlns:p14="http://schemas.microsoft.com/office/powerpoint/2010/main" val="292630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8C80-AA34-AA09-95B9-840BA9271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6A393D-10C9-0B8E-EE90-FFE76ED5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8CDFB0-E16D-F60A-B293-8EF343284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4B741-128E-E738-A626-CF2C64EA4434}"/>
              </a:ext>
            </a:extLst>
          </p:cNvPr>
          <p:cNvSpPr>
            <a:spLocks noGrp="1"/>
          </p:cNvSpPr>
          <p:nvPr>
            <p:ph type="dt" sz="half" idx="10"/>
          </p:nvPr>
        </p:nvSpPr>
        <p:spPr/>
        <p:txBody>
          <a:bodyPr/>
          <a:lstStyle/>
          <a:p>
            <a:fld id="{DFC716F0-9EF9-4A35-9AF5-80809B98DA95}" type="datetime1">
              <a:rPr lang="en-IN" smtClean="0"/>
              <a:t>20-04-2024</a:t>
            </a:fld>
            <a:endParaRPr lang="en-IN"/>
          </a:p>
        </p:txBody>
      </p:sp>
      <p:sp>
        <p:nvSpPr>
          <p:cNvPr id="6" name="Footer Placeholder 5">
            <a:extLst>
              <a:ext uri="{FF2B5EF4-FFF2-40B4-BE49-F238E27FC236}">
                <a16:creationId xmlns:a16="http://schemas.microsoft.com/office/drawing/2014/main" id="{4EDA2D19-8E5C-D707-7E71-F41FE755B6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BF41FB-86DD-1CCE-757E-07F31ACFFADF}"/>
              </a:ext>
            </a:extLst>
          </p:cNvPr>
          <p:cNvSpPr>
            <a:spLocks noGrp="1"/>
          </p:cNvSpPr>
          <p:nvPr>
            <p:ph type="sldNum" sz="quarter" idx="12"/>
          </p:nvPr>
        </p:nvSpPr>
        <p:spPr/>
        <p:txBody>
          <a:bodyPr/>
          <a:lstStyle/>
          <a:p>
            <a:fld id="{FF9EA794-534A-4B7C-89DA-511CBCFD9128}" type="slidenum">
              <a:rPr lang="en-IN" smtClean="0"/>
              <a:t>‹#›</a:t>
            </a:fld>
            <a:endParaRPr lang="en-IN"/>
          </a:p>
        </p:txBody>
      </p:sp>
    </p:spTree>
    <p:extLst>
      <p:ext uri="{BB962C8B-B14F-4D97-AF65-F5344CB8AC3E}">
        <p14:creationId xmlns:p14="http://schemas.microsoft.com/office/powerpoint/2010/main" val="417837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EDE2-F8EC-6C8F-901E-0809DFEB5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91BD4C-3D84-C25B-34AB-3E0D78C0D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6E1B8C-CC3B-2B19-06A1-98A77C6E0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B885D-0801-6C23-CDDD-958ADD3343AD}"/>
              </a:ext>
            </a:extLst>
          </p:cNvPr>
          <p:cNvSpPr>
            <a:spLocks noGrp="1"/>
          </p:cNvSpPr>
          <p:nvPr>
            <p:ph type="dt" sz="half" idx="10"/>
          </p:nvPr>
        </p:nvSpPr>
        <p:spPr/>
        <p:txBody>
          <a:bodyPr/>
          <a:lstStyle/>
          <a:p>
            <a:fld id="{2B20F201-F341-48B6-83C1-B8EE8A81E63D}" type="datetime1">
              <a:rPr lang="en-IN" smtClean="0"/>
              <a:t>20-04-2024</a:t>
            </a:fld>
            <a:endParaRPr lang="en-IN"/>
          </a:p>
        </p:txBody>
      </p:sp>
      <p:sp>
        <p:nvSpPr>
          <p:cNvPr id="6" name="Footer Placeholder 5">
            <a:extLst>
              <a:ext uri="{FF2B5EF4-FFF2-40B4-BE49-F238E27FC236}">
                <a16:creationId xmlns:a16="http://schemas.microsoft.com/office/drawing/2014/main" id="{7BB1D505-EF2C-B32D-D44C-4EDB98A2B3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A8C329-4E0D-885A-F457-9E3679C95638}"/>
              </a:ext>
            </a:extLst>
          </p:cNvPr>
          <p:cNvSpPr>
            <a:spLocks noGrp="1"/>
          </p:cNvSpPr>
          <p:nvPr>
            <p:ph type="sldNum" sz="quarter" idx="12"/>
          </p:nvPr>
        </p:nvSpPr>
        <p:spPr/>
        <p:txBody>
          <a:bodyPr/>
          <a:lstStyle/>
          <a:p>
            <a:fld id="{FF9EA794-534A-4B7C-89DA-511CBCFD9128}" type="slidenum">
              <a:rPr lang="en-IN" smtClean="0"/>
              <a:t>‹#›</a:t>
            </a:fld>
            <a:endParaRPr lang="en-IN"/>
          </a:p>
        </p:txBody>
      </p:sp>
    </p:spTree>
    <p:extLst>
      <p:ext uri="{BB962C8B-B14F-4D97-AF65-F5344CB8AC3E}">
        <p14:creationId xmlns:p14="http://schemas.microsoft.com/office/powerpoint/2010/main" val="321976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4C94E-E2D6-E4DB-8CE1-47E51EB7F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94A435-6212-DC41-323A-98B5C9A39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DC9AD-5D4D-8CE7-4A1B-038FE1618B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3D48F-678C-4CE9-B527-754D02D19394}" type="datetime1">
              <a:rPr lang="en-IN" smtClean="0"/>
              <a:t>20-04-2024</a:t>
            </a:fld>
            <a:endParaRPr lang="en-IN"/>
          </a:p>
        </p:txBody>
      </p:sp>
      <p:sp>
        <p:nvSpPr>
          <p:cNvPr id="5" name="Footer Placeholder 4">
            <a:extLst>
              <a:ext uri="{FF2B5EF4-FFF2-40B4-BE49-F238E27FC236}">
                <a16:creationId xmlns:a16="http://schemas.microsoft.com/office/drawing/2014/main" id="{5DFB25D9-CEBD-2C0A-0339-E834325FF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A4C579-06E3-DC0B-6209-739D05DB8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EA794-534A-4B7C-89DA-511CBCFD9128}" type="slidenum">
              <a:rPr lang="en-IN" smtClean="0"/>
              <a:t>‹#›</a:t>
            </a:fld>
            <a:endParaRPr lang="en-IN"/>
          </a:p>
        </p:txBody>
      </p:sp>
    </p:spTree>
    <p:extLst>
      <p:ext uri="{BB962C8B-B14F-4D97-AF65-F5344CB8AC3E}">
        <p14:creationId xmlns:p14="http://schemas.microsoft.com/office/powerpoint/2010/main" val="216303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838200" y="0"/>
            <a:ext cx="10515600" cy="1325563"/>
          </a:xfrm>
        </p:spPr>
        <p:txBody>
          <a:bodyPr/>
          <a:lstStyle/>
          <a:p>
            <a:pPr algn="ctr"/>
            <a:r>
              <a:rPr lang="en-US" b="1" dirty="0">
                <a:solidFill>
                  <a:srgbClr val="C00000"/>
                </a:solidFill>
              </a:rPr>
              <a:t>Data visualization using Tableau</a:t>
            </a:r>
            <a:endParaRPr lang="en-IN" b="1" dirty="0">
              <a:solidFill>
                <a:srgbClr val="C00000"/>
              </a:solidFill>
            </a:endParaRPr>
          </a:p>
        </p:txBody>
      </p:sp>
      <p:sp>
        <p:nvSpPr>
          <p:cNvPr id="5" name="Content Placeholder 4">
            <a:extLst>
              <a:ext uri="{FF2B5EF4-FFF2-40B4-BE49-F238E27FC236}">
                <a16:creationId xmlns:a16="http://schemas.microsoft.com/office/drawing/2014/main" id="{E6993FFF-C40C-C6AF-E6C0-C34DA1DCE002}"/>
              </a:ext>
            </a:extLst>
          </p:cNvPr>
          <p:cNvSpPr>
            <a:spLocks noGrp="1"/>
          </p:cNvSpPr>
          <p:nvPr>
            <p:ph idx="1"/>
          </p:nvPr>
        </p:nvSpPr>
        <p:spPr>
          <a:xfrm>
            <a:off x="838200" y="1151391"/>
            <a:ext cx="10515600" cy="5140551"/>
          </a:xfrm>
        </p:spPr>
        <p:txBody>
          <a:bodyPr>
            <a:noAutofit/>
          </a:bodyPr>
          <a:lstStyle/>
          <a:p>
            <a:pPr algn="just"/>
            <a:r>
              <a:rPr lang="en-US" sz="2000" dirty="0"/>
              <a:t>Data visualization is a process used to represent the data in the graphical format. </a:t>
            </a:r>
          </a:p>
          <a:p>
            <a:pPr algn="just"/>
            <a:r>
              <a:rPr lang="en-US" sz="2000" dirty="0"/>
              <a:t>It is because of data visualization that various decision makers can gain insights as well as patterns and analyze it from the data represented visually. </a:t>
            </a:r>
          </a:p>
          <a:p>
            <a:pPr algn="just"/>
            <a:r>
              <a:rPr lang="en-US" sz="2000" dirty="0"/>
              <a:t>Data visualization makes us think differently about the information to develop value out of it. </a:t>
            </a:r>
          </a:p>
          <a:p>
            <a:pPr algn="just"/>
            <a:r>
              <a:rPr lang="en-US" sz="2000" dirty="0"/>
              <a:t>Performing data visualization is not an easy task. One needs to be very careful when using different data visualization techniques and plotting the data. </a:t>
            </a:r>
          </a:p>
          <a:p>
            <a:pPr algn="just"/>
            <a:r>
              <a:rPr lang="en-US" sz="2000" dirty="0"/>
              <a:t>Various decision makers and stakeholders consider three major factors while performing data visualization:</a:t>
            </a:r>
          </a:p>
          <a:p>
            <a:pPr lvl="2" algn="just">
              <a:buFont typeface="+mj-lt"/>
              <a:buAutoNum type="arabicPeriod"/>
            </a:pPr>
            <a:r>
              <a:rPr lang="en-US" b="1" dirty="0"/>
              <a:t>Clarity</a:t>
            </a:r>
            <a:r>
              <a:rPr lang="en-US" dirty="0"/>
              <a:t> – Clarity is achieved when the data to be visualized is appropriate and thorough. The absence of clarity in data yields false patterns which may lead to wrong implications on the new appropriate data. </a:t>
            </a:r>
          </a:p>
          <a:p>
            <a:pPr lvl="2" algn="just">
              <a:buFont typeface="+mj-lt"/>
              <a:buAutoNum type="arabicPeriod"/>
            </a:pPr>
            <a:r>
              <a:rPr lang="en-US" b="1" dirty="0"/>
              <a:t>Accuracy</a:t>
            </a:r>
            <a:r>
              <a:rPr lang="en-US" dirty="0"/>
              <a:t> – Once you have achieved clarity, it is important to use suitable pictorial representation. </a:t>
            </a:r>
          </a:p>
          <a:p>
            <a:pPr lvl="2" algn="just">
              <a:buFont typeface="+mj-lt"/>
              <a:buAutoNum type="arabicPeriod"/>
            </a:pPr>
            <a:r>
              <a:rPr lang="en-US" b="1" dirty="0"/>
              <a:t>Efficiency</a:t>
            </a:r>
            <a:r>
              <a:rPr lang="en-US" dirty="0"/>
              <a:t> – Efficiency plays a very important role in data visualization. One should ensure using proper data visualization techniques that showcase all the necessary data points.</a:t>
            </a:r>
            <a:endParaRPr lang="en-IN"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1</a:t>
            </a:fld>
            <a:endParaRPr lang="en-IN"/>
          </a:p>
        </p:txBody>
      </p:sp>
    </p:spTree>
    <p:extLst>
      <p:ext uri="{BB962C8B-B14F-4D97-AF65-F5344CB8AC3E}">
        <p14:creationId xmlns:p14="http://schemas.microsoft.com/office/powerpoint/2010/main" val="272280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718457" y="254339"/>
            <a:ext cx="10515600" cy="1325563"/>
          </a:xfrm>
        </p:spPr>
        <p:txBody>
          <a:bodyPr>
            <a:normAutofit/>
          </a:bodyPr>
          <a:lstStyle/>
          <a:p>
            <a:pPr algn="ctr"/>
            <a:r>
              <a:rPr lang="en-IN" b="1" dirty="0">
                <a:solidFill>
                  <a:srgbClr val="C00000"/>
                </a:solidFill>
              </a:rPr>
              <a:t>Dimensions and Measures</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10</a:t>
            </a:fld>
            <a:endParaRPr lang="en-IN"/>
          </a:p>
        </p:txBody>
      </p:sp>
      <p:sp>
        <p:nvSpPr>
          <p:cNvPr id="5" name="Content Placeholder 4">
            <a:extLst>
              <a:ext uri="{FF2B5EF4-FFF2-40B4-BE49-F238E27FC236}">
                <a16:creationId xmlns:a16="http://schemas.microsoft.com/office/drawing/2014/main" id="{EB35123E-BF23-46A6-AB71-69B89D325C91}"/>
              </a:ext>
            </a:extLst>
          </p:cNvPr>
          <p:cNvSpPr>
            <a:spLocks noGrp="1"/>
          </p:cNvSpPr>
          <p:nvPr>
            <p:ph idx="1"/>
          </p:nvPr>
        </p:nvSpPr>
        <p:spPr>
          <a:xfrm>
            <a:off x="838200" y="1579902"/>
            <a:ext cx="10515600" cy="4351338"/>
          </a:xfrm>
        </p:spPr>
        <p:txBody>
          <a:bodyPr>
            <a:noAutofit/>
          </a:bodyPr>
          <a:lstStyle/>
          <a:p>
            <a:pPr algn="just">
              <a:lnSpc>
                <a:spcPct val="100000"/>
              </a:lnSpc>
            </a:pPr>
            <a:r>
              <a:rPr lang="en-US" sz="2100" dirty="0"/>
              <a:t>In the Tableau, the fields are represented using two colors − blue and green, when they are dragged to the respective shelves. </a:t>
            </a:r>
          </a:p>
          <a:p>
            <a:pPr algn="just">
              <a:lnSpc>
                <a:spcPct val="100000"/>
              </a:lnSpc>
            </a:pPr>
            <a:r>
              <a:rPr lang="en-US" sz="2100" dirty="0"/>
              <a:t>The green fields (dimensions and measures) represent the continuous nature of the values. A continuous field defines the axis in the view. </a:t>
            </a:r>
          </a:p>
          <a:p>
            <a:pPr algn="just">
              <a:lnSpc>
                <a:spcPct val="100000"/>
              </a:lnSpc>
            </a:pPr>
            <a:r>
              <a:rPr lang="en-US" sz="2100" dirty="0"/>
              <a:t>The blue fields (dimensions and measures) represent the discrete nature of the value that is all the unique values that are different from one another. The discrete field defines headers in the view. </a:t>
            </a:r>
          </a:p>
          <a:p>
            <a:pPr algn="just">
              <a:lnSpc>
                <a:spcPct val="100000"/>
              </a:lnSpc>
            </a:pPr>
            <a:r>
              <a:rPr lang="en-US" sz="2100" dirty="0"/>
              <a:t>Let’s take an example of the Superstore data from the Tableau repository. </a:t>
            </a:r>
          </a:p>
          <a:p>
            <a:pPr algn="just">
              <a:lnSpc>
                <a:spcPct val="100000"/>
              </a:lnSpc>
            </a:pPr>
            <a:r>
              <a:rPr lang="en-US" sz="2100" dirty="0"/>
              <a:t>Suppose, we want to look at the profit earned by each category. As shown below, you can see that the dimension field named Category is added to the Columns shelf, and in the bar chart below, it has added a header in the view. Similarly, the measured field named Profit is added to the Rows shelf and this field adds an axis in the view (Figure).</a:t>
            </a:r>
            <a:endParaRPr lang="en-IN" sz="2100" dirty="0"/>
          </a:p>
        </p:txBody>
      </p:sp>
    </p:spTree>
    <p:extLst>
      <p:ext uri="{BB962C8B-B14F-4D97-AF65-F5344CB8AC3E}">
        <p14:creationId xmlns:p14="http://schemas.microsoft.com/office/powerpoint/2010/main" val="422019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718457" y="254339"/>
            <a:ext cx="10515600" cy="1325563"/>
          </a:xfrm>
        </p:spPr>
        <p:txBody>
          <a:bodyPr>
            <a:normAutofit/>
          </a:bodyPr>
          <a:lstStyle/>
          <a:p>
            <a:pPr algn="ctr"/>
            <a:r>
              <a:rPr lang="en-IN" b="1" dirty="0">
                <a:solidFill>
                  <a:srgbClr val="C00000"/>
                </a:solidFill>
              </a:rPr>
              <a:t>Dimensions and Measures</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11</a:t>
            </a:fld>
            <a:endParaRPr lang="en-IN"/>
          </a:p>
        </p:txBody>
      </p:sp>
      <p:pic>
        <p:nvPicPr>
          <p:cNvPr id="3" name="Content Placeholder 2">
            <a:extLst>
              <a:ext uri="{FF2B5EF4-FFF2-40B4-BE49-F238E27FC236}">
                <a16:creationId xmlns:a16="http://schemas.microsoft.com/office/drawing/2014/main" id="{31679429-ED61-13BC-773B-C59698AA16A7}"/>
              </a:ext>
            </a:extLst>
          </p:cNvPr>
          <p:cNvPicPr>
            <a:picLocks noGrp="1" noChangeAspect="1"/>
          </p:cNvPicPr>
          <p:nvPr>
            <p:ph idx="1"/>
          </p:nvPr>
        </p:nvPicPr>
        <p:blipFill>
          <a:blip r:embed="rId2"/>
          <a:stretch>
            <a:fillRect/>
          </a:stretch>
        </p:blipFill>
        <p:spPr>
          <a:xfrm>
            <a:off x="1992857" y="1579902"/>
            <a:ext cx="7856567" cy="4194608"/>
          </a:xfrm>
        </p:spPr>
      </p:pic>
      <p:sp>
        <p:nvSpPr>
          <p:cNvPr id="8" name="TextBox 7">
            <a:extLst>
              <a:ext uri="{FF2B5EF4-FFF2-40B4-BE49-F238E27FC236}">
                <a16:creationId xmlns:a16="http://schemas.microsoft.com/office/drawing/2014/main" id="{F2522A5A-7780-C5FF-58D9-76DA4B2E21F8}"/>
              </a:ext>
            </a:extLst>
          </p:cNvPr>
          <p:cNvSpPr txBox="1"/>
          <p:nvPr/>
        </p:nvSpPr>
        <p:spPr>
          <a:xfrm>
            <a:off x="3048000" y="5987018"/>
            <a:ext cx="6096000" cy="369332"/>
          </a:xfrm>
          <a:prstGeom prst="rect">
            <a:avLst/>
          </a:prstGeom>
          <a:noFill/>
        </p:spPr>
        <p:txBody>
          <a:bodyPr wrap="square">
            <a:spAutoFit/>
          </a:bodyPr>
          <a:lstStyle/>
          <a:p>
            <a:pPr algn="ctr"/>
            <a:r>
              <a:rPr lang="en-IN" dirty="0"/>
              <a:t>Dimensions and measures example.</a:t>
            </a:r>
          </a:p>
        </p:txBody>
      </p:sp>
    </p:spTree>
    <p:extLst>
      <p:ext uri="{BB962C8B-B14F-4D97-AF65-F5344CB8AC3E}">
        <p14:creationId xmlns:p14="http://schemas.microsoft.com/office/powerpoint/2010/main" val="201604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718457" y="254339"/>
            <a:ext cx="10515600" cy="1325563"/>
          </a:xfrm>
        </p:spPr>
        <p:txBody>
          <a:bodyPr>
            <a:normAutofit/>
          </a:bodyPr>
          <a:lstStyle/>
          <a:p>
            <a:pPr algn="ctr"/>
            <a:r>
              <a:rPr lang="en-IN" b="1" dirty="0">
                <a:solidFill>
                  <a:srgbClr val="C00000"/>
                </a:solidFill>
              </a:rPr>
              <a:t>Dimensions and Measures</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12</a:t>
            </a:fld>
            <a:endParaRPr lang="en-IN"/>
          </a:p>
        </p:txBody>
      </p:sp>
      <p:sp>
        <p:nvSpPr>
          <p:cNvPr id="5" name="Content Placeholder 4">
            <a:extLst>
              <a:ext uri="{FF2B5EF4-FFF2-40B4-BE49-F238E27FC236}">
                <a16:creationId xmlns:a16="http://schemas.microsoft.com/office/drawing/2014/main" id="{5CAB5296-628C-184A-012F-D8880E1034B5}"/>
              </a:ext>
            </a:extLst>
          </p:cNvPr>
          <p:cNvSpPr>
            <a:spLocks noGrp="1"/>
          </p:cNvSpPr>
          <p:nvPr>
            <p:ph idx="1"/>
          </p:nvPr>
        </p:nvSpPr>
        <p:spPr>
          <a:xfrm>
            <a:off x="718457" y="1477281"/>
            <a:ext cx="10515600" cy="4351338"/>
          </a:xfrm>
        </p:spPr>
        <p:txBody>
          <a:bodyPr>
            <a:normAutofit/>
          </a:bodyPr>
          <a:lstStyle/>
          <a:p>
            <a:pPr algn="just"/>
            <a:r>
              <a:rPr lang="en-US" sz="2100" dirty="0"/>
              <a:t>Also, one can notice that the category field is a discrete (blue) field and has unique values – furniture, office supplies, and technology, whereas the profit field which is a measure is continuous (green), and it has various values within the profit range. </a:t>
            </a:r>
          </a:p>
          <a:p>
            <a:pPr algn="just"/>
            <a:r>
              <a:rPr lang="en-US" sz="2100" dirty="0"/>
              <a:t>One common misunderstanding that everyone makes is that they consider dimensions and measures to be the same as discrete and continuous fields. </a:t>
            </a:r>
          </a:p>
          <a:p>
            <a:pPr algn="just"/>
            <a:r>
              <a:rPr lang="en-US" sz="2100" dirty="0"/>
              <a:t>Most of the time, we come across discrete dimensions and continuous measures. </a:t>
            </a:r>
          </a:p>
          <a:p>
            <a:pPr algn="just"/>
            <a:r>
              <a:rPr lang="en-US" sz="2100" dirty="0"/>
              <a:t>Moreover, you can convert a continuous measure to a discrete measure and a few discrete dimensions to continuous dimensions.</a:t>
            </a:r>
            <a:endParaRPr lang="en-IN" sz="2100" dirty="0"/>
          </a:p>
        </p:txBody>
      </p:sp>
    </p:spTree>
    <p:extLst>
      <p:ext uri="{BB962C8B-B14F-4D97-AF65-F5344CB8AC3E}">
        <p14:creationId xmlns:p14="http://schemas.microsoft.com/office/powerpoint/2010/main" val="134667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718457" y="0"/>
            <a:ext cx="10515600" cy="1325563"/>
          </a:xfrm>
        </p:spPr>
        <p:txBody>
          <a:bodyPr>
            <a:normAutofit/>
          </a:bodyPr>
          <a:lstStyle/>
          <a:p>
            <a:pPr algn="ctr"/>
            <a:r>
              <a:rPr lang="en-IN" b="1" dirty="0">
                <a:solidFill>
                  <a:srgbClr val="C00000"/>
                </a:solidFill>
              </a:rPr>
              <a:t>Descriptive Statistics</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13</a:t>
            </a:fld>
            <a:endParaRPr lang="en-IN"/>
          </a:p>
        </p:txBody>
      </p:sp>
      <p:sp>
        <p:nvSpPr>
          <p:cNvPr id="5" name="Content Placeholder 4">
            <a:extLst>
              <a:ext uri="{FF2B5EF4-FFF2-40B4-BE49-F238E27FC236}">
                <a16:creationId xmlns:a16="http://schemas.microsoft.com/office/drawing/2014/main" id="{5CAB5296-628C-184A-012F-D8880E1034B5}"/>
              </a:ext>
            </a:extLst>
          </p:cNvPr>
          <p:cNvSpPr>
            <a:spLocks noGrp="1"/>
          </p:cNvSpPr>
          <p:nvPr>
            <p:ph idx="1"/>
          </p:nvPr>
        </p:nvSpPr>
        <p:spPr>
          <a:xfrm>
            <a:off x="838200" y="1253331"/>
            <a:ext cx="10515600" cy="4351338"/>
          </a:xfrm>
        </p:spPr>
        <p:txBody>
          <a:bodyPr>
            <a:noAutofit/>
          </a:bodyPr>
          <a:lstStyle/>
          <a:p>
            <a:pPr algn="just"/>
            <a:r>
              <a:rPr lang="en-US" sz="2100" dirty="0"/>
              <a:t>Statistical analysis plays a pivotal role in data science. </a:t>
            </a:r>
          </a:p>
          <a:p>
            <a:pPr algn="just"/>
            <a:r>
              <a:rPr lang="en-US" sz="2100" dirty="0"/>
              <a:t>Descriptive statistics are on high demand as it assists review, analyze, and gain insights into the data. </a:t>
            </a:r>
          </a:p>
          <a:p>
            <a:pPr algn="just"/>
            <a:r>
              <a:rPr lang="en-US" sz="2100" dirty="0"/>
              <a:t>Descriptive statistics is a method that summarizes and describes the data to gain insights into them. </a:t>
            </a:r>
          </a:p>
          <a:p>
            <a:pPr algn="just"/>
            <a:r>
              <a:rPr lang="en-US" sz="2100" dirty="0"/>
              <a:t>Descriptive statistics are the numbers that describe the data, and this description is not used to conclude anything. </a:t>
            </a:r>
          </a:p>
          <a:p>
            <a:pPr algn="just"/>
            <a:r>
              <a:rPr lang="en-US" sz="2100" dirty="0"/>
              <a:t>As we know, there are two types of descriptive statistics; the first is the measures of central tendency such as the mean, median, and mode, and the second is the measure of dispersion such as the standard deviation and variance. </a:t>
            </a:r>
          </a:p>
          <a:p>
            <a:pPr algn="just"/>
            <a:r>
              <a:rPr lang="en-US" sz="2100" dirty="0"/>
              <a:t>For a data scientist, it is mandatory to know these techniques. Tableau provides us with easy statistical functions that help to perform these techniques much easier. </a:t>
            </a:r>
          </a:p>
          <a:p>
            <a:pPr algn="just"/>
            <a:r>
              <a:rPr lang="en-US" sz="2100" dirty="0"/>
              <a:t>Let’s take a look at these descriptive statistics methods in Tableau using the sample superstore dataset from the Tableau repository.</a:t>
            </a:r>
            <a:endParaRPr lang="en-IN" sz="2100" dirty="0"/>
          </a:p>
        </p:txBody>
      </p:sp>
    </p:spTree>
    <p:extLst>
      <p:ext uri="{BB962C8B-B14F-4D97-AF65-F5344CB8AC3E}">
        <p14:creationId xmlns:p14="http://schemas.microsoft.com/office/powerpoint/2010/main" val="299229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642257" y="18255"/>
            <a:ext cx="10515600" cy="1325563"/>
          </a:xfrm>
        </p:spPr>
        <p:txBody>
          <a:bodyPr>
            <a:normAutofit/>
          </a:bodyPr>
          <a:lstStyle/>
          <a:p>
            <a:pPr algn="ctr"/>
            <a:r>
              <a:rPr lang="en-IN" b="1" dirty="0">
                <a:solidFill>
                  <a:srgbClr val="C00000"/>
                </a:solidFill>
              </a:rPr>
              <a:t>Mean</a:t>
            </a:r>
          </a:p>
        </p:txBody>
      </p:sp>
      <p:sp>
        <p:nvSpPr>
          <p:cNvPr id="5" name="Content Placeholder 4">
            <a:extLst>
              <a:ext uri="{FF2B5EF4-FFF2-40B4-BE49-F238E27FC236}">
                <a16:creationId xmlns:a16="http://schemas.microsoft.com/office/drawing/2014/main" id="{5CAB5296-628C-184A-012F-D8880E1034B5}"/>
              </a:ext>
            </a:extLst>
          </p:cNvPr>
          <p:cNvSpPr>
            <a:spLocks noGrp="1"/>
          </p:cNvSpPr>
          <p:nvPr>
            <p:ph idx="1"/>
          </p:nvPr>
        </p:nvSpPr>
        <p:spPr>
          <a:xfrm>
            <a:off x="838200" y="1338943"/>
            <a:ext cx="10515600" cy="4838020"/>
          </a:xfrm>
        </p:spPr>
        <p:txBody>
          <a:bodyPr>
            <a:noAutofit/>
          </a:bodyPr>
          <a:lstStyle/>
          <a:p>
            <a:pPr algn="just">
              <a:lnSpc>
                <a:spcPct val="100000"/>
              </a:lnSpc>
            </a:pPr>
            <a:r>
              <a:rPr lang="en-US" sz="2100" dirty="0"/>
              <a:t>The mean, also known as the average of the data, is calculated by adding all the values and dividing by the number of values. </a:t>
            </a:r>
          </a:p>
          <a:p>
            <a:pPr algn="just">
              <a:lnSpc>
                <a:spcPct val="100000"/>
              </a:lnSpc>
            </a:pPr>
            <a:r>
              <a:rPr lang="en-US" sz="2100" dirty="0"/>
              <a:t>In the Tableau, it is easy to calculate the mean using the average function. Suppose, we want to know the average sales in each category. </a:t>
            </a:r>
          </a:p>
          <a:p>
            <a:pPr algn="just">
              <a:lnSpc>
                <a:spcPct val="100000"/>
              </a:lnSpc>
            </a:pPr>
            <a:r>
              <a:rPr lang="en-US" sz="2100" dirty="0"/>
              <a:t>To calculate such an average, we will need to execute the following steps:</a:t>
            </a:r>
          </a:p>
          <a:p>
            <a:pPr lvl="1" algn="just">
              <a:lnSpc>
                <a:spcPct val="100000"/>
              </a:lnSpc>
            </a:pPr>
            <a:r>
              <a:rPr lang="en-US" sz="2100" b="1" dirty="0"/>
              <a:t>Step 1: </a:t>
            </a:r>
            <a:r>
              <a:rPr lang="en-US" sz="2100" dirty="0"/>
              <a:t>Drag the dimension Category and the measure Sales to the canvas area. </a:t>
            </a:r>
          </a:p>
          <a:p>
            <a:pPr lvl="1" algn="just">
              <a:lnSpc>
                <a:spcPct val="100000"/>
              </a:lnSpc>
            </a:pPr>
            <a:r>
              <a:rPr lang="en-US" sz="2100" b="1" dirty="0"/>
              <a:t>Step 2: </a:t>
            </a:r>
            <a:r>
              <a:rPr lang="en-US" sz="2100" dirty="0"/>
              <a:t>To get the average, right-click on the Sales field and select the Measure (Average) method. </a:t>
            </a:r>
          </a:p>
          <a:p>
            <a:pPr lvl="1" algn="just">
              <a:lnSpc>
                <a:spcPct val="100000"/>
              </a:lnSpc>
            </a:pPr>
            <a:r>
              <a:rPr lang="en-US" sz="2100" b="1" dirty="0"/>
              <a:t>Step 3: </a:t>
            </a:r>
            <a:r>
              <a:rPr lang="en-US" sz="2100" dirty="0"/>
              <a:t>To get the average to be displayed on the respective bars, drag the Sales field from the canvas area itself to the Label property under the Marks shelf (Figure).</a:t>
            </a:r>
            <a:endParaRPr lang="en-IN" sz="21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14</a:t>
            </a:fld>
            <a:endParaRPr lang="en-IN"/>
          </a:p>
        </p:txBody>
      </p:sp>
    </p:spTree>
    <p:extLst>
      <p:ext uri="{BB962C8B-B14F-4D97-AF65-F5344CB8AC3E}">
        <p14:creationId xmlns:p14="http://schemas.microsoft.com/office/powerpoint/2010/main" val="22832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642257" y="18255"/>
            <a:ext cx="10515600" cy="1325563"/>
          </a:xfrm>
        </p:spPr>
        <p:txBody>
          <a:bodyPr>
            <a:normAutofit/>
          </a:bodyPr>
          <a:lstStyle/>
          <a:p>
            <a:pPr algn="ctr"/>
            <a:r>
              <a:rPr lang="en-IN" b="1" dirty="0">
                <a:solidFill>
                  <a:srgbClr val="C00000"/>
                </a:solidFill>
              </a:rPr>
              <a:t>Mean</a:t>
            </a:r>
          </a:p>
        </p:txBody>
      </p:sp>
      <p:pic>
        <p:nvPicPr>
          <p:cNvPr id="3" name="Content Placeholder 2">
            <a:extLst>
              <a:ext uri="{FF2B5EF4-FFF2-40B4-BE49-F238E27FC236}">
                <a16:creationId xmlns:a16="http://schemas.microsoft.com/office/drawing/2014/main" id="{42CCE232-D4C2-8F2B-D047-1426213E87A3}"/>
              </a:ext>
            </a:extLst>
          </p:cNvPr>
          <p:cNvPicPr>
            <a:picLocks noGrp="1" noChangeAspect="1"/>
          </p:cNvPicPr>
          <p:nvPr>
            <p:ph idx="1"/>
          </p:nvPr>
        </p:nvPicPr>
        <p:blipFill>
          <a:blip r:embed="rId2"/>
          <a:stretch>
            <a:fillRect/>
          </a:stretch>
        </p:blipFill>
        <p:spPr>
          <a:xfrm>
            <a:off x="988993" y="1417525"/>
            <a:ext cx="9822128" cy="3847940"/>
          </a:xfrm>
        </p:spPr>
      </p:pic>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15</a:t>
            </a:fld>
            <a:endParaRPr lang="en-IN"/>
          </a:p>
        </p:txBody>
      </p:sp>
      <p:sp>
        <p:nvSpPr>
          <p:cNvPr id="8" name="TextBox 7">
            <a:extLst>
              <a:ext uri="{FF2B5EF4-FFF2-40B4-BE49-F238E27FC236}">
                <a16:creationId xmlns:a16="http://schemas.microsoft.com/office/drawing/2014/main" id="{8A49D584-129E-66D2-47AB-C81D9284F383}"/>
              </a:ext>
            </a:extLst>
          </p:cNvPr>
          <p:cNvSpPr txBox="1"/>
          <p:nvPr/>
        </p:nvSpPr>
        <p:spPr>
          <a:xfrm>
            <a:off x="2939143" y="5626241"/>
            <a:ext cx="6096000" cy="369332"/>
          </a:xfrm>
          <a:prstGeom prst="rect">
            <a:avLst/>
          </a:prstGeom>
          <a:noFill/>
        </p:spPr>
        <p:txBody>
          <a:bodyPr wrap="square">
            <a:spAutoFit/>
          </a:bodyPr>
          <a:lstStyle/>
          <a:p>
            <a:pPr algn="ctr"/>
            <a:r>
              <a:rPr lang="en-IN" dirty="0"/>
              <a:t>Average function example</a:t>
            </a:r>
          </a:p>
        </p:txBody>
      </p:sp>
    </p:spTree>
    <p:extLst>
      <p:ext uri="{BB962C8B-B14F-4D97-AF65-F5344CB8AC3E}">
        <p14:creationId xmlns:p14="http://schemas.microsoft.com/office/powerpoint/2010/main" val="3467352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642257" y="18255"/>
            <a:ext cx="10515600" cy="1325563"/>
          </a:xfrm>
        </p:spPr>
        <p:txBody>
          <a:bodyPr>
            <a:normAutofit/>
          </a:bodyPr>
          <a:lstStyle/>
          <a:p>
            <a:pPr algn="ctr"/>
            <a:r>
              <a:rPr lang="en-IN" b="1" dirty="0">
                <a:solidFill>
                  <a:srgbClr val="C00000"/>
                </a:solidFill>
              </a:rPr>
              <a:t>Median</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16</a:t>
            </a:fld>
            <a:endParaRPr lang="en-IN"/>
          </a:p>
        </p:txBody>
      </p:sp>
      <p:sp>
        <p:nvSpPr>
          <p:cNvPr id="5" name="Content Placeholder 4">
            <a:extLst>
              <a:ext uri="{FF2B5EF4-FFF2-40B4-BE49-F238E27FC236}">
                <a16:creationId xmlns:a16="http://schemas.microsoft.com/office/drawing/2014/main" id="{35D2D44F-5275-02B4-DFBC-71690DBC027B}"/>
              </a:ext>
            </a:extLst>
          </p:cNvPr>
          <p:cNvSpPr>
            <a:spLocks noGrp="1"/>
          </p:cNvSpPr>
          <p:nvPr>
            <p:ph idx="1"/>
          </p:nvPr>
        </p:nvSpPr>
        <p:spPr>
          <a:xfrm>
            <a:off x="838200" y="1253331"/>
            <a:ext cx="10515600" cy="4351338"/>
          </a:xfrm>
        </p:spPr>
        <p:txBody>
          <a:bodyPr>
            <a:noAutofit/>
          </a:bodyPr>
          <a:lstStyle/>
          <a:p>
            <a:pPr algn="just"/>
            <a:r>
              <a:rPr lang="en-US" sz="2100" dirty="0"/>
              <a:t>The median is the middle value in the data. </a:t>
            </a:r>
          </a:p>
          <a:p>
            <a:pPr algn="just"/>
            <a:r>
              <a:rPr lang="en-US" sz="2100" dirty="0"/>
              <a:t>It is the value that divides the dataset into two parts. The median is also known as the 0</a:t>
            </a:r>
            <a:r>
              <a:rPr lang="en-US" sz="2100" baseline="30000" dirty="0"/>
              <a:t>th</a:t>
            </a:r>
            <a:r>
              <a:rPr lang="en-US" sz="2100" dirty="0"/>
              <a:t> percentile of the dataset. </a:t>
            </a:r>
          </a:p>
          <a:p>
            <a:pPr algn="just"/>
            <a:r>
              <a:rPr lang="en-US" sz="2100" dirty="0"/>
              <a:t>Say, we want to know the median profit in each category. Execute the following steps to get the median: </a:t>
            </a:r>
          </a:p>
          <a:p>
            <a:pPr lvl="1" algn="just"/>
            <a:r>
              <a:rPr lang="en-US" sz="2100" dirty="0"/>
              <a:t>Step 1: Drag the dimension Category and the measure Profit to the canvas area. (As shown in the picture below, we have used the Packed Bubbles chart.) </a:t>
            </a:r>
          </a:p>
          <a:p>
            <a:pPr lvl="1" algn="just"/>
            <a:r>
              <a:rPr lang="en-US" sz="2100" dirty="0"/>
              <a:t>Step 2: To get the median, right-click on the Profit field and select the Measure (Median) method.</a:t>
            </a:r>
          </a:p>
          <a:p>
            <a:pPr lvl="1" algn="just"/>
            <a:r>
              <a:rPr lang="en-US" sz="2100" dirty="0"/>
              <a:t>Step 3: To get the packed bubbles in different colors and in different sizes, drag the Category field to the Color property and the MEDIAN(Profit) to the Size property under the Marks shelf, respectively. </a:t>
            </a:r>
          </a:p>
          <a:p>
            <a:pPr lvl="1" algn="just"/>
            <a:r>
              <a:rPr lang="en-US" sz="2100" dirty="0"/>
              <a:t>Step 4: To get the median to be displayed on the respective bubbles, drag the Category and the Profit field from the canvas area itself to the Label property under the Marks shelf (Figure). </a:t>
            </a:r>
            <a:endParaRPr lang="en-IN" sz="2100" dirty="0"/>
          </a:p>
        </p:txBody>
      </p:sp>
    </p:spTree>
    <p:extLst>
      <p:ext uri="{BB962C8B-B14F-4D97-AF65-F5344CB8AC3E}">
        <p14:creationId xmlns:p14="http://schemas.microsoft.com/office/powerpoint/2010/main" val="310306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642257" y="18255"/>
            <a:ext cx="10515600" cy="1325563"/>
          </a:xfrm>
        </p:spPr>
        <p:txBody>
          <a:bodyPr>
            <a:normAutofit/>
          </a:bodyPr>
          <a:lstStyle/>
          <a:p>
            <a:pPr algn="ctr"/>
            <a:r>
              <a:rPr lang="en-IN" b="1" dirty="0">
                <a:solidFill>
                  <a:srgbClr val="C00000"/>
                </a:solidFill>
              </a:rPr>
              <a:t>Median</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17</a:t>
            </a:fld>
            <a:endParaRPr lang="en-IN"/>
          </a:p>
        </p:txBody>
      </p:sp>
      <p:sp>
        <p:nvSpPr>
          <p:cNvPr id="8" name="TextBox 7">
            <a:extLst>
              <a:ext uri="{FF2B5EF4-FFF2-40B4-BE49-F238E27FC236}">
                <a16:creationId xmlns:a16="http://schemas.microsoft.com/office/drawing/2014/main" id="{8A49D584-129E-66D2-47AB-C81D9284F383}"/>
              </a:ext>
            </a:extLst>
          </p:cNvPr>
          <p:cNvSpPr txBox="1"/>
          <p:nvPr/>
        </p:nvSpPr>
        <p:spPr>
          <a:xfrm>
            <a:off x="2939143" y="5626241"/>
            <a:ext cx="6096000" cy="369332"/>
          </a:xfrm>
          <a:prstGeom prst="rect">
            <a:avLst/>
          </a:prstGeom>
          <a:noFill/>
        </p:spPr>
        <p:txBody>
          <a:bodyPr wrap="square">
            <a:spAutoFit/>
          </a:bodyPr>
          <a:lstStyle/>
          <a:p>
            <a:pPr algn="ctr"/>
            <a:r>
              <a:rPr lang="en-IN" dirty="0"/>
              <a:t>Median function example</a:t>
            </a:r>
          </a:p>
        </p:txBody>
      </p:sp>
      <p:pic>
        <p:nvPicPr>
          <p:cNvPr id="9" name="Picture 8">
            <a:extLst>
              <a:ext uri="{FF2B5EF4-FFF2-40B4-BE49-F238E27FC236}">
                <a16:creationId xmlns:a16="http://schemas.microsoft.com/office/drawing/2014/main" id="{A1779D0F-728A-A9EF-15AB-14EBC76F408B}"/>
              </a:ext>
            </a:extLst>
          </p:cNvPr>
          <p:cNvPicPr>
            <a:picLocks noChangeAspect="1"/>
          </p:cNvPicPr>
          <p:nvPr/>
        </p:nvPicPr>
        <p:blipFill>
          <a:blip r:embed="rId2"/>
          <a:stretch>
            <a:fillRect/>
          </a:stretch>
        </p:blipFill>
        <p:spPr>
          <a:xfrm>
            <a:off x="2328639" y="1295469"/>
            <a:ext cx="7142835" cy="4330772"/>
          </a:xfrm>
          <a:prstGeom prst="rect">
            <a:avLst/>
          </a:prstGeom>
        </p:spPr>
      </p:pic>
    </p:spTree>
    <p:extLst>
      <p:ext uri="{BB962C8B-B14F-4D97-AF65-F5344CB8AC3E}">
        <p14:creationId xmlns:p14="http://schemas.microsoft.com/office/powerpoint/2010/main" val="777573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0403E0-655E-4C1E-05D8-9B64AA0BF9D2}"/>
              </a:ext>
            </a:extLst>
          </p:cNvPr>
          <p:cNvSpPr>
            <a:spLocks noGrp="1"/>
          </p:cNvSpPr>
          <p:nvPr>
            <p:ph idx="1"/>
          </p:nvPr>
        </p:nvSpPr>
        <p:spPr>
          <a:xfrm>
            <a:off x="957943" y="958942"/>
            <a:ext cx="10515600" cy="4351338"/>
          </a:xfrm>
        </p:spPr>
        <p:txBody>
          <a:bodyPr>
            <a:normAutofit/>
          </a:bodyPr>
          <a:lstStyle/>
          <a:p>
            <a:r>
              <a:rPr lang="en-US" sz="2100" dirty="0"/>
              <a:t>Similarly, we can calculate the below descriptive statistics methods in Tableau.</a:t>
            </a:r>
            <a:endParaRPr lang="en-IN" sz="21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18</a:t>
            </a:fld>
            <a:endParaRPr lang="en-IN"/>
          </a:p>
        </p:txBody>
      </p:sp>
      <p:sp>
        <p:nvSpPr>
          <p:cNvPr id="8" name="TextBox 7">
            <a:extLst>
              <a:ext uri="{FF2B5EF4-FFF2-40B4-BE49-F238E27FC236}">
                <a16:creationId xmlns:a16="http://schemas.microsoft.com/office/drawing/2014/main" id="{8A49D584-129E-66D2-47AB-C81D9284F383}"/>
              </a:ext>
            </a:extLst>
          </p:cNvPr>
          <p:cNvSpPr txBox="1"/>
          <p:nvPr/>
        </p:nvSpPr>
        <p:spPr>
          <a:xfrm>
            <a:off x="2906485" y="5899058"/>
            <a:ext cx="6096000" cy="369332"/>
          </a:xfrm>
          <a:prstGeom prst="rect">
            <a:avLst/>
          </a:prstGeom>
          <a:noFill/>
        </p:spPr>
        <p:txBody>
          <a:bodyPr wrap="square">
            <a:spAutoFit/>
          </a:bodyPr>
          <a:lstStyle/>
          <a:p>
            <a:pPr algn="ctr"/>
            <a:r>
              <a:rPr lang="en-US" dirty="0"/>
              <a:t>Descriptive statistics functions provided by Tableau.</a:t>
            </a:r>
            <a:endParaRPr lang="en-IN" dirty="0"/>
          </a:p>
        </p:txBody>
      </p:sp>
      <p:pic>
        <p:nvPicPr>
          <p:cNvPr id="5" name="Picture 4">
            <a:extLst>
              <a:ext uri="{FF2B5EF4-FFF2-40B4-BE49-F238E27FC236}">
                <a16:creationId xmlns:a16="http://schemas.microsoft.com/office/drawing/2014/main" id="{97A7E939-3B55-EBD2-7A73-F43784715901}"/>
              </a:ext>
            </a:extLst>
          </p:cNvPr>
          <p:cNvPicPr>
            <a:picLocks noChangeAspect="1"/>
          </p:cNvPicPr>
          <p:nvPr/>
        </p:nvPicPr>
        <p:blipFill>
          <a:blip r:embed="rId2"/>
          <a:stretch>
            <a:fillRect/>
          </a:stretch>
        </p:blipFill>
        <p:spPr>
          <a:xfrm>
            <a:off x="4284839" y="1724266"/>
            <a:ext cx="3041246" cy="3924513"/>
          </a:xfrm>
          <a:prstGeom prst="rect">
            <a:avLst/>
          </a:prstGeom>
        </p:spPr>
      </p:pic>
    </p:spTree>
    <p:extLst>
      <p:ext uri="{BB962C8B-B14F-4D97-AF65-F5344CB8AC3E}">
        <p14:creationId xmlns:p14="http://schemas.microsoft.com/office/powerpoint/2010/main" val="3832854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p:txBody>
          <a:bodyPr/>
          <a:lstStyle/>
          <a:p>
            <a:pPr algn="ctr"/>
            <a:r>
              <a:rPr lang="en-IN" b="1" dirty="0">
                <a:solidFill>
                  <a:srgbClr val="C00000"/>
                </a:solidFill>
              </a:rPr>
              <a:t>Worksheet Summary Card</a:t>
            </a:r>
          </a:p>
        </p:txBody>
      </p:sp>
      <p:sp>
        <p:nvSpPr>
          <p:cNvPr id="2" name="Content Placeholder 1">
            <a:extLst>
              <a:ext uri="{FF2B5EF4-FFF2-40B4-BE49-F238E27FC236}">
                <a16:creationId xmlns:a16="http://schemas.microsoft.com/office/drawing/2014/main" id="{620403E0-655E-4C1E-05D8-9B64AA0BF9D2}"/>
              </a:ext>
            </a:extLst>
          </p:cNvPr>
          <p:cNvSpPr>
            <a:spLocks noGrp="1"/>
          </p:cNvSpPr>
          <p:nvPr>
            <p:ph idx="1"/>
          </p:nvPr>
        </p:nvSpPr>
        <p:spPr/>
        <p:txBody>
          <a:bodyPr>
            <a:normAutofit/>
          </a:bodyPr>
          <a:lstStyle/>
          <a:p>
            <a:pPr algn="just"/>
            <a:r>
              <a:rPr lang="en-US" sz="2100" dirty="0"/>
              <a:t>Tableau also provides us a feature known as the Summary Card. The Summary Card gives us a summary of the visuals we have plotted in the canvas area. </a:t>
            </a:r>
          </a:p>
          <a:p>
            <a:pPr algn="just"/>
            <a:r>
              <a:rPr lang="en-US" sz="2100" dirty="0"/>
              <a:t>The Summary Card provides all the descriptive statistics methods we covered above. </a:t>
            </a:r>
          </a:p>
          <a:p>
            <a:pPr algn="just"/>
            <a:r>
              <a:rPr lang="en-US" sz="2100" dirty="0"/>
              <a:t>Let’s take the example that we did while calculating the median using the packed bubbles. To get the Summary Card for this example, the following steps must be carried out. </a:t>
            </a:r>
          </a:p>
          <a:p>
            <a:pPr lvl="1" algn="just"/>
            <a:r>
              <a:rPr lang="en-US" sz="2100" dirty="0"/>
              <a:t>Step 1: In the tab window, right-click the Worksheet tab and select Show Summary. Once you click on the Show Summary, the Summary Card will be activated on the right of the screen. </a:t>
            </a:r>
          </a:p>
          <a:p>
            <a:pPr lvl="1" algn="just"/>
            <a:r>
              <a:rPr lang="en-US" sz="2100" dirty="0"/>
              <a:t>Step 2: You can place this Summary Card anywhere by just dragging it on the screen. </a:t>
            </a:r>
          </a:p>
          <a:p>
            <a:pPr lvl="1" algn="just"/>
            <a:r>
              <a:rPr lang="en-US" sz="2100" dirty="0"/>
              <a:t>Step 3: Right-click on the Summary tab in the Summary Card and select or deselect the metrics as per the requirements (Figure).</a:t>
            </a:r>
            <a:endParaRPr lang="en-IN" sz="21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19</a:t>
            </a:fld>
            <a:endParaRPr lang="en-IN"/>
          </a:p>
        </p:txBody>
      </p:sp>
    </p:spTree>
    <p:extLst>
      <p:ext uri="{BB962C8B-B14F-4D97-AF65-F5344CB8AC3E}">
        <p14:creationId xmlns:p14="http://schemas.microsoft.com/office/powerpoint/2010/main" val="119890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838200" y="136525"/>
            <a:ext cx="10515600" cy="1325563"/>
          </a:xfrm>
        </p:spPr>
        <p:txBody>
          <a:bodyPr/>
          <a:lstStyle/>
          <a:p>
            <a:pPr algn="ctr"/>
            <a:r>
              <a:rPr lang="en-US" b="1" dirty="0">
                <a:solidFill>
                  <a:srgbClr val="C00000"/>
                </a:solidFill>
              </a:rPr>
              <a:t>Advantages of Data visualization</a:t>
            </a:r>
            <a:endParaRPr lang="en-IN" b="1" dirty="0">
              <a:solidFill>
                <a:srgbClr val="C00000"/>
              </a:solidFill>
            </a:endParaRPr>
          </a:p>
        </p:txBody>
      </p:sp>
      <p:sp>
        <p:nvSpPr>
          <p:cNvPr id="5" name="Content Placeholder 4">
            <a:extLst>
              <a:ext uri="{FF2B5EF4-FFF2-40B4-BE49-F238E27FC236}">
                <a16:creationId xmlns:a16="http://schemas.microsoft.com/office/drawing/2014/main" id="{E6993FFF-C40C-C6AF-E6C0-C34DA1DCE002}"/>
              </a:ext>
            </a:extLst>
          </p:cNvPr>
          <p:cNvSpPr>
            <a:spLocks noGrp="1"/>
          </p:cNvSpPr>
          <p:nvPr>
            <p:ph idx="1"/>
          </p:nvPr>
        </p:nvSpPr>
        <p:spPr>
          <a:xfrm>
            <a:off x="838200" y="1462088"/>
            <a:ext cx="10515600" cy="5140551"/>
          </a:xfrm>
        </p:spPr>
        <p:txBody>
          <a:bodyPr>
            <a:noAutofit/>
          </a:bodyPr>
          <a:lstStyle/>
          <a:p>
            <a:pPr marL="0" indent="0" algn="just">
              <a:buNone/>
            </a:pPr>
            <a:r>
              <a:rPr lang="en-US" sz="2100" b="1" dirty="0"/>
              <a:t>Advantages of Data Visualization</a:t>
            </a:r>
          </a:p>
          <a:p>
            <a:pPr marL="457200" indent="-457200" algn="just">
              <a:buFont typeface="+mj-lt"/>
              <a:buAutoNum type="arabicPeriod"/>
            </a:pPr>
            <a:r>
              <a:rPr lang="en-US" sz="2100" dirty="0"/>
              <a:t>It helps to recognize relationships among various variables in the data. </a:t>
            </a:r>
          </a:p>
          <a:p>
            <a:pPr marL="457200" indent="-457200" algn="just">
              <a:buFont typeface="+mj-lt"/>
              <a:buAutoNum type="arabicPeriod"/>
            </a:pPr>
            <a:r>
              <a:rPr lang="en-US" sz="2100" dirty="0"/>
              <a:t>It makes it easier to perform mathematical calculations. </a:t>
            </a:r>
          </a:p>
          <a:p>
            <a:pPr marL="457200" indent="-457200" algn="just">
              <a:buFont typeface="+mj-lt"/>
              <a:buAutoNum type="arabicPeriod"/>
            </a:pPr>
            <a:r>
              <a:rPr lang="en-US" sz="2100" dirty="0"/>
              <a:t>It is beneficial to analyze and explore the existing patterns, thus giving out the invisible patterns. </a:t>
            </a:r>
          </a:p>
          <a:p>
            <a:pPr marL="457200" indent="-457200" algn="just">
              <a:buFont typeface="+mj-lt"/>
              <a:buAutoNum type="arabicPeriod"/>
            </a:pPr>
            <a:r>
              <a:rPr lang="en-US" sz="2100" dirty="0"/>
              <a:t>It helps to recognize the areas that need to be improved.</a:t>
            </a:r>
          </a:p>
          <a:p>
            <a:pPr marL="0" indent="0" algn="just">
              <a:buNone/>
            </a:pPr>
            <a:endParaRPr lang="en-US" sz="2100" dirty="0"/>
          </a:p>
          <a:p>
            <a:pPr algn="just"/>
            <a:r>
              <a:rPr lang="en-US" sz="2000" dirty="0"/>
              <a:t>There are many data visualization tools in the market which make the task of visual representation of the huge datasets significantly easier. </a:t>
            </a:r>
          </a:p>
          <a:p>
            <a:pPr algn="just"/>
            <a:r>
              <a:rPr lang="en-US" sz="2000" dirty="0"/>
              <a:t>These tools are used to display data in dashboards, reports, or simply anywhere you want to interpret data visually. </a:t>
            </a:r>
          </a:p>
          <a:p>
            <a:pPr algn="just"/>
            <a:r>
              <a:rPr lang="en-US" sz="2000" dirty="0"/>
              <a:t>Some of such data visualization tools are </a:t>
            </a:r>
            <a:r>
              <a:rPr lang="en-US" sz="2000" dirty="0" err="1"/>
              <a:t>Whatagraph</a:t>
            </a:r>
            <a:r>
              <a:rPr lang="en-US" sz="2000" dirty="0"/>
              <a:t>, Power BI, Tableau, etc.</a:t>
            </a:r>
            <a:endParaRPr lang="en-IN" sz="20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2</a:t>
            </a:fld>
            <a:endParaRPr lang="en-IN"/>
          </a:p>
        </p:txBody>
      </p:sp>
    </p:spTree>
    <p:extLst>
      <p:ext uri="{BB962C8B-B14F-4D97-AF65-F5344CB8AC3E}">
        <p14:creationId xmlns:p14="http://schemas.microsoft.com/office/powerpoint/2010/main" val="3089006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a:xfrm>
            <a:off x="838200" y="-22271"/>
            <a:ext cx="10515600" cy="1325563"/>
          </a:xfrm>
        </p:spPr>
        <p:txBody>
          <a:bodyPr/>
          <a:lstStyle/>
          <a:p>
            <a:pPr algn="ctr"/>
            <a:r>
              <a:rPr lang="en-IN" b="1" dirty="0">
                <a:solidFill>
                  <a:srgbClr val="C00000"/>
                </a:solidFill>
              </a:rPr>
              <a:t>Worksheet Summary Card</a:t>
            </a:r>
          </a:p>
        </p:txBody>
      </p:sp>
      <p:pic>
        <p:nvPicPr>
          <p:cNvPr id="5" name="Content Placeholder 4">
            <a:extLst>
              <a:ext uri="{FF2B5EF4-FFF2-40B4-BE49-F238E27FC236}">
                <a16:creationId xmlns:a16="http://schemas.microsoft.com/office/drawing/2014/main" id="{39C00C64-7BC9-362C-2A67-47646B261EFF}"/>
              </a:ext>
            </a:extLst>
          </p:cNvPr>
          <p:cNvPicPr>
            <a:picLocks noGrp="1" noChangeAspect="1"/>
          </p:cNvPicPr>
          <p:nvPr>
            <p:ph idx="1"/>
          </p:nvPr>
        </p:nvPicPr>
        <p:blipFill>
          <a:blip r:embed="rId3"/>
          <a:stretch>
            <a:fillRect/>
          </a:stretch>
        </p:blipFill>
        <p:spPr>
          <a:xfrm>
            <a:off x="971718" y="1303292"/>
            <a:ext cx="10382082" cy="4251416"/>
          </a:xfrm>
        </p:spPr>
      </p:pic>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20</a:t>
            </a:fld>
            <a:endParaRPr lang="en-IN"/>
          </a:p>
        </p:txBody>
      </p:sp>
      <p:sp>
        <p:nvSpPr>
          <p:cNvPr id="8" name="TextBox 7">
            <a:extLst>
              <a:ext uri="{FF2B5EF4-FFF2-40B4-BE49-F238E27FC236}">
                <a16:creationId xmlns:a16="http://schemas.microsoft.com/office/drawing/2014/main" id="{4B96C207-4D72-DDD3-7593-DC5B8862693B}"/>
              </a:ext>
            </a:extLst>
          </p:cNvPr>
          <p:cNvSpPr txBox="1"/>
          <p:nvPr/>
        </p:nvSpPr>
        <p:spPr>
          <a:xfrm>
            <a:off x="3048000" y="5900448"/>
            <a:ext cx="6096000" cy="369332"/>
          </a:xfrm>
          <a:prstGeom prst="rect">
            <a:avLst/>
          </a:prstGeom>
          <a:noFill/>
        </p:spPr>
        <p:txBody>
          <a:bodyPr wrap="square">
            <a:spAutoFit/>
          </a:bodyPr>
          <a:lstStyle/>
          <a:p>
            <a:pPr algn="ctr"/>
            <a:r>
              <a:rPr lang="en-IN" dirty="0"/>
              <a:t>Worksheet Summary Card example</a:t>
            </a:r>
          </a:p>
        </p:txBody>
      </p:sp>
    </p:spTree>
    <p:extLst>
      <p:ext uri="{BB962C8B-B14F-4D97-AF65-F5344CB8AC3E}">
        <p14:creationId xmlns:p14="http://schemas.microsoft.com/office/powerpoint/2010/main" val="42037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a:xfrm>
            <a:off x="838200" y="-22271"/>
            <a:ext cx="10515600" cy="1325563"/>
          </a:xfrm>
        </p:spPr>
        <p:txBody>
          <a:bodyPr/>
          <a:lstStyle/>
          <a:p>
            <a:pPr algn="ctr"/>
            <a:r>
              <a:rPr lang="en-IN" b="1" dirty="0">
                <a:solidFill>
                  <a:srgbClr val="C00000"/>
                </a:solidFill>
              </a:rPr>
              <a:t>Basic Charts</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21</a:t>
            </a:fld>
            <a:endParaRPr lang="en-IN" dirty="0"/>
          </a:p>
        </p:txBody>
      </p:sp>
      <p:sp>
        <p:nvSpPr>
          <p:cNvPr id="4" name="Content Placeholder 3">
            <a:extLst>
              <a:ext uri="{FF2B5EF4-FFF2-40B4-BE49-F238E27FC236}">
                <a16:creationId xmlns:a16="http://schemas.microsoft.com/office/drawing/2014/main" id="{A7CEC6E9-E56C-EE7B-016E-7B2A69AC5B3A}"/>
              </a:ext>
            </a:extLst>
          </p:cNvPr>
          <p:cNvSpPr>
            <a:spLocks noGrp="1"/>
          </p:cNvSpPr>
          <p:nvPr>
            <p:ph idx="1"/>
          </p:nvPr>
        </p:nvSpPr>
        <p:spPr>
          <a:xfrm>
            <a:off x="838200" y="1198250"/>
            <a:ext cx="10515600" cy="4351338"/>
          </a:xfrm>
        </p:spPr>
        <p:txBody>
          <a:bodyPr>
            <a:noAutofit/>
          </a:bodyPr>
          <a:lstStyle/>
          <a:p>
            <a:pPr algn="just"/>
            <a:r>
              <a:rPr lang="en-US" sz="2100" dirty="0"/>
              <a:t>Tableau can provide interactive charts. Different types of charts are created using various measures and dimensions. </a:t>
            </a:r>
          </a:p>
          <a:p>
            <a:pPr algn="just"/>
            <a:r>
              <a:rPr lang="en-US" sz="2100" dirty="0"/>
              <a:t>The Show Me tab suggests various chart types based on the measures and dimensions selected by the user. </a:t>
            </a:r>
          </a:p>
          <a:p>
            <a:pPr algn="just"/>
            <a:r>
              <a:rPr lang="en-US" sz="2100" dirty="0"/>
              <a:t>A bar chat appears on the canvas area by default when a dimension is selected followed by a measure. </a:t>
            </a:r>
          </a:p>
          <a:p>
            <a:pPr algn="just"/>
            <a:r>
              <a:rPr lang="en-US" sz="2100" dirty="0"/>
              <a:t>Similarly, a textual representation of data is displayed on the canvas area when a measure is selected followed by a dimension. </a:t>
            </a:r>
          </a:p>
          <a:p>
            <a:pPr algn="just"/>
            <a:endParaRPr lang="en-IN" sz="2100" dirty="0"/>
          </a:p>
        </p:txBody>
      </p:sp>
    </p:spTree>
    <p:extLst>
      <p:ext uri="{BB962C8B-B14F-4D97-AF65-F5344CB8AC3E}">
        <p14:creationId xmlns:p14="http://schemas.microsoft.com/office/powerpoint/2010/main" val="266846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a:xfrm>
            <a:off x="838200" y="-22271"/>
            <a:ext cx="10515600" cy="1325563"/>
          </a:xfrm>
        </p:spPr>
        <p:txBody>
          <a:bodyPr/>
          <a:lstStyle/>
          <a:p>
            <a:pPr algn="ctr"/>
            <a:r>
              <a:rPr lang="en-IN" b="1" dirty="0">
                <a:solidFill>
                  <a:srgbClr val="C00000"/>
                </a:solidFill>
              </a:rPr>
              <a:t>Basic Charts</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22</a:t>
            </a:fld>
            <a:endParaRPr lang="en-IN" dirty="0"/>
          </a:p>
        </p:txBody>
      </p:sp>
      <p:sp>
        <p:nvSpPr>
          <p:cNvPr id="4" name="Content Placeholder 3">
            <a:extLst>
              <a:ext uri="{FF2B5EF4-FFF2-40B4-BE49-F238E27FC236}">
                <a16:creationId xmlns:a16="http://schemas.microsoft.com/office/drawing/2014/main" id="{A7CEC6E9-E56C-EE7B-016E-7B2A69AC5B3A}"/>
              </a:ext>
            </a:extLst>
          </p:cNvPr>
          <p:cNvSpPr>
            <a:spLocks noGrp="1"/>
          </p:cNvSpPr>
          <p:nvPr>
            <p:ph idx="1"/>
          </p:nvPr>
        </p:nvSpPr>
        <p:spPr>
          <a:xfrm>
            <a:off x="838200" y="1198250"/>
            <a:ext cx="10515600" cy="4351338"/>
          </a:xfrm>
        </p:spPr>
        <p:txBody>
          <a:bodyPr>
            <a:noAutofit/>
          </a:bodyPr>
          <a:lstStyle/>
          <a:p>
            <a:pPr algn="just"/>
            <a:r>
              <a:rPr lang="en-US" sz="2100" dirty="0"/>
              <a:t>The following are the various types of basic charts in Tableau.</a:t>
            </a:r>
          </a:p>
          <a:p>
            <a:pPr marL="800100" lvl="1" indent="-342900" algn="just">
              <a:buFont typeface="+mj-lt"/>
              <a:buAutoNum type="arabicPeriod"/>
            </a:pPr>
            <a:r>
              <a:rPr lang="en-US" sz="2100" dirty="0"/>
              <a:t>Bar chart </a:t>
            </a:r>
          </a:p>
          <a:p>
            <a:pPr marL="800100" lvl="1" indent="-342900" algn="just">
              <a:buFont typeface="+mj-lt"/>
              <a:buAutoNum type="arabicPeriod"/>
            </a:pPr>
            <a:r>
              <a:rPr lang="en-US" sz="2100" dirty="0"/>
              <a:t>Area chart </a:t>
            </a:r>
          </a:p>
          <a:p>
            <a:pPr marL="800100" lvl="1" indent="-342900" algn="just">
              <a:buFont typeface="+mj-lt"/>
              <a:buAutoNum type="arabicPeriod"/>
            </a:pPr>
            <a:r>
              <a:rPr lang="en-US" sz="2100" dirty="0"/>
              <a:t>Line chart </a:t>
            </a:r>
          </a:p>
          <a:p>
            <a:pPr marL="800100" lvl="1" indent="-342900" algn="just">
              <a:buFont typeface="+mj-lt"/>
              <a:buAutoNum type="arabicPeriod"/>
            </a:pPr>
            <a:r>
              <a:rPr lang="en-US" sz="2100" dirty="0"/>
              <a:t>Bullet chart </a:t>
            </a:r>
          </a:p>
          <a:p>
            <a:pPr marL="800100" lvl="1" indent="-342900" algn="just">
              <a:buFont typeface="+mj-lt"/>
              <a:buAutoNum type="arabicPeriod"/>
            </a:pPr>
            <a:r>
              <a:rPr lang="en-US" sz="2100" dirty="0"/>
              <a:t>Scatter plot</a:t>
            </a:r>
          </a:p>
          <a:p>
            <a:pPr marL="800100" lvl="1" indent="-342900" algn="just">
              <a:buFont typeface="+mj-lt"/>
              <a:buAutoNum type="arabicPeriod"/>
            </a:pPr>
            <a:r>
              <a:rPr lang="en-US" sz="2100" dirty="0"/>
              <a:t>Box-whisker plot </a:t>
            </a:r>
          </a:p>
          <a:p>
            <a:pPr marL="800100" lvl="1" indent="-342900" algn="just">
              <a:buFont typeface="+mj-lt"/>
              <a:buAutoNum type="arabicPeriod"/>
            </a:pPr>
            <a:r>
              <a:rPr lang="en-US" sz="2100" dirty="0"/>
              <a:t>Pie chart </a:t>
            </a:r>
          </a:p>
          <a:p>
            <a:pPr marL="800100" lvl="1" indent="-342900" algn="just">
              <a:buFont typeface="+mj-lt"/>
              <a:buAutoNum type="arabicPeriod"/>
            </a:pPr>
            <a:r>
              <a:rPr lang="en-US" sz="2100" dirty="0"/>
              <a:t>Bubble chart </a:t>
            </a:r>
          </a:p>
          <a:p>
            <a:pPr marL="800100" lvl="1" indent="-342900" algn="just">
              <a:buFont typeface="+mj-lt"/>
              <a:buAutoNum type="arabicPeriod"/>
            </a:pPr>
            <a:r>
              <a:rPr lang="en-US" sz="2100" dirty="0"/>
              <a:t>Histogram </a:t>
            </a:r>
          </a:p>
          <a:p>
            <a:pPr marL="800100" lvl="1" indent="-342900" algn="just">
              <a:buFont typeface="+mj-lt"/>
              <a:buAutoNum type="arabicPeriod"/>
            </a:pPr>
            <a:r>
              <a:rPr lang="en-US" sz="2100" dirty="0"/>
              <a:t> Highlight table </a:t>
            </a:r>
          </a:p>
          <a:p>
            <a:pPr marL="800100" lvl="1" indent="-342900" algn="just">
              <a:buFont typeface="+mj-lt"/>
              <a:buAutoNum type="arabicPeriod"/>
            </a:pPr>
            <a:r>
              <a:rPr lang="en-US" sz="2100" dirty="0"/>
              <a:t> Gantt chart </a:t>
            </a:r>
          </a:p>
          <a:p>
            <a:pPr marL="800100" lvl="1" indent="-342900" algn="just">
              <a:buFont typeface="+mj-lt"/>
              <a:buAutoNum type="arabicPeriod"/>
            </a:pPr>
            <a:r>
              <a:rPr lang="en-US" sz="2100" dirty="0"/>
              <a:t>  Heat map</a:t>
            </a:r>
            <a:endParaRPr lang="en-IN" sz="2100" dirty="0"/>
          </a:p>
        </p:txBody>
      </p:sp>
    </p:spTree>
    <p:extLst>
      <p:ext uri="{BB962C8B-B14F-4D97-AF65-F5344CB8AC3E}">
        <p14:creationId xmlns:p14="http://schemas.microsoft.com/office/powerpoint/2010/main" val="2743288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a:xfrm>
            <a:off x="838200" y="-22271"/>
            <a:ext cx="10515600" cy="1325563"/>
          </a:xfrm>
        </p:spPr>
        <p:txBody>
          <a:bodyPr/>
          <a:lstStyle/>
          <a:p>
            <a:pPr algn="ctr"/>
            <a:r>
              <a:rPr lang="en-IN" b="1" dirty="0">
                <a:solidFill>
                  <a:srgbClr val="C00000"/>
                </a:solidFill>
              </a:rPr>
              <a:t>Area Chart</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23</a:t>
            </a:fld>
            <a:endParaRPr lang="en-IN" dirty="0"/>
          </a:p>
        </p:txBody>
      </p:sp>
      <p:sp>
        <p:nvSpPr>
          <p:cNvPr id="4" name="Content Placeholder 3">
            <a:extLst>
              <a:ext uri="{FF2B5EF4-FFF2-40B4-BE49-F238E27FC236}">
                <a16:creationId xmlns:a16="http://schemas.microsoft.com/office/drawing/2014/main" id="{A7CEC6E9-E56C-EE7B-016E-7B2A69AC5B3A}"/>
              </a:ext>
            </a:extLst>
          </p:cNvPr>
          <p:cNvSpPr>
            <a:spLocks noGrp="1"/>
          </p:cNvSpPr>
          <p:nvPr>
            <p:ph idx="1"/>
          </p:nvPr>
        </p:nvSpPr>
        <p:spPr>
          <a:xfrm>
            <a:off x="838200" y="1198250"/>
            <a:ext cx="10515600" cy="4351338"/>
          </a:xfrm>
        </p:spPr>
        <p:txBody>
          <a:bodyPr>
            <a:noAutofit/>
          </a:bodyPr>
          <a:lstStyle/>
          <a:p>
            <a:pPr algn="just"/>
            <a:r>
              <a:rPr lang="en-US" sz="2100" dirty="0"/>
              <a:t>Area charts are mostly used to analyze numeric data over different time periods. </a:t>
            </a:r>
          </a:p>
          <a:p>
            <a:pPr algn="just"/>
            <a:r>
              <a:rPr lang="en-US" sz="2100" dirty="0"/>
              <a:t>The area chart is just an extension to the line chart where the area between the lines and the axis is filled with color. </a:t>
            </a:r>
          </a:p>
          <a:p>
            <a:pPr algn="just"/>
            <a:r>
              <a:rPr lang="en-US" sz="2100" dirty="0"/>
              <a:t>Suppose, we want to analyze the Sales per category over the Order Date. </a:t>
            </a:r>
          </a:p>
          <a:p>
            <a:pPr algn="just"/>
            <a:r>
              <a:rPr lang="en-US" sz="2100" dirty="0"/>
              <a:t>We will create an area chart to analyze such a scenario. </a:t>
            </a:r>
          </a:p>
          <a:p>
            <a:pPr algn="just"/>
            <a:r>
              <a:rPr lang="en-US" sz="2100" dirty="0"/>
              <a:t>Execute the following steps to create an area chart: </a:t>
            </a:r>
          </a:p>
          <a:p>
            <a:pPr lvl="1" algn="just"/>
            <a:r>
              <a:rPr lang="en-US" sz="2100" dirty="0"/>
              <a:t>Step 1: Drag the dimension Order Date to the Columns shelf and the measure Sales to the Rows shelf. </a:t>
            </a:r>
          </a:p>
          <a:p>
            <a:pPr lvl="1" algn="just"/>
            <a:r>
              <a:rPr lang="en-US" sz="2100" dirty="0"/>
              <a:t>Step 2: Change the chart type from Automatic to Area under the Marks pane. </a:t>
            </a:r>
          </a:p>
          <a:p>
            <a:pPr lvl="1" algn="just"/>
            <a:r>
              <a:rPr lang="en-US" sz="2100" dirty="0"/>
              <a:t>Step 3: Change the Order Date type to Month.</a:t>
            </a:r>
          </a:p>
          <a:p>
            <a:pPr lvl="1" algn="just"/>
            <a:r>
              <a:rPr lang="en-US" sz="2100" dirty="0"/>
              <a:t>Step 4: Drag the dimension Category to the Colors property under the Marks pane.</a:t>
            </a:r>
            <a:endParaRPr lang="en-IN" sz="2100" dirty="0"/>
          </a:p>
        </p:txBody>
      </p:sp>
    </p:spTree>
    <p:extLst>
      <p:ext uri="{BB962C8B-B14F-4D97-AF65-F5344CB8AC3E}">
        <p14:creationId xmlns:p14="http://schemas.microsoft.com/office/powerpoint/2010/main" val="1360635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a:xfrm>
            <a:off x="838200" y="-22271"/>
            <a:ext cx="10515600" cy="1325563"/>
          </a:xfrm>
        </p:spPr>
        <p:txBody>
          <a:bodyPr/>
          <a:lstStyle/>
          <a:p>
            <a:pPr algn="ctr"/>
            <a:r>
              <a:rPr lang="en-IN" b="1" dirty="0">
                <a:solidFill>
                  <a:srgbClr val="C00000"/>
                </a:solidFill>
              </a:rPr>
              <a:t>Area Chart</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24</a:t>
            </a:fld>
            <a:endParaRPr lang="en-IN" dirty="0"/>
          </a:p>
        </p:txBody>
      </p:sp>
      <p:pic>
        <p:nvPicPr>
          <p:cNvPr id="5" name="Picture 4">
            <a:extLst>
              <a:ext uri="{FF2B5EF4-FFF2-40B4-BE49-F238E27FC236}">
                <a16:creationId xmlns:a16="http://schemas.microsoft.com/office/drawing/2014/main" id="{5A5C8949-86FC-B6AC-1171-A28AC5F21D6F}"/>
              </a:ext>
            </a:extLst>
          </p:cNvPr>
          <p:cNvPicPr>
            <a:picLocks noChangeAspect="1"/>
          </p:cNvPicPr>
          <p:nvPr/>
        </p:nvPicPr>
        <p:blipFill>
          <a:blip r:embed="rId3"/>
          <a:stretch>
            <a:fillRect/>
          </a:stretch>
        </p:blipFill>
        <p:spPr>
          <a:xfrm>
            <a:off x="1963843" y="1115785"/>
            <a:ext cx="8055810" cy="4626429"/>
          </a:xfrm>
          <a:prstGeom prst="rect">
            <a:avLst/>
          </a:prstGeom>
        </p:spPr>
      </p:pic>
      <p:sp>
        <p:nvSpPr>
          <p:cNvPr id="8" name="TextBox 7">
            <a:extLst>
              <a:ext uri="{FF2B5EF4-FFF2-40B4-BE49-F238E27FC236}">
                <a16:creationId xmlns:a16="http://schemas.microsoft.com/office/drawing/2014/main" id="{3C7DE67A-1F59-247E-252A-A206FD7F6A0F}"/>
              </a:ext>
            </a:extLst>
          </p:cNvPr>
          <p:cNvSpPr txBox="1"/>
          <p:nvPr/>
        </p:nvSpPr>
        <p:spPr>
          <a:xfrm>
            <a:off x="3178628" y="5864616"/>
            <a:ext cx="6096000" cy="369332"/>
          </a:xfrm>
          <a:prstGeom prst="rect">
            <a:avLst/>
          </a:prstGeom>
          <a:noFill/>
        </p:spPr>
        <p:txBody>
          <a:bodyPr wrap="square">
            <a:spAutoFit/>
          </a:bodyPr>
          <a:lstStyle/>
          <a:p>
            <a:pPr algn="ctr"/>
            <a:r>
              <a:rPr lang="en-IN" dirty="0"/>
              <a:t>Area plot.</a:t>
            </a:r>
          </a:p>
        </p:txBody>
      </p:sp>
    </p:spTree>
    <p:extLst>
      <p:ext uri="{BB962C8B-B14F-4D97-AF65-F5344CB8AC3E}">
        <p14:creationId xmlns:p14="http://schemas.microsoft.com/office/powerpoint/2010/main" val="1957663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p:txBody>
          <a:bodyPr/>
          <a:lstStyle/>
          <a:p>
            <a:pPr algn="ctr"/>
            <a:r>
              <a:rPr lang="en-IN" b="1" dirty="0">
                <a:solidFill>
                  <a:srgbClr val="C00000"/>
                </a:solidFill>
              </a:rPr>
              <a:t>Scatter Plot</a:t>
            </a:r>
          </a:p>
        </p:txBody>
      </p:sp>
      <p:sp>
        <p:nvSpPr>
          <p:cNvPr id="2" name="Content Placeholder 1">
            <a:extLst>
              <a:ext uri="{FF2B5EF4-FFF2-40B4-BE49-F238E27FC236}">
                <a16:creationId xmlns:a16="http://schemas.microsoft.com/office/drawing/2014/main" id="{BDD8F55F-8BA1-06F7-A571-CE99C529C3A2}"/>
              </a:ext>
            </a:extLst>
          </p:cNvPr>
          <p:cNvSpPr>
            <a:spLocks noGrp="1"/>
          </p:cNvSpPr>
          <p:nvPr>
            <p:ph idx="1"/>
          </p:nvPr>
        </p:nvSpPr>
        <p:spPr/>
        <p:txBody>
          <a:bodyPr>
            <a:normAutofit/>
          </a:bodyPr>
          <a:lstStyle/>
          <a:p>
            <a:pPr algn="just"/>
            <a:r>
              <a:rPr lang="en-US" sz="2100" dirty="0"/>
              <a:t>Scatter plots are used to find relationships between two or more variables. Scatter plots are majorly used to find out trends in the data. </a:t>
            </a:r>
          </a:p>
          <a:p>
            <a:pPr algn="just"/>
            <a:r>
              <a:rPr lang="en-US" sz="2100" dirty="0"/>
              <a:t>A scatter plot displays discrete data points on the graph. Say, we have to find the relationship between the sales and the profit based on the subcategory. </a:t>
            </a:r>
          </a:p>
          <a:p>
            <a:pPr algn="just"/>
            <a:r>
              <a:rPr lang="en-US" sz="2100" dirty="0"/>
              <a:t>To create a scatter plot, perform the following steps: </a:t>
            </a:r>
          </a:p>
          <a:p>
            <a:pPr lvl="1" algn="just"/>
            <a:r>
              <a:rPr lang="en-US" sz="2100" dirty="0"/>
              <a:t>Step 1: Drag the measures Sales and Profit to the Columns and Rows shelves, respectively. </a:t>
            </a:r>
          </a:p>
          <a:p>
            <a:pPr lvl="1" algn="just"/>
            <a:r>
              <a:rPr lang="en-US" sz="2100" dirty="0"/>
              <a:t>Step 2: Drag the dimension Sub-Category to the Colors property under the Marks pane (Figure).</a:t>
            </a:r>
            <a:endParaRPr lang="en-IN" sz="21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25</a:t>
            </a:fld>
            <a:endParaRPr lang="en-IN" dirty="0"/>
          </a:p>
        </p:txBody>
      </p:sp>
    </p:spTree>
    <p:extLst>
      <p:ext uri="{BB962C8B-B14F-4D97-AF65-F5344CB8AC3E}">
        <p14:creationId xmlns:p14="http://schemas.microsoft.com/office/powerpoint/2010/main" val="2864663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a:xfrm>
            <a:off x="838200" y="-22271"/>
            <a:ext cx="10515600" cy="1325563"/>
          </a:xfrm>
        </p:spPr>
        <p:txBody>
          <a:bodyPr/>
          <a:lstStyle/>
          <a:p>
            <a:pPr algn="ctr"/>
            <a:r>
              <a:rPr lang="en-IN" b="1" dirty="0">
                <a:solidFill>
                  <a:srgbClr val="C00000"/>
                </a:solidFill>
              </a:rPr>
              <a:t>Scatter Plot</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26</a:t>
            </a:fld>
            <a:endParaRPr lang="en-IN" dirty="0"/>
          </a:p>
        </p:txBody>
      </p:sp>
      <p:sp>
        <p:nvSpPr>
          <p:cNvPr id="8" name="TextBox 7">
            <a:extLst>
              <a:ext uri="{FF2B5EF4-FFF2-40B4-BE49-F238E27FC236}">
                <a16:creationId xmlns:a16="http://schemas.microsoft.com/office/drawing/2014/main" id="{3C7DE67A-1F59-247E-252A-A206FD7F6A0F}"/>
              </a:ext>
            </a:extLst>
          </p:cNvPr>
          <p:cNvSpPr txBox="1"/>
          <p:nvPr/>
        </p:nvSpPr>
        <p:spPr>
          <a:xfrm>
            <a:off x="3178628" y="6171684"/>
            <a:ext cx="6096000" cy="369332"/>
          </a:xfrm>
          <a:prstGeom prst="rect">
            <a:avLst/>
          </a:prstGeom>
          <a:noFill/>
        </p:spPr>
        <p:txBody>
          <a:bodyPr wrap="square">
            <a:spAutoFit/>
          </a:bodyPr>
          <a:lstStyle/>
          <a:p>
            <a:pPr algn="ctr"/>
            <a:r>
              <a:rPr lang="en-IN" dirty="0"/>
              <a:t>Scatter plot.</a:t>
            </a:r>
          </a:p>
        </p:txBody>
      </p:sp>
      <p:pic>
        <p:nvPicPr>
          <p:cNvPr id="4" name="Picture 3">
            <a:extLst>
              <a:ext uri="{FF2B5EF4-FFF2-40B4-BE49-F238E27FC236}">
                <a16:creationId xmlns:a16="http://schemas.microsoft.com/office/drawing/2014/main" id="{1F6C1DAB-58AC-FA3C-B863-B534363A17C0}"/>
              </a:ext>
            </a:extLst>
          </p:cNvPr>
          <p:cNvPicPr>
            <a:picLocks noChangeAspect="1"/>
          </p:cNvPicPr>
          <p:nvPr/>
        </p:nvPicPr>
        <p:blipFill>
          <a:blip r:embed="rId3"/>
          <a:stretch>
            <a:fillRect/>
          </a:stretch>
        </p:blipFill>
        <p:spPr>
          <a:xfrm>
            <a:off x="1921328" y="1117961"/>
            <a:ext cx="8349343" cy="4896433"/>
          </a:xfrm>
          <a:prstGeom prst="rect">
            <a:avLst/>
          </a:prstGeom>
        </p:spPr>
      </p:pic>
    </p:spTree>
    <p:extLst>
      <p:ext uri="{BB962C8B-B14F-4D97-AF65-F5344CB8AC3E}">
        <p14:creationId xmlns:p14="http://schemas.microsoft.com/office/powerpoint/2010/main" val="2985097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a:xfrm>
            <a:off x="838200" y="156142"/>
            <a:ext cx="10515600" cy="1325563"/>
          </a:xfrm>
        </p:spPr>
        <p:txBody>
          <a:bodyPr/>
          <a:lstStyle/>
          <a:p>
            <a:pPr algn="ctr"/>
            <a:r>
              <a:rPr lang="en-IN" b="1" dirty="0">
                <a:solidFill>
                  <a:srgbClr val="C00000"/>
                </a:solidFill>
              </a:rPr>
              <a:t>Box-Whisker Plot</a:t>
            </a:r>
          </a:p>
        </p:txBody>
      </p:sp>
      <p:sp>
        <p:nvSpPr>
          <p:cNvPr id="2" name="Content Placeholder 1">
            <a:extLst>
              <a:ext uri="{FF2B5EF4-FFF2-40B4-BE49-F238E27FC236}">
                <a16:creationId xmlns:a16="http://schemas.microsoft.com/office/drawing/2014/main" id="{4E977E15-E0E3-1431-F03B-3E0C6AD658FF}"/>
              </a:ext>
            </a:extLst>
          </p:cNvPr>
          <p:cNvSpPr>
            <a:spLocks noGrp="1"/>
          </p:cNvSpPr>
          <p:nvPr>
            <p:ph idx="1"/>
          </p:nvPr>
        </p:nvSpPr>
        <p:spPr>
          <a:xfrm>
            <a:off x="838200" y="1411968"/>
            <a:ext cx="10515600" cy="4351338"/>
          </a:xfrm>
        </p:spPr>
        <p:txBody>
          <a:bodyPr>
            <a:noAutofit/>
          </a:bodyPr>
          <a:lstStyle/>
          <a:p>
            <a:pPr algn="just"/>
            <a:r>
              <a:rPr lang="en-US" sz="2100" dirty="0"/>
              <a:t>Box-whisker plots are also known as the boxplots. </a:t>
            </a:r>
          </a:p>
          <a:p>
            <a:pPr algn="just"/>
            <a:r>
              <a:rPr lang="en-US" sz="2100" dirty="0"/>
              <a:t>Box-whisker plots are normally used to showcase the data distributions. The box in the plot represents the first, second, and third quartiles. </a:t>
            </a:r>
          </a:p>
          <a:p>
            <a:pPr algn="just"/>
            <a:r>
              <a:rPr lang="en-US" sz="2100" dirty="0"/>
              <a:t>The whiskers represent the maximum and the minimum data points of the data.</a:t>
            </a:r>
          </a:p>
          <a:p>
            <a:pPr algn="just"/>
            <a:r>
              <a:rPr lang="en-US" sz="2100" dirty="0"/>
              <a:t>Let’s learn to plot a box-whisker plot in Tableau. </a:t>
            </a:r>
          </a:p>
          <a:p>
            <a:pPr lvl="1" algn="just"/>
            <a:r>
              <a:rPr lang="en-US" sz="2100" dirty="0"/>
              <a:t>Step 1: Drag the dimension Segment and measure Discount to the Columns and Rows shelves, respectively.</a:t>
            </a:r>
          </a:p>
          <a:p>
            <a:pPr lvl="1" algn="just"/>
            <a:r>
              <a:rPr lang="en-US" sz="2100" dirty="0"/>
              <a:t>Step 2: Drag the dimension Region to the right of the Segment in the Columns shelf.</a:t>
            </a:r>
          </a:p>
          <a:p>
            <a:pPr lvl="1" algn="just"/>
            <a:r>
              <a:rPr lang="en-US" sz="2100" dirty="0"/>
              <a:t>Step 3: Select the box-whisker plot under the Show me tab.</a:t>
            </a:r>
          </a:p>
          <a:p>
            <a:pPr lvl="1" algn="just"/>
            <a:r>
              <a:rPr lang="en-US" sz="2100" dirty="0"/>
              <a:t>Step 4: Replace the dimension Region in the Marks shelf to the right of the dimension Segment under the Columns shelf.</a:t>
            </a:r>
          </a:p>
          <a:p>
            <a:pPr lvl="1" algn="just"/>
            <a:r>
              <a:rPr lang="en-US" sz="2100" dirty="0"/>
              <a:t>Step 5: Deselect Aggregate Measures under the Analysis tab. </a:t>
            </a:r>
          </a:p>
          <a:p>
            <a:pPr lvl="1" algn="just"/>
            <a:r>
              <a:rPr lang="en-US" sz="2100" dirty="0"/>
              <a:t>Step 6: Edit the colors by right-clicking the vertical axis and selecting Edit Reference Line (Figure).</a:t>
            </a:r>
            <a:endParaRPr lang="en-IN" sz="21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27</a:t>
            </a:fld>
            <a:endParaRPr lang="en-IN" dirty="0"/>
          </a:p>
        </p:txBody>
      </p:sp>
    </p:spTree>
    <p:extLst>
      <p:ext uri="{BB962C8B-B14F-4D97-AF65-F5344CB8AC3E}">
        <p14:creationId xmlns:p14="http://schemas.microsoft.com/office/powerpoint/2010/main" val="226307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a:xfrm>
            <a:off x="838200" y="-22271"/>
            <a:ext cx="10515600" cy="1325563"/>
          </a:xfrm>
        </p:spPr>
        <p:txBody>
          <a:bodyPr/>
          <a:lstStyle/>
          <a:p>
            <a:pPr algn="ctr"/>
            <a:r>
              <a:rPr lang="en-IN" b="1" dirty="0">
                <a:solidFill>
                  <a:srgbClr val="C00000"/>
                </a:solidFill>
              </a:rPr>
              <a:t>Box-whisker Plot</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28</a:t>
            </a:fld>
            <a:endParaRPr lang="en-IN" dirty="0"/>
          </a:p>
        </p:txBody>
      </p:sp>
      <p:sp>
        <p:nvSpPr>
          <p:cNvPr id="8" name="TextBox 7">
            <a:extLst>
              <a:ext uri="{FF2B5EF4-FFF2-40B4-BE49-F238E27FC236}">
                <a16:creationId xmlns:a16="http://schemas.microsoft.com/office/drawing/2014/main" id="{3C7DE67A-1F59-247E-252A-A206FD7F6A0F}"/>
              </a:ext>
            </a:extLst>
          </p:cNvPr>
          <p:cNvSpPr txBox="1"/>
          <p:nvPr/>
        </p:nvSpPr>
        <p:spPr>
          <a:xfrm>
            <a:off x="3178628" y="6171684"/>
            <a:ext cx="6096000" cy="369332"/>
          </a:xfrm>
          <a:prstGeom prst="rect">
            <a:avLst/>
          </a:prstGeom>
          <a:noFill/>
        </p:spPr>
        <p:txBody>
          <a:bodyPr wrap="square">
            <a:spAutoFit/>
          </a:bodyPr>
          <a:lstStyle/>
          <a:p>
            <a:pPr algn="ctr"/>
            <a:r>
              <a:rPr lang="en-US" sz="1800" dirty="0"/>
              <a:t>Box-whisker plot.</a:t>
            </a:r>
            <a:endParaRPr lang="en-IN" dirty="0"/>
          </a:p>
        </p:txBody>
      </p:sp>
      <p:pic>
        <p:nvPicPr>
          <p:cNvPr id="5" name="Picture 4">
            <a:extLst>
              <a:ext uri="{FF2B5EF4-FFF2-40B4-BE49-F238E27FC236}">
                <a16:creationId xmlns:a16="http://schemas.microsoft.com/office/drawing/2014/main" id="{FC021BD5-85DC-275F-D2B7-5DABD824B415}"/>
              </a:ext>
            </a:extLst>
          </p:cNvPr>
          <p:cNvPicPr>
            <a:picLocks noChangeAspect="1"/>
          </p:cNvPicPr>
          <p:nvPr/>
        </p:nvPicPr>
        <p:blipFill>
          <a:blip r:embed="rId3"/>
          <a:stretch>
            <a:fillRect/>
          </a:stretch>
        </p:blipFill>
        <p:spPr>
          <a:xfrm>
            <a:off x="1981200" y="1034476"/>
            <a:ext cx="8541820" cy="5137208"/>
          </a:xfrm>
          <a:prstGeom prst="rect">
            <a:avLst/>
          </a:prstGeom>
        </p:spPr>
      </p:pic>
    </p:spTree>
    <p:extLst>
      <p:ext uri="{BB962C8B-B14F-4D97-AF65-F5344CB8AC3E}">
        <p14:creationId xmlns:p14="http://schemas.microsoft.com/office/powerpoint/2010/main" val="3089554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a:xfrm>
            <a:off x="838200" y="156142"/>
            <a:ext cx="10515600" cy="1325563"/>
          </a:xfrm>
        </p:spPr>
        <p:txBody>
          <a:bodyPr/>
          <a:lstStyle/>
          <a:p>
            <a:pPr algn="ctr"/>
            <a:r>
              <a:rPr lang="en-IN" b="1" dirty="0">
                <a:solidFill>
                  <a:srgbClr val="C00000"/>
                </a:solidFill>
              </a:rPr>
              <a:t>Heat Map</a:t>
            </a:r>
          </a:p>
        </p:txBody>
      </p:sp>
      <p:sp>
        <p:nvSpPr>
          <p:cNvPr id="2" name="Content Placeholder 1">
            <a:extLst>
              <a:ext uri="{FF2B5EF4-FFF2-40B4-BE49-F238E27FC236}">
                <a16:creationId xmlns:a16="http://schemas.microsoft.com/office/drawing/2014/main" id="{4E977E15-E0E3-1431-F03B-3E0C6AD658FF}"/>
              </a:ext>
            </a:extLst>
          </p:cNvPr>
          <p:cNvSpPr>
            <a:spLocks noGrp="1"/>
          </p:cNvSpPr>
          <p:nvPr>
            <p:ph idx="1"/>
          </p:nvPr>
        </p:nvSpPr>
        <p:spPr>
          <a:xfrm>
            <a:off x="838200" y="1253331"/>
            <a:ext cx="10515600" cy="4351338"/>
          </a:xfrm>
        </p:spPr>
        <p:txBody>
          <a:bodyPr>
            <a:noAutofit/>
          </a:bodyPr>
          <a:lstStyle/>
          <a:p>
            <a:pPr algn="just"/>
            <a:r>
              <a:rPr lang="en-US" sz="2100" dirty="0"/>
              <a:t>Heat maps are majorly used to analyze the data with various categories using colors. </a:t>
            </a:r>
          </a:p>
          <a:p>
            <a:pPr algn="just"/>
            <a:r>
              <a:rPr lang="en-US" sz="2100" dirty="0"/>
              <a:t>The heat map can compare hundreds and thou sands of categories and make it simple to interpret. </a:t>
            </a:r>
          </a:p>
          <a:p>
            <a:pPr algn="just"/>
            <a:r>
              <a:rPr lang="en-US" sz="2100" dirty="0"/>
              <a:t>Suppose, using the Sample Superstore dataset, we want to analyze the trends in the data of the Sales in accordance with the Order Date by plotting a line graph. </a:t>
            </a:r>
          </a:p>
          <a:p>
            <a:pPr algn="just"/>
            <a:r>
              <a:rPr lang="en-US" sz="2100" dirty="0"/>
              <a:t>Such a line graph will create an overlapping of lines which will cause trouble to analyze the graph. In such cases, a heat map is a better alternative to find the trends in data. </a:t>
            </a:r>
          </a:p>
          <a:p>
            <a:pPr algn="just"/>
            <a:r>
              <a:rPr lang="en-US" sz="2100" dirty="0"/>
              <a:t>Perform the following steps to create a heat map in the Tableau.</a:t>
            </a:r>
          </a:p>
          <a:p>
            <a:pPr lvl="1" algn="just"/>
            <a:r>
              <a:rPr lang="en-US" sz="2100" dirty="0"/>
              <a:t>Step 1: Drag the dimension Order Date and dimension Sub-Category to the Columns and Rows shelves, respectively. </a:t>
            </a:r>
          </a:p>
          <a:p>
            <a:pPr lvl="1" algn="just"/>
            <a:r>
              <a:rPr lang="en-US" sz="2100" dirty="0"/>
              <a:t>Step 2: Change the Order Date type to Month. </a:t>
            </a:r>
          </a:p>
          <a:p>
            <a:pPr lvl="1" algn="just"/>
            <a:r>
              <a:rPr lang="en-US" sz="2100" dirty="0"/>
              <a:t>Step 3: Change the Mark type to Circle under the Marks tab. </a:t>
            </a:r>
          </a:p>
          <a:p>
            <a:pPr lvl="1" algn="just"/>
            <a:r>
              <a:rPr lang="en-US" sz="2100" dirty="0"/>
              <a:t>Step 4: To get the encoding, drag the measure Sales to the Colors and Size property under the Marks tab (Figure).</a:t>
            </a:r>
            <a:endParaRPr lang="en-IN" sz="21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29</a:t>
            </a:fld>
            <a:endParaRPr lang="en-IN" dirty="0"/>
          </a:p>
        </p:txBody>
      </p:sp>
    </p:spTree>
    <p:extLst>
      <p:ext uri="{BB962C8B-B14F-4D97-AF65-F5344CB8AC3E}">
        <p14:creationId xmlns:p14="http://schemas.microsoft.com/office/powerpoint/2010/main" val="166586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838200" y="136525"/>
            <a:ext cx="10515600" cy="1325563"/>
          </a:xfrm>
        </p:spPr>
        <p:txBody>
          <a:bodyPr/>
          <a:lstStyle/>
          <a:p>
            <a:pPr algn="ctr"/>
            <a:r>
              <a:rPr lang="en-US" b="1" dirty="0">
                <a:solidFill>
                  <a:srgbClr val="C00000"/>
                </a:solidFill>
              </a:rPr>
              <a:t>Introduction to Tableau</a:t>
            </a:r>
            <a:endParaRPr lang="en-IN" b="1" dirty="0">
              <a:solidFill>
                <a:srgbClr val="C00000"/>
              </a:solidFill>
            </a:endParaRPr>
          </a:p>
        </p:txBody>
      </p:sp>
      <p:sp>
        <p:nvSpPr>
          <p:cNvPr id="5" name="Content Placeholder 4">
            <a:extLst>
              <a:ext uri="{FF2B5EF4-FFF2-40B4-BE49-F238E27FC236}">
                <a16:creationId xmlns:a16="http://schemas.microsoft.com/office/drawing/2014/main" id="{E6993FFF-C40C-C6AF-E6C0-C34DA1DCE002}"/>
              </a:ext>
            </a:extLst>
          </p:cNvPr>
          <p:cNvSpPr>
            <a:spLocks noGrp="1"/>
          </p:cNvSpPr>
          <p:nvPr>
            <p:ph idx="1"/>
          </p:nvPr>
        </p:nvSpPr>
        <p:spPr>
          <a:xfrm>
            <a:off x="838200" y="1462088"/>
            <a:ext cx="10515600" cy="5140551"/>
          </a:xfrm>
        </p:spPr>
        <p:txBody>
          <a:bodyPr>
            <a:noAutofit/>
          </a:bodyPr>
          <a:lstStyle/>
          <a:p>
            <a:pPr algn="just"/>
            <a:r>
              <a:rPr lang="en-US" sz="2100" dirty="0"/>
              <a:t>Tableau is a strong and rapidly expanding data visualization tool.</a:t>
            </a:r>
          </a:p>
          <a:p>
            <a:pPr algn="just"/>
            <a:r>
              <a:rPr lang="en-US" sz="2100" dirty="0"/>
              <a:t>It is highly used in the business intelligence domain. </a:t>
            </a:r>
          </a:p>
          <a:p>
            <a:pPr algn="just"/>
            <a:r>
              <a:rPr lang="en-US" sz="2100" dirty="0"/>
              <a:t>Tableau simplifies raw data into a format that is simple and easily intelligible. </a:t>
            </a:r>
          </a:p>
          <a:p>
            <a:pPr algn="just"/>
            <a:r>
              <a:rPr lang="en-US" sz="2100" dirty="0"/>
              <a:t>Tableau makes data analysis easy and rapid. </a:t>
            </a:r>
          </a:p>
          <a:p>
            <a:pPr algn="just"/>
            <a:r>
              <a:rPr lang="en-US" sz="2100" dirty="0"/>
              <a:t>Data visualizations created in the Tableau are along the lines of worksheets and dashboards. </a:t>
            </a:r>
          </a:p>
          <a:p>
            <a:pPr algn="just"/>
            <a:r>
              <a:rPr lang="en-US" sz="2100" dirty="0"/>
              <a:t>The user does not need to be familiar with any technical knowledge or programming skills to use the Tableau software; thus, this data visualization tool has attracted many people from various domains.</a:t>
            </a:r>
            <a:endParaRPr lang="en-IN" sz="21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3</a:t>
            </a:fld>
            <a:endParaRPr lang="en-IN"/>
          </a:p>
        </p:txBody>
      </p:sp>
    </p:spTree>
    <p:extLst>
      <p:ext uri="{BB962C8B-B14F-4D97-AF65-F5344CB8AC3E}">
        <p14:creationId xmlns:p14="http://schemas.microsoft.com/office/powerpoint/2010/main" val="3399588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a:xfrm>
            <a:off x="838200" y="-22271"/>
            <a:ext cx="10515600" cy="1325563"/>
          </a:xfrm>
        </p:spPr>
        <p:txBody>
          <a:bodyPr/>
          <a:lstStyle/>
          <a:p>
            <a:pPr algn="ctr"/>
            <a:r>
              <a:rPr lang="en-IN" b="1" dirty="0">
                <a:solidFill>
                  <a:srgbClr val="C00000"/>
                </a:solidFill>
              </a:rPr>
              <a:t>Heat Map</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30</a:t>
            </a:fld>
            <a:endParaRPr lang="en-IN" dirty="0"/>
          </a:p>
        </p:txBody>
      </p:sp>
      <p:sp>
        <p:nvSpPr>
          <p:cNvPr id="8" name="TextBox 7">
            <a:extLst>
              <a:ext uri="{FF2B5EF4-FFF2-40B4-BE49-F238E27FC236}">
                <a16:creationId xmlns:a16="http://schemas.microsoft.com/office/drawing/2014/main" id="{3C7DE67A-1F59-247E-252A-A206FD7F6A0F}"/>
              </a:ext>
            </a:extLst>
          </p:cNvPr>
          <p:cNvSpPr txBox="1"/>
          <p:nvPr/>
        </p:nvSpPr>
        <p:spPr>
          <a:xfrm>
            <a:off x="3178628" y="6171684"/>
            <a:ext cx="6096000" cy="369332"/>
          </a:xfrm>
          <a:prstGeom prst="rect">
            <a:avLst/>
          </a:prstGeom>
          <a:noFill/>
        </p:spPr>
        <p:txBody>
          <a:bodyPr wrap="square">
            <a:spAutoFit/>
          </a:bodyPr>
          <a:lstStyle/>
          <a:p>
            <a:pPr algn="ctr"/>
            <a:r>
              <a:rPr lang="en-IN" dirty="0"/>
              <a:t>Heat map</a:t>
            </a:r>
          </a:p>
        </p:txBody>
      </p:sp>
      <p:pic>
        <p:nvPicPr>
          <p:cNvPr id="4" name="Picture 3">
            <a:extLst>
              <a:ext uri="{FF2B5EF4-FFF2-40B4-BE49-F238E27FC236}">
                <a16:creationId xmlns:a16="http://schemas.microsoft.com/office/drawing/2014/main" id="{1CEED9F8-4B5C-36CE-ED6F-F44FBE49B428}"/>
              </a:ext>
            </a:extLst>
          </p:cNvPr>
          <p:cNvPicPr>
            <a:picLocks noChangeAspect="1"/>
          </p:cNvPicPr>
          <p:nvPr/>
        </p:nvPicPr>
        <p:blipFill>
          <a:blip r:embed="rId3"/>
          <a:stretch>
            <a:fillRect/>
          </a:stretch>
        </p:blipFill>
        <p:spPr>
          <a:xfrm>
            <a:off x="1496319" y="1186544"/>
            <a:ext cx="9418942" cy="4680858"/>
          </a:xfrm>
          <a:prstGeom prst="rect">
            <a:avLst/>
          </a:prstGeom>
        </p:spPr>
      </p:pic>
    </p:spTree>
    <p:extLst>
      <p:ext uri="{BB962C8B-B14F-4D97-AF65-F5344CB8AC3E}">
        <p14:creationId xmlns:p14="http://schemas.microsoft.com/office/powerpoint/2010/main" val="2920095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p:txBody>
          <a:bodyPr/>
          <a:lstStyle/>
          <a:p>
            <a:pPr algn="ctr"/>
            <a:r>
              <a:rPr lang="en-IN" b="1" dirty="0">
                <a:solidFill>
                  <a:srgbClr val="C00000"/>
                </a:solidFill>
              </a:rPr>
              <a:t>Dashboard Design &amp; Principles</a:t>
            </a:r>
          </a:p>
        </p:txBody>
      </p:sp>
      <p:sp>
        <p:nvSpPr>
          <p:cNvPr id="2" name="Content Placeholder 1">
            <a:extLst>
              <a:ext uri="{FF2B5EF4-FFF2-40B4-BE49-F238E27FC236}">
                <a16:creationId xmlns:a16="http://schemas.microsoft.com/office/drawing/2014/main" id="{A315D3CD-D1B8-E640-2165-94653B140A67}"/>
              </a:ext>
            </a:extLst>
          </p:cNvPr>
          <p:cNvSpPr>
            <a:spLocks noGrp="1"/>
          </p:cNvSpPr>
          <p:nvPr>
            <p:ph idx="1"/>
          </p:nvPr>
        </p:nvSpPr>
        <p:spPr/>
        <p:txBody>
          <a:bodyPr>
            <a:normAutofit/>
          </a:bodyPr>
          <a:lstStyle/>
          <a:p>
            <a:pPr algn="just"/>
            <a:r>
              <a:rPr lang="en-US" sz="2100" dirty="0"/>
              <a:t>A dashboard is an interactive representation of united worksheets and all the essential information. </a:t>
            </a:r>
          </a:p>
          <a:p>
            <a:pPr algn="just"/>
            <a:r>
              <a:rPr lang="en-US" sz="2100" dirty="0"/>
              <a:t>Dashboards are mainly used to compare various data at one go.</a:t>
            </a:r>
          </a:p>
          <a:p>
            <a:pPr algn="just"/>
            <a:r>
              <a:rPr lang="en-US" sz="2100" dirty="0"/>
              <a:t>Let us create a dashboard from the Sample Superstore dataset to analyze the profit performance by the country. </a:t>
            </a:r>
          </a:p>
          <a:p>
            <a:pPr lvl="1" algn="just"/>
            <a:r>
              <a:rPr lang="en-US" sz="2100" dirty="0"/>
              <a:t>Step 1: Go to the new dashboard worksheet by navigating the Sample Superstore sheet. </a:t>
            </a:r>
          </a:p>
          <a:p>
            <a:pPr lvl="1" algn="just"/>
            <a:r>
              <a:rPr lang="en-US" sz="2100" dirty="0"/>
              <a:t>Step 2: Drag the sheets from the left of the dashboard section to the  canvas area. You can also add them by double-clicking the sheets. </a:t>
            </a:r>
          </a:p>
          <a:p>
            <a:pPr lvl="1" algn="just"/>
            <a:r>
              <a:rPr lang="en-US" sz="2100" dirty="0"/>
              <a:t>Step 3: Check the Show Dashboard Title and add the dashboard title. </a:t>
            </a:r>
          </a:p>
          <a:p>
            <a:pPr lvl="1" algn="just"/>
            <a:r>
              <a:rPr lang="en-US" sz="2100" dirty="0"/>
              <a:t>Step 4: Fit the view with respect to the available space. </a:t>
            </a:r>
          </a:p>
          <a:p>
            <a:pPr lvl="1" algn="just"/>
            <a:r>
              <a:rPr lang="en-US" sz="2100" dirty="0"/>
              <a:t>Step 5: Place the Profit legend with respect to the sheet. </a:t>
            </a:r>
          </a:p>
          <a:p>
            <a:pPr lvl="1" algn="just"/>
            <a:r>
              <a:rPr lang="en-US" sz="2100" dirty="0"/>
              <a:t>Step 6: Take your time to interact with the dashboard (Figure)</a:t>
            </a:r>
            <a:endParaRPr lang="en-IN" sz="21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31</a:t>
            </a:fld>
            <a:endParaRPr lang="en-IN" dirty="0"/>
          </a:p>
        </p:txBody>
      </p:sp>
    </p:spTree>
    <p:extLst>
      <p:ext uri="{BB962C8B-B14F-4D97-AF65-F5344CB8AC3E}">
        <p14:creationId xmlns:p14="http://schemas.microsoft.com/office/powerpoint/2010/main" val="61035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a:xfrm>
            <a:off x="838200" y="136525"/>
            <a:ext cx="10515600" cy="1325563"/>
          </a:xfrm>
        </p:spPr>
        <p:txBody>
          <a:bodyPr/>
          <a:lstStyle/>
          <a:p>
            <a:pPr algn="ctr"/>
            <a:r>
              <a:rPr lang="en-IN" b="1">
                <a:solidFill>
                  <a:srgbClr val="C00000"/>
                </a:solidFill>
              </a:rPr>
              <a:t>Dashboard design principles</a:t>
            </a:r>
            <a:endParaRPr lang="en-IN" b="1" dirty="0">
              <a:solidFill>
                <a:srgbClr val="C00000"/>
              </a:solidFill>
            </a:endParaRPr>
          </a:p>
        </p:txBody>
      </p:sp>
      <p:pic>
        <p:nvPicPr>
          <p:cNvPr id="5" name="Picture 4">
            <a:extLst>
              <a:ext uri="{FF2B5EF4-FFF2-40B4-BE49-F238E27FC236}">
                <a16:creationId xmlns:a16="http://schemas.microsoft.com/office/drawing/2014/main" id="{06F4FB02-E5EC-C17D-7532-F16BBCCFC84D}"/>
              </a:ext>
            </a:extLst>
          </p:cNvPr>
          <p:cNvPicPr>
            <a:picLocks noChangeAspect="1"/>
          </p:cNvPicPr>
          <p:nvPr/>
        </p:nvPicPr>
        <p:blipFill>
          <a:blip r:embed="rId3"/>
          <a:stretch>
            <a:fillRect/>
          </a:stretch>
        </p:blipFill>
        <p:spPr>
          <a:xfrm>
            <a:off x="1452531" y="1416862"/>
            <a:ext cx="9286937" cy="4670687"/>
          </a:xfrm>
          <a:prstGeom prst="rect">
            <a:avLst/>
          </a:prstGeom>
        </p:spPr>
      </p:pic>
      <p:sp>
        <p:nvSpPr>
          <p:cNvPr id="8" name="TextBox 7">
            <a:extLst>
              <a:ext uri="{FF2B5EF4-FFF2-40B4-BE49-F238E27FC236}">
                <a16:creationId xmlns:a16="http://schemas.microsoft.com/office/drawing/2014/main" id="{EF5D39A3-5F0C-5C19-B0F2-DBAC5A1AD276}"/>
              </a:ext>
            </a:extLst>
          </p:cNvPr>
          <p:cNvSpPr txBox="1"/>
          <p:nvPr/>
        </p:nvSpPr>
        <p:spPr>
          <a:xfrm>
            <a:off x="3352801" y="6221515"/>
            <a:ext cx="6096000" cy="369332"/>
          </a:xfrm>
          <a:prstGeom prst="rect">
            <a:avLst/>
          </a:prstGeom>
          <a:noFill/>
        </p:spPr>
        <p:txBody>
          <a:bodyPr wrap="square">
            <a:spAutoFit/>
          </a:bodyPr>
          <a:lstStyle/>
          <a:p>
            <a:pPr algn="ctr"/>
            <a:r>
              <a:rPr lang="en-IN" dirty="0"/>
              <a:t>Country performance dashboard</a:t>
            </a:r>
          </a:p>
        </p:txBody>
      </p:sp>
    </p:spTree>
    <p:extLst>
      <p:ext uri="{BB962C8B-B14F-4D97-AF65-F5344CB8AC3E}">
        <p14:creationId xmlns:p14="http://schemas.microsoft.com/office/powerpoint/2010/main" val="702515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9513F-CA60-A415-CD34-B38B6DD3DEBA}"/>
              </a:ext>
            </a:extLst>
          </p:cNvPr>
          <p:cNvSpPr>
            <a:spLocks noGrp="1"/>
          </p:cNvSpPr>
          <p:nvPr>
            <p:ph type="title"/>
          </p:nvPr>
        </p:nvSpPr>
        <p:spPr/>
        <p:txBody>
          <a:bodyPr/>
          <a:lstStyle/>
          <a:p>
            <a:pPr algn="ctr"/>
            <a:r>
              <a:rPr lang="en-IN" b="1" dirty="0">
                <a:solidFill>
                  <a:srgbClr val="C00000"/>
                </a:solidFill>
              </a:rPr>
              <a:t>Dashboard design principles</a:t>
            </a:r>
          </a:p>
        </p:txBody>
      </p:sp>
      <p:sp>
        <p:nvSpPr>
          <p:cNvPr id="2" name="Content Placeholder 1">
            <a:extLst>
              <a:ext uri="{FF2B5EF4-FFF2-40B4-BE49-F238E27FC236}">
                <a16:creationId xmlns:a16="http://schemas.microsoft.com/office/drawing/2014/main" id="{A315D3CD-D1B8-E640-2165-94653B140A67}"/>
              </a:ext>
            </a:extLst>
          </p:cNvPr>
          <p:cNvSpPr>
            <a:spLocks noGrp="1"/>
          </p:cNvSpPr>
          <p:nvPr>
            <p:ph idx="1"/>
          </p:nvPr>
        </p:nvSpPr>
        <p:spPr/>
        <p:txBody>
          <a:bodyPr>
            <a:normAutofit/>
          </a:bodyPr>
          <a:lstStyle/>
          <a:p>
            <a:pPr algn="just"/>
            <a:r>
              <a:rPr lang="en-US" sz="2100" dirty="0"/>
              <a:t>Dashboard design principles play a vital role in the process of creating a dashboard. </a:t>
            </a:r>
          </a:p>
          <a:p>
            <a:pPr algn="just"/>
            <a:r>
              <a:rPr lang="en-US" sz="2100" dirty="0"/>
              <a:t>Using the below principles, one will easily be able to make inter active, data-driven dashboards. </a:t>
            </a:r>
          </a:p>
          <a:p>
            <a:pPr marL="457200" indent="-457200" algn="just">
              <a:buFont typeface="+mj-lt"/>
              <a:buAutoNum type="arabicPeriod"/>
            </a:pPr>
            <a:r>
              <a:rPr lang="en-US" sz="2100" b="1" dirty="0"/>
              <a:t>Be the audience </a:t>
            </a:r>
            <a:r>
              <a:rPr lang="en-US" sz="2100" dirty="0"/>
              <a:t>You should always think from the side of your audience, the group of people who are going to view your dashboard on a laptop or a projector screen. </a:t>
            </a:r>
          </a:p>
          <a:p>
            <a:pPr marL="457200" indent="-457200" algn="just">
              <a:buFont typeface="+mj-lt"/>
              <a:buAutoNum type="arabicPeriod"/>
            </a:pPr>
            <a:r>
              <a:rPr lang="en-US" sz="2100" b="1" dirty="0"/>
              <a:t>Relevant dashboard </a:t>
            </a:r>
            <a:r>
              <a:rPr lang="en-US" sz="2100" dirty="0"/>
              <a:t>Create dashboards that can fit into every type of screen, be it smartphones, laptops, tablets, etc. </a:t>
            </a:r>
          </a:p>
          <a:p>
            <a:pPr marL="457200" indent="-457200" algn="just">
              <a:buFont typeface="+mj-lt"/>
              <a:buAutoNum type="arabicPeriod"/>
            </a:pPr>
            <a:r>
              <a:rPr lang="en-US" sz="2100" b="1" dirty="0"/>
              <a:t>Use minimal types of color </a:t>
            </a:r>
            <a:r>
              <a:rPr lang="en-US" sz="2100" dirty="0"/>
              <a:t>Be consistent with the colors, and use the gradients of the relevant colors.</a:t>
            </a:r>
          </a:p>
          <a:p>
            <a:pPr marL="457200" indent="-457200" algn="just">
              <a:buFont typeface="+mj-lt"/>
              <a:buAutoNum type="arabicPeriod"/>
            </a:pPr>
            <a:r>
              <a:rPr lang="en-US" sz="2100" b="1" dirty="0"/>
              <a:t>Layout design </a:t>
            </a:r>
            <a:r>
              <a:rPr lang="en-US" sz="2100" dirty="0"/>
              <a:t>The most significant trend should be easily visible to the user. Place the comparative views beside each other.</a:t>
            </a:r>
            <a:endParaRPr lang="en-IN" sz="21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33</a:t>
            </a:fld>
            <a:endParaRPr lang="en-IN" dirty="0"/>
          </a:p>
        </p:txBody>
      </p:sp>
    </p:spTree>
    <p:extLst>
      <p:ext uri="{BB962C8B-B14F-4D97-AF65-F5344CB8AC3E}">
        <p14:creationId xmlns:p14="http://schemas.microsoft.com/office/powerpoint/2010/main" val="1743553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3EF6-A4A9-1B9D-9843-E2F7857C290C}"/>
              </a:ext>
            </a:extLst>
          </p:cNvPr>
          <p:cNvSpPr>
            <a:spLocks noGrp="1"/>
          </p:cNvSpPr>
          <p:nvPr>
            <p:ph type="title"/>
          </p:nvPr>
        </p:nvSpPr>
        <p:spPr/>
        <p:txBody>
          <a:bodyPr/>
          <a:lstStyle/>
          <a:p>
            <a:pPr algn="ctr"/>
            <a:r>
              <a:rPr lang="en-IN" b="1" dirty="0">
                <a:solidFill>
                  <a:srgbClr val="C00000"/>
                </a:solidFill>
              </a:rPr>
              <a:t>Special Chart Types</a:t>
            </a:r>
          </a:p>
        </p:txBody>
      </p:sp>
      <p:sp>
        <p:nvSpPr>
          <p:cNvPr id="3" name="Content Placeholder 2">
            <a:extLst>
              <a:ext uri="{FF2B5EF4-FFF2-40B4-BE49-F238E27FC236}">
                <a16:creationId xmlns:a16="http://schemas.microsoft.com/office/drawing/2014/main" id="{5FC0A899-7FA1-57C8-B983-09B31B7ACB07}"/>
              </a:ext>
            </a:extLst>
          </p:cNvPr>
          <p:cNvSpPr>
            <a:spLocks noGrp="1"/>
          </p:cNvSpPr>
          <p:nvPr>
            <p:ph idx="1"/>
          </p:nvPr>
        </p:nvSpPr>
        <p:spPr/>
        <p:txBody>
          <a:bodyPr>
            <a:normAutofit/>
          </a:bodyPr>
          <a:lstStyle/>
          <a:p>
            <a:pPr algn="just"/>
            <a:r>
              <a:rPr lang="en-US" sz="2100" dirty="0"/>
              <a:t>All Tableau users know the basic charts and graphs that can be easily plotted using the Show me tab which contains various charts, such as line chart, pie chart, heat maps, </a:t>
            </a:r>
            <a:r>
              <a:rPr lang="en-US" sz="2100" dirty="0" err="1"/>
              <a:t>treemaps</a:t>
            </a:r>
            <a:r>
              <a:rPr lang="en-US" sz="2100" dirty="0"/>
              <a:t>, etc. </a:t>
            </a:r>
          </a:p>
          <a:p>
            <a:pPr algn="just"/>
            <a:r>
              <a:rPr lang="en-US" sz="2100" dirty="0"/>
              <a:t>To make the visualization more interactive on the dashboard, Tableau also provides some advanced graphs that need a bit more computations than the graphs shown under the Show me tab. </a:t>
            </a:r>
          </a:p>
          <a:p>
            <a:pPr algn="just"/>
            <a:r>
              <a:rPr lang="en-US" sz="2100" dirty="0"/>
              <a:t>The following are the advanced graphs: </a:t>
            </a:r>
          </a:p>
          <a:p>
            <a:pPr marL="457200" lvl="1" indent="0" algn="just">
              <a:buNone/>
            </a:pPr>
            <a:r>
              <a:rPr lang="en-US" sz="2100" dirty="0"/>
              <a:t>1. Motion chart </a:t>
            </a:r>
          </a:p>
          <a:p>
            <a:pPr marL="457200" lvl="1" indent="0" algn="just">
              <a:buNone/>
            </a:pPr>
            <a:r>
              <a:rPr lang="en-US" sz="2100" dirty="0"/>
              <a:t>2. Bump chart </a:t>
            </a:r>
          </a:p>
          <a:p>
            <a:pPr marL="457200" lvl="1" indent="0" algn="just">
              <a:buNone/>
            </a:pPr>
            <a:r>
              <a:rPr lang="en-US" sz="2100" dirty="0"/>
              <a:t>3. Waterfall chart</a:t>
            </a:r>
            <a:endParaRPr lang="en-IN" sz="2100" dirty="0"/>
          </a:p>
        </p:txBody>
      </p:sp>
      <p:sp>
        <p:nvSpPr>
          <p:cNvPr id="4" name="Slide Number Placeholder 3">
            <a:extLst>
              <a:ext uri="{FF2B5EF4-FFF2-40B4-BE49-F238E27FC236}">
                <a16:creationId xmlns:a16="http://schemas.microsoft.com/office/drawing/2014/main" id="{982D33A2-01A3-73E0-3B1C-DD87FD24A7D5}"/>
              </a:ext>
            </a:extLst>
          </p:cNvPr>
          <p:cNvSpPr>
            <a:spLocks noGrp="1"/>
          </p:cNvSpPr>
          <p:nvPr>
            <p:ph type="sldNum" sz="quarter" idx="12"/>
          </p:nvPr>
        </p:nvSpPr>
        <p:spPr/>
        <p:txBody>
          <a:bodyPr/>
          <a:lstStyle/>
          <a:p>
            <a:fld id="{FF9EA794-534A-4B7C-89DA-511CBCFD9128}" type="slidenum">
              <a:rPr lang="en-IN" smtClean="0"/>
              <a:t>34</a:t>
            </a:fld>
            <a:endParaRPr lang="en-IN"/>
          </a:p>
        </p:txBody>
      </p:sp>
    </p:spTree>
    <p:extLst>
      <p:ext uri="{BB962C8B-B14F-4D97-AF65-F5344CB8AC3E}">
        <p14:creationId xmlns:p14="http://schemas.microsoft.com/office/powerpoint/2010/main" val="3668244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3EF6-A4A9-1B9D-9843-E2F7857C290C}"/>
              </a:ext>
            </a:extLst>
          </p:cNvPr>
          <p:cNvSpPr>
            <a:spLocks noGrp="1"/>
          </p:cNvSpPr>
          <p:nvPr>
            <p:ph type="title"/>
          </p:nvPr>
        </p:nvSpPr>
        <p:spPr/>
        <p:txBody>
          <a:bodyPr/>
          <a:lstStyle/>
          <a:p>
            <a:pPr algn="ctr"/>
            <a:r>
              <a:rPr lang="en-IN" b="1" dirty="0">
                <a:solidFill>
                  <a:srgbClr val="C00000"/>
                </a:solidFill>
              </a:rPr>
              <a:t>Motion Chart</a:t>
            </a:r>
          </a:p>
        </p:txBody>
      </p:sp>
      <p:sp>
        <p:nvSpPr>
          <p:cNvPr id="3" name="Content Placeholder 2">
            <a:extLst>
              <a:ext uri="{FF2B5EF4-FFF2-40B4-BE49-F238E27FC236}">
                <a16:creationId xmlns:a16="http://schemas.microsoft.com/office/drawing/2014/main" id="{5FC0A899-7FA1-57C8-B983-09B31B7ACB07}"/>
              </a:ext>
            </a:extLst>
          </p:cNvPr>
          <p:cNvSpPr>
            <a:spLocks noGrp="1"/>
          </p:cNvSpPr>
          <p:nvPr>
            <p:ph idx="1"/>
          </p:nvPr>
        </p:nvSpPr>
        <p:spPr>
          <a:xfrm>
            <a:off x="838200" y="1690688"/>
            <a:ext cx="10515600" cy="4351338"/>
          </a:xfrm>
        </p:spPr>
        <p:txBody>
          <a:bodyPr>
            <a:noAutofit/>
          </a:bodyPr>
          <a:lstStyle/>
          <a:p>
            <a:pPr algn="just"/>
            <a:r>
              <a:rPr lang="en-US" sz="2100" dirty="0"/>
              <a:t>A motion chart is nothing but a chart that shows the transformation in data dynamically.</a:t>
            </a:r>
          </a:p>
          <a:p>
            <a:pPr algn="just"/>
            <a:r>
              <a:rPr lang="en-US" sz="2100" dirty="0"/>
              <a:t>Suppose, we want to dynamically see the trends of profit and sales over the years. </a:t>
            </a:r>
          </a:p>
          <a:p>
            <a:pPr algn="just"/>
            <a:r>
              <a:rPr lang="en-US" sz="2100" dirty="0"/>
              <a:t>A motion chart is created in the Tableau by performing the following steps: </a:t>
            </a:r>
          </a:p>
          <a:p>
            <a:pPr lvl="1" algn="just"/>
            <a:r>
              <a:rPr lang="en-US" sz="2100" dirty="0"/>
              <a:t>Step 1: Drag the dimension Order Date to the Columns shelf and measures Profit and Sales to the Rows shelf. </a:t>
            </a:r>
          </a:p>
          <a:p>
            <a:pPr lvl="1" algn="just"/>
            <a:r>
              <a:rPr lang="en-US" sz="2100" dirty="0"/>
              <a:t>Step 2: Change the format of the Order date to Month-Year by right clicking on it and then clicking on Custom under the More tab as shown below (Figure). </a:t>
            </a:r>
          </a:p>
          <a:p>
            <a:pPr lvl="1" algn="just"/>
            <a:r>
              <a:rPr lang="en-US" sz="2100" dirty="0"/>
              <a:t>Step 3: Drag the dimension Order Date to the Pages shelf and change the format accordingly. </a:t>
            </a:r>
          </a:p>
          <a:p>
            <a:pPr lvl="1" algn="just"/>
            <a:r>
              <a:rPr lang="en-US" sz="2100" dirty="0"/>
              <a:t>Step 4: To recognize the current trend in the run-time motion chart, change the mark type under the Marks shelf from Automatic to All. </a:t>
            </a:r>
          </a:p>
          <a:p>
            <a:pPr lvl="1" algn="just"/>
            <a:r>
              <a:rPr lang="en-US" sz="2100" dirty="0"/>
              <a:t>Step 5: Set the show to Trails under the Show history visible on the right side of the window.</a:t>
            </a:r>
            <a:endParaRPr lang="en-IN" sz="2100" dirty="0"/>
          </a:p>
        </p:txBody>
      </p:sp>
      <p:sp>
        <p:nvSpPr>
          <p:cNvPr id="4" name="Slide Number Placeholder 3">
            <a:extLst>
              <a:ext uri="{FF2B5EF4-FFF2-40B4-BE49-F238E27FC236}">
                <a16:creationId xmlns:a16="http://schemas.microsoft.com/office/drawing/2014/main" id="{982D33A2-01A3-73E0-3B1C-DD87FD24A7D5}"/>
              </a:ext>
            </a:extLst>
          </p:cNvPr>
          <p:cNvSpPr>
            <a:spLocks noGrp="1"/>
          </p:cNvSpPr>
          <p:nvPr>
            <p:ph type="sldNum" sz="quarter" idx="12"/>
          </p:nvPr>
        </p:nvSpPr>
        <p:spPr/>
        <p:txBody>
          <a:bodyPr/>
          <a:lstStyle/>
          <a:p>
            <a:fld id="{FF9EA794-534A-4B7C-89DA-511CBCFD9128}" type="slidenum">
              <a:rPr lang="en-IN" smtClean="0"/>
              <a:t>35</a:t>
            </a:fld>
            <a:endParaRPr lang="en-IN"/>
          </a:p>
        </p:txBody>
      </p:sp>
    </p:spTree>
    <p:extLst>
      <p:ext uri="{BB962C8B-B14F-4D97-AF65-F5344CB8AC3E}">
        <p14:creationId xmlns:p14="http://schemas.microsoft.com/office/powerpoint/2010/main" val="891424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96C-9AD6-4495-6957-68335AF2900F}"/>
              </a:ext>
            </a:extLst>
          </p:cNvPr>
          <p:cNvSpPr>
            <a:spLocks noGrp="1"/>
          </p:cNvSpPr>
          <p:nvPr>
            <p:ph type="title"/>
          </p:nvPr>
        </p:nvSpPr>
        <p:spPr>
          <a:xfrm>
            <a:off x="707572" y="-20473"/>
            <a:ext cx="10515600" cy="1325563"/>
          </a:xfrm>
        </p:spPr>
        <p:txBody>
          <a:bodyPr/>
          <a:lstStyle/>
          <a:p>
            <a:pPr algn="ctr"/>
            <a:r>
              <a:rPr lang="en-IN" b="1" dirty="0">
                <a:solidFill>
                  <a:srgbClr val="C00000"/>
                </a:solidFill>
              </a:rPr>
              <a:t>Motion Chart</a:t>
            </a:r>
            <a:endParaRPr lang="en-IN" dirty="0"/>
          </a:p>
        </p:txBody>
      </p:sp>
      <p:sp>
        <p:nvSpPr>
          <p:cNvPr id="4" name="Slide Number Placeholder 3">
            <a:extLst>
              <a:ext uri="{FF2B5EF4-FFF2-40B4-BE49-F238E27FC236}">
                <a16:creationId xmlns:a16="http://schemas.microsoft.com/office/drawing/2014/main" id="{2F6B668F-956A-9F94-C728-0CF56C9DD3A0}"/>
              </a:ext>
            </a:extLst>
          </p:cNvPr>
          <p:cNvSpPr>
            <a:spLocks noGrp="1"/>
          </p:cNvSpPr>
          <p:nvPr>
            <p:ph type="sldNum" sz="quarter" idx="12"/>
          </p:nvPr>
        </p:nvSpPr>
        <p:spPr/>
        <p:txBody>
          <a:bodyPr/>
          <a:lstStyle/>
          <a:p>
            <a:fld id="{FF9EA794-534A-4B7C-89DA-511CBCFD9128}" type="slidenum">
              <a:rPr lang="en-IN" smtClean="0"/>
              <a:t>36</a:t>
            </a:fld>
            <a:endParaRPr lang="en-IN"/>
          </a:p>
        </p:txBody>
      </p:sp>
      <p:pic>
        <p:nvPicPr>
          <p:cNvPr id="6" name="Picture 5">
            <a:extLst>
              <a:ext uri="{FF2B5EF4-FFF2-40B4-BE49-F238E27FC236}">
                <a16:creationId xmlns:a16="http://schemas.microsoft.com/office/drawing/2014/main" id="{03E644A2-CCC2-C1E3-B272-9C201B827C32}"/>
              </a:ext>
            </a:extLst>
          </p:cNvPr>
          <p:cNvPicPr>
            <a:picLocks noChangeAspect="1"/>
          </p:cNvPicPr>
          <p:nvPr/>
        </p:nvPicPr>
        <p:blipFill>
          <a:blip r:embed="rId2"/>
          <a:stretch>
            <a:fillRect/>
          </a:stretch>
        </p:blipFill>
        <p:spPr>
          <a:xfrm>
            <a:off x="2928257" y="1104547"/>
            <a:ext cx="6742965" cy="4947910"/>
          </a:xfrm>
          <a:prstGeom prst="rect">
            <a:avLst/>
          </a:prstGeom>
        </p:spPr>
      </p:pic>
      <p:sp>
        <p:nvSpPr>
          <p:cNvPr id="8" name="TextBox 7">
            <a:extLst>
              <a:ext uri="{FF2B5EF4-FFF2-40B4-BE49-F238E27FC236}">
                <a16:creationId xmlns:a16="http://schemas.microsoft.com/office/drawing/2014/main" id="{69CC9606-F45D-9F51-0820-9CFA30A62262}"/>
              </a:ext>
            </a:extLst>
          </p:cNvPr>
          <p:cNvSpPr txBox="1"/>
          <p:nvPr/>
        </p:nvSpPr>
        <p:spPr>
          <a:xfrm>
            <a:off x="3439886" y="6171684"/>
            <a:ext cx="6096000" cy="369332"/>
          </a:xfrm>
          <a:prstGeom prst="rect">
            <a:avLst/>
          </a:prstGeom>
          <a:noFill/>
        </p:spPr>
        <p:txBody>
          <a:bodyPr wrap="square">
            <a:spAutoFit/>
          </a:bodyPr>
          <a:lstStyle/>
          <a:p>
            <a:pPr algn="ctr"/>
            <a:r>
              <a:rPr lang="en-US" dirty="0"/>
              <a:t>Changing the format for the motion chart.</a:t>
            </a:r>
            <a:endParaRPr lang="en-IN" dirty="0"/>
          </a:p>
        </p:txBody>
      </p:sp>
    </p:spTree>
    <p:extLst>
      <p:ext uri="{BB962C8B-B14F-4D97-AF65-F5344CB8AC3E}">
        <p14:creationId xmlns:p14="http://schemas.microsoft.com/office/powerpoint/2010/main" val="3038231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96C-9AD6-4495-6957-68335AF2900F}"/>
              </a:ext>
            </a:extLst>
          </p:cNvPr>
          <p:cNvSpPr>
            <a:spLocks noGrp="1"/>
          </p:cNvSpPr>
          <p:nvPr>
            <p:ph type="title"/>
          </p:nvPr>
        </p:nvSpPr>
        <p:spPr>
          <a:xfrm>
            <a:off x="707572" y="-20473"/>
            <a:ext cx="10515600" cy="1325563"/>
          </a:xfrm>
        </p:spPr>
        <p:txBody>
          <a:bodyPr/>
          <a:lstStyle/>
          <a:p>
            <a:pPr algn="ctr"/>
            <a:r>
              <a:rPr lang="en-IN" b="1" dirty="0">
                <a:solidFill>
                  <a:srgbClr val="C00000"/>
                </a:solidFill>
              </a:rPr>
              <a:t>Motion Chart</a:t>
            </a:r>
            <a:endParaRPr lang="en-IN" dirty="0"/>
          </a:p>
        </p:txBody>
      </p:sp>
      <p:sp>
        <p:nvSpPr>
          <p:cNvPr id="4" name="Slide Number Placeholder 3">
            <a:extLst>
              <a:ext uri="{FF2B5EF4-FFF2-40B4-BE49-F238E27FC236}">
                <a16:creationId xmlns:a16="http://schemas.microsoft.com/office/drawing/2014/main" id="{2F6B668F-956A-9F94-C728-0CF56C9DD3A0}"/>
              </a:ext>
            </a:extLst>
          </p:cNvPr>
          <p:cNvSpPr>
            <a:spLocks noGrp="1"/>
          </p:cNvSpPr>
          <p:nvPr>
            <p:ph type="sldNum" sz="quarter" idx="12"/>
          </p:nvPr>
        </p:nvSpPr>
        <p:spPr/>
        <p:txBody>
          <a:bodyPr/>
          <a:lstStyle/>
          <a:p>
            <a:fld id="{FF9EA794-534A-4B7C-89DA-511CBCFD9128}" type="slidenum">
              <a:rPr lang="en-IN" smtClean="0"/>
              <a:t>37</a:t>
            </a:fld>
            <a:endParaRPr lang="en-IN"/>
          </a:p>
        </p:txBody>
      </p:sp>
      <p:sp>
        <p:nvSpPr>
          <p:cNvPr id="8" name="TextBox 7">
            <a:extLst>
              <a:ext uri="{FF2B5EF4-FFF2-40B4-BE49-F238E27FC236}">
                <a16:creationId xmlns:a16="http://schemas.microsoft.com/office/drawing/2014/main" id="{69CC9606-F45D-9F51-0820-9CFA30A62262}"/>
              </a:ext>
            </a:extLst>
          </p:cNvPr>
          <p:cNvSpPr txBox="1"/>
          <p:nvPr/>
        </p:nvSpPr>
        <p:spPr>
          <a:xfrm>
            <a:off x="3439886" y="6171684"/>
            <a:ext cx="6096000" cy="369332"/>
          </a:xfrm>
          <a:prstGeom prst="rect">
            <a:avLst/>
          </a:prstGeom>
          <a:noFill/>
        </p:spPr>
        <p:txBody>
          <a:bodyPr wrap="square">
            <a:spAutoFit/>
          </a:bodyPr>
          <a:lstStyle/>
          <a:p>
            <a:pPr algn="ctr"/>
            <a:r>
              <a:rPr lang="en-US" dirty="0"/>
              <a:t>Motion chart example</a:t>
            </a:r>
            <a:endParaRPr lang="en-IN" dirty="0"/>
          </a:p>
        </p:txBody>
      </p:sp>
      <p:pic>
        <p:nvPicPr>
          <p:cNvPr id="5" name="Picture 4">
            <a:extLst>
              <a:ext uri="{FF2B5EF4-FFF2-40B4-BE49-F238E27FC236}">
                <a16:creationId xmlns:a16="http://schemas.microsoft.com/office/drawing/2014/main" id="{6D2C349B-6EF8-90BE-49FF-B92349310E02}"/>
              </a:ext>
            </a:extLst>
          </p:cNvPr>
          <p:cNvPicPr>
            <a:picLocks noChangeAspect="1"/>
          </p:cNvPicPr>
          <p:nvPr/>
        </p:nvPicPr>
        <p:blipFill>
          <a:blip r:embed="rId2"/>
          <a:stretch>
            <a:fillRect/>
          </a:stretch>
        </p:blipFill>
        <p:spPr>
          <a:xfrm>
            <a:off x="2567676" y="1069131"/>
            <a:ext cx="7056648" cy="5010220"/>
          </a:xfrm>
          <a:prstGeom prst="rect">
            <a:avLst/>
          </a:prstGeom>
        </p:spPr>
      </p:pic>
    </p:spTree>
    <p:extLst>
      <p:ext uri="{BB962C8B-B14F-4D97-AF65-F5344CB8AC3E}">
        <p14:creationId xmlns:p14="http://schemas.microsoft.com/office/powerpoint/2010/main" val="599283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96C-9AD6-4495-6957-68335AF2900F}"/>
              </a:ext>
            </a:extLst>
          </p:cNvPr>
          <p:cNvSpPr>
            <a:spLocks noGrp="1"/>
          </p:cNvSpPr>
          <p:nvPr>
            <p:ph type="title"/>
          </p:nvPr>
        </p:nvSpPr>
        <p:spPr/>
        <p:txBody>
          <a:bodyPr/>
          <a:lstStyle/>
          <a:p>
            <a:pPr algn="ctr"/>
            <a:r>
              <a:rPr lang="en-IN" b="1" dirty="0">
                <a:solidFill>
                  <a:srgbClr val="C00000"/>
                </a:solidFill>
              </a:rPr>
              <a:t>Bump Chart</a:t>
            </a:r>
            <a:endParaRPr lang="en-IN" dirty="0"/>
          </a:p>
        </p:txBody>
      </p:sp>
      <p:sp>
        <p:nvSpPr>
          <p:cNvPr id="3" name="Content Placeholder 2">
            <a:extLst>
              <a:ext uri="{FF2B5EF4-FFF2-40B4-BE49-F238E27FC236}">
                <a16:creationId xmlns:a16="http://schemas.microsoft.com/office/drawing/2014/main" id="{7702AA7B-FF4C-FDB9-699E-62A06E5C00F6}"/>
              </a:ext>
            </a:extLst>
          </p:cNvPr>
          <p:cNvSpPr>
            <a:spLocks noGrp="1"/>
          </p:cNvSpPr>
          <p:nvPr>
            <p:ph idx="1"/>
          </p:nvPr>
        </p:nvSpPr>
        <p:spPr>
          <a:xfrm>
            <a:off x="838200" y="1690688"/>
            <a:ext cx="10515600" cy="4351338"/>
          </a:xfrm>
        </p:spPr>
        <p:txBody>
          <a:bodyPr>
            <a:noAutofit/>
          </a:bodyPr>
          <a:lstStyle/>
          <a:p>
            <a:pPr algn="just"/>
            <a:r>
              <a:rPr lang="en-US" sz="2100" dirty="0"/>
              <a:t>Say, you want to look at the sales of different categories in a year. </a:t>
            </a:r>
          </a:p>
          <a:p>
            <a:pPr algn="just"/>
            <a:r>
              <a:rPr lang="en-US" sz="2100" dirty="0"/>
              <a:t>You can do this using a basic line chart, but a bump chart will give you more detailed results of the same problem. </a:t>
            </a:r>
          </a:p>
          <a:p>
            <a:pPr algn="just"/>
            <a:r>
              <a:rPr lang="en-US" sz="2100" dirty="0"/>
              <a:t>Bump charts are mostly used to get an idea of the change in the approval of products over years. </a:t>
            </a:r>
          </a:p>
          <a:p>
            <a:pPr algn="just"/>
            <a:r>
              <a:rPr lang="en-US" sz="2100" dirty="0"/>
              <a:t>Let’s learn to plot a bump chart: </a:t>
            </a:r>
          </a:p>
          <a:p>
            <a:pPr lvl="1" algn="just"/>
            <a:r>
              <a:rPr lang="en-US" sz="2100" dirty="0"/>
              <a:t>Step 1: Bump charts are created based on ranks. So, first, create a calculated field as shown below (Figure): </a:t>
            </a:r>
          </a:p>
          <a:p>
            <a:pPr lvl="1" algn="just"/>
            <a:r>
              <a:rPr lang="en-US" sz="2100" dirty="0"/>
              <a:t>Step 2: Drag Order Date to the Columns shelf and change its format to Month. Drag Category to the Colors property under the Marks pane. Also, drag the newly created calculated field Rank to the Rows shelf. </a:t>
            </a:r>
          </a:p>
          <a:p>
            <a:pPr lvl="1" algn="just"/>
            <a:r>
              <a:rPr lang="en-US" sz="2100" dirty="0"/>
              <a:t>Step 3: To allocate the rank by the categories, right-click the Rank → Compute Using → Category. </a:t>
            </a:r>
            <a:endParaRPr lang="en-IN" sz="2100" dirty="0"/>
          </a:p>
        </p:txBody>
      </p:sp>
      <p:sp>
        <p:nvSpPr>
          <p:cNvPr id="4" name="Slide Number Placeholder 3">
            <a:extLst>
              <a:ext uri="{FF2B5EF4-FFF2-40B4-BE49-F238E27FC236}">
                <a16:creationId xmlns:a16="http://schemas.microsoft.com/office/drawing/2014/main" id="{2F6B668F-956A-9F94-C728-0CF56C9DD3A0}"/>
              </a:ext>
            </a:extLst>
          </p:cNvPr>
          <p:cNvSpPr>
            <a:spLocks noGrp="1"/>
          </p:cNvSpPr>
          <p:nvPr>
            <p:ph type="sldNum" sz="quarter" idx="12"/>
          </p:nvPr>
        </p:nvSpPr>
        <p:spPr/>
        <p:txBody>
          <a:bodyPr/>
          <a:lstStyle/>
          <a:p>
            <a:fld id="{FF9EA794-534A-4B7C-89DA-511CBCFD9128}" type="slidenum">
              <a:rPr lang="en-IN" smtClean="0"/>
              <a:t>38</a:t>
            </a:fld>
            <a:endParaRPr lang="en-IN"/>
          </a:p>
        </p:txBody>
      </p:sp>
    </p:spTree>
    <p:extLst>
      <p:ext uri="{BB962C8B-B14F-4D97-AF65-F5344CB8AC3E}">
        <p14:creationId xmlns:p14="http://schemas.microsoft.com/office/powerpoint/2010/main" val="297873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96C-9AD6-4495-6957-68335AF2900F}"/>
              </a:ext>
            </a:extLst>
          </p:cNvPr>
          <p:cNvSpPr>
            <a:spLocks noGrp="1"/>
          </p:cNvSpPr>
          <p:nvPr>
            <p:ph type="title"/>
          </p:nvPr>
        </p:nvSpPr>
        <p:spPr>
          <a:xfrm>
            <a:off x="566420" y="212725"/>
            <a:ext cx="10515600" cy="1325563"/>
          </a:xfrm>
        </p:spPr>
        <p:txBody>
          <a:bodyPr/>
          <a:lstStyle/>
          <a:p>
            <a:pPr algn="ctr"/>
            <a:r>
              <a:rPr lang="en-IN" b="1">
                <a:solidFill>
                  <a:srgbClr val="C00000"/>
                </a:solidFill>
              </a:rPr>
              <a:t>Bump Chart</a:t>
            </a:r>
            <a:endParaRPr lang="en-IN" dirty="0"/>
          </a:p>
        </p:txBody>
      </p:sp>
      <p:sp>
        <p:nvSpPr>
          <p:cNvPr id="4" name="Slide Number Placeholder 3">
            <a:extLst>
              <a:ext uri="{FF2B5EF4-FFF2-40B4-BE49-F238E27FC236}">
                <a16:creationId xmlns:a16="http://schemas.microsoft.com/office/drawing/2014/main" id="{2F6B668F-956A-9F94-C728-0CF56C9DD3A0}"/>
              </a:ext>
            </a:extLst>
          </p:cNvPr>
          <p:cNvSpPr>
            <a:spLocks noGrp="1"/>
          </p:cNvSpPr>
          <p:nvPr>
            <p:ph type="sldNum" sz="quarter" idx="12"/>
          </p:nvPr>
        </p:nvSpPr>
        <p:spPr/>
        <p:txBody>
          <a:bodyPr/>
          <a:lstStyle/>
          <a:p>
            <a:fld id="{FF9EA794-534A-4B7C-89DA-511CBCFD9128}" type="slidenum">
              <a:rPr lang="en-IN" smtClean="0"/>
              <a:t>39</a:t>
            </a:fld>
            <a:endParaRPr lang="en-IN"/>
          </a:p>
        </p:txBody>
      </p:sp>
      <p:pic>
        <p:nvPicPr>
          <p:cNvPr id="6" name="Picture 5">
            <a:extLst>
              <a:ext uri="{FF2B5EF4-FFF2-40B4-BE49-F238E27FC236}">
                <a16:creationId xmlns:a16="http://schemas.microsoft.com/office/drawing/2014/main" id="{8E9AC657-DAEF-FFAB-D597-F4579B86D0D6}"/>
              </a:ext>
            </a:extLst>
          </p:cNvPr>
          <p:cNvPicPr>
            <a:picLocks noChangeAspect="1"/>
          </p:cNvPicPr>
          <p:nvPr/>
        </p:nvPicPr>
        <p:blipFill>
          <a:blip r:embed="rId2"/>
          <a:stretch>
            <a:fillRect/>
          </a:stretch>
        </p:blipFill>
        <p:spPr>
          <a:xfrm>
            <a:off x="1099458" y="1421802"/>
            <a:ext cx="9982562" cy="4010170"/>
          </a:xfrm>
          <a:prstGeom prst="rect">
            <a:avLst/>
          </a:prstGeom>
        </p:spPr>
      </p:pic>
      <p:sp>
        <p:nvSpPr>
          <p:cNvPr id="8" name="TextBox 7">
            <a:extLst>
              <a:ext uri="{FF2B5EF4-FFF2-40B4-BE49-F238E27FC236}">
                <a16:creationId xmlns:a16="http://schemas.microsoft.com/office/drawing/2014/main" id="{71C1E7D0-79EA-575A-3B2F-5C0D7C383C2B}"/>
              </a:ext>
            </a:extLst>
          </p:cNvPr>
          <p:cNvSpPr txBox="1"/>
          <p:nvPr/>
        </p:nvSpPr>
        <p:spPr>
          <a:xfrm>
            <a:off x="3145971" y="5709495"/>
            <a:ext cx="6096000" cy="369332"/>
          </a:xfrm>
          <a:prstGeom prst="rect">
            <a:avLst/>
          </a:prstGeom>
          <a:noFill/>
        </p:spPr>
        <p:txBody>
          <a:bodyPr wrap="square">
            <a:spAutoFit/>
          </a:bodyPr>
          <a:lstStyle/>
          <a:p>
            <a:pPr algn="ctr"/>
            <a:r>
              <a:rPr lang="en-IN" dirty="0"/>
              <a:t>Creating a calculated field</a:t>
            </a:r>
          </a:p>
        </p:txBody>
      </p:sp>
    </p:spTree>
    <p:extLst>
      <p:ext uri="{BB962C8B-B14F-4D97-AF65-F5344CB8AC3E}">
        <p14:creationId xmlns:p14="http://schemas.microsoft.com/office/powerpoint/2010/main" val="237470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838200" y="136525"/>
            <a:ext cx="10515600" cy="1325563"/>
          </a:xfrm>
        </p:spPr>
        <p:txBody>
          <a:bodyPr/>
          <a:lstStyle/>
          <a:p>
            <a:pPr algn="ctr"/>
            <a:r>
              <a:rPr lang="en-US" b="1" dirty="0">
                <a:solidFill>
                  <a:srgbClr val="C00000"/>
                </a:solidFill>
              </a:rPr>
              <a:t>Important Features in Tableau</a:t>
            </a:r>
            <a:endParaRPr lang="en-IN" b="1" dirty="0">
              <a:solidFill>
                <a:srgbClr val="C00000"/>
              </a:solidFill>
            </a:endParaRPr>
          </a:p>
        </p:txBody>
      </p:sp>
      <p:sp>
        <p:nvSpPr>
          <p:cNvPr id="5" name="Content Placeholder 4">
            <a:extLst>
              <a:ext uri="{FF2B5EF4-FFF2-40B4-BE49-F238E27FC236}">
                <a16:creationId xmlns:a16="http://schemas.microsoft.com/office/drawing/2014/main" id="{E6993FFF-C40C-C6AF-E6C0-C34DA1DCE002}"/>
              </a:ext>
            </a:extLst>
          </p:cNvPr>
          <p:cNvSpPr>
            <a:spLocks noGrp="1"/>
          </p:cNvSpPr>
          <p:nvPr>
            <p:ph idx="1"/>
          </p:nvPr>
        </p:nvSpPr>
        <p:spPr>
          <a:xfrm>
            <a:off x="838200" y="1462088"/>
            <a:ext cx="10515600" cy="5140551"/>
          </a:xfrm>
        </p:spPr>
        <p:txBody>
          <a:bodyPr>
            <a:noAutofit/>
          </a:bodyPr>
          <a:lstStyle/>
          <a:p>
            <a:pPr marL="457200" indent="-457200" algn="just">
              <a:buFont typeface="+mj-lt"/>
              <a:buAutoNum type="arabicPeriod"/>
            </a:pPr>
            <a:r>
              <a:rPr lang="en-US" sz="2100" b="1" dirty="0"/>
              <a:t>Data Blending </a:t>
            </a:r>
            <a:r>
              <a:rPr lang="en-US" sz="2100" dirty="0"/>
              <a:t>– Data blending plays a vital role in data analysis and visualization and hence is the supreme feature in Tableau. Data blending comes in a role where we merge the relevant data from various sources to analyze it in one view and portray it visually using graphs. </a:t>
            </a:r>
          </a:p>
          <a:p>
            <a:pPr marL="457200" indent="-457200" algn="just">
              <a:buFont typeface="+mj-lt"/>
              <a:buAutoNum type="arabicPeriod"/>
            </a:pPr>
            <a:r>
              <a:rPr lang="en-US" sz="2100" b="1" dirty="0"/>
              <a:t>Real-Time Analysis </a:t>
            </a:r>
            <a:r>
              <a:rPr lang="en-US" sz="2100" dirty="0"/>
              <a:t>– When the speed is high and the dynamic real time analysis of the data becomes complex, real-time analysis helps the user to rapidly comprehend and analyze the real-time data. Thus, Tableau helps in extracting important information from the rapidly moving real-time data with collective analysis. </a:t>
            </a:r>
          </a:p>
          <a:p>
            <a:pPr marL="457200" indent="-457200" algn="just">
              <a:buFont typeface="+mj-lt"/>
              <a:buAutoNum type="arabicPeriod"/>
            </a:pPr>
            <a:r>
              <a:rPr lang="en-US" sz="2100" b="1" dirty="0"/>
              <a:t>A Collaboration of Data </a:t>
            </a:r>
            <a:r>
              <a:rPr lang="en-US" sz="2100" dirty="0"/>
              <a:t>– Data analysis is not a separating task; it needs a collaboration medium for the team members, and this is the reason that Tableaus provide us with the collaboration of data. Team members can share various forms of data, take follow-ups from one another, and share easy visualizations so that others get values from the data. It is critical to make sure that everybody can comprehend the data and conclude vital decisions.</a:t>
            </a:r>
            <a:endParaRPr lang="en-IN" sz="21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4</a:t>
            </a:fld>
            <a:endParaRPr lang="en-IN"/>
          </a:p>
        </p:txBody>
      </p:sp>
    </p:spTree>
    <p:extLst>
      <p:ext uri="{BB962C8B-B14F-4D97-AF65-F5344CB8AC3E}">
        <p14:creationId xmlns:p14="http://schemas.microsoft.com/office/powerpoint/2010/main" val="3885601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96C-9AD6-4495-6957-68335AF2900F}"/>
              </a:ext>
            </a:extLst>
          </p:cNvPr>
          <p:cNvSpPr>
            <a:spLocks noGrp="1"/>
          </p:cNvSpPr>
          <p:nvPr>
            <p:ph type="title"/>
          </p:nvPr>
        </p:nvSpPr>
        <p:spPr>
          <a:xfrm>
            <a:off x="729343" y="0"/>
            <a:ext cx="10515600" cy="1325563"/>
          </a:xfrm>
        </p:spPr>
        <p:txBody>
          <a:bodyPr/>
          <a:lstStyle/>
          <a:p>
            <a:pPr algn="ctr"/>
            <a:r>
              <a:rPr lang="en-IN" b="1" dirty="0">
                <a:solidFill>
                  <a:srgbClr val="C00000"/>
                </a:solidFill>
              </a:rPr>
              <a:t>Bump Chart</a:t>
            </a:r>
            <a:endParaRPr lang="en-IN" dirty="0"/>
          </a:p>
        </p:txBody>
      </p:sp>
      <p:sp>
        <p:nvSpPr>
          <p:cNvPr id="3" name="Content Placeholder 2">
            <a:extLst>
              <a:ext uri="{FF2B5EF4-FFF2-40B4-BE49-F238E27FC236}">
                <a16:creationId xmlns:a16="http://schemas.microsoft.com/office/drawing/2014/main" id="{7702AA7B-FF4C-FDB9-699E-62A06E5C00F6}"/>
              </a:ext>
            </a:extLst>
          </p:cNvPr>
          <p:cNvSpPr>
            <a:spLocks noGrp="1"/>
          </p:cNvSpPr>
          <p:nvPr>
            <p:ph idx="1"/>
          </p:nvPr>
        </p:nvSpPr>
        <p:spPr>
          <a:xfrm>
            <a:off x="838200" y="1292679"/>
            <a:ext cx="10515600" cy="4351338"/>
          </a:xfrm>
        </p:spPr>
        <p:txBody>
          <a:bodyPr>
            <a:noAutofit/>
          </a:bodyPr>
          <a:lstStyle/>
          <a:p>
            <a:pPr lvl="1" algn="just">
              <a:lnSpc>
                <a:spcPct val="150000"/>
              </a:lnSpc>
            </a:pPr>
            <a:r>
              <a:rPr lang="en-US" sz="2100" dirty="0"/>
              <a:t>Step 4: Drag the calculated field Rank to the Rows shelf again and repeat Step 3. </a:t>
            </a:r>
          </a:p>
          <a:p>
            <a:pPr lvl="1" algn="just">
              <a:lnSpc>
                <a:spcPct val="150000"/>
              </a:lnSpc>
            </a:pPr>
            <a:r>
              <a:rPr lang="en-US" sz="2100" dirty="0"/>
              <a:t>Step 5: Right-click on the second Rank in the canvas area, and select Dual Axis.</a:t>
            </a:r>
          </a:p>
          <a:p>
            <a:pPr lvl="1" algn="just">
              <a:lnSpc>
                <a:spcPct val="150000"/>
              </a:lnSpc>
            </a:pPr>
            <a:r>
              <a:rPr lang="en-US" sz="2100" dirty="0"/>
              <a:t>Step 6: Alter the Mark type to Circle of either of the Rank under the Marks pane. </a:t>
            </a:r>
          </a:p>
          <a:p>
            <a:pPr lvl="1" algn="just">
              <a:lnSpc>
                <a:spcPct val="150000"/>
              </a:lnSpc>
            </a:pPr>
            <a:r>
              <a:rPr lang="en-US" sz="2100" dirty="0"/>
              <a:t>Step 7: Ranks can be reversed by the following navigation – Click on the axis → Edit Axis → Reversed Scale. The bump chart is ready (Figure).</a:t>
            </a:r>
            <a:endParaRPr lang="en-IN" sz="2100" dirty="0"/>
          </a:p>
        </p:txBody>
      </p:sp>
      <p:sp>
        <p:nvSpPr>
          <p:cNvPr id="4" name="Slide Number Placeholder 3">
            <a:extLst>
              <a:ext uri="{FF2B5EF4-FFF2-40B4-BE49-F238E27FC236}">
                <a16:creationId xmlns:a16="http://schemas.microsoft.com/office/drawing/2014/main" id="{2F6B668F-956A-9F94-C728-0CF56C9DD3A0}"/>
              </a:ext>
            </a:extLst>
          </p:cNvPr>
          <p:cNvSpPr>
            <a:spLocks noGrp="1"/>
          </p:cNvSpPr>
          <p:nvPr>
            <p:ph type="sldNum" sz="quarter" idx="12"/>
          </p:nvPr>
        </p:nvSpPr>
        <p:spPr/>
        <p:txBody>
          <a:bodyPr/>
          <a:lstStyle/>
          <a:p>
            <a:fld id="{FF9EA794-534A-4B7C-89DA-511CBCFD9128}" type="slidenum">
              <a:rPr lang="en-IN" smtClean="0"/>
              <a:t>40</a:t>
            </a:fld>
            <a:endParaRPr lang="en-IN"/>
          </a:p>
        </p:txBody>
      </p:sp>
    </p:spTree>
    <p:extLst>
      <p:ext uri="{BB962C8B-B14F-4D97-AF65-F5344CB8AC3E}">
        <p14:creationId xmlns:p14="http://schemas.microsoft.com/office/powerpoint/2010/main" val="3656023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96C-9AD6-4495-6957-68335AF2900F}"/>
              </a:ext>
            </a:extLst>
          </p:cNvPr>
          <p:cNvSpPr>
            <a:spLocks noGrp="1"/>
          </p:cNvSpPr>
          <p:nvPr>
            <p:ph type="title"/>
          </p:nvPr>
        </p:nvSpPr>
        <p:spPr>
          <a:xfrm>
            <a:off x="729343" y="0"/>
            <a:ext cx="10515600" cy="1325563"/>
          </a:xfrm>
        </p:spPr>
        <p:txBody>
          <a:bodyPr/>
          <a:lstStyle/>
          <a:p>
            <a:pPr algn="ctr"/>
            <a:r>
              <a:rPr lang="en-IN" b="1" dirty="0">
                <a:solidFill>
                  <a:srgbClr val="C00000"/>
                </a:solidFill>
              </a:rPr>
              <a:t>Bump Chart</a:t>
            </a:r>
            <a:endParaRPr lang="en-IN" dirty="0"/>
          </a:p>
        </p:txBody>
      </p:sp>
      <p:sp>
        <p:nvSpPr>
          <p:cNvPr id="4" name="Slide Number Placeholder 3">
            <a:extLst>
              <a:ext uri="{FF2B5EF4-FFF2-40B4-BE49-F238E27FC236}">
                <a16:creationId xmlns:a16="http://schemas.microsoft.com/office/drawing/2014/main" id="{2F6B668F-956A-9F94-C728-0CF56C9DD3A0}"/>
              </a:ext>
            </a:extLst>
          </p:cNvPr>
          <p:cNvSpPr>
            <a:spLocks noGrp="1"/>
          </p:cNvSpPr>
          <p:nvPr>
            <p:ph type="sldNum" sz="quarter" idx="12"/>
          </p:nvPr>
        </p:nvSpPr>
        <p:spPr/>
        <p:txBody>
          <a:bodyPr/>
          <a:lstStyle/>
          <a:p>
            <a:fld id="{FF9EA794-534A-4B7C-89DA-511CBCFD9128}" type="slidenum">
              <a:rPr lang="en-IN" smtClean="0"/>
              <a:t>41</a:t>
            </a:fld>
            <a:endParaRPr lang="en-IN"/>
          </a:p>
        </p:txBody>
      </p:sp>
      <p:pic>
        <p:nvPicPr>
          <p:cNvPr id="6" name="Picture 5">
            <a:extLst>
              <a:ext uri="{FF2B5EF4-FFF2-40B4-BE49-F238E27FC236}">
                <a16:creationId xmlns:a16="http://schemas.microsoft.com/office/drawing/2014/main" id="{E871B8F8-7EBD-5E65-11FA-F5CD94FBDF73}"/>
              </a:ext>
            </a:extLst>
          </p:cNvPr>
          <p:cNvPicPr>
            <a:picLocks noChangeAspect="1"/>
          </p:cNvPicPr>
          <p:nvPr/>
        </p:nvPicPr>
        <p:blipFill>
          <a:blip r:embed="rId2"/>
          <a:stretch>
            <a:fillRect/>
          </a:stretch>
        </p:blipFill>
        <p:spPr>
          <a:xfrm>
            <a:off x="2450393" y="1325563"/>
            <a:ext cx="7522479" cy="4351338"/>
          </a:xfrm>
          <a:prstGeom prst="rect">
            <a:avLst/>
          </a:prstGeom>
        </p:spPr>
      </p:pic>
      <p:sp>
        <p:nvSpPr>
          <p:cNvPr id="7" name="TextBox 6">
            <a:extLst>
              <a:ext uri="{FF2B5EF4-FFF2-40B4-BE49-F238E27FC236}">
                <a16:creationId xmlns:a16="http://schemas.microsoft.com/office/drawing/2014/main" id="{F873A325-00C2-A29E-6EF0-0647FC164E26}"/>
              </a:ext>
            </a:extLst>
          </p:cNvPr>
          <p:cNvSpPr txBox="1"/>
          <p:nvPr/>
        </p:nvSpPr>
        <p:spPr>
          <a:xfrm>
            <a:off x="3254829" y="5987018"/>
            <a:ext cx="6096000" cy="369332"/>
          </a:xfrm>
          <a:prstGeom prst="rect">
            <a:avLst/>
          </a:prstGeom>
          <a:noFill/>
        </p:spPr>
        <p:txBody>
          <a:bodyPr wrap="square">
            <a:spAutoFit/>
          </a:bodyPr>
          <a:lstStyle/>
          <a:p>
            <a:pPr algn="ctr"/>
            <a:r>
              <a:rPr lang="en-IN" dirty="0"/>
              <a:t> Bump chart</a:t>
            </a:r>
          </a:p>
        </p:txBody>
      </p:sp>
    </p:spTree>
    <p:extLst>
      <p:ext uri="{BB962C8B-B14F-4D97-AF65-F5344CB8AC3E}">
        <p14:creationId xmlns:p14="http://schemas.microsoft.com/office/powerpoint/2010/main" val="2089867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96C-9AD6-4495-6957-68335AF2900F}"/>
              </a:ext>
            </a:extLst>
          </p:cNvPr>
          <p:cNvSpPr>
            <a:spLocks noGrp="1"/>
          </p:cNvSpPr>
          <p:nvPr>
            <p:ph type="title"/>
          </p:nvPr>
        </p:nvSpPr>
        <p:spPr>
          <a:xfrm>
            <a:off x="729343" y="0"/>
            <a:ext cx="10515600" cy="1325563"/>
          </a:xfrm>
        </p:spPr>
        <p:txBody>
          <a:bodyPr/>
          <a:lstStyle/>
          <a:p>
            <a:pPr algn="ctr"/>
            <a:r>
              <a:rPr lang="en-IN" b="1" dirty="0">
                <a:solidFill>
                  <a:srgbClr val="C00000"/>
                </a:solidFill>
              </a:rPr>
              <a:t>Waterfall Chart</a:t>
            </a:r>
            <a:endParaRPr lang="en-IN" dirty="0"/>
          </a:p>
        </p:txBody>
      </p:sp>
      <p:sp>
        <p:nvSpPr>
          <p:cNvPr id="3" name="Content Placeholder 2">
            <a:extLst>
              <a:ext uri="{FF2B5EF4-FFF2-40B4-BE49-F238E27FC236}">
                <a16:creationId xmlns:a16="http://schemas.microsoft.com/office/drawing/2014/main" id="{7702AA7B-FF4C-FDB9-699E-62A06E5C00F6}"/>
              </a:ext>
            </a:extLst>
          </p:cNvPr>
          <p:cNvSpPr>
            <a:spLocks noGrp="1"/>
          </p:cNvSpPr>
          <p:nvPr>
            <p:ph idx="1"/>
          </p:nvPr>
        </p:nvSpPr>
        <p:spPr>
          <a:xfrm>
            <a:off x="642257" y="1325563"/>
            <a:ext cx="10515600" cy="4351338"/>
          </a:xfrm>
        </p:spPr>
        <p:txBody>
          <a:bodyPr>
            <a:noAutofit/>
          </a:bodyPr>
          <a:lstStyle/>
          <a:p>
            <a:pPr lvl="1" algn="just">
              <a:lnSpc>
                <a:spcPct val="100000"/>
              </a:lnSpc>
            </a:pPr>
            <a:r>
              <a:rPr lang="en-US" sz="2100" dirty="0"/>
              <a:t>A waterfall chart is exactly what it means; it depicts the flow between certain statistics.</a:t>
            </a:r>
          </a:p>
          <a:p>
            <a:pPr lvl="1" algn="just">
              <a:lnSpc>
                <a:spcPct val="100000"/>
              </a:lnSpc>
            </a:pPr>
            <a:r>
              <a:rPr lang="en-US" sz="2100" dirty="0"/>
              <a:t>A line chart is replaced by a waterfall chart as it is more interactive. A waterfall chart is used to analyze a measure – its rise and fall over the years. </a:t>
            </a:r>
          </a:p>
          <a:p>
            <a:pPr lvl="1" algn="just">
              <a:lnSpc>
                <a:spcPct val="100000"/>
              </a:lnSpc>
            </a:pPr>
            <a:r>
              <a:rPr lang="en-US" sz="2100" dirty="0"/>
              <a:t>Here, we will see the flow of sales over the years. To achieve this, execute the following steps: </a:t>
            </a:r>
          </a:p>
          <a:p>
            <a:pPr lvl="1" algn="just">
              <a:lnSpc>
                <a:spcPct val="100000"/>
              </a:lnSpc>
            </a:pPr>
            <a:r>
              <a:rPr lang="en-US" sz="2100" dirty="0"/>
              <a:t>Step 1: Drag the Order Date and Profit to Columns and Rows shelves, respectively. Change the format of the Order Date to Month Year and for the Profit, convert the Quick Table Calculation to Running Total.</a:t>
            </a:r>
          </a:p>
          <a:p>
            <a:pPr lvl="1" algn="just">
              <a:lnSpc>
                <a:spcPct val="100000"/>
              </a:lnSpc>
            </a:pPr>
            <a:r>
              <a:rPr lang="en-US" sz="2100" dirty="0"/>
              <a:t>Step 2: Under the Marks pane, change the Mark type to Gantt Bar. You can also alter the size accordingly.</a:t>
            </a:r>
          </a:p>
          <a:p>
            <a:pPr lvl="1" algn="just">
              <a:lnSpc>
                <a:spcPct val="100000"/>
              </a:lnSpc>
            </a:pPr>
            <a:r>
              <a:rPr lang="en-US" sz="2100" dirty="0"/>
              <a:t>Step 3: Create a calculated field named Negative Profit and drag it to Size under the Marks pane. This field will fill the Gantt chart. </a:t>
            </a:r>
          </a:p>
          <a:p>
            <a:pPr lvl="1" algn="just">
              <a:lnSpc>
                <a:spcPct val="100000"/>
              </a:lnSpc>
            </a:pPr>
            <a:r>
              <a:rPr lang="en-US" sz="2100" dirty="0"/>
              <a:t>Step 4: Drag Profit to the type Color under the Marks pane (Figure).</a:t>
            </a:r>
            <a:endParaRPr lang="en-IN" sz="2100" dirty="0"/>
          </a:p>
        </p:txBody>
      </p:sp>
      <p:sp>
        <p:nvSpPr>
          <p:cNvPr id="4" name="Slide Number Placeholder 3">
            <a:extLst>
              <a:ext uri="{FF2B5EF4-FFF2-40B4-BE49-F238E27FC236}">
                <a16:creationId xmlns:a16="http://schemas.microsoft.com/office/drawing/2014/main" id="{2F6B668F-956A-9F94-C728-0CF56C9DD3A0}"/>
              </a:ext>
            </a:extLst>
          </p:cNvPr>
          <p:cNvSpPr>
            <a:spLocks noGrp="1"/>
          </p:cNvSpPr>
          <p:nvPr>
            <p:ph type="sldNum" sz="quarter" idx="12"/>
          </p:nvPr>
        </p:nvSpPr>
        <p:spPr/>
        <p:txBody>
          <a:bodyPr/>
          <a:lstStyle/>
          <a:p>
            <a:fld id="{FF9EA794-534A-4B7C-89DA-511CBCFD9128}" type="slidenum">
              <a:rPr lang="en-IN" smtClean="0"/>
              <a:t>42</a:t>
            </a:fld>
            <a:endParaRPr lang="en-IN"/>
          </a:p>
        </p:txBody>
      </p:sp>
    </p:spTree>
    <p:extLst>
      <p:ext uri="{BB962C8B-B14F-4D97-AF65-F5344CB8AC3E}">
        <p14:creationId xmlns:p14="http://schemas.microsoft.com/office/powerpoint/2010/main" val="4146674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96C-9AD6-4495-6957-68335AF2900F}"/>
              </a:ext>
            </a:extLst>
          </p:cNvPr>
          <p:cNvSpPr>
            <a:spLocks noGrp="1"/>
          </p:cNvSpPr>
          <p:nvPr>
            <p:ph type="title"/>
          </p:nvPr>
        </p:nvSpPr>
        <p:spPr>
          <a:xfrm>
            <a:off x="729343" y="0"/>
            <a:ext cx="10515600" cy="1325563"/>
          </a:xfrm>
        </p:spPr>
        <p:txBody>
          <a:bodyPr/>
          <a:lstStyle/>
          <a:p>
            <a:pPr algn="ctr"/>
            <a:r>
              <a:rPr lang="en-IN" b="1" dirty="0">
                <a:solidFill>
                  <a:srgbClr val="C00000"/>
                </a:solidFill>
              </a:rPr>
              <a:t>Waterfall Chart</a:t>
            </a:r>
            <a:endParaRPr lang="en-IN" dirty="0"/>
          </a:p>
        </p:txBody>
      </p:sp>
      <p:sp>
        <p:nvSpPr>
          <p:cNvPr id="4" name="Slide Number Placeholder 3">
            <a:extLst>
              <a:ext uri="{FF2B5EF4-FFF2-40B4-BE49-F238E27FC236}">
                <a16:creationId xmlns:a16="http://schemas.microsoft.com/office/drawing/2014/main" id="{2F6B668F-956A-9F94-C728-0CF56C9DD3A0}"/>
              </a:ext>
            </a:extLst>
          </p:cNvPr>
          <p:cNvSpPr>
            <a:spLocks noGrp="1"/>
          </p:cNvSpPr>
          <p:nvPr>
            <p:ph type="sldNum" sz="quarter" idx="12"/>
          </p:nvPr>
        </p:nvSpPr>
        <p:spPr/>
        <p:txBody>
          <a:bodyPr/>
          <a:lstStyle/>
          <a:p>
            <a:fld id="{FF9EA794-534A-4B7C-89DA-511CBCFD9128}" type="slidenum">
              <a:rPr lang="en-IN" smtClean="0"/>
              <a:t>43</a:t>
            </a:fld>
            <a:endParaRPr lang="en-IN"/>
          </a:p>
        </p:txBody>
      </p:sp>
      <p:sp>
        <p:nvSpPr>
          <p:cNvPr id="7" name="TextBox 6">
            <a:extLst>
              <a:ext uri="{FF2B5EF4-FFF2-40B4-BE49-F238E27FC236}">
                <a16:creationId xmlns:a16="http://schemas.microsoft.com/office/drawing/2014/main" id="{F873A325-00C2-A29E-6EF0-0647FC164E26}"/>
              </a:ext>
            </a:extLst>
          </p:cNvPr>
          <p:cNvSpPr txBox="1"/>
          <p:nvPr/>
        </p:nvSpPr>
        <p:spPr>
          <a:xfrm>
            <a:off x="3254829" y="5987018"/>
            <a:ext cx="6096000" cy="369332"/>
          </a:xfrm>
          <a:prstGeom prst="rect">
            <a:avLst/>
          </a:prstGeom>
          <a:noFill/>
        </p:spPr>
        <p:txBody>
          <a:bodyPr wrap="square">
            <a:spAutoFit/>
          </a:bodyPr>
          <a:lstStyle/>
          <a:p>
            <a:pPr algn="ctr"/>
            <a:r>
              <a:rPr lang="en-IN" dirty="0"/>
              <a:t> Waterfall chart.</a:t>
            </a:r>
          </a:p>
        </p:txBody>
      </p:sp>
      <p:pic>
        <p:nvPicPr>
          <p:cNvPr id="5" name="Picture 4">
            <a:extLst>
              <a:ext uri="{FF2B5EF4-FFF2-40B4-BE49-F238E27FC236}">
                <a16:creationId xmlns:a16="http://schemas.microsoft.com/office/drawing/2014/main" id="{8406DA3A-B358-D255-6CD4-C074830C95C3}"/>
              </a:ext>
            </a:extLst>
          </p:cNvPr>
          <p:cNvPicPr>
            <a:picLocks noChangeAspect="1"/>
          </p:cNvPicPr>
          <p:nvPr/>
        </p:nvPicPr>
        <p:blipFill>
          <a:blip r:embed="rId2"/>
          <a:stretch>
            <a:fillRect/>
          </a:stretch>
        </p:blipFill>
        <p:spPr>
          <a:xfrm>
            <a:off x="2198914" y="1170300"/>
            <a:ext cx="7878837" cy="4566471"/>
          </a:xfrm>
          <a:prstGeom prst="rect">
            <a:avLst/>
          </a:prstGeom>
        </p:spPr>
      </p:pic>
    </p:spTree>
    <p:extLst>
      <p:ext uri="{BB962C8B-B14F-4D97-AF65-F5344CB8AC3E}">
        <p14:creationId xmlns:p14="http://schemas.microsoft.com/office/powerpoint/2010/main" val="3505749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B8E501-B868-0E35-BA1F-8C8D005392B7}"/>
              </a:ext>
            </a:extLst>
          </p:cNvPr>
          <p:cNvSpPr>
            <a:spLocks noGrp="1"/>
          </p:cNvSpPr>
          <p:nvPr>
            <p:ph type="title"/>
          </p:nvPr>
        </p:nvSpPr>
        <p:spPr/>
        <p:txBody>
          <a:bodyPr/>
          <a:lstStyle/>
          <a:p>
            <a:pPr algn="ctr"/>
            <a:r>
              <a:rPr lang="en-IN" b="1" dirty="0">
                <a:solidFill>
                  <a:srgbClr val="C00000"/>
                </a:solidFill>
              </a:rPr>
              <a:t>Integrate Tableau with Google Sheets</a:t>
            </a:r>
          </a:p>
        </p:txBody>
      </p:sp>
      <p:sp>
        <p:nvSpPr>
          <p:cNvPr id="6" name="Content Placeholder 5">
            <a:extLst>
              <a:ext uri="{FF2B5EF4-FFF2-40B4-BE49-F238E27FC236}">
                <a16:creationId xmlns:a16="http://schemas.microsoft.com/office/drawing/2014/main" id="{1B57AFED-255F-63AB-5E14-1649A6C4E7B7}"/>
              </a:ext>
            </a:extLst>
          </p:cNvPr>
          <p:cNvSpPr>
            <a:spLocks noGrp="1"/>
          </p:cNvSpPr>
          <p:nvPr>
            <p:ph idx="1"/>
          </p:nvPr>
        </p:nvSpPr>
        <p:spPr/>
        <p:txBody>
          <a:bodyPr>
            <a:normAutofit/>
          </a:bodyPr>
          <a:lstStyle/>
          <a:p>
            <a:pPr algn="just"/>
            <a:r>
              <a:rPr lang="en-US" sz="2100" dirty="0"/>
              <a:t>Google Sheets is a spreadsheet utility bestowed by Google. </a:t>
            </a:r>
          </a:p>
          <a:p>
            <a:pPr algn="just"/>
            <a:r>
              <a:rPr lang="en-US" sz="2100" dirty="0"/>
              <a:t>Google Sheets is a web-based application and free of cost. </a:t>
            </a:r>
          </a:p>
          <a:p>
            <a:pPr algn="just"/>
            <a:r>
              <a:rPr lang="en-US" sz="2100" dirty="0"/>
              <a:t>It is now possible to integrate Google Sheets in Tableau using the Google Sheets connector. </a:t>
            </a:r>
          </a:p>
          <a:p>
            <a:pPr algn="just"/>
            <a:r>
              <a:rPr lang="en-US" sz="2100" dirty="0"/>
              <a:t>Tableau is strongly sup ported by Application Programming Interface (API) which helps us to get a seamless connection and gather productive insights. </a:t>
            </a:r>
          </a:p>
          <a:p>
            <a:pPr algn="just"/>
            <a:r>
              <a:rPr lang="en-US" sz="2100" dirty="0"/>
              <a:t>To integrate Google Sheets in Tableau, execute the following steps: </a:t>
            </a:r>
          </a:p>
          <a:p>
            <a:pPr lvl="1" algn="just"/>
            <a:r>
              <a:rPr lang="en-US" sz="2100" dirty="0"/>
              <a:t>Step 1: Open the Tableau application on your device, go to the connect column, and select Google Sheets under the To a Server tab. </a:t>
            </a:r>
          </a:p>
          <a:p>
            <a:pPr lvl="1" algn="just"/>
            <a:r>
              <a:rPr lang="en-US" sz="2100" dirty="0"/>
              <a:t>Step 2: After Step 1, you will be directed to a page asking to sign into your Google account. </a:t>
            </a:r>
          </a:p>
          <a:p>
            <a:pPr lvl="1" algn="just"/>
            <a:r>
              <a:rPr lang="en-US" sz="2100" dirty="0"/>
              <a:t>Step 3: Grant Tableau permission to access the Google Sheets. </a:t>
            </a:r>
          </a:p>
          <a:p>
            <a:pPr lvl="1" algn="just"/>
            <a:r>
              <a:rPr lang="en-US" sz="2100" dirty="0"/>
              <a:t>Step 4: Select the desired Google Sheet to integrate with Tableau (Figure).</a:t>
            </a:r>
            <a:endParaRPr lang="en-IN" sz="2100" dirty="0"/>
          </a:p>
        </p:txBody>
      </p:sp>
      <p:sp>
        <p:nvSpPr>
          <p:cNvPr id="4" name="Slide Number Placeholder 3">
            <a:extLst>
              <a:ext uri="{FF2B5EF4-FFF2-40B4-BE49-F238E27FC236}">
                <a16:creationId xmlns:a16="http://schemas.microsoft.com/office/drawing/2014/main" id="{2F6B668F-956A-9F94-C728-0CF56C9DD3A0}"/>
              </a:ext>
            </a:extLst>
          </p:cNvPr>
          <p:cNvSpPr>
            <a:spLocks noGrp="1"/>
          </p:cNvSpPr>
          <p:nvPr>
            <p:ph type="sldNum" sz="quarter" idx="12"/>
          </p:nvPr>
        </p:nvSpPr>
        <p:spPr/>
        <p:txBody>
          <a:bodyPr/>
          <a:lstStyle/>
          <a:p>
            <a:fld id="{FF9EA794-534A-4B7C-89DA-511CBCFD9128}" type="slidenum">
              <a:rPr lang="en-IN" smtClean="0"/>
              <a:t>44</a:t>
            </a:fld>
            <a:endParaRPr lang="en-IN"/>
          </a:p>
        </p:txBody>
      </p:sp>
    </p:spTree>
    <p:extLst>
      <p:ext uri="{BB962C8B-B14F-4D97-AF65-F5344CB8AC3E}">
        <p14:creationId xmlns:p14="http://schemas.microsoft.com/office/powerpoint/2010/main" val="13944962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96C-9AD6-4495-6957-68335AF2900F}"/>
              </a:ext>
            </a:extLst>
          </p:cNvPr>
          <p:cNvSpPr>
            <a:spLocks noGrp="1"/>
          </p:cNvSpPr>
          <p:nvPr>
            <p:ph type="title"/>
          </p:nvPr>
        </p:nvSpPr>
        <p:spPr>
          <a:xfrm>
            <a:off x="729343" y="0"/>
            <a:ext cx="10515600" cy="1325563"/>
          </a:xfrm>
        </p:spPr>
        <p:txBody>
          <a:bodyPr/>
          <a:lstStyle/>
          <a:p>
            <a:pPr algn="ctr"/>
            <a:r>
              <a:rPr lang="en-IN" b="1" dirty="0">
                <a:solidFill>
                  <a:srgbClr val="C00000"/>
                </a:solidFill>
              </a:rPr>
              <a:t>Integrate Tableau with Google Sheets</a:t>
            </a:r>
            <a:endParaRPr lang="en-IN" dirty="0"/>
          </a:p>
        </p:txBody>
      </p:sp>
      <p:sp>
        <p:nvSpPr>
          <p:cNvPr id="4" name="Slide Number Placeholder 3">
            <a:extLst>
              <a:ext uri="{FF2B5EF4-FFF2-40B4-BE49-F238E27FC236}">
                <a16:creationId xmlns:a16="http://schemas.microsoft.com/office/drawing/2014/main" id="{2F6B668F-956A-9F94-C728-0CF56C9DD3A0}"/>
              </a:ext>
            </a:extLst>
          </p:cNvPr>
          <p:cNvSpPr>
            <a:spLocks noGrp="1"/>
          </p:cNvSpPr>
          <p:nvPr>
            <p:ph type="sldNum" sz="quarter" idx="12"/>
          </p:nvPr>
        </p:nvSpPr>
        <p:spPr/>
        <p:txBody>
          <a:bodyPr/>
          <a:lstStyle/>
          <a:p>
            <a:fld id="{FF9EA794-534A-4B7C-89DA-511CBCFD9128}" type="slidenum">
              <a:rPr lang="en-IN" smtClean="0"/>
              <a:t>45</a:t>
            </a:fld>
            <a:endParaRPr lang="en-IN"/>
          </a:p>
        </p:txBody>
      </p:sp>
      <p:sp>
        <p:nvSpPr>
          <p:cNvPr id="7" name="TextBox 6">
            <a:extLst>
              <a:ext uri="{FF2B5EF4-FFF2-40B4-BE49-F238E27FC236}">
                <a16:creationId xmlns:a16="http://schemas.microsoft.com/office/drawing/2014/main" id="{F873A325-00C2-A29E-6EF0-0647FC164E26}"/>
              </a:ext>
            </a:extLst>
          </p:cNvPr>
          <p:cNvSpPr txBox="1"/>
          <p:nvPr/>
        </p:nvSpPr>
        <p:spPr>
          <a:xfrm>
            <a:off x="3254829" y="5987018"/>
            <a:ext cx="6096000" cy="369332"/>
          </a:xfrm>
          <a:prstGeom prst="rect">
            <a:avLst/>
          </a:prstGeom>
          <a:noFill/>
        </p:spPr>
        <p:txBody>
          <a:bodyPr wrap="square">
            <a:spAutoFit/>
          </a:bodyPr>
          <a:lstStyle/>
          <a:p>
            <a:pPr algn="ctr"/>
            <a:r>
              <a:rPr lang="en-IN" dirty="0"/>
              <a:t> </a:t>
            </a:r>
            <a:r>
              <a:rPr lang="en-US" dirty="0"/>
              <a:t>Integrating Google Sheets in Tableau.</a:t>
            </a:r>
            <a:endParaRPr lang="en-IN" dirty="0"/>
          </a:p>
        </p:txBody>
      </p:sp>
      <p:pic>
        <p:nvPicPr>
          <p:cNvPr id="6" name="Picture 5">
            <a:extLst>
              <a:ext uri="{FF2B5EF4-FFF2-40B4-BE49-F238E27FC236}">
                <a16:creationId xmlns:a16="http://schemas.microsoft.com/office/drawing/2014/main" id="{4E3FAB90-F147-58F3-05E1-C4F5786AEBB9}"/>
              </a:ext>
            </a:extLst>
          </p:cNvPr>
          <p:cNvPicPr>
            <a:picLocks noChangeAspect="1"/>
          </p:cNvPicPr>
          <p:nvPr/>
        </p:nvPicPr>
        <p:blipFill>
          <a:blip r:embed="rId2"/>
          <a:stretch>
            <a:fillRect/>
          </a:stretch>
        </p:blipFill>
        <p:spPr>
          <a:xfrm>
            <a:off x="1752600" y="1410891"/>
            <a:ext cx="8268625" cy="4412967"/>
          </a:xfrm>
          <a:prstGeom prst="rect">
            <a:avLst/>
          </a:prstGeom>
        </p:spPr>
      </p:pic>
    </p:spTree>
    <p:extLst>
      <p:ext uri="{BB962C8B-B14F-4D97-AF65-F5344CB8AC3E}">
        <p14:creationId xmlns:p14="http://schemas.microsoft.com/office/powerpoint/2010/main" val="936779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B8E501-B868-0E35-BA1F-8C8D005392B7}"/>
              </a:ext>
            </a:extLst>
          </p:cNvPr>
          <p:cNvSpPr>
            <a:spLocks noGrp="1"/>
          </p:cNvSpPr>
          <p:nvPr>
            <p:ph type="title"/>
          </p:nvPr>
        </p:nvSpPr>
        <p:spPr/>
        <p:txBody>
          <a:bodyPr/>
          <a:lstStyle/>
          <a:p>
            <a:pPr algn="ctr"/>
            <a:r>
              <a:rPr lang="en-IN" b="1" dirty="0">
                <a:solidFill>
                  <a:srgbClr val="C00000"/>
                </a:solidFill>
              </a:rPr>
              <a:t>Integrate Tableau with Google Sheets</a:t>
            </a:r>
          </a:p>
        </p:txBody>
      </p:sp>
      <p:sp>
        <p:nvSpPr>
          <p:cNvPr id="6" name="Content Placeholder 5">
            <a:extLst>
              <a:ext uri="{FF2B5EF4-FFF2-40B4-BE49-F238E27FC236}">
                <a16:creationId xmlns:a16="http://schemas.microsoft.com/office/drawing/2014/main" id="{1B57AFED-255F-63AB-5E14-1649A6C4E7B7}"/>
              </a:ext>
            </a:extLst>
          </p:cNvPr>
          <p:cNvSpPr>
            <a:spLocks noGrp="1"/>
          </p:cNvSpPr>
          <p:nvPr>
            <p:ph idx="1"/>
          </p:nvPr>
        </p:nvSpPr>
        <p:spPr/>
        <p:txBody>
          <a:bodyPr>
            <a:normAutofit/>
          </a:bodyPr>
          <a:lstStyle/>
          <a:p>
            <a:pPr algn="just">
              <a:lnSpc>
                <a:spcPct val="150000"/>
              </a:lnSpc>
            </a:pPr>
            <a:r>
              <a:rPr lang="en-US" sz="2100" dirty="0"/>
              <a:t>Although one can now connect Google Sheets in Tableau, it does have certain limitations. They are as follows: </a:t>
            </a:r>
          </a:p>
          <a:p>
            <a:pPr marL="457200" lvl="1" indent="0" algn="just">
              <a:lnSpc>
                <a:spcPct val="150000"/>
              </a:lnSpc>
              <a:buNone/>
            </a:pPr>
            <a:r>
              <a:rPr lang="en-US" sz="2100" dirty="0" err="1"/>
              <a:t>i</a:t>
            </a:r>
            <a:r>
              <a:rPr lang="en-US" sz="2100" dirty="0"/>
              <a:t>. Tableau is not supported by dynamic updates. Changes made in the Google Sheet would not be reflected in Tableau immediately. </a:t>
            </a:r>
          </a:p>
          <a:p>
            <a:pPr marL="457200" lvl="1" indent="0" algn="just">
              <a:lnSpc>
                <a:spcPct val="150000"/>
              </a:lnSpc>
              <a:buNone/>
            </a:pPr>
            <a:r>
              <a:rPr lang="en-US" sz="2100" dirty="0"/>
              <a:t>ii. Composite transformations are not possible in Tableau; it affects the performance. </a:t>
            </a:r>
          </a:p>
          <a:p>
            <a:pPr marL="457200" lvl="1" indent="0" algn="just">
              <a:lnSpc>
                <a:spcPct val="150000"/>
              </a:lnSpc>
              <a:buNone/>
            </a:pPr>
            <a:r>
              <a:rPr lang="en-US" sz="2100" dirty="0"/>
              <a:t>iii. Using joins to connect various data sources, including Google Sheets, is a tedious task. </a:t>
            </a:r>
          </a:p>
          <a:p>
            <a:pPr marL="457200" lvl="1" indent="0" algn="just">
              <a:lnSpc>
                <a:spcPct val="150000"/>
              </a:lnSpc>
              <a:buNone/>
            </a:pPr>
            <a:r>
              <a:rPr lang="en-US" sz="2100" dirty="0"/>
              <a:t>iv. Team-drive accounts cannot be used to integrate Google Sheets in Tableau.</a:t>
            </a:r>
            <a:endParaRPr lang="en-IN" sz="2100" dirty="0"/>
          </a:p>
        </p:txBody>
      </p:sp>
      <p:sp>
        <p:nvSpPr>
          <p:cNvPr id="4" name="Slide Number Placeholder 3">
            <a:extLst>
              <a:ext uri="{FF2B5EF4-FFF2-40B4-BE49-F238E27FC236}">
                <a16:creationId xmlns:a16="http://schemas.microsoft.com/office/drawing/2014/main" id="{2F6B668F-956A-9F94-C728-0CF56C9DD3A0}"/>
              </a:ext>
            </a:extLst>
          </p:cNvPr>
          <p:cNvSpPr>
            <a:spLocks noGrp="1"/>
          </p:cNvSpPr>
          <p:nvPr>
            <p:ph type="sldNum" sz="quarter" idx="12"/>
          </p:nvPr>
        </p:nvSpPr>
        <p:spPr/>
        <p:txBody>
          <a:bodyPr/>
          <a:lstStyle/>
          <a:p>
            <a:fld id="{FF9EA794-534A-4B7C-89DA-511CBCFD9128}" type="slidenum">
              <a:rPr lang="en-IN" smtClean="0"/>
              <a:t>46</a:t>
            </a:fld>
            <a:endParaRPr lang="en-IN"/>
          </a:p>
        </p:txBody>
      </p:sp>
    </p:spTree>
    <p:extLst>
      <p:ext uri="{BB962C8B-B14F-4D97-AF65-F5344CB8AC3E}">
        <p14:creationId xmlns:p14="http://schemas.microsoft.com/office/powerpoint/2010/main" val="27723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838200" y="136525"/>
            <a:ext cx="10515600" cy="1325563"/>
          </a:xfrm>
        </p:spPr>
        <p:txBody>
          <a:bodyPr/>
          <a:lstStyle/>
          <a:p>
            <a:pPr algn="ctr"/>
            <a:r>
              <a:rPr lang="en-US" b="1" dirty="0">
                <a:solidFill>
                  <a:srgbClr val="C00000"/>
                </a:solidFill>
              </a:rPr>
              <a:t>Analytics Cycle</a:t>
            </a:r>
            <a:endParaRPr lang="en-IN" b="1" dirty="0">
              <a:solidFill>
                <a:srgbClr val="C00000"/>
              </a:solidFill>
            </a:endParaRPr>
          </a:p>
        </p:txBody>
      </p:sp>
      <p:sp>
        <p:nvSpPr>
          <p:cNvPr id="5" name="Content Placeholder 4">
            <a:extLst>
              <a:ext uri="{FF2B5EF4-FFF2-40B4-BE49-F238E27FC236}">
                <a16:creationId xmlns:a16="http://schemas.microsoft.com/office/drawing/2014/main" id="{E6993FFF-C40C-C6AF-E6C0-C34DA1DCE002}"/>
              </a:ext>
            </a:extLst>
          </p:cNvPr>
          <p:cNvSpPr>
            <a:spLocks noGrp="1"/>
          </p:cNvSpPr>
          <p:nvPr>
            <p:ph idx="1"/>
          </p:nvPr>
        </p:nvSpPr>
        <p:spPr>
          <a:xfrm>
            <a:off x="838200" y="1338944"/>
            <a:ext cx="10515600" cy="5140551"/>
          </a:xfrm>
        </p:spPr>
        <p:txBody>
          <a:bodyPr>
            <a:noAutofit/>
          </a:bodyPr>
          <a:lstStyle/>
          <a:p>
            <a:pPr algn="just"/>
            <a:r>
              <a:rPr lang="en-US" sz="2100" dirty="0"/>
              <a:t>A person who goes well along with data and tries to comprehend the data moves within the analytics cycle. The analytics cycle can be explained as below:</a:t>
            </a:r>
          </a:p>
          <a:p>
            <a:pPr algn="just"/>
            <a:r>
              <a:rPr lang="en-US" sz="2100" dirty="0"/>
              <a:t>Because of the Tableau, you can move candidly within the steps and iterate along the analytics cycle and get answers to the questions or even frame new questions. </a:t>
            </a:r>
          </a:p>
          <a:p>
            <a:pPr marL="914400" lvl="1" indent="-457200" algn="just">
              <a:buFont typeface="+mj-lt"/>
              <a:buAutoNum type="arabicPeriod"/>
            </a:pPr>
            <a:r>
              <a:rPr lang="en-US" sz="2100" b="1" dirty="0"/>
              <a:t>Data Discovery </a:t>
            </a:r>
            <a:r>
              <a:rPr lang="en-US" sz="2100" dirty="0"/>
              <a:t>– Exploring the data becomes easier with Tableau and understand the data that can be plotted visually. </a:t>
            </a:r>
          </a:p>
          <a:p>
            <a:pPr marL="914400" lvl="1" indent="-457200" algn="just">
              <a:buFont typeface="+mj-lt"/>
              <a:buAutoNum type="arabicPeriod"/>
            </a:pPr>
            <a:r>
              <a:rPr lang="en-US" sz="2100" b="1" dirty="0"/>
              <a:t>Data Preparation </a:t>
            </a:r>
            <a:r>
              <a:rPr lang="en-US" sz="2100" dirty="0"/>
              <a:t>– As mentioned above, data from various sources can be merged in Tableau. Tableau provides various functionalities that make complex and messy data come together. </a:t>
            </a:r>
          </a:p>
          <a:p>
            <a:pPr marL="914400" lvl="1" indent="-457200" algn="just">
              <a:buFont typeface="+mj-lt"/>
              <a:buAutoNum type="arabicPeriod"/>
            </a:pPr>
            <a:r>
              <a:rPr lang="en-US" sz="2100" b="1" dirty="0"/>
              <a:t>Data Analysis </a:t>
            </a:r>
            <a:r>
              <a:rPr lang="en-US" sz="2100" dirty="0"/>
              <a:t>– Data visualization is easier with Tableau. With Tableau, one can get familiar with the trends, recognize the outliers. Tableau provides us with various functionalities that allow us to get deep into complex patterns and correlations of data. </a:t>
            </a:r>
          </a:p>
          <a:p>
            <a:pPr marL="914400" lvl="1" indent="-457200" algn="just">
              <a:buFont typeface="+mj-lt"/>
              <a:buAutoNum type="arabicPeriod"/>
            </a:pPr>
            <a:r>
              <a:rPr lang="en-US" sz="2100" b="1" dirty="0"/>
              <a:t>Data Storytelling </a:t>
            </a:r>
            <a:r>
              <a:rPr lang="en-US" sz="2100" dirty="0"/>
              <a:t>– With Tableau, we can build dashboards and stories along with visualizations so that the audience understands the story behind your visualizations better. </a:t>
            </a:r>
            <a:endParaRPr lang="en-IN" sz="2100" dirty="0"/>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5</a:t>
            </a:fld>
            <a:endParaRPr lang="en-IN"/>
          </a:p>
        </p:txBody>
      </p:sp>
    </p:spTree>
    <p:extLst>
      <p:ext uri="{BB962C8B-B14F-4D97-AF65-F5344CB8AC3E}">
        <p14:creationId xmlns:p14="http://schemas.microsoft.com/office/powerpoint/2010/main" val="137590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838200" y="136525"/>
            <a:ext cx="10515600" cy="1325563"/>
          </a:xfrm>
        </p:spPr>
        <p:txBody>
          <a:bodyPr/>
          <a:lstStyle/>
          <a:p>
            <a:pPr algn="ctr"/>
            <a:r>
              <a:rPr lang="en-US" b="1" dirty="0">
                <a:solidFill>
                  <a:srgbClr val="C00000"/>
                </a:solidFill>
              </a:rPr>
              <a:t>Analytics Cycle</a:t>
            </a:r>
            <a:endParaRPr lang="en-IN" b="1" dirty="0">
              <a:solidFill>
                <a:srgbClr val="C00000"/>
              </a:solidFill>
            </a:endParaRPr>
          </a:p>
        </p:txBody>
      </p:sp>
      <p:pic>
        <p:nvPicPr>
          <p:cNvPr id="3" name="Content Placeholder 2">
            <a:extLst>
              <a:ext uri="{FF2B5EF4-FFF2-40B4-BE49-F238E27FC236}">
                <a16:creationId xmlns:a16="http://schemas.microsoft.com/office/drawing/2014/main" id="{47082AF5-9847-D3B3-D71D-CC090D0D4479}"/>
              </a:ext>
            </a:extLst>
          </p:cNvPr>
          <p:cNvPicPr>
            <a:picLocks noGrp="1" noChangeAspect="1"/>
          </p:cNvPicPr>
          <p:nvPr>
            <p:ph idx="1"/>
          </p:nvPr>
        </p:nvPicPr>
        <p:blipFill>
          <a:blip r:embed="rId2"/>
          <a:stretch>
            <a:fillRect/>
          </a:stretch>
        </p:blipFill>
        <p:spPr>
          <a:xfrm>
            <a:off x="2693417" y="1235562"/>
            <a:ext cx="5917183" cy="4386876"/>
          </a:xfrm>
        </p:spPr>
      </p:pic>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6</a:t>
            </a:fld>
            <a:endParaRPr lang="en-IN"/>
          </a:p>
        </p:txBody>
      </p:sp>
      <p:sp>
        <p:nvSpPr>
          <p:cNvPr id="9" name="TextBox 8">
            <a:extLst>
              <a:ext uri="{FF2B5EF4-FFF2-40B4-BE49-F238E27FC236}">
                <a16:creationId xmlns:a16="http://schemas.microsoft.com/office/drawing/2014/main" id="{A95014C1-0DBE-5CB0-7631-15634766E1F9}"/>
              </a:ext>
            </a:extLst>
          </p:cNvPr>
          <p:cNvSpPr txBox="1"/>
          <p:nvPr/>
        </p:nvSpPr>
        <p:spPr>
          <a:xfrm>
            <a:off x="2693417" y="5889563"/>
            <a:ext cx="6096000" cy="369332"/>
          </a:xfrm>
          <a:prstGeom prst="rect">
            <a:avLst/>
          </a:prstGeom>
          <a:noFill/>
        </p:spPr>
        <p:txBody>
          <a:bodyPr wrap="square">
            <a:spAutoFit/>
          </a:bodyPr>
          <a:lstStyle/>
          <a:p>
            <a:pPr algn="ctr"/>
            <a:r>
              <a:rPr lang="en-IN" dirty="0"/>
              <a:t>Analytics cycle.</a:t>
            </a:r>
          </a:p>
        </p:txBody>
      </p:sp>
    </p:spTree>
    <p:extLst>
      <p:ext uri="{BB962C8B-B14F-4D97-AF65-F5344CB8AC3E}">
        <p14:creationId xmlns:p14="http://schemas.microsoft.com/office/powerpoint/2010/main" val="123437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838200" y="272256"/>
            <a:ext cx="10515600" cy="1325563"/>
          </a:xfrm>
        </p:spPr>
        <p:txBody>
          <a:bodyPr/>
          <a:lstStyle/>
          <a:p>
            <a:pPr algn="ctr"/>
            <a:r>
              <a:rPr lang="en-US" b="1" dirty="0">
                <a:solidFill>
                  <a:srgbClr val="C00000"/>
                </a:solidFill>
              </a:rPr>
              <a:t>Advantages of Tableau</a:t>
            </a:r>
            <a:endParaRPr lang="en-IN" b="1" dirty="0">
              <a:solidFill>
                <a:srgbClr val="C00000"/>
              </a:solidFill>
            </a:endParaRP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7</a:t>
            </a:fld>
            <a:endParaRPr lang="en-IN"/>
          </a:p>
        </p:txBody>
      </p:sp>
      <p:sp>
        <p:nvSpPr>
          <p:cNvPr id="5" name="Content Placeholder 4">
            <a:extLst>
              <a:ext uri="{FF2B5EF4-FFF2-40B4-BE49-F238E27FC236}">
                <a16:creationId xmlns:a16="http://schemas.microsoft.com/office/drawing/2014/main" id="{EB35123E-BF23-46A6-AB71-69B89D325C91}"/>
              </a:ext>
            </a:extLst>
          </p:cNvPr>
          <p:cNvSpPr>
            <a:spLocks noGrp="1"/>
          </p:cNvSpPr>
          <p:nvPr>
            <p:ph idx="1"/>
          </p:nvPr>
        </p:nvSpPr>
        <p:spPr>
          <a:xfrm>
            <a:off x="838200" y="1733550"/>
            <a:ext cx="10515600" cy="4351338"/>
          </a:xfrm>
        </p:spPr>
        <p:txBody>
          <a:bodyPr>
            <a:normAutofit/>
          </a:bodyPr>
          <a:lstStyle/>
          <a:p>
            <a:pPr algn="just">
              <a:lnSpc>
                <a:spcPct val="150000"/>
              </a:lnSpc>
            </a:pPr>
            <a:r>
              <a:rPr lang="en-US" sz="2100" dirty="0"/>
              <a:t>Tableau creates an automatic dashboard. Also, when the dashboard is to be opened on the mobile phone, it automatically identifies the handset and adjusts the dashboard accordingly. </a:t>
            </a:r>
          </a:p>
          <a:p>
            <a:pPr algn="just">
              <a:lnSpc>
                <a:spcPct val="150000"/>
              </a:lnSpc>
            </a:pPr>
            <a:r>
              <a:rPr lang="en-US" sz="2100" dirty="0"/>
              <a:t>Tableau can handle millions and trillions of data without slowing down the dashboard performance.  </a:t>
            </a:r>
          </a:p>
          <a:p>
            <a:pPr algn="just">
              <a:lnSpc>
                <a:spcPct val="150000"/>
              </a:lnSpc>
            </a:pPr>
            <a:r>
              <a:rPr lang="en-US" sz="2100" dirty="0"/>
              <a:t>Complicated computations can be performed by incorporating Tableau with Python and R.</a:t>
            </a:r>
            <a:endParaRPr lang="en-IN" sz="2100" dirty="0"/>
          </a:p>
        </p:txBody>
      </p:sp>
    </p:spTree>
    <p:extLst>
      <p:ext uri="{BB962C8B-B14F-4D97-AF65-F5344CB8AC3E}">
        <p14:creationId xmlns:p14="http://schemas.microsoft.com/office/powerpoint/2010/main" val="1512429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838200" y="272256"/>
            <a:ext cx="10515600" cy="1325563"/>
          </a:xfrm>
        </p:spPr>
        <p:txBody>
          <a:bodyPr/>
          <a:lstStyle/>
          <a:p>
            <a:pPr algn="ctr"/>
            <a:r>
              <a:rPr lang="en-US" b="1" dirty="0">
                <a:solidFill>
                  <a:srgbClr val="C00000"/>
                </a:solidFill>
              </a:rPr>
              <a:t>Disadvantages of Tableau</a:t>
            </a:r>
            <a:endParaRPr lang="en-IN" b="1" dirty="0">
              <a:solidFill>
                <a:srgbClr val="C00000"/>
              </a:solidFill>
            </a:endParaRP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8</a:t>
            </a:fld>
            <a:endParaRPr lang="en-IN"/>
          </a:p>
        </p:txBody>
      </p:sp>
      <p:sp>
        <p:nvSpPr>
          <p:cNvPr id="5" name="Content Placeholder 4">
            <a:extLst>
              <a:ext uri="{FF2B5EF4-FFF2-40B4-BE49-F238E27FC236}">
                <a16:creationId xmlns:a16="http://schemas.microsoft.com/office/drawing/2014/main" id="{EB35123E-BF23-46A6-AB71-69B89D325C91}"/>
              </a:ext>
            </a:extLst>
          </p:cNvPr>
          <p:cNvSpPr>
            <a:spLocks noGrp="1"/>
          </p:cNvSpPr>
          <p:nvPr>
            <p:ph idx="1"/>
          </p:nvPr>
        </p:nvSpPr>
        <p:spPr>
          <a:xfrm>
            <a:off x="838200" y="1733550"/>
            <a:ext cx="10515600" cy="4351338"/>
          </a:xfrm>
        </p:spPr>
        <p:txBody>
          <a:bodyPr>
            <a:normAutofit/>
          </a:bodyPr>
          <a:lstStyle/>
          <a:p>
            <a:pPr algn="just">
              <a:lnSpc>
                <a:spcPct val="150000"/>
              </a:lnSpc>
            </a:pPr>
            <a:r>
              <a:rPr lang="en-US" sz="2100" dirty="0"/>
              <a:t>Tableau does not provide total security. One can only get row-level security. </a:t>
            </a:r>
          </a:p>
          <a:p>
            <a:pPr algn="just">
              <a:lnSpc>
                <a:spcPct val="150000"/>
              </a:lnSpc>
            </a:pPr>
            <a:r>
              <a:rPr lang="en-US" sz="2100" dirty="0"/>
              <a:t>Tableau does not automatically update the Tableau reports. One has to always manually do it at the back end. </a:t>
            </a:r>
          </a:p>
          <a:p>
            <a:pPr algn="just">
              <a:lnSpc>
                <a:spcPct val="150000"/>
              </a:lnSpc>
            </a:pPr>
            <a:r>
              <a:rPr lang="en-US" sz="2100" dirty="0"/>
              <a:t>Similar formatting for numerous fields cannot be performed at the same time.</a:t>
            </a:r>
            <a:endParaRPr lang="en-IN" sz="2100" dirty="0"/>
          </a:p>
        </p:txBody>
      </p:sp>
    </p:spTree>
    <p:extLst>
      <p:ext uri="{BB962C8B-B14F-4D97-AF65-F5344CB8AC3E}">
        <p14:creationId xmlns:p14="http://schemas.microsoft.com/office/powerpoint/2010/main" val="347631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99C17-D7CD-440B-F7EA-B2D217FF7FED}"/>
              </a:ext>
            </a:extLst>
          </p:cNvPr>
          <p:cNvSpPr>
            <a:spLocks noGrp="1"/>
          </p:cNvSpPr>
          <p:nvPr>
            <p:ph type="title"/>
          </p:nvPr>
        </p:nvSpPr>
        <p:spPr>
          <a:xfrm>
            <a:off x="740229" y="0"/>
            <a:ext cx="10515600" cy="1325563"/>
          </a:xfrm>
        </p:spPr>
        <p:txBody>
          <a:bodyPr>
            <a:normAutofit/>
          </a:bodyPr>
          <a:lstStyle/>
          <a:p>
            <a:pPr algn="ctr"/>
            <a:r>
              <a:rPr lang="en-IN" b="1" dirty="0">
                <a:solidFill>
                  <a:srgbClr val="C00000"/>
                </a:solidFill>
              </a:rPr>
              <a:t>Dimensions and Measures</a:t>
            </a:r>
          </a:p>
        </p:txBody>
      </p:sp>
      <p:sp>
        <p:nvSpPr>
          <p:cNvPr id="7" name="Slide Number Placeholder 6">
            <a:extLst>
              <a:ext uri="{FF2B5EF4-FFF2-40B4-BE49-F238E27FC236}">
                <a16:creationId xmlns:a16="http://schemas.microsoft.com/office/drawing/2014/main" id="{F4537BF1-C26B-D18D-4E39-6F69E993CE27}"/>
              </a:ext>
            </a:extLst>
          </p:cNvPr>
          <p:cNvSpPr>
            <a:spLocks noGrp="1"/>
          </p:cNvSpPr>
          <p:nvPr>
            <p:ph type="sldNum" sz="quarter" idx="12"/>
          </p:nvPr>
        </p:nvSpPr>
        <p:spPr/>
        <p:txBody>
          <a:bodyPr/>
          <a:lstStyle/>
          <a:p>
            <a:fld id="{FF9EA794-534A-4B7C-89DA-511CBCFD9128}" type="slidenum">
              <a:rPr lang="en-IN" smtClean="0"/>
              <a:t>9</a:t>
            </a:fld>
            <a:endParaRPr lang="en-IN"/>
          </a:p>
        </p:txBody>
      </p:sp>
      <p:sp>
        <p:nvSpPr>
          <p:cNvPr id="5" name="Content Placeholder 4">
            <a:extLst>
              <a:ext uri="{FF2B5EF4-FFF2-40B4-BE49-F238E27FC236}">
                <a16:creationId xmlns:a16="http://schemas.microsoft.com/office/drawing/2014/main" id="{EB35123E-BF23-46A6-AB71-69B89D325C91}"/>
              </a:ext>
            </a:extLst>
          </p:cNvPr>
          <p:cNvSpPr>
            <a:spLocks noGrp="1"/>
          </p:cNvSpPr>
          <p:nvPr>
            <p:ph idx="1"/>
          </p:nvPr>
        </p:nvSpPr>
        <p:spPr>
          <a:xfrm>
            <a:off x="838200" y="1133588"/>
            <a:ext cx="10515600" cy="4351338"/>
          </a:xfrm>
        </p:spPr>
        <p:txBody>
          <a:bodyPr>
            <a:noAutofit/>
          </a:bodyPr>
          <a:lstStyle/>
          <a:p>
            <a:pPr algn="just">
              <a:lnSpc>
                <a:spcPct val="100000"/>
              </a:lnSpc>
            </a:pPr>
            <a:r>
              <a:rPr lang="en-US" sz="2100" dirty="0"/>
              <a:t>Once you have imported the data file into Tableau, the connections and the fields in the data are displayed in the data pane on the left of the screen. Different fields are dragged on the canvas area as per the requirements. The placements of the fields onto various shelves, such as the Rows shelf and Columns shelf, will result in diverse results.</a:t>
            </a:r>
          </a:p>
          <a:p>
            <a:pPr algn="just">
              <a:lnSpc>
                <a:spcPct val="100000"/>
              </a:lnSpc>
            </a:pPr>
            <a:r>
              <a:rPr lang="en-US" sz="2100" dirty="0"/>
              <a:t>The fields of the data source are placed under dimensions and measures by Tableau itself when displayed in the data pane. When using Tableau, it is essential to know what dimensions and measures exactly are: </a:t>
            </a:r>
          </a:p>
          <a:p>
            <a:pPr marL="914400" lvl="1" indent="-457200" algn="just">
              <a:lnSpc>
                <a:spcPct val="100000"/>
              </a:lnSpc>
              <a:buFont typeface="+mj-lt"/>
              <a:buAutoNum type="arabicPeriod"/>
            </a:pPr>
            <a:r>
              <a:rPr lang="en-US" sz="2100" b="1" dirty="0"/>
              <a:t>Dimensions </a:t>
            </a:r>
            <a:r>
              <a:rPr lang="en-US" sz="2100" dirty="0"/>
              <a:t>– Dimensions are the fields that have qualitative information (values). Dimensions are mostly used to classify and divide the details of the data. Dimensions unfold the details in the data and control the intensity of details to be displayed in the visualization. </a:t>
            </a:r>
          </a:p>
          <a:p>
            <a:pPr marL="914400" lvl="1" indent="-457200" algn="just">
              <a:lnSpc>
                <a:spcPct val="100000"/>
              </a:lnSpc>
              <a:buFont typeface="+mj-lt"/>
              <a:buAutoNum type="arabicPeriod"/>
            </a:pPr>
            <a:r>
              <a:rPr lang="en-US" sz="2100" b="1" dirty="0"/>
              <a:t>Measures </a:t>
            </a:r>
            <a:r>
              <a:rPr lang="en-US" sz="2100" dirty="0"/>
              <a:t>– Measures are referred to as the fields that have quantitative values that can be used to perform numeric calculations such as sum, average, count, minimum, maximum, standard deviation, etc. By default, when a measure is drawn to the canvas area, the aggregation method is applied to it by Tableau.</a:t>
            </a:r>
            <a:endParaRPr lang="en-IN" sz="2100" dirty="0"/>
          </a:p>
        </p:txBody>
      </p:sp>
    </p:spTree>
    <p:extLst>
      <p:ext uri="{BB962C8B-B14F-4D97-AF65-F5344CB8AC3E}">
        <p14:creationId xmlns:p14="http://schemas.microsoft.com/office/powerpoint/2010/main" val="252242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4179</Words>
  <Application>Microsoft Office PowerPoint</Application>
  <PresentationFormat>Widescreen</PresentationFormat>
  <Paragraphs>311</Paragraphs>
  <Slides>46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Data visualization using Tableau</vt:lpstr>
      <vt:lpstr>Advantages of Data visualization</vt:lpstr>
      <vt:lpstr>Introduction to Tableau</vt:lpstr>
      <vt:lpstr>Important Features in Tableau</vt:lpstr>
      <vt:lpstr>Analytics Cycle</vt:lpstr>
      <vt:lpstr>Analytics Cycle</vt:lpstr>
      <vt:lpstr>Advantages of Tableau</vt:lpstr>
      <vt:lpstr>Disadvantages of Tableau</vt:lpstr>
      <vt:lpstr>Dimensions and Measures</vt:lpstr>
      <vt:lpstr>Dimensions and Measures</vt:lpstr>
      <vt:lpstr>Dimensions and Measures</vt:lpstr>
      <vt:lpstr>Dimensions and Measures</vt:lpstr>
      <vt:lpstr>Descriptive Statistics</vt:lpstr>
      <vt:lpstr>Mean</vt:lpstr>
      <vt:lpstr>Mean</vt:lpstr>
      <vt:lpstr>Median</vt:lpstr>
      <vt:lpstr>Median</vt:lpstr>
      <vt:lpstr>PowerPoint Presentation</vt:lpstr>
      <vt:lpstr>Worksheet Summary Card</vt:lpstr>
      <vt:lpstr>Worksheet Summary Card</vt:lpstr>
      <vt:lpstr>Basic Charts</vt:lpstr>
      <vt:lpstr>Basic Charts</vt:lpstr>
      <vt:lpstr>Area Chart</vt:lpstr>
      <vt:lpstr>Area Chart</vt:lpstr>
      <vt:lpstr>Scatter Plot</vt:lpstr>
      <vt:lpstr>Scatter Plot</vt:lpstr>
      <vt:lpstr>Box-Whisker Plot</vt:lpstr>
      <vt:lpstr>Box-whisker Plot</vt:lpstr>
      <vt:lpstr>Heat Map</vt:lpstr>
      <vt:lpstr>Heat Map</vt:lpstr>
      <vt:lpstr>Dashboard Design &amp; Principles</vt:lpstr>
      <vt:lpstr>Dashboard design principles</vt:lpstr>
      <vt:lpstr>Dashboard design principles</vt:lpstr>
      <vt:lpstr>Special Chart Types</vt:lpstr>
      <vt:lpstr>Motion Chart</vt:lpstr>
      <vt:lpstr>Motion Chart</vt:lpstr>
      <vt:lpstr>Motion Chart</vt:lpstr>
      <vt:lpstr>Bump Chart</vt:lpstr>
      <vt:lpstr>Bump Chart</vt:lpstr>
      <vt:lpstr>Bump Chart</vt:lpstr>
      <vt:lpstr>Bump Chart</vt:lpstr>
      <vt:lpstr>Waterfall Chart</vt:lpstr>
      <vt:lpstr>Waterfall Chart</vt:lpstr>
      <vt:lpstr>Integrate Tableau with Google Sheets</vt:lpstr>
      <vt:lpstr>Integrate Tableau with Google Sheets</vt:lpstr>
      <vt:lpstr>Integrate Tableau with Google Sheets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Nisanth Kartheek Mukku</dc:creator>
  <cp:lastModifiedBy>Nisanth Kartheek Mukku</cp:lastModifiedBy>
  <cp:revision>74</cp:revision>
  <dcterms:created xsi:type="dcterms:W3CDTF">2024-04-20T07:27:59Z</dcterms:created>
  <dcterms:modified xsi:type="dcterms:W3CDTF">2024-04-20T09:28:29Z</dcterms:modified>
</cp:coreProperties>
</file>