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76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://www.senasum.blogspot.co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dy-international.com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lashrouters.com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freewtc.com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access-management/what-is-access-control/" TargetMode="External"/><Relationship Id="rId2" Type="http://schemas.openxmlformats.org/officeDocument/2006/relationships/hyperlink" Target="https://www.cloudflare.com/learning/cloud/what-is-the-cloud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Module-1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Information Security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5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network device?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+mj-lt"/>
              </a:rPr>
              <a:t>Components used to connect computers as well as other electrical devices together in order to share resources such as printers and fax machines.</a:t>
            </a: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8739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Devices used in Networking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Hubs</a:t>
            </a:r>
          </a:p>
          <a:p>
            <a:r>
              <a:rPr lang="en-US" dirty="0" smtClean="0">
                <a:latin typeface="+mj-lt"/>
              </a:rPr>
              <a:t>Switches</a:t>
            </a:r>
          </a:p>
          <a:p>
            <a:r>
              <a:rPr lang="en-US" dirty="0" smtClean="0">
                <a:latin typeface="+mj-lt"/>
              </a:rPr>
              <a:t>Routers</a:t>
            </a:r>
          </a:p>
          <a:p>
            <a:r>
              <a:rPr lang="en-US" dirty="0" smtClean="0">
                <a:latin typeface="+mj-lt"/>
              </a:rPr>
              <a:t>Network bridges</a:t>
            </a:r>
          </a:p>
          <a:p>
            <a:r>
              <a:rPr lang="en-US" dirty="0" smtClean="0">
                <a:latin typeface="+mj-lt"/>
              </a:rPr>
              <a:t>Gateways</a:t>
            </a:r>
          </a:p>
          <a:p>
            <a:r>
              <a:rPr lang="en-US" dirty="0" smtClean="0">
                <a:latin typeface="+mj-lt"/>
              </a:rPr>
              <a:t>Firewalls</a:t>
            </a:r>
          </a:p>
          <a:p>
            <a:r>
              <a:rPr lang="en-US" dirty="0" smtClean="0">
                <a:latin typeface="+mj-lt"/>
              </a:rPr>
              <a:t>Wireless AP (Access Points)</a:t>
            </a:r>
          </a:p>
          <a:p>
            <a:endParaRPr lang="en-US" dirty="0" smtClean="0">
              <a:latin typeface="+mj-lt"/>
            </a:endParaRPr>
          </a:p>
          <a:p>
            <a:pPr marL="0" indent="0">
              <a:buNone/>
            </a:pPr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325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Hub?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>
                <a:latin typeface="+mj-lt"/>
              </a:rPr>
              <a:t>A small rectangular box that joins computers together through ports on the back of the hub. </a:t>
            </a:r>
            <a:endParaRPr lang="en-US" dirty="0">
              <a:latin typeface="+mj-lt"/>
            </a:endParaRPr>
          </a:p>
          <a:p>
            <a:pPr algn="just"/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pPr marL="0" indent="0" algn="ctr">
              <a:buNone/>
            </a:pPr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sz="1100" dirty="0" smtClean="0">
                <a:latin typeface="+mj-lt"/>
              </a:rPr>
              <a:t>J</a:t>
            </a:r>
          </a:p>
          <a:p>
            <a:pPr marL="0" indent="0" algn="ctr">
              <a:buNone/>
            </a:pPr>
            <a:endParaRPr lang="en-US" sz="1100" dirty="0" smtClean="0">
              <a:latin typeface="+mj-lt"/>
            </a:endParaRPr>
          </a:p>
          <a:p>
            <a:pPr marL="0" indent="0" algn="ctr">
              <a:buNone/>
            </a:pPr>
            <a:endParaRPr lang="en-US" sz="1100" dirty="0">
              <a:latin typeface="+mj-lt"/>
            </a:endParaRPr>
          </a:p>
          <a:p>
            <a:pPr marL="0" indent="0" algn="ctr">
              <a:buNone/>
            </a:pPr>
            <a:r>
              <a:rPr lang="en-US" sz="800" dirty="0" smtClean="0">
                <a:latin typeface="+mj-lt"/>
              </a:rPr>
              <a:t>Ethernet hub – Wikipedia. [online image]. Available en.wikipedia.org/wiki/Ethernet hub</a:t>
            </a:r>
            <a:endParaRPr lang="en-US" sz="800" dirty="0">
              <a:latin typeface="+mj-lt"/>
            </a:endParaRPr>
          </a:p>
        </p:txBody>
      </p:sp>
      <p:pic>
        <p:nvPicPr>
          <p:cNvPr id="4" name="irc_mi" descr="http://di1-1.shoppingshadow.com/images/pi/b7/e5/27/20193753-260x260-0-0_Netgear+EN104TP+EN104TPNA.jp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462" y="3319956"/>
            <a:ext cx="2171700" cy="2171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164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Hub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+mj-lt"/>
              </a:rPr>
              <a:t>A hub receives data packets and passes on all the Information it receives to all the other computers connected to the hub. </a:t>
            </a:r>
          </a:p>
          <a:p>
            <a:pPr algn="just"/>
            <a:r>
              <a:rPr lang="en-US" dirty="0" smtClean="0">
                <a:latin typeface="+mj-lt"/>
              </a:rPr>
              <a:t>Information is also sent to the computer that sent the information</a:t>
            </a:r>
          </a:p>
          <a:p>
            <a:pPr algn="just"/>
            <a:r>
              <a:rPr lang="en-US" b="1" dirty="0" smtClean="0">
                <a:latin typeface="+mj-lt"/>
              </a:rPr>
              <a:t>Example</a:t>
            </a:r>
            <a:r>
              <a:rPr lang="en-US" dirty="0" smtClean="0">
                <a:latin typeface="+mj-lt"/>
              </a:rPr>
              <a:t>: </a:t>
            </a:r>
          </a:p>
          <a:p>
            <a:pPr lvl="1" algn="just"/>
            <a:r>
              <a:rPr lang="en-US" dirty="0" smtClean="0">
                <a:latin typeface="+mj-lt"/>
              </a:rPr>
              <a:t>if computer 1 wants to communicate with computer 3, the data will be sent to all the computers on the network since hubs do not know the destination of the information it receives.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636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a hub network</a:t>
            </a:r>
            <a:endParaRPr lang="en-US" dirty="0"/>
          </a:p>
        </p:txBody>
      </p:sp>
      <p:pic>
        <p:nvPicPr>
          <p:cNvPr id="4" name="irc_mi" descr="http://di1-1.shoppingshadow.com/images/pi/b7/e5/27/20193753-260x260-0-0_Netgear+EN104TP+EN104TPNA.jpg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02" b="22502"/>
          <a:stretch>
            <a:fillRect/>
          </a:stretch>
        </p:blipFill>
        <p:spPr bwMode="auto">
          <a:xfrm>
            <a:off x="3680903" y="3299098"/>
            <a:ext cx="1024400" cy="754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rc_mi" descr="https://encrypted-tbn0.gstatic.com/images?q=tbn:ANd9GcRyYwGYDAgZAkXjM6LPh7VY3GWjqhupxyItB0obThv4lH1n5tzX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738" y="2665063"/>
            <a:ext cx="1381125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2197979" y="4053750"/>
            <a:ext cx="1080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Main PC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54050" y="4281671"/>
            <a:ext cx="643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Hub</a:t>
            </a:r>
            <a:endParaRPr lang="en-US" dirty="0"/>
          </a:p>
        </p:txBody>
      </p:sp>
      <p:pic>
        <p:nvPicPr>
          <p:cNvPr id="8" name="irc_mi" descr="https://encrypted-tbn0.gstatic.com/images?q=tbn:ANd9GcRyYwGYDAgZAkXjM6LPh7VY3GWjqhupxyItB0obThv4lH1n5tzX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037" y="3166713"/>
            <a:ext cx="1079500" cy="78359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5633339" y="4281671"/>
            <a:ext cx="66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1</a:t>
            </a:r>
            <a:endParaRPr lang="en-US" dirty="0"/>
          </a:p>
        </p:txBody>
      </p:sp>
      <p:pic>
        <p:nvPicPr>
          <p:cNvPr id="10" name="irc_mi" descr="https://encrypted-tbn0.gstatic.com/images?q=tbn:ANd9GcRyYwGYDAgZAkXjM6LPh7VY3GWjqhupxyItB0obThv4lH1n5tzX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037" y="5267581"/>
            <a:ext cx="1079500" cy="78359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5633339" y="6267846"/>
            <a:ext cx="66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 2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849232" y="3630466"/>
            <a:ext cx="831671" cy="3198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4" idx="2"/>
          </p:cNvCxnSpPr>
          <p:nvPr/>
        </p:nvCxnSpPr>
        <p:spPr>
          <a:xfrm flipH="1" flipV="1">
            <a:off x="4193103" y="4053750"/>
            <a:ext cx="1440236" cy="14163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4412239" y="3451385"/>
            <a:ext cx="1221100" cy="6023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697676" y="4281671"/>
            <a:ext cx="105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Ethernet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82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Information about Hubs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Most hubs contain 4 ports some have 5 or more ports.</a:t>
            </a:r>
          </a:p>
          <a:p>
            <a:pPr algn="just"/>
            <a:r>
              <a:rPr lang="en-US" dirty="0" smtClean="0"/>
              <a:t>Hubs can be used for a smaller network such as a home network or a small office network.</a:t>
            </a:r>
          </a:p>
          <a:p>
            <a:pPr algn="just"/>
            <a:r>
              <a:rPr lang="en-US" dirty="0" smtClean="0"/>
              <a:t>Hubs are not that expensive most range for less than $30.</a:t>
            </a:r>
          </a:p>
          <a:p>
            <a:pPr algn="just"/>
            <a:r>
              <a:rPr lang="en-US" dirty="0" smtClean="0"/>
              <a:t>Hubs may not be the best option for sophisticated or complex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52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Switch?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486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Switches look similar to hubs in that they are rectangular in shape. </a:t>
            </a:r>
          </a:p>
          <a:p>
            <a:pPr algn="just"/>
            <a:r>
              <a:rPr lang="en-US" dirty="0" smtClean="0"/>
              <a:t>Manageable switches are usually a little bigger than unmanageable switches. </a:t>
            </a:r>
          </a:p>
          <a:p>
            <a:pPr algn="just"/>
            <a:r>
              <a:rPr lang="en-US" dirty="0" smtClean="0"/>
              <a:t>A switch also has ports on the back.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5"/>
            <a:endParaRPr lang="en-US" dirty="0" smtClean="0"/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r>
              <a:rPr lang="en-US" sz="800" dirty="0" smtClean="0"/>
              <a:t>Network switch – net gear.[online image]. Available </a:t>
            </a:r>
            <a:r>
              <a:rPr lang="en-US" sz="800" dirty="0" smtClean="0">
                <a:hlinkClick r:id="rId2"/>
              </a:rPr>
              <a:t>http://www.senasum.blogspot.com</a:t>
            </a:r>
            <a:r>
              <a:rPr lang="en-US" sz="800" dirty="0" smtClean="0"/>
              <a:t>, July 9, 2013</a:t>
            </a:r>
            <a:endParaRPr lang="en-US" sz="800" dirty="0"/>
          </a:p>
          <a:p>
            <a:pPr marL="2286000" lvl="5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yui_3_5_1_3_1373416074223_993" descr="http://ts1.mm.bing.net/th?id=H.4506843424427092&amp;pid=15.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962400"/>
            <a:ext cx="3047747" cy="2243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437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Switch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dirty="0" smtClean="0"/>
              <a:t>Switches work about the same way as hubs. Unlike hubs, switches can identify the destination of a packet. </a:t>
            </a:r>
          </a:p>
          <a:p>
            <a:pPr algn="just"/>
            <a:r>
              <a:rPr lang="en-US" dirty="0" smtClean="0"/>
              <a:t>Switches send information only to the computer that is suppose to receive the information.</a:t>
            </a:r>
          </a:p>
          <a:p>
            <a:pPr algn="just"/>
            <a:r>
              <a:rPr lang="en-US" dirty="0" smtClean="0"/>
              <a:t>Switches can also send and retrieve information at the same time which makes sending information faster to retrieve than hubs.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6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a Switch Network</a:t>
            </a:r>
            <a:endParaRPr lang="en-US" dirty="0"/>
          </a:p>
        </p:txBody>
      </p:sp>
      <p:pic>
        <p:nvPicPr>
          <p:cNvPr id="4" name="ihover-img" descr="http://ts4.mm.bing.net/th?id=H.4926088005814207&amp;pid=15.1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4" b="19934"/>
          <a:stretch>
            <a:fillRect/>
          </a:stretch>
        </p:blipFill>
        <p:spPr bwMode="auto">
          <a:xfrm>
            <a:off x="1173579" y="1839653"/>
            <a:ext cx="7195023" cy="40700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1058286" y="6528328"/>
            <a:ext cx="55451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Switch Diagram. LindyConnectionPerfection.[online image]. Available </a:t>
            </a:r>
            <a:r>
              <a:rPr lang="en-US" sz="800" dirty="0" smtClean="0">
                <a:hlinkClick r:id="rId3"/>
              </a:rPr>
              <a:t>http://www.lindy-international.com</a:t>
            </a:r>
            <a:r>
              <a:rPr lang="en-US" sz="800" dirty="0" smtClean="0"/>
              <a:t>, July 9, 2013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00964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Information about Switches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+mj-lt"/>
              </a:rPr>
              <a:t>Switches are a better option than hubs for larger networks or home networks with 4 or more connected computers.</a:t>
            </a:r>
          </a:p>
          <a:p>
            <a:pPr algn="just"/>
            <a:r>
              <a:rPr lang="en-US" dirty="0" smtClean="0">
                <a:latin typeface="+mj-lt"/>
              </a:rPr>
              <a:t>Switches can range in price from $30 up to $100 or more depending on if the switch is manageable or unmanageable, usually unmanageable switches are less in price versus managed switches.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8772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Module-1: Information </a:t>
            </a:r>
            <a:r>
              <a:rPr lang="en-US" b="1" dirty="0"/>
              <a:t>Security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+mj-lt"/>
              </a:rPr>
              <a:t>Identity </a:t>
            </a:r>
            <a:r>
              <a:rPr lang="en-US" dirty="0">
                <a:latin typeface="+mj-lt"/>
              </a:rPr>
              <a:t>a</a:t>
            </a:r>
            <a:r>
              <a:rPr lang="en-US" dirty="0" smtClean="0">
                <a:latin typeface="+mj-lt"/>
              </a:rPr>
              <a:t>nd </a:t>
            </a:r>
            <a:r>
              <a:rPr lang="en-US" dirty="0">
                <a:latin typeface="+mj-lt"/>
              </a:rPr>
              <a:t>Access Management (</a:t>
            </a:r>
            <a:r>
              <a:rPr lang="en-US" dirty="0" err="1" smtClean="0">
                <a:latin typeface="+mj-lt"/>
              </a:rPr>
              <a:t>IdAM</a:t>
            </a:r>
            <a:r>
              <a:rPr lang="en-US" dirty="0" smtClean="0">
                <a:latin typeface="+mj-lt"/>
              </a:rPr>
              <a:t>)</a:t>
            </a:r>
          </a:p>
          <a:p>
            <a:pPr algn="just"/>
            <a:r>
              <a:rPr lang="en-US" dirty="0" smtClean="0">
                <a:latin typeface="+mj-lt"/>
              </a:rPr>
              <a:t>Networks </a:t>
            </a:r>
            <a:r>
              <a:rPr lang="en-US" dirty="0">
                <a:latin typeface="+mj-lt"/>
              </a:rPr>
              <a:t>(</a:t>
            </a:r>
            <a:r>
              <a:rPr lang="en-US">
                <a:latin typeface="+mj-lt"/>
              </a:rPr>
              <a:t>Wired </a:t>
            </a:r>
            <a:r>
              <a:rPr lang="en-US" smtClean="0">
                <a:latin typeface="+mj-lt"/>
              </a:rPr>
              <a:t>&amp; </a:t>
            </a:r>
            <a:r>
              <a:rPr lang="en-US" dirty="0">
                <a:latin typeface="+mj-lt"/>
              </a:rPr>
              <a:t>Wireless)  </a:t>
            </a:r>
            <a:r>
              <a:rPr lang="en-US" dirty="0" smtClean="0">
                <a:latin typeface="+mj-lt"/>
              </a:rPr>
              <a:t>Devices</a:t>
            </a:r>
          </a:p>
          <a:p>
            <a:pPr algn="just"/>
            <a:r>
              <a:rPr lang="en-US" dirty="0" smtClean="0">
                <a:latin typeface="+mj-lt"/>
              </a:rPr>
              <a:t>Endpoints/Edge Devices</a:t>
            </a:r>
          </a:p>
          <a:p>
            <a:pPr algn="just"/>
            <a:r>
              <a:rPr lang="en-US" dirty="0" smtClean="0">
                <a:latin typeface="+mj-lt"/>
              </a:rPr>
              <a:t>Storage Devices</a:t>
            </a:r>
          </a:p>
          <a:p>
            <a:pPr algn="just"/>
            <a:r>
              <a:rPr lang="en-US" dirty="0" smtClean="0">
                <a:latin typeface="+mj-lt"/>
              </a:rPr>
              <a:t>Infrastructure </a:t>
            </a:r>
            <a:r>
              <a:rPr lang="en-US" dirty="0">
                <a:latin typeface="+mj-lt"/>
              </a:rPr>
              <a:t>Devices (e.g. Routers, Firewall </a:t>
            </a:r>
            <a:r>
              <a:rPr lang="en-US" dirty="0" smtClean="0">
                <a:latin typeface="+mj-lt"/>
              </a:rPr>
              <a:t>Services)</a:t>
            </a:r>
          </a:p>
          <a:p>
            <a:pPr algn="just"/>
            <a:r>
              <a:rPr lang="en-US" dirty="0" smtClean="0">
                <a:latin typeface="+mj-lt"/>
              </a:rPr>
              <a:t>Computer </a:t>
            </a:r>
            <a:r>
              <a:rPr lang="en-US" dirty="0">
                <a:latin typeface="+mj-lt"/>
              </a:rPr>
              <a:t>Assets, Servers </a:t>
            </a:r>
            <a:r>
              <a:rPr lang="en-US" dirty="0" smtClean="0">
                <a:latin typeface="+mj-lt"/>
              </a:rPr>
              <a:t>and </a:t>
            </a:r>
            <a:r>
              <a:rPr lang="en-US" dirty="0">
                <a:latin typeface="+mj-lt"/>
              </a:rPr>
              <a:t>Storage </a:t>
            </a:r>
            <a:r>
              <a:rPr lang="en-US" dirty="0" smtClean="0">
                <a:latin typeface="+mj-lt"/>
              </a:rPr>
              <a:t>Networks</a:t>
            </a:r>
          </a:p>
          <a:p>
            <a:pPr algn="just"/>
            <a:r>
              <a:rPr lang="en-US" dirty="0" smtClean="0">
                <a:latin typeface="+mj-lt"/>
              </a:rPr>
              <a:t>Content management</a:t>
            </a:r>
          </a:p>
          <a:p>
            <a:pPr algn="just"/>
            <a:r>
              <a:rPr lang="en-US" dirty="0" smtClean="0">
                <a:latin typeface="+mj-lt"/>
              </a:rPr>
              <a:t>IDS/IPS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066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Router?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59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specialized computer programmed to interface between different networks.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800" dirty="0" smtClean="0"/>
              <a:t>Netgear-wndr4000-ddwrt-450 – Most Popular VPN Service Providers &amp; DD-WRT Routers. [online image]. </a:t>
            </a:r>
            <a:r>
              <a:rPr lang="en-US" sz="800" dirty="0" smtClean="0">
                <a:hlinkClick r:id="rId2"/>
              </a:rPr>
              <a:t>www.flashrouters.com</a:t>
            </a:r>
            <a:r>
              <a:rPr lang="en-US" sz="800" dirty="0" smtClean="0"/>
              <a:t>, July 12, 2013.</a:t>
            </a:r>
          </a:p>
          <a:p>
            <a:endParaRPr lang="en-US" sz="800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rc_mi" descr="http://www.flashrouters.com/blog/wp-content/uploads/2012/10/netgear-wndr4000-ddwrt-450-standing-159x300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419" y="2543405"/>
            <a:ext cx="1216424" cy="29881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4954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a Router </a:t>
            </a:r>
            <a:endParaRPr lang="en-US" dirty="0"/>
          </a:p>
        </p:txBody>
      </p:sp>
      <p:pic>
        <p:nvPicPr>
          <p:cNvPr id="4" name="irc_mi" descr="http://cache.gawkerassets.com/assets/images/17/2011/08/networking-2.jp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1" b="27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581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Information about Routers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Routers make sure data sent over the Internet goes where it needs to go and not where it is not needed.</a:t>
            </a:r>
          </a:p>
          <a:p>
            <a:pPr algn="just"/>
            <a:r>
              <a:rPr lang="en-US" dirty="0" smtClean="0"/>
              <a:t>Acts like a traffic controller, working to cut down congestion throughout the network and keeps everything flowing smoothly along the best path.</a:t>
            </a:r>
          </a:p>
          <a:p>
            <a:pPr algn="just"/>
            <a:r>
              <a:rPr lang="en-US" dirty="0" smtClean="0"/>
              <a:t>Routers are the only type of equipment that looks at every single packet passing by on the network.</a:t>
            </a:r>
          </a:p>
          <a:p>
            <a:pPr algn="just"/>
            <a:r>
              <a:rPr lang="en-US" dirty="0" smtClean="0"/>
              <a:t>Home network router including wireless routers can cost anywhere from $40 to $150 or higher.</a:t>
            </a:r>
          </a:p>
        </p:txBody>
      </p:sp>
    </p:spTree>
    <p:extLst>
      <p:ext uri="{BB962C8B-B14F-4D97-AF65-F5344CB8AC3E}">
        <p14:creationId xmlns:p14="http://schemas.microsoft.com/office/powerpoint/2010/main" val="43531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Bridge?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A hardware device used to create a connection between two separate computer networks or to divide one network into two.</a:t>
            </a:r>
          </a:p>
          <a:p>
            <a:pPr algn="just"/>
            <a:r>
              <a:rPr lang="en-US" dirty="0" smtClean="0"/>
              <a:t>Filters data traffic at a network boundary and reduces the amount of traffic on a LAN dividing it into two segments.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sz="900" dirty="0" smtClean="0"/>
              <a:t>I -4E to Ethernet (10/100M) Network Bridge. [online image]. Network Bridge. Available at </a:t>
            </a:r>
            <a:r>
              <a:rPr lang="en-US" sz="900" dirty="0" smtClean="0">
                <a:hlinkClick r:id="rId2"/>
              </a:rPr>
              <a:t>www.freewtc.com</a:t>
            </a:r>
            <a:r>
              <a:rPr lang="en-US" sz="900" dirty="0" smtClean="0"/>
              <a:t>. July 12, 2013.</a:t>
            </a:r>
            <a:endParaRPr lang="en-US" sz="900" dirty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irc_mi" descr="http://www.freewtc.com/images/products/1_4e1_to_ethernet_10_100m_network_bridge_6_46184.jpg"/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6605" y="4495800"/>
            <a:ext cx="2510790" cy="2095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55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a Bridge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Each bridge consist of a MAC address and operates at layer 2 of the OSI model</a:t>
            </a:r>
          </a:p>
          <a:p>
            <a:pPr algn="just"/>
            <a:r>
              <a:rPr lang="en-US" dirty="0" smtClean="0"/>
              <a:t>When a packet is received on the bridge ports the forwarding table including the MAC </a:t>
            </a:r>
            <a:r>
              <a:rPr lang="en-US" dirty="0"/>
              <a:t>address is automatically updated to map the source MAC address to the network port from which the packet </a:t>
            </a:r>
            <a:r>
              <a:rPr lang="en-US" dirty="0" smtClean="0"/>
              <a:t>originated</a:t>
            </a:r>
          </a:p>
          <a:p>
            <a:pPr algn="just"/>
            <a:r>
              <a:rPr lang="en-US" dirty="0" smtClean="0"/>
              <a:t>The gateway then process the received packet according to the packet’s type.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a Bridge </a:t>
            </a:r>
            <a:endParaRPr lang="en-US" dirty="0"/>
          </a:p>
        </p:txBody>
      </p:sp>
      <p:pic>
        <p:nvPicPr>
          <p:cNvPr id="4" name="irc_mi" descr="http://i79.photobucket.com/albums/j140/david12857/DD-WRT/WirelessBridge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" r="64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645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Information about Bridges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bridge examines each message on a LAN and passes the ones known to be within the same LAN.</a:t>
            </a:r>
          </a:p>
          <a:p>
            <a:pPr algn="just"/>
            <a:r>
              <a:rPr lang="en-US" dirty="0" smtClean="0"/>
              <a:t>Computer addresses have no relationship to location in a bridging network.</a:t>
            </a:r>
          </a:p>
          <a:p>
            <a:pPr algn="just"/>
            <a:r>
              <a:rPr lang="en-US" dirty="0" smtClean="0"/>
              <a:t>A bridge is sometimes referred to as a brouter.</a:t>
            </a:r>
          </a:p>
          <a:p>
            <a:pPr algn="just"/>
            <a:r>
              <a:rPr lang="en-US" dirty="0" smtClean="0"/>
              <a:t>Wireless network bridges can costs anywhere from $100 to $1000 or more depending on the type of bridge purchased.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5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Gateway?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 communication device that provides a remote network with connectivity to the host network.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algn="ctr"/>
            <a:r>
              <a:rPr lang="en-US" sz="900" dirty="0" smtClean="0"/>
              <a:t>Gateway Network Communications [online image]. Available www.hiwtc.com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irc_mi" descr="http://www.hiwtc.com/photo/products/34/04/68/46838.jpg"/>
          <p:cNvPicPr/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987" y="3429000"/>
            <a:ext cx="3086100" cy="197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43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Gateway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gateway node acts like a proxy server and firewall</a:t>
            </a:r>
          </a:p>
          <a:p>
            <a:pPr algn="just"/>
            <a:r>
              <a:rPr lang="en-US" dirty="0" smtClean="0"/>
              <a:t>The gateway uses forwarding tables to determine where packet are to be sent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5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Gateway Diagram</a:t>
            </a:r>
            <a:endParaRPr lang="en-US" dirty="0"/>
          </a:p>
        </p:txBody>
      </p:sp>
      <p:pic>
        <p:nvPicPr>
          <p:cNvPr id="4" name="irc_mi" descr="http://support.citrix.com/proddocs/topic/access-gateway-50/ag-vpn-resource.png"/>
          <p:cNvPicPr>
            <a:picLocks noGrp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2" r="355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022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cs typeface="Aparajita" panose="020B0604020202020204" pitchFamily="34" charset="0"/>
              </a:rPr>
              <a:t>Identity and </a:t>
            </a:r>
            <a:r>
              <a:rPr lang="en-US" b="1" dirty="0">
                <a:cs typeface="Aparajita" panose="020B0604020202020204" pitchFamily="34" charset="0"/>
              </a:rPr>
              <a:t>Access Management (</a:t>
            </a:r>
            <a:r>
              <a:rPr lang="en-US" b="1" dirty="0" err="1">
                <a:cs typeface="Aparajita" panose="020B0604020202020204" pitchFamily="34" charset="0"/>
              </a:rPr>
              <a:t>IdAM</a:t>
            </a:r>
            <a:r>
              <a:rPr lang="en-US" b="1" dirty="0">
                <a:cs typeface="Aparajita" panose="020B0604020202020204" pitchFamily="34" charset="0"/>
              </a:rPr>
              <a:t>)</a:t>
            </a:r>
            <a:endParaRPr lang="en-IN" b="1" dirty="0">
              <a:cs typeface="Aparajit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+mj-lt"/>
                <a:cs typeface="Aparajita" panose="020B0604020202020204" pitchFamily="34" charset="0"/>
              </a:rPr>
              <a:t>Identity and access management (IAM or </a:t>
            </a:r>
            <a:r>
              <a:rPr lang="en-US" dirty="0" err="1">
                <a:latin typeface="+mj-lt"/>
                <a:cs typeface="Aparajita" panose="020B0604020202020204" pitchFamily="34" charset="0"/>
              </a:rPr>
              <a:t>IdAM</a:t>
            </a:r>
            <a:r>
              <a:rPr lang="en-US" dirty="0">
                <a:latin typeface="+mj-lt"/>
                <a:cs typeface="Aparajita" panose="020B0604020202020204" pitchFamily="34" charset="0"/>
              </a:rPr>
              <a:t> for short) is a way to tell who a user is and what they are allowed to do. </a:t>
            </a:r>
            <a:endParaRPr lang="en-US" dirty="0" smtClean="0">
              <a:latin typeface="+mj-lt"/>
              <a:cs typeface="Aparajita" panose="020B0604020202020204" pitchFamily="34" charset="0"/>
            </a:endParaRPr>
          </a:p>
          <a:p>
            <a:pPr algn="just"/>
            <a:r>
              <a:rPr lang="en-US" dirty="0" smtClean="0">
                <a:latin typeface="+mj-lt"/>
                <a:cs typeface="Aparajita" panose="020B0604020202020204" pitchFamily="34" charset="0"/>
              </a:rPr>
              <a:t>IAM </a:t>
            </a:r>
            <a:r>
              <a:rPr lang="en-US" dirty="0">
                <a:latin typeface="+mj-lt"/>
                <a:cs typeface="Aparajita" panose="020B0604020202020204" pitchFamily="34" charset="0"/>
              </a:rPr>
              <a:t>is like the bouncer at the door of a nightclub with a list of who is allowed in, who isn't allowed in, and who is able to access the VIP area. </a:t>
            </a:r>
            <a:endParaRPr lang="en-US" dirty="0" smtClean="0">
              <a:latin typeface="+mj-lt"/>
              <a:cs typeface="Aparajita" panose="020B0604020202020204" pitchFamily="34" charset="0"/>
            </a:endParaRPr>
          </a:p>
          <a:p>
            <a:pPr algn="just"/>
            <a:r>
              <a:rPr lang="en-US" dirty="0" smtClean="0">
                <a:latin typeface="+mj-lt"/>
                <a:cs typeface="Aparajita" panose="020B0604020202020204" pitchFamily="34" charset="0"/>
              </a:rPr>
              <a:t>IAM </a:t>
            </a:r>
            <a:r>
              <a:rPr lang="en-US" dirty="0">
                <a:latin typeface="+mj-lt"/>
                <a:cs typeface="Aparajita" panose="020B0604020202020204" pitchFamily="34" charset="0"/>
              </a:rPr>
              <a:t>is also called identity management (</a:t>
            </a:r>
            <a:r>
              <a:rPr lang="en-US" dirty="0" err="1">
                <a:latin typeface="+mj-lt"/>
                <a:cs typeface="Aparajita" panose="020B0604020202020204" pitchFamily="34" charset="0"/>
              </a:rPr>
              <a:t>IdM</a:t>
            </a:r>
            <a:r>
              <a:rPr lang="en-US" dirty="0">
                <a:latin typeface="+mj-lt"/>
                <a:cs typeface="Aparajita" panose="020B0604020202020204" pitchFamily="34" charset="0"/>
              </a:rPr>
              <a:t>).</a:t>
            </a:r>
            <a:endParaRPr lang="en-IN" dirty="0">
              <a:latin typeface="+mj-lt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81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Information about Gateways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On the Internet a node or stopping point can be a gateway.</a:t>
            </a:r>
          </a:p>
          <a:p>
            <a:pPr algn="just"/>
            <a:r>
              <a:rPr lang="en-US" dirty="0" smtClean="0"/>
              <a:t>The computers controlling traffic within a network are gateway nodes.</a:t>
            </a:r>
          </a:p>
          <a:p>
            <a:pPr algn="just"/>
            <a:r>
              <a:rPr lang="en-US" dirty="0" smtClean="0"/>
              <a:t>A gateway is also associated with a router.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93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Firewall?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Hardware or software device that protects a computer network from unauthorized access.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sz="900" dirty="0" smtClean="0"/>
              <a:t>Firewall Sling Secure Smartphone. [online image]. Available www.slingsecure.com</a:t>
            </a:r>
          </a:p>
          <a:p>
            <a:endParaRPr lang="en-US" dirty="0"/>
          </a:p>
        </p:txBody>
      </p:sp>
      <p:pic>
        <p:nvPicPr>
          <p:cNvPr id="4" name="Picture 3" descr="https://encrypted-tbn0.gstatic.com/images?q=tbn:ANd9GcTSbTkxVuR4snH1LSuN0P-mQcRz_iTr4RdtKWra4Bs9NIZt315bM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90800"/>
            <a:ext cx="4467386" cy="35031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64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 Firewall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Firewalls filters the information coming through the Internet connection into a user private network.</a:t>
            </a:r>
          </a:p>
          <a:p>
            <a:pPr algn="just"/>
            <a:r>
              <a:rPr lang="en-US" dirty="0" smtClean="0"/>
              <a:t>To control traffic in and out of the network firewalls one or more of the three methods are used including:</a:t>
            </a:r>
          </a:p>
          <a:p>
            <a:pPr lvl="1" algn="just"/>
            <a:r>
              <a:rPr lang="en-US" dirty="0" smtClean="0"/>
              <a:t>Packet filtering</a:t>
            </a:r>
          </a:p>
          <a:p>
            <a:pPr lvl="1" algn="just"/>
            <a:r>
              <a:rPr lang="en-US" dirty="0" smtClean="0"/>
              <a:t>Proxy service</a:t>
            </a:r>
          </a:p>
          <a:p>
            <a:pPr lvl="1" algn="just"/>
            <a:r>
              <a:rPr lang="en-US" dirty="0" smtClean="0"/>
              <a:t>Stateful inspection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0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Firewall</a:t>
            </a:r>
            <a:endParaRPr lang="en-US" dirty="0"/>
          </a:p>
        </p:txBody>
      </p:sp>
      <p:pic>
        <p:nvPicPr>
          <p:cNvPr id="6" name="irc_mi" descr="https://encrypted-tbn0.gstatic.com/images?q=tbn:ANd9GcQALmZ7hjRipOkRImuWdwU0n6YVI1ZHcoc832KmrEq4z3leRZPn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1" b="2121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3686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Information about 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Most home network routers have built in firewall.</a:t>
            </a:r>
          </a:p>
          <a:p>
            <a:pPr algn="just"/>
            <a:r>
              <a:rPr lang="en-US" dirty="0" smtClean="0"/>
              <a:t>The term “firewall” originated from firefighting, where a firewall is a barrier established to prevent the spread of a fire.</a:t>
            </a:r>
          </a:p>
          <a:p>
            <a:pPr algn="just"/>
            <a:r>
              <a:rPr lang="en-US" dirty="0" smtClean="0"/>
              <a:t>A firewall works with the proxy server making request on behalf of workstation users.</a:t>
            </a:r>
          </a:p>
          <a:p>
            <a:pPr algn="just"/>
            <a:r>
              <a:rPr lang="en-US" dirty="0" smtClean="0"/>
              <a:t>There are a number of features firewalls can include from logging and reporting to setting alarms of an attack.</a:t>
            </a:r>
          </a:p>
          <a:p>
            <a:pPr algn="just"/>
            <a:r>
              <a:rPr lang="en-US" dirty="0" smtClean="0"/>
              <a:t>Costs for host based firewalls usually costs around $100 or less. Some may costs more depending on different things such as features included or if its an enterprise based system.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5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Wireless Access Point?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A small hardware device featuring built-in network adapter, antenna, and radio signals.</a:t>
            </a:r>
          </a:p>
          <a:p>
            <a:pPr algn="just"/>
            <a:r>
              <a:rPr lang="en-US" dirty="0" smtClean="0"/>
              <a:t>Configured nodes on a WLAN.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sz="900" dirty="0" smtClean="0"/>
              <a:t>Wireless Access Points, Page 2. [online image]. Available compnetworking.about.com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rc_mi" descr="http://0.tqn.com/d/compnetworking/1/0/A/3/linksys_wap54g-400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37" y="3144904"/>
            <a:ext cx="3434438" cy="25704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155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a Wireless Access Point works?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Operates using radio frequency technology</a:t>
            </a:r>
          </a:p>
          <a:p>
            <a:pPr algn="just"/>
            <a:r>
              <a:rPr lang="en-US" dirty="0" smtClean="0"/>
              <a:t>Broadcast wireless signals computers can detect and use</a:t>
            </a:r>
          </a:p>
          <a:p>
            <a:pPr algn="just"/>
            <a:r>
              <a:rPr lang="en-US" dirty="0" smtClean="0"/>
              <a:t>A wireless network adapter is implemented while using a wireless access point, most computers today already have network adapters built into the computer.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105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 of Wireless Access Point</a:t>
            </a:r>
            <a:endParaRPr lang="en-US" dirty="0"/>
          </a:p>
        </p:txBody>
      </p:sp>
      <p:pic>
        <p:nvPicPr>
          <p:cNvPr id="12" name="irc_mi" descr="http://www.rxnt.com/images/globalV2/RxNT-setup_chart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36" b="18936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sp>
        <p:nvSpPr>
          <p:cNvPr id="13" name="TextBox 12"/>
          <p:cNvSpPr txBox="1"/>
          <p:nvPr/>
        </p:nvSpPr>
        <p:spPr>
          <a:xfrm>
            <a:off x="1076024" y="6562511"/>
            <a:ext cx="39762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smtClean="0"/>
              <a:t>RxNT – The eprescribing System. [online image]. Available www.rxnt.com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60301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Additional Information about Access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access point usually connects to the router</a:t>
            </a:r>
          </a:p>
          <a:p>
            <a:pPr algn="just"/>
            <a:r>
              <a:rPr lang="en-US" dirty="0" smtClean="0"/>
              <a:t>A hotspot is a application wireless users can connect to the Internet.</a:t>
            </a:r>
          </a:p>
          <a:p>
            <a:pPr algn="just"/>
            <a:r>
              <a:rPr lang="en-US" dirty="0" smtClean="0"/>
              <a:t>Aps are used throughout a home network, usually through only one AP.</a:t>
            </a:r>
          </a:p>
          <a:p>
            <a:pPr algn="just"/>
            <a:r>
              <a:rPr lang="en-US" dirty="0" smtClean="0"/>
              <a:t>Wireless access points can cost anywhere from $30 and up depending on the type purchased.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8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Endpoint/Edge Devices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Endpoint point devices (PCs</a:t>
            </a:r>
            <a:r>
              <a:rPr lang="en-IN" dirty="0"/>
              <a:t>, laptops, mobile devices and servers) </a:t>
            </a:r>
            <a:endParaRPr lang="en-IN" dirty="0" smtClean="0"/>
          </a:p>
          <a:p>
            <a:pPr algn="just"/>
            <a:r>
              <a:rPr lang="en-US" dirty="0"/>
              <a:t>An </a:t>
            </a:r>
            <a:r>
              <a:rPr lang="en-US" b="1" dirty="0"/>
              <a:t>edge device</a:t>
            </a:r>
            <a:r>
              <a:rPr lang="en-US" dirty="0"/>
              <a:t> is any piece of hardware that controls data flow at the boundary between two networks. </a:t>
            </a:r>
            <a:endParaRPr lang="en-US" dirty="0" smtClean="0"/>
          </a:p>
          <a:p>
            <a:pPr algn="just"/>
            <a:r>
              <a:rPr lang="en-US" dirty="0"/>
              <a:t>Examples include routers, routing switches, integrated access devices, multiplexers, and a variety of metropolitan area network and wide area network access devices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59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Identity and Access Management (</a:t>
            </a:r>
            <a:r>
              <a:rPr lang="en-US" b="1" dirty="0" err="1" smtClean="0"/>
              <a:t>IdAM</a:t>
            </a:r>
            <a:r>
              <a:rPr lang="en-US" b="1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dirty="0">
                <a:latin typeface="+mj-lt"/>
              </a:rPr>
              <a:t>In more technical terms, IAM is a means of managing a given set of users' digital identities, and the privileges associated with each identity.</a:t>
            </a:r>
          </a:p>
          <a:p>
            <a:pPr algn="just"/>
            <a:r>
              <a:rPr lang="en-US" dirty="0">
                <a:latin typeface="+mj-lt"/>
              </a:rPr>
              <a:t> Within an organization, IAM may be a single product, or it may be a combination of processes, software products, </a:t>
            </a:r>
            <a:r>
              <a:rPr lang="en-US" dirty="0">
                <a:latin typeface="+mj-lt"/>
                <a:hlinkClick r:id="rId2"/>
              </a:rPr>
              <a:t>cloud services</a:t>
            </a:r>
            <a:r>
              <a:rPr lang="en-US" dirty="0">
                <a:latin typeface="+mj-lt"/>
              </a:rPr>
              <a:t>, and hardware that give administrators visibility and control over the organizational data that individual users can </a:t>
            </a:r>
            <a:r>
              <a:rPr lang="en-US" dirty="0">
                <a:latin typeface="+mj-lt"/>
                <a:hlinkClick r:id="rId3"/>
              </a:rPr>
              <a:t>access</a:t>
            </a:r>
            <a:r>
              <a:rPr lang="en-US" dirty="0">
                <a:latin typeface="+mj-lt"/>
              </a:rPr>
              <a:t>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7004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Identity </a:t>
            </a:r>
            <a:r>
              <a:rPr lang="en-US" b="1" dirty="0"/>
              <a:t>and Access Management (</a:t>
            </a:r>
            <a:r>
              <a:rPr lang="en-US" b="1" dirty="0" err="1"/>
              <a:t>IdAM</a:t>
            </a:r>
            <a:r>
              <a:rPr lang="en-US" b="1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+mj-lt"/>
              </a:rPr>
              <a:t>Identity in the context of computing</a:t>
            </a:r>
            <a:endParaRPr lang="en-US" dirty="0" smtClean="0">
              <a:latin typeface="+mj-lt"/>
            </a:endParaRPr>
          </a:p>
          <a:p>
            <a:pPr lvl="1" algn="just"/>
            <a:r>
              <a:rPr lang="en-US" dirty="0" smtClean="0">
                <a:latin typeface="+mj-lt"/>
              </a:rPr>
              <a:t>A </a:t>
            </a:r>
            <a:r>
              <a:rPr lang="en-US" dirty="0">
                <a:latin typeface="+mj-lt"/>
              </a:rPr>
              <a:t>person's entire identity cannot be uploaded and stored in a computer, so "identity" in a computing context means a certain set of properties that can be conveniently measured and recorded digitally. </a:t>
            </a:r>
          </a:p>
          <a:p>
            <a:pPr lvl="1" algn="just"/>
            <a:r>
              <a:rPr lang="en-US" dirty="0">
                <a:latin typeface="+mj-lt"/>
              </a:rPr>
              <a:t>Think of an ID card or a passport: not every fact about a person is recorded in an ID card, but it contains enough personal characteristics that a person's identity can quickly be matched to the ID card.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34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Identity </a:t>
            </a:r>
            <a:r>
              <a:rPr lang="en-US" b="1" dirty="0"/>
              <a:t>and Access Management (</a:t>
            </a:r>
            <a:r>
              <a:rPr lang="en-US" b="1" dirty="0" err="1"/>
              <a:t>IdAM</a:t>
            </a:r>
            <a:r>
              <a:rPr lang="en-US" b="1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+mj-lt"/>
              </a:rPr>
              <a:t>Identity in the context of computing</a:t>
            </a:r>
            <a:endParaRPr lang="en-US" dirty="0" smtClean="0">
              <a:latin typeface="+mj-lt"/>
            </a:endParaRPr>
          </a:p>
          <a:p>
            <a:pPr lvl="1" algn="just"/>
            <a:r>
              <a:rPr lang="en-US" dirty="0">
                <a:latin typeface="+mj-lt"/>
              </a:rPr>
              <a:t>To verify identity, a computer system will assess a user for characteristics that are specific to them. </a:t>
            </a:r>
          </a:p>
          <a:p>
            <a:pPr lvl="1" algn="just"/>
            <a:r>
              <a:rPr lang="en-US" dirty="0">
                <a:latin typeface="+mj-lt"/>
              </a:rPr>
              <a:t>If they match, the user's identity is confirmed. These characteristics are also known as "authentication factors,“. </a:t>
            </a:r>
          </a:p>
          <a:p>
            <a:pPr lvl="1" algn="just"/>
            <a:r>
              <a:rPr lang="en-US" dirty="0">
                <a:latin typeface="+mj-lt"/>
              </a:rPr>
              <a:t>The three most widely used authentication factors are:</a:t>
            </a:r>
          </a:p>
          <a:p>
            <a:pPr lvl="2" algn="just"/>
            <a:r>
              <a:rPr lang="en-US" sz="2700" dirty="0">
                <a:latin typeface="+mj-lt"/>
              </a:rPr>
              <a:t>Something the user knows</a:t>
            </a:r>
          </a:p>
          <a:p>
            <a:pPr lvl="2" algn="just"/>
            <a:r>
              <a:rPr lang="en-US" sz="2700" dirty="0">
                <a:latin typeface="+mj-lt"/>
              </a:rPr>
              <a:t>Something the user has</a:t>
            </a:r>
          </a:p>
          <a:p>
            <a:pPr lvl="2" algn="just"/>
            <a:r>
              <a:rPr lang="en-US" sz="2700" dirty="0">
                <a:latin typeface="+mj-lt"/>
              </a:rPr>
              <a:t>Something the user is</a:t>
            </a:r>
          </a:p>
        </p:txBody>
      </p:sp>
    </p:spTree>
    <p:extLst>
      <p:ext uri="{BB962C8B-B14F-4D97-AF65-F5344CB8AC3E}">
        <p14:creationId xmlns:p14="http://schemas.microsoft.com/office/powerpoint/2010/main" val="3988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+mn-lt"/>
              </a:rPr>
              <a:t>Identity </a:t>
            </a:r>
            <a:r>
              <a:rPr lang="en-US" b="1" dirty="0">
                <a:latin typeface="+mn-lt"/>
              </a:rPr>
              <a:t>and Access Management (</a:t>
            </a:r>
            <a:r>
              <a:rPr lang="en-US" b="1" dirty="0" err="1">
                <a:latin typeface="+mn-lt"/>
              </a:rPr>
              <a:t>IdAM</a:t>
            </a:r>
            <a:r>
              <a:rPr lang="en-US" b="1" dirty="0">
                <a:latin typeface="+mn-lt"/>
              </a:rPr>
              <a:t>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Identity in the context of computing</a:t>
            </a:r>
            <a:endParaRPr lang="en-US" dirty="0" smtClean="0"/>
          </a:p>
          <a:p>
            <a:pPr lvl="1" algn="just"/>
            <a:r>
              <a:rPr lang="en-US" dirty="0"/>
              <a:t>Something the user has: </a:t>
            </a:r>
          </a:p>
          <a:p>
            <a:pPr lvl="2" algn="just"/>
            <a:r>
              <a:rPr lang="en-US" dirty="0"/>
              <a:t>This factor refers to possession of a physical token that is issued to authorized users. </a:t>
            </a:r>
          </a:p>
          <a:p>
            <a:pPr lvl="2" algn="just"/>
            <a:r>
              <a:rPr lang="en-US" dirty="0"/>
              <a:t>The most basic example of this authentication factor is the use of a physical house key to enter one's home. The assumption is that only someone who owns, rents, or otherwise is allowed into the house will have a key.</a:t>
            </a:r>
          </a:p>
        </p:txBody>
      </p:sp>
    </p:spTree>
    <p:extLst>
      <p:ext uri="{BB962C8B-B14F-4D97-AF65-F5344CB8AC3E}">
        <p14:creationId xmlns:p14="http://schemas.microsoft.com/office/powerpoint/2010/main" val="917086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Identity </a:t>
            </a:r>
            <a:r>
              <a:rPr lang="en-US" b="1" dirty="0"/>
              <a:t>and Access Management (</a:t>
            </a:r>
            <a:r>
              <a:rPr lang="en-US" b="1" dirty="0" err="1"/>
              <a:t>IdAM</a:t>
            </a:r>
            <a:r>
              <a:rPr lang="en-US" b="1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+mj-lt"/>
              </a:rPr>
              <a:t>Identity in the context of computing</a:t>
            </a:r>
            <a:endParaRPr lang="en-US" dirty="0" smtClean="0">
              <a:latin typeface="+mj-lt"/>
            </a:endParaRPr>
          </a:p>
          <a:p>
            <a:pPr lvl="1" algn="just"/>
            <a:r>
              <a:rPr lang="en-US" dirty="0">
                <a:latin typeface="+mj-lt"/>
              </a:rPr>
              <a:t>Something the user is: </a:t>
            </a:r>
          </a:p>
          <a:p>
            <a:pPr lvl="2" algn="just"/>
            <a:r>
              <a:rPr lang="en-US" dirty="0">
                <a:latin typeface="+mj-lt"/>
              </a:rPr>
              <a:t>This refers to a physical property of one's body. </a:t>
            </a:r>
          </a:p>
          <a:p>
            <a:pPr lvl="2" algn="just"/>
            <a:r>
              <a:rPr lang="en-US" dirty="0">
                <a:latin typeface="+mj-lt"/>
              </a:rPr>
              <a:t>A common example of this authentication factor in action is Face ID, the feature offered by many modern smartphones. Fingerprint scanning is another example. </a:t>
            </a:r>
          </a:p>
          <a:p>
            <a:pPr lvl="2" algn="just"/>
            <a:r>
              <a:rPr lang="en-US" dirty="0">
                <a:latin typeface="+mj-lt"/>
              </a:rPr>
              <a:t>Less common methods used by some high-security organizations include retina scans and blood tests.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50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Identity </a:t>
            </a:r>
            <a:r>
              <a:rPr lang="en-US" b="1" dirty="0"/>
              <a:t>and Access Management (</a:t>
            </a:r>
            <a:r>
              <a:rPr lang="en-US" b="1" dirty="0" err="1"/>
              <a:t>IdAM</a:t>
            </a:r>
            <a:r>
              <a:rPr lang="en-US" b="1" dirty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+mj-lt"/>
              </a:rPr>
              <a:t>Access </a:t>
            </a:r>
            <a:r>
              <a:rPr lang="en-US" dirty="0" smtClean="0">
                <a:latin typeface="+mj-lt"/>
              </a:rPr>
              <a:t>management</a:t>
            </a:r>
          </a:p>
          <a:p>
            <a:pPr lvl="1" algn="just"/>
            <a:r>
              <a:rPr lang="en-US" sz="2400" dirty="0">
                <a:latin typeface="+mj-lt"/>
              </a:rPr>
              <a:t>"Access" refers to what data a user can see and what actions they can perform once they log in. </a:t>
            </a:r>
          </a:p>
          <a:p>
            <a:pPr lvl="1" algn="just"/>
            <a:r>
              <a:rPr lang="en-US" sz="2400" dirty="0">
                <a:latin typeface="+mj-lt"/>
              </a:rPr>
              <a:t>Once John logs into his email, he can see all the emails he has sent and received. </a:t>
            </a:r>
          </a:p>
          <a:p>
            <a:pPr lvl="1" algn="just"/>
            <a:r>
              <a:rPr lang="en-US" sz="2400" dirty="0">
                <a:latin typeface="+mj-lt"/>
              </a:rPr>
              <a:t>However, he should not be able to see the emails sent and received by Tracy, his coworker.</a:t>
            </a:r>
          </a:p>
        </p:txBody>
      </p:sp>
    </p:spTree>
    <p:extLst>
      <p:ext uri="{BB962C8B-B14F-4D97-AF65-F5344CB8AC3E}">
        <p14:creationId xmlns:p14="http://schemas.microsoft.com/office/powerpoint/2010/main" val="342114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1687</Words>
  <Application>Microsoft Office PowerPoint</Application>
  <PresentationFormat>On-screen Show (4:3)</PresentationFormat>
  <Paragraphs>215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Module-1</vt:lpstr>
      <vt:lpstr>Module-1: Information Security Devices</vt:lpstr>
      <vt:lpstr>Identity and Access Management (IdAM)</vt:lpstr>
      <vt:lpstr>Identity and Access Management (IdAM)</vt:lpstr>
      <vt:lpstr>Identity and Access Management (IdAM)</vt:lpstr>
      <vt:lpstr>Identity and Access Management (IdAM)</vt:lpstr>
      <vt:lpstr>Identity and Access Management (IdAM)</vt:lpstr>
      <vt:lpstr>Identity and Access Management (IdAM)</vt:lpstr>
      <vt:lpstr>Identity and Access Management (IdAM)</vt:lpstr>
      <vt:lpstr>What is a network device?</vt:lpstr>
      <vt:lpstr>Devices used in Networking</vt:lpstr>
      <vt:lpstr>What is a Hub?</vt:lpstr>
      <vt:lpstr>How does a Hub work?</vt:lpstr>
      <vt:lpstr>Diagram of a hub network</vt:lpstr>
      <vt:lpstr>Additional Information about Hubs</vt:lpstr>
      <vt:lpstr>What is a Switch?</vt:lpstr>
      <vt:lpstr>How does a Switch work?</vt:lpstr>
      <vt:lpstr>Diagram of a Switch Network</vt:lpstr>
      <vt:lpstr>Additional Information about Switches</vt:lpstr>
      <vt:lpstr>What is a Router?</vt:lpstr>
      <vt:lpstr>Diagram of a Router </vt:lpstr>
      <vt:lpstr>Additional Information about Routers</vt:lpstr>
      <vt:lpstr>What is a Bridge?</vt:lpstr>
      <vt:lpstr>How does a Bridge work?</vt:lpstr>
      <vt:lpstr>Diagram of a Bridge </vt:lpstr>
      <vt:lpstr>Additional Information about Bridges</vt:lpstr>
      <vt:lpstr>What is a Gateway?</vt:lpstr>
      <vt:lpstr>How a Gateway Works?</vt:lpstr>
      <vt:lpstr>Gateway Diagram</vt:lpstr>
      <vt:lpstr>Additional Information about Gateways </vt:lpstr>
      <vt:lpstr>What is a Firewall?</vt:lpstr>
      <vt:lpstr>How a Firewall works</vt:lpstr>
      <vt:lpstr>Diagram of Firewall</vt:lpstr>
      <vt:lpstr>Additional Information about Firewalls</vt:lpstr>
      <vt:lpstr>What is a Wireless Access Point?</vt:lpstr>
      <vt:lpstr>How a Wireless Access Point works?</vt:lpstr>
      <vt:lpstr>Diagram of Wireless Access Point</vt:lpstr>
      <vt:lpstr>Additional Information about Access Points</vt:lpstr>
      <vt:lpstr>Endpoint/Edge Devices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Module-1</dc:title>
  <dc:creator>VIT-Laptop</dc:creator>
  <cp:lastModifiedBy>Admin</cp:lastModifiedBy>
  <cp:revision>55</cp:revision>
  <dcterms:created xsi:type="dcterms:W3CDTF">2006-08-16T00:00:00Z</dcterms:created>
  <dcterms:modified xsi:type="dcterms:W3CDTF">2024-01-04T13:15:02Z</dcterms:modified>
</cp:coreProperties>
</file>