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Module-6</a:t>
            </a:r>
          </a:p>
        </p:txBody>
      </p:sp>
      <p:sp>
        <p:nvSpPr>
          <p:cNvPr id="3" name="Subtitle 2"/>
          <p:cNvSpPr>
            <a:spLocks noGrp="1"/>
          </p:cNvSpPr>
          <p:nvPr>
            <p:ph type="subTitle" idx="1"/>
          </p:nvPr>
        </p:nvSpPr>
        <p:spPr/>
        <p:txBody>
          <a:bodyPr/>
          <a:lstStyle/>
          <a:p>
            <a:r>
              <a:rPr lang="en-US" b="1" dirty="0"/>
              <a:t>Managing Health and Safety</a:t>
            </a:r>
            <a:endParaRPr lang="en-US" dirty="0"/>
          </a:p>
        </p:txBody>
      </p:sp>
    </p:spTree>
    <p:extLst>
      <p:ext uri="{BB962C8B-B14F-4D97-AF65-F5344CB8AC3E}">
        <p14:creationId xmlns:p14="http://schemas.microsoft.com/office/powerpoint/2010/main" val="59180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Need for Health and Safety at Work</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b="1" dirty="0"/>
              <a:t>Understanding ‘Safety’</a:t>
            </a:r>
          </a:p>
          <a:p>
            <a:pPr lvl="1" algn="just"/>
            <a:r>
              <a:rPr lang="en-US" b="1" dirty="0"/>
              <a:t>Hazards </a:t>
            </a:r>
            <a:r>
              <a:rPr lang="en-US" dirty="0"/>
              <a:t>are the potential to cause harm (accidents, injury or damage) e.g.</a:t>
            </a:r>
          </a:p>
          <a:p>
            <a:pPr lvl="2" algn="just"/>
            <a:r>
              <a:rPr lang="en-US" dirty="0"/>
              <a:t>Naked wires</a:t>
            </a:r>
          </a:p>
          <a:p>
            <a:pPr lvl="2" algn="just"/>
            <a:r>
              <a:rPr lang="en-US" dirty="0"/>
              <a:t>Heavy equipment and machines</a:t>
            </a:r>
          </a:p>
          <a:p>
            <a:pPr lvl="2" algn="just"/>
            <a:r>
              <a:rPr lang="en-US" dirty="0"/>
              <a:t>Heat being generated in the computers, Servers, etc.</a:t>
            </a:r>
          </a:p>
          <a:p>
            <a:pPr lvl="2" algn="just"/>
            <a:r>
              <a:rPr lang="en-US" dirty="0"/>
              <a:t>Sharp edges on furniture</a:t>
            </a:r>
          </a:p>
          <a:p>
            <a:pPr lvl="1" algn="just"/>
            <a:r>
              <a:rPr lang="en-US" b="1" dirty="0"/>
              <a:t>Risks </a:t>
            </a:r>
            <a:r>
              <a:rPr lang="en-US" dirty="0"/>
              <a:t>are the likelihood of harm (accidents, injury or damage) e.g.</a:t>
            </a:r>
          </a:p>
          <a:p>
            <a:pPr lvl="2" algn="just"/>
            <a:r>
              <a:rPr lang="en-US" dirty="0"/>
              <a:t>Plugging equipment with naked wires</a:t>
            </a:r>
          </a:p>
          <a:p>
            <a:pPr lvl="2" algn="just"/>
            <a:r>
              <a:rPr lang="en-US" dirty="0"/>
              <a:t>Lifting heavy equipment in a wrong posture</a:t>
            </a:r>
          </a:p>
          <a:p>
            <a:pPr lvl="2" algn="just"/>
            <a:r>
              <a:rPr lang="en-US" dirty="0"/>
              <a:t>Working in a non-temperature regulated environment with Technology that heats up</a:t>
            </a:r>
          </a:p>
          <a:p>
            <a:pPr lvl="2" algn="just"/>
            <a:r>
              <a:rPr lang="en-US" dirty="0"/>
              <a:t>Using duplicate parts in IT equipment that could pose a safety threat</a:t>
            </a:r>
          </a:p>
        </p:txBody>
      </p:sp>
    </p:spTree>
    <p:extLst>
      <p:ext uri="{BB962C8B-B14F-4D97-AF65-F5344CB8AC3E}">
        <p14:creationId xmlns:p14="http://schemas.microsoft.com/office/powerpoint/2010/main" val="4077860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Need for Health and Safety at Work</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b="1" dirty="0"/>
              <a:t>Common Safety Hazards</a:t>
            </a:r>
          </a:p>
          <a:p>
            <a:pPr lvl="1" algn="just"/>
            <a:r>
              <a:rPr lang="en-US" dirty="0"/>
              <a:t>Some safety and health related hazards and how they can be controlled are as follows:</a:t>
            </a:r>
          </a:p>
          <a:p>
            <a:pPr marL="1371600" lvl="2" indent="-514350" algn="just">
              <a:buFont typeface="+mj-lt"/>
              <a:buAutoNum type="arabicPeriod"/>
            </a:pPr>
            <a:r>
              <a:rPr lang="en-US" dirty="0"/>
              <a:t>Surfaces/Places related Hazards &amp; Risks</a:t>
            </a:r>
          </a:p>
          <a:p>
            <a:pPr marL="1371600" lvl="2" indent="-514350" algn="just">
              <a:buFont typeface="+mj-lt"/>
              <a:buAutoNum type="arabicPeriod"/>
            </a:pPr>
            <a:r>
              <a:rPr lang="en-US" dirty="0"/>
              <a:t>Equipment/items related Hazards &amp; Risk</a:t>
            </a:r>
          </a:p>
          <a:p>
            <a:pPr marL="1371600" lvl="2" indent="-514350" algn="just">
              <a:buFont typeface="+mj-lt"/>
              <a:buAutoNum type="arabicPeriod"/>
            </a:pPr>
            <a:r>
              <a:rPr lang="en-US" dirty="0"/>
              <a:t>Materials &amp; Chemical Hazards &amp; Risks</a:t>
            </a:r>
          </a:p>
          <a:p>
            <a:pPr marL="1371600" lvl="2" indent="-514350" algn="just">
              <a:buFont typeface="+mj-lt"/>
              <a:buAutoNum type="arabicPeriod"/>
            </a:pPr>
            <a:r>
              <a:rPr lang="en-US" dirty="0"/>
              <a:t>Physical Hazards &amp; Risks</a:t>
            </a:r>
          </a:p>
          <a:p>
            <a:pPr marL="1371600" lvl="2" indent="-514350" algn="just">
              <a:buFont typeface="+mj-lt"/>
              <a:buAutoNum type="arabicPeriod"/>
            </a:pPr>
            <a:r>
              <a:rPr lang="en-US" dirty="0"/>
              <a:t>Electrical Risks</a:t>
            </a:r>
          </a:p>
        </p:txBody>
      </p:sp>
    </p:spTree>
    <p:extLst>
      <p:ext uri="{BB962C8B-B14F-4D97-AF65-F5344CB8AC3E}">
        <p14:creationId xmlns:p14="http://schemas.microsoft.com/office/powerpoint/2010/main" val="1287716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Need for Health and Safety at Work</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pPr marL="0" indent="0" algn="just">
              <a:buNone/>
            </a:pPr>
            <a:r>
              <a:rPr lang="en-US" b="1" dirty="0"/>
              <a:t>1. Surfaces/Places related Hazards &amp; Risks:</a:t>
            </a:r>
          </a:p>
          <a:p>
            <a:pPr lvl="1" algn="just"/>
            <a:r>
              <a:rPr lang="en-US" dirty="0"/>
              <a:t>Dirty, dusty and littered areas can lead to infections as well as accidents from slipping, tripping, etc.</a:t>
            </a:r>
          </a:p>
          <a:p>
            <a:pPr lvl="1" algn="just"/>
            <a:r>
              <a:rPr lang="en-US" dirty="0"/>
              <a:t>Wet/oily/soapy surfaces are can lead to accidents by slipping or falling and breaking of glassware.</a:t>
            </a:r>
          </a:p>
          <a:p>
            <a:pPr lvl="1" algn="just"/>
            <a:r>
              <a:rPr lang="en-US" dirty="0"/>
              <a:t>Working with wooden tables that have nails protruding on the surface.</a:t>
            </a:r>
          </a:p>
          <a:p>
            <a:pPr algn="just"/>
            <a:r>
              <a:rPr lang="en-US" dirty="0"/>
              <a:t>How to Control?</a:t>
            </a:r>
          </a:p>
          <a:p>
            <a:pPr lvl="1" algn="just"/>
            <a:r>
              <a:rPr lang="en-US" dirty="0"/>
              <a:t>Keep the work area neat and tidy</a:t>
            </a:r>
          </a:p>
          <a:p>
            <a:pPr lvl="1" algn="just"/>
            <a:r>
              <a:rPr lang="en-US" dirty="0"/>
              <a:t>Wet areas should be mopped and kept dry</a:t>
            </a:r>
          </a:p>
          <a:p>
            <a:pPr lvl="1" algn="just"/>
            <a:r>
              <a:rPr lang="en-US" dirty="0"/>
              <a:t>Handling glassware properly</a:t>
            </a:r>
          </a:p>
          <a:p>
            <a:pPr lvl="1" algn="just"/>
            <a:r>
              <a:rPr lang="en-US" dirty="0"/>
              <a:t>Precautions should be taken while dealing with surfaces with sharp or pointed edges or object protruding</a:t>
            </a:r>
          </a:p>
        </p:txBody>
      </p:sp>
    </p:spTree>
    <p:extLst>
      <p:ext uri="{BB962C8B-B14F-4D97-AF65-F5344CB8AC3E}">
        <p14:creationId xmlns:p14="http://schemas.microsoft.com/office/powerpoint/2010/main" val="1187508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Need for Health and Safety at Work</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marL="0" indent="0" algn="just">
              <a:buNone/>
            </a:pPr>
            <a:r>
              <a:rPr lang="en-US" b="1" dirty="0"/>
              <a:t>2. Equipment/items related Hazards &amp; Risk:</a:t>
            </a:r>
          </a:p>
          <a:p>
            <a:pPr lvl="1" algn="just"/>
            <a:r>
              <a:rPr lang="en-US" dirty="0"/>
              <a:t>Certain equipment used in the workplace like staplers, heavy laptops and computers, etc. which if not used carefully can cause physical hurt.</a:t>
            </a:r>
          </a:p>
          <a:p>
            <a:pPr algn="just"/>
            <a:r>
              <a:rPr lang="en-US" dirty="0"/>
              <a:t>How to Control?</a:t>
            </a:r>
          </a:p>
          <a:p>
            <a:pPr lvl="1" algn="just"/>
            <a:r>
              <a:rPr lang="en-US" dirty="0"/>
              <a:t>Never use a tool to do a job for which it was not designed</a:t>
            </a:r>
          </a:p>
          <a:p>
            <a:pPr lvl="1" algn="just"/>
            <a:r>
              <a:rPr lang="en-US" dirty="0"/>
              <a:t>Handling the equipment properly as required</a:t>
            </a:r>
          </a:p>
        </p:txBody>
      </p:sp>
    </p:spTree>
    <p:extLst>
      <p:ext uri="{BB962C8B-B14F-4D97-AF65-F5344CB8AC3E}">
        <p14:creationId xmlns:p14="http://schemas.microsoft.com/office/powerpoint/2010/main" val="2457337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Need for Health and Safety at Work</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pPr marL="0" indent="0" algn="just">
              <a:buNone/>
            </a:pPr>
            <a:r>
              <a:rPr lang="en-US" b="1" dirty="0"/>
              <a:t>3. Materials &amp; Chemical Hazards &amp; Risks:</a:t>
            </a:r>
          </a:p>
          <a:p>
            <a:pPr lvl="1" algn="just"/>
            <a:r>
              <a:rPr lang="en-US" dirty="0"/>
              <a:t>Cleaning chemicals used by housekeeping, kept in the washroom and housekeeping cabinets</a:t>
            </a:r>
          </a:p>
          <a:p>
            <a:pPr lvl="1" algn="just"/>
            <a:r>
              <a:rPr lang="en-US" dirty="0"/>
              <a:t>Solutions for cleaning IT equipment</a:t>
            </a:r>
          </a:p>
          <a:p>
            <a:pPr lvl="1" algn="just"/>
            <a:r>
              <a:rPr lang="en-US" dirty="0"/>
              <a:t>Pest control sprays, etc.</a:t>
            </a:r>
          </a:p>
          <a:p>
            <a:pPr algn="just"/>
            <a:r>
              <a:rPr lang="en-US" dirty="0"/>
              <a:t>How to Control?</a:t>
            </a:r>
          </a:p>
          <a:p>
            <a:pPr lvl="1" algn="just"/>
            <a:r>
              <a:rPr lang="en-US" dirty="0"/>
              <a:t>While using hazardous materials &amp; chemicals ensure the following</a:t>
            </a:r>
          </a:p>
          <a:p>
            <a:pPr lvl="2" algn="just"/>
            <a:r>
              <a:rPr lang="en-US" dirty="0"/>
              <a:t>Wear gloves, avoid skin coming into contact with the chemical</a:t>
            </a:r>
          </a:p>
          <a:p>
            <a:pPr lvl="2" algn="just"/>
            <a:r>
              <a:rPr lang="en-US" dirty="0"/>
              <a:t>Keep the chemical away from eyes and nose</a:t>
            </a:r>
          </a:p>
          <a:p>
            <a:pPr lvl="2" algn="just"/>
            <a:r>
              <a:rPr lang="en-US" dirty="0"/>
              <a:t>Never mix chemicals unless particularly advised by the product manufacturer</a:t>
            </a:r>
          </a:p>
          <a:p>
            <a:pPr lvl="2" algn="just"/>
            <a:r>
              <a:rPr lang="en-US" dirty="0"/>
              <a:t>Do not ingest any chemical, if by mistake someone swallows some chemical see a doctor immediately.</a:t>
            </a:r>
          </a:p>
        </p:txBody>
      </p:sp>
    </p:spTree>
    <p:extLst>
      <p:ext uri="{BB962C8B-B14F-4D97-AF65-F5344CB8AC3E}">
        <p14:creationId xmlns:p14="http://schemas.microsoft.com/office/powerpoint/2010/main" val="1710282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Need for Health and Safety at Work</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marL="0" indent="0" algn="just">
              <a:buNone/>
            </a:pPr>
            <a:r>
              <a:rPr lang="en-US" b="1" dirty="0"/>
              <a:t>3. Materials &amp; Chemical Hazards &amp; Risks:</a:t>
            </a:r>
          </a:p>
          <a:p>
            <a:pPr lvl="1" algn="just"/>
            <a:r>
              <a:rPr lang="en-US" dirty="0"/>
              <a:t>How to Control?</a:t>
            </a:r>
          </a:p>
          <a:p>
            <a:pPr lvl="2" algn="just"/>
            <a:r>
              <a:rPr lang="en-US" dirty="0"/>
              <a:t>Identify common warning signs associated with different types of hazardous materials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581400"/>
            <a:ext cx="8763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0064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Need for Health and Safety at Work</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marL="0" indent="0">
              <a:buNone/>
            </a:pPr>
            <a:r>
              <a:rPr lang="en-US" b="1" dirty="0"/>
              <a:t>4. Physical Hazards &amp; Risks:</a:t>
            </a:r>
          </a:p>
          <a:p>
            <a:pPr lvl="1" algn="just"/>
            <a:r>
              <a:rPr lang="en-US" dirty="0"/>
              <a:t>Any obstruction at the entry/exits/blind turns could be dangerous in a time of emergency when people have to run in or out.</a:t>
            </a:r>
          </a:p>
          <a:p>
            <a:pPr lvl="1" algn="just"/>
            <a:r>
              <a:rPr lang="en-US" dirty="0"/>
              <a:t>Overstocked cupboards or shelves can be hazards as they can topple over anytime.</a:t>
            </a:r>
          </a:p>
          <a:p>
            <a:pPr lvl="1" algn="just"/>
            <a:r>
              <a:rPr lang="en-US" dirty="0"/>
              <a:t>Work may require lifting or moving heavy objects, which if not done properly can cause injury or aches.</a:t>
            </a:r>
          </a:p>
        </p:txBody>
      </p:sp>
    </p:spTree>
    <p:extLst>
      <p:ext uri="{BB962C8B-B14F-4D97-AF65-F5344CB8AC3E}">
        <p14:creationId xmlns:p14="http://schemas.microsoft.com/office/powerpoint/2010/main" val="1836627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Need for Health and Safety at Work</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marL="0" indent="0">
              <a:buNone/>
            </a:pPr>
            <a:r>
              <a:rPr lang="en-US" b="1" dirty="0"/>
              <a:t>4. Physical Hazards &amp; Risks:</a:t>
            </a:r>
          </a:p>
          <a:p>
            <a:pPr lvl="1"/>
            <a:r>
              <a:rPr lang="en-US" dirty="0"/>
              <a:t>How to control?</a:t>
            </a:r>
          </a:p>
          <a:p>
            <a:pPr lvl="2" algn="just"/>
            <a:r>
              <a:rPr lang="en-US" dirty="0"/>
              <a:t>Entry/exits/blind turns should be clear of obstructions/faults at all times.</a:t>
            </a:r>
          </a:p>
          <a:p>
            <a:pPr lvl="2" algn="just"/>
            <a:r>
              <a:rPr lang="en-US" dirty="0"/>
              <a:t>Cupboards and shelves should be neatly arranged, preferably supported by the wall or fixed on the floor.</a:t>
            </a:r>
          </a:p>
          <a:p>
            <a:pPr lvl="2" algn="just"/>
            <a:r>
              <a:rPr lang="en-US" dirty="0"/>
              <a:t>Warning signs should be placed if a physical hazard cannot be removed.</a:t>
            </a:r>
          </a:p>
          <a:p>
            <a:pPr lvl="2" algn="just"/>
            <a:r>
              <a:rPr lang="en-US" dirty="0"/>
              <a:t>Always try to use a machine or tool if required to lift a heavy object.</a:t>
            </a:r>
          </a:p>
          <a:p>
            <a:pPr lvl="2" algn="just"/>
            <a:r>
              <a:rPr lang="en-US" dirty="0"/>
              <a:t>If it is not possible then try to split the load and lift it in more than one turns. Can also take help.</a:t>
            </a:r>
          </a:p>
          <a:p>
            <a:pPr lvl="2" algn="just"/>
            <a:r>
              <a:rPr lang="en-US" dirty="0"/>
              <a:t>If one has to lift a heavy object, then follow right lifting practices while lifting or moving heavy objects.</a:t>
            </a:r>
          </a:p>
        </p:txBody>
      </p:sp>
    </p:spTree>
    <p:extLst>
      <p:ext uri="{BB962C8B-B14F-4D97-AF65-F5344CB8AC3E}">
        <p14:creationId xmlns:p14="http://schemas.microsoft.com/office/powerpoint/2010/main" val="2678116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Need for Health and Safety at Work</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marL="0" indent="0">
              <a:buNone/>
            </a:pPr>
            <a:r>
              <a:rPr lang="en-US" b="1" dirty="0"/>
              <a:t>4. Physical Hazards &amp; Risks:</a:t>
            </a:r>
          </a:p>
          <a:p>
            <a:pPr lvl="1"/>
            <a:r>
              <a:rPr lang="en-US" dirty="0"/>
              <a:t>How to control?</a:t>
            </a:r>
          </a:p>
          <a:p>
            <a:pPr lvl="2" algn="just"/>
            <a:r>
              <a:rPr lang="en-US" dirty="0"/>
              <a:t>Entry/exits/blind turns should be clear of obstructions/faults at all times.</a:t>
            </a:r>
          </a:p>
          <a:p>
            <a:pPr lvl="2" algn="just"/>
            <a:r>
              <a:rPr lang="en-US" dirty="0"/>
              <a:t>Cupboards and shelves should be neatly arranged, preferably supported by the wall or fixed on the floor.</a:t>
            </a:r>
          </a:p>
          <a:p>
            <a:pPr lvl="2" algn="just"/>
            <a:r>
              <a:rPr lang="en-US" dirty="0"/>
              <a:t>Warning signs should be placed if a physical hazard cannot be removed.</a:t>
            </a:r>
          </a:p>
          <a:p>
            <a:pPr lvl="2" algn="just"/>
            <a:r>
              <a:rPr lang="en-US" dirty="0"/>
              <a:t>Always try to use a machine or tool if required to lift a heavy object.</a:t>
            </a:r>
          </a:p>
          <a:p>
            <a:pPr lvl="2" algn="just"/>
            <a:r>
              <a:rPr lang="en-US" dirty="0"/>
              <a:t>If it is not possible then try to split the load and lift it in more than one turns. Can also take help.</a:t>
            </a:r>
          </a:p>
          <a:p>
            <a:pPr lvl="2" algn="just"/>
            <a:r>
              <a:rPr lang="en-US" dirty="0"/>
              <a:t>If one has to lift a heavy object, then follow right lifting practices while lifting or moving heavy objects.</a:t>
            </a:r>
          </a:p>
        </p:txBody>
      </p:sp>
    </p:spTree>
    <p:extLst>
      <p:ext uri="{BB962C8B-B14F-4D97-AF65-F5344CB8AC3E}">
        <p14:creationId xmlns:p14="http://schemas.microsoft.com/office/powerpoint/2010/main" val="3297309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Need for Health and Safety at Work</a:t>
            </a:r>
            <a:endParaRPr lang="en-US" dirty="0"/>
          </a:p>
        </p:txBody>
      </p:sp>
      <p:sp>
        <p:nvSpPr>
          <p:cNvPr id="3" name="Content Placeholder 2"/>
          <p:cNvSpPr>
            <a:spLocks noGrp="1"/>
          </p:cNvSpPr>
          <p:nvPr>
            <p:ph idx="1"/>
          </p:nvPr>
        </p:nvSpPr>
        <p:spPr/>
        <p:txBody>
          <a:bodyPr/>
          <a:lstStyle/>
          <a:p>
            <a:r>
              <a:rPr lang="en-US" b="1" dirty="0"/>
              <a:t>4. Physical Hazards &amp; Risks:</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14600"/>
            <a:ext cx="6023919"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42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Need for Health and Safety at Work</a:t>
            </a:r>
            <a:endParaRPr lang="en-US" dirty="0"/>
          </a:p>
        </p:txBody>
      </p:sp>
      <p:sp>
        <p:nvSpPr>
          <p:cNvPr id="3" name="Content Placeholder 2"/>
          <p:cNvSpPr>
            <a:spLocks noGrp="1"/>
          </p:cNvSpPr>
          <p:nvPr>
            <p:ph idx="1"/>
          </p:nvPr>
        </p:nvSpPr>
        <p:spPr>
          <a:xfrm>
            <a:off x="457200" y="1600200"/>
            <a:ext cx="8229600" cy="5105400"/>
          </a:xfrm>
        </p:spPr>
        <p:txBody>
          <a:bodyPr>
            <a:normAutofit fontScale="92500"/>
          </a:bodyPr>
          <a:lstStyle/>
          <a:p>
            <a:pPr algn="just"/>
            <a:r>
              <a:rPr lang="en-US" dirty="0"/>
              <a:t>The main focus in occupational health is on three different objectives:</a:t>
            </a:r>
          </a:p>
          <a:p>
            <a:pPr lvl="1" algn="just"/>
            <a:r>
              <a:rPr lang="en-US" dirty="0"/>
              <a:t>(</a:t>
            </a:r>
            <a:r>
              <a:rPr lang="en-US" dirty="0" err="1"/>
              <a:t>i</a:t>
            </a:r>
            <a:r>
              <a:rPr lang="en-US" dirty="0"/>
              <a:t>) the maintenance and promotion of workers’ health and working capacity;</a:t>
            </a:r>
          </a:p>
          <a:p>
            <a:pPr lvl="1" algn="just"/>
            <a:r>
              <a:rPr lang="en-US" dirty="0"/>
              <a:t>(ii) the improvement of working environment and work to become conducive to safety and health, and</a:t>
            </a:r>
          </a:p>
          <a:p>
            <a:pPr lvl="1" algn="just"/>
            <a:r>
              <a:rPr lang="en-US" dirty="0"/>
              <a:t>(iii) development of work </a:t>
            </a:r>
            <a:r>
              <a:rPr lang="en-US" dirty="0" err="1"/>
              <a:t>organisations</a:t>
            </a:r>
            <a:r>
              <a:rPr lang="en-US" dirty="0"/>
              <a:t> and working cultures in a direction which supports health and safety at work, and in doing so also promotes a positive social climate and smooth operation, and may enhance productivity of the undertakings.</a:t>
            </a:r>
          </a:p>
        </p:txBody>
      </p:sp>
    </p:spTree>
    <p:extLst>
      <p:ext uri="{BB962C8B-B14F-4D97-AF65-F5344CB8AC3E}">
        <p14:creationId xmlns:p14="http://schemas.microsoft.com/office/powerpoint/2010/main" val="1017822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Need for Health and Safety at Work</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marL="0" indent="0">
              <a:buNone/>
            </a:pPr>
            <a:r>
              <a:rPr lang="en-US" b="1" dirty="0"/>
              <a:t>4. Physical Hazards &amp; Risks: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7400"/>
            <a:ext cx="9144000" cy="4887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6423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Need for Health and Safety at Work</a:t>
            </a:r>
            <a:endParaRPr lang="en-US" dirty="0"/>
          </a:p>
        </p:txBody>
      </p:sp>
      <p:sp>
        <p:nvSpPr>
          <p:cNvPr id="3" name="Content Placeholder 2"/>
          <p:cNvSpPr>
            <a:spLocks noGrp="1"/>
          </p:cNvSpPr>
          <p:nvPr>
            <p:ph idx="1"/>
          </p:nvPr>
        </p:nvSpPr>
        <p:spPr>
          <a:xfrm>
            <a:off x="457200" y="1600200"/>
            <a:ext cx="8229600" cy="5257800"/>
          </a:xfrm>
        </p:spPr>
        <p:txBody>
          <a:bodyPr>
            <a:normAutofit fontScale="92500"/>
          </a:bodyPr>
          <a:lstStyle/>
          <a:p>
            <a:pPr marL="0" indent="0">
              <a:buNone/>
            </a:pPr>
            <a:r>
              <a:rPr lang="en-US" b="1" dirty="0"/>
              <a:t>5. Electrical Risks</a:t>
            </a:r>
          </a:p>
          <a:p>
            <a:pPr lvl="1" algn="just"/>
            <a:r>
              <a:rPr lang="en-US" dirty="0"/>
              <a:t>Electricity is an amazing thing when used properly, but can very easily hurt, harm and even fatally injury a person that comes in contact with it. </a:t>
            </a:r>
          </a:p>
          <a:p>
            <a:pPr lvl="1" algn="just"/>
            <a:r>
              <a:rPr lang="en-US" dirty="0"/>
              <a:t>Whenever one works with power tools or electrical circuits there is a risk of electrical hazards, especially electrical shock.</a:t>
            </a:r>
          </a:p>
          <a:p>
            <a:pPr lvl="1" algn="just"/>
            <a:r>
              <a:rPr lang="en-US" b="1" dirty="0"/>
              <a:t>Electric Shock</a:t>
            </a:r>
            <a:r>
              <a:rPr lang="en-US" dirty="0"/>
              <a:t>: An electrical shock is received when electrical current passes through the body. One gets an electrical shock if:</a:t>
            </a:r>
          </a:p>
          <a:p>
            <a:pPr marL="914400" lvl="2" indent="0" algn="just">
              <a:buNone/>
            </a:pPr>
            <a:r>
              <a:rPr lang="en-US" dirty="0"/>
              <a:t>• touching a live wire and an electrical earth, or</a:t>
            </a:r>
          </a:p>
          <a:p>
            <a:pPr marL="914400" lvl="2" indent="0" algn="just">
              <a:buNone/>
            </a:pPr>
            <a:r>
              <a:rPr lang="en-US" dirty="0"/>
              <a:t>• touching a live wire and another wire at a different voltage.</a:t>
            </a:r>
          </a:p>
        </p:txBody>
      </p:sp>
    </p:spTree>
    <p:extLst>
      <p:ext uri="{BB962C8B-B14F-4D97-AF65-F5344CB8AC3E}">
        <p14:creationId xmlns:p14="http://schemas.microsoft.com/office/powerpoint/2010/main" val="2922424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Need for Health and Safety at Work</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marL="0" indent="0">
              <a:buNone/>
            </a:pPr>
            <a:r>
              <a:rPr lang="en-US" b="1" dirty="0"/>
              <a:t>5. Electrical Risks</a:t>
            </a:r>
          </a:p>
          <a:p>
            <a:pPr lvl="1" algn="just"/>
            <a:r>
              <a:rPr lang="en-US" b="1" dirty="0"/>
              <a:t>Freeing a victim from electrocution</a:t>
            </a:r>
          </a:p>
          <a:p>
            <a:pPr lvl="2" algn="just"/>
            <a:r>
              <a:rPr lang="en-US" dirty="0"/>
              <a:t>The first person to reach a shocked worker should cut off the current if this can be done quickly.</a:t>
            </a:r>
          </a:p>
          <a:p>
            <a:pPr lvl="2" algn="just"/>
            <a:r>
              <a:rPr lang="en-US" dirty="0"/>
              <a:t>If this is not possible, the victim should be removed from contact with the charged equipment. Either the equipment/wire should be pulled away or the victim.</a:t>
            </a:r>
          </a:p>
          <a:p>
            <a:pPr lvl="2" algn="just"/>
            <a:r>
              <a:rPr lang="en-US" b="1" dirty="0"/>
              <a:t>Bare hands should not be used, </a:t>
            </a:r>
            <a:r>
              <a:rPr lang="en-US" dirty="0"/>
              <a:t>use a dry board, dry rope, leather belt, coat, overalls or some other non-conductor.</a:t>
            </a:r>
          </a:p>
          <a:p>
            <a:pPr lvl="2" algn="just"/>
            <a:r>
              <a:rPr lang="en-US" dirty="0"/>
              <a:t>Be sure to stand on a non-conducting surface when pulling – dry rubber slippers, dry wooden board, etc..</a:t>
            </a:r>
          </a:p>
        </p:txBody>
      </p:sp>
    </p:spTree>
    <p:extLst>
      <p:ext uri="{BB962C8B-B14F-4D97-AF65-F5344CB8AC3E}">
        <p14:creationId xmlns:p14="http://schemas.microsoft.com/office/powerpoint/2010/main" val="293510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identify job hazards</a:t>
            </a:r>
            <a:endParaRPr lang="en-US" dirty="0"/>
          </a:p>
        </p:txBody>
      </p:sp>
      <p:sp>
        <p:nvSpPr>
          <p:cNvPr id="3" name="Content Placeholder 2"/>
          <p:cNvSpPr>
            <a:spLocks noGrp="1"/>
          </p:cNvSpPr>
          <p:nvPr>
            <p:ph idx="1"/>
          </p:nvPr>
        </p:nvSpPr>
        <p:spPr/>
        <p:txBody>
          <a:bodyPr/>
          <a:lstStyle/>
          <a:p>
            <a:pPr algn="just"/>
            <a:r>
              <a:rPr lang="en-US" dirty="0"/>
              <a:t>The following are the major steps to identifying and analyzing job hazards:</a:t>
            </a:r>
          </a:p>
          <a:p>
            <a:pPr lvl="1" algn="just"/>
            <a:r>
              <a:rPr lang="en-US" b="1" dirty="0"/>
              <a:t>Step 1</a:t>
            </a:r>
            <a:r>
              <a:rPr lang="en-US" dirty="0"/>
              <a:t>- Decide whether a job is to be analyzed</a:t>
            </a:r>
          </a:p>
          <a:p>
            <a:pPr lvl="1" algn="just"/>
            <a:r>
              <a:rPr lang="en-US" b="1" dirty="0"/>
              <a:t>Step 2- </a:t>
            </a:r>
            <a:r>
              <a:rPr lang="en-US" dirty="0"/>
              <a:t>Break the job down into a sequence of steps</a:t>
            </a:r>
          </a:p>
          <a:p>
            <a:pPr lvl="1" algn="just"/>
            <a:r>
              <a:rPr lang="en-US" b="1" dirty="0"/>
              <a:t>Step 3- </a:t>
            </a:r>
            <a:r>
              <a:rPr lang="en-US" dirty="0"/>
              <a:t>Identify the potential hazards</a:t>
            </a:r>
          </a:p>
          <a:p>
            <a:pPr lvl="1" algn="just"/>
            <a:r>
              <a:rPr lang="en-US" b="1" dirty="0"/>
              <a:t>Step 4</a:t>
            </a:r>
            <a:r>
              <a:rPr lang="en-US" dirty="0"/>
              <a:t>- Hazard Mitigation</a:t>
            </a:r>
          </a:p>
        </p:txBody>
      </p:sp>
    </p:spTree>
    <p:extLst>
      <p:ext uri="{BB962C8B-B14F-4D97-AF65-F5344CB8AC3E}">
        <p14:creationId xmlns:p14="http://schemas.microsoft.com/office/powerpoint/2010/main" val="3913856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identify job hazards</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algn="just"/>
            <a:r>
              <a:rPr lang="en-US" b="1" dirty="0"/>
              <a:t>Step 1</a:t>
            </a:r>
            <a:r>
              <a:rPr lang="en-US" dirty="0"/>
              <a:t>- Decide whether a job is to be analyzed, based on the following criteria:</a:t>
            </a:r>
          </a:p>
          <a:p>
            <a:pPr lvl="1" algn="just"/>
            <a:r>
              <a:rPr lang="en-US" dirty="0"/>
              <a:t>Incident frequency and severity- </a:t>
            </a:r>
          </a:p>
          <a:p>
            <a:pPr lvl="2" algn="just"/>
            <a:r>
              <a:rPr lang="en-US" dirty="0"/>
              <a:t>Jobs where incidents occur frequently, or where they occur infrequently but result in disabling injuries.</a:t>
            </a:r>
          </a:p>
          <a:p>
            <a:pPr lvl="1" algn="just"/>
            <a:r>
              <a:rPr lang="en-US" dirty="0"/>
              <a:t>Potential for severe injuries or illness- </a:t>
            </a:r>
          </a:p>
          <a:p>
            <a:pPr lvl="2" algn="just"/>
            <a:r>
              <a:rPr lang="en-US" dirty="0"/>
              <a:t>The consequences of the incident, hazardous conditions, or exposure to harmful substances are potentially severe.</a:t>
            </a:r>
          </a:p>
          <a:p>
            <a:pPr lvl="1" algn="just"/>
            <a:r>
              <a:rPr lang="en-US" dirty="0"/>
              <a:t>Newly established jobs- </a:t>
            </a:r>
          </a:p>
          <a:p>
            <a:pPr lvl="2" algn="just"/>
            <a:r>
              <a:rPr lang="en-US" dirty="0"/>
              <a:t>Due to lack of experience in these jobs, hazards may not be evident or anticipated.</a:t>
            </a:r>
          </a:p>
          <a:p>
            <a:pPr lvl="1" algn="just"/>
            <a:r>
              <a:rPr lang="en-US" dirty="0"/>
              <a:t>Modified jobs- </a:t>
            </a:r>
          </a:p>
          <a:p>
            <a:pPr lvl="2" algn="just"/>
            <a:r>
              <a:rPr lang="en-US" dirty="0"/>
              <a:t>New hazards may be associated with changes in job procedures.</a:t>
            </a:r>
          </a:p>
          <a:p>
            <a:pPr lvl="1" algn="just"/>
            <a:r>
              <a:rPr lang="en-US" dirty="0"/>
              <a:t>Infrequently performed jobs- </a:t>
            </a:r>
          </a:p>
          <a:p>
            <a:pPr lvl="2" algn="just"/>
            <a:r>
              <a:rPr lang="en-US" dirty="0"/>
              <a:t>Employees may be at greater risk when undertaking </a:t>
            </a:r>
            <a:r>
              <a:rPr lang="en-US" dirty="0" err="1"/>
              <a:t>nonroutine</a:t>
            </a:r>
            <a:r>
              <a:rPr lang="en-US" dirty="0"/>
              <a:t> jobs, and an analysis provides a means of reviewing hazards.</a:t>
            </a:r>
          </a:p>
        </p:txBody>
      </p:sp>
    </p:spTree>
    <p:extLst>
      <p:ext uri="{BB962C8B-B14F-4D97-AF65-F5344CB8AC3E}">
        <p14:creationId xmlns:p14="http://schemas.microsoft.com/office/powerpoint/2010/main" val="3324649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identify job hazards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lgn="just"/>
            <a:r>
              <a:rPr lang="en-US" b="1" dirty="0"/>
              <a:t>Step 2- </a:t>
            </a:r>
            <a:r>
              <a:rPr lang="en-US" dirty="0"/>
              <a:t>Break the job down into a sequence of steps. </a:t>
            </a:r>
          </a:p>
          <a:p>
            <a:pPr lvl="1" algn="just"/>
            <a:r>
              <a:rPr lang="en-US" dirty="0"/>
              <a:t>Ensure that each step is not too specific, or too general. </a:t>
            </a:r>
          </a:p>
          <a:p>
            <a:pPr lvl="1" algn="just"/>
            <a:r>
              <a:rPr lang="en-US" dirty="0"/>
              <a:t>Steps should be kept in the correct sequence. Document using the company template. </a:t>
            </a:r>
          </a:p>
          <a:p>
            <a:pPr lvl="1" algn="just"/>
            <a:r>
              <a:rPr lang="en-US" dirty="0"/>
              <a:t>Make notes on what is done, rather than how it is done.</a:t>
            </a:r>
          </a:p>
        </p:txBody>
      </p:sp>
    </p:spTree>
    <p:extLst>
      <p:ext uri="{BB962C8B-B14F-4D97-AF65-F5344CB8AC3E}">
        <p14:creationId xmlns:p14="http://schemas.microsoft.com/office/powerpoint/2010/main" val="2523236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identify job hazards</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pPr algn="just"/>
            <a:r>
              <a:rPr lang="en-US" b="1" dirty="0"/>
              <a:t>Step 3- </a:t>
            </a:r>
            <a:r>
              <a:rPr lang="en-US" dirty="0"/>
              <a:t>Identify the potential hazards. Based on observations of the job, knowledge of incident and injury causes, and personal experience, list the things that could go wrong at each step. </a:t>
            </a:r>
          </a:p>
          <a:p>
            <a:pPr algn="just"/>
            <a:r>
              <a:rPr lang="en-US" dirty="0"/>
              <a:t>The following is a list of questions that may be used to help identify potential hazards:</a:t>
            </a:r>
          </a:p>
          <a:p>
            <a:pPr lvl="1" algn="just"/>
            <a:r>
              <a:rPr lang="en-US" dirty="0"/>
              <a:t>Can any body part get caught in or between objects?</a:t>
            </a:r>
          </a:p>
          <a:p>
            <a:pPr lvl="1" algn="just"/>
            <a:r>
              <a:rPr lang="en-US" dirty="0"/>
              <a:t>Do tools, machines, or equipment present any hazards?</a:t>
            </a:r>
          </a:p>
        </p:txBody>
      </p:sp>
    </p:spTree>
    <p:extLst>
      <p:ext uri="{BB962C8B-B14F-4D97-AF65-F5344CB8AC3E}">
        <p14:creationId xmlns:p14="http://schemas.microsoft.com/office/powerpoint/2010/main" val="1162388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identify job hazards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lgn="just"/>
            <a:r>
              <a:rPr lang="en-US" dirty="0"/>
              <a:t>The following is a list of questions that may be used to help identify potential hazards:</a:t>
            </a:r>
          </a:p>
          <a:p>
            <a:pPr lvl="1" algn="just"/>
            <a:r>
              <a:rPr lang="en-US" dirty="0"/>
              <a:t>Can the worker make harmful contact with moving objects?</a:t>
            </a:r>
          </a:p>
          <a:p>
            <a:pPr lvl="1" algn="just"/>
            <a:r>
              <a:rPr lang="en-US" dirty="0"/>
              <a:t>Can the worker slip, trip, or fall?</a:t>
            </a:r>
          </a:p>
          <a:p>
            <a:pPr lvl="1" algn="just"/>
            <a:r>
              <a:rPr lang="en-US" dirty="0"/>
              <a:t>Can the worker suffer strain from lifting, pushing, or pulling?</a:t>
            </a:r>
          </a:p>
          <a:p>
            <a:pPr lvl="1" algn="just"/>
            <a:r>
              <a:rPr lang="en-US" dirty="0"/>
              <a:t>Is the worker exposed to extreme heat, or cold?</a:t>
            </a:r>
          </a:p>
          <a:p>
            <a:pPr lvl="1" algn="just"/>
            <a:r>
              <a:rPr lang="en-US" dirty="0"/>
              <a:t>Is excessive noise, or vibration a problem?</a:t>
            </a:r>
          </a:p>
          <a:p>
            <a:pPr lvl="1" algn="just"/>
            <a:r>
              <a:rPr lang="en-US" dirty="0"/>
              <a:t>Is there a danger from falling objects?</a:t>
            </a:r>
          </a:p>
        </p:txBody>
      </p:sp>
    </p:spTree>
    <p:extLst>
      <p:ext uri="{BB962C8B-B14F-4D97-AF65-F5344CB8AC3E}">
        <p14:creationId xmlns:p14="http://schemas.microsoft.com/office/powerpoint/2010/main" val="2516892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identify job hazards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lgn="just"/>
            <a:r>
              <a:rPr lang="en-US" dirty="0"/>
              <a:t>The following is a list of questions that may be used to help identify potential hazards:</a:t>
            </a:r>
          </a:p>
          <a:p>
            <a:pPr lvl="1" algn="just"/>
            <a:r>
              <a:rPr lang="en-US" dirty="0"/>
              <a:t>Is lighting a problem?</a:t>
            </a:r>
          </a:p>
          <a:p>
            <a:pPr lvl="1" algn="just"/>
            <a:r>
              <a:rPr lang="en-US" dirty="0"/>
              <a:t>Can weather conditions affect safety?</a:t>
            </a:r>
          </a:p>
          <a:p>
            <a:pPr lvl="1" algn="just"/>
            <a:r>
              <a:rPr lang="en-US" dirty="0"/>
              <a:t>Is harmful radiation a possibility?</a:t>
            </a:r>
          </a:p>
          <a:p>
            <a:pPr lvl="1" algn="just"/>
            <a:r>
              <a:rPr lang="en-US" dirty="0"/>
              <a:t>Can contact be made with hot, toxic, or caustic substances?</a:t>
            </a:r>
          </a:p>
          <a:p>
            <a:pPr lvl="1" algn="just"/>
            <a:r>
              <a:rPr lang="en-US" dirty="0"/>
              <a:t>Are there dusts, fumes, mists, or vapors in the air?</a:t>
            </a:r>
          </a:p>
        </p:txBody>
      </p:sp>
    </p:spTree>
    <p:extLst>
      <p:ext uri="{BB962C8B-B14F-4D97-AF65-F5344CB8AC3E}">
        <p14:creationId xmlns:p14="http://schemas.microsoft.com/office/powerpoint/2010/main" val="2294933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identify job hazards</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lgn="just"/>
            <a:r>
              <a:rPr lang="en-US" b="1" dirty="0"/>
              <a:t>Step 4</a:t>
            </a:r>
            <a:r>
              <a:rPr lang="en-US" dirty="0"/>
              <a:t>- Hazard Mitigation- Upon completion of the first three steps of the job hazard analysis, determine the appropriate controls to overcome the hazards. </a:t>
            </a:r>
          </a:p>
          <a:p>
            <a:pPr algn="just"/>
            <a:r>
              <a:rPr lang="en-US" dirty="0"/>
              <a:t>Elimination, substitution, isolation, engineering controls, administrative controls, and personal protective clothing and equipment.</a:t>
            </a:r>
          </a:p>
        </p:txBody>
      </p:sp>
    </p:spTree>
    <p:extLst>
      <p:ext uri="{BB962C8B-B14F-4D97-AF65-F5344CB8AC3E}">
        <p14:creationId xmlns:p14="http://schemas.microsoft.com/office/powerpoint/2010/main" val="2711317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Need for Health and Safety at Work</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dirty="0"/>
              <a:t>Having a healthy, safe and secure working environment is important for the following reasons: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86100"/>
            <a:ext cx="800100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4850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Responsibilities w.r.t Health and Safety at Work</a:t>
            </a:r>
            <a:endParaRPr lang="en-US" dirty="0"/>
          </a:p>
        </p:txBody>
      </p:sp>
      <p:sp>
        <p:nvSpPr>
          <p:cNvPr id="3" name="Content Placeholder 2"/>
          <p:cNvSpPr>
            <a:spLocks noGrp="1"/>
          </p:cNvSpPr>
          <p:nvPr>
            <p:ph idx="1"/>
          </p:nvPr>
        </p:nvSpPr>
        <p:spPr/>
        <p:txBody>
          <a:bodyPr>
            <a:normAutofit lnSpcReduction="10000"/>
          </a:bodyPr>
          <a:lstStyle/>
          <a:p>
            <a:pPr algn="just"/>
            <a:r>
              <a:rPr lang="en-US" dirty="0"/>
              <a:t>Complies with his </a:t>
            </a:r>
            <a:r>
              <a:rPr lang="en-US" dirty="0" err="1"/>
              <a:t>organisation’s</a:t>
            </a:r>
            <a:r>
              <a:rPr lang="en-US" dirty="0"/>
              <a:t> current health, safety and security policies and procedures.</a:t>
            </a:r>
          </a:p>
          <a:p>
            <a:pPr algn="just"/>
            <a:r>
              <a:rPr lang="en-US" dirty="0"/>
              <a:t>Reports any identified breaches in health, safety and security policies and procedures to the designated person.</a:t>
            </a:r>
          </a:p>
          <a:p>
            <a:pPr algn="just"/>
            <a:r>
              <a:rPr lang="en-US" dirty="0"/>
              <a:t>Identifies and corrects any hazards that he can deal with safely, competently and within the limits of your authority.</a:t>
            </a:r>
          </a:p>
        </p:txBody>
      </p:sp>
    </p:spTree>
    <p:extLst>
      <p:ext uri="{BB962C8B-B14F-4D97-AF65-F5344CB8AC3E}">
        <p14:creationId xmlns:p14="http://schemas.microsoft.com/office/powerpoint/2010/main" val="2302487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Responsibilities w.r.t Health and Safety at Work</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pPr algn="just"/>
            <a:r>
              <a:rPr lang="en-US" dirty="0"/>
              <a:t>Reports any hazards that he is not competent to deal with to the relevant people in line with </a:t>
            </a:r>
            <a:r>
              <a:rPr lang="en-US" dirty="0" err="1"/>
              <a:t>organisational</a:t>
            </a:r>
            <a:r>
              <a:rPr lang="en-US" dirty="0"/>
              <a:t> procedures.</a:t>
            </a:r>
          </a:p>
          <a:p>
            <a:pPr marL="0" indent="0" algn="just">
              <a:buNone/>
            </a:pPr>
            <a:r>
              <a:rPr lang="en-US" dirty="0"/>
              <a:t>	o Warns others who may be affected.</a:t>
            </a:r>
          </a:p>
          <a:p>
            <a:pPr algn="just"/>
            <a:r>
              <a:rPr lang="en-US" dirty="0"/>
              <a:t>Follows the emergency procedures promptly, calmly and efficiently.</a:t>
            </a:r>
          </a:p>
          <a:p>
            <a:pPr algn="just"/>
            <a:r>
              <a:rPr lang="en-US" dirty="0"/>
              <a:t>Identifies and recommends opportunities for improving health, safety and security to the designated person.</a:t>
            </a:r>
          </a:p>
          <a:p>
            <a:pPr algn="just"/>
            <a:r>
              <a:rPr lang="en-US" dirty="0"/>
              <a:t>Completes any health and safety records legibly and accurately.</a:t>
            </a:r>
          </a:p>
        </p:txBody>
      </p:sp>
    </p:spTree>
    <p:extLst>
      <p:ext uri="{BB962C8B-B14F-4D97-AF65-F5344CB8AC3E}">
        <p14:creationId xmlns:p14="http://schemas.microsoft.com/office/powerpoint/2010/main" val="603131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Responsibilities w.r.t Health and Safety at Work</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algn="just"/>
            <a:r>
              <a:rPr lang="en-US" dirty="0"/>
              <a:t>Coordinates with the appropriate people for his information needs.</a:t>
            </a:r>
          </a:p>
          <a:p>
            <a:pPr algn="just"/>
            <a:r>
              <a:rPr lang="en-US" dirty="0"/>
              <a:t>Is reliable; gets information from reliable sources</a:t>
            </a:r>
          </a:p>
          <a:p>
            <a:pPr algn="just"/>
            <a:r>
              <a:rPr lang="en-US" dirty="0"/>
              <a:t>Communicates with colleagues clearly, concisely and accurately.</a:t>
            </a:r>
          </a:p>
          <a:p>
            <a:pPr algn="just"/>
            <a:r>
              <a:rPr lang="en-US" dirty="0"/>
              <a:t>Integrates his work effectively with others.</a:t>
            </a:r>
          </a:p>
          <a:p>
            <a:pPr algn="just"/>
            <a:r>
              <a:rPr lang="en-US" dirty="0"/>
              <a:t>Shares essential information on time.</a:t>
            </a:r>
          </a:p>
          <a:p>
            <a:pPr algn="just"/>
            <a:r>
              <a:rPr lang="en-US" dirty="0"/>
              <a:t>Takes help from the appropriate people when there are any problems in the information.</a:t>
            </a:r>
          </a:p>
          <a:p>
            <a:pPr algn="just"/>
            <a:r>
              <a:rPr lang="en-US" dirty="0"/>
              <a:t>Follows the company rules while </a:t>
            </a:r>
            <a:r>
              <a:rPr lang="en-US" dirty="0" err="1"/>
              <a:t>analysing</a:t>
            </a:r>
            <a:r>
              <a:rPr lang="en-US" dirty="0"/>
              <a:t> data.</a:t>
            </a:r>
          </a:p>
        </p:txBody>
      </p:sp>
    </p:spTree>
    <p:extLst>
      <p:ext uri="{BB962C8B-B14F-4D97-AF65-F5344CB8AC3E}">
        <p14:creationId xmlns:p14="http://schemas.microsoft.com/office/powerpoint/2010/main" val="3559258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Responsibilities w.r.t Health and Safety at Work</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algn="just"/>
            <a:r>
              <a:rPr lang="en-US" dirty="0" err="1"/>
              <a:t>Honours</a:t>
            </a:r>
            <a:r>
              <a:rPr lang="en-US" dirty="0"/>
              <a:t> his commitments.</a:t>
            </a:r>
          </a:p>
          <a:p>
            <a:pPr lvl="1" algn="just"/>
            <a:r>
              <a:rPr lang="en-US" dirty="0"/>
              <a:t>If for some reason, he is unable to carry out his promises, he informs in advance 	and suggests alternatives.</a:t>
            </a:r>
          </a:p>
          <a:p>
            <a:pPr algn="just"/>
            <a:r>
              <a:rPr lang="en-US" dirty="0"/>
              <a:t>Maintains good relationships with colleagues.</a:t>
            </a:r>
          </a:p>
          <a:p>
            <a:pPr marL="0" indent="0" algn="just">
              <a:buNone/>
            </a:pPr>
            <a:r>
              <a:rPr lang="en-US" dirty="0"/>
              <a:t>	o Sorts out problems with them, if any.</a:t>
            </a:r>
          </a:p>
          <a:p>
            <a:pPr marL="0" indent="0" algn="just">
              <a:buNone/>
            </a:pPr>
            <a:r>
              <a:rPr lang="en-US" dirty="0"/>
              <a:t>	o Shows respect for others.</a:t>
            </a:r>
          </a:p>
        </p:txBody>
      </p:sp>
    </p:spTree>
    <p:extLst>
      <p:ext uri="{BB962C8B-B14F-4D97-AF65-F5344CB8AC3E}">
        <p14:creationId xmlns:p14="http://schemas.microsoft.com/office/powerpoint/2010/main" val="1809377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Responsibilities w.r.t Health and Safety at Work</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algn="just"/>
            <a:r>
              <a:rPr lang="en-US" dirty="0"/>
              <a:t>Follows the policies, procedures and culture of the </a:t>
            </a:r>
            <a:r>
              <a:rPr lang="en-US" dirty="0" err="1"/>
              <a:t>organisation</a:t>
            </a:r>
            <a:r>
              <a:rPr lang="en-US" dirty="0"/>
              <a:t>.</a:t>
            </a:r>
          </a:p>
          <a:p>
            <a:pPr algn="just"/>
            <a:r>
              <a:rPr lang="en-US" dirty="0"/>
              <a:t>Keeps abreast with the technological developments.</a:t>
            </a:r>
          </a:p>
          <a:p>
            <a:pPr algn="just"/>
            <a:r>
              <a:rPr lang="en-US" dirty="0"/>
              <a:t>Takes care of quality issues.</a:t>
            </a:r>
          </a:p>
          <a:p>
            <a:pPr lvl="1" algn="just"/>
            <a:r>
              <a:rPr lang="en-US" dirty="0"/>
              <a:t>Maintains the data in the required formats</a:t>
            </a:r>
          </a:p>
          <a:p>
            <a:pPr lvl="1" algn="just"/>
            <a:r>
              <a:rPr lang="en-US" dirty="0"/>
              <a:t>Keeps data up-to-date</a:t>
            </a:r>
          </a:p>
          <a:p>
            <a:pPr lvl="1" algn="just"/>
            <a:r>
              <a:rPr lang="en-US" dirty="0"/>
              <a:t>Provides accurate information</a:t>
            </a:r>
          </a:p>
          <a:p>
            <a:pPr lvl="1" algn="just"/>
            <a:r>
              <a:rPr lang="en-US" dirty="0"/>
              <a:t>Provides complete information</a:t>
            </a:r>
          </a:p>
          <a:p>
            <a:pPr algn="just"/>
            <a:r>
              <a:rPr lang="en-US" dirty="0"/>
              <a:t>Gives importance to the needs of the colleagues and responds to their feedback.</a:t>
            </a:r>
          </a:p>
          <a:p>
            <a:pPr marL="457200" lvl="1" indent="0" algn="just">
              <a:buNone/>
            </a:pPr>
            <a:endParaRPr lang="en-US" dirty="0"/>
          </a:p>
        </p:txBody>
      </p:sp>
    </p:spTree>
    <p:extLst>
      <p:ext uri="{BB962C8B-B14F-4D97-AF65-F5344CB8AC3E}">
        <p14:creationId xmlns:p14="http://schemas.microsoft.com/office/powerpoint/2010/main" val="419679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and when to report hazards</a:t>
            </a:r>
            <a:endParaRPr lang="en-US" dirty="0"/>
          </a:p>
        </p:txBody>
      </p:sp>
      <p:sp>
        <p:nvSpPr>
          <p:cNvPr id="3" name="Content Placeholder 2"/>
          <p:cNvSpPr>
            <a:spLocks noGrp="1"/>
          </p:cNvSpPr>
          <p:nvPr>
            <p:ph idx="1"/>
          </p:nvPr>
        </p:nvSpPr>
        <p:spPr/>
        <p:txBody>
          <a:bodyPr/>
          <a:lstStyle/>
          <a:p>
            <a:pPr algn="just"/>
            <a:r>
              <a:rPr lang="en-US" dirty="0"/>
              <a:t>After developing the ability to identify hazards, the Information Security Analyst should report them to his line manager, or the person assigned the responsibility in the company policy. </a:t>
            </a:r>
          </a:p>
          <a:p>
            <a:pPr algn="just"/>
            <a:r>
              <a:rPr lang="en-US" dirty="0"/>
              <a:t>This should be done immediately without any delay.</a:t>
            </a:r>
          </a:p>
        </p:txBody>
      </p:sp>
    </p:spTree>
    <p:extLst>
      <p:ext uri="{BB962C8B-B14F-4D97-AF65-F5344CB8AC3E}">
        <p14:creationId xmlns:p14="http://schemas.microsoft.com/office/powerpoint/2010/main" val="3499661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and when to report hazards</a:t>
            </a:r>
            <a:endParaRPr lang="en-US" dirty="0"/>
          </a:p>
        </p:txBody>
      </p:sp>
      <p:sp>
        <p:nvSpPr>
          <p:cNvPr id="4" name="Content Placeholder 3"/>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 y="1295400"/>
            <a:ext cx="9116291"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258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Need for Health and Safety at Work</a:t>
            </a:r>
            <a:endParaRPr lang="en-US" dirty="0"/>
          </a:p>
        </p:txBody>
      </p:sp>
      <p:sp>
        <p:nvSpPr>
          <p:cNvPr id="4" name="Content Placeholder 3"/>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915400" cy="687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19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Need for Health and Safety at Work</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10000"/>
          </a:bodyPr>
          <a:lstStyle/>
          <a:p>
            <a:r>
              <a:rPr lang="en-US" dirty="0"/>
              <a:t>Different types of breaches in health, safety and security</a:t>
            </a:r>
          </a:p>
          <a:p>
            <a:pPr lvl="1" algn="just"/>
            <a:r>
              <a:rPr lang="en-US" b="1" dirty="0"/>
              <a:t>1. Physical hazards </a:t>
            </a:r>
          </a:p>
          <a:p>
            <a:pPr lvl="2" algn="just"/>
            <a:r>
              <a:rPr lang="en-US" dirty="0"/>
              <a:t>are the most common hazards and are present in most workplaces at some time.</a:t>
            </a:r>
          </a:p>
          <a:p>
            <a:pPr lvl="2" algn="just"/>
            <a:r>
              <a:rPr lang="en-US" dirty="0"/>
              <a:t>For </a:t>
            </a:r>
            <a:r>
              <a:rPr lang="en-US" b="1" dirty="0"/>
              <a:t>example</a:t>
            </a:r>
            <a:r>
              <a:rPr lang="en-US" dirty="0"/>
              <a:t>, frayed electrical cords, unguarded machinery, exposed moving parts, constant loud noise, vibrations, working from ladders, scaffolding or heights, spills, tripping hazards.</a:t>
            </a:r>
          </a:p>
          <a:p>
            <a:pPr lvl="1" algn="just"/>
            <a:r>
              <a:rPr lang="en-US" b="1" dirty="0"/>
              <a:t>2. Ergonomic hazards </a:t>
            </a:r>
          </a:p>
          <a:p>
            <a:pPr lvl="2" algn="just"/>
            <a:r>
              <a:rPr lang="en-US" dirty="0"/>
              <a:t>occur when the type of work you do, your body position and/or your working conditions put a strain on your body. They are difficult to identify because you don’t immediately recognize the harm they are doing to your health. </a:t>
            </a:r>
          </a:p>
          <a:p>
            <a:pPr lvl="2" algn="just"/>
            <a:r>
              <a:rPr lang="en-US" dirty="0"/>
              <a:t>For </a:t>
            </a:r>
            <a:r>
              <a:rPr lang="en-US" b="1" dirty="0"/>
              <a:t>example</a:t>
            </a:r>
            <a:r>
              <a:rPr lang="en-US" dirty="0"/>
              <a:t>, poor lighting, improperly adjusted workstations and chairs, frequent lifting, repetitive or awkward movements.</a:t>
            </a:r>
          </a:p>
        </p:txBody>
      </p:sp>
    </p:spTree>
    <p:extLst>
      <p:ext uri="{BB962C8B-B14F-4D97-AF65-F5344CB8AC3E}">
        <p14:creationId xmlns:p14="http://schemas.microsoft.com/office/powerpoint/2010/main" val="99366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Need for Health and Safety at Work</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pPr algn="just"/>
            <a:r>
              <a:rPr lang="en-US" dirty="0"/>
              <a:t>Different types of breaches in health, safety and security</a:t>
            </a:r>
          </a:p>
          <a:p>
            <a:pPr lvl="1" algn="just"/>
            <a:r>
              <a:rPr lang="en-US" b="1" dirty="0"/>
              <a:t>3. Chemical hazards </a:t>
            </a:r>
          </a:p>
          <a:p>
            <a:pPr lvl="2" algn="just"/>
            <a:r>
              <a:rPr lang="en-US" dirty="0"/>
              <a:t>are present when you are exposed to any chemical preparation (solid, liquid, or gas) in the workplace. </a:t>
            </a:r>
          </a:p>
          <a:p>
            <a:pPr lvl="2" algn="just"/>
            <a:r>
              <a:rPr lang="en-US" dirty="0"/>
              <a:t>For </a:t>
            </a:r>
            <a:r>
              <a:rPr lang="en-US" b="1" dirty="0"/>
              <a:t>example</a:t>
            </a:r>
            <a:r>
              <a:rPr lang="en-US" dirty="0"/>
              <a:t>, cleaning products and solvents, </a:t>
            </a:r>
            <a:r>
              <a:rPr lang="en-US" dirty="0" err="1"/>
              <a:t>vapours</a:t>
            </a:r>
            <a:r>
              <a:rPr lang="en-US" dirty="0"/>
              <a:t> and fumes, carbon monoxide or other gases, gasoline or other flammable materials.</a:t>
            </a:r>
          </a:p>
          <a:p>
            <a:pPr lvl="1" algn="just"/>
            <a:r>
              <a:rPr lang="en-US" b="1" dirty="0"/>
              <a:t>4. Biological hazards </a:t>
            </a:r>
          </a:p>
          <a:p>
            <a:pPr lvl="2" algn="just"/>
            <a:r>
              <a:rPr lang="en-US" dirty="0"/>
              <a:t>come from working with people, animals, or infectious plant material. </a:t>
            </a:r>
          </a:p>
          <a:p>
            <a:pPr lvl="2" algn="just"/>
            <a:r>
              <a:rPr lang="en-US" dirty="0"/>
              <a:t>For </a:t>
            </a:r>
            <a:r>
              <a:rPr lang="en-US" b="1" dirty="0"/>
              <a:t>example</a:t>
            </a:r>
            <a:r>
              <a:rPr lang="en-US" dirty="0"/>
              <a:t>, blood or other bodily fluids, bacteria and viruses, insect bites, animal and bird droppings.</a:t>
            </a:r>
          </a:p>
          <a:p>
            <a:pPr lvl="1" algn="just"/>
            <a:r>
              <a:rPr lang="en-US" b="1" dirty="0"/>
              <a:t>5. Electrical Hazards </a:t>
            </a:r>
          </a:p>
          <a:p>
            <a:pPr lvl="2" algn="just"/>
            <a:r>
              <a:rPr lang="en-US" dirty="0"/>
              <a:t>as there are many equipment in the workplace that are run by electricity, which if due precautions are not taken can cause fire, electric shock, electrocution.</a:t>
            </a:r>
          </a:p>
        </p:txBody>
      </p:sp>
    </p:spTree>
    <p:extLst>
      <p:ext uri="{BB962C8B-B14F-4D97-AF65-F5344CB8AC3E}">
        <p14:creationId xmlns:p14="http://schemas.microsoft.com/office/powerpoint/2010/main" val="3654519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Need for Health and Safety at Work</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dirty="0"/>
              <a:t>Types of health and safety hazards at a workplace</a:t>
            </a:r>
          </a:p>
          <a:p>
            <a:pPr lvl="1" algn="just"/>
            <a:r>
              <a:rPr lang="en-US" b="1" dirty="0"/>
              <a:t>Safety hazards </a:t>
            </a:r>
          </a:p>
          <a:p>
            <a:pPr lvl="2" algn="just"/>
            <a:r>
              <a:rPr lang="en-US" dirty="0"/>
              <a:t>that cause accidents that physically injure workers. For example, many tall buildings that have glass windows, require cleaners to hang from the rooftop to clean the glasses. If the rope snaps, or if there is some other mistake, it can get fatal for the cleaner.</a:t>
            </a:r>
          </a:p>
          <a:p>
            <a:pPr lvl="1" algn="just"/>
            <a:r>
              <a:rPr lang="en-US" b="1" dirty="0"/>
              <a:t>Health hazards </a:t>
            </a:r>
            <a:r>
              <a:rPr lang="en-US" dirty="0"/>
              <a:t>that result in the development of some disease.</a:t>
            </a:r>
          </a:p>
        </p:txBody>
      </p:sp>
    </p:spTree>
    <p:extLst>
      <p:ext uri="{BB962C8B-B14F-4D97-AF65-F5344CB8AC3E}">
        <p14:creationId xmlns:p14="http://schemas.microsoft.com/office/powerpoint/2010/main" val="77378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Need for Health and Safety at Work</a:t>
            </a:r>
            <a:endParaRPr lang="en-US" dirty="0"/>
          </a:p>
        </p:txBody>
      </p:sp>
      <p:sp>
        <p:nvSpPr>
          <p:cNvPr id="3" name="Content Placeholder 2"/>
          <p:cNvSpPr>
            <a:spLocks noGrp="1"/>
          </p:cNvSpPr>
          <p:nvPr>
            <p:ph idx="1"/>
          </p:nvPr>
        </p:nvSpPr>
        <p:spPr/>
        <p:txBody>
          <a:bodyPr/>
          <a:lstStyle/>
          <a:p>
            <a:r>
              <a:rPr lang="en-US" b="1" dirty="0"/>
              <a:t>Understanding ‘Safety’</a:t>
            </a:r>
          </a:p>
          <a:p>
            <a:pPr lvl="1" algn="just"/>
            <a:r>
              <a:rPr lang="en-US" b="1" dirty="0"/>
              <a:t>Accident </a:t>
            </a:r>
            <a:r>
              <a:rPr lang="en-US" dirty="0"/>
              <a:t>is an unplanned and undesired occurrence, which may or may not result in injury, or damage to self, others and/or property. Main causes of accidents are: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114800"/>
            <a:ext cx="7444509"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319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Need for Health and Safety at Work</a:t>
            </a:r>
            <a:endParaRPr lang="en-US" dirty="0"/>
          </a:p>
        </p:txBody>
      </p:sp>
      <p:sp>
        <p:nvSpPr>
          <p:cNvPr id="3" name="Content Placeholder 2"/>
          <p:cNvSpPr>
            <a:spLocks noGrp="1"/>
          </p:cNvSpPr>
          <p:nvPr>
            <p:ph idx="1"/>
          </p:nvPr>
        </p:nvSpPr>
        <p:spPr/>
        <p:txBody>
          <a:bodyPr/>
          <a:lstStyle/>
          <a:p>
            <a:r>
              <a:rPr lang="en-US" b="1" dirty="0"/>
              <a:t>Understanding ‘Safety’</a:t>
            </a:r>
          </a:p>
          <a:p>
            <a:pPr lvl="1" algn="just"/>
            <a:r>
              <a:rPr lang="en-US" b="1" dirty="0"/>
              <a:t>Safety </a:t>
            </a:r>
            <a:r>
              <a:rPr lang="en-US" dirty="0"/>
              <a:t>is freedom from accidents, injury or damage; it is a pro-active means to give protection from known dangers. A safe workplace is free of risks and hazards.</a:t>
            </a:r>
          </a:p>
        </p:txBody>
      </p:sp>
    </p:spTree>
    <p:extLst>
      <p:ext uri="{BB962C8B-B14F-4D97-AF65-F5344CB8AC3E}">
        <p14:creationId xmlns:p14="http://schemas.microsoft.com/office/powerpoint/2010/main" val="3072481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2524</Words>
  <Application>Microsoft Office PowerPoint</Application>
  <PresentationFormat>On-screen Show (4:3)</PresentationFormat>
  <Paragraphs>214</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Calibri</vt:lpstr>
      <vt:lpstr>Office Theme</vt:lpstr>
      <vt:lpstr>Module-6</vt:lpstr>
      <vt:lpstr>Need for Health and Safety at Work</vt:lpstr>
      <vt:lpstr>Need for Health and Safety at Work</vt:lpstr>
      <vt:lpstr>Need for Health and Safety at Work</vt:lpstr>
      <vt:lpstr>Need for Health and Safety at Work</vt:lpstr>
      <vt:lpstr>Need for Health and Safety at Work</vt:lpstr>
      <vt:lpstr>Need for Health and Safety at Work</vt:lpstr>
      <vt:lpstr>Need for Health and Safety at Work</vt:lpstr>
      <vt:lpstr>Need for Health and Safety at Work</vt:lpstr>
      <vt:lpstr>Need for Health and Safety at Work</vt:lpstr>
      <vt:lpstr>Need for Health and Safety at Work</vt:lpstr>
      <vt:lpstr>Need for Health and Safety at Work</vt:lpstr>
      <vt:lpstr>Need for Health and Safety at Work</vt:lpstr>
      <vt:lpstr>Need for Health and Safety at Work</vt:lpstr>
      <vt:lpstr>Need for Health and Safety at Work</vt:lpstr>
      <vt:lpstr>Need for Health and Safety at Work</vt:lpstr>
      <vt:lpstr>Need for Health and Safety at Work</vt:lpstr>
      <vt:lpstr>Need for Health and Safety at Work</vt:lpstr>
      <vt:lpstr>Need for Health and Safety at Work</vt:lpstr>
      <vt:lpstr>Need for Health and Safety at Work</vt:lpstr>
      <vt:lpstr>Need for Health and Safety at Work</vt:lpstr>
      <vt:lpstr>Need for Health and Safety at Work</vt:lpstr>
      <vt:lpstr>How to identify job hazards</vt:lpstr>
      <vt:lpstr>How to identify job hazards</vt:lpstr>
      <vt:lpstr>How to identify job hazards</vt:lpstr>
      <vt:lpstr>How to identify job hazards</vt:lpstr>
      <vt:lpstr>How to identify job hazards</vt:lpstr>
      <vt:lpstr>How to identify job hazards</vt:lpstr>
      <vt:lpstr>How to identify job hazards</vt:lpstr>
      <vt:lpstr>Responsibilities w.r.t Health and Safety at Work</vt:lpstr>
      <vt:lpstr>Responsibilities w.r.t Health and Safety at Work</vt:lpstr>
      <vt:lpstr>Responsibilities w.r.t Health and Safety at Work</vt:lpstr>
      <vt:lpstr>Responsibilities w.r.t Health and Safety at Work</vt:lpstr>
      <vt:lpstr>Responsibilities w.r.t Health and Safety at Work</vt:lpstr>
      <vt:lpstr>How and when to report hazards</vt:lpstr>
      <vt:lpstr>How and when to report hazards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Module-6</dc:title>
  <dc:creator>Admin</dc:creator>
  <cp:lastModifiedBy>Vimala Devi K</cp:lastModifiedBy>
  <cp:revision>40</cp:revision>
  <dcterms:created xsi:type="dcterms:W3CDTF">2006-08-16T00:00:00Z</dcterms:created>
  <dcterms:modified xsi:type="dcterms:W3CDTF">2024-02-01T04:57:19Z</dcterms:modified>
</cp:coreProperties>
</file>