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6" r:id="rId10"/>
    <p:sldId id="263" r:id="rId11"/>
    <p:sldId id="264" r:id="rId12"/>
    <p:sldId id="265" r:id="rId13"/>
    <p:sldId id="267" r:id="rId14"/>
    <p:sldId id="268" r:id="rId15"/>
    <p:sldId id="269" r:id="rId16"/>
    <p:sldId id="270" r:id="rId17"/>
    <p:sldId id="271" r:id="rId18"/>
    <p:sldId id="272" r:id="rId19"/>
    <p:sldId id="273" r:id="rId20"/>
    <p:sldId id="277" r:id="rId21"/>
    <p:sldId id="278" r:id="rId22"/>
    <p:sldId id="274" r:id="rId23"/>
    <p:sldId id="275" r:id="rId24"/>
    <p:sldId id="27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76" d="100"/>
          <a:sy n="76" d="100"/>
        </p:scale>
        <p:origin x="-1206" y="21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Module-2</a:t>
            </a:r>
            <a:endParaRPr lang="en-US" dirty="0"/>
          </a:p>
        </p:txBody>
      </p:sp>
      <p:sp>
        <p:nvSpPr>
          <p:cNvPr id="3" name="Subtitle 2"/>
          <p:cNvSpPr>
            <a:spLocks noGrp="1"/>
          </p:cNvSpPr>
          <p:nvPr>
            <p:ph type="subTitle" idx="1"/>
          </p:nvPr>
        </p:nvSpPr>
        <p:spPr/>
        <p:txBody>
          <a:bodyPr/>
          <a:lstStyle/>
          <a:p>
            <a:r>
              <a:rPr lang="en-US" b="1" dirty="0"/>
              <a:t>IDS and IPS - Function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Steps for Configuring Intrusion Prevention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Times New Roman" panose="02020603050405020304" pitchFamily="18" charset="0"/>
                <a:cs typeface="Times New Roman" panose="02020603050405020304" pitchFamily="18" charset="0"/>
              </a:rPr>
              <a:t>The Selected Signature table displays this information:</a:t>
            </a:r>
            <a:endParaRPr lang="en-US" dirty="0">
              <a:latin typeface="Times New Roman" panose="02020603050405020304" pitchFamily="18" charset="0"/>
              <a:cs typeface="Times New Roman" panose="02020603050405020304" pitchFamily="18" charset="0"/>
            </a:endParaRPr>
          </a:p>
          <a:p>
            <a:pPr marL="0" indent="0">
              <a:buNone/>
            </a:pPr>
            <a:endParaRPr lang="en-US" sz="10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 Name:</a:t>
            </a:r>
            <a:r>
              <a:rPr lang="en-US" dirty="0">
                <a:latin typeface="Times New Roman" panose="02020603050405020304" pitchFamily="18" charset="0"/>
                <a:cs typeface="Times New Roman" panose="02020603050405020304" pitchFamily="18" charset="0"/>
              </a:rPr>
              <a:t> The name of the signature.</a:t>
            </a:r>
            <a:endParaRPr lang="en-US" dirty="0">
              <a:latin typeface="Times New Roman" panose="02020603050405020304" pitchFamily="18" charset="0"/>
              <a:cs typeface="Times New Roman" panose="02020603050405020304" pitchFamily="18" charset="0"/>
            </a:endParaRPr>
          </a:p>
          <a:p>
            <a:pPr marL="0" indent="0">
              <a:buNone/>
            </a:pPr>
            <a:endParaRPr lang="en-US" sz="1000"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 ID: </a:t>
            </a:r>
            <a:r>
              <a:rPr lang="en-US" dirty="0">
                <a:latin typeface="Times New Roman" panose="02020603050405020304" pitchFamily="18" charset="0"/>
                <a:cs typeface="Times New Roman" panose="02020603050405020304" pitchFamily="18" charset="0"/>
              </a:rPr>
              <a:t>The unique identifier of the signature. To view complete details for a signature, click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the link in the ID column.</a:t>
            </a:r>
            <a:endParaRPr lang="en-US" dirty="0">
              <a:latin typeface="Times New Roman" panose="02020603050405020304" pitchFamily="18" charset="0"/>
              <a:cs typeface="Times New Roman" panose="02020603050405020304" pitchFamily="18" charset="0"/>
            </a:endParaRPr>
          </a:p>
          <a:p>
            <a:pPr marL="0" indent="0">
              <a:buNone/>
            </a:pPr>
            <a:endParaRPr lang="en-US" sz="10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 Severity: </a:t>
            </a:r>
            <a:r>
              <a:rPr lang="en-US" dirty="0">
                <a:latin typeface="Times New Roman" panose="02020603050405020304" pitchFamily="18" charset="0"/>
                <a:cs typeface="Times New Roman" panose="02020603050405020304" pitchFamily="18" charset="0"/>
              </a:rPr>
              <a:t>The severity level of the threat that the signature can identify.</a:t>
            </a:r>
            <a:endParaRPr lang="en-US" dirty="0">
              <a:latin typeface="Times New Roman" panose="02020603050405020304" pitchFamily="18" charset="0"/>
              <a:cs typeface="Times New Roman" panose="02020603050405020304" pitchFamily="18" charset="0"/>
            </a:endParaRPr>
          </a:p>
          <a:p>
            <a:pPr marL="0" indent="0">
              <a:buNone/>
            </a:pPr>
            <a:endParaRPr lang="en-US" sz="10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 Category: </a:t>
            </a:r>
            <a:r>
              <a:rPr lang="en-US" dirty="0">
                <a:latin typeface="Times New Roman" panose="02020603050405020304" pitchFamily="18" charset="0"/>
                <a:cs typeface="Times New Roman" panose="02020603050405020304" pitchFamily="18" charset="0"/>
              </a:rPr>
              <a:t>The category that the signature belongs to.</a:t>
            </a:r>
            <a:endParaRPr lang="en-US" dirty="0">
              <a:latin typeface="Times New Roman" panose="02020603050405020304" pitchFamily="18" charset="0"/>
              <a:cs typeface="Times New Roman" panose="02020603050405020304" pitchFamily="18" charset="0"/>
            </a:endParaRPr>
          </a:p>
          <a:p>
            <a:pPr marL="0" indent="0">
              <a:buNone/>
            </a:pPr>
            <a:endParaRPr lang="en-US" sz="10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 Default Action: </a:t>
            </a:r>
            <a:r>
              <a:rPr lang="en-US" dirty="0">
                <a:latin typeface="Times New Roman" panose="02020603050405020304" pitchFamily="18" charset="0"/>
                <a:cs typeface="Times New Roman" panose="02020603050405020304" pitchFamily="18" charset="0"/>
              </a:rPr>
              <a:t>The default preventive action for the signature.</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 Block and Log: </a:t>
            </a:r>
            <a:r>
              <a:rPr lang="en-US" dirty="0">
                <a:latin typeface="Times New Roman" panose="02020603050405020304" pitchFamily="18" charset="0"/>
                <a:cs typeface="Times New Roman" panose="02020603050405020304" pitchFamily="18" charset="0"/>
              </a:rPr>
              <a:t>Deny the request, drop the connection, and log the event when a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signature is detected by the IPS engine.</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 Log Only: </a:t>
            </a:r>
            <a:r>
              <a:rPr lang="en-US" dirty="0">
                <a:latin typeface="Times New Roman" panose="02020603050405020304" pitchFamily="18" charset="0"/>
                <a:cs typeface="Times New Roman" panose="02020603050405020304" pitchFamily="18" charset="0"/>
              </a:rPr>
              <a:t>Only log the event when a signature is detected by the IPS engine.</a:t>
            </a:r>
            <a:endParaRPr lang="en-IN"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fade">
                                      <p:cBhvr>
                                        <p:cTn id="25" dur="500"/>
                                        <p:tgtEl>
                                          <p:spTgt spid="3">
                                            <p:txEl>
                                              <p:pRg st="11" end="1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2" end="12"/>
                                            </p:txEl>
                                          </p:spTgt>
                                        </p:tgtEl>
                                        <p:attrNameLst>
                                          <p:attrName>style.visibility</p:attrName>
                                        </p:attrNameLst>
                                      </p:cBhvr>
                                      <p:to>
                                        <p:strVal val="visible"/>
                                      </p:to>
                                    </p:set>
                                    <p:animEffect transition="in" filter="fade">
                                      <p:cBhvr>
                                        <p:cTn id="28" dur="500"/>
                                        <p:tgtEl>
                                          <p:spTgt spid="3">
                                            <p:txEl>
                                              <p:pRg st="12" end="1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animEffect transition="in" filter="fade">
                                      <p:cBhvr>
                                        <p:cTn id="31" dur="500"/>
                                        <p:tgtEl>
                                          <p:spTgt spid="3">
                                            <p:txEl>
                                              <p:pRg st="13" end="1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4" end="14"/>
                                            </p:txEl>
                                          </p:spTgt>
                                        </p:tgtEl>
                                        <p:attrNameLst>
                                          <p:attrName>style.visibility</p:attrName>
                                        </p:attrNameLst>
                                      </p:cBhvr>
                                      <p:to>
                                        <p:strVal val="visible"/>
                                      </p:to>
                                    </p:set>
                                    <p:animEffect transition="in" filter="fade">
                                      <p:cBhvr>
                                        <p:cTn id="34"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Steps for Configuring Intrusion Prevention</a:t>
            </a:r>
            <a:endParaRPr lang="en-US" dirty="0"/>
          </a:p>
        </p:txBody>
      </p:sp>
      <p:sp>
        <p:nvSpPr>
          <p:cNvPr id="3" name="Content Placeholder 2"/>
          <p:cNvSpPr>
            <a:spLocks noGrp="1"/>
          </p:cNvSpPr>
          <p:nvPr>
            <p:ph idx="1"/>
          </p:nvPr>
        </p:nvSpPr>
        <p:spPr>
          <a:xfrm>
            <a:off x="457200" y="1600200"/>
            <a:ext cx="8229600" cy="5791200"/>
          </a:xfrm>
        </p:spPr>
        <p:txBody>
          <a:bodyPr>
            <a:normAutofit fontScale="70000" lnSpcReduction="20000"/>
          </a:bodyPr>
          <a:lstStyle/>
          <a:p>
            <a:pPr marL="0" indent="0" algn="just">
              <a:buNone/>
            </a:pPr>
            <a:r>
              <a:rPr lang="en-US" b="1" dirty="0">
                <a:latin typeface="Times New Roman" panose="02020603050405020304" pitchFamily="18" charset="0"/>
                <a:cs typeface="Times New Roman" panose="02020603050405020304" pitchFamily="18" charset="0"/>
              </a:rPr>
              <a:t>Current Action: </a:t>
            </a:r>
            <a:r>
              <a:rPr lang="en-US" dirty="0">
                <a:latin typeface="Times New Roman" panose="02020603050405020304" pitchFamily="18" charset="0"/>
                <a:cs typeface="Times New Roman" panose="02020603050405020304" pitchFamily="18" charset="0"/>
              </a:rPr>
              <a:t>The current preventive action for the signature.</a:t>
            </a:r>
            <a:endParaRPr lang="en-US" dirty="0">
              <a:latin typeface="Times New Roman" panose="02020603050405020304" pitchFamily="18" charset="0"/>
              <a:cs typeface="Times New Roman" panose="02020603050405020304" pitchFamily="18" charset="0"/>
            </a:endParaRPr>
          </a:p>
          <a:p>
            <a:pPr lvl="1" algn="just"/>
            <a:r>
              <a:rPr lang="en-US" b="1" dirty="0">
                <a:latin typeface="Times New Roman" panose="02020603050405020304" pitchFamily="18" charset="0"/>
                <a:cs typeface="Times New Roman" panose="02020603050405020304" pitchFamily="18" charset="0"/>
              </a:rPr>
              <a:t>Edit Action: </a:t>
            </a:r>
            <a:r>
              <a:rPr lang="en-US" dirty="0">
                <a:latin typeface="Times New Roman" panose="02020603050405020304" pitchFamily="18" charset="0"/>
                <a:cs typeface="Times New Roman" panose="02020603050405020304" pitchFamily="18" charset="0"/>
              </a:rPr>
              <a:t>Click the pencil icon to enable, disable, or set the preventive actions for a signature. </a:t>
            </a:r>
            <a:endParaRPr lang="en-US" dirty="0">
              <a:latin typeface="Times New Roman" panose="02020603050405020304" pitchFamily="18" charset="0"/>
              <a:cs typeface="Times New Roman" panose="02020603050405020304" pitchFamily="18" charset="0"/>
            </a:endParaRPr>
          </a:p>
          <a:p>
            <a:pPr marL="0" indent="0" algn="just">
              <a:buNone/>
            </a:pPr>
            <a:endParaRPr lang="en-US" sz="1000"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NOTE: </a:t>
            </a:r>
            <a:r>
              <a:rPr lang="en-US" dirty="0">
                <a:latin typeface="Times New Roman" panose="02020603050405020304" pitchFamily="18" charset="0"/>
                <a:cs typeface="Times New Roman" panose="02020603050405020304" pitchFamily="18" charset="0"/>
              </a:rPr>
              <a:t>For ease of use, you can edit the preventive actions for a group of signatures. Check the box for each signature that you want to change, or select all signatures by checking the box in the top left corner of the table. To edit the settings for the selected signatures, click the </a:t>
            </a:r>
            <a:r>
              <a:rPr lang="en-US" b="1" dirty="0">
                <a:latin typeface="Times New Roman" panose="02020603050405020304" pitchFamily="18" charset="0"/>
                <a:cs typeface="Times New Roman" panose="02020603050405020304" pitchFamily="18" charset="0"/>
              </a:rPr>
              <a:t>Edit</a:t>
            </a:r>
            <a:r>
              <a:rPr lang="en-US" dirty="0">
                <a:latin typeface="Times New Roman" panose="02020603050405020304" pitchFamily="18" charset="0"/>
                <a:cs typeface="Times New Roman" panose="02020603050405020304" pitchFamily="18" charset="0"/>
              </a:rPr>
              <a:t> (pencil) icon at the top of the table.</a:t>
            </a:r>
            <a:endParaRPr lang="en-US" dirty="0">
              <a:latin typeface="Times New Roman" panose="02020603050405020304" pitchFamily="18" charset="0"/>
              <a:cs typeface="Times New Roman" panose="02020603050405020304" pitchFamily="18" charset="0"/>
            </a:endParaRPr>
          </a:p>
          <a:p>
            <a:pPr lvl="1" algn="just"/>
            <a:r>
              <a:rPr lang="en-US" b="1" dirty="0">
                <a:latin typeface="Times New Roman" panose="02020603050405020304" pitchFamily="18" charset="0"/>
                <a:cs typeface="Times New Roman" panose="02020603050405020304" pitchFamily="18" charset="0"/>
              </a:rPr>
              <a:t>Block Threshold: </a:t>
            </a:r>
            <a:r>
              <a:rPr lang="en-US" dirty="0">
                <a:latin typeface="Times New Roman" panose="02020603050405020304" pitchFamily="18" charset="0"/>
                <a:cs typeface="Times New Roman" panose="02020603050405020304" pitchFamily="18" charset="0"/>
              </a:rPr>
              <a:t>Specify a threshold at which blocking occurs; whether the Current Action is to block and log or to log only, </a:t>
            </a:r>
            <a:r>
              <a:rPr lang="en-US" dirty="0" err="1" smtClean="0">
                <a:latin typeface="Times New Roman" panose="02020603050405020304" pitchFamily="18" charset="0"/>
                <a:cs typeface="Times New Roman" panose="02020603050405020304" pitchFamily="18" charset="0"/>
              </a:rPr>
              <a:t>taffic</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blocked after the specified number of occurrences. Enter 0 to </a:t>
            </a:r>
            <a:r>
              <a:rPr lang="en-US" dirty="0" err="1">
                <a:latin typeface="Times New Roman" panose="02020603050405020304" pitchFamily="18" charset="0"/>
                <a:cs typeface="Times New Roman" panose="02020603050405020304" pitchFamily="18" charset="0"/>
              </a:rPr>
              <a:t>apprly</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Current Action immediately upon detection.</a:t>
            </a: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NOTE: </a:t>
            </a:r>
            <a:r>
              <a:rPr lang="en-US" dirty="0">
                <a:latin typeface="Times New Roman" panose="02020603050405020304" pitchFamily="18" charset="0"/>
                <a:cs typeface="Times New Roman" panose="02020603050405020304" pitchFamily="18" charset="0"/>
              </a:rPr>
              <a:t>The counter is reset to 0 whenever IPS settings are saved in the configuration utility or the security appliance is rebooted.</a:t>
            </a:r>
            <a:endParaRPr lang="en-US" dirty="0">
              <a:latin typeface="Times New Roman" panose="02020603050405020304" pitchFamily="18" charset="0"/>
              <a:cs typeface="Times New Roman" panose="02020603050405020304" pitchFamily="18" charset="0"/>
            </a:endParaRPr>
          </a:p>
          <a:p>
            <a:pPr marL="0" indent="0" algn="just">
              <a:buNone/>
            </a:pPr>
            <a:endParaRPr lang="en-US" b="1"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5. </a:t>
            </a:r>
            <a:r>
              <a:rPr lang="en-US" dirty="0">
                <a:latin typeface="Times New Roman" panose="02020603050405020304" pitchFamily="18" charset="0"/>
                <a:cs typeface="Times New Roman" panose="02020603050405020304" pitchFamily="18" charset="0"/>
              </a:rPr>
              <a:t>Click </a:t>
            </a:r>
            <a:r>
              <a:rPr lang="en-US" b="1" dirty="0">
                <a:latin typeface="Times New Roman" panose="02020603050405020304" pitchFamily="18" charset="0"/>
                <a:cs typeface="Times New Roman" panose="02020603050405020304" pitchFamily="18" charset="0"/>
              </a:rPr>
              <a:t>Save</a:t>
            </a:r>
            <a:r>
              <a:rPr lang="en-US" dirty="0">
                <a:latin typeface="Times New Roman" panose="02020603050405020304" pitchFamily="18" charset="0"/>
                <a:cs typeface="Times New Roman" panose="02020603050405020304" pitchFamily="18" charset="0"/>
              </a:rPr>
              <a:t> to apply your settings.</a:t>
            </a:r>
            <a:endParaRPr lang="en-US" dirty="0">
              <a:latin typeface="Times New Roman" panose="02020603050405020304" pitchFamily="18" charset="0"/>
              <a:cs typeface="Times New Roman" panose="02020603050405020304" pitchFamily="18" charset="0"/>
            </a:endParaRPr>
          </a:p>
          <a:p>
            <a:pPr algn="just"/>
            <a:endParaRPr lang="en-IN"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DLP and How Does it Work?</a:t>
            </a:r>
            <a:endParaRPr lang="en-US" dirty="0"/>
          </a:p>
        </p:txBody>
      </p:sp>
      <p:sp>
        <p:nvSpPr>
          <p:cNvPr id="3" name="Content Placeholder 2"/>
          <p:cNvSpPr>
            <a:spLocks noGrp="1"/>
          </p:cNvSpPr>
          <p:nvPr>
            <p:ph idx="1"/>
          </p:nvPr>
        </p:nvSpPr>
        <p:spPr/>
        <p:txBody>
          <a:bodyPr/>
          <a:lstStyle/>
          <a:p>
            <a:pPr algn="just"/>
            <a:r>
              <a:rPr lang="en-US" dirty="0"/>
              <a:t>Data loss prevention (DLP) is an approach that seeks to </a:t>
            </a:r>
            <a:r>
              <a:rPr lang="en-US" dirty="0">
                <a:solidFill>
                  <a:srgbClr val="FF0000"/>
                </a:solidFill>
              </a:rPr>
              <a:t>improve information security and protect business information from data breaches</a:t>
            </a:r>
            <a:r>
              <a:rPr lang="en-US" dirty="0"/>
              <a:t>. It prevents end-users from moving key information outside the network. </a:t>
            </a:r>
            <a:endParaRPr lang="en-US" dirty="0"/>
          </a:p>
          <a:p>
            <a:pPr algn="just"/>
            <a:r>
              <a:rPr lang="en-US" dirty="0"/>
              <a:t>DLP also refers to tools that enable a network administrator to monitor data accessed and shared by end users.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DLP and How Does it Work?</a:t>
            </a:r>
            <a:endParaRPr lang="en-US" dirty="0"/>
          </a:p>
        </p:txBody>
      </p:sp>
      <p:sp>
        <p:nvSpPr>
          <p:cNvPr id="3" name="Content Placeholder 2"/>
          <p:cNvSpPr>
            <a:spLocks noGrp="1"/>
          </p:cNvSpPr>
          <p:nvPr>
            <p:ph idx="1"/>
          </p:nvPr>
        </p:nvSpPr>
        <p:spPr/>
        <p:txBody>
          <a:bodyPr>
            <a:normAutofit fontScale="92500"/>
          </a:bodyPr>
          <a:lstStyle/>
          <a:p>
            <a:r>
              <a:rPr lang="en-US" dirty="0"/>
              <a:t>Other features common in DLP solutions include:</a:t>
            </a:r>
            <a:endParaRPr lang="en-US" dirty="0"/>
          </a:p>
          <a:p>
            <a:pPr lvl="1" algn="just"/>
            <a:r>
              <a:rPr lang="en-US" b="1" dirty="0">
                <a:solidFill>
                  <a:srgbClr val="FF0000"/>
                </a:solidFill>
              </a:rPr>
              <a:t>Monitoring</a:t>
            </a:r>
            <a:r>
              <a:rPr lang="en-US" dirty="0"/>
              <a:t>—tools provide visibility into data and system access.</a:t>
            </a:r>
            <a:endParaRPr lang="en-US" dirty="0"/>
          </a:p>
          <a:p>
            <a:pPr lvl="1" algn="just"/>
            <a:r>
              <a:rPr lang="en-US" b="1" dirty="0">
                <a:solidFill>
                  <a:srgbClr val="FF0000"/>
                </a:solidFill>
              </a:rPr>
              <a:t>Filtering</a:t>
            </a:r>
            <a:r>
              <a:rPr lang="en-US" dirty="0"/>
              <a:t>—tools can filter data streams to restrict suspicious or unidentified activity.</a:t>
            </a:r>
            <a:endParaRPr lang="en-US" dirty="0"/>
          </a:p>
          <a:p>
            <a:pPr lvl="1" algn="just"/>
            <a:r>
              <a:rPr lang="en-US" b="1" dirty="0">
                <a:solidFill>
                  <a:srgbClr val="FF0000"/>
                </a:solidFill>
              </a:rPr>
              <a:t>Reporting</a:t>
            </a:r>
            <a:r>
              <a:rPr lang="en-US" dirty="0"/>
              <a:t>—tools provide logging and reports helpful for incident response and auditing.</a:t>
            </a:r>
            <a:endParaRPr lang="en-US" dirty="0"/>
          </a:p>
          <a:p>
            <a:pPr lvl="1" algn="just"/>
            <a:r>
              <a:rPr lang="en-US" b="1" dirty="0">
                <a:solidFill>
                  <a:srgbClr val="FF0000"/>
                </a:solidFill>
              </a:rPr>
              <a:t>Analysis</a:t>
            </a:r>
            <a:r>
              <a:rPr lang="en-US" dirty="0"/>
              <a:t>—tools can identify vulnerabilities and suspicious behavior and provide forensic context to security teams.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DLP and How Does it Work?</a:t>
            </a:r>
            <a:endParaRPr lang="en-US" dirty="0"/>
          </a:p>
        </p:txBody>
      </p:sp>
      <p:sp>
        <p:nvSpPr>
          <p:cNvPr id="3" name="Content Placeholder 2"/>
          <p:cNvSpPr>
            <a:spLocks noGrp="1"/>
          </p:cNvSpPr>
          <p:nvPr>
            <p:ph idx="1"/>
          </p:nvPr>
        </p:nvSpPr>
        <p:spPr/>
        <p:txBody>
          <a:bodyPr>
            <a:normAutofit fontScale="92500" lnSpcReduction="10000"/>
          </a:bodyPr>
          <a:lstStyle/>
          <a:p>
            <a:r>
              <a:rPr lang="en-US" dirty="0"/>
              <a:t>DLP solutions can be helpful in a variety of use cases, including:</a:t>
            </a:r>
            <a:endParaRPr lang="en-US" dirty="0"/>
          </a:p>
          <a:p>
            <a:pPr lvl="1" algn="just"/>
            <a:r>
              <a:rPr lang="en-US" b="1" dirty="0">
                <a:solidFill>
                  <a:srgbClr val="FF0000"/>
                </a:solidFill>
              </a:rPr>
              <a:t>Security policy enforcement</a:t>
            </a:r>
            <a:r>
              <a:rPr lang="en-US" dirty="0"/>
              <a:t>—DLP tools can help you identify deviations from policy making it easier to correct misconfigurations.</a:t>
            </a:r>
            <a:endParaRPr lang="en-US" dirty="0"/>
          </a:p>
          <a:p>
            <a:pPr lvl="1" algn="just"/>
            <a:r>
              <a:rPr lang="en-US" b="1" dirty="0">
                <a:solidFill>
                  <a:srgbClr val="FF0000"/>
                </a:solidFill>
              </a:rPr>
              <a:t>Meeting compliance standards</a:t>
            </a:r>
            <a:r>
              <a:rPr lang="en-US" dirty="0"/>
              <a:t>—DLP tools can compare current configurations to compliance standards and provide proof of measures taken.</a:t>
            </a:r>
            <a:endParaRPr lang="en-US" dirty="0"/>
          </a:p>
          <a:p>
            <a:pPr lvl="1" algn="just"/>
            <a:r>
              <a:rPr lang="en-US" b="1" dirty="0">
                <a:solidFill>
                  <a:srgbClr val="FF0000"/>
                </a:solidFill>
              </a:rPr>
              <a:t>Increasing data visibility</a:t>
            </a:r>
            <a:r>
              <a:rPr lang="en-US" dirty="0"/>
              <a:t>—DLP tools can provide visibility across systems, helping you ensure that data is secure no matter where it’s stored.</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Reasons for Implementing a Data Loss Prevention Policy</a:t>
            </a:r>
            <a:endParaRPr lang="en-US" dirty="0"/>
          </a:p>
        </p:txBody>
      </p:sp>
      <p:sp>
        <p:nvSpPr>
          <p:cNvPr id="3" name="Content Placeholder 2"/>
          <p:cNvSpPr>
            <a:spLocks noGrp="1"/>
          </p:cNvSpPr>
          <p:nvPr>
            <p:ph idx="1"/>
          </p:nvPr>
        </p:nvSpPr>
        <p:spPr/>
        <p:txBody>
          <a:bodyPr>
            <a:normAutofit/>
          </a:bodyPr>
          <a:lstStyle/>
          <a:p>
            <a:pPr algn="just"/>
            <a:r>
              <a:rPr lang="en-US" b="1" dirty="0"/>
              <a:t>1. Compliance</a:t>
            </a:r>
            <a:endParaRPr lang="en-US" dirty="0"/>
          </a:p>
          <a:p>
            <a:pPr lvl="1" algn="just"/>
            <a:r>
              <a:rPr lang="en-US" dirty="0"/>
              <a:t>Businesses are subject to mandatory compliance </a:t>
            </a:r>
            <a:r>
              <a:rPr lang="en-US" dirty="0">
                <a:solidFill>
                  <a:srgbClr val="FF0000"/>
                </a:solidFill>
              </a:rPr>
              <a:t>standards imposed by governments (such as HIPAA, SOX, PCI DSS</a:t>
            </a:r>
            <a:r>
              <a:rPr lang="en-US" dirty="0"/>
              <a:t>). These standards often stipulate how businesses should secure Personally Identifiable Information (PII), and other sensitive data A DLP policy is a basic first step to compliance, and most DLP tools are built to address the requirements of common standards.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Reasons for Implementing a Data Loss Prevention Policy</a:t>
            </a:r>
            <a:endParaRPr lang="en-US" dirty="0"/>
          </a:p>
        </p:txBody>
      </p:sp>
      <p:sp>
        <p:nvSpPr>
          <p:cNvPr id="3" name="Content Placeholder 2"/>
          <p:cNvSpPr>
            <a:spLocks noGrp="1"/>
          </p:cNvSpPr>
          <p:nvPr>
            <p:ph idx="1"/>
          </p:nvPr>
        </p:nvSpPr>
        <p:spPr/>
        <p:txBody>
          <a:bodyPr>
            <a:normAutofit/>
          </a:bodyPr>
          <a:lstStyle/>
          <a:p>
            <a:pPr algn="just"/>
            <a:r>
              <a:rPr lang="en-US" b="1" dirty="0"/>
              <a:t>2. Intellectual property and intangible assets</a:t>
            </a:r>
            <a:endParaRPr lang="en-US" dirty="0"/>
          </a:p>
          <a:p>
            <a:pPr lvl="1" algn="just"/>
            <a:r>
              <a:rPr lang="en-US" dirty="0"/>
              <a:t>An organization may have </a:t>
            </a:r>
            <a:r>
              <a:rPr lang="en-US" dirty="0">
                <a:solidFill>
                  <a:srgbClr val="FF0000"/>
                </a:solidFill>
              </a:rPr>
              <a:t>trade secrets, other strategic proprietary information, or intangible assets such as customer lists, business strategies, and so on. Loss of this type of information can be extremely damaging</a:t>
            </a:r>
            <a:r>
              <a:rPr lang="en-US" dirty="0"/>
              <a:t>, and accordingly, it is directly targeted by attackers and malicious insiders. A DLP policy can help identify and safeguard critical information assets.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Reasons for Implementing a Data Loss Prevention Policy</a:t>
            </a:r>
            <a:endParaRPr lang="en-US" dirty="0"/>
          </a:p>
        </p:txBody>
      </p:sp>
      <p:sp>
        <p:nvSpPr>
          <p:cNvPr id="3" name="Content Placeholder 2"/>
          <p:cNvSpPr>
            <a:spLocks noGrp="1"/>
          </p:cNvSpPr>
          <p:nvPr>
            <p:ph idx="1"/>
          </p:nvPr>
        </p:nvSpPr>
        <p:spPr/>
        <p:txBody>
          <a:bodyPr>
            <a:normAutofit/>
          </a:bodyPr>
          <a:lstStyle/>
          <a:p>
            <a:r>
              <a:rPr lang="en-US" b="1" dirty="0"/>
              <a:t>3. Data visibility</a:t>
            </a:r>
            <a:endParaRPr lang="en-US" dirty="0"/>
          </a:p>
          <a:p>
            <a:pPr lvl="1"/>
            <a:r>
              <a:rPr lang="en-US" dirty="0"/>
              <a:t>Implementing a </a:t>
            </a:r>
            <a:r>
              <a:rPr lang="en-US" dirty="0">
                <a:solidFill>
                  <a:srgbClr val="FF0000"/>
                </a:solidFill>
              </a:rPr>
              <a:t>DLP policy can provide insight into how stakeholders use data. In order to protect sensitive information, organizations must first know it exists, where it exists, who uses it and for what purposes.</a:t>
            </a:r>
            <a:endParaRPr lang="en-US"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Successful DLP Policy</a:t>
            </a:r>
            <a:endParaRPr lang="en-US" dirty="0"/>
          </a:p>
        </p:txBody>
      </p:sp>
      <p:sp>
        <p:nvSpPr>
          <p:cNvPr id="3" name="Content Placeholder 2"/>
          <p:cNvSpPr>
            <a:spLocks noGrp="1"/>
          </p:cNvSpPr>
          <p:nvPr>
            <p:ph idx="1"/>
          </p:nvPr>
        </p:nvSpPr>
        <p:spPr>
          <a:xfrm>
            <a:off x="457200" y="1600200"/>
            <a:ext cx="8229600" cy="5486400"/>
          </a:xfrm>
        </p:spPr>
        <p:txBody>
          <a:bodyPr>
            <a:normAutofit fontScale="85000" lnSpcReduction="20000"/>
          </a:bodyPr>
          <a:lstStyle/>
          <a:p>
            <a:pPr algn="just"/>
            <a:r>
              <a:rPr lang="en-US" b="1" dirty="0">
                <a:solidFill>
                  <a:srgbClr val="FF0000"/>
                </a:solidFill>
              </a:rPr>
              <a:t>Classifying and interpreting data</a:t>
            </a:r>
            <a:endParaRPr lang="en-US" dirty="0">
              <a:solidFill>
                <a:srgbClr val="FF0000"/>
              </a:solidFill>
            </a:endParaRPr>
          </a:p>
          <a:p>
            <a:pPr lvl="1" algn="just"/>
            <a:r>
              <a:rPr lang="en-US" dirty="0"/>
              <a:t>Identify which information needs to be protected, by evaluating risk factors and how vulnerable it is. Invest in classifying and interpreting data, because this is the basis for implementing a suitable data protection policy.</a:t>
            </a:r>
            <a:endParaRPr lang="en-US" dirty="0"/>
          </a:p>
          <a:p>
            <a:pPr algn="just"/>
            <a:r>
              <a:rPr lang="en-US" b="1" dirty="0">
                <a:solidFill>
                  <a:srgbClr val="FF0000"/>
                </a:solidFill>
              </a:rPr>
              <a:t>Allocate roles</a:t>
            </a:r>
            <a:endParaRPr lang="en-US" dirty="0">
              <a:solidFill>
                <a:srgbClr val="FF0000"/>
              </a:solidFill>
            </a:endParaRPr>
          </a:p>
          <a:p>
            <a:pPr lvl="1" algn="just"/>
            <a:r>
              <a:rPr lang="en-US" dirty="0"/>
              <a:t>clearly define the role of each individual involved in the data loss prevention strategy.</a:t>
            </a:r>
            <a:endParaRPr lang="en-US" dirty="0"/>
          </a:p>
          <a:p>
            <a:pPr algn="just"/>
            <a:r>
              <a:rPr lang="en-US" b="1" dirty="0">
                <a:solidFill>
                  <a:srgbClr val="FF0000"/>
                </a:solidFill>
              </a:rPr>
              <a:t>Begin by securing the most sensitive data</a:t>
            </a:r>
            <a:endParaRPr lang="en-US" dirty="0">
              <a:solidFill>
                <a:srgbClr val="FF0000"/>
              </a:solidFill>
            </a:endParaRPr>
          </a:p>
          <a:p>
            <a:pPr lvl="1" algn="just"/>
            <a:r>
              <a:rPr lang="en-US" dirty="0"/>
              <a:t>start by selecting a specific kind of information to protect, which represents the biggest risk to the business.</a:t>
            </a:r>
            <a:endParaRPr lang="en-US" dirty="0"/>
          </a:p>
          <a:p>
            <a:pPr algn="just"/>
            <a:r>
              <a:rPr lang="en-US" b="1" dirty="0">
                <a:solidFill>
                  <a:srgbClr val="FF0000"/>
                </a:solidFill>
              </a:rPr>
              <a:t>Automate as much as possible</a:t>
            </a:r>
            <a:endParaRPr lang="en-US" dirty="0">
              <a:solidFill>
                <a:srgbClr val="FF0000"/>
              </a:solidFill>
            </a:endParaRPr>
          </a:p>
          <a:p>
            <a:pPr lvl="1" algn="just"/>
            <a:r>
              <a:rPr lang="en-US" dirty="0"/>
              <a:t>the more DLP processes are automated, the broader you’ll be able to deploy them in the organization. Manual DLP processes are inherently limited in its scope and the amount of data they can cover.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Successful DLP Policy</a:t>
            </a:r>
            <a:endParaRPr lang="en-US" dirty="0"/>
          </a:p>
        </p:txBody>
      </p:sp>
      <p:sp>
        <p:nvSpPr>
          <p:cNvPr id="3" name="Content Placeholder 2"/>
          <p:cNvSpPr>
            <a:spLocks noGrp="1"/>
          </p:cNvSpPr>
          <p:nvPr>
            <p:ph idx="1"/>
          </p:nvPr>
        </p:nvSpPr>
        <p:spPr>
          <a:xfrm>
            <a:off x="457200" y="1600200"/>
            <a:ext cx="8229600" cy="5791200"/>
          </a:xfrm>
        </p:spPr>
        <p:txBody>
          <a:bodyPr>
            <a:normAutofit fontScale="85000" lnSpcReduction="20000"/>
          </a:bodyPr>
          <a:lstStyle/>
          <a:p>
            <a:pPr algn="just"/>
            <a:r>
              <a:rPr lang="en-US" b="1" dirty="0">
                <a:solidFill>
                  <a:srgbClr val="FF0000"/>
                </a:solidFill>
              </a:rPr>
              <a:t>Use anomaly detection</a:t>
            </a:r>
            <a:endParaRPr lang="en-US" dirty="0">
              <a:solidFill>
                <a:srgbClr val="FF0000"/>
              </a:solidFill>
            </a:endParaRPr>
          </a:p>
          <a:p>
            <a:pPr lvl="1" algn="just"/>
            <a:r>
              <a:rPr lang="en-US" dirty="0"/>
              <a:t>some modern DLP tools use machine learning and behavioral analytics, instead of simple statistical analysis and correlation rules, to identify abnormal user behavior. Each user and group of users is modeled with a behavioral baseline, allowing accurate detection of data actions that might represent malicious intent.</a:t>
            </a:r>
            <a:endParaRPr lang="en-US" dirty="0"/>
          </a:p>
          <a:p>
            <a:pPr algn="just"/>
            <a:r>
              <a:rPr lang="en-US" b="1" dirty="0">
                <a:solidFill>
                  <a:srgbClr val="FF0000"/>
                </a:solidFill>
              </a:rPr>
              <a:t>Involve leaders in the organization</a:t>
            </a:r>
            <a:endParaRPr lang="en-US" dirty="0">
              <a:solidFill>
                <a:srgbClr val="FF0000"/>
              </a:solidFill>
            </a:endParaRPr>
          </a:p>
          <a:p>
            <a:pPr lvl="1" algn="just"/>
            <a:r>
              <a:rPr lang="en-US" dirty="0"/>
              <a:t>management is key to making DLP work, because policies are worthless if they cannot be enforced at the organizational level.</a:t>
            </a:r>
            <a:endParaRPr lang="en-US" dirty="0"/>
          </a:p>
          <a:p>
            <a:pPr algn="just"/>
            <a:r>
              <a:rPr lang="en-US" b="1" dirty="0">
                <a:solidFill>
                  <a:srgbClr val="FF0000"/>
                </a:solidFill>
              </a:rPr>
              <a:t>Educate stakeholder</a:t>
            </a:r>
            <a:endParaRPr lang="en-US" dirty="0">
              <a:solidFill>
                <a:srgbClr val="FF0000"/>
              </a:solidFill>
            </a:endParaRPr>
          </a:p>
          <a:p>
            <a:pPr lvl="1" algn="just"/>
            <a:r>
              <a:rPr lang="en-US" dirty="0"/>
              <a:t>putting a DLP policy in place is not enough. Invest in making stakeholders and users of data aware of the policy, its significance and what they need to do to safeguard organizational data.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Configuring Intrusion Prevention System (IPS)</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a:t>Intrusion Prevention System (IPS) is a </a:t>
            </a:r>
            <a:r>
              <a:rPr lang="en-US" dirty="0">
                <a:solidFill>
                  <a:srgbClr val="FF0000"/>
                </a:solidFill>
              </a:rPr>
              <a:t>network-based platform that inspects network traffic for malicious or unwanted activity such as worms, spyware, and policy violations. </a:t>
            </a:r>
            <a:endParaRPr lang="en-US" dirty="0">
              <a:solidFill>
                <a:srgbClr val="FF0000"/>
              </a:solidFill>
            </a:endParaRPr>
          </a:p>
          <a:p>
            <a:pPr algn="just"/>
            <a:r>
              <a:rPr lang="en-US" dirty="0"/>
              <a:t>When IPS detects a threat, it reacts in </a:t>
            </a:r>
            <a:r>
              <a:rPr lang="en-US" dirty="0">
                <a:solidFill>
                  <a:srgbClr val="FF0000"/>
                </a:solidFill>
              </a:rPr>
              <a:t>real-time </a:t>
            </a:r>
            <a:r>
              <a:rPr lang="en-US" dirty="0"/>
              <a:t>by taking </a:t>
            </a:r>
            <a:r>
              <a:rPr lang="en-US" dirty="0">
                <a:solidFill>
                  <a:srgbClr val="FF0000"/>
                </a:solidFill>
              </a:rPr>
              <a:t>actions such as blocking or dropping connections, logging the detected activities</a:t>
            </a:r>
            <a:r>
              <a:rPr lang="en-US" dirty="0"/>
              <a:t>, and sending notifications about these activities. </a:t>
            </a:r>
            <a:endParaRPr lang="en-US" dirty="0"/>
          </a:p>
          <a:p>
            <a:pPr algn="just"/>
            <a:r>
              <a:rPr lang="en-US" dirty="0"/>
              <a:t>You can use the </a:t>
            </a:r>
            <a:r>
              <a:rPr lang="en-US" dirty="0">
                <a:solidFill>
                  <a:srgbClr val="FF0000"/>
                </a:solidFill>
              </a:rPr>
              <a:t>default actions for each signature </a:t>
            </a:r>
            <a:r>
              <a:rPr lang="en-US" dirty="0"/>
              <a:t>or customize the actions to suit your requirements.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a Successful DLP Policy</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a:solidFill>
                  <a:srgbClr val="FF0000"/>
                </a:solidFill>
              </a:rPr>
              <a:t>Documenting DLP strategy</a:t>
            </a:r>
            <a:endParaRPr lang="en-US" dirty="0">
              <a:solidFill>
                <a:srgbClr val="FF0000"/>
              </a:solidFill>
            </a:endParaRPr>
          </a:p>
          <a:p>
            <a:pPr lvl="1" algn="just"/>
            <a:r>
              <a:rPr lang="en-US" dirty="0"/>
              <a:t>documenting the DLP policy is required by many compliance standards. It also provides clarity, both at the individual and organizational level, as to what is required and how the policy is enforced.</a:t>
            </a:r>
            <a:endParaRPr lang="en-US" dirty="0"/>
          </a:p>
          <a:p>
            <a:pPr algn="just"/>
            <a:r>
              <a:rPr lang="en-US" b="1" dirty="0">
                <a:solidFill>
                  <a:srgbClr val="FF0000"/>
                </a:solidFill>
              </a:rPr>
              <a:t>Establish metrics</a:t>
            </a:r>
            <a:endParaRPr lang="en-US" dirty="0">
              <a:solidFill>
                <a:srgbClr val="FF0000"/>
              </a:solidFill>
            </a:endParaRPr>
          </a:p>
          <a:p>
            <a:pPr lvl="1" algn="just"/>
            <a:r>
              <a:rPr lang="en-US" dirty="0"/>
              <a:t>measure DLP effectiveness using metrics like percentage of false positives, number of incidents and Mean Time to Response.</a:t>
            </a:r>
            <a:endParaRPr lang="en-US" dirty="0"/>
          </a:p>
          <a:p>
            <a:pPr algn="just"/>
            <a:r>
              <a:rPr lang="en-US" b="1" dirty="0">
                <a:solidFill>
                  <a:srgbClr val="FF0000"/>
                </a:solidFill>
              </a:rPr>
              <a:t>Don’t save unnecessary data</a:t>
            </a:r>
            <a:endParaRPr lang="en-US" dirty="0">
              <a:solidFill>
                <a:srgbClr val="FF0000"/>
              </a:solidFill>
            </a:endParaRPr>
          </a:p>
          <a:p>
            <a:pPr lvl="1" algn="just"/>
            <a:r>
              <a:rPr lang="en-US" dirty="0"/>
              <a:t>a business should only use, save and store information that is essential. If information is not needed, remove it; data that was never stored cannot go missing.</a:t>
            </a:r>
            <a:endParaRPr lang="en-US" dirty="0"/>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Type of DLP Solution is Right for Your Organization?</a:t>
            </a:r>
            <a:endParaRPr lang="en-US" dirty="0"/>
          </a:p>
        </p:txBody>
      </p:sp>
      <p:sp>
        <p:nvSpPr>
          <p:cNvPr id="3" name="Content Placeholder 2"/>
          <p:cNvSpPr>
            <a:spLocks noGrp="1"/>
          </p:cNvSpPr>
          <p:nvPr>
            <p:ph idx="1"/>
          </p:nvPr>
        </p:nvSpPr>
        <p:spPr/>
        <p:txBody>
          <a:bodyPr>
            <a:normAutofit lnSpcReduction="10000"/>
          </a:bodyPr>
          <a:lstStyle/>
          <a:p>
            <a:r>
              <a:rPr lang="en-US" dirty="0">
                <a:solidFill>
                  <a:srgbClr val="FF0000"/>
                </a:solidFill>
              </a:rPr>
              <a:t>Network DLP</a:t>
            </a:r>
            <a:endParaRPr lang="en-US" dirty="0">
              <a:solidFill>
                <a:srgbClr val="FF0000"/>
              </a:solidFill>
            </a:endParaRPr>
          </a:p>
          <a:p>
            <a:pPr lvl="1" algn="just"/>
            <a:r>
              <a:rPr lang="en-US" dirty="0"/>
              <a:t>Protects an organization’s network processes, such as </a:t>
            </a:r>
            <a:r>
              <a:rPr lang="en-US" dirty="0">
                <a:solidFill>
                  <a:srgbClr val="FF0000"/>
                </a:solidFill>
              </a:rPr>
              <a:t>web application, email and FTP</a:t>
            </a:r>
            <a:r>
              <a:rPr lang="en-US" dirty="0"/>
              <a:t>.</a:t>
            </a:r>
            <a:endParaRPr lang="en-US" dirty="0"/>
          </a:p>
          <a:p>
            <a:pPr lvl="1" algn="just"/>
            <a:r>
              <a:rPr lang="en-US" dirty="0"/>
              <a:t>Lives in the company’s network, and monitors data as it moves throughout the network.</a:t>
            </a:r>
            <a:endParaRPr lang="en-US" dirty="0"/>
          </a:p>
          <a:p>
            <a:pPr lvl="1" algn="just"/>
            <a:r>
              <a:rPr lang="en-US" dirty="0"/>
              <a:t>Maintains a database which provides details as to which data is being used and who is using the data.</a:t>
            </a:r>
            <a:endParaRPr lang="en-US" dirty="0"/>
          </a:p>
          <a:p>
            <a:pPr lvl="1" algn="just"/>
            <a:r>
              <a:rPr lang="en-US" dirty="0"/>
              <a:t>Provides visibility into all data in transit on their network.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Type of DLP Solution is Right for Your Organization?</a:t>
            </a:r>
            <a:endParaRPr lang="en-US" dirty="0"/>
          </a:p>
        </p:txBody>
      </p:sp>
      <p:sp>
        <p:nvSpPr>
          <p:cNvPr id="3" name="Content Placeholder 2"/>
          <p:cNvSpPr>
            <a:spLocks noGrp="1"/>
          </p:cNvSpPr>
          <p:nvPr>
            <p:ph idx="1"/>
          </p:nvPr>
        </p:nvSpPr>
        <p:spPr/>
        <p:txBody>
          <a:bodyPr>
            <a:normAutofit/>
          </a:bodyPr>
          <a:lstStyle/>
          <a:p>
            <a:r>
              <a:rPr lang="en-US" dirty="0">
                <a:solidFill>
                  <a:srgbClr val="FF0000"/>
                </a:solidFill>
              </a:rPr>
              <a:t>Storage DLP</a:t>
            </a:r>
            <a:endParaRPr lang="en-US" dirty="0">
              <a:solidFill>
                <a:srgbClr val="FF0000"/>
              </a:solidFill>
            </a:endParaRPr>
          </a:p>
          <a:p>
            <a:pPr lvl="1" algn="just"/>
            <a:r>
              <a:rPr lang="en-US" dirty="0"/>
              <a:t>Provides information about </a:t>
            </a:r>
            <a:r>
              <a:rPr lang="en-US" dirty="0">
                <a:solidFill>
                  <a:srgbClr val="FF0000"/>
                </a:solidFill>
              </a:rPr>
              <a:t>files stored and shared by users of an organization’s network</a:t>
            </a:r>
            <a:r>
              <a:rPr lang="en-US" dirty="0"/>
              <a:t>.</a:t>
            </a:r>
            <a:endParaRPr lang="en-US" dirty="0"/>
          </a:p>
          <a:p>
            <a:pPr lvl="1" algn="just"/>
            <a:r>
              <a:rPr lang="en-US" dirty="0"/>
              <a:t>Enables viewing sensitive files shared and stored on the network.</a:t>
            </a:r>
            <a:endParaRPr lang="en-US" dirty="0"/>
          </a:p>
          <a:p>
            <a:pPr lvl="1" algn="just"/>
            <a:r>
              <a:rPr lang="en-US" dirty="0"/>
              <a:t>Provides visibility into information stored via on-premise storage equipment and cloud-based storage.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Type of DLP Solution is Right for Your Organization?</a:t>
            </a:r>
            <a:endParaRPr lang="en-US" dirty="0"/>
          </a:p>
        </p:txBody>
      </p:sp>
      <p:sp>
        <p:nvSpPr>
          <p:cNvPr id="3" name="Content Placeholder 2"/>
          <p:cNvSpPr>
            <a:spLocks noGrp="1"/>
          </p:cNvSpPr>
          <p:nvPr>
            <p:ph idx="1"/>
          </p:nvPr>
        </p:nvSpPr>
        <p:spPr/>
        <p:txBody>
          <a:bodyPr>
            <a:normAutofit/>
          </a:bodyPr>
          <a:lstStyle/>
          <a:p>
            <a:r>
              <a:rPr lang="en-US" dirty="0">
                <a:solidFill>
                  <a:srgbClr val="FF0000"/>
                </a:solidFill>
              </a:rPr>
              <a:t>Endpoint DLP</a:t>
            </a:r>
            <a:endParaRPr lang="en-US" dirty="0">
              <a:solidFill>
                <a:srgbClr val="FF0000"/>
              </a:solidFill>
            </a:endParaRPr>
          </a:p>
          <a:p>
            <a:pPr lvl="1" algn="just"/>
            <a:r>
              <a:rPr lang="en-US" dirty="0">
                <a:solidFill>
                  <a:srgbClr val="FF0000"/>
                </a:solidFill>
              </a:rPr>
              <a:t>Monitors workstations, servers, and mobile devices such as laptops, mobile phones, external hard-drives and USB disks</a:t>
            </a:r>
            <a:r>
              <a:rPr lang="en-US" dirty="0"/>
              <a:t>.</a:t>
            </a:r>
            <a:endParaRPr lang="en-US" dirty="0"/>
          </a:p>
          <a:p>
            <a:pPr lvl="1" algn="just"/>
            <a:r>
              <a:rPr lang="en-US" dirty="0"/>
              <a:t>Installed as an agent on endpoint equipment and prevents data leakage from the endpoints.</a:t>
            </a:r>
            <a:endParaRPr lang="en-US" dirty="0"/>
          </a:p>
          <a:p>
            <a:pPr lvl="1" algn="just"/>
            <a:r>
              <a:rPr lang="en-US" dirty="0"/>
              <a:t>Provides visibility into data stored on endpoints physically located inside and outside the organization.</a:t>
            </a:r>
            <a:endParaRPr lang="en-US" dirty="0"/>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Configuring Intrusion Prevention System (IPS)</a:t>
            </a:r>
            <a:endParaRPr lang="en-US" dirty="0"/>
          </a:p>
        </p:txBody>
      </p:sp>
      <p:sp>
        <p:nvSpPr>
          <p:cNvPr id="3" name="Content Placeholder 2"/>
          <p:cNvSpPr>
            <a:spLocks noGrp="1"/>
          </p:cNvSpPr>
          <p:nvPr>
            <p:ph idx="1"/>
          </p:nvPr>
        </p:nvSpPr>
        <p:spPr/>
        <p:txBody>
          <a:bodyPr>
            <a:noAutofit/>
          </a:bodyPr>
          <a:lstStyle/>
          <a:p>
            <a:pPr algn="just"/>
            <a:r>
              <a:rPr lang="en-US" sz="2000" dirty="0"/>
              <a:t>IPS uses signatures to identify the attacks in progress. You must update the IPS signatures frequently to keep the protection current. </a:t>
            </a:r>
            <a:endParaRPr lang="en-US" sz="2000" dirty="0"/>
          </a:p>
          <a:p>
            <a:pPr algn="just"/>
            <a:endParaRPr lang="en-US" sz="2000" dirty="0"/>
          </a:p>
          <a:p>
            <a:pPr algn="just"/>
            <a:r>
              <a:rPr lang="en-US" sz="2000" dirty="0"/>
              <a:t>After setting up IPS, you have these options for monitoring the activity:</a:t>
            </a:r>
            <a:endParaRPr lang="en-US" sz="2000" dirty="0"/>
          </a:p>
          <a:p>
            <a:pPr algn="just"/>
            <a:endParaRPr lang="en-US" sz="2000" dirty="0"/>
          </a:p>
          <a:p>
            <a:pPr lvl="1" algn="just"/>
            <a:r>
              <a:rPr lang="en-US" sz="2000" dirty="0"/>
              <a:t>Enable the IPS report from the Security Services &gt; Security Services Reports page or from the Status &gt; Security Services Reports</a:t>
            </a:r>
            <a:r>
              <a:rPr lang="en-US" sz="2000" b="1" dirty="0"/>
              <a:t> </a:t>
            </a:r>
            <a:r>
              <a:rPr lang="en-US" sz="2000" dirty="0"/>
              <a:t>page</a:t>
            </a:r>
            <a:r>
              <a:rPr lang="en-US" sz="2000" b="1" dirty="0"/>
              <a:t> </a:t>
            </a:r>
            <a:r>
              <a:rPr lang="en-US" sz="2000" dirty="0"/>
              <a:t>to see the number of packets detected and the number of packets dropped by IPS. </a:t>
            </a:r>
            <a:endParaRPr lang="en-US" sz="2000" dirty="0"/>
          </a:p>
          <a:p>
            <a:pPr lvl="1" algn="just"/>
            <a:endParaRPr lang="en-US" sz="2000" dirty="0"/>
          </a:p>
          <a:p>
            <a:pPr lvl="1" algn="just"/>
            <a:r>
              <a:rPr lang="en-US" sz="2000" dirty="0"/>
              <a:t>Enable the IPS Alert feature to send an alert email to a specified email address if an attack is detected by IPS. </a:t>
            </a:r>
            <a:endParaRPr lang="en-US" sz="2000" dirty="0"/>
          </a:p>
          <a:p>
            <a:pPr lvl="1" algn="just"/>
            <a:endParaRPr lang="en-US" sz="2000" dirty="0"/>
          </a:p>
          <a:p>
            <a:r>
              <a:rPr lang="en-US" sz="2000" b="1" dirty="0"/>
              <a:t>Note </a:t>
            </a:r>
            <a:r>
              <a:rPr lang="en-US" sz="2000" dirty="0"/>
              <a:t>You must install licenses on the License Management page before you can configure IPS.</a:t>
            </a:r>
            <a:endParaRPr lang="en-IN" sz="2000" dirty="0"/>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Configuring Intrusion Prevention System (IPS)</a:t>
            </a:r>
            <a:endParaRPr lang="en-US"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To use Intrusion Prevention Service (IPS), you must have a feature key to enable the service.</a:t>
            </a:r>
            <a:endParaRPr lang="en-US" dirty="0"/>
          </a:p>
          <a:p>
            <a:pPr algn="just"/>
            <a:endParaRPr lang="en-US" sz="900" dirty="0"/>
          </a:p>
          <a:p>
            <a:pPr marL="0" indent="0" algn="just">
              <a:buNone/>
            </a:pPr>
            <a:r>
              <a:rPr lang="en-US" b="1" dirty="0"/>
              <a:t>IPS Scan Modes</a:t>
            </a:r>
            <a:endParaRPr lang="en-US" b="1" dirty="0"/>
          </a:p>
          <a:p>
            <a:pPr marL="0" indent="0" algn="just">
              <a:buNone/>
            </a:pPr>
            <a:r>
              <a:rPr lang="en-US" dirty="0"/>
              <a:t>IPS has two scan modes</a:t>
            </a:r>
            <a:endParaRPr lang="en-US" dirty="0"/>
          </a:p>
          <a:p>
            <a:pPr algn="just"/>
            <a:r>
              <a:rPr lang="en-US" b="1" dirty="0"/>
              <a:t>Full Scan</a:t>
            </a:r>
            <a:r>
              <a:rPr lang="en-US" dirty="0"/>
              <a:t> — </a:t>
            </a:r>
            <a:r>
              <a:rPr lang="en-US" dirty="0">
                <a:solidFill>
                  <a:srgbClr val="FF0000"/>
                </a:solidFill>
              </a:rPr>
              <a:t>Scan all packets </a:t>
            </a:r>
            <a:r>
              <a:rPr lang="en-US" dirty="0"/>
              <a:t>for policies that have IPS enabled.</a:t>
            </a:r>
            <a:endParaRPr lang="en-US" dirty="0"/>
          </a:p>
          <a:p>
            <a:pPr algn="just"/>
            <a:r>
              <a:rPr lang="en-US" b="1" dirty="0"/>
              <a:t>Fast Scan</a:t>
            </a:r>
            <a:r>
              <a:rPr lang="en-US" dirty="0"/>
              <a:t> — </a:t>
            </a:r>
            <a:r>
              <a:rPr lang="en-US" dirty="0">
                <a:solidFill>
                  <a:srgbClr val="FF0000"/>
                </a:solidFill>
              </a:rPr>
              <a:t>Scan fewer packets </a:t>
            </a:r>
            <a:r>
              <a:rPr lang="en-US" dirty="0"/>
              <a:t>within each connection to improve performance.</a:t>
            </a:r>
            <a:endParaRPr lang="en-US" dirty="0"/>
          </a:p>
          <a:p>
            <a:pPr algn="just"/>
            <a:r>
              <a:rPr lang="en-US" dirty="0"/>
              <a:t>Full scan mode inspects a larger portion of the file and requires more time and resources to complete. </a:t>
            </a:r>
            <a:endParaRPr lang="en-US" dirty="0"/>
          </a:p>
          <a:p>
            <a:pPr algn="just"/>
            <a:r>
              <a:rPr lang="en-US" dirty="0"/>
              <a:t>Fast scan mode inspects a smaller portion of each file that in most cases is enough to identify all threats, and provides much better IPS performance. </a:t>
            </a:r>
            <a:endParaRPr lang="en-US" dirty="0"/>
          </a:p>
          <a:p>
            <a:pPr algn="just"/>
            <a:r>
              <a:rPr lang="en-US" dirty="0"/>
              <a:t>It is recommended to use the Fast scan mode in most environments.</a:t>
            </a:r>
            <a:endParaRPr lang="en-US" dirty="0"/>
          </a:p>
          <a:p>
            <a:pPr algn="just"/>
            <a:endParaRPr lang="en-IN"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Configuring Intrusion Prevention System (IPS)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IPS Threat Levels</a:t>
            </a:r>
            <a:endParaRPr lang="en-US" b="1" dirty="0"/>
          </a:p>
          <a:p>
            <a:r>
              <a:rPr lang="en-US" dirty="0"/>
              <a:t>IPS categorizes IPS signatures into five threat levels, based on the severity of the threat. The severity levels, from highest to lowest are:</a:t>
            </a:r>
            <a:endParaRPr lang="en-US" dirty="0"/>
          </a:p>
          <a:p>
            <a:pPr lvl="1"/>
            <a:r>
              <a:rPr lang="en-US" dirty="0">
                <a:solidFill>
                  <a:srgbClr val="FF0000"/>
                </a:solidFill>
              </a:rPr>
              <a:t>Critical</a:t>
            </a:r>
            <a:endParaRPr lang="en-US" dirty="0">
              <a:solidFill>
                <a:srgbClr val="FF0000"/>
              </a:solidFill>
            </a:endParaRPr>
          </a:p>
          <a:p>
            <a:pPr lvl="1"/>
            <a:r>
              <a:rPr lang="en-US" dirty="0">
                <a:solidFill>
                  <a:srgbClr val="FF0000"/>
                </a:solidFill>
              </a:rPr>
              <a:t>High</a:t>
            </a:r>
            <a:endParaRPr lang="en-US" dirty="0">
              <a:solidFill>
                <a:srgbClr val="FF0000"/>
              </a:solidFill>
            </a:endParaRPr>
          </a:p>
          <a:p>
            <a:pPr lvl="1"/>
            <a:r>
              <a:rPr lang="en-US" dirty="0">
                <a:solidFill>
                  <a:srgbClr val="FF0000"/>
                </a:solidFill>
              </a:rPr>
              <a:t>Medium</a:t>
            </a:r>
            <a:endParaRPr lang="en-US" dirty="0">
              <a:solidFill>
                <a:srgbClr val="FF0000"/>
              </a:solidFill>
            </a:endParaRPr>
          </a:p>
          <a:p>
            <a:pPr lvl="1"/>
            <a:r>
              <a:rPr lang="en-US" dirty="0">
                <a:solidFill>
                  <a:srgbClr val="FF0000"/>
                </a:solidFill>
              </a:rPr>
              <a:t>Low</a:t>
            </a:r>
            <a:endParaRPr lang="en-US" dirty="0">
              <a:solidFill>
                <a:srgbClr val="FF0000"/>
              </a:solidFill>
            </a:endParaRPr>
          </a:p>
          <a:p>
            <a:pPr lvl="1"/>
            <a:r>
              <a:rPr lang="en-US" dirty="0">
                <a:solidFill>
                  <a:srgbClr val="FF0000"/>
                </a:solidFill>
              </a:rPr>
              <a:t>Information</a:t>
            </a:r>
            <a:endParaRPr lang="en-US" dirty="0">
              <a:solidFill>
                <a:srgbClr val="FF0000"/>
              </a:solidFill>
            </a:endParaRPr>
          </a:p>
          <a:p>
            <a:pPr lvl="1"/>
            <a:endParaRPr lang="en-US" sz="800" dirty="0"/>
          </a:p>
          <a:p>
            <a:r>
              <a:rPr lang="en-US" dirty="0"/>
              <a:t>When you enable IPS, the </a:t>
            </a:r>
            <a:r>
              <a:rPr lang="en-US" dirty="0">
                <a:solidFill>
                  <a:srgbClr val="FF0000"/>
                </a:solidFill>
              </a:rPr>
              <a:t>default setting is to drop and log traffic that matches the Critical, High, Medium, or Low threat levels</a:t>
            </a:r>
            <a:r>
              <a:rPr lang="en-US" dirty="0"/>
              <a:t>. </a:t>
            </a:r>
            <a:endParaRPr lang="en-US" dirty="0"/>
          </a:p>
          <a:p>
            <a:r>
              <a:rPr lang="en-US" dirty="0"/>
              <a:t>Traffic that matches the </a:t>
            </a:r>
            <a:r>
              <a:rPr lang="en-US" dirty="0">
                <a:solidFill>
                  <a:srgbClr val="FF0000"/>
                </a:solidFill>
              </a:rPr>
              <a:t>Information threat level is allowed and not logged by default.</a:t>
            </a:r>
            <a:endParaRPr lang="en-US" dirty="0">
              <a:solidFill>
                <a:srgbClr val="FF0000"/>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Configuring Intrusion Prevention System (IPS)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IPS Actions</a:t>
            </a:r>
            <a:endParaRPr lang="en-US" b="1" dirty="0"/>
          </a:p>
          <a:p>
            <a:pPr marL="0" indent="0">
              <a:buNone/>
            </a:pPr>
            <a:endParaRPr lang="en-US" b="1" dirty="0"/>
          </a:p>
          <a:p>
            <a:pPr marL="0" indent="0">
              <a:buNone/>
            </a:pPr>
            <a:r>
              <a:rPr lang="en-US" dirty="0">
                <a:latin typeface="Times New Roman" panose="02020603050405020304" pitchFamily="18" charset="0"/>
                <a:cs typeface="Times New Roman" panose="02020603050405020304" pitchFamily="18" charset="0"/>
              </a:rPr>
              <a:t>For each threat level you can select one of these actions: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Allow</a:t>
            </a:r>
            <a:r>
              <a:rPr lang="en-US" dirty="0">
                <a:latin typeface="Times New Roman" panose="02020603050405020304" pitchFamily="18" charset="0"/>
                <a:cs typeface="Times New Roman" panose="02020603050405020304" pitchFamily="18" charset="0"/>
              </a:rPr>
              <a:t> — Allows the connection.</a:t>
            </a:r>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solidFill>
                  <a:srgbClr val="FF0000"/>
                </a:solidFill>
                <a:latin typeface="Times New Roman" panose="02020603050405020304" pitchFamily="18" charset="0"/>
                <a:cs typeface="Times New Roman" panose="02020603050405020304" pitchFamily="18" charset="0"/>
              </a:rPr>
              <a:t>Drop</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Denies the request and drops the connection. No information is sent to the source of the content.</a:t>
            </a:r>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dirty="0">
                <a:solidFill>
                  <a:srgbClr val="FF0000"/>
                </a:solidFill>
                <a:latin typeface="Times New Roman" panose="02020603050405020304" pitchFamily="18" charset="0"/>
                <a:cs typeface="Times New Roman" panose="02020603050405020304" pitchFamily="18" charset="0"/>
              </a:rPr>
              <a:t>Block</a:t>
            </a:r>
            <a:r>
              <a:rPr lang="en-US" dirty="0">
                <a:solidFill>
                  <a:srgbClr val="FF000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Denies the request, drops the connection, and adds the IP address of the content source to the Blocked Sites list. If the content that matches an IPS signature came from a client, the client IP address is added to the Blocked Sites list. If the content came from a server, the server IP address is added to the Blocked Sites list. </a:t>
            </a:r>
            <a:endParaRPr lang="en-IN"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Steps for Configuring Intrusion Prevention</a:t>
            </a:r>
            <a:endParaRPr lang="en-US" dirty="0"/>
          </a:p>
        </p:txBody>
      </p:sp>
      <p:sp>
        <p:nvSpPr>
          <p:cNvPr id="3" name="Content Placeholder 2"/>
          <p:cNvSpPr>
            <a:spLocks noGrp="1"/>
          </p:cNvSpPr>
          <p:nvPr>
            <p:ph idx="1"/>
          </p:nvPr>
        </p:nvSpPr>
        <p:spPr/>
        <p:txBody>
          <a:bodyPr>
            <a:noAutofit/>
          </a:bodyPr>
          <a:lstStyle/>
          <a:p>
            <a:pPr marL="514350" indent="-514350" algn="just">
              <a:lnSpc>
                <a:spcPct val="170000"/>
              </a:lnSpc>
              <a:buAutoNum type="arabicPeriod"/>
            </a:pPr>
            <a:r>
              <a:rPr lang="en-US" sz="2000" dirty="0">
                <a:latin typeface="Times New Roman" panose="02020603050405020304" pitchFamily="18" charset="0"/>
                <a:cs typeface="Times New Roman" panose="02020603050405020304" pitchFamily="18" charset="0"/>
              </a:rPr>
              <a:t>Click </a:t>
            </a:r>
            <a:r>
              <a:rPr lang="en-US" sz="2000" b="1" dirty="0">
                <a:latin typeface="Times New Roman" panose="02020603050405020304" pitchFamily="18" charset="0"/>
                <a:cs typeface="Times New Roman" panose="02020603050405020304" pitchFamily="18" charset="0"/>
              </a:rPr>
              <a:t>Security Services &gt; Intrusion Prevention (IPS)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&gt; IPS Policy and Protocol Inspection</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lgn="just">
              <a:lnSpc>
                <a:spcPct val="170000"/>
              </a:lnSpc>
            </a:pPr>
            <a:r>
              <a:rPr lang="en-US" sz="2000" dirty="0">
                <a:latin typeface="Times New Roman" panose="02020603050405020304" pitchFamily="18" charset="0"/>
                <a:cs typeface="Times New Roman" panose="02020603050405020304" pitchFamily="18" charset="0"/>
              </a:rPr>
              <a:t>The IPS Policy and Protocol Inspection window opens.</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At the top of the page, enable or disable IPS by clicking </a:t>
            </a:r>
            <a:r>
              <a:rPr lang="en-US" sz="2000" b="1" dirty="0">
                <a:latin typeface="Times New Roman" panose="02020603050405020304" pitchFamily="18" charset="0"/>
                <a:cs typeface="Times New Roman" panose="02020603050405020304" pitchFamily="18" charset="0"/>
              </a:rPr>
              <a:t>On</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Off</a:t>
            </a:r>
            <a:r>
              <a:rPr lang="en-US" sz="200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3. </a:t>
            </a:r>
            <a:r>
              <a:rPr lang="en-US" sz="2000" dirty="0">
                <a:latin typeface="Times New Roman" panose="02020603050405020304" pitchFamily="18" charset="0"/>
                <a:cs typeface="Times New Roman" panose="02020603050405020304" pitchFamily="18" charset="0"/>
              </a:rPr>
              <a:t>In the </a:t>
            </a:r>
            <a:r>
              <a:rPr lang="en-US" sz="2000" b="1" dirty="0">
                <a:latin typeface="Times New Roman" panose="02020603050405020304" pitchFamily="18" charset="0"/>
                <a:cs typeface="Times New Roman" panose="02020603050405020304" pitchFamily="18" charset="0"/>
              </a:rPr>
              <a:t>Zone</a:t>
            </a:r>
            <a:r>
              <a:rPr lang="en-US" sz="2000" dirty="0">
                <a:latin typeface="Times New Roman" panose="02020603050405020304" pitchFamily="18" charset="0"/>
                <a:cs typeface="Times New Roman" panose="02020603050405020304" pitchFamily="18" charset="0"/>
              </a:rPr>
              <a:t> area, chose the zones to be inspected. IPS inspects inter-zone traffic only.</a:t>
            </a:r>
            <a:endParaRPr lang="en-US" sz="2000" dirty="0">
              <a:latin typeface="Times New Roman" panose="02020603050405020304" pitchFamily="18" charset="0"/>
              <a:cs typeface="Times New Roman" panose="02020603050405020304" pitchFamily="18" charset="0"/>
            </a:endParaRPr>
          </a:p>
          <a:p>
            <a:pPr marL="457200" lvl="1" indent="0" algn="just">
              <a:buNone/>
            </a:pPr>
            <a:r>
              <a:rPr lang="en-US" sz="2000" b="1" dirty="0">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To add a zone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the Zones Available list, click a zone, and then click </a:t>
            </a:r>
            <a:r>
              <a:rPr lang="en-US" sz="2000" b="1" dirty="0">
                <a:latin typeface="Times New Roman" panose="02020603050405020304" pitchFamily="18" charset="0"/>
                <a:cs typeface="Times New Roman" panose="02020603050405020304" pitchFamily="18" charset="0"/>
              </a:rPr>
              <a:t>Add</a:t>
            </a:r>
            <a:r>
              <a:rPr lang="en-US" sz="2000" dirty="0">
                <a:latin typeface="Times New Roman" panose="02020603050405020304" pitchFamily="18" charset="0"/>
                <a:cs typeface="Times New Roman" panose="02020603050405020304" pitchFamily="18" charset="0"/>
              </a:rPr>
              <a:t> to move it to the Selected Zones list. All incoming and outgoing traffic for the selected zones is inspected.</a:t>
            </a:r>
            <a:endParaRPr lang="en-US" sz="2000" dirty="0">
              <a:latin typeface="Times New Roman" panose="02020603050405020304" pitchFamily="18" charset="0"/>
              <a:cs typeface="Times New Roman" panose="02020603050405020304" pitchFamily="18" charset="0"/>
            </a:endParaRPr>
          </a:p>
          <a:p>
            <a:pPr marL="457200" lvl="1" indent="0" algn="just">
              <a:buNone/>
            </a:pPr>
            <a:endParaRPr lang="en-US" sz="2000" b="1" dirty="0">
              <a:latin typeface="Times New Roman" panose="02020603050405020304" pitchFamily="18" charset="0"/>
              <a:cs typeface="Times New Roman" panose="02020603050405020304" pitchFamily="18" charset="0"/>
            </a:endParaRPr>
          </a:p>
          <a:p>
            <a:pPr marL="457200" lvl="1" indent="0" algn="just">
              <a:buNone/>
            </a:pPr>
            <a:r>
              <a:rPr lang="en-US" sz="2000" b="1" dirty="0">
                <a:latin typeface="Times New Roman" panose="02020603050405020304" pitchFamily="18" charset="0"/>
                <a:cs typeface="Times New Roman" panose="02020603050405020304" pitchFamily="18" charset="0"/>
              </a:rPr>
              <a:t>• </a:t>
            </a:r>
            <a:r>
              <a:rPr lang="en-US" sz="2000" b="1" dirty="0">
                <a:solidFill>
                  <a:srgbClr val="FF0000"/>
                </a:solidFill>
                <a:latin typeface="Times New Roman" panose="02020603050405020304" pitchFamily="18" charset="0"/>
                <a:cs typeface="Times New Roman" panose="02020603050405020304" pitchFamily="18" charset="0"/>
              </a:rPr>
              <a:t>To remove a zone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the Selected Zones list, click a zone, and then click </a:t>
            </a:r>
            <a:r>
              <a:rPr lang="en-US" sz="2000" b="1" dirty="0">
                <a:latin typeface="Times New Roman" panose="02020603050405020304" pitchFamily="18" charset="0"/>
                <a:cs typeface="Times New Roman" panose="02020603050405020304" pitchFamily="18" charset="0"/>
              </a:rPr>
              <a:t>Remove</a:t>
            </a:r>
            <a:r>
              <a:rPr lang="en-US" sz="2000" dirty="0">
                <a:latin typeface="Times New Roman" panose="02020603050405020304" pitchFamily="18" charset="0"/>
                <a:cs typeface="Times New Roman" panose="02020603050405020304" pitchFamily="18" charset="0"/>
              </a:rPr>
              <a:t> to move it to the Zones Available list.</a:t>
            </a:r>
            <a:endParaRPr lang="en-US" sz="2000" dirty="0">
              <a:latin typeface="Times New Roman" panose="02020603050405020304" pitchFamily="18" charset="0"/>
              <a:cs typeface="Times New Roman" panose="02020603050405020304" pitchFamily="18" charset="0"/>
            </a:endParaRPr>
          </a:p>
          <a:p>
            <a:pPr marL="457200" lvl="1" indent="0" algn="just">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Steps for Configuring Intrusion Prevention</a:t>
            </a:r>
            <a:endParaRPr lang="en-US" dirty="0"/>
          </a:p>
        </p:txBody>
      </p:sp>
      <p:sp>
        <p:nvSpPr>
          <p:cNvPr id="3" name="Content Placeholder 2"/>
          <p:cNvSpPr>
            <a:spLocks noGrp="1"/>
          </p:cNvSpPr>
          <p:nvPr>
            <p:ph idx="1"/>
          </p:nvPr>
        </p:nvSpPr>
        <p:spPr/>
        <p:txBody>
          <a:bodyPr>
            <a:normAutofit fontScale="92500"/>
          </a:bodyPr>
          <a:lstStyle/>
          <a:p>
            <a:pPr marL="457200" lvl="1" indent="0" algn="just">
              <a:buNone/>
            </a:pPr>
            <a:endParaRPr lang="en-US" sz="1100"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NOTE: </a:t>
            </a:r>
            <a:r>
              <a:rPr lang="en-US" dirty="0">
                <a:latin typeface="Times New Roman" panose="02020603050405020304" pitchFamily="18" charset="0"/>
                <a:cs typeface="Times New Roman" panose="02020603050405020304" pitchFamily="18" charset="0"/>
              </a:rPr>
              <a:t>You can block an intrusion based on the source zones or based on the destination zones.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For example, if you select the LAN and DMZ zones, IPS inspects all traffic for the LAN and DMZ zones regardless of its source. Traffic between LAN and DMZ is inspected once, not twice. </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If you select the WAN zone, IPS inspects all traffic for the WAN zone regardless of its destination.</a:t>
            </a:r>
            <a:endParaRPr lang="en-US" dirty="0">
              <a:latin typeface="Times New Roman" panose="02020603050405020304" pitchFamily="18" charset="0"/>
              <a:cs typeface="Times New Roman" panose="02020603050405020304" pitchFamily="18" charset="0"/>
            </a:endParaRPr>
          </a:p>
          <a:p>
            <a:endParaRPr lang="en-IN" dirty="0"/>
          </a:p>
          <a:p>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Steps for Configuring Intrusion Prevention</a:t>
            </a:r>
            <a:endParaRPr lang="en-US" dirty="0"/>
          </a:p>
        </p:txBody>
      </p:sp>
      <p:sp>
        <p:nvSpPr>
          <p:cNvPr id="3" name="Content Placeholder 2"/>
          <p:cNvSpPr>
            <a:spLocks noGrp="1"/>
          </p:cNvSpPr>
          <p:nvPr>
            <p:ph idx="1"/>
          </p:nvPr>
        </p:nvSpPr>
        <p:spPr>
          <a:xfrm>
            <a:off x="457200" y="1600200"/>
            <a:ext cx="8382000" cy="5257800"/>
          </a:xfrm>
        </p:spPr>
        <p:txBody>
          <a:bodyPr>
            <a:normAutofit fontScale="55000" lnSpcReduction="2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4. In the </a:t>
            </a:r>
            <a:r>
              <a:rPr lang="en-US" b="1" dirty="0">
                <a:latin typeface="Times New Roman" panose="02020603050405020304" pitchFamily="18" charset="0"/>
                <a:cs typeface="Times New Roman" panose="02020603050405020304" pitchFamily="18" charset="0"/>
              </a:rPr>
              <a:t>IPS Signature </a:t>
            </a:r>
            <a:r>
              <a:rPr lang="en-US" dirty="0">
                <a:latin typeface="Times New Roman" panose="02020603050405020304" pitchFamily="18" charset="0"/>
                <a:cs typeface="Times New Roman" panose="02020603050405020304" pitchFamily="18" charset="0"/>
              </a:rPr>
              <a:t>area, use the options below to filter the list of signatures in the Selected Signature table. The unfiltered list includes thousands of IPS signatures that are used to identify attacks. After selecting filters, click </a:t>
            </a:r>
            <a:r>
              <a:rPr lang="en-US" b="1" dirty="0">
                <a:latin typeface="Times New Roman" panose="02020603050405020304" pitchFamily="18" charset="0"/>
                <a:cs typeface="Times New Roman" panose="02020603050405020304" pitchFamily="18" charset="0"/>
              </a:rPr>
              <a:t>Refresh</a:t>
            </a:r>
            <a:r>
              <a:rPr lang="en-US" dirty="0">
                <a:latin typeface="Times New Roman" panose="02020603050405020304" pitchFamily="18" charset="0"/>
                <a:cs typeface="Times New Roman" panose="02020603050405020304" pitchFamily="18" charset="0"/>
              </a:rPr>
              <a:t> to redisplay the Selected Signature table showing only the matching signatures.</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b="1" dirty="0">
                <a:latin typeface="Times New Roman" panose="02020603050405020304" pitchFamily="18" charset="0"/>
                <a:cs typeface="Times New Roman" panose="02020603050405020304" pitchFamily="18" charset="0"/>
              </a:rPr>
              <a:t>          • Severity Level: </a:t>
            </a:r>
            <a:r>
              <a:rPr lang="en-US" dirty="0">
                <a:latin typeface="Times New Roman" panose="02020603050405020304" pitchFamily="18" charset="0"/>
                <a:cs typeface="Times New Roman" panose="02020603050405020304" pitchFamily="18" charset="0"/>
              </a:rPr>
              <a:t>Choose a severity level, from highest to lowest: </a:t>
            </a:r>
            <a:r>
              <a:rPr lang="en-US" dirty="0">
                <a:solidFill>
                  <a:srgbClr val="FF0000"/>
                </a:solidFill>
                <a:latin typeface="Times New Roman" panose="02020603050405020304" pitchFamily="18" charset="0"/>
                <a:cs typeface="Times New Roman" panose="02020603050405020304" pitchFamily="18" charset="0"/>
              </a:rPr>
              <a:t>Critical, High, Medium, Low, and Information.</a:t>
            </a:r>
            <a:endParaRPr lang="en-US"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buNone/>
            </a:pPr>
            <a:r>
              <a:rPr lang="en-US" b="1" dirty="0">
                <a:latin typeface="Times New Roman" panose="02020603050405020304" pitchFamily="18" charset="0"/>
                <a:cs typeface="Times New Roman" panose="02020603050405020304" pitchFamily="18" charset="0"/>
              </a:rPr>
              <a:t>          • Operating System Type: </a:t>
            </a:r>
            <a:r>
              <a:rPr lang="en-US" dirty="0">
                <a:latin typeface="Times New Roman" panose="02020603050405020304" pitchFamily="18" charset="0"/>
                <a:cs typeface="Times New Roman" panose="02020603050405020304" pitchFamily="18" charset="0"/>
              </a:rPr>
              <a:t>Choose </a:t>
            </a:r>
            <a:r>
              <a:rPr lang="en-US" b="1" dirty="0">
                <a:latin typeface="Times New Roman" panose="02020603050405020304" pitchFamily="18" charset="0"/>
                <a:cs typeface="Times New Roman" panose="02020603050405020304" pitchFamily="18" charset="0"/>
              </a:rPr>
              <a:t>All</a:t>
            </a:r>
            <a:r>
              <a:rPr lang="en-US" dirty="0">
                <a:latin typeface="Times New Roman" panose="02020603050405020304" pitchFamily="18" charset="0"/>
                <a:cs typeface="Times New Roman" panose="02020603050405020304" pitchFamily="18" charset="0"/>
              </a:rPr>
              <a:t> to include all signatures regardless of the type of operating system, or choose </a:t>
            </a:r>
            <a:r>
              <a:rPr lang="en-US" b="1" dirty="0">
                <a:solidFill>
                  <a:srgbClr val="FF0000"/>
                </a:solidFill>
                <a:latin typeface="Times New Roman" panose="02020603050405020304" pitchFamily="18" charset="0"/>
                <a:cs typeface="Times New Roman" panose="02020603050405020304" pitchFamily="18" charset="0"/>
              </a:rPr>
              <a:t>Selected OS Types Only</a:t>
            </a:r>
            <a:r>
              <a:rPr lang="en-US" dirty="0">
                <a:latin typeface="Times New Roman" panose="02020603050405020304" pitchFamily="18" charset="0"/>
                <a:cs typeface="Times New Roman" panose="02020603050405020304" pitchFamily="18" charset="0"/>
              </a:rPr>
              <a:t> to include only the signatures that match the specified types of operation systems.</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b="1" dirty="0">
                <a:latin typeface="Times New Roman" panose="02020603050405020304" pitchFamily="18" charset="0"/>
                <a:cs typeface="Times New Roman" panose="02020603050405020304" pitchFamily="18" charset="0"/>
              </a:rPr>
              <a:t>          • Host Type: </a:t>
            </a:r>
            <a:r>
              <a:rPr lang="en-US" dirty="0">
                <a:latin typeface="Times New Roman" panose="02020603050405020304" pitchFamily="18" charset="0"/>
                <a:cs typeface="Times New Roman" panose="02020603050405020304" pitchFamily="18" charset="0"/>
              </a:rPr>
              <a:t>Choose a host type.</a:t>
            </a:r>
            <a:endParaRPr lang="en-US" dirty="0">
              <a:latin typeface="Times New Roman" panose="02020603050405020304" pitchFamily="18" charset="0"/>
              <a:cs typeface="Times New Roman" panose="02020603050405020304" pitchFamily="18" charset="0"/>
            </a:endParaRPr>
          </a:p>
          <a:p>
            <a:pPr marL="0" indent="0" algn="just">
              <a:lnSpc>
                <a:spcPct val="150000"/>
              </a:lnSpc>
              <a:buNone/>
            </a:pPr>
            <a:r>
              <a:rPr lang="en-US" b="1" dirty="0">
                <a:latin typeface="Times New Roman" panose="02020603050405020304" pitchFamily="18" charset="0"/>
                <a:cs typeface="Times New Roman" panose="02020603050405020304" pitchFamily="18" charset="0"/>
              </a:rPr>
              <a:t>          • Category: </a:t>
            </a:r>
            <a:r>
              <a:rPr lang="en-US" dirty="0">
                <a:latin typeface="Times New Roman" panose="02020603050405020304" pitchFamily="18" charset="0"/>
                <a:cs typeface="Times New Roman" panose="02020603050405020304" pitchFamily="18" charset="0"/>
              </a:rPr>
              <a:t>Choose </a:t>
            </a:r>
            <a:r>
              <a:rPr lang="en-US" b="1" dirty="0">
                <a:latin typeface="Times New Roman" panose="02020603050405020304" pitchFamily="18" charset="0"/>
                <a:cs typeface="Times New Roman" panose="02020603050405020304" pitchFamily="18" charset="0"/>
              </a:rPr>
              <a:t>All</a:t>
            </a:r>
            <a:r>
              <a:rPr lang="en-US" dirty="0">
                <a:latin typeface="Times New Roman" panose="02020603050405020304" pitchFamily="18" charset="0"/>
                <a:cs typeface="Times New Roman" panose="02020603050405020304" pitchFamily="18" charset="0"/>
              </a:rPr>
              <a:t> to include all signatures regardless of the category, or choose </a:t>
            </a:r>
            <a:r>
              <a:rPr lang="en-US" b="1" dirty="0">
                <a:latin typeface="Times New Roman" panose="02020603050405020304" pitchFamily="18" charset="0"/>
                <a:cs typeface="Times New Roman" panose="02020603050405020304" pitchFamily="18" charset="0"/>
              </a:rPr>
              <a:t>Selected Categories Only </a:t>
            </a:r>
            <a:r>
              <a:rPr lang="en-US" dirty="0">
                <a:latin typeface="Times New Roman" panose="02020603050405020304" pitchFamily="18" charset="0"/>
                <a:cs typeface="Times New Roman" panose="02020603050405020304" pitchFamily="18" charset="0"/>
              </a:rPr>
              <a:t>to include only the signatures that match the specified categories.</a:t>
            </a:r>
            <a:endParaRPr lang="en-US" dirty="0">
              <a:latin typeface="Times New Roman" panose="02020603050405020304" pitchFamily="18" charset="0"/>
              <a:cs typeface="Times New Roman" panose="02020603050405020304" pitchFamily="18" charset="0"/>
            </a:endParaRPr>
          </a:p>
          <a:p>
            <a:endParaRPr lang="en-IN"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12278</Words>
  <Application>WPS Presentation</Application>
  <PresentationFormat>On-screen Show (4:3)</PresentationFormat>
  <Paragraphs>214</Paragraphs>
  <Slides>23</Slides>
  <Notes>0</Notes>
  <HiddenSlides>1</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SimSun</vt:lpstr>
      <vt:lpstr>Wingdings</vt:lpstr>
      <vt:lpstr>Times New Roman</vt:lpstr>
      <vt:lpstr>Calibri</vt:lpstr>
      <vt:lpstr>Microsoft YaHei</vt:lpstr>
      <vt:lpstr>Arial Unicode MS</vt:lpstr>
      <vt:lpstr>Office Theme</vt:lpstr>
      <vt:lpstr>Module-3</vt:lpstr>
      <vt:lpstr>Configuring Intrusion Prevention System (IPS)</vt:lpstr>
      <vt:lpstr>Configuring Intrusion Prevention System (IPS)</vt:lpstr>
      <vt:lpstr>Configuring Intrusion Prevention System (IPS)</vt:lpstr>
      <vt:lpstr>Configuring Intrusion Prevention System (IPS)</vt:lpstr>
      <vt:lpstr>Configuring Intrusion Prevention System (IPS)</vt:lpstr>
      <vt:lpstr>Steps for Configuring Intrusion Prevention</vt:lpstr>
      <vt:lpstr>Steps for Configuring Intrusion Prevention</vt:lpstr>
      <vt:lpstr>Steps for Configuring Intrusion Prevention</vt:lpstr>
      <vt:lpstr>Steps for Configuring Intrusion Prevention</vt:lpstr>
      <vt:lpstr>Steps for Configuring Intrusion Prevention</vt:lpstr>
      <vt:lpstr>What is DLP and How Does it Work?</vt:lpstr>
      <vt:lpstr>What is DLP and How Does it Work?</vt:lpstr>
      <vt:lpstr>What is DLP and How Does it Work?</vt:lpstr>
      <vt:lpstr>Reasons for Implementing a Data Loss Prevention Policy</vt:lpstr>
      <vt:lpstr>Reasons for Implementing a Data Loss Prevention Policy</vt:lpstr>
      <vt:lpstr>Reasons for Implementing a Data Loss Prevention Policy</vt:lpstr>
      <vt:lpstr>Creating a Successful DLP Policy</vt:lpstr>
      <vt:lpstr>Creating a Successful DLP Policy</vt:lpstr>
      <vt:lpstr>Creating a Successful DLP Policy</vt:lpstr>
      <vt:lpstr>What Type of DLP Solution is Right for Your Organization?</vt:lpstr>
      <vt:lpstr>What Type of DLP Solution is Right for Your Organization?</vt:lpstr>
      <vt:lpstr>What Type of DLP Solution is Right for Your Organization?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Module-3</dc:title>
  <dc:creator>Admin</dc:creator>
  <cp:lastModifiedBy>user</cp:lastModifiedBy>
  <cp:revision>22</cp:revision>
  <dcterms:created xsi:type="dcterms:W3CDTF">2006-08-16T00:00:00Z</dcterms:created>
  <dcterms:modified xsi:type="dcterms:W3CDTF">2024-03-07T04:08:39Z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B295E515EE494752B87F3E2562C4E7D8_13</vt:lpwstr>
  </property>
  <property fmtid="{D5CDD505-2E9C-101B-9397-08002B2CF9AE}" pid="3" name="KSOProductBuildVer">
    <vt:lpwstr>1033-12.2.0.13489</vt:lpwstr>
  </property>
</Properties>
</file>