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tutorials.org/Networking/Router+firewall+security/Part+VII+Detecting+and+Preventing+Attacks/Chapter+16.+Intrusion-Detection+System/IDS+Configu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isco.com/en/US/docs/ios/12_3t/12_3t8/feature/guide/gt_fwids.html#wp111169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sym typeface="+mn-ea"/>
              </a:rPr>
              <a:t>Module 2</a:t>
            </a:r>
            <a:endParaRPr lang="en-US"/>
          </a:p>
        </p:txBody>
      </p:sp>
      <p:sp>
        <p:nvSpPr>
          <p:cNvPr id="3" name="Subtitle 2"/>
          <p:cNvSpPr>
            <a:spLocks noGrp="1"/>
          </p:cNvSpPr>
          <p:nvPr>
            <p:ph type="subTitle" idx="1"/>
          </p:nvPr>
        </p:nvSpPr>
        <p:spPr/>
        <p:txBody>
          <a:bodyPr/>
          <a:p>
            <a:r>
              <a:rPr lang="en-US" sz="4000">
                <a:sym typeface="+mn-ea"/>
              </a:rPr>
              <a:t>Configuring IDS and IPS</a:t>
            </a:r>
            <a:endParaRPr lang="en-US" sz="40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lstStyle/>
          <a:p>
            <a:r>
              <a:rPr lang="en-US" dirty="0"/>
              <a:t>Second logging option is to log information to an IDS Director, </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0214" y="2653144"/>
            <a:ext cx="9097786" cy="405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noAutofit/>
          </a:bodyPr>
          <a:lstStyle/>
          <a:p>
            <a:pPr algn="just"/>
            <a:r>
              <a:rPr lang="en-US" sz="2800" dirty="0"/>
              <a:t>The</a:t>
            </a:r>
            <a:r>
              <a:rPr lang="en-US" sz="2800" dirty="0">
                <a:solidFill>
                  <a:srgbClr val="FF0000"/>
                </a:solidFill>
              </a:rPr>
              <a:t> </a:t>
            </a:r>
            <a:r>
              <a:rPr lang="en-US" sz="2800" dirty="0" err="1">
                <a:solidFill>
                  <a:srgbClr val="FF0000"/>
                </a:solidFill>
              </a:rPr>
              <a:t>ip</a:t>
            </a:r>
            <a:r>
              <a:rPr lang="en-US" sz="2800" dirty="0">
                <a:solidFill>
                  <a:srgbClr val="FF0000"/>
                </a:solidFill>
              </a:rPr>
              <a:t> audit notify nr-director</a:t>
            </a:r>
            <a:r>
              <a:rPr lang="en-US" sz="2800" dirty="0"/>
              <a:t> command enables the logging of IDS events to an IDS Director product.</a:t>
            </a:r>
            <a:endParaRPr lang="en-US" sz="2800" dirty="0"/>
          </a:p>
          <a:p>
            <a:pPr algn="just"/>
            <a:r>
              <a:rPr lang="en-US" sz="2800" dirty="0"/>
              <a:t> The </a:t>
            </a:r>
            <a:r>
              <a:rPr lang="en-US" sz="2800" dirty="0" err="1">
                <a:solidFill>
                  <a:srgbClr val="FF0000"/>
                </a:solidFill>
              </a:rPr>
              <a:t>ip</a:t>
            </a:r>
            <a:r>
              <a:rPr lang="en-US" sz="2800" dirty="0">
                <a:solidFill>
                  <a:srgbClr val="FF0000"/>
                </a:solidFill>
              </a:rPr>
              <a:t> audit </a:t>
            </a:r>
            <a:r>
              <a:rPr lang="en-US" sz="2800" dirty="0" err="1">
                <a:solidFill>
                  <a:srgbClr val="FF0000"/>
                </a:solidFill>
              </a:rPr>
              <a:t>po</a:t>
            </a:r>
            <a:r>
              <a:rPr lang="en-US" sz="2800" dirty="0">
                <a:solidFill>
                  <a:srgbClr val="FF0000"/>
                </a:solidFill>
              </a:rPr>
              <a:t> local</a:t>
            </a:r>
            <a:r>
              <a:rPr lang="en-US" sz="2800" dirty="0"/>
              <a:t> command specifies the </a:t>
            </a:r>
            <a:r>
              <a:rPr lang="en-US" sz="2800" dirty="0" err="1"/>
              <a:t>PostOffice</a:t>
            </a:r>
            <a:r>
              <a:rPr lang="en-US" sz="2800" dirty="0"/>
              <a:t> configuration for the router; </a:t>
            </a:r>
            <a:endParaRPr lang="en-US" sz="2800" dirty="0"/>
          </a:p>
          <a:p>
            <a:pPr algn="just"/>
            <a:r>
              <a:rPr lang="en-US" sz="2800" dirty="0"/>
              <a:t>the </a:t>
            </a:r>
            <a:r>
              <a:rPr lang="en-US" sz="2800" dirty="0" err="1">
                <a:solidFill>
                  <a:srgbClr val="FF0000"/>
                </a:solidFill>
              </a:rPr>
              <a:t>ip</a:t>
            </a:r>
            <a:r>
              <a:rPr lang="en-US" sz="2800" dirty="0">
                <a:solidFill>
                  <a:srgbClr val="FF0000"/>
                </a:solidFill>
              </a:rPr>
              <a:t> audit </a:t>
            </a:r>
            <a:r>
              <a:rPr lang="en-US" sz="2800" dirty="0" err="1">
                <a:solidFill>
                  <a:srgbClr val="FF0000"/>
                </a:solidFill>
              </a:rPr>
              <a:t>po</a:t>
            </a:r>
            <a:r>
              <a:rPr lang="en-US" sz="2800" dirty="0">
                <a:solidFill>
                  <a:srgbClr val="FF0000"/>
                </a:solidFill>
              </a:rPr>
              <a:t> remote</a:t>
            </a:r>
            <a:r>
              <a:rPr lang="en-US" sz="2800" dirty="0"/>
              <a:t> command specifies the configuration for the remote Director device.</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noAutofit/>
          </a:bodyPr>
          <a:lstStyle/>
          <a:p>
            <a:pPr algn="just"/>
            <a:r>
              <a:rPr lang="en-US" sz="2400" dirty="0"/>
              <a:t>With </a:t>
            </a:r>
            <a:r>
              <a:rPr lang="en-US" sz="2400" dirty="0" err="1"/>
              <a:t>PostOffice</a:t>
            </a:r>
            <a:r>
              <a:rPr lang="en-US" sz="2400" dirty="0"/>
              <a:t>, </a:t>
            </a:r>
            <a:r>
              <a:rPr lang="en-US" sz="2400" dirty="0">
                <a:solidFill>
                  <a:srgbClr val="FF0000"/>
                </a:solidFill>
              </a:rPr>
              <a:t>each device needs a unique combination of a host ID and an organization ID</a:t>
            </a:r>
            <a:r>
              <a:rPr lang="en-US" sz="2400" dirty="0"/>
              <a:t>. </a:t>
            </a:r>
            <a:endParaRPr lang="en-US" sz="2400" dirty="0"/>
          </a:p>
          <a:p>
            <a:pPr algn="just"/>
            <a:r>
              <a:rPr lang="en-US" sz="2400" dirty="0"/>
              <a:t>The organization ID is used to group sensors. In smaller companies, normally only a single organization ID is necessary. </a:t>
            </a:r>
            <a:endParaRPr lang="en-US" sz="2400" dirty="0"/>
          </a:p>
          <a:p>
            <a:pPr algn="just"/>
            <a:r>
              <a:rPr lang="en-US" sz="2400" dirty="0"/>
              <a:t>For enterprise companies, you might have different organization IDs for each division, allowing for easier management of your sensor products. </a:t>
            </a:r>
            <a:endParaRPr lang="en-US" sz="2400" dirty="0"/>
          </a:p>
          <a:p>
            <a:pPr algn="just"/>
            <a:r>
              <a:rPr lang="en-US" sz="2400" dirty="0"/>
              <a:t>Within each organization, a device needs a unique host ID. This concept is similar to IP addressing, in which you have network numbers and hosts within a network. Both of these IDs range from 1 to 65,535.</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5638800"/>
          </a:xfrm>
        </p:spPr>
        <p:txBody>
          <a:bodyPr>
            <a:normAutofit/>
          </a:bodyPr>
          <a:lstStyle/>
          <a:p>
            <a:pPr marL="0" indent="0">
              <a:buNone/>
            </a:pPr>
            <a:r>
              <a:rPr lang="en-US" dirty="0"/>
              <a:t>Step 3: Audit Rule Configuration and Activation</a:t>
            </a:r>
            <a:endParaRPr lang="en-US" dirty="0"/>
          </a:p>
          <a:p>
            <a:pPr lvl="1" algn="just"/>
            <a:r>
              <a:rPr lang="en-US" dirty="0"/>
              <a:t>When you have defined your logging method, you are ready to create your IDS auditing rules. Two sets of commands are used to configure audit rules: global (default actions) and specific.</a:t>
            </a:r>
            <a:endParaRPr lang="en-US" dirty="0"/>
          </a:p>
          <a:p>
            <a:pPr lvl="1" algn="just"/>
            <a:r>
              <a:rPr lang="en-US" dirty="0"/>
              <a:t>Global Policies</a:t>
            </a:r>
            <a:endParaRPr lang="en-US" dirty="0"/>
          </a:p>
          <a:p>
            <a:pPr lvl="2" algn="just"/>
            <a:r>
              <a:rPr lang="en-US" dirty="0"/>
              <a:t>Global policies are used to take the appropriate actions for matching on signatures, unless a specific rule designates otherwise. To create your global policies, use these two commands:</a:t>
            </a:r>
            <a:endParaRPr lang="en-US" dirty="0"/>
          </a:p>
          <a:p>
            <a:pPr lvl="3"/>
            <a:r>
              <a:rPr lang="en-US" dirty="0"/>
              <a:t>Router(</a:t>
            </a:r>
            <a:r>
              <a:rPr lang="en-US" dirty="0" err="1"/>
              <a:t>config</a:t>
            </a:r>
            <a:r>
              <a:rPr lang="en-US" dirty="0"/>
              <a:t>)# </a:t>
            </a:r>
            <a:r>
              <a:rPr lang="en-US" dirty="0" err="1"/>
              <a:t>ip</a:t>
            </a:r>
            <a:r>
              <a:rPr lang="en-US" dirty="0"/>
              <a:t> audit info {action [alarm] [drop] [reset]} </a:t>
            </a:r>
            <a:endParaRPr lang="en-US" dirty="0"/>
          </a:p>
          <a:p>
            <a:pPr lvl="3"/>
            <a:r>
              <a:rPr lang="en-US" dirty="0"/>
              <a:t>Router(</a:t>
            </a:r>
            <a:r>
              <a:rPr lang="en-US" dirty="0" err="1"/>
              <a:t>config</a:t>
            </a:r>
            <a:r>
              <a:rPr lang="en-US" dirty="0"/>
              <a:t>)# </a:t>
            </a:r>
            <a:r>
              <a:rPr lang="en-US" dirty="0" err="1"/>
              <a:t>ip</a:t>
            </a:r>
            <a:r>
              <a:rPr lang="en-US" dirty="0"/>
              <a:t> audit attack {action [alarm] [drop] [reset]} </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normAutofit/>
          </a:bodyPr>
          <a:lstStyle/>
          <a:p>
            <a:pPr algn="just"/>
            <a:r>
              <a:rPr lang="en-US" dirty="0"/>
              <a:t>As you can see, the two commands specify actions for informational and attack signatures. Each has three possible actions that the router can take:</a:t>
            </a:r>
            <a:endParaRPr lang="en-US" dirty="0"/>
          </a:p>
          <a:p>
            <a:pPr lvl="1" algn="just"/>
            <a:r>
              <a:rPr lang="en-US" dirty="0"/>
              <a:t>alarm? Generate an alarm (log), where this is the default action</a:t>
            </a:r>
            <a:endParaRPr lang="en-US" dirty="0"/>
          </a:p>
          <a:p>
            <a:pPr lvl="1" algn="just"/>
            <a:r>
              <a:rPr lang="en-US" dirty="0"/>
              <a:t>drop? Drop the packet</a:t>
            </a:r>
            <a:endParaRPr lang="en-US" dirty="0"/>
          </a:p>
          <a:p>
            <a:pPr lvl="1" algn="just"/>
            <a:r>
              <a:rPr lang="en-US" dirty="0"/>
              <a:t>reset? For TCP connections, tear down the connection</a:t>
            </a:r>
            <a:endParaRPr lang="en-US" dirty="0"/>
          </a:p>
          <a:p>
            <a:pPr algn="just"/>
            <a:r>
              <a:rPr lang="en-US" dirty="0"/>
              <a:t>These commands need to be configured only if you want to change the default action (alarm) and you want the Cisco IOS IDS engine to use the same policy for all traffic of the same signature category.</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normAutofit/>
          </a:bodyPr>
          <a:lstStyle/>
          <a:p>
            <a:r>
              <a:rPr lang="en-US" dirty="0"/>
              <a:t>Specific Policies</a:t>
            </a:r>
            <a:endParaRPr lang="en-US" dirty="0"/>
          </a:p>
          <a:p>
            <a:pPr lvl="1" algn="just"/>
            <a:r>
              <a:rPr lang="en-US" dirty="0"/>
              <a:t>Besides globally changing the behavior or IDS, you can create specific IDS auditing policies. </a:t>
            </a:r>
            <a:endParaRPr lang="en-US" dirty="0"/>
          </a:p>
          <a:p>
            <a:pPr lvl="1" algn="just"/>
            <a:r>
              <a:rPr lang="en-US" dirty="0"/>
              <a:t>Typically, you do this if you have two interfaces on your </a:t>
            </a:r>
            <a:r>
              <a:rPr lang="en-US" dirty="0" err="1"/>
              <a:t>router?perhaps</a:t>
            </a:r>
            <a:r>
              <a:rPr lang="en-US" dirty="0"/>
              <a:t> one connected to the Internet and the other to a remote </a:t>
            </a:r>
            <a:r>
              <a:rPr lang="en-US" dirty="0" err="1"/>
              <a:t>site?and</a:t>
            </a:r>
            <a:r>
              <a:rPr lang="en-US" dirty="0"/>
              <a:t> you want to set up different IDS policies (actions to signature matches) for each interface.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normAutofit/>
          </a:bodyPr>
          <a:lstStyle/>
          <a:p>
            <a:r>
              <a:rPr lang="en-US" dirty="0"/>
              <a:t>Specific Policies</a:t>
            </a:r>
            <a:endParaRPr lang="en-US" dirty="0"/>
          </a:p>
          <a:p>
            <a:pPr lvl="1" algn="just"/>
            <a:r>
              <a:rPr lang="en-US" dirty="0"/>
              <a:t>Here is the command syntax to set up your specific IDS auditing policies:</a:t>
            </a:r>
            <a:endParaRPr lang="en-US" dirty="0"/>
          </a:p>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599" y="3429000"/>
            <a:ext cx="732764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1"/>
              </a:rPr>
              <a:t>http://etutorials.org/Networking/Router+firewall+security/Part+VII+Detecting+and+Preventing+Attacks/Chapter+16.+Intrusion-Detection+System/IDS+Configuration</a:t>
            </a:r>
            <a:r>
              <a:rPr lang="en-IN" dirty="0" smtClean="0">
                <a:hlinkClick r:id="rId1"/>
              </a:rPr>
              <a:t>/</a:t>
            </a:r>
            <a:endParaRPr lang="en-IN" dirty="0" smtClean="0"/>
          </a:p>
          <a:p>
            <a:endParaRPr lang="en-US" dirty="0"/>
          </a:p>
          <a:p>
            <a:r>
              <a:rPr lang="en-IN" dirty="0"/>
              <a:t>https://www.ciscopress.com/articles/article.asp?p=24696&amp;seqNum=5</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lstStyle/>
          <a:p>
            <a:pPr marL="0" indent="0">
              <a:buNone/>
            </a:pPr>
            <a:r>
              <a:rPr lang="en-US" b="1" dirty="0"/>
              <a:t>Step 1. </a:t>
            </a:r>
            <a:r>
              <a:rPr lang="en-US" dirty="0"/>
              <a:t>Initialization configuration</a:t>
            </a:r>
            <a:br>
              <a:rPr lang="en-US" dirty="0"/>
            </a:br>
            <a:br>
              <a:rPr lang="en-US" dirty="0"/>
            </a:br>
            <a:r>
              <a:rPr lang="en-US" b="1" dirty="0"/>
              <a:t>Step 2. </a:t>
            </a:r>
            <a:r>
              <a:rPr lang="en-US" dirty="0"/>
              <a:t>Logging or </a:t>
            </a:r>
            <a:r>
              <a:rPr lang="en-US" dirty="0" err="1"/>
              <a:t>PostOffice</a:t>
            </a:r>
            <a:r>
              <a:rPr lang="en-US" dirty="0"/>
              <a:t> configuration</a:t>
            </a:r>
            <a:br>
              <a:rPr lang="en-US" dirty="0"/>
            </a:br>
            <a:br>
              <a:rPr lang="en-US" dirty="0"/>
            </a:br>
            <a:r>
              <a:rPr lang="en-US" b="1" dirty="0"/>
              <a:t>Step 3. </a:t>
            </a:r>
            <a:r>
              <a:rPr lang="en-US" dirty="0"/>
              <a:t>Audit rule configuration and activation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lstStyle/>
          <a:p>
            <a:pPr marL="0" indent="0">
              <a:buNone/>
            </a:pPr>
            <a:r>
              <a:rPr lang="en-US" dirty="0"/>
              <a:t>Step 1: Initialization Configuration</a:t>
            </a:r>
            <a:endParaRPr lang="en-US" dirty="0"/>
          </a:p>
          <a:p>
            <a:pPr lvl="1"/>
            <a:r>
              <a:rPr lang="en-US" dirty="0">
                <a:hlinkClick r:id="rId1"/>
              </a:rPr>
              <a:t>Router</a:t>
            </a:r>
            <a:r>
              <a:rPr lang="en-US" dirty="0"/>
              <a:t>(</a:t>
            </a:r>
            <a:r>
              <a:rPr lang="en-US" dirty="0" err="1"/>
              <a:t>config</a:t>
            </a:r>
            <a:r>
              <a:rPr lang="en-US" dirty="0"/>
              <a:t>)# </a:t>
            </a:r>
            <a:r>
              <a:rPr lang="en-US" dirty="0" err="1"/>
              <a:t>ip</a:t>
            </a:r>
            <a:r>
              <a:rPr lang="en-US" dirty="0"/>
              <a:t> audit </a:t>
            </a:r>
            <a:r>
              <a:rPr lang="en-US" dirty="0" err="1"/>
              <a:t>po</a:t>
            </a:r>
            <a:r>
              <a:rPr lang="en-US" dirty="0"/>
              <a:t> max-events #_</a:t>
            </a:r>
            <a:r>
              <a:rPr lang="en-US" dirty="0" err="1"/>
              <a:t>of_events</a:t>
            </a:r>
            <a:r>
              <a:rPr lang="en-US" dirty="0"/>
              <a:t> </a:t>
            </a:r>
            <a:endParaRPr lang="en-US" dirty="0"/>
          </a:p>
          <a:p>
            <a:pPr lvl="1"/>
            <a:r>
              <a:rPr lang="en-US" dirty="0"/>
              <a:t>Router(</a:t>
            </a:r>
            <a:r>
              <a:rPr lang="en-US" dirty="0" err="1"/>
              <a:t>config</a:t>
            </a:r>
            <a:r>
              <a:rPr lang="en-US" dirty="0"/>
              <a:t>)# </a:t>
            </a:r>
            <a:r>
              <a:rPr lang="en-US" dirty="0" err="1"/>
              <a:t>ip</a:t>
            </a:r>
            <a:r>
              <a:rPr lang="en-US" dirty="0"/>
              <a:t> audit </a:t>
            </a:r>
            <a:r>
              <a:rPr lang="en-US" dirty="0" err="1"/>
              <a:t>smtp</a:t>
            </a:r>
            <a:r>
              <a:rPr lang="en-US" dirty="0"/>
              <a:t> spam #_</a:t>
            </a:r>
            <a:r>
              <a:rPr lang="en-US" dirty="0" err="1"/>
              <a:t>of_recipients</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5257800"/>
          </a:xfrm>
        </p:spPr>
        <p:txBody>
          <a:bodyPr>
            <a:normAutofit lnSpcReduction="10000"/>
          </a:bodyPr>
          <a:lstStyle/>
          <a:p>
            <a:pPr marL="0" indent="0">
              <a:buNone/>
            </a:pPr>
            <a:r>
              <a:rPr lang="en-US" dirty="0"/>
              <a:t>Step 1: Initialization Configuration</a:t>
            </a:r>
            <a:endParaRPr lang="en-US" dirty="0"/>
          </a:p>
          <a:p>
            <a:pPr lvl="1" algn="just"/>
            <a:r>
              <a:rPr lang="en-US" dirty="0"/>
              <a:t>The </a:t>
            </a:r>
            <a:r>
              <a:rPr lang="en-US" dirty="0" err="1">
                <a:solidFill>
                  <a:srgbClr val="FF0000"/>
                </a:solidFill>
              </a:rPr>
              <a:t>ip</a:t>
            </a:r>
            <a:r>
              <a:rPr lang="en-US" dirty="0">
                <a:solidFill>
                  <a:srgbClr val="FF0000"/>
                </a:solidFill>
              </a:rPr>
              <a:t> audit </a:t>
            </a:r>
            <a:r>
              <a:rPr lang="en-US" dirty="0" err="1">
                <a:solidFill>
                  <a:srgbClr val="FF0000"/>
                </a:solidFill>
              </a:rPr>
              <a:t>po</a:t>
            </a:r>
            <a:r>
              <a:rPr lang="en-US" dirty="0">
                <a:solidFill>
                  <a:srgbClr val="FF0000"/>
                </a:solidFill>
              </a:rPr>
              <a:t> max-events</a:t>
            </a:r>
            <a:r>
              <a:rPr lang="en-US" dirty="0"/>
              <a:t> command limits the number of IDS events that the Cisco IOS queues up to send to a remote device. </a:t>
            </a:r>
            <a:endParaRPr lang="en-US" dirty="0"/>
          </a:p>
          <a:p>
            <a:pPr lvl="1" algn="just"/>
            <a:r>
              <a:rPr lang="en-US" dirty="0"/>
              <a:t>By default, this is 250 events, but this can range from 1 to 65,535. </a:t>
            </a:r>
            <a:endParaRPr lang="en-US" dirty="0"/>
          </a:p>
          <a:p>
            <a:pPr lvl="1" algn="just"/>
            <a:r>
              <a:rPr lang="en-US" dirty="0"/>
              <a:t>This limit is used to ensure that if a hacker tried to flood a router with a lot of attacks, the router would not overload itself in trying to process all of them. </a:t>
            </a:r>
            <a:endParaRPr lang="en-US" dirty="0"/>
          </a:p>
          <a:p>
            <a:pPr lvl="1" algn="just"/>
            <a:r>
              <a:rPr lang="en-US" dirty="0"/>
              <a:t>Otherwise, this basically would allow the hacker to create a </a:t>
            </a:r>
            <a:r>
              <a:rPr lang="en-US" dirty="0" err="1"/>
              <a:t>DoS</a:t>
            </a:r>
            <a:r>
              <a:rPr lang="en-US" dirty="0"/>
              <a:t> attack against the router itself.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5257800"/>
          </a:xfrm>
        </p:spPr>
        <p:txBody>
          <a:bodyPr>
            <a:normAutofit/>
          </a:bodyPr>
          <a:lstStyle/>
          <a:p>
            <a:pPr marL="0" indent="0">
              <a:buNone/>
            </a:pPr>
            <a:r>
              <a:rPr lang="en-US" dirty="0"/>
              <a:t>Step 1: Initialization Configuration</a:t>
            </a:r>
            <a:endParaRPr lang="en-US" dirty="0"/>
          </a:p>
          <a:p>
            <a:pPr lvl="1" algn="just"/>
            <a:r>
              <a:rPr lang="en-US" dirty="0"/>
              <a:t>The </a:t>
            </a:r>
            <a:r>
              <a:rPr lang="en-US" dirty="0" err="1">
                <a:solidFill>
                  <a:srgbClr val="FF0000"/>
                </a:solidFill>
              </a:rPr>
              <a:t>ip</a:t>
            </a:r>
            <a:r>
              <a:rPr lang="en-US" dirty="0">
                <a:solidFill>
                  <a:srgbClr val="FF0000"/>
                </a:solidFill>
              </a:rPr>
              <a:t> audit </a:t>
            </a:r>
            <a:r>
              <a:rPr lang="en-US" dirty="0" err="1">
                <a:solidFill>
                  <a:srgbClr val="FF0000"/>
                </a:solidFill>
              </a:rPr>
              <a:t>smtp</a:t>
            </a:r>
            <a:r>
              <a:rPr lang="en-US" dirty="0">
                <a:solidFill>
                  <a:srgbClr val="FF0000"/>
                </a:solidFill>
              </a:rPr>
              <a:t> spam</a:t>
            </a:r>
            <a:r>
              <a:rPr lang="en-US" dirty="0"/>
              <a:t> command is used to limit e-mail spamming that uses mass mailings. </a:t>
            </a:r>
            <a:endParaRPr lang="en-US" dirty="0"/>
          </a:p>
          <a:p>
            <a:pPr lvl="1" algn="just"/>
            <a:r>
              <a:rPr lang="en-US" dirty="0"/>
              <a:t>With this command, the default number of recipients allowed in an e-mail message is 250. If an e-mail message contains more than this value, the router takes the configured action </a:t>
            </a:r>
            <a:endParaRPr lang="en-US" dirty="0" smtClean="0"/>
          </a:p>
          <a:p>
            <a:pPr lvl="1" algn="just"/>
            <a:r>
              <a:rPr lang="en-US" dirty="0" smtClean="0"/>
              <a:t>The </a:t>
            </a:r>
            <a:r>
              <a:rPr lang="en-US" dirty="0"/>
              <a:t>number of recipients can range from 1 to 65,535.</a:t>
            </a:r>
            <a:endParaRPr lang="en-US" dirty="0"/>
          </a:p>
          <a:p>
            <a:pPr marL="457200" lvl="1" indent="0">
              <a:buNone/>
            </a:pP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6248400"/>
          </a:xfrm>
        </p:spPr>
        <p:txBody>
          <a:bodyPr>
            <a:normAutofit lnSpcReduction="10000"/>
          </a:bodyPr>
          <a:lstStyle/>
          <a:p>
            <a:pPr marL="0" indent="0">
              <a:buNone/>
            </a:pPr>
            <a:r>
              <a:rPr lang="en-US" dirty="0"/>
              <a:t>Step 2: Logging and </a:t>
            </a:r>
            <a:r>
              <a:rPr lang="en-US" dirty="0" err="1"/>
              <a:t>PostOffice</a:t>
            </a:r>
            <a:r>
              <a:rPr lang="en-US" dirty="0"/>
              <a:t> Configuration</a:t>
            </a:r>
            <a:endParaRPr lang="en-US" dirty="0"/>
          </a:p>
          <a:p>
            <a:pPr lvl="1" algn="just"/>
            <a:r>
              <a:rPr lang="en-US" dirty="0"/>
              <a:t>The Cisco IOS can use two methods when logging IDS events: </a:t>
            </a:r>
            <a:endParaRPr lang="en-US" dirty="0"/>
          </a:p>
          <a:p>
            <a:pPr lvl="2" algn="just"/>
            <a:r>
              <a:rPr lang="en-US" dirty="0">
                <a:solidFill>
                  <a:srgbClr val="FF0000"/>
                </a:solidFill>
              </a:rPr>
              <a:t>log the information using syslog </a:t>
            </a:r>
            <a:r>
              <a:rPr lang="en-US" dirty="0"/>
              <a:t>or log the information using an IDS Director. </a:t>
            </a:r>
            <a:endParaRPr lang="en-US" dirty="0"/>
          </a:p>
          <a:p>
            <a:pPr lvl="2" algn="just"/>
            <a:r>
              <a:rPr lang="en-US" dirty="0"/>
              <a:t>Using syslog, the Cisco IOS can log information locally (the console or the internal buffer) or remotely (a syslog server). </a:t>
            </a:r>
            <a:endParaRPr lang="en-US" dirty="0"/>
          </a:p>
          <a:p>
            <a:pPr lvl="2" algn="just"/>
            <a:r>
              <a:rPr lang="en-US" dirty="0"/>
              <a:t>If you want to use the syslog method, you must configure the following IDS statement:</a:t>
            </a:r>
            <a:endParaRPr lang="en-US" dirty="0"/>
          </a:p>
          <a:p>
            <a:pPr marL="914400" lvl="2" indent="0" algn="just">
              <a:buNone/>
            </a:pPr>
            <a:endParaRPr lang="en-US" dirty="0"/>
          </a:p>
          <a:p>
            <a:pPr marL="914400" lvl="2" indent="0">
              <a:buNone/>
            </a:pPr>
            <a:r>
              <a:rPr lang="en-US" b="1" dirty="0"/>
              <a:t>Router(</a:t>
            </a:r>
            <a:r>
              <a:rPr lang="en-US" b="1" dirty="0" err="1"/>
              <a:t>config</a:t>
            </a:r>
            <a:r>
              <a:rPr lang="en-US" b="1" dirty="0"/>
              <a:t>)# </a:t>
            </a:r>
            <a:r>
              <a:rPr lang="en-US" b="1" dirty="0" err="1">
                <a:solidFill>
                  <a:srgbClr val="FF0000"/>
                </a:solidFill>
              </a:rPr>
              <a:t>ip</a:t>
            </a:r>
            <a:r>
              <a:rPr lang="en-US" b="1" dirty="0">
                <a:solidFill>
                  <a:srgbClr val="FF0000"/>
                </a:solidFill>
              </a:rPr>
              <a:t> audit notify log </a:t>
            </a:r>
            <a:br>
              <a:rPr lang="en-US" dirty="0"/>
            </a:br>
            <a:endParaRPr lang="en-US" dirty="0"/>
          </a:p>
          <a:p>
            <a:pPr marL="457200" lvl="1" indent="0">
              <a:buNone/>
            </a:pP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6248400"/>
          </a:xfrm>
        </p:spPr>
        <p:txBody>
          <a:bodyPr>
            <a:normAutofit/>
          </a:bodyPr>
          <a:lstStyle/>
          <a:p>
            <a:pPr marL="0" indent="0">
              <a:buNone/>
            </a:pPr>
            <a:r>
              <a:rPr lang="en-US" dirty="0"/>
              <a:t>Step 2: Logging and </a:t>
            </a:r>
            <a:r>
              <a:rPr lang="en-US" dirty="0" err="1"/>
              <a:t>PostOffice</a:t>
            </a:r>
            <a:r>
              <a:rPr lang="en-US" dirty="0"/>
              <a:t> Configuration</a:t>
            </a:r>
            <a:endParaRPr lang="en-US" dirty="0"/>
          </a:p>
          <a:p>
            <a:pPr lvl="1" algn="just"/>
            <a:r>
              <a:rPr lang="en-US" dirty="0"/>
              <a:t>The Cisco IOS can use two methods when logging IDS events: </a:t>
            </a:r>
            <a:endParaRPr lang="en-US" dirty="0"/>
          </a:p>
          <a:p>
            <a:pPr lvl="2" algn="just"/>
            <a:r>
              <a:rPr lang="en-US" dirty="0"/>
              <a:t>1) log the information using syslog</a:t>
            </a:r>
            <a:endParaRPr lang="en-US" dirty="0"/>
          </a:p>
          <a:p>
            <a:pPr lvl="2" algn="just"/>
            <a:r>
              <a:rPr lang="en-US" dirty="0"/>
              <a:t>2) log the information using an IDS Director. </a:t>
            </a:r>
            <a:endParaRPr lang="en-US" dirty="0"/>
          </a:p>
          <a:p>
            <a:pPr lvl="2" algn="just"/>
            <a:r>
              <a:rPr lang="en-US" dirty="0"/>
              <a:t>Using syslog, the Cisco IOS can log information locally (the console or the internal buffer) or remotely (a syslog server). </a:t>
            </a:r>
            <a:endParaRPr lang="en-US" dirty="0"/>
          </a:p>
          <a:p>
            <a:pPr marL="457200" lvl="1" indent="0">
              <a:buNone/>
            </a:pP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a:xfrm>
            <a:off x="1981200" y="1600200"/>
            <a:ext cx="8229600" cy="5105400"/>
          </a:xfrm>
        </p:spPr>
        <p:txBody>
          <a:bodyPr>
            <a:normAutofit/>
          </a:bodyPr>
          <a:lstStyle/>
          <a:p>
            <a:pPr marL="914400" lvl="2" indent="0" algn="just">
              <a:buNone/>
            </a:pPr>
            <a:r>
              <a:rPr lang="en-US" sz="3200" dirty="0"/>
              <a:t>If you want to use the syslog method, you must configure the following IDS statement:</a:t>
            </a:r>
            <a:endParaRPr lang="en-US" sz="3200" dirty="0"/>
          </a:p>
          <a:p>
            <a:pPr marL="914400" lvl="2" indent="0" algn="just">
              <a:buNone/>
            </a:pPr>
            <a:endParaRPr lang="en-US" sz="3200" dirty="0"/>
          </a:p>
          <a:p>
            <a:pPr marL="914400" lvl="2" indent="0">
              <a:buNone/>
            </a:pPr>
            <a:r>
              <a:rPr lang="en-US" sz="3200" dirty="0"/>
              <a:t>Router(</a:t>
            </a:r>
            <a:r>
              <a:rPr lang="en-US" sz="3200" dirty="0" err="1"/>
              <a:t>config</a:t>
            </a:r>
            <a:r>
              <a:rPr lang="en-US" sz="3200" dirty="0"/>
              <a:t>)# </a:t>
            </a:r>
            <a:r>
              <a:rPr lang="en-US" sz="3200" dirty="0" err="1"/>
              <a:t>ip</a:t>
            </a:r>
            <a:r>
              <a:rPr lang="en-US" sz="3200" dirty="0"/>
              <a:t> audit notify log </a:t>
            </a:r>
            <a:br>
              <a:rPr lang="en-US" sz="3200" dirty="0"/>
            </a:br>
            <a:endParaRPr lang="en-US" sz="3200" dirty="0"/>
          </a:p>
          <a:p>
            <a:pPr algn="just"/>
            <a:r>
              <a:rPr lang="en-US" dirty="0"/>
              <a:t>If you are using </a:t>
            </a:r>
            <a:r>
              <a:rPr lang="en-US" dirty="0" err="1"/>
              <a:t>CiscoWorks</a:t>
            </a:r>
            <a:r>
              <a:rPr lang="en-US" dirty="0"/>
              <a:t> VMS with Security Monitoring Center (MC), you can forward the router's syslog messages to Security MC, which is used to centralize the repository and reporting of alarm information.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IDS</a:t>
            </a:r>
            <a:endParaRPr lang="en-US" dirty="0"/>
          </a:p>
        </p:txBody>
      </p:sp>
      <p:sp>
        <p:nvSpPr>
          <p:cNvPr id="3" name="Content Placeholder 2"/>
          <p:cNvSpPr>
            <a:spLocks noGrp="1"/>
          </p:cNvSpPr>
          <p:nvPr>
            <p:ph idx="1"/>
          </p:nvPr>
        </p:nvSpPr>
        <p:spPr/>
        <p:txBody>
          <a:bodyPr/>
          <a:lstStyle/>
          <a:p>
            <a:pPr algn="just"/>
            <a:r>
              <a:rPr lang="en-US" dirty="0"/>
              <a:t>When logging informational signatures to the router's console, you also need to execute the following command:</a:t>
            </a:r>
            <a:endParaRPr lang="en-US" dirty="0"/>
          </a:p>
          <a:p>
            <a:pPr marL="400050" lvl="1" indent="0" algn="just">
              <a:buNone/>
            </a:pPr>
            <a:r>
              <a:rPr lang="en-US" dirty="0"/>
              <a:t>Router(</a:t>
            </a:r>
            <a:r>
              <a:rPr lang="en-US" dirty="0" err="1"/>
              <a:t>config</a:t>
            </a:r>
            <a:r>
              <a:rPr lang="en-US" dirty="0"/>
              <a:t>)# </a:t>
            </a:r>
            <a:r>
              <a:rPr lang="en-US" dirty="0">
                <a:solidFill>
                  <a:srgbClr val="FF0000"/>
                </a:solidFill>
              </a:rPr>
              <a:t>logging console info</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5187</Words>
  <Application>WPS Presentation</Application>
  <PresentationFormat>Widescreen</PresentationFormat>
  <Paragraphs>113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 Unicode MS</vt:lpstr>
      <vt:lpstr>Calibri Light</vt:lpstr>
      <vt:lpstr>Calibri</vt:lpstr>
      <vt:lpstr>Microsoft YaHei</vt:lpstr>
      <vt:lpstr>Office Theme</vt:lpstr>
      <vt:lpstr>PowerPoint 演示文稿</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Configuring IDS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user</dc:creator>
  <cp:lastModifiedBy>user</cp:lastModifiedBy>
  <cp:revision>1</cp:revision>
  <dcterms:created xsi:type="dcterms:W3CDTF">2024-03-07T04:07:18Z</dcterms:created>
  <dcterms:modified xsi:type="dcterms:W3CDTF">2024-03-07T04:07:18Z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C654B7AC192546708B47BF4272732B3E_11</vt:lpwstr>
  </property>
  <property fmtid="{D5CDD505-2E9C-101B-9397-08002B2CF9AE}" pid="3" name="KSOProductBuildVer">
    <vt:lpwstr>1033-12.2.0.13489</vt:lpwstr>
  </property>
</Properties>
</file>