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67" r:id="rId6"/>
    <p:sldId id="268" r:id="rId7"/>
    <p:sldId id="269" r:id="rId8"/>
    <p:sldId id="270" r:id="rId9"/>
    <p:sldId id="271" r:id="rId10"/>
    <p:sldId id="272" r:id="rId11"/>
    <p:sldId id="273" r:id="rId12"/>
    <p:sldId id="274" r:id="rId13"/>
    <p:sldId id="275" r:id="rId14"/>
    <p:sldId id="276" r:id="rId15"/>
    <p:sldId id="277" r:id="rId16"/>
  </p:sldIdLst>
  <p:sldSz cx="9144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p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1" name="Google Shape;191;p1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p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7" name="Google Shape;197;p2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p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3" name="Google Shape;203;p2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 name="Shape 207"/>
        <p:cNvGrpSpPr/>
        <p:nvPr/>
      </p:nvGrpSpPr>
      <p:grpSpPr>
        <a:xfrm>
          <a:off x="0" y="0"/>
          <a:ext cx="0" cy="0"/>
          <a:chOff x="0" y="0"/>
          <a:chExt cx="0" cy="0"/>
        </a:xfrm>
      </p:grpSpPr>
      <p:sp>
        <p:nvSpPr>
          <p:cNvPr id="208" name="Google Shape;208;p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9" name="Google Shape;209;p2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8" name="Google Shape;88;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4" name="Google Shape;154;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0" name="Google Shape;160;p1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6" name="Google Shape;166;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2" name="Google Shape;172;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8" name="Google Shape;178;p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p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4" name="Google Shape;184;p1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24"/>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4"/>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3"/>
          <p:cNvSpPr txBox="1"/>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3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3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7" name="Shape 17"/>
        <p:cNvGrpSpPr/>
        <p:nvPr/>
      </p:nvGrpSpPr>
      <p:grpSpPr>
        <a:xfrm>
          <a:off x="0" y="0"/>
          <a:ext cx="0" cy="0"/>
          <a:chOff x="0" y="0"/>
          <a:chExt cx="0" cy="0"/>
        </a:xfrm>
      </p:grpSpPr>
      <p:sp>
        <p:nvSpPr>
          <p:cNvPr id="18" name="Google Shape;18;p2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5"/>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 name="Google Shape;20;p2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3" name="Shape 23"/>
        <p:cNvGrpSpPr/>
        <p:nvPr/>
      </p:nvGrpSpPr>
      <p:grpSpPr>
        <a:xfrm>
          <a:off x="0" y="0"/>
          <a:ext cx="0" cy="0"/>
          <a:chOff x="0" y="0"/>
          <a:chExt cx="0" cy="0"/>
        </a:xfrm>
      </p:grpSpPr>
      <p:sp>
        <p:nvSpPr>
          <p:cNvPr id="24" name="Google Shape;24;p26"/>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6"/>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26" name="Google Shape;26;p2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2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7"/>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2" name="Google Shape;32;p27"/>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3" name="Google Shape;33;p2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6" name="Shape 36"/>
        <p:cNvGrpSpPr/>
        <p:nvPr/>
      </p:nvGrpSpPr>
      <p:grpSpPr>
        <a:xfrm>
          <a:off x="0" y="0"/>
          <a:ext cx="0" cy="0"/>
          <a:chOff x="0" y="0"/>
          <a:chExt cx="0" cy="0"/>
        </a:xfrm>
      </p:grpSpPr>
      <p:sp>
        <p:nvSpPr>
          <p:cNvPr id="37" name="Google Shape;37;p2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8"/>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39" name="Google Shape;39;p28"/>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0" name="Google Shape;40;p28"/>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1" name="Google Shape;41;p28"/>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2" name="Google Shape;42;p2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sp>
        <p:nvSpPr>
          <p:cNvPr id="46" name="Google Shape;46;p29"/>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3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31"/>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3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32"/>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3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2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2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2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2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hyperlink" Target="https://mail.employees.org/univercd/Feb-1998/cc/td/doc/product/access/acs_fix/1000ig/1020cr/77433.htm"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hyperlink" Target="https://www.192-168-1-1-ip.co/ping-your-router/"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hyperlink" Target="https://helpdeskgeek.com/windows-10/how-to-track-router-history-monitor-internet-activit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hyperlink" Target="https://www.geeksforgeeks.org/routing-tables-in-computer-networ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hyperlink" Target="https://ccie-or-null.net/2012/04/30/verifying-ipsec-tunnels/"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hyperlink" Target="https://en.wikipedia.org/wiki/PuTTY"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Module-3</a:t>
            </a:r>
            <a:endParaRPr lang="en-US"/>
          </a:p>
        </p:txBody>
      </p:sp>
      <p:sp>
        <p:nvSpPr>
          <p:cNvPr id="85" name="Google Shape;85;p1"/>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US" b="1"/>
              <a:t>Testing and Troubleshooting of Security Devices</a:t>
            </a:r>
            <a:endParaRPr 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b="1"/>
              <a:t>Router Troubleshooting Tools</a:t>
            </a:r>
            <a:endParaRPr lang="en-US" b="1"/>
          </a:p>
        </p:txBody>
      </p:sp>
      <p:sp>
        <p:nvSpPr>
          <p:cNvPr id="194" name="Google Shape;194;p19"/>
          <p:cNvSpPr txBox="1"/>
          <p:nvPr>
            <p:ph type="body" idx="1"/>
          </p:nvPr>
        </p:nvSpPr>
        <p:spPr>
          <a:xfrm>
            <a:off x="457200" y="1600200"/>
            <a:ext cx="8229600" cy="5181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b="1"/>
              <a:t>Using show Commands</a:t>
            </a:r>
            <a:endParaRPr lang="en-US" b="1"/>
          </a:p>
          <a:p>
            <a:pPr marL="742950" lvl="1" indent="-285750" algn="l" rtl="0">
              <a:spcBef>
                <a:spcPts val="560"/>
              </a:spcBef>
              <a:spcAft>
                <a:spcPts val="0"/>
              </a:spcAft>
              <a:buClr>
                <a:schemeClr val="dk1"/>
              </a:buClr>
              <a:buSzPts val="2800"/>
              <a:buChar char="–"/>
            </a:pPr>
            <a:r>
              <a:rPr lang="en-US"/>
              <a:t>The </a:t>
            </a:r>
            <a:r>
              <a:rPr lang="en-US" b="1"/>
              <a:t>show </a:t>
            </a:r>
            <a:r>
              <a:rPr lang="en-US"/>
              <a:t>commands are powerful monitoring and troubleshooting tools. </a:t>
            </a:r>
            <a:endParaRPr lang="en-US"/>
          </a:p>
          <a:p>
            <a:pPr marL="1143000" lvl="2" indent="-228600" algn="l" rtl="0">
              <a:spcBef>
                <a:spcPts val="480"/>
              </a:spcBef>
              <a:spcAft>
                <a:spcPts val="0"/>
              </a:spcAft>
              <a:buClr>
                <a:srgbClr val="FF0000"/>
              </a:buClr>
              <a:buSzPts val="2400"/>
              <a:buChar char="•"/>
            </a:pPr>
            <a:r>
              <a:rPr lang="en-US">
                <a:solidFill>
                  <a:srgbClr val="FF0000"/>
                </a:solidFill>
              </a:rPr>
              <a:t>Monitor router behaviour </a:t>
            </a:r>
            <a:r>
              <a:rPr lang="en-US"/>
              <a:t>during initial installation</a:t>
            </a:r>
            <a:endParaRPr lang="en-US"/>
          </a:p>
          <a:p>
            <a:pPr marL="1143000" lvl="2" indent="-228600" algn="l" rtl="0">
              <a:spcBef>
                <a:spcPts val="480"/>
              </a:spcBef>
              <a:spcAft>
                <a:spcPts val="0"/>
              </a:spcAft>
              <a:buClr>
                <a:schemeClr val="dk1"/>
              </a:buClr>
              <a:buSzPts val="2400"/>
              <a:buChar char="•"/>
            </a:pPr>
            <a:r>
              <a:rPr lang="en-US"/>
              <a:t>Monitor </a:t>
            </a:r>
            <a:r>
              <a:rPr lang="en-US">
                <a:solidFill>
                  <a:srgbClr val="FF0000"/>
                </a:solidFill>
              </a:rPr>
              <a:t>normal network operation</a:t>
            </a:r>
            <a:endParaRPr lang="en-US">
              <a:solidFill>
                <a:srgbClr val="FF0000"/>
              </a:solidFill>
            </a:endParaRPr>
          </a:p>
          <a:p>
            <a:pPr marL="1143000" lvl="2" indent="-228600" algn="l" rtl="0">
              <a:spcBef>
                <a:spcPts val="480"/>
              </a:spcBef>
              <a:spcAft>
                <a:spcPts val="0"/>
              </a:spcAft>
              <a:buClr>
                <a:schemeClr val="dk1"/>
              </a:buClr>
              <a:buSzPts val="2400"/>
              <a:buChar char="•"/>
            </a:pPr>
            <a:r>
              <a:rPr lang="en-US"/>
              <a:t>Isolate problem interfaces, nodes, media, or applications</a:t>
            </a:r>
            <a:endParaRPr lang="en-US"/>
          </a:p>
          <a:p>
            <a:pPr marL="1143000" lvl="2" indent="-228600" algn="l" rtl="0">
              <a:spcBef>
                <a:spcPts val="480"/>
              </a:spcBef>
              <a:spcAft>
                <a:spcPts val="0"/>
              </a:spcAft>
              <a:buClr>
                <a:schemeClr val="dk1"/>
              </a:buClr>
              <a:buSzPts val="2400"/>
              <a:buChar char="•"/>
            </a:pPr>
            <a:r>
              <a:rPr lang="en-US"/>
              <a:t>Determine when a network is congested</a:t>
            </a:r>
            <a:endParaRPr lang="en-US"/>
          </a:p>
          <a:p>
            <a:pPr marL="1143000" lvl="2" indent="-228600" algn="l" rtl="0">
              <a:spcBef>
                <a:spcPts val="480"/>
              </a:spcBef>
              <a:spcAft>
                <a:spcPts val="0"/>
              </a:spcAft>
              <a:buClr>
                <a:schemeClr val="dk1"/>
              </a:buClr>
              <a:buSzPts val="2400"/>
              <a:buChar char="•"/>
            </a:pPr>
            <a:r>
              <a:rPr lang="en-US"/>
              <a:t>Determine </a:t>
            </a:r>
            <a:r>
              <a:rPr lang="en-US">
                <a:solidFill>
                  <a:srgbClr val="FF0000"/>
                </a:solidFill>
              </a:rPr>
              <a:t>the status of servers, clients, or other neighbours</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b="1"/>
              <a:t>Router Troubleshooting Tools</a:t>
            </a:r>
            <a:endParaRPr lang="en-US" b="1"/>
          </a:p>
        </p:txBody>
      </p:sp>
      <p:sp>
        <p:nvSpPr>
          <p:cNvPr id="200" name="Google Shape;200;p20"/>
          <p:cNvSpPr txBox="1"/>
          <p:nvPr>
            <p:ph type="body" idx="1"/>
          </p:nvPr>
        </p:nvSpPr>
        <p:spPr>
          <a:xfrm>
            <a:off x="457200" y="1600200"/>
            <a:ext cx="8229600" cy="5181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b="1"/>
              <a:t>Using debug Commands</a:t>
            </a:r>
            <a:endParaRPr lang="en-US" b="1"/>
          </a:p>
          <a:p>
            <a:pPr marL="742950" lvl="1" indent="-285750" algn="just" rtl="0">
              <a:spcBef>
                <a:spcPts val="560"/>
              </a:spcBef>
              <a:spcAft>
                <a:spcPts val="0"/>
              </a:spcAft>
              <a:buClr>
                <a:schemeClr val="dk1"/>
              </a:buClr>
              <a:buSzPts val="2800"/>
              <a:buChar char="–"/>
            </a:pPr>
            <a:r>
              <a:rPr lang="en-US"/>
              <a:t>The </a:t>
            </a:r>
            <a:r>
              <a:rPr lang="en-US" b="1" u="sng">
                <a:solidFill>
                  <a:schemeClr val="hlink"/>
                </a:solidFill>
                <a:hlinkClick r:id="rId1"/>
              </a:rPr>
              <a:t>debug </a:t>
            </a:r>
            <a:r>
              <a:rPr lang="en-US" u="sng">
                <a:solidFill>
                  <a:schemeClr val="hlink"/>
                </a:solidFill>
                <a:hlinkClick r:id="rId1"/>
              </a:rPr>
              <a:t>privileged exec </a:t>
            </a:r>
            <a:r>
              <a:rPr lang="en-US"/>
              <a:t>commands can provide a wealth of information about the traffic being seen (or </a:t>
            </a:r>
            <a:r>
              <a:rPr lang="en-US" i="1"/>
              <a:t>not </a:t>
            </a:r>
            <a:r>
              <a:rPr lang="en-US"/>
              <a:t>seen) on an interface, error messages generated by nodes on the network, protocol-specific diagnostic packets, and other useful troubleshooting data.</a:t>
            </a:r>
            <a:endParaRPr lang="en-US"/>
          </a:p>
          <a:p>
            <a:pPr marL="742950" lvl="1" indent="-285750" algn="just" rtl="0">
              <a:spcBef>
                <a:spcPts val="560"/>
              </a:spcBef>
              <a:spcAft>
                <a:spcPts val="0"/>
              </a:spcAft>
              <a:buClr>
                <a:schemeClr val="dk1"/>
              </a:buClr>
              <a:buSzPts val="2800"/>
              <a:buChar char="–"/>
            </a:pPr>
            <a:r>
              <a:rPr lang="en-US"/>
              <a:t>In many situations, using third-party diagnostic tools can be more useful and less intrusive than using </a:t>
            </a:r>
            <a:r>
              <a:rPr lang="en-US" b="1"/>
              <a:t>debug </a:t>
            </a:r>
            <a:r>
              <a:rPr lang="en-US"/>
              <a:t>commands.</a:t>
            </a:r>
            <a:endParaRPr lang="en-US"/>
          </a:p>
          <a:p>
            <a:pPr marL="742950" lvl="1" indent="-107950" algn="just" rtl="0">
              <a:spcBef>
                <a:spcPts val="560"/>
              </a:spcBef>
              <a:spcAft>
                <a:spcPts val="0"/>
              </a:spcAft>
              <a:buClr>
                <a:schemeClr val="dk1"/>
              </a:buClr>
              <a:buSzPts val="2800"/>
              <a:buNone/>
            </a:pPr>
          </a:p>
          <a:p>
            <a:pPr marL="0" lvl="0" indent="0" algn="l" rtl="0">
              <a:spcBef>
                <a:spcPts val="640"/>
              </a:spcBef>
              <a:spcAft>
                <a:spcPts val="0"/>
              </a:spcAft>
              <a:buClr>
                <a:schemeClr val="dk1"/>
              </a:buClr>
              <a:buSzPts val="3200"/>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b="1"/>
              <a:t>Router Troubleshooting Tools</a:t>
            </a:r>
            <a:endParaRPr lang="en-US" b="1"/>
          </a:p>
        </p:txBody>
      </p:sp>
      <p:sp>
        <p:nvSpPr>
          <p:cNvPr id="206" name="Google Shape;206;p21"/>
          <p:cNvSpPr txBox="1"/>
          <p:nvPr>
            <p:ph type="body" idx="1"/>
          </p:nvPr>
        </p:nvSpPr>
        <p:spPr>
          <a:xfrm>
            <a:off x="457200" y="1600200"/>
            <a:ext cx="8229600" cy="55626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b="1"/>
              <a:t>Using the </a:t>
            </a:r>
            <a:r>
              <a:rPr lang="en-US" b="1" u="sng">
                <a:solidFill>
                  <a:schemeClr val="hlink"/>
                </a:solidFill>
                <a:hlinkClick r:id="rId1"/>
              </a:rPr>
              <a:t>ping</a:t>
            </a:r>
            <a:r>
              <a:rPr lang="en-US" b="1"/>
              <a:t> Command</a:t>
            </a:r>
            <a:endParaRPr lang="en-US" b="1"/>
          </a:p>
          <a:p>
            <a:pPr marL="742950" lvl="1" indent="-285750" algn="just" rtl="0">
              <a:spcBef>
                <a:spcPts val="520"/>
              </a:spcBef>
              <a:spcAft>
                <a:spcPts val="0"/>
              </a:spcAft>
              <a:buClr>
                <a:schemeClr val="dk1"/>
              </a:buClr>
              <a:buSzPct val="100000"/>
              <a:buChar char="–"/>
            </a:pPr>
            <a:r>
              <a:rPr lang="en-US"/>
              <a:t>To check host reachability and network connectivity, use the </a:t>
            </a:r>
            <a:r>
              <a:rPr lang="en-US" b="1"/>
              <a:t>ping </a:t>
            </a:r>
            <a:r>
              <a:rPr lang="en-US"/>
              <a:t>exec (user) or privileged exec command. </a:t>
            </a:r>
            <a:endParaRPr lang="en-US"/>
          </a:p>
          <a:p>
            <a:pPr marL="742950" lvl="1" indent="-285750" algn="just" rtl="0">
              <a:spcBef>
                <a:spcPts val="520"/>
              </a:spcBef>
              <a:spcAft>
                <a:spcPts val="0"/>
              </a:spcAft>
              <a:buClr>
                <a:schemeClr val="dk1"/>
              </a:buClr>
              <a:buSzPct val="100000"/>
              <a:buChar char="–"/>
            </a:pPr>
            <a:r>
              <a:rPr lang="en-US"/>
              <a:t>After you log in to the router or access server, you are automatically in user exec command mode. The exec commands available at the user level are a subset of those available at the privileged level. </a:t>
            </a:r>
            <a:endParaRPr lang="en-US"/>
          </a:p>
          <a:p>
            <a:pPr marL="742950" lvl="1" indent="-285750" algn="just" rtl="0">
              <a:spcBef>
                <a:spcPts val="520"/>
              </a:spcBef>
              <a:spcAft>
                <a:spcPts val="0"/>
              </a:spcAft>
              <a:buClr>
                <a:schemeClr val="dk1"/>
              </a:buClr>
              <a:buSzPct val="100000"/>
              <a:buChar char="–"/>
            </a:pPr>
            <a:r>
              <a:rPr lang="en-US"/>
              <a:t>In general, the user exec commands allow you to connect to remote devices, change terminal settings on a temporary basis, perform basic tests, and list system information. </a:t>
            </a:r>
            <a:endParaRPr lang="en-US"/>
          </a:p>
          <a:p>
            <a:pPr marL="742950" lvl="1" indent="-285750" algn="just" rtl="0">
              <a:spcBef>
                <a:spcPts val="520"/>
              </a:spcBef>
              <a:spcAft>
                <a:spcPts val="0"/>
              </a:spcAft>
              <a:buClr>
                <a:schemeClr val="dk1"/>
              </a:buClr>
              <a:buSzPct val="100000"/>
              <a:buChar char="–"/>
            </a:pPr>
            <a:r>
              <a:rPr lang="en-US"/>
              <a:t>The </a:t>
            </a:r>
            <a:r>
              <a:rPr lang="en-US" b="1"/>
              <a:t>ping </a:t>
            </a:r>
            <a:r>
              <a:rPr lang="en-US"/>
              <a:t>command can be used to confirm basic network connectivity on AppleTalk, ISO Connectionless Network Service (CLNS), IP, Novell, Apollo, VINES, DECnet, or XNS networks.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b="1"/>
              <a:t>Router Troubleshooting Tools</a:t>
            </a:r>
            <a:endParaRPr lang="en-US" b="1"/>
          </a:p>
        </p:txBody>
      </p:sp>
      <p:sp>
        <p:nvSpPr>
          <p:cNvPr id="212" name="Google Shape;212;p22"/>
          <p:cNvSpPr txBox="1"/>
          <p:nvPr>
            <p:ph type="body" idx="1"/>
          </p:nvPr>
        </p:nvSpPr>
        <p:spPr>
          <a:xfrm>
            <a:off x="457200" y="1600200"/>
            <a:ext cx="8229600" cy="5562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b="1"/>
              <a:t>Using the trace Command</a:t>
            </a:r>
            <a:endParaRPr lang="en-US" b="1"/>
          </a:p>
          <a:p>
            <a:pPr marL="742950" lvl="1" indent="-285750" algn="just" rtl="0">
              <a:spcBef>
                <a:spcPts val="560"/>
              </a:spcBef>
              <a:spcAft>
                <a:spcPts val="0"/>
              </a:spcAft>
              <a:buClr>
                <a:schemeClr val="dk1"/>
              </a:buClr>
              <a:buSzPts val="2800"/>
              <a:buChar char="–"/>
            </a:pPr>
            <a:r>
              <a:rPr lang="en-US"/>
              <a:t>The </a:t>
            </a:r>
            <a:r>
              <a:rPr lang="en-US" b="1" u="sng">
                <a:solidFill>
                  <a:schemeClr val="hlink"/>
                </a:solidFill>
                <a:hlinkClick r:id="rId1"/>
              </a:rPr>
              <a:t>trace user </a:t>
            </a:r>
            <a:r>
              <a:rPr lang="en-US"/>
              <a:t>exec command discovers the routes that a router’s packets follow when traveling to their destinations. </a:t>
            </a:r>
            <a:endParaRPr lang="en-US"/>
          </a:p>
          <a:p>
            <a:pPr marL="742950" lvl="1" indent="-285750" algn="just" rtl="0">
              <a:spcBef>
                <a:spcPts val="560"/>
              </a:spcBef>
              <a:spcAft>
                <a:spcPts val="0"/>
              </a:spcAft>
              <a:buClr>
                <a:schemeClr val="dk1"/>
              </a:buClr>
              <a:buSzPts val="2800"/>
              <a:buChar char="–"/>
            </a:pPr>
            <a:r>
              <a:rPr lang="en-US"/>
              <a:t>The </a:t>
            </a:r>
            <a:r>
              <a:rPr lang="en-US" b="1"/>
              <a:t>trace </a:t>
            </a:r>
            <a:r>
              <a:rPr lang="en-US"/>
              <a:t>privileged exec command permits the supported IP header options to be specified, allowing the router to perform a more extensive range of test options.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b="1"/>
              <a:t>Module-3: Device Configuration</a:t>
            </a:r>
            <a:endParaRPr lang="en-US" b="1"/>
          </a:p>
        </p:txBody>
      </p:sp>
      <p:sp>
        <p:nvSpPr>
          <p:cNvPr id="91" name="Google Shape;91;p2"/>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Common issues in installing or configuring information security devices </a:t>
            </a:r>
            <a:endParaRPr lang="en-US"/>
          </a:p>
          <a:p>
            <a:pPr marL="342900" lvl="0" indent="-342900" algn="l" rtl="0">
              <a:spcBef>
                <a:spcPts val="640"/>
              </a:spcBef>
              <a:spcAft>
                <a:spcPts val="0"/>
              </a:spcAft>
              <a:buClr>
                <a:schemeClr val="dk1"/>
              </a:buClr>
              <a:buSzPts val="3200"/>
              <a:buChar char="•"/>
            </a:pPr>
            <a:r>
              <a:rPr lang="en-US"/>
              <a:t>Methods to resolve these issues</a:t>
            </a:r>
            <a:endParaRPr lang="en-US"/>
          </a:p>
          <a:p>
            <a:pPr marL="342900" lvl="0" indent="-342900" algn="l" rtl="0">
              <a:spcBef>
                <a:spcPts val="640"/>
              </a:spcBef>
              <a:spcAft>
                <a:spcPts val="0"/>
              </a:spcAft>
              <a:buClr>
                <a:schemeClr val="dk1"/>
              </a:buClr>
              <a:buSzPts val="3200"/>
              <a:buChar char="•"/>
            </a:pPr>
            <a:r>
              <a:rPr lang="en-US"/>
              <a:t>Methods of testing installed/configured information security devices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b="1"/>
              <a:t>Common Router problems and solutions</a:t>
            </a:r>
            <a:endParaRPr lang="en-US" b="1"/>
          </a:p>
        </p:txBody>
      </p:sp>
      <p:sp>
        <p:nvSpPr>
          <p:cNvPr id="151" name="Google Shape;151;p12"/>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Ping: </a:t>
            </a:r>
            <a:endParaRPr lang="en-US"/>
          </a:p>
          <a:p>
            <a:pPr marL="742950" lvl="1" indent="-285750" algn="just" rtl="0">
              <a:spcBef>
                <a:spcPts val="560"/>
              </a:spcBef>
              <a:spcAft>
                <a:spcPts val="0"/>
              </a:spcAft>
              <a:buClr>
                <a:schemeClr val="dk1"/>
              </a:buClr>
              <a:buSzPts val="2800"/>
              <a:buChar char="–"/>
            </a:pPr>
            <a:r>
              <a:rPr lang="en-US"/>
              <a:t>Use the ping and trace commands to check for connectivity.</a:t>
            </a:r>
            <a:endParaRPr lang="en-US"/>
          </a:p>
          <a:p>
            <a:pPr marL="342900" lvl="0" indent="-342900" algn="just" rtl="0">
              <a:spcBef>
                <a:spcPts val="640"/>
              </a:spcBef>
              <a:spcAft>
                <a:spcPts val="0"/>
              </a:spcAft>
              <a:buClr>
                <a:schemeClr val="dk1"/>
              </a:buClr>
              <a:buSzPts val="3200"/>
              <a:buChar char="•"/>
            </a:pPr>
            <a:r>
              <a:rPr lang="en-US"/>
              <a:t>Check the </a:t>
            </a:r>
            <a:r>
              <a:rPr lang="en-US" u="sng">
                <a:solidFill>
                  <a:schemeClr val="hlink"/>
                </a:solidFill>
                <a:hlinkClick r:id="rId1"/>
              </a:rPr>
              <a:t>Routing Table</a:t>
            </a:r>
            <a:r>
              <a:rPr lang="en-US"/>
              <a:t>: </a:t>
            </a:r>
            <a:endParaRPr lang="en-US"/>
          </a:p>
          <a:p>
            <a:pPr marL="742950" lvl="1" indent="-285750" algn="just" rtl="0">
              <a:spcBef>
                <a:spcPts val="560"/>
              </a:spcBef>
              <a:spcAft>
                <a:spcPts val="0"/>
              </a:spcAft>
              <a:buClr>
                <a:schemeClr val="dk1"/>
              </a:buClr>
              <a:buSzPts val="2800"/>
              <a:buChar char="–"/>
            </a:pPr>
            <a:r>
              <a:rPr lang="en-US"/>
              <a:t>Use the show ip route or show ipv6 route command to find out what the router knows. Is there either an explicit route to the remote network or a gateway of last resort?</a:t>
            </a:r>
            <a:endParaRPr lang="en-US"/>
          </a:p>
          <a:p>
            <a:pPr marL="342900" lvl="0" indent="-139700" algn="l" rtl="0">
              <a:spcBef>
                <a:spcPts val="640"/>
              </a:spcBef>
              <a:spcAft>
                <a:spcPts val="0"/>
              </a:spcAft>
              <a:buClr>
                <a:schemeClr val="dk1"/>
              </a:buClr>
              <a:buSzPts val="3200"/>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b="1"/>
              <a:t>Common Router problems and solutions</a:t>
            </a:r>
            <a:endParaRPr lang="en-US" b="1"/>
          </a:p>
        </p:txBody>
      </p:sp>
      <p:sp>
        <p:nvSpPr>
          <p:cNvPr id="157" name="Google Shape;157;p13"/>
          <p:cNvSpPr txBox="1"/>
          <p:nvPr>
            <p:ph type="body" idx="1"/>
          </p:nvPr>
        </p:nvSpPr>
        <p:spPr>
          <a:xfrm>
            <a:off x="457200" y="1600200"/>
            <a:ext cx="8229600" cy="52578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Is there a Firewall on the Computer? </a:t>
            </a:r>
            <a:endParaRPr lang="en-US"/>
          </a:p>
          <a:p>
            <a:pPr marL="742950" lvl="1" indent="-285750" algn="just" rtl="0">
              <a:spcBef>
                <a:spcPts val="560"/>
              </a:spcBef>
              <a:spcAft>
                <a:spcPts val="0"/>
              </a:spcAft>
              <a:buClr>
                <a:schemeClr val="dk1"/>
              </a:buClr>
              <a:buSzPts val="2800"/>
              <a:buChar char="–"/>
            </a:pPr>
            <a:r>
              <a:rPr lang="en-US"/>
              <a:t>If the problem involves a computer, check to ensure that its firewall is not blocking packets. </a:t>
            </a:r>
            <a:endParaRPr lang="en-US"/>
          </a:p>
          <a:p>
            <a:pPr marL="742950" lvl="1" indent="-285750" algn="just" rtl="0">
              <a:spcBef>
                <a:spcPts val="560"/>
              </a:spcBef>
              <a:spcAft>
                <a:spcPts val="0"/>
              </a:spcAft>
              <a:buClr>
                <a:schemeClr val="dk1"/>
              </a:buClr>
              <a:buSzPts val="2800"/>
              <a:buChar char="–"/>
            </a:pPr>
            <a:r>
              <a:rPr lang="en-US"/>
              <a:t>Sometimes there are computers at client locations with firewalls in operation without the client’s knowledge.</a:t>
            </a:r>
            <a:endParaRPr lang="en-US"/>
          </a:p>
          <a:p>
            <a:pPr marL="342900" lvl="0" indent="-139700" algn="just"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b="1"/>
              <a:t>Common Router problems and solutions</a:t>
            </a:r>
            <a:endParaRPr lang="en-US" b="1"/>
          </a:p>
        </p:txBody>
      </p:sp>
      <p:sp>
        <p:nvSpPr>
          <p:cNvPr id="163" name="Google Shape;163;p14"/>
          <p:cNvSpPr txBox="1"/>
          <p:nvPr>
            <p:ph type="body" idx="1"/>
          </p:nvPr>
        </p:nvSpPr>
        <p:spPr>
          <a:xfrm>
            <a:off x="457200" y="1600200"/>
            <a:ext cx="8229600" cy="52578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Any Access Lists? </a:t>
            </a:r>
            <a:endParaRPr lang="en-US"/>
          </a:p>
          <a:p>
            <a:pPr marL="742950" lvl="1" indent="-285750" algn="just" rtl="0">
              <a:spcBef>
                <a:spcPts val="560"/>
              </a:spcBef>
              <a:spcAft>
                <a:spcPts val="0"/>
              </a:spcAft>
              <a:buClr>
                <a:schemeClr val="dk1"/>
              </a:buClr>
              <a:buSzPts val="2800"/>
              <a:buChar char="–"/>
            </a:pPr>
            <a:r>
              <a:rPr lang="en-US"/>
              <a:t>If the above steps don’t resolve the issue, check for access-control lists that block traffic. </a:t>
            </a:r>
            <a:endParaRPr lang="en-US"/>
          </a:p>
          <a:p>
            <a:pPr marL="742950" lvl="1" indent="-285750" algn="just" rtl="0">
              <a:spcBef>
                <a:spcPts val="560"/>
              </a:spcBef>
              <a:spcAft>
                <a:spcPts val="0"/>
              </a:spcAft>
              <a:buClr>
                <a:schemeClr val="dk1"/>
              </a:buClr>
              <a:buSzPts val="2800"/>
              <a:buChar char="–"/>
            </a:pPr>
            <a:r>
              <a:rPr lang="en-US"/>
              <a:t>There is an implicit “deny any” at the end of every access-control list, so even if you don’t see a statement explicitly denying traffic, it might be blocked by an implicit “deny any.”</a:t>
            </a:r>
            <a:endParaRPr lang="en-US"/>
          </a:p>
          <a:p>
            <a:pPr marL="342900" lvl="0" indent="-139700" algn="just"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b="1"/>
              <a:t>Common Router problems and solutions</a:t>
            </a:r>
            <a:endParaRPr lang="en-US" b="1"/>
          </a:p>
        </p:txBody>
      </p:sp>
      <p:sp>
        <p:nvSpPr>
          <p:cNvPr id="169" name="Google Shape;169;p15"/>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Is the VPN Up? </a:t>
            </a:r>
            <a:endParaRPr lang="en-US"/>
          </a:p>
          <a:p>
            <a:pPr marL="742950" lvl="1" indent="-285750" algn="just" rtl="0">
              <a:spcBef>
                <a:spcPts val="560"/>
              </a:spcBef>
              <a:spcAft>
                <a:spcPts val="0"/>
              </a:spcAft>
              <a:buClr>
                <a:schemeClr val="dk1"/>
              </a:buClr>
              <a:buSzPts val="2800"/>
              <a:buChar char="–"/>
            </a:pPr>
            <a:r>
              <a:rPr lang="en-US"/>
              <a:t>If a VPN is part of the connection, check to ensure that it is up. Use the </a:t>
            </a:r>
            <a:r>
              <a:rPr lang="en-US" u="sng">
                <a:solidFill>
                  <a:schemeClr val="hlink"/>
                </a:solidFill>
                <a:hlinkClick r:id="rId1"/>
              </a:rPr>
              <a:t>show crypto </a:t>
            </a:r>
            <a:r>
              <a:rPr lang="en-US"/>
              <a:t>family of commands to check VPN connections. </a:t>
            </a:r>
            <a:endParaRPr lang="en-US"/>
          </a:p>
          <a:p>
            <a:pPr marL="742950" lvl="1" indent="-285750" algn="just" rtl="0">
              <a:spcBef>
                <a:spcPts val="560"/>
              </a:spcBef>
              <a:spcAft>
                <a:spcPts val="0"/>
              </a:spcAft>
              <a:buClr>
                <a:schemeClr val="dk1"/>
              </a:buClr>
              <a:buSzPts val="2800"/>
              <a:buChar char="–"/>
            </a:pPr>
            <a:r>
              <a:rPr lang="en-US"/>
              <a:t>With VPN connections, each end of the connection must mirror the other. </a:t>
            </a:r>
            <a:endParaRPr lang="en-US"/>
          </a:p>
          <a:p>
            <a:pPr marL="742950" lvl="1" indent="-285750" algn="just" rtl="0">
              <a:spcBef>
                <a:spcPts val="560"/>
              </a:spcBef>
              <a:spcAft>
                <a:spcPts val="0"/>
              </a:spcAft>
              <a:buClr>
                <a:schemeClr val="dk1"/>
              </a:buClr>
              <a:buSzPts val="2800"/>
              <a:buChar char="–"/>
            </a:pPr>
            <a:r>
              <a:rPr lang="en-US"/>
              <a:t>For example, even something as seemingly inconsequential as a different timeout value or a different key lifetime can prevent a connection.</a:t>
            </a:r>
            <a:endParaRPr lang="en-US"/>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b="1"/>
              <a:t>Common Router problems and solutions</a:t>
            </a:r>
            <a:endParaRPr lang="en-US" b="1"/>
          </a:p>
        </p:txBody>
      </p:sp>
      <p:sp>
        <p:nvSpPr>
          <p:cNvPr id="175" name="Google Shape;175;p16"/>
          <p:cNvSpPr txBox="1"/>
          <p:nvPr>
            <p:ph type="body" idx="1"/>
          </p:nvPr>
        </p:nvSpPr>
        <p:spPr>
          <a:xfrm>
            <a:off x="457200" y="1600200"/>
            <a:ext cx="8229600" cy="5181600"/>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spcBef>
                <a:spcPts val="0"/>
              </a:spcBef>
              <a:spcAft>
                <a:spcPts val="0"/>
              </a:spcAft>
              <a:buClr>
                <a:schemeClr val="dk1"/>
              </a:buClr>
              <a:buSzPts val="3200"/>
              <a:buChar char="•"/>
            </a:pPr>
            <a:r>
              <a:rPr lang="en-US"/>
              <a:t>Do the </a:t>
            </a:r>
            <a:r>
              <a:rPr lang="en-US" u="sng">
                <a:solidFill>
                  <a:schemeClr val="hlink"/>
                </a:solidFill>
                <a:hlinkClick r:id="rId1"/>
              </a:rPr>
              <a:t>Protocols</a:t>
            </a:r>
            <a:r>
              <a:rPr lang="en-US"/>
              <a:t> Match? </a:t>
            </a:r>
            <a:endParaRPr lang="en-US"/>
          </a:p>
          <a:p>
            <a:pPr marL="742950" lvl="1" indent="-285750" algn="just" rtl="0">
              <a:spcBef>
                <a:spcPts val="560"/>
              </a:spcBef>
              <a:spcAft>
                <a:spcPts val="0"/>
              </a:spcAft>
              <a:buClr>
                <a:schemeClr val="dk1"/>
              </a:buClr>
              <a:buSzPts val="2800"/>
              <a:buChar char="–"/>
            </a:pPr>
            <a:r>
              <a:rPr lang="en-US"/>
              <a:t>If you are trying to gain remote access to a server, ensure that it supports the protocol you’re attempting to use. </a:t>
            </a:r>
            <a:endParaRPr lang="en-US"/>
          </a:p>
          <a:p>
            <a:pPr marL="742950" lvl="1" indent="-285750" algn="just" rtl="0">
              <a:spcBef>
                <a:spcPts val="560"/>
              </a:spcBef>
              <a:spcAft>
                <a:spcPts val="0"/>
              </a:spcAft>
              <a:buClr>
                <a:schemeClr val="dk1"/>
              </a:buClr>
              <a:buSzPts val="2800"/>
              <a:buChar char="–"/>
            </a:pPr>
            <a:r>
              <a:rPr lang="en-US"/>
              <a:t>For example, if the router hasn’t been configured to support SSH and you use the default settings in PuTTY which call for SSH, you won’t be able to connect. </a:t>
            </a:r>
            <a:endParaRPr lang="en-US"/>
          </a:p>
          <a:p>
            <a:pPr marL="742950" lvl="1" indent="-285750" algn="just" rtl="0">
              <a:spcBef>
                <a:spcPts val="560"/>
              </a:spcBef>
              <a:spcAft>
                <a:spcPts val="0"/>
              </a:spcAft>
              <a:buClr>
                <a:schemeClr val="dk1"/>
              </a:buClr>
              <a:buSzPts val="2800"/>
              <a:buChar char="–"/>
            </a:pPr>
            <a:r>
              <a:rPr lang="en-US"/>
              <a:t>Also, some admins change the default port numbers, so you may expect to use port 22 with SSH, but the admin may have configured it to use a non-standard port.</a:t>
            </a:r>
            <a:endParaRPr lang="en-US"/>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b="1"/>
              <a:t>Common Router problems and solutions</a:t>
            </a:r>
            <a:endParaRPr lang="en-US" b="1"/>
          </a:p>
        </p:txBody>
      </p:sp>
      <p:sp>
        <p:nvSpPr>
          <p:cNvPr id="181" name="Google Shape;181;p17"/>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Check for Human Error: </a:t>
            </a:r>
            <a:endParaRPr lang="en-US"/>
          </a:p>
          <a:p>
            <a:pPr marL="742950" lvl="1" indent="-285750" algn="just" rtl="0">
              <a:spcBef>
                <a:spcPts val="560"/>
              </a:spcBef>
              <a:spcAft>
                <a:spcPts val="0"/>
              </a:spcAft>
              <a:buClr>
                <a:schemeClr val="dk1"/>
              </a:buClr>
              <a:buSzPts val="2800"/>
              <a:buChar char="–"/>
            </a:pPr>
            <a:r>
              <a:rPr lang="en-US"/>
              <a:t>User errors can also be the source of errors. Check to ensure that correct usernames and passwords are being used, that you and the admin on the other end of the connection are using the same network addresses and matching subnet masks.</a:t>
            </a:r>
            <a:endParaRPr lang="en-US"/>
          </a:p>
          <a:p>
            <a:pPr marL="342900" lvl="0" indent="-342900" algn="just" rtl="0">
              <a:spcBef>
                <a:spcPts val="640"/>
              </a:spcBef>
              <a:spcAft>
                <a:spcPts val="0"/>
              </a:spcAft>
              <a:buClr>
                <a:schemeClr val="dk1"/>
              </a:buClr>
              <a:buSzPts val="3200"/>
              <a:buChar char="•"/>
            </a:pPr>
            <a:r>
              <a:rPr lang="en-US"/>
              <a:t>Verify Settings: </a:t>
            </a:r>
            <a:endParaRPr lang="en-US"/>
          </a:p>
          <a:p>
            <a:pPr marL="742950" lvl="1" indent="-285750" algn="just" rtl="0">
              <a:spcBef>
                <a:spcPts val="560"/>
              </a:spcBef>
              <a:spcAft>
                <a:spcPts val="0"/>
              </a:spcAft>
              <a:buClr>
                <a:schemeClr val="dk1"/>
              </a:buClr>
              <a:buSzPts val="2800"/>
              <a:buChar char="–"/>
            </a:pPr>
            <a:r>
              <a:rPr lang="en-US"/>
              <a:t>Do not make assumptions. Verify everything!</a:t>
            </a:r>
            <a:endParaRPr lang="en-US"/>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b="1"/>
              <a:t>Router Troubleshooting Tools</a:t>
            </a:r>
            <a:endParaRPr lang="en-US" b="1"/>
          </a:p>
        </p:txBody>
      </p:sp>
      <p:sp>
        <p:nvSpPr>
          <p:cNvPr id="187" name="Google Shape;187;p18"/>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b="1"/>
              <a:t>Using Router Diagnostic Commands</a:t>
            </a:r>
            <a:endParaRPr lang="en-US" b="1"/>
          </a:p>
          <a:p>
            <a:pPr marL="742950" lvl="1" indent="-285750" algn="just" rtl="0">
              <a:spcBef>
                <a:spcPts val="560"/>
              </a:spcBef>
              <a:spcAft>
                <a:spcPts val="0"/>
              </a:spcAft>
              <a:buClr>
                <a:schemeClr val="dk1"/>
              </a:buClr>
              <a:buSzPts val="2800"/>
              <a:buChar char="–"/>
            </a:pPr>
            <a:r>
              <a:rPr lang="en-US"/>
              <a:t>Cisco routers provide numerous integrated commands to assist you in monitoring and troubleshooting your internetwork. </a:t>
            </a:r>
            <a:endParaRPr lang="en-US"/>
          </a:p>
        </p:txBody>
      </p:sp>
      <p:pic>
        <p:nvPicPr>
          <p:cNvPr id="188" name="Google Shape;188;p18"/>
          <p:cNvPicPr preferRelativeResize="0"/>
          <p:nvPr/>
        </p:nvPicPr>
        <p:blipFill rotWithShape="1">
          <a:blip r:embed="rId1"/>
          <a:srcRect/>
          <a:stretch>
            <a:fillRect/>
          </a:stretch>
        </p:blipFill>
        <p:spPr>
          <a:xfrm>
            <a:off x="304800" y="3733800"/>
            <a:ext cx="8839200" cy="29673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5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4390</Words>
  <Application>WPS Presentation</Application>
  <PresentationFormat/>
  <Paragraphs>98</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Arial</vt:lpstr>
      <vt:lpstr>Calibri</vt:lpstr>
      <vt:lpstr>Microsoft YaHei</vt:lpstr>
      <vt:lpstr>Arial Unicode MS</vt:lpstr>
      <vt:lpstr>Office Theme</vt:lpstr>
      <vt:lpstr>Module-3</vt:lpstr>
      <vt:lpstr>Module-3: Device Configuration</vt:lpstr>
      <vt:lpstr>Common Router problems and solutions</vt:lpstr>
      <vt:lpstr>Common Router problems and solutions</vt:lpstr>
      <vt:lpstr>Common Router problems and solutions</vt:lpstr>
      <vt:lpstr>Common Router problems and solutions</vt:lpstr>
      <vt:lpstr>Common Router problems and solutions</vt:lpstr>
      <vt:lpstr>Common Router problems and solutions</vt:lpstr>
      <vt:lpstr>Router Troubleshooting Tools</vt:lpstr>
      <vt:lpstr>Router Troubleshooting Tools</vt:lpstr>
      <vt:lpstr>Router Troubleshooting Tools</vt:lpstr>
      <vt:lpstr>Router Troubleshooting Tools</vt:lpstr>
      <vt:lpstr>Router Troubleshooting Tools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Module-3</dc:title>
  <dc:creator>Admin</dc:creator>
  <cp:lastModifiedBy>user</cp:lastModifiedBy>
  <cp:revision>1</cp:revision>
  <dcterms:created xsi:type="dcterms:W3CDTF">2024-03-07T04:04:22Z</dcterms:created>
  <dcterms:modified xsi:type="dcterms:W3CDTF">2024-03-07T04:04:23Z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46548C5DD06C465A8C7B43837CF616AF_13</vt:lpwstr>
  </property>
  <property fmtid="{D5CDD505-2E9C-101B-9397-08002B2CF9AE}" pid="3" name="KSOProductBuildVer">
    <vt:lpwstr>1033-12.2.0.13489</vt:lpwstr>
  </property>
</Properties>
</file>