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4" r:id="rId17"/>
    <p:sldId id="275" r:id="rId18"/>
    <p:sldId id="276" r:id="rId19"/>
    <p:sldId id="277" r:id="rId20"/>
    <p:sldId id="278" r:id="rId21"/>
    <p:sldId id="279" r:id="rId22"/>
    <p:sldId id="280" r:id="rId23"/>
    <p:sldId id="271" r:id="rId24"/>
    <p:sldId id="272" r:id="rId25"/>
    <p:sldId id="273"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482"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3/15/2024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Times New Roman" panose="02020603050405020304" pitchFamily="18" charset="0"/>
                <a:cs typeface="Times New Roman" panose="02020603050405020304" pitchFamily="18" charset="0"/>
              </a:rPr>
              <a:t>Module-6</a:t>
            </a:r>
            <a:endParaRPr lang="en-US"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r>
              <a:rPr lang="en-US" b="1" dirty="0">
                <a:latin typeface="Times New Roman" panose="02020603050405020304" pitchFamily="18" charset="0"/>
                <a:cs typeface="Times New Roman" panose="02020603050405020304" pitchFamily="18" charset="0"/>
              </a:rPr>
              <a:t>Data and Information Management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12152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fontScale="92500" lnSpcReduction="10000"/>
          </a:bodyPr>
          <a:lstStyle/>
          <a:p>
            <a:pPr algn="just"/>
            <a:r>
              <a:rPr lang="en-US" b="1" dirty="0">
                <a:latin typeface="Times New Roman" panose="02020603050405020304" pitchFamily="18" charset="0"/>
                <a:cs typeface="Times New Roman" panose="02020603050405020304" pitchFamily="18" charset="0"/>
              </a:rPr>
              <a:t>Understanding the </a:t>
            </a:r>
            <a:r>
              <a:rPr lang="en-US" b="1" dirty="0" err="1">
                <a:latin typeface="Times New Roman" panose="02020603050405020304" pitchFamily="18" charset="0"/>
                <a:cs typeface="Times New Roman" panose="02020603050405020304" pitchFamily="18" charset="0"/>
              </a:rPr>
              <a:t>organisation’s</a:t>
            </a:r>
            <a:r>
              <a:rPr lang="en-US" b="1" dirty="0">
                <a:latin typeface="Times New Roman" panose="02020603050405020304" pitchFamily="18" charset="0"/>
                <a:cs typeface="Times New Roman" panose="02020603050405020304" pitchFamily="18" charset="0"/>
              </a:rPr>
              <a:t> policies for recording and sharing information:</a:t>
            </a:r>
          </a:p>
          <a:p>
            <a:pPr lvl="1" algn="just"/>
            <a:r>
              <a:rPr lang="en-US" dirty="0">
                <a:latin typeface="Times New Roman" panose="02020603050405020304" pitchFamily="18" charset="0"/>
                <a:cs typeface="Times New Roman" panose="02020603050405020304" pitchFamily="18" charset="0"/>
              </a:rPr>
              <a:t>Not only does an Information Security Analyst need to understand the </a:t>
            </a:r>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policies and procedures for the type of data and information that you can use, but also the procedures for how to use them. Such policies clearly lay out the formats in which the data has to be stored, when and where.</a:t>
            </a:r>
          </a:p>
          <a:p>
            <a:pPr lvl="1" algn="just"/>
            <a:r>
              <a:rPr lang="en-US" dirty="0">
                <a:latin typeface="Times New Roman" panose="02020603050405020304" pitchFamily="18" charset="0"/>
                <a:cs typeface="Times New Roman" panose="02020603050405020304" pitchFamily="18" charset="0"/>
              </a:rPr>
              <a:t>Also, the way it has to be shared. For example, an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could have a policy to record every system testing data in an online format that can be accessed by the senior management any time.</a:t>
            </a:r>
          </a:p>
        </p:txBody>
      </p:sp>
    </p:spTree>
    <p:extLst>
      <p:ext uri="{BB962C8B-B14F-4D97-AF65-F5344CB8AC3E}">
        <p14:creationId xmlns:p14="http://schemas.microsoft.com/office/powerpoint/2010/main" val="11912107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lnSpcReduction="10000"/>
          </a:bodyPr>
          <a:lstStyle/>
          <a:p>
            <a:pPr algn="just"/>
            <a:r>
              <a:rPr lang="en-US" b="1" dirty="0">
                <a:latin typeface="Times New Roman" panose="02020603050405020304" pitchFamily="18" charset="0"/>
                <a:cs typeface="Times New Roman" panose="02020603050405020304" pitchFamily="18" charset="0"/>
              </a:rPr>
              <a:t>Understanding the procedures for updating data in appropriate formats</a:t>
            </a:r>
          </a:p>
          <a:p>
            <a:pPr lvl="1" algn="just"/>
            <a:r>
              <a:rPr lang="en-US" dirty="0">
                <a:latin typeface="Times New Roman" panose="02020603050405020304" pitchFamily="18" charset="0"/>
                <a:cs typeface="Times New Roman" panose="02020603050405020304" pitchFamily="18" charset="0"/>
              </a:rPr>
              <a:t>Just like organizations have policies and procedures for using, storing and sharing data, they have policies for updating data in the appropriate formats. </a:t>
            </a:r>
          </a:p>
          <a:p>
            <a:pPr lvl="1" algn="just"/>
            <a:r>
              <a:rPr lang="en-US" dirty="0">
                <a:latin typeface="Times New Roman" panose="02020603050405020304" pitchFamily="18" charset="0"/>
                <a:cs typeface="Times New Roman" panose="02020603050405020304" pitchFamily="18" charset="0"/>
              </a:rPr>
              <a:t>For example, the Information Security Analyst may get feedback in various forms like verbal, written, through feedback forms, etc. but the organization policy could state that all feedback should be up-to-date in a pre-specified format.</a:t>
            </a:r>
          </a:p>
        </p:txBody>
      </p:sp>
    </p:spTree>
    <p:extLst>
      <p:ext uri="{BB962C8B-B14F-4D97-AF65-F5344CB8AC3E}">
        <p14:creationId xmlns:p14="http://schemas.microsoft.com/office/powerpoint/2010/main" val="39283322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b="1" dirty="0">
                <a:latin typeface="Times New Roman" panose="02020603050405020304" pitchFamily="18" charset="0"/>
                <a:cs typeface="Times New Roman" panose="02020603050405020304" pitchFamily="18" charset="0"/>
              </a:rPr>
              <a:t>Understanding the knowledge management culture of your </a:t>
            </a:r>
            <a:r>
              <a:rPr lang="en-US" b="1" dirty="0" err="1">
                <a:latin typeface="Times New Roman" panose="02020603050405020304" pitchFamily="18" charset="0"/>
                <a:cs typeface="Times New Roman" panose="02020603050405020304" pitchFamily="18" charset="0"/>
              </a:rPr>
              <a:t>organisation</a:t>
            </a:r>
            <a:endParaRPr lang="en-US" b="1" dirty="0">
              <a:latin typeface="Times New Roman" panose="02020603050405020304" pitchFamily="18" charset="0"/>
              <a:cs typeface="Times New Roman" panose="02020603050405020304" pitchFamily="18" charset="0"/>
            </a:endParaRPr>
          </a:p>
          <a:p>
            <a:pPr lvl="1" algn="just"/>
            <a:r>
              <a:rPr lang="en-US" dirty="0">
                <a:latin typeface="Times New Roman" panose="02020603050405020304" pitchFamily="18" charset="0"/>
                <a:cs typeface="Times New Roman" panose="02020603050405020304" pitchFamily="18" charset="0"/>
              </a:rPr>
              <a:t>Each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has a culture of managing its data and information, which basically stems from its policies, procedures and of course, its people, especially the senior management. </a:t>
            </a:r>
          </a:p>
          <a:p>
            <a:pPr lvl="1" algn="just"/>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if your line manager gives importance to maintaining data records in specific formats, you too would take it seriously, and vice-versa.</a:t>
            </a:r>
          </a:p>
        </p:txBody>
      </p:sp>
    </p:spTree>
    <p:extLst>
      <p:ext uri="{BB962C8B-B14F-4D97-AF65-F5344CB8AC3E}">
        <p14:creationId xmlns:p14="http://schemas.microsoft.com/office/powerpoint/2010/main" val="32685322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Identifying the appropriate people to take advice from and to report to with appropriate data/ information</a:t>
            </a:r>
          </a:p>
          <a:p>
            <a:pPr lvl="1" algn="just"/>
            <a:r>
              <a:rPr lang="en-US" dirty="0">
                <a:latin typeface="Times New Roman" panose="02020603050405020304" pitchFamily="18" charset="0"/>
                <a:cs typeface="Times New Roman" panose="02020603050405020304" pitchFamily="18" charset="0"/>
              </a:rPr>
              <a:t>The kind of data and information that an Information Security Analyst deals with is sensitive in nature, so one needs to be aware of the company policy about whom one can share the data with, and whom one can take advice from. </a:t>
            </a:r>
          </a:p>
          <a:p>
            <a:pPr lvl="1" algn="just"/>
            <a:r>
              <a:rPr lang="en-US" dirty="0">
                <a:latin typeface="Times New Roman" panose="02020603050405020304" pitchFamily="18" charset="0"/>
                <a:cs typeface="Times New Roman" panose="02020603050405020304" pitchFamily="18" charset="0"/>
              </a:rPr>
              <a:t>For example, the R&amp;D division of a company may not want to share the details of its security systems with heads of other departments, so as an Information Security Analyst, you will have to be careful about that.</a:t>
            </a:r>
          </a:p>
        </p:txBody>
      </p:sp>
    </p:spTree>
    <p:extLst>
      <p:ext uri="{BB962C8B-B14F-4D97-AF65-F5344CB8AC3E}">
        <p14:creationId xmlns:p14="http://schemas.microsoft.com/office/powerpoint/2010/main" val="1510490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Understanding the importance of validating information before use</a:t>
            </a:r>
          </a:p>
          <a:p>
            <a:pPr lvl="1" algn="just"/>
            <a:r>
              <a:rPr lang="en-US" dirty="0">
                <a:latin typeface="Times New Roman" panose="02020603050405020304" pitchFamily="18" charset="0"/>
                <a:cs typeface="Times New Roman" panose="02020603050405020304" pitchFamily="18" charset="0"/>
              </a:rPr>
              <a:t>As an Information Security Analyst, you will be inundated with lots of data and information. </a:t>
            </a:r>
          </a:p>
          <a:p>
            <a:pPr lvl="1" algn="just"/>
            <a:r>
              <a:rPr lang="en-US" dirty="0">
                <a:latin typeface="Times New Roman" panose="02020603050405020304" pitchFamily="18" charset="0"/>
                <a:cs typeface="Times New Roman" panose="02020603050405020304" pitchFamily="18" charset="0"/>
              </a:rPr>
              <a:t>However, you need to validate that data for correctness and usefulness before using it. This is especially true of information accessed from the Internet. </a:t>
            </a:r>
          </a:p>
          <a:p>
            <a:pPr lvl="1" algn="just"/>
            <a:r>
              <a:rPr lang="en-US" dirty="0">
                <a:latin typeface="Times New Roman" panose="02020603050405020304" pitchFamily="18" charset="0"/>
                <a:cs typeface="Times New Roman" panose="02020603050405020304" pitchFamily="18" charset="0"/>
              </a:rPr>
              <a:t>For example, one of your colleagues may have told you about a security system that your competitor is using. </a:t>
            </a:r>
          </a:p>
          <a:p>
            <a:pPr lvl="1" algn="just"/>
            <a:r>
              <a:rPr lang="en-US" dirty="0">
                <a:latin typeface="Times New Roman" panose="02020603050405020304" pitchFamily="18" charset="0"/>
                <a:cs typeface="Times New Roman" panose="02020603050405020304" pitchFamily="18" charset="0"/>
              </a:rPr>
              <a:t>Instead of copying that, you should validate that information and study whether it suits your </a:t>
            </a:r>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needs, or not.</a:t>
            </a:r>
          </a:p>
        </p:txBody>
      </p:sp>
    </p:spTree>
    <p:extLst>
      <p:ext uri="{BB962C8B-B14F-4D97-AF65-F5344CB8AC3E}">
        <p14:creationId xmlns:p14="http://schemas.microsoft.com/office/powerpoint/2010/main" val="1256570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a:bodyPr>
          <a:lstStyle/>
          <a:p>
            <a:pPr algn="just"/>
            <a:r>
              <a:rPr lang="en-US" b="1" dirty="0">
                <a:latin typeface="Times New Roman" panose="02020603050405020304" pitchFamily="18" charset="0"/>
                <a:cs typeface="Times New Roman" panose="02020603050405020304" pitchFamily="18" charset="0"/>
              </a:rPr>
              <a:t>Understanding the importance of getting data/ information reviewed by others</a:t>
            </a:r>
          </a:p>
          <a:p>
            <a:pPr lvl="1" algn="just"/>
            <a:r>
              <a:rPr lang="en-US" dirty="0">
                <a:latin typeface="Times New Roman" panose="02020603050405020304" pitchFamily="18" charset="0"/>
                <a:cs typeface="Times New Roman" panose="02020603050405020304" pitchFamily="18" charset="0"/>
              </a:rPr>
              <a:t>An Information Security Analyst cannot be expected to validate all information by oneself, so one can take help from colleagues. </a:t>
            </a:r>
          </a:p>
          <a:p>
            <a:pPr lvl="1" algn="just"/>
            <a:r>
              <a:rPr lang="en-US" dirty="0">
                <a:latin typeface="Times New Roman" panose="02020603050405020304" pitchFamily="18" charset="0"/>
                <a:cs typeface="Times New Roman" panose="02020603050405020304" pitchFamily="18" charset="0"/>
              </a:rPr>
              <a:t>However, one has to be careful that one gets the data reviewed only by authorized persons who have the domain knowledge.</a:t>
            </a:r>
          </a:p>
        </p:txBody>
      </p:sp>
    </p:spTree>
    <p:extLst>
      <p:ext uri="{BB962C8B-B14F-4D97-AF65-F5344CB8AC3E}">
        <p14:creationId xmlns:p14="http://schemas.microsoft.com/office/powerpoint/2010/main" val="62880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a:bodyPr>
          <a:lstStyle/>
          <a:p>
            <a:pPr algn="just"/>
            <a:r>
              <a:rPr lang="en-US" b="1" dirty="0">
                <a:latin typeface="Times New Roman" panose="02020603050405020304" pitchFamily="18" charset="0"/>
                <a:cs typeface="Times New Roman" panose="02020603050405020304" pitchFamily="18" charset="0"/>
              </a:rPr>
              <a:t>Understanding the scope of work and data </a:t>
            </a:r>
            <a:r>
              <a:rPr lang="en-US" b="1" dirty="0" smtClean="0">
                <a:latin typeface="Times New Roman" panose="02020603050405020304" pitchFamily="18" charset="0"/>
                <a:cs typeface="Times New Roman" panose="02020603050405020304" pitchFamily="18" charset="0"/>
              </a:rPr>
              <a:t>requirements</a:t>
            </a:r>
          </a:p>
          <a:p>
            <a:pPr algn="just"/>
            <a:r>
              <a:rPr lang="en-US" dirty="0">
                <a:latin typeface="Times New Roman" panose="02020603050405020304" pitchFamily="18" charset="0"/>
                <a:cs typeface="Times New Roman" panose="02020603050405020304" pitchFamily="18" charset="0"/>
              </a:rPr>
              <a:t>An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has unlimited amounts of data. Therefore, an Information Security Analyst needs to understand what the scope of work is</a:t>
            </a:r>
            <a:r>
              <a:rPr lang="en-US" dirty="0" smtClean="0">
                <a:latin typeface="Times New Roman" panose="02020603050405020304" pitchFamily="18" charset="0"/>
                <a:cs typeface="Times New Roman" panose="02020603050405020304" pitchFamily="18" charset="0"/>
              </a:rPr>
              <a:t>.</a:t>
            </a:r>
          </a:p>
          <a:p>
            <a:pPr algn="just"/>
            <a:r>
              <a:rPr lang="en-US" dirty="0">
                <a:latin typeface="Times New Roman" panose="02020603050405020304" pitchFamily="18" charset="0"/>
                <a:cs typeface="Times New Roman" panose="02020603050405020304" pitchFamily="18" charset="0"/>
              </a:rPr>
              <a:t>For example, the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policy may require all departments to give data to the Information Security Analyst in a pre-determined format every month, for system </a:t>
            </a:r>
            <a:r>
              <a:rPr lang="en-US" dirty="0" err="1" smtClean="0">
                <a:latin typeface="Times New Roman" panose="02020603050405020304" pitchFamily="18" charset="0"/>
                <a:cs typeface="Times New Roman" panose="02020603050405020304" pitchFamily="18" charset="0"/>
              </a:rPr>
              <a:t>updation</a:t>
            </a: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772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IN" dirty="0"/>
          </a:p>
        </p:txBody>
      </p:sp>
      <p:sp>
        <p:nvSpPr>
          <p:cNvPr id="3" name="Content Placeholder 2"/>
          <p:cNvSpPr>
            <a:spLocks noGrp="1"/>
          </p:cNvSpPr>
          <p:nvPr>
            <p:ph idx="1"/>
          </p:nvPr>
        </p:nvSpPr>
        <p:spPr/>
        <p:txBody>
          <a:bodyPr>
            <a:normAutofit fontScale="77500" lnSpcReduction="20000"/>
          </a:bodyPr>
          <a:lstStyle/>
          <a:p>
            <a:r>
              <a:rPr lang="en-US" b="1" dirty="0">
                <a:latin typeface="Times New Roman" panose="02020603050405020304" pitchFamily="18" charset="0"/>
                <a:cs typeface="Times New Roman" panose="02020603050405020304" pitchFamily="18" charset="0"/>
              </a:rPr>
              <a:t>Understanding the data/ information that you may need to provide </a:t>
            </a:r>
            <a:endParaRPr lang="en-US" b="1"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Information Security Analyst needs to be aware of the data and information that comes under their </a:t>
            </a:r>
            <a:r>
              <a:rPr lang="en-US" dirty="0" smtClean="0">
                <a:latin typeface="Times New Roman" panose="02020603050405020304" pitchFamily="18" charset="0"/>
                <a:cs typeface="Times New Roman" panose="02020603050405020304" pitchFamily="18" charset="0"/>
              </a:rPr>
              <a:t>purview.</a:t>
            </a:r>
          </a:p>
          <a:p>
            <a:pPr algn="just"/>
            <a:r>
              <a:rPr lang="en-US" dirty="0">
                <a:latin typeface="Times New Roman" panose="02020603050405020304" pitchFamily="18" charset="0"/>
                <a:cs typeface="Times New Roman" panose="02020603050405020304" pitchFamily="18" charset="0"/>
              </a:rPr>
              <a:t>Current security systems- The senior managers may want to check if their data is secure.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Computer </a:t>
            </a:r>
            <a:r>
              <a:rPr lang="en-US" dirty="0">
                <a:latin typeface="Times New Roman" panose="02020603050405020304" pitchFamily="18" charset="0"/>
                <a:cs typeface="Times New Roman" panose="02020603050405020304" pitchFamily="18" charset="0"/>
              </a:rPr>
              <a:t>hardware and software specifications- This information may go to and fro between various sub-departments of the IT department.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Networking systems- This information may go to and fro between various sub-departments of the IT department. </a:t>
            </a:r>
            <a:endParaRPr lang="en-US"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848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IN" dirty="0"/>
          </a:p>
        </p:txBody>
      </p:sp>
      <p:sp>
        <p:nvSpPr>
          <p:cNvPr id="3" name="Content Placeholder 2"/>
          <p:cNvSpPr>
            <a:spLocks noGrp="1"/>
          </p:cNvSpPr>
          <p:nvPr>
            <p:ph idx="1"/>
          </p:nvPr>
        </p:nvSpPr>
        <p:spPr/>
        <p:txBody>
          <a:bodyPr>
            <a:normAutofit fontScale="85000" lnSpcReduction="10000"/>
          </a:bodyPr>
          <a:lstStyle/>
          <a:p>
            <a:pPr algn="just"/>
            <a:r>
              <a:rPr lang="en-US" b="1" dirty="0">
                <a:latin typeface="Times New Roman" panose="02020603050405020304" pitchFamily="18" charset="0"/>
                <a:cs typeface="Times New Roman" panose="02020603050405020304" pitchFamily="18" charset="0"/>
              </a:rPr>
              <a:t>Understanding the data/ information that you may need to provide </a:t>
            </a:r>
          </a:p>
          <a:p>
            <a:pPr algn="just"/>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Information about the latest security systems available in the market- The senior managers, or your line manager may want to be apprised of this. </a:t>
            </a:r>
          </a:p>
          <a:p>
            <a:pPr algn="just"/>
            <a:r>
              <a:rPr lang="en-US" dirty="0">
                <a:latin typeface="Times New Roman" panose="02020603050405020304" pitchFamily="18" charset="0"/>
                <a:cs typeface="Times New Roman" panose="02020603050405020304" pitchFamily="18" charset="0"/>
              </a:rPr>
              <a:t> Feedback of the users- The senior managers may want to review the current security systems and their user friendliness. </a:t>
            </a:r>
          </a:p>
          <a:p>
            <a:pPr algn="just"/>
            <a:r>
              <a:rPr lang="en-US" dirty="0">
                <a:latin typeface="Times New Roman" panose="02020603050405020304" pitchFamily="18" charset="0"/>
                <a:cs typeface="Times New Roman" panose="02020603050405020304" pitchFamily="18" charset="0"/>
              </a:rPr>
              <a:t> Problems faced by the users- The senior managers may want to understand the security systems from the users’ perspective.</a:t>
            </a:r>
            <a:endParaRPr lang="en-IN"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105987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IN" dirty="0"/>
          </a:p>
        </p:txBody>
      </p:sp>
      <p:sp>
        <p:nvSpPr>
          <p:cNvPr id="3" name="Content Placeholder 2"/>
          <p:cNvSpPr>
            <a:spLocks noGrp="1"/>
          </p:cNvSpPr>
          <p:nvPr>
            <p:ph idx="1"/>
          </p:nvPr>
        </p:nvSpPr>
        <p:spPr/>
        <p:txBody>
          <a:bodyPr>
            <a:normAutofit fontScale="85000" lnSpcReduction="10000"/>
          </a:bodyPr>
          <a:lstStyle/>
          <a:p>
            <a:pPr marL="0" indent="0" algn="just">
              <a:buNone/>
            </a:pPr>
            <a:r>
              <a:rPr lang="en-US" b="1" dirty="0">
                <a:latin typeface="Times New Roman" panose="02020603050405020304" pitchFamily="18" charset="0"/>
                <a:cs typeface="Times New Roman" panose="02020603050405020304" pitchFamily="18" charset="0"/>
              </a:rPr>
              <a:t>Understanding the templates/ formats </a:t>
            </a:r>
            <a:endParaRPr lang="en-US"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an Information Security Analyst, you should have an understanding of the various templates and formats that your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uses for data storage and sharing. </a:t>
            </a:r>
            <a:endParaRPr lang="en-US" dirty="0" smtClean="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To what types of data the policy </a:t>
            </a:r>
            <a:r>
              <a:rPr lang="en-US" dirty="0" smtClean="0">
                <a:latin typeface="Times New Roman" panose="02020603050405020304" pitchFamily="18" charset="0"/>
                <a:cs typeface="Times New Roman" panose="02020603050405020304" pitchFamily="18" charset="0"/>
              </a:rPr>
              <a:t>applies</a:t>
            </a:r>
          </a:p>
          <a:p>
            <a:pPr algn="just"/>
            <a:r>
              <a:rPr lang="en-US" dirty="0">
                <a:latin typeface="Times New Roman" panose="02020603050405020304" pitchFamily="18" charset="0"/>
                <a:cs typeface="Times New Roman" panose="02020603050405020304" pitchFamily="18" charset="0"/>
              </a:rPr>
              <a:t>Who in the business is responsible for data protection?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main data risks faced by the company.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Key </a:t>
            </a:r>
            <a:r>
              <a:rPr lang="en-US" dirty="0">
                <a:latin typeface="Times New Roman" panose="02020603050405020304" pitchFamily="18" charset="0"/>
                <a:cs typeface="Times New Roman" panose="02020603050405020304" pitchFamily="18" charset="0"/>
              </a:rPr>
              <a:t>precautions to keep data protected.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data should be stored and backed up.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How </a:t>
            </a:r>
            <a:r>
              <a:rPr lang="en-US" dirty="0">
                <a:latin typeface="Times New Roman" panose="02020603050405020304" pitchFamily="18" charset="0"/>
                <a:cs typeface="Times New Roman" panose="02020603050405020304" pitchFamily="18" charset="0"/>
              </a:rPr>
              <a:t>the company ensures data is kept accurate.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54897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Information and Knowledge Management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029200"/>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What is data?</a:t>
            </a:r>
          </a:p>
          <a:p>
            <a:pPr lvl="1" algn="just"/>
            <a:r>
              <a:rPr lang="en-US" dirty="0">
                <a:latin typeface="Times New Roman" panose="02020603050405020304" pitchFamily="18" charset="0"/>
                <a:cs typeface="Times New Roman" panose="02020603050405020304" pitchFamily="18" charset="0"/>
              </a:rPr>
              <a:t>Data is unprocessed facts, or figures without any added interpretation, or analysis. </a:t>
            </a:r>
          </a:p>
          <a:p>
            <a:pPr lvl="1" algn="just"/>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Asha’s</a:t>
            </a:r>
            <a:r>
              <a:rPr lang="en-US" dirty="0">
                <a:latin typeface="Times New Roman" panose="02020603050405020304" pitchFamily="18" charset="0"/>
                <a:cs typeface="Times New Roman" panose="02020603050405020304" pitchFamily="18" charset="0"/>
              </a:rPr>
              <a:t> salary is </a:t>
            </a:r>
            <a:r>
              <a:rPr lang="en-US" dirty="0" err="1">
                <a:latin typeface="Times New Roman" panose="02020603050405020304" pitchFamily="18" charset="0"/>
                <a:cs typeface="Times New Roman" panose="02020603050405020304" pitchFamily="18" charset="0"/>
              </a:rPr>
              <a:t>Rs</a:t>
            </a:r>
            <a:r>
              <a:rPr lang="en-US" dirty="0">
                <a:latin typeface="Times New Roman" panose="02020603050405020304" pitchFamily="18" charset="0"/>
                <a:cs typeface="Times New Roman" panose="02020603050405020304" pitchFamily="18" charset="0"/>
              </a:rPr>
              <a:t>. 10,000 per month.</a:t>
            </a:r>
          </a:p>
          <a:p>
            <a:pPr algn="just"/>
            <a:r>
              <a:rPr lang="en-US" b="1" dirty="0">
                <a:latin typeface="Times New Roman" panose="02020603050405020304" pitchFamily="18" charset="0"/>
                <a:cs typeface="Times New Roman" panose="02020603050405020304" pitchFamily="18" charset="0"/>
              </a:rPr>
              <a:t>What is information?</a:t>
            </a:r>
          </a:p>
          <a:p>
            <a:pPr lvl="1" algn="just"/>
            <a:r>
              <a:rPr lang="en-US" dirty="0">
                <a:latin typeface="Times New Roman" panose="02020603050405020304" pitchFamily="18" charset="0"/>
                <a:cs typeface="Times New Roman" panose="02020603050405020304" pitchFamily="18" charset="0"/>
              </a:rPr>
              <a:t>Information is data that has been interpreted, or </a:t>
            </a:r>
            <a:r>
              <a:rPr lang="en-US" dirty="0" err="1">
                <a:latin typeface="Times New Roman" panose="02020603050405020304" pitchFamily="18" charset="0"/>
                <a:cs typeface="Times New Roman" panose="02020603050405020304" pitchFamily="18" charset="0"/>
              </a:rPr>
              <a:t>analysed</a:t>
            </a:r>
            <a:r>
              <a:rPr lang="en-US" dirty="0">
                <a:latin typeface="Times New Roman" panose="02020603050405020304" pitchFamily="18" charset="0"/>
                <a:cs typeface="Times New Roman" panose="02020603050405020304" pitchFamily="18" charset="0"/>
              </a:rPr>
              <a:t> so as to give it some meaning. </a:t>
            </a:r>
          </a:p>
          <a:p>
            <a:pPr lvl="1" algn="just"/>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Asha’s</a:t>
            </a:r>
            <a:r>
              <a:rPr lang="en-US" dirty="0">
                <a:latin typeface="Times New Roman" panose="02020603050405020304" pitchFamily="18" charset="0"/>
                <a:cs typeface="Times New Roman" panose="02020603050405020304" pitchFamily="18" charset="0"/>
              </a:rPr>
              <a:t> salary is </a:t>
            </a:r>
            <a:r>
              <a:rPr lang="en-US" dirty="0" err="1">
                <a:latin typeface="Times New Roman" panose="02020603050405020304" pitchFamily="18" charset="0"/>
                <a:cs typeface="Times New Roman" panose="02020603050405020304" pitchFamily="18" charset="0"/>
              </a:rPr>
              <a:t>Rs</a:t>
            </a:r>
            <a:r>
              <a:rPr lang="en-US" dirty="0">
                <a:latin typeface="Times New Roman" panose="02020603050405020304" pitchFamily="18" charset="0"/>
                <a:cs typeface="Times New Roman" panose="02020603050405020304" pitchFamily="18" charset="0"/>
              </a:rPr>
              <a:t>. 10,000, which is 10% lesser than her peers.</a:t>
            </a:r>
          </a:p>
          <a:p>
            <a:pPr algn="just"/>
            <a:r>
              <a:rPr lang="en-US" b="1" dirty="0">
                <a:latin typeface="Times New Roman" panose="02020603050405020304" pitchFamily="18" charset="0"/>
                <a:cs typeface="Times New Roman" panose="02020603050405020304" pitchFamily="18" charset="0"/>
              </a:rPr>
              <a:t>What is knowledge?</a:t>
            </a:r>
          </a:p>
          <a:p>
            <a:pPr lvl="1" algn="just"/>
            <a:r>
              <a:rPr lang="en-US" dirty="0">
                <a:latin typeface="Times New Roman" panose="02020603050405020304" pitchFamily="18" charset="0"/>
                <a:cs typeface="Times New Roman" panose="02020603050405020304" pitchFamily="18" charset="0"/>
              </a:rPr>
              <a:t>Knowledge is the combination of information, experience and insight that is useful for deciding a course of action.</a:t>
            </a:r>
          </a:p>
          <a:p>
            <a:pPr lvl="1" algn="just"/>
            <a:r>
              <a:rPr lang="en-US" dirty="0">
                <a:latin typeface="Times New Roman" panose="02020603050405020304" pitchFamily="18" charset="0"/>
                <a:cs typeface="Times New Roman" panose="02020603050405020304" pitchFamily="18" charset="0"/>
              </a:rPr>
              <a:t>For </a:t>
            </a:r>
            <a:r>
              <a:rPr lang="en-US" b="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if </a:t>
            </a:r>
            <a:r>
              <a:rPr lang="en-US" dirty="0" err="1">
                <a:latin typeface="Times New Roman" panose="02020603050405020304" pitchFamily="18" charset="0"/>
                <a:cs typeface="Times New Roman" panose="02020603050405020304" pitchFamily="18" charset="0"/>
              </a:rPr>
              <a:t>Asha</a:t>
            </a:r>
            <a:r>
              <a:rPr lang="en-US" dirty="0">
                <a:latin typeface="Times New Roman" panose="02020603050405020304" pitchFamily="18" charset="0"/>
                <a:cs typeface="Times New Roman" panose="02020603050405020304" pitchFamily="18" charset="0"/>
              </a:rPr>
              <a:t> develops her writing skills, her salary can reach at par with her peers.</a:t>
            </a:r>
          </a:p>
        </p:txBody>
      </p:sp>
    </p:spTree>
    <p:extLst>
      <p:ext uri="{BB962C8B-B14F-4D97-AF65-F5344CB8AC3E}">
        <p14:creationId xmlns:p14="http://schemas.microsoft.com/office/powerpoint/2010/main" val="3114091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IN" dirty="0"/>
          </a:p>
        </p:txBody>
      </p:sp>
      <p:sp>
        <p:nvSpPr>
          <p:cNvPr id="3" name="Content Placeholder 2"/>
          <p:cNvSpPr>
            <a:spLocks noGrp="1"/>
          </p:cNvSpPr>
          <p:nvPr>
            <p:ph idx="1"/>
          </p:nvPr>
        </p:nvSpPr>
        <p:spPr/>
        <p:txBody>
          <a:bodyPr>
            <a:normAutofit/>
          </a:bodyPr>
          <a:lstStyle/>
          <a:p>
            <a:pPr algn="just"/>
            <a:r>
              <a:rPr lang="en-US" sz="2800" b="1" dirty="0">
                <a:latin typeface="Times New Roman" panose="02020603050405020304" pitchFamily="18" charset="0"/>
                <a:cs typeface="Times New Roman" panose="02020603050405020304" pitchFamily="18" charset="0"/>
              </a:rPr>
              <a:t>Understanding the techniques for obtaining data/ information </a:t>
            </a:r>
            <a:endParaRPr lang="en-US" sz="2800" b="1" dirty="0" smtClean="0">
              <a:latin typeface="Times New Roman" panose="02020603050405020304" pitchFamily="18" charset="0"/>
              <a:cs typeface="Times New Roman" panose="02020603050405020304" pitchFamily="18" charset="0"/>
            </a:endParaRPr>
          </a:p>
          <a:p>
            <a:pPr algn="just"/>
            <a:r>
              <a:rPr lang="en-US" sz="2800" dirty="0" smtClean="0">
                <a:latin typeface="Times New Roman" panose="02020603050405020304" pitchFamily="18" charset="0"/>
                <a:cs typeface="Times New Roman" panose="02020603050405020304" pitchFamily="18" charset="0"/>
              </a:rPr>
              <a:t>The </a:t>
            </a:r>
            <a:r>
              <a:rPr lang="en-US" sz="2800" dirty="0">
                <a:latin typeface="Times New Roman" panose="02020603050405020304" pitchFamily="18" charset="0"/>
                <a:cs typeface="Times New Roman" panose="02020603050405020304" pitchFamily="18" charset="0"/>
              </a:rPr>
              <a:t>Information Security Analyst should have knowledge about the various data access techniques that are available in the market, and the company policy for the same. </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9658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IN" dirty="0"/>
          </a:p>
        </p:txBody>
      </p:sp>
      <p:sp>
        <p:nvSpPr>
          <p:cNvPr id="3" name="Content Placeholder 2"/>
          <p:cNvSpPr>
            <a:spLocks noGrp="1"/>
          </p:cNvSpPr>
          <p:nvPr>
            <p:ph idx="1"/>
          </p:nvPr>
        </p:nvSpPr>
        <p:spPr/>
        <p:txBody>
          <a:bodyPr>
            <a:normAutofit fontScale="85000" lnSpcReduction="20000"/>
          </a:bodyPr>
          <a:lstStyle/>
          <a:p>
            <a:pPr marL="0" indent="0" algn="just">
              <a:buNone/>
            </a:pPr>
            <a:r>
              <a:rPr lang="en-US" b="1" dirty="0">
                <a:latin typeface="Times New Roman" panose="02020603050405020304" pitchFamily="18" charset="0"/>
                <a:cs typeface="Times New Roman" panose="02020603050405020304" pitchFamily="18" charset="0"/>
              </a:rPr>
              <a:t>Ensuring the quality of data </a:t>
            </a:r>
            <a:endParaRPr lang="en-US"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Information Security Analyst should always ensure that the data and information provided by him/her meets the quality standards set by the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following are some parameters to be taken care of</a:t>
            </a:r>
            <a:r>
              <a:rPr lang="en-US" dirty="0" smtClean="0">
                <a:latin typeface="Times New Roman" panose="02020603050405020304" pitchFamily="18" charset="0"/>
                <a:cs typeface="Times New Roman" panose="02020603050405020304" pitchFamily="18" charset="0"/>
              </a:rPr>
              <a:t>:</a:t>
            </a:r>
          </a:p>
          <a:p>
            <a:pPr algn="just"/>
            <a:r>
              <a:rPr lang="en-US" dirty="0" smtClean="0">
                <a:latin typeface="Times New Roman" panose="02020603050405020304" pitchFamily="18" charset="0"/>
                <a:cs typeface="Times New Roman" panose="02020603050405020304" pitchFamily="18" charset="0"/>
              </a:rPr>
              <a:t>Error-free </a:t>
            </a:r>
          </a:p>
          <a:p>
            <a:pPr algn="just"/>
            <a:r>
              <a:rPr lang="en-US" dirty="0" smtClean="0">
                <a:latin typeface="Times New Roman" panose="02020603050405020304" pitchFamily="18" charset="0"/>
                <a:cs typeface="Times New Roman" panose="02020603050405020304" pitchFamily="18" charset="0"/>
              </a:rPr>
              <a:t>Up-to-date </a:t>
            </a:r>
          </a:p>
          <a:p>
            <a:pPr algn="just"/>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the specified </a:t>
            </a:r>
            <a:r>
              <a:rPr lang="en-US" dirty="0" smtClean="0">
                <a:latin typeface="Times New Roman" panose="02020603050405020304" pitchFamily="18" charset="0"/>
                <a:cs typeface="Times New Roman" panose="02020603050405020304" pitchFamily="18" charset="0"/>
              </a:rPr>
              <a:t>format</a:t>
            </a:r>
          </a:p>
          <a:p>
            <a:pPr algn="just"/>
            <a:r>
              <a:rPr lang="en-US" dirty="0" smtClean="0">
                <a:latin typeface="Times New Roman" panose="02020603050405020304" pitchFamily="18" charset="0"/>
                <a:cs typeface="Times New Roman" panose="02020603050405020304" pitchFamily="18" charset="0"/>
              </a:rPr>
              <a:t>Easy </a:t>
            </a:r>
            <a:r>
              <a:rPr lang="en-US" dirty="0">
                <a:latin typeface="Times New Roman" panose="02020603050405020304" pitchFamily="18" charset="0"/>
                <a:cs typeface="Times New Roman" panose="02020603050405020304" pitchFamily="18" charset="0"/>
              </a:rPr>
              <a:t>to retrieve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During </a:t>
            </a:r>
            <a:r>
              <a:rPr lang="en-US" dirty="0">
                <a:latin typeface="Times New Roman" panose="02020603050405020304" pitchFamily="18" charset="0"/>
                <a:cs typeface="Times New Roman" panose="02020603050405020304" pitchFamily="18" charset="0"/>
              </a:rPr>
              <a:t>retrieval, data shouldn’t get altered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Complete </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1512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US" b="1" dirty="0">
                <a:latin typeface="Times New Roman" panose="02020603050405020304" pitchFamily="18" charset="0"/>
                <a:cs typeface="Times New Roman" panose="02020603050405020304" pitchFamily="18" charset="0"/>
              </a:rPr>
              <a:t>Understanding, identifying and reporting the anomalies </a:t>
            </a:r>
            <a:endParaRPr lang="en-US" b="1"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As </a:t>
            </a:r>
            <a:r>
              <a:rPr lang="en-US" dirty="0">
                <a:latin typeface="Times New Roman" panose="02020603050405020304" pitchFamily="18" charset="0"/>
                <a:cs typeface="Times New Roman" panose="02020603050405020304" pitchFamily="18" charset="0"/>
              </a:rPr>
              <a:t>an Information Security Analyst, not only do you have to ensure that you store data properly, you need to identify the anomalies, and report them. </a:t>
            </a:r>
            <a:endParaRPr lang="en-US" dirty="0" smtClean="0">
              <a:latin typeface="Times New Roman" panose="02020603050405020304" pitchFamily="18" charset="0"/>
              <a:cs typeface="Times New Roman" panose="02020603050405020304" pitchFamily="18" charset="0"/>
            </a:endParaRPr>
          </a:p>
          <a:p>
            <a:pPr algn="just"/>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if you find that data about your company’s plans is being accessed by some IP address outside your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at odd hours, you should verify the information and report it to your seniors immediately.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53260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Evaluation Criteria for an Information Security Analyst</a:t>
            </a:r>
            <a:endParaRPr lang="en-US" dirty="0"/>
          </a:p>
        </p:txBody>
      </p:sp>
      <p:sp>
        <p:nvSpPr>
          <p:cNvPr id="3" name="Content Placeholder 2"/>
          <p:cNvSpPr>
            <a:spLocks noGrp="1"/>
          </p:cNvSpPr>
          <p:nvPr>
            <p:ph idx="1"/>
          </p:nvPr>
        </p:nvSpPr>
        <p:spPr>
          <a:xfrm>
            <a:off x="457200" y="1600200"/>
            <a:ext cx="8229600" cy="5181600"/>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 nature of the job of an Information Security Analyst and what would help them perform this role well. The criteria that would be used to evaluate the performance of an Information Security Analyst ability to manage data effectively.</a:t>
            </a:r>
          </a:p>
          <a:p>
            <a:pPr lvl="1" algn="just"/>
            <a:r>
              <a:rPr lang="en-US" dirty="0">
                <a:latin typeface="Times New Roman" panose="02020603050405020304" pitchFamily="18" charset="0"/>
                <a:cs typeface="Times New Roman" panose="02020603050405020304" pitchFamily="18" charset="0"/>
              </a:rPr>
              <a:t>Coordinates with the appropriate people for data and information needs.</a:t>
            </a:r>
          </a:p>
          <a:p>
            <a:pPr lvl="1" algn="just"/>
            <a:r>
              <a:rPr lang="en-US" dirty="0">
                <a:latin typeface="Times New Roman" panose="02020603050405020304" pitchFamily="18" charset="0"/>
                <a:cs typeface="Times New Roman" panose="02020603050405020304" pitchFamily="18" charset="0"/>
              </a:rPr>
              <a:t>Is reliable; gets data from reliable sources.</a:t>
            </a:r>
          </a:p>
          <a:p>
            <a:pPr lvl="1" algn="just"/>
            <a:r>
              <a:rPr lang="en-US" dirty="0">
                <a:latin typeface="Times New Roman" panose="02020603050405020304" pitchFamily="18" charset="0"/>
                <a:cs typeface="Times New Roman" panose="02020603050405020304" pitchFamily="18" charset="0"/>
              </a:rPr>
              <a:t>Communicates with colleagues clearly, concisely and accurately.</a:t>
            </a:r>
          </a:p>
          <a:p>
            <a:pPr lvl="1" algn="just"/>
            <a:r>
              <a:rPr lang="en-US" dirty="0">
                <a:latin typeface="Times New Roman" panose="02020603050405020304" pitchFamily="18" charset="0"/>
                <a:cs typeface="Times New Roman" panose="02020603050405020304" pitchFamily="18" charset="0"/>
              </a:rPr>
              <a:t>Integrates work effectively with that of others.</a:t>
            </a:r>
          </a:p>
        </p:txBody>
      </p:sp>
    </p:spTree>
    <p:extLst>
      <p:ext uri="{BB962C8B-B14F-4D97-AF65-F5344CB8AC3E}">
        <p14:creationId xmlns:p14="http://schemas.microsoft.com/office/powerpoint/2010/main" val="2886363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Evaluation Criteria for an Information Security Analyst</a:t>
            </a:r>
            <a:endParaRPr lang="en-US" dirty="0"/>
          </a:p>
        </p:txBody>
      </p:sp>
      <p:sp>
        <p:nvSpPr>
          <p:cNvPr id="3" name="Content Placeholder 2"/>
          <p:cNvSpPr>
            <a:spLocks noGrp="1"/>
          </p:cNvSpPr>
          <p:nvPr>
            <p:ph idx="1"/>
          </p:nvPr>
        </p:nvSpPr>
        <p:spPr>
          <a:xfrm>
            <a:off x="457200" y="1600200"/>
            <a:ext cx="8229600" cy="525780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The criteria that would be used to evaluate the performance of an Information Security Analyst ability to manage data effectively.</a:t>
            </a:r>
          </a:p>
          <a:p>
            <a:pPr lvl="1" algn="just"/>
            <a:r>
              <a:rPr lang="en-US" dirty="0">
                <a:latin typeface="Times New Roman" panose="02020603050405020304" pitchFamily="18" charset="0"/>
                <a:cs typeface="Times New Roman" panose="02020603050405020304" pitchFamily="18" charset="0"/>
              </a:rPr>
              <a:t>Shares essential information on time.</a:t>
            </a:r>
          </a:p>
          <a:p>
            <a:pPr lvl="1" algn="just"/>
            <a:r>
              <a:rPr lang="en-US" dirty="0">
                <a:latin typeface="Times New Roman" panose="02020603050405020304" pitchFamily="18" charset="0"/>
                <a:cs typeface="Times New Roman" panose="02020603050405020304" pitchFamily="18" charset="0"/>
              </a:rPr>
              <a:t>Takes help from the appropriate people when there are any problems in the data.</a:t>
            </a:r>
          </a:p>
          <a:p>
            <a:pPr lvl="1" algn="just"/>
            <a:r>
              <a:rPr lang="en-US" dirty="0">
                <a:latin typeface="Times New Roman" panose="02020603050405020304" pitchFamily="18" charset="0"/>
                <a:cs typeface="Times New Roman" panose="02020603050405020304" pitchFamily="18" charset="0"/>
              </a:rPr>
              <a:t>Follows the company rules while analyzing data.</a:t>
            </a:r>
          </a:p>
          <a:p>
            <a:pPr lvl="1" algn="just"/>
            <a:r>
              <a:rPr lang="en-US" dirty="0">
                <a:latin typeface="Times New Roman" panose="02020603050405020304" pitchFamily="18" charset="0"/>
                <a:cs typeface="Times New Roman" panose="02020603050405020304" pitchFamily="18" charset="0"/>
              </a:rPr>
              <a:t>Keeps a track of the needs of the organization.</a:t>
            </a:r>
          </a:p>
          <a:p>
            <a:pPr lvl="1" algn="just"/>
            <a:r>
              <a:rPr lang="en-US" dirty="0">
                <a:latin typeface="Times New Roman" panose="02020603050405020304" pitchFamily="18" charset="0"/>
                <a:cs typeface="Times New Roman" panose="02020603050405020304" pitchFamily="18" charset="0"/>
              </a:rPr>
              <a:t>Honors commitments.</a:t>
            </a:r>
          </a:p>
          <a:p>
            <a:pPr lvl="2" algn="just"/>
            <a:r>
              <a:rPr lang="en-US" dirty="0">
                <a:latin typeface="Times New Roman" panose="02020603050405020304" pitchFamily="18" charset="0"/>
                <a:cs typeface="Times New Roman" panose="02020603050405020304" pitchFamily="18" charset="0"/>
              </a:rPr>
              <a:t>If for some reason, the analyst is unable to carry out their promises, they inform in advance and suggest alternatives.</a:t>
            </a:r>
          </a:p>
        </p:txBody>
      </p:sp>
    </p:spTree>
    <p:extLst>
      <p:ext uri="{BB962C8B-B14F-4D97-AF65-F5344CB8AC3E}">
        <p14:creationId xmlns:p14="http://schemas.microsoft.com/office/powerpoint/2010/main" val="203833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Performance Evaluation Criteria for an Information Security Analyst</a:t>
            </a:r>
            <a:endParaRPr lang="en-US" dirty="0"/>
          </a:p>
        </p:txBody>
      </p:sp>
      <p:sp>
        <p:nvSpPr>
          <p:cNvPr id="3" name="Content Placeholder 2"/>
          <p:cNvSpPr>
            <a:spLocks noGrp="1"/>
          </p:cNvSpPr>
          <p:nvPr>
            <p:ph idx="1"/>
          </p:nvPr>
        </p:nvSpPr>
        <p:spPr>
          <a:xfrm>
            <a:off x="457200" y="1600200"/>
            <a:ext cx="8229600" cy="5257800"/>
          </a:xfrm>
        </p:spPr>
        <p:txBody>
          <a:bodyPr>
            <a:normAutofit fontScale="92500" lnSpcReduction="10000"/>
          </a:bodyPr>
          <a:lstStyle/>
          <a:p>
            <a:pPr algn="just"/>
            <a:r>
              <a:rPr lang="en-US" dirty="0">
                <a:latin typeface="Times New Roman" panose="02020603050405020304" pitchFamily="18" charset="0"/>
                <a:cs typeface="Times New Roman" panose="02020603050405020304" pitchFamily="18" charset="0"/>
              </a:rPr>
              <a:t>The criteria that would be used to evaluate the performance of an Information Security Analyst ability to manage data effectively.</a:t>
            </a:r>
          </a:p>
          <a:p>
            <a:pPr lvl="1"/>
            <a:r>
              <a:rPr lang="en-US" dirty="0">
                <a:latin typeface="Times New Roman" panose="02020603050405020304" pitchFamily="18" charset="0"/>
                <a:cs typeface="Times New Roman" panose="02020603050405020304" pitchFamily="18" charset="0"/>
              </a:rPr>
              <a:t>Maintains good relationships with colleagues.</a:t>
            </a:r>
          </a:p>
          <a:p>
            <a:pPr lvl="2"/>
            <a:r>
              <a:rPr lang="en-US" dirty="0">
                <a:latin typeface="Times New Roman" panose="02020603050405020304" pitchFamily="18" charset="0"/>
                <a:cs typeface="Times New Roman" panose="02020603050405020304" pitchFamily="18" charset="0"/>
              </a:rPr>
              <a:t>Sorts out problems with them, if any.</a:t>
            </a:r>
          </a:p>
          <a:p>
            <a:pPr lvl="2"/>
            <a:r>
              <a:rPr lang="en-US" dirty="0">
                <a:latin typeface="Times New Roman" panose="02020603050405020304" pitchFamily="18" charset="0"/>
                <a:cs typeface="Times New Roman" panose="02020603050405020304" pitchFamily="18" charset="0"/>
              </a:rPr>
              <a:t>Shows respect for others.</a:t>
            </a:r>
          </a:p>
          <a:p>
            <a:pPr lvl="1"/>
            <a:r>
              <a:rPr lang="en-US" dirty="0">
                <a:latin typeface="Times New Roman" panose="02020603050405020304" pitchFamily="18" charset="0"/>
                <a:cs typeface="Times New Roman" panose="02020603050405020304" pitchFamily="18" charset="0"/>
              </a:rPr>
              <a:t>Follows the policies, procedures and culture of the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a:t>
            </a:r>
          </a:p>
          <a:p>
            <a:pPr lvl="1"/>
            <a:r>
              <a:rPr lang="en-US" dirty="0">
                <a:latin typeface="Times New Roman" panose="02020603050405020304" pitchFamily="18" charset="0"/>
                <a:cs typeface="Times New Roman" panose="02020603050405020304" pitchFamily="18" charset="0"/>
              </a:rPr>
              <a:t>Keeps abreast with the technological developments.</a:t>
            </a:r>
          </a:p>
          <a:p>
            <a:pPr lvl="1"/>
            <a:r>
              <a:rPr lang="en-US" dirty="0">
                <a:latin typeface="Times New Roman" panose="02020603050405020304" pitchFamily="18" charset="0"/>
                <a:cs typeface="Times New Roman" panose="02020603050405020304" pitchFamily="18" charset="0"/>
              </a:rPr>
              <a:t>Reports any unresolved anomalies in the data to the appropriate people.</a:t>
            </a:r>
          </a:p>
          <a:p>
            <a:pPr lvl="1"/>
            <a:r>
              <a:rPr lang="en-US" dirty="0">
                <a:latin typeface="Times New Roman" panose="02020603050405020304" pitchFamily="18" charset="0"/>
                <a:cs typeface="Times New Roman" panose="02020603050405020304" pitchFamily="18" charset="0"/>
              </a:rPr>
              <a:t>Takes care of quality issues.</a:t>
            </a:r>
          </a:p>
        </p:txBody>
      </p:sp>
    </p:spTree>
    <p:extLst>
      <p:ext uri="{BB962C8B-B14F-4D97-AF65-F5344CB8AC3E}">
        <p14:creationId xmlns:p14="http://schemas.microsoft.com/office/powerpoint/2010/main" val="26814518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animEffect transition="in" filter="fade">
                                      <p:cBhvr>
                                        <p:cTn id="25"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Knowledge required for the job of Information Security Analyst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Knowledge of the Organization</a:t>
            </a:r>
          </a:p>
          <a:p>
            <a:pPr marL="514350" indent="-514350">
              <a:buFont typeface="+mj-lt"/>
              <a:buAutoNum type="arabicPeriod"/>
            </a:pPr>
            <a:r>
              <a:rPr lang="en-US" dirty="0">
                <a:latin typeface="Times New Roman" panose="02020603050405020304" pitchFamily="18" charset="0"/>
                <a:cs typeface="Times New Roman" panose="02020603050405020304" pitchFamily="18" charset="0"/>
              </a:rPr>
              <a:t>Technical Knowledge</a:t>
            </a:r>
          </a:p>
        </p:txBody>
      </p:sp>
    </p:spTree>
    <p:extLst>
      <p:ext uri="{BB962C8B-B14F-4D97-AF65-F5344CB8AC3E}">
        <p14:creationId xmlns:p14="http://schemas.microsoft.com/office/powerpoint/2010/main" val="5728657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Knowledge required for the job of Information Security Analyst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lnSpcReduction="10000"/>
          </a:bodyPr>
          <a:lstStyle/>
          <a:p>
            <a:pPr marL="514350" indent="-514350">
              <a:buFont typeface="+mj-lt"/>
              <a:buAutoNum type="arabicPeriod"/>
            </a:pPr>
            <a:r>
              <a:rPr lang="en-US" dirty="0">
                <a:latin typeface="Times New Roman" panose="02020603050405020304" pitchFamily="18" charset="0"/>
                <a:cs typeface="Times New Roman" panose="02020603050405020304" pitchFamily="18" charset="0"/>
              </a:rPr>
              <a:t>Knowledge of the Organization</a:t>
            </a:r>
          </a:p>
          <a:p>
            <a:pPr lvl="1" algn="just"/>
            <a:r>
              <a:rPr lang="en-US" dirty="0">
                <a:latin typeface="Times New Roman" panose="02020603050405020304" pitchFamily="18" charset="0"/>
                <a:cs typeface="Times New Roman" panose="02020603050405020304" pitchFamily="18" charset="0"/>
              </a:rPr>
              <a:t>To be able to work in any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an employee, irrespective of the role they have been assigned, needs to know about the </a:t>
            </a:r>
            <a:r>
              <a:rPr lang="en-US" dirty="0" err="1">
                <a:latin typeface="Times New Roman" panose="02020603050405020304" pitchFamily="18" charset="0"/>
                <a:cs typeface="Times New Roman" panose="02020603050405020304" pitchFamily="18" charset="0"/>
              </a:rPr>
              <a:t>organisation</a:t>
            </a:r>
            <a:r>
              <a:rPr lang="en-US" dirty="0">
                <a:latin typeface="Times New Roman" panose="02020603050405020304" pitchFamily="18" charset="0"/>
                <a:cs typeface="Times New Roman" panose="02020603050405020304" pitchFamily="18" charset="0"/>
              </a:rPr>
              <a:t> they are working with. </a:t>
            </a:r>
          </a:p>
          <a:p>
            <a:pPr lvl="1" algn="just"/>
            <a:r>
              <a:rPr lang="en-US" dirty="0">
                <a:latin typeface="Times New Roman" panose="02020603050405020304" pitchFamily="18" charset="0"/>
                <a:cs typeface="Times New Roman" panose="02020603050405020304" pitchFamily="18" charset="0"/>
              </a:rPr>
              <a:t>This includes knowledge about the company’s policies, procedures, structure, culture, your role and responsibilities, overview of other departments, information needs of other departments, key contact points, etc.</a:t>
            </a:r>
          </a:p>
        </p:txBody>
      </p:sp>
    </p:spTree>
    <p:extLst>
      <p:ext uri="{BB962C8B-B14F-4D97-AF65-F5344CB8AC3E}">
        <p14:creationId xmlns:p14="http://schemas.microsoft.com/office/powerpoint/2010/main" val="2179353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Knowledge required for the job of Information Security Analyst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marL="0" indent="0">
              <a:buNone/>
            </a:pPr>
            <a:r>
              <a:rPr lang="en-US" dirty="0">
                <a:latin typeface="Times New Roman" panose="02020603050405020304" pitchFamily="18" charset="0"/>
                <a:cs typeface="Times New Roman" panose="02020603050405020304" pitchFamily="18" charset="0"/>
              </a:rPr>
              <a:t>2. Technical Knowledge</a:t>
            </a:r>
          </a:p>
          <a:p>
            <a:pPr lvl="1" algn="just"/>
            <a:r>
              <a:rPr lang="en-US" dirty="0">
                <a:latin typeface="Times New Roman" panose="02020603050405020304" pitchFamily="18" charset="0"/>
                <a:cs typeface="Times New Roman" panose="02020603050405020304" pitchFamily="18" charset="0"/>
              </a:rPr>
              <a:t>Technical knowledge helps a person understand a field of work. </a:t>
            </a:r>
          </a:p>
          <a:p>
            <a:pPr lvl="1" algn="just"/>
            <a:r>
              <a:rPr lang="en-US" dirty="0">
                <a:latin typeface="Times New Roman" panose="02020603050405020304" pitchFamily="18" charset="0"/>
                <a:cs typeface="Times New Roman" panose="02020603050405020304" pitchFamily="18" charset="0"/>
              </a:rPr>
              <a:t>If the Information Security Analyst does not know what a gateway is, or what a multiplexer is, or what a hub is, or how they function; how can one can be expected to install them?</a:t>
            </a:r>
          </a:p>
        </p:txBody>
      </p:sp>
    </p:spTree>
    <p:extLst>
      <p:ext uri="{BB962C8B-B14F-4D97-AF65-F5344CB8AC3E}">
        <p14:creationId xmlns:p14="http://schemas.microsoft.com/office/powerpoint/2010/main" val="10639440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Knowledge Management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algn="just"/>
            <a:r>
              <a:rPr lang="en-US" dirty="0">
                <a:latin typeface="Times New Roman" panose="02020603050405020304" pitchFamily="18" charset="0"/>
                <a:cs typeface="Times New Roman" panose="02020603050405020304" pitchFamily="18" charset="0"/>
              </a:rPr>
              <a:t>Knowledge management is the systematic management of an </a:t>
            </a:r>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knowledge assets for the purpose of creating value, and meeting tactical and strategic requirements.</a:t>
            </a:r>
          </a:p>
        </p:txBody>
      </p:sp>
    </p:spTree>
    <p:extLst>
      <p:ext uri="{BB962C8B-B14F-4D97-AF65-F5344CB8AC3E}">
        <p14:creationId xmlns:p14="http://schemas.microsoft.com/office/powerpoint/2010/main" val="399388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anose="02020603050405020304" pitchFamily="18" charset="0"/>
                <a:cs typeface="Times New Roman" panose="02020603050405020304" pitchFamily="18" charset="0"/>
              </a:rPr>
              <a:t>Knowledge Management</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600200"/>
            <a:ext cx="8229600" cy="5257800"/>
          </a:xfrm>
        </p:spPr>
        <p:txBody>
          <a:bodyPr>
            <a:normAutofit lnSpcReduction="10000"/>
          </a:bodyPr>
          <a:lstStyle/>
          <a:p>
            <a:pPr algn="just"/>
            <a:r>
              <a:rPr lang="en-US" dirty="0">
                <a:latin typeface="Times New Roman" panose="02020603050405020304" pitchFamily="18" charset="0"/>
                <a:cs typeface="Times New Roman" panose="02020603050405020304" pitchFamily="18" charset="0"/>
              </a:rPr>
              <a:t>An Information Security Analyst usually has to deal with the following type of data and information, to perform their job effectively:</a:t>
            </a:r>
          </a:p>
          <a:p>
            <a:pPr lvl="1" algn="just"/>
            <a:r>
              <a:rPr lang="en-US" dirty="0">
                <a:latin typeface="Times New Roman" panose="02020603050405020304" pitchFamily="18" charset="0"/>
                <a:cs typeface="Times New Roman" panose="02020603050405020304" pitchFamily="18" charset="0"/>
              </a:rPr>
              <a:t>Information about the current security systems, if any.</a:t>
            </a:r>
          </a:p>
          <a:p>
            <a:pPr lvl="1" algn="just"/>
            <a:r>
              <a:rPr lang="en-US" dirty="0">
                <a:latin typeface="Times New Roman" panose="02020603050405020304" pitchFamily="18" charset="0"/>
                <a:cs typeface="Times New Roman" panose="02020603050405020304" pitchFamily="18" charset="0"/>
              </a:rPr>
              <a:t>Computer hardware and software specifications</a:t>
            </a:r>
          </a:p>
          <a:p>
            <a:pPr lvl="1" algn="just"/>
            <a:r>
              <a:rPr lang="en-US" dirty="0">
                <a:latin typeface="Times New Roman" panose="02020603050405020304" pitchFamily="18" charset="0"/>
                <a:cs typeface="Times New Roman" panose="02020603050405020304" pitchFamily="18" charset="0"/>
              </a:rPr>
              <a:t>Information about the networking systems</a:t>
            </a:r>
          </a:p>
          <a:p>
            <a:pPr lvl="1" algn="just"/>
            <a:r>
              <a:rPr lang="en-US" dirty="0">
                <a:latin typeface="Times New Roman" panose="02020603050405020304" pitchFamily="18" charset="0"/>
                <a:cs typeface="Times New Roman" panose="02020603050405020304" pitchFamily="18" charset="0"/>
              </a:rPr>
              <a:t>Information about the latest security systems available in the market</a:t>
            </a:r>
          </a:p>
          <a:p>
            <a:pPr lvl="1" algn="just"/>
            <a:r>
              <a:rPr lang="en-US" dirty="0">
                <a:latin typeface="Times New Roman" panose="02020603050405020304" pitchFamily="18" charset="0"/>
                <a:cs typeface="Times New Roman" panose="02020603050405020304" pitchFamily="18" charset="0"/>
              </a:rPr>
              <a:t>Feedback of the users</a:t>
            </a:r>
          </a:p>
          <a:p>
            <a:pPr lvl="1" algn="just"/>
            <a:r>
              <a:rPr lang="en-US" dirty="0">
                <a:latin typeface="Times New Roman" panose="02020603050405020304" pitchFamily="18" charset="0"/>
                <a:cs typeface="Times New Roman" panose="02020603050405020304" pitchFamily="18" charset="0"/>
              </a:rPr>
              <a:t>Problems faced by the users</a:t>
            </a:r>
          </a:p>
        </p:txBody>
      </p:sp>
    </p:spTree>
    <p:extLst>
      <p:ext uri="{BB962C8B-B14F-4D97-AF65-F5344CB8AC3E}">
        <p14:creationId xmlns:p14="http://schemas.microsoft.com/office/powerpoint/2010/main" val="22068437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animEffect transition="in" filter="fade">
                                      <p:cBhvr>
                                        <p:cTn id="19" dur="500"/>
                                        <p:tgtEl>
                                          <p:spTgt spid="3">
                                            <p:txEl>
                                              <p:pRg st="5" end="5"/>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anose="02020603050405020304" pitchFamily="18" charset="0"/>
                <a:cs typeface="Times New Roman" panose="02020603050405020304" pitchFamily="18" charset="0"/>
              </a:rPr>
              <a:t>How to Manage Data/Information Effectively?</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pPr algn="just"/>
            <a:r>
              <a:rPr lang="en-US" b="1" dirty="0">
                <a:latin typeface="Times New Roman" panose="02020603050405020304" pitchFamily="18" charset="0"/>
                <a:cs typeface="Times New Roman" panose="02020603050405020304" pitchFamily="18" charset="0"/>
              </a:rPr>
              <a:t>What is a policy?</a:t>
            </a:r>
          </a:p>
          <a:p>
            <a:pPr lvl="1" algn="just"/>
            <a:r>
              <a:rPr lang="en-US" dirty="0">
                <a:latin typeface="Times New Roman" panose="02020603050405020304" pitchFamily="18" charset="0"/>
                <a:cs typeface="Times New Roman" panose="02020603050405020304" pitchFamily="18" charset="0"/>
              </a:rPr>
              <a:t>A policy is a statement of agreed intent that clearly sets out an </a:t>
            </a:r>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views with respect to a particular matter.</a:t>
            </a:r>
          </a:p>
          <a:p>
            <a:pPr algn="just"/>
            <a:r>
              <a:rPr lang="en-US" b="1" dirty="0">
                <a:latin typeface="Times New Roman" panose="02020603050405020304" pitchFamily="18" charset="0"/>
                <a:cs typeface="Times New Roman" panose="02020603050405020304" pitchFamily="18" charset="0"/>
              </a:rPr>
              <a:t>What is a procedure?</a:t>
            </a:r>
          </a:p>
          <a:p>
            <a:pPr lvl="1" algn="just"/>
            <a:r>
              <a:rPr lang="en-US" dirty="0">
                <a:latin typeface="Times New Roman" panose="02020603050405020304" pitchFamily="18" charset="0"/>
                <a:cs typeface="Times New Roman" panose="02020603050405020304" pitchFamily="18" charset="0"/>
              </a:rPr>
              <a:t>A procedure/practice is a clear step-by-step method for implementing an </a:t>
            </a:r>
            <a:r>
              <a:rPr lang="en-US" dirty="0" err="1">
                <a:latin typeface="Times New Roman" panose="02020603050405020304" pitchFamily="18" charset="0"/>
                <a:cs typeface="Times New Roman" panose="02020603050405020304" pitchFamily="18" charset="0"/>
              </a:rPr>
              <a:t>organisation’s</a:t>
            </a:r>
            <a:r>
              <a:rPr lang="en-US" dirty="0">
                <a:latin typeface="Times New Roman" panose="02020603050405020304" pitchFamily="18" charset="0"/>
                <a:cs typeface="Times New Roman" panose="02020603050405020304" pitchFamily="18" charset="0"/>
              </a:rPr>
              <a:t> policy, or responsibility.</a:t>
            </a:r>
          </a:p>
        </p:txBody>
      </p:sp>
    </p:spTree>
    <p:extLst>
      <p:ext uri="{BB962C8B-B14F-4D97-AF65-F5344CB8AC3E}">
        <p14:creationId xmlns:p14="http://schemas.microsoft.com/office/powerpoint/2010/main" val="491455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How to Manage Data/Information Effectively?</a:t>
            </a:r>
            <a:endParaRPr lang="en-US" dirty="0"/>
          </a:p>
        </p:txBody>
      </p:sp>
      <p:sp>
        <p:nvSpPr>
          <p:cNvPr id="3" name="Content Placeholder 2"/>
          <p:cNvSpPr>
            <a:spLocks noGrp="1"/>
          </p:cNvSpPr>
          <p:nvPr>
            <p:ph idx="1"/>
          </p:nvPr>
        </p:nvSpPr>
        <p:spPr>
          <a:xfrm>
            <a:off x="457200" y="1600200"/>
            <a:ext cx="8229600" cy="5029200"/>
          </a:xfrm>
        </p:spPr>
        <p:txBody>
          <a:bodyPr>
            <a:normAutofit lnSpcReduction="10000"/>
          </a:bodyPr>
          <a:lstStyle/>
          <a:p>
            <a:pPr algn="just"/>
            <a:r>
              <a:rPr lang="en-US" dirty="0"/>
              <a:t>Why does an Information Security Analyst need to understand the </a:t>
            </a:r>
            <a:r>
              <a:rPr lang="en-US" dirty="0" err="1"/>
              <a:t>organisation’s</a:t>
            </a:r>
            <a:r>
              <a:rPr lang="en-US" dirty="0"/>
              <a:t> policies and procedures?</a:t>
            </a:r>
          </a:p>
          <a:p>
            <a:pPr lvl="1" algn="just"/>
            <a:r>
              <a:rPr lang="en-US" dirty="0"/>
              <a:t>It gives a framework for actions to get on with their job.</a:t>
            </a:r>
          </a:p>
          <a:p>
            <a:pPr lvl="1" algn="just"/>
            <a:r>
              <a:rPr lang="en-US" dirty="0"/>
              <a:t>It helps understand the expectations out of him/her. In other words, it helps one understand their role and responsibilities.</a:t>
            </a:r>
          </a:p>
          <a:p>
            <a:pPr lvl="1" algn="just"/>
            <a:r>
              <a:rPr lang="en-US" dirty="0"/>
              <a:t>It helps comply with the legal requirements.</a:t>
            </a:r>
          </a:p>
          <a:p>
            <a:pPr lvl="1" algn="just"/>
            <a:r>
              <a:rPr lang="en-US" dirty="0"/>
              <a:t>It helps understand the quality standards set out by the </a:t>
            </a:r>
            <a:r>
              <a:rPr lang="en-US" dirty="0" err="1"/>
              <a:t>organisation</a:t>
            </a:r>
            <a:r>
              <a:rPr lang="en-US" dirty="0"/>
              <a:t>.</a:t>
            </a:r>
          </a:p>
        </p:txBody>
      </p:sp>
    </p:spTree>
    <p:extLst>
      <p:ext uri="{BB962C8B-B14F-4D97-AF65-F5344CB8AC3E}">
        <p14:creationId xmlns:p14="http://schemas.microsoft.com/office/powerpoint/2010/main" val="382164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4" end="4"/>
                                            </p:txEl>
                                          </p:spTgt>
                                        </p:tgtEl>
                                        <p:attrNameLst>
                                          <p:attrName>style.visibility</p:attrName>
                                        </p:attrNameLst>
                                      </p:cBhvr>
                                      <p:to>
                                        <p:strVal val="visible"/>
                                      </p:to>
                                    </p:set>
                                    <p:animEffect transition="in" filter="fade">
                                      <p:cBhvr>
                                        <p:cTn id="16"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TotalTime>
  <Words>1833</Words>
  <Application>Microsoft Office PowerPoint</Application>
  <PresentationFormat>On-screen Show (4:3)</PresentationFormat>
  <Paragraphs>134</Paragraphs>
  <Slides>25</Slides>
  <Notes>0</Notes>
  <HiddenSlides>0</HiddenSlides>
  <MMClips>0</MMClip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Office Theme</vt:lpstr>
      <vt:lpstr>Module-6</vt:lpstr>
      <vt:lpstr>Information and Knowledge Management</vt:lpstr>
      <vt:lpstr>Knowledge required for the job of Information Security Analyst</vt:lpstr>
      <vt:lpstr>Knowledge required for the job of Information Security Analyst</vt:lpstr>
      <vt:lpstr>Knowledge required for the job of Information Security Analyst</vt:lpstr>
      <vt:lpstr>Knowledge Management</vt:lpstr>
      <vt:lpstr>Knowledge Management</vt:lpstr>
      <vt:lpstr>How to Manage Data/Information Effectively?</vt:lpstr>
      <vt:lpstr>How to Manage Data/Information Effectively?</vt:lpstr>
      <vt:lpstr>How to Manage Data/Information Effectively?</vt:lpstr>
      <vt:lpstr>How to Manage Data/Information Effectively?</vt:lpstr>
      <vt:lpstr>How to Manage Data/Information Effectively?</vt:lpstr>
      <vt:lpstr>How to Manage Data/Information Effectively?</vt:lpstr>
      <vt:lpstr>How to Manage Data/Information Effectively?</vt:lpstr>
      <vt:lpstr>How to Manage Data/Information Effectively?</vt:lpstr>
      <vt:lpstr>How to Manage Data/Information Effectively?</vt:lpstr>
      <vt:lpstr>How to Manage Data/Information Effectively?</vt:lpstr>
      <vt:lpstr>How to Manage Data/Information Effectively?</vt:lpstr>
      <vt:lpstr>How to Manage Data/Information Effectively?</vt:lpstr>
      <vt:lpstr>How to Manage Data/Information Effectively?</vt:lpstr>
      <vt:lpstr>How to Manage Data/Information Effectively?</vt:lpstr>
      <vt:lpstr>How to Manage Data/Information Effectively?</vt:lpstr>
      <vt:lpstr>Performance Evaluation Criteria for an Information Security Analyst</vt:lpstr>
      <vt:lpstr>Performance Evaluation Criteria for an Information Security Analyst</vt:lpstr>
      <vt:lpstr>Performance Evaluation Criteria for an Information Security Analyst</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Module-7</dc:title>
  <dc:creator>Admin</dc:creator>
  <cp:lastModifiedBy>Admin</cp:lastModifiedBy>
  <cp:revision>37</cp:revision>
  <dcterms:created xsi:type="dcterms:W3CDTF">2006-08-16T00:00:00Z</dcterms:created>
  <dcterms:modified xsi:type="dcterms:W3CDTF">2024-03-15T05:26:13Z</dcterms:modified>
</cp:coreProperties>
</file>