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0" r:id="rId7"/>
    <p:sldId id="263" r:id="rId8"/>
    <p:sldId id="264" r:id="rId9"/>
    <p:sldId id="265" r:id="rId10"/>
    <p:sldId id="273" r:id="rId11"/>
    <p:sldId id="266" r:id="rId12"/>
    <p:sldId id="267" r:id="rId13"/>
    <p:sldId id="268"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0" d="100"/>
          <a:sy n="70" d="100"/>
        </p:scale>
        <p:origin x="7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B26F-8808-BCC0-568E-80D4104BA1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BED2D0-FB53-55A1-6F24-21C9AD9F6A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D9C618-1BA0-EF9A-C2E8-1BB4F0421554}"/>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5" name="Footer Placeholder 4">
            <a:extLst>
              <a:ext uri="{FF2B5EF4-FFF2-40B4-BE49-F238E27FC236}">
                <a16:creationId xmlns:a16="http://schemas.microsoft.com/office/drawing/2014/main" id="{5EE9395F-7BE5-3663-A7E3-56E303FDE9E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AC88780-961A-4D60-C1F7-BD360B9D1012}"/>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403846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74F7-C502-C65E-DA53-7D3B53025D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82D328-4EAA-7759-E5FD-D272FD7926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3144B-3436-C76B-6212-E6A08CA97B9B}"/>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5" name="Footer Placeholder 4">
            <a:extLst>
              <a:ext uri="{FF2B5EF4-FFF2-40B4-BE49-F238E27FC236}">
                <a16:creationId xmlns:a16="http://schemas.microsoft.com/office/drawing/2014/main" id="{DB8BFEB4-3122-2479-4D21-74E4AF1751B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0CD89D0-E4DE-A6C6-0805-980BC842F5C1}"/>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3833001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727A59-6289-631D-B724-C680472612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336D01-8AB0-6106-07BB-42DF6D5B09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A415B2-AD8D-7EFC-20BA-7D9311437C68}"/>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5" name="Footer Placeholder 4">
            <a:extLst>
              <a:ext uri="{FF2B5EF4-FFF2-40B4-BE49-F238E27FC236}">
                <a16:creationId xmlns:a16="http://schemas.microsoft.com/office/drawing/2014/main" id="{0AE27BFB-2AE0-D686-09E8-2B2E6F0EB12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585DB67-F798-6025-8961-175D21465BB6}"/>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69472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D183-E0C8-DDDB-3866-2175BEB23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626B98-54EB-38A4-E140-D6CDD700C9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C104FA-B981-5456-8FD6-F3DCD8892152}"/>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5" name="Footer Placeholder 4">
            <a:extLst>
              <a:ext uri="{FF2B5EF4-FFF2-40B4-BE49-F238E27FC236}">
                <a16:creationId xmlns:a16="http://schemas.microsoft.com/office/drawing/2014/main" id="{233574BC-B8A3-A71D-87AA-CBCAF01B3D8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21605A-E263-C30C-2789-D43FB295693D}"/>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113807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77E0-8DA3-D303-7181-A4227DD332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839788-9283-5C2B-4A41-A15F71340E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A709D3-6CFA-FE7D-FE23-86F2819E998F}"/>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5" name="Footer Placeholder 4">
            <a:extLst>
              <a:ext uri="{FF2B5EF4-FFF2-40B4-BE49-F238E27FC236}">
                <a16:creationId xmlns:a16="http://schemas.microsoft.com/office/drawing/2014/main" id="{D5220D14-7E40-FE64-B830-AB062CCAA50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A208C0D-838D-C16C-62F2-B2FAB3930ADF}"/>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3679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5EA68-43DD-2D8C-0DC2-B7CBE355B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47DC9A-ECF6-30B9-472D-B22803139A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2B6CDA-AE9B-C66C-B6A8-4E286EBFFC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15B8CF-D272-CFBC-66A1-9CF54F982619}"/>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6" name="Footer Placeholder 5">
            <a:extLst>
              <a:ext uri="{FF2B5EF4-FFF2-40B4-BE49-F238E27FC236}">
                <a16:creationId xmlns:a16="http://schemas.microsoft.com/office/drawing/2014/main" id="{3397CFE5-3C2F-944A-DFD0-7C07CAE7E92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4CCF0A1-567F-C933-D8E5-C08EC0BFF8EA}"/>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1825611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EBDD2-3CC2-9BB5-9EA2-D5C7ED40EB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8A18E4-EE3E-0E2C-25F2-7E933F7F5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58253E-D3B0-93BF-590C-F90CBEA0EB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DD78F5-CD0F-A89F-80E9-C6CB6ED47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F2D13D-95BA-8130-B497-0B315F31DD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C03DFA-8BCB-BB5E-CE25-B0B307E66E0F}"/>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8" name="Footer Placeholder 7">
            <a:extLst>
              <a:ext uri="{FF2B5EF4-FFF2-40B4-BE49-F238E27FC236}">
                <a16:creationId xmlns:a16="http://schemas.microsoft.com/office/drawing/2014/main" id="{431310E2-3FFD-16C1-84BA-22A0E4687CDE}"/>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72D362E-7CE3-84BB-98AE-1CB6A43C84F9}"/>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1454443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E78B7-B715-2FC9-AF27-23EFDFD29B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388488-B56A-1FDD-B713-6D8A3CB143C2}"/>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4" name="Footer Placeholder 3">
            <a:extLst>
              <a:ext uri="{FF2B5EF4-FFF2-40B4-BE49-F238E27FC236}">
                <a16:creationId xmlns:a16="http://schemas.microsoft.com/office/drawing/2014/main" id="{05CB7C6E-5009-0ADE-11C8-7C7D6CB04475}"/>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A7BF647-C04B-5974-1BD6-253AF0EA29E6}"/>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709040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093E72-0E47-6C0E-0FEC-51C694E38F16}"/>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3" name="Footer Placeholder 2">
            <a:extLst>
              <a:ext uri="{FF2B5EF4-FFF2-40B4-BE49-F238E27FC236}">
                <a16:creationId xmlns:a16="http://schemas.microsoft.com/office/drawing/2014/main" id="{05B8D43F-A43D-FF50-3A3E-D230F6BD8AE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FE7FB59-464E-AAFB-A5ED-6E452C6A9F43}"/>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171320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779F-8BB3-99B1-7386-E566C84E9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4BBC63-F98F-7FAF-FD5D-6475AB2AF9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7AB1E5-A327-20DD-6BB8-1D597D1E1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F81A07-6941-9ABC-12C0-3C19C7F17693}"/>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6" name="Footer Placeholder 5">
            <a:extLst>
              <a:ext uri="{FF2B5EF4-FFF2-40B4-BE49-F238E27FC236}">
                <a16:creationId xmlns:a16="http://schemas.microsoft.com/office/drawing/2014/main" id="{4842418F-76DA-EBE8-8976-D21E2E7497E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91D7873-4DAC-803F-F75C-A40F8378E3DC}"/>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70373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B08E-5D7E-7A5C-9D88-F92DE61AC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7FF9F2-FA54-62CE-736D-E09123206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E08CAC1-1995-128F-696F-DF7C69D40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6C07F-24AB-CAC6-774E-3936A60897B9}"/>
              </a:ext>
            </a:extLst>
          </p:cNvPr>
          <p:cNvSpPr>
            <a:spLocks noGrp="1"/>
          </p:cNvSpPr>
          <p:nvPr>
            <p:ph type="dt" sz="half" idx="10"/>
          </p:nvPr>
        </p:nvSpPr>
        <p:spPr/>
        <p:txBody>
          <a:bodyPr/>
          <a:lstStyle/>
          <a:p>
            <a:fld id="{6BE252E3-9776-46A5-AC0C-3BAC97855321}" type="datetimeFigureOut">
              <a:rPr lang="en-IN" smtClean="0"/>
              <a:t>01-01-2024</a:t>
            </a:fld>
            <a:endParaRPr lang="en-IN" dirty="0"/>
          </a:p>
        </p:txBody>
      </p:sp>
      <p:sp>
        <p:nvSpPr>
          <p:cNvPr id="6" name="Footer Placeholder 5">
            <a:extLst>
              <a:ext uri="{FF2B5EF4-FFF2-40B4-BE49-F238E27FC236}">
                <a16:creationId xmlns:a16="http://schemas.microsoft.com/office/drawing/2014/main" id="{EE46BA61-7A1C-2DB8-E834-4C01CEAC0FA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9D9E5BE-B788-A67F-7F8A-879BCD466E9F}"/>
              </a:ext>
            </a:extLst>
          </p:cNvPr>
          <p:cNvSpPr>
            <a:spLocks noGrp="1"/>
          </p:cNvSpPr>
          <p:nvPr>
            <p:ph type="sldNum" sz="quarter" idx="12"/>
          </p:nvPr>
        </p:nvSpPr>
        <p:spPr/>
        <p:txBody>
          <a:bodyPr/>
          <a:lstStyle/>
          <a:p>
            <a:fld id="{44E87F61-BD39-4F8C-A4A1-1CE2C8797414}" type="slidenum">
              <a:rPr lang="en-IN" smtClean="0"/>
              <a:t>‹#›</a:t>
            </a:fld>
            <a:endParaRPr lang="en-IN" dirty="0"/>
          </a:p>
        </p:txBody>
      </p:sp>
    </p:spTree>
    <p:extLst>
      <p:ext uri="{BB962C8B-B14F-4D97-AF65-F5344CB8AC3E}">
        <p14:creationId xmlns:p14="http://schemas.microsoft.com/office/powerpoint/2010/main" val="344038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44B4B-358D-BDB7-6116-AC5D482DE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EC587-5180-045A-6C57-00ECADD7F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B1356E-848C-FF39-8E49-15DF1BBE10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252E3-9776-46A5-AC0C-3BAC97855321}" type="datetimeFigureOut">
              <a:rPr lang="en-IN" smtClean="0"/>
              <a:t>01-01-2024</a:t>
            </a:fld>
            <a:endParaRPr lang="en-IN" dirty="0"/>
          </a:p>
        </p:txBody>
      </p:sp>
      <p:sp>
        <p:nvSpPr>
          <p:cNvPr id="5" name="Footer Placeholder 4">
            <a:extLst>
              <a:ext uri="{FF2B5EF4-FFF2-40B4-BE49-F238E27FC236}">
                <a16:creationId xmlns:a16="http://schemas.microsoft.com/office/drawing/2014/main" id="{4D2D4ACD-49F5-D852-21B9-3EE93B38C7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9A88BF0-1361-6363-9C00-36EB6E9644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87F61-BD39-4F8C-A4A1-1CE2C8797414}" type="slidenum">
              <a:rPr lang="en-IN" smtClean="0"/>
              <a:t>‹#›</a:t>
            </a:fld>
            <a:endParaRPr lang="en-IN" dirty="0"/>
          </a:p>
        </p:txBody>
      </p:sp>
    </p:spTree>
    <p:extLst>
      <p:ext uri="{BB962C8B-B14F-4D97-AF65-F5344CB8AC3E}">
        <p14:creationId xmlns:p14="http://schemas.microsoft.com/office/powerpoint/2010/main" val="4005246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887" y="-157223"/>
            <a:ext cx="9144000" cy="2387600"/>
          </a:xfrm>
        </p:spPr>
        <p:txBody>
          <a:bodyPr>
            <a:normAutofit/>
          </a:bodyPr>
          <a:lstStyle/>
          <a:p>
            <a:r>
              <a:rPr lang="en-US" sz="4800" b="1" dirty="0">
                <a:latin typeface="Calibri"/>
                <a:cs typeface="Calibri Light"/>
              </a:rPr>
              <a:t>MICROPROCESSORS AND MICROCONTROLLERS (BECE204L)</a:t>
            </a:r>
          </a:p>
        </p:txBody>
      </p:sp>
      <p:sp>
        <p:nvSpPr>
          <p:cNvPr id="3" name="Subtitle 2"/>
          <p:cNvSpPr>
            <a:spLocks noGrp="1"/>
          </p:cNvSpPr>
          <p:nvPr>
            <p:ph type="subTitle" idx="1"/>
          </p:nvPr>
        </p:nvSpPr>
        <p:spPr>
          <a:xfrm>
            <a:off x="1524000" y="2796906"/>
            <a:ext cx="9144000" cy="1655762"/>
          </a:xfrm>
        </p:spPr>
        <p:txBody>
          <a:bodyPr vert="horz" lIns="91440" tIns="45720" rIns="91440" bIns="45720" rtlCol="0" anchor="t">
            <a:noAutofit/>
          </a:bodyPr>
          <a:lstStyle/>
          <a:p>
            <a:r>
              <a:rPr lang="en-US" sz="2000" b="1" dirty="0">
                <a:cs typeface="Calibri"/>
              </a:rPr>
              <a:t>DR. NAUSHAD MANZOOR LASKAR</a:t>
            </a:r>
          </a:p>
          <a:p>
            <a:r>
              <a:rPr lang="en-US" sz="2000" b="1" dirty="0">
                <a:cs typeface="Calibri"/>
              </a:rPr>
              <a:t>ASSISTANT PROFESSOR SG-1</a:t>
            </a:r>
          </a:p>
          <a:p>
            <a:r>
              <a:rPr lang="en-US" sz="2000" b="1" dirty="0">
                <a:cs typeface="Calibri"/>
              </a:rPr>
              <a:t>SCHOOL OF ELECTRONICS ENGINEERING (SENSE)</a:t>
            </a:r>
          </a:p>
          <a:p>
            <a:r>
              <a:rPr lang="en-US" sz="2000" b="1" dirty="0">
                <a:cs typeface="Calibri"/>
              </a:rPr>
              <a:t>VELLORE INSTITUTE OF TECHNOLOGY, VELLORE</a:t>
            </a:r>
          </a:p>
        </p:txBody>
      </p:sp>
      <p:pic>
        <p:nvPicPr>
          <p:cNvPr id="4" name="Picture 4" descr="Calendar&#10;&#10;Description automatically generated">
            <a:extLst>
              <a:ext uri="{FF2B5EF4-FFF2-40B4-BE49-F238E27FC236}">
                <a16:creationId xmlns:a16="http://schemas.microsoft.com/office/drawing/2014/main" id="{93EF4837-D8C7-5BA0-906A-C02686FDA728}"/>
              </a:ext>
            </a:extLst>
          </p:cNvPr>
          <p:cNvPicPr>
            <a:picLocks noChangeAspect="1"/>
          </p:cNvPicPr>
          <p:nvPr/>
        </p:nvPicPr>
        <p:blipFill>
          <a:blip r:embed="rId2"/>
          <a:stretch>
            <a:fillRect/>
          </a:stretch>
        </p:blipFill>
        <p:spPr>
          <a:xfrm>
            <a:off x="4839418" y="4700676"/>
            <a:ext cx="2527540" cy="189925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726A-EC88-C968-4B74-78EB44EEC9DC}"/>
              </a:ext>
            </a:extLst>
          </p:cNvPr>
          <p:cNvSpPr>
            <a:spLocks noGrp="1"/>
          </p:cNvSpPr>
          <p:nvPr>
            <p:ph type="title"/>
          </p:nvPr>
        </p:nvSpPr>
        <p:spPr>
          <a:xfrm>
            <a:off x="838200" y="365126"/>
            <a:ext cx="10515600" cy="801066"/>
          </a:xfrm>
        </p:spPr>
        <p:txBody>
          <a:bodyPr>
            <a:normAutofit/>
          </a:bodyPr>
          <a:lstStyle/>
          <a:p>
            <a:pPr algn="just"/>
            <a:r>
              <a:rPr lang="en-US" sz="3200" b="1" i="1" u="sng" dirty="0">
                <a:latin typeface="+mn-lt"/>
              </a:rPr>
              <a:t>Memory</a:t>
            </a:r>
            <a:endParaRPr lang="en-IN" sz="3200" b="1" i="1" u="sng" dirty="0">
              <a:latin typeface="+mn-lt"/>
            </a:endParaRPr>
          </a:p>
        </p:txBody>
      </p:sp>
      <p:sp>
        <p:nvSpPr>
          <p:cNvPr id="3" name="Content Placeholder 2">
            <a:extLst>
              <a:ext uri="{FF2B5EF4-FFF2-40B4-BE49-F238E27FC236}">
                <a16:creationId xmlns:a16="http://schemas.microsoft.com/office/drawing/2014/main" id="{1B8D58D4-C45B-18DD-2DE6-B103D67AE826}"/>
              </a:ext>
            </a:extLst>
          </p:cNvPr>
          <p:cNvSpPr>
            <a:spLocks noGrp="1"/>
          </p:cNvSpPr>
          <p:nvPr>
            <p:ph idx="1"/>
          </p:nvPr>
        </p:nvSpPr>
        <p:spPr>
          <a:xfrm>
            <a:off x="838200" y="1296156"/>
            <a:ext cx="10515600" cy="4719224"/>
          </a:xfrm>
        </p:spPr>
        <p:txBody>
          <a:bodyPr/>
          <a:lstStyle/>
          <a:p>
            <a:pPr algn="just">
              <a:buFont typeface="Wingdings" panose="05000000000000000000" pitchFamily="2" charset="2"/>
              <a:buChar char="§"/>
            </a:pPr>
            <a:r>
              <a:rPr lang="en-US" sz="1800" b="1" i="0" u="none" strike="noStrike" baseline="0" dirty="0">
                <a:solidFill>
                  <a:srgbClr val="000000"/>
                </a:solidFill>
                <a:latin typeface="Calibri" panose="020F0502020204030204" pitchFamily="34" charset="0"/>
              </a:rPr>
              <a:t>RAM − </a:t>
            </a:r>
            <a:r>
              <a:rPr lang="en-US" sz="1800" b="0" i="0" u="none" strike="noStrike" baseline="0" dirty="0">
                <a:solidFill>
                  <a:srgbClr val="000000"/>
                </a:solidFill>
                <a:latin typeface="Calibri" panose="020F0502020204030204" pitchFamily="34" charset="0"/>
              </a:rPr>
              <a:t>Random Access Memory is </a:t>
            </a:r>
            <a:r>
              <a:rPr lang="en-US" sz="1800" b="1" i="0" u="none" strike="noStrike" baseline="0" dirty="0">
                <a:solidFill>
                  <a:srgbClr val="000000"/>
                </a:solidFill>
                <a:latin typeface="Calibri" panose="020F0502020204030204" pitchFamily="34" charset="0"/>
              </a:rPr>
              <a:t>volatile memory </a:t>
            </a:r>
            <a:r>
              <a:rPr lang="en-US" sz="1800" b="0" i="0" u="none" strike="noStrike" baseline="0" dirty="0">
                <a:solidFill>
                  <a:srgbClr val="000000"/>
                </a:solidFill>
                <a:latin typeface="Calibri" panose="020F0502020204030204" pitchFamily="34" charset="0"/>
              </a:rPr>
              <a:t>that gets erased when power is switched off. All data and instructions are stored in RAM.</a:t>
            </a:r>
          </a:p>
          <a:p>
            <a:pPr algn="just">
              <a:buFont typeface="Wingdings" panose="05000000000000000000" pitchFamily="2" charset="2"/>
              <a:buChar char="§"/>
            </a:pPr>
            <a:r>
              <a:rPr lang="en-US" sz="1800" b="1" i="0" u="none" strike="noStrike" baseline="0" dirty="0">
                <a:solidFill>
                  <a:srgbClr val="000000"/>
                </a:solidFill>
                <a:latin typeface="Calibri" panose="020F0502020204030204" pitchFamily="34" charset="0"/>
              </a:rPr>
              <a:t>ROM − </a:t>
            </a:r>
            <a:r>
              <a:rPr lang="en-US" sz="1800" b="0" i="0" u="none" strike="noStrike" baseline="0" dirty="0">
                <a:solidFill>
                  <a:srgbClr val="000000"/>
                </a:solidFill>
                <a:latin typeface="Calibri" panose="020F0502020204030204" pitchFamily="34" charset="0"/>
              </a:rPr>
              <a:t>Read Only Memory is </a:t>
            </a:r>
            <a:r>
              <a:rPr lang="en-US" sz="1800" b="1" i="0" u="none" strike="noStrike" baseline="0" dirty="0">
                <a:solidFill>
                  <a:srgbClr val="000000"/>
                </a:solidFill>
                <a:latin typeface="Calibri" panose="020F0502020204030204" pitchFamily="34" charset="0"/>
              </a:rPr>
              <a:t>non-volatile memory </a:t>
            </a:r>
            <a:r>
              <a:rPr lang="en-US" sz="1800" b="0" i="0" u="none" strike="noStrike" baseline="0" dirty="0">
                <a:solidFill>
                  <a:srgbClr val="000000"/>
                </a:solidFill>
                <a:latin typeface="Calibri" panose="020F0502020204030204" pitchFamily="34" charset="0"/>
              </a:rPr>
              <a:t>whose data remains intact even after power is switched off. Microprocessor can read from it any time it wants but cannot write to it. </a:t>
            </a:r>
            <a:endParaRPr lang="en-IN" dirty="0"/>
          </a:p>
        </p:txBody>
      </p:sp>
      <p:pic>
        <p:nvPicPr>
          <p:cNvPr id="5" name="Picture 4">
            <a:extLst>
              <a:ext uri="{FF2B5EF4-FFF2-40B4-BE49-F238E27FC236}">
                <a16:creationId xmlns:a16="http://schemas.microsoft.com/office/drawing/2014/main" id="{4D483D5D-71BA-B26A-CA13-1313D2797683}"/>
              </a:ext>
            </a:extLst>
          </p:cNvPr>
          <p:cNvPicPr>
            <a:picLocks noChangeAspect="1"/>
          </p:cNvPicPr>
          <p:nvPr/>
        </p:nvPicPr>
        <p:blipFill>
          <a:blip r:embed="rId2"/>
          <a:stretch>
            <a:fillRect/>
          </a:stretch>
        </p:blipFill>
        <p:spPr>
          <a:xfrm>
            <a:off x="2166796" y="2584117"/>
            <a:ext cx="7858408" cy="3431263"/>
          </a:xfrm>
          <a:prstGeom prst="rect">
            <a:avLst/>
          </a:prstGeom>
        </p:spPr>
      </p:pic>
      <p:sp>
        <p:nvSpPr>
          <p:cNvPr id="7" name="TextBox 6">
            <a:extLst>
              <a:ext uri="{FF2B5EF4-FFF2-40B4-BE49-F238E27FC236}">
                <a16:creationId xmlns:a16="http://schemas.microsoft.com/office/drawing/2014/main" id="{47B269D8-C25C-D800-B0B0-AA9D6201CEB1}"/>
              </a:ext>
            </a:extLst>
          </p:cNvPr>
          <p:cNvSpPr txBox="1"/>
          <p:nvPr/>
        </p:nvSpPr>
        <p:spPr>
          <a:xfrm>
            <a:off x="2166796" y="6123542"/>
            <a:ext cx="8426693" cy="369332"/>
          </a:xfrm>
          <a:prstGeom prst="rect">
            <a:avLst/>
          </a:prstGeom>
          <a:noFill/>
        </p:spPr>
        <p:txBody>
          <a:bodyPr wrap="square">
            <a:spAutoFit/>
          </a:bodyPr>
          <a:lstStyle/>
          <a:p>
            <a:r>
              <a:rPr lang="en-US" sz="1800" b="0" i="0" u="none" strike="noStrike" baseline="0" dirty="0">
                <a:solidFill>
                  <a:srgbClr val="000000"/>
                </a:solidFill>
                <a:latin typeface="Calibri" panose="020F0502020204030204" pitchFamily="34" charset="0"/>
              </a:rPr>
              <a:t>It is a processor in which memory and I/O output component is connected externally.</a:t>
            </a:r>
            <a:endParaRPr lang="en-IN" dirty="0"/>
          </a:p>
        </p:txBody>
      </p:sp>
    </p:spTree>
    <p:extLst>
      <p:ext uri="{BB962C8B-B14F-4D97-AF65-F5344CB8AC3E}">
        <p14:creationId xmlns:p14="http://schemas.microsoft.com/office/powerpoint/2010/main" val="222374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27ED-E4E7-DAA6-68A2-9C498EA41559}"/>
              </a:ext>
            </a:extLst>
          </p:cNvPr>
          <p:cNvSpPr>
            <a:spLocks noGrp="1"/>
          </p:cNvSpPr>
          <p:nvPr>
            <p:ph type="title"/>
          </p:nvPr>
        </p:nvSpPr>
        <p:spPr>
          <a:xfrm>
            <a:off x="838200" y="365125"/>
            <a:ext cx="10515600" cy="736092"/>
          </a:xfrm>
        </p:spPr>
        <p:txBody>
          <a:bodyPr/>
          <a:lstStyle/>
          <a:p>
            <a:r>
              <a:rPr lang="en-US" b="1" i="1" u="sng" dirty="0">
                <a:latin typeface="Calibri"/>
                <a:cs typeface="Calibri"/>
              </a:rPr>
              <a:t>Basic Microprocessor Terms</a:t>
            </a:r>
          </a:p>
          <a:p>
            <a:endParaRPr lang="en-US" dirty="0">
              <a:cs typeface="Calibri Light"/>
            </a:endParaRPr>
          </a:p>
        </p:txBody>
      </p:sp>
      <p:sp>
        <p:nvSpPr>
          <p:cNvPr id="3" name="Content Placeholder 2">
            <a:extLst>
              <a:ext uri="{FF2B5EF4-FFF2-40B4-BE49-F238E27FC236}">
                <a16:creationId xmlns:a16="http://schemas.microsoft.com/office/drawing/2014/main" id="{1DAE9988-D21C-BE65-1E20-9E6FB088FEF2}"/>
              </a:ext>
            </a:extLst>
          </p:cNvPr>
          <p:cNvSpPr>
            <a:spLocks noGrp="1"/>
          </p:cNvSpPr>
          <p:nvPr>
            <p:ph idx="1"/>
          </p:nvPr>
        </p:nvSpPr>
        <p:spPr>
          <a:xfrm>
            <a:off x="838200" y="1106758"/>
            <a:ext cx="10515600" cy="5070205"/>
          </a:xfrm>
        </p:spPr>
        <p:txBody>
          <a:bodyPr vert="horz" lIns="91440" tIns="45720" rIns="91440" bIns="45720" rtlCol="0" anchor="t">
            <a:normAutofit fontScale="62500" lnSpcReduction="20000"/>
          </a:bodyPr>
          <a:lstStyle/>
          <a:p>
            <a:pPr algn="just">
              <a:buFont typeface="Wingdings" panose="05000000000000000000" pitchFamily="2" charset="2"/>
              <a:buChar char="Ø"/>
            </a:pPr>
            <a:r>
              <a:rPr lang="en-US" b="1" dirty="0">
                <a:ea typeface="+mn-lt"/>
                <a:cs typeface="+mn-lt"/>
              </a:rPr>
              <a:t>Instructions Per Cycle</a:t>
            </a:r>
            <a:r>
              <a:rPr lang="en-US" dirty="0">
                <a:ea typeface="+mn-lt"/>
                <a:cs typeface="+mn-lt"/>
              </a:rPr>
              <a:t> – A way to measure CPU’s instruction speed in a single clock.</a:t>
            </a:r>
            <a:endParaRPr lang="en-US" dirty="0">
              <a:cs typeface="Calibri" panose="020F0502020204030204"/>
            </a:endParaRPr>
          </a:p>
          <a:p>
            <a:pPr algn="just">
              <a:buFont typeface="Wingdings" panose="05000000000000000000" pitchFamily="2" charset="2"/>
              <a:buChar char="Ø"/>
            </a:pPr>
            <a:r>
              <a:rPr lang="en-US" b="1" dirty="0">
                <a:ea typeface="+mn-lt"/>
                <a:cs typeface="+mn-lt"/>
              </a:rPr>
              <a:t>Instruction Set</a:t>
            </a:r>
            <a:r>
              <a:rPr lang="en-US" dirty="0">
                <a:ea typeface="+mn-lt"/>
                <a:cs typeface="+mn-lt"/>
              </a:rPr>
              <a:t> – These are the commands that a processor understands to work between hardware and software.</a:t>
            </a:r>
            <a:endParaRPr lang="en-US" dirty="0"/>
          </a:p>
          <a:p>
            <a:pPr algn="just">
              <a:buFont typeface="Wingdings" panose="05000000000000000000" pitchFamily="2" charset="2"/>
              <a:buChar char="Ø"/>
            </a:pPr>
            <a:r>
              <a:rPr lang="en-US" b="1" dirty="0">
                <a:solidFill>
                  <a:srgbClr val="FF0000"/>
                </a:solidFill>
                <a:ea typeface="+mn-lt"/>
                <a:cs typeface="+mn-lt"/>
              </a:rPr>
              <a:t>Bus – Set of conductors for data transmission, information control, and tasks addressed in a microprocessor. They are of three types – data bus, address bus, and control bus.</a:t>
            </a:r>
            <a:endParaRPr lang="en-US" b="1" dirty="0">
              <a:solidFill>
                <a:srgbClr val="FF0000"/>
              </a:solidFill>
            </a:endParaRPr>
          </a:p>
          <a:p>
            <a:pPr algn="just">
              <a:buFont typeface="Wingdings" panose="05000000000000000000" pitchFamily="2" charset="2"/>
              <a:buChar char="Ø"/>
            </a:pPr>
            <a:r>
              <a:rPr lang="en-US" b="1" dirty="0">
                <a:ea typeface="+mn-lt"/>
                <a:cs typeface="+mn-lt"/>
              </a:rPr>
              <a:t>Word Length </a:t>
            </a:r>
            <a:r>
              <a:rPr lang="en-US" dirty="0">
                <a:ea typeface="+mn-lt"/>
                <a:cs typeface="+mn-lt"/>
              </a:rPr>
              <a:t>– Refers to the number of bits processed at a time. </a:t>
            </a:r>
            <a:endParaRPr lang="en-US" dirty="0"/>
          </a:p>
          <a:p>
            <a:pPr algn="just">
              <a:buFont typeface="Wingdings" panose="05000000000000000000" pitchFamily="2" charset="2"/>
              <a:buChar char="Ø"/>
            </a:pPr>
            <a:r>
              <a:rPr lang="en-US" b="1" dirty="0">
                <a:ea typeface="+mn-lt"/>
                <a:cs typeface="+mn-lt"/>
              </a:rPr>
              <a:t>Clock Speed / Clock Rate</a:t>
            </a:r>
            <a:r>
              <a:rPr lang="en-US" dirty="0">
                <a:ea typeface="+mn-lt"/>
                <a:cs typeface="+mn-lt"/>
              </a:rPr>
              <a:t> – The ability of microprocessors to perform tasks in a second. </a:t>
            </a:r>
            <a:endParaRPr lang="en-US" dirty="0"/>
          </a:p>
          <a:p>
            <a:pPr algn="just">
              <a:buFont typeface="Wingdings" panose="05000000000000000000" pitchFamily="2" charset="2"/>
              <a:buChar char="Ø"/>
            </a:pPr>
            <a:r>
              <a:rPr lang="en-US" b="1" dirty="0">
                <a:ea typeface="+mn-lt"/>
                <a:cs typeface="+mn-lt"/>
              </a:rPr>
              <a:t>Bandwidth </a:t>
            </a:r>
            <a:r>
              <a:rPr lang="en-US" dirty="0">
                <a:ea typeface="+mn-lt"/>
                <a:cs typeface="+mn-lt"/>
              </a:rPr>
              <a:t>– Refers to the total bits in a single instruction.</a:t>
            </a:r>
            <a:endParaRPr lang="en-US" dirty="0"/>
          </a:p>
          <a:p>
            <a:pPr algn="just">
              <a:buFont typeface="Wingdings" panose="05000000000000000000" pitchFamily="2" charset="2"/>
              <a:buChar char="Ø"/>
            </a:pPr>
            <a:r>
              <a:rPr lang="en-US" b="1" dirty="0">
                <a:ea typeface="+mn-lt"/>
                <a:cs typeface="+mn-lt"/>
              </a:rPr>
              <a:t>Data Types</a:t>
            </a:r>
            <a:r>
              <a:rPr lang="en-US" dirty="0">
                <a:ea typeface="+mn-lt"/>
                <a:cs typeface="+mn-lt"/>
              </a:rPr>
              <a:t> – Data type microprocessor supports like binary, ASCII, etc.</a:t>
            </a:r>
            <a:endParaRPr lang="en-US" dirty="0"/>
          </a:p>
          <a:p>
            <a:pPr algn="just">
              <a:buFont typeface="Wingdings" panose="05000000000000000000" pitchFamily="2" charset="2"/>
              <a:buChar char="Ø"/>
            </a:pPr>
            <a:r>
              <a:rPr lang="en-US" b="1" dirty="0">
                <a:ea typeface="+mn-lt"/>
                <a:cs typeface="+mn-lt"/>
              </a:rPr>
              <a:t>SIMD </a:t>
            </a:r>
            <a:r>
              <a:rPr lang="en-US" dirty="0">
                <a:ea typeface="+mn-lt"/>
                <a:cs typeface="+mn-lt"/>
              </a:rPr>
              <a:t>– Single Instruction Multiple Data</a:t>
            </a:r>
            <a:endParaRPr lang="en-US" dirty="0"/>
          </a:p>
          <a:p>
            <a:pPr algn="just">
              <a:buFont typeface="Wingdings" panose="05000000000000000000" pitchFamily="2" charset="2"/>
              <a:buChar char="Ø"/>
            </a:pPr>
            <a:r>
              <a:rPr lang="en-US" b="1" dirty="0">
                <a:ea typeface="+mn-lt"/>
                <a:cs typeface="+mn-lt"/>
              </a:rPr>
              <a:t>PGA </a:t>
            </a:r>
            <a:r>
              <a:rPr lang="en-US" dirty="0">
                <a:ea typeface="+mn-lt"/>
                <a:cs typeface="+mn-lt"/>
              </a:rPr>
              <a:t>– Pin Grid Array</a:t>
            </a:r>
            <a:endParaRPr lang="en-US" dirty="0"/>
          </a:p>
          <a:p>
            <a:pPr algn="just">
              <a:buFont typeface="Wingdings" panose="05000000000000000000" pitchFamily="2" charset="2"/>
              <a:buChar char="Ø"/>
            </a:pPr>
            <a:r>
              <a:rPr lang="en-US" b="1" dirty="0">
                <a:ea typeface="+mn-lt"/>
                <a:cs typeface="+mn-lt"/>
              </a:rPr>
              <a:t>FPU </a:t>
            </a:r>
            <a:r>
              <a:rPr lang="en-US" dirty="0">
                <a:ea typeface="+mn-lt"/>
                <a:cs typeface="+mn-lt"/>
              </a:rPr>
              <a:t>– Floating Point Unit</a:t>
            </a:r>
            <a:endParaRPr lang="en-US" dirty="0"/>
          </a:p>
          <a:p>
            <a:pPr algn="just">
              <a:buFont typeface="Wingdings" panose="05000000000000000000" pitchFamily="2" charset="2"/>
              <a:buChar char="Ø"/>
            </a:pPr>
            <a:r>
              <a:rPr lang="en-US" b="1" dirty="0">
                <a:ea typeface="+mn-lt"/>
                <a:cs typeface="+mn-lt"/>
              </a:rPr>
              <a:t>ALU </a:t>
            </a:r>
            <a:r>
              <a:rPr lang="en-US" dirty="0">
                <a:ea typeface="+mn-lt"/>
                <a:cs typeface="+mn-lt"/>
              </a:rPr>
              <a:t>– Arithmetic and Logic Unit</a:t>
            </a:r>
            <a:endParaRPr lang="en-US" dirty="0"/>
          </a:p>
          <a:p>
            <a:pPr algn="just">
              <a:buFont typeface="Wingdings" panose="05000000000000000000" pitchFamily="2" charset="2"/>
              <a:buChar char="Ø"/>
            </a:pPr>
            <a:r>
              <a:rPr lang="en-US" b="1" dirty="0">
                <a:ea typeface="+mn-lt"/>
                <a:cs typeface="+mn-lt"/>
              </a:rPr>
              <a:t>MMX </a:t>
            </a:r>
            <a:r>
              <a:rPr lang="en-US" dirty="0">
                <a:ea typeface="+mn-lt"/>
                <a:cs typeface="+mn-lt"/>
              </a:rPr>
              <a:t>– </a:t>
            </a:r>
            <a:r>
              <a:rPr lang="en-US" dirty="0" err="1">
                <a:ea typeface="+mn-lt"/>
                <a:cs typeface="+mn-lt"/>
              </a:rPr>
              <a:t>MultiMedia</a:t>
            </a:r>
            <a:r>
              <a:rPr lang="en-US" dirty="0">
                <a:ea typeface="+mn-lt"/>
                <a:cs typeface="+mn-lt"/>
              </a:rPr>
              <a:t> </a:t>
            </a:r>
            <a:r>
              <a:rPr lang="en-US" dirty="0" err="1">
                <a:ea typeface="+mn-lt"/>
                <a:cs typeface="+mn-lt"/>
              </a:rPr>
              <a:t>eXtensions</a:t>
            </a:r>
            <a:endParaRPr lang="en-US" dirty="0" err="1"/>
          </a:p>
          <a:p>
            <a:pPr algn="just">
              <a:buFont typeface="Wingdings" panose="05000000000000000000" pitchFamily="2" charset="2"/>
              <a:buChar char="Ø"/>
            </a:pPr>
            <a:r>
              <a:rPr lang="en-US" b="1" dirty="0">
                <a:ea typeface="+mn-lt"/>
                <a:cs typeface="+mn-lt"/>
              </a:rPr>
              <a:t>MMU </a:t>
            </a:r>
            <a:r>
              <a:rPr lang="en-US" dirty="0">
                <a:ea typeface="+mn-lt"/>
                <a:cs typeface="+mn-lt"/>
              </a:rPr>
              <a:t>– Memory Management Unit</a:t>
            </a:r>
            <a:endParaRPr lang="en-US" dirty="0"/>
          </a:p>
          <a:p>
            <a:pPr algn="just">
              <a:buFont typeface="Wingdings" panose="05000000000000000000" pitchFamily="2" charset="2"/>
              <a:buChar char="Ø"/>
            </a:pPr>
            <a:r>
              <a:rPr lang="en-US" b="1" dirty="0">
                <a:cs typeface="Calibri"/>
              </a:rPr>
              <a:t>Bit: </a:t>
            </a:r>
            <a:r>
              <a:rPr lang="en-US" dirty="0">
                <a:cs typeface="Calibri"/>
              </a:rPr>
              <a:t>Binary Digit</a:t>
            </a:r>
          </a:p>
          <a:p>
            <a:endParaRPr lang="en-US" dirty="0">
              <a:cs typeface="Calibri"/>
            </a:endParaRPr>
          </a:p>
        </p:txBody>
      </p:sp>
      <p:pic>
        <p:nvPicPr>
          <p:cNvPr id="16" name="Picture 15">
            <a:extLst>
              <a:ext uri="{FF2B5EF4-FFF2-40B4-BE49-F238E27FC236}">
                <a16:creationId xmlns:a16="http://schemas.microsoft.com/office/drawing/2014/main" id="{026459E2-7263-C6F9-6AF6-FE2BFC09ED35}"/>
              </a:ext>
            </a:extLst>
          </p:cNvPr>
          <p:cNvPicPr>
            <a:picLocks noChangeAspect="1"/>
          </p:cNvPicPr>
          <p:nvPr/>
        </p:nvPicPr>
        <p:blipFill>
          <a:blip r:embed="rId2"/>
          <a:stretch>
            <a:fillRect/>
          </a:stretch>
        </p:blipFill>
        <p:spPr>
          <a:xfrm>
            <a:off x="7984849" y="3125026"/>
            <a:ext cx="3822838" cy="2440887"/>
          </a:xfrm>
          <a:prstGeom prst="rect">
            <a:avLst/>
          </a:prstGeom>
        </p:spPr>
      </p:pic>
    </p:spTree>
    <p:extLst>
      <p:ext uri="{BB962C8B-B14F-4D97-AF65-F5344CB8AC3E}">
        <p14:creationId xmlns:p14="http://schemas.microsoft.com/office/powerpoint/2010/main" val="158507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F1E8B-229E-E0CA-2527-1B242098B600}"/>
              </a:ext>
            </a:extLst>
          </p:cNvPr>
          <p:cNvSpPr>
            <a:spLocks noGrp="1"/>
          </p:cNvSpPr>
          <p:nvPr>
            <p:ph type="title"/>
          </p:nvPr>
        </p:nvSpPr>
        <p:spPr>
          <a:xfrm>
            <a:off x="107706" y="-144481"/>
            <a:ext cx="10515600" cy="764847"/>
          </a:xfrm>
        </p:spPr>
        <p:txBody>
          <a:bodyPr/>
          <a:lstStyle/>
          <a:p>
            <a:r>
              <a:rPr lang="en-US" sz="3200" b="1" i="1" u="sng" dirty="0">
                <a:latin typeface="Calibri"/>
                <a:cs typeface="Calibri"/>
              </a:rPr>
              <a:t>Evolution of </a:t>
            </a:r>
            <a:r>
              <a:rPr lang="en-US" sz="3200" b="1" i="1" u="sng" dirty="0" err="1">
                <a:latin typeface="Calibri"/>
                <a:cs typeface="Calibri"/>
              </a:rPr>
              <a:t>Microprocesors</a:t>
            </a:r>
            <a:endParaRPr lang="en-US" dirty="0" err="1"/>
          </a:p>
        </p:txBody>
      </p:sp>
      <p:sp>
        <p:nvSpPr>
          <p:cNvPr id="4" name="TextBox 3">
            <a:extLst>
              <a:ext uri="{FF2B5EF4-FFF2-40B4-BE49-F238E27FC236}">
                <a16:creationId xmlns:a16="http://schemas.microsoft.com/office/drawing/2014/main" id="{D8EF4E8E-A0DF-1D09-10DB-0E1FDFA21AAF}"/>
              </a:ext>
            </a:extLst>
          </p:cNvPr>
          <p:cNvSpPr txBox="1"/>
          <p:nvPr/>
        </p:nvSpPr>
        <p:spPr>
          <a:xfrm>
            <a:off x="504645" y="524596"/>
            <a:ext cx="111827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73239"/>
                </a:solidFill>
                <a:latin typeface="urw-din"/>
              </a:rPr>
              <a:t>Transistor was invented in 1948 (23 December 1947 in Bell lab). IC was invented in 1958 (Fair Child Semiconductors) By Texas Instruments J Kilby. The first microprocessor was invented by INTEL(</a:t>
            </a:r>
            <a:r>
              <a:rPr lang="en-US" b="1" dirty="0" err="1">
                <a:solidFill>
                  <a:srgbClr val="273239"/>
                </a:solidFill>
                <a:latin typeface="urw-din"/>
              </a:rPr>
              <a:t>INT</a:t>
            </a:r>
            <a:r>
              <a:rPr lang="en-US" dirty="0" err="1">
                <a:solidFill>
                  <a:srgbClr val="273239"/>
                </a:solidFill>
                <a:latin typeface="urw-din"/>
              </a:rPr>
              <a:t>egrated</a:t>
            </a:r>
            <a:r>
              <a:rPr lang="en-US" dirty="0">
                <a:solidFill>
                  <a:srgbClr val="273239"/>
                </a:solidFill>
                <a:latin typeface="urw-din"/>
              </a:rPr>
              <a:t> </a:t>
            </a:r>
            <a:r>
              <a:rPr lang="en-US" b="1" dirty="0" err="1">
                <a:solidFill>
                  <a:srgbClr val="273239"/>
                </a:solidFill>
                <a:latin typeface="urw-din"/>
                <a:ea typeface="+mn-lt"/>
                <a:cs typeface="+mn-lt"/>
              </a:rPr>
              <a:t>EL</a:t>
            </a:r>
            <a:r>
              <a:rPr lang="en-US" dirty="0" err="1">
                <a:solidFill>
                  <a:srgbClr val="273239"/>
                </a:solidFill>
                <a:latin typeface="urw-din"/>
                <a:ea typeface="+mn-lt"/>
                <a:cs typeface="+mn-lt"/>
              </a:rPr>
              <a:t>ectronics</a:t>
            </a:r>
            <a:r>
              <a:rPr lang="en-US" dirty="0">
                <a:solidFill>
                  <a:srgbClr val="273239"/>
                </a:solidFill>
                <a:latin typeface="urw-din"/>
              </a:rPr>
              <a:t>)</a:t>
            </a:r>
            <a:endParaRPr lang="en-US" dirty="0"/>
          </a:p>
        </p:txBody>
      </p:sp>
      <p:graphicFrame>
        <p:nvGraphicFramePr>
          <p:cNvPr id="5" name="Table 5">
            <a:extLst>
              <a:ext uri="{FF2B5EF4-FFF2-40B4-BE49-F238E27FC236}">
                <a16:creationId xmlns:a16="http://schemas.microsoft.com/office/drawing/2014/main" id="{522DFF13-E7A6-3364-69A5-03C1957EF75E}"/>
              </a:ext>
            </a:extLst>
          </p:cNvPr>
          <p:cNvGraphicFramePr>
            <a:graphicFrameLocks noGrp="1"/>
          </p:cNvGraphicFramePr>
          <p:nvPr/>
        </p:nvGraphicFramePr>
        <p:xfrm>
          <a:off x="504645" y="1133657"/>
          <a:ext cx="11064503" cy="5486400"/>
        </p:xfrm>
        <a:graphic>
          <a:graphicData uri="http://schemas.openxmlformats.org/drawingml/2006/table">
            <a:tbl>
              <a:tblPr firstRow="1" bandRow="1">
                <a:tableStyleId>{5940675A-B579-460E-94D1-54222C63F5DA}</a:tableStyleId>
              </a:tblPr>
              <a:tblGrid>
                <a:gridCol w="1106027">
                  <a:extLst>
                    <a:ext uri="{9D8B030D-6E8A-4147-A177-3AD203B41FA5}">
                      <a16:colId xmlns:a16="http://schemas.microsoft.com/office/drawing/2014/main" val="1562070275"/>
                    </a:ext>
                  </a:extLst>
                </a:gridCol>
                <a:gridCol w="1086678">
                  <a:extLst>
                    <a:ext uri="{9D8B030D-6E8A-4147-A177-3AD203B41FA5}">
                      <a16:colId xmlns:a16="http://schemas.microsoft.com/office/drawing/2014/main" val="2825136162"/>
                    </a:ext>
                  </a:extLst>
                </a:gridCol>
                <a:gridCol w="5950226">
                  <a:extLst>
                    <a:ext uri="{9D8B030D-6E8A-4147-A177-3AD203B41FA5}">
                      <a16:colId xmlns:a16="http://schemas.microsoft.com/office/drawing/2014/main" val="344147476"/>
                    </a:ext>
                  </a:extLst>
                </a:gridCol>
                <a:gridCol w="2921572">
                  <a:extLst>
                    <a:ext uri="{9D8B030D-6E8A-4147-A177-3AD203B41FA5}">
                      <a16:colId xmlns:a16="http://schemas.microsoft.com/office/drawing/2014/main" val="1056061081"/>
                    </a:ext>
                  </a:extLst>
                </a:gridCol>
              </a:tblGrid>
              <a:tr h="370840">
                <a:tc>
                  <a:txBody>
                    <a:bodyPr/>
                    <a:lstStyle/>
                    <a:p>
                      <a:pPr algn="ctr"/>
                      <a:r>
                        <a:rPr lang="en-US" sz="1600" b="1" dirty="0"/>
                        <a:t>Name &amp; Year</a:t>
                      </a:r>
                      <a:endParaRPr lang="en-IN" sz="1600" b="1" dirty="0"/>
                    </a:p>
                  </a:txBody>
                  <a:tcPr/>
                </a:tc>
                <a:tc>
                  <a:txBody>
                    <a:bodyPr/>
                    <a:lstStyle/>
                    <a:p>
                      <a:pPr algn="ctr"/>
                      <a:r>
                        <a:rPr lang="en-US" sz="1600" b="1" dirty="0"/>
                        <a:t>Bit Size</a:t>
                      </a:r>
                      <a:endParaRPr lang="en-IN" sz="1600" b="1" dirty="0"/>
                    </a:p>
                  </a:txBody>
                  <a:tcPr/>
                </a:tc>
                <a:tc>
                  <a:txBody>
                    <a:bodyPr/>
                    <a:lstStyle/>
                    <a:p>
                      <a:pPr algn="ctr"/>
                      <a:r>
                        <a:rPr lang="en-US" sz="1600" b="1" dirty="0"/>
                        <a:t>Description</a:t>
                      </a:r>
                      <a:endParaRPr lang="en-IN" sz="1600" b="1" dirty="0"/>
                    </a:p>
                  </a:txBody>
                  <a:tcPr/>
                </a:tc>
                <a:tc>
                  <a:txBody>
                    <a:bodyPr/>
                    <a:lstStyle/>
                    <a:p>
                      <a:pPr algn="ctr"/>
                      <a:r>
                        <a:rPr lang="en-US" sz="1600" b="1" dirty="0"/>
                        <a:t>Limitations/Improvements</a:t>
                      </a:r>
                      <a:endParaRPr lang="en-IN" sz="1600" b="1" dirty="0"/>
                    </a:p>
                  </a:txBody>
                  <a:tcPr/>
                </a:tc>
                <a:extLst>
                  <a:ext uri="{0D108BD9-81ED-4DB2-BD59-A6C34878D82A}">
                    <a16:rowId xmlns:a16="http://schemas.microsoft.com/office/drawing/2014/main" val="776013126"/>
                  </a:ext>
                </a:extLst>
              </a:tr>
              <a:tr h="370840">
                <a:tc>
                  <a:txBody>
                    <a:bodyPr/>
                    <a:lstStyle/>
                    <a:p>
                      <a:pPr algn="ctr"/>
                      <a:r>
                        <a:rPr lang="en-US" sz="1600" dirty="0"/>
                        <a:t>4004</a:t>
                      </a:r>
                    </a:p>
                    <a:p>
                      <a:pPr algn="ctr"/>
                      <a:r>
                        <a:rPr lang="en-US" sz="1600" dirty="0"/>
                        <a:t>(1971)</a:t>
                      </a:r>
                      <a:endParaRPr lang="en-IN" sz="1600" dirty="0"/>
                    </a:p>
                  </a:txBody>
                  <a:tcPr/>
                </a:tc>
                <a:tc>
                  <a:txBody>
                    <a:bodyPr/>
                    <a:lstStyle/>
                    <a:p>
                      <a:pPr algn="ctr"/>
                      <a:r>
                        <a:rPr lang="en-US" sz="1600" dirty="0"/>
                        <a:t>4</a:t>
                      </a:r>
                      <a:endParaRPr lang="en-IN" sz="1600" dirty="0"/>
                    </a:p>
                  </a:txBody>
                  <a:tcPr/>
                </a:tc>
                <a:tc>
                  <a:txBody>
                    <a:bodyPr/>
                    <a:lstStyle/>
                    <a:p>
                      <a:pPr algn="ctr"/>
                      <a:r>
                        <a:rPr lang="en-US" sz="1600" dirty="0"/>
                        <a:t>1</a:t>
                      </a:r>
                      <a:r>
                        <a:rPr lang="en-US" sz="1600" baseline="30000" dirty="0"/>
                        <a:t>st</a:t>
                      </a:r>
                      <a:r>
                        <a:rPr lang="en-US" sz="1600" dirty="0"/>
                        <a:t> Microprocessor having 2300 Transistors. With evolution in semiconductor Technology more transistors were then used in process</a:t>
                      </a:r>
                      <a:endParaRPr lang="en-IN" sz="1600" dirty="0"/>
                    </a:p>
                  </a:txBody>
                  <a:tcPr/>
                </a:tc>
                <a:tc>
                  <a:txBody>
                    <a:bodyPr/>
                    <a:lstStyle/>
                    <a:p>
                      <a:pPr algn="ctr"/>
                      <a:r>
                        <a:rPr lang="en-US" sz="1600" dirty="0"/>
                        <a:t>Very few instructions per second. Used for simple arithmetic and logical operations</a:t>
                      </a:r>
                      <a:endParaRPr lang="en-IN" sz="1600" dirty="0"/>
                    </a:p>
                  </a:txBody>
                  <a:tcPr/>
                </a:tc>
                <a:extLst>
                  <a:ext uri="{0D108BD9-81ED-4DB2-BD59-A6C34878D82A}">
                    <a16:rowId xmlns:a16="http://schemas.microsoft.com/office/drawing/2014/main" val="2207892778"/>
                  </a:ext>
                </a:extLst>
              </a:tr>
              <a:tr h="151583">
                <a:tc>
                  <a:txBody>
                    <a:bodyPr/>
                    <a:lstStyle/>
                    <a:p>
                      <a:pPr algn="ctr"/>
                      <a:r>
                        <a:rPr lang="en-US" sz="1600" dirty="0"/>
                        <a:t>8008</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(1972)</a:t>
                      </a:r>
                    </a:p>
                    <a:p>
                      <a:pPr algn="ctr"/>
                      <a:endParaRPr lang="en-IN" sz="1600" dirty="0"/>
                    </a:p>
                  </a:txBody>
                  <a:tcPr/>
                </a:tc>
                <a:tc>
                  <a:txBody>
                    <a:bodyPr/>
                    <a:lstStyle/>
                    <a:p>
                      <a:pPr algn="ctr"/>
                      <a:r>
                        <a:rPr lang="en-US" sz="1600" dirty="0"/>
                        <a:t>8</a:t>
                      </a:r>
                      <a:endParaRPr lang="en-IN" sz="1600" dirty="0"/>
                    </a:p>
                  </a:txBody>
                  <a:tcPr/>
                </a:tc>
                <a:tc>
                  <a:txBody>
                    <a:bodyPr/>
                    <a:lstStyle/>
                    <a:p>
                      <a:pPr algn="ctr"/>
                      <a:r>
                        <a:rPr lang="en-US" sz="1600" dirty="0"/>
                        <a:t>1</a:t>
                      </a:r>
                      <a:r>
                        <a:rPr lang="en-US" sz="1600" baseline="30000" dirty="0"/>
                        <a:t>st</a:t>
                      </a:r>
                      <a:r>
                        <a:rPr lang="en-US" sz="1600" dirty="0"/>
                        <a:t> 8 bit Microprocessor.</a:t>
                      </a:r>
                      <a:r>
                        <a:rPr lang="en-US" sz="1600" b="0" i="0" kern="1200" dirty="0">
                          <a:solidFill>
                            <a:schemeClr val="tx1"/>
                          </a:solidFill>
                          <a:effectLst/>
                          <a:latin typeface="+mn-lt"/>
                          <a:ea typeface="+mn-ea"/>
                          <a:cs typeface="+mn-cs"/>
                        </a:rPr>
                        <a:t> It was useful for arithmetic and logic operations on 8-bit words</a:t>
                      </a:r>
                      <a:endParaRPr lang="en-IN" sz="1600" dirty="0"/>
                    </a:p>
                  </a:txBody>
                  <a:tcPr/>
                </a:tc>
                <a:tc rowSpan="3">
                  <a:txBody>
                    <a:bodyPr/>
                    <a:lstStyle/>
                    <a:p>
                      <a:pPr algn="ctr"/>
                      <a:endParaRPr lang="en-US" sz="1600" dirty="0"/>
                    </a:p>
                    <a:p>
                      <a:pPr algn="ctr"/>
                      <a:endParaRPr lang="en-US" sz="1600" dirty="0"/>
                    </a:p>
                    <a:p>
                      <a:pPr algn="ctr"/>
                      <a:endParaRPr lang="en-US" sz="1600" dirty="0"/>
                    </a:p>
                    <a:p>
                      <a:pPr algn="ctr"/>
                      <a:r>
                        <a:rPr lang="en-US" sz="1600" dirty="0"/>
                        <a:t>All 8 bit microprocessors have limited memory, addressing capacity, slow speed of execution, addressing modes etc.</a:t>
                      </a:r>
                    </a:p>
                  </a:txBody>
                  <a:tcPr/>
                </a:tc>
                <a:extLst>
                  <a:ext uri="{0D108BD9-81ED-4DB2-BD59-A6C34878D82A}">
                    <a16:rowId xmlns:a16="http://schemas.microsoft.com/office/drawing/2014/main" val="1824728204"/>
                  </a:ext>
                </a:extLst>
              </a:tr>
              <a:tr h="370840">
                <a:tc>
                  <a:txBody>
                    <a:bodyPr/>
                    <a:lstStyle/>
                    <a:p>
                      <a:pPr algn="ctr"/>
                      <a:r>
                        <a:rPr lang="en-US" sz="1600" dirty="0"/>
                        <a:t>8080 (1974)</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8</a:t>
                      </a:r>
                      <a:endParaRPr lang="en-IN" sz="1600" dirty="0"/>
                    </a:p>
                    <a:p>
                      <a:pPr algn="ct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World’s first general purpose microprocessor. It was an 8-bit machine, with an 8-bit data path to memory. It was used in the first personal computer. Incomplete CPU. Clock speed of 2 MHz and 60k instruction per second. Clock speed of 500kHz and 50k instructions per second.</a:t>
                      </a:r>
                      <a:endParaRPr lang="en-IN" sz="1600" dirty="0"/>
                    </a:p>
                  </a:txBody>
                  <a:tcPr/>
                </a:tc>
                <a:tc vMerge="1">
                  <a:txBody>
                    <a:bodyPr/>
                    <a:lstStyle/>
                    <a:p>
                      <a:pPr algn="ctr"/>
                      <a:endParaRPr lang="en-IN" sz="1600" dirty="0"/>
                    </a:p>
                  </a:txBody>
                  <a:tcPr/>
                </a:tc>
                <a:extLst>
                  <a:ext uri="{0D108BD9-81ED-4DB2-BD59-A6C34878D82A}">
                    <a16:rowId xmlns:a16="http://schemas.microsoft.com/office/drawing/2014/main" val="2150782526"/>
                  </a:ext>
                </a:extLst>
              </a:tr>
              <a:tr h="370840">
                <a:tc>
                  <a:txBody>
                    <a:bodyPr/>
                    <a:lstStyle/>
                    <a:p>
                      <a:pPr algn="ctr"/>
                      <a:r>
                        <a:rPr lang="en-IN" sz="1600" dirty="0"/>
                        <a:t>8085 (1976)</a:t>
                      </a:r>
                    </a:p>
                    <a:p>
                      <a:pPr algn="ctr"/>
                      <a:endParaRPr lang="en-IN" sz="1600" dirty="0"/>
                    </a:p>
                  </a:txBody>
                  <a:tcPr/>
                </a:tc>
                <a:tc>
                  <a:txBody>
                    <a:bodyPr/>
                    <a:lstStyle/>
                    <a:p>
                      <a:pPr algn="ctr"/>
                      <a:r>
                        <a:rPr lang="en-US" sz="1600" dirty="0"/>
                        <a:t>8</a:t>
                      </a:r>
                      <a:endParaRPr lang="en-IN" sz="1600" dirty="0"/>
                    </a:p>
                  </a:txBody>
                  <a:tcPr/>
                </a:tc>
                <a:tc>
                  <a:txBody>
                    <a:bodyPr/>
                    <a:lstStyle/>
                    <a:p>
                      <a:pPr algn="ctr"/>
                      <a:r>
                        <a:rPr lang="en-US" sz="1600" dirty="0"/>
                        <a:t>Functionally complete CPU. Most Popular. On-chip clock generator present. Optimum set of registers and powerful performance gave good performance.</a:t>
                      </a:r>
                      <a:r>
                        <a:rPr lang="en-US" sz="1800" b="0" i="0" kern="1200" dirty="0">
                          <a:solidFill>
                            <a:schemeClr val="tx1"/>
                          </a:solidFill>
                          <a:effectLst/>
                          <a:latin typeface="+mn-lt"/>
                          <a:ea typeface="+mn-ea"/>
                          <a:cs typeface="+mn-cs"/>
                        </a:rPr>
                        <a:t> </a:t>
                      </a:r>
                      <a:r>
                        <a:rPr lang="en-US" sz="1600" b="0" i="0" kern="1200" dirty="0">
                          <a:solidFill>
                            <a:schemeClr val="tx1"/>
                          </a:solidFill>
                          <a:effectLst/>
                          <a:latin typeface="+mn-lt"/>
                          <a:ea typeface="+mn-ea"/>
                          <a:cs typeface="+mn-cs"/>
                        </a:rPr>
                        <a:t>769230 instruction per second with 3 MHz speed.</a:t>
                      </a:r>
                      <a:endParaRPr lang="en-IN" sz="1600" dirty="0"/>
                    </a:p>
                  </a:txBody>
                  <a:tcPr/>
                </a:tc>
                <a:tc vMerge="1">
                  <a:txBody>
                    <a:bodyPr/>
                    <a:lstStyle/>
                    <a:p>
                      <a:pPr algn="ctr"/>
                      <a:r>
                        <a:rPr lang="en-US" sz="1600" dirty="0"/>
                        <a:t>All </a:t>
                      </a:r>
                      <a:endParaRPr lang="en-IN" sz="1600" dirty="0"/>
                    </a:p>
                  </a:txBody>
                  <a:tcPr/>
                </a:tc>
                <a:extLst>
                  <a:ext uri="{0D108BD9-81ED-4DB2-BD59-A6C34878D82A}">
                    <a16:rowId xmlns:a16="http://schemas.microsoft.com/office/drawing/2014/main" val="564073371"/>
                  </a:ext>
                </a:extLst>
              </a:tr>
              <a:tr h="370840">
                <a:tc>
                  <a:txBody>
                    <a:bodyPr/>
                    <a:lstStyle/>
                    <a:p>
                      <a:pPr algn="ctr"/>
                      <a:r>
                        <a:rPr lang="en-US" sz="1600" b="1" dirty="0"/>
                        <a:t>8086</a:t>
                      </a:r>
                    </a:p>
                    <a:p>
                      <a:pPr algn="ctr"/>
                      <a:r>
                        <a:rPr lang="en-US" sz="1600" b="1" dirty="0"/>
                        <a:t>(1978)</a:t>
                      </a:r>
                      <a:endParaRPr lang="en-IN" sz="1600" b="1" dirty="0"/>
                    </a:p>
                  </a:txBody>
                  <a:tcPr/>
                </a:tc>
                <a:tc>
                  <a:txBody>
                    <a:bodyPr/>
                    <a:lstStyle/>
                    <a:p>
                      <a:pPr algn="ctr"/>
                      <a:r>
                        <a:rPr lang="en-US" sz="1600" dirty="0"/>
                        <a:t>16</a:t>
                      </a:r>
                      <a:endParaRPr lang="en-IN" sz="1600" dirty="0"/>
                    </a:p>
                  </a:txBody>
                  <a:tcPr/>
                </a:tc>
                <a:tc>
                  <a:txBody>
                    <a:bodyPr/>
                    <a:lstStyle/>
                    <a:p>
                      <a:pPr algn="ctr"/>
                      <a:r>
                        <a:rPr lang="en-US" sz="1600" dirty="0"/>
                        <a:t>1</a:t>
                      </a:r>
                      <a:r>
                        <a:rPr lang="en-US" sz="1600" baseline="30000" dirty="0"/>
                        <a:t>st</a:t>
                      </a:r>
                      <a:r>
                        <a:rPr lang="en-US" sz="1600" dirty="0"/>
                        <a:t> 16 bit microprocessor which overcomes most of the limitations of previous generation.</a:t>
                      </a:r>
                      <a:r>
                        <a:rPr lang="en-US" sz="1800" b="0" i="0" kern="1200" dirty="0">
                          <a:solidFill>
                            <a:schemeClr val="tx1"/>
                          </a:solidFill>
                          <a:effectLst/>
                          <a:latin typeface="+mn-lt"/>
                          <a:ea typeface="+mn-ea"/>
                          <a:cs typeface="+mn-cs"/>
                        </a:rPr>
                        <a:t> </a:t>
                      </a:r>
                      <a:r>
                        <a:rPr lang="en-US" sz="1600" b="0" i="0" kern="1200" dirty="0">
                          <a:solidFill>
                            <a:schemeClr val="tx1"/>
                          </a:solidFill>
                          <a:effectLst/>
                          <a:latin typeface="+mn-lt"/>
                          <a:ea typeface="+mn-ea"/>
                          <a:cs typeface="+mn-cs"/>
                        </a:rPr>
                        <a:t>It had a wider data path of 16-bits and larger registers along with an instruction cache or queue ,rich instruction set and more important had segmented memory scheme. It also had multiply and divide instructions</a:t>
                      </a:r>
                      <a:endParaRPr lang="en-US" sz="1600" dirty="0"/>
                    </a:p>
                  </a:txBody>
                  <a:tcPr/>
                </a:tc>
                <a:tc>
                  <a:txBody>
                    <a:bodyPr/>
                    <a:lstStyle/>
                    <a:p>
                      <a:pPr algn="ctr"/>
                      <a:endParaRPr lang="en-IN" sz="1600" dirty="0"/>
                    </a:p>
                  </a:txBody>
                  <a:tcPr/>
                </a:tc>
                <a:extLst>
                  <a:ext uri="{0D108BD9-81ED-4DB2-BD59-A6C34878D82A}">
                    <a16:rowId xmlns:a16="http://schemas.microsoft.com/office/drawing/2014/main" val="3567288704"/>
                  </a:ext>
                </a:extLst>
              </a:tr>
            </a:tbl>
          </a:graphicData>
        </a:graphic>
      </p:graphicFrame>
    </p:spTree>
    <p:extLst>
      <p:ext uri="{BB962C8B-B14F-4D97-AF65-F5344CB8AC3E}">
        <p14:creationId xmlns:p14="http://schemas.microsoft.com/office/powerpoint/2010/main" val="203057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8C90-7901-4BD4-4559-B092A325B4B1}"/>
              </a:ext>
            </a:extLst>
          </p:cNvPr>
          <p:cNvSpPr>
            <a:spLocks noGrp="1"/>
          </p:cNvSpPr>
          <p:nvPr>
            <p:ph type="title"/>
          </p:nvPr>
        </p:nvSpPr>
        <p:spPr>
          <a:xfrm>
            <a:off x="122582" y="0"/>
            <a:ext cx="10515600" cy="748058"/>
          </a:xfrm>
        </p:spPr>
        <p:txBody>
          <a:bodyPr>
            <a:normAutofit/>
          </a:bodyPr>
          <a:lstStyle/>
          <a:p>
            <a:r>
              <a:rPr lang="en-US" sz="3200" b="1" i="1" u="sng" dirty="0">
                <a:latin typeface="Calibri"/>
                <a:cs typeface="Calibri"/>
              </a:rPr>
              <a:t>Evolution of </a:t>
            </a:r>
            <a:r>
              <a:rPr lang="en-US" sz="3200" b="1" i="1" u="sng" dirty="0" err="1">
                <a:latin typeface="Calibri"/>
                <a:cs typeface="Calibri"/>
              </a:rPr>
              <a:t>Microprocesors</a:t>
            </a:r>
            <a:r>
              <a:rPr lang="en-US" sz="3200" b="1" i="1" u="sng" dirty="0">
                <a:latin typeface="Calibri"/>
                <a:cs typeface="Calibri"/>
              </a:rPr>
              <a:t> (</a:t>
            </a:r>
            <a:r>
              <a:rPr lang="en-US" sz="3200" b="1" i="1" u="sng" dirty="0" err="1">
                <a:latin typeface="Calibri"/>
                <a:cs typeface="Calibri"/>
              </a:rPr>
              <a:t>contd</a:t>
            </a:r>
            <a:r>
              <a:rPr lang="en-US" sz="3200" b="1" i="1" u="sng" dirty="0">
                <a:latin typeface="Calibri"/>
                <a:cs typeface="Calibri"/>
              </a:rPr>
              <a:t>…)</a:t>
            </a:r>
            <a:endParaRPr lang="en-IN" sz="3200" dirty="0"/>
          </a:p>
        </p:txBody>
      </p:sp>
      <p:graphicFrame>
        <p:nvGraphicFramePr>
          <p:cNvPr id="4" name="Table 5">
            <a:extLst>
              <a:ext uri="{FF2B5EF4-FFF2-40B4-BE49-F238E27FC236}">
                <a16:creationId xmlns:a16="http://schemas.microsoft.com/office/drawing/2014/main" id="{3A47B00F-3C46-72A6-8AA1-628023E2CEDD}"/>
              </a:ext>
            </a:extLst>
          </p:cNvPr>
          <p:cNvGraphicFramePr>
            <a:graphicFrameLocks noGrp="1"/>
          </p:cNvGraphicFramePr>
          <p:nvPr/>
        </p:nvGraphicFramePr>
        <p:xfrm>
          <a:off x="563748" y="748058"/>
          <a:ext cx="11064503" cy="5455920"/>
        </p:xfrm>
        <a:graphic>
          <a:graphicData uri="http://schemas.openxmlformats.org/drawingml/2006/table">
            <a:tbl>
              <a:tblPr firstRow="1" bandRow="1">
                <a:tableStyleId>{5940675A-B579-460E-94D1-54222C63F5DA}</a:tableStyleId>
              </a:tblPr>
              <a:tblGrid>
                <a:gridCol w="1106027">
                  <a:extLst>
                    <a:ext uri="{9D8B030D-6E8A-4147-A177-3AD203B41FA5}">
                      <a16:colId xmlns:a16="http://schemas.microsoft.com/office/drawing/2014/main" val="1562070275"/>
                    </a:ext>
                  </a:extLst>
                </a:gridCol>
                <a:gridCol w="1086678">
                  <a:extLst>
                    <a:ext uri="{9D8B030D-6E8A-4147-A177-3AD203B41FA5}">
                      <a16:colId xmlns:a16="http://schemas.microsoft.com/office/drawing/2014/main" val="2825136162"/>
                    </a:ext>
                  </a:extLst>
                </a:gridCol>
                <a:gridCol w="5950226">
                  <a:extLst>
                    <a:ext uri="{9D8B030D-6E8A-4147-A177-3AD203B41FA5}">
                      <a16:colId xmlns:a16="http://schemas.microsoft.com/office/drawing/2014/main" val="344147476"/>
                    </a:ext>
                  </a:extLst>
                </a:gridCol>
                <a:gridCol w="2921572">
                  <a:extLst>
                    <a:ext uri="{9D8B030D-6E8A-4147-A177-3AD203B41FA5}">
                      <a16:colId xmlns:a16="http://schemas.microsoft.com/office/drawing/2014/main" val="1056061081"/>
                    </a:ext>
                  </a:extLst>
                </a:gridCol>
              </a:tblGrid>
              <a:tr h="370840">
                <a:tc>
                  <a:txBody>
                    <a:bodyPr/>
                    <a:lstStyle/>
                    <a:p>
                      <a:pPr algn="ctr"/>
                      <a:r>
                        <a:rPr lang="en-US" sz="1600" b="1" dirty="0"/>
                        <a:t>Name &amp; Year</a:t>
                      </a:r>
                      <a:endParaRPr lang="en-IN" sz="1600" b="1" dirty="0"/>
                    </a:p>
                  </a:txBody>
                  <a:tcPr/>
                </a:tc>
                <a:tc>
                  <a:txBody>
                    <a:bodyPr/>
                    <a:lstStyle/>
                    <a:p>
                      <a:pPr algn="ctr"/>
                      <a:r>
                        <a:rPr lang="en-US" sz="1600" b="1" dirty="0"/>
                        <a:t>Bit Size</a:t>
                      </a:r>
                      <a:endParaRPr lang="en-IN" sz="1600" b="1" dirty="0"/>
                    </a:p>
                  </a:txBody>
                  <a:tcPr/>
                </a:tc>
                <a:tc>
                  <a:txBody>
                    <a:bodyPr/>
                    <a:lstStyle/>
                    <a:p>
                      <a:pPr algn="ctr"/>
                      <a:r>
                        <a:rPr lang="en-US" sz="1600" b="1" dirty="0"/>
                        <a:t>Description</a:t>
                      </a:r>
                      <a:endParaRPr lang="en-IN" sz="1600" b="1" dirty="0"/>
                    </a:p>
                  </a:txBody>
                  <a:tcPr/>
                </a:tc>
                <a:tc>
                  <a:txBody>
                    <a:bodyPr/>
                    <a:lstStyle/>
                    <a:p>
                      <a:pPr algn="ctr"/>
                      <a:r>
                        <a:rPr lang="en-US" sz="1600" b="1" dirty="0"/>
                        <a:t>Limitations/Improvements</a:t>
                      </a:r>
                      <a:endParaRPr lang="en-IN" sz="1600" b="1" dirty="0"/>
                    </a:p>
                  </a:txBody>
                  <a:tcPr/>
                </a:tc>
                <a:extLst>
                  <a:ext uri="{0D108BD9-81ED-4DB2-BD59-A6C34878D82A}">
                    <a16:rowId xmlns:a16="http://schemas.microsoft.com/office/drawing/2014/main" val="776013126"/>
                  </a:ext>
                </a:extLst>
              </a:tr>
              <a:tr h="370840">
                <a:tc>
                  <a:txBody>
                    <a:bodyPr/>
                    <a:lstStyle/>
                    <a:p>
                      <a:pPr algn="ctr"/>
                      <a:r>
                        <a:rPr lang="en-US" sz="1600" dirty="0"/>
                        <a:t>8088</a:t>
                      </a:r>
                    </a:p>
                    <a:p>
                      <a:pPr algn="ctr"/>
                      <a:r>
                        <a:rPr lang="en-US" sz="1600" dirty="0"/>
                        <a:t>(1980)</a:t>
                      </a:r>
                      <a:endParaRPr lang="en-IN" sz="1600" dirty="0"/>
                    </a:p>
                  </a:txBody>
                  <a:tcPr/>
                </a:tc>
                <a:tc>
                  <a:txBody>
                    <a:bodyPr/>
                    <a:lstStyle/>
                    <a:p>
                      <a:pPr algn="ctr"/>
                      <a:r>
                        <a:rPr lang="en-US" sz="1600" dirty="0"/>
                        <a:t>16</a:t>
                      </a:r>
                      <a:endParaRPr lang="en-IN" sz="1600" dirty="0"/>
                    </a:p>
                  </a:txBody>
                  <a:tcPr/>
                </a:tc>
                <a:tc>
                  <a:txBody>
                    <a:bodyPr/>
                    <a:lstStyle/>
                    <a:p>
                      <a:pPr algn="ctr"/>
                      <a:r>
                        <a:rPr lang="en-US" sz="1600" b="0" i="0" kern="1200" dirty="0">
                          <a:solidFill>
                            <a:schemeClr val="tx1"/>
                          </a:solidFill>
                          <a:effectLst/>
                          <a:latin typeface="+mn-lt"/>
                          <a:ea typeface="+mn-ea"/>
                          <a:cs typeface="+mn-cs"/>
                        </a:rPr>
                        <a:t>Cheaper version of 8086 and 8-bit external bus. Used in IBM PC.</a:t>
                      </a:r>
                      <a:endParaRPr lang="en-IN" sz="1400" dirty="0"/>
                    </a:p>
                  </a:txBody>
                  <a:tcPr/>
                </a:tc>
                <a:tc>
                  <a:txBody>
                    <a:bodyPr/>
                    <a:lstStyle/>
                    <a:p>
                      <a:pPr algn="ctr"/>
                      <a:r>
                        <a:rPr lang="en-US" sz="1600" dirty="0"/>
                        <a:t>Both 8086/88 didn’t have memory management and protection capability.</a:t>
                      </a:r>
                      <a:endParaRPr lang="en-IN" sz="1600" dirty="0"/>
                    </a:p>
                  </a:txBody>
                  <a:tcPr/>
                </a:tc>
                <a:extLst>
                  <a:ext uri="{0D108BD9-81ED-4DB2-BD59-A6C34878D82A}">
                    <a16:rowId xmlns:a16="http://schemas.microsoft.com/office/drawing/2014/main" val="2207892778"/>
                  </a:ext>
                </a:extLst>
              </a:tr>
              <a:tr h="151583">
                <a:tc>
                  <a:txBody>
                    <a:bodyPr/>
                    <a:lstStyle/>
                    <a:p>
                      <a:pPr algn="ctr"/>
                      <a:r>
                        <a:rPr lang="en-US" sz="1600" dirty="0"/>
                        <a:t>80286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(1982)</a:t>
                      </a:r>
                      <a:endParaRPr lang="en-IN" sz="1600" dirty="0"/>
                    </a:p>
                    <a:p>
                      <a:pPr algn="ctr"/>
                      <a:endParaRPr lang="en-IN" sz="1600" dirty="0"/>
                    </a:p>
                  </a:txBody>
                  <a:tcPr/>
                </a:tc>
                <a:tc>
                  <a:txBody>
                    <a:bodyPr/>
                    <a:lstStyle/>
                    <a:p>
                      <a:pPr algn="ctr"/>
                      <a:r>
                        <a:rPr lang="en-US" sz="1600" dirty="0"/>
                        <a:t>16</a:t>
                      </a:r>
                      <a:endParaRPr lang="en-IN" sz="1600" dirty="0"/>
                    </a:p>
                  </a:txBody>
                  <a:tcPr/>
                </a:tc>
                <a:tc>
                  <a:txBody>
                    <a:bodyPr/>
                    <a:lstStyle/>
                    <a:p>
                      <a:pPr algn="ctr"/>
                      <a:r>
                        <a:rPr lang="en-US" sz="1600" b="0" i="0" kern="1200" dirty="0">
                          <a:solidFill>
                            <a:schemeClr val="tx1"/>
                          </a:solidFill>
                          <a:effectLst/>
                          <a:latin typeface="+mn-lt"/>
                          <a:ea typeface="+mn-ea"/>
                          <a:cs typeface="+mn-cs"/>
                        </a:rPr>
                        <a:t>Addressable memory of 16 MB instead of just 1 MB and contains two modes-real mode and first generation 16-bit protected mode</a:t>
                      </a:r>
                      <a:endParaRPr lang="en-IN" sz="1400" dirty="0"/>
                    </a:p>
                  </a:txBody>
                  <a:tcPr/>
                </a:tc>
                <a:tc>
                  <a:txBody>
                    <a:bodyPr/>
                    <a:lstStyle/>
                    <a:p>
                      <a:pPr algn="ctr"/>
                      <a:endParaRPr lang="en-US" sz="1600" dirty="0"/>
                    </a:p>
                    <a:p>
                      <a:pPr algn="ctr"/>
                      <a:r>
                        <a:rPr lang="en-US" sz="1600" dirty="0"/>
                        <a:t>Limitation on maximum segment size</a:t>
                      </a:r>
                    </a:p>
                    <a:p>
                      <a:pPr algn="ctr"/>
                      <a:r>
                        <a:rPr lang="en-US" sz="1600" dirty="0"/>
                        <a:t>.</a:t>
                      </a:r>
                    </a:p>
                  </a:txBody>
                  <a:tcPr/>
                </a:tc>
                <a:extLst>
                  <a:ext uri="{0D108BD9-81ED-4DB2-BD59-A6C34878D82A}">
                    <a16:rowId xmlns:a16="http://schemas.microsoft.com/office/drawing/2014/main" val="1824728204"/>
                  </a:ext>
                </a:extLst>
              </a:tr>
              <a:tr h="1310640">
                <a:tc>
                  <a:txBody>
                    <a:bodyPr/>
                    <a:lstStyle/>
                    <a:p>
                      <a:pPr algn="ctr"/>
                      <a:r>
                        <a:rPr lang="en-US" sz="1600" dirty="0"/>
                        <a:t>80386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(1985)</a:t>
                      </a:r>
                      <a:endParaRPr lang="en-IN" sz="1600" dirty="0"/>
                    </a:p>
                  </a:txBody>
                  <a:tcPr/>
                </a:tc>
                <a:tc>
                  <a:txBody>
                    <a:bodyPr/>
                    <a:lstStyle/>
                    <a:p>
                      <a:pPr algn="ctr"/>
                      <a:r>
                        <a:rPr lang="en-US" sz="1600" dirty="0"/>
                        <a:t>32</a:t>
                      </a:r>
                      <a:endParaRPr lang="en-IN" sz="1600" dirty="0"/>
                    </a:p>
                    <a:p>
                      <a:pPr algn="ct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Intel’s first 32-bit machine. Due to its 32-bit architecture it was able to compete against the complexity and power of microcomputers and mainframes introduced just a few years earlier. It was the first processor to support multitasking and contained the 32-bit protected mode.</a:t>
                      </a:r>
                      <a:endParaRPr lang="en-IN" sz="1400" dirty="0"/>
                    </a:p>
                  </a:txBody>
                  <a:tcPr/>
                </a:tc>
                <a:tc>
                  <a:txBody>
                    <a:bodyPr/>
                    <a:lstStyle/>
                    <a:p>
                      <a:pPr algn="ctr"/>
                      <a:endParaRPr lang="en-IN" sz="1600" dirty="0"/>
                    </a:p>
                  </a:txBody>
                  <a:tcPr/>
                </a:tc>
                <a:extLst>
                  <a:ext uri="{0D108BD9-81ED-4DB2-BD59-A6C34878D82A}">
                    <a16:rowId xmlns:a16="http://schemas.microsoft.com/office/drawing/2014/main" val="21507825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80387 (1986)</a:t>
                      </a:r>
                    </a:p>
                    <a:p>
                      <a:pPr algn="ctr"/>
                      <a:endParaRPr lang="en-IN" sz="1600" dirty="0"/>
                    </a:p>
                  </a:txBody>
                  <a:tcPr/>
                </a:tc>
                <a:tc>
                  <a:txBody>
                    <a:bodyPr/>
                    <a:lstStyle/>
                    <a:p>
                      <a:pPr algn="ctr"/>
                      <a:r>
                        <a:rPr lang="en-US" sz="1600" dirty="0"/>
                        <a:t>32</a:t>
                      </a:r>
                      <a:endParaRPr lang="en-IN" sz="1600" dirty="0"/>
                    </a:p>
                  </a:txBody>
                  <a:tcPr/>
                </a:tc>
                <a:tc>
                  <a:txBody>
                    <a:bodyPr/>
                    <a:lstStyle/>
                    <a:p>
                      <a:pPr algn="ctr"/>
                      <a:r>
                        <a:rPr lang="en-US" sz="1600" dirty="0"/>
                        <a:t>Variant of 80386</a:t>
                      </a:r>
                      <a:r>
                        <a:rPr lang="en-US" sz="1600" b="0" i="0" kern="1200" dirty="0">
                          <a:solidFill>
                            <a:schemeClr val="tx1"/>
                          </a:solidFill>
                          <a:effectLst/>
                          <a:latin typeface="+mn-lt"/>
                          <a:ea typeface="+mn-ea"/>
                          <a:cs typeface="+mn-cs"/>
                        </a:rPr>
                        <a:t>. It supported high speed environment. Integrated Math Co-processor</a:t>
                      </a:r>
                      <a:endParaRPr lang="en-IN" sz="1600" dirty="0"/>
                    </a:p>
                  </a:txBody>
                  <a:tcPr/>
                </a:tc>
                <a:tc>
                  <a:txBody>
                    <a:bodyPr/>
                    <a:lstStyle/>
                    <a:p>
                      <a:pPr algn="ctr"/>
                      <a:endParaRPr lang="en-IN" sz="1600" dirty="0"/>
                    </a:p>
                  </a:txBody>
                  <a:tcPr/>
                </a:tc>
                <a:extLst>
                  <a:ext uri="{0D108BD9-81ED-4DB2-BD59-A6C34878D82A}">
                    <a16:rowId xmlns:a16="http://schemas.microsoft.com/office/drawing/2014/main" val="564073371"/>
                  </a:ext>
                </a:extLst>
              </a:tr>
              <a:tr h="370840">
                <a:tc>
                  <a:txBody>
                    <a:bodyPr/>
                    <a:lstStyle/>
                    <a:p>
                      <a:pPr algn="ctr"/>
                      <a:r>
                        <a:rPr lang="en-US" sz="1600" dirty="0"/>
                        <a:t>80486</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(1989)</a:t>
                      </a:r>
                      <a:endParaRPr lang="en-IN" sz="1600" dirty="0"/>
                    </a:p>
                    <a:p>
                      <a:pPr algn="ctr"/>
                      <a:endParaRPr lang="en-US" sz="1600" dirty="0"/>
                    </a:p>
                  </a:txBody>
                  <a:tcPr/>
                </a:tc>
                <a:tc>
                  <a:txBody>
                    <a:bodyPr/>
                    <a:lstStyle/>
                    <a:p>
                      <a:pPr algn="ctr"/>
                      <a:r>
                        <a:rPr lang="en-US" sz="1600" dirty="0"/>
                        <a:t>32</a:t>
                      </a:r>
                      <a:endParaRPr lang="en-IN" sz="1600" dirty="0"/>
                    </a:p>
                  </a:txBody>
                  <a:tcPr/>
                </a:tc>
                <a:tc>
                  <a:txBody>
                    <a:bodyPr/>
                    <a:lstStyle/>
                    <a:p>
                      <a:pPr algn="ctr"/>
                      <a:r>
                        <a:rPr lang="en-US" sz="1600" b="0" i="0" kern="1200" dirty="0">
                          <a:solidFill>
                            <a:schemeClr val="tx1"/>
                          </a:solidFill>
                          <a:effectLst/>
                          <a:latin typeface="+mn-lt"/>
                          <a:ea typeface="+mn-ea"/>
                          <a:cs typeface="+mn-cs"/>
                        </a:rPr>
                        <a:t>Introduced the concept of cache technology and instruction pipelining which increased processor speed and optimized instruction set.</a:t>
                      </a:r>
                      <a:r>
                        <a:rPr lang="en-US" sz="1800" b="0" i="0" kern="1200" dirty="0">
                          <a:solidFill>
                            <a:schemeClr val="tx1"/>
                          </a:solidFill>
                          <a:effectLst/>
                          <a:latin typeface="+mn-lt"/>
                          <a:ea typeface="+mn-ea"/>
                          <a:cs typeface="+mn-cs"/>
                        </a:rPr>
                        <a:t> </a:t>
                      </a:r>
                      <a:endParaRPr lang="en-US" sz="1400" dirty="0"/>
                    </a:p>
                  </a:txBody>
                  <a:tcPr/>
                </a:tc>
                <a:tc>
                  <a:txBody>
                    <a:bodyPr/>
                    <a:lstStyle/>
                    <a:p>
                      <a:pPr algn="ctr"/>
                      <a:endParaRPr lang="en-IN" sz="1600" dirty="0"/>
                    </a:p>
                  </a:txBody>
                  <a:tcPr/>
                </a:tc>
                <a:extLst>
                  <a:ext uri="{0D108BD9-81ED-4DB2-BD59-A6C34878D82A}">
                    <a16:rowId xmlns:a16="http://schemas.microsoft.com/office/drawing/2014/main" val="3567288704"/>
                  </a:ext>
                </a:extLst>
              </a:tr>
            </a:tbl>
          </a:graphicData>
        </a:graphic>
      </p:graphicFrame>
    </p:spTree>
    <p:extLst>
      <p:ext uri="{BB962C8B-B14F-4D97-AF65-F5344CB8AC3E}">
        <p14:creationId xmlns:p14="http://schemas.microsoft.com/office/powerpoint/2010/main" val="386347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7660-EB55-C708-0484-5C61D31CCD29}"/>
              </a:ext>
            </a:extLst>
          </p:cNvPr>
          <p:cNvSpPr>
            <a:spLocks noGrp="1"/>
          </p:cNvSpPr>
          <p:nvPr>
            <p:ph type="title"/>
          </p:nvPr>
        </p:nvSpPr>
        <p:spPr>
          <a:xfrm>
            <a:off x="0" y="-82175"/>
            <a:ext cx="10515600" cy="681797"/>
          </a:xfrm>
        </p:spPr>
        <p:txBody>
          <a:bodyPr>
            <a:normAutofit/>
          </a:bodyPr>
          <a:lstStyle/>
          <a:p>
            <a:r>
              <a:rPr lang="en-IN" sz="3200" b="1" i="1" u="sng" dirty="0">
                <a:latin typeface="+mn-lt"/>
              </a:rPr>
              <a:t>8085 Microprocessor: A brief study</a:t>
            </a:r>
          </a:p>
        </p:txBody>
      </p:sp>
      <p:pic>
        <p:nvPicPr>
          <p:cNvPr id="1026" name="Picture 2" descr="Microprocessor Architecture">
            <a:extLst>
              <a:ext uri="{FF2B5EF4-FFF2-40B4-BE49-F238E27FC236}">
                <a16:creationId xmlns:a16="http://schemas.microsoft.com/office/drawing/2014/main" id="{B3342472-E682-FB98-E3BB-9A43AA8E9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91" y="933157"/>
            <a:ext cx="7124700" cy="483209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FC09016-6BAA-3798-B536-6A3CC6A6A01C}"/>
              </a:ext>
            </a:extLst>
          </p:cNvPr>
          <p:cNvSpPr txBox="1"/>
          <p:nvPr/>
        </p:nvSpPr>
        <p:spPr>
          <a:xfrm>
            <a:off x="7300291" y="43458"/>
            <a:ext cx="4891709" cy="6771084"/>
          </a:xfrm>
          <a:prstGeom prst="rect">
            <a:avLst/>
          </a:prstGeom>
          <a:noFill/>
        </p:spPr>
        <p:txBody>
          <a:bodyPr wrap="square">
            <a:spAutoFit/>
          </a:bodyPr>
          <a:lstStyle/>
          <a:p>
            <a:pPr algn="just"/>
            <a:r>
              <a:rPr lang="en-US" sz="1400" b="1" i="1" u="sng" strike="noStrike" baseline="0" dirty="0">
                <a:solidFill>
                  <a:srgbClr val="000000"/>
                </a:solidFill>
                <a:latin typeface="Calibri" panose="020F0502020204030204" pitchFamily="34" charset="0"/>
              </a:rPr>
              <a:t>Accumulator</a:t>
            </a:r>
          </a:p>
          <a:p>
            <a:pPr algn="just"/>
            <a:r>
              <a:rPr lang="en-US" sz="1400" b="0" i="0" u="none" strike="noStrike" baseline="0" dirty="0">
                <a:solidFill>
                  <a:srgbClr val="000000"/>
                </a:solidFill>
                <a:latin typeface="Calibri" panose="020F0502020204030204" pitchFamily="34" charset="0"/>
              </a:rPr>
              <a:t>It is an 8-bit register used to perform arithmetic, logical, I/O &amp; LOAD/STORE operations. It is connected to internal data bus &amp; ALU.</a:t>
            </a:r>
            <a:endParaRPr lang="en-US" sz="1400" dirty="0">
              <a:solidFill>
                <a:srgbClr val="000000"/>
              </a:solidFill>
              <a:latin typeface="Calibri" panose="020F0502020204030204" pitchFamily="34" charset="0"/>
            </a:endParaRPr>
          </a:p>
          <a:p>
            <a:pPr algn="just"/>
            <a:r>
              <a:rPr lang="en-US" sz="1400" b="1" i="1" u="sng" strike="noStrike" baseline="0" dirty="0">
                <a:solidFill>
                  <a:srgbClr val="000000"/>
                </a:solidFill>
                <a:latin typeface="Calibri" panose="020F0502020204030204" pitchFamily="34" charset="0"/>
              </a:rPr>
              <a:t>General purpose register</a:t>
            </a:r>
          </a:p>
          <a:p>
            <a:pPr algn="just"/>
            <a:r>
              <a:rPr lang="en-US" sz="1400" strike="noStrike" baseline="0" dirty="0">
                <a:solidFill>
                  <a:srgbClr val="000000"/>
                </a:solidFill>
                <a:latin typeface="Calibri" panose="020F0502020204030204" pitchFamily="34" charset="0"/>
              </a:rPr>
              <a:t>There are 6 general purpose registers in 8085 processor, i.e. B, C, D, E, H &amp; L. Each register can hold 8 bit data.</a:t>
            </a:r>
          </a:p>
          <a:p>
            <a:pPr algn="just"/>
            <a:r>
              <a:rPr lang="en-US" sz="1400" strike="noStrike" baseline="0" dirty="0">
                <a:solidFill>
                  <a:srgbClr val="000000"/>
                </a:solidFill>
                <a:latin typeface="Calibri" panose="020F0502020204030204" pitchFamily="34" charset="0"/>
              </a:rPr>
              <a:t>These registers can work in pair to hold 16 bit data and their pairing combination is like B C, D E &amp; H L.</a:t>
            </a:r>
          </a:p>
          <a:p>
            <a:pPr algn="just"/>
            <a:r>
              <a:rPr lang="en-US" sz="1400" b="1" i="1" u="sng" strike="noStrike" baseline="0" dirty="0">
                <a:solidFill>
                  <a:srgbClr val="000000"/>
                </a:solidFill>
                <a:latin typeface="Calibri" panose="020F0502020204030204" pitchFamily="34" charset="0"/>
              </a:rPr>
              <a:t>Temporary register</a:t>
            </a:r>
          </a:p>
          <a:p>
            <a:pPr algn="just"/>
            <a:r>
              <a:rPr lang="en-US" sz="1400" strike="noStrike" baseline="0" dirty="0">
                <a:solidFill>
                  <a:srgbClr val="000000"/>
                </a:solidFill>
                <a:latin typeface="Calibri" panose="020F0502020204030204" pitchFamily="34" charset="0"/>
              </a:rPr>
              <a:t>It is an 8 bit register, which holds the temporary data of arithmetic and logical operations.</a:t>
            </a:r>
          </a:p>
          <a:p>
            <a:pPr algn="just"/>
            <a:r>
              <a:rPr lang="en-US" sz="1400" strike="noStrike" baseline="0" dirty="0">
                <a:solidFill>
                  <a:srgbClr val="000000"/>
                </a:solidFill>
                <a:latin typeface="Calibri" panose="020F0502020204030204" pitchFamily="34" charset="0"/>
              </a:rPr>
              <a:t>W and Z are two 8 bit temporary registers of 8085 microprocessor, which is not accessible to the user. (non programmable)</a:t>
            </a:r>
          </a:p>
          <a:p>
            <a:pPr algn="just"/>
            <a:r>
              <a:rPr lang="en-US" sz="1400" b="1" i="1" u="sng" strike="noStrike" baseline="0" dirty="0">
                <a:solidFill>
                  <a:srgbClr val="000000"/>
                </a:solidFill>
                <a:latin typeface="Calibri" panose="020F0502020204030204" pitchFamily="34" charset="0"/>
              </a:rPr>
              <a:t>Program counter</a:t>
            </a:r>
          </a:p>
          <a:p>
            <a:pPr algn="just"/>
            <a:r>
              <a:rPr lang="en-US" sz="1400" strike="noStrike" baseline="0" dirty="0">
                <a:solidFill>
                  <a:srgbClr val="000000"/>
                </a:solidFill>
                <a:latin typeface="Calibri" panose="020F0502020204030204" pitchFamily="34" charset="0"/>
              </a:rPr>
              <a:t>It is a 16 bit register used to store the memory address location of the next instruction to be executed.</a:t>
            </a:r>
          </a:p>
          <a:p>
            <a:pPr algn="just"/>
            <a:r>
              <a:rPr lang="en-US" sz="1400" b="1" i="1" u="sng" strike="noStrike" baseline="0" dirty="0">
                <a:solidFill>
                  <a:srgbClr val="000000"/>
                </a:solidFill>
                <a:latin typeface="Calibri" panose="020F0502020204030204" pitchFamily="34" charset="0"/>
              </a:rPr>
              <a:t>Flag register</a:t>
            </a:r>
          </a:p>
          <a:p>
            <a:pPr algn="just"/>
            <a:r>
              <a:rPr lang="en-US" sz="1400" strike="noStrike" baseline="0" dirty="0">
                <a:solidFill>
                  <a:srgbClr val="000000"/>
                </a:solidFill>
                <a:latin typeface="Calibri" panose="020F0502020204030204" pitchFamily="34" charset="0"/>
              </a:rPr>
              <a:t>It is an 8 bit register having five 1 bit flip flops , which holds either 0 or 1 depending upon the result stored in the accumulator.</a:t>
            </a:r>
          </a:p>
          <a:p>
            <a:pPr algn="just"/>
            <a:r>
              <a:rPr lang="en-US" sz="1400" b="1" i="1" u="sng" strike="noStrike" baseline="0" dirty="0">
                <a:solidFill>
                  <a:srgbClr val="000000"/>
                </a:solidFill>
                <a:latin typeface="Calibri" panose="020F0502020204030204" pitchFamily="34" charset="0"/>
              </a:rPr>
              <a:t>Stack pointer</a:t>
            </a:r>
          </a:p>
          <a:p>
            <a:pPr algn="just"/>
            <a:r>
              <a:rPr lang="en-US" sz="1400" strike="noStrike" baseline="0" dirty="0">
                <a:solidFill>
                  <a:srgbClr val="000000"/>
                </a:solidFill>
                <a:latin typeface="Calibri" panose="020F0502020204030204" pitchFamily="34" charset="0"/>
              </a:rPr>
              <a:t>It is also a 16 bit register works like stack, which is always incremented/decremented by 2 during push &amp; pop operations. It holds the address of the top location of the stack.</a:t>
            </a:r>
          </a:p>
          <a:p>
            <a:pPr algn="just"/>
            <a:r>
              <a:rPr lang="en-US" sz="1400" b="1" i="1" u="sng" strike="noStrike" baseline="0" dirty="0">
                <a:solidFill>
                  <a:srgbClr val="000000"/>
                </a:solidFill>
                <a:latin typeface="Calibri" panose="020F0502020204030204" pitchFamily="34" charset="0"/>
              </a:rPr>
              <a:t>Instruction register and decoder</a:t>
            </a:r>
          </a:p>
          <a:p>
            <a:pPr algn="just"/>
            <a:r>
              <a:rPr lang="en-US" sz="1400" strike="noStrike" baseline="0" dirty="0">
                <a:solidFill>
                  <a:srgbClr val="000000"/>
                </a:solidFill>
                <a:latin typeface="Calibri" panose="020F0502020204030204" pitchFamily="34" charset="0"/>
              </a:rPr>
              <a:t>It is an 8 bit register.</a:t>
            </a:r>
          </a:p>
          <a:p>
            <a:pPr algn="just"/>
            <a:r>
              <a:rPr lang="en-US" sz="1400" strike="noStrike" baseline="0" dirty="0">
                <a:solidFill>
                  <a:srgbClr val="000000"/>
                </a:solidFill>
                <a:latin typeface="Calibri" panose="020F0502020204030204" pitchFamily="34" charset="0"/>
              </a:rPr>
              <a:t>When an instruction is fetched from memory then it is stored in the Instruction register. It decodes the information present in the Instruction register.</a:t>
            </a:r>
          </a:p>
        </p:txBody>
      </p:sp>
      <p:pic>
        <p:nvPicPr>
          <p:cNvPr id="13" name="Picture 12">
            <a:extLst>
              <a:ext uri="{FF2B5EF4-FFF2-40B4-BE49-F238E27FC236}">
                <a16:creationId xmlns:a16="http://schemas.microsoft.com/office/drawing/2014/main" id="{9485B333-8D51-2E49-1309-22D2C9AE925B}"/>
              </a:ext>
            </a:extLst>
          </p:cNvPr>
          <p:cNvPicPr>
            <a:picLocks noChangeAspect="1"/>
          </p:cNvPicPr>
          <p:nvPr/>
        </p:nvPicPr>
        <p:blipFill>
          <a:blip r:embed="rId3"/>
          <a:stretch>
            <a:fillRect/>
          </a:stretch>
        </p:blipFill>
        <p:spPr>
          <a:xfrm>
            <a:off x="1266665" y="5954834"/>
            <a:ext cx="5668253" cy="823783"/>
          </a:xfrm>
          <a:prstGeom prst="rect">
            <a:avLst/>
          </a:prstGeom>
        </p:spPr>
      </p:pic>
      <p:sp>
        <p:nvSpPr>
          <p:cNvPr id="14" name="TextBox 13">
            <a:extLst>
              <a:ext uri="{FF2B5EF4-FFF2-40B4-BE49-F238E27FC236}">
                <a16:creationId xmlns:a16="http://schemas.microsoft.com/office/drawing/2014/main" id="{CDAFEC46-CA7C-E005-4AE1-2B5A660642E0}"/>
              </a:ext>
            </a:extLst>
          </p:cNvPr>
          <p:cNvSpPr txBox="1"/>
          <p:nvPr/>
        </p:nvSpPr>
        <p:spPr>
          <a:xfrm>
            <a:off x="1166191" y="3918259"/>
            <a:ext cx="3595408" cy="338554"/>
          </a:xfrm>
          <a:prstGeom prst="rect">
            <a:avLst/>
          </a:prstGeom>
          <a:noFill/>
        </p:spPr>
        <p:txBody>
          <a:bodyPr wrap="none" rtlCol="0">
            <a:spAutoFit/>
          </a:bodyPr>
          <a:lstStyle/>
          <a:p>
            <a:r>
              <a:rPr lang="en-US" sz="1600" b="1" dirty="0"/>
              <a:t>Provides necessary signals for operation</a:t>
            </a:r>
            <a:endParaRPr lang="en-IN" sz="1600" b="1" dirty="0"/>
          </a:p>
        </p:txBody>
      </p:sp>
      <p:sp>
        <p:nvSpPr>
          <p:cNvPr id="18" name="TextBox 17">
            <a:extLst>
              <a:ext uri="{FF2B5EF4-FFF2-40B4-BE49-F238E27FC236}">
                <a16:creationId xmlns:a16="http://schemas.microsoft.com/office/drawing/2014/main" id="{01DA40DE-AA89-0501-5B3C-268ED8574BA9}"/>
              </a:ext>
            </a:extLst>
          </p:cNvPr>
          <p:cNvSpPr txBox="1"/>
          <p:nvPr/>
        </p:nvSpPr>
        <p:spPr>
          <a:xfrm>
            <a:off x="3998519" y="1481242"/>
            <a:ext cx="6109252" cy="307777"/>
          </a:xfrm>
          <a:prstGeom prst="rect">
            <a:avLst/>
          </a:prstGeom>
          <a:noFill/>
        </p:spPr>
        <p:txBody>
          <a:bodyPr wrap="square">
            <a:spAutoFit/>
          </a:bodyPr>
          <a:lstStyle/>
          <a:p>
            <a:r>
              <a:rPr lang="en-US" sz="1400" b="1" dirty="0"/>
              <a:t>controls the serial data communication </a:t>
            </a:r>
            <a:endParaRPr lang="en-IN" sz="1400" b="1" dirty="0"/>
          </a:p>
        </p:txBody>
      </p:sp>
      <p:sp>
        <p:nvSpPr>
          <p:cNvPr id="20" name="TextBox 19">
            <a:extLst>
              <a:ext uri="{FF2B5EF4-FFF2-40B4-BE49-F238E27FC236}">
                <a16:creationId xmlns:a16="http://schemas.microsoft.com/office/drawing/2014/main" id="{8239AB22-2E8F-9018-CF42-6AC385F69F47}"/>
              </a:ext>
            </a:extLst>
          </p:cNvPr>
          <p:cNvSpPr txBox="1"/>
          <p:nvPr/>
        </p:nvSpPr>
        <p:spPr>
          <a:xfrm>
            <a:off x="175591" y="5088306"/>
            <a:ext cx="4891709" cy="954107"/>
          </a:xfrm>
          <a:prstGeom prst="rect">
            <a:avLst/>
          </a:prstGeom>
          <a:noFill/>
        </p:spPr>
        <p:txBody>
          <a:bodyPr wrap="square">
            <a:spAutoFit/>
          </a:bodyPr>
          <a:lstStyle/>
          <a:p>
            <a:pPr algn="just"/>
            <a:r>
              <a:rPr lang="en-US" sz="1400" b="1" dirty="0"/>
              <a:t>Data bus carries the data to be stored. It is bidirectional, whereas address bus carries the location to where it should be stored and it is unidirectional. It is used to transfer the data &amp; Address I/O</a:t>
            </a:r>
            <a:endParaRPr lang="en-IN" sz="1400" b="1" dirty="0"/>
          </a:p>
        </p:txBody>
      </p:sp>
      <p:sp>
        <p:nvSpPr>
          <p:cNvPr id="22" name="TextBox 21">
            <a:extLst>
              <a:ext uri="{FF2B5EF4-FFF2-40B4-BE49-F238E27FC236}">
                <a16:creationId xmlns:a16="http://schemas.microsoft.com/office/drawing/2014/main" id="{C39A5B79-712E-7DEA-28DE-4001B6037797}"/>
              </a:ext>
            </a:extLst>
          </p:cNvPr>
          <p:cNvSpPr txBox="1"/>
          <p:nvPr/>
        </p:nvSpPr>
        <p:spPr>
          <a:xfrm>
            <a:off x="192912" y="438255"/>
            <a:ext cx="6742006" cy="584775"/>
          </a:xfrm>
          <a:prstGeom prst="rect">
            <a:avLst/>
          </a:prstGeom>
          <a:noFill/>
        </p:spPr>
        <p:txBody>
          <a:bodyPr wrap="square">
            <a:spAutoFit/>
          </a:bodyPr>
          <a:lstStyle/>
          <a:p>
            <a:pPr algn="just"/>
            <a:r>
              <a:rPr lang="en-US" sz="1400" b="1" dirty="0"/>
              <a:t>While executing a main program and whenever an interrupt occurs, the microprocessor shifts the control from the main program to process the incoming request.</a:t>
            </a:r>
            <a:r>
              <a:rPr lang="en-US" b="1" dirty="0"/>
              <a:t> </a:t>
            </a:r>
            <a:endParaRPr lang="en-IN" b="1" dirty="0"/>
          </a:p>
        </p:txBody>
      </p:sp>
    </p:spTree>
    <p:extLst>
      <p:ext uri="{BB962C8B-B14F-4D97-AF65-F5344CB8AC3E}">
        <p14:creationId xmlns:p14="http://schemas.microsoft.com/office/powerpoint/2010/main" val="210844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BD65-B238-CCAE-DB1B-DAE140DE5865}"/>
              </a:ext>
            </a:extLst>
          </p:cNvPr>
          <p:cNvSpPr>
            <a:spLocks noGrp="1"/>
          </p:cNvSpPr>
          <p:nvPr>
            <p:ph type="title"/>
          </p:nvPr>
        </p:nvSpPr>
        <p:spPr>
          <a:xfrm>
            <a:off x="559904" y="2541105"/>
            <a:ext cx="10515600" cy="1325563"/>
          </a:xfrm>
        </p:spPr>
        <p:txBody>
          <a:bodyPr/>
          <a:lstStyle/>
          <a:p>
            <a:pPr algn="ctr"/>
            <a:r>
              <a:rPr lang="en-US" b="1" i="1" u="sng" dirty="0">
                <a:latin typeface="+mn-lt"/>
              </a:rPr>
              <a:t>THANK YOU</a:t>
            </a:r>
            <a:endParaRPr lang="en-IN" b="1" i="1" u="sng" dirty="0">
              <a:latin typeface="+mn-lt"/>
            </a:endParaRPr>
          </a:p>
        </p:txBody>
      </p:sp>
    </p:spTree>
    <p:extLst>
      <p:ext uri="{BB962C8B-B14F-4D97-AF65-F5344CB8AC3E}">
        <p14:creationId xmlns:p14="http://schemas.microsoft.com/office/powerpoint/2010/main" val="1157811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039D9-FF34-6B35-65FB-3EA7EA216B9D}"/>
              </a:ext>
            </a:extLst>
          </p:cNvPr>
          <p:cNvSpPr>
            <a:spLocks noGrp="1"/>
          </p:cNvSpPr>
          <p:nvPr>
            <p:ph type="title"/>
          </p:nvPr>
        </p:nvSpPr>
        <p:spPr>
          <a:xfrm>
            <a:off x="478766" y="163842"/>
            <a:ext cx="10515600" cy="664205"/>
          </a:xfrm>
        </p:spPr>
        <p:txBody>
          <a:bodyPr>
            <a:normAutofit/>
          </a:bodyPr>
          <a:lstStyle/>
          <a:p>
            <a:r>
              <a:rPr lang="en-US" sz="3200" b="1" i="1" u="sng" dirty="0">
                <a:latin typeface="Calibri"/>
                <a:cs typeface="Calibri Light"/>
              </a:rPr>
              <a:t>MOTIVATION OF THE COURSE</a:t>
            </a:r>
            <a:endParaRPr lang="en-US" sz="3600" b="1" i="1" u="sng" dirty="0">
              <a:latin typeface="Calibri"/>
              <a:cs typeface="Calibri Light" panose="020F0302020204030204"/>
            </a:endParaRPr>
          </a:p>
        </p:txBody>
      </p:sp>
      <p:sp>
        <p:nvSpPr>
          <p:cNvPr id="3" name="Content Placeholder 2">
            <a:extLst>
              <a:ext uri="{FF2B5EF4-FFF2-40B4-BE49-F238E27FC236}">
                <a16:creationId xmlns:a16="http://schemas.microsoft.com/office/drawing/2014/main" id="{48D0A70C-DF8D-A821-F654-390AC09C25ED}"/>
              </a:ext>
            </a:extLst>
          </p:cNvPr>
          <p:cNvSpPr>
            <a:spLocks noGrp="1"/>
          </p:cNvSpPr>
          <p:nvPr>
            <p:ph idx="1"/>
          </p:nvPr>
        </p:nvSpPr>
        <p:spPr>
          <a:xfrm>
            <a:off x="478766" y="1250531"/>
            <a:ext cx="11392618" cy="4351338"/>
          </a:xfrm>
        </p:spPr>
        <p:txBody>
          <a:bodyPr vert="horz" lIns="91440" tIns="45720" rIns="91440" bIns="45720" rtlCol="0" anchor="t">
            <a:normAutofit/>
          </a:bodyPr>
          <a:lstStyle/>
          <a:p>
            <a:pPr>
              <a:buFont typeface="Wingdings" panose="020B0604020202020204" pitchFamily="34" charset="0"/>
              <a:buChar char="Ø"/>
            </a:pPr>
            <a:r>
              <a:rPr lang="en-US" dirty="0">
                <a:cs typeface="Calibri" panose="020F0502020204030204"/>
              </a:rPr>
              <a:t>Introduction to the concept of Microprocessors &amp; Microcontrollers</a:t>
            </a:r>
          </a:p>
          <a:p>
            <a:pPr>
              <a:buFont typeface="Wingdings" panose="020B0604020202020204" pitchFamily="34" charset="0"/>
              <a:buChar char="Ø"/>
            </a:pPr>
            <a:endParaRPr lang="en-US" dirty="0">
              <a:cs typeface="Calibri" panose="020F0502020204030204"/>
            </a:endParaRPr>
          </a:p>
          <a:p>
            <a:pPr>
              <a:buFont typeface="Wingdings" panose="020B0604020202020204" pitchFamily="34" charset="0"/>
              <a:buChar char="Ø"/>
            </a:pPr>
            <a:r>
              <a:rPr lang="en-US" dirty="0">
                <a:cs typeface="Calibri" panose="020F0502020204030204"/>
              </a:rPr>
              <a:t>Familiarization with the architectures of various conventional and state of the art </a:t>
            </a:r>
            <a:r>
              <a:rPr lang="en-US" dirty="0">
                <a:ea typeface="+mn-lt"/>
                <a:cs typeface="+mn-lt"/>
              </a:rPr>
              <a:t>Microprocessors &amp; Microcontrollers such as Intel, ARM etc.</a:t>
            </a:r>
          </a:p>
          <a:p>
            <a:pPr>
              <a:buFont typeface="Wingdings" panose="020B0604020202020204" pitchFamily="34" charset="0"/>
              <a:buChar char="Ø"/>
            </a:pPr>
            <a:endParaRPr lang="en-US" dirty="0">
              <a:cs typeface="Calibri" panose="020F0502020204030204"/>
            </a:endParaRPr>
          </a:p>
          <a:p>
            <a:pPr>
              <a:buFont typeface="Wingdings" panose="020B0604020202020204" pitchFamily="34" charset="0"/>
              <a:buChar char="Ø"/>
            </a:pPr>
            <a:r>
              <a:rPr lang="en-US" dirty="0">
                <a:ea typeface="+mn-lt"/>
                <a:cs typeface="+mn-lt"/>
              </a:rPr>
              <a:t>Familiarization with assembly language programming, concept and implementation of interfacing with peripherals &amp; I/O devices</a:t>
            </a:r>
          </a:p>
          <a:p>
            <a:pPr>
              <a:buFont typeface="Wingdings" panose="020B0604020202020204" pitchFamily="34" charset="0"/>
              <a:buChar char="Ø"/>
            </a:pPr>
            <a:endParaRPr lang="en-US" dirty="0">
              <a:cs typeface="Calibri" panose="020F0502020204030204"/>
            </a:endParaRPr>
          </a:p>
          <a:p>
            <a:pPr>
              <a:buFont typeface="Wingdings" panose="020B0604020202020204" pitchFamily="34" charset="0"/>
              <a:buChar char="Ø"/>
            </a:pPr>
            <a:r>
              <a:rPr lang="en-US" dirty="0">
                <a:cs typeface="Calibri" panose="020F0502020204030204"/>
              </a:rPr>
              <a:t>Development of various applications using microprocessors such as ARM</a:t>
            </a:r>
          </a:p>
        </p:txBody>
      </p:sp>
    </p:spTree>
    <p:extLst>
      <p:ext uri="{BB962C8B-B14F-4D97-AF65-F5344CB8AC3E}">
        <p14:creationId xmlns:p14="http://schemas.microsoft.com/office/powerpoint/2010/main" val="120988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2D77-6E1A-43EC-F14F-6E1225901333}"/>
              </a:ext>
            </a:extLst>
          </p:cNvPr>
          <p:cNvSpPr>
            <a:spLocks noGrp="1"/>
          </p:cNvSpPr>
          <p:nvPr>
            <p:ph type="title"/>
          </p:nvPr>
        </p:nvSpPr>
        <p:spPr>
          <a:xfrm>
            <a:off x="838200" y="365125"/>
            <a:ext cx="10515600" cy="807979"/>
          </a:xfrm>
        </p:spPr>
        <p:txBody>
          <a:bodyPr>
            <a:normAutofit/>
          </a:bodyPr>
          <a:lstStyle/>
          <a:p>
            <a:r>
              <a:rPr lang="en-US" sz="3200" b="1" i="1" u="sng" dirty="0">
                <a:latin typeface="Calibri"/>
                <a:cs typeface="Calibri Light"/>
              </a:rPr>
              <a:t>COURSE CONTENTS &amp; LECTURE PLANNING</a:t>
            </a:r>
            <a:endParaRPr lang="en-US" sz="3200" b="1" i="1" dirty="0">
              <a:latin typeface="Calibri"/>
              <a:cs typeface="Calibri Light" panose="020F0302020204030204"/>
            </a:endParaRPr>
          </a:p>
        </p:txBody>
      </p:sp>
      <p:pic>
        <p:nvPicPr>
          <p:cNvPr id="4" name="Picture 4" descr="Table&#10;&#10;Description automatically generated">
            <a:extLst>
              <a:ext uri="{FF2B5EF4-FFF2-40B4-BE49-F238E27FC236}">
                <a16:creationId xmlns:a16="http://schemas.microsoft.com/office/drawing/2014/main" id="{F522235B-022C-B15B-0CDA-FFA5643B01EC}"/>
              </a:ext>
            </a:extLst>
          </p:cNvPr>
          <p:cNvPicPr>
            <a:picLocks noGrp="1" noChangeAspect="1"/>
          </p:cNvPicPr>
          <p:nvPr>
            <p:ph idx="1"/>
          </p:nvPr>
        </p:nvPicPr>
        <p:blipFill>
          <a:blip r:embed="rId2"/>
          <a:stretch>
            <a:fillRect/>
          </a:stretch>
        </p:blipFill>
        <p:spPr>
          <a:xfrm>
            <a:off x="2225470" y="1049249"/>
            <a:ext cx="7856080" cy="5357751"/>
          </a:xfrm>
        </p:spPr>
      </p:pic>
      <p:sp>
        <p:nvSpPr>
          <p:cNvPr id="3" name="TextBox 2">
            <a:extLst>
              <a:ext uri="{FF2B5EF4-FFF2-40B4-BE49-F238E27FC236}">
                <a16:creationId xmlns:a16="http://schemas.microsoft.com/office/drawing/2014/main" id="{5D036B2B-C25B-4EF0-3296-52B27D83EE52}"/>
              </a:ext>
            </a:extLst>
          </p:cNvPr>
          <p:cNvSpPr txBox="1"/>
          <p:nvPr/>
        </p:nvSpPr>
        <p:spPr>
          <a:xfrm>
            <a:off x="1959607" y="1173104"/>
            <a:ext cx="301686" cy="369332"/>
          </a:xfrm>
          <a:prstGeom prst="rect">
            <a:avLst/>
          </a:prstGeom>
          <a:noFill/>
        </p:spPr>
        <p:txBody>
          <a:bodyPr wrap="none" rtlCol="0">
            <a:spAutoFit/>
          </a:bodyPr>
          <a:lstStyle/>
          <a:p>
            <a:r>
              <a:rPr lang="en-US" dirty="0"/>
              <a:t>1</a:t>
            </a:r>
            <a:endParaRPr lang="en-IN" dirty="0"/>
          </a:p>
        </p:txBody>
      </p:sp>
      <p:sp>
        <p:nvSpPr>
          <p:cNvPr id="5" name="TextBox 4">
            <a:extLst>
              <a:ext uri="{FF2B5EF4-FFF2-40B4-BE49-F238E27FC236}">
                <a16:creationId xmlns:a16="http://schemas.microsoft.com/office/drawing/2014/main" id="{DD044363-282C-6ECB-52E8-15D971AD5C98}"/>
              </a:ext>
            </a:extLst>
          </p:cNvPr>
          <p:cNvSpPr txBox="1"/>
          <p:nvPr/>
        </p:nvSpPr>
        <p:spPr>
          <a:xfrm>
            <a:off x="1927549" y="2876008"/>
            <a:ext cx="301686" cy="369332"/>
          </a:xfrm>
          <a:prstGeom prst="rect">
            <a:avLst/>
          </a:prstGeom>
          <a:noFill/>
        </p:spPr>
        <p:txBody>
          <a:bodyPr wrap="none" rtlCol="0">
            <a:spAutoFit/>
          </a:bodyPr>
          <a:lstStyle/>
          <a:p>
            <a:r>
              <a:rPr lang="en-US" dirty="0"/>
              <a:t>2</a:t>
            </a:r>
            <a:endParaRPr lang="en-IN" dirty="0"/>
          </a:p>
        </p:txBody>
      </p:sp>
      <p:sp>
        <p:nvSpPr>
          <p:cNvPr id="6" name="TextBox 5">
            <a:extLst>
              <a:ext uri="{FF2B5EF4-FFF2-40B4-BE49-F238E27FC236}">
                <a16:creationId xmlns:a16="http://schemas.microsoft.com/office/drawing/2014/main" id="{2CD801B4-C36F-4E8E-320C-341658D9A4D7}"/>
              </a:ext>
            </a:extLst>
          </p:cNvPr>
          <p:cNvSpPr txBox="1"/>
          <p:nvPr/>
        </p:nvSpPr>
        <p:spPr>
          <a:xfrm>
            <a:off x="1909637" y="3652612"/>
            <a:ext cx="301686" cy="369332"/>
          </a:xfrm>
          <a:prstGeom prst="rect">
            <a:avLst/>
          </a:prstGeom>
          <a:noFill/>
        </p:spPr>
        <p:txBody>
          <a:bodyPr wrap="none" rtlCol="0">
            <a:spAutoFit/>
          </a:bodyPr>
          <a:lstStyle/>
          <a:p>
            <a:r>
              <a:rPr lang="en-US" dirty="0"/>
              <a:t>3</a:t>
            </a:r>
            <a:endParaRPr lang="en-IN" dirty="0"/>
          </a:p>
        </p:txBody>
      </p:sp>
      <p:sp>
        <p:nvSpPr>
          <p:cNvPr id="7" name="TextBox 6">
            <a:extLst>
              <a:ext uri="{FF2B5EF4-FFF2-40B4-BE49-F238E27FC236}">
                <a16:creationId xmlns:a16="http://schemas.microsoft.com/office/drawing/2014/main" id="{DF5F04C6-1099-9626-A3C9-3BE2CCFB24D6}"/>
              </a:ext>
            </a:extLst>
          </p:cNvPr>
          <p:cNvSpPr txBox="1"/>
          <p:nvPr/>
        </p:nvSpPr>
        <p:spPr>
          <a:xfrm>
            <a:off x="1909637" y="4272172"/>
            <a:ext cx="301686" cy="369332"/>
          </a:xfrm>
          <a:prstGeom prst="rect">
            <a:avLst/>
          </a:prstGeom>
          <a:noFill/>
        </p:spPr>
        <p:txBody>
          <a:bodyPr wrap="none" rtlCol="0">
            <a:spAutoFit/>
          </a:bodyPr>
          <a:lstStyle/>
          <a:p>
            <a:r>
              <a:rPr lang="en-US" dirty="0"/>
              <a:t>4</a:t>
            </a:r>
            <a:endParaRPr lang="en-IN" dirty="0"/>
          </a:p>
        </p:txBody>
      </p:sp>
      <p:sp>
        <p:nvSpPr>
          <p:cNvPr id="8" name="TextBox 7">
            <a:extLst>
              <a:ext uri="{FF2B5EF4-FFF2-40B4-BE49-F238E27FC236}">
                <a16:creationId xmlns:a16="http://schemas.microsoft.com/office/drawing/2014/main" id="{9BDF865C-CC7B-C580-2EF8-B243EDBEDDBF}"/>
              </a:ext>
            </a:extLst>
          </p:cNvPr>
          <p:cNvSpPr txBox="1"/>
          <p:nvPr/>
        </p:nvSpPr>
        <p:spPr>
          <a:xfrm>
            <a:off x="1941696" y="1796417"/>
            <a:ext cx="301686" cy="369332"/>
          </a:xfrm>
          <a:prstGeom prst="rect">
            <a:avLst/>
          </a:prstGeom>
          <a:noFill/>
        </p:spPr>
        <p:txBody>
          <a:bodyPr wrap="none" rtlCol="0">
            <a:spAutoFit/>
          </a:bodyPr>
          <a:lstStyle/>
          <a:p>
            <a:r>
              <a:rPr lang="en-US" dirty="0"/>
              <a:t>5</a:t>
            </a:r>
            <a:endParaRPr lang="en-IN" dirty="0"/>
          </a:p>
        </p:txBody>
      </p:sp>
    </p:spTree>
    <p:extLst>
      <p:ext uri="{BB962C8B-B14F-4D97-AF65-F5344CB8AC3E}">
        <p14:creationId xmlns:p14="http://schemas.microsoft.com/office/powerpoint/2010/main" val="1608310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2D77-6E1A-43EC-F14F-6E1225901333}"/>
              </a:ext>
            </a:extLst>
          </p:cNvPr>
          <p:cNvSpPr>
            <a:spLocks noGrp="1"/>
          </p:cNvSpPr>
          <p:nvPr>
            <p:ph type="title"/>
          </p:nvPr>
        </p:nvSpPr>
        <p:spPr>
          <a:xfrm>
            <a:off x="838200" y="365125"/>
            <a:ext cx="10515600" cy="807979"/>
          </a:xfrm>
        </p:spPr>
        <p:txBody>
          <a:bodyPr>
            <a:normAutofit/>
          </a:bodyPr>
          <a:lstStyle/>
          <a:p>
            <a:r>
              <a:rPr lang="en-US" sz="3200" b="1" i="1" dirty="0">
                <a:latin typeface="Calibri"/>
                <a:cs typeface="Calibri Light" panose="020F0302020204030204"/>
              </a:rPr>
              <a:t>TENTATIVE ASSESMENT PLAN</a:t>
            </a:r>
          </a:p>
        </p:txBody>
      </p:sp>
      <p:sp>
        <p:nvSpPr>
          <p:cNvPr id="12" name="TextBox 11">
            <a:extLst>
              <a:ext uri="{FF2B5EF4-FFF2-40B4-BE49-F238E27FC236}">
                <a16:creationId xmlns:a16="http://schemas.microsoft.com/office/drawing/2014/main" id="{D9ABAC38-9F83-D07F-1573-2FFF0E8C0720}"/>
              </a:ext>
            </a:extLst>
          </p:cNvPr>
          <p:cNvSpPr txBox="1"/>
          <p:nvPr/>
        </p:nvSpPr>
        <p:spPr>
          <a:xfrm>
            <a:off x="1443695" y="1365949"/>
            <a:ext cx="9774764" cy="3477875"/>
          </a:xfrm>
          <a:prstGeom prst="rect">
            <a:avLst/>
          </a:prstGeom>
          <a:noFill/>
        </p:spPr>
        <p:txBody>
          <a:bodyPr wrap="square">
            <a:spAutoFit/>
          </a:bodyPr>
          <a:lstStyle/>
          <a:p>
            <a:pPr algn="just"/>
            <a:r>
              <a:rPr lang="en-US" sz="2000" b="1" dirty="0"/>
              <a:t>Digital Assignment – 1 (10 MARKS)</a:t>
            </a:r>
          </a:p>
          <a:p>
            <a:pPr algn="just"/>
            <a:r>
              <a:rPr lang="en-US" sz="2000" b="1" dirty="0"/>
              <a:t>Quiz-1 &amp; Quiz-2 (20 MARKS)</a:t>
            </a:r>
          </a:p>
          <a:p>
            <a:pPr algn="just"/>
            <a:endParaRPr lang="en-US" sz="2000" b="1" dirty="0">
              <a:solidFill>
                <a:srgbClr val="FF0000"/>
              </a:solidFill>
            </a:endParaRPr>
          </a:p>
          <a:p>
            <a:pPr algn="just"/>
            <a:r>
              <a:rPr lang="en-US" sz="2000" b="1" i="1" dirty="0">
                <a:solidFill>
                  <a:srgbClr val="FF0000"/>
                </a:solidFill>
              </a:rPr>
              <a:t>NOTE: PROVISION TO OPT FOR A MINI RESEARCH PAPER STUDY PROJECT IN LIEU OF DA-1</a:t>
            </a:r>
            <a:r>
              <a:rPr lang="en-US" sz="2000" b="1" dirty="0"/>
              <a:t>.</a:t>
            </a:r>
          </a:p>
          <a:p>
            <a:pPr algn="just"/>
            <a:endParaRPr lang="en-US" sz="2000" b="1" dirty="0"/>
          </a:p>
          <a:p>
            <a:pPr algn="just"/>
            <a:r>
              <a:rPr lang="en-US" sz="2000" b="1" dirty="0"/>
              <a:t>IN ADDITION  TO CAT-1,CAT-2 AND FAT. SLOW LEARNERS TASK (MAX.-5 MARKS)</a:t>
            </a:r>
          </a:p>
          <a:p>
            <a:pPr algn="just"/>
            <a:endParaRPr lang="en-US" sz="2000" b="1" dirty="0"/>
          </a:p>
          <a:p>
            <a:pPr algn="just"/>
            <a:endParaRPr lang="en-US" sz="2000" b="1" dirty="0"/>
          </a:p>
          <a:p>
            <a:pPr algn="just"/>
            <a:r>
              <a:rPr lang="en-US" sz="2000" b="1" dirty="0"/>
              <a:t>FOR LAB, 5 TASKS OF 12 MARKS EACH &amp; LAB FAT</a:t>
            </a:r>
          </a:p>
          <a:p>
            <a:pPr algn="just"/>
            <a:endParaRPr lang="en-US" sz="2000" b="1" dirty="0">
              <a:solidFill>
                <a:srgbClr val="FF0000"/>
              </a:solidFill>
            </a:endParaRPr>
          </a:p>
          <a:p>
            <a:pPr algn="just"/>
            <a:r>
              <a:rPr lang="en-US" sz="2000" b="1" i="1" dirty="0">
                <a:solidFill>
                  <a:srgbClr val="FF0000"/>
                </a:solidFill>
              </a:rPr>
              <a:t>NOTE: PROVISION TO OPT FOR A MINI PROJECT IN LIEU OF TASK 4 &amp; TASK 5 (24 MARKS)</a:t>
            </a:r>
            <a:endParaRPr lang="en-IN" sz="2000" b="1" dirty="0">
              <a:solidFill>
                <a:srgbClr val="FF0000"/>
              </a:solidFill>
            </a:endParaRPr>
          </a:p>
        </p:txBody>
      </p:sp>
    </p:spTree>
    <p:extLst>
      <p:ext uri="{BB962C8B-B14F-4D97-AF65-F5344CB8AC3E}">
        <p14:creationId xmlns:p14="http://schemas.microsoft.com/office/powerpoint/2010/main" val="1382235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DA71-9D5D-E5DB-52A1-81626BEAA71D}"/>
              </a:ext>
            </a:extLst>
          </p:cNvPr>
          <p:cNvSpPr>
            <a:spLocks noGrp="1"/>
          </p:cNvSpPr>
          <p:nvPr>
            <p:ph type="title"/>
          </p:nvPr>
        </p:nvSpPr>
        <p:spPr>
          <a:xfrm>
            <a:off x="202095" y="0"/>
            <a:ext cx="10515600" cy="893832"/>
          </a:xfrm>
        </p:spPr>
        <p:txBody>
          <a:bodyPr/>
          <a:lstStyle/>
          <a:p>
            <a:pPr algn="just"/>
            <a:r>
              <a:rPr lang="en-US" b="1" i="1" u="sng" dirty="0">
                <a:latin typeface="+mn-lt"/>
              </a:rPr>
              <a:t>Some Pre-requisites</a:t>
            </a:r>
            <a:endParaRPr lang="en-IN" b="1" i="1" u="sng" dirty="0">
              <a:latin typeface="+mn-lt"/>
            </a:endParaRPr>
          </a:p>
        </p:txBody>
      </p:sp>
      <p:sp>
        <p:nvSpPr>
          <p:cNvPr id="3" name="Content Placeholder 2">
            <a:extLst>
              <a:ext uri="{FF2B5EF4-FFF2-40B4-BE49-F238E27FC236}">
                <a16:creationId xmlns:a16="http://schemas.microsoft.com/office/drawing/2014/main" id="{C0716105-F919-AE37-CC4C-A7ADAAC382D5}"/>
              </a:ext>
            </a:extLst>
          </p:cNvPr>
          <p:cNvSpPr>
            <a:spLocks noGrp="1"/>
          </p:cNvSpPr>
          <p:nvPr>
            <p:ph idx="1"/>
          </p:nvPr>
        </p:nvSpPr>
        <p:spPr>
          <a:xfrm>
            <a:off x="357809" y="812042"/>
            <a:ext cx="11632096" cy="5469488"/>
          </a:xfrm>
        </p:spPr>
        <p:txBody>
          <a:bodyPr>
            <a:noAutofit/>
          </a:bodyPr>
          <a:lstStyle/>
          <a:p>
            <a:pPr algn="just">
              <a:buFont typeface="Wingdings" panose="05000000000000000000" pitchFamily="2" charset="2"/>
              <a:buChar char="§"/>
            </a:pPr>
            <a:endParaRPr lang="en-IN" sz="1400" b="0" i="0" u="none" strike="noStrike" baseline="0" dirty="0">
              <a:solidFill>
                <a:srgbClr val="000000"/>
              </a:solidFill>
            </a:endParaRPr>
          </a:p>
          <a:p>
            <a:pPr algn="just">
              <a:buFont typeface="Wingdings" panose="05000000000000000000" pitchFamily="2" charset="2"/>
              <a:buChar char="§"/>
            </a:pPr>
            <a:r>
              <a:rPr lang="en-US" sz="1400" b="0" i="0" u="none" strike="noStrike" baseline="0" dirty="0">
                <a:solidFill>
                  <a:srgbClr val="000000"/>
                </a:solidFill>
              </a:rPr>
              <a:t>Binary  and Hexadecimal number system</a:t>
            </a:r>
          </a:p>
          <a:p>
            <a:pPr algn="just">
              <a:buFont typeface="Wingdings" panose="05000000000000000000" pitchFamily="2" charset="2"/>
              <a:buChar char="§"/>
            </a:pPr>
            <a:endParaRPr lang="en-US" sz="1400" b="0" i="0" u="none" strike="noStrike" baseline="0" dirty="0">
              <a:solidFill>
                <a:srgbClr val="000000"/>
              </a:solidFill>
            </a:endParaRPr>
          </a:p>
          <a:p>
            <a:pPr algn="just">
              <a:buFont typeface="Wingdings" panose="05000000000000000000" pitchFamily="2" charset="2"/>
              <a:buChar char="§"/>
            </a:pPr>
            <a:r>
              <a:rPr lang="en-US" sz="1400" b="0" i="0" u="none" strike="noStrike" baseline="0" dirty="0">
                <a:solidFill>
                  <a:srgbClr val="000000"/>
                </a:solidFill>
              </a:rPr>
              <a:t>Hexadecimal Number System: Following are the characteristics of a hexadecimal number system. Uses 10 digits and 6 letters, 0,1,2,3,4,5,6,7,8,9,A,B,C,D,E,F.</a:t>
            </a:r>
          </a:p>
          <a:p>
            <a:pPr algn="just">
              <a:buFont typeface="Wingdings" panose="05000000000000000000" pitchFamily="2" charset="2"/>
              <a:buChar char="§"/>
            </a:pPr>
            <a:endParaRPr lang="en-US" sz="1400" b="0" i="0" u="none" strike="noStrike" baseline="0" dirty="0">
              <a:solidFill>
                <a:srgbClr val="000000"/>
              </a:solidFill>
            </a:endParaRPr>
          </a:p>
          <a:p>
            <a:pPr algn="just">
              <a:buFont typeface="Wingdings" panose="05000000000000000000" pitchFamily="2" charset="2"/>
              <a:buChar char="§"/>
            </a:pPr>
            <a:r>
              <a:rPr lang="en-US" sz="1400" b="0" i="0" u="none" strike="noStrike" baseline="0" dirty="0">
                <a:solidFill>
                  <a:srgbClr val="000000"/>
                </a:solidFill>
              </a:rPr>
              <a:t>Letters represents numbers starting from 10. A = 10, B = 11, C = 12, D = 13, E = 14, F = 15. Also called base 16 number system.</a:t>
            </a:r>
          </a:p>
          <a:p>
            <a:pPr algn="l">
              <a:buFont typeface="Wingdings" panose="05000000000000000000" pitchFamily="2" charset="2"/>
              <a:buChar char="§"/>
            </a:pPr>
            <a:endParaRPr lang="en-IN" sz="1400" b="0" i="0" u="none" strike="noStrike" baseline="0" dirty="0">
              <a:solidFill>
                <a:srgbClr val="000000"/>
              </a:solidFill>
              <a:latin typeface="Calibri" panose="020F0502020204030204" pitchFamily="34" charset="0"/>
            </a:endParaRPr>
          </a:p>
          <a:p>
            <a:pPr>
              <a:buFont typeface="Wingdings" panose="05000000000000000000" pitchFamily="2" charset="2"/>
              <a:buChar char="§"/>
            </a:pPr>
            <a:r>
              <a:rPr lang="en-US" sz="1400" b="0" i="0" u="none" strike="noStrike" baseline="0" dirty="0">
                <a:solidFill>
                  <a:srgbClr val="000000"/>
                </a:solidFill>
                <a:latin typeface="Calibri" panose="020F0502020204030204" pitchFamily="34" charset="0"/>
              </a:rPr>
              <a:t>a “Bit" is the smallest unit of storage and stores just a 0 or 1</a:t>
            </a:r>
          </a:p>
          <a:p>
            <a:pPr algn="l">
              <a:buFont typeface="Wingdings" panose="05000000000000000000" pitchFamily="2" charset="2"/>
              <a:buChar char="§"/>
            </a:pPr>
            <a:endParaRPr lang="en-IN" sz="1400" b="0" i="0" u="none" strike="noStrike" baseline="0" dirty="0">
              <a:solidFill>
                <a:srgbClr val="000000"/>
              </a:solidFill>
              <a:latin typeface="Calibri" panose="020F0502020204030204" pitchFamily="34" charset="0"/>
            </a:endParaRPr>
          </a:p>
          <a:p>
            <a:pPr>
              <a:buFont typeface="Wingdings" panose="05000000000000000000" pitchFamily="2" charset="2"/>
              <a:buChar char="§"/>
            </a:pPr>
            <a:r>
              <a:rPr lang="en-US" sz="1400" b="0" i="0" u="none" strike="noStrike" baseline="0" dirty="0">
                <a:solidFill>
                  <a:srgbClr val="000000"/>
                </a:solidFill>
                <a:latin typeface="Calibri" panose="020F0502020204030204" pitchFamily="34" charset="0"/>
              </a:rPr>
              <a:t>1 Byte is group of 8 bits. 8 bits can make 256 different patterns</a:t>
            </a:r>
          </a:p>
          <a:p>
            <a:pPr>
              <a:buFont typeface="Wingdings" panose="05000000000000000000" pitchFamily="2" charset="2"/>
              <a:buChar char="§"/>
            </a:pPr>
            <a:endParaRPr lang="en-US" sz="1400" dirty="0">
              <a:solidFill>
                <a:srgbClr val="000000"/>
              </a:solidFill>
              <a:latin typeface="Calibri" panose="020F0502020204030204" pitchFamily="34" charset="0"/>
            </a:endParaRPr>
          </a:p>
          <a:p>
            <a:pPr>
              <a:buFont typeface="Wingdings" panose="05000000000000000000" pitchFamily="2" charset="2"/>
              <a:buChar char="§"/>
            </a:pPr>
            <a:r>
              <a:rPr lang="en-US" sz="1400" b="0" i="0" u="none" strike="noStrike" baseline="0" dirty="0">
                <a:solidFill>
                  <a:srgbClr val="000000"/>
                </a:solidFill>
                <a:latin typeface="Calibri" panose="020F0502020204030204" pitchFamily="34" charset="0"/>
              </a:rPr>
              <a:t>Flip-Flop can store 1 bit of information</a:t>
            </a:r>
          </a:p>
          <a:p>
            <a:pPr>
              <a:buFont typeface="Wingdings" panose="05000000000000000000" pitchFamily="2" charset="2"/>
              <a:buChar char="§"/>
            </a:pPr>
            <a:endParaRPr lang="en-US" sz="1400" dirty="0">
              <a:solidFill>
                <a:srgbClr val="000000"/>
              </a:solidFill>
              <a:latin typeface="Calibri" panose="020F0502020204030204" pitchFamily="34" charset="0"/>
            </a:endParaRPr>
          </a:p>
          <a:p>
            <a:pPr>
              <a:buFont typeface="Wingdings" panose="05000000000000000000" pitchFamily="2" charset="2"/>
              <a:buChar char="§"/>
            </a:pPr>
            <a:r>
              <a:rPr lang="en-US" sz="1400" b="0" i="0" u="none" strike="noStrike" baseline="0" dirty="0">
                <a:solidFill>
                  <a:srgbClr val="000000"/>
                </a:solidFill>
                <a:latin typeface="Calibri" panose="020F0502020204030204" pitchFamily="34" charset="0"/>
              </a:rPr>
              <a:t>A group of Flip-Flop is called Registers and can store n  bits of information</a:t>
            </a:r>
          </a:p>
          <a:p>
            <a:pPr>
              <a:buFont typeface="Wingdings" panose="05000000000000000000" pitchFamily="2" charset="2"/>
              <a:buChar char="§"/>
            </a:pPr>
            <a:endParaRPr lang="en-US" sz="14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
            </a:pPr>
            <a:endParaRPr lang="en-US" sz="1400" b="0" i="0" u="none" strike="noStrike" baseline="0" dirty="0">
              <a:solidFill>
                <a:srgbClr val="000000"/>
              </a:solidFill>
            </a:endParaRPr>
          </a:p>
          <a:p>
            <a:pPr algn="just">
              <a:buFont typeface="Wingdings" panose="05000000000000000000" pitchFamily="2" charset="2"/>
              <a:buChar char="§"/>
            </a:pPr>
            <a:endParaRPr lang="en-IN" sz="1400" b="0" i="0" u="none" strike="noStrike" baseline="0" dirty="0">
              <a:solidFill>
                <a:srgbClr val="000000"/>
              </a:solidFill>
            </a:endParaRPr>
          </a:p>
          <a:p>
            <a:pPr algn="just">
              <a:buFont typeface="Wingdings" panose="05000000000000000000" pitchFamily="2" charset="2"/>
              <a:buChar char="§"/>
            </a:pPr>
            <a:endParaRPr lang="en-IN" sz="1400" dirty="0"/>
          </a:p>
        </p:txBody>
      </p:sp>
    </p:spTree>
    <p:extLst>
      <p:ext uri="{BB962C8B-B14F-4D97-AF65-F5344CB8AC3E}">
        <p14:creationId xmlns:p14="http://schemas.microsoft.com/office/powerpoint/2010/main" val="191402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ACE08-0D5D-CE79-916E-0949B6674D76}"/>
              </a:ext>
            </a:extLst>
          </p:cNvPr>
          <p:cNvSpPr>
            <a:spLocks noGrp="1"/>
          </p:cNvSpPr>
          <p:nvPr>
            <p:ph type="title"/>
          </p:nvPr>
        </p:nvSpPr>
        <p:spPr>
          <a:xfrm>
            <a:off x="895710" y="2492974"/>
            <a:ext cx="11291977" cy="1325563"/>
          </a:xfrm>
        </p:spPr>
        <p:txBody>
          <a:bodyPr/>
          <a:lstStyle/>
          <a:p>
            <a:r>
              <a:rPr lang="en-US" b="1" i="1" u="sng" dirty="0">
                <a:latin typeface="Calibri"/>
                <a:cs typeface="Calibri Light"/>
              </a:rPr>
              <a:t>MODULE 1: </a:t>
            </a:r>
            <a:r>
              <a:rPr lang="en-US" b="1" i="1" dirty="0">
                <a:latin typeface="Calibri"/>
                <a:cs typeface="Calibri Light"/>
              </a:rPr>
              <a:t>OVERVIEW OF MICROPROCESSORS</a:t>
            </a:r>
            <a:endParaRPr lang="en-US" b="1" dirty="0">
              <a:latin typeface="Calibri"/>
            </a:endParaRPr>
          </a:p>
        </p:txBody>
      </p:sp>
    </p:spTree>
    <p:extLst>
      <p:ext uri="{BB962C8B-B14F-4D97-AF65-F5344CB8AC3E}">
        <p14:creationId xmlns:p14="http://schemas.microsoft.com/office/powerpoint/2010/main" val="74090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1089-3A37-6117-BC66-7063D8A82060}"/>
              </a:ext>
            </a:extLst>
          </p:cNvPr>
          <p:cNvSpPr>
            <a:spLocks noGrp="1"/>
          </p:cNvSpPr>
          <p:nvPr>
            <p:ph type="title"/>
          </p:nvPr>
        </p:nvSpPr>
        <p:spPr>
          <a:xfrm>
            <a:off x="507521" y="221351"/>
            <a:ext cx="10515600" cy="692960"/>
          </a:xfrm>
        </p:spPr>
        <p:txBody>
          <a:bodyPr/>
          <a:lstStyle/>
          <a:p>
            <a:r>
              <a:rPr lang="en-US" sz="3200" b="1" i="1" u="sng" dirty="0">
                <a:latin typeface="Calibri"/>
                <a:cs typeface="Calibri Light"/>
              </a:rPr>
              <a:t>Introduction to Microprocessors</a:t>
            </a:r>
            <a:endParaRPr lang="en-US" sz="3200" b="1" i="1" u="sng" dirty="0">
              <a:latin typeface="Calibri"/>
            </a:endParaRPr>
          </a:p>
        </p:txBody>
      </p:sp>
      <p:sp>
        <p:nvSpPr>
          <p:cNvPr id="3" name="Content Placeholder 2">
            <a:extLst>
              <a:ext uri="{FF2B5EF4-FFF2-40B4-BE49-F238E27FC236}">
                <a16:creationId xmlns:a16="http://schemas.microsoft.com/office/drawing/2014/main" id="{14E770FF-CC2A-72BF-B639-9D006B1F12C6}"/>
              </a:ext>
            </a:extLst>
          </p:cNvPr>
          <p:cNvSpPr>
            <a:spLocks noGrp="1"/>
          </p:cNvSpPr>
          <p:nvPr>
            <p:ph idx="1"/>
          </p:nvPr>
        </p:nvSpPr>
        <p:spPr>
          <a:xfrm>
            <a:off x="751936" y="919852"/>
            <a:ext cx="10515600" cy="5142092"/>
          </a:xfrm>
        </p:spPr>
        <p:txBody>
          <a:bodyPr vert="horz" lIns="91440" tIns="45720" rIns="91440" bIns="45720" rtlCol="0" anchor="t">
            <a:normAutofit/>
          </a:bodyPr>
          <a:lstStyle/>
          <a:p>
            <a:pPr algn="just">
              <a:buFont typeface="Wingdings" panose="020B0604020202020204" pitchFamily="34" charset="0"/>
              <a:buChar char="§"/>
            </a:pPr>
            <a:r>
              <a:rPr lang="en-US" sz="1200" dirty="0">
                <a:ea typeface="+mn-lt"/>
                <a:cs typeface="+mn-lt"/>
              </a:rPr>
              <a:t> </a:t>
            </a:r>
            <a:r>
              <a:rPr lang="en-US" sz="1600" dirty="0">
                <a:ea typeface="+mn-lt"/>
                <a:cs typeface="+mn-lt"/>
              </a:rPr>
              <a:t>A Microprocessor is a programmable, multipurpose, clock -driven, register-based electronic device that reads binary instructions from a storage device called memory, accepts binary data as input and processes data according to those instructions and provides results as output.</a:t>
            </a:r>
          </a:p>
          <a:p>
            <a:pPr algn="just">
              <a:buFont typeface="Wingdings" panose="020B0604020202020204" pitchFamily="34" charset="0"/>
              <a:buChar char="§"/>
            </a:pPr>
            <a:endParaRPr lang="en-US" sz="1600" dirty="0">
              <a:cs typeface="Calibri" panose="020F0502020204030204"/>
            </a:endParaRPr>
          </a:p>
          <a:p>
            <a:pPr algn="just">
              <a:buFont typeface="Wingdings" panose="020B0604020202020204" pitchFamily="34" charset="0"/>
              <a:buChar char="§"/>
            </a:pPr>
            <a:r>
              <a:rPr lang="en-US" sz="1600" dirty="0">
                <a:ea typeface="+mn-lt"/>
                <a:cs typeface="+mn-lt"/>
              </a:rPr>
              <a:t>Computer's Central Processing Unit (CPU) built on a </a:t>
            </a:r>
            <a:r>
              <a:rPr lang="en-US" sz="1600" b="1" dirty="0">
                <a:ea typeface="+mn-lt"/>
                <a:cs typeface="+mn-lt"/>
              </a:rPr>
              <a:t>single Integrated Circuit (IC)</a:t>
            </a:r>
            <a:r>
              <a:rPr lang="en-US" sz="1600" dirty="0">
                <a:ea typeface="+mn-lt"/>
                <a:cs typeface="+mn-lt"/>
              </a:rPr>
              <a:t> is called a </a:t>
            </a:r>
            <a:r>
              <a:rPr lang="en-US" sz="1600" b="1" dirty="0">
                <a:ea typeface="+mn-lt"/>
                <a:cs typeface="+mn-lt"/>
              </a:rPr>
              <a:t>microprocessor</a:t>
            </a:r>
          </a:p>
          <a:p>
            <a:pPr algn="just">
              <a:buFont typeface="Wingdings" panose="020B0604020202020204" pitchFamily="34" charset="0"/>
              <a:buChar char="§"/>
            </a:pPr>
            <a:endParaRPr lang="en-US" sz="1600" b="1" dirty="0">
              <a:cs typeface="Calibri" panose="020F0502020204030204"/>
            </a:endParaRPr>
          </a:p>
          <a:p>
            <a:pPr algn="just">
              <a:buFont typeface="Wingdings" panose="020B0604020202020204" pitchFamily="34" charset="0"/>
              <a:buChar char="§"/>
            </a:pPr>
            <a:r>
              <a:rPr lang="en-US" sz="1600" dirty="0">
                <a:ea typeface="+mn-lt"/>
                <a:cs typeface="+mn-lt"/>
              </a:rPr>
              <a:t>A Microprocessor has many components like transistors, registers, and diodes which come together to perform. The ability of the chip has become more complex with technology evolution. The functionality has become better and the speed has become faster.</a:t>
            </a:r>
          </a:p>
          <a:p>
            <a:pPr algn="just">
              <a:buFont typeface="Wingdings" panose="020B0604020202020204" pitchFamily="34" charset="0"/>
              <a:buChar char="§"/>
            </a:pPr>
            <a:endParaRPr lang="en-US" sz="1600" dirty="0">
              <a:cs typeface="Calibri" panose="020F0502020204030204"/>
            </a:endParaRPr>
          </a:p>
          <a:p>
            <a:pPr algn="just">
              <a:buFont typeface="Wingdings" panose="020B0604020202020204" pitchFamily="34" charset="0"/>
              <a:buChar char="§"/>
            </a:pPr>
            <a:r>
              <a:rPr lang="en-US" sz="1600" dirty="0">
                <a:ea typeface="+mn-lt"/>
                <a:cs typeface="+mn-lt"/>
              </a:rPr>
              <a:t>Most devices need to have a microprocessor to function. It is the element that brings intelligence to a device. Be it a computer or mobile phone, all devices need an interface to handle data that only a microprocessor provides.</a:t>
            </a:r>
          </a:p>
          <a:p>
            <a:pPr>
              <a:buFont typeface="Wingdings" panose="020B0604020202020204" pitchFamily="34" charset="0"/>
              <a:buChar char="§"/>
            </a:pPr>
            <a:endParaRPr lang="en-US" sz="1400" dirty="0">
              <a:cs typeface="Calibri" panose="020F0502020204030204"/>
            </a:endParaRPr>
          </a:p>
          <a:p>
            <a:pPr>
              <a:buFont typeface="Wingdings" panose="020B0604020202020204" pitchFamily="34" charset="0"/>
              <a:buChar char="§"/>
            </a:pPr>
            <a:endParaRPr lang="en-US" sz="1400" dirty="0">
              <a:cs typeface="Calibri" panose="020F0502020204030204"/>
            </a:endParaRPr>
          </a:p>
        </p:txBody>
      </p:sp>
      <p:pic>
        <p:nvPicPr>
          <p:cNvPr id="4" name="Picture 4">
            <a:extLst>
              <a:ext uri="{FF2B5EF4-FFF2-40B4-BE49-F238E27FC236}">
                <a16:creationId xmlns:a16="http://schemas.microsoft.com/office/drawing/2014/main" id="{7D3D7763-E910-70D4-E390-AF1D2293DB78}"/>
              </a:ext>
            </a:extLst>
          </p:cNvPr>
          <p:cNvPicPr>
            <a:picLocks noChangeAspect="1"/>
          </p:cNvPicPr>
          <p:nvPr/>
        </p:nvPicPr>
        <p:blipFill>
          <a:blip r:embed="rId2"/>
          <a:stretch>
            <a:fillRect/>
          </a:stretch>
        </p:blipFill>
        <p:spPr>
          <a:xfrm>
            <a:off x="3588589" y="4496650"/>
            <a:ext cx="4842294" cy="2045760"/>
          </a:xfrm>
          <a:prstGeom prst="rect">
            <a:avLst/>
          </a:prstGeom>
        </p:spPr>
      </p:pic>
    </p:spTree>
    <p:extLst>
      <p:ext uri="{BB962C8B-B14F-4D97-AF65-F5344CB8AC3E}">
        <p14:creationId xmlns:p14="http://schemas.microsoft.com/office/powerpoint/2010/main" val="2160784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48D5C-EE69-CA1D-6C55-A759A9A28971}"/>
              </a:ext>
            </a:extLst>
          </p:cNvPr>
          <p:cNvSpPr>
            <a:spLocks noGrp="1"/>
          </p:cNvSpPr>
          <p:nvPr>
            <p:ph type="title"/>
          </p:nvPr>
        </p:nvSpPr>
        <p:spPr>
          <a:xfrm>
            <a:off x="392502" y="-51818"/>
            <a:ext cx="10515600" cy="1138658"/>
          </a:xfrm>
        </p:spPr>
        <p:txBody>
          <a:bodyPr>
            <a:normAutofit/>
          </a:bodyPr>
          <a:lstStyle/>
          <a:p>
            <a:r>
              <a:rPr lang="en-US" sz="3200" b="1" i="1" u="sng" dirty="0">
                <a:latin typeface="Calibri"/>
                <a:cs typeface="Calibri Light"/>
              </a:rPr>
              <a:t>Generalized Block Diagram</a:t>
            </a:r>
            <a:endParaRPr lang="en-US" sz="3200" b="1" dirty="0">
              <a:latin typeface="Calibri"/>
              <a:cs typeface="Calibri Light" panose="020F0302020204030204"/>
            </a:endParaRPr>
          </a:p>
        </p:txBody>
      </p:sp>
      <p:pic>
        <p:nvPicPr>
          <p:cNvPr id="4" name="Picture 4" descr="Diagram&#10;&#10;Description automatically generated">
            <a:extLst>
              <a:ext uri="{FF2B5EF4-FFF2-40B4-BE49-F238E27FC236}">
                <a16:creationId xmlns:a16="http://schemas.microsoft.com/office/drawing/2014/main" id="{037113D6-9D27-5C37-A9DD-748C48959D37}"/>
              </a:ext>
            </a:extLst>
          </p:cNvPr>
          <p:cNvPicPr>
            <a:picLocks noGrp="1" noChangeAspect="1"/>
          </p:cNvPicPr>
          <p:nvPr>
            <p:ph idx="1"/>
          </p:nvPr>
        </p:nvPicPr>
        <p:blipFill>
          <a:blip r:embed="rId2"/>
          <a:stretch>
            <a:fillRect/>
          </a:stretch>
        </p:blipFill>
        <p:spPr>
          <a:xfrm>
            <a:off x="1712433" y="1517966"/>
            <a:ext cx="7257510" cy="4635978"/>
          </a:xfrm>
        </p:spPr>
      </p:pic>
      <p:sp>
        <p:nvSpPr>
          <p:cNvPr id="5" name="TextBox 4">
            <a:extLst>
              <a:ext uri="{FF2B5EF4-FFF2-40B4-BE49-F238E27FC236}">
                <a16:creationId xmlns:a16="http://schemas.microsoft.com/office/drawing/2014/main" id="{0570AC58-F852-32F4-5876-CA8CF82A2332}"/>
              </a:ext>
            </a:extLst>
          </p:cNvPr>
          <p:cNvSpPr txBox="1"/>
          <p:nvPr/>
        </p:nvSpPr>
        <p:spPr>
          <a:xfrm>
            <a:off x="8836325" y="526211"/>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dirty="0"/>
              <a:t>controls the computer and performs all calculations. </a:t>
            </a:r>
          </a:p>
          <a:p>
            <a:pPr marL="285750" indent="-285750">
              <a:buFont typeface="Wingdings"/>
              <a:buChar char="ü"/>
            </a:pPr>
            <a:endParaRPr lang="en-US" dirty="0">
              <a:cs typeface="Calibri"/>
            </a:endParaRPr>
          </a:p>
          <a:p>
            <a:pPr marL="285750" indent="-285750">
              <a:buFont typeface="Wingdings"/>
              <a:buChar char="ü"/>
            </a:pPr>
            <a:r>
              <a:rPr lang="en-US" dirty="0">
                <a:ea typeface="+mn-lt"/>
                <a:cs typeface="+mn-lt"/>
              </a:rPr>
              <a:t>ability to perform various operations quickly</a:t>
            </a:r>
          </a:p>
        </p:txBody>
      </p:sp>
      <p:cxnSp>
        <p:nvCxnSpPr>
          <p:cNvPr id="7" name="Straight Arrow Connector 6">
            <a:extLst>
              <a:ext uri="{FF2B5EF4-FFF2-40B4-BE49-F238E27FC236}">
                <a16:creationId xmlns:a16="http://schemas.microsoft.com/office/drawing/2014/main" id="{626CEC74-39B9-5FEF-6180-3F3AF5DDF1CF}"/>
              </a:ext>
            </a:extLst>
          </p:cNvPr>
          <p:cNvCxnSpPr/>
          <p:nvPr/>
        </p:nvCxnSpPr>
        <p:spPr>
          <a:xfrm flipV="1">
            <a:off x="6644316" y="1182359"/>
            <a:ext cx="2107720" cy="695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F68C48D-218C-31C2-25F3-09F16F5B30E8}"/>
              </a:ext>
            </a:extLst>
          </p:cNvPr>
          <p:cNvSpPr txBox="1"/>
          <p:nvPr/>
        </p:nvSpPr>
        <p:spPr>
          <a:xfrm>
            <a:off x="4307456" y="6003985"/>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stores programs and data required by the processor</a:t>
            </a:r>
          </a:p>
        </p:txBody>
      </p:sp>
      <p:sp>
        <p:nvSpPr>
          <p:cNvPr id="8" name="TextBox 7">
            <a:extLst>
              <a:ext uri="{FF2B5EF4-FFF2-40B4-BE49-F238E27FC236}">
                <a16:creationId xmlns:a16="http://schemas.microsoft.com/office/drawing/2014/main" id="{BEBD692A-6D72-039E-B1F5-902B0D0EB63E}"/>
              </a:ext>
            </a:extLst>
          </p:cNvPr>
          <p:cNvSpPr txBox="1"/>
          <p:nvPr/>
        </p:nvSpPr>
        <p:spPr>
          <a:xfrm>
            <a:off x="4293079" y="1072551"/>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Communication through I/O Port/Bus</a:t>
            </a:r>
            <a:endParaRPr lang="en-US" dirty="0">
              <a:cs typeface="Calibri"/>
            </a:endParaRPr>
          </a:p>
        </p:txBody>
      </p:sp>
      <p:sp>
        <p:nvSpPr>
          <p:cNvPr id="10" name="TextBox 9">
            <a:extLst>
              <a:ext uri="{FF2B5EF4-FFF2-40B4-BE49-F238E27FC236}">
                <a16:creationId xmlns:a16="http://schemas.microsoft.com/office/drawing/2014/main" id="{B40FC2A3-E970-959B-9E11-2D62BD87E41E}"/>
              </a:ext>
            </a:extLst>
          </p:cNvPr>
          <p:cNvSpPr txBox="1"/>
          <p:nvPr/>
        </p:nvSpPr>
        <p:spPr>
          <a:xfrm>
            <a:off x="396816" y="1086928"/>
            <a:ext cx="31170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333333"/>
                </a:solidFill>
                <a:latin typeface="inter-bold"/>
              </a:rPr>
              <a:t>ALU</a:t>
            </a:r>
            <a:r>
              <a:rPr lang="en-US" dirty="0">
                <a:solidFill>
                  <a:srgbClr val="333333"/>
                </a:solidFill>
                <a:latin typeface="inter-regular"/>
              </a:rPr>
              <a:t> performs arithmetic and logical operations on the data received from an input device or memory</a:t>
            </a:r>
            <a:endParaRPr lang="en-US" dirty="0"/>
          </a:p>
        </p:txBody>
      </p:sp>
      <p:sp>
        <p:nvSpPr>
          <p:cNvPr id="11" name="TextBox 10">
            <a:extLst>
              <a:ext uri="{FF2B5EF4-FFF2-40B4-BE49-F238E27FC236}">
                <a16:creationId xmlns:a16="http://schemas.microsoft.com/office/drawing/2014/main" id="{076F6A4E-A8A5-8CCB-C487-4D836E5BB9DB}"/>
              </a:ext>
            </a:extLst>
          </p:cNvPr>
          <p:cNvSpPr txBox="1"/>
          <p:nvPr/>
        </p:nvSpPr>
        <p:spPr>
          <a:xfrm>
            <a:off x="454325" y="531387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333333"/>
                </a:solidFill>
                <a:latin typeface="inter-regular"/>
              </a:rPr>
              <a:t>Control unit</a:t>
            </a:r>
            <a:r>
              <a:rPr lang="en-US" dirty="0">
                <a:solidFill>
                  <a:srgbClr val="333333"/>
                </a:solidFill>
                <a:latin typeface="inter-regular"/>
              </a:rPr>
              <a:t> controls the instructions and flow of data within the computer</a:t>
            </a:r>
            <a:endParaRPr lang="en-US" dirty="0"/>
          </a:p>
        </p:txBody>
      </p:sp>
      <p:cxnSp>
        <p:nvCxnSpPr>
          <p:cNvPr id="12" name="Straight Arrow Connector 11">
            <a:extLst>
              <a:ext uri="{FF2B5EF4-FFF2-40B4-BE49-F238E27FC236}">
                <a16:creationId xmlns:a16="http://schemas.microsoft.com/office/drawing/2014/main" id="{B1C25D40-727B-79D1-986C-B59EDE863B85}"/>
              </a:ext>
            </a:extLst>
          </p:cNvPr>
          <p:cNvCxnSpPr>
            <a:cxnSpLocks/>
          </p:cNvCxnSpPr>
          <p:nvPr/>
        </p:nvCxnSpPr>
        <p:spPr>
          <a:xfrm flipH="1" flipV="1">
            <a:off x="3030746" y="1873368"/>
            <a:ext cx="1242204" cy="925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0CCFAB-B130-AD57-FA63-AE42C5392652}"/>
              </a:ext>
            </a:extLst>
          </p:cNvPr>
          <p:cNvCxnSpPr>
            <a:cxnSpLocks/>
          </p:cNvCxnSpPr>
          <p:nvPr/>
        </p:nvCxnSpPr>
        <p:spPr>
          <a:xfrm flipH="1">
            <a:off x="3088255" y="3590026"/>
            <a:ext cx="1141563" cy="1978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0E7017E-5184-B2C6-AB98-154828D2791F}"/>
              </a:ext>
            </a:extLst>
          </p:cNvPr>
          <p:cNvSpPr txBox="1"/>
          <p:nvPr/>
        </p:nvSpPr>
        <p:spPr>
          <a:xfrm>
            <a:off x="8117456" y="3933645"/>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333333"/>
                </a:solidFill>
                <a:latin typeface="inter-bold"/>
              </a:rPr>
              <a:t>Register array</a:t>
            </a:r>
            <a:r>
              <a:rPr lang="en-US" dirty="0">
                <a:solidFill>
                  <a:srgbClr val="333333"/>
                </a:solidFill>
                <a:latin typeface="inter-regular"/>
              </a:rPr>
              <a:t> consists of registers identified by letters like B, C, D, E, H, L, and accumulator.</a:t>
            </a:r>
            <a:endParaRPr lang="en-US" dirty="0"/>
          </a:p>
        </p:txBody>
      </p:sp>
      <p:cxnSp>
        <p:nvCxnSpPr>
          <p:cNvPr id="17" name="Straight Arrow Connector 16">
            <a:extLst>
              <a:ext uri="{FF2B5EF4-FFF2-40B4-BE49-F238E27FC236}">
                <a16:creationId xmlns:a16="http://schemas.microsoft.com/office/drawing/2014/main" id="{2EC8C5B5-8380-8B5D-E89C-3A9150E0B541}"/>
              </a:ext>
            </a:extLst>
          </p:cNvPr>
          <p:cNvCxnSpPr>
            <a:cxnSpLocks/>
          </p:cNvCxnSpPr>
          <p:nvPr/>
        </p:nvCxnSpPr>
        <p:spPr>
          <a:xfrm>
            <a:off x="6342391" y="4063580"/>
            <a:ext cx="1489494" cy="497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429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7A87-83E8-F6E1-4EB6-F5229EC15058}"/>
              </a:ext>
            </a:extLst>
          </p:cNvPr>
          <p:cNvSpPr>
            <a:spLocks noGrp="1"/>
          </p:cNvSpPr>
          <p:nvPr>
            <p:ph type="title"/>
          </p:nvPr>
        </p:nvSpPr>
        <p:spPr>
          <a:xfrm>
            <a:off x="838200" y="365125"/>
            <a:ext cx="10515600" cy="750469"/>
          </a:xfrm>
        </p:spPr>
        <p:txBody>
          <a:bodyPr/>
          <a:lstStyle/>
          <a:p>
            <a:r>
              <a:rPr lang="en-US" sz="3200" b="1" i="1" u="sng" dirty="0">
                <a:latin typeface="Calibri"/>
                <a:cs typeface="Calibri"/>
              </a:rPr>
              <a:t>Working of a Microprocessor</a:t>
            </a:r>
          </a:p>
          <a:p>
            <a:endParaRPr lang="en-US" dirty="0">
              <a:cs typeface="Calibri Light"/>
            </a:endParaRPr>
          </a:p>
        </p:txBody>
      </p:sp>
      <p:sp>
        <p:nvSpPr>
          <p:cNvPr id="3" name="Content Placeholder 2">
            <a:extLst>
              <a:ext uri="{FF2B5EF4-FFF2-40B4-BE49-F238E27FC236}">
                <a16:creationId xmlns:a16="http://schemas.microsoft.com/office/drawing/2014/main" id="{2257C088-9E5A-FA9E-3627-B751066DD6F7}"/>
              </a:ext>
            </a:extLst>
          </p:cNvPr>
          <p:cNvSpPr>
            <a:spLocks noGrp="1"/>
          </p:cNvSpPr>
          <p:nvPr>
            <p:ph idx="1"/>
          </p:nvPr>
        </p:nvSpPr>
        <p:spPr>
          <a:xfrm>
            <a:off x="838200" y="1049248"/>
            <a:ext cx="10515600" cy="5127715"/>
          </a:xfrm>
        </p:spPr>
        <p:txBody>
          <a:bodyPr vert="horz" lIns="91440" tIns="45720" rIns="91440" bIns="45720" rtlCol="0" anchor="t">
            <a:normAutofit/>
          </a:bodyPr>
          <a:lstStyle/>
          <a:p>
            <a:pPr marL="0" indent="0" algn="just">
              <a:buNone/>
            </a:pPr>
            <a:r>
              <a:rPr lang="en-US" dirty="0">
                <a:ea typeface="+mn-lt"/>
                <a:cs typeface="+mn-lt"/>
              </a:rPr>
              <a:t>There are three steps that a microprocessor follows –</a:t>
            </a:r>
            <a:endParaRPr lang="en-US" dirty="0">
              <a:cs typeface="Calibri" panose="020F0502020204030204"/>
            </a:endParaRPr>
          </a:p>
          <a:p>
            <a:pPr algn="just"/>
            <a:endParaRPr lang="en-US" dirty="0">
              <a:ea typeface="+mn-lt"/>
              <a:cs typeface="+mn-lt"/>
            </a:endParaRPr>
          </a:p>
          <a:p>
            <a:pPr algn="just">
              <a:buFont typeface="Wingdings" panose="020B0604020202020204" pitchFamily="34" charset="0"/>
              <a:buChar char="§"/>
            </a:pPr>
            <a:r>
              <a:rPr lang="en-US" sz="1600" b="1" dirty="0">
                <a:ea typeface="+mn-lt"/>
                <a:cs typeface="+mn-lt"/>
              </a:rPr>
              <a:t>Fetch </a:t>
            </a:r>
            <a:r>
              <a:rPr lang="en-US" sz="1600" dirty="0">
                <a:ea typeface="+mn-lt"/>
                <a:cs typeface="+mn-lt"/>
              </a:rPr>
              <a:t>– The instructions are in storage from where the processor fetches them.</a:t>
            </a:r>
            <a:endParaRPr lang="en-US" sz="1600" dirty="0">
              <a:cs typeface="Calibri"/>
            </a:endParaRPr>
          </a:p>
          <a:p>
            <a:pPr algn="just">
              <a:buFont typeface="Wingdings" panose="020B0604020202020204" pitchFamily="34" charset="0"/>
              <a:buChar char="§"/>
            </a:pPr>
            <a:endParaRPr lang="en-US" sz="1600" dirty="0">
              <a:ea typeface="+mn-lt"/>
              <a:cs typeface="+mn-lt"/>
            </a:endParaRPr>
          </a:p>
          <a:p>
            <a:pPr algn="just">
              <a:buFont typeface="Wingdings" panose="020B0604020202020204" pitchFamily="34" charset="0"/>
              <a:buChar char="§"/>
            </a:pPr>
            <a:r>
              <a:rPr lang="en-US" sz="1600" b="1" dirty="0">
                <a:ea typeface="+mn-lt"/>
                <a:cs typeface="+mn-lt"/>
              </a:rPr>
              <a:t>Decode </a:t>
            </a:r>
            <a:r>
              <a:rPr lang="en-US" sz="1600" dirty="0">
                <a:ea typeface="+mn-lt"/>
                <a:cs typeface="+mn-lt"/>
              </a:rPr>
              <a:t>– It then decodes the instruction to assign the task further. During this, the arithmetic and logic unit also performs to register the data temporarily. </a:t>
            </a:r>
            <a:endParaRPr lang="en-US" sz="1600" dirty="0">
              <a:cs typeface="Calibri"/>
            </a:endParaRPr>
          </a:p>
          <a:p>
            <a:pPr algn="just">
              <a:buFont typeface="Wingdings" panose="020B0604020202020204" pitchFamily="34" charset="0"/>
              <a:buChar char="§"/>
            </a:pPr>
            <a:endParaRPr lang="en-US" sz="1600" dirty="0">
              <a:ea typeface="+mn-lt"/>
              <a:cs typeface="+mn-lt"/>
            </a:endParaRPr>
          </a:p>
          <a:p>
            <a:pPr algn="just">
              <a:buFont typeface="Wingdings" panose="020B0604020202020204" pitchFamily="34" charset="0"/>
              <a:buChar char="§"/>
            </a:pPr>
            <a:r>
              <a:rPr lang="en-US" sz="1600" b="1" dirty="0">
                <a:ea typeface="+mn-lt"/>
                <a:cs typeface="+mn-lt"/>
              </a:rPr>
              <a:t>Execute </a:t>
            </a:r>
            <a:r>
              <a:rPr lang="en-US" sz="1600" dirty="0">
                <a:ea typeface="+mn-lt"/>
                <a:cs typeface="+mn-lt"/>
              </a:rPr>
              <a:t>– The assigned tasks undergo execution and reach the output port in binary form. </a:t>
            </a:r>
            <a:endParaRPr lang="en-US" sz="1600" dirty="0">
              <a:cs typeface="Calibri" panose="020F0502020204030204"/>
            </a:endParaRPr>
          </a:p>
          <a:p>
            <a:pPr>
              <a:buFont typeface="Wingdings" panose="020B0604020202020204" pitchFamily="34" charset="0"/>
              <a:buChar char="§"/>
            </a:pPr>
            <a:endParaRPr lang="en-US" dirty="0">
              <a:cs typeface="Calibri" panose="020F0502020204030204"/>
            </a:endParaRPr>
          </a:p>
        </p:txBody>
      </p:sp>
      <p:sp>
        <p:nvSpPr>
          <p:cNvPr id="4" name="TextBox 3">
            <a:extLst>
              <a:ext uri="{FF2B5EF4-FFF2-40B4-BE49-F238E27FC236}">
                <a16:creationId xmlns:a16="http://schemas.microsoft.com/office/drawing/2014/main" id="{3BDAFDFC-3AAE-7D0E-8523-CB0F95585B94}"/>
              </a:ext>
            </a:extLst>
          </p:cNvPr>
          <p:cNvSpPr txBox="1"/>
          <p:nvPr/>
        </p:nvSpPr>
        <p:spPr>
          <a:xfrm>
            <a:off x="770626" y="4623759"/>
            <a:ext cx="9960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i="1" dirty="0">
                <a:solidFill>
                  <a:srgbClr val="333333"/>
                </a:solidFill>
                <a:latin typeface="Calibri"/>
                <a:cs typeface="Calibri"/>
              </a:rPr>
              <a:t>Between these processes, the register stores the temporary data and ALU (Arithmetic and Logic Unit) performs the computing functions.</a:t>
            </a:r>
            <a:endParaRPr lang="en-US" i="1" dirty="0">
              <a:latin typeface="Calibri"/>
              <a:cs typeface="Calibri"/>
            </a:endParaRPr>
          </a:p>
        </p:txBody>
      </p:sp>
    </p:spTree>
    <p:extLst>
      <p:ext uri="{BB962C8B-B14F-4D97-AF65-F5344CB8AC3E}">
        <p14:creationId xmlns:p14="http://schemas.microsoft.com/office/powerpoint/2010/main" val="19666925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1703</Words>
  <Application>Microsoft Office PowerPoint</Application>
  <PresentationFormat>Widescreen</PresentationFormat>
  <Paragraphs>174</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inter-bold</vt:lpstr>
      <vt:lpstr>inter-regular</vt:lpstr>
      <vt:lpstr>urw-din</vt:lpstr>
      <vt:lpstr>Wingdings</vt:lpstr>
      <vt:lpstr>Office Theme</vt:lpstr>
      <vt:lpstr>MICROPROCESSORS AND MICROCONTROLLERS (BECE204L)</vt:lpstr>
      <vt:lpstr>MOTIVATION OF THE COURSE</vt:lpstr>
      <vt:lpstr>COURSE CONTENTS &amp; LECTURE PLANNING</vt:lpstr>
      <vt:lpstr>TENTATIVE ASSESMENT PLAN</vt:lpstr>
      <vt:lpstr>Some Pre-requisites</vt:lpstr>
      <vt:lpstr>MODULE 1: OVERVIEW OF MICROPROCESSORS</vt:lpstr>
      <vt:lpstr>Introduction to Microprocessors</vt:lpstr>
      <vt:lpstr>Generalized Block Diagram</vt:lpstr>
      <vt:lpstr>Working of a Microprocessor </vt:lpstr>
      <vt:lpstr>Memory</vt:lpstr>
      <vt:lpstr>Basic Microprocessor Terms </vt:lpstr>
      <vt:lpstr>Evolution of Microprocesors</vt:lpstr>
      <vt:lpstr>Evolution of Microprocesors (contd…)</vt:lpstr>
      <vt:lpstr>8085 Microprocessor: A brief study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MICROPROCESSORS AND MICROCONTROLLERS (BECE204L)</dc:title>
  <dc:creator>naushad manzoor</dc:creator>
  <cp:lastModifiedBy>naushad manzoor</cp:lastModifiedBy>
  <cp:revision>22</cp:revision>
  <dcterms:created xsi:type="dcterms:W3CDTF">2022-12-08T00:48:51Z</dcterms:created>
  <dcterms:modified xsi:type="dcterms:W3CDTF">2024-01-01T04:21:31Z</dcterms:modified>
</cp:coreProperties>
</file>