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61" r:id="rId5"/>
    <p:sldId id="262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630C-418A-F91D-9983-D102CFB54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3FF19-A0FA-EF5F-CC69-89758ABD8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13FB8-E489-7B91-C111-921ED332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2316-39B7-48BA-BB3D-C7062300A4D5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372DC-935D-2A94-7A0A-D5B4528FF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7E6A-53E4-138C-3C2A-C7EB2152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FC75-ABE2-418F-8CE2-A774736C5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31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6A01-BEEC-4F10-7D6D-31560F67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924B77-0FC2-67E3-378A-9872DC997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357B-6A99-E619-CC16-217D52EA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2316-39B7-48BA-BB3D-C7062300A4D5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7F3BE-8F87-6781-3EDD-7F660F16C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3A995-4E62-2794-A5B0-EC01F338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FC75-ABE2-418F-8CE2-A774736C5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9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04E3A-C540-D666-2203-48907EB65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4A57D-D43A-5528-B066-FB892881C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36CCA-B06A-97B6-76C4-27C860FA9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2316-39B7-48BA-BB3D-C7062300A4D5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230C6-2DEE-43E0-F9B5-2B675559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C4773-97B1-EA00-89BE-8798C09A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FC75-ABE2-418F-8CE2-A774736C5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43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465D-DA16-F10C-6798-7822FEDE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0114B-5B71-D849-3D8F-34CDE4F30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9524C-0A97-9646-E072-0EBBFB25C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2316-39B7-48BA-BB3D-C7062300A4D5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3D7EF-2A2B-CF7D-AFDF-210D8B93D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48DC4-E3C3-909C-453D-43F42E68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FC75-ABE2-418F-8CE2-A774736C5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93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FCB9C-FB05-EBAE-82C8-E6657CCF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9AB99-C47F-7B3D-F4C5-18E041E80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BCD22-DAA2-5204-EF4A-3909FD62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2316-39B7-48BA-BB3D-C7062300A4D5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A4B0C-9A36-C51D-0B39-16B75757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46673-5773-1C83-1F83-02A1915C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FC75-ABE2-418F-8CE2-A774736C5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47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9DEF-1F43-04CC-CB99-43EC1C6B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F53E5-2FF8-12A9-6AFC-B0B8B9CF7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BBBF9-E5EC-8C82-1BBB-D6617CA68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B1C5A-22E2-97AF-9576-0F2ADAB2F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2316-39B7-48BA-BB3D-C7062300A4D5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B2BBB-05B9-257D-AF98-6BE3C87C0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923AD-F3CB-6817-BF02-FB1D8D31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FC75-ABE2-418F-8CE2-A774736C5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78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AFCD9-3595-A69D-A8D8-9D5AC96C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0BCB9-3CBD-9B15-9BFD-8BF7C59FA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9A318-E3E8-41D4-709C-0E5A21B60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EA6B36-6C0F-8488-0BBB-B9D5AF167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ADAC6-9E33-3037-C203-15E2C30D1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91449-B91A-9F4A-C004-4D5FFB0A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2316-39B7-48BA-BB3D-C7062300A4D5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523AB-2FE4-5547-0271-824A0F8E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8CDEB-BF48-1884-1025-65781DD1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FC75-ABE2-418F-8CE2-A774736C5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829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00CE-1850-F4AD-DDE9-2BC02EDC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1291E-5C29-64F5-B6CF-9354447E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2316-39B7-48BA-BB3D-C7062300A4D5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D319B-3A18-023A-54C7-549D48DC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3CD66-5B24-236A-7576-919EB560B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FC75-ABE2-418F-8CE2-A774736C5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34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E5A1E-8E7B-A3D8-C81D-0B7B53882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2316-39B7-48BA-BB3D-C7062300A4D5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B3918-0E5A-AED3-5F88-79FE9EFC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6E056-3A0E-3BF6-4BA0-0CAC4DBF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FC75-ABE2-418F-8CE2-A774736C5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06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5F12-E8F3-CF72-A26C-AFD67962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BD09A-D2AB-F756-225F-E87682E16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03248-3212-F5EA-D015-7804908E0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53DA1-C9DE-182D-8F9A-D9A874C0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2316-39B7-48BA-BB3D-C7062300A4D5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AA0D7-9F84-FD39-D586-51DC9C32D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E9105-70DF-52CC-9663-F64E5C8E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FC75-ABE2-418F-8CE2-A774736C5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31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A594-8726-AB2A-B24F-DD579500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8C41E-3272-A092-9915-A78F46165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B28D3-2941-ECAC-9BB0-385F50109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75E33-E06A-DE2C-4481-FF295B2E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22316-39B7-48BA-BB3D-C7062300A4D5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8F9F9-4407-BCEE-CC5A-4DFEF84A7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E0DC7-09D9-9FD0-8082-4B3CDCFB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7FC75-ABE2-418F-8CE2-A774736C5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44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EF53F3-578D-8F4B-8829-B23B5293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28735-74C2-FAAF-5EFF-12D19764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C343D-3698-5CFC-797F-5D2875E80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22316-39B7-48BA-BB3D-C7062300A4D5}" type="datetimeFigureOut">
              <a:rPr lang="en-IN" smtClean="0"/>
              <a:t>02-01-2023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06000-8D0D-9C9F-3843-4646783ED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AC55E-2A27-83CA-8B6D-47D4EC6CD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7FC75-ABE2-418F-8CE2-A774736C57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5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748233D-2441-C1F3-D772-7C2259E05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573472"/>
              </p:ext>
            </p:extLst>
          </p:nvPr>
        </p:nvGraphicFramePr>
        <p:xfrm>
          <a:off x="3106514" y="1174291"/>
          <a:ext cx="6359769" cy="4885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43071">
                  <a:extLst>
                    <a:ext uri="{9D8B030D-6E8A-4147-A177-3AD203B41FA5}">
                      <a16:colId xmlns:a16="http://schemas.microsoft.com/office/drawing/2014/main" val="545781965"/>
                    </a:ext>
                  </a:extLst>
                </a:gridCol>
                <a:gridCol w="3216698">
                  <a:extLst>
                    <a:ext uri="{9D8B030D-6E8A-4147-A177-3AD203B41FA5}">
                      <a16:colId xmlns:a16="http://schemas.microsoft.com/office/drawing/2014/main" val="3387581585"/>
                    </a:ext>
                  </a:extLst>
                </a:gridCol>
              </a:tblGrid>
              <a:tr h="349479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8085/8 bit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8086/16 bit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024407"/>
                  </a:ext>
                </a:extLst>
              </a:tr>
              <a:tr h="407963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8 bit data bus, 16 bit address line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16 bit data bus, 16 bit address line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80808"/>
                  </a:ext>
                </a:extLst>
              </a:tr>
              <a:tr h="783455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5 Flags and 64 KB memory capacity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9 Flags and 1 MB memory capacity</a:t>
                      </a:r>
                      <a:endParaRPr lang="en-IN" sz="1600" dirty="0"/>
                    </a:p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357617"/>
                  </a:ext>
                </a:extLst>
              </a:tr>
              <a:tr h="783455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Does not support memory segmentation, maximum or minimum mode &amp; pipelining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Supports memory segmentation, maximum or minimum mode  &amp; pipelining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420642"/>
                  </a:ext>
                </a:extLst>
              </a:tr>
              <a:tr h="783455">
                <a:tc>
                  <a:txBody>
                    <a:bodyPr/>
                    <a:lstStyle/>
                    <a:p>
                      <a:r>
                        <a:rPr lang="en-US" sz="1600" dirty="0"/>
                        <a:t>Accumulator based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General Purpose Registers based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192960"/>
                  </a:ext>
                </a:extLst>
              </a:tr>
              <a:tr h="783455">
                <a:tc>
                  <a:txBody>
                    <a:bodyPr/>
                    <a:lstStyle/>
                    <a:p>
                      <a:r>
                        <a:rPr lang="en-US" sz="1600" dirty="0"/>
                        <a:t>One Processor used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 additional external processor can also be employed.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862167"/>
                  </a:ext>
                </a:extLst>
              </a:tr>
              <a:tr h="783455">
                <a:tc>
                  <a:txBody>
                    <a:bodyPr/>
                    <a:lstStyle/>
                    <a:p>
                      <a:r>
                        <a:rPr lang="en-US" sz="1600" dirty="0"/>
                        <a:t>Low Cost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 Cost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98788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316D962-B3CA-78D2-6B99-32E7D22C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315391"/>
            <a:ext cx="10515600" cy="572506"/>
          </a:xfrm>
        </p:spPr>
        <p:txBody>
          <a:bodyPr>
            <a:normAutofit/>
          </a:bodyPr>
          <a:lstStyle/>
          <a:p>
            <a:r>
              <a:rPr lang="en-IN" sz="3200" b="1" i="1" u="sng" dirty="0">
                <a:latin typeface="+mn-lt"/>
              </a:rPr>
              <a:t>8 bit vs 16 bit Microprocessor: A comparative study</a:t>
            </a:r>
          </a:p>
        </p:txBody>
      </p:sp>
    </p:spTree>
    <p:extLst>
      <p:ext uri="{BB962C8B-B14F-4D97-AF65-F5344CB8AC3E}">
        <p14:creationId xmlns:p14="http://schemas.microsoft.com/office/powerpoint/2010/main" val="2504708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Microprocessor Architecture">
            <a:extLst>
              <a:ext uri="{FF2B5EF4-FFF2-40B4-BE49-F238E27FC236}">
                <a16:creationId xmlns:a16="http://schemas.microsoft.com/office/drawing/2014/main" id="{AE668702-5C68-E0A4-9B00-A1A48A581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0" y="1563756"/>
            <a:ext cx="5920409" cy="4240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1FF776-C8EB-F878-1334-F758A722D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06" y="1358624"/>
            <a:ext cx="5817703" cy="461175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E70883C-B253-A50E-FDE6-E775410F2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315391"/>
            <a:ext cx="10515600" cy="572506"/>
          </a:xfrm>
        </p:spPr>
        <p:txBody>
          <a:bodyPr>
            <a:normAutofit/>
          </a:bodyPr>
          <a:lstStyle/>
          <a:p>
            <a:r>
              <a:rPr lang="en-IN" sz="3200" b="1" i="1" u="sng" dirty="0">
                <a:latin typeface="+mn-lt"/>
              </a:rPr>
              <a:t>8 bit vs 16 bit Microprocessor: A comparative study</a:t>
            </a:r>
          </a:p>
        </p:txBody>
      </p:sp>
    </p:spTree>
    <p:extLst>
      <p:ext uri="{BB962C8B-B14F-4D97-AF65-F5344CB8AC3E}">
        <p14:creationId xmlns:p14="http://schemas.microsoft.com/office/powerpoint/2010/main" val="51650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B871C-FB88-5B65-EB61-F14FEE25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1310"/>
          </a:xfrm>
        </p:spPr>
        <p:txBody>
          <a:bodyPr>
            <a:normAutofit/>
          </a:bodyPr>
          <a:lstStyle/>
          <a:p>
            <a:r>
              <a:rPr lang="en-IN" sz="3200" b="1" i="1" u="sng" dirty="0">
                <a:latin typeface="+mn-lt"/>
              </a:rPr>
              <a:t>Von Neumann vs Harvard Architecture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FC046-CAF5-394D-CC3E-A41315979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52" y="989772"/>
            <a:ext cx="5787887" cy="514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7CC49F-5EC8-9566-EAB8-EA961D426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539" y="1619887"/>
            <a:ext cx="5459896" cy="354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7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4014-7C70-3788-5E44-BF8C4547C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1" y="113334"/>
            <a:ext cx="10515600" cy="774562"/>
          </a:xfrm>
        </p:spPr>
        <p:txBody>
          <a:bodyPr>
            <a:normAutofit/>
          </a:bodyPr>
          <a:lstStyle/>
          <a:p>
            <a:r>
              <a:rPr lang="en-US" sz="4000" b="1" i="1" u="sng" dirty="0">
                <a:latin typeface="+mn-lt"/>
              </a:rPr>
              <a:t>RISC vs CISC</a:t>
            </a:r>
            <a:endParaRPr lang="en-IN" sz="4000" b="1" i="1" u="sng" dirty="0">
              <a:latin typeface="+mn-lt"/>
            </a:endParaRPr>
          </a:p>
        </p:txBody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AACB0CF-0719-9C39-D6D6-2AEFABC39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872" y="1285462"/>
            <a:ext cx="9210675" cy="475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53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1947-E904-0B41-FF1B-FE01E9B6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673975"/>
            <a:ext cx="10515600" cy="642040"/>
          </a:xfrm>
        </p:spPr>
        <p:txBody>
          <a:bodyPr>
            <a:normAutofit fontScale="90000"/>
          </a:bodyPr>
          <a:lstStyle/>
          <a:p>
            <a:r>
              <a:rPr lang="en-US" sz="4400" b="1" i="1" u="sng" dirty="0">
                <a:latin typeface="+mn-lt"/>
              </a:rPr>
              <a:t>Microprocessor vs Microcontroller</a:t>
            </a:r>
            <a:br>
              <a:rPr lang="en-IN" sz="4400" b="1" dirty="0"/>
            </a:br>
            <a:br>
              <a:rPr lang="en-IN" sz="4400" b="1" dirty="0"/>
            </a:br>
            <a:endParaRPr lang="en-IN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1573BFCA-D049-F93D-FB53-AAB4B6B9E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327715"/>
              </p:ext>
            </p:extLst>
          </p:nvPr>
        </p:nvGraphicFramePr>
        <p:xfrm>
          <a:off x="1550504" y="1316015"/>
          <a:ext cx="8746436" cy="342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73218">
                  <a:extLst>
                    <a:ext uri="{9D8B030D-6E8A-4147-A177-3AD203B41FA5}">
                      <a16:colId xmlns:a16="http://schemas.microsoft.com/office/drawing/2014/main" val="1638839514"/>
                    </a:ext>
                  </a:extLst>
                </a:gridCol>
                <a:gridCol w="4373218">
                  <a:extLst>
                    <a:ext uri="{9D8B030D-6E8A-4147-A177-3AD203B41FA5}">
                      <a16:colId xmlns:a16="http://schemas.microsoft.com/office/drawing/2014/main" val="39646080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Microprocessor</a:t>
                      </a:r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Microcontroller</a:t>
                      </a:r>
                      <a:endParaRPr lang="en-IN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375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Just a processor. Memory and I/O components have to be having to be connected externally.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Contains external processor along with internal memory and I/O components.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01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Since I/O and memory connected externally, the circuit becomes large.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Since I/O and memory present internally, the circuit is small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7475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Power consumption and cost is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Power consumption and cost is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02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Most of the microprocessors do not have power saving modes.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Most of the microcontrollers have power saving mode.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20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Mainly used in personal computers.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Used mainly in washing machine, MP3 players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463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Can't be used in compact systems and hence inefficient.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Microcontroller is an efficient technique.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001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8100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BD65-B238-CCAE-DB1B-DAE140DE5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904" y="2541105"/>
            <a:ext cx="10515600" cy="1325563"/>
          </a:xfrm>
        </p:spPr>
        <p:txBody>
          <a:bodyPr/>
          <a:lstStyle/>
          <a:p>
            <a:pPr algn="ctr"/>
            <a:r>
              <a:rPr lang="en-US" b="1" i="1" u="sng" dirty="0">
                <a:latin typeface="+mn-lt"/>
              </a:rPr>
              <a:t>THANK YOU</a:t>
            </a:r>
            <a:endParaRPr lang="en-IN" b="1" i="1" u="sng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781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238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8 bit vs 16 bit Microprocessor: A comparative study</vt:lpstr>
      <vt:lpstr>8 bit vs 16 bit Microprocessor: A comparative study</vt:lpstr>
      <vt:lpstr>Von Neumann vs Harvard Architecture</vt:lpstr>
      <vt:lpstr>RISC vs CISC</vt:lpstr>
      <vt:lpstr>Microprocessor vs Microcontroller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AND MICROCONTROLLERS (BECE204L)</dc:title>
  <dc:creator>naushad manzoor</dc:creator>
  <cp:lastModifiedBy>naushad manzoor</cp:lastModifiedBy>
  <cp:revision>9</cp:revision>
  <dcterms:created xsi:type="dcterms:W3CDTF">2022-12-13T04:39:13Z</dcterms:created>
  <dcterms:modified xsi:type="dcterms:W3CDTF">2023-01-02T08:16:37Z</dcterms:modified>
</cp:coreProperties>
</file>