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E0C6-E561-EDB5-3A7D-02DC61785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EED23-5115-2887-D76C-74FF60BC7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3C15-7224-540F-034B-8A90B5A8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DAB3-D408-4A8F-898B-5BA7056B0021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E35EB-270E-C20D-1EEF-D4E80E5B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FD12-AE50-D7F1-2AA7-10A83A91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8847-DB01-4703-B53C-987EB6336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0541-8D46-C2B0-E381-A3CBCA6D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75688-788E-89DC-AAA8-733E9C47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FA97-1826-C78D-61FE-1CB3274D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DAB3-D408-4A8F-898B-5BA7056B0021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6C96-BFA2-2049-42E3-F2161B1B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32ACC-A3D9-B23B-2CDB-3C062BBD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8847-DB01-4703-B53C-987EB6336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9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F630D-CED9-FD0F-C070-AAB5F0847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EC54E-2D4F-8A8B-966A-4C6CAA99F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2301-8F76-DCBF-4686-F4C07144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DAB3-D408-4A8F-898B-5BA7056B0021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695E0-411A-A528-1F3D-861E7A3A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91FFA-C4C5-DAA2-AC85-7B1740E1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8847-DB01-4703-B53C-987EB6336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17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9882-6256-F797-A398-6EED5D84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48D7-7B41-519B-D5C4-06D9C479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99992-4FBA-D57F-F59D-00042348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DAB3-D408-4A8F-898B-5BA7056B0021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01AB-FAD3-9F2F-F60B-A8DAE25E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CDC50-85FB-51DF-21E8-ED52D381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8847-DB01-4703-B53C-987EB6336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8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A34A-0D4C-F3A1-F835-87A55C3D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BB3BB-CEDF-2B3C-2391-16F58912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C7476-244F-ED22-62BB-E93ECC25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DAB3-D408-4A8F-898B-5BA7056B0021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42E1-9E7A-79D2-0D69-93AA1B29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D8C5-E1B5-CE18-3314-EE6B9DFA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8847-DB01-4703-B53C-987EB6336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7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9639-406E-7908-4148-9F61939D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B0D4-20D0-E2E7-D015-E44100820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1BDE3-F1ED-78D2-65D8-82FD7DEA4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C3EF7-69DB-D56F-B8F0-87FF699B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DAB3-D408-4A8F-898B-5BA7056B0021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6E158-FC5E-D64E-81E8-CD13DD4C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6C20A-848A-147B-AAE8-3DA7EF9E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8847-DB01-4703-B53C-987EB6336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0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ABA8-0B96-FB02-B7E1-157DB2B6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ACDE6-602C-970F-7DBB-CF9C64FAC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BF2C8-A802-F83F-C7E9-CEB5D1F13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38C58-745D-4F60-9509-23F428206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73D19-0809-8E85-8F46-E476BFF85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2D1F0-444E-B557-7F80-DB41D753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DAB3-D408-4A8F-898B-5BA7056B0021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FF371-CE51-1B8A-2C22-2077EF83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25565-3D91-281D-6719-EC9BEC21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8847-DB01-4703-B53C-987EB6336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4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0446-605E-3FBC-6305-4059ECE4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89A27-93CD-5645-2DD5-C8CA2BEC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DAB3-D408-4A8F-898B-5BA7056B0021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97360-50D9-FD14-6CA4-35AD69DA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FDDB1-72E9-140C-459B-A9472FE0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8847-DB01-4703-B53C-987EB6336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FCD9E-ACAC-763F-66BF-A0FAF457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DAB3-D408-4A8F-898B-5BA7056B0021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42B1C-BB96-8033-9ADB-B9CBB595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556F7-119E-0CA4-83C5-19BE4D61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8847-DB01-4703-B53C-987EB6336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77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82E2-5495-C08A-601A-9F4AE255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9ACA-A059-2D8C-7118-E6AA1C43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2BEA2-7C27-1158-3A8B-98F9F4F72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D44E3-D5AB-769D-ECF5-ABB3D1BF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DAB3-D408-4A8F-898B-5BA7056B0021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A369B-AD59-15D9-CA44-91B89F45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9101-CBDB-713D-50DF-39639838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8847-DB01-4703-B53C-987EB6336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7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421F-DF89-5DC2-C008-1D9CEAEE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B3C50-60F4-8327-D2B1-F2B20825C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333A9-155F-0A03-87DB-EDB779828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C5D60-AB00-A0DA-3230-CEEEEA34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DAB3-D408-4A8F-898B-5BA7056B0021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8D596-3DEA-8E53-068C-C21B28A6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D365B-CD94-06A4-670D-5A7C48EB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8847-DB01-4703-B53C-987EB6336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12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11EB3-C6AC-E1EC-DCA3-D77487A2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A2524-29CE-3A15-9BE4-0C18E502A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A42A-F509-E072-83D1-F5E5114E5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1DAB3-D408-4A8F-898B-5BA7056B0021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2A407-1791-C287-57A3-3EAD18AFD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ED2D-4546-0351-3E2D-AF2ECA948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8847-DB01-4703-B53C-987EB6336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09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887" y="-15722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bri"/>
                <a:cs typeface="Calibri Light"/>
              </a:rPr>
              <a:t>MICROPROCESSORS AND MICROCONTROLLERS (BECE204L)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96906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cs typeface="Calibri"/>
              </a:rPr>
              <a:t>DR. NAUSHAD MANZOOR LASKAR</a:t>
            </a:r>
          </a:p>
          <a:p>
            <a:r>
              <a:rPr lang="en-US" sz="2000" b="1" dirty="0">
                <a:cs typeface="Calibri"/>
              </a:rPr>
              <a:t>ASSISTANT PROFESSOR SG-1</a:t>
            </a:r>
          </a:p>
          <a:p>
            <a:r>
              <a:rPr lang="en-US" sz="2000" b="1" dirty="0">
                <a:cs typeface="Calibri"/>
              </a:rPr>
              <a:t>SCHOOL OF ELECTRONICS ENGINEERING (SENSE)</a:t>
            </a:r>
          </a:p>
          <a:p>
            <a:r>
              <a:rPr lang="en-US" sz="2000" b="1" dirty="0">
                <a:cs typeface="Calibri"/>
              </a:rPr>
              <a:t>VELLORE INSTITUTE OF TECHNOLOGY, VELLORE</a:t>
            </a:r>
          </a:p>
        </p:txBody>
      </p:sp>
      <p:pic>
        <p:nvPicPr>
          <p:cNvPr id="4" name="Picture 4" descr="Calendar&#10;&#10;Description automatically generated">
            <a:extLst>
              <a:ext uri="{FF2B5EF4-FFF2-40B4-BE49-F238E27FC236}">
                <a16:creationId xmlns:a16="http://schemas.microsoft.com/office/drawing/2014/main" id="{93EF4837-D8C7-5BA0-906A-C02686FD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418" y="4700676"/>
            <a:ext cx="2527540" cy="18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89C-2EB5-91C6-71F4-0AB22403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330546"/>
            <a:ext cx="10515600" cy="315911"/>
          </a:xfrm>
        </p:spPr>
        <p:txBody>
          <a:bodyPr>
            <a:noAutofit/>
          </a:bodyPr>
          <a:lstStyle/>
          <a:p>
            <a:r>
              <a:rPr lang="en-US" sz="3200" b="1" i="1" u="sng" dirty="0">
                <a:latin typeface="Calibri"/>
                <a:cs typeface="Calibri"/>
              </a:rPr>
              <a:t>The Intel Pentium Series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984F8-882D-ACA8-02C3-218F13B13E5A}"/>
              </a:ext>
            </a:extLst>
          </p:cNvPr>
          <p:cNvSpPr txBox="1"/>
          <p:nvPr/>
        </p:nvSpPr>
        <p:spPr>
          <a:xfrm>
            <a:off x="7739270" y="2293490"/>
            <a:ext cx="3250096" cy="315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>
                <a:latin typeface="TimesNewRoman"/>
              </a:rPr>
              <a:t>Identifies the set of bytes to read or write</a:t>
            </a: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28C85-8301-A87F-6D94-CCF8DF12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45" y="1421782"/>
            <a:ext cx="6029325" cy="40778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CC30C1-84CE-E787-597E-09CCC975838C}"/>
              </a:ext>
            </a:extLst>
          </p:cNvPr>
          <p:cNvSpPr txBox="1"/>
          <p:nvPr/>
        </p:nvSpPr>
        <p:spPr>
          <a:xfrm>
            <a:off x="622852" y="51918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TimesNewRoman"/>
              </a:rPr>
              <a:t>Indicates the parity check result on data read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D8D8B-6A72-0280-4499-53121EBB08A8}"/>
              </a:ext>
            </a:extLst>
          </p:cNvPr>
          <p:cNvSpPr txBox="1"/>
          <p:nvPr/>
        </p:nvSpPr>
        <p:spPr>
          <a:xfrm>
            <a:off x="2186609" y="581770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TimesNewRoman"/>
              </a:rPr>
              <a:t>Determines whether parity check should be used</a:t>
            </a:r>
            <a:endParaRPr lang="en-IN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14F07F-F16B-D9F1-6248-53C3ECE50F65}"/>
              </a:ext>
            </a:extLst>
          </p:cNvPr>
          <p:cNvCxnSpPr/>
          <p:nvPr/>
        </p:nvCxnSpPr>
        <p:spPr>
          <a:xfrm>
            <a:off x="3220278" y="5345763"/>
            <a:ext cx="0" cy="5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0E9D0A-EA3F-D448-BF24-2E71CF039BB5}"/>
              </a:ext>
            </a:extLst>
          </p:cNvPr>
          <p:cNvSpPr txBox="1"/>
          <p:nvPr/>
        </p:nvSpPr>
        <p:spPr>
          <a:xfrm>
            <a:off x="7010400" y="409471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TimesNewRoman"/>
              </a:rPr>
              <a:t>Distinguishes between write and read cycles</a:t>
            </a:r>
            <a:endParaRPr lang="en-IN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6B34CA-8FCB-EFE3-73AB-AC4673E3390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712226" y="4248600"/>
            <a:ext cx="298174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1EF6A3-4CEE-5723-BE16-2D24B2F7FD20}"/>
              </a:ext>
            </a:extLst>
          </p:cNvPr>
          <p:cNvSpPr txBox="1"/>
          <p:nvPr/>
        </p:nvSpPr>
        <p:spPr>
          <a:xfrm>
            <a:off x="1448007" y="2082113"/>
            <a:ext cx="6553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u="none" strike="noStrike" baseline="0" dirty="0">
                <a:latin typeface="TimesNewRoman"/>
              </a:rPr>
              <a:t>External interrupt signal</a:t>
            </a:r>
            <a:endParaRPr lang="en-IN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6E4CDD-27C9-ABAB-5F15-3097171B0A28}"/>
              </a:ext>
            </a:extLst>
          </p:cNvPr>
          <p:cNvSpPr txBox="1"/>
          <p:nvPr/>
        </p:nvSpPr>
        <p:spPr>
          <a:xfrm>
            <a:off x="6096000" y="3617658"/>
            <a:ext cx="655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latin typeface="TimesNewRoman"/>
              </a:rPr>
              <a:t>Introduces wait states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8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574B-5A68-0B76-C524-45A8D48F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>
            <a:normAutofit/>
          </a:bodyPr>
          <a:lstStyle/>
          <a:p>
            <a:r>
              <a:rPr lang="en-IN" sz="3600" b="1" i="1" u="sng" dirty="0">
                <a:latin typeface="+mn-lt"/>
              </a:rPr>
              <a:t>Registers in Pentium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53C9A-EF2B-B4E9-11B6-458F92DC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65" y="1043077"/>
            <a:ext cx="6124575" cy="2385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7494D-9027-ECAF-5398-E86B94109A65}"/>
              </a:ext>
            </a:extLst>
          </p:cNvPr>
          <p:cNvSpPr txBox="1"/>
          <p:nvPr/>
        </p:nvSpPr>
        <p:spPr>
          <a:xfrm>
            <a:off x="6428340" y="18043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NewRoman"/>
              </a:rPr>
              <a:t>Special Use Registers such as ECX for count in loop instructions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EB7AA2-B178-7E8E-C735-0F3ECA78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31096"/>
            <a:ext cx="3190875" cy="16697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910BB-0B5B-315B-D24E-6E2487476440}"/>
              </a:ext>
            </a:extLst>
          </p:cNvPr>
          <p:cNvSpPr txBox="1"/>
          <p:nvPr/>
        </p:nvSpPr>
        <p:spPr>
          <a:xfrm>
            <a:off x="718931" y="5133634"/>
            <a:ext cx="626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latin typeface="TimesNewRoman"/>
              </a:rPr>
              <a:t>Used in string instructions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688C21-3961-5CBE-F3FD-1D5496A15AD6}"/>
              </a:ext>
            </a:extLst>
          </p:cNvPr>
          <p:cNvSpPr txBox="1"/>
          <p:nvPr/>
        </p:nvSpPr>
        <p:spPr>
          <a:xfrm>
            <a:off x="718931" y="3583924"/>
            <a:ext cx="626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latin typeface="TimesNewRoman"/>
              </a:rPr>
              <a:t>Two index registers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680CA-55AD-2F36-A01D-37489FAC6333}"/>
              </a:ext>
            </a:extLst>
          </p:cNvPr>
          <p:cNvSpPr txBox="1"/>
          <p:nvPr/>
        </p:nvSpPr>
        <p:spPr>
          <a:xfrm>
            <a:off x="718931" y="5491757"/>
            <a:ext cx="6261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NewRoman"/>
              </a:rPr>
              <a:t>Can be used as general purpose</a:t>
            </a:r>
          </a:p>
          <a:p>
            <a:pPr algn="l"/>
            <a:r>
              <a:rPr lang="en-IN" sz="1800" b="0" i="0" u="none" strike="noStrike" baseline="0" dirty="0">
                <a:latin typeface="TimesNewRoman"/>
              </a:rPr>
              <a:t>data registers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3537E5-4585-B39B-357D-83DE6EDE5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343" y="4253507"/>
            <a:ext cx="3877089" cy="12382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0B92C1-5446-26BA-37A1-504D5BCE2089}"/>
              </a:ext>
            </a:extLst>
          </p:cNvPr>
          <p:cNvSpPr txBox="1"/>
          <p:nvPr/>
        </p:nvSpPr>
        <p:spPr>
          <a:xfrm>
            <a:off x="5092148" y="3626271"/>
            <a:ext cx="6261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latin typeface="TimesNewRoman"/>
              </a:rPr>
              <a:t>Two pointer registers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E76DBF-2CFF-46F9-23F0-3CA7D072948A}"/>
              </a:ext>
            </a:extLst>
          </p:cNvPr>
          <p:cNvSpPr txBox="1"/>
          <p:nvPr/>
        </p:nvSpPr>
        <p:spPr>
          <a:xfrm>
            <a:off x="6345514" y="5426495"/>
            <a:ext cx="6261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TimesNewRoman"/>
              </a:rPr>
              <a:t>Used exclusively to</a:t>
            </a:r>
          </a:p>
          <a:p>
            <a:pPr algn="l"/>
            <a:r>
              <a:rPr lang="en-IN" sz="1800" b="0" i="0" u="none" strike="noStrike" baseline="0" dirty="0">
                <a:latin typeface="TimesNewRoman"/>
              </a:rPr>
              <a:t>maintain the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62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E840-DE12-4CF8-E279-AB6AC474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3" y="0"/>
            <a:ext cx="10515600" cy="967409"/>
          </a:xfrm>
        </p:spPr>
        <p:txBody>
          <a:bodyPr>
            <a:normAutofit/>
          </a:bodyPr>
          <a:lstStyle/>
          <a:p>
            <a:r>
              <a:rPr lang="en-IN" sz="3200" b="1" i="1" u="sng" dirty="0">
                <a:latin typeface="+mn-lt"/>
              </a:rPr>
              <a:t>Registers in Pentium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92C90-6719-03CC-51B5-6C41ED09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70" y="765487"/>
            <a:ext cx="6331226" cy="46679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E4BE41-BD20-F5D2-FF40-9385E5E19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563" y="888170"/>
            <a:ext cx="3105150" cy="2943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DD6B64-C035-FFE5-3864-BD989A1202B6}"/>
              </a:ext>
            </a:extLst>
          </p:cNvPr>
          <p:cNvSpPr txBox="1"/>
          <p:nvPr/>
        </p:nvSpPr>
        <p:spPr>
          <a:xfrm>
            <a:off x="8140563" y="3496778"/>
            <a:ext cx="370356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u="none" strike="noStrike" baseline="0" dirty="0">
                <a:latin typeface="+mj-lt"/>
              </a:rPr>
              <a:t>Segment register</a:t>
            </a:r>
          </a:p>
          <a:p>
            <a:pPr algn="l"/>
            <a:r>
              <a:rPr lang="en-IN" sz="1600" b="0" i="0" u="none" strike="noStrike" baseline="0" dirty="0">
                <a:latin typeface="+mj-lt"/>
              </a:rPr>
              <a:t>∗ Six 16-bit registers</a:t>
            </a:r>
          </a:p>
          <a:p>
            <a:pPr algn="l"/>
            <a:r>
              <a:rPr lang="en-IN" sz="1600" b="0" i="0" u="none" strike="noStrike" baseline="0" dirty="0">
                <a:latin typeface="+mj-lt"/>
              </a:rPr>
              <a:t>∗ Support segmented memory</a:t>
            </a:r>
          </a:p>
          <a:p>
            <a:pPr algn="l"/>
            <a:r>
              <a:rPr lang="en-IN" sz="1600" b="0" i="0" u="none" strike="noStrike" baseline="0" dirty="0">
                <a:latin typeface="+mj-lt"/>
              </a:rPr>
              <a:t>architecture</a:t>
            </a:r>
          </a:p>
          <a:p>
            <a:pPr algn="l"/>
            <a:r>
              <a:rPr lang="en-US" sz="1600" b="0" i="0" u="none" strike="noStrike" baseline="0" dirty="0">
                <a:latin typeface="+mj-lt"/>
              </a:rPr>
              <a:t>∗ At any time, only six</a:t>
            </a:r>
          </a:p>
          <a:p>
            <a:pPr algn="l"/>
            <a:r>
              <a:rPr lang="en-IN" sz="1600" b="0" i="0" u="none" strike="noStrike" baseline="0" dirty="0">
                <a:latin typeface="+mj-lt"/>
              </a:rPr>
              <a:t>segments are accessible</a:t>
            </a:r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762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F75B-C18B-630D-FF2D-86D64AAB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86" y="0"/>
            <a:ext cx="10515600" cy="662609"/>
          </a:xfrm>
        </p:spPr>
        <p:txBody>
          <a:bodyPr>
            <a:normAutofit/>
          </a:bodyPr>
          <a:lstStyle/>
          <a:p>
            <a:r>
              <a:rPr lang="en-US" sz="3200" b="1" i="1" u="sng" dirty="0">
                <a:latin typeface="Calibri"/>
                <a:cs typeface="Calibri"/>
              </a:rPr>
              <a:t>Evolution of </a:t>
            </a:r>
            <a:r>
              <a:rPr lang="en-US" sz="3200" b="1" i="1" u="sng" dirty="0" err="1">
                <a:latin typeface="Calibri"/>
                <a:cs typeface="Calibri"/>
              </a:rPr>
              <a:t>Microprocesors</a:t>
            </a:r>
            <a:r>
              <a:rPr lang="en-US" sz="3200" b="1" i="1" u="sng" dirty="0">
                <a:latin typeface="Calibri"/>
                <a:cs typeface="Calibri"/>
              </a:rPr>
              <a:t> : The Intel Core/Dual Core</a:t>
            </a:r>
            <a:endParaRPr lang="en-IN" sz="32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23C8255-CACD-AD58-3D35-2FD669FE4471}"/>
              </a:ext>
            </a:extLst>
          </p:cNvPr>
          <p:cNvGraphicFramePr>
            <a:graphicFrameLocks noGrp="1"/>
          </p:cNvGraphicFramePr>
          <p:nvPr/>
        </p:nvGraphicFramePr>
        <p:xfrm>
          <a:off x="361120" y="662609"/>
          <a:ext cx="11208027" cy="3169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348">
                  <a:extLst>
                    <a:ext uri="{9D8B030D-6E8A-4147-A177-3AD203B41FA5}">
                      <a16:colId xmlns:a16="http://schemas.microsoft.com/office/drawing/2014/main" val="1562070275"/>
                    </a:ext>
                  </a:extLst>
                </a:gridCol>
                <a:gridCol w="940815">
                  <a:extLst>
                    <a:ext uri="{9D8B030D-6E8A-4147-A177-3AD203B41FA5}">
                      <a16:colId xmlns:a16="http://schemas.microsoft.com/office/drawing/2014/main" val="2825136162"/>
                    </a:ext>
                  </a:extLst>
                </a:gridCol>
                <a:gridCol w="8744864">
                  <a:extLst>
                    <a:ext uri="{9D8B030D-6E8A-4147-A177-3AD203B41FA5}">
                      <a16:colId xmlns:a16="http://schemas.microsoft.com/office/drawing/2014/main" val="344147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Name &amp; Year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Bit Size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Description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01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Core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the first Intel microprocessor with dual core that is the implementation of 2 processors on a single chip.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2778"/>
                  </a:ext>
                </a:extLst>
              </a:tr>
              <a:tr h="1515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Core</a:t>
                      </a:r>
                      <a:r>
                        <a:rPr lang="en-IN" sz="16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extends the architecture to 64-bits and core 2 Quad provides four processors on a single chip. The register set as well as addressing modes are of 64-bits.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Clock Speed:1.2 GHz to 3 GHz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728204"/>
                  </a:ext>
                </a:extLst>
              </a:tr>
              <a:tr h="6595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Entirely dual core.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clock speed is 2GHz to 3.3GHz.4 Threads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8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i5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four cores.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Clock speed :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2.4GHz – 3.8GHz.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7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four cores.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Clock speed :</a:t>
                      </a: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2.9GHz – 4.2GHz.8 Threads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887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1AA201-477B-4956-A78D-A33A394A3B85}"/>
              </a:ext>
            </a:extLst>
          </p:cNvPr>
          <p:cNvSpPr txBox="1"/>
          <p:nvPr/>
        </p:nvSpPr>
        <p:spPr>
          <a:xfrm>
            <a:off x="728869" y="4124950"/>
            <a:ext cx="10654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Note: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73239"/>
                </a:solidFill>
                <a:effectLst/>
              </a:rPr>
              <a:t>The slowest Core i3 chips runs at a faster speed than the base Core i5 and Core i7.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</a:rPr>
              <a:t>The main architecture for i3 processors: Nehalem Computer Architecture, Sandy Bridge Architecture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</a:rPr>
              <a:t> The Hyper-Threading technology is present which reduces wait time.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A thread in computing terms is a sequence of programmed instructions that the CPU has to process. For example: If a CPU consists of one core, it can process only one thread at once, so can only do one thing at once.</a:t>
            </a:r>
            <a:br>
              <a:rPr lang="en-US" dirty="0"/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Hyper-Threading is a clever way to let a single core handle multiple threads</a:t>
            </a:r>
            <a:endParaRPr lang="en-US" dirty="0">
              <a:solidFill>
                <a:srgbClr val="273239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273239"/>
                </a:solidFill>
                <a:effectLst/>
              </a:rPr>
              <a:t>Having multiple cores means that the computer can work on more than one task at a time more efficiently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88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1ABA-829A-15FC-26D2-F7222066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851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TimesNewRoman</vt:lpstr>
      <vt:lpstr>urw-din</vt:lpstr>
      <vt:lpstr>Wingdings</vt:lpstr>
      <vt:lpstr>Office Theme</vt:lpstr>
      <vt:lpstr>MICROPROCESSORS AND MICROCONTROLLERS (BECE204L)</vt:lpstr>
      <vt:lpstr>The Intel Pentium Series</vt:lpstr>
      <vt:lpstr>Registers in Pentium</vt:lpstr>
      <vt:lpstr>Registers in Pentium</vt:lpstr>
      <vt:lpstr>Evolution of Microprocesors : The Intel Core/Dual Core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AND MICROCONTROLLERS (BECE204L)</dc:title>
  <dc:creator>naushad manzoor</dc:creator>
  <cp:lastModifiedBy>naushad manzoor</cp:lastModifiedBy>
  <cp:revision>1</cp:revision>
  <dcterms:created xsi:type="dcterms:W3CDTF">2023-01-12T04:39:28Z</dcterms:created>
  <dcterms:modified xsi:type="dcterms:W3CDTF">2023-01-12T04:41:04Z</dcterms:modified>
</cp:coreProperties>
</file>