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73" r:id="rId2"/>
    <p:sldId id="256" r:id="rId3"/>
    <p:sldId id="257" r:id="rId4"/>
    <p:sldId id="258"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9" r:id="rId26"/>
    <p:sldId id="358"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FFAB"/>
    <a:srgbClr val="007A37"/>
    <a:srgbClr val="004620"/>
    <a:srgbClr val="CC3300"/>
    <a:srgbClr val="FF44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DEA1-B942-4105-B780-AA6C61DD6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D8410-E9AB-4A80-BB9A-E3A6E3271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F2968-7F1C-42FC-AFB1-9B32C6A0488B}"/>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5" name="Footer Placeholder 4">
            <a:extLst>
              <a:ext uri="{FF2B5EF4-FFF2-40B4-BE49-F238E27FC236}">
                <a16:creationId xmlns:a16="http://schemas.microsoft.com/office/drawing/2014/main" id="{BA99A284-56BC-4FC1-A400-42D081937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E2E14-048B-4BDE-A400-A8B4D97E4B8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9364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FE2E-C0F7-4C5C-9CEA-D28CAF746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FC02-D00B-40EF-A92A-99EE353FE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C0520-4F6A-4645-ACF2-633F2B8BAFE5}"/>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5" name="Footer Placeholder 4">
            <a:extLst>
              <a:ext uri="{FF2B5EF4-FFF2-40B4-BE49-F238E27FC236}">
                <a16:creationId xmlns:a16="http://schemas.microsoft.com/office/drawing/2014/main" id="{9C128E26-4B24-4EB8-9B99-E9742BE1A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4648B-63DE-4DE5-ACB2-F06C6BB389E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61074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4BD0A-36E0-4A67-935D-0CFFB5901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CBB32-FF68-4AC7-8A6A-9CA9A7732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85DC6-5CBF-4043-ADF2-B93127769434}"/>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5" name="Footer Placeholder 4">
            <a:extLst>
              <a:ext uri="{FF2B5EF4-FFF2-40B4-BE49-F238E27FC236}">
                <a16:creationId xmlns:a16="http://schemas.microsoft.com/office/drawing/2014/main" id="{DFA9EDF2-3D5C-40A4-AD02-AB4ECC9C9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93139-6470-4812-BC98-5DD6B0171BC4}"/>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5733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F218-30FC-44E8-9D16-0F00FA18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36FA2-EEF2-44EC-A633-201B006A0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9C7E-0DBA-4793-91C9-84ADCA9D7D64}"/>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5" name="Footer Placeholder 4">
            <a:extLst>
              <a:ext uri="{FF2B5EF4-FFF2-40B4-BE49-F238E27FC236}">
                <a16:creationId xmlns:a16="http://schemas.microsoft.com/office/drawing/2014/main" id="{6A9873C3-6EEF-4638-9F4D-35A5ED78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D79E4-E955-42EA-9FFC-F59B57EB3B1F}"/>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86261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240F-92C2-40DF-AA68-ACDE501AF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DAB4D-24B0-41B7-A749-0CCCFAA88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BAACE-EDC7-40FD-89D4-C20D07AAF04B}"/>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5" name="Footer Placeholder 4">
            <a:extLst>
              <a:ext uri="{FF2B5EF4-FFF2-40B4-BE49-F238E27FC236}">
                <a16:creationId xmlns:a16="http://schemas.microsoft.com/office/drawing/2014/main" id="{4A659CB7-3965-4EC9-BB27-3C565401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7475-5568-4B32-A941-7E2BAA54B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339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1F24-DB25-4ED6-9B6A-52FD23202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96F65-D8AD-425B-B8FE-39F68D53E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05CCF-9B28-43A2-8F24-52C7BFE8F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FAE70-89B6-4E4A-95D1-E12F9266A6AD}"/>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6" name="Footer Placeholder 5">
            <a:extLst>
              <a:ext uri="{FF2B5EF4-FFF2-40B4-BE49-F238E27FC236}">
                <a16:creationId xmlns:a16="http://schemas.microsoft.com/office/drawing/2014/main" id="{E33AB15E-F5A7-461D-8A0D-CDB81ACA9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A2958-D4F3-435C-8142-47605F279E9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60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58F8-198F-4434-A132-09ECFB4430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5A783-B685-42F5-A30E-27E7977F3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F1C60-0F6F-4109-AFFE-B9487761F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B96CD-25CD-439E-B6E6-C84C3685B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748D5-47C4-4749-9B40-9F3F7E4D1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208C3-1B0D-418B-98BE-EE83E2DD1A6F}"/>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8" name="Footer Placeholder 7">
            <a:extLst>
              <a:ext uri="{FF2B5EF4-FFF2-40B4-BE49-F238E27FC236}">
                <a16:creationId xmlns:a16="http://schemas.microsoft.com/office/drawing/2014/main" id="{AB85FD22-E0EF-47FD-BDFA-4DE3A771C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7E6D0-175F-49B4-8635-FF7663F73273}"/>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12942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1386-720D-4B6D-8A7C-C63FCF759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48BE7-499A-41B9-8210-EA417E0B244D}"/>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4" name="Footer Placeholder 3">
            <a:extLst>
              <a:ext uri="{FF2B5EF4-FFF2-40B4-BE49-F238E27FC236}">
                <a16:creationId xmlns:a16="http://schemas.microsoft.com/office/drawing/2014/main" id="{6E8C1033-0E84-4C11-A608-64AA65FCC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95E14-D7F1-4558-9D6D-C864D66BF04B}"/>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8566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6908A-7C97-4B84-8E24-B7DAE0A5D2B9}"/>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3" name="Footer Placeholder 2">
            <a:extLst>
              <a:ext uri="{FF2B5EF4-FFF2-40B4-BE49-F238E27FC236}">
                <a16:creationId xmlns:a16="http://schemas.microsoft.com/office/drawing/2014/main" id="{12CE7DC2-D6CB-4AA2-B637-DE5B49E5D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8BD0E-2FC1-499B-B295-01C45C132E25}"/>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25829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C19-7435-4813-A9B9-6EA19C23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7EDBB-01A5-48AC-99F5-6E1F7069F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A22B8-E25D-490A-BD7F-37431E55B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8E724-2AC7-416E-B8D5-EB99F574F21C}"/>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6" name="Footer Placeholder 5">
            <a:extLst>
              <a:ext uri="{FF2B5EF4-FFF2-40B4-BE49-F238E27FC236}">
                <a16:creationId xmlns:a16="http://schemas.microsoft.com/office/drawing/2014/main" id="{238FE5CE-FBC7-4597-B74C-3AB5E8BF6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272EF-B660-44AC-A66B-6EDD00C50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86815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96CA-C001-4815-975A-229C32560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575CB-F7E4-49A7-AD73-80C3DEC3E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ED32D-BE05-44E1-87D9-1A8C9E250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09B3-A8C0-467C-92A6-03DBDF1CE9AF}"/>
              </a:ext>
            </a:extLst>
          </p:cNvPr>
          <p:cNvSpPr>
            <a:spLocks noGrp="1"/>
          </p:cNvSpPr>
          <p:nvPr>
            <p:ph type="dt" sz="half" idx="10"/>
          </p:nvPr>
        </p:nvSpPr>
        <p:spPr/>
        <p:txBody>
          <a:bodyPr/>
          <a:lstStyle/>
          <a:p>
            <a:fld id="{D465AAC8-2092-48F0-B34D-B8CCCF906370}" type="datetimeFigureOut">
              <a:rPr lang="en-US" smtClean="0"/>
              <a:t>1/5/2022</a:t>
            </a:fld>
            <a:endParaRPr lang="en-US"/>
          </a:p>
        </p:txBody>
      </p:sp>
      <p:sp>
        <p:nvSpPr>
          <p:cNvPr id="6" name="Footer Placeholder 5">
            <a:extLst>
              <a:ext uri="{FF2B5EF4-FFF2-40B4-BE49-F238E27FC236}">
                <a16:creationId xmlns:a16="http://schemas.microsoft.com/office/drawing/2014/main" id="{51C445CF-13AE-4F7A-963B-408B5800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03878-CDAC-4307-9C4C-6B756A292EF6}"/>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1401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9D57F-0FC2-43FA-B8BD-D62AD90D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F4C3D-DE58-495A-9861-2CB879B7F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CB979-A5AB-4BDD-83A3-ED8ADE7FF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AAC8-2092-48F0-B34D-B8CCCF906370}" type="datetimeFigureOut">
              <a:rPr lang="en-US" smtClean="0"/>
              <a:t>1/5/2022</a:t>
            </a:fld>
            <a:endParaRPr lang="en-US"/>
          </a:p>
        </p:txBody>
      </p:sp>
      <p:sp>
        <p:nvSpPr>
          <p:cNvPr id="5" name="Footer Placeholder 4">
            <a:extLst>
              <a:ext uri="{FF2B5EF4-FFF2-40B4-BE49-F238E27FC236}">
                <a16:creationId xmlns:a16="http://schemas.microsoft.com/office/drawing/2014/main" id="{96D044F0-88E5-4431-B4B6-2DCA9574F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AC9FE-E377-4D29-8348-7274FBE32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3988-B388-488A-8082-C4476728DA82}" type="slidenum">
              <a:rPr lang="en-US" smtClean="0"/>
              <a:t>‹#›</a:t>
            </a:fld>
            <a:endParaRPr lang="en-US"/>
          </a:p>
        </p:txBody>
      </p:sp>
    </p:spTree>
    <p:extLst>
      <p:ext uri="{BB962C8B-B14F-4D97-AF65-F5344CB8AC3E}">
        <p14:creationId xmlns:p14="http://schemas.microsoft.com/office/powerpoint/2010/main" val="41932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0D4B26-D679-4FB4-B936-3F88F1915D32}"/>
              </a:ext>
            </a:extLst>
          </p:cNvPr>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FEFEDF-5770-40AF-B49C-5BA88A191546}"/>
              </a:ext>
            </a:extLst>
          </p:cNvPr>
          <p:cNvSpPr txBox="1"/>
          <p:nvPr/>
        </p:nvSpPr>
        <p:spPr>
          <a:xfrm>
            <a:off x="373625" y="1322268"/>
            <a:ext cx="6985819" cy="2123658"/>
          </a:xfrm>
          <a:prstGeom prst="rect">
            <a:avLst/>
          </a:prstGeom>
          <a:noFill/>
        </p:spPr>
        <p:txBody>
          <a:bodyPr wrap="square" rtlCol="0">
            <a:spAutoFit/>
          </a:bodyPr>
          <a:lstStyle/>
          <a:p>
            <a:pPr algn="ctr"/>
            <a:r>
              <a:rPr lang="en-US" sz="4400" b="1" dirty="0"/>
              <a:t>THE 8051</a:t>
            </a:r>
          </a:p>
          <a:p>
            <a:pPr algn="ctr"/>
            <a:r>
              <a:rPr lang="en-US" sz="4400" b="1" dirty="0"/>
              <a:t>MICROCONTROLLER </a:t>
            </a:r>
            <a:r>
              <a:rPr lang="en-US" sz="4400" b="1"/>
              <a:t>&amp; Embedded </a:t>
            </a:r>
            <a:r>
              <a:rPr lang="en-US" sz="4400" b="1" dirty="0"/>
              <a:t>Systems</a:t>
            </a:r>
          </a:p>
        </p:txBody>
      </p:sp>
      <p:sp>
        <p:nvSpPr>
          <p:cNvPr id="5" name="TextBox 4">
            <a:extLst>
              <a:ext uri="{FF2B5EF4-FFF2-40B4-BE49-F238E27FC236}">
                <a16:creationId xmlns:a16="http://schemas.microsoft.com/office/drawing/2014/main" id="{3C3433A4-5538-42A5-8C39-9A740F184335}"/>
              </a:ext>
            </a:extLst>
          </p:cNvPr>
          <p:cNvSpPr txBox="1"/>
          <p:nvPr/>
        </p:nvSpPr>
        <p:spPr>
          <a:xfrm>
            <a:off x="11982" y="3837801"/>
            <a:ext cx="7492181" cy="830997"/>
          </a:xfrm>
          <a:prstGeom prst="rect">
            <a:avLst/>
          </a:prstGeom>
          <a:noFill/>
        </p:spPr>
        <p:txBody>
          <a:bodyPr wrap="square" rtlCol="0">
            <a:spAutoFit/>
          </a:bodyPr>
          <a:lstStyle/>
          <a:p>
            <a:pPr algn="ctr"/>
            <a:r>
              <a:rPr lang="en-US" sz="2400" b="1" i="0" dirty="0">
                <a:solidFill>
                  <a:srgbClr val="004620"/>
                </a:solidFill>
                <a:effectLst/>
              </a:rPr>
              <a:t>Muhammad Ali </a:t>
            </a:r>
            <a:r>
              <a:rPr lang="en-US" sz="2400" b="1" i="0" dirty="0" err="1">
                <a:solidFill>
                  <a:srgbClr val="004620"/>
                </a:solidFill>
                <a:effectLst/>
              </a:rPr>
              <a:t>Mazidi</a:t>
            </a:r>
            <a:r>
              <a:rPr lang="en-US" sz="2400" b="1" i="0" dirty="0">
                <a:solidFill>
                  <a:srgbClr val="004620"/>
                </a:solidFill>
                <a:effectLst/>
              </a:rPr>
              <a:t>, Janice </a:t>
            </a:r>
            <a:r>
              <a:rPr lang="en-US" sz="2400" b="1" i="0" dirty="0" err="1">
                <a:solidFill>
                  <a:srgbClr val="004620"/>
                </a:solidFill>
                <a:effectLst/>
              </a:rPr>
              <a:t>Mazidi</a:t>
            </a:r>
            <a:r>
              <a:rPr lang="en-US" sz="2400" b="1" dirty="0">
                <a:solidFill>
                  <a:srgbClr val="004620"/>
                </a:solidFill>
              </a:rPr>
              <a:t> </a:t>
            </a:r>
          </a:p>
          <a:p>
            <a:pPr algn="ctr"/>
            <a:r>
              <a:rPr lang="en-US" sz="2400" b="1" dirty="0">
                <a:solidFill>
                  <a:srgbClr val="004620"/>
                </a:solidFill>
              </a:rPr>
              <a:t>&amp; </a:t>
            </a:r>
            <a:r>
              <a:rPr lang="en-US" sz="2400" b="1" i="0" dirty="0" err="1">
                <a:solidFill>
                  <a:srgbClr val="004620"/>
                </a:solidFill>
                <a:effectLst/>
              </a:rPr>
              <a:t>Rolin</a:t>
            </a:r>
            <a:r>
              <a:rPr lang="en-US" sz="2400" b="1" i="0" dirty="0">
                <a:solidFill>
                  <a:srgbClr val="004620"/>
                </a:solidFill>
                <a:effectLst/>
              </a:rPr>
              <a:t> McKinlay</a:t>
            </a:r>
            <a:endParaRPr lang="en-US" sz="2400" b="1" dirty="0">
              <a:solidFill>
                <a:srgbClr val="004620"/>
              </a:solidFill>
            </a:endParaRPr>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5" y="3800510"/>
            <a:ext cx="6469626"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pic>
        <p:nvPicPr>
          <p:cNvPr id="8" name="Picture 7">
            <a:extLst>
              <a:ext uri="{FF2B5EF4-FFF2-40B4-BE49-F238E27FC236}">
                <a16:creationId xmlns:a16="http://schemas.microsoft.com/office/drawing/2014/main" id="{574BD9BB-EABB-49FE-ACF4-2C4E151BD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145" y="715911"/>
            <a:ext cx="3619500" cy="4762500"/>
          </a:xfrm>
          <a:prstGeom prst="rect">
            <a:avLst/>
          </a:prstGeom>
        </p:spPr>
      </p:pic>
    </p:spTree>
    <p:extLst>
      <p:ext uri="{BB962C8B-B14F-4D97-AF65-F5344CB8AC3E}">
        <p14:creationId xmlns:p14="http://schemas.microsoft.com/office/powerpoint/2010/main" val="108110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0" y="1393599"/>
            <a:ext cx="10294374" cy="2123658"/>
          </a:xfrm>
          <a:prstGeom prst="rect">
            <a:avLst/>
          </a:prstGeom>
          <a:noFill/>
        </p:spPr>
        <p:txBody>
          <a:bodyPr wrap="square">
            <a:spAutoFit/>
          </a:bodyPr>
          <a:lstStyle/>
          <a:p>
            <a:r>
              <a:rPr lang="en-US" sz="2200" b="1" dirty="0"/>
              <a:t>Show the steps involved in the following.</a:t>
            </a:r>
          </a:p>
          <a:p>
            <a:r>
              <a:rPr lang="en-US" sz="2200" b="1" dirty="0"/>
              <a:t>	CLR	C		;make CY=0</a:t>
            </a:r>
          </a:p>
          <a:p>
            <a:r>
              <a:rPr lang="en-US" sz="2200" b="1" dirty="0"/>
              <a:t>    	MOV  	A,#3FH   	;load 3FH into A (A = 3FH)</a:t>
            </a:r>
          </a:p>
          <a:p>
            <a:r>
              <a:rPr lang="en-US" sz="2200" b="1" dirty="0"/>
              <a:t>    	MOV  	R3,#23H  	;load 23H into R3 (R3 = 23H)</a:t>
            </a:r>
          </a:p>
          <a:p>
            <a:r>
              <a:rPr lang="en-US" sz="2200" b="1" dirty="0"/>
              <a:t>    	SUBB 	A,R3     		;subtract A - R3, place result in A</a:t>
            </a:r>
          </a:p>
          <a:p>
            <a:endParaRPr lang="en-US" sz="2200" b="1" dirty="0"/>
          </a:p>
        </p:txBody>
      </p:sp>
      <p:sp>
        <p:nvSpPr>
          <p:cNvPr id="11" name="TextBox 10">
            <a:extLst>
              <a:ext uri="{FF2B5EF4-FFF2-40B4-BE49-F238E27FC236}">
                <a16:creationId xmlns:a16="http://schemas.microsoft.com/office/drawing/2014/main" id="{589970B7-2AE8-4CED-80FC-31F24CF2060B}"/>
              </a:ext>
            </a:extLst>
          </p:cNvPr>
          <p:cNvSpPr txBox="1"/>
          <p:nvPr/>
        </p:nvSpPr>
        <p:spPr>
          <a:xfrm>
            <a:off x="476861" y="4233294"/>
            <a:ext cx="11238271" cy="2462213"/>
          </a:xfrm>
          <a:prstGeom prst="rect">
            <a:avLst/>
          </a:prstGeom>
          <a:noFill/>
        </p:spPr>
        <p:txBody>
          <a:bodyPr wrap="square">
            <a:spAutoFit/>
          </a:bodyPr>
          <a:lstStyle/>
          <a:p>
            <a:r>
              <a:rPr lang="en-US" sz="2200" b="1" dirty="0">
                <a:solidFill>
                  <a:srgbClr val="004620"/>
                </a:solidFill>
                <a:cs typeface="Courier New" panose="02070309020205020404" pitchFamily="49" charset="0"/>
              </a:rPr>
              <a:t>	A	=	3F	0011 1111	  0011 1111</a:t>
            </a:r>
          </a:p>
          <a:p>
            <a:r>
              <a:rPr lang="en-US" sz="2200" b="1" dirty="0">
                <a:solidFill>
                  <a:srgbClr val="004620"/>
                </a:solidFill>
                <a:cs typeface="Courier New" panose="02070309020205020404" pitchFamily="49" charset="0"/>
              </a:rPr>
              <a:t>	R3	=	</a:t>
            </a:r>
            <a:r>
              <a:rPr lang="en-US" sz="2200" b="1" u="sng" dirty="0">
                <a:solidFill>
                  <a:srgbClr val="004620"/>
                </a:solidFill>
                <a:cs typeface="Courier New" panose="02070309020205020404" pitchFamily="49" charset="0"/>
              </a:rPr>
              <a:t>23</a:t>
            </a:r>
            <a:r>
              <a:rPr lang="en-US" sz="2200" b="1" dirty="0">
                <a:solidFill>
                  <a:srgbClr val="004620"/>
                </a:solidFill>
                <a:cs typeface="Courier New" panose="02070309020205020404" pitchFamily="49" charset="0"/>
              </a:rPr>
              <a:t>	0010 0011	</a:t>
            </a:r>
            <a:r>
              <a:rPr lang="en-US" sz="2200" b="1" u="sng" dirty="0">
                <a:solidFill>
                  <a:srgbClr val="004620"/>
                </a:solidFill>
                <a:cs typeface="Courier New" panose="02070309020205020404" pitchFamily="49" charset="0"/>
              </a:rPr>
              <a:t>+ 1101 1101</a:t>
            </a:r>
            <a:r>
              <a:rPr lang="en-US" sz="2200" b="1" dirty="0">
                <a:solidFill>
                  <a:srgbClr val="004620"/>
                </a:solidFill>
                <a:cs typeface="Courier New" panose="02070309020205020404" pitchFamily="49" charset="0"/>
              </a:rPr>
              <a:t>	(2’s complement)</a:t>
            </a:r>
          </a:p>
          <a:p>
            <a:r>
              <a:rPr lang="en-US" sz="2200" b="1" dirty="0">
                <a:solidFill>
                  <a:srgbClr val="004620"/>
                </a:solidFill>
                <a:cs typeface="Courier New" panose="02070309020205020404" pitchFamily="49" charset="0"/>
              </a:rPr>
              <a:t>			1C			1 0001 1100  </a:t>
            </a:r>
          </a:p>
          <a:p>
            <a:r>
              <a:rPr lang="en-US" sz="2200" b="1" dirty="0">
                <a:solidFill>
                  <a:srgbClr val="004620"/>
                </a:solidFill>
                <a:cs typeface="Courier New" panose="02070309020205020404" pitchFamily="49" charset="0"/>
              </a:rPr>
              <a:t>						0   CF=0 (step 3)</a:t>
            </a:r>
          </a:p>
          <a:p>
            <a:endParaRPr lang="en-US" sz="2200" b="1" dirty="0">
              <a:solidFill>
                <a:srgbClr val="004620"/>
              </a:solidFill>
              <a:cs typeface="Courier New" panose="02070309020205020404" pitchFamily="49" charset="0"/>
            </a:endParaRPr>
          </a:p>
          <a:p>
            <a:r>
              <a:rPr lang="en-US" sz="2200" b="1" dirty="0">
                <a:solidFill>
                  <a:srgbClr val="004620"/>
                </a:solidFill>
                <a:cs typeface="Courier New" panose="02070309020205020404" pitchFamily="49" charset="0"/>
              </a:rPr>
              <a:t>The flags would be set as follows: CY = 0, AC = 0, and the programmer must look at the carry flag to determine if the result is positive or negative.</a:t>
            </a:r>
          </a:p>
        </p:txBody>
      </p:sp>
      <p:sp>
        <p:nvSpPr>
          <p:cNvPr id="12" name="TextBox 11">
            <a:extLst>
              <a:ext uri="{FF2B5EF4-FFF2-40B4-BE49-F238E27FC236}">
                <a16:creationId xmlns:a16="http://schemas.microsoft.com/office/drawing/2014/main" id="{0BD49A13-274A-4D19-9B3F-75215B817F53}"/>
              </a:ext>
            </a:extLst>
          </p:cNvPr>
          <p:cNvSpPr txBox="1"/>
          <p:nvPr/>
        </p:nvSpPr>
        <p:spPr>
          <a:xfrm>
            <a:off x="-4" y="347625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24217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0" y="1393599"/>
            <a:ext cx="10294374" cy="2800767"/>
          </a:xfrm>
          <a:prstGeom prst="rect">
            <a:avLst/>
          </a:prstGeom>
          <a:noFill/>
        </p:spPr>
        <p:txBody>
          <a:bodyPr wrap="square">
            <a:spAutoFit/>
          </a:bodyPr>
          <a:lstStyle/>
          <a:p>
            <a:r>
              <a:rPr lang="en-US" sz="2200" b="1" dirty="0"/>
              <a:t>Analyze the following program: </a:t>
            </a:r>
          </a:p>
          <a:p>
            <a:r>
              <a:rPr lang="en-US" sz="2200" b="1" dirty="0"/>
              <a:t>	CLR 	C   </a:t>
            </a:r>
          </a:p>
          <a:p>
            <a:r>
              <a:rPr lang="en-US" sz="2200" b="1" dirty="0"/>
              <a:t>    	MOV  A,#4CH  	;load A with value 4CH (A=4CH)</a:t>
            </a:r>
          </a:p>
          <a:p>
            <a:r>
              <a:rPr lang="en-US" sz="2200" b="1" dirty="0"/>
              <a:t>	SUBB A,#6EH 	;subtract 6E from A </a:t>
            </a:r>
          </a:p>
          <a:p>
            <a:r>
              <a:rPr lang="en-US" sz="2200" b="1" dirty="0"/>
              <a:t>    	JNC  NEXT    	;if CY=0 jump to NEXT target</a:t>
            </a:r>
          </a:p>
          <a:p>
            <a:r>
              <a:rPr lang="en-US" sz="2200" b="1" dirty="0"/>
              <a:t>    	CPL  A      	;if CY=1 then take 1’s complement</a:t>
            </a:r>
          </a:p>
          <a:p>
            <a:r>
              <a:rPr lang="en-US" sz="2200" b="1" dirty="0"/>
              <a:t>    	INC  A    	;and increment to get 2’s complement</a:t>
            </a:r>
          </a:p>
          <a:p>
            <a:r>
              <a:rPr lang="en-US" sz="2200" b="1" dirty="0"/>
              <a:t>NEXT:MOV  R1,A  	;save A in R1</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0" y="4779388"/>
            <a:ext cx="11238271" cy="1785104"/>
          </a:xfrm>
          <a:prstGeom prst="rect">
            <a:avLst/>
          </a:prstGeom>
          <a:noFill/>
        </p:spPr>
        <p:txBody>
          <a:bodyPr wrap="square">
            <a:spAutoFit/>
          </a:bodyPr>
          <a:lstStyle/>
          <a:p>
            <a:r>
              <a:rPr lang="en-US" sz="2200" b="1" dirty="0">
                <a:solidFill>
                  <a:srgbClr val="004620"/>
                </a:solidFill>
                <a:cs typeface="Courier New" panose="02070309020205020404" pitchFamily="49" charset="0"/>
              </a:rPr>
              <a:t>Following are the steps for “SUBB A, #6EH”:</a:t>
            </a:r>
          </a:p>
          <a:p>
            <a:r>
              <a:rPr lang="en-US" sz="2200" b="1" dirty="0">
                <a:solidFill>
                  <a:srgbClr val="004620"/>
                </a:solidFill>
                <a:cs typeface="Courier New" panose="02070309020205020404" pitchFamily="49" charset="0"/>
              </a:rPr>
              <a:t> 	4C	0100 1100	0100 1100</a:t>
            </a:r>
          </a:p>
          <a:p>
            <a:r>
              <a:rPr lang="en-US" sz="2200" b="1" dirty="0">
                <a:solidFill>
                  <a:srgbClr val="004620"/>
                </a:solidFill>
                <a:cs typeface="Courier New" panose="02070309020205020404" pitchFamily="49" charset="0"/>
              </a:rPr>
              <a:t>	</a:t>
            </a:r>
            <a:r>
              <a:rPr lang="en-US" sz="2200" b="1" u="sng" dirty="0">
                <a:solidFill>
                  <a:srgbClr val="004620"/>
                </a:solidFill>
                <a:cs typeface="Courier New" panose="02070309020205020404" pitchFamily="49" charset="0"/>
              </a:rPr>
              <a:t>  -	6E</a:t>
            </a:r>
            <a:r>
              <a:rPr lang="en-US" sz="2200" b="1" dirty="0">
                <a:solidFill>
                  <a:srgbClr val="004620"/>
                </a:solidFill>
                <a:cs typeface="Courier New" panose="02070309020205020404" pitchFamily="49" charset="0"/>
              </a:rPr>
              <a:t>		0110 1110	2’s comp = </a:t>
            </a:r>
            <a:r>
              <a:rPr lang="en-US" sz="2200" b="1" u="sng" dirty="0">
                <a:solidFill>
                  <a:srgbClr val="004620"/>
                </a:solidFill>
                <a:cs typeface="Courier New" panose="02070309020205020404" pitchFamily="49" charset="0"/>
              </a:rPr>
              <a:t>1001 0010</a:t>
            </a:r>
          </a:p>
          <a:p>
            <a:r>
              <a:rPr lang="en-US" sz="2200" b="1" dirty="0">
                <a:solidFill>
                  <a:srgbClr val="004620"/>
                </a:solidFill>
                <a:cs typeface="Courier New" panose="02070309020205020404" pitchFamily="49" charset="0"/>
              </a:rPr>
              <a:t>  	             -22					  0 1101 1110</a:t>
            </a:r>
          </a:p>
          <a:p>
            <a:r>
              <a:rPr lang="en-US" sz="2200" b="1" dirty="0">
                <a:solidFill>
                  <a:srgbClr val="004620"/>
                </a:solidFill>
                <a:cs typeface="Courier New" panose="02070309020205020404" pitchFamily="49" charset="0"/>
              </a:rPr>
              <a:t>CY = 1, the result is negative, in 2’s complement.</a:t>
            </a:r>
          </a:p>
        </p:txBody>
      </p:sp>
      <p:sp>
        <p:nvSpPr>
          <p:cNvPr id="12" name="TextBox 11">
            <a:extLst>
              <a:ext uri="{FF2B5EF4-FFF2-40B4-BE49-F238E27FC236}">
                <a16:creationId xmlns:a16="http://schemas.microsoft.com/office/drawing/2014/main" id="{0BD49A13-274A-4D19-9B3F-75215B817F53}"/>
              </a:ext>
            </a:extLst>
          </p:cNvPr>
          <p:cNvSpPr txBox="1"/>
          <p:nvPr/>
        </p:nvSpPr>
        <p:spPr>
          <a:xfrm>
            <a:off x="-5" y="4275103"/>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1147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6-7</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0" y="1393599"/>
            <a:ext cx="10294374" cy="2800767"/>
          </a:xfrm>
          <a:prstGeom prst="rect">
            <a:avLst/>
          </a:prstGeom>
          <a:noFill/>
        </p:spPr>
        <p:txBody>
          <a:bodyPr wrap="square">
            <a:spAutoFit/>
          </a:bodyPr>
          <a:lstStyle/>
          <a:p>
            <a:r>
              <a:rPr lang="en-US" sz="2200" b="1" dirty="0"/>
              <a:t>Analyze the following program:</a:t>
            </a:r>
          </a:p>
          <a:p>
            <a:r>
              <a:rPr lang="en-US" sz="2200" b="1" dirty="0"/>
              <a:t>	CLR	C		;CY = 0</a:t>
            </a:r>
          </a:p>
          <a:p>
            <a:r>
              <a:rPr lang="en-US" sz="2200" b="1" dirty="0"/>
              <a:t>	MOV  	A,#62H       	;A = 62H</a:t>
            </a:r>
          </a:p>
          <a:p>
            <a:r>
              <a:rPr lang="en-US" sz="2200" b="1" dirty="0"/>
              <a:t>    	SUBB 	A,#96H       	;62H - 96H = CCH with CY = 1</a:t>
            </a:r>
          </a:p>
          <a:p>
            <a:r>
              <a:rPr lang="en-US" sz="2200" b="1" dirty="0"/>
              <a:t>  	MOV  	R7,A       	;save the result </a:t>
            </a:r>
          </a:p>
          <a:p>
            <a:r>
              <a:rPr lang="en-US" sz="2200" b="1" dirty="0"/>
              <a:t>  	MOV  	A,#27H	 	;A=27H</a:t>
            </a:r>
          </a:p>
          <a:p>
            <a:r>
              <a:rPr lang="en-US" sz="2200" b="1" dirty="0"/>
              <a:t>  	SUBB 	A,#12H    	;27H - 12H - 1 = 14H</a:t>
            </a:r>
          </a:p>
          <a:p>
            <a:r>
              <a:rPr lang="en-US" sz="2200" b="1" dirty="0"/>
              <a:t>    	MOV 	R6,A     		;save the result</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9" y="5303846"/>
            <a:ext cx="11238271" cy="1107996"/>
          </a:xfrm>
          <a:prstGeom prst="rect">
            <a:avLst/>
          </a:prstGeom>
          <a:noFill/>
        </p:spPr>
        <p:txBody>
          <a:bodyPr wrap="square">
            <a:spAutoFit/>
          </a:bodyPr>
          <a:lstStyle/>
          <a:p>
            <a:r>
              <a:rPr lang="en-US" sz="2200" b="1" dirty="0">
                <a:solidFill>
                  <a:srgbClr val="004620"/>
                </a:solidFill>
                <a:cs typeface="Courier New" panose="02070309020205020404" pitchFamily="49" charset="0"/>
              </a:rPr>
              <a:t>After the SUBB, A = 62H - 96H =  CCH and the carry flag is set high indicating there is a borrow.  Since CY = 1, when SUBB is executed the second time A = 27H - 12H - 1 = 14H. Therefore, we have 2762H - 1296H = 14CCH.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5" y="453702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261320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1" y="1622447"/>
            <a:ext cx="12191999" cy="461665"/>
          </a:xfrm>
          <a:prstGeom prst="rect">
            <a:avLst/>
          </a:prstGeom>
          <a:noFill/>
        </p:spPr>
        <p:txBody>
          <a:bodyPr wrap="square" rtlCol="0">
            <a:spAutoFit/>
          </a:bodyPr>
          <a:lstStyle/>
          <a:p>
            <a:pPr lvl="0" algn="ctr">
              <a:defRPr/>
            </a:pPr>
            <a:r>
              <a:rPr lang="en-US" sz="2400" b="1" dirty="0">
                <a:solidFill>
                  <a:srgbClr val="004620"/>
                </a:solidFill>
              </a:rPr>
              <a:t>Table 6-1: Unsigned Multiplication Summary (MUL AB)</a:t>
            </a:r>
            <a:endParaRPr kumimoji="0" lang="en-US" sz="2400" b="1" i="0" u="none" strike="noStrike" kern="1200" cap="none" spc="0" normalizeH="0" baseline="0" noProof="0" dirty="0">
              <a:ln>
                <a:noFill/>
              </a:ln>
              <a:solidFill>
                <a:srgbClr val="004620"/>
              </a:solidFill>
              <a:effectLst/>
              <a:uLnTx/>
              <a:uFillTx/>
              <a:latin typeface="Calibri" panose="020F0502020204030204"/>
            </a:endParaRPr>
          </a:p>
        </p:txBody>
      </p:sp>
      <p:sp>
        <p:nvSpPr>
          <p:cNvPr id="13" name="TextBox 12">
            <a:extLst>
              <a:ext uri="{FF2B5EF4-FFF2-40B4-BE49-F238E27FC236}">
                <a16:creationId xmlns:a16="http://schemas.microsoft.com/office/drawing/2014/main" id="{1412ACB7-BB25-4743-9594-211CDEC876EA}"/>
              </a:ext>
            </a:extLst>
          </p:cNvPr>
          <p:cNvSpPr txBox="1"/>
          <p:nvPr/>
        </p:nvSpPr>
        <p:spPr>
          <a:xfrm>
            <a:off x="1" y="4498462"/>
            <a:ext cx="12191999" cy="461665"/>
          </a:xfrm>
          <a:prstGeom prst="rect">
            <a:avLst/>
          </a:prstGeom>
          <a:noFill/>
        </p:spPr>
        <p:txBody>
          <a:bodyPr wrap="square" rtlCol="0">
            <a:spAutoFit/>
          </a:bodyPr>
          <a:lstStyle/>
          <a:p>
            <a:pPr lvl="0" algn="ctr">
              <a:defRPr/>
            </a:pPr>
            <a:r>
              <a:rPr lang="en-US" sz="2400" b="1" dirty="0">
                <a:solidFill>
                  <a:srgbClr val="004620"/>
                </a:solidFill>
              </a:rPr>
              <a:t>Table 6-2: Unsigned Division Summary (DIV AB)</a:t>
            </a:r>
            <a:endParaRPr kumimoji="0" lang="en-US" sz="2400" b="1" i="0" u="none" strike="noStrike" kern="1200" cap="none" spc="0" normalizeH="0" baseline="0" noProof="0" dirty="0">
              <a:ln>
                <a:noFill/>
              </a:ln>
              <a:solidFill>
                <a:srgbClr val="004620"/>
              </a:solidFill>
              <a:effectLst/>
              <a:uLnTx/>
              <a:uFillTx/>
              <a:latin typeface="Calibri" panose="020F0502020204030204"/>
            </a:endParaRPr>
          </a:p>
        </p:txBody>
      </p:sp>
      <p:sp>
        <p:nvSpPr>
          <p:cNvPr id="14" name="Rectangle 13">
            <a:extLst>
              <a:ext uri="{FF2B5EF4-FFF2-40B4-BE49-F238E27FC236}">
                <a16:creationId xmlns:a16="http://schemas.microsoft.com/office/drawing/2014/main" id="{B7011876-ED24-4460-A723-88F283079D95}"/>
              </a:ext>
            </a:extLst>
          </p:cNvPr>
          <p:cNvSpPr/>
          <p:nvPr/>
        </p:nvSpPr>
        <p:spPr>
          <a:xfrm>
            <a:off x="400370" y="2199527"/>
            <a:ext cx="11391254" cy="2033463"/>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E8F379-0086-40B7-B768-D8AA2918D9D9}"/>
              </a:ext>
            </a:extLst>
          </p:cNvPr>
          <p:cNvSpPr/>
          <p:nvPr/>
        </p:nvSpPr>
        <p:spPr>
          <a:xfrm>
            <a:off x="400370" y="5073934"/>
            <a:ext cx="11391254" cy="155934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53F4A7C-CBA7-400D-A6E1-202787FC3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47" y="2499510"/>
            <a:ext cx="10273438" cy="1627356"/>
          </a:xfrm>
          <a:prstGeom prst="rect">
            <a:avLst/>
          </a:prstGeom>
        </p:spPr>
      </p:pic>
      <p:pic>
        <p:nvPicPr>
          <p:cNvPr id="16" name="Picture 15">
            <a:extLst>
              <a:ext uri="{FF2B5EF4-FFF2-40B4-BE49-F238E27FC236}">
                <a16:creationId xmlns:a16="http://schemas.microsoft.com/office/drawing/2014/main" id="{5B6AD48E-11C6-4766-9DA7-A2B0733D0561}"/>
              </a:ext>
            </a:extLst>
          </p:cNvPr>
          <p:cNvPicPr>
            <a:picLocks noChangeAspect="1"/>
          </p:cNvPicPr>
          <p:nvPr/>
        </p:nvPicPr>
        <p:blipFill rotWithShape="1">
          <a:blip r:embed="rId3">
            <a:extLst>
              <a:ext uri="{28A0092B-C50C-407E-A947-70E740481C1C}">
                <a14:useLocalDpi xmlns:a14="http://schemas.microsoft.com/office/drawing/2010/main" val="0"/>
              </a:ext>
            </a:extLst>
          </a:blip>
          <a:srcRect b="12778"/>
          <a:stretch/>
        </p:blipFill>
        <p:spPr>
          <a:xfrm>
            <a:off x="1029847" y="5181011"/>
            <a:ext cx="10132300" cy="1219790"/>
          </a:xfrm>
          <a:prstGeom prst="rect">
            <a:avLst/>
          </a:prstGeom>
        </p:spPr>
      </p:pic>
    </p:spTree>
    <p:extLst>
      <p:ext uri="{BB962C8B-B14F-4D97-AF65-F5344CB8AC3E}">
        <p14:creationId xmlns:p14="http://schemas.microsoft.com/office/powerpoint/2010/main" val="301626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800"/>
                                        <p:tgtEl>
                                          <p:spTgt spid="4"/>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out)">
                                      <p:cBhvr>
                                        <p:cTn id="10" dur="800"/>
                                        <p:tgtEl>
                                          <p:spTgt spid="14"/>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out)">
                                      <p:cBhvr>
                                        <p:cTn id="13" dur="8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800"/>
                                        <p:tgtEl>
                                          <p:spTgt spid="13"/>
                                        </p:tgtEl>
                                      </p:cBhvr>
                                    </p:animEffect>
                                  </p:childTnLst>
                                </p:cTn>
                              </p:par>
                              <p:par>
                                <p:cTn id="19" presetID="6" presetClass="entr" presetSubtype="16"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ircle(in)">
                                      <p:cBhvr>
                                        <p:cTn id="21" dur="800"/>
                                        <p:tgtEl>
                                          <p:spTgt spid="1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ircle(in)">
                                      <p:cBhvr>
                                        <p:cTn id="24"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6-8</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81925" y="1393599"/>
            <a:ext cx="10802319" cy="677108"/>
          </a:xfrm>
          <a:prstGeom prst="rect">
            <a:avLst/>
          </a:prstGeom>
          <a:noFill/>
        </p:spPr>
        <p:txBody>
          <a:bodyPr wrap="square">
            <a:spAutoFit/>
          </a:bodyPr>
          <a:lstStyle/>
          <a:p>
            <a:r>
              <a:rPr lang="en-US" sz="1900" b="1" dirty="0"/>
              <a:t>Write a program (a) to make P1 an input port, (b) to get a byte of hex data in the range of  00 - FFH from P1 and convert it to decimal.  Save the digits in R7, R6, and R5, where the least significant digit is in R7.</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7" y="2716088"/>
            <a:ext cx="11238271" cy="4093428"/>
          </a:xfrm>
          <a:prstGeom prst="rect">
            <a:avLst/>
          </a:prstGeom>
          <a:noFill/>
        </p:spPr>
        <p:txBody>
          <a:bodyPr wrap="square">
            <a:spAutoFit/>
          </a:bodyPr>
          <a:lstStyle/>
          <a:p>
            <a:r>
              <a:rPr lang="en-US" sz="2000" b="1" dirty="0">
                <a:solidFill>
                  <a:srgbClr val="004620"/>
                </a:solidFill>
                <a:cs typeface="Courier New" panose="02070309020205020404" pitchFamily="49" charset="0"/>
              </a:rPr>
              <a:t>	</a:t>
            </a:r>
            <a:r>
              <a:rPr lang="en-US" sz="2000" b="1" dirty="0">
                <a:solidFill>
                  <a:srgbClr val="004620"/>
                </a:solidFill>
                <a:latin typeface="Courier New" panose="02070309020205020404" pitchFamily="49" charset="0"/>
                <a:cs typeface="Courier New" panose="02070309020205020404" pitchFamily="49" charset="0"/>
              </a:rPr>
              <a:t>MOV	A,#0FFH</a:t>
            </a:r>
          </a:p>
          <a:p>
            <a:r>
              <a:rPr lang="en-US" sz="2000" b="1" dirty="0">
                <a:solidFill>
                  <a:srgbClr val="004620"/>
                </a:solidFill>
                <a:latin typeface="Courier New" panose="02070309020205020404" pitchFamily="49" charset="0"/>
                <a:cs typeface="Courier New" panose="02070309020205020404" pitchFamily="49" charset="0"/>
              </a:rPr>
              <a:t>	MOV	P1,A		;make P1 an input port</a:t>
            </a:r>
          </a:p>
          <a:p>
            <a:r>
              <a:rPr lang="en-US" sz="2000" b="1" dirty="0">
                <a:solidFill>
                  <a:srgbClr val="004620"/>
                </a:solidFill>
                <a:latin typeface="Courier New" panose="02070309020205020404" pitchFamily="49" charset="0"/>
                <a:cs typeface="Courier New" panose="02070309020205020404" pitchFamily="49" charset="0"/>
              </a:rPr>
              <a:t>	MOV	A,P1		;read data from P1</a:t>
            </a:r>
          </a:p>
          <a:p>
            <a:r>
              <a:rPr lang="en-US" sz="2000" b="1" dirty="0">
                <a:solidFill>
                  <a:srgbClr val="004620"/>
                </a:solidFill>
                <a:latin typeface="Courier New" panose="02070309020205020404" pitchFamily="49" charset="0"/>
                <a:cs typeface="Courier New" panose="02070309020205020404" pitchFamily="49" charset="0"/>
              </a:rPr>
              <a:t>	MOV	B,#10		;B=0A hex (10 dec)</a:t>
            </a:r>
          </a:p>
          <a:p>
            <a:r>
              <a:rPr lang="en-US" sz="2000" b="1" dirty="0">
                <a:solidFill>
                  <a:srgbClr val="004620"/>
                </a:solidFill>
                <a:latin typeface="Courier New" panose="02070309020205020404" pitchFamily="49" charset="0"/>
                <a:cs typeface="Courier New" panose="02070309020205020404" pitchFamily="49" charset="0"/>
              </a:rPr>
              <a:t>	DIV	AB		;divide by 10</a:t>
            </a:r>
          </a:p>
          <a:p>
            <a:r>
              <a:rPr lang="en-US" sz="2000" b="1" dirty="0">
                <a:solidFill>
                  <a:srgbClr val="004620"/>
                </a:solidFill>
                <a:latin typeface="Courier New" panose="02070309020205020404" pitchFamily="49" charset="0"/>
                <a:cs typeface="Courier New" panose="02070309020205020404" pitchFamily="49" charset="0"/>
              </a:rPr>
              <a:t>	MOV	R7,B		;save lower digit</a:t>
            </a:r>
          </a:p>
          <a:p>
            <a:r>
              <a:rPr lang="en-US" sz="2000" b="1" dirty="0">
                <a:solidFill>
                  <a:srgbClr val="004620"/>
                </a:solidFill>
                <a:latin typeface="Courier New" panose="02070309020205020404" pitchFamily="49" charset="0"/>
                <a:cs typeface="Courier New" panose="02070309020205020404" pitchFamily="49" charset="0"/>
              </a:rPr>
              <a:t>	MOV	B,#10		;</a:t>
            </a:r>
          </a:p>
          <a:p>
            <a:r>
              <a:rPr lang="en-US" sz="2000" b="1" dirty="0">
                <a:solidFill>
                  <a:srgbClr val="004620"/>
                </a:solidFill>
                <a:latin typeface="Courier New" panose="02070309020205020404" pitchFamily="49" charset="0"/>
                <a:cs typeface="Courier New" panose="02070309020205020404" pitchFamily="49" charset="0"/>
              </a:rPr>
              <a:t>	DIV	AB		;divide by 10 once more</a:t>
            </a:r>
          </a:p>
          <a:p>
            <a:r>
              <a:rPr lang="en-US" sz="2000" b="1" dirty="0">
                <a:solidFill>
                  <a:srgbClr val="004620"/>
                </a:solidFill>
                <a:latin typeface="Courier New" panose="02070309020205020404" pitchFamily="49" charset="0"/>
                <a:cs typeface="Courier New" panose="02070309020205020404" pitchFamily="49" charset="0"/>
              </a:rPr>
              <a:t>	MOV	R6,B		;save the next digit</a:t>
            </a:r>
          </a:p>
          <a:p>
            <a:r>
              <a:rPr lang="en-US" sz="2000" b="1" dirty="0">
                <a:solidFill>
                  <a:srgbClr val="004620"/>
                </a:solidFill>
                <a:latin typeface="Courier New" panose="02070309020205020404" pitchFamily="49" charset="0"/>
                <a:cs typeface="Courier New" panose="02070309020205020404" pitchFamily="49" charset="0"/>
              </a:rPr>
              <a:t>	MOV	R5,A		;save the last digit</a:t>
            </a:r>
          </a:p>
          <a:p>
            <a:r>
              <a:rPr lang="en-US" sz="2000" b="1" dirty="0">
                <a:solidFill>
                  <a:srgbClr val="004620"/>
                </a:solidFill>
                <a:cs typeface="Courier New" panose="02070309020205020404" pitchFamily="49" charset="0"/>
              </a:rPr>
              <a:t>The input value from P1 is in the hex range of 00 - FFH or in binary  00000000 to 11111111.  This program will not work if the input data is in BCD.  In other words, this program converts from binary to decimal.  To convert a single decimal digit to ASCII format, we OR it with 30H as shown in Sections 6.4 and 6.5.</a:t>
            </a:r>
          </a:p>
        </p:txBody>
      </p:sp>
      <p:sp>
        <p:nvSpPr>
          <p:cNvPr id="12" name="TextBox 11">
            <a:extLst>
              <a:ext uri="{FF2B5EF4-FFF2-40B4-BE49-F238E27FC236}">
                <a16:creationId xmlns:a16="http://schemas.microsoft.com/office/drawing/2014/main" id="{0BD49A13-274A-4D19-9B3F-75215B817F53}"/>
              </a:ext>
            </a:extLst>
          </p:cNvPr>
          <p:cNvSpPr txBox="1"/>
          <p:nvPr/>
        </p:nvSpPr>
        <p:spPr>
          <a:xfrm>
            <a:off x="-7" y="2038980"/>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6743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6-9</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461665"/>
          </a:xfrm>
          <a:prstGeom prst="rect">
            <a:avLst/>
          </a:prstGeom>
          <a:noFill/>
        </p:spPr>
        <p:txBody>
          <a:bodyPr wrap="square">
            <a:spAutoFit/>
          </a:bodyPr>
          <a:lstStyle/>
          <a:p>
            <a:r>
              <a:rPr lang="en-US" sz="2400" b="1" dirty="0"/>
              <a:t>Analyze the program in Example 6-8, assuming that P1 has a value of FDH for data.</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5" y="2516362"/>
            <a:ext cx="11238271" cy="4154984"/>
          </a:xfrm>
          <a:prstGeom prst="rect">
            <a:avLst/>
          </a:prstGeom>
          <a:noFill/>
        </p:spPr>
        <p:txBody>
          <a:bodyPr wrap="square">
            <a:spAutoFit/>
          </a:bodyPr>
          <a:lstStyle/>
          <a:p>
            <a:r>
              <a:rPr lang="en-US" sz="2400" b="1" dirty="0">
                <a:solidFill>
                  <a:srgbClr val="004620"/>
                </a:solidFill>
                <a:cs typeface="Courier New" panose="02070309020205020404" pitchFamily="49" charset="0"/>
              </a:rPr>
              <a:t>To convert a binary (hex) value to decimal, we divide it by 10 repeatedly until the quotient is less than 10. After each division the remainder is saved.  In the case of an 8-bit binary such as FDH we have 253 decimal as shown below (all in hex).</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				Quotient	Remainder</a:t>
            </a:r>
          </a:p>
          <a:p>
            <a:r>
              <a:rPr lang="en-US" sz="2400" b="1" dirty="0">
                <a:solidFill>
                  <a:srgbClr val="004620"/>
                </a:solidFill>
                <a:cs typeface="Courier New" panose="02070309020205020404" pitchFamily="49" charset="0"/>
              </a:rPr>
              <a:t>	FD/0A=		19		3 (low digit)</a:t>
            </a:r>
          </a:p>
          <a:p>
            <a:r>
              <a:rPr lang="en-US" sz="2400" b="1" dirty="0">
                <a:solidFill>
                  <a:srgbClr val="004620"/>
                </a:solidFill>
                <a:cs typeface="Courier New" panose="02070309020205020404" pitchFamily="49" charset="0"/>
              </a:rPr>
              <a:t>	19/0A=		2		5 (middle digit)</a:t>
            </a:r>
          </a:p>
          <a:p>
            <a:r>
              <a:rPr lang="en-US" sz="2400" b="1" dirty="0">
                <a:solidFill>
                  <a:srgbClr val="004620"/>
                </a:solidFill>
                <a:cs typeface="Courier New" panose="02070309020205020404" pitchFamily="49" charset="0"/>
              </a:rPr>
              <a:t>						2 (high digit)</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Therefore, we have FDH = 253. In order to display this data it must be converted to ASCII, which is described in a later section in this chapter.</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028099"/>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4533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Figure 6-2. 8-Bit Signed Operand</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152348D-C391-4AB7-95AD-E03D5E6274BB}"/>
              </a:ext>
            </a:extLst>
          </p:cNvPr>
          <p:cNvSpPr/>
          <p:nvPr/>
        </p:nvSpPr>
        <p:spPr>
          <a:xfrm>
            <a:off x="948812" y="2027903"/>
            <a:ext cx="10171472" cy="402631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65BBB00-68FE-489D-9319-EB8D53C59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665" y="2418998"/>
            <a:ext cx="9317850" cy="3278726"/>
          </a:xfrm>
          <a:prstGeom prst="rect">
            <a:avLst/>
          </a:prstGeom>
        </p:spPr>
      </p:pic>
    </p:spTree>
    <p:extLst>
      <p:ext uri="{BB962C8B-B14F-4D97-AF65-F5344CB8AC3E}">
        <p14:creationId xmlns:p14="http://schemas.microsoft.com/office/powerpoint/2010/main" val="419624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6-10</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461665"/>
          </a:xfrm>
          <a:prstGeom prst="rect">
            <a:avLst/>
          </a:prstGeom>
          <a:noFill/>
        </p:spPr>
        <p:txBody>
          <a:bodyPr wrap="square">
            <a:spAutoFit/>
          </a:bodyPr>
          <a:lstStyle/>
          <a:p>
            <a:r>
              <a:rPr lang="en-US" sz="2400" b="1" dirty="0"/>
              <a:t>Show how the 8051 would represent -5.</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5" y="3429000"/>
            <a:ext cx="11238271" cy="2677656"/>
          </a:xfrm>
          <a:prstGeom prst="rect">
            <a:avLst/>
          </a:prstGeom>
          <a:noFill/>
        </p:spPr>
        <p:txBody>
          <a:bodyPr wrap="square">
            <a:spAutoFit/>
          </a:bodyPr>
          <a:lstStyle/>
          <a:p>
            <a:r>
              <a:rPr lang="en-US" sz="2400" b="1" dirty="0">
                <a:solidFill>
                  <a:srgbClr val="004620"/>
                </a:solidFill>
                <a:cs typeface="Courier New" panose="02070309020205020404" pitchFamily="49" charset="0"/>
              </a:rPr>
              <a:t>Observe the following steps.</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1.	0000 0101		5 in 8-bit binary</a:t>
            </a:r>
          </a:p>
          <a:p>
            <a:r>
              <a:rPr lang="en-US" sz="2400" b="1" dirty="0">
                <a:solidFill>
                  <a:srgbClr val="004620"/>
                </a:solidFill>
                <a:cs typeface="Courier New" panose="02070309020205020404" pitchFamily="49" charset="0"/>
              </a:rPr>
              <a:t>2.	1111 1010		invert each bit</a:t>
            </a:r>
          </a:p>
          <a:p>
            <a:r>
              <a:rPr lang="en-US" sz="2400" b="1" dirty="0">
                <a:solidFill>
                  <a:srgbClr val="004620"/>
                </a:solidFill>
                <a:cs typeface="Courier New" panose="02070309020205020404" pitchFamily="49" charset="0"/>
              </a:rPr>
              <a:t>3.	1111	1011		add 1 (which becomes FB in hex)</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Therefore -5 = FBH, the signed number representation in 2’s complement for -5.</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337327"/>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6662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461665"/>
          </a:xfrm>
          <a:prstGeom prst="rect">
            <a:avLst/>
          </a:prstGeom>
          <a:noFill/>
        </p:spPr>
        <p:txBody>
          <a:bodyPr wrap="square">
            <a:spAutoFit/>
          </a:bodyPr>
          <a:lstStyle/>
          <a:p>
            <a:r>
              <a:rPr lang="en-US" sz="2400" b="1" dirty="0"/>
              <a:t>Show how the 8051 would represent -34H.</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5" y="3306776"/>
            <a:ext cx="11238271" cy="2677656"/>
          </a:xfrm>
          <a:prstGeom prst="rect">
            <a:avLst/>
          </a:prstGeom>
          <a:noFill/>
        </p:spPr>
        <p:txBody>
          <a:bodyPr wrap="square">
            <a:spAutoFit/>
          </a:bodyPr>
          <a:lstStyle/>
          <a:p>
            <a:r>
              <a:rPr lang="en-US" sz="2400" b="1" dirty="0">
                <a:solidFill>
                  <a:srgbClr val="004620"/>
                </a:solidFill>
                <a:cs typeface="Courier New" panose="02070309020205020404" pitchFamily="49" charset="0"/>
              </a:rPr>
              <a:t>Observe the following steps.</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1.	0011 0100		34H given in binary	</a:t>
            </a:r>
          </a:p>
          <a:p>
            <a:r>
              <a:rPr lang="en-US" sz="2400" b="1" dirty="0">
                <a:solidFill>
                  <a:srgbClr val="004620"/>
                </a:solidFill>
                <a:cs typeface="Courier New" panose="02070309020205020404" pitchFamily="49" charset="0"/>
              </a:rPr>
              <a:t>2.	1100 1011		invert each bit</a:t>
            </a:r>
          </a:p>
          <a:p>
            <a:r>
              <a:rPr lang="en-US" sz="2400" b="1" dirty="0">
                <a:solidFill>
                  <a:srgbClr val="004620"/>
                </a:solidFill>
                <a:cs typeface="Courier New" panose="02070309020205020404" pitchFamily="49" charset="0"/>
              </a:rPr>
              <a:t>3.	1100	1100		add 1 (which is CC in hex)</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Therefore -34 = CCH, the signed number representation in 2’s complement for -34H.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0" y="2566468"/>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88287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461665"/>
          </a:xfrm>
          <a:prstGeom prst="rect">
            <a:avLst/>
          </a:prstGeom>
          <a:noFill/>
        </p:spPr>
        <p:txBody>
          <a:bodyPr wrap="square">
            <a:spAutoFit/>
          </a:bodyPr>
          <a:lstStyle/>
          <a:p>
            <a:r>
              <a:rPr lang="en-US" sz="2400" b="1" dirty="0"/>
              <a:t>Show how the 8051 would represent -128.</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5" y="3306776"/>
            <a:ext cx="11238271" cy="2677656"/>
          </a:xfrm>
          <a:prstGeom prst="rect">
            <a:avLst/>
          </a:prstGeom>
          <a:noFill/>
        </p:spPr>
        <p:txBody>
          <a:bodyPr wrap="square">
            <a:spAutoFit/>
          </a:bodyPr>
          <a:lstStyle/>
          <a:p>
            <a:r>
              <a:rPr lang="en-US" sz="2400" b="1" dirty="0">
                <a:solidFill>
                  <a:srgbClr val="004620"/>
                </a:solidFill>
                <a:cs typeface="Courier New" panose="02070309020205020404" pitchFamily="49" charset="0"/>
              </a:rPr>
              <a:t>Observe the following steps.</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1.	1000 0000		128 in 8-bit binary</a:t>
            </a:r>
          </a:p>
          <a:p>
            <a:r>
              <a:rPr lang="en-US" sz="2400" b="1" dirty="0">
                <a:solidFill>
                  <a:srgbClr val="004620"/>
                </a:solidFill>
                <a:cs typeface="Courier New" panose="02070309020205020404" pitchFamily="49" charset="0"/>
              </a:rPr>
              <a:t>2.	0111 1111		invert each bit</a:t>
            </a:r>
          </a:p>
          <a:p>
            <a:r>
              <a:rPr lang="en-US" sz="2400" b="1" dirty="0">
                <a:solidFill>
                  <a:srgbClr val="004620"/>
                </a:solidFill>
                <a:cs typeface="Courier New" panose="02070309020205020404" pitchFamily="49" charset="0"/>
              </a:rPr>
              <a:t>3.	1000	0000		add 1 (which becomes 80 in hex)</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Therefore -128 = 80H, the signed number representation in 2’s complement for -128.</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0" y="2566468"/>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7644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FEFEDF-5770-40AF-B49C-5BA88A191546}"/>
              </a:ext>
            </a:extLst>
          </p:cNvPr>
          <p:cNvSpPr txBox="1"/>
          <p:nvPr/>
        </p:nvSpPr>
        <p:spPr>
          <a:xfrm>
            <a:off x="0" y="2330245"/>
            <a:ext cx="12192000" cy="1938992"/>
          </a:xfrm>
          <a:prstGeom prst="rect">
            <a:avLst/>
          </a:prstGeom>
          <a:noFill/>
        </p:spPr>
        <p:txBody>
          <a:bodyPr wrap="square" rtlCol="0">
            <a:spAutoFit/>
          </a:bodyPr>
          <a:lstStyle/>
          <a:p>
            <a:pPr algn="ctr"/>
            <a:r>
              <a:rPr lang="en-US" sz="6000" b="1" dirty="0"/>
              <a:t>ARITHMETIC, LOGIC</a:t>
            </a:r>
          </a:p>
          <a:p>
            <a:pPr algn="ctr"/>
            <a:r>
              <a:rPr lang="en-US" sz="6000" b="1" dirty="0"/>
              <a:t>INSTRUCTIONS, AND  PROGRAMS</a:t>
            </a:r>
          </a:p>
        </p:txBody>
      </p:sp>
      <p:sp>
        <p:nvSpPr>
          <p:cNvPr id="5" name="TextBox 4">
            <a:extLst>
              <a:ext uri="{FF2B5EF4-FFF2-40B4-BE49-F238E27FC236}">
                <a16:creationId xmlns:a16="http://schemas.microsoft.com/office/drawing/2014/main" id="{3C3433A4-5538-42A5-8C39-9A740F184335}"/>
              </a:ext>
            </a:extLst>
          </p:cNvPr>
          <p:cNvSpPr txBox="1"/>
          <p:nvPr/>
        </p:nvSpPr>
        <p:spPr>
          <a:xfrm>
            <a:off x="0" y="4734232"/>
            <a:ext cx="12192000" cy="830997"/>
          </a:xfrm>
          <a:prstGeom prst="rect">
            <a:avLst/>
          </a:prstGeom>
          <a:noFill/>
        </p:spPr>
        <p:txBody>
          <a:bodyPr wrap="square" rtlCol="0">
            <a:spAutoFit/>
          </a:bodyPr>
          <a:lstStyle/>
          <a:p>
            <a:pPr algn="ctr"/>
            <a:r>
              <a:rPr lang="en-US" sz="4800" b="1" dirty="0">
                <a:solidFill>
                  <a:srgbClr val="007A37"/>
                </a:solidFill>
              </a:rPr>
              <a:t>Chapter 6</a:t>
            </a:r>
          </a:p>
        </p:txBody>
      </p:sp>
      <p:sp>
        <p:nvSpPr>
          <p:cNvPr id="6" name="Rectangle 5">
            <a:extLst>
              <a:ext uri="{FF2B5EF4-FFF2-40B4-BE49-F238E27FC236}">
                <a16:creationId xmlns:a16="http://schemas.microsoft.com/office/drawing/2014/main" id="{400D4B26-D679-4FB4-B936-3F88F1915D32}"/>
              </a:ext>
            </a:extLst>
          </p:cNvPr>
          <p:cNvSpPr/>
          <p:nvPr/>
        </p:nvSpPr>
        <p:spPr>
          <a:xfrm>
            <a:off x="0" y="6032090"/>
            <a:ext cx="12192000" cy="82591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6" y="4269237"/>
            <a:ext cx="11444748"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8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938992"/>
          </a:xfrm>
          <a:prstGeom prst="rect">
            <a:avLst/>
          </a:prstGeom>
          <a:noFill/>
        </p:spPr>
        <p:txBody>
          <a:bodyPr wrap="square">
            <a:spAutoFit/>
          </a:bodyPr>
          <a:lstStyle/>
          <a:p>
            <a:r>
              <a:rPr lang="en-US" sz="2400" b="1" dirty="0"/>
              <a:t>Examine the following code and analyze the result.</a:t>
            </a:r>
          </a:p>
          <a:p>
            <a:r>
              <a:rPr lang="en-US" sz="2400" b="1" dirty="0"/>
              <a:t>	MOV	A,#+96			;A = 0110 0000 (A = 60H)</a:t>
            </a:r>
          </a:p>
          <a:p>
            <a:r>
              <a:rPr lang="en-US" sz="2400" b="1" dirty="0"/>
              <a:t>	MOV	R1,#+70		;R1 = 0100 0110 (R1 = 46H)</a:t>
            </a:r>
          </a:p>
          <a:p>
            <a:r>
              <a:rPr lang="en-US" sz="2400" b="1" dirty="0"/>
              <a:t>	ADD	A,R1			;A = 1010 0110 </a:t>
            </a:r>
          </a:p>
          <a:p>
            <a:r>
              <a:rPr lang="en-US" sz="2400" b="1" dirty="0"/>
              <a:t>					;A = A6H = -90 decimal, INVALID!</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4" y="4151522"/>
            <a:ext cx="11238271" cy="2308324"/>
          </a:xfrm>
          <a:prstGeom prst="rect">
            <a:avLst/>
          </a:prstGeom>
          <a:noFill/>
        </p:spPr>
        <p:txBody>
          <a:bodyPr wrap="square">
            <a:spAutoFit/>
          </a:bodyPr>
          <a:lstStyle/>
          <a:p>
            <a:r>
              <a:rPr lang="en-US" sz="2400" b="1" dirty="0">
                <a:solidFill>
                  <a:srgbClr val="004620"/>
                </a:solidFill>
                <a:cs typeface="Courier New" panose="02070309020205020404" pitchFamily="49" charset="0"/>
              </a:rPr>
              <a:t>     +96		0110 0000</a:t>
            </a:r>
          </a:p>
          <a:p>
            <a:r>
              <a:rPr lang="en-US" sz="2400" b="1" u="sng" dirty="0">
                <a:solidFill>
                  <a:srgbClr val="004620"/>
                </a:solidFill>
                <a:cs typeface="Courier New" panose="02070309020205020404" pitchFamily="49" charset="0"/>
              </a:rPr>
              <a:t>   + +70	</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0100 0110</a:t>
            </a:r>
          </a:p>
          <a:p>
            <a:r>
              <a:rPr lang="en-US" sz="2400" b="1" dirty="0">
                <a:solidFill>
                  <a:srgbClr val="004620"/>
                </a:solidFill>
                <a:cs typeface="Courier New" panose="02070309020205020404" pitchFamily="49" charset="0"/>
              </a:rPr>
              <a:t>   + 166		1010 0110  and OV=1 </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According to the CPU, the result is -90, which is wrong.  The CPU sets OV = 1 to indicate the overflow.</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1" y="3584396"/>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907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569660"/>
          </a:xfrm>
          <a:prstGeom prst="rect">
            <a:avLst/>
          </a:prstGeom>
          <a:noFill/>
        </p:spPr>
        <p:txBody>
          <a:bodyPr wrap="square">
            <a:spAutoFit/>
          </a:bodyPr>
          <a:lstStyle/>
          <a:p>
            <a:r>
              <a:rPr lang="en-US" sz="2400" b="1" dirty="0"/>
              <a:t>Observe the following, noting the role of the OV flag.</a:t>
            </a:r>
          </a:p>
          <a:p>
            <a:r>
              <a:rPr lang="en-US" sz="2400" b="1" dirty="0"/>
              <a:t>	MOV	A,#-128	;A = 1000 0000 (A = 80H)</a:t>
            </a:r>
          </a:p>
          <a:p>
            <a:r>
              <a:rPr lang="en-US" sz="2400" b="1" dirty="0"/>
              <a:t>	MOV	R4,#-2		;R4 = 1111 1110(R4 = FEH)</a:t>
            </a:r>
          </a:p>
          <a:p>
            <a:r>
              <a:rPr lang="en-US" sz="2400" b="1" dirty="0"/>
              <a:t>	ADD	A,R4		;A = 0111 1110 (A=7EH=+126, invalid)</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4" y="4151522"/>
            <a:ext cx="11238271" cy="1938992"/>
          </a:xfrm>
          <a:prstGeom prst="rect">
            <a:avLst/>
          </a:prstGeom>
          <a:noFill/>
        </p:spPr>
        <p:txBody>
          <a:bodyPr wrap="square">
            <a:spAutoFit/>
          </a:bodyPr>
          <a:lstStyle/>
          <a:p>
            <a:r>
              <a:rPr lang="en-US" sz="2400" b="1" dirty="0">
                <a:solidFill>
                  <a:srgbClr val="004620"/>
                </a:solidFill>
                <a:cs typeface="Courier New" panose="02070309020205020404" pitchFamily="49" charset="0"/>
              </a:rPr>
              <a:t>	    -128		1000 0000</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  -2</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1111 1110</a:t>
            </a:r>
          </a:p>
          <a:p>
            <a:r>
              <a:rPr lang="en-US" sz="2400" b="1" dirty="0">
                <a:solidFill>
                  <a:srgbClr val="004620"/>
                </a:solidFill>
                <a:cs typeface="Courier New" panose="02070309020205020404" pitchFamily="49" charset="0"/>
              </a:rPr>
              <a:t>	   -130		0111 1110  and OV=1 </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According to the CPU, the result is +126, which is wrong (OV = 1).</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1" y="3584396"/>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60581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569660"/>
          </a:xfrm>
          <a:prstGeom prst="rect">
            <a:avLst/>
          </a:prstGeom>
          <a:noFill/>
        </p:spPr>
        <p:txBody>
          <a:bodyPr wrap="square">
            <a:spAutoFit/>
          </a:bodyPr>
          <a:lstStyle/>
          <a:p>
            <a:r>
              <a:rPr lang="en-US" sz="2400" b="1" dirty="0"/>
              <a:t>Observe the following, noting the OV flag.</a:t>
            </a:r>
          </a:p>
          <a:p>
            <a:r>
              <a:rPr lang="en-US" sz="2400" b="1" dirty="0"/>
              <a:t>MOV	A,#-2			;A=1111 1110 (A=FEH)</a:t>
            </a:r>
          </a:p>
          <a:p>
            <a:r>
              <a:rPr lang="en-US" sz="2400" b="1" dirty="0"/>
              <a:t>MOV	R1,#-5			;R1=1111 1011(R1=FBH)</a:t>
            </a:r>
          </a:p>
          <a:p>
            <a:r>
              <a:rPr lang="en-US" sz="2400" b="1" dirty="0"/>
              <a:t>ADD	A,R1			;A=1111 1001 (A=F9H=-7,correct,OV=0)</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4" y="4151522"/>
            <a:ext cx="11238271" cy="1938992"/>
          </a:xfrm>
          <a:prstGeom prst="rect">
            <a:avLst/>
          </a:prstGeom>
          <a:noFill/>
        </p:spPr>
        <p:txBody>
          <a:bodyPr wrap="square">
            <a:spAutoFit/>
          </a:bodyPr>
          <a:lstStyle/>
          <a:p>
            <a:r>
              <a:rPr lang="en-US" sz="2400" b="1" dirty="0">
                <a:solidFill>
                  <a:srgbClr val="004620"/>
                </a:solidFill>
                <a:cs typeface="Courier New" panose="02070309020205020404" pitchFamily="49" charset="0"/>
              </a:rPr>
              <a:t>	  -2		1111 1110</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 -5</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1111 1011</a:t>
            </a:r>
          </a:p>
          <a:p>
            <a:r>
              <a:rPr lang="en-US" sz="2400" b="1" dirty="0">
                <a:solidFill>
                  <a:srgbClr val="004620"/>
                </a:solidFill>
                <a:cs typeface="Courier New" panose="02070309020205020404" pitchFamily="49" charset="0"/>
              </a:rPr>
              <a:t>	  -7		1111 1001  and OV = 0 </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According to the CPU, the result is -7, which is correct (OV = 0).</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1" y="3584396"/>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1375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569660"/>
          </a:xfrm>
          <a:prstGeom prst="rect">
            <a:avLst/>
          </a:prstGeom>
          <a:noFill/>
        </p:spPr>
        <p:txBody>
          <a:bodyPr wrap="square">
            <a:spAutoFit/>
          </a:bodyPr>
          <a:lstStyle/>
          <a:p>
            <a:r>
              <a:rPr lang="en-US" sz="2400" b="1" dirty="0"/>
              <a:t>Examine the following, noting the role of OV.</a:t>
            </a:r>
          </a:p>
          <a:p>
            <a:r>
              <a:rPr lang="en-US" sz="2400" b="1" dirty="0"/>
              <a:t>	MOV	A,#+7		;A=0000 0111 (A=07H)</a:t>
            </a:r>
          </a:p>
          <a:p>
            <a:r>
              <a:rPr lang="en-US" sz="2400" b="1" dirty="0"/>
              <a:t>	MOV	R1,#+18	;R1=0001 0010(R1=12H)</a:t>
            </a:r>
          </a:p>
          <a:p>
            <a:r>
              <a:rPr lang="en-US" sz="2400" b="1" dirty="0"/>
              <a:t>	ADD	A,R1		;A=0001 1001 (A=19H=+25, </a:t>
            </a:r>
            <a:r>
              <a:rPr lang="en-US" sz="2400" b="1" dirty="0" err="1"/>
              <a:t>correct,OV</a:t>
            </a:r>
            <a:r>
              <a:rPr lang="en-US" sz="2400" b="1" dirty="0"/>
              <a:t>=0)</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4" y="4151522"/>
            <a:ext cx="11238271" cy="1938992"/>
          </a:xfrm>
          <a:prstGeom prst="rect">
            <a:avLst/>
          </a:prstGeom>
          <a:noFill/>
        </p:spPr>
        <p:txBody>
          <a:bodyPr wrap="square">
            <a:spAutoFit/>
          </a:bodyPr>
          <a:lstStyle/>
          <a:p>
            <a:r>
              <a:rPr lang="en-US" sz="2400" b="1" dirty="0">
                <a:solidFill>
                  <a:srgbClr val="004620"/>
                </a:solidFill>
                <a:cs typeface="Courier New" panose="02070309020205020404" pitchFamily="49" charset="0"/>
              </a:rPr>
              <a:t>   	  7		0000 0111 </a:t>
            </a:r>
          </a:p>
          <a:p>
            <a:r>
              <a:rPr lang="en-US" sz="2400" b="1" dirty="0">
                <a:solidFill>
                  <a:srgbClr val="004620"/>
                </a:solidFill>
                <a:cs typeface="Courier New" panose="02070309020205020404" pitchFamily="49" charset="0"/>
              </a:rPr>
              <a:t>  + 	 </a:t>
            </a:r>
            <a:r>
              <a:rPr lang="en-US" sz="2400" b="1" u="sng" dirty="0">
                <a:solidFill>
                  <a:srgbClr val="004620"/>
                </a:solidFill>
                <a:cs typeface="Courier New" panose="02070309020205020404" pitchFamily="49" charset="0"/>
              </a:rPr>
              <a:t>18</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0001 0010</a:t>
            </a:r>
          </a:p>
          <a:p>
            <a:r>
              <a:rPr lang="en-US" sz="2400" b="1" dirty="0">
                <a:solidFill>
                  <a:srgbClr val="004620"/>
                </a:solidFill>
                <a:cs typeface="Courier New" panose="02070309020205020404" pitchFamily="49" charset="0"/>
              </a:rPr>
              <a:t>   	 25		0001 1001  and OV = 0</a:t>
            </a:r>
          </a:p>
          <a:p>
            <a:endParaRPr lang="en-US" sz="2400" b="1" dirty="0">
              <a:solidFill>
                <a:srgbClr val="004620"/>
              </a:solidFill>
              <a:cs typeface="Courier New" panose="02070309020205020404" pitchFamily="49" charset="0"/>
            </a:endParaRPr>
          </a:p>
          <a:p>
            <a:r>
              <a:rPr lang="en-US" sz="2400" b="1" dirty="0">
                <a:solidFill>
                  <a:srgbClr val="004620"/>
                </a:solidFill>
                <a:cs typeface="Courier New" panose="02070309020205020404" pitchFamily="49" charset="0"/>
              </a:rPr>
              <a:t>According to the CPU, this is +25, which is correct (OV = 0)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1" y="3584396"/>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74797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0ADC3B4-5C83-485F-B525-E2963F985FC6}"/>
              </a:ext>
            </a:extLst>
          </p:cNvPr>
          <p:cNvSpPr txBox="1"/>
          <p:nvPr/>
        </p:nvSpPr>
        <p:spPr>
          <a:xfrm>
            <a:off x="3605983" y="5773991"/>
            <a:ext cx="4980034" cy="461665"/>
          </a:xfrm>
          <a:prstGeom prst="rect">
            <a:avLst/>
          </a:prstGeom>
          <a:noFill/>
        </p:spPr>
        <p:txBody>
          <a:bodyPr wrap="square" rtlCol="0">
            <a:spAutoFit/>
          </a:bodyPr>
          <a:lstStyle/>
          <a:p>
            <a:pPr lvl="0" algn="ctr">
              <a:defRPr/>
            </a:pPr>
            <a:r>
              <a:rPr lang="en-US" sz="2400" b="1" dirty="0">
                <a:solidFill>
                  <a:prstClr val="black"/>
                </a:solidFill>
              </a:rPr>
              <a:t>Logical AND Function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6223D1-479F-4719-902F-D1EAF00869F6}"/>
              </a:ext>
            </a:extLst>
          </p:cNvPr>
          <p:cNvSpPr/>
          <p:nvPr/>
        </p:nvSpPr>
        <p:spPr>
          <a:xfrm>
            <a:off x="3605983" y="567811"/>
            <a:ext cx="4980034" cy="4653117"/>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83CB4B-91DA-48AB-A3D0-E100AB1EF768}"/>
              </a:ext>
            </a:extLst>
          </p:cNvPr>
          <p:cNvPicPr>
            <a:picLocks noChangeAspect="1"/>
          </p:cNvPicPr>
          <p:nvPr/>
        </p:nvPicPr>
        <p:blipFill rotWithShape="1">
          <a:blip r:embed="rId2">
            <a:extLst>
              <a:ext uri="{28A0092B-C50C-407E-A947-70E740481C1C}">
                <a14:useLocalDpi xmlns:a14="http://schemas.microsoft.com/office/drawing/2010/main" val="0"/>
              </a:ext>
            </a:extLst>
          </a:blip>
          <a:srcRect t="15513"/>
          <a:stretch/>
        </p:blipFill>
        <p:spPr>
          <a:xfrm>
            <a:off x="3806608" y="719832"/>
            <a:ext cx="4702300" cy="4291710"/>
          </a:xfrm>
          <a:prstGeom prst="rect">
            <a:avLst/>
          </a:prstGeom>
        </p:spPr>
      </p:pic>
    </p:spTree>
    <p:extLst>
      <p:ext uri="{BB962C8B-B14F-4D97-AF65-F5344CB8AC3E}">
        <p14:creationId xmlns:p14="http://schemas.microsoft.com/office/powerpoint/2010/main" val="41129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6-17</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569660"/>
          </a:xfrm>
          <a:prstGeom prst="rect">
            <a:avLst/>
          </a:prstGeom>
          <a:noFill/>
        </p:spPr>
        <p:txBody>
          <a:bodyPr wrap="square">
            <a:spAutoFit/>
          </a:bodyPr>
          <a:lstStyle/>
          <a:p>
            <a:r>
              <a:rPr lang="en-US" sz="2400" b="1" dirty="0"/>
              <a:t>Show the results of the following.</a:t>
            </a:r>
          </a:p>
          <a:p>
            <a:endParaRPr lang="en-US" sz="2400" b="1" dirty="0"/>
          </a:p>
          <a:p>
            <a:r>
              <a:rPr lang="en-US" sz="2400" b="1" dirty="0"/>
              <a:t>     MOV  A,#35H	;A = 35H</a:t>
            </a:r>
          </a:p>
          <a:p>
            <a:r>
              <a:rPr lang="en-US" sz="2400" b="1" dirty="0"/>
              <a:t>     ANL  A,#0FH	;A = A AND 0FH (now A = 05)</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3" y="4428868"/>
            <a:ext cx="11238271" cy="1200329"/>
          </a:xfrm>
          <a:prstGeom prst="rect">
            <a:avLst/>
          </a:prstGeom>
          <a:noFill/>
        </p:spPr>
        <p:txBody>
          <a:bodyPr wrap="square">
            <a:spAutoFit/>
          </a:bodyPr>
          <a:lstStyle/>
          <a:p>
            <a:r>
              <a:rPr lang="en-US" sz="2400" b="1" dirty="0">
                <a:solidFill>
                  <a:srgbClr val="004620"/>
                </a:solidFill>
                <a:cs typeface="Courier New" panose="02070309020205020404" pitchFamily="49" charset="0"/>
              </a:rPr>
              <a:t>    	35H  		0011 0101	</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0FH</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0000 1111</a:t>
            </a:r>
            <a:r>
              <a:rPr lang="en-US" sz="2400" b="1" dirty="0">
                <a:solidFill>
                  <a:srgbClr val="004620"/>
                </a:solidFill>
                <a:cs typeface="Courier New" panose="02070309020205020404" pitchFamily="49" charset="0"/>
              </a:rPr>
              <a:t>	</a:t>
            </a:r>
          </a:p>
          <a:p>
            <a:r>
              <a:rPr lang="en-US" sz="2400" b="1" dirty="0">
                <a:solidFill>
                  <a:srgbClr val="004620"/>
                </a:solidFill>
                <a:cs typeface="Courier New" panose="02070309020205020404" pitchFamily="49" charset="0"/>
              </a:rPr>
              <a:t>    	05H  		0000 0101 	35H AND 0FH = 05H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370173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41533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6223D1-479F-4719-902F-D1EAF00869F6}"/>
              </a:ext>
            </a:extLst>
          </p:cNvPr>
          <p:cNvSpPr/>
          <p:nvPr/>
        </p:nvSpPr>
        <p:spPr>
          <a:xfrm>
            <a:off x="3605983" y="567811"/>
            <a:ext cx="4980034" cy="4653117"/>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18FDB0F-45B4-4196-98DD-98DB1AAFA418}"/>
              </a:ext>
            </a:extLst>
          </p:cNvPr>
          <p:cNvSpPr txBox="1"/>
          <p:nvPr/>
        </p:nvSpPr>
        <p:spPr>
          <a:xfrm>
            <a:off x="3605982" y="5828524"/>
            <a:ext cx="4980033" cy="461665"/>
          </a:xfrm>
          <a:prstGeom prst="rect">
            <a:avLst/>
          </a:prstGeom>
          <a:noFill/>
        </p:spPr>
        <p:txBody>
          <a:bodyPr wrap="square" rtlCol="0">
            <a:spAutoFit/>
          </a:bodyPr>
          <a:lstStyle/>
          <a:p>
            <a:pPr lvl="0" algn="ctr">
              <a:defRPr/>
            </a:pPr>
            <a:r>
              <a:rPr lang="en-US" sz="2400" b="1" dirty="0">
                <a:solidFill>
                  <a:prstClr val="black"/>
                </a:solidFill>
              </a:rPr>
              <a:t>Logical OR Function</a:t>
            </a:r>
          </a:p>
        </p:txBody>
      </p:sp>
      <p:pic>
        <p:nvPicPr>
          <p:cNvPr id="12" name="Picture 11">
            <a:extLst>
              <a:ext uri="{FF2B5EF4-FFF2-40B4-BE49-F238E27FC236}">
                <a16:creationId xmlns:a16="http://schemas.microsoft.com/office/drawing/2014/main" id="{D92E32EA-C095-4F2B-BDBE-F0D71583E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603" y="622344"/>
            <a:ext cx="4494793" cy="4474156"/>
          </a:xfrm>
          <a:prstGeom prst="rect">
            <a:avLst/>
          </a:prstGeom>
        </p:spPr>
      </p:pic>
    </p:spTree>
    <p:extLst>
      <p:ext uri="{BB962C8B-B14F-4D97-AF65-F5344CB8AC3E}">
        <p14:creationId xmlns:p14="http://schemas.microsoft.com/office/powerpoint/2010/main" val="213489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500"/>
                                        <p:tgtEl>
                                          <p:spTgt spid="1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6-18</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200329"/>
          </a:xfrm>
          <a:prstGeom prst="rect">
            <a:avLst/>
          </a:prstGeom>
          <a:noFill/>
        </p:spPr>
        <p:txBody>
          <a:bodyPr wrap="square">
            <a:spAutoFit/>
          </a:bodyPr>
          <a:lstStyle/>
          <a:p>
            <a:r>
              <a:rPr lang="en-US" sz="2400" b="1" dirty="0"/>
              <a:t> Show the results of the following.</a:t>
            </a:r>
          </a:p>
          <a:p>
            <a:r>
              <a:rPr lang="en-US" sz="2400" b="1" dirty="0"/>
              <a:t>     MOV 	A,#04  			;A = 04</a:t>
            </a:r>
          </a:p>
          <a:p>
            <a:r>
              <a:rPr lang="en-US" sz="2400" b="1" dirty="0"/>
              <a:t>     ORL 	A,#30H		;A = A OR 30H (now A = 34H)</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3" y="4352903"/>
            <a:ext cx="11238271" cy="1200329"/>
          </a:xfrm>
          <a:prstGeom prst="rect">
            <a:avLst/>
          </a:prstGeom>
          <a:noFill/>
        </p:spPr>
        <p:txBody>
          <a:bodyPr wrap="square">
            <a:spAutoFit/>
          </a:bodyPr>
          <a:lstStyle/>
          <a:p>
            <a:r>
              <a:rPr lang="en-US" sz="2400" b="1" dirty="0">
                <a:solidFill>
                  <a:srgbClr val="004620"/>
                </a:solidFill>
                <a:cs typeface="Courier New" panose="02070309020205020404" pitchFamily="49" charset="0"/>
              </a:rPr>
              <a:t>	04H     		0000 0100</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30H</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0011 0000      </a:t>
            </a:r>
          </a:p>
          <a:p>
            <a:r>
              <a:rPr lang="en-US" sz="2400" b="1" dirty="0">
                <a:solidFill>
                  <a:srgbClr val="004620"/>
                </a:solidFill>
                <a:cs typeface="Courier New" panose="02070309020205020404" pitchFamily="49" charset="0"/>
              </a:rPr>
              <a:t>    	34H     		0011 0100    	04H OR 30H = 34H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331575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43928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6223D1-479F-4719-902F-D1EAF00869F6}"/>
              </a:ext>
            </a:extLst>
          </p:cNvPr>
          <p:cNvSpPr/>
          <p:nvPr/>
        </p:nvSpPr>
        <p:spPr>
          <a:xfrm>
            <a:off x="3605983" y="567811"/>
            <a:ext cx="4980034" cy="4653117"/>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18FDB0F-45B4-4196-98DD-98DB1AAFA418}"/>
              </a:ext>
            </a:extLst>
          </p:cNvPr>
          <p:cNvSpPr txBox="1"/>
          <p:nvPr/>
        </p:nvSpPr>
        <p:spPr>
          <a:xfrm>
            <a:off x="3605982" y="5828524"/>
            <a:ext cx="4980033" cy="461665"/>
          </a:xfrm>
          <a:prstGeom prst="rect">
            <a:avLst/>
          </a:prstGeom>
          <a:noFill/>
        </p:spPr>
        <p:txBody>
          <a:bodyPr wrap="square" rtlCol="0">
            <a:spAutoFit/>
          </a:bodyPr>
          <a:lstStyle/>
          <a:p>
            <a:pPr lvl="0" algn="ctr">
              <a:defRPr/>
            </a:pPr>
            <a:r>
              <a:rPr lang="en-US" sz="2400" b="1" dirty="0">
                <a:solidFill>
                  <a:prstClr val="black"/>
                </a:solidFill>
              </a:rPr>
              <a:t>Logical XOR Function</a:t>
            </a:r>
          </a:p>
        </p:txBody>
      </p:sp>
      <p:pic>
        <p:nvPicPr>
          <p:cNvPr id="3" name="Picture 2">
            <a:extLst>
              <a:ext uri="{FF2B5EF4-FFF2-40B4-BE49-F238E27FC236}">
                <a16:creationId xmlns:a16="http://schemas.microsoft.com/office/drawing/2014/main" id="{B2245EA3-95D5-4D3B-80C7-DA01D34355BE}"/>
              </a:ext>
            </a:extLst>
          </p:cNvPr>
          <p:cNvPicPr>
            <a:picLocks noChangeAspect="1"/>
          </p:cNvPicPr>
          <p:nvPr/>
        </p:nvPicPr>
        <p:blipFill rotWithShape="1">
          <a:blip r:embed="rId2">
            <a:extLst>
              <a:ext uri="{28A0092B-C50C-407E-A947-70E740481C1C}">
                <a14:useLocalDpi xmlns:a14="http://schemas.microsoft.com/office/drawing/2010/main" val="0"/>
              </a:ext>
            </a:extLst>
          </a:blip>
          <a:srcRect r="6190" b="6731"/>
          <a:stretch/>
        </p:blipFill>
        <p:spPr>
          <a:xfrm>
            <a:off x="3833684" y="809317"/>
            <a:ext cx="4524632" cy="4175637"/>
          </a:xfrm>
          <a:prstGeom prst="rect">
            <a:avLst/>
          </a:prstGeom>
        </p:spPr>
      </p:pic>
    </p:spTree>
    <p:extLst>
      <p:ext uri="{BB962C8B-B14F-4D97-AF65-F5344CB8AC3E}">
        <p14:creationId xmlns:p14="http://schemas.microsoft.com/office/powerpoint/2010/main" val="417121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6-19</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200329"/>
          </a:xfrm>
          <a:prstGeom prst="rect">
            <a:avLst/>
          </a:prstGeom>
          <a:noFill/>
        </p:spPr>
        <p:txBody>
          <a:bodyPr wrap="square">
            <a:spAutoFit/>
          </a:bodyPr>
          <a:lstStyle/>
          <a:p>
            <a:r>
              <a:rPr lang="en-US" sz="2400" b="1" dirty="0"/>
              <a:t>Show the results of the following.</a:t>
            </a:r>
          </a:p>
          <a:p>
            <a:r>
              <a:rPr lang="en-US" sz="2400" b="1" dirty="0"/>
              <a:t>     MOV  	 A,#54H</a:t>
            </a:r>
          </a:p>
          <a:p>
            <a:r>
              <a:rPr lang="en-US" sz="2400" b="1" dirty="0"/>
              <a:t>     XRL   	A,#78H</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3" y="4352903"/>
            <a:ext cx="11238271" cy="1200329"/>
          </a:xfrm>
          <a:prstGeom prst="rect">
            <a:avLst/>
          </a:prstGeom>
          <a:noFill/>
        </p:spPr>
        <p:txBody>
          <a:bodyPr wrap="square">
            <a:spAutoFit/>
          </a:bodyPr>
          <a:lstStyle/>
          <a:p>
            <a:r>
              <a:rPr lang="en-US" sz="2400" b="1" dirty="0">
                <a:solidFill>
                  <a:srgbClr val="004620"/>
                </a:solidFill>
                <a:cs typeface="Courier New" panose="02070309020205020404" pitchFamily="49" charset="0"/>
              </a:rPr>
              <a:t>	54H      		0101 0100</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78H</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0111 1000</a:t>
            </a:r>
          </a:p>
          <a:p>
            <a:r>
              <a:rPr lang="en-US" sz="2400" b="1" dirty="0">
                <a:solidFill>
                  <a:srgbClr val="004620"/>
                </a:solidFill>
                <a:cs typeface="Courier New" panose="02070309020205020404" pitchFamily="49" charset="0"/>
              </a:rPr>
              <a:t>    	2CH      	0010 1100   	54H XOR 78H = 2CH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331575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4183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2167665"/>
            <a:ext cx="10854813" cy="4524315"/>
          </a:xfrm>
          <a:prstGeom prst="rect">
            <a:avLst/>
          </a:prstGeom>
          <a:noFill/>
        </p:spPr>
        <p:txBody>
          <a:bodyPr wrap="square" rtlCol="0">
            <a:spAutoFit/>
          </a:bodyPr>
          <a:lstStyle/>
          <a:p>
            <a:r>
              <a:rPr lang="en-US" sz="2400" b="1" dirty="0"/>
              <a:t>	</a:t>
            </a:r>
            <a:r>
              <a:rPr lang="en-US" sz="2400" b="1" dirty="0">
                <a:solidFill>
                  <a:srgbClr val="004620"/>
                </a:solidFill>
              </a:rPr>
              <a:t>&gt;&gt;</a:t>
            </a:r>
            <a:r>
              <a:rPr lang="en-US" sz="2400" b="1" dirty="0"/>
              <a:t> 	Define the range of numbers possible in 8051 unsigned data</a:t>
            </a:r>
          </a:p>
          <a:p>
            <a:r>
              <a:rPr lang="en-US" sz="2400" b="1" dirty="0"/>
              <a:t>	</a:t>
            </a:r>
            <a:r>
              <a:rPr lang="en-US" sz="2400" b="1" dirty="0">
                <a:solidFill>
                  <a:srgbClr val="004620"/>
                </a:solidFill>
              </a:rPr>
              <a:t>&gt;&gt;</a:t>
            </a:r>
            <a:r>
              <a:rPr lang="en-US" sz="2400" b="1" dirty="0"/>
              <a:t> 	Code addition and subtraction instructions for unsigned data</a:t>
            </a:r>
          </a:p>
          <a:p>
            <a:r>
              <a:rPr lang="en-US" sz="2400" b="1" dirty="0"/>
              <a:t>	</a:t>
            </a:r>
            <a:r>
              <a:rPr lang="en-US" sz="2400" b="1" dirty="0">
                <a:solidFill>
                  <a:srgbClr val="004620"/>
                </a:solidFill>
              </a:rPr>
              <a:t>&gt;&gt; </a:t>
            </a:r>
            <a:r>
              <a:rPr lang="en-US" sz="2400" b="1" dirty="0"/>
              <a:t>	Perform addition of BCD data</a:t>
            </a:r>
          </a:p>
          <a:p>
            <a:r>
              <a:rPr lang="en-US" sz="2400" b="1" dirty="0"/>
              <a:t>	</a:t>
            </a:r>
            <a:r>
              <a:rPr lang="en-US" sz="2400" b="1" dirty="0">
                <a:solidFill>
                  <a:srgbClr val="004620"/>
                </a:solidFill>
              </a:rPr>
              <a:t>&gt;&gt;</a:t>
            </a:r>
            <a:r>
              <a:rPr lang="en-US" sz="2400" b="1" dirty="0"/>
              <a:t> 	Code 8051 unsigned data multiplication and division instructions</a:t>
            </a:r>
          </a:p>
          <a:p>
            <a:r>
              <a:rPr lang="en-US" sz="2400" b="1" dirty="0"/>
              <a:t>	</a:t>
            </a:r>
            <a:r>
              <a:rPr lang="en-US" sz="2400" b="1" dirty="0">
                <a:solidFill>
                  <a:srgbClr val="004620"/>
                </a:solidFill>
              </a:rPr>
              <a:t>&gt;&gt;</a:t>
            </a:r>
            <a:r>
              <a:rPr lang="en-US" sz="2400" b="1" dirty="0"/>
              <a:t> 	Code 8051 Assembly language logic instructions AND, OR, and EX-OR </a:t>
            </a:r>
          </a:p>
          <a:p>
            <a:r>
              <a:rPr lang="en-US" sz="2400" b="1" dirty="0"/>
              <a:t>	</a:t>
            </a:r>
            <a:r>
              <a:rPr lang="en-US" sz="2400" b="1" dirty="0">
                <a:solidFill>
                  <a:srgbClr val="004620"/>
                </a:solidFill>
              </a:rPr>
              <a:t>&gt;&gt;</a:t>
            </a:r>
            <a:r>
              <a:rPr lang="en-US" sz="2400" b="1" dirty="0"/>
              <a:t> 	Use 8051 logic instructions for bit manipulation</a:t>
            </a:r>
          </a:p>
          <a:p>
            <a:r>
              <a:rPr lang="en-US" sz="2400" b="1" dirty="0"/>
              <a:t>	</a:t>
            </a:r>
            <a:r>
              <a:rPr lang="en-US" sz="2400" b="1" dirty="0">
                <a:solidFill>
                  <a:srgbClr val="004620"/>
                </a:solidFill>
              </a:rPr>
              <a:t>&gt;&gt;</a:t>
            </a:r>
            <a:r>
              <a:rPr lang="en-US" sz="2400" b="1" dirty="0"/>
              <a:t> 	Use compare and jump instructions for program control</a:t>
            </a:r>
          </a:p>
          <a:p>
            <a:r>
              <a:rPr lang="en-US" sz="2400" b="1" dirty="0"/>
              <a:t>	</a:t>
            </a:r>
            <a:r>
              <a:rPr lang="en-US" sz="2400" b="1" dirty="0">
                <a:solidFill>
                  <a:srgbClr val="004620"/>
                </a:solidFill>
              </a:rPr>
              <a:t>&gt;&gt; </a:t>
            </a:r>
            <a:r>
              <a:rPr lang="en-US" sz="2400" b="1" dirty="0"/>
              <a:t>	Code 8051 rotate instruction and data serialization </a:t>
            </a:r>
          </a:p>
          <a:p>
            <a:r>
              <a:rPr lang="en-US" sz="2400" b="1" dirty="0"/>
              <a:t>	</a:t>
            </a:r>
            <a:r>
              <a:rPr lang="en-US" sz="2400" b="1" dirty="0">
                <a:solidFill>
                  <a:srgbClr val="004620"/>
                </a:solidFill>
              </a:rPr>
              <a:t>&gt;&gt; </a:t>
            </a:r>
            <a:r>
              <a:rPr lang="en-US" sz="2400" b="1" dirty="0"/>
              <a:t>	Explain the BCD (binary coded decimal) system of data representation</a:t>
            </a:r>
          </a:p>
          <a:p>
            <a:r>
              <a:rPr lang="en-US" sz="2400" b="1" dirty="0"/>
              <a:t>	</a:t>
            </a:r>
            <a:r>
              <a:rPr lang="en-US" sz="2400" b="1" dirty="0">
                <a:solidFill>
                  <a:srgbClr val="004620"/>
                </a:solidFill>
              </a:rPr>
              <a:t>&gt;&gt;</a:t>
            </a:r>
            <a:r>
              <a:rPr lang="en-US" sz="2400" b="1" dirty="0"/>
              <a:t> 	Contrast and compare packed and unpacked BCD data</a:t>
            </a:r>
          </a:p>
          <a:p>
            <a:r>
              <a:rPr lang="en-US" sz="2400" b="1" dirty="0"/>
              <a:t>	</a:t>
            </a:r>
            <a:r>
              <a:rPr lang="en-US" sz="2400" b="1" dirty="0">
                <a:solidFill>
                  <a:srgbClr val="004620"/>
                </a:solidFill>
              </a:rPr>
              <a:t>&gt;&gt; </a:t>
            </a:r>
            <a:r>
              <a:rPr lang="en-US" sz="2400" b="1" dirty="0"/>
              <a:t>	Code 8051 programs for ASCII and BCD data conversion</a:t>
            </a:r>
          </a:p>
          <a:p>
            <a:r>
              <a:rPr lang="en-US" sz="2400" b="1" dirty="0">
                <a:solidFill>
                  <a:srgbClr val="004620"/>
                </a:solidFill>
              </a:rPr>
              <a:t>	&gt;&gt; </a:t>
            </a:r>
            <a:r>
              <a:rPr lang="en-US" sz="2400" b="1" dirty="0"/>
              <a:t>	Code 8051 programs to create and test the checksum byte</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
        <p:nvSpPr>
          <p:cNvPr id="8" name="TextBox 7">
            <a:extLst>
              <a:ext uri="{FF2B5EF4-FFF2-40B4-BE49-F238E27FC236}">
                <a16:creationId xmlns:a16="http://schemas.microsoft.com/office/drawing/2014/main" id="{24140DEA-4B6D-44C7-BF9C-E734A8680952}"/>
              </a:ext>
            </a:extLst>
          </p:cNvPr>
          <p:cNvSpPr txBox="1"/>
          <p:nvPr/>
        </p:nvSpPr>
        <p:spPr>
          <a:xfrm>
            <a:off x="0" y="1500181"/>
            <a:ext cx="12192000" cy="830997"/>
          </a:xfrm>
          <a:prstGeom prst="rect">
            <a:avLst/>
          </a:prstGeom>
          <a:noFill/>
        </p:spPr>
        <p:txBody>
          <a:bodyPr wrap="square" rtlCol="0">
            <a:spAutoFit/>
          </a:bodyPr>
          <a:lstStyle/>
          <a:p>
            <a:pPr algn="ctr"/>
            <a:r>
              <a:rPr lang="en-US" sz="2400" b="1" dirty="0">
                <a:solidFill>
                  <a:srgbClr val="007A37"/>
                </a:solidFill>
              </a:rPr>
              <a:t>Upon completion of this chapter, you will be able to:</a:t>
            </a:r>
          </a:p>
          <a:p>
            <a:pPr algn="ctr"/>
            <a:endParaRPr lang="en-US" sz="2400" dirty="0">
              <a:solidFill>
                <a:srgbClr val="007A37"/>
              </a:solidFill>
            </a:endParaRPr>
          </a:p>
        </p:txBody>
      </p:sp>
    </p:spTree>
    <p:extLst>
      <p:ext uri="{BB962C8B-B14F-4D97-AF65-F5344CB8AC3E}">
        <p14:creationId xmlns:p14="http://schemas.microsoft.com/office/powerpoint/2010/main" val="29966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6-20</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830997"/>
          </a:xfrm>
          <a:prstGeom prst="rect">
            <a:avLst/>
          </a:prstGeom>
          <a:noFill/>
        </p:spPr>
        <p:txBody>
          <a:bodyPr wrap="square">
            <a:spAutoFit/>
          </a:bodyPr>
          <a:lstStyle/>
          <a:p>
            <a:r>
              <a:rPr lang="en-US" sz="2400" b="1" dirty="0"/>
              <a:t>The XRL instruction can be used to clear the contents of a register by XORing it with itself.  Show how “XRL A, A” clears A, assuming that A = 45H.</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3" y="4352903"/>
            <a:ext cx="11238271" cy="1200329"/>
          </a:xfrm>
          <a:prstGeom prst="rect">
            <a:avLst/>
          </a:prstGeom>
          <a:noFill/>
        </p:spPr>
        <p:txBody>
          <a:bodyPr wrap="square">
            <a:spAutoFit/>
          </a:bodyPr>
          <a:lstStyle/>
          <a:p>
            <a:r>
              <a:rPr lang="en-US" sz="2400" b="1" dirty="0">
                <a:solidFill>
                  <a:srgbClr val="004620"/>
                </a:solidFill>
                <a:cs typeface="Courier New" panose="02070309020205020404" pitchFamily="49" charset="0"/>
              </a:rPr>
              <a:t>	45H      		0100 0101</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45H</a:t>
            </a:r>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0100 0101</a:t>
            </a:r>
          </a:p>
          <a:p>
            <a:r>
              <a:rPr lang="en-US" sz="2400" b="1" dirty="0">
                <a:solidFill>
                  <a:srgbClr val="004620"/>
                </a:solidFill>
                <a:cs typeface="Courier New" panose="02070309020205020404" pitchFamily="49" charset="0"/>
              </a:rPr>
              <a:t>    	00       		0000 0000  	XOR a number with itself = 0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331575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65318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200329"/>
          </a:xfrm>
          <a:prstGeom prst="rect">
            <a:avLst/>
          </a:prstGeom>
          <a:noFill/>
        </p:spPr>
        <p:txBody>
          <a:bodyPr wrap="square">
            <a:spAutoFit/>
          </a:bodyPr>
          <a:lstStyle/>
          <a:p>
            <a:r>
              <a:rPr lang="en-US" sz="2400" b="1" dirty="0"/>
              <a:t>Read and test P1 to see whether it has the value 45H. If it does, send 99H to P2; otherwise, it stays cleared. </a:t>
            </a:r>
          </a:p>
          <a:p>
            <a:endParaRPr lang="en-US" sz="2400" b="1" dirty="0"/>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3387765"/>
            <a:ext cx="11238271" cy="3046988"/>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MOV	P2,#00		;clear P2</a:t>
            </a:r>
          </a:p>
          <a:p>
            <a:r>
              <a:rPr lang="en-US" sz="2400" b="1" dirty="0">
                <a:solidFill>
                  <a:srgbClr val="004620"/>
                </a:solidFill>
                <a:latin typeface="Courier New" panose="02070309020205020404" pitchFamily="49" charset="0"/>
                <a:cs typeface="Courier New" panose="02070309020205020404" pitchFamily="49" charset="0"/>
              </a:rPr>
              <a:t>	MOV	P1,#0FFH	;make P1 an input port</a:t>
            </a:r>
          </a:p>
          <a:p>
            <a:r>
              <a:rPr lang="en-US" sz="2400" b="1" dirty="0">
                <a:solidFill>
                  <a:srgbClr val="004620"/>
                </a:solidFill>
                <a:latin typeface="Courier New" panose="02070309020205020404" pitchFamily="49" charset="0"/>
                <a:cs typeface="Courier New" panose="02070309020205020404" pitchFamily="49" charset="0"/>
              </a:rPr>
              <a:t>	MOV	R3,#45H	;R3=45H</a:t>
            </a:r>
          </a:p>
          <a:p>
            <a:r>
              <a:rPr lang="en-US" sz="2400" b="1" dirty="0">
                <a:solidFill>
                  <a:srgbClr val="004620"/>
                </a:solidFill>
                <a:latin typeface="Courier New" panose="02070309020205020404" pitchFamily="49" charset="0"/>
                <a:cs typeface="Courier New" panose="02070309020205020404" pitchFamily="49" charset="0"/>
              </a:rPr>
              <a:t>	MOV	A,P1		;read P1</a:t>
            </a:r>
          </a:p>
          <a:p>
            <a:r>
              <a:rPr lang="en-US" sz="2400" b="1" dirty="0">
                <a:solidFill>
                  <a:srgbClr val="004620"/>
                </a:solidFill>
                <a:latin typeface="Courier New" panose="02070309020205020404" pitchFamily="49" charset="0"/>
                <a:cs typeface="Courier New" panose="02070309020205020404" pitchFamily="49" charset="0"/>
              </a:rPr>
              <a:t>	XRL	A,R3</a:t>
            </a:r>
          </a:p>
          <a:p>
            <a:r>
              <a:rPr lang="en-US" sz="2400" b="1" dirty="0">
                <a:solidFill>
                  <a:srgbClr val="004620"/>
                </a:solidFill>
                <a:latin typeface="Courier New" panose="02070309020205020404" pitchFamily="49" charset="0"/>
                <a:cs typeface="Courier New" panose="02070309020205020404" pitchFamily="49" charset="0"/>
              </a:rPr>
              <a:t>	JNZ	EXIT		;jump if A has value other than 0</a:t>
            </a:r>
          </a:p>
          <a:p>
            <a:r>
              <a:rPr lang="en-US" sz="2400" b="1" dirty="0">
                <a:solidFill>
                  <a:srgbClr val="004620"/>
                </a:solidFill>
                <a:latin typeface="Courier New" panose="02070309020205020404" pitchFamily="49" charset="0"/>
                <a:cs typeface="Courier New" panose="02070309020205020404" pitchFamily="49" charset="0"/>
              </a:rPr>
              <a:t>	MOV	P2,#99H</a:t>
            </a:r>
          </a:p>
          <a:p>
            <a:r>
              <a:rPr lang="en-US" sz="2400" b="1" dirty="0">
                <a:solidFill>
                  <a:srgbClr val="004620"/>
                </a:solidFill>
                <a:latin typeface="Courier New" panose="02070309020205020404" pitchFamily="49" charset="0"/>
                <a:cs typeface="Courier New" panose="02070309020205020404" pitchFamily="49" charset="0"/>
              </a:rPr>
              <a:t>EXIT:...</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627360"/>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404671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6223D1-479F-4719-902F-D1EAF00869F6}"/>
              </a:ext>
            </a:extLst>
          </p:cNvPr>
          <p:cNvSpPr/>
          <p:nvPr/>
        </p:nvSpPr>
        <p:spPr>
          <a:xfrm>
            <a:off x="3605983" y="567811"/>
            <a:ext cx="4980034" cy="4653117"/>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18FDB0F-45B4-4196-98DD-98DB1AAFA418}"/>
              </a:ext>
            </a:extLst>
          </p:cNvPr>
          <p:cNvSpPr txBox="1"/>
          <p:nvPr/>
        </p:nvSpPr>
        <p:spPr>
          <a:xfrm>
            <a:off x="3605982" y="5828524"/>
            <a:ext cx="4980033" cy="461665"/>
          </a:xfrm>
          <a:prstGeom prst="rect">
            <a:avLst/>
          </a:prstGeom>
          <a:noFill/>
        </p:spPr>
        <p:txBody>
          <a:bodyPr wrap="square" rtlCol="0">
            <a:spAutoFit/>
          </a:bodyPr>
          <a:lstStyle/>
          <a:p>
            <a:pPr lvl="0" algn="ctr">
              <a:defRPr/>
            </a:pPr>
            <a:r>
              <a:rPr lang="en-US" sz="2400" b="1" dirty="0">
                <a:solidFill>
                  <a:prstClr val="black"/>
                </a:solidFill>
              </a:rPr>
              <a:t>Logical Inverter</a:t>
            </a:r>
          </a:p>
        </p:txBody>
      </p:sp>
      <p:pic>
        <p:nvPicPr>
          <p:cNvPr id="4" name="Picture 3">
            <a:extLst>
              <a:ext uri="{FF2B5EF4-FFF2-40B4-BE49-F238E27FC236}">
                <a16:creationId xmlns:a16="http://schemas.microsoft.com/office/drawing/2014/main" id="{42283FDC-64D8-4A2C-9608-261E8877F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215" y="1419604"/>
            <a:ext cx="4237566" cy="2949529"/>
          </a:xfrm>
          <a:prstGeom prst="rect">
            <a:avLst/>
          </a:prstGeom>
        </p:spPr>
      </p:pic>
    </p:spTree>
    <p:extLst>
      <p:ext uri="{BB962C8B-B14F-4D97-AF65-F5344CB8AC3E}">
        <p14:creationId xmlns:p14="http://schemas.microsoft.com/office/powerpoint/2010/main" val="367953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461665"/>
          </a:xfrm>
          <a:prstGeom prst="rect">
            <a:avLst/>
          </a:prstGeom>
          <a:noFill/>
        </p:spPr>
        <p:txBody>
          <a:bodyPr wrap="square">
            <a:spAutoFit/>
          </a:bodyPr>
          <a:lstStyle/>
          <a:p>
            <a:r>
              <a:rPr lang="en-US" sz="2400" b="1" dirty="0"/>
              <a:t>Find the 2’s complement of the value 85H.</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55" y="4306737"/>
            <a:ext cx="11238271" cy="1569660"/>
          </a:xfrm>
          <a:prstGeom prst="rect">
            <a:avLst/>
          </a:prstGeom>
          <a:noFill/>
        </p:spPr>
        <p:txBody>
          <a:bodyPr wrap="square">
            <a:spAutoFit/>
          </a:bodyPr>
          <a:lstStyle/>
          <a:p>
            <a:r>
              <a:rPr lang="en-US" sz="2400" b="1" dirty="0">
                <a:solidFill>
                  <a:srgbClr val="004620"/>
                </a:solidFill>
                <a:cs typeface="Courier New" panose="02070309020205020404" pitchFamily="49" charset="0"/>
              </a:rPr>
              <a:t>		MOV	A,#85H			 85H = 1000 0101</a:t>
            </a:r>
          </a:p>
          <a:p>
            <a:r>
              <a:rPr lang="en-US" sz="2400" b="1" dirty="0">
                <a:solidFill>
                  <a:srgbClr val="004620"/>
                </a:solidFill>
                <a:cs typeface="Courier New" panose="02070309020205020404" pitchFamily="49" charset="0"/>
              </a:rPr>
              <a:t>		CPL	A		;1’s comp. 	1’S  =  0111 1010</a:t>
            </a:r>
          </a:p>
          <a:p>
            <a:r>
              <a:rPr lang="en-US" sz="2400" b="1" dirty="0">
                <a:solidFill>
                  <a:srgbClr val="004620"/>
                </a:solidFill>
                <a:cs typeface="Courier New" panose="02070309020205020404" pitchFamily="49" charset="0"/>
              </a:rPr>
              <a:t>		ADD 	A,#1		;2’s comp.  		</a:t>
            </a:r>
            <a:r>
              <a:rPr lang="en-US" sz="2400" b="1" u="sng" dirty="0">
                <a:solidFill>
                  <a:srgbClr val="004620"/>
                </a:solidFill>
                <a:cs typeface="Courier New" panose="02070309020205020404" pitchFamily="49" charset="0"/>
              </a:rPr>
              <a:t>            + 1</a:t>
            </a:r>
          </a:p>
          <a:p>
            <a:r>
              <a:rPr lang="en-US" sz="2400" b="1" dirty="0">
                <a:solidFill>
                  <a:srgbClr val="004620"/>
                </a:solidFill>
                <a:cs typeface="Courier New" panose="02070309020205020404" pitchFamily="49" charset="0"/>
              </a:rPr>
              <a:t>							            0111 1011 = 7BH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10" y="2858193"/>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01955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3046988"/>
          </a:xfrm>
          <a:prstGeom prst="rect">
            <a:avLst/>
          </a:prstGeom>
          <a:noFill/>
        </p:spPr>
        <p:txBody>
          <a:bodyPr wrap="square">
            <a:spAutoFit/>
          </a:bodyPr>
          <a:lstStyle/>
          <a:p>
            <a:r>
              <a:rPr lang="en-US" sz="2400" b="1" dirty="0"/>
              <a:t> Examine the following code, then answer the following questions.</a:t>
            </a:r>
          </a:p>
          <a:p>
            <a:r>
              <a:rPr lang="en-US" sz="2400" b="1" dirty="0"/>
              <a:t>(a) Will it jump to NEXT? </a:t>
            </a:r>
          </a:p>
          <a:p>
            <a:r>
              <a:rPr lang="en-US" sz="2400" b="1" dirty="0"/>
              <a:t>(b) What is in A after the CJNE instruction is executed?</a:t>
            </a:r>
          </a:p>
          <a:p>
            <a:endParaRPr lang="en-US" sz="2400" b="1" dirty="0"/>
          </a:p>
          <a:p>
            <a:r>
              <a:rPr lang="en-US" sz="2400" b="1" dirty="0"/>
              <a:t>		MOV    A,#55H				</a:t>
            </a:r>
          </a:p>
          <a:p>
            <a:r>
              <a:rPr lang="en-US" sz="2400" b="1" dirty="0"/>
              <a:t>		CJNE	A,#99H,NEXT	</a:t>
            </a:r>
          </a:p>
          <a:p>
            <a:r>
              <a:rPr lang="en-US" sz="2400" b="1" dirty="0"/>
              <a:t>		...</a:t>
            </a:r>
          </a:p>
          <a:p>
            <a:r>
              <a:rPr lang="en-US" sz="2400" b="1" dirty="0"/>
              <a:t>	NEXT:	...</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5658025"/>
            <a:ext cx="11238271" cy="830997"/>
          </a:xfrm>
          <a:prstGeom prst="rect">
            <a:avLst/>
          </a:prstGeom>
          <a:noFill/>
        </p:spPr>
        <p:txBody>
          <a:bodyPr wrap="square">
            <a:spAutoFit/>
          </a:bodyPr>
          <a:lstStyle/>
          <a:p>
            <a:r>
              <a:rPr lang="en-US" sz="2400" b="1" dirty="0">
                <a:solidFill>
                  <a:srgbClr val="004620"/>
                </a:solidFill>
                <a:cs typeface="Courier New" panose="02070309020205020404" pitchFamily="49" charset="0"/>
              </a:rPr>
              <a:t>(a) Yes, it jumps because 55H and 99H are not equal.</a:t>
            </a:r>
          </a:p>
          <a:p>
            <a:r>
              <a:rPr lang="en-US" sz="2400" b="1" dirty="0">
                <a:solidFill>
                  <a:srgbClr val="004620"/>
                </a:solidFill>
                <a:cs typeface="Courier New" panose="02070309020205020404" pitchFamily="49" charset="0"/>
              </a:rPr>
              <a:t>(b) A = 55H, its original value before the comparison.</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7" y="489164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428153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6223D1-479F-4719-902F-D1EAF00869F6}"/>
              </a:ext>
            </a:extLst>
          </p:cNvPr>
          <p:cNvSpPr/>
          <p:nvPr/>
        </p:nvSpPr>
        <p:spPr>
          <a:xfrm>
            <a:off x="948812" y="2005030"/>
            <a:ext cx="10284001" cy="3839574"/>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5E3C3A7-A377-4F1C-AF35-24F59BE13A1C}"/>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6-3: Carry Flag Setting For CJNE Instruction</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3B198B-5DAE-4869-B8AC-80E8ABFAF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08" y="2465360"/>
            <a:ext cx="9946496" cy="3026033"/>
          </a:xfrm>
          <a:prstGeom prst="rect">
            <a:avLst/>
          </a:prstGeom>
        </p:spPr>
      </p:pic>
    </p:spTree>
    <p:extLst>
      <p:ext uri="{BB962C8B-B14F-4D97-AF65-F5344CB8AC3E}">
        <p14:creationId xmlns:p14="http://schemas.microsoft.com/office/powerpoint/2010/main" val="145392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830997"/>
          </a:xfrm>
          <a:prstGeom prst="rect">
            <a:avLst/>
          </a:prstGeom>
          <a:noFill/>
        </p:spPr>
        <p:txBody>
          <a:bodyPr wrap="square">
            <a:spAutoFit/>
          </a:bodyPr>
          <a:lstStyle/>
          <a:p>
            <a:r>
              <a:rPr lang="en-US" sz="2400" b="1" dirty="0"/>
              <a:t>Write code to determine if register A contains the value 99H. If so, make R1 = FFH; otherwise, make R1 = 0.</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1" y="3821655"/>
            <a:ext cx="11238271" cy="1938992"/>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MOV	R1,#0			;clear R1</a:t>
            </a:r>
          </a:p>
          <a:p>
            <a:r>
              <a:rPr lang="en-US" sz="2400" b="1" dirty="0">
                <a:solidFill>
                  <a:srgbClr val="004620"/>
                </a:solidFill>
                <a:latin typeface="Courier New" panose="02070309020205020404" pitchFamily="49" charset="0"/>
                <a:cs typeface="Courier New" panose="02070309020205020404" pitchFamily="49" charset="0"/>
              </a:rPr>
              <a:t>	CJNE	A,#99H,NEXT	;if A not equal to 99, then jump</a:t>
            </a:r>
          </a:p>
          <a:p>
            <a:r>
              <a:rPr lang="en-US" sz="2400" b="1" dirty="0">
                <a:solidFill>
                  <a:srgbClr val="004620"/>
                </a:solidFill>
                <a:latin typeface="Courier New" panose="02070309020205020404" pitchFamily="49" charset="0"/>
                <a:cs typeface="Courier New" panose="02070309020205020404" pitchFamily="49" charset="0"/>
              </a:rPr>
              <a:t>	MOV	R1,#0FFH		;they are equal, make R1 = FFH</a:t>
            </a:r>
          </a:p>
          <a:p>
            <a:r>
              <a:rPr lang="en-US" sz="2400" b="1" dirty="0">
                <a:solidFill>
                  <a:srgbClr val="004620"/>
                </a:solidFill>
                <a:latin typeface="Courier New" panose="02070309020205020404" pitchFamily="49" charset="0"/>
                <a:cs typeface="Courier New" panose="02070309020205020404" pitchFamily="49" charset="0"/>
              </a:rPr>
              <a:t>NEXT:...				;not equal so R1 = 0</a:t>
            </a:r>
          </a:p>
          <a:p>
            <a:r>
              <a:rPr lang="en-US" sz="2400" b="1" dirty="0">
                <a:solidFill>
                  <a:srgbClr val="004620"/>
                </a:solidFill>
                <a:latin typeface="Courier New" panose="02070309020205020404" pitchFamily="49" charset="0"/>
                <a:cs typeface="Courier New" panose="02070309020205020404" pitchFamily="49" charset="0"/>
              </a:rPr>
              <a:t>OVER:...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7" y="282231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229023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938992"/>
          </a:xfrm>
          <a:prstGeom prst="rect">
            <a:avLst/>
          </a:prstGeom>
          <a:noFill/>
        </p:spPr>
        <p:txBody>
          <a:bodyPr wrap="square">
            <a:spAutoFit/>
          </a:bodyPr>
          <a:lstStyle/>
          <a:p>
            <a:r>
              <a:rPr lang="en-US" sz="2000" b="1" dirty="0"/>
              <a:t>Assume that P1 is an input port connected to a temperature sensor.  Write a program to read the temperature and test it for the value 75.  According to the test results, place the temperature value into the registers indicated by the following.</a:t>
            </a:r>
          </a:p>
          <a:p>
            <a:r>
              <a:rPr lang="en-US" sz="2000" b="1" dirty="0"/>
              <a:t>	If T = 75 		then A = 75</a:t>
            </a:r>
          </a:p>
          <a:p>
            <a:r>
              <a:rPr lang="en-US" sz="2000" b="1" dirty="0"/>
              <a:t>	If T &lt; 75 		then R1 = T</a:t>
            </a:r>
          </a:p>
          <a:p>
            <a:r>
              <a:rPr lang="en-US" sz="2000" b="1" dirty="0"/>
              <a:t>	If T &gt; 75 		then R2 = T</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1" y="3995678"/>
            <a:ext cx="11238271" cy="2862322"/>
          </a:xfrm>
          <a:prstGeom prst="rect">
            <a:avLst/>
          </a:prstGeom>
          <a:noFill/>
        </p:spPr>
        <p:txBody>
          <a:bodyPr wrap="square">
            <a:spAutoFit/>
          </a:bodyPr>
          <a:lstStyle/>
          <a:p>
            <a:r>
              <a:rPr lang="en-US" sz="2000" b="1" dirty="0">
                <a:solidFill>
                  <a:srgbClr val="004620"/>
                </a:solidFill>
                <a:latin typeface="Courier New" panose="02070309020205020404" pitchFamily="49" charset="0"/>
                <a:cs typeface="Courier New" panose="02070309020205020404" pitchFamily="49" charset="0"/>
              </a:rPr>
              <a:t>		MOV	P1,#0FFH		;make P1 an input port </a:t>
            </a:r>
          </a:p>
          <a:p>
            <a:r>
              <a:rPr lang="en-US" sz="2000" b="1" dirty="0">
                <a:solidFill>
                  <a:srgbClr val="004620"/>
                </a:solidFill>
                <a:latin typeface="Courier New" panose="02070309020205020404" pitchFamily="49" charset="0"/>
                <a:cs typeface="Courier New" panose="02070309020205020404" pitchFamily="49" charset="0"/>
              </a:rPr>
              <a:t>		MOV	A,P1			;read P1 port, temperature</a:t>
            </a:r>
          </a:p>
          <a:p>
            <a:r>
              <a:rPr lang="en-US" sz="2000" b="1" dirty="0">
                <a:solidFill>
                  <a:srgbClr val="004620"/>
                </a:solidFill>
                <a:latin typeface="Courier New" panose="02070309020205020404" pitchFamily="49" charset="0"/>
                <a:cs typeface="Courier New" panose="02070309020205020404" pitchFamily="49" charset="0"/>
              </a:rPr>
              <a:t>		CJNE	A,#75,OVER 		;jump if A not equal to 75  </a:t>
            </a:r>
          </a:p>
          <a:p>
            <a:r>
              <a:rPr lang="en-US" sz="2000" b="1" dirty="0">
                <a:solidFill>
                  <a:srgbClr val="004620"/>
                </a:solidFill>
                <a:latin typeface="Courier New" panose="02070309020205020404" pitchFamily="49" charset="0"/>
                <a:cs typeface="Courier New" panose="02070309020205020404" pitchFamily="49" charset="0"/>
              </a:rPr>
              <a:t>		SJMP	EXIT			;A=75, exit</a:t>
            </a:r>
          </a:p>
          <a:p>
            <a:r>
              <a:rPr lang="en-US" sz="2000" b="1" dirty="0">
                <a:solidFill>
                  <a:srgbClr val="004620"/>
                </a:solidFill>
                <a:latin typeface="Courier New" panose="02070309020205020404" pitchFamily="49" charset="0"/>
                <a:cs typeface="Courier New" panose="02070309020205020404" pitchFamily="49" charset="0"/>
              </a:rPr>
              <a:t>OVER:	JNC 	NEXT				;if CY=0 then A&gt;75</a:t>
            </a:r>
          </a:p>
          <a:p>
            <a:r>
              <a:rPr lang="en-US" sz="2000" b="1" dirty="0">
                <a:solidFill>
                  <a:srgbClr val="004620"/>
                </a:solidFill>
                <a:latin typeface="Courier New" panose="02070309020205020404" pitchFamily="49" charset="0"/>
                <a:cs typeface="Courier New" panose="02070309020205020404" pitchFamily="49" charset="0"/>
              </a:rPr>
              <a:t> 		MOV	R1,A			;CY=1, A&lt;75, save in R1</a:t>
            </a:r>
          </a:p>
          <a:p>
            <a:r>
              <a:rPr lang="en-US" sz="2000" b="1" dirty="0">
                <a:solidFill>
                  <a:srgbClr val="004620"/>
                </a:solidFill>
                <a:latin typeface="Courier New" panose="02070309020205020404" pitchFamily="49" charset="0"/>
                <a:cs typeface="Courier New" panose="02070309020205020404" pitchFamily="49" charset="0"/>
              </a:rPr>
              <a:t>		SJMP	EXIT			;and exit</a:t>
            </a:r>
          </a:p>
          <a:p>
            <a:r>
              <a:rPr lang="en-US" sz="2000" b="1" dirty="0">
                <a:solidFill>
                  <a:srgbClr val="004620"/>
                </a:solidFill>
                <a:latin typeface="Courier New" panose="02070309020205020404" pitchFamily="49" charset="0"/>
                <a:cs typeface="Courier New" panose="02070309020205020404" pitchFamily="49" charset="0"/>
              </a:rPr>
              <a:t>NEXT:	MOV	R2,A				;A&gt;75, save it in R2</a:t>
            </a:r>
          </a:p>
          <a:p>
            <a:r>
              <a:rPr lang="en-US" sz="2000" b="1" dirty="0">
                <a:solidFill>
                  <a:srgbClr val="004620"/>
                </a:solidFill>
                <a:latin typeface="Courier New" panose="02070309020205020404" pitchFamily="49" charset="0"/>
                <a:cs typeface="Courier New" panose="02070309020205020404" pitchFamily="49" charset="0"/>
              </a:rPr>
              <a:t>EXIT: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6" y="3429000"/>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53248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830997"/>
          </a:xfrm>
          <a:prstGeom prst="rect">
            <a:avLst/>
          </a:prstGeom>
          <a:noFill/>
        </p:spPr>
        <p:txBody>
          <a:bodyPr wrap="square">
            <a:spAutoFit/>
          </a:bodyPr>
          <a:lstStyle/>
          <a:p>
            <a:r>
              <a:rPr lang="en-US" sz="2400" b="1" dirty="0"/>
              <a:t>Write a program to monitor P1 continuously for the value 63H.  It should stop monitoring only if P1 = 63H.</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4400001"/>
            <a:ext cx="11238271" cy="1200329"/>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MOV	 P1,#0FFH		;make P1 an input port</a:t>
            </a:r>
          </a:p>
          <a:p>
            <a:r>
              <a:rPr lang="en-US" sz="2400" b="1" dirty="0">
                <a:solidFill>
                  <a:srgbClr val="004620"/>
                </a:solidFill>
                <a:latin typeface="Courier New" panose="02070309020205020404" pitchFamily="49" charset="0"/>
                <a:cs typeface="Courier New" panose="02070309020205020404" pitchFamily="49" charset="0"/>
              </a:rPr>
              <a:t>HERE: MOV	 A,P1			;get P1</a:t>
            </a:r>
          </a:p>
          <a:p>
            <a:r>
              <a:rPr lang="en-US" sz="2400" b="1" dirty="0">
                <a:solidFill>
                  <a:srgbClr val="004620"/>
                </a:solidFill>
                <a:latin typeface="Courier New" panose="02070309020205020404" pitchFamily="49" charset="0"/>
                <a:cs typeface="Courier New" panose="02070309020205020404" pitchFamily="49" charset="0"/>
              </a:rPr>
              <a:t>	 CJNE A,#63,HERE	;keep monitoring unless P1=63H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7" y="3198167"/>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68403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6-27</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631216"/>
          </a:xfrm>
          <a:prstGeom prst="rect">
            <a:avLst/>
          </a:prstGeom>
          <a:noFill/>
        </p:spPr>
        <p:txBody>
          <a:bodyPr wrap="square">
            <a:spAutoFit/>
          </a:bodyPr>
          <a:lstStyle/>
          <a:p>
            <a:r>
              <a:rPr lang="en-US" sz="2000" b="1" dirty="0"/>
              <a:t>Assume internal RAM memory locations 40H - 44H contain the daily temperature for five days, as shown below. Search to see if any of the values equals 65.  If value 65 does exist in the table, give its location to R4; otherwise, make R4 = 0.</a:t>
            </a:r>
          </a:p>
          <a:p>
            <a:r>
              <a:rPr lang="en-US" sz="2000" b="1" dirty="0"/>
              <a:t>40H=(76)	41H=(79)	42H=(69)	43H=(65)	44H=(62)</a:t>
            </a:r>
          </a:p>
          <a:p>
            <a:endParaRPr lang="en-US" sz="2000" b="1" dirty="0"/>
          </a:p>
        </p:txBody>
      </p:sp>
      <p:sp>
        <p:nvSpPr>
          <p:cNvPr id="11" name="TextBox 10">
            <a:extLst>
              <a:ext uri="{FF2B5EF4-FFF2-40B4-BE49-F238E27FC236}">
                <a16:creationId xmlns:a16="http://schemas.microsoft.com/office/drawing/2014/main" id="{589970B7-2AE8-4CED-80FC-31F24CF2060B}"/>
              </a:ext>
            </a:extLst>
          </p:cNvPr>
          <p:cNvSpPr txBox="1"/>
          <p:nvPr/>
        </p:nvSpPr>
        <p:spPr>
          <a:xfrm>
            <a:off x="694830" y="3339502"/>
            <a:ext cx="11238271" cy="3477875"/>
          </a:xfrm>
          <a:prstGeom prst="rect">
            <a:avLst/>
          </a:prstGeom>
          <a:noFill/>
        </p:spPr>
        <p:txBody>
          <a:bodyPr wrap="square">
            <a:spAutoFit/>
          </a:bodyPr>
          <a:lstStyle/>
          <a:p>
            <a:r>
              <a:rPr lang="en-US" sz="2000" b="1" dirty="0">
                <a:solidFill>
                  <a:srgbClr val="004620"/>
                </a:solidFill>
                <a:latin typeface="Courier New" panose="02070309020205020404" pitchFamily="49" charset="0"/>
                <a:cs typeface="Courier New" panose="02070309020205020404" pitchFamily="49" charset="0"/>
              </a:rPr>
              <a:t>		MOV	R4,#0		;R4=0</a:t>
            </a:r>
          </a:p>
          <a:p>
            <a:r>
              <a:rPr lang="en-US" sz="2000" b="1" dirty="0">
                <a:solidFill>
                  <a:srgbClr val="004620"/>
                </a:solidFill>
                <a:latin typeface="Courier New" panose="02070309020205020404" pitchFamily="49" charset="0"/>
                <a:cs typeface="Courier New" panose="02070309020205020404" pitchFamily="49" charset="0"/>
              </a:rPr>
              <a:t>		MOV	R0,#40H	;load pointer</a:t>
            </a:r>
          </a:p>
          <a:p>
            <a:r>
              <a:rPr lang="en-US" sz="2000" b="1" dirty="0">
                <a:solidFill>
                  <a:srgbClr val="004620"/>
                </a:solidFill>
                <a:latin typeface="Courier New" panose="02070309020205020404" pitchFamily="49" charset="0"/>
                <a:cs typeface="Courier New" panose="02070309020205020404" pitchFamily="49" charset="0"/>
              </a:rPr>
              <a:t>		MOV	R2,#05	;load counter</a:t>
            </a:r>
          </a:p>
          <a:p>
            <a:r>
              <a:rPr lang="en-US" sz="2000" b="1" dirty="0">
                <a:solidFill>
                  <a:srgbClr val="004620"/>
                </a:solidFill>
                <a:latin typeface="Courier New" panose="02070309020205020404" pitchFamily="49" charset="0"/>
                <a:cs typeface="Courier New" panose="02070309020205020404" pitchFamily="49" charset="0"/>
              </a:rPr>
              <a:t>BACK:		MOV  	A,@R0		;get the byte from RAM</a:t>
            </a:r>
          </a:p>
          <a:p>
            <a:r>
              <a:rPr lang="en-US" sz="2000" b="1" dirty="0">
                <a:solidFill>
                  <a:srgbClr val="004620"/>
                </a:solidFill>
                <a:latin typeface="Courier New" panose="02070309020205020404" pitchFamily="49" charset="0"/>
                <a:cs typeface="Courier New" panose="02070309020205020404" pitchFamily="49" charset="0"/>
              </a:rPr>
              <a:t>		CJNE 	A,#65,NEXT  ;compare RAM data with 65</a:t>
            </a:r>
          </a:p>
          <a:p>
            <a:r>
              <a:rPr lang="en-US" sz="2000" b="1" dirty="0">
                <a:solidFill>
                  <a:srgbClr val="004620"/>
                </a:solidFill>
                <a:latin typeface="Courier New" panose="02070309020205020404" pitchFamily="49" charset="0"/>
                <a:cs typeface="Courier New" panose="02070309020205020404" pitchFamily="49" charset="0"/>
              </a:rPr>
              <a:t>		MOV  	A,R0		;if 65, save address </a:t>
            </a:r>
          </a:p>
          <a:p>
            <a:r>
              <a:rPr lang="en-US" sz="2000" b="1" dirty="0">
                <a:solidFill>
                  <a:srgbClr val="004620"/>
                </a:solidFill>
                <a:latin typeface="Courier New" panose="02070309020205020404" pitchFamily="49" charset="0"/>
                <a:cs typeface="Courier New" panose="02070309020205020404" pitchFamily="49" charset="0"/>
              </a:rPr>
              <a:t>		MOV  	R4,A		</a:t>
            </a:r>
          </a:p>
          <a:p>
            <a:r>
              <a:rPr lang="en-US" sz="2000" b="1" dirty="0">
                <a:solidFill>
                  <a:srgbClr val="004620"/>
                </a:solidFill>
                <a:latin typeface="Courier New" panose="02070309020205020404" pitchFamily="49" charset="0"/>
                <a:cs typeface="Courier New" panose="02070309020205020404" pitchFamily="49" charset="0"/>
              </a:rPr>
              <a:t>		SJMP 	EXIT		;and exit</a:t>
            </a:r>
          </a:p>
          <a:p>
            <a:r>
              <a:rPr lang="en-US" sz="2000" b="1" dirty="0">
                <a:solidFill>
                  <a:srgbClr val="004620"/>
                </a:solidFill>
                <a:latin typeface="Courier New" panose="02070309020205020404" pitchFamily="49" charset="0"/>
                <a:cs typeface="Courier New" panose="02070309020205020404" pitchFamily="49" charset="0"/>
              </a:rPr>
              <a:t>NEXT:		INC	R0		;otherwise increment pointer</a:t>
            </a:r>
          </a:p>
          <a:p>
            <a:r>
              <a:rPr lang="en-US" sz="2000" b="1" dirty="0">
                <a:solidFill>
                  <a:srgbClr val="004620"/>
                </a:solidFill>
                <a:latin typeface="Courier New" panose="02070309020205020404" pitchFamily="49" charset="0"/>
                <a:cs typeface="Courier New" panose="02070309020205020404" pitchFamily="49" charset="0"/>
              </a:rPr>
              <a:t>		DJNZ 	R2,BACK	;keep checking until count=0</a:t>
            </a:r>
          </a:p>
          <a:p>
            <a:r>
              <a:rPr lang="en-US" sz="2000" b="1" dirty="0">
                <a:solidFill>
                  <a:srgbClr val="004620"/>
                </a:solidFill>
                <a:latin typeface="Courier New" panose="02070309020205020404" pitchFamily="49" charset="0"/>
                <a:cs typeface="Courier New" panose="02070309020205020404" pitchFamily="49" charset="0"/>
              </a:rPr>
              <a:t>EXIT:   	SJMP 	EXIT</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6" y="2912691"/>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98498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2507226"/>
            <a:ext cx="10854813" cy="3970318"/>
          </a:xfrm>
          <a:prstGeom prst="rect">
            <a:avLst/>
          </a:prstGeom>
          <a:noFill/>
        </p:spPr>
        <p:txBody>
          <a:bodyPr wrap="square" rtlCol="0">
            <a:spAutoFit/>
          </a:bodyPr>
          <a:lstStyle/>
          <a:p>
            <a:pPr marL="457200" indent="-457200">
              <a:buFont typeface="Arial" panose="020B0604020202020204" pitchFamily="34" charset="0"/>
              <a:buChar char="•"/>
            </a:pPr>
            <a:r>
              <a:rPr lang="en-US" sz="2800" b="1" dirty="0"/>
              <a:t>Describing all 8051 arithmetic and logic instructions,</a:t>
            </a:r>
          </a:p>
          <a:p>
            <a:pPr marL="457200" indent="-457200">
              <a:buFont typeface="Arial" panose="020B0604020202020204" pitchFamily="34" charset="0"/>
              <a:buChar char="•"/>
            </a:pPr>
            <a:r>
              <a:rPr lang="en-US" sz="2800" b="1" dirty="0"/>
              <a:t>Section 6.1, instructions and programs related to addition, subtraction, multiplication, and division of unsigned numbers,</a:t>
            </a:r>
          </a:p>
          <a:p>
            <a:pPr marL="457200" indent="-457200">
              <a:buFont typeface="Arial" panose="020B0604020202020204" pitchFamily="34" charset="0"/>
              <a:buChar char="•"/>
            </a:pPr>
            <a:r>
              <a:rPr lang="en-US" sz="2800" b="1" dirty="0"/>
              <a:t>Section 6.2, Signed numbers,</a:t>
            </a:r>
          </a:p>
          <a:p>
            <a:pPr marL="457200" indent="-457200">
              <a:buFont typeface="Arial" panose="020B0604020202020204" pitchFamily="34" charset="0"/>
              <a:buChar char="•"/>
            </a:pPr>
            <a:r>
              <a:rPr lang="en-US" sz="2800" b="1" dirty="0"/>
              <a:t>Section 6.3, the logic instructions AND, OR, and XOR, as well as the COMPARE instruction,</a:t>
            </a:r>
          </a:p>
          <a:p>
            <a:pPr marL="457200" indent="-457200">
              <a:buFont typeface="Arial" panose="020B0604020202020204" pitchFamily="34" charset="0"/>
              <a:buChar char="•"/>
            </a:pPr>
            <a:r>
              <a:rPr lang="en-US" sz="2800" b="1" dirty="0"/>
              <a:t>Section 6.4, the ROTATE instruction and data serialization,</a:t>
            </a:r>
          </a:p>
          <a:p>
            <a:pPr marL="457200" indent="-457200">
              <a:buFont typeface="Arial" panose="020B0604020202020204" pitchFamily="34" charset="0"/>
              <a:buChar char="•"/>
            </a:pPr>
            <a:r>
              <a:rPr lang="en-US" sz="2800" b="1" dirty="0"/>
              <a:t>Section 6.5, some real-world applications such as BCD and ASCII conversion and checksum byte testing</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Tree>
    <p:extLst>
      <p:ext uri="{BB962C8B-B14F-4D97-AF65-F5344CB8AC3E}">
        <p14:creationId xmlns:p14="http://schemas.microsoft.com/office/powerpoint/2010/main" val="3871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RR	A   ;rotate right A</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6903ACB2-14BA-4789-98E9-E09A5647E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389" y="2005030"/>
            <a:ext cx="9215221" cy="4070306"/>
          </a:xfrm>
          <a:prstGeom prst="rect">
            <a:avLst/>
          </a:prstGeom>
        </p:spPr>
      </p:pic>
    </p:spTree>
    <p:extLst>
      <p:ext uri="{BB962C8B-B14F-4D97-AF65-F5344CB8AC3E}">
        <p14:creationId xmlns:p14="http://schemas.microsoft.com/office/powerpoint/2010/main" val="131679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RL	A 		;rotate left A</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0510E1F-BA16-4D0C-86CD-F673F25ED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46" y="2136524"/>
            <a:ext cx="10098307" cy="4043049"/>
          </a:xfrm>
          <a:prstGeom prst="rect">
            <a:avLst/>
          </a:prstGeom>
        </p:spPr>
      </p:pic>
    </p:spTree>
    <p:extLst>
      <p:ext uri="{BB962C8B-B14F-4D97-AF65-F5344CB8AC3E}">
        <p14:creationId xmlns:p14="http://schemas.microsoft.com/office/powerpoint/2010/main" val="307790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RRC A 		;rotate right through carry</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A2C734D-8F22-46C9-860F-80C13234D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331" y="2008801"/>
            <a:ext cx="9160961" cy="4211995"/>
          </a:xfrm>
          <a:prstGeom prst="rect">
            <a:avLst/>
          </a:prstGeom>
        </p:spPr>
      </p:pic>
    </p:spTree>
    <p:extLst>
      <p:ext uri="{BB962C8B-B14F-4D97-AF65-F5344CB8AC3E}">
        <p14:creationId xmlns:p14="http://schemas.microsoft.com/office/powerpoint/2010/main" val="150413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RLC A  		;rotate left through carry</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A6BD44D-065A-453A-AAE7-AA362ED24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310" y="2030106"/>
            <a:ext cx="9431003" cy="4169386"/>
          </a:xfrm>
          <a:prstGeom prst="rect">
            <a:avLst/>
          </a:prstGeom>
        </p:spPr>
      </p:pic>
    </p:spTree>
    <p:extLst>
      <p:ext uri="{BB962C8B-B14F-4D97-AF65-F5344CB8AC3E}">
        <p14:creationId xmlns:p14="http://schemas.microsoft.com/office/powerpoint/2010/main" val="405302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6-28</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015663"/>
          </a:xfrm>
          <a:prstGeom prst="rect">
            <a:avLst/>
          </a:prstGeom>
          <a:noFill/>
        </p:spPr>
        <p:txBody>
          <a:bodyPr wrap="square">
            <a:spAutoFit/>
          </a:bodyPr>
          <a:lstStyle/>
          <a:p>
            <a:r>
              <a:rPr lang="en-US" sz="2000" b="1" dirty="0"/>
              <a:t>Write a program to transfer value 41H serially (one bit at a time) via pin P2.1.  Put two highs at the start and end of the data.  Send the byte LSB first.</a:t>
            </a:r>
          </a:p>
          <a:p>
            <a:endParaRPr lang="en-US" sz="2000" b="1" dirty="0"/>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2616763"/>
            <a:ext cx="11238271" cy="2862322"/>
          </a:xfrm>
          <a:prstGeom prst="rect">
            <a:avLst/>
          </a:prstGeom>
          <a:noFill/>
        </p:spPr>
        <p:txBody>
          <a:bodyPr wrap="square">
            <a:spAutoFit/>
          </a:bodyPr>
          <a:lstStyle/>
          <a:p>
            <a:r>
              <a:rPr lang="en-US" sz="2000" b="1" dirty="0">
                <a:solidFill>
                  <a:srgbClr val="004620"/>
                </a:solidFill>
                <a:latin typeface="Courier New" panose="02070309020205020404" pitchFamily="49" charset="0"/>
                <a:cs typeface="Courier New" panose="02070309020205020404" pitchFamily="49" charset="0"/>
              </a:rPr>
              <a:t>	MOV 	A,#41H</a:t>
            </a:r>
          </a:p>
          <a:p>
            <a:r>
              <a:rPr lang="en-US" sz="2000" b="1" dirty="0">
                <a:solidFill>
                  <a:srgbClr val="004620"/>
                </a:solidFill>
                <a:latin typeface="Courier New" panose="02070309020205020404" pitchFamily="49" charset="0"/>
                <a:cs typeface="Courier New" panose="02070309020205020404" pitchFamily="49" charset="0"/>
              </a:rPr>
              <a:t>	SETB 	P2.1		;high</a:t>
            </a:r>
          </a:p>
          <a:p>
            <a:r>
              <a:rPr lang="en-US" sz="2000" b="1" dirty="0">
                <a:solidFill>
                  <a:srgbClr val="004620"/>
                </a:solidFill>
                <a:latin typeface="Courier New" panose="02070309020205020404" pitchFamily="49" charset="0"/>
                <a:cs typeface="Courier New" panose="02070309020205020404" pitchFamily="49" charset="0"/>
              </a:rPr>
              <a:t>	SETB	P2.1		;high</a:t>
            </a:r>
          </a:p>
          <a:p>
            <a:r>
              <a:rPr lang="en-US" sz="2000" b="1" dirty="0">
                <a:solidFill>
                  <a:srgbClr val="004620"/>
                </a:solidFill>
                <a:latin typeface="Courier New" panose="02070309020205020404" pitchFamily="49" charset="0"/>
                <a:cs typeface="Courier New" panose="02070309020205020404" pitchFamily="49" charset="0"/>
              </a:rPr>
              <a:t>	MOV 	R5, #8</a:t>
            </a:r>
          </a:p>
          <a:p>
            <a:r>
              <a:rPr lang="en-US" sz="2000" b="1" dirty="0">
                <a:solidFill>
                  <a:srgbClr val="004620"/>
                </a:solidFill>
                <a:latin typeface="Courier New" panose="02070309020205020404" pitchFamily="49" charset="0"/>
                <a:cs typeface="Courier New" panose="02070309020205020404" pitchFamily="49" charset="0"/>
              </a:rPr>
              <a:t>HERE:RRC	A</a:t>
            </a:r>
          </a:p>
          <a:p>
            <a:r>
              <a:rPr lang="en-US" sz="2000" b="1" dirty="0">
                <a:solidFill>
                  <a:srgbClr val="004620"/>
                </a:solidFill>
                <a:latin typeface="Courier New" panose="02070309020205020404" pitchFamily="49" charset="0"/>
                <a:cs typeface="Courier New" panose="02070309020205020404" pitchFamily="49" charset="0"/>
              </a:rPr>
              <a:t>	MOV	P2.1,C	;send the carry bit to P2.1</a:t>
            </a:r>
          </a:p>
          <a:p>
            <a:r>
              <a:rPr lang="en-US" sz="2000" b="1" dirty="0">
                <a:solidFill>
                  <a:srgbClr val="004620"/>
                </a:solidFill>
                <a:latin typeface="Courier New" panose="02070309020205020404" pitchFamily="49" charset="0"/>
                <a:cs typeface="Courier New" panose="02070309020205020404" pitchFamily="49" charset="0"/>
              </a:rPr>
              <a:t>	DJNZ 	R5, HERE</a:t>
            </a:r>
          </a:p>
          <a:p>
            <a:r>
              <a:rPr lang="en-US" sz="2000" b="1" dirty="0">
                <a:solidFill>
                  <a:srgbClr val="004620"/>
                </a:solidFill>
                <a:latin typeface="Courier New" panose="02070309020205020404" pitchFamily="49" charset="0"/>
                <a:cs typeface="Courier New" panose="02070309020205020404" pitchFamily="49" charset="0"/>
              </a:rPr>
              <a:t> 	SETB 	P2.1		;high</a:t>
            </a:r>
          </a:p>
          <a:p>
            <a:r>
              <a:rPr lang="en-US" sz="2000" b="1" dirty="0">
                <a:solidFill>
                  <a:srgbClr val="004620"/>
                </a:solidFill>
                <a:latin typeface="Courier New" panose="02070309020205020404" pitchFamily="49" charset="0"/>
                <a:cs typeface="Courier New" panose="02070309020205020404" pitchFamily="49" charset="0"/>
              </a:rPr>
              <a:t>	SETB	P2.1		;high</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236285"/>
            <a:ext cx="12192000" cy="461665"/>
          </a:xfrm>
          <a:prstGeom prst="rect">
            <a:avLst/>
          </a:prstGeom>
          <a:noFill/>
        </p:spPr>
        <p:txBody>
          <a:bodyPr wrap="square">
            <a:spAutoFit/>
          </a:bodyPr>
          <a:lstStyle/>
          <a:p>
            <a:pPr algn="ctr"/>
            <a:r>
              <a:rPr lang="en-US" sz="2400" b="1" dirty="0">
                <a:solidFill>
                  <a:srgbClr val="004620"/>
                </a:solidFill>
              </a:rPr>
              <a:t>Solution:</a:t>
            </a:r>
          </a:p>
        </p:txBody>
      </p:sp>
      <p:pic>
        <p:nvPicPr>
          <p:cNvPr id="3" name="Picture 2">
            <a:extLst>
              <a:ext uri="{FF2B5EF4-FFF2-40B4-BE49-F238E27FC236}">
                <a16:creationId xmlns:a16="http://schemas.microsoft.com/office/drawing/2014/main" id="{73B5C26C-D3E7-41D8-AFA9-61F723F45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061" y="5184044"/>
            <a:ext cx="7647822" cy="1449638"/>
          </a:xfrm>
          <a:prstGeom prst="rect">
            <a:avLst/>
          </a:prstGeom>
        </p:spPr>
      </p:pic>
    </p:spTree>
    <p:extLst>
      <p:ext uri="{BB962C8B-B14F-4D97-AF65-F5344CB8AC3E}">
        <p14:creationId xmlns:p14="http://schemas.microsoft.com/office/powerpoint/2010/main" val="188266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6-29</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707886"/>
          </a:xfrm>
          <a:prstGeom prst="rect">
            <a:avLst/>
          </a:prstGeom>
          <a:noFill/>
        </p:spPr>
        <p:txBody>
          <a:bodyPr wrap="square">
            <a:spAutoFit/>
          </a:bodyPr>
          <a:lstStyle/>
          <a:p>
            <a:r>
              <a:rPr lang="en-US" sz="2000" b="1" dirty="0"/>
              <a:t>Write a program to bring in a byte of data serially one bit at a time via pin P2.7 and save it in register R2.  The byte comes in with the LSB first.</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2944171"/>
            <a:ext cx="11238271" cy="1631216"/>
          </a:xfrm>
          <a:prstGeom prst="rect">
            <a:avLst/>
          </a:prstGeom>
          <a:noFill/>
        </p:spPr>
        <p:txBody>
          <a:bodyPr wrap="square">
            <a:spAutoFit/>
          </a:bodyPr>
          <a:lstStyle/>
          <a:p>
            <a:r>
              <a:rPr lang="en-US" sz="2000" b="1" dirty="0">
                <a:solidFill>
                  <a:srgbClr val="004620"/>
                </a:solidFill>
                <a:latin typeface="Courier New" panose="02070309020205020404" pitchFamily="49" charset="0"/>
                <a:cs typeface="Courier New" panose="02070309020205020404" pitchFamily="49" charset="0"/>
              </a:rPr>
              <a:t>	MOV 	R5, #8</a:t>
            </a:r>
          </a:p>
          <a:p>
            <a:r>
              <a:rPr lang="en-US" sz="2000" b="1" dirty="0">
                <a:solidFill>
                  <a:srgbClr val="004620"/>
                </a:solidFill>
                <a:latin typeface="Courier New" panose="02070309020205020404" pitchFamily="49" charset="0"/>
                <a:cs typeface="Courier New" panose="02070309020205020404" pitchFamily="49" charset="0"/>
              </a:rPr>
              <a:t>HERE:	MOV	C,P2.7	; bring in bit</a:t>
            </a:r>
          </a:p>
          <a:p>
            <a:r>
              <a:rPr lang="en-US" sz="2000" b="1" dirty="0">
                <a:solidFill>
                  <a:srgbClr val="004620"/>
                </a:solidFill>
                <a:latin typeface="Courier New" panose="02070309020205020404" pitchFamily="49" charset="0"/>
                <a:cs typeface="Courier New" panose="02070309020205020404" pitchFamily="49" charset="0"/>
              </a:rPr>
              <a:t>	RRC	A</a:t>
            </a:r>
          </a:p>
          <a:p>
            <a:r>
              <a:rPr lang="en-US" sz="2000" b="1" dirty="0">
                <a:solidFill>
                  <a:srgbClr val="004620"/>
                </a:solidFill>
                <a:latin typeface="Courier New" panose="02070309020205020404" pitchFamily="49" charset="0"/>
                <a:cs typeface="Courier New" panose="02070309020205020404" pitchFamily="49" charset="0"/>
              </a:rPr>
              <a:t>	DJNZ 	R5, HERE</a:t>
            </a:r>
          </a:p>
          <a:p>
            <a:r>
              <a:rPr lang="en-US" sz="2000" b="1" dirty="0">
                <a:solidFill>
                  <a:srgbClr val="004620"/>
                </a:solidFill>
                <a:latin typeface="Courier New" panose="02070309020205020404" pitchFamily="49" charset="0"/>
                <a:cs typeface="Courier New" panose="02070309020205020404" pitchFamily="49" charset="0"/>
              </a:rPr>
              <a:t>	MOV 	R2,A		;save it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236285"/>
            <a:ext cx="12192000" cy="461665"/>
          </a:xfrm>
          <a:prstGeom prst="rect">
            <a:avLst/>
          </a:prstGeom>
          <a:noFill/>
        </p:spPr>
        <p:txBody>
          <a:bodyPr wrap="square">
            <a:spAutoFit/>
          </a:bodyPr>
          <a:lstStyle/>
          <a:p>
            <a:pPr algn="ctr"/>
            <a:r>
              <a:rPr lang="en-US" sz="2400" b="1" dirty="0">
                <a:solidFill>
                  <a:srgbClr val="004620"/>
                </a:solidFill>
              </a:rPr>
              <a:t>Solution:</a:t>
            </a:r>
          </a:p>
        </p:txBody>
      </p:sp>
      <p:pic>
        <p:nvPicPr>
          <p:cNvPr id="4" name="Picture 3">
            <a:extLst>
              <a:ext uri="{FF2B5EF4-FFF2-40B4-BE49-F238E27FC236}">
                <a16:creationId xmlns:a16="http://schemas.microsoft.com/office/drawing/2014/main" id="{65B627AF-DA0D-45A7-9B56-735F7BC46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842" y="5268763"/>
            <a:ext cx="7647822" cy="1350384"/>
          </a:xfrm>
          <a:prstGeom prst="rect">
            <a:avLst/>
          </a:prstGeom>
        </p:spPr>
      </p:pic>
    </p:spTree>
    <p:extLst>
      <p:ext uri="{BB962C8B-B14F-4D97-AF65-F5344CB8AC3E}">
        <p14:creationId xmlns:p14="http://schemas.microsoft.com/office/powerpoint/2010/main" val="36139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6-30</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830997"/>
          </a:xfrm>
          <a:prstGeom prst="rect">
            <a:avLst/>
          </a:prstGeom>
          <a:noFill/>
        </p:spPr>
        <p:txBody>
          <a:bodyPr wrap="square">
            <a:spAutoFit/>
          </a:bodyPr>
          <a:lstStyle/>
          <a:p>
            <a:r>
              <a:rPr lang="en-US" sz="2400" b="1" dirty="0"/>
              <a:t>Write a program to save the status of bits P1.2 and P1.3 on RAM bit locations 6 and 7, respectively.</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4400001"/>
            <a:ext cx="11238271" cy="1569660"/>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MOV	C,P1.2	;save status of P1.2 on CY</a:t>
            </a:r>
          </a:p>
          <a:p>
            <a:r>
              <a:rPr lang="en-US" sz="2400" b="1" dirty="0">
                <a:solidFill>
                  <a:srgbClr val="004620"/>
                </a:solidFill>
                <a:latin typeface="Courier New" panose="02070309020205020404" pitchFamily="49" charset="0"/>
                <a:cs typeface="Courier New" panose="02070309020205020404" pitchFamily="49" charset="0"/>
              </a:rPr>
              <a:t>	 MOV	06,C		;save carry in RAM bit location 06</a:t>
            </a:r>
          </a:p>
          <a:p>
            <a:r>
              <a:rPr lang="en-US" sz="2400" b="1" dirty="0">
                <a:solidFill>
                  <a:srgbClr val="004620"/>
                </a:solidFill>
                <a:latin typeface="Courier New" panose="02070309020205020404" pitchFamily="49" charset="0"/>
                <a:cs typeface="Courier New" panose="02070309020205020404" pitchFamily="49" charset="0"/>
              </a:rPr>
              <a:t>	 MOV	C,P1.3	;save status of P1.3 on CY</a:t>
            </a:r>
          </a:p>
          <a:p>
            <a:r>
              <a:rPr lang="en-US" sz="2400" b="1" dirty="0">
                <a:solidFill>
                  <a:srgbClr val="004620"/>
                </a:solidFill>
                <a:latin typeface="Courier New" panose="02070309020205020404" pitchFamily="49" charset="0"/>
                <a:cs typeface="Courier New" panose="02070309020205020404" pitchFamily="49" charset="0"/>
              </a:rPr>
              <a:t>	 MOV	07,C		;save carry in RAM bit location 07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7" y="3198167"/>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06207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6-4: Carry Bit-Related Instructions</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C55F5F8-8C48-49A1-83E3-047B9C22A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797" y="2055089"/>
            <a:ext cx="9640406" cy="4124807"/>
          </a:xfrm>
          <a:prstGeom prst="rect">
            <a:avLst/>
          </a:prstGeom>
        </p:spPr>
      </p:pic>
    </p:spTree>
    <p:extLst>
      <p:ext uri="{BB962C8B-B14F-4D97-AF65-F5344CB8AC3E}">
        <p14:creationId xmlns:p14="http://schemas.microsoft.com/office/powerpoint/2010/main" val="422104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Vertical)">
                                      <p:cBhvr>
                                        <p:cTn id="14" dur="500"/>
                                        <p:tgtEl>
                                          <p:spTgt spid="4"/>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830997"/>
          </a:xfrm>
          <a:prstGeom prst="rect">
            <a:avLst/>
          </a:prstGeom>
          <a:noFill/>
        </p:spPr>
        <p:txBody>
          <a:bodyPr wrap="square">
            <a:spAutoFit/>
          </a:bodyPr>
          <a:lstStyle/>
          <a:p>
            <a:r>
              <a:rPr lang="en-US" sz="2400" b="1" dirty="0"/>
              <a:t>Assume that bit P2.2 is used to control an outdoor light and bit P2.5 a light inside a building.  Show how to turn on the outside light and turn off the inside one.  </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3658679"/>
            <a:ext cx="11238271" cy="2308324"/>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SETB	C		;CY = 1</a:t>
            </a:r>
          </a:p>
          <a:p>
            <a:r>
              <a:rPr lang="en-US" sz="2400" b="1" dirty="0">
                <a:solidFill>
                  <a:srgbClr val="004620"/>
                </a:solidFill>
                <a:latin typeface="Courier New" panose="02070309020205020404" pitchFamily="49" charset="0"/>
                <a:cs typeface="Courier New" panose="02070309020205020404" pitchFamily="49" charset="0"/>
              </a:rPr>
              <a:t>	ORL	C,P2.2	;CY = P2.2 </a:t>
            </a:r>
            <a:r>
              <a:rPr lang="en-US" sz="2400" b="1" dirty="0" err="1">
                <a:solidFill>
                  <a:srgbClr val="004620"/>
                </a:solidFill>
                <a:latin typeface="Courier New" panose="02070309020205020404" pitchFamily="49" charset="0"/>
                <a:cs typeface="Courier New" panose="02070309020205020404" pitchFamily="49" charset="0"/>
              </a:rPr>
              <a:t>ORed</a:t>
            </a:r>
            <a:r>
              <a:rPr lang="en-US" sz="2400" b="1" dirty="0">
                <a:solidFill>
                  <a:srgbClr val="004620"/>
                </a:solidFill>
                <a:latin typeface="Courier New" panose="02070309020205020404" pitchFamily="49" charset="0"/>
                <a:cs typeface="Courier New" panose="02070309020205020404" pitchFamily="49" charset="0"/>
              </a:rPr>
              <a:t> with CY</a:t>
            </a:r>
          </a:p>
          <a:p>
            <a:r>
              <a:rPr lang="en-US" sz="2400" b="1" dirty="0">
                <a:solidFill>
                  <a:srgbClr val="004620"/>
                </a:solidFill>
                <a:latin typeface="Courier New" panose="02070309020205020404" pitchFamily="49" charset="0"/>
                <a:cs typeface="Courier New" panose="02070309020205020404" pitchFamily="49" charset="0"/>
              </a:rPr>
              <a:t>	MOV	P2.2,C	;turn it "on" if not already "on" </a:t>
            </a:r>
          </a:p>
          <a:p>
            <a:r>
              <a:rPr lang="en-US" sz="2400" b="1" dirty="0">
                <a:solidFill>
                  <a:srgbClr val="004620"/>
                </a:solidFill>
                <a:latin typeface="Courier New" panose="02070309020205020404" pitchFamily="49" charset="0"/>
                <a:cs typeface="Courier New" panose="02070309020205020404" pitchFamily="49" charset="0"/>
              </a:rPr>
              <a:t>	CLR	C		;CY = 0</a:t>
            </a:r>
          </a:p>
          <a:p>
            <a:r>
              <a:rPr lang="en-US" sz="2400" b="1" dirty="0">
                <a:solidFill>
                  <a:srgbClr val="004620"/>
                </a:solidFill>
                <a:latin typeface="Courier New" panose="02070309020205020404" pitchFamily="49" charset="0"/>
                <a:cs typeface="Courier New" panose="02070309020205020404" pitchFamily="49" charset="0"/>
              </a:rPr>
              <a:t>	ANL	C,P2.5	;CY = P2.5 ANDed with CY</a:t>
            </a:r>
          </a:p>
          <a:p>
            <a:r>
              <a:rPr lang="en-US" sz="2400" b="1" dirty="0">
                <a:solidFill>
                  <a:srgbClr val="004620"/>
                </a:solidFill>
                <a:latin typeface="Courier New" panose="02070309020205020404" pitchFamily="49" charset="0"/>
                <a:cs typeface="Courier New" panose="02070309020205020404" pitchFamily="49" charset="0"/>
              </a:rPr>
              <a:t>	MOV	P2.5,C	;turn it off if not already off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7" y="2861388"/>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6512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461665"/>
          </a:xfrm>
          <a:prstGeom prst="rect">
            <a:avLst/>
          </a:prstGeom>
          <a:noFill/>
        </p:spPr>
        <p:txBody>
          <a:bodyPr wrap="square">
            <a:spAutoFit/>
          </a:bodyPr>
          <a:lstStyle/>
          <a:p>
            <a:r>
              <a:rPr lang="en-US" sz="2400" b="1" dirty="0"/>
              <a:t>Write a program that finds the number of 1s in a given byte.</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3741368"/>
            <a:ext cx="11238271" cy="2677656"/>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MOV	R1,#0 	;R1 keeps the number of 1s</a:t>
            </a:r>
          </a:p>
          <a:p>
            <a:r>
              <a:rPr lang="en-US" sz="2400" b="1" dirty="0">
                <a:solidFill>
                  <a:srgbClr val="004620"/>
                </a:solidFill>
                <a:latin typeface="Courier New" panose="02070309020205020404" pitchFamily="49" charset="0"/>
                <a:cs typeface="Courier New" panose="02070309020205020404" pitchFamily="49" charset="0"/>
              </a:rPr>
              <a:t>      	MOV  R7,#8 	;counter = 08 rotate 8 times</a:t>
            </a:r>
          </a:p>
          <a:p>
            <a:r>
              <a:rPr lang="en-US" sz="2400" b="1" dirty="0">
                <a:solidFill>
                  <a:srgbClr val="004620"/>
                </a:solidFill>
                <a:latin typeface="Courier New" panose="02070309020205020404" pitchFamily="49" charset="0"/>
                <a:cs typeface="Courier New" panose="02070309020205020404" pitchFamily="49" charset="0"/>
              </a:rPr>
              <a:t>      	MOV  A,#97H	;find the number of 1s in 97H</a:t>
            </a:r>
          </a:p>
          <a:p>
            <a:r>
              <a:rPr lang="en-US" sz="2400" b="1" dirty="0">
                <a:solidFill>
                  <a:srgbClr val="004620"/>
                </a:solidFill>
                <a:latin typeface="Courier New" panose="02070309020205020404" pitchFamily="49" charset="0"/>
                <a:cs typeface="Courier New" panose="02070309020205020404" pitchFamily="49" charset="0"/>
              </a:rPr>
              <a:t> AGAIN:	RLC  A      	;rotate it through the CY once</a:t>
            </a:r>
          </a:p>
          <a:p>
            <a:r>
              <a:rPr lang="en-US" sz="2400" b="1" dirty="0">
                <a:solidFill>
                  <a:srgbClr val="004620"/>
                </a:solidFill>
                <a:latin typeface="Courier New" panose="02070309020205020404" pitchFamily="49" charset="0"/>
                <a:cs typeface="Courier New" panose="02070309020205020404" pitchFamily="49" charset="0"/>
              </a:rPr>
              <a:t>         JNC  NEXT    	;check for CY</a:t>
            </a:r>
          </a:p>
          <a:p>
            <a:r>
              <a:rPr lang="en-US" sz="2400" b="1" dirty="0">
                <a:solidFill>
                  <a:srgbClr val="004620"/>
                </a:solidFill>
                <a:latin typeface="Courier New" panose="02070309020205020404" pitchFamily="49" charset="0"/>
                <a:cs typeface="Courier New" panose="02070309020205020404" pitchFamily="49" charset="0"/>
              </a:rPr>
              <a:t>         INC  R1       	;if CY=1 then add one to count</a:t>
            </a:r>
          </a:p>
          <a:p>
            <a:r>
              <a:rPr lang="en-US" sz="2400" b="1" dirty="0">
                <a:solidFill>
                  <a:srgbClr val="004620"/>
                </a:solidFill>
                <a:latin typeface="Courier New" panose="02070309020205020404" pitchFamily="49" charset="0"/>
                <a:cs typeface="Courier New" panose="02070309020205020404" pitchFamily="49" charset="0"/>
              </a:rPr>
              <a:t> NEXT:	DJNZ R7,AGAIN 	;go through this 8 times</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7" y="2654968"/>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20945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600536"/>
            <a:ext cx="10294374" cy="1107996"/>
          </a:xfrm>
          <a:prstGeom prst="rect">
            <a:avLst/>
          </a:prstGeom>
          <a:noFill/>
        </p:spPr>
        <p:txBody>
          <a:bodyPr wrap="square">
            <a:spAutoFit/>
          </a:bodyPr>
          <a:lstStyle/>
          <a:p>
            <a:r>
              <a:rPr lang="en-US" sz="2200" b="1" dirty="0"/>
              <a:t>Show how the flag register is affected by the following instructions.</a:t>
            </a:r>
          </a:p>
          <a:p>
            <a:r>
              <a:rPr lang="en-US" sz="2200" b="1" dirty="0"/>
              <a:t> 	MOV A,#0F5H		;A=F5 hex</a:t>
            </a:r>
          </a:p>
          <a:p>
            <a:r>
              <a:rPr lang="en-US" sz="2200" b="1" dirty="0"/>
              <a:t> 	ADD A,#0BH		;A=F5+0B=00</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2" y="3502740"/>
            <a:ext cx="11238271" cy="3139321"/>
          </a:xfrm>
          <a:prstGeom prst="rect">
            <a:avLst/>
          </a:prstGeom>
          <a:noFill/>
        </p:spPr>
        <p:txBody>
          <a:bodyPr wrap="square">
            <a:spAutoFit/>
          </a:bodyPr>
          <a:lstStyle/>
          <a:p>
            <a:r>
              <a:rPr lang="en-US" sz="2200" b="1" dirty="0">
                <a:solidFill>
                  <a:srgbClr val="004620"/>
                </a:solidFill>
                <a:latin typeface="Courier New" panose="02070309020205020404" pitchFamily="49" charset="0"/>
                <a:cs typeface="Courier New" panose="02070309020205020404" pitchFamily="49" charset="0"/>
              </a:rPr>
              <a:t> </a:t>
            </a:r>
            <a:r>
              <a:rPr lang="en-US" sz="2200" b="1" dirty="0">
                <a:solidFill>
                  <a:srgbClr val="004620"/>
                </a:solidFill>
                <a:cs typeface="Courier New" panose="02070309020205020404" pitchFamily="49" charset="0"/>
              </a:rPr>
              <a:t>	   F5H 	  1111 0101</a:t>
            </a:r>
          </a:p>
          <a:p>
            <a:r>
              <a:rPr lang="en-US" sz="2200" b="1" dirty="0">
                <a:solidFill>
                  <a:srgbClr val="004620"/>
                </a:solidFill>
                <a:cs typeface="Courier New" panose="02070309020205020404" pitchFamily="49" charset="0"/>
              </a:rPr>
              <a:t> 	</a:t>
            </a:r>
            <a:r>
              <a:rPr lang="en-US" sz="2200" b="1" u="sng" dirty="0">
                <a:solidFill>
                  <a:srgbClr val="004620"/>
                </a:solidFill>
                <a:cs typeface="Courier New" panose="02070309020205020404" pitchFamily="49" charset="0"/>
              </a:rPr>
              <a:t>+  0BH 	+ 0000 1011</a:t>
            </a:r>
          </a:p>
          <a:p>
            <a:r>
              <a:rPr lang="en-US" sz="2200" b="1" dirty="0">
                <a:solidFill>
                  <a:srgbClr val="004620"/>
                </a:solidFill>
                <a:cs typeface="Courier New" panose="02070309020205020404" pitchFamily="49" charset="0"/>
              </a:rPr>
              <a:t> 	  100H 	  0000 0000</a:t>
            </a:r>
          </a:p>
          <a:p>
            <a:endParaRPr lang="en-US" sz="2200" b="1" dirty="0">
              <a:solidFill>
                <a:srgbClr val="004620"/>
              </a:solidFill>
              <a:cs typeface="Courier New" panose="02070309020205020404" pitchFamily="49" charset="0"/>
            </a:endParaRPr>
          </a:p>
          <a:p>
            <a:r>
              <a:rPr lang="en-US" sz="2200" b="1" dirty="0">
                <a:solidFill>
                  <a:srgbClr val="004620"/>
                </a:solidFill>
                <a:cs typeface="Courier New" panose="02070309020205020404" pitchFamily="49" charset="0"/>
              </a:rPr>
              <a:t>After the addition, register A (destination) contains 00 and the flags are as follows:</a:t>
            </a:r>
          </a:p>
          <a:p>
            <a:endParaRPr lang="en-US" sz="2200" b="1" dirty="0">
              <a:solidFill>
                <a:srgbClr val="004620"/>
              </a:solidFill>
              <a:cs typeface="Courier New" panose="02070309020205020404" pitchFamily="49" charset="0"/>
            </a:endParaRPr>
          </a:p>
          <a:p>
            <a:r>
              <a:rPr lang="en-US" sz="2200" b="1" dirty="0">
                <a:solidFill>
                  <a:srgbClr val="004620"/>
                </a:solidFill>
                <a:cs typeface="Courier New" panose="02070309020205020404" pitchFamily="49" charset="0"/>
              </a:rPr>
              <a:t>CY = 1 since there is a carry out from D7.</a:t>
            </a:r>
          </a:p>
          <a:p>
            <a:r>
              <a:rPr lang="en-US" sz="2200" b="1" dirty="0">
                <a:solidFill>
                  <a:srgbClr val="004620"/>
                </a:solidFill>
                <a:cs typeface="Courier New" panose="02070309020205020404" pitchFamily="49" charset="0"/>
              </a:rPr>
              <a:t>P = 0 because the number of 1s is zero (an even number).</a:t>
            </a:r>
          </a:p>
          <a:p>
            <a:r>
              <a:rPr lang="en-US" sz="2200" b="1" dirty="0">
                <a:solidFill>
                  <a:srgbClr val="004620"/>
                </a:solidFill>
                <a:cs typeface="Courier New" panose="02070309020205020404" pitchFamily="49" charset="0"/>
              </a:rPr>
              <a:t>AC = 1 since there is a carry from D3 to D4.</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 y="2932689"/>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6732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SWAP A</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4444C85-8DB0-44A6-94E9-5EB6796C6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37" y="2494725"/>
            <a:ext cx="10068749" cy="3240147"/>
          </a:xfrm>
          <a:prstGeom prst="rect">
            <a:avLst/>
          </a:prstGeom>
        </p:spPr>
      </p:pic>
    </p:spTree>
    <p:extLst>
      <p:ext uri="{BB962C8B-B14F-4D97-AF65-F5344CB8AC3E}">
        <p14:creationId xmlns:p14="http://schemas.microsoft.com/office/powerpoint/2010/main" val="27920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500"/>
                                        <p:tgtEl>
                                          <p:spTgt spid="3"/>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569660"/>
          </a:xfrm>
          <a:prstGeom prst="rect">
            <a:avLst/>
          </a:prstGeom>
          <a:noFill/>
        </p:spPr>
        <p:txBody>
          <a:bodyPr wrap="square">
            <a:spAutoFit/>
          </a:bodyPr>
          <a:lstStyle/>
          <a:p>
            <a:r>
              <a:rPr lang="en-US" sz="2400" b="1" dirty="0"/>
              <a:t>(a) Find the contents of register A in the following code.</a:t>
            </a:r>
          </a:p>
          <a:p>
            <a:r>
              <a:rPr lang="en-US" sz="2400" b="1" dirty="0"/>
              <a:t>(b) In the absence of a SWAP instruction, how would you exchange the nibbles? </a:t>
            </a:r>
          </a:p>
          <a:p>
            <a:r>
              <a:rPr lang="en-US" sz="2400" b="1" dirty="0"/>
              <a:t>     Write a simple program to show the process.</a:t>
            </a:r>
          </a:p>
          <a:p>
            <a:endParaRPr lang="en-US" sz="2400" b="1" dirty="0"/>
          </a:p>
        </p:txBody>
      </p:sp>
      <p:sp>
        <p:nvSpPr>
          <p:cNvPr id="11" name="TextBox 10">
            <a:extLst>
              <a:ext uri="{FF2B5EF4-FFF2-40B4-BE49-F238E27FC236}">
                <a16:creationId xmlns:a16="http://schemas.microsoft.com/office/drawing/2014/main" id="{589970B7-2AE8-4CED-80FC-31F24CF2060B}"/>
              </a:ext>
            </a:extLst>
          </p:cNvPr>
          <p:cNvSpPr txBox="1"/>
          <p:nvPr/>
        </p:nvSpPr>
        <p:spPr>
          <a:xfrm>
            <a:off x="694831" y="3429000"/>
            <a:ext cx="11238271" cy="3046988"/>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(a) 	MOV	A,#72H	;A = 72H</a:t>
            </a:r>
          </a:p>
          <a:p>
            <a:r>
              <a:rPr lang="en-US" sz="2400" b="1" dirty="0">
                <a:solidFill>
                  <a:srgbClr val="004620"/>
                </a:solidFill>
                <a:latin typeface="Courier New" panose="02070309020205020404" pitchFamily="49" charset="0"/>
                <a:cs typeface="Courier New" panose="02070309020205020404" pitchFamily="49" charset="0"/>
              </a:rPr>
              <a:t>	SWAP	A		;A = 27H</a:t>
            </a:r>
          </a:p>
          <a:p>
            <a:r>
              <a:rPr lang="en-US" sz="2400" b="1" dirty="0">
                <a:solidFill>
                  <a:srgbClr val="004620"/>
                </a:solidFill>
                <a:latin typeface="Courier New" panose="02070309020205020404" pitchFamily="49" charset="0"/>
                <a:cs typeface="Courier New" panose="02070309020205020404" pitchFamily="49" charset="0"/>
              </a:rPr>
              <a:t>(b) </a:t>
            </a:r>
          </a:p>
          <a:p>
            <a:r>
              <a:rPr lang="en-US" sz="2400" b="1" dirty="0">
                <a:solidFill>
                  <a:srgbClr val="004620"/>
                </a:solidFill>
                <a:latin typeface="Courier New" panose="02070309020205020404" pitchFamily="49" charset="0"/>
                <a:cs typeface="Courier New" panose="02070309020205020404" pitchFamily="49" charset="0"/>
              </a:rPr>
              <a:t>	MOV	A,#72H	;A=0111 0010</a:t>
            </a:r>
          </a:p>
          <a:p>
            <a:r>
              <a:rPr lang="en-US" sz="2400" b="1" dirty="0">
                <a:solidFill>
                  <a:srgbClr val="004620"/>
                </a:solidFill>
                <a:latin typeface="Courier New" panose="02070309020205020404" pitchFamily="49" charset="0"/>
                <a:cs typeface="Courier New" panose="02070309020205020404" pitchFamily="49" charset="0"/>
              </a:rPr>
              <a:t>	RL	A		;A=1110 0100 </a:t>
            </a:r>
          </a:p>
          <a:p>
            <a:r>
              <a:rPr lang="en-US" sz="2400" b="1" dirty="0">
                <a:solidFill>
                  <a:srgbClr val="004620"/>
                </a:solidFill>
                <a:latin typeface="Courier New" panose="02070309020205020404" pitchFamily="49" charset="0"/>
                <a:cs typeface="Courier New" panose="02070309020205020404" pitchFamily="49" charset="0"/>
              </a:rPr>
              <a:t>	RL	A		;A=1100 1001  </a:t>
            </a:r>
          </a:p>
          <a:p>
            <a:r>
              <a:rPr lang="en-US" sz="2400" b="1" dirty="0">
                <a:solidFill>
                  <a:srgbClr val="004620"/>
                </a:solidFill>
                <a:latin typeface="Courier New" panose="02070309020205020404" pitchFamily="49" charset="0"/>
                <a:cs typeface="Courier New" panose="02070309020205020404" pitchFamily="49" charset="0"/>
              </a:rPr>
              <a:t>	RL	A		;A=1001 0011  </a:t>
            </a:r>
          </a:p>
          <a:p>
            <a:r>
              <a:rPr lang="en-US" sz="2400" b="1" dirty="0">
                <a:solidFill>
                  <a:srgbClr val="004620"/>
                </a:solidFill>
                <a:latin typeface="Courier New" panose="02070309020205020404" pitchFamily="49" charset="0"/>
                <a:cs typeface="Courier New" panose="02070309020205020404" pitchFamily="49" charset="0"/>
              </a:rPr>
              <a:t>	RL	A		;A=0010 0111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17966" y="2807636"/>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5538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6-5: ASCII Code for Digits 0 - 9</a:t>
            </a:r>
          </a:p>
        </p:txBody>
      </p:sp>
      <p:sp>
        <p:nvSpPr>
          <p:cNvPr id="9" name="Rectangle 8">
            <a:extLst>
              <a:ext uri="{FF2B5EF4-FFF2-40B4-BE49-F238E27FC236}">
                <a16:creationId xmlns:a16="http://schemas.microsoft.com/office/drawing/2014/main" id="{C2FD9D22-407B-4931-B936-27FCDEBC3E6D}"/>
              </a:ext>
            </a:extLst>
          </p:cNvPr>
          <p:cNvSpPr/>
          <p:nvPr/>
        </p:nvSpPr>
        <p:spPr>
          <a:xfrm>
            <a:off x="948812" y="1924664"/>
            <a:ext cx="10284001" cy="438027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1DEBEB1-162D-446C-A465-66FEC169F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833" y="2125956"/>
            <a:ext cx="9914388" cy="4038870"/>
          </a:xfrm>
          <a:prstGeom prst="rect">
            <a:avLst/>
          </a:prstGeom>
        </p:spPr>
      </p:pic>
    </p:spTree>
    <p:extLst>
      <p:ext uri="{BB962C8B-B14F-4D97-AF65-F5344CB8AC3E}">
        <p14:creationId xmlns:p14="http://schemas.microsoft.com/office/powerpoint/2010/main" val="1287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Horizontal)">
                                      <p:cBhvr>
                                        <p:cTn id="14" dur="500"/>
                                        <p:tgtEl>
                                          <p:spTgt spid="9"/>
                                        </p:tgtEl>
                                      </p:cBhvr>
                                    </p:animEffect>
                                  </p:childTnLst>
                                </p:cTn>
                              </p:par>
                              <p:par>
                                <p:cTn id="15" presetID="16" presetClass="entr" presetSubtype="2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707886"/>
          </a:xfrm>
          <a:prstGeom prst="rect">
            <a:avLst/>
          </a:prstGeom>
          <a:noFill/>
        </p:spPr>
        <p:txBody>
          <a:bodyPr wrap="square">
            <a:spAutoFit/>
          </a:bodyPr>
          <a:lstStyle/>
          <a:p>
            <a:r>
              <a:rPr lang="en-US" sz="2000" b="1" dirty="0"/>
              <a:t>Assume that register A has packed BCD.  Write a program to convert packed BCD to two ASCII numbers and place them in R2 and R6.</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2619509"/>
            <a:ext cx="11238271" cy="4308872"/>
          </a:xfrm>
          <a:prstGeom prst="rect">
            <a:avLst/>
          </a:prstGeom>
          <a:noFill/>
        </p:spPr>
        <p:txBody>
          <a:bodyPr wrap="square">
            <a:spAutoFit/>
          </a:bodyPr>
          <a:lstStyle/>
          <a:p>
            <a:r>
              <a:rPr lang="en-US" b="1" dirty="0">
                <a:solidFill>
                  <a:srgbClr val="004620"/>
                </a:solidFill>
                <a:latin typeface="Courier New" panose="02070309020205020404" pitchFamily="49" charset="0"/>
                <a:cs typeface="Courier New" panose="02070309020205020404" pitchFamily="49" charset="0"/>
              </a:rPr>
              <a:t>	MOV 	A,#29H	;A=29H, packed BCD</a:t>
            </a:r>
          </a:p>
          <a:p>
            <a:r>
              <a:rPr lang="en-US" b="1" dirty="0">
                <a:solidFill>
                  <a:srgbClr val="004620"/>
                </a:solidFill>
                <a:latin typeface="Courier New" panose="02070309020205020404" pitchFamily="49" charset="0"/>
                <a:cs typeface="Courier New" panose="02070309020205020404" pitchFamily="49" charset="0"/>
              </a:rPr>
              <a:t>	MOV	R2,A		;keep a copy of BCD data in R2</a:t>
            </a:r>
          </a:p>
          <a:p>
            <a:r>
              <a:rPr lang="en-US" b="1" dirty="0">
                <a:solidFill>
                  <a:srgbClr val="004620"/>
                </a:solidFill>
                <a:latin typeface="Courier New" panose="02070309020205020404" pitchFamily="49" charset="0"/>
                <a:cs typeface="Courier New" panose="02070309020205020404" pitchFamily="49" charset="0"/>
              </a:rPr>
              <a:t>	ANL	A,#0FH	;mask the upper nibble(A=09)</a:t>
            </a:r>
          </a:p>
          <a:p>
            <a:r>
              <a:rPr lang="en-US" b="1" dirty="0">
                <a:solidFill>
                  <a:srgbClr val="004620"/>
                </a:solidFill>
                <a:latin typeface="Courier New" panose="02070309020205020404" pitchFamily="49" charset="0"/>
                <a:cs typeface="Courier New" panose="02070309020205020404" pitchFamily="49" charset="0"/>
              </a:rPr>
              <a:t>	ORL	A,#30H	;make it an ASCII, A=39H ('9')</a:t>
            </a:r>
          </a:p>
          <a:p>
            <a:r>
              <a:rPr lang="en-US" b="1" dirty="0">
                <a:solidFill>
                  <a:srgbClr val="004620"/>
                </a:solidFill>
                <a:latin typeface="Courier New" panose="02070309020205020404" pitchFamily="49" charset="0"/>
                <a:cs typeface="Courier New" panose="02070309020205020404" pitchFamily="49" charset="0"/>
              </a:rPr>
              <a:t>	MOV	R6,A		;save it (R6=39H ASCII char)</a:t>
            </a:r>
          </a:p>
          <a:p>
            <a:r>
              <a:rPr lang="en-US" b="1" dirty="0">
                <a:solidFill>
                  <a:srgbClr val="004620"/>
                </a:solidFill>
                <a:latin typeface="Courier New" panose="02070309020205020404" pitchFamily="49" charset="0"/>
                <a:cs typeface="Courier New" panose="02070309020205020404" pitchFamily="49" charset="0"/>
              </a:rPr>
              <a:t>	MOV	A,R2		;A=29H, get the original data</a:t>
            </a:r>
          </a:p>
          <a:p>
            <a:r>
              <a:rPr lang="en-US" b="1" dirty="0">
                <a:solidFill>
                  <a:srgbClr val="004620"/>
                </a:solidFill>
                <a:latin typeface="Courier New" panose="02070309020205020404" pitchFamily="49" charset="0"/>
                <a:cs typeface="Courier New" panose="02070309020205020404" pitchFamily="49" charset="0"/>
              </a:rPr>
              <a:t>	ANL	A,#0F0H	;mask the lower nibble(A=20)</a:t>
            </a:r>
          </a:p>
          <a:p>
            <a:r>
              <a:rPr lang="en-US" b="1" dirty="0">
                <a:solidFill>
                  <a:srgbClr val="004620"/>
                </a:solidFill>
                <a:latin typeface="Courier New" panose="02070309020205020404" pitchFamily="49" charset="0"/>
                <a:cs typeface="Courier New" panose="02070309020205020404" pitchFamily="49" charset="0"/>
              </a:rPr>
              <a:t>	RR	A		;rotate right</a:t>
            </a:r>
          </a:p>
          <a:p>
            <a:r>
              <a:rPr lang="en-US" b="1" dirty="0">
                <a:solidFill>
                  <a:srgbClr val="004620"/>
                </a:solidFill>
                <a:latin typeface="Courier New" panose="02070309020205020404" pitchFamily="49" charset="0"/>
                <a:cs typeface="Courier New" panose="02070309020205020404" pitchFamily="49" charset="0"/>
              </a:rPr>
              <a:t>	RR	A		;rotate right</a:t>
            </a:r>
          </a:p>
          <a:p>
            <a:r>
              <a:rPr lang="en-US" b="1" dirty="0">
                <a:solidFill>
                  <a:srgbClr val="004620"/>
                </a:solidFill>
                <a:latin typeface="Courier New" panose="02070309020205020404" pitchFamily="49" charset="0"/>
                <a:cs typeface="Courier New" panose="02070309020205020404" pitchFamily="49" charset="0"/>
              </a:rPr>
              <a:t>	RR	A		;rotate right</a:t>
            </a:r>
          </a:p>
          <a:p>
            <a:r>
              <a:rPr lang="en-US" b="1" dirty="0">
                <a:solidFill>
                  <a:srgbClr val="004620"/>
                </a:solidFill>
                <a:latin typeface="Courier New" panose="02070309020205020404" pitchFamily="49" charset="0"/>
                <a:cs typeface="Courier New" panose="02070309020205020404" pitchFamily="49" charset="0"/>
              </a:rPr>
              <a:t>	RR	A		;rotate right,(A=02)</a:t>
            </a:r>
          </a:p>
          <a:p>
            <a:r>
              <a:rPr lang="en-US" b="1" dirty="0">
                <a:solidFill>
                  <a:srgbClr val="004620"/>
                </a:solidFill>
                <a:latin typeface="Courier New" panose="02070309020205020404" pitchFamily="49" charset="0"/>
                <a:cs typeface="Courier New" panose="02070309020205020404" pitchFamily="49" charset="0"/>
              </a:rPr>
              <a:t>	ORL	A,#30H	;A=32H, ASCII char '2'</a:t>
            </a:r>
          </a:p>
          <a:p>
            <a:r>
              <a:rPr lang="en-US" b="1" dirty="0">
                <a:solidFill>
                  <a:srgbClr val="004620"/>
                </a:solidFill>
                <a:latin typeface="Courier New" panose="02070309020205020404" pitchFamily="49" charset="0"/>
                <a:cs typeface="Courier New" panose="02070309020205020404" pitchFamily="49" charset="0"/>
              </a:rPr>
              <a:t>	MOV	R2,A		;save ASCII char in R2</a:t>
            </a:r>
          </a:p>
          <a:p>
            <a:endParaRPr lang="en-US" sz="1200" b="1" dirty="0">
              <a:solidFill>
                <a:srgbClr val="004620"/>
              </a:solidFill>
              <a:cs typeface="Courier New" panose="02070309020205020404" pitchFamily="49" charset="0"/>
            </a:endParaRPr>
          </a:p>
          <a:p>
            <a:r>
              <a:rPr lang="en-US" sz="2000" b="1" dirty="0">
                <a:solidFill>
                  <a:srgbClr val="004620"/>
                </a:solidFill>
                <a:cs typeface="Courier New" panose="02070309020205020404" pitchFamily="49" charset="0"/>
              </a:rPr>
              <a:t>Of course, in the above code we can replace all the RR instructions with a single “SWAP A” instruction.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169467"/>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9419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451455"/>
            <a:ext cx="5116033" cy="1323439"/>
          </a:xfrm>
          <a:prstGeom prst="rect">
            <a:avLst/>
          </a:prstGeom>
          <a:noFill/>
        </p:spPr>
        <p:txBody>
          <a:bodyPr wrap="square">
            <a:spAutoFit/>
          </a:bodyPr>
          <a:lstStyle/>
          <a:p>
            <a:r>
              <a:rPr lang="en-US" sz="2000" b="1" dirty="0"/>
              <a:t>Assume that the lower three bits of P1 are connected to three switches.  Write a program to send the following ASCII characters to P2 based on the status of the switches.</a:t>
            </a:r>
          </a:p>
        </p:txBody>
      </p:sp>
      <p:sp>
        <p:nvSpPr>
          <p:cNvPr id="11" name="TextBox 10">
            <a:extLst>
              <a:ext uri="{FF2B5EF4-FFF2-40B4-BE49-F238E27FC236}">
                <a16:creationId xmlns:a16="http://schemas.microsoft.com/office/drawing/2014/main" id="{589970B7-2AE8-4CED-80FC-31F24CF2060B}"/>
              </a:ext>
            </a:extLst>
          </p:cNvPr>
          <p:cNvSpPr txBox="1"/>
          <p:nvPr/>
        </p:nvSpPr>
        <p:spPr>
          <a:xfrm>
            <a:off x="540374" y="3156298"/>
            <a:ext cx="11238271" cy="3693319"/>
          </a:xfrm>
          <a:prstGeom prst="rect">
            <a:avLst/>
          </a:prstGeom>
          <a:noFill/>
        </p:spPr>
        <p:txBody>
          <a:bodyPr wrap="square">
            <a:spAutoFit/>
          </a:bodyPr>
          <a:lstStyle/>
          <a:p>
            <a:r>
              <a:rPr lang="en-US" b="1" dirty="0">
                <a:solidFill>
                  <a:srgbClr val="004620"/>
                </a:solidFill>
                <a:latin typeface="Courier New" panose="02070309020205020404" pitchFamily="49" charset="0"/>
                <a:cs typeface="Courier New" panose="02070309020205020404" pitchFamily="49" charset="0"/>
              </a:rPr>
              <a:t>		MOV	DPTR,#MYTABLE</a:t>
            </a:r>
          </a:p>
          <a:p>
            <a:r>
              <a:rPr lang="en-US" b="1" dirty="0">
                <a:solidFill>
                  <a:srgbClr val="004620"/>
                </a:solidFill>
                <a:latin typeface="Courier New" panose="02070309020205020404" pitchFamily="49" charset="0"/>
                <a:cs typeface="Courier New" panose="02070309020205020404" pitchFamily="49" charset="0"/>
              </a:rPr>
              <a:t>		MOV	A,P1		;get SW status</a:t>
            </a:r>
          </a:p>
          <a:p>
            <a:r>
              <a:rPr lang="en-US" b="1" dirty="0">
                <a:solidFill>
                  <a:srgbClr val="004620"/>
                </a:solidFill>
                <a:latin typeface="Courier New" panose="02070309020205020404" pitchFamily="49" charset="0"/>
                <a:cs typeface="Courier New" panose="02070309020205020404" pitchFamily="49" charset="0"/>
              </a:rPr>
              <a:t>		ANL	A,#07H		;mask all but lower 3 bits</a:t>
            </a:r>
          </a:p>
          <a:p>
            <a:r>
              <a:rPr lang="en-US" b="1" dirty="0">
                <a:solidFill>
                  <a:srgbClr val="004620"/>
                </a:solidFill>
                <a:latin typeface="Courier New" panose="02070309020205020404" pitchFamily="49" charset="0"/>
                <a:cs typeface="Courier New" panose="02070309020205020404" pitchFamily="49" charset="0"/>
              </a:rPr>
              <a:t>		MOVC	A,@A+DPTR	;get the data from look-up table</a:t>
            </a:r>
          </a:p>
          <a:p>
            <a:r>
              <a:rPr lang="en-US" b="1" dirty="0">
                <a:solidFill>
                  <a:srgbClr val="004620"/>
                </a:solidFill>
                <a:latin typeface="Courier New" panose="02070309020205020404" pitchFamily="49" charset="0"/>
                <a:cs typeface="Courier New" panose="02070309020205020404" pitchFamily="49" charset="0"/>
              </a:rPr>
              <a:t>		MOV	P2,A		;display value</a:t>
            </a:r>
          </a:p>
          <a:p>
            <a:r>
              <a:rPr lang="en-US" b="1" dirty="0">
                <a:solidFill>
                  <a:srgbClr val="004620"/>
                </a:solidFill>
                <a:latin typeface="Courier New" panose="02070309020205020404" pitchFamily="49" charset="0"/>
                <a:cs typeface="Courier New" panose="02070309020205020404" pitchFamily="49" charset="0"/>
              </a:rPr>
              <a:t>		SJMP	$		;stay here</a:t>
            </a:r>
          </a:p>
          <a:p>
            <a:r>
              <a:rPr lang="en-US" b="1" dirty="0">
                <a:solidFill>
                  <a:srgbClr val="004620"/>
                </a:solidFill>
                <a:latin typeface="Courier New" panose="02070309020205020404" pitchFamily="49" charset="0"/>
                <a:cs typeface="Courier New" panose="02070309020205020404" pitchFamily="49" charset="0"/>
              </a:rPr>
              <a:t>;---------------------</a:t>
            </a:r>
          </a:p>
          <a:p>
            <a:r>
              <a:rPr lang="en-US" b="1" dirty="0">
                <a:solidFill>
                  <a:srgbClr val="004620"/>
                </a:solidFill>
                <a:latin typeface="Courier New" panose="02070309020205020404" pitchFamily="49" charset="0"/>
                <a:cs typeface="Courier New" panose="02070309020205020404" pitchFamily="49" charset="0"/>
              </a:rPr>
              <a:t>		ORG 400H</a:t>
            </a:r>
          </a:p>
          <a:p>
            <a:r>
              <a:rPr lang="en-US" b="1" dirty="0">
                <a:solidFill>
                  <a:srgbClr val="004620"/>
                </a:solidFill>
                <a:latin typeface="Courier New" panose="02070309020205020404" pitchFamily="49" charset="0"/>
                <a:cs typeface="Courier New" panose="02070309020205020404" pitchFamily="49" charset="0"/>
              </a:rPr>
              <a:t>MYTABLE	DB	'0','1','2','3','4','5','6','7'</a:t>
            </a:r>
          </a:p>
          <a:p>
            <a:r>
              <a:rPr lang="en-US" b="1" dirty="0">
                <a:solidFill>
                  <a:srgbClr val="004620"/>
                </a:solidFill>
                <a:latin typeface="Courier New" panose="02070309020205020404" pitchFamily="49" charset="0"/>
                <a:cs typeface="Courier New" panose="02070309020205020404" pitchFamily="49" charset="0"/>
              </a:rPr>
              <a:t>		END</a:t>
            </a:r>
          </a:p>
          <a:p>
            <a:endParaRPr lang="en-US" b="1" dirty="0">
              <a:solidFill>
                <a:srgbClr val="004620"/>
              </a:solidFill>
              <a:latin typeface="Courier New" panose="02070309020205020404" pitchFamily="49" charset="0"/>
              <a:cs typeface="Courier New" panose="02070309020205020404" pitchFamily="49" charset="0"/>
            </a:endParaRPr>
          </a:p>
          <a:p>
            <a:r>
              <a:rPr lang="en-US" b="1" dirty="0">
                <a:solidFill>
                  <a:srgbClr val="004620"/>
                </a:solidFill>
                <a:cs typeface="Courier New" panose="02070309020205020404" pitchFamily="49" charset="0"/>
              </a:rPr>
              <a:t>You can easily modify this program for the hex values of 0 - F, which are supplied by 4x4 keyboards.  See Chapter 12 for a keyboard example.</a:t>
            </a:r>
            <a:endParaRPr lang="en-US" sz="2000" b="1" dirty="0">
              <a:solidFill>
                <a:srgbClr val="004620"/>
              </a:solidFill>
              <a:cs typeface="Courier New" panose="02070309020205020404" pitchFamily="49" charset="0"/>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44246" y="2735356"/>
            <a:ext cx="12192000" cy="461665"/>
          </a:xfrm>
          <a:prstGeom prst="rect">
            <a:avLst/>
          </a:prstGeom>
          <a:noFill/>
        </p:spPr>
        <p:txBody>
          <a:bodyPr wrap="square">
            <a:spAutoFit/>
          </a:bodyPr>
          <a:lstStyle/>
          <a:p>
            <a:pPr algn="ctr"/>
            <a:r>
              <a:rPr lang="en-US" sz="2400" b="1" dirty="0">
                <a:solidFill>
                  <a:srgbClr val="004620"/>
                </a:solidFill>
              </a:rPr>
              <a:t>Solution:</a:t>
            </a:r>
          </a:p>
        </p:txBody>
      </p:sp>
      <p:sp>
        <p:nvSpPr>
          <p:cNvPr id="9" name="TextBox 8">
            <a:extLst>
              <a:ext uri="{FF2B5EF4-FFF2-40B4-BE49-F238E27FC236}">
                <a16:creationId xmlns:a16="http://schemas.microsoft.com/office/drawing/2014/main" id="{F4C9188F-77E8-41E3-8047-25FC78448684}"/>
              </a:ext>
            </a:extLst>
          </p:cNvPr>
          <p:cNvSpPr txBox="1"/>
          <p:nvPr/>
        </p:nvSpPr>
        <p:spPr>
          <a:xfrm>
            <a:off x="9164493" y="1570704"/>
            <a:ext cx="2614152" cy="1200329"/>
          </a:xfrm>
          <a:prstGeom prst="rect">
            <a:avLst/>
          </a:prstGeom>
          <a:noFill/>
        </p:spPr>
        <p:txBody>
          <a:bodyPr wrap="square">
            <a:spAutoFit/>
          </a:bodyPr>
          <a:lstStyle/>
          <a:p>
            <a:r>
              <a:rPr lang="en-US" sz="1800" b="1" dirty="0"/>
              <a:t>100		‘4’</a:t>
            </a:r>
          </a:p>
          <a:p>
            <a:r>
              <a:rPr lang="en-US" sz="1800" b="1" dirty="0"/>
              <a:t>101		‘5’</a:t>
            </a:r>
          </a:p>
          <a:p>
            <a:r>
              <a:rPr lang="en-US" sz="1800" b="1" dirty="0"/>
              <a:t>110		‘6’</a:t>
            </a:r>
          </a:p>
          <a:p>
            <a:r>
              <a:rPr lang="en-US" sz="1800" b="1" dirty="0"/>
              <a:t>111		‘7’</a:t>
            </a:r>
          </a:p>
        </p:txBody>
      </p:sp>
      <p:sp>
        <p:nvSpPr>
          <p:cNvPr id="13" name="TextBox 12">
            <a:extLst>
              <a:ext uri="{FF2B5EF4-FFF2-40B4-BE49-F238E27FC236}">
                <a16:creationId xmlns:a16="http://schemas.microsoft.com/office/drawing/2014/main" id="{3C184CF4-913F-4F7C-BAAC-8D40708B06FD}"/>
              </a:ext>
            </a:extLst>
          </p:cNvPr>
          <p:cNvSpPr txBox="1"/>
          <p:nvPr/>
        </p:nvSpPr>
        <p:spPr>
          <a:xfrm>
            <a:off x="6313967" y="1570705"/>
            <a:ext cx="2437171" cy="1200329"/>
          </a:xfrm>
          <a:prstGeom prst="rect">
            <a:avLst/>
          </a:prstGeom>
          <a:noFill/>
        </p:spPr>
        <p:txBody>
          <a:bodyPr wrap="square">
            <a:spAutoFit/>
          </a:bodyPr>
          <a:lstStyle/>
          <a:p>
            <a:r>
              <a:rPr lang="en-US" sz="1800" b="1" dirty="0"/>
              <a:t>000		‘0’</a:t>
            </a:r>
          </a:p>
          <a:p>
            <a:r>
              <a:rPr lang="en-US" sz="1800" b="1" dirty="0"/>
              <a:t>001		‘1’</a:t>
            </a:r>
          </a:p>
          <a:p>
            <a:r>
              <a:rPr lang="en-US" sz="1800" b="1" dirty="0"/>
              <a:t>010		‘2’</a:t>
            </a:r>
          </a:p>
          <a:p>
            <a:r>
              <a:rPr lang="en-US" sz="1800" b="1" dirty="0"/>
              <a:t>011		‘3’</a:t>
            </a:r>
          </a:p>
        </p:txBody>
      </p:sp>
      <p:cxnSp>
        <p:nvCxnSpPr>
          <p:cNvPr id="5" name="Straight Connector 4">
            <a:extLst>
              <a:ext uri="{FF2B5EF4-FFF2-40B4-BE49-F238E27FC236}">
                <a16:creationId xmlns:a16="http://schemas.microsoft.com/office/drawing/2014/main" id="{49CFA1B0-525B-47E9-B9AE-C0F4EE0F2181}"/>
              </a:ext>
            </a:extLst>
          </p:cNvPr>
          <p:cNvCxnSpPr/>
          <p:nvPr/>
        </p:nvCxnSpPr>
        <p:spPr>
          <a:xfrm>
            <a:off x="8850198" y="1567793"/>
            <a:ext cx="0" cy="1203240"/>
          </a:xfrm>
          <a:prstGeom prst="line">
            <a:avLst/>
          </a:prstGeom>
          <a:ln w="57150">
            <a:solidFill>
              <a:srgbClr val="65FFA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78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P spid="9"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015663"/>
          </a:xfrm>
          <a:prstGeom prst="rect">
            <a:avLst/>
          </a:prstGeom>
          <a:noFill/>
        </p:spPr>
        <p:txBody>
          <a:bodyPr wrap="square">
            <a:spAutoFit/>
          </a:bodyPr>
          <a:lstStyle/>
          <a:p>
            <a:r>
              <a:rPr lang="en-US" sz="2000" b="1" dirty="0"/>
              <a:t>Assume that we have 4 bytes of hexadecimal data: 25H, 62H, 3FH, and 52H.</a:t>
            </a:r>
          </a:p>
          <a:p>
            <a:r>
              <a:rPr lang="en-US" sz="2000" b="1" dirty="0"/>
              <a:t>(a) Find the checksum byte,	(b) perform the checksum operation to ensure data integrity, and (c) if the second byte 62H has been changed to 22H, show how checksum detects the error.</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3260656"/>
            <a:ext cx="11238271" cy="3416320"/>
          </a:xfrm>
          <a:prstGeom prst="rect">
            <a:avLst/>
          </a:prstGeom>
          <a:noFill/>
        </p:spPr>
        <p:txBody>
          <a:bodyPr wrap="square">
            <a:spAutoFit/>
          </a:bodyPr>
          <a:lstStyle/>
          <a:p>
            <a:r>
              <a:rPr lang="en-US" sz="2400" b="1" dirty="0">
                <a:solidFill>
                  <a:srgbClr val="004620"/>
                </a:solidFill>
                <a:cs typeface="Courier New" panose="02070309020205020404" pitchFamily="49" charset="0"/>
              </a:rPr>
              <a:t>(a)	Find the checksum byte.</a:t>
            </a:r>
          </a:p>
          <a:p>
            <a:r>
              <a:rPr lang="en-US" sz="2400" b="1" dirty="0">
                <a:solidFill>
                  <a:srgbClr val="004620"/>
                </a:solidFill>
                <a:cs typeface="Courier New" panose="02070309020205020404" pitchFamily="49" charset="0"/>
              </a:rPr>
              <a:t>		25H</a:t>
            </a:r>
          </a:p>
          <a:p>
            <a:r>
              <a:rPr lang="en-US" sz="2400" b="1" dirty="0">
                <a:solidFill>
                  <a:srgbClr val="004620"/>
                </a:solidFill>
                <a:cs typeface="Courier New" panose="02070309020205020404" pitchFamily="49" charset="0"/>
              </a:rPr>
              <a:t>        	+	62H</a:t>
            </a:r>
          </a:p>
          <a:p>
            <a:r>
              <a:rPr lang="en-US" sz="2400" b="1" dirty="0">
                <a:solidFill>
                  <a:srgbClr val="004620"/>
                </a:solidFill>
                <a:cs typeface="Courier New" panose="02070309020205020404" pitchFamily="49" charset="0"/>
              </a:rPr>
              <a:t>        	+	3FH</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  	52H</a:t>
            </a:r>
          </a:p>
          <a:p>
            <a:r>
              <a:rPr lang="en-US" sz="2400" b="1" dirty="0">
                <a:solidFill>
                  <a:srgbClr val="004620"/>
                </a:solidFill>
                <a:cs typeface="Courier New" panose="02070309020205020404" pitchFamily="49" charset="0"/>
              </a:rPr>
              <a:t>          		118H	</a:t>
            </a:r>
          </a:p>
          <a:p>
            <a:pPr algn="ctr"/>
            <a:r>
              <a:rPr lang="en-US" sz="2400" b="1" dirty="0">
                <a:solidFill>
                  <a:srgbClr val="004620"/>
                </a:solidFill>
                <a:cs typeface="Courier New" panose="02070309020205020404" pitchFamily="49" charset="0"/>
              </a:rPr>
              <a:t>(Dropping the carry of 1, we have 18H. Its 2’s complement is E8H. </a:t>
            </a:r>
          </a:p>
          <a:p>
            <a:pPr algn="ctr"/>
            <a:r>
              <a:rPr lang="en-US" sz="2400" b="1" dirty="0">
                <a:solidFill>
                  <a:srgbClr val="004620"/>
                </a:solidFill>
                <a:cs typeface="Courier New" panose="02070309020205020404" pitchFamily="49" charset="0"/>
              </a:rPr>
              <a:t>Therefore the checksum byte is E8H.)</a:t>
            </a:r>
          </a:p>
          <a:p>
            <a:endParaRPr lang="en-US" sz="2400" b="1" dirty="0">
              <a:solidFill>
                <a:srgbClr val="004620"/>
              </a:solidFill>
              <a:cs typeface="Courier New" panose="02070309020205020404" pitchFamily="49" charset="0"/>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0" y="276435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921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015663"/>
          </a:xfrm>
          <a:prstGeom prst="rect">
            <a:avLst/>
          </a:prstGeom>
          <a:noFill/>
        </p:spPr>
        <p:txBody>
          <a:bodyPr wrap="square">
            <a:spAutoFit/>
          </a:bodyPr>
          <a:lstStyle/>
          <a:p>
            <a:r>
              <a:rPr lang="en-US" sz="2000" b="1" dirty="0"/>
              <a:t>Assume that we have 4 bytes of hexadecimal data: 25H, 62H, 3FH, and 52H.</a:t>
            </a:r>
          </a:p>
          <a:p>
            <a:r>
              <a:rPr lang="en-US" sz="2000" b="1" dirty="0"/>
              <a:t>(a) Find the checksum byte,	(b) perform the checksum operation to ensure data integrity, and (c) if the second byte 62H has been changed to 22H, show how checksum detects the error.</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3260656"/>
            <a:ext cx="11238271" cy="3416320"/>
          </a:xfrm>
          <a:prstGeom prst="rect">
            <a:avLst/>
          </a:prstGeom>
          <a:noFill/>
        </p:spPr>
        <p:txBody>
          <a:bodyPr wrap="square">
            <a:spAutoFit/>
          </a:bodyPr>
          <a:lstStyle/>
          <a:p>
            <a:r>
              <a:rPr lang="en-US" sz="2400" b="1" dirty="0">
                <a:solidFill>
                  <a:srgbClr val="004620"/>
                </a:solidFill>
                <a:cs typeface="Courier New" panose="02070309020205020404" pitchFamily="49" charset="0"/>
              </a:rPr>
              <a:t>(b) 	Perform the checksum operation to ensure data integrity.</a:t>
            </a:r>
          </a:p>
          <a:p>
            <a:r>
              <a:rPr lang="en-US" sz="2400" b="1" dirty="0">
                <a:solidFill>
                  <a:srgbClr val="004620"/>
                </a:solidFill>
                <a:cs typeface="Courier New" panose="02070309020205020404" pitchFamily="49" charset="0"/>
              </a:rPr>
              <a:t>		25H</a:t>
            </a:r>
          </a:p>
          <a:p>
            <a:r>
              <a:rPr lang="en-US" sz="2400" b="1" dirty="0">
                <a:solidFill>
                  <a:srgbClr val="004620"/>
                </a:solidFill>
                <a:cs typeface="Courier New" panose="02070309020205020404" pitchFamily="49" charset="0"/>
              </a:rPr>
              <a:t>       	 +	62H</a:t>
            </a:r>
          </a:p>
          <a:p>
            <a:r>
              <a:rPr lang="en-US" sz="2400" b="1" dirty="0">
                <a:solidFill>
                  <a:srgbClr val="004620"/>
                </a:solidFill>
                <a:cs typeface="Courier New" panose="02070309020205020404" pitchFamily="49" charset="0"/>
              </a:rPr>
              <a:t>       	 +	3FH</a:t>
            </a:r>
          </a:p>
          <a:p>
            <a:r>
              <a:rPr lang="en-US" sz="2400" b="1" dirty="0">
                <a:solidFill>
                  <a:srgbClr val="004620"/>
                </a:solidFill>
                <a:cs typeface="Courier New" panose="02070309020205020404" pitchFamily="49" charset="0"/>
              </a:rPr>
              <a:t>       	 +  	52H</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 +  	E8H</a:t>
            </a:r>
          </a:p>
          <a:p>
            <a:r>
              <a:rPr lang="en-US" sz="2400" b="1" dirty="0">
                <a:solidFill>
                  <a:srgbClr val="004620"/>
                </a:solidFill>
                <a:cs typeface="Courier New" panose="02070309020205020404" pitchFamily="49" charset="0"/>
              </a:rPr>
              <a:t>          		200H	</a:t>
            </a:r>
          </a:p>
          <a:p>
            <a:pPr algn="ctr"/>
            <a:r>
              <a:rPr lang="en-US" sz="2400" b="1" dirty="0">
                <a:solidFill>
                  <a:srgbClr val="004620"/>
                </a:solidFill>
                <a:cs typeface="Courier New" panose="02070309020205020404" pitchFamily="49" charset="0"/>
              </a:rPr>
              <a:t>(Dropping the carries, we see 00, indicating data is not corrupted.)</a:t>
            </a:r>
          </a:p>
          <a:p>
            <a:endParaRPr lang="en-US" sz="2400" b="1" dirty="0">
              <a:solidFill>
                <a:srgbClr val="004620"/>
              </a:solidFill>
              <a:cs typeface="Courier New" panose="02070309020205020404" pitchFamily="49" charset="0"/>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0" y="276435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29436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694832" y="1539943"/>
            <a:ext cx="10802319" cy="1015663"/>
          </a:xfrm>
          <a:prstGeom prst="rect">
            <a:avLst/>
          </a:prstGeom>
          <a:noFill/>
        </p:spPr>
        <p:txBody>
          <a:bodyPr wrap="square">
            <a:spAutoFit/>
          </a:bodyPr>
          <a:lstStyle/>
          <a:p>
            <a:r>
              <a:rPr lang="en-US" sz="2000" b="1" dirty="0"/>
              <a:t>Assume that we have 4 bytes of hexadecimal data: 25H, 62H, 3FH, and 52H.</a:t>
            </a:r>
          </a:p>
          <a:p>
            <a:r>
              <a:rPr lang="en-US" sz="2000" b="1" dirty="0"/>
              <a:t>(a) Find the checksum byte,	(b) perform the checksum operation to ensure data integrity, and (c) if the second byte 62H has been changed to 22H, show how checksum detects the error.</a:t>
            </a:r>
          </a:p>
        </p:txBody>
      </p:sp>
      <p:sp>
        <p:nvSpPr>
          <p:cNvPr id="11" name="TextBox 10">
            <a:extLst>
              <a:ext uri="{FF2B5EF4-FFF2-40B4-BE49-F238E27FC236}">
                <a16:creationId xmlns:a16="http://schemas.microsoft.com/office/drawing/2014/main" id="{589970B7-2AE8-4CED-80FC-31F24CF2060B}"/>
              </a:ext>
            </a:extLst>
          </p:cNvPr>
          <p:cNvSpPr txBox="1"/>
          <p:nvPr/>
        </p:nvSpPr>
        <p:spPr>
          <a:xfrm>
            <a:off x="694832" y="3260656"/>
            <a:ext cx="11238271" cy="3416320"/>
          </a:xfrm>
          <a:prstGeom prst="rect">
            <a:avLst/>
          </a:prstGeom>
          <a:noFill/>
        </p:spPr>
        <p:txBody>
          <a:bodyPr wrap="square">
            <a:spAutoFit/>
          </a:bodyPr>
          <a:lstStyle/>
          <a:p>
            <a:r>
              <a:rPr lang="en-US" sz="2400" b="1" dirty="0">
                <a:solidFill>
                  <a:srgbClr val="004620"/>
                </a:solidFill>
                <a:cs typeface="Courier New" panose="02070309020205020404" pitchFamily="49" charset="0"/>
              </a:rPr>
              <a:t>(c) 	If the second byte 62H has been changed to 22H, show how checksum detects 	</a:t>
            </a:r>
          </a:p>
          <a:p>
            <a:r>
              <a:rPr lang="en-US" sz="2400" b="1" dirty="0">
                <a:solidFill>
                  <a:srgbClr val="004620"/>
                </a:solidFill>
                <a:cs typeface="Courier New" panose="02070309020205020404" pitchFamily="49" charset="0"/>
              </a:rPr>
              <a:t>	the error.</a:t>
            </a:r>
          </a:p>
          <a:p>
            <a:r>
              <a:rPr lang="en-US" sz="2400" b="1" dirty="0">
                <a:solidFill>
                  <a:srgbClr val="004620"/>
                </a:solidFill>
                <a:cs typeface="Courier New" panose="02070309020205020404" pitchFamily="49" charset="0"/>
              </a:rPr>
              <a:t>		25H</a:t>
            </a:r>
          </a:p>
          <a:p>
            <a:r>
              <a:rPr lang="en-US" sz="2400" b="1" dirty="0">
                <a:solidFill>
                  <a:srgbClr val="004620"/>
                </a:solidFill>
                <a:cs typeface="Courier New" panose="02070309020205020404" pitchFamily="49" charset="0"/>
              </a:rPr>
              <a:t>        	+	22H</a:t>
            </a:r>
          </a:p>
          <a:p>
            <a:r>
              <a:rPr lang="en-US" sz="2400" b="1" dirty="0">
                <a:solidFill>
                  <a:srgbClr val="004620"/>
                </a:solidFill>
                <a:cs typeface="Courier New" panose="02070309020205020404" pitchFamily="49" charset="0"/>
              </a:rPr>
              <a:t>        	+	3FH</a:t>
            </a:r>
          </a:p>
          <a:p>
            <a:r>
              <a:rPr lang="en-US" sz="2400" b="1" dirty="0">
                <a:solidFill>
                  <a:srgbClr val="004620"/>
                </a:solidFill>
                <a:cs typeface="Courier New" panose="02070309020205020404" pitchFamily="49" charset="0"/>
              </a:rPr>
              <a:t>        	+  	52H</a:t>
            </a:r>
          </a:p>
          <a:p>
            <a:r>
              <a:rPr lang="en-US" sz="2400" b="1" dirty="0">
                <a:solidFill>
                  <a:srgbClr val="004620"/>
                </a:solidFill>
                <a:cs typeface="Courier New" panose="02070309020205020404" pitchFamily="49" charset="0"/>
              </a:rPr>
              <a:t>        	</a:t>
            </a:r>
            <a:r>
              <a:rPr lang="en-US" sz="2400" b="1" u="sng" dirty="0">
                <a:solidFill>
                  <a:srgbClr val="004620"/>
                </a:solidFill>
                <a:cs typeface="Courier New" panose="02070309020205020404" pitchFamily="49" charset="0"/>
              </a:rPr>
              <a:t>+  	E8H</a:t>
            </a:r>
          </a:p>
          <a:p>
            <a:r>
              <a:rPr lang="en-US" sz="2400" b="1" dirty="0">
                <a:solidFill>
                  <a:srgbClr val="004620"/>
                </a:solidFill>
                <a:cs typeface="Courier New" panose="02070309020205020404" pitchFamily="49" charset="0"/>
              </a:rPr>
              <a:t>          		1C0H	</a:t>
            </a:r>
          </a:p>
          <a:p>
            <a:pPr algn="ctr"/>
            <a:r>
              <a:rPr lang="en-US" sz="2400" b="1" dirty="0">
                <a:solidFill>
                  <a:srgbClr val="004620"/>
                </a:solidFill>
                <a:cs typeface="Courier New" panose="02070309020205020404" pitchFamily="49" charset="0"/>
              </a:rPr>
              <a:t>(Dropping the carry, we get C0H, which is not 00, and that means data is corrupted.)</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76435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228486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0" y="1393599"/>
            <a:ext cx="10294374" cy="1446550"/>
          </a:xfrm>
          <a:prstGeom prst="rect">
            <a:avLst/>
          </a:prstGeom>
          <a:noFill/>
        </p:spPr>
        <p:txBody>
          <a:bodyPr wrap="square">
            <a:spAutoFit/>
          </a:bodyPr>
          <a:lstStyle/>
          <a:p>
            <a:r>
              <a:rPr lang="en-US" sz="2200" b="1" dirty="0"/>
              <a:t>Assume that RAM locations 40 - 44 have the following values. Write a program to find the sum of the values. At the end of the program, register A should contain the low byte and R7 the high byte. All values are in hex.</a:t>
            </a:r>
          </a:p>
          <a:p>
            <a:r>
              <a:rPr lang="en-US" sz="2200" b="1" dirty="0"/>
              <a:t>40=(7D)	41=(EB)		42=(C5)		43=(5B)		44=(30)</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1" y="3493143"/>
            <a:ext cx="11238271" cy="3139321"/>
          </a:xfrm>
          <a:prstGeom prst="rect">
            <a:avLst/>
          </a:prstGeom>
          <a:noFill/>
        </p:spPr>
        <p:txBody>
          <a:bodyPr wrap="square">
            <a:spAutoFit/>
          </a:bodyPr>
          <a:lstStyle/>
          <a:p>
            <a:r>
              <a:rPr lang="en-US" sz="2200" b="1" dirty="0">
                <a:solidFill>
                  <a:srgbClr val="004620"/>
                </a:solidFill>
                <a:cs typeface="Courier New" panose="02070309020205020404" pitchFamily="49" charset="0"/>
              </a:rPr>
              <a:t>		MOV	R0,#40H	;load pointer</a:t>
            </a:r>
          </a:p>
          <a:p>
            <a:r>
              <a:rPr lang="en-US" sz="2200" b="1" dirty="0">
                <a:solidFill>
                  <a:srgbClr val="004620"/>
                </a:solidFill>
                <a:cs typeface="Courier New" panose="02070309020205020404" pitchFamily="49" charset="0"/>
              </a:rPr>
              <a:t>		MOV	R2,#5		;load counter</a:t>
            </a:r>
          </a:p>
          <a:p>
            <a:r>
              <a:rPr lang="en-US" sz="2200" b="1" dirty="0">
                <a:solidFill>
                  <a:srgbClr val="004620"/>
                </a:solidFill>
                <a:cs typeface="Courier New" panose="02070309020205020404" pitchFamily="49" charset="0"/>
              </a:rPr>
              <a:t>		CLR	A		;A=0</a:t>
            </a:r>
          </a:p>
          <a:p>
            <a:r>
              <a:rPr lang="en-US" sz="2200" b="1" dirty="0">
                <a:solidFill>
                  <a:srgbClr val="004620"/>
                </a:solidFill>
                <a:cs typeface="Courier New" panose="02070309020205020404" pitchFamily="49" charset="0"/>
              </a:rPr>
              <a:t>		MOV	R7,A		;clear R7</a:t>
            </a:r>
          </a:p>
          <a:p>
            <a:r>
              <a:rPr lang="en-US" sz="2200" b="1" dirty="0">
                <a:solidFill>
                  <a:srgbClr val="004620"/>
                </a:solidFill>
                <a:cs typeface="Courier New" panose="02070309020205020404" pitchFamily="49" charset="0"/>
              </a:rPr>
              <a:t>AGAIN:		ADD	A,@R0		;add the byte pointer to A by R0</a:t>
            </a:r>
          </a:p>
          <a:p>
            <a:r>
              <a:rPr lang="en-US" sz="2200" b="1" dirty="0">
                <a:solidFill>
                  <a:srgbClr val="004620"/>
                </a:solidFill>
                <a:cs typeface="Courier New" panose="02070309020205020404" pitchFamily="49" charset="0"/>
              </a:rPr>
              <a:t>		JNC	NEXT		;if CY=0 don’t accumulate carry</a:t>
            </a:r>
          </a:p>
          <a:p>
            <a:r>
              <a:rPr lang="en-US" sz="2200" b="1" dirty="0">
                <a:solidFill>
                  <a:srgbClr val="004620"/>
                </a:solidFill>
                <a:cs typeface="Courier New" panose="02070309020205020404" pitchFamily="49" charset="0"/>
              </a:rPr>
              <a:t>		INC	R7		;keep track of carries</a:t>
            </a:r>
          </a:p>
          <a:p>
            <a:r>
              <a:rPr lang="en-US" sz="2200" b="1" dirty="0">
                <a:solidFill>
                  <a:srgbClr val="004620"/>
                </a:solidFill>
                <a:cs typeface="Courier New" panose="02070309020205020404" pitchFamily="49" charset="0"/>
              </a:rPr>
              <a:t>NEXT:		INC	R0		;increment pointer</a:t>
            </a:r>
          </a:p>
          <a:p>
            <a:r>
              <a:rPr lang="en-US" sz="2200" b="1" dirty="0">
                <a:solidFill>
                  <a:srgbClr val="004620"/>
                </a:solidFill>
                <a:cs typeface="Courier New" panose="02070309020205020404" pitchFamily="49" charset="0"/>
              </a:rPr>
              <a:t>		DJNZ	R2,AGAIN	;repeat until R2 is zero</a:t>
            </a:r>
          </a:p>
        </p:txBody>
      </p:sp>
      <p:sp>
        <p:nvSpPr>
          <p:cNvPr id="12" name="TextBox 11">
            <a:extLst>
              <a:ext uri="{FF2B5EF4-FFF2-40B4-BE49-F238E27FC236}">
                <a16:creationId xmlns:a16="http://schemas.microsoft.com/office/drawing/2014/main" id="{0BD49A13-274A-4D19-9B3F-75215B817F53}"/>
              </a:ext>
            </a:extLst>
          </p:cNvPr>
          <p:cNvSpPr txBox="1"/>
          <p:nvPr/>
        </p:nvSpPr>
        <p:spPr>
          <a:xfrm>
            <a:off x="-2" y="2962185"/>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29148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0" y="1393599"/>
            <a:ext cx="10294374" cy="769441"/>
          </a:xfrm>
          <a:prstGeom prst="rect">
            <a:avLst/>
          </a:prstGeom>
          <a:noFill/>
        </p:spPr>
        <p:txBody>
          <a:bodyPr wrap="square">
            <a:spAutoFit/>
          </a:bodyPr>
          <a:lstStyle/>
          <a:p>
            <a:r>
              <a:rPr lang="en-US" sz="2200" b="1" dirty="0"/>
              <a:t>Write a program to add two 16-bit numbers. The numbers are 3CE7H and 3B8DH. Place the sum in R7 and R6; R6 should have the lower byte.</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1" y="3478393"/>
            <a:ext cx="11238271" cy="2800767"/>
          </a:xfrm>
          <a:prstGeom prst="rect">
            <a:avLst/>
          </a:prstGeom>
          <a:noFill/>
        </p:spPr>
        <p:txBody>
          <a:bodyPr wrap="square">
            <a:spAutoFit/>
          </a:bodyPr>
          <a:lstStyle/>
          <a:p>
            <a:r>
              <a:rPr lang="en-US" sz="2200" b="1" dirty="0">
                <a:solidFill>
                  <a:srgbClr val="004620"/>
                </a:solidFill>
                <a:cs typeface="Courier New" panose="02070309020205020404" pitchFamily="49" charset="0"/>
              </a:rPr>
              <a:t>	CLR	C		;make CY=0</a:t>
            </a:r>
          </a:p>
          <a:p>
            <a:r>
              <a:rPr lang="en-US" sz="2200" b="1" dirty="0">
                <a:solidFill>
                  <a:srgbClr val="004620"/>
                </a:solidFill>
                <a:cs typeface="Courier New" panose="02070309020205020404" pitchFamily="49" charset="0"/>
              </a:rPr>
              <a:t>	MOV	A,#0E7H 	;load the low byte now A=E7H	</a:t>
            </a:r>
          </a:p>
          <a:p>
            <a:r>
              <a:rPr lang="en-US" sz="2200" b="1" dirty="0">
                <a:solidFill>
                  <a:srgbClr val="004620"/>
                </a:solidFill>
                <a:cs typeface="Courier New" panose="02070309020205020404" pitchFamily="49" charset="0"/>
              </a:rPr>
              <a:t>	ADD	A,#8DH		;add the low byte now A=74H and CY=1</a:t>
            </a:r>
          </a:p>
          <a:p>
            <a:r>
              <a:rPr lang="en-US" sz="2200" b="1" dirty="0">
                <a:solidFill>
                  <a:srgbClr val="004620"/>
                </a:solidFill>
                <a:cs typeface="Courier New" panose="02070309020205020404" pitchFamily="49" charset="0"/>
              </a:rPr>
              <a:t>	MOV	R6,A		;save the low byte of the sum in R6</a:t>
            </a:r>
          </a:p>
          <a:p>
            <a:r>
              <a:rPr lang="en-US" sz="2200" b="1" dirty="0">
                <a:solidFill>
                  <a:srgbClr val="004620"/>
                </a:solidFill>
                <a:cs typeface="Courier New" panose="02070309020205020404" pitchFamily="49" charset="0"/>
              </a:rPr>
              <a:t>	MOV	A,#3CH		;load the high byte</a:t>
            </a:r>
          </a:p>
          <a:p>
            <a:r>
              <a:rPr lang="en-US" sz="2200" b="1" dirty="0">
                <a:solidFill>
                  <a:srgbClr val="004620"/>
                </a:solidFill>
                <a:cs typeface="Courier New" panose="02070309020205020404" pitchFamily="49" charset="0"/>
              </a:rPr>
              <a:t>	ADDC	A,#3BH		;add with the carry</a:t>
            </a:r>
          </a:p>
          <a:p>
            <a:r>
              <a:rPr lang="en-US" sz="2200" b="1" dirty="0">
                <a:solidFill>
                  <a:srgbClr val="004620"/>
                </a:solidFill>
                <a:cs typeface="Courier New" panose="02070309020205020404" pitchFamily="49" charset="0"/>
              </a:rPr>
              <a:t>				;3B + 3C + 1 = 78(all in hex)</a:t>
            </a:r>
          </a:p>
          <a:p>
            <a:r>
              <a:rPr lang="en-US" sz="2200" b="1" dirty="0">
                <a:solidFill>
                  <a:srgbClr val="004620"/>
                </a:solidFill>
                <a:cs typeface="Courier New" panose="02070309020205020404" pitchFamily="49" charset="0"/>
              </a:rPr>
              <a:t>	MOV	R7,A		;save the high byte of the sum</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648877"/>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79147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1342104" y="3376602"/>
            <a:ext cx="4567083" cy="461665"/>
          </a:xfrm>
          <a:prstGeom prst="rect">
            <a:avLst/>
          </a:prstGeom>
          <a:noFill/>
        </p:spPr>
        <p:txBody>
          <a:bodyPr wrap="square" rtlCol="0">
            <a:spAutoFit/>
          </a:bodyPr>
          <a:lstStyle/>
          <a:p>
            <a:pPr lvl="0">
              <a:defRPr/>
            </a:pPr>
            <a:r>
              <a:rPr lang="en-US" sz="2400" b="1" dirty="0">
                <a:solidFill>
                  <a:prstClr val="black"/>
                </a:solidFill>
              </a:rPr>
              <a:t>Figure 6-1. BCD Code</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D6E4EABE-49CF-4E90-8F2F-E1ED7E84B05B}"/>
              </a:ext>
            </a:extLst>
          </p:cNvPr>
          <p:cNvSpPr/>
          <p:nvPr/>
        </p:nvSpPr>
        <p:spPr>
          <a:xfrm>
            <a:off x="6282814" y="347939"/>
            <a:ext cx="5353664" cy="6082358"/>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97C6C3-AA58-4836-AAEA-AD8C9DAECC3F}"/>
              </a:ext>
            </a:extLst>
          </p:cNvPr>
          <p:cNvPicPr>
            <a:picLocks noChangeAspect="1"/>
          </p:cNvPicPr>
          <p:nvPr/>
        </p:nvPicPr>
        <p:blipFill rotWithShape="1">
          <a:blip r:embed="rId2">
            <a:extLst>
              <a:ext uri="{28A0092B-C50C-407E-A947-70E740481C1C}">
                <a14:useLocalDpi xmlns:a14="http://schemas.microsoft.com/office/drawing/2010/main" val="0"/>
              </a:ext>
            </a:extLst>
          </a:blip>
          <a:srcRect b="4248"/>
          <a:stretch/>
        </p:blipFill>
        <p:spPr>
          <a:xfrm>
            <a:off x="7012287" y="553064"/>
            <a:ext cx="3894717" cy="5751872"/>
          </a:xfrm>
          <a:prstGeom prst="rect">
            <a:avLst/>
          </a:prstGeom>
        </p:spPr>
      </p:pic>
    </p:spTree>
    <p:extLst>
      <p:ext uri="{BB962C8B-B14F-4D97-AF65-F5344CB8AC3E}">
        <p14:creationId xmlns:p14="http://schemas.microsoft.com/office/powerpoint/2010/main" val="419097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6-4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0" y="1393599"/>
            <a:ext cx="10294374" cy="1107996"/>
          </a:xfrm>
          <a:prstGeom prst="rect">
            <a:avLst/>
          </a:prstGeom>
          <a:noFill/>
        </p:spPr>
        <p:txBody>
          <a:bodyPr wrap="square">
            <a:spAutoFit/>
          </a:bodyPr>
          <a:lstStyle/>
          <a:p>
            <a:r>
              <a:rPr lang="en-US" sz="2200" b="1" dirty="0"/>
              <a:t>Assume that 5 BCD data items are stored in RAM locations starting at 40H, as shown below.  Write a program to find the sum of all the numbers.  The result must be in BCD.</a:t>
            </a:r>
          </a:p>
          <a:p>
            <a:r>
              <a:rPr lang="en-US" sz="2200" b="1" dirty="0"/>
              <a:t>40=(71)		41=(11)		42=(65)		43=(59)		44=(37)</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1" y="3110542"/>
            <a:ext cx="11238271" cy="3477875"/>
          </a:xfrm>
          <a:prstGeom prst="rect">
            <a:avLst/>
          </a:prstGeom>
          <a:noFill/>
        </p:spPr>
        <p:txBody>
          <a:bodyPr wrap="square">
            <a:spAutoFit/>
          </a:bodyPr>
          <a:lstStyle/>
          <a:p>
            <a:r>
              <a:rPr lang="en-US" sz="2200" b="1" dirty="0">
                <a:solidFill>
                  <a:srgbClr val="004620"/>
                </a:solidFill>
                <a:cs typeface="Courier New" panose="02070309020205020404" pitchFamily="49" charset="0"/>
              </a:rPr>
              <a:t>		MOV	R0,#40H	;load pointer</a:t>
            </a:r>
          </a:p>
          <a:p>
            <a:r>
              <a:rPr lang="en-US" sz="2200" b="1" dirty="0">
                <a:solidFill>
                  <a:srgbClr val="004620"/>
                </a:solidFill>
                <a:cs typeface="Courier New" panose="02070309020205020404" pitchFamily="49" charset="0"/>
              </a:rPr>
              <a:t>		MOV	R2,#5		;load counter</a:t>
            </a:r>
          </a:p>
          <a:p>
            <a:r>
              <a:rPr lang="en-US" sz="2200" b="1" dirty="0">
                <a:solidFill>
                  <a:srgbClr val="004620"/>
                </a:solidFill>
                <a:cs typeface="Courier New" panose="02070309020205020404" pitchFamily="49" charset="0"/>
              </a:rPr>
              <a:t>		CLR	A		;A=0</a:t>
            </a:r>
          </a:p>
          <a:p>
            <a:r>
              <a:rPr lang="en-US" sz="2200" b="1" dirty="0">
                <a:solidFill>
                  <a:srgbClr val="004620"/>
                </a:solidFill>
                <a:cs typeface="Courier New" panose="02070309020205020404" pitchFamily="49" charset="0"/>
              </a:rPr>
              <a:t>		MOV	R7,A		;clear R7</a:t>
            </a:r>
          </a:p>
          <a:p>
            <a:r>
              <a:rPr lang="en-US" sz="2200" b="1" dirty="0">
                <a:solidFill>
                  <a:srgbClr val="004620"/>
                </a:solidFill>
                <a:cs typeface="Courier New" panose="02070309020205020404" pitchFamily="49" charset="0"/>
              </a:rPr>
              <a:t>AGAIN:		ADD	A,@R0		;add the byte pointer to A by R0</a:t>
            </a:r>
          </a:p>
          <a:p>
            <a:r>
              <a:rPr lang="en-US" sz="2200" b="1" dirty="0">
                <a:solidFill>
                  <a:srgbClr val="004620"/>
                </a:solidFill>
                <a:cs typeface="Courier New" panose="02070309020205020404" pitchFamily="49" charset="0"/>
              </a:rPr>
              <a:t>		DA	A		;adjust for BCD</a:t>
            </a:r>
          </a:p>
          <a:p>
            <a:r>
              <a:rPr lang="en-US" sz="2200" b="1" dirty="0">
                <a:solidFill>
                  <a:srgbClr val="004620"/>
                </a:solidFill>
                <a:cs typeface="Courier New" panose="02070309020205020404" pitchFamily="49" charset="0"/>
              </a:rPr>
              <a:t>		JNC	NEXT		;if CY=0 don’t accumulate carry</a:t>
            </a:r>
          </a:p>
          <a:p>
            <a:r>
              <a:rPr lang="en-US" sz="2200" b="1" dirty="0">
                <a:solidFill>
                  <a:srgbClr val="004620"/>
                </a:solidFill>
                <a:cs typeface="Courier New" panose="02070309020205020404" pitchFamily="49" charset="0"/>
              </a:rPr>
              <a:t>		INC	R7		;keep track of carries</a:t>
            </a:r>
          </a:p>
          <a:p>
            <a:r>
              <a:rPr lang="en-US" sz="2200" b="1" dirty="0">
                <a:solidFill>
                  <a:srgbClr val="004620"/>
                </a:solidFill>
                <a:cs typeface="Courier New" panose="02070309020205020404" pitchFamily="49" charset="0"/>
              </a:rPr>
              <a:t>NEXT:		INC	R0		;increment pointer</a:t>
            </a:r>
          </a:p>
          <a:p>
            <a:r>
              <a:rPr lang="en-US" sz="2200" b="1" dirty="0">
                <a:solidFill>
                  <a:srgbClr val="004620"/>
                </a:solidFill>
                <a:cs typeface="Courier New" panose="02070309020205020404" pitchFamily="49" charset="0"/>
              </a:rPr>
              <a:t>		DJNZ	R2,AGAIN	;repeat until R2 is zero</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648877"/>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62640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5275</Words>
  <Application>Microsoft Office PowerPoint</Application>
  <PresentationFormat>Widescreen</PresentationFormat>
  <Paragraphs>477</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Nassim</dc:creator>
  <cp:lastModifiedBy>Nassim</cp:lastModifiedBy>
  <cp:revision>48</cp:revision>
  <dcterms:created xsi:type="dcterms:W3CDTF">2021-12-24T07:30:16Z</dcterms:created>
  <dcterms:modified xsi:type="dcterms:W3CDTF">2022-01-05T16:31:03Z</dcterms:modified>
</cp:coreProperties>
</file>