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8" r:id="rId1"/>
  </p:sldMasterIdLst>
  <p:sldIdLst>
    <p:sldId id="273" r:id="rId2"/>
    <p:sldId id="256" r:id="rId3"/>
    <p:sldId id="257" r:id="rId4"/>
    <p:sldId id="258" r:id="rId5"/>
    <p:sldId id="293" r:id="rId6"/>
    <p:sldId id="301" r:id="rId7"/>
    <p:sldId id="302" r:id="rId8"/>
    <p:sldId id="318" r:id="rId9"/>
    <p:sldId id="303" r:id="rId10"/>
    <p:sldId id="306" r:id="rId11"/>
    <p:sldId id="307" r:id="rId12"/>
    <p:sldId id="319" r:id="rId13"/>
    <p:sldId id="309" r:id="rId14"/>
    <p:sldId id="320" r:id="rId15"/>
    <p:sldId id="321" r:id="rId16"/>
    <p:sldId id="322" r:id="rId17"/>
    <p:sldId id="323" r:id="rId18"/>
    <p:sldId id="324" r:id="rId19"/>
    <p:sldId id="325" r:id="rId20"/>
    <p:sldId id="326" r:id="rId21"/>
    <p:sldId id="327" r:id="rId22"/>
    <p:sldId id="328" r:id="rId23"/>
    <p:sldId id="329" r:id="rId24"/>
    <p:sldId id="330" r:id="rId25"/>
    <p:sldId id="331" r:id="rId26"/>
    <p:sldId id="332" r:id="rId27"/>
    <p:sldId id="333" r:id="rId28"/>
    <p:sldId id="334" r:id="rId29"/>
    <p:sldId id="335" r:id="rId30"/>
    <p:sldId id="336" r:id="rId31"/>
    <p:sldId id="337" r:id="rId32"/>
    <p:sldId id="338" r:id="rId33"/>
    <p:sldId id="339" r:id="rId34"/>
    <p:sldId id="34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A37"/>
    <a:srgbClr val="004620"/>
    <a:srgbClr val="65FFAB"/>
    <a:srgbClr val="FF3300"/>
    <a:srgbClr val="FF6600"/>
    <a:srgbClr val="FF8837"/>
    <a:srgbClr val="FF845D"/>
    <a:srgbClr val="FF440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8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DEA1-B942-4105-B780-AA6C61DD62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ED8410-E9AB-4A80-BB9A-E3A6E3271E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FF2968-7F1C-42FC-AFB1-9B32C6A0488B}"/>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5" name="Footer Placeholder 4">
            <a:extLst>
              <a:ext uri="{FF2B5EF4-FFF2-40B4-BE49-F238E27FC236}">
                <a16:creationId xmlns:a16="http://schemas.microsoft.com/office/drawing/2014/main" id="{BA99A284-56BC-4FC1-A400-42D081937F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FE2E14-048B-4BDE-A400-A8B4D97E4B8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9364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4FE2E-C0F7-4C5C-9CEA-D28CAF746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AFFC02-D00B-40EF-A92A-99EE353FEF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EC0520-4F6A-4645-ACF2-633F2B8BAFE5}"/>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5" name="Footer Placeholder 4">
            <a:extLst>
              <a:ext uri="{FF2B5EF4-FFF2-40B4-BE49-F238E27FC236}">
                <a16:creationId xmlns:a16="http://schemas.microsoft.com/office/drawing/2014/main" id="{9C128E26-4B24-4EB8-9B99-E9742BE1A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B4648B-63DE-4DE5-ACB2-F06C6BB389E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610743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D4BD0A-36E0-4A67-935D-0CFFB59019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6CBB32-FF68-4AC7-8A6A-9CA9A7732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485DC6-5CBF-4043-ADF2-B93127769434}"/>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5" name="Footer Placeholder 4">
            <a:extLst>
              <a:ext uri="{FF2B5EF4-FFF2-40B4-BE49-F238E27FC236}">
                <a16:creationId xmlns:a16="http://schemas.microsoft.com/office/drawing/2014/main" id="{DFA9EDF2-3D5C-40A4-AD02-AB4ECC9C9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93139-6470-4812-BC98-5DD6B0171BC4}"/>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57330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F218-30FC-44E8-9D16-0F00FA18C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236FA2-EEF2-44EC-A633-201B006A05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99C7E-0DBA-4793-91C9-84ADCA9D7D64}"/>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5" name="Footer Placeholder 4">
            <a:extLst>
              <a:ext uri="{FF2B5EF4-FFF2-40B4-BE49-F238E27FC236}">
                <a16:creationId xmlns:a16="http://schemas.microsoft.com/office/drawing/2014/main" id="{6A9873C3-6EEF-4638-9F4D-35A5ED78EE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3D79E4-E955-42EA-9FFC-F59B57EB3B1F}"/>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8626131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E240F-92C2-40DF-AA68-ACDE501AF0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DAB4D-24B0-41B7-A749-0CCCFAA88F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8BAACE-EDC7-40FD-89D4-C20D07AAF04B}"/>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5" name="Footer Placeholder 4">
            <a:extLst>
              <a:ext uri="{FF2B5EF4-FFF2-40B4-BE49-F238E27FC236}">
                <a16:creationId xmlns:a16="http://schemas.microsoft.com/office/drawing/2014/main" id="{4A659CB7-3965-4EC9-BB27-3C5654013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B57475-5568-4B32-A941-7E2BAA54B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339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61F24-DB25-4ED6-9B6A-52FD23202D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696F65-D8AD-425B-B8FE-39F68D53E4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905CCF-9B28-43A2-8F24-52C7BFE8F6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BFAE70-89B6-4E4A-95D1-E12F9266A6AD}"/>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6" name="Footer Placeholder 5">
            <a:extLst>
              <a:ext uri="{FF2B5EF4-FFF2-40B4-BE49-F238E27FC236}">
                <a16:creationId xmlns:a16="http://schemas.microsoft.com/office/drawing/2014/main" id="{E33AB15E-F5A7-461D-8A0D-CDB81ACA95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3A2958-D4F3-435C-8142-47605F279E98}"/>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936025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58F8-198F-4434-A132-09ECFB4430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15A783-B685-42F5-A30E-27E7977F3B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BFF1C60-0F6F-4109-AFFE-B9487761F3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3B96CD-25CD-439E-B6E6-C84C3685B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D748D5-47C4-4749-9B40-9F3F7E4D1D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1208C3-1B0D-418B-98BE-EE83E2DD1A6F}"/>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8" name="Footer Placeholder 7">
            <a:extLst>
              <a:ext uri="{FF2B5EF4-FFF2-40B4-BE49-F238E27FC236}">
                <a16:creationId xmlns:a16="http://schemas.microsoft.com/office/drawing/2014/main" id="{AB85FD22-E0EF-47FD-BDFA-4DE3A771CE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7E6D0-175F-49B4-8635-FF7663F73273}"/>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129422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1386-720D-4B6D-8A7C-C63FCF7590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48BE7-499A-41B9-8210-EA417E0B244D}"/>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4" name="Footer Placeholder 3">
            <a:extLst>
              <a:ext uri="{FF2B5EF4-FFF2-40B4-BE49-F238E27FC236}">
                <a16:creationId xmlns:a16="http://schemas.microsoft.com/office/drawing/2014/main" id="{6E8C1033-0E84-4C11-A608-64AA65FCC2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095E14-D7F1-4558-9D6D-C864D66BF04B}"/>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85665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16908A-7C97-4B84-8E24-B7DAE0A5D2B9}"/>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3" name="Footer Placeholder 2">
            <a:extLst>
              <a:ext uri="{FF2B5EF4-FFF2-40B4-BE49-F238E27FC236}">
                <a16:creationId xmlns:a16="http://schemas.microsoft.com/office/drawing/2014/main" id="{12CE7DC2-D6CB-4AA2-B637-DE5B49E5D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A88BD0E-2FC1-499B-B295-01C45C132E25}"/>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258293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C19-7435-4813-A9B9-6EA19C23E6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77EDBB-01A5-48AC-99F5-6E1F7069FF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7A22B8-E25D-490A-BD7F-37431E55B4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8E724-2AC7-416E-B8D5-EB99F574F21C}"/>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6" name="Footer Placeholder 5">
            <a:extLst>
              <a:ext uri="{FF2B5EF4-FFF2-40B4-BE49-F238E27FC236}">
                <a16:creationId xmlns:a16="http://schemas.microsoft.com/office/drawing/2014/main" id="{238FE5CE-FBC7-4597-B74C-3AB5E8BF6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272EF-B660-44AC-A66B-6EDD00C50E97}"/>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2868151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A96CA-C001-4815-975A-229C32560A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F575CB-F7E4-49A7-AD73-80C3DEC3ED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0ED32D-BE05-44E1-87D9-1A8C9E2509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A09B3-A8C0-467C-92A6-03DBDF1CE9AF}"/>
              </a:ext>
            </a:extLst>
          </p:cNvPr>
          <p:cNvSpPr>
            <a:spLocks noGrp="1"/>
          </p:cNvSpPr>
          <p:nvPr>
            <p:ph type="dt" sz="half" idx="10"/>
          </p:nvPr>
        </p:nvSpPr>
        <p:spPr/>
        <p:txBody>
          <a:bodyPr/>
          <a:lstStyle/>
          <a:p>
            <a:fld id="{D465AAC8-2092-48F0-B34D-B8CCCF906370}" type="datetimeFigureOut">
              <a:rPr lang="en-US" smtClean="0"/>
              <a:t>12/27/2021</a:t>
            </a:fld>
            <a:endParaRPr lang="en-US"/>
          </a:p>
        </p:txBody>
      </p:sp>
      <p:sp>
        <p:nvSpPr>
          <p:cNvPr id="6" name="Footer Placeholder 5">
            <a:extLst>
              <a:ext uri="{FF2B5EF4-FFF2-40B4-BE49-F238E27FC236}">
                <a16:creationId xmlns:a16="http://schemas.microsoft.com/office/drawing/2014/main" id="{51C445CF-13AE-4F7A-963B-408B58007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E03878-CDAC-4307-9C4C-6B756A292EF6}"/>
              </a:ext>
            </a:extLst>
          </p:cNvPr>
          <p:cNvSpPr>
            <a:spLocks noGrp="1"/>
          </p:cNvSpPr>
          <p:nvPr>
            <p:ph type="sldNum" sz="quarter" idx="12"/>
          </p:nvPr>
        </p:nvSpPr>
        <p:spPr/>
        <p:txBody>
          <a:bodyPr/>
          <a:lstStyle/>
          <a:p>
            <a:fld id="{884D3988-B388-488A-8082-C4476728DA82}" type="slidenum">
              <a:rPr lang="en-US" smtClean="0"/>
              <a:t>‹#›</a:t>
            </a:fld>
            <a:endParaRPr lang="en-US"/>
          </a:p>
        </p:txBody>
      </p:sp>
    </p:spTree>
    <p:extLst>
      <p:ext uri="{BB962C8B-B14F-4D97-AF65-F5344CB8AC3E}">
        <p14:creationId xmlns:p14="http://schemas.microsoft.com/office/powerpoint/2010/main" val="1140167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9D57F-0FC2-43FA-B8BD-D62AD90D3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EF4C3D-DE58-495A-9861-2CB879B7F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FCB979-A5AB-4BDD-83A3-ED8ADE7FF3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65AAC8-2092-48F0-B34D-B8CCCF906370}" type="datetimeFigureOut">
              <a:rPr lang="en-US" smtClean="0"/>
              <a:t>12/27/2021</a:t>
            </a:fld>
            <a:endParaRPr lang="en-US"/>
          </a:p>
        </p:txBody>
      </p:sp>
      <p:sp>
        <p:nvSpPr>
          <p:cNvPr id="5" name="Footer Placeholder 4">
            <a:extLst>
              <a:ext uri="{FF2B5EF4-FFF2-40B4-BE49-F238E27FC236}">
                <a16:creationId xmlns:a16="http://schemas.microsoft.com/office/drawing/2014/main" id="{96D044F0-88E5-4431-B4B6-2DCA9574F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EAC9FE-E377-4D29-8348-7274FBE324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D3988-B388-488A-8082-C4476728DA82}" type="slidenum">
              <a:rPr lang="en-US" smtClean="0"/>
              <a:t>‹#›</a:t>
            </a:fld>
            <a:endParaRPr lang="en-US"/>
          </a:p>
        </p:txBody>
      </p:sp>
    </p:spTree>
    <p:extLst>
      <p:ext uri="{BB962C8B-B14F-4D97-AF65-F5344CB8AC3E}">
        <p14:creationId xmlns:p14="http://schemas.microsoft.com/office/powerpoint/2010/main" val="4193298152"/>
      </p:ext>
    </p:extLst>
  </p:cSld>
  <p:clrMap bg1="lt1" tx1="dk1" bg2="lt2" tx2="dk2" accent1="accent1" accent2="accent2" accent3="accent3" accent4="accent4" accent5="accent5" accent6="accent6" hlink="hlink" folHlink="folHlink"/>
  <p:sldLayoutIdLst>
    <p:sldLayoutId id="2147483809" r:id="rId1"/>
    <p:sldLayoutId id="2147483810" r:id="rId2"/>
    <p:sldLayoutId id="2147483811" r:id="rId3"/>
    <p:sldLayoutId id="2147483812" r:id="rId4"/>
    <p:sldLayoutId id="2147483813" r:id="rId5"/>
    <p:sldLayoutId id="2147483814" r:id="rId6"/>
    <p:sldLayoutId id="2147483815" r:id="rId7"/>
    <p:sldLayoutId id="2147483816" r:id="rId8"/>
    <p:sldLayoutId id="2147483817" r:id="rId9"/>
    <p:sldLayoutId id="2147483818" r:id="rId10"/>
    <p:sldLayoutId id="21474838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00D4B26-D679-4FB4-B936-3F88F1915D32}"/>
              </a:ext>
            </a:extLst>
          </p:cNvPr>
          <p:cNvSpPr/>
          <p:nvPr/>
        </p:nvSpPr>
        <p:spPr>
          <a:xfrm>
            <a:off x="0" y="0"/>
            <a:ext cx="12192000" cy="68580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4FEFEDF-5770-40AF-B49C-5BA88A191546}"/>
              </a:ext>
            </a:extLst>
          </p:cNvPr>
          <p:cNvSpPr txBox="1"/>
          <p:nvPr/>
        </p:nvSpPr>
        <p:spPr>
          <a:xfrm>
            <a:off x="373625" y="1322268"/>
            <a:ext cx="6985819" cy="2123658"/>
          </a:xfrm>
          <a:prstGeom prst="rect">
            <a:avLst/>
          </a:prstGeom>
          <a:noFill/>
        </p:spPr>
        <p:txBody>
          <a:bodyPr wrap="square" rtlCol="0">
            <a:spAutoFit/>
          </a:bodyPr>
          <a:lstStyle/>
          <a:p>
            <a:pPr algn="ctr"/>
            <a:r>
              <a:rPr lang="en-US" sz="4400" b="1" dirty="0"/>
              <a:t>THE 8051</a:t>
            </a:r>
          </a:p>
          <a:p>
            <a:pPr algn="ctr"/>
            <a:r>
              <a:rPr lang="en-US" sz="4400" b="1" dirty="0"/>
              <a:t>MICROCONTROLLER &amp; Embedded Systems</a:t>
            </a:r>
          </a:p>
        </p:txBody>
      </p:sp>
      <p:sp>
        <p:nvSpPr>
          <p:cNvPr id="5" name="TextBox 4">
            <a:extLst>
              <a:ext uri="{FF2B5EF4-FFF2-40B4-BE49-F238E27FC236}">
                <a16:creationId xmlns:a16="http://schemas.microsoft.com/office/drawing/2014/main" id="{3C3433A4-5538-42A5-8C39-9A740F184335}"/>
              </a:ext>
            </a:extLst>
          </p:cNvPr>
          <p:cNvSpPr txBox="1"/>
          <p:nvPr/>
        </p:nvSpPr>
        <p:spPr>
          <a:xfrm>
            <a:off x="11982" y="3837801"/>
            <a:ext cx="7492181" cy="830997"/>
          </a:xfrm>
          <a:prstGeom prst="rect">
            <a:avLst/>
          </a:prstGeom>
          <a:noFill/>
        </p:spPr>
        <p:txBody>
          <a:bodyPr wrap="square" rtlCol="0">
            <a:spAutoFit/>
          </a:bodyPr>
          <a:lstStyle/>
          <a:p>
            <a:pPr algn="ctr"/>
            <a:r>
              <a:rPr lang="en-US" sz="2400" b="1" i="0" dirty="0">
                <a:solidFill>
                  <a:srgbClr val="004620"/>
                </a:solidFill>
                <a:effectLst/>
              </a:rPr>
              <a:t>Muhammad Ali </a:t>
            </a:r>
            <a:r>
              <a:rPr lang="en-US" sz="2400" b="1" i="0" dirty="0" err="1">
                <a:solidFill>
                  <a:srgbClr val="004620"/>
                </a:solidFill>
                <a:effectLst/>
              </a:rPr>
              <a:t>Mazidi</a:t>
            </a:r>
            <a:r>
              <a:rPr lang="en-US" sz="2400" b="1" i="0" dirty="0">
                <a:solidFill>
                  <a:srgbClr val="004620"/>
                </a:solidFill>
                <a:effectLst/>
              </a:rPr>
              <a:t>, Janice </a:t>
            </a:r>
            <a:r>
              <a:rPr lang="en-US" sz="2400" b="1" i="0" dirty="0" err="1">
                <a:solidFill>
                  <a:srgbClr val="004620"/>
                </a:solidFill>
                <a:effectLst/>
              </a:rPr>
              <a:t>Mazidi</a:t>
            </a:r>
            <a:r>
              <a:rPr lang="en-US" sz="2400" b="1" dirty="0">
                <a:solidFill>
                  <a:srgbClr val="004620"/>
                </a:solidFill>
              </a:rPr>
              <a:t> </a:t>
            </a:r>
          </a:p>
          <a:p>
            <a:pPr algn="ctr"/>
            <a:r>
              <a:rPr lang="en-US" sz="2400" b="1" dirty="0">
                <a:solidFill>
                  <a:srgbClr val="004620"/>
                </a:solidFill>
              </a:rPr>
              <a:t>&amp; </a:t>
            </a:r>
            <a:r>
              <a:rPr lang="en-US" sz="2400" b="1" i="0" dirty="0" err="1">
                <a:solidFill>
                  <a:srgbClr val="004620"/>
                </a:solidFill>
                <a:effectLst/>
              </a:rPr>
              <a:t>Rolin</a:t>
            </a:r>
            <a:r>
              <a:rPr lang="en-US" sz="2400" b="1" i="0" dirty="0">
                <a:solidFill>
                  <a:srgbClr val="004620"/>
                </a:solidFill>
                <a:effectLst/>
              </a:rPr>
              <a:t> McKinlay</a:t>
            </a:r>
            <a:endParaRPr lang="en-US" sz="2400" b="1" dirty="0">
              <a:solidFill>
                <a:srgbClr val="004620"/>
              </a:solidFill>
            </a:endParaRPr>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5" y="3800510"/>
            <a:ext cx="6469626"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pic>
        <p:nvPicPr>
          <p:cNvPr id="8" name="Picture 7">
            <a:extLst>
              <a:ext uri="{FF2B5EF4-FFF2-40B4-BE49-F238E27FC236}">
                <a16:creationId xmlns:a16="http://schemas.microsoft.com/office/drawing/2014/main" id="{574BD9BB-EABB-49FE-ACF4-2C4E151BD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6145" y="715911"/>
            <a:ext cx="3619500" cy="4762500"/>
          </a:xfrm>
          <a:prstGeom prst="rect">
            <a:avLst/>
          </a:prstGeom>
        </p:spPr>
      </p:pic>
    </p:spTree>
    <p:extLst>
      <p:ext uri="{BB962C8B-B14F-4D97-AF65-F5344CB8AC3E}">
        <p14:creationId xmlns:p14="http://schemas.microsoft.com/office/powerpoint/2010/main" val="1081109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heel(1)">
                                      <p:cBhvr>
                                        <p:cTn id="10" dur="2000"/>
                                        <p:tgtEl>
                                          <p:spTgt spid="4"/>
                                        </p:tgtEl>
                                      </p:cBhvr>
                                    </p:animEffect>
                                  </p:childTnLst>
                                </p:cTn>
                              </p:par>
                              <p:par>
                                <p:cTn id="11" presetID="21" presetClass="entr" presetSubtype="1"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heel(1)">
                                      <p:cBhvr>
                                        <p:cTn id="13" dur="2000"/>
                                        <p:tgtEl>
                                          <p:spTgt spid="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heel(1)">
                                      <p:cBhvr>
                                        <p:cTn id="16"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3-5</a:t>
            </a:r>
          </a:p>
        </p:txBody>
      </p:sp>
      <p:sp>
        <p:nvSpPr>
          <p:cNvPr id="18" name="TextBox 17">
            <a:extLst>
              <a:ext uri="{FF2B5EF4-FFF2-40B4-BE49-F238E27FC236}">
                <a16:creationId xmlns:a16="http://schemas.microsoft.com/office/drawing/2014/main" id="{8851DF26-028E-4054-AD51-5EFD7087D504}"/>
              </a:ext>
            </a:extLst>
          </p:cNvPr>
          <p:cNvSpPr txBox="1"/>
          <p:nvPr/>
        </p:nvSpPr>
        <p:spPr>
          <a:xfrm>
            <a:off x="873546" y="1569971"/>
            <a:ext cx="10853997" cy="707886"/>
          </a:xfrm>
          <a:prstGeom prst="rect">
            <a:avLst/>
          </a:prstGeom>
          <a:noFill/>
        </p:spPr>
        <p:txBody>
          <a:bodyPr wrap="square">
            <a:spAutoFit/>
          </a:bodyPr>
          <a:lstStyle/>
          <a:p>
            <a:pPr lvl="0"/>
            <a:r>
              <a:rPr lang="en-US" sz="2000" b="1" dirty="0">
                <a:solidFill>
                  <a:prstClr val="black"/>
                </a:solidFill>
              </a:rPr>
              <a:t>Find the sum of the values 79H, F5H, and E2H. Put the sum in registers R0 (low byte) and R5 (high byte).</a:t>
            </a:r>
          </a:p>
        </p:txBody>
      </p:sp>
      <p:sp>
        <p:nvSpPr>
          <p:cNvPr id="20" name="TextBox 19">
            <a:extLst>
              <a:ext uri="{FF2B5EF4-FFF2-40B4-BE49-F238E27FC236}">
                <a16:creationId xmlns:a16="http://schemas.microsoft.com/office/drawing/2014/main" id="{F4609828-A564-4EB3-A9D2-E7990A172680}"/>
              </a:ext>
            </a:extLst>
          </p:cNvPr>
          <p:cNvSpPr txBox="1"/>
          <p:nvPr/>
        </p:nvSpPr>
        <p:spPr>
          <a:xfrm>
            <a:off x="1078093" y="2581609"/>
            <a:ext cx="10444901" cy="4185761"/>
          </a:xfrm>
          <a:prstGeom prst="rect">
            <a:avLst/>
          </a:prstGeom>
          <a:noFill/>
        </p:spPr>
        <p:txBody>
          <a:bodyPr wrap="square">
            <a:spAutoFit/>
          </a:bodyPr>
          <a:lstStyle/>
          <a:p>
            <a:pPr lvl="0"/>
            <a:r>
              <a:rPr lang="en-US" sz="2400" b="1" dirty="0">
                <a:solidFill>
                  <a:srgbClr val="004620"/>
                </a:solidFill>
              </a:rPr>
              <a:t>		</a:t>
            </a:r>
            <a:r>
              <a:rPr lang="en-US" sz="2200" b="1" dirty="0">
                <a:solidFill>
                  <a:srgbClr val="004620"/>
                </a:solidFill>
                <a:latin typeface="Courier New" panose="02070309020205020404" pitchFamily="49" charset="0"/>
                <a:cs typeface="Courier New" panose="02070309020205020404" pitchFamily="49" charset="0"/>
              </a:rPr>
              <a:t>MOV 	A,#0		;clear A(A=0)</a:t>
            </a:r>
          </a:p>
          <a:p>
            <a:pPr lvl="0"/>
            <a:r>
              <a:rPr lang="en-US" sz="2200" b="1" dirty="0">
                <a:solidFill>
                  <a:srgbClr val="004620"/>
                </a:solidFill>
                <a:latin typeface="Courier New" panose="02070309020205020404" pitchFamily="49" charset="0"/>
                <a:cs typeface="Courier New" panose="02070309020205020404" pitchFamily="49" charset="0"/>
              </a:rPr>
              <a:t>		MOV  R5,A		;clear R5</a:t>
            </a:r>
          </a:p>
          <a:p>
            <a:pPr lvl="0"/>
            <a:r>
              <a:rPr lang="en-US" sz="2200" b="1" dirty="0">
                <a:solidFill>
                  <a:srgbClr val="004620"/>
                </a:solidFill>
                <a:latin typeface="Courier New" panose="02070309020205020404" pitchFamily="49" charset="0"/>
                <a:cs typeface="Courier New" panose="02070309020205020404" pitchFamily="49" charset="0"/>
              </a:rPr>
              <a:t>		ADD	A,#79H	;A=0+79H=79H</a:t>
            </a:r>
          </a:p>
          <a:p>
            <a:pPr lvl="0"/>
            <a:r>
              <a:rPr lang="en-US" sz="2200" b="1" dirty="0">
                <a:solidFill>
                  <a:srgbClr val="004620"/>
                </a:solidFill>
                <a:latin typeface="Courier New" panose="02070309020205020404" pitchFamily="49" charset="0"/>
                <a:cs typeface="Courier New" panose="02070309020205020404" pitchFamily="49" charset="0"/>
              </a:rPr>
              <a:t>		JNC	N_1		;if no carry, add next number</a:t>
            </a:r>
          </a:p>
          <a:p>
            <a:pPr lvl="0"/>
            <a:r>
              <a:rPr lang="en-US" sz="2200" b="1" dirty="0">
                <a:solidFill>
                  <a:srgbClr val="004620"/>
                </a:solidFill>
                <a:latin typeface="Courier New" panose="02070309020205020404" pitchFamily="49" charset="0"/>
                <a:cs typeface="Courier New" panose="02070309020205020404" pitchFamily="49" charset="0"/>
              </a:rPr>
              <a:t>		INC	R5		;if CY=1, increment R5 </a:t>
            </a:r>
          </a:p>
          <a:p>
            <a:pPr lvl="0"/>
            <a:r>
              <a:rPr lang="en-US" sz="2200" b="1" dirty="0">
                <a:solidFill>
                  <a:srgbClr val="004620"/>
                </a:solidFill>
                <a:latin typeface="Courier New" panose="02070309020205020404" pitchFamily="49" charset="0"/>
                <a:cs typeface="Courier New" panose="02070309020205020404" pitchFamily="49" charset="0"/>
              </a:rPr>
              <a:t>N_1:		ADD 	A,#0F5H	;A=79+F5=6E and CY=1</a:t>
            </a:r>
          </a:p>
          <a:p>
            <a:pPr lvl="0"/>
            <a:r>
              <a:rPr lang="en-US" sz="2200" b="1" dirty="0">
                <a:solidFill>
                  <a:srgbClr val="004620"/>
                </a:solidFill>
                <a:latin typeface="Courier New" panose="02070309020205020404" pitchFamily="49" charset="0"/>
                <a:cs typeface="Courier New" panose="02070309020205020404" pitchFamily="49" charset="0"/>
              </a:rPr>
              <a:t>		JNC	N_2		;jump if CY=0</a:t>
            </a:r>
          </a:p>
          <a:p>
            <a:pPr lvl="0"/>
            <a:r>
              <a:rPr lang="en-US" sz="2200" b="1" dirty="0">
                <a:solidFill>
                  <a:srgbClr val="004620"/>
                </a:solidFill>
                <a:latin typeface="Courier New" panose="02070309020205020404" pitchFamily="49" charset="0"/>
                <a:cs typeface="Courier New" panose="02070309020205020404" pitchFamily="49" charset="0"/>
              </a:rPr>
              <a:t>		INC	R5		;If CY=1 then increment R5(R5=1)</a:t>
            </a:r>
          </a:p>
          <a:p>
            <a:pPr lvl="0"/>
            <a:r>
              <a:rPr lang="en-US" sz="2200" b="1" dirty="0">
                <a:solidFill>
                  <a:srgbClr val="004620"/>
                </a:solidFill>
                <a:latin typeface="Courier New" panose="02070309020205020404" pitchFamily="49" charset="0"/>
                <a:cs typeface="Courier New" panose="02070309020205020404" pitchFamily="49" charset="0"/>
              </a:rPr>
              <a:t>N_2:		ADD	A,#0E2H	;A=6E+E2=50 and CY=1</a:t>
            </a:r>
          </a:p>
          <a:p>
            <a:pPr lvl="0"/>
            <a:r>
              <a:rPr lang="en-US" sz="2200" b="1" dirty="0">
                <a:solidFill>
                  <a:srgbClr val="004620"/>
                </a:solidFill>
                <a:latin typeface="Courier New" panose="02070309020205020404" pitchFamily="49" charset="0"/>
                <a:cs typeface="Courier New" panose="02070309020205020404" pitchFamily="49" charset="0"/>
              </a:rPr>
              <a:t>		JNC	OVER		;jump if CY=0</a:t>
            </a:r>
          </a:p>
          <a:p>
            <a:pPr lvl="0"/>
            <a:r>
              <a:rPr lang="en-US" sz="2200" b="1" dirty="0">
                <a:solidFill>
                  <a:srgbClr val="004620"/>
                </a:solidFill>
                <a:latin typeface="Courier New" panose="02070309020205020404" pitchFamily="49" charset="0"/>
                <a:cs typeface="Courier New" panose="02070309020205020404" pitchFamily="49" charset="0"/>
              </a:rPr>
              <a:t>		INC	R5		;if CY=1, increment 5</a:t>
            </a:r>
          </a:p>
          <a:p>
            <a:pPr lvl="0"/>
            <a:r>
              <a:rPr lang="en-US" sz="2200" b="1" dirty="0">
                <a:solidFill>
                  <a:srgbClr val="004620"/>
                </a:solidFill>
                <a:latin typeface="Courier New" panose="02070309020205020404" pitchFamily="49" charset="0"/>
                <a:cs typeface="Courier New" panose="02070309020205020404" pitchFamily="49" charset="0"/>
              </a:rPr>
              <a:t>OVER:	MOV	R0,A			;Now R0=50H, and R5=02 </a:t>
            </a:r>
          </a:p>
        </p:txBody>
      </p:sp>
      <p:sp>
        <p:nvSpPr>
          <p:cNvPr id="21" name="TextBox 20">
            <a:extLst>
              <a:ext uri="{FF2B5EF4-FFF2-40B4-BE49-F238E27FC236}">
                <a16:creationId xmlns:a16="http://schemas.microsoft.com/office/drawing/2014/main" id="{C34E87A2-6082-4EE1-AB14-F9B6E3305F0F}"/>
              </a:ext>
            </a:extLst>
          </p:cNvPr>
          <p:cNvSpPr txBox="1"/>
          <p:nvPr/>
        </p:nvSpPr>
        <p:spPr>
          <a:xfrm>
            <a:off x="1" y="2028672"/>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4058792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0" grpId="0"/>
      <p:bldP spid="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Example 3-6</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72702D5D-FD12-4930-AE71-3E002220E9CB}"/>
              </a:ext>
            </a:extLst>
          </p:cNvPr>
          <p:cNvSpPr txBox="1"/>
          <p:nvPr/>
        </p:nvSpPr>
        <p:spPr>
          <a:xfrm>
            <a:off x="873546" y="1496231"/>
            <a:ext cx="10853997" cy="5370701"/>
          </a:xfrm>
          <a:prstGeom prst="rect">
            <a:avLst/>
          </a:prstGeom>
          <a:noFill/>
        </p:spPr>
        <p:txBody>
          <a:bodyPr wrap="square">
            <a:spAutoFit/>
          </a:bodyPr>
          <a:lstStyle/>
          <a:p>
            <a:pPr lvl="0"/>
            <a:r>
              <a:rPr lang="en-US" sz="2000" b="1" dirty="0">
                <a:solidFill>
                  <a:prstClr val="black"/>
                </a:solidFill>
              </a:rPr>
              <a:t>Using the following list file, verify the jump forward address calculation.  </a:t>
            </a:r>
          </a:p>
          <a:p>
            <a:pPr lvl="0"/>
            <a:r>
              <a:rPr lang="en-US" sz="1700" b="1" dirty="0">
                <a:solidFill>
                  <a:prstClr val="black"/>
                </a:solidFill>
                <a:latin typeface="Courier New" panose="02070309020205020404" pitchFamily="49" charset="0"/>
                <a:cs typeface="Courier New" panose="02070309020205020404" pitchFamily="49" charset="0"/>
              </a:rPr>
              <a:t>Line	PC  		Opcode			Mnemonic Operand		 </a:t>
            </a:r>
          </a:p>
          <a:p>
            <a:pPr lvl="0"/>
            <a:r>
              <a:rPr lang="en-US" sz="1700" b="1" dirty="0">
                <a:solidFill>
                  <a:prstClr val="black"/>
                </a:solidFill>
                <a:latin typeface="Courier New" panose="02070309020205020404" pitchFamily="49" charset="0"/>
                <a:cs typeface="Courier New" panose="02070309020205020404" pitchFamily="49" charset="0"/>
              </a:rPr>
              <a:t>01 	0000       				ORG	0000</a:t>
            </a:r>
          </a:p>
          <a:p>
            <a:pPr lvl="0"/>
            <a:r>
              <a:rPr lang="en-US" sz="1700" b="1" dirty="0">
                <a:solidFill>
                  <a:prstClr val="black"/>
                </a:solidFill>
                <a:latin typeface="Courier New" panose="02070309020205020404" pitchFamily="49" charset="0"/>
                <a:cs typeface="Courier New" panose="02070309020205020404" pitchFamily="49" charset="0"/>
              </a:rPr>
              <a:t>02 	0000 	7800				MOV	R0,#0</a:t>
            </a:r>
          </a:p>
          <a:p>
            <a:pPr lvl="0"/>
            <a:r>
              <a:rPr lang="en-US" sz="1700" b="1" dirty="0">
                <a:solidFill>
                  <a:prstClr val="black"/>
                </a:solidFill>
                <a:latin typeface="Courier New" panose="02070309020205020404" pitchFamily="49" charset="0"/>
                <a:cs typeface="Courier New" panose="02070309020205020404" pitchFamily="49" charset="0"/>
              </a:rPr>
              <a:t>03 	0002 	7455       		MOV	A,#55H</a:t>
            </a:r>
          </a:p>
          <a:p>
            <a:pPr lvl="0"/>
            <a:r>
              <a:rPr lang="en-US" sz="1700" b="1" dirty="0">
                <a:solidFill>
                  <a:prstClr val="black"/>
                </a:solidFill>
                <a:latin typeface="Courier New" panose="02070309020205020404" pitchFamily="49" charset="0"/>
                <a:cs typeface="Courier New" panose="02070309020205020404" pitchFamily="49" charset="0"/>
              </a:rPr>
              <a:t>04 	0004 	6003       		JZ	NEXT</a:t>
            </a:r>
          </a:p>
          <a:p>
            <a:pPr lvl="0"/>
            <a:r>
              <a:rPr lang="en-US" sz="1700" b="1" dirty="0">
                <a:solidFill>
                  <a:prstClr val="black"/>
                </a:solidFill>
                <a:latin typeface="Courier New" panose="02070309020205020404" pitchFamily="49" charset="0"/>
                <a:cs typeface="Courier New" panose="02070309020205020404" pitchFamily="49" charset="0"/>
              </a:rPr>
              <a:t>05 	0006 	08      			INC	R0</a:t>
            </a:r>
          </a:p>
          <a:p>
            <a:pPr lvl="0"/>
            <a:r>
              <a:rPr lang="en-US" sz="1700" b="1" dirty="0">
                <a:solidFill>
                  <a:prstClr val="black"/>
                </a:solidFill>
                <a:latin typeface="Courier New" panose="02070309020205020404" pitchFamily="49" charset="0"/>
                <a:cs typeface="Courier New" panose="02070309020205020404" pitchFamily="49" charset="0"/>
              </a:rPr>
              <a:t>06 	0007 	04		AGAIN:	INC	A</a:t>
            </a:r>
          </a:p>
          <a:p>
            <a:pPr lvl="0"/>
            <a:r>
              <a:rPr lang="en-US" sz="1700" b="1" dirty="0">
                <a:solidFill>
                  <a:prstClr val="black"/>
                </a:solidFill>
                <a:latin typeface="Courier New" panose="02070309020205020404" pitchFamily="49" charset="0"/>
                <a:cs typeface="Courier New" panose="02070309020205020404" pitchFamily="49" charset="0"/>
              </a:rPr>
              <a:t>07 	0008 	04         		INC	A</a:t>
            </a:r>
          </a:p>
          <a:p>
            <a:pPr lvl="0"/>
            <a:r>
              <a:rPr lang="en-US" sz="1700" b="1" dirty="0">
                <a:solidFill>
                  <a:prstClr val="black"/>
                </a:solidFill>
                <a:latin typeface="Courier New" panose="02070309020205020404" pitchFamily="49" charset="0"/>
                <a:cs typeface="Courier New" panose="02070309020205020404" pitchFamily="49" charset="0"/>
              </a:rPr>
              <a:t>08 	0009 	2477		NEXT: 	ADD	A,#77h</a:t>
            </a:r>
          </a:p>
          <a:p>
            <a:pPr lvl="0"/>
            <a:r>
              <a:rPr lang="en-US" sz="1700" b="1" dirty="0">
                <a:solidFill>
                  <a:prstClr val="black"/>
                </a:solidFill>
                <a:latin typeface="Courier New" panose="02070309020205020404" pitchFamily="49" charset="0"/>
                <a:cs typeface="Courier New" panose="02070309020205020404" pitchFamily="49" charset="0"/>
              </a:rPr>
              <a:t>09 	000B 	5005        		JNC	OVER</a:t>
            </a:r>
          </a:p>
          <a:p>
            <a:pPr lvl="0"/>
            <a:r>
              <a:rPr lang="en-US" sz="1700" b="1" dirty="0">
                <a:solidFill>
                  <a:prstClr val="black"/>
                </a:solidFill>
                <a:latin typeface="Courier New" panose="02070309020205020404" pitchFamily="49" charset="0"/>
                <a:cs typeface="Courier New" panose="02070309020205020404" pitchFamily="49" charset="0"/>
              </a:rPr>
              <a:t>10 	000D 	E4          		CLR	A</a:t>
            </a:r>
          </a:p>
          <a:p>
            <a:pPr lvl="0"/>
            <a:r>
              <a:rPr lang="en-US" sz="1700" b="1" dirty="0">
                <a:solidFill>
                  <a:prstClr val="black"/>
                </a:solidFill>
                <a:latin typeface="Courier New" panose="02070309020205020404" pitchFamily="49" charset="0"/>
                <a:cs typeface="Courier New" panose="02070309020205020404" pitchFamily="49" charset="0"/>
              </a:rPr>
              <a:t>11 	000E 	F8          		MOV	R0,A</a:t>
            </a:r>
          </a:p>
          <a:p>
            <a:pPr lvl="0"/>
            <a:r>
              <a:rPr lang="en-US" sz="1700" b="1" dirty="0">
                <a:solidFill>
                  <a:prstClr val="black"/>
                </a:solidFill>
                <a:latin typeface="Courier New" panose="02070309020205020404" pitchFamily="49" charset="0"/>
                <a:cs typeface="Courier New" panose="02070309020205020404" pitchFamily="49" charset="0"/>
              </a:rPr>
              <a:t>12 	000F 	F9          		MOV	R1,A</a:t>
            </a:r>
          </a:p>
          <a:p>
            <a:pPr lvl="0"/>
            <a:r>
              <a:rPr lang="en-US" sz="1700" b="1" dirty="0">
                <a:solidFill>
                  <a:prstClr val="black"/>
                </a:solidFill>
                <a:latin typeface="Courier New" panose="02070309020205020404" pitchFamily="49" charset="0"/>
                <a:cs typeface="Courier New" panose="02070309020205020404" pitchFamily="49" charset="0"/>
              </a:rPr>
              <a:t>13 	0010 	FA          		MOV	R2,A</a:t>
            </a:r>
          </a:p>
          <a:p>
            <a:pPr lvl="0"/>
            <a:r>
              <a:rPr lang="en-US" sz="1700" b="1" dirty="0">
                <a:solidFill>
                  <a:prstClr val="black"/>
                </a:solidFill>
                <a:latin typeface="Courier New" panose="02070309020205020404" pitchFamily="49" charset="0"/>
                <a:cs typeface="Courier New" panose="02070309020205020404" pitchFamily="49" charset="0"/>
              </a:rPr>
              <a:t>14 	0011 	FB          		MOV	R3,A</a:t>
            </a:r>
          </a:p>
          <a:p>
            <a:pPr lvl="0"/>
            <a:r>
              <a:rPr lang="en-US" sz="1700" b="1" dirty="0">
                <a:solidFill>
                  <a:prstClr val="black"/>
                </a:solidFill>
                <a:latin typeface="Courier New" panose="02070309020205020404" pitchFamily="49" charset="0"/>
                <a:cs typeface="Courier New" panose="02070309020205020404" pitchFamily="49" charset="0"/>
              </a:rPr>
              <a:t>15 	0012 	2B   	OVER:	ADD	A,R3</a:t>
            </a:r>
          </a:p>
          <a:p>
            <a:pPr lvl="0"/>
            <a:r>
              <a:rPr lang="en-US" sz="1700" b="1" dirty="0">
                <a:solidFill>
                  <a:prstClr val="black"/>
                </a:solidFill>
                <a:latin typeface="Courier New" panose="02070309020205020404" pitchFamily="49" charset="0"/>
                <a:cs typeface="Courier New" panose="02070309020205020404" pitchFamily="49" charset="0"/>
              </a:rPr>
              <a:t>16 	0013 	50F2        		JNC	AGAIN</a:t>
            </a:r>
          </a:p>
          <a:p>
            <a:pPr lvl="0"/>
            <a:r>
              <a:rPr lang="en-US" sz="1700" b="1" dirty="0">
                <a:solidFill>
                  <a:prstClr val="black"/>
                </a:solidFill>
                <a:latin typeface="Courier New" panose="02070309020205020404" pitchFamily="49" charset="0"/>
                <a:cs typeface="Courier New" panose="02070309020205020404" pitchFamily="49" charset="0"/>
              </a:rPr>
              <a:t>17 	0015 	80FE 	HERE: 	SJMP	HERE</a:t>
            </a:r>
          </a:p>
          <a:p>
            <a:pPr lvl="0"/>
            <a:r>
              <a:rPr lang="en-US" sz="1700" b="1" dirty="0">
                <a:solidFill>
                  <a:prstClr val="black"/>
                </a:solidFill>
                <a:latin typeface="Courier New" panose="02070309020205020404" pitchFamily="49" charset="0"/>
                <a:cs typeface="Courier New" panose="02070309020205020404" pitchFamily="49" charset="0"/>
              </a:rPr>
              <a:t>18 	0017       				END</a:t>
            </a:r>
            <a:endParaRPr kumimoji="0" lang="en-US" sz="1700" b="1" i="0" u="none" strike="noStrike" kern="1200" cap="none" spc="0" normalizeH="0" baseline="0" noProof="0" dirty="0">
              <a:ln>
                <a:noFill/>
              </a:ln>
              <a:solidFill>
                <a:prstClr val="black"/>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88138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barn(inVertical)">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3-6</a:t>
            </a:r>
          </a:p>
        </p:txBody>
      </p:sp>
      <p:sp>
        <p:nvSpPr>
          <p:cNvPr id="20" name="TextBox 19">
            <a:extLst>
              <a:ext uri="{FF2B5EF4-FFF2-40B4-BE49-F238E27FC236}">
                <a16:creationId xmlns:a16="http://schemas.microsoft.com/office/drawing/2014/main" id="{F4609828-A564-4EB3-A9D2-E7990A172680}"/>
              </a:ext>
            </a:extLst>
          </p:cNvPr>
          <p:cNvSpPr txBox="1"/>
          <p:nvPr/>
        </p:nvSpPr>
        <p:spPr>
          <a:xfrm>
            <a:off x="1027469" y="2477727"/>
            <a:ext cx="10444901" cy="4185761"/>
          </a:xfrm>
          <a:prstGeom prst="rect">
            <a:avLst/>
          </a:prstGeom>
          <a:noFill/>
        </p:spPr>
        <p:txBody>
          <a:bodyPr wrap="square">
            <a:spAutoFit/>
          </a:bodyPr>
          <a:lstStyle/>
          <a:p>
            <a:pPr lvl="0"/>
            <a:r>
              <a:rPr lang="en-US" sz="2400" b="1" dirty="0">
                <a:solidFill>
                  <a:srgbClr val="004620"/>
                </a:solidFill>
              </a:rPr>
              <a:t>First notice that the JZ and JNC instructions both jump forward.  The target address for a forward jump is calculated by adding the PC of the following instruction to the second byte of the short jump instruction, which is called the relative address. In line 4 the instruction “JZ NEXT” has opcode of 60 and operand of 03 at the addresses of 0004 and 0005. The 03 is the relative address, relative to the address of the next instruction INC R0, which is 0006. By adding 0006 to 3, the target address of the label NEXT, which is 0009, is generated. In the same way for line 9, the “JNC OVER” instruction has opcode and operand of 50 and 05 where 50 is the opcode and 05 the relative address. Therefore, 05 is added to 000D, the address of instruction “CLR A”, giving 12H, the address of label OVER.</a:t>
            </a:r>
            <a:endParaRPr lang="en-US" sz="2200" b="1" dirty="0">
              <a:solidFill>
                <a:srgbClr val="004620"/>
              </a:solidFill>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C34E87A2-6082-4EE1-AB14-F9B6E3305F0F}"/>
              </a:ext>
            </a:extLst>
          </p:cNvPr>
          <p:cNvSpPr txBox="1"/>
          <p:nvPr/>
        </p:nvSpPr>
        <p:spPr>
          <a:xfrm>
            <a:off x="1" y="1693831"/>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256904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arn(outVertical)">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outVertic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3-7</a:t>
            </a:r>
          </a:p>
        </p:txBody>
      </p:sp>
      <p:sp>
        <p:nvSpPr>
          <p:cNvPr id="8" name="TextBox 7">
            <a:extLst>
              <a:ext uri="{FF2B5EF4-FFF2-40B4-BE49-F238E27FC236}">
                <a16:creationId xmlns:a16="http://schemas.microsoft.com/office/drawing/2014/main" id="{BD55425B-F2CB-4A4C-8B8B-4258697A355D}"/>
              </a:ext>
            </a:extLst>
          </p:cNvPr>
          <p:cNvSpPr txBox="1"/>
          <p:nvPr/>
        </p:nvSpPr>
        <p:spPr>
          <a:xfrm>
            <a:off x="873546" y="1569971"/>
            <a:ext cx="10853997" cy="400110"/>
          </a:xfrm>
          <a:prstGeom prst="rect">
            <a:avLst/>
          </a:prstGeom>
          <a:noFill/>
        </p:spPr>
        <p:txBody>
          <a:bodyPr wrap="square">
            <a:spAutoFit/>
          </a:bodyPr>
          <a:lstStyle/>
          <a:p>
            <a:pPr lvl="0"/>
            <a:r>
              <a:rPr lang="en-US" sz="2000" b="1" dirty="0">
                <a:solidFill>
                  <a:prstClr val="black"/>
                </a:solidFill>
              </a:rPr>
              <a:t>Verify the calculation of backward jumps in Example 3-6. </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3" y="2954964"/>
            <a:ext cx="10294374" cy="3416320"/>
          </a:xfrm>
          <a:prstGeom prst="rect">
            <a:avLst/>
          </a:prstGeom>
          <a:noFill/>
        </p:spPr>
        <p:txBody>
          <a:bodyPr wrap="square">
            <a:spAutoFit/>
          </a:bodyPr>
          <a:lstStyle/>
          <a:p>
            <a:pPr lvl="0"/>
            <a:r>
              <a:rPr lang="en-US" sz="2400" b="1" dirty="0">
                <a:solidFill>
                  <a:srgbClr val="004620"/>
                </a:solidFill>
              </a:rPr>
              <a:t>In that program list, “JNC AGAIN” has opcode 50 and relative address F2H. When the relative address of F2H is added to 15H, the address of the instruction below the jump, we have 15H + F2H = 07 (the carry is dropped). Notice that 07 is the address of label AGAIN.  Look also at “SJMP HERE”, which has 80 and FE for the opcode and relative address, respectively. The PC of the following instruction, 0017H, is added to FEH, the relative address, to get 0015H, address of the HERE label (17H + FEH =  15H). Notice that FEH is -2 and 17H + (-2) = 15H. For further discussion of the addition of negative numbers, see Chapter 6.</a:t>
            </a:r>
            <a:endParaRPr kumimoji="0" lang="en-US" sz="2400" b="1" i="0" u="none" strike="noStrike" kern="1200" cap="none" spc="0" normalizeH="0" baseline="0" noProof="0" dirty="0">
              <a:ln>
                <a:noFill/>
              </a:ln>
              <a:solidFill>
                <a:srgbClr val="004620"/>
              </a:solidFill>
              <a:effectLst/>
              <a:uLnTx/>
              <a:uFillTx/>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F66A71D-19C2-4F72-8084-250CA45E13CC}"/>
              </a:ext>
            </a:extLst>
          </p:cNvPr>
          <p:cNvSpPr txBox="1"/>
          <p:nvPr/>
        </p:nvSpPr>
        <p:spPr>
          <a:xfrm>
            <a:off x="-1" y="2231690"/>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0084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3-8</a:t>
            </a:r>
          </a:p>
        </p:txBody>
      </p:sp>
      <p:sp>
        <p:nvSpPr>
          <p:cNvPr id="8" name="TextBox 7">
            <a:extLst>
              <a:ext uri="{FF2B5EF4-FFF2-40B4-BE49-F238E27FC236}">
                <a16:creationId xmlns:a16="http://schemas.microsoft.com/office/drawing/2014/main" id="{BD55425B-F2CB-4A4C-8B8B-4258697A355D}"/>
              </a:ext>
            </a:extLst>
          </p:cNvPr>
          <p:cNvSpPr txBox="1"/>
          <p:nvPr/>
        </p:nvSpPr>
        <p:spPr>
          <a:xfrm>
            <a:off x="873546" y="1496231"/>
            <a:ext cx="10853997" cy="1015663"/>
          </a:xfrm>
          <a:prstGeom prst="rect">
            <a:avLst/>
          </a:prstGeom>
          <a:noFill/>
        </p:spPr>
        <p:txBody>
          <a:bodyPr wrap="square">
            <a:spAutoFit/>
          </a:bodyPr>
          <a:lstStyle/>
          <a:p>
            <a:pPr lvl="0"/>
            <a:r>
              <a:rPr lang="en-US" sz="2000" b="1" dirty="0">
                <a:solidFill>
                  <a:prstClr val="black"/>
                </a:solidFill>
              </a:rPr>
              <a:t>Write a program to toggle all the bits of port 1 by sending to it the values 55H and AAH continuously. Put a time delay in between each issuing of data to port 1. This program will be used to test the ports of the 8051 in the next chapter.</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1" y="2651273"/>
            <a:ext cx="10294374" cy="4185761"/>
          </a:xfrm>
          <a:prstGeom prst="rect">
            <a:avLst/>
          </a:prstGeom>
          <a:noFill/>
        </p:spPr>
        <p:txBody>
          <a:bodyPr wrap="square">
            <a:spAutoFit/>
          </a:bodyPr>
          <a:lstStyle/>
          <a:p>
            <a:pPr lvl="0"/>
            <a:r>
              <a:rPr lang="en-US" sz="1900" b="1" dirty="0">
                <a:solidFill>
                  <a:srgbClr val="004620"/>
                </a:solidFill>
                <a:latin typeface="Courier New" panose="02070309020205020404" pitchFamily="49" charset="0"/>
                <a:cs typeface="Courier New" panose="02070309020205020404" pitchFamily="49" charset="0"/>
              </a:rPr>
              <a:t>	ORG	0</a:t>
            </a:r>
          </a:p>
          <a:p>
            <a:pPr lvl="0"/>
            <a:r>
              <a:rPr lang="en-US" sz="1900" b="1" dirty="0">
                <a:solidFill>
                  <a:srgbClr val="004620"/>
                </a:solidFill>
                <a:latin typeface="Courier New" panose="02070309020205020404" pitchFamily="49" charset="0"/>
                <a:cs typeface="Courier New" panose="02070309020205020404" pitchFamily="49" charset="0"/>
              </a:rPr>
              <a:t>BACK:	MOV 	A,#55H		;load A with 55H</a:t>
            </a:r>
          </a:p>
          <a:p>
            <a:pPr lvl="0"/>
            <a:r>
              <a:rPr lang="en-US" sz="1900" b="1" dirty="0">
                <a:solidFill>
                  <a:srgbClr val="004620"/>
                </a:solidFill>
                <a:latin typeface="Courier New" panose="02070309020205020404" pitchFamily="49" charset="0"/>
                <a:cs typeface="Courier New" panose="02070309020205020404" pitchFamily="49" charset="0"/>
              </a:rPr>
              <a:t>	MOV  	P1,A		;send 55H to port 1</a:t>
            </a:r>
          </a:p>
          <a:p>
            <a:pPr lvl="0"/>
            <a:r>
              <a:rPr lang="en-US" sz="1900" b="1" dirty="0">
                <a:solidFill>
                  <a:srgbClr val="004620"/>
                </a:solidFill>
                <a:latin typeface="Courier New" panose="02070309020205020404" pitchFamily="49" charset="0"/>
                <a:cs typeface="Courier New" panose="02070309020205020404" pitchFamily="49" charset="0"/>
              </a:rPr>
              <a:t>	LCALL 	DELAY		;time delay</a:t>
            </a:r>
          </a:p>
          <a:p>
            <a:pPr lvl="0"/>
            <a:r>
              <a:rPr lang="en-US" sz="1900" b="1" dirty="0">
                <a:solidFill>
                  <a:srgbClr val="004620"/>
                </a:solidFill>
                <a:latin typeface="Courier New" panose="02070309020205020404" pitchFamily="49" charset="0"/>
                <a:cs typeface="Courier New" panose="02070309020205020404" pitchFamily="49" charset="0"/>
              </a:rPr>
              <a:t>	MOV 	A,#0AAH	;load A with AA (in hex) </a:t>
            </a:r>
          </a:p>
          <a:p>
            <a:pPr lvl="0"/>
            <a:r>
              <a:rPr lang="en-US" sz="1900" b="1" dirty="0">
                <a:solidFill>
                  <a:srgbClr val="004620"/>
                </a:solidFill>
                <a:latin typeface="Courier New" panose="02070309020205020404" pitchFamily="49" charset="0"/>
                <a:cs typeface="Courier New" panose="02070309020205020404" pitchFamily="49" charset="0"/>
              </a:rPr>
              <a:t>	MOV	P1,A		;send AAH to port 1</a:t>
            </a:r>
          </a:p>
          <a:p>
            <a:pPr lvl="0"/>
            <a:r>
              <a:rPr lang="en-US" sz="1900" b="1" dirty="0">
                <a:solidFill>
                  <a:srgbClr val="004620"/>
                </a:solidFill>
                <a:latin typeface="Courier New" panose="02070309020205020404" pitchFamily="49" charset="0"/>
                <a:cs typeface="Courier New" panose="02070309020205020404" pitchFamily="49" charset="0"/>
              </a:rPr>
              <a:t>	LCALL	DELAY	</a:t>
            </a:r>
          </a:p>
          <a:p>
            <a:pPr lvl="0"/>
            <a:r>
              <a:rPr lang="en-US" sz="1900" b="1" dirty="0">
                <a:solidFill>
                  <a:srgbClr val="004620"/>
                </a:solidFill>
                <a:latin typeface="Courier New" panose="02070309020205020404" pitchFamily="49" charset="0"/>
                <a:cs typeface="Courier New" panose="02070309020205020404" pitchFamily="49" charset="0"/>
              </a:rPr>
              <a:t>	SJMP 	BACK		;keep doing this indefinitely</a:t>
            </a:r>
          </a:p>
          <a:p>
            <a:pPr lvl="0"/>
            <a:r>
              <a:rPr lang="en-US" sz="1900" b="1" dirty="0">
                <a:solidFill>
                  <a:srgbClr val="004620"/>
                </a:solidFill>
                <a:latin typeface="Courier New" panose="02070309020205020404" pitchFamily="49" charset="0"/>
                <a:cs typeface="Courier New" panose="02070309020205020404" pitchFamily="49" charset="0"/>
              </a:rPr>
              <a:t>;——————	this is the delay subroutine</a:t>
            </a:r>
          </a:p>
          <a:p>
            <a:pPr lvl="0"/>
            <a:r>
              <a:rPr lang="en-US" sz="1900" b="1" dirty="0">
                <a:solidFill>
                  <a:srgbClr val="004620"/>
                </a:solidFill>
                <a:latin typeface="Courier New" panose="02070309020205020404" pitchFamily="49" charset="0"/>
                <a:cs typeface="Courier New" panose="02070309020205020404" pitchFamily="49" charset="0"/>
              </a:rPr>
              <a:t>	ORG	300H		;put time delay at address 300H</a:t>
            </a:r>
          </a:p>
          <a:p>
            <a:pPr lvl="0"/>
            <a:r>
              <a:rPr lang="en-US" sz="1900" b="1" dirty="0">
                <a:solidFill>
                  <a:srgbClr val="004620"/>
                </a:solidFill>
                <a:latin typeface="Courier New" panose="02070309020205020404" pitchFamily="49" charset="0"/>
                <a:cs typeface="Courier New" panose="02070309020205020404" pitchFamily="49" charset="0"/>
              </a:rPr>
              <a:t>DELAY:	MOV	R5,#0FFH	;R5 = 255(FF in hex),the counter</a:t>
            </a:r>
          </a:p>
          <a:p>
            <a:pPr lvl="0"/>
            <a:r>
              <a:rPr lang="en-US" sz="1900" b="1" dirty="0">
                <a:solidFill>
                  <a:srgbClr val="004620"/>
                </a:solidFill>
                <a:latin typeface="Courier New" panose="02070309020205020404" pitchFamily="49" charset="0"/>
                <a:cs typeface="Courier New" panose="02070309020205020404" pitchFamily="49" charset="0"/>
              </a:rPr>
              <a:t>AGAIN:	DJNZ 	R5,AGAIN	;stay here until R5 becomes 0</a:t>
            </a:r>
          </a:p>
          <a:p>
            <a:pPr lvl="0"/>
            <a:r>
              <a:rPr lang="en-US" sz="1900" b="1" dirty="0">
                <a:solidFill>
                  <a:srgbClr val="004620"/>
                </a:solidFill>
                <a:latin typeface="Courier New" panose="02070309020205020404" pitchFamily="49" charset="0"/>
                <a:cs typeface="Courier New" panose="02070309020205020404" pitchFamily="49" charset="0"/>
              </a:rPr>
              <a:t>	RET			;return to caller (when R5 = 0)</a:t>
            </a:r>
          </a:p>
          <a:p>
            <a:pPr lvl="0"/>
            <a:r>
              <a:rPr lang="en-US" sz="1900" b="1" dirty="0">
                <a:solidFill>
                  <a:srgbClr val="004620"/>
                </a:solidFill>
                <a:latin typeface="Courier New" panose="02070309020205020404" pitchFamily="49" charset="0"/>
                <a:cs typeface="Courier New" panose="02070309020205020404" pitchFamily="49" charset="0"/>
              </a:rPr>
              <a:t>	END			;end of </a:t>
            </a:r>
            <a:r>
              <a:rPr lang="en-US" sz="1900" b="1" dirty="0" err="1">
                <a:solidFill>
                  <a:srgbClr val="004620"/>
                </a:solidFill>
                <a:latin typeface="Courier New" panose="02070309020205020404" pitchFamily="49" charset="0"/>
                <a:cs typeface="Courier New" panose="02070309020205020404" pitchFamily="49" charset="0"/>
              </a:rPr>
              <a:t>asm</a:t>
            </a:r>
            <a:r>
              <a:rPr lang="en-US" sz="1900" b="1" dirty="0">
                <a:solidFill>
                  <a:srgbClr val="004620"/>
                </a:solidFill>
                <a:latin typeface="Courier New" panose="02070309020205020404" pitchFamily="49" charset="0"/>
                <a:cs typeface="Courier New" panose="02070309020205020404" pitchFamily="49" charset="0"/>
              </a:rPr>
              <a:t> file</a:t>
            </a:r>
            <a:endParaRPr kumimoji="0" lang="en-US" sz="1900" b="1" i="0" u="none" strike="noStrike" kern="1200" cap="none" spc="0" normalizeH="0" baseline="0" noProof="0" dirty="0">
              <a:ln>
                <a:noFill/>
              </a:ln>
              <a:solidFill>
                <a:srgbClr val="004620"/>
              </a:solidFill>
              <a:effectLst/>
              <a:uLnTx/>
              <a:uFillTx/>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F66A71D-19C2-4F72-8084-250CA45E13CC}"/>
              </a:ext>
            </a:extLst>
          </p:cNvPr>
          <p:cNvSpPr txBox="1"/>
          <p:nvPr/>
        </p:nvSpPr>
        <p:spPr>
          <a:xfrm>
            <a:off x="-1" y="2393918"/>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219733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3-9</a:t>
            </a:r>
          </a:p>
        </p:txBody>
      </p:sp>
      <p:sp>
        <p:nvSpPr>
          <p:cNvPr id="8" name="TextBox 7">
            <a:extLst>
              <a:ext uri="{FF2B5EF4-FFF2-40B4-BE49-F238E27FC236}">
                <a16:creationId xmlns:a16="http://schemas.microsoft.com/office/drawing/2014/main" id="{BD55425B-F2CB-4A4C-8B8B-4258697A355D}"/>
              </a:ext>
            </a:extLst>
          </p:cNvPr>
          <p:cNvSpPr txBox="1"/>
          <p:nvPr/>
        </p:nvSpPr>
        <p:spPr>
          <a:xfrm>
            <a:off x="873546" y="1496231"/>
            <a:ext cx="10853997" cy="400110"/>
          </a:xfrm>
          <a:prstGeom prst="rect">
            <a:avLst/>
          </a:prstGeom>
          <a:noFill/>
        </p:spPr>
        <p:txBody>
          <a:bodyPr wrap="square">
            <a:spAutoFit/>
          </a:bodyPr>
          <a:lstStyle/>
          <a:p>
            <a:pPr lvl="0"/>
            <a:r>
              <a:rPr lang="en-US" sz="2000" b="1" dirty="0">
                <a:solidFill>
                  <a:prstClr val="black"/>
                </a:solidFill>
              </a:rPr>
              <a:t>Analyze the stack contents after the execution of the first LCALL in the following.</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2104085"/>
            <a:ext cx="10294374" cy="4524315"/>
          </a:xfrm>
          <a:prstGeom prst="rect">
            <a:avLst/>
          </a:prstGeom>
          <a:noFill/>
        </p:spPr>
        <p:txBody>
          <a:bodyPr wrap="square">
            <a:spAutoFit/>
          </a:bodyPr>
          <a:lstStyle/>
          <a:p>
            <a:pPr lvl="0"/>
            <a:r>
              <a:rPr lang="en-US" b="1" dirty="0">
                <a:solidFill>
                  <a:srgbClr val="004620"/>
                </a:solidFill>
                <a:latin typeface="Courier New" panose="02070309020205020404" pitchFamily="49" charset="0"/>
                <a:cs typeface="Courier New" panose="02070309020205020404" pitchFamily="49" charset="0"/>
              </a:rPr>
              <a:t>001	0000 	     	ORG   0</a:t>
            </a:r>
          </a:p>
          <a:p>
            <a:pPr lvl="0"/>
            <a:r>
              <a:rPr lang="en-US" b="1" dirty="0">
                <a:solidFill>
                  <a:srgbClr val="004620"/>
                </a:solidFill>
                <a:latin typeface="Courier New" panose="02070309020205020404" pitchFamily="49" charset="0"/>
                <a:cs typeface="Courier New" panose="02070309020205020404" pitchFamily="49" charset="0"/>
              </a:rPr>
              <a:t>002	0000	7455  BACK:	MOV   A,#55H  	;load A with 55H</a:t>
            </a:r>
          </a:p>
          <a:p>
            <a:pPr lvl="0"/>
            <a:r>
              <a:rPr lang="en-US" b="1" dirty="0">
                <a:solidFill>
                  <a:srgbClr val="004620"/>
                </a:solidFill>
                <a:latin typeface="Courier New" panose="02070309020205020404" pitchFamily="49" charset="0"/>
                <a:cs typeface="Courier New" panose="02070309020205020404" pitchFamily="49" charset="0"/>
              </a:rPr>
              <a:t>003	0002	F590    	MOV   P1,A  		;send 55H to port 1</a:t>
            </a:r>
          </a:p>
          <a:p>
            <a:pPr lvl="0"/>
            <a:r>
              <a:rPr lang="en-US" b="1" dirty="0">
                <a:solidFill>
                  <a:srgbClr val="004620"/>
                </a:solidFill>
                <a:latin typeface="Courier New" panose="02070309020205020404" pitchFamily="49" charset="0"/>
                <a:cs typeface="Courier New" panose="02070309020205020404" pitchFamily="49" charset="0"/>
              </a:rPr>
              <a:t>004	0004	120300      	LCALL DELAY  		;time delay</a:t>
            </a:r>
          </a:p>
          <a:p>
            <a:pPr lvl="0"/>
            <a:r>
              <a:rPr lang="en-US" b="1" dirty="0">
                <a:solidFill>
                  <a:srgbClr val="004620"/>
                </a:solidFill>
                <a:latin typeface="Courier New" panose="02070309020205020404" pitchFamily="49" charset="0"/>
                <a:cs typeface="Courier New" panose="02070309020205020404" pitchFamily="49" charset="0"/>
              </a:rPr>
              <a:t>005	0007	74AA 		MOV   A,#0AAH		;load A with AAH </a:t>
            </a:r>
          </a:p>
          <a:p>
            <a:pPr lvl="0"/>
            <a:r>
              <a:rPr lang="en-US" b="1" dirty="0">
                <a:solidFill>
                  <a:srgbClr val="004620"/>
                </a:solidFill>
                <a:latin typeface="Courier New" panose="02070309020205020404" pitchFamily="49" charset="0"/>
                <a:cs typeface="Courier New" panose="02070309020205020404" pitchFamily="49" charset="0"/>
              </a:rPr>
              <a:t>006	0009	F590 		MOV   P1,A  		;send AAH to port 1</a:t>
            </a:r>
          </a:p>
          <a:p>
            <a:pPr lvl="0"/>
            <a:r>
              <a:rPr lang="en-US" b="1" dirty="0">
                <a:solidFill>
                  <a:srgbClr val="004620"/>
                </a:solidFill>
                <a:latin typeface="Courier New" panose="02070309020205020404" pitchFamily="49" charset="0"/>
                <a:cs typeface="Courier New" panose="02070309020205020404" pitchFamily="49" charset="0"/>
              </a:rPr>
              <a:t>007 	000B	120300  	LCALL DELAY</a:t>
            </a:r>
          </a:p>
          <a:p>
            <a:pPr lvl="0"/>
            <a:r>
              <a:rPr lang="en-US" b="1" dirty="0">
                <a:solidFill>
                  <a:srgbClr val="004620"/>
                </a:solidFill>
                <a:latin typeface="Courier New" panose="02070309020205020404" pitchFamily="49" charset="0"/>
                <a:cs typeface="Courier New" panose="02070309020205020404" pitchFamily="49" charset="0"/>
              </a:rPr>
              <a:t>008 	000E	80F0 		SJMP  BACK    	;keep doing this </a:t>
            </a:r>
          </a:p>
          <a:p>
            <a:pPr lvl="0"/>
            <a:r>
              <a:rPr lang="en-US" b="1" dirty="0">
                <a:solidFill>
                  <a:srgbClr val="004620"/>
                </a:solidFill>
                <a:latin typeface="Courier New" panose="02070309020205020404" pitchFamily="49" charset="0"/>
                <a:cs typeface="Courier New" panose="02070309020205020404" pitchFamily="49" charset="0"/>
              </a:rPr>
              <a:t>009 	0010		                </a:t>
            </a:r>
          </a:p>
          <a:p>
            <a:pPr lvl="0"/>
            <a:r>
              <a:rPr lang="en-US" b="1" dirty="0">
                <a:solidFill>
                  <a:srgbClr val="004620"/>
                </a:solidFill>
                <a:latin typeface="Courier New" panose="02070309020205020404" pitchFamily="49" charset="0"/>
                <a:cs typeface="Courier New" panose="02070309020205020404" pitchFamily="49" charset="0"/>
              </a:rPr>
              <a:t>010 	0010  ;————————this is the delay subroutine</a:t>
            </a:r>
          </a:p>
          <a:p>
            <a:pPr lvl="0"/>
            <a:r>
              <a:rPr lang="en-US" b="1" dirty="0">
                <a:solidFill>
                  <a:srgbClr val="004620"/>
                </a:solidFill>
                <a:latin typeface="Courier New" panose="02070309020205020404" pitchFamily="49" charset="0"/>
                <a:cs typeface="Courier New" panose="02070309020205020404" pitchFamily="49" charset="0"/>
              </a:rPr>
              <a:t>011 	0300			ORG 300H    </a:t>
            </a:r>
          </a:p>
          <a:p>
            <a:pPr lvl="0"/>
            <a:r>
              <a:rPr lang="en-US" b="1" dirty="0">
                <a:solidFill>
                  <a:srgbClr val="004620"/>
                </a:solidFill>
                <a:latin typeface="Courier New" panose="02070309020205020404" pitchFamily="49" charset="0"/>
                <a:cs typeface="Courier New" panose="02070309020205020404" pitchFamily="49" charset="0"/>
              </a:rPr>
              <a:t>012 	0300 		DELAY:</a:t>
            </a:r>
          </a:p>
          <a:p>
            <a:pPr lvl="0"/>
            <a:r>
              <a:rPr lang="en-US" b="1" dirty="0">
                <a:solidFill>
                  <a:srgbClr val="004620"/>
                </a:solidFill>
                <a:latin typeface="Courier New" panose="02070309020205020404" pitchFamily="49" charset="0"/>
                <a:cs typeface="Courier New" panose="02070309020205020404" pitchFamily="49" charset="0"/>
              </a:rPr>
              <a:t>013 	0300	7DFF		MOV   R5,#0FFH	;R5=255</a:t>
            </a:r>
          </a:p>
          <a:p>
            <a:pPr lvl="0"/>
            <a:r>
              <a:rPr lang="en-US" b="1" dirty="0">
                <a:solidFill>
                  <a:srgbClr val="004620"/>
                </a:solidFill>
                <a:latin typeface="Courier New" panose="02070309020205020404" pitchFamily="49" charset="0"/>
                <a:cs typeface="Courier New" panose="02070309020205020404" pitchFamily="49" charset="0"/>
              </a:rPr>
              <a:t>014	0302	DDFE   AGAIN: DJNZ </a:t>
            </a:r>
            <a:r>
              <a:rPr lang="en-US" sz="500" b="1" dirty="0">
                <a:solidFill>
                  <a:srgbClr val="004620"/>
                </a:solidFill>
                <a:latin typeface="Courier New" panose="02070309020205020404" pitchFamily="49" charset="0"/>
                <a:cs typeface="Courier New" panose="02070309020205020404" pitchFamily="49" charset="0"/>
              </a:rPr>
              <a:t> </a:t>
            </a:r>
            <a:r>
              <a:rPr lang="en-US" b="1" dirty="0">
                <a:solidFill>
                  <a:srgbClr val="004620"/>
                </a:solidFill>
                <a:latin typeface="Courier New" panose="02070309020205020404" pitchFamily="49" charset="0"/>
                <a:cs typeface="Courier New" panose="02070309020205020404" pitchFamily="49" charset="0"/>
              </a:rPr>
              <a:t>R5,AGAIN	;stay here </a:t>
            </a:r>
          </a:p>
          <a:p>
            <a:pPr lvl="0"/>
            <a:r>
              <a:rPr lang="en-US" b="1" dirty="0">
                <a:solidFill>
                  <a:srgbClr val="004620"/>
                </a:solidFill>
                <a:latin typeface="Courier New" panose="02070309020205020404" pitchFamily="49" charset="0"/>
                <a:cs typeface="Courier New" panose="02070309020205020404" pitchFamily="49" charset="0"/>
              </a:rPr>
              <a:t>015 	0304	22           	RET          		;return to caller</a:t>
            </a:r>
          </a:p>
          <a:p>
            <a:pPr lvl="0"/>
            <a:r>
              <a:rPr lang="en-US" b="1" dirty="0">
                <a:solidFill>
                  <a:srgbClr val="004620"/>
                </a:solidFill>
                <a:latin typeface="Courier New" panose="02070309020205020404" pitchFamily="49" charset="0"/>
                <a:cs typeface="Courier New" panose="02070309020205020404" pitchFamily="49" charset="0"/>
              </a:rPr>
              <a:t>016 	0305              	END         		;end of </a:t>
            </a:r>
            <a:r>
              <a:rPr lang="en-US" b="1" dirty="0" err="1">
                <a:solidFill>
                  <a:srgbClr val="004620"/>
                </a:solidFill>
                <a:latin typeface="Courier New" panose="02070309020205020404" pitchFamily="49" charset="0"/>
                <a:cs typeface="Courier New" panose="02070309020205020404" pitchFamily="49" charset="0"/>
              </a:rPr>
              <a:t>asm</a:t>
            </a:r>
            <a:r>
              <a:rPr lang="en-US" b="1" dirty="0">
                <a:solidFill>
                  <a:srgbClr val="004620"/>
                </a:solidFill>
                <a:latin typeface="Courier New" panose="02070309020205020404" pitchFamily="49" charset="0"/>
                <a:cs typeface="Courier New" panose="02070309020205020404" pitchFamily="49" charset="0"/>
              </a:rPr>
              <a:t> file</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1807211"/>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pic>
        <p:nvPicPr>
          <p:cNvPr id="3" name="Picture 2">
            <a:extLst>
              <a:ext uri="{FF2B5EF4-FFF2-40B4-BE49-F238E27FC236}">
                <a16:creationId xmlns:a16="http://schemas.microsoft.com/office/drawing/2014/main" id="{85E3A35F-8480-4707-8E42-A708EE27BF9A}"/>
              </a:ext>
            </a:extLst>
          </p:cNvPr>
          <p:cNvPicPr>
            <a:picLocks noChangeAspect="1"/>
          </p:cNvPicPr>
          <p:nvPr/>
        </p:nvPicPr>
        <p:blipFill rotWithShape="1">
          <a:blip r:embed="rId2">
            <a:extLst>
              <a:ext uri="{28A0092B-C50C-407E-A947-70E740481C1C}">
                <a14:useLocalDpi xmlns:a14="http://schemas.microsoft.com/office/drawing/2010/main" val="0"/>
              </a:ext>
            </a:extLst>
          </a:blip>
          <a:srcRect t="7761" b="-2388"/>
          <a:stretch/>
        </p:blipFill>
        <p:spPr>
          <a:xfrm>
            <a:off x="10125382" y="3967317"/>
            <a:ext cx="1602161" cy="2337619"/>
          </a:xfrm>
          <a:prstGeom prst="rect">
            <a:avLst/>
          </a:prstGeom>
          <a:ln w="28575">
            <a:solidFill>
              <a:srgbClr val="007A37"/>
            </a:solidFill>
          </a:ln>
        </p:spPr>
      </p:pic>
    </p:spTree>
    <p:extLst>
      <p:ext uri="{BB962C8B-B14F-4D97-AF65-F5344CB8AC3E}">
        <p14:creationId xmlns:p14="http://schemas.microsoft.com/office/powerpoint/2010/main" val="231714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par>
                                <p:cTn id="25" presetID="16" presetClass="entr" presetSubtype="37" fill="hold"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arn(outVertic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3-10</a:t>
            </a:r>
          </a:p>
        </p:txBody>
      </p:sp>
      <p:sp>
        <p:nvSpPr>
          <p:cNvPr id="8" name="TextBox 7">
            <a:extLst>
              <a:ext uri="{FF2B5EF4-FFF2-40B4-BE49-F238E27FC236}">
                <a16:creationId xmlns:a16="http://schemas.microsoft.com/office/drawing/2014/main" id="{BD55425B-F2CB-4A4C-8B8B-4258697A355D}"/>
              </a:ext>
            </a:extLst>
          </p:cNvPr>
          <p:cNvSpPr txBox="1"/>
          <p:nvPr/>
        </p:nvSpPr>
        <p:spPr>
          <a:xfrm>
            <a:off x="873546" y="1403243"/>
            <a:ext cx="10853997" cy="5478423"/>
          </a:xfrm>
          <a:prstGeom prst="rect">
            <a:avLst/>
          </a:prstGeom>
          <a:noFill/>
        </p:spPr>
        <p:txBody>
          <a:bodyPr wrap="square">
            <a:spAutoFit/>
          </a:bodyPr>
          <a:lstStyle/>
          <a:p>
            <a:pPr lvl="0"/>
            <a:r>
              <a:rPr lang="en-US" sz="2000" b="1" dirty="0">
                <a:solidFill>
                  <a:prstClr val="black"/>
                </a:solidFill>
              </a:rPr>
              <a:t>Analyze the stack for the first LCALL instruction in the following program.</a:t>
            </a:r>
          </a:p>
          <a:p>
            <a:pPr lvl="0"/>
            <a:r>
              <a:rPr lang="en-US" sz="1500" b="1" dirty="0">
                <a:solidFill>
                  <a:prstClr val="black"/>
                </a:solidFill>
                <a:latin typeface="Courier New" panose="02070309020205020404" pitchFamily="49" charset="0"/>
                <a:cs typeface="Courier New" panose="02070309020205020404" pitchFamily="49" charset="0"/>
              </a:rPr>
              <a:t>01 0000         		ORG	0</a:t>
            </a:r>
          </a:p>
          <a:p>
            <a:pPr lvl="0"/>
            <a:r>
              <a:rPr lang="en-US" sz="1500" b="1" dirty="0">
                <a:solidFill>
                  <a:prstClr val="black"/>
                </a:solidFill>
                <a:latin typeface="Courier New" panose="02070309020205020404" pitchFamily="49" charset="0"/>
                <a:cs typeface="Courier New" panose="02070309020205020404" pitchFamily="49" charset="0"/>
              </a:rPr>
              <a:t>02 0000 7455 BACK:	MOV	A,#55H  	;load A with 55H</a:t>
            </a:r>
          </a:p>
          <a:p>
            <a:pPr lvl="0"/>
            <a:r>
              <a:rPr lang="en-US" sz="1500" b="1" dirty="0">
                <a:solidFill>
                  <a:prstClr val="black"/>
                </a:solidFill>
                <a:latin typeface="Courier New" panose="02070309020205020404" pitchFamily="49" charset="0"/>
                <a:cs typeface="Courier New" panose="02070309020205020404" pitchFamily="49" charset="0"/>
              </a:rPr>
              <a:t>03 0002 F590    		MOV	P1,A   		;send 55H to port 1</a:t>
            </a:r>
          </a:p>
          <a:p>
            <a:pPr lvl="0"/>
            <a:r>
              <a:rPr lang="en-US" sz="1500" b="1" dirty="0">
                <a:solidFill>
                  <a:prstClr val="black"/>
                </a:solidFill>
                <a:latin typeface="Courier New" panose="02070309020205020404" pitchFamily="49" charset="0"/>
                <a:cs typeface="Courier New" panose="02070309020205020404" pitchFamily="49" charset="0"/>
              </a:rPr>
              <a:t>04 0004 7C99   		MOV	R4,#99H</a:t>
            </a:r>
          </a:p>
          <a:p>
            <a:pPr lvl="0"/>
            <a:r>
              <a:rPr lang="en-US" sz="1500" b="1" dirty="0">
                <a:solidFill>
                  <a:prstClr val="black"/>
                </a:solidFill>
                <a:latin typeface="Courier New" panose="02070309020205020404" pitchFamily="49" charset="0"/>
                <a:cs typeface="Courier New" panose="02070309020205020404" pitchFamily="49" charset="0"/>
              </a:rPr>
              <a:t>05 0006 7D67			MOV	R5,#67H</a:t>
            </a:r>
          </a:p>
          <a:p>
            <a:pPr lvl="0"/>
            <a:r>
              <a:rPr lang="en-US" sz="1500" b="1" dirty="0">
                <a:solidFill>
                  <a:prstClr val="black"/>
                </a:solidFill>
                <a:latin typeface="Courier New" panose="02070309020205020404" pitchFamily="49" charset="0"/>
                <a:cs typeface="Courier New" panose="02070309020205020404" pitchFamily="49" charset="0"/>
              </a:rPr>
              <a:t>06 0008 120300 		LCALL DELAY  	;time delay</a:t>
            </a:r>
          </a:p>
          <a:p>
            <a:pPr lvl="0"/>
            <a:r>
              <a:rPr lang="en-US" sz="1500" b="1" dirty="0">
                <a:solidFill>
                  <a:prstClr val="black"/>
                </a:solidFill>
                <a:latin typeface="Courier New" panose="02070309020205020404" pitchFamily="49" charset="0"/>
                <a:cs typeface="Courier New" panose="02070309020205020404" pitchFamily="49" charset="0"/>
              </a:rPr>
              <a:t>07 000B 74AA    		MOV	A,#0AAH 	;load A with AA</a:t>
            </a:r>
          </a:p>
          <a:p>
            <a:pPr lvl="0"/>
            <a:r>
              <a:rPr lang="en-US" sz="1500" b="1" dirty="0">
                <a:solidFill>
                  <a:prstClr val="black"/>
                </a:solidFill>
                <a:latin typeface="Courier New" panose="02070309020205020404" pitchFamily="49" charset="0"/>
                <a:cs typeface="Courier New" panose="02070309020205020404" pitchFamily="49" charset="0"/>
              </a:rPr>
              <a:t>08 000D F590    		MOV	P1,A    	;send AAH to port 1</a:t>
            </a:r>
          </a:p>
          <a:p>
            <a:pPr lvl="0"/>
            <a:r>
              <a:rPr lang="en-US" sz="1500" b="1" dirty="0">
                <a:solidFill>
                  <a:prstClr val="black"/>
                </a:solidFill>
                <a:latin typeface="Courier New" panose="02070309020205020404" pitchFamily="49" charset="0"/>
                <a:cs typeface="Courier New" panose="02070309020205020404" pitchFamily="49" charset="0"/>
              </a:rPr>
              <a:t>09 000F 120300  		LCALL DELAY    </a:t>
            </a:r>
          </a:p>
          <a:p>
            <a:pPr lvl="0"/>
            <a:r>
              <a:rPr lang="en-US" sz="1500" b="1" dirty="0">
                <a:solidFill>
                  <a:prstClr val="black"/>
                </a:solidFill>
                <a:latin typeface="Courier New" panose="02070309020205020404" pitchFamily="49" charset="0"/>
                <a:cs typeface="Courier New" panose="02070309020205020404" pitchFamily="49" charset="0"/>
              </a:rPr>
              <a:t>10 0012 80EC     	SJMP	BACK   		;keep doing this </a:t>
            </a:r>
          </a:p>
          <a:p>
            <a:pPr lvl="0"/>
            <a:r>
              <a:rPr lang="en-US" sz="1500" b="1" dirty="0">
                <a:solidFill>
                  <a:prstClr val="black"/>
                </a:solidFill>
                <a:latin typeface="Courier New" panose="02070309020205020404" pitchFamily="49" charset="0"/>
                <a:cs typeface="Courier New" panose="02070309020205020404" pitchFamily="49" charset="0"/>
              </a:rPr>
              <a:t>11 0014    	;————————this is the delay subroutine</a:t>
            </a:r>
          </a:p>
          <a:p>
            <a:pPr lvl="0"/>
            <a:r>
              <a:rPr lang="en-US" sz="1500" b="1" dirty="0">
                <a:solidFill>
                  <a:prstClr val="black"/>
                </a:solidFill>
                <a:latin typeface="Courier New" panose="02070309020205020404" pitchFamily="49" charset="0"/>
                <a:cs typeface="Courier New" panose="02070309020205020404" pitchFamily="49" charset="0"/>
              </a:rPr>
              <a:t>12 0300         		ORG	300H  </a:t>
            </a:r>
          </a:p>
          <a:p>
            <a:pPr lvl="0"/>
            <a:r>
              <a:rPr lang="en-US" sz="1500" b="1" dirty="0">
                <a:solidFill>
                  <a:prstClr val="black"/>
                </a:solidFill>
                <a:latin typeface="Courier New" panose="02070309020205020404" pitchFamily="49" charset="0"/>
                <a:cs typeface="Courier New" panose="02070309020205020404" pitchFamily="49" charset="0"/>
              </a:rPr>
              <a:t>13 0300 C004 DELAY:	PUSH	4    		;PUSH R4</a:t>
            </a:r>
          </a:p>
          <a:p>
            <a:pPr lvl="0"/>
            <a:r>
              <a:rPr lang="en-US" sz="1500" b="1" dirty="0">
                <a:solidFill>
                  <a:prstClr val="black"/>
                </a:solidFill>
                <a:latin typeface="Courier New" panose="02070309020205020404" pitchFamily="49" charset="0"/>
                <a:cs typeface="Courier New" panose="02070309020205020404" pitchFamily="49" charset="0"/>
              </a:rPr>
              <a:t>14 0302 C005     	PUSH	5       	;PUSH R5</a:t>
            </a:r>
          </a:p>
          <a:p>
            <a:pPr lvl="0"/>
            <a:r>
              <a:rPr lang="en-US" sz="1500" b="1" dirty="0">
                <a:solidFill>
                  <a:prstClr val="black"/>
                </a:solidFill>
                <a:latin typeface="Courier New" panose="02070309020205020404" pitchFamily="49" charset="0"/>
                <a:cs typeface="Courier New" panose="02070309020205020404" pitchFamily="49" charset="0"/>
              </a:rPr>
              <a:t>15 0304 7CFF      	MOV	R4,#0FFH	;R4=FFH</a:t>
            </a:r>
          </a:p>
          <a:p>
            <a:pPr lvl="0"/>
            <a:r>
              <a:rPr lang="en-US" sz="1500" b="1" dirty="0">
                <a:solidFill>
                  <a:prstClr val="black"/>
                </a:solidFill>
                <a:latin typeface="Courier New" panose="02070309020205020404" pitchFamily="49" charset="0"/>
                <a:cs typeface="Courier New" panose="02070309020205020404" pitchFamily="49" charset="0"/>
              </a:rPr>
              <a:t>16 0306 7DFF NEXT:	MOV	R5,#0FFH	;R5=255</a:t>
            </a:r>
          </a:p>
          <a:p>
            <a:pPr lvl="0"/>
            <a:r>
              <a:rPr lang="en-US" sz="1500" b="1" dirty="0">
                <a:solidFill>
                  <a:prstClr val="black"/>
                </a:solidFill>
                <a:latin typeface="Courier New" panose="02070309020205020404" pitchFamily="49" charset="0"/>
                <a:cs typeface="Courier New" panose="02070309020205020404" pitchFamily="49" charset="0"/>
              </a:rPr>
              <a:t>17 0308 DDFE AGAIN:	DJNZ	R5,AGAIN	</a:t>
            </a:r>
          </a:p>
          <a:p>
            <a:pPr lvl="0"/>
            <a:r>
              <a:rPr lang="en-US" sz="1500" b="1" dirty="0">
                <a:solidFill>
                  <a:prstClr val="black"/>
                </a:solidFill>
                <a:latin typeface="Courier New" panose="02070309020205020404" pitchFamily="49" charset="0"/>
                <a:cs typeface="Courier New" panose="02070309020205020404" pitchFamily="49" charset="0"/>
              </a:rPr>
              <a:t>18 030A DCFA     	DJNZ	R4,NEXT</a:t>
            </a:r>
          </a:p>
          <a:p>
            <a:pPr lvl="0"/>
            <a:r>
              <a:rPr lang="en-US" sz="1500" b="1" dirty="0">
                <a:solidFill>
                  <a:prstClr val="black"/>
                </a:solidFill>
                <a:latin typeface="Courier New" panose="02070309020205020404" pitchFamily="49" charset="0"/>
                <a:cs typeface="Courier New" panose="02070309020205020404" pitchFamily="49" charset="0"/>
              </a:rPr>
              <a:t>19 030C D005      	POP	5      	;POP into R5</a:t>
            </a:r>
          </a:p>
          <a:p>
            <a:pPr lvl="0"/>
            <a:r>
              <a:rPr lang="en-US" sz="1500" b="1" dirty="0">
                <a:solidFill>
                  <a:prstClr val="black"/>
                </a:solidFill>
                <a:latin typeface="Courier New" panose="02070309020205020404" pitchFamily="49" charset="0"/>
                <a:cs typeface="Courier New" panose="02070309020205020404" pitchFamily="49" charset="0"/>
              </a:rPr>
              <a:t>20 030E D004      	POP	4     		;POP into R4</a:t>
            </a:r>
          </a:p>
          <a:p>
            <a:pPr lvl="0"/>
            <a:r>
              <a:rPr lang="en-US" sz="1500" b="1" dirty="0">
                <a:solidFill>
                  <a:prstClr val="black"/>
                </a:solidFill>
                <a:latin typeface="Courier New" panose="02070309020205020404" pitchFamily="49" charset="0"/>
                <a:cs typeface="Courier New" panose="02070309020205020404" pitchFamily="49" charset="0"/>
              </a:rPr>
              <a:t>21 0310 22      		RET        		;return to caller </a:t>
            </a:r>
          </a:p>
          <a:p>
            <a:pPr lvl="0"/>
            <a:r>
              <a:rPr lang="en-US" sz="1500" b="1" dirty="0">
                <a:solidFill>
                  <a:prstClr val="black"/>
                </a:solidFill>
                <a:latin typeface="Courier New" panose="02070309020205020404" pitchFamily="49" charset="0"/>
                <a:cs typeface="Courier New" panose="02070309020205020404" pitchFamily="49" charset="0"/>
              </a:rPr>
              <a:t>22 0311      			END         	;end of </a:t>
            </a:r>
            <a:r>
              <a:rPr lang="en-US" sz="1500" b="1" dirty="0" err="1">
                <a:solidFill>
                  <a:prstClr val="black"/>
                </a:solidFill>
                <a:latin typeface="Courier New" panose="02070309020205020404" pitchFamily="49" charset="0"/>
                <a:cs typeface="Courier New" panose="02070309020205020404" pitchFamily="49" charset="0"/>
              </a:rPr>
              <a:t>asm</a:t>
            </a:r>
            <a:r>
              <a:rPr lang="en-US" sz="1500" b="1" dirty="0">
                <a:solidFill>
                  <a:prstClr val="black"/>
                </a:solidFill>
                <a:latin typeface="Courier New" panose="02070309020205020404" pitchFamily="49" charset="0"/>
                <a:cs typeface="Courier New" panose="02070309020205020404" pitchFamily="49" charset="0"/>
              </a:rPr>
              <a:t> file</a:t>
            </a:r>
          </a:p>
        </p:txBody>
      </p:sp>
    </p:spTree>
    <p:extLst>
      <p:ext uri="{BB962C8B-B14F-4D97-AF65-F5344CB8AC3E}">
        <p14:creationId xmlns:p14="http://schemas.microsoft.com/office/powerpoint/2010/main" val="223574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92CBB12-76CC-4596-B9EE-DD3BAB77AAFA}"/>
              </a:ext>
            </a:extLst>
          </p:cNvPr>
          <p:cNvSpPr/>
          <p:nvPr/>
        </p:nvSpPr>
        <p:spPr>
          <a:xfrm>
            <a:off x="1496421" y="3135346"/>
            <a:ext cx="9491127" cy="3169590"/>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3-10</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1967352"/>
            <a:ext cx="10294374" cy="830997"/>
          </a:xfrm>
          <a:prstGeom prst="rect">
            <a:avLst/>
          </a:prstGeom>
          <a:noFill/>
        </p:spPr>
        <p:txBody>
          <a:bodyPr wrap="square">
            <a:spAutoFit/>
          </a:bodyPr>
          <a:lstStyle/>
          <a:p>
            <a:pPr lvl="0"/>
            <a:r>
              <a:rPr lang="en-US" sz="2400" b="1" dirty="0">
                <a:solidFill>
                  <a:srgbClr val="004620"/>
                </a:solidFill>
                <a:cs typeface="Courier New" panose="02070309020205020404" pitchFamily="49" charset="0"/>
              </a:rPr>
              <a:t>First notice that for the PUSH and POP instructions we must specify the direct address of the register being pushed or popped. Here is the stack frame.</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1462999"/>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pic>
        <p:nvPicPr>
          <p:cNvPr id="4" name="Picture 3">
            <a:extLst>
              <a:ext uri="{FF2B5EF4-FFF2-40B4-BE49-F238E27FC236}">
                <a16:creationId xmlns:a16="http://schemas.microsoft.com/office/drawing/2014/main" id="{656768CD-AE19-4752-85FB-EB7412004247}"/>
              </a:ext>
            </a:extLst>
          </p:cNvPr>
          <p:cNvPicPr>
            <a:picLocks noChangeAspect="1"/>
          </p:cNvPicPr>
          <p:nvPr/>
        </p:nvPicPr>
        <p:blipFill rotWithShape="1">
          <a:blip r:embed="rId2">
            <a:extLst>
              <a:ext uri="{28A0092B-C50C-407E-A947-70E740481C1C}">
                <a14:useLocalDpi xmlns:a14="http://schemas.microsoft.com/office/drawing/2010/main" val="0"/>
              </a:ext>
            </a:extLst>
          </a:blip>
          <a:srcRect b="9892"/>
          <a:stretch/>
        </p:blipFill>
        <p:spPr>
          <a:xfrm>
            <a:off x="1496421" y="3135346"/>
            <a:ext cx="9361962" cy="2955738"/>
          </a:xfrm>
          <a:prstGeom prst="rect">
            <a:avLst/>
          </a:prstGeom>
        </p:spPr>
      </p:pic>
    </p:spTree>
    <p:extLst>
      <p:ext uri="{BB962C8B-B14F-4D97-AF65-F5344CB8AC3E}">
        <p14:creationId xmlns:p14="http://schemas.microsoft.com/office/powerpoint/2010/main" val="3249777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arn(outVertical)">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outVertical)">
                                      <p:cBhvr>
                                        <p:cTn id="19" dur="500"/>
                                        <p:tgtEl>
                                          <p:spTgt spid="9"/>
                                        </p:tgtEl>
                                      </p:cBhvr>
                                    </p:animEffect>
                                  </p:childTnLst>
                                </p:cTn>
                              </p:par>
                              <p:par>
                                <p:cTn id="20" presetID="16" presetClass="entr" presetSubtype="37"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arn(outVertical)">
                                      <p:cBhvr>
                                        <p:cTn id="22" dur="500"/>
                                        <p:tgtEl>
                                          <p:spTgt spid="5"/>
                                        </p:tgtEl>
                                      </p:cBhvr>
                                    </p:animEffect>
                                  </p:childTnLst>
                                </p:cTn>
                              </p:par>
                              <p:par>
                                <p:cTn id="23" presetID="16" presetClass="entr" presetSubtype="37"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barn(outVertical)">
                                      <p:cBhvr>
                                        <p:cTn id="2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p:bldP spid="9"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393292" y="2596848"/>
            <a:ext cx="2750490" cy="1569660"/>
          </a:xfrm>
          <a:prstGeom prst="rect">
            <a:avLst/>
          </a:prstGeom>
          <a:noFill/>
        </p:spPr>
        <p:txBody>
          <a:bodyPr wrap="square" rtlCol="0">
            <a:spAutoFit/>
          </a:bodyPr>
          <a:lstStyle/>
          <a:p>
            <a:pPr lvl="0">
              <a:defRPr/>
            </a:pPr>
            <a:r>
              <a:rPr lang="en-US" sz="2400" b="1" dirty="0">
                <a:solidFill>
                  <a:prstClr val="black"/>
                </a:solidFill>
              </a:rPr>
              <a:t>Figure 3-1. 8051 Assembly Main Program That Calls Subroutines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E4E5AE0D-1CD3-4CD9-A8CF-FDBA0D650EF3}"/>
              </a:ext>
            </a:extLst>
          </p:cNvPr>
          <p:cNvSpPr/>
          <p:nvPr/>
        </p:nvSpPr>
        <p:spPr>
          <a:xfrm>
            <a:off x="3672348" y="328929"/>
            <a:ext cx="8126361" cy="6204606"/>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B500C60B-19C5-4096-BDA8-7C8DFE6CB4B1}"/>
              </a:ext>
            </a:extLst>
          </p:cNvPr>
          <p:cNvSpPr txBox="1"/>
          <p:nvPr/>
        </p:nvSpPr>
        <p:spPr>
          <a:xfrm>
            <a:off x="4236616" y="484098"/>
            <a:ext cx="7033526" cy="6001643"/>
          </a:xfrm>
          <a:prstGeom prst="rect">
            <a:avLst/>
          </a:prstGeom>
          <a:noFill/>
        </p:spPr>
        <p:txBody>
          <a:bodyPr wrap="square">
            <a:spAutoFit/>
          </a:bodyPr>
          <a:lstStyle/>
          <a:p>
            <a:r>
              <a:rPr lang="en-US" sz="1600" b="1" dirty="0">
                <a:latin typeface="Courier New" panose="02070309020205020404" pitchFamily="49" charset="0"/>
                <a:cs typeface="Courier New" panose="02070309020205020404" pitchFamily="49" charset="0"/>
              </a:rPr>
              <a:t>;MAIN program calling subroutines</a:t>
            </a:r>
          </a:p>
          <a:p>
            <a:r>
              <a:rPr lang="en-US" sz="1600" b="1" dirty="0">
                <a:latin typeface="Courier New" panose="02070309020205020404" pitchFamily="49" charset="0"/>
                <a:cs typeface="Courier New" panose="02070309020205020404" pitchFamily="49" charset="0"/>
              </a:rPr>
              <a:t>		ORG	0</a:t>
            </a:r>
          </a:p>
          <a:p>
            <a:r>
              <a:rPr lang="en-US" sz="1600" b="1" dirty="0">
                <a:latin typeface="Courier New" panose="02070309020205020404" pitchFamily="49" charset="0"/>
                <a:cs typeface="Courier New" panose="02070309020205020404" pitchFamily="49" charset="0"/>
              </a:rPr>
              <a:t>MAIN:	LCALL	SUBR_1</a:t>
            </a:r>
          </a:p>
          <a:p>
            <a:r>
              <a:rPr lang="en-US" sz="1600" b="1" dirty="0">
                <a:latin typeface="Courier New" panose="02070309020205020404" pitchFamily="49" charset="0"/>
                <a:cs typeface="Courier New" panose="02070309020205020404" pitchFamily="49" charset="0"/>
              </a:rPr>
              <a:t>		LCALL	SUBR_2</a:t>
            </a:r>
          </a:p>
          <a:p>
            <a:r>
              <a:rPr lang="en-US" sz="1600" b="1" dirty="0">
                <a:latin typeface="Courier New" panose="02070309020205020404" pitchFamily="49" charset="0"/>
                <a:cs typeface="Courier New" panose="02070309020205020404" pitchFamily="49" charset="0"/>
              </a:rPr>
              <a:t>		LCALL	SUBR_3</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HERE:	SJMP		HERE	</a:t>
            </a:r>
          </a:p>
          <a:p>
            <a:r>
              <a:rPr lang="en-US" sz="1600" b="1" dirty="0">
                <a:latin typeface="Courier New" panose="02070309020205020404" pitchFamily="49" charset="0"/>
                <a:cs typeface="Courier New" panose="02070309020205020404" pitchFamily="49" charset="0"/>
              </a:rPr>
              <a:t>;————————end of MAIN</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SUBR_1: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a:t>
            </a:r>
          </a:p>
          <a:p>
            <a:r>
              <a:rPr lang="en-US" sz="1600" b="1" dirty="0">
                <a:latin typeface="Courier New" panose="02070309020205020404" pitchFamily="49" charset="0"/>
                <a:cs typeface="Courier New" panose="02070309020205020404" pitchFamily="49" charset="0"/>
              </a:rPr>
              <a:t>;————————end of subroutine 1				</a:t>
            </a:r>
          </a:p>
          <a:p>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SUBR_2: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a:t>
            </a:r>
          </a:p>
          <a:p>
            <a:r>
              <a:rPr lang="en-US" sz="1600" b="1" dirty="0">
                <a:latin typeface="Courier New" panose="02070309020205020404" pitchFamily="49" charset="0"/>
                <a:cs typeface="Courier New" panose="02070309020205020404" pitchFamily="49" charset="0"/>
              </a:rPr>
              <a:t>;————————end of subroutine 2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SUBR_3:	....</a:t>
            </a:r>
          </a:p>
          <a:p>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a:t>
            </a:r>
          </a:p>
          <a:p>
            <a:r>
              <a:rPr lang="en-US" sz="1600" b="1" dirty="0">
                <a:latin typeface="Courier New" panose="02070309020205020404" pitchFamily="49" charset="0"/>
                <a:cs typeface="Courier New" panose="02070309020205020404" pitchFamily="49" charset="0"/>
              </a:rPr>
              <a:t>;————————end of subroutine 3	</a:t>
            </a:r>
          </a:p>
          <a:p>
            <a:r>
              <a:rPr lang="en-US" sz="1600" b="1" dirty="0">
                <a:latin typeface="Courier New" panose="02070309020205020404" pitchFamily="49" charset="0"/>
                <a:cs typeface="Courier New" panose="02070309020205020404" pitchFamily="49" charset="0"/>
              </a:rPr>
              <a:t>	END		;end of the </a:t>
            </a:r>
            <a:r>
              <a:rPr lang="en-US" sz="1600" b="1" dirty="0" err="1">
                <a:latin typeface="Courier New" panose="02070309020205020404" pitchFamily="49" charset="0"/>
                <a:cs typeface="Courier New" panose="02070309020205020404" pitchFamily="49" charset="0"/>
              </a:rPr>
              <a:t>asm</a:t>
            </a:r>
            <a:r>
              <a:rPr lang="en-US" sz="1600" b="1" dirty="0">
                <a:latin typeface="Courier New" panose="02070309020205020404" pitchFamily="49" charset="0"/>
                <a:cs typeface="Courier New" panose="02070309020205020404" pitchFamily="49" charset="0"/>
              </a:rPr>
              <a:t> file</a:t>
            </a:r>
          </a:p>
        </p:txBody>
      </p:sp>
    </p:spTree>
    <p:extLst>
      <p:ext uri="{BB962C8B-B14F-4D97-AF65-F5344CB8AC3E}">
        <p14:creationId xmlns:p14="http://schemas.microsoft.com/office/powerpoint/2010/main" val="1943171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1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3-11</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793972"/>
            <a:ext cx="10853997" cy="1200329"/>
          </a:xfrm>
          <a:prstGeom prst="rect">
            <a:avLst/>
          </a:prstGeom>
          <a:noFill/>
        </p:spPr>
        <p:txBody>
          <a:bodyPr wrap="square">
            <a:spAutoFit/>
          </a:bodyPr>
          <a:lstStyle/>
          <a:p>
            <a:pPr lvl="0"/>
            <a:r>
              <a:rPr lang="en-US" sz="2400" b="1" dirty="0">
                <a:solidFill>
                  <a:prstClr val="black"/>
                </a:solidFill>
              </a:rPr>
              <a:t>A developer is using the Atmel AT89C1051 microcontroller chip for a product. This chip has only 1K byte of on-chip flash ROM. Which instruction, LCALL or ACALL, is more useful in programming this chip?  </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4548950"/>
            <a:ext cx="10294374" cy="830997"/>
          </a:xfrm>
          <a:prstGeom prst="rect">
            <a:avLst/>
          </a:prstGeom>
          <a:noFill/>
        </p:spPr>
        <p:txBody>
          <a:bodyPr wrap="square">
            <a:spAutoFit/>
          </a:bodyPr>
          <a:lstStyle/>
          <a:p>
            <a:pPr lvl="0"/>
            <a:r>
              <a:rPr lang="en-US" sz="2400" b="1" dirty="0">
                <a:solidFill>
                  <a:srgbClr val="004620"/>
                </a:solidFill>
                <a:cs typeface="Courier New" panose="02070309020205020404" pitchFamily="49" charset="0"/>
              </a:rPr>
              <a:t>The ACALL instruction is more useful since it is a 2-byte instruction. It saves one byte each time the call instruction is used. </a:t>
            </a:r>
            <a:endParaRPr kumimoji="0" lang="en-US" sz="2400" b="1" i="0" u="none" strike="noStrike" kern="1200" cap="none" spc="0" normalizeH="0" baseline="0" noProof="0" dirty="0">
              <a:ln>
                <a:noFill/>
              </a:ln>
              <a:solidFill>
                <a:srgbClr val="004620"/>
              </a:solidFill>
              <a:effectLst/>
              <a:uLnTx/>
              <a:uFillTx/>
              <a:cs typeface="Courier New" panose="02070309020205020404" pitchFamily="49" charset="0"/>
            </a:endParaRPr>
          </a:p>
        </p:txBody>
      </p:sp>
      <p:sp>
        <p:nvSpPr>
          <p:cNvPr id="11" name="TextBox 10">
            <a:extLst>
              <a:ext uri="{FF2B5EF4-FFF2-40B4-BE49-F238E27FC236}">
                <a16:creationId xmlns:a16="http://schemas.microsoft.com/office/drawing/2014/main" id="{5F66A71D-19C2-4F72-8084-250CA45E13CC}"/>
              </a:ext>
            </a:extLst>
          </p:cNvPr>
          <p:cNvSpPr txBox="1"/>
          <p:nvPr/>
        </p:nvSpPr>
        <p:spPr>
          <a:xfrm>
            <a:off x="-1" y="3540793"/>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577197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FEFEDF-5770-40AF-B49C-5BA88A191546}"/>
              </a:ext>
            </a:extLst>
          </p:cNvPr>
          <p:cNvSpPr txBox="1"/>
          <p:nvPr/>
        </p:nvSpPr>
        <p:spPr>
          <a:xfrm>
            <a:off x="0" y="2330245"/>
            <a:ext cx="12192000" cy="1938992"/>
          </a:xfrm>
          <a:prstGeom prst="rect">
            <a:avLst/>
          </a:prstGeom>
          <a:noFill/>
        </p:spPr>
        <p:txBody>
          <a:bodyPr wrap="square" rtlCol="0">
            <a:spAutoFit/>
          </a:bodyPr>
          <a:lstStyle/>
          <a:p>
            <a:pPr algn="ctr"/>
            <a:r>
              <a:rPr lang="en-US" sz="6000" b="1" dirty="0"/>
              <a:t>JUMP, LOOP, AND CALL </a:t>
            </a:r>
          </a:p>
          <a:p>
            <a:pPr algn="ctr"/>
            <a:r>
              <a:rPr lang="en-US" sz="6000" b="1" dirty="0"/>
              <a:t>INSTRUCTIONS</a:t>
            </a:r>
          </a:p>
        </p:txBody>
      </p:sp>
      <p:sp>
        <p:nvSpPr>
          <p:cNvPr id="5" name="TextBox 4">
            <a:extLst>
              <a:ext uri="{FF2B5EF4-FFF2-40B4-BE49-F238E27FC236}">
                <a16:creationId xmlns:a16="http://schemas.microsoft.com/office/drawing/2014/main" id="{3C3433A4-5538-42A5-8C39-9A740F184335}"/>
              </a:ext>
            </a:extLst>
          </p:cNvPr>
          <p:cNvSpPr txBox="1"/>
          <p:nvPr/>
        </p:nvSpPr>
        <p:spPr>
          <a:xfrm>
            <a:off x="0" y="4734232"/>
            <a:ext cx="12192000" cy="830997"/>
          </a:xfrm>
          <a:prstGeom prst="rect">
            <a:avLst/>
          </a:prstGeom>
          <a:noFill/>
        </p:spPr>
        <p:txBody>
          <a:bodyPr wrap="square" rtlCol="0">
            <a:spAutoFit/>
          </a:bodyPr>
          <a:lstStyle/>
          <a:p>
            <a:pPr algn="ctr"/>
            <a:r>
              <a:rPr lang="en-US" sz="4800" b="1" dirty="0">
                <a:solidFill>
                  <a:srgbClr val="007A37"/>
                </a:solidFill>
              </a:rPr>
              <a:t>Chapter 3</a:t>
            </a:r>
          </a:p>
        </p:txBody>
      </p:sp>
      <p:sp>
        <p:nvSpPr>
          <p:cNvPr id="6" name="Rectangle 5">
            <a:extLst>
              <a:ext uri="{FF2B5EF4-FFF2-40B4-BE49-F238E27FC236}">
                <a16:creationId xmlns:a16="http://schemas.microsoft.com/office/drawing/2014/main" id="{400D4B26-D679-4FB4-B936-3F88F1915D32}"/>
              </a:ext>
            </a:extLst>
          </p:cNvPr>
          <p:cNvSpPr/>
          <p:nvPr/>
        </p:nvSpPr>
        <p:spPr>
          <a:xfrm>
            <a:off x="0" y="6032090"/>
            <a:ext cx="12192000" cy="82591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2258540-EF72-4F66-AD3B-7B8F75230762}"/>
              </a:ext>
            </a:extLst>
          </p:cNvPr>
          <p:cNvSpPr/>
          <p:nvPr/>
        </p:nvSpPr>
        <p:spPr>
          <a:xfrm>
            <a:off x="0" y="6194322"/>
            <a:ext cx="12192000" cy="661811"/>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C120A785-9DB9-4E6F-9E3C-A13BDB0AA8F6}"/>
              </a:ext>
            </a:extLst>
          </p:cNvPr>
          <p:cNvCxnSpPr>
            <a:cxnSpLocks/>
          </p:cNvCxnSpPr>
          <p:nvPr/>
        </p:nvCxnSpPr>
        <p:spPr>
          <a:xfrm>
            <a:off x="373626" y="4269237"/>
            <a:ext cx="11444748" cy="0"/>
          </a:xfrm>
          <a:prstGeom prst="line">
            <a:avLst/>
          </a:prstGeom>
          <a:ln>
            <a:solidFill>
              <a:srgbClr val="00B050"/>
            </a:solidFill>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7080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3-12</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428360"/>
            <a:ext cx="10853997" cy="461665"/>
          </a:xfrm>
          <a:prstGeom prst="rect">
            <a:avLst/>
          </a:prstGeom>
          <a:noFill/>
        </p:spPr>
        <p:txBody>
          <a:bodyPr wrap="square">
            <a:spAutoFit/>
          </a:bodyPr>
          <a:lstStyle/>
          <a:p>
            <a:pPr lvl="0"/>
            <a:r>
              <a:rPr lang="en-US" sz="2400" b="1" dirty="0">
                <a:solidFill>
                  <a:prstClr val="black"/>
                </a:solidFill>
              </a:rPr>
              <a:t>Rewrite Example 3-8 as efficiently as you can.</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2397040"/>
            <a:ext cx="10294374" cy="4093428"/>
          </a:xfrm>
          <a:prstGeom prst="rect">
            <a:avLst/>
          </a:prstGeom>
          <a:noFill/>
        </p:spPr>
        <p:txBody>
          <a:bodyPr wrap="square">
            <a:spAutoFit/>
          </a:bodyPr>
          <a:lstStyle/>
          <a:p>
            <a:pPr lvl="0"/>
            <a:r>
              <a:rPr lang="en-US" sz="2000" b="1" dirty="0">
                <a:solidFill>
                  <a:srgbClr val="004620"/>
                </a:solidFill>
                <a:latin typeface="Courier New" panose="02070309020205020404" pitchFamily="49" charset="0"/>
                <a:cs typeface="Courier New" panose="02070309020205020404" pitchFamily="49" charset="0"/>
              </a:rPr>
              <a:t>		ORG	 0</a:t>
            </a:r>
          </a:p>
          <a:p>
            <a:pPr lvl="0"/>
            <a:r>
              <a:rPr lang="en-US" sz="2000" b="1" dirty="0">
                <a:solidFill>
                  <a:srgbClr val="004620"/>
                </a:solidFill>
                <a:latin typeface="Courier New" panose="02070309020205020404" pitchFamily="49" charset="0"/>
                <a:cs typeface="Courier New" panose="02070309020205020404" pitchFamily="49" charset="0"/>
              </a:rPr>
              <a:t>		MOV 	 A,#55H	;load A with 55H</a:t>
            </a:r>
          </a:p>
          <a:p>
            <a:pPr lvl="0"/>
            <a:r>
              <a:rPr lang="en-US" sz="2000" b="1" dirty="0">
                <a:solidFill>
                  <a:srgbClr val="004620"/>
                </a:solidFill>
                <a:latin typeface="Courier New" panose="02070309020205020404" pitchFamily="49" charset="0"/>
                <a:cs typeface="Courier New" panose="02070309020205020404" pitchFamily="49" charset="0"/>
              </a:rPr>
              <a:t>BACK:		MOV 	 P1,A		;issue value in reg A to port 1</a:t>
            </a:r>
          </a:p>
          <a:p>
            <a:pPr lvl="0"/>
            <a:r>
              <a:rPr lang="en-US" sz="2000" b="1" dirty="0">
                <a:solidFill>
                  <a:srgbClr val="004620"/>
                </a:solidFill>
                <a:latin typeface="Courier New" panose="02070309020205020404" pitchFamily="49" charset="0"/>
                <a:cs typeface="Courier New" panose="02070309020205020404" pitchFamily="49" charset="0"/>
              </a:rPr>
              <a:t>		ACALL  DELAY	;time delay</a:t>
            </a:r>
          </a:p>
          <a:p>
            <a:pPr lvl="0"/>
            <a:r>
              <a:rPr lang="en-US" sz="2000" b="1" dirty="0">
                <a:solidFill>
                  <a:srgbClr val="004620"/>
                </a:solidFill>
                <a:latin typeface="Courier New" panose="02070309020205020404" pitchFamily="49" charset="0"/>
                <a:cs typeface="Courier New" panose="02070309020205020404" pitchFamily="49" charset="0"/>
              </a:rPr>
              <a:t>		CPL	 A		;complement reg A	</a:t>
            </a:r>
          </a:p>
          <a:p>
            <a:pPr lvl="0"/>
            <a:r>
              <a:rPr lang="en-US" sz="2000" b="1" dirty="0">
                <a:solidFill>
                  <a:srgbClr val="004620"/>
                </a:solidFill>
                <a:latin typeface="Courier New" panose="02070309020205020404" pitchFamily="49" charset="0"/>
                <a:cs typeface="Courier New" panose="02070309020205020404" pitchFamily="49" charset="0"/>
              </a:rPr>
              <a:t>		SJMP	 BACK		;keep doing this indefinitely</a:t>
            </a:r>
          </a:p>
          <a:p>
            <a:pPr lvl="0"/>
            <a:endParaRPr lang="en-US" sz="2000" b="1" dirty="0">
              <a:solidFill>
                <a:srgbClr val="004620"/>
              </a:solidFill>
              <a:latin typeface="Courier New" panose="02070309020205020404" pitchFamily="49" charset="0"/>
              <a:cs typeface="Courier New" panose="02070309020205020404" pitchFamily="49" charset="0"/>
            </a:endParaRPr>
          </a:p>
          <a:p>
            <a:pPr lvl="0"/>
            <a:r>
              <a:rPr lang="en-US" sz="2000" b="1" dirty="0">
                <a:solidFill>
                  <a:srgbClr val="004620"/>
                </a:solidFill>
                <a:latin typeface="Courier New" panose="02070309020205020404" pitchFamily="49" charset="0"/>
                <a:cs typeface="Courier New" panose="02070309020205020404" pitchFamily="49" charset="0"/>
              </a:rPr>
              <a:t>;————————this is the delay subroutine</a:t>
            </a:r>
          </a:p>
          <a:p>
            <a:pPr lvl="0"/>
            <a:r>
              <a:rPr lang="en-US" sz="2000" b="1" dirty="0">
                <a:solidFill>
                  <a:srgbClr val="004620"/>
                </a:solidFill>
                <a:latin typeface="Courier New" panose="02070309020205020404" pitchFamily="49" charset="0"/>
                <a:cs typeface="Courier New" panose="02070309020205020404" pitchFamily="49" charset="0"/>
              </a:rPr>
              <a:t>DELAY:</a:t>
            </a:r>
          </a:p>
          <a:p>
            <a:pPr lvl="0"/>
            <a:r>
              <a:rPr lang="en-US" sz="2000" b="1" dirty="0">
                <a:solidFill>
                  <a:srgbClr val="004620"/>
                </a:solidFill>
                <a:latin typeface="Courier New" panose="02070309020205020404" pitchFamily="49" charset="0"/>
                <a:cs typeface="Courier New" panose="02070309020205020404" pitchFamily="49" charset="0"/>
              </a:rPr>
              <a:t>		MOV	 R5,#0FFH	;R5=255(FF in hex), the counter</a:t>
            </a:r>
          </a:p>
          <a:p>
            <a:pPr lvl="0"/>
            <a:r>
              <a:rPr lang="en-US" sz="2000" b="1" dirty="0">
                <a:solidFill>
                  <a:srgbClr val="004620"/>
                </a:solidFill>
                <a:latin typeface="Courier New" panose="02070309020205020404" pitchFamily="49" charset="0"/>
                <a:cs typeface="Courier New" panose="02070309020205020404" pitchFamily="49" charset="0"/>
              </a:rPr>
              <a:t>AGAIN:	DJNZ	 R5,AGAIN	;stay here until R5 becomes 0</a:t>
            </a:r>
          </a:p>
          <a:p>
            <a:pPr lvl="0"/>
            <a:r>
              <a:rPr lang="en-US" sz="2000" b="1" dirty="0">
                <a:solidFill>
                  <a:srgbClr val="004620"/>
                </a:solidFill>
                <a:latin typeface="Courier New" panose="02070309020205020404" pitchFamily="49" charset="0"/>
                <a:cs typeface="Courier New" panose="02070309020205020404" pitchFamily="49" charset="0"/>
              </a:rPr>
              <a:t>		RET			;return to caller</a:t>
            </a:r>
          </a:p>
          <a:p>
            <a:pPr lvl="0"/>
            <a:r>
              <a:rPr lang="en-US" sz="2000" b="1" dirty="0">
                <a:solidFill>
                  <a:srgbClr val="004620"/>
                </a:solidFill>
                <a:latin typeface="Courier New" panose="02070309020205020404" pitchFamily="49" charset="0"/>
                <a:cs typeface="Courier New" panose="02070309020205020404" pitchFamily="49" charset="0"/>
              </a:rPr>
              <a:t>		END			;end of </a:t>
            </a:r>
            <a:r>
              <a:rPr lang="en-US" sz="2000" b="1" dirty="0" err="1">
                <a:solidFill>
                  <a:srgbClr val="004620"/>
                </a:solidFill>
                <a:latin typeface="Courier New" panose="02070309020205020404" pitchFamily="49" charset="0"/>
                <a:cs typeface="Courier New" panose="02070309020205020404" pitchFamily="49" charset="0"/>
              </a:rPr>
              <a:t>asm</a:t>
            </a:r>
            <a:r>
              <a:rPr lang="en-US" sz="2000" b="1" dirty="0">
                <a:solidFill>
                  <a:srgbClr val="004620"/>
                </a:solidFill>
                <a:latin typeface="Courier New" panose="02070309020205020404" pitchFamily="49" charset="0"/>
                <a:cs typeface="Courier New" panose="02070309020205020404" pitchFamily="49" charset="0"/>
              </a:rPr>
              <a:t> file</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1912700"/>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27408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3-13</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857180"/>
            <a:ext cx="10853997" cy="1200329"/>
          </a:xfrm>
          <a:prstGeom prst="rect">
            <a:avLst/>
          </a:prstGeom>
          <a:noFill/>
        </p:spPr>
        <p:txBody>
          <a:bodyPr wrap="square">
            <a:spAutoFit/>
          </a:bodyPr>
          <a:lstStyle/>
          <a:p>
            <a:pPr lvl="0"/>
            <a:r>
              <a:rPr lang="en-US" sz="2400" b="1" dirty="0">
                <a:solidFill>
                  <a:prstClr val="black"/>
                </a:solidFill>
              </a:rPr>
              <a:t>The following shows crystal frequency for three different 8051-based systems.  Find the period of the machine cycle in each case.  </a:t>
            </a:r>
          </a:p>
          <a:p>
            <a:pPr lvl="0"/>
            <a:r>
              <a:rPr lang="en-US" sz="2400" b="1" dirty="0">
                <a:solidFill>
                  <a:prstClr val="black"/>
                </a:solidFill>
              </a:rPr>
              <a:t>(a) 11.0592 MHz        (b) 16 MHz        (c) 20 MHz</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4490334"/>
            <a:ext cx="10294374" cy="1569660"/>
          </a:xfrm>
          <a:prstGeom prst="rect">
            <a:avLst/>
          </a:prstGeom>
          <a:noFill/>
        </p:spPr>
        <p:txBody>
          <a:bodyPr wrap="square">
            <a:spAutoFit/>
          </a:bodyPr>
          <a:lstStyle/>
          <a:p>
            <a:pPr lvl="0"/>
            <a:r>
              <a:rPr lang="en-US" sz="2400" b="1" dirty="0">
                <a:solidFill>
                  <a:srgbClr val="004620"/>
                </a:solidFill>
                <a:cs typeface="Courier New" panose="02070309020205020404" pitchFamily="49" charset="0"/>
              </a:rPr>
              <a:t>(a) 11.0592 MHz/12 = 921.6 kHz; machine cycle is 1/921.6 kHz = 1.085 µs (microsecond)</a:t>
            </a:r>
          </a:p>
          <a:p>
            <a:pPr lvl="0"/>
            <a:r>
              <a:rPr lang="en-US" sz="2400" b="1" dirty="0">
                <a:solidFill>
                  <a:srgbClr val="004620"/>
                </a:solidFill>
                <a:cs typeface="Courier New" panose="02070309020205020404" pitchFamily="49" charset="0"/>
              </a:rPr>
              <a:t>(b) 16 MHz/12 = 1.333 MHz; machine cycle (MC) = 1/1.333 MHz = 0.75 µs</a:t>
            </a:r>
          </a:p>
          <a:p>
            <a:pPr lvl="0"/>
            <a:r>
              <a:rPr lang="en-US" sz="2400" b="1" dirty="0">
                <a:solidFill>
                  <a:srgbClr val="004620"/>
                </a:solidFill>
                <a:cs typeface="Courier New" panose="02070309020205020404" pitchFamily="49" charset="0"/>
              </a:rPr>
              <a:t>(c) 20 MHz/12 = 1.66 MHz; MC = 1/1.66 MHz = 0.60 µs</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3543089"/>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48308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3-14</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500309"/>
            <a:ext cx="10853997" cy="1323439"/>
          </a:xfrm>
          <a:prstGeom prst="rect">
            <a:avLst/>
          </a:prstGeom>
          <a:noFill/>
        </p:spPr>
        <p:txBody>
          <a:bodyPr wrap="square">
            <a:spAutoFit/>
          </a:bodyPr>
          <a:lstStyle/>
          <a:p>
            <a:pPr lvl="0"/>
            <a:r>
              <a:rPr lang="en-US" sz="2000" b="1" dirty="0">
                <a:solidFill>
                  <a:prstClr val="black"/>
                </a:solidFill>
              </a:rPr>
              <a:t>For an 8051 system of 11.0592 MHz, find how long it takes to execute each of the following instructions.</a:t>
            </a:r>
          </a:p>
          <a:p>
            <a:pPr lvl="0"/>
            <a:r>
              <a:rPr lang="en-US" sz="2000" b="1" dirty="0">
                <a:solidFill>
                  <a:prstClr val="black"/>
                </a:solidFill>
              </a:rPr>
              <a:t>(a)MOV R3,#55	(b)DEC R3	(c)DJNZ R2,target	</a:t>
            </a:r>
          </a:p>
          <a:p>
            <a:pPr lvl="0"/>
            <a:r>
              <a:rPr lang="en-US" sz="2000" b="1" dirty="0">
                <a:solidFill>
                  <a:prstClr val="black"/>
                </a:solidFill>
              </a:rPr>
              <a:t>(d)LJMP		(e)SJMP 		(f)NOP (no operation) 	(g)MUL AB</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3338823"/>
            <a:ext cx="10294374" cy="3539430"/>
          </a:xfrm>
          <a:prstGeom prst="rect">
            <a:avLst/>
          </a:prstGeom>
          <a:noFill/>
        </p:spPr>
        <p:txBody>
          <a:bodyPr wrap="square">
            <a:spAutoFit/>
          </a:bodyPr>
          <a:lstStyle/>
          <a:p>
            <a:pPr lvl="0"/>
            <a:r>
              <a:rPr lang="en-US" sz="2000" b="1" dirty="0">
                <a:solidFill>
                  <a:srgbClr val="004620"/>
                </a:solidFill>
                <a:cs typeface="Courier New" panose="02070309020205020404" pitchFamily="49" charset="0"/>
              </a:rPr>
              <a:t>The machine cycle for a system of 11.0592 MHz is 1.085 µs as shown in Example 3-13. Table A-1 in Appendix A shows machine cycles for each of the above instructions. Therefore, we have:  </a:t>
            </a:r>
          </a:p>
          <a:p>
            <a:pPr lvl="0"/>
            <a:endParaRPr lang="en-US" sz="2000" b="1" dirty="0">
              <a:solidFill>
                <a:srgbClr val="004620"/>
              </a:solidFill>
              <a:cs typeface="Courier New" panose="02070309020205020404" pitchFamily="49" charset="0"/>
            </a:endParaRPr>
          </a:p>
          <a:p>
            <a:pPr lvl="0"/>
            <a:r>
              <a:rPr lang="en-US" sz="2000" b="1" dirty="0">
                <a:solidFill>
                  <a:srgbClr val="004620"/>
                </a:solidFill>
                <a:cs typeface="Courier New" panose="02070309020205020404" pitchFamily="49" charset="0"/>
              </a:rPr>
              <a:t>Instruction       	 Machine cycles	         	Time to execute     	</a:t>
            </a:r>
          </a:p>
          <a:p>
            <a:pPr lvl="0"/>
            <a:r>
              <a:rPr lang="en-US" sz="2000" b="1" dirty="0">
                <a:solidFill>
                  <a:srgbClr val="004620"/>
                </a:solidFill>
                <a:cs typeface="Courier New" panose="02070309020205020404" pitchFamily="49" charset="0"/>
              </a:rPr>
              <a:t>(a)  MOV R3,#55		1		1x1.085 µs = 1.085 µs 	</a:t>
            </a:r>
          </a:p>
          <a:p>
            <a:pPr lvl="0"/>
            <a:r>
              <a:rPr lang="en-US" sz="2000" b="1" dirty="0">
                <a:solidFill>
                  <a:srgbClr val="004620"/>
                </a:solidFill>
                <a:cs typeface="Courier New" panose="02070309020205020404" pitchFamily="49" charset="0"/>
              </a:rPr>
              <a:t>(b)  DEC R3		1		1x1.085 µs = 1.085 µs</a:t>
            </a:r>
          </a:p>
          <a:p>
            <a:pPr lvl="0"/>
            <a:r>
              <a:rPr lang="en-US" sz="2000" b="1" dirty="0">
                <a:solidFill>
                  <a:srgbClr val="004620"/>
                </a:solidFill>
                <a:cs typeface="Courier New" panose="02070309020205020404" pitchFamily="49" charset="0"/>
              </a:rPr>
              <a:t>(c)  DJNZ R2,target	2		2x1.085 µs = 2.17 µs 		</a:t>
            </a:r>
          </a:p>
          <a:p>
            <a:pPr lvl="0"/>
            <a:r>
              <a:rPr lang="en-US" sz="2000" b="1" dirty="0">
                <a:solidFill>
                  <a:srgbClr val="004620"/>
                </a:solidFill>
                <a:cs typeface="Courier New" panose="02070309020205020404" pitchFamily="49" charset="0"/>
              </a:rPr>
              <a:t>(d)  LJMP		2		2x1.085 µs = 2.17 µs 		</a:t>
            </a:r>
          </a:p>
          <a:p>
            <a:pPr lvl="0"/>
            <a:r>
              <a:rPr lang="en-US" sz="2000" b="1" dirty="0">
                <a:solidFill>
                  <a:srgbClr val="004620"/>
                </a:solidFill>
                <a:cs typeface="Courier New" panose="02070309020205020404" pitchFamily="49" charset="0"/>
              </a:rPr>
              <a:t>(e)  SJMP		2		2x1.085 µs = 2.17 µs 		</a:t>
            </a:r>
          </a:p>
          <a:p>
            <a:pPr lvl="0"/>
            <a:r>
              <a:rPr lang="en-US" sz="2000" b="1" dirty="0">
                <a:solidFill>
                  <a:srgbClr val="004620"/>
                </a:solidFill>
                <a:cs typeface="Courier New" panose="02070309020205020404" pitchFamily="49" charset="0"/>
              </a:rPr>
              <a:t>(f)  NOP			1		1x1.085 µs = 1.085 µs  </a:t>
            </a:r>
          </a:p>
          <a:p>
            <a:pPr lvl="0"/>
            <a:r>
              <a:rPr lang="en-US" sz="2000" b="1" dirty="0">
                <a:solidFill>
                  <a:srgbClr val="004620"/>
                </a:solidFill>
                <a:cs typeface="Courier New" panose="02070309020205020404" pitchFamily="49" charset="0"/>
              </a:rPr>
              <a:t>(g)  MUL AB		4		4x1.085 µs = 4.34 µs</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2865789"/>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423099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3-15</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433539"/>
            <a:ext cx="10853997" cy="2616101"/>
          </a:xfrm>
          <a:prstGeom prst="rect">
            <a:avLst/>
          </a:prstGeom>
          <a:noFill/>
        </p:spPr>
        <p:txBody>
          <a:bodyPr wrap="square">
            <a:spAutoFit/>
          </a:bodyPr>
          <a:lstStyle/>
          <a:p>
            <a:pPr lvl="0"/>
            <a:r>
              <a:rPr lang="en-US" b="1" dirty="0">
                <a:solidFill>
                  <a:prstClr val="black"/>
                </a:solidFill>
              </a:rPr>
              <a:t>Find the size of the delay in the following program, if the crystal frequency is 11.0592 </a:t>
            </a:r>
            <a:r>
              <a:rPr lang="en-US" b="1" dirty="0" err="1">
                <a:solidFill>
                  <a:prstClr val="black"/>
                </a:solidFill>
              </a:rPr>
              <a:t>MHz.</a:t>
            </a:r>
            <a:endParaRPr lang="en-US" b="1" dirty="0">
              <a:solidFill>
                <a:prstClr val="black"/>
              </a:solidFill>
            </a:endParaRPr>
          </a:p>
          <a:p>
            <a:pPr lvl="0"/>
            <a:r>
              <a:rPr lang="en-US" sz="1600" b="1" dirty="0">
                <a:solidFill>
                  <a:prstClr val="black"/>
                </a:solidFill>
                <a:latin typeface="Courier New" panose="02070309020205020404" pitchFamily="49" charset="0"/>
                <a:cs typeface="Courier New" panose="02070309020205020404" pitchFamily="49" charset="0"/>
              </a:rPr>
              <a:t>		MOV	A,#55H	;load A with 55H</a:t>
            </a:r>
          </a:p>
          <a:p>
            <a:pPr lvl="0"/>
            <a:r>
              <a:rPr lang="en-US" sz="1600" b="1" dirty="0">
                <a:solidFill>
                  <a:prstClr val="black"/>
                </a:solidFill>
                <a:latin typeface="Courier New" panose="02070309020205020404" pitchFamily="49" charset="0"/>
                <a:cs typeface="Courier New" panose="02070309020205020404" pitchFamily="49" charset="0"/>
              </a:rPr>
              <a:t>AGAIN:	MOV	P1,A		;issue value in reg A to port 1</a:t>
            </a:r>
          </a:p>
          <a:p>
            <a:pPr lvl="0"/>
            <a:r>
              <a:rPr lang="en-US" sz="1600" b="1" dirty="0">
                <a:solidFill>
                  <a:prstClr val="black"/>
                </a:solidFill>
                <a:latin typeface="Courier New" panose="02070309020205020404" pitchFamily="49" charset="0"/>
                <a:cs typeface="Courier New" panose="02070309020205020404" pitchFamily="49" charset="0"/>
              </a:rPr>
              <a:t>		ACALL DELAY	;time delay</a:t>
            </a:r>
          </a:p>
          <a:p>
            <a:pPr lvl="0"/>
            <a:r>
              <a:rPr lang="en-US" sz="1600" b="1" dirty="0">
                <a:solidFill>
                  <a:prstClr val="black"/>
                </a:solidFill>
                <a:latin typeface="Courier New" panose="02070309020205020404" pitchFamily="49" charset="0"/>
                <a:cs typeface="Courier New" panose="02070309020205020404" pitchFamily="49" charset="0"/>
              </a:rPr>
              <a:t>		CPL 	A	;complement reg A</a:t>
            </a:r>
          </a:p>
          <a:p>
            <a:pPr lvl="0"/>
            <a:r>
              <a:rPr lang="en-US" sz="1600" b="1" dirty="0">
                <a:solidFill>
                  <a:prstClr val="black"/>
                </a:solidFill>
                <a:latin typeface="Courier New" panose="02070309020205020404" pitchFamily="49" charset="0"/>
                <a:cs typeface="Courier New" panose="02070309020205020404" pitchFamily="49" charset="0"/>
              </a:rPr>
              <a:t>		SJMP	AGAIN	;keep doing this indefinitely</a:t>
            </a:r>
          </a:p>
          <a:p>
            <a:pPr lvl="0"/>
            <a:r>
              <a:rPr lang="en-US" sz="1600" b="1" dirty="0">
                <a:solidFill>
                  <a:prstClr val="black"/>
                </a:solidFill>
                <a:latin typeface="Courier New" panose="02070309020205020404" pitchFamily="49" charset="0"/>
                <a:cs typeface="Courier New" panose="02070309020205020404" pitchFamily="49" charset="0"/>
              </a:rPr>
              <a:t>;----Time delay	</a:t>
            </a:r>
          </a:p>
          <a:p>
            <a:pPr lvl="0"/>
            <a:r>
              <a:rPr lang="en-US" sz="1600" b="1" dirty="0">
                <a:solidFill>
                  <a:prstClr val="black"/>
                </a:solidFill>
                <a:latin typeface="Courier New" panose="02070309020205020404" pitchFamily="49" charset="0"/>
                <a:cs typeface="Courier New" panose="02070309020205020404" pitchFamily="49" charset="0"/>
              </a:rPr>
              <a:t>DELAY:	MOV	R3,#200		;load R3 with 200</a:t>
            </a:r>
          </a:p>
          <a:p>
            <a:pPr lvl="0"/>
            <a:r>
              <a:rPr lang="en-US" sz="1600" b="1" dirty="0">
                <a:solidFill>
                  <a:prstClr val="black"/>
                </a:solidFill>
                <a:latin typeface="Courier New" panose="02070309020205020404" pitchFamily="49" charset="0"/>
                <a:cs typeface="Courier New" panose="02070309020205020404" pitchFamily="49" charset="0"/>
              </a:rPr>
              <a:t>HERE:	DJNZ	R3,HERE		;stay here until R3 become 0</a:t>
            </a:r>
          </a:p>
          <a:p>
            <a:pPr lvl="0"/>
            <a:r>
              <a:rPr lang="en-US" sz="1600" b="1" dirty="0">
                <a:solidFill>
                  <a:prstClr val="black"/>
                </a:solidFill>
                <a:latin typeface="Courier New" panose="02070309020205020404" pitchFamily="49" charset="0"/>
                <a:cs typeface="Courier New" panose="02070309020205020404" pitchFamily="49" charset="0"/>
              </a:rPr>
              <a:t>		RET  		;return to caller</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4385962"/>
            <a:ext cx="10294374" cy="2339102"/>
          </a:xfrm>
          <a:prstGeom prst="rect">
            <a:avLst/>
          </a:prstGeom>
          <a:noFill/>
        </p:spPr>
        <p:txBody>
          <a:bodyPr wrap="square">
            <a:spAutoFit/>
          </a:bodyPr>
          <a:lstStyle/>
          <a:p>
            <a:pPr lvl="0"/>
            <a:r>
              <a:rPr lang="en-US" b="1" dirty="0">
                <a:solidFill>
                  <a:srgbClr val="004620"/>
                </a:solidFill>
                <a:cs typeface="Courier New" panose="02070309020205020404" pitchFamily="49" charset="0"/>
              </a:rPr>
              <a:t>From Table A-1 in Appendix A, we have the following machine cycles for each instruction of the DELAY subroutine.</a:t>
            </a:r>
          </a:p>
          <a:p>
            <a:pPr lvl="0"/>
            <a:r>
              <a:rPr lang="en-US" b="1" dirty="0">
                <a:solidFill>
                  <a:srgbClr val="004620"/>
                </a:solidFill>
                <a:cs typeface="Courier New" panose="02070309020205020404" pitchFamily="49" charset="0"/>
              </a:rPr>
              <a:t>					Machine Cycle</a:t>
            </a:r>
          </a:p>
          <a:p>
            <a:pPr lvl="0"/>
            <a:r>
              <a:rPr lang="en-US" b="1" dirty="0">
                <a:solidFill>
                  <a:srgbClr val="004620"/>
                </a:solidFill>
                <a:cs typeface="Courier New" panose="02070309020205020404" pitchFamily="49" charset="0"/>
              </a:rPr>
              <a:t>DELAY:	MOV	R3,#200			1</a:t>
            </a:r>
          </a:p>
          <a:p>
            <a:pPr lvl="0"/>
            <a:r>
              <a:rPr lang="en-US" b="1" dirty="0">
                <a:solidFill>
                  <a:srgbClr val="004620"/>
                </a:solidFill>
                <a:cs typeface="Courier New" panose="02070309020205020404" pitchFamily="49" charset="0"/>
              </a:rPr>
              <a:t>HERE:	DJNZ	R3,HERE			2</a:t>
            </a:r>
          </a:p>
          <a:p>
            <a:pPr lvl="0"/>
            <a:r>
              <a:rPr lang="en-US" b="1" dirty="0">
                <a:solidFill>
                  <a:srgbClr val="004620"/>
                </a:solidFill>
                <a:cs typeface="Courier New" panose="02070309020205020404" pitchFamily="49" charset="0"/>
              </a:rPr>
              <a:t>		RET  			2</a:t>
            </a:r>
          </a:p>
          <a:p>
            <a:pPr lvl="0"/>
            <a:endParaRPr lang="en-US" b="1" dirty="0">
              <a:solidFill>
                <a:srgbClr val="004620"/>
              </a:solidFill>
              <a:cs typeface="Courier New" panose="02070309020205020404" pitchFamily="49" charset="0"/>
            </a:endParaRPr>
          </a:p>
          <a:p>
            <a:pPr lvl="0"/>
            <a:r>
              <a:rPr lang="en-US" b="1" dirty="0">
                <a:solidFill>
                  <a:srgbClr val="004620"/>
                </a:solidFill>
                <a:cs typeface="Courier New" panose="02070309020205020404" pitchFamily="49" charset="0"/>
              </a:rPr>
              <a:t>Therefore, we have a time delay of [(200 x 2) + 1 + 2] x 1.085 µs = 436.255 µs.</a:t>
            </a:r>
          </a:p>
        </p:txBody>
      </p:sp>
      <p:sp>
        <p:nvSpPr>
          <p:cNvPr id="11" name="TextBox 10">
            <a:extLst>
              <a:ext uri="{FF2B5EF4-FFF2-40B4-BE49-F238E27FC236}">
                <a16:creationId xmlns:a16="http://schemas.microsoft.com/office/drawing/2014/main" id="{5F66A71D-19C2-4F72-8084-250CA45E13CC}"/>
              </a:ext>
            </a:extLst>
          </p:cNvPr>
          <p:cNvSpPr txBox="1"/>
          <p:nvPr/>
        </p:nvSpPr>
        <p:spPr>
          <a:xfrm>
            <a:off x="4508" y="3939434"/>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537911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3-16</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433539"/>
            <a:ext cx="10853997" cy="4893647"/>
          </a:xfrm>
          <a:prstGeom prst="rect">
            <a:avLst/>
          </a:prstGeom>
          <a:noFill/>
        </p:spPr>
        <p:txBody>
          <a:bodyPr wrap="square">
            <a:spAutoFit/>
          </a:bodyPr>
          <a:lstStyle/>
          <a:p>
            <a:pPr lvl="0"/>
            <a:r>
              <a:rPr lang="en-US" sz="2400" b="1" dirty="0">
                <a:solidFill>
                  <a:prstClr val="black"/>
                </a:solidFill>
              </a:rPr>
              <a:t>For an 8051 system of 11.0592 MHz, find the time delay for the following subroutine: </a:t>
            </a:r>
          </a:p>
          <a:p>
            <a:pPr lvl="0"/>
            <a:endParaRPr lang="en-US" sz="2400" b="1" dirty="0">
              <a:solidFill>
                <a:prstClr val="black"/>
              </a:solidFill>
            </a:endParaRPr>
          </a:p>
          <a:p>
            <a:pPr lvl="0"/>
            <a:r>
              <a:rPr lang="en-US" sz="2400" b="1" dirty="0">
                <a:solidFill>
                  <a:prstClr val="black"/>
                </a:solidFill>
              </a:rPr>
              <a:t>					Machine Cycle</a:t>
            </a:r>
          </a:p>
          <a:p>
            <a:pPr lvl="0"/>
            <a:r>
              <a:rPr lang="en-US" sz="2400" b="1" dirty="0">
                <a:solidFill>
                  <a:prstClr val="black"/>
                </a:solidFill>
              </a:rPr>
              <a:t>DELAY:	MOV	R3,#250			1</a:t>
            </a:r>
          </a:p>
          <a:p>
            <a:pPr lvl="0"/>
            <a:endParaRPr lang="en-US" sz="2400" b="1" dirty="0">
              <a:solidFill>
                <a:prstClr val="black"/>
              </a:solidFill>
            </a:endParaRPr>
          </a:p>
          <a:p>
            <a:pPr lvl="0"/>
            <a:r>
              <a:rPr lang="en-US" sz="2400" b="1" dirty="0">
                <a:solidFill>
                  <a:prstClr val="black"/>
                </a:solidFill>
              </a:rPr>
              <a:t>HERE:	NOP					1</a:t>
            </a:r>
          </a:p>
          <a:p>
            <a:pPr lvl="0"/>
            <a:r>
              <a:rPr lang="en-US" sz="2400" b="1" dirty="0">
                <a:solidFill>
                  <a:prstClr val="black"/>
                </a:solidFill>
              </a:rPr>
              <a:t>		NOP				1</a:t>
            </a:r>
          </a:p>
          <a:p>
            <a:pPr lvl="0"/>
            <a:r>
              <a:rPr lang="en-US" sz="2400" b="1" dirty="0">
                <a:solidFill>
                  <a:prstClr val="black"/>
                </a:solidFill>
              </a:rPr>
              <a:t>		NOP				1</a:t>
            </a:r>
          </a:p>
          <a:p>
            <a:pPr lvl="0"/>
            <a:r>
              <a:rPr lang="en-US" sz="2400" b="1" dirty="0">
                <a:solidFill>
                  <a:prstClr val="black"/>
                </a:solidFill>
              </a:rPr>
              <a:t>		NOP				1</a:t>
            </a:r>
          </a:p>
          <a:p>
            <a:pPr lvl="0"/>
            <a:r>
              <a:rPr lang="en-US" sz="2400" b="1" dirty="0">
                <a:solidFill>
                  <a:prstClr val="black"/>
                </a:solidFill>
              </a:rPr>
              <a:t>		DJNZ	R3,HERE		2</a:t>
            </a:r>
          </a:p>
          <a:p>
            <a:pPr lvl="0"/>
            <a:endParaRPr lang="en-US" sz="2400" b="1" dirty="0">
              <a:solidFill>
                <a:prstClr val="black"/>
              </a:solidFill>
            </a:endParaRPr>
          </a:p>
          <a:p>
            <a:pPr lvl="0"/>
            <a:r>
              <a:rPr lang="en-US" sz="2400" b="1" dirty="0">
                <a:solidFill>
                  <a:prstClr val="black"/>
                </a:solidFill>
              </a:rPr>
              <a:t>		RET  				2</a:t>
            </a:r>
          </a:p>
        </p:txBody>
      </p:sp>
    </p:spTree>
    <p:extLst>
      <p:ext uri="{BB962C8B-B14F-4D97-AF65-F5344CB8AC3E}">
        <p14:creationId xmlns:p14="http://schemas.microsoft.com/office/powerpoint/2010/main" val="709283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3-16</a:t>
            </a:r>
          </a:p>
        </p:txBody>
      </p:sp>
      <p:sp>
        <p:nvSpPr>
          <p:cNvPr id="20" name="TextBox 19">
            <a:extLst>
              <a:ext uri="{FF2B5EF4-FFF2-40B4-BE49-F238E27FC236}">
                <a16:creationId xmlns:a16="http://schemas.microsoft.com/office/drawing/2014/main" id="{F4609828-A564-4EB3-A9D2-E7990A172680}"/>
              </a:ext>
            </a:extLst>
          </p:cNvPr>
          <p:cNvSpPr txBox="1"/>
          <p:nvPr/>
        </p:nvSpPr>
        <p:spPr>
          <a:xfrm>
            <a:off x="1027469" y="2477727"/>
            <a:ext cx="10444901" cy="3046988"/>
          </a:xfrm>
          <a:prstGeom prst="rect">
            <a:avLst/>
          </a:prstGeom>
          <a:noFill/>
        </p:spPr>
        <p:txBody>
          <a:bodyPr wrap="square">
            <a:spAutoFit/>
          </a:bodyPr>
          <a:lstStyle/>
          <a:p>
            <a:pPr lvl="0"/>
            <a:r>
              <a:rPr lang="en-US" sz="2400" b="1" dirty="0">
                <a:solidFill>
                  <a:srgbClr val="004620"/>
                </a:solidFill>
              </a:rPr>
              <a:t>The time delay inside the HERE loop is [250(1 + 1 + 1 + 1 + 2)] x 1.085 </a:t>
            </a:r>
            <a:r>
              <a:rPr lang="en-US" sz="2400" b="1" dirty="0">
                <a:solidFill>
                  <a:srgbClr val="004620"/>
                </a:solidFill>
                <a:cs typeface="Courier New" panose="02070309020205020404" pitchFamily="49" charset="0"/>
              </a:rPr>
              <a:t>µs</a:t>
            </a:r>
            <a:r>
              <a:rPr lang="en-US" sz="2400" b="1" dirty="0">
                <a:solidFill>
                  <a:srgbClr val="004620"/>
                </a:solidFill>
              </a:rPr>
              <a:t> = 1500 x 1.085 </a:t>
            </a:r>
            <a:r>
              <a:rPr lang="en-US" sz="2400" b="1" dirty="0">
                <a:solidFill>
                  <a:srgbClr val="004620"/>
                </a:solidFill>
                <a:cs typeface="Courier New" panose="02070309020205020404" pitchFamily="49" charset="0"/>
              </a:rPr>
              <a:t>µs</a:t>
            </a:r>
            <a:r>
              <a:rPr lang="en-US" sz="2400" b="1" dirty="0">
                <a:solidFill>
                  <a:srgbClr val="004620"/>
                </a:solidFill>
              </a:rPr>
              <a:t> = 1627.5 </a:t>
            </a:r>
            <a:r>
              <a:rPr lang="en-US" sz="2400" b="1" dirty="0">
                <a:solidFill>
                  <a:srgbClr val="004620"/>
                </a:solidFill>
                <a:cs typeface="Courier New" panose="02070309020205020404" pitchFamily="49" charset="0"/>
              </a:rPr>
              <a:t>µs</a:t>
            </a:r>
            <a:r>
              <a:rPr lang="en-US" sz="2400" b="1" dirty="0">
                <a:solidFill>
                  <a:srgbClr val="004620"/>
                </a:solidFill>
              </a:rPr>
              <a:t>. Adding the two instructions outside the loop we have 1627.5 </a:t>
            </a:r>
            <a:r>
              <a:rPr lang="en-US" sz="2400" b="1" dirty="0">
                <a:solidFill>
                  <a:srgbClr val="004620"/>
                </a:solidFill>
                <a:cs typeface="Courier New" panose="02070309020205020404" pitchFamily="49" charset="0"/>
              </a:rPr>
              <a:t>µs</a:t>
            </a:r>
            <a:r>
              <a:rPr lang="en-US" sz="2400" b="1" dirty="0">
                <a:solidFill>
                  <a:srgbClr val="004620"/>
                </a:solidFill>
              </a:rPr>
              <a:t> + 3 x 1.085 </a:t>
            </a:r>
            <a:r>
              <a:rPr lang="en-US" sz="2400" b="1" dirty="0">
                <a:solidFill>
                  <a:srgbClr val="004620"/>
                </a:solidFill>
                <a:cs typeface="Courier New" panose="02070309020205020404" pitchFamily="49" charset="0"/>
              </a:rPr>
              <a:t>µs</a:t>
            </a:r>
            <a:r>
              <a:rPr lang="en-US" sz="2400" b="1" dirty="0">
                <a:solidFill>
                  <a:srgbClr val="004620"/>
                </a:solidFill>
              </a:rPr>
              <a:t> = 1630.755 </a:t>
            </a:r>
            <a:r>
              <a:rPr lang="en-US" sz="2400" b="1" dirty="0">
                <a:solidFill>
                  <a:srgbClr val="004620"/>
                </a:solidFill>
                <a:cs typeface="Courier New" panose="02070309020205020404" pitchFamily="49" charset="0"/>
              </a:rPr>
              <a:t>µs</a:t>
            </a:r>
            <a:r>
              <a:rPr lang="en-US" sz="2400" b="1" dirty="0">
                <a:solidFill>
                  <a:srgbClr val="004620"/>
                </a:solidFill>
              </a:rPr>
              <a:t>.</a:t>
            </a:r>
          </a:p>
          <a:p>
            <a:pPr lvl="0"/>
            <a:endParaRPr lang="en-US" sz="2400" b="1" dirty="0">
              <a:solidFill>
                <a:srgbClr val="004620"/>
              </a:solidFill>
            </a:endParaRPr>
          </a:p>
          <a:p>
            <a:pPr lvl="0"/>
            <a:r>
              <a:rPr lang="en-US" sz="2400" b="1" dirty="0">
                <a:solidFill>
                  <a:srgbClr val="004620"/>
                </a:solidFill>
              </a:rPr>
              <a:t>If machine cycle timing is critical to your system design, make sure that you check the manufacture’s data sheets for the device specification.  For example, the DS89C430 has 3 machine cycles instead of 2 machine cycles for the RET instruction.</a:t>
            </a:r>
            <a:endParaRPr lang="en-US" sz="2200" b="1" dirty="0">
              <a:solidFill>
                <a:srgbClr val="004620"/>
              </a:solidFill>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C34E87A2-6082-4EE1-AB14-F9B6E3305F0F}"/>
              </a:ext>
            </a:extLst>
          </p:cNvPr>
          <p:cNvSpPr txBox="1"/>
          <p:nvPr/>
        </p:nvSpPr>
        <p:spPr>
          <a:xfrm>
            <a:off x="1" y="1693831"/>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3505315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arn(outVertical)">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outVertic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3-17</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924664"/>
            <a:ext cx="10853997" cy="3785652"/>
          </a:xfrm>
          <a:prstGeom prst="rect">
            <a:avLst/>
          </a:prstGeom>
          <a:noFill/>
        </p:spPr>
        <p:txBody>
          <a:bodyPr wrap="square">
            <a:spAutoFit/>
          </a:bodyPr>
          <a:lstStyle/>
          <a:p>
            <a:pPr lvl="0"/>
            <a:r>
              <a:rPr lang="en-US" sz="2400" b="1" dirty="0">
                <a:solidFill>
                  <a:prstClr val="black"/>
                </a:solidFill>
              </a:rPr>
              <a:t>For a machine cycle of 1.085 </a:t>
            </a:r>
            <a:r>
              <a:rPr lang="en-US" sz="2400" b="1" dirty="0" err="1">
                <a:solidFill>
                  <a:prstClr val="black"/>
                </a:solidFill>
              </a:rPr>
              <a:t>ms</a:t>
            </a:r>
            <a:r>
              <a:rPr lang="en-US" sz="2400" b="1" dirty="0">
                <a:solidFill>
                  <a:prstClr val="black"/>
                </a:solidFill>
              </a:rPr>
              <a:t>, find the time delay in the following subroutine. </a:t>
            </a:r>
          </a:p>
          <a:p>
            <a:pPr lvl="0"/>
            <a:r>
              <a:rPr lang="en-US" sz="2400" b="1" dirty="0">
                <a:solidFill>
                  <a:prstClr val="black"/>
                </a:solidFill>
              </a:rPr>
              <a:t>						</a:t>
            </a:r>
          </a:p>
          <a:p>
            <a:pPr lvl="0"/>
            <a:r>
              <a:rPr lang="en-US" sz="2400" b="1" dirty="0">
                <a:solidFill>
                  <a:prstClr val="black"/>
                </a:solidFill>
              </a:rPr>
              <a:t>DELAY:				Machine Cycle</a:t>
            </a:r>
          </a:p>
          <a:p>
            <a:pPr lvl="0"/>
            <a:r>
              <a:rPr lang="en-US" sz="2400" b="1" dirty="0">
                <a:solidFill>
                  <a:prstClr val="black"/>
                </a:solidFill>
              </a:rPr>
              <a:t>		MOV	R2,#200		1</a:t>
            </a:r>
          </a:p>
          <a:p>
            <a:pPr lvl="0"/>
            <a:r>
              <a:rPr lang="en-US" sz="2400" b="1" dirty="0">
                <a:solidFill>
                  <a:prstClr val="black"/>
                </a:solidFill>
              </a:rPr>
              <a:t>AGAIN:	MOV	R3,#250		1</a:t>
            </a:r>
          </a:p>
          <a:p>
            <a:pPr lvl="0"/>
            <a:r>
              <a:rPr lang="en-US" sz="2400" b="1" dirty="0">
                <a:solidFill>
                  <a:prstClr val="black"/>
                </a:solidFill>
              </a:rPr>
              <a:t>HERE:	NOP					1</a:t>
            </a:r>
          </a:p>
          <a:p>
            <a:pPr lvl="0"/>
            <a:r>
              <a:rPr lang="en-US" sz="2400" b="1" dirty="0">
                <a:solidFill>
                  <a:prstClr val="black"/>
                </a:solidFill>
              </a:rPr>
              <a:t>		NOP				1</a:t>
            </a:r>
          </a:p>
          <a:p>
            <a:pPr lvl="0"/>
            <a:r>
              <a:rPr lang="en-US" sz="2400" b="1" dirty="0">
                <a:solidFill>
                  <a:prstClr val="black"/>
                </a:solidFill>
              </a:rPr>
              <a:t>		DJNZ	R3,HERE		2</a:t>
            </a:r>
          </a:p>
          <a:p>
            <a:pPr lvl="0"/>
            <a:r>
              <a:rPr lang="en-US" sz="2400" b="1" dirty="0">
                <a:solidFill>
                  <a:prstClr val="black"/>
                </a:solidFill>
              </a:rPr>
              <a:t>		DJNZ	R2,AGAIN		2</a:t>
            </a:r>
          </a:p>
          <a:p>
            <a:pPr lvl="0"/>
            <a:r>
              <a:rPr lang="en-US" sz="2400" b="1" dirty="0">
                <a:solidFill>
                  <a:prstClr val="black"/>
                </a:solidFill>
              </a:rPr>
              <a:t>		RET  				2</a:t>
            </a:r>
          </a:p>
        </p:txBody>
      </p:sp>
    </p:spTree>
    <p:extLst>
      <p:ext uri="{BB962C8B-B14F-4D97-AF65-F5344CB8AC3E}">
        <p14:creationId xmlns:p14="http://schemas.microsoft.com/office/powerpoint/2010/main" val="7610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3-17</a:t>
            </a:r>
          </a:p>
        </p:txBody>
      </p:sp>
      <p:sp>
        <p:nvSpPr>
          <p:cNvPr id="20" name="TextBox 19">
            <a:extLst>
              <a:ext uri="{FF2B5EF4-FFF2-40B4-BE49-F238E27FC236}">
                <a16:creationId xmlns:a16="http://schemas.microsoft.com/office/drawing/2014/main" id="{F4609828-A564-4EB3-A9D2-E7990A172680}"/>
              </a:ext>
            </a:extLst>
          </p:cNvPr>
          <p:cNvSpPr txBox="1"/>
          <p:nvPr/>
        </p:nvSpPr>
        <p:spPr>
          <a:xfrm>
            <a:off x="1027469" y="2477727"/>
            <a:ext cx="10444901" cy="3416320"/>
          </a:xfrm>
          <a:prstGeom prst="rect">
            <a:avLst/>
          </a:prstGeom>
          <a:noFill/>
        </p:spPr>
        <p:txBody>
          <a:bodyPr wrap="square">
            <a:spAutoFit/>
          </a:bodyPr>
          <a:lstStyle/>
          <a:p>
            <a:pPr lvl="0"/>
            <a:r>
              <a:rPr lang="en-US" sz="2400" b="1" dirty="0">
                <a:solidFill>
                  <a:srgbClr val="004620"/>
                </a:solidFill>
              </a:rPr>
              <a:t>For the HERE loop, we have (4 x 250) x1.085 </a:t>
            </a:r>
            <a:r>
              <a:rPr lang="en-US" sz="2400" b="1" dirty="0">
                <a:solidFill>
                  <a:srgbClr val="004620"/>
                </a:solidFill>
                <a:cs typeface="Courier New" panose="02070309020205020404" pitchFamily="49" charset="0"/>
              </a:rPr>
              <a:t>µs</a:t>
            </a:r>
            <a:r>
              <a:rPr lang="en-US" sz="2400" b="1" dirty="0">
                <a:solidFill>
                  <a:srgbClr val="004620"/>
                </a:solidFill>
              </a:rPr>
              <a:t> = 1085 </a:t>
            </a:r>
            <a:r>
              <a:rPr lang="en-US" sz="2400" b="1" dirty="0">
                <a:solidFill>
                  <a:srgbClr val="004620"/>
                </a:solidFill>
                <a:cs typeface="Courier New" panose="02070309020205020404" pitchFamily="49" charset="0"/>
              </a:rPr>
              <a:t>µs</a:t>
            </a:r>
            <a:r>
              <a:rPr lang="en-US" sz="2400" b="1" dirty="0">
                <a:solidFill>
                  <a:srgbClr val="004620"/>
                </a:solidFill>
              </a:rPr>
              <a:t>. The AGAIN loop repeats the HERE loop 200 times; therefore, we have 200 x 1085 </a:t>
            </a:r>
            <a:r>
              <a:rPr lang="en-US" sz="2400" b="1" dirty="0">
                <a:solidFill>
                  <a:srgbClr val="004620"/>
                </a:solidFill>
                <a:cs typeface="Courier New" panose="02070309020205020404" pitchFamily="49" charset="0"/>
              </a:rPr>
              <a:t>µs</a:t>
            </a:r>
            <a:r>
              <a:rPr lang="en-US" sz="2400" b="1" dirty="0">
                <a:solidFill>
                  <a:srgbClr val="004620"/>
                </a:solidFill>
              </a:rPr>
              <a:t> = 217000, if we do not include the overhead. However, the instructions “MOV R3,#250” and “DJNZ R2,AGAIN” at the beginning and end of the AGAIN loop add (3 x 200 x 1.085 </a:t>
            </a:r>
            <a:r>
              <a:rPr lang="en-US" sz="2400" b="1" dirty="0">
                <a:solidFill>
                  <a:srgbClr val="004620"/>
                </a:solidFill>
                <a:cs typeface="Courier New" panose="02070309020205020404" pitchFamily="49" charset="0"/>
              </a:rPr>
              <a:t>µs</a:t>
            </a:r>
            <a:r>
              <a:rPr lang="en-US" sz="2400" b="1" dirty="0">
                <a:solidFill>
                  <a:srgbClr val="004620"/>
                </a:solidFill>
              </a:rPr>
              <a:t>) = 651 </a:t>
            </a:r>
            <a:r>
              <a:rPr lang="en-US" sz="2400" b="1" dirty="0">
                <a:solidFill>
                  <a:srgbClr val="004620"/>
                </a:solidFill>
                <a:cs typeface="Courier New" panose="02070309020205020404" pitchFamily="49" charset="0"/>
              </a:rPr>
              <a:t>µs</a:t>
            </a:r>
            <a:r>
              <a:rPr lang="en-US" sz="2400" b="1" dirty="0">
                <a:solidFill>
                  <a:srgbClr val="004620"/>
                </a:solidFill>
              </a:rPr>
              <a:t> to the time delay. As a result we have 217000 + 651 = 217651 </a:t>
            </a:r>
            <a:r>
              <a:rPr lang="en-US" sz="2400" b="1" dirty="0">
                <a:solidFill>
                  <a:srgbClr val="004620"/>
                </a:solidFill>
                <a:cs typeface="Courier New" panose="02070309020205020404" pitchFamily="49" charset="0"/>
              </a:rPr>
              <a:t>µs</a:t>
            </a:r>
            <a:r>
              <a:rPr lang="en-US" sz="2400" b="1" dirty="0">
                <a:solidFill>
                  <a:srgbClr val="004620"/>
                </a:solidFill>
              </a:rPr>
              <a:t> = 217.651 milliseconds for total time delay associated with the above DELAY subroutine. Notice that in the case of a nested loop, as in all other time delay loops, the time is approximate since we have ignored the first and last instructions in the subroutine.</a:t>
            </a:r>
          </a:p>
        </p:txBody>
      </p:sp>
      <p:sp>
        <p:nvSpPr>
          <p:cNvPr id="21" name="TextBox 20">
            <a:extLst>
              <a:ext uri="{FF2B5EF4-FFF2-40B4-BE49-F238E27FC236}">
                <a16:creationId xmlns:a16="http://schemas.microsoft.com/office/drawing/2014/main" id="{C34E87A2-6082-4EE1-AB14-F9B6E3305F0F}"/>
              </a:ext>
            </a:extLst>
          </p:cNvPr>
          <p:cNvSpPr txBox="1"/>
          <p:nvPr/>
        </p:nvSpPr>
        <p:spPr>
          <a:xfrm>
            <a:off x="1" y="1693831"/>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3096803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grpId="0"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barn(outVertical)">
                                      <p:cBhvr>
                                        <p:cTn id="14" dur="500"/>
                                        <p:tgtEl>
                                          <p:spTgt spid="2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barn(outVertical)">
                                      <p:cBhvr>
                                        <p:cTn id="1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0"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E3FF4AE-2975-4443-AA1C-1BA8A37671FB}"/>
              </a:ext>
            </a:extLst>
          </p:cNvPr>
          <p:cNvSpPr/>
          <p:nvPr/>
        </p:nvSpPr>
        <p:spPr>
          <a:xfrm>
            <a:off x="948812" y="2344990"/>
            <a:ext cx="10294374" cy="3613355"/>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3-2: Clocks per Machine Cycle (MC) for Various 8051 Versions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5FDE19E-ECDE-400B-B744-A4CF0009D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2329" y="2617835"/>
            <a:ext cx="10007341" cy="3060291"/>
          </a:xfrm>
          <a:prstGeom prst="rect">
            <a:avLst/>
          </a:prstGeom>
        </p:spPr>
      </p:pic>
    </p:spTree>
    <p:extLst>
      <p:ext uri="{BB962C8B-B14F-4D97-AF65-F5344CB8AC3E}">
        <p14:creationId xmlns:p14="http://schemas.microsoft.com/office/powerpoint/2010/main" val="138976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heel(1)">
                                      <p:cBhvr>
                                        <p:cTn id="14" dur="900"/>
                                        <p:tgtEl>
                                          <p:spTgt spid="4"/>
                                        </p:tgtEl>
                                      </p:cBhvr>
                                    </p:animEffect>
                                  </p:childTnLst>
                                </p:cTn>
                              </p:par>
                              <p:par>
                                <p:cTn id="15" presetID="21" presetClass="entr" presetSubtype="1"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heel(1)">
                                      <p:cBhvr>
                                        <p:cTn id="17" dur="9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3-18</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500309"/>
            <a:ext cx="10853997" cy="1015663"/>
          </a:xfrm>
          <a:prstGeom prst="rect">
            <a:avLst/>
          </a:prstGeom>
          <a:noFill/>
        </p:spPr>
        <p:txBody>
          <a:bodyPr wrap="square">
            <a:spAutoFit/>
          </a:bodyPr>
          <a:lstStyle/>
          <a:p>
            <a:pPr lvl="0"/>
            <a:r>
              <a:rPr lang="en-US" sz="2000" b="1" dirty="0">
                <a:solidFill>
                  <a:prstClr val="black"/>
                </a:solidFill>
              </a:rPr>
              <a:t>From Table 3-2, find the period of the machine cycle (MC) in each case if XTAL = 11.0592 MHz, and discuss the impact on performance.</a:t>
            </a:r>
          </a:p>
          <a:p>
            <a:pPr lvl="0"/>
            <a:r>
              <a:rPr lang="en-US" sz="2000" b="1" dirty="0">
                <a:solidFill>
                  <a:prstClr val="black"/>
                </a:solidFill>
              </a:rPr>
              <a:t>(a) AT89C51    (b) P89C54X2    (c) DS5000    (d) DS89C4x0</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4034252"/>
            <a:ext cx="10294374" cy="1446550"/>
          </a:xfrm>
          <a:prstGeom prst="rect">
            <a:avLst/>
          </a:prstGeom>
          <a:noFill/>
        </p:spPr>
        <p:txBody>
          <a:bodyPr wrap="square">
            <a:spAutoFit/>
          </a:bodyPr>
          <a:lstStyle/>
          <a:p>
            <a:pPr lvl="0"/>
            <a:r>
              <a:rPr lang="en-US" sz="2200" b="1" dirty="0">
                <a:solidFill>
                  <a:srgbClr val="004620"/>
                </a:solidFill>
                <a:cs typeface="Courier New" panose="02070309020205020404" pitchFamily="49" charset="0"/>
              </a:rPr>
              <a:t>(a) 11.0592 MHz/12 = 921.6 kHz; MC is 1/921.6 kHz = 1.085 µs (microsecond) = 1085 ns</a:t>
            </a:r>
          </a:p>
          <a:p>
            <a:pPr lvl="0"/>
            <a:r>
              <a:rPr lang="en-US" sz="2200" b="1" dirty="0">
                <a:solidFill>
                  <a:srgbClr val="004620"/>
                </a:solidFill>
                <a:cs typeface="Courier New" panose="02070309020205020404" pitchFamily="49" charset="0"/>
              </a:rPr>
              <a:t>(b) 11.0592 MHz/6 = 1.8432 MHz; MC is 1/1.8432 MHz = 0.5425 µs = 542 ns</a:t>
            </a:r>
          </a:p>
          <a:p>
            <a:pPr lvl="0"/>
            <a:r>
              <a:rPr lang="en-US" sz="2200" b="1" dirty="0">
                <a:solidFill>
                  <a:srgbClr val="004620"/>
                </a:solidFill>
                <a:cs typeface="Courier New" panose="02070309020205020404" pitchFamily="49" charset="0"/>
              </a:rPr>
              <a:t>(c) 11.0592 MHz/4 = 2.7648 MHz; MC is 1/2.7648 MHz = 0.36 µs = 360 ns </a:t>
            </a:r>
          </a:p>
          <a:p>
            <a:pPr lvl="0"/>
            <a:r>
              <a:rPr lang="en-US" sz="2200" b="1" dirty="0">
                <a:solidFill>
                  <a:srgbClr val="004620"/>
                </a:solidFill>
                <a:cs typeface="Courier New" panose="02070309020205020404" pitchFamily="49" charset="0"/>
              </a:rPr>
              <a:t>(d) 11.0592 MHz/1 = 11.0592 MHz; MC is 1/11.0592 MHz = 0.0904 µs = 90 ns</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3044279"/>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165893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2398975"/>
            <a:ext cx="10854813" cy="3477875"/>
          </a:xfrm>
          <a:prstGeom prst="rect">
            <a:avLst/>
          </a:prstGeom>
          <a:noFill/>
        </p:spPr>
        <p:txBody>
          <a:bodyPr wrap="square" rtlCol="0">
            <a:spAutoFit/>
          </a:bodyPr>
          <a:lstStyle/>
          <a:p>
            <a:r>
              <a:rPr lang="en-US" sz="2200" b="1" dirty="0"/>
              <a:t>	</a:t>
            </a:r>
            <a:r>
              <a:rPr lang="en-US" sz="2200" b="1" dirty="0">
                <a:solidFill>
                  <a:srgbClr val="004620"/>
                </a:solidFill>
              </a:rPr>
              <a:t>&gt;&gt;</a:t>
            </a:r>
            <a:r>
              <a:rPr lang="en-US" sz="2200" b="1" dirty="0"/>
              <a:t> 	Code 8051 Assembly language instructions using loops</a:t>
            </a:r>
          </a:p>
          <a:p>
            <a:r>
              <a:rPr lang="en-US" sz="2200" b="1" dirty="0"/>
              <a:t>	</a:t>
            </a:r>
            <a:r>
              <a:rPr lang="en-US" sz="2200" b="1" dirty="0">
                <a:solidFill>
                  <a:srgbClr val="004620"/>
                </a:solidFill>
              </a:rPr>
              <a:t>&gt;&gt; </a:t>
            </a:r>
            <a:r>
              <a:rPr lang="en-US" sz="2200" b="1" dirty="0"/>
              <a:t>	Code 8051 Assembly language conditional jump instructions</a:t>
            </a:r>
          </a:p>
          <a:p>
            <a:r>
              <a:rPr lang="en-US" sz="2200" b="1" dirty="0"/>
              <a:t>	</a:t>
            </a:r>
            <a:r>
              <a:rPr lang="en-US" sz="2200" b="1" dirty="0">
                <a:solidFill>
                  <a:srgbClr val="004620"/>
                </a:solidFill>
              </a:rPr>
              <a:t>&gt;&gt;</a:t>
            </a:r>
            <a:r>
              <a:rPr lang="en-US" sz="2200" b="1" dirty="0"/>
              <a:t> 	Explain conditions that determine each conditional jump instruction</a:t>
            </a:r>
          </a:p>
          <a:p>
            <a:r>
              <a:rPr lang="en-US" sz="2200" b="1" dirty="0"/>
              <a:t>	</a:t>
            </a:r>
            <a:r>
              <a:rPr lang="en-US" sz="2200" b="1" dirty="0">
                <a:solidFill>
                  <a:srgbClr val="004620"/>
                </a:solidFill>
              </a:rPr>
              <a:t>&gt;&gt;</a:t>
            </a:r>
            <a:r>
              <a:rPr lang="en-US" sz="2200" b="1" dirty="0"/>
              <a:t> 	Code long jump instructions for unconditional jumps</a:t>
            </a:r>
          </a:p>
          <a:p>
            <a:r>
              <a:rPr lang="en-US" sz="2200" b="1" dirty="0"/>
              <a:t>	</a:t>
            </a:r>
            <a:r>
              <a:rPr lang="en-US" sz="2200" b="1" dirty="0">
                <a:solidFill>
                  <a:srgbClr val="004620"/>
                </a:solidFill>
              </a:rPr>
              <a:t>&gt;&gt;</a:t>
            </a:r>
            <a:r>
              <a:rPr lang="en-US" sz="2200" b="1" dirty="0"/>
              <a:t> 	Code short jump instructions for unconditional short jumps</a:t>
            </a:r>
          </a:p>
          <a:p>
            <a:r>
              <a:rPr lang="en-US" sz="2200" b="1" dirty="0"/>
              <a:t>	</a:t>
            </a:r>
            <a:r>
              <a:rPr lang="en-US" sz="2200" b="1" dirty="0">
                <a:solidFill>
                  <a:srgbClr val="004620"/>
                </a:solidFill>
              </a:rPr>
              <a:t>&gt;&gt;</a:t>
            </a:r>
            <a:r>
              <a:rPr lang="en-US" sz="2200" b="1" dirty="0"/>
              <a:t> 	Calculate target addresses for jump instructions</a:t>
            </a:r>
          </a:p>
          <a:p>
            <a:r>
              <a:rPr lang="en-US" sz="2200" b="1" dirty="0"/>
              <a:t>	</a:t>
            </a:r>
            <a:r>
              <a:rPr lang="en-US" sz="2200" b="1" dirty="0">
                <a:solidFill>
                  <a:srgbClr val="004620"/>
                </a:solidFill>
              </a:rPr>
              <a:t>&gt;&gt;</a:t>
            </a:r>
            <a:r>
              <a:rPr lang="en-US" sz="2200" b="1" dirty="0"/>
              <a:t> 	Code 8051 subroutines</a:t>
            </a:r>
          </a:p>
          <a:p>
            <a:r>
              <a:rPr lang="en-US" sz="2200" b="1" dirty="0"/>
              <a:t>	</a:t>
            </a:r>
            <a:r>
              <a:rPr lang="en-US" sz="2200" b="1" dirty="0">
                <a:solidFill>
                  <a:srgbClr val="004620"/>
                </a:solidFill>
              </a:rPr>
              <a:t>&gt;&gt; </a:t>
            </a:r>
            <a:r>
              <a:rPr lang="en-US" sz="2200" b="1" dirty="0"/>
              <a:t>	Describe precautions in using the stack in subroutines</a:t>
            </a:r>
          </a:p>
          <a:p>
            <a:r>
              <a:rPr lang="en-US" sz="2200" b="1" dirty="0"/>
              <a:t>	</a:t>
            </a:r>
            <a:r>
              <a:rPr lang="en-US" sz="2200" b="1" dirty="0">
                <a:solidFill>
                  <a:srgbClr val="004620"/>
                </a:solidFill>
              </a:rPr>
              <a:t>&gt;&gt; </a:t>
            </a:r>
            <a:r>
              <a:rPr lang="en-US" sz="2200" b="1" dirty="0"/>
              <a:t>	Discuss crystal frequency versus machine cycle</a:t>
            </a:r>
          </a:p>
          <a:p>
            <a:r>
              <a:rPr lang="en-US" sz="2200" b="1" dirty="0"/>
              <a:t>	</a:t>
            </a:r>
            <a:r>
              <a:rPr lang="en-US" sz="2200" b="1" dirty="0">
                <a:solidFill>
                  <a:srgbClr val="004620"/>
                </a:solidFill>
              </a:rPr>
              <a:t>&gt;&gt;</a:t>
            </a:r>
            <a:r>
              <a:rPr lang="en-US" sz="2200" b="1" dirty="0"/>
              <a:t> 	Code 8051 programs to generate a time delay</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60000"/>
                  <a:lumOff val="40000"/>
                </a:schemeClr>
              </a:solidFill>
            </a:endParaRPr>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
        <p:nvSpPr>
          <p:cNvPr id="8" name="TextBox 7">
            <a:extLst>
              <a:ext uri="{FF2B5EF4-FFF2-40B4-BE49-F238E27FC236}">
                <a16:creationId xmlns:a16="http://schemas.microsoft.com/office/drawing/2014/main" id="{24140DEA-4B6D-44C7-BF9C-E734A8680952}"/>
              </a:ext>
            </a:extLst>
          </p:cNvPr>
          <p:cNvSpPr txBox="1"/>
          <p:nvPr/>
        </p:nvSpPr>
        <p:spPr>
          <a:xfrm>
            <a:off x="0" y="1469789"/>
            <a:ext cx="12192000" cy="830997"/>
          </a:xfrm>
          <a:prstGeom prst="rect">
            <a:avLst/>
          </a:prstGeom>
          <a:noFill/>
        </p:spPr>
        <p:txBody>
          <a:bodyPr wrap="square" rtlCol="0">
            <a:spAutoFit/>
          </a:bodyPr>
          <a:lstStyle/>
          <a:p>
            <a:pPr algn="ctr"/>
            <a:r>
              <a:rPr lang="en-US" sz="2400" b="1" dirty="0">
                <a:solidFill>
                  <a:srgbClr val="007A37"/>
                </a:solidFill>
              </a:rPr>
              <a:t>Upon completion of this chapter, you will be able to:</a:t>
            </a:r>
          </a:p>
          <a:p>
            <a:pPr algn="ctr"/>
            <a:endParaRPr lang="en-US" sz="2400" dirty="0">
              <a:solidFill>
                <a:srgbClr val="007A37"/>
              </a:solidFill>
            </a:endParaRPr>
          </a:p>
        </p:txBody>
      </p:sp>
    </p:spTree>
    <p:extLst>
      <p:ext uri="{BB962C8B-B14F-4D97-AF65-F5344CB8AC3E}">
        <p14:creationId xmlns:p14="http://schemas.microsoft.com/office/powerpoint/2010/main" val="299669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lvl="0">
              <a:defRPr/>
            </a:pPr>
            <a:r>
              <a:rPr lang="en-US" sz="2400" b="1" dirty="0">
                <a:solidFill>
                  <a:prstClr val="black"/>
                </a:solidFill>
              </a:rPr>
              <a:t>Table 3-3: Comparison of 8051 and DS89C4x0 Machine Cycles</a:t>
            </a:r>
            <a:endPar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466DD563-8236-4CC1-88CB-E780A9BC096F}"/>
              </a:ext>
            </a:extLst>
          </p:cNvPr>
          <p:cNvSpPr/>
          <p:nvPr/>
        </p:nvSpPr>
        <p:spPr>
          <a:xfrm>
            <a:off x="744794" y="1917290"/>
            <a:ext cx="10692580" cy="4387646"/>
          </a:xfrm>
          <a:prstGeom prst="rect">
            <a:avLst/>
          </a:prstGeom>
          <a:solidFill>
            <a:schemeClr val="bg1"/>
          </a:solidFill>
          <a:ln>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A575A1-C1BA-42BE-BCB4-9BD6DFB6FB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01" y="2348680"/>
            <a:ext cx="10504165" cy="3524865"/>
          </a:xfrm>
          <a:prstGeom prst="rect">
            <a:avLst/>
          </a:prstGeom>
        </p:spPr>
      </p:pic>
    </p:spTree>
    <p:extLst>
      <p:ext uri="{BB962C8B-B14F-4D97-AF65-F5344CB8AC3E}">
        <p14:creationId xmlns:p14="http://schemas.microsoft.com/office/powerpoint/2010/main" val="138780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randombar(horizontal)">
                                      <p:cBhvr>
                                        <p:cTn id="14" dur="500"/>
                                        <p:tgtEl>
                                          <p:spTgt spid="4"/>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randombar(horizontal)">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3-19</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500309"/>
            <a:ext cx="10853997" cy="1323439"/>
          </a:xfrm>
          <a:prstGeom prst="rect">
            <a:avLst/>
          </a:prstGeom>
          <a:noFill/>
        </p:spPr>
        <p:txBody>
          <a:bodyPr wrap="square">
            <a:spAutoFit/>
          </a:bodyPr>
          <a:lstStyle/>
          <a:p>
            <a:pPr lvl="0"/>
            <a:r>
              <a:rPr lang="en-US" sz="2000" b="1" dirty="0">
                <a:solidFill>
                  <a:prstClr val="black"/>
                </a:solidFill>
              </a:rPr>
              <a:t>For an AT8051 and DS89C430/40/50 system of 11.0592 MHz, find how long it takes to execute each of the following instructions.</a:t>
            </a:r>
          </a:p>
          <a:p>
            <a:pPr marL="457200" lvl="0" indent="-457200">
              <a:buAutoNum type="alphaLcParenBoth"/>
            </a:pPr>
            <a:r>
              <a:rPr lang="en-US" sz="2000" b="1" dirty="0">
                <a:solidFill>
                  <a:prstClr val="black"/>
                </a:solidFill>
              </a:rPr>
              <a:t>MOV R3,#55		(b)  DEC R3	(c) DJNZ R2,target	(d) LJMP		(e) SJMP </a:t>
            </a:r>
          </a:p>
          <a:p>
            <a:pPr lvl="0"/>
            <a:r>
              <a:rPr lang="en-US" sz="2000" b="1" dirty="0">
                <a:solidFill>
                  <a:prstClr val="black"/>
                </a:solidFill>
              </a:rPr>
              <a:t>(f)  NOP (no operation) 		(g) MUL AB</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1" y="3475267"/>
            <a:ext cx="10294374" cy="3139321"/>
          </a:xfrm>
          <a:prstGeom prst="rect">
            <a:avLst/>
          </a:prstGeom>
          <a:noFill/>
        </p:spPr>
        <p:txBody>
          <a:bodyPr wrap="square">
            <a:spAutoFit/>
          </a:bodyPr>
          <a:lstStyle/>
          <a:p>
            <a:pPr lvl="0"/>
            <a:r>
              <a:rPr lang="en-US" sz="2200" b="1" dirty="0">
                <a:solidFill>
                  <a:srgbClr val="004620"/>
                </a:solidFill>
                <a:cs typeface="Courier New" panose="02070309020205020404" pitchFamily="49" charset="0"/>
              </a:rPr>
              <a:t>Refer to example 3-18 and table 3-3 .</a:t>
            </a:r>
          </a:p>
          <a:p>
            <a:pPr lvl="0"/>
            <a:r>
              <a:rPr lang="en-US" sz="2200" b="1" dirty="0">
                <a:solidFill>
                  <a:srgbClr val="004620"/>
                </a:solidFill>
                <a:cs typeface="Courier New" panose="02070309020205020404" pitchFamily="49" charset="0"/>
              </a:rPr>
              <a:t>Instruction       	 	AT8051         			DS89C430/40/50  	</a:t>
            </a:r>
          </a:p>
          <a:p>
            <a:pPr lvl="0"/>
            <a:r>
              <a:rPr lang="en-US" sz="2200" b="1" dirty="0">
                <a:solidFill>
                  <a:srgbClr val="004620"/>
                </a:solidFill>
                <a:cs typeface="Courier New" panose="02070309020205020404" pitchFamily="49" charset="0"/>
              </a:rPr>
              <a:t>(a)  MOV R3,#55	1x1085 ns = 1085 ns		2x90 ns = 180 ns</a:t>
            </a:r>
          </a:p>
          <a:p>
            <a:pPr lvl="0"/>
            <a:r>
              <a:rPr lang="en-US" sz="2200" b="1" dirty="0">
                <a:solidFill>
                  <a:srgbClr val="004620"/>
                </a:solidFill>
                <a:cs typeface="Courier New" panose="02070309020205020404" pitchFamily="49" charset="0"/>
              </a:rPr>
              <a:t>(b)  DEC R3		1x1085 ns = 1085 ns		1x90 ns =  90 ns</a:t>
            </a:r>
          </a:p>
          <a:p>
            <a:pPr lvl="0"/>
            <a:r>
              <a:rPr lang="en-US" sz="2200" b="1" dirty="0">
                <a:solidFill>
                  <a:srgbClr val="004620"/>
                </a:solidFill>
                <a:cs typeface="Courier New" panose="02070309020205020404" pitchFamily="49" charset="0"/>
              </a:rPr>
              <a:t>(c)  DJNZ R2,..		2x1085 ns = 2170 ns		4x90 ns = 360 ns</a:t>
            </a:r>
          </a:p>
          <a:p>
            <a:pPr lvl="0"/>
            <a:r>
              <a:rPr lang="en-US" sz="2200" b="1" dirty="0">
                <a:solidFill>
                  <a:srgbClr val="004620"/>
                </a:solidFill>
                <a:cs typeface="Courier New" panose="02070309020205020404" pitchFamily="49" charset="0"/>
              </a:rPr>
              <a:t>(d)  LJMP		2x1085 ns = 2170 ns		3x90 ns = 270 ns</a:t>
            </a:r>
          </a:p>
          <a:p>
            <a:pPr lvl="0"/>
            <a:r>
              <a:rPr lang="en-US" sz="2200" b="1" dirty="0">
                <a:solidFill>
                  <a:srgbClr val="004620"/>
                </a:solidFill>
                <a:cs typeface="Courier New" panose="02070309020205020404" pitchFamily="49" charset="0"/>
              </a:rPr>
              <a:t>(e)  SJMP		2x1085 ns = 2170 ns		3x90 ns = 270 ns</a:t>
            </a:r>
          </a:p>
          <a:p>
            <a:pPr lvl="0"/>
            <a:r>
              <a:rPr lang="en-US" sz="2200" b="1" dirty="0">
                <a:solidFill>
                  <a:srgbClr val="004620"/>
                </a:solidFill>
                <a:cs typeface="Courier New" panose="02070309020205020404" pitchFamily="49" charset="0"/>
              </a:rPr>
              <a:t>(f)  NOP		1x1085 ns = 1085 ns 		1x90 ns =  90 ns</a:t>
            </a:r>
          </a:p>
          <a:p>
            <a:pPr lvl="0"/>
            <a:r>
              <a:rPr lang="en-US" sz="2200" b="1" dirty="0">
                <a:solidFill>
                  <a:srgbClr val="004620"/>
                </a:solidFill>
                <a:cs typeface="Courier New" panose="02070309020205020404" pitchFamily="49" charset="0"/>
              </a:rPr>
              <a:t>(g)  MUL AB		4x1085 ns = 4340 ns		9x90 ns = 810 ns</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2940015"/>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763227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3-20</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500309"/>
            <a:ext cx="11837290" cy="3477875"/>
          </a:xfrm>
          <a:prstGeom prst="rect">
            <a:avLst/>
          </a:prstGeom>
          <a:noFill/>
        </p:spPr>
        <p:txBody>
          <a:bodyPr wrap="square">
            <a:spAutoFit/>
          </a:bodyPr>
          <a:lstStyle/>
          <a:p>
            <a:pPr lvl="0"/>
            <a:r>
              <a:rPr lang="en-US" sz="2000" b="1" dirty="0">
                <a:solidFill>
                  <a:prstClr val="black"/>
                </a:solidFill>
              </a:rPr>
              <a:t>Find the time delay for the loop section of the following subroutine if it is run on a DS89C430 chip, assuming a crystal frequency of 11.0592 </a:t>
            </a:r>
            <a:r>
              <a:rPr lang="en-US" sz="2000" b="1" dirty="0" err="1">
                <a:solidFill>
                  <a:prstClr val="black"/>
                </a:solidFill>
              </a:rPr>
              <a:t>MHz.</a:t>
            </a:r>
            <a:endParaRPr lang="en-US" sz="2000" b="1" dirty="0">
              <a:solidFill>
                <a:prstClr val="black"/>
              </a:solidFill>
            </a:endParaRPr>
          </a:p>
          <a:p>
            <a:pPr lvl="0"/>
            <a:r>
              <a:rPr lang="en-US" sz="2000" b="1" dirty="0">
                <a:solidFill>
                  <a:prstClr val="black"/>
                </a:solidFill>
              </a:rPr>
              <a:t>					DS89C430 Machine Cycle</a:t>
            </a:r>
          </a:p>
          <a:p>
            <a:pPr lvl="0"/>
            <a:r>
              <a:rPr lang="en-US" sz="2000" b="1" dirty="0">
                <a:solidFill>
                  <a:prstClr val="black"/>
                </a:solidFill>
              </a:rPr>
              <a:t>DELAY:	MOV	R3,#250		</a:t>
            </a:r>
          </a:p>
          <a:p>
            <a:pPr lvl="0"/>
            <a:endParaRPr lang="en-US" sz="2000" b="1" dirty="0">
              <a:solidFill>
                <a:prstClr val="black"/>
              </a:solidFill>
            </a:endParaRPr>
          </a:p>
          <a:p>
            <a:pPr lvl="0"/>
            <a:r>
              <a:rPr lang="en-US" sz="2000" b="1" dirty="0">
                <a:solidFill>
                  <a:prstClr val="black"/>
                </a:solidFill>
              </a:rPr>
              <a:t>HERE:	NOP					1</a:t>
            </a:r>
          </a:p>
          <a:p>
            <a:pPr lvl="0"/>
            <a:r>
              <a:rPr lang="en-US" sz="2000" b="1" dirty="0">
                <a:solidFill>
                  <a:prstClr val="black"/>
                </a:solidFill>
              </a:rPr>
              <a:t>		NOP				1</a:t>
            </a:r>
          </a:p>
          <a:p>
            <a:pPr lvl="0"/>
            <a:r>
              <a:rPr lang="en-US" sz="2000" b="1" dirty="0">
                <a:solidFill>
                  <a:prstClr val="black"/>
                </a:solidFill>
              </a:rPr>
              <a:t>		NOP				1</a:t>
            </a:r>
          </a:p>
          <a:p>
            <a:pPr lvl="0"/>
            <a:r>
              <a:rPr lang="en-US" sz="2000" b="1" dirty="0">
                <a:solidFill>
                  <a:prstClr val="black"/>
                </a:solidFill>
              </a:rPr>
              <a:t>		NOP				1</a:t>
            </a:r>
          </a:p>
          <a:p>
            <a:pPr lvl="0"/>
            <a:r>
              <a:rPr lang="en-US" sz="2000" b="1" dirty="0">
                <a:solidFill>
                  <a:prstClr val="black"/>
                </a:solidFill>
              </a:rPr>
              <a:t>		DJNZ	R3,HERE			4</a:t>
            </a:r>
          </a:p>
          <a:p>
            <a:pPr lvl="0"/>
            <a:r>
              <a:rPr lang="en-US" sz="2000" b="1" dirty="0">
                <a:solidFill>
                  <a:prstClr val="black"/>
                </a:solidFill>
              </a:rPr>
              <a:t>		RET  			</a:t>
            </a:r>
          </a:p>
        </p:txBody>
      </p:sp>
      <p:sp>
        <p:nvSpPr>
          <p:cNvPr id="9" name="TextBox 8">
            <a:extLst>
              <a:ext uri="{FF2B5EF4-FFF2-40B4-BE49-F238E27FC236}">
                <a16:creationId xmlns:a16="http://schemas.microsoft.com/office/drawing/2014/main" id="{15504771-B132-4E24-B144-EF747546A663}"/>
              </a:ext>
            </a:extLst>
          </p:cNvPr>
          <p:cNvSpPr txBox="1"/>
          <p:nvPr/>
        </p:nvSpPr>
        <p:spPr>
          <a:xfrm>
            <a:off x="948812" y="5568558"/>
            <a:ext cx="10294374" cy="1107996"/>
          </a:xfrm>
          <a:prstGeom prst="rect">
            <a:avLst/>
          </a:prstGeom>
          <a:noFill/>
        </p:spPr>
        <p:txBody>
          <a:bodyPr wrap="square">
            <a:spAutoFit/>
          </a:bodyPr>
          <a:lstStyle/>
          <a:p>
            <a:pPr lvl="0"/>
            <a:r>
              <a:rPr lang="en-US" sz="2200" b="1" dirty="0">
                <a:solidFill>
                  <a:srgbClr val="004620"/>
                </a:solidFill>
                <a:cs typeface="Courier New" panose="02070309020205020404" pitchFamily="49" charset="0"/>
              </a:rPr>
              <a:t>The time delay inside the HERE loop is [250(1 + 1 + 1 + 1 + 4)] x 90 ns = 2000 x 90 ns = 180 µs.  Comparing this with Example 3-16, we see DS89C4x0 is about 9 times faster.  (1627 µs / 180 µs = 9)</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5106893"/>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Tree>
    <p:extLst>
      <p:ext uri="{BB962C8B-B14F-4D97-AF65-F5344CB8AC3E}">
        <p14:creationId xmlns:p14="http://schemas.microsoft.com/office/powerpoint/2010/main" val="17131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outVertical)">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3-21</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500309"/>
            <a:ext cx="11837290" cy="707886"/>
          </a:xfrm>
          <a:prstGeom prst="rect">
            <a:avLst/>
          </a:prstGeom>
          <a:noFill/>
        </p:spPr>
        <p:txBody>
          <a:bodyPr wrap="square">
            <a:spAutoFit/>
          </a:bodyPr>
          <a:lstStyle/>
          <a:p>
            <a:pPr lvl="0"/>
            <a:r>
              <a:rPr lang="en-US" sz="2000" b="1" dirty="0">
                <a:solidFill>
                  <a:prstClr val="black"/>
                </a:solidFill>
              </a:rPr>
              <a:t>Write a program to toggle all the bits of P1 every 200 </a:t>
            </a:r>
            <a:r>
              <a:rPr lang="en-US" sz="2000" b="1" dirty="0" err="1">
                <a:solidFill>
                  <a:prstClr val="black"/>
                </a:solidFill>
              </a:rPr>
              <a:t>ms.</a:t>
            </a:r>
            <a:r>
              <a:rPr lang="en-US" sz="2000" b="1" dirty="0">
                <a:solidFill>
                  <a:prstClr val="black"/>
                </a:solidFill>
              </a:rPr>
              <a:t>  Assume that the crystal frequency is 11.0592 MHz, and that the system is using the AT89C51.</a:t>
            </a:r>
          </a:p>
        </p:txBody>
      </p:sp>
      <p:sp>
        <p:nvSpPr>
          <p:cNvPr id="9" name="TextBox 8">
            <a:extLst>
              <a:ext uri="{FF2B5EF4-FFF2-40B4-BE49-F238E27FC236}">
                <a16:creationId xmlns:a16="http://schemas.microsoft.com/office/drawing/2014/main" id="{15504771-B132-4E24-B144-EF747546A663}"/>
              </a:ext>
            </a:extLst>
          </p:cNvPr>
          <p:cNvSpPr txBox="1"/>
          <p:nvPr/>
        </p:nvSpPr>
        <p:spPr>
          <a:xfrm>
            <a:off x="778330" y="2524885"/>
            <a:ext cx="10294374" cy="4401205"/>
          </a:xfrm>
          <a:prstGeom prst="rect">
            <a:avLst/>
          </a:prstGeom>
          <a:noFill/>
        </p:spPr>
        <p:txBody>
          <a:bodyPr wrap="square">
            <a:spAutoFit/>
          </a:bodyPr>
          <a:lstStyle/>
          <a:p>
            <a:pPr lvl="0"/>
            <a:r>
              <a:rPr lang="en-US" sz="2000" b="1" dirty="0">
                <a:solidFill>
                  <a:srgbClr val="004620"/>
                </a:solidFill>
                <a:latin typeface="Courier New" panose="02070309020205020404" pitchFamily="49" charset="0"/>
                <a:cs typeface="Courier New" panose="02070309020205020404" pitchFamily="49" charset="0"/>
              </a:rPr>
              <a:t>;Tested for AT89C51 of 11.0592 </a:t>
            </a:r>
            <a:r>
              <a:rPr lang="en-US" sz="2000" b="1" dirty="0" err="1">
                <a:solidFill>
                  <a:srgbClr val="004620"/>
                </a:solidFill>
                <a:latin typeface="Courier New" panose="02070309020205020404" pitchFamily="49" charset="0"/>
                <a:cs typeface="Courier New" panose="02070309020205020404" pitchFamily="49" charset="0"/>
              </a:rPr>
              <a:t>MHz.</a:t>
            </a:r>
            <a:endParaRPr lang="en-US" sz="2000" b="1" dirty="0">
              <a:solidFill>
                <a:srgbClr val="004620"/>
              </a:solidFill>
              <a:latin typeface="Courier New" panose="02070309020205020404" pitchFamily="49" charset="0"/>
              <a:cs typeface="Courier New" panose="02070309020205020404" pitchFamily="49" charset="0"/>
            </a:endParaRPr>
          </a:p>
          <a:p>
            <a:pPr lvl="0"/>
            <a:r>
              <a:rPr lang="en-US" sz="2000" b="1" dirty="0">
                <a:solidFill>
                  <a:srgbClr val="004620"/>
                </a:solidFill>
                <a:latin typeface="Courier New" panose="02070309020205020404" pitchFamily="49" charset="0"/>
                <a:cs typeface="Courier New" panose="02070309020205020404" pitchFamily="49" charset="0"/>
              </a:rPr>
              <a:t>		MOV	 A,#55H</a:t>
            </a:r>
          </a:p>
          <a:p>
            <a:pPr lvl="0"/>
            <a:r>
              <a:rPr lang="en-US" sz="2000" b="1" dirty="0">
                <a:solidFill>
                  <a:srgbClr val="004620"/>
                </a:solidFill>
                <a:latin typeface="Courier New" panose="02070309020205020404" pitchFamily="49" charset="0"/>
                <a:cs typeface="Courier New" panose="02070309020205020404" pitchFamily="49" charset="0"/>
              </a:rPr>
              <a:t>AGAIN:	MOV	 P1,A</a:t>
            </a:r>
          </a:p>
          <a:p>
            <a:pPr lvl="0"/>
            <a:r>
              <a:rPr lang="en-US" sz="2000" b="1" dirty="0">
                <a:solidFill>
                  <a:srgbClr val="004620"/>
                </a:solidFill>
                <a:latin typeface="Courier New" panose="02070309020205020404" pitchFamily="49" charset="0"/>
                <a:cs typeface="Courier New" panose="02070309020205020404" pitchFamily="49" charset="0"/>
              </a:rPr>
              <a:t>		ACALL DELAY</a:t>
            </a:r>
          </a:p>
          <a:p>
            <a:pPr lvl="0"/>
            <a:r>
              <a:rPr lang="en-US" sz="2000" b="1" dirty="0">
                <a:solidFill>
                  <a:srgbClr val="004620"/>
                </a:solidFill>
                <a:latin typeface="Courier New" panose="02070309020205020404" pitchFamily="49" charset="0"/>
                <a:cs typeface="Courier New" panose="02070309020205020404" pitchFamily="49" charset="0"/>
              </a:rPr>
              <a:t>		CPL 	 A</a:t>
            </a:r>
          </a:p>
          <a:p>
            <a:pPr lvl="0"/>
            <a:r>
              <a:rPr lang="en-US" sz="2000" b="1" dirty="0">
                <a:solidFill>
                  <a:srgbClr val="004620"/>
                </a:solidFill>
                <a:latin typeface="Courier New" panose="02070309020205020404" pitchFamily="49" charset="0"/>
                <a:cs typeface="Courier New" panose="02070309020205020404" pitchFamily="49" charset="0"/>
              </a:rPr>
              <a:t>		SJMP	 AGAIN</a:t>
            </a:r>
          </a:p>
          <a:p>
            <a:pPr lvl="0"/>
            <a:r>
              <a:rPr lang="en-US" sz="2000" b="1" dirty="0">
                <a:solidFill>
                  <a:srgbClr val="004620"/>
                </a:solidFill>
                <a:latin typeface="Courier New" panose="02070309020205020404" pitchFamily="49" charset="0"/>
                <a:cs typeface="Courier New" panose="02070309020205020404" pitchFamily="49" charset="0"/>
              </a:rPr>
              <a:t>;----Time delay	</a:t>
            </a:r>
          </a:p>
          <a:p>
            <a:pPr lvl="0"/>
            <a:r>
              <a:rPr lang="en-US" sz="2000" b="1" dirty="0">
                <a:solidFill>
                  <a:srgbClr val="004620"/>
                </a:solidFill>
                <a:latin typeface="Courier New" panose="02070309020205020404" pitchFamily="49" charset="0"/>
                <a:cs typeface="Courier New" panose="02070309020205020404" pitchFamily="49" charset="0"/>
              </a:rPr>
              <a:t>DELAY:	MOV	 R5,#2</a:t>
            </a:r>
          </a:p>
          <a:p>
            <a:pPr lvl="0"/>
            <a:r>
              <a:rPr lang="en-US" sz="2000" b="1" dirty="0">
                <a:solidFill>
                  <a:srgbClr val="004620"/>
                </a:solidFill>
                <a:latin typeface="Courier New" panose="02070309020205020404" pitchFamily="49" charset="0"/>
                <a:cs typeface="Courier New" panose="02070309020205020404" pitchFamily="49" charset="0"/>
              </a:rPr>
              <a:t>HERE1:	MOV	 R4,#180</a:t>
            </a:r>
          </a:p>
          <a:p>
            <a:pPr lvl="0"/>
            <a:r>
              <a:rPr lang="en-US" sz="2000" b="1" dirty="0">
                <a:solidFill>
                  <a:srgbClr val="004620"/>
                </a:solidFill>
                <a:latin typeface="Courier New" panose="02070309020205020404" pitchFamily="49" charset="0"/>
                <a:cs typeface="Courier New" panose="02070309020205020404" pitchFamily="49" charset="0"/>
              </a:rPr>
              <a:t>HERE2:	MOV	 R3,#255</a:t>
            </a:r>
          </a:p>
          <a:p>
            <a:pPr lvl="0"/>
            <a:r>
              <a:rPr lang="en-US" sz="2000" b="1" dirty="0">
                <a:solidFill>
                  <a:srgbClr val="004620"/>
                </a:solidFill>
                <a:latin typeface="Courier New" panose="02070309020205020404" pitchFamily="49" charset="0"/>
                <a:cs typeface="Courier New" panose="02070309020205020404" pitchFamily="49" charset="0"/>
              </a:rPr>
              <a:t>HERE3:	DJNZ	 R3,HERE3</a:t>
            </a:r>
          </a:p>
          <a:p>
            <a:pPr lvl="0"/>
            <a:r>
              <a:rPr lang="en-US" sz="2000" b="1" dirty="0">
                <a:solidFill>
                  <a:srgbClr val="004620"/>
                </a:solidFill>
                <a:latin typeface="Courier New" panose="02070309020205020404" pitchFamily="49" charset="0"/>
                <a:cs typeface="Courier New" panose="02070309020205020404" pitchFamily="49" charset="0"/>
              </a:rPr>
              <a:t>		DJNZ	 R4,HERE2</a:t>
            </a:r>
          </a:p>
          <a:p>
            <a:pPr lvl="0"/>
            <a:r>
              <a:rPr lang="en-US" sz="2000" b="1" dirty="0">
                <a:solidFill>
                  <a:srgbClr val="004620"/>
                </a:solidFill>
                <a:latin typeface="Courier New" panose="02070309020205020404" pitchFamily="49" charset="0"/>
                <a:cs typeface="Courier New" panose="02070309020205020404" pitchFamily="49" charset="0"/>
              </a:rPr>
              <a:t>		DJNZ	 R5,HERE1</a:t>
            </a:r>
          </a:p>
          <a:p>
            <a:pPr lvl="0"/>
            <a:r>
              <a:rPr lang="en-US" sz="2000" b="1" dirty="0">
                <a:solidFill>
                  <a:srgbClr val="004620"/>
                </a:solidFill>
                <a:latin typeface="Courier New" panose="02070309020205020404" pitchFamily="49" charset="0"/>
                <a:cs typeface="Courier New" panose="02070309020205020404" pitchFamily="49" charset="0"/>
              </a:rPr>
              <a:t>		RET  </a:t>
            </a:r>
          </a:p>
        </p:txBody>
      </p:sp>
      <p:sp>
        <p:nvSpPr>
          <p:cNvPr id="11" name="TextBox 10">
            <a:extLst>
              <a:ext uri="{FF2B5EF4-FFF2-40B4-BE49-F238E27FC236}">
                <a16:creationId xmlns:a16="http://schemas.microsoft.com/office/drawing/2014/main" id="{5F66A71D-19C2-4F72-8084-250CA45E13CC}"/>
              </a:ext>
            </a:extLst>
          </p:cNvPr>
          <p:cNvSpPr txBox="1"/>
          <p:nvPr/>
        </p:nvSpPr>
        <p:spPr>
          <a:xfrm>
            <a:off x="1" y="2106071"/>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
        <p:nvSpPr>
          <p:cNvPr id="3" name="Rectangle 2">
            <a:extLst>
              <a:ext uri="{FF2B5EF4-FFF2-40B4-BE49-F238E27FC236}">
                <a16:creationId xmlns:a16="http://schemas.microsoft.com/office/drawing/2014/main" id="{EC9ECADD-090A-4966-83F0-0BD56BBD6DE6}"/>
              </a:ext>
            </a:extLst>
          </p:cNvPr>
          <p:cNvSpPr/>
          <p:nvPr/>
        </p:nvSpPr>
        <p:spPr>
          <a:xfrm>
            <a:off x="5765369" y="3890075"/>
            <a:ext cx="6085664" cy="1131376"/>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138411-FB19-4965-93CB-4E1015759080}"/>
              </a:ext>
            </a:extLst>
          </p:cNvPr>
          <p:cNvSpPr txBox="1"/>
          <p:nvPr/>
        </p:nvSpPr>
        <p:spPr>
          <a:xfrm>
            <a:off x="5765369" y="4224930"/>
            <a:ext cx="6085664" cy="461665"/>
          </a:xfrm>
          <a:prstGeom prst="rect">
            <a:avLst/>
          </a:prstGeom>
          <a:noFill/>
        </p:spPr>
        <p:txBody>
          <a:bodyPr wrap="square">
            <a:spAutoFit/>
          </a:bodyPr>
          <a:lstStyle/>
          <a:p>
            <a:pPr lvl="0" algn="ctr"/>
            <a:r>
              <a:rPr lang="en-US" sz="2400" b="1" dirty="0">
                <a:solidFill>
                  <a:srgbClr val="004620"/>
                </a:solidFill>
                <a:cs typeface="Courier New" panose="02070309020205020404" pitchFamily="49" charset="0"/>
              </a:rPr>
              <a:t>2 x 180 x 255 x2 MC x 1.085 µs = 199,206 µs</a:t>
            </a:r>
          </a:p>
        </p:txBody>
      </p:sp>
    </p:spTree>
    <p:extLst>
      <p:ext uri="{BB962C8B-B14F-4D97-AF65-F5344CB8AC3E}">
        <p14:creationId xmlns:p14="http://schemas.microsoft.com/office/powerpoint/2010/main" val="2501972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P spid="3" grpId="0" animBg="1"/>
      <p:bldP spid="1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alibri" panose="020F0502020204030204"/>
                <a:ea typeface="+mn-ea"/>
                <a:cs typeface="+mn-cs"/>
              </a:rPr>
              <a:t>Example 3-22</a:t>
            </a:r>
          </a:p>
        </p:txBody>
      </p:sp>
      <p:sp>
        <p:nvSpPr>
          <p:cNvPr id="8" name="TextBox 7">
            <a:extLst>
              <a:ext uri="{FF2B5EF4-FFF2-40B4-BE49-F238E27FC236}">
                <a16:creationId xmlns:a16="http://schemas.microsoft.com/office/drawing/2014/main" id="{BD55425B-F2CB-4A4C-8B8B-4258697A355D}"/>
              </a:ext>
            </a:extLst>
          </p:cNvPr>
          <p:cNvSpPr txBox="1"/>
          <p:nvPr/>
        </p:nvSpPr>
        <p:spPr>
          <a:xfrm>
            <a:off x="948812" y="1500309"/>
            <a:ext cx="11837290" cy="707886"/>
          </a:xfrm>
          <a:prstGeom prst="rect">
            <a:avLst/>
          </a:prstGeom>
          <a:noFill/>
        </p:spPr>
        <p:txBody>
          <a:bodyPr wrap="square">
            <a:spAutoFit/>
          </a:bodyPr>
          <a:lstStyle/>
          <a:p>
            <a:pPr lvl="0"/>
            <a:r>
              <a:rPr lang="en-US" sz="2000" b="1" dirty="0">
                <a:solidFill>
                  <a:prstClr val="black"/>
                </a:solidFill>
              </a:rPr>
              <a:t>Write a program to toggle all the bits of P1 every 200 </a:t>
            </a:r>
            <a:r>
              <a:rPr lang="en-US" sz="2000" b="1" dirty="0" err="1">
                <a:solidFill>
                  <a:prstClr val="black"/>
                </a:solidFill>
              </a:rPr>
              <a:t>ms.</a:t>
            </a:r>
            <a:r>
              <a:rPr lang="en-US" sz="2000" b="1" dirty="0">
                <a:solidFill>
                  <a:prstClr val="black"/>
                </a:solidFill>
              </a:rPr>
              <a:t> Assume crystal frequency is 11.0592 MHz and the system is using DS89C430/40/50.</a:t>
            </a:r>
          </a:p>
        </p:txBody>
      </p:sp>
      <p:sp>
        <p:nvSpPr>
          <p:cNvPr id="9" name="TextBox 8">
            <a:extLst>
              <a:ext uri="{FF2B5EF4-FFF2-40B4-BE49-F238E27FC236}">
                <a16:creationId xmlns:a16="http://schemas.microsoft.com/office/drawing/2014/main" id="{15504771-B132-4E24-B144-EF747546A663}"/>
              </a:ext>
            </a:extLst>
          </p:cNvPr>
          <p:cNvSpPr txBox="1"/>
          <p:nvPr/>
        </p:nvSpPr>
        <p:spPr>
          <a:xfrm>
            <a:off x="762832" y="2612891"/>
            <a:ext cx="10294374" cy="4524315"/>
          </a:xfrm>
          <a:prstGeom prst="rect">
            <a:avLst/>
          </a:prstGeom>
          <a:noFill/>
        </p:spPr>
        <p:txBody>
          <a:bodyPr wrap="square">
            <a:spAutoFit/>
          </a:bodyPr>
          <a:lstStyle/>
          <a:p>
            <a:pPr lvl="0"/>
            <a:r>
              <a:rPr lang="en-US" sz="1600" b="1" dirty="0">
                <a:solidFill>
                  <a:srgbClr val="004620"/>
                </a:solidFill>
                <a:latin typeface="Courier New" panose="02070309020205020404" pitchFamily="49" charset="0"/>
                <a:cs typeface="Courier New" panose="02070309020205020404" pitchFamily="49" charset="0"/>
              </a:rPr>
              <a:t>;Tested for DS89C430 of 11.0592 </a:t>
            </a:r>
            <a:r>
              <a:rPr lang="en-US" sz="1600" b="1" dirty="0" err="1">
                <a:solidFill>
                  <a:srgbClr val="004620"/>
                </a:solidFill>
                <a:latin typeface="Courier New" panose="02070309020205020404" pitchFamily="49" charset="0"/>
                <a:cs typeface="Courier New" panose="02070309020205020404" pitchFamily="49" charset="0"/>
              </a:rPr>
              <a:t>MHz.</a:t>
            </a:r>
            <a:endParaRPr lang="en-US" sz="1600" b="1" dirty="0">
              <a:solidFill>
                <a:srgbClr val="004620"/>
              </a:solidFill>
              <a:latin typeface="Courier New" panose="02070309020205020404" pitchFamily="49" charset="0"/>
              <a:cs typeface="Courier New" panose="02070309020205020404" pitchFamily="49" charset="0"/>
            </a:endParaRPr>
          </a:p>
          <a:p>
            <a:pPr lvl="0"/>
            <a:r>
              <a:rPr lang="en-US" sz="1600" b="1" dirty="0">
                <a:solidFill>
                  <a:srgbClr val="004620"/>
                </a:solidFill>
                <a:latin typeface="Courier New" panose="02070309020205020404" pitchFamily="49" charset="0"/>
                <a:cs typeface="Courier New" panose="02070309020205020404" pitchFamily="49" charset="0"/>
              </a:rPr>
              <a:t>		 MOV	 A,#55H</a:t>
            </a:r>
          </a:p>
          <a:p>
            <a:pPr lvl="0"/>
            <a:r>
              <a:rPr lang="en-US" sz="1600" b="1" dirty="0">
                <a:solidFill>
                  <a:srgbClr val="004620"/>
                </a:solidFill>
                <a:latin typeface="Courier New" panose="02070309020205020404" pitchFamily="49" charset="0"/>
                <a:cs typeface="Courier New" panose="02070309020205020404" pitchFamily="49" charset="0"/>
              </a:rPr>
              <a:t>AGAIN:	MOV	 P1,A</a:t>
            </a:r>
          </a:p>
          <a:p>
            <a:pPr lvl="0"/>
            <a:r>
              <a:rPr lang="en-US" sz="1600" b="1" dirty="0">
                <a:solidFill>
                  <a:srgbClr val="004620"/>
                </a:solidFill>
                <a:latin typeface="Courier New" panose="02070309020205020404" pitchFamily="49" charset="0"/>
                <a:cs typeface="Courier New" panose="02070309020205020404" pitchFamily="49" charset="0"/>
              </a:rPr>
              <a:t>		 ACALL DELAY_200m</a:t>
            </a:r>
          </a:p>
          <a:p>
            <a:pPr lvl="0"/>
            <a:r>
              <a:rPr lang="en-US" sz="1600" b="1" dirty="0">
                <a:solidFill>
                  <a:srgbClr val="004620"/>
                </a:solidFill>
                <a:latin typeface="Courier New" panose="02070309020205020404" pitchFamily="49" charset="0"/>
                <a:cs typeface="Courier New" panose="02070309020205020404" pitchFamily="49" charset="0"/>
              </a:rPr>
              <a:t>		 CPL 	 A</a:t>
            </a:r>
          </a:p>
          <a:p>
            <a:pPr lvl="0"/>
            <a:r>
              <a:rPr lang="en-US" sz="1600" b="1" dirty="0">
                <a:solidFill>
                  <a:srgbClr val="004620"/>
                </a:solidFill>
                <a:latin typeface="Courier New" panose="02070309020205020404" pitchFamily="49" charset="0"/>
                <a:cs typeface="Courier New" panose="02070309020205020404" pitchFamily="49" charset="0"/>
              </a:rPr>
              <a:t>		 SJMP	 AGAIN</a:t>
            </a:r>
          </a:p>
          <a:p>
            <a:pPr lvl="0"/>
            <a:endParaRPr lang="en-US" sz="1600" b="1" dirty="0">
              <a:solidFill>
                <a:srgbClr val="004620"/>
              </a:solidFill>
              <a:latin typeface="Courier New" panose="02070309020205020404" pitchFamily="49" charset="0"/>
              <a:cs typeface="Courier New" panose="02070309020205020404" pitchFamily="49" charset="0"/>
            </a:endParaRPr>
          </a:p>
          <a:p>
            <a:pPr lvl="0"/>
            <a:endParaRPr lang="en-US" sz="1600" b="1" dirty="0">
              <a:solidFill>
                <a:srgbClr val="004620"/>
              </a:solidFill>
              <a:latin typeface="Courier New" panose="02070309020205020404" pitchFamily="49" charset="0"/>
              <a:cs typeface="Courier New" panose="02070309020205020404" pitchFamily="49" charset="0"/>
            </a:endParaRPr>
          </a:p>
          <a:p>
            <a:pPr lvl="0"/>
            <a:r>
              <a:rPr lang="en-US" sz="1600" b="1" dirty="0">
                <a:solidFill>
                  <a:srgbClr val="004620"/>
                </a:solidFill>
                <a:latin typeface="Courier New" panose="02070309020205020404" pitchFamily="49" charset="0"/>
                <a:cs typeface="Courier New" panose="02070309020205020404" pitchFamily="49" charset="0"/>
              </a:rPr>
              <a:t>;----Time delay	</a:t>
            </a:r>
          </a:p>
          <a:p>
            <a:pPr lvl="0"/>
            <a:r>
              <a:rPr lang="en-US" sz="1600" b="1" dirty="0">
                <a:solidFill>
                  <a:srgbClr val="004620"/>
                </a:solidFill>
                <a:latin typeface="Courier New" panose="02070309020205020404" pitchFamily="49" charset="0"/>
                <a:cs typeface="Courier New" panose="02070309020205020404" pitchFamily="49" charset="0"/>
              </a:rPr>
              <a:t>DELAY_200m:</a:t>
            </a:r>
          </a:p>
          <a:p>
            <a:pPr lvl="0"/>
            <a:r>
              <a:rPr lang="en-US" sz="1600" b="1" dirty="0">
                <a:solidFill>
                  <a:srgbClr val="004620"/>
                </a:solidFill>
                <a:latin typeface="Courier New" panose="02070309020205020404" pitchFamily="49" charset="0"/>
                <a:cs typeface="Courier New" panose="02070309020205020404" pitchFamily="49" charset="0"/>
              </a:rPr>
              <a:t>		 MOV	 R5,#9</a:t>
            </a:r>
          </a:p>
          <a:p>
            <a:pPr lvl="0"/>
            <a:r>
              <a:rPr lang="en-US" sz="1600" b="1" dirty="0">
                <a:solidFill>
                  <a:srgbClr val="004620"/>
                </a:solidFill>
                <a:latin typeface="Courier New" panose="02070309020205020404" pitchFamily="49" charset="0"/>
                <a:cs typeface="Courier New" panose="02070309020205020404" pitchFamily="49" charset="0"/>
              </a:rPr>
              <a:t>HERE1:	MOV	 R4,#242</a:t>
            </a:r>
          </a:p>
          <a:p>
            <a:pPr lvl="0"/>
            <a:r>
              <a:rPr lang="en-US" sz="1600" b="1" dirty="0">
                <a:solidFill>
                  <a:srgbClr val="004620"/>
                </a:solidFill>
                <a:latin typeface="Courier New" panose="02070309020205020404" pitchFamily="49" charset="0"/>
                <a:cs typeface="Courier New" panose="02070309020205020404" pitchFamily="49" charset="0"/>
              </a:rPr>
              <a:t>HERE2:	MOV	 R3,#255</a:t>
            </a:r>
          </a:p>
          <a:p>
            <a:pPr lvl="0"/>
            <a:r>
              <a:rPr lang="en-US" sz="1600" b="1" dirty="0">
                <a:solidFill>
                  <a:srgbClr val="004620"/>
                </a:solidFill>
                <a:latin typeface="Courier New" panose="02070309020205020404" pitchFamily="49" charset="0"/>
                <a:cs typeface="Courier New" panose="02070309020205020404" pitchFamily="49" charset="0"/>
              </a:rPr>
              <a:t>HERE3:	DJNZ	 R3,HERE3</a:t>
            </a:r>
          </a:p>
          <a:p>
            <a:pPr lvl="0"/>
            <a:r>
              <a:rPr lang="en-US" sz="1600" b="1" dirty="0">
                <a:solidFill>
                  <a:srgbClr val="004620"/>
                </a:solidFill>
                <a:latin typeface="Courier New" panose="02070309020205020404" pitchFamily="49" charset="0"/>
                <a:cs typeface="Courier New" panose="02070309020205020404" pitchFamily="49" charset="0"/>
              </a:rPr>
              <a:t>		 DJNZ	 R4,HERE2</a:t>
            </a:r>
          </a:p>
          <a:p>
            <a:pPr lvl="0"/>
            <a:r>
              <a:rPr lang="en-US" sz="1600" b="1" dirty="0">
                <a:solidFill>
                  <a:srgbClr val="004620"/>
                </a:solidFill>
                <a:latin typeface="Courier New" panose="02070309020205020404" pitchFamily="49" charset="0"/>
                <a:cs typeface="Courier New" panose="02070309020205020404" pitchFamily="49" charset="0"/>
              </a:rPr>
              <a:t>		 DJNZ	 R5,HERE1</a:t>
            </a:r>
          </a:p>
          <a:p>
            <a:pPr lvl="0"/>
            <a:r>
              <a:rPr lang="en-US" sz="1600" b="1" dirty="0">
                <a:solidFill>
                  <a:srgbClr val="004620"/>
                </a:solidFill>
                <a:latin typeface="Courier New" panose="02070309020205020404" pitchFamily="49" charset="0"/>
                <a:cs typeface="Courier New" panose="02070309020205020404" pitchFamily="49" charset="0"/>
              </a:rPr>
              <a:t>		 RET  </a:t>
            </a:r>
          </a:p>
          <a:p>
            <a:pPr lvl="0"/>
            <a:endParaRPr lang="en-US" sz="1600" b="1" dirty="0">
              <a:solidFill>
                <a:srgbClr val="00462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5F66A71D-19C2-4F72-8084-250CA45E13CC}"/>
              </a:ext>
            </a:extLst>
          </p:cNvPr>
          <p:cNvSpPr txBox="1"/>
          <p:nvPr/>
        </p:nvSpPr>
        <p:spPr>
          <a:xfrm>
            <a:off x="1" y="2106071"/>
            <a:ext cx="12191999"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4620"/>
                </a:solidFill>
                <a:effectLst/>
                <a:uLnTx/>
                <a:uFillTx/>
                <a:latin typeface="Calibri" panose="020F0502020204030204"/>
                <a:ea typeface="+mn-ea"/>
                <a:cs typeface="+mn-cs"/>
              </a:rPr>
              <a:t>Solution: </a:t>
            </a:r>
          </a:p>
        </p:txBody>
      </p:sp>
      <p:sp>
        <p:nvSpPr>
          <p:cNvPr id="3" name="Rectangle 2">
            <a:extLst>
              <a:ext uri="{FF2B5EF4-FFF2-40B4-BE49-F238E27FC236}">
                <a16:creationId xmlns:a16="http://schemas.microsoft.com/office/drawing/2014/main" id="{EC9ECADD-090A-4966-83F0-0BD56BBD6DE6}"/>
              </a:ext>
            </a:extLst>
          </p:cNvPr>
          <p:cNvSpPr/>
          <p:nvPr/>
        </p:nvSpPr>
        <p:spPr>
          <a:xfrm>
            <a:off x="5765369" y="3890075"/>
            <a:ext cx="6085664" cy="1131376"/>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2138411-FB19-4965-93CB-4E1015759080}"/>
              </a:ext>
            </a:extLst>
          </p:cNvPr>
          <p:cNvSpPr txBox="1"/>
          <p:nvPr/>
        </p:nvSpPr>
        <p:spPr>
          <a:xfrm>
            <a:off x="5765369" y="4224930"/>
            <a:ext cx="6085664" cy="430887"/>
          </a:xfrm>
          <a:prstGeom prst="rect">
            <a:avLst/>
          </a:prstGeom>
          <a:noFill/>
        </p:spPr>
        <p:txBody>
          <a:bodyPr wrap="square">
            <a:spAutoFit/>
          </a:bodyPr>
          <a:lstStyle/>
          <a:p>
            <a:pPr lvl="0" algn="ctr"/>
            <a:r>
              <a:rPr lang="en-US" sz="2200" b="1" dirty="0">
                <a:solidFill>
                  <a:srgbClr val="004620"/>
                </a:solidFill>
                <a:cs typeface="Courier New" panose="02070309020205020404" pitchFamily="49" charset="0"/>
              </a:rPr>
              <a:t>Delay 9 x 242 x 255 x 4 MC x 90 ns = 199,940 µs</a:t>
            </a:r>
          </a:p>
        </p:txBody>
      </p:sp>
    </p:spTree>
    <p:extLst>
      <p:ext uri="{BB962C8B-B14F-4D97-AF65-F5344CB8AC3E}">
        <p14:creationId xmlns:p14="http://schemas.microsoft.com/office/powerpoint/2010/main" val="2129263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arn(outVertical)">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9" grpId="0"/>
      <p:bldP spid="11" grpId="0"/>
      <p:bldP spid="3" grpId="0" animBg="1"/>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443B9-3795-4EE4-8098-987D77E03EF7}"/>
              </a:ext>
            </a:extLst>
          </p:cNvPr>
          <p:cNvSpPr txBox="1"/>
          <p:nvPr/>
        </p:nvSpPr>
        <p:spPr>
          <a:xfrm>
            <a:off x="668593" y="2945890"/>
            <a:ext cx="10854813" cy="1938992"/>
          </a:xfrm>
          <a:prstGeom prst="rect">
            <a:avLst/>
          </a:prstGeom>
          <a:noFill/>
        </p:spPr>
        <p:txBody>
          <a:bodyPr wrap="square" rtlCol="0">
            <a:spAutoFit/>
          </a:bodyPr>
          <a:lstStyle/>
          <a:p>
            <a:pPr marL="457200" indent="-457200">
              <a:buFont typeface="Arial" panose="020B0604020202020204" pitchFamily="34" charset="0"/>
              <a:buChar char="•"/>
            </a:pPr>
            <a:r>
              <a:rPr lang="en-US" sz="2400" b="1" dirty="0"/>
              <a:t>Discussing the control transfer instructions available in 8051 Assembly language,</a:t>
            </a:r>
          </a:p>
          <a:p>
            <a:pPr marL="457200" indent="-457200">
              <a:buFont typeface="Arial" panose="020B0604020202020204" pitchFamily="34" charset="0"/>
              <a:buChar char="•"/>
            </a:pPr>
            <a:r>
              <a:rPr lang="en-US" sz="2400" b="1" dirty="0"/>
              <a:t>Section 3.1, instructions used for looping, as well as instructions for conditional and unconditional jumps,</a:t>
            </a:r>
          </a:p>
          <a:p>
            <a:pPr marL="457200" indent="-457200">
              <a:buFont typeface="Arial" panose="020B0604020202020204" pitchFamily="34" charset="0"/>
              <a:buChar char="•"/>
            </a:pPr>
            <a:r>
              <a:rPr lang="en-US" sz="2400" b="1" dirty="0"/>
              <a:t>Section 3.2, CALL instructions and their uses,</a:t>
            </a:r>
          </a:p>
          <a:p>
            <a:pPr marL="457200" indent="-457200">
              <a:buFont typeface="Arial" panose="020B0604020202020204" pitchFamily="34" charset="0"/>
              <a:buChar char="•"/>
            </a:pPr>
            <a:r>
              <a:rPr lang="en-US" sz="2400" b="1" dirty="0"/>
              <a:t>Section 3.3, time delay subroutine.</a:t>
            </a:r>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FA0293-F92D-4C5B-A1F6-E717645B0741}"/>
              </a:ext>
            </a:extLst>
          </p:cNvPr>
          <p:cNvSpPr txBox="1"/>
          <p:nvPr/>
        </p:nvSpPr>
        <p:spPr>
          <a:xfrm>
            <a:off x="948813" y="350174"/>
            <a:ext cx="10294374" cy="769441"/>
          </a:xfrm>
          <a:prstGeom prst="rect">
            <a:avLst/>
          </a:prstGeom>
          <a:noFill/>
        </p:spPr>
        <p:txBody>
          <a:bodyPr wrap="square" rtlCol="0">
            <a:spAutoFit/>
          </a:bodyPr>
          <a:lstStyle/>
          <a:p>
            <a:r>
              <a:rPr lang="en-US" sz="4400" b="1" dirty="0"/>
              <a:t>Objectives</a:t>
            </a:r>
          </a:p>
        </p:txBody>
      </p:sp>
    </p:spTree>
    <p:extLst>
      <p:ext uri="{BB962C8B-B14F-4D97-AF65-F5344CB8AC3E}">
        <p14:creationId xmlns:p14="http://schemas.microsoft.com/office/powerpoint/2010/main" val="387173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Example 3-1: Looping in the 8051</a:t>
            </a:r>
          </a:p>
        </p:txBody>
      </p:sp>
      <p:sp>
        <p:nvSpPr>
          <p:cNvPr id="18" name="TextBox 17">
            <a:extLst>
              <a:ext uri="{FF2B5EF4-FFF2-40B4-BE49-F238E27FC236}">
                <a16:creationId xmlns:a16="http://schemas.microsoft.com/office/drawing/2014/main" id="{8851DF26-028E-4054-AD51-5EFD7087D504}"/>
              </a:ext>
            </a:extLst>
          </p:cNvPr>
          <p:cNvSpPr txBox="1"/>
          <p:nvPr/>
        </p:nvSpPr>
        <p:spPr>
          <a:xfrm>
            <a:off x="873546" y="1569971"/>
            <a:ext cx="11318453" cy="1015663"/>
          </a:xfrm>
          <a:prstGeom prst="rect">
            <a:avLst/>
          </a:prstGeom>
          <a:noFill/>
        </p:spPr>
        <p:txBody>
          <a:bodyPr wrap="square">
            <a:spAutoFit/>
          </a:bodyPr>
          <a:lstStyle/>
          <a:p>
            <a:r>
              <a:rPr lang="en-US" sz="2000" b="1" dirty="0"/>
              <a:t>Write a program to </a:t>
            </a:r>
          </a:p>
          <a:p>
            <a:r>
              <a:rPr lang="en-US" sz="2000" b="1" dirty="0"/>
              <a:t>(a) clear ACC, then </a:t>
            </a:r>
          </a:p>
          <a:p>
            <a:r>
              <a:rPr lang="en-US" sz="2000" b="1" dirty="0"/>
              <a:t>(b) add 3 to the accumulator ten times.</a:t>
            </a:r>
          </a:p>
        </p:txBody>
      </p:sp>
      <p:sp>
        <p:nvSpPr>
          <p:cNvPr id="20" name="TextBox 19">
            <a:extLst>
              <a:ext uri="{FF2B5EF4-FFF2-40B4-BE49-F238E27FC236}">
                <a16:creationId xmlns:a16="http://schemas.microsoft.com/office/drawing/2014/main" id="{F4609828-A564-4EB3-A9D2-E7990A172680}"/>
              </a:ext>
            </a:extLst>
          </p:cNvPr>
          <p:cNvSpPr txBox="1"/>
          <p:nvPr/>
        </p:nvSpPr>
        <p:spPr>
          <a:xfrm>
            <a:off x="873547" y="3712185"/>
            <a:ext cx="10444901" cy="2677656"/>
          </a:xfrm>
          <a:prstGeom prst="rect">
            <a:avLst/>
          </a:prstGeom>
          <a:noFill/>
        </p:spPr>
        <p:txBody>
          <a:bodyPr wrap="square">
            <a:spAutoFit/>
          </a:bodyPr>
          <a:lstStyle/>
          <a:p>
            <a:r>
              <a:rPr lang="en-US" sz="2400" b="1" dirty="0">
                <a:solidFill>
                  <a:srgbClr val="004620"/>
                </a:solidFill>
              </a:rPr>
              <a:t>;This program adds value 3 to the ACC ten times</a:t>
            </a:r>
          </a:p>
          <a:p>
            <a:r>
              <a:rPr lang="en-US" sz="2400" b="1" dirty="0">
                <a:solidFill>
                  <a:srgbClr val="004620"/>
                </a:solidFill>
              </a:rPr>
              <a:t>  </a:t>
            </a:r>
          </a:p>
          <a:p>
            <a:r>
              <a:rPr lang="en-US" sz="2400" b="1" dirty="0">
                <a:solidFill>
                  <a:srgbClr val="004620"/>
                </a:solidFill>
                <a:latin typeface="Courier New" panose="02070309020205020404" pitchFamily="49" charset="0"/>
                <a:cs typeface="Courier New" panose="02070309020205020404" pitchFamily="49" charset="0"/>
              </a:rPr>
              <a:t>		MOV  A,#0 		;A=0, clear ACC</a:t>
            </a:r>
          </a:p>
          <a:p>
            <a:r>
              <a:rPr lang="en-US" sz="2400" b="1" dirty="0">
                <a:solidFill>
                  <a:srgbClr val="004620"/>
                </a:solidFill>
                <a:latin typeface="Courier New" panose="02070309020205020404" pitchFamily="49" charset="0"/>
                <a:cs typeface="Courier New" panose="02070309020205020404" pitchFamily="49" charset="0"/>
              </a:rPr>
              <a:t>		MOV	R2,#10	;load counter R2=10 </a:t>
            </a:r>
          </a:p>
          <a:p>
            <a:r>
              <a:rPr lang="en-US" sz="2400" b="1" dirty="0">
                <a:solidFill>
                  <a:srgbClr val="004620"/>
                </a:solidFill>
                <a:latin typeface="Courier New" panose="02070309020205020404" pitchFamily="49" charset="0"/>
                <a:cs typeface="Courier New" panose="02070309020205020404" pitchFamily="49" charset="0"/>
              </a:rPr>
              <a:t>AGAIN:	ADD 	A,#03		;add 03 to ACC </a:t>
            </a:r>
          </a:p>
          <a:p>
            <a:r>
              <a:rPr lang="en-US" sz="2400" b="1" dirty="0">
                <a:solidFill>
                  <a:srgbClr val="004620"/>
                </a:solidFill>
                <a:latin typeface="Courier New" panose="02070309020205020404" pitchFamily="49" charset="0"/>
                <a:cs typeface="Courier New" panose="02070309020205020404" pitchFamily="49" charset="0"/>
              </a:rPr>
              <a:t>		DJNZ	R2,AGAIN	;repeat until R2=0(10 times) </a:t>
            </a:r>
          </a:p>
          <a:p>
            <a:r>
              <a:rPr lang="en-US" sz="2400" b="1" dirty="0">
                <a:solidFill>
                  <a:srgbClr val="004620"/>
                </a:solidFill>
                <a:latin typeface="Courier New" panose="02070309020205020404" pitchFamily="49" charset="0"/>
                <a:cs typeface="Courier New" panose="02070309020205020404" pitchFamily="49" charset="0"/>
              </a:rPr>
              <a:t>		MOV	R5,A		;save A in R5</a:t>
            </a:r>
          </a:p>
        </p:txBody>
      </p:sp>
      <p:sp>
        <p:nvSpPr>
          <p:cNvPr id="21" name="TextBox 20">
            <a:extLst>
              <a:ext uri="{FF2B5EF4-FFF2-40B4-BE49-F238E27FC236}">
                <a16:creationId xmlns:a16="http://schemas.microsoft.com/office/drawing/2014/main" id="{C34E87A2-6082-4EE1-AB14-F9B6E3305F0F}"/>
              </a:ext>
            </a:extLst>
          </p:cNvPr>
          <p:cNvSpPr txBox="1"/>
          <p:nvPr/>
        </p:nvSpPr>
        <p:spPr>
          <a:xfrm>
            <a:off x="1" y="2825744"/>
            <a:ext cx="12191999" cy="461665"/>
          </a:xfrm>
          <a:prstGeom prst="rect">
            <a:avLst/>
          </a:prstGeom>
          <a:noFill/>
        </p:spPr>
        <p:txBody>
          <a:bodyPr wrap="square">
            <a:spAutoFit/>
          </a:bodyPr>
          <a:lstStyle/>
          <a:p>
            <a:pPr algn="ctr"/>
            <a:r>
              <a:rPr lang="en-US" sz="2400" b="1" dirty="0">
                <a:solidFill>
                  <a:srgbClr val="004620"/>
                </a:solidFill>
              </a:rPr>
              <a:t>Solution: </a:t>
            </a:r>
          </a:p>
        </p:txBody>
      </p:sp>
    </p:spTree>
    <p:extLst>
      <p:ext uri="{BB962C8B-B14F-4D97-AF65-F5344CB8AC3E}">
        <p14:creationId xmlns:p14="http://schemas.microsoft.com/office/powerpoint/2010/main" val="2810732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Example 3-2</a:t>
            </a:r>
          </a:p>
        </p:txBody>
      </p:sp>
      <p:sp>
        <p:nvSpPr>
          <p:cNvPr id="18" name="TextBox 17">
            <a:extLst>
              <a:ext uri="{FF2B5EF4-FFF2-40B4-BE49-F238E27FC236}">
                <a16:creationId xmlns:a16="http://schemas.microsoft.com/office/drawing/2014/main" id="{8851DF26-028E-4054-AD51-5EFD7087D504}"/>
              </a:ext>
            </a:extLst>
          </p:cNvPr>
          <p:cNvSpPr txBox="1"/>
          <p:nvPr/>
        </p:nvSpPr>
        <p:spPr>
          <a:xfrm>
            <a:off x="436769" y="2031635"/>
            <a:ext cx="11318453" cy="400110"/>
          </a:xfrm>
          <a:prstGeom prst="rect">
            <a:avLst/>
          </a:prstGeom>
          <a:noFill/>
        </p:spPr>
        <p:txBody>
          <a:bodyPr wrap="square">
            <a:spAutoFit/>
          </a:bodyPr>
          <a:lstStyle/>
          <a:p>
            <a:pPr algn="ctr"/>
            <a:r>
              <a:rPr lang="en-US" sz="2000" b="1" dirty="0"/>
              <a:t>What is the maximum number of times that the loop in Example 3-1 can be repeated?</a:t>
            </a:r>
          </a:p>
        </p:txBody>
      </p:sp>
      <p:sp>
        <p:nvSpPr>
          <p:cNvPr id="20" name="TextBox 19">
            <a:extLst>
              <a:ext uri="{FF2B5EF4-FFF2-40B4-BE49-F238E27FC236}">
                <a16:creationId xmlns:a16="http://schemas.microsoft.com/office/drawing/2014/main" id="{F4609828-A564-4EB3-A9D2-E7990A172680}"/>
              </a:ext>
            </a:extLst>
          </p:cNvPr>
          <p:cNvSpPr txBox="1"/>
          <p:nvPr/>
        </p:nvSpPr>
        <p:spPr>
          <a:xfrm>
            <a:off x="1578078" y="4754616"/>
            <a:ext cx="9055510" cy="1200329"/>
          </a:xfrm>
          <a:prstGeom prst="rect">
            <a:avLst/>
          </a:prstGeom>
          <a:noFill/>
        </p:spPr>
        <p:txBody>
          <a:bodyPr wrap="square">
            <a:spAutoFit/>
          </a:bodyPr>
          <a:lstStyle/>
          <a:p>
            <a:r>
              <a:rPr lang="en-US" sz="2400" b="1" dirty="0">
                <a:solidFill>
                  <a:srgbClr val="004620"/>
                </a:solidFill>
              </a:rPr>
              <a:t>Since R2 holds the count and R2 is an 8-bit register, it can hold a maximum of FFH (255 decimal); therefore, the loop can be repeated a maximum of 256 times.</a:t>
            </a:r>
            <a:endParaRPr lang="en-US" sz="2400" b="1" dirty="0">
              <a:solidFill>
                <a:srgbClr val="004620"/>
              </a:solidFill>
              <a:latin typeface="Courier New" panose="02070309020205020404" pitchFamily="49" charset="0"/>
              <a:cs typeface="Courier New" panose="02070309020205020404" pitchFamily="49" charset="0"/>
            </a:endParaRPr>
          </a:p>
        </p:txBody>
      </p:sp>
      <p:sp>
        <p:nvSpPr>
          <p:cNvPr id="21" name="TextBox 20">
            <a:extLst>
              <a:ext uri="{FF2B5EF4-FFF2-40B4-BE49-F238E27FC236}">
                <a16:creationId xmlns:a16="http://schemas.microsoft.com/office/drawing/2014/main" id="{C34E87A2-6082-4EE1-AB14-F9B6E3305F0F}"/>
              </a:ext>
            </a:extLst>
          </p:cNvPr>
          <p:cNvSpPr txBox="1"/>
          <p:nvPr/>
        </p:nvSpPr>
        <p:spPr>
          <a:xfrm>
            <a:off x="-5" y="3429000"/>
            <a:ext cx="12191999" cy="461665"/>
          </a:xfrm>
          <a:prstGeom prst="rect">
            <a:avLst/>
          </a:prstGeom>
          <a:noFill/>
        </p:spPr>
        <p:txBody>
          <a:bodyPr wrap="square">
            <a:spAutoFit/>
          </a:bodyPr>
          <a:lstStyle/>
          <a:p>
            <a:pPr algn="ctr"/>
            <a:r>
              <a:rPr lang="en-US" sz="2400" b="1" dirty="0">
                <a:solidFill>
                  <a:srgbClr val="004620"/>
                </a:solidFill>
              </a:rPr>
              <a:t>Solution: </a:t>
            </a:r>
          </a:p>
        </p:txBody>
      </p:sp>
    </p:spTree>
    <p:extLst>
      <p:ext uri="{BB962C8B-B14F-4D97-AF65-F5344CB8AC3E}">
        <p14:creationId xmlns:p14="http://schemas.microsoft.com/office/powerpoint/2010/main" val="1465451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Example 3-3: Loop Inside a Loop</a:t>
            </a:r>
          </a:p>
        </p:txBody>
      </p:sp>
      <p:sp>
        <p:nvSpPr>
          <p:cNvPr id="18" name="TextBox 17">
            <a:extLst>
              <a:ext uri="{FF2B5EF4-FFF2-40B4-BE49-F238E27FC236}">
                <a16:creationId xmlns:a16="http://schemas.microsoft.com/office/drawing/2014/main" id="{8851DF26-028E-4054-AD51-5EFD7087D504}"/>
              </a:ext>
            </a:extLst>
          </p:cNvPr>
          <p:cNvSpPr txBox="1"/>
          <p:nvPr/>
        </p:nvSpPr>
        <p:spPr>
          <a:xfrm>
            <a:off x="873546" y="1569971"/>
            <a:ext cx="10853997" cy="707886"/>
          </a:xfrm>
          <a:prstGeom prst="rect">
            <a:avLst/>
          </a:prstGeom>
          <a:noFill/>
        </p:spPr>
        <p:txBody>
          <a:bodyPr wrap="square">
            <a:spAutoFit/>
          </a:bodyPr>
          <a:lstStyle/>
          <a:p>
            <a:r>
              <a:rPr lang="en-US" sz="2000" b="1" dirty="0"/>
              <a:t>Write a program to (a) load the accumulator with the value 55H, and (b) complement the ACC 700 times.</a:t>
            </a:r>
          </a:p>
        </p:txBody>
      </p:sp>
      <p:sp>
        <p:nvSpPr>
          <p:cNvPr id="20" name="TextBox 19">
            <a:extLst>
              <a:ext uri="{FF2B5EF4-FFF2-40B4-BE49-F238E27FC236}">
                <a16:creationId xmlns:a16="http://schemas.microsoft.com/office/drawing/2014/main" id="{F4609828-A564-4EB3-A9D2-E7990A172680}"/>
              </a:ext>
            </a:extLst>
          </p:cNvPr>
          <p:cNvSpPr txBox="1"/>
          <p:nvPr/>
        </p:nvSpPr>
        <p:spPr>
          <a:xfrm>
            <a:off x="873546" y="2579687"/>
            <a:ext cx="10444901" cy="4247317"/>
          </a:xfrm>
          <a:prstGeom prst="rect">
            <a:avLst/>
          </a:prstGeom>
          <a:noFill/>
        </p:spPr>
        <p:txBody>
          <a:bodyPr wrap="square">
            <a:spAutoFit/>
          </a:bodyPr>
          <a:lstStyle/>
          <a:p>
            <a:r>
              <a:rPr lang="en-US" sz="2000" b="1" dirty="0">
                <a:solidFill>
                  <a:srgbClr val="004620"/>
                </a:solidFill>
              </a:rPr>
              <a:t>Since 700 is larger than 255 (the maximum capacity of any register), we use two registers to hold the count. The following code shows how to use R2 and R3 for the count.</a:t>
            </a:r>
          </a:p>
          <a:p>
            <a:r>
              <a:rPr lang="en-US" sz="2000" b="1" dirty="0">
                <a:solidFill>
                  <a:srgbClr val="004620"/>
                </a:solidFill>
                <a:latin typeface="Courier New" panose="02070309020205020404" pitchFamily="49" charset="0"/>
                <a:cs typeface="Courier New" panose="02070309020205020404" pitchFamily="49" charset="0"/>
              </a:rPr>
              <a:t>	    	MOV 	A,#55H	;A=55H</a:t>
            </a:r>
          </a:p>
          <a:p>
            <a:r>
              <a:rPr lang="en-US" sz="2000" b="1" dirty="0">
                <a:solidFill>
                  <a:srgbClr val="004620"/>
                </a:solidFill>
                <a:latin typeface="Courier New" panose="02070309020205020404" pitchFamily="49" charset="0"/>
                <a:cs typeface="Courier New" panose="02070309020205020404" pitchFamily="49" charset="0"/>
              </a:rPr>
              <a:t>		MOV	R3,#10	;R3=10, the outer loop count  </a:t>
            </a:r>
          </a:p>
          <a:p>
            <a:r>
              <a:rPr lang="en-US" sz="2000" b="1" dirty="0">
                <a:solidFill>
                  <a:srgbClr val="004620"/>
                </a:solidFill>
                <a:latin typeface="Courier New" panose="02070309020205020404" pitchFamily="49" charset="0"/>
                <a:cs typeface="Courier New" panose="02070309020205020404" pitchFamily="49" charset="0"/>
              </a:rPr>
              <a:t>NEXT:	MOV	R2,#70		;R2=70, the inner loop count </a:t>
            </a:r>
          </a:p>
          <a:p>
            <a:r>
              <a:rPr lang="en-US" sz="2000" b="1" dirty="0">
                <a:solidFill>
                  <a:srgbClr val="004620"/>
                </a:solidFill>
                <a:latin typeface="Courier New" panose="02070309020205020404" pitchFamily="49" charset="0"/>
                <a:cs typeface="Courier New" panose="02070309020205020404" pitchFamily="49" charset="0"/>
              </a:rPr>
              <a:t>AGAIN:	CPL	A		;complement A register</a:t>
            </a:r>
          </a:p>
          <a:p>
            <a:r>
              <a:rPr lang="en-US" sz="2000" b="1" dirty="0">
                <a:solidFill>
                  <a:srgbClr val="004620"/>
                </a:solidFill>
                <a:latin typeface="Courier New" panose="02070309020205020404" pitchFamily="49" charset="0"/>
                <a:cs typeface="Courier New" panose="02070309020205020404" pitchFamily="49" charset="0"/>
              </a:rPr>
              <a:t>		DJNZ	R2,AGAIN	;repeat it 70 times (inner loop)</a:t>
            </a:r>
          </a:p>
          <a:p>
            <a:r>
              <a:rPr lang="en-US" sz="2000" b="1" dirty="0">
                <a:solidFill>
                  <a:srgbClr val="004620"/>
                </a:solidFill>
                <a:latin typeface="Courier New" panose="02070309020205020404" pitchFamily="49" charset="0"/>
                <a:cs typeface="Courier New" panose="02070309020205020404" pitchFamily="49" charset="0"/>
              </a:rPr>
              <a:t>		DJNZ	R3,NEXT </a:t>
            </a:r>
          </a:p>
          <a:p>
            <a:endParaRPr lang="en-US" sz="2200" b="1" dirty="0">
              <a:solidFill>
                <a:srgbClr val="004620"/>
              </a:solidFill>
            </a:endParaRPr>
          </a:p>
          <a:p>
            <a:r>
              <a:rPr lang="en-US" sz="2000" b="1" dirty="0">
                <a:solidFill>
                  <a:srgbClr val="004620"/>
                </a:solidFill>
              </a:rPr>
              <a:t>In this program, R2 is used to keep the inner loop count. In the instruction “DJNZ R2,AGAIN”, whenever R2 becomes 0 it falls through and “DJNZ R3,NEXT” is executed.  This instruction forces the CPU to load R2 with the count 70 and the inner loop starts again. This process will continue until R3 becomes zero and the outer loop is finished.</a:t>
            </a:r>
          </a:p>
        </p:txBody>
      </p:sp>
      <p:sp>
        <p:nvSpPr>
          <p:cNvPr id="21" name="TextBox 20">
            <a:extLst>
              <a:ext uri="{FF2B5EF4-FFF2-40B4-BE49-F238E27FC236}">
                <a16:creationId xmlns:a16="http://schemas.microsoft.com/office/drawing/2014/main" id="{C34E87A2-6082-4EE1-AB14-F9B6E3305F0F}"/>
              </a:ext>
            </a:extLst>
          </p:cNvPr>
          <p:cNvSpPr txBox="1"/>
          <p:nvPr/>
        </p:nvSpPr>
        <p:spPr>
          <a:xfrm>
            <a:off x="-6" y="2122305"/>
            <a:ext cx="12191999" cy="461665"/>
          </a:xfrm>
          <a:prstGeom prst="rect">
            <a:avLst/>
          </a:prstGeom>
          <a:noFill/>
        </p:spPr>
        <p:txBody>
          <a:bodyPr wrap="square">
            <a:spAutoFit/>
          </a:bodyPr>
          <a:lstStyle/>
          <a:p>
            <a:pPr algn="ctr"/>
            <a:r>
              <a:rPr lang="en-US" sz="2400" b="1" dirty="0">
                <a:solidFill>
                  <a:srgbClr val="004620"/>
                </a:solidFill>
              </a:rPr>
              <a:t>Solution: </a:t>
            </a:r>
          </a:p>
        </p:txBody>
      </p:sp>
    </p:spTree>
    <p:extLst>
      <p:ext uri="{BB962C8B-B14F-4D97-AF65-F5344CB8AC3E}">
        <p14:creationId xmlns:p14="http://schemas.microsoft.com/office/powerpoint/2010/main" val="162788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5A2216B-8A45-49A4-9D14-54B0560BC07C}"/>
              </a:ext>
            </a:extLst>
          </p:cNvPr>
          <p:cNvSpPr/>
          <p:nvPr/>
        </p:nvSpPr>
        <p:spPr>
          <a:xfrm>
            <a:off x="2418735" y="1567793"/>
            <a:ext cx="7418439" cy="4980491"/>
          </a:xfrm>
          <a:prstGeom prst="rect">
            <a:avLst/>
          </a:prstGeom>
          <a:solidFill>
            <a:schemeClr val="bg1"/>
          </a:solidFill>
          <a:ln w="28575">
            <a:solidFill>
              <a:srgbClr val="007A37"/>
            </a:solidFill>
          </a:ln>
          <a:effectLst>
            <a:outerShdw blurRad="63500" sx="102000" sy="102000" algn="ctr" rotWithShape="0">
              <a:srgbClr val="007A37">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Table 3-1: 8051 Conditional Jump Instructions </a:t>
            </a:r>
          </a:p>
        </p:txBody>
      </p:sp>
      <p:pic>
        <p:nvPicPr>
          <p:cNvPr id="3" name="Picture 2">
            <a:extLst>
              <a:ext uri="{FF2B5EF4-FFF2-40B4-BE49-F238E27FC236}">
                <a16:creationId xmlns:a16="http://schemas.microsoft.com/office/drawing/2014/main" id="{075760DF-A843-4AB4-AEA9-38FB4A9DC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998" y="1736840"/>
            <a:ext cx="6830003" cy="4597592"/>
          </a:xfrm>
          <a:prstGeom prst="rect">
            <a:avLst/>
          </a:prstGeom>
        </p:spPr>
      </p:pic>
    </p:spTree>
    <p:extLst>
      <p:ext uri="{BB962C8B-B14F-4D97-AF65-F5344CB8AC3E}">
        <p14:creationId xmlns:p14="http://schemas.microsoft.com/office/powerpoint/2010/main" val="1495852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5"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randombar(vertical)">
                                      <p:cBhvr>
                                        <p:cTn id="14" dur="500"/>
                                        <p:tgtEl>
                                          <p:spTgt spid="3"/>
                                        </p:tgtEl>
                                      </p:cBhvr>
                                    </p:animEffect>
                                  </p:childTnLst>
                                </p:cTn>
                              </p:par>
                              <p:par>
                                <p:cTn id="15" presetID="14" presetClass="entr" presetSubtype="5"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7F4B246-D001-4E7D-A945-C41D4B397BBA}"/>
              </a:ext>
            </a:extLst>
          </p:cNvPr>
          <p:cNvSpPr/>
          <p:nvPr/>
        </p:nvSpPr>
        <p:spPr>
          <a:xfrm>
            <a:off x="0" y="0"/>
            <a:ext cx="12192000" cy="13716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3EC0A2-797C-4BB9-A8EF-ED51538FAA17}"/>
              </a:ext>
            </a:extLst>
          </p:cNvPr>
          <p:cNvSpPr/>
          <p:nvPr/>
        </p:nvSpPr>
        <p:spPr>
          <a:xfrm>
            <a:off x="0" y="0"/>
            <a:ext cx="12192000" cy="1106129"/>
          </a:xfrm>
          <a:prstGeom prst="rect">
            <a:avLst/>
          </a:prstGeom>
          <a:solidFill>
            <a:srgbClr val="65FF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6FF95B-F782-49A5-A974-A2E83A575CA5}"/>
              </a:ext>
            </a:extLst>
          </p:cNvPr>
          <p:cNvSpPr txBox="1"/>
          <p:nvPr/>
        </p:nvSpPr>
        <p:spPr>
          <a:xfrm>
            <a:off x="948812" y="553064"/>
            <a:ext cx="10294374" cy="461665"/>
          </a:xfrm>
          <a:prstGeom prst="rect">
            <a:avLst/>
          </a:prstGeom>
          <a:noFill/>
        </p:spPr>
        <p:txBody>
          <a:bodyPr wrap="square" rtlCol="0">
            <a:spAutoFit/>
          </a:bodyPr>
          <a:lstStyle/>
          <a:p>
            <a:r>
              <a:rPr lang="en-US" sz="2400" b="1" dirty="0"/>
              <a:t>Example 3-4</a:t>
            </a:r>
          </a:p>
        </p:txBody>
      </p:sp>
      <p:sp>
        <p:nvSpPr>
          <p:cNvPr id="18" name="TextBox 17">
            <a:extLst>
              <a:ext uri="{FF2B5EF4-FFF2-40B4-BE49-F238E27FC236}">
                <a16:creationId xmlns:a16="http://schemas.microsoft.com/office/drawing/2014/main" id="{8851DF26-028E-4054-AD51-5EFD7087D504}"/>
              </a:ext>
            </a:extLst>
          </p:cNvPr>
          <p:cNvSpPr txBox="1"/>
          <p:nvPr/>
        </p:nvSpPr>
        <p:spPr>
          <a:xfrm>
            <a:off x="873546" y="1569971"/>
            <a:ext cx="10853997" cy="400110"/>
          </a:xfrm>
          <a:prstGeom prst="rect">
            <a:avLst/>
          </a:prstGeom>
          <a:noFill/>
        </p:spPr>
        <p:txBody>
          <a:bodyPr wrap="square">
            <a:spAutoFit/>
          </a:bodyPr>
          <a:lstStyle/>
          <a:p>
            <a:r>
              <a:rPr lang="en-US" sz="2000" b="1" dirty="0"/>
              <a:t>Write a program to determine if R5 contains the value 0. If so, put 55H in it. </a:t>
            </a:r>
          </a:p>
        </p:txBody>
      </p:sp>
      <p:sp>
        <p:nvSpPr>
          <p:cNvPr id="20" name="TextBox 19">
            <a:extLst>
              <a:ext uri="{FF2B5EF4-FFF2-40B4-BE49-F238E27FC236}">
                <a16:creationId xmlns:a16="http://schemas.microsoft.com/office/drawing/2014/main" id="{F4609828-A564-4EB3-A9D2-E7990A172680}"/>
              </a:ext>
            </a:extLst>
          </p:cNvPr>
          <p:cNvSpPr txBox="1"/>
          <p:nvPr/>
        </p:nvSpPr>
        <p:spPr>
          <a:xfrm>
            <a:off x="873547" y="3712185"/>
            <a:ext cx="10444901" cy="1569660"/>
          </a:xfrm>
          <a:prstGeom prst="rect">
            <a:avLst/>
          </a:prstGeom>
          <a:noFill/>
        </p:spPr>
        <p:txBody>
          <a:bodyPr wrap="square">
            <a:spAutoFit/>
          </a:bodyPr>
          <a:lstStyle/>
          <a:p>
            <a:r>
              <a:rPr lang="en-US" sz="2400" b="1" dirty="0">
                <a:solidFill>
                  <a:srgbClr val="004620"/>
                </a:solidFill>
                <a:latin typeface="Courier New" panose="02070309020205020404" pitchFamily="49" charset="0"/>
                <a:cs typeface="Courier New" panose="02070309020205020404" pitchFamily="49" charset="0"/>
              </a:rPr>
              <a:t>		MOV 	A,R5		;copy R5 to A</a:t>
            </a:r>
          </a:p>
          <a:p>
            <a:r>
              <a:rPr lang="en-US" sz="2400" b="1" dirty="0">
                <a:solidFill>
                  <a:srgbClr val="004620"/>
                </a:solidFill>
                <a:latin typeface="Courier New" panose="02070309020205020404" pitchFamily="49" charset="0"/>
                <a:cs typeface="Courier New" panose="02070309020205020404" pitchFamily="49" charset="0"/>
              </a:rPr>
              <a:t>		JNZ	NEXT		;jump if A is not zero </a:t>
            </a:r>
          </a:p>
          <a:p>
            <a:r>
              <a:rPr lang="en-US" sz="2400" b="1" dirty="0">
                <a:solidFill>
                  <a:srgbClr val="004620"/>
                </a:solidFill>
                <a:latin typeface="Courier New" panose="02070309020205020404" pitchFamily="49" charset="0"/>
                <a:cs typeface="Courier New" panose="02070309020205020404" pitchFamily="49" charset="0"/>
              </a:rPr>
              <a:t>		MOV 	R5,#55H</a:t>
            </a:r>
          </a:p>
          <a:p>
            <a:r>
              <a:rPr lang="en-US" sz="2400" b="1" dirty="0">
                <a:solidFill>
                  <a:srgbClr val="004620"/>
                </a:solidFill>
                <a:latin typeface="Courier New" panose="02070309020205020404" pitchFamily="49" charset="0"/>
                <a:cs typeface="Courier New" panose="02070309020205020404" pitchFamily="49" charset="0"/>
              </a:rPr>
              <a:t>NEXT:	...	</a:t>
            </a:r>
          </a:p>
        </p:txBody>
      </p:sp>
      <p:sp>
        <p:nvSpPr>
          <p:cNvPr id="21" name="TextBox 20">
            <a:extLst>
              <a:ext uri="{FF2B5EF4-FFF2-40B4-BE49-F238E27FC236}">
                <a16:creationId xmlns:a16="http://schemas.microsoft.com/office/drawing/2014/main" id="{C34E87A2-6082-4EE1-AB14-F9B6E3305F0F}"/>
              </a:ext>
            </a:extLst>
          </p:cNvPr>
          <p:cNvSpPr txBox="1"/>
          <p:nvPr/>
        </p:nvSpPr>
        <p:spPr>
          <a:xfrm>
            <a:off x="-3" y="3071965"/>
            <a:ext cx="12191999" cy="461665"/>
          </a:xfrm>
          <a:prstGeom prst="rect">
            <a:avLst/>
          </a:prstGeom>
          <a:noFill/>
        </p:spPr>
        <p:txBody>
          <a:bodyPr wrap="square">
            <a:spAutoFit/>
          </a:bodyPr>
          <a:lstStyle/>
          <a:p>
            <a:pPr algn="ctr"/>
            <a:r>
              <a:rPr lang="en-US" sz="2400" b="1" dirty="0">
                <a:solidFill>
                  <a:srgbClr val="004620"/>
                </a:solidFill>
              </a:rPr>
              <a:t>Solution: </a:t>
            </a:r>
          </a:p>
        </p:txBody>
      </p:sp>
    </p:spTree>
    <p:extLst>
      <p:ext uri="{BB962C8B-B14F-4D97-AF65-F5344CB8AC3E}">
        <p14:creationId xmlns:p14="http://schemas.microsoft.com/office/powerpoint/2010/main" val="181288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barn(inVertical)">
                                      <p:cBhvr>
                                        <p:cTn id="14" dur="500"/>
                                        <p:tgtEl>
                                          <p:spTgt spid="1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37"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arn(outVertic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arn(outVertical)">
                                      <p:cBhvr>
                                        <p:cTn id="2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8" grpId="0"/>
      <p:bldP spid="20" grpId="0"/>
      <p:bldP spid="2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928</TotalTime>
  <Words>4391</Words>
  <Application>Microsoft Office PowerPoint</Application>
  <PresentationFormat>Widescreen</PresentationFormat>
  <Paragraphs>360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Nassim</dc:creator>
  <cp:lastModifiedBy>Nassim</cp:lastModifiedBy>
  <cp:revision>122</cp:revision>
  <dcterms:created xsi:type="dcterms:W3CDTF">2021-12-24T07:30:16Z</dcterms:created>
  <dcterms:modified xsi:type="dcterms:W3CDTF">2021-12-27T08:06:32Z</dcterms:modified>
</cp:coreProperties>
</file>