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73" r:id="rId2"/>
    <p:sldId id="256" r:id="rId3"/>
    <p:sldId id="257" r:id="rId4"/>
    <p:sldId id="258" r:id="rId5"/>
    <p:sldId id="293" r:id="rId6"/>
    <p:sldId id="301" r:id="rId7"/>
    <p:sldId id="302" r:id="rId8"/>
    <p:sldId id="303" r:id="rId9"/>
    <p:sldId id="336" r:id="rId10"/>
    <p:sldId id="337" r:id="rId11"/>
    <p:sldId id="338" r:id="rId12"/>
    <p:sldId id="339" r:id="rId13"/>
    <p:sldId id="340" r:id="rId14"/>
    <p:sldId id="341" r:id="rId15"/>
    <p:sldId id="342" r:id="rId16"/>
    <p:sldId id="343" r:id="rId17"/>
    <p:sldId id="344" r:id="rId18"/>
    <p:sldId id="345" r:id="rId19"/>
    <p:sldId id="346" r:id="rId20"/>
    <p:sldId id="34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20"/>
    <a:srgbClr val="007A37"/>
    <a:srgbClr val="65FFAB"/>
    <a:srgbClr val="FF3300"/>
    <a:srgbClr val="FF6600"/>
    <a:srgbClr val="FF8837"/>
    <a:srgbClr val="FF845D"/>
    <a:srgbClr val="FF440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DEA1-B942-4105-B780-AA6C61DD6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ED8410-E9AB-4A80-BB9A-E3A6E3271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FF2968-7F1C-42FC-AFB1-9B32C6A0488B}"/>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5" name="Footer Placeholder 4">
            <a:extLst>
              <a:ext uri="{FF2B5EF4-FFF2-40B4-BE49-F238E27FC236}">
                <a16:creationId xmlns:a16="http://schemas.microsoft.com/office/drawing/2014/main" id="{BA99A284-56BC-4FC1-A400-42D081937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E2E14-048B-4BDE-A400-A8B4D97E4B8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9364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FE2E-C0F7-4C5C-9CEA-D28CAF746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FC02-D00B-40EF-A92A-99EE353FE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C0520-4F6A-4645-ACF2-633F2B8BAFE5}"/>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5" name="Footer Placeholder 4">
            <a:extLst>
              <a:ext uri="{FF2B5EF4-FFF2-40B4-BE49-F238E27FC236}">
                <a16:creationId xmlns:a16="http://schemas.microsoft.com/office/drawing/2014/main" id="{9C128E26-4B24-4EB8-9B99-E9742BE1A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4648B-63DE-4DE5-ACB2-F06C6BB389E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61074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4BD0A-36E0-4A67-935D-0CFFB5901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CBB32-FF68-4AC7-8A6A-9CA9A7732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85DC6-5CBF-4043-ADF2-B93127769434}"/>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5" name="Footer Placeholder 4">
            <a:extLst>
              <a:ext uri="{FF2B5EF4-FFF2-40B4-BE49-F238E27FC236}">
                <a16:creationId xmlns:a16="http://schemas.microsoft.com/office/drawing/2014/main" id="{DFA9EDF2-3D5C-40A4-AD02-AB4ECC9C9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93139-6470-4812-BC98-5DD6B0171BC4}"/>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5733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F218-30FC-44E8-9D16-0F00FA18C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36FA2-EEF2-44EC-A633-201B006A0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99C7E-0DBA-4793-91C9-84ADCA9D7D64}"/>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5" name="Footer Placeholder 4">
            <a:extLst>
              <a:ext uri="{FF2B5EF4-FFF2-40B4-BE49-F238E27FC236}">
                <a16:creationId xmlns:a16="http://schemas.microsoft.com/office/drawing/2014/main" id="{6A9873C3-6EEF-4638-9F4D-35A5ED78E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D79E4-E955-42EA-9FFC-F59B57EB3B1F}"/>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86261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240F-92C2-40DF-AA68-ACDE501AF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DAB4D-24B0-41B7-A749-0CCCFAA88F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BAACE-EDC7-40FD-89D4-C20D07AAF04B}"/>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5" name="Footer Placeholder 4">
            <a:extLst>
              <a:ext uri="{FF2B5EF4-FFF2-40B4-BE49-F238E27FC236}">
                <a16:creationId xmlns:a16="http://schemas.microsoft.com/office/drawing/2014/main" id="{4A659CB7-3965-4EC9-BB27-3C565401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57475-5568-4B32-A941-7E2BAA54BE97}"/>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93339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1F24-DB25-4ED6-9B6A-52FD23202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96F65-D8AD-425B-B8FE-39F68D53E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05CCF-9B28-43A2-8F24-52C7BFE8F6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FAE70-89B6-4E4A-95D1-E12F9266A6AD}"/>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6" name="Footer Placeholder 5">
            <a:extLst>
              <a:ext uri="{FF2B5EF4-FFF2-40B4-BE49-F238E27FC236}">
                <a16:creationId xmlns:a16="http://schemas.microsoft.com/office/drawing/2014/main" id="{E33AB15E-F5A7-461D-8A0D-CDB81ACA9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A2958-D4F3-435C-8142-47605F279E9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9360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58F8-198F-4434-A132-09ECFB4430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15A783-B685-42F5-A30E-27E7977F3B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F1C60-0F6F-4109-AFFE-B9487761F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3B96CD-25CD-439E-B6E6-C84C3685B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748D5-47C4-4749-9B40-9F3F7E4D1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208C3-1B0D-418B-98BE-EE83E2DD1A6F}"/>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8" name="Footer Placeholder 7">
            <a:extLst>
              <a:ext uri="{FF2B5EF4-FFF2-40B4-BE49-F238E27FC236}">
                <a16:creationId xmlns:a16="http://schemas.microsoft.com/office/drawing/2014/main" id="{AB85FD22-E0EF-47FD-BDFA-4DE3A771C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B7E6D0-175F-49B4-8635-FF7663F73273}"/>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12942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1386-720D-4B6D-8A7C-C63FCF7590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48BE7-499A-41B9-8210-EA417E0B244D}"/>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4" name="Footer Placeholder 3">
            <a:extLst>
              <a:ext uri="{FF2B5EF4-FFF2-40B4-BE49-F238E27FC236}">
                <a16:creationId xmlns:a16="http://schemas.microsoft.com/office/drawing/2014/main" id="{6E8C1033-0E84-4C11-A608-64AA65FCC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95E14-D7F1-4558-9D6D-C864D66BF04B}"/>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85665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6908A-7C97-4B84-8E24-B7DAE0A5D2B9}"/>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3" name="Footer Placeholder 2">
            <a:extLst>
              <a:ext uri="{FF2B5EF4-FFF2-40B4-BE49-F238E27FC236}">
                <a16:creationId xmlns:a16="http://schemas.microsoft.com/office/drawing/2014/main" id="{12CE7DC2-D6CB-4AA2-B637-DE5B49E5D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88BD0E-2FC1-499B-B295-01C45C132E25}"/>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25829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C19-7435-4813-A9B9-6EA19C23E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7EDBB-01A5-48AC-99F5-6E1F7069F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A22B8-E25D-490A-BD7F-37431E55B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8E724-2AC7-416E-B8D5-EB99F574F21C}"/>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6" name="Footer Placeholder 5">
            <a:extLst>
              <a:ext uri="{FF2B5EF4-FFF2-40B4-BE49-F238E27FC236}">
                <a16:creationId xmlns:a16="http://schemas.microsoft.com/office/drawing/2014/main" id="{238FE5CE-FBC7-4597-B74C-3AB5E8BF6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272EF-B660-44AC-A66B-6EDD00C50E97}"/>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86815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96CA-C001-4815-975A-229C32560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575CB-F7E4-49A7-AD73-80C3DEC3E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ED32D-BE05-44E1-87D9-1A8C9E250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A09B3-A8C0-467C-92A6-03DBDF1CE9AF}"/>
              </a:ext>
            </a:extLst>
          </p:cNvPr>
          <p:cNvSpPr>
            <a:spLocks noGrp="1"/>
          </p:cNvSpPr>
          <p:nvPr>
            <p:ph type="dt" sz="half" idx="10"/>
          </p:nvPr>
        </p:nvSpPr>
        <p:spPr/>
        <p:txBody>
          <a:bodyPr/>
          <a:lstStyle/>
          <a:p>
            <a:fld id="{D465AAC8-2092-48F0-B34D-B8CCCF906370}" type="datetimeFigureOut">
              <a:rPr lang="en-US" smtClean="0"/>
              <a:t>12/28/2021</a:t>
            </a:fld>
            <a:endParaRPr lang="en-US"/>
          </a:p>
        </p:txBody>
      </p:sp>
      <p:sp>
        <p:nvSpPr>
          <p:cNvPr id="6" name="Footer Placeholder 5">
            <a:extLst>
              <a:ext uri="{FF2B5EF4-FFF2-40B4-BE49-F238E27FC236}">
                <a16:creationId xmlns:a16="http://schemas.microsoft.com/office/drawing/2014/main" id="{51C445CF-13AE-4F7A-963B-408B58007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03878-CDAC-4307-9C4C-6B756A292EF6}"/>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14016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9D57F-0FC2-43FA-B8BD-D62AD90D3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EF4C3D-DE58-495A-9861-2CB879B7F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CB979-A5AB-4BDD-83A3-ED8ADE7FF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5AAC8-2092-48F0-B34D-B8CCCF906370}" type="datetimeFigureOut">
              <a:rPr lang="en-US" smtClean="0"/>
              <a:t>12/28/2021</a:t>
            </a:fld>
            <a:endParaRPr lang="en-US"/>
          </a:p>
        </p:txBody>
      </p:sp>
      <p:sp>
        <p:nvSpPr>
          <p:cNvPr id="5" name="Footer Placeholder 4">
            <a:extLst>
              <a:ext uri="{FF2B5EF4-FFF2-40B4-BE49-F238E27FC236}">
                <a16:creationId xmlns:a16="http://schemas.microsoft.com/office/drawing/2014/main" id="{96D044F0-88E5-4431-B4B6-2DCA9574F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AC9FE-E377-4D29-8348-7274FBE32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3988-B388-488A-8082-C4476728DA82}" type="slidenum">
              <a:rPr lang="en-US" smtClean="0"/>
              <a:t>‹#›</a:t>
            </a:fld>
            <a:endParaRPr lang="en-US"/>
          </a:p>
        </p:txBody>
      </p:sp>
    </p:spTree>
    <p:extLst>
      <p:ext uri="{BB962C8B-B14F-4D97-AF65-F5344CB8AC3E}">
        <p14:creationId xmlns:p14="http://schemas.microsoft.com/office/powerpoint/2010/main" val="419329815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00D4B26-D679-4FB4-B936-3F88F1915D32}"/>
              </a:ext>
            </a:extLst>
          </p:cNvPr>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4FEFEDF-5770-40AF-B49C-5BA88A191546}"/>
              </a:ext>
            </a:extLst>
          </p:cNvPr>
          <p:cNvSpPr txBox="1"/>
          <p:nvPr/>
        </p:nvSpPr>
        <p:spPr>
          <a:xfrm>
            <a:off x="373625" y="1322268"/>
            <a:ext cx="6985819" cy="2123658"/>
          </a:xfrm>
          <a:prstGeom prst="rect">
            <a:avLst/>
          </a:prstGeom>
          <a:noFill/>
        </p:spPr>
        <p:txBody>
          <a:bodyPr wrap="square" rtlCol="0">
            <a:spAutoFit/>
          </a:bodyPr>
          <a:lstStyle/>
          <a:p>
            <a:pPr algn="ctr"/>
            <a:r>
              <a:rPr lang="en-US" sz="4400" b="1" dirty="0"/>
              <a:t>THE 8051</a:t>
            </a:r>
          </a:p>
          <a:p>
            <a:pPr algn="ctr"/>
            <a:r>
              <a:rPr lang="en-US" sz="4400" b="1" dirty="0"/>
              <a:t>MICROCONTROLLER &amp; Embedded Systems</a:t>
            </a:r>
          </a:p>
        </p:txBody>
      </p:sp>
      <p:sp>
        <p:nvSpPr>
          <p:cNvPr id="5" name="TextBox 4">
            <a:extLst>
              <a:ext uri="{FF2B5EF4-FFF2-40B4-BE49-F238E27FC236}">
                <a16:creationId xmlns:a16="http://schemas.microsoft.com/office/drawing/2014/main" id="{3C3433A4-5538-42A5-8C39-9A740F184335}"/>
              </a:ext>
            </a:extLst>
          </p:cNvPr>
          <p:cNvSpPr txBox="1"/>
          <p:nvPr/>
        </p:nvSpPr>
        <p:spPr>
          <a:xfrm>
            <a:off x="11982" y="3837801"/>
            <a:ext cx="7492181" cy="830997"/>
          </a:xfrm>
          <a:prstGeom prst="rect">
            <a:avLst/>
          </a:prstGeom>
          <a:noFill/>
        </p:spPr>
        <p:txBody>
          <a:bodyPr wrap="square" rtlCol="0">
            <a:spAutoFit/>
          </a:bodyPr>
          <a:lstStyle/>
          <a:p>
            <a:pPr algn="ctr"/>
            <a:r>
              <a:rPr lang="en-US" sz="2400" b="1" i="0" dirty="0">
                <a:solidFill>
                  <a:srgbClr val="004620"/>
                </a:solidFill>
                <a:effectLst/>
              </a:rPr>
              <a:t>Muhammad Ali </a:t>
            </a:r>
            <a:r>
              <a:rPr lang="en-US" sz="2400" b="1" i="0" dirty="0" err="1">
                <a:solidFill>
                  <a:srgbClr val="004620"/>
                </a:solidFill>
                <a:effectLst/>
              </a:rPr>
              <a:t>Mazidi</a:t>
            </a:r>
            <a:r>
              <a:rPr lang="en-US" sz="2400" b="1" i="0" dirty="0">
                <a:solidFill>
                  <a:srgbClr val="004620"/>
                </a:solidFill>
                <a:effectLst/>
              </a:rPr>
              <a:t>, Janice </a:t>
            </a:r>
            <a:r>
              <a:rPr lang="en-US" sz="2400" b="1" i="0" dirty="0" err="1">
                <a:solidFill>
                  <a:srgbClr val="004620"/>
                </a:solidFill>
                <a:effectLst/>
              </a:rPr>
              <a:t>Mazidi</a:t>
            </a:r>
            <a:r>
              <a:rPr lang="en-US" sz="2400" b="1" dirty="0">
                <a:solidFill>
                  <a:srgbClr val="004620"/>
                </a:solidFill>
              </a:rPr>
              <a:t> </a:t>
            </a:r>
          </a:p>
          <a:p>
            <a:pPr algn="ctr"/>
            <a:r>
              <a:rPr lang="en-US" sz="2400" b="1" dirty="0">
                <a:solidFill>
                  <a:srgbClr val="004620"/>
                </a:solidFill>
              </a:rPr>
              <a:t>&amp; </a:t>
            </a:r>
            <a:r>
              <a:rPr lang="en-US" sz="2400" b="1" i="0" dirty="0" err="1">
                <a:solidFill>
                  <a:srgbClr val="004620"/>
                </a:solidFill>
                <a:effectLst/>
              </a:rPr>
              <a:t>Rolin</a:t>
            </a:r>
            <a:r>
              <a:rPr lang="en-US" sz="2400" b="1" i="0" dirty="0">
                <a:solidFill>
                  <a:srgbClr val="004620"/>
                </a:solidFill>
                <a:effectLst/>
              </a:rPr>
              <a:t> McKinlay</a:t>
            </a:r>
            <a:endParaRPr lang="en-US" sz="2400" b="1" dirty="0">
              <a:solidFill>
                <a:srgbClr val="004620"/>
              </a:solidFill>
            </a:endParaRPr>
          </a:p>
        </p:txBody>
      </p:sp>
      <p:sp>
        <p:nvSpPr>
          <p:cNvPr id="7" name="Rectangle 6">
            <a:extLst>
              <a:ext uri="{FF2B5EF4-FFF2-40B4-BE49-F238E27FC236}">
                <a16:creationId xmlns:a16="http://schemas.microsoft.com/office/drawing/2014/main" id="{72258540-EF72-4F66-AD3B-7B8F75230762}"/>
              </a:ext>
            </a:extLst>
          </p:cNvPr>
          <p:cNvSpPr/>
          <p:nvPr/>
        </p:nvSpPr>
        <p:spPr>
          <a:xfrm>
            <a:off x="0" y="6194322"/>
            <a:ext cx="12192000" cy="6618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20A785-9DB9-4E6F-9E3C-A13BDB0AA8F6}"/>
              </a:ext>
            </a:extLst>
          </p:cNvPr>
          <p:cNvCxnSpPr>
            <a:cxnSpLocks/>
          </p:cNvCxnSpPr>
          <p:nvPr/>
        </p:nvCxnSpPr>
        <p:spPr>
          <a:xfrm>
            <a:off x="373625" y="3800510"/>
            <a:ext cx="6469626" cy="0"/>
          </a:xfrm>
          <a:prstGeom prst="line">
            <a:avLst/>
          </a:prstGeom>
          <a:ln>
            <a:solidFill>
              <a:srgbClr val="00B050"/>
            </a:solidFill>
          </a:ln>
        </p:spPr>
        <p:style>
          <a:lnRef idx="1">
            <a:schemeClr val="accent3"/>
          </a:lnRef>
          <a:fillRef idx="0">
            <a:schemeClr val="accent3"/>
          </a:fillRef>
          <a:effectRef idx="0">
            <a:schemeClr val="accent3"/>
          </a:effectRef>
          <a:fontRef idx="minor">
            <a:schemeClr val="tx1"/>
          </a:fontRef>
        </p:style>
      </p:cxnSp>
      <p:pic>
        <p:nvPicPr>
          <p:cNvPr id="8" name="Picture 7">
            <a:extLst>
              <a:ext uri="{FF2B5EF4-FFF2-40B4-BE49-F238E27FC236}">
                <a16:creationId xmlns:a16="http://schemas.microsoft.com/office/drawing/2014/main" id="{574BD9BB-EABB-49FE-ACF4-2C4E151BD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145" y="715911"/>
            <a:ext cx="3619500" cy="4762500"/>
          </a:xfrm>
          <a:prstGeom prst="rect">
            <a:avLst/>
          </a:prstGeom>
        </p:spPr>
      </p:pic>
    </p:spTree>
    <p:extLst>
      <p:ext uri="{BB962C8B-B14F-4D97-AF65-F5344CB8AC3E}">
        <p14:creationId xmlns:p14="http://schemas.microsoft.com/office/powerpoint/2010/main" val="108110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4-3: Single-Bit Addressability of Ports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466DD563-8236-4CC1-88CB-E780A9BC096F}"/>
              </a:ext>
            </a:extLst>
          </p:cNvPr>
          <p:cNvSpPr/>
          <p:nvPr/>
        </p:nvSpPr>
        <p:spPr>
          <a:xfrm>
            <a:off x="2353339" y="1924664"/>
            <a:ext cx="7713406" cy="4387646"/>
          </a:xfrm>
          <a:prstGeom prst="rect">
            <a:avLst/>
          </a:prstGeom>
          <a:solidFill>
            <a:schemeClr val="bg1"/>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1A6CB1F-A8CB-4A5A-9060-8FF547A16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945" y="2153706"/>
            <a:ext cx="7086083" cy="3957484"/>
          </a:xfrm>
          <a:prstGeom prst="rect">
            <a:avLst/>
          </a:prstGeom>
        </p:spPr>
      </p:pic>
    </p:spTree>
    <p:extLst>
      <p:ext uri="{BB962C8B-B14F-4D97-AF65-F5344CB8AC3E}">
        <p14:creationId xmlns:p14="http://schemas.microsoft.com/office/powerpoint/2010/main" val="422626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vertical)">
                                      <p:cBhvr>
                                        <p:cTn id="14" dur="500"/>
                                        <p:tgtEl>
                                          <p:spTgt spid="4"/>
                                        </p:tgtEl>
                                      </p:cBhvr>
                                    </p:animEffect>
                                  </p:childTnLst>
                                </p:cTn>
                              </p:par>
                              <p:par>
                                <p:cTn id="15" presetID="14" presetClass="entr" presetSubtype="5"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vertic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A4A661A-2039-4D2B-B1C1-449A14265A9A}"/>
              </a:ext>
            </a:extLst>
          </p:cNvPr>
          <p:cNvPicPr>
            <a:picLocks noChangeAspect="1"/>
          </p:cNvPicPr>
          <p:nvPr/>
        </p:nvPicPr>
        <p:blipFill rotWithShape="1">
          <a:blip r:embed="rId2">
            <a:extLst>
              <a:ext uri="{28A0092B-C50C-407E-A947-70E740481C1C}">
                <a14:useLocalDpi xmlns:a14="http://schemas.microsoft.com/office/drawing/2010/main" val="0"/>
              </a:ext>
            </a:extLst>
          </a:blip>
          <a:srcRect r="2536"/>
          <a:stretch/>
        </p:blipFill>
        <p:spPr>
          <a:xfrm>
            <a:off x="6255569" y="4124077"/>
            <a:ext cx="5688113" cy="1804775"/>
          </a:xfrm>
          <a:prstGeom prst="rect">
            <a:avLst/>
          </a:prstGeom>
        </p:spPr>
      </p:pic>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4-2</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2" y="1462999"/>
            <a:ext cx="10294374" cy="1015663"/>
          </a:xfrm>
          <a:prstGeom prst="rect">
            <a:avLst/>
          </a:prstGeom>
          <a:noFill/>
        </p:spPr>
        <p:txBody>
          <a:bodyPr wrap="square">
            <a:spAutoFit/>
          </a:bodyPr>
          <a:lstStyle/>
          <a:p>
            <a:r>
              <a:rPr lang="en-US" sz="2000" b="1" dirty="0"/>
              <a:t>Write the following programs. </a:t>
            </a:r>
          </a:p>
          <a:p>
            <a:r>
              <a:rPr lang="en-US" sz="2000" b="1" dirty="0"/>
              <a:t>(a) Create a square wave of 50% duty cycle on bit 0 of port 1.</a:t>
            </a:r>
          </a:p>
          <a:p>
            <a:r>
              <a:rPr lang="en-US" sz="2000" b="1" dirty="0"/>
              <a:t>(b) Create a square wave of 66% duty cycle on bit 3 of port 1. </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63" y="2940327"/>
            <a:ext cx="11238271" cy="3785652"/>
          </a:xfrm>
          <a:prstGeom prst="rect">
            <a:avLst/>
          </a:prstGeom>
          <a:noFill/>
        </p:spPr>
        <p:txBody>
          <a:bodyPr wrap="square">
            <a:spAutoFit/>
          </a:bodyPr>
          <a:lstStyle/>
          <a:p>
            <a:pPr marL="342900" indent="-342900">
              <a:buAutoNum type="alphaLcParenBoth"/>
            </a:pPr>
            <a:r>
              <a:rPr lang="en-US" b="1" dirty="0">
                <a:solidFill>
                  <a:srgbClr val="004620"/>
                </a:solidFill>
              </a:rPr>
              <a:t>The 50% duty cycle means that the “on” and “off” states (or the high and low  portions of the pulse) have the same length. Therefore, we toggle P1.0 with a time delay in between each state.</a:t>
            </a:r>
          </a:p>
          <a:p>
            <a:pPr marL="342900" indent="-342900">
              <a:buAutoNum type="alphaLcParenBoth"/>
            </a:pPr>
            <a:endParaRPr lang="en-US" sz="900" b="1" dirty="0">
              <a:solidFill>
                <a:srgbClr val="004620"/>
              </a:solidFill>
            </a:endParaRPr>
          </a:p>
          <a:p>
            <a:r>
              <a:rPr lang="en-US" sz="1700" b="1" dirty="0">
                <a:solidFill>
                  <a:srgbClr val="004620"/>
                </a:solidFill>
                <a:latin typeface="Courier New" panose="02070309020205020404" pitchFamily="49" charset="0"/>
                <a:cs typeface="Courier New" panose="02070309020205020404" pitchFamily="49" charset="0"/>
              </a:rPr>
              <a:t>HERE:	SETB	 P1.0		;set to high bit 0 of port 1	</a:t>
            </a:r>
          </a:p>
          <a:p>
            <a:r>
              <a:rPr lang="en-US" sz="1700" b="1" dirty="0">
                <a:solidFill>
                  <a:srgbClr val="004620"/>
                </a:solidFill>
                <a:latin typeface="Courier New" panose="02070309020205020404" pitchFamily="49" charset="0"/>
                <a:cs typeface="Courier New" panose="02070309020205020404" pitchFamily="49" charset="0"/>
              </a:rPr>
              <a:t>		 LCALL DELAY	;call the delay subroutine</a:t>
            </a:r>
          </a:p>
          <a:p>
            <a:r>
              <a:rPr lang="en-US" sz="1700" b="1" dirty="0">
                <a:solidFill>
                  <a:srgbClr val="004620"/>
                </a:solidFill>
                <a:latin typeface="Courier New" panose="02070309020205020404" pitchFamily="49" charset="0"/>
                <a:cs typeface="Courier New" panose="02070309020205020404" pitchFamily="49" charset="0"/>
              </a:rPr>
              <a:t>		 CLR	 P1.0	;P1.0=0</a:t>
            </a:r>
          </a:p>
          <a:p>
            <a:r>
              <a:rPr lang="en-US" sz="1700" b="1" dirty="0">
                <a:solidFill>
                  <a:srgbClr val="004620"/>
                </a:solidFill>
                <a:latin typeface="Courier New" panose="02070309020205020404" pitchFamily="49" charset="0"/>
                <a:cs typeface="Courier New" panose="02070309020205020404" pitchFamily="49" charset="0"/>
              </a:rPr>
              <a:t>		 LCALL DELAY</a:t>
            </a:r>
          </a:p>
          <a:p>
            <a:r>
              <a:rPr lang="en-US" sz="1700" b="1" dirty="0">
                <a:solidFill>
                  <a:srgbClr val="004620"/>
                </a:solidFill>
                <a:latin typeface="Courier New" panose="02070309020205020404" pitchFamily="49" charset="0"/>
                <a:cs typeface="Courier New" panose="02070309020205020404" pitchFamily="49" charset="0"/>
              </a:rPr>
              <a:t>		 SJMP	 HERE	;keep doing it</a:t>
            </a:r>
          </a:p>
          <a:p>
            <a:endParaRPr lang="en-US" sz="1050" b="1" dirty="0">
              <a:solidFill>
                <a:srgbClr val="004620"/>
              </a:solidFill>
              <a:latin typeface="Courier New" panose="02070309020205020404" pitchFamily="49" charset="0"/>
              <a:cs typeface="Courier New" panose="02070309020205020404" pitchFamily="49" charset="0"/>
            </a:endParaRPr>
          </a:p>
          <a:p>
            <a:endParaRPr lang="en-US" sz="1050" b="1" dirty="0">
              <a:solidFill>
                <a:srgbClr val="004620"/>
              </a:solidFill>
              <a:latin typeface="Courier New" panose="02070309020205020404" pitchFamily="49" charset="0"/>
              <a:cs typeface="Courier New" panose="02070309020205020404" pitchFamily="49" charset="0"/>
            </a:endParaRPr>
          </a:p>
          <a:p>
            <a:endParaRPr lang="en-US" sz="1050" b="1" dirty="0">
              <a:solidFill>
                <a:srgbClr val="004620"/>
              </a:solidFill>
              <a:latin typeface="Courier New" panose="02070309020205020404" pitchFamily="49" charset="0"/>
              <a:cs typeface="Courier New" panose="02070309020205020404" pitchFamily="49" charset="0"/>
            </a:endParaRPr>
          </a:p>
          <a:p>
            <a:endParaRPr lang="en-US" sz="1050" b="1" dirty="0">
              <a:solidFill>
                <a:srgbClr val="004620"/>
              </a:solidFill>
              <a:latin typeface="Courier New" panose="02070309020205020404" pitchFamily="49" charset="0"/>
              <a:cs typeface="Courier New" panose="02070309020205020404" pitchFamily="49" charset="0"/>
            </a:endParaRPr>
          </a:p>
          <a:p>
            <a:r>
              <a:rPr lang="en-US" sz="1700" b="1" dirty="0">
                <a:solidFill>
                  <a:srgbClr val="004620"/>
                </a:solidFill>
                <a:latin typeface="Courier New" panose="02070309020205020404" pitchFamily="49" charset="0"/>
                <a:cs typeface="Courier New" panose="02070309020205020404" pitchFamily="49" charset="0"/>
              </a:rPr>
              <a:t>Another way to write the above program is:</a:t>
            </a:r>
          </a:p>
          <a:p>
            <a:r>
              <a:rPr lang="en-US" sz="1700" b="1" dirty="0">
                <a:solidFill>
                  <a:srgbClr val="004620"/>
                </a:solidFill>
                <a:latin typeface="Courier New" panose="02070309020205020404" pitchFamily="49" charset="0"/>
                <a:cs typeface="Courier New" panose="02070309020205020404" pitchFamily="49" charset="0"/>
              </a:rPr>
              <a:t>HERE:	CPL	 P1.0		;complement bit 0 of port 1	</a:t>
            </a:r>
          </a:p>
          <a:p>
            <a:r>
              <a:rPr lang="en-US" sz="1700" b="1" dirty="0">
                <a:solidFill>
                  <a:srgbClr val="004620"/>
                </a:solidFill>
                <a:latin typeface="Courier New" panose="02070309020205020404" pitchFamily="49" charset="0"/>
                <a:cs typeface="Courier New" panose="02070309020205020404" pitchFamily="49" charset="0"/>
              </a:rPr>
              <a:t>		 LCALL DELAY	;call the delay subroutine</a:t>
            </a:r>
          </a:p>
          <a:p>
            <a:r>
              <a:rPr lang="en-US" sz="1700" b="1" dirty="0">
                <a:solidFill>
                  <a:srgbClr val="004620"/>
                </a:solidFill>
                <a:latin typeface="Courier New" panose="02070309020205020404" pitchFamily="49" charset="0"/>
                <a:cs typeface="Courier New" panose="02070309020205020404" pitchFamily="49" charset="0"/>
              </a:rPr>
              <a:t>		 SJMP	 HERE	;keep doing it</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478662"/>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67322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up)">
                                      <p:cBhvr>
                                        <p:cTn id="24" dur="500"/>
                                        <p:tgtEl>
                                          <p:spTgt spid="11"/>
                                        </p:tgtEl>
                                      </p:cBhvr>
                                    </p:animEffect>
                                  </p:childTnLst>
                                </p:cTn>
                              </p:par>
                              <p:par>
                                <p:cTn id="25" presetID="22" presetClass="entr" presetSubtype="1"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1EFA11-6737-45BB-A968-23E4C9F08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3288" y="4990454"/>
            <a:ext cx="6439024" cy="1867546"/>
          </a:xfrm>
          <a:prstGeom prst="rect">
            <a:avLst/>
          </a:prstGeom>
        </p:spPr>
      </p:pic>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4-2</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2" y="1462999"/>
            <a:ext cx="10294374" cy="1015663"/>
          </a:xfrm>
          <a:prstGeom prst="rect">
            <a:avLst/>
          </a:prstGeom>
          <a:noFill/>
        </p:spPr>
        <p:txBody>
          <a:bodyPr wrap="square">
            <a:spAutoFit/>
          </a:bodyPr>
          <a:lstStyle/>
          <a:p>
            <a:r>
              <a:rPr lang="en-US" sz="2000" b="1" dirty="0"/>
              <a:t>Write the following programs. </a:t>
            </a:r>
          </a:p>
          <a:p>
            <a:r>
              <a:rPr lang="en-US" sz="2000" b="1" dirty="0"/>
              <a:t>(a) Create a square wave of 50% duty cycle on bit 0 of port 1.</a:t>
            </a:r>
          </a:p>
          <a:p>
            <a:r>
              <a:rPr lang="en-US" sz="2000" b="1" dirty="0"/>
              <a:t>(b) Create a square wave of 66% duty cycle on bit 3 of port 1. </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63" y="2940327"/>
            <a:ext cx="11238271" cy="2308324"/>
          </a:xfrm>
          <a:prstGeom prst="rect">
            <a:avLst/>
          </a:prstGeom>
          <a:noFill/>
        </p:spPr>
        <p:txBody>
          <a:bodyPr wrap="square">
            <a:spAutoFit/>
          </a:bodyPr>
          <a:lstStyle/>
          <a:p>
            <a:r>
              <a:rPr lang="en-US" b="1" dirty="0">
                <a:solidFill>
                  <a:srgbClr val="004620"/>
                </a:solidFill>
              </a:rPr>
              <a:t>(b)	The 66% duty cycle means the “on” state is twice the “off” state.  </a:t>
            </a:r>
          </a:p>
          <a:p>
            <a:endParaRPr lang="en-US" b="1" dirty="0">
              <a:solidFill>
                <a:srgbClr val="004620"/>
              </a:solidFill>
            </a:endParaRPr>
          </a:p>
          <a:p>
            <a:r>
              <a:rPr lang="en-US" b="1" dirty="0">
                <a:solidFill>
                  <a:srgbClr val="004620"/>
                </a:solidFill>
              </a:rPr>
              <a:t>BACK:	SETB	 P1.3		;set port 1 bit 3 high</a:t>
            </a:r>
          </a:p>
          <a:p>
            <a:r>
              <a:rPr lang="en-US" b="1" dirty="0">
                <a:solidFill>
                  <a:srgbClr val="004620"/>
                </a:solidFill>
              </a:rPr>
              <a:t>		LCALL DELAY	;call the delay subroutine</a:t>
            </a:r>
          </a:p>
          <a:p>
            <a:r>
              <a:rPr lang="en-US" b="1" dirty="0">
                <a:solidFill>
                  <a:srgbClr val="004620"/>
                </a:solidFill>
              </a:rPr>
              <a:t>		LCALL DELAY	;call the delay subroutine again</a:t>
            </a:r>
          </a:p>
          <a:p>
            <a:r>
              <a:rPr lang="en-US" b="1" dirty="0">
                <a:solidFill>
                  <a:srgbClr val="004620"/>
                </a:solidFill>
              </a:rPr>
              <a:t>		CLR 	 P1.3	;clear bit 2 of port 1(P1.3=low)	</a:t>
            </a:r>
          </a:p>
          <a:p>
            <a:r>
              <a:rPr lang="en-US" b="1" dirty="0">
                <a:solidFill>
                  <a:srgbClr val="004620"/>
                </a:solidFill>
              </a:rPr>
              <a:t>		LCALL DELAY	;call the delay subroutine</a:t>
            </a:r>
          </a:p>
          <a:p>
            <a:r>
              <a:rPr lang="en-US" b="1" dirty="0">
                <a:solidFill>
                  <a:srgbClr val="004620"/>
                </a:solidFill>
              </a:rPr>
              <a:t>		SJMP	 BACK	;keep doing it</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478662"/>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228524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up)">
                                      <p:cBhvr>
                                        <p:cTn id="24" dur="500"/>
                                        <p:tgtEl>
                                          <p:spTgt spid="3"/>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4-4: Single-Bit Instructions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29B2504D-0FBB-406E-A930-867005FCCAAD}"/>
              </a:ext>
            </a:extLst>
          </p:cNvPr>
          <p:cNvSpPr/>
          <p:nvPr/>
        </p:nvSpPr>
        <p:spPr>
          <a:xfrm>
            <a:off x="431369" y="2351243"/>
            <a:ext cx="11329261" cy="3259144"/>
          </a:xfrm>
          <a:prstGeom prst="rect">
            <a:avLst/>
          </a:prstGeom>
          <a:solidFill>
            <a:schemeClr val="bg1"/>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A37EFC2-6717-44CB-8123-F565D1F3C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540" y="2692389"/>
            <a:ext cx="10984918" cy="2576852"/>
          </a:xfrm>
          <a:prstGeom prst="rect">
            <a:avLst/>
          </a:prstGeom>
        </p:spPr>
      </p:pic>
    </p:spTree>
    <p:extLst>
      <p:ext uri="{BB962C8B-B14F-4D97-AF65-F5344CB8AC3E}">
        <p14:creationId xmlns:p14="http://schemas.microsoft.com/office/powerpoint/2010/main" val="3021526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700"/>
                                        <p:tgtEl>
                                          <p:spTgt spid="4"/>
                                        </p:tgtEl>
                                      </p:cBhvr>
                                    </p:animEffect>
                                  </p:childTnLst>
                                </p:cTn>
                              </p:par>
                              <p:par>
                                <p:cTn id="15" presetID="6"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4-3</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2" y="1462999"/>
            <a:ext cx="10294374" cy="1323439"/>
          </a:xfrm>
          <a:prstGeom prst="rect">
            <a:avLst/>
          </a:prstGeom>
          <a:noFill/>
        </p:spPr>
        <p:txBody>
          <a:bodyPr wrap="square">
            <a:spAutoFit/>
          </a:bodyPr>
          <a:lstStyle/>
          <a:p>
            <a:r>
              <a:rPr lang="en-US" sz="2000" b="1" dirty="0"/>
              <a:t>Write a program to perform the following:</a:t>
            </a:r>
          </a:p>
          <a:p>
            <a:r>
              <a:rPr lang="en-US" sz="2000" b="1" dirty="0"/>
              <a:t>(a)	keep monitoring the P1.2 bit until it becomes high</a:t>
            </a:r>
          </a:p>
          <a:p>
            <a:r>
              <a:rPr lang="en-US" sz="2000" b="1" dirty="0"/>
              <a:t>(b)	when P1.2 becomes high, write value 45H to port 0</a:t>
            </a:r>
          </a:p>
          <a:p>
            <a:r>
              <a:rPr lang="en-US" sz="2000" b="1" dirty="0"/>
              <a:t>(c)	send a high-to-low (H-to-L) pulse to P2.3</a:t>
            </a:r>
          </a:p>
        </p:txBody>
      </p:sp>
      <p:sp>
        <p:nvSpPr>
          <p:cNvPr id="11" name="TextBox 10">
            <a:extLst>
              <a:ext uri="{FF2B5EF4-FFF2-40B4-BE49-F238E27FC236}">
                <a16:creationId xmlns:a16="http://schemas.microsoft.com/office/drawing/2014/main" id="{589970B7-2AE8-4CED-80FC-31F24CF2060B}"/>
              </a:ext>
            </a:extLst>
          </p:cNvPr>
          <p:cNvSpPr txBox="1"/>
          <p:nvPr/>
        </p:nvSpPr>
        <p:spPr>
          <a:xfrm>
            <a:off x="476863" y="3403934"/>
            <a:ext cx="11238271" cy="3170099"/>
          </a:xfrm>
          <a:prstGeom prst="rect">
            <a:avLst/>
          </a:prstGeom>
          <a:noFill/>
        </p:spPr>
        <p:txBody>
          <a:bodyPr wrap="square">
            <a:spAutoFit/>
          </a:bodyPr>
          <a:lstStyle/>
          <a:p>
            <a:r>
              <a:rPr lang="en-US" sz="2000" b="1" dirty="0">
                <a:solidFill>
                  <a:srgbClr val="004620"/>
                </a:solidFill>
                <a:latin typeface="Courier New" panose="02070309020205020404" pitchFamily="49" charset="0"/>
                <a:cs typeface="Courier New" panose="02070309020205020404" pitchFamily="49" charset="0"/>
              </a:rPr>
              <a:t>		SETB	P1.2	  		;make P1.2 an input </a:t>
            </a:r>
          </a:p>
          <a:p>
            <a:r>
              <a:rPr lang="en-US" sz="2000" b="1" dirty="0">
                <a:solidFill>
                  <a:srgbClr val="004620"/>
                </a:solidFill>
                <a:latin typeface="Courier New" panose="02070309020205020404" pitchFamily="49" charset="0"/>
                <a:cs typeface="Courier New" panose="02070309020205020404" pitchFamily="49" charset="0"/>
              </a:rPr>
              <a:t>		MOV	A,#45H		;A=45H</a:t>
            </a:r>
          </a:p>
          <a:p>
            <a:r>
              <a:rPr lang="en-US" sz="2000" b="1" dirty="0">
                <a:solidFill>
                  <a:srgbClr val="004620"/>
                </a:solidFill>
                <a:latin typeface="Courier New" panose="02070309020205020404" pitchFamily="49" charset="0"/>
                <a:cs typeface="Courier New" panose="02070309020205020404" pitchFamily="49" charset="0"/>
              </a:rPr>
              <a:t>AGAIN:	JNB	P1.2,AGAIN 	;get out when P1.2=1</a:t>
            </a:r>
          </a:p>
          <a:p>
            <a:r>
              <a:rPr lang="en-US" sz="2000" b="1" dirty="0">
                <a:solidFill>
                  <a:srgbClr val="004620"/>
                </a:solidFill>
                <a:latin typeface="Courier New" panose="02070309020205020404" pitchFamily="49" charset="0"/>
                <a:cs typeface="Courier New" panose="02070309020205020404" pitchFamily="49" charset="0"/>
              </a:rPr>
              <a:t>		MOV	P0,A			;issue A to P0</a:t>
            </a:r>
          </a:p>
          <a:p>
            <a:r>
              <a:rPr lang="en-US" sz="2000" b="1" dirty="0">
                <a:solidFill>
                  <a:srgbClr val="004620"/>
                </a:solidFill>
                <a:latin typeface="Courier New" panose="02070309020205020404" pitchFamily="49" charset="0"/>
                <a:cs typeface="Courier New" panose="02070309020205020404" pitchFamily="49" charset="0"/>
              </a:rPr>
              <a:t>		SETB	P2.3			;make P2.3 high</a:t>
            </a:r>
          </a:p>
          <a:p>
            <a:r>
              <a:rPr lang="en-US" sz="2000" b="1" dirty="0">
                <a:solidFill>
                  <a:srgbClr val="004620"/>
                </a:solidFill>
                <a:latin typeface="Courier New" panose="02070309020205020404" pitchFamily="49" charset="0"/>
                <a:cs typeface="Courier New" panose="02070309020205020404" pitchFamily="49" charset="0"/>
              </a:rPr>
              <a:t>		CLR	P2.3			;make P2.3 low for H-to-L </a:t>
            </a:r>
          </a:p>
          <a:p>
            <a:endParaRPr lang="en-US" sz="2000" b="1" dirty="0">
              <a:solidFill>
                <a:srgbClr val="004620"/>
              </a:solidFill>
            </a:endParaRPr>
          </a:p>
          <a:p>
            <a:r>
              <a:rPr lang="en-US" sz="2000" b="1" dirty="0">
                <a:solidFill>
                  <a:srgbClr val="004620"/>
                </a:solidFill>
              </a:rPr>
              <a:t>In this program, instruction “JNB P1.2,AGAIN” (JNB means jump if no bit) stays in the loop as long as P1.2 is low. When P1.2 becomes high, it gets out of the loop, writes the value 45H to port 0, and creates an H-to-L pulse by the sequence of instructions SETB and CLR. </a:t>
            </a:r>
          </a:p>
        </p:txBody>
      </p:sp>
      <p:sp>
        <p:nvSpPr>
          <p:cNvPr id="12" name="TextBox 11">
            <a:extLst>
              <a:ext uri="{FF2B5EF4-FFF2-40B4-BE49-F238E27FC236}">
                <a16:creationId xmlns:a16="http://schemas.microsoft.com/office/drawing/2014/main" id="{0BD49A13-274A-4D19-9B3F-75215B817F53}"/>
              </a:ext>
            </a:extLst>
          </p:cNvPr>
          <p:cNvSpPr txBox="1"/>
          <p:nvPr/>
        </p:nvSpPr>
        <p:spPr>
          <a:xfrm>
            <a:off x="0" y="2846404"/>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71150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4-5: Instructions For Reading the Status of an Input Port</a:t>
            </a:r>
          </a:p>
        </p:txBody>
      </p:sp>
      <p:sp>
        <p:nvSpPr>
          <p:cNvPr id="9" name="Rectangle 8">
            <a:extLst>
              <a:ext uri="{FF2B5EF4-FFF2-40B4-BE49-F238E27FC236}">
                <a16:creationId xmlns:a16="http://schemas.microsoft.com/office/drawing/2014/main" id="{9ED1E1E6-0E9F-4693-95AC-808AE740C4CB}"/>
              </a:ext>
            </a:extLst>
          </p:cNvPr>
          <p:cNvSpPr/>
          <p:nvPr/>
        </p:nvSpPr>
        <p:spPr>
          <a:xfrm>
            <a:off x="431369" y="2351243"/>
            <a:ext cx="11329261" cy="3259144"/>
          </a:xfrm>
          <a:prstGeom prst="rect">
            <a:avLst/>
          </a:prstGeom>
          <a:solidFill>
            <a:schemeClr val="bg1"/>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A11F418-5B28-42AD-844A-AC1DFF6D8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34" y="2612425"/>
            <a:ext cx="11024129" cy="2736780"/>
          </a:xfrm>
          <a:prstGeom prst="rect">
            <a:avLst/>
          </a:prstGeom>
        </p:spPr>
      </p:pic>
    </p:spTree>
    <p:extLst>
      <p:ext uri="{BB962C8B-B14F-4D97-AF65-F5344CB8AC3E}">
        <p14:creationId xmlns:p14="http://schemas.microsoft.com/office/powerpoint/2010/main" val="381548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20F5A4-C037-4B37-A492-7D845939458F}"/>
              </a:ext>
            </a:extLst>
          </p:cNvPr>
          <p:cNvPicPr>
            <a:picLocks noChangeAspect="1"/>
          </p:cNvPicPr>
          <p:nvPr/>
        </p:nvPicPr>
        <p:blipFill rotWithShape="1">
          <a:blip r:embed="rId2">
            <a:extLst>
              <a:ext uri="{28A0092B-C50C-407E-A947-70E740481C1C}">
                <a14:useLocalDpi xmlns:a14="http://schemas.microsoft.com/office/drawing/2010/main" val="0"/>
              </a:ext>
            </a:extLst>
          </a:blip>
          <a:srcRect t="3511" r="3168" b="11185"/>
          <a:stretch/>
        </p:blipFill>
        <p:spPr>
          <a:xfrm>
            <a:off x="2640520" y="2596646"/>
            <a:ext cx="6910958" cy="3008671"/>
          </a:xfrm>
          <a:prstGeom prst="rect">
            <a:avLst/>
          </a:prstGeom>
        </p:spPr>
      </p:pic>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4-4</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2" y="1462999"/>
            <a:ext cx="10294374" cy="1015663"/>
          </a:xfrm>
          <a:prstGeom prst="rect">
            <a:avLst/>
          </a:prstGeom>
          <a:noFill/>
        </p:spPr>
        <p:txBody>
          <a:bodyPr wrap="square">
            <a:spAutoFit/>
          </a:bodyPr>
          <a:lstStyle/>
          <a:p>
            <a:r>
              <a:rPr lang="en-US" sz="2000" b="1" dirty="0"/>
              <a:t>Assume that bit P2.3 is an input and represents the condition of an oven.  If it goes high, it means that the oven is hot.  Monitor the bit continuously.  Whenever it goes high, send a high-to-low pulse to port P1.5 to turn on a buzzer.</a:t>
            </a:r>
          </a:p>
        </p:txBody>
      </p:sp>
      <p:sp>
        <p:nvSpPr>
          <p:cNvPr id="11" name="TextBox 10">
            <a:extLst>
              <a:ext uri="{FF2B5EF4-FFF2-40B4-BE49-F238E27FC236}">
                <a16:creationId xmlns:a16="http://schemas.microsoft.com/office/drawing/2014/main" id="{589970B7-2AE8-4CED-80FC-31F24CF2060B}"/>
              </a:ext>
            </a:extLst>
          </p:cNvPr>
          <p:cNvSpPr txBox="1"/>
          <p:nvPr/>
        </p:nvSpPr>
        <p:spPr>
          <a:xfrm>
            <a:off x="948813" y="5652545"/>
            <a:ext cx="8602666" cy="1200329"/>
          </a:xfrm>
          <a:prstGeom prst="rect">
            <a:avLst/>
          </a:prstGeom>
          <a:noFill/>
        </p:spPr>
        <p:txBody>
          <a:bodyPr wrap="square">
            <a:spAutoFit/>
          </a:bodyPr>
          <a:lstStyle/>
          <a:p>
            <a:r>
              <a:rPr lang="en-US" b="1" dirty="0">
                <a:solidFill>
                  <a:srgbClr val="004620"/>
                </a:solidFill>
                <a:latin typeface="Courier New" panose="02070309020205020404" pitchFamily="49" charset="0"/>
                <a:cs typeface="Courier New" panose="02070309020205020404" pitchFamily="49" charset="0"/>
              </a:rPr>
              <a:t>HERE:JNB    P2.3,HERE  ;keep monitoring for high</a:t>
            </a:r>
          </a:p>
          <a:p>
            <a:r>
              <a:rPr lang="en-US" b="1" dirty="0">
                <a:solidFill>
                  <a:srgbClr val="004620"/>
                </a:solidFill>
                <a:latin typeface="Courier New" panose="02070309020205020404" pitchFamily="49" charset="0"/>
                <a:cs typeface="Courier New" panose="02070309020205020404" pitchFamily="49" charset="0"/>
              </a:rPr>
              <a:t>     SETB   P1.5	   ;set bit P1.5=1</a:t>
            </a:r>
          </a:p>
          <a:p>
            <a:r>
              <a:rPr lang="en-US" b="1" dirty="0">
                <a:solidFill>
                  <a:srgbClr val="004620"/>
                </a:solidFill>
                <a:latin typeface="Courier New" panose="02070309020205020404" pitchFamily="49" charset="0"/>
                <a:cs typeface="Courier New" panose="02070309020205020404" pitchFamily="49" charset="0"/>
              </a:rPr>
              <a:t>     CLR    P1.5	   ;make high-to-low</a:t>
            </a:r>
          </a:p>
          <a:p>
            <a:r>
              <a:rPr lang="en-US" b="1" dirty="0">
                <a:solidFill>
                  <a:srgbClr val="004620"/>
                </a:solidFill>
                <a:latin typeface="Courier New" panose="02070309020205020404" pitchFamily="49" charset="0"/>
                <a:cs typeface="Courier New" panose="02070309020205020404" pitchFamily="49" charset="0"/>
              </a:rPr>
              <a:t>     SJMP   HERE	   ;keep repeating 	</a:t>
            </a:r>
            <a:endParaRPr lang="en-US" b="1" dirty="0">
              <a:solidFill>
                <a:srgbClr val="004620"/>
              </a:solidFill>
            </a:endParaRPr>
          </a:p>
        </p:txBody>
      </p:sp>
      <p:sp>
        <p:nvSpPr>
          <p:cNvPr id="12" name="TextBox 11">
            <a:extLst>
              <a:ext uri="{FF2B5EF4-FFF2-40B4-BE49-F238E27FC236}">
                <a16:creationId xmlns:a16="http://schemas.microsoft.com/office/drawing/2014/main" id="{0BD49A13-274A-4D19-9B3F-75215B817F53}"/>
              </a:ext>
            </a:extLst>
          </p:cNvPr>
          <p:cNvSpPr txBox="1"/>
          <p:nvPr/>
        </p:nvSpPr>
        <p:spPr>
          <a:xfrm>
            <a:off x="0" y="2423549"/>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23830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4-5</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2" y="1462999"/>
            <a:ext cx="10294374" cy="1323439"/>
          </a:xfrm>
          <a:prstGeom prst="rect">
            <a:avLst/>
          </a:prstGeom>
          <a:noFill/>
        </p:spPr>
        <p:txBody>
          <a:bodyPr wrap="square">
            <a:spAutoFit/>
          </a:bodyPr>
          <a:lstStyle/>
          <a:p>
            <a:r>
              <a:rPr lang="en-US" sz="2000" b="1" dirty="0"/>
              <a:t>A switch is connected to pin P1.7.  Write a program to check the status of SW and perform the following:</a:t>
            </a:r>
          </a:p>
          <a:p>
            <a:r>
              <a:rPr lang="en-US" sz="2000" b="1" dirty="0"/>
              <a:t>(a) If SW=0, send letter ‘N’ to P2.</a:t>
            </a:r>
          </a:p>
          <a:p>
            <a:r>
              <a:rPr lang="en-US" sz="2000" b="1" dirty="0"/>
              <a:t>(b) If SW=1, send letter ‘Y’ to P2.</a:t>
            </a:r>
          </a:p>
        </p:txBody>
      </p:sp>
      <p:sp>
        <p:nvSpPr>
          <p:cNvPr id="11" name="TextBox 10">
            <a:extLst>
              <a:ext uri="{FF2B5EF4-FFF2-40B4-BE49-F238E27FC236}">
                <a16:creationId xmlns:a16="http://schemas.microsoft.com/office/drawing/2014/main" id="{589970B7-2AE8-4CED-80FC-31F24CF2060B}"/>
              </a:ext>
            </a:extLst>
          </p:cNvPr>
          <p:cNvSpPr txBox="1"/>
          <p:nvPr/>
        </p:nvSpPr>
        <p:spPr>
          <a:xfrm>
            <a:off x="948812" y="3752988"/>
            <a:ext cx="10525433" cy="2308324"/>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SETB	P1.7	  	;make P1.7 an input </a:t>
            </a:r>
          </a:p>
          <a:p>
            <a:r>
              <a:rPr lang="en-US" sz="2400" b="1" dirty="0">
                <a:solidFill>
                  <a:srgbClr val="004620"/>
                </a:solidFill>
                <a:latin typeface="Courier New" panose="02070309020205020404" pitchFamily="49" charset="0"/>
                <a:cs typeface="Courier New" panose="02070309020205020404" pitchFamily="49" charset="0"/>
              </a:rPr>
              <a:t>AGAIN:	JB	P1.2,OVER 	;jump if P1.7=1</a:t>
            </a:r>
          </a:p>
          <a:p>
            <a:r>
              <a:rPr lang="en-US" sz="2400" b="1" dirty="0">
                <a:solidFill>
                  <a:srgbClr val="004620"/>
                </a:solidFill>
                <a:latin typeface="Courier New" panose="02070309020205020404" pitchFamily="49" charset="0"/>
                <a:cs typeface="Courier New" panose="02070309020205020404" pitchFamily="49" charset="0"/>
              </a:rPr>
              <a:t>		MOV	P2,#'N'	;SW=0, issue 'N' to P2</a:t>
            </a:r>
          </a:p>
          <a:p>
            <a:r>
              <a:rPr lang="en-US" sz="2400" b="1" dirty="0">
                <a:solidFill>
                  <a:srgbClr val="004620"/>
                </a:solidFill>
                <a:latin typeface="Courier New" panose="02070309020205020404" pitchFamily="49" charset="0"/>
                <a:cs typeface="Courier New" panose="02070309020205020404" pitchFamily="49" charset="0"/>
              </a:rPr>
              <a:t>		SJMP	AGAIN		;keep monitoring</a:t>
            </a:r>
          </a:p>
          <a:p>
            <a:r>
              <a:rPr lang="en-US" sz="2400" b="1" dirty="0">
                <a:solidFill>
                  <a:srgbClr val="004620"/>
                </a:solidFill>
                <a:latin typeface="Courier New" panose="02070309020205020404" pitchFamily="49" charset="0"/>
                <a:cs typeface="Courier New" panose="02070309020205020404" pitchFamily="49" charset="0"/>
              </a:rPr>
              <a:t>OVER:		MOV	P2,#'Y' 	;SW=1, issue 'Y' to P2</a:t>
            </a:r>
          </a:p>
          <a:p>
            <a:r>
              <a:rPr lang="en-US" sz="2400" b="1" dirty="0">
                <a:solidFill>
                  <a:srgbClr val="004620"/>
                </a:solidFill>
                <a:latin typeface="Courier New" panose="02070309020205020404" pitchFamily="49" charset="0"/>
                <a:cs typeface="Courier New" panose="02070309020205020404" pitchFamily="49" charset="0"/>
              </a:rPr>
              <a:t>		SJMP	AGAIN		;keep monitoring </a:t>
            </a:r>
            <a:endParaRPr lang="en-US" sz="2400" b="1" dirty="0">
              <a:solidFill>
                <a:srgbClr val="004620"/>
              </a:solidFill>
            </a:endParaRPr>
          </a:p>
        </p:txBody>
      </p:sp>
      <p:sp>
        <p:nvSpPr>
          <p:cNvPr id="12" name="TextBox 11">
            <a:extLst>
              <a:ext uri="{FF2B5EF4-FFF2-40B4-BE49-F238E27FC236}">
                <a16:creationId xmlns:a16="http://schemas.microsoft.com/office/drawing/2014/main" id="{0BD49A13-274A-4D19-9B3F-75215B817F53}"/>
              </a:ext>
            </a:extLst>
          </p:cNvPr>
          <p:cNvSpPr txBox="1"/>
          <p:nvPr/>
        </p:nvSpPr>
        <p:spPr>
          <a:xfrm>
            <a:off x="-1" y="3038880"/>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16547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4-6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2" y="1462999"/>
            <a:ext cx="10294374" cy="1631216"/>
          </a:xfrm>
          <a:prstGeom prst="rect">
            <a:avLst/>
          </a:prstGeom>
          <a:noFill/>
        </p:spPr>
        <p:txBody>
          <a:bodyPr wrap="square">
            <a:spAutoFit/>
          </a:bodyPr>
          <a:lstStyle/>
          <a:p>
            <a:r>
              <a:rPr lang="en-US" sz="2000" b="1" dirty="0"/>
              <a:t>A switch is connected to pin P1.7.  Write a program to check the status of the switch and perform the following:</a:t>
            </a:r>
          </a:p>
          <a:p>
            <a:r>
              <a:rPr lang="en-US" sz="2000" b="1" dirty="0"/>
              <a:t>(a) If switch = 0, send letter ‘N’ to P2.</a:t>
            </a:r>
          </a:p>
          <a:p>
            <a:r>
              <a:rPr lang="en-US" sz="2000" b="1" dirty="0"/>
              <a:t>(b) If switch = 1, send letter ‘Y’ to P2.</a:t>
            </a:r>
          </a:p>
          <a:p>
            <a:r>
              <a:rPr lang="en-US" sz="2000" b="1" dirty="0"/>
              <a:t>Use the carry flag to check the switch status.  This is a repeat of the last example.</a:t>
            </a:r>
          </a:p>
        </p:txBody>
      </p:sp>
      <p:sp>
        <p:nvSpPr>
          <p:cNvPr id="11" name="TextBox 10">
            <a:extLst>
              <a:ext uri="{FF2B5EF4-FFF2-40B4-BE49-F238E27FC236}">
                <a16:creationId xmlns:a16="http://schemas.microsoft.com/office/drawing/2014/main" id="{589970B7-2AE8-4CED-80FC-31F24CF2060B}"/>
              </a:ext>
            </a:extLst>
          </p:cNvPr>
          <p:cNvSpPr txBox="1"/>
          <p:nvPr/>
        </p:nvSpPr>
        <p:spPr>
          <a:xfrm>
            <a:off x="948812" y="3552932"/>
            <a:ext cx="10923640" cy="2677656"/>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SETB	P1.7	  	;make P1.7 an input </a:t>
            </a:r>
          </a:p>
          <a:p>
            <a:r>
              <a:rPr lang="en-US" sz="2400" b="1" dirty="0">
                <a:solidFill>
                  <a:srgbClr val="004620"/>
                </a:solidFill>
                <a:latin typeface="Courier New" panose="02070309020205020404" pitchFamily="49" charset="0"/>
                <a:cs typeface="Courier New" panose="02070309020205020404" pitchFamily="49" charset="0"/>
              </a:rPr>
              <a:t>AGAIN:	MOV	C,P1.2 	;read the SW status into CF</a:t>
            </a:r>
          </a:p>
          <a:p>
            <a:r>
              <a:rPr lang="en-US" sz="2400" b="1" dirty="0">
                <a:solidFill>
                  <a:srgbClr val="004620"/>
                </a:solidFill>
                <a:latin typeface="Courier New" panose="02070309020205020404" pitchFamily="49" charset="0"/>
                <a:cs typeface="Courier New" panose="02070309020205020404" pitchFamily="49" charset="0"/>
              </a:rPr>
              <a:t>		JC	OVER		;jump if SW = 1</a:t>
            </a:r>
          </a:p>
          <a:p>
            <a:r>
              <a:rPr lang="en-US" sz="2400" b="1" dirty="0">
                <a:solidFill>
                  <a:srgbClr val="004620"/>
                </a:solidFill>
                <a:latin typeface="Courier New" panose="02070309020205020404" pitchFamily="49" charset="0"/>
                <a:cs typeface="Courier New" panose="02070309020205020404" pitchFamily="49" charset="0"/>
              </a:rPr>
              <a:t>		MOV	P2,#'N'	;SW = 0, issue 'N' to P2</a:t>
            </a:r>
          </a:p>
          <a:p>
            <a:r>
              <a:rPr lang="en-US" sz="2400" b="1" dirty="0">
                <a:solidFill>
                  <a:srgbClr val="004620"/>
                </a:solidFill>
                <a:latin typeface="Courier New" panose="02070309020205020404" pitchFamily="49" charset="0"/>
                <a:cs typeface="Courier New" panose="02070309020205020404" pitchFamily="49" charset="0"/>
              </a:rPr>
              <a:t>		SJMP	AGAIN		;keep monitoring</a:t>
            </a:r>
          </a:p>
          <a:p>
            <a:r>
              <a:rPr lang="en-US" sz="2400" b="1" dirty="0">
                <a:solidFill>
                  <a:srgbClr val="004620"/>
                </a:solidFill>
                <a:latin typeface="Courier New" panose="02070309020205020404" pitchFamily="49" charset="0"/>
                <a:cs typeface="Courier New" panose="02070309020205020404" pitchFamily="49" charset="0"/>
              </a:rPr>
              <a:t>OVER:		MOV	P2,#'Y' 	;SW = 1, issue 'Y' to P2</a:t>
            </a:r>
          </a:p>
          <a:p>
            <a:r>
              <a:rPr lang="en-US" sz="2400" b="1" dirty="0">
                <a:solidFill>
                  <a:srgbClr val="004620"/>
                </a:solidFill>
                <a:latin typeface="Courier New" panose="02070309020205020404" pitchFamily="49" charset="0"/>
                <a:cs typeface="Courier New" panose="02070309020205020404" pitchFamily="49" charset="0"/>
              </a:rPr>
              <a:t>		SJMP	AGAIN		;keep monitoring </a:t>
            </a:r>
            <a:endParaRPr lang="en-US" sz="2400" b="1" dirty="0">
              <a:solidFill>
                <a:srgbClr val="004620"/>
              </a:solidFill>
            </a:endParaRPr>
          </a:p>
        </p:txBody>
      </p:sp>
      <p:sp>
        <p:nvSpPr>
          <p:cNvPr id="12" name="TextBox 11">
            <a:extLst>
              <a:ext uri="{FF2B5EF4-FFF2-40B4-BE49-F238E27FC236}">
                <a16:creationId xmlns:a16="http://schemas.microsoft.com/office/drawing/2014/main" id="{0BD49A13-274A-4D19-9B3F-75215B817F53}"/>
              </a:ext>
            </a:extLst>
          </p:cNvPr>
          <p:cNvSpPr txBox="1"/>
          <p:nvPr/>
        </p:nvSpPr>
        <p:spPr>
          <a:xfrm>
            <a:off x="-1" y="3038880"/>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390373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4-7</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A56A04F2-CDEB-443E-AED3-1D0BF2A72BA5}"/>
              </a:ext>
            </a:extLst>
          </p:cNvPr>
          <p:cNvSpPr txBox="1"/>
          <p:nvPr/>
        </p:nvSpPr>
        <p:spPr>
          <a:xfrm>
            <a:off x="948812" y="1462999"/>
            <a:ext cx="10294374" cy="707886"/>
          </a:xfrm>
          <a:prstGeom prst="rect">
            <a:avLst/>
          </a:prstGeom>
          <a:noFill/>
        </p:spPr>
        <p:txBody>
          <a:bodyPr wrap="square">
            <a:spAutoFit/>
          </a:bodyPr>
          <a:lstStyle/>
          <a:p>
            <a:r>
              <a:rPr lang="en-US" sz="2000" b="1" dirty="0"/>
              <a:t>A switch is connected to pin P1.0 and an LED to pin P2.7.  Write a program to get the status of the switch and send it to the LED.</a:t>
            </a:r>
          </a:p>
        </p:txBody>
      </p:sp>
      <p:sp>
        <p:nvSpPr>
          <p:cNvPr id="11" name="TextBox 10">
            <a:extLst>
              <a:ext uri="{FF2B5EF4-FFF2-40B4-BE49-F238E27FC236}">
                <a16:creationId xmlns:a16="http://schemas.microsoft.com/office/drawing/2014/main" id="{589970B7-2AE8-4CED-80FC-31F24CF2060B}"/>
              </a:ext>
            </a:extLst>
          </p:cNvPr>
          <p:cNvSpPr txBox="1"/>
          <p:nvPr/>
        </p:nvSpPr>
        <p:spPr>
          <a:xfrm>
            <a:off x="833282" y="2874744"/>
            <a:ext cx="10891686" cy="3046988"/>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SETB	P1.7	  	;make P1.7 an input </a:t>
            </a:r>
          </a:p>
          <a:p>
            <a:r>
              <a:rPr lang="en-US" sz="2400" b="1" dirty="0">
                <a:solidFill>
                  <a:srgbClr val="004620"/>
                </a:solidFill>
                <a:latin typeface="Courier New" panose="02070309020205020404" pitchFamily="49" charset="0"/>
                <a:cs typeface="Courier New" panose="02070309020205020404" pitchFamily="49" charset="0"/>
              </a:rPr>
              <a:t>AGAIN:	MOV	C,P1.0 	;read the SW status into CF</a:t>
            </a:r>
          </a:p>
          <a:p>
            <a:r>
              <a:rPr lang="en-US" sz="2400" b="1" dirty="0">
                <a:solidFill>
                  <a:srgbClr val="004620"/>
                </a:solidFill>
                <a:latin typeface="Courier New" panose="02070309020205020404" pitchFamily="49" charset="0"/>
                <a:cs typeface="Courier New" panose="02070309020205020404" pitchFamily="49" charset="0"/>
              </a:rPr>
              <a:t>		MOV 	P2.7,C	;send the SW status to LED</a:t>
            </a:r>
          </a:p>
          <a:p>
            <a:r>
              <a:rPr lang="en-US" sz="2400" b="1" dirty="0">
                <a:solidFill>
                  <a:srgbClr val="004620"/>
                </a:solidFill>
                <a:latin typeface="Courier New" panose="02070309020205020404" pitchFamily="49" charset="0"/>
                <a:cs typeface="Courier New" panose="02070309020205020404" pitchFamily="49" charset="0"/>
              </a:rPr>
              <a:t>		SJMP	AGAIN		;keep repeating </a:t>
            </a:r>
          </a:p>
          <a:p>
            <a:endParaRPr lang="en-US" sz="2400" b="1" dirty="0">
              <a:solidFill>
                <a:srgbClr val="004620"/>
              </a:solidFill>
              <a:latin typeface="Courier New" panose="02070309020205020404" pitchFamily="49" charset="0"/>
              <a:cs typeface="Courier New" panose="02070309020205020404" pitchFamily="49" charset="0"/>
            </a:endParaRPr>
          </a:p>
          <a:p>
            <a:r>
              <a:rPr lang="en-US" sz="2400" b="1" dirty="0">
                <a:solidFill>
                  <a:srgbClr val="004620"/>
                </a:solidFill>
                <a:latin typeface="Courier New" panose="02070309020205020404" pitchFamily="49" charset="0"/>
                <a:cs typeface="Courier New" panose="02070309020205020404" pitchFamily="49" charset="0"/>
              </a:rPr>
              <a:t>Note: The instruction “MOV P2.7, P1.0” is wrong since such an instruction does not exist.  However, “MOV P2, P1” is a valid instruction.</a:t>
            </a:r>
            <a:endParaRPr lang="en-US" sz="2400" b="1" dirty="0">
              <a:solidFill>
                <a:srgbClr val="004620"/>
              </a:solidFill>
            </a:endParaRPr>
          </a:p>
        </p:txBody>
      </p:sp>
      <p:sp>
        <p:nvSpPr>
          <p:cNvPr id="12" name="TextBox 11">
            <a:extLst>
              <a:ext uri="{FF2B5EF4-FFF2-40B4-BE49-F238E27FC236}">
                <a16:creationId xmlns:a16="http://schemas.microsoft.com/office/drawing/2014/main" id="{0BD49A13-274A-4D19-9B3F-75215B817F53}"/>
              </a:ext>
            </a:extLst>
          </p:cNvPr>
          <p:cNvSpPr txBox="1"/>
          <p:nvPr/>
        </p:nvSpPr>
        <p:spPr>
          <a:xfrm>
            <a:off x="-1" y="2291982"/>
            <a:ext cx="12192000" cy="461665"/>
          </a:xfrm>
          <a:prstGeom prst="rect">
            <a:avLst/>
          </a:prstGeom>
          <a:noFill/>
        </p:spPr>
        <p:txBody>
          <a:bodyPr wrap="square">
            <a:spAutoFit/>
          </a:bodyPr>
          <a:lstStyle/>
          <a:p>
            <a:pPr algn="ctr"/>
            <a:r>
              <a:rPr lang="en-US" sz="2400" b="1" dirty="0">
                <a:solidFill>
                  <a:srgbClr val="004620"/>
                </a:solidFill>
              </a:rPr>
              <a:t>Solution:</a:t>
            </a:r>
          </a:p>
        </p:txBody>
      </p:sp>
    </p:spTree>
    <p:extLst>
      <p:ext uri="{BB962C8B-B14F-4D97-AF65-F5344CB8AC3E}">
        <p14:creationId xmlns:p14="http://schemas.microsoft.com/office/powerpoint/2010/main" val="140287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FEFEDF-5770-40AF-B49C-5BA88A191546}"/>
              </a:ext>
            </a:extLst>
          </p:cNvPr>
          <p:cNvSpPr txBox="1"/>
          <p:nvPr/>
        </p:nvSpPr>
        <p:spPr>
          <a:xfrm>
            <a:off x="0" y="2330245"/>
            <a:ext cx="12192000" cy="1938992"/>
          </a:xfrm>
          <a:prstGeom prst="rect">
            <a:avLst/>
          </a:prstGeom>
          <a:noFill/>
        </p:spPr>
        <p:txBody>
          <a:bodyPr wrap="square" rtlCol="0">
            <a:spAutoFit/>
          </a:bodyPr>
          <a:lstStyle/>
          <a:p>
            <a:pPr algn="ctr"/>
            <a:r>
              <a:rPr lang="en-US" sz="6000" b="1" dirty="0"/>
              <a:t>I/O PORT </a:t>
            </a:r>
          </a:p>
          <a:p>
            <a:pPr algn="ctr"/>
            <a:r>
              <a:rPr lang="en-US" sz="6000" b="1" dirty="0"/>
              <a:t>PROGRAMMING</a:t>
            </a:r>
          </a:p>
        </p:txBody>
      </p:sp>
      <p:sp>
        <p:nvSpPr>
          <p:cNvPr id="5" name="TextBox 4">
            <a:extLst>
              <a:ext uri="{FF2B5EF4-FFF2-40B4-BE49-F238E27FC236}">
                <a16:creationId xmlns:a16="http://schemas.microsoft.com/office/drawing/2014/main" id="{3C3433A4-5538-42A5-8C39-9A740F184335}"/>
              </a:ext>
            </a:extLst>
          </p:cNvPr>
          <p:cNvSpPr txBox="1"/>
          <p:nvPr/>
        </p:nvSpPr>
        <p:spPr>
          <a:xfrm>
            <a:off x="0" y="4734232"/>
            <a:ext cx="12192000" cy="830997"/>
          </a:xfrm>
          <a:prstGeom prst="rect">
            <a:avLst/>
          </a:prstGeom>
          <a:noFill/>
        </p:spPr>
        <p:txBody>
          <a:bodyPr wrap="square" rtlCol="0">
            <a:spAutoFit/>
          </a:bodyPr>
          <a:lstStyle/>
          <a:p>
            <a:pPr algn="ctr"/>
            <a:r>
              <a:rPr lang="en-US" sz="4800" b="1" dirty="0">
                <a:solidFill>
                  <a:srgbClr val="007A37"/>
                </a:solidFill>
              </a:rPr>
              <a:t>Chapter 4</a:t>
            </a:r>
          </a:p>
        </p:txBody>
      </p:sp>
      <p:sp>
        <p:nvSpPr>
          <p:cNvPr id="6" name="Rectangle 5">
            <a:extLst>
              <a:ext uri="{FF2B5EF4-FFF2-40B4-BE49-F238E27FC236}">
                <a16:creationId xmlns:a16="http://schemas.microsoft.com/office/drawing/2014/main" id="{400D4B26-D679-4FB4-B936-3F88F1915D32}"/>
              </a:ext>
            </a:extLst>
          </p:cNvPr>
          <p:cNvSpPr/>
          <p:nvPr/>
        </p:nvSpPr>
        <p:spPr>
          <a:xfrm>
            <a:off x="0" y="6032090"/>
            <a:ext cx="12192000" cy="82591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258540-EF72-4F66-AD3B-7B8F75230762}"/>
              </a:ext>
            </a:extLst>
          </p:cNvPr>
          <p:cNvSpPr/>
          <p:nvPr/>
        </p:nvSpPr>
        <p:spPr>
          <a:xfrm>
            <a:off x="0" y="6194322"/>
            <a:ext cx="12192000" cy="6618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20A785-9DB9-4E6F-9E3C-A13BDB0AA8F6}"/>
              </a:ext>
            </a:extLst>
          </p:cNvPr>
          <p:cNvCxnSpPr>
            <a:cxnSpLocks/>
          </p:cNvCxnSpPr>
          <p:nvPr/>
        </p:nvCxnSpPr>
        <p:spPr>
          <a:xfrm>
            <a:off x="373626" y="4269237"/>
            <a:ext cx="11444748" cy="0"/>
          </a:xfrm>
          <a:prstGeom prst="line">
            <a:avLst/>
          </a:prstGeom>
          <a:ln>
            <a:solidFill>
              <a:srgbClr val="00B050"/>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080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4-6: Instructions Reading a Latch (Read-Modify-Write) </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54489F-9412-417F-B2B2-020F53EA4783}"/>
              </a:ext>
            </a:extLst>
          </p:cNvPr>
          <p:cNvSpPr/>
          <p:nvPr/>
        </p:nvSpPr>
        <p:spPr>
          <a:xfrm>
            <a:off x="894735" y="1659194"/>
            <a:ext cx="10402528" cy="4645742"/>
          </a:xfrm>
          <a:prstGeom prst="rect">
            <a:avLst/>
          </a:prstGeom>
          <a:solidFill>
            <a:schemeClr val="bg1"/>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3106971-9349-4CC3-BC69-5ED60DAD0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247" y="1811903"/>
            <a:ext cx="9457503" cy="4340323"/>
          </a:xfrm>
          <a:prstGeom prst="rect">
            <a:avLst/>
          </a:prstGeom>
        </p:spPr>
      </p:pic>
    </p:spTree>
    <p:extLst>
      <p:ext uri="{BB962C8B-B14F-4D97-AF65-F5344CB8AC3E}">
        <p14:creationId xmlns:p14="http://schemas.microsoft.com/office/powerpoint/2010/main" val="251226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1443B9-3795-4EE4-8098-987D77E03EF7}"/>
              </a:ext>
            </a:extLst>
          </p:cNvPr>
          <p:cNvSpPr txBox="1"/>
          <p:nvPr/>
        </p:nvSpPr>
        <p:spPr>
          <a:xfrm>
            <a:off x="668593" y="3264553"/>
            <a:ext cx="10854813" cy="2123658"/>
          </a:xfrm>
          <a:prstGeom prst="rect">
            <a:avLst/>
          </a:prstGeom>
          <a:noFill/>
        </p:spPr>
        <p:txBody>
          <a:bodyPr wrap="square" rtlCol="0">
            <a:spAutoFit/>
          </a:bodyPr>
          <a:lstStyle/>
          <a:p>
            <a:r>
              <a:rPr lang="en-US" sz="2200" b="1" dirty="0"/>
              <a:t>	</a:t>
            </a:r>
            <a:r>
              <a:rPr lang="en-US" sz="2200" b="1" dirty="0">
                <a:solidFill>
                  <a:srgbClr val="004620"/>
                </a:solidFill>
              </a:rPr>
              <a:t>&gt;&gt;</a:t>
            </a:r>
            <a:r>
              <a:rPr lang="en-US" sz="2200" b="1" dirty="0"/>
              <a:t> 	List the 4 ports of the 8051</a:t>
            </a:r>
          </a:p>
          <a:p>
            <a:r>
              <a:rPr lang="en-US" sz="2200" b="1" dirty="0"/>
              <a:t>	</a:t>
            </a:r>
            <a:r>
              <a:rPr lang="en-US" sz="2200" b="1" dirty="0">
                <a:solidFill>
                  <a:srgbClr val="004620"/>
                </a:solidFill>
              </a:rPr>
              <a:t>&gt;&gt; </a:t>
            </a:r>
            <a:r>
              <a:rPr lang="en-US" sz="2200" b="1" dirty="0"/>
              <a:t>	Describe the dual role of port 0 in providing both data and addresses</a:t>
            </a:r>
          </a:p>
          <a:p>
            <a:r>
              <a:rPr lang="en-US" sz="2200" b="1" dirty="0"/>
              <a:t>	</a:t>
            </a:r>
            <a:r>
              <a:rPr lang="en-US" sz="2200" b="1" dirty="0">
                <a:solidFill>
                  <a:srgbClr val="004620"/>
                </a:solidFill>
              </a:rPr>
              <a:t>&gt;&gt;</a:t>
            </a:r>
            <a:r>
              <a:rPr lang="en-US" sz="2200" b="1" dirty="0"/>
              <a:t> 	Code Assembly language to use the ports for input or output</a:t>
            </a:r>
          </a:p>
          <a:p>
            <a:r>
              <a:rPr lang="en-US" sz="2200" b="1" dirty="0"/>
              <a:t>	</a:t>
            </a:r>
            <a:r>
              <a:rPr lang="en-US" sz="2200" b="1" dirty="0">
                <a:solidFill>
                  <a:srgbClr val="004620"/>
                </a:solidFill>
              </a:rPr>
              <a:t>&gt;&gt;</a:t>
            </a:r>
            <a:r>
              <a:rPr lang="en-US" sz="2200" b="1" dirty="0"/>
              <a:t> 	Explain the dual role of port 0 and port 2</a:t>
            </a:r>
          </a:p>
          <a:p>
            <a:r>
              <a:rPr lang="en-US" sz="2200" b="1" dirty="0"/>
              <a:t>	</a:t>
            </a:r>
            <a:r>
              <a:rPr lang="en-US" sz="2200" b="1" dirty="0">
                <a:solidFill>
                  <a:srgbClr val="004620"/>
                </a:solidFill>
              </a:rPr>
              <a:t>&gt;&gt;</a:t>
            </a:r>
            <a:r>
              <a:rPr lang="en-US" sz="2200" b="1" dirty="0"/>
              <a:t> 	Code 8051 instructions for I/O handling</a:t>
            </a:r>
          </a:p>
          <a:p>
            <a:r>
              <a:rPr lang="en-US" sz="2200" b="1" dirty="0"/>
              <a:t>	</a:t>
            </a:r>
            <a:r>
              <a:rPr lang="en-US" sz="2200" b="1" dirty="0">
                <a:solidFill>
                  <a:srgbClr val="004620"/>
                </a:solidFill>
              </a:rPr>
              <a:t>&gt;&gt;</a:t>
            </a:r>
            <a:r>
              <a:rPr lang="en-US" sz="2200" b="1" dirty="0"/>
              <a:t> 	Code I/O bit-manipulation programs for the 8051</a:t>
            </a:r>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 name="TextBox 4">
            <a:extLst>
              <a:ext uri="{FF2B5EF4-FFF2-40B4-BE49-F238E27FC236}">
                <a16:creationId xmlns:a16="http://schemas.microsoft.com/office/drawing/2014/main" id="{6EFA0293-F92D-4C5B-A1F6-E717645B0741}"/>
              </a:ext>
            </a:extLst>
          </p:cNvPr>
          <p:cNvSpPr txBox="1"/>
          <p:nvPr/>
        </p:nvSpPr>
        <p:spPr>
          <a:xfrm>
            <a:off x="948813" y="350174"/>
            <a:ext cx="10294374" cy="769441"/>
          </a:xfrm>
          <a:prstGeom prst="rect">
            <a:avLst/>
          </a:prstGeom>
          <a:noFill/>
        </p:spPr>
        <p:txBody>
          <a:bodyPr wrap="square" rtlCol="0">
            <a:spAutoFit/>
          </a:bodyPr>
          <a:lstStyle/>
          <a:p>
            <a:r>
              <a:rPr lang="en-US" sz="4400" b="1" dirty="0"/>
              <a:t>Objectives</a:t>
            </a:r>
          </a:p>
        </p:txBody>
      </p:sp>
      <p:sp>
        <p:nvSpPr>
          <p:cNvPr id="8" name="TextBox 7">
            <a:extLst>
              <a:ext uri="{FF2B5EF4-FFF2-40B4-BE49-F238E27FC236}">
                <a16:creationId xmlns:a16="http://schemas.microsoft.com/office/drawing/2014/main" id="{24140DEA-4B6D-44C7-BF9C-E734A8680952}"/>
              </a:ext>
            </a:extLst>
          </p:cNvPr>
          <p:cNvSpPr txBox="1"/>
          <p:nvPr/>
        </p:nvSpPr>
        <p:spPr>
          <a:xfrm>
            <a:off x="0" y="2168085"/>
            <a:ext cx="12192000" cy="830997"/>
          </a:xfrm>
          <a:prstGeom prst="rect">
            <a:avLst/>
          </a:prstGeom>
          <a:noFill/>
        </p:spPr>
        <p:txBody>
          <a:bodyPr wrap="square" rtlCol="0">
            <a:spAutoFit/>
          </a:bodyPr>
          <a:lstStyle/>
          <a:p>
            <a:pPr algn="ctr"/>
            <a:r>
              <a:rPr lang="en-US" sz="2400" b="1" dirty="0">
                <a:solidFill>
                  <a:srgbClr val="007A37"/>
                </a:solidFill>
              </a:rPr>
              <a:t>Upon completion of this chapter, you will be able to:</a:t>
            </a:r>
          </a:p>
          <a:p>
            <a:pPr algn="ctr"/>
            <a:endParaRPr lang="en-US" sz="2400" dirty="0">
              <a:solidFill>
                <a:srgbClr val="007A37"/>
              </a:solidFill>
            </a:endParaRPr>
          </a:p>
        </p:txBody>
      </p:sp>
    </p:spTree>
    <p:extLst>
      <p:ext uri="{BB962C8B-B14F-4D97-AF65-F5344CB8AC3E}">
        <p14:creationId xmlns:p14="http://schemas.microsoft.com/office/powerpoint/2010/main" val="299669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1443B9-3795-4EE4-8098-987D77E03EF7}"/>
              </a:ext>
            </a:extLst>
          </p:cNvPr>
          <p:cNvSpPr txBox="1"/>
          <p:nvPr/>
        </p:nvSpPr>
        <p:spPr>
          <a:xfrm>
            <a:off x="668593" y="3285103"/>
            <a:ext cx="10854813" cy="1200329"/>
          </a:xfrm>
          <a:prstGeom prst="rect">
            <a:avLst/>
          </a:prstGeom>
          <a:noFill/>
        </p:spPr>
        <p:txBody>
          <a:bodyPr wrap="square" rtlCol="0">
            <a:spAutoFit/>
          </a:bodyPr>
          <a:lstStyle/>
          <a:p>
            <a:pPr marL="457200" indent="-457200">
              <a:buFont typeface="Arial" panose="020B0604020202020204" pitchFamily="34" charset="0"/>
              <a:buChar char="•"/>
            </a:pPr>
            <a:r>
              <a:rPr lang="en-US" sz="2400" b="1" dirty="0"/>
              <a:t>Discussing the I/O port programming of the 8051,</a:t>
            </a:r>
          </a:p>
          <a:p>
            <a:pPr marL="457200" indent="-457200">
              <a:buFont typeface="Arial" panose="020B0604020202020204" pitchFamily="34" charset="0"/>
              <a:buChar char="•"/>
            </a:pPr>
            <a:r>
              <a:rPr lang="en-US" sz="2400" b="1" dirty="0"/>
              <a:t>Section 4.1, describing I/O access using byte-size data,</a:t>
            </a:r>
          </a:p>
          <a:p>
            <a:pPr marL="457200" indent="-457200">
              <a:buFont typeface="Arial" panose="020B0604020202020204" pitchFamily="34" charset="0"/>
              <a:buChar char="•"/>
            </a:pPr>
            <a:r>
              <a:rPr lang="en-US" sz="2400" b="1" dirty="0"/>
              <a:t>Section 4.2, bit manipulation of the I/O ports is discussed in detail.</a:t>
            </a:r>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FA0293-F92D-4C5B-A1F6-E717645B0741}"/>
              </a:ext>
            </a:extLst>
          </p:cNvPr>
          <p:cNvSpPr txBox="1"/>
          <p:nvPr/>
        </p:nvSpPr>
        <p:spPr>
          <a:xfrm>
            <a:off x="948813" y="350174"/>
            <a:ext cx="10294374" cy="769441"/>
          </a:xfrm>
          <a:prstGeom prst="rect">
            <a:avLst/>
          </a:prstGeom>
          <a:noFill/>
        </p:spPr>
        <p:txBody>
          <a:bodyPr wrap="square" rtlCol="0">
            <a:spAutoFit/>
          </a:bodyPr>
          <a:lstStyle/>
          <a:p>
            <a:r>
              <a:rPr lang="en-US" sz="4400" b="1" dirty="0"/>
              <a:t>Objectives</a:t>
            </a:r>
          </a:p>
        </p:txBody>
      </p:sp>
    </p:spTree>
    <p:extLst>
      <p:ext uri="{BB962C8B-B14F-4D97-AF65-F5344CB8AC3E}">
        <p14:creationId xmlns:p14="http://schemas.microsoft.com/office/powerpoint/2010/main" val="3871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r>
              <a:rPr lang="en-US" sz="2400" b="1" dirty="0"/>
              <a:t>Figure 4-1. 8051 Pin Diagram</a:t>
            </a:r>
          </a:p>
        </p:txBody>
      </p:sp>
      <p:sp>
        <p:nvSpPr>
          <p:cNvPr id="4" name="Rectangle 3">
            <a:extLst>
              <a:ext uri="{FF2B5EF4-FFF2-40B4-BE49-F238E27FC236}">
                <a16:creationId xmlns:a16="http://schemas.microsoft.com/office/drawing/2014/main" id="{42C30EF7-9F1D-4355-8A52-B17727B462D3}"/>
              </a:ext>
            </a:extLst>
          </p:cNvPr>
          <p:cNvSpPr/>
          <p:nvPr/>
        </p:nvSpPr>
        <p:spPr>
          <a:xfrm>
            <a:off x="5147187" y="402671"/>
            <a:ext cx="6570406" cy="6263600"/>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09484B7-A032-4D7E-B48B-34370BED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042" y="513717"/>
            <a:ext cx="6138461" cy="5941612"/>
          </a:xfrm>
          <a:prstGeom prst="rect">
            <a:avLst/>
          </a:prstGeom>
        </p:spPr>
      </p:pic>
    </p:spTree>
    <p:extLst>
      <p:ext uri="{BB962C8B-B14F-4D97-AF65-F5344CB8AC3E}">
        <p14:creationId xmlns:p14="http://schemas.microsoft.com/office/powerpoint/2010/main" val="281073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inVertical)">
                                      <p:cBhvr>
                                        <p:cTn id="14" dur="500"/>
                                        <p:tgtEl>
                                          <p:spTgt spid="3"/>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784C31-F81A-4800-A496-EE8ED896B0CC}"/>
              </a:ext>
            </a:extLst>
          </p:cNvPr>
          <p:cNvSpPr/>
          <p:nvPr/>
        </p:nvSpPr>
        <p:spPr>
          <a:xfrm>
            <a:off x="2171513" y="1567792"/>
            <a:ext cx="7747402" cy="5049983"/>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r>
              <a:rPr lang="en-US" sz="2400" b="1" dirty="0"/>
              <a:t>Figure 4-2. Port 0 with Pull-Up Resistors</a:t>
            </a:r>
          </a:p>
        </p:txBody>
      </p:sp>
      <p:pic>
        <p:nvPicPr>
          <p:cNvPr id="3" name="Picture 2">
            <a:extLst>
              <a:ext uri="{FF2B5EF4-FFF2-40B4-BE49-F238E27FC236}">
                <a16:creationId xmlns:a16="http://schemas.microsoft.com/office/drawing/2014/main" id="{1B94E013-4988-416B-95B2-07ED046CF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7627" y="1659193"/>
            <a:ext cx="6896746" cy="4766917"/>
          </a:xfrm>
          <a:prstGeom prst="rect">
            <a:avLst/>
          </a:prstGeom>
        </p:spPr>
      </p:pic>
    </p:spTree>
    <p:extLst>
      <p:ext uri="{BB962C8B-B14F-4D97-AF65-F5344CB8AC3E}">
        <p14:creationId xmlns:p14="http://schemas.microsoft.com/office/powerpoint/2010/main" val="146545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2"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heel(2)">
                                      <p:cBhvr>
                                        <p:cTn id="14" dur="900"/>
                                        <p:tgtEl>
                                          <p:spTgt spid="11"/>
                                        </p:tgtEl>
                                      </p:cBhvr>
                                    </p:animEffect>
                                  </p:childTnLst>
                                </p:cTn>
                              </p:par>
                              <p:par>
                                <p:cTn id="15" presetID="21"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2)">
                                      <p:cBhvr>
                                        <p:cTn id="17" dur="9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r>
              <a:rPr lang="fr-FR" sz="2400" b="1" dirty="0"/>
              <a:t>Table 4-1: Port 3 </a:t>
            </a:r>
            <a:r>
              <a:rPr lang="fr-FR" sz="2400" b="1" dirty="0" err="1"/>
              <a:t>Alternate</a:t>
            </a:r>
            <a:r>
              <a:rPr lang="fr-FR" sz="2400" b="1" dirty="0"/>
              <a:t> </a:t>
            </a:r>
            <a:r>
              <a:rPr lang="fr-FR" sz="2400" b="1" dirty="0" err="1"/>
              <a:t>Functions</a:t>
            </a:r>
            <a:r>
              <a:rPr lang="fr-FR" sz="2400" b="1" dirty="0"/>
              <a:t> </a:t>
            </a:r>
            <a:endParaRPr lang="en-US" sz="2400" b="1" dirty="0"/>
          </a:p>
        </p:txBody>
      </p:sp>
      <p:sp>
        <p:nvSpPr>
          <p:cNvPr id="8" name="Rectangle 7">
            <a:extLst>
              <a:ext uri="{FF2B5EF4-FFF2-40B4-BE49-F238E27FC236}">
                <a16:creationId xmlns:a16="http://schemas.microsoft.com/office/drawing/2014/main" id="{89FC635C-8942-4121-86CC-599398528C94}"/>
              </a:ext>
            </a:extLst>
          </p:cNvPr>
          <p:cNvSpPr/>
          <p:nvPr/>
        </p:nvSpPr>
        <p:spPr>
          <a:xfrm>
            <a:off x="2171513" y="1567792"/>
            <a:ext cx="7747402" cy="5049983"/>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8E6B3C3-EE43-4AAF-95A4-1FD3775D9C25}"/>
              </a:ext>
            </a:extLst>
          </p:cNvPr>
          <p:cNvPicPr>
            <a:picLocks noChangeAspect="1"/>
          </p:cNvPicPr>
          <p:nvPr/>
        </p:nvPicPr>
        <p:blipFill rotWithShape="1">
          <a:blip r:embed="rId2">
            <a:extLst>
              <a:ext uri="{28A0092B-C50C-407E-A947-70E740481C1C}">
                <a14:useLocalDpi xmlns:a14="http://schemas.microsoft.com/office/drawing/2010/main" val="0"/>
              </a:ext>
            </a:extLst>
          </a:blip>
          <a:srcRect b="4860"/>
          <a:stretch/>
        </p:blipFill>
        <p:spPr>
          <a:xfrm>
            <a:off x="3212415" y="1683233"/>
            <a:ext cx="5767168" cy="4819099"/>
          </a:xfrm>
          <a:prstGeom prst="rect">
            <a:avLst/>
          </a:prstGeom>
        </p:spPr>
      </p:pic>
    </p:spTree>
    <p:extLst>
      <p:ext uri="{BB962C8B-B14F-4D97-AF65-F5344CB8AC3E}">
        <p14:creationId xmlns:p14="http://schemas.microsoft.com/office/powerpoint/2010/main" val="162788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randombar(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D5A48B7-E3EC-421C-88F4-1A66D2185104}"/>
              </a:ext>
            </a:extLst>
          </p:cNvPr>
          <p:cNvSpPr/>
          <p:nvPr/>
        </p:nvSpPr>
        <p:spPr>
          <a:xfrm>
            <a:off x="4026739" y="346837"/>
            <a:ext cx="8013693" cy="634843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r>
              <a:rPr lang="en-US" sz="2400" b="1" dirty="0"/>
              <a:t>Example 4-1</a:t>
            </a:r>
          </a:p>
        </p:txBody>
      </p:sp>
      <p:sp>
        <p:nvSpPr>
          <p:cNvPr id="18" name="TextBox 17">
            <a:extLst>
              <a:ext uri="{FF2B5EF4-FFF2-40B4-BE49-F238E27FC236}">
                <a16:creationId xmlns:a16="http://schemas.microsoft.com/office/drawing/2014/main" id="{8851DF26-028E-4054-AD51-5EFD7087D504}"/>
              </a:ext>
            </a:extLst>
          </p:cNvPr>
          <p:cNvSpPr txBox="1"/>
          <p:nvPr/>
        </p:nvSpPr>
        <p:spPr>
          <a:xfrm>
            <a:off x="250794" y="3070756"/>
            <a:ext cx="3624377" cy="1631216"/>
          </a:xfrm>
          <a:prstGeom prst="rect">
            <a:avLst/>
          </a:prstGeom>
          <a:noFill/>
        </p:spPr>
        <p:txBody>
          <a:bodyPr wrap="square">
            <a:spAutoFit/>
          </a:bodyPr>
          <a:lstStyle/>
          <a:p>
            <a:r>
              <a:rPr lang="en-US" sz="2000" b="1" dirty="0"/>
              <a:t>Write a test program for the DS89C4x0 chip to toggle all the bits of P0, P1, and P2 every 1/4 of a second.  Assume a crystal frequency of 11.0592 </a:t>
            </a:r>
            <a:r>
              <a:rPr lang="en-US" sz="2000" b="1" dirty="0" err="1"/>
              <a:t>MHz.</a:t>
            </a:r>
            <a:endParaRPr lang="en-US" sz="2000" b="1" dirty="0"/>
          </a:p>
        </p:txBody>
      </p:sp>
      <p:sp>
        <p:nvSpPr>
          <p:cNvPr id="20" name="TextBox 19">
            <a:extLst>
              <a:ext uri="{FF2B5EF4-FFF2-40B4-BE49-F238E27FC236}">
                <a16:creationId xmlns:a16="http://schemas.microsoft.com/office/drawing/2014/main" id="{F4609828-A564-4EB3-A9D2-E7990A172680}"/>
              </a:ext>
            </a:extLst>
          </p:cNvPr>
          <p:cNvSpPr txBox="1"/>
          <p:nvPr/>
        </p:nvSpPr>
        <p:spPr>
          <a:xfrm>
            <a:off x="4215545" y="761885"/>
            <a:ext cx="7743986" cy="6093976"/>
          </a:xfrm>
          <a:prstGeom prst="rect">
            <a:avLst/>
          </a:prstGeom>
          <a:noFill/>
        </p:spPr>
        <p:txBody>
          <a:bodyPr wrap="square">
            <a:spAutoFit/>
          </a:bodyPr>
          <a:lstStyle/>
          <a:p>
            <a:r>
              <a:rPr lang="en-US" sz="1500" b="1" dirty="0">
                <a:solidFill>
                  <a:srgbClr val="004620"/>
                </a:solidFill>
                <a:latin typeface="Courier New" panose="02070309020205020404" pitchFamily="49" charset="0"/>
                <a:cs typeface="Courier New" panose="02070309020205020404" pitchFamily="49" charset="0"/>
              </a:rPr>
              <a:t>;Tested for the DS89C4x with XTAL = 11.0592 </a:t>
            </a:r>
            <a:r>
              <a:rPr lang="en-US" sz="1500" b="1" dirty="0" err="1">
                <a:solidFill>
                  <a:srgbClr val="004620"/>
                </a:solidFill>
                <a:latin typeface="Courier New" panose="02070309020205020404" pitchFamily="49" charset="0"/>
                <a:cs typeface="Courier New" panose="02070309020205020404" pitchFamily="49" charset="0"/>
              </a:rPr>
              <a:t>MHz.</a:t>
            </a:r>
            <a:endParaRPr lang="en-US" sz="1500" b="1" dirty="0">
              <a:solidFill>
                <a:srgbClr val="004620"/>
              </a:solidFill>
              <a:latin typeface="Courier New" panose="02070309020205020404" pitchFamily="49" charset="0"/>
              <a:cs typeface="Courier New" panose="02070309020205020404" pitchFamily="49" charset="0"/>
            </a:endParaRPr>
          </a:p>
          <a:p>
            <a:r>
              <a:rPr lang="en-US" sz="1500" b="1" dirty="0">
                <a:solidFill>
                  <a:srgbClr val="004620"/>
                </a:solidFill>
                <a:latin typeface="Courier New" panose="02070309020205020404" pitchFamily="49" charset="0"/>
                <a:cs typeface="Courier New" panose="02070309020205020404" pitchFamily="49" charset="0"/>
              </a:rPr>
              <a:t>		ORG	 0</a:t>
            </a:r>
          </a:p>
          <a:p>
            <a:r>
              <a:rPr lang="en-US" sz="1500" b="1" dirty="0">
                <a:solidFill>
                  <a:srgbClr val="004620"/>
                </a:solidFill>
                <a:latin typeface="Courier New" panose="02070309020205020404" pitchFamily="49" charset="0"/>
                <a:cs typeface="Courier New" panose="02070309020205020404" pitchFamily="49" charset="0"/>
              </a:rPr>
              <a:t>BACK:		MOV 	 A,#55H</a:t>
            </a:r>
          </a:p>
          <a:p>
            <a:r>
              <a:rPr lang="en-US" sz="1500" b="1" dirty="0">
                <a:solidFill>
                  <a:srgbClr val="004620"/>
                </a:solidFill>
                <a:latin typeface="Courier New" panose="02070309020205020404" pitchFamily="49" charset="0"/>
                <a:cs typeface="Courier New" panose="02070309020205020404" pitchFamily="49" charset="0"/>
              </a:rPr>
              <a:t>		MOV 	 P0,A</a:t>
            </a:r>
          </a:p>
          <a:p>
            <a:r>
              <a:rPr lang="en-US" sz="1500" b="1" dirty="0">
                <a:solidFill>
                  <a:srgbClr val="004620"/>
                </a:solidFill>
                <a:latin typeface="Courier New" panose="02070309020205020404" pitchFamily="49" charset="0"/>
                <a:cs typeface="Courier New" panose="02070309020205020404" pitchFamily="49" charset="0"/>
              </a:rPr>
              <a:t>		MOV 	 P1,A</a:t>
            </a:r>
          </a:p>
          <a:p>
            <a:r>
              <a:rPr lang="en-US" sz="1500" b="1" dirty="0">
                <a:solidFill>
                  <a:srgbClr val="004620"/>
                </a:solidFill>
                <a:latin typeface="Courier New" panose="02070309020205020404" pitchFamily="49" charset="0"/>
                <a:cs typeface="Courier New" panose="02070309020205020404" pitchFamily="49" charset="0"/>
              </a:rPr>
              <a:t>		MOV	 P2,A</a:t>
            </a:r>
          </a:p>
          <a:p>
            <a:r>
              <a:rPr lang="en-US" sz="1500" b="1" dirty="0">
                <a:solidFill>
                  <a:srgbClr val="004620"/>
                </a:solidFill>
                <a:latin typeface="Courier New" panose="02070309020205020404" pitchFamily="49" charset="0"/>
                <a:cs typeface="Courier New" panose="02070309020205020404" pitchFamily="49" charset="0"/>
              </a:rPr>
              <a:t>		ACALL	 QSDELAY	;Quarter of a second delay</a:t>
            </a:r>
          </a:p>
          <a:p>
            <a:r>
              <a:rPr lang="en-US" sz="1500" b="1" dirty="0">
                <a:solidFill>
                  <a:srgbClr val="004620"/>
                </a:solidFill>
                <a:latin typeface="Courier New" panose="02070309020205020404" pitchFamily="49" charset="0"/>
                <a:cs typeface="Courier New" panose="02070309020205020404" pitchFamily="49" charset="0"/>
              </a:rPr>
              <a:t>		MOV 	 A,#0AAH</a:t>
            </a:r>
          </a:p>
          <a:p>
            <a:r>
              <a:rPr lang="en-US" sz="1500" b="1" dirty="0">
                <a:solidFill>
                  <a:srgbClr val="004620"/>
                </a:solidFill>
                <a:latin typeface="Courier New" panose="02070309020205020404" pitchFamily="49" charset="0"/>
                <a:cs typeface="Courier New" panose="02070309020205020404" pitchFamily="49" charset="0"/>
              </a:rPr>
              <a:t>		MOV 	 P0,A</a:t>
            </a:r>
          </a:p>
          <a:p>
            <a:r>
              <a:rPr lang="en-US" sz="1500" b="1" dirty="0">
                <a:solidFill>
                  <a:srgbClr val="004620"/>
                </a:solidFill>
                <a:latin typeface="Courier New" panose="02070309020205020404" pitchFamily="49" charset="0"/>
                <a:cs typeface="Courier New" panose="02070309020205020404" pitchFamily="49" charset="0"/>
              </a:rPr>
              <a:t>		MOV 	 P1,A</a:t>
            </a:r>
          </a:p>
          <a:p>
            <a:r>
              <a:rPr lang="en-US" sz="1500" b="1" dirty="0">
                <a:solidFill>
                  <a:srgbClr val="004620"/>
                </a:solidFill>
                <a:latin typeface="Courier New" panose="02070309020205020404" pitchFamily="49" charset="0"/>
                <a:cs typeface="Courier New" panose="02070309020205020404" pitchFamily="49" charset="0"/>
              </a:rPr>
              <a:t>		MOV	 P2,A</a:t>
            </a:r>
          </a:p>
          <a:p>
            <a:r>
              <a:rPr lang="en-US" sz="1500" b="1" dirty="0">
                <a:solidFill>
                  <a:srgbClr val="004620"/>
                </a:solidFill>
                <a:latin typeface="Courier New" panose="02070309020205020404" pitchFamily="49" charset="0"/>
                <a:cs typeface="Courier New" panose="02070309020205020404" pitchFamily="49" charset="0"/>
              </a:rPr>
              <a:t>		ACALL	 QSDELAY</a:t>
            </a:r>
          </a:p>
          <a:p>
            <a:r>
              <a:rPr lang="en-US" sz="1500" b="1" dirty="0">
                <a:solidFill>
                  <a:srgbClr val="004620"/>
                </a:solidFill>
                <a:latin typeface="Courier New" panose="02070309020205020404" pitchFamily="49" charset="0"/>
                <a:cs typeface="Courier New" panose="02070309020205020404" pitchFamily="49" charset="0"/>
              </a:rPr>
              <a:t>		SJMP	 BACK</a:t>
            </a:r>
          </a:p>
          <a:p>
            <a:r>
              <a:rPr lang="en-US" sz="1500" b="1" dirty="0">
                <a:solidFill>
                  <a:srgbClr val="004620"/>
                </a:solidFill>
                <a:latin typeface="Courier New" panose="02070309020205020404" pitchFamily="49" charset="0"/>
                <a:cs typeface="Courier New" panose="02070309020205020404" pitchFamily="49" charset="0"/>
              </a:rPr>
              <a:t>;-----------1/4 SECOND DELAY</a:t>
            </a:r>
          </a:p>
          <a:p>
            <a:r>
              <a:rPr lang="en-US" sz="1500" b="1" dirty="0">
                <a:solidFill>
                  <a:srgbClr val="004620"/>
                </a:solidFill>
                <a:latin typeface="Courier New" panose="02070309020205020404" pitchFamily="49" charset="0"/>
                <a:cs typeface="Courier New" panose="02070309020205020404" pitchFamily="49" charset="0"/>
              </a:rPr>
              <a:t>QSDELAY:</a:t>
            </a:r>
          </a:p>
          <a:p>
            <a:r>
              <a:rPr lang="en-US" sz="1500" b="1" dirty="0">
                <a:solidFill>
                  <a:srgbClr val="004620"/>
                </a:solidFill>
                <a:latin typeface="Courier New" panose="02070309020205020404" pitchFamily="49" charset="0"/>
                <a:cs typeface="Courier New" panose="02070309020205020404" pitchFamily="49" charset="0"/>
              </a:rPr>
              <a:t>		MOV	 R5, #11</a:t>
            </a:r>
          </a:p>
          <a:p>
            <a:r>
              <a:rPr lang="en-US" sz="1500" b="1" dirty="0">
                <a:solidFill>
                  <a:srgbClr val="004620"/>
                </a:solidFill>
                <a:latin typeface="Courier New" panose="02070309020205020404" pitchFamily="49" charset="0"/>
                <a:cs typeface="Courier New" panose="02070309020205020404" pitchFamily="49" charset="0"/>
              </a:rPr>
              <a:t>H3:		MOV	 R4, #248    </a:t>
            </a:r>
          </a:p>
          <a:p>
            <a:r>
              <a:rPr lang="en-US" sz="1500" b="1" dirty="0">
                <a:solidFill>
                  <a:srgbClr val="004620"/>
                </a:solidFill>
                <a:latin typeface="Courier New" panose="02070309020205020404" pitchFamily="49" charset="0"/>
                <a:cs typeface="Courier New" panose="02070309020205020404" pitchFamily="49" charset="0"/>
              </a:rPr>
              <a:t>H2:  		MOV	 R3, #255    </a:t>
            </a:r>
          </a:p>
          <a:p>
            <a:r>
              <a:rPr lang="en-US" sz="1500" b="1" dirty="0">
                <a:solidFill>
                  <a:srgbClr val="004620"/>
                </a:solidFill>
                <a:latin typeface="Courier New" panose="02070309020205020404" pitchFamily="49" charset="0"/>
                <a:cs typeface="Courier New" panose="02070309020205020404" pitchFamily="49" charset="0"/>
              </a:rPr>
              <a:t>H1:	 	DJNZ	 R3, H1 	;4 MC for DS89C4x0</a:t>
            </a:r>
          </a:p>
          <a:p>
            <a:r>
              <a:rPr lang="en-US" sz="1500" b="1" dirty="0">
                <a:solidFill>
                  <a:srgbClr val="004620"/>
                </a:solidFill>
                <a:latin typeface="Courier New" panose="02070309020205020404" pitchFamily="49" charset="0"/>
                <a:cs typeface="Courier New" panose="02070309020205020404" pitchFamily="49" charset="0"/>
              </a:rPr>
              <a:t>    		DJNZ	 R4, H2  </a:t>
            </a:r>
          </a:p>
          <a:p>
            <a:r>
              <a:rPr lang="en-US" sz="1500" b="1" dirty="0">
                <a:solidFill>
                  <a:srgbClr val="004620"/>
                </a:solidFill>
                <a:latin typeface="Courier New" panose="02070309020205020404" pitchFamily="49" charset="0"/>
                <a:cs typeface="Courier New" panose="02070309020205020404" pitchFamily="49" charset="0"/>
              </a:rPr>
              <a:t>    		DJNZ	 R5, H3  </a:t>
            </a:r>
          </a:p>
          <a:p>
            <a:r>
              <a:rPr lang="en-US" sz="1500" b="1" dirty="0">
                <a:solidFill>
                  <a:srgbClr val="004620"/>
                </a:solidFill>
                <a:latin typeface="Courier New" panose="02070309020205020404" pitchFamily="49" charset="0"/>
                <a:cs typeface="Courier New" panose="02070309020205020404" pitchFamily="49" charset="0"/>
              </a:rPr>
              <a:t>   		RET             </a:t>
            </a:r>
          </a:p>
          <a:p>
            <a:r>
              <a:rPr lang="en-US" sz="1500" b="1" dirty="0">
                <a:solidFill>
                  <a:srgbClr val="004620"/>
                </a:solidFill>
                <a:latin typeface="Courier New" panose="02070309020205020404" pitchFamily="49" charset="0"/>
                <a:cs typeface="Courier New" panose="02070309020205020404" pitchFamily="49" charset="0"/>
              </a:rPr>
              <a:t>		END</a:t>
            </a:r>
          </a:p>
          <a:p>
            <a:r>
              <a:rPr lang="en-US" sz="1500" b="1" dirty="0">
                <a:solidFill>
                  <a:srgbClr val="004620"/>
                </a:solidFill>
                <a:cs typeface="Courier New" panose="02070309020205020404" pitchFamily="49" charset="0"/>
              </a:rPr>
              <a:t>Delay = 11 x 248 x 255 x 4 MC x 90 ns = 250,430 µs</a:t>
            </a:r>
          </a:p>
          <a:p>
            <a:r>
              <a:rPr lang="en-US" sz="1500" b="1" dirty="0">
                <a:solidFill>
                  <a:srgbClr val="004620"/>
                </a:solidFill>
                <a:cs typeface="Courier New" panose="02070309020205020404" pitchFamily="49" charset="0"/>
              </a:rPr>
              <a:t>Use an oscilloscope to verify the delay size.</a:t>
            </a:r>
          </a:p>
        </p:txBody>
      </p:sp>
      <p:sp>
        <p:nvSpPr>
          <p:cNvPr id="21" name="TextBox 20">
            <a:extLst>
              <a:ext uri="{FF2B5EF4-FFF2-40B4-BE49-F238E27FC236}">
                <a16:creationId xmlns:a16="http://schemas.microsoft.com/office/drawing/2014/main" id="{C34E87A2-6082-4EE1-AB14-F9B6E3305F0F}"/>
              </a:ext>
            </a:extLst>
          </p:cNvPr>
          <p:cNvSpPr txBox="1"/>
          <p:nvPr/>
        </p:nvSpPr>
        <p:spPr>
          <a:xfrm>
            <a:off x="4633993" y="351589"/>
            <a:ext cx="7253670" cy="461665"/>
          </a:xfrm>
          <a:prstGeom prst="rect">
            <a:avLst/>
          </a:prstGeom>
          <a:noFill/>
        </p:spPr>
        <p:txBody>
          <a:bodyPr wrap="square">
            <a:spAutoFit/>
          </a:bodyPr>
          <a:lstStyle/>
          <a:p>
            <a:pPr algn="ctr"/>
            <a:r>
              <a:rPr lang="en-US" sz="2400" b="1" dirty="0">
                <a:solidFill>
                  <a:srgbClr val="004620"/>
                </a:solidFill>
              </a:rPr>
              <a:t>Solution: </a:t>
            </a:r>
          </a:p>
        </p:txBody>
      </p:sp>
    </p:spTree>
    <p:extLst>
      <p:ext uri="{BB962C8B-B14F-4D97-AF65-F5344CB8AC3E}">
        <p14:creationId xmlns:p14="http://schemas.microsoft.com/office/powerpoint/2010/main" val="181288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8" grpId="0"/>
      <p:bldP spid="20" grpId="0"/>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4-2: Reset Value of Some 8051 Ports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466DD563-8236-4CC1-88CB-E780A9BC096F}"/>
              </a:ext>
            </a:extLst>
          </p:cNvPr>
          <p:cNvSpPr/>
          <p:nvPr/>
        </p:nvSpPr>
        <p:spPr>
          <a:xfrm>
            <a:off x="744794" y="1917290"/>
            <a:ext cx="10692580" cy="4387646"/>
          </a:xfrm>
          <a:prstGeom prst="rect">
            <a:avLst/>
          </a:prstGeom>
          <a:solidFill>
            <a:schemeClr val="bg1"/>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B06006E-4630-4239-BC9F-73BAC2D94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0316" y="2032486"/>
            <a:ext cx="9581536" cy="4157253"/>
          </a:xfrm>
          <a:prstGeom prst="rect">
            <a:avLst/>
          </a:prstGeom>
        </p:spPr>
      </p:pic>
    </p:spTree>
    <p:extLst>
      <p:ext uri="{BB962C8B-B14F-4D97-AF65-F5344CB8AC3E}">
        <p14:creationId xmlns:p14="http://schemas.microsoft.com/office/powerpoint/2010/main" val="138780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1081</TotalTime>
  <Words>1549</Words>
  <Application>Microsoft Office PowerPoint</Application>
  <PresentationFormat>Widescreen</PresentationFormat>
  <Paragraphs>142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Nassim</dc:creator>
  <cp:lastModifiedBy>Nassim</cp:lastModifiedBy>
  <cp:revision>136</cp:revision>
  <dcterms:created xsi:type="dcterms:W3CDTF">2021-12-24T07:30:16Z</dcterms:created>
  <dcterms:modified xsi:type="dcterms:W3CDTF">2021-12-28T13:55:42Z</dcterms:modified>
</cp:coreProperties>
</file>