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327" r:id="rId4"/>
    <p:sldId id="308" r:id="rId5"/>
    <p:sldId id="309" r:id="rId6"/>
    <p:sldId id="328" r:id="rId7"/>
    <p:sldId id="329" r:id="rId8"/>
    <p:sldId id="330" r:id="rId9"/>
    <p:sldId id="331" r:id="rId10"/>
    <p:sldId id="332" r:id="rId11"/>
    <p:sldId id="333" r:id="rId12"/>
    <p:sldId id="334" r:id="rId13"/>
    <p:sldId id="335" r:id="rId14"/>
    <p:sldId id="336" r:id="rId15"/>
    <p:sldId id="337" r:id="rId16"/>
    <p:sldId id="338" r:id="rId17"/>
    <p:sldId id="339" r:id="rId18"/>
    <p:sldId id="340" r:id="rId19"/>
    <p:sldId id="341" r:id="rId20"/>
    <p:sldId id="342" r:id="rId21"/>
    <p:sldId id="343" r:id="rId22"/>
    <p:sldId id="34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4221C1-4AC2-469F-BDCA-C69497460A5E}" v="1" dt="2022-11-17T12:50:21.590"/>
    <p1510:client id="{4A4EE46B-1792-4DEA-A745-D8AAD27DB4BE}" v="613" dt="2022-11-18T10:31:35.565"/>
    <p1510:client id="{92BFB093-25E1-4118-A2C5-2250AEEAADC6}" v="208" dt="2022-11-18T09:05:15.763"/>
    <p1510:client id="{BF7FB31A-0B38-4029-BC09-ADF7C9F1A972}" v="110" dt="2022-11-18T08:55:07.9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0" autoAdjust="0"/>
    <p:restoredTop sz="94660"/>
  </p:normalViewPr>
  <p:slideViewPr>
    <p:cSldViewPr snapToGrid="0">
      <p:cViewPr varScale="1">
        <p:scale>
          <a:sx n="62" d="100"/>
          <a:sy n="62" d="100"/>
        </p:scale>
        <p:origin x="4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ushad manzoor" userId="e24cb9e0959dcf3e" providerId="Windows Live" clId="Web-{92BFB093-25E1-4118-A2C5-2250AEEAADC6}"/>
    <pc:docChg chg="addSld modSld">
      <pc:chgData name="naushad manzoor" userId="e24cb9e0959dcf3e" providerId="Windows Live" clId="Web-{92BFB093-25E1-4118-A2C5-2250AEEAADC6}" dt="2022-11-18T09:05:15.763" v="204" actId="20577"/>
      <pc:docMkLst>
        <pc:docMk/>
      </pc:docMkLst>
      <pc:sldChg chg="modSp">
        <pc:chgData name="naushad manzoor" userId="e24cb9e0959dcf3e" providerId="Windows Live" clId="Web-{92BFB093-25E1-4118-A2C5-2250AEEAADC6}" dt="2022-11-18T08:57:34.391" v="4" actId="20577"/>
        <pc:sldMkLst>
          <pc:docMk/>
          <pc:sldMk cId="109857222" sldId="256"/>
        </pc:sldMkLst>
        <pc:spChg chg="mod">
          <ac:chgData name="naushad manzoor" userId="e24cb9e0959dcf3e" providerId="Windows Live" clId="Web-{92BFB093-25E1-4118-A2C5-2250AEEAADC6}" dt="2022-11-18T08:57:34.391" v="4" actId="20577"/>
          <ac:spMkLst>
            <pc:docMk/>
            <pc:sldMk cId="109857222" sldId="256"/>
            <ac:spMk id="3" creationId="{00000000-0000-0000-0000-000000000000}"/>
          </ac:spMkLst>
        </pc:spChg>
      </pc:sldChg>
      <pc:sldChg chg="modSp new">
        <pc:chgData name="naushad manzoor" userId="e24cb9e0959dcf3e" providerId="Windows Live" clId="Web-{92BFB093-25E1-4118-A2C5-2250AEEAADC6}" dt="2022-11-18T09:05:15.763" v="204" actId="20577"/>
        <pc:sldMkLst>
          <pc:docMk/>
          <pc:sldMk cId="1209886763" sldId="257"/>
        </pc:sldMkLst>
        <pc:spChg chg="mod">
          <ac:chgData name="naushad manzoor" userId="e24cb9e0959dcf3e" providerId="Windows Live" clId="Web-{92BFB093-25E1-4118-A2C5-2250AEEAADC6}" dt="2022-11-18T08:59:26.362" v="31" actId="1076"/>
          <ac:spMkLst>
            <pc:docMk/>
            <pc:sldMk cId="1209886763" sldId="257"/>
            <ac:spMk id="2" creationId="{FBD039D9-FF34-6B35-65FB-3EA7EA216B9D}"/>
          </ac:spMkLst>
        </pc:spChg>
        <pc:spChg chg="mod">
          <ac:chgData name="naushad manzoor" userId="e24cb9e0959dcf3e" providerId="Windows Live" clId="Web-{92BFB093-25E1-4118-A2C5-2250AEEAADC6}" dt="2022-11-18T09:05:15.763" v="204" actId="20577"/>
          <ac:spMkLst>
            <pc:docMk/>
            <pc:sldMk cId="1209886763" sldId="257"/>
            <ac:spMk id="3" creationId="{48D0A70C-DF8D-A821-F654-390AC09C25ED}"/>
          </ac:spMkLst>
        </pc:spChg>
      </pc:sldChg>
    </pc:docChg>
  </pc:docChgLst>
  <pc:docChgLst>
    <pc:chgData clId="Web-{92BFB093-25E1-4118-A2C5-2250AEEAADC6}"/>
    <pc:docChg chg="modSld">
      <pc:chgData name="" userId="" providerId="" clId="Web-{92BFB093-25E1-4118-A2C5-2250AEEAADC6}" dt="2022-11-18T08:57:22.875" v="1" actId="1076"/>
      <pc:docMkLst>
        <pc:docMk/>
      </pc:docMkLst>
      <pc:sldChg chg="modSp">
        <pc:chgData name="" userId="" providerId="" clId="Web-{92BFB093-25E1-4118-A2C5-2250AEEAADC6}" dt="2022-11-18T08:57:22.875" v="1" actId="1076"/>
        <pc:sldMkLst>
          <pc:docMk/>
          <pc:sldMk cId="109857222" sldId="256"/>
        </pc:sldMkLst>
        <pc:spChg chg="mod">
          <ac:chgData name="" userId="" providerId="" clId="Web-{92BFB093-25E1-4118-A2C5-2250AEEAADC6}" dt="2022-11-18T08:57:20.765" v="0" actId="1076"/>
          <ac:spMkLst>
            <pc:docMk/>
            <pc:sldMk cId="109857222" sldId="256"/>
            <ac:spMk id="3" creationId="{00000000-0000-0000-0000-000000000000}"/>
          </ac:spMkLst>
        </pc:spChg>
        <pc:picChg chg="mod">
          <ac:chgData name="" userId="" providerId="" clId="Web-{92BFB093-25E1-4118-A2C5-2250AEEAADC6}" dt="2022-11-18T08:57:22.875" v="1" actId="1076"/>
          <ac:picMkLst>
            <pc:docMk/>
            <pc:sldMk cId="109857222" sldId="256"/>
            <ac:picMk id="4" creationId="{93EF4837-D8C7-5BA0-906A-C02686FDA728}"/>
          </ac:picMkLst>
        </pc:picChg>
      </pc:sldChg>
    </pc:docChg>
  </pc:docChgLst>
  <pc:docChgLst>
    <pc:chgData clId="Web-{0B4221C1-4AC2-469F-BDCA-C69497460A5E}"/>
    <pc:docChg chg="modSld">
      <pc:chgData name="" userId="" providerId="" clId="Web-{0B4221C1-4AC2-469F-BDCA-C69497460A5E}" dt="2022-11-17T12:50:21.590" v="0" actId="20577"/>
      <pc:docMkLst>
        <pc:docMk/>
      </pc:docMkLst>
      <pc:sldChg chg="modSp">
        <pc:chgData name="" userId="" providerId="" clId="Web-{0B4221C1-4AC2-469F-BDCA-C69497460A5E}" dt="2022-11-17T12:50:21.590" v="0" actId="20577"/>
        <pc:sldMkLst>
          <pc:docMk/>
          <pc:sldMk cId="109857222" sldId="256"/>
        </pc:sldMkLst>
        <pc:spChg chg="mod">
          <ac:chgData name="" userId="" providerId="" clId="Web-{0B4221C1-4AC2-469F-BDCA-C69497460A5E}" dt="2022-11-17T12:50:21.590" v="0" actId="20577"/>
          <ac:spMkLst>
            <pc:docMk/>
            <pc:sldMk cId="109857222" sldId="256"/>
            <ac:spMk id="2" creationId="{00000000-0000-0000-0000-000000000000}"/>
          </ac:spMkLst>
        </pc:spChg>
      </pc:sldChg>
    </pc:docChg>
  </pc:docChgLst>
  <pc:docChgLst>
    <pc:chgData name="naushad manzoor" userId="e24cb9e0959dcf3e" providerId="Windows Live" clId="Web-{BF7FB31A-0B38-4029-BC09-ADF7C9F1A972}"/>
    <pc:docChg chg="modSld">
      <pc:chgData name="naushad manzoor" userId="e24cb9e0959dcf3e" providerId="Windows Live" clId="Web-{BF7FB31A-0B38-4029-BC09-ADF7C9F1A972}" dt="2022-11-18T08:55:07.974" v="110" actId="1076"/>
      <pc:docMkLst>
        <pc:docMk/>
      </pc:docMkLst>
      <pc:sldChg chg="addSp modSp">
        <pc:chgData name="naushad manzoor" userId="e24cb9e0959dcf3e" providerId="Windows Live" clId="Web-{BF7FB31A-0B38-4029-BC09-ADF7C9F1A972}" dt="2022-11-18T08:55:07.974" v="110" actId="1076"/>
        <pc:sldMkLst>
          <pc:docMk/>
          <pc:sldMk cId="109857222" sldId="256"/>
        </pc:sldMkLst>
        <pc:spChg chg="mod">
          <ac:chgData name="naushad manzoor" userId="e24cb9e0959dcf3e" providerId="Windows Live" clId="Web-{BF7FB31A-0B38-4029-BC09-ADF7C9F1A972}" dt="2022-11-18T08:54:56.068" v="106" actId="1076"/>
          <ac:spMkLst>
            <pc:docMk/>
            <pc:sldMk cId="109857222" sldId="256"/>
            <ac:spMk id="2" creationId="{00000000-0000-0000-0000-000000000000}"/>
          </ac:spMkLst>
        </pc:spChg>
        <pc:spChg chg="mod">
          <ac:chgData name="naushad manzoor" userId="e24cb9e0959dcf3e" providerId="Windows Live" clId="Web-{BF7FB31A-0B38-4029-BC09-ADF7C9F1A972}" dt="2022-11-18T08:55:01.599" v="107" actId="1076"/>
          <ac:spMkLst>
            <pc:docMk/>
            <pc:sldMk cId="109857222" sldId="256"/>
            <ac:spMk id="3" creationId="{00000000-0000-0000-0000-000000000000}"/>
          </ac:spMkLst>
        </pc:spChg>
        <pc:picChg chg="add mod">
          <ac:chgData name="naushad manzoor" userId="e24cb9e0959dcf3e" providerId="Windows Live" clId="Web-{BF7FB31A-0B38-4029-BC09-ADF7C9F1A972}" dt="2022-11-18T08:55:07.974" v="110" actId="1076"/>
          <ac:picMkLst>
            <pc:docMk/>
            <pc:sldMk cId="109857222" sldId="256"/>
            <ac:picMk id="4" creationId="{93EF4837-D8C7-5BA0-906A-C02686FDA728}"/>
          </ac:picMkLst>
        </pc:picChg>
      </pc:sldChg>
    </pc:docChg>
  </pc:docChgLst>
  <pc:docChgLst>
    <pc:chgData name="naushad manzoor" userId="e24cb9e0959dcf3e" providerId="Windows Live" clId="Web-{4A4EE46B-1792-4DEA-A745-D8AAD27DB4BE}"/>
    <pc:docChg chg="addSld delSld modSld">
      <pc:chgData name="naushad manzoor" userId="e24cb9e0959dcf3e" providerId="Windows Live" clId="Web-{4A4EE46B-1792-4DEA-A745-D8AAD27DB4BE}" dt="2022-11-18T10:31:35.565" v="560" actId="20577"/>
      <pc:docMkLst>
        <pc:docMk/>
      </pc:docMkLst>
      <pc:sldChg chg="modSp">
        <pc:chgData name="naushad manzoor" userId="e24cb9e0959dcf3e" providerId="Windows Live" clId="Web-{4A4EE46B-1792-4DEA-A745-D8AAD27DB4BE}" dt="2022-11-18T09:58:04.181" v="485" actId="20577"/>
        <pc:sldMkLst>
          <pc:docMk/>
          <pc:sldMk cId="1209886763" sldId="257"/>
        </pc:sldMkLst>
        <pc:spChg chg="mod">
          <ac:chgData name="naushad manzoor" userId="e24cb9e0959dcf3e" providerId="Windows Live" clId="Web-{4A4EE46B-1792-4DEA-A745-D8AAD27DB4BE}" dt="2022-11-18T09:58:04.181" v="485" actId="20577"/>
          <ac:spMkLst>
            <pc:docMk/>
            <pc:sldMk cId="1209886763" sldId="257"/>
            <ac:spMk id="2" creationId="{FBD039D9-FF34-6B35-65FB-3EA7EA216B9D}"/>
          </ac:spMkLst>
        </pc:spChg>
        <pc:spChg chg="mod">
          <ac:chgData name="naushad manzoor" userId="e24cb9e0959dcf3e" providerId="Windows Live" clId="Web-{4A4EE46B-1792-4DEA-A745-D8AAD27DB4BE}" dt="2022-11-18T09:08:16.551" v="44" actId="20577"/>
          <ac:spMkLst>
            <pc:docMk/>
            <pc:sldMk cId="1209886763" sldId="257"/>
            <ac:spMk id="3" creationId="{48D0A70C-DF8D-A821-F654-390AC09C25ED}"/>
          </ac:spMkLst>
        </pc:spChg>
      </pc:sldChg>
      <pc:sldChg chg="addSp delSp modSp new">
        <pc:chgData name="naushad manzoor" userId="e24cb9e0959dcf3e" providerId="Windows Live" clId="Web-{4A4EE46B-1792-4DEA-A745-D8AAD27DB4BE}" dt="2022-11-18T09:58:28.916" v="486" actId="20577"/>
        <pc:sldMkLst>
          <pc:docMk/>
          <pc:sldMk cId="1608310193" sldId="258"/>
        </pc:sldMkLst>
        <pc:spChg chg="mod">
          <ac:chgData name="naushad manzoor" userId="e24cb9e0959dcf3e" providerId="Windows Live" clId="Web-{4A4EE46B-1792-4DEA-A745-D8AAD27DB4BE}" dt="2022-11-18T09:58:28.916" v="486" actId="20577"/>
          <ac:spMkLst>
            <pc:docMk/>
            <pc:sldMk cId="1608310193" sldId="258"/>
            <ac:spMk id="2" creationId="{BA512D77-6E1A-43EC-F14F-6E1225901333}"/>
          </ac:spMkLst>
        </pc:spChg>
        <pc:spChg chg="del mod">
          <ac:chgData name="naushad manzoor" userId="e24cb9e0959dcf3e" providerId="Windows Live" clId="Web-{4A4EE46B-1792-4DEA-A745-D8AAD27DB4BE}" dt="2022-11-18T09:10:46.322" v="67"/>
          <ac:spMkLst>
            <pc:docMk/>
            <pc:sldMk cId="1608310193" sldId="258"/>
            <ac:spMk id="3" creationId="{9BBBF058-FB1F-2A99-26C4-A73A9E073191}"/>
          </ac:spMkLst>
        </pc:spChg>
        <pc:picChg chg="add mod ord">
          <ac:chgData name="naushad manzoor" userId="e24cb9e0959dcf3e" providerId="Windows Live" clId="Web-{4A4EE46B-1792-4DEA-A745-D8AAD27DB4BE}" dt="2022-11-18T09:10:58.463" v="72" actId="1076"/>
          <ac:picMkLst>
            <pc:docMk/>
            <pc:sldMk cId="1608310193" sldId="258"/>
            <ac:picMk id="4" creationId="{F522235B-022C-B15B-0CDA-FFA5643B01EC}"/>
          </ac:picMkLst>
        </pc:picChg>
      </pc:sldChg>
      <pc:sldChg chg="modSp new">
        <pc:chgData name="naushad manzoor" userId="e24cb9e0959dcf3e" providerId="Windows Live" clId="Web-{4A4EE46B-1792-4DEA-A745-D8AAD27DB4BE}" dt="2022-11-18T09:58:43.229" v="487" actId="20577"/>
        <pc:sldMkLst>
          <pc:docMk/>
          <pc:sldMk cId="740902215" sldId="259"/>
        </pc:sldMkLst>
        <pc:spChg chg="mod">
          <ac:chgData name="naushad manzoor" userId="e24cb9e0959dcf3e" providerId="Windows Live" clId="Web-{4A4EE46B-1792-4DEA-A745-D8AAD27DB4BE}" dt="2022-11-18T09:58:43.229" v="487" actId="20577"/>
          <ac:spMkLst>
            <pc:docMk/>
            <pc:sldMk cId="740902215" sldId="259"/>
            <ac:spMk id="2" creationId="{B30ACE08-0D5D-CE79-916E-0949B6674D76}"/>
          </ac:spMkLst>
        </pc:spChg>
      </pc:sldChg>
      <pc:sldChg chg="new del">
        <pc:chgData name="naushad manzoor" userId="e24cb9e0959dcf3e" providerId="Windows Live" clId="Web-{4A4EE46B-1792-4DEA-A745-D8AAD27DB4BE}" dt="2022-11-18T09:11:13.886" v="74"/>
        <pc:sldMkLst>
          <pc:docMk/>
          <pc:sldMk cId="3926389287" sldId="259"/>
        </pc:sldMkLst>
      </pc:sldChg>
      <pc:sldChg chg="new del">
        <pc:chgData name="naushad manzoor" userId="e24cb9e0959dcf3e" providerId="Windows Live" clId="Web-{4A4EE46B-1792-4DEA-A745-D8AAD27DB4BE}" dt="2022-11-18T09:12:51.467" v="106"/>
        <pc:sldMkLst>
          <pc:docMk/>
          <pc:sldMk cId="1734036651" sldId="260"/>
        </pc:sldMkLst>
      </pc:sldChg>
      <pc:sldChg chg="addSp modSp new">
        <pc:chgData name="naushad manzoor" userId="e24cb9e0959dcf3e" providerId="Windows Live" clId="Web-{4A4EE46B-1792-4DEA-A745-D8AAD27DB4BE}" dt="2022-11-18T09:58:53.479" v="488" actId="20577"/>
        <pc:sldMkLst>
          <pc:docMk/>
          <pc:sldMk cId="2160784416" sldId="260"/>
        </pc:sldMkLst>
        <pc:spChg chg="mod">
          <ac:chgData name="naushad manzoor" userId="e24cb9e0959dcf3e" providerId="Windows Live" clId="Web-{4A4EE46B-1792-4DEA-A745-D8AAD27DB4BE}" dt="2022-11-18T09:58:53.479" v="488" actId="20577"/>
          <ac:spMkLst>
            <pc:docMk/>
            <pc:sldMk cId="2160784416" sldId="260"/>
            <ac:spMk id="2" creationId="{6BE31089-3A37-6117-BC66-7063D8A82060}"/>
          </ac:spMkLst>
        </pc:spChg>
        <pc:spChg chg="mod">
          <ac:chgData name="naushad manzoor" userId="e24cb9e0959dcf3e" providerId="Windows Live" clId="Web-{4A4EE46B-1792-4DEA-A745-D8AAD27DB4BE}" dt="2022-11-18T09:27:12.480" v="199" actId="1076"/>
          <ac:spMkLst>
            <pc:docMk/>
            <pc:sldMk cId="2160784416" sldId="260"/>
            <ac:spMk id="3" creationId="{14E770FF-CC2A-72BF-B639-9D006B1F12C6}"/>
          </ac:spMkLst>
        </pc:spChg>
        <pc:picChg chg="add mod">
          <ac:chgData name="naushad manzoor" userId="e24cb9e0959dcf3e" providerId="Windows Live" clId="Web-{4A4EE46B-1792-4DEA-A745-D8AAD27DB4BE}" dt="2022-11-18T09:22:40.080" v="171" actId="14100"/>
          <ac:picMkLst>
            <pc:docMk/>
            <pc:sldMk cId="2160784416" sldId="260"/>
            <ac:picMk id="4" creationId="{7D3D7763-E910-70D4-E390-AF1D2293DB78}"/>
          </ac:picMkLst>
        </pc:picChg>
      </pc:sldChg>
      <pc:sldChg chg="addSp modSp new">
        <pc:chgData name="naushad manzoor" userId="e24cb9e0959dcf3e" providerId="Windows Live" clId="Web-{4A4EE46B-1792-4DEA-A745-D8AAD27DB4BE}" dt="2022-11-18T10:09:52.500" v="549" actId="20577"/>
        <pc:sldMkLst>
          <pc:docMk/>
          <pc:sldMk cId="1966692595" sldId="261"/>
        </pc:sldMkLst>
        <pc:spChg chg="mod">
          <ac:chgData name="naushad manzoor" userId="e24cb9e0959dcf3e" providerId="Windows Live" clId="Web-{4A4EE46B-1792-4DEA-A745-D8AAD27DB4BE}" dt="2022-11-18T09:24:14.177" v="181" actId="14100"/>
          <ac:spMkLst>
            <pc:docMk/>
            <pc:sldMk cId="1966692595" sldId="261"/>
            <ac:spMk id="2" creationId="{C7067A87-83E8-F6E1-4EB6-F5229EC15058}"/>
          </ac:spMkLst>
        </pc:spChg>
        <pc:spChg chg="mod">
          <ac:chgData name="naushad manzoor" userId="e24cb9e0959dcf3e" providerId="Windows Live" clId="Web-{4A4EE46B-1792-4DEA-A745-D8AAD27DB4BE}" dt="2022-11-18T09:26:55.542" v="197" actId="20577"/>
          <ac:spMkLst>
            <pc:docMk/>
            <pc:sldMk cId="1966692595" sldId="261"/>
            <ac:spMk id="3" creationId="{2257C088-9E5A-FA9E-3627-B751066DD6F7}"/>
          </ac:spMkLst>
        </pc:spChg>
        <pc:spChg chg="add mod">
          <ac:chgData name="naushad manzoor" userId="e24cb9e0959dcf3e" providerId="Windows Live" clId="Web-{4A4EE46B-1792-4DEA-A745-D8AAD27DB4BE}" dt="2022-11-18T10:09:52.500" v="549" actId="20577"/>
          <ac:spMkLst>
            <pc:docMk/>
            <pc:sldMk cId="1966692595" sldId="261"/>
            <ac:spMk id="4" creationId="{3BDAFDFC-3AAE-7D0E-8523-CB0F95585B94}"/>
          </ac:spMkLst>
        </pc:spChg>
      </pc:sldChg>
      <pc:sldChg chg="addSp delSp modSp new del">
        <pc:chgData name="naushad manzoor" userId="e24cb9e0959dcf3e" providerId="Windows Live" clId="Web-{4A4EE46B-1792-4DEA-A745-D8AAD27DB4BE}" dt="2022-11-18T09:33:09.116" v="241"/>
        <pc:sldMkLst>
          <pc:docMk/>
          <pc:sldMk cId="740285546" sldId="262"/>
        </pc:sldMkLst>
        <pc:spChg chg="mod">
          <ac:chgData name="naushad manzoor" userId="e24cb9e0959dcf3e" providerId="Windows Live" clId="Web-{4A4EE46B-1792-4DEA-A745-D8AAD27DB4BE}" dt="2022-11-18T09:28:10.106" v="221" actId="14100"/>
          <ac:spMkLst>
            <pc:docMk/>
            <pc:sldMk cId="740285546" sldId="262"/>
            <ac:spMk id="2" creationId="{8C648D5C-EE69-CA1D-6C55-A759A9A28971}"/>
          </ac:spMkLst>
        </pc:spChg>
        <pc:spChg chg="del">
          <ac:chgData name="naushad manzoor" userId="e24cb9e0959dcf3e" providerId="Windows Live" clId="Web-{4A4EE46B-1792-4DEA-A745-D8AAD27DB4BE}" dt="2022-11-18T09:30:13.064" v="222"/>
          <ac:spMkLst>
            <pc:docMk/>
            <pc:sldMk cId="740285546" sldId="262"/>
            <ac:spMk id="3" creationId="{F700F428-B90C-D648-4FF8-738F019AD98C}"/>
          </ac:spMkLst>
        </pc:spChg>
        <pc:spChg chg="add mod">
          <ac:chgData name="naushad manzoor" userId="e24cb9e0959dcf3e" providerId="Windows Live" clId="Web-{4A4EE46B-1792-4DEA-A745-D8AAD27DB4BE}" dt="2022-11-18T09:31:16.128" v="230" actId="1076"/>
          <ac:spMkLst>
            <pc:docMk/>
            <pc:sldMk cId="740285546" sldId="262"/>
            <ac:spMk id="5" creationId="{0570AC58-F852-32F4-5876-CA8CF82A2332}"/>
          </ac:spMkLst>
        </pc:spChg>
        <pc:picChg chg="add mod ord">
          <ac:chgData name="naushad manzoor" userId="e24cb9e0959dcf3e" providerId="Windows Live" clId="Web-{4A4EE46B-1792-4DEA-A745-D8AAD27DB4BE}" dt="2022-11-18T09:30:24.173" v="227" actId="14100"/>
          <ac:picMkLst>
            <pc:docMk/>
            <pc:sldMk cId="740285546" sldId="262"/>
            <ac:picMk id="4" creationId="{037113D6-9D27-5C37-A9DD-748C48959D37}"/>
          </ac:picMkLst>
        </pc:picChg>
        <pc:cxnChg chg="add mod">
          <ac:chgData name="naushad manzoor" userId="e24cb9e0959dcf3e" providerId="Windows Live" clId="Web-{4A4EE46B-1792-4DEA-A745-D8AAD27DB4BE}" dt="2022-11-18T09:31:43.723" v="234" actId="1076"/>
          <ac:cxnSpMkLst>
            <pc:docMk/>
            <pc:sldMk cId="740285546" sldId="262"/>
            <ac:cxnSpMk id="6" creationId="{948B09F9-AC62-B8C8-4C6D-AFFDFA7E8513}"/>
          </ac:cxnSpMkLst>
        </pc:cxnChg>
        <pc:cxnChg chg="add mod">
          <ac:chgData name="naushad manzoor" userId="e24cb9e0959dcf3e" providerId="Windows Live" clId="Web-{4A4EE46B-1792-4DEA-A745-D8AAD27DB4BE}" dt="2022-11-18T09:32:18.911" v="240" actId="14100"/>
          <ac:cxnSpMkLst>
            <pc:docMk/>
            <pc:sldMk cId="740285546" sldId="262"/>
            <ac:cxnSpMk id="7" creationId="{626CEC74-39B9-5FEF-6180-3F3AF5DDF1CF}"/>
          </ac:cxnSpMkLst>
        </pc:cxnChg>
      </pc:sldChg>
      <pc:sldChg chg="addSp delSp modSp add">
        <pc:chgData name="naushad manzoor" userId="e24cb9e0959dcf3e" providerId="Windows Live" clId="Web-{4A4EE46B-1792-4DEA-A745-D8AAD27DB4BE}" dt="2022-11-18T09:44:32.654" v="357" actId="1076"/>
        <pc:sldMkLst>
          <pc:docMk/>
          <pc:sldMk cId="3980429323" sldId="262"/>
        </pc:sldMkLst>
        <pc:spChg chg="mod">
          <ac:chgData name="naushad manzoor" userId="e24cb9e0959dcf3e" providerId="Windows Live" clId="Web-{4A4EE46B-1792-4DEA-A745-D8AAD27DB4BE}" dt="2022-11-18T09:39:46.864" v="317" actId="1076"/>
          <ac:spMkLst>
            <pc:docMk/>
            <pc:sldMk cId="3980429323" sldId="262"/>
            <ac:spMk id="2" creationId="{8C648D5C-EE69-CA1D-6C55-A759A9A28971}"/>
          </ac:spMkLst>
        </pc:spChg>
        <pc:spChg chg="add mod">
          <ac:chgData name="naushad manzoor" userId="e24cb9e0959dcf3e" providerId="Windows Live" clId="Web-{4A4EE46B-1792-4DEA-A745-D8AAD27DB4BE}" dt="2022-11-18T09:44:32.654" v="357" actId="1076"/>
          <ac:spMkLst>
            <pc:docMk/>
            <pc:sldMk cId="3980429323" sldId="262"/>
            <ac:spMk id="3" creationId="{EF68C48D-218C-31C2-25F3-09F16F5B30E8}"/>
          </ac:spMkLst>
        </pc:spChg>
        <pc:spChg chg="mod">
          <ac:chgData name="naushad manzoor" userId="e24cb9e0959dcf3e" providerId="Windows Live" clId="Web-{4A4EE46B-1792-4DEA-A745-D8AAD27DB4BE}" dt="2022-11-18T09:42:03.384" v="329" actId="1076"/>
          <ac:spMkLst>
            <pc:docMk/>
            <pc:sldMk cId="3980429323" sldId="262"/>
            <ac:spMk id="5" creationId="{0570AC58-F852-32F4-5876-CA8CF82A2332}"/>
          </ac:spMkLst>
        </pc:spChg>
        <pc:spChg chg="add mod">
          <ac:chgData name="naushad manzoor" userId="e24cb9e0959dcf3e" providerId="Windows Live" clId="Web-{4A4EE46B-1792-4DEA-A745-D8AAD27DB4BE}" dt="2022-11-18T09:43:50.434" v="345"/>
          <ac:spMkLst>
            <pc:docMk/>
            <pc:sldMk cId="3980429323" sldId="262"/>
            <ac:spMk id="8" creationId="{BEBD692A-6D72-039E-B1F5-902B0D0EB63E}"/>
          </ac:spMkLst>
        </pc:spChg>
        <pc:spChg chg="add mod">
          <ac:chgData name="naushad manzoor" userId="e24cb9e0959dcf3e" providerId="Windows Live" clId="Web-{4A4EE46B-1792-4DEA-A745-D8AAD27DB4BE}" dt="2022-11-18T09:41:59.462" v="328" actId="1076"/>
          <ac:spMkLst>
            <pc:docMk/>
            <pc:sldMk cId="3980429323" sldId="262"/>
            <ac:spMk id="10" creationId="{B40FC2A3-E970-959B-9E11-2D62BD87E41E}"/>
          </ac:spMkLst>
        </pc:spChg>
        <pc:spChg chg="add mod">
          <ac:chgData name="naushad manzoor" userId="e24cb9e0959dcf3e" providerId="Windows Live" clId="Web-{4A4EE46B-1792-4DEA-A745-D8AAD27DB4BE}" dt="2022-11-18T09:44:02.356" v="349" actId="20577"/>
          <ac:spMkLst>
            <pc:docMk/>
            <pc:sldMk cId="3980429323" sldId="262"/>
            <ac:spMk id="11" creationId="{076F6A4E-A8A5-8CCB-C487-4D836E5BB9DB}"/>
          </ac:spMkLst>
        </pc:spChg>
        <pc:spChg chg="add del mod">
          <ac:chgData name="naushad manzoor" userId="e24cb9e0959dcf3e" providerId="Windows Live" clId="Web-{4A4EE46B-1792-4DEA-A745-D8AAD27DB4BE}" dt="2022-11-18T09:42:57.448" v="339"/>
          <ac:spMkLst>
            <pc:docMk/>
            <pc:sldMk cId="3980429323" sldId="262"/>
            <ac:spMk id="15" creationId="{A233CE5A-A87B-4824-77B4-245DBF4ED504}"/>
          </ac:spMkLst>
        </pc:spChg>
        <pc:spChg chg="add mod">
          <ac:chgData name="naushad manzoor" userId="e24cb9e0959dcf3e" providerId="Windows Live" clId="Web-{4A4EE46B-1792-4DEA-A745-D8AAD27DB4BE}" dt="2022-11-18T09:44:28.388" v="356" actId="1076"/>
          <ac:spMkLst>
            <pc:docMk/>
            <pc:sldMk cId="3980429323" sldId="262"/>
            <ac:spMk id="16" creationId="{40E7017E-5184-B2C6-AB98-154828D2791F}"/>
          </ac:spMkLst>
        </pc:spChg>
        <pc:picChg chg="add del mod">
          <ac:chgData name="naushad manzoor" userId="e24cb9e0959dcf3e" providerId="Windows Live" clId="Web-{4A4EE46B-1792-4DEA-A745-D8AAD27DB4BE}" dt="2022-11-18T09:42:57.448" v="339"/>
          <ac:picMkLst>
            <pc:docMk/>
            <pc:sldMk cId="3980429323" sldId="262"/>
            <ac:picMk id="4" creationId="{037113D6-9D27-5C37-A9DD-748C48959D37}"/>
          </ac:picMkLst>
        </pc:picChg>
        <pc:cxnChg chg="del mod">
          <ac:chgData name="naushad manzoor" userId="e24cb9e0959dcf3e" providerId="Windows Live" clId="Web-{4A4EE46B-1792-4DEA-A745-D8AAD27DB4BE}" dt="2022-11-18T09:42:50.370" v="337"/>
          <ac:cxnSpMkLst>
            <pc:docMk/>
            <pc:sldMk cId="3980429323" sldId="262"/>
            <ac:cxnSpMk id="6" creationId="{948B09F9-AC62-B8C8-4C6D-AFFDFA7E8513}"/>
          </ac:cxnSpMkLst>
        </pc:cxnChg>
        <pc:cxnChg chg="mod">
          <ac:chgData name="naushad manzoor" userId="e24cb9e0959dcf3e" providerId="Windows Live" clId="Web-{4A4EE46B-1792-4DEA-A745-D8AAD27DB4BE}" dt="2022-11-18T09:42:07.493" v="330" actId="14100"/>
          <ac:cxnSpMkLst>
            <pc:docMk/>
            <pc:sldMk cId="3980429323" sldId="262"/>
            <ac:cxnSpMk id="7" creationId="{626CEC74-39B9-5FEF-6180-3F3AF5DDF1CF}"/>
          </ac:cxnSpMkLst>
        </pc:cxnChg>
        <pc:cxnChg chg="add del mod">
          <ac:chgData name="naushad manzoor" userId="e24cb9e0959dcf3e" providerId="Windows Live" clId="Web-{4A4EE46B-1792-4DEA-A745-D8AAD27DB4BE}" dt="2022-11-18T09:43:04.120" v="340"/>
          <ac:cxnSpMkLst>
            <pc:docMk/>
            <pc:sldMk cId="3980429323" sldId="262"/>
            <ac:cxnSpMk id="9" creationId="{45A77EFC-5CE4-BFAB-6E31-7B781118667A}"/>
          </ac:cxnSpMkLst>
        </pc:cxnChg>
        <pc:cxnChg chg="add mod">
          <ac:chgData name="naushad manzoor" userId="e24cb9e0959dcf3e" providerId="Windows Live" clId="Web-{4A4EE46B-1792-4DEA-A745-D8AAD27DB4BE}" dt="2022-11-18T09:42:17.759" v="332" actId="1076"/>
          <ac:cxnSpMkLst>
            <pc:docMk/>
            <pc:sldMk cId="3980429323" sldId="262"/>
            <ac:cxnSpMk id="12" creationId="{B1C25D40-727B-79D1-986C-B59EDE863B85}"/>
          </ac:cxnSpMkLst>
        </pc:cxnChg>
        <pc:cxnChg chg="add mod">
          <ac:chgData name="naushad manzoor" userId="e24cb9e0959dcf3e" providerId="Windows Live" clId="Web-{4A4EE46B-1792-4DEA-A745-D8AAD27DB4BE}" dt="2022-11-18T09:42:29.119" v="335" actId="14100"/>
          <ac:cxnSpMkLst>
            <pc:docMk/>
            <pc:sldMk cId="3980429323" sldId="262"/>
            <ac:cxnSpMk id="13" creationId="{E10CCFAB-B130-AD57-FA63-AE42C5392652}"/>
          </ac:cxnSpMkLst>
        </pc:cxnChg>
        <pc:cxnChg chg="add mod">
          <ac:chgData name="naushad manzoor" userId="e24cb9e0959dcf3e" providerId="Windows Live" clId="Web-{4A4EE46B-1792-4DEA-A745-D8AAD27DB4BE}" dt="2022-11-18T09:44:24.091" v="355" actId="14100"/>
          <ac:cxnSpMkLst>
            <pc:docMk/>
            <pc:sldMk cId="3980429323" sldId="262"/>
            <ac:cxnSpMk id="17" creationId="{2EC8C5B5-8380-8B5D-E89C-3A9150E0B541}"/>
          </ac:cxnSpMkLst>
        </pc:cxnChg>
      </pc:sldChg>
      <pc:sldChg chg="addSp delSp modSp new">
        <pc:chgData name="naushad manzoor" userId="e24cb9e0959dcf3e" providerId="Windows Live" clId="Web-{4A4EE46B-1792-4DEA-A745-D8AAD27DB4BE}" dt="2022-11-18T09:56:52.538" v="484" actId="1076"/>
        <pc:sldMkLst>
          <pc:docMk/>
          <pc:sldMk cId="734637705" sldId="263"/>
        </pc:sldMkLst>
        <pc:spChg chg="mod">
          <ac:chgData name="naushad manzoor" userId="e24cb9e0959dcf3e" providerId="Windows Live" clId="Web-{4A4EE46B-1792-4DEA-A745-D8AAD27DB4BE}" dt="2022-11-18T09:49:48.508" v="404" actId="20577"/>
          <ac:spMkLst>
            <pc:docMk/>
            <pc:sldMk cId="734637705" sldId="263"/>
            <ac:spMk id="2" creationId="{EAB3B585-3102-C4E8-3D72-5B47C3C073A2}"/>
          </ac:spMkLst>
        </pc:spChg>
        <pc:spChg chg="del">
          <ac:chgData name="naushad manzoor" userId="e24cb9e0959dcf3e" providerId="Windows Live" clId="Web-{4A4EE46B-1792-4DEA-A745-D8AAD27DB4BE}" dt="2022-11-18T09:56:04.255" v="478"/>
          <ac:spMkLst>
            <pc:docMk/>
            <pc:sldMk cId="734637705" sldId="263"/>
            <ac:spMk id="3" creationId="{7370A92D-6FCA-D1BD-05CA-C112BEC676C0}"/>
          </ac:spMkLst>
        </pc:spChg>
        <pc:spChg chg="add mod">
          <ac:chgData name="naushad manzoor" userId="e24cb9e0959dcf3e" providerId="Windows Live" clId="Web-{4A4EE46B-1792-4DEA-A745-D8AAD27DB4BE}" dt="2022-11-18T09:50:10.056" v="414"/>
          <ac:spMkLst>
            <pc:docMk/>
            <pc:sldMk cId="734637705" sldId="263"/>
            <ac:spMk id="4" creationId="{D1C86EB5-8031-6411-5CC4-059CE0654B51}"/>
          </ac:spMkLst>
        </pc:spChg>
        <pc:spChg chg="add mod">
          <ac:chgData name="naushad manzoor" userId="e24cb9e0959dcf3e" providerId="Windows Live" clId="Web-{4A4EE46B-1792-4DEA-A745-D8AAD27DB4BE}" dt="2022-11-18T09:53:45.344" v="462" actId="14100"/>
          <ac:spMkLst>
            <pc:docMk/>
            <pc:sldMk cId="734637705" sldId="263"/>
            <ac:spMk id="7" creationId="{F86E9D87-E9FC-44E8-0772-3B27DF98E9B2}"/>
          </ac:spMkLst>
        </pc:spChg>
        <pc:spChg chg="add mod">
          <ac:chgData name="naushad manzoor" userId="e24cb9e0959dcf3e" providerId="Windows Live" clId="Web-{4A4EE46B-1792-4DEA-A745-D8AAD27DB4BE}" dt="2022-11-18T09:54:01.282" v="464" actId="14100"/>
          <ac:spMkLst>
            <pc:docMk/>
            <pc:sldMk cId="734637705" sldId="263"/>
            <ac:spMk id="8" creationId="{C784A259-F816-F56D-9532-9D616040947D}"/>
          </ac:spMkLst>
        </pc:spChg>
        <pc:spChg chg="add mod">
          <ac:chgData name="naushad manzoor" userId="e24cb9e0959dcf3e" providerId="Windows Live" clId="Web-{4A4EE46B-1792-4DEA-A745-D8AAD27DB4BE}" dt="2022-11-18T09:54:27.345" v="467" actId="14100"/>
          <ac:spMkLst>
            <pc:docMk/>
            <pc:sldMk cId="734637705" sldId="263"/>
            <ac:spMk id="9" creationId="{F9612952-E5CD-D911-47EC-5A7626F91B7D}"/>
          </ac:spMkLst>
        </pc:spChg>
        <pc:spChg chg="add mod">
          <ac:chgData name="naushad manzoor" userId="e24cb9e0959dcf3e" providerId="Windows Live" clId="Web-{4A4EE46B-1792-4DEA-A745-D8AAD27DB4BE}" dt="2022-11-18T09:54:54.471" v="471" actId="14100"/>
          <ac:spMkLst>
            <pc:docMk/>
            <pc:sldMk cId="734637705" sldId="263"/>
            <ac:spMk id="10" creationId="{CB13EE12-B0BC-3D16-49CD-1207A15D9900}"/>
          </ac:spMkLst>
        </pc:spChg>
        <pc:spChg chg="add mod">
          <ac:chgData name="naushad manzoor" userId="e24cb9e0959dcf3e" providerId="Windows Live" clId="Web-{4A4EE46B-1792-4DEA-A745-D8AAD27DB4BE}" dt="2022-11-18T09:55:53.926" v="477" actId="20577"/>
          <ac:spMkLst>
            <pc:docMk/>
            <pc:sldMk cId="734637705" sldId="263"/>
            <ac:spMk id="11" creationId="{DFBEFAE0-83A1-487D-957E-5D9FC5C7B69B}"/>
          </ac:spMkLst>
        </pc:spChg>
        <pc:cxnChg chg="add mod">
          <ac:chgData name="naushad manzoor" userId="e24cb9e0959dcf3e" providerId="Windows Live" clId="Web-{4A4EE46B-1792-4DEA-A745-D8AAD27DB4BE}" dt="2022-11-18T09:56:12.677" v="479" actId="14100"/>
          <ac:cxnSpMkLst>
            <pc:docMk/>
            <pc:sldMk cId="734637705" sldId="263"/>
            <ac:cxnSpMk id="5" creationId="{6711E618-0D66-AADD-6FEA-CCACBF7300A7}"/>
          </ac:cxnSpMkLst>
        </pc:cxnChg>
        <pc:cxnChg chg="add mod">
          <ac:chgData name="naushad manzoor" userId="e24cb9e0959dcf3e" providerId="Windows Live" clId="Web-{4A4EE46B-1792-4DEA-A745-D8AAD27DB4BE}" dt="2022-11-18T09:53:04.124" v="458" actId="14100"/>
          <ac:cxnSpMkLst>
            <pc:docMk/>
            <pc:sldMk cId="734637705" sldId="263"/>
            <ac:cxnSpMk id="6" creationId="{070DB2D2-F960-7F23-B342-D2F525D1720E}"/>
          </ac:cxnSpMkLst>
        </pc:cxnChg>
        <pc:cxnChg chg="add mod">
          <ac:chgData name="naushad manzoor" userId="e24cb9e0959dcf3e" providerId="Windows Live" clId="Web-{4A4EE46B-1792-4DEA-A745-D8AAD27DB4BE}" dt="2022-11-18T09:56:41.365" v="482" actId="1076"/>
          <ac:cxnSpMkLst>
            <pc:docMk/>
            <pc:sldMk cId="734637705" sldId="263"/>
            <ac:cxnSpMk id="12" creationId="{64B9CDE1-71CD-C988-D584-5CBE2D8A7BCA}"/>
          </ac:cxnSpMkLst>
        </pc:cxnChg>
        <pc:cxnChg chg="add mod">
          <ac:chgData name="naushad manzoor" userId="e24cb9e0959dcf3e" providerId="Windows Live" clId="Web-{4A4EE46B-1792-4DEA-A745-D8AAD27DB4BE}" dt="2022-11-18T09:56:38.990" v="481" actId="1076"/>
          <ac:cxnSpMkLst>
            <pc:docMk/>
            <pc:sldMk cId="734637705" sldId="263"/>
            <ac:cxnSpMk id="13" creationId="{859C5057-6DE3-61C2-7A58-AED30F4C9D6E}"/>
          </ac:cxnSpMkLst>
        </pc:cxnChg>
        <pc:cxnChg chg="add mod">
          <ac:chgData name="naushad manzoor" userId="e24cb9e0959dcf3e" providerId="Windows Live" clId="Web-{4A4EE46B-1792-4DEA-A745-D8AAD27DB4BE}" dt="2022-11-18T09:56:48.537" v="483" actId="1076"/>
          <ac:cxnSpMkLst>
            <pc:docMk/>
            <pc:sldMk cId="734637705" sldId="263"/>
            <ac:cxnSpMk id="14" creationId="{C9FDACD6-EFD0-7730-2278-C71C31970EFA}"/>
          </ac:cxnSpMkLst>
        </pc:cxnChg>
        <pc:cxnChg chg="add mod">
          <ac:chgData name="naushad manzoor" userId="e24cb9e0959dcf3e" providerId="Windows Live" clId="Web-{4A4EE46B-1792-4DEA-A745-D8AAD27DB4BE}" dt="2022-11-18T09:56:52.538" v="484" actId="1076"/>
          <ac:cxnSpMkLst>
            <pc:docMk/>
            <pc:sldMk cId="734637705" sldId="263"/>
            <ac:cxnSpMk id="15" creationId="{F5D24D64-35BB-459E-DFC3-4A1E8DD7173B}"/>
          </ac:cxnSpMkLst>
        </pc:cxnChg>
        <pc:cxnChg chg="add mod">
          <ac:chgData name="naushad manzoor" userId="e24cb9e0959dcf3e" providerId="Windows Live" clId="Web-{4A4EE46B-1792-4DEA-A745-D8AAD27DB4BE}" dt="2022-11-18T09:53:17.452" v="459" actId="1076"/>
          <ac:cxnSpMkLst>
            <pc:docMk/>
            <pc:sldMk cId="734637705" sldId="263"/>
            <ac:cxnSpMk id="16" creationId="{6C631848-60D9-87B2-1115-2A31CE96ACEC}"/>
          </ac:cxnSpMkLst>
        </pc:cxnChg>
      </pc:sldChg>
      <pc:sldChg chg="modSp new">
        <pc:chgData name="naushad manzoor" userId="e24cb9e0959dcf3e" providerId="Windows Live" clId="Web-{4A4EE46B-1792-4DEA-A745-D8AAD27DB4BE}" dt="2022-11-18T10:07:21.339" v="522" actId="20577"/>
        <pc:sldMkLst>
          <pc:docMk/>
          <pc:sldMk cId="1585078405" sldId="264"/>
        </pc:sldMkLst>
        <pc:spChg chg="mod">
          <ac:chgData name="naushad manzoor" userId="e24cb9e0959dcf3e" providerId="Windows Live" clId="Web-{4A4EE46B-1792-4DEA-A745-D8AAD27DB4BE}" dt="2022-11-18T10:00:07.138" v="494" actId="14100"/>
          <ac:spMkLst>
            <pc:docMk/>
            <pc:sldMk cId="1585078405" sldId="264"/>
            <ac:spMk id="2" creationId="{277C27ED-E4E7-DAA6-68A2-9C498EA41559}"/>
          </ac:spMkLst>
        </pc:spChg>
        <pc:spChg chg="mod">
          <ac:chgData name="naushad manzoor" userId="e24cb9e0959dcf3e" providerId="Windows Live" clId="Web-{4A4EE46B-1792-4DEA-A745-D8AAD27DB4BE}" dt="2022-11-18T10:07:21.339" v="522" actId="20577"/>
          <ac:spMkLst>
            <pc:docMk/>
            <pc:sldMk cId="1585078405" sldId="264"/>
            <ac:spMk id="3" creationId="{1DAE9988-D21C-BE65-1E20-9E6FB088FEF2}"/>
          </ac:spMkLst>
        </pc:spChg>
      </pc:sldChg>
      <pc:sldChg chg="addSp modSp new">
        <pc:chgData name="naushad manzoor" userId="e24cb9e0959dcf3e" providerId="Windows Live" clId="Web-{4A4EE46B-1792-4DEA-A745-D8AAD27DB4BE}" dt="2022-11-18T10:31:35.565" v="560" actId="20577"/>
        <pc:sldMkLst>
          <pc:docMk/>
          <pc:sldMk cId="2030579843" sldId="265"/>
        </pc:sldMkLst>
        <pc:spChg chg="mod">
          <ac:chgData name="naushad manzoor" userId="e24cb9e0959dcf3e" providerId="Windows Live" clId="Web-{4A4EE46B-1792-4DEA-A745-D8AAD27DB4BE}" dt="2022-11-18T10:07:59.887" v="541" actId="1076"/>
          <ac:spMkLst>
            <pc:docMk/>
            <pc:sldMk cId="2030579843" sldId="265"/>
            <ac:spMk id="2" creationId="{930F1E8B-229E-E0CA-2527-1B242098B600}"/>
          </ac:spMkLst>
        </pc:spChg>
        <pc:spChg chg="add mod">
          <ac:chgData name="naushad manzoor" userId="e24cb9e0959dcf3e" providerId="Windows Live" clId="Web-{4A4EE46B-1792-4DEA-A745-D8AAD27DB4BE}" dt="2022-11-18T10:31:35.565" v="560" actId="20577"/>
          <ac:spMkLst>
            <pc:docMk/>
            <pc:sldMk cId="2030579843" sldId="265"/>
            <ac:spMk id="4" creationId="{D8EF4E8E-A0DF-1D09-10DB-0E1FDFA21AA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4" descr="Calendar&#10;&#10;Description automatically generated">
            <a:extLst>
              <a:ext uri="{FF2B5EF4-FFF2-40B4-BE49-F238E27FC236}">
                <a16:creationId xmlns:a16="http://schemas.microsoft.com/office/drawing/2014/main" id="{991D000F-ACF3-2751-9677-7C45F9BE302F}"/>
              </a:ext>
            </a:extLst>
          </p:cNvPr>
          <p:cNvPicPr>
            <a:picLocks noChangeAspect="1"/>
          </p:cNvPicPr>
          <p:nvPr userDrawn="1"/>
        </p:nvPicPr>
        <p:blipFill>
          <a:blip r:embed="rId2"/>
          <a:stretch>
            <a:fillRect/>
          </a:stretch>
        </p:blipFill>
        <p:spPr>
          <a:xfrm>
            <a:off x="11356470" y="102414"/>
            <a:ext cx="835530" cy="627836"/>
          </a:xfrm>
          <a:prstGeom prst="rect">
            <a:avLst/>
          </a:prstGeom>
        </p:spPr>
      </p:pic>
      <p:sp>
        <p:nvSpPr>
          <p:cNvPr id="8" name="Title 7">
            <a:extLst>
              <a:ext uri="{FF2B5EF4-FFF2-40B4-BE49-F238E27FC236}">
                <a16:creationId xmlns:a16="http://schemas.microsoft.com/office/drawing/2014/main" id="{E9EA104F-6268-F9F7-A40B-DF6D54E5A7DD}"/>
              </a:ext>
            </a:extLst>
          </p:cNvPr>
          <p:cNvSpPr>
            <a:spLocks noGrp="1"/>
          </p:cNvSpPr>
          <p:nvPr>
            <p:ph type="title"/>
          </p:nvPr>
        </p:nvSpPr>
        <p:spPr/>
        <p:txBody>
          <a:bodyPr/>
          <a:lstStyle/>
          <a:p>
            <a:r>
              <a:rPr lang="en-US"/>
              <a:t>Click to edit Master title style</a:t>
            </a:r>
            <a:endParaRPr lang="en-IN"/>
          </a:p>
        </p:txBody>
      </p:sp>
      <p:sp>
        <p:nvSpPr>
          <p:cNvPr id="9" name="Date Placeholder 8">
            <a:extLst>
              <a:ext uri="{FF2B5EF4-FFF2-40B4-BE49-F238E27FC236}">
                <a16:creationId xmlns:a16="http://schemas.microsoft.com/office/drawing/2014/main" id="{A184B370-9A65-3D46-2DDB-8DB28D2378EB}"/>
              </a:ext>
            </a:extLst>
          </p:cNvPr>
          <p:cNvSpPr>
            <a:spLocks noGrp="1"/>
          </p:cNvSpPr>
          <p:nvPr>
            <p:ph type="dt" sz="half" idx="10"/>
          </p:nvPr>
        </p:nvSpPr>
        <p:spPr/>
        <p:txBody>
          <a:bodyPr/>
          <a:lstStyle/>
          <a:p>
            <a:fld id="{846CE7D5-CF57-46EF-B807-FDD0502418D4}" type="datetimeFigureOut">
              <a:rPr lang="en-US" smtClean="0"/>
              <a:t>1/9/2023</a:t>
            </a:fld>
            <a:endParaRPr lang="en-US"/>
          </a:p>
        </p:txBody>
      </p:sp>
      <p:sp>
        <p:nvSpPr>
          <p:cNvPr id="10" name="Footer Placeholder 9">
            <a:extLst>
              <a:ext uri="{FF2B5EF4-FFF2-40B4-BE49-F238E27FC236}">
                <a16:creationId xmlns:a16="http://schemas.microsoft.com/office/drawing/2014/main" id="{88F865CB-1195-ACEF-654A-B8327FF14625}"/>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07719B7D-5BF7-5BE7-9140-0DA5E9E3CB01}"/>
              </a:ext>
            </a:extLst>
          </p:cNvPr>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4" descr="Calendar&#10;&#10;Description automatically generated">
            <a:extLst>
              <a:ext uri="{FF2B5EF4-FFF2-40B4-BE49-F238E27FC236}">
                <a16:creationId xmlns:a16="http://schemas.microsoft.com/office/drawing/2014/main" id="{A0F55524-5C00-E27D-AA31-D1A0A5D347C8}"/>
              </a:ext>
            </a:extLst>
          </p:cNvPr>
          <p:cNvPicPr>
            <a:picLocks noChangeAspect="1"/>
          </p:cNvPicPr>
          <p:nvPr userDrawn="1"/>
        </p:nvPicPr>
        <p:blipFill>
          <a:blip r:embed="rId2"/>
          <a:stretch>
            <a:fillRect/>
          </a:stretch>
        </p:blipFill>
        <p:spPr>
          <a:xfrm>
            <a:off x="11356470" y="102414"/>
            <a:ext cx="835530" cy="627836"/>
          </a:xfrm>
          <a:prstGeom prst="rect">
            <a:avLst/>
          </a:prstGeom>
        </p:spPr>
      </p:pic>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i0.wp.com/technobyte.org/wp-content/uploads/2020/05/mode0_serialcommunication.jpg?ssl=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i0.wp.com/technobyte.org/wp-content/uploads/2020/05/mode0_serialcommunication.jpg?ssl=1"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887" y="-157223"/>
            <a:ext cx="9144000" cy="2387600"/>
          </a:xfrm>
        </p:spPr>
        <p:txBody>
          <a:bodyPr>
            <a:normAutofit/>
          </a:bodyPr>
          <a:lstStyle/>
          <a:p>
            <a:r>
              <a:rPr lang="en-US" sz="4800" b="1" dirty="0">
                <a:latin typeface="Calibri"/>
                <a:cs typeface="Calibri Light"/>
              </a:rPr>
              <a:t>MICROPROCESSORS AND MICROCONTROLLERS (BECE204L)</a:t>
            </a:r>
          </a:p>
        </p:txBody>
      </p:sp>
      <p:sp>
        <p:nvSpPr>
          <p:cNvPr id="3" name="Subtitle 2"/>
          <p:cNvSpPr>
            <a:spLocks noGrp="1"/>
          </p:cNvSpPr>
          <p:nvPr>
            <p:ph type="subTitle" idx="1"/>
          </p:nvPr>
        </p:nvSpPr>
        <p:spPr>
          <a:xfrm>
            <a:off x="1524000" y="2796906"/>
            <a:ext cx="9144000" cy="1655762"/>
          </a:xfrm>
        </p:spPr>
        <p:txBody>
          <a:bodyPr vert="horz" lIns="91440" tIns="45720" rIns="91440" bIns="45720" rtlCol="0" anchor="t">
            <a:noAutofit/>
          </a:bodyPr>
          <a:lstStyle/>
          <a:p>
            <a:r>
              <a:rPr lang="en-US" sz="2000" b="1" dirty="0">
                <a:cs typeface="Calibri"/>
              </a:rPr>
              <a:t>DR. NAUSHAD MANZOOR LASKAR</a:t>
            </a:r>
          </a:p>
          <a:p>
            <a:r>
              <a:rPr lang="en-US" sz="2000" b="1" dirty="0">
                <a:cs typeface="Calibri"/>
              </a:rPr>
              <a:t>ASSISTANT PROFESSOR SG-1</a:t>
            </a:r>
          </a:p>
          <a:p>
            <a:r>
              <a:rPr lang="en-US" sz="2000" b="1" dirty="0">
                <a:cs typeface="Calibri"/>
              </a:rPr>
              <a:t>SCHOOL OF ELECTRONICS ENGINEERING (SENSE)</a:t>
            </a:r>
          </a:p>
          <a:p>
            <a:r>
              <a:rPr lang="en-US" sz="2000" b="1" dirty="0">
                <a:cs typeface="Calibri"/>
              </a:rPr>
              <a:t>VELLORE INSTITUTE OF TECHNOLOGY, VELLORE</a:t>
            </a:r>
          </a:p>
        </p:txBody>
      </p:sp>
      <p:pic>
        <p:nvPicPr>
          <p:cNvPr id="4" name="Picture 4" descr="Calendar&#10;&#10;Description automatically generated">
            <a:extLst>
              <a:ext uri="{FF2B5EF4-FFF2-40B4-BE49-F238E27FC236}">
                <a16:creationId xmlns:a16="http://schemas.microsoft.com/office/drawing/2014/main" id="{93EF4837-D8C7-5BA0-906A-C02686FDA728}"/>
              </a:ext>
            </a:extLst>
          </p:cNvPr>
          <p:cNvPicPr>
            <a:picLocks noChangeAspect="1"/>
          </p:cNvPicPr>
          <p:nvPr/>
        </p:nvPicPr>
        <p:blipFill>
          <a:blip r:embed="rId2"/>
          <a:stretch>
            <a:fillRect/>
          </a:stretch>
        </p:blipFill>
        <p:spPr>
          <a:xfrm>
            <a:off x="4839418" y="4700676"/>
            <a:ext cx="2527540" cy="189925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F72077-64AD-FE9E-1AB8-3C75D08B466C}"/>
              </a:ext>
            </a:extLst>
          </p:cNvPr>
          <p:cNvSpPr txBox="1"/>
          <p:nvPr/>
        </p:nvSpPr>
        <p:spPr>
          <a:xfrm>
            <a:off x="397566" y="179183"/>
            <a:ext cx="6096000" cy="400110"/>
          </a:xfrm>
          <a:prstGeom prst="rect">
            <a:avLst/>
          </a:prstGeom>
          <a:noFill/>
        </p:spPr>
        <p:txBody>
          <a:bodyPr wrap="square">
            <a:spAutoFit/>
          </a:bodyPr>
          <a:lstStyle/>
          <a:p>
            <a:pPr algn="just"/>
            <a:r>
              <a:rPr lang="en-IN" sz="2000" b="1" i="1" u="sng" dirty="0">
                <a:effectLst/>
                <a:cs typeface="Varela Round" panose="00000500000000000000" pitchFamily="2" charset="-79"/>
              </a:rPr>
              <a:t>Timer modes in 8051 microcontroller</a:t>
            </a:r>
            <a:endParaRPr lang="en-IN" sz="2000" b="0" i="1" u="sng" dirty="0">
              <a:effectLst/>
              <a:cs typeface="Varela Round" panose="00000500000000000000" pitchFamily="2" charset="-79"/>
            </a:endParaRPr>
          </a:p>
        </p:txBody>
      </p:sp>
      <p:sp>
        <p:nvSpPr>
          <p:cNvPr id="3" name="TextBox 2">
            <a:extLst>
              <a:ext uri="{FF2B5EF4-FFF2-40B4-BE49-F238E27FC236}">
                <a16:creationId xmlns:a16="http://schemas.microsoft.com/office/drawing/2014/main" id="{5C674CCD-CAD8-45C1-CB12-0692ED321AD2}"/>
              </a:ext>
            </a:extLst>
          </p:cNvPr>
          <p:cNvSpPr txBox="1"/>
          <p:nvPr/>
        </p:nvSpPr>
        <p:spPr>
          <a:xfrm>
            <a:off x="530086" y="688700"/>
            <a:ext cx="5565914" cy="1815882"/>
          </a:xfrm>
          <a:prstGeom prst="rect">
            <a:avLst/>
          </a:prstGeom>
          <a:noFill/>
        </p:spPr>
        <p:txBody>
          <a:bodyPr wrap="square">
            <a:spAutoFit/>
          </a:bodyPr>
          <a:lstStyle/>
          <a:p>
            <a:pPr algn="just"/>
            <a:r>
              <a:rPr lang="en-US" sz="1600" b="1" i="1" u="sng" dirty="0">
                <a:effectLst/>
                <a:cs typeface="Varela Round" panose="00000500000000000000" pitchFamily="2" charset="-79"/>
              </a:rPr>
              <a:t>Mode 3</a:t>
            </a:r>
            <a:r>
              <a:rPr lang="en-US" sz="1600" b="1" i="0" dirty="0">
                <a:effectLst/>
                <a:cs typeface="Varela Round" panose="00000500000000000000" pitchFamily="2" charset="-79"/>
              </a:rPr>
              <a:t>: </a:t>
            </a:r>
            <a:r>
              <a:rPr lang="en-US" sz="1600" b="0" i="0" dirty="0">
                <a:effectLst/>
                <a:cs typeface="Varela Round" panose="00000500000000000000" pitchFamily="2" charset="-79"/>
              </a:rPr>
              <a:t>In this mode, both T0 and T1 behave differently. T0 works as a two 8 bit counters. The lower 8 bits use the control signals for T0 in both TMOD and TCON registers, whereas the second 8-bit counter in T0 uses the control signals for T1. Due to this reason, T1 has no control bits and can be used only for baud rate generation. This mode is beneficial when two timers and baud rate generation are required simultaneously.</a:t>
            </a:r>
            <a:endParaRPr lang="en-IN" sz="1600" dirty="0"/>
          </a:p>
        </p:txBody>
      </p:sp>
      <p:pic>
        <p:nvPicPr>
          <p:cNvPr id="6" name="Picture 5">
            <a:extLst>
              <a:ext uri="{FF2B5EF4-FFF2-40B4-BE49-F238E27FC236}">
                <a16:creationId xmlns:a16="http://schemas.microsoft.com/office/drawing/2014/main" id="{80EEC37F-2090-26FE-24F2-117EE558E141}"/>
              </a:ext>
            </a:extLst>
          </p:cNvPr>
          <p:cNvPicPr>
            <a:picLocks noChangeAspect="1"/>
          </p:cNvPicPr>
          <p:nvPr/>
        </p:nvPicPr>
        <p:blipFill>
          <a:blip r:embed="rId2"/>
          <a:stretch>
            <a:fillRect/>
          </a:stretch>
        </p:blipFill>
        <p:spPr>
          <a:xfrm>
            <a:off x="6268279" y="907514"/>
            <a:ext cx="5665304" cy="1597068"/>
          </a:xfrm>
          <a:prstGeom prst="rect">
            <a:avLst/>
          </a:prstGeom>
        </p:spPr>
      </p:pic>
      <p:sp>
        <p:nvSpPr>
          <p:cNvPr id="8" name="TextBox 7">
            <a:extLst>
              <a:ext uri="{FF2B5EF4-FFF2-40B4-BE49-F238E27FC236}">
                <a16:creationId xmlns:a16="http://schemas.microsoft.com/office/drawing/2014/main" id="{DEF0030D-82EA-8454-9C97-822E26598E0A}"/>
              </a:ext>
            </a:extLst>
          </p:cNvPr>
          <p:cNvSpPr txBox="1"/>
          <p:nvPr/>
        </p:nvSpPr>
        <p:spPr>
          <a:xfrm>
            <a:off x="397566" y="2805886"/>
            <a:ext cx="6096000" cy="400110"/>
          </a:xfrm>
          <a:prstGeom prst="rect">
            <a:avLst/>
          </a:prstGeom>
          <a:noFill/>
        </p:spPr>
        <p:txBody>
          <a:bodyPr wrap="square">
            <a:spAutoFit/>
          </a:bodyPr>
          <a:lstStyle/>
          <a:p>
            <a:pPr algn="just"/>
            <a:r>
              <a:rPr lang="en-IN" sz="2000" b="1" i="1" u="sng" dirty="0">
                <a:effectLst/>
                <a:cs typeface="Varela Round" panose="00000500000000000000" pitchFamily="2" charset="-79"/>
              </a:rPr>
              <a:t>Counters in 8051 microcontroller</a:t>
            </a:r>
            <a:endParaRPr lang="en-IN" sz="2000" b="0" i="1" u="sng" dirty="0">
              <a:effectLst/>
              <a:cs typeface="Varela Round" panose="00000500000000000000" pitchFamily="2" charset="-79"/>
            </a:endParaRPr>
          </a:p>
        </p:txBody>
      </p:sp>
      <p:sp>
        <p:nvSpPr>
          <p:cNvPr id="12" name="TextBox 11">
            <a:extLst>
              <a:ext uri="{FF2B5EF4-FFF2-40B4-BE49-F238E27FC236}">
                <a16:creationId xmlns:a16="http://schemas.microsoft.com/office/drawing/2014/main" id="{050A5848-B893-DC84-2CC7-37F105B1E77D}"/>
              </a:ext>
            </a:extLst>
          </p:cNvPr>
          <p:cNvSpPr txBox="1"/>
          <p:nvPr/>
        </p:nvSpPr>
        <p:spPr>
          <a:xfrm>
            <a:off x="649356" y="3262497"/>
            <a:ext cx="10946296" cy="3046988"/>
          </a:xfrm>
          <a:prstGeom prst="rect">
            <a:avLst/>
          </a:prstGeom>
          <a:noFill/>
        </p:spPr>
        <p:txBody>
          <a:bodyPr wrap="square">
            <a:spAutoFit/>
          </a:bodyPr>
          <a:lstStyle/>
          <a:p>
            <a:pPr marL="285750" indent="-285750" algn="just">
              <a:buFont typeface="Wingdings" panose="05000000000000000000" pitchFamily="2" charset="2"/>
              <a:buChar char="v"/>
            </a:pPr>
            <a:r>
              <a:rPr lang="en-US" sz="1600" b="0" i="0" dirty="0">
                <a:effectLst/>
                <a:cs typeface="Varela Round" panose="00000500000000000000" pitchFamily="2" charset="-79"/>
              </a:rPr>
              <a:t>Timer registers in 8051 are upward counters, increasing the value stored in them on each input clock signal. </a:t>
            </a:r>
          </a:p>
          <a:p>
            <a:pPr marL="285750" indent="-285750" algn="just">
              <a:buFont typeface="Wingdings" panose="05000000000000000000" pitchFamily="2" charset="2"/>
              <a:buChar char="v"/>
            </a:pPr>
            <a:endParaRPr lang="en-US" sz="1600" b="0" i="0" dirty="0">
              <a:effectLst/>
              <a:cs typeface="Varela Round" panose="00000500000000000000" pitchFamily="2" charset="-79"/>
            </a:endParaRPr>
          </a:p>
          <a:p>
            <a:pPr marL="285750" indent="-285750" algn="just">
              <a:buFont typeface="Wingdings" panose="05000000000000000000" pitchFamily="2" charset="2"/>
              <a:buChar char="v"/>
            </a:pPr>
            <a:r>
              <a:rPr lang="en-US" sz="1600" b="0" i="0" dirty="0">
                <a:effectLst/>
                <a:cs typeface="Varela Round" panose="00000500000000000000" pitchFamily="2" charset="-79"/>
              </a:rPr>
              <a:t>In the case of timers, this clock frequency is given by the pre-scaler (making it count upwards every 1.08 millisecond). </a:t>
            </a:r>
          </a:p>
          <a:p>
            <a:pPr marL="285750" indent="-285750" algn="just">
              <a:buFont typeface="Wingdings" panose="05000000000000000000" pitchFamily="2" charset="2"/>
              <a:buChar char="v"/>
            </a:pPr>
            <a:endParaRPr lang="en-US" sz="1600" b="0" i="0" dirty="0">
              <a:effectLst/>
              <a:cs typeface="Varela Round" panose="00000500000000000000" pitchFamily="2" charset="-79"/>
            </a:endParaRPr>
          </a:p>
          <a:p>
            <a:pPr marL="285750" indent="-285750" algn="just">
              <a:buFont typeface="Wingdings" panose="05000000000000000000" pitchFamily="2" charset="2"/>
              <a:buChar char="v"/>
            </a:pPr>
            <a:r>
              <a:rPr lang="en-US" sz="1600" b="0" i="0" dirty="0">
                <a:effectLst/>
                <a:cs typeface="Varela Round" panose="00000500000000000000" pitchFamily="2" charset="-79"/>
              </a:rPr>
              <a:t>Whereas in the case of a counter, this signal is given by any input value. Now that the clock signal to the register is given by an external stimulus, it counts upwards for each clock pulse given by the external peripheral making it act as a counter.</a:t>
            </a:r>
          </a:p>
          <a:p>
            <a:pPr marL="285750" indent="-285750" algn="just">
              <a:buFont typeface="Wingdings" panose="05000000000000000000" pitchFamily="2" charset="2"/>
              <a:buChar char="v"/>
            </a:pPr>
            <a:endParaRPr lang="en-US" sz="1600" b="0" i="0" dirty="0">
              <a:effectLst/>
              <a:cs typeface="Varela Round" panose="00000500000000000000" pitchFamily="2" charset="-79"/>
            </a:endParaRPr>
          </a:p>
          <a:p>
            <a:pPr marL="285750" indent="-285750" algn="just">
              <a:buFont typeface="Wingdings" panose="05000000000000000000" pitchFamily="2" charset="2"/>
              <a:buChar char="v"/>
            </a:pPr>
            <a:r>
              <a:rPr lang="en-US" sz="1600" b="0" i="0" dirty="0">
                <a:effectLst/>
                <a:cs typeface="Varela Round" panose="00000500000000000000" pitchFamily="2" charset="-79"/>
              </a:rPr>
              <a:t> All of the things mentioned above about timers are applicable for counters; the only difference being in the value of C/T bit in TMOD register.</a:t>
            </a:r>
          </a:p>
          <a:p>
            <a:pPr marL="285750" indent="-285750" algn="just">
              <a:buFont typeface="Wingdings" panose="05000000000000000000" pitchFamily="2" charset="2"/>
              <a:buChar char="v"/>
            </a:pPr>
            <a:endParaRPr lang="en-US" sz="1600" b="0" i="0" dirty="0">
              <a:effectLst/>
              <a:cs typeface="Varela Round" panose="00000500000000000000" pitchFamily="2" charset="-79"/>
            </a:endParaRPr>
          </a:p>
          <a:p>
            <a:pPr marL="285750" indent="-285750" algn="just">
              <a:buFont typeface="Wingdings" panose="05000000000000000000" pitchFamily="2" charset="2"/>
              <a:buChar char="v"/>
            </a:pPr>
            <a:r>
              <a:rPr lang="en-US" sz="1600" b="1" i="1" u="sng" dirty="0">
                <a:effectLst/>
                <a:cs typeface="Varela Round" panose="00000500000000000000" pitchFamily="2" charset="-79"/>
              </a:rPr>
              <a:t>Note: </a:t>
            </a:r>
            <a:r>
              <a:rPr lang="en-US" sz="1600" dirty="0">
                <a:effectLst/>
                <a:cs typeface="Varela Round" panose="00000500000000000000" pitchFamily="2" charset="-79"/>
              </a:rPr>
              <a:t>D</a:t>
            </a:r>
            <a:r>
              <a:rPr lang="en-US" sz="1600" b="0" i="0" dirty="0">
                <a:effectLst/>
                <a:cs typeface="Varela Round" panose="00000500000000000000" pitchFamily="2" charset="-79"/>
              </a:rPr>
              <a:t>ue to the 16-bit size of timer registers the maximum value you can count up to is 65536 after which the timer is reset. Input signals are taken from port 3.4 for timer 0 and port 3.5 for timer 1.</a:t>
            </a:r>
          </a:p>
        </p:txBody>
      </p:sp>
    </p:spTree>
    <p:extLst>
      <p:ext uri="{BB962C8B-B14F-4D97-AF65-F5344CB8AC3E}">
        <p14:creationId xmlns:p14="http://schemas.microsoft.com/office/powerpoint/2010/main" val="1282377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FBDC70-8C55-F4A2-C6B5-A6B5058F40E3}"/>
              </a:ext>
            </a:extLst>
          </p:cNvPr>
          <p:cNvSpPr>
            <a:spLocks noGrp="1"/>
          </p:cNvSpPr>
          <p:nvPr>
            <p:ph type="title"/>
          </p:nvPr>
        </p:nvSpPr>
        <p:spPr>
          <a:xfrm>
            <a:off x="268357" y="179595"/>
            <a:ext cx="10515600" cy="315912"/>
          </a:xfrm>
        </p:spPr>
        <p:txBody>
          <a:bodyPr>
            <a:normAutofit fontScale="90000"/>
          </a:bodyPr>
          <a:lstStyle/>
          <a:p>
            <a:pPr algn="just"/>
            <a:r>
              <a:rPr lang="en-US" sz="3200" b="1" i="1" u="sng" dirty="0">
                <a:latin typeface="+mn-lt"/>
              </a:rPr>
              <a:t>Serial Communication in 8051</a:t>
            </a:r>
            <a:endParaRPr lang="en-IN" sz="3200" b="1" i="1" u="sng" dirty="0">
              <a:latin typeface="+mn-lt"/>
            </a:endParaRPr>
          </a:p>
        </p:txBody>
      </p:sp>
      <p:sp>
        <p:nvSpPr>
          <p:cNvPr id="5" name="TextBox 4">
            <a:extLst>
              <a:ext uri="{FF2B5EF4-FFF2-40B4-BE49-F238E27FC236}">
                <a16:creationId xmlns:a16="http://schemas.microsoft.com/office/drawing/2014/main" id="{696E333E-559E-61C9-EA67-5AB4859C3A7F}"/>
              </a:ext>
            </a:extLst>
          </p:cNvPr>
          <p:cNvSpPr txBox="1"/>
          <p:nvPr/>
        </p:nvSpPr>
        <p:spPr>
          <a:xfrm>
            <a:off x="185531" y="580857"/>
            <a:ext cx="8229600" cy="1077218"/>
          </a:xfrm>
          <a:prstGeom prst="rect">
            <a:avLst/>
          </a:prstGeom>
          <a:noFill/>
        </p:spPr>
        <p:txBody>
          <a:bodyPr wrap="square">
            <a:spAutoFit/>
          </a:bodyPr>
          <a:lstStyle/>
          <a:p>
            <a:pPr marL="285750" indent="-285750" algn="just">
              <a:buFont typeface="Wingdings" panose="05000000000000000000" pitchFamily="2" charset="2"/>
              <a:buChar char="v"/>
            </a:pPr>
            <a:r>
              <a:rPr lang="en-US" sz="1600" b="0" i="0" dirty="0">
                <a:solidFill>
                  <a:srgbClr val="404040"/>
                </a:solidFill>
                <a:effectLst/>
                <a:cs typeface="Varela Round" panose="00000500000000000000" pitchFamily="2" charset="-79"/>
              </a:rPr>
              <a:t>Computers can communicate with one another using serial or parallel transmission of data.</a:t>
            </a:r>
          </a:p>
          <a:p>
            <a:pPr marL="285750" indent="-285750" algn="just">
              <a:buFont typeface="Wingdings" panose="05000000000000000000" pitchFamily="2" charset="2"/>
              <a:buChar char="v"/>
            </a:pPr>
            <a:r>
              <a:rPr lang="en-US" sz="1600" b="0" i="0" dirty="0">
                <a:solidFill>
                  <a:srgbClr val="404040"/>
                </a:solidFill>
                <a:effectLst/>
                <a:cs typeface="Varela Round" panose="00000500000000000000" pitchFamily="2" charset="-79"/>
              </a:rPr>
              <a:t> In the case of serial communication, one wire is enough to send multiple bits of data in the form of a stream of bits. But for parallel communication individual wires are required for each bit.</a:t>
            </a:r>
            <a:endParaRPr lang="en-IN" sz="1600" dirty="0"/>
          </a:p>
        </p:txBody>
      </p:sp>
      <p:sp>
        <p:nvSpPr>
          <p:cNvPr id="2" name="Rectangle: Rounded Corners 1">
            <a:extLst>
              <a:ext uri="{FF2B5EF4-FFF2-40B4-BE49-F238E27FC236}">
                <a16:creationId xmlns:a16="http://schemas.microsoft.com/office/drawing/2014/main" id="{788403B8-1F2C-333C-4AE2-8B024B1E4D6C}"/>
              </a:ext>
            </a:extLst>
          </p:cNvPr>
          <p:cNvSpPr/>
          <p:nvPr/>
        </p:nvSpPr>
        <p:spPr>
          <a:xfrm>
            <a:off x="4373217" y="1815548"/>
            <a:ext cx="2398644" cy="8309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Serial Communication</a:t>
            </a:r>
          </a:p>
        </p:txBody>
      </p:sp>
      <p:cxnSp>
        <p:nvCxnSpPr>
          <p:cNvPr id="6" name="Straight Connector 5">
            <a:extLst>
              <a:ext uri="{FF2B5EF4-FFF2-40B4-BE49-F238E27FC236}">
                <a16:creationId xmlns:a16="http://schemas.microsoft.com/office/drawing/2014/main" id="{BFA65636-6AFA-CA4A-05B1-510E33CC7911}"/>
              </a:ext>
            </a:extLst>
          </p:cNvPr>
          <p:cNvCxnSpPr>
            <a:cxnSpLocks/>
            <a:stCxn id="2" idx="2"/>
          </p:cNvCxnSpPr>
          <p:nvPr/>
        </p:nvCxnSpPr>
        <p:spPr>
          <a:xfrm>
            <a:off x="5572539" y="2646545"/>
            <a:ext cx="0" cy="53397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2600EA4-9ED1-F43C-0250-45B46DA9D923}"/>
              </a:ext>
            </a:extLst>
          </p:cNvPr>
          <p:cNvCxnSpPr>
            <a:cxnSpLocks/>
          </p:cNvCxnSpPr>
          <p:nvPr/>
        </p:nvCxnSpPr>
        <p:spPr>
          <a:xfrm flipV="1">
            <a:off x="2484781" y="3153602"/>
            <a:ext cx="6089376" cy="81874"/>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E95C34B0-C7EF-7FD1-1664-A06B8E7BDF6A}"/>
              </a:ext>
            </a:extLst>
          </p:cNvPr>
          <p:cNvSpPr/>
          <p:nvPr/>
        </p:nvSpPr>
        <p:spPr>
          <a:xfrm>
            <a:off x="1298711" y="3721703"/>
            <a:ext cx="2398644" cy="8309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Synchronous</a:t>
            </a:r>
          </a:p>
        </p:txBody>
      </p:sp>
      <p:sp>
        <p:nvSpPr>
          <p:cNvPr id="13" name="Rectangle: Rounded Corners 12">
            <a:extLst>
              <a:ext uri="{FF2B5EF4-FFF2-40B4-BE49-F238E27FC236}">
                <a16:creationId xmlns:a16="http://schemas.microsoft.com/office/drawing/2014/main" id="{9800A7C5-1924-AA05-8B8B-ED1C5FA08FE7}"/>
              </a:ext>
            </a:extLst>
          </p:cNvPr>
          <p:cNvSpPr/>
          <p:nvPr/>
        </p:nvSpPr>
        <p:spPr>
          <a:xfrm>
            <a:off x="7374835" y="3742533"/>
            <a:ext cx="2398644" cy="8309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Asynchronous</a:t>
            </a:r>
          </a:p>
        </p:txBody>
      </p:sp>
      <p:cxnSp>
        <p:nvCxnSpPr>
          <p:cNvPr id="16" name="Straight Arrow Connector 15">
            <a:extLst>
              <a:ext uri="{FF2B5EF4-FFF2-40B4-BE49-F238E27FC236}">
                <a16:creationId xmlns:a16="http://schemas.microsoft.com/office/drawing/2014/main" id="{E76ADDBE-CEC3-EA15-5BC4-B6C41C62168F}"/>
              </a:ext>
            </a:extLst>
          </p:cNvPr>
          <p:cNvCxnSpPr>
            <a:cxnSpLocks/>
          </p:cNvCxnSpPr>
          <p:nvPr/>
        </p:nvCxnSpPr>
        <p:spPr>
          <a:xfrm>
            <a:off x="2498033" y="3235187"/>
            <a:ext cx="0" cy="475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886E181-8949-1139-4355-6E75CBDB5B5D}"/>
              </a:ext>
            </a:extLst>
          </p:cNvPr>
          <p:cNvCxnSpPr>
            <a:cxnSpLocks/>
          </p:cNvCxnSpPr>
          <p:nvPr/>
        </p:nvCxnSpPr>
        <p:spPr>
          <a:xfrm>
            <a:off x="8574157" y="3143866"/>
            <a:ext cx="0" cy="577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A91BC6F-67CE-4168-4CF7-CD4AEF313139}"/>
              </a:ext>
            </a:extLst>
          </p:cNvPr>
          <p:cNvSpPr txBox="1"/>
          <p:nvPr/>
        </p:nvSpPr>
        <p:spPr>
          <a:xfrm>
            <a:off x="6543261" y="4564755"/>
            <a:ext cx="5539409" cy="2062103"/>
          </a:xfrm>
          <a:prstGeom prst="rect">
            <a:avLst/>
          </a:prstGeom>
          <a:noFill/>
        </p:spPr>
        <p:txBody>
          <a:bodyPr wrap="square">
            <a:spAutoFit/>
          </a:bodyPr>
          <a:lstStyle/>
          <a:p>
            <a:pPr marL="285750" indent="-285750" algn="just">
              <a:buFont typeface="Wingdings" panose="05000000000000000000" pitchFamily="2" charset="2"/>
              <a:buChar char="Ø"/>
            </a:pPr>
            <a:r>
              <a:rPr lang="en-US" sz="1600" b="0" i="0" dirty="0">
                <a:solidFill>
                  <a:srgbClr val="404040"/>
                </a:solidFill>
                <a:effectLst/>
                <a:cs typeface="Varela Round" panose="00000500000000000000" pitchFamily="2" charset="-79"/>
              </a:rPr>
              <a:t>Does not use a synchronizing clock signal when transferring data. </a:t>
            </a:r>
          </a:p>
          <a:p>
            <a:pPr marL="285750" indent="-285750" algn="just">
              <a:buFont typeface="Wingdings" panose="05000000000000000000" pitchFamily="2" charset="2"/>
              <a:buChar char="Ø"/>
            </a:pPr>
            <a:r>
              <a:rPr lang="en-US" sz="1600" b="0" i="0" dirty="0">
                <a:solidFill>
                  <a:srgbClr val="404040"/>
                </a:solidFill>
                <a:effectLst/>
                <a:cs typeface="Varela Round" panose="00000500000000000000" pitchFamily="2" charset="-79"/>
              </a:rPr>
              <a:t>It uses special characters known as start and stop bits which help the computers synchronize their communication. </a:t>
            </a:r>
          </a:p>
          <a:p>
            <a:pPr marL="285750" indent="-285750" algn="just">
              <a:buFont typeface="Wingdings" panose="05000000000000000000" pitchFamily="2" charset="2"/>
              <a:buChar char="Ø"/>
            </a:pPr>
            <a:r>
              <a:rPr lang="en-US" sz="1600" b="0" i="0" dirty="0">
                <a:solidFill>
                  <a:srgbClr val="404040"/>
                </a:solidFill>
                <a:effectLst/>
                <a:cs typeface="Varela Round" panose="00000500000000000000" pitchFamily="2" charset="-79"/>
              </a:rPr>
              <a:t>These bits also help the communicating devices know when a frame of data is over. </a:t>
            </a:r>
          </a:p>
          <a:p>
            <a:pPr marL="285750" indent="-285750" algn="just">
              <a:buFont typeface="Wingdings" panose="05000000000000000000" pitchFamily="2" charset="2"/>
              <a:buChar char="Ø"/>
            </a:pPr>
            <a:r>
              <a:rPr lang="en-US" sz="1600" b="0" i="0" dirty="0">
                <a:solidFill>
                  <a:srgbClr val="404040"/>
                </a:solidFill>
                <a:effectLst/>
                <a:cs typeface="Varela Round" panose="00000500000000000000" pitchFamily="2" charset="-79"/>
              </a:rPr>
              <a:t>This makes it cheap to implement but can be less efficient when compared to synchronous communication.</a:t>
            </a:r>
            <a:endParaRPr lang="en-IN" sz="1600" dirty="0"/>
          </a:p>
        </p:txBody>
      </p:sp>
      <p:sp>
        <p:nvSpPr>
          <p:cNvPr id="21" name="TextBox 20">
            <a:extLst>
              <a:ext uri="{FF2B5EF4-FFF2-40B4-BE49-F238E27FC236}">
                <a16:creationId xmlns:a16="http://schemas.microsoft.com/office/drawing/2014/main" id="{7F7203F5-AC95-FCC4-AF64-752FA140FB4C}"/>
              </a:ext>
            </a:extLst>
          </p:cNvPr>
          <p:cNvSpPr txBox="1"/>
          <p:nvPr/>
        </p:nvSpPr>
        <p:spPr>
          <a:xfrm>
            <a:off x="109330" y="4549676"/>
            <a:ext cx="6115878" cy="2308324"/>
          </a:xfrm>
          <a:prstGeom prst="rect">
            <a:avLst/>
          </a:prstGeom>
          <a:noFill/>
        </p:spPr>
        <p:txBody>
          <a:bodyPr wrap="square">
            <a:spAutoFit/>
          </a:bodyPr>
          <a:lstStyle/>
          <a:p>
            <a:pPr marL="285750" indent="-285750" algn="just">
              <a:buFont typeface="Wingdings" panose="05000000000000000000" pitchFamily="2" charset="2"/>
              <a:buChar char="Ø"/>
            </a:pPr>
            <a:r>
              <a:rPr lang="en-US" sz="1600" b="0" i="0" dirty="0">
                <a:solidFill>
                  <a:srgbClr val="404040"/>
                </a:solidFill>
                <a:effectLst/>
                <a:cs typeface="Varela Round" panose="00000500000000000000" pitchFamily="2" charset="-79"/>
              </a:rPr>
              <a:t>Two devices communicating with another use the same clock signal to synchronize the data transmission. </a:t>
            </a:r>
          </a:p>
          <a:p>
            <a:pPr marL="285750" indent="-285750" algn="just">
              <a:buFont typeface="Wingdings" panose="05000000000000000000" pitchFamily="2" charset="2"/>
              <a:buChar char="Ø"/>
            </a:pPr>
            <a:r>
              <a:rPr lang="en-US" sz="1600" b="0" i="0" dirty="0">
                <a:solidFill>
                  <a:srgbClr val="404040"/>
                </a:solidFill>
                <a:effectLst/>
                <a:cs typeface="Varela Round" panose="00000500000000000000" pitchFamily="2" charset="-79"/>
              </a:rPr>
              <a:t>What that means is that we use a clock. The clock is common to both the communicating parties. </a:t>
            </a:r>
          </a:p>
          <a:p>
            <a:pPr marL="285750" indent="-285750" algn="just">
              <a:buFont typeface="Wingdings" panose="05000000000000000000" pitchFamily="2" charset="2"/>
              <a:buChar char="Ø"/>
            </a:pPr>
            <a:r>
              <a:rPr lang="en-US" sz="1600" b="0" i="0" dirty="0">
                <a:solidFill>
                  <a:srgbClr val="404040"/>
                </a:solidFill>
                <a:effectLst/>
                <a:cs typeface="Varela Round" panose="00000500000000000000" pitchFamily="2" charset="-79"/>
              </a:rPr>
              <a:t>The reason we use the clock is to tell the devices when the data is being sent and at what speed it needs to sample the data to make sense of it. </a:t>
            </a:r>
          </a:p>
          <a:p>
            <a:pPr marL="285750" indent="-285750" algn="just">
              <a:buFont typeface="Wingdings" panose="05000000000000000000" pitchFamily="2" charset="2"/>
              <a:buChar char="Ø"/>
            </a:pPr>
            <a:r>
              <a:rPr lang="en-US" sz="1600" b="0" i="0" dirty="0">
                <a:solidFill>
                  <a:srgbClr val="404040"/>
                </a:solidFill>
                <a:effectLst/>
                <a:cs typeface="Varela Round" panose="00000500000000000000" pitchFamily="2" charset="-79"/>
              </a:rPr>
              <a:t>This makes it faster and more efficient as it does not have any overhead in terms of start and stop bits.</a:t>
            </a:r>
            <a:endParaRPr lang="en-IN" sz="1600" dirty="0"/>
          </a:p>
        </p:txBody>
      </p:sp>
      <p:pic>
        <p:nvPicPr>
          <p:cNvPr id="1026" name="Picture 2" descr="See the source image">
            <a:extLst>
              <a:ext uri="{FF2B5EF4-FFF2-40B4-BE49-F238E27FC236}">
                <a16:creationId xmlns:a16="http://schemas.microsoft.com/office/drawing/2014/main" id="{68DD603C-5BC7-C339-A30E-A814C3C175F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1333" y="840655"/>
            <a:ext cx="3321335" cy="2724180"/>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6CB3547E-DC45-F836-5F0A-B822A178A9A3}"/>
              </a:ext>
            </a:extLst>
          </p:cNvPr>
          <p:cNvSpPr txBox="1"/>
          <p:nvPr/>
        </p:nvSpPr>
        <p:spPr>
          <a:xfrm>
            <a:off x="10477950" y="3557867"/>
            <a:ext cx="840295" cy="369332"/>
          </a:xfrm>
          <a:prstGeom prst="rect">
            <a:avLst/>
          </a:prstGeom>
          <a:noFill/>
        </p:spPr>
        <p:txBody>
          <a:bodyPr wrap="none" rtlCol="0">
            <a:spAutoFit/>
          </a:bodyPr>
          <a:lstStyle/>
          <a:p>
            <a:r>
              <a:rPr lang="en-IN" b="1" dirty="0"/>
              <a:t>Modes</a:t>
            </a:r>
          </a:p>
        </p:txBody>
      </p:sp>
    </p:spTree>
    <p:extLst>
      <p:ext uri="{BB962C8B-B14F-4D97-AF65-F5344CB8AC3E}">
        <p14:creationId xmlns:p14="http://schemas.microsoft.com/office/powerpoint/2010/main" val="1659215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E1A015-8256-A549-6E67-C42ACD8751D4}"/>
              </a:ext>
            </a:extLst>
          </p:cNvPr>
          <p:cNvSpPr>
            <a:spLocks noGrp="1"/>
          </p:cNvSpPr>
          <p:nvPr>
            <p:ph type="title"/>
          </p:nvPr>
        </p:nvSpPr>
        <p:spPr>
          <a:xfrm>
            <a:off x="453887" y="365126"/>
            <a:ext cx="6768548" cy="315911"/>
          </a:xfrm>
        </p:spPr>
        <p:txBody>
          <a:bodyPr>
            <a:normAutofit fontScale="90000"/>
          </a:bodyPr>
          <a:lstStyle/>
          <a:p>
            <a:r>
              <a:rPr lang="en-IN" sz="3200" b="1" i="1" u="sng" dirty="0">
                <a:solidFill>
                  <a:srgbClr val="404040"/>
                </a:solidFill>
                <a:effectLst/>
                <a:latin typeface="+mn-lt"/>
                <a:cs typeface="Varela Round" panose="00000500000000000000" pitchFamily="2" charset="-79"/>
              </a:rPr>
              <a:t>UART in Serial Communication</a:t>
            </a:r>
            <a:br>
              <a:rPr lang="en-IN" sz="3200" b="1" i="1" u="sng" dirty="0">
                <a:solidFill>
                  <a:srgbClr val="404040"/>
                </a:solidFill>
                <a:effectLst/>
                <a:latin typeface="+mn-lt"/>
                <a:cs typeface="Varela Round" panose="00000500000000000000" pitchFamily="2" charset="-79"/>
              </a:rPr>
            </a:br>
            <a:endParaRPr lang="en-IN" sz="3200" b="1" i="1" u="sng" dirty="0">
              <a:latin typeface="+mn-lt"/>
            </a:endParaRPr>
          </a:p>
        </p:txBody>
      </p:sp>
      <p:sp>
        <p:nvSpPr>
          <p:cNvPr id="5" name="TextBox 4">
            <a:extLst>
              <a:ext uri="{FF2B5EF4-FFF2-40B4-BE49-F238E27FC236}">
                <a16:creationId xmlns:a16="http://schemas.microsoft.com/office/drawing/2014/main" id="{06469C2C-97BF-F233-F765-8B3168801E41}"/>
              </a:ext>
            </a:extLst>
          </p:cNvPr>
          <p:cNvSpPr txBox="1"/>
          <p:nvPr/>
        </p:nvSpPr>
        <p:spPr>
          <a:xfrm>
            <a:off x="453887" y="725970"/>
            <a:ext cx="10850218" cy="1569660"/>
          </a:xfrm>
          <a:prstGeom prst="rect">
            <a:avLst/>
          </a:prstGeom>
          <a:noFill/>
        </p:spPr>
        <p:txBody>
          <a:bodyPr wrap="square">
            <a:spAutoFit/>
          </a:bodyPr>
          <a:lstStyle/>
          <a:p>
            <a:pPr marL="285750" indent="-285750" algn="just">
              <a:buFont typeface="Wingdings" panose="05000000000000000000" pitchFamily="2" charset="2"/>
              <a:buChar char="v"/>
            </a:pPr>
            <a:r>
              <a:rPr lang="en-US" sz="1600" b="0" i="0" dirty="0">
                <a:solidFill>
                  <a:srgbClr val="404040"/>
                </a:solidFill>
                <a:effectLst/>
                <a:cs typeface="Varela Round" panose="00000500000000000000" pitchFamily="2" charset="-79"/>
              </a:rPr>
              <a:t>8051 uses a special circuit that, by design, for communication. This special circuitry or module is known as a </a:t>
            </a:r>
            <a:r>
              <a:rPr lang="en-US" sz="1600" b="1" i="0" dirty="0">
                <a:solidFill>
                  <a:srgbClr val="404040"/>
                </a:solidFill>
                <a:effectLst/>
                <a:cs typeface="Varela Round" panose="00000500000000000000" pitchFamily="2" charset="-79"/>
              </a:rPr>
              <a:t>UART</a:t>
            </a:r>
            <a:r>
              <a:rPr lang="en-US" sz="1600" b="0" i="0" dirty="0">
                <a:solidFill>
                  <a:srgbClr val="404040"/>
                </a:solidFill>
                <a:effectLst/>
                <a:cs typeface="Varela Round" panose="00000500000000000000" pitchFamily="2" charset="-79"/>
              </a:rPr>
              <a:t>. Its full form is </a:t>
            </a:r>
            <a:r>
              <a:rPr lang="en-US" sz="1600" b="1" i="0" dirty="0">
                <a:solidFill>
                  <a:srgbClr val="404040"/>
                </a:solidFill>
                <a:effectLst/>
                <a:cs typeface="Varela Round" panose="00000500000000000000" pitchFamily="2" charset="-79"/>
              </a:rPr>
              <a:t>Universal Asynchronous Receiver or Transmitter</a:t>
            </a:r>
          </a:p>
          <a:p>
            <a:pPr marL="285750" indent="-285750" algn="just">
              <a:buFont typeface="Wingdings" panose="05000000000000000000" pitchFamily="2" charset="2"/>
              <a:buChar char="v"/>
            </a:pPr>
            <a:r>
              <a:rPr lang="en-US" sz="1600" b="1" dirty="0"/>
              <a:t>Asynchronous mode of data transmission. </a:t>
            </a:r>
          </a:p>
          <a:p>
            <a:pPr marL="285750" indent="-285750" algn="just">
              <a:buFont typeface="Wingdings" panose="05000000000000000000" pitchFamily="2" charset="2"/>
              <a:buChar char="v"/>
            </a:pPr>
            <a:r>
              <a:rPr lang="en-US" sz="1600" dirty="0"/>
              <a:t>In the case of asynchronous data transmission, individual bits of data are transferred in the form </a:t>
            </a:r>
            <a:r>
              <a:rPr lang="en-US" sz="1600" b="1" dirty="0"/>
              <a:t>of frames. </a:t>
            </a:r>
          </a:p>
          <a:p>
            <a:pPr marL="285750" indent="-285750" algn="just">
              <a:buFont typeface="Wingdings" panose="05000000000000000000" pitchFamily="2" charset="2"/>
              <a:buChar char="v"/>
            </a:pPr>
            <a:r>
              <a:rPr lang="en-US" sz="1600" dirty="0"/>
              <a:t>These frames have gaps in between them so that the device can synchronize itself to receive data as it does not use an external clock</a:t>
            </a:r>
            <a:endParaRPr lang="en-IN" sz="1600" dirty="0"/>
          </a:p>
        </p:txBody>
      </p:sp>
      <p:pic>
        <p:nvPicPr>
          <p:cNvPr id="2050" name="Picture 2" descr="framing_in_serial_communication">
            <a:extLst>
              <a:ext uri="{FF2B5EF4-FFF2-40B4-BE49-F238E27FC236}">
                <a16:creationId xmlns:a16="http://schemas.microsoft.com/office/drawing/2014/main" id="{32F0246B-E304-A96F-DBB8-5F9B1C7E9C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4576" y="2060093"/>
            <a:ext cx="5243719" cy="15716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759BB66-9D12-B9A7-3A43-37721C3E7D8C}"/>
              </a:ext>
            </a:extLst>
          </p:cNvPr>
          <p:cNvSpPr txBox="1"/>
          <p:nvPr/>
        </p:nvSpPr>
        <p:spPr>
          <a:xfrm>
            <a:off x="1267239" y="3577485"/>
            <a:ext cx="9223513" cy="2554545"/>
          </a:xfrm>
          <a:prstGeom prst="rect">
            <a:avLst/>
          </a:prstGeom>
          <a:noFill/>
        </p:spPr>
        <p:txBody>
          <a:bodyPr wrap="square">
            <a:spAutoFit/>
          </a:bodyPr>
          <a:lstStyle/>
          <a:p>
            <a:pPr marL="285750" indent="-285750" algn="just">
              <a:buFont typeface="Wingdings" panose="05000000000000000000" pitchFamily="2" charset="2"/>
              <a:buChar char="v"/>
            </a:pPr>
            <a:r>
              <a:rPr lang="en-US" sz="1600" b="0" i="0" dirty="0">
                <a:solidFill>
                  <a:srgbClr val="404040"/>
                </a:solidFill>
                <a:effectLst/>
                <a:cs typeface="Varela Round" panose="00000500000000000000" pitchFamily="2" charset="-79"/>
              </a:rPr>
              <a:t>A UART frame consists of the data to be transmitted (8 bits/9 bits) and Start and Stop bits.</a:t>
            </a:r>
          </a:p>
          <a:p>
            <a:pPr marL="285750" indent="-285750" algn="just">
              <a:buFont typeface="Wingdings" panose="05000000000000000000" pitchFamily="2" charset="2"/>
              <a:buChar char="v"/>
            </a:pPr>
            <a:r>
              <a:rPr lang="en-US" sz="1600" b="0" i="0" dirty="0">
                <a:solidFill>
                  <a:srgbClr val="404040"/>
                </a:solidFill>
                <a:effectLst/>
                <a:cs typeface="Varela Round" panose="00000500000000000000" pitchFamily="2" charset="-79"/>
              </a:rPr>
              <a:t>In some cases, the number of stop bits can be two, but the start bit is always a single bit.</a:t>
            </a:r>
          </a:p>
          <a:p>
            <a:pPr marL="285750" indent="-285750" algn="just">
              <a:buFont typeface="Wingdings" panose="05000000000000000000" pitchFamily="2" charset="2"/>
              <a:buChar char="v"/>
            </a:pPr>
            <a:r>
              <a:rPr lang="en-US" sz="1600" b="0" i="0" dirty="0">
                <a:solidFill>
                  <a:srgbClr val="404040"/>
                </a:solidFill>
                <a:effectLst/>
                <a:cs typeface="Varela Round" panose="00000500000000000000" pitchFamily="2" charset="-79"/>
              </a:rPr>
              <a:t>Also, the </a:t>
            </a:r>
            <a:r>
              <a:rPr lang="en-US" sz="1600" b="1" i="0" dirty="0">
                <a:solidFill>
                  <a:srgbClr val="404040"/>
                </a:solidFill>
                <a:effectLst/>
                <a:cs typeface="Varela Round" panose="00000500000000000000" pitchFamily="2" charset="-79"/>
              </a:rPr>
              <a:t>8051 supports full-duplex communication </a:t>
            </a:r>
            <a:r>
              <a:rPr lang="en-US" sz="1600" b="0" i="0" dirty="0">
                <a:solidFill>
                  <a:srgbClr val="404040"/>
                </a:solidFill>
                <a:effectLst/>
                <a:cs typeface="Varela Round" panose="00000500000000000000" pitchFamily="2" charset="-79"/>
              </a:rPr>
              <a:t>which means it can transmit and receive data at the same time. This is made possible by the special design of </a:t>
            </a:r>
            <a:r>
              <a:rPr lang="en-US" sz="1600" b="1" i="0" dirty="0">
                <a:solidFill>
                  <a:srgbClr val="404040"/>
                </a:solidFill>
                <a:effectLst/>
                <a:cs typeface="Varela Round" panose="00000500000000000000" pitchFamily="2" charset="-79"/>
              </a:rPr>
              <a:t>the SBUF register </a:t>
            </a:r>
          </a:p>
          <a:p>
            <a:pPr marL="285750" indent="-285750" algn="just">
              <a:buFont typeface="Wingdings" panose="05000000000000000000" pitchFamily="2" charset="2"/>
              <a:buChar char="v"/>
            </a:pPr>
            <a:r>
              <a:rPr lang="en-US" sz="1600" b="0" i="0" dirty="0">
                <a:solidFill>
                  <a:srgbClr val="404040"/>
                </a:solidFill>
                <a:effectLst/>
                <a:cs typeface="Varela Round" panose="00000500000000000000" pitchFamily="2" charset="-79"/>
              </a:rPr>
              <a:t>The start bit helps in synchronization and is a low signal for a particular duration of time. The stop bit is a high bit and is followed by a space of low signal, which is used to tell the receiver that a particular character has been transmitted.</a:t>
            </a:r>
          </a:p>
          <a:p>
            <a:pPr marL="285750" indent="-285750" algn="just">
              <a:buFont typeface="Wingdings" panose="05000000000000000000" pitchFamily="2" charset="2"/>
              <a:buChar char="v"/>
            </a:pPr>
            <a:r>
              <a:rPr lang="en-US" sz="1600" b="0" i="0" dirty="0">
                <a:solidFill>
                  <a:srgbClr val="404040"/>
                </a:solidFill>
                <a:effectLst/>
                <a:cs typeface="Varela Round" panose="00000500000000000000" pitchFamily="2" charset="-79"/>
              </a:rPr>
              <a:t>In some cases, a parity bit is also sent with the data to check for transmission errors.</a:t>
            </a:r>
          </a:p>
          <a:p>
            <a:pPr marL="285750" indent="-285750" algn="just">
              <a:buFont typeface="Wingdings" panose="05000000000000000000" pitchFamily="2" charset="2"/>
              <a:buChar char="v"/>
            </a:pPr>
            <a:r>
              <a:rPr lang="en-US" sz="1600" b="0" i="0" dirty="0">
                <a:solidFill>
                  <a:srgbClr val="404040"/>
                </a:solidFill>
                <a:effectLst/>
                <a:cs typeface="Varela Round" panose="00000500000000000000" pitchFamily="2" charset="-79"/>
              </a:rPr>
              <a:t>Some modern microcontrollers with 8051 IP cores support multiple UARTs in addition to other protocols like the I2C and SPI for easy interfacing with other devices</a:t>
            </a:r>
          </a:p>
        </p:txBody>
      </p:sp>
      <p:sp>
        <p:nvSpPr>
          <p:cNvPr id="8" name="TextBox 7">
            <a:extLst>
              <a:ext uri="{FF2B5EF4-FFF2-40B4-BE49-F238E27FC236}">
                <a16:creationId xmlns:a16="http://schemas.microsoft.com/office/drawing/2014/main" id="{5D7BC936-350F-6FD2-B4A9-1A382CF184C1}"/>
              </a:ext>
            </a:extLst>
          </p:cNvPr>
          <p:cNvSpPr txBox="1"/>
          <p:nvPr/>
        </p:nvSpPr>
        <p:spPr>
          <a:xfrm>
            <a:off x="914400" y="3059668"/>
            <a:ext cx="977512" cy="369332"/>
          </a:xfrm>
          <a:prstGeom prst="rect">
            <a:avLst/>
          </a:prstGeom>
          <a:noFill/>
        </p:spPr>
        <p:txBody>
          <a:bodyPr wrap="none" rtlCol="0">
            <a:spAutoFit/>
          </a:bodyPr>
          <a:lstStyle/>
          <a:p>
            <a:r>
              <a:rPr lang="en-IN" b="1" i="1" u="sng" dirty="0"/>
              <a:t>Framing</a:t>
            </a:r>
          </a:p>
        </p:txBody>
      </p:sp>
    </p:spTree>
    <p:extLst>
      <p:ext uri="{BB962C8B-B14F-4D97-AF65-F5344CB8AC3E}">
        <p14:creationId xmlns:p14="http://schemas.microsoft.com/office/powerpoint/2010/main" val="1586426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70F2EF-1CC2-5391-5398-26DD92EE564A}"/>
              </a:ext>
            </a:extLst>
          </p:cNvPr>
          <p:cNvSpPr>
            <a:spLocks noGrp="1"/>
          </p:cNvSpPr>
          <p:nvPr>
            <p:ph type="title"/>
          </p:nvPr>
        </p:nvSpPr>
        <p:spPr>
          <a:xfrm>
            <a:off x="387626" y="312117"/>
            <a:ext cx="10515600" cy="522771"/>
          </a:xfrm>
        </p:spPr>
        <p:txBody>
          <a:bodyPr>
            <a:normAutofit fontScale="90000"/>
          </a:bodyPr>
          <a:lstStyle/>
          <a:p>
            <a:r>
              <a:rPr lang="en-US" sz="3200" b="1" i="1" u="sng" dirty="0">
                <a:solidFill>
                  <a:srgbClr val="404040"/>
                </a:solidFill>
                <a:effectLst/>
                <a:latin typeface="+mn-lt"/>
                <a:cs typeface="Varela Round" panose="00000500000000000000" pitchFamily="2" charset="-79"/>
              </a:rPr>
              <a:t>Registers used in Serial Communication</a:t>
            </a:r>
            <a:br>
              <a:rPr lang="en-US" sz="3200" b="1" i="1" u="sng" dirty="0">
                <a:solidFill>
                  <a:srgbClr val="404040"/>
                </a:solidFill>
                <a:effectLst/>
                <a:latin typeface="+mn-lt"/>
                <a:cs typeface="Varela Round" panose="00000500000000000000" pitchFamily="2" charset="-79"/>
              </a:rPr>
            </a:br>
            <a:endParaRPr lang="en-IN" sz="3200" b="1" i="1" u="sng" dirty="0">
              <a:latin typeface="+mn-lt"/>
            </a:endParaRPr>
          </a:p>
        </p:txBody>
      </p:sp>
      <p:sp>
        <p:nvSpPr>
          <p:cNvPr id="5" name="TextBox 4">
            <a:extLst>
              <a:ext uri="{FF2B5EF4-FFF2-40B4-BE49-F238E27FC236}">
                <a16:creationId xmlns:a16="http://schemas.microsoft.com/office/drawing/2014/main" id="{805044D2-A0D5-CD3A-613C-C47A05932CBA}"/>
              </a:ext>
            </a:extLst>
          </p:cNvPr>
          <p:cNvSpPr txBox="1"/>
          <p:nvPr/>
        </p:nvSpPr>
        <p:spPr>
          <a:xfrm>
            <a:off x="540025" y="633139"/>
            <a:ext cx="11264349" cy="3293209"/>
          </a:xfrm>
          <a:prstGeom prst="rect">
            <a:avLst/>
          </a:prstGeom>
          <a:noFill/>
        </p:spPr>
        <p:txBody>
          <a:bodyPr wrap="square">
            <a:spAutoFit/>
          </a:bodyPr>
          <a:lstStyle/>
          <a:p>
            <a:pPr algn="just"/>
            <a:r>
              <a:rPr lang="en-US" sz="1600" b="1" i="1" u="sng" dirty="0">
                <a:effectLst/>
                <a:cs typeface="Varela Round" panose="00000500000000000000" pitchFamily="2" charset="-79"/>
              </a:rPr>
              <a:t>SBUF register – </a:t>
            </a:r>
            <a:r>
              <a:rPr lang="en-US" sz="1600" b="0" i="1" dirty="0">
                <a:effectLst/>
                <a:cs typeface="Varela Round" panose="00000500000000000000" pitchFamily="2" charset="-79"/>
              </a:rPr>
              <a:t>These are two buffer registers that hold the received data and the data to be transmitted</a:t>
            </a:r>
          </a:p>
          <a:p>
            <a:pPr marL="285750" indent="-285750" algn="just">
              <a:buFont typeface="Wingdings" panose="05000000000000000000" pitchFamily="2" charset="2"/>
              <a:buChar char="§"/>
            </a:pPr>
            <a:r>
              <a:rPr lang="en-US" sz="1600" b="1" dirty="0"/>
              <a:t>8-bit register </a:t>
            </a:r>
            <a:r>
              <a:rPr lang="en-US" sz="1600" dirty="0"/>
              <a:t>which is used only for serial communication.</a:t>
            </a:r>
          </a:p>
          <a:p>
            <a:pPr marL="285750" indent="-285750" algn="just">
              <a:buFont typeface="Wingdings" panose="05000000000000000000" pitchFamily="2" charset="2"/>
              <a:buChar char="§"/>
            </a:pPr>
            <a:r>
              <a:rPr lang="en-US" sz="1600" dirty="0"/>
              <a:t>The SBUF register is actually </a:t>
            </a:r>
            <a:r>
              <a:rPr lang="en-US" sz="1600" b="1" dirty="0"/>
              <a:t>two registers </a:t>
            </a:r>
            <a:r>
              <a:rPr lang="en-US" sz="1600" dirty="0"/>
              <a:t>and not one. Before transmitting or receiving any data placing it in the SBUF register is essential.</a:t>
            </a:r>
          </a:p>
          <a:p>
            <a:pPr marL="285750" indent="-285750" algn="just">
              <a:buFont typeface="Wingdings" panose="05000000000000000000" pitchFamily="2" charset="2"/>
              <a:buChar char="§"/>
            </a:pPr>
            <a:r>
              <a:rPr lang="en-US" sz="1600" dirty="0"/>
              <a:t>During </a:t>
            </a:r>
            <a:r>
              <a:rPr lang="en-US" sz="1600" b="1" dirty="0"/>
              <a:t>transmission start and stop bits </a:t>
            </a:r>
            <a:r>
              <a:rPr lang="en-US" sz="1600" dirty="0"/>
              <a:t>are added to the data once it is placed in the SBUF register, and then the data is transferred through the </a:t>
            </a:r>
            <a:r>
              <a:rPr lang="en-US" sz="1600" b="1" dirty="0"/>
              <a:t>TXD pin(Port 3.0).</a:t>
            </a:r>
          </a:p>
          <a:p>
            <a:pPr marL="285750" indent="-285750" algn="just">
              <a:buFont typeface="Wingdings" panose="05000000000000000000" pitchFamily="2" charset="2"/>
              <a:buChar char="§"/>
            </a:pPr>
            <a:r>
              <a:rPr lang="en-US" sz="1600" dirty="0"/>
              <a:t>In the case of reception, the data is received through </a:t>
            </a:r>
            <a:r>
              <a:rPr lang="en-US" sz="1600" b="1" dirty="0"/>
              <a:t>the RXD pin (Port 3.1), </a:t>
            </a:r>
            <a:r>
              <a:rPr lang="en-US" sz="1600" dirty="0"/>
              <a:t>placed in the SBUF register, and framing bits are removed</a:t>
            </a:r>
          </a:p>
          <a:p>
            <a:pPr marL="285750" indent="-285750" algn="just">
              <a:buFont typeface="Wingdings" panose="05000000000000000000" pitchFamily="2" charset="2"/>
              <a:buChar char="§"/>
            </a:pPr>
            <a:r>
              <a:rPr lang="en-US" sz="1600" dirty="0"/>
              <a:t>The SBUF register is placed at memory location 99H of the 8051 SFR memory space.</a:t>
            </a:r>
          </a:p>
          <a:p>
            <a:pPr marL="285750" indent="-285750" algn="just">
              <a:buFont typeface="Wingdings" panose="05000000000000000000" pitchFamily="2" charset="2"/>
              <a:buChar char="§"/>
            </a:pPr>
            <a:r>
              <a:rPr lang="en-US" sz="1600" dirty="0"/>
              <a:t>It consists of two registers and shift registers to convert the serial data into parallel or visa versa.</a:t>
            </a:r>
          </a:p>
          <a:p>
            <a:pPr marL="285750" indent="-285750" algn="just">
              <a:buFont typeface="Wingdings" panose="05000000000000000000" pitchFamily="2" charset="2"/>
              <a:buChar char="§"/>
            </a:pPr>
            <a:r>
              <a:rPr lang="en-US" sz="1600" dirty="0"/>
              <a:t>As the 8051 has two independent registers, it can transmit and receive data at the same time.</a:t>
            </a:r>
          </a:p>
          <a:p>
            <a:pPr marL="285750" indent="-285750" algn="just">
              <a:buFont typeface="Wingdings" panose="05000000000000000000" pitchFamily="2" charset="2"/>
              <a:buChar char="§"/>
            </a:pPr>
            <a:r>
              <a:rPr lang="en-US" sz="1600" dirty="0"/>
              <a:t>The shift register in the RXD side acts as a buffer. It allows one byte of data to be received while another is stored in the buffer. If one byte is read by the CPU and the other is not </a:t>
            </a:r>
            <a:r>
              <a:rPr lang="en-US" sz="1600" dirty="0" err="1"/>
              <a:t>fulls</a:t>
            </a:r>
            <a:r>
              <a:rPr lang="en-US" sz="1600" dirty="0"/>
              <a:t> received this mechanism prevents erroneous reception.</a:t>
            </a:r>
            <a:endParaRPr lang="en-IN" sz="1600" dirty="0"/>
          </a:p>
        </p:txBody>
      </p:sp>
      <p:pic>
        <p:nvPicPr>
          <p:cNvPr id="8" name="Picture 7">
            <a:extLst>
              <a:ext uri="{FF2B5EF4-FFF2-40B4-BE49-F238E27FC236}">
                <a16:creationId xmlns:a16="http://schemas.microsoft.com/office/drawing/2014/main" id="{EF84BBC3-8BF3-BC02-B0D1-376D47E12D0C}"/>
              </a:ext>
            </a:extLst>
          </p:cNvPr>
          <p:cNvPicPr>
            <a:picLocks noChangeAspect="1"/>
          </p:cNvPicPr>
          <p:nvPr/>
        </p:nvPicPr>
        <p:blipFill>
          <a:blip r:embed="rId2"/>
          <a:stretch>
            <a:fillRect/>
          </a:stretch>
        </p:blipFill>
        <p:spPr>
          <a:xfrm>
            <a:off x="2996233" y="4041914"/>
            <a:ext cx="6956149" cy="2503970"/>
          </a:xfrm>
          <a:prstGeom prst="rect">
            <a:avLst/>
          </a:prstGeom>
        </p:spPr>
      </p:pic>
    </p:spTree>
    <p:extLst>
      <p:ext uri="{BB962C8B-B14F-4D97-AF65-F5344CB8AC3E}">
        <p14:creationId xmlns:p14="http://schemas.microsoft.com/office/powerpoint/2010/main" val="2253981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70F2EF-1CC2-5391-5398-26DD92EE564A}"/>
              </a:ext>
            </a:extLst>
          </p:cNvPr>
          <p:cNvSpPr>
            <a:spLocks noGrp="1"/>
          </p:cNvSpPr>
          <p:nvPr>
            <p:ph type="title"/>
          </p:nvPr>
        </p:nvSpPr>
        <p:spPr>
          <a:xfrm>
            <a:off x="387626" y="312117"/>
            <a:ext cx="10515600" cy="522771"/>
          </a:xfrm>
        </p:spPr>
        <p:txBody>
          <a:bodyPr>
            <a:normAutofit fontScale="90000"/>
          </a:bodyPr>
          <a:lstStyle/>
          <a:p>
            <a:r>
              <a:rPr lang="en-US" sz="3200" b="1" i="1" u="sng" dirty="0">
                <a:solidFill>
                  <a:srgbClr val="404040"/>
                </a:solidFill>
                <a:effectLst/>
                <a:latin typeface="+mn-lt"/>
                <a:cs typeface="Varela Round" panose="00000500000000000000" pitchFamily="2" charset="-79"/>
              </a:rPr>
              <a:t>Registers used in Serial Communication</a:t>
            </a:r>
            <a:br>
              <a:rPr lang="en-US" sz="3200" b="1" i="1" u="sng" dirty="0">
                <a:solidFill>
                  <a:srgbClr val="404040"/>
                </a:solidFill>
                <a:effectLst/>
                <a:latin typeface="+mn-lt"/>
                <a:cs typeface="Varela Round" panose="00000500000000000000" pitchFamily="2" charset="-79"/>
              </a:rPr>
            </a:br>
            <a:endParaRPr lang="en-IN" sz="3200" b="1" i="1" u="sng" dirty="0">
              <a:latin typeface="+mn-lt"/>
            </a:endParaRPr>
          </a:p>
        </p:txBody>
      </p:sp>
      <p:sp>
        <p:nvSpPr>
          <p:cNvPr id="5" name="TextBox 4">
            <a:extLst>
              <a:ext uri="{FF2B5EF4-FFF2-40B4-BE49-F238E27FC236}">
                <a16:creationId xmlns:a16="http://schemas.microsoft.com/office/drawing/2014/main" id="{805044D2-A0D5-CD3A-613C-C47A05932CBA}"/>
              </a:ext>
            </a:extLst>
          </p:cNvPr>
          <p:cNvSpPr txBox="1"/>
          <p:nvPr/>
        </p:nvSpPr>
        <p:spPr>
          <a:xfrm>
            <a:off x="540025" y="633139"/>
            <a:ext cx="11264349" cy="1323439"/>
          </a:xfrm>
          <a:prstGeom prst="rect">
            <a:avLst/>
          </a:prstGeom>
          <a:noFill/>
        </p:spPr>
        <p:txBody>
          <a:bodyPr wrap="square">
            <a:spAutoFit/>
          </a:bodyPr>
          <a:lstStyle/>
          <a:p>
            <a:pPr algn="just"/>
            <a:r>
              <a:rPr lang="en-US" sz="1600" b="1" i="1" u="sng" dirty="0">
                <a:effectLst/>
                <a:cs typeface="Varela Round" panose="00000500000000000000" pitchFamily="2" charset="-79"/>
              </a:rPr>
              <a:t>SCON register – </a:t>
            </a:r>
            <a:r>
              <a:rPr lang="en-US" sz="1600" i="1" dirty="0">
                <a:effectLst/>
                <a:cs typeface="Varela Round" panose="00000500000000000000" pitchFamily="2" charset="-79"/>
              </a:rPr>
              <a:t>The control center for serial communication in 8051</a:t>
            </a:r>
          </a:p>
          <a:p>
            <a:pPr marL="285750" indent="-285750" algn="just">
              <a:buFont typeface="Wingdings" panose="05000000000000000000" pitchFamily="2" charset="2"/>
              <a:buChar char="§"/>
            </a:pPr>
            <a:r>
              <a:rPr lang="en-US" sz="1600" dirty="0"/>
              <a:t>To manage asynchronous communication between devices, the SCON register is used. The SCON register is placed at the address 98H and is bit addressable</a:t>
            </a:r>
          </a:p>
          <a:p>
            <a:pPr marL="285750" indent="-285750" algn="just">
              <a:buFont typeface="Wingdings" panose="05000000000000000000" pitchFamily="2" charset="2"/>
              <a:buChar char="§"/>
            </a:pPr>
            <a:r>
              <a:rPr lang="en-US" sz="1600" dirty="0"/>
              <a:t>SCON register is the main control register for UART</a:t>
            </a:r>
          </a:p>
          <a:p>
            <a:pPr marL="285750" indent="-285750" algn="just">
              <a:buFont typeface="Wingdings" panose="05000000000000000000" pitchFamily="2" charset="2"/>
              <a:buChar char="§"/>
            </a:pPr>
            <a:endParaRPr lang="en-IN" sz="1600" dirty="0"/>
          </a:p>
        </p:txBody>
      </p:sp>
      <p:pic>
        <p:nvPicPr>
          <p:cNvPr id="6" name="Picture 5">
            <a:extLst>
              <a:ext uri="{FF2B5EF4-FFF2-40B4-BE49-F238E27FC236}">
                <a16:creationId xmlns:a16="http://schemas.microsoft.com/office/drawing/2014/main" id="{04ECB7FB-9941-148F-2E33-1E4988D48D9C}"/>
              </a:ext>
            </a:extLst>
          </p:cNvPr>
          <p:cNvPicPr>
            <a:picLocks noChangeAspect="1"/>
          </p:cNvPicPr>
          <p:nvPr/>
        </p:nvPicPr>
        <p:blipFill>
          <a:blip r:embed="rId2"/>
          <a:stretch>
            <a:fillRect/>
          </a:stretch>
        </p:blipFill>
        <p:spPr>
          <a:xfrm>
            <a:off x="2817950" y="1844212"/>
            <a:ext cx="6105525" cy="866775"/>
          </a:xfrm>
          <a:prstGeom prst="rect">
            <a:avLst/>
          </a:prstGeom>
        </p:spPr>
      </p:pic>
      <p:sp>
        <p:nvSpPr>
          <p:cNvPr id="9" name="TextBox 8">
            <a:extLst>
              <a:ext uri="{FF2B5EF4-FFF2-40B4-BE49-F238E27FC236}">
                <a16:creationId xmlns:a16="http://schemas.microsoft.com/office/drawing/2014/main" id="{AEB9DD78-0B51-6C1E-509D-2D42BE6FCC11}"/>
              </a:ext>
            </a:extLst>
          </p:cNvPr>
          <p:cNvSpPr txBox="1"/>
          <p:nvPr/>
        </p:nvSpPr>
        <p:spPr>
          <a:xfrm>
            <a:off x="387626" y="2745035"/>
            <a:ext cx="6746807" cy="3293209"/>
          </a:xfrm>
          <a:prstGeom prst="rect">
            <a:avLst/>
          </a:prstGeom>
          <a:noFill/>
        </p:spPr>
        <p:txBody>
          <a:bodyPr wrap="square">
            <a:spAutoFit/>
          </a:bodyPr>
          <a:lstStyle/>
          <a:p>
            <a:pPr marL="285750" indent="-285750" algn="just">
              <a:buFont typeface="Wingdings" panose="05000000000000000000" pitchFamily="2" charset="2"/>
              <a:buChar char="§"/>
            </a:pPr>
            <a:r>
              <a:rPr lang="en-US" sz="1600" b="1" dirty="0"/>
              <a:t>SM2: </a:t>
            </a:r>
            <a:r>
              <a:rPr lang="en-US" sz="1600" dirty="0"/>
              <a:t>This bit is used to enable multiprocessor communication in modes 2 and 3. This pin is mostly set to 0</a:t>
            </a:r>
          </a:p>
          <a:p>
            <a:pPr marL="285750" indent="-285750" algn="just">
              <a:buFont typeface="Wingdings" panose="05000000000000000000" pitchFamily="2" charset="2"/>
              <a:buChar char="§"/>
            </a:pPr>
            <a:r>
              <a:rPr lang="en-US" sz="1600" b="1" dirty="0"/>
              <a:t>REN: </a:t>
            </a:r>
            <a:r>
              <a:rPr lang="en-US" sz="1600" dirty="0"/>
              <a:t>The Ren bit enables or disables reception. If Ren bit is high, then the microcontroller can receive data at port3.1, but when it is 0, this port is disabled.</a:t>
            </a:r>
          </a:p>
          <a:p>
            <a:pPr marL="285750" indent="-285750" algn="just">
              <a:buFont typeface="Wingdings" panose="05000000000000000000" pitchFamily="2" charset="2"/>
              <a:buChar char="§"/>
            </a:pPr>
            <a:r>
              <a:rPr lang="en-US" sz="1600" b="1" dirty="0"/>
              <a:t>TB8: </a:t>
            </a:r>
            <a:r>
              <a:rPr lang="en-US" sz="1600" dirty="0"/>
              <a:t>This register stores the 8th bit in mode 2 and 3 during transmission</a:t>
            </a:r>
          </a:p>
          <a:p>
            <a:pPr marL="285750" indent="-285750" algn="just">
              <a:buFont typeface="Wingdings" panose="05000000000000000000" pitchFamily="2" charset="2"/>
              <a:buChar char="§"/>
            </a:pPr>
            <a:r>
              <a:rPr lang="en-US" sz="1600" b="1" dirty="0"/>
              <a:t>RB8: </a:t>
            </a:r>
            <a:r>
              <a:rPr lang="en-US" sz="1600" dirty="0"/>
              <a:t>This register stores the 8th bit in mode 2 and 3 during the reception of data</a:t>
            </a:r>
          </a:p>
          <a:p>
            <a:pPr marL="285750" indent="-285750" algn="just">
              <a:buFont typeface="Wingdings" panose="05000000000000000000" pitchFamily="2" charset="2"/>
              <a:buChar char="§"/>
            </a:pPr>
            <a:r>
              <a:rPr lang="en-US" sz="1600" b="1" dirty="0"/>
              <a:t>TI: </a:t>
            </a:r>
            <a:r>
              <a:rPr lang="en-US" sz="1600" dirty="0"/>
              <a:t>This interrupt is raised by the hardware when the transmission is complete for a block of data.</a:t>
            </a:r>
          </a:p>
          <a:p>
            <a:pPr marL="285750" indent="-285750" algn="just">
              <a:buFont typeface="Wingdings" panose="05000000000000000000" pitchFamily="2" charset="2"/>
              <a:buChar char="§"/>
            </a:pPr>
            <a:r>
              <a:rPr lang="en-US" sz="1600" b="1" dirty="0"/>
              <a:t>RI</a:t>
            </a:r>
            <a:r>
              <a:rPr lang="en-US" sz="1600" dirty="0"/>
              <a:t>: This interrupt is raised by the hardware when a complete block of data is received.</a:t>
            </a:r>
          </a:p>
          <a:p>
            <a:pPr marL="285750" indent="-285750" algn="just">
              <a:buFont typeface="Wingdings" panose="05000000000000000000" pitchFamily="2" charset="2"/>
              <a:buChar char="§"/>
            </a:pPr>
            <a:r>
              <a:rPr lang="en-US" sz="1600" b="1" dirty="0"/>
              <a:t>SMO and SM1- </a:t>
            </a:r>
            <a:r>
              <a:rPr lang="en-US" sz="1600" dirty="0"/>
              <a:t>These bits select the mode of serial communication</a:t>
            </a:r>
            <a:endParaRPr lang="en-IN" sz="1600" dirty="0"/>
          </a:p>
        </p:txBody>
      </p:sp>
      <p:pic>
        <p:nvPicPr>
          <p:cNvPr id="11" name="Picture 10">
            <a:extLst>
              <a:ext uri="{FF2B5EF4-FFF2-40B4-BE49-F238E27FC236}">
                <a16:creationId xmlns:a16="http://schemas.microsoft.com/office/drawing/2014/main" id="{A6646EF6-0582-29CC-32AC-D7266865FFC5}"/>
              </a:ext>
            </a:extLst>
          </p:cNvPr>
          <p:cNvPicPr>
            <a:picLocks noChangeAspect="1"/>
          </p:cNvPicPr>
          <p:nvPr/>
        </p:nvPicPr>
        <p:blipFill>
          <a:blip r:embed="rId3"/>
          <a:stretch>
            <a:fillRect/>
          </a:stretch>
        </p:blipFill>
        <p:spPr>
          <a:xfrm>
            <a:off x="7312923" y="2807746"/>
            <a:ext cx="4491451" cy="2990318"/>
          </a:xfrm>
          <a:prstGeom prst="rect">
            <a:avLst/>
          </a:prstGeom>
        </p:spPr>
      </p:pic>
    </p:spTree>
    <p:extLst>
      <p:ext uri="{BB962C8B-B14F-4D97-AF65-F5344CB8AC3E}">
        <p14:creationId xmlns:p14="http://schemas.microsoft.com/office/powerpoint/2010/main" val="1377903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58ECD4-4E3E-F15D-B082-D8B4BC5573B9}"/>
              </a:ext>
            </a:extLst>
          </p:cNvPr>
          <p:cNvSpPr txBox="1"/>
          <p:nvPr/>
        </p:nvSpPr>
        <p:spPr>
          <a:xfrm>
            <a:off x="556590" y="834888"/>
            <a:ext cx="10893287" cy="584775"/>
          </a:xfrm>
          <a:prstGeom prst="rect">
            <a:avLst/>
          </a:prstGeom>
          <a:noFill/>
        </p:spPr>
        <p:txBody>
          <a:bodyPr wrap="square">
            <a:spAutoFit/>
          </a:bodyPr>
          <a:lstStyle/>
          <a:p>
            <a:pPr algn="just"/>
            <a:r>
              <a:rPr lang="en-US" sz="1600" b="1" i="1" u="sng" dirty="0">
                <a:solidFill>
                  <a:srgbClr val="404040"/>
                </a:solidFill>
                <a:effectLst/>
                <a:cs typeface="Varela Round" panose="00000500000000000000" pitchFamily="2" charset="-79"/>
              </a:rPr>
              <a:t>TMOD register – </a:t>
            </a:r>
            <a:r>
              <a:rPr lang="en-US" sz="1600" b="0" i="1" dirty="0">
                <a:solidFill>
                  <a:srgbClr val="404040"/>
                </a:solidFill>
                <a:effectLst/>
                <a:cs typeface="Varela Round" panose="00000500000000000000" pitchFamily="2" charset="-79"/>
              </a:rPr>
              <a:t>The register that controls the speed of transmission.</a:t>
            </a:r>
            <a:r>
              <a:rPr lang="en-US" sz="1600" i="1" dirty="0"/>
              <a:t> There are a total of four modes. Out of these, three modes enable asynchronous communication (modes 1,2, and 3). Mode 0 enables synchronous shift-register mode.</a:t>
            </a:r>
            <a:endParaRPr lang="en-IN" sz="1600" i="1" dirty="0"/>
          </a:p>
        </p:txBody>
      </p:sp>
      <p:sp>
        <p:nvSpPr>
          <p:cNvPr id="6" name="Title 2">
            <a:extLst>
              <a:ext uri="{FF2B5EF4-FFF2-40B4-BE49-F238E27FC236}">
                <a16:creationId xmlns:a16="http://schemas.microsoft.com/office/drawing/2014/main" id="{B30784F8-4CC4-9EC6-C41B-26A952C94CBF}"/>
              </a:ext>
            </a:extLst>
          </p:cNvPr>
          <p:cNvSpPr>
            <a:spLocks noGrp="1"/>
          </p:cNvSpPr>
          <p:nvPr>
            <p:ph type="title"/>
          </p:nvPr>
        </p:nvSpPr>
        <p:spPr>
          <a:xfrm>
            <a:off x="387626" y="312117"/>
            <a:ext cx="10515600" cy="522771"/>
          </a:xfrm>
        </p:spPr>
        <p:txBody>
          <a:bodyPr>
            <a:normAutofit fontScale="90000"/>
          </a:bodyPr>
          <a:lstStyle/>
          <a:p>
            <a:r>
              <a:rPr lang="en-US" sz="3200" b="1" i="1" u="sng" dirty="0">
                <a:solidFill>
                  <a:srgbClr val="404040"/>
                </a:solidFill>
                <a:effectLst/>
                <a:latin typeface="+mn-lt"/>
                <a:cs typeface="Varela Round" panose="00000500000000000000" pitchFamily="2" charset="-79"/>
              </a:rPr>
              <a:t>Registers used in Serial Communication</a:t>
            </a:r>
            <a:br>
              <a:rPr lang="en-US" sz="3200" b="1" i="1" u="sng" dirty="0">
                <a:solidFill>
                  <a:srgbClr val="404040"/>
                </a:solidFill>
                <a:effectLst/>
                <a:latin typeface="+mn-lt"/>
                <a:cs typeface="Varela Round" panose="00000500000000000000" pitchFamily="2" charset="-79"/>
              </a:rPr>
            </a:br>
            <a:endParaRPr lang="en-IN" sz="3200" b="1" i="1" u="sng" dirty="0">
              <a:latin typeface="+mn-lt"/>
            </a:endParaRPr>
          </a:p>
        </p:txBody>
      </p:sp>
      <p:sp>
        <p:nvSpPr>
          <p:cNvPr id="8" name="TextBox 7">
            <a:extLst>
              <a:ext uri="{FF2B5EF4-FFF2-40B4-BE49-F238E27FC236}">
                <a16:creationId xmlns:a16="http://schemas.microsoft.com/office/drawing/2014/main" id="{6B5D2B4C-83A9-4E00-6D9A-9A177042BB96}"/>
              </a:ext>
            </a:extLst>
          </p:cNvPr>
          <p:cNvSpPr txBox="1"/>
          <p:nvPr/>
        </p:nvSpPr>
        <p:spPr>
          <a:xfrm>
            <a:off x="556590" y="1419663"/>
            <a:ext cx="11304106" cy="3785652"/>
          </a:xfrm>
          <a:prstGeom prst="rect">
            <a:avLst/>
          </a:prstGeom>
          <a:noFill/>
        </p:spPr>
        <p:txBody>
          <a:bodyPr wrap="square">
            <a:spAutoFit/>
          </a:bodyPr>
          <a:lstStyle/>
          <a:p>
            <a:pPr algn="just"/>
            <a:r>
              <a:rPr lang="en-US" sz="1600" b="1" i="0" dirty="0">
                <a:solidFill>
                  <a:srgbClr val="404040"/>
                </a:solidFill>
                <a:effectLst/>
                <a:cs typeface="Varela Round" panose="00000500000000000000" pitchFamily="2" charset="-79"/>
              </a:rPr>
              <a:t>Mode 0</a:t>
            </a:r>
            <a:endParaRPr lang="en-US" sz="1600" b="0" i="0" dirty="0">
              <a:solidFill>
                <a:srgbClr val="404040"/>
              </a:solidFill>
              <a:effectLst/>
              <a:cs typeface="Varela Round" panose="00000500000000000000" pitchFamily="2" charset="-79"/>
            </a:endParaRPr>
          </a:p>
          <a:p>
            <a:pPr marL="285750" indent="-285750" algn="just">
              <a:buFont typeface="Wingdings" panose="05000000000000000000" pitchFamily="2" charset="2"/>
              <a:buChar char="§"/>
            </a:pPr>
            <a:r>
              <a:rPr lang="en-US" sz="1600" b="0" i="0" dirty="0">
                <a:solidFill>
                  <a:srgbClr val="404040"/>
                </a:solidFill>
                <a:effectLst/>
                <a:cs typeface="Varela Round" panose="00000500000000000000" pitchFamily="2" charset="-79"/>
              </a:rPr>
              <a:t>During this mode, the transfer of data occurs in a synchronous fashion.</a:t>
            </a:r>
          </a:p>
          <a:p>
            <a:pPr marL="285750" indent="-285750" algn="just">
              <a:buFont typeface="Wingdings" panose="05000000000000000000" pitchFamily="2" charset="2"/>
              <a:buChar char="§"/>
            </a:pPr>
            <a:r>
              <a:rPr lang="en-US" sz="1600" b="0" i="0" dirty="0">
                <a:solidFill>
                  <a:srgbClr val="404040"/>
                </a:solidFill>
                <a:effectLst/>
                <a:cs typeface="Varela Round" panose="00000500000000000000" pitchFamily="2" charset="-79"/>
              </a:rPr>
              <a:t>The TXD (which originally stands for transmission) pin (Port 3.1) is used to send/receive the synchronizing clock signal.</a:t>
            </a:r>
          </a:p>
          <a:p>
            <a:pPr marL="285750" indent="-285750" algn="just">
              <a:buFont typeface="Wingdings" panose="05000000000000000000" pitchFamily="2" charset="2"/>
              <a:buChar char="§"/>
            </a:pPr>
            <a:r>
              <a:rPr lang="en-US" sz="1600" b="0" i="0" dirty="0">
                <a:solidFill>
                  <a:srgbClr val="404040"/>
                </a:solidFill>
                <a:effectLst/>
                <a:cs typeface="Varela Round" panose="00000500000000000000" pitchFamily="2" charset="-79"/>
              </a:rPr>
              <a:t>And the RXD (which stands for Receive) pin (Port 3.1) is used for transferring and receiving the data. Reception of data requires REN=1 and RI=0.</a:t>
            </a:r>
          </a:p>
          <a:p>
            <a:pPr marL="285750" indent="-285750" algn="just">
              <a:buFont typeface="Wingdings" panose="05000000000000000000" pitchFamily="2" charset="2"/>
              <a:buChar char="§"/>
            </a:pPr>
            <a:r>
              <a:rPr lang="en-US" sz="1600" b="0" i="0" dirty="0">
                <a:solidFill>
                  <a:srgbClr val="404040"/>
                </a:solidFill>
                <a:effectLst/>
                <a:cs typeface="Varela Round" panose="00000500000000000000" pitchFamily="2" charset="-79"/>
              </a:rPr>
              <a:t>In this mode, the synchronizing clock signal is the frequency of one machine cycle. In the case of 8051, this is (11.059Mhz/12=921.6Mhz).</a:t>
            </a:r>
          </a:p>
          <a:p>
            <a:pPr marL="285750" indent="-285750" algn="just">
              <a:buFont typeface="Wingdings" panose="05000000000000000000" pitchFamily="2" charset="2"/>
              <a:buChar char="§"/>
            </a:pPr>
            <a:r>
              <a:rPr lang="en-US" sz="1600" b="0" i="0" dirty="0">
                <a:solidFill>
                  <a:srgbClr val="404040"/>
                </a:solidFill>
                <a:effectLst/>
                <a:cs typeface="Varela Round" panose="00000500000000000000" pitchFamily="2" charset="-79"/>
              </a:rPr>
              <a:t>Just to emphasize, the TXD pin’s function can be a little misleading as it is used here for sending the synchronizing clock signal.</a:t>
            </a:r>
          </a:p>
          <a:p>
            <a:pPr marL="285750" indent="-285750" algn="just">
              <a:buFont typeface="Wingdings" panose="05000000000000000000" pitchFamily="2" charset="2"/>
              <a:buChar char="§"/>
            </a:pPr>
            <a:r>
              <a:rPr lang="en-US" sz="1600" b="0" i="0" dirty="0">
                <a:solidFill>
                  <a:srgbClr val="404040"/>
                </a:solidFill>
                <a:effectLst/>
                <a:cs typeface="Varela Round" panose="00000500000000000000" pitchFamily="2" charset="-79"/>
              </a:rPr>
              <a:t>In this mode, data is transferred as it would in a shift register—bit by bit with a common synchronizing clock signal.</a:t>
            </a:r>
          </a:p>
          <a:p>
            <a:pPr marL="285750" indent="-285750" algn="just">
              <a:buFont typeface="Wingdings" panose="05000000000000000000" pitchFamily="2" charset="2"/>
              <a:buChar char="§"/>
            </a:pPr>
            <a:r>
              <a:rPr lang="en-US" sz="1600" b="0" i="0" dirty="0">
                <a:solidFill>
                  <a:srgbClr val="404040"/>
                </a:solidFill>
                <a:effectLst/>
                <a:cs typeface="Varela Round" panose="00000500000000000000" pitchFamily="2" charset="-79"/>
              </a:rPr>
              <a:t>8-bit data is shifted, LSB first.</a:t>
            </a:r>
          </a:p>
          <a:p>
            <a:pPr marL="285750" indent="-285750" algn="just">
              <a:buFont typeface="Wingdings" panose="05000000000000000000" pitchFamily="2" charset="2"/>
              <a:buChar char="§"/>
            </a:pPr>
            <a:r>
              <a:rPr lang="en-US" sz="1600" b="0" i="0" dirty="0">
                <a:solidFill>
                  <a:srgbClr val="404040"/>
                </a:solidFill>
                <a:effectLst/>
                <a:cs typeface="Varela Round" panose="00000500000000000000" pitchFamily="2" charset="-79"/>
              </a:rPr>
              <a:t>Transmission starts as soon as data is written into SBUF.</a:t>
            </a:r>
          </a:p>
          <a:p>
            <a:pPr marL="285750" indent="-285750" algn="just">
              <a:buFont typeface="Wingdings" panose="05000000000000000000" pitchFamily="2" charset="2"/>
              <a:buChar char="§"/>
            </a:pPr>
            <a:r>
              <a:rPr lang="en-US" sz="1600" b="0" i="0" dirty="0">
                <a:solidFill>
                  <a:srgbClr val="404040"/>
                </a:solidFill>
                <a:effectLst/>
                <a:cs typeface="Varela Round" panose="00000500000000000000" pitchFamily="2" charset="-79"/>
              </a:rPr>
              <a:t>Value of SCON for transmitting data in mode 0 = 00H.</a:t>
            </a:r>
          </a:p>
          <a:p>
            <a:pPr marL="285750" indent="-285750" algn="just">
              <a:buFont typeface="Wingdings" panose="05000000000000000000" pitchFamily="2" charset="2"/>
              <a:buChar char="§"/>
            </a:pPr>
            <a:r>
              <a:rPr lang="en-US" sz="1600" b="0" i="0" dirty="0">
                <a:solidFill>
                  <a:srgbClr val="404040"/>
                </a:solidFill>
                <a:effectLst/>
                <a:cs typeface="Varela Round" panose="00000500000000000000" pitchFamily="2" charset="-79"/>
              </a:rPr>
              <a:t>Value of SCON for receiving data in mode 0 = 10H.</a:t>
            </a:r>
          </a:p>
          <a:p>
            <a:pPr marL="285750" indent="-285750" algn="just">
              <a:buFont typeface="Wingdings" panose="05000000000000000000" pitchFamily="2" charset="2"/>
              <a:buChar char="§"/>
            </a:pPr>
            <a:br>
              <a:rPr lang="en-US" sz="1600" b="0" i="0" u="none" strike="noStrike" dirty="0">
                <a:solidFill>
                  <a:srgbClr val="4169E1"/>
                </a:solidFill>
                <a:effectLst/>
                <a:cs typeface="Varela Round" panose="00000500000000000000" pitchFamily="2" charset="-79"/>
                <a:hlinkClick r:id="rId2"/>
              </a:rPr>
            </a:br>
            <a:endParaRPr lang="en-IN" sz="1600" dirty="0"/>
          </a:p>
        </p:txBody>
      </p:sp>
      <p:pic>
        <p:nvPicPr>
          <p:cNvPr id="10" name="Picture 9">
            <a:extLst>
              <a:ext uri="{FF2B5EF4-FFF2-40B4-BE49-F238E27FC236}">
                <a16:creationId xmlns:a16="http://schemas.microsoft.com/office/drawing/2014/main" id="{A55E3B4B-520C-EEA2-4E62-246C8AB7388E}"/>
              </a:ext>
            </a:extLst>
          </p:cNvPr>
          <p:cNvPicPr>
            <a:picLocks noChangeAspect="1"/>
          </p:cNvPicPr>
          <p:nvPr/>
        </p:nvPicPr>
        <p:blipFill>
          <a:blip r:embed="rId3"/>
          <a:stretch>
            <a:fillRect/>
          </a:stretch>
        </p:blipFill>
        <p:spPr>
          <a:xfrm>
            <a:off x="6208643" y="3684628"/>
            <a:ext cx="5082209" cy="3041374"/>
          </a:xfrm>
          <a:prstGeom prst="rect">
            <a:avLst/>
          </a:prstGeom>
        </p:spPr>
      </p:pic>
    </p:spTree>
    <p:extLst>
      <p:ext uri="{BB962C8B-B14F-4D97-AF65-F5344CB8AC3E}">
        <p14:creationId xmlns:p14="http://schemas.microsoft.com/office/powerpoint/2010/main" val="3601000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B30784F8-4CC4-9EC6-C41B-26A952C94CBF}"/>
              </a:ext>
            </a:extLst>
          </p:cNvPr>
          <p:cNvSpPr>
            <a:spLocks noGrp="1"/>
          </p:cNvSpPr>
          <p:nvPr>
            <p:ph type="title"/>
          </p:nvPr>
        </p:nvSpPr>
        <p:spPr>
          <a:xfrm>
            <a:off x="387626" y="312117"/>
            <a:ext cx="10515600" cy="522771"/>
          </a:xfrm>
        </p:spPr>
        <p:txBody>
          <a:bodyPr>
            <a:normAutofit fontScale="90000"/>
          </a:bodyPr>
          <a:lstStyle/>
          <a:p>
            <a:r>
              <a:rPr lang="en-US" sz="3200" b="1" i="1" u="sng" dirty="0">
                <a:solidFill>
                  <a:srgbClr val="404040"/>
                </a:solidFill>
                <a:effectLst/>
                <a:latin typeface="+mn-lt"/>
                <a:cs typeface="Varela Round" panose="00000500000000000000" pitchFamily="2" charset="-79"/>
              </a:rPr>
              <a:t>Registers used in Serial Communication</a:t>
            </a:r>
            <a:br>
              <a:rPr lang="en-US" sz="3200" b="1" i="1" u="sng" dirty="0">
                <a:solidFill>
                  <a:srgbClr val="404040"/>
                </a:solidFill>
                <a:effectLst/>
                <a:latin typeface="+mn-lt"/>
                <a:cs typeface="Varela Round" panose="00000500000000000000" pitchFamily="2" charset="-79"/>
              </a:rPr>
            </a:br>
            <a:endParaRPr lang="en-IN" sz="3200" b="1" i="1" u="sng" dirty="0">
              <a:latin typeface="+mn-lt"/>
            </a:endParaRPr>
          </a:p>
        </p:txBody>
      </p:sp>
      <p:sp>
        <p:nvSpPr>
          <p:cNvPr id="8" name="TextBox 7">
            <a:extLst>
              <a:ext uri="{FF2B5EF4-FFF2-40B4-BE49-F238E27FC236}">
                <a16:creationId xmlns:a16="http://schemas.microsoft.com/office/drawing/2014/main" id="{6B5D2B4C-83A9-4E00-6D9A-9A177042BB96}"/>
              </a:ext>
            </a:extLst>
          </p:cNvPr>
          <p:cNvSpPr txBox="1"/>
          <p:nvPr/>
        </p:nvSpPr>
        <p:spPr>
          <a:xfrm>
            <a:off x="387626" y="3074410"/>
            <a:ext cx="11676407" cy="3785652"/>
          </a:xfrm>
          <a:prstGeom prst="rect">
            <a:avLst/>
          </a:prstGeom>
          <a:noFill/>
        </p:spPr>
        <p:txBody>
          <a:bodyPr wrap="square">
            <a:spAutoFit/>
          </a:bodyPr>
          <a:lstStyle/>
          <a:p>
            <a:pPr algn="just"/>
            <a:r>
              <a:rPr lang="en-US" sz="1600" b="1" i="0" dirty="0">
                <a:solidFill>
                  <a:srgbClr val="404040"/>
                </a:solidFill>
                <a:effectLst/>
                <a:cs typeface="Varela Round" panose="00000500000000000000" pitchFamily="2" charset="-79"/>
              </a:rPr>
              <a:t>Mode 2</a:t>
            </a:r>
            <a:endParaRPr lang="en-US" sz="1600" b="0" i="0" dirty="0">
              <a:solidFill>
                <a:srgbClr val="404040"/>
              </a:solidFill>
              <a:effectLst/>
              <a:cs typeface="Varela Round" panose="00000500000000000000" pitchFamily="2" charset="-79"/>
            </a:endParaRPr>
          </a:p>
          <a:p>
            <a:pPr marL="285750" indent="-285750" algn="just">
              <a:buFont typeface="Wingdings" panose="05000000000000000000" pitchFamily="2" charset="2"/>
              <a:buChar char="§"/>
            </a:pPr>
            <a:r>
              <a:rPr lang="en-US" sz="1600" b="0" i="0" dirty="0">
                <a:solidFill>
                  <a:srgbClr val="404040"/>
                </a:solidFill>
                <a:effectLst/>
                <a:cs typeface="Varela Round" panose="00000500000000000000" pitchFamily="2" charset="-79"/>
              </a:rPr>
              <a:t>This mode also implements UART communication but can be used to transfer/receive 9 bits of data.</a:t>
            </a:r>
          </a:p>
          <a:p>
            <a:pPr marL="285750" indent="-285750" algn="just">
              <a:buFont typeface="Wingdings" panose="05000000000000000000" pitchFamily="2" charset="2"/>
              <a:buChar char="§"/>
            </a:pPr>
            <a:r>
              <a:rPr lang="en-US" sz="1600" b="0" i="0" dirty="0">
                <a:solidFill>
                  <a:srgbClr val="404040"/>
                </a:solidFill>
                <a:effectLst/>
                <a:cs typeface="Varela Round" panose="00000500000000000000" pitchFamily="2" charset="-79"/>
              </a:rPr>
              <a:t>The baud rate during this mode is fixed to the machine cycle frequency. We’ll look into baud rate generation in the subsequent sections.</a:t>
            </a:r>
          </a:p>
          <a:p>
            <a:pPr marL="285750" indent="-285750" algn="just">
              <a:buFont typeface="Wingdings" panose="05000000000000000000" pitchFamily="2" charset="2"/>
              <a:buChar char="§"/>
            </a:pPr>
            <a:r>
              <a:rPr lang="en-US" sz="1600" b="0" i="0" dirty="0">
                <a:solidFill>
                  <a:srgbClr val="404040"/>
                </a:solidFill>
                <a:effectLst/>
                <a:cs typeface="Varela Round" panose="00000500000000000000" pitchFamily="2" charset="-79"/>
              </a:rPr>
              <a:t>TB8/RB8 store the 9th bit during the same.</a:t>
            </a:r>
          </a:p>
          <a:p>
            <a:pPr marL="285750" indent="-285750" algn="just">
              <a:buFont typeface="Wingdings" panose="05000000000000000000" pitchFamily="2" charset="2"/>
              <a:buChar char="§"/>
            </a:pPr>
            <a:r>
              <a:rPr lang="en-US" sz="1600" b="0" i="0" dirty="0">
                <a:solidFill>
                  <a:srgbClr val="404040"/>
                </a:solidFill>
                <a:effectLst/>
                <a:cs typeface="Varela Round" panose="00000500000000000000" pitchFamily="2" charset="-79"/>
              </a:rPr>
              <a:t>The ninth bit is used for sending party bits or is used in multiprocessor communication.</a:t>
            </a:r>
          </a:p>
          <a:p>
            <a:pPr marL="285750" indent="-285750" algn="just">
              <a:buFont typeface="Wingdings" panose="05000000000000000000" pitchFamily="2" charset="2"/>
              <a:buChar char="§"/>
            </a:pPr>
            <a:r>
              <a:rPr lang="en-US" sz="1600" b="0" i="0" dirty="0">
                <a:solidFill>
                  <a:srgbClr val="404040"/>
                </a:solidFill>
                <a:effectLst/>
                <a:cs typeface="Varela Round" panose="00000500000000000000" pitchFamily="2" charset="-79"/>
              </a:rPr>
              <a:t>the ninth bit is managed by TB8/RB8 in the SCON register.</a:t>
            </a:r>
          </a:p>
          <a:p>
            <a:pPr marL="285750" indent="-285750" algn="just">
              <a:buFont typeface="Wingdings" panose="05000000000000000000" pitchFamily="2" charset="2"/>
              <a:buChar char="§"/>
            </a:pPr>
            <a:r>
              <a:rPr lang="en-US" sz="1600" b="0" i="0" dirty="0">
                <a:solidFill>
                  <a:srgbClr val="404040"/>
                </a:solidFill>
                <a:effectLst/>
                <a:cs typeface="Varela Round" panose="00000500000000000000" pitchFamily="2" charset="-79"/>
              </a:rPr>
              <a:t>For mode 2 in full-duplex, the value 90H should be inserted into the SCON register.</a:t>
            </a:r>
          </a:p>
          <a:p>
            <a:pPr marL="285750" indent="-285750" algn="just">
              <a:buFont typeface="Wingdings" panose="05000000000000000000" pitchFamily="2" charset="2"/>
              <a:buChar char="§"/>
            </a:pPr>
            <a:r>
              <a:rPr lang="en-US" sz="1600" b="0" i="0" dirty="0">
                <a:solidFill>
                  <a:srgbClr val="404040"/>
                </a:solidFill>
                <a:effectLst/>
                <a:cs typeface="Varela Round" panose="00000500000000000000" pitchFamily="2" charset="-79"/>
              </a:rPr>
              <a:t>For mode 2 in half-duplex, the value 80H should be inserted into the SCON register.</a:t>
            </a:r>
          </a:p>
          <a:p>
            <a:pPr algn="just"/>
            <a:r>
              <a:rPr lang="en-US" sz="1600" b="1" i="0" dirty="0">
                <a:solidFill>
                  <a:srgbClr val="404040"/>
                </a:solidFill>
                <a:effectLst/>
                <a:cs typeface="Varela Round" panose="00000500000000000000" pitchFamily="2" charset="-79"/>
              </a:rPr>
              <a:t>Mode 3</a:t>
            </a:r>
            <a:endParaRPr lang="en-US" sz="1600" b="0" i="0" dirty="0">
              <a:solidFill>
                <a:srgbClr val="404040"/>
              </a:solidFill>
              <a:effectLst/>
              <a:cs typeface="Varela Round" panose="00000500000000000000" pitchFamily="2" charset="-79"/>
            </a:endParaRPr>
          </a:p>
          <a:p>
            <a:pPr marL="285750" indent="-285750" algn="just">
              <a:buFont typeface="Wingdings" panose="05000000000000000000" pitchFamily="2" charset="2"/>
              <a:buChar char="§"/>
            </a:pPr>
            <a:r>
              <a:rPr lang="en-US" sz="1600" b="0" i="0" dirty="0">
                <a:solidFill>
                  <a:srgbClr val="404040"/>
                </a:solidFill>
                <a:effectLst/>
                <a:cs typeface="Varela Round" panose="00000500000000000000" pitchFamily="2" charset="-79"/>
              </a:rPr>
              <a:t>This mode is similar to mode 2 but can transfer data at variable baud rates generated by timer 1.</a:t>
            </a:r>
          </a:p>
          <a:p>
            <a:pPr marL="285750" indent="-285750" algn="just">
              <a:buFont typeface="Wingdings" panose="05000000000000000000" pitchFamily="2" charset="2"/>
              <a:buChar char="§"/>
            </a:pPr>
            <a:r>
              <a:rPr lang="en-US" sz="1600" b="0" i="0" dirty="0">
                <a:solidFill>
                  <a:srgbClr val="404040"/>
                </a:solidFill>
                <a:effectLst/>
                <a:cs typeface="Varela Round" panose="00000500000000000000" pitchFamily="2" charset="-79"/>
              </a:rPr>
              <a:t>For mode 2 in full-duplex, the value 130H should be inserted into the SCON register.</a:t>
            </a:r>
          </a:p>
          <a:p>
            <a:pPr marL="285750" indent="-285750" algn="just">
              <a:buFont typeface="Wingdings" panose="05000000000000000000" pitchFamily="2" charset="2"/>
              <a:buChar char="§"/>
            </a:pPr>
            <a:r>
              <a:rPr lang="en-US" sz="1600" b="0" i="0" dirty="0">
                <a:solidFill>
                  <a:srgbClr val="404040"/>
                </a:solidFill>
                <a:effectLst/>
                <a:cs typeface="Varela Round" panose="00000500000000000000" pitchFamily="2" charset="-79"/>
              </a:rPr>
              <a:t>For mode 2 in half-duplex, the value 120H should be inserted into the SCON register</a:t>
            </a:r>
          </a:p>
          <a:p>
            <a:pPr marL="285750" indent="-285750" algn="just">
              <a:buFont typeface="Wingdings" panose="05000000000000000000" pitchFamily="2" charset="2"/>
              <a:buChar char="§"/>
            </a:pPr>
            <a:endParaRPr lang="en-US" sz="1600" b="0" i="0" dirty="0">
              <a:solidFill>
                <a:srgbClr val="404040"/>
              </a:solidFill>
              <a:effectLst/>
              <a:cs typeface="Varela Round" panose="00000500000000000000" pitchFamily="2" charset="-79"/>
            </a:endParaRPr>
          </a:p>
          <a:p>
            <a:pPr marL="285750" indent="-285750" algn="just">
              <a:buFont typeface="Wingdings" panose="05000000000000000000" pitchFamily="2" charset="2"/>
              <a:buChar char="§"/>
            </a:pPr>
            <a:br>
              <a:rPr lang="en-US" sz="1600" b="0" i="0" u="none" strike="noStrike" dirty="0">
                <a:solidFill>
                  <a:srgbClr val="4169E1"/>
                </a:solidFill>
                <a:effectLst/>
                <a:cs typeface="Varela Round" panose="00000500000000000000" pitchFamily="2" charset="-79"/>
                <a:hlinkClick r:id="rId2"/>
              </a:rPr>
            </a:br>
            <a:endParaRPr lang="en-IN" sz="1600" dirty="0"/>
          </a:p>
        </p:txBody>
      </p:sp>
      <p:pic>
        <p:nvPicPr>
          <p:cNvPr id="3" name="Picture 2">
            <a:extLst>
              <a:ext uri="{FF2B5EF4-FFF2-40B4-BE49-F238E27FC236}">
                <a16:creationId xmlns:a16="http://schemas.microsoft.com/office/drawing/2014/main" id="{08905E2C-5BA0-F955-FE5C-EA1EAEF97655}"/>
              </a:ext>
            </a:extLst>
          </p:cNvPr>
          <p:cNvPicPr>
            <a:picLocks noChangeAspect="1"/>
          </p:cNvPicPr>
          <p:nvPr/>
        </p:nvPicPr>
        <p:blipFill>
          <a:blip r:embed="rId3"/>
          <a:stretch>
            <a:fillRect/>
          </a:stretch>
        </p:blipFill>
        <p:spPr>
          <a:xfrm>
            <a:off x="7977808" y="1874086"/>
            <a:ext cx="4086225" cy="1800492"/>
          </a:xfrm>
          <a:prstGeom prst="rect">
            <a:avLst/>
          </a:prstGeom>
        </p:spPr>
      </p:pic>
      <p:sp>
        <p:nvSpPr>
          <p:cNvPr id="13" name="TextBox 12">
            <a:extLst>
              <a:ext uri="{FF2B5EF4-FFF2-40B4-BE49-F238E27FC236}">
                <a16:creationId xmlns:a16="http://schemas.microsoft.com/office/drawing/2014/main" id="{05E2E8F0-C3F1-BFBC-E678-6F2FA621AF59}"/>
              </a:ext>
            </a:extLst>
          </p:cNvPr>
          <p:cNvSpPr txBox="1"/>
          <p:nvPr/>
        </p:nvSpPr>
        <p:spPr>
          <a:xfrm>
            <a:off x="7251010" y="733472"/>
            <a:ext cx="4086225" cy="307777"/>
          </a:xfrm>
          <a:prstGeom prst="rect">
            <a:avLst/>
          </a:prstGeom>
          <a:noFill/>
        </p:spPr>
        <p:txBody>
          <a:bodyPr wrap="square">
            <a:spAutoFit/>
          </a:bodyPr>
          <a:lstStyle/>
          <a:p>
            <a:r>
              <a:rPr lang="en-US" sz="1400" b="1" i="1" dirty="0"/>
              <a:t> number of bits transmitted per second</a:t>
            </a:r>
            <a:endParaRPr lang="en-IN" sz="1400" b="1" i="1" dirty="0"/>
          </a:p>
        </p:txBody>
      </p:sp>
      <p:cxnSp>
        <p:nvCxnSpPr>
          <p:cNvPr id="15" name="Straight Arrow Connector 14">
            <a:extLst>
              <a:ext uri="{FF2B5EF4-FFF2-40B4-BE49-F238E27FC236}">
                <a16:creationId xmlns:a16="http://schemas.microsoft.com/office/drawing/2014/main" id="{2890F852-A157-8406-9F8B-E849B2210835}"/>
              </a:ext>
            </a:extLst>
          </p:cNvPr>
          <p:cNvCxnSpPr/>
          <p:nvPr/>
        </p:nvCxnSpPr>
        <p:spPr>
          <a:xfrm flipV="1">
            <a:off x="8070574" y="1055660"/>
            <a:ext cx="172278" cy="257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2A77AC9-F798-05A6-0165-76BE0C3FE71C}"/>
              </a:ext>
            </a:extLst>
          </p:cNvPr>
          <p:cNvSpPr txBox="1"/>
          <p:nvPr/>
        </p:nvSpPr>
        <p:spPr>
          <a:xfrm>
            <a:off x="387626" y="594420"/>
            <a:ext cx="11383619" cy="2308324"/>
          </a:xfrm>
          <a:prstGeom prst="rect">
            <a:avLst/>
          </a:prstGeom>
          <a:noFill/>
        </p:spPr>
        <p:txBody>
          <a:bodyPr wrap="square">
            <a:spAutoFit/>
          </a:bodyPr>
          <a:lstStyle/>
          <a:p>
            <a:pPr algn="just"/>
            <a:r>
              <a:rPr lang="en-US" sz="1600" b="1" i="0" dirty="0">
                <a:solidFill>
                  <a:srgbClr val="404040"/>
                </a:solidFill>
                <a:effectLst/>
                <a:cs typeface="Varela Round" panose="00000500000000000000" pitchFamily="2" charset="-79"/>
              </a:rPr>
              <a:t>Mode 1</a:t>
            </a:r>
            <a:endParaRPr lang="en-US" sz="1600" b="0" i="0" dirty="0">
              <a:solidFill>
                <a:srgbClr val="404040"/>
              </a:solidFill>
              <a:effectLst/>
              <a:cs typeface="Varela Round" panose="00000500000000000000" pitchFamily="2" charset="-79"/>
            </a:endParaRPr>
          </a:p>
          <a:p>
            <a:pPr marL="285750" indent="-285750" algn="just">
              <a:buFont typeface="Wingdings" panose="05000000000000000000" pitchFamily="2" charset="2"/>
              <a:buChar char="§"/>
            </a:pPr>
            <a:r>
              <a:rPr lang="en-US" sz="1600" b="0" i="0" dirty="0">
                <a:solidFill>
                  <a:srgbClr val="404040"/>
                </a:solidFill>
                <a:effectLst/>
                <a:cs typeface="Varela Round" panose="00000500000000000000" pitchFamily="2" charset="-79"/>
              </a:rPr>
              <a:t>It is the most commonly used mode for UART based serial communication.</a:t>
            </a:r>
          </a:p>
          <a:p>
            <a:pPr marL="285750" indent="-285750" algn="just">
              <a:buFont typeface="Wingdings" panose="05000000000000000000" pitchFamily="2" charset="2"/>
              <a:buChar char="§"/>
            </a:pPr>
            <a:r>
              <a:rPr lang="en-US" sz="1600" b="0" i="0" dirty="0">
                <a:solidFill>
                  <a:srgbClr val="404040"/>
                </a:solidFill>
                <a:effectLst/>
                <a:cs typeface="Varela Round" panose="00000500000000000000" pitchFamily="2" charset="-79"/>
              </a:rPr>
              <a:t>Used mostly for a majority of your simpler UART related applications.</a:t>
            </a:r>
          </a:p>
          <a:p>
            <a:pPr marL="285750" indent="-285750" algn="just">
              <a:buFont typeface="Wingdings" panose="05000000000000000000" pitchFamily="2" charset="2"/>
              <a:buChar char="§"/>
            </a:pPr>
            <a:r>
              <a:rPr lang="en-US" sz="1600" b="0" i="0" dirty="0">
                <a:solidFill>
                  <a:srgbClr val="404040"/>
                </a:solidFill>
                <a:effectLst/>
                <a:cs typeface="Varela Round" panose="00000500000000000000" pitchFamily="2" charset="-79"/>
              </a:rPr>
              <a:t>In this mode, the UART circuitry is used, and the data can be transferred at variable </a:t>
            </a:r>
            <a:r>
              <a:rPr lang="en-US" sz="1600" b="1" i="0" dirty="0">
                <a:solidFill>
                  <a:srgbClr val="404040"/>
                </a:solidFill>
                <a:effectLst/>
                <a:cs typeface="Varela Round" panose="00000500000000000000" pitchFamily="2" charset="-79"/>
              </a:rPr>
              <a:t>baud rates </a:t>
            </a:r>
            <a:r>
              <a:rPr lang="en-US" sz="1600" b="0" i="0" dirty="0">
                <a:solidFill>
                  <a:srgbClr val="404040"/>
                </a:solidFill>
                <a:effectLst/>
                <a:cs typeface="Varela Round" panose="00000500000000000000" pitchFamily="2" charset="-79"/>
              </a:rPr>
              <a:t>which are generated by Timer 1.</a:t>
            </a:r>
          </a:p>
          <a:p>
            <a:pPr marL="285750" indent="-285750" algn="just">
              <a:buFont typeface="Wingdings" panose="05000000000000000000" pitchFamily="2" charset="2"/>
              <a:buChar char="§"/>
            </a:pPr>
            <a:r>
              <a:rPr lang="en-US" sz="1600" b="0" i="0" dirty="0">
                <a:solidFill>
                  <a:srgbClr val="404040"/>
                </a:solidFill>
                <a:effectLst/>
                <a:cs typeface="Varela Round" panose="00000500000000000000" pitchFamily="2" charset="-79"/>
              </a:rPr>
              <a:t>Here the 8051 follows a full-duplex mode of communication and can transmit and receive data at the same time.</a:t>
            </a:r>
          </a:p>
          <a:p>
            <a:pPr marL="285750" indent="-285750" algn="just">
              <a:buFont typeface="Wingdings" panose="05000000000000000000" pitchFamily="2" charset="2"/>
              <a:buChar char="§"/>
            </a:pPr>
            <a:r>
              <a:rPr lang="en-US" sz="1600" b="0" i="0" dirty="0">
                <a:solidFill>
                  <a:srgbClr val="404040"/>
                </a:solidFill>
                <a:effectLst/>
                <a:cs typeface="Varela Round" panose="00000500000000000000" pitchFamily="2" charset="-79"/>
              </a:rPr>
              <a:t>For mode 1 in full-duplex, the value 50H should be inserted into SCON register</a:t>
            </a:r>
          </a:p>
          <a:p>
            <a:pPr marL="285750" indent="-285750" algn="just">
              <a:buFont typeface="Wingdings" panose="05000000000000000000" pitchFamily="2" charset="2"/>
              <a:buChar char="§"/>
            </a:pPr>
            <a:r>
              <a:rPr lang="en-US" sz="1600" b="0" i="0" dirty="0">
                <a:solidFill>
                  <a:srgbClr val="404040"/>
                </a:solidFill>
                <a:effectLst/>
                <a:cs typeface="Varela Round" panose="00000500000000000000" pitchFamily="2" charset="-79"/>
              </a:rPr>
              <a:t>For mode 1 in half-duplex, the value 40H should be inserted into SCON register</a:t>
            </a:r>
          </a:p>
          <a:p>
            <a:pPr algn="just"/>
            <a:br>
              <a:rPr lang="en-US" sz="1600" b="0" i="0" u="none" strike="noStrike" dirty="0">
                <a:solidFill>
                  <a:srgbClr val="4169E1"/>
                </a:solidFill>
                <a:effectLst/>
                <a:cs typeface="Varela Round" panose="00000500000000000000" pitchFamily="2" charset="-79"/>
                <a:hlinkClick r:id="rId2"/>
              </a:rPr>
            </a:br>
            <a:endParaRPr lang="en-IN" sz="1600" dirty="0"/>
          </a:p>
        </p:txBody>
      </p:sp>
    </p:spTree>
    <p:extLst>
      <p:ext uri="{BB962C8B-B14F-4D97-AF65-F5344CB8AC3E}">
        <p14:creationId xmlns:p14="http://schemas.microsoft.com/office/powerpoint/2010/main" val="253206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58216057-36A4-373B-3DC3-722206EA42AB}"/>
              </a:ext>
            </a:extLst>
          </p:cNvPr>
          <p:cNvSpPr>
            <a:spLocks noGrp="1"/>
          </p:cNvSpPr>
          <p:nvPr>
            <p:ph type="title"/>
          </p:nvPr>
        </p:nvSpPr>
        <p:spPr>
          <a:xfrm>
            <a:off x="387626" y="312117"/>
            <a:ext cx="10515600" cy="522771"/>
          </a:xfrm>
        </p:spPr>
        <p:txBody>
          <a:bodyPr>
            <a:normAutofit fontScale="90000"/>
          </a:bodyPr>
          <a:lstStyle/>
          <a:p>
            <a:r>
              <a:rPr lang="en-US" sz="3200" b="1" i="1" u="sng" dirty="0">
                <a:solidFill>
                  <a:srgbClr val="404040"/>
                </a:solidFill>
                <a:effectLst/>
                <a:latin typeface="+mn-lt"/>
                <a:cs typeface="Varela Round" panose="00000500000000000000" pitchFamily="2" charset="-79"/>
              </a:rPr>
              <a:t>Registers used in Serial Communication</a:t>
            </a:r>
            <a:br>
              <a:rPr lang="en-US" sz="3200" b="1" i="1" u="sng" dirty="0">
                <a:solidFill>
                  <a:srgbClr val="404040"/>
                </a:solidFill>
                <a:effectLst/>
                <a:latin typeface="+mn-lt"/>
                <a:cs typeface="Varela Round" panose="00000500000000000000" pitchFamily="2" charset="-79"/>
              </a:rPr>
            </a:br>
            <a:endParaRPr lang="en-IN" sz="3200" b="1" i="1" u="sng" dirty="0">
              <a:latin typeface="+mn-lt"/>
            </a:endParaRPr>
          </a:p>
        </p:txBody>
      </p:sp>
      <p:sp>
        <p:nvSpPr>
          <p:cNvPr id="6" name="TextBox 5">
            <a:extLst>
              <a:ext uri="{FF2B5EF4-FFF2-40B4-BE49-F238E27FC236}">
                <a16:creationId xmlns:a16="http://schemas.microsoft.com/office/drawing/2014/main" id="{E603D638-48CE-F116-839C-72866569E06F}"/>
              </a:ext>
            </a:extLst>
          </p:cNvPr>
          <p:cNvSpPr txBox="1"/>
          <p:nvPr/>
        </p:nvSpPr>
        <p:spPr>
          <a:xfrm>
            <a:off x="702364" y="737008"/>
            <a:ext cx="10200861" cy="830997"/>
          </a:xfrm>
          <a:prstGeom prst="rect">
            <a:avLst/>
          </a:prstGeom>
          <a:noFill/>
        </p:spPr>
        <p:txBody>
          <a:bodyPr wrap="square">
            <a:spAutoFit/>
          </a:bodyPr>
          <a:lstStyle/>
          <a:p>
            <a:r>
              <a:rPr lang="en-US" sz="1600" b="1" i="1" u="sng" dirty="0">
                <a:solidFill>
                  <a:srgbClr val="404040"/>
                </a:solidFill>
                <a:effectLst/>
                <a:cs typeface="Varela Round" panose="00000500000000000000" pitchFamily="2" charset="-79"/>
              </a:rPr>
              <a:t>PCON register – </a:t>
            </a:r>
            <a:r>
              <a:rPr lang="en-US" sz="1600" b="0" i="1" dirty="0">
                <a:solidFill>
                  <a:srgbClr val="404040"/>
                </a:solidFill>
                <a:effectLst/>
                <a:cs typeface="Varela Round" panose="00000500000000000000" pitchFamily="2" charset="-79"/>
              </a:rPr>
              <a:t>Used to double the speed of transmission</a:t>
            </a:r>
          </a:p>
          <a:p>
            <a:pPr marL="285750" indent="-285750">
              <a:buFont typeface="Wingdings" panose="05000000000000000000" pitchFamily="2" charset="2"/>
              <a:buChar char="v"/>
            </a:pPr>
            <a:r>
              <a:rPr lang="en-US" sz="1600" i="1" dirty="0"/>
              <a:t>Bit 7 of the </a:t>
            </a:r>
            <a:r>
              <a:rPr lang="en-US" sz="1600" b="1" i="1" dirty="0"/>
              <a:t>PCON register can be used to double the baud rate. </a:t>
            </a:r>
            <a:r>
              <a:rPr lang="en-US" sz="1600" i="1" dirty="0"/>
              <a:t>When the SMOD bit is set to 0 the value of the dividing factor changes from 32 to 16 due to which the baud rate doubles</a:t>
            </a:r>
            <a:endParaRPr lang="en-IN" sz="1600" i="1" dirty="0"/>
          </a:p>
        </p:txBody>
      </p:sp>
      <p:pic>
        <p:nvPicPr>
          <p:cNvPr id="8" name="Picture 7">
            <a:extLst>
              <a:ext uri="{FF2B5EF4-FFF2-40B4-BE49-F238E27FC236}">
                <a16:creationId xmlns:a16="http://schemas.microsoft.com/office/drawing/2014/main" id="{B9FCF34C-8354-466C-FFCD-C44C68C58693}"/>
              </a:ext>
            </a:extLst>
          </p:cNvPr>
          <p:cNvPicPr>
            <a:picLocks noChangeAspect="1"/>
          </p:cNvPicPr>
          <p:nvPr/>
        </p:nvPicPr>
        <p:blipFill>
          <a:blip r:embed="rId2"/>
          <a:stretch>
            <a:fillRect/>
          </a:stretch>
        </p:blipFill>
        <p:spPr>
          <a:xfrm>
            <a:off x="1089785" y="1732100"/>
            <a:ext cx="5151990" cy="3197709"/>
          </a:xfrm>
          <a:prstGeom prst="rect">
            <a:avLst/>
          </a:prstGeom>
        </p:spPr>
      </p:pic>
      <p:sp>
        <p:nvSpPr>
          <p:cNvPr id="10" name="TextBox 9">
            <a:extLst>
              <a:ext uri="{FF2B5EF4-FFF2-40B4-BE49-F238E27FC236}">
                <a16:creationId xmlns:a16="http://schemas.microsoft.com/office/drawing/2014/main" id="{EE869337-CA4D-5F46-46D6-F69CE870C242}"/>
              </a:ext>
            </a:extLst>
          </p:cNvPr>
          <p:cNvSpPr txBox="1"/>
          <p:nvPr/>
        </p:nvSpPr>
        <p:spPr>
          <a:xfrm>
            <a:off x="6241775" y="2190066"/>
            <a:ext cx="5406886" cy="1323439"/>
          </a:xfrm>
          <a:prstGeom prst="rect">
            <a:avLst/>
          </a:prstGeom>
          <a:noFill/>
        </p:spPr>
        <p:txBody>
          <a:bodyPr wrap="square">
            <a:spAutoFit/>
          </a:bodyPr>
          <a:lstStyle/>
          <a:p>
            <a:pPr algn="just"/>
            <a:r>
              <a:rPr lang="en-US" sz="1600" b="0" i="0" dirty="0">
                <a:solidFill>
                  <a:srgbClr val="404040"/>
                </a:solidFill>
                <a:effectLst/>
                <a:cs typeface="Varela Round" panose="00000500000000000000" pitchFamily="2" charset="-79"/>
              </a:rPr>
              <a:t>The following formula can be used to find the value to be put in TH1 when SMOD=1</a:t>
            </a:r>
          </a:p>
          <a:p>
            <a:pPr algn="just"/>
            <a:r>
              <a:rPr lang="en-US" sz="1600" b="1" i="1" dirty="0">
                <a:solidFill>
                  <a:srgbClr val="404040"/>
                </a:solidFill>
                <a:effectLst/>
                <a:cs typeface="Varela Round" panose="00000500000000000000" pitchFamily="2" charset="-79"/>
              </a:rPr>
              <a:t>TH1=256 – (Crystal Frequency)/(192 x Baud rate)</a:t>
            </a:r>
          </a:p>
          <a:p>
            <a:pPr algn="just"/>
            <a:r>
              <a:rPr lang="en-US" sz="1600" b="0" i="0" dirty="0">
                <a:solidFill>
                  <a:srgbClr val="404040"/>
                </a:solidFill>
                <a:effectLst/>
                <a:cs typeface="Varela Round" panose="00000500000000000000" pitchFamily="2" charset="-79"/>
              </a:rPr>
              <a:t>when SMOD=0</a:t>
            </a:r>
          </a:p>
          <a:p>
            <a:pPr algn="just"/>
            <a:r>
              <a:rPr lang="en-US" sz="1600" b="1" i="1" dirty="0">
                <a:solidFill>
                  <a:srgbClr val="404040"/>
                </a:solidFill>
                <a:effectLst/>
                <a:cs typeface="Varela Round" panose="00000500000000000000" pitchFamily="2" charset="-79"/>
              </a:rPr>
              <a:t>TH1=256 – (Crystal Frequency)/(384 x Baud rate</a:t>
            </a:r>
            <a:r>
              <a:rPr lang="en-US" sz="1600" b="0" i="0" dirty="0">
                <a:solidFill>
                  <a:srgbClr val="404040"/>
                </a:solidFill>
                <a:effectLst/>
                <a:cs typeface="Varela Round" panose="00000500000000000000" pitchFamily="2" charset="-79"/>
              </a:rPr>
              <a:t>)</a:t>
            </a:r>
          </a:p>
        </p:txBody>
      </p:sp>
    </p:spTree>
    <p:extLst>
      <p:ext uri="{BB962C8B-B14F-4D97-AF65-F5344CB8AC3E}">
        <p14:creationId xmlns:p14="http://schemas.microsoft.com/office/powerpoint/2010/main" val="4141934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8F20DA-86C8-7206-21D9-B41960E8E293}"/>
              </a:ext>
            </a:extLst>
          </p:cNvPr>
          <p:cNvSpPr>
            <a:spLocks noGrp="1"/>
          </p:cNvSpPr>
          <p:nvPr>
            <p:ph type="title"/>
          </p:nvPr>
        </p:nvSpPr>
        <p:spPr>
          <a:xfrm>
            <a:off x="400879" y="153091"/>
            <a:ext cx="10515600" cy="315912"/>
          </a:xfrm>
        </p:spPr>
        <p:txBody>
          <a:bodyPr>
            <a:normAutofit fontScale="90000"/>
          </a:bodyPr>
          <a:lstStyle/>
          <a:p>
            <a:r>
              <a:rPr lang="en-IN" sz="3200" b="1" i="1" u="sng" dirty="0">
                <a:latin typeface="+mn-lt"/>
              </a:rPr>
              <a:t>8051 Interrupts</a:t>
            </a:r>
          </a:p>
        </p:txBody>
      </p:sp>
      <p:sp>
        <p:nvSpPr>
          <p:cNvPr id="5" name="TextBox 4">
            <a:extLst>
              <a:ext uri="{FF2B5EF4-FFF2-40B4-BE49-F238E27FC236}">
                <a16:creationId xmlns:a16="http://schemas.microsoft.com/office/drawing/2014/main" id="{A1515D3A-D0DD-A2EB-3D30-5112E569038F}"/>
              </a:ext>
            </a:extLst>
          </p:cNvPr>
          <p:cNvSpPr txBox="1"/>
          <p:nvPr/>
        </p:nvSpPr>
        <p:spPr>
          <a:xfrm>
            <a:off x="609599" y="646188"/>
            <a:ext cx="10787271" cy="1815882"/>
          </a:xfrm>
          <a:prstGeom prst="rect">
            <a:avLst/>
          </a:prstGeom>
          <a:noFill/>
        </p:spPr>
        <p:txBody>
          <a:bodyPr wrap="square">
            <a:spAutoFit/>
          </a:bodyPr>
          <a:lstStyle/>
          <a:p>
            <a:pPr marL="285750" indent="-285750" algn="just">
              <a:buFont typeface="Wingdings" panose="05000000000000000000" pitchFamily="2" charset="2"/>
              <a:buChar char="v"/>
            </a:pPr>
            <a:r>
              <a:rPr lang="en-US" sz="1600" b="0" i="0" dirty="0">
                <a:solidFill>
                  <a:srgbClr val="404040"/>
                </a:solidFill>
                <a:effectLst/>
                <a:cs typeface="Varela Round" panose="00000500000000000000" pitchFamily="2" charset="-79"/>
              </a:rPr>
              <a:t>An </a:t>
            </a:r>
            <a:r>
              <a:rPr lang="en-US" sz="1600" b="1" i="1" dirty="0">
                <a:solidFill>
                  <a:srgbClr val="404040"/>
                </a:solidFill>
                <a:effectLst/>
                <a:cs typeface="Varela Round" panose="00000500000000000000" pitchFamily="2" charset="-79"/>
              </a:rPr>
              <a:t>interrupt</a:t>
            </a:r>
            <a:r>
              <a:rPr lang="en-US" sz="1600" b="0" i="0" dirty="0">
                <a:solidFill>
                  <a:srgbClr val="404040"/>
                </a:solidFill>
                <a:effectLst/>
                <a:cs typeface="Varela Round" panose="00000500000000000000" pitchFamily="2" charset="-79"/>
              </a:rPr>
              <a:t> is a signal sent by hardware or software processes </a:t>
            </a:r>
            <a:r>
              <a:rPr lang="en-US" sz="1600" b="1" i="0" dirty="0">
                <a:solidFill>
                  <a:srgbClr val="404040"/>
                </a:solidFill>
                <a:effectLst/>
                <a:cs typeface="Varela Round" panose="00000500000000000000" pitchFamily="2" charset="-79"/>
              </a:rPr>
              <a:t>calling for the immediate attention of the CPU. </a:t>
            </a:r>
            <a:r>
              <a:rPr lang="en-US" sz="1600" b="0" i="0" dirty="0">
                <a:solidFill>
                  <a:srgbClr val="404040"/>
                </a:solidFill>
                <a:effectLst/>
                <a:cs typeface="Varela Round" panose="00000500000000000000" pitchFamily="2" charset="-79"/>
              </a:rPr>
              <a:t>Once the CPU receives this signal it stops whatever it is doing and takes care of that particular resource.</a:t>
            </a:r>
          </a:p>
          <a:p>
            <a:pPr marL="285750" indent="-285750" algn="just">
              <a:buFont typeface="Wingdings" panose="05000000000000000000" pitchFamily="2" charset="2"/>
              <a:buChar char="v"/>
            </a:pPr>
            <a:r>
              <a:rPr lang="en-US" sz="1600" dirty="0"/>
              <a:t>8051 has a total of </a:t>
            </a:r>
            <a:r>
              <a:rPr lang="en-US" sz="1600" b="1" dirty="0"/>
              <a:t>six interrupts </a:t>
            </a:r>
            <a:r>
              <a:rPr lang="en-US" sz="1600" dirty="0"/>
              <a:t>and each interrupt has a designated interrupt service routine (ISR)/interrupt handler assigned to it. </a:t>
            </a:r>
          </a:p>
          <a:p>
            <a:pPr marL="285750" indent="-285750" algn="just">
              <a:buFont typeface="Wingdings" panose="05000000000000000000" pitchFamily="2" charset="2"/>
              <a:buChar char="v"/>
            </a:pPr>
            <a:r>
              <a:rPr lang="en-US" sz="1600" dirty="0"/>
              <a:t>The </a:t>
            </a:r>
            <a:r>
              <a:rPr lang="en-US" sz="1600" b="1" dirty="0"/>
              <a:t>ISR</a:t>
            </a:r>
            <a:r>
              <a:rPr lang="en-US" sz="1600" dirty="0"/>
              <a:t> is a predefined code that is stored at a particular memory location in the ROM that the microcontroller executes when the designated interrupt arises. </a:t>
            </a:r>
          </a:p>
          <a:p>
            <a:pPr marL="285750" indent="-285750" algn="just">
              <a:buFont typeface="Wingdings" panose="05000000000000000000" pitchFamily="2" charset="2"/>
              <a:buChar char="v"/>
            </a:pPr>
            <a:r>
              <a:rPr lang="en-US" sz="1600" dirty="0"/>
              <a:t>A table known as the “interrupts vector table” is responsible for storing the address of the ISR</a:t>
            </a:r>
            <a:endParaRPr lang="en-IN" sz="1600" dirty="0"/>
          </a:p>
        </p:txBody>
      </p:sp>
      <p:pic>
        <p:nvPicPr>
          <p:cNvPr id="7" name="Picture 6">
            <a:extLst>
              <a:ext uri="{FF2B5EF4-FFF2-40B4-BE49-F238E27FC236}">
                <a16:creationId xmlns:a16="http://schemas.microsoft.com/office/drawing/2014/main" id="{9ED1A1AE-1850-C346-FFA3-157A28B5F557}"/>
              </a:ext>
            </a:extLst>
          </p:cNvPr>
          <p:cNvPicPr>
            <a:picLocks noChangeAspect="1"/>
          </p:cNvPicPr>
          <p:nvPr/>
        </p:nvPicPr>
        <p:blipFill>
          <a:blip r:embed="rId2"/>
          <a:stretch>
            <a:fillRect/>
          </a:stretch>
        </p:blipFill>
        <p:spPr>
          <a:xfrm>
            <a:off x="649978" y="2578854"/>
            <a:ext cx="5008701" cy="3795442"/>
          </a:xfrm>
          <a:prstGeom prst="rect">
            <a:avLst/>
          </a:prstGeom>
        </p:spPr>
      </p:pic>
      <p:sp>
        <p:nvSpPr>
          <p:cNvPr id="9" name="TextBox 8">
            <a:extLst>
              <a:ext uri="{FF2B5EF4-FFF2-40B4-BE49-F238E27FC236}">
                <a16:creationId xmlns:a16="http://schemas.microsoft.com/office/drawing/2014/main" id="{BEBD2DB0-B5EB-05C8-575F-A027F3AC70AF}"/>
              </a:ext>
            </a:extLst>
          </p:cNvPr>
          <p:cNvSpPr txBox="1"/>
          <p:nvPr/>
        </p:nvSpPr>
        <p:spPr>
          <a:xfrm>
            <a:off x="5658679" y="2967335"/>
            <a:ext cx="6096000" cy="523220"/>
          </a:xfrm>
          <a:prstGeom prst="rect">
            <a:avLst/>
          </a:prstGeom>
          <a:noFill/>
        </p:spPr>
        <p:txBody>
          <a:bodyPr wrap="square">
            <a:spAutoFit/>
          </a:bodyPr>
          <a:lstStyle/>
          <a:p>
            <a:pPr algn="just"/>
            <a:r>
              <a:rPr lang="en-US" sz="1400" b="0" i="0" dirty="0">
                <a:solidFill>
                  <a:srgbClr val="404040"/>
                </a:solidFill>
                <a:effectLst/>
                <a:cs typeface="Varela Round" panose="00000500000000000000" pitchFamily="2" charset="-79"/>
              </a:rPr>
              <a:t>Except the Reset interrupt’s ISR, all other ISRs occupy 8 bytes of space. The Reset interrupt’s ISR, however, occupies only 3 bytes</a:t>
            </a:r>
            <a:endParaRPr lang="en-IN" sz="1400" dirty="0"/>
          </a:p>
        </p:txBody>
      </p:sp>
      <p:sp>
        <p:nvSpPr>
          <p:cNvPr id="10" name="Oval 9">
            <a:extLst>
              <a:ext uri="{FF2B5EF4-FFF2-40B4-BE49-F238E27FC236}">
                <a16:creationId xmlns:a16="http://schemas.microsoft.com/office/drawing/2014/main" id="{39E47A80-23FD-FBA6-4B8D-9AFE5FD9D89F}"/>
              </a:ext>
            </a:extLst>
          </p:cNvPr>
          <p:cNvSpPr/>
          <p:nvPr/>
        </p:nvSpPr>
        <p:spPr>
          <a:xfrm>
            <a:off x="609599" y="3429000"/>
            <a:ext cx="993914" cy="38762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Arrow Connector 11">
            <a:extLst>
              <a:ext uri="{FF2B5EF4-FFF2-40B4-BE49-F238E27FC236}">
                <a16:creationId xmlns:a16="http://schemas.microsoft.com/office/drawing/2014/main" id="{86732434-617D-A8D3-9FB0-774364C38EF6}"/>
              </a:ext>
            </a:extLst>
          </p:cNvPr>
          <p:cNvCxnSpPr>
            <a:cxnSpLocks/>
          </p:cNvCxnSpPr>
          <p:nvPr/>
        </p:nvCxnSpPr>
        <p:spPr>
          <a:xfrm flipV="1">
            <a:off x="1405351" y="2639255"/>
            <a:ext cx="5008701" cy="78974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5DD150A-C62E-767C-0098-569B8CF0C22A}"/>
              </a:ext>
            </a:extLst>
          </p:cNvPr>
          <p:cNvSpPr txBox="1"/>
          <p:nvPr/>
        </p:nvSpPr>
        <p:spPr>
          <a:xfrm>
            <a:off x="6414052" y="2462070"/>
            <a:ext cx="1506438" cy="338554"/>
          </a:xfrm>
          <a:prstGeom prst="rect">
            <a:avLst/>
          </a:prstGeom>
          <a:noFill/>
        </p:spPr>
        <p:txBody>
          <a:bodyPr wrap="none" rtlCol="0">
            <a:spAutoFit/>
          </a:bodyPr>
          <a:lstStyle/>
          <a:p>
            <a:r>
              <a:rPr lang="en-IN" sz="1600" b="1" dirty="0"/>
              <a:t>Highest Priority</a:t>
            </a:r>
          </a:p>
        </p:txBody>
      </p:sp>
      <p:sp>
        <p:nvSpPr>
          <p:cNvPr id="8" name="TextBox 7">
            <a:extLst>
              <a:ext uri="{FF2B5EF4-FFF2-40B4-BE49-F238E27FC236}">
                <a16:creationId xmlns:a16="http://schemas.microsoft.com/office/drawing/2014/main" id="{3966A74C-71CC-C88F-827F-4053DFDC9DEF}"/>
              </a:ext>
            </a:extLst>
          </p:cNvPr>
          <p:cNvSpPr txBox="1"/>
          <p:nvPr/>
        </p:nvSpPr>
        <p:spPr>
          <a:xfrm>
            <a:off x="5837583" y="3816626"/>
            <a:ext cx="6096000" cy="1569660"/>
          </a:xfrm>
          <a:prstGeom prst="rect">
            <a:avLst/>
          </a:prstGeom>
          <a:noFill/>
        </p:spPr>
        <p:txBody>
          <a:bodyPr wrap="square">
            <a:spAutoFit/>
          </a:bodyPr>
          <a:lstStyle/>
          <a:p>
            <a:pPr algn="just"/>
            <a:r>
              <a:rPr lang="en-US" sz="1600" b="1" i="1" dirty="0"/>
              <a:t>Note: </a:t>
            </a:r>
            <a:r>
              <a:rPr lang="en-US" sz="1600" dirty="0"/>
              <a:t>Whenever interrupts are enabled an LJMP instruction is used to bypass the memory space which contains the ISRs. The microcontroller starts executing its operation from 0000H and if it were to execute in a sequential manner it would encounter the ISR memory space between 0000H and 0023H. So to bypass the same LJMP the programmer can use a jump instruction</a:t>
            </a:r>
            <a:endParaRPr lang="en-IN" sz="1600" dirty="0"/>
          </a:p>
        </p:txBody>
      </p:sp>
    </p:spTree>
    <p:extLst>
      <p:ext uri="{BB962C8B-B14F-4D97-AF65-F5344CB8AC3E}">
        <p14:creationId xmlns:p14="http://schemas.microsoft.com/office/powerpoint/2010/main" val="437045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081433-AC83-EFF1-E9E9-10321ED11D46}"/>
              </a:ext>
            </a:extLst>
          </p:cNvPr>
          <p:cNvSpPr>
            <a:spLocks noGrp="1"/>
          </p:cNvSpPr>
          <p:nvPr>
            <p:ph type="title"/>
          </p:nvPr>
        </p:nvSpPr>
        <p:spPr>
          <a:xfrm>
            <a:off x="175591" y="237779"/>
            <a:ext cx="10515600" cy="443258"/>
          </a:xfrm>
        </p:spPr>
        <p:txBody>
          <a:bodyPr>
            <a:normAutofit fontScale="90000"/>
          </a:bodyPr>
          <a:lstStyle/>
          <a:p>
            <a:pPr algn="just"/>
            <a:r>
              <a:rPr lang="en-US" sz="3200" b="1" i="1" u="sng" dirty="0">
                <a:latin typeface="+mn-lt"/>
              </a:rPr>
              <a:t>What happens inside the microcontroller when an interrupt occurs?</a:t>
            </a:r>
            <a:endParaRPr lang="en-IN" sz="3200" b="1" i="1" u="sng" dirty="0">
              <a:latin typeface="+mn-lt"/>
            </a:endParaRPr>
          </a:p>
        </p:txBody>
      </p:sp>
      <p:sp>
        <p:nvSpPr>
          <p:cNvPr id="5" name="TextBox 4">
            <a:extLst>
              <a:ext uri="{FF2B5EF4-FFF2-40B4-BE49-F238E27FC236}">
                <a16:creationId xmlns:a16="http://schemas.microsoft.com/office/drawing/2014/main" id="{247B9238-0C1B-503C-027F-10D05AB66207}"/>
              </a:ext>
            </a:extLst>
          </p:cNvPr>
          <p:cNvSpPr txBox="1"/>
          <p:nvPr/>
        </p:nvSpPr>
        <p:spPr>
          <a:xfrm>
            <a:off x="384313" y="911596"/>
            <a:ext cx="11449878" cy="5755422"/>
          </a:xfrm>
          <a:prstGeom prst="rect">
            <a:avLst/>
          </a:prstGeom>
          <a:noFill/>
        </p:spPr>
        <p:txBody>
          <a:bodyPr wrap="square">
            <a:spAutoFit/>
          </a:bodyPr>
          <a:lstStyle/>
          <a:p>
            <a:pPr marL="285750" indent="-285750" algn="just">
              <a:buFont typeface="Wingdings" panose="05000000000000000000" pitchFamily="2" charset="2"/>
              <a:buChar char="v"/>
            </a:pPr>
            <a:r>
              <a:rPr lang="en-US" sz="1600" dirty="0"/>
              <a:t>The CPU of the microcontroller is busy performing a task (like you binge-watching a show) when it receives an interrupt from a certain resource (Call on your phone). </a:t>
            </a:r>
          </a:p>
          <a:p>
            <a:pPr marL="285750" indent="-285750" algn="just">
              <a:buFont typeface="Wingdings" panose="05000000000000000000" pitchFamily="2" charset="2"/>
              <a:buChar char="v"/>
            </a:pPr>
            <a:endParaRPr lang="en-US" sz="1600" dirty="0"/>
          </a:p>
          <a:p>
            <a:pPr marL="285750" indent="-285750" algn="just">
              <a:buFont typeface="Wingdings" panose="05000000000000000000" pitchFamily="2" charset="2"/>
              <a:buChar char="v"/>
            </a:pPr>
            <a:r>
              <a:rPr lang="en-US" sz="1600" dirty="0"/>
              <a:t>At this moment the CPU stops whatever it is doing and takes care of the resource which causes the interrupt. (You decided that you’d like to pause the show and take the call.)</a:t>
            </a:r>
          </a:p>
          <a:p>
            <a:pPr marL="285750" indent="-285750" algn="just">
              <a:buFont typeface="Wingdings" panose="05000000000000000000" pitchFamily="2" charset="2"/>
              <a:buChar char="v"/>
            </a:pPr>
            <a:endParaRPr lang="en-US" sz="1600" dirty="0"/>
          </a:p>
          <a:p>
            <a:pPr marL="285750" indent="-285750" algn="just">
              <a:buFont typeface="Wingdings" panose="05000000000000000000" pitchFamily="2" charset="2"/>
              <a:buChar char="v"/>
            </a:pPr>
            <a:r>
              <a:rPr lang="en-US" sz="1600" dirty="0"/>
              <a:t>Hang on though. You’ve paused your show. Once the call ends, you will continue watching from where you left off. Similarly, the microcontroller will take a moment, finish the current execution, store the address of the next instruction that it has to come back to on the stack and then service the interrupt by branching to the address of the ISR.</a:t>
            </a:r>
          </a:p>
          <a:p>
            <a:pPr marL="285750" indent="-285750" algn="just">
              <a:buFont typeface="Wingdings" panose="05000000000000000000" pitchFamily="2" charset="2"/>
              <a:buChar char="v"/>
            </a:pPr>
            <a:endParaRPr lang="en-US" sz="1600" dirty="0"/>
          </a:p>
          <a:p>
            <a:pPr marL="285750" indent="-285750" algn="just">
              <a:buFont typeface="Wingdings" panose="05000000000000000000" pitchFamily="2" charset="2"/>
              <a:buChar char="v"/>
            </a:pPr>
            <a:r>
              <a:rPr lang="en-US" sz="1600" dirty="0"/>
              <a:t>How does it branch to the ISR? Simple, it stores the addresses of all the interrupt service routines in the memory in an interrupt vector table.</a:t>
            </a:r>
          </a:p>
          <a:p>
            <a:pPr marL="285750" indent="-285750" algn="just">
              <a:buFont typeface="Wingdings" panose="05000000000000000000" pitchFamily="2" charset="2"/>
              <a:buChar char="v"/>
            </a:pPr>
            <a:endParaRPr lang="en-US" sz="1600" dirty="0"/>
          </a:p>
          <a:p>
            <a:pPr marL="285750" indent="-285750" algn="just">
              <a:buFont typeface="Wingdings" panose="05000000000000000000" pitchFamily="2" charset="2"/>
              <a:buChar char="v"/>
            </a:pPr>
            <a:r>
              <a:rPr lang="en-US" sz="1600" dirty="0"/>
              <a:t>It retrieves the address, stores it in the program counter, and branches to the ISR.</a:t>
            </a:r>
          </a:p>
          <a:p>
            <a:pPr marL="285750" indent="-285750" algn="just">
              <a:buFont typeface="Wingdings" panose="05000000000000000000" pitchFamily="2" charset="2"/>
              <a:buChar char="v"/>
            </a:pPr>
            <a:endParaRPr lang="en-US" sz="1600" dirty="0"/>
          </a:p>
          <a:p>
            <a:pPr marL="285750" indent="-285750" algn="just">
              <a:buFont typeface="Wingdings" panose="05000000000000000000" pitchFamily="2" charset="2"/>
              <a:buChar char="v"/>
            </a:pPr>
            <a:r>
              <a:rPr lang="en-US" sz="1600" dirty="0"/>
              <a:t>Meanwhile, when the interrupt is being executed, all the remaining lower and equal priority interrupts are latched and waiting for the current ISR to end.</a:t>
            </a:r>
          </a:p>
          <a:p>
            <a:pPr marL="285750" indent="-285750" algn="just">
              <a:buFont typeface="Wingdings" panose="05000000000000000000" pitchFamily="2" charset="2"/>
              <a:buChar char="v"/>
            </a:pPr>
            <a:endParaRPr lang="en-US" sz="1600" dirty="0"/>
          </a:p>
          <a:p>
            <a:pPr marL="285750" indent="-285750" algn="just">
              <a:buFont typeface="Wingdings" panose="05000000000000000000" pitchFamily="2" charset="2"/>
              <a:buChar char="v"/>
            </a:pPr>
            <a:r>
              <a:rPr lang="en-US" sz="1600" dirty="0"/>
              <a:t>The ISR executes until it reaches the RETI instruction.</a:t>
            </a:r>
          </a:p>
          <a:p>
            <a:pPr marL="285750" indent="-285750" algn="just">
              <a:buFont typeface="Wingdings" panose="05000000000000000000" pitchFamily="2" charset="2"/>
              <a:buChar char="v"/>
            </a:pPr>
            <a:endParaRPr lang="en-US" sz="1600" dirty="0"/>
          </a:p>
          <a:p>
            <a:pPr marL="285750" indent="-285750" algn="just">
              <a:buFont typeface="Wingdings" panose="05000000000000000000" pitchFamily="2" charset="2"/>
              <a:buChar char="v"/>
            </a:pPr>
            <a:r>
              <a:rPr lang="en-US" sz="1600" dirty="0"/>
              <a:t>Once it encounters the RETI keyword, the latched interrupts (if available) are now active and execute their respective ISRs. Else, the address of the next instruction that would have been executed had an interrupt not arisen is fetched from the stack into the PC and normal execution resumes</a:t>
            </a:r>
            <a:endParaRPr lang="en-IN" sz="1600" dirty="0"/>
          </a:p>
        </p:txBody>
      </p:sp>
    </p:spTree>
    <p:extLst>
      <p:ext uri="{BB962C8B-B14F-4D97-AF65-F5344CB8AC3E}">
        <p14:creationId xmlns:p14="http://schemas.microsoft.com/office/powerpoint/2010/main" val="3649725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12D77-6E1A-43EC-F14F-6E1225901333}"/>
              </a:ext>
            </a:extLst>
          </p:cNvPr>
          <p:cNvSpPr>
            <a:spLocks noGrp="1"/>
          </p:cNvSpPr>
          <p:nvPr>
            <p:ph type="title"/>
          </p:nvPr>
        </p:nvSpPr>
        <p:spPr>
          <a:xfrm>
            <a:off x="838200" y="365125"/>
            <a:ext cx="10515600" cy="807979"/>
          </a:xfrm>
        </p:spPr>
        <p:txBody>
          <a:bodyPr>
            <a:normAutofit/>
          </a:bodyPr>
          <a:lstStyle/>
          <a:p>
            <a:r>
              <a:rPr lang="en-US" sz="3200" b="1" i="1" u="sng" dirty="0">
                <a:latin typeface="Calibri"/>
                <a:cs typeface="Calibri Light"/>
              </a:rPr>
              <a:t>COURSE CONTENTS &amp; LECTURE PLANNING</a:t>
            </a:r>
            <a:endParaRPr lang="en-US" sz="3200" b="1" i="1" dirty="0">
              <a:latin typeface="Calibri"/>
              <a:cs typeface="Calibri Light" panose="020F0302020204030204"/>
            </a:endParaRPr>
          </a:p>
        </p:txBody>
      </p:sp>
      <p:pic>
        <p:nvPicPr>
          <p:cNvPr id="4" name="Picture 4" descr="Table&#10;&#10;Description automatically generated">
            <a:extLst>
              <a:ext uri="{FF2B5EF4-FFF2-40B4-BE49-F238E27FC236}">
                <a16:creationId xmlns:a16="http://schemas.microsoft.com/office/drawing/2014/main" id="{F522235B-022C-B15B-0CDA-FFA5643B01EC}"/>
              </a:ext>
            </a:extLst>
          </p:cNvPr>
          <p:cNvPicPr>
            <a:picLocks noGrp="1" noChangeAspect="1"/>
          </p:cNvPicPr>
          <p:nvPr>
            <p:ph idx="1"/>
          </p:nvPr>
        </p:nvPicPr>
        <p:blipFill>
          <a:blip r:embed="rId2"/>
          <a:stretch>
            <a:fillRect/>
          </a:stretch>
        </p:blipFill>
        <p:spPr>
          <a:xfrm>
            <a:off x="2225470" y="1049249"/>
            <a:ext cx="7856080" cy="5357751"/>
          </a:xfrm>
        </p:spPr>
      </p:pic>
    </p:spTree>
    <p:extLst>
      <p:ext uri="{BB962C8B-B14F-4D97-AF65-F5344CB8AC3E}">
        <p14:creationId xmlns:p14="http://schemas.microsoft.com/office/powerpoint/2010/main" val="1608310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3F050C-1BB7-D434-AEC6-6EE82330B58E}"/>
              </a:ext>
            </a:extLst>
          </p:cNvPr>
          <p:cNvSpPr>
            <a:spLocks noGrp="1"/>
          </p:cNvSpPr>
          <p:nvPr>
            <p:ph type="title"/>
          </p:nvPr>
        </p:nvSpPr>
        <p:spPr>
          <a:xfrm>
            <a:off x="188844" y="145014"/>
            <a:ext cx="10515600" cy="536023"/>
          </a:xfrm>
        </p:spPr>
        <p:txBody>
          <a:bodyPr>
            <a:normAutofit/>
          </a:bodyPr>
          <a:lstStyle/>
          <a:p>
            <a:r>
              <a:rPr lang="en-IN" sz="3200" b="1" i="1" u="sng" dirty="0">
                <a:latin typeface="+mn-lt"/>
              </a:rPr>
              <a:t>Interrupt Enable Register</a:t>
            </a:r>
          </a:p>
        </p:txBody>
      </p:sp>
      <p:sp>
        <p:nvSpPr>
          <p:cNvPr id="5" name="TextBox 4">
            <a:extLst>
              <a:ext uri="{FF2B5EF4-FFF2-40B4-BE49-F238E27FC236}">
                <a16:creationId xmlns:a16="http://schemas.microsoft.com/office/drawing/2014/main" id="{D9F5B5F2-614D-18F8-86A3-51C0C6F639FB}"/>
              </a:ext>
            </a:extLst>
          </p:cNvPr>
          <p:cNvSpPr txBox="1"/>
          <p:nvPr/>
        </p:nvSpPr>
        <p:spPr>
          <a:xfrm>
            <a:off x="188844" y="810544"/>
            <a:ext cx="11751365" cy="338554"/>
          </a:xfrm>
          <a:prstGeom prst="rect">
            <a:avLst/>
          </a:prstGeom>
          <a:noFill/>
        </p:spPr>
        <p:txBody>
          <a:bodyPr wrap="square">
            <a:spAutoFit/>
          </a:bodyPr>
          <a:lstStyle/>
          <a:p>
            <a:pPr algn="just"/>
            <a:r>
              <a:rPr lang="en-US" sz="1600" dirty="0"/>
              <a:t>By default, all the interrupts on the 8051 microcontroller are disabled. Hence, we need to use the Interrupt Enable register to enable them</a:t>
            </a:r>
            <a:endParaRPr lang="en-IN" sz="1600" dirty="0"/>
          </a:p>
        </p:txBody>
      </p:sp>
      <p:pic>
        <p:nvPicPr>
          <p:cNvPr id="1026" name="Picture 2" descr="Interrupt_enable_register">
            <a:extLst>
              <a:ext uri="{FF2B5EF4-FFF2-40B4-BE49-F238E27FC236}">
                <a16:creationId xmlns:a16="http://schemas.microsoft.com/office/drawing/2014/main" id="{ECBCA65F-9F72-D3A8-A2B6-7DD7537C0C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078" y="1278605"/>
            <a:ext cx="6467060" cy="97426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D618540-70FD-2D97-F64B-5F209C789AC1}"/>
              </a:ext>
            </a:extLst>
          </p:cNvPr>
          <p:cNvSpPr txBox="1"/>
          <p:nvPr/>
        </p:nvSpPr>
        <p:spPr>
          <a:xfrm>
            <a:off x="662608" y="2252870"/>
            <a:ext cx="6096000" cy="2123658"/>
          </a:xfrm>
          <a:prstGeom prst="rect">
            <a:avLst/>
          </a:prstGeom>
          <a:noFill/>
        </p:spPr>
        <p:txBody>
          <a:bodyPr wrap="square">
            <a:spAutoFit/>
          </a:bodyPr>
          <a:lstStyle/>
          <a:p>
            <a:pPr algn="just"/>
            <a:r>
              <a:rPr lang="en-US" sz="1600" b="1" dirty="0"/>
              <a:t>EA: </a:t>
            </a:r>
            <a:r>
              <a:rPr lang="en-US" sz="1600" dirty="0"/>
              <a:t>Enables the interrupts in 8051. By default, it is set to zero. You need to place a 1 here to enable all interrupts. This bit is the Master Control.</a:t>
            </a:r>
          </a:p>
          <a:p>
            <a:pPr algn="just"/>
            <a:r>
              <a:rPr lang="en-US" sz="1600" b="1" dirty="0"/>
              <a:t>ES:  </a:t>
            </a:r>
            <a:r>
              <a:rPr lang="en-US" sz="1600" dirty="0"/>
              <a:t>Serial communication interrupt. Write 1 to enable, 0 to disable.</a:t>
            </a:r>
          </a:p>
          <a:p>
            <a:pPr algn="just"/>
            <a:r>
              <a:rPr lang="en-US" sz="1600" b="1" dirty="0"/>
              <a:t>ET1</a:t>
            </a:r>
            <a:r>
              <a:rPr lang="en-US" sz="1600" dirty="0"/>
              <a:t>: Interrupt for timer 1. Write 1 to enable, 0 to disable.</a:t>
            </a:r>
          </a:p>
          <a:p>
            <a:pPr algn="just"/>
            <a:r>
              <a:rPr lang="en-US" sz="1600" b="1" dirty="0"/>
              <a:t>EX1</a:t>
            </a:r>
            <a:r>
              <a:rPr lang="en-US" sz="1600" dirty="0"/>
              <a:t>: External interrupt 1 (p3.3). Write 1 to enable, 0 to disable.</a:t>
            </a:r>
          </a:p>
          <a:p>
            <a:pPr algn="just"/>
            <a:r>
              <a:rPr lang="en-US" sz="1600" b="1" dirty="0"/>
              <a:t>ET0: </a:t>
            </a:r>
            <a:r>
              <a:rPr lang="en-US" sz="1600" dirty="0"/>
              <a:t>Interrupt for timer 0. Write 1 to enable, 0 to disable.</a:t>
            </a:r>
          </a:p>
          <a:p>
            <a:pPr algn="just"/>
            <a:r>
              <a:rPr lang="en-US" sz="1600" b="1" dirty="0"/>
              <a:t>EX0: </a:t>
            </a:r>
            <a:r>
              <a:rPr lang="en-US" sz="1600" dirty="0"/>
              <a:t>External interrupt 0 (p3.2). Write 1 to enable, 0 to disable.</a:t>
            </a:r>
          </a:p>
          <a:p>
            <a:pPr algn="just"/>
            <a:r>
              <a:rPr lang="en-US" sz="1600" b="1" dirty="0"/>
              <a:t>The rest of the bits can’t be used by the programmer</a:t>
            </a:r>
            <a:endParaRPr lang="en-IN" sz="1600" b="1" dirty="0"/>
          </a:p>
        </p:txBody>
      </p:sp>
    </p:spTree>
    <p:extLst>
      <p:ext uri="{BB962C8B-B14F-4D97-AF65-F5344CB8AC3E}">
        <p14:creationId xmlns:p14="http://schemas.microsoft.com/office/powerpoint/2010/main" val="3698665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F5A9A9-2728-6780-3ABA-9858A384DB20}"/>
              </a:ext>
            </a:extLst>
          </p:cNvPr>
          <p:cNvSpPr>
            <a:spLocks noGrp="1"/>
          </p:cNvSpPr>
          <p:nvPr>
            <p:ph type="title"/>
          </p:nvPr>
        </p:nvSpPr>
        <p:spPr>
          <a:xfrm>
            <a:off x="294861" y="166343"/>
            <a:ext cx="10515600" cy="315912"/>
          </a:xfrm>
        </p:spPr>
        <p:txBody>
          <a:bodyPr>
            <a:normAutofit fontScale="90000"/>
          </a:bodyPr>
          <a:lstStyle/>
          <a:p>
            <a:r>
              <a:rPr lang="en-IN" sz="3200" b="1" i="1" u="sng" dirty="0">
                <a:latin typeface="+mn-lt"/>
              </a:rPr>
              <a:t>Interrupt Priorities in 8051</a:t>
            </a:r>
          </a:p>
        </p:txBody>
      </p:sp>
      <p:sp>
        <p:nvSpPr>
          <p:cNvPr id="5" name="TextBox 4">
            <a:extLst>
              <a:ext uri="{FF2B5EF4-FFF2-40B4-BE49-F238E27FC236}">
                <a16:creationId xmlns:a16="http://schemas.microsoft.com/office/drawing/2014/main" id="{3C655A6A-BE35-95EE-655C-22FD58B5D894}"/>
              </a:ext>
            </a:extLst>
          </p:cNvPr>
          <p:cNvSpPr txBox="1"/>
          <p:nvPr/>
        </p:nvSpPr>
        <p:spPr>
          <a:xfrm>
            <a:off x="622851" y="685297"/>
            <a:ext cx="10515599" cy="830997"/>
          </a:xfrm>
          <a:prstGeom prst="rect">
            <a:avLst/>
          </a:prstGeom>
          <a:noFill/>
        </p:spPr>
        <p:txBody>
          <a:bodyPr wrap="square">
            <a:spAutoFit/>
          </a:bodyPr>
          <a:lstStyle/>
          <a:p>
            <a:pPr marL="285750" indent="-285750" algn="just">
              <a:buFont typeface="Wingdings" panose="05000000000000000000" pitchFamily="2" charset="2"/>
              <a:buChar char="v"/>
            </a:pPr>
            <a:r>
              <a:rPr lang="en-US" sz="1600" b="0" i="0" dirty="0">
                <a:solidFill>
                  <a:srgbClr val="404040"/>
                </a:solidFill>
                <a:effectLst/>
                <a:cs typeface="Varela Round" panose="00000500000000000000" pitchFamily="2" charset="-79"/>
              </a:rPr>
              <a:t>The interrupts in the 8051 microcontrollers have certain priorities assigned to them. This helps the microcontroller decide which interrupt to service first if two of them occur at the same time</a:t>
            </a:r>
          </a:p>
          <a:p>
            <a:pPr marL="285750" indent="-285750" algn="just">
              <a:buFont typeface="Wingdings" panose="05000000000000000000" pitchFamily="2" charset="2"/>
              <a:buChar char="v"/>
            </a:pPr>
            <a:r>
              <a:rPr lang="en-US" sz="1600" dirty="0"/>
              <a:t>The Reset interrupt has the highest priority.</a:t>
            </a:r>
            <a:endParaRPr lang="en-IN" sz="1600" dirty="0"/>
          </a:p>
        </p:txBody>
      </p:sp>
      <p:pic>
        <p:nvPicPr>
          <p:cNvPr id="8" name="Picture 7">
            <a:extLst>
              <a:ext uri="{FF2B5EF4-FFF2-40B4-BE49-F238E27FC236}">
                <a16:creationId xmlns:a16="http://schemas.microsoft.com/office/drawing/2014/main" id="{1DDB504B-0B51-1F0D-FD88-C0F2ADE30A7D}"/>
              </a:ext>
            </a:extLst>
          </p:cNvPr>
          <p:cNvPicPr>
            <a:picLocks noChangeAspect="1"/>
          </p:cNvPicPr>
          <p:nvPr/>
        </p:nvPicPr>
        <p:blipFill>
          <a:blip r:embed="rId2"/>
          <a:stretch>
            <a:fillRect/>
          </a:stretch>
        </p:blipFill>
        <p:spPr>
          <a:xfrm>
            <a:off x="2040834" y="1719335"/>
            <a:ext cx="7315200" cy="830997"/>
          </a:xfrm>
          <a:prstGeom prst="rect">
            <a:avLst/>
          </a:prstGeom>
        </p:spPr>
      </p:pic>
      <p:sp>
        <p:nvSpPr>
          <p:cNvPr id="10" name="TextBox 9">
            <a:extLst>
              <a:ext uri="{FF2B5EF4-FFF2-40B4-BE49-F238E27FC236}">
                <a16:creationId xmlns:a16="http://schemas.microsoft.com/office/drawing/2014/main" id="{C9B82416-C074-7698-5790-C113F62DDE14}"/>
              </a:ext>
            </a:extLst>
          </p:cNvPr>
          <p:cNvSpPr txBox="1"/>
          <p:nvPr/>
        </p:nvSpPr>
        <p:spPr>
          <a:xfrm>
            <a:off x="861390" y="2647356"/>
            <a:ext cx="8163339" cy="1815882"/>
          </a:xfrm>
          <a:prstGeom prst="rect">
            <a:avLst/>
          </a:prstGeom>
          <a:noFill/>
        </p:spPr>
        <p:txBody>
          <a:bodyPr wrap="square">
            <a:spAutoFit/>
          </a:bodyPr>
          <a:lstStyle/>
          <a:p>
            <a:pPr algn="just"/>
            <a:r>
              <a:rPr lang="en-US" sz="1600" b="0" i="0" dirty="0">
                <a:solidFill>
                  <a:srgbClr val="404040"/>
                </a:solidFill>
                <a:effectLst/>
                <a:cs typeface="Varela Round" panose="00000500000000000000" pitchFamily="2" charset="-79"/>
              </a:rPr>
              <a:t>If any of the bits in the IP register has a value one its priority of that interrupt is increased</a:t>
            </a:r>
          </a:p>
          <a:p>
            <a:pPr marL="285750" indent="-285750" algn="just">
              <a:buFont typeface="Wingdings" panose="05000000000000000000" pitchFamily="2" charset="2"/>
              <a:buChar char="§"/>
            </a:pPr>
            <a:r>
              <a:rPr lang="en-US" sz="1600" b="1" i="0" dirty="0">
                <a:solidFill>
                  <a:srgbClr val="404040"/>
                </a:solidFill>
                <a:effectLst/>
                <a:cs typeface="Varela Round" panose="00000500000000000000" pitchFamily="2" charset="-79"/>
              </a:rPr>
              <a:t>PT2: </a:t>
            </a:r>
            <a:r>
              <a:rPr lang="en-US" sz="1600" b="0" i="0" dirty="0">
                <a:solidFill>
                  <a:srgbClr val="404040"/>
                </a:solidFill>
                <a:effectLst/>
                <a:cs typeface="Varela Round" panose="00000500000000000000" pitchFamily="2" charset="-79"/>
              </a:rPr>
              <a:t>Increases the priority of timer 2 (for 8052 only)</a:t>
            </a:r>
          </a:p>
          <a:p>
            <a:pPr marL="285750" indent="-285750" algn="just">
              <a:buFont typeface="Wingdings" panose="05000000000000000000" pitchFamily="2" charset="2"/>
              <a:buChar char="§"/>
            </a:pPr>
            <a:r>
              <a:rPr lang="en-US" sz="1600" b="1" i="0" dirty="0">
                <a:solidFill>
                  <a:srgbClr val="404040"/>
                </a:solidFill>
                <a:effectLst/>
                <a:cs typeface="Varela Round" panose="00000500000000000000" pitchFamily="2" charset="-79"/>
              </a:rPr>
              <a:t>PS: </a:t>
            </a:r>
            <a:r>
              <a:rPr lang="en-US" sz="1600" b="0" i="0" dirty="0">
                <a:solidFill>
                  <a:srgbClr val="404040"/>
                </a:solidFill>
                <a:effectLst/>
                <a:cs typeface="Varela Round" panose="00000500000000000000" pitchFamily="2" charset="-79"/>
              </a:rPr>
              <a:t>Increases the priority of the serial interrupt</a:t>
            </a:r>
          </a:p>
          <a:p>
            <a:pPr marL="285750" indent="-285750" algn="just">
              <a:buFont typeface="Wingdings" panose="05000000000000000000" pitchFamily="2" charset="2"/>
              <a:buChar char="§"/>
            </a:pPr>
            <a:r>
              <a:rPr lang="en-US" sz="1600" b="1" i="0" dirty="0">
                <a:solidFill>
                  <a:srgbClr val="404040"/>
                </a:solidFill>
                <a:effectLst/>
                <a:cs typeface="Varela Round" panose="00000500000000000000" pitchFamily="2" charset="-79"/>
              </a:rPr>
              <a:t>PT1:</a:t>
            </a:r>
            <a:r>
              <a:rPr lang="en-US" sz="1600" b="0" i="0" dirty="0">
                <a:solidFill>
                  <a:srgbClr val="404040"/>
                </a:solidFill>
                <a:effectLst/>
                <a:cs typeface="Varela Round" panose="00000500000000000000" pitchFamily="2" charset="-79"/>
              </a:rPr>
              <a:t> Increases the priority of timer 1</a:t>
            </a:r>
          </a:p>
          <a:p>
            <a:pPr marL="285750" indent="-285750" algn="just">
              <a:buFont typeface="Wingdings" panose="05000000000000000000" pitchFamily="2" charset="2"/>
              <a:buChar char="§"/>
            </a:pPr>
            <a:r>
              <a:rPr lang="en-US" sz="1600" b="1" i="0" dirty="0">
                <a:solidFill>
                  <a:srgbClr val="404040"/>
                </a:solidFill>
                <a:effectLst/>
                <a:cs typeface="Varela Round" panose="00000500000000000000" pitchFamily="2" charset="-79"/>
              </a:rPr>
              <a:t>PX1:</a:t>
            </a:r>
            <a:r>
              <a:rPr lang="en-US" sz="1600" b="0" i="0" dirty="0">
                <a:solidFill>
                  <a:srgbClr val="404040"/>
                </a:solidFill>
                <a:effectLst/>
                <a:cs typeface="Varela Round" panose="00000500000000000000" pitchFamily="2" charset="-79"/>
              </a:rPr>
              <a:t> Increases the priority of external interrupt 1</a:t>
            </a:r>
          </a:p>
          <a:p>
            <a:pPr marL="285750" indent="-285750" algn="just">
              <a:buFont typeface="Wingdings" panose="05000000000000000000" pitchFamily="2" charset="2"/>
              <a:buChar char="§"/>
            </a:pPr>
            <a:r>
              <a:rPr lang="en-US" sz="1600" b="1" i="0" dirty="0">
                <a:solidFill>
                  <a:srgbClr val="404040"/>
                </a:solidFill>
                <a:effectLst/>
                <a:cs typeface="Varela Round" panose="00000500000000000000" pitchFamily="2" charset="-79"/>
              </a:rPr>
              <a:t>PT0: </a:t>
            </a:r>
            <a:r>
              <a:rPr lang="en-US" sz="1600" b="0" i="0" dirty="0">
                <a:solidFill>
                  <a:srgbClr val="404040"/>
                </a:solidFill>
                <a:effectLst/>
                <a:cs typeface="Varela Round" panose="00000500000000000000" pitchFamily="2" charset="-79"/>
              </a:rPr>
              <a:t>Increases the priority of timer 0</a:t>
            </a:r>
          </a:p>
          <a:p>
            <a:pPr marL="285750" indent="-285750" algn="just">
              <a:buFont typeface="Wingdings" panose="05000000000000000000" pitchFamily="2" charset="2"/>
              <a:buChar char="§"/>
            </a:pPr>
            <a:r>
              <a:rPr lang="en-US" sz="1600" b="1" i="0" dirty="0">
                <a:solidFill>
                  <a:srgbClr val="404040"/>
                </a:solidFill>
                <a:effectLst/>
                <a:cs typeface="Varela Round" panose="00000500000000000000" pitchFamily="2" charset="-79"/>
              </a:rPr>
              <a:t>PX1:</a:t>
            </a:r>
            <a:r>
              <a:rPr lang="en-US" sz="1600" b="0" i="0" dirty="0">
                <a:solidFill>
                  <a:srgbClr val="404040"/>
                </a:solidFill>
                <a:effectLst/>
                <a:cs typeface="Varela Round" panose="00000500000000000000" pitchFamily="2" charset="-79"/>
              </a:rPr>
              <a:t> Increases the priority of external interrupt 0</a:t>
            </a:r>
          </a:p>
        </p:txBody>
      </p:sp>
    </p:spTree>
    <p:extLst>
      <p:ext uri="{BB962C8B-B14F-4D97-AF65-F5344CB8AC3E}">
        <p14:creationId xmlns:p14="http://schemas.microsoft.com/office/powerpoint/2010/main" val="3260256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20DE12-4E17-36D9-A5B0-4499890A8303}"/>
              </a:ext>
            </a:extLst>
          </p:cNvPr>
          <p:cNvSpPr>
            <a:spLocks noGrp="1"/>
          </p:cNvSpPr>
          <p:nvPr>
            <p:ph type="title"/>
          </p:nvPr>
        </p:nvSpPr>
        <p:spPr>
          <a:xfrm>
            <a:off x="387626" y="100082"/>
            <a:ext cx="10515600" cy="580955"/>
          </a:xfrm>
        </p:spPr>
        <p:txBody>
          <a:bodyPr>
            <a:normAutofit/>
          </a:bodyPr>
          <a:lstStyle/>
          <a:p>
            <a:r>
              <a:rPr lang="en-IN" sz="3200" b="1" i="1" u="sng" dirty="0">
                <a:latin typeface="+mn-lt"/>
              </a:rPr>
              <a:t>External Interrupts</a:t>
            </a:r>
          </a:p>
        </p:txBody>
      </p:sp>
      <p:sp>
        <p:nvSpPr>
          <p:cNvPr id="5" name="TextBox 4">
            <a:extLst>
              <a:ext uri="{FF2B5EF4-FFF2-40B4-BE49-F238E27FC236}">
                <a16:creationId xmlns:a16="http://schemas.microsoft.com/office/drawing/2014/main" id="{2BA339D0-EEB8-629B-7CCE-144673B64F26}"/>
              </a:ext>
            </a:extLst>
          </p:cNvPr>
          <p:cNvSpPr txBox="1"/>
          <p:nvPr/>
        </p:nvSpPr>
        <p:spPr>
          <a:xfrm>
            <a:off x="387626" y="635659"/>
            <a:ext cx="10933045" cy="830997"/>
          </a:xfrm>
          <a:prstGeom prst="rect">
            <a:avLst/>
          </a:prstGeom>
          <a:noFill/>
        </p:spPr>
        <p:txBody>
          <a:bodyPr wrap="square">
            <a:spAutoFit/>
          </a:bodyPr>
          <a:lstStyle/>
          <a:p>
            <a:pPr marL="285750" indent="-285750" algn="just">
              <a:buFont typeface="Wingdings" panose="05000000000000000000" pitchFamily="2" charset="2"/>
              <a:buChar char="v"/>
            </a:pPr>
            <a:r>
              <a:rPr lang="en-US" sz="1600" dirty="0"/>
              <a:t>Two ports on the 8051 microcontroller; pins 12 (INT0) and 13 (INT1) in port 3 can be used as external interrupts. </a:t>
            </a:r>
          </a:p>
          <a:p>
            <a:pPr marL="285750" indent="-285750" algn="just">
              <a:buFont typeface="Wingdings" panose="05000000000000000000" pitchFamily="2" charset="2"/>
              <a:buChar char="v"/>
            </a:pPr>
            <a:r>
              <a:rPr lang="en-US" sz="1600" dirty="0"/>
              <a:t>Once the microcontroller gets a signal from an external device on these ports, it interrupts its operation and starts executing the ISR meant for the external interrupt</a:t>
            </a:r>
            <a:endParaRPr lang="en-IN" sz="1600" dirty="0"/>
          </a:p>
        </p:txBody>
      </p:sp>
      <p:sp>
        <p:nvSpPr>
          <p:cNvPr id="7" name="TextBox 6">
            <a:extLst>
              <a:ext uri="{FF2B5EF4-FFF2-40B4-BE49-F238E27FC236}">
                <a16:creationId xmlns:a16="http://schemas.microsoft.com/office/drawing/2014/main" id="{04BAB18B-5176-E0B2-F70B-3E300AC8C422}"/>
              </a:ext>
            </a:extLst>
          </p:cNvPr>
          <p:cNvSpPr txBox="1"/>
          <p:nvPr/>
        </p:nvSpPr>
        <p:spPr>
          <a:xfrm>
            <a:off x="286578" y="1407951"/>
            <a:ext cx="11618844" cy="4524315"/>
          </a:xfrm>
          <a:prstGeom prst="rect">
            <a:avLst/>
          </a:prstGeom>
          <a:noFill/>
        </p:spPr>
        <p:txBody>
          <a:bodyPr wrap="square">
            <a:spAutoFit/>
          </a:bodyPr>
          <a:lstStyle/>
          <a:p>
            <a:pPr algn="just"/>
            <a:r>
              <a:rPr lang="en-US" sz="1600" b="1" i="1" u="sng" dirty="0"/>
              <a:t>Level trigged</a:t>
            </a:r>
          </a:p>
          <a:p>
            <a:pPr marL="285750" indent="-285750" algn="just">
              <a:buFont typeface="Wingdings" panose="05000000000000000000" pitchFamily="2" charset="2"/>
              <a:buChar char="§"/>
            </a:pPr>
            <a:r>
              <a:rPr lang="en-US" sz="1600" dirty="0"/>
              <a:t>By default, the external interrupts are level triggered. </a:t>
            </a:r>
          </a:p>
          <a:p>
            <a:pPr marL="285750" indent="-285750" algn="just">
              <a:buFont typeface="Wingdings" panose="05000000000000000000" pitchFamily="2" charset="2"/>
              <a:buChar char="§"/>
            </a:pPr>
            <a:r>
              <a:rPr lang="en-US" sz="1600" dirty="0"/>
              <a:t>When the pins 12/13 receive a low-level signal for a minimum duration of four machine cycles an interrupt occurs. </a:t>
            </a:r>
          </a:p>
          <a:p>
            <a:pPr marL="285750" indent="-285750" algn="just">
              <a:buFont typeface="Wingdings" panose="05000000000000000000" pitchFamily="2" charset="2"/>
              <a:buChar char="§"/>
            </a:pPr>
            <a:r>
              <a:rPr lang="en-US" sz="1600" dirty="0"/>
              <a:t>This low-level signal must be transferred to a high level before the microcontroller reaches the RETI instruction in the ISR. </a:t>
            </a:r>
          </a:p>
          <a:p>
            <a:pPr marL="285750" indent="-285750" algn="just">
              <a:buFont typeface="Wingdings" panose="05000000000000000000" pitchFamily="2" charset="2"/>
              <a:buChar char="§"/>
            </a:pPr>
            <a:r>
              <a:rPr lang="en-US" sz="1600" dirty="0"/>
              <a:t>If the signal remains low after the RETI instruction, it will interrupt the microcontroller again. Due to this, the microcontroller can get stuck in a loop of interrupts.</a:t>
            </a:r>
          </a:p>
          <a:p>
            <a:pPr algn="just"/>
            <a:endParaRPr lang="en-US" sz="1600" dirty="0"/>
          </a:p>
          <a:p>
            <a:pPr algn="just"/>
            <a:r>
              <a:rPr lang="en-US" sz="1600" b="1" i="1" u="sng" dirty="0"/>
              <a:t>Edge triggered</a:t>
            </a:r>
          </a:p>
          <a:p>
            <a:pPr marL="285750" indent="-285750" algn="just">
              <a:buFont typeface="Wingdings" panose="05000000000000000000" pitchFamily="2" charset="2"/>
              <a:buChar char="§"/>
            </a:pPr>
            <a:r>
              <a:rPr lang="en-US" sz="1600" dirty="0"/>
              <a:t>To configure ports 12/13 as edge-triggered interrupts the TCON register is used. </a:t>
            </a:r>
          </a:p>
          <a:p>
            <a:pPr marL="285750" indent="-285750" algn="just">
              <a:buFont typeface="Wingdings" panose="05000000000000000000" pitchFamily="2" charset="2"/>
              <a:buChar char="§"/>
            </a:pPr>
            <a:r>
              <a:rPr lang="en-US" sz="1600" dirty="0"/>
              <a:t>The TCON register is bit addressable. </a:t>
            </a:r>
          </a:p>
          <a:p>
            <a:pPr marL="285750" indent="-285750" algn="just">
              <a:buFont typeface="Wingdings" panose="05000000000000000000" pitchFamily="2" charset="2"/>
              <a:buChar char="§"/>
            </a:pPr>
            <a:r>
              <a:rPr lang="en-US" sz="1600" dirty="0"/>
              <a:t>Setting IT0/IT1 bits of the TCON register configures these ports as edge-triggered interrupts. </a:t>
            </a:r>
          </a:p>
          <a:p>
            <a:pPr marL="285750" indent="-285750" algn="just">
              <a:buFont typeface="Wingdings" panose="05000000000000000000" pitchFamily="2" charset="2"/>
              <a:buChar char="§"/>
            </a:pPr>
            <a:r>
              <a:rPr lang="en-US" sz="1600" dirty="0"/>
              <a:t>A falling edge on the ports during this mode interrupts the microcontroller. </a:t>
            </a:r>
          </a:p>
          <a:p>
            <a:pPr marL="285750" indent="-285750" algn="just">
              <a:buFont typeface="Wingdings" panose="05000000000000000000" pitchFamily="2" charset="2"/>
              <a:buChar char="§"/>
            </a:pPr>
            <a:r>
              <a:rPr lang="en-US" sz="1600" dirty="0"/>
              <a:t>This signal should be kept high for 1 machine cycle and then low for another 1 machine cycle. This enables the microcontroller to identify the signal easily.</a:t>
            </a:r>
          </a:p>
          <a:p>
            <a:pPr algn="just"/>
            <a:endParaRPr lang="en-US" sz="1600" b="1" dirty="0"/>
          </a:p>
          <a:p>
            <a:pPr marL="285750" indent="-285750" algn="just">
              <a:buFont typeface="Wingdings" panose="05000000000000000000" pitchFamily="2" charset="2"/>
              <a:buChar char="v"/>
            </a:pPr>
            <a:r>
              <a:rPr lang="en-US" sz="1600" b="1" dirty="0"/>
              <a:t>IE0 and IE1 in the TCON register are used to tackle the problem of looping inside interrupts</a:t>
            </a:r>
            <a:r>
              <a:rPr lang="en-US" sz="1600" dirty="0"/>
              <a:t>, which occurs during external edge-triggered interrupts. The CPU sets IE1(P3.3)/IE0(P3.2) as 1 when it encounters an edge-triggered signal at any of the two ports. When either of this bit is 1, the CPU ignores any other falling edge signal on the port, preventing reoccurring interrupts.</a:t>
            </a:r>
            <a:endParaRPr lang="en-IN" sz="1600" dirty="0"/>
          </a:p>
        </p:txBody>
      </p:sp>
      <p:pic>
        <p:nvPicPr>
          <p:cNvPr id="2050" name="Picture 2">
            <a:extLst>
              <a:ext uri="{FF2B5EF4-FFF2-40B4-BE49-F238E27FC236}">
                <a16:creationId xmlns:a16="http://schemas.microsoft.com/office/drawing/2014/main" id="{1CAE40FA-3C87-1904-ED5A-06396A009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0279" y="5932266"/>
            <a:ext cx="6096000" cy="48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402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ACE08-0D5D-CE79-916E-0949B6674D76}"/>
              </a:ext>
            </a:extLst>
          </p:cNvPr>
          <p:cNvSpPr>
            <a:spLocks noGrp="1"/>
          </p:cNvSpPr>
          <p:nvPr>
            <p:ph type="title"/>
          </p:nvPr>
        </p:nvSpPr>
        <p:spPr>
          <a:xfrm>
            <a:off x="2048650" y="2227930"/>
            <a:ext cx="9281960" cy="1325563"/>
          </a:xfrm>
        </p:spPr>
        <p:txBody>
          <a:bodyPr/>
          <a:lstStyle/>
          <a:p>
            <a:r>
              <a:rPr lang="en-US" b="1" i="1" u="sng" dirty="0">
                <a:latin typeface="Calibri"/>
                <a:cs typeface="Calibri Light"/>
              </a:rPr>
              <a:t>MODULE 4: </a:t>
            </a:r>
            <a:r>
              <a:rPr lang="en-US" b="1" i="1" dirty="0">
                <a:latin typeface="Calibri"/>
                <a:cs typeface="Calibri Light"/>
              </a:rPr>
              <a:t>8051 Peripherals</a:t>
            </a:r>
            <a:endParaRPr lang="en-US" b="1" dirty="0">
              <a:latin typeface="Calibri"/>
            </a:endParaRPr>
          </a:p>
        </p:txBody>
      </p:sp>
    </p:spTree>
    <p:extLst>
      <p:ext uri="{BB962C8B-B14F-4D97-AF65-F5344CB8AC3E}">
        <p14:creationId xmlns:p14="http://schemas.microsoft.com/office/powerpoint/2010/main" val="3950577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1FD393-D899-219A-386D-3E616DC79CDB}"/>
              </a:ext>
            </a:extLst>
          </p:cNvPr>
          <p:cNvSpPr>
            <a:spLocks noGrp="1"/>
          </p:cNvSpPr>
          <p:nvPr>
            <p:ph idx="1"/>
          </p:nvPr>
        </p:nvSpPr>
        <p:spPr>
          <a:xfrm>
            <a:off x="344557" y="751645"/>
            <a:ext cx="10813774" cy="3139938"/>
          </a:xfrm>
        </p:spPr>
        <p:txBody>
          <a:bodyPr>
            <a:normAutofit/>
          </a:bodyPr>
          <a:lstStyle/>
          <a:p>
            <a:pPr marL="0" indent="0" algn="just">
              <a:buNone/>
            </a:pPr>
            <a:r>
              <a:rPr lang="en-US" sz="1600" b="1" dirty="0"/>
              <a:t>4 I/O ports each of 8-bit</a:t>
            </a:r>
            <a:r>
              <a:rPr lang="en-US" sz="1600" dirty="0"/>
              <a:t>, which can be configured as input or output. Hence, total </a:t>
            </a:r>
            <a:r>
              <a:rPr lang="en-US" sz="1600" b="1" dirty="0"/>
              <a:t>32 I/O pins </a:t>
            </a:r>
            <a:r>
              <a:rPr lang="en-US" sz="1600" dirty="0"/>
              <a:t>allows the microcontroller to be connected with the peripheral devices.</a:t>
            </a:r>
          </a:p>
          <a:p>
            <a:pPr algn="just">
              <a:buFont typeface="Wingdings" panose="05000000000000000000" pitchFamily="2" charset="2"/>
              <a:buChar char="§"/>
            </a:pPr>
            <a:r>
              <a:rPr lang="en-IN" sz="1600" b="1" u="sng" dirty="0"/>
              <a:t>PORT 0:</a:t>
            </a:r>
            <a:r>
              <a:rPr lang="en-IN" sz="1600" dirty="0"/>
              <a:t> </a:t>
            </a:r>
            <a:r>
              <a:rPr lang="en-US" sz="1600" dirty="0"/>
              <a:t>Can be used as a </a:t>
            </a:r>
            <a:r>
              <a:rPr lang="en-US" sz="1600" b="1" dirty="0"/>
              <a:t>bidirectional I/O port </a:t>
            </a:r>
            <a:r>
              <a:rPr lang="en-US" sz="1600" dirty="0"/>
              <a:t>or it can be used </a:t>
            </a:r>
            <a:r>
              <a:rPr lang="en-US" sz="1600" b="1" dirty="0"/>
              <a:t>for address/data </a:t>
            </a:r>
            <a:r>
              <a:rPr lang="en-US" sz="1600" dirty="0"/>
              <a:t>connected for accessing external memory. When </a:t>
            </a:r>
            <a:r>
              <a:rPr lang="en-US" sz="1600" b="1" dirty="0"/>
              <a:t>control is 1 </a:t>
            </a:r>
            <a:r>
              <a:rPr lang="en-US" sz="1600" dirty="0"/>
              <a:t>the port is used for address or data interfacing. When the </a:t>
            </a:r>
            <a:r>
              <a:rPr lang="en-US" sz="1600" b="1" dirty="0"/>
              <a:t>control is 0 </a:t>
            </a:r>
            <a:r>
              <a:rPr lang="en-US" sz="1600" dirty="0"/>
              <a:t>then the port can be used as a bidirectional I/O port.</a:t>
            </a:r>
          </a:p>
          <a:p>
            <a:pPr marL="0" indent="0" algn="just">
              <a:buNone/>
            </a:pPr>
            <a:endParaRPr lang="en-IN" sz="1600" b="1" u="sng" dirty="0"/>
          </a:p>
        </p:txBody>
      </p:sp>
      <p:sp>
        <p:nvSpPr>
          <p:cNvPr id="3" name="Title 2">
            <a:extLst>
              <a:ext uri="{FF2B5EF4-FFF2-40B4-BE49-F238E27FC236}">
                <a16:creationId xmlns:a16="http://schemas.microsoft.com/office/drawing/2014/main" id="{8C1BE1D2-FCEF-45B0-F752-3219F7D83640}"/>
              </a:ext>
            </a:extLst>
          </p:cNvPr>
          <p:cNvSpPr>
            <a:spLocks noGrp="1"/>
          </p:cNvSpPr>
          <p:nvPr>
            <p:ph type="title"/>
          </p:nvPr>
        </p:nvSpPr>
        <p:spPr>
          <a:xfrm>
            <a:off x="238539" y="166723"/>
            <a:ext cx="10515600" cy="315912"/>
          </a:xfrm>
        </p:spPr>
        <p:txBody>
          <a:bodyPr>
            <a:normAutofit fontScale="90000"/>
          </a:bodyPr>
          <a:lstStyle/>
          <a:p>
            <a:pPr algn="just"/>
            <a:r>
              <a:rPr lang="en-IN" sz="3200" b="1" i="1" u="sng" dirty="0">
                <a:latin typeface="+mn-lt"/>
              </a:rPr>
              <a:t>I/O </a:t>
            </a:r>
            <a:r>
              <a:rPr lang="en-IN" sz="3200" b="1" i="1" u="sng" dirty="0">
                <a:latin typeface="+mn-lt"/>
                <a:hlinkClick r:id="" action="ppaction://noaction"/>
              </a:rPr>
              <a:t>Ports</a:t>
            </a:r>
            <a:r>
              <a:rPr lang="en-IN" sz="3200" b="1" i="1" u="sng" dirty="0">
                <a:latin typeface="+mn-lt"/>
              </a:rPr>
              <a:t> of 8051</a:t>
            </a:r>
          </a:p>
        </p:txBody>
      </p:sp>
      <p:pic>
        <p:nvPicPr>
          <p:cNvPr id="4" name="Picture 3">
            <a:extLst>
              <a:ext uri="{FF2B5EF4-FFF2-40B4-BE49-F238E27FC236}">
                <a16:creationId xmlns:a16="http://schemas.microsoft.com/office/drawing/2014/main" id="{1CE79EEC-CAA4-066D-815D-DD32389631FA}"/>
              </a:ext>
            </a:extLst>
          </p:cNvPr>
          <p:cNvPicPr>
            <a:picLocks noChangeAspect="1"/>
          </p:cNvPicPr>
          <p:nvPr/>
        </p:nvPicPr>
        <p:blipFill>
          <a:blip r:embed="rId2"/>
          <a:stretch>
            <a:fillRect/>
          </a:stretch>
        </p:blipFill>
        <p:spPr>
          <a:xfrm>
            <a:off x="3806686" y="1959429"/>
            <a:ext cx="3919331" cy="2474015"/>
          </a:xfrm>
          <a:prstGeom prst="rect">
            <a:avLst/>
          </a:prstGeom>
        </p:spPr>
      </p:pic>
      <p:sp>
        <p:nvSpPr>
          <p:cNvPr id="6" name="TextBox 5">
            <a:extLst>
              <a:ext uri="{FF2B5EF4-FFF2-40B4-BE49-F238E27FC236}">
                <a16:creationId xmlns:a16="http://schemas.microsoft.com/office/drawing/2014/main" id="{1723CC3E-A647-96E0-B55B-3A17B803D6AE}"/>
              </a:ext>
            </a:extLst>
          </p:cNvPr>
          <p:cNvSpPr txBox="1"/>
          <p:nvPr/>
        </p:nvSpPr>
        <p:spPr>
          <a:xfrm>
            <a:off x="238539" y="2140676"/>
            <a:ext cx="3462129" cy="1815882"/>
          </a:xfrm>
          <a:prstGeom prst="rect">
            <a:avLst/>
          </a:prstGeom>
          <a:noFill/>
        </p:spPr>
        <p:txBody>
          <a:bodyPr wrap="square">
            <a:spAutoFit/>
          </a:bodyPr>
          <a:lstStyle/>
          <a:p>
            <a:pPr algn="just"/>
            <a:r>
              <a:rPr lang="en-IN" sz="1600" b="1" i="0" dirty="0">
                <a:solidFill>
                  <a:srgbClr val="333333"/>
                </a:solidFill>
                <a:effectLst/>
                <a:latin typeface="+mj-lt"/>
              </a:rPr>
              <a:t>Input Port: </a:t>
            </a:r>
            <a:r>
              <a:rPr lang="en-US" sz="1600" b="0" i="0" dirty="0">
                <a:solidFill>
                  <a:srgbClr val="333333"/>
                </a:solidFill>
                <a:effectLst/>
              </a:rPr>
              <a:t>If the control is 0 then the port is used as an input port and 1 is written to the latch. In this type of situation both the output MOSFETs are off. Since the output pin has floats therefore, whatever data written on pin is directly read by read pin</a:t>
            </a:r>
            <a:endParaRPr lang="en-IN" sz="1600" dirty="0"/>
          </a:p>
        </p:txBody>
      </p:sp>
      <p:sp>
        <p:nvSpPr>
          <p:cNvPr id="8" name="TextBox 7">
            <a:extLst>
              <a:ext uri="{FF2B5EF4-FFF2-40B4-BE49-F238E27FC236}">
                <a16:creationId xmlns:a16="http://schemas.microsoft.com/office/drawing/2014/main" id="{B75F55CC-F9C2-7AEB-5E5F-92CB772A1A49}"/>
              </a:ext>
            </a:extLst>
          </p:cNvPr>
          <p:cNvSpPr txBox="1"/>
          <p:nvPr/>
        </p:nvSpPr>
        <p:spPr>
          <a:xfrm>
            <a:off x="7711109" y="1959429"/>
            <a:ext cx="4341744" cy="2062103"/>
          </a:xfrm>
          <a:prstGeom prst="rect">
            <a:avLst/>
          </a:prstGeom>
          <a:noFill/>
        </p:spPr>
        <p:txBody>
          <a:bodyPr wrap="square">
            <a:spAutoFit/>
          </a:bodyPr>
          <a:lstStyle/>
          <a:p>
            <a:pPr algn="just"/>
            <a:r>
              <a:rPr lang="en-IN" sz="1600" b="1" i="0" dirty="0">
                <a:solidFill>
                  <a:srgbClr val="333333"/>
                </a:solidFill>
                <a:effectLst/>
              </a:rPr>
              <a:t>Output Port: </a:t>
            </a:r>
            <a:r>
              <a:rPr lang="en-US" sz="1600" i="0" dirty="0">
                <a:solidFill>
                  <a:srgbClr val="333333"/>
                </a:solidFill>
                <a:effectLst/>
              </a:rPr>
              <a:t>If we want to write 1 on pin of P0, a '1' written to the latch which turns 'off' the lower FET while due to '0' control signal upper FET also turns off.</a:t>
            </a:r>
          </a:p>
          <a:p>
            <a:pPr algn="just"/>
            <a:r>
              <a:rPr lang="en-US" sz="1600" dirty="0">
                <a:solidFill>
                  <a:srgbClr val="333333"/>
                </a:solidFill>
              </a:rPr>
              <a:t> </a:t>
            </a:r>
            <a:r>
              <a:rPr lang="en-US" sz="1600" i="0" dirty="0">
                <a:solidFill>
                  <a:srgbClr val="333333"/>
                </a:solidFill>
                <a:effectLst/>
              </a:rPr>
              <a:t>Suppose we want to write '0' on pin of port 0, when '0' is written to the latch, the pin is pulled down by the lower FET. Hence the output becomes zero</a:t>
            </a:r>
            <a:r>
              <a:rPr lang="en-IN" sz="1600" i="0" dirty="0">
                <a:solidFill>
                  <a:srgbClr val="333333"/>
                </a:solidFill>
                <a:effectLst/>
              </a:rPr>
              <a:t> </a:t>
            </a:r>
            <a:endParaRPr lang="en-IN" sz="1600" dirty="0"/>
          </a:p>
        </p:txBody>
      </p:sp>
      <p:sp>
        <p:nvSpPr>
          <p:cNvPr id="10" name="TextBox 9">
            <a:extLst>
              <a:ext uri="{FF2B5EF4-FFF2-40B4-BE49-F238E27FC236}">
                <a16:creationId xmlns:a16="http://schemas.microsoft.com/office/drawing/2014/main" id="{4400F7E4-5C3A-8F52-1681-C373F24DF780}"/>
              </a:ext>
            </a:extLst>
          </p:cNvPr>
          <p:cNvSpPr txBox="1"/>
          <p:nvPr/>
        </p:nvSpPr>
        <p:spPr>
          <a:xfrm>
            <a:off x="590966" y="4570417"/>
            <a:ext cx="4346713" cy="1569660"/>
          </a:xfrm>
          <a:prstGeom prst="rect">
            <a:avLst/>
          </a:prstGeom>
          <a:noFill/>
        </p:spPr>
        <p:txBody>
          <a:bodyPr wrap="square">
            <a:spAutoFit/>
          </a:bodyPr>
          <a:lstStyle/>
          <a:p>
            <a:pPr algn="just"/>
            <a:r>
              <a:rPr lang="en-US" sz="1600" b="1" u="sng" dirty="0"/>
              <a:t>PORT 1:</a:t>
            </a:r>
            <a:r>
              <a:rPr lang="en-US" sz="1600" dirty="0"/>
              <a:t>PORT 1 is dedicated only for I/O interfacing. When used as an output port, not needed to connect additional pull-up resistor like port 0. To use PORT 1 as an input port '1' has to be written to the latch. In this mode 1 is written to the pin by the external device then it read fine</a:t>
            </a:r>
            <a:endParaRPr lang="en-IN" dirty="0"/>
          </a:p>
        </p:txBody>
      </p:sp>
      <p:pic>
        <p:nvPicPr>
          <p:cNvPr id="5126" name="Picture 6" descr="Microcontroller">
            <a:extLst>
              <a:ext uri="{FF2B5EF4-FFF2-40B4-BE49-F238E27FC236}">
                <a16:creationId xmlns:a16="http://schemas.microsoft.com/office/drawing/2014/main" id="{FA1E4943-1516-9973-90BC-049932F3FE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6339" y="4151506"/>
            <a:ext cx="5400261" cy="2530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68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FF327795-1230-51A5-8D47-703A90D77951}"/>
              </a:ext>
            </a:extLst>
          </p:cNvPr>
          <p:cNvSpPr>
            <a:spLocks noGrp="1"/>
          </p:cNvSpPr>
          <p:nvPr>
            <p:ph type="title"/>
          </p:nvPr>
        </p:nvSpPr>
        <p:spPr>
          <a:xfrm>
            <a:off x="238539" y="166723"/>
            <a:ext cx="10515600" cy="315912"/>
          </a:xfrm>
        </p:spPr>
        <p:txBody>
          <a:bodyPr>
            <a:normAutofit fontScale="90000"/>
          </a:bodyPr>
          <a:lstStyle/>
          <a:p>
            <a:pPr algn="just"/>
            <a:r>
              <a:rPr lang="en-IN" sz="3200" b="1" i="1" u="sng" dirty="0">
                <a:latin typeface="+mn-lt"/>
              </a:rPr>
              <a:t>I/O Ports of 8051 (</a:t>
            </a:r>
            <a:r>
              <a:rPr lang="en-IN" sz="3200" b="1" i="1" u="sng" dirty="0" err="1">
                <a:latin typeface="+mn-lt"/>
              </a:rPr>
              <a:t>contd</a:t>
            </a:r>
            <a:r>
              <a:rPr lang="en-IN" sz="3200" b="1" i="1" u="sng" dirty="0">
                <a:latin typeface="+mn-lt"/>
              </a:rPr>
              <a:t>…)</a:t>
            </a:r>
          </a:p>
        </p:txBody>
      </p:sp>
      <p:pic>
        <p:nvPicPr>
          <p:cNvPr id="5" name="Picture 4">
            <a:extLst>
              <a:ext uri="{FF2B5EF4-FFF2-40B4-BE49-F238E27FC236}">
                <a16:creationId xmlns:a16="http://schemas.microsoft.com/office/drawing/2014/main" id="{E35F9CC6-7052-7BBC-6B99-D806088D50BD}"/>
              </a:ext>
            </a:extLst>
          </p:cNvPr>
          <p:cNvPicPr>
            <a:picLocks noChangeAspect="1"/>
          </p:cNvPicPr>
          <p:nvPr/>
        </p:nvPicPr>
        <p:blipFill>
          <a:blip r:embed="rId2"/>
          <a:stretch>
            <a:fillRect/>
          </a:stretch>
        </p:blipFill>
        <p:spPr>
          <a:xfrm>
            <a:off x="556590" y="2088290"/>
            <a:ext cx="4850297" cy="3001450"/>
          </a:xfrm>
          <a:prstGeom prst="rect">
            <a:avLst/>
          </a:prstGeom>
        </p:spPr>
      </p:pic>
      <p:sp>
        <p:nvSpPr>
          <p:cNvPr id="7" name="TextBox 6">
            <a:extLst>
              <a:ext uri="{FF2B5EF4-FFF2-40B4-BE49-F238E27FC236}">
                <a16:creationId xmlns:a16="http://schemas.microsoft.com/office/drawing/2014/main" id="{A3CA4310-38AE-202C-EF73-156C36E27F13}"/>
              </a:ext>
            </a:extLst>
          </p:cNvPr>
          <p:cNvSpPr txBox="1"/>
          <p:nvPr/>
        </p:nvSpPr>
        <p:spPr>
          <a:xfrm>
            <a:off x="238539" y="839618"/>
            <a:ext cx="5486400" cy="1077218"/>
          </a:xfrm>
          <a:prstGeom prst="rect">
            <a:avLst/>
          </a:prstGeom>
          <a:noFill/>
        </p:spPr>
        <p:txBody>
          <a:bodyPr wrap="square">
            <a:spAutoFit/>
          </a:bodyPr>
          <a:lstStyle/>
          <a:p>
            <a:pPr algn="just">
              <a:buFont typeface="Wingdings" panose="05000000000000000000" pitchFamily="2" charset="2"/>
              <a:buChar char="§"/>
            </a:pPr>
            <a:r>
              <a:rPr lang="en-US" sz="1600" b="1" u="sng" dirty="0"/>
              <a:t>PORT 2: </a:t>
            </a:r>
            <a:r>
              <a:rPr lang="en-US" sz="1600" dirty="0"/>
              <a:t>It is used for higher external address byte or a normal I/O port. Here, the I/O operation is similar to PORT 1. Latch of PORT 2 remains stable when Port 2 pin are used for external memory access</a:t>
            </a:r>
          </a:p>
        </p:txBody>
      </p:sp>
      <p:sp>
        <p:nvSpPr>
          <p:cNvPr id="9" name="TextBox 8">
            <a:extLst>
              <a:ext uri="{FF2B5EF4-FFF2-40B4-BE49-F238E27FC236}">
                <a16:creationId xmlns:a16="http://schemas.microsoft.com/office/drawing/2014/main" id="{481363F9-8BA1-C2A5-D1E2-478F19BC7AC2}"/>
              </a:ext>
            </a:extLst>
          </p:cNvPr>
          <p:cNvSpPr txBox="1"/>
          <p:nvPr/>
        </p:nvSpPr>
        <p:spPr>
          <a:xfrm>
            <a:off x="5976730" y="670341"/>
            <a:ext cx="5724939" cy="338554"/>
          </a:xfrm>
          <a:prstGeom prst="rect">
            <a:avLst/>
          </a:prstGeom>
          <a:noFill/>
        </p:spPr>
        <p:txBody>
          <a:bodyPr wrap="square">
            <a:spAutoFit/>
          </a:bodyPr>
          <a:lstStyle/>
          <a:p>
            <a:r>
              <a:rPr lang="en-US" sz="1600" b="1" u="sng" dirty="0"/>
              <a:t>PORT 3: </a:t>
            </a:r>
            <a:r>
              <a:rPr lang="en-US" sz="1600" dirty="0"/>
              <a:t>Following are the alternate functions of PORT 3:</a:t>
            </a:r>
            <a:endParaRPr lang="en-IN" sz="1600" dirty="0"/>
          </a:p>
        </p:txBody>
      </p:sp>
      <p:pic>
        <p:nvPicPr>
          <p:cNvPr id="11" name="Picture 10">
            <a:extLst>
              <a:ext uri="{FF2B5EF4-FFF2-40B4-BE49-F238E27FC236}">
                <a16:creationId xmlns:a16="http://schemas.microsoft.com/office/drawing/2014/main" id="{05CB54E8-580D-EBA5-F62F-16E6F37151CD}"/>
              </a:ext>
            </a:extLst>
          </p:cNvPr>
          <p:cNvPicPr>
            <a:picLocks noChangeAspect="1"/>
          </p:cNvPicPr>
          <p:nvPr/>
        </p:nvPicPr>
        <p:blipFill>
          <a:blip r:embed="rId3"/>
          <a:stretch>
            <a:fillRect/>
          </a:stretch>
        </p:blipFill>
        <p:spPr>
          <a:xfrm>
            <a:off x="6391275" y="1031978"/>
            <a:ext cx="5505450" cy="3117911"/>
          </a:xfrm>
          <a:prstGeom prst="rect">
            <a:avLst/>
          </a:prstGeom>
        </p:spPr>
      </p:pic>
      <p:sp>
        <p:nvSpPr>
          <p:cNvPr id="13" name="TextBox 12">
            <a:extLst>
              <a:ext uri="{FF2B5EF4-FFF2-40B4-BE49-F238E27FC236}">
                <a16:creationId xmlns:a16="http://schemas.microsoft.com/office/drawing/2014/main" id="{1B50A241-8157-E04F-24DC-75B23A980B7C}"/>
              </a:ext>
            </a:extLst>
          </p:cNvPr>
          <p:cNvSpPr txBox="1"/>
          <p:nvPr/>
        </p:nvSpPr>
        <p:spPr>
          <a:xfrm>
            <a:off x="805070" y="5533633"/>
            <a:ext cx="5171660" cy="584775"/>
          </a:xfrm>
          <a:prstGeom prst="rect">
            <a:avLst/>
          </a:prstGeom>
          <a:noFill/>
        </p:spPr>
        <p:txBody>
          <a:bodyPr wrap="square">
            <a:spAutoFit/>
          </a:bodyPr>
          <a:lstStyle/>
          <a:p>
            <a:r>
              <a:rPr lang="en-US" sz="1600" dirty="0"/>
              <a:t>It works as an I/O port same like port 2. Alternate functions of port 3 makes its architecture different than other ports</a:t>
            </a:r>
            <a:endParaRPr lang="en-IN" sz="1600" dirty="0"/>
          </a:p>
        </p:txBody>
      </p:sp>
      <p:pic>
        <p:nvPicPr>
          <p:cNvPr id="6148" name="Picture 4" descr="Microcontroller">
            <a:extLst>
              <a:ext uri="{FF2B5EF4-FFF2-40B4-BE49-F238E27FC236}">
                <a16:creationId xmlns:a16="http://schemas.microsoft.com/office/drawing/2014/main" id="{64569012-5C13-91BA-1311-ACEC645D37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3066" y="4279765"/>
            <a:ext cx="5448300" cy="2411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237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FA0BD1BD-71D9-644C-983B-A940CF8A9BDE}"/>
              </a:ext>
            </a:extLst>
          </p:cNvPr>
          <p:cNvSpPr>
            <a:spLocks noGrp="1"/>
          </p:cNvSpPr>
          <p:nvPr>
            <p:ph type="title"/>
          </p:nvPr>
        </p:nvSpPr>
        <p:spPr>
          <a:xfrm>
            <a:off x="238539" y="166723"/>
            <a:ext cx="10515600" cy="315912"/>
          </a:xfrm>
        </p:spPr>
        <p:txBody>
          <a:bodyPr>
            <a:normAutofit fontScale="90000"/>
          </a:bodyPr>
          <a:lstStyle/>
          <a:p>
            <a:pPr algn="just"/>
            <a:r>
              <a:rPr lang="en-IN" sz="3200" b="1" i="1" u="sng" dirty="0">
                <a:latin typeface="+mn-lt"/>
              </a:rPr>
              <a:t>Timers and Counters of 8051</a:t>
            </a:r>
          </a:p>
        </p:txBody>
      </p:sp>
      <p:sp>
        <p:nvSpPr>
          <p:cNvPr id="6" name="TextBox 5">
            <a:extLst>
              <a:ext uri="{FF2B5EF4-FFF2-40B4-BE49-F238E27FC236}">
                <a16:creationId xmlns:a16="http://schemas.microsoft.com/office/drawing/2014/main" id="{74C90DC2-BF17-14B0-7758-44458921CB76}"/>
              </a:ext>
            </a:extLst>
          </p:cNvPr>
          <p:cNvSpPr txBox="1"/>
          <p:nvPr/>
        </p:nvSpPr>
        <p:spPr>
          <a:xfrm>
            <a:off x="704838" y="537359"/>
            <a:ext cx="9959009" cy="1077218"/>
          </a:xfrm>
          <a:prstGeom prst="rect">
            <a:avLst/>
          </a:prstGeom>
          <a:noFill/>
        </p:spPr>
        <p:txBody>
          <a:bodyPr wrap="square">
            <a:spAutoFit/>
          </a:bodyPr>
          <a:lstStyle/>
          <a:p>
            <a:pPr marL="285750" indent="-285750" algn="just">
              <a:buFont typeface="Wingdings" panose="05000000000000000000" pitchFamily="2" charset="2"/>
              <a:buChar char="v"/>
            </a:pPr>
            <a:r>
              <a:rPr lang="en-US" sz="1600" b="0" i="0" dirty="0">
                <a:effectLst/>
                <a:cs typeface="Varela Round" panose="00000500000000000000" pitchFamily="2" charset="-79"/>
              </a:rPr>
              <a:t>Microcontrollers have an independent timer in tandem with a clock on board. </a:t>
            </a:r>
          </a:p>
          <a:p>
            <a:pPr marL="285750" indent="-285750" algn="just">
              <a:buFont typeface="Wingdings" panose="05000000000000000000" pitchFamily="2" charset="2"/>
              <a:buChar char="v"/>
            </a:pPr>
            <a:r>
              <a:rPr lang="en-US" sz="1600" b="0" i="0" dirty="0">
                <a:effectLst/>
                <a:cs typeface="Varela Round" panose="00000500000000000000" pitchFamily="2" charset="-79"/>
              </a:rPr>
              <a:t>These timers help microcontrollers generate precise time delays and keep operations in sync with </a:t>
            </a:r>
            <a:r>
              <a:rPr lang="en-US" sz="1600" dirty="0" err="1">
                <a:cs typeface="Varela Round" panose="00000500000000000000" pitchFamily="2" charset="-79"/>
              </a:rPr>
              <a:t>themaster</a:t>
            </a:r>
            <a:r>
              <a:rPr lang="en-US" sz="1600" dirty="0">
                <a:cs typeface="Varela Round" panose="00000500000000000000" pitchFamily="2" charset="-79"/>
              </a:rPr>
              <a:t> clock, </a:t>
            </a:r>
            <a:r>
              <a:rPr lang="en-US" sz="1600" b="0" i="0" dirty="0">
                <a:effectLst/>
                <a:cs typeface="Varela Round" panose="00000500000000000000" pitchFamily="2" charset="-79"/>
              </a:rPr>
              <a:t>which is the heart of the microcontroller.</a:t>
            </a:r>
          </a:p>
          <a:p>
            <a:pPr marL="285750" indent="-285750" algn="just">
              <a:buFont typeface="Wingdings" panose="05000000000000000000" pitchFamily="2" charset="2"/>
              <a:buChar char="v"/>
            </a:pPr>
            <a:r>
              <a:rPr lang="en-US" sz="1600" b="0" i="0" dirty="0">
                <a:effectLst/>
                <a:cs typeface="Varela Round" panose="00000500000000000000" pitchFamily="2" charset="-79"/>
              </a:rPr>
              <a:t> Not only this, but these timers also help optimize CPU utilization as they can generate delays independently</a:t>
            </a:r>
            <a:endParaRPr lang="en-IN" sz="1600" dirty="0"/>
          </a:p>
        </p:txBody>
      </p:sp>
      <p:sp>
        <p:nvSpPr>
          <p:cNvPr id="8" name="TextBox 7">
            <a:extLst>
              <a:ext uri="{FF2B5EF4-FFF2-40B4-BE49-F238E27FC236}">
                <a16:creationId xmlns:a16="http://schemas.microsoft.com/office/drawing/2014/main" id="{20C1DA73-81D1-3DF4-7FA1-95F71752D478}"/>
              </a:ext>
            </a:extLst>
          </p:cNvPr>
          <p:cNvSpPr txBox="1"/>
          <p:nvPr/>
        </p:nvSpPr>
        <p:spPr>
          <a:xfrm>
            <a:off x="262571" y="1561078"/>
            <a:ext cx="11211339" cy="1323439"/>
          </a:xfrm>
          <a:prstGeom prst="rect">
            <a:avLst/>
          </a:prstGeom>
          <a:noFill/>
        </p:spPr>
        <p:txBody>
          <a:bodyPr wrap="square">
            <a:spAutoFit/>
          </a:bodyPr>
          <a:lstStyle/>
          <a:p>
            <a:pPr algn="just"/>
            <a:r>
              <a:rPr lang="en-US" sz="1600" b="1" i="1" u="sng" dirty="0">
                <a:effectLst/>
                <a:cs typeface="Varela Round" panose="00000500000000000000" pitchFamily="2" charset="-79"/>
              </a:rPr>
              <a:t>Timer 0 and Timer 1 Registers</a:t>
            </a:r>
          </a:p>
          <a:p>
            <a:pPr marL="285750" indent="-285750" algn="just">
              <a:buFont typeface="Wingdings" panose="05000000000000000000" pitchFamily="2" charset="2"/>
              <a:buChar char="v"/>
            </a:pPr>
            <a:r>
              <a:rPr lang="en-US" sz="1600" b="0" i="0" dirty="0">
                <a:effectLst/>
                <a:cs typeface="Varela Round" panose="00000500000000000000" pitchFamily="2" charset="-79"/>
              </a:rPr>
              <a:t>The 8051 microcontroller has two timers, namely Timer 0 and Timer 1. </a:t>
            </a:r>
          </a:p>
          <a:p>
            <a:pPr marL="285750" indent="-285750" algn="just">
              <a:buFont typeface="Wingdings" panose="05000000000000000000" pitchFamily="2" charset="2"/>
              <a:buChar char="v"/>
            </a:pPr>
            <a:r>
              <a:rPr lang="en-US" sz="1600" b="0" i="0" dirty="0">
                <a:effectLst/>
                <a:cs typeface="Varela Round" panose="00000500000000000000" pitchFamily="2" charset="-79"/>
              </a:rPr>
              <a:t>Both these timers are 16-bit registers. Since the 8051 microcontroller has an 8-bit architecture, these registers are divided into two parts </a:t>
            </a:r>
            <a:r>
              <a:rPr lang="en-US" sz="1600" b="1" i="0" dirty="0">
                <a:effectLst/>
                <a:cs typeface="Varela Round" panose="00000500000000000000" pitchFamily="2" charset="-79"/>
              </a:rPr>
              <a:t>TL (Lower 8-bits) and TH (Upper 8-bits) </a:t>
            </a:r>
            <a:r>
              <a:rPr lang="en-US" sz="1600" b="0" i="0" dirty="0">
                <a:effectLst/>
                <a:cs typeface="Varela Round" panose="00000500000000000000" pitchFamily="2" charset="-79"/>
              </a:rPr>
              <a:t>. These timers, play the dual functions of being timers and counters</a:t>
            </a:r>
          </a:p>
          <a:p>
            <a:pPr marL="285750" indent="-285750" algn="just">
              <a:buFont typeface="Wingdings" panose="05000000000000000000" pitchFamily="2" charset="2"/>
              <a:buChar char="v"/>
            </a:pPr>
            <a:endParaRPr lang="en-US" sz="1600" b="0" i="0" dirty="0">
              <a:effectLst/>
              <a:cs typeface="Varela Round" panose="00000500000000000000" pitchFamily="2" charset="-79"/>
            </a:endParaRPr>
          </a:p>
        </p:txBody>
      </p:sp>
      <p:pic>
        <p:nvPicPr>
          <p:cNvPr id="10" name="Picture 9">
            <a:extLst>
              <a:ext uri="{FF2B5EF4-FFF2-40B4-BE49-F238E27FC236}">
                <a16:creationId xmlns:a16="http://schemas.microsoft.com/office/drawing/2014/main" id="{C5209D63-290B-A194-9E25-2510E5E31A00}"/>
              </a:ext>
            </a:extLst>
          </p:cNvPr>
          <p:cNvPicPr>
            <a:picLocks noChangeAspect="1"/>
          </p:cNvPicPr>
          <p:nvPr/>
        </p:nvPicPr>
        <p:blipFill>
          <a:blip r:embed="rId2"/>
          <a:stretch>
            <a:fillRect/>
          </a:stretch>
        </p:blipFill>
        <p:spPr>
          <a:xfrm>
            <a:off x="262571" y="2651039"/>
            <a:ext cx="4441963" cy="1761935"/>
          </a:xfrm>
          <a:prstGeom prst="rect">
            <a:avLst/>
          </a:prstGeom>
        </p:spPr>
      </p:pic>
      <p:sp>
        <p:nvSpPr>
          <p:cNvPr id="12" name="TextBox 11">
            <a:extLst>
              <a:ext uri="{FF2B5EF4-FFF2-40B4-BE49-F238E27FC236}">
                <a16:creationId xmlns:a16="http://schemas.microsoft.com/office/drawing/2014/main" id="{865444B7-E00D-5C3B-DD34-F841A83E2E22}"/>
              </a:ext>
            </a:extLst>
          </p:cNvPr>
          <p:cNvSpPr txBox="1"/>
          <p:nvPr/>
        </p:nvSpPr>
        <p:spPr>
          <a:xfrm>
            <a:off x="5310809" y="2871673"/>
            <a:ext cx="7185151" cy="3139321"/>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cs typeface="Varela Round" panose="00000500000000000000" pitchFamily="2" charset="-79"/>
              </a:rPr>
              <a:t>A pre-scaler scales the clock pulses from the master clock that are sent into the timer. </a:t>
            </a:r>
          </a:p>
          <a:p>
            <a:pPr marL="285750" indent="-285750" algn="just">
              <a:buFont typeface="Wingdings" panose="05000000000000000000" pitchFamily="2" charset="2"/>
              <a:buChar char="v"/>
            </a:pPr>
            <a:r>
              <a:rPr lang="en-US" b="0" i="0" dirty="0">
                <a:effectLst/>
                <a:cs typeface="Varela Round" panose="00000500000000000000" pitchFamily="2" charset="-79"/>
              </a:rPr>
              <a:t>In the case of the 8051 microcontrollers, the master clock frequency is divided by 12 and then fed into the timer. </a:t>
            </a:r>
          </a:p>
          <a:p>
            <a:pPr marL="285750" indent="-285750" algn="just">
              <a:buFont typeface="Wingdings" panose="05000000000000000000" pitchFamily="2" charset="2"/>
              <a:buChar char="v"/>
            </a:pPr>
            <a:r>
              <a:rPr lang="en-US" b="0" i="0" dirty="0">
                <a:effectLst/>
                <a:cs typeface="Varela Round" panose="00000500000000000000" pitchFamily="2" charset="-79"/>
              </a:rPr>
              <a:t>This helps to increase the accuracy of time kept but decreases the range at the same time. </a:t>
            </a:r>
          </a:p>
          <a:p>
            <a:pPr marL="285750" indent="-285750" algn="just">
              <a:buFont typeface="Wingdings" panose="05000000000000000000" pitchFamily="2" charset="2"/>
              <a:buChar char="v"/>
            </a:pPr>
            <a:r>
              <a:rPr lang="en-US" b="0" i="0" dirty="0">
                <a:effectLst/>
                <a:cs typeface="Varela Round" panose="00000500000000000000" pitchFamily="2" charset="-79"/>
              </a:rPr>
              <a:t>The reason for having the pre-scaler value set to twelve is because each machine cycle for the 8051 microcontroller takes 12 clocks, and this helps keep everything in complete synchronization</a:t>
            </a:r>
          </a:p>
          <a:p>
            <a:pPr marL="285750" indent="-285750" algn="just">
              <a:buFont typeface="Wingdings" panose="05000000000000000000" pitchFamily="2" charset="2"/>
              <a:buChar char="v"/>
            </a:pPr>
            <a:r>
              <a:rPr lang="en-US" dirty="0"/>
              <a:t>Once the pulses reach the timer, it starts counting up from 0000 to FFFFH</a:t>
            </a:r>
            <a:endParaRPr lang="en-IN" dirty="0"/>
          </a:p>
        </p:txBody>
      </p:sp>
      <p:sp>
        <p:nvSpPr>
          <p:cNvPr id="13" name="TextBox 12">
            <a:extLst>
              <a:ext uri="{FF2B5EF4-FFF2-40B4-BE49-F238E27FC236}">
                <a16:creationId xmlns:a16="http://schemas.microsoft.com/office/drawing/2014/main" id="{734AE575-17F1-C587-FC59-3288D32FA8C7}"/>
              </a:ext>
            </a:extLst>
          </p:cNvPr>
          <p:cNvSpPr txBox="1"/>
          <p:nvPr/>
        </p:nvSpPr>
        <p:spPr>
          <a:xfrm>
            <a:off x="4728566" y="2592943"/>
            <a:ext cx="1164486" cy="369332"/>
          </a:xfrm>
          <a:prstGeom prst="rect">
            <a:avLst/>
          </a:prstGeom>
          <a:noFill/>
        </p:spPr>
        <p:txBody>
          <a:bodyPr wrap="none" rtlCol="0">
            <a:spAutoFit/>
          </a:bodyPr>
          <a:lstStyle/>
          <a:p>
            <a:r>
              <a:rPr lang="en-US" b="1" i="1" u="sng" dirty="0"/>
              <a:t>WORKING</a:t>
            </a:r>
            <a:endParaRPr lang="en-IN" b="1" i="1" u="sng" dirty="0"/>
          </a:p>
        </p:txBody>
      </p:sp>
      <p:sp>
        <p:nvSpPr>
          <p:cNvPr id="15" name="TextBox 14">
            <a:extLst>
              <a:ext uri="{FF2B5EF4-FFF2-40B4-BE49-F238E27FC236}">
                <a16:creationId xmlns:a16="http://schemas.microsoft.com/office/drawing/2014/main" id="{2DA04014-88BB-FD6C-0896-EFF8A072B044}"/>
              </a:ext>
            </a:extLst>
          </p:cNvPr>
          <p:cNvSpPr txBox="1"/>
          <p:nvPr/>
        </p:nvSpPr>
        <p:spPr>
          <a:xfrm>
            <a:off x="48064" y="4919008"/>
            <a:ext cx="11425846" cy="1938992"/>
          </a:xfrm>
          <a:prstGeom prst="rect">
            <a:avLst/>
          </a:prstGeom>
          <a:noFill/>
        </p:spPr>
        <p:txBody>
          <a:bodyPr wrap="square">
            <a:spAutoFit/>
          </a:bodyPr>
          <a:lstStyle/>
          <a:p>
            <a:pPr marL="285750" indent="-285750" algn="just">
              <a:buFont typeface="Wingdings" panose="05000000000000000000" pitchFamily="2" charset="2"/>
              <a:buChar char="v"/>
            </a:pPr>
            <a:r>
              <a:rPr lang="en-US" sz="1500" b="0" i="0" dirty="0">
                <a:effectLst/>
                <a:cs typeface="Varela Round" panose="00000500000000000000" pitchFamily="2" charset="-79"/>
              </a:rPr>
              <a:t>As mentioned the timers on the 8051 microcontroller are 16 bit in size. </a:t>
            </a:r>
          </a:p>
          <a:p>
            <a:pPr marL="285750" indent="-285750" algn="just">
              <a:buFont typeface="Wingdings" panose="05000000000000000000" pitchFamily="2" charset="2"/>
              <a:buChar char="v"/>
            </a:pPr>
            <a:r>
              <a:rPr lang="en-US" sz="1500" b="0" i="0" dirty="0">
                <a:effectLst/>
                <a:cs typeface="Varela Round" panose="00000500000000000000" pitchFamily="2" charset="-79"/>
              </a:rPr>
              <a:t>This means  that they can count up to a maximum value of FFFFH. </a:t>
            </a:r>
          </a:p>
          <a:p>
            <a:pPr marL="285750" indent="-285750" algn="just">
              <a:buFont typeface="Wingdings" panose="05000000000000000000" pitchFamily="2" charset="2"/>
              <a:buChar char="v"/>
            </a:pPr>
            <a:r>
              <a:rPr lang="en-US" sz="1500" b="0" i="0" dirty="0">
                <a:effectLst/>
                <a:cs typeface="Varela Round" panose="00000500000000000000" pitchFamily="2" charset="-79"/>
              </a:rPr>
              <a:t>The input signal to these registers is a </a:t>
            </a:r>
            <a:r>
              <a:rPr lang="en-US" sz="1500" b="0" i="0" dirty="0" err="1">
                <a:effectLst/>
                <a:cs typeface="Varela Round" panose="00000500000000000000" pitchFamily="2" charset="-79"/>
              </a:rPr>
              <a:t>prescaled</a:t>
            </a:r>
            <a:r>
              <a:rPr lang="en-US" sz="1500" b="0" i="0" dirty="0">
                <a:effectLst/>
                <a:cs typeface="Varela Round" panose="00000500000000000000" pitchFamily="2" charset="-79"/>
              </a:rPr>
              <a:t> version of the master clock making them count upwards at particular durations of time. Each of these pulses from the pre-scaler increases the value in the register until it reaches its upper limit of FFFFH. </a:t>
            </a:r>
          </a:p>
          <a:p>
            <a:pPr marL="285750" indent="-285750" algn="just">
              <a:buFont typeface="Wingdings" panose="05000000000000000000" pitchFamily="2" charset="2"/>
              <a:buChar char="v"/>
            </a:pPr>
            <a:r>
              <a:rPr lang="en-US" sz="1500" b="0" i="0" dirty="0">
                <a:effectLst/>
                <a:cs typeface="Varela Round" panose="00000500000000000000" pitchFamily="2" charset="-79"/>
              </a:rPr>
              <a:t>Once the register reaches FFFFH and is said to have overflowed the microcontroller resets the timer register to 0000H and sets the TF1/TF0 bit in TCON register to 1.</a:t>
            </a:r>
          </a:p>
          <a:p>
            <a:pPr marL="285750" indent="-285750" algn="just">
              <a:buFont typeface="Wingdings" panose="05000000000000000000" pitchFamily="2" charset="2"/>
              <a:buChar char="v"/>
            </a:pPr>
            <a:r>
              <a:rPr lang="en-US" sz="1500" b="0" i="0" dirty="0">
                <a:effectLst/>
                <a:cs typeface="Varela Round" panose="00000500000000000000" pitchFamily="2" charset="-79"/>
              </a:rPr>
              <a:t> This is to alert the programmer that the overflow has taken place. Now this change in the value of TF1/TF0 flag will occur at regular intervals of time and can be used to generate accurate time delays.</a:t>
            </a:r>
            <a:endParaRPr lang="en-IN" sz="1500" dirty="0"/>
          </a:p>
        </p:txBody>
      </p:sp>
    </p:spTree>
    <p:extLst>
      <p:ext uri="{BB962C8B-B14F-4D97-AF65-F5344CB8AC3E}">
        <p14:creationId xmlns:p14="http://schemas.microsoft.com/office/powerpoint/2010/main" val="4220413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2FBBF4-FCCF-64B8-5F50-86C131F803D0}"/>
              </a:ext>
            </a:extLst>
          </p:cNvPr>
          <p:cNvSpPr txBox="1"/>
          <p:nvPr/>
        </p:nvSpPr>
        <p:spPr>
          <a:xfrm>
            <a:off x="172277" y="159891"/>
            <a:ext cx="9382539" cy="400110"/>
          </a:xfrm>
          <a:prstGeom prst="rect">
            <a:avLst/>
          </a:prstGeom>
          <a:noFill/>
        </p:spPr>
        <p:txBody>
          <a:bodyPr wrap="square">
            <a:spAutoFit/>
          </a:bodyPr>
          <a:lstStyle/>
          <a:p>
            <a:pPr algn="just"/>
            <a:r>
              <a:rPr lang="en-US" sz="2000" b="1" i="1" u="sng" dirty="0">
                <a:effectLst/>
                <a:cs typeface="Varela Round" panose="00000500000000000000" pitchFamily="2" charset="-79"/>
              </a:rPr>
              <a:t>Purpose of the TMOD and TCON registers in 8051</a:t>
            </a:r>
            <a:endParaRPr lang="en-US" sz="2000" b="0" i="1" u="sng" dirty="0">
              <a:effectLst/>
              <a:cs typeface="Varela Round" panose="00000500000000000000" pitchFamily="2" charset="-79"/>
            </a:endParaRPr>
          </a:p>
        </p:txBody>
      </p:sp>
      <p:sp>
        <p:nvSpPr>
          <p:cNvPr id="7" name="TextBox 6">
            <a:extLst>
              <a:ext uri="{FF2B5EF4-FFF2-40B4-BE49-F238E27FC236}">
                <a16:creationId xmlns:a16="http://schemas.microsoft.com/office/drawing/2014/main" id="{7FFC340A-894D-485F-5BC4-018DD98EF569}"/>
              </a:ext>
            </a:extLst>
          </p:cNvPr>
          <p:cNvSpPr txBox="1"/>
          <p:nvPr/>
        </p:nvSpPr>
        <p:spPr>
          <a:xfrm>
            <a:off x="808381" y="777272"/>
            <a:ext cx="10813775" cy="2062103"/>
          </a:xfrm>
          <a:prstGeom prst="rect">
            <a:avLst/>
          </a:prstGeom>
          <a:noFill/>
        </p:spPr>
        <p:txBody>
          <a:bodyPr wrap="square">
            <a:spAutoFit/>
          </a:bodyPr>
          <a:lstStyle/>
          <a:p>
            <a:pPr marL="285750" indent="-285750" algn="just">
              <a:buFont typeface="Wingdings" panose="05000000000000000000" pitchFamily="2" charset="2"/>
              <a:buChar char="v"/>
            </a:pPr>
            <a:r>
              <a:rPr lang="en-US" sz="1600" b="1" i="0" dirty="0">
                <a:effectLst/>
                <a:cs typeface="Varela Round" panose="00000500000000000000" pitchFamily="2" charset="-79"/>
              </a:rPr>
              <a:t>TMOD (Timer mode register)</a:t>
            </a:r>
            <a:r>
              <a:rPr lang="en-US" sz="1600" b="0" i="0" dirty="0">
                <a:effectLst/>
                <a:cs typeface="Varela Round" panose="00000500000000000000" pitchFamily="2" charset="-79"/>
              </a:rPr>
              <a:t> – </a:t>
            </a:r>
          </a:p>
          <a:p>
            <a:pPr marL="742950" lvl="1" indent="-285750" algn="just">
              <a:buFont typeface="Wingdings" panose="05000000000000000000" pitchFamily="2" charset="2"/>
              <a:buChar char="v"/>
            </a:pPr>
            <a:r>
              <a:rPr lang="en-US" sz="1600" b="0" i="0" dirty="0">
                <a:effectLst/>
                <a:cs typeface="Varela Round" panose="00000500000000000000" pitchFamily="2" charset="-79"/>
              </a:rPr>
              <a:t>The timer registers can operate in four different modes. The selection of the functioning mode is done in this register. Additionally, the overall function of the timer registers, whether to work as timers or counters, is done here too.</a:t>
            </a:r>
          </a:p>
          <a:p>
            <a:pPr marL="742950" lvl="1" indent="-285750" algn="just">
              <a:buFont typeface="Wingdings" panose="05000000000000000000" pitchFamily="2" charset="2"/>
              <a:buChar char="v"/>
            </a:pPr>
            <a:r>
              <a:rPr lang="en-US" sz="1600" b="0" i="0" dirty="0">
                <a:effectLst/>
                <a:cs typeface="Varela Round" panose="00000500000000000000" pitchFamily="2" charset="-79"/>
              </a:rPr>
              <a:t> It is an 8-bit special function register that is placed at the address 89H in the ROM space and is </a:t>
            </a:r>
            <a:r>
              <a:rPr lang="en-US" sz="1600" b="1" i="0" dirty="0">
                <a:effectLst/>
                <a:cs typeface="Varela Round" panose="00000500000000000000" pitchFamily="2" charset="-79"/>
              </a:rPr>
              <a:t>not bit addressable</a:t>
            </a:r>
          </a:p>
          <a:p>
            <a:pPr marL="742950" lvl="1" indent="-285750" algn="just">
              <a:buFont typeface="Wingdings" panose="05000000000000000000" pitchFamily="2" charset="2"/>
              <a:buChar char="v"/>
            </a:pPr>
            <a:r>
              <a:rPr lang="en-US" sz="1600" b="0" i="0" dirty="0">
                <a:effectLst/>
                <a:cs typeface="Varela Round" panose="00000500000000000000" pitchFamily="2" charset="-79"/>
              </a:rPr>
              <a:t>It is divided into two 4-bit registers to manage </a:t>
            </a:r>
            <a:r>
              <a:rPr lang="en-US" sz="1600" b="1" i="0" dirty="0">
                <a:effectLst/>
                <a:cs typeface="Varela Round" panose="00000500000000000000" pitchFamily="2" charset="-79"/>
              </a:rPr>
              <a:t>T0 and T1, respectively</a:t>
            </a:r>
            <a:r>
              <a:rPr lang="en-US" sz="1600" b="0" i="0" dirty="0">
                <a:effectLst/>
                <a:cs typeface="Varela Round" panose="00000500000000000000" pitchFamily="2" charset="-79"/>
              </a:rPr>
              <a:t>. The lower 4 bits manage the modes for Timer 0, and the higher four bits manage Timer 1. These four bits are </a:t>
            </a:r>
            <a:r>
              <a:rPr lang="en-US" sz="1600" b="1" i="0" dirty="0">
                <a:effectLst/>
                <a:cs typeface="Varela Round" panose="00000500000000000000" pitchFamily="2" charset="-79"/>
              </a:rPr>
              <a:t>Gate, C/T, M1, and M0</a:t>
            </a:r>
          </a:p>
          <a:p>
            <a:pPr marL="285750" indent="-285750" algn="just">
              <a:buFont typeface="Wingdings" panose="05000000000000000000" pitchFamily="2" charset="2"/>
              <a:buChar char="v"/>
            </a:pPr>
            <a:endParaRPr lang="en-US" sz="1600" b="0" i="0" dirty="0">
              <a:effectLst/>
              <a:cs typeface="Varela Round" panose="00000500000000000000" pitchFamily="2" charset="-79"/>
            </a:endParaRPr>
          </a:p>
          <a:p>
            <a:pPr marL="742950" lvl="1" indent="-285750" algn="just">
              <a:buFont typeface="Wingdings" panose="05000000000000000000" pitchFamily="2" charset="2"/>
              <a:buChar char="v"/>
            </a:pPr>
            <a:endParaRPr lang="en-US" sz="1600" b="0" i="0" dirty="0">
              <a:effectLst/>
              <a:cs typeface="Varela Round" panose="00000500000000000000" pitchFamily="2" charset="-79"/>
            </a:endParaRPr>
          </a:p>
        </p:txBody>
      </p:sp>
      <p:pic>
        <p:nvPicPr>
          <p:cNvPr id="9" name="Picture 8">
            <a:extLst>
              <a:ext uri="{FF2B5EF4-FFF2-40B4-BE49-F238E27FC236}">
                <a16:creationId xmlns:a16="http://schemas.microsoft.com/office/drawing/2014/main" id="{4C5B3792-1B70-C713-B6E8-59F4CED99DA3}"/>
              </a:ext>
            </a:extLst>
          </p:cNvPr>
          <p:cNvPicPr>
            <a:picLocks noChangeAspect="1"/>
          </p:cNvPicPr>
          <p:nvPr/>
        </p:nvPicPr>
        <p:blipFill>
          <a:blip r:embed="rId2"/>
          <a:stretch>
            <a:fillRect/>
          </a:stretch>
        </p:blipFill>
        <p:spPr>
          <a:xfrm>
            <a:off x="3557796" y="2375525"/>
            <a:ext cx="4274240" cy="927700"/>
          </a:xfrm>
          <a:prstGeom prst="rect">
            <a:avLst/>
          </a:prstGeom>
        </p:spPr>
      </p:pic>
      <p:sp>
        <p:nvSpPr>
          <p:cNvPr id="12" name="Rectangle 1">
            <a:extLst>
              <a:ext uri="{FF2B5EF4-FFF2-40B4-BE49-F238E27FC236}">
                <a16:creationId xmlns:a16="http://schemas.microsoft.com/office/drawing/2014/main" id="{E8575E79-EE6B-598E-1E07-3DE0E8140DF5}"/>
              </a:ext>
            </a:extLst>
          </p:cNvPr>
          <p:cNvSpPr>
            <a:spLocks noChangeArrowheads="1"/>
          </p:cNvSpPr>
          <p:nvPr/>
        </p:nvSpPr>
        <p:spPr bwMode="auto">
          <a:xfrm>
            <a:off x="640386" y="3110542"/>
            <a:ext cx="10813775" cy="17235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38050" tIns="0" rIns="0" bIns="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600" b="0" i="0" u="none" strike="noStrike" cap="none" normalizeH="0" baseline="0" dirty="0">
              <a:ln>
                <a:noFill/>
              </a:ln>
              <a:solidFill>
                <a:schemeClr val="tx1"/>
              </a:solidFill>
              <a:effectLst/>
            </a:endParaRPr>
          </a:p>
          <a:p>
            <a:pPr marL="285750" indent="-285750" algn="just" eaLnBrk="0" fontAlgn="base" hangingPunct="0">
              <a:spcBef>
                <a:spcPct val="0"/>
              </a:spcBef>
              <a:spcAft>
                <a:spcPct val="0"/>
              </a:spcAft>
              <a:buFont typeface="Wingdings" panose="05000000000000000000" pitchFamily="2" charset="2"/>
              <a:buChar char="v"/>
            </a:pPr>
            <a:r>
              <a:rPr kumimoji="0" lang="en-US" altLang="en-US" sz="1600" b="0" i="0" u="sng" strike="noStrike" cap="none" normalizeH="0" baseline="0" dirty="0">
                <a:ln>
                  <a:noFill/>
                </a:ln>
                <a:solidFill>
                  <a:srgbClr val="404040"/>
                </a:solidFill>
                <a:effectLst/>
                <a:cs typeface="Varela Round" panose="00000500000000000000" pitchFamily="2" charset="-79"/>
              </a:rPr>
              <a:t> </a:t>
            </a:r>
            <a:r>
              <a:rPr lang="en-IN" sz="1600" b="1" i="0" u="sng" dirty="0">
                <a:solidFill>
                  <a:srgbClr val="404040"/>
                </a:solidFill>
                <a:effectLst/>
                <a:cs typeface="Varela Round" panose="00000500000000000000" pitchFamily="2" charset="-79"/>
              </a:rPr>
              <a:t>Gate:</a:t>
            </a:r>
            <a:endParaRPr lang="en-IN" sz="1600" u="sng" dirty="0"/>
          </a:p>
          <a:p>
            <a:pPr marR="0" lvl="0" algn="just"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404040"/>
                </a:solidFill>
                <a:effectLst/>
                <a:cs typeface="Varela Round" panose="00000500000000000000" pitchFamily="2" charset="-79"/>
              </a:rPr>
              <a:t>If the timers are put to use by using external hardware (like interrupts): TR0/TR1 bit (in TCON register) = HIGH; GATE bit = HIGH; and           /            pins of the microcontroller = LOW.</a:t>
            </a:r>
          </a:p>
          <a:p>
            <a:pPr marR="0" lvl="0" algn="just"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404040"/>
                </a:solidFill>
                <a:effectLst/>
                <a:cs typeface="Varela Round" panose="00000500000000000000" pitchFamily="2" charset="-79"/>
              </a:rPr>
              <a:t>If the timers to use using software: TR0/TR1 bit (in TCON register) = HIGH; GATE bit = LOW; and  </a:t>
            </a:r>
            <a:r>
              <a:rPr kumimoji="0" lang="en-US" altLang="en-US" sz="1600" b="1" i="0" u="none" strike="noStrike" cap="none" normalizeH="0" baseline="0" dirty="0">
                <a:ln>
                  <a:noFill/>
                </a:ln>
                <a:solidFill>
                  <a:srgbClr val="404040"/>
                </a:solidFill>
                <a:effectLst/>
                <a:cs typeface="Varela Round" panose="00000500000000000000" pitchFamily="2" charset="-79"/>
              </a:rPr>
              <a:t>pins </a:t>
            </a:r>
            <a:r>
              <a:rPr kumimoji="0" lang="en-US" altLang="en-US" sz="1600" b="0" i="0" u="none" strike="noStrike" cap="none" normalizeH="0" baseline="0" dirty="0">
                <a:ln>
                  <a:noFill/>
                </a:ln>
                <a:solidFill>
                  <a:srgbClr val="404040"/>
                </a:solidFill>
                <a:effectLst/>
                <a:cs typeface="Varela Round" panose="00000500000000000000" pitchFamily="2" charset="-79"/>
              </a:rPr>
              <a:t>of the microcontroller = LOW</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600" b="0" i="0" u="none" strike="noStrike" cap="none" normalizeH="0" baseline="0" dirty="0">
              <a:ln>
                <a:noFill/>
              </a:ln>
              <a:solidFill>
                <a:schemeClr val="tx1"/>
              </a:solidFill>
              <a:effectLst/>
            </a:endParaRPr>
          </a:p>
        </p:txBody>
      </p:sp>
      <p:pic>
        <p:nvPicPr>
          <p:cNvPr id="1026" name="Picture 2" descr="\bar{INT0}">
            <a:extLst>
              <a:ext uri="{FF2B5EF4-FFF2-40B4-BE49-F238E27FC236}">
                <a16:creationId xmlns:a16="http://schemas.microsoft.com/office/drawing/2014/main" id="{FA721D93-1A76-C7EE-EB6D-ECB6BE3BB5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1538" y="-144463"/>
            <a:ext cx="409575" cy="133350"/>
          </a:xfrm>
          <a:prstGeom prst="rect">
            <a:avLst/>
          </a:prstGeom>
          <a:noFill/>
          <a:extLst>
            <a:ext uri="{909E8E84-426E-40DD-AFC4-6F175D3DCCD1}">
              <a14:hiddenFill xmlns:a14="http://schemas.microsoft.com/office/drawing/2010/main">
                <a:solidFill>
                  <a:srgbClr val="FFFFFF"/>
                </a:solidFill>
              </a14:hiddenFill>
            </a:ext>
          </a:extLst>
        </p:spPr>
      </p:pic>
      <p:sp>
        <p:nvSpPr>
          <p:cNvPr id="13" name="AutoShape 3" descr="\bar{INT1}">
            <a:extLst>
              <a:ext uri="{FF2B5EF4-FFF2-40B4-BE49-F238E27FC236}">
                <a16:creationId xmlns:a16="http://schemas.microsoft.com/office/drawing/2014/main" id="{5B8BFEED-3F1E-8CB2-E6CF-ADCE5ADAEDBD}"/>
              </a:ext>
            </a:extLst>
          </p:cNvPr>
          <p:cNvSpPr>
            <a:spLocks noChangeAspect="1" noChangeArrowheads="1"/>
          </p:cNvSpPr>
          <p:nvPr/>
        </p:nvSpPr>
        <p:spPr bwMode="auto">
          <a:xfrm>
            <a:off x="1035208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1" name="Picture 7" descr="\bar{INT0}">
            <a:extLst>
              <a:ext uri="{FF2B5EF4-FFF2-40B4-BE49-F238E27FC236}">
                <a16:creationId xmlns:a16="http://schemas.microsoft.com/office/drawing/2014/main" id="{457F855A-D47E-697D-BC97-3989C4EC68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908" y="3935324"/>
            <a:ext cx="409575" cy="1333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7" descr="\bar{INT0}">
            <a:extLst>
              <a:ext uri="{FF2B5EF4-FFF2-40B4-BE49-F238E27FC236}">
                <a16:creationId xmlns:a16="http://schemas.microsoft.com/office/drawing/2014/main" id="{54C7CEDF-0F4A-A970-219D-59C17DA7FC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791" y="3935324"/>
            <a:ext cx="409575" cy="13335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D256BF1A-910E-D7BC-55B8-E18D3037CA5C}"/>
              </a:ext>
            </a:extLst>
          </p:cNvPr>
          <p:cNvSpPr txBox="1"/>
          <p:nvPr/>
        </p:nvSpPr>
        <p:spPr>
          <a:xfrm>
            <a:off x="808381" y="4757289"/>
            <a:ext cx="5135631" cy="1323439"/>
          </a:xfrm>
          <a:prstGeom prst="rect">
            <a:avLst/>
          </a:prstGeom>
          <a:noFill/>
        </p:spPr>
        <p:txBody>
          <a:bodyPr wrap="square">
            <a:spAutoFit/>
          </a:bodyPr>
          <a:lstStyle/>
          <a:p>
            <a:pPr algn="just"/>
            <a:r>
              <a:rPr lang="en-US" sz="1600" b="1" i="0" dirty="0">
                <a:effectLst/>
                <a:cs typeface="Varela Round" panose="00000500000000000000" pitchFamily="2" charset="-79"/>
              </a:rPr>
              <a:t>C/T: </a:t>
            </a:r>
            <a:r>
              <a:rPr lang="en-US" sz="1600" b="0" i="0" dirty="0">
                <a:effectLst/>
                <a:cs typeface="Varela Round" panose="00000500000000000000" pitchFamily="2" charset="-79"/>
              </a:rPr>
              <a:t>These timer registers can be used as both timers and counters to keep time and to count external events. To use it as a timer the C/T bit is set to 0(counts internal pulses) whereas it is set to 1(counts external pulses) if it needs to be used as a counter of events</a:t>
            </a:r>
            <a:endParaRPr lang="en-IN" sz="1600" dirty="0"/>
          </a:p>
        </p:txBody>
      </p:sp>
      <p:pic>
        <p:nvPicPr>
          <p:cNvPr id="20" name="Picture 19">
            <a:extLst>
              <a:ext uri="{FF2B5EF4-FFF2-40B4-BE49-F238E27FC236}">
                <a16:creationId xmlns:a16="http://schemas.microsoft.com/office/drawing/2014/main" id="{B04D231D-9B01-82B2-CDFA-7E02B9B92CAA}"/>
              </a:ext>
            </a:extLst>
          </p:cNvPr>
          <p:cNvPicPr>
            <a:picLocks noChangeAspect="1"/>
          </p:cNvPicPr>
          <p:nvPr/>
        </p:nvPicPr>
        <p:blipFill>
          <a:blip r:embed="rId4"/>
          <a:stretch>
            <a:fillRect/>
          </a:stretch>
        </p:blipFill>
        <p:spPr>
          <a:xfrm>
            <a:off x="6247990" y="4662771"/>
            <a:ext cx="5231911" cy="1952172"/>
          </a:xfrm>
          <a:prstGeom prst="rect">
            <a:avLst/>
          </a:prstGeom>
        </p:spPr>
      </p:pic>
      <p:sp>
        <p:nvSpPr>
          <p:cNvPr id="22" name="TextBox 21">
            <a:extLst>
              <a:ext uri="{FF2B5EF4-FFF2-40B4-BE49-F238E27FC236}">
                <a16:creationId xmlns:a16="http://schemas.microsoft.com/office/drawing/2014/main" id="{1C2675D9-BE37-3817-5BE0-81799471CF8A}"/>
              </a:ext>
            </a:extLst>
          </p:cNvPr>
          <p:cNvSpPr txBox="1"/>
          <p:nvPr/>
        </p:nvSpPr>
        <p:spPr>
          <a:xfrm>
            <a:off x="6047273" y="4344453"/>
            <a:ext cx="6096000" cy="369332"/>
          </a:xfrm>
          <a:prstGeom prst="rect">
            <a:avLst/>
          </a:prstGeom>
          <a:noFill/>
        </p:spPr>
        <p:txBody>
          <a:bodyPr wrap="square">
            <a:spAutoFit/>
          </a:bodyPr>
          <a:lstStyle/>
          <a:p>
            <a:r>
              <a:rPr lang="en-IN" b="1" i="0" dirty="0">
                <a:solidFill>
                  <a:srgbClr val="404040"/>
                </a:solidFill>
                <a:effectLst/>
                <a:cs typeface="Varela Round" panose="00000500000000000000" pitchFamily="2" charset="-79"/>
              </a:rPr>
              <a:t>M0 and M1</a:t>
            </a:r>
            <a:endParaRPr lang="en-IN" dirty="0"/>
          </a:p>
        </p:txBody>
      </p:sp>
    </p:spTree>
    <p:extLst>
      <p:ext uri="{BB962C8B-B14F-4D97-AF65-F5344CB8AC3E}">
        <p14:creationId xmlns:p14="http://schemas.microsoft.com/office/powerpoint/2010/main" val="1958359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ED492D-2EFC-0F1E-32E7-2090B8B30528}"/>
              </a:ext>
            </a:extLst>
          </p:cNvPr>
          <p:cNvSpPr txBox="1"/>
          <p:nvPr/>
        </p:nvSpPr>
        <p:spPr>
          <a:xfrm>
            <a:off x="583095" y="521565"/>
            <a:ext cx="10164417" cy="1815882"/>
          </a:xfrm>
          <a:prstGeom prst="rect">
            <a:avLst/>
          </a:prstGeom>
          <a:noFill/>
        </p:spPr>
        <p:txBody>
          <a:bodyPr wrap="square">
            <a:spAutoFit/>
          </a:bodyPr>
          <a:lstStyle/>
          <a:p>
            <a:pPr marL="285750" indent="-285750" algn="just">
              <a:buFont typeface="Wingdings" panose="05000000000000000000" pitchFamily="2" charset="2"/>
              <a:buChar char="v"/>
            </a:pPr>
            <a:r>
              <a:rPr lang="en-US" sz="1600" b="1" i="0" dirty="0">
                <a:effectLst/>
                <a:cs typeface="Varela Round" panose="00000500000000000000" pitchFamily="2" charset="-79"/>
              </a:rPr>
              <a:t>TCON (Timer Control Register)</a:t>
            </a:r>
            <a:r>
              <a:rPr lang="en-US" sz="1600" b="0" i="0" dirty="0">
                <a:effectLst/>
                <a:cs typeface="Varela Round" panose="00000500000000000000" pitchFamily="2" charset="-79"/>
              </a:rPr>
              <a:t> –</a:t>
            </a:r>
          </a:p>
          <a:p>
            <a:pPr marL="742950" lvl="1" indent="-285750" algn="just">
              <a:buFont typeface="Wingdings" panose="05000000000000000000" pitchFamily="2" charset="2"/>
              <a:buChar char="v"/>
            </a:pPr>
            <a:r>
              <a:rPr lang="en-US" sz="1600" b="0" i="0" dirty="0">
                <a:effectLst/>
                <a:cs typeface="Varela Round" panose="00000500000000000000" pitchFamily="2" charset="-79"/>
              </a:rPr>
              <a:t>Only half of the TCON register is used for timing and counting purposes. This register is used to initialize the counting and to indicate when </a:t>
            </a:r>
            <a:r>
              <a:rPr lang="en-US" sz="1600" b="1" i="0" dirty="0">
                <a:effectLst/>
                <a:cs typeface="Varela Round" panose="00000500000000000000" pitchFamily="2" charset="-79"/>
              </a:rPr>
              <a:t>the timers have reached their counting limit</a:t>
            </a:r>
            <a:r>
              <a:rPr lang="en-US" sz="1600" b="0" i="0" dirty="0">
                <a:effectLst/>
                <a:cs typeface="Varela Round" panose="00000500000000000000" pitchFamily="2" charset="-79"/>
              </a:rPr>
              <a:t>.</a:t>
            </a:r>
          </a:p>
          <a:p>
            <a:pPr marL="742950" lvl="1" indent="-285750" algn="just">
              <a:buFont typeface="Wingdings" panose="05000000000000000000" pitchFamily="2" charset="2"/>
              <a:buChar char="v"/>
            </a:pPr>
            <a:r>
              <a:rPr lang="en-US" sz="1600" b="0" i="0" dirty="0">
                <a:effectLst/>
                <a:cs typeface="Varela Round" panose="00000500000000000000" pitchFamily="2" charset="-79"/>
              </a:rPr>
              <a:t>It is used to send the control signals for the functioning of the timer. </a:t>
            </a:r>
          </a:p>
          <a:p>
            <a:pPr marL="742950" lvl="1" indent="-285750" algn="just">
              <a:buFont typeface="Wingdings" panose="05000000000000000000" pitchFamily="2" charset="2"/>
              <a:buChar char="v"/>
            </a:pPr>
            <a:r>
              <a:rPr lang="en-US" sz="1600" b="0" i="0" dirty="0">
                <a:effectLst/>
                <a:cs typeface="Varela Round" panose="00000500000000000000" pitchFamily="2" charset="-79"/>
              </a:rPr>
              <a:t>The TCON register is </a:t>
            </a:r>
            <a:r>
              <a:rPr lang="en-US" sz="1600" b="1" i="0" dirty="0">
                <a:effectLst/>
                <a:cs typeface="Varela Round" panose="00000500000000000000" pitchFamily="2" charset="-79"/>
              </a:rPr>
              <a:t>bit addressable </a:t>
            </a:r>
            <a:r>
              <a:rPr lang="en-US" sz="1600" b="0" i="0" dirty="0">
                <a:effectLst/>
                <a:cs typeface="Varela Round" panose="00000500000000000000" pitchFamily="2" charset="-79"/>
              </a:rPr>
              <a:t>and is places at the address 88H in the ROM. </a:t>
            </a:r>
          </a:p>
          <a:p>
            <a:pPr marL="742950" lvl="1" indent="-285750" algn="just">
              <a:buFont typeface="Wingdings" panose="05000000000000000000" pitchFamily="2" charset="2"/>
              <a:buChar char="v"/>
            </a:pPr>
            <a:r>
              <a:rPr lang="en-US" sz="1600" b="0" i="0" dirty="0">
                <a:effectLst/>
                <a:cs typeface="Varela Round" panose="00000500000000000000" pitchFamily="2" charset="-79"/>
              </a:rPr>
              <a:t>It is an 8-bit register that starts the timer and also contains the flag which gets updated when the timer overflows</a:t>
            </a:r>
          </a:p>
        </p:txBody>
      </p:sp>
      <p:pic>
        <p:nvPicPr>
          <p:cNvPr id="7" name="Picture 6">
            <a:extLst>
              <a:ext uri="{FF2B5EF4-FFF2-40B4-BE49-F238E27FC236}">
                <a16:creationId xmlns:a16="http://schemas.microsoft.com/office/drawing/2014/main" id="{95790701-C82E-D25B-D573-F6B6B20D7249}"/>
              </a:ext>
            </a:extLst>
          </p:cNvPr>
          <p:cNvPicPr>
            <a:picLocks noChangeAspect="1"/>
          </p:cNvPicPr>
          <p:nvPr/>
        </p:nvPicPr>
        <p:blipFill>
          <a:blip r:embed="rId2"/>
          <a:stretch>
            <a:fillRect/>
          </a:stretch>
        </p:blipFill>
        <p:spPr>
          <a:xfrm>
            <a:off x="3205162" y="2083076"/>
            <a:ext cx="5781675" cy="1181100"/>
          </a:xfrm>
          <a:prstGeom prst="rect">
            <a:avLst/>
          </a:prstGeom>
        </p:spPr>
      </p:pic>
      <p:sp>
        <p:nvSpPr>
          <p:cNvPr id="9" name="TextBox 8">
            <a:extLst>
              <a:ext uri="{FF2B5EF4-FFF2-40B4-BE49-F238E27FC236}">
                <a16:creationId xmlns:a16="http://schemas.microsoft.com/office/drawing/2014/main" id="{177AF66A-1835-8FC3-840D-DE250F9663A8}"/>
              </a:ext>
            </a:extLst>
          </p:cNvPr>
          <p:cNvSpPr txBox="1"/>
          <p:nvPr/>
        </p:nvSpPr>
        <p:spPr>
          <a:xfrm>
            <a:off x="2133600" y="3264176"/>
            <a:ext cx="8825948" cy="1323439"/>
          </a:xfrm>
          <a:prstGeom prst="rect">
            <a:avLst/>
          </a:prstGeom>
          <a:noFill/>
        </p:spPr>
        <p:txBody>
          <a:bodyPr wrap="square">
            <a:spAutoFit/>
          </a:bodyPr>
          <a:lstStyle/>
          <a:p>
            <a:pPr marL="285750" indent="-285750" algn="just">
              <a:buFont typeface="Wingdings" panose="05000000000000000000" pitchFamily="2" charset="2"/>
              <a:buChar char="v"/>
            </a:pPr>
            <a:r>
              <a:rPr lang="en-US" sz="1600" b="0" i="0" dirty="0">
                <a:effectLst/>
                <a:cs typeface="Varela Round" panose="00000500000000000000" pitchFamily="2" charset="-79"/>
              </a:rPr>
              <a:t>TF1 and TF0 are timer flags that indicate overflow condition in timers 1 and timer 0 respectively.</a:t>
            </a:r>
          </a:p>
          <a:p>
            <a:pPr marL="285750" indent="-285750" algn="just">
              <a:buFont typeface="Wingdings" panose="05000000000000000000" pitchFamily="2" charset="2"/>
              <a:buChar char="v"/>
            </a:pPr>
            <a:r>
              <a:rPr lang="en-US" sz="1600" b="0" i="0" dirty="0">
                <a:effectLst/>
                <a:cs typeface="Varela Round" panose="00000500000000000000" pitchFamily="2" charset="-79"/>
              </a:rPr>
              <a:t> When an overflow condition is reached, the value is changed to 1 from 0. TR0 and TR1 are used to start timers 0 and 1. </a:t>
            </a:r>
          </a:p>
          <a:p>
            <a:pPr marL="285750" indent="-285750" algn="just">
              <a:buFont typeface="Wingdings" panose="05000000000000000000" pitchFamily="2" charset="2"/>
              <a:buChar char="v"/>
            </a:pPr>
            <a:r>
              <a:rPr lang="en-US" sz="1600" b="0" i="0" dirty="0">
                <a:effectLst/>
                <a:cs typeface="Varela Round" panose="00000500000000000000" pitchFamily="2" charset="-79"/>
              </a:rPr>
              <a:t>When a value 1 loads into these registers, the timers start counting from the values which are inside them</a:t>
            </a:r>
            <a:endParaRPr lang="en-IN" sz="1600" dirty="0"/>
          </a:p>
        </p:txBody>
      </p:sp>
    </p:spTree>
    <p:extLst>
      <p:ext uri="{BB962C8B-B14F-4D97-AF65-F5344CB8AC3E}">
        <p14:creationId xmlns:p14="http://schemas.microsoft.com/office/powerpoint/2010/main" val="728102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F72077-64AD-FE9E-1AB8-3C75D08B466C}"/>
              </a:ext>
            </a:extLst>
          </p:cNvPr>
          <p:cNvSpPr txBox="1"/>
          <p:nvPr/>
        </p:nvSpPr>
        <p:spPr>
          <a:xfrm>
            <a:off x="662609" y="311705"/>
            <a:ext cx="6096000" cy="400110"/>
          </a:xfrm>
          <a:prstGeom prst="rect">
            <a:avLst/>
          </a:prstGeom>
          <a:noFill/>
        </p:spPr>
        <p:txBody>
          <a:bodyPr wrap="square">
            <a:spAutoFit/>
          </a:bodyPr>
          <a:lstStyle/>
          <a:p>
            <a:pPr algn="just"/>
            <a:r>
              <a:rPr lang="en-IN" sz="2000" b="1" i="1" u="sng" dirty="0">
                <a:effectLst/>
                <a:cs typeface="Varela Round" panose="00000500000000000000" pitchFamily="2" charset="-79"/>
              </a:rPr>
              <a:t>Timer modes in 8051 microcontroller</a:t>
            </a:r>
            <a:endParaRPr lang="en-IN" sz="2000" b="0" i="1" u="sng" dirty="0">
              <a:effectLst/>
              <a:cs typeface="Varela Round" panose="00000500000000000000" pitchFamily="2" charset="-79"/>
            </a:endParaRPr>
          </a:p>
        </p:txBody>
      </p:sp>
      <p:sp>
        <p:nvSpPr>
          <p:cNvPr id="7" name="TextBox 6">
            <a:extLst>
              <a:ext uri="{FF2B5EF4-FFF2-40B4-BE49-F238E27FC236}">
                <a16:creationId xmlns:a16="http://schemas.microsoft.com/office/drawing/2014/main" id="{F00FEC30-8F33-5998-336B-77E3F712ECCB}"/>
              </a:ext>
            </a:extLst>
          </p:cNvPr>
          <p:cNvSpPr txBox="1"/>
          <p:nvPr/>
        </p:nvSpPr>
        <p:spPr>
          <a:xfrm>
            <a:off x="821634" y="711815"/>
            <a:ext cx="4452731" cy="1569660"/>
          </a:xfrm>
          <a:prstGeom prst="rect">
            <a:avLst/>
          </a:prstGeom>
          <a:noFill/>
        </p:spPr>
        <p:txBody>
          <a:bodyPr wrap="square">
            <a:spAutoFit/>
          </a:bodyPr>
          <a:lstStyle/>
          <a:p>
            <a:pPr algn="just"/>
            <a:r>
              <a:rPr lang="en-US" sz="1600" b="1" i="1" u="sng" dirty="0">
                <a:effectLst/>
                <a:cs typeface="Varela Round" panose="00000500000000000000" pitchFamily="2" charset="-79"/>
              </a:rPr>
              <a:t>Mode 0:</a:t>
            </a:r>
            <a:r>
              <a:rPr lang="en-US" sz="1600" b="0" i="1" u="sng" dirty="0">
                <a:effectLst/>
                <a:cs typeface="Varela Round" panose="00000500000000000000" pitchFamily="2" charset="-79"/>
              </a:rPr>
              <a:t> </a:t>
            </a:r>
            <a:r>
              <a:rPr lang="en-US" sz="1600" b="0" i="0" dirty="0">
                <a:effectLst/>
                <a:cs typeface="Varela Round" panose="00000500000000000000" pitchFamily="2" charset="-79"/>
              </a:rPr>
              <a:t>In this mode, both the timers act as 13-bit counters. What this means is that they can count up from 0000 to 1FFFH. The primary use of this mode is to provide backward compatibility with older microcontrollers like 8048. This mode offers a smaller counter size and is similar to mode one </a:t>
            </a:r>
            <a:endParaRPr lang="en-IN" sz="1600" dirty="0"/>
          </a:p>
        </p:txBody>
      </p:sp>
      <p:pic>
        <p:nvPicPr>
          <p:cNvPr id="9" name="Picture 8">
            <a:extLst>
              <a:ext uri="{FF2B5EF4-FFF2-40B4-BE49-F238E27FC236}">
                <a16:creationId xmlns:a16="http://schemas.microsoft.com/office/drawing/2014/main" id="{F5DB843A-492D-D4F9-6207-A94CA779B5A2}"/>
              </a:ext>
            </a:extLst>
          </p:cNvPr>
          <p:cNvPicPr>
            <a:picLocks noChangeAspect="1"/>
          </p:cNvPicPr>
          <p:nvPr/>
        </p:nvPicPr>
        <p:blipFill>
          <a:blip r:embed="rId2"/>
          <a:stretch>
            <a:fillRect/>
          </a:stretch>
        </p:blipFill>
        <p:spPr>
          <a:xfrm>
            <a:off x="5592417" y="511760"/>
            <a:ext cx="5777949" cy="2297701"/>
          </a:xfrm>
          <a:prstGeom prst="rect">
            <a:avLst/>
          </a:prstGeom>
        </p:spPr>
      </p:pic>
      <p:sp>
        <p:nvSpPr>
          <p:cNvPr id="11" name="TextBox 10">
            <a:extLst>
              <a:ext uri="{FF2B5EF4-FFF2-40B4-BE49-F238E27FC236}">
                <a16:creationId xmlns:a16="http://schemas.microsoft.com/office/drawing/2014/main" id="{B12DA87E-E94F-8201-2657-CC71013233DF}"/>
              </a:ext>
            </a:extLst>
          </p:cNvPr>
          <p:cNvSpPr txBox="1"/>
          <p:nvPr/>
        </p:nvSpPr>
        <p:spPr>
          <a:xfrm>
            <a:off x="821634" y="2481530"/>
            <a:ext cx="4452731" cy="1815882"/>
          </a:xfrm>
          <a:prstGeom prst="rect">
            <a:avLst/>
          </a:prstGeom>
          <a:noFill/>
        </p:spPr>
        <p:txBody>
          <a:bodyPr wrap="square">
            <a:spAutoFit/>
          </a:bodyPr>
          <a:lstStyle/>
          <a:p>
            <a:pPr algn="just"/>
            <a:r>
              <a:rPr lang="en-US" sz="1600" b="1" i="1" u="sng" dirty="0">
                <a:effectLst/>
                <a:cs typeface="Varela Round" panose="00000500000000000000" pitchFamily="2" charset="-79"/>
              </a:rPr>
              <a:t>Mode 1:</a:t>
            </a:r>
            <a:r>
              <a:rPr lang="en-US" sz="1600" b="0" i="1" u="sng" dirty="0">
                <a:effectLst/>
                <a:cs typeface="Varela Round" panose="00000500000000000000" pitchFamily="2" charset="-79"/>
              </a:rPr>
              <a:t> </a:t>
            </a:r>
            <a:r>
              <a:rPr lang="en-US" sz="1600" b="0" i="0" dirty="0">
                <a:effectLst/>
                <a:cs typeface="Varela Round" panose="00000500000000000000" pitchFamily="2" charset="-79"/>
              </a:rPr>
              <a:t>In this mode, both the timers act as 16-bit timers, enabling them to count from 0000 to FFFFH. Most programmers use this mode due to its high counting capacity. One issue of this mode is that the start value has to be put in the timer registers after each cycle increasing software overhead</a:t>
            </a:r>
            <a:endParaRPr lang="en-IN" sz="1600" dirty="0"/>
          </a:p>
        </p:txBody>
      </p:sp>
      <p:pic>
        <p:nvPicPr>
          <p:cNvPr id="13" name="Picture 12">
            <a:extLst>
              <a:ext uri="{FF2B5EF4-FFF2-40B4-BE49-F238E27FC236}">
                <a16:creationId xmlns:a16="http://schemas.microsoft.com/office/drawing/2014/main" id="{76C48D6E-814E-EDB9-AC90-E7A5F16DF58A}"/>
              </a:ext>
            </a:extLst>
          </p:cNvPr>
          <p:cNvPicPr>
            <a:picLocks noChangeAspect="1"/>
          </p:cNvPicPr>
          <p:nvPr/>
        </p:nvPicPr>
        <p:blipFill>
          <a:blip r:embed="rId3"/>
          <a:stretch>
            <a:fillRect/>
          </a:stretch>
        </p:blipFill>
        <p:spPr>
          <a:xfrm>
            <a:off x="5425521" y="2960639"/>
            <a:ext cx="6395417" cy="857664"/>
          </a:xfrm>
          <a:prstGeom prst="rect">
            <a:avLst/>
          </a:prstGeom>
        </p:spPr>
      </p:pic>
      <p:sp>
        <p:nvSpPr>
          <p:cNvPr id="15" name="TextBox 14">
            <a:extLst>
              <a:ext uri="{FF2B5EF4-FFF2-40B4-BE49-F238E27FC236}">
                <a16:creationId xmlns:a16="http://schemas.microsoft.com/office/drawing/2014/main" id="{AB5945C5-4E67-444C-2ED1-E33ACB9D26B0}"/>
              </a:ext>
            </a:extLst>
          </p:cNvPr>
          <p:cNvSpPr txBox="1"/>
          <p:nvPr/>
        </p:nvSpPr>
        <p:spPr>
          <a:xfrm>
            <a:off x="821634" y="4314372"/>
            <a:ext cx="4452731" cy="2308324"/>
          </a:xfrm>
          <a:prstGeom prst="rect">
            <a:avLst/>
          </a:prstGeom>
          <a:noFill/>
        </p:spPr>
        <p:txBody>
          <a:bodyPr wrap="square">
            <a:spAutoFit/>
          </a:bodyPr>
          <a:lstStyle/>
          <a:p>
            <a:pPr algn="just"/>
            <a:r>
              <a:rPr lang="en-US" sz="1600" b="1" i="1" u="sng" dirty="0">
                <a:effectLst/>
                <a:cs typeface="Varela Round" panose="00000500000000000000" pitchFamily="2" charset="-79"/>
              </a:rPr>
              <a:t>Mode 2: </a:t>
            </a:r>
            <a:r>
              <a:rPr lang="en-US" sz="1600" b="0" i="0" dirty="0">
                <a:effectLst/>
                <a:cs typeface="Varela Round" panose="00000500000000000000" pitchFamily="2" charset="-79"/>
              </a:rPr>
              <a:t>This mode comes with an auto-reload function, which helps deal with the software overhead issue in mode 2. In this configuration, the timer acts like an 8 bit counter and uses the lower bit (TL0/TL1) as the actual counter. As it is an 8 bit counter, it counts from 00 to FFH. The higher bit (TH1/TH0) acts as a storage element that stores and inputs the value to the lower bits when they rese</a:t>
            </a:r>
            <a:endParaRPr lang="en-IN" sz="1600" dirty="0"/>
          </a:p>
        </p:txBody>
      </p:sp>
      <p:pic>
        <p:nvPicPr>
          <p:cNvPr id="17" name="Picture 16">
            <a:extLst>
              <a:ext uri="{FF2B5EF4-FFF2-40B4-BE49-F238E27FC236}">
                <a16:creationId xmlns:a16="http://schemas.microsoft.com/office/drawing/2014/main" id="{7E7F273F-F25C-1789-D38B-58D4988E63E4}"/>
              </a:ext>
            </a:extLst>
          </p:cNvPr>
          <p:cNvPicPr>
            <a:picLocks noChangeAspect="1"/>
          </p:cNvPicPr>
          <p:nvPr/>
        </p:nvPicPr>
        <p:blipFill>
          <a:blip r:embed="rId4"/>
          <a:stretch>
            <a:fillRect/>
          </a:stretch>
        </p:blipFill>
        <p:spPr>
          <a:xfrm>
            <a:off x="5524913" y="4102003"/>
            <a:ext cx="6296025" cy="2133600"/>
          </a:xfrm>
          <a:prstGeom prst="rect">
            <a:avLst/>
          </a:prstGeom>
        </p:spPr>
      </p:pic>
    </p:spTree>
    <p:extLst>
      <p:ext uri="{BB962C8B-B14F-4D97-AF65-F5344CB8AC3E}">
        <p14:creationId xmlns:p14="http://schemas.microsoft.com/office/powerpoint/2010/main" val="29996684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1519</TotalTime>
  <Words>4348</Words>
  <Application>Microsoft Office PowerPoint</Application>
  <PresentationFormat>Widescreen</PresentationFormat>
  <Paragraphs>224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MICROPROCESSORS AND MICROCONTROLLERS (BECE204L)</vt:lpstr>
      <vt:lpstr>COURSE CONTENTS &amp; LECTURE PLANNING</vt:lpstr>
      <vt:lpstr>MODULE 4: 8051 Peripherals</vt:lpstr>
      <vt:lpstr>I/O Ports of 8051</vt:lpstr>
      <vt:lpstr>I/O Ports of 8051 (contd…)</vt:lpstr>
      <vt:lpstr>Timers and Counters of 8051</vt:lpstr>
      <vt:lpstr>PowerPoint Presentation</vt:lpstr>
      <vt:lpstr>PowerPoint Presentation</vt:lpstr>
      <vt:lpstr>PowerPoint Presentation</vt:lpstr>
      <vt:lpstr>PowerPoint Presentation</vt:lpstr>
      <vt:lpstr>Serial Communication in 8051</vt:lpstr>
      <vt:lpstr>UART in Serial Communication </vt:lpstr>
      <vt:lpstr>Registers used in Serial Communication </vt:lpstr>
      <vt:lpstr>Registers used in Serial Communication </vt:lpstr>
      <vt:lpstr>Registers used in Serial Communication </vt:lpstr>
      <vt:lpstr>Registers used in Serial Communication </vt:lpstr>
      <vt:lpstr>Registers used in Serial Communication </vt:lpstr>
      <vt:lpstr>8051 Interrupts</vt:lpstr>
      <vt:lpstr>What happens inside the microcontroller when an interrupt occurs?</vt:lpstr>
      <vt:lpstr>Interrupt Enable Register</vt:lpstr>
      <vt:lpstr>Interrupt Priorities in 8051</vt:lpstr>
      <vt:lpstr>External Interrupts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naushad manzoor</cp:lastModifiedBy>
  <cp:revision>774</cp:revision>
  <dcterms:created xsi:type="dcterms:W3CDTF">2022-11-17T12:50:10Z</dcterms:created>
  <dcterms:modified xsi:type="dcterms:W3CDTF">2023-01-09T05:19:47Z</dcterms:modified>
</cp:coreProperties>
</file>