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36"/>
  </p:notesMasterIdLst>
  <p:sldIdLst>
    <p:sldId id="273" r:id="rId2"/>
    <p:sldId id="256" r:id="rId3"/>
    <p:sldId id="257" r:id="rId4"/>
    <p:sldId id="258" r:id="rId5"/>
    <p:sldId id="368" r:id="rId6"/>
    <p:sldId id="423" r:id="rId7"/>
    <p:sldId id="462" r:id="rId8"/>
    <p:sldId id="445" r:id="rId9"/>
    <p:sldId id="463" r:id="rId10"/>
    <p:sldId id="498" r:id="rId11"/>
    <p:sldId id="499" r:id="rId12"/>
    <p:sldId id="470" r:id="rId13"/>
    <p:sldId id="424" r:id="rId14"/>
    <p:sldId id="500" r:id="rId15"/>
    <p:sldId id="464" r:id="rId16"/>
    <p:sldId id="465" r:id="rId17"/>
    <p:sldId id="501" r:id="rId18"/>
    <p:sldId id="466" r:id="rId19"/>
    <p:sldId id="502" r:id="rId20"/>
    <p:sldId id="467" r:id="rId21"/>
    <p:sldId id="503" r:id="rId22"/>
    <p:sldId id="504" r:id="rId23"/>
    <p:sldId id="468" r:id="rId24"/>
    <p:sldId id="505" r:id="rId25"/>
    <p:sldId id="447" r:id="rId26"/>
    <p:sldId id="469" r:id="rId27"/>
    <p:sldId id="474" r:id="rId28"/>
    <p:sldId id="476" r:id="rId29"/>
    <p:sldId id="506" r:id="rId30"/>
    <p:sldId id="482" r:id="rId31"/>
    <p:sldId id="507" r:id="rId32"/>
    <p:sldId id="494" r:id="rId33"/>
    <p:sldId id="495" r:id="rId34"/>
    <p:sldId id="4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37"/>
    <a:srgbClr val="004620"/>
    <a:srgbClr val="65FFAB"/>
    <a:srgbClr val="CC3300"/>
    <a:srgbClr val="FF44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72400-3D7E-440D-9EA4-340B6948EFC7}"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315A5-469A-4287-94FC-053411E55871}" type="slidenum">
              <a:rPr lang="en-US" smtClean="0"/>
              <a:t>‹#›</a:t>
            </a:fld>
            <a:endParaRPr lang="en-US"/>
          </a:p>
        </p:txBody>
      </p:sp>
    </p:spTree>
    <p:extLst>
      <p:ext uri="{BB962C8B-B14F-4D97-AF65-F5344CB8AC3E}">
        <p14:creationId xmlns:p14="http://schemas.microsoft.com/office/powerpoint/2010/main" val="212401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315A5-469A-4287-94FC-053411E55871}" type="slidenum">
              <a:rPr lang="en-US" smtClean="0"/>
              <a:t>10</a:t>
            </a:fld>
            <a:endParaRPr lang="en-US"/>
          </a:p>
        </p:txBody>
      </p:sp>
    </p:spTree>
    <p:extLst>
      <p:ext uri="{BB962C8B-B14F-4D97-AF65-F5344CB8AC3E}">
        <p14:creationId xmlns:p14="http://schemas.microsoft.com/office/powerpoint/2010/main" val="385648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315A5-469A-4287-94FC-053411E55871}" type="slidenum">
              <a:rPr lang="en-US" smtClean="0"/>
              <a:t>11</a:t>
            </a:fld>
            <a:endParaRPr lang="en-US"/>
          </a:p>
        </p:txBody>
      </p:sp>
    </p:spTree>
    <p:extLst>
      <p:ext uri="{BB962C8B-B14F-4D97-AF65-F5344CB8AC3E}">
        <p14:creationId xmlns:p14="http://schemas.microsoft.com/office/powerpoint/2010/main" val="257323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315A5-469A-4287-94FC-053411E55871}" type="slidenum">
              <a:rPr lang="en-US" smtClean="0"/>
              <a:t>32</a:t>
            </a:fld>
            <a:endParaRPr lang="en-US"/>
          </a:p>
        </p:txBody>
      </p:sp>
    </p:spTree>
    <p:extLst>
      <p:ext uri="{BB962C8B-B14F-4D97-AF65-F5344CB8AC3E}">
        <p14:creationId xmlns:p14="http://schemas.microsoft.com/office/powerpoint/2010/main" val="400611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315A5-469A-4287-94FC-053411E55871}" type="slidenum">
              <a:rPr lang="en-US" smtClean="0"/>
              <a:t>33</a:t>
            </a:fld>
            <a:endParaRPr lang="en-US"/>
          </a:p>
        </p:txBody>
      </p:sp>
    </p:spTree>
    <p:extLst>
      <p:ext uri="{BB962C8B-B14F-4D97-AF65-F5344CB8AC3E}">
        <p14:creationId xmlns:p14="http://schemas.microsoft.com/office/powerpoint/2010/main" val="362257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DEA1-B942-4105-B780-AA6C61DD6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D8410-E9AB-4A80-BB9A-E3A6E3271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F2968-7F1C-42FC-AFB1-9B32C6A0488B}"/>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5" name="Footer Placeholder 4">
            <a:extLst>
              <a:ext uri="{FF2B5EF4-FFF2-40B4-BE49-F238E27FC236}">
                <a16:creationId xmlns:a16="http://schemas.microsoft.com/office/drawing/2014/main" id="{BA99A284-56BC-4FC1-A400-42D081937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E2E14-048B-4BDE-A400-A8B4D97E4B8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9364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FE2E-C0F7-4C5C-9CEA-D28CAF746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FC02-D00B-40EF-A92A-99EE353FE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C0520-4F6A-4645-ACF2-633F2B8BAFE5}"/>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5" name="Footer Placeholder 4">
            <a:extLst>
              <a:ext uri="{FF2B5EF4-FFF2-40B4-BE49-F238E27FC236}">
                <a16:creationId xmlns:a16="http://schemas.microsoft.com/office/drawing/2014/main" id="{9C128E26-4B24-4EB8-9B99-E9742BE1A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4648B-63DE-4DE5-ACB2-F06C6BB389E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61074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4BD0A-36E0-4A67-935D-0CFFB5901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CBB32-FF68-4AC7-8A6A-9CA9A7732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85DC6-5CBF-4043-ADF2-B93127769434}"/>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5" name="Footer Placeholder 4">
            <a:extLst>
              <a:ext uri="{FF2B5EF4-FFF2-40B4-BE49-F238E27FC236}">
                <a16:creationId xmlns:a16="http://schemas.microsoft.com/office/drawing/2014/main" id="{DFA9EDF2-3D5C-40A4-AD02-AB4ECC9C9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93139-6470-4812-BC98-5DD6B0171BC4}"/>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5733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F218-30FC-44E8-9D16-0F00FA18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36FA2-EEF2-44EC-A633-201B006A0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9C7E-0DBA-4793-91C9-84ADCA9D7D64}"/>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5" name="Footer Placeholder 4">
            <a:extLst>
              <a:ext uri="{FF2B5EF4-FFF2-40B4-BE49-F238E27FC236}">
                <a16:creationId xmlns:a16="http://schemas.microsoft.com/office/drawing/2014/main" id="{6A9873C3-6EEF-4638-9F4D-35A5ED78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D79E4-E955-42EA-9FFC-F59B57EB3B1F}"/>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86261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240F-92C2-40DF-AA68-ACDE501AF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DAB4D-24B0-41B7-A749-0CCCFAA88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BAACE-EDC7-40FD-89D4-C20D07AAF04B}"/>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5" name="Footer Placeholder 4">
            <a:extLst>
              <a:ext uri="{FF2B5EF4-FFF2-40B4-BE49-F238E27FC236}">
                <a16:creationId xmlns:a16="http://schemas.microsoft.com/office/drawing/2014/main" id="{4A659CB7-3965-4EC9-BB27-3C565401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7475-5568-4B32-A941-7E2BAA54B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339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1F24-DB25-4ED6-9B6A-52FD23202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96F65-D8AD-425B-B8FE-39F68D53E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05CCF-9B28-43A2-8F24-52C7BFE8F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FAE70-89B6-4E4A-95D1-E12F9266A6AD}"/>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6" name="Footer Placeholder 5">
            <a:extLst>
              <a:ext uri="{FF2B5EF4-FFF2-40B4-BE49-F238E27FC236}">
                <a16:creationId xmlns:a16="http://schemas.microsoft.com/office/drawing/2014/main" id="{E33AB15E-F5A7-461D-8A0D-CDB81ACA9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A2958-D4F3-435C-8142-47605F279E9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60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58F8-198F-4434-A132-09ECFB4430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5A783-B685-42F5-A30E-27E7977F3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F1C60-0F6F-4109-AFFE-B9487761F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B96CD-25CD-439E-B6E6-C84C3685B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748D5-47C4-4749-9B40-9F3F7E4D1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208C3-1B0D-418B-98BE-EE83E2DD1A6F}"/>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8" name="Footer Placeholder 7">
            <a:extLst>
              <a:ext uri="{FF2B5EF4-FFF2-40B4-BE49-F238E27FC236}">
                <a16:creationId xmlns:a16="http://schemas.microsoft.com/office/drawing/2014/main" id="{AB85FD22-E0EF-47FD-BDFA-4DE3A771C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7E6D0-175F-49B4-8635-FF7663F73273}"/>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12942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1386-720D-4B6D-8A7C-C63FCF759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48BE7-499A-41B9-8210-EA417E0B244D}"/>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4" name="Footer Placeholder 3">
            <a:extLst>
              <a:ext uri="{FF2B5EF4-FFF2-40B4-BE49-F238E27FC236}">
                <a16:creationId xmlns:a16="http://schemas.microsoft.com/office/drawing/2014/main" id="{6E8C1033-0E84-4C11-A608-64AA65FCC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95E14-D7F1-4558-9D6D-C864D66BF04B}"/>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8566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6908A-7C97-4B84-8E24-B7DAE0A5D2B9}"/>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3" name="Footer Placeholder 2">
            <a:extLst>
              <a:ext uri="{FF2B5EF4-FFF2-40B4-BE49-F238E27FC236}">
                <a16:creationId xmlns:a16="http://schemas.microsoft.com/office/drawing/2014/main" id="{12CE7DC2-D6CB-4AA2-B637-DE5B49E5D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8BD0E-2FC1-499B-B295-01C45C132E25}"/>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25829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C19-7435-4813-A9B9-6EA19C23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7EDBB-01A5-48AC-99F5-6E1F7069F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A22B8-E25D-490A-BD7F-37431E55B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8E724-2AC7-416E-B8D5-EB99F574F21C}"/>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6" name="Footer Placeholder 5">
            <a:extLst>
              <a:ext uri="{FF2B5EF4-FFF2-40B4-BE49-F238E27FC236}">
                <a16:creationId xmlns:a16="http://schemas.microsoft.com/office/drawing/2014/main" id="{238FE5CE-FBC7-4597-B74C-3AB5E8BF6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272EF-B660-44AC-A66B-6EDD00C50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86815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96CA-C001-4815-975A-229C32560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575CB-F7E4-49A7-AD73-80C3DEC3E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ED32D-BE05-44E1-87D9-1A8C9E250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09B3-A8C0-467C-92A6-03DBDF1CE9AF}"/>
              </a:ext>
            </a:extLst>
          </p:cNvPr>
          <p:cNvSpPr>
            <a:spLocks noGrp="1"/>
          </p:cNvSpPr>
          <p:nvPr>
            <p:ph type="dt" sz="half" idx="10"/>
          </p:nvPr>
        </p:nvSpPr>
        <p:spPr/>
        <p:txBody>
          <a:bodyPr/>
          <a:lstStyle/>
          <a:p>
            <a:fld id="{D465AAC8-2092-48F0-B34D-B8CCCF906370}" type="datetimeFigureOut">
              <a:rPr lang="en-US" smtClean="0"/>
              <a:t>1/19/2022</a:t>
            </a:fld>
            <a:endParaRPr lang="en-US"/>
          </a:p>
        </p:txBody>
      </p:sp>
      <p:sp>
        <p:nvSpPr>
          <p:cNvPr id="6" name="Footer Placeholder 5">
            <a:extLst>
              <a:ext uri="{FF2B5EF4-FFF2-40B4-BE49-F238E27FC236}">
                <a16:creationId xmlns:a16="http://schemas.microsoft.com/office/drawing/2014/main" id="{51C445CF-13AE-4F7A-963B-408B5800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03878-CDAC-4307-9C4C-6B756A292EF6}"/>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1401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9D57F-0FC2-43FA-B8BD-D62AD90D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F4C3D-DE58-495A-9861-2CB879B7F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CB979-A5AB-4BDD-83A3-ED8ADE7FF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AAC8-2092-48F0-B34D-B8CCCF906370}" type="datetimeFigureOut">
              <a:rPr lang="en-US" smtClean="0"/>
              <a:t>1/19/2022</a:t>
            </a:fld>
            <a:endParaRPr lang="en-US"/>
          </a:p>
        </p:txBody>
      </p:sp>
      <p:sp>
        <p:nvSpPr>
          <p:cNvPr id="5" name="Footer Placeholder 4">
            <a:extLst>
              <a:ext uri="{FF2B5EF4-FFF2-40B4-BE49-F238E27FC236}">
                <a16:creationId xmlns:a16="http://schemas.microsoft.com/office/drawing/2014/main" id="{96D044F0-88E5-4431-B4B6-2DCA9574F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AC9FE-E377-4D29-8348-7274FBE32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3988-B388-488A-8082-C4476728DA82}" type="slidenum">
              <a:rPr lang="en-US" smtClean="0"/>
              <a:t>‹#›</a:t>
            </a:fld>
            <a:endParaRPr lang="en-US"/>
          </a:p>
        </p:txBody>
      </p:sp>
    </p:spTree>
    <p:extLst>
      <p:ext uri="{BB962C8B-B14F-4D97-AF65-F5344CB8AC3E}">
        <p14:creationId xmlns:p14="http://schemas.microsoft.com/office/powerpoint/2010/main" val="41932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0D4B26-D679-4FB4-B936-3F88F1915D32}"/>
              </a:ext>
            </a:extLst>
          </p:cNvPr>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FEFEDF-5770-40AF-B49C-5BA88A191546}"/>
              </a:ext>
            </a:extLst>
          </p:cNvPr>
          <p:cNvSpPr txBox="1"/>
          <p:nvPr/>
        </p:nvSpPr>
        <p:spPr>
          <a:xfrm>
            <a:off x="373625" y="1322268"/>
            <a:ext cx="6985819" cy="2123658"/>
          </a:xfrm>
          <a:prstGeom prst="rect">
            <a:avLst/>
          </a:prstGeom>
          <a:noFill/>
        </p:spPr>
        <p:txBody>
          <a:bodyPr wrap="square" rtlCol="0">
            <a:spAutoFit/>
          </a:bodyPr>
          <a:lstStyle/>
          <a:p>
            <a:pPr algn="ctr"/>
            <a:r>
              <a:rPr lang="en-US" sz="4400" b="1" dirty="0"/>
              <a:t>THE 8051</a:t>
            </a:r>
          </a:p>
          <a:p>
            <a:pPr algn="ctr"/>
            <a:r>
              <a:rPr lang="en-US" sz="4400" b="1" dirty="0"/>
              <a:t>MICROCONTROLLER &amp; Embedded Systems</a:t>
            </a:r>
          </a:p>
        </p:txBody>
      </p:sp>
      <p:sp>
        <p:nvSpPr>
          <p:cNvPr id="5" name="TextBox 4">
            <a:extLst>
              <a:ext uri="{FF2B5EF4-FFF2-40B4-BE49-F238E27FC236}">
                <a16:creationId xmlns:a16="http://schemas.microsoft.com/office/drawing/2014/main" id="{3C3433A4-5538-42A5-8C39-9A740F184335}"/>
              </a:ext>
            </a:extLst>
          </p:cNvPr>
          <p:cNvSpPr txBox="1"/>
          <p:nvPr/>
        </p:nvSpPr>
        <p:spPr>
          <a:xfrm>
            <a:off x="11982" y="3837801"/>
            <a:ext cx="7492181" cy="830997"/>
          </a:xfrm>
          <a:prstGeom prst="rect">
            <a:avLst/>
          </a:prstGeom>
          <a:noFill/>
        </p:spPr>
        <p:txBody>
          <a:bodyPr wrap="square" rtlCol="0">
            <a:spAutoFit/>
          </a:bodyPr>
          <a:lstStyle/>
          <a:p>
            <a:pPr algn="ctr"/>
            <a:r>
              <a:rPr lang="en-US" sz="2400" b="1" i="0" dirty="0">
                <a:solidFill>
                  <a:srgbClr val="004620"/>
                </a:solidFill>
                <a:effectLst/>
              </a:rPr>
              <a:t>Muhammad Ali </a:t>
            </a:r>
            <a:r>
              <a:rPr lang="en-US" sz="2400" b="1" i="0" dirty="0" err="1">
                <a:solidFill>
                  <a:srgbClr val="004620"/>
                </a:solidFill>
                <a:effectLst/>
              </a:rPr>
              <a:t>Mazidi</a:t>
            </a:r>
            <a:r>
              <a:rPr lang="en-US" sz="2400" b="1" i="0" dirty="0">
                <a:solidFill>
                  <a:srgbClr val="004620"/>
                </a:solidFill>
                <a:effectLst/>
              </a:rPr>
              <a:t>, Janice </a:t>
            </a:r>
            <a:r>
              <a:rPr lang="en-US" sz="2400" b="1" i="0" dirty="0" err="1">
                <a:solidFill>
                  <a:srgbClr val="004620"/>
                </a:solidFill>
                <a:effectLst/>
              </a:rPr>
              <a:t>Mazidi</a:t>
            </a:r>
            <a:r>
              <a:rPr lang="en-US" sz="2400" b="1" dirty="0">
                <a:solidFill>
                  <a:srgbClr val="004620"/>
                </a:solidFill>
              </a:rPr>
              <a:t> </a:t>
            </a:r>
          </a:p>
          <a:p>
            <a:pPr algn="ctr"/>
            <a:r>
              <a:rPr lang="en-US" sz="2400" b="1" dirty="0">
                <a:solidFill>
                  <a:srgbClr val="004620"/>
                </a:solidFill>
              </a:rPr>
              <a:t>&amp; </a:t>
            </a:r>
            <a:r>
              <a:rPr lang="en-US" sz="2400" b="1" i="0" dirty="0" err="1">
                <a:solidFill>
                  <a:srgbClr val="004620"/>
                </a:solidFill>
                <a:effectLst/>
              </a:rPr>
              <a:t>Rolin</a:t>
            </a:r>
            <a:r>
              <a:rPr lang="en-US" sz="2400" b="1" i="0" dirty="0">
                <a:solidFill>
                  <a:srgbClr val="004620"/>
                </a:solidFill>
                <a:effectLst/>
              </a:rPr>
              <a:t> McKinlay</a:t>
            </a:r>
            <a:endParaRPr lang="en-US" sz="2400" b="1" dirty="0">
              <a:solidFill>
                <a:srgbClr val="004620"/>
              </a:solidFill>
            </a:endParaRPr>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5" y="3800510"/>
            <a:ext cx="6469626"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pic>
        <p:nvPicPr>
          <p:cNvPr id="8" name="Picture 7">
            <a:extLst>
              <a:ext uri="{FF2B5EF4-FFF2-40B4-BE49-F238E27FC236}">
                <a16:creationId xmlns:a16="http://schemas.microsoft.com/office/drawing/2014/main" id="{574BD9BB-EABB-49FE-ACF4-2C4E151BD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145" y="715911"/>
            <a:ext cx="3619500" cy="4762500"/>
          </a:xfrm>
          <a:prstGeom prst="rect">
            <a:avLst/>
          </a:prstGeom>
        </p:spPr>
      </p:pic>
    </p:spTree>
    <p:extLst>
      <p:ext uri="{BB962C8B-B14F-4D97-AF65-F5344CB8AC3E}">
        <p14:creationId xmlns:p14="http://schemas.microsoft.com/office/powerpoint/2010/main" val="108110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971FB80-72EA-4E46-B24E-BCE44374800D}"/>
              </a:ext>
            </a:extLst>
          </p:cNvPr>
          <p:cNvSpPr/>
          <p:nvPr/>
        </p:nvSpPr>
        <p:spPr>
          <a:xfrm>
            <a:off x="3502617" y="124566"/>
            <a:ext cx="8364684" cy="653689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B0E6BF-D319-404B-8308-B7EC6638C5E4}"/>
              </a:ext>
            </a:extLst>
          </p:cNvPr>
          <p:cNvSpPr txBox="1"/>
          <p:nvPr/>
        </p:nvSpPr>
        <p:spPr>
          <a:xfrm>
            <a:off x="3701458" y="1004965"/>
            <a:ext cx="8153719" cy="5078313"/>
          </a:xfrm>
          <a:prstGeom prst="rect">
            <a:avLst/>
          </a:prstGeom>
          <a:noFill/>
        </p:spPr>
        <p:txBody>
          <a:bodyPr wrap="square">
            <a:spAutoFit/>
          </a:bodyPr>
          <a:lstStyle/>
          <a:p>
            <a:r>
              <a:rPr lang="en-US" sz="1350" b="1" dirty="0">
                <a:solidFill>
                  <a:srgbClr val="004620"/>
                </a:solidFill>
                <a:latin typeface="Courier New" panose="02070309020205020404" pitchFamily="49" charset="0"/>
                <a:cs typeface="Courier New" panose="02070309020205020404" pitchFamily="49" charset="0"/>
              </a:rPr>
              <a:t>We will use Timer 0 in mode 2 (auto-reload). TH0 = 100/1.085 </a:t>
            </a:r>
            <a:r>
              <a:rPr lang="en-US" sz="1350" b="1" dirty="0" err="1">
                <a:solidFill>
                  <a:srgbClr val="004620"/>
                </a:solidFill>
                <a:latin typeface="Courier New" panose="02070309020205020404" pitchFamily="49" charset="0"/>
                <a:cs typeface="Courier New" panose="02070309020205020404" pitchFamily="49" charset="0"/>
              </a:rPr>
              <a:t>ms</a:t>
            </a:r>
            <a:r>
              <a:rPr lang="en-US" sz="1350" b="1" dirty="0">
                <a:solidFill>
                  <a:srgbClr val="004620"/>
                </a:solidFill>
                <a:latin typeface="Courier New" panose="02070309020205020404" pitchFamily="49" charset="0"/>
                <a:cs typeface="Courier New" panose="02070309020205020404" pitchFamily="49" charset="0"/>
              </a:rPr>
              <a:t> = 92.</a:t>
            </a:r>
          </a:p>
          <a:p>
            <a:endParaRPr lang="en-US" sz="1350" b="1" dirty="0">
              <a:solidFill>
                <a:srgbClr val="004620"/>
              </a:solidFill>
              <a:latin typeface="Courier New" panose="02070309020205020404" pitchFamily="49" charset="0"/>
              <a:cs typeface="Courier New" panose="02070309020205020404" pitchFamily="49" charset="0"/>
            </a:endParaRPr>
          </a:p>
          <a:p>
            <a:r>
              <a:rPr lang="en-US" sz="1350" b="1" dirty="0">
                <a:solidFill>
                  <a:srgbClr val="004620"/>
                </a:solidFill>
                <a:latin typeface="Courier New" panose="02070309020205020404" pitchFamily="49" charset="0"/>
                <a:cs typeface="Courier New" panose="02070309020205020404" pitchFamily="49" charset="0"/>
              </a:rPr>
              <a:t>;—-Upon wake-up go to main, avoid using memory space ;allocated to Interrupt Vector Table </a:t>
            </a:r>
          </a:p>
          <a:p>
            <a:r>
              <a:rPr lang="en-US" sz="1350" b="1" dirty="0">
                <a:solidFill>
                  <a:srgbClr val="004620"/>
                </a:solidFill>
                <a:latin typeface="Courier New" panose="02070309020205020404" pitchFamily="49" charset="0"/>
                <a:cs typeface="Courier New" panose="02070309020205020404" pitchFamily="49" charset="0"/>
              </a:rPr>
              <a:t>		ORG	0000H</a:t>
            </a:r>
          </a:p>
          <a:p>
            <a:r>
              <a:rPr lang="en-US" sz="1350" b="1" dirty="0">
                <a:solidFill>
                  <a:srgbClr val="004620"/>
                </a:solidFill>
                <a:latin typeface="Courier New" panose="02070309020205020404" pitchFamily="49" charset="0"/>
                <a:cs typeface="Courier New" panose="02070309020205020404" pitchFamily="49" charset="0"/>
              </a:rPr>
              <a:t>		LJMP	MAIN		;bypass interrupt vector table</a:t>
            </a:r>
          </a:p>
          <a:p>
            <a:r>
              <a:rPr lang="en-US" sz="1350" b="1" dirty="0">
                <a:solidFill>
                  <a:srgbClr val="004620"/>
                </a:solidFill>
                <a:latin typeface="Courier New" panose="02070309020205020404" pitchFamily="49" charset="0"/>
                <a:cs typeface="Courier New" panose="02070309020205020404" pitchFamily="49" charset="0"/>
              </a:rPr>
              <a:t>;</a:t>
            </a:r>
          </a:p>
          <a:p>
            <a:r>
              <a:rPr lang="en-US" sz="1350" b="1" dirty="0">
                <a:solidFill>
                  <a:srgbClr val="004620"/>
                </a:solidFill>
                <a:latin typeface="Courier New" panose="02070309020205020404" pitchFamily="49" charset="0"/>
                <a:cs typeface="Courier New" panose="02070309020205020404" pitchFamily="49" charset="0"/>
              </a:rPr>
              <a:t>;—-ISR for Timer 0 to generate square wave </a:t>
            </a:r>
          </a:p>
          <a:p>
            <a:r>
              <a:rPr lang="en-US" sz="1350" b="1" dirty="0">
                <a:solidFill>
                  <a:srgbClr val="004620"/>
                </a:solidFill>
                <a:latin typeface="Courier New" panose="02070309020205020404" pitchFamily="49" charset="0"/>
                <a:cs typeface="Courier New" panose="02070309020205020404" pitchFamily="49" charset="0"/>
              </a:rPr>
              <a:t>		ORG	000BH		;Timer 0 interrupt vector table</a:t>
            </a:r>
          </a:p>
          <a:p>
            <a:r>
              <a:rPr lang="en-US" sz="1350" b="1" dirty="0">
                <a:solidFill>
                  <a:srgbClr val="004620"/>
                </a:solidFill>
                <a:latin typeface="Courier New" panose="02070309020205020404" pitchFamily="49" charset="0"/>
                <a:cs typeface="Courier New" panose="02070309020205020404" pitchFamily="49" charset="0"/>
              </a:rPr>
              <a:t>		CPL	P2.1		;toggle P2.1 pin</a:t>
            </a:r>
          </a:p>
          <a:p>
            <a:r>
              <a:rPr lang="en-US" sz="1350" b="1" dirty="0">
                <a:solidFill>
                  <a:srgbClr val="004620"/>
                </a:solidFill>
                <a:latin typeface="Courier New" panose="02070309020205020404" pitchFamily="49" charset="0"/>
                <a:cs typeface="Courier New" panose="02070309020205020404" pitchFamily="49" charset="0"/>
              </a:rPr>
              <a:t>		RETI			;return from ISR</a:t>
            </a:r>
          </a:p>
          <a:p>
            <a:r>
              <a:rPr lang="en-US" sz="1350" b="1" dirty="0">
                <a:solidFill>
                  <a:srgbClr val="004620"/>
                </a:solidFill>
                <a:latin typeface="Courier New" panose="02070309020205020404" pitchFamily="49" charset="0"/>
                <a:cs typeface="Courier New" panose="02070309020205020404" pitchFamily="49" charset="0"/>
              </a:rPr>
              <a:t>;</a:t>
            </a:r>
          </a:p>
          <a:p>
            <a:r>
              <a:rPr lang="en-US" sz="1350" b="1" dirty="0">
                <a:solidFill>
                  <a:srgbClr val="004620"/>
                </a:solidFill>
                <a:latin typeface="Courier New" panose="02070309020205020404" pitchFamily="49" charset="0"/>
                <a:cs typeface="Courier New" panose="02070309020205020404" pitchFamily="49" charset="0"/>
              </a:rPr>
              <a:t>;—-The main program for initialization </a:t>
            </a:r>
          </a:p>
          <a:p>
            <a:r>
              <a:rPr lang="en-US" sz="1350" b="1" dirty="0">
                <a:solidFill>
                  <a:srgbClr val="004620"/>
                </a:solidFill>
                <a:latin typeface="Courier New" panose="02070309020205020404" pitchFamily="49" charset="0"/>
                <a:cs typeface="Courier New" panose="02070309020205020404" pitchFamily="49" charset="0"/>
              </a:rPr>
              <a:t>		ORG	0030H		;after vector table space</a:t>
            </a:r>
          </a:p>
          <a:p>
            <a:r>
              <a:rPr lang="en-US" sz="1350" b="1" dirty="0">
                <a:solidFill>
                  <a:srgbClr val="004620"/>
                </a:solidFill>
                <a:latin typeface="Courier New" panose="02070309020205020404" pitchFamily="49" charset="0"/>
                <a:cs typeface="Courier New" panose="02070309020205020404" pitchFamily="49" charset="0"/>
              </a:rPr>
              <a:t>MAIN:		MOV	TMOD,#02H	;Timer 0, mode 2(auto-reload)</a:t>
            </a:r>
          </a:p>
          <a:p>
            <a:r>
              <a:rPr lang="en-US" sz="1350" b="1" dirty="0">
                <a:solidFill>
                  <a:srgbClr val="004620"/>
                </a:solidFill>
                <a:latin typeface="Courier New" panose="02070309020205020404" pitchFamily="49" charset="0"/>
                <a:cs typeface="Courier New" panose="02070309020205020404" pitchFamily="49" charset="0"/>
              </a:rPr>
              <a:t>	  	MOV	P0,#0FFH	;make P0 an input port </a:t>
            </a:r>
          </a:p>
          <a:p>
            <a:r>
              <a:rPr lang="en-US" sz="1350" b="1" dirty="0">
                <a:solidFill>
                  <a:srgbClr val="004620"/>
                </a:solidFill>
                <a:latin typeface="Courier New" panose="02070309020205020404" pitchFamily="49" charset="0"/>
                <a:cs typeface="Courier New" panose="02070309020205020404" pitchFamily="49" charset="0"/>
              </a:rPr>
              <a:t>		MOV	TH0,#-92	;TH0=A4H for -92  </a:t>
            </a:r>
          </a:p>
          <a:p>
            <a:r>
              <a:rPr lang="en-US" sz="1350" b="1" dirty="0">
                <a:solidFill>
                  <a:srgbClr val="004620"/>
                </a:solidFill>
                <a:latin typeface="Courier New" panose="02070309020205020404" pitchFamily="49" charset="0"/>
                <a:cs typeface="Courier New" panose="02070309020205020404" pitchFamily="49" charset="0"/>
              </a:rPr>
              <a:t>		MOV	IE,#82H	;IE=10000010(bin) enable Timer 0</a:t>
            </a:r>
          </a:p>
          <a:p>
            <a:r>
              <a:rPr lang="en-US" sz="1350" b="1" dirty="0">
                <a:solidFill>
                  <a:srgbClr val="004620"/>
                </a:solidFill>
                <a:latin typeface="Courier New" panose="02070309020205020404" pitchFamily="49" charset="0"/>
                <a:cs typeface="Courier New" panose="02070309020205020404" pitchFamily="49" charset="0"/>
              </a:rPr>
              <a:t>		SETB	TR0		;Start Timer 0</a:t>
            </a:r>
          </a:p>
          <a:p>
            <a:r>
              <a:rPr lang="en-US" sz="1350" b="1" dirty="0">
                <a:solidFill>
                  <a:srgbClr val="004620"/>
                </a:solidFill>
                <a:latin typeface="Courier New" panose="02070309020205020404" pitchFamily="49" charset="0"/>
                <a:cs typeface="Courier New" panose="02070309020205020404" pitchFamily="49" charset="0"/>
              </a:rPr>
              <a:t>BACK:		MOV	A,P0		;get data from P0</a:t>
            </a:r>
          </a:p>
          <a:p>
            <a:r>
              <a:rPr lang="en-US" sz="1350" b="1" dirty="0">
                <a:solidFill>
                  <a:srgbClr val="004620"/>
                </a:solidFill>
                <a:latin typeface="Courier New" panose="02070309020205020404" pitchFamily="49" charset="0"/>
                <a:cs typeface="Courier New" panose="02070309020205020404" pitchFamily="49" charset="0"/>
              </a:rPr>
              <a:t>		MOV	P1,A		;issue it to P1</a:t>
            </a:r>
          </a:p>
          <a:p>
            <a:r>
              <a:rPr lang="en-US" sz="1350" b="1" dirty="0">
                <a:solidFill>
                  <a:srgbClr val="004620"/>
                </a:solidFill>
                <a:latin typeface="Courier New" panose="02070309020205020404" pitchFamily="49" charset="0"/>
                <a:cs typeface="Courier New" panose="02070309020205020404" pitchFamily="49" charset="0"/>
              </a:rPr>
              <a:t>		SJMP	BACK		;keep doing it</a:t>
            </a:r>
          </a:p>
          <a:p>
            <a:r>
              <a:rPr lang="en-US" sz="1350" b="1" dirty="0">
                <a:solidFill>
                  <a:srgbClr val="004620"/>
                </a:solidFill>
                <a:latin typeface="Courier New" panose="02070309020205020404" pitchFamily="49" charset="0"/>
                <a:cs typeface="Courier New" panose="02070309020205020404" pitchFamily="49" charset="0"/>
              </a:rPr>
              <a:t>					;loop unless interrupted by TF0</a:t>
            </a:r>
          </a:p>
          <a:p>
            <a:r>
              <a:rPr lang="en-US" sz="1350" b="1" dirty="0">
                <a:solidFill>
                  <a:srgbClr val="004620"/>
                </a:solidFill>
                <a:latin typeface="Courier New" panose="02070309020205020404" pitchFamily="49" charset="0"/>
                <a:cs typeface="Courier New" panose="02070309020205020404" pitchFamily="49" charset="0"/>
              </a:rPr>
              <a:t>		END</a:t>
            </a:r>
          </a:p>
        </p:txBody>
      </p:sp>
      <p:sp>
        <p:nvSpPr>
          <p:cNvPr id="9" name="TextBox 8">
            <a:extLst>
              <a:ext uri="{FF2B5EF4-FFF2-40B4-BE49-F238E27FC236}">
                <a16:creationId xmlns:a16="http://schemas.microsoft.com/office/drawing/2014/main" id="{50578413-DFD9-4811-A4DE-225A586CAB43}"/>
              </a:ext>
            </a:extLst>
          </p:cNvPr>
          <p:cNvSpPr txBox="1"/>
          <p:nvPr/>
        </p:nvSpPr>
        <p:spPr>
          <a:xfrm>
            <a:off x="336822" y="2169868"/>
            <a:ext cx="2835375" cy="3693319"/>
          </a:xfrm>
          <a:prstGeom prst="rect">
            <a:avLst/>
          </a:prstGeom>
          <a:noFill/>
        </p:spPr>
        <p:txBody>
          <a:bodyPr wrap="square">
            <a:spAutoFit/>
          </a:bodyPr>
          <a:lstStyle/>
          <a:p>
            <a:r>
              <a:rPr lang="en-US" b="1" dirty="0"/>
              <a:t>Write a program that continuously gets 8-bit data from P0 and sends it to P1 while simultaneously creating a square wave of 200 </a:t>
            </a:r>
            <a:r>
              <a:rPr lang="en-US" b="1" dirty="0" err="1"/>
              <a:t>ms</a:t>
            </a:r>
            <a:r>
              <a:rPr lang="en-US" b="1" dirty="0"/>
              <a:t> period on pin P2.1.</a:t>
            </a:r>
          </a:p>
          <a:p>
            <a:endParaRPr lang="en-US" b="1" dirty="0"/>
          </a:p>
          <a:p>
            <a:r>
              <a:rPr lang="en-US" b="1" dirty="0"/>
              <a:t>Use Timer 0 to create the square wave.  </a:t>
            </a:r>
          </a:p>
          <a:p>
            <a:endParaRPr lang="en-US" b="1" dirty="0"/>
          </a:p>
          <a:p>
            <a:r>
              <a:rPr lang="en-US" b="1" dirty="0"/>
              <a:t>Assume that </a:t>
            </a:r>
          </a:p>
          <a:p>
            <a:r>
              <a:rPr lang="en-US" b="1" dirty="0"/>
              <a:t>XTAL = 11.0592 </a:t>
            </a:r>
            <a:r>
              <a:rPr lang="en-US" b="1" dirty="0" err="1"/>
              <a:t>MHz.</a:t>
            </a:r>
            <a:endParaRPr lang="en-US" b="1" dirty="0"/>
          </a:p>
          <a:p>
            <a:endParaRPr lang="en-US" b="1" dirty="0"/>
          </a:p>
        </p:txBody>
      </p:sp>
      <p:sp>
        <p:nvSpPr>
          <p:cNvPr id="2" name="Rectangle: Rounded Corners 1">
            <a:extLst>
              <a:ext uri="{FF2B5EF4-FFF2-40B4-BE49-F238E27FC236}">
                <a16:creationId xmlns:a16="http://schemas.microsoft.com/office/drawing/2014/main" id="{925416BE-6BC6-40AA-81F5-6218F34F91C9}"/>
              </a:ext>
            </a:extLst>
          </p:cNvPr>
          <p:cNvSpPr/>
          <p:nvPr/>
        </p:nvSpPr>
        <p:spPr>
          <a:xfrm>
            <a:off x="3825686" y="292773"/>
            <a:ext cx="1788079" cy="587626"/>
          </a:xfrm>
          <a:prstGeom prst="roundRect">
            <a:avLst/>
          </a:prstGeom>
          <a:solidFill>
            <a:srgbClr val="65FFAB"/>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821367-2DC4-487A-99C5-8B965FC73C3A}"/>
              </a:ext>
            </a:extLst>
          </p:cNvPr>
          <p:cNvSpPr txBox="1"/>
          <p:nvPr/>
        </p:nvSpPr>
        <p:spPr>
          <a:xfrm>
            <a:off x="3825685" y="436973"/>
            <a:ext cx="1788080" cy="365935"/>
          </a:xfrm>
          <a:prstGeom prst="rect">
            <a:avLst/>
          </a:prstGeom>
          <a:noFill/>
        </p:spPr>
        <p:txBody>
          <a:bodyPr wrap="square">
            <a:spAutoFit/>
          </a:bodyPr>
          <a:lstStyle/>
          <a:p>
            <a:pPr algn="ctr">
              <a:lnSpc>
                <a:spcPts val="2000"/>
              </a:lnSpc>
            </a:pPr>
            <a:r>
              <a:rPr lang="en-US" sz="2400" b="1" dirty="0"/>
              <a:t>Solution:</a:t>
            </a:r>
          </a:p>
        </p:txBody>
      </p:sp>
      <p:sp>
        <p:nvSpPr>
          <p:cNvPr id="15" name="TextBox 14">
            <a:extLst>
              <a:ext uri="{FF2B5EF4-FFF2-40B4-BE49-F238E27FC236}">
                <a16:creationId xmlns:a16="http://schemas.microsoft.com/office/drawing/2014/main" id="{76A28267-1205-40D6-B8BC-E155C3DE1BD3}"/>
              </a:ext>
            </a:extLst>
          </p:cNvPr>
          <p:cNvSpPr txBox="1"/>
          <p:nvPr/>
        </p:nvSpPr>
        <p:spPr>
          <a:xfrm>
            <a:off x="948812" y="553064"/>
            <a:ext cx="2553805" cy="461665"/>
          </a:xfrm>
          <a:prstGeom prst="rect">
            <a:avLst/>
          </a:prstGeom>
          <a:noFill/>
        </p:spPr>
        <p:txBody>
          <a:bodyPr wrap="square" rtlCol="0">
            <a:spAutoFit/>
          </a:bodyPr>
          <a:lstStyle/>
          <a:p>
            <a:pPr lvl="0">
              <a:defRPr/>
            </a:pPr>
            <a:r>
              <a:rPr lang="en-US" sz="2400" b="1" dirty="0">
                <a:solidFill>
                  <a:prstClr val="black"/>
                </a:solidFill>
              </a:rPr>
              <a:t>Example 11-2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3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9" grpId="0"/>
      <p:bldP spid="2" grpId="0" animBg="1"/>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971FB80-72EA-4E46-B24E-BCE44374800D}"/>
              </a:ext>
            </a:extLst>
          </p:cNvPr>
          <p:cNvSpPr/>
          <p:nvPr/>
        </p:nvSpPr>
        <p:spPr>
          <a:xfrm>
            <a:off x="3502617" y="124566"/>
            <a:ext cx="8364684" cy="653689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B0E6BF-D319-404B-8308-B7EC6638C5E4}"/>
              </a:ext>
            </a:extLst>
          </p:cNvPr>
          <p:cNvSpPr txBox="1"/>
          <p:nvPr/>
        </p:nvSpPr>
        <p:spPr>
          <a:xfrm>
            <a:off x="3657600" y="1063957"/>
            <a:ext cx="8197577" cy="5665012"/>
          </a:xfrm>
          <a:prstGeom prst="rect">
            <a:avLst/>
          </a:prstGeom>
          <a:noFill/>
        </p:spPr>
        <p:txBody>
          <a:bodyPr wrap="square">
            <a:spAutoFit/>
          </a:bodyPr>
          <a:lstStyle/>
          <a:p>
            <a:pPr>
              <a:lnSpc>
                <a:spcPts val="1400"/>
              </a:lnSpc>
            </a:pPr>
            <a:r>
              <a:rPr lang="en-US" sz="1350" b="1" dirty="0">
                <a:solidFill>
                  <a:srgbClr val="004620"/>
                </a:solidFill>
                <a:latin typeface="Courier New" panose="02070309020205020404" pitchFamily="49" charset="0"/>
                <a:cs typeface="Courier New" panose="02070309020205020404" pitchFamily="49" charset="0"/>
              </a:rPr>
              <a:t>		ORG	0000H</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LJMP	MAIN	;bypass interrupt vector table</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;--ISR for Timer 1 to generate square wave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ORG	001BH	;Timer 1 interrupt vector table           		LJMP	ISR_T1	;jump to ISR</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;--The main program for initialization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ORG	0030H  	;after vector table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MAIN:		MOV	TMOD,#10H	;Timer 1, mode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P0,#0FFH	;make P0 an input port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TL1,#018H	;TL1=18 the Low byte of -1000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TH1,#0FCH	;TH1=FC the High byte of -1000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IE,#88H	;IE=10001000 enable Timer 1 int.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SETB	TR1		;start Timer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BACK:		MOV	A,P0		;get data from P0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P1,A		;issue it to P1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SJMP	BACK		;keep doing it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;--Timer 1 ISR. Must be reloaded since not auto-reload</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ISR_T1:	CLR	TR1		;stop Timer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CLR	P2.1	;P2.1=0, start of low portion</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R2,#4	;					2 MC</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HERE:		DJNZ	R2,HERE	;4x2 machine cycle(MC)		8 MC</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TL1,#18H	;load T1 Low byte value		2 MC</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MOV	TH1,#0FCH	;load T1 High byte value	2 MC</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SETB	TR1		;starts Timer 1		1 MC</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SETB	P2.1		;P2.1=1, back to high	1 MC</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RETI			;return to main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END</a:t>
            </a:r>
          </a:p>
        </p:txBody>
      </p:sp>
      <p:sp>
        <p:nvSpPr>
          <p:cNvPr id="9" name="TextBox 8">
            <a:extLst>
              <a:ext uri="{FF2B5EF4-FFF2-40B4-BE49-F238E27FC236}">
                <a16:creationId xmlns:a16="http://schemas.microsoft.com/office/drawing/2014/main" id="{50578413-DFD9-4811-A4DE-225A586CAB43}"/>
              </a:ext>
            </a:extLst>
          </p:cNvPr>
          <p:cNvSpPr txBox="1"/>
          <p:nvPr/>
        </p:nvSpPr>
        <p:spPr>
          <a:xfrm>
            <a:off x="336822" y="2169868"/>
            <a:ext cx="2835375" cy="2862322"/>
          </a:xfrm>
          <a:prstGeom prst="rect">
            <a:avLst/>
          </a:prstGeom>
          <a:noFill/>
        </p:spPr>
        <p:txBody>
          <a:bodyPr wrap="square">
            <a:spAutoFit/>
          </a:bodyPr>
          <a:lstStyle/>
          <a:p>
            <a:r>
              <a:rPr lang="en-US" b="1" dirty="0"/>
              <a:t>Rewrite Example 11-2 to create a square wave that has a high portion of 1085 </a:t>
            </a:r>
            <a:r>
              <a:rPr lang="en-US" b="1" dirty="0">
                <a:solidFill>
                  <a:srgbClr val="004620"/>
                </a:solidFill>
                <a:cs typeface="Courier New" panose="02070309020205020404" pitchFamily="49" charset="0"/>
              </a:rPr>
              <a:t>µs</a:t>
            </a:r>
            <a:r>
              <a:rPr lang="en-US" b="1" dirty="0"/>
              <a:t> and a low portion of 15 </a:t>
            </a:r>
            <a:r>
              <a:rPr lang="en-US" b="1" dirty="0">
                <a:solidFill>
                  <a:srgbClr val="004620"/>
                </a:solidFill>
                <a:cs typeface="Courier New" panose="02070309020205020404" pitchFamily="49" charset="0"/>
              </a:rPr>
              <a:t>µs</a:t>
            </a:r>
            <a:r>
              <a:rPr lang="en-US" b="1" dirty="0"/>
              <a:t>. </a:t>
            </a:r>
          </a:p>
          <a:p>
            <a:endParaRPr lang="en-US" b="1" dirty="0"/>
          </a:p>
          <a:p>
            <a:r>
              <a:rPr lang="en-US" b="1" dirty="0"/>
              <a:t>Assume</a:t>
            </a:r>
          </a:p>
          <a:p>
            <a:r>
              <a:rPr lang="en-US" b="1" dirty="0"/>
              <a:t> XTAL = 11.0592 </a:t>
            </a:r>
            <a:r>
              <a:rPr lang="en-US" b="1" dirty="0" err="1"/>
              <a:t>MHz.</a:t>
            </a:r>
            <a:r>
              <a:rPr lang="en-US" b="1" dirty="0"/>
              <a:t> </a:t>
            </a:r>
          </a:p>
          <a:p>
            <a:endParaRPr lang="en-US" b="1" dirty="0"/>
          </a:p>
          <a:p>
            <a:r>
              <a:rPr lang="en-US" b="1" dirty="0"/>
              <a:t>Use Timer 1.</a:t>
            </a:r>
          </a:p>
        </p:txBody>
      </p:sp>
      <p:sp>
        <p:nvSpPr>
          <p:cNvPr id="2" name="Rectangle: Rounded Corners 1">
            <a:extLst>
              <a:ext uri="{FF2B5EF4-FFF2-40B4-BE49-F238E27FC236}">
                <a16:creationId xmlns:a16="http://schemas.microsoft.com/office/drawing/2014/main" id="{925416BE-6BC6-40AA-81F5-6218F34F91C9}"/>
              </a:ext>
            </a:extLst>
          </p:cNvPr>
          <p:cNvSpPr/>
          <p:nvPr/>
        </p:nvSpPr>
        <p:spPr>
          <a:xfrm>
            <a:off x="3825686" y="292773"/>
            <a:ext cx="1788079" cy="587626"/>
          </a:xfrm>
          <a:prstGeom prst="roundRect">
            <a:avLst/>
          </a:prstGeom>
          <a:solidFill>
            <a:srgbClr val="65FFAB"/>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821367-2DC4-487A-99C5-8B965FC73C3A}"/>
              </a:ext>
            </a:extLst>
          </p:cNvPr>
          <p:cNvSpPr txBox="1"/>
          <p:nvPr/>
        </p:nvSpPr>
        <p:spPr>
          <a:xfrm>
            <a:off x="3825685" y="436973"/>
            <a:ext cx="1788080" cy="365935"/>
          </a:xfrm>
          <a:prstGeom prst="rect">
            <a:avLst/>
          </a:prstGeom>
          <a:noFill/>
        </p:spPr>
        <p:txBody>
          <a:bodyPr wrap="square">
            <a:spAutoFit/>
          </a:bodyPr>
          <a:lstStyle/>
          <a:p>
            <a:pPr algn="ctr">
              <a:lnSpc>
                <a:spcPts val="2000"/>
              </a:lnSpc>
            </a:pPr>
            <a:r>
              <a:rPr lang="en-US" sz="2400" b="1" dirty="0"/>
              <a:t>Solution:</a:t>
            </a:r>
          </a:p>
        </p:txBody>
      </p:sp>
      <p:sp>
        <p:nvSpPr>
          <p:cNvPr id="15" name="TextBox 14">
            <a:extLst>
              <a:ext uri="{FF2B5EF4-FFF2-40B4-BE49-F238E27FC236}">
                <a16:creationId xmlns:a16="http://schemas.microsoft.com/office/drawing/2014/main" id="{76A28267-1205-40D6-B8BC-E155C3DE1BD3}"/>
              </a:ext>
            </a:extLst>
          </p:cNvPr>
          <p:cNvSpPr txBox="1"/>
          <p:nvPr/>
        </p:nvSpPr>
        <p:spPr>
          <a:xfrm>
            <a:off x="948812" y="553064"/>
            <a:ext cx="2553805" cy="461665"/>
          </a:xfrm>
          <a:prstGeom prst="rect">
            <a:avLst/>
          </a:prstGeom>
          <a:noFill/>
        </p:spPr>
        <p:txBody>
          <a:bodyPr wrap="square" rtlCol="0">
            <a:spAutoFit/>
          </a:bodyPr>
          <a:lstStyle/>
          <a:p>
            <a:pPr lvl="0">
              <a:defRPr/>
            </a:pPr>
            <a:r>
              <a:rPr lang="en-US" sz="2400" b="1" dirty="0">
                <a:solidFill>
                  <a:prstClr val="black"/>
                </a:solidFill>
              </a:rPr>
              <a:t>Example 11-3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AC48AE99-A2D6-417E-AAB3-4854782E7AEE}"/>
              </a:ext>
            </a:extLst>
          </p:cNvPr>
          <p:cNvSpPr txBox="1"/>
          <p:nvPr/>
        </p:nvSpPr>
        <p:spPr>
          <a:xfrm>
            <a:off x="5706507" y="263057"/>
            <a:ext cx="6148670" cy="817531"/>
          </a:xfrm>
          <a:prstGeom prst="rect">
            <a:avLst/>
          </a:prstGeom>
          <a:noFill/>
        </p:spPr>
        <p:txBody>
          <a:bodyPr wrap="square">
            <a:spAutoFit/>
          </a:bodyPr>
          <a:lstStyle/>
          <a:p>
            <a:pPr>
              <a:lnSpc>
                <a:spcPts val="1400"/>
              </a:lnSpc>
            </a:pPr>
            <a:r>
              <a:rPr lang="en-US" sz="1350" b="1" dirty="0">
                <a:solidFill>
                  <a:srgbClr val="004620"/>
                </a:solidFill>
                <a:latin typeface="Courier New" panose="02070309020205020404" pitchFamily="49" charset="0"/>
                <a:cs typeface="Courier New" panose="02070309020205020404" pitchFamily="49" charset="0"/>
              </a:rPr>
              <a:t>Since 1085 µs is 1000 x 1.085 we need to use mode 1 of Timer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;--Upon wake-up go to main, avoid using memory space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;--allocated to Interrupt Vector Table </a:t>
            </a:r>
          </a:p>
        </p:txBody>
      </p:sp>
    </p:spTree>
    <p:extLst>
      <p:ext uri="{BB962C8B-B14F-4D97-AF65-F5344CB8AC3E}">
        <p14:creationId xmlns:p14="http://schemas.microsoft.com/office/powerpoint/2010/main" val="364966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randombar(vertical)">
                                      <p:cBhvr>
                                        <p:cTn id="17" dur="500"/>
                                        <p:tgtEl>
                                          <p:spTgt spid="11"/>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randombar(vertical)">
                                      <p:cBhvr>
                                        <p:cTn id="20" dur="500"/>
                                        <p:tgtEl>
                                          <p:spTgt spid="8"/>
                                        </p:tgtEl>
                                      </p:cBhvr>
                                    </p:animEffect>
                                  </p:childTnLst>
                                </p:cTn>
                              </p:par>
                              <p:par>
                                <p:cTn id="21" presetID="14" presetClass="entr" presetSubtype="5"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vertical)">
                                      <p:cBhvr>
                                        <p:cTn id="23" dur="500"/>
                                        <p:tgtEl>
                                          <p:spTgt spid="13"/>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vertical)">
                                      <p:cBhvr>
                                        <p:cTn id="26" dur="500"/>
                                        <p:tgtEl>
                                          <p:spTgt spid="2"/>
                                        </p:tgtEl>
                                      </p:cBhvr>
                                    </p:animEffect>
                                  </p:childTnLst>
                                </p:cTn>
                              </p:par>
                              <p:par>
                                <p:cTn id="27" presetID="14" presetClass="entr" presetSubtype="5"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randombar(vertical)">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9" grpId="0"/>
      <p:bldP spid="2" grpId="0" animBg="1"/>
      <p:bldP spid="13" grpId="0"/>
      <p:bldP spid="15"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B514A4-6D13-4772-8C51-54E503862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182" y="4675239"/>
            <a:ext cx="3903786" cy="1895168"/>
          </a:xfrm>
          <a:prstGeom prst="rect">
            <a:avLst/>
          </a:prstGeom>
        </p:spPr>
      </p:pic>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77766"/>
            <a:ext cx="10938389" cy="646331"/>
          </a:xfrm>
          <a:prstGeom prst="rect">
            <a:avLst/>
          </a:prstGeom>
          <a:noFill/>
        </p:spPr>
        <p:txBody>
          <a:bodyPr wrap="square">
            <a:spAutoFit/>
          </a:bodyPr>
          <a:lstStyle/>
          <a:p>
            <a:r>
              <a:rPr lang="en-US" b="1" dirty="0"/>
              <a:t>Write a program to generate a square wave of 50 Hz frequency on pin P1.2. This is similar to Example 9-12 except that it uses an interrupt for Timer 0. Assume that XTAL = 11.0592 </a:t>
            </a:r>
            <a:r>
              <a:rPr lang="en-US" b="1" dirty="0" err="1"/>
              <a:t>MHz.</a:t>
            </a:r>
            <a:endParaRPr lang="en-US" b="1" dirty="0"/>
          </a:p>
        </p:txBody>
      </p:sp>
      <p:sp>
        <p:nvSpPr>
          <p:cNvPr id="8" name="TextBox 7">
            <a:extLst>
              <a:ext uri="{FF2B5EF4-FFF2-40B4-BE49-F238E27FC236}">
                <a16:creationId xmlns:a16="http://schemas.microsoft.com/office/drawing/2014/main" id="{7FB0E6BF-D319-404B-8308-B7EC6638C5E4}"/>
              </a:ext>
            </a:extLst>
          </p:cNvPr>
          <p:cNvSpPr txBox="1"/>
          <p:nvPr/>
        </p:nvSpPr>
        <p:spPr>
          <a:xfrm>
            <a:off x="948811" y="2387097"/>
            <a:ext cx="10430389" cy="4031873"/>
          </a:xfrm>
          <a:prstGeom prst="rect">
            <a:avLst/>
          </a:prstGeom>
          <a:noFill/>
        </p:spPr>
        <p:txBody>
          <a:bodyPr wrap="square">
            <a:spAutoFit/>
          </a:bodyPr>
          <a:lstStyle/>
          <a:p>
            <a:r>
              <a:rPr lang="en-US" sz="1600" b="1" dirty="0">
                <a:solidFill>
                  <a:srgbClr val="004620"/>
                </a:solidFill>
                <a:latin typeface="Courier New" panose="02070309020205020404" pitchFamily="49" charset="0"/>
                <a:cs typeface="Courier New" panose="02070309020205020404" pitchFamily="49" charset="0"/>
              </a:rPr>
              <a:t>	ORG	0</a:t>
            </a:r>
          </a:p>
          <a:p>
            <a:r>
              <a:rPr lang="en-US" sz="1600" b="1" dirty="0">
                <a:solidFill>
                  <a:srgbClr val="004620"/>
                </a:solidFill>
                <a:latin typeface="Courier New" panose="02070309020205020404" pitchFamily="49" charset="0"/>
                <a:cs typeface="Courier New" panose="02070309020205020404" pitchFamily="49" charset="0"/>
              </a:rPr>
              <a:t>	LJMP	MAIN</a:t>
            </a:r>
          </a:p>
          <a:p>
            <a:r>
              <a:rPr lang="en-US" sz="1600" b="1" dirty="0">
                <a:solidFill>
                  <a:srgbClr val="004620"/>
                </a:solidFill>
                <a:latin typeface="Courier New" panose="02070309020205020404" pitchFamily="49" charset="0"/>
                <a:cs typeface="Courier New" panose="02070309020205020404" pitchFamily="49" charset="0"/>
              </a:rPr>
              <a:t>	ORG	000BH		;ISR for Timer 0</a:t>
            </a:r>
          </a:p>
          <a:p>
            <a:r>
              <a:rPr lang="en-US" sz="1600" b="1" dirty="0">
                <a:solidFill>
                  <a:srgbClr val="004620"/>
                </a:solidFill>
                <a:latin typeface="Courier New" panose="02070309020205020404" pitchFamily="49" charset="0"/>
                <a:cs typeface="Courier New" panose="02070309020205020404" pitchFamily="49" charset="0"/>
              </a:rPr>
              <a:t>	CPL	P1.2		;complement P1.2</a:t>
            </a:r>
          </a:p>
          <a:p>
            <a:r>
              <a:rPr lang="en-US" sz="1600" b="1" dirty="0">
                <a:solidFill>
                  <a:srgbClr val="004620"/>
                </a:solidFill>
                <a:latin typeface="Courier New" panose="02070309020205020404" pitchFamily="49" charset="0"/>
                <a:cs typeface="Courier New" panose="02070309020205020404" pitchFamily="49" charset="0"/>
              </a:rPr>
              <a:t>	MOV	TL0,#00		;reload timer values</a:t>
            </a:r>
          </a:p>
          <a:p>
            <a:r>
              <a:rPr lang="en-US" sz="1600" b="1" dirty="0">
                <a:solidFill>
                  <a:srgbClr val="004620"/>
                </a:solidFill>
                <a:latin typeface="Courier New" panose="02070309020205020404" pitchFamily="49" charset="0"/>
                <a:cs typeface="Courier New" panose="02070309020205020404" pitchFamily="49" charset="0"/>
              </a:rPr>
              <a:t>	MOV	TH0,#0DCH</a:t>
            </a:r>
          </a:p>
          <a:p>
            <a:r>
              <a:rPr lang="en-US" sz="1600" b="1" dirty="0">
                <a:solidFill>
                  <a:srgbClr val="004620"/>
                </a:solidFill>
                <a:latin typeface="Courier New" panose="02070309020205020404" pitchFamily="49" charset="0"/>
                <a:cs typeface="Courier New" panose="02070309020205020404" pitchFamily="49" charset="0"/>
              </a:rPr>
              <a:t>	RETI				;return from interrupt</a:t>
            </a:r>
          </a:p>
          <a:p>
            <a:r>
              <a:rPr lang="en-US" sz="1600" b="1" dirty="0">
                <a:solidFill>
                  <a:srgbClr val="004620"/>
                </a:solidFill>
                <a:latin typeface="Courier New" panose="02070309020205020404" pitchFamily="49" charset="0"/>
                <a:cs typeface="Courier New" panose="02070309020205020404" pitchFamily="49" charset="0"/>
              </a:rPr>
              <a:t>	ORG	30H			;starting location for prog.</a:t>
            </a:r>
          </a:p>
          <a:p>
            <a:r>
              <a:rPr lang="en-US" sz="1600" b="1" dirty="0">
                <a:solidFill>
                  <a:srgbClr val="004620"/>
                </a:solidFill>
                <a:latin typeface="Courier New" panose="02070309020205020404" pitchFamily="49" charset="0"/>
                <a:cs typeface="Courier New" panose="02070309020205020404" pitchFamily="49" charset="0"/>
              </a:rPr>
              <a:t>;------main program for initialization</a:t>
            </a:r>
          </a:p>
          <a:p>
            <a:r>
              <a:rPr lang="en-US" sz="1600" b="1" dirty="0">
                <a:solidFill>
                  <a:srgbClr val="004620"/>
                </a:solidFill>
                <a:latin typeface="Courier New" panose="02070309020205020404" pitchFamily="49" charset="0"/>
                <a:cs typeface="Courier New" panose="02070309020205020404" pitchFamily="49" charset="0"/>
              </a:rPr>
              <a:t>MAIN:	MOV	TMOD,#00000001B	;Timer 0, Mode 1</a:t>
            </a:r>
          </a:p>
          <a:p>
            <a:r>
              <a:rPr lang="en-US" sz="1600" b="1" dirty="0">
                <a:solidFill>
                  <a:srgbClr val="004620"/>
                </a:solidFill>
                <a:latin typeface="Courier New" panose="02070309020205020404" pitchFamily="49" charset="0"/>
                <a:cs typeface="Courier New" panose="02070309020205020404" pitchFamily="49" charset="0"/>
              </a:rPr>
              <a:t>	MOV	TL0,#00</a:t>
            </a:r>
          </a:p>
          <a:p>
            <a:r>
              <a:rPr lang="en-US" sz="1600" b="1" dirty="0">
                <a:solidFill>
                  <a:srgbClr val="004620"/>
                </a:solidFill>
                <a:latin typeface="Courier New" panose="02070309020205020404" pitchFamily="49" charset="0"/>
                <a:cs typeface="Courier New" panose="02070309020205020404" pitchFamily="49" charset="0"/>
              </a:rPr>
              <a:t>	MOV	TH0,#0DCH</a:t>
            </a:r>
          </a:p>
          <a:p>
            <a:r>
              <a:rPr lang="en-US" sz="1600" b="1" dirty="0">
                <a:solidFill>
                  <a:srgbClr val="004620"/>
                </a:solidFill>
                <a:latin typeface="Courier New" panose="02070309020205020404" pitchFamily="49" charset="0"/>
                <a:cs typeface="Courier New" panose="02070309020205020404" pitchFamily="49" charset="0"/>
              </a:rPr>
              <a:t>	MOV	IE,#82H		;enable Timer 0 interrupt</a:t>
            </a:r>
          </a:p>
          <a:p>
            <a:r>
              <a:rPr lang="en-US" sz="1600" b="1" dirty="0">
                <a:solidFill>
                  <a:srgbClr val="004620"/>
                </a:solidFill>
                <a:latin typeface="Courier New" panose="02070309020205020404" pitchFamily="49" charset="0"/>
                <a:cs typeface="Courier New" panose="02070309020205020404" pitchFamily="49" charset="0"/>
              </a:rPr>
              <a:t>	SETB	TR0		;start timer</a:t>
            </a:r>
          </a:p>
          <a:p>
            <a:r>
              <a:rPr lang="en-US" sz="1600" b="1" dirty="0">
                <a:solidFill>
                  <a:srgbClr val="004620"/>
                </a:solidFill>
                <a:latin typeface="Courier New" panose="02070309020205020404" pitchFamily="49" charset="0"/>
                <a:cs typeface="Courier New" panose="02070309020205020404" pitchFamily="49" charset="0"/>
              </a:rPr>
              <a:t>HERE:	SJMP	HERE		;stay here until interrupted</a:t>
            </a:r>
          </a:p>
          <a:p>
            <a:r>
              <a:rPr lang="en-US" sz="1600" b="1" dirty="0">
                <a:solidFill>
                  <a:srgbClr val="004620"/>
                </a:solidFill>
                <a:latin typeface="Courier New" panose="02070309020205020404" pitchFamily="49" charset="0"/>
                <a:cs typeface="Courier New" panose="02070309020205020404" pitchFamily="49" charset="0"/>
              </a:rPr>
              <a:t>	END</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2162773"/>
            <a:ext cx="12192000" cy="365934"/>
          </a:xfrm>
          <a:prstGeom prst="rect">
            <a:avLst/>
          </a:prstGeom>
          <a:noFill/>
        </p:spPr>
        <p:txBody>
          <a:bodyPr wrap="square">
            <a:spAutoFit/>
          </a:bodyPr>
          <a:lstStyle/>
          <a:p>
            <a:pPr algn="ctr">
              <a:lnSpc>
                <a:spcPts val="2000"/>
              </a:lnSpc>
            </a:pPr>
            <a:r>
              <a:rPr lang="en-US" sz="2400" b="1" dirty="0">
                <a:solidFill>
                  <a:srgbClr val="004620"/>
                </a:solidFill>
              </a:rPr>
              <a:t>Solution:</a:t>
            </a:r>
          </a:p>
        </p:txBody>
      </p:sp>
    </p:spTree>
    <p:extLst>
      <p:ext uri="{BB962C8B-B14F-4D97-AF65-F5344CB8AC3E}">
        <p14:creationId xmlns:p14="http://schemas.microsoft.com/office/powerpoint/2010/main" val="101890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8"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Figure 11-4. Activation of INT0 and INT1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A7C1FD4-751D-41E2-931D-0ECD334B123A}"/>
              </a:ext>
            </a:extLst>
          </p:cNvPr>
          <p:cNvSpPr/>
          <p:nvPr/>
        </p:nvSpPr>
        <p:spPr>
          <a:xfrm>
            <a:off x="1384162" y="1924664"/>
            <a:ext cx="9423676" cy="4225413"/>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DAA2C91B-80C8-42C0-96CE-5DA4AD02C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677" y="2064529"/>
            <a:ext cx="8880643" cy="3945682"/>
          </a:xfrm>
          <a:prstGeom prst="rect">
            <a:avLst/>
          </a:prstGeom>
        </p:spPr>
      </p:pic>
    </p:spTree>
    <p:extLst>
      <p:ext uri="{BB962C8B-B14F-4D97-AF65-F5344CB8AC3E}">
        <p14:creationId xmlns:p14="http://schemas.microsoft.com/office/powerpoint/2010/main" val="32717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2099C7-ACC7-439A-9EA4-DF0D7D4D60D3}"/>
              </a:ext>
            </a:extLst>
          </p:cNvPr>
          <p:cNvSpPr/>
          <p:nvPr/>
        </p:nvSpPr>
        <p:spPr>
          <a:xfrm>
            <a:off x="8495073" y="3052916"/>
            <a:ext cx="3231535" cy="1199819"/>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77766"/>
            <a:ext cx="10938389" cy="923330"/>
          </a:xfrm>
          <a:prstGeom prst="rect">
            <a:avLst/>
          </a:prstGeom>
          <a:noFill/>
        </p:spPr>
        <p:txBody>
          <a:bodyPr wrap="square">
            <a:spAutoFit/>
          </a:bodyPr>
          <a:lstStyle/>
          <a:p>
            <a:r>
              <a:rPr lang="en-US" b="1" dirty="0"/>
              <a:t>Assume that the INT1 pin is connected to a switch that is normally high.  Whenever it goes low, it should turn on an LED.  The LED is connected to P1.3 and is normally off. When it is turned on it should stay on for a fraction of a second.  As long as the switch is pressed low, the LED should stay on.</a:t>
            </a:r>
          </a:p>
        </p:txBody>
      </p:sp>
      <p:sp>
        <p:nvSpPr>
          <p:cNvPr id="8" name="TextBox 7">
            <a:extLst>
              <a:ext uri="{FF2B5EF4-FFF2-40B4-BE49-F238E27FC236}">
                <a16:creationId xmlns:a16="http://schemas.microsoft.com/office/drawing/2014/main" id="{7FB0E6BF-D319-404B-8308-B7EC6638C5E4}"/>
              </a:ext>
            </a:extLst>
          </p:cNvPr>
          <p:cNvSpPr txBox="1"/>
          <p:nvPr/>
        </p:nvSpPr>
        <p:spPr>
          <a:xfrm>
            <a:off x="948811" y="3006590"/>
            <a:ext cx="10430389" cy="3539430"/>
          </a:xfrm>
          <a:prstGeom prst="rect">
            <a:avLst/>
          </a:prstGeom>
          <a:noFill/>
        </p:spPr>
        <p:txBody>
          <a:bodyPr wrap="square">
            <a:spAutoFit/>
          </a:bodyPr>
          <a:lstStyle/>
          <a:p>
            <a:r>
              <a:rPr lang="en-US" sz="1600" b="1" dirty="0">
                <a:solidFill>
                  <a:srgbClr val="004620"/>
                </a:solidFill>
                <a:latin typeface="Courier New" panose="02070309020205020404" pitchFamily="49" charset="0"/>
                <a:cs typeface="Courier New" panose="02070309020205020404" pitchFamily="49" charset="0"/>
              </a:rPr>
              <a:t>	ORG	0000H</a:t>
            </a:r>
          </a:p>
          <a:p>
            <a:r>
              <a:rPr lang="en-US" sz="1600" b="1" dirty="0">
                <a:solidFill>
                  <a:srgbClr val="004620"/>
                </a:solidFill>
                <a:latin typeface="Courier New" panose="02070309020205020404" pitchFamily="49" charset="0"/>
                <a:cs typeface="Courier New" panose="02070309020205020404" pitchFamily="49" charset="0"/>
              </a:rPr>
              <a:t>	LJMP	MAIN		;bypass interrupt vector table</a:t>
            </a:r>
          </a:p>
          <a:p>
            <a:r>
              <a:rPr lang="en-US" sz="1600" b="1" dirty="0">
                <a:solidFill>
                  <a:srgbClr val="004620"/>
                </a:solidFill>
                <a:latin typeface="Courier New" panose="02070309020205020404" pitchFamily="49" charset="0"/>
                <a:cs typeface="Courier New" panose="02070309020205020404" pitchFamily="49" charset="0"/>
              </a:rPr>
              <a:t>;--ISR for hardware interrupt INT1 to turn on the LED</a:t>
            </a:r>
          </a:p>
          <a:p>
            <a:r>
              <a:rPr lang="en-US" sz="1600" b="1" dirty="0">
                <a:solidFill>
                  <a:srgbClr val="004620"/>
                </a:solidFill>
                <a:latin typeface="Courier New" panose="02070309020205020404" pitchFamily="49" charset="0"/>
                <a:cs typeface="Courier New" panose="02070309020205020404" pitchFamily="49" charset="0"/>
              </a:rPr>
              <a:t>	ORG	0013H		;INT1 ISR</a:t>
            </a:r>
          </a:p>
          <a:p>
            <a:r>
              <a:rPr lang="en-US" sz="1600" b="1" dirty="0">
                <a:solidFill>
                  <a:srgbClr val="004620"/>
                </a:solidFill>
                <a:latin typeface="Courier New" panose="02070309020205020404" pitchFamily="49" charset="0"/>
                <a:cs typeface="Courier New" panose="02070309020205020404" pitchFamily="49" charset="0"/>
              </a:rPr>
              <a:t>	SETB	P1.3		;turn on LED</a:t>
            </a:r>
          </a:p>
          <a:p>
            <a:r>
              <a:rPr lang="en-US" sz="1600" b="1" dirty="0">
                <a:solidFill>
                  <a:srgbClr val="004620"/>
                </a:solidFill>
                <a:latin typeface="Courier New" panose="02070309020205020404" pitchFamily="49" charset="0"/>
                <a:cs typeface="Courier New" panose="02070309020205020404" pitchFamily="49" charset="0"/>
              </a:rPr>
              <a:t>	MOV	R3,#255		;load counter</a:t>
            </a:r>
          </a:p>
          <a:p>
            <a:r>
              <a:rPr lang="en-US" sz="1600" b="1" dirty="0">
                <a:solidFill>
                  <a:srgbClr val="004620"/>
                </a:solidFill>
                <a:latin typeface="Courier New" panose="02070309020205020404" pitchFamily="49" charset="0"/>
                <a:cs typeface="Courier New" panose="02070309020205020404" pitchFamily="49" charset="0"/>
              </a:rPr>
              <a:t>BACK:	DJNZ	R3,BACK		;keep LED on for a while</a:t>
            </a:r>
          </a:p>
          <a:p>
            <a:r>
              <a:rPr lang="en-US" sz="1600" b="1" dirty="0">
                <a:solidFill>
                  <a:srgbClr val="004620"/>
                </a:solidFill>
                <a:latin typeface="Courier New" panose="02070309020205020404" pitchFamily="49" charset="0"/>
                <a:cs typeface="Courier New" panose="02070309020205020404" pitchFamily="49" charset="0"/>
              </a:rPr>
              <a:t>	CLR	P1.3		;turn off the LED</a:t>
            </a:r>
          </a:p>
          <a:p>
            <a:r>
              <a:rPr lang="en-US" sz="1600" b="1" dirty="0">
                <a:solidFill>
                  <a:srgbClr val="004620"/>
                </a:solidFill>
                <a:latin typeface="Courier New" panose="02070309020205020404" pitchFamily="49" charset="0"/>
                <a:cs typeface="Courier New" panose="02070309020205020404" pitchFamily="49" charset="0"/>
              </a:rPr>
              <a:t>	RETI			;return from ISR </a:t>
            </a:r>
          </a:p>
          <a:p>
            <a:r>
              <a:rPr lang="en-US" sz="1600" b="1" dirty="0">
                <a:solidFill>
                  <a:srgbClr val="004620"/>
                </a:solidFill>
                <a:latin typeface="Courier New" panose="02070309020205020404" pitchFamily="49" charset="0"/>
                <a:cs typeface="Courier New" panose="02070309020205020404" pitchFamily="49" charset="0"/>
              </a:rPr>
              <a:t>;--MAIN program for initialization</a:t>
            </a:r>
          </a:p>
          <a:p>
            <a:r>
              <a:rPr lang="en-US" sz="1600" b="1" dirty="0">
                <a:solidFill>
                  <a:srgbClr val="004620"/>
                </a:solidFill>
                <a:latin typeface="Courier New" panose="02070309020205020404" pitchFamily="49" charset="0"/>
                <a:cs typeface="Courier New" panose="02070309020205020404" pitchFamily="49" charset="0"/>
              </a:rPr>
              <a:t>	ORG	30H</a:t>
            </a:r>
          </a:p>
          <a:p>
            <a:r>
              <a:rPr lang="en-US" sz="1600" b="1" dirty="0">
                <a:solidFill>
                  <a:srgbClr val="004620"/>
                </a:solidFill>
                <a:latin typeface="Courier New" panose="02070309020205020404" pitchFamily="49" charset="0"/>
                <a:cs typeface="Courier New" panose="02070309020205020404" pitchFamily="49" charset="0"/>
              </a:rPr>
              <a:t>MAIN:	MOV	IE,#10000100B	;enable external INT1</a:t>
            </a:r>
          </a:p>
          <a:p>
            <a:r>
              <a:rPr lang="en-US" sz="1600" b="1" dirty="0">
                <a:solidFill>
                  <a:srgbClr val="004620"/>
                </a:solidFill>
                <a:latin typeface="Courier New" panose="02070309020205020404" pitchFamily="49" charset="0"/>
                <a:cs typeface="Courier New" panose="02070309020205020404" pitchFamily="49" charset="0"/>
              </a:rPr>
              <a:t>HERE:	SJMP	HERE		;stay here until interrupted</a:t>
            </a:r>
          </a:p>
          <a:p>
            <a:r>
              <a:rPr lang="en-US" sz="1600" b="1" dirty="0">
                <a:solidFill>
                  <a:srgbClr val="004620"/>
                </a:solidFill>
                <a:latin typeface="Courier New" panose="02070309020205020404" pitchFamily="49" charset="0"/>
                <a:cs typeface="Courier New" panose="02070309020205020404" pitchFamily="49" charset="0"/>
              </a:rPr>
              <a:t>	END</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2552157"/>
            <a:ext cx="12192000" cy="365934"/>
          </a:xfrm>
          <a:prstGeom prst="rect">
            <a:avLst/>
          </a:prstGeom>
          <a:noFill/>
        </p:spPr>
        <p:txBody>
          <a:bodyPr wrap="square">
            <a:spAutoFit/>
          </a:bodyPr>
          <a:lstStyle/>
          <a:p>
            <a:pPr algn="ctr">
              <a:lnSpc>
                <a:spcPts val="2000"/>
              </a:lnSpc>
            </a:pPr>
            <a:r>
              <a:rPr lang="en-US" sz="2400" b="1" dirty="0">
                <a:solidFill>
                  <a:srgbClr val="004620"/>
                </a:solidFill>
              </a:rPr>
              <a:t>Solution:</a:t>
            </a:r>
          </a:p>
        </p:txBody>
      </p:sp>
      <p:sp>
        <p:nvSpPr>
          <p:cNvPr id="12" name="TextBox 11">
            <a:extLst>
              <a:ext uri="{FF2B5EF4-FFF2-40B4-BE49-F238E27FC236}">
                <a16:creationId xmlns:a16="http://schemas.microsoft.com/office/drawing/2014/main" id="{9A0145BF-DF9C-4EC2-A9B8-532792955E8C}"/>
              </a:ext>
            </a:extLst>
          </p:cNvPr>
          <p:cNvSpPr txBox="1"/>
          <p:nvPr/>
        </p:nvSpPr>
        <p:spPr>
          <a:xfrm>
            <a:off x="8439353" y="3160769"/>
            <a:ext cx="3346247" cy="1077218"/>
          </a:xfrm>
          <a:prstGeom prst="rect">
            <a:avLst/>
          </a:prstGeom>
          <a:noFill/>
        </p:spPr>
        <p:txBody>
          <a:bodyPr wrap="square">
            <a:spAutoFit/>
          </a:bodyPr>
          <a:lstStyle/>
          <a:p>
            <a:pPr algn="ctr"/>
            <a:r>
              <a:rPr lang="en-US" sz="1600" b="1" dirty="0">
                <a:solidFill>
                  <a:srgbClr val="004620"/>
                </a:solidFill>
                <a:latin typeface="Courier New" panose="02070309020205020404" pitchFamily="49" charset="0"/>
                <a:cs typeface="Courier New" panose="02070309020205020404" pitchFamily="49" charset="0"/>
              </a:rPr>
              <a:t>Pressing the switch will turn the LED on.  If it is kept activated, the LED stays on.</a:t>
            </a:r>
          </a:p>
        </p:txBody>
      </p:sp>
      <p:pic>
        <p:nvPicPr>
          <p:cNvPr id="5" name="Picture 4">
            <a:extLst>
              <a:ext uri="{FF2B5EF4-FFF2-40B4-BE49-F238E27FC236}">
                <a16:creationId xmlns:a16="http://schemas.microsoft.com/office/drawing/2014/main" id="{6B63CFAD-B994-4687-AC40-3E38964E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017" y="4323363"/>
            <a:ext cx="3599633" cy="2244104"/>
          </a:xfrm>
          <a:prstGeom prst="rect">
            <a:avLst/>
          </a:prstGeom>
        </p:spPr>
      </p:pic>
    </p:spTree>
    <p:extLst>
      <p:ext uri="{BB962C8B-B14F-4D97-AF65-F5344CB8AC3E}">
        <p14:creationId xmlns:p14="http://schemas.microsoft.com/office/powerpoint/2010/main" val="75518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outVertical)">
                                      <p:cBhvr>
                                        <p:cTn id="24" dur="500"/>
                                        <p:tgtEl>
                                          <p:spTgt spid="8"/>
                                        </p:tgtEl>
                                      </p:cBhvr>
                                    </p:animEffect>
                                  </p:childTnLst>
                                </p:cTn>
                              </p:par>
                              <p:par>
                                <p:cTn id="25" presetID="16" presetClass="entr" presetSubtype="37"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outVertical)">
                                      <p:cBhvr>
                                        <p:cTn id="27" dur="500"/>
                                        <p:tgtEl>
                                          <p:spTgt spid="12"/>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outVertical)">
                                      <p:cBhvr>
                                        <p:cTn id="30" dur="500"/>
                                        <p:tgtEl>
                                          <p:spTgt spid="13"/>
                                        </p:tgtEl>
                                      </p:cBhvr>
                                    </p:animEffect>
                                  </p:childTnLst>
                                </p:cTn>
                              </p:par>
                              <p:par>
                                <p:cTn id="31" presetID="16" presetClass="entr" presetSubtype="37"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out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9" grpId="0"/>
      <p:bldP spid="8"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00110"/>
          </a:xfrm>
          <a:prstGeom prst="rect">
            <a:avLst/>
          </a:prstGeom>
          <a:noFill/>
        </p:spPr>
        <p:txBody>
          <a:bodyPr wrap="square" rtlCol="0">
            <a:spAutoFit/>
          </a:bodyPr>
          <a:lstStyle/>
          <a:p>
            <a:pPr lvl="0">
              <a:defRPr/>
            </a:pPr>
            <a:r>
              <a:rPr lang="en-US" sz="2000" b="1" dirty="0">
                <a:solidFill>
                  <a:prstClr val="black"/>
                </a:solidFill>
              </a:rPr>
              <a:t>Figure 11-5. Minimum Duration of the Low Level-Triggered Interrupt 	(XTAL = 11.0592 MHz)</a:t>
            </a:r>
            <a:endParaRPr kumimoji="0" lang="en-US" sz="2000" b="1" i="0" u="none" strike="noStrike" kern="1200" cap="none" spc="0" normalizeH="0" baseline="0" noProof="0" dirty="0">
              <a:ln>
                <a:noFill/>
              </a:ln>
              <a:solidFill>
                <a:prstClr val="black"/>
              </a:solidFill>
              <a:effectLst/>
              <a:uLnTx/>
              <a:uFillTx/>
              <a:latin typeface="Calibri" panose="020F0502020204030204"/>
            </a:endParaRPr>
          </a:p>
        </p:txBody>
      </p:sp>
      <p:sp>
        <p:nvSpPr>
          <p:cNvPr id="9" name="Rectangle 8">
            <a:extLst>
              <a:ext uri="{FF2B5EF4-FFF2-40B4-BE49-F238E27FC236}">
                <a16:creationId xmlns:a16="http://schemas.microsoft.com/office/drawing/2014/main" id="{138D773C-6E83-4660-8154-DD027AF7106F}"/>
              </a:ext>
            </a:extLst>
          </p:cNvPr>
          <p:cNvSpPr/>
          <p:nvPr/>
        </p:nvSpPr>
        <p:spPr>
          <a:xfrm>
            <a:off x="619932" y="2045777"/>
            <a:ext cx="10879809" cy="3794586"/>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A1D4FD9-EF03-49DF-A2B8-E33A43D3BF9D}"/>
              </a:ext>
            </a:extLst>
          </p:cNvPr>
          <p:cNvPicPr>
            <a:picLocks noChangeAspect="1"/>
          </p:cNvPicPr>
          <p:nvPr/>
        </p:nvPicPr>
        <p:blipFill rotWithShape="1">
          <a:blip r:embed="rId2">
            <a:extLst>
              <a:ext uri="{28A0092B-C50C-407E-A947-70E740481C1C}">
                <a14:useLocalDpi xmlns:a14="http://schemas.microsoft.com/office/drawing/2010/main" val="0"/>
              </a:ext>
            </a:extLst>
          </a:blip>
          <a:srcRect r="2502"/>
          <a:stretch/>
        </p:blipFill>
        <p:spPr>
          <a:xfrm>
            <a:off x="1244484" y="2425818"/>
            <a:ext cx="9998702" cy="2018519"/>
          </a:xfrm>
          <a:prstGeom prst="rect">
            <a:avLst/>
          </a:prstGeom>
        </p:spPr>
      </p:pic>
      <p:sp>
        <p:nvSpPr>
          <p:cNvPr id="11" name="TextBox 10">
            <a:extLst>
              <a:ext uri="{FF2B5EF4-FFF2-40B4-BE49-F238E27FC236}">
                <a16:creationId xmlns:a16="http://schemas.microsoft.com/office/drawing/2014/main" id="{DCA2701C-00CA-432D-A7D3-944CEE1983F1}"/>
              </a:ext>
            </a:extLst>
          </p:cNvPr>
          <p:cNvSpPr txBox="1"/>
          <p:nvPr/>
        </p:nvSpPr>
        <p:spPr>
          <a:xfrm>
            <a:off x="1526582" y="4735793"/>
            <a:ext cx="9066508" cy="830997"/>
          </a:xfrm>
          <a:prstGeom prst="rect">
            <a:avLst/>
          </a:prstGeom>
          <a:noFill/>
        </p:spPr>
        <p:txBody>
          <a:bodyPr wrap="square">
            <a:spAutoFit/>
          </a:bodyPr>
          <a:lstStyle/>
          <a:p>
            <a:r>
              <a:rPr lang="en-US" sz="2400" b="1" dirty="0">
                <a:solidFill>
                  <a:srgbClr val="007A37"/>
                </a:solidFill>
              </a:rPr>
              <a:t>Note: 	On RESET, IT0 (TCON.0) and IT1 (TCON.2) are both low, making</a:t>
            </a:r>
          </a:p>
          <a:p>
            <a:r>
              <a:rPr lang="en-US" sz="2400" b="1" dirty="0">
                <a:solidFill>
                  <a:srgbClr val="007A37"/>
                </a:solidFill>
              </a:rPr>
              <a:t>	external interrupts level-triggered.</a:t>
            </a:r>
          </a:p>
        </p:txBody>
      </p:sp>
    </p:spTree>
    <p:extLst>
      <p:ext uri="{BB962C8B-B14F-4D97-AF65-F5344CB8AC3E}">
        <p14:creationId xmlns:p14="http://schemas.microsoft.com/office/powerpoint/2010/main" val="313226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left)">
                                      <p:cBhvr>
                                        <p:cTn id="14" dur="500"/>
                                        <p:tgtEl>
                                          <p:spTgt spid="11"/>
                                        </p:tgtEl>
                                      </p:cBhvr>
                                    </p:animEffect>
                                  </p:childTnLst>
                                </p:cTn>
                              </p:par>
                              <p:par>
                                <p:cTn id="15" presetID="22" presetClass="entr" presetSubtype="8"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260304" y="3287244"/>
            <a:ext cx="3917656" cy="1200329"/>
          </a:xfrm>
          <a:prstGeom prst="rect">
            <a:avLst/>
          </a:prstGeom>
          <a:noFill/>
        </p:spPr>
        <p:txBody>
          <a:bodyPr wrap="square" rtlCol="0">
            <a:spAutoFit/>
          </a:bodyPr>
          <a:lstStyle/>
          <a:p>
            <a:pPr lvl="0">
              <a:defRPr/>
            </a:pPr>
            <a:r>
              <a:rPr lang="en-US" sz="2400" b="1" dirty="0">
                <a:solidFill>
                  <a:prstClr val="black"/>
                </a:solidFill>
              </a:rPr>
              <a:t>Figure 11-6. TCON (Timer/Counter) Register (Bit-addressable)</a:t>
            </a:r>
          </a:p>
        </p:txBody>
      </p:sp>
      <p:sp>
        <p:nvSpPr>
          <p:cNvPr id="9" name="Rectangle 8">
            <a:extLst>
              <a:ext uri="{FF2B5EF4-FFF2-40B4-BE49-F238E27FC236}">
                <a16:creationId xmlns:a16="http://schemas.microsoft.com/office/drawing/2014/main" id="{138D773C-6E83-4660-8154-DD027AF7106F}"/>
              </a:ext>
            </a:extLst>
          </p:cNvPr>
          <p:cNvSpPr/>
          <p:nvPr/>
        </p:nvSpPr>
        <p:spPr>
          <a:xfrm>
            <a:off x="3849329" y="234939"/>
            <a:ext cx="8082367" cy="6398336"/>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941BE14-0837-46F9-87E0-DE8BA194E8BF}"/>
              </a:ext>
            </a:extLst>
          </p:cNvPr>
          <p:cNvPicPr>
            <a:picLocks noChangeAspect="1"/>
          </p:cNvPicPr>
          <p:nvPr/>
        </p:nvPicPr>
        <p:blipFill rotWithShape="1">
          <a:blip r:embed="rId2">
            <a:extLst>
              <a:ext uri="{28A0092B-C50C-407E-A947-70E740481C1C}">
                <a14:useLocalDpi xmlns:a14="http://schemas.microsoft.com/office/drawing/2010/main" val="0"/>
              </a:ext>
            </a:extLst>
          </a:blip>
          <a:srcRect t="6445"/>
          <a:stretch/>
        </p:blipFill>
        <p:spPr>
          <a:xfrm>
            <a:off x="4137547" y="280224"/>
            <a:ext cx="7394609" cy="954208"/>
          </a:xfrm>
          <a:prstGeom prst="rect">
            <a:avLst/>
          </a:prstGeom>
        </p:spPr>
      </p:pic>
      <p:sp>
        <p:nvSpPr>
          <p:cNvPr id="11" name="TextBox 10">
            <a:extLst>
              <a:ext uri="{FF2B5EF4-FFF2-40B4-BE49-F238E27FC236}">
                <a16:creationId xmlns:a16="http://schemas.microsoft.com/office/drawing/2014/main" id="{F62798F4-1994-430C-8886-63DED56C9E80}"/>
              </a:ext>
            </a:extLst>
          </p:cNvPr>
          <p:cNvSpPr txBox="1"/>
          <p:nvPr/>
        </p:nvSpPr>
        <p:spPr>
          <a:xfrm>
            <a:off x="3989200" y="1140239"/>
            <a:ext cx="7942496" cy="5262979"/>
          </a:xfrm>
          <a:prstGeom prst="rect">
            <a:avLst/>
          </a:prstGeom>
          <a:noFill/>
        </p:spPr>
        <p:txBody>
          <a:bodyPr wrap="square">
            <a:spAutoFit/>
          </a:bodyPr>
          <a:lstStyle/>
          <a:p>
            <a:r>
              <a:rPr lang="en-US" sz="1400" b="1" dirty="0">
                <a:solidFill>
                  <a:srgbClr val="007A37"/>
                </a:solidFill>
              </a:rPr>
              <a:t>TF1	TCON.7	Timer 1 overflow flag. Set by hardware when timer/counter 1 	overflows.</a:t>
            </a:r>
          </a:p>
          <a:p>
            <a:r>
              <a:rPr lang="en-US" sz="1400" b="1" dirty="0">
                <a:solidFill>
                  <a:srgbClr val="007A37"/>
                </a:solidFill>
              </a:rPr>
              <a:t>		Cleared by hardware as the processor vectors to the interrupt service routine.</a:t>
            </a:r>
          </a:p>
          <a:p>
            <a:endParaRPr lang="en-US" sz="1400" b="1" dirty="0">
              <a:solidFill>
                <a:srgbClr val="007A37"/>
              </a:solidFill>
            </a:endParaRPr>
          </a:p>
          <a:p>
            <a:r>
              <a:rPr lang="en-US" sz="1400" b="1" dirty="0">
                <a:solidFill>
                  <a:srgbClr val="007A37"/>
                </a:solidFill>
              </a:rPr>
              <a:t>TR1	TCON.6	Timer 1 run control bit. Set/cleared by software to turn timer/counter 1 on/off.</a:t>
            </a:r>
          </a:p>
          <a:p>
            <a:endParaRPr lang="en-US" sz="1400" b="1" dirty="0">
              <a:solidFill>
                <a:srgbClr val="007A37"/>
              </a:solidFill>
            </a:endParaRPr>
          </a:p>
          <a:p>
            <a:r>
              <a:rPr lang="en-US" sz="1400" b="1" dirty="0">
                <a:solidFill>
                  <a:srgbClr val="007A37"/>
                </a:solidFill>
              </a:rPr>
              <a:t>TF0	TCON.5	Timer 0 overflow flag. Set by hardware when timer/counter 0 overflows.</a:t>
            </a:r>
          </a:p>
          <a:p>
            <a:r>
              <a:rPr lang="en-US" sz="1400" b="1" dirty="0">
                <a:solidFill>
                  <a:srgbClr val="007A37"/>
                </a:solidFill>
              </a:rPr>
              <a:t>		Cleared by hardware as the processor vectors to the service routine.</a:t>
            </a:r>
          </a:p>
          <a:p>
            <a:endParaRPr lang="en-US" sz="1400" b="1" dirty="0">
              <a:solidFill>
                <a:srgbClr val="007A37"/>
              </a:solidFill>
            </a:endParaRPr>
          </a:p>
          <a:p>
            <a:r>
              <a:rPr lang="en-US" sz="1400" b="1" dirty="0">
                <a:solidFill>
                  <a:srgbClr val="007A37"/>
                </a:solidFill>
              </a:rPr>
              <a:t>TR0	TCON.4	Timer 0 run control bit. Set/cleared by software to turn timer/counter 0 on/off.</a:t>
            </a:r>
          </a:p>
          <a:p>
            <a:endParaRPr lang="en-US" sz="1400" b="1" dirty="0">
              <a:solidFill>
                <a:srgbClr val="007A37"/>
              </a:solidFill>
            </a:endParaRPr>
          </a:p>
          <a:p>
            <a:r>
              <a:rPr lang="en-US" sz="1400" b="1" dirty="0">
                <a:solidFill>
                  <a:srgbClr val="007A37"/>
                </a:solidFill>
              </a:rPr>
              <a:t>IE1	TCON.3	External interrupt 1 edge flag. Set by CPU when the external interrupt edge </a:t>
            </a:r>
          </a:p>
          <a:p>
            <a:r>
              <a:rPr lang="en-US" sz="1400" b="1" dirty="0">
                <a:solidFill>
                  <a:srgbClr val="007A37"/>
                </a:solidFill>
              </a:rPr>
              <a:t>		(H-to-L transition) is detected.</a:t>
            </a:r>
          </a:p>
          <a:p>
            <a:r>
              <a:rPr lang="en-US" sz="1400" b="1" dirty="0">
                <a:solidFill>
                  <a:srgbClr val="007A37"/>
                </a:solidFill>
              </a:rPr>
              <a:t>		Cleared by CPU when the interrupt is processed.  </a:t>
            </a:r>
          </a:p>
          <a:p>
            <a:r>
              <a:rPr lang="en-US" sz="1400" b="1" dirty="0">
                <a:solidFill>
                  <a:srgbClr val="007A37"/>
                </a:solidFill>
              </a:rPr>
              <a:t>		Note: This flag does not latch low-level triggered interrupts.</a:t>
            </a:r>
          </a:p>
          <a:p>
            <a:endParaRPr lang="en-US" sz="1400" b="1" dirty="0">
              <a:solidFill>
                <a:srgbClr val="007A37"/>
              </a:solidFill>
            </a:endParaRPr>
          </a:p>
          <a:p>
            <a:r>
              <a:rPr lang="en-US" sz="1400" b="1" dirty="0">
                <a:solidFill>
                  <a:srgbClr val="007A37"/>
                </a:solidFill>
              </a:rPr>
              <a:t>IT1	TCON.2	Interrupt 1 type control bit. Set/cleared by software to</a:t>
            </a:r>
          </a:p>
          <a:p>
            <a:r>
              <a:rPr lang="en-US" sz="1400" b="1" dirty="0">
                <a:solidFill>
                  <a:srgbClr val="007A37"/>
                </a:solidFill>
              </a:rPr>
              <a:t>		specify falling edge/low-level triggered external interrupt.</a:t>
            </a:r>
          </a:p>
          <a:p>
            <a:endParaRPr lang="en-US" sz="1400" b="1" dirty="0">
              <a:solidFill>
                <a:srgbClr val="007A37"/>
              </a:solidFill>
            </a:endParaRPr>
          </a:p>
          <a:p>
            <a:r>
              <a:rPr lang="en-US" sz="1400" b="1" dirty="0">
                <a:solidFill>
                  <a:srgbClr val="007A37"/>
                </a:solidFill>
              </a:rPr>
              <a:t>IE0	TCON.1	External interrupt 0 edge flag. Set by CPU when external interrupt </a:t>
            </a:r>
          </a:p>
          <a:p>
            <a:r>
              <a:rPr lang="en-US" sz="1400" b="1" dirty="0">
                <a:solidFill>
                  <a:srgbClr val="007A37"/>
                </a:solidFill>
              </a:rPr>
              <a:t>		(H-to-L transition) edge is detected. Cleared by CPU when interrupt is processed.</a:t>
            </a:r>
          </a:p>
          <a:p>
            <a:r>
              <a:rPr lang="en-US" sz="1400" b="1" dirty="0">
                <a:solidFill>
                  <a:srgbClr val="007A37"/>
                </a:solidFill>
              </a:rPr>
              <a:t>		Note: This flag does not latch low-level triggered interrupts.</a:t>
            </a:r>
          </a:p>
          <a:p>
            <a:endParaRPr lang="en-US" sz="1400" b="1" dirty="0">
              <a:solidFill>
                <a:srgbClr val="007A37"/>
              </a:solidFill>
            </a:endParaRPr>
          </a:p>
          <a:p>
            <a:r>
              <a:rPr lang="en-US" sz="1400" b="1" dirty="0">
                <a:solidFill>
                  <a:srgbClr val="007A37"/>
                </a:solidFill>
              </a:rPr>
              <a:t>IT0	TCON.0	Interrupt 0 type control bit. Set/cleared by software to specify falling </a:t>
            </a:r>
          </a:p>
          <a:p>
            <a:r>
              <a:rPr lang="en-US" sz="1400" b="1" dirty="0">
                <a:solidFill>
                  <a:srgbClr val="007A37"/>
                </a:solidFill>
              </a:rPr>
              <a:t>		edge/low-level triggered external interrupt.</a:t>
            </a:r>
          </a:p>
        </p:txBody>
      </p:sp>
    </p:spTree>
    <p:extLst>
      <p:ext uri="{BB962C8B-B14F-4D97-AF65-F5344CB8AC3E}">
        <p14:creationId xmlns:p14="http://schemas.microsoft.com/office/powerpoint/2010/main" val="179830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vertical)">
                                      <p:cBhvr>
                                        <p:cTn id="14" dur="500"/>
                                        <p:tgtEl>
                                          <p:spTgt spid="11"/>
                                        </p:tgtEl>
                                      </p:cBhvr>
                                    </p:animEffect>
                                  </p:childTnLst>
                                </p:cTn>
                              </p:par>
                              <p:par>
                                <p:cTn id="15" presetID="14" presetClass="entr" presetSubtype="5"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vertical)">
                                      <p:cBhvr>
                                        <p:cTn id="17" dur="500"/>
                                        <p:tgtEl>
                                          <p:spTgt spid="9"/>
                                        </p:tgtEl>
                                      </p:cBhvr>
                                    </p:animEffect>
                                  </p:childTnLst>
                                </p:cTn>
                              </p:par>
                              <p:par>
                                <p:cTn id="18" presetID="14" presetClass="entr" presetSubtype="5"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vertic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89584"/>
            <a:ext cx="10584427" cy="830997"/>
          </a:xfrm>
          <a:prstGeom prst="rect">
            <a:avLst/>
          </a:prstGeom>
          <a:noFill/>
        </p:spPr>
        <p:txBody>
          <a:bodyPr wrap="square">
            <a:spAutoFit/>
          </a:bodyPr>
          <a:lstStyle/>
          <a:p>
            <a:r>
              <a:rPr lang="en-US" sz="1600" b="1" dirty="0"/>
              <a:t>Assuming that pin 3.3 (INT1) is connected to a pulse generator, write a program in which the falling edge of the pulse will send a high to P1.3, which is connected to an LED (or buzzer).  In other words, the LED is turned on and off at the same rate as the pulses are applied to the INT1 pin.  This is an edge-triggered version of Example 11-5.</a:t>
            </a:r>
          </a:p>
        </p:txBody>
      </p:sp>
      <p:sp>
        <p:nvSpPr>
          <p:cNvPr id="8" name="TextBox 7">
            <a:extLst>
              <a:ext uri="{FF2B5EF4-FFF2-40B4-BE49-F238E27FC236}">
                <a16:creationId xmlns:a16="http://schemas.microsoft.com/office/drawing/2014/main" id="{7FB0E6BF-D319-404B-8308-B7EC6638C5E4}"/>
              </a:ext>
            </a:extLst>
          </p:cNvPr>
          <p:cNvSpPr txBox="1"/>
          <p:nvPr/>
        </p:nvSpPr>
        <p:spPr>
          <a:xfrm>
            <a:off x="948811" y="2783473"/>
            <a:ext cx="10430389" cy="3785652"/>
          </a:xfrm>
          <a:prstGeom prst="rect">
            <a:avLst/>
          </a:prstGeom>
          <a:noFill/>
        </p:spPr>
        <p:txBody>
          <a:bodyPr wrap="square">
            <a:spAutoFit/>
          </a:bodyPr>
          <a:lstStyle/>
          <a:p>
            <a:r>
              <a:rPr lang="en-US" sz="1600" b="1" dirty="0">
                <a:solidFill>
                  <a:srgbClr val="004620"/>
                </a:solidFill>
                <a:latin typeface="Courier New" panose="02070309020205020404" pitchFamily="49" charset="0"/>
                <a:cs typeface="Courier New" panose="02070309020205020404" pitchFamily="49" charset="0"/>
              </a:rPr>
              <a:t>	ORG	0000H</a:t>
            </a:r>
          </a:p>
          <a:p>
            <a:r>
              <a:rPr lang="en-US" sz="1600" b="1" dirty="0">
                <a:solidFill>
                  <a:srgbClr val="004620"/>
                </a:solidFill>
                <a:latin typeface="Courier New" panose="02070309020205020404" pitchFamily="49" charset="0"/>
                <a:cs typeface="Courier New" panose="02070309020205020404" pitchFamily="49" charset="0"/>
              </a:rPr>
              <a:t>	LJMP	MAIN</a:t>
            </a:r>
          </a:p>
          <a:p>
            <a:r>
              <a:rPr lang="en-US" sz="1600" b="1" dirty="0">
                <a:solidFill>
                  <a:srgbClr val="004620"/>
                </a:solidFill>
                <a:latin typeface="Courier New" panose="02070309020205020404" pitchFamily="49" charset="0"/>
                <a:cs typeface="Courier New" panose="02070309020205020404" pitchFamily="49" charset="0"/>
              </a:rPr>
              <a:t>;--ISR for hardware interrupt INT1 to turn on the LED</a:t>
            </a:r>
          </a:p>
          <a:p>
            <a:r>
              <a:rPr lang="en-US" sz="1600" b="1" dirty="0">
                <a:solidFill>
                  <a:srgbClr val="004620"/>
                </a:solidFill>
                <a:latin typeface="Courier New" panose="02070309020205020404" pitchFamily="49" charset="0"/>
                <a:cs typeface="Courier New" panose="02070309020205020404" pitchFamily="49" charset="0"/>
              </a:rPr>
              <a:t>	ORG	0013H			;INT1 ISR</a:t>
            </a:r>
          </a:p>
          <a:p>
            <a:r>
              <a:rPr lang="en-US" sz="1600" b="1" dirty="0">
                <a:solidFill>
                  <a:srgbClr val="004620"/>
                </a:solidFill>
                <a:latin typeface="Courier New" panose="02070309020205020404" pitchFamily="49" charset="0"/>
                <a:cs typeface="Courier New" panose="02070309020205020404" pitchFamily="49" charset="0"/>
              </a:rPr>
              <a:t>	SETB	P1.3			;turn on the LED</a:t>
            </a:r>
          </a:p>
          <a:p>
            <a:r>
              <a:rPr lang="en-US" sz="1600" b="1" dirty="0">
                <a:solidFill>
                  <a:srgbClr val="004620"/>
                </a:solidFill>
                <a:latin typeface="Courier New" panose="02070309020205020404" pitchFamily="49" charset="0"/>
                <a:cs typeface="Courier New" panose="02070309020205020404" pitchFamily="49" charset="0"/>
              </a:rPr>
              <a:t>	MOV	R3,#255</a:t>
            </a:r>
          </a:p>
          <a:p>
            <a:r>
              <a:rPr lang="en-US" sz="1600" b="1" dirty="0">
                <a:solidFill>
                  <a:srgbClr val="004620"/>
                </a:solidFill>
                <a:latin typeface="Courier New" panose="02070309020205020404" pitchFamily="49" charset="0"/>
                <a:cs typeface="Courier New" panose="02070309020205020404" pitchFamily="49" charset="0"/>
              </a:rPr>
              <a:t>BACK:	DJNZ	R3,BACK		;keep the LED on for a while</a:t>
            </a:r>
          </a:p>
          <a:p>
            <a:r>
              <a:rPr lang="en-US" sz="1600" b="1" dirty="0">
                <a:solidFill>
                  <a:srgbClr val="004620"/>
                </a:solidFill>
                <a:latin typeface="Courier New" panose="02070309020205020404" pitchFamily="49" charset="0"/>
                <a:cs typeface="Courier New" panose="02070309020205020404" pitchFamily="49" charset="0"/>
              </a:rPr>
              <a:t>	CLR	P1.3			;turn off the LED</a:t>
            </a:r>
          </a:p>
          <a:p>
            <a:r>
              <a:rPr lang="en-US" sz="1600" b="1" dirty="0">
                <a:solidFill>
                  <a:srgbClr val="004620"/>
                </a:solidFill>
                <a:latin typeface="Courier New" panose="02070309020205020404" pitchFamily="49" charset="0"/>
                <a:cs typeface="Courier New" panose="02070309020205020404" pitchFamily="49" charset="0"/>
              </a:rPr>
              <a:t>	RETI				;return from ISR</a:t>
            </a:r>
          </a:p>
          <a:p>
            <a:r>
              <a:rPr lang="en-US" sz="1600" b="1" dirty="0">
                <a:solidFill>
                  <a:srgbClr val="004620"/>
                </a:solidFill>
                <a:latin typeface="Courier New" panose="02070309020205020404" pitchFamily="49" charset="0"/>
                <a:cs typeface="Courier New" panose="02070309020205020404" pitchFamily="49" charset="0"/>
              </a:rPr>
              <a:t>;--MAIN program for initialization</a:t>
            </a:r>
          </a:p>
          <a:p>
            <a:r>
              <a:rPr lang="en-US" sz="1600" b="1" dirty="0">
                <a:solidFill>
                  <a:srgbClr val="004620"/>
                </a:solidFill>
                <a:latin typeface="Courier New" panose="02070309020205020404" pitchFamily="49" charset="0"/>
                <a:cs typeface="Courier New" panose="02070309020205020404" pitchFamily="49" charset="0"/>
              </a:rPr>
              <a:t>	ORG	30H</a:t>
            </a:r>
          </a:p>
          <a:p>
            <a:r>
              <a:rPr lang="en-US" sz="1600" b="1" dirty="0">
                <a:solidFill>
                  <a:srgbClr val="004620"/>
                </a:solidFill>
                <a:latin typeface="Courier New" panose="02070309020205020404" pitchFamily="49" charset="0"/>
                <a:cs typeface="Courier New" panose="02070309020205020404" pitchFamily="49" charset="0"/>
              </a:rPr>
              <a:t>MAIN:	SETB	TCON.2		;make INT1 edge-trigger interrupt</a:t>
            </a:r>
          </a:p>
          <a:p>
            <a:r>
              <a:rPr lang="en-US" sz="1600" b="1" dirty="0">
                <a:solidFill>
                  <a:srgbClr val="004620"/>
                </a:solidFill>
                <a:latin typeface="Courier New" panose="02070309020205020404" pitchFamily="49" charset="0"/>
                <a:cs typeface="Courier New" panose="02070309020205020404" pitchFamily="49" charset="0"/>
              </a:rPr>
              <a:t>	MOV	IE,#10000100B	;enable External INT1</a:t>
            </a:r>
          </a:p>
          <a:p>
            <a:r>
              <a:rPr lang="en-US" sz="1600" b="1" dirty="0">
                <a:solidFill>
                  <a:srgbClr val="004620"/>
                </a:solidFill>
                <a:latin typeface="Courier New" panose="02070309020205020404" pitchFamily="49" charset="0"/>
                <a:cs typeface="Courier New" panose="02070309020205020404" pitchFamily="49" charset="0"/>
              </a:rPr>
              <a:t>HERE:	SJMP	HERE			;stay here until interrupted</a:t>
            </a:r>
          </a:p>
          <a:p>
            <a:r>
              <a:rPr lang="en-US" sz="1600" b="1" dirty="0">
                <a:solidFill>
                  <a:srgbClr val="004620"/>
                </a:solidFill>
                <a:latin typeface="Courier New" panose="02070309020205020404" pitchFamily="49" charset="0"/>
                <a:cs typeface="Courier New" panose="02070309020205020404" pitchFamily="49" charset="0"/>
              </a:rPr>
              <a:t>	END</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2449899"/>
            <a:ext cx="12192000" cy="365934"/>
          </a:xfrm>
          <a:prstGeom prst="rect">
            <a:avLst/>
          </a:prstGeom>
          <a:noFill/>
        </p:spPr>
        <p:txBody>
          <a:bodyPr wrap="square">
            <a:spAutoFit/>
          </a:bodyPr>
          <a:lstStyle/>
          <a:p>
            <a:pPr algn="ctr">
              <a:lnSpc>
                <a:spcPts val="2000"/>
              </a:lnSpc>
            </a:pPr>
            <a:r>
              <a:rPr lang="en-US" sz="2400" b="1" dirty="0">
                <a:solidFill>
                  <a:srgbClr val="004620"/>
                </a:solidFill>
              </a:rPr>
              <a:t>Solution:</a:t>
            </a:r>
          </a:p>
        </p:txBody>
      </p:sp>
    </p:spTree>
    <p:extLst>
      <p:ext uri="{BB962C8B-B14F-4D97-AF65-F5344CB8AC3E}">
        <p14:creationId xmlns:p14="http://schemas.microsoft.com/office/powerpoint/2010/main" val="283453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00110"/>
          </a:xfrm>
          <a:prstGeom prst="rect">
            <a:avLst/>
          </a:prstGeom>
          <a:noFill/>
        </p:spPr>
        <p:txBody>
          <a:bodyPr wrap="square" rtlCol="0">
            <a:spAutoFit/>
          </a:bodyPr>
          <a:lstStyle/>
          <a:p>
            <a:pPr lvl="0">
              <a:defRPr/>
            </a:pPr>
            <a:r>
              <a:rPr lang="en-US" sz="2000" b="1" dirty="0">
                <a:solidFill>
                  <a:prstClr val="black"/>
                </a:solidFill>
              </a:rPr>
              <a:t>Minimum Pulse Duration to Detect Edge-triggered Interrupts. XTAL = 11.0592 MHz</a:t>
            </a:r>
            <a:endParaRPr kumimoji="0" lang="en-US" sz="2000" b="1" i="0" u="none" strike="noStrike" kern="1200" cap="none" spc="0" normalizeH="0" baseline="0" noProof="0" dirty="0">
              <a:ln>
                <a:noFill/>
              </a:ln>
              <a:solidFill>
                <a:prstClr val="black"/>
              </a:solidFill>
              <a:effectLst/>
              <a:uLnTx/>
              <a:uFillTx/>
              <a:latin typeface="Calibri" panose="020F0502020204030204"/>
            </a:endParaRPr>
          </a:p>
        </p:txBody>
      </p:sp>
      <p:sp>
        <p:nvSpPr>
          <p:cNvPr id="9" name="Rectangle 8">
            <a:extLst>
              <a:ext uri="{FF2B5EF4-FFF2-40B4-BE49-F238E27FC236}">
                <a16:creationId xmlns:a16="http://schemas.microsoft.com/office/drawing/2014/main" id="{138D773C-6E83-4660-8154-DD027AF7106F}"/>
              </a:ext>
            </a:extLst>
          </p:cNvPr>
          <p:cNvSpPr/>
          <p:nvPr/>
        </p:nvSpPr>
        <p:spPr>
          <a:xfrm>
            <a:off x="948812" y="2185261"/>
            <a:ext cx="10275376" cy="4119675"/>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FD33D50-49EA-4974-ADC3-E8557703B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873" y="2760796"/>
            <a:ext cx="9173254" cy="2968604"/>
          </a:xfrm>
          <a:prstGeom prst="rect">
            <a:avLst/>
          </a:prstGeom>
        </p:spPr>
      </p:pic>
    </p:spTree>
    <p:extLst>
      <p:ext uri="{BB962C8B-B14F-4D97-AF65-F5344CB8AC3E}">
        <p14:creationId xmlns:p14="http://schemas.microsoft.com/office/powerpoint/2010/main" val="36045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11-7</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89584"/>
            <a:ext cx="10584427" cy="707886"/>
          </a:xfrm>
          <a:prstGeom prst="rect">
            <a:avLst/>
          </a:prstGeom>
          <a:noFill/>
        </p:spPr>
        <p:txBody>
          <a:bodyPr wrap="square">
            <a:spAutoFit/>
          </a:bodyPr>
          <a:lstStyle/>
          <a:p>
            <a:r>
              <a:rPr lang="en-US" sz="2000" b="1" dirty="0"/>
              <a:t>What is the difference between the RET and RETI instructions?  Explain why we cannot use RET instead of RETI as the last instruction of an ISR.</a:t>
            </a:r>
          </a:p>
        </p:txBody>
      </p:sp>
      <p:sp>
        <p:nvSpPr>
          <p:cNvPr id="8" name="TextBox 7">
            <a:extLst>
              <a:ext uri="{FF2B5EF4-FFF2-40B4-BE49-F238E27FC236}">
                <a16:creationId xmlns:a16="http://schemas.microsoft.com/office/drawing/2014/main" id="{7FB0E6BF-D319-404B-8308-B7EC6638C5E4}"/>
              </a:ext>
            </a:extLst>
          </p:cNvPr>
          <p:cNvSpPr txBox="1"/>
          <p:nvPr/>
        </p:nvSpPr>
        <p:spPr>
          <a:xfrm>
            <a:off x="948811" y="2952808"/>
            <a:ext cx="10430389" cy="3416320"/>
          </a:xfrm>
          <a:prstGeom prst="rect">
            <a:avLst/>
          </a:prstGeom>
          <a:noFill/>
        </p:spPr>
        <p:txBody>
          <a:bodyPr wrap="square">
            <a:spAutoFit/>
          </a:bodyPr>
          <a:lstStyle/>
          <a:p>
            <a:r>
              <a:rPr lang="en-US" sz="2400" b="1" dirty="0">
                <a:solidFill>
                  <a:srgbClr val="004620"/>
                </a:solidFill>
                <a:cs typeface="Courier New" panose="02070309020205020404" pitchFamily="49" charset="0"/>
              </a:rPr>
              <a:t>Both perform the same actions of popping off the top two bytes of the stack into the program counter, and making the 8051 return to where it left off. However, RETI also performs an additional task of clearing the interrupt-in-service flag, indicating that the servicing of the interrupt is over and the 8051 now can accept a new interrupt on that pin. If you use RET instead of RETI as the last instruction of the interrupt service routine, you simply block any new interrupt on that pin after the first interrupt, since the pin status would indicate that the interrupt is still being serviced.  In the cases of TF0, TF1, TCON.1, and TCON.3, they are cleared by the execution of RETI.</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2369060"/>
            <a:ext cx="12192000" cy="365934"/>
          </a:xfrm>
          <a:prstGeom prst="rect">
            <a:avLst/>
          </a:prstGeom>
          <a:noFill/>
        </p:spPr>
        <p:txBody>
          <a:bodyPr wrap="square">
            <a:spAutoFit/>
          </a:bodyPr>
          <a:lstStyle/>
          <a:p>
            <a:pPr algn="ctr">
              <a:lnSpc>
                <a:spcPts val="2000"/>
              </a:lnSpc>
            </a:pPr>
            <a:r>
              <a:rPr lang="en-US" sz="2400" b="1" dirty="0">
                <a:solidFill>
                  <a:srgbClr val="004620"/>
                </a:solidFill>
              </a:rPr>
              <a:t>Solution:</a:t>
            </a:r>
          </a:p>
        </p:txBody>
      </p:sp>
    </p:spTree>
    <p:extLst>
      <p:ext uri="{BB962C8B-B14F-4D97-AF65-F5344CB8AC3E}">
        <p14:creationId xmlns:p14="http://schemas.microsoft.com/office/powerpoint/2010/main" val="54876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8"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FEFEDF-5770-40AF-B49C-5BA88A191546}"/>
              </a:ext>
            </a:extLst>
          </p:cNvPr>
          <p:cNvSpPr txBox="1"/>
          <p:nvPr/>
        </p:nvSpPr>
        <p:spPr>
          <a:xfrm>
            <a:off x="0" y="1325799"/>
            <a:ext cx="12192000" cy="2862322"/>
          </a:xfrm>
          <a:prstGeom prst="rect">
            <a:avLst/>
          </a:prstGeom>
          <a:noFill/>
        </p:spPr>
        <p:txBody>
          <a:bodyPr wrap="square" rtlCol="0">
            <a:spAutoFit/>
          </a:bodyPr>
          <a:lstStyle/>
          <a:p>
            <a:pPr algn="ctr"/>
            <a:r>
              <a:rPr lang="en-US" sz="6000" b="1" dirty="0"/>
              <a:t>INTERRUPTS </a:t>
            </a:r>
          </a:p>
          <a:p>
            <a:pPr algn="ctr"/>
            <a:r>
              <a:rPr lang="en-US" sz="6000" b="1" dirty="0"/>
              <a:t>PROGRAMMING </a:t>
            </a:r>
          </a:p>
          <a:p>
            <a:pPr algn="ctr"/>
            <a:r>
              <a:rPr lang="en-US" sz="6000" b="1" dirty="0"/>
              <a:t>IN ASSEMBLY AND C</a:t>
            </a:r>
          </a:p>
        </p:txBody>
      </p:sp>
      <p:sp>
        <p:nvSpPr>
          <p:cNvPr id="5" name="TextBox 4">
            <a:extLst>
              <a:ext uri="{FF2B5EF4-FFF2-40B4-BE49-F238E27FC236}">
                <a16:creationId xmlns:a16="http://schemas.microsoft.com/office/drawing/2014/main" id="{3C3433A4-5538-42A5-8C39-9A740F184335}"/>
              </a:ext>
            </a:extLst>
          </p:cNvPr>
          <p:cNvSpPr txBox="1"/>
          <p:nvPr/>
        </p:nvSpPr>
        <p:spPr>
          <a:xfrm>
            <a:off x="0" y="4734232"/>
            <a:ext cx="12192000" cy="830997"/>
          </a:xfrm>
          <a:prstGeom prst="rect">
            <a:avLst/>
          </a:prstGeom>
          <a:noFill/>
        </p:spPr>
        <p:txBody>
          <a:bodyPr wrap="square" rtlCol="0">
            <a:spAutoFit/>
          </a:bodyPr>
          <a:lstStyle/>
          <a:p>
            <a:pPr algn="ctr"/>
            <a:r>
              <a:rPr lang="en-US" sz="4800" b="1" dirty="0">
                <a:solidFill>
                  <a:srgbClr val="007A37"/>
                </a:solidFill>
              </a:rPr>
              <a:t>Chapter 11</a:t>
            </a:r>
          </a:p>
        </p:txBody>
      </p:sp>
      <p:sp>
        <p:nvSpPr>
          <p:cNvPr id="6" name="Rectangle 5">
            <a:extLst>
              <a:ext uri="{FF2B5EF4-FFF2-40B4-BE49-F238E27FC236}">
                <a16:creationId xmlns:a16="http://schemas.microsoft.com/office/drawing/2014/main" id="{400D4B26-D679-4FB4-B936-3F88F1915D32}"/>
              </a:ext>
            </a:extLst>
          </p:cNvPr>
          <p:cNvSpPr/>
          <p:nvPr/>
        </p:nvSpPr>
        <p:spPr>
          <a:xfrm>
            <a:off x="0" y="6032090"/>
            <a:ext cx="12192000" cy="82591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6" y="4269237"/>
            <a:ext cx="11444748"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8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Figure 11-7. Single Interrupt for Both TI and RI</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38D773C-6E83-4660-8154-DD027AF7106F}"/>
              </a:ext>
            </a:extLst>
          </p:cNvPr>
          <p:cNvSpPr/>
          <p:nvPr/>
        </p:nvSpPr>
        <p:spPr>
          <a:xfrm>
            <a:off x="1064342" y="2200759"/>
            <a:ext cx="10063315" cy="375059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5D7CB633-88B8-4AAB-85BD-83EBF90EB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574" y="2716693"/>
            <a:ext cx="9508850" cy="2895309"/>
          </a:xfrm>
          <a:prstGeom prst="rect">
            <a:avLst/>
          </a:prstGeom>
        </p:spPr>
      </p:pic>
    </p:spTree>
    <p:extLst>
      <p:ext uri="{BB962C8B-B14F-4D97-AF65-F5344CB8AC3E}">
        <p14:creationId xmlns:p14="http://schemas.microsoft.com/office/powerpoint/2010/main" val="53516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7BD976F-6729-44E0-A959-FD99CA796B2B}"/>
              </a:ext>
            </a:extLst>
          </p:cNvPr>
          <p:cNvSpPr/>
          <p:nvPr/>
        </p:nvSpPr>
        <p:spPr>
          <a:xfrm>
            <a:off x="418455" y="1512977"/>
            <a:ext cx="11448846" cy="511722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11-8</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FB0E6BF-D319-404B-8308-B7EC6638C5E4}"/>
              </a:ext>
            </a:extLst>
          </p:cNvPr>
          <p:cNvSpPr txBox="1"/>
          <p:nvPr/>
        </p:nvSpPr>
        <p:spPr>
          <a:xfrm>
            <a:off x="743919" y="1552846"/>
            <a:ext cx="11029626" cy="5103961"/>
          </a:xfrm>
          <a:prstGeom prst="rect">
            <a:avLst/>
          </a:prstGeom>
          <a:noFill/>
        </p:spPr>
        <p:txBody>
          <a:bodyPr wrap="square">
            <a:spAutoFit/>
          </a:bodyPr>
          <a:lstStyle/>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0</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LJMP	MAIN</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23H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LJMP	SERIAL		;jump to serial interrupt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30H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MAIN:		MOV	P1,#0FFH		;make P1 an input port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TMOD,#20H	;timer 1, mode 2(auto-reload)</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TH1,#0FDH	;9600 baud rate</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SCON,#50H	;8-bit, 1 stop, REN enabled</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IE,#10010000B	;enable serial interrupt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SETB	TR1		;start timer 1</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BACK:		MOV	A,P1		;read data from port 1</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SBUF,A  		;give a copy to SBUF</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P2,A		;send it to P2</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SJMP	BACK		;stay in loop indefinitely</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;------------------Serial Port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100H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SERIAL:		JB	TI,TRANS		;jump if TI is high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A,SBUF		;otherwise due to receive</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CLR	RI		;clear RI since CPU does not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RETI			;return from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TRANS: 		CLR	TI		;clear TI since CPU does not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RETI			;return from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END</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In the above program notice the role of TI and RI. The moment a byte is written into SBUF it is framed and transferred serially.  As a result, when the last bit (stop bit) is transferred the TI is raised, which causes the serial interrupt to be invoked since the corresponding bit in the IE register is high.  In the serial ISR, we check for both TI and RI since both could have invoked the interrupt.  In other words, there is only one interrupt for both transmit and receive.</a:t>
            </a:r>
          </a:p>
        </p:txBody>
      </p:sp>
      <p:sp>
        <p:nvSpPr>
          <p:cNvPr id="11" name="TextBox 10">
            <a:extLst>
              <a:ext uri="{FF2B5EF4-FFF2-40B4-BE49-F238E27FC236}">
                <a16:creationId xmlns:a16="http://schemas.microsoft.com/office/drawing/2014/main" id="{DB5B1A5B-D4FA-45E0-86CE-21FBEC8837EA}"/>
              </a:ext>
            </a:extLst>
          </p:cNvPr>
          <p:cNvSpPr txBox="1"/>
          <p:nvPr/>
        </p:nvSpPr>
        <p:spPr>
          <a:xfrm>
            <a:off x="-324699" y="1069825"/>
            <a:ext cx="12192000" cy="365934"/>
          </a:xfrm>
          <a:prstGeom prst="rect">
            <a:avLst/>
          </a:prstGeom>
          <a:noFill/>
        </p:spPr>
        <p:txBody>
          <a:bodyPr wrap="square">
            <a:spAutoFit/>
          </a:bodyPr>
          <a:lstStyle/>
          <a:p>
            <a:pPr algn="ctr">
              <a:lnSpc>
                <a:spcPts val="2000"/>
              </a:lnSpc>
            </a:pPr>
            <a:r>
              <a:rPr lang="en-US" sz="2000" b="1" dirty="0">
                <a:solidFill>
                  <a:schemeClr val="bg1"/>
                </a:solidFill>
              </a:rPr>
              <a:t>Solution:</a:t>
            </a:r>
          </a:p>
        </p:txBody>
      </p:sp>
      <p:sp>
        <p:nvSpPr>
          <p:cNvPr id="14" name="Rectangle 13">
            <a:extLst>
              <a:ext uri="{FF2B5EF4-FFF2-40B4-BE49-F238E27FC236}">
                <a16:creationId xmlns:a16="http://schemas.microsoft.com/office/drawing/2014/main" id="{C971FB80-72EA-4E46-B24E-BCE44374800D}"/>
              </a:ext>
            </a:extLst>
          </p:cNvPr>
          <p:cNvSpPr/>
          <p:nvPr/>
        </p:nvSpPr>
        <p:spPr>
          <a:xfrm>
            <a:off x="3091543" y="227802"/>
            <a:ext cx="8775758" cy="786928"/>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578413-DFD9-4811-A4DE-225A586CAB43}"/>
              </a:ext>
            </a:extLst>
          </p:cNvPr>
          <p:cNvSpPr txBox="1"/>
          <p:nvPr/>
        </p:nvSpPr>
        <p:spPr>
          <a:xfrm>
            <a:off x="3280229" y="280384"/>
            <a:ext cx="8287655" cy="707886"/>
          </a:xfrm>
          <a:prstGeom prst="rect">
            <a:avLst/>
          </a:prstGeom>
          <a:noFill/>
        </p:spPr>
        <p:txBody>
          <a:bodyPr wrap="square">
            <a:spAutoFit/>
          </a:bodyPr>
          <a:lstStyle/>
          <a:p>
            <a:pPr algn="ctr">
              <a:lnSpc>
                <a:spcPts val="1600"/>
              </a:lnSpc>
            </a:pPr>
            <a:r>
              <a:rPr lang="en-US" sz="1500" b="1" dirty="0"/>
              <a:t>Write a program in which the 8051 reads data from P1 and writes it to P2 continuously while giving a copy of it to the serial COM port to be transferred serially. </a:t>
            </a:r>
          </a:p>
          <a:p>
            <a:pPr algn="ctr">
              <a:lnSpc>
                <a:spcPts val="1600"/>
              </a:lnSpc>
            </a:pPr>
            <a:r>
              <a:rPr lang="en-US" sz="1500" b="1" dirty="0"/>
              <a:t>Assume that XTAL = 11.0592 </a:t>
            </a:r>
            <a:r>
              <a:rPr lang="en-US" sz="1500" b="1" dirty="0" err="1"/>
              <a:t>MHz.</a:t>
            </a:r>
            <a:r>
              <a:rPr lang="en-US" sz="1500" b="1" dirty="0"/>
              <a:t> Set the baud rate at 9600.</a:t>
            </a:r>
          </a:p>
        </p:txBody>
      </p:sp>
    </p:spTree>
    <p:extLst>
      <p:ext uri="{BB962C8B-B14F-4D97-AF65-F5344CB8AC3E}">
        <p14:creationId xmlns:p14="http://schemas.microsoft.com/office/powerpoint/2010/main" val="358949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00"/>
                                        <p:tgtEl>
                                          <p:spTgt spid="1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p:bldP spid="8" grpId="0"/>
      <p:bldP spid="11" grpId="0"/>
      <p:bldP spid="14"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7BD976F-6729-44E0-A959-FD99CA796B2B}"/>
              </a:ext>
            </a:extLst>
          </p:cNvPr>
          <p:cNvSpPr/>
          <p:nvPr/>
        </p:nvSpPr>
        <p:spPr>
          <a:xfrm>
            <a:off x="418455" y="1512977"/>
            <a:ext cx="11448846" cy="511722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11-9</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FB0E6BF-D319-404B-8308-B7EC6638C5E4}"/>
              </a:ext>
            </a:extLst>
          </p:cNvPr>
          <p:cNvSpPr txBox="1"/>
          <p:nvPr/>
        </p:nvSpPr>
        <p:spPr>
          <a:xfrm>
            <a:off x="743919" y="1552846"/>
            <a:ext cx="11029626" cy="5078313"/>
          </a:xfrm>
          <a:prstGeom prst="rect">
            <a:avLst/>
          </a:prstGeom>
          <a:noFill/>
        </p:spPr>
        <p:txBody>
          <a:bodyPr wrap="square">
            <a:spAutoFit/>
          </a:bodyPr>
          <a:lstStyle/>
          <a:p>
            <a:r>
              <a:rPr lang="en-US" sz="1350" b="1" dirty="0">
                <a:solidFill>
                  <a:srgbClr val="004620"/>
                </a:solidFill>
                <a:latin typeface="Courier New" panose="02070309020205020404" pitchFamily="49" charset="0"/>
                <a:cs typeface="Courier New" panose="02070309020205020404" pitchFamily="49" charset="0"/>
              </a:rPr>
              <a:t>		ORG	0</a:t>
            </a:r>
          </a:p>
          <a:p>
            <a:r>
              <a:rPr lang="en-US" sz="1350" b="1" dirty="0">
                <a:solidFill>
                  <a:srgbClr val="004620"/>
                </a:solidFill>
                <a:latin typeface="Courier New" panose="02070309020205020404" pitchFamily="49" charset="0"/>
                <a:cs typeface="Courier New" panose="02070309020205020404" pitchFamily="49" charset="0"/>
              </a:rPr>
              <a:t>		LJMP	MAIN</a:t>
            </a:r>
          </a:p>
          <a:p>
            <a:r>
              <a:rPr lang="en-US" sz="1350" b="1" dirty="0">
                <a:solidFill>
                  <a:srgbClr val="004620"/>
                </a:solidFill>
                <a:latin typeface="Courier New" panose="02070309020205020404" pitchFamily="49" charset="0"/>
                <a:cs typeface="Courier New" panose="02070309020205020404" pitchFamily="49" charset="0"/>
              </a:rPr>
              <a:t>		ORG	23H</a:t>
            </a:r>
          </a:p>
          <a:p>
            <a:r>
              <a:rPr lang="en-US" sz="1350" b="1" dirty="0">
                <a:solidFill>
                  <a:srgbClr val="004620"/>
                </a:solidFill>
                <a:latin typeface="Courier New" panose="02070309020205020404" pitchFamily="49" charset="0"/>
                <a:cs typeface="Courier New" panose="02070309020205020404" pitchFamily="49" charset="0"/>
              </a:rPr>
              <a:t>		LJMP	SERIAL		;jump to serial ISR</a:t>
            </a:r>
          </a:p>
          <a:p>
            <a:r>
              <a:rPr lang="en-US" sz="1350" b="1" dirty="0">
                <a:solidFill>
                  <a:srgbClr val="004620"/>
                </a:solidFill>
                <a:latin typeface="Courier New" panose="02070309020205020404" pitchFamily="49" charset="0"/>
                <a:cs typeface="Courier New" panose="02070309020205020404" pitchFamily="49" charset="0"/>
              </a:rPr>
              <a:t>		ORG	30H</a:t>
            </a:r>
          </a:p>
          <a:p>
            <a:r>
              <a:rPr lang="en-US" sz="1350" b="1" dirty="0">
                <a:solidFill>
                  <a:srgbClr val="004620"/>
                </a:solidFill>
                <a:latin typeface="Courier New" panose="02070309020205020404" pitchFamily="49" charset="0"/>
                <a:cs typeface="Courier New" panose="02070309020205020404" pitchFamily="49" charset="0"/>
              </a:rPr>
              <a:t>MAIN:		MOV	P1,#0FFH  	;make P1 an input port</a:t>
            </a:r>
          </a:p>
          <a:p>
            <a:r>
              <a:rPr lang="en-US" sz="1350" b="1" dirty="0">
                <a:solidFill>
                  <a:srgbClr val="004620"/>
                </a:solidFill>
                <a:latin typeface="Courier New" panose="02070309020205020404" pitchFamily="49" charset="0"/>
                <a:cs typeface="Courier New" panose="02070309020205020404" pitchFamily="49" charset="0"/>
              </a:rPr>
              <a:t>		MOV	TMOD,#20H	;timer 1, mode 2(auto-reload)</a:t>
            </a:r>
          </a:p>
          <a:p>
            <a:r>
              <a:rPr lang="en-US" sz="1350" b="1" dirty="0">
                <a:solidFill>
                  <a:srgbClr val="004620"/>
                </a:solidFill>
                <a:latin typeface="Courier New" panose="02070309020205020404" pitchFamily="49" charset="0"/>
                <a:cs typeface="Courier New" panose="02070309020205020404" pitchFamily="49" charset="0"/>
              </a:rPr>
              <a:t>		MOV	TH1,#0FDH 	;9600 baud rate</a:t>
            </a:r>
          </a:p>
          <a:p>
            <a:r>
              <a:rPr lang="en-US" sz="1350" b="1" dirty="0">
                <a:solidFill>
                  <a:srgbClr val="004620"/>
                </a:solidFill>
                <a:latin typeface="Courier New" panose="02070309020205020404" pitchFamily="49" charset="0"/>
                <a:cs typeface="Courier New" panose="02070309020205020404" pitchFamily="49" charset="0"/>
              </a:rPr>
              <a:t>		MOV	SCON,#50H 	;8-bit,1 stop, REN enabled</a:t>
            </a:r>
          </a:p>
          <a:p>
            <a:r>
              <a:rPr lang="en-US" sz="1350" b="1" dirty="0">
                <a:solidFill>
                  <a:srgbClr val="004620"/>
                </a:solidFill>
                <a:latin typeface="Courier New" panose="02070309020205020404" pitchFamily="49" charset="0"/>
                <a:cs typeface="Courier New" panose="02070309020205020404" pitchFamily="49" charset="0"/>
              </a:rPr>
              <a:t>		MOV	IE,#10010000B 	;enable serial interrupt</a:t>
            </a:r>
          </a:p>
          <a:p>
            <a:r>
              <a:rPr lang="en-US" sz="1350" b="1" dirty="0">
                <a:solidFill>
                  <a:srgbClr val="004620"/>
                </a:solidFill>
                <a:latin typeface="Courier New" panose="02070309020205020404" pitchFamily="49" charset="0"/>
                <a:cs typeface="Courier New" panose="02070309020205020404" pitchFamily="49" charset="0"/>
              </a:rPr>
              <a:t>		SETB	TR1		;start Timer 1</a:t>
            </a:r>
          </a:p>
          <a:p>
            <a:r>
              <a:rPr lang="en-US" sz="1350" b="1" dirty="0">
                <a:solidFill>
                  <a:srgbClr val="004620"/>
                </a:solidFill>
                <a:latin typeface="Courier New" panose="02070309020205020404" pitchFamily="49" charset="0"/>
                <a:cs typeface="Courier New" panose="02070309020205020404" pitchFamily="49" charset="0"/>
              </a:rPr>
              <a:t>BACK:		MOV	A,P1		;read data from port 1</a:t>
            </a:r>
          </a:p>
          <a:p>
            <a:r>
              <a:rPr lang="en-US" sz="1350" b="1" dirty="0">
                <a:solidFill>
                  <a:srgbClr val="004620"/>
                </a:solidFill>
                <a:latin typeface="Courier New" panose="02070309020205020404" pitchFamily="49" charset="0"/>
                <a:cs typeface="Courier New" panose="02070309020205020404" pitchFamily="49" charset="0"/>
              </a:rPr>
              <a:t>		MOV	P2,A		;send it to P2</a:t>
            </a:r>
          </a:p>
          <a:p>
            <a:r>
              <a:rPr lang="en-US" sz="1350" b="1" dirty="0">
                <a:solidFill>
                  <a:srgbClr val="004620"/>
                </a:solidFill>
                <a:latin typeface="Courier New" panose="02070309020205020404" pitchFamily="49" charset="0"/>
                <a:cs typeface="Courier New" panose="02070309020205020404" pitchFamily="49" charset="0"/>
              </a:rPr>
              <a:t>		SJMP	BACK		;stay in loop indefinitely</a:t>
            </a:r>
          </a:p>
          <a:p>
            <a:r>
              <a:rPr lang="en-US" sz="1350" b="1" dirty="0">
                <a:solidFill>
                  <a:srgbClr val="004620"/>
                </a:solidFill>
                <a:latin typeface="Courier New" panose="02070309020205020404" pitchFamily="49" charset="0"/>
                <a:cs typeface="Courier New" panose="02070309020205020404" pitchFamily="49" charset="0"/>
              </a:rPr>
              <a:t>;------------------SERIAL PORT ISR</a:t>
            </a:r>
          </a:p>
          <a:p>
            <a:r>
              <a:rPr lang="en-US" sz="1350" b="1" dirty="0">
                <a:solidFill>
                  <a:srgbClr val="004620"/>
                </a:solidFill>
                <a:latin typeface="Courier New" panose="02070309020205020404" pitchFamily="49" charset="0"/>
                <a:cs typeface="Courier New" panose="02070309020205020404" pitchFamily="49" charset="0"/>
              </a:rPr>
              <a:t>		ORG	100H</a:t>
            </a:r>
          </a:p>
          <a:p>
            <a:r>
              <a:rPr lang="en-US" sz="1350" b="1" dirty="0">
                <a:solidFill>
                  <a:srgbClr val="004620"/>
                </a:solidFill>
                <a:latin typeface="Courier New" panose="02070309020205020404" pitchFamily="49" charset="0"/>
                <a:cs typeface="Courier New" panose="02070309020205020404" pitchFamily="49" charset="0"/>
              </a:rPr>
              <a:t>SERIAL:		JB	TI,TRANS		;jump if TI is high</a:t>
            </a:r>
          </a:p>
          <a:p>
            <a:r>
              <a:rPr lang="en-US" sz="1350" b="1" dirty="0">
                <a:solidFill>
                  <a:srgbClr val="004620"/>
                </a:solidFill>
                <a:latin typeface="Courier New" panose="02070309020205020404" pitchFamily="49" charset="0"/>
                <a:cs typeface="Courier New" panose="02070309020205020404" pitchFamily="49" charset="0"/>
              </a:rPr>
              <a:t>		MOV	A,SBUF 		;otherwise due to receive</a:t>
            </a:r>
          </a:p>
          <a:p>
            <a:r>
              <a:rPr lang="en-US" sz="1350" b="1" dirty="0">
                <a:solidFill>
                  <a:srgbClr val="004620"/>
                </a:solidFill>
                <a:latin typeface="Courier New" panose="02070309020205020404" pitchFamily="49" charset="0"/>
                <a:cs typeface="Courier New" panose="02070309020205020404" pitchFamily="49" charset="0"/>
              </a:rPr>
              <a:t>		MOV	P0,A		;send incoming data to P0</a:t>
            </a:r>
          </a:p>
          <a:p>
            <a:r>
              <a:rPr lang="en-US" sz="1350" b="1" dirty="0">
                <a:solidFill>
                  <a:srgbClr val="004620"/>
                </a:solidFill>
                <a:latin typeface="Courier New" panose="02070309020205020404" pitchFamily="49" charset="0"/>
                <a:cs typeface="Courier New" panose="02070309020205020404" pitchFamily="49" charset="0"/>
              </a:rPr>
              <a:t>		CLR	RI		;clear RI since CPU doesn’t</a:t>
            </a:r>
          </a:p>
          <a:p>
            <a:r>
              <a:rPr lang="en-US" sz="1350" b="1" dirty="0">
                <a:solidFill>
                  <a:srgbClr val="004620"/>
                </a:solidFill>
                <a:latin typeface="Courier New" panose="02070309020205020404" pitchFamily="49" charset="0"/>
                <a:cs typeface="Courier New" panose="02070309020205020404" pitchFamily="49" charset="0"/>
              </a:rPr>
              <a:t>		RETI			;return from ISR</a:t>
            </a:r>
          </a:p>
          <a:p>
            <a:r>
              <a:rPr lang="en-US" sz="1350" b="1" dirty="0">
                <a:solidFill>
                  <a:srgbClr val="004620"/>
                </a:solidFill>
                <a:latin typeface="Courier New" panose="02070309020205020404" pitchFamily="49" charset="0"/>
                <a:cs typeface="Courier New" panose="02070309020205020404" pitchFamily="49" charset="0"/>
              </a:rPr>
              <a:t>TRANS:		CLR	TI		;clear TI since CPU doesn’t</a:t>
            </a:r>
          </a:p>
          <a:p>
            <a:r>
              <a:rPr lang="en-US" sz="1350" b="1" dirty="0">
                <a:solidFill>
                  <a:srgbClr val="004620"/>
                </a:solidFill>
                <a:latin typeface="Courier New" panose="02070309020205020404" pitchFamily="49" charset="0"/>
                <a:cs typeface="Courier New" panose="02070309020205020404" pitchFamily="49" charset="0"/>
              </a:rPr>
              <a:t>		RETI			;return from ISR</a:t>
            </a:r>
          </a:p>
          <a:p>
            <a:r>
              <a:rPr lang="en-US" sz="1350" b="1" dirty="0">
                <a:solidFill>
                  <a:srgbClr val="004620"/>
                </a:solidFill>
                <a:latin typeface="Courier New" panose="02070309020205020404" pitchFamily="49" charset="0"/>
                <a:cs typeface="Courier New" panose="02070309020205020404" pitchFamily="49" charset="0"/>
              </a:rPr>
              <a:t>		END</a:t>
            </a:r>
          </a:p>
        </p:txBody>
      </p:sp>
      <p:sp>
        <p:nvSpPr>
          <p:cNvPr id="11" name="TextBox 10">
            <a:extLst>
              <a:ext uri="{FF2B5EF4-FFF2-40B4-BE49-F238E27FC236}">
                <a16:creationId xmlns:a16="http://schemas.microsoft.com/office/drawing/2014/main" id="{DB5B1A5B-D4FA-45E0-86CE-21FBEC8837EA}"/>
              </a:ext>
            </a:extLst>
          </p:cNvPr>
          <p:cNvSpPr txBox="1"/>
          <p:nvPr/>
        </p:nvSpPr>
        <p:spPr>
          <a:xfrm>
            <a:off x="-324699" y="1069825"/>
            <a:ext cx="12192000" cy="365934"/>
          </a:xfrm>
          <a:prstGeom prst="rect">
            <a:avLst/>
          </a:prstGeom>
          <a:noFill/>
        </p:spPr>
        <p:txBody>
          <a:bodyPr wrap="square">
            <a:spAutoFit/>
          </a:bodyPr>
          <a:lstStyle/>
          <a:p>
            <a:pPr algn="ctr">
              <a:lnSpc>
                <a:spcPts val="2000"/>
              </a:lnSpc>
            </a:pPr>
            <a:r>
              <a:rPr lang="en-US" sz="2000" b="1" dirty="0">
                <a:solidFill>
                  <a:schemeClr val="bg1"/>
                </a:solidFill>
              </a:rPr>
              <a:t>Solution:</a:t>
            </a:r>
          </a:p>
        </p:txBody>
      </p:sp>
      <p:sp>
        <p:nvSpPr>
          <p:cNvPr id="14" name="Rectangle 13">
            <a:extLst>
              <a:ext uri="{FF2B5EF4-FFF2-40B4-BE49-F238E27FC236}">
                <a16:creationId xmlns:a16="http://schemas.microsoft.com/office/drawing/2014/main" id="{C971FB80-72EA-4E46-B24E-BCE44374800D}"/>
              </a:ext>
            </a:extLst>
          </p:cNvPr>
          <p:cNvSpPr/>
          <p:nvPr/>
        </p:nvSpPr>
        <p:spPr>
          <a:xfrm>
            <a:off x="3091543" y="227802"/>
            <a:ext cx="8775758" cy="786928"/>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578413-DFD9-4811-A4DE-225A586CAB43}"/>
              </a:ext>
            </a:extLst>
          </p:cNvPr>
          <p:cNvSpPr txBox="1"/>
          <p:nvPr/>
        </p:nvSpPr>
        <p:spPr>
          <a:xfrm>
            <a:off x="3280229" y="280384"/>
            <a:ext cx="8287655" cy="707886"/>
          </a:xfrm>
          <a:prstGeom prst="rect">
            <a:avLst/>
          </a:prstGeom>
          <a:noFill/>
        </p:spPr>
        <p:txBody>
          <a:bodyPr wrap="square">
            <a:spAutoFit/>
          </a:bodyPr>
          <a:lstStyle/>
          <a:p>
            <a:pPr algn="ctr">
              <a:lnSpc>
                <a:spcPts val="1600"/>
              </a:lnSpc>
            </a:pPr>
            <a:r>
              <a:rPr lang="en-US" sz="1500" b="1" dirty="0"/>
              <a:t>Write a program in which the 8051 gets data from P1 and sends it </a:t>
            </a:r>
          </a:p>
          <a:p>
            <a:pPr algn="ctr">
              <a:lnSpc>
                <a:spcPts val="1600"/>
              </a:lnSpc>
            </a:pPr>
            <a:r>
              <a:rPr lang="en-US" sz="1500" b="1" dirty="0"/>
              <a:t>to P2 continuously while incoming data from the serial port is sent to P0. </a:t>
            </a:r>
          </a:p>
          <a:p>
            <a:pPr algn="ctr">
              <a:lnSpc>
                <a:spcPts val="1600"/>
              </a:lnSpc>
            </a:pPr>
            <a:r>
              <a:rPr lang="en-US" sz="1500" b="1" dirty="0"/>
              <a:t>Assume that XTAL = 11.0592 </a:t>
            </a:r>
            <a:r>
              <a:rPr lang="en-US" sz="1500" b="1" dirty="0" err="1"/>
              <a:t>MHz.</a:t>
            </a:r>
            <a:r>
              <a:rPr lang="en-US" sz="1500" b="1" dirty="0"/>
              <a:t> Set the baud rate at 9600.</a:t>
            </a:r>
          </a:p>
        </p:txBody>
      </p:sp>
    </p:spTree>
    <p:extLst>
      <p:ext uri="{BB962C8B-B14F-4D97-AF65-F5344CB8AC3E}">
        <p14:creationId xmlns:p14="http://schemas.microsoft.com/office/powerpoint/2010/main" val="35130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p:bldP spid="8" grpId="0"/>
      <p:bldP spid="11" grpId="0"/>
      <p:bldP spid="14"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11-2: Interrupt Flag Bits for the 8051/52</a:t>
            </a:r>
          </a:p>
        </p:txBody>
      </p:sp>
      <p:sp>
        <p:nvSpPr>
          <p:cNvPr id="9" name="Rectangle 8">
            <a:extLst>
              <a:ext uri="{FF2B5EF4-FFF2-40B4-BE49-F238E27FC236}">
                <a16:creationId xmlns:a16="http://schemas.microsoft.com/office/drawing/2014/main" id="{138D773C-6E83-4660-8154-DD027AF7106F}"/>
              </a:ext>
            </a:extLst>
          </p:cNvPr>
          <p:cNvSpPr/>
          <p:nvPr/>
        </p:nvSpPr>
        <p:spPr>
          <a:xfrm>
            <a:off x="1064341" y="1567793"/>
            <a:ext cx="10063315" cy="4883145"/>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5228594-8FF4-4240-A244-56A0FB9D3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707" y="1898952"/>
            <a:ext cx="9488585" cy="4334776"/>
          </a:xfrm>
          <a:prstGeom prst="rect">
            <a:avLst/>
          </a:prstGeom>
        </p:spPr>
      </p:pic>
    </p:spTree>
    <p:extLst>
      <p:ext uri="{BB962C8B-B14F-4D97-AF65-F5344CB8AC3E}">
        <p14:creationId xmlns:p14="http://schemas.microsoft.com/office/powerpoint/2010/main" val="403600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7BD976F-6729-44E0-A959-FD99CA796B2B}"/>
              </a:ext>
            </a:extLst>
          </p:cNvPr>
          <p:cNvSpPr/>
          <p:nvPr/>
        </p:nvSpPr>
        <p:spPr>
          <a:xfrm>
            <a:off x="418455" y="1512977"/>
            <a:ext cx="11448846" cy="511722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11-10</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FB0E6BF-D319-404B-8308-B7EC6638C5E4}"/>
              </a:ext>
            </a:extLst>
          </p:cNvPr>
          <p:cNvSpPr txBox="1"/>
          <p:nvPr/>
        </p:nvSpPr>
        <p:spPr>
          <a:xfrm>
            <a:off x="743919" y="1552846"/>
            <a:ext cx="11029626" cy="5103961"/>
          </a:xfrm>
          <a:prstGeom prst="rect">
            <a:avLst/>
          </a:prstGeom>
          <a:noFill/>
        </p:spPr>
        <p:txBody>
          <a:bodyPr wrap="square">
            <a:spAutoFit/>
          </a:bodyPr>
          <a:lstStyle/>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0</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LJMP	MAIN</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000BH		;ISR for Timer 0</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CPL	P0.1		;toggle P0.1</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RETI			;return from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23H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LJMP	SERIAL		;jump to serial int.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30H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MAIN:		MOV	P1,#0FFH		;make P1 an input port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TMOD,#22H	;timer 0&amp;1,mode 2, auto-reload</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TH1,#0F6H	;4800 baud rate</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SCON,#50H	;8-bit, 1 stop, REN enabled</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TH0,#-92		;for 5 </a:t>
            </a:r>
            <a:r>
              <a:rPr lang="en-US" sz="1350" b="1" dirty="0" err="1">
                <a:solidFill>
                  <a:srgbClr val="004620"/>
                </a:solidFill>
                <a:latin typeface="Courier New" panose="02070309020205020404" pitchFamily="49" charset="0"/>
                <a:cs typeface="Courier New" panose="02070309020205020404" pitchFamily="49" charset="0"/>
              </a:rPr>
              <a:t>KHz</a:t>
            </a:r>
            <a:r>
              <a:rPr lang="en-US" sz="1350" b="1" dirty="0">
                <a:solidFill>
                  <a:srgbClr val="004620"/>
                </a:solidFill>
                <a:latin typeface="Courier New" panose="02070309020205020404" pitchFamily="49" charset="0"/>
                <a:cs typeface="Courier New" panose="02070309020205020404" pitchFamily="49" charset="0"/>
              </a:rPr>
              <a:t> wave</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IE,#10010010B	;enable serial, timer 0 int.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SETB	TR1		;start timer 1</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SETB	TR0		;start timer 0</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BACK:		MOV	A,P1		;read data from port 1</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SBUF,A		;give a copy to SBUF</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P2,A		;write it to P2</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SJMP	BACK		;stay in loop indefinitely</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;------------------SERIAL PORT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ORG	100H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SERIAL:		JB	TI,TRANS		;jump if TI is high</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A,SBUF		;otherwise due to received</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MOV	P0,A		;send serial data to P0</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CLR	RI		;clear RI since CPU does not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RETI			;return from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TRANS:		CLR	TI		;clear TI since CPU does not</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RETI			;return from ISR</a:t>
            </a:r>
          </a:p>
          <a:p>
            <a:pPr>
              <a:lnSpc>
                <a:spcPts val="1300"/>
              </a:lnSpc>
            </a:pPr>
            <a:r>
              <a:rPr lang="en-US" sz="1350" b="1" dirty="0">
                <a:solidFill>
                  <a:srgbClr val="004620"/>
                </a:solidFill>
                <a:latin typeface="Courier New" panose="02070309020205020404" pitchFamily="49" charset="0"/>
                <a:cs typeface="Courier New" panose="02070309020205020404" pitchFamily="49" charset="0"/>
              </a:rPr>
              <a:t>		END</a:t>
            </a:r>
          </a:p>
        </p:txBody>
      </p:sp>
      <p:sp>
        <p:nvSpPr>
          <p:cNvPr id="11" name="TextBox 10">
            <a:extLst>
              <a:ext uri="{FF2B5EF4-FFF2-40B4-BE49-F238E27FC236}">
                <a16:creationId xmlns:a16="http://schemas.microsoft.com/office/drawing/2014/main" id="{DB5B1A5B-D4FA-45E0-86CE-21FBEC8837EA}"/>
              </a:ext>
            </a:extLst>
          </p:cNvPr>
          <p:cNvSpPr txBox="1"/>
          <p:nvPr/>
        </p:nvSpPr>
        <p:spPr>
          <a:xfrm>
            <a:off x="-324699" y="1069825"/>
            <a:ext cx="12192000" cy="365934"/>
          </a:xfrm>
          <a:prstGeom prst="rect">
            <a:avLst/>
          </a:prstGeom>
          <a:noFill/>
        </p:spPr>
        <p:txBody>
          <a:bodyPr wrap="square">
            <a:spAutoFit/>
          </a:bodyPr>
          <a:lstStyle/>
          <a:p>
            <a:pPr algn="ctr">
              <a:lnSpc>
                <a:spcPts val="2000"/>
              </a:lnSpc>
            </a:pPr>
            <a:r>
              <a:rPr lang="en-US" sz="2000" b="1" dirty="0">
                <a:solidFill>
                  <a:schemeClr val="bg1"/>
                </a:solidFill>
              </a:rPr>
              <a:t>Solution:</a:t>
            </a:r>
          </a:p>
        </p:txBody>
      </p:sp>
      <p:sp>
        <p:nvSpPr>
          <p:cNvPr id="14" name="Rectangle 13">
            <a:extLst>
              <a:ext uri="{FF2B5EF4-FFF2-40B4-BE49-F238E27FC236}">
                <a16:creationId xmlns:a16="http://schemas.microsoft.com/office/drawing/2014/main" id="{C971FB80-72EA-4E46-B24E-BCE44374800D}"/>
              </a:ext>
            </a:extLst>
          </p:cNvPr>
          <p:cNvSpPr/>
          <p:nvPr/>
        </p:nvSpPr>
        <p:spPr>
          <a:xfrm>
            <a:off x="3091543" y="227802"/>
            <a:ext cx="8775758" cy="786928"/>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578413-DFD9-4811-A4DE-225A586CAB43}"/>
              </a:ext>
            </a:extLst>
          </p:cNvPr>
          <p:cNvSpPr txBox="1"/>
          <p:nvPr/>
        </p:nvSpPr>
        <p:spPr>
          <a:xfrm>
            <a:off x="3280229" y="280384"/>
            <a:ext cx="8287655" cy="707886"/>
          </a:xfrm>
          <a:prstGeom prst="rect">
            <a:avLst/>
          </a:prstGeom>
          <a:noFill/>
        </p:spPr>
        <p:txBody>
          <a:bodyPr wrap="square">
            <a:spAutoFit/>
          </a:bodyPr>
          <a:lstStyle/>
          <a:p>
            <a:pPr algn="ctr">
              <a:lnSpc>
                <a:spcPts val="1600"/>
              </a:lnSpc>
            </a:pPr>
            <a:r>
              <a:rPr lang="en-US" sz="1500" b="1" dirty="0"/>
              <a:t>Write a program using interrupts to do the following: (a) Receive data serially and send it to P0, (b) Have port P1 read and transmitted serially, and a copy given to P2, (c) Make Timer 0 generate a square wave of 5 kHz frequency on P0.1.   Assume that XTAL = 11.0592 </a:t>
            </a:r>
            <a:r>
              <a:rPr lang="en-US" sz="1500" b="1" dirty="0" err="1"/>
              <a:t>MHz.</a:t>
            </a:r>
            <a:r>
              <a:rPr lang="en-US" sz="1500" b="1" dirty="0"/>
              <a:t> Set the baud rate at 4800.</a:t>
            </a:r>
          </a:p>
        </p:txBody>
      </p:sp>
    </p:spTree>
    <p:extLst>
      <p:ext uri="{BB962C8B-B14F-4D97-AF65-F5344CB8AC3E}">
        <p14:creationId xmlns:p14="http://schemas.microsoft.com/office/powerpoint/2010/main" val="392878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p:bldP spid="8" grpId="0"/>
      <p:bldP spid="11" grpId="0"/>
      <p:bldP spid="14"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7BD976F-6729-44E0-A959-FD99CA796B2B}"/>
              </a:ext>
            </a:extLst>
          </p:cNvPr>
          <p:cNvSpPr/>
          <p:nvPr/>
        </p:nvSpPr>
        <p:spPr>
          <a:xfrm>
            <a:off x="1470158" y="1687091"/>
            <a:ext cx="9154303" cy="4617845"/>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11-3: 8051/52 Interrupt Priority Upon Reset</a:t>
            </a:r>
          </a:p>
        </p:txBody>
      </p:sp>
      <p:pic>
        <p:nvPicPr>
          <p:cNvPr id="4" name="Picture 3">
            <a:extLst>
              <a:ext uri="{FF2B5EF4-FFF2-40B4-BE49-F238E27FC236}">
                <a16:creationId xmlns:a16="http://schemas.microsoft.com/office/drawing/2014/main" id="{4D446F34-4BF5-45B8-9509-43DD5E9E4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1416" y="2145889"/>
            <a:ext cx="8729168" cy="3517491"/>
          </a:xfrm>
          <a:prstGeom prst="rect">
            <a:avLst/>
          </a:prstGeom>
        </p:spPr>
      </p:pic>
    </p:spTree>
    <p:extLst>
      <p:ext uri="{BB962C8B-B14F-4D97-AF65-F5344CB8AC3E}">
        <p14:creationId xmlns:p14="http://schemas.microsoft.com/office/powerpoint/2010/main" val="107572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Horizontal)">
                                      <p:cBhvr>
                                        <p:cTn id="14" dur="500"/>
                                        <p:tgtEl>
                                          <p:spTgt spid="4"/>
                                        </p:tgtEl>
                                      </p:cBhvr>
                                    </p:animEffect>
                                  </p:childTnLst>
                                </p:cTn>
                              </p:par>
                              <p:par>
                                <p:cTn id="15" presetID="16" presetClass="entr" presetSubtype="2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564850"/>
            <a:ext cx="10584427" cy="1569660"/>
          </a:xfrm>
          <a:prstGeom prst="rect">
            <a:avLst/>
          </a:prstGeom>
          <a:noFill/>
        </p:spPr>
        <p:txBody>
          <a:bodyPr wrap="square">
            <a:spAutoFit/>
          </a:bodyPr>
          <a:lstStyle/>
          <a:p>
            <a:r>
              <a:rPr lang="en-US" sz="2400" b="1" dirty="0"/>
              <a:t>Discuss what happens if interrupts INT0, TF0, and INT1 are activated at the same time. Assume priority levels were set by the power-up reset and that the external hardware interrupts are edge-triggered.</a:t>
            </a:r>
          </a:p>
          <a:p>
            <a:endParaRPr lang="en-US" sz="2400" b="1" dirty="0"/>
          </a:p>
        </p:txBody>
      </p:sp>
      <p:sp>
        <p:nvSpPr>
          <p:cNvPr id="8" name="TextBox 7">
            <a:extLst>
              <a:ext uri="{FF2B5EF4-FFF2-40B4-BE49-F238E27FC236}">
                <a16:creationId xmlns:a16="http://schemas.microsoft.com/office/drawing/2014/main" id="{7FB0E6BF-D319-404B-8308-B7EC6638C5E4}"/>
              </a:ext>
            </a:extLst>
          </p:cNvPr>
          <p:cNvSpPr txBox="1"/>
          <p:nvPr/>
        </p:nvSpPr>
        <p:spPr>
          <a:xfrm>
            <a:off x="1025829" y="3788963"/>
            <a:ext cx="10430389" cy="1938992"/>
          </a:xfrm>
          <a:prstGeom prst="rect">
            <a:avLst/>
          </a:prstGeom>
          <a:noFill/>
        </p:spPr>
        <p:txBody>
          <a:bodyPr wrap="square">
            <a:spAutoFit/>
          </a:bodyPr>
          <a:lstStyle/>
          <a:p>
            <a:r>
              <a:rPr lang="en-US" sz="2400" b="1" dirty="0">
                <a:solidFill>
                  <a:srgbClr val="004620"/>
                </a:solidFill>
                <a:cs typeface="Courier New" panose="02070309020205020404" pitchFamily="49" charset="0"/>
              </a:rPr>
              <a:t>If these three interrupts are activated at the same time, they are latched and kept internally.  Then the 8051 checks all five interrupts according to the sequence listed in Table 11-3.  If any is activated, it services it in sequence.  Therefore, when the above three interrupts are activated, IE0 (external interrupt 0) is serviced first, then Timer 0 (TF0), and finally IE1 (external interrupt 1). </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3095802"/>
            <a:ext cx="12192000" cy="365934"/>
          </a:xfrm>
          <a:prstGeom prst="rect">
            <a:avLst/>
          </a:prstGeom>
          <a:noFill/>
        </p:spPr>
        <p:txBody>
          <a:bodyPr wrap="square">
            <a:spAutoFit/>
          </a:bodyPr>
          <a:lstStyle/>
          <a:p>
            <a:pPr algn="ctr">
              <a:lnSpc>
                <a:spcPts val="2000"/>
              </a:lnSpc>
            </a:pPr>
            <a:r>
              <a:rPr lang="en-US" sz="2400" b="1" dirty="0">
                <a:solidFill>
                  <a:srgbClr val="004620"/>
                </a:solidFill>
              </a:rPr>
              <a:t>Solution:</a:t>
            </a:r>
          </a:p>
        </p:txBody>
      </p:sp>
    </p:spTree>
    <p:extLst>
      <p:ext uri="{BB962C8B-B14F-4D97-AF65-F5344CB8AC3E}">
        <p14:creationId xmlns:p14="http://schemas.microsoft.com/office/powerpoint/2010/main" val="244719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8"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7745245" cy="461665"/>
          </a:xfrm>
          <a:prstGeom prst="rect">
            <a:avLst/>
          </a:prstGeom>
          <a:noFill/>
        </p:spPr>
        <p:txBody>
          <a:bodyPr wrap="square" rtlCol="0">
            <a:spAutoFit/>
          </a:bodyPr>
          <a:lstStyle/>
          <a:p>
            <a:pPr lvl="0">
              <a:defRPr/>
            </a:pPr>
            <a:r>
              <a:rPr lang="en-US" sz="2400" b="1" dirty="0">
                <a:solidFill>
                  <a:prstClr val="black"/>
                </a:solidFill>
              </a:rPr>
              <a:t>Figure 11-8. Interrupt Priority Register (Bit-addressable)</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1EE8BC9-7CBA-415F-8A3D-57041EEE2145}"/>
              </a:ext>
            </a:extLst>
          </p:cNvPr>
          <p:cNvSpPr/>
          <p:nvPr/>
        </p:nvSpPr>
        <p:spPr>
          <a:xfrm>
            <a:off x="1295634" y="1567792"/>
            <a:ext cx="9600731" cy="4847755"/>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F560497-8AE4-4FEC-90E8-20AC23E4D12F}"/>
              </a:ext>
            </a:extLst>
          </p:cNvPr>
          <p:cNvPicPr>
            <a:picLocks noChangeAspect="1"/>
          </p:cNvPicPr>
          <p:nvPr/>
        </p:nvPicPr>
        <p:blipFill rotWithShape="1">
          <a:blip r:embed="rId2">
            <a:extLst>
              <a:ext uri="{28A0092B-C50C-407E-A947-70E740481C1C}">
                <a14:useLocalDpi xmlns:a14="http://schemas.microsoft.com/office/drawing/2010/main" val="0"/>
              </a:ext>
            </a:extLst>
          </a:blip>
          <a:srcRect t="9615"/>
          <a:stretch/>
        </p:blipFill>
        <p:spPr>
          <a:xfrm>
            <a:off x="1885573" y="1666570"/>
            <a:ext cx="8420853" cy="1039762"/>
          </a:xfrm>
          <a:prstGeom prst="rect">
            <a:avLst/>
          </a:prstGeom>
        </p:spPr>
      </p:pic>
      <p:sp>
        <p:nvSpPr>
          <p:cNvPr id="11" name="TextBox 10">
            <a:extLst>
              <a:ext uri="{FF2B5EF4-FFF2-40B4-BE49-F238E27FC236}">
                <a16:creationId xmlns:a16="http://schemas.microsoft.com/office/drawing/2014/main" id="{2ABD7B46-5CC5-4806-9328-17382EE33B0C}"/>
              </a:ext>
            </a:extLst>
          </p:cNvPr>
          <p:cNvSpPr txBox="1"/>
          <p:nvPr/>
        </p:nvSpPr>
        <p:spPr>
          <a:xfrm>
            <a:off x="1707124" y="2611617"/>
            <a:ext cx="9073947" cy="3693319"/>
          </a:xfrm>
          <a:prstGeom prst="rect">
            <a:avLst/>
          </a:prstGeom>
          <a:noFill/>
        </p:spPr>
        <p:txBody>
          <a:bodyPr wrap="square">
            <a:spAutoFit/>
          </a:bodyPr>
          <a:lstStyle/>
          <a:p>
            <a:r>
              <a:rPr lang="en-US" b="1" dirty="0">
                <a:solidFill>
                  <a:srgbClr val="007A37"/>
                </a:solidFill>
              </a:rPr>
              <a:t>Priority bit = 1 assigns high priority. Priority bit = 0 assigns low priority.</a:t>
            </a:r>
          </a:p>
          <a:p>
            <a:endParaRPr lang="en-US" b="1" dirty="0">
              <a:solidFill>
                <a:srgbClr val="007A37"/>
              </a:solidFill>
            </a:endParaRPr>
          </a:p>
          <a:p>
            <a:r>
              <a:rPr lang="en-US" b="1" dirty="0">
                <a:solidFill>
                  <a:srgbClr val="007A37"/>
                </a:solidFill>
              </a:rPr>
              <a:t>--	IP.7	Reserved			</a:t>
            </a:r>
          </a:p>
          <a:p>
            <a:r>
              <a:rPr lang="en-US" b="1" dirty="0">
                <a:solidFill>
                  <a:srgbClr val="007A37"/>
                </a:solidFill>
              </a:rPr>
              <a:t>--	IP.6	Reserved</a:t>
            </a:r>
          </a:p>
          <a:p>
            <a:r>
              <a:rPr lang="en-US" b="1" dirty="0">
                <a:solidFill>
                  <a:srgbClr val="007A37"/>
                </a:solidFill>
              </a:rPr>
              <a:t>PT2	IP.5	Timer 2 interrupt priority bit (8052 only)</a:t>
            </a:r>
          </a:p>
          <a:p>
            <a:r>
              <a:rPr lang="en-US" b="1" dirty="0">
                <a:solidFill>
                  <a:srgbClr val="007A37"/>
                </a:solidFill>
              </a:rPr>
              <a:t>PS	IP.4	Serial port interrupt priority bit</a:t>
            </a:r>
          </a:p>
          <a:p>
            <a:r>
              <a:rPr lang="en-US" b="1" dirty="0">
                <a:solidFill>
                  <a:srgbClr val="007A37"/>
                </a:solidFill>
              </a:rPr>
              <a:t>PT1	IP.3	Timer 1 interrupt priority bit</a:t>
            </a:r>
          </a:p>
          <a:p>
            <a:r>
              <a:rPr lang="en-US" b="1" dirty="0">
                <a:solidFill>
                  <a:srgbClr val="007A37"/>
                </a:solidFill>
              </a:rPr>
              <a:t>PX1	IP.2	External interrupt 1 priority bit</a:t>
            </a:r>
          </a:p>
          <a:p>
            <a:r>
              <a:rPr lang="en-US" b="1" dirty="0">
                <a:solidFill>
                  <a:srgbClr val="007A37"/>
                </a:solidFill>
              </a:rPr>
              <a:t>PT0	IP.1	Timer 0 interrupt priority bit</a:t>
            </a:r>
          </a:p>
          <a:p>
            <a:r>
              <a:rPr lang="en-US" b="1" dirty="0">
                <a:solidFill>
                  <a:srgbClr val="007A37"/>
                </a:solidFill>
              </a:rPr>
              <a:t>PX0	IP.0	External interrupt 0 priority bit</a:t>
            </a:r>
          </a:p>
          <a:p>
            <a:endParaRPr lang="en-US" b="1" dirty="0">
              <a:solidFill>
                <a:srgbClr val="007A37"/>
              </a:solidFill>
            </a:endParaRPr>
          </a:p>
          <a:p>
            <a:r>
              <a:rPr lang="en-US" b="1" dirty="0">
                <a:solidFill>
                  <a:srgbClr val="007A37"/>
                </a:solidFill>
              </a:rPr>
              <a:t>User software should never write 1s to unimplemented bits, since they may be used in future products.</a:t>
            </a:r>
          </a:p>
        </p:txBody>
      </p:sp>
    </p:spTree>
    <p:extLst>
      <p:ext uri="{BB962C8B-B14F-4D97-AF65-F5344CB8AC3E}">
        <p14:creationId xmlns:p14="http://schemas.microsoft.com/office/powerpoint/2010/main" val="323655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randombar(horizontal)">
                                      <p:cBhvr>
                                        <p:cTn id="14" dur="500"/>
                                        <p:tgtEl>
                                          <p:spTgt spid="13"/>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77766"/>
            <a:ext cx="10865818" cy="1015663"/>
          </a:xfrm>
          <a:prstGeom prst="rect">
            <a:avLst/>
          </a:prstGeom>
          <a:noFill/>
        </p:spPr>
        <p:txBody>
          <a:bodyPr wrap="square">
            <a:spAutoFit/>
          </a:bodyPr>
          <a:lstStyle/>
          <a:p>
            <a:r>
              <a:rPr lang="en-US" sz="2000" b="1" dirty="0"/>
              <a:t>(a) Program the IP register to assign the highest priority to INT1 (external interrupt 1), then (b) discuss what happens if INT0, INT1, and TF0 are activated at the same time. Assume that the interrupts are both edge-triggered.</a:t>
            </a:r>
          </a:p>
        </p:txBody>
      </p:sp>
      <p:sp>
        <p:nvSpPr>
          <p:cNvPr id="11" name="TextBox 10">
            <a:extLst>
              <a:ext uri="{FF2B5EF4-FFF2-40B4-BE49-F238E27FC236}">
                <a16:creationId xmlns:a16="http://schemas.microsoft.com/office/drawing/2014/main" id="{8A003F1C-4F42-41E4-ABB5-ED2E3D826718}"/>
              </a:ext>
            </a:extLst>
          </p:cNvPr>
          <p:cNvSpPr txBox="1"/>
          <p:nvPr/>
        </p:nvSpPr>
        <p:spPr>
          <a:xfrm>
            <a:off x="948811" y="3362632"/>
            <a:ext cx="10865818" cy="2862322"/>
          </a:xfrm>
          <a:prstGeom prst="rect">
            <a:avLst/>
          </a:prstGeom>
          <a:noFill/>
        </p:spPr>
        <p:txBody>
          <a:bodyPr wrap="square">
            <a:spAutoFit/>
          </a:bodyPr>
          <a:lstStyle/>
          <a:p>
            <a:r>
              <a:rPr lang="en-US" sz="2000" b="1" dirty="0">
                <a:solidFill>
                  <a:srgbClr val="004620"/>
                </a:solidFill>
              </a:rPr>
              <a:t>(a) MOV IP,#00000100B	;IP.2=1 to assign INT1 higher priority  </a:t>
            </a:r>
          </a:p>
          <a:p>
            <a:r>
              <a:rPr lang="en-US" sz="2000" b="1" dirty="0">
                <a:solidFill>
                  <a:srgbClr val="004620"/>
                </a:solidFill>
              </a:rPr>
              <a:t>The instruction “SETB IP.2” also will do the same thing as the above line since IP is bit-addressable.  </a:t>
            </a:r>
          </a:p>
          <a:p>
            <a:endParaRPr lang="en-US" sz="2000" b="1" dirty="0">
              <a:solidFill>
                <a:srgbClr val="004620"/>
              </a:solidFill>
            </a:endParaRPr>
          </a:p>
          <a:p>
            <a:r>
              <a:rPr lang="en-US" sz="2000" b="1" dirty="0">
                <a:solidFill>
                  <a:srgbClr val="004620"/>
                </a:solidFill>
              </a:rPr>
              <a:t>(b) The instruction in Step (a) assigned a higher priority to INT1 than the others; therefore, when INT0, INT1, and TF0 interrupts are activated at the same time, the 8051 services INT1 first, then it services INT0, then TF0. This is due to the fact that INT1 has a higher priority than the other two because of the instruction in Step (a). The instruction in Step (a) makes both the INT0 and TF0 bits in the IP register 0. As a result, the sequence in Table 11-3 is followed, which gives a higher priority to INT0 over TF0.</a:t>
            </a:r>
          </a:p>
        </p:txBody>
      </p:sp>
      <p:sp>
        <p:nvSpPr>
          <p:cNvPr id="12" name="TextBox 11">
            <a:extLst>
              <a:ext uri="{FF2B5EF4-FFF2-40B4-BE49-F238E27FC236}">
                <a16:creationId xmlns:a16="http://schemas.microsoft.com/office/drawing/2014/main" id="{3E7529A7-0A21-457E-BD7D-42074FDC1E83}"/>
              </a:ext>
            </a:extLst>
          </p:cNvPr>
          <p:cNvSpPr txBox="1"/>
          <p:nvPr/>
        </p:nvSpPr>
        <p:spPr>
          <a:xfrm>
            <a:off x="663090" y="2574562"/>
            <a:ext cx="10865818" cy="400110"/>
          </a:xfrm>
          <a:prstGeom prst="rect">
            <a:avLst/>
          </a:prstGeom>
          <a:noFill/>
        </p:spPr>
        <p:txBody>
          <a:bodyPr wrap="square">
            <a:spAutoFit/>
          </a:bodyPr>
          <a:lstStyle/>
          <a:p>
            <a:pPr algn="ctr"/>
            <a:r>
              <a:rPr lang="en-US" sz="2000" b="1" dirty="0">
                <a:solidFill>
                  <a:srgbClr val="004620"/>
                </a:solidFill>
              </a:rPr>
              <a:t>Solution</a:t>
            </a:r>
          </a:p>
        </p:txBody>
      </p:sp>
    </p:spTree>
    <p:extLst>
      <p:ext uri="{BB962C8B-B14F-4D97-AF65-F5344CB8AC3E}">
        <p14:creationId xmlns:p14="http://schemas.microsoft.com/office/powerpoint/2010/main" val="301385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77766"/>
            <a:ext cx="10865818" cy="707886"/>
          </a:xfrm>
          <a:prstGeom prst="rect">
            <a:avLst/>
          </a:prstGeom>
          <a:noFill/>
        </p:spPr>
        <p:txBody>
          <a:bodyPr wrap="square">
            <a:spAutoFit/>
          </a:bodyPr>
          <a:lstStyle/>
          <a:p>
            <a:r>
              <a:rPr lang="en-US" sz="2000" b="1" dirty="0"/>
              <a:t>Assume that after reset, the interrupt priority is set by the instruction “MOV IP, #00001100B”.  Discuss the sequence in which the interrupts are serviced.</a:t>
            </a:r>
          </a:p>
        </p:txBody>
      </p:sp>
      <p:sp>
        <p:nvSpPr>
          <p:cNvPr id="11" name="TextBox 10">
            <a:extLst>
              <a:ext uri="{FF2B5EF4-FFF2-40B4-BE49-F238E27FC236}">
                <a16:creationId xmlns:a16="http://schemas.microsoft.com/office/drawing/2014/main" id="{8A003F1C-4F42-41E4-ABB5-ED2E3D826718}"/>
              </a:ext>
            </a:extLst>
          </p:cNvPr>
          <p:cNvSpPr txBox="1"/>
          <p:nvPr/>
        </p:nvSpPr>
        <p:spPr>
          <a:xfrm>
            <a:off x="948811" y="3362632"/>
            <a:ext cx="10865818" cy="2862322"/>
          </a:xfrm>
          <a:prstGeom prst="rect">
            <a:avLst/>
          </a:prstGeom>
          <a:noFill/>
        </p:spPr>
        <p:txBody>
          <a:bodyPr wrap="square">
            <a:spAutoFit/>
          </a:bodyPr>
          <a:lstStyle/>
          <a:p>
            <a:r>
              <a:rPr lang="en-US" sz="2000" b="1" dirty="0">
                <a:solidFill>
                  <a:srgbClr val="004620"/>
                </a:solidFill>
              </a:rPr>
              <a:t>The instruction “MOV IP,#00001100B” (B is for binary) sets the external interrupt 1 (INT1) and Timer 1 (TF1) to a higher priority level compared with the rest of the interrupts. However, since they are polled according to Table 11-3, they will have the following priority.</a:t>
            </a:r>
          </a:p>
          <a:p>
            <a:endParaRPr lang="en-US" sz="2000" b="1" dirty="0">
              <a:solidFill>
                <a:srgbClr val="004620"/>
              </a:solidFill>
            </a:endParaRPr>
          </a:p>
          <a:p>
            <a:r>
              <a:rPr lang="en-US" sz="2000" b="1" dirty="0">
                <a:solidFill>
                  <a:srgbClr val="004620"/>
                </a:solidFill>
              </a:rPr>
              <a:t>Highest Priority		External Interrupt 1  	(INT1)</a:t>
            </a:r>
          </a:p>
          <a:p>
            <a:r>
              <a:rPr lang="en-US" sz="2000" b="1" dirty="0">
                <a:solidFill>
                  <a:srgbClr val="004620"/>
                </a:solidFill>
              </a:rPr>
              <a:t>			Timer Interrupt 1	  	(TF1)	</a:t>
            </a:r>
          </a:p>
          <a:p>
            <a:r>
              <a:rPr lang="en-US" sz="2000" b="1" dirty="0">
                <a:solidFill>
                  <a:srgbClr val="004620"/>
                </a:solidFill>
              </a:rPr>
              <a:t>			External Interrupt 0 	(INT0)	</a:t>
            </a:r>
          </a:p>
          <a:p>
            <a:r>
              <a:rPr lang="en-US" sz="2000" b="1" dirty="0">
                <a:solidFill>
                  <a:srgbClr val="004620"/>
                </a:solidFill>
              </a:rPr>
              <a:t>			Timer Interrupt 0	  	(TF0)	</a:t>
            </a:r>
          </a:p>
          <a:p>
            <a:r>
              <a:rPr lang="en-US" sz="2000" b="1" dirty="0">
                <a:solidFill>
                  <a:srgbClr val="004620"/>
                </a:solidFill>
              </a:rPr>
              <a:t>Lowest Priority		Serial Communication	(RI + TI)</a:t>
            </a:r>
          </a:p>
        </p:txBody>
      </p:sp>
      <p:sp>
        <p:nvSpPr>
          <p:cNvPr id="12" name="TextBox 11">
            <a:extLst>
              <a:ext uri="{FF2B5EF4-FFF2-40B4-BE49-F238E27FC236}">
                <a16:creationId xmlns:a16="http://schemas.microsoft.com/office/drawing/2014/main" id="{3E7529A7-0A21-457E-BD7D-42074FDC1E83}"/>
              </a:ext>
            </a:extLst>
          </p:cNvPr>
          <p:cNvSpPr txBox="1"/>
          <p:nvPr/>
        </p:nvSpPr>
        <p:spPr>
          <a:xfrm>
            <a:off x="663090" y="2574562"/>
            <a:ext cx="10865818" cy="400110"/>
          </a:xfrm>
          <a:prstGeom prst="rect">
            <a:avLst/>
          </a:prstGeom>
          <a:noFill/>
        </p:spPr>
        <p:txBody>
          <a:bodyPr wrap="square">
            <a:spAutoFit/>
          </a:bodyPr>
          <a:lstStyle/>
          <a:p>
            <a:pPr algn="ctr"/>
            <a:r>
              <a:rPr lang="en-US" sz="2000" b="1" dirty="0">
                <a:solidFill>
                  <a:srgbClr val="004620"/>
                </a:solidFill>
              </a:rPr>
              <a:t>Solution</a:t>
            </a:r>
          </a:p>
        </p:txBody>
      </p:sp>
    </p:spTree>
    <p:extLst>
      <p:ext uri="{BB962C8B-B14F-4D97-AF65-F5344CB8AC3E}">
        <p14:creationId xmlns:p14="http://schemas.microsoft.com/office/powerpoint/2010/main" val="66868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2095210"/>
            <a:ext cx="10854813" cy="3477875"/>
          </a:xfrm>
          <a:prstGeom prst="rect">
            <a:avLst/>
          </a:prstGeom>
          <a:noFill/>
        </p:spPr>
        <p:txBody>
          <a:bodyPr wrap="square" rtlCol="0">
            <a:spAutoFit/>
          </a:bodyPr>
          <a:lstStyle/>
          <a:p>
            <a:pPr>
              <a:lnSpc>
                <a:spcPts val="2400"/>
              </a:lnSpc>
            </a:pPr>
            <a:r>
              <a:rPr lang="en-US" sz="2200" b="1" dirty="0"/>
              <a:t>	</a:t>
            </a:r>
            <a:r>
              <a:rPr lang="en-US" sz="2200" b="1" dirty="0">
                <a:solidFill>
                  <a:srgbClr val="004620"/>
                </a:solidFill>
              </a:rPr>
              <a:t>&gt;&gt;</a:t>
            </a:r>
            <a:r>
              <a:rPr lang="en-US" sz="2200" b="1" dirty="0"/>
              <a:t> 	Contrast and compare interrupts versus polling</a:t>
            </a:r>
          </a:p>
          <a:p>
            <a:pPr>
              <a:lnSpc>
                <a:spcPts val="2400"/>
              </a:lnSpc>
            </a:pPr>
            <a:r>
              <a:rPr lang="en-US" sz="2200" b="1" dirty="0"/>
              <a:t>	</a:t>
            </a:r>
            <a:r>
              <a:rPr lang="en-US" sz="2200" b="1" dirty="0">
                <a:solidFill>
                  <a:srgbClr val="004620"/>
                </a:solidFill>
              </a:rPr>
              <a:t>&gt;&gt;</a:t>
            </a:r>
            <a:r>
              <a:rPr lang="en-US" sz="2200" b="1" dirty="0"/>
              <a:t> 	Explain the purpose of the ISR (interrupt service routine)</a:t>
            </a:r>
          </a:p>
          <a:p>
            <a:pPr>
              <a:lnSpc>
                <a:spcPts val="2400"/>
              </a:lnSpc>
            </a:pPr>
            <a:r>
              <a:rPr lang="en-US" sz="2200" b="1" dirty="0"/>
              <a:t>	</a:t>
            </a:r>
            <a:r>
              <a:rPr lang="en-US" sz="2200" b="1" dirty="0">
                <a:solidFill>
                  <a:srgbClr val="004620"/>
                </a:solidFill>
              </a:rPr>
              <a:t>&gt;&gt;</a:t>
            </a:r>
            <a:r>
              <a:rPr lang="en-US" sz="2200" b="1" dirty="0"/>
              <a:t> 	List the 6 interrupts of the 8051</a:t>
            </a:r>
          </a:p>
          <a:p>
            <a:pPr>
              <a:lnSpc>
                <a:spcPts val="2400"/>
              </a:lnSpc>
            </a:pPr>
            <a:r>
              <a:rPr lang="en-US" sz="2200" b="1" dirty="0"/>
              <a:t>	</a:t>
            </a:r>
            <a:r>
              <a:rPr lang="en-US" sz="2200" b="1" dirty="0">
                <a:solidFill>
                  <a:srgbClr val="004620"/>
                </a:solidFill>
              </a:rPr>
              <a:t>&gt;&gt;</a:t>
            </a:r>
            <a:r>
              <a:rPr lang="en-US" sz="2200" b="1" dirty="0"/>
              <a:t> 	Explain the purpose of the interrupt vector table</a:t>
            </a:r>
          </a:p>
          <a:p>
            <a:pPr>
              <a:lnSpc>
                <a:spcPts val="2400"/>
              </a:lnSpc>
            </a:pPr>
            <a:r>
              <a:rPr lang="en-US" sz="2200" b="1" dirty="0"/>
              <a:t>	</a:t>
            </a:r>
            <a:r>
              <a:rPr lang="en-US" sz="2200" b="1" dirty="0">
                <a:solidFill>
                  <a:srgbClr val="004620"/>
                </a:solidFill>
              </a:rPr>
              <a:t>&gt;&gt;</a:t>
            </a:r>
            <a:r>
              <a:rPr lang="en-US" sz="2200" b="1" dirty="0"/>
              <a:t> 	Enable or disable 8051/52 interrupts</a:t>
            </a:r>
          </a:p>
          <a:p>
            <a:pPr>
              <a:lnSpc>
                <a:spcPts val="2400"/>
              </a:lnSpc>
            </a:pPr>
            <a:r>
              <a:rPr lang="en-US" sz="2200" b="1" dirty="0"/>
              <a:t>	</a:t>
            </a:r>
            <a:r>
              <a:rPr lang="en-US" sz="2200" b="1" dirty="0">
                <a:solidFill>
                  <a:srgbClr val="004620"/>
                </a:solidFill>
              </a:rPr>
              <a:t>&gt;&gt;</a:t>
            </a:r>
            <a:r>
              <a:rPr lang="en-US" sz="2200" b="1" dirty="0"/>
              <a:t> 	Program the 8051/52 timers using interrupts</a:t>
            </a:r>
          </a:p>
          <a:p>
            <a:pPr>
              <a:lnSpc>
                <a:spcPts val="2400"/>
              </a:lnSpc>
            </a:pPr>
            <a:r>
              <a:rPr lang="en-US" sz="2200" b="1" dirty="0"/>
              <a:t>	</a:t>
            </a:r>
            <a:r>
              <a:rPr lang="en-US" sz="2200" b="1" dirty="0">
                <a:solidFill>
                  <a:srgbClr val="004620"/>
                </a:solidFill>
              </a:rPr>
              <a:t>&gt;&gt;</a:t>
            </a:r>
            <a:r>
              <a:rPr lang="en-US" sz="2200" b="1" dirty="0"/>
              <a:t> 	Describe the external hardware interrupts of the 8051/52</a:t>
            </a:r>
          </a:p>
          <a:p>
            <a:pPr>
              <a:lnSpc>
                <a:spcPts val="2400"/>
              </a:lnSpc>
            </a:pPr>
            <a:r>
              <a:rPr lang="en-US" sz="2200" b="1" dirty="0"/>
              <a:t>	</a:t>
            </a:r>
            <a:r>
              <a:rPr lang="en-US" sz="2200" b="1" dirty="0">
                <a:solidFill>
                  <a:srgbClr val="004620"/>
                </a:solidFill>
              </a:rPr>
              <a:t>&gt;&gt;</a:t>
            </a:r>
            <a:r>
              <a:rPr lang="en-US" sz="2200" b="1" dirty="0"/>
              <a:t> 	Contrast edge-triggered with level-triggered interrupts</a:t>
            </a:r>
          </a:p>
          <a:p>
            <a:pPr>
              <a:lnSpc>
                <a:spcPts val="2400"/>
              </a:lnSpc>
            </a:pPr>
            <a:r>
              <a:rPr lang="en-US" sz="2200" b="1" dirty="0"/>
              <a:t>	</a:t>
            </a:r>
            <a:r>
              <a:rPr lang="en-US" sz="2200" b="1" dirty="0">
                <a:solidFill>
                  <a:srgbClr val="004620"/>
                </a:solidFill>
              </a:rPr>
              <a:t>&gt;&gt;</a:t>
            </a:r>
            <a:r>
              <a:rPr lang="en-US" sz="2200" b="1" dirty="0"/>
              <a:t> 	Program the 8051 for interrupt-based serial communication</a:t>
            </a:r>
          </a:p>
          <a:p>
            <a:pPr>
              <a:lnSpc>
                <a:spcPts val="2400"/>
              </a:lnSpc>
            </a:pPr>
            <a:r>
              <a:rPr lang="en-US" sz="2200" b="1" dirty="0"/>
              <a:t>	</a:t>
            </a:r>
            <a:r>
              <a:rPr lang="en-US" sz="2200" b="1" dirty="0">
                <a:solidFill>
                  <a:srgbClr val="004620"/>
                </a:solidFill>
              </a:rPr>
              <a:t>&gt;&gt;</a:t>
            </a:r>
            <a:r>
              <a:rPr lang="en-US" sz="2200" b="1" dirty="0"/>
              <a:t> 	Define the interrupt priority of the 8051</a:t>
            </a:r>
          </a:p>
          <a:p>
            <a:pPr>
              <a:lnSpc>
                <a:spcPts val="2400"/>
              </a:lnSpc>
            </a:pPr>
            <a:r>
              <a:rPr lang="en-US" sz="2200" b="1" dirty="0"/>
              <a:t>	</a:t>
            </a:r>
            <a:r>
              <a:rPr lang="en-US" sz="2200" b="1" dirty="0">
                <a:solidFill>
                  <a:srgbClr val="004620"/>
                </a:solidFill>
              </a:rPr>
              <a:t>&gt;&gt;</a:t>
            </a:r>
            <a:r>
              <a:rPr lang="en-US" sz="2200" b="1" dirty="0"/>
              <a:t> 	Program 8051/52 interrupts in C</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
        <p:nvSpPr>
          <p:cNvPr id="8" name="TextBox 7">
            <a:extLst>
              <a:ext uri="{FF2B5EF4-FFF2-40B4-BE49-F238E27FC236}">
                <a16:creationId xmlns:a16="http://schemas.microsoft.com/office/drawing/2014/main" id="{24140DEA-4B6D-44C7-BF9C-E734A8680952}"/>
              </a:ext>
            </a:extLst>
          </p:cNvPr>
          <p:cNvSpPr txBox="1"/>
          <p:nvPr/>
        </p:nvSpPr>
        <p:spPr>
          <a:xfrm>
            <a:off x="0" y="1500181"/>
            <a:ext cx="12192000" cy="830997"/>
          </a:xfrm>
          <a:prstGeom prst="rect">
            <a:avLst/>
          </a:prstGeom>
          <a:noFill/>
        </p:spPr>
        <p:txBody>
          <a:bodyPr wrap="square" rtlCol="0">
            <a:spAutoFit/>
          </a:bodyPr>
          <a:lstStyle/>
          <a:p>
            <a:pPr algn="ctr"/>
            <a:r>
              <a:rPr lang="en-US" sz="2400" b="1" dirty="0">
                <a:solidFill>
                  <a:srgbClr val="007A37"/>
                </a:solidFill>
              </a:rPr>
              <a:t>Upon completion of this chapter, you will be able to:</a:t>
            </a:r>
          </a:p>
          <a:p>
            <a:pPr algn="ctr"/>
            <a:endParaRPr lang="en-US" sz="2400" dirty="0">
              <a:solidFill>
                <a:srgbClr val="007A37"/>
              </a:solidFill>
            </a:endParaRPr>
          </a:p>
        </p:txBody>
      </p:sp>
    </p:spTree>
    <p:extLst>
      <p:ext uri="{BB962C8B-B14F-4D97-AF65-F5344CB8AC3E}">
        <p14:creationId xmlns:p14="http://schemas.microsoft.com/office/powerpoint/2010/main" val="29966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630355" cy="461665"/>
          </a:xfrm>
          <a:prstGeom prst="rect">
            <a:avLst/>
          </a:prstGeom>
          <a:noFill/>
        </p:spPr>
        <p:txBody>
          <a:bodyPr wrap="square" rtlCol="0">
            <a:spAutoFit/>
          </a:bodyPr>
          <a:lstStyle/>
          <a:p>
            <a:pPr lvl="0">
              <a:defRPr/>
            </a:pPr>
            <a:r>
              <a:rPr lang="en-US" sz="2400" b="1" dirty="0">
                <a:solidFill>
                  <a:prstClr val="black"/>
                </a:solidFill>
              </a:rPr>
              <a:t>Table 11-4: 8051/52 Interrupt Numbers in C</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B1EE8BC9-7CBA-415F-8A3D-57041EEE2145}"/>
              </a:ext>
            </a:extLst>
          </p:cNvPr>
          <p:cNvSpPr/>
          <p:nvPr/>
        </p:nvSpPr>
        <p:spPr>
          <a:xfrm>
            <a:off x="348343" y="2206171"/>
            <a:ext cx="11567885" cy="355600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B03707A-A5BD-4E4B-8C04-027193AE3918}"/>
              </a:ext>
            </a:extLst>
          </p:cNvPr>
          <p:cNvPicPr>
            <a:picLocks noChangeAspect="1"/>
          </p:cNvPicPr>
          <p:nvPr/>
        </p:nvPicPr>
        <p:blipFill rotWithShape="1">
          <a:blip r:embed="rId2">
            <a:extLst>
              <a:ext uri="{28A0092B-C50C-407E-A947-70E740481C1C}">
                <a14:useLocalDpi xmlns:a14="http://schemas.microsoft.com/office/drawing/2010/main" val="0"/>
              </a:ext>
            </a:extLst>
          </a:blip>
          <a:srcRect b="19813"/>
          <a:stretch/>
        </p:blipFill>
        <p:spPr>
          <a:xfrm>
            <a:off x="1202006" y="2393720"/>
            <a:ext cx="9787988" cy="3180901"/>
          </a:xfrm>
          <a:prstGeom prst="rect">
            <a:avLst/>
          </a:prstGeom>
        </p:spPr>
      </p:pic>
    </p:spTree>
    <p:extLst>
      <p:ext uri="{BB962C8B-B14F-4D97-AF65-F5344CB8AC3E}">
        <p14:creationId xmlns:p14="http://schemas.microsoft.com/office/powerpoint/2010/main" val="375985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2099C7-ACC7-439A-9EA4-DF0D7D4D60D3}"/>
              </a:ext>
            </a:extLst>
          </p:cNvPr>
          <p:cNvSpPr/>
          <p:nvPr/>
        </p:nvSpPr>
        <p:spPr>
          <a:xfrm>
            <a:off x="8495073" y="3052916"/>
            <a:ext cx="3231535" cy="1199819"/>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46770"/>
            <a:ext cx="10938389" cy="528350"/>
          </a:xfrm>
          <a:prstGeom prst="rect">
            <a:avLst/>
          </a:prstGeom>
          <a:noFill/>
        </p:spPr>
        <p:txBody>
          <a:bodyPr wrap="square">
            <a:spAutoFit/>
          </a:bodyPr>
          <a:lstStyle/>
          <a:p>
            <a:pPr>
              <a:lnSpc>
                <a:spcPts val="1700"/>
              </a:lnSpc>
            </a:pPr>
            <a:r>
              <a:rPr lang="en-US" sz="1600" b="1" dirty="0"/>
              <a:t>Write a C program that continuously gets a single bit of data from P1.7 and sends it to P1.0, while simultaneously creating a square wave of 200 µs period on pin P2.5.  Use timer 0 to create the square wave.  Assume that XTAL = 11.0592 </a:t>
            </a:r>
            <a:r>
              <a:rPr lang="en-US" sz="1600" b="1" dirty="0" err="1"/>
              <a:t>MHz.</a:t>
            </a:r>
            <a:endParaRPr lang="en-US" sz="1600" b="1" dirty="0"/>
          </a:p>
        </p:txBody>
      </p:sp>
      <p:sp>
        <p:nvSpPr>
          <p:cNvPr id="8" name="TextBox 7">
            <a:extLst>
              <a:ext uri="{FF2B5EF4-FFF2-40B4-BE49-F238E27FC236}">
                <a16:creationId xmlns:a16="http://schemas.microsoft.com/office/drawing/2014/main" id="{7FB0E6BF-D319-404B-8308-B7EC6638C5E4}"/>
              </a:ext>
            </a:extLst>
          </p:cNvPr>
          <p:cNvSpPr txBox="1"/>
          <p:nvPr/>
        </p:nvSpPr>
        <p:spPr>
          <a:xfrm>
            <a:off x="948812" y="2192369"/>
            <a:ext cx="10488938" cy="4718599"/>
          </a:xfrm>
          <a:prstGeom prst="rect">
            <a:avLst/>
          </a:prstGeom>
          <a:noFill/>
        </p:spPr>
        <p:txBody>
          <a:bodyPr wrap="square">
            <a:spAutoFit/>
          </a:bodyPr>
          <a:lstStyle/>
          <a:p>
            <a:pPr>
              <a:lnSpc>
                <a:spcPts val="1500"/>
              </a:lnSpc>
            </a:pPr>
            <a:r>
              <a:rPr lang="en-US" sz="1500" b="1" dirty="0">
                <a:solidFill>
                  <a:srgbClr val="004620"/>
                </a:solidFill>
                <a:latin typeface="Courier New" panose="02070309020205020404" pitchFamily="49" charset="0"/>
                <a:cs typeface="Courier New" panose="02070309020205020404" pitchFamily="49" charset="0"/>
              </a:rPr>
              <a:t>We will use timer 0 in mode 2 (auto-reload).  One half of the period is 100 µs.  </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100 /1. 085 </a:t>
            </a:r>
            <a:r>
              <a:rPr lang="en-US" sz="1500" b="1" dirty="0" err="1">
                <a:solidFill>
                  <a:srgbClr val="004620"/>
                </a:solidFill>
                <a:latin typeface="Courier New" panose="02070309020205020404" pitchFamily="49" charset="0"/>
                <a:cs typeface="Courier New" panose="02070309020205020404" pitchFamily="49" charset="0"/>
              </a:rPr>
              <a:t>ms</a:t>
            </a:r>
            <a:r>
              <a:rPr lang="en-US" sz="1500" b="1" dirty="0">
                <a:solidFill>
                  <a:srgbClr val="004620"/>
                </a:solidFill>
                <a:latin typeface="Courier New" panose="02070309020205020404" pitchFamily="49" charset="0"/>
                <a:cs typeface="Courier New" panose="02070309020205020404" pitchFamily="49" charset="0"/>
              </a:rPr>
              <a:t> = 92, and TH0 = 256 – 92 = 164 or A4H</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#include &lt;reg51.h&gt;</a:t>
            </a:r>
          </a:p>
          <a:p>
            <a:pPr>
              <a:lnSpc>
                <a:spcPts val="1500"/>
              </a:lnSpc>
            </a:pPr>
            <a:r>
              <a:rPr lang="en-US" sz="1500" b="1" dirty="0" err="1">
                <a:solidFill>
                  <a:srgbClr val="004620"/>
                </a:solidFill>
                <a:latin typeface="Courier New" panose="02070309020205020404" pitchFamily="49" charset="0"/>
                <a:cs typeface="Courier New" panose="02070309020205020404" pitchFamily="49" charset="0"/>
              </a:rPr>
              <a:t>sbit</a:t>
            </a:r>
            <a:r>
              <a:rPr lang="en-US" sz="1500" b="1" dirty="0">
                <a:solidFill>
                  <a:srgbClr val="004620"/>
                </a:solidFill>
                <a:latin typeface="Courier New" panose="02070309020205020404" pitchFamily="49" charset="0"/>
                <a:cs typeface="Courier New" panose="02070309020205020404" pitchFamily="49" charset="0"/>
              </a:rPr>
              <a:t> SW    = P1^7;</a:t>
            </a:r>
          </a:p>
          <a:p>
            <a:pPr>
              <a:lnSpc>
                <a:spcPts val="1500"/>
              </a:lnSpc>
            </a:pPr>
            <a:r>
              <a:rPr lang="en-US" sz="1500" b="1" dirty="0" err="1">
                <a:solidFill>
                  <a:srgbClr val="004620"/>
                </a:solidFill>
                <a:latin typeface="Courier New" panose="02070309020205020404" pitchFamily="49" charset="0"/>
                <a:cs typeface="Courier New" panose="02070309020205020404" pitchFamily="49" charset="0"/>
              </a:rPr>
              <a:t>sbit</a:t>
            </a:r>
            <a:r>
              <a:rPr lang="en-US" sz="1500" b="1" dirty="0">
                <a:solidFill>
                  <a:srgbClr val="004620"/>
                </a:solidFill>
                <a:latin typeface="Courier New" panose="02070309020205020404" pitchFamily="49" charset="0"/>
                <a:cs typeface="Courier New" panose="02070309020205020404" pitchFamily="49" charset="0"/>
              </a:rPr>
              <a:t> IND   = P1^0;</a:t>
            </a:r>
          </a:p>
          <a:p>
            <a:pPr>
              <a:lnSpc>
                <a:spcPts val="1500"/>
              </a:lnSpc>
            </a:pPr>
            <a:r>
              <a:rPr lang="en-US" sz="1500" b="1" dirty="0" err="1">
                <a:solidFill>
                  <a:srgbClr val="004620"/>
                </a:solidFill>
                <a:latin typeface="Courier New" panose="02070309020205020404" pitchFamily="49" charset="0"/>
                <a:cs typeface="Courier New" panose="02070309020205020404" pitchFamily="49" charset="0"/>
              </a:rPr>
              <a:t>sbit</a:t>
            </a:r>
            <a:r>
              <a:rPr lang="en-US" sz="1500" b="1" dirty="0">
                <a:solidFill>
                  <a:srgbClr val="004620"/>
                </a:solidFill>
                <a:latin typeface="Courier New" panose="02070309020205020404" pitchFamily="49" charset="0"/>
                <a:cs typeface="Courier New" panose="02070309020205020404" pitchFamily="49" charset="0"/>
              </a:rPr>
              <a:t> WAVE  = P2^5;</a:t>
            </a:r>
          </a:p>
          <a:p>
            <a:pPr>
              <a:lnSpc>
                <a:spcPts val="15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void timer0(void) interrupt 1</a:t>
            </a:r>
          </a:p>
          <a:p>
            <a:pPr>
              <a:lnSpc>
                <a:spcPts val="15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WAVE = ~WAVE;	//toggle pin</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5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void main()</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SW = 1;		//make switch input</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TMOD = 0x02;</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TH0 = 0xA4;	//TH0 = -92</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IE = 0x82;		//enable interrupts for timer 0</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while(1)</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IND = SW;	//send switch to LED</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500"/>
              </a:lnSpc>
            </a:pPr>
            <a:r>
              <a:rPr lang="en-US" sz="1500" b="1" dirty="0">
                <a:solidFill>
                  <a:srgbClr val="004620"/>
                </a:solidFill>
                <a:latin typeface="Courier New" panose="02070309020205020404" pitchFamily="49" charset="0"/>
                <a:cs typeface="Courier New" panose="02070309020205020404" pitchFamily="49" charset="0"/>
              </a:rPr>
              <a:t>  }</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1897486"/>
            <a:ext cx="12192000" cy="365934"/>
          </a:xfrm>
          <a:prstGeom prst="rect">
            <a:avLst/>
          </a:prstGeom>
          <a:noFill/>
        </p:spPr>
        <p:txBody>
          <a:bodyPr wrap="square">
            <a:spAutoFit/>
          </a:bodyPr>
          <a:lstStyle/>
          <a:p>
            <a:pPr algn="ctr">
              <a:lnSpc>
                <a:spcPts val="2000"/>
              </a:lnSpc>
            </a:pPr>
            <a:r>
              <a:rPr lang="en-US" sz="2000" b="1" dirty="0">
                <a:solidFill>
                  <a:srgbClr val="004620"/>
                </a:solidFill>
              </a:rPr>
              <a:t>Solution:</a:t>
            </a:r>
          </a:p>
        </p:txBody>
      </p:sp>
      <p:sp>
        <p:nvSpPr>
          <p:cNvPr id="12" name="TextBox 11">
            <a:extLst>
              <a:ext uri="{FF2B5EF4-FFF2-40B4-BE49-F238E27FC236}">
                <a16:creationId xmlns:a16="http://schemas.microsoft.com/office/drawing/2014/main" id="{9A0145BF-DF9C-4EC2-A9B8-532792955E8C}"/>
              </a:ext>
            </a:extLst>
          </p:cNvPr>
          <p:cNvSpPr txBox="1"/>
          <p:nvPr/>
        </p:nvSpPr>
        <p:spPr>
          <a:xfrm>
            <a:off x="8437716" y="3276563"/>
            <a:ext cx="3346247" cy="718145"/>
          </a:xfrm>
          <a:prstGeom prst="rect">
            <a:avLst/>
          </a:prstGeom>
          <a:noFill/>
        </p:spPr>
        <p:txBody>
          <a:bodyPr wrap="square">
            <a:spAutoFit/>
          </a:bodyPr>
          <a:lstStyle/>
          <a:p>
            <a:pPr algn="ctr">
              <a:lnSpc>
                <a:spcPts val="1600"/>
              </a:lnSpc>
            </a:pPr>
            <a:r>
              <a:rPr lang="en-US" sz="1600" b="1" dirty="0">
                <a:solidFill>
                  <a:srgbClr val="004620"/>
                </a:solidFill>
                <a:latin typeface="Courier New" panose="02070309020205020404" pitchFamily="49" charset="0"/>
                <a:cs typeface="Courier New" panose="02070309020205020404" pitchFamily="49" charset="0"/>
              </a:rPr>
              <a:t>200 µs / 2 = 100 µs</a:t>
            </a:r>
          </a:p>
          <a:p>
            <a:pPr algn="ctr">
              <a:lnSpc>
                <a:spcPts val="1600"/>
              </a:lnSpc>
            </a:pPr>
            <a:endParaRPr lang="en-US" sz="1600" b="1" dirty="0">
              <a:solidFill>
                <a:srgbClr val="004620"/>
              </a:solidFill>
              <a:latin typeface="Courier New" panose="02070309020205020404" pitchFamily="49" charset="0"/>
              <a:cs typeface="Courier New" panose="02070309020205020404" pitchFamily="49" charset="0"/>
            </a:endParaRPr>
          </a:p>
          <a:p>
            <a:pPr algn="ctr">
              <a:lnSpc>
                <a:spcPts val="1600"/>
              </a:lnSpc>
            </a:pPr>
            <a:r>
              <a:rPr lang="en-US" sz="1600" b="1" dirty="0">
                <a:solidFill>
                  <a:srgbClr val="004620"/>
                </a:solidFill>
                <a:latin typeface="Courier New" panose="02070309020205020404" pitchFamily="49" charset="0"/>
                <a:cs typeface="Courier New" panose="02070309020205020404" pitchFamily="49" charset="0"/>
              </a:rPr>
              <a:t>100 µs / 1.085 µs = 92</a:t>
            </a:r>
          </a:p>
        </p:txBody>
      </p:sp>
      <p:pic>
        <p:nvPicPr>
          <p:cNvPr id="3" name="Picture 2">
            <a:extLst>
              <a:ext uri="{FF2B5EF4-FFF2-40B4-BE49-F238E27FC236}">
                <a16:creationId xmlns:a16="http://schemas.microsoft.com/office/drawing/2014/main" id="{5C6D172E-6A64-4459-ADF9-6AD14A8CA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180" y="4594581"/>
            <a:ext cx="4166124" cy="2022525"/>
          </a:xfrm>
          <a:prstGeom prst="rect">
            <a:avLst/>
          </a:prstGeom>
        </p:spPr>
      </p:pic>
    </p:spTree>
    <p:extLst>
      <p:ext uri="{BB962C8B-B14F-4D97-AF65-F5344CB8AC3E}">
        <p14:creationId xmlns:p14="http://schemas.microsoft.com/office/powerpoint/2010/main" val="80363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9" grpId="0"/>
      <p:bldP spid="8" grpId="0"/>
      <p:bldP spid="11"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971FB80-72EA-4E46-B24E-BCE44374800D}"/>
              </a:ext>
            </a:extLst>
          </p:cNvPr>
          <p:cNvSpPr/>
          <p:nvPr/>
        </p:nvSpPr>
        <p:spPr>
          <a:xfrm>
            <a:off x="3502617" y="124566"/>
            <a:ext cx="8364684" cy="653689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F408050-0E84-4E9E-B1C6-7C9BE71D6DC4}"/>
              </a:ext>
            </a:extLst>
          </p:cNvPr>
          <p:cNvSpPr/>
          <p:nvPr/>
        </p:nvSpPr>
        <p:spPr>
          <a:xfrm>
            <a:off x="3825685" y="2627915"/>
            <a:ext cx="1788079" cy="1665116"/>
          </a:xfrm>
          <a:prstGeom prst="roundRect">
            <a:avLst/>
          </a:prstGeom>
          <a:solidFill>
            <a:srgbClr val="65FFAB"/>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B0E6BF-D319-404B-8308-B7EC6638C5E4}"/>
              </a:ext>
            </a:extLst>
          </p:cNvPr>
          <p:cNvSpPr txBox="1"/>
          <p:nvPr/>
        </p:nvSpPr>
        <p:spPr>
          <a:xfrm>
            <a:off x="6003059" y="223328"/>
            <a:ext cx="5864242" cy="6562694"/>
          </a:xfrm>
          <a:prstGeom prst="rect">
            <a:avLst/>
          </a:prstGeom>
          <a:noFill/>
        </p:spPr>
        <p:txBody>
          <a:bodyPr wrap="square">
            <a:spAutoFit/>
          </a:bodyPr>
          <a:lstStyle/>
          <a:p>
            <a:pPr>
              <a:lnSpc>
                <a:spcPts val="1400"/>
              </a:lnSpc>
            </a:pPr>
            <a:r>
              <a:rPr lang="en-US" sz="1350" b="1" dirty="0">
                <a:solidFill>
                  <a:srgbClr val="004620"/>
                </a:solidFill>
                <a:latin typeface="Courier New" panose="02070309020205020404" pitchFamily="49" charset="0"/>
                <a:cs typeface="Courier New" panose="02070309020205020404" pitchFamily="49" charset="0"/>
              </a:rPr>
              <a:t>#include &lt;reg51.h&gt;</a:t>
            </a:r>
          </a:p>
          <a:p>
            <a:pPr>
              <a:lnSpc>
                <a:spcPts val="1400"/>
              </a:lnSpc>
            </a:pPr>
            <a:r>
              <a:rPr lang="en-US" sz="1350" b="1" dirty="0" err="1">
                <a:solidFill>
                  <a:srgbClr val="004620"/>
                </a:solidFill>
                <a:latin typeface="Courier New" panose="02070309020205020404" pitchFamily="49" charset="0"/>
                <a:cs typeface="Courier New" panose="02070309020205020404" pitchFamily="49" charset="0"/>
              </a:rPr>
              <a:t>sbit</a:t>
            </a:r>
            <a:r>
              <a:rPr lang="en-US" sz="1350" b="1" dirty="0">
                <a:solidFill>
                  <a:srgbClr val="004620"/>
                </a:solidFill>
                <a:latin typeface="Courier New" panose="02070309020205020404" pitchFamily="49" charset="0"/>
                <a:cs typeface="Courier New" panose="02070309020205020404" pitchFamily="49" charset="0"/>
              </a:rPr>
              <a:t> SW    = P1^7;</a:t>
            </a:r>
          </a:p>
          <a:p>
            <a:pPr>
              <a:lnSpc>
                <a:spcPts val="1400"/>
              </a:lnSpc>
            </a:pPr>
            <a:r>
              <a:rPr lang="en-US" sz="1350" b="1" dirty="0" err="1">
                <a:solidFill>
                  <a:srgbClr val="004620"/>
                </a:solidFill>
                <a:latin typeface="Courier New" panose="02070309020205020404" pitchFamily="49" charset="0"/>
                <a:cs typeface="Courier New" panose="02070309020205020404" pitchFamily="49" charset="0"/>
              </a:rPr>
              <a:t>sbit</a:t>
            </a:r>
            <a:r>
              <a:rPr lang="en-US" sz="1350" b="1" dirty="0">
                <a:solidFill>
                  <a:srgbClr val="004620"/>
                </a:solidFill>
                <a:latin typeface="Courier New" panose="02070309020205020404" pitchFamily="49" charset="0"/>
                <a:cs typeface="Courier New" panose="02070309020205020404" pitchFamily="49" charset="0"/>
              </a:rPr>
              <a:t> IND   = P1^0;</a:t>
            </a:r>
          </a:p>
          <a:p>
            <a:pPr>
              <a:lnSpc>
                <a:spcPts val="1400"/>
              </a:lnSpc>
            </a:pPr>
            <a:r>
              <a:rPr lang="en-US" sz="1350" b="1" dirty="0" err="1">
                <a:solidFill>
                  <a:srgbClr val="004620"/>
                </a:solidFill>
                <a:latin typeface="Courier New" panose="02070309020205020404" pitchFamily="49" charset="0"/>
                <a:cs typeface="Courier New" panose="02070309020205020404" pitchFamily="49" charset="0"/>
              </a:rPr>
              <a:t>sbit</a:t>
            </a:r>
            <a:r>
              <a:rPr lang="en-US" sz="1350" b="1" dirty="0">
                <a:solidFill>
                  <a:srgbClr val="004620"/>
                </a:solidFill>
                <a:latin typeface="Courier New" panose="02070309020205020404" pitchFamily="49" charset="0"/>
                <a:cs typeface="Courier New" panose="02070309020205020404" pitchFamily="49" charset="0"/>
              </a:rPr>
              <a:t> WAVE  = P2^5;</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void timer0(void) interrupt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WAVE = ~WAVE;	//toggle pin</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void serial0() interrupt 4</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if(TI ==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SBUF = 'A';	//send A to serial port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TI = 0;		//clear interrupt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else</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RI = 0;		//clear interrupt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void main()</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SW = 1;		//make switch input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TH1 = -3;		//9600 baud</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TMOD = 0x22;		//mode 2 for both timers</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TH0 = 0xA4;		//-92=A4H for timer 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SCON = 0x50;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TR0 =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TR1 = 1;		//start timer</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IE = 0x92;		//enable interrupt for T0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while(1)		//stay here</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IND = SW;		//send switch to LED</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50578413-DFD9-4811-A4DE-225A586CAB43}"/>
              </a:ext>
            </a:extLst>
          </p:cNvPr>
          <p:cNvSpPr txBox="1"/>
          <p:nvPr/>
        </p:nvSpPr>
        <p:spPr>
          <a:xfrm>
            <a:off x="336823" y="1924664"/>
            <a:ext cx="2966817" cy="4247317"/>
          </a:xfrm>
          <a:prstGeom prst="rect">
            <a:avLst/>
          </a:prstGeom>
          <a:noFill/>
        </p:spPr>
        <p:txBody>
          <a:bodyPr wrap="square">
            <a:spAutoFit/>
          </a:bodyPr>
          <a:lstStyle/>
          <a:p>
            <a:r>
              <a:rPr lang="en-US" b="1" dirty="0"/>
              <a:t>Write a C program that continuously gets a single bit of data from P1.7 and sends it to P1.0 in the main, while simultaneously (a) creating a square wave of 200 µs period on pin P2.5, and (b) sending letter ‘A’ to the serial port.  </a:t>
            </a:r>
          </a:p>
          <a:p>
            <a:r>
              <a:rPr lang="en-US" b="1" dirty="0"/>
              <a:t>Use Timer 0 to create the square wave.  </a:t>
            </a:r>
          </a:p>
          <a:p>
            <a:endParaRPr lang="en-US" b="1" dirty="0"/>
          </a:p>
          <a:p>
            <a:r>
              <a:rPr lang="en-US" b="1" dirty="0"/>
              <a:t>Assume that </a:t>
            </a:r>
          </a:p>
          <a:p>
            <a:r>
              <a:rPr lang="en-US" b="1" dirty="0"/>
              <a:t>XTAL = 11.0592 </a:t>
            </a:r>
            <a:r>
              <a:rPr lang="en-US" b="1" dirty="0" err="1"/>
              <a:t>MHz.</a:t>
            </a:r>
            <a:r>
              <a:rPr lang="en-US" b="1" dirty="0"/>
              <a:t>  </a:t>
            </a:r>
          </a:p>
          <a:p>
            <a:endParaRPr lang="en-US" b="1" dirty="0"/>
          </a:p>
          <a:p>
            <a:r>
              <a:rPr lang="en-US" b="1" dirty="0"/>
              <a:t>Use the 9600 baud rate.</a:t>
            </a:r>
          </a:p>
        </p:txBody>
      </p:sp>
      <p:sp>
        <p:nvSpPr>
          <p:cNvPr id="2" name="Rectangle: Rounded Corners 1">
            <a:extLst>
              <a:ext uri="{FF2B5EF4-FFF2-40B4-BE49-F238E27FC236}">
                <a16:creationId xmlns:a16="http://schemas.microsoft.com/office/drawing/2014/main" id="{925416BE-6BC6-40AA-81F5-6218F34F91C9}"/>
              </a:ext>
            </a:extLst>
          </p:cNvPr>
          <p:cNvSpPr/>
          <p:nvPr/>
        </p:nvSpPr>
        <p:spPr>
          <a:xfrm>
            <a:off x="3825686" y="292773"/>
            <a:ext cx="1788079" cy="587626"/>
          </a:xfrm>
          <a:prstGeom prst="roundRect">
            <a:avLst/>
          </a:prstGeom>
          <a:solidFill>
            <a:srgbClr val="65FFAB"/>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821367-2DC4-487A-99C5-8B965FC73C3A}"/>
              </a:ext>
            </a:extLst>
          </p:cNvPr>
          <p:cNvSpPr txBox="1"/>
          <p:nvPr/>
        </p:nvSpPr>
        <p:spPr>
          <a:xfrm>
            <a:off x="3825685" y="436973"/>
            <a:ext cx="1788080" cy="365935"/>
          </a:xfrm>
          <a:prstGeom prst="rect">
            <a:avLst/>
          </a:prstGeom>
          <a:noFill/>
        </p:spPr>
        <p:txBody>
          <a:bodyPr wrap="square">
            <a:spAutoFit/>
          </a:bodyPr>
          <a:lstStyle/>
          <a:p>
            <a:pPr algn="ctr">
              <a:lnSpc>
                <a:spcPts val="2000"/>
              </a:lnSpc>
            </a:pPr>
            <a:r>
              <a:rPr lang="en-US" sz="2400" b="1" dirty="0"/>
              <a:t>Solution:</a:t>
            </a:r>
          </a:p>
        </p:txBody>
      </p:sp>
      <p:sp>
        <p:nvSpPr>
          <p:cNvPr id="15" name="TextBox 14">
            <a:extLst>
              <a:ext uri="{FF2B5EF4-FFF2-40B4-BE49-F238E27FC236}">
                <a16:creationId xmlns:a16="http://schemas.microsoft.com/office/drawing/2014/main" id="{76A28267-1205-40D6-B8BC-E155C3DE1BD3}"/>
              </a:ext>
            </a:extLst>
          </p:cNvPr>
          <p:cNvSpPr txBox="1"/>
          <p:nvPr/>
        </p:nvSpPr>
        <p:spPr>
          <a:xfrm>
            <a:off x="948812" y="553064"/>
            <a:ext cx="2553805" cy="461665"/>
          </a:xfrm>
          <a:prstGeom prst="rect">
            <a:avLst/>
          </a:prstGeom>
          <a:noFill/>
        </p:spPr>
        <p:txBody>
          <a:bodyPr wrap="square" rtlCol="0">
            <a:spAutoFit/>
          </a:bodyPr>
          <a:lstStyle/>
          <a:p>
            <a:pPr lvl="0">
              <a:defRPr/>
            </a:pPr>
            <a:r>
              <a:rPr lang="en-US" sz="2400" b="1" dirty="0">
                <a:solidFill>
                  <a:prstClr val="black"/>
                </a:solidFill>
              </a:rPr>
              <a:t>Example 11-15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58ABE07-6F94-4020-A2FC-A881C90F551B}"/>
              </a:ext>
            </a:extLst>
          </p:cNvPr>
          <p:cNvSpPr txBox="1"/>
          <p:nvPr/>
        </p:nvSpPr>
        <p:spPr>
          <a:xfrm>
            <a:off x="3870048" y="2915283"/>
            <a:ext cx="1699352" cy="1178784"/>
          </a:xfrm>
          <a:prstGeom prst="rect">
            <a:avLst/>
          </a:prstGeom>
          <a:noFill/>
        </p:spPr>
        <p:txBody>
          <a:bodyPr wrap="square">
            <a:spAutoFit/>
          </a:bodyPr>
          <a:lstStyle/>
          <a:p>
            <a:pPr algn="ctr">
              <a:lnSpc>
                <a:spcPts val="1400"/>
              </a:lnSpc>
            </a:pPr>
            <a:r>
              <a:rPr lang="en-US" sz="1600" b="1" dirty="0">
                <a:cs typeface="Courier New" panose="02070309020205020404" pitchFamily="49" charset="0"/>
              </a:rPr>
              <a:t>We will use Timer 0 in mode 2 (auto-reload). TH0 = 100/1.085 µs = –92, which is A4H</a:t>
            </a:r>
          </a:p>
        </p:txBody>
      </p:sp>
    </p:spTree>
    <p:extLst>
      <p:ext uri="{BB962C8B-B14F-4D97-AF65-F5344CB8AC3E}">
        <p14:creationId xmlns:p14="http://schemas.microsoft.com/office/powerpoint/2010/main" val="293704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animBg="1"/>
      <p:bldP spid="8" grpId="0"/>
      <p:bldP spid="9" grpId="0"/>
      <p:bldP spid="2" grpId="0" animBg="1"/>
      <p:bldP spid="13" grpId="0"/>
      <p:bldP spid="15"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C971FB80-72EA-4E46-B24E-BCE44374800D}"/>
              </a:ext>
            </a:extLst>
          </p:cNvPr>
          <p:cNvSpPr/>
          <p:nvPr/>
        </p:nvSpPr>
        <p:spPr>
          <a:xfrm>
            <a:off x="3502617" y="124566"/>
            <a:ext cx="8364684" cy="653689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B0E6BF-D319-404B-8308-B7EC6638C5E4}"/>
              </a:ext>
            </a:extLst>
          </p:cNvPr>
          <p:cNvSpPr txBox="1"/>
          <p:nvPr/>
        </p:nvSpPr>
        <p:spPr>
          <a:xfrm>
            <a:off x="5936834" y="176415"/>
            <a:ext cx="5930468" cy="6562694"/>
          </a:xfrm>
          <a:prstGeom prst="rect">
            <a:avLst/>
          </a:prstGeom>
          <a:noFill/>
        </p:spPr>
        <p:txBody>
          <a:bodyPr wrap="square">
            <a:spAutoFit/>
          </a:bodyPr>
          <a:lstStyle/>
          <a:p>
            <a:pPr>
              <a:lnSpc>
                <a:spcPts val="1400"/>
              </a:lnSpc>
            </a:pPr>
            <a:r>
              <a:rPr lang="en-US" sz="1350" b="1" dirty="0">
                <a:solidFill>
                  <a:srgbClr val="004620"/>
                </a:solidFill>
                <a:latin typeface="Courier New" panose="02070309020205020404" pitchFamily="49" charset="0"/>
                <a:cs typeface="Courier New" panose="02070309020205020404" pitchFamily="49" charset="0"/>
              </a:rPr>
              <a:t>#include &lt;reg51.h&gt;</a:t>
            </a:r>
          </a:p>
          <a:p>
            <a:pPr>
              <a:lnSpc>
                <a:spcPts val="1400"/>
              </a:lnSpc>
            </a:pPr>
            <a:r>
              <a:rPr lang="en-US" sz="1350" b="1" dirty="0" err="1">
                <a:solidFill>
                  <a:srgbClr val="004620"/>
                </a:solidFill>
                <a:latin typeface="Courier New" panose="02070309020205020404" pitchFamily="49" charset="0"/>
                <a:cs typeface="Courier New" panose="02070309020205020404" pitchFamily="49" charset="0"/>
              </a:rPr>
              <a:t>sbit</a:t>
            </a:r>
            <a:r>
              <a:rPr lang="en-US" sz="1350" b="1" dirty="0">
                <a:solidFill>
                  <a:srgbClr val="004620"/>
                </a:solidFill>
                <a:latin typeface="Courier New" panose="02070309020205020404" pitchFamily="49" charset="0"/>
                <a:cs typeface="Courier New" panose="02070309020205020404" pitchFamily="49" charset="0"/>
              </a:rPr>
              <a:t> WAVE = P0^1;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void timer0() interrupt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WAVE = ~WAVE;		//toggle pin</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void serial0() interrupt 4</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if(TI ==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TI = 0;		//clear interrupt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else</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P0 = SBUF;	//put value on pins</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RI = 0;		//clear interrupt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void main()</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unsigned char x;</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P1 = 0xFF;		//make P1 an input</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TMOD = 0x22;</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TH1 = 0xF6;		//4800 baud rate</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SCON = 0x50;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TH0 = 0xA4;		//5 kHz has T = 200 µs</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IE = 0x92;		//enable interrupts</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TR1 = 1;		//start timer 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TR0 = 1;		//start timer 0</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while(1)</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x = P1;		//read value from pins</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SBUF = x;		//put value in buffer</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P2 = x;		//write value to pins</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a:p>
            <a:pPr>
              <a:lnSpc>
                <a:spcPts val="1400"/>
              </a:lnSpc>
            </a:pPr>
            <a:r>
              <a:rPr lang="en-US" sz="1350" b="1" dirty="0">
                <a:solidFill>
                  <a:srgbClr val="004620"/>
                </a:solidFill>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50578413-DFD9-4811-A4DE-225A586CAB43}"/>
              </a:ext>
            </a:extLst>
          </p:cNvPr>
          <p:cNvSpPr txBox="1"/>
          <p:nvPr/>
        </p:nvSpPr>
        <p:spPr>
          <a:xfrm>
            <a:off x="374265" y="1500994"/>
            <a:ext cx="2966817" cy="5078313"/>
          </a:xfrm>
          <a:prstGeom prst="rect">
            <a:avLst/>
          </a:prstGeom>
          <a:noFill/>
        </p:spPr>
        <p:txBody>
          <a:bodyPr wrap="square">
            <a:spAutoFit/>
          </a:bodyPr>
          <a:lstStyle/>
          <a:p>
            <a:r>
              <a:rPr lang="en-US" b="1" dirty="0"/>
              <a:t>Write a C program using interrupts to do the following:</a:t>
            </a:r>
          </a:p>
          <a:p>
            <a:endParaRPr lang="en-US" b="1" dirty="0"/>
          </a:p>
          <a:p>
            <a:pPr marL="342900" indent="-342900">
              <a:buAutoNum type="alphaLcParenBoth"/>
            </a:pPr>
            <a:r>
              <a:rPr lang="en-US" b="1" dirty="0"/>
              <a:t>Receive data serially and send it to P0,</a:t>
            </a:r>
          </a:p>
          <a:p>
            <a:pPr marL="342900" indent="-342900">
              <a:buAutoNum type="alphaLcParenBoth"/>
            </a:pPr>
            <a:endParaRPr lang="en-US" b="1" dirty="0"/>
          </a:p>
          <a:p>
            <a:r>
              <a:rPr lang="en-US" b="1" dirty="0"/>
              <a:t>(b) Read port P1, transmit data serially, and give a copy to P2,</a:t>
            </a:r>
          </a:p>
          <a:p>
            <a:endParaRPr lang="en-US" b="1" dirty="0"/>
          </a:p>
          <a:p>
            <a:r>
              <a:rPr lang="en-US" b="1" dirty="0"/>
              <a:t>(c) Make timer 0 generate a square wave of 5 kHz frequency on P0.1.</a:t>
            </a:r>
          </a:p>
          <a:p>
            <a:endParaRPr lang="en-US" b="1" dirty="0"/>
          </a:p>
          <a:p>
            <a:r>
              <a:rPr lang="en-US" b="1" dirty="0"/>
              <a:t>Assume that</a:t>
            </a:r>
          </a:p>
          <a:p>
            <a:r>
              <a:rPr lang="en-US" b="1" dirty="0"/>
              <a:t> XTAL = 11.0592 </a:t>
            </a:r>
            <a:r>
              <a:rPr lang="en-US" b="1" dirty="0" err="1"/>
              <a:t>MHz.</a:t>
            </a:r>
            <a:r>
              <a:rPr lang="en-US" b="1" dirty="0"/>
              <a:t>  Set the baud rate at 4800.</a:t>
            </a:r>
          </a:p>
        </p:txBody>
      </p:sp>
      <p:sp>
        <p:nvSpPr>
          <p:cNvPr id="2" name="Rectangle: Rounded Corners 1">
            <a:extLst>
              <a:ext uri="{FF2B5EF4-FFF2-40B4-BE49-F238E27FC236}">
                <a16:creationId xmlns:a16="http://schemas.microsoft.com/office/drawing/2014/main" id="{925416BE-6BC6-40AA-81F5-6218F34F91C9}"/>
              </a:ext>
            </a:extLst>
          </p:cNvPr>
          <p:cNvSpPr/>
          <p:nvPr/>
        </p:nvSpPr>
        <p:spPr>
          <a:xfrm>
            <a:off x="3825686" y="292773"/>
            <a:ext cx="1788079" cy="587626"/>
          </a:xfrm>
          <a:prstGeom prst="roundRect">
            <a:avLst/>
          </a:prstGeom>
          <a:solidFill>
            <a:srgbClr val="65FFAB"/>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6821367-2DC4-487A-99C5-8B965FC73C3A}"/>
              </a:ext>
            </a:extLst>
          </p:cNvPr>
          <p:cNvSpPr txBox="1"/>
          <p:nvPr/>
        </p:nvSpPr>
        <p:spPr>
          <a:xfrm>
            <a:off x="3825685" y="436973"/>
            <a:ext cx="1788080" cy="365935"/>
          </a:xfrm>
          <a:prstGeom prst="rect">
            <a:avLst/>
          </a:prstGeom>
          <a:noFill/>
        </p:spPr>
        <p:txBody>
          <a:bodyPr wrap="square">
            <a:spAutoFit/>
          </a:bodyPr>
          <a:lstStyle/>
          <a:p>
            <a:pPr algn="ctr">
              <a:lnSpc>
                <a:spcPts val="2000"/>
              </a:lnSpc>
            </a:pPr>
            <a:r>
              <a:rPr lang="en-US" sz="2400" b="1" dirty="0"/>
              <a:t>Solution:</a:t>
            </a:r>
          </a:p>
        </p:txBody>
      </p:sp>
      <p:sp>
        <p:nvSpPr>
          <p:cNvPr id="15" name="TextBox 14">
            <a:extLst>
              <a:ext uri="{FF2B5EF4-FFF2-40B4-BE49-F238E27FC236}">
                <a16:creationId xmlns:a16="http://schemas.microsoft.com/office/drawing/2014/main" id="{76A28267-1205-40D6-B8BC-E155C3DE1BD3}"/>
              </a:ext>
            </a:extLst>
          </p:cNvPr>
          <p:cNvSpPr txBox="1"/>
          <p:nvPr/>
        </p:nvSpPr>
        <p:spPr>
          <a:xfrm>
            <a:off x="948812" y="553064"/>
            <a:ext cx="2553805" cy="461665"/>
          </a:xfrm>
          <a:prstGeom prst="rect">
            <a:avLst/>
          </a:prstGeom>
          <a:noFill/>
        </p:spPr>
        <p:txBody>
          <a:bodyPr wrap="square" rtlCol="0">
            <a:spAutoFit/>
          </a:bodyPr>
          <a:lstStyle/>
          <a:p>
            <a:pPr lvl="0">
              <a:defRPr/>
            </a:pPr>
            <a:r>
              <a:rPr lang="en-US" sz="2400" b="1" dirty="0">
                <a:solidFill>
                  <a:prstClr val="black"/>
                </a:solidFill>
              </a:rPr>
              <a:t>Example 11-16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1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p:bldP spid="9" grpId="0"/>
      <p:bldP spid="2" grpId="0" animBg="1"/>
      <p:bldP spid="13"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11-17</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FB0E6BF-D319-404B-8308-B7EC6638C5E4}"/>
              </a:ext>
            </a:extLst>
          </p:cNvPr>
          <p:cNvSpPr txBox="1"/>
          <p:nvPr/>
        </p:nvSpPr>
        <p:spPr>
          <a:xfrm>
            <a:off x="948812" y="1371600"/>
            <a:ext cx="7074311" cy="5433539"/>
          </a:xfrm>
          <a:prstGeom prst="rect">
            <a:avLst/>
          </a:prstGeom>
          <a:noFill/>
        </p:spPr>
        <p:txBody>
          <a:bodyPr wrap="square">
            <a:spAutoFit/>
          </a:bodyPr>
          <a:lstStyle/>
          <a:p>
            <a:pPr>
              <a:lnSpc>
                <a:spcPts val="1600"/>
              </a:lnSpc>
            </a:pPr>
            <a:r>
              <a:rPr lang="en-US" sz="1500" b="1" dirty="0">
                <a:solidFill>
                  <a:srgbClr val="004620"/>
                </a:solidFill>
                <a:latin typeface="Courier New" panose="02070309020205020404" pitchFamily="49" charset="0"/>
                <a:cs typeface="Courier New" panose="02070309020205020404" pitchFamily="49" charset="0"/>
              </a:rPr>
              <a:t>#include &lt;reg51.h&gt;</a:t>
            </a:r>
          </a:p>
          <a:p>
            <a:pPr>
              <a:lnSpc>
                <a:spcPts val="16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600"/>
              </a:lnSpc>
            </a:pPr>
            <a:r>
              <a:rPr lang="en-US" sz="1500" b="1" dirty="0" err="1">
                <a:solidFill>
                  <a:srgbClr val="004620"/>
                </a:solidFill>
                <a:latin typeface="Courier New" panose="02070309020205020404" pitchFamily="49" charset="0"/>
                <a:cs typeface="Courier New" panose="02070309020205020404" pitchFamily="49" charset="0"/>
              </a:rPr>
              <a:t>sbit</a:t>
            </a:r>
            <a:r>
              <a:rPr lang="en-US" sz="1500" b="1" dirty="0">
                <a:solidFill>
                  <a:srgbClr val="004620"/>
                </a:solidFill>
                <a:latin typeface="Courier New" panose="02070309020205020404" pitchFamily="49" charset="0"/>
                <a:cs typeface="Courier New" panose="02070309020205020404" pitchFamily="49" charset="0"/>
              </a:rPr>
              <a:t> WAVE = P2^1;</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unsigned char </a:t>
            </a:r>
            <a:r>
              <a:rPr lang="en-US" sz="1500" b="1" dirty="0" err="1">
                <a:solidFill>
                  <a:srgbClr val="004620"/>
                </a:solidFill>
                <a:latin typeface="Courier New" panose="02070309020205020404" pitchFamily="49" charset="0"/>
                <a:cs typeface="Courier New" panose="02070309020205020404" pitchFamily="49" charset="0"/>
              </a:rPr>
              <a:t>cnt</a:t>
            </a:r>
            <a:r>
              <a:rPr lang="en-US" sz="1500" b="1" dirty="0">
                <a:solidFill>
                  <a:srgbClr val="004620"/>
                </a:solidFill>
                <a:latin typeface="Courier New" panose="02070309020205020404" pitchFamily="49" charset="0"/>
                <a:cs typeface="Courier New" panose="02070309020205020404" pitchFamily="49" charset="0"/>
              </a:rPr>
              <a:t>;</a:t>
            </a:r>
          </a:p>
          <a:p>
            <a:pPr>
              <a:lnSpc>
                <a:spcPts val="16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void timer0() interrupt 1</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WAVE = ~WAVE;		//toggle pin</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6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void timer1() interrupt 3</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r>
              <a:rPr lang="en-US" sz="1500" b="1" dirty="0" err="1">
                <a:solidFill>
                  <a:srgbClr val="004620"/>
                </a:solidFill>
                <a:latin typeface="Courier New" panose="02070309020205020404" pitchFamily="49" charset="0"/>
                <a:cs typeface="Courier New" panose="02070309020205020404" pitchFamily="49" charset="0"/>
              </a:rPr>
              <a:t>cnt</a:t>
            </a:r>
            <a:r>
              <a:rPr lang="en-US" sz="1500" b="1" dirty="0">
                <a:solidFill>
                  <a:srgbClr val="004620"/>
                </a:solidFill>
                <a:latin typeface="Courier New" panose="02070309020205020404" pitchFamily="49" charset="0"/>
                <a:cs typeface="Courier New" panose="02070309020205020404" pitchFamily="49" charset="0"/>
              </a:rPr>
              <a:t>++;		//increment counter</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P0 = </a:t>
            </a:r>
            <a:r>
              <a:rPr lang="en-US" sz="1500" b="1" dirty="0" err="1">
                <a:solidFill>
                  <a:srgbClr val="004620"/>
                </a:solidFill>
                <a:latin typeface="Courier New" panose="02070309020205020404" pitchFamily="49" charset="0"/>
                <a:cs typeface="Courier New" panose="02070309020205020404" pitchFamily="49" charset="0"/>
              </a:rPr>
              <a:t>cnt</a:t>
            </a:r>
            <a:r>
              <a:rPr lang="en-US" sz="1500" b="1" dirty="0">
                <a:solidFill>
                  <a:srgbClr val="004620"/>
                </a:solidFill>
                <a:latin typeface="Courier New" panose="02070309020205020404" pitchFamily="49" charset="0"/>
                <a:cs typeface="Courier New" panose="02070309020205020404" pitchFamily="49" charset="0"/>
              </a:rPr>
              <a:t>;		//display value on pins</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600"/>
              </a:lnSpc>
            </a:pPr>
            <a:endParaRPr lang="en-US" sz="1500" b="1" dirty="0">
              <a:solidFill>
                <a:srgbClr val="004620"/>
              </a:solidFill>
              <a:latin typeface="Courier New" panose="02070309020205020404" pitchFamily="49" charset="0"/>
              <a:cs typeface="Courier New" panose="02070309020205020404" pitchFamily="49" charset="0"/>
            </a:endParaRP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void main()</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r>
              <a:rPr lang="en-US" sz="1500" b="1" dirty="0" err="1">
                <a:solidFill>
                  <a:srgbClr val="004620"/>
                </a:solidFill>
                <a:latin typeface="Courier New" panose="02070309020205020404" pitchFamily="49" charset="0"/>
                <a:cs typeface="Courier New" panose="02070309020205020404" pitchFamily="49" charset="0"/>
              </a:rPr>
              <a:t>cnt</a:t>
            </a:r>
            <a:r>
              <a:rPr lang="en-US" sz="1500" b="1" dirty="0">
                <a:solidFill>
                  <a:srgbClr val="004620"/>
                </a:solidFill>
                <a:latin typeface="Courier New" panose="02070309020205020404" pitchFamily="49" charset="0"/>
                <a:cs typeface="Courier New" panose="02070309020205020404" pitchFamily="49" charset="0"/>
              </a:rPr>
              <a:t> = 0;		//set counter to zero</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TMOD = 0x42;</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TH0 = 0x-46;		//10000 Hz</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IE = 0x86;		//enable interrupts</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TR0 = 1;		//start timer 0</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TR1 = 1;		//start timer 1</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while(1);		//wait until interrupted</a:t>
            </a:r>
          </a:p>
          <a:p>
            <a:pPr>
              <a:lnSpc>
                <a:spcPts val="1600"/>
              </a:lnSpc>
            </a:pPr>
            <a:r>
              <a:rPr lang="en-US" sz="1500" b="1" dirty="0">
                <a:solidFill>
                  <a:srgbClr val="004620"/>
                </a:solidFill>
                <a:latin typeface="Courier New" panose="02070309020205020404" pitchFamily="49" charset="0"/>
                <a:cs typeface="Courier New" panose="02070309020205020404" pitchFamily="49" charset="0"/>
              </a:rPr>
              <a:t>  }</a:t>
            </a:r>
          </a:p>
        </p:txBody>
      </p:sp>
      <p:sp>
        <p:nvSpPr>
          <p:cNvPr id="15" name="Rectangle 14">
            <a:extLst>
              <a:ext uri="{FF2B5EF4-FFF2-40B4-BE49-F238E27FC236}">
                <a16:creationId xmlns:a16="http://schemas.microsoft.com/office/drawing/2014/main" id="{7077841A-7DBB-44EF-8137-61F031AEFA84}"/>
              </a:ext>
            </a:extLst>
          </p:cNvPr>
          <p:cNvSpPr/>
          <p:nvPr/>
        </p:nvSpPr>
        <p:spPr>
          <a:xfrm>
            <a:off x="3091543" y="227802"/>
            <a:ext cx="8775758" cy="786928"/>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0578413-DFD9-4811-A4DE-225A586CAB43}"/>
              </a:ext>
            </a:extLst>
          </p:cNvPr>
          <p:cNvSpPr txBox="1"/>
          <p:nvPr/>
        </p:nvSpPr>
        <p:spPr>
          <a:xfrm>
            <a:off x="3203884" y="277167"/>
            <a:ext cx="8653819" cy="669414"/>
          </a:xfrm>
          <a:prstGeom prst="rect">
            <a:avLst/>
          </a:prstGeom>
          <a:noFill/>
        </p:spPr>
        <p:txBody>
          <a:bodyPr wrap="square">
            <a:spAutoFit/>
          </a:bodyPr>
          <a:lstStyle/>
          <a:p>
            <a:pPr algn="ctr">
              <a:lnSpc>
                <a:spcPts val="1500"/>
              </a:lnSpc>
            </a:pPr>
            <a:r>
              <a:rPr lang="en-US" sz="1400" b="1" dirty="0"/>
              <a:t>Write a C program using interrupts to do the following: (a) Generate a 10000 Hz frequency on P2.1 using T0 8-bit auto-reload, (b) Use timer 1 as an event counter to count up a 1-Hz pulse and display it on P0. The pulse is connected to EX1.  Assume that XTAL = 11.0592 </a:t>
            </a:r>
            <a:r>
              <a:rPr lang="en-US" sz="1400" b="1" dirty="0" err="1"/>
              <a:t>MHz.</a:t>
            </a:r>
            <a:r>
              <a:rPr lang="en-US" sz="1400" b="1" dirty="0"/>
              <a:t> Set the baud rate at 9600.</a:t>
            </a:r>
          </a:p>
        </p:txBody>
      </p:sp>
      <p:sp>
        <p:nvSpPr>
          <p:cNvPr id="16" name="TextBox 15">
            <a:extLst>
              <a:ext uri="{FF2B5EF4-FFF2-40B4-BE49-F238E27FC236}">
                <a16:creationId xmlns:a16="http://schemas.microsoft.com/office/drawing/2014/main" id="{403FD170-AD0A-4240-8504-D96A44E38D3E}"/>
              </a:ext>
            </a:extLst>
          </p:cNvPr>
          <p:cNvSpPr txBox="1"/>
          <p:nvPr/>
        </p:nvSpPr>
        <p:spPr>
          <a:xfrm>
            <a:off x="-324699" y="1069825"/>
            <a:ext cx="12192000" cy="365934"/>
          </a:xfrm>
          <a:prstGeom prst="rect">
            <a:avLst/>
          </a:prstGeom>
          <a:noFill/>
        </p:spPr>
        <p:txBody>
          <a:bodyPr wrap="square">
            <a:spAutoFit/>
          </a:bodyPr>
          <a:lstStyle/>
          <a:p>
            <a:pPr algn="ctr">
              <a:lnSpc>
                <a:spcPts val="2000"/>
              </a:lnSpc>
            </a:pPr>
            <a:r>
              <a:rPr lang="en-US" sz="2000" b="1" dirty="0">
                <a:solidFill>
                  <a:schemeClr val="bg1"/>
                </a:solidFill>
              </a:rPr>
              <a:t>Solution:</a:t>
            </a:r>
          </a:p>
        </p:txBody>
      </p:sp>
      <p:pic>
        <p:nvPicPr>
          <p:cNvPr id="4" name="Picture 3">
            <a:extLst>
              <a:ext uri="{FF2B5EF4-FFF2-40B4-BE49-F238E27FC236}">
                <a16:creationId xmlns:a16="http://schemas.microsoft.com/office/drawing/2014/main" id="{C38A0DC2-2BED-4769-A002-6CD5A4B49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4203" y="3535289"/>
            <a:ext cx="4573500" cy="3094909"/>
          </a:xfrm>
          <a:prstGeom prst="rect">
            <a:avLst/>
          </a:prstGeom>
        </p:spPr>
      </p:pic>
      <p:sp>
        <p:nvSpPr>
          <p:cNvPr id="12" name="Rectangle 11">
            <a:extLst>
              <a:ext uri="{FF2B5EF4-FFF2-40B4-BE49-F238E27FC236}">
                <a16:creationId xmlns:a16="http://schemas.microsoft.com/office/drawing/2014/main" id="{8EFDE741-BC7C-4A12-B859-0141120E7D12}"/>
              </a:ext>
            </a:extLst>
          </p:cNvPr>
          <p:cNvSpPr/>
          <p:nvPr/>
        </p:nvSpPr>
        <p:spPr>
          <a:xfrm>
            <a:off x="8023123" y="2053594"/>
            <a:ext cx="3231535" cy="1199819"/>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A14F299-0F28-4D60-BB33-F912E2303166}"/>
              </a:ext>
            </a:extLst>
          </p:cNvPr>
          <p:cNvSpPr txBox="1"/>
          <p:nvPr/>
        </p:nvSpPr>
        <p:spPr>
          <a:xfrm>
            <a:off x="8245985" y="2370496"/>
            <a:ext cx="3008673" cy="647613"/>
          </a:xfrm>
          <a:prstGeom prst="rect">
            <a:avLst/>
          </a:prstGeom>
          <a:noFill/>
        </p:spPr>
        <p:txBody>
          <a:bodyPr wrap="square">
            <a:spAutoFit/>
          </a:bodyPr>
          <a:lstStyle/>
          <a:p>
            <a:pPr>
              <a:lnSpc>
                <a:spcPts val="1400"/>
              </a:lnSpc>
            </a:pPr>
            <a:r>
              <a:rPr lang="en-US" sz="1600" b="1" dirty="0">
                <a:solidFill>
                  <a:srgbClr val="004620"/>
                </a:solidFill>
                <a:latin typeface="Courier New" panose="02070309020205020404" pitchFamily="49" charset="0"/>
                <a:cs typeface="Courier New" panose="02070309020205020404" pitchFamily="49" charset="0"/>
              </a:rPr>
              <a:t>1 / 10000 Hz = 100 µs</a:t>
            </a:r>
          </a:p>
          <a:p>
            <a:pPr>
              <a:lnSpc>
                <a:spcPts val="1400"/>
              </a:lnSpc>
            </a:pPr>
            <a:r>
              <a:rPr lang="en-US" sz="1600" b="1" dirty="0">
                <a:solidFill>
                  <a:srgbClr val="004620"/>
                </a:solidFill>
                <a:latin typeface="Courier New" panose="02070309020205020404" pitchFamily="49" charset="0"/>
                <a:cs typeface="Courier New" panose="02070309020205020404" pitchFamily="49" charset="0"/>
              </a:rPr>
              <a:t>100 µs / 2 = 50 µs</a:t>
            </a:r>
          </a:p>
          <a:p>
            <a:pPr>
              <a:lnSpc>
                <a:spcPts val="1400"/>
              </a:lnSpc>
            </a:pPr>
            <a:r>
              <a:rPr lang="en-US" sz="1600" b="1" dirty="0">
                <a:solidFill>
                  <a:srgbClr val="004620"/>
                </a:solidFill>
                <a:latin typeface="Courier New" panose="02070309020205020404" pitchFamily="49" charset="0"/>
                <a:cs typeface="Courier New" panose="02070309020205020404" pitchFamily="49" charset="0"/>
              </a:rPr>
              <a:t>50 µs / 1.085 µs = 46</a:t>
            </a:r>
          </a:p>
        </p:txBody>
      </p:sp>
    </p:spTree>
    <p:extLst>
      <p:ext uri="{BB962C8B-B14F-4D97-AF65-F5344CB8AC3E}">
        <p14:creationId xmlns:p14="http://schemas.microsoft.com/office/powerpoint/2010/main" val="165855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5" grpId="0" animBg="1"/>
      <p:bldP spid="9" grpId="0"/>
      <p:bldP spid="16" grpId="0"/>
      <p:bldP spid="12"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2507226"/>
            <a:ext cx="10854813"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t>The concept of the interrupt and interrupt programming</a:t>
            </a:r>
          </a:p>
          <a:p>
            <a:pPr marL="457200" indent="-457200">
              <a:buFont typeface="Arial" panose="020B0604020202020204" pitchFamily="34" charset="0"/>
              <a:buChar char="•"/>
            </a:pPr>
            <a:r>
              <a:rPr lang="en-US" sz="2800" b="1" dirty="0"/>
              <a:t>Section 11.1, the basics of 8051 interrupts,</a:t>
            </a:r>
          </a:p>
          <a:p>
            <a:pPr marL="457200" indent="-457200">
              <a:buFont typeface="Arial" panose="020B0604020202020204" pitchFamily="34" charset="0"/>
              <a:buChar char="•"/>
            </a:pPr>
            <a:r>
              <a:rPr lang="en-US" sz="2800" b="1" dirty="0"/>
              <a:t>Section 11.2, the interrupts belonging to Timers 0 and 1,</a:t>
            </a:r>
          </a:p>
          <a:p>
            <a:pPr marL="457200" indent="-457200">
              <a:buFont typeface="Arial" panose="020B0604020202020204" pitchFamily="34" charset="0"/>
              <a:buChar char="•"/>
            </a:pPr>
            <a:r>
              <a:rPr lang="en-US" sz="2800" b="1" dirty="0"/>
              <a:t>Section 11.3, external hardware interrupts,</a:t>
            </a:r>
          </a:p>
          <a:p>
            <a:pPr marL="457200" indent="-457200">
              <a:buFont typeface="Arial" panose="020B0604020202020204" pitchFamily="34" charset="0"/>
              <a:buChar char="•"/>
            </a:pPr>
            <a:r>
              <a:rPr lang="en-US" sz="2800" b="1" dirty="0"/>
              <a:t>Section 11.4, the interrupt related to serial communication,</a:t>
            </a:r>
          </a:p>
          <a:p>
            <a:pPr marL="457200" indent="-457200">
              <a:buFont typeface="Arial" panose="020B0604020202020204" pitchFamily="34" charset="0"/>
              <a:buChar char="•"/>
            </a:pPr>
            <a:r>
              <a:rPr lang="en-US" sz="2800" b="1" dirty="0"/>
              <a:t>Section 11.5, interrupt priority in the 8051/52,</a:t>
            </a:r>
          </a:p>
          <a:p>
            <a:pPr marL="457200" indent="-457200">
              <a:buFont typeface="Arial" panose="020B0604020202020204" pitchFamily="34" charset="0"/>
              <a:buChar char="•"/>
            </a:pPr>
            <a:r>
              <a:rPr lang="en-US" sz="2800" b="1" dirty="0"/>
              <a:t>Section 11.6, C programming of 8051 interrupts</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Tree>
    <p:extLst>
      <p:ext uri="{BB962C8B-B14F-4D97-AF65-F5344CB8AC3E}">
        <p14:creationId xmlns:p14="http://schemas.microsoft.com/office/powerpoint/2010/main" val="3871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6223D1-479F-4719-902F-D1EAF00869F6}"/>
              </a:ext>
            </a:extLst>
          </p:cNvPr>
          <p:cNvSpPr/>
          <p:nvPr/>
        </p:nvSpPr>
        <p:spPr>
          <a:xfrm>
            <a:off x="703277" y="1956393"/>
            <a:ext cx="10785446" cy="4348543"/>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98A6071F-8061-4722-B88C-B5EBF59EAFEF}"/>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11-1: Interrupt Vector Table for the 8051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B75A9E2-8F30-40A6-848C-C26568A25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570" y="2584211"/>
            <a:ext cx="10016860" cy="3034923"/>
          </a:xfrm>
          <a:prstGeom prst="rect">
            <a:avLst/>
          </a:prstGeom>
        </p:spPr>
      </p:pic>
    </p:spTree>
    <p:extLst>
      <p:ext uri="{BB962C8B-B14F-4D97-AF65-F5344CB8AC3E}">
        <p14:creationId xmlns:p14="http://schemas.microsoft.com/office/powerpoint/2010/main" val="145392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Figure 11-1. Redirecting the 8051 from the Interrupt Vector Table at Power-up</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38D773C-6E83-4660-8154-DD027AF7106F}"/>
              </a:ext>
            </a:extLst>
          </p:cNvPr>
          <p:cNvSpPr/>
          <p:nvPr/>
        </p:nvSpPr>
        <p:spPr>
          <a:xfrm>
            <a:off x="703277" y="1659193"/>
            <a:ext cx="10785446" cy="4645743"/>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6E4ADC3-4262-4500-8EF9-98A4FB3CACDE}"/>
              </a:ext>
            </a:extLst>
          </p:cNvPr>
          <p:cNvSpPr txBox="1"/>
          <p:nvPr/>
        </p:nvSpPr>
        <p:spPr>
          <a:xfrm>
            <a:off x="1150374" y="1997839"/>
            <a:ext cx="9955161" cy="3970318"/>
          </a:xfrm>
          <a:prstGeom prst="rect">
            <a:avLst/>
          </a:prstGeom>
          <a:noFill/>
        </p:spPr>
        <p:txBody>
          <a:bodyPr wrap="square">
            <a:spAutoFit/>
          </a:bodyPr>
          <a:lstStyle/>
          <a:p>
            <a:r>
              <a:rPr lang="en-US" sz="2800" b="1" dirty="0">
                <a:solidFill>
                  <a:srgbClr val="004620"/>
                </a:solidFill>
                <a:latin typeface="Courier New" panose="02070309020205020404" pitchFamily="49" charset="0"/>
                <a:cs typeface="Courier New" panose="02070309020205020404" pitchFamily="49" charset="0"/>
              </a:rPr>
              <a:t>		ORG	0	;wake-up ROM reset location</a:t>
            </a:r>
          </a:p>
          <a:p>
            <a:r>
              <a:rPr lang="en-US" sz="2800" b="1" dirty="0">
                <a:solidFill>
                  <a:srgbClr val="004620"/>
                </a:solidFill>
                <a:latin typeface="Courier New" panose="02070309020205020404" pitchFamily="49" charset="0"/>
                <a:cs typeface="Courier New" panose="02070309020205020404" pitchFamily="49" charset="0"/>
              </a:rPr>
              <a:t>		LJMP	MAIN	;bypass interrupt vector table</a:t>
            </a:r>
          </a:p>
          <a:p>
            <a:endParaRPr lang="en-US" sz="2800" b="1" dirty="0">
              <a:solidFill>
                <a:srgbClr val="004620"/>
              </a:solidFill>
              <a:latin typeface="Courier New" panose="02070309020205020404" pitchFamily="49" charset="0"/>
              <a:cs typeface="Courier New" panose="02070309020205020404" pitchFamily="49" charset="0"/>
            </a:endParaRPr>
          </a:p>
          <a:p>
            <a:r>
              <a:rPr lang="en-US" sz="2800" b="1" dirty="0">
                <a:solidFill>
                  <a:srgbClr val="004620"/>
                </a:solidFill>
                <a:latin typeface="Courier New" panose="02070309020205020404" pitchFamily="49" charset="0"/>
                <a:cs typeface="Courier New" panose="02070309020205020404" pitchFamily="49" charset="0"/>
              </a:rPr>
              <a:t>;---- the wake-up program</a:t>
            </a:r>
          </a:p>
          <a:p>
            <a:r>
              <a:rPr lang="en-US" sz="2800" b="1" dirty="0">
                <a:solidFill>
                  <a:srgbClr val="004620"/>
                </a:solidFill>
                <a:latin typeface="Courier New" panose="02070309020205020404" pitchFamily="49" charset="0"/>
                <a:cs typeface="Courier New" panose="02070309020205020404" pitchFamily="49" charset="0"/>
              </a:rPr>
              <a:t>		ORG	30H</a:t>
            </a:r>
          </a:p>
          <a:p>
            <a:r>
              <a:rPr lang="en-US" sz="2800" b="1" dirty="0">
                <a:solidFill>
                  <a:srgbClr val="004620"/>
                </a:solidFill>
                <a:latin typeface="Courier New" panose="02070309020205020404" pitchFamily="49" charset="0"/>
                <a:cs typeface="Courier New" panose="02070309020205020404" pitchFamily="49" charset="0"/>
              </a:rPr>
              <a:t>MAIN:</a:t>
            </a:r>
          </a:p>
          <a:p>
            <a:r>
              <a:rPr lang="en-US" sz="2800" b="1" dirty="0">
                <a:solidFill>
                  <a:srgbClr val="004620"/>
                </a:solidFill>
                <a:latin typeface="Courier New" panose="02070309020205020404" pitchFamily="49" charset="0"/>
                <a:cs typeface="Courier New" panose="02070309020205020404" pitchFamily="49" charset="0"/>
              </a:rPr>
              <a:t>		....</a:t>
            </a:r>
          </a:p>
          <a:p>
            <a:r>
              <a:rPr lang="en-US" sz="2800" b="1" dirty="0">
                <a:solidFill>
                  <a:srgbClr val="004620"/>
                </a:solidFill>
                <a:latin typeface="Courier New" panose="02070309020205020404" pitchFamily="49" charset="0"/>
                <a:cs typeface="Courier New" panose="02070309020205020404" pitchFamily="49" charset="0"/>
              </a:rPr>
              <a:t>		END</a:t>
            </a:r>
          </a:p>
        </p:txBody>
      </p:sp>
    </p:spTree>
    <p:extLst>
      <p:ext uri="{BB962C8B-B14F-4D97-AF65-F5344CB8AC3E}">
        <p14:creationId xmlns:p14="http://schemas.microsoft.com/office/powerpoint/2010/main" val="256700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pt-BR" sz="2400" b="1" dirty="0">
                <a:solidFill>
                  <a:prstClr val="black"/>
                </a:solidFill>
              </a:rPr>
              <a:t>Figure 11-2. IE (Interrupt Enable) Register</a:t>
            </a:r>
          </a:p>
        </p:txBody>
      </p:sp>
      <p:sp>
        <p:nvSpPr>
          <p:cNvPr id="9" name="Rectangle 8">
            <a:extLst>
              <a:ext uri="{FF2B5EF4-FFF2-40B4-BE49-F238E27FC236}">
                <a16:creationId xmlns:a16="http://schemas.microsoft.com/office/drawing/2014/main" id="{138D773C-6E83-4660-8154-DD027AF7106F}"/>
              </a:ext>
            </a:extLst>
          </p:cNvPr>
          <p:cNvSpPr/>
          <p:nvPr/>
        </p:nvSpPr>
        <p:spPr>
          <a:xfrm>
            <a:off x="703277" y="1460088"/>
            <a:ext cx="10785446" cy="519143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50770B2-7FAD-4CBA-A353-A65073EFC564}"/>
              </a:ext>
            </a:extLst>
          </p:cNvPr>
          <p:cNvPicPr>
            <a:picLocks noChangeAspect="1"/>
          </p:cNvPicPr>
          <p:nvPr/>
        </p:nvPicPr>
        <p:blipFill rotWithShape="1">
          <a:blip r:embed="rId2">
            <a:extLst>
              <a:ext uri="{28A0092B-C50C-407E-A947-70E740481C1C}">
                <a14:useLocalDpi xmlns:a14="http://schemas.microsoft.com/office/drawing/2010/main" val="0"/>
              </a:ext>
            </a:extLst>
          </a:blip>
          <a:srcRect t="7977"/>
          <a:stretch/>
        </p:blipFill>
        <p:spPr>
          <a:xfrm>
            <a:off x="2198617" y="1538980"/>
            <a:ext cx="7794763" cy="1054510"/>
          </a:xfrm>
          <a:prstGeom prst="rect">
            <a:avLst/>
          </a:prstGeom>
        </p:spPr>
      </p:pic>
      <p:sp>
        <p:nvSpPr>
          <p:cNvPr id="11" name="TextBox 10">
            <a:extLst>
              <a:ext uri="{FF2B5EF4-FFF2-40B4-BE49-F238E27FC236}">
                <a16:creationId xmlns:a16="http://schemas.microsoft.com/office/drawing/2014/main" id="{E6CCD5F6-AAFA-45D4-883C-843460047C04}"/>
              </a:ext>
            </a:extLst>
          </p:cNvPr>
          <p:cNvSpPr txBox="1"/>
          <p:nvPr/>
        </p:nvSpPr>
        <p:spPr>
          <a:xfrm>
            <a:off x="1263442" y="2467350"/>
            <a:ext cx="9458635" cy="4093428"/>
          </a:xfrm>
          <a:prstGeom prst="rect">
            <a:avLst/>
          </a:prstGeom>
          <a:noFill/>
        </p:spPr>
        <p:txBody>
          <a:bodyPr wrap="square">
            <a:spAutoFit/>
          </a:bodyPr>
          <a:lstStyle/>
          <a:p>
            <a:r>
              <a:rPr lang="en-US" sz="2000" b="1" dirty="0">
                <a:solidFill>
                  <a:srgbClr val="004620"/>
                </a:solidFill>
              </a:rPr>
              <a:t>EA	IE.7	Disables all interrupts. If EA = 0, no interrupt is acknowledged. </a:t>
            </a:r>
          </a:p>
          <a:p>
            <a:r>
              <a:rPr lang="en-US" sz="2000" b="1" dirty="0">
                <a:solidFill>
                  <a:srgbClr val="004620"/>
                </a:solidFill>
              </a:rPr>
              <a:t>		If EA = 1, each interrupt source is individually enabled or disabled</a:t>
            </a:r>
          </a:p>
          <a:p>
            <a:r>
              <a:rPr lang="en-US" sz="2000" b="1" dirty="0">
                <a:solidFill>
                  <a:srgbClr val="004620"/>
                </a:solidFill>
              </a:rPr>
              <a:t>		by setting or clearing its enable bit.</a:t>
            </a:r>
          </a:p>
          <a:p>
            <a:endParaRPr lang="en-US" sz="2000" b="1" dirty="0">
              <a:solidFill>
                <a:srgbClr val="004620"/>
              </a:solidFill>
            </a:endParaRPr>
          </a:p>
          <a:p>
            <a:r>
              <a:rPr lang="en-US" sz="2000" b="1" dirty="0">
                <a:solidFill>
                  <a:srgbClr val="004620"/>
                </a:solidFill>
              </a:rPr>
              <a:t>--	IE.6	Not implemented, reserved for future use.*</a:t>
            </a:r>
          </a:p>
          <a:p>
            <a:r>
              <a:rPr lang="en-US" sz="2000" b="1" dirty="0">
                <a:solidFill>
                  <a:srgbClr val="004620"/>
                </a:solidFill>
              </a:rPr>
              <a:t>ET2	IE.5	Enables or disables Timer 2 overflow or capture interrupt (8052 only).</a:t>
            </a:r>
          </a:p>
          <a:p>
            <a:r>
              <a:rPr lang="en-US" sz="2000" b="1" dirty="0">
                <a:solidFill>
                  <a:srgbClr val="004620"/>
                </a:solidFill>
              </a:rPr>
              <a:t>ES	IE.4	Enables or disables the serial port interrupt.</a:t>
            </a:r>
          </a:p>
          <a:p>
            <a:r>
              <a:rPr lang="en-US" sz="2000" b="1" dirty="0">
                <a:solidFill>
                  <a:srgbClr val="004620"/>
                </a:solidFill>
              </a:rPr>
              <a:t>ET1	IE.3	Enables or disables Timer 1 overflow interrupt.</a:t>
            </a:r>
          </a:p>
          <a:p>
            <a:r>
              <a:rPr lang="en-US" sz="2000" b="1" dirty="0">
                <a:solidFill>
                  <a:srgbClr val="004620"/>
                </a:solidFill>
              </a:rPr>
              <a:t>EX1	IE.2	Enables or disables external interrupt 1.</a:t>
            </a:r>
          </a:p>
          <a:p>
            <a:r>
              <a:rPr lang="en-US" sz="2000" b="1" dirty="0">
                <a:solidFill>
                  <a:srgbClr val="004620"/>
                </a:solidFill>
              </a:rPr>
              <a:t>ET0	IE.1	Enables or disables Timer 0 overflow interrupt.</a:t>
            </a:r>
          </a:p>
          <a:p>
            <a:r>
              <a:rPr lang="en-US" sz="2000" b="1" dirty="0">
                <a:solidFill>
                  <a:srgbClr val="004620"/>
                </a:solidFill>
              </a:rPr>
              <a:t>EX0	IE.0	Enables or disables external interrupt 0.</a:t>
            </a:r>
          </a:p>
          <a:p>
            <a:r>
              <a:rPr lang="en-US" sz="2000" b="1" dirty="0">
                <a:solidFill>
                  <a:srgbClr val="004620"/>
                </a:solidFill>
              </a:rPr>
              <a:t>	*User software should not write 1s to reserved bits. These bits may be used</a:t>
            </a:r>
          </a:p>
          <a:p>
            <a:r>
              <a:rPr lang="en-US" sz="2000" b="1" dirty="0">
                <a:solidFill>
                  <a:srgbClr val="004620"/>
                </a:solidFill>
              </a:rPr>
              <a:t>	  in future flash microcontrollers to invoke new features.</a:t>
            </a:r>
          </a:p>
        </p:txBody>
      </p:sp>
    </p:spTree>
    <p:extLst>
      <p:ext uri="{BB962C8B-B14F-4D97-AF65-F5344CB8AC3E}">
        <p14:creationId xmlns:p14="http://schemas.microsoft.com/office/powerpoint/2010/main" val="15585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11-1</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50578413-DFD9-4811-A4DE-225A586CAB43}"/>
              </a:ext>
            </a:extLst>
          </p:cNvPr>
          <p:cNvSpPr txBox="1"/>
          <p:nvPr/>
        </p:nvSpPr>
        <p:spPr>
          <a:xfrm>
            <a:off x="948811" y="1489584"/>
            <a:ext cx="10584427" cy="1015663"/>
          </a:xfrm>
          <a:prstGeom prst="rect">
            <a:avLst/>
          </a:prstGeom>
          <a:noFill/>
        </p:spPr>
        <p:txBody>
          <a:bodyPr wrap="square">
            <a:spAutoFit/>
          </a:bodyPr>
          <a:lstStyle/>
          <a:p>
            <a:r>
              <a:rPr lang="en-US" sz="2000" b="1" dirty="0"/>
              <a:t>Show the instructions to (a) enable the serial interrupt, Timer 0 interrupt, and external hardware interrupt 1 (EX1), and (b) disable (mask) the Timer 0 interrupt, then (c) show how to disable all the interrupts with a single instruction.</a:t>
            </a:r>
          </a:p>
        </p:txBody>
      </p:sp>
      <p:sp>
        <p:nvSpPr>
          <p:cNvPr id="8" name="TextBox 7">
            <a:extLst>
              <a:ext uri="{FF2B5EF4-FFF2-40B4-BE49-F238E27FC236}">
                <a16:creationId xmlns:a16="http://schemas.microsoft.com/office/drawing/2014/main" id="{7FB0E6BF-D319-404B-8308-B7EC6638C5E4}"/>
              </a:ext>
            </a:extLst>
          </p:cNvPr>
          <p:cNvSpPr txBox="1"/>
          <p:nvPr/>
        </p:nvSpPr>
        <p:spPr>
          <a:xfrm>
            <a:off x="948811" y="2952808"/>
            <a:ext cx="10430389" cy="3477875"/>
          </a:xfrm>
          <a:prstGeom prst="rect">
            <a:avLst/>
          </a:prstGeom>
          <a:noFill/>
        </p:spPr>
        <p:txBody>
          <a:bodyPr wrap="square">
            <a:spAutoFit/>
          </a:bodyPr>
          <a:lstStyle/>
          <a:p>
            <a:r>
              <a:rPr lang="en-US" sz="2000" b="1" dirty="0">
                <a:solidFill>
                  <a:srgbClr val="004620"/>
                </a:solidFill>
                <a:cs typeface="Courier New" panose="02070309020205020404" pitchFamily="49" charset="0"/>
              </a:rPr>
              <a:t>(a)MOV IE,#10010110B	;enable serial, Timer 0, EX1</a:t>
            </a:r>
          </a:p>
          <a:p>
            <a:r>
              <a:rPr lang="en-US" sz="2000" b="1" dirty="0">
                <a:solidFill>
                  <a:srgbClr val="004620"/>
                </a:solidFill>
                <a:cs typeface="Courier New" panose="02070309020205020404" pitchFamily="49" charset="0"/>
              </a:rPr>
              <a:t>Since  IE is a bit-addressable register, we can use the following instructions to access individual bits of the register.</a:t>
            </a:r>
          </a:p>
          <a:p>
            <a:r>
              <a:rPr lang="en-US" sz="2000" b="1" dirty="0">
                <a:solidFill>
                  <a:srgbClr val="004620"/>
                </a:solidFill>
                <a:cs typeface="Courier New" panose="02070309020205020404" pitchFamily="49" charset="0"/>
              </a:rPr>
              <a:t>(b)CLR IE.1		;mask(disable) Timer 0 interrupt only</a:t>
            </a:r>
          </a:p>
          <a:p>
            <a:r>
              <a:rPr lang="en-US" sz="2000" b="1" dirty="0">
                <a:solidFill>
                  <a:srgbClr val="004620"/>
                </a:solidFill>
                <a:cs typeface="Courier New" panose="02070309020205020404" pitchFamily="49" charset="0"/>
              </a:rPr>
              <a:t>(c)CLR IE.7		;disable all interrupts</a:t>
            </a:r>
          </a:p>
          <a:p>
            <a:r>
              <a:rPr lang="en-US" sz="2000" b="1" dirty="0">
                <a:solidFill>
                  <a:srgbClr val="004620"/>
                </a:solidFill>
                <a:cs typeface="Courier New" panose="02070309020205020404" pitchFamily="49" charset="0"/>
              </a:rPr>
              <a:t>Another way to perform the “MOV IE,#10010110B” instruction is by using single-bit instructions as shown below. </a:t>
            </a:r>
          </a:p>
          <a:p>
            <a:r>
              <a:rPr lang="en-US" sz="2000" b="1" dirty="0">
                <a:solidFill>
                  <a:srgbClr val="004620"/>
                </a:solidFill>
                <a:cs typeface="Courier New" panose="02070309020205020404" pitchFamily="49" charset="0"/>
              </a:rPr>
              <a:t>	SETBIE.7		;EA=1, Global enable</a:t>
            </a:r>
          </a:p>
          <a:p>
            <a:r>
              <a:rPr lang="en-US" sz="2000" b="1" dirty="0">
                <a:solidFill>
                  <a:srgbClr val="004620"/>
                </a:solidFill>
                <a:cs typeface="Courier New" panose="02070309020205020404" pitchFamily="49" charset="0"/>
              </a:rPr>
              <a:t>	SETB IE.4 	;enable serial interrupt</a:t>
            </a:r>
          </a:p>
          <a:p>
            <a:r>
              <a:rPr lang="en-US" sz="2000" b="1" dirty="0">
                <a:solidFill>
                  <a:srgbClr val="004620"/>
                </a:solidFill>
                <a:cs typeface="Courier New" panose="02070309020205020404" pitchFamily="49" charset="0"/>
              </a:rPr>
              <a:t>	SETB IE.1 	;enable Timer 0 interrupt</a:t>
            </a:r>
          </a:p>
          <a:p>
            <a:r>
              <a:rPr lang="en-US" sz="2000" b="1" dirty="0">
                <a:solidFill>
                  <a:srgbClr val="004620"/>
                </a:solidFill>
                <a:cs typeface="Courier New" panose="02070309020205020404" pitchFamily="49" charset="0"/>
              </a:rPr>
              <a:t>	SETB IE.2 	;enable EX1</a:t>
            </a:r>
          </a:p>
        </p:txBody>
      </p:sp>
      <p:sp>
        <p:nvSpPr>
          <p:cNvPr id="11" name="TextBox 10">
            <a:extLst>
              <a:ext uri="{FF2B5EF4-FFF2-40B4-BE49-F238E27FC236}">
                <a16:creationId xmlns:a16="http://schemas.microsoft.com/office/drawing/2014/main" id="{DB5B1A5B-D4FA-45E0-86CE-21FBEC8837EA}"/>
              </a:ext>
            </a:extLst>
          </p:cNvPr>
          <p:cNvSpPr txBox="1"/>
          <p:nvPr/>
        </p:nvSpPr>
        <p:spPr>
          <a:xfrm>
            <a:off x="0" y="2369060"/>
            <a:ext cx="12192000" cy="365934"/>
          </a:xfrm>
          <a:prstGeom prst="rect">
            <a:avLst/>
          </a:prstGeom>
          <a:noFill/>
        </p:spPr>
        <p:txBody>
          <a:bodyPr wrap="square">
            <a:spAutoFit/>
          </a:bodyPr>
          <a:lstStyle/>
          <a:p>
            <a:pPr algn="ctr">
              <a:lnSpc>
                <a:spcPts val="2000"/>
              </a:lnSpc>
            </a:pPr>
            <a:r>
              <a:rPr lang="en-US" sz="2400" b="1" dirty="0">
                <a:solidFill>
                  <a:srgbClr val="004620"/>
                </a:solidFill>
              </a:rPr>
              <a:t>Solution:</a:t>
            </a:r>
          </a:p>
        </p:txBody>
      </p:sp>
    </p:spTree>
    <p:extLst>
      <p:ext uri="{BB962C8B-B14F-4D97-AF65-F5344CB8AC3E}">
        <p14:creationId xmlns:p14="http://schemas.microsoft.com/office/powerpoint/2010/main" val="286162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Figure 11-3. TF Interrupt</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38D773C-6E83-4660-8154-DD027AF7106F}"/>
              </a:ext>
            </a:extLst>
          </p:cNvPr>
          <p:cNvSpPr/>
          <p:nvPr/>
        </p:nvSpPr>
        <p:spPr>
          <a:xfrm>
            <a:off x="703277" y="2396613"/>
            <a:ext cx="10785446" cy="3443749"/>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9BEDC94-14DC-434F-BB2C-D5704B79B649}"/>
              </a:ext>
            </a:extLst>
          </p:cNvPr>
          <p:cNvPicPr>
            <a:picLocks noChangeAspect="1"/>
          </p:cNvPicPr>
          <p:nvPr/>
        </p:nvPicPr>
        <p:blipFill rotWithShape="1">
          <a:blip r:embed="rId2">
            <a:extLst>
              <a:ext uri="{28A0092B-C50C-407E-A947-70E740481C1C}">
                <a14:useLocalDpi xmlns:a14="http://schemas.microsoft.com/office/drawing/2010/main" val="0"/>
              </a:ext>
            </a:extLst>
          </a:blip>
          <a:srcRect r="4028"/>
          <a:stretch/>
        </p:blipFill>
        <p:spPr>
          <a:xfrm>
            <a:off x="814569" y="3244730"/>
            <a:ext cx="10562860" cy="1747513"/>
          </a:xfrm>
          <a:prstGeom prst="rect">
            <a:avLst/>
          </a:prstGeom>
        </p:spPr>
      </p:pic>
    </p:spTree>
    <p:extLst>
      <p:ext uri="{BB962C8B-B14F-4D97-AF65-F5344CB8AC3E}">
        <p14:creationId xmlns:p14="http://schemas.microsoft.com/office/powerpoint/2010/main" val="194629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1765</TotalTime>
  <Words>5403</Words>
  <Application>Microsoft Office PowerPoint</Application>
  <PresentationFormat>Widescreen</PresentationFormat>
  <Paragraphs>515</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Nassim</dc:creator>
  <cp:lastModifiedBy>Nassim</cp:lastModifiedBy>
  <cp:revision>185</cp:revision>
  <dcterms:created xsi:type="dcterms:W3CDTF">2021-12-24T07:30:16Z</dcterms:created>
  <dcterms:modified xsi:type="dcterms:W3CDTF">2022-01-19T18:27:27Z</dcterms:modified>
</cp:coreProperties>
</file>