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25"/>
  </p:notesMasterIdLst>
  <p:sldIdLst>
    <p:sldId id="273" r:id="rId2"/>
    <p:sldId id="256" r:id="rId3"/>
    <p:sldId id="257" r:id="rId4"/>
    <p:sldId id="258" r:id="rId5"/>
    <p:sldId id="368" r:id="rId6"/>
    <p:sldId id="423" r:id="rId7"/>
    <p:sldId id="462" r:id="rId8"/>
    <p:sldId id="463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8" r:id="rId19"/>
    <p:sldId id="519" r:id="rId20"/>
    <p:sldId id="445" r:id="rId21"/>
    <p:sldId id="424" r:id="rId22"/>
    <p:sldId id="520" r:id="rId23"/>
    <p:sldId id="52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65FFAB"/>
    <a:srgbClr val="004620"/>
    <a:srgbClr val="CC3300"/>
    <a:srgbClr val="FF4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72400-3D7E-440D-9EA4-340B6948EFC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315A5-469A-4287-94FC-053411E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DEA1-B942-4105-B780-AA6C61DD6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D8410-E9AB-4A80-BB9A-E3A6E3271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2968-7F1C-42FC-AFB1-9B32C6A0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A284-56BC-4FC1-A400-42D08193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2E14-048B-4BDE-A400-A8B4D97E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FE2E-C0F7-4C5C-9CEA-D28CAF74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FC02-D00B-40EF-A92A-99EE353FE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C0520-4F6A-4645-ACF2-633F2B8B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28E26-4B24-4EB8-9B99-E9742BE1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4648B-63DE-4DE5-ACB2-F06C6BB3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4BD0A-36E0-4A67-935D-0CFFB5901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CBB32-FF68-4AC7-8A6A-9CA9A7732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5DC6-5CBF-4043-ADF2-B9312776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EDF2-3D5C-40A4-AD02-AB4ECC9C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93139-6470-4812-BC98-5DD6B017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F218-30FC-44E8-9D16-0F00FA18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6FA2-EEF2-44EC-A633-201B006A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9C7E-0DBA-4793-91C9-84ADCA9D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73C3-6EEF-4638-9F4D-35A5ED78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79E4-E955-42EA-9FFC-F59B57EB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40F-92C2-40DF-AA68-ACDE501A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AB4D-24B0-41B7-A749-0CCCFAA8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AACE-EDC7-40FD-89D4-C20D07AA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59CB7-3965-4EC9-BB27-3C565401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57475-5568-4B32-A941-7E2BAA54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9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1F24-DB25-4ED6-9B6A-52FD2320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6F65-D8AD-425B-B8FE-39F68D53E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05CCF-9B28-43A2-8F24-52C7BFE8F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FAE70-89B6-4E4A-95D1-E12F9266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B15E-F5A7-461D-8A0D-CDB81ACA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A2958-D4F3-435C-8142-47605F27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58F8-198F-4434-A132-09ECFB44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5A783-B685-42F5-A30E-27E7977F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F1C60-0F6F-4109-AFFE-B9487761F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B96CD-25CD-439E-B6E6-C84C3685B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748D5-47C4-4749-9B40-9F3F7E4D1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208C3-1B0D-418B-98BE-EE83E2DD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5FD22-E0EF-47FD-BDFA-4DE3A771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7E6D0-175F-49B4-8635-FF7663F7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1386-720D-4B6D-8A7C-C63FCF75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48BE7-499A-41B9-8210-EA417E0B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C1033-0E84-4C11-A608-64AA65FC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95E14-D7F1-4558-9D6D-C864D66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5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6908A-7C97-4B84-8E24-B7DAE0A5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E7DC2-D6CB-4AA2-B637-DE5B49E5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8BD0E-2FC1-499B-B295-01C45C13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FC19-7435-4813-A9B9-6EA19C23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EDBB-01A5-48AC-99F5-6E1F7069F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22B8-E25D-490A-BD7F-37431E55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8E724-2AC7-416E-B8D5-EB99F574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FE5CE-FBC7-4597-B74C-3AB5E8BF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272EF-B660-44AC-A66B-6EDD00C5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5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96CA-C001-4815-975A-229C3256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575CB-F7E4-49A7-AD73-80C3DEC3E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ED32D-BE05-44E1-87D9-1A8C9E250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A09B3-A8C0-467C-92A6-03DBDF1C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445CF-13AE-4F7A-963B-408B5800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03878-CDAC-4307-9C4C-6B756A29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6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9D57F-0FC2-43FA-B8BD-D62AD90D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F4C3D-DE58-495A-9861-2CB879B7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B979-A5AB-4BDD-83A3-ED8ADE7FF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5AAC8-2092-48F0-B34D-B8CCCF90637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044F0-88E5-4431-B4B6-2DCA9574F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AC9FE-E377-4D29-8348-7274FBE32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9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0D4B26-D679-4FB4-B936-3F88F1915D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EFEDF-5770-40AF-B49C-5BA88A191546}"/>
              </a:ext>
            </a:extLst>
          </p:cNvPr>
          <p:cNvSpPr txBox="1"/>
          <p:nvPr/>
        </p:nvSpPr>
        <p:spPr>
          <a:xfrm>
            <a:off x="373625" y="1322268"/>
            <a:ext cx="69858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THE 8051</a:t>
            </a:r>
          </a:p>
          <a:p>
            <a:pPr algn="ctr"/>
            <a:r>
              <a:rPr lang="en-US" sz="4400" b="1" dirty="0"/>
              <a:t>MICROCONTROLLER &amp; Embedded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433A4-5538-42A5-8C39-9A740F184335}"/>
              </a:ext>
            </a:extLst>
          </p:cNvPr>
          <p:cNvSpPr txBox="1"/>
          <p:nvPr/>
        </p:nvSpPr>
        <p:spPr>
          <a:xfrm>
            <a:off x="11982" y="3837801"/>
            <a:ext cx="749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rgbClr val="004620"/>
                </a:solidFill>
                <a:effectLst/>
              </a:rPr>
              <a:t>Muhammad Ali </a:t>
            </a:r>
            <a:r>
              <a:rPr lang="en-US" sz="2400" b="1" i="0" dirty="0" err="1">
                <a:solidFill>
                  <a:srgbClr val="004620"/>
                </a:solidFill>
                <a:effectLst/>
              </a:rPr>
              <a:t>Mazidi</a:t>
            </a:r>
            <a:r>
              <a:rPr lang="en-US" sz="2400" b="1" i="0" dirty="0">
                <a:solidFill>
                  <a:srgbClr val="004620"/>
                </a:solidFill>
                <a:effectLst/>
              </a:rPr>
              <a:t>, Janice </a:t>
            </a:r>
            <a:r>
              <a:rPr lang="en-US" sz="2400" b="1" i="0" dirty="0" err="1">
                <a:solidFill>
                  <a:srgbClr val="004620"/>
                </a:solidFill>
                <a:effectLst/>
              </a:rPr>
              <a:t>Mazidi</a:t>
            </a:r>
            <a:r>
              <a:rPr lang="en-US" sz="2400" b="1" dirty="0">
                <a:solidFill>
                  <a:srgbClr val="00462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rgbClr val="004620"/>
                </a:solidFill>
              </a:rPr>
              <a:t>&amp; </a:t>
            </a:r>
            <a:r>
              <a:rPr lang="en-US" sz="2400" b="1" i="0" dirty="0" err="1">
                <a:solidFill>
                  <a:srgbClr val="004620"/>
                </a:solidFill>
                <a:effectLst/>
              </a:rPr>
              <a:t>Rolin</a:t>
            </a:r>
            <a:r>
              <a:rPr lang="en-US" sz="2400" b="1" i="0" dirty="0">
                <a:solidFill>
                  <a:srgbClr val="004620"/>
                </a:solidFill>
                <a:effectLst/>
              </a:rPr>
              <a:t> McKinlay</a:t>
            </a:r>
            <a:endParaRPr lang="en-US" sz="2400" b="1" dirty="0">
              <a:solidFill>
                <a:srgbClr val="00462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58540-EF72-4F66-AD3B-7B8F75230762}"/>
              </a:ext>
            </a:extLst>
          </p:cNvPr>
          <p:cNvSpPr/>
          <p:nvPr/>
        </p:nvSpPr>
        <p:spPr>
          <a:xfrm>
            <a:off x="0" y="6194322"/>
            <a:ext cx="12192000" cy="661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20A785-9DB9-4E6F-9E3C-A13BDB0AA8F6}"/>
              </a:ext>
            </a:extLst>
          </p:cNvPr>
          <p:cNvCxnSpPr>
            <a:cxnSpLocks/>
          </p:cNvCxnSpPr>
          <p:nvPr/>
        </p:nvCxnSpPr>
        <p:spPr>
          <a:xfrm>
            <a:off x="373625" y="3800510"/>
            <a:ext cx="646962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74BD9BB-EABB-49FE-ACF4-2C4E151BD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145" y="715911"/>
            <a:ext cx="3619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0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8D773C-6E83-4660-8154-DD027AF7106F}"/>
              </a:ext>
            </a:extLst>
          </p:cNvPr>
          <p:cNvSpPr/>
          <p:nvPr/>
        </p:nvSpPr>
        <p:spPr>
          <a:xfrm>
            <a:off x="1106129" y="1659193"/>
            <a:ext cx="10137057" cy="4844845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C2041-23C1-42C2-80CA-561D7C192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38" y="1684778"/>
            <a:ext cx="7912323" cy="32060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F95B-F782-49A5-A974-A2E83A575CA5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Figure 12-4. LCD Timing for Write (H-to-L for E line)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D07A8-5DD1-4529-A014-DBB48594B152}"/>
              </a:ext>
            </a:extLst>
          </p:cNvPr>
          <p:cNvSpPr txBox="1"/>
          <p:nvPr/>
        </p:nvSpPr>
        <p:spPr>
          <a:xfrm>
            <a:off x="1848463" y="4854252"/>
            <a:ext cx="89178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7A37"/>
                </a:solidFill>
              </a:rPr>
              <a:t>tPWH</a:t>
            </a:r>
            <a:r>
              <a:rPr lang="en-US" sz="2000" b="1" dirty="0">
                <a:solidFill>
                  <a:srgbClr val="007A37"/>
                </a:solidFill>
              </a:rPr>
              <a:t> = Enable pulse width = 450 ns (minimum)</a:t>
            </a:r>
          </a:p>
          <a:p>
            <a:r>
              <a:rPr lang="en-US" sz="2000" b="1" dirty="0" err="1">
                <a:solidFill>
                  <a:srgbClr val="007A37"/>
                </a:solidFill>
              </a:rPr>
              <a:t>tDSW</a:t>
            </a:r>
            <a:r>
              <a:rPr lang="en-US" sz="2000" b="1" dirty="0">
                <a:solidFill>
                  <a:srgbClr val="007A37"/>
                </a:solidFill>
              </a:rPr>
              <a:t> = Data setup time = 195 ns (minimum)</a:t>
            </a:r>
          </a:p>
          <a:p>
            <a:r>
              <a:rPr lang="en-US" sz="2000" b="1" dirty="0" err="1">
                <a:solidFill>
                  <a:srgbClr val="007A37"/>
                </a:solidFill>
              </a:rPr>
              <a:t>tH</a:t>
            </a:r>
            <a:r>
              <a:rPr lang="en-US" sz="2000" b="1" dirty="0">
                <a:solidFill>
                  <a:srgbClr val="007A37"/>
                </a:solidFill>
              </a:rPr>
              <a:t> = Data hold time = 10 ns (minimum)</a:t>
            </a:r>
          </a:p>
          <a:p>
            <a:r>
              <a:rPr lang="en-US" sz="2000" b="1" dirty="0" err="1">
                <a:solidFill>
                  <a:srgbClr val="007A37"/>
                </a:solidFill>
              </a:rPr>
              <a:t>tAS</a:t>
            </a:r>
            <a:r>
              <a:rPr lang="en-US" sz="2000" b="1" dirty="0">
                <a:solidFill>
                  <a:srgbClr val="007A37"/>
                </a:solidFill>
              </a:rPr>
              <a:t> = Setup time prior to E (going high) for both RS and R/W = 140 ns (minimum)</a:t>
            </a:r>
          </a:p>
          <a:p>
            <a:r>
              <a:rPr lang="en-US" sz="2000" b="1" dirty="0" err="1">
                <a:solidFill>
                  <a:srgbClr val="007A37"/>
                </a:solidFill>
              </a:rPr>
              <a:t>tAH</a:t>
            </a:r>
            <a:r>
              <a:rPr lang="en-US" sz="2000" b="1" dirty="0">
                <a:solidFill>
                  <a:srgbClr val="007A37"/>
                </a:solidFill>
              </a:rPr>
              <a:t> = Hold time after E has come down for both RS and R/W = 10 ns (minimum)</a:t>
            </a:r>
          </a:p>
        </p:txBody>
      </p:sp>
    </p:spTree>
    <p:extLst>
      <p:ext uri="{BB962C8B-B14F-4D97-AF65-F5344CB8AC3E}">
        <p14:creationId xmlns:p14="http://schemas.microsoft.com/office/powerpoint/2010/main" val="161827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8D773C-6E83-4660-8154-DD027AF7106F}"/>
              </a:ext>
            </a:extLst>
          </p:cNvPr>
          <p:cNvSpPr/>
          <p:nvPr/>
        </p:nvSpPr>
        <p:spPr>
          <a:xfrm>
            <a:off x="1106129" y="2315498"/>
            <a:ext cx="10137057" cy="1622322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F95B-F782-49A5-A974-A2E83A575CA5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LCD Data Sheet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198B4-BD00-4C43-9DD9-165EA7313D28}"/>
              </a:ext>
            </a:extLst>
          </p:cNvPr>
          <p:cNvSpPr txBox="1"/>
          <p:nvPr/>
        </p:nvSpPr>
        <p:spPr>
          <a:xfrm>
            <a:off x="1106128" y="2782669"/>
            <a:ext cx="103681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7A37"/>
                </a:solidFill>
              </a:rPr>
              <a:t>RS 	R/W 	DB7 	DB6 	DB5 	DB4 	DB3 	DB2 	DB1 	DB0</a:t>
            </a:r>
          </a:p>
          <a:p>
            <a:pPr algn="ctr"/>
            <a:r>
              <a:rPr lang="en-US" sz="2400" b="1" dirty="0">
                <a:solidFill>
                  <a:srgbClr val="007A37"/>
                </a:solidFill>
              </a:rPr>
              <a:t>0	0	1	A	A	A	A	A	A	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3550-94C7-4C46-B15F-FBFB18FAAC22}"/>
              </a:ext>
            </a:extLst>
          </p:cNvPr>
          <p:cNvSpPr txBox="1"/>
          <p:nvPr/>
        </p:nvSpPr>
        <p:spPr>
          <a:xfrm>
            <a:off x="948812" y="4378404"/>
            <a:ext cx="102943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4620"/>
                </a:solidFill>
              </a:rPr>
              <a:t>where AAAAAAA = 0000000 to 0100111 for line 1 </a:t>
            </a:r>
          </a:p>
          <a:p>
            <a:pPr algn="ctr"/>
            <a:r>
              <a:rPr lang="en-US" sz="2400" b="1" dirty="0">
                <a:solidFill>
                  <a:srgbClr val="004620"/>
                </a:solidFill>
              </a:rPr>
              <a:t>and AAAAAAA = 1000000 to 1100111 for line 2.</a:t>
            </a:r>
          </a:p>
        </p:txBody>
      </p:sp>
    </p:spTree>
    <p:extLst>
      <p:ext uri="{BB962C8B-B14F-4D97-AF65-F5344CB8AC3E}">
        <p14:creationId xmlns:p14="http://schemas.microsoft.com/office/powerpoint/2010/main" val="292774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223D1-479F-4719-902F-D1EAF00869F6}"/>
              </a:ext>
            </a:extLst>
          </p:cNvPr>
          <p:cNvSpPr/>
          <p:nvPr/>
        </p:nvSpPr>
        <p:spPr>
          <a:xfrm>
            <a:off x="703276" y="2418735"/>
            <a:ext cx="10785446" cy="2831692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6071F-8061-4722-B88C-B5EBF59EAFEF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Table 12-3: LCD Addressing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9928E-97E6-4CD0-A967-98C30D086C0A}"/>
              </a:ext>
            </a:extLst>
          </p:cNvPr>
          <p:cNvSpPr txBox="1"/>
          <p:nvPr/>
        </p:nvSpPr>
        <p:spPr>
          <a:xfrm>
            <a:off x="1142998" y="3018973"/>
            <a:ext cx="990600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4620"/>
                </a:solidFill>
              </a:rPr>
              <a:t>		             DB7         DB6         DB5        DB4        DB3        DB2        DB1          DB0</a:t>
            </a:r>
          </a:p>
          <a:p>
            <a:r>
              <a:rPr lang="en-US" sz="2000" b="1" u="sng" dirty="0">
                <a:solidFill>
                  <a:srgbClr val="004620"/>
                </a:solidFill>
              </a:rPr>
              <a:t>Line 1 (min)		1	0	0	0	0	0	0	0</a:t>
            </a:r>
          </a:p>
          <a:p>
            <a:r>
              <a:rPr lang="en-US" sz="2000" b="1" u="sng" dirty="0">
                <a:solidFill>
                  <a:srgbClr val="004620"/>
                </a:solidFill>
              </a:rPr>
              <a:t>Line 1 (max)		1	0	1	0	0	1	1	1</a:t>
            </a:r>
          </a:p>
          <a:p>
            <a:r>
              <a:rPr lang="en-US" sz="2000" b="1" u="sng" dirty="0">
                <a:solidFill>
                  <a:srgbClr val="004620"/>
                </a:solidFill>
              </a:rPr>
              <a:t>Line 2 (min)		1	1	0	0	0	0	0	0</a:t>
            </a:r>
          </a:p>
          <a:p>
            <a:r>
              <a:rPr lang="en-US" sz="2000" b="1" u="sng" dirty="0">
                <a:solidFill>
                  <a:srgbClr val="004620"/>
                </a:solidFill>
              </a:rPr>
              <a:t>Line 2 (max)		1	1	1	0	0	1	1	1</a:t>
            </a:r>
            <a:endParaRPr lang="en-US" sz="2000" b="1" u="sng" dirty="0">
              <a:solidFill>
                <a:srgbClr val="007A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8D773C-6E83-4660-8154-DD027AF7106F}"/>
              </a:ext>
            </a:extLst>
          </p:cNvPr>
          <p:cNvSpPr/>
          <p:nvPr/>
        </p:nvSpPr>
        <p:spPr>
          <a:xfrm>
            <a:off x="1106129" y="1659193"/>
            <a:ext cx="10137057" cy="4844845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F95B-F782-49A5-A974-A2E83A575CA5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Figure 12-5. Cursor Addresses for Some LCDs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31483-05F3-4D37-B8D8-9C0865F10546}"/>
              </a:ext>
            </a:extLst>
          </p:cNvPr>
          <p:cNvSpPr txBox="1"/>
          <p:nvPr/>
        </p:nvSpPr>
        <p:spPr>
          <a:xfrm>
            <a:off x="1356852" y="2108873"/>
            <a:ext cx="972901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16 x 2 LCD	80 	81 	82 	83 	84 	85 	86 through 8F</a:t>
            </a:r>
          </a:p>
          <a:p>
            <a:r>
              <a:rPr lang="en-US" sz="2000" b="1" u="sng" dirty="0"/>
              <a:t>		C0 	C1 	C2 	C3 	C4 	C5 	C6 through CF	</a:t>
            </a:r>
          </a:p>
          <a:p>
            <a:r>
              <a:rPr lang="en-US" sz="2000" b="1" u="sng" dirty="0"/>
              <a:t>20 x 1 LCD	80 	81 	82 	83	through 93			</a:t>
            </a:r>
          </a:p>
          <a:p>
            <a:r>
              <a:rPr lang="en-US" sz="2000" b="1" dirty="0"/>
              <a:t>20 x 2 LCD	80 	81 	82 	83	through 93</a:t>
            </a:r>
          </a:p>
          <a:p>
            <a:r>
              <a:rPr lang="en-US" sz="2000" b="1" u="sng" dirty="0"/>
              <a:t>		C0 	C1 	C2 	C3	through D3			</a:t>
            </a:r>
          </a:p>
          <a:p>
            <a:r>
              <a:rPr lang="en-US" sz="2000" b="1" dirty="0"/>
              <a:t>20 x 4 LCD	80 	81 	82 	83	through 93</a:t>
            </a:r>
          </a:p>
          <a:p>
            <a:r>
              <a:rPr lang="en-US" sz="2000" b="1" dirty="0"/>
              <a:t>		C0 	C1 	C2 	C3	through D3</a:t>
            </a:r>
          </a:p>
          <a:p>
            <a:r>
              <a:rPr lang="en-US" sz="2000" b="1" dirty="0"/>
              <a:t>		94 	95 	96 	97	through A7</a:t>
            </a:r>
          </a:p>
          <a:p>
            <a:r>
              <a:rPr lang="en-US" sz="2000" b="1" u="sng" dirty="0"/>
              <a:t>		D4 	D5 	D6 	D7	through E7			</a:t>
            </a:r>
          </a:p>
          <a:p>
            <a:r>
              <a:rPr lang="en-US" sz="2000" b="1" dirty="0"/>
              <a:t>40 x 2 LCD	80 	81 	82 	83	through A7</a:t>
            </a:r>
            <a:endParaRPr lang="en-US" sz="2000" b="1" u="sng" dirty="0"/>
          </a:p>
          <a:p>
            <a:r>
              <a:rPr lang="en-US" sz="2000" b="1" u="sng" dirty="0"/>
              <a:t>		C0 	C1 	C2 	C3	through E7			</a:t>
            </a:r>
          </a:p>
          <a:p>
            <a:endParaRPr lang="en-US" sz="2000" b="1" i="1" dirty="0">
              <a:solidFill>
                <a:srgbClr val="007A37"/>
              </a:solidFill>
            </a:endParaRPr>
          </a:p>
          <a:p>
            <a:r>
              <a:rPr lang="en-US" sz="2000" b="1" i="1" dirty="0">
                <a:solidFill>
                  <a:srgbClr val="007A37"/>
                </a:solidFill>
              </a:rPr>
              <a:t>Note: All data is in hex.</a:t>
            </a:r>
          </a:p>
        </p:txBody>
      </p:sp>
    </p:spTree>
    <p:extLst>
      <p:ext uri="{BB962C8B-B14F-4D97-AF65-F5344CB8AC3E}">
        <p14:creationId xmlns:p14="http://schemas.microsoft.com/office/powerpoint/2010/main" val="8581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8D773C-6E83-4660-8154-DD027AF7106F}"/>
              </a:ext>
            </a:extLst>
          </p:cNvPr>
          <p:cNvSpPr/>
          <p:nvPr/>
        </p:nvSpPr>
        <p:spPr>
          <a:xfrm>
            <a:off x="1106129" y="1659193"/>
            <a:ext cx="10137057" cy="4844845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F95B-F782-49A5-A974-A2E83A575CA5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Table 12-4: List of LCD Instructions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43DC1-C8E6-40DE-BCC6-8CCCB6898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0" r="5928" b="65388"/>
          <a:stretch/>
        </p:blipFill>
        <p:spPr>
          <a:xfrm>
            <a:off x="1469920" y="1781646"/>
            <a:ext cx="9409473" cy="452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2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8D773C-6E83-4660-8154-DD027AF7106F}"/>
              </a:ext>
            </a:extLst>
          </p:cNvPr>
          <p:cNvSpPr/>
          <p:nvPr/>
        </p:nvSpPr>
        <p:spPr>
          <a:xfrm>
            <a:off x="1106129" y="1659193"/>
            <a:ext cx="10137057" cy="4844845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F95B-F782-49A5-A974-A2E83A575CA5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Table 12-4: List of LCD Instructions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43DC1-C8E6-40DE-BCC6-8CCCB6898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0" r="5928" b="91965"/>
          <a:stretch/>
        </p:blipFill>
        <p:spPr>
          <a:xfrm>
            <a:off x="1469920" y="1781646"/>
            <a:ext cx="9409473" cy="1050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83B372-C98F-4D81-81FB-354453677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34613" r="7079" b="38810"/>
          <a:stretch/>
        </p:blipFill>
        <p:spPr>
          <a:xfrm>
            <a:off x="1391262" y="2846438"/>
            <a:ext cx="9409473" cy="34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3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8D773C-6E83-4660-8154-DD027AF7106F}"/>
              </a:ext>
            </a:extLst>
          </p:cNvPr>
          <p:cNvSpPr/>
          <p:nvPr/>
        </p:nvSpPr>
        <p:spPr>
          <a:xfrm>
            <a:off x="1106129" y="1482217"/>
            <a:ext cx="10137057" cy="5257796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F95B-F782-49A5-A974-A2E83A575CA5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Table 12-4: List of LCD Instructions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43DC1-C8E6-40DE-BCC6-8CCCB6898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0" r="5928" b="91965"/>
          <a:stretch/>
        </p:blipFill>
        <p:spPr>
          <a:xfrm>
            <a:off x="1469920" y="1604670"/>
            <a:ext cx="9409473" cy="1050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83B372-C98F-4D81-81FB-354453677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61285" r="7079" b="30680"/>
          <a:stretch/>
        </p:blipFill>
        <p:spPr>
          <a:xfrm>
            <a:off x="1391262" y="2639966"/>
            <a:ext cx="9409473" cy="10500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53E940-B0FE-45C3-87FB-E1714C79C18E}"/>
              </a:ext>
            </a:extLst>
          </p:cNvPr>
          <p:cNvSpPr txBox="1"/>
          <p:nvPr/>
        </p:nvSpPr>
        <p:spPr>
          <a:xfrm>
            <a:off x="1592826" y="3720111"/>
            <a:ext cx="9935492" cy="2932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b="1" i="1" u="sng" dirty="0">
                <a:solidFill>
                  <a:srgbClr val="007A37"/>
                </a:solidFill>
              </a:rPr>
              <a:t>Notes: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7A37"/>
                </a:solidFill>
              </a:rPr>
              <a:t>1.  Execution times are maximum times when </a:t>
            </a:r>
            <a:r>
              <a:rPr lang="en-US" sz="1400" b="1" dirty="0" err="1">
                <a:solidFill>
                  <a:srgbClr val="007A37"/>
                </a:solidFill>
              </a:rPr>
              <a:t>fcp</a:t>
            </a:r>
            <a:r>
              <a:rPr lang="en-US" sz="1400" b="1" dirty="0">
                <a:solidFill>
                  <a:srgbClr val="007A37"/>
                </a:solidFill>
              </a:rPr>
              <a:t> or </a:t>
            </a:r>
            <a:r>
              <a:rPr lang="en-US" sz="1400" b="1" dirty="0" err="1">
                <a:solidFill>
                  <a:srgbClr val="007A37"/>
                </a:solidFill>
              </a:rPr>
              <a:t>fosc</a:t>
            </a:r>
            <a:r>
              <a:rPr lang="en-US" sz="1400" b="1" dirty="0">
                <a:solidFill>
                  <a:srgbClr val="007A37"/>
                </a:solidFill>
              </a:rPr>
              <a:t> is 250 kHz.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7A37"/>
                </a:solidFill>
              </a:rPr>
              <a:t>2.  Execution time changes when frequency changes. Ex: When </a:t>
            </a:r>
            <a:r>
              <a:rPr lang="en-US" sz="1400" b="1" dirty="0" err="1">
                <a:solidFill>
                  <a:srgbClr val="007A37"/>
                </a:solidFill>
              </a:rPr>
              <a:t>fcp</a:t>
            </a:r>
            <a:r>
              <a:rPr lang="en-US" sz="1400" b="1" dirty="0">
                <a:solidFill>
                  <a:srgbClr val="007A37"/>
                </a:solidFill>
              </a:rPr>
              <a:t> or </a:t>
            </a:r>
            <a:r>
              <a:rPr lang="en-US" sz="1400" b="1" dirty="0" err="1">
                <a:solidFill>
                  <a:srgbClr val="007A37"/>
                </a:solidFill>
              </a:rPr>
              <a:t>fosc</a:t>
            </a:r>
            <a:r>
              <a:rPr lang="en-US" sz="1400" b="1" dirty="0">
                <a:solidFill>
                  <a:srgbClr val="007A37"/>
                </a:solidFill>
              </a:rPr>
              <a:t> is 270 kHz: 40 µs  x 250 / 270 = 37 µs.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7A37"/>
                </a:solidFill>
              </a:rPr>
              <a:t>3.  Abbreviations: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7A37"/>
                </a:solidFill>
              </a:rPr>
              <a:t>	DD RAM	Display data RAM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7A37"/>
                </a:solidFill>
              </a:rPr>
              <a:t>	CG RAM	Character generator RAM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7A37"/>
                </a:solidFill>
              </a:rPr>
              <a:t>	ACC	CG RAM address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7A37"/>
                </a:solidFill>
              </a:rPr>
              <a:t>	ADD	DD RAM address, corresponds to cursor address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7A37"/>
                </a:solidFill>
              </a:rPr>
              <a:t>	AC	Address counter used for both DD and CG RAM addresses.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7A37"/>
                </a:solidFill>
              </a:rPr>
              <a:t>	1/D = 1	Increment	1/D = 0	Decrement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7A37"/>
                </a:solidFill>
              </a:rPr>
              <a:t>	S = 1	Accompanies display shift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7A37"/>
                </a:solidFill>
              </a:rPr>
              <a:t>	S/C = 1	Display shift;	S/C = 0	Cursor move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7A37"/>
                </a:solidFill>
              </a:rPr>
              <a:t>	R/L = 1	Shift to the right;	R/L = 0	Shift to the left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7A37"/>
                </a:solidFill>
              </a:rPr>
              <a:t>	DL = 1	8 bits, DL = 0: 4 bits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7A37"/>
                </a:solidFill>
              </a:rPr>
              <a:t>	N = 1	1line, N = 0 : 1 line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7A37"/>
                </a:solidFill>
              </a:rPr>
              <a:t>	F = 1	5 x 10 dots, F = 0 : 5 x 7 dots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7A37"/>
                </a:solidFill>
              </a:rPr>
              <a:t>	BF = 1	Internal operation;	BF = 0	Can accept instruction</a:t>
            </a:r>
          </a:p>
        </p:txBody>
      </p:sp>
    </p:spTree>
    <p:extLst>
      <p:ext uri="{BB962C8B-B14F-4D97-AF65-F5344CB8AC3E}">
        <p14:creationId xmlns:p14="http://schemas.microsoft.com/office/powerpoint/2010/main" val="123628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8D773C-6E83-4660-8154-DD027AF7106F}"/>
              </a:ext>
            </a:extLst>
          </p:cNvPr>
          <p:cNvSpPr/>
          <p:nvPr/>
        </p:nvSpPr>
        <p:spPr>
          <a:xfrm>
            <a:off x="2787126" y="1659193"/>
            <a:ext cx="7079546" cy="4815349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F95B-F782-49A5-A974-A2E83A575CA5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Figure 12-6. Matrix Keyboard Connection to Ports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D4D0B-52F6-4D5D-A3BB-148ECBC08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84" y="1840639"/>
            <a:ext cx="6372029" cy="44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7BD976F-6729-44E0-A959-FD99CA796B2B}"/>
              </a:ext>
            </a:extLst>
          </p:cNvPr>
          <p:cNvSpPr/>
          <p:nvPr/>
        </p:nvSpPr>
        <p:spPr>
          <a:xfrm>
            <a:off x="418456" y="1512977"/>
            <a:ext cx="5214430" cy="5117221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F95B-F782-49A5-A974-A2E83A575CA5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Example 12-1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0E6BF-D319-404B-8308-B7EC6638C5E4}"/>
              </a:ext>
            </a:extLst>
          </p:cNvPr>
          <p:cNvSpPr txBox="1"/>
          <p:nvPr/>
        </p:nvSpPr>
        <p:spPr>
          <a:xfrm>
            <a:off x="484328" y="1567793"/>
            <a:ext cx="5214429" cy="4520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&lt;reg51.h&gt;</a:t>
            </a:r>
          </a:p>
          <a:p>
            <a:pPr>
              <a:lnSpc>
                <a:spcPts val="1500"/>
              </a:lnSpc>
            </a:pP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sfr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ldata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0x90;	//P1=LCD data pins (Fig. 12-2)</a:t>
            </a:r>
          </a:p>
          <a:p>
            <a:pPr>
              <a:lnSpc>
                <a:spcPts val="1500"/>
              </a:lnSpc>
            </a:pP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sbit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P2^0;</a:t>
            </a:r>
          </a:p>
          <a:p>
            <a:pPr>
              <a:lnSpc>
                <a:spcPts val="1500"/>
              </a:lnSpc>
            </a:pP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sbit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P2^1;</a:t>
            </a:r>
          </a:p>
          <a:p>
            <a:pPr>
              <a:lnSpc>
                <a:spcPts val="1500"/>
              </a:lnSpc>
            </a:pP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sbit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P2^2;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lcdcmd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(0x38);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(250);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lcdcmd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(0x0E);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(250);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lcdcmd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(0x01);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(250);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lcdcmd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(0x06);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(250);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lcdcmd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(0x86);	//line 1, position 6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(250);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lcddata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('M');       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(250);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lcddata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('D');       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(250);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lcddata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('E');       </a:t>
            </a:r>
          </a:p>
          <a:p>
            <a:pPr>
              <a:lnSpc>
                <a:spcPts val="15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B1A5B-D4FA-45E0-86CE-21FBEC8837EA}"/>
              </a:ext>
            </a:extLst>
          </p:cNvPr>
          <p:cNvSpPr txBox="1"/>
          <p:nvPr/>
        </p:nvSpPr>
        <p:spPr>
          <a:xfrm>
            <a:off x="-324699" y="1069825"/>
            <a:ext cx="12192000" cy="36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>
                <a:solidFill>
                  <a:schemeClr val="bg1"/>
                </a:solidFill>
              </a:rPr>
              <a:t>Solution: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71FB80-72EA-4E46-B24E-BCE44374800D}"/>
              </a:ext>
            </a:extLst>
          </p:cNvPr>
          <p:cNvSpPr/>
          <p:nvPr/>
        </p:nvSpPr>
        <p:spPr>
          <a:xfrm>
            <a:off x="3091543" y="227802"/>
            <a:ext cx="8775758" cy="7869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78413-DFD9-4811-A4DE-225A586CAB43}"/>
              </a:ext>
            </a:extLst>
          </p:cNvPr>
          <p:cNvSpPr txBox="1"/>
          <p:nvPr/>
        </p:nvSpPr>
        <p:spPr>
          <a:xfrm>
            <a:off x="3280229" y="280384"/>
            <a:ext cx="8287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Write an 8051 C program to send letters ‘M’, ‘D’, </a:t>
            </a:r>
          </a:p>
          <a:p>
            <a:pPr algn="ctr"/>
            <a:r>
              <a:rPr lang="en-US" sz="2000" b="1" dirty="0"/>
              <a:t>and ‘E’ to the LCD using delays.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931A3-18AE-4891-8CAA-3FF5C083042E}"/>
              </a:ext>
            </a:extLst>
          </p:cNvPr>
          <p:cNvSpPr/>
          <p:nvPr/>
        </p:nvSpPr>
        <p:spPr>
          <a:xfrm>
            <a:off x="5764629" y="1512977"/>
            <a:ext cx="6102671" cy="5117221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E9E6A7-0FC0-45B9-B3B9-528ED2C5A29C}"/>
              </a:ext>
            </a:extLst>
          </p:cNvPr>
          <p:cNvSpPr txBox="1"/>
          <p:nvPr/>
        </p:nvSpPr>
        <p:spPr>
          <a:xfrm>
            <a:off x="5830500" y="1552846"/>
            <a:ext cx="5805393" cy="5099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lcdcmd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(unsigned char value)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ldata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value;   // put the value on the pins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         // strobe the enable pin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lcddata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(unsigned char value)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ldata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value;   // put the value on the pins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          // strobe the enable pin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(unsigned int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itime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int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itime;i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for(j=0;j&lt;1275;j++);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077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/>
      <p:bldP spid="8" grpId="0"/>
      <p:bldP spid="11" grpId="0"/>
      <p:bldP spid="14" grpId="0" animBg="1"/>
      <p:bldP spid="9" grpId="0"/>
      <p:bldP spid="13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7BD976F-6729-44E0-A959-FD99CA796B2B}"/>
              </a:ext>
            </a:extLst>
          </p:cNvPr>
          <p:cNvSpPr/>
          <p:nvPr/>
        </p:nvSpPr>
        <p:spPr>
          <a:xfrm>
            <a:off x="418456" y="1512977"/>
            <a:ext cx="5214430" cy="5117221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F95B-F782-49A5-A974-A2E83A575CA5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Example 12-2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0E6BF-D319-404B-8308-B7EC6638C5E4}"/>
              </a:ext>
            </a:extLst>
          </p:cNvPr>
          <p:cNvSpPr txBox="1"/>
          <p:nvPr/>
        </p:nvSpPr>
        <p:spPr>
          <a:xfrm>
            <a:off x="484328" y="1567793"/>
            <a:ext cx="5338068" cy="4937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&lt;reg51.h&gt;</a:t>
            </a:r>
          </a:p>
          <a:p>
            <a:pPr>
              <a:lnSpc>
                <a:spcPts val="1300"/>
              </a:lnSpc>
            </a:pP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sfr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ldata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0x90;	//P1=LCD data pins (Fig. 12-2)</a:t>
            </a:r>
          </a:p>
          <a:p>
            <a:pPr>
              <a:lnSpc>
                <a:spcPts val="1300"/>
              </a:lnSpc>
            </a:pP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sbit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P2^0;</a:t>
            </a:r>
          </a:p>
          <a:p>
            <a:pPr>
              <a:lnSpc>
                <a:spcPts val="1300"/>
              </a:lnSpc>
            </a:pP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sbit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P2^1;</a:t>
            </a:r>
          </a:p>
          <a:p>
            <a:pPr>
              <a:lnSpc>
                <a:spcPts val="1300"/>
              </a:lnSpc>
            </a:pP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sbit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P2^2;</a:t>
            </a:r>
          </a:p>
          <a:p>
            <a:pPr>
              <a:lnSpc>
                <a:spcPts val="1300"/>
              </a:lnSpc>
            </a:pP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sbit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busy  = P1^7;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lcdcmd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(0x38);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lcdcmd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(0x0E);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lcdcmd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(0x01);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lcdcmd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(0x06);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lcdcmd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(0x86);	//line 1, position 6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lcddata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('M');       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lcddata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('D');       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lcddata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('E');       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lcdcmd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(unsigned char value)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lcdready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//check the LCD busy flag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ldata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value; //put the value on the pins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      //strobe the enable pin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ts val="1300"/>
              </a:lnSpc>
            </a:pPr>
            <a:endParaRPr lang="en-US" sz="1350" b="1" dirty="0">
              <a:solidFill>
                <a:srgbClr val="00462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B1A5B-D4FA-45E0-86CE-21FBEC8837EA}"/>
              </a:ext>
            </a:extLst>
          </p:cNvPr>
          <p:cNvSpPr txBox="1"/>
          <p:nvPr/>
        </p:nvSpPr>
        <p:spPr>
          <a:xfrm>
            <a:off x="-324699" y="1069825"/>
            <a:ext cx="12192000" cy="36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>
                <a:solidFill>
                  <a:schemeClr val="bg1"/>
                </a:solidFill>
              </a:rPr>
              <a:t>Solution: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71FB80-72EA-4E46-B24E-BCE44374800D}"/>
              </a:ext>
            </a:extLst>
          </p:cNvPr>
          <p:cNvSpPr/>
          <p:nvPr/>
        </p:nvSpPr>
        <p:spPr>
          <a:xfrm>
            <a:off x="3091543" y="227802"/>
            <a:ext cx="8775758" cy="7869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78413-DFD9-4811-A4DE-225A586CAB43}"/>
              </a:ext>
            </a:extLst>
          </p:cNvPr>
          <p:cNvSpPr txBox="1"/>
          <p:nvPr/>
        </p:nvSpPr>
        <p:spPr>
          <a:xfrm>
            <a:off x="3348238" y="411687"/>
            <a:ext cx="8287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Repeat Example 12-1 using the busy flag method.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931A3-18AE-4891-8CAA-3FF5C083042E}"/>
              </a:ext>
            </a:extLst>
          </p:cNvPr>
          <p:cNvSpPr/>
          <p:nvPr/>
        </p:nvSpPr>
        <p:spPr>
          <a:xfrm>
            <a:off x="5764629" y="1512977"/>
            <a:ext cx="6102671" cy="5117221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E9E6A7-0FC0-45B9-B3B9-528ED2C5A29C}"/>
              </a:ext>
            </a:extLst>
          </p:cNvPr>
          <p:cNvSpPr txBox="1"/>
          <p:nvPr/>
        </p:nvSpPr>
        <p:spPr>
          <a:xfrm>
            <a:off x="5830500" y="1552846"/>
            <a:ext cx="5943044" cy="510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lcddata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(unsigned char value)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lcdready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//check the LCD busy flag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ldata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value;  //put the value on the pins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        //strobe the enable pin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lcdready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busy = 1;       //make the busy pin an input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                  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                  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while(busy==1)   //wait here for busy flag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      //strobe the enable pin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(unsigned int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itime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int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itime;i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for(j=0;j&lt;1275;j++);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8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/>
      <p:bldP spid="8" grpId="0"/>
      <p:bldP spid="11" grpId="0"/>
      <p:bldP spid="14" grpId="0" animBg="1"/>
      <p:bldP spid="9" grpId="0"/>
      <p:bldP spid="1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FEFEDF-5770-40AF-B49C-5BA88A191546}"/>
              </a:ext>
            </a:extLst>
          </p:cNvPr>
          <p:cNvSpPr txBox="1"/>
          <p:nvPr/>
        </p:nvSpPr>
        <p:spPr>
          <a:xfrm>
            <a:off x="0" y="1325799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LCD AND </a:t>
            </a:r>
          </a:p>
          <a:p>
            <a:pPr algn="ctr"/>
            <a:r>
              <a:rPr lang="en-US" sz="6000" b="1" dirty="0"/>
              <a:t>KEYBOARD </a:t>
            </a:r>
          </a:p>
          <a:p>
            <a:pPr algn="ctr"/>
            <a:r>
              <a:rPr lang="en-US" sz="6000" b="1" dirty="0"/>
              <a:t>INTERFACING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433A4-5538-42A5-8C39-9A740F184335}"/>
              </a:ext>
            </a:extLst>
          </p:cNvPr>
          <p:cNvSpPr txBox="1"/>
          <p:nvPr/>
        </p:nvSpPr>
        <p:spPr>
          <a:xfrm>
            <a:off x="0" y="473423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007A37"/>
                </a:solidFill>
              </a:rPr>
              <a:t>Chapter 12</a:t>
            </a:r>
            <a:endParaRPr lang="en-US" sz="4800" b="1" dirty="0">
              <a:solidFill>
                <a:srgbClr val="007A37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0D4B26-D679-4FB4-B936-3F88F1915D32}"/>
              </a:ext>
            </a:extLst>
          </p:cNvPr>
          <p:cNvSpPr/>
          <p:nvPr/>
        </p:nvSpPr>
        <p:spPr>
          <a:xfrm>
            <a:off x="0" y="6032090"/>
            <a:ext cx="12192000" cy="8259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58540-EF72-4F66-AD3B-7B8F75230762}"/>
              </a:ext>
            </a:extLst>
          </p:cNvPr>
          <p:cNvSpPr/>
          <p:nvPr/>
        </p:nvSpPr>
        <p:spPr>
          <a:xfrm>
            <a:off x="0" y="6194322"/>
            <a:ext cx="12192000" cy="661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20A785-9DB9-4E6F-9E3C-A13BDB0AA8F6}"/>
              </a:ext>
            </a:extLst>
          </p:cNvPr>
          <p:cNvCxnSpPr>
            <a:cxnSpLocks/>
          </p:cNvCxnSpPr>
          <p:nvPr/>
        </p:nvCxnSpPr>
        <p:spPr>
          <a:xfrm>
            <a:off x="373626" y="4269237"/>
            <a:ext cx="1144474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F95B-F782-49A5-A974-A2E83A575CA5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Example 12-3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78413-DFD9-4811-A4DE-225A586CAB43}"/>
              </a:ext>
            </a:extLst>
          </p:cNvPr>
          <p:cNvSpPr txBox="1"/>
          <p:nvPr/>
        </p:nvSpPr>
        <p:spPr>
          <a:xfrm>
            <a:off x="948811" y="1489584"/>
            <a:ext cx="105844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From Figure 12-6, identify the row and column of the pressed key for each of the following.</a:t>
            </a:r>
          </a:p>
          <a:p>
            <a:r>
              <a:rPr lang="en-US" sz="2400" b="1" dirty="0"/>
              <a:t>(a) D3 - D0 = 1110 for the row, D3 - D0 = 1011 for the column</a:t>
            </a:r>
          </a:p>
          <a:p>
            <a:r>
              <a:rPr lang="en-US" sz="2400" b="1" dirty="0"/>
              <a:t>(b) D3 - D0 = 1101 for the row, D3 - D0 = 0111 for the column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0E6BF-D319-404B-8308-B7EC6638C5E4}"/>
              </a:ext>
            </a:extLst>
          </p:cNvPr>
          <p:cNvSpPr txBox="1"/>
          <p:nvPr/>
        </p:nvSpPr>
        <p:spPr>
          <a:xfrm>
            <a:off x="948811" y="4352753"/>
            <a:ext cx="104303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4620"/>
                </a:solidFill>
                <a:cs typeface="Courier New" panose="02070309020205020404" pitchFamily="49" charset="0"/>
              </a:rPr>
              <a:t>From Figure 12-6 the row and column can be used to identify the key.</a:t>
            </a:r>
          </a:p>
          <a:p>
            <a:r>
              <a:rPr lang="en-US" sz="2400" b="1" dirty="0">
                <a:solidFill>
                  <a:srgbClr val="004620"/>
                </a:solidFill>
                <a:cs typeface="Courier New" panose="02070309020205020404" pitchFamily="49" charset="0"/>
              </a:rPr>
              <a:t>(a)The row belongs to D0 and the column belongs to D2; therefore, key number 2 was pressed.</a:t>
            </a:r>
          </a:p>
          <a:p>
            <a:r>
              <a:rPr lang="en-US" sz="2400" b="1" dirty="0">
                <a:solidFill>
                  <a:srgbClr val="004620"/>
                </a:solidFill>
                <a:cs typeface="Courier New" panose="02070309020205020404" pitchFamily="49" charset="0"/>
              </a:rPr>
              <a:t>(b)The row belongs to D1 and the column belongs to D3; therefore, key number 7 was pressed.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B1A5B-D4FA-45E0-86CE-21FBEC8837EA}"/>
              </a:ext>
            </a:extLst>
          </p:cNvPr>
          <p:cNvSpPr txBox="1"/>
          <p:nvPr/>
        </p:nvSpPr>
        <p:spPr>
          <a:xfrm>
            <a:off x="0" y="3429000"/>
            <a:ext cx="12192000" cy="36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>
                <a:solidFill>
                  <a:srgbClr val="004620"/>
                </a:solidFill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286162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F95B-F782-49A5-A974-A2E83A575CA5}"/>
              </a:ext>
            </a:extLst>
          </p:cNvPr>
          <p:cNvSpPr txBox="1"/>
          <p:nvPr/>
        </p:nvSpPr>
        <p:spPr>
          <a:xfrm>
            <a:off x="403121" y="3429000"/>
            <a:ext cx="6794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prstClr val="black"/>
                </a:solidFill>
              </a:rPr>
              <a:t>Figure 12-7. Flowchart for Program 12-4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7C1FD4-751D-41E2-931D-0ECD334B123A}"/>
              </a:ext>
            </a:extLst>
          </p:cNvPr>
          <p:cNvSpPr/>
          <p:nvPr/>
        </p:nvSpPr>
        <p:spPr>
          <a:xfrm>
            <a:off x="7841228" y="228599"/>
            <a:ext cx="4205474" cy="6304936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3F5C3-057B-416B-8052-7885278CE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36" y="607098"/>
            <a:ext cx="3603243" cy="55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7BD976F-6729-44E0-A959-FD99CA796B2B}"/>
              </a:ext>
            </a:extLst>
          </p:cNvPr>
          <p:cNvSpPr/>
          <p:nvPr/>
        </p:nvSpPr>
        <p:spPr>
          <a:xfrm>
            <a:off x="294818" y="1512977"/>
            <a:ext cx="5338068" cy="5117221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F95B-F782-49A5-A974-A2E83A575CA5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Example 12-4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0E6BF-D319-404B-8308-B7EC6638C5E4}"/>
              </a:ext>
            </a:extLst>
          </p:cNvPr>
          <p:cNvSpPr txBox="1"/>
          <p:nvPr/>
        </p:nvSpPr>
        <p:spPr>
          <a:xfrm>
            <a:off x="351596" y="1567793"/>
            <a:ext cx="5338068" cy="4937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&lt;reg51.h&gt;</a:t>
            </a:r>
          </a:p>
          <a:p>
            <a:pPr>
              <a:lnSpc>
                <a:spcPts val="1300"/>
              </a:lnSpc>
            </a:pPr>
            <a:endParaRPr lang="en-US" sz="1350" b="1" dirty="0">
              <a:solidFill>
                <a:srgbClr val="00462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COL  P2 //define ports for easier reading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ROW  P1			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(unsigned int value);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SerTX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(unsigned char);</a:t>
            </a:r>
          </a:p>
          <a:p>
            <a:pPr>
              <a:lnSpc>
                <a:spcPts val="1300"/>
              </a:lnSpc>
            </a:pPr>
            <a:endParaRPr lang="en-US" sz="1350" b="1" dirty="0">
              <a:solidFill>
                <a:srgbClr val="00462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 keypad[4][4] =	{'0','1','2','3','4','5','6','7','8',’9’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,'A','B','C','D','E','F'};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char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TMOD = 0x20;	//timer 1, mode 2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TH1 = -3;	//9600 baud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SCON = 0x50;	//8-bit, 1 stop bit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TR1 = 1;	//start timer 1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//keyboard routine. This sends the ASCII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//code for pressed key to the serial port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 = 0xFF; 	//make P2 an input port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while(1) 	//repeat forever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	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ROW = 0x00;  //ground all rows at once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COL;   //read the columns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&amp;= 0x0F;   //mask used bits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while(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0x0F);	//check until all keys released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B1A5B-D4FA-45E0-86CE-21FBEC8837EA}"/>
              </a:ext>
            </a:extLst>
          </p:cNvPr>
          <p:cNvSpPr txBox="1"/>
          <p:nvPr/>
        </p:nvSpPr>
        <p:spPr>
          <a:xfrm>
            <a:off x="-324699" y="1069825"/>
            <a:ext cx="12192000" cy="36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>
                <a:solidFill>
                  <a:schemeClr val="bg1"/>
                </a:solidFill>
              </a:rPr>
              <a:t>Solution: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71FB80-72EA-4E46-B24E-BCE44374800D}"/>
              </a:ext>
            </a:extLst>
          </p:cNvPr>
          <p:cNvSpPr/>
          <p:nvPr/>
        </p:nvSpPr>
        <p:spPr>
          <a:xfrm>
            <a:off x="3091543" y="227802"/>
            <a:ext cx="8775758" cy="7869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931A3-18AE-4891-8CAA-3FF5C083042E}"/>
              </a:ext>
            </a:extLst>
          </p:cNvPr>
          <p:cNvSpPr/>
          <p:nvPr/>
        </p:nvSpPr>
        <p:spPr>
          <a:xfrm>
            <a:off x="5764629" y="1512977"/>
            <a:ext cx="6102671" cy="5117221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E9E6A7-0FC0-45B9-B3B9-528ED2C5A29C}"/>
              </a:ext>
            </a:extLst>
          </p:cNvPr>
          <p:cNvSpPr txBox="1"/>
          <p:nvPr/>
        </p:nvSpPr>
        <p:spPr>
          <a:xfrm>
            <a:off x="5830500" y="1552846"/>
            <a:ext cx="5943044" cy="5099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(20);	//call delay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COL;	//see if any key is pressed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&amp;= 0x0F;	//mask unused bits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while(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0x0F);//keep checking for keypress</a:t>
            </a:r>
          </a:p>
          <a:p>
            <a:pPr>
              <a:lnSpc>
                <a:spcPts val="1300"/>
              </a:lnSpc>
            </a:pPr>
            <a:endParaRPr lang="en-US" sz="1400" b="1" dirty="0">
              <a:solidFill>
                <a:srgbClr val="00462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(20);	//call delay for debounce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COL;	//read columns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&amp;= 0x0F;	//mask unused bits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while(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0x0F);//wait for keypress</a:t>
            </a:r>
          </a:p>
          <a:p>
            <a:pPr>
              <a:lnSpc>
                <a:spcPts val="1300"/>
              </a:lnSpc>
            </a:pPr>
            <a:endParaRPr lang="en-US" sz="1400" b="1" dirty="0">
              <a:solidFill>
                <a:srgbClr val="00462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while(1)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ROW = 0xFE;	//ground row 0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COL;	//read columns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&amp;= 0x0F;		//mask unused bits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if(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0x0F) //column detected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rowloc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	//save row location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break;	//exit while loop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ROW = 0xFD;	//ground row 1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COL;	//read columns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&amp;= 0x0F;	//mask unused bits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if(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0x0F) //column detected</a:t>
            </a:r>
          </a:p>
          <a:p>
            <a:pPr>
              <a:lnSpc>
                <a:spcPts val="1300"/>
              </a:lnSpc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78413-DFD9-4811-A4DE-225A586CAB43}"/>
              </a:ext>
            </a:extLst>
          </p:cNvPr>
          <p:cNvSpPr txBox="1"/>
          <p:nvPr/>
        </p:nvSpPr>
        <p:spPr>
          <a:xfrm>
            <a:off x="3348238" y="411687"/>
            <a:ext cx="8287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Write a C program to read the keypad and send the result to the first serial port. P1.0-P1.3 connected to rows</a:t>
            </a:r>
          </a:p>
          <a:p>
            <a:pPr algn="ctr"/>
            <a:r>
              <a:rPr lang="en-US" sz="1400" b="1" dirty="0"/>
              <a:t>P2.0-P1.3 connected to columns Configure the serial port for 9600 baud, 8-bit, and 1 stop bit.</a:t>
            </a:r>
          </a:p>
        </p:txBody>
      </p:sp>
    </p:spTree>
    <p:extLst>
      <p:ext uri="{BB962C8B-B14F-4D97-AF65-F5344CB8AC3E}">
        <p14:creationId xmlns:p14="http://schemas.microsoft.com/office/powerpoint/2010/main" val="17636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/>
      <p:bldP spid="8" grpId="0"/>
      <p:bldP spid="11" grpId="0"/>
      <p:bldP spid="14" grpId="0" animBg="1"/>
      <p:bldP spid="13" grpId="0" animBg="1"/>
      <p:bldP spid="1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7BD976F-6729-44E0-A959-FD99CA796B2B}"/>
              </a:ext>
            </a:extLst>
          </p:cNvPr>
          <p:cNvSpPr/>
          <p:nvPr/>
        </p:nvSpPr>
        <p:spPr>
          <a:xfrm>
            <a:off x="294818" y="1512977"/>
            <a:ext cx="5338068" cy="5117221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F95B-F782-49A5-A974-A2E83A575CA5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Example 12-4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0E6BF-D319-404B-8308-B7EC6638C5E4}"/>
              </a:ext>
            </a:extLst>
          </p:cNvPr>
          <p:cNvSpPr txBox="1"/>
          <p:nvPr/>
        </p:nvSpPr>
        <p:spPr>
          <a:xfrm>
            <a:off x="351596" y="1567793"/>
            <a:ext cx="5338068" cy="527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	//save row location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break;	//exit while loop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ROW = 0xFB;	//ground row 2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COL;	//read columns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&amp;= 0x0F;	//mask unused bits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if(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0x0F) //column detected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	//save row location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break;	//exit while loop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ROW = 0xF7;	//ground row 3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COL;	//read columns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&amp;= 0x0F;	//mask unused bits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3;	//save row location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break;		//exit while loop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//check column and send result to the serial port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0x0E)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SerTX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(keypad[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][0]);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if(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0x0D) 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SerTX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(keypad[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][1]);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if(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0x0B)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SerTX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(keypad[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][2]);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SerTX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(keypad[</a:t>
            </a:r>
            <a:r>
              <a:rPr lang="en-US" sz="135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rowloc</a:t>
            </a: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][3]);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ts val="1300"/>
              </a:lnSpc>
            </a:pPr>
            <a:r>
              <a:rPr lang="en-US" sz="135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ts val="1300"/>
              </a:lnSpc>
            </a:pPr>
            <a:endParaRPr lang="en-US" sz="1350" b="1" dirty="0">
              <a:solidFill>
                <a:srgbClr val="00462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B1A5B-D4FA-45E0-86CE-21FBEC8837EA}"/>
              </a:ext>
            </a:extLst>
          </p:cNvPr>
          <p:cNvSpPr txBox="1"/>
          <p:nvPr/>
        </p:nvSpPr>
        <p:spPr>
          <a:xfrm>
            <a:off x="-324699" y="1069825"/>
            <a:ext cx="12192000" cy="36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>
                <a:solidFill>
                  <a:schemeClr val="bg1"/>
                </a:solidFill>
              </a:rPr>
              <a:t>Solution: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71FB80-72EA-4E46-B24E-BCE44374800D}"/>
              </a:ext>
            </a:extLst>
          </p:cNvPr>
          <p:cNvSpPr/>
          <p:nvPr/>
        </p:nvSpPr>
        <p:spPr>
          <a:xfrm>
            <a:off x="3091543" y="227802"/>
            <a:ext cx="8775758" cy="7869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931A3-18AE-4891-8CAA-3FF5C083042E}"/>
              </a:ext>
            </a:extLst>
          </p:cNvPr>
          <p:cNvSpPr/>
          <p:nvPr/>
        </p:nvSpPr>
        <p:spPr>
          <a:xfrm>
            <a:off x="5764629" y="1512977"/>
            <a:ext cx="6102671" cy="5117221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E9E6A7-0FC0-45B9-B3B9-528ED2C5A29C}"/>
              </a:ext>
            </a:extLst>
          </p:cNvPr>
          <p:cNvSpPr txBox="1"/>
          <p:nvPr/>
        </p:nvSpPr>
        <p:spPr>
          <a:xfrm>
            <a:off x="5830500" y="1552846"/>
            <a:ext cx="5943044" cy="243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SerTX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(unsigned char x)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SBUF = x;			//place value in buffer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while(TI==0);		//wait until transmitted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 = 0;			//clear flag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ts val="1300"/>
              </a:lnSpc>
            </a:pPr>
            <a:endParaRPr lang="en-US" sz="1400" b="1" dirty="0">
              <a:solidFill>
                <a:srgbClr val="00462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MSDelay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(unsigned int value)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int x, y;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for(x=0;x&lt;1275;x++) 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for(y=0;y&lt;</a:t>
            </a:r>
            <a:r>
              <a:rPr lang="en-US" sz="1400" b="1" dirty="0" err="1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value;y</a:t>
            </a: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</a:p>
          <a:p>
            <a:pPr>
              <a:lnSpc>
                <a:spcPts val="1300"/>
              </a:lnSpc>
            </a:pPr>
            <a:r>
              <a:rPr lang="en-US" sz="1400" b="1" dirty="0">
                <a:solidFill>
                  <a:srgbClr val="0046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78413-DFD9-4811-A4DE-225A586CAB43}"/>
              </a:ext>
            </a:extLst>
          </p:cNvPr>
          <p:cNvSpPr txBox="1"/>
          <p:nvPr/>
        </p:nvSpPr>
        <p:spPr>
          <a:xfrm>
            <a:off x="3348238" y="411687"/>
            <a:ext cx="8287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Write a C program to read the keypad and send the result to the first serial port. P1.0-P1.3 connected to rows</a:t>
            </a:r>
          </a:p>
          <a:p>
            <a:pPr algn="ctr"/>
            <a:r>
              <a:rPr lang="en-US" sz="1400" b="1" dirty="0"/>
              <a:t>P2.0-P1.3 connected to columns Configure the serial port for 9600 baud, 8-bit, and 1 stop bit.   </a:t>
            </a:r>
            <a:r>
              <a:rPr lang="en-US" sz="1400" b="1" dirty="0">
                <a:solidFill>
                  <a:srgbClr val="007A37"/>
                </a:solidFill>
              </a:rPr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119882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/>
      <p:bldP spid="8" grpId="0"/>
      <p:bldP spid="11" grpId="0"/>
      <p:bldP spid="14" grpId="0" animBg="1"/>
      <p:bldP spid="13" grpId="0" animBg="1"/>
      <p:bldP spid="1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1443B9-3795-4EE4-8098-987D77E03EF7}"/>
              </a:ext>
            </a:extLst>
          </p:cNvPr>
          <p:cNvSpPr txBox="1"/>
          <p:nvPr/>
        </p:nvSpPr>
        <p:spPr>
          <a:xfrm>
            <a:off x="668593" y="2950617"/>
            <a:ext cx="108548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200" b="1" dirty="0"/>
              <a:t>	</a:t>
            </a:r>
            <a:r>
              <a:rPr lang="en-US" sz="2200" b="1" dirty="0">
                <a:solidFill>
                  <a:srgbClr val="004620"/>
                </a:solidFill>
              </a:rPr>
              <a:t>&gt;&gt;</a:t>
            </a:r>
            <a:r>
              <a:rPr lang="en-US" sz="2200" b="1" dirty="0"/>
              <a:t> 	List reasons that LCDs are gaining widespread use, replacing LEDs</a:t>
            </a:r>
          </a:p>
          <a:p>
            <a:pPr>
              <a:lnSpc>
                <a:spcPts val="2400"/>
              </a:lnSpc>
            </a:pPr>
            <a:r>
              <a:rPr lang="en-US" sz="2200" b="1" dirty="0"/>
              <a:t>	</a:t>
            </a:r>
            <a:r>
              <a:rPr lang="en-US" sz="2200" b="1" dirty="0">
                <a:solidFill>
                  <a:srgbClr val="004620"/>
                </a:solidFill>
              </a:rPr>
              <a:t>&gt;&gt;</a:t>
            </a:r>
            <a:r>
              <a:rPr lang="en-US" sz="2200" b="1" dirty="0"/>
              <a:t> 	Describe the functions of the pins of a typical LCD</a:t>
            </a:r>
          </a:p>
          <a:p>
            <a:pPr>
              <a:lnSpc>
                <a:spcPts val="2400"/>
              </a:lnSpc>
            </a:pPr>
            <a:r>
              <a:rPr lang="en-US" sz="2200" b="1" dirty="0"/>
              <a:t>	</a:t>
            </a:r>
            <a:r>
              <a:rPr lang="en-US" sz="2200" b="1" dirty="0">
                <a:solidFill>
                  <a:srgbClr val="004620"/>
                </a:solidFill>
              </a:rPr>
              <a:t>&gt;&gt;</a:t>
            </a:r>
            <a:r>
              <a:rPr lang="en-US" sz="2200" b="1" dirty="0"/>
              <a:t> 	List instruction command codes for programming an LCD</a:t>
            </a:r>
          </a:p>
          <a:p>
            <a:pPr>
              <a:lnSpc>
                <a:spcPts val="2400"/>
              </a:lnSpc>
            </a:pPr>
            <a:r>
              <a:rPr lang="en-US" sz="2200" b="1" dirty="0"/>
              <a:t>	</a:t>
            </a:r>
            <a:r>
              <a:rPr lang="en-US" sz="2200" b="1" dirty="0">
                <a:solidFill>
                  <a:srgbClr val="004620"/>
                </a:solidFill>
              </a:rPr>
              <a:t>&gt;&gt;</a:t>
            </a:r>
            <a:r>
              <a:rPr lang="en-US" sz="2200" b="1" dirty="0"/>
              <a:t> 	Interface an LCD to the 8051</a:t>
            </a:r>
          </a:p>
          <a:p>
            <a:pPr>
              <a:lnSpc>
                <a:spcPts val="2400"/>
              </a:lnSpc>
            </a:pPr>
            <a:r>
              <a:rPr lang="en-US" sz="2200" b="1" dirty="0"/>
              <a:t>	</a:t>
            </a:r>
            <a:r>
              <a:rPr lang="en-US" sz="2200" b="1" dirty="0">
                <a:solidFill>
                  <a:srgbClr val="004620"/>
                </a:solidFill>
              </a:rPr>
              <a:t>&gt;&gt;</a:t>
            </a:r>
            <a:r>
              <a:rPr lang="en-US" sz="2200" b="1" dirty="0"/>
              <a:t> 	Program an LCD in Assembly and C</a:t>
            </a:r>
          </a:p>
          <a:p>
            <a:pPr>
              <a:lnSpc>
                <a:spcPts val="2400"/>
              </a:lnSpc>
            </a:pPr>
            <a:r>
              <a:rPr lang="en-US" sz="2200" b="1" dirty="0"/>
              <a:t>	</a:t>
            </a:r>
            <a:r>
              <a:rPr lang="en-US" sz="2200" b="1" dirty="0">
                <a:solidFill>
                  <a:srgbClr val="004620"/>
                </a:solidFill>
              </a:rPr>
              <a:t>&gt;&gt;</a:t>
            </a:r>
            <a:r>
              <a:rPr lang="en-US" sz="2200" b="1" dirty="0"/>
              <a:t> 	Explain the basic operation of a keyboard</a:t>
            </a:r>
          </a:p>
          <a:p>
            <a:pPr>
              <a:lnSpc>
                <a:spcPts val="2400"/>
              </a:lnSpc>
            </a:pPr>
            <a:r>
              <a:rPr lang="en-US" sz="2200" b="1" dirty="0"/>
              <a:t>	</a:t>
            </a:r>
            <a:r>
              <a:rPr lang="en-US" sz="2200" b="1" dirty="0">
                <a:solidFill>
                  <a:srgbClr val="004620"/>
                </a:solidFill>
              </a:rPr>
              <a:t>&gt;&gt;</a:t>
            </a:r>
            <a:r>
              <a:rPr lang="en-US" sz="2200" b="1" dirty="0"/>
              <a:t> 	Describe the key press and detection mechanisms</a:t>
            </a:r>
          </a:p>
          <a:p>
            <a:pPr>
              <a:lnSpc>
                <a:spcPts val="2400"/>
              </a:lnSpc>
            </a:pPr>
            <a:r>
              <a:rPr lang="en-US" sz="2200" b="1" dirty="0"/>
              <a:t>	</a:t>
            </a:r>
            <a:r>
              <a:rPr lang="en-US" sz="2200" b="1" dirty="0">
                <a:solidFill>
                  <a:srgbClr val="004620"/>
                </a:solidFill>
              </a:rPr>
              <a:t>&gt;&gt;</a:t>
            </a:r>
            <a:r>
              <a:rPr lang="en-US" sz="2200" b="1" dirty="0"/>
              <a:t> 	Interface a 4x4 keypad to the 8051 using C and Assembly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A0293-F92D-4C5B-A1F6-E717645B0741}"/>
              </a:ext>
            </a:extLst>
          </p:cNvPr>
          <p:cNvSpPr txBox="1"/>
          <p:nvPr/>
        </p:nvSpPr>
        <p:spPr>
          <a:xfrm>
            <a:off x="948813" y="350174"/>
            <a:ext cx="10294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40DEA-4B6D-44C7-BF9C-E734A8680952}"/>
              </a:ext>
            </a:extLst>
          </p:cNvPr>
          <p:cNvSpPr txBox="1"/>
          <p:nvPr/>
        </p:nvSpPr>
        <p:spPr>
          <a:xfrm>
            <a:off x="0" y="150018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A37"/>
                </a:solidFill>
              </a:rPr>
              <a:t>Upon completion of this chapter, you will be able to:</a:t>
            </a:r>
          </a:p>
          <a:p>
            <a:pPr algn="ctr"/>
            <a:endParaRPr lang="en-US" sz="2400" dirty="0">
              <a:solidFill>
                <a:srgbClr val="007A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9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1443B9-3795-4EE4-8098-987D77E03EF7}"/>
              </a:ext>
            </a:extLst>
          </p:cNvPr>
          <p:cNvSpPr txBox="1"/>
          <p:nvPr/>
        </p:nvSpPr>
        <p:spPr>
          <a:xfrm>
            <a:off x="668593" y="2507226"/>
            <a:ext cx="10854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Some real-world applications of the 8051Section and how to interface the 8051 to devices such as an LCD and a keyboard,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Section 12.1, LCD interfacing with the 8051,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Section 12.2, keyboard interfacing with the 8051,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 and Assembly for both sections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A0293-F92D-4C5B-A1F6-E717645B0741}"/>
              </a:ext>
            </a:extLst>
          </p:cNvPr>
          <p:cNvSpPr txBox="1"/>
          <p:nvPr/>
        </p:nvSpPr>
        <p:spPr>
          <a:xfrm>
            <a:off x="948813" y="350174"/>
            <a:ext cx="10294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8717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223D1-479F-4719-902F-D1EAF00869F6}"/>
              </a:ext>
            </a:extLst>
          </p:cNvPr>
          <p:cNvSpPr/>
          <p:nvPr/>
        </p:nvSpPr>
        <p:spPr>
          <a:xfrm>
            <a:off x="703276" y="1814052"/>
            <a:ext cx="10785446" cy="46014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6071F-8061-4722-B88C-B5EBF59EAFEF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Table 12-1: Pin Descriptions for LCD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9928E-97E6-4CD0-A967-98C30D086C0A}"/>
              </a:ext>
            </a:extLst>
          </p:cNvPr>
          <p:cNvSpPr txBox="1"/>
          <p:nvPr/>
        </p:nvSpPr>
        <p:spPr>
          <a:xfrm>
            <a:off x="1383889" y="1924664"/>
            <a:ext cx="97486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4620"/>
                </a:solidFill>
              </a:rPr>
              <a:t>Pin  Symbol	I/O	     Description				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1	VSS	--	Ground					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2	VCC	--	+5V power supply				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3				VEE	--	Power supply to control contrast		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4	RS	I	RS = 0 to select  command register, 	  RS = 1 to select data register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5	R/W	I	R/W = 0 for write,	R/W = 1 for read		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6	E	I/O	Enable					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7	DB0	I/O	The 8-bit data bus				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8	DB1	I/O	The 8-bit data bus				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9	DB2	I/O	The 8-bit data bus				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10	DB3	I/O	The 8-bit data bus				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11	DB4	I/O	The 8-bit data bus				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12	DB5	I/O	The 8-bit data bus				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13	DB6	I/O	The 8-bit data bus				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14	DB7	I/O	The 8-bit data bus						</a:t>
            </a:r>
          </a:p>
        </p:txBody>
      </p:sp>
    </p:spTree>
    <p:extLst>
      <p:ext uri="{BB962C8B-B14F-4D97-AF65-F5344CB8AC3E}">
        <p14:creationId xmlns:p14="http://schemas.microsoft.com/office/powerpoint/2010/main" val="145392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F95B-F782-49A5-A974-A2E83A575CA5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Table 12-2: LCD Command Codes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D773C-6E83-4660-8154-DD027AF7106F}"/>
              </a:ext>
            </a:extLst>
          </p:cNvPr>
          <p:cNvSpPr/>
          <p:nvPr/>
        </p:nvSpPr>
        <p:spPr>
          <a:xfrm>
            <a:off x="703277" y="1437967"/>
            <a:ext cx="10785446" cy="5325822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0DAB5-4AA2-4F2E-A151-B05643898BE4}"/>
              </a:ext>
            </a:extLst>
          </p:cNvPr>
          <p:cNvSpPr txBox="1"/>
          <p:nvPr/>
        </p:nvSpPr>
        <p:spPr>
          <a:xfrm>
            <a:off x="1221657" y="1423225"/>
            <a:ext cx="974868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4620"/>
                </a:solidFill>
              </a:rPr>
              <a:t>Code (Hex) 	Command to LCD Instruction Register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1		Clear display screen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2		Return home	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4		Decrement cursor   (shift cursor to left)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6		Increment cursor 	(shift cursor to right)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5		Shift display right	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7		Shift display left	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8		Display off, cursor off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A		Display off, cursor on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C		Display on, cursor off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E		Display on, cursor blinking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F		Display on, cursor blinking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10		Shift cursor position to left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14		Shift cursor position to right	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18		Shift the entire display to the left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1C		Shift the entire display to the right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80		Force cursor to beginning of 1st line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C0		Force cursor to beginning of 2nd line	</a:t>
            </a:r>
          </a:p>
          <a:p>
            <a:r>
              <a:rPr lang="en-US" b="1" u="sng" dirty="0">
                <a:solidFill>
                  <a:srgbClr val="007A37"/>
                </a:solidFill>
              </a:rPr>
              <a:t>38		2 lines and 5x7 matrix	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A28892-0521-4D01-B88E-F1F47ADCAF8B}"/>
              </a:ext>
            </a:extLst>
          </p:cNvPr>
          <p:cNvSpPr txBox="1"/>
          <p:nvPr/>
        </p:nvSpPr>
        <p:spPr>
          <a:xfrm>
            <a:off x="6913034" y="3916212"/>
            <a:ext cx="45756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004620"/>
                </a:solidFill>
              </a:rPr>
              <a:t>Note: This table is extracted</a:t>
            </a:r>
          </a:p>
          <a:p>
            <a:pPr algn="ctr"/>
            <a:r>
              <a:rPr lang="en-US" sz="2000" b="1" i="1" dirty="0">
                <a:solidFill>
                  <a:srgbClr val="004620"/>
                </a:solidFill>
              </a:rPr>
              <a:t> from Table 12-4.</a:t>
            </a:r>
          </a:p>
        </p:txBody>
      </p:sp>
    </p:spTree>
    <p:extLst>
      <p:ext uri="{BB962C8B-B14F-4D97-AF65-F5344CB8AC3E}">
        <p14:creationId xmlns:p14="http://schemas.microsoft.com/office/powerpoint/2010/main" val="256700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F95B-F782-49A5-A974-A2E83A575CA5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Figure 12-1. Pin Positions for Various LCDs from </a:t>
            </a:r>
            <a:r>
              <a:rPr lang="en-US" sz="2400" b="1" dirty="0" err="1">
                <a:solidFill>
                  <a:prstClr val="black"/>
                </a:solidFill>
              </a:rPr>
              <a:t>Optrex</a:t>
            </a:r>
            <a:endParaRPr lang="pt-BR" sz="2400" b="1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D773C-6E83-4660-8154-DD027AF7106F}"/>
              </a:ext>
            </a:extLst>
          </p:cNvPr>
          <p:cNvSpPr/>
          <p:nvPr/>
        </p:nvSpPr>
        <p:spPr>
          <a:xfrm>
            <a:off x="703277" y="1460088"/>
            <a:ext cx="10785446" cy="51914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66EC26-E110-46F5-9C71-9BDF6C7BB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2" y="1821424"/>
            <a:ext cx="10321966" cy="43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F95B-F782-49A5-A974-A2E83A575CA5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Figure 12-2. LCD Connections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D773C-6E83-4660-8154-DD027AF7106F}"/>
              </a:ext>
            </a:extLst>
          </p:cNvPr>
          <p:cNvSpPr/>
          <p:nvPr/>
        </p:nvSpPr>
        <p:spPr>
          <a:xfrm>
            <a:off x="2197509" y="1659193"/>
            <a:ext cx="7654413" cy="4844845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6BD1A-E05E-4204-82A0-0BED6E3B9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010" y="1924664"/>
            <a:ext cx="5891980" cy="411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9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F95B-F782-49A5-A974-A2E83A575CA5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</a:rPr>
              <a:t>Figure 12-3. LCD Timing for Read ( L-to-H for E line)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D773C-6E83-4660-8154-DD027AF7106F}"/>
              </a:ext>
            </a:extLst>
          </p:cNvPr>
          <p:cNvSpPr/>
          <p:nvPr/>
        </p:nvSpPr>
        <p:spPr>
          <a:xfrm>
            <a:off x="1106129" y="1659193"/>
            <a:ext cx="10137057" cy="4844845"/>
          </a:xfrm>
          <a:prstGeom prst="rect">
            <a:avLst/>
          </a:prstGeom>
          <a:solidFill>
            <a:schemeClr val="bg1"/>
          </a:solidFill>
          <a:ln w="28575">
            <a:solidFill>
              <a:srgbClr val="007A37"/>
            </a:solidFill>
          </a:ln>
          <a:effectLst>
            <a:outerShdw blurRad="63500" sx="102000" sy="102000" algn="ctr" rotWithShape="0">
              <a:srgbClr val="007A3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D07A8-5DD1-4529-A014-DBB48594B152}"/>
              </a:ext>
            </a:extLst>
          </p:cNvPr>
          <p:cNvSpPr txBox="1"/>
          <p:nvPr/>
        </p:nvSpPr>
        <p:spPr>
          <a:xfrm>
            <a:off x="1848463" y="4981497"/>
            <a:ext cx="89178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7A37"/>
                </a:solidFill>
              </a:rPr>
              <a:t>tD</a:t>
            </a:r>
            <a:r>
              <a:rPr lang="en-US" sz="2000" b="1" dirty="0">
                <a:solidFill>
                  <a:srgbClr val="007A37"/>
                </a:solidFill>
              </a:rPr>
              <a:t> = Data output delay time</a:t>
            </a:r>
          </a:p>
          <a:p>
            <a:r>
              <a:rPr lang="en-US" sz="2000" b="1" dirty="0" err="1">
                <a:solidFill>
                  <a:srgbClr val="007A37"/>
                </a:solidFill>
              </a:rPr>
              <a:t>tAS</a:t>
            </a:r>
            <a:r>
              <a:rPr lang="en-US" sz="2000" b="1" dirty="0">
                <a:solidFill>
                  <a:srgbClr val="007A37"/>
                </a:solidFill>
              </a:rPr>
              <a:t> = Setup time prior to E (going high) for both RS and R/W = 140 ns (minimum)</a:t>
            </a:r>
          </a:p>
          <a:p>
            <a:r>
              <a:rPr lang="en-US" sz="2000" b="1" dirty="0" err="1">
                <a:solidFill>
                  <a:srgbClr val="007A37"/>
                </a:solidFill>
              </a:rPr>
              <a:t>tAH</a:t>
            </a:r>
            <a:r>
              <a:rPr lang="en-US" sz="2000" b="1" dirty="0">
                <a:solidFill>
                  <a:srgbClr val="007A37"/>
                </a:solidFill>
              </a:rPr>
              <a:t> = Hold time after E has come down for both RS and R/W = 10 ns (minimum)</a:t>
            </a:r>
          </a:p>
          <a:p>
            <a:r>
              <a:rPr lang="en-US" sz="2000" b="1" dirty="0">
                <a:solidFill>
                  <a:srgbClr val="007A37"/>
                </a:solidFill>
              </a:rPr>
              <a:t>Note: Read requires an L-to-H pulse for the E pin.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323284-6CCC-47F0-9F15-75AEA58F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20" y="1767626"/>
            <a:ext cx="8495074" cy="332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0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3067</Words>
  <Application>Microsoft Office PowerPoint</Application>
  <PresentationFormat>Widescreen</PresentationFormat>
  <Paragraphs>348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Nassim</dc:creator>
  <cp:lastModifiedBy>Nassim</cp:lastModifiedBy>
  <cp:revision>201</cp:revision>
  <dcterms:created xsi:type="dcterms:W3CDTF">2021-12-24T07:30:16Z</dcterms:created>
  <dcterms:modified xsi:type="dcterms:W3CDTF">2022-01-20T17:36:15Z</dcterms:modified>
</cp:coreProperties>
</file>