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72"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708A-086D-F47E-5EE8-A70B28A7A9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EAB78E-5F65-7460-51F9-6AD6AEEB2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375916-B847-D9C2-A095-3BB2C9035463}"/>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5" name="Footer Placeholder 4">
            <a:extLst>
              <a:ext uri="{FF2B5EF4-FFF2-40B4-BE49-F238E27FC236}">
                <a16:creationId xmlns:a16="http://schemas.microsoft.com/office/drawing/2014/main" id="{6A5F145C-529D-A74A-F124-4818297AD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3ECDF0-8B62-3099-B662-A9AB70AE1E07}"/>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321722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1598-3210-9DBF-D10F-AED4C138A2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7D16DC-A997-8BCE-8766-70AADDA54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7A863-B936-85D1-66F2-6E19FCEB4E19}"/>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5" name="Footer Placeholder 4">
            <a:extLst>
              <a:ext uri="{FF2B5EF4-FFF2-40B4-BE49-F238E27FC236}">
                <a16:creationId xmlns:a16="http://schemas.microsoft.com/office/drawing/2014/main" id="{BAD0263F-9F59-12F6-3626-19263DBA1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570B6D-E8FA-E599-601B-93EFE4068C55}"/>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289159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64A38-BBFC-3740-7251-37BE8EFDA6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797E01-4328-6A9F-5EB1-4ED55C3E0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219837-CD2D-9FEE-8643-64207C7F2744}"/>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5" name="Footer Placeholder 4">
            <a:extLst>
              <a:ext uri="{FF2B5EF4-FFF2-40B4-BE49-F238E27FC236}">
                <a16:creationId xmlns:a16="http://schemas.microsoft.com/office/drawing/2014/main" id="{E7401626-D9BF-A591-EFF4-47A40AB2CA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86B06-95CF-D33D-A0F1-3FB321C045D7}"/>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180850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4DB9-0378-6A9F-DC56-4FABCA227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81A897-B492-258F-99FC-3CAAE0D2C1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7E092A-DD37-EC14-6441-DAAA2CF72873}"/>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5" name="Footer Placeholder 4">
            <a:extLst>
              <a:ext uri="{FF2B5EF4-FFF2-40B4-BE49-F238E27FC236}">
                <a16:creationId xmlns:a16="http://schemas.microsoft.com/office/drawing/2014/main" id="{12043188-F06B-12FB-D8DB-443A06462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011E7-628D-60C5-7F2D-AC0768980B28}"/>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28418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FD49-FA94-82B4-BB95-77808E884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DF0C34-56F8-59A7-2BB1-EF6044585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CCB31B-FDC2-1F33-36EC-534C508B3BEC}"/>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5" name="Footer Placeholder 4">
            <a:extLst>
              <a:ext uri="{FF2B5EF4-FFF2-40B4-BE49-F238E27FC236}">
                <a16:creationId xmlns:a16="http://schemas.microsoft.com/office/drawing/2014/main" id="{876ED53F-F2B3-D114-E255-705529F8C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1D29F-58A5-8150-1E2E-F32D90BA9459}"/>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366256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5B04-DF84-036C-2410-448215CD08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D02D03-ED48-A8F8-60F1-E74453DBA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8519BA-CEA8-C9EA-FD3C-CD11346BD4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E990C9-2000-3DD4-6CFF-E8E3A3EA9B48}"/>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6" name="Footer Placeholder 5">
            <a:extLst>
              <a:ext uri="{FF2B5EF4-FFF2-40B4-BE49-F238E27FC236}">
                <a16:creationId xmlns:a16="http://schemas.microsoft.com/office/drawing/2014/main" id="{6C58DDD4-B547-19A1-7FB6-64925ABA09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653433-A588-D2E7-74D0-B1DEAFB71BBC}"/>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148397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075C-8358-5C6F-6219-97C2B5F85F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DB4945-D404-DC03-7AE0-D2300438C1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7C6E5-6C6A-50DF-E39A-9A8A5796A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9EEFD0-865C-3AB2-A522-BBA002714A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02B066-7C10-05DB-D7C0-1E0FE2C415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03150B-A8DC-B4D4-0215-4ED4378801D7}"/>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8" name="Footer Placeholder 7">
            <a:extLst>
              <a:ext uri="{FF2B5EF4-FFF2-40B4-BE49-F238E27FC236}">
                <a16:creationId xmlns:a16="http://schemas.microsoft.com/office/drawing/2014/main" id="{3BB4F712-DCCA-6845-054B-AF5866A5D8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0FFFC5-A67B-912D-0A34-5762A4E2222D}"/>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27489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4669-8D09-29E9-8DAA-E7C4C4F995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EE19BC-4351-D25F-1D87-05C7BA604B74}"/>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4" name="Footer Placeholder 3">
            <a:extLst>
              <a:ext uri="{FF2B5EF4-FFF2-40B4-BE49-F238E27FC236}">
                <a16:creationId xmlns:a16="http://schemas.microsoft.com/office/drawing/2014/main" id="{B3001456-9815-8967-B6D9-038B254012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50271A-C79C-D88C-7B68-58082A399A91}"/>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347948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4322F2-A3F5-E02F-1D7A-93434A18D8F2}"/>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3" name="Footer Placeholder 2">
            <a:extLst>
              <a:ext uri="{FF2B5EF4-FFF2-40B4-BE49-F238E27FC236}">
                <a16:creationId xmlns:a16="http://schemas.microsoft.com/office/drawing/2014/main" id="{6CE789A3-8604-5A60-A43D-F4D59109FB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A465E9-16A2-10C4-7E20-1A041DF59E0D}"/>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63199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39B6-32D1-0B84-750F-9BADC3E78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AD8432-228D-5D19-9D4C-0A5312CFB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CE2838-24C1-33FA-D892-A4AE25294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A5F51-CF8C-E2AF-6902-56948D45EC4F}"/>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6" name="Footer Placeholder 5">
            <a:extLst>
              <a:ext uri="{FF2B5EF4-FFF2-40B4-BE49-F238E27FC236}">
                <a16:creationId xmlns:a16="http://schemas.microsoft.com/office/drawing/2014/main" id="{A75E5FE7-79DB-88F3-6E7C-747E9896A9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AF8F8-3E8A-B216-26D1-CD5D8A7DD8DA}"/>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279383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4F18-C50D-0662-0AD8-C2A961165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418B6E-DE79-65A5-A6D5-EA55129AB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A87457-D880-7AEF-216E-C699D2FE8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6D8D0B-25A4-3217-D24A-4551DC971F7C}"/>
              </a:ext>
            </a:extLst>
          </p:cNvPr>
          <p:cNvSpPr>
            <a:spLocks noGrp="1"/>
          </p:cNvSpPr>
          <p:nvPr>
            <p:ph type="dt" sz="half" idx="10"/>
          </p:nvPr>
        </p:nvSpPr>
        <p:spPr/>
        <p:txBody>
          <a:bodyPr/>
          <a:lstStyle/>
          <a:p>
            <a:fld id="{F065961B-96AF-401C-A7F6-2CCD026B2611}" type="datetimeFigureOut">
              <a:rPr lang="en-IN" smtClean="0"/>
              <a:t>10-02-2023</a:t>
            </a:fld>
            <a:endParaRPr lang="en-IN"/>
          </a:p>
        </p:txBody>
      </p:sp>
      <p:sp>
        <p:nvSpPr>
          <p:cNvPr id="6" name="Footer Placeholder 5">
            <a:extLst>
              <a:ext uri="{FF2B5EF4-FFF2-40B4-BE49-F238E27FC236}">
                <a16:creationId xmlns:a16="http://schemas.microsoft.com/office/drawing/2014/main" id="{FC37CC81-A9C4-30C2-CEF9-6A83D829CF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843C65-E10F-F0BF-34D4-28285183E32A}"/>
              </a:ext>
            </a:extLst>
          </p:cNvPr>
          <p:cNvSpPr>
            <a:spLocks noGrp="1"/>
          </p:cNvSpPr>
          <p:nvPr>
            <p:ph type="sldNum" sz="quarter" idx="12"/>
          </p:nvPr>
        </p:nvSpPr>
        <p:spPr/>
        <p:txBody>
          <a:bodyPr/>
          <a:lstStyle/>
          <a:p>
            <a:fld id="{7D9B8542-0BE4-4E9E-A6A2-E0E262DB1267}" type="slidenum">
              <a:rPr lang="en-IN" smtClean="0"/>
              <a:t>‹#›</a:t>
            </a:fld>
            <a:endParaRPr lang="en-IN"/>
          </a:p>
        </p:txBody>
      </p:sp>
    </p:spTree>
    <p:extLst>
      <p:ext uri="{BB962C8B-B14F-4D97-AF65-F5344CB8AC3E}">
        <p14:creationId xmlns:p14="http://schemas.microsoft.com/office/powerpoint/2010/main" val="97051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C5F0B-C44B-A13C-B8FA-B13889DF9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52221D-A37C-F55C-3787-065B67399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6C086C-34F3-F15E-6A5A-AF9089FF4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5961B-96AF-401C-A7F6-2CCD026B2611}" type="datetimeFigureOut">
              <a:rPr lang="en-IN" smtClean="0"/>
              <a:t>10-02-2023</a:t>
            </a:fld>
            <a:endParaRPr lang="en-IN"/>
          </a:p>
        </p:txBody>
      </p:sp>
      <p:sp>
        <p:nvSpPr>
          <p:cNvPr id="5" name="Footer Placeholder 4">
            <a:extLst>
              <a:ext uri="{FF2B5EF4-FFF2-40B4-BE49-F238E27FC236}">
                <a16:creationId xmlns:a16="http://schemas.microsoft.com/office/drawing/2014/main" id="{B5A6275B-0024-F12F-38F5-84A996F192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945B9-787C-2999-8DF7-9DC93F23F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8542-0BE4-4E9E-A6A2-E0E262DB1267}" type="slidenum">
              <a:rPr lang="en-IN" smtClean="0"/>
              <a:t>‹#›</a:t>
            </a:fld>
            <a:endParaRPr lang="en-IN"/>
          </a:p>
        </p:txBody>
      </p:sp>
    </p:spTree>
    <p:extLst>
      <p:ext uri="{BB962C8B-B14F-4D97-AF65-F5344CB8AC3E}">
        <p14:creationId xmlns:p14="http://schemas.microsoft.com/office/powerpoint/2010/main" val="23178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887" y="-157223"/>
            <a:ext cx="9144000" cy="2387600"/>
          </a:xfrm>
        </p:spPr>
        <p:txBody>
          <a:bodyPr>
            <a:normAutofit/>
          </a:bodyPr>
          <a:lstStyle/>
          <a:p>
            <a:r>
              <a:rPr lang="en-US" sz="4800" b="1" dirty="0">
                <a:latin typeface="Calibri"/>
                <a:cs typeface="Calibri Light"/>
              </a:rPr>
              <a:t>MICROPROCESSORS AND MICROCONTROLLERS (BECE204L)</a:t>
            </a:r>
          </a:p>
        </p:txBody>
      </p:sp>
      <p:sp>
        <p:nvSpPr>
          <p:cNvPr id="3" name="Subtitle 2"/>
          <p:cNvSpPr>
            <a:spLocks noGrp="1"/>
          </p:cNvSpPr>
          <p:nvPr>
            <p:ph type="subTitle" idx="1"/>
          </p:nvPr>
        </p:nvSpPr>
        <p:spPr>
          <a:xfrm>
            <a:off x="1524000" y="2796906"/>
            <a:ext cx="9144000" cy="1655762"/>
          </a:xfrm>
        </p:spPr>
        <p:txBody>
          <a:bodyPr vert="horz" lIns="91440" tIns="45720" rIns="91440" bIns="45720" rtlCol="0" anchor="t">
            <a:noAutofit/>
          </a:bodyPr>
          <a:lstStyle/>
          <a:p>
            <a:r>
              <a:rPr lang="en-US" sz="2000" b="1" dirty="0">
                <a:cs typeface="Calibri"/>
              </a:rPr>
              <a:t>DR. NAUSHAD MANZOOR LASKAR</a:t>
            </a:r>
          </a:p>
          <a:p>
            <a:r>
              <a:rPr lang="en-US" sz="2000" b="1" dirty="0">
                <a:cs typeface="Calibri"/>
              </a:rPr>
              <a:t>ASSISTANT PROFESSOR SG-1</a:t>
            </a:r>
          </a:p>
          <a:p>
            <a:r>
              <a:rPr lang="en-US" sz="2000" b="1" dirty="0">
                <a:cs typeface="Calibri"/>
              </a:rPr>
              <a:t>SCHOOL OF ELECTRONICS ENGINEERING (SENSE)</a:t>
            </a:r>
          </a:p>
          <a:p>
            <a:r>
              <a:rPr lang="en-US" sz="2000" b="1" dirty="0">
                <a:cs typeface="Calibri"/>
              </a:rPr>
              <a:t>VELLORE INSTITUTE OF TECHNOLOGY, VELLORE</a:t>
            </a:r>
          </a:p>
        </p:txBody>
      </p:sp>
      <p:pic>
        <p:nvPicPr>
          <p:cNvPr id="4" name="Picture 4" descr="Calendar&#10;&#10;Description automatically generated">
            <a:extLst>
              <a:ext uri="{FF2B5EF4-FFF2-40B4-BE49-F238E27FC236}">
                <a16:creationId xmlns:a16="http://schemas.microsoft.com/office/drawing/2014/main" id="{93EF4837-D8C7-5BA0-906A-C02686FDA728}"/>
              </a:ext>
            </a:extLst>
          </p:cNvPr>
          <p:cNvPicPr>
            <a:picLocks noChangeAspect="1"/>
          </p:cNvPicPr>
          <p:nvPr/>
        </p:nvPicPr>
        <p:blipFill>
          <a:blip r:embed="rId2"/>
          <a:stretch>
            <a:fillRect/>
          </a:stretch>
        </p:blipFill>
        <p:spPr>
          <a:xfrm>
            <a:off x="4839418" y="4700676"/>
            <a:ext cx="2527540" cy="18992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3CCA-BB4E-645A-DF0C-F8D1B044BD55}"/>
              </a:ext>
            </a:extLst>
          </p:cNvPr>
          <p:cNvSpPr>
            <a:spLocks noGrp="1"/>
          </p:cNvSpPr>
          <p:nvPr>
            <p:ph type="title"/>
          </p:nvPr>
        </p:nvSpPr>
        <p:spPr>
          <a:xfrm>
            <a:off x="278296" y="179595"/>
            <a:ext cx="10515600" cy="315912"/>
          </a:xfrm>
        </p:spPr>
        <p:txBody>
          <a:bodyPr>
            <a:normAutofit fontScale="90000"/>
          </a:bodyPr>
          <a:lstStyle/>
          <a:p>
            <a:pPr algn="just"/>
            <a:r>
              <a:rPr lang="en-US" sz="3200" b="1" i="1" u="sng" dirty="0">
                <a:latin typeface="+mn-lt"/>
              </a:rPr>
              <a:t>Addressing Modes in 8086</a:t>
            </a:r>
            <a:endParaRPr lang="en-IN" sz="3200" b="1" i="1" u="sng" dirty="0">
              <a:latin typeface="+mn-lt"/>
            </a:endParaRPr>
          </a:p>
        </p:txBody>
      </p:sp>
      <p:sp>
        <p:nvSpPr>
          <p:cNvPr id="3" name="Content Placeholder 2">
            <a:extLst>
              <a:ext uri="{FF2B5EF4-FFF2-40B4-BE49-F238E27FC236}">
                <a16:creationId xmlns:a16="http://schemas.microsoft.com/office/drawing/2014/main" id="{97DDB6CA-0D09-9700-192F-D445566D8D84}"/>
              </a:ext>
            </a:extLst>
          </p:cNvPr>
          <p:cNvSpPr>
            <a:spLocks noGrp="1"/>
          </p:cNvSpPr>
          <p:nvPr>
            <p:ph idx="1"/>
          </p:nvPr>
        </p:nvSpPr>
        <p:spPr>
          <a:xfrm>
            <a:off x="278296" y="662609"/>
            <a:ext cx="11635408" cy="6015795"/>
          </a:xfrm>
        </p:spPr>
        <p:txBody>
          <a:bodyPr>
            <a:normAutofit fontScale="92500" lnSpcReduction="10000"/>
          </a:bodyPr>
          <a:lstStyle/>
          <a:p>
            <a:pPr algn="just">
              <a:buFont typeface="Wingdings" panose="05000000000000000000" pitchFamily="2" charset="2"/>
              <a:buChar char="§"/>
            </a:pPr>
            <a:r>
              <a:rPr lang="en-US" sz="1600" dirty="0"/>
              <a:t>The way for which an operand is specified for an instruction in the accumulator, in a general purpose register or in memory location, is called </a:t>
            </a:r>
            <a:r>
              <a:rPr lang="en-US" sz="1600" b="1" dirty="0"/>
              <a:t>addressing mode/Data Addressing Mode</a:t>
            </a:r>
          </a:p>
          <a:p>
            <a:pPr algn="just">
              <a:buFont typeface="Wingdings" panose="05000000000000000000" pitchFamily="2" charset="2"/>
              <a:buChar char="§"/>
            </a:pPr>
            <a:endParaRPr lang="en-US" sz="1600" b="1" dirty="0"/>
          </a:p>
          <a:p>
            <a:pPr algn="just">
              <a:buFont typeface="Wingdings" panose="05000000000000000000" pitchFamily="2" charset="2"/>
              <a:buChar char="§"/>
            </a:pPr>
            <a:r>
              <a:rPr lang="en-US" sz="1600" dirty="0"/>
              <a:t>8086 microprocessors have </a:t>
            </a:r>
            <a:r>
              <a:rPr lang="en-US" sz="1600" b="1" dirty="0"/>
              <a:t>8 addressing modes</a:t>
            </a:r>
            <a:r>
              <a:rPr lang="en-US" sz="1600" dirty="0"/>
              <a:t>. Of these, </a:t>
            </a:r>
            <a:r>
              <a:rPr lang="en-US" sz="1600" b="1" dirty="0"/>
              <a:t>two</a:t>
            </a:r>
            <a:r>
              <a:rPr lang="en-US" sz="1600" dirty="0"/>
              <a:t> addressing modes have been provided for instructions which </a:t>
            </a:r>
            <a:r>
              <a:rPr lang="en-US" sz="1600" b="1" dirty="0"/>
              <a:t>operate </a:t>
            </a:r>
            <a:r>
              <a:rPr lang="en-US" sz="1600" dirty="0"/>
              <a:t>on </a:t>
            </a:r>
            <a:r>
              <a:rPr lang="en-US" sz="1600" b="1" dirty="0"/>
              <a:t>register or immediate data</a:t>
            </a:r>
          </a:p>
          <a:p>
            <a:pPr lvl="1" algn="just">
              <a:buFont typeface="Wingdings" panose="05000000000000000000" pitchFamily="2" charset="2"/>
              <a:buChar char="§"/>
            </a:pPr>
            <a:r>
              <a:rPr lang="en-IN" sz="1600" b="1" dirty="0"/>
              <a:t>Register Addressing: </a:t>
            </a:r>
            <a:r>
              <a:rPr lang="en-US" sz="1600" dirty="0"/>
              <a:t>Operand is placed in one of the 16-bit or 8-bit general purpose registers (Source)</a:t>
            </a:r>
            <a:r>
              <a:rPr lang="en-US" sz="1600" b="1" dirty="0"/>
              <a:t>.</a:t>
            </a:r>
            <a:r>
              <a:rPr lang="en-US" sz="1600" dirty="0"/>
              <a:t> Ex. </a:t>
            </a:r>
            <a:r>
              <a:rPr lang="en-US" sz="1600" b="1" dirty="0"/>
              <a:t>MOV AX, CX, ADD CX, DX</a:t>
            </a:r>
          </a:p>
          <a:p>
            <a:pPr lvl="1" algn="just">
              <a:buFont typeface="Wingdings" panose="05000000000000000000" pitchFamily="2" charset="2"/>
              <a:buChar char="§"/>
            </a:pPr>
            <a:r>
              <a:rPr lang="en-US" sz="1600" b="1" dirty="0"/>
              <a:t>Immediate Addressing: </a:t>
            </a:r>
            <a:r>
              <a:rPr lang="en-US" sz="1600" dirty="0"/>
              <a:t>Operand is specified in the instruction itself. Ex. </a:t>
            </a:r>
            <a:r>
              <a:rPr lang="en-US" sz="1600" b="1" dirty="0"/>
              <a:t>MOV AL, 35H</a:t>
            </a:r>
          </a:p>
          <a:p>
            <a:pPr algn="just">
              <a:buFont typeface="Wingdings" panose="05000000000000000000" pitchFamily="2" charset="2"/>
              <a:buChar char="§"/>
            </a:pPr>
            <a:endParaRPr lang="en-US" sz="1600" dirty="0"/>
          </a:p>
          <a:p>
            <a:pPr algn="just">
              <a:buFont typeface="Wingdings" panose="05000000000000000000" pitchFamily="2" charset="2"/>
              <a:buChar char="§"/>
            </a:pPr>
            <a:r>
              <a:rPr lang="en-US" sz="1600" b="1" dirty="0"/>
              <a:t>6 addressing modes </a:t>
            </a:r>
            <a:r>
              <a:rPr lang="en-US" sz="1600" dirty="0"/>
              <a:t>specify the location of an operand which is placed in a memory</a:t>
            </a:r>
          </a:p>
          <a:p>
            <a:pPr lvl="1" algn="just">
              <a:buFont typeface="Wingdings" panose="05000000000000000000" pitchFamily="2" charset="2"/>
              <a:buChar char="§"/>
            </a:pPr>
            <a:r>
              <a:rPr lang="en-US" sz="1600" b="1" dirty="0"/>
              <a:t>Direct Addressing: </a:t>
            </a:r>
            <a:r>
              <a:rPr lang="en-US" sz="1600" dirty="0"/>
              <a:t>Effective address (Operand's offset) of the memory location is written directly in the instruction.. Ex. ADD AL, [0301]</a:t>
            </a:r>
          </a:p>
          <a:p>
            <a:pPr lvl="1" algn="just">
              <a:buFont typeface="Wingdings" panose="05000000000000000000" pitchFamily="2" charset="2"/>
              <a:buChar char="§"/>
            </a:pPr>
            <a:r>
              <a:rPr lang="en-US" sz="1600" b="1" dirty="0"/>
              <a:t>Register Indirect Addressing: </a:t>
            </a:r>
            <a:r>
              <a:rPr lang="en-US" sz="1600" dirty="0"/>
              <a:t>Operand's offset is placed in any one of the registers BX, BP, SI or DI as specified in the instruction.  			         Ex. MOV AX, [BX]</a:t>
            </a:r>
          </a:p>
          <a:p>
            <a:pPr lvl="1" algn="just">
              <a:buFont typeface="Wingdings" panose="05000000000000000000" pitchFamily="2" charset="2"/>
              <a:buChar char="§"/>
            </a:pPr>
            <a:r>
              <a:rPr lang="en-US" sz="1600" b="1" dirty="0"/>
              <a:t>Based Addressing: </a:t>
            </a:r>
            <a:r>
              <a:rPr lang="en-US" sz="1600" dirty="0"/>
              <a:t>Operand's offset is the sum of an 8-bit or 16-bit displacement and the contents of the base register BX or BP. BX is used as base register for data segment, and the BP is used as a base register for stack segment. Ex. MOV AL, [BX+05]; (8-bit)</a:t>
            </a:r>
          </a:p>
          <a:p>
            <a:pPr marL="457200" lvl="1" indent="0" algn="just">
              <a:buNone/>
            </a:pPr>
            <a:r>
              <a:rPr lang="en-US" sz="1600" dirty="0"/>
              <a:t>				</a:t>
            </a:r>
            <a:r>
              <a:rPr lang="en-US" sz="1600" b="1" dirty="0"/>
              <a:t>Effective address (Offset) = [BX + 8-bit or 16-bit displacement].</a:t>
            </a:r>
          </a:p>
          <a:p>
            <a:pPr lvl="1" algn="just">
              <a:buFont typeface="Wingdings" panose="05000000000000000000" pitchFamily="2" charset="2"/>
              <a:buChar char="§"/>
            </a:pPr>
            <a:r>
              <a:rPr lang="en-US" sz="1600" b="1" dirty="0"/>
              <a:t>Indexed Addressing: </a:t>
            </a:r>
            <a:r>
              <a:rPr lang="en-US" sz="1600" dirty="0"/>
              <a:t>Offset of an operand is the sum of the content of an index register SI or DI and an 8-bit or 16-bit displacement. Ex. </a:t>
            </a:r>
            <a:r>
              <a:rPr lang="fr-FR" sz="1600" dirty="0"/>
              <a:t>MOV AX, [SI + 1528H]; (16-bit </a:t>
            </a:r>
            <a:r>
              <a:rPr lang="fr-FR" sz="1600" dirty="0" err="1"/>
              <a:t>displacement</a:t>
            </a:r>
            <a:r>
              <a:rPr lang="fr-FR" sz="1600" dirty="0"/>
              <a:t>).</a:t>
            </a:r>
          </a:p>
          <a:p>
            <a:pPr lvl="1" algn="just">
              <a:buFont typeface="Wingdings" panose="05000000000000000000" pitchFamily="2" charset="2"/>
              <a:buChar char="§"/>
            </a:pPr>
            <a:r>
              <a:rPr lang="en-US" sz="1600" b="1" dirty="0"/>
              <a:t>Based Indexed Addressing: </a:t>
            </a:r>
            <a:r>
              <a:rPr lang="en-US" sz="1600" dirty="0"/>
              <a:t>The offset of operand is the sum of the content of a base register BX or BP and an index register SI or DI. Ex. ADD AX, [BX + SI]</a:t>
            </a:r>
          </a:p>
          <a:p>
            <a:pPr lvl="1" algn="just">
              <a:buFont typeface="Wingdings" panose="05000000000000000000" pitchFamily="2" charset="2"/>
              <a:buChar char="§"/>
            </a:pPr>
            <a:r>
              <a:rPr lang="en-US" sz="1600" b="1" dirty="0"/>
              <a:t>Based Indexed with Displacement: </a:t>
            </a:r>
            <a:r>
              <a:rPr lang="en-US" sz="1600" dirty="0"/>
              <a:t>Operand's offset is given by adding the base register contents</a:t>
            </a:r>
          </a:p>
          <a:p>
            <a:pPr lvl="1" algn="just">
              <a:buFont typeface="Wingdings" panose="05000000000000000000" pitchFamily="2" charset="2"/>
              <a:buChar char="§"/>
            </a:pPr>
            <a:endParaRPr lang="en-US" sz="1600" b="1" dirty="0"/>
          </a:p>
          <a:p>
            <a:pPr marL="457200" lvl="1" indent="0" algn="just">
              <a:buNone/>
            </a:pPr>
            <a:r>
              <a:rPr lang="en-US" sz="1600" b="1" dirty="0"/>
              <a:t>		Effective Address (Offset) = [BX or BP] + [SI or DI] + 8-bit or 16-bit displacement</a:t>
            </a:r>
          </a:p>
          <a:p>
            <a:pPr marL="457200" lvl="1" indent="0" algn="just">
              <a:buNone/>
            </a:pPr>
            <a:r>
              <a:rPr lang="en-US" sz="1600" dirty="0"/>
              <a:t>Ex. </a:t>
            </a:r>
            <a:r>
              <a:rPr lang="fr-FR" sz="1600" dirty="0"/>
              <a:t>MOV AX, [BX + SI + 05]; 8-bit </a:t>
            </a:r>
            <a:r>
              <a:rPr lang="fr-FR" sz="1600" dirty="0" err="1"/>
              <a:t>displacement</a:t>
            </a:r>
            <a:endParaRPr lang="en-US" sz="1600" dirty="0"/>
          </a:p>
          <a:p>
            <a:pPr lvl="1" algn="just">
              <a:buFont typeface="Wingdings" panose="05000000000000000000" pitchFamily="2" charset="2"/>
              <a:buChar char="§"/>
            </a:pPr>
            <a:endParaRPr lang="en-US" sz="1600" dirty="0"/>
          </a:p>
          <a:p>
            <a:pPr lvl="1" algn="just">
              <a:buFont typeface="Wingdings" panose="05000000000000000000" pitchFamily="2" charset="2"/>
              <a:buChar char="§"/>
            </a:pPr>
            <a:endParaRPr lang="en-US" sz="1600" dirty="0"/>
          </a:p>
        </p:txBody>
      </p:sp>
    </p:spTree>
    <p:extLst>
      <p:ext uri="{BB962C8B-B14F-4D97-AF65-F5344CB8AC3E}">
        <p14:creationId xmlns:p14="http://schemas.microsoft.com/office/powerpoint/2010/main" val="318282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EBBC9-5E15-5000-61D7-AFDA52D22A01}"/>
              </a:ext>
            </a:extLst>
          </p:cNvPr>
          <p:cNvSpPr>
            <a:spLocks noGrp="1"/>
          </p:cNvSpPr>
          <p:nvPr>
            <p:ph idx="1"/>
          </p:nvPr>
        </p:nvSpPr>
        <p:spPr>
          <a:xfrm>
            <a:off x="838200" y="1125708"/>
            <a:ext cx="10515600" cy="5169798"/>
          </a:xfrm>
        </p:spPr>
        <p:txBody>
          <a:bodyPr>
            <a:normAutofit/>
          </a:bodyPr>
          <a:lstStyle/>
          <a:p>
            <a:pPr algn="just">
              <a:buFont typeface="Wingdings" panose="05000000000000000000" pitchFamily="2" charset="2"/>
              <a:buChar char="§"/>
            </a:pPr>
            <a:r>
              <a:rPr lang="en-US" sz="1600" dirty="0"/>
              <a:t>These indicates the branch address in CALL and JUMP Instructions. Used for Control Transfer Instructions</a:t>
            </a:r>
          </a:p>
          <a:p>
            <a:pPr algn="just">
              <a:buFont typeface="Wingdings" panose="05000000000000000000" pitchFamily="2" charset="2"/>
              <a:buChar char="§"/>
            </a:pPr>
            <a:endParaRPr lang="en-US" sz="1600" dirty="0"/>
          </a:p>
          <a:p>
            <a:pPr algn="just">
              <a:buFont typeface="Wingdings" panose="05000000000000000000" pitchFamily="2" charset="2"/>
              <a:buChar char="§"/>
            </a:pPr>
            <a:endParaRPr lang="en-IN" sz="1600" dirty="0"/>
          </a:p>
        </p:txBody>
      </p:sp>
      <p:sp>
        <p:nvSpPr>
          <p:cNvPr id="4" name="Title 1">
            <a:extLst>
              <a:ext uri="{FF2B5EF4-FFF2-40B4-BE49-F238E27FC236}">
                <a16:creationId xmlns:a16="http://schemas.microsoft.com/office/drawing/2014/main" id="{D3DC653D-3434-D047-0B9D-78880FC6E3C5}"/>
              </a:ext>
            </a:extLst>
          </p:cNvPr>
          <p:cNvSpPr>
            <a:spLocks noGrp="1"/>
          </p:cNvSpPr>
          <p:nvPr>
            <p:ph type="title"/>
          </p:nvPr>
        </p:nvSpPr>
        <p:spPr>
          <a:xfrm>
            <a:off x="278296" y="179595"/>
            <a:ext cx="10515600" cy="315912"/>
          </a:xfrm>
        </p:spPr>
        <p:txBody>
          <a:bodyPr>
            <a:normAutofit fontScale="90000"/>
          </a:bodyPr>
          <a:lstStyle/>
          <a:p>
            <a:pPr algn="just"/>
            <a:r>
              <a:rPr lang="en-US" sz="3200" b="1" i="1" u="sng" dirty="0">
                <a:latin typeface="+mn-lt"/>
              </a:rPr>
              <a:t>Address Addressing Modes in 8086</a:t>
            </a:r>
            <a:endParaRPr lang="en-IN" sz="3200" b="1" i="1" u="sng" dirty="0">
              <a:latin typeface="+mn-lt"/>
            </a:endParaRPr>
          </a:p>
        </p:txBody>
      </p:sp>
      <p:sp>
        <p:nvSpPr>
          <p:cNvPr id="5" name="Rectangle: Rounded Corners 4">
            <a:extLst>
              <a:ext uri="{FF2B5EF4-FFF2-40B4-BE49-F238E27FC236}">
                <a16:creationId xmlns:a16="http://schemas.microsoft.com/office/drawing/2014/main" id="{9C3F54F6-7054-17EF-77A6-2CA6F6530CC8}"/>
              </a:ext>
            </a:extLst>
          </p:cNvPr>
          <p:cNvSpPr/>
          <p:nvPr/>
        </p:nvSpPr>
        <p:spPr>
          <a:xfrm>
            <a:off x="4161183" y="1630017"/>
            <a:ext cx="2862469" cy="821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Addressing Mode</a:t>
            </a:r>
            <a:endParaRPr lang="en-IN" dirty="0"/>
          </a:p>
        </p:txBody>
      </p:sp>
      <p:cxnSp>
        <p:nvCxnSpPr>
          <p:cNvPr id="7" name="Straight Connector 6">
            <a:extLst>
              <a:ext uri="{FF2B5EF4-FFF2-40B4-BE49-F238E27FC236}">
                <a16:creationId xmlns:a16="http://schemas.microsoft.com/office/drawing/2014/main" id="{B5562D64-F258-291D-4F99-884CC3F63C81}"/>
              </a:ext>
            </a:extLst>
          </p:cNvPr>
          <p:cNvCxnSpPr/>
          <p:nvPr/>
        </p:nvCxnSpPr>
        <p:spPr>
          <a:xfrm>
            <a:off x="5618922" y="2451652"/>
            <a:ext cx="0" cy="62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1AF225-637F-2878-A82D-D1C8682B6B18}"/>
              </a:ext>
            </a:extLst>
          </p:cNvPr>
          <p:cNvCxnSpPr/>
          <p:nvPr/>
        </p:nvCxnSpPr>
        <p:spPr>
          <a:xfrm flipV="1">
            <a:off x="2054087" y="2981738"/>
            <a:ext cx="7275443" cy="1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550783A-E8AE-A7CE-8172-2318FAD91671}"/>
              </a:ext>
            </a:extLst>
          </p:cNvPr>
          <p:cNvCxnSpPr/>
          <p:nvPr/>
        </p:nvCxnSpPr>
        <p:spPr>
          <a:xfrm>
            <a:off x="2067339" y="3167270"/>
            <a:ext cx="0" cy="728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2F29D8E-30B0-E4F2-4C55-5EB07A258DF9}"/>
              </a:ext>
            </a:extLst>
          </p:cNvPr>
          <p:cNvCxnSpPr/>
          <p:nvPr/>
        </p:nvCxnSpPr>
        <p:spPr>
          <a:xfrm>
            <a:off x="9329530" y="2981738"/>
            <a:ext cx="0" cy="728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5471A5E0-AF03-DD81-D278-B353A2B37E6C}"/>
              </a:ext>
            </a:extLst>
          </p:cNvPr>
          <p:cNvSpPr/>
          <p:nvPr/>
        </p:nvSpPr>
        <p:spPr>
          <a:xfrm>
            <a:off x="636104" y="3896139"/>
            <a:ext cx="2862469" cy="821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Intrasegment</a:t>
            </a:r>
            <a:endParaRPr lang="en-IN" dirty="0"/>
          </a:p>
        </p:txBody>
      </p:sp>
      <p:sp>
        <p:nvSpPr>
          <p:cNvPr id="14" name="Rectangle: Rounded Corners 13">
            <a:extLst>
              <a:ext uri="{FF2B5EF4-FFF2-40B4-BE49-F238E27FC236}">
                <a16:creationId xmlns:a16="http://schemas.microsoft.com/office/drawing/2014/main" id="{DA1F56F3-CBF0-5146-647F-4F88F4F794B4}"/>
              </a:ext>
            </a:extLst>
          </p:cNvPr>
          <p:cNvSpPr/>
          <p:nvPr/>
        </p:nvSpPr>
        <p:spPr>
          <a:xfrm>
            <a:off x="7775713" y="3711332"/>
            <a:ext cx="2862469" cy="821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Intersegment</a:t>
            </a:r>
            <a:endParaRPr lang="en-IN" dirty="0"/>
          </a:p>
        </p:txBody>
      </p:sp>
      <p:cxnSp>
        <p:nvCxnSpPr>
          <p:cNvPr id="15" name="Straight Arrow Connector 14">
            <a:extLst>
              <a:ext uri="{FF2B5EF4-FFF2-40B4-BE49-F238E27FC236}">
                <a16:creationId xmlns:a16="http://schemas.microsoft.com/office/drawing/2014/main" id="{B90D6A45-CD58-0D86-A580-CD29FAC83817}"/>
              </a:ext>
            </a:extLst>
          </p:cNvPr>
          <p:cNvCxnSpPr>
            <a:cxnSpLocks/>
          </p:cNvCxnSpPr>
          <p:nvPr/>
        </p:nvCxnSpPr>
        <p:spPr>
          <a:xfrm>
            <a:off x="1205947" y="5377070"/>
            <a:ext cx="0" cy="659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BF3088-0E42-65EE-61B2-D0E4F5BC99D1}"/>
              </a:ext>
            </a:extLst>
          </p:cNvPr>
          <p:cNvCxnSpPr/>
          <p:nvPr/>
        </p:nvCxnSpPr>
        <p:spPr>
          <a:xfrm>
            <a:off x="2179983" y="4717774"/>
            <a:ext cx="0" cy="62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EC8E01D-5AD8-B4B2-8EE5-E775656ABA6A}"/>
              </a:ext>
            </a:extLst>
          </p:cNvPr>
          <p:cNvCxnSpPr>
            <a:cxnSpLocks/>
          </p:cNvCxnSpPr>
          <p:nvPr/>
        </p:nvCxnSpPr>
        <p:spPr>
          <a:xfrm flipV="1">
            <a:off x="1205947" y="5340626"/>
            <a:ext cx="2637183" cy="36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A5A3B1-8906-E74E-663C-595F87F0C1AC}"/>
              </a:ext>
            </a:extLst>
          </p:cNvPr>
          <p:cNvCxnSpPr/>
          <p:nvPr/>
        </p:nvCxnSpPr>
        <p:spPr>
          <a:xfrm>
            <a:off x="9329530" y="4532967"/>
            <a:ext cx="0" cy="62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32F3FA-55C4-D140-5575-48531C28B4F4}"/>
              </a:ext>
            </a:extLst>
          </p:cNvPr>
          <p:cNvCxnSpPr>
            <a:cxnSpLocks/>
          </p:cNvCxnSpPr>
          <p:nvPr/>
        </p:nvCxnSpPr>
        <p:spPr>
          <a:xfrm flipV="1">
            <a:off x="7424530" y="5155819"/>
            <a:ext cx="3564834" cy="7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FA655C-5503-6CB6-0BE4-4CA180449553}"/>
              </a:ext>
            </a:extLst>
          </p:cNvPr>
          <p:cNvCxnSpPr/>
          <p:nvPr/>
        </p:nvCxnSpPr>
        <p:spPr>
          <a:xfrm>
            <a:off x="3863007" y="5340626"/>
            <a:ext cx="0" cy="728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EB65EBB-B0E1-C50E-7324-5B59BD11ACB3}"/>
              </a:ext>
            </a:extLst>
          </p:cNvPr>
          <p:cNvCxnSpPr/>
          <p:nvPr/>
        </p:nvCxnSpPr>
        <p:spPr>
          <a:xfrm>
            <a:off x="7424530" y="5228707"/>
            <a:ext cx="0" cy="728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9B760C5-A9A3-A7DD-6AD2-A450D6611BFC}"/>
              </a:ext>
            </a:extLst>
          </p:cNvPr>
          <p:cNvCxnSpPr/>
          <p:nvPr/>
        </p:nvCxnSpPr>
        <p:spPr>
          <a:xfrm>
            <a:off x="10989364" y="5155819"/>
            <a:ext cx="0" cy="728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42969CE0-5C7D-1F42-24A6-627E59053459}"/>
              </a:ext>
            </a:extLst>
          </p:cNvPr>
          <p:cNvSpPr/>
          <p:nvPr/>
        </p:nvSpPr>
        <p:spPr>
          <a:xfrm>
            <a:off x="838200" y="6036366"/>
            <a:ext cx="1229138" cy="756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a:t>
            </a:r>
            <a:endParaRPr lang="en-IN" dirty="0"/>
          </a:p>
        </p:txBody>
      </p:sp>
      <p:sp>
        <p:nvSpPr>
          <p:cNvPr id="29" name="Rectangle: Rounded Corners 28">
            <a:extLst>
              <a:ext uri="{FF2B5EF4-FFF2-40B4-BE49-F238E27FC236}">
                <a16:creationId xmlns:a16="http://schemas.microsoft.com/office/drawing/2014/main" id="{486D195C-0EB6-3AA7-0EDC-6C045121816C}"/>
              </a:ext>
            </a:extLst>
          </p:cNvPr>
          <p:cNvSpPr/>
          <p:nvPr/>
        </p:nvSpPr>
        <p:spPr>
          <a:xfrm>
            <a:off x="3228561" y="6056243"/>
            <a:ext cx="1229138" cy="756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Indirect</a:t>
            </a:r>
            <a:endParaRPr lang="en-IN" dirty="0"/>
          </a:p>
        </p:txBody>
      </p:sp>
      <p:sp>
        <p:nvSpPr>
          <p:cNvPr id="30" name="Rectangle: Rounded Corners 29">
            <a:extLst>
              <a:ext uri="{FF2B5EF4-FFF2-40B4-BE49-F238E27FC236}">
                <a16:creationId xmlns:a16="http://schemas.microsoft.com/office/drawing/2014/main" id="{DC611ED6-DE0B-2552-5EB5-28303155336F}"/>
              </a:ext>
            </a:extLst>
          </p:cNvPr>
          <p:cNvSpPr/>
          <p:nvPr/>
        </p:nvSpPr>
        <p:spPr>
          <a:xfrm>
            <a:off x="6809961" y="5998060"/>
            <a:ext cx="1229138" cy="756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a:t>
            </a:r>
            <a:endParaRPr lang="en-IN" dirty="0"/>
          </a:p>
        </p:txBody>
      </p:sp>
      <p:sp>
        <p:nvSpPr>
          <p:cNvPr id="31" name="Rectangle: Rounded Corners 30">
            <a:extLst>
              <a:ext uri="{FF2B5EF4-FFF2-40B4-BE49-F238E27FC236}">
                <a16:creationId xmlns:a16="http://schemas.microsoft.com/office/drawing/2014/main" id="{8DCEDDCF-7A5F-4543-98A0-811B4D91AA72}"/>
              </a:ext>
            </a:extLst>
          </p:cNvPr>
          <p:cNvSpPr/>
          <p:nvPr/>
        </p:nvSpPr>
        <p:spPr>
          <a:xfrm>
            <a:off x="10422008" y="5894271"/>
            <a:ext cx="1229138" cy="756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Indirect</a:t>
            </a:r>
            <a:endParaRPr lang="en-IN" dirty="0"/>
          </a:p>
        </p:txBody>
      </p:sp>
    </p:spTree>
    <p:extLst>
      <p:ext uri="{BB962C8B-B14F-4D97-AF65-F5344CB8AC3E}">
        <p14:creationId xmlns:p14="http://schemas.microsoft.com/office/powerpoint/2010/main" val="3196446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A2BEC8-3C74-B1B4-9226-988645E0CB50}"/>
              </a:ext>
            </a:extLst>
          </p:cNvPr>
          <p:cNvSpPr>
            <a:spLocks noGrp="1"/>
          </p:cNvSpPr>
          <p:nvPr>
            <p:ph idx="1"/>
          </p:nvPr>
        </p:nvSpPr>
        <p:spPr>
          <a:xfrm>
            <a:off x="490330" y="681037"/>
            <a:ext cx="11410122" cy="5830957"/>
          </a:xfrm>
        </p:spPr>
        <p:txBody>
          <a:bodyPr>
            <a:normAutofit/>
          </a:bodyPr>
          <a:lstStyle/>
          <a:p>
            <a:pPr algn="just">
              <a:buFont typeface="Wingdings" panose="05000000000000000000" pitchFamily="2" charset="2"/>
              <a:buChar char="§"/>
            </a:pPr>
            <a:r>
              <a:rPr lang="en-US" sz="1600" dirty="0"/>
              <a:t>Process in which the main memory of the computer is </a:t>
            </a:r>
            <a:r>
              <a:rPr lang="en-US" sz="1600" b="1" dirty="0"/>
              <a:t>logically divided into different segments</a:t>
            </a:r>
            <a:r>
              <a:rPr lang="en-US" sz="1600" dirty="0"/>
              <a:t> and each segment has its own base address</a:t>
            </a:r>
          </a:p>
          <a:p>
            <a:pPr algn="just">
              <a:buFont typeface="Wingdings" panose="05000000000000000000" pitchFamily="2" charset="2"/>
              <a:buChar char="§"/>
            </a:pPr>
            <a:r>
              <a:rPr lang="en-US" sz="1600" dirty="0"/>
              <a:t>To </a:t>
            </a:r>
            <a:r>
              <a:rPr lang="en-US" sz="1600" b="1" dirty="0"/>
              <a:t>enhance the speed </a:t>
            </a:r>
            <a:r>
              <a:rPr lang="en-US" sz="1600" dirty="0"/>
              <a:t>of execution of the computer system, so that the processor is able to </a:t>
            </a:r>
            <a:r>
              <a:rPr lang="en-US" sz="1600" b="1" dirty="0"/>
              <a:t>fetch and execute the data </a:t>
            </a:r>
            <a:r>
              <a:rPr lang="en-US" sz="1600" dirty="0"/>
              <a:t>from the </a:t>
            </a:r>
            <a:r>
              <a:rPr lang="en-US" sz="1600" b="1" dirty="0"/>
              <a:t>memory easily and fast.</a:t>
            </a:r>
            <a:endParaRPr lang="en-US" sz="1600" dirty="0"/>
          </a:p>
          <a:p>
            <a:pPr algn="just">
              <a:buFont typeface="Wingdings" panose="05000000000000000000" pitchFamily="2" charset="2"/>
              <a:buChar char="§"/>
            </a:pPr>
            <a:r>
              <a:rPr lang="en-US" sz="1600" b="1" dirty="0"/>
              <a:t>BIU </a:t>
            </a:r>
            <a:r>
              <a:rPr lang="en-US" sz="1600" dirty="0"/>
              <a:t>contains </a:t>
            </a:r>
            <a:r>
              <a:rPr lang="en-US" sz="1600" b="1" dirty="0"/>
              <a:t>four 16 bit </a:t>
            </a:r>
            <a:r>
              <a:rPr lang="en-US" sz="1600" dirty="0"/>
              <a:t>special purpose registers called as </a:t>
            </a:r>
            <a:r>
              <a:rPr lang="en-US" sz="1600" b="1" dirty="0"/>
              <a:t>Segment Registers</a:t>
            </a:r>
          </a:p>
          <a:p>
            <a:pPr lvl="1" algn="just">
              <a:buFont typeface="Wingdings" panose="05000000000000000000" pitchFamily="2" charset="2"/>
              <a:buChar char="§"/>
            </a:pPr>
            <a:r>
              <a:rPr lang="en-US" sz="1600" b="1" dirty="0"/>
              <a:t>Code segment register (CS): </a:t>
            </a:r>
            <a:r>
              <a:rPr lang="en-US" sz="1600" dirty="0"/>
              <a:t>Used for addressing memory location in the code segment of the memory, where the executable program is stored.</a:t>
            </a:r>
          </a:p>
          <a:p>
            <a:pPr lvl="1" algn="just">
              <a:buFont typeface="Wingdings" panose="05000000000000000000" pitchFamily="2" charset="2"/>
              <a:buChar char="§"/>
            </a:pPr>
            <a:r>
              <a:rPr lang="en-US" sz="1600" b="1" dirty="0"/>
              <a:t>Data segment register (DS): </a:t>
            </a:r>
            <a:r>
              <a:rPr lang="en-US" sz="1600" dirty="0"/>
              <a:t>Points to the data segment of the memory where the data is stored.</a:t>
            </a:r>
          </a:p>
          <a:p>
            <a:pPr lvl="1" algn="just">
              <a:buFont typeface="Wingdings" panose="05000000000000000000" pitchFamily="2" charset="2"/>
              <a:buChar char="§"/>
            </a:pPr>
            <a:r>
              <a:rPr lang="en-US" sz="1600" b="1" dirty="0"/>
              <a:t>Extra Segment Register (ES): </a:t>
            </a:r>
            <a:r>
              <a:rPr lang="en-US" sz="1600" dirty="0"/>
              <a:t>Also refers to a segment in the memory which is another data segment in the memory.</a:t>
            </a:r>
          </a:p>
          <a:p>
            <a:pPr lvl="1" algn="just">
              <a:buFont typeface="Wingdings" panose="05000000000000000000" pitchFamily="2" charset="2"/>
              <a:buChar char="§"/>
            </a:pPr>
            <a:r>
              <a:rPr lang="en-US" sz="1600" b="1" dirty="0"/>
              <a:t>Stack Segment Register (SS): </a:t>
            </a:r>
            <a:r>
              <a:rPr lang="en-US" sz="1600" dirty="0"/>
              <a:t>Used for addressing stack segment of the memory. The stack segment is that segment of memory which is used to store stack data.</a:t>
            </a:r>
          </a:p>
          <a:p>
            <a:pPr algn="just">
              <a:buFont typeface="Wingdings" panose="05000000000000000000" pitchFamily="2" charset="2"/>
              <a:buChar char="§"/>
            </a:pPr>
            <a:r>
              <a:rPr lang="en-US" sz="1600" dirty="0"/>
              <a:t>To </a:t>
            </a:r>
            <a:r>
              <a:rPr lang="en-US" sz="1600" b="1" dirty="0"/>
              <a:t>enhance the speed </a:t>
            </a:r>
            <a:r>
              <a:rPr lang="en-US" sz="1600" dirty="0"/>
              <a:t>of execution of the computer system, so that the processor is able to </a:t>
            </a:r>
            <a:r>
              <a:rPr lang="en-US" sz="1600" b="1" dirty="0"/>
              <a:t>fetch and execute the data </a:t>
            </a:r>
            <a:r>
              <a:rPr lang="en-US" sz="1600" dirty="0"/>
              <a:t>from the </a:t>
            </a:r>
            <a:r>
              <a:rPr lang="en-US" sz="1600" b="1" dirty="0"/>
              <a:t>memory easily and fast.</a:t>
            </a:r>
          </a:p>
          <a:p>
            <a:pPr algn="just">
              <a:buFont typeface="Wingdings" panose="05000000000000000000" pitchFamily="2" charset="2"/>
              <a:buChar char="§"/>
            </a:pPr>
            <a:r>
              <a:rPr lang="en-US" sz="1600" b="1" dirty="0"/>
              <a:t>BIU </a:t>
            </a:r>
            <a:r>
              <a:rPr lang="en-US" sz="1600" dirty="0"/>
              <a:t>sends 20bit address, so as to access one of the 1MB memory locations</a:t>
            </a:r>
          </a:p>
          <a:p>
            <a:pPr algn="just">
              <a:buFont typeface="Wingdings" panose="05000000000000000000" pitchFamily="2" charset="2"/>
              <a:buChar char="§"/>
            </a:pPr>
            <a:r>
              <a:rPr lang="en-US" sz="1600" dirty="0"/>
              <a:t>Four segment registers actually contain the upper 16 bits of the starting addresses of the four memory segments of 64 KB each with which the 8086 is working at that instant of time. May be up to 64 kilobytes long</a:t>
            </a:r>
          </a:p>
          <a:p>
            <a:pPr algn="just">
              <a:buFont typeface="Wingdings" panose="05000000000000000000" pitchFamily="2" charset="2"/>
              <a:buChar char="§"/>
            </a:pPr>
            <a:r>
              <a:rPr lang="en-US" sz="1600" dirty="0"/>
              <a:t>8086 does not work the whole 1MB memory at any given time. However, it </a:t>
            </a:r>
            <a:r>
              <a:rPr lang="en-US" sz="1600" b="1" dirty="0"/>
              <a:t>works only with four 64KB segments </a:t>
            </a:r>
            <a:r>
              <a:rPr lang="en-US" sz="1600" dirty="0"/>
              <a:t>within the whole 1MB memory.</a:t>
            </a:r>
          </a:p>
          <a:p>
            <a:pPr algn="just">
              <a:buFont typeface="Wingdings" panose="05000000000000000000" pitchFamily="2" charset="2"/>
              <a:buChar char="§"/>
            </a:pPr>
            <a:r>
              <a:rPr lang="en-US" sz="1600" dirty="0"/>
              <a:t>Starting address will always be changing. It will not be fixed.</a:t>
            </a:r>
          </a:p>
        </p:txBody>
      </p:sp>
      <p:sp>
        <p:nvSpPr>
          <p:cNvPr id="3" name="Title 2">
            <a:extLst>
              <a:ext uri="{FF2B5EF4-FFF2-40B4-BE49-F238E27FC236}">
                <a16:creationId xmlns:a16="http://schemas.microsoft.com/office/drawing/2014/main" id="{ACADAD08-9B73-758B-003F-688B337C9143}"/>
              </a:ext>
            </a:extLst>
          </p:cNvPr>
          <p:cNvSpPr>
            <a:spLocks noGrp="1"/>
          </p:cNvSpPr>
          <p:nvPr>
            <p:ph type="title"/>
          </p:nvPr>
        </p:nvSpPr>
        <p:spPr>
          <a:xfrm>
            <a:off x="228600" y="38997"/>
            <a:ext cx="10515600" cy="642040"/>
          </a:xfrm>
        </p:spPr>
        <p:txBody>
          <a:bodyPr>
            <a:normAutofit fontScale="90000"/>
          </a:bodyPr>
          <a:lstStyle/>
          <a:p>
            <a:pPr algn="just"/>
            <a:r>
              <a:rPr lang="en-US" b="1" i="1" u="sng" dirty="0">
                <a:latin typeface="+mn-lt"/>
              </a:rPr>
              <a:t>Memory Segmentation in 8086</a:t>
            </a:r>
            <a:endParaRPr lang="en-IN" b="1" i="1" u="sng" dirty="0">
              <a:latin typeface="+mn-lt"/>
            </a:endParaRPr>
          </a:p>
        </p:txBody>
      </p:sp>
    </p:spTree>
    <p:extLst>
      <p:ext uri="{BB962C8B-B14F-4D97-AF65-F5344CB8AC3E}">
        <p14:creationId xmlns:p14="http://schemas.microsoft.com/office/powerpoint/2010/main" val="1626597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8C7CF853-FD95-A9A6-F5E7-97589837A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079" y="921026"/>
            <a:ext cx="7192617" cy="50159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2">
            <a:extLst>
              <a:ext uri="{FF2B5EF4-FFF2-40B4-BE49-F238E27FC236}">
                <a16:creationId xmlns:a16="http://schemas.microsoft.com/office/drawing/2014/main" id="{D3CB5E98-74E9-8F15-5BE3-D44D10E1DF66}"/>
              </a:ext>
            </a:extLst>
          </p:cNvPr>
          <p:cNvSpPr>
            <a:spLocks noGrp="1"/>
          </p:cNvSpPr>
          <p:nvPr>
            <p:ph type="title"/>
          </p:nvPr>
        </p:nvSpPr>
        <p:spPr>
          <a:xfrm>
            <a:off x="228600" y="38997"/>
            <a:ext cx="10515600" cy="642040"/>
          </a:xfrm>
        </p:spPr>
        <p:txBody>
          <a:bodyPr>
            <a:normAutofit fontScale="90000"/>
          </a:bodyPr>
          <a:lstStyle/>
          <a:p>
            <a:pPr algn="just"/>
            <a:r>
              <a:rPr lang="en-US" b="1" i="1" u="sng" dirty="0">
                <a:latin typeface="+mn-lt"/>
              </a:rPr>
              <a:t>Memory Segmentation in 8086</a:t>
            </a:r>
            <a:endParaRPr lang="en-IN" b="1" i="1" u="sng" dirty="0">
              <a:latin typeface="+mn-lt"/>
            </a:endParaRPr>
          </a:p>
        </p:txBody>
      </p:sp>
    </p:spTree>
    <p:extLst>
      <p:ext uri="{BB962C8B-B14F-4D97-AF65-F5344CB8AC3E}">
        <p14:creationId xmlns:p14="http://schemas.microsoft.com/office/powerpoint/2010/main" val="360669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F5E0DB-B7D6-55AD-EABB-F2F5A4B2E3BD}"/>
              </a:ext>
            </a:extLst>
          </p:cNvPr>
          <p:cNvSpPr>
            <a:spLocks noGrp="1"/>
          </p:cNvSpPr>
          <p:nvPr>
            <p:ph idx="1"/>
          </p:nvPr>
        </p:nvSpPr>
        <p:spPr>
          <a:xfrm>
            <a:off x="424071" y="808383"/>
            <a:ext cx="11357112" cy="1378226"/>
          </a:xfrm>
        </p:spPr>
        <p:txBody>
          <a:bodyPr/>
          <a:lstStyle/>
          <a:p>
            <a:pPr algn="just" fontAlgn="base">
              <a:buFont typeface="Wingdings" panose="05000000000000000000" pitchFamily="2" charset="2"/>
              <a:buChar char="Ø"/>
            </a:pPr>
            <a:r>
              <a:rPr lang="en-US" sz="1600" b="1" i="0" dirty="0">
                <a:solidFill>
                  <a:srgbClr val="273239"/>
                </a:solidFill>
                <a:effectLst/>
              </a:rPr>
              <a:t>Overlapping Segment –</a:t>
            </a:r>
            <a:r>
              <a:rPr lang="en-US" sz="1600" b="0" i="0" dirty="0">
                <a:solidFill>
                  <a:srgbClr val="273239"/>
                </a:solidFill>
                <a:effectLst/>
              </a:rPr>
              <a:t> A segment starts at a particular address and its maximum size can go up to 64kilobytes. But if another segment starts along with this 64kilobytes location of the first segment, then the two are said to be </a:t>
            </a:r>
            <a:r>
              <a:rPr lang="en-US" sz="1600" b="0" i="1" dirty="0">
                <a:solidFill>
                  <a:srgbClr val="273239"/>
                </a:solidFill>
                <a:effectLst/>
              </a:rPr>
              <a:t>Overlapping Segment</a:t>
            </a:r>
            <a:r>
              <a:rPr lang="en-US" sz="1600" b="0" i="0" dirty="0">
                <a:solidFill>
                  <a:srgbClr val="273239"/>
                </a:solidFill>
                <a:effectLst/>
              </a:rPr>
              <a:t>.</a:t>
            </a:r>
          </a:p>
          <a:p>
            <a:pPr algn="just" fontAlgn="base">
              <a:buFont typeface="Wingdings" panose="05000000000000000000" pitchFamily="2" charset="2"/>
              <a:buChar char="Ø"/>
            </a:pPr>
            <a:r>
              <a:rPr lang="en-US" sz="1600" b="1" i="0" dirty="0">
                <a:solidFill>
                  <a:srgbClr val="273239"/>
                </a:solidFill>
                <a:effectLst/>
              </a:rPr>
              <a:t>Non-Overlapped Segment –</a:t>
            </a:r>
            <a:r>
              <a:rPr lang="en-US" sz="1600" b="0" i="0" dirty="0">
                <a:solidFill>
                  <a:srgbClr val="273239"/>
                </a:solidFill>
                <a:effectLst/>
              </a:rPr>
              <a:t> A segment starts at a particular address and its maximum size can go up to 64kilobytes. But if another segment starts before this 64kilobytes location of the first segment, then the two segments are said to be </a:t>
            </a:r>
            <a:r>
              <a:rPr lang="en-US" sz="1600" b="0" i="1" dirty="0">
                <a:solidFill>
                  <a:srgbClr val="273239"/>
                </a:solidFill>
                <a:effectLst/>
              </a:rPr>
              <a:t>Non-Overlapped Segment</a:t>
            </a:r>
            <a:endParaRPr lang="en-US" sz="1600" b="0" i="0" dirty="0">
              <a:solidFill>
                <a:srgbClr val="273239"/>
              </a:solidFill>
              <a:effectLst/>
            </a:endParaRPr>
          </a:p>
          <a:p>
            <a:endParaRPr lang="en-IN" dirty="0"/>
          </a:p>
        </p:txBody>
      </p:sp>
      <p:sp>
        <p:nvSpPr>
          <p:cNvPr id="3" name="Title 2">
            <a:extLst>
              <a:ext uri="{FF2B5EF4-FFF2-40B4-BE49-F238E27FC236}">
                <a16:creationId xmlns:a16="http://schemas.microsoft.com/office/drawing/2014/main" id="{0E5F7A09-F378-C04B-4EE7-D15CB5B15F1D}"/>
              </a:ext>
            </a:extLst>
          </p:cNvPr>
          <p:cNvSpPr>
            <a:spLocks noGrp="1"/>
          </p:cNvSpPr>
          <p:nvPr>
            <p:ph type="title"/>
          </p:nvPr>
        </p:nvSpPr>
        <p:spPr>
          <a:xfrm>
            <a:off x="268357" y="105258"/>
            <a:ext cx="10515600" cy="575779"/>
          </a:xfrm>
        </p:spPr>
        <p:txBody>
          <a:bodyPr>
            <a:normAutofit/>
          </a:bodyPr>
          <a:lstStyle/>
          <a:p>
            <a:pPr algn="just"/>
            <a:r>
              <a:rPr lang="en-US" sz="3200" b="1" i="1" u="sng" dirty="0">
                <a:latin typeface="+mn-lt"/>
              </a:rPr>
              <a:t>Types of Segmentation</a:t>
            </a:r>
            <a:endParaRPr lang="en-IN" sz="3200" b="1" i="1" u="sng" dirty="0">
              <a:latin typeface="+mn-lt"/>
            </a:endParaRPr>
          </a:p>
        </p:txBody>
      </p:sp>
      <p:sp>
        <p:nvSpPr>
          <p:cNvPr id="4" name="Title 2">
            <a:extLst>
              <a:ext uri="{FF2B5EF4-FFF2-40B4-BE49-F238E27FC236}">
                <a16:creationId xmlns:a16="http://schemas.microsoft.com/office/drawing/2014/main" id="{DBA9C67A-037F-941F-F323-A2D999B6E083}"/>
              </a:ext>
            </a:extLst>
          </p:cNvPr>
          <p:cNvSpPr txBox="1">
            <a:spLocks/>
          </p:cNvSpPr>
          <p:nvPr/>
        </p:nvSpPr>
        <p:spPr>
          <a:xfrm>
            <a:off x="268357" y="2052435"/>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200" b="1" i="1" u="sng" dirty="0">
                <a:latin typeface="+mn-lt"/>
              </a:rPr>
              <a:t>Rules of Segmentation</a:t>
            </a:r>
            <a:endParaRPr lang="en-IN" sz="3200" b="1" i="1" u="sng" dirty="0">
              <a:latin typeface="+mn-lt"/>
            </a:endParaRPr>
          </a:p>
        </p:txBody>
      </p:sp>
      <p:sp>
        <p:nvSpPr>
          <p:cNvPr id="5" name="Content Placeholder 1">
            <a:extLst>
              <a:ext uri="{FF2B5EF4-FFF2-40B4-BE49-F238E27FC236}">
                <a16:creationId xmlns:a16="http://schemas.microsoft.com/office/drawing/2014/main" id="{B98B83FC-F380-C94E-CC24-C49AE61C4433}"/>
              </a:ext>
            </a:extLst>
          </p:cNvPr>
          <p:cNvSpPr txBox="1">
            <a:spLocks/>
          </p:cNvSpPr>
          <p:nvPr/>
        </p:nvSpPr>
        <p:spPr>
          <a:xfrm>
            <a:off x="424071" y="2733470"/>
            <a:ext cx="7474225" cy="872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buFont typeface="Wingdings" panose="05000000000000000000" pitchFamily="2" charset="2"/>
              <a:buChar char="Ø"/>
            </a:pPr>
            <a:r>
              <a:rPr lang="en-US" sz="1600" dirty="0">
                <a:solidFill>
                  <a:srgbClr val="273239"/>
                </a:solidFill>
              </a:rPr>
              <a:t>The starting address of a segment should be such that it can be evenly divided by 16.</a:t>
            </a:r>
          </a:p>
          <a:p>
            <a:pPr algn="just" fontAlgn="base">
              <a:buFont typeface="Wingdings" panose="05000000000000000000" pitchFamily="2" charset="2"/>
              <a:buChar char="Ø"/>
            </a:pPr>
            <a:r>
              <a:rPr lang="en-US" sz="1600" dirty="0">
                <a:solidFill>
                  <a:srgbClr val="273239"/>
                </a:solidFill>
              </a:rPr>
              <a:t>Minimum size of a segment can be 16 bytes and the maximum can be 64 kB</a:t>
            </a:r>
            <a:endParaRPr lang="en-IN" dirty="0"/>
          </a:p>
        </p:txBody>
      </p:sp>
      <p:sp>
        <p:nvSpPr>
          <p:cNvPr id="6" name="Title 2">
            <a:extLst>
              <a:ext uri="{FF2B5EF4-FFF2-40B4-BE49-F238E27FC236}">
                <a16:creationId xmlns:a16="http://schemas.microsoft.com/office/drawing/2014/main" id="{88316D1B-BA2F-0A46-7ACE-4A72A3B71721}"/>
              </a:ext>
            </a:extLst>
          </p:cNvPr>
          <p:cNvSpPr txBox="1">
            <a:spLocks/>
          </p:cNvSpPr>
          <p:nvPr/>
        </p:nvSpPr>
        <p:spPr>
          <a:xfrm>
            <a:off x="268357" y="3671345"/>
            <a:ext cx="10515600" cy="5757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3200" b="1" i="1" u="sng" dirty="0">
                <a:latin typeface="+mn-lt"/>
              </a:rPr>
              <a:t>Advantages of Segmentation</a:t>
            </a:r>
            <a:endParaRPr lang="en-IN" sz="3200" b="1" i="1" u="sng" dirty="0">
              <a:latin typeface="+mn-lt"/>
            </a:endParaRPr>
          </a:p>
        </p:txBody>
      </p:sp>
      <p:pic>
        <p:nvPicPr>
          <p:cNvPr id="7" name="Picture 2" descr="Lightbox">
            <a:extLst>
              <a:ext uri="{FF2B5EF4-FFF2-40B4-BE49-F238E27FC236}">
                <a16:creationId xmlns:a16="http://schemas.microsoft.com/office/drawing/2014/main" id="{157D411E-6CC7-5FC2-0E09-1B52B74C8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311" y="2340324"/>
            <a:ext cx="3416575" cy="16189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DC5ABA2-DC09-CB35-745B-6AAD95713836}"/>
              </a:ext>
            </a:extLst>
          </p:cNvPr>
          <p:cNvSpPr txBox="1"/>
          <p:nvPr/>
        </p:nvSpPr>
        <p:spPr>
          <a:xfrm>
            <a:off x="641696" y="4312699"/>
            <a:ext cx="9768921" cy="2123658"/>
          </a:xfrm>
          <a:prstGeom prst="rect">
            <a:avLst/>
          </a:prstGeom>
          <a:noFill/>
        </p:spPr>
        <p:txBody>
          <a:bodyPr wrap="square">
            <a:spAutoFit/>
          </a:bodyPr>
          <a:lstStyle/>
          <a:p>
            <a:pPr marL="285750" indent="-285750" algn="just" fontAlgn="base">
              <a:buFont typeface="Wingdings" panose="05000000000000000000" pitchFamily="2" charset="2"/>
              <a:buChar char="Ø"/>
            </a:pPr>
            <a:r>
              <a:rPr lang="en-US" sz="1600" b="0" i="0" dirty="0">
                <a:solidFill>
                  <a:srgbClr val="273239"/>
                </a:solidFill>
                <a:effectLst/>
              </a:rPr>
              <a:t>It provides a powerful memory management mechanism.</a:t>
            </a:r>
          </a:p>
          <a:p>
            <a:pPr marL="285750" indent="-285750" algn="just" fontAlgn="base">
              <a:buFont typeface="Wingdings" panose="05000000000000000000" pitchFamily="2" charset="2"/>
              <a:buChar char="Ø"/>
            </a:pPr>
            <a:r>
              <a:rPr lang="en-US" sz="1600" b="0" i="0" dirty="0">
                <a:solidFill>
                  <a:srgbClr val="273239"/>
                </a:solidFill>
                <a:effectLst/>
              </a:rPr>
              <a:t>Data related or stack related operations can be performed in different segments.</a:t>
            </a:r>
          </a:p>
          <a:p>
            <a:pPr marL="285750" indent="-285750" algn="just" fontAlgn="base">
              <a:buFont typeface="Wingdings" panose="05000000000000000000" pitchFamily="2" charset="2"/>
              <a:buChar char="Ø"/>
            </a:pPr>
            <a:r>
              <a:rPr lang="en-US" sz="1600" b="0" i="0" dirty="0">
                <a:solidFill>
                  <a:srgbClr val="273239"/>
                </a:solidFill>
                <a:effectLst/>
              </a:rPr>
              <a:t>Code related operation can be done in separate code segments.</a:t>
            </a:r>
          </a:p>
          <a:p>
            <a:pPr marL="285750" indent="-285750" algn="just" fontAlgn="base">
              <a:buFont typeface="Wingdings" panose="05000000000000000000" pitchFamily="2" charset="2"/>
              <a:buChar char="Ø"/>
            </a:pPr>
            <a:r>
              <a:rPr lang="en-US" sz="1600" b="0" i="0" dirty="0">
                <a:solidFill>
                  <a:srgbClr val="273239"/>
                </a:solidFill>
                <a:effectLst/>
              </a:rPr>
              <a:t>It allows to processes to easily share data.</a:t>
            </a:r>
          </a:p>
          <a:p>
            <a:pPr marL="285750" indent="-285750" algn="just" fontAlgn="base">
              <a:buFont typeface="Wingdings" panose="05000000000000000000" pitchFamily="2" charset="2"/>
              <a:buChar char="Ø"/>
            </a:pPr>
            <a:r>
              <a:rPr lang="en-US" sz="1600" b="0" i="0" dirty="0">
                <a:solidFill>
                  <a:srgbClr val="273239"/>
                </a:solidFill>
                <a:effectLst/>
              </a:rPr>
              <a:t>It allows to extend the address ability of the processor, i.e. segmentation allows the use of 16 bit registers to give an addressing capability of 1 Megabytes. Without segmentation, it would require 20 bit registers.</a:t>
            </a:r>
          </a:p>
          <a:p>
            <a:pPr marL="285750" indent="-285750" algn="just" fontAlgn="base">
              <a:buFont typeface="Wingdings" panose="05000000000000000000" pitchFamily="2" charset="2"/>
              <a:buChar char="Ø"/>
            </a:pPr>
            <a:r>
              <a:rPr lang="en-US" sz="1600" b="0" i="0" dirty="0">
                <a:solidFill>
                  <a:srgbClr val="273239"/>
                </a:solidFill>
                <a:effectLst/>
              </a:rPr>
              <a:t>It is possible to enhance the memory size of code data or stack segments beyond 64 KB by allotting more than one segment for each area</a:t>
            </a:r>
          </a:p>
        </p:txBody>
      </p:sp>
    </p:spTree>
    <p:extLst>
      <p:ext uri="{BB962C8B-B14F-4D97-AF65-F5344CB8AC3E}">
        <p14:creationId xmlns:p14="http://schemas.microsoft.com/office/powerpoint/2010/main" val="174963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581E87-FE44-CBDC-711C-CEA927A9902F}"/>
              </a:ext>
            </a:extLst>
          </p:cNvPr>
          <p:cNvSpPr>
            <a:spLocks noGrp="1"/>
          </p:cNvSpPr>
          <p:nvPr>
            <p:ph type="title"/>
          </p:nvPr>
        </p:nvSpPr>
        <p:spPr>
          <a:xfrm>
            <a:off x="374374" y="184771"/>
            <a:ext cx="10515600" cy="496266"/>
          </a:xfrm>
        </p:spPr>
        <p:txBody>
          <a:bodyPr>
            <a:normAutofit fontScale="90000"/>
          </a:bodyPr>
          <a:lstStyle/>
          <a:p>
            <a:pPr algn="just"/>
            <a:r>
              <a:rPr lang="en-US" sz="3200" b="1" i="1" u="sng" dirty="0">
                <a:latin typeface="+mn-lt"/>
              </a:rPr>
              <a:t>8086 Instruction Format</a:t>
            </a:r>
            <a:endParaRPr lang="en-IN" sz="3200" b="1" i="1" u="sng" dirty="0">
              <a:latin typeface="+mn-lt"/>
            </a:endParaRPr>
          </a:p>
        </p:txBody>
      </p:sp>
      <p:pic>
        <p:nvPicPr>
          <p:cNvPr id="5" name="Picture 4">
            <a:extLst>
              <a:ext uri="{FF2B5EF4-FFF2-40B4-BE49-F238E27FC236}">
                <a16:creationId xmlns:a16="http://schemas.microsoft.com/office/drawing/2014/main" id="{8965412F-E6EC-F999-D1D6-C0F99E4FDA2B}"/>
              </a:ext>
            </a:extLst>
          </p:cNvPr>
          <p:cNvPicPr>
            <a:picLocks noChangeAspect="1"/>
          </p:cNvPicPr>
          <p:nvPr/>
        </p:nvPicPr>
        <p:blipFill>
          <a:blip r:embed="rId2"/>
          <a:stretch>
            <a:fillRect/>
          </a:stretch>
        </p:blipFill>
        <p:spPr>
          <a:xfrm>
            <a:off x="652877" y="765312"/>
            <a:ext cx="6334125" cy="4253949"/>
          </a:xfrm>
          <a:prstGeom prst="rect">
            <a:avLst/>
          </a:prstGeom>
        </p:spPr>
      </p:pic>
      <p:sp>
        <p:nvSpPr>
          <p:cNvPr id="7" name="TextBox 6">
            <a:extLst>
              <a:ext uri="{FF2B5EF4-FFF2-40B4-BE49-F238E27FC236}">
                <a16:creationId xmlns:a16="http://schemas.microsoft.com/office/drawing/2014/main" id="{4A7F56D2-B465-434E-5E64-1F08976F871B}"/>
              </a:ext>
            </a:extLst>
          </p:cNvPr>
          <p:cNvSpPr txBox="1"/>
          <p:nvPr/>
        </p:nvSpPr>
        <p:spPr>
          <a:xfrm>
            <a:off x="1001367" y="5019261"/>
            <a:ext cx="4395581" cy="307777"/>
          </a:xfrm>
          <a:prstGeom prst="rect">
            <a:avLst/>
          </a:prstGeom>
          <a:noFill/>
        </p:spPr>
        <p:txBody>
          <a:bodyPr wrap="square">
            <a:spAutoFit/>
          </a:bodyPr>
          <a:lstStyle/>
          <a:p>
            <a:r>
              <a:rPr lang="en-US" sz="1400" b="1" i="0" dirty="0">
                <a:solidFill>
                  <a:srgbClr val="3A3A3A"/>
                </a:solidFill>
                <a:effectLst/>
                <a:cs typeface="Times New Roman" panose="02020603050405020304" pitchFamily="18" charset="0"/>
              </a:rPr>
              <a:t>8086 Instruction Format vary from 1 to 6 bytes in length</a:t>
            </a:r>
            <a:endParaRPr lang="en-IN" sz="1400" b="1" dirty="0">
              <a:cs typeface="Times New Roman" panose="02020603050405020304" pitchFamily="18" charset="0"/>
            </a:endParaRPr>
          </a:p>
        </p:txBody>
      </p:sp>
      <p:sp>
        <p:nvSpPr>
          <p:cNvPr id="9" name="TextBox 8">
            <a:extLst>
              <a:ext uri="{FF2B5EF4-FFF2-40B4-BE49-F238E27FC236}">
                <a16:creationId xmlns:a16="http://schemas.microsoft.com/office/drawing/2014/main" id="{244B439C-1C32-6633-A2A4-55548B9F41FC}"/>
              </a:ext>
            </a:extLst>
          </p:cNvPr>
          <p:cNvSpPr txBox="1"/>
          <p:nvPr/>
        </p:nvSpPr>
        <p:spPr>
          <a:xfrm>
            <a:off x="6329238" y="1005265"/>
            <a:ext cx="6097656" cy="2308324"/>
          </a:xfrm>
          <a:prstGeom prst="rect">
            <a:avLst/>
          </a:prstGeom>
          <a:noFill/>
        </p:spPr>
        <p:txBody>
          <a:bodyPr wrap="square">
            <a:spAutoFit/>
          </a:bodyPr>
          <a:lstStyle/>
          <a:p>
            <a:pPr algn="just" fontAlgn="base"/>
            <a:r>
              <a:rPr lang="en-US" sz="1600" b="0" i="0" dirty="0">
                <a:solidFill>
                  <a:srgbClr val="3A3A3A"/>
                </a:solidFill>
                <a:effectLst/>
              </a:rPr>
              <a:t>The opcode/addressing mode byte(s) may be followed by :</a:t>
            </a:r>
          </a:p>
          <a:p>
            <a:pPr marL="285750" indent="-285750" algn="just" fontAlgn="base">
              <a:buFont typeface="Wingdings" panose="05000000000000000000" pitchFamily="2" charset="2"/>
              <a:buChar char="q"/>
            </a:pPr>
            <a:r>
              <a:rPr lang="en-US" sz="1600" b="1" i="0" dirty="0">
                <a:solidFill>
                  <a:srgbClr val="3A3A3A"/>
                </a:solidFill>
                <a:effectLst/>
              </a:rPr>
              <a:t>No additional byte</a:t>
            </a:r>
            <a:endParaRPr lang="en-US" sz="1600" b="0" i="0" dirty="0">
              <a:solidFill>
                <a:srgbClr val="3A3A3A"/>
              </a:solidFill>
              <a:effectLst/>
            </a:endParaRPr>
          </a:p>
          <a:p>
            <a:pPr marL="285750" indent="-285750" algn="just" fontAlgn="base">
              <a:buFont typeface="Wingdings" panose="05000000000000000000" pitchFamily="2" charset="2"/>
              <a:buChar char="q"/>
            </a:pPr>
            <a:r>
              <a:rPr lang="en-US" sz="1600" b="1" i="0" dirty="0">
                <a:solidFill>
                  <a:srgbClr val="3A3A3A"/>
                </a:solidFill>
                <a:effectLst/>
              </a:rPr>
              <a:t>Two byte EA (For direct addressing only).</a:t>
            </a:r>
            <a:endParaRPr lang="en-US" sz="1600" b="0" i="0" dirty="0">
              <a:solidFill>
                <a:srgbClr val="3A3A3A"/>
              </a:solidFill>
              <a:effectLst/>
            </a:endParaRPr>
          </a:p>
          <a:p>
            <a:pPr marL="285750" indent="-285750" algn="just" fontAlgn="base">
              <a:buFont typeface="Wingdings" panose="05000000000000000000" pitchFamily="2" charset="2"/>
              <a:buChar char="q"/>
            </a:pPr>
            <a:r>
              <a:rPr lang="en-US" sz="1600" b="1" i="0" dirty="0">
                <a:solidFill>
                  <a:srgbClr val="3A3A3A"/>
                </a:solidFill>
                <a:effectLst/>
              </a:rPr>
              <a:t>One or two byte displacement</a:t>
            </a:r>
            <a:endParaRPr lang="en-US" sz="1600" b="0" i="0" dirty="0">
              <a:solidFill>
                <a:srgbClr val="3A3A3A"/>
              </a:solidFill>
              <a:effectLst/>
            </a:endParaRPr>
          </a:p>
          <a:p>
            <a:pPr marL="285750" indent="-285750" algn="just" fontAlgn="base">
              <a:buFont typeface="Wingdings" panose="05000000000000000000" pitchFamily="2" charset="2"/>
              <a:buChar char="q"/>
            </a:pPr>
            <a:r>
              <a:rPr lang="en-US" sz="1600" b="1" i="0" dirty="0">
                <a:solidFill>
                  <a:srgbClr val="3A3A3A"/>
                </a:solidFill>
                <a:effectLst/>
              </a:rPr>
              <a:t>One or two byte immediate operand</a:t>
            </a:r>
            <a:endParaRPr lang="en-US" sz="1600" b="0" i="0" dirty="0">
              <a:solidFill>
                <a:srgbClr val="3A3A3A"/>
              </a:solidFill>
              <a:effectLst/>
            </a:endParaRPr>
          </a:p>
          <a:p>
            <a:pPr marL="285750" indent="-285750" algn="just" fontAlgn="base">
              <a:buFont typeface="Wingdings" panose="05000000000000000000" pitchFamily="2" charset="2"/>
              <a:buChar char="q"/>
            </a:pPr>
            <a:r>
              <a:rPr lang="en-US" sz="1600" b="1" i="0" dirty="0">
                <a:solidFill>
                  <a:srgbClr val="3A3A3A"/>
                </a:solidFill>
                <a:effectLst/>
              </a:rPr>
              <a:t>One or two byte displacement followed by a one or two byte immediate operand</a:t>
            </a:r>
            <a:endParaRPr lang="en-US" sz="1600" b="0" i="0" dirty="0">
              <a:solidFill>
                <a:srgbClr val="3A3A3A"/>
              </a:solidFill>
              <a:effectLst/>
            </a:endParaRPr>
          </a:p>
          <a:p>
            <a:pPr marL="285750" indent="-285750" algn="just" fontAlgn="base">
              <a:buFont typeface="Wingdings" panose="05000000000000000000" pitchFamily="2" charset="2"/>
              <a:buChar char="q"/>
            </a:pPr>
            <a:r>
              <a:rPr lang="en-US" sz="1600" b="1" i="0" dirty="0">
                <a:solidFill>
                  <a:srgbClr val="3A3A3A"/>
                </a:solidFill>
                <a:effectLst/>
              </a:rPr>
              <a:t>Two byte displacement and a two byte segment address (for direct intersegment addressing only)</a:t>
            </a:r>
            <a:endParaRPr lang="en-US" sz="1600" b="0" i="0" dirty="0">
              <a:solidFill>
                <a:srgbClr val="3A3A3A"/>
              </a:solidFill>
              <a:effectLst/>
            </a:endParaRPr>
          </a:p>
        </p:txBody>
      </p:sp>
    </p:spTree>
    <p:extLst>
      <p:ext uri="{BB962C8B-B14F-4D97-AF65-F5344CB8AC3E}">
        <p14:creationId xmlns:p14="http://schemas.microsoft.com/office/powerpoint/2010/main" val="285503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2DA712FD-E75C-0052-FE58-AC4C5BC4707D}"/>
              </a:ext>
            </a:extLst>
          </p:cNvPr>
          <p:cNvSpPr>
            <a:spLocks noGrp="1"/>
          </p:cNvSpPr>
          <p:nvPr>
            <p:ph type="title"/>
          </p:nvPr>
        </p:nvSpPr>
        <p:spPr>
          <a:xfrm>
            <a:off x="374374" y="184771"/>
            <a:ext cx="10515600" cy="496266"/>
          </a:xfrm>
        </p:spPr>
        <p:txBody>
          <a:bodyPr>
            <a:normAutofit fontScale="90000"/>
          </a:bodyPr>
          <a:lstStyle/>
          <a:p>
            <a:pPr algn="just"/>
            <a:r>
              <a:rPr lang="en-US" sz="3200" b="1" i="1" u="sng" dirty="0">
                <a:latin typeface="+mn-lt"/>
              </a:rPr>
              <a:t>8086 Instruction Format</a:t>
            </a:r>
            <a:endParaRPr lang="en-IN" sz="3200" b="1" i="1" u="sng" dirty="0">
              <a:latin typeface="+mn-lt"/>
            </a:endParaRPr>
          </a:p>
        </p:txBody>
      </p:sp>
      <p:sp>
        <p:nvSpPr>
          <p:cNvPr id="6" name="TextBox 5">
            <a:extLst>
              <a:ext uri="{FF2B5EF4-FFF2-40B4-BE49-F238E27FC236}">
                <a16:creationId xmlns:a16="http://schemas.microsoft.com/office/drawing/2014/main" id="{40EB95A9-E056-33FC-AE11-FD5EECF6B1FD}"/>
              </a:ext>
            </a:extLst>
          </p:cNvPr>
          <p:cNvSpPr txBox="1"/>
          <p:nvPr/>
        </p:nvSpPr>
        <p:spPr>
          <a:xfrm>
            <a:off x="545783" y="786884"/>
            <a:ext cx="6097904" cy="338554"/>
          </a:xfrm>
          <a:prstGeom prst="rect">
            <a:avLst/>
          </a:prstGeom>
          <a:noFill/>
        </p:spPr>
        <p:txBody>
          <a:bodyPr wrap="square">
            <a:spAutoFit/>
          </a:bodyPr>
          <a:lstStyle/>
          <a:p>
            <a:pPr algn="just"/>
            <a:r>
              <a:rPr lang="en-US" sz="1600" b="1" i="0" dirty="0">
                <a:solidFill>
                  <a:srgbClr val="3A3A3A"/>
                </a:solidFill>
                <a:effectLst/>
              </a:rPr>
              <a:t>Most of the opcodes in 8086 has a special 1-bit indicates</a:t>
            </a:r>
            <a:endParaRPr lang="en-IN" sz="1600" b="1" dirty="0"/>
          </a:p>
        </p:txBody>
      </p:sp>
      <p:sp>
        <p:nvSpPr>
          <p:cNvPr id="8" name="TextBox 7">
            <a:extLst>
              <a:ext uri="{FF2B5EF4-FFF2-40B4-BE49-F238E27FC236}">
                <a16:creationId xmlns:a16="http://schemas.microsoft.com/office/drawing/2014/main" id="{7B806C93-EC19-EB26-A4AE-9030876AE197}"/>
              </a:ext>
            </a:extLst>
          </p:cNvPr>
          <p:cNvSpPr txBox="1"/>
          <p:nvPr/>
        </p:nvSpPr>
        <p:spPr>
          <a:xfrm>
            <a:off x="637222" y="1125438"/>
            <a:ext cx="10515599" cy="2800767"/>
          </a:xfrm>
          <a:prstGeom prst="rect">
            <a:avLst/>
          </a:prstGeom>
          <a:noFill/>
        </p:spPr>
        <p:txBody>
          <a:bodyPr wrap="square">
            <a:spAutoFit/>
          </a:bodyPr>
          <a:lstStyle/>
          <a:p>
            <a:pPr marL="285750" indent="-285750" algn="just" fontAlgn="base">
              <a:buFont typeface="Wingdings" panose="05000000000000000000" pitchFamily="2" charset="2"/>
              <a:buChar char="§"/>
            </a:pPr>
            <a:r>
              <a:rPr lang="en-US" sz="1600" b="1" i="0" dirty="0">
                <a:solidFill>
                  <a:srgbClr val="000000"/>
                </a:solidFill>
                <a:effectLst/>
              </a:rPr>
              <a:t>W-bit :</a:t>
            </a:r>
            <a:r>
              <a:rPr lang="en-US" sz="1600" b="0" i="0" dirty="0">
                <a:solidFill>
                  <a:srgbClr val="3A3A3A"/>
                </a:solidFill>
                <a:effectLst/>
              </a:rPr>
              <a:t> Some instructions of 8086 can operate on byte or a word. The W-bit in the opcode of such instruction specify whether instruction is a byte instruction (W = 0) or a word instruction (W = 1).</a:t>
            </a:r>
          </a:p>
          <a:p>
            <a:pPr marL="285750" indent="-285750" algn="just" fontAlgn="base">
              <a:buFont typeface="Wingdings" panose="05000000000000000000" pitchFamily="2" charset="2"/>
              <a:buChar char="§"/>
            </a:pPr>
            <a:r>
              <a:rPr lang="en-US" sz="1600" b="1" i="0" dirty="0">
                <a:solidFill>
                  <a:srgbClr val="000000"/>
                </a:solidFill>
                <a:effectLst/>
              </a:rPr>
              <a:t>D-bit :</a:t>
            </a:r>
            <a:r>
              <a:rPr lang="en-US" sz="1600" b="0" i="0" dirty="0">
                <a:solidFill>
                  <a:srgbClr val="3A3A3A"/>
                </a:solidFill>
                <a:effectLst/>
              </a:rPr>
              <a:t> The D-bit in the opcode of the instruction indicates that the register specified within the instruction is a source register (D = 0) or destination register (D =1).</a:t>
            </a:r>
          </a:p>
          <a:p>
            <a:pPr marL="285750" indent="-285750" algn="just" fontAlgn="base">
              <a:buFont typeface="Wingdings" panose="05000000000000000000" pitchFamily="2" charset="2"/>
              <a:buChar char="§"/>
            </a:pPr>
            <a:r>
              <a:rPr lang="en-US" sz="1600" b="1" i="0" dirty="0">
                <a:solidFill>
                  <a:srgbClr val="000000"/>
                </a:solidFill>
                <a:effectLst/>
              </a:rPr>
              <a:t>S-bit :</a:t>
            </a:r>
            <a:r>
              <a:rPr lang="en-US" sz="1600" b="0" i="0" dirty="0">
                <a:solidFill>
                  <a:srgbClr val="3A3A3A"/>
                </a:solidFill>
                <a:effectLst/>
              </a:rPr>
              <a:t> An 8-bit 2’s complement number can be extended to a 16-bit 2’s complement number by making all of the bits in the higher-order byte equal the most significant bit in the low order byte. This is known as sign extension. The S-bit along with the W-bit indicate operations mentioned below</a:t>
            </a:r>
          </a:p>
          <a:p>
            <a:pPr marL="285750" indent="-285750" algn="just" fontAlgn="base">
              <a:buFont typeface="Wingdings" panose="05000000000000000000" pitchFamily="2" charset="2"/>
              <a:buChar char="§"/>
            </a:pPr>
            <a:r>
              <a:rPr lang="en-US" sz="1600" b="1" i="0" dirty="0">
                <a:solidFill>
                  <a:srgbClr val="000000"/>
                </a:solidFill>
                <a:effectLst/>
              </a:rPr>
              <a:t>V-bit :</a:t>
            </a:r>
            <a:r>
              <a:rPr lang="en-US" sz="1600" b="0" i="0" dirty="0">
                <a:solidFill>
                  <a:srgbClr val="3A3A3A"/>
                </a:solidFill>
                <a:effectLst/>
              </a:rPr>
              <a:t> V-bit decides the number of shifts for rotate and shift instructions. If V = 0, then count = 1; if V = 1, the count is in CL register. For example, if V = 1 and CL = 2 then </a:t>
            </a:r>
            <a:r>
              <a:rPr lang="en-US" sz="1600" b="0" i="0" u="none" strike="noStrike" dirty="0">
                <a:solidFill>
                  <a:srgbClr val="0061FF"/>
                </a:solidFill>
                <a:effectLst/>
              </a:rPr>
              <a:t>shift</a:t>
            </a:r>
            <a:r>
              <a:rPr lang="en-US" sz="1600" b="0" i="0" dirty="0">
                <a:solidFill>
                  <a:srgbClr val="3A3A3A"/>
                </a:solidFill>
                <a:effectLst/>
              </a:rPr>
              <a:t> or rotate instruction shifts or rotates 2-bits</a:t>
            </a:r>
          </a:p>
          <a:p>
            <a:pPr marL="285750" indent="-285750" algn="just" fontAlgn="base">
              <a:buFont typeface="Wingdings" panose="05000000000000000000" pitchFamily="2" charset="2"/>
              <a:buChar char="§"/>
            </a:pPr>
            <a:r>
              <a:rPr lang="en-US" sz="1600" b="1" i="0" dirty="0">
                <a:solidFill>
                  <a:srgbClr val="000000"/>
                </a:solidFill>
                <a:effectLst/>
              </a:rPr>
              <a:t>Z-bit :</a:t>
            </a:r>
            <a:r>
              <a:rPr lang="en-US" sz="1600" b="0" i="0" dirty="0">
                <a:solidFill>
                  <a:srgbClr val="3A3A3A"/>
                </a:solidFill>
                <a:effectLst/>
              </a:rPr>
              <a:t> It is used for string primitives such as REP for comparison with ZF Flag</a:t>
            </a:r>
          </a:p>
          <a:p>
            <a:pPr marL="285750" indent="-285750" algn="just" fontAlgn="base">
              <a:buFont typeface="Wingdings" panose="05000000000000000000" pitchFamily="2" charset="2"/>
              <a:buChar char="§"/>
            </a:pPr>
            <a:endParaRPr lang="en-US" sz="1600" b="0" i="0" dirty="0">
              <a:solidFill>
                <a:srgbClr val="3A3A3A"/>
              </a:solidFill>
              <a:effectLst/>
            </a:endParaRPr>
          </a:p>
        </p:txBody>
      </p:sp>
      <p:pic>
        <p:nvPicPr>
          <p:cNvPr id="2050" name="Picture 2" descr="8086 Instruction Format">
            <a:extLst>
              <a:ext uri="{FF2B5EF4-FFF2-40B4-BE49-F238E27FC236}">
                <a16:creationId xmlns:a16="http://schemas.microsoft.com/office/drawing/2014/main" id="{D171F51B-2187-295D-BB26-2C62CA67D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3758565"/>
            <a:ext cx="60483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B545E0-8CF8-A73D-48BA-A3985ED28389}"/>
              </a:ext>
            </a:extLst>
          </p:cNvPr>
          <p:cNvSpPr>
            <a:spLocks noGrp="1"/>
          </p:cNvSpPr>
          <p:nvPr>
            <p:ph type="title"/>
          </p:nvPr>
        </p:nvSpPr>
        <p:spPr>
          <a:xfrm>
            <a:off x="215347" y="166342"/>
            <a:ext cx="10515600" cy="721553"/>
          </a:xfrm>
        </p:spPr>
        <p:txBody>
          <a:bodyPr>
            <a:normAutofit/>
          </a:bodyPr>
          <a:lstStyle/>
          <a:p>
            <a:r>
              <a:rPr lang="en-US" sz="3200" b="1" i="1" u="sng" dirty="0">
                <a:latin typeface="+mn-lt"/>
              </a:rPr>
              <a:t>Maximum and Minimum Mode Configuration</a:t>
            </a:r>
            <a:endParaRPr lang="en-IN" sz="3200" b="1" i="1" u="sng" dirty="0">
              <a:latin typeface="+mn-lt"/>
            </a:endParaRPr>
          </a:p>
        </p:txBody>
      </p:sp>
      <p:pic>
        <p:nvPicPr>
          <p:cNvPr id="2" name="Picture 2" descr="8086 Microprocessor">
            <a:extLst>
              <a:ext uri="{FF2B5EF4-FFF2-40B4-BE49-F238E27FC236}">
                <a16:creationId xmlns:a16="http://schemas.microsoft.com/office/drawing/2014/main" id="{4D6300F0-AAB6-C850-9D7D-F079D580F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278" y="788815"/>
            <a:ext cx="2219739" cy="5280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69D188-4211-BAD2-C5C4-2329492A7791}"/>
              </a:ext>
            </a:extLst>
          </p:cNvPr>
          <p:cNvSpPr txBox="1"/>
          <p:nvPr/>
        </p:nvSpPr>
        <p:spPr>
          <a:xfrm>
            <a:off x="559902" y="5115078"/>
            <a:ext cx="3309731" cy="1169551"/>
          </a:xfrm>
          <a:prstGeom prst="rect">
            <a:avLst/>
          </a:prstGeom>
          <a:noFill/>
        </p:spPr>
        <p:txBody>
          <a:bodyPr wrap="square">
            <a:spAutoFit/>
          </a:bodyPr>
          <a:lstStyle/>
          <a:p>
            <a:r>
              <a:rPr lang="en-US" sz="1400" b="1" i="0" dirty="0">
                <a:solidFill>
                  <a:srgbClr val="000000"/>
                </a:solidFill>
                <a:effectLst/>
              </a:rPr>
              <a:t>The pin 33 decides whether the processor will work in minimum mode or maximum mode. If the pin is set, then the minimum mode is followed, else the processor works in maximum mode</a:t>
            </a:r>
            <a:r>
              <a:rPr lang="en-US" sz="1400" b="0" i="0" dirty="0">
                <a:solidFill>
                  <a:srgbClr val="000000"/>
                </a:solidFill>
                <a:effectLst/>
              </a:rPr>
              <a:t>.</a:t>
            </a:r>
            <a:endParaRPr lang="en-IN" sz="1400" dirty="0"/>
          </a:p>
        </p:txBody>
      </p:sp>
      <p:sp>
        <p:nvSpPr>
          <p:cNvPr id="6" name="Oval 5">
            <a:extLst>
              <a:ext uri="{FF2B5EF4-FFF2-40B4-BE49-F238E27FC236}">
                <a16:creationId xmlns:a16="http://schemas.microsoft.com/office/drawing/2014/main" id="{71DBD5E0-2C75-61EB-9189-1607AD83D3AB}"/>
              </a:ext>
            </a:extLst>
          </p:cNvPr>
          <p:cNvSpPr/>
          <p:nvPr/>
        </p:nvSpPr>
        <p:spPr>
          <a:xfrm>
            <a:off x="4744277" y="2862470"/>
            <a:ext cx="1126435" cy="2385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97B878C-14C0-ED78-8EB0-B179D8A2A130}"/>
              </a:ext>
            </a:extLst>
          </p:cNvPr>
          <p:cNvSpPr txBox="1"/>
          <p:nvPr/>
        </p:nvSpPr>
        <p:spPr>
          <a:xfrm>
            <a:off x="215347" y="772676"/>
            <a:ext cx="3707296" cy="4185761"/>
          </a:xfrm>
          <a:prstGeom prst="rect">
            <a:avLst/>
          </a:prstGeom>
          <a:noFill/>
        </p:spPr>
        <p:txBody>
          <a:bodyPr wrap="square">
            <a:spAutoFit/>
          </a:bodyPr>
          <a:lstStyle/>
          <a:p>
            <a:pPr marL="285750" indent="-285750" algn="just" fontAlgn="base">
              <a:buFont typeface="Wingdings" panose="05000000000000000000" pitchFamily="2" charset="2"/>
              <a:buChar char="§"/>
            </a:pPr>
            <a:r>
              <a:rPr lang="en-US" sz="1400" b="0" i="0" dirty="0">
                <a:solidFill>
                  <a:srgbClr val="273239"/>
                </a:solidFill>
                <a:effectLst/>
              </a:rPr>
              <a:t>In </a:t>
            </a:r>
            <a:r>
              <a:rPr lang="en-US" sz="1400" b="1" i="0" dirty="0">
                <a:solidFill>
                  <a:srgbClr val="273239"/>
                </a:solidFill>
                <a:effectLst/>
              </a:rPr>
              <a:t>minimum mode</a:t>
            </a:r>
            <a:r>
              <a:rPr lang="en-US" sz="1400" b="0" i="0" dirty="0">
                <a:solidFill>
                  <a:srgbClr val="273239"/>
                </a:solidFill>
                <a:effectLst/>
              </a:rPr>
              <a:t>,8086 is the only processor in the system which provides all the control signals which are needed for memory operations and I/O interfacing.</a:t>
            </a:r>
          </a:p>
          <a:p>
            <a:pPr marL="285750" indent="-285750" algn="just" fontAlgn="base">
              <a:buFont typeface="Wingdings" panose="05000000000000000000" pitchFamily="2" charset="2"/>
              <a:buChar char="§"/>
            </a:pPr>
            <a:r>
              <a:rPr lang="en-US" sz="1400" b="0" i="0" dirty="0">
                <a:solidFill>
                  <a:srgbClr val="273239"/>
                </a:solidFill>
                <a:effectLst/>
              </a:rPr>
              <a:t>Here the circuit is simple but it does not support multiprocessing.</a:t>
            </a:r>
          </a:p>
          <a:p>
            <a:pPr marL="285750" indent="-285750" algn="just" fontAlgn="base">
              <a:buFont typeface="Wingdings" panose="05000000000000000000" pitchFamily="2" charset="2"/>
              <a:buChar char="§"/>
            </a:pPr>
            <a:r>
              <a:rPr lang="en-US" sz="1400" b="0" i="0" dirty="0">
                <a:solidFill>
                  <a:srgbClr val="273239"/>
                </a:solidFill>
                <a:effectLst/>
              </a:rPr>
              <a:t>The other components which are transceivers, latches, 8284 clock generator, 74138 decoder, memory and </a:t>
            </a:r>
            <a:r>
              <a:rPr lang="en-US" sz="1400" b="0" i="0" dirty="0" err="1">
                <a:solidFill>
                  <a:srgbClr val="273239"/>
                </a:solidFill>
                <a:effectLst/>
              </a:rPr>
              <a:t>i</a:t>
            </a:r>
            <a:r>
              <a:rPr lang="en-US" sz="1400" b="0" i="0" dirty="0">
                <a:solidFill>
                  <a:srgbClr val="273239"/>
                </a:solidFill>
                <a:effectLst/>
              </a:rPr>
              <a:t>/o devices are also present in the system.</a:t>
            </a:r>
          </a:p>
          <a:p>
            <a:pPr marL="285750" indent="-285750" algn="just" fontAlgn="base">
              <a:buFont typeface="Wingdings" panose="05000000000000000000" pitchFamily="2" charset="2"/>
              <a:buChar char="§"/>
            </a:pPr>
            <a:r>
              <a:rPr lang="en-US" sz="1400" b="0" i="0" dirty="0">
                <a:solidFill>
                  <a:srgbClr val="273239"/>
                </a:solidFill>
                <a:effectLst/>
              </a:rPr>
              <a:t>The address bus of 8086 is 20 bits long. By this we can access 2</a:t>
            </a:r>
            <a:r>
              <a:rPr lang="en-US" sz="1400" b="0" i="0" baseline="30000" dirty="0">
                <a:solidFill>
                  <a:srgbClr val="273239"/>
                </a:solidFill>
                <a:effectLst/>
              </a:rPr>
              <a:t>20</a:t>
            </a:r>
            <a:r>
              <a:rPr lang="en-US" sz="1400" b="0" i="0" dirty="0">
                <a:solidFill>
                  <a:srgbClr val="273239"/>
                </a:solidFill>
                <a:effectLst/>
              </a:rPr>
              <a:t> byte memory i.e. 1MB . Out of 20 bits, 16 bits A</a:t>
            </a:r>
            <a:r>
              <a:rPr lang="en-US" sz="1400" b="0" i="0" baseline="-25000" dirty="0">
                <a:solidFill>
                  <a:srgbClr val="273239"/>
                </a:solidFill>
                <a:effectLst/>
              </a:rPr>
              <a:t>0</a:t>
            </a:r>
            <a:r>
              <a:rPr lang="en-US" sz="1400" b="0" i="0" dirty="0">
                <a:solidFill>
                  <a:srgbClr val="273239"/>
                </a:solidFill>
                <a:effectLst/>
              </a:rPr>
              <a:t> to A</a:t>
            </a:r>
            <a:r>
              <a:rPr lang="en-US" sz="1400" b="0" i="0" baseline="-25000" dirty="0">
                <a:solidFill>
                  <a:srgbClr val="273239"/>
                </a:solidFill>
                <a:effectLst/>
              </a:rPr>
              <a:t>15</a:t>
            </a:r>
            <a:r>
              <a:rPr lang="en-US" sz="1400" b="0" i="0" dirty="0">
                <a:solidFill>
                  <a:srgbClr val="273239"/>
                </a:solidFill>
                <a:effectLst/>
              </a:rPr>
              <a:t>(or 16 lines) are multiplexed with a data bus. By multiplexing, it means they will act as address lines during the first T state of the machine cycle and in the rest, they act as data lines. A</a:t>
            </a:r>
            <a:r>
              <a:rPr lang="en-US" sz="1400" b="0" i="0" baseline="-25000" dirty="0">
                <a:solidFill>
                  <a:srgbClr val="273239"/>
                </a:solidFill>
                <a:effectLst/>
              </a:rPr>
              <a:t>16</a:t>
            </a:r>
            <a:r>
              <a:rPr lang="en-US" sz="1400" b="0" i="0" dirty="0">
                <a:solidFill>
                  <a:srgbClr val="273239"/>
                </a:solidFill>
                <a:effectLst/>
              </a:rPr>
              <a:t> to A</a:t>
            </a:r>
            <a:r>
              <a:rPr lang="en-US" sz="1400" b="0" i="0" baseline="-25000" dirty="0">
                <a:solidFill>
                  <a:srgbClr val="273239"/>
                </a:solidFill>
                <a:effectLst/>
              </a:rPr>
              <a:t>19</a:t>
            </a:r>
            <a:r>
              <a:rPr lang="en-US" sz="1400" b="0" i="0" dirty="0">
                <a:solidFill>
                  <a:srgbClr val="273239"/>
                </a:solidFill>
                <a:effectLst/>
              </a:rPr>
              <a:t> are multiplexed S</a:t>
            </a:r>
            <a:r>
              <a:rPr lang="en-US" sz="1400" b="0" i="0" baseline="-25000" dirty="0">
                <a:solidFill>
                  <a:srgbClr val="273239"/>
                </a:solidFill>
                <a:effectLst/>
              </a:rPr>
              <a:t>3</a:t>
            </a:r>
            <a:r>
              <a:rPr lang="en-US" sz="1400" b="0" i="0" dirty="0">
                <a:solidFill>
                  <a:srgbClr val="273239"/>
                </a:solidFill>
                <a:effectLst/>
              </a:rPr>
              <a:t> to S</a:t>
            </a:r>
            <a:r>
              <a:rPr lang="en-US" sz="1400" b="0" i="0" baseline="-25000" dirty="0">
                <a:solidFill>
                  <a:srgbClr val="273239"/>
                </a:solidFill>
                <a:effectLst/>
              </a:rPr>
              <a:t>6</a:t>
            </a:r>
            <a:r>
              <a:rPr lang="en-US" sz="1400" b="0" i="0" dirty="0">
                <a:solidFill>
                  <a:srgbClr val="273239"/>
                </a:solidFill>
                <a:effectLst/>
              </a:rPr>
              <a:t> and BHE’ is multiplexed with S</a:t>
            </a:r>
            <a:r>
              <a:rPr lang="en-US" sz="1400" b="0" i="0" baseline="-25000" dirty="0">
                <a:solidFill>
                  <a:srgbClr val="273239"/>
                </a:solidFill>
                <a:effectLst/>
              </a:rPr>
              <a:t>7</a:t>
            </a:r>
            <a:r>
              <a:rPr lang="en-US" sz="1400" b="0" i="0" dirty="0">
                <a:solidFill>
                  <a:srgbClr val="273239"/>
                </a:solidFill>
                <a:effectLst/>
              </a:rPr>
              <a:t>.</a:t>
            </a:r>
          </a:p>
        </p:txBody>
      </p:sp>
      <p:sp>
        <p:nvSpPr>
          <p:cNvPr id="10" name="TextBox 9">
            <a:extLst>
              <a:ext uri="{FF2B5EF4-FFF2-40B4-BE49-F238E27FC236}">
                <a16:creationId xmlns:a16="http://schemas.microsoft.com/office/drawing/2014/main" id="{7E89A9E6-B57C-8537-6E3C-518032CA165D}"/>
              </a:ext>
            </a:extLst>
          </p:cNvPr>
          <p:cNvSpPr txBox="1"/>
          <p:nvPr/>
        </p:nvSpPr>
        <p:spPr>
          <a:xfrm>
            <a:off x="6311348" y="1030628"/>
            <a:ext cx="5880652" cy="5078313"/>
          </a:xfrm>
          <a:prstGeom prst="rect">
            <a:avLst/>
          </a:prstGeom>
          <a:noFill/>
        </p:spPr>
        <p:txBody>
          <a:bodyPr wrap="square">
            <a:spAutoFit/>
          </a:bodyPr>
          <a:lstStyle/>
          <a:p>
            <a:pPr marL="285750" indent="-285750" algn="just">
              <a:buFont typeface="Wingdings" panose="05000000000000000000" pitchFamily="2" charset="2"/>
              <a:buChar char="§"/>
            </a:pPr>
            <a:r>
              <a:rPr lang="en-US" sz="1200" b="1" i="0" dirty="0">
                <a:solidFill>
                  <a:srgbClr val="000000"/>
                </a:solidFill>
                <a:effectLst/>
                <a:latin typeface="segoe ui" panose="020B0502040204020203" pitchFamily="34" charset="0"/>
              </a:rPr>
              <a:t>HOLD</a:t>
            </a:r>
            <a:endParaRPr lang="en-US" sz="1200" b="0" i="0" dirty="0">
              <a:solidFill>
                <a:srgbClr val="000000"/>
              </a:solidFill>
              <a:effectLst/>
              <a:latin typeface="segoe ui" panose="020B0502040204020203" pitchFamily="34" charset="0"/>
            </a:endParaRPr>
          </a:p>
          <a:p>
            <a:pPr algn="just"/>
            <a:r>
              <a:rPr lang="en-US" sz="1200" b="0" i="0" dirty="0">
                <a:solidFill>
                  <a:srgbClr val="000000"/>
                </a:solidFill>
                <a:effectLst/>
                <a:latin typeface="segoe ui" panose="020B0502040204020203" pitchFamily="34" charset="0"/>
              </a:rPr>
              <a:t>This is a control signal sent by the connected external peripheral device to acquire the microprocessor buses. If an external device like the input and output devices are connected to the 8086 microprocessor and they require the control over the buses, then a HOLD signal is sent by that device at this pin.</a:t>
            </a:r>
          </a:p>
          <a:p>
            <a:pPr marL="285750" indent="-285750" algn="just">
              <a:buFont typeface="Wingdings" panose="05000000000000000000" pitchFamily="2" charset="2"/>
              <a:buChar char="§"/>
            </a:pPr>
            <a:r>
              <a:rPr lang="en-US" sz="1200" b="1" i="0" dirty="0">
                <a:solidFill>
                  <a:srgbClr val="000000"/>
                </a:solidFill>
                <a:effectLst/>
                <a:latin typeface="segoe ui" panose="020B0502040204020203" pitchFamily="34" charset="0"/>
              </a:rPr>
              <a:t>HLDA</a:t>
            </a:r>
            <a:endParaRPr lang="en-US" sz="1200" b="0" i="0" dirty="0">
              <a:solidFill>
                <a:srgbClr val="000000"/>
              </a:solidFill>
              <a:effectLst/>
              <a:latin typeface="segoe ui" panose="020B0502040204020203" pitchFamily="34" charset="0"/>
            </a:endParaRPr>
          </a:p>
          <a:p>
            <a:pPr algn="just"/>
            <a:r>
              <a:rPr lang="en-US" sz="1200" b="0" i="0" dirty="0">
                <a:solidFill>
                  <a:srgbClr val="000000"/>
                </a:solidFill>
                <a:effectLst/>
                <a:latin typeface="segoe ui" panose="020B0502040204020203" pitchFamily="34" charset="0"/>
              </a:rPr>
              <a:t>After the control of buses is transferred to the external peripheral device, then an acknowledgment signal is sent for the same through this pin.</a:t>
            </a:r>
          </a:p>
          <a:p>
            <a:pPr marL="285750" indent="-285750" algn="just">
              <a:buFont typeface="Wingdings" panose="05000000000000000000" pitchFamily="2" charset="2"/>
              <a:buChar char="§"/>
            </a:pPr>
            <a:r>
              <a:rPr lang="en-US" sz="1200" b="1" i="0" dirty="0">
                <a:solidFill>
                  <a:srgbClr val="000000"/>
                </a:solidFill>
                <a:effectLst/>
                <a:latin typeface="segoe ui" panose="020B0502040204020203" pitchFamily="34" charset="0"/>
              </a:rPr>
              <a:t>WR'</a:t>
            </a:r>
            <a:endParaRPr lang="en-US" sz="1200" b="0" i="0" dirty="0">
              <a:solidFill>
                <a:srgbClr val="000000"/>
              </a:solidFill>
              <a:effectLst/>
              <a:latin typeface="segoe ui" panose="020B0502040204020203" pitchFamily="34" charset="0"/>
            </a:endParaRPr>
          </a:p>
          <a:p>
            <a:pPr algn="just"/>
            <a:r>
              <a:rPr lang="en-US" sz="1200" b="0" i="0" dirty="0">
                <a:solidFill>
                  <a:srgbClr val="000000"/>
                </a:solidFill>
                <a:effectLst/>
                <a:latin typeface="segoe ui" panose="020B0502040204020203" pitchFamily="34" charset="0"/>
              </a:rPr>
              <a:t>This signal is used for writing purpose. It is an active low signal.</a:t>
            </a:r>
          </a:p>
          <a:p>
            <a:pPr marL="285750" indent="-285750" algn="just">
              <a:buFont typeface="Wingdings" panose="05000000000000000000" pitchFamily="2" charset="2"/>
              <a:buChar char="§"/>
            </a:pPr>
            <a:r>
              <a:rPr lang="en-US" sz="1200" b="1" i="0" dirty="0">
                <a:solidFill>
                  <a:srgbClr val="000000"/>
                </a:solidFill>
                <a:effectLst/>
                <a:latin typeface="segoe ui" panose="020B0502040204020203" pitchFamily="34" charset="0"/>
              </a:rPr>
              <a:t>M / IO'</a:t>
            </a:r>
            <a:endParaRPr lang="en-US" sz="1200" b="0" i="0" dirty="0">
              <a:solidFill>
                <a:srgbClr val="000000"/>
              </a:solidFill>
              <a:effectLst/>
              <a:latin typeface="segoe ui" panose="020B0502040204020203" pitchFamily="34" charset="0"/>
            </a:endParaRPr>
          </a:p>
          <a:p>
            <a:pPr algn="just"/>
            <a:r>
              <a:rPr lang="en-US" sz="1200" b="0" i="0" dirty="0">
                <a:solidFill>
                  <a:srgbClr val="000000"/>
                </a:solidFill>
                <a:effectLst/>
                <a:latin typeface="segoe ui" panose="020B0502040204020203" pitchFamily="34" charset="0"/>
              </a:rPr>
              <a:t>This pin tells whether the operation is performed in the memory or through the IO devices. If this pin is 1, then the operations are performed in memory, else in the IO devices.</a:t>
            </a:r>
          </a:p>
          <a:p>
            <a:pPr marL="285750" indent="-285750" algn="just">
              <a:buFont typeface="Wingdings" panose="05000000000000000000" pitchFamily="2" charset="2"/>
              <a:buChar char="§"/>
            </a:pPr>
            <a:r>
              <a:rPr lang="en-US" sz="1200" b="1" i="0" dirty="0">
                <a:solidFill>
                  <a:srgbClr val="000000"/>
                </a:solidFill>
                <a:effectLst/>
                <a:latin typeface="segoe ui" panose="020B0502040204020203" pitchFamily="34" charset="0"/>
              </a:rPr>
              <a:t>DT / R'</a:t>
            </a:r>
            <a:endParaRPr lang="en-US" sz="1200" b="0" i="0" dirty="0">
              <a:solidFill>
                <a:srgbClr val="000000"/>
              </a:solidFill>
              <a:effectLst/>
              <a:latin typeface="segoe ui" panose="020B0502040204020203" pitchFamily="34" charset="0"/>
            </a:endParaRPr>
          </a:p>
          <a:p>
            <a:pPr algn="just"/>
            <a:r>
              <a:rPr lang="en-US" sz="1200" b="0" i="0" dirty="0">
                <a:solidFill>
                  <a:srgbClr val="000000"/>
                </a:solidFill>
                <a:effectLst/>
                <a:latin typeface="segoe ui" panose="020B0502040204020203" pitchFamily="34" charset="0"/>
              </a:rPr>
              <a:t>This signal tells whether the data is transferred or received. The microprocessor transfers the data when the pin is at 1, and at 0, it receives data.</a:t>
            </a:r>
          </a:p>
          <a:p>
            <a:pPr marL="285750" indent="-285750" algn="just">
              <a:buFont typeface="Wingdings" panose="05000000000000000000" pitchFamily="2" charset="2"/>
              <a:buChar char="§"/>
            </a:pPr>
            <a:r>
              <a:rPr lang="en-US" sz="1200" b="1" i="0" dirty="0">
                <a:solidFill>
                  <a:srgbClr val="000000"/>
                </a:solidFill>
                <a:effectLst/>
                <a:latin typeface="segoe ui" panose="020B0502040204020203" pitchFamily="34" charset="0"/>
              </a:rPr>
              <a:t>DEN'</a:t>
            </a:r>
            <a:endParaRPr lang="en-US" sz="1200" b="0" i="0" dirty="0">
              <a:solidFill>
                <a:srgbClr val="000000"/>
              </a:solidFill>
              <a:effectLst/>
              <a:latin typeface="segoe ui" panose="020B0502040204020203" pitchFamily="34" charset="0"/>
            </a:endParaRPr>
          </a:p>
          <a:p>
            <a:pPr algn="just"/>
            <a:r>
              <a:rPr lang="en-US" sz="1200" b="0" i="0" dirty="0">
                <a:solidFill>
                  <a:srgbClr val="000000"/>
                </a:solidFill>
                <a:effectLst/>
                <a:latin typeface="segoe ui" panose="020B0502040204020203" pitchFamily="34" charset="0"/>
              </a:rPr>
              <a:t>DEN stands for Data Enable. This pin is used to activate a chip in case of multiple chips. It is an active low signal.</a:t>
            </a:r>
          </a:p>
          <a:p>
            <a:pPr marL="285750" indent="-285750" algn="just">
              <a:buFont typeface="Wingdings" panose="05000000000000000000" pitchFamily="2" charset="2"/>
              <a:buChar char="§"/>
            </a:pPr>
            <a:r>
              <a:rPr lang="en-US" sz="1200" b="1" i="0" dirty="0">
                <a:solidFill>
                  <a:srgbClr val="000000"/>
                </a:solidFill>
                <a:effectLst/>
                <a:latin typeface="segoe ui" panose="020B0502040204020203" pitchFamily="34" charset="0"/>
              </a:rPr>
              <a:t>ALE</a:t>
            </a:r>
            <a:endParaRPr lang="en-US" sz="1200" b="0" i="0" dirty="0">
              <a:solidFill>
                <a:srgbClr val="000000"/>
              </a:solidFill>
              <a:effectLst/>
              <a:latin typeface="segoe ui" panose="020B0502040204020203" pitchFamily="34" charset="0"/>
            </a:endParaRPr>
          </a:p>
          <a:p>
            <a:pPr algn="just"/>
            <a:r>
              <a:rPr lang="en-US" sz="1200" b="0" i="0" dirty="0">
                <a:solidFill>
                  <a:srgbClr val="000000"/>
                </a:solidFill>
                <a:effectLst/>
                <a:latin typeface="segoe ui" panose="020B0502040204020203" pitchFamily="34" charset="0"/>
              </a:rPr>
              <a:t>This pin is used to Latch address from multiplexed bus to temporary storage in the 8086 microprocessor. If this pin is set to high, then the AD0 to AD15 pins will carry address, else they will carry data in them.</a:t>
            </a:r>
          </a:p>
          <a:p>
            <a:pPr marL="285750" indent="-285750" algn="just">
              <a:buFont typeface="Wingdings" panose="05000000000000000000" pitchFamily="2" charset="2"/>
              <a:buChar char="§"/>
            </a:pPr>
            <a:r>
              <a:rPr lang="en-US" sz="1200" b="1" i="0" dirty="0">
                <a:solidFill>
                  <a:srgbClr val="000000"/>
                </a:solidFill>
                <a:effectLst/>
                <a:latin typeface="segoe ui" panose="020B0502040204020203" pitchFamily="34" charset="0"/>
              </a:rPr>
              <a:t>INTA</a:t>
            </a:r>
            <a:endParaRPr lang="en-US" sz="1200" b="0" i="0" dirty="0">
              <a:solidFill>
                <a:srgbClr val="000000"/>
              </a:solidFill>
              <a:effectLst/>
              <a:latin typeface="segoe ui" panose="020B0502040204020203" pitchFamily="34" charset="0"/>
            </a:endParaRPr>
          </a:p>
          <a:p>
            <a:pPr algn="just"/>
            <a:r>
              <a:rPr lang="en-US" sz="1200" b="0" i="0" dirty="0">
                <a:solidFill>
                  <a:srgbClr val="000000"/>
                </a:solidFill>
                <a:effectLst/>
                <a:latin typeface="segoe ui" panose="020B0502040204020203" pitchFamily="34" charset="0"/>
              </a:rPr>
              <a:t>INTA stands for interrupt acknowledgment. If an interrupt request is received at INTR, then the acknowledgment for it is sent through this pin</a:t>
            </a:r>
          </a:p>
        </p:txBody>
      </p:sp>
    </p:spTree>
    <p:extLst>
      <p:ext uri="{BB962C8B-B14F-4D97-AF65-F5344CB8AC3E}">
        <p14:creationId xmlns:p14="http://schemas.microsoft.com/office/powerpoint/2010/main" val="185066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4C349F67-BE21-31FA-5679-DE05F99E6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313" y="536713"/>
            <a:ext cx="3909392" cy="4260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F2B562-D2D4-7DA9-52A2-4912ACEDA2C6}"/>
              </a:ext>
            </a:extLst>
          </p:cNvPr>
          <p:cNvSpPr txBox="1"/>
          <p:nvPr/>
        </p:nvSpPr>
        <p:spPr>
          <a:xfrm>
            <a:off x="4558748" y="4797287"/>
            <a:ext cx="2161489" cy="338554"/>
          </a:xfrm>
          <a:prstGeom prst="rect">
            <a:avLst/>
          </a:prstGeom>
          <a:noFill/>
        </p:spPr>
        <p:txBody>
          <a:bodyPr wrap="none" rtlCol="0">
            <a:spAutoFit/>
          </a:bodyPr>
          <a:lstStyle/>
          <a:p>
            <a:r>
              <a:rPr lang="en-US" sz="1600" b="1" dirty="0"/>
              <a:t>Minimum Mode Circuit</a:t>
            </a:r>
            <a:endParaRPr lang="en-IN" sz="1600" b="1" dirty="0"/>
          </a:p>
        </p:txBody>
      </p:sp>
      <p:sp>
        <p:nvSpPr>
          <p:cNvPr id="6" name="TextBox 5">
            <a:extLst>
              <a:ext uri="{FF2B5EF4-FFF2-40B4-BE49-F238E27FC236}">
                <a16:creationId xmlns:a16="http://schemas.microsoft.com/office/drawing/2014/main" id="{0D9A6789-60E0-7C11-07F2-F2E1A6153A7E}"/>
              </a:ext>
            </a:extLst>
          </p:cNvPr>
          <p:cNvSpPr txBox="1"/>
          <p:nvPr/>
        </p:nvSpPr>
        <p:spPr>
          <a:xfrm>
            <a:off x="278296" y="173193"/>
            <a:ext cx="3154017"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273239"/>
                </a:solidFill>
                <a:effectLst/>
                <a:latin typeface="+mj-lt"/>
              </a:rPr>
              <a:t>Control signals provided by 8086 for memory operations and </a:t>
            </a:r>
            <a:r>
              <a:rPr lang="en-US" sz="1600" b="1" i="0" dirty="0" err="1">
                <a:solidFill>
                  <a:srgbClr val="273239"/>
                </a:solidFill>
                <a:effectLst/>
                <a:latin typeface="+mj-lt"/>
              </a:rPr>
              <a:t>i</a:t>
            </a:r>
            <a:r>
              <a:rPr lang="en-US" sz="1600" b="1" i="0" dirty="0">
                <a:solidFill>
                  <a:srgbClr val="273239"/>
                </a:solidFill>
                <a:effectLst/>
                <a:latin typeface="+mj-lt"/>
              </a:rPr>
              <a:t>/o interfacing </a:t>
            </a:r>
            <a:r>
              <a:rPr lang="en-US" sz="1600" b="0" i="0" dirty="0">
                <a:solidFill>
                  <a:srgbClr val="273239"/>
                </a:solidFill>
                <a:effectLst/>
                <a:latin typeface="+mj-lt"/>
              </a:rPr>
              <a:t>are used to identifying whether the bus is carrying a valid address or not , in which direction data is needed to be transferred over the bus, when there is valid write data on the data bus and when to put read data on the system bus</a:t>
            </a:r>
            <a:endParaRPr lang="en-IN" sz="1600" dirty="0">
              <a:latin typeface="+mj-lt"/>
            </a:endParaRPr>
          </a:p>
        </p:txBody>
      </p:sp>
      <p:sp>
        <p:nvSpPr>
          <p:cNvPr id="8" name="TextBox 7">
            <a:extLst>
              <a:ext uri="{FF2B5EF4-FFF2-40B4-BE49-F238E27FC236}">
                <a16:creationId xmlns:a16="http://schemas.microsoft.com/office/drawing/2014/main" id="{D4D95B9D-38FC-8EA0-9ACC-8BEA75F630EF}"/>
              </a:ext>
            </a:extLst>
          </p:cNvPr>
          <p:cNvSpPr txBox="1"/>
          <p:nvPr/>
        </p:nvSpPr>
        <p:spPr>
          <a:xfrm>
            <a:off x="7341705" y="834913"/>
            <a:ext cx="4571999" cy="4278094"/>
          </a:xfrm>
          <a:prstGeom prst="rect">
            <a:avLst/>
          </a:prstGeom>
          <a:noFill/>
        </p:spPr>
        <p:txBody>
          <a:bodyPr wrap="square">
            <a:spAutoFit/>
          </a:bodyPr>
          <a:lstStyle/>
          <a:p>
            <a:pPr marL="285750" indent="-285750" algn="just" fontAlgn="base">
              <a:buFont typeface="Wingdings" panose="05000000000000000000" pitchFamily="2" charset="2"/>
              <a:buChar char="q"/>
            </a:pPr>
            <a:r>
              <a:rPr lang="en-US" sz="1600" b="1" i="0" dirty="0">
                <a:solidFill>
                  <a:srgbClr val="273239"/>
                </a:solidFill>
                <a:effectLst/>
                <a:latin typeface="+mj-lt"/>
              </a:rPr>
              <a:t>8282 (8 bits) latch</a:t>
            </a:r>
            <a:r>
              <a:rPr lang="en-US" sz="1600" b="0" i="0" dirty="0">
                <a:solidFill>
                  <a:srgbClr val="273239"/>
                </a:solidFill>
                <a:effectLst/>
                <a:latin typeface="+mj-lt"/>
              </a:rPr>
              <a:t> :                                 </a:t>
            </a:r>
            <a:br>
              <a:rPr lang="en-US" sz="1600" b="0" i="0" dirty="0">
                <a:solidFill>
                  <a:srgbClr val="273239"/>
                </a:solidFill>
                <a:effectLst/>
                <a:latin typeface="+mj-lt"/>
              </a:rPr>
            </a:br>
            <a:r>
              <a:rPr lang="en-US" sz="1600" b="0" i="0" dirty="0">
                <a:solidFill>
                  <a:srgbClr val="273239"/>
                </a:solidFill>
                <a:effectLst/>
                <a:latin typeface="+mj-lt"/>
              </a:rPr>
              <a:t>The latches are buffered D FF. They are used to separate the valid address from the multiplexed Address/data bus by using the control signal ALE, which is connected to strobe(STB) of 8282. The ALE is active high signal. Here three such latches are required because the address is 20 bits.</a:t>
            </a:r>
          </a:p>
          <a:p>
            <a:pPr marL="285750" indent="-285750" algn="just" fontAlgn="base">
              <a:buFont typeface="Wingdings" panose="05000000000000000000" pitchFamily="2" charset="2"/>
              <a:buChar char="q"/>
            </a:pPr>
            <a:r>
              <a:rPr lang="en-US" sz="1600" b="1" i="0" dirty="0">
                <a:solidFill>
                  <a:srgbClr val="273239"/>
                </a:solidFill>
                <a:effectLst/>
                <a:latin typeface="+mj-lt"/>
              </a:rPr>
              <a:t>8286 (8 bits) transceivers </a:t>
            </a:r>
            <a:r>
              <a:rPr lang="en-US" sz="1600" b="0" i="0" dirty="0">
                <a:solidFill>
                  <a:srgbClr val="273239"/>
                </a:solidFill>
                <a:effectLst/>
                <a:latin typeface="+mj-lt"/>
              </a:rPr>
              <a:t>:                                  </a:t>
            </a:r>
            <a:br>
              <a:rPr lang="en-US" sz="1600" b="0" i="0" dirty="0">
                <a:solidFill>
                  <a:srgbClr val="273239"/>
                </a:solidFill>
                <a:effectLst/>
                <a:latin typeface="+mj-lt"/>
              </a:rPr>
            </a:br>
            <a:r>
              <a:rPr lang="en-US" sz="1600" b="0" i="0" dirty="0">
                <a:solidFill>
                  <a:srgbClr val="273239"/>
                </a:solidFill>
                <a:effectLst/>
                <a:latin typeface="+mj-lt"/>
              </a:rPr>
              <a:t>They are bidirectional buffers and also known as data amplifiers. They are used to separate the valid data from multiplexed add/data bus. Two such transceivers are needed because the data bus is 16 bits long. 8286 is connected to DT/R’ and DEN’ signals. They are enabled through the DEN signal .</a:t>
            </a:r>
            <a:r>
              <a:rPr lang="en-US" sz="1600" b="1" i="0" dirty="0">
                <a:solidFill>
                  <a:srgbClr val="273239"/>
                </a:solidFill>
                <a:effectLst/>
                <a:latin typeface="+mj-lt"/>
              </a:rPr>
              <a:t>The direction of data </a:t>
            </a:r>
            <a:r>
              <a:rPr lang="en-US" sz="1600" b="0" i="0" dirty="0">
                <a:solidFill>
                  <a:srgbClr val="273239"/>
                </a:solidFill>
                <a:effectLst/>
                <a:latin typeface="+mj-lt"/>
              </a:rPr>
              <a:t>on the data bus is controlled by the DT/R’ signal. DT/R’ is connected to T and DEN’ is connected to OE’.</a:t>
            </a:r>
          </a:p>
        </p:txBody>
      </p:sp>
      <p:pic>
        <p:nvPicPr>
          <p:cNvPr id="1028" name="Picture 4" descr="Lightbox">
            <a:extLst>
              <a:ext uri="{FF2B5EF4-FFF2-40B4-BE49-F238E27FC236}">
                <a16:creationId xmlns:a16="http://schemas.microsoft.com/office/drawing/2014/main" id="{51218A45-2C71-9B38-919C-805EBCC3F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354" y="5113007"/>
            <a:ext cx="4324350" cy="16859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F0C8A88-EC9E-BD34-C786-2923FF0CAA9A}"/>
              </a:ext>
            </a:extLst>
          </p:cNvPr>
          <p:cNvSpPr txBox="1"/>
          <p:nvPr/>
        </p:nvSpPr>
        <p:spPr>
          <a:xfrm>
            <a:off x="152402" y="3099211"/>
            <a:ext cx="3741810" cy="1569660"/>
          </a:xfrm>
          <a:prstGeom prst="rect">
            <a:avLst/>
          </a:prstGeom>
          <a:noFill/>
        </p:spPr>
        <p:txBody>
          <a:bodyPr wrap="square">
            <a:spAutoFit/>
          </a:bodyPr>
          <a:lstStyle/>
          <a:p>
            <a:pPr marL="285750" indent="-285750" algn="just" fontAlgn="base">
              <a:buFont typeface="Wingdings" panose="05000000000000000000" pitchFamily="2" charset="2"/>
              <a:buChar char="q"/>
            </a:pPr>
            <a:r>
              <a:rPr lang="en-US" sz="1600" b="1" i="0" dirty="0">
                <a:solidFill>
                  <a:srgbClr val="273239"/>
                </a:solidFill>
                <a:effectLst/>
                <a:latin typeface="urw-din"/>
              </a:rPr>
              <a:t>8284 clock generator </a:t>
            </a:r>
            <a:r>
              <a:rPr lang="en-US" sz="1600" b="0" i="0" dirty="0">
                <a:solidFill>
                  <a:srgbClr val="273239"/>
                </a:solidFill>
                <a:effectLst/>
                <a:latin typeface="urw-din"/>
              </a:rPr>
              <a:t>is used to provide the clock.</a:t>
            </a:r>
          </a:p>
          <a:p>
            <a:pPr marL="285750" indent="-285750" algn="just" fontAlgn="base">
              <a:buFont typeface="Wingdings" panose="05000000000000000000" pitchFamily="2" charset="2"/>
              <a:buChar char="q"/>
            </a:pPr>
            <a:r>
              <a:rPr lang="en-US" sz="1600" b="0" i="0" dirty="0">
                <a:solidFill>
                  <a:srgbClr val="273239"/>
                </a:solidFill>
                <a:effectLst/>
                <a:latin typeface="urw-din"/>
              </a:rPr>
              <a:t>Control signals for all operations are generated by decoding M/IO’, RD’, WR’. They are decoded by 74138 3:8 decoder</a:t>
            </a:r>
          </a:p>
        </p:txBody>
      </p:sp>
      <p:pic>
        <p:nvPicPr>
          <p:cNvPr id="1030" name="Picture 6" descr="Lightbox">
            <a:extLst>
              <a:ext uri="{FF2B5EF4-FFF2-40B4-BE49-F238E27FC236}">
                <a16:creationId xmlns:a16="http://schemas.microsoft.com/office/drawing/2014/main" id="{C4CE3B31-27E8-F18A-066B-67095DBFD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93" y="4598832"/>
            <a:ext cx="4350855"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095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D03B2C-8B2F-49F1-53CD-661E72619B19}"/>
              </a:ext>
            </a:extLst>
          </p:cNvPr>
          <p:cNvSpPr>
            <a:spLocks noGrp="1"/>
          </p:cNvSpPr>
          <p:nvPr>
            <p:ph type="title"/>
          </p:nvPr>
        </p:nvSpPr>
        <p:spPr>
          <a:xfrm>
            <a:off x="308113" y="78753"/>
            <a:ext cx="10515600" cy="602284"/>
          </a:xfrm>
        </p:spPr>
        <p:txBody>
          <a:bodyPr>
            <a:normAutofit/>
          </a:bodyPr>
          <a:lstStyle/>
          <a:p>
            <a:r>
              <a:rPr lang="en-US" sz="3200" b="1" i="1" u="sng" dirty="0">
                <a:latin typeface="+mn-lt"/>
              </a:rPr>
              <a:t>Timing Diagram Minimum Mode</a:t>
            </a:r>
            <a:endParaRPr lang="en-IN" sz="3200" b="1" i="1" u="sng" dirty="0">
              <a:latin typeface="+mn-lt"/>
            </a:endParaRPr>
          </a:p>
        </p:txBody>
      </p:sp>
      <p:pic>
        <p:nvPicPr>
          <p:cNvPr id="2050" name="Picture 2" descr="Lightbox">
            <a:extLst>
              <a:ext uri="{FF2B5EF4-FFF2-40B4-BE49-F238E27FC236}">
                <a16:creationId xmlns:a16="http://schemas.microsoft.com/office/drawing/2014/main" id="{DEFE8136-9855-B261-29C7-770525500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68" y="711670"/>
            <a:ext cx="4189270" cy="2747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71B6AF-0584-BBD3-85F9-509AD79A8201}"/>
              </a:ext>
            </a:extLst>
          </p:cNvPr>
          <p:cNvSpPr txBox="1"/>
          <p:nvPr/>
        </p:nvSpPr>
        <p:spPr>
          <a:xfrm>
            <a:off x="1696279" y="3405216"/>
            <a:ext cx="6096000" cy="307777"/>
          </a:xfrm>
          <a:prstGeom prst="rect">
            <a:avLst/>
          </a:prstGeom>
          <a:noFill/>
        </p:spPr>
        <p:txBody>
          <a:bodyPr wrap="square">
            <a:spAutoFit/>
          </a:bodyPr>
          <a:lstStyle/>
          <a:p>
            <a:r>
              <a:rPr lang="en-US" sz="1400" b="1" i="1" dirty="0">
                <a:solidFill>
                  <a:srgbClr val="273239"/>
                </a:solidFill>
                <a:effectLst/>
                <a:latin typeface="urw-din"/>
              </a:rPr>
              <a:t>Opcode fetch or read timing diagram</a:t>
            </a:r>
            <a:endParaRPr lang="en-IN" sz="1400" dirty="0"/>
          </a:p>
        </p:txBody>
      </p:sp>
      <p:sp>
        <p:nvSpPr>
          <p:cNvPr id="7" name="TextBox 6">
            <a:extLst>
              <a:ext uri="{FF2B5EF4-FFF2-40B4-BE49-F238E27FC236}">
                <a16:creationId xmlns:a16="http://schemas.microsoft.com/office/drawing/2014/main" id="{9605DEED-5D6D-137F-AF79-DDF6C55186FD}"/>
              </a:ext>
            </a:extLst>
          </p:cNvPr>
          <p:cNvSpPr txBox="1"/>
          <p:nvPr/>
        </p:nvSpPr>
        <p:spPr>
          <a:xfrm>
            <a:off x="4391062" y="1004936"/>
            <a:ext cx="3198323" cy="2123658"/>
          </a:xfrm>
          <a:prstGeom prst="rect">
            <a:avLst/>
          </a:prstGeom>
          <a:noFill/>
        </p:spPr>
        <p:txBody>
          <a:bodyPr wrap="square">
            <a:spAutoFit/>
          </a:bodyPr>
          <a:lstStyle/>
          <a:p>
            <a:pPr marL="285750" indent="-285750" algn="just" fontAlgn="base">
              <a:buFont typeface="Wingdings" panose="05000000000000000000" pitchFamily="2" charset="2"/>
              <a:buChar char="§"/>
            </a:pPr>
            <a:r>
              <a:rPr lang="en-US" sz="1200" b="0" i="0" dirty="0">
                <a:solidFill>
                  <a:srgbClr val="273239"/>
                </a:solidFill>
                <a:effectLst/>
              </a:rPr>
              <a:t>All processors bus cycle is of at least 4 T-states(T</a:t>
            </a:r>
            <a:r>
              <a:rPr lang="en-US" sz="1200" b="0" i="0" baseline="-25000" dirty="0">
                <a:solidFill>
                  <a:srgbClr val="273239"/>
                </a:solidFill>
                <a:effectLst/>
              </a:rPr>
              <a:t>1</a:t>
            </a:r>
            <a:r>
              <a:rPr lang="en-US" sz="1200" b="0" i="0" dirty="0">
                <a:solidFill>
                  <a:srgbClr val="273239"/>
                </a:solidFill>
                <a:effectLst/>
              </a:rPr>
              <a:t>,T</a:t>
            </a:r>
            <a:r>
              <a:rPr lang="en-US" sz="1200" b="0" i="0" baseline="-25000" dirty="0">
                <a:solidFill>
                  <a:srgbClr val="273239"/>
                </a:solidFill>
                <a:effectLst/>
              </a:rPr>
              <a:t>2</a:t>
            </a:r>
            <a:r>
              <a:rPr lang="en-US" sz="1200" b="0" i="0" dirty="0">
                <a:solidFill>
                  <a:srgbClr val="273239"/>
                </a:solidFill>
                <a:effectLst/>
              </a:rPr>
              <a:t>,T</a:t>
            </a:r>
            <a:r>
              <a:rPr lang="en-US" sz="1200" b="0" i="0" baseline="-25000" dirty="0">
                <a:solidFill>
                  <a:srgbClr val="273239"/>
                </a:solidFill>
                <a:effectLst/>
              </a:rPr>
              <a:t>3</a:t>
            </a:r>
            <a:r>
              <a:rPr lang="en-US" sz="1200" b="0" i="0" dirty="0">
                <a:solidFill>
                  <a:srgbClr val="273239"/>
                </a:solidFill>
                <a:effectLst/>
              </a:rPr>
              <a:t>,T</a:t>
            </a:r>
            <a:r>
              <a:rPr lang="en-US" sz="1200" b="0" i="0" baseline="-25000" dirty="0">
                <a:solidFill>
                  <a:srgbClr val="273239"/>
                </a:solidFill>
                <a:effectLst/>
              </a:rPr>
              <a:t>4</a:t>
            </a:r>
            <a:r>
              <a:rPr lang="en-US" sz="1200" b="0" i="0" dirty="0">
                <a:solidFill>
                  <a:srgbClr val="273239"/>
                </a:solidFill>
                <a:effectLst/>
              </a:rPr>
              <a:t>) .The address is given by processor in the T1 state. It is available on the bus for</a:t>
            </a:r>
            <a:r>
              <a:rPr lang="en-US" sz="1200" b="1" i="0" dirty="0">
                <a:solidFill>
                  <a:srgbClr val="273239"/>
                </a:solidFill>
                <a:effectLst/>
              </a:rPr>
              <a:t> one T-state.</a:t>
            </a:r>
            <a:endParaRPr lang="en-US" sz="1200" b="0" i="0" dirty="0">
              <a:solidFill>
                <a:srgbClr val="273239"/>
              </a:solidFill>
              <a:effectLst/>
            </a:endParaRPr>
          </a:p>
          <a:p>
            <a:pPr marL="285750" indent="-285750" algn="just" fontAlgn="base">
              <a:buFont typeface="Wingdings" panose="05000000000000000000" pitchFamily="2" charset="2"/>
              <a:buChar char="§"/>
            </a:pPr>
            <a:r>
              <a:rPr lang="en-US" sz="1200" b="0" i="0" dirty="0">
                <a:solidFill>
                  <a:srgbClr val="273239"/>
                </a:solidFill>
                <a:effectLst/>
              </a:rPr>
              <a:t>In T</a:t>
            </a:r>
            <a:r>
              <a:rPr lang="en-US" sz="1200" b="0" i="0" baseline="-25000" dirty="0">
                <a:solidFill>
                  <a:srgbClr val="273239"/>
                </a:solidFill>
                <a:effectLst/>
              </a:rPr>
              <a:t>2, </a:t>
            </a:r>
            <a:r>
              <a:rPr lang="en-US" sz="1200" b="0" i="0" dirty="0">
                <a:solidFill>
                  <a:srgbClr val="273239"/>
                </a:solidFill>
                <a:effectLst/>
              </a:rPr>
              <a:t>the bus is </a:t>
            </a:r>
            <a:r>
              <a:rPr lang="en-US" sz="1200" b="0" i="0" dirty="0" err="1">
                <a:solidFill>
                  <a:srgbClr val="273239"/>
                </a:solidFill>
                <a:effectLst/>
              </a:rPr>
              <a:t>tristated</a:t>
            </a:r>
            <a:r>
              <a:rPr lang="en-US" sz="1200" b="0" i="0" dirty="0">
                <a:solidFill>
                  <a:srgbClr val="273239"/>
                </a:solidFill>
                <a:effectLst/>
              </a:rPr>
              <a:t> for changing the direction of the bus( in the case of a data read cycle.)</a:t>
            </a:r>
          </a:p>
          <a:p>
            <a:pPr marL="285750" indent="-285750" algn="just" fontAlgn="base">
              <a:buFont typeface="Wingdings" panose="05000000000000000000" pitchFamily="2" charset="2"/>
              <a:buChar char="§"/>
            </a:pPr>
            <a:r>
              <a:rPr lang="en-US" sz="1200" b="0" i="0" dirty="0">
                <a:solidFill>
                  <a:srgbClr val="273239"/>
                </a:solidFill>
                <a:effectLst/>
              </a:rPr>
              <a:t>The data transfer takes place between T</a:t>
            </a:r>
            <a:r>
              <a:rPr lang="en-US" sz="1200" b="0" i="0" baseline="-25000" dirty="0">
                <a:solidFill>
                  <a:srgbClr val="273239"/>
                </a:solidFill>
                <a:effectLst/>
              </a:rPr>
              <a:t>3</a:t>
            </a:r>
            <a:r>
              <a:rPr lang="en-US" sz="1200" b="0" i="0" dirty="0">
                <a:solidFill>
                  <a:srgbClr val="273239"/>
                </a:solidFill>
                <a:effectLst/>
              </a:rPr>
              <a:t> and T</a:t>
            </a:r>
            <a:r>
              <a:rPr lang="en-US" sz="1200" b="0" i="0" baseline="-25000" dirty="0">
                <a:solidFill>
                  <a:srgbClr val="273239"/>
                </a:solidFill>
                <a:effectLst/>
              </a:rPr>
              <a:t>4</a:t>
            </a:r>
            <a:r>
              <a:rPr lang="en-US" sz="1200" b="0" i="0" dirty="0">
                <a:solidFill>
                  <a:srgbClr val="273239"/>
                </a:solidFill>
                <a:effectLst/>
              </a:rPr>
              <a:t>.</a:t>
            </a:r>
          </a:p>
          <a:p>
            <a:pPr marL="285750" indent="-285750" algn="just" fontAlgn="base">
              <a:buFont typeface="Wingdings" panose="05000000000000000000" pitchFamily="2" charset="2"/>
              <a:buChar char="§"/>
            </a:pPr>
            <a:r>
              <a:rPr lang="en-US" sz="1200" b="0" i="0" dirty="0">
                <a:solidFill>
                  <a:srgbClr val="273239"/>
                </a:solidFill>
                <a:effectLst/>
              </a:rPr>
              <a:t>If the addressed device is slower, then the wait state is inserted between T</a:t>
            </a:r>
            <a:r>
              <a:rPr lang="en-US" sz="1200" b="0" i="0" baseline="-25000" dirty="0">
                <a:solidFill>
                  <a:srgbClr val="273239"/>
                </a:solidFill>
                <a:effectLst/>
              </a:rPr>
              <a:t>3</a:t>
            </a:r>
            <a:r>
              <a:rPr lang="en-US" sz="1200" b="0" i="0" dirty="0">
                <a:solidFill>
                  <a:srgbClr val="273239"/>
                </a:solidFill>
                <a:effectLst/>
              </a:rPr>
              <a:t> and T</a:t>
            </a:r>
            <a:r>
              <a:rPr lang="en-US" sz="1200" b="0" i="0" baseline="-25000" dirty="0">
                <a:solidFill>
                  <a:srgbClr val="273239"/>
                </a:solidFill>
                <a:effectLst/>
              </a:rPr>
              <a:t>4</a:t>
            </a:r>
            <a:r>
              <a:rPr lang="en-US" sz="1200" b="0" i="0" dirty="0">
                <a:solidFill>
                  <a:srgbClr val="273239"/>
                </a:solidFill>
                <a:effectLst/>
              </a:rPr>
              <a:t>.</a:t>
            </a:r>
          </a:p>
        </p:txBody>
      </p:sp>
      <p:pic>
        <p:nvPicPr>
          <p:cNvPr id="2054" name="Picture 6" descr="Lightbox">
            <a:extLst>
              <a:ext uri="{FF2B5EF4-FFF2-40B4-BE49-F238E27FC236}">
                <a16:creationId xmlns:a16="http://schemas.microsoft.com/office/drawing/2014/main" id="{12357DE7-A905-B3AD-B440-9FCB2E1C8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409" y="510034"/>
            <a:ext cx="3857965" cy="29424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5C4045C-9FC4-98F9-F846-5D6D370B2545}"/>
              </a:ext>
            </a:extLst>
          </p:cNvPr>
          <p:cNvSpPr txBox="1"/>
          <p:nvPr/>
        </p:nvSpPr>
        <p:spPr>
          <a:xfrm>
            <a:off x="-6008" y="3581010"/>
            <a:ext cx="6243843" cy="3293209"/>
          </a:xfrm>
          <a:prstGeom prst="rect">
            <a:avLst/>
          </a:prstGeom>
          <a:noFill/>
        </p:spPr>
        <p:txBody>
          <a:bodyPr wrap="square">
            <a:spAutoFit/>
          </a:bodyPr>
          <a:lstStyle/>
          <a:p>
            <a:pPr marL="285750" indent="-285750" algn="just" fontAlgn="base">
              <a:buFont typeface="Wingdings" panose="05000000000000000000" pitchFamily="2" charset="2"/>
              <a:buChar char="§"/>
            </a:pPr>
            <a:r>
              <a:rPr lang="en-US" sz="1600" b="0" i="0" dirty="0">
                <a:solidFill>
                  <a:srgbClr val="273239"/>
                </a:solidFill>
                <a:effectLst/>
              </a:rPr>
              <a:t>At T</a:t>
            </a:r>
            <a:r>
              <a:rPr lang="en-US" sz="1600" b="0" i="0" baseline="-25000" dirty="0">
                <a:solidFill>
                  <a:srgbClr val="273239"/>
                </a:solidFill>
                <a:effectLst/>
              </a:rPr>
              <a:t>1</a:t>
            </a:r>
            <a:r>
              <a:rPr lang="en-US" sz="1600" b="0" i="0" dirty="0">
                <a:solidFill>
                  <a:srgbClr val="273239"/>
                </a:solidFill>
                <a:effectLst/>
              </a:rPr>
              <a:t> state ALE =1 ,this indicates that a valid address is latched on the address bus and also M / IO’= 1, which indicates the memory operation is in progress.</a:t>
            </a:r>
          </a:p>
          <a:p>
            <a:pPr marL="285750" indent="-285750" algn="just" fontAlgn="base">
              <a:buFont typeface="Wingdings" panose="05000000000000000000" pitchFamily="2" charset="2"/>
              <a:buChar char="§"/>
            </a:pPr>
            <a:r>
              <a:rPr lang="en-US" sz="1600" b="0" i="0" dirty="0">
                <a:solidFill>
                  <a:srgbClr val="273239"/>
                </a:solidFill>
                <a:effectLst/>
              </a:rPr>
              <a:t>In  T</a:t>
            </a:r>
            <a:r>
              <a:rPr lang="en-US" sz="1600" b="0" i="0" baseline="-25000" dirty="0">
                <a:solidFill>
                  <a:srgbClr val="273239"/>
                </a:solidFill>
                <a:effectLst/>
              </a:rPr>
              <a:t>2</a:t>
            </a:r>
            <a:r>
              <a:rPr lang="en-US" sz="1600" b="0" i="0" dirty="0">
                <a:solidFill>
                  <a:srgbClr val="273239"/>
                </a:solidFill>
                <a:effectLst/>
              </a:rPr>
              <a:t>, the address is removed from the local bus and is sent to the addressed device. Then the bus is </a:t>
            </a:r>
            <a:r>
              <a:rPr lang="en-US" sz="1600" b="0" i="0" dirty="0" err="1">
                <a:solidFill>
                  <a:srgbClr val="273239"/>
                </a:solidFill>
                <a:effectLst/>
              </a:rPr>
              <a:t>tristated</a:t>
            </a:r>
            <a:r>
              <a:rPr lang="en-US" sz="1600" b="0" i="0" dirty="0">
                <a:solidFill>
                  <a:srgbClr val="273239"/>
                </a:solidFill>
                <a:effectLst/>
              </a:rPr>
              <a:t>.</a:t>
            </a:r>
          </a:p>
          <a:p>
            <a:pPr marL="285750" indent="-285750" algn="just" fontAlgn="base">
              <a:buFont typeface="Wingdings" panose="05000000000000000000" pitchFamily="2" charset="2"/>
              <a:buChar char="§"/>
            </a:pPr>
            <a:r>
              <a:rPr lang="en-US" sz="1600" b="0" i="0" dirty="0">
                <a:solidFill>
                  <a:srgbClr val="273239"/>
                </a:solidFill>
                <a:effectLst/>
              </a:rPr>
              <a:t>When RD’ = 0 , the valid data is present on the data bus.</a:t>
            </a:r>
          </a:p>
          <a:p>
            <a:pPr marL="285750" indent="-285750" algn="just" fontAlgn="base">
              <a:buFont typeface="Wingdings" panose="05000000000000000000" pitchFamily="2" charset="2"/>
              <a:buChar char="§"/>
            </a:pPr>
            <a:r>
              <a:rPr lang="en-US" sz="1600" b="0" i="0" dirty="0">
                <a:solidFill>
                  <a:srgbClr val="273239"/>
                </a:solidFill>
                <a:effectLst/>
              </a:rPr>
              <a:t>During T</a:t>
            </a:r>
            <a:r>
              <a:rPr lang="en-US" sz="1600" b="0" i="0" baseline="-25000" dirty="0">
                <a:solidFill>
                  <a:srgbClr val="273239"/>
                </a:solidFill>
                <a:effectLst/>
              </a:rPr>
              <a:t>2</a:t>
            </a:r>
            <a:r>
              <a:rPr lang="en-US" sz="1600" b="0" i="0" dirty="0">
                <a:solidFill>
                  <a:srgbClr val="273239"/>
                </a:solidFill>
                <a:effectLst/>
              </a:rPr>
              <a:t> DEN’ =0, which enables transceivers and DT/R’ = 0 ,which indicates that the data is received.</a:t>
            </a:r>
          </a:p>
          <a:p>
            <a:pPr marL="285750" indent="-285750" algn="just" fontAlgn="base">
              <a:buFont typeface="Wingdings" panose="05000000000000000000" pitchFamily="2" charset="2"/>
              <a:buChar char="§"/>
            </a:pPr>
            <a:r>
              <a:rPr lang="en-US" sz="1600" b="0" i="0" dirty="0">
                <a:solidFill>
                  <a:srgbClr val="273239"/>
                </a:solidFill>
                <a:effectLst/>
              </a:rPr>
              <a:t>During T</a:t>
            </a:r>
            <a:r>
              <a:rPr lang="en-US" sz="1600" b="0" i="0" baseline="-25000" dirty="0">
                <a:solidFill>
                  <a:srgbClr val="273239"/>
                </a:solidFill>
                <a:effectLst/>
              </a:rPr>
              <a:t>3,</a:t>
            </a:r>
            <a:r>
              <a:rPr lang="en-US" sz="1600" b="0" i="0" dirty="0">
                <a:solidFill>
                  <a:srgbClr val="273239"/>
                </a:solidFill>
                <a:effectLst/>
              </a:rPr>
              <a:t> data is put on the data bus and the processor reads it.</a:t>
            </a:r>
          </a:p>
          <a:p>
            <a:pPr marL="285750" indent="-285750" algn="just" fontAlgn="base">
              <a:buFont typeface="Wingdings" panose="05000000000000000000" pitchFamily="2" charset="2"/>
              <a:buChar char="§"/>
            </a:pPr>
            <a:r>
              <a:rPr lang="en-US" sz="1600" b="0" i="0" dirty="0">
                <a:solidFill>
                  <a:srgbClr val="273239"/>
                </a:solidFill>
                <a:effectLst/>
              </a:rPr>
              <a:t>The output device makes the READY line high. This means the output device has performed the data transfer process. When the processor makes the read signal to 1, then the output device will again tristate its bus drivers</a:t>
            </a:r>
          </a:p>
        </p:txBody>
      </p:sp>
      <p:sp>
        <p:nvSpPr>
          <p:cNvPr id="11" name="TextBox 10">
            <a:extLst>
              <a:ext uri="{FF2B5EF4-FFF2-40B4-BE49-F238E27FC236}">
                <a16:creationId xmlns:a16="http://schemas.microsoft.com/office/drawing/2014/main" id="{30472D28-EB69-4900-7E57-E62777A9EEDE}"/>
              </a:ext>
            </a:extLst>
          </p:cNvPr>
          <p:cNvSpPr txBox="1"/>
          <p:nvPr/>
        </p:nvSpPr>
        <p:spPr>
          <a:xfrm>
            <a:off x="8015914" y="3452494"/>
            <a:ext cx="1796826" cy="307777"/>
          </a:xfrm>
          <a:prstGeom prst="rect">
            <a:avLst/>
          </a:prstGeom>
          <a:noFill/>
        </p:spPr>
        <p:txBody>
          <a:bodyPr wrap="square">
            <a:spAutoFit/>
          </a:bodyPr>
          <a:lstStyle/>
          <a:p>
            <a:r>
              <a:rPr lang="en-IN" sz="1400" b="1" i="1" dirty="0">
                <a:solidFill>
                  <a:srgbClr val="273239"/>
                </a:solidFill>
                <a:effectLst/>
                <a:latin typeface="urw-din"/>
              </a:rPr>
              <a:t>Write memory cycle</a:t>
            </a:r>
            <a:endParaRPr lang="en-IN" sz="1400" dirty="0"/>
          </a:p>
        </p:txBody>
      </p:sp>
      <p:sp>
        <p:nvSpPr>
          <p:cNvPr id="13" name="TextBox 12">
            <a:extLst>
              <a:ext uri="{FF2B5EF4-FFF2-40B4-BE49-F238E27FC236}">
                <a16:creationId xmlns:a16="http://schemas.microsoft.com/office/drawing/2014/main" id="{10E36367-F1C5-BEBF-F01A-C49ECA7BE574}"/>
              </a:ext>
            </a:extLst>
          </p:cNvPr>
          <p:cNvSpPr txBox="1"/>
          <p:nvPr/>
        </p:nvSpPr>
        <p:spPr>
          <a:xfrm>
            <a:off x="6349653" y="3695248"/>
            <a:ext cx="5687672" cy="3046988"/>
          </a:xfrm>
          <a:prstGeom prst="rect">
            <a:avLst/>
          </a:prstGeom>
          <a:noFill/>
        </p:spPr>
        <p:txBody>
          <a:bodyPr wrap="square">
            <a:spAutoFit/>
          </a:bodyPr>
          <a:lstStyle/>
          <a:p>
            <a:pPr marL="285750" indent="-285750" algn="just" fontAlgn="base">
              <a:buFont typeface="Wingdings" panose="05000000000000000000" pitchFamily="2" charset="2"/>
              <a:buChar char="§"/>
            </a:pPr>
            <a:r>
              <a:rPr lang="en-US" sz="1600" b="0" i="0" dirty="0">
                <a:solidFill>
                  <a:srgbClr val="273239"/>
                </a:solidFill>
                <a:effectLst/>
              </a:rPr>
              <a:t>At T</a:t>
            </a:r>
            <a:r>
              <a:rPr lang="en-US" sz="1600" b="0" i="0" baseline="-25000" dirty="0">
                <a:solidFill>
                  <a:srgbClr val="273239"/>
                </a:solidFill>
                <a:effectLst/>
              </a:rPr>
              <a:t>1</a:t>
            </a:r>
            <a:r>
              <a:rPr lang="en-US" sz="1600" b="0" i="0" dirty="0">
                <a:solidFill>
                  <a:srgbClr val="273239"/>
                </a:solidFill>
                <a:effectLst/>
              </a:rPr>
              <a:t> state ALE =1 ,this indicates that a valid address is latched on the address bus and also M / IO’= 1, which indicates the memory operation is in progress.</a:t>
            </a:r>
          </a:p>
          <a:p>
            <a:pPr marL="285750" indent="-285750" algn="just" fontAlgn="base">
              <a:buFont typeface="Wingdings" panose="05000000000000000000" pitchFamily="2" charset="2"/>
              <a:buChar char="§"/>
            </a:pPr>
            <a:r>
              <a:rPr lang="en-US" sz="1600" b="0" i="0" dirty="0">
                <a:solidFill>
                  <a:srgbClr val="273239"/>
                </a:solidFill>
                <a:effectLst/>
              </a:rPr>
              <a:t>In T</a:t>
            </a:r>
            <a:r>
              <a:rPr lang="en-US" sz="1600" b="0" i="0" baseline="-25000" dirty="0">
                <a:solidFill>
                  <a:srgbClr val="273239"/>
                </a:solidFill>
                <a:effectLst/>
              </a:rPr>
              <a:t>2</a:t>
            </a:r>
            <a:r>
              <a:rPr lang="en-US" sz="1600" b="0" i="0" dirty="0">
                <a:solidFill>
                  <a:srgbClr val="273239"/>
                </a:solidFill>
                <a:effectLst/>
              </a:rPr>
              <a:t>,  the processor sends the data to be written to the addressed location.</a:t>
            </a:r>
          </a:p>
          <a:p>
            <a:pPr marL="285750" indent="-285750" algn="just" fontAlgn="base">
              <a:buFont typeface="Wingdings" panose="05000000000000000000" pitchFamily="2" charset="2"/>
              <a:buChar char="§"/>
            </a:pPr>
            <a:r>
              <a:rPr lang="en-US" sz="1600" b="0" i="0" dirty="0">
                <a:solidFill>
                  <a:srgbClr val="273239"/>
                </a:solidFill>
                <a:effectLst/>
              </a:rPr>
              <a:t>The data is buffered on the bus until the middle of T</a:t>
            </a:r>
            <a:r>
              <a:rPr lang="en-US" sz="1600" b="0" i="0" baseline="-25000" dirty="0">
                <a:solidFill>
                  <a:srgbClr val="273239"/>
                </a:solidFill>
                <a:effectLst/>
              </a:rPr>
              <a:t>4</a:t>
            </a:r>
            <a:r>
              <a:rPr lang="en-US" sz="1600" b="0" i="0" dirty="0">
                <a:solidFill>
                  <a:srgbClr val="273239"/>
                </a:solidFill>
                <a:effectLst/>
              </a:rPr>
              <a:t> state.</a:t>
            </a:r>
          </a:p>
          <a:p>
            <a:pPr marL="285750" indent="-285750" algn="just" fontAlgn="base">
              <a:buFont typeface="Wingdings" panose="05000000000000000000" pitchFamily="2" charset="2"/>
              <a:buChar char="§"/>
            </a:pPr>
            <a:r>
              <a:rPr lang="en-US" sz="1600" b="0" i="0" dirty="0">
                <a:solidFill>
                  <a:srgbClr val="273239"/>
                </a:solidFill>
                <a:effectLst/>
              </a:rPr>
              <a:t>The WR’=0  becomes at the beginning of T</a:t>
            </a:r>
            <a:r>
              <a:rPr lang="en-US" sz="1600" b="0" i="0" baseline="-25000" dirty="0">
                <a:solidFill>
                  <a:srgbClr val="273239"/>
                </a:solidFill>
                <a:effectLst/>
              </a:rPr>
              <a:t>2</a:t>
            </a:r>
            <a:r>
              <a:rPr lang="en-US" sz="1600" b="0" i="0" dirty="0">
                <a:solidFill>
                  <a:srgbClr val="273239"/>
                </a:solidFill>
                <a:effectLst/>
              </a:rPr>
              <a:t>.</a:t>
            </a:r>
          </a:p>
          <a:p>
            <a:pPr marL="285750" indent="-285750" algn="just" fontAlgn="base">
              <a:buFont typeface="Wingdings" panose="05000000000000000000" pitchFamily="2" charset="2"/>
              <a:buChar char="§"/>
            </a:pPr>
            <a:r>
              <a:rPr lang="en-US" sz="1600" b="0" i="0" dirty="0">
                <a:solidFill>
                  <a:srgbClr val="273239"/>
                </a:solidFill>
                <a:effectLst/>
              </a:rPr>
              <a:t>The BHE’ and A0 signals are used to select the byte or bytes of memory or I/O word.</a:t>
            </a:r>
          </a:p>
          <a:p>
            <a:pPr marL="285750" indent="-285750" algn="just" fontAlgn="base">
              <a:buFont typeface="Wingdings" panose="05000000000000000000" pitchFamily="2" charset="2"/>
              <a:buChar char="§"/>
            </a:pPr>
            <a:r>
              <a:rPr lang="en-US" sz="1600" b="0" i="0" dirty="0">
                <a:solidFill>
                  <a:srgbClr val="273239"/>
                </a:solidFill>
                <a:effectLst/>
              </a:rPr>
              <a:t>During T</a:t>
            </a:r>
            <a:r>
              <a:rPr lang="en-US" sz="1600" b="0" i="0" baseline="-25000" dirty="0">
                <a:solidFill>
                  <a:srgbClr val="273239"/>
                </a:solidFill>
                <a:effectLst/>
              </a:rPr>
              <a:t>2</a:t>
            </a:r>
            <a:r>
              <a:rPr lang="en-US" sz="1600" b="0" i="0" dirty="0">
                <a:solidFill>
                  <a:srgbClr val="273239"/>
                </a:solidFill>
                <a:effectLst/>
              </a:rPr>
              <a:t> DEN’ =0, which enables, transceivers and DT/R’ = 1 ,which indicates that the data is transferred by the processor to the addressed device</a:t>
            </a:r>
          </a:p>
        </p:txBody>
      </p:sp>
    </p:spTree>
    <p:extLst>
      <p:ext uri="{BB962C8B-B14F-4D97-AF65-F5344CB8AC3E}">
        <p14:creationId xmlns:p14="http://schemas.microsoft.com/office/powerpoint/2010/main" val="1387718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8D5C-EE69-CA1D-6C55-A759A9A28971}"/>
              </a:ext>
            </a:extLst>
          </p:cNvPr>
          <p:cNvSpPr>
            <a:spLocks noGrp="1"/>
          </p:cNvSpPr>
          <p:nvPr>
            <p:ph type="title"/>
          </p:nvPr>
        </p:nvSpPr>
        <p:spPr>
          <a:xfrm>
            <a:off x="392502" y="-51818"/>
            <a:ext cx="10515600" cy="1138658"/>
          </a:xfrm>
        </p:spPr>
        <p:txBody>
          <a:bodyPr>
            <a:normAutofit/>
          </a:bodyPr>
          <a:lstStyle/>
          <a:p>
            <a:r>
              <a:rPr lang="en-US" sz="3200" b="1" i="1" u="sng" dirty="0">
                <a:latin typeface="Calibri"/>
                <a:cs typeface="Calibri Light"/>
              </a:rPr>
              <a:t>Generalized Block Diagram</a:t>
            </a:r>
            <a:endParaRPr lang="en-US" sz="3200" b="1" dirty="0">
              <a:latin typeface="Calibri"/>
              <a:cs typeface="Calibri Light" panose="020F0302020204030204"/>
            </a:endParaRPr>
          </a:p>
        </p:txBody>
      </p:sp>
      <p:pic>
        <p:nvPicPr>
          <p:cNvPr id="4" name="Picture 4" descr="Diagram&#10;&#10;Description automatically generated">
            <a:extLst>
              <a:ext uri="{FF2B5EF4-FFF2-40B4-BE49-F238E27FC236}">
                <a16:creationId xmlns:a16="http://schemas.microsoft.com/office/drawing/2014/main" id="{037113D6-9D27-5C37-A9DD-748C48959D37}"/>
              </a:ext>
            </a:extLst>
          </p:cNvPr>
          <p:cNvPicPr>
            <a:picLocks noGrp="1" noChangeAspect="1"/>
          </p:cNvPicPr>
          <p:nvPr>
            <p:ph idx="1"/>
          </p:nvPr>
        </p:nvPicPr>
        <p:blipFill>
          <a:blip r:embed="rId2"/>
          <a:stretch>
            <a:fillRect/>
          </a:stretch>
        </p:blipFill>
        <p:spPr>
          <a:xfrm>
            <a:off x="1712433" y="1517966"/>
            <a:ext cx="7257510" cy="4635978"/>
          </a:xfrm>
        </p:spPr>
      </p:pic>
      <p:sp>
        <p:nvSpPr>
          <p:cNvPr id="5" name="TextBox 4">
            <a:extLst>
              <a:ext uri="{FF2B5EF4-FFF2-40B4-BE49-F238E27FC236}">
                <a16:creationId xmlns:a16="http://schemas.microsoft.com/office/drawing/2014/main" id="{0570AC58-F852-32F4-5876-CA8CF82A2332}"/>
              </a:ext>
            </a:extLst>
          </p:cNvPr>
          <p:cNvSpPr txBox="1"/>
          <p:nvPr/>
        </p:nvSpPr>
        <p:spPr>
          <a:xfrm>
            <a:off x="8836325" y="526211"/>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dirty="0"/>
              <a:t>controls the computer and performs all calculations. </a:t>
            </a:r>
            <a:endParaRPr lang="en-US"/>
          </a:p>
          <a:p>
            <a:pPr marL="285750" indent="-285750">
              <a:buFont typeface="Wingdings"/>
              <a:buChar char="ü"/>
            </a:pPr>
            <a:endParaRPr lang="en-US" dirty="0">
              <a:cs typeface="Calibri"/>
            </a:endParaRPr>
          </a:p>
          <a:p>
            <a:pPr marL="285750" indent="-285750">
              <a:buFont typeface="Wingdings"/>
              <a:buChar char="ü"/>
            </a:pPr>
            <a:r>
              <a:rPr lang="en-US" dirty="0">
                <a:ea typeface="+mn-lt"/>
                <a:cs typeface="+mn-lt"/>
              </a:rPr>
              <a:t>ability to perform various operations quickly</a:t>
            </a:r>
          </a:p>
        </p:txBody>
      </p:sp>
      <p:cxnSp>
        <p:nvCxnSpPr>
          <p:cNvPr id="7" name="Straight Arrow Connector 6">
            <a:extLst>
              <a:ext uri="{FF2B5EF4-FFF2-40B4-BE49-F238E27FC236}">
                <a16:creationId xmlns:a16="http://schemas.microsoft.com/office/drawing/2014/main" id="{626CEC74-39B9-5FEF-6180-3F3AF5DDF1CF}"/>
              </a:ext>
            </a:extLst>
          </p:cNvPr>
          <p:cNvCxnSpPr/>
          <p:nvPr/>
        </p:nvCxnSpPr>
        <p:spPr>
          <a:xfrm flipV="1">
            <a:off x="6644316" y="1182359"/>
            <a:ext cx="2107720" cy="69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F68C48D-218C-31C2-25F3-09F16F5B30E8}"/>
              </a:ext>
            </a:extLst>
          </p:cNvPr>
          <p:cNvSpPr txBox="1"/>
          <p:nvPr/>
        </p:nvSpPr>
        <p:spPr>
          <a:xfrm>
            <a:off x="4307456" y="600398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stores programs and data required by the processor</a:t>
            </a:r>
          </a:p>
        </p:txBody>
      </p:sp>
      <p:sp>
        <p:nvSpPr>
          <p:cNvPr id="8" name="TextBox 7">
            <a:extLst>
              <a:ext uri="{FF2B5EF4-FFF2-40B4-BE49-F238E27FC236}">
                <a16:creationId xmlns:a16="http://schemas.microsoft.com/office/drawing/2014/main" id="{BEBD692A-6D72-039E-B1F5-902B0D0EB63E}"/>
              </a:ext>
            </a:extLst>
          </p:cNvPr>
          <p:cNvSpPr txBox="1"/>
          <p:nvPr/>
        </p:nvSpPr>
        <p:spPr>
          <a:xfrm>
            <a:off x="4293079" y="10725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Communication through I/O Port/Bus</a:t>
            </a:r>
            <a:endParaRPr lang="en-US" dirty="0">
              <a:cs typeface="Calibri"/>
            </a:endParaRPr>
          </a:p>
        </p:txBody>
      </p:sp>
      <p:sp>
        <p:nvSpPr>
          <p:cNvPr id="10" name="TextBox 9">
            <a:extLst>
              <a:ext uri="{FF2B5EF4-FFF2-40B4-BE49-F238E27FC236}">
                <a16:creationId xmlns:a16="http://schemas.microsoft.com/office/drawing/2014/main" id="{B40FC2A3-E970-959B-9E11-2D62BD87E41E}"/>
              </a:ext>
            </a:extLst>
          </p:cNvPr>
          <p:cNvSpPr txBox="1"/>
          <p:nvPr/>
        </p:nvSpPr>
        <p:spPr>
          <a:xfrm>
            <a:off x="396816" y="1086928"/>
            <a:ext cx="31170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33333"/>
                </a:solidFill>
                <a:latin typeface="inter-bold"/>
              </a:rPr>
              <a:t>ALU</a:t>
            </a:r>
            <a:r>
              <a:rPr lang="en-US">
                <a:solidFill>
                  <a:srgbClr val="333333"/>
                </a:solidFill>
                <a:latin typeface="inter-regular"/>
              </a:rPr>
              <a:t> performs arithmetic and logical operations on the data received from an input device or memory</a:t>
            </a:r>
            <a:endParaRPr lang="en-US"/>
          </a:p>
        </p:txBody>
      </p:sp>
      <p:sp>
        <p:nvSpPr>
          <p:cNvPr id="11" name="TextBox 10">
            <a:extLst>
              <a:ext uri="{FF2B5EF4-FFF2-40B4-BE49-F238E27FC236}">
                <a16:creationId xmlns:a16="http://schemas.microsoft.com/office/drawing/2014/main" id="{076F6A4E-A8A5-8CCB-C487-4D836E5BB9DB}"/>
              </a:ext>
            </a:extLst>
          </p:cNvPr>
          <p:cNvSpPr txBox="1"/>
          <p:nvPr/>
        </p:nvSpPr>
        <p:spPr>
          <a:xfrm>
            <a:off x="454325" y="531387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333333"/>
                </a:solidFill>
                <a:latin typeface="inter-regular"/>
              </a:rPr>
              <a:t>Control unit</a:t>
            </a:r>
            <a:r>
              <a:rPr lang="en-US" dirty="0">
                <a:solidFill>
                  <a:srgbClr val="333333"/>
                </a:solidFill>
                <a:latin typeface="inter-regular"/>
              </a:rPr>
              <a:t> controls the instructions and flow of data within the computer</a:t>
            </a:r>
            <a:endParaRPr lang="en-US" dirty="0"/>
          </a:p>
        </p:txBody>
      </p:sp>
      <p:cxnSp>
        <p:nvCxnSpPr>
          <p:cNvPr id="12" name="Straight Arrow Connector 11">
            <a:extLst>
              <a:ext uri="{FF2B5EF4-FFF2-40B4-BE49-F238E27FC236}">
                <a16:creationId xmlns:a16="http://schemas.microsoft.com/office/drawing/2014/main" id="{B1C25D40-727B-79D1-986C-B59EDE863B85}"/>
              </a:ext>
            </a:extLst>
          </p:cNvPr>
          <p:cNvCxnSpPr>
            <a:cxnSpLocks/>
          </p:cNvCxnSpPr>
          <p:nvPr/>
        </p:nvCxnSpPr>
        <p:spPr>
          <a:xfrm flipH="1" flipV="1">
            <a:off x="3030746" y="1873368"/>
            <a:ext cx="1242204" cy="925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0CCFAB-B130-AD57-FA63-AE42C5392652}"/>
              </a:ext>
            </a:extLst>
          </p:cNvPr>
          <p:cNvCxnSpPr>
            <a:cxnSpLocks/>
          </p:cNvCxnSpPr>
          <p:nvPr/>
        </p:nvCxnSpPr>
        <p:spPr>
          <a:xfrm flipH="1">
            <a:off x="3088255" y="3590026"/>
            <a:ext cx="1141563" cy="197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E7017E-5184-B2C6-AB98-154828D2791F}"/>
              </a:ext>
            </a:extLst>
          </p:cNvPr>
          <p:cNvSpPr txBox="1"/>
          <p:nvPr/>
        </p:nvSpPr>
        <p:spPr>
          <a:xfrm>
            <a:off x="8117456" y="393364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333333"/>
                </a:solidFill>
                <a:latin typeface="inter-bold"/>
              </a:rPr>
              <a:t>Register array</a:t>
            </a:r>
            <a:r>
              <a:rPr lang="en-US" dirty="0">
                <a:solidFill>
                  <a:srgbClr val="333333"/>
                </a:solidFill>
                <a:latin typeface="inter-regular"/>
              </a:rPr>
              <a:t> consists of registers identified by letters like B, C, D, E, H, L, and accumulator.</a:t>
            </a:r>
            <a:endParaRPr lang="en-US" dirty="0"/>
          </a:p>
        </p:txBody>
      </p:sp>
      <p:cxnSp>
        <p:nvCxnSpPr>
          <p:cNvPr id="17" name="Straight Arrow Connector 16">
            <a:extLst>
              <a:ext uri="{FF2B5EF4-FFF2-40B4-BE49-F238E27FC236}">
                <a16:creationId xmlns:a16="http://schemas.microsoft.com/office/drawing/2014/main" id="{2EC8C5B5-8380-8B5D-E89C-3A9150E0B541}"/>
              </a:ext>
            </a:extLst>
          </p:cNvPr>
          <p:cNvCxnSpPr>
            <a:cxnSpLocks/>
          </p:cNvCxnSpPr>
          <p:nvPr/>
        </p:nvCxnSpPr>
        <p:spPr>
          <a:xfrm>
            <a:off x="6342391" y="4063580"/>
            <a:ext cx="1489494" cy="49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42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D4DC8F-4ABC-4A68-58DC-00FF97974BB4}"/>
              </a:ext>
            </a:extLst>
          </p:cNvPr>
          <p:cNvSpPr>
            <a:spLocks noGrp="1"/>
          </p:cNvSpPr>
          <p:nvPr>
            <p:ph type="title"/>
          </p:nvPr>
        </p:nvSpPr>
        <p:spPr>
          <a:xfrm>
            <a:off x="493644" y="0"/>
            <a:ext cx="10515600" cy="416753"/>
          </a:xfrm>
        </p:spPr>
        <p:txBody>
          <a:bodyPr>
            <a:normAutofit fontScale="90000"/>
          </a:bodyPr>
          <a:lstStyle/>
          <a:p>
            <a:r>
              <a:rPr lang="en-US" sz="3200" b="1" i="1" u="sng" dirty="0">
                <a:latin typeface="+mn-lt"/>
              </a:rPr>
              <a:t>Maximum Mode</a:t>
            </a:r>
            <a:endParaRPr lang="en-IN" sz="3200" b="1" i="1" u="sng" dirty="0">
              <a:latin typeface="+mn-lt"/>
            </a:endParaRPr>
          </a:p>
        </p:txBody>
      </p:sp>
      <p:pic>
        <p:nvPicPr>
          <p:cNvPr id="4" name="Picture 2" descr="8086 Microprocessor">
            <a:extLst>
              <a:ext uri="{FF2B5EF4-FFF2-40B4-BE49-F238E27FC236}">
                <a16:creationId xmlns:a16="http://schemas.microsoft.com/office/drawing/2014/main" id="{1BF2EE11-F623-1B8D-D8E7-25A22BA7A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278" y="788815"/>
            <a:ext cx="2219739" cy="52803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16C611-D6B5-04FD-ACFE-306A1A15D5E8}"/>
              </a:ext>
            </a:extLst>
          </p:cNvPr>
          <p:cNvSpPr txBox="1"/>
          <p:nvPr/>
        </p:nvSpPr>
        <p:spPr>
          <a:xfrm>
            <a:off x="4081670" y="6055622"/>
            <a:ext cx="4664765" cy="738664"/>
          </a:xfrm>
          <a:prstGeom prst="rect">
            <a:avLst/>
          </a:prstGeom>
          <a:noFill/>
        </p:spPr>
        <p:txBody>
          <a:bodyPr wrap="square">
            <a:spAutoFit/>
          </a:bodyPr>
          <a:lstStyle/>
          <a:p>
            <a:pPr algn="just"/>
            <a:r>
              <a:rPr lang="en-US" sz="1400" b="0" i="0" dirty="0">
                <a:solidFill>
                  <a:srgbClr val="000000"/>
                </a:solidFill>
                <a:effectLst/>
              </a:rPr>
              <a:t>When the pin 33 of the 8086 microprocessor is in the reset state, i.e. 0, then the </a:t>
            </a:r>
            <a:r>
              <a:rPr lang="en-US" sz="1400" b="1" i="0" dirty="0">
                <a:solidFill>
                  <a:srgbClr val="000000"/>
                </a:solidFill>
                <a:effectLst/>
              </a:rPr>
              <a:t>microprocessor functions in the Maximum Mode</a:t>
            </a:r>
            <a:r>
              <a:rPr lang="en-US" sz="1400" b="0" i="0" dirty="0">
                <a:solidFill>
                  <a:srgbClr val="000000"/>
                </a:solidFill>
                <a:effectLst/>
              </a:rPr>
              <a:t>.</a:t>
            </a:r>
            <a:endParaRPr lang="en-IN" sz="1400" dirty="0"/>
          </a:p>
        </p:txBody>
      </p:sp>
      <p:sp>
        <p:nvSpPr>
          <p:cNvPr id="8" name="TextBox 7">
            <a:extLst>
              <a:ext uri="{FF2B5EF4-FFF2-40B4-BE49-F238E27FC236}">
                <a16:creationId xmlns:a16="http://schemas.microsoft.com/office/drawing/2014/main" id="{348DD438-F38B-E96B-E3C8-CCFC527C8E99}"/>
              </a:ext>
            </a:extLst>
          </p:cNvPr>
          <p:cNvSpPr txBox="1"/>
          <p:nvPr/>
        </p:nvSpPr>
        <p:spPr>
          <a:xfrm>
            <a:off x="145774" y="416753"/>
            <a:ext cx="3935896" cy="674030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00000"/>
                </a:solidFill>
                <a:effectLst/>
              </a:rPr>
              <a:t>(RQ' / GT 0) and (RQ’ / GT 1)</a:t>
            </a:r>
            <a:endParaRPr lang="en-US" sz="1600" b="0" i="0" dirty="0">
              <a:solidFill>
                <a:srgbClr val="000000"/>
              </a:solidFill>
              <a:effectLst/>
            </a:endParaRPr>
          </a:p>
          <a:p>
            <a:pPr algn="just"/>
            <a:r>
              <a:rPr lang="en-US" sz="1600" b="0" i="0" dirty="0">
                <a:solidFill>
                  <a:srgbClr val="000000"/>
                </a:solidFill>
                <a:effectLst/>
              </a:rPr>
              <a:t>These two pins are used for bus request and grant purpose. Through these pins, a connection is established between the external peripheral devices and the 8086 microprocessor. Among these two pins, the pin- (RT / GT 0) has higher priority over (RT / GT 1).</a:t>
            </a:r>
          </a:p>
          <a:p>
            <a:pPr marL="285750" indent="-285750" algn="just">
              <a:buFont typeface="Wingdings" panose="05000000000000000000" pitchFamily="2" charset="2"/>
              <a:buChar char="§"/>
            </a:pPr>
            <a:r>
              <a:rPr lang="en-US" sz="1600" b="1" i="0" dirty="0">
                <a:solidFill>
                  <a:srgbClr val="000000"/>
                </a:solidFill>
                <a:effectLst/>
              </a:rPr>
              <a:t>LOCK'</a:t>
            </a:r>
            <a:endParaRPr lang="en-US" sz="1600" b="0" i="0" dirty="0">
              <a:solidFill>
                <a:srgbClr val="000000"/>
              </a:solidFill>
              <a:effectLst/>
            </a:endParaRPr>
          </a:p>
          <a:p>
            <a:pPr algn="just"/>
            <a:r>
              <a:rPr lang="en-US" sz="1600" b="0" i="0" dirty="0">
                <a:solidFill>
                  <a:srgbClr val="000000"/>
                </a:solidFill>
                <a:effectLst/>
              </a:rPr>
              <a:t>This pin is used to lock the internal buses of the microprocessor. When the control of buses is handed over to an external peripheral device, then the microprocessor is locked through this pin. It is an active low signal.</a:t>
            </a:r>
          </a:p>
          <a:p>
            <a:pPr marL="285750" indent="-285750" algn="just">
              <a:buFont typeface="Wingdings" panose="05000000000000000000" pitchFamily="2" charset="2"/>
              <a:buChar char="§"/>
            </a:pPr>
            <a:r>
              <a:rPr lang="en-US" sz="1600" b="1" i="0" dirty="0">
                <a:solidFill>
                  <a:srgbClr val="000000"/>
                </a:solidFill>
                <a:effectLst/>
              </a:rPr>
              <a:t>QS0 and QS1</a:t>
            </a:r>
            <a:endParaRPr lang="en-US" sz="1600" b="0" i="0" dirty="0">
              <a:solidFill>
                <a:srgbClr val="000000"/>
              </a:solidFill>
              <a:effectLst/>
            </a:endParaRPr>
          </a:p>
          <a:p>
            <a:pPr algn="just"/>
            <a:r>
              <a:rPr lang="en-US" sz="1600" b="0" i="0" dirty="0">
                <a:solidFill>
                  <a:srgbClr val="000000"/>
                </a:solidFill>
                <a:effectLst/>
              </a:rPr>
              <a:t>QS stands for Queue status, and as the name suggests, these two pins are used to tell the status of the queue</a:t>
            </a:r>
          </a:p>
          <a:p>
            <a:pPr marL="285750" indent="-285750" algn="just">
              <a:buFont typeface="Wingdings" panose="05000000000000000000" pitchFamily="2" charset="2"/>
              <a:buChar char="§"/>
            </a:pPr>
            <a:r>
              <a:rPr lang="en-US" sz="1600" b="1" i="0" dirty="0">
                <a:solidFill>
                  <a:srgbClr val="000000"/>
                </a:solidFill>
                <a:effectLst/>
              </a:rPr>
              <a:t>S2, S1 and S0</a:t>
            </a:r>
            <a:endParaRPr lang="en-US" sz="1600" b="0" i="0" dirty="0">
              <a:solidFill>
                <a:srgbClr val="000000"/>
              </a:solidFill>
              <a:effectLst/>
            </a:endParaRPr>
          </a:p>
          <a:p>
            <a:pPr algn="just"/>
            <a:r>
              <a:rPr lang="en-US" sz="1600" b="0" i="0" dirty="0">
                <a:solidFill>
                  <a:srgbClr val="000000"/>
                </a:solidFill>
                <a:effectLst/>
              </a:rPr>
              <a:t>Here, the S in each of these pins stands for Status. These three pins: S2, S1, and S0 together tell about the CPU cycle. The different of the values of these pins taken together tell about which CPU cycle is currently running</a:t>
            </a:r>
          </a:p>
          <a:p>
            <a:pPr algn="just"/>
            <a:endParaRPr lang="en-US" sz="1600" b="0" i="0" dirty="0">
              <a:solidFill>
                <a:srgbClr val="000000"/>
              </a:solidFill>
              <a:effectLst/>
            </a:endParaRPr>
          </a:p>
        </p:txBody>
      </p:sp>
      <p:pic>
        <p:nvPicPr>
          <p:cNvPr id="3074" name="Picture 2" descr="maximum mode 8086 (1)">
            <a:extLst>
              <a:ext uri="{FF2B5EF4-FFF2-40B4-BE49-F238E27FC236}">
                <a16:creationId xmlns:a16="http://schemas.microsoft.com/office/drawing/2014/main" id="{01A4E907-5FB5-45DC-56C5-7A8518D85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1470" y="264042"/>
            <a:ext cx="4664765" cy="2676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ximum mode 8086 (2)">
            <a:extLst>
              <a:ext uri="{FF2B5EF4-FFF2-40B4-BE49-F238E27FC236}">
                <a16:creationId xmlns:a16="http://schemas.microsoft.com/office/drawing/2014/main" id="{8D6EB72E-6E26-71DE-9B45-ABBEF864B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0009" y="3357831"/>
            <a:ext cx="4776166" cy="2411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307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FFB967D9-D14F-4715-7CAE-4BF0A18B0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010" y="38202"/>
            <a:ext cx="6396384" cy="44527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BD3B23-45BC-9F7B-E3E7-D423E20EE6E2}"/>
              </a:ext>
            </a:extLst>
          </p:cNvPr>
          <p:cNvSpPr txBox="1"/>
          <p:nvPr/>
        </p:nvSpPr>
        <p:spPr>
          <a:xfrm>
            <a:off x="84727" y="94743"/>
            <a:ext cx="2875722" cy="4185761"/>
          </a:xfrm>
          <a:prstGeom prst="rect">
            <a:avLst/>
          </a:prstGeom>
          <a:noFill/>
        </p:spPr>
        <p:txBody>
          <a:bodyPr wrap="square">
            <a:spAutoFit/>
          </a:bodyPr>
          <a:lstStyle/>
          <a:p>
            <a:pPr marL="285750" indent="-285750" algn="just">
              <a:buFont typeface="Wingdings" panose="05000000000000000000" pitchFamily="2" charset="2"/>
              <a:buChar char="§"/>
            </a:pPr>
            <a:r>
              <a:rPr lang="en-US" sz="1400" dirty="0"/>
              <a:t>We can connect more processors to 8086 (8087/8089).</a:t>
            </a:r>
          </a:p>
          <a:p>
            <a:pPr marL="285750" indent="-285750" algn="just">
              <a:buFont typeface="Wingdings" panose="05000000000000000000" pitchFamily="2" charset="2"/>
              <a:buChar char="§"/>
            </a:pPr>
            <a:r>
              <a:rPr lang="en-US" sz="1400" dirty="0"/>
              <a:t>8086 max mode is basically for implementation of allocation of global resources and passing bus control to other coprocessor(i.e. second processor in the system), because two processors can not access system bus at same instant.</a:t>
            </a:r>
          </a:p>
          <a:p>
            <a:pPr marL="285750" indent="-285750" algn="just">
              <a:buFont typeface="Wingdings" panose="05000000000000000000" pitchFamily="2" charset="2"/>
              <a:buChar char="§"/>
            </a:pPr>
            <a:r>
              <a:rPr lang="en-US" sz="1400" dirty="0"/>
              <a:t>All processors execute their own program.</a:t>
            </a:r>
          </a:p>
          <a:p>
            <a:pPr marL="285750" indent="-285750" algn="just">
              <a:buFont typeface="Wingdings" panose="05000000000000000000" pitchFamily="2" charset="2"/>
              <a:buChar char="§"/>
            </a:pPr>
            <a:r>
              <a:rPr lang="en-US" sz="1400" dirty="0"/>
              <a:t>The resources which are common to all processors are known as global resources.</a:t>
            </a:r>
          </a:p>
          <a:p>
            <a:pPr marL="285750" indent="-285750" algn="just">
              <a:buFont typeface="Wingdings" panose="05000000000000000000" pitchFamily="2" charset="2"/>
              <a:buChar char="§"/>
            </a:pPr>
            <a:r>
              <a:rPr lang="en-US" sz="1400" dirty="0"/>
              <a:t>The resources which are allocated to a particular processor are known as local or private resources</a:t>
            </a:r>
            <a:endParaRPr lang="en-IN" sz="1400" dirty="0"/>
          </a:p>
        </p:txBody>
      </p:sp>
      <p:sp>
        <p:nvSpPr>
          <p:cNvPr id="7" name="TextBox 6">
            <a:extLst>
              <a:ext uri="{FF2B5EF4-FFF2-40B4-BE49-F238E27FC236}">
                <a16:creationId xmlns:a16="http://schemas.microsoft.com/office/drawing/2014/main" id="{B0006626-EBFA-DD22-7786-341C3D047589}"/>
              </a:ext>
            </a:extLst>
          </p:cNvPr>
          <p:cNvSpPr txBox="1"/>
          <p:nvPr/>
        </p:nvSpPr>
        <p:spPr>
          <a:xfrm>
            <a:off x="84727" y="4180344"/>
            <a:ext cx="5361126" cy="2677656"/>
          </a:xfrm>
          <a:prstGeom prst="rect">
            <a:avLst/>
          </a:prstGeom>
          <a:noFill/>
        </p:spPr>
        <p:txBody>
          <a:bodyPr wrap="square">
            <a:spAutoFit/>
          </a:bodyPr>
          <a:lstStyle/>
          <a:p>
            <a:pPr marL="285750" indent="-285750" algn="just">
              <a:buFont typeface="Wingdings" panose="05000000000000000000" pitchFamily="2" charset="2"/>
              <a:buChar char="§"/>
            </a:pPr>
            <a:r>
              <a:rPr lang="en-US" sz="1400" dirty="0"/>
              <a:t>Clock is provided by 8284 clock generator.</a:t>
            </a:r>
          </a:p>
          <a:p>
            <a:pPr marL="285750" indent="-285750" algn="just">
              <a:buFont typeface="Wingdings" panose="05000000000000000000" pitchFamily="2" charset="2"/>
              <a:buChar char="§"/>
            </a:pPr>
            <a:r>
              <a:rPr lang="en-US" sz="1400" b="1" dirty="0"/>
              <a:t>8288 bus controller-  </a:t>
            </a:r>
            <a:r>
              <a:rPr lang="en-US" sz="1400" dirty="0"/>
              <a:t>Address form the address bus is latched into 8282 8-bit latch. Three such latches are required because address bus is 20 bit. The ALE(Address latch enable)  is connected  to STB(Strobe) of the latch. The ALE for latch is given by 8288 bus controller.</a:t>
            </a:r>
          </a:p>
          <a:p>
            <a:pPr marL="285750" indent="-285750" algn="just">
              <a:buFont typeface="Wingdings" panose="05000000000000000000" pitchFamily="2" charset="2"/>
              <a:buChar char="§"/>
            </a:pPr>
            <a:r>
              <a:rPr lang="en-US" sz="1400" dirty="0"/>
              <a:t>The data bus is operated through </a:t>
            </a:r>
            <a:r>
              <a:rPr lang="en-US" sz="1400" b="1" dirty="0"/>
              <a:t>8286 8-bit transceiver</a:t>
            </a:r>
            <a:r>
              <a:rPr lang="en-US" sz="1400" dirty="0"/>
              <a:t>. Two such transceivers are required, because data bus is 16-bit. The transceivers are enabled  the DEN signal, while the direction of data is controlled by the DT/R signal. DEN is connected to OE’ and DT/ R’  is connected to T. Both DEN and DT/ R’ are given by 8288 bus controller</a:t>
            </a:r>
            <a:endParaRPr lang="en-IN" sz="1400" dirty="0"/>
          </a:p>
        </p:txBody>
      </p:sp>
      <p:pic>
        <p:nvPicPr>
          <p:cNvPr id="1028" name="Picture 4" descr="Lightbox">
            <a:extLst>
              <a:ext uri="{FF2B5EF4-FFF2-40B4-BE49-F238E27FC236}">
                <a16:creationId xmlns:a16="http://schemas.microsoft.com/office/drawing/2014/main" id="{C532A7B6-C6DF-7AD2-638E-EC2BE5097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883" y="3753269"/>
            <a:ext cx="2647253" cy="19211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ghtbox">
            <a:extLst>
              <a:ext uri="{FF2B5EF4-FFF2-40B4-BE49-F238E27FC236}">
                <a16:creationId xmlns:a16="http://schemas.microsoft.com/office/drawing/2014/main" id="{ED94A5F6-244F-C0C4-AA63-F6DF150D5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4654" y="794510"/>
            <a:ext cx="3722619" cy="24690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0163AD0-8C61-E71E-CA5B-9944D197FE08}"/>
              </a:ext>
            </a:extLst>
          </p:cNvPr>
          <p:cNvSpPr txBox="1"/>
          <p:nvPr/>
        </p:nvSpPr>
        <p:spPr>
          <a:xfrm>
            <a:off x="8384654" y="3212253"/>
            <a:ext cx="3460852" cy="2462213"/>
          </a:xfrm>
          <a:prstGeom prst="rect">
            <a:avLst/>
          </a:prstGeom>
          <a:noFill/>
        </p:spPr>
        <p:txBody>
          <a:bodyPr wrap="square">
            <a:spAutoFit/>
          </a:bodyPr>
          <a:lstStyle/>
          <a:p>
            <a:pPr marL="285750" indent="-285750" algn="just">
              <a:buFont typeface="Wingdings" panose="05000000000000000000" pitchFamily="2" charset="2"/>
              <a:buChar char="§"/>
            </a:pPr>
            <a:r>
              <a:rPr lang="en-US" sz="1400" dirty="0"/>
              <a:t>Bus request is done using RQ’ / GT’ lines interfaced with 8086. RQ0/GT0 has more priority than RQ1/GT1.</a:t>
            </a:r>
          </a:p>
          <a:p>
            <a:pPr marL="285750" indent="-285750" algn="just">
              <a:buFont typeface="Wingdings" panose="05000000000000000000" pitchFamily="2" charset="2"/>
              <a:buChar char="§"/>
            </a:pPr>
            <a:r>
              <a:rPr lang="en-US" sz="1400" dirty="0"/>
              <a:t>INTA’ is given by 8288, in response to an interrupt on INTR line of 8086.</a:t>
            </a:r>
          </a:p>
          <a:p>
            <a:pPr marL="285750" indent="-285750" algn="just">
              <a:buFont typeface="Wingdings" panose="05000000000000000000" pitchFamily="2" charset="2"/>
              <a:buChar char="§"/>
            </a:pPr>
            <a:r>
              <a:rPr lang="en-US" sz="1400" dirty="0"/>
              <a:t>In max mode, the advanced write signals get enabled one T-state in advance as compared to normal write signals. This gives slower devices more time to get ready to accept the data, therefore it reduces the number of cycles</a:t>
            </a:r>
            <a:endParaRPr lang="en-IN" sz="1400" dirty="0"/>
          </a:p>
        </p:txBody>
      </p:sp>
      <p:sp>
        <p:nvSpPr>
          <p:cNvPr id="11" name="TextBox 10">
            <a:extLst>
              <a:ext uri="{FF2B5EF4-FFF2-40B4-BE49-F238E27FC236}">
                <a16:creationId xmlns:a16="http://schemas.microsoft.com/office/drawing/2014/main" id="{322C8ED0-047B-F8A7-3C4D-885D265304D6}"/>
              </a:ext>
            </a:extLst>
          </p:cNvPr>
          <p:cNvSpPr txBox="1"/>
          <p:nvPr/>
        </p:nvSpPr>
        <p:spPr>
          <a:xfrm>
            <a:off x="8384654" y="118220"/>
            <a:ext cx="2875722" cy="738664"/>
          </a:xfrm>
          <a:prstGeom prst="rect">
            <a:avLst/>
          </a:prstGeom>
          <a:noFill/>
        </p:spPr>
        <p:txBody>
          <a:bodyPr wrap="square">
            <a:spAutoFit/>
          </a:bodyPr>
          <a:lstStyle/>
          <a:p>
            <a:r>
              <a:rPr lang="en-US" sz="1400" b="1" i="0" dirty="0">
                <a:solidFill>
                  <a:srgbClr val="273239"/>
                </a:solidFill>
                <a:effectLst/>
              </a:rPr>
              <a:t>Control signals for all operations are generated by decoding S’</a:t>
            </a:r>
            <a:r>
              <a:rPr lang="en-US" sz="1400" b="1" i="0" baseline="-25000" dirty="0">
                <a:solidFill>
                  <a:srgbClr val="273239"/>
                </a:solidFill>
                <a:effectLst/>
              </a:rPr>
              <a:t>2</a:t>
            </a:r>
            <a:r>
              <a:rPr lang="en-US" sz="1400" b="1" i="0" dirty="0">
                <a:solidFill>
                  <a:srgbClr val="273239"/>
                </a:solidFill>
                <a:effectLst/>
              </a:rPr>
              <a:t>, S’</a:t>
            </a:r>
            <a:r>
              <a:rPr lang="en-US" sz="1400" b="1" i="0" baseline="-25000" dirty="0">
                <a:solidFill>
                  <a:srgbClr val="273239"/>
                </a:solidFill>
                <a:effectLst/>
              </a:rPr>
              <a:t>1</a:t>
            </a:r>
            <a:r>
              <a:rPr lang="en-US" sz="1400" b="1" i="0" dirty="0">
                <a:solidFill>
                  <a:srgbClr val="273239"/>
                </a:solidFill>
                <a:effectLst/>
              </a:rPr>
              <a:t> and S’</a:t>
            </a:r>
            <a:r>
              <a:rPr lang="en-US" sz="1400" b="1" i="0" baseline="-25000" dirty="0">
                <a:solidFill>
                  <a:srgbClr val="273239"/>
                </a:solidFill>
                <a:effectLst/>
              </a:rPr>
              <a:t>0 </a:t>
            </a:r>
            <a:r>
              <a:rPr lang="en-US" sz="1400" b="1" i="0" dirty="0">
                <a:solidFill>
                  <a:srgbClr val="273239"/>
                </a:solidFill>
                <a:effectLst/>
              </a:rPr>
              <a:t>using 8288 bus controller</a:t>
            </a:r>
            <a:endParaRPr lang="en-IN" sz="1400" dirty="0"/>
          </a:p>
        </p:txBody>
      </p:sp>
      <p:sp>
        <p:nvSpPr>
          <p:cNvPr id="13" name="TextBox 12">
            <a:extLst>
              <a:ext uri="{FF2B5EF4-FFF2-40B4-BE49-F238E27FC236}">
                <a16:creationId xmlns:a16="http://schemas.microsoft.com/office/drawing/2014/main" id="{684B9C39-BA05-156F-E02D-584B40DE77C9}"/>
              </a:ext>
            </a:extLst>
          </p:cNvPr>
          <p:cNvSpPr txBox="1"/>
          <p:nvPr/>
        </p:nvSpPr>
        <p:spPr>
          <a:xfrm>
            <a:off x="5872506" y="5674466"/>
            <a:ext cx="6096000" cy="830997"/>
          </a:xfrm>
          <a:prstGeom prst="rect">
            <a:avLst/>
          </a:prstGeom>
          <a:noFill/>
        </p:spPr>
        <p:txBody>
          <a:bodyPr wrap="square">
            <a:spAutoFit/>
          </a:bodyPr>
          <a:lstStyle/>
          <a:p>
            <a:pPr algn="l" fontAlgn="base"/>
            <a:r>
              <a:rPr lang="en-US" sz="1600" b="1" dirty="0">
                <a:solidFill>
                  <a:srgbClr val="273239"/>
                </a:solidFill>
              </a:rPr>
              <a:t>ADV: </a:t>
            </a:r>
            <a:r>
              <a:rPr lang="en-US" sz="1600" dirty="0">
                <a:solidFill>
                  <a:srgbClr val="273239"/>
                </a:solidFill>
              </a:rPr>
              <a:t>I</a:t>
            </a:r>
            <a:r>
              <a:rPr lang="en-US" sz="1600" b="0" i="0" dirty="0">
                <a:solidFill>
                  <a:srgbClr val="273239"/>
                </a:solidFill>
                <a:effectLst/>
              </a:rPr>
              <a:t>t supports multiprocessing, Therefore it helps to increase the efficiency.</a:t>
            </a:r>
          </a:p>
          <a:p>
            <a:pPr algn="l" fontAlgn="base"/>
            <a:r>
              <a:rPr lang="en-US" sz="1600" b="1" dirty="0">
                <a:solidFill>
                  <a:srgbClr val="273239"/>
                </a:solidFill>
              </a:rPr>
              <a:t>DISADV: </a:t>
            </a:r>
            <a:r>
              <a:rPr lang="en-US" sz="1600" b="0" i="0" dirty="0">
                <a:solidFill>
                  <a:srgbClr val="273239"/>
                </a:solidFill>
                <a:effectLst/>
                <a:latin typeface="urw-din"/>
              </a:rPr>
              <a:t>More complex circuit than min mode</a:t>
            </a:r>
            <a:endParaRPr lang="en-US" sz="1600" b="1" i="0" dirty="0">
              <a:solidFill>
                <a:srgbClr val="273239"/>
              </a:solidFill>
              <a:effectLst/>
            </a:endParaRPr>
          </a:p>
        </p:txBody>
      </p:sp>
    </p:spTree>
    <p:extLst>
      <p:ext uri="{BB962C8B-B14F-4D97-AF65-F5344CB8AC3E}">
        <p14:creationId xmlns:p14="http://schemas.microsoft.com/office/powerpoint/2010/main" val="4292469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1B002C-C4FA-7029-10FE-CB19FCD548A4}"/>
              </a:ext>
            </a:extLst>
          </p:cNvPr>
          <p:cNvSpPr>
            <a:spLocks noGrp="1"/>
          </p:cNvSpPr>
          <p:nvPr>
            <p:ph type="title"/>
          </p:nvPr>
        </p:nvSpPr>
        <p:spPr>
          <a:xfrm>
            <a:off x="361122" y="113333"/>
            <a:ext cx="10515600" cy="416753"/>
          </a:xfrm>
        </p:spPr>
        <p:txBody>
          <a:bodyPr>
            <a:normAutofit fontScale="90000"/>
          </a:bodyPr>
          <a:lstStyle/>
          <a:p>
            <a:pPr algn="just"/>
            <a:r>
              <a:rPr lang="en-US" sz="3200" b="1" i="1" u="sng" dirty="0">
                <a:latin typeface="+mn-lt"/>
              </a:rPr>
              <a:t>Programmable Peripheral Interface</a:t>
            </a:r>
            <a:endParaRPr lang="en-IN" sz="3200" b="1" i="1" u="sng" dirty="0">
              <a:latin typeface="+mn-lt"/>
            </a:endParaRPr>
          </a:p>
        </p:txBody>
      </p:sp>
      <p:sp>
        <p:nvSpPr>
          <p:cNvPr id="5" name="TextBox 4">
            <a:extLst>
              <a:ext uri="{FF2B5EF4-FFF2-40B4-BE49-F238E27FC236}">
                <a16:creationId xmlns:a16="http://schemas.microsoft.com/office/drawing/2014/main" id="{8A44874A-EF56-1FEC-C8E9-F19A3B8A6996}"/>
              </a:ext>
            </a:extLst>
          </p:cNvPr>
          <p:cNvSpPr txBox="1"/>
          <p:nvPr/>
        </p:nvSpPr>
        <p:spPr>
          <a:xfrm>
            <a:off x="361122" y="680487"/>
            <a:ext cx="7061752" cy="2554545"/>
          </a:xfrm>
          <a:prstGeom prst="rect">
            <a:avLst/>
          </a:prstGeom>
          <a:noFill/>
        </p:spPr>
        <p:txBody>
          <a:bodyPr wrap="square">
            <a:spAutoFit/>
          </a:bodyPr>
          <a:lstStyle/>
          <a:p>
            <a:pPr marL="285750" indent="-285750" algn="just">
              <a:buFont typeface="Wingdings" panose="05000000000000000000" pitchFamily="2" charset="2"/>
              <a:buChar char="§"/>
            </a:pPr>
            <a:r>
              <a:rPr lang="en-US" sz="1600" b="0" i="0" dirty="0">
                <a:solidFill>
                  <a:srgbClr val="333333"/>
                </a:solidFill>
                <a:effectLst/>
              </a:rPr>
              <a:t>To communicate with the outside world microcomputers use </a:t>
            </a:r>
            <a:r>
              <a:rPr lang="en-US" sz="1600" b="1" i="0" dirty="0">
                <a:solidFill>
                  <a:srgbClr val="333333"/>
                </a:solidFill>
                <a:effectLst/>
              </a:rPr>
              <a:t>peripherals (I/O devices)</a:t>
            </a:r>
            <a:r>
              <a:rPr lang="en-US" sz="1600" b="0" i="0" dirty="0">
                <a:solidFill>
                  <a:srgbClr val="333333"/>
                </a:solidFill>
                <a:effectLst/>
              </a:rPr>
              <a:t>. Commonly used peripherals are: A/D converter, D/A converter, CRT, printers, Hard disks, floppy disks, magnetic tapes etc.</a:t>
            </a:r>
          </a:p>
          <a:p>
            <a:pPr marL="285750" indent="-285750" algn="just">
              <a:buFont typeface="Wingdings" panose="05000000000000000000" pitchFamily="2" charset="2"/>
              <a:buChar char="§"/>
            </a:pPr>
            <a:endParaRPr lang="en-US" sz="1600" b="0" i="0" dirty="0">
              <a:solidFill>
                <a:srgbClr val="333333"/>
              </a:solidFill>
              <a:effectLst/>
            </a:endParaRPr>
          </a:p>
          <a:p>
            <a:pPr marL="285750" indent="-285750" algn="just">
              <a:buFont typeface="Wingdings" panose="05000000000000000000" pitchFamily="2" charset="2"/>
              <a:buChar char="§"/>
            </a:pPr>
            <a:r>
              <a:rPr lang="en-US" sz="1600" b="0" i="0" dirty="0">
                <a:solidFill>
                  <a:srgbClr val="333333"/>
                </a:solidFill>
                <a:effectLst/>
              </a:rPr>
              <a:t>Peripherals are connected to the microcomputer through electronic circuits known as interfacing circuits.</a:t>
            </a:r>
          </a:p>
          <a:p>
            <a:pPr marL="285750" indent="-285750" algn="just">
              <a:buFont typeface="Wingdings" panose="05000000000000000000" pitchFamily="2" charset="2"/>
              <a:buChar char="§"/>
            </a:pPr>
            <a:endParaRPr lang="en-US" sz="1600" b="0" i="0" dirty="0">
              <a:solidFill>
                <a:srgbClr val="333333"/>
              </a:solidFill>
              <a:effectLst/>
            </a:endParaRPr>
          </a:p>
          <a:p>
            <a:pPr marL="285750" indent="-285750" algn="just">
              <a:buFont typeface="Wingdings" panose="05000000000000000000" pitchFamily="2" charset="2"/>
              <a:buChar char="§"/>
            </a:pPr>
            <a:r>
              <a:rPr lang="en-US" sz="1600" b="0" i="0" dirty="0">
                <a:solidFill>
                  <a:srgbClr val="333333"/>
                </a:solidFill>
                <a:effectLst/>
              </a:rPr>
              <a:t>A </a:t>
            </a:r>
            <a:r>
              <a:rPr lang="en-US" sz="1600" b="1" i="0" dirty="0">
                <a:solidFill>
                  <a:srgbClr val="333333"/>
                </a:solidFill>
                <a:effectLst/>
              </a:rPr>
              <a:t>programmable peripheral interface </a:t>
            </a:r>
            <a:r>
              <a:rPr lang="en-US" sz="1600" b="0" i="0" dirty="0">
                <a:solidFill>
                  <a:srgbClr val="333333"/>
                </a:solidFill>
                <a:effectLst/>
              </a:rPr>
              <a:t>is a multiport device. The ports may be programmed in a variety of ways as required by the programmer. The device is very useful for interfacing peripheral devices. </a:t>
            </a:r>
          </a:p>
        </p:txBody>
      </p:sp>
      <p:sp>
        <p:nvSpPr>
          <p:cNvPr id="7" name="TextBox 6">
            <a:extLst>
              <a:ext uri="{FF2B5EF4-FFF2-40B4-BE49-F238E27FC236}">
                <a16:creationId xmlns:a16="http://schemas.microsoft.com/office/drawing/2014/main" id="{1AD09DE2-7C0D-2064-5BCA-ED7AB299F077}"/>
              </a:ext>
            </a:extLst>
          </p:cNvPr>
          <p:cNvSpPr txBox="1"/>
          <p:nvPr/>
        </p:nvSpPr>
        <p:spPr>
          <a:xfrm>
            <a:off x="544995" y="3380807"/>
            <a:ext cx="6096000" cy="369332"/>
          </a:xfrm>
          <a:prstGeom prst="rect">
            <a:avLst/>
          </a:prstGeom>
          <a:noFill/>
        </p:spPr>
        <p:txBody>
          <a:bodyPr wrap="square">
            <a:spAutoFit/>
          </a:bodyPr>
          <a:lstStyle/>
          <a:p>
            <a:pPr algn="just"/>
            <a:r>
              <a:rPr lang="en-IN" b="1" i="1" u="sng" dirty="0">
                <a:solidFill>
                  <a:srgbClr val="610B4B"/>
                </a:solidFill>
                <a:effectLst/>
              </a:rPr>
              <a:t>Intel 8255</a:t>
            </a:r>
          </a:p>
        </p:txBody>
      </p:sp>
      <p:sp>
        <p:nvSpPr>
          <p:cNvPr id="9" name="TextBox 8">
            <a:extLst>
              <a:ext uri="{FF2B5EF4-FFF2-40B4-BE49-F238E27FC236}">
                <a16:creationId xmlns:a16="http://schemas.microsoft.com/office/drawing/2014/main" id="{F4B1302C-534C-AEA7-8F27-7304F270410B}"/>
              </a:ext>
            </a:extLst>
          </p:cNvPr>
          <p:cNvSpPr txBox="1"/>
          <p:nvPr/>
        </p:nvSpPr>
        <p:spPr>
          <a:xfrm>
            <a:off x="361122" y="3876555"/>
            <a:ext cx="7232322" cy="1815882"/>
          </a:xfrm>
          <a:prstGeom prst="rect">
            <a:avLst/>
          </a:prstGeom>
          <a:noFill/>
        </p:spPr>
        <p:txBody>
          <a:bodyPr wrap="square">
            <a:spAutoFit/>
          </a:bodyPr>
          <a:lstStyle/>
          <a:p>
            <a:pPr marL="285750" indent="-285750" algn="just">
              <a:buFont typeface="Wingdings" panose="05000000000000000000" pitchFamily="2" charset="2"/>
              <a:buChar char="§"/>
            </a:pPr>
            <a:r>
              <a:rPr lang="en-US" sz="1600" b="0" i="0" dirty="0">
                <a:solidFill>
                  <a:srgbClr val="333333"/>
                </a:solidFill>
                <a:effectLst/>
                <a:latin typeface="inter-regular"/>
              </a:rPr>
              <a:t>It has two versions, namely the </a:t>
            </a:r>
            <a:r>
              <a:rPr lang="en-US" sz="1600" b="1" i="0" dirty="0">
                <a:solidFill>
                  <a:srgbClr val="333333"/>
                </a:solidFill>
                <a:effectLst/>
                <a:latin typeface="inter-bold"/>
              </a:rPr>
              <a:t>Intel 8255A</a:t>
            </a:r>
            <a:r>
              <a:rPr lang="en-US" sz="1600" b="0" i="0" dirty="0">
                <a:solidFill>
                  <a:srgbClr val="333333"/>
                </a:solidFill>
                <a:effectLst/>
                <a:latin typeface="inter-regular"/>
              </a:rPr>
              <a:t> and </a:t>
            </a:r>
            <a:r>
              <a:rPr lang="en-US" sz="1600" b="1" i="0" dirty="0">
                <a:solidFill>
                  <a:srgbClr val="333333"/>
                </a:solidFill>
                <a:effectLst/>
                <a:latin typeface="inter-bold"/>
              </a:rPr>
              <a:t>Intel 8255A-5</a:t>
            </a:r>
            <a:r>
              <a:rPr lang="en-US" sz="1600" b="0" i="0" dirty="0">
                <a:solidFill>
                  <a:srgbClr val="333333"/>
                </a:solidFill>
                <a:effectLst/>
                <a:latin typeface="inter-regular"/>
              </a:rPr>
              <a:t>. General descriptions for both are same but there exists some differences in electrical characteristics</a:t>
            </a:r>
          </a:p>
          <a:p>
            <a:pPr marL="285750" indent="-285750" algn="just">
              <a:buFont typeface="Wingdings" panose="05000000000000000000" pitchFamily="2" charset="2"/>
              <a:buChar char="§"/>
            </a:pPr>
            <a:r>
              <a:rPr lang="en-US" sz="1600" b="0" i="0" dirty="0">
                <a:solidFill>
                  <a:srgbClr val="333333"/>
                </a:solidFill>
                <a:effectLst/>
                <a:latin typeface="inter-regular"/>
              </a:rPr>
              <a:t>It has three 8-bit ports, namely Port A, Port B and Port C. </a:t>
            </a:r>
          </a:p>
          <a:p>
            <a:pPr marL="285750" indent="-285750" algn="just">
              <a:buFont typeface="Wingdings" panose="05000000000000000000" pitchFamily="2" charset="2"/>
              <a:buChar char="§"/>
            </a:pPr>
            <a:r>
              <a:rPr lang="en-US" sz="1600" b="0" i="0" dirty="0">
                <a:solidFill>
                  <a:srgbClr val="333333"/>
                </a:solidFill>
                <a:effectLst/>
                <a:latin typeface="inter-regular"/>
              </a:rPr>
              <a:t>Port C has been further divided into two 4-bit ports, port C upper and Port C lower. Thus a total of 4-ports are available, two 8-bit ports and two 4-bit ports. </a:t>
            </a:r>
          </a:p>
          <a:p>
            <a:pPr marL="285750" indent="-285750" algn="just">
              <a:buFont typeface="Wingdings" panose="05000000000000000000" pitchFamily="2" charset="2"/>
              <a:buChar char="§"/>
            </a:pPr>
            <a:r>
              <a:rPr lang="en-US" sz="1600" b="0" i="0" dirty="0">
                <a:solidFill>
                  <a:srgbClr val="333333"/>
                </a:solidFill>
                <a:effectLst/>
                <a:latin typeface="inter-regular"/>
              </a:rPr>
              <a:t>Each port can be programmed either as an input port or an output port.</a:t>
            </a:r>
            <a:endParaRPr lang="en-IN" sz="1600" dirty="0"/>
          </a:p>
        </p:txBody>
      </p:sp>
      <p:pic>
        <p:nvPicPr>
          <p:cNvPr id="2050" name="Picture 2" descr="Peripheral Devices">
            <a:extLst>
              <a:ext uri="{FF2B5EF4-FFF2-40B4-BE49-F238E27FC236}">
                <a16:creationId xmlns:a16="http://schemas.microsoft.com/office/drawing/2014/main" id="{573B1A8B-89E1-F0B4-1AE9-610DC5807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445" y="1379485"/>
            <a:ext cx="4373268" cy="43719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4444DFD-2631-5C4F-1ED8-84142419A2E7}"/>
              </a:ext>
            </a:extLst>
          </p:cNvPr>
          <p:cNvSpPr txBox="1"/>
          <p:nvPr/>
        </p:nvSpPr>
        <p:spPr>
          <a:xfrm>
            <a:off x="9504241" y="5751460"/>
            <a:ext cx="1703030" cy="338554"/>
          </a:xfrm>
          <a:prstGeom prst="rect">
            <a:avLst/>
          </a:prstGeom>
          <a:noFill/>
        </p:spPr>
        <p:txBody>
          <a:bodyPr wrap="none" rtlCol="0">
            <a:spAutoFit/>
          </a:bodyPr>
          <a:lstStyle/>
          <a:p>
            <a:pPr algn="just"/>
            <a:r>
              <a:rPr lang="en-US" sz="1600" b="1" dirty="0"/>
              <a:t>8255 Architecture</a:t>
            </a:r>
            <a:endParaRPr lang="en-IN" sz="1600" b="1" dirty="0"/>
          </a:p>
        </p:txBody>
      </p:sp>
    </p:spTree>
    <p:extLst>
      <p:ext uri="{BB962C8B-B14F-4D97-AF65-F5344CB8AC3E}">
        <p14:creationId xmlns:p14="http://schemas.microsoft.com/office/powerpoint/2010/main" val="4207767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D35B0-3D48-295D-50A7-27E8F176A74B}"/>
              </a:ext>
            </a:extLst>
          </p:cNvPr>
          <p:cNvSpPr>
            <a:spLocks noGrp="1"/>
          </p:cNvSpPr>
          <p:nvPr>
            <p:ph idx="1"/>
          </p:nvPr>
        </p:nvSpPr>
        <p:spPr>
          <a:xfrm>
            <a:off x="178904" y="288235"/>
            <a:ext cx="11834191" cy="6281530"/>
          </a:xfrm>
        </p:spPr>
        <p:txBody>
          <a:bodyPr>
            <a:normAutofit/>
          </a:bodyPr>
          <a:lstStyle/>
          <a:p>
            <a:pPr marL="0" indent="0" algn="just">
              <a:buNone/>
            </a:pPr>
            <a:r>
              <a:rPr lang="en-US" sz="1800" b="1" i="1" dirty="0">
                <a:solidFill>
                  <a:srgbClr val="610B4B"/>
                </a:solidFill>
                <a:effectLst/>
              </a:rPr>
              <a:t>Operating Modes of 8255</a:t>
            </a:r>
          </a:p>
          <a:p>
            <a:pPr algn="just">
              <a:buFont typeface="Wingdings" panose="05000000000000000000" pitchFamily="2" charset="2"/>
              <a:buChar char="§"/>
            </a:pPr>
            <a:r>
              <a:rPr lang="en-US" sz="1600" b="1" i="0" dirty="0">
                <a:solidFill>
                  <a:srgbClr val="333333"/>
                </a:solidFill>
                <a:effectLst/>
              </a:rPr>
              <a:t>Mode 0 - Simple Input/output:</a:t>
            </a:r>
            <a:r>
              <a:rPr lang="en-US" sz="1600" b="0" i="0" dirty="0">
                <a:solidFill>
                  <a:srgbClr val="333333"/>
                </a:solidFill>
                <a:effectLst/>
              </a:rPr>
              <a:t> The 8255 has two 8-bit ports (Port A and Port B) and two 4-bit ports (Port C</a:t>
            </a:r>
            <a:r>
              <a:rPr lang="en-US" sz="1600" b="0" i="0" baseline="-25000" dirty="0">
                <a:solidFill>
                  <a:srgbClr val="333333"/>
                </a:solidFill>
                <a:effectLst/>
              </a:rPr>
              <a:t>upper</a:t>
            </a:r>
            <a:r>
              <a:rPr lang="en-US" sz="1600" b="0" i="0" dirty="0">
                <a:solidFill>
                  <a:srgbClr val="333333"/>
                </a:solidFill>
                <a:effectLst/>
              </a:rPr>
              <a:t> and Port </a:t>
            </a:r>
            <a:r>
              <a:rPr lang="en-US" sz="1600" b="0" i="0" dirty="0" err="1">
                <a:solidFill>
                  <a:srgbClr val="333333"/>
                </a:solidFill>
                <a:effectLst/>
              </a:rPr>
              <a:t>C</a:t>
            </a:r>
            <a:r>
              <a:rPr lang="en-US" sz="1600" b="0" i="0" baseline="-25000" dirty="0" err="1">
                <a:solidFill>
                  <a:srgbClr val="333333"/>
                </a:solidFill>
                <a:effectLst/>
              </a:rPr>
              <a:t>lower</a:t>
            </a:r>
            <a:r>
              <a:rPr lang="en-US" sz="1600" b="0" i="0" dirty="0">
                <a:solidFill>
                  <a:srgbClr val="333333"/>
                </a:solidFill>
                <a:effectLst/>
              </a:rPr>
              <a:t>). In Mode 0 operation, a port can be operated as a simple input or output port. Each of the 4 ports of 8255 can be programmed to be either an input or output port.</a:t>
            </a:r>
          </a:p>
          <a:p>
            <a:pPr algn="just">
              <a:buFont typeface="Wingdings" panose="05000000000000000000" pitchFamily="2" charset="2"/>
              <a:buChar char="§"/>
            </a:pPr>
            <a:r>
              <a:rPr lang="en-US" sz="1600" b="1" i="0" dirty="0">
                <a:solidFill>
                  <a:srgbClr val="333333"/>
                </a:solidFill>
                <a:effectLst/>
              </a:rPr>
              <a:t>Mode 1-Strobed Input/output:</a:t>
            </a:r>
            <a:r>
              <a:rPr lang="en-US" sz="1600" b="0" i="0" dirty="0">
                <a:solidFill>
                  <a:srgbClr val="333333"/>
                </a:solidFill>
                <a:effectLst/>
              </a:rPr>
              <a:t> Mode 1 is strobed input/output mode of operation. The Port A and Port B both are designed to operate in this mode of operation. When Port A and Port B are programmed in Mode 1, six pins of Port C are used for their control.</a:t>
            </a:r>
          </a:p>
          <a:p>
            <a:pPr algn="just">
              <a:buFont typeface="Wingdings" panose="05000000000000000000" pitchFamily="2" charset="2"/>
              <a:buChar char="§"/>
            </a:pPr>
            <a:r>
              <a:rPr lang="en-US" sz="1600" b="1" i="0" dirty="0">
                <a:solidFill>
                  <a:srgbClr val="333333"/>
                </a:solidFill>
                <a:effectLst/>
              </a:rPr>
              <a:t>Mode 2 -Bidirectional Port:</a:t>
            </a:r>
            <a:r>
              <a:rPr lang="en-US" sz="1600" b="0" i="0" dirty="0">
                <a:solidFill>
                  <a:srgbClr val="333333"/>
                </a:solidFill>
                <a:effectLst/>
              </a:rPr>
              <a:t> Mode 2 is strobed bidirectional mode of operation. In this mode Port A can be programmed to operate as a bidirectional port. The mode 2 operation is only for Port A. When Port A is programmed in Mode 2, the port B can be used either Mode 1 or Mode 0</a:t>
            </a:r>
          </a:p>
          <a:p>
            <a:pPr>
              <a:buFont typeface="Wingdings" panose="05000000000000000000" pitchFamily="2" charset="2"/>
              <a:buChar char="§"/>
            </a:pPr>
            <a:endParaRPr lang="en-IN" sz="1600" dirty="0"/>
          </a:p>
        </p:txBody>
      </p:sp>
      <p:pic>
        <p:nvPicPr>
          <p:cNvPr id="3074" name="Picture 2" descr="Peripheral Devices">
            <a:extLst>
              <a:ext uri="{FF2B5EF4-FFF2-40B4-BE49-F238E27FC236}">
                <a16:creationId xmlns:a16="http://schemas.microsoft.com/office/drawing/2014/main" id="{1DCC0ED8-F0FF-0139-F258-782108DC3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247" y="2756452"/>
            <a:ext cx="4067175" cy="3631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66B485-EC21-BB4B-E4E9-0355C4763CF0}"/>
              </a:ext>
            </a:extLst>
          </p:cNvPr>
          <p:cNvSpPr txBox="1"/>
          <p:nvPr/>
        </p:nvSpPr>
        <p:spPr>
          <a:xfrm>
            <a:off x="2598631" y="6344166"/>
            <a:ext cx="1678986" cy="338554"/>
          </a:xfrm>
          <a:prstGeom prst="rect">
            <a:avLst/>
          </a:prstGeom>
          <a:noFill/>
        </p:spPr>
        <p:txBody>
          <a:bodyPr wrap="none" rtlCol="0">
            <a:spAutoFit/>
          </a:bodyPr>
          <a:lstStyle/>
          <a:p>
            <a:pPr algn="just"/>
            <a:r>
              <a:rPr lang="en-US" sz="1600" b="1" dirty="0"/>
              <a:t>8255 Pin Diagram</a:t>
            </a:r>
            <a:endParaRPr lang="en-IN" sz="1600" b="1" dirty="0"/>
          </a:p>
        </p:txBody>
      </p:sp>
      <p:sp>
        <p:nvSpPr>
          <p:cNvPr id="6" name="TextBox 5">
            <a:extLst>
              <a:ext uri="{FF2B5EF4-FFF2-40B4-BE49-F238E27FC236}">
                <a16:creationId xmlns:a16="http://schemas.microsoft.com/office/drawing/2014/main" id="{CF2B4944-71CB-5ED6-D835-DC722143DE03}"/>
              </a:ext>
            </a:extLst>
          </p:cNvPr>
          <p:cNvSpPr txBox="1"/>
          <p:nvPr/>
        </p:nvSpPr>
        <p:spPr>
          <a:xfrm>
            <a:off x="2067339" y="2504660"/>
            <a:ext cx="6096000" cy="338554"/>
          </a:xfrm>
          <a:prstGeom prst="rect">
            <a:avLst/>
          </a:prstGeom>
          <a:noFill/>
        </p:spPr>
        <p:txBody>
          <a:bodyPr wrap="square">
            <a:spAutoFit/>
          </a:bodyPr>
          <a:lstStyle/>
          <a:p>
            <a:r>
              <a:rPr lang="en-US" sz="1600" b="1" i="0" dirty="0">
                <a:solidFill>
                  <a:srgbClr val="333333"/>
                </a:solidFill>
                <a:effectLst/>
              </a:rPr>
              <a:t>Operates on a single 5 </a:t>
            </a:r>
            <a:r>
              <a:rPr lang="en-US" sz="1600" b="1" i="0" dirty="0" err="1">
                <a:solidFill>
                  <a:srgbClr val="333333"/>
                </a:solidFill>
                <a:effectLst/>
              </a:rPr>
              <a:t>V</a:t>
            </a:r>
            <a:r>
              <a:rPr lang="en-US" sz="1600" b="1" i="0" baseline="-25000" dirty="0" err="1">
                <a:solidFill>
                  <a:srgbClr val="333333"/>
                </a:solidFill>
                <a:effectLst/>
              </a:rPr>
              <a:t>d.c</a:t>
            </a:r>
            <a:r>
              <a:rPr lang="en-US" sz="1600" b="1" i="0" baseline="-25000" dirty="0">
                <a:solidFill>
                  <a:srgbClr val="333333"/>
                </a:solidFill>
                <a:effectLst/>
              </a:rPr>
              <a:t>.</a:t>
            </a:r>
            <a:r>
              <a:rPr lang="en-US" sz="1600" b="1" i="0" dirty="0">
                <a:solidFill>
                  <a:srgbClr val="333333"/>
                </a:solidFill>
                <a:effectLst/>
              </a:rPr>
              <a:t> supply</a:t>
            </a:r>
            <a:endParaRPr lang="en-IN" sz="1600" b="1" dirty="0"/>
          </a:p>
        </p:txBody>
      </p:sp>
      <p:sp>
        <p:nvSpPr>
          <p:cNvPr id="8" name="TextBox 7">
            <a:extLst>
              <a:ext uri="{FF2B5EF4-FFF2-40B4-BE49-F238E27FC236}">
                <a16:creationId xmlns:a16="http://schemas.microsoft.com/office/drawing/2014/main" id="{FDFF96D3-E356-84B5-75A5-BC7E36602E56}"/>
              </a:ext>
            </a:extLst>
          </p:cNvPr>
          <p:cNvSpPr txBox="1"/>
          <p:nvPr/>
        </p:nvSpPr>
        <p:spPr>
          <a:xfrm>
            <a:off x="5598422" y="2823975"/>
            <a:ext cx="6096000" cy="353943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333333"/>
                </a:solidFill>
                <a:effectLst/>
              </a:rPr>
              <a:t>CS (Chip Select):</a:t>
            </a:r>
            <a:r>
              <a:rPr lang="en-US" sz="1600" b="0" i="0" dirty="0">
                <a:solidFill>
                  <a:srgbClr val="333333"/>
                </a:solidFill>
                <a:effectLst/>
              </a:rPr>
              <a:t> It is a chip select signal. The LOW status of this signal enables communication between the CPU and 8255.</a:t>
            </a:r>
          </a:p>
          <a:p>
            <a:pPr marL="285750" indent="-285750" algn="just">
              <a:buFont typeface="Wingdings" panose="05000000000000000000" pitchFamily="2" charset="2"/>
              <a:buChar char="§"/>
            </a:pPr>
            <a:r>
              <a:rPr lang="en-US" sz="1600" b="1" i="0" dirty="0">
                <a:solidFill>
                  <a:srgbClr val="333333"/>
                </a:solidFill>
                <a:effectLst/>
              </a:rPr>
              <a:t>RD (READ):</a:t>
            </a:r>
            <a:r>
              <a:rPr lang="en-US" sz="1600" b="0" i="0" dirty="0">
                <a:solidFill>
                  <a:srgbClr val="333333"/>
                </a:solidFill>
                <a:effectLst/>
              </a:rPr>
              <a:t> When RD goes LOW the 8255 sends out data or status information to the CPU on the data bus. In other words it allows the CPU to read data from the input port of 8255.</a:t>
            </a:r>
          </a:p>
          <a:p>
            <a:pPr marL="285750" indent="-285750" algn="just">
              <a:buFont typeface="Wingdings" panose="05000000000000000000" pitchFamily="2" charset="2"/>
              <a:buChar char="§"/>
            </a:pPr>
            <a:r>
              <a:rPr lang="en-US" sz="1600" b="1" i="0" dirty="0">
                <a:solidFill>
                  <a:srgbClr val="333333"/>
                </a:solidFill>
                <a:effectLst/>
              </a:rPr>
              <a:t>WR (Write):</a:t>
            </a:r>
            <a:r>
              <a:rPr lang="en-US" sz="1600" b="0" i="0" dirty="0">
                <a:solidFill>
                  <a:srgbClr val="333333"/>
                </a:solidFill>
                <a:effectLst/>
              </a:rPr>
              <a:t> When WR goes LOW the CPU writes data or control word into 8255. The CPU writes data into the output port of 8255 and the control word into the control word register.</a:t>
            </a:r>
          </a:p>
          <a:p>
            <a:pPr marL="285750" indent="-285750" algn="just">
              <a:buFont typeface="Wingdings" panose="05000000000000000000" pitchFamily="2" charset="2"/>
              <a:buChar char="§"/>
            </a:pPr>
            <a:r>
              <a:rPr lang="en-US" sz="1600" b="1" i="0" dirty="0">
                <a:solidFill>
                  <a:srgbClr val="333333"/>
                </a:solidFill>
                <a:effectLst/>
              </a:rPr>
              <a:t>RESET:</a:t>
            </a:r>
            <a:r>
              <a:rPr lang="en-US" sz="1600" b="0" i="0" dirty="0">
                <a:solidFill>
                  <a:srgbClr val="333333"/>
                </a:solidFill>
                <a:effectLst/>
              </a:rPr>
              <a:t> RESET is an active high signal. It clears the control register and sets all ports in the input mode.</a:t>
            </a:r>
          </a:p>
          <a:p>
            <a:pPr marL="285750" indent="-285750" algn="just">
              <a:buFont typeface="Wingdings" panose="05000000000000000000" pitchFamily="2" charset="2"/>
              <a:buChar char="§"/>
            </a:pPr>
            <a:r>
              <a:rPr lang="en-US" sz="1600" b="1" i="0" dirty="0">
                <a:solidFill>
                  <a:srgbClr val="333333"/>
                </a:solidFill>
                <a:effectLst/>
              </a:rPr>
              <a:t>A0 and A1:</a:t>
            </a:r>
            <a:r>
              <a:rPr lang="en-US" sz="1600" b="0" i="0" dirty="0">
                <a:solidFill>
                  <a:srgbClr val="333333"/>
                </a:solidFill>
                <a:effectLst/>
              </a:rPr>
              <a:t> The selection of input port and control word register is done using A0 and A1 in conjunction with RD and WR. A0 and A1 are normally connected to the least significant bits of the address bus</a:t>
            </a:r>
          </a:p>
        </p:txBody>
      </p:sp>
      <p:sp>
        <p:nvSpPr>
          <p:cNvPr id="9" name="TextBox 8">
            <a:extLst>
              <a:ext uri="{FF2B5EF4-FFF2-40B4-BE49-F238E27FC236}">
                <a16:creationId xmlns:a16="http://schemas.microsoft.com/office/drawing/2014/main" id="{0EA9362C-23A2-0969-7883-58729546FADF}"/>
              </a:ext>
            </a:extLst>
          </p:cNvPr>
          <p:cNvSpPr txBox="1"/>
          <p:nvPr/>
        </p:nvSpPr>
        <p:spPr>
          <a:xfrm>
            <a:off x="5611053" y="2561589"/>
            <a:ext cx="1449820" cy="338554"/>
          </a:xfrm>
          <a:prstGeom prst="rect">
            <a:avLst/>
          </a:prstGeom>
          <a:noFill/>
        </p:spPr>
        <p:txBody>
          <a:bodyPr wrap="none" rtlCol="0">
            <a:spAutoFit/>
          </a:bodyPr>
          <a:lstStyle/>
          <a:p>
            <a:r>
              <a:rPr lang="en-US" sz="1600" b="1" u="sng" dirty="0"/>
              <a:t>Control Signals</a:t>
            </a:r>
            <a:endParaRPr lang="en-IN" sz="1600" b="1" u="sng" dirty="0"/>
          </a:p>
        </p:txBody>
      </p:sp>
      <p:sp>
        <p:nvSpPr>
          <p:cNvPr id="11" name="TextBox 10">
            <a:extLst>
              <a:ext uri="{FF2B5EF4-FFF2-40B4-BE49-F238E27FC236}">
                <a16:creationId xmlns:a16="http://schemas.microsoft.com/office/drawing/2014/main" id="{0F8DAB12-5B34-C328-DDE5-2481A2221DBB}"/>
              </a:ext>
            </a:extLst>
          </p:cNvPr>
          <p:cNvSpPr txBox="1"/>
          <p:nvPr/>
        </p:nvSpPr>
        <p:spPr>
          <a:xfrm>
            <a:off x="178904" y="3279337"/>
            <a:ext cx="1507745" cy="2585323"/>
          </a:xfrm>
          <a:prstGeom prst="rect">
            <a:avLst/>
          </a:prstGeom>
          <a:noFill/>
        </p:spPr>
        <p:txBody>
          <a:bodyPr wrap="square">
            <a:spAutoFit/>
          </a:bodyPr>
          <a:lstStyle/>
          <a:p>
            <a:r>
              <a:rPr lang="en-US" b="1" i="0" dirty="0">
                <a:solidFill>
                  <a:srgbClr val="333333"/>
                </a:solidFill>
                <a:effectLst/>
                <a:latin typeface="inter-regular"/>
              </a:rPr>
              <a:t>PA</a:t>
            </a:r>
            <a:r>
              <a:rPr lang="en-US" b="1" i="0" baseline="-25000" dirty="0">
                <a:solidFill>
                  <a:srgbClr val="333333"/>
                </a:solidFill>
                <a:effectLst/>
                <a:latin typeface="inter-regular"/>
              </a:rPr>
              <a:t>0</a:t>
            </a:r>
            <a:r>
              <a:rPr lang="en-US" b="1" i="0" dirty="0">
                <a:solidFill>
                  <a:srgbClr val="333333"/>
                </a:solidFill>
                <a:effectLst/>
                <a:latin typeface="inter-regular"/>
              </a:rPr>
              <a:t> - PA</a:t>
            </a:r>
            <a:r>
              <a:rPr lang="en-US" b="1" i="0" baseline="-25000" dirty="0">
                <a:solidFill>
                  <a:srgbClr val="333333"/>
                </a:solidFill>
                <a:effectLst/>
                <a:latin typeface="inter-regular"/>
              </a:rPr>
              <a:t>7</a:t>
            </a:r>
            <a:r>
              <a:rPr lang="en-US" b="1" i="0" dirty="0">
                <a:solidFill>
                  <a:srgbClr val="333333"/>
                </a:solidFill>
                <a:effectLst/>
                <a:latin typeface="inter-regular"/>
              </a:rPr>
              <a:t> :</a:t>
            </a:r>
            <a:r>
              <a:rPr lang="en-US" b="0" i="0" dirty="0">
                <a:solidFill>
                  <a:srgbClr val="333333"/>
                </a:solidFill>
                <a:effectLst/>
                <a:latin typeface="inter-regular"/>
              </a:rPr>
              <a:t>8 Pins of port A </a:t>
            </a:r>
            <a:r>
              <a:rPr lang="en-US" b="1" i="0" dirty="0">
                <a:solidFill>
                  <a:srgbClr val="333333"/>
                </a:solidFill>
                <a:effectLst/>
                <a:latin typeface="inter-regular"/>
              </a:rPr>
              <a:t>PB</a:t>
            </a:r>
            <a:r>
              <a:rPr lang="en-US" b="1" i="0" baseline="-25000" dirty="0">
                <a:solidFill>
                  <a:srgbClr val="333333"/>
                </a:solidFill>
                <a:effectLst/>
                <a:latin typeface="inter-regular"/>
              </a:rPr>
              <a:t>0</a:t>
            </a:r>
            <a:r>
              <a:rPr lang="en-US" b="1" i="0" dirty="0">
                <a:solidFill>
                  <a:srgbClr val="333333"/>
                </a:solidFill>
                <a:effectLst/>
                <a:latin typeface="inter-regular"/>
              </a:rPr>
              <a:t> - PB</a:t>
            </a:r>
            <a:r>
              <a:rPr lang="en-US" b="1" i="0" baseline="-25000" dirty="0">
                <a:solidFill>
                  <a:srgbClr val="333333"/>
                </a:solidFill>
                <a:effectLst/>
                <a:latin typeface="inter-regular"/>
              </a:rPr>
              <a:t>7</a:t>
            </a:r>
            <a:r>
              <a:rPr lang="en-US" b="1" i="0" dirty="0">
                <a:solidFill>
                  <a:srgbClr val="333333"/>
                </a:solidFill>
                <a:effectLst/>
                <a:latin typeface="inter-regular"/>
              </a:rPr>
              <a:t> :</a:t>
            </a:r>
            <a:r>
              <a:rPr lang="en-US" b="0" i="0" dirty="0">
                <a:solidFill>
                  <a:srgbClr val="333333"/>
                </a:solidFill>
                <a:effectLst/>
                <a:latin typeface="inter-regular"/>
              </a:rPr>
              <a:t>8 pins of port B </a:t>
            </a:r>
            <a:r>
              <a:rPr lang="en-US" b="1" i="0" dirty="0">
                <a:solidFill>
                  <a:srgbClr val="333333"/>
                </a:solidFill>
                <a:effectLst/>
                <a:latin typeface="inter-regular"/>
              </a:rPr>
              <a:t>PC</a:t>
            </a:r>
            <a:r>
              <a:rPr lang="en-US" b="1" i="0" baseline="-25000" dirty="0">
                <a:solidFill>
                  <a:srgbClr val="333333"/>
                </a:solidFill>
                <a:effectLst/>
                <a:latin typeface="inter-regular"/>
              </a:rPr>
              <a:t>0</a:t>
            </a:r>
            <a:r>
              <a:rPr lang="en-US" b="1" i="0" dirty="0">
                <a:solidFill>
                  <a:srgbClr val="333333"/>
                </a:solidFill>
                <a:effectLst/>
                <a:latin typeface="inter-regular"/>
              </a:rPr>
              <a:t> - PC</a:t>
            </a:r>
            <a:r>
              <a:rPr lang="en-US" b="1" i="0" baseline="-25000" dirty="0">
                <a:solidFill>
                  <a:srgbClr val="333333"/>
                </a:solidFill>
                <a:effectLst/>
                <a:latin typeface="inter-regular"/>
              </a:rPr>
              <a:t>3</a:t>
            </a:r>
            <a:r>
              <a:rPr lang="en-US" b="1" i="0" dirty="0">
                <a:solidFill>
                  <a:srgbClr val="333333"/>
                </a:solidFill>
                <a:effectLst/>
                <a:latin typeface="inter-regular"/>
              </a:rPr>
              <a:t> :</a:t>
            </a:r>
            <a:r>
              <a:rPr lang="en-US" b="0" i="0" dirty="0">
                <a:solidFill>
                  <a:srgbClr val="333333"/>
                </a:solidFill>
                <a:effectLst/>
                <a:latin typeface="inter-regular"/>
              </a:rPr>
              <a:t>4 pins of port </a:t>
            </a:r>
            <a:r>
              <a:rPr lang="en-US" b="1" i="0" dirty="0" err="1">
                <a:solidFill>
                  <a:srgbClr val="333333"/>
                </a:solidFill>
                <a:effectLst/>
                <a:latin typeface="inter-regular"/>
              </a:rPr>
              <a:t>C</a:t>
            </a:r>
            <a:r>
              <a:rPr lang="en-US" b="1" i="0" baseline="-25000" dirty="0" err="1">
                <a:solidFill>
                  <a:srgbClr val="333333"/>
                </a:solidFill>
                <a:effectLst/>
                <a:latin typeface="inter-regular"/>
              </a:rPr>
              <a:t>lower</a:t>
            </a:r>
            <a:r>
              <a:rPr lang="en-US" b="1" i="0" dirty="0">
                <a:solidFill>
                  <a:srgbClr val="333333"/>
                </a:solidFill>
                <a:effectLst/>
                <a:latin typeface="inter-regular"/>
              </a:rPr>
              <a:t> PC</a:t>
            </a:r>
            <a:r>
              <a:rPr lang="en-US" b="1" i="0" baseline="-25000" dirty="0">
                <a:solidFill>
                  <a:srgbClr val="333333"/>
                </a:solidFill>
                <a:effectLst/>
                <a:latin typeface="inter-regular"/>
              </a:rPr>
              <a:t>4</a:t>
            </a:r>
            <a:r>
              <a:rPr lang="en-US" b="1" i="0" dirty="0">
                <a:solidFill>
                  <a:srgbClr val="333333"/>
                </a:solidFill>
                <a:effectLst/>
                <a:latin typeface="inter-regular"/>
              </a:rPr>
              <a:t> - PC</a:t>
            </a:r>
            <a:r>
              <a:rPr lang="en-US" b="1" i="0" baseline="-25000" dirty="0">
                <a:solidFill>
                  <a:srgbClr val="333333"/>
                </a:solidFill>
                <a:effectLst/>
                <a:latin typeface="inter-regular"/>
              </a:rPr>
              <a:t>7</a:t>
            </a:r>
            <a:r>
              <a:rPr lang="en-US" b="1" i="0" dirty="0">
                <a:solidFill>
                  <a:srgbClr val="333333"/>
                </a:solidFill>
                <a:effectLst/>
                <a:latin typeface="inter-regular"/>
              </a:rPr>
              <a:t> :</a:t>
            </a:r>
            <a:r>
              <a:rPr lang="en-US" b="0" i="0" dirty="0">
                <a:solidFill>
                  <a:srgbClr val="333333"/>
                </a:solidFill>
                <a:effectLst/>
                <a:latin typeface="inter-regular"/>
              </a:rPr>
              <a:t>4 pins of Port C</a:t>
            </a:r>
            <a:r>
              <a:rPr lang="en-US" b="0" i="0" baseline="-25000" dirty="0">
                <a:solidFill>
                  <a:srgbClr val="333333"/>
                </a:solidFill>
                <a:effectLst/>
                <a:latin typeface="inter-regular"/>
              </a:rPr>
              <a:t>upper</a:t>
            </a:r>
            <a:endParaRPr lang="en-IN" dirty="0"/>
          </a:p>
        </p:txBody>
      </p:sp>
    </p:spTree>
    <p:extLst>
      <p:ext uri="{BB962C8B-B14F-4D97-AF65-F5344CB8AC3E}">
        <p14:creationId xmlns:p14="http://schemas.microsoft.com/office/powerpoint/2010/main" val="1153957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2EAFF0-8A16-9D0D-6F53-8600480AB8B8}"/>
              </a:ext>
            </a:extLst>
          </p:cNvPr>
          <p:cNvPicPr>
            <a:picLocks noGrp="1" noChangeAspect="1"/>
          </p:cNvPicPr>
          <p:nvPr>
            <p:ph idx="1"/>
          </p:nvPr>
        </p:nvPicPr>
        <p:blipFill>
          <a:blip r:embed="rId2"/>
          <a:stretch>
            <a:fillRect/>
          </a:stretch>
        </p:blipFill>
        <p:spPr>
          <a:xfrm>
            <a:off x="1028286" y="1095375"/>
            <a:ext cx="5213488" cy="2333625"/>
          </a:xfrm>
        </p:spPr>
      </p:pic>
      <p:pic>
        <p:nvPicPr>
          <p:cNvPr id="7" name="Picture 6">
            <a:extLst>
              <a:ext uri="{FF2B5EF4-FFF2-40B4-BE49-F238E27FC236}">
                <a16:creationId xmlns:a16="http://schemas.microsoft.com/office/drawing/2014/main" id="{CD5E59F6-4B0D-CC23-B7FE-0480E57C54D0}"/>
              </a:ext>
            </a:extLst>
          </p:cNvPr>
          <p:cNvPicPr>
            <a:picLocks noChangeAspect="1"/>
          </p:cNvPicPr>
          <p:nvPr/>
        </p:nvPicPr>
        <p:blipFill>
          <a:blip r:embed="rId3"/>
          <a:stretch>
            <a:fillRect/>
          </a:stretch>
        </p:blipFill>
        <p:spPr>
          <a:xfrm>
            <a:off x="1028286" y="3741668"/>
            <a:ext cx="5425523" cy="2343150"/>
          </a:xfrm>
          <a:prstGeom prst="rect">
            <a:avLst/>
          </a:prstGeom>
        </p:spPr>
      </p:pic>
      <p:cxnSp>
        <p:nvCxnSpPr>
          <p:cNvPr id="9" name="Straight Arrow Connector 8">
            <a:extLst>
              <a:ext uri="{FF2B5EF4-FFF2-40B4-BE49-F238E27FC236}">
                <a16:creationId xmlns:a16="http://schemas.microsoft.com/office/drawing/2014/main" id="{02629E9C-1C85-7809-227A-9FCACA7C81AE}"/>
              </a:ext>
            </a:extLst>
          </p:cNvPr>
          <p:cNvCxnSpPr>
            <a:cxnSpLocks/>
          </p:cNvCxnSpPr>
          <p:nvPr/>
        </p:nvCxnSpPr>
        <p:spPr>
          <a:xfrm>
            <a:off x="7010400" y="2345635"/>
            <a:ext cx="129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D269945-D852-8C02-80E2-B7A150B61395}"/>
              </a:ext>
            </a:extLst>
          </p:cNvPr>
          <p:cNvSpPr txBox="1"/>
          <p:nvPr/>
        </p:nvSpPr>
        <p:spPr>
          <a:xfrm>
            <a:off x="8749255" y="2160969"/>
            <a:ext cx="864211" cy="369332"/>
          </a:xfrm>
          <a:prstGeom prst="rect">
            <a:avLst/>
          </a:prstGeom>
          <a:noFill/>
        </p:spPr>
        <p:txBody>
          <a:bodyPr wrap="none" rtlCol="0">
            <a:spAutoFit/>
          </a:bodyPr>
          <a:lstStyle/>
          <a:p>
            <a:r>
              <a:rPr lang="en-US" dirty="0"/>
              <a:t>1</a:t>
            </a:r>
            <a:r>
              <a:rPr lang="en-US" baseline="30000" dirty="0"/>
              <a:t>st</a:t>
            </a:r>
            <a:r>
              <a:rPr lang="en-US" dirty="0"/>
              <a:t> Unit</a:t>
            </a:r>
            <a:endParaRPr lang="en-IN" dirty="0"/>
          </a:p>
        </p:txBody>
      </p:sp>
      <p:sp>
        <p:nvSpPr>
          <p:cNvPr id="12" name="TextBox 11">
            <a:extLst>
              <a:ext uri="{FF2B5EF4-FFF2-40B4-BE49-F238E27FC236}">
                <a16:creationId xmlns:a16="http://schemas.microsoft.com/office/drawing/2014/main" id="{22679793-D80F-4BDB-9B76-77F90DDFAB52}"/>
              </a:ext>
            </a:extLst>
          </p:cNvPr>
          <p:cNvSpPr txBox="1"/>
          <p:nvPr/>
        </p:nvSpPr>
        <p:spPr>
          <a:xfrm>
            <a:off x="9020925" y="4492488"/>
            <a:ext cx="966931" cy="369332"/>
          </a:xfrm>
          <a:prstGeom prst="rect">
            <a:avLst/>
          </a:prstGeom>
          <a:noFill/>
        </p:spPr>
        <p:txBody>
          <a:bodyPr wrap="none" rtlCol="0">
            <a:spAutoFit/>
          </a:bodyPr>
          <a:lstStyle/>
          <a:p>
            <a:r>
              <a:rPr lang="en-US" dirty="0"/>
              <a:t>2</a:t>
            </a:r>
            <a:r>
              <a:rPr lang="en-US" baseline="30000" dirty="0"/>
              <a:t>nd</a:t>
            </a:r>
            <a:r>
              <a:rPr lang="en-US" dirty="0"/>
              <a:t>  Unit</a:t>
            </a:r>
            <a:endParaRPr lang="en-IN" dirty="0"/>
          </a:p>
        </p:txBody>
      </p:sp>
      <p:cxnSp>
        <p:nvCxnSpPr>
          <p:cNvPr id="13" name="Straight Arrow Connector 12">
            <a:extLst>
              <a:ext uri="{FF2B5EF4-FFF2-40B4-BE49-F238E27FC236}">
                <a16:creationId xmlns:a16="http://schemas.microsoft.com/office/drawing/2014/main" id="{CFAB8039-4319-C6EA-2FB1-FF746E45979A}"/>
              </a:ext>
            </a:extLst>
          </p:cNvPr>
          <p:cNvCxnSpPr>
            <a:cxnSpLocks/>
          </p:cNvCxnSpPr>
          <p:nvPr/>
        </p:nvCxnSpPr>
        <p:spPr>
          <a:xfrm>
            <a:off x="7162800" y="4677154"/>
            <a:ext cx="129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98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419A099-FE84-73BE-7BB3-14DE2B3F364F}"/>
              </a:ext>
            </a:extLst>
          </p:cNvPr>
          <p:cNvSpPr>
            <a:spLocks noGrp="1"/>
          </p:cNvSpPr>
          <p:nvPr>
            <p:ph type="title"/>
          </p:nvPr>
        </p:nvSpPr>
        <p:spPr>
          <a:xfrm>
            <a:off x="361122" y="113333"/>
            <a:ext cx="10515600" cy="416753"/>
          </a:xfrm>
        </p:spPr>
        <p:txBody>
          <a:bodyPr>
            <a:normAutofit fontScale="90000"/>
          </a:bodyPr>
          <a:lstStyle/>
          <a:p>
            <a:pPr algn="just"/>
            <a:r>
              <a:rPr lang="en-US" sz="3200" b="1" i="1" u="sng" dirty="0">
                <a:latin typeface="+mn-lt"/>
              </a:rPr>
              <a:t>Programmable Timer Controller</a:t>
            </a:r>
            <a:endParaRPr lang="en-IN" sz="3200" b="1" i="1" u="sng" dirty="0">
              <a:latin typeface="+mn-lt"/>
            </a:endParaRPr>
          </a:p>
        </p:txBody>
      </p:sp>
      <p:sp>
        <p:nvSpPr>
          <p:cNvPr id="6" name="TextBox 5">
            <a:extLst>
              <a:ext uri="{FF2B5EF4-FFF2-40B4-BE49-F238E27FC236}">
                <a16:creationId xmlns:a16="http://schemas.microsoft.com/office/drawing/2014/main" id="{5B1F1373-7FC0-552D-4624-6EE0DB13D74F}"/>
              </a:ext>
            </a:extLst>
          </p:cNvPr>
          <p:cNvSpPr txBox="1"/>
          <p:nvPr/>
        </p:nvSpPr>
        <p:spPr>
          <a:xfrm>
            <a:off x="453887" y="530086"/>
            <a:ext cx="10757452" cy="830997"/>
          </a:xfrm>
          <a:prstGeom prst="rect">
            <a:avLst/>
          </a:prstGeom>
          <a:noFill/>
        </p:spPr>
        <p:txBody>
          <a:bodyPr wrap="square">
            <a:spAutoFit/>
          </a:bodyPr>
          <a:lstStyle/>
          <a:p>
            <a:pPr algn="just"/>
            <a:r>
              <a:rPr lang="en-US" sz="1600" b="0" i="0" dirty="0">
                <a:solidFill>
                  <a:srgbClr val="333333"/>
                </a:solidFill>
                <a:effectLst/>
              </a:rPr>
              <a:t>Used in real time application for </a:t>
            </a:r>
            <a:r>
              <a:rPr lang="en-US" sz="1600" b="1" i="0" dirty="0">
                <a:solidFill>
                  <a:srgbClr val="333333"/>
                </a:solidFill>
                <a:effectLst/>
              </a:rPr>
              <a:t>timing and counting function </a:t>
            </a:r>
            <a:r>
              <a:rPr lang="en-US" sz="1600" b="0" i="0" dirty="0">
                <a:solidFill>
                  <a:srgbClr val="333333"/>
                </a:solidFill>
                <a:effectLst/>
              </a:rPr>
              <a:t>such as BCD/binary counting, generation of accurate time delay, generation of square wave of desired frequency, rate generation, hardware/software triggered strobe signal, one shot signal of desired width </a:t>
            </a:r>
            <a:r>
              <a:rPr lang="en-US" sz="1600" b="0" i="0" dirty="0" err="1">
                <a:solidFill>
                  <a:srgbClr val="333333"/>
                </a:solidFill>
                <a:effectLst/>
              </a:rPr>
              <a:t>etc</a:t>
            </a:r>
            <a:endParaRPr lang="en-IN" sz="1600" dirty="0"/>
          </a:p>
        </p:txBody>
      </p:sp>
      <p:sp>
        <p:nvSpPr>
          <p:cNvPr id="8" name="TextBox 7">
            <a:extLst>
              <a:ext uri="{FF2B5EF4-FFF2-40B4-BE49-F238E27FC236}">
                <a16:creationId xmlns:a16="http://schemas.microsoft.com/office/drawing/2014/main" id="{D7D1BF8B-A1C9-A561-E891-69F8DBE5C241}"/>
              </a:ext>
            </a:extLst>
          </p:cNvPr>
          <p:cNvSpPr txBox="1"/>
          <p:nvPr/>
        </p:nvSpPr>
        <p:spPr>
          <a:xfrm>
            <a:off x="453887" y="1408504"/>
            <a:ext cx="10469217" cy="369332"/>
          </a:xfrm>
          <a:prstGeom prst="rect">
            <a:avLst/>
          </a:prstGeom>
          <a:noFill/>
        </p:spPr>
        <p:txBody>
          <a:bodyPr wrap="square">
            <a:spAutoFit/>
          </a:bodyPr>
          <a:lstStyle/>
          <a:p>
            <a:r>
              <a:rPr lang="en-US" b="1" i="0" dirty="0">
                <a:solidFill>
                  <a:srgbClr val="333333"/>
                </a:solidFill>
                <a:effectLst/>
                <a:latin typeface="inter-bold"/>
              </a:rPr>
              <a:t>Intel 8253 and 8254</a:t>
            </a:r>
            <a:r>
              <a:rPr lang="en-US" dirty="0">
                <a:solidFill>
                  <a:srgbClr val="333333"/>
                </a:solidFill>
                <a:latin typeface="inter-regular"/>
              </a:rPr>
              <a:t>:</a:t>
            </a:r>
            <a:r>
              <a:rPr lang="en-US" b="0" i="0" dirty="0">
                <a:solidFill>
                  <a:srgbClr val="333333"/>
                </a:solidFill>
                <a:effectLst/>
                <a:latin typeface="inter-regular"/>
              </a:rPr>
              <a:t>Both are pin to pin compatible and operate in </a:t>
            </a:r>
            <a:r>
              <a:rPr lang="en-US" b="1" i="0" dirty="0">
                <a:solidFill>
                  <a:srgbClr val="333333"/>
                </a:solidFill>
                <a:effectLst/>
                <a:latin typeface="inter-regular"/>
              </a:rPr>
              <a:t>six modes</a:t>
            </a:r>
            <a:endParaRPr lang="en-IN" b="1" dirty="0"/>
          </a:p>
        </p:txBody>
      </p:sp>
      <p:sp>
        <p:nvSpPr>
          <p:cNvPr id="10" name="TextBox 9">
            <a:extLst>
              <a:ext uri="{FF2B5EF4-FFF2-40B4-BE49-F238E27FC236}">
                <a16:creationId xmlns:a16="http://schemas.microsoft.com/office/drawing/2014/main" id="{2A3FDA19-8517-A828-C835-F3C4F1C85426}"/>
              </a:ext>
            </a:extLst>
          </p:cNvPr>
          <p:cNvSpPr txBox="1"/>
          <p:nvPr/>
        </p:nvSpPr>
        <p:spPr>
          <a:xfrm>
            <a:off x="622852" y="1825257"/>
            <a:ext cx="6096000" cy="2123658"/>
          </a:xfrm>
          <a:prstGeom prst="rect">
            <a:avLst/>
          </a:prstGeom>
          <a:noFill/>
        </p:spPr>
        <p:txBody>
          <a:bodyPr wrap="square">
            <a:spAutoFit/>
          </a:bodyPr>
          <a:lstStyle/>
          <a:p>
            <a:pPr marL="285750" indent="-285750" algn="just">
              <a:buFont typeface="Wingdings" panose="05000000000000000000" pitchFamily="2" charset="2"/>
              <a:buChar char="§"/>
            </a:pPr>
            <a:r>
              <a:rPr lang="en-IN" sz="1600" b="1" i="0" dirty="0">
                <a:solidFill>
                  <a:srgbClr val="333333"/>
                </a:solidFill>
                <a:effectLst/>
                <a:latin typeface="inter-regular"/>
              </a:rPr>
              <a:t>Mode 0: </a:t>
            </a:r>
            <a:r>
              <a:rPr lang="en-IN" sz="1600" b="0" i="0" dirty="0">
                <a:solidFill>
                  <a:srgbClr val="333333"/>
                </a:solidFill>
                <a:effectLst/>
                <a:latin typeface="inter-regular"/>
              </a:rPr>
              <a:t>Interrupt on terminal count</a:t>
            </a:r>
          </a:p>
          <a:p>
            <a:pPr marL="285750" indent="-285750" algn="just">
              <a:buFont typeface="Wingdings" panose="05000000000000000000" pitchFamily="2" charset="2"/>
              <a:buChar char="§"/>
            </a:pPr>
            <a:r>
              <a:rPr lang="en-IN" sz="1600" b="1" i="0" dirty="0">
                <a:solidFill>
                  <a:srgbClr val="333333"/>
                </a:solidFill>
                <a:effectLst/>
                <a:latin typeface="inter-regular"/>
              </a:rPr>
              <a:t>Mode 1: </a:t>
            </a:r>
            <a:r>
              <a:rPr lang="en-IN" sz="1600" b="0" i="0" dirty="0">
                <a:solidFill>
                  <a:srgbClr val="333333"/>
                </a:solidFill>
                <a:effectLst/>
                <a:latin typeface="inter-regular"/>
              </a:rPr>
              <a:t>Programmable one-shot</a:t>
            </a:r>
          </a:p>
          <a:p>
            <a:pPr marL="285750" indent="-285750" algn="just">
              <a:buFont typeface="Wingdings" panose="05000000000000000000" pitchFamily="2" charset="2"/>
              <a:buChar char="§"/>
            </a:pPr>
            <a:r>
              <a:rPr lang="en-IN" sz="1600" b="1" i="0" dirty="0">
                <a:solidFill>
                  <a:srgbClr val="333333"/>
                </a:solidFill>
                <a:effectLst/>
                <a:latin typeface="inter-regular"/>
              </a:rPr>
              <a:t>Mode 2: </a:t>
            </a:r>
            <a:r>
              <a:rPr lang="en-IN" sz="1600" i="0" dirty="0">
                <a:solidFill>
                  <a:srgbClr val="333333"/>
                </a:solidFill>
                <a:effectLst/>
                <a:latin typeface="inter-regular"/>
              </a:rPr>
              <a:t>Rate generator</a:t>
            </a:r>
          </a:p>
          <a:p>
            <a:pPr marL="285750" indent="-285750" algn="just">
              <a:buFont typeface="Wingdings" panose="05000000000000000000" pitchFamily="2" charset="2"/>
              <a:buChar char="§"/>
            </a:pPr>
            <a:r>
              <a:rPr lang="en-IN" sz="1600" b="1" i="0" dirty="0">
                <a:solidFill>
                  <a:srgbClr val="333333"/>
                </a:solidFill>
                <a:effectLst/>
                <a:latin typeface="inter-regular"/>
              </a:rPr>
              <a:t>Mode 3: </a:t>
            </a:r>
            <a:r>
              <a:rPr lang="en-IN" sz="1600" b="0" i="0" dirty="0">
                <a:solidFill>
                  <a:srgbClr val="333333"/>
                </a:solidFill>
                <a:effectLst/>
                <a:latin typeface="inter-regular"/>
              </a:rPr>
              <a:t>Square wave generator</a:t>
            </a:r>
          </a:p>
          <a:p>
            <a:pPr marL="285750" indent="-285750" algn="just">
              <a:buFont typeface="Wingdings" panose="05000000000000000000" pitchFamily="2" charset="2"/>
              <a:buChar char="§"/>
            </a:pPr>
            <a:r>
              <a:rPr lang="en-IN" sz="1600" b="1" i="0" dirty="0">
                <a:solidFill>
                  <a:srgbClr val="333333"/>
                </a:solidFill>
                <a:effectLst/>
                <a:latin typeface="inter-regular"/>
              </a:rPr>
              <a:t>Mode 4: </a:t>
            </a:r>
            <a:r>
              <a:rPr lang="en-IN" sz="1600" b="0" i="0" dirty="0">
                <a:solidFill>
                  <a:srgbClr val="333333"/>
                </a:solidFill>
                <a:effectLst/>
                <a:latin typeface="inter-regular"/>
              </a:rPr>
              <a:t>Software triggered mode</a:t>
            </a:r>
          </a:p>
          <a:p>
            <a:pPr marL="285750" indent="-285750" algn="just">
              <a:buFont typeface="Wingdings" panose="05000000000000000000" pitchFamily="2" charset="2"/>
              <a:buChar char="§"/>
            </a:pPr>
            <a:r>
              <a:rPr lang="en-IN" sz="1600" b="1" i="0" dirty="0">
                <a:solidFill>
                  <a:srgbClr val="333333"/>
                </a:solidFill>
                <a:effectLst/>
                <a:latin typeface="inter-regular"/>
              </a:rPr>
              <a:t>Mode 5: </a:t>
            </a:r>
            <a:r>
              <a:rPr lang="en-IN" sz="1600" b="0" i="0" dirty="0">
                <a:solidFill>
                  <a:srgbClr val="333333"/>
                </a:solidFill>
                <a:effectLst/>
                <a:latin typeface="inter-regular"/>
              </a:rPr>
              <a:t>Hardware triggered mode</a:t>
            </a:r>
          </a:p>
          <a:p>
            <a:pPr algn="just"/>
            <a:r>
              <a:rPr lang="en-IN" sz="1600" b="0" i="0" dirty="0">
                <a:solidFill>
                  <a:srgbClr val="333333"/>
                </a:solidFill>
                <a:effectLst/>
                <a:latin typeface="inter-regular"/>
              </a:rPr>
              <a:t>Note: The 8254 is compatible to 8086, 8088, 8085 and most other microprocessors</a:t>
            </a:r>
          </a:p>
        </p:txBody>
      </p:sp>
      <p:pic>
        <p:nvPicPr>
          <p:cNvPr id="4098" name="Picture 2" descr="Peripheral Devices">
            <a:extLst>
              <a:ext uri="{FF2B5EF4-FFF2-40B4-BE49-F238E27FC236}">
                <a16:creationId xmlns:a16="http://schemas.microsoft.com/office/drawing/2014/main" id="{822BA276-21C7-343E-F42E-77CAF8DB0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452" y="1046922"/>
            <a:ext cx="4271548" cy="518040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3BB7862-C0FA-0BBA-BDBF-292C857C5497}"/>
              </a:ext>
            </a:extLst>
          </p:cNvPr>
          <p:cNvSpPr txBox="1"/>
          <p:nvPr/>
        </p:nvSpPr>
        <p:spPr>
          <a:xfrm>
            <a:off x="786227" y="4022608"/>
            <a:ext cx="4038600" cy="1323439"/>
          </a:xfrm>
          <a:prstGeom prst="rect">
            <a:avLst/>
          </a:prstGeom>
          <a:noFill/>
        </p:spPr>
        <p:txBody>
          <a:bodyPr wrap="square">
            <a:spAutoFit/>
          </a:bodyPr>
          <a:lstStyle/>
          <a:p>
            <a:pPr algn="just"/>
            <a:r>
              <a:rPr lang="en-US" sz="1600" b="0" i="0" dirty="0">
                <a:solidFill>
                  <a:srgbClr val="333333"/>
                </a:solidFill>
                <a:effectLst/>
                <a:latin typeface="inter-regular"/>
              </a:rPr>
              <a:t>24-pin IC and operates at 5 </a:t>
            </a:r>
            <a:r>
              <a:rPr lang="en-US" sz="1600" b="0" i="0" dirty="0" err="1">
                <a:solidFill>
                  <a:srgbClr val="333333"/>
                </a:solidFill>
                <a:effectLst/>
                <a:latin typeface="inter-regular"/>
              </a:rPr>
              <a:t>V</a:t>
            </a:r>
            <a:r>
              <a:rPr lang="en-US" sz="1600" b="1" i="0" dirty="0" err="1">
                <a:solidFill>
                  <a:srgbClr val="333333"/>
                </a:solidFill>
                <a:effectLst/>
                <a:latin typeface="inter-bold"/>
              </a:rPr>
              <a:t>d.c</a:t>
            </a:r>
            <a:r>
              <a:rPr lang="en-US" sz="1600" b="1" i="0" dirty="0">
                <a:solidFill>
                  <a:srgbClr val="333333"/>
                </a:solidFill>
                <a:effectLst/>
                <a:latin typeface="inter-bold"/>
              </a:rPr>
              <a:t>..</a:t>
            </a:r>
            <a:r>
              <a:rPr lang="en-US" sz="1600" b="0" i="0" dirty="0">
                <a:solidFill>
                  <a:srgbClr val="333333"/>
                </a:solidFill>
                <a:effectLst/>
                <a:latin typeface="inter-regular"/>
              </a:rPr>
              <a:t> It contains three independent 16-bit counters. The programmer can program 8253 to operate in any one of the 6 operating modes. It operates under software control.</a:t>
            </a:r>
            <a:endParaRPr lang="en-IN" sz="1600" dirty="0"/>
          </a:p>
        </p:txBody>
      </p:sp>
      <p:pic>
        <p:nvPicPr>
          <p:cNvPr id="4100" name="Picture 4" descr="Peripheral Devices">
            <a:extLst>
              <a:ext uri="{FF2B5EF4-FFF2-40B4-BE49-F238E27FC236}">
                <a16:creationId xmlns:a16="http://schemas.microsoft.com/office/drawing/2014/main" id="{6762E231-C92A-2DC8-5433-3FB27339D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322" y="3565690"/>
            <a:ext cx="3095625" cy="30289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8D785DE-3816-C1F8-18AC-6D2FCE1B7338}"/>
              </a:ext>
            </a:extLst>
          </p:cNvPr>
          <p:cNvSpPr txBox="1"/>
          <p:nvPr/>
        </p:nvSpPr>
        <p:spPr>
          <a:xfrm>
            <a:off x="9508309" y="6141395"/>
            <a:ext cx="1703030" cy="338554"/>
          </a:xfrm>
          <a:prstGeom prst="rect">
            <a:avLst/>
          </a:prstGeom>
          <a:noFill/>
        </p:spPr>
        <p:txBody>
          <a:bodyPr wrap="none" rtlCol="0">
            <a:spAutoFit/>
          </a:bodyPr>
          <a:lstStyle/>
          <a:p>
            <a:pPr algn="just"/>
            <a:r>
              <a:rPr lang="en-US" sz="1600" b="1" dirty="0"/>
              <a:t>8254 Architecture</a:t>
            </a:r>
            <a:endParaRPr lang="en-IN" sz="1600" b="1" dirty="0"/>
          </a:p>
        </p:txBody>
      </p:sp>
      <p:sp>
        <p:nvSpPr>
          <p:cNvPr id="14" name="TextBox 13">
            <a:extLst>
              <a:ext uri="{FF2B5EF4-FFF2-40B4-BE49-F238E27FC236}">
                <a16:creationId xmlns:a16="http://schemas.microsoft.com/office/drawing/2014/main" id="{A47657BA-D83F-807F-A295-C6751934F76A}"/>
              </a:ext>
            </a:extLst>
          </p:cNvPr>
          <p:cNvSpPr txBox="1"/>
          <p:nvPr/>
        </p:nvSpPr>
        <p:spPr>
          <a:xfrm>
            <a:off x="5590760" y="6479949"/>
            <a:ext cx="1678986" cy="338554"/>
          </a:xfrm>
          <a:prstGeom prst="rect">
            <a:avLst/>
          </a:prstGeom>
          <a:noFill/>
        </p:spPr>
        <p:txBody>
          <a:bodyPr wrap="none" rtlCol="0">
            <a:spAutoFit/>
          </a:bodyPr>
          <a:lstStyle/>
          <a:p>
            <a:pPr algn="just"/>
            <a:r>
              <a:rPr lang="en-US" sz="1600" b="1" dirty="0"/>
              <a:t>8254 Pin Diagram</a:t>
            </a:r>
            <a:endParaRPr lang="en-IN" sz="1600" b="1" dirty="0"/>
          </a:p>
        </p:txBody>
      </p:sp>
    </p:spTree>
    <p:extLst>
      <p:ext uri="{BB962C8B-B14F-4D97-AF65-F5344CB8AC3E}">
        <p14:creationId xmlns:p14="http://schemas.microsoft.com/office/powerpoint/2010/main" val="1980135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FC015F-9AFB-A614-4DE4-1CB3692B088B}"/>
              </a:ext>
            </a:extLst>
          </p:cNvPr>
          <p:cNvSpPr txBox="1"/>
          <p:nvPr/>
        </p:nvSpPr>
        <p:spPr>
          <a:xfrm>
            <a:off x="384313" y="180132"/>
            <a:ext cx="6520070" cy="5693866"/>
          </a:xfrm>
          <a:prstGeom prst="rect">
            <a:avLst/>
          </a:prstGeom>
          <a:noFill/>
        </p:spPr>
        <p:txBody>
          <a:bodyPr wrap="square">
            <a:spAutoFit/>
          </a:bodyPr>
          <a:lstStyle/>
          <a:p>
            <a:pPr marL="285750" indent="-285750" algn="just">
              <a:buFont typeface="Wingdings" panose="05000000000000000000" pitchFamily="2" charset="2"/>
              <a:buChar char="q"/>
            </a:pPr>
            <a:r>
              <a:rPr lang="en-US" sz="1600" b="1" i="0" dirty="0">
                <a:solidFill>
                  <a:srgbClr val="333333"/>
                </a:solidFill>
                <a:effectLst/>
                <a:latin typeface="inter-bold"/>
              </a:rPr>
              <a:t>RD (Read):</a:t>
            </a:r>
            <a:r>
              <a:rPr lang="en-US" sz="1600" b="0" i="0" dirty="0">
                <a:solidFill>
                  <a:srgbClr val="333333"/>
                </a:solidFill>
                <a:effectLst/>
                <a:latin typeface="inter-regular"/>
              </a:rPr>
              <a:t> When this pin is LOW the CPU reads data.</a:t>
            </a:r>
          </a:p>
          <a:p>
            <a:pPr marL="285750" indent="-285750" algn="just">
              <a:buFont typeface="Wingdings" panose="05000000000000000000" pitchFamily="2" charset="2"/>
              <a:buChar char="q"/>
            </a:pPr>
            <a:r>
              <a:rPr lang="en-US" sz="1600" b="1" i="0" dirty="0">
                <a:solidFill>
                  <a:srgbClr val="333333"/>
                </a:solidFill>
                <a:effectLst/>
                <a:latin typeface="inter-bold"/>
              </a:rPr>
              <a:t>¯WR: (Write):</a:t>
            </a:r>
            <a:r>
              <a:rPr lang="en-US" sz="1600" b="0" i="0" dirty="0">
                <a:solidFill>
                  <a:srgbClr val="333333"/>
                </a:solidFill>
                <a:effectLst/>
                <a:latin typeface="inter-regular"/>
              </a:rPr>
              <a:t> When this is low, the CPU outputs data in the form of mode information or loading of counters.</a:t>
            </a:r>
          </a:p>
          <a:p>
            <a:pPr marL="285750" indent="-285750" algn="just">
              <a:buFont typeface="Wingdings" panose="05000000000000000000" pitchFamily="2" charset="2"/>
              <a:buChar char="q"/>
            </a:pPr>
            <a:r>
              <a:rPr lang="en-US" sz="1600" b="1" i="0" dirty="0">
                <a:solidFill>
                  <a:srgbClr val="333333"/>
                </a:solidFill>
                <a:effectLst/>
                <a:latin typeface="inter-bold"/>
              </a:rPr>
              <a:t>A</a:t>
            </a:r>
            <a:r>
              <a:rPr lang="en-US" sz="1600" b="1" i="0" baseline="-25000" dirty="0">
                <a:solidFill>
                  <a:srgbClr val="333333"/>
                </a:solidFill>
                <a:effectLst/>
                <a:latin typeface="inter-bold"/>
              </a:rPr>
              <a:t>0</a:t>
            </a:r>
            <a:r>
              <a:rPr lang="en-US" sz="1600" b="1" i="0" dirty="0">
                <a:solidFill>
                  <a:srgbClr val="333333"/>
                </a:solidFill>
                <a:effectLst/>
                <a:latin typeface="inter-bold"/>
              </a:rPr>
              <a:t>, A1:</a:t>
            </a:r>
            <a:r>
              <a:rPr lang="en-US" sz="1600" b="0" i="0" dirty="0">
                <a:solidFill>
                  <a:srgbClr val="333333"/>
                </a:solidFill>
                <a:effectLst/>
                <a:latin typeface="inter-regular"/>
              </a:rPr>
              <a:t> These pins are connected to the address bus. These are used to select one of three counters. These are also used to address the control word registers for mode selection.</a:t>
            </a:r>
          </a:p>
          <a:p>
            <a:pPr marL="285750" indent="-285750" algn="just">
              <a:buFont typeface="Wingdings" panose="05000000000000000000" pitchFamily="2" charset="2"/>
              <a:buChar char="q"/>
            </a:pPr>
            <a:r>
              <a:rPr lang="en-US" sz="1600" b="1" i="0" dirty="0">
                <a:solidFill>
                  <a:srgbClr val="333333"/>
                </a:solidFill>
                <a:effectLst/>
                <a:latin typeface="inter-bold"/>
              </a:rPr>
              <a:t>CS:</a:t>
            </a:r>
            <a:r>
              <a:rPr lang="en-US" sz="1600" b="0" i="0" dirty="0">
                <a:solidFill>
                  <a:srgbClr val="333333"/>
                </a:solidFill>
                <a:effectLst/>
                <a:latin typeface="inter-regular"/>
              </a:rPr>
              <a:t> Chip Select.</a:t>
            </a:r>
          </a:p>
          <a:p>
            <a:pPr marL="285750" indent="-285750" algn="just">
              <a:buFont typeface="Wingdings" panose="05000000000000000000" pitchFamily="2" charset="2"/>
              <a:buChar char="q"/>
            </a:pPr>
            <a:r>
              <a:rPr lang="en-US" sz="1600" b="1" i="0" dirty="0">
                <a:solidFill>
                  <a:srgbClr val="333333"/>
                </a:solidFill>
                <a:effectLst/>
                <a:latin typeface="inter-bold"/>
              </a:rPr>
              <a:t>D</a:t>
            </a:r>
            <a:r>
              <a:rPr lang="en-US" sz="1600" b="1" i="0" baseline="-25000" dirty="0">
                <a:solidFill>
                  <a:srgbClr val="333333"/>
                </a:solidFill>
                <a:effectLst/>
                <a:latin typeface="inter-bold"/>
              </a:rPr>
              <a:t>0</a:t>
            </a:r>
            <a:r>
              <a:rPr lang="en-US" sz="1600" b="1" i="0" dirty="0">
                <a:solidFill>
                  <a:srgbClr val="333333"/>
                </a:solidFill>
                <a:effectLst/>
                <a:latin typeface="inter-bold"/>
              </a:rPr>
              <a:t> - D</a:t>
            </a:r>
            <a:r>
              <a:rPr lang="en-US" sz="1600" b="1" i="0" baseline="-25000" dirty="0">
                <a:solidFill>
                  <a:srgbClr val="333333"/>
                </a:solidFill>
                <a:effectLst/>
                <a:latin typeface="inter-bold"/>
              </a:rPr>
              <a:t>7</a:t>
            </a:r>
            <a:r>
              <a:rPr lang="en-US" sz="1600" b="1" i="0" dirty="0">
                <a:solidFill>
                  <a:srgbClr val="333333"/>
                </a:solidFill>
                <a:effectLst/>
                <a:latin typeface="inter-bold"/>
              </a:rPr>
              <a:t>:</a:t>
            </a:r>
            <a:r>
              <a:rPr lang="en-US" sz="1600" b="0" i="0" dirty="0">
                <a:solidFill>
                  <a:srgbClr val="333333"/>
                </a:solidFill>
                <a:effectLst/>
                <a:latin typeface="inter-regular"/>
              </a:rPr>
              <a:t> Bidirectional data bus.</a:t>
            </a:r>
          </a:p>
          <a:p>
            <a:pPr marL="285750" indent="-285750" algn="just">
              <a:buFont typeface="Wingdings" panose="05000000000000000000" pitchFamily="2" charset="2"/>
              <a:buChar char="q"/>
            </a:pPr>
            <a:r>
              <a:rPr lang="en-US" sz="1600" b="1" i="0" dirty="0">
                <a:solidFill>
                  <a:srgbClr val="333333"/>
                </a:solidFill>
                <a:effectLst/>
                <a:latin typeface="inter-bold"/>
              </a:rPr>
              <a:t>CLK</a:t>
            </a:r>
            <a:r>
              <a:rPr lang="en-US" sz="1600" b="1" i="0" baseline="-25000" dirty="0">
                <a:solidFill>
                  <a:srgbClr val="333333"/>
                </a:solidFill>
                <a:effectLst/>
                <a:latin typeface="inter-bold"/>
              </a:rPr>
              <a:t>0</a:t>
            </a:r>
            <a:r>
              <a:rPr lang="en-US" sz="1600" b="1" i="0" dirty="0">
                <a:solidFill>
                  <a:srgbClr val="333333"/>
                </a:solidFill>
                <a:effectLst/>
                <a:latin typeface="inter-bold"/>
              </a:rPr>
              <a:t>, CLK</a:t>
            </a:r>
            <a:r>
              <a:rPr lang="en-US" sz="1600" b="1" i="0" baseline="-25000" dirty="0">
                <a:solidFill>
                  <a:srgbClr val="333333"/>
                </a:solidFill>
                <a:effectLst/>
                <a:latin typeface="inter-bold"/>
              </a:rPr>
              <a:t>1</a:t>
            </a:r>
            <a:r>
              <a:rPr lang="en-US" sz="1600" b="1" i="0" dirty="0">
                <a:solidFill>
                  <a:srgbClr val="333333"/>
                </a:solidFill>
                <a:effectLst/>
                <a:latin typeface="inter-bold"/>
              </a:rPr>
              <a:t> and CLK</a:t>
            </a:r>
            <a:r>
              <a:rPr lang="en-US" sz="1600" b="1" i="0" baseline="-25000" dirty="0">
                <a:solidFill>
                  <a:srgbClr val="333333"/>
                </a:solidFill>
                <a:effectLst/>
                <a:latin typeface="inter-bold"/>
              </a:rPr>
              <a:t>2</a:t>
            </a:r>
            <a:r>
              <a:rPr lang="en-US" sz="1600" b="0" i="0" dirty="0">
                <a:solidFill>
                  <a:srgbClr val="333333"/>
                </a:solidFill>
                <a:effectLst/>
                <a:latin typeface="inter-regular"/>
              </a:rPr>
              <a:t> are clock for Counter 0, Counter 1 and Counter 2 respectively.</a:t>
            </a:r>
          </a:p>
          <a:p>
            <a:pPr marL="285750" indent="-285750" algn="just">
              <a:buFont typeface="Wingdings" panose="05000000000000000000" pitchFamily="2" charset="2"/>
              <a:buChar char="q"/>
            </a:pPr>
            <a:r>
              <a:rPr lang="en-US" sz="1600" b="1" i="0" dirty="0">
                <a:solidFill>
                  <a:srgbClr val="333333"/>
                </a:solidFill>
                <a:effectLst/>
                <a:latin typeface="inter-bold"/>
              </a:rPr>
              <a:t>GATE</a:t>
            </a:r>
            <a:r>
              <a:rPr lang="en-US" sz="1600" b="1" i="0" baseline="-25000" dirty="0">
                <a:solidFill>
                  <a:srgbClr val="333333"/>
                </a:solidFill>
                <a:effectLst/>
                <a:latin typeface="inter-bold"/>
              </a:rPr>
              <a:t>0</a:t>
            </a:r>
            <a:r>
              <a:rPr lang="en-US" sz="1600" b="1" i="0" dirty="0">
                <a:solidFill>
                  <a:srgbClr val="333333"/>
                </a:solidFill>
                <a:effectLst/>
                <a:latin typeface="inter-bold"/>
              </a:rPr>
              <a:t>, GATE</a:t>
            </a:r>
            <a:r>
              <a:rPr lang="en-US" sz="1600" b="1" i="0" baseline="-25000" dirty="0">
                <a:solidFill>
                  <a:srgbClr val="333333"/>
                </a:solidFill>
                <a:effectLst/>
                <a:latin typeface="inter-bold"/>
              </a:rPr>
              <a:t>1</a:t>
            </a:r>
            <a:r>
              <a:rPr lang="en-US" sz="1600" b="1" i="0" dirty="0">
                <a:solidFill>
                  <a:srgbClr val="333333"/>
                </a:solidFill>
                <a:effectLst/>
                <a:latin typeface="inter-bold"/>
              </a:rPr>
              <a:t> and GATE</a:t>
            </a:r>
            <a:r>
              <a:rPr lang="en-US" sz="1600" b="1" i="0" baseline="-25000" dirty="0">
                <a:solidFill>
                  <a:srgbClr val="333333"/>
                </a:solidFill>
                <a:effectLst/>
                <a:latin typeface="inter-bold"/>
              </a:rPr>
              <a:t>2</a:t>
            </a:r>
            <a:r>
              <a:rPr lang="en-US" sz="1600" b="0" i="0" dirty="0">
                <a:solidFill>
                  <a:srgbClr val="333333"/>
                </a:solidFill>
                <a:effectLst/>
                <a:latin typeface="inter-regular"/>
              </a:rPr>
              <a:t> are gate terminals of Counter 0, Counter 1 and Counter 2 respectively.</a:t>
            </a:r>
          </a:p>
          <a:p>
            <a:pPr marL="285750" indent="-285750" algn="just">
              <a:buFont typeface="Wingdings" panose="05000000000000000000" pitchFamily="2" charset="2"/>
              <a:buChar char="q"/>
            </a:pPr>
            <a:r>
              <a:rPr lang="en-US" sz="1600" b="1" i="0" dirty="0">
                <a:solidFill>
                  <a:srgbClr val="333333"/>
                </a:solidFill>
                <a:effectLst/>
                <a:latin typeface="inter-bold"/>
              </a:rPr>
              <a:t>OUT</a:t>
            </a:r>
            <a:r>
              <a:rPr lang="en-US" sz="1600" b="1" i="0" baseline="-25000" dirty="0">
                <a:solidFill>
                  <a:srgbClr val="333333"/>
                </a:solidFill>
                <a:effectLst/>
                <a:latin typeface="inter-bold"/>
              </a:rPr>
              <a:t>0</a:t>
            </a:r>
            <a:r>
              <a:rPr lang="en-US" sz="1600" b="1" i="0" dirty="0">
                <a:solidFill>
                  <a:srgbClr val="333333"/>
                </a:solidFill>
                <a:effectLst/>
                <a:latin typeface="inter-bold"/>
              </a:rPr>
              <a:t>, OUT</a:t>
            </a:r>
            <a:r>
              <a:rPr lang="en-US" sz="1600" b="1" i="0" baseline="-25000" dirty="0">
                <a:solidFill>
                  <a:srgbClr val="333333"/>
                </a:solidFill>
                <a:effectLst/>
                <a:latin typeface="inter-bold"/>
              </a:rPr>
              <a:t>1</a:t>
            </a:r>
            <a:r>
              <a:rPr lang="en-US" sz="1600" b="1" i="0" dirty="0">
                <a:solidFill>
                  <a:srgbClr val="333333"/>
                </a:solidFill>
                <a:effectLst/>
                <a:latin typeface="inter-bold"/>
              </a:rPr>
              <a:t> and OUT</a:t>
            </a:r>
            <a:r>
              <a:rPr lang="en-US" sz="1600" b="1" i="0" baseline="-25000" dirty="0">
                <a:solidFill>
                  <a:srgbClr val="333333"/>
                </a:solidFill>
                <a:effectLst/>
                <a:latin typeface="inter-bold"/>
              </a:rPr>
              <a:t>2</a:t>
            </a:r>
            <a:r>
              <a:rPr lang="en-US" sz="1600" b="0" i="0" dirty="0">
                <a:solidFill>
                  <a:srgbClr val="333333"/>
                </a:solidFill>
                <a:effectLst/>
                <a:latin typeface="inter-regular"/>
              </a:rPr>
              <a:t> are output terminals of Counter 0, Counter 1 and Counter 2 respectively.</a:t>
            </a:r>
          </a:p>
          <a:p>
            <a:pPr marL="285750" indent="-285750" algn="just">
              <a:buFont typeface="Wingdings" panose="05000000000000000000" pitchFamily="2" charset="2"/>
              <a:buChar char="q"/>
            </a:pPr>
            <a:r>
              <a:rPr lang="en-US" sz="1600" b="0" i="0" dirty="0">
                <a:solidFill>
                  <a:srgbClr val="333333"/>
                </a:solidFill>
                <a:effectLst/>
                <a:latin typeface="inter-regular"/>
              </a:rPr>
              <a:t>The 8254 contains a data buffer, read/write logic and control word register as described below:</a:t>
            </a:r>
          </a:p>
          <a:p>
            <a:pPr marL="285750" indent="-285750" algn="just">
              <a:buFont typeface="Wingdings" panose="05000000000000000000" pitchFamily="2" charset="2"/>
              <a:buChar char="q"/>
            </a:pPr>
            <a:r>
              <a:rPr lang="en-US" sz="1600" b="1" i="0" dirty="0">
                <a:solidFill>
                  <a:srgbClr val="333333"/>
                </a:solidFill>
                <a:effectLst/>
                <a:latin typeface="inter-bold"/>
              </a:rPr>
              <a:t>Data Bus Buffer:</a:t>
            </a:r>
            <a:r>
              <a:rPr lang="en-US" sz="1600" b="0" i="0" dirty="0">
                <a:solidFill>
                  <a:srgbClr val="333333"/>
                </a:solidFill>
                <a:effectLst/>
                <a:latin typeface="inter-regular"/>
              </a:rPr>
              <a:t> This buffer is within 8254. It is a 3-state, bidirectional, 8-bit buffer. It is used to interface 8254 to the system data bus through D</a:t>
            </a:r>
            <a:r>
              <a:rPr lang="en-US" sz="1600" b="0" i="0" baseline="-25000" dirty="0">
                <a:solidFill>
                  <a:srgbClr val="333333"/>
                </a:solidFill>
                <a:effectLst/>
                <a:latin typeface="inter-regular"/>
              </a:rPr>
              <a:t>0</a:t>
            </a:r>
            <a:r>
              <a:rPr lang="en-US" sz="1600" b="0" i="0" dirty="0">
                <a:solidFill>
                  <a:srgbClr val="333333"/>
                </a:solidFill>
                <a:effectLst/>
                <a:latin typeface="inter-regular"/>
              </a:rPr>
              <a:t> - D</a:t>
            </a:r>
            <a:r>
              <a:rPr lang="en-US" sz="1600" b="0" i="0" baseline="-25000" dirty="0">
                <a:solidFill>
                  <a:srgbClr val="333333"/>
                </a:solidFill>
                <a:effectLst/>
                <a:latin typeface="inter-regular"/>
              </a:rPr>
              <a:t>7</a:t>
            </a:r>
            <a:r>
              <a:rPr lang="en-US" sz="1600" b="0" i="0" dirty="0">
                <a:solidFill>
                  <a:srgbClr val="333333"/>
                </a:solidFill>
                <a:effectLst/>
                <a:latin typeface="inter-regular"/>
              </a:rPr>
              <a:t> lines.</a:t>
            </a:r>
          </a:p>
          <a:p>
            <a:pPr marL="285750" indent="-285750" algn="just">
              <a:buFont typeface="Wingdings" panose="05000000000000000000" pitchFamily="2" charset="2"/>
              <a:buChar char="q"/>
            </a:pPr>
            <a:r>
              <a:rPr lang="en-US" sz="1600" b="1" i="0" dirty="0">
                <a:solidFill>
                  <a:srgbClr val="333333"/>
                </a:solidFill>
                <a:effectLst/>
                <a:latin typeface="inter-bold"/>
              </a:rPr>
              <a:t>Read/Write logic:</a:t>
            </a:r>
            <a:r>
              <a:rPr lang="en-US" sz="1600" b="0" i="0" dirty="0">
                <a:solidFill>
                  <a:srgbClr val="333333"/>
                </a:solidFill>
                <a:effectLst/>
                <a:latin typeface="inter-regular"/>
              </a:rPr>
              <a:t> The 8254 contains a read/write logic which accepts input from the system bus and then generates control signals for the operation</a:t>
            </a:r>
          </a:p>
        </p:txBody>
      </p:sp>
      <p:pic>
        <p:nvPicPr>
          <p:cNvPr id="7" name="Picture 6">
            <a:extLst>
              <a:ext uri="{FF2B5EF4-FFF2-40B4-BE49-F238E27FC236}">
                <a16:creationId xmlns:a16="http://schemas.microsoft.com/office/drawing/2014/main" id="{E310909D-1958-7295-83BD-328D46F83249}"/>
              </a:ext>
            </a:extLst>
          </p:cNvPr>
          <p:cNvPicPr>
            <a:picLocks noChangeAspect="1"/>
          </p:cNvPicPr>
          <p:nvPr/>
        </p:nvPicPr>
        <p:blipFill>
          <a:blip r:embed="rId2"/>
          <a:stretch>
            <a:fillRect/>
          </a:stretch>
        </p:blipFill>
        <p:spPr>
          <a:xfrm>
            <a:off x="7002324" y="828239"/>
            <a:ext cx="4805363" cy="4848225"/>
          </a:xfrm>
          <a:prstGeom prst="rect">
            <a:avLst/>
          </a:prstGeom>
        </p:spPr>
      </p:pic>
      <p:sp>
        <p:nvSpPr>
          <p:cNvPr id="9" name="TextBox 8">
            <a:extLst>
              <a:ext uri="{FF2B5EF4-FFF2-40B4-BE49-F238E27FC236}">
                <a16:creationId xmlns:a16="http://schemas.microsoft.com/office/drawing/2014/main" id="{43E6EF5F-C37C-05A0-E49A-C9F74C51EBEC}"/>
              </a:ext>
            </a:extLst>
          </p:cNvPr>
          <p:cNvSpPr txBox="1"/>
          <p:nvPr/>
        </p:nvSpPr>
        <p:spPr>
          <a:xfrm>
            <a:off x="384313" y="5660429"/>
            <a:ext cx="8375374" cy="646331"/>
          </a:xfrm>
          <a:prstGeom prst="rect">
            <a:avLst/>
          </a:prstGeom>
          <a:noFill/>
        </p:spPr>
        <p:txBody>
          <a:bodyPr wrap="square">
            <a:spAutoFit/>
          </a:bodyPr>
          <a:lstStyle/>
          <a:p>
            <a:pPr marL="285750" indent="-285750" algn="just">
              <a:buFont typeface="Wingdings" panose="05000000000000000000" pitchFamily="2" charset="2"/>
              <a:buChar char="q"/>
            </a:pPr>
            <a:r>
              <a:rPr lang="en-US" sz="1600" b="1" i="0" dirty="0">
                <a:solidFill>
                  <a:srgbClr val="333333"/>
                </a:solidFill>
                <a:effectLst/>
              </a:rPr>
              <a:t>Counter Word Register: </a:t>
            </a:r>
            <a:r>
              <a:rPr lang="en-US" b="0" i="0" dirty="0">
                <a:solidFill>
                  <a:srgbClr val="333333"/>
                </a:solidFill>
                <a:effectLst/>
                <a:latin typeface="inter-regular"/>
              </a:rPr>
              <a:t>When the pins A0, A1 are 11, the control word register is selected.</a:t>
            </a:r>
            <a:endParaRPr lang="en-IN" dirty="0"/>
          </a:p>
        </p:txBody>
      </p:sp>
      <p:pic>
        <p:nvPicPr>
          <p:cNvPr id="11" name="Picture 10">
            <a:extLst>
              <a:ext uri="{FF2B5EF4-FFF2-40B4-BE49-F238E27FC236}">
                <a16:creationId xmlns:a16="http://schemas.microsoft.com/office/drawing/2014/main" id="{2508F35E-0748-6172-E55C-D1D7FA157BFD}"/>
              </a:ext>
            </a:extLst>
          </p:cNvPr>
          <p:cNvPicPr>
            <a:picLocks noChangeAspect="1"/>
          </p:cNvPicPr>
          <p:nvPr/>
        </p:nvPicPr>
        <p:blipFill>
          <a:blip r:embed="rId3"/>
          <a:stretch>
            <a:fillRect/>
          </a:stretch>
        </p:blipFill>
        <p:spPr>
          <a:xfrm>
            <a:off x="3777283" y="6031536"/>
            <a:ext cx="7248525" cy="646332"/>
          </a:xfrm>
          <a:prstGeom prst="rect">
            <a:avLst/>
          </a:prstGeom>
        </p:spPr>
      </p:pic>
    </p:spTree>
    <p:extLst>
      <p:ext uri="{BB962C8B-B14F-4D97-AF65-F5344CB8AC3E}">
        <p14:creationId xmlns:p14="http://schemas.microsoft.com/office/powerpoint/2010/main" val="1753729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ADADCD80-9F7E-F4D4-B97E-CA7BF2779261}"/>
              </a:ext>
            </a:extLst>
          </p:cNvPr>
          <p:cNvSpPr>
            <a:spLocks noGrp="1"/>
          </p:cNvSpPr>
          <p:nvPr>
            <p:ph type="title"/>
          </p:nvPr>
        </p:nvSpPr>
        <p:spPr>
          <a:xfrm>
            <a:off x="361122" y="113333"/>
            <a:ext cx="10515600" cy="416753"/>
          </a:xfrm>
        </p:spPr>
        <p:txBody>
          <a:bodyPr>
            <a:normAutofit fontScale="90000"/>
          </a:bodyPr>
          <a:lstStyle/>
          <a:p>
            <a:pPr algn="just"/>
            <a:r>
              <a:rPr lang="en-US" sz="3200" b="1" i="1" u="sng" dirty="0">
                <a:latin typeface="+mn-lt"/>
              </a:rPr>
              <a:t>8254 Operational Modes</a:t>
            </a:r>
            <a:endParaRPr lang="en-IN" sz="3200" b="1" i="1" u="sng" dirty="0">
              <a:latin typeface="+mn-lt"/>
            </a:endParaRPr>
          </a:p>
        </p:txBody>
      </p:sp>
      <p:sp>
        <p:nvSpPr>
          <p:cNvPr id="6" name="TextBox 5">
            <a:extLst>
              <a:ext uri="{FF2B5EF4-FFF2-40B4-BE49-F238E27FC236}">
                <a16:creationId xmlns:a16="http://schemas.microsoft.com/office/drawing/2014/main" id="{79F46891-1957-BC61-8A7F-73FEE24328C9}"/>
              </a:ext>
            </a:extLst>
          </p:cNvPr>
          <p:cNvSpPr txBox="1"/>
          <p:nvPr/>
        </p:nvSpPr>
        <p:spPr>
          <a:xfrm>
            <a:off x="463825" y="530086"/>
            <a:ext cx="10707758" cy="1077218"/>
          </a:xfrm>
          <a:prstGeom prst="rect">
            <a:avLst/>
          </a:prstGeom>
          <a:noFill/>
        </p:spPr>
        <p:txBody>
          <a:bodyPr wrap="square">
            <a:spAutoFit/>
          </a:bodyPr>
          <a:lstStyle/>
          <a:p>
            <a:pPr marL="285750" indent="-285750" algn="just">
              <a:buFont typeface="Wingdings" panose="05000000000000000000" pitchFamily="2" charset="2"/>
              <a:buChar char="q"/>
            </a:pPr>
            <a:r>
              <a:rPr lang="en-US" sz="1600" b="0" i="0" dirty="0">
                <a:solidFill>
                  <a:srgbClr val="333333"/>
                </a:solidFill>
                <a:effectLst/>
              </a:rPr>
              <a:t>The bits D</a:t>
            </a:r>
            <a:r>
              <a:rPr lang="en-US" sz="1600" b="0" i="0" baseline="-25000" dirty="0">
                <a:solidFill>
                  <a:srgbClr val="333333"/>
                </a:solidFill>
                <a:effectLst/>
              </a:rPr>
              <a:t>7</a:t>
            </a:r>
            <a:r>
              <a:rPr lang="en-US" sz="1600" b="0" i="0" dirty="0">
                <a:solidFill>
                  <a:srgbClr val="333333"/>
                </a:solidFill>
                <a:effectLst/>
              </a:rPr>
              <a:t> and D</a:t>
            </a:r>
            <a:r>
              <a:rPr lang="en-US" sz="1600" b="0" i="0" baseline="-25000" dirty="0">
                <a:solidFill>
                  <a:srgbClr val="333333"/>
                </a:solidFill>
                <a:effectLst/>
              </a:rPr>
              <a:t>6</a:t>
            </a:r>
            <a:r>
              <a:rPr lang="en-US" sz="1600" b="0" i="0" dirty="0">
                <a:solidFill>
                  <a:srgbClr val="333333"/>
                </a:solidFill>
                <a:effectLst/>
              </a:rPr>
              <a:t> of the control word are to </a:t>
            </a:r>
            <a:r>
              <a:rPr lang="en-US" sz="1600" b="1" i="0" dirty="0">
                <a:solidFill>
                  <a:srgbClr val="333333"/>
                </a:solidFill>
                <a:effectLst/>
              </a:rPr>
              <a:t>select one of the 3 counters</a:t>
            </a:r>
            <a:r>
              <a:rPr lang="en-US" sz="1600" b="0" i="0" dirty="0">
                <a:solidFill>
                  <a:srgbClr val="333333"/>
                </a:solidFill>
                <a:effectLst/>
              </a:rPr>
              <a:t>. D</a:t>
            </a:r>
            <a:r>
              <a:rPr lang="en-US" sz="1600" b="0" i="0" baseline="-25000" dirty="0">
                <a:solidFill>
                  <a:srgbClr val="333333"/>
                </a:solidFill>
                <a:effectLst/>
              </a:rPr>
              <a:t>5</a:t>
            </a:r>
            <a:r>
              <a:rPr lang="en-US" sz="1600" b="0" i="0" dirty="0">
                <a:solidFill>
                  <a:srgbClr val="333333"/>
                </a:solidFill>
                <a:effectLst/>
              </a:rPr>
              <a:t> and D</a:t>
            </a:r>
            <a:r>
              <a:rPr lang="en-US" sz="1600" b="0" i="0" baseline="-25000" dirty="0">
                <a:solidFill>
                  <a:srgbClr val="333333"/>
                </a:solidFill>
                <a:effectLst/>
              </a:rPr>
              <a:t>4</a:t>
            </a:r>
            <a:r>
              <a:rPr lang="en-US" sz="1600" b="0" i="0" dirty="0">
                <a:solidFill>
                  <a:srgbClr val="333333"/>
                </a:solidFill>
                <a:effectLst/>
              </a:rPr>
              <a:t> are for </a:t>
            </a:r>
            <a:r>
              <a:rPr lang="en-US" sz="1600" b="1" i="0" dirty="0">
                <a:solidFill>
                  <a:srgbClr val="333333"/>
                </a:solidFill>
                <a:effectLst/>
              </a:rPr>
              <a:t>loading/reading </a:t>
            </a:r>
            <a:r>
              <a:rPr lang="en-US" sz="1600" b="0" i="0" dirty="0">
                <a:solidFill>
                  <a:srgbClr val="333333"/>
                </a:solidFill>
                <a:effectLst/>
              </a:rPr>
              <a:t>the count. D</a:t>
            </a:r>
            <a:r>
              <a:rPr lang="en-US" sz="1600" b="0" i="0" baseline="-25000" dirty="0">
                <a:solidFill>
                  <a:srgbClr val="333333"/>
                </a:solidFill>
                <a:effectLst/>
              </a:rPr>
              <a:t>3</a:t>
            </a:r>
            <a:r>
              <a:rPr lang="en-US" sz="1600" b="0" i="0" dirty="0">
                <a:solidFill>
                  <a:srgbClr val="333333"/>
                </a:solidFill>
                <a:effectLst/>
              </a:rPr>
              <a:t>, D</a:t>
            </a:r>
            <a:r>
              <a:rPr lang="en-US" sz="1600" b="0" i="0" baseline="-25000" dirty="0">
                <a:solidFill>
                  <a:srgbClr val="333333"/>
                </a:solidFill>
                <a:effectLst/>
              </a:rPr>
              <a:t>2</a:t>
            </a:r>
            <a:r>
              <a:rPr lang="en-US" sz="1600" b="0" i="0" dirty="0">
                <a:solidFill>
                  <a:srgbClr val="333333"/>
                </a:solidFill>
                <a:effectLst/>
              </a:rPr>
              <a:t> and D</a:t>
            </a:r>
            <a:r>
              <a:rPr lang="en-US" sz="1600" b="0" i="0" baseline="-25000" dirty="0">
                <a:solidFill>
                  <a:srgbClr val="333333"/>
                </a:solidFill>
                <a:effectLst/>
              </a:rPr>
              <a:t>1</a:t>
            </a:r>
            <a:r>
              <a:rPr lang="en-US" sz="1600" b="0" i="0" dirty="0">
                <a:solidFill>
                  <a:srgbClr val="333333"/>
                </a:solidFill>
                <a:effectLst/>
              </a:rPr>
              <a:t> are for the selection of </a:t>
            </a:r>
            <a:r>
              <a:rPr lang="en-US" sz="1600" b="1" i="0" dirty="0">
                <a:solidFill>
                  <a:srgbClr val="333333"/>
                </a:solidFill>
                <a:effectLst/>
              </a:rPr>
              <a:t>operating mode of the selected counter</a:t>
            </a:r>
            <a:r>
              <a:rPr lang="en-US" sz="1600" b="0" i="0" dirty="0">
                <a:solidFill>
                  <a:srgbClr val="333333"/>
                </a:solidFill>
                <a:effectLst/>
              </a:rPr>
              <a:t>. </a:t>
            </a:r>
          </a:p>
          <a:p>
            <a:pPr marL="285750" indent="-285750" algn="just">
              <a:buFont typeface="Wingdings" panose="05000000000000000000" pitchFamily="2" charset="2"/>
              <a:buChar char="q"/>
            </a:pPr>
            <a:r>
              <a:rPr lang="en-US" sz="1600" b="0" i="0" dirty="0">
                <a:solidFill>
                  <a:srgbClr val="333333"/>
                </a:solidFill>
                <a:effectLst/>
              </a:rPr>
              <a:t>These are six modes of operation for each counter of 8254. The six modes of operation are: MODE 0, MODE 1, MODE 2, MODE 3, MODE 4 and MODE 5. The bit D0 is for the selection of binary or BCD counting.</a:t>
            </a:r>
            <a:endParaRPr lang="en-IN" sz="1600" dirty="0"/>
          </a:p>
        </p:txBody>
      </p:sp>
      <p:sp>
        <p:nvSpPr>
          <p:cNvPr id="10" name="TextBox 9">
            <a:extLst>
              <a:ext uri="{FF2B5EF4-FFF2-40B4-BE49-F238E27FC236}">
                <a16:creationId xmlns:a16="http://schemas.microsoft.com/office/drawing/2014/main" id="{139461E8-D08A-9E69-79EA-F08C4AD866B9}"/>
              </a:ext>
            </a:extLst>
          </p:cNvPr>
          <p:cNvSpPr txBox="1"/>
          <p:nvPr/>
        </p:nvSpPr>
        <p:spPr>
          <a:xfrm>
            <a:off x="463825" y="1778964"/>
            <a:ext cx="10853532" cy="4278094"/>
          </a:xfrm>
          <a:prstGeom prst="rect">
            <a:avLst/>
          </a:prstGeom>
          <a:noFill/>
        </p:spPr>
        <p:txBody>
          <a:bodyPr wrap="square">
            <a:spAutoFit/>
          </a:bodyPr>
          <a:lstStyle/>
          <a:p>
            <a:pPr algn="just"/>
            <a:r>
              <a:rPr lang="en-US" sz="1600" b="1" i="0" dirty="0">
                <a:solidFill>
                  <a:srgbClr val="610B4B"/>
                </a:solidFill>
                <a:effectLst/>
              </a:rPr>
              <a:t>MODE 0 : Interrupt on Terminal Count</a:t>
            </a:r>
          </a:p>
          <a:p>
            <a:pPr algn="just"/>
            <a:endParaRPr lang="en-US" sz="1600" b="1" i="0" dirty="0">
              <a:solidFill>
                <a:srgbClr val="610B4B"/>
              </a:solidFill>
              <a:effectLst/>
            </a:endParaRPr>
          </a:p>
          <a:p>
            <a:pPr marL="285750" indent="-285750" algn="just">
              <a:buFont typeface="Wingdings" panose="05000000000000000000" pitchFamily="2" charset="2"/>
              <a:buChar char="§"/>
            </a:pPr>
            <a:r>
              <a:rPr lang="en-US" sz="1600" b="0" i="0" dirty="0">
                <a:solidFill>
                  <a:srgbClr val="000000"/>
                </a:solidFill>
                <a:effectLst/>
              </a:rPr>
              <a:t>Used for the generation of accurate time delay under software control.</a:t>
            </a:r>
          </a:p>
          <a:p>
            <a:pPr marL="285750" indent="-285750" algn="just">
              <a:buFont typeface="Wingdings" panose="05000000000000000000" pitchFamily="2" charset="2"/>
              <a:buChar char="§"/>
            </a:pPr>
            <a:r>
              <a:rPr lang="en-US" sz="1600" b="0" i="0" dirty="0">
                <a:solidFill>
                  <a:srgbClr val="000000"/>
                </a:solidFill>
                <a:effectLst/>
              </a:rPr>
              <a:t>One of the counters of 8253 is initialized and loaded with suitable count for the desired time delay.</a:t>
            </a:r>
          </a:p>
          <a:p>
            <a:pPr marL="285750" indent="-285750" algn="just">
              <a:buFont typeface="Wingdings" panose="05000000000000000000" pitchFamily="2" charset="2"/>
              <a:buChar char="§"/>
            </a:pPr>
            <a:r>
              <a:rPr lang="en-US" sz="1600" b="0" i="0" dirty="0">
                <a:solidFill>
                  <a:srgbClr val="000000"/>
                </a:solidFill>
                <a:effectLst/>
              </a:rPr>
              <a:t>When counting is finished the counter interrupts the CPU. On interruption the microprocessor performs the required task which is to be performed after the desired time delay.</a:t>
            </a:r>
          </a:p>
          <a:p>
            <a:pPr marL="285750" indent="-285750" algn="just">
              <a:buFont typeface="Wingdings" panose="05000000000000000000" pitchFamily="2" charset="2"/>
              <a:buChar char="§"/>
            </a:pPr>
            <a:r>
              <a:rPr lang="en-US" sz="1600" b="0" i="0" dirty="0">
                <a:solidFill>
                  <a:srgbClr val="000000"/>
                </a:solidFill>
                <a:effectLst/>
              </a:rPr>
              <a:t>For MODE 0 operation GATE is kept high. While counting is going on the counter output OUT remains LOW. When the terminal count is reached i.e. count reaches 0, the output becomes HIGH until the count is reloaded or new count is loaded.</a:t>
            </a:r>
          </a:p>
          <a:p>
            <a:pPr marL="285750" indent="-285750" algn="just">
              <a:buFont typeface="Wingdings" panose="05000000000000000000" pitchFamily="2" charset="2"/>
              <a:buChar char="§"/>
            </a:pPr>
            <a:r>
              <a:rPr lang="en-US" sz="1600" b="0" i="0" dirty="0">
                <a:solidFill>
                  <a:srgbClr val="000000"/>
                </a:solidFill>
                <a:effectLst/>
              </a:rPr>
              <a:t>When the count is reloaded or OUT becomes LOW and the counter starts its counting operation again.</a:t>
            </a:r>
          </a:p>
          <a:p>
            <a:pPr algn="just"/>
            <a:endParaRPr lang="en-US" sz="1600" b="1" i="0" dirty="0">
              <a:solidFill>
                <a:srgbClr val="000000"/>
              </a:solidFill>
              <a:effectLst/>
            </a:endParaRPr>
          </a:p>
          <a:p>
            <a:pPr algn="just"/>
            <a:r>
              <a:rPr lang="en-US" sz="1600" b="1" i="0" dirty="0">
                <a:solidFill>
                  <a:srgbClr val="610B4B"/>
                </a:solidFill>
                <a:effectLst/>
              </a:rPr>
              <a:t>MODE 1 : Programmable One-Shot</a:t>
            </a:r>
          </a:p>
          <a:p>
            <a:pPr algn="just"/>
            <a:endParaRPr lang="en-US" sz="1600" b="0" i="0" dirty="0">
              <a:solidFill>
                <a:srgbClr val="610B4B"/>
              </a:solidFill>
              <a:effectLst/>
            </a:endParaRPr>
          </a:p>
          <a:p>
            <a:pPr marL="285750" indent="-285750" algn="just">
              <a:buFont typeface="Wingdings" panose="05000000000000000000" pitchFamily="2" charset="2"/>
              <a:buChar char="§"/>
            </a:pPr>
            <a:r>
              <a:rPr lang="en-US" sz="1600" b="0" i="0" dirty="0">
                <a:solidFill>
                  <a:srgbClr val="000000"/>
                </a:solidFill>
                <a:effectLst/>
              </a:rPr>
              <a:t>In MODE 1 the counter acts as a </a:t>
            </a:r>
            <a:r>
              <a:rPr lang="en-US" sz="1600" b="0" i="0" dirty="0" err="1">
                <a:solidFill>
                  <a:srgbClr val="000000"/>
                </a:solidFill>
                <a:effectLst/>
              </a:rPr>
              <a:t>retriggerable</a:t>
            </a:r>
            <a:r>
              <a:rPr lang="en-US" sz="1600" b="0" i="0" dirty="0">
                <a:solidFill>
                  <a:srgbClr val="000000"/>
                </a:solidFill>
                <a:effectLst/>
              </a:rPr>
              <a:t> and programmable one-shot.</a:t>
            </a:r>
          </a:p>
          <a:p>
            <a:pPr marL="285750" indent="-285750" algn="just">
              <a:buFont typeface="Wingdings" panose="05000000000000000000" pitchFamily="2" charset="2"/>
              <a:buChar char="§"/>
            </a:pPr>
            <a:r>
              <a:rPr lang="en-US" sz="1600" b="0" i="0" dirty="0">
                <a:solidFill>
                  <a:srgbClr val="000000"/>
                </a:solidFill>
                <a:effectLst/>
              </a:rPr>
              <a:t>The LOW to HIGH transition of the signal applied to GATE acts as a trigger signal.</a:t>
            </a:r>
          </a:p>
          <a:p>
            <a:pPr marL="285750" indent="-285750" algn="just">
              <a:buFont typeface="Wingdings" panose="05000000000000000000" pitchFamily="2" charset="2"/>
              <a:buChar char="§"/>
            </a:pPr>
            <a:r>
              <a:rPr lang="en-US" sz="1600" b="0" i="0" dirty="0">
                <a:solidFill>
                  <a:srgbClr val="000000"/>
                </a:solidFill>
                <a:effectLst/>
              </a:rPr>
              <a:t>In this mode of operation OUT becomes initially HIGH after the mode is set. After mode set operation the counter is loaded by a count value of N. The counter decrements count, and the output (OUT) goes LOW for N clock cycles for every LOW to HIGH transition of the GATE input.</a:t>
            </a:r>
          </a:p>
        </p:txBody>
      </p:sp>
    </p:spTree>
    <p:extLst>
      <p:ext uri="{BB962C8B-B14F-4D97-AF65-F5344CB8AC3E}">
        <p14:creationId xmlns:p14="http://schemas.microsoft.com/office/powerpoint/2010/main" val="2245541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C9C994-6075-F627-B2C7-BB39ABDF5974}"/>
              </a:ext>
            </a:extLst>
          </p:cNvPr>
          <p:cNvSpPr txBox="1"/>
          <p:nvPr/>
        </p:nvSpPr>
        <p:spPr>
          <a:xfrm>
            <a:off x="318052" y="231339"/>
            <a:ext cx="10058399" cy="1815882"/>
          </a:xfrm>
          <a:prstGeom prst="rect">
            <a:avLst/>
          </a:prstGeom>
          <a:noFill/>
        </p:spPr>
        <p:txBody>
          <a:bodyPr wrap="square">
            <a:spAutoFit/>
          </a:bodyPr>
          <a:lstStyle/>
          <a:p>
            <a:pPr algn="just"/>
            <a:r>
              <a:rPr lang="en-US" sz="1600" b="1" i="0" dirty="0">
                <a:solidFill>
                  <a:srgbClr val="610B4B"/>
                </a:solidFill>
                <a:effectLst/>
              </a:rPr>
              <a:t>MODE 2 : RATE Generator</a:t>
            </a:r>
          </a:p>
          <a:p>
            <a:pPr algn="just"/>
            <a:endParaRPr lang="en-US" sz="1600" b="1" i="0" dirty="0">
              <a:solidFill>
                <a:srgbClr val="610B4B"/>
              </a:solidFill>
              <a:effectLst/>
            </a:endParaRPr>
          </a:p>
          <a:p>
            <a:pPr marL="285750" indent="-285750" algn="just">
              <a:buFont typeface="Wingdings" panose="05000000000000000000" pitchFamily="2" charset="2"/>
              <a:buChar char="§"/>
            </a:pPr>
            <a:r>
              <a:rPr lang="en-US" sz="1600" b="0" i="0" dirty="0">
                <a:solidFill>
                  <a:srgbClr val="000000"/>
                </a:solidFill>
                <a:effectLst/>
              </a:rPr>
              <a:t>In MODE 2 the counter acts as a simple divide by N counter.</a:t>
            </a:r>
          </a:p>
          <a:p>
            <a:pPr marL="285750" indent="-285750" algn="just">
              <a:buFont typeface="Wingdings" panose="05000000000000000000" pitchFamily="2" charset="2"/>
              <a:buChar char="§"/>
            </a:pPr>
            <a:r>
              <a:rPr lang="en-US" sz="1600" b="0" i="0" dirty="0">
                <a:solidFill>
                  <a:srgbClr val="000000"/>
                </a:solidFill>
                <a:effectLst/>
              </a:rPr>
              <a:t>When this mode is set the output of the counter becomes initially HIGH.</a:t>
            </a:r>
          </a:p>
          <a:p>
            <a:pPr marL="285750" indent="-285750" algn="just">
              <a:buFont typeface="Wingdings" panose="05000000000000000000" pitchFamily="2" charset="2"/>
              <a:buChar char="§"/>
            </a:pPr>
            <a:r>
              <a:rPr lang="en-US" sz="1600" b="0" i="0" dirty="0">
                <a:solidFill>
                  <a:srgbClr val="000000"/>
                </a:solidFill>
                <a:effectLst/>
              </a:rPr>
              <a:t>After mode set operation the counter is loaded by a count of value N.</a:t>
            </a:r>
          </a:p>
          <a:p>
            <a:pPr marL="285750" indent="-285750" algn="just">
              <a:buFont typeface="Wingdings" panose="05000000000000000000" pitchFamily="2" charset="2"/>
              <a:buChar char="§"/>
            </a:pPr>
            <a:r>
              <a:rPr lang="en-US" sz="1600" b="0" i="0" dirty="0">
                <a:solidFill>
                  <a:srgbClr val="000000"/>
                </a:solidFill>
                <a:effectLst/>
              </a:rPr>
              <a:t>For MODE 2 operation GATE is kept HIGH.</a:t>
            </a:r>
          </a:p>
          <a:p>
            <a:pPr marL="285750" indent="-285750" algn="just">
              <a:buFont typeface="Wingdings" panose="05000000000000000000" pitchFamily="2" charset="2"/>
              <a:buChar char="§"/>
            </a:pPr>
            <a:r>
              <a:rPr lang="en-US" sz="1600" b="0" i="0" dirty="0">
                <a:solidFill>
                  <a:srgbClr val="000000"/>
                </a:solidFill>
                <a:effectLst/>
              </a:rPr>
              <a:t>In this mode the output remains HIGH for (N-1) clock pulses and then goes LOW for one clock pulse.</a:t>
            </a:r>
          </a:p>
        </p:txBody>
      </p:sp>
      <p:sp>
        <p:nvSpPr>
          <p:cNvPr id="7" name="TextBox 6">
            <a:extLst>
              <a:ext uri="{FF2B5EF4-FFF2-40B4-BE49-F238E27FC236}">
                <a16:creationId xmlns:a16="http://schemas.microsoft.com/office/drawing/2014/main" id="{29C41A6F-EFE5-E4C4-98DD-5FABD12450E6}"/>
              </a:ext>
            </a:extLst>
          </p:cNvPr>
          <p:cNvSpPr txBox="1"/>
          <p:nvPr/>
        </p:nvSpPr>
        <p:spPr>
          <a:xfrm>
            <a:off x="318051" y="2042373"/>
            <a:ext cx="11476383" cy="1323439"/>
          </a:xfrm>
          <a:prstGeom prst="rect">
            <a:avLst/>
          </a:prstGeom>
          <a:noFill/>
        </p:spPr>
        <p:txBody>
          <a:bodyPr wrap="square">
            <a:spAutoFit/>
          </a:bodyPr>
          <a:lstStyle/>
          <a:p>
            <a:pPr algn="just"/>
            <a:r>
              <a:rPr lang="en-US" sz="1600" b="1" i="0" dirty="0">
                <a:solidFill>
                  <a:srgbClr val="610B4B"/>
                </a:solidFill>
                <a:effectLst/>
              </a:rPr>
              <a:t>MODE 3 : Square Wave Generation</a:t>
            </a:r>
          </a:p>
          <a:p>
            <a:pPr algn="just"/>
            <a:endParaRPr lang="en-US" sz="1600" b="0" i="0" dirty="0">
              <a:solidFill>
                <a:srgbClr val="610B4B"/>
              </a:solidFill>
              <a:effectLst/>
            </a:endParaRPr>
          </a:p>
          <a:p>
            <a:pPr marL="285750" indent="-285750" algn="just">
              <a:buFont typeface="Wingdings" panose="05000000000000000000" pitchFamily="2" charset="2"/>
              <a:buChar char="§"/>
            </a:pPr>
            <a:r>
              <a:rPr lang="en-US" sz="1600" b="0" i="0" dirty="0">
                <a:solidFill>
                  <a:srgbClr val="000000"/>
                </a:solidFill>
                <a:effectLst/>
              </a:rPr>
              <a:t>In MODE 3 the counter acts as a square wave generator. After mode set operation the counter is loaded by a count of value N.</a:t>
            </a:r>
          </a:p>
          <a:p>
            <a:pPr marL="285750" indent="-285750" algn="just">
              <a:buFont typeface="Wingdings" panose="05000000000000000000" pitchFamily="2" charset="2"/>
              <a:buChar char="§"/>
            </a:pPr>
            <a:r>
              <a:rPr lang="en-US" sz="1600" b="0" i="0" dirty="0">
                <a:solidFill>
                  <a:srgbClr val="000000"/>
                </a:solidFill>
                <a:effectLst/>
              </a:rPr>
              <a:t>For MODE 3 operation GATE is kept HIGH.</a:t>
            </a:r>
          </a:p>
          <a:p>
            <a:pPr marL="285750" indent="-285750" algn="just">
              <a:buFont typeface="Wingdings" panose="05000000000000000000" pitchFamily="2" charset="2"/>
              <a:buChar char="§"/>
            </a:pPr>
            <a:r>
              <a:rPr lang="en-US" sz="1600" b="0" i="0" dirty="0">
                <a:solidFill>
                  <a:srgbClr val="000000"/>
                </a:solidFill>
                <a:effectLst/>
              </a:rPr>
              <a:t>For even values of N the output remains HIGH for N/2 clock pulses </a:t>
            </a:r>
            <a:r>
              <a:rPr lang="en-US" sz="1600" b="0" i="0" dirty="0" err="1">
                <a:solidFill>
                  <a:srgbClr val="000000"/>
                </a:solidFill>
                <a:effectLst/>
              </a:rPr>
              <a:t>abd</a:t>
            </a:r>
            <a:r>
              <a:rPr lang="en-US" sz="1600" b="0" i="0" dirty="0">
                <a:solidFill>
                  <a:srgbClr val="000000"/>
                </a:solidFill>
                <a:effectLst/>
              </a:rPr>
              <a:t> then goes LOW for next N/2 clock pulses</a:t>
            </a:r>
          </a:p>
        </p:txBody>
      </p:sp>
      <p:sp>
        <p:nvSpPr>
          <p:cNvPr id="9" name="TextBox 8">
            <a:extLst>
              <a:ext uri="{FF2B5EF4-FFF2-40B4-BE49-F238E27FC236}">
                <a16:creationId xmlns:a16="http://schemas.microsoft.com/office/drawing/2014/main" id="{31ECAD05-3016-00AF-DA41-CCFA07C55852}"/>
              </a:ext>
            </a:extLst>
          </p:cNvPr>
          <p:cNvSpPr txBox="1"/>
          <p:nvPr/>
        </p:nvSpPr>
        <p:spPr>
          <a:xfrm>
            <a:off x="318051" y="3487340"/>
            <a:ext cx="6096000" cy="3293209"/>
          </a:xfrm>
          <a:prstGeom prst="rect">
            <a:avLst/>
          </a:prstGeom>
          <a:noFill/>
        </p:spPr>
        <p:txBody>
          <a:bodyPr wrap="square">
            <a:spAutoFit/>
          </a:bodyPr>
          <a:lstStyle/>
          <a:p>
            <a:pPr algn="just"/>
            <a:r>
              <a:rPr lang="en-US" sz="1600" b="1" i="0" dirty="0">
                <a:solidFill>
                  <a:srgbClr val="610B4B"/>
                </a:solidFill>
                <a:effectLst/>
                <a:latin typeface="erdana"/>
              </a:rPr>
              <a:t>MODE 4 : Software Triggered Strobe</a:t>
            </a:r>
          </a:p>
          <a:p>
            <a:pPr algn="just"/>
            <a:endParaRPr lang="en-US" sz="1600" b="0" i="0" dirty="0">
              <a:solidFill>
                <a:srgbClr val="610B4B"/>
              </a:solidFill>
              <a:effectLst/>
              <a:latin typeface="erdana"/>
            </a:endParaRPr>
          </a:p>
          <a:p>
            <a:pPr marL="285750" indent="-285750" algn="just">
              <a:buFont typeface="Wingdings" panose="05000000000000000000" pitchFamily="2" charset="2"/>
              <a:buChar char="§"/>
            </a:pPr>
            <a:r>
              <a:rPr lang="en-US" sz="1600" b="0" i="0" dirty="0">
                <a:solidFill>
                  <a:srgbClr val="000000"/>
                </a:solidFill>
                <a:effectLst/>
                <a:latin typeface="inter-regular"/>
              </a:rPr>
              <a:t>In MODE 4 operation the output of the counter becomes initially HIGH after the mode is set.</a:t>
            </a:r>
          </a:p>
          <a:p>
            <a:pPr marL="285750" indent="-285750" algn="just">
              <a:buFont typeface="Wingdings" panose="05000000000000000000" pitchFamily="2" charset="2"/>
              <a:buChar char="§"/>
            </a:pPr>
            <a:r>
              <a:rPr lang="en-US" sz="1600" b="0" i="0" dirty="0">
                <a:solidFill>
                  <a:srgbClr val="000000"/>
                </a:solidFill>
                <a:effectLst/>
                <a:latin typeface="inter-regular"/>
              </a:rPr>
              <a:t>GATE is kept HIGH for this mode of operation. The counter begins counting immediately after the count is loaded into the count register.</a:t>
            </a:r>
          </a:p>
          <a:p>
            <a:pPr marL="285750" indent="-285750" algn="just">
              <a:buFont typeface="Wingdings" panose="05000000000000000000" pitchFamily="2" charset="2"/>
              <a:buChar char="§"/>
            </a:pPr>
            <a:r>
              <a:rPr lang="en-US" sz="1600" b="0" i="0" dirty="0">
                <a:solidFill>
                  <a:srgbClr val="000000"/>
                </a:solidFill>
                <a:effectLst/>
                <a:latin typeface="inter-regular"/>
              </a:rPr>
              <a:t>When the counter reaches terminal count (i.e. counter content = 0) the output goes LOW for one clock period, then it returns to HIGH.</a:t>
            </a:r>
          </a:p>
          <a:p>
            <a:pPr marL="285750" indent="-285750" algn="just">
              <a:buFont typeface="Wingdings" panose="05000000000000000000" pitchFamily="2" charset="2"/>
              <a:buChar char="§"/>
            </a:pPr>
            <a:r>
              <a:rPr lang="en-US" sz="1600" b="0" i="0" dirty="0">
                <a:solidFill>
                  <a:srgbClr val="000000"/>
                </a:solidFill>
                <a:effectLst/>
                <a:latin typeface="inter-regular"/>
              </a:rPr>
              <a:t>The output signal may be used as strobe.</a:t>
            </a:r>
          </a:p>
          <a:p>
            <a:pPr marL="285750" indent="-285750" algn="just">
              <a:buFont typeface="Wingdings" panose="05000000000000000000" pitchFamily="2" charset="2"/>
              <a:buChar char="§"/>
            </a:pPr>
            <a:r>
              <a:rPr lang="en-US" sz="1600" b="0" i="0" dirty="0">
                <a:solidFill>
                  <a:srgbClr val="000000"/>
                </a:solidFill>
                <a:effectLst/>
                <a:latin typeface="inter-regular"/>
              </a:rPr>
              <a:t>This mode of operation is referred to as a </a:t>
            </a:r>
            <a:r>
              <a:rPr lang="en-US" sz="1600" b="1" i="0" dirty="0">
                <a:solidFill>
                  <a:srgbClr val="000000"/>
                </a:solidFill>
                <a:effectLst/>
                <a:latin typeface="inter-bold"/>
              </a:rPr>
              <a:t>software triggered strobe</a:t>
            </a:r>
            <a:r>
              <a:rPr lang="en-US" sz="1600" b="0" i="0" dirty="0">
                <a:solidFill>
                  <a:srgbClr val="000000"/>
                </a:solidFill>
                <a:effectLst/>
                <a:latin typeface="inter-regular"/>
              </a:rPr>
              <a:t> because the generation of the strobe signal is triggered by loading the count into the count register.</a:t>
            </a:r>
          </a:p>
        </p:txBody>
      </p:sp>
      <p:sp>
        <p:nvSpPr>
          <p:cNvPr id="11" name="TextBox 10">
            <a:extLst>
              <a:ext uri="{FF2B5EF4-FFF2-40B4-BE49-F238E27FC236}">
                <a16:creationId xmlns:a16="http://schemas.microsoft.com/office/drawing/2014/main" id="{93348B56-AE7A-971C-AC85-B4F1941E9840}"/>
              </a:ext>
            </a:extLst>
          </p:cNvPr>
          <p:cNvSpPr txBox="1"/>
          <p:nvPr/>
        </p:nvSpPr>
        <p:spPr>
          <a:xfrm>
            <a:off x="6586328" y="3364229"/>
            <a:ext cx="5459898" cy="3539430"/>
          </a:xfrm>
          <a:prstGeom prst="rect">
            <a:avLst/>
          </a:prstGeom>
          <a:noFill/>
        </p:spPr>
        <p:txBody>
          <a:bodyPr wrap="square">
            <a:spAutoFit/>
          </a:bodyPr>
          <a:lstStyle/>
          <a:p>
            <a:pPr algn="just"/>
            <a:r>
              <a:rPr lang="en-US" sz="1600" b="1" i="0" dirty="0">
                <a:solidFill>
                  <a:srgbClr val="610B4B"/>
                </a:solidFill>
                <a:effectLst/>
              </a:rPr>
              <a:t>MODE 5 : Hardware Triggered Strobe</a:t>
            </a:r>
          </a:p>
          <a:p>
            <a:pPr algn="just"/>
            <a:endParaRPr lang="en-US" sz="1600" b="0" i="0" dirty="0">
              <a:solidFill>
                <a:srgbClr val="610B4B"/>
              </a:solidFill>
              <a:effectLst/>
              <a:latin typeface="erdana"/>
            </a:endParaRPr>
          </a:p>
          <a:p>
            <a:pPr marL="285750" indent="-285750" algn="just">
              <a:buFont typeface="Wingdings" panose="05000000000000000000" pitchFamily="2" charset="2"/>
              <a:buChar char="§"/>
            </a:pPr>
            <a:r>
              <a:rPr lang="en-US" sz="1600" b="0" i="0" dirty="0">
                <a:solidFill>
                  <a:srgbClr val="000000"/>
                </a:solidFill>
                <a:effectLst/>
              </a:rPr>
              <a:t>In this mode of operation GATE input acts as a trigger.</a:t>
            </a:r>
          </a:p>
          <a:p>
            <a:pPr marL="285750" indent="-285750" algn="just">
              <a:buFont typeface="Wingdings" panose="05000000000000000000" pitchFamily="2" charset="2"/>
              <a:buChar char="§"/>
            </a:pPr>
            <a:r>
              <a:rPr lang="en-US" sz="1600" b="0" i="0" dirty="0">
                <a:solidFill>
                  <a:srgbClr val="000000"/>
                </a:solidFill>
                <a:effectLst/>
              </a:rPr>
              <a:t>After the mode is set, the output becomes initially HIGH.</a:t>
            </a:r>
          </a:p>
          <a:p>
            <a:pPr marL="285750" indent="-285750" algn="just">
              <a:buFont typeface="Wingdings" panose="05000000000000000000" pitchFamily="2" charset="2"/>
              <a:buChar char="§"/>
            </a:pPr>
            <a:r>
              <a:rPr lang="en-US" sz="1600" b="0" i="0" dirty="0">
                <a:solidFill>
                  <a:srgbClr val="000000"/>
                </a:solidFill>
                <a:effectLst/>
              </a:rPr>
              <a:t>A count value of N is loaded into the counter.</a:t>
            </a:r>
          </a:p>
          <a:p>
            <a:pPr marL="285750" indent="-285750" algn="just">
              <a:buFont typeface="Wingdings" panose="05000000000000000000" pitchFamily="2" charset="2"/>
              <a:buChar char="§"/>
            </a:pPr>
            <a:r>
              <a:rPr lang="en-US" sz="1600" b="0" i="0" dirty="0">
                <a:solidFill>
                  <a:srgbClr val="000000"/>
                </a:solidFill>
                <a:effectLst/>
              </a:rPr>
              <a:t>Following a LOW to HIGH transition of the GATE input the counter starts decrementing the count.</a:t>
            </a:r>
          </a:p>
          <a:p>
            <a:pPr marL="285750" indent="-285750" algn="just">
              <a:buFont typeface="Wingdings" panose="05000000000000000000" pitchFamily="2" charset="2"/>
              <a:buChar char="§"/>
            </a:pPr>
            <a:r>
              <a:rPr lang="en-US" sz="1600" b="0" i="0" dirty="0">
                <a:solidFill>
                  <a:srgbClr val="000000"/>
                </a:solidFill>
                <a:effectLst/>
              </a:rPr>
              <a:t>The counting begins at the first negative edge of the clock after the rising edge of the GATE input.</a:t>
            </a:r>
          </a:p>
          <a:p>
            <a:pPr marL="285750" indent="-285750" algn="just">
              <a:buFont typeface="Wingdings" panose="05000000000000000000" pitchFamily="2" charset="2"/>
              <a:buChar char="§"/>
            </a:pPr>
            <a:r>
              <a:rPr lang="en-US" sz="1600" b="0" i="0" dirty="0">
                <a:solidFill>
                  <a:srgbClr val="000000"/>
                </a:solidFill>
                <a:effectLst/>
              </a:rPr>
              <a:t>On terminal count the output goes LOW for one clock period, and then it goes HIGH again.</a:t>
            </a:r>
          </a:p>
          <a:p>
            <a:pPr marL="285750" indent="-285750" algn="just">
              <a:buFont typeface="Wingdings" panose="05000000000000000000" pitchFamily="2" charset="2"/>
              <a:buChar char="§"/>
            </a:pPr>
            <a:r>
              <a:rPr lang="en-US" sz="1600" b="0" i="0" dirty="0">
                <a:solidFill>
                  <a:srgbClr val="000000"/>
                </a:solidFill>
                <a:effectLst/>
              </a:rPr>
              <a:t>As the LOW to HIGH transition of the GATE input causes triggering, this mode is referred to as </a:t>
            </a:r>
            <a:r>
              <a:rPr lang="en-US" sz="1600" b="1" i="0" dirty="0">
                <a:solidFill>
                  <a:srgbClr val="000000"/>
                </a:solidFill>
                <a:effectLst/>
              </a:rPr>
              <a:t>hardware triggered strobe</a:t>
            </a:r>
            <a:r>
              <a:rPr lang="en-US" sz="1600" b="0" i="0" dirty="0">
                <a:solidFill>
                  <a:srgbClr val="000000"/>
                </a:solidFill>
                <a:effectLst/>
              </a:rPr>
              <a:t>.</a:t>
            </a:r>
          </a:p>
        </p:txBody>
      </p:sp>
    </p:spTree>
    <p:extLst>
      <p:ext uri="{BB962C8B-B14F-4D97-AF65-F5344CB8AC3E}">
        <p14:creationId xmlns:p14="http://schemas.microsoft.com/office/powerpoint/2010/main" val="2897114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0C9BEE-CFDA-3E22-5D24-923804D386A5}"/>
              </a:ext>
            </a:extLst>
          </p:cNvPr>
          <p:cNvSpPr>
            <a:spLocks noGrp="1"/>
          </p:cNvSpPr>
          <p:nvPr>
            <p:ph type="title"/>
          </p:nvPr>
        </p:nvSpPr>
        <p:spPr>
          <a:xfrm>
            <a:off x="268356" y="145014"/>
            <a:ext cx="10515600" cy="536023"/>
          </a:xfrm>
        </p:spPr>
        <p:txBody>
          <a:bodyPr>
            <a:normAutofit/>
          </a:bodyPr>
          <a:lstStyle/>
          <a:p>
            <a:r>
              <a:rPr lang="en-US" sz="3200" b="1" i="1" u="sng" dirty="0">
                <a:latin typeface="+mn-lt"/>
              </a:rPr>
              <a:t>Memory Interfacing</a:t>
            </a:r>
            <a:endParaRPr lang="en-IN" sz="3200" b="1" i="1" u="sng" dirty="0">
              <a:latin typeface="+mn-lt"/>
            </a:endParaRPr>
          </a:p>
        </p:txBody>
      </p:sp>
      <p:sp>
        <p:nvSpPr>
          <p:cNvPr id="9" name="TextBox 8">
            <a:extLst>
              <a:ext uri="{FF2B5EF4-FFF2-40B4-BE49-F238E27FC236}">
                <a16:creationId xmlns:a16="http://schemas.microsoft.com/office/drawing/2014/main" id="{32E914E3-C870-75F9-BC97-F6C6388F33F1}"/>
              </a:ext>
            </a:extLst>
          </p:cNvPr>
          <p:cNvSpPr txBox="1"/>
          <p:nvPr/>
        </p:nvSpPr>
        <p:spPr>
          <a:xfrm>
            <a:off x="410817" y="678213"/>
            <a:ext cx="10787269" cy="338554"/>
          </a:xfrm>
          <a:prstGeom prst="rect">
            <a:avLst/>
          </a:prstGeom>
          <a:noFill/>
        </p:spPr>
        <p:txBody>
          <a:bodyPr wrap="square">
            <a:spAutoFit/>
          </a:bodyPr>
          <a:lstStyle/>
          <a:p>
            <a:r>
              <a:rPr lang="en-US" sz="1600" b="0" i="0" dirty="0">
                <a:solidFill>
                  <a:srgbClr val="111111"/>
                </a:solidFill>
                <a:effectLst/>
              </a:rPr>
              <a:t>To interface the memory with 8086, we need the</a:t>
            </a:r>
            <a:r>
              <a:rPr lang="en-US" sz="1600" b="1" i="0" dirty="0">
                <a:solidFill>
                  <a:srgbClr val="111111"/>
                </a:solidFill>
                <a:effectLst/>
              </a:rPr>
              <a:t> system bus and the control signals for memory read and write operations</a:t>
            </a:r>
            <a:endParaRPr lang="en-IN" sz="1600" dirty="0"/>
          </a:p>
        </p:txBody>
      </p:sp>
      <p:pic>
        <p:nvPicPr>
          <p:cNvPr id="5124" name="Picture 4" descr="Memory and I/O Interfacing">
            <a:extLst>
              <a:ext uri="{FF2B5EF4-FFF2-40B4-BE49-F238E27FC236}">
                <a16:creationId xmlns:a16="http://schemas.microsoft.com/office/drawing/2014/main" id="{C784C117-5419-8B5D-B88B-007D99854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30" y="1028853"/>
            <a:ext cx="3787223" cy="215039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D67994B-74C5-BD70-9B14-0ABD07B7404D}"/>
              </a:ext>
            </a:extLst>
          </p:cNvPr>
          <p:cNvSpPr txBox="1"/>
          <p:nvPr/>
        </p:nvSpPr>
        <p:spPr>
          <a:xfrm>
            <a:off x="198781" y="3328509"/>
            <a:ext cx="5791201" cy="3539430"/>
          </a:xfrm>
          <a:prstGeom prst="rect">
            <a:avLst/>
          </a:prstGeom>
          <a:noFill/>
        </p:spPr>
        <p:txBody>
          <a:bodyPr wrap="square">
            <a:spAutoFit/>
          </a:bodyPr>
          <a:lstStyle/>
          <a:p>
            <a:pPr marL="285750" indent="-285750" algn="just">
              <a:buFont typeface="Wingdings" panose="05000000000000000000" pitchFamily="2" charset="2"/>
              <a:buChar char="§"/>
            </a:pPr>
            <a:r>
              <a:rPr lang="en-US" sz="1600" b="0" i="0" dirty="0">
                <a:solidFill>
                  <a:srgbClr val="333333"/>
                </a:solidFill>
                <a:effectLst/>
              </a:rPr>
              <a:t>When we are executing any instruction, the address of memory location or an I/O device is sent out by the microprocessor. The corresponding memory chip or I/O device is selected by a decoding circuit.</a:t>
            </a:r>
          </a:p>
          <a:p>
            <a:pPr marL="285750" indent="-285750" algn="just">
              <a:buFont typeface="Wingdings" panose="05000000000000000000" pitchFamily="2" charset="2"/>
              <a:buChar char="§"/>
            </a:pPr>
            <a:r>
              <a:rPr lang="en-US" sz="1600" b="0" i="0" dirty="0">
                <a:solidFill>
                  <a:srgbClr val="333333"/>
                </a:solidFill>
                <a:effectLst/>
              </a:rPr>
              <a:t>Memory requires some signals to read from and write to registers and microprocessor transmits some signals for reading or writing data</a:t>
            </a:r>
          </a:p>
          <a:p>
            <a:pPr marL="285750" indent="-285750" algn="just">
              <a:buFont typeface="Wingdings" panose="05000000000000000000" pitchFamily="2" charset="2"/>
              <a:buChar char="§"/>
            </a:pPr>
            <a:r>
              <a:rPr lang="en-US" sz="1600" b="0" i="0" dirty="0">
                <a:solidFill>
                  <a:srgbClr val="333333"/>
                </a:solidFill>
                <a:effectLst/>
              </a:rPr>
              <a:t>Interfacing process includes matching the memory requirements with the microprocessor signals. </a:t>
            </a:r>
          </a:p>
          <a:p>
            <a:pPr marL="285750" indent="-285750" algn="just">
              <a:buFont typeface="Wingdings" panose="05000000000000000000" pitchFamily="2" charset="2"/>
              <a:buChar char="§"/>
            </a:pPr>
            <a:r>
              <a:rPr lang="en-US" sz="1600" b="0" i="0" dirty="0">
                <a:solidFill>
                  <a:srgbClr val="333333"/>
                </a:solidFill>
                <a:effectLst/>
              </a:rPr>
              <a:t>Therefore, the interfacing circuit should be designed in such a way that it matches the memory signal requirements with the microprocessor's signals.</a:t>
            </a:r>
          </a:p>
          <a:p>
            <a:pPr marL="285750" indent="-285750" algn="just">
              <a:buFont typeface="Wingdings" panose="05000000000000000000" pitchFamily="2" charset="2"/>
              <a:buChar char="§"/>
            </a:pPr>
            <a:r>
              <a:rPr lang="en-US" sz="1600" b="0" i="0" dirty="0">
                <a:solidFill>
                  <a:srgbClr val="333333"/>
                </a:solidFill>
                <a:effectLst/>
              </a:rPr>
              <a:t>8 bit data line, 16 bit address line , control signals are connected to corresponding lines of memory IC.</a:t>
            </a:r>
          </a:p>
        </p:txBody>
      </p:sp>
      <p:sp>
        <p:nvSpPr>
          <p:cNvPr id="4" name="TextBox 3">
            <a:extLst>
              <a:ext uri="{FF2B5EF4-FFF2-40B4-BE49-F238E27FC236}">
                <a16:creationId xmlns:a16="http://schemas.microsoft.com/office/drawing/2014/main" id="{4181A5F9-8599-C36F-FF51-C30DF8B88249}"/>
              </a:ext>
            </a:extLst>
          </p:cNvPr>
          <p:cNvSpPr txBox="1"/>
          <p:nvPr/>
        </p:nvSpPr>
        <p:spPr>
          <a:xfrm>
            <a:off x="4876799" y="1214236"/>
            <a:ext cx="2732849" cy="2062103"/>
          </a:xfrm>
          <a:prstGeom prst="rect">
            <a:avLst/>
          </a:prstGeom>
          <a:noFill/>
        </p:spPr>
        <p:txBody>
          <a:bodyPr wrap="square">
            <a:spAutoFit/>
          </a:bodyPr>
          <a:lstStyle/>
          <a:p>
            <a:r>
              <a:rPr lang="en-US" sz="1600" b="1" dirty="0"/>
              <a:t>Four common types of memory:</a:t>
            </a:r>
          </a:p>
          <a:p>
            <a:pPr marL="285750" indent="-285750">
              <a:buFont typeface="Wingdings" panose="05000000000000000000" pitchFamily="2" charset="2"/>
              <a:buChar char="v"/>
            </a:pPr>
            <a:r>
              <a:rPr lang="en-US" sz="1600" b="1" dirty="0"/>
              <a:t>Read only memory (ROM)</a:t>
            </a:r>
          </a:p>
          <a:p>
            <a:pPr marL="285750" indent="-285750">
              <a:buFont typeface="Wingdings" panose="05000000000000000000" pitchFamily="2" charset="2"/>
              <a:buChar char="v"/>
            </a:pPr>
            <a:r>
              <a:rPr lang="en-US" sz="1600" b="1" dirty="0"/>
              <a:t> Flash memory (EEPROM)</a:t>
            </a:r>
          </a:p>
          <a:p>
            <a:pPr marL="285750" indent="-285750">
              <a:buFont typeface="Wingdings" panose="05000000000000000000" pitchFamily="2" charset="2"/>
              <a:buChar char="v"/>
            </a:pPr>
            <a:r>
              <a:rPr lang="en-US" sz="1600" b="1" dirty="0"/>
              <a:t>Static Random access memory (SARAM)</a:t>
            </a:r>
          </a:p>
          <a:p>
            <a:pPr marL="285750" indent="-285750">
              <a:buFont typeface="Wingdings" panose="05000000000000000000" pitchFamily="2" charset="2"/>
              <a:buChar char="v"/>
            </a:pPr>
            <a:r>
              <a:rPr lang="en-US" sz="1600" b="1" dirty="0"/>
              <a:t>Dynamic Random access memory (DRAM).</a:t>
            </a:r>
            <a:endParaRPr lang="en-IN" sz="1600" b="1" dirty="0"/>
          </a:p>
        </p:txBody>
      </p:sp>
      <p:pic>
        <p:nvPicPr>
          <p:cNvPr id="6" name="Picture 5">
            <a:extLst>
              <a:ext uri="{FF2B5EF4-FFF2-40B4-BE49-F238E27FC236}">
                <a16:creationId xmlns:a16="http://schemas.microsoft.com/office/drawing/2014/main" id="{B3B052C5-57FF-359C-B65D-EE35377FA6AB}"/>
              </a:ext>
            </a:extLst>
          </p:cNvPr>
          <p:cNvPicPr>
            <a:picLocks noChangeAspect="1"/>
          </p:cNvPicPr>
          <p:nvPr/>
        </p:nvPicPr>
        <p:blipFill>
          <a:blip r:embed="rId3"/>
          <a:stretch>
            <a:fillRect/>
          </a:stretch>
        </p:blipFill>
        <p:spPr>
          <a:xfrm>
            <a:off x="7609648" y="1028853"/>
            <a:ext cx="4256309" cy="2562131"/>
          </a:xfrm>
          <a:prstGeom prst="rect">
            <a:avLst/>
          </a:prstGeom>
        </p:spPr>
      </p:pic>
      <p:sp>
        <p:nvSpPr>
          <p:cNvPr id="8" name="TextBox 7">
            <a:extLst>
              <a:ext uri="{FF2B5EF4-FFF2-40B4-BE49-F238E27FC236}">
                <a16:creationId xmlns:a16="http://schemas.microsoft.com/office/drawing/2014/main" id="{8AF572D9-8AB5-B156-049C-F2B6F1DC9E4E}"/>
              </a:ext>
            </a:extLst>
          </p:cNvPr>
          <p:cNvSpPr txBox="1"/>
          <p:nvPr/>
        </p:nvSpPr>
        <p:spPr>
          <a:xfrm>
            <a:off x="6243224" y="3487186"/>
            <a:ext cx="5749996" cy="3539430"/>
          </a:xfrm>
          <a:prstGeom prst="rect">
            <a:avLst/>
          </a:prstGeom>
          <a:noFill/>
        </p:spPr>
        <p:txBody>
          <a:bodyPr wrap="square">
            <a:spAutoFit/>
          </a:bodyPr>
          <a:lstStyle/>
          <a:p>
            <a:pPr algn="just"/>
            <a:r>
              <a:rPr lang="en-US" sz="1600" b="1" i="0" u="none" strike="noStrike" baseline="0" dirty="0"/>
              <a:t>Address connections: </a:t>
            </a:r>
            <a:r>
              <a:rPr lang="en-US" sz="1600" b="0" i="0" u="none" strike="noStrike" baseline="0" dirty="0"/>
              <a:t>All memory devices have address inputs that select a memory location within the memory device. Address inputs are labeled (A0 –An)</a:t>
            </a:r>
          </a:p>
          <a:p>
            <a:pPr algn="just"/>
            <a:r>
              <a:rPr lang="en-US" sz="1600" b="1" i="0" u="none" strike="noStrike" baseline="0" dirty="0"/>
              <a:t>Data connections: </a:t>
            </a:r>
            <a:r>
              <a:rPr lang="en-US" sz="1600" b="0" i="0" u="none" strike="noStrike" baseline="0" dirty="0"/>
              <a:t>All memory devices have a set of data outputs or</a:t>
            </a:r>
          </a:p>
          <a:p>
            <a:pPr algn="just"/>
            <a:r>
              <a:rPr lang="en-US" sz="1600" b="0" i="0" u="none" strike="noStrike" baseline="0" dirty="0"/>
              <a:t>input/outputs. Today many of them have bi-directional common I/O pins.</a:t>
            </a:r>
          </a:p>
          <a:p>
            <a:pPr algn="just"/>
            <a:r>
              <a:rPr lang="en-US" sz="1600" b="1" dirty="0"/>
              <a:t>Selection connections: </a:t>
            </a:r>
            <a:r>
              <a:rPr lang="en-US" sz="1600" dirty="0"/>
              <a:t>Each memory device has an input that selects or enables the memory device. This kind of input is most often called a chip select (CS)</a:t>
            </a:r>
          </a:p>
          <a:p>
            <a:pPr algn="just"/>
            <a:r>
              <a:rPr lang="en-US" sz="1600" b="1" dirty="0"/>
              <a:t>Control connections: </a:t>
            </a:r>
            <a:r>
              <a:rPr lang="en-US" sz="1600" dirty="0"/>
              <a:t>The control input most often found on the ROM is the output enable (OE) or gate (G) this allows data to flow out of the output data pins of the ROM.</a:t>
            </a:r>
            <a:endParaRPr lang="en-IN" sz="1600" dirty="0"/>
          </a:p>
          <a:p>
            <a:pPr algn="just"/>
            <a:endParaRPr lang="en-US" sz="1600" dirty="0"/>
          </a:p>
        </p:txBody>
      </p:sp>
    </p:spTree>
    <p:extLst>
      <p:ext uri="{BB962C8B-B14F-4D97-AF65-F5344CB8AC3E}">
        <p14:creationId xmlns:p14="http://schemas.microsoft.com/office/powerpoint/2010/main" val="363388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7660-EB55-C708-0484-5C61D31CCD29}"/>
              </a:ext>
            </a:extLst>
          </p:cNvPr>
          <p:cNvSpPr>
            <a:spLocks noGrp="1"/>
          </p:cNvSpPr>
          <p:nvPr>
            <p:ph type="title"/>
          </p:nvPr>
        </p:nvSpPr>
        <p:spPr>
          <a:xfrm>
            <a:off x="175591" y="86830"/>
            <a:ext cx="10515600" cy="681797"/>
          </a:xfrm>
        </p:spPr>
        <p:txBody>
          <a:bodyPr>
            <a:normAutofit/>
          </a:bodyPr>
          <a:lstStyle/>
          <a:p>
            <a:r>
              <a:rPr lang="en-IN" sz="3200" b="1" i="1" u="sng" dirty="0">
                <a:latin typeface="+mn-lt"/>
              </a:rPr>
              <a:t>8085 Microprocessor: A brief study</a:t>
            </a:r>
          </a:p>
        </p:txBody>
      </p:sp>
      <p:sp>
        <p:nvSpPr>
          <p:cNvPr id="4" name="TextBox 3">
            <a:extLst>
              <a:ext uri="{FF2B5EF4-FFF2-40B4-BE49-F238E27FC236}">
                <a16:creationId xmlns:a16="http://schemas.microsoft.com/office/drawing/2014/main" id="{CCC25034-1D56-E1F6-75BA-5A637C9A2649}"/>
              </a:ext>
            </a:extLst>
          </p:cNvPr>
          <p:cNvSpPr txBox="1"/>
          <p:nvPr/>
        </p:nvSpPr>
        <p:spPr>
          <a:xfrm>
            <a:off x="477079" y="610465"/>
            <a:ext cx="7958397" cy="369332"/>
          </a:xfrm>
          <a:prstGeom prst="rect">
            <a:avLst/>
          </a:prstGeom>
          <a:noFill/>
        </p:spPr>
        <p:txBody>
          <a:bodyPr wrap="none" rtlCol="0">
            <a:spAutoFit/>
          </a:bodyPr>
          <a:lstStyle/>
          <a:p>
            <a:r>
              <a:rPr lang="en-IN" dirty="0"/>
              <a:t>8 bit NMOS MICROPROCESSOR USED IN MANY MOBILES, WASHING MACHINES ETC.</a:t>
            </a:r>
          </a:p>
        </p:txBody>
      </p:sp>
      <p:pic>
        <p:nvPicPr>
          <p:cNvPr id="1026" name="Picture 2" descr="Microprocessor Architecture">
            <a:extLst>
              <a:ext uri="{FF2B5EF4-FFF2-40B4-BE49-F238E27FC236}">
                <a16:creationId xmlns:a16="http://schemas.microsoft.com/office/drawing/2014/main" id="{B3342472-E682-FB98-E3BB-9A43AA8E9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08" y="1141721"/>
            <a:ext cx="7275444" cy="5105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processor Architecture">
            <a:extLst>
              <a:ext uri="{FF2B5EF4-FFF2-40B4-BE49-F238E27FC236}">
                <a16:creationId xmlns:a16="http://schemas.microsoft.com/office/drawing/2014/main" id="{DD101C61-8402-91A8-C26D-42666A506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7310" y="1292262"/>
            <a:ext cx="3676650" cy="4505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DCC2FE-B8A9-861B-61FE-5B23596AF01C}"/>
              </a:ext>
            </a:extLst>
          </p:cNvPr>
          <p:cNvSpPr txBox="1"/>
          <p:nvPr/>
        </p:nvSpPr>
        <p:spPr>
          <a:xfrm>
            <a:off x="4087445" y="6401838"/>
            <a:ext cx="1345946" cy="369332"/>
          </a:xfrm>
          <a:prstGeom prst="rect">
            <a:avLst/>
          </a:prstGeom>
          <a:noFill/>
        </p:spPr>
        <p:txBody>
          <a:bodyPr wrap="none" rtlCol="0">
            <a:spAutoFit/>
          </a:bodyPr>
          <a:lstStyle/>
          <a:p>
            <a:r>
              <a:rPr lang="en-IN" dirty="0"/>
              <a:t>Architecture</a:t>
            </a:r>
          </a:p>
        </p:txBody>
      </p:sp>
      <p:sp>
        <p:nvSpPr>
          <p:cNvPr id="6" name="TextBox 5">
            <a:extLst>
              <a:ext uri="{FF2B5EF4-FFF2-40B4-BE49-F238E27FC236}">
                <a16:creationId xmlns:a16="http://schemas.microsoft.com/office/drawing/2014/main" id="{600AC12A-CFD1-8F5B-FD91-22FF7ADB7309}"/>
              </a:ext>
            </a:extLst>
          </p:cNvPr>
          <p:cNvSpPr txBox="1"/>
          <p:nvPr/>
        </p:nvSpPr>
        <p:spPr>
          <a:xfrm>
            <a:off x="9358497" y="5824265"/>
            <a:ext cx="1316451" cy="369332"/>
          </a:xfrm>
          <a:prstGeom prst="rect">
            <a:avLst/>
          </a:prstGeom>
          <a:noFill/>
        </p:spPr>
        <p:txBody>
          <a:bodyPr wrap="none" rtlCol="0">
            <a:spAutoFit/>
          </a:bodyPr>
          <a:lstStyle/>
          <a:p>
            <a:r>
              <a:rPr lang="en-IN" dirty="0"/>
              <a:t>Pin Diagram</a:t>
            </a:r>
          </a:p>
        </p:txBody>
      </p:sp>
    </p:spTree>
    <p:extLst>
      <p:ext uri="{BB962C8B-B14F-4D97-AF65-F5344CB8AC3E}">
        <p14:creationId xmlns:p14="http://schemas.microsoft.com/office/powerpoint/2010/main" val="2108443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827AAE2-FB60-9A52-DF88-16A400BD68DB}"/>
              </a:ext>
            </a:extLst>
          </p:cNvPr>
          <p:cNvSpPr>
            <a:spLocks noGrp="1"/>
          </p:cNvSpPr>
          <p:nvPr>
            <p:ph type="title"/>
          </p:nvPr>
        </p:nvSpPr>
        <p:spPr>
          <a:xfrm>
            <a:off x="268356" y="145014"/>
            <a:ext cx="10515600" cy="536023"/>
          </a:xfrm>
        </p:spPr>
        <p:txBody>
          <a:bodyPr>
            <a:normAutofit/>
          </a:bodyPr>
          <a:lstStyle/>
          <a:p>
            <a:r>
              <a:rPr lang="en-US" sz="3200" b="1" i="1" u="sng" dirty="0">
                <a:latin typeface="+mn-lt"/>
              </a:rPr>
              <a:t>Minimum Mode Memory Interfacing</a:t>
            </a:r>
            <a:endParaRPr lang="en-IN" sz="3200" b="1" i="1" u="sng" dirty="0">
              <a:latin typeface="+mn-lt"/>
            </a:endParaRPr>
          </a:p>
        </p:txBody>
      </p:sp>
      <p:pic>
        <p:nvPicPr>
          <p:cNvPr id="6" name="Picture 5">
            <a:extLst>
              <a:ext uri="{FF2B5EF4-FFF2-40B4-BE49-F238E27FC236}">
                <a16:creationId xmlns:a16="http://schemas.microsoft.com/office/drawing/2014/main" id="{CEF4985B-3425-A336-E719-67CC4462E51B}"/>
              </a:ext>
            </a:extLst>
          </p:cNvPr>
          <p:cNvPicPr>
            <a:picLocks noChangeAspect="1"/>
          </p:cNvPicPr>
          <p:nvPr/>
        </p:nvPicPr>
        <p:blipFill>
          <a:blip r:embed="rId2"/>
          <a:stretch>
            <a:fillRect/>
          </a:stretch>
        </p:blipFill>
        <p:spPr>
          <a:xfrm>
            <a:off x="5084696" y="676275"/>
            <a:ext cx="4381500" cy="2752725"/>
          </a:xfrm>
          <a:prstGeom prst="rect">
            <a:avLst/>
          </a:prstGeom>
        </p:spPr>
      </p:pic>
      <p:sp>
        <p:nvSpPr>
          <p:cNvPr id="7" name="TextBox 6">
            <a:extLst>
              <a:ext uri="{FF2B5EF4-FFF2-40B4-BE49-F238E27FC236}">
                <a16:creationId xmlns:a16="http://schemas.microsoft.com/office/drawing/2014/main" id="{8F7E9210-0944-11B3-D33B-19890D5F6355}"/>
              </a:ext>
            </a:extLst>
          </p:cNvPr>
          <p:cNvSpPr txBox="1"/>
          <p:nvPr/>
        </p:nvSpPr>
        <p:spPr>
          <a:xfrm>
            <a:off x="6369799" y="3429000"/>
            <a:ext cx="1254702" cy="307777"/>
          </a:xfrm>
          <a:prstGeom prst="rect">
            <a:avLst/>
          </a:prstGeom>
          <a:noFill/>
        </p:spPr>
        <p:txBody>
          <a:bodyPr wrap="none" rtlCol="0">
            <a:spAutoFit/>
          </a:bodyPr>
          <a:lstStyle/>
          <a:p>
            <a:r>
              <a:rPr lang="en-US" sz="1400" b="1" dirty="0"/>
              <a:t>Block Diagram</a:t>
            </a:r>
            <a:endParaRPr lang="en-IN" sz="1400" b="1" dirty="0"/>
          </a:p>
        </p:txBody>
      </p:sp>
      <p:sp>
        <p:nvSpPr>
          <p:cNvPr id="11" name="TextBox 10">
            <a:extLst>
              <a:ext uri="{FF2B5EF4-FFF2-40B4-BE49-F238E27FC236}">
                <a16:creationId xmlns:a16="http://schemas.microsoft.com/office/drawing/2014/main" id="{E7B33BE2-6120-5E1F-D4EC-6CDC735DE1A2}"/>
              </a:ext>
            </a:extLst>
          </p:cNvPr>
          <p:cNvSpPr txBox="1"/>
          <p:nvPr/>
        </p:nvSpPr>
        <p:spPr>
          <a:xfrm>
            <a:off x="268356" y="843677"/>
            <a:ext cx="4926496" cy="2062103"/>
          </a:xfrm>
          <a:prstGeom prst="rect">
            <a:avLst/>
          </a:prstGeom>
          <a:noFill/>
        </p:spPr>
        <p:txBody>
          <a:bodyPr wrap="square">
            <a:spAutoFit/>
          </a:bodyPr>
          <a:lstStyle/>
          <a:p>
            <a:pPr algn="just"/>
            <a:r>
              <a:rPr lang="en-US" sz="1600" b="0" i="0" u="none" strike="noStrike" baseline="0" dirty="0"/>
              <a:t>Address bus &amp; Data bus are multiplexed on same lines (AD0 to AD15).</a:t>
            </a:r>
          </a:p>
          <a:p>
            <a:pPr algn="just"/>
            <a:r>
              <a:rPr lang="en-US" sz="1600" b="0" i="0" u="none" strike="noStrike" baseline="0" dirty="0"/>
              <a:t>During first clock cycle, it serves as a memory/ IO address bus.</a:t>
            </a:r>
          </a:p>
          <a:p>
            <a:pPr algn="just"/>
            <a:r>
              <a:rPr lang="en-US" sz="1600" b="0" i="0" u="none" strike="noStrike" baseline="0" dirty="0"/>
              <a:t>For second and third clock cycles it acts as data bus and carries data.</a:t>
            </a:r>
          </a:p>
          <a:p>
            <a:pPr algn="just"/>
            <a:r>
              <a:rPr lang="en-US" sz="1600" b="0" i="0" u="none" strike="noStrike" baseline="0" dirty="0"/>
              <a:t>Demultiplexing refers to separating Address &amp; Data signals for read/write </a:t>
            </a:r>
            <a:r>
              <a:rPr lang="en-IN" sz="1600" b="0" i="0" u="none" strike="noStrike" baseline="0" dirty="0"/>
              <a:t>operations.</a:t>
            </a:r>
            <a:endParaRPr lang="en-IN" sz="1600" dirty="0"/>
          </a:p>
        </p:txBody>
      </p:sp>
    </p:spTree>
    <p:extLst>
      <p:ext uri="{BB962C8B-B14F-4D97-AF65-F5344CB8AC3E}">
        <p14:creationId xmlns:p14="http://schemas.microsoft.com/office/powerpoint/2010/main" val="2130287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4AF3-86D3-AEC0-99AD-9ECDD26972A5}"/>
              </a:ext>
            </a:extLst>
          </p:cNvPr>
          <p:cNvSpPr>
            <a:spLocks noGrp="1"/>
          </p:cNvSpPr>
          <p:nvPr>
            <p:ph type="title"/>
          </p:nvPr>
        </p:nvSpPr>
        <p:spPr>
          <a:xfrm>
            <a:off x="1035148" y="2545617"/>
            <a:ext cx="10515600" cy="1325563"/>
          </a:xfrm>
        </p:spPr>
        <p:txBody>
          <a:bodyPr/>
          <a:lstStyle/>
          <a:p>
            <a:pPr algn="ctr"/>
            <a:r>
              <a:rPr lang="en-US" b="1" i="1"/>
              <a:t>THANK YOU</a:t>
            </a:r>
            <a:endParaRPr lang="en-IN" b="1" i="1"/>
          </a:p>
        </p:txBody>
      </p:sp>
    </p:spTree>
    <p:extLst>
      <p:ext uri="{BB962C8B-B14F-4D97-AF65-F5344CB8AC3E}">
        <p14:creationId xmlns:p14="http://schemas.microsoft.com/office/powerpoint/2010/main" val="157879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9B83218-01C5-EFEC-F941-4657798576E4}"/>
              </a:ext>
            </a:extLst>
          </p:cNvPr>
          <p:cNvSpPr>
            <a:spLocks noGrp="1"/>
          </p:cNvSpPr>
          <p:nvPr>
            <p:ph type="subTitle" idx="1"/>
          </p:nvPr>
        </p:nvSpPr>
        <p:spPr>
          <a:xfrm>
            <a:off x="649356" y="2131047"/>
            <a:ext cx="10787269" cy="1655762"/>
          </a:xfrm>
        </p:spPr>
        <p:txBody>
          <a:bodyPr/>
          <a:lstStyle/>
          <a:p>
            <a:r>
              <a:rPr lang="en-US" b="1" i="1" u="sng" dirty="0">
                <a:latin typeface="Calibri"/>
                <a:cs typeface="Calibri Light"/>
              </a:rPr>
              <a:t>MODULE 2: </a:t>
            </a:r>
            <a:r>
              <a:rPr lang="en-US" b="1" i="1" dirty="0">
                <a:latin typeface="Calibri"/>
                <a:cs typeface="Calibri Light"/>
              </a:rPr>
              <a:t>MICROPROCESSOR ARCHITECTURE AND INTERFACING:INTELx86</a:t>
            </a:r>
            <a:endParaRPr lang="en-IN" dirty="0"/>
          </a:p>
        </p:txBody>
      </p:sp>
      <p:pic>
        <p:nvPicPr>
          <p:cNvPr id="1026" name="Picture 2" descr="See the source image">
            <a:extLst>
              <a:ext uri="{FF2B5EF4-FFF2-40B4-BE49-F238E27FC236}">
                <a16:creationId xmlns:a16="http://schemas.microsoft.com/office/drawing/2014/main" id="{95E7B910-7978-AB34-9623-D042835A5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231" y="2785402"/>
            <a:ext cx="454386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09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20EA-280D-5F04-8BCB-BC4A87BDEBA2}"/>
              </a:ext>
            </a:extLst>
          </p:cNvPr>
          <p:cNvSpPr>
            <a:spLocks noGrp="1"/>
          </p:cNvSpPr>
          <p:nvPr>
            <p:ph type="title"/>
          </p:nvPr>
        </p:nvSpPr>
        <p:spPr>
          <a:xfrm>
            <a:off x="247357" y="117694"/>
            <a:ext cx="10515600" cy="605546"/>
          </a:xfrm>
        </p:spPr>
        <p:txBody>
          <a:bodyPr>
            <a:normAutofit/>
          </a:bodyPr>
          <a:lstStyle/>
          <a:p>
            <a:pPr algn="just"/>
            <a:r>
              <a:rPr lang="en-US" sz="3200" b="1" i="1" u="sng" dirty="0">
                <a:latin typeface="+mn-lt"/>
              </a:rPr>
              <a:t>16 bit Microprocessor:8086</a:t>
            </a:r>
            <a:endParaRPr lang="en-IN" sz="3200" b="1" i="1" u="sng" dirty="0">
              <a:latin typeface="+mn-lt"/>
            </a:endParaRPr>
          </a:p>
        </p:txBody>
      </p:sp>
      <p:sp>
        <p:nvSpPr>
          <p:cNvPr id="3" name="Content Placeholder 2">
            <a:extLst>
              <a:ext uri="{FF2B5EF4-FFF2-40B4-BE49-F238E27FC236}">
                <a16:creationId xmlns:a16="http://schemas.microsoft.com/office/drawing/2014/main" id="{9A46377C-BA10-3B0D-2646-19C804375B63}"/>
              </a:ext>
            </a:extLst>
          </p:cNvPr>
          <p:cNvSpPr>
            <a:spLocks noGrp="1"/>
          </p:cNvSpPr>
          <p:nvPr>
            <p:ph idx="1"/>
          </p:nvPr>
        </p:nvSpPr>
        <p:spPr>
          <a:xfrm>
            <a:off x="444305" y="787790"/>
            <a:ext cx="4817012" cy="5781821"/>
          </a:xfrm>
        </p:spPr>
        <p:txBody>
          <a:bodyPr>
            <a:normAutofit/>
          </a:bodyPr>
          <a:lstStyle/>
          <a:p>
            <a:pPr algn="just">
              <a:buFont typeface="Wingdings" panose="05000000000000000000" pitchFamily="2" charset="2"/>
              <a:buChar char="§"/>
            </a:pPr>
            <a:r>
              <a:rPr lang="en-US" sz="1600" dirty="0"/>
              <a:t> Enhanced version of Intel 8085 microprocessor. It was designed by Intel in 1978.</a:t>
            </a:r>
          </a:p>
          <a:p>
            <a:pPr algn="just">
              <a:buFont typeface="Wingdings" panose="05000000000000000000" pitchFamily="2" charset="2"/>
              <a:buChar char="§"/>
            </a:pPr>
            <a:endParaRPr lang="en-US" sz="1600" dirty="0"/>
          </a:p>
          <a:p>
            <a:pPr algn="just">
              <a:buFont typeface="Wingdings" panose="05000000000000000000" pitchFamily="2" charset="2"/>
              <a:buChar char="§"/>
            </a:pPr>
            <a:r>
              <a:rPr lang="en-US" sz="1600" dirty="0"/>
              <a:t>16-bit, N-channel, HMOS microprocessor. Where the HMOS is used for "High-speed Metal Oxide Semiconductor“</a:t>
            </a:r>
          </a:p>
          <a:p>
            <a:pPr algn="just">
              <a:buFont typeface="Wingdings" panose="05000000000000000000" pitchFamily="2" charset="2"/>
              <a:buChar char="§"/>
            </a:pPr>
            <a:endParaRPr lang="en-US" sz="1600" dirty="0"/>
          </a:p>
          <a:p>
            <a:pPr algn="just">
              <a:buFont typeface="Wingdings" panose="05000000000000000000" pitchFamily="2" charset="2"/>
              <a:buChar char="§"/>
            </a:pPr>
            <a:r>
              <a:rPr lang="en-US" sz="1600" dirty="0"/>
              <a:t>Built on a single semiconductor chip and packaged in a 40-pin IC package. The type of package is DIP (Dual Inline Package)</a:t>
            </a:r>
          </a:p>
          <a:p>
            <a:pPr algn="just">
              <a:buFont typeface="Wingdings" panose="05000000000000000000" pitchFamily="2" charset="2"/>
              <a:buChar char="§"/>
            </a:pPr>
            <a:endParaRPr lang="en-US" sz="1600" dirty="0"/>
          </a:p>
          <a:p>
            <a:pPr algn="just">
              <a:buFont typeface="Wingdings" panose="05000000000000000000" pitchFamily="2" charset="2"/>
              <a:buChar char="§"/>
            </a:pPr>
            <a:r>
              <a:rPr lang="en-US" sz="1600" dirty="0"/>
              <a:t>Uses 20 address lines and 16 data- lines. It can directly address up to 2^20 = 1 Mbyte of memory</a:t>
            </a:r>
          </a:p>
          <a:p>
            <a:pPr algn="just">
              <a:buFont typeface="Wingdings" panose="05000000000000000000" pitchFamily="2" charset="2"/>
              <a:buChar char="§"/>
            </a:pPr>
            <a:endParaRPr lang="en-US" sz="1600" dirty="0"/>
          </a:p>
          <a:p>
            <a:pPr algn="just">
              <a:buFont typeface="Wingdings" panose="05000000000000000000" pitchFamily="2" charset="2"/>
              <a:buChar char="§"/>
            </a:pPr>
            <a:r>
              <a:rPr lang="en-US" sz="1600" dirty="0"/>
              <a:t>Consists of a powerful instruction set, which provides operation like division and multiplication very quickly.</a:t>
            </a:r>
          </a:p>
          <a:p>
            <a:pPr algn="just">
              <a:buFont typeface="Wingdings" panose="05000000000000000000" pitchFamily="2" charset="2"/>
              <a:buChar char="§"/>
            </a:pPr>
            <a:endParaRPr lang="en-US" sz="1600" dirty="0"/>
          </a:p>
          <a:p>
            <a:pPr algn="just">
              <a:buFont typeface="Wingdings" panose="05000000000000000000" pitchFamily="2" charset="2"/>
              <a:buChar char="§"/>
            </a:pPr>
            <a:r>
              <a:rPr lang="en-US" sz="1600" dirty="0"/>
              <a:t>Designed to operate in two modes, i.e., Minimum and Maximum mode</a:t>
            </a:r>
            <a:endParaRPr lang="en-IN" sz="1600" dirty="0"/>
          </a:p>
        </p:txBody>
      </p:sp>
      <p:graphicFrame>
        <p:nvGraphicFramePr>
          <p:cNvPr id="4" name="Table 4">
            <a:extLst>
              <a:ext uri="{FF2B5EF4-FFF2-40B4-BE49-F238E27FC236}">
                <a16:creationId xmlns:a16="http://schemas.microsoft.com/office/drawing/2014/main" id="{A3C7D415-52D7-A6B4-CFFD-E56FD7D29DDC}"/>
              </a:ext>
            </a:extLst>
          </p:cNvPr>
          <p:cNvGraphicFramePr>
            <a:graphicFrameLocks noGrp="1"/>
          </p:cNvGraphicFramePr>
          <p:nvPr/>
        </p:nvGraphicFramePr>
        <p:xfrm>
          <a:off x="5505157" y="787790"/>
          <a:ext cx="6359769" cy="4885379"/>
        </p:xfrm>
        <a:graphic>
          <a:graphicData uri="http://schemas.openxmlformats.org/drawingml/2006/table">
            <a:tbl>
              <a:tblPr firstRow="1" bandRow="1">
                <a:tableStyleId>{5940675A-B579-460E-94D1-54222C63F5DA}</a:tableStyleId>
              </a:tblPr>
              <a:tblGrid>
                <a:gridCol w="3143071">
                  <a:extLst>
                    <a:ext uri="{9D8B030D-6E8A-4147-A177-3AD203B41FA5}">
                      <a16:colId xmlns:a16="http://schemas.microsoft.com/office/drawing/2014/main" val="545781965"/>
                    </a:ext>
                  </a:extLst>
                </a:gridCol>
                <a:gridCol w="3216698">
                  <a:extLst>
                    <a:ext uri="{9D8B030D-6E8A-4147-A177-3AD203B41FA5}">
                      <a16:colId xmlns:a16="http://schemas.microsoft.com/office/drawing/2014/main" val="3387581585"/>
                    </a:ext>
                  </a:extLst>
                </a:gridCol>
              </a:tblGrid>
              <a:tr h="349479">
                <a:tc>
                  <a:txBody>
                    <a:bodyPr/>
                    <a:lstStyle/>
                    <a:p>
                      <a:pPr algn="ctr"/>
                      <a:r>
                        <a:rPr lang="en-US" sz="1600" b="1" dirty="0"/>
                        <a:t>8085</a:t>
                      </a:r>
                      <a:endParaRPr lang="en-IN" sz="1600" b="1" dirty="0"/>
                    </a:p>
                  </a:txBody>
                  <a:tcPr/>
                </a:tc>
                <a:tc>
                  <a:txBody>
                    <a:bodyPr/>
                    <a:lstStyle/>
                    <a:p>
                      <a:pPr algn="ctr"/>
                      <a:r>
                        <a:rPr lang="en-US" sz="1600" b="1" dirty="0"/>
                        <a:t>8086</a:t>
                      </a:r>
                      <a:endParaRPr lang="en-IN" sz="1600" b="1" dirty="0"/>
                    </a:p>
                  </a:txBody>
                  <a:tcPr/>
                </a:tc>
                <a:extLst>
                  <a:ext uri="{0D108BD9-81ED-4DB2-BD59-A6C34878D82A}">
                    <a16:rowId xmlns:a16="http://schemas.microsoft.com/office/drawing/2014/main" val="1270024407"/>
                  </a:ext>
                </a:extLst>
              </a:tr>
              <a:tr h="407963">
                <a:tc>
                  <a:txBody>
                    <a:bodyPr/>
                    <a:lstStyle/>
                    <a:p>
                      <a:pPr algn="just"/>
                      <a:r>
                        <a:rPr lang="en-US" sz="1600" dirty="0"/>
                        <a:t>8 bit data bus, 16 bit address line</a:t>
                      </a:r>
                      <a:endParaRPr lang="en-IN" sz="16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16 bit data bus, 16 bit address line</a:t>
                      </a:r>
                      <a:endParaRPr lang="en-IN" sz="1600" dirty="0"/>
                    </a:p>
                    <a:p>
                      <a:endParaRPr lang="en-IN" sz="1600" dirty="0"/>
                    </a:p>
                  </a:txBody>
                  <a:tcPr/>
                </a:tc>
                <a:extLst>
                  <a:ext uri="{0D108BD9-81ED-4DB2-BD59-A6C34878D82A}">
                    <a16:rowId xmlns:a16="http://schemas.microsoft.com/office/drawing/2014/main" val="3451580808"/>
                  </a:ext>
                </a:extLst>
              </a:tr>
              <a:tr h="783455">
                <a:tc>
                  <a:txBody>
                    <a:bodyPr/>
                    <a:lstStyle/>
                    <a:p>
                      <a:pPr algn="just"/>
                      <a:r>
                        <a:rPr lang="en-US" sz="1600" dirty="0"/>
                        <a:t>5 Flags and 64 KB memory capacity</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9 Flags and 1 MB memory capacity</a:t>
                      </a:r>
                      <a:endParaRPr lang="en-IN" sz="1600" dirty="0"/>
                    </a:p>
                    <a:p>
                      <a:endParaRPr lang="en-IN" sz="1600" dirty="0"/>
                    </a:p>
                  </a:txBody>
                  <a:tcPr/>
                </a:tc>
                <a:extLst>
                  <a:ext uri="{0D108BD9-81ED-4DB2-BD59-A6C34878D82A}">
                    <a16:rowId xmlns:a16="http://schemas.microsoft.com/office/drawing/2014/main" val="714357617"/>
                  </a:ext>
                </a:extLst>
              </a:tr>
              <a:tr h="783455">
                <a:tc>
                  <a:txBody>
                    <a:bodyPr/>
                    <a:lstStyle/>
                    <a:p>
                      <a:pPr algn="just"/>
                      <a:r>
                        <a:rPr lang="en-US" sz="1600" dirty="0"/>
                        <a:t>Does not support memory segmentation, maximum or minimum mode &amp; pipelining</a:t>
                      </a:r>
                      <a:endParaRPr lang="en-IN" sz="1600" dirty="0"/>
                    </a:p>
                  </a:txBody>
                  <a:tcPr/>
                </a:tc>
                <a:tc>
                  <a:txBody>
                    <a:bodyPr/>
                    <a:lstStyle/>
                    <a:p>
                      <a:pPr algn="just"/>
                      <a:r>
                        <a:rPr lang="en-US" sz="1600" dirty="0"/>
                        <a:t>Supports memory segmentation, maximum or minimum mode  &amp; pipelining</a:t>
                      </a:r>
                      <a:endParaRPr lang="en-IN" sz="1600" dirty="0"/>
                    </a:p>
                  </a:txBody>
                  <a:tcPr/>
                </a:tc>
                <a:extLst>
                  <a:ext uri="{0D108BD9-81ED-4DB2-BD59-A6C34878D82A}">
                    <a16:rowId xmlns:a16="http://schemas.microsoft.com/office/drawing/2014/main" val="2830420642"/>
                  </a:ext>
                </a:extLst>
              </a:tr>
              <a:tr h="783455">
                <a:tc>
                  <a:txBody>
                    <a:bodyPr/>
                    <a:lstStyle/>
                    <a:p>
                      <a:r>
                        <a:rPr lang="en-US" sz="1600" dirty="0"/>
                        <a:t>Accumulator based</a:t>
                      </a:r>
                      <a:endParaRPr lang="en-IN" sz="1600" dirty="0"/>
                    </a:p>
                  </a:txBody>
                  <a:tcPr/>
                </a:tc>
                <a:tc>
                  <a:txBody>
                    <a:bodyPr/>
                    <a:lstStyle/>
                    <a:p>
                      <a:r>
                        <a:rPr lang="en-US" sz="1600" dirty="0"/>
                        <a:t>General Purpose Registers based</a:t>
                      </a:r>
                      <a:endParaRPr lang="en-IN" sz="1600" dirty="0"/>
                    </a:p>
                  </a:txBody>
                  <a:tcPr/>
                </a:tc>
                <a:extLst>
                  <a:ext uri="{0D108BD9-81ED-4DB2-BD59-A6C34878D82A}">
                    <a16:rowId xmlns:a16="http://schemas.microsoft.com/office/drawing/2014/main" val="1824192960"/>
                  </a:ext>
                </a:extLst>
              </a:tr>
              <a:tr h="783455">
                <a:tc>
                  <a:txBody>
                    <a:bodyPr/>
                    <a:lstStyle/>
                    <a:p>
                      <a:r>
                        <a:rPr lang="en-US" sz="1600" dirty="0"/>
                        <a:t>One Processor used</a:t>
                      </a:r>
                      <a:endParaRPr lang="en-IN" sz="1600" dirty="0"/>
                    </a:p>
                  </a:txBody>
                  <a:tcPr/>
                </a:tc>
                <a:tc>
                  <a:txBody>
                    <a:bodyPr/>
                    <a:lstStyle/>
                    <a:p>
                      <a:r>
                        <a:rPr lang="en-US" sz="1600" dirty="0"/>
                        <a:t>An additional external processor can also be employed.</a:t>
                      </a:r>
                      <a:endParaRPr lang="en-IN" sz="1600" dirty="0"/>
                    </a:p>
                  </a:txBody>
                  <a:tcPr/>
                </a:tc>
                <a:extLst>
                  <a:ext uri="{0D108BD9-81ED-4DB2-BD59-A6C34878D82A}">
                    <a16:rowId xmlns:a16="http://schemas.microsoft.com/office/drawing/2014/main" val="3869862167"/>
                  </a:ext>
                </a:extLst>
              </a:tr>
              <a:tr h="783455">
                <a:tc>
                  <a:txBody>
                    <a:bodyPr/>
                    <a:lstStyle/>
                    <a:p>
                      <a:r>
                        <a:rPr lang="en-US" sz="1600" dirty="0"/>
                        <a:t>Low Cost</a:t>
                      </a:r>
                      <a:endParaRPr lang="en-IN" sz="1600" dirty="0"/>
                    </a:p>
                  </a:txBody>
                  <a:tcPr/>
                </a:tc>
                <a:tc>
                  <a:txBody>
                    <a:bodyPr/>
                    <a:lstStyle/>
                    <a:p>
                      <a:r>
                        <a:rPr lang="en-US" sz="1600" dirty="0"/>
                        <a:t>High Cost</a:t>
                      </a:r>
                      <a:endParaRPr lang="en-IN" sz="1600" dirty="0"/>
                    </a:p>
                  </a:txBody>
                  <a:tcPr/>
                </a:tc>
                <a:extLst>
                  <a:ext uri="{0D108BD9-81ED-4DB2-BD59-A6C34878D82A}">
                    <a16:rowId xmlns:a16="http://schemas.microsoft.com/office/drawing/2014/main" val="81798788"/>
                  </a:ext>
                </a:extLst>
              </a:tr>
            </a:tbl>
          </a:graphicData>
        </a:graphic>
      </p:graphicFrame>
    </p:spTree>
    <p:extLst>
      <p:ext uri="{BB962C8B-B14F-4D97-AF65-F5344CB8AC3E}">
        <p14:creationId xmlns:p14="http://schemas.microsoft.com/office/powerpoint/2010/main" val="374641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1979-E2D7-F0EA-86CD-E81A1E974713}"/>
              </a:ext>
            </a:extLst>
          </p:cNvPr>
          <p:cNvSpPr>
            <a:spLocks noGrp="1"/>
          </p:cNvSpPr>
          <p:nvPr>
            <p:ph type="title"/>
          </p:nvPr>
        </p:nvSpPr>
        <p:spPr>
          <a:xfrm>
            <a:off x="53008" y="-75524"/>
            <a:ext cx="10515600" cy="695049"/>
          </a:xfrm>
        </p:spPr>
        <p:txBody>
          <a:bodyPr>
            <a:normAutofit/>
          </a:bodyPr>
          <a:lstStyle/>
          <a:p>
            <a:pPr algn="just"/>
            <a:r>
              <a:rPr lang="en-US" sz="3200" b="1" i="1" u="sng" dirty="0">
                <a:latin typeface="+mn-lt"/>
              </a:rPr>
              <a:t>Architecture of 8086</a:t>
            </a:r>
            <a:endParaRPr lang="en-IN" sz="3200" b="1" i="1" u="sng" dirty="0">
              <a:latin typeface="+mn-lt"/>
            </a:endParaRPr>
          </a:p>
        </p:txBody>
      </p:sp>
      <p:pic>
        <p:nvPicPr>
          <p:cNvPr id="7" name="Picture 6">
            <a:extLst>
              <a:ext uri="{FF2B5EF4-FFF2-40B4-BE49-F238E27FC236}">
                <a16:creationId xmlns:a16="http://schemas.microsoft.com/office/drawing/2014/main" id="{338979AF-6651-FD47-711C-1FB998DE52BE}"/>
              </a:ext>
            </a:extLst>
          </p:cNvPr>
          <p:cNvPicPr>
            <a:picLocks noChangeAspect="1"/>
          </p:cNvPicPr>
          <p:nvPr/>
        </p:nvPicPr>
        <p:blipFill>
          <a:blip r:embed="rId2"/>
          <a:stretch>
            <a:fillRect/>
          </a:stretch>
        </p:blipFill>
        <p:spPr>
          <a:xfrm>
            <a:off x="2027583" y="848140"/>
            <a:ext cx="6719137" cy="5459896"/>
          </a:xfrm>
          <a:prstGeom prst="rect">
            <a:avLst/>
          </a:prstGeom>
        </p:spPr>
      </p:pic>
      <p:sp>
        <p:nvSpPr>
          <p:cNvPr id="8" name="TextBox 7">
            <a:extLst>
              <a:ext uri="{FF2B5EF4-FFF2-40B4-BE49-F238E27FC236}">
                <a16:creationId xmlns:a16="http://schemas.microsoft.com/office/drawing/2014/main" id="{56B231C4-DE94-3F48-742B-DA5E59C0DCEC}"/>
              </a:ext>
            </a:extLst>
          </p:cNvPr>
          <p:cNvSpPr txBox="1"/>
          <p:nvPr/>
        </p:nvSpPr>
        <p:spPr>
          <a:xfrm>
            <a:off x="4280453" y="500614"/>
            <a:ext cx="4137608" cy="307777"/>
          </a:xfrm>
          <a:prstGeom prst="rect">
            <a:avLst/>
          </a:prstGeom>
          <a:noFill/>
        </p:spPr>
        <p:txBody>
          <a:bodyPr wrap="none" rtlCol="0">
            <a:spAutoFit/>
          </a:bodyPr>
          <a:lstStyle/>
          <a:p>
            <a:r>
              <a:rPr lang="en-US" sz="1400" b="1" dirty="0"/>
              <a:t>Independent Functional Units with parallel operation</a:t>
            </a:r>
            <a:endParaRPr lang="en-IN" sz="1400" b="1" dirty="0"/>
          </a:p>
        </p:txBody>
      </p:sp>
      <p:sp>
        <p:nvSpPr>
          <p:cNvPr id="9" name="Oval 8">
            <a:extLst>
              <a:ext uri="{FF2B5EF4-FFF2-40B4-BE49-F238E27FC236}">
                <a16:creationId xmlns:a16="http://schemas.microsoft.com/office/drawing/2014/main" id="{DCF2BF02-380B-3794-DCA2-6104D11490BF}"/>
              </a:ext>
            </a:extLst>
          </p:cNvPr>
          <p:cNvSpPr/>
          <p:nvPr/>
        </p:nvSpPr>
        <p:spPr>
          <a:xfrm>
            <a:off x="3313043" y="954157"/>
            <a:ext cx="1060174" cy="4373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A83C07CE-1A9F-A882-EC2C-DFEC412129EF}"/>
              </a:ext>
            </a:extLst>
          </p:cNvPr>
          <p:cNvSpPr/>
          <p:nvPr/>
        </p:nvSpPr>
        <p:spPr>
          <a:xfrm>
            <a:off x="6526695" y="5592417"/>
            <a:ext cx="1146314" cy="556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3A2F3010-5C92-12ED-7DA8-B2992F613F27}"/>
              </a:ext>
            </a:extLst>
          </p:cNvPr>
          <p:cNvSpPr/>
          <p:nvPr/>
        </p:nvSpPr>
        <p:spPr>
          <a:xfrm rot="10800000">
            <a:off x="2557669" y="1900729"/>
            <a:ext cx="609600" cy="291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C4ADB3F1-2C66-CCB4-2321-8315ED8C460F}"/>
              </a:ext>
            </a:extLst>
          </p:cNvPr>
          <p:cNvSpPr txBox="1"/>
          <p:nvPr/>
        </p:nvSpPr>
        <p:spPr>
          <a:xfrm>
            <a:off x="952630" y="1907755"/>
            <a:ext cx="1395126" cy="338554"/>
          </a:xfrm>
          <a:prstGeom prst="rect">
            <a:avLst/>
          </a:prstGeom>
          <a:noFill/>
        </p:spPr>
        <p:txBody>
          <a:bodyPr wrap="none" rtlCol="0">
            <a:spAutoFit/>
          </a:bodyPr>
          <a:lstStyle/>
          <a:p>
            <a:r>
              <a:rPr lang="en-US" sz="1600" b="1" dirty="0"/>
              <a:t>Data Registers</a:t>
            </a:r>
            <a:endParaRPr lang="en-IN" sz="1600" b="1" dirty="0"/>
          </a:p>
        </p:txBody>
      </p:sp>
      <p:sp>
        <p:nvSpPr>
          <p:cNvPr id="14" name="Arrow: Right 13">
            <a:extLst>
              <a:ext uri="{FF2B5EF4-FFF2-40B4-BE49-F238E27FC236}">
                <a16:creationId xmlns:a16="http://schemas.microsoft.com/office/drawing/2014/main" id="{A4276F3E-B42A-C251-129D-849851F73F3F}"/>
              </a:ext>
            </a:extLst>
          </p:cNvPr>
          <p:cNvSpPr/>
          <p:nvPr/>
        </p:nvSpPr>
        <p:spPr>
          <a:xfrm rot="10800000">
            <a:off x="2557670" y="2386876"/>
            <a:ext cx="609600" cy="357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1F568B0F-895A-7C1A-91F5-5A76926ABF8C}"/>
              </a:ext>
            </a:extLst>
          </p:cNvPr>
          <p:cNvSpPr txBox="1"/>
          <p:nvPr/>
        </p:nvSpPr>
        <p:spPr>
          <a:xfrm>
            <a:off x="875814" y="2375354"/>
            <a:ext cx="1615699" cy="338554"/>
          </a:xfrm>
          <a:prstGeom prst="rect">
            <a:avLst/>
          </a:prstGeom>
          <a:noFill/>
        </p:spPr>
        <p:txBody>
          <a:bodyPr wrap="none" rtlCol="0">
            <a:spAutoFit/>
          </a:bodyPr>
          <a:lstStyle/>
          <a:p>
            <a:r>
              <a:rPr lang="en-US" sz="1600" b="1" dirty="0"/>
              <a:t>Pointer Registers</a:t>
            </a:r>
            <a:endParaRPr lang="en-IN" sz="1600" b="1" dirty="0"/>
          </a:p>
        </p:txBody>
      </p:sp>
      <p:sp>
        <p:nvSpPr>
          <p:cNvPr id="16" name="Arrow: Right 15">
            <a:extLst>
              <a:ext uri="{FF2B5EF4-FFF2-40B4-BE49-F238E27FC236}">
                <a16:creationId xmlns:a16="http://schemas.microsoft.com/office/drawing/2014/main" id="{F2AFF947-D835-F061-C86D-E5B9E3692024}"/>
              </a:ext>
            </a:extLst>
          </p:cNvPr>
          <p:cNvSpPr/>
          <p:nvPr/>
        </p:nvSpPr>
        <p:spPr>
          <a:xfrm rot="10800000">
            <a:off x="2553641" y="2752796"/>
            <a:ext cx="609600" cy="3578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308BE0C9-E0EA-D5D4-FD3D-0BC5D4ADC724}"/>
              </a:ext>
            </a:extLst>
          </p:cNvPr>
          <p:cNvSpPr txBox="1"/>
          <p:nvPr/>
        </p:nvSpPr>
        <p:spPr>
          <a:xfrm>
            <a:off x="875814" y="2752796"/>
            <a:ext cx="1466363" cy="338554"/>
          </a:xfrm>
          <a:prstGeom prst="rect">
            <a:avLst/>
          </a:prstGeom>
          <a:noFill/>
        </p:spPr>
        <p:txBody>
          <a:bodyPr wrap="none" rtlCol="0">
            <a:spAutoFit/>
          </a:bodyPr>
          <a:lstStyle/>
          <a:p>
            <a:r>
              <a:rPr lang="en-US" sz="1600" b="1" dirty="0"/>
              <a:t>Index Registers</a:t>
            </a:r>
            <a:endParaRPr lang="en-IN" sz="1600" b="1" dirty="0"/>
          </a:p>
        </p:txBody>
      </p:sp>
      <p:sp>
        <p:nvSpPr>
          <p:cNvPr id="18" name="TextBox 17">
            <a:extLst>
              <a:ext uri="{FF2B5EF4-FFF2-40B4-BE49-F238E27FC236}">
                <a16:creationId xmlns:a16="http://schemas.microsoft.com/office/drawing/2014/main" id="{815BE243-AC92-E870-AB25-05DCC7E403CC}"/>
              </a:ext>
            </a:extLst>
          </p:cNvPr>
          <p:cNvSpPr txBox="1"/>
          <p:nvPr/>
        </p:nvSpPr>
        <p:spPr>
          <a:xfrm>
            <a:off x="6255026" y="4850297"/>
            <a:ext cx="1877052" cy="307777"/>
          </a:xfrm>
          <a:prstGeom prst="rect">
            <a:avLst/>
          </a:prstGeom>
          <a:noFill/>
        </p:spPr>
        <p:txBody>
          <a:bodyPr wrap="none" rtlCol="0">
            <a:spAutoFit/>
          </a:bodyPr>
          <a:lstStyle/>
          <a:p>
            <a:r>
              <a:rPr lang="en-US" sz="1400" b="1" dirty="0"/>
              <a:t>6 bit instruction queue</a:t>
            </a:r>
            <a:endParaRPr lang="en-IN" sz="1400" b="1" dirty="0"/>
          </a:p>
        </p:txBody>
      </p:sp>
      <p:sp>
        <p:nvSpPr>
          <p:cNvPr id="19" name="TextBox 18">
            <a:extLst>
              <a:ext uri="{FF2B5EF4-FFF2-40B4-BE49-F238E27FC236}">
                <a16:creationId xmlns:a16="http://schemas.microsoft.com/office/drawing/2014/main" id="{B1943AE2-E474-3C5B-3B22-020787E3B33A}"/>
              </a:ext>
            </a:extLst>
          </p:cNvPr>
          <p:cNvSpPr txBox="1"/>
          <p:nvPr/>
        </p:nvSpPr>
        <p:spPr>
          <a:xfrm>
            <a:off x="7357379" y="2560020"/>
            <a:ext cx="774699" cy="461665"/>
          </a:xfrm>
          <a:prstGeom prst="rect">
            <a:avLst/>
          </a:prstGeom>
          <a:noFill/>
        </p:spPr>
        <p:txBody>
          <a:bodyPr wrap="square" rtlCol="0">
            <a:spAutoFit/>
          </a:bodyPr>
          <a:lstStyle/>
          <a:p>
            <a:r>
              <a:rPr lang="en-US" sz="1200" b="1" dirty="0"/>
              <a:t>Segment Registers</a:t>
            </a:r>
            <a:endParaRPr lang="en-IN" sz="1200" b="1" dirty="0"/>
          </a:p>
        </p:txBody>
      </p:sp>
      <p:sp>
        <p:nvSpPr>
          <p:cNvPr id="20" name="TextBox 19">
            <a:extLst>
              <a:ext uri="{FF2B5EF4-FFF2-40B4-BE49-F238E27FC236}">
                <a16:creationId xmlns:a16="http://schemas.microsoft.com/office/drawing/2014/main" id="{60D6D902-6ABD-9A67-CA3F-AC6BA686EDEC}"/>
              </a:ext>
            </a:extLst>
          </p:cNvPr>
          <p:cNvSpPr txBox="1"/>
          <p:nvPr/>
        </p:nvSpPr>
        <p:spPr>
          <a:xfrm>
            <a:off x="6027361" y="3074868"/>
            <a:ext cx="1392098" cy="276999"/>
          </a:xfrm>
          <a:prstGeom prst="rect">
            <a:avLst/>
          </a:prstGeom>
          <a:noFill/>
        </p:spPr>
        <p:txBody>
          <a:bodyPr wrap="square" rtlCol="0">
            <a:spAutoFit/>
          </a:bodyPr>
          <a:lstStyle/>
          <a:p>
            <a:r>
              <a:rPr lang="en-US" sz="1200" b="1" dirty="0"/>
              <a:t>Instruction Pointer</a:t>
            </a:r>
            <a:endParaRPr lang="en-IN" sz="1200" b="1" dirty="0"/>
          </a:p>
        </p:txBody>
      </p:sp>
      <p:sp>
        <p:nvSpPr>
          <p:cNvPr id="22" name="TextBox 21">
            <a:extLst>
              <a:ext uri="{FF2B5EF4-FFF2-40B4-BE49-F238E27FC236}">
                <a16:creationId xmlns:a16="http://schemas.microsoft.com/office/drawing/2014/main" id="{4CA99001-0F32-F315-0AAA-64B70DE6F7E1}"/>
              </a:ext>
            </a:extLst>
          </p:cNvPr>
          <p:cNvSpPr txBox="1"/>
          <p:nvPr/>
        </p:nvSpPr>
        <p:spPr>
          <a:xfrm>
            <a:off x="7673009" y="5317362"/>
            <a:ext cx="4384182" cy="1384995"/>
          </a:xfrm>
          <a:prstGeom prst="rect">
            <a:avLst/>
          </a:prstGeom>
          <a:noFill/>
        </p:spPr>
        <p:txBody>
          <a:bodyPr wrap="square">
            <a:spAutoFit/>
          </a:bodyPr>
          <a:lstStyle/>
          <a:p>
            <a:pPr marL="285750" indent="-285750" algn="just">
              <a:buFont typeface="Wingdings" panose="05000000000000000000" pitchFamily="2" charset="2"/>
              <a:buChar char="Ø"/>
            </a:pPr>
            <a:r>
              <a:rPr lang="en-US" sz="1400" b="1" i="0" dirty="0">
                <a:solidFill>
                  <a:srgbClr val="000000"/>
                </a:solidFill>
                <a:effectLst/>
                <a:latin typeface="+mj-lt"/>
              </a:rPr>
              <a:t>Handles transfer of data and addresses</a:t>
            </a:r>
          </a:p>
          <a:p>
            <a:pPr marL="285750" indent="-285750" algn="just">
              <a:buFont typeface="Wingdings" panose="05000000000000000000" pitchFamily="2" charset="2"/>
              <a:buChar char="Ø"/>
            </a:pPr>
            <a:r>
              <a:rPr lang="en-US" sz="1400" b="1" dirty="0">
                <a:latin typeface="+mj-lt"/>
              </a:rPr>
              <a:t>Fetches instruction codes, stores fetched instruction codes in first-in-first-out register set called a queue</a:t>
            </a:r>
          </a:p>
          <a:p>
            <a:pPr marL="285750" indent="-285750" algn="just">
              <a:buFont typeface="Wingdings" panose="05000000000000000000" pitchFamily="2" charset="2"/>
              <a:buChar char="Ø"/>
            </a:pPr>
            <a:r>
              <a:rPr lang="en-IN" sz="1400" b="1" dirty="0">
                <a:latin typeface="+mj-lt"/>
              </a:rPr>
              <a:t>Relocates addresses of operands</a:t>
            </a:r>
          </a:p>
          <a:p>
            <a:pPr marL="285750" indent="-285750" algn="just">
              <a:buFont typeface="Wingdings" panose="05000000000000000000" pitchFamily="2" charset="2"/>
              <a:buChar char="Ø"/>
            </a:pPr>
            <a:r>
              <a:rPr lang="en-US" sz="1400" b="1" dirty="0">
                <a:latin typeface="+mj-lt"/>
              </a:rPr>
              <a:t>Reads/Writes data from/to memory and I/O devices</a:t>
            </a:r>
            <a:endParaRPr lang="en-IN" sz="1400" b="1" dirty="0">
              <a:latin typeface="+mj-lt"/>
            </a:endParaRPr>
          </a:p>
          <a:p>
            <a:pPr marL="285750" indent="-285750" algn="just">
              <a:buFont typeface="Wingdings" panose="05000000000000000000" pitchFamily="2" charset="2"/>
              <a:buChar char="Ø"/>
            </a:pPr>
            <a:endParaRPr lang="en-IN" sz="1400" dirty="0">
              <a:latin typeface="+mj-lt"/>
            </a:endParaRPr>
          </a:p>
        </p:txBody>
      </p:sp>
      <p:sp>
        <p:nvSpPr>
          <p:cNvPr id="24" name="TextBox 23">
            <a:extLst>
              <a:ext uri="{FF2B5EF4-FFF2-40B4-BE49-F238E27FC236}">
                <a16:creationId xmlns:a16="http://schemas.microsoft.com/office/drawing/2014/main" id="{AF918255-1045-5D0D-FA45-6EEF838BEFFD}"/>
              </a:ext>
            </a:extLst>
          </p:cNvPr>
          <p:cNvSpPr txBox="1"/>
          <p:nvPr/>
        </p:nvSpPr>
        <p:spPr>
          <a:xfrm>
            <a:off x="-93050" y="494554"/>
            <a:ext cx="3441954" cy="1384995"/>
          </a:xfrm>
          <a:prstGeom prst="rect">
            <a:avLst/>
          </a:prstGeom>
          <a:noFill/>
        </p:spPr>
        <p:txBody>
          <a:bodyPr wrap="square">
            <a:spAutoFit/>
          </a:bodyPr>
          <a:lstStyle/>
          <a:p>
            <a:pPr marL="285750" indent="-285750" algn="just">
              <a:buFont typeface="Wingdings" panose="05000000000000000000" pitchFamily="2" charset="2"/>
              <a:buChar char="Ø"/>
            </a:pPr>
            <a:r>
              <a:rPr lang="en-US" sz="1400" b="1" i="0" dirty="0">
                <a:solidFill>
                  <a:srgbClr val="000000"/>
                </a:solidFill>
                <a:effectLst/>
                <a:latin typeface="+mj-lt"/>
              </a:rPr>
              <a:t>Receives opcode of an instruction from the queue, decodes it and then executes it</a:t>
            </a:r>
            <a:endParaRPr lang="en-US" sz="1400" b="1" dirty="0">
              <a:solidFill>
                <a:srgbClr val="000000"/>
              </a:solidFill>
              <a:latin typeface="+mj-lt"/>
            </a:endParaRPr>
          </a:p>
          <a:p>
            <a:pPr marL="285750" indent="-285750" algn="just">
              <a:buFont typeface="Wingdings" panose="05000000000000000000" pitchFamily="2" charset="2"/>
              <a:buChar char="Ø"/>
            </a:pPr>
            <a:r>
              <a:rPr lang="en-US" sz="1400" b="1" dirty="0">
                <a:latin typeface="+mj-lt"/>
              </a:rPr>
              <a:t>While Execution, unit decodes or executes an instruction, then the BIU fetches instruction codes from the memory and stores them in the queue</a:t>
            </a:r>
            <a:endParaRPr lang="en-IN" sz="1400" b="1" dirty="0">
              <a:latin typeface="+mj-lt"/>
            </a:endParaRPr>
          </a:p>
        </p:txBody>
      </p:sp>
      <p:sp>
        <p:nvSpPr>
          <p:cNvPr id="25" name="TextBox 24">
            <a:extLst>
              <a:ext uri="{FF2B5EF4-FFF2-40B4-BE49-F238E27FC236}">
                <a16:creationId xmlns:a16="http://schemas.microsoft.com/office/drawing/2014/main" id="{2AB631FF-7EB8-5280-1FCE-E37A8E0B8206}"/>
              </a:ext>
            </a:extLst>
          </p:cNvPr>
          <p:cNvSpPr txBox="1"/>
          <p:nvPr/>
        </p:nvSpPr>
        <p:spPr>
          <a:xfrm>
            <a:off x="4669925" y="6358067"/>
            <a:ext cx="2191882" cy="307777"/>
          </a:xfrm>
          <a:prstGeom prst="rect">
            <a:avLst/>
          </a:prstGeom>
          <a:noFill/>
        </p:spPr>
        <p:txBody>
          <a:bodyPr wrap="none" rtlCol="0">
            <a:spAutoFit/>
          </a:bodyPr>
          <a:lstStyle/>
          <a:p>
            <a:r>
              <a:rPr lang="en-US" sz="1400" b="1" dirty="0"/>
              <a:t>Makes the processor faster</a:t>
            </a:r>
            <a:endParaRPr lang="en-IN" sz="1400" b="1" dirty="0"/>
          </a:p>
        </p:txBody>
      </p:sp>
    </p:spTree>
    <p:extLst>
      <p:ext uri="{BB962C8B-B14F-4D97-AF65-F5344CB8AC3E}">
        <p14:creationId xmlns:p14="http://schemas.microsoft.com/office/powerpoint/2010/main" val="361451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3C609-D1D7-4F9F-66E4-C2FF2E5B0B49}"/>
              </a:ext>
            </a:extLst>
          </p:cNvPr>
          <p:cNvSpPr>
            <a:spLocks noGrp="1"/>
          </p:cNvSpPr>
          <p:nvPr>
            <p:ph type="title"/>
          </p:nvPr>
        </p:nvSpPr>
        <p:spPr>
          <a:xfrm>
            <a:off x="480391" y="211276"/>
            <a:ext cx="10515600" cy="469761"/>
          </a:xfrm>
        </p:spPr>
        <p:txBody>
          <a:bodyPr>
            <a:noAutofit/>
          </a:bodyPr>
          <a:lstStyle/>
          <a:p>
            <a:r>
              <a:rPr lang="en-US" sz="3200" b="1" i="1" u="sng" dirty="0">
                <a:latin typeface="+mn-lt"/>
              </a:rPr>
              <a:t>Bus Interface Unit</a:t>
            </a:r>
            <a:endParaRPr lang="en-IN" sz="3200" b="1" i="1" u="sng" dirty="0">
              <a:latin typeface="+mn-lt"/>
            </a:endParaRPr>
          </a:p>
        </p:txBody>
      </p:sp>
      <p:sp>
        <p:nvSpPr>
          <p:cNvPr id="3" name="Content Placeholder 2">
            <a:extLst>
              <a:ext uri="{FF2B5EF4-FFF2-40B4-BE49-F238E27FC236}">
                <a16:creationId xmlns:a16="http://schemas.microsoft.com/office/drawing/2014/main" id="{52CB7B02-0013-E71D-BBE2-81D76C1ACE0B}"/>
              </a:ext>
            </a:extLst>
          </p:cNvPr>
          <p:cNvSpPr>
            <a:spLocks noGrp="1"/>
          </p:cNvSpPr>
          <p:nvPr>
            <p:ph idx="1"/>
          </p:nvPr>
        </p:nvSpPr>
        <p:spPr>
          <a:xfrm>
            <a:off x="480391" y="848139"/>
            <a:ext cx="10873409" cy="5328824"/>
          </a:xfrm>
        </p:spPr>
        <p:txBody>
          <a:bodyPr>
            <a:normAutofit/>
          </a:bodyPr>
          <a:lstStyle/>
          <a:p>
            <a:pPr algn="just">
              <a:buFont typeface="Wingdings" panose="05000000000000000000" pitchFamily="2" charset="2"/>
              <a:buChar char="§"/>
            </a:pPr>
            <a:r>
              <a:rPr lang="en-US" sz="1600" b="1" dirty="0"/>
              <a:t>Instruction Queue: </a:t>
            </a:r>
            <a:r>
              <a:rPr lang="en-US" sz="1600" dirty="0"/>
              <a:t>When EU executes instructions, the BIU gets 6-bytes of the next instruction and stores them in the instruction queue and this process is known as instruction pre fetch. This process increases the speed of the processor.</a:t>
            </a:r>
          </a:p>
          <a:p>
            <a:pPr algn="just">
              <a:buFont typeface="Wingdings" panose="05000000000000000000" pitchFamily="2" charset="2"/>
              <a:buChar char="§"/>
            </a:pPr>
            <a:r>
              <a:rPr lang="en-US" sz="1600" b="1" dirty="0"/>
              <a:t>Segment Registers: </a:t>
            </a:r>
            <a:r>
              <a:rPr lang="en-US" sz="1600" dirty="0"/>
              <a:t>A segment register contains the addresses of instructions and data in memory which are used by the processor to access memory locations. It points to the starting address of a memory segment currently being used.</a:t>
            </a:r>
          </a:p>
          <a:p>
            <a:pPr algn="just">
              <a:buFont typeface="Wingdings" panose="05000000000000000000" pitchFamily="2" charset="2"/>
              <a:buChar char="§"/>
            </a:pPr>
            <a:r>
              <a:rPr lang="en-US" sz="1600" b="1" i="0" dirty="0">
                <a:solidFill>
                  <a:srgbClr val="000000"/>
                </a:solidFill>
                <a:effectLst/>
              </a:rPr>
              <a:t>Instruction Pointer (IP):</a:t>
            </a:r>
            <a:r>
              <a:rPr lang="en-US" sz="1600" b="0" i="0" dirty="0">
                <a:solidFill>
                  <a:srgbClr val="000000"/>
                </a:solidFill>
                <a:effectLst/>
              </a:rPr>
              <a:t> It acts as a program counter. It indicates to the address of the next instruction to be executed</a:t>
            </a:r>
            <a:endParaRPr lang="en-IN" sz="1600" dirty="0"/>
          </a:p>
        </p:txBody>
      </p:sp>
      <p:pic>
        <p:nvPicPr>
          <p:cNvPr id="5" name="Picture 4">
            <a:extLst>
              <a:ext uri="{FF2B5EF4-FFF2-40B4-BE49-F238E27FC236}">
                <a16:creationId xmlns:a16="http://schemas.microsoft.com/office/drawing/2014/main" id="{DFA95376-D766-FF72-E9C2-A3039A5ECB90}"/>
              </a:ext>
            </a:extLst>
          </p:cNvPr>
          <p:cNvPicPr>
            <a:picLocks noChangeAspect="1"/>
          </p:cNvPicPr>
          <p:nvPr/>
        </p:nvPicPr>
        <p:blipFill>
          <a:blip r:embed="rId2"/>
          <a:stretch>
            <a:fillRect/>
          </a:stretch>
        </p:blipFill>
        <p:spPr>
          <a:xfrm>
            <a:off x="838200" y="2419761"/>
            <a:ext cx="1427024" cy="1310671"/>
          </a:xfrm>
          <a:prstGeom prst="rect">
            <a:avLst/>
          </a:prstGeom>
        </p:spPr>
      </p:pic>
      <p:sp>
        <p:nvSpPr>
          <p:cNvPr id="7" name="TextBox 6">
            <a:extLst>
              <a:ext uri="{FF2B5EF4-FFF2-40B4-BE49-F238E27FC236}">
                <a16:creationId xmlns:a16="http://schemas.microsoft.com/office/drawing/2014/main" id="{8B829631-A66F-33D7-0E58-D2BBA488402A}"/>
              </a:ext>
            </a:extLst>
          </p:cNvPr>
          <p:cNvSpPr txBox="1"/>
          <p:nvPr/>
        </p:nvSpPr>
        <p:spPr>
          <a:xfrm>
            <a:off x="2265224" y="2460711"/>
            <a:ext cx="7987749" cy="338554"/>
          </a:xfrm>
          <a:prstGeom prst="rect">
            <a:avLst/>
          </a:prstGeom>
          <a:noFill/>
        </p:spPr>
        <p:txBody>
          <a:bodyPr wrap="square">
            <a:spAutoFit/>
          </a:bodyPr>
          <a:lstStyle/>
          <a:p>
            <a:r>
              <a:rPr lang="en-US" sz="1600" b="1" i="0" dirty="0">
                <a:solidFill>
                  <a:srgbClr val="000000"/>
                </a:solidFill>
                <a:effectLst/>
              </a:rPr>
              <a:t>16 bit register. Holds instruction codes of a program</a:t>
            </a:r>
            <a:r>
              <a:rPr lang="en-US" sz="1600" b="1" dirty="0">
                <a:solidFill>
                  <a:srgbClr val="000000"/>
                </a:solidFill>
                <a:latin typeface="inter-regular"/>
              </a:rPr>
              <a:t> and base address of memory segment</a:t>
            </a:r>
            <a:endParaRPr lang="en-IN" b="1" dirty="0"/>
          </a:p>
        </p:txBody>
      </p:sp>
      <p:sp>
        <p:nvSpPr>
          <p:cNvPr id="8" name="TextBox 7">
            <a:extLst>
              <a:ext uri="{FF2B5EF4-FFF2-40B4-BE49-F238E27FC236}">
                <a16:creationId xmlns:a16="http://schemas.microsoft.com/office/drawing/2014/main" id="{F16F8573-A17E-012F-60C9-36FBD9E993EC}"/>
              </a:ext>
            </a:extLst>
          </p:cNvPr>
          <p:cNvSpPr txBox="1"/>
          <p:nvPr/>
        </p:nvSpPr>
        <p:spPr>
          <a:xfrm>
            <a:off x="2265224" y="2766626"/>
            <a:ext cx="9926776" cy="338554"/>
          </a:xfrm>
          <a:prstGeom prst="rect">
            <a:avLst/>
          </a:prstGeom>
          <a:noFill/>
        </p:spPr>
        <p:txBody>
          <a:bodyPr wrap="square">
            <a:spAutoFit/>
          </a:bodyPr>
          <a:lstStyle/>
          <a:p>
            <a:r>
              <a:rPr lang="en-US" sz="1600" b="1" i="0" dirty="0">
                <a:solidFill>
                  <a:srgbClr val="000000"/>
                </a:solidFill>
                <a:effectLst/>
              </a:rPr>
              <a:t>16 bit register. Data, variables and constants given in the program and logical address </a:t>
            </a:r>
            <a:r>
              <a:rPr lang="en-US" sz="1600" b="1" dirty="0">
                <a:solidFill>
                  <a:srgbClr val="000000"/>
                </a:solidFill>
                <a:latin typeface="inter-regular"/>
              </a:rPr>
              <a:t>of memory segment </a:t>
            </a:r>
            <a:r>
              <a:rPr lang="en-US" sz="1600" b="1" i="0" dirty="0">
                <a:solidFill>
                  <a:srgbClr val="000000"/>
                </a:solidFill>
                <a:effectLst/>
              </a:rPr>
              <a:t>are held </a:t>
            </a:r>
            <a:endParaRPr lang="en-IN" b="1" dirty="0"/>
          </a:p>
        </p:txBody>
      </p:sp>
      <p:sp>
        <p:nvSpPr>
          <p:cNvPr id="9" name="TextBox 8">
            <a:extLst>
              <a:ext uri="{FF2B5EF4-FFF2-40B4-BE49-F238E27FC236}">
                <a16:creationId xmlns:a16="http://schemas.microsoft.com/office/drawing/2014/main" id="{A2F1304C-3C7B-85D9-9B6B-05E265015A7D}"/>
              </a:ext>
            </a:extLst>
          </p:cNvPr>
          <p:cNvSpPr txBox="1"/>
          <p:nvPr/>
        </p:nvSpPr>
        <p:spPr>
          <a:xfrm>
            <a:off x="2265224" y="3101863"/>
            <a:ext cx="9754498" cy="584775"/>
          </a:xfrm>
          <a:prstGeom prst="rect">
            <a:avLst/>
          </a:prstGeom>
          <a:noFill/>
        </p:spPr>
        <p:txBody>
          <a:bodyPr wrap="square">
            <a:spAutoFit/>
          </a:bodyPr>
          <a:lstStyle/>
          <a:p>
            <a:pPr marL="285750" indent="-285750" algn="just">
              <a:buFont typeface="Wingdings" panose="05000000000000000000" pitchFamily="2" charset="2"/>
              <a:buChar char="q"/>
            </a:pPr>
            <a:r>
              <a:rPr lang="en-US" sz="1600" b="1" i="0" dirty="0">
                <a:solidFill>
                  <a:srgbClr val="000000"/>
                </a:solidFill>
                <a:effectLst/>
              </a:rPr>
              <a:t>16 bit register. Holds addresses and data of subroutines. Holds the contents of registers and memory locations given in PUSH instruction and offset address </a:t>
            </a:r>
            <a:r>
              <a:rPr lang="en-US" sz="1600" b="1" dirty="0">
                <a:solidFill>
                  <a:srgbClr val="000000"/>
                </a:solidFill>
              </a:rPr>
              <a:t>of memory segment </a:t>
            </a:r>
            <a:endParaRPr lang="en-IN" b="1" dirty="0"/>
          </a:p>
        </p:txBody>
      </p:sp>
      <p:sp>
        <p:nvSpPr>
          <p:cNvPr id="10" name="TextBox 9">
            <a:extLst>
              <a:ext uri="{FF2B5EF4-FFF2-40B4-BE49-F238E27FC236}">
                <a16:creationId xmlns:a16="http://schemas.microsoft.com/office/drawing/2014/main" id="{5F1F33C1-6454-BCC5-278A-DB902CDE5788}"/>
              </a:ext>
            </a:extLst>
          </p:cNvPr>
          <p:cNvSpPr txBox="1"/>
          <p:nvPr/>
        </p:nvSpPr>
        <p:spPr>
          <a:xfrm>
            <a:off x="838200" y="3728774"/>
            <a:ext cx="11181522" cy="584775"/>
          </a:xfrm>
          <a:prstGeom prst="rect">
            <a:avLst/>
          </a:prstGeom>
          <a:noFill/>
        </p:spPr>
        <p:txBody>
          <a:bodyPr wrap="square">
            <a:spAutoFit/>
          </a:bodyPr>
          <a:lstStyle/>
          <a:p>
            <a:r>
              <a:rPr lang="en-US" sz="1600" b="1" i="0" dirty="0">
                <a:solidFill>
                  <a:srgbClr val="000000"/>
                </a:solidFill>
                <a:effectLst/>
              </a:rPr>
              <a:t>16 bit register. Holds the destination addresses of some data of certain string instructions and starting address of memory segment </a:t>
            </a:r>
            <a:endParaRPr lang="en-IN" b="1" dirty="0"/>
          </a:p>
        </p:txBody>
      </p:sp>
      <p:pic>
        <p:nvPicPr>
          <p:cNvPr id="3074" name="Picture 2" descr="See the source image">
            <a:extLst>
              <a:ext uri="{FF2B5EF4-FFF2-40B4-BE49-F238E27FC236}">
                <a16:creationId xmlns:a16="http://schemas.microsoft.com/office/drawing/2014/main" id="{E02A328E-C64B-94EF-6739-F006C4F2B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513" y="4224070"/>
            <a:ext cx="6241774" cy="24256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4C889D8-9AAD-A3D0-045A-A427B5B1833C}"/>
              </a:ext>
            </a:extLst>
          </p:cNvPr>
          <p:cNvSpPr txBox="1"/>
          <p:nvPr/>
        </p:nvSpPr>
        <p:spPr>
          <a:xfrm>
            <a:off x="2435086" y="6462003"/>
            <a:ext cx="7987749" cy="338554"/>
          </a:xfrm>
          <a:prstGeom prst="rect">
            <a:avLst/>
          </a:prstGeom>
          <a:noFill/>
        </p:spPr>
        <p:txBody>
          <a:bodyPr wrap="square">
            <a:spAutoFit/>
          </a:bodyPr>
          <a:lstStyle/>
          <a:p>
            <a:r>
              <a:rPr lang="en-US" sz="1600" b="1" i="0" dirty="0">
                <a:solidFill>
                  <a:srgbClr val="000000"/>
                </a:solidFill>
                <a:effectLst/>
              </a:rPr>
              <a:t>Generation of 20 bit physical address from IP</a:t>
            </a:r>
            <a:endParaRPr lang="en-IN" b="1" dirty="0"/>
          </a:p>
        </p:txBody>
      </p:sp>
    </p:spTree>
    <p:extLst>
      <p:ext uri="{BB962C8B-B14F-4D97-AF65-F5344CB8AC3E}">
        <p14:creationId xmlns:p14="http://schemas.microsoft.com/office/powerpoint/2010/main" val="14111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BFC1F-8A24-E888-FDC4-47A6B36452C2}"/>
              </a:ext>
            </a:extLst>
          </p:cNvPr>
          <p:cNvSpPr>
            <a:spLocks noGrp="1"/>
          </p:cNvSpPr>
          <p:nvPr>
            <p:ph type="title"/>
          </p:nvPr>
        </p:nvSpPr>
        <p:spPr>
          <a:xfrm>
            <a:off x="225287" y="31679"/>
            <a:ext cx="10515600" cy="496265"/>
          </a:xfrm>
        </p:spPr>
        <p:txBody>
          <a:bodyPr>
            <a:normAutofit fontScale="90000"/>
          </a:bodyPr>
          <a:lstStyle/>
          <a:p>
            <a:r>
              <a:rPr lang="en-US" sz="3200" b="1" i="1" u="sng" dirty="0">
                <a:latin typeface="+mn-lt"/>
              </a:rPr>
              <a:t>Execution Unit</a:t>
            </a:r>
            <a:endParaRPr lang="en-IN" sz="3200" b="1" i="1" u="sng" dirty="0">
              <a:latin typeface="+mn-lt"/>
            </a:endParaRPr>
          </a:p>
        </p:txBody>
      </p:sp>
      <p:sp>
        <p:nvSpPr>
          <p:cNvPr id="3" name="Content Placeholder 2">
            <a:extLst>
              <a:ext uri="{FF2B5EF4-FFF2-40B4-BE49-F238E27FC236}">
                <a16:creationId xmlns:a16="http://schemas.microsoft.com/office/drawing/2014/main" id="{9CD23C78-79E4-00BD-07DF-078FAACCC626}"/>
              </a:ext>
            </a:extLst>
          </p:cNvPr>
          <p:cNvSpPr>
            <a:spLocks noGrp="1"/>
          </p:cNvSpPr>
          <p:nvPr>
            <p:ph idx="1"/>
          </p:nvPr>
        </p:nvSpPr>
        <p:spPr>
          <a:xfrm>
            <a:off x="225287" y="527944"/>
            <a:ext cx="11648661" cy="6031882"/>
          </a:xfrm>
        </p:spPr>
        <p:txBody>
          <a:bodyPr>
            <a:normAutofit/>
          </a:bodyPr>
          <a:lstStyle/>
          <a:p>
            <a:pPr algn="just">
              <a:buFont typeface="Wingdings" panose="05000000000000000000" pitchFamily="2" charset="2"/>
              <a:buChar char="§"/>
            </a:pPr>
            <a:r>
              <a:rPr lang="en-US" sz="1600" b="1" dirty="0"/>
              <a:t>General Purpose Registers: </a:t>
            </a:r>
            <a:r>
              <a:rPr lang="en-US" sz="1600" dirty="0"/>
              <a:t>There are four 16-bit general purpose registers: AX (Accumulator Register), BX (Base Register), CX (Counter) and DX.</a:t>
            </a:r>
          </a:p>
          <a:p>
            <a:pPr lvl="1" algn="just">
              <a:buFont typeface="Wingdings" panose="05000000000000000000" pitchFamily="2" charset="2"/>
              <a:buChar char="Ø"/>
            </a:pPr>
            <a:r>
              <a:rPr lang="en-US" sz="1600" i="1" dirty="0"/>
              <a:t>Accumulator</a:t>
            </a:r>
            <a:r>
              <a:rPr lang="en-US" sz="1600" dirty="0"/>
              <a:t> is involved in most of the I/O and string operations and in operations such as </a:t>
            </a:r>
            <a:r>
              <a:rPr lang="en-US" sz="1600" dirty="0" err="1"/>
              <a:t>Div,Mult,Shift,Rotate</a:t>
            </a:r>
            <a:r>
              <a:rPr lang="en-US" sz="1600" dirty="0"/>
              <a:t> etc.</a:t>
            </a:r>
          </a:p>
          <a:p>
            <a:pPr lvl="1" algn="just">
              <a:buFont typeface="Wingdings" panose="05000000000000000000" pitchFamily="2" charset="2"/>
              <a:buChar char="Ø"/>
            </a:pPr>
            <a:r>
              <a:rPr lang="en-US" sz="1600" i="1" dirty="0"/>
              <a:t>Base Register</a:t>
            </a:r>
            <a:r>
              <a:rPr lang="en-US" sz="1600" dirty="0"/>
              <a:t> can be used as memory pointer in data segment</a:t>
            </a:r>
          </a:p>
          <a:p>
            <a:pPr lvl="1" algn="just">
              <a:buFont typeface="Wingdings" panose="05000000000000000000" pitchFamily="2" charset="2"/>
              <a:buChar char="Ø"/>
            </a:pPr>
            <a:r>
              <a:rPr lang="en-US" sz="1600" i="1" dirty="0"/>
              <a:t>Counter Register</a:t>
            </a:r>
            <a:r>
              <a:rPr lang="en-US" sz="1600" dirty="0"/>
              <a:t> is default counter in loop </a:t>
            </a:r>
            <a:r>
              <a:rPr lang="en-US" sz="1600" dirty="0" err="1"/>
              <a:t>instructions,string</a:t>
            </a:r>
            <a:r>
              <a:rPr lang="en-US" sz="1600" dirty="0"/>
              <a:t> manipulations and used in shift/rotate instructions</a:t>
            </a:r>
          </a:p>
          <a:p>
            <a:pPr lvl="1" algn="just">
              <a:buFont typeface="Wingdings" panose="05000000000000000000" pitchFamily="2" charset="2"/>
              <a:buChar char="Ø"/>
            </a:pPr>
            <a:r>
              <a:rPr lang="en-US" sz="1600" i="1" dirty="0"/>
              <a:t>Data Register</a:t>
            </a:r>
            <a:r>
              <a:rPr lang="en-US" sz="1600" dirty="0"/>
              <a:t> is used in </a:t>
            </a:r>
            <a:r>
              <a:rPr lang="en-US" sz="1600" dirty="0" err="1"/>
              <a:t>Div,Mult</a:t>
            </a:r>
            <a:r>
              <a:rPr lang="en-US" sz="1600" dirty="0"/>
              <a:t> instructions to hold higher word of 32 bit operand and result respectively. Also remainder in Div.</a:t>
            </a:r>
          </a:p>
          <a:p>
            <a:pPr lvl="1" algn="just">
              <a:buFont typeface="Wingdings" panose="05000000000000000000" pitchFamily="2" charset="2"/>
              <a:buChar char="Ø"/>
            </a:pPr>
            <a:endParaRPr lang="en-US" sz="1600" b="1" dirty="0"/>
          </a:p>
          <a:p>
            <a:pPr algn="just">
              <a:buFont typeface="Wingdings" panose="05000000000000000000" pitchFamily="2" charset="2"/>
              <a:buChar char="§"/>
            </a:pPr>
            <a:r>
              <a:rPr lang="en-US" sz="1600" b="1" dirty="0"/>
              <a:t>Index Register:</a:t>
            </a:r>
            <a:r>
              <a:rPr lang="fr-FR" sz="1600" dirty="0"/>
              <a:t>Stack Pointer (SP),Base Pointer (BP),Source Index (SI),Destination Index (DI).Hold offset or </a:t>
            </a:r>
            <a:r>
              <a:rPr lang="fr-FR" sz="1600" dirty="0" err="1"/>
              <a:t>logical</a:t>
            </a:r>
            <a:r>
              <a:rPr lang="fr-FR" sz="1600" dirty="0"/>
              <a:t> </a:t>
            </a:r>
            <a:r>
              <a:rPr lang="fr-FR" sz="1600" dirty="0" err="1"/>
              <a:t>address</a:t>
            </a:r>
            <a:r>
              <a:rPr lang="fr-FR" sz="1600" dirty="0"/>
              <a:t> </a:t>
            </a:r>
            <a:r>
              <a:rPr lang="fr-FR" sz="1600" dirty="0" err="1"/>
              <a:t>within</a:t>
            </a:r>
            <a:r>
              <a:rPr lang="fr-FR" sz="1600" dirty="0"/>
              <a:t> a segment.16 bit</a:t>
            </a:r>
          </a:p>
          <a:p>
            <a:pPr algn="just">
              <a:buFont typeface="Wingdings" panose="05000000000000000000" pitchFamily="2" charset="2"/>
              <a:buChar char="§"/>
            </a:pPr>
            <a:endParaRPr lang="fr-FR" sz="1600" dirty="0"/>
          </a:p>
          <a:p>
            <a:pPr algn="just">
              <a:buFont typeface="Wingdings" panose="05000000000000000000" pitchFamily="2" charset="2"/>
              <a:buChar char="§"/>
            </a:pPr>
            <a:r>
              <a:rPr lang="en-US" sz="1600" b="1" dirty="0"/>
              <a:t>ALU: </a:t>
            </a:r>
            <a:r>
              <a:rPr lang="en-US" sz="1600" dirty="0"/>
              <a:t>It handles all arithmetic and logical operations. Such as addition, subtraction, multiplication, division, AND, OR, NOT operations</a:t>
            </a:r>
          </a:p>
          <a:p>
            <a:pPr algn="just">
              <a:buFont typeface="Wingdings" panose="05000000000000000000" pitchFamily="2" charset="2"/>
              <a:buChar char="§"/>
            </a:pPr>
            <a:endParaRPr lang="en-US" sz="1600" dirty="0"/>
          </a:p>
          <a:p>
            <a:pPr algn="just">
              <a:buFont typeface="Wingdings" panose="05000000000000000000" pitchFamily="2" charset="2"/>
              <a:buChar char="§"/>
            </a:pPr>
            <a:r>
              <a:rPr lang="en-US" sz="1600" b="1" i="0" dirty="0">
                <a:solidFill>
                  <a:srgbClr val="000000"/>
                </a:solidFill>
                <a:effectLst/>
                <a:latin typeface="inter-regular"/>
              </a:rPr>
              <a:t>Flag Register: </a:t>
            </a:r>
            <a:r>
              <a:rPr lang="en-US" sz="1600" b="0" i="0" dirty="0">
                <a:solidFill>
                  <a:srgbClr val="000000"/>
                </a:solidFill>
                <a:effectLst/>
                <a:latin typeface="inter-regular"/>
              </a:rPr>
              <a:t>16 bit register which exactly behaves like a flip-flop, means it changes states according to the result stored in the accumulator. It has 9 flags and they are divided into 2 groups i.e. </a:t>
            </a:r>
            <a:r>
              <a:rPr lang="en-US" sz="1600" b="1" i="0" dirty="0">
                <a:solidFill>
                  <a:srgbClr val="000000"/>
                </a:solidFill>
                <a:effectLst/>
                <a:latin typeface="inter-regular"/>
              </a:rPr>
              <a:t>conditional and control flags</a:t>
            </a:r>
          </a:p>
          <a:p>
            <a:pPr algn="just">
              <a:buFont typeface="Wingdings" panose="05000000000000000000" pitchFamily="2" charset="2"/>
              <a:buChar char="§"/>
            </a:pPr>
            <a:endParaRPr lang="en-US" sz="1600" dirty="0"/>
          </a:p>
          <a:p>
            <a:pPr algn="just">
              <a:buFont typeface="Wingdings" panose="05000000000000000000" pitchFamily="2" charset="2"/>
              <a:buChar char="§"/>
            </a:pPr>
            <a:endParaRPr lang="en-US" sz="1600" dirty="0"/>
          </a:p>
          <a:p>
            <a:pPr algn="just">
              <a:buFont typeface="Wingdings" panose="05000000000000000000" pitchFamily="2" charset="2"/>
              <a:buChar char="§"/>
            </a:pPr>
            <a:endParaRPr lang="en-IN" sz="1600" dirty="0"/>
          </a:p>
        </p:txBody>
      </p:sp>
      <p:pic>
        <p:nvPicPr>
          <p:cNvPr id="8" name="Picture 7">
            <a:extLst>
              <a:ext uri="{FF2B5EF4-FFF2-40B4-BE49-F238E27FC236}">
                <a16:creationId xmlns:a16="http://schemas.microsoft.com/office/drawing/2014/main" id="{F7293653-7E98-6A4F-53FB-ED17A0C752CB}"/>
              </a:ext>
            </a:extLst>
          </p:cNvPr>
          <p:cNvPicPr>
            <a:picLocks noChangeAspect="1"/>
          </p:cNvPicPr>
          <p:nvPr/>
        </p:nvPicPr>
        <p:blipFill>
          <a:blip r:embed="rId2"/>
          <a:stretch>
            <a:fillRect/>
          </a:stretch>
        </p:blipFill>
        <p:spPr>
          <a:xfrm>
            <a:off x="2006760" y="4624023"/>
            <a:ext cx="8085714" cy="1935803"/>
          </a:xfrm>
          <a:prstGeom prst="rect">
            <a:avLst/>
          </a:prstGeom>
        </p:spPr>
      </p:pic>
    </p:spTree>
    <p:extLst>
      <p:ext uri="{BB962C8B-B14F-4D97-AF65-F5344CB8AC3E}">
        <p14:creationId xmlns:p14="http://schemas.microsoft.com/office/powerpoint/2010/main" val="287675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655C-3F14-94E5-5681-AFE0F45F7294}"/>
              </a:ext>
            </a:extLst>
          </p:cNvPr>
          <p:cNvSpPr>
            <a:spLocks noGrp="1"/>
          </p:cNvSpPr>
          <p:nvPr>
            <p:ph type="title"/>
          </p:nvPr>
        </p:nvSpPr>
        <p:spPr>
          <a:xfrm>
            <a:off x="347870" y="92005"/>
            <a:ext cx="10515600" cy="589032"/>
          </a:xfrm>
        </p:spPr>
        <p:txBody>
          <a:bodyPr>
            <a:normAutofit/>
          </a:bodyPr>
          <a:lstStyle/>
          <a:p>
            <a:r>
              <a:rPr lang="en-US" sz="3200" b="1" i="1" u="sng" dirty="0">
                <a:latin typeface="+mn-lt"/>
              </a:rPr>
              <a:t>8086 Pin Diagram</a:t>
            </a:r>
            <a:endParaRPr lang="en-IN" sz="3200" b="1" i="1" u="sng" dirty="0">
              <a:latin typeface="+mn-lt"/>
            </a:endParaRPr>
          </a:p>
        </p:txBody>
      </p:sp>
      <p:pic>
        <p:nvPicPr>
          <p:cNvPr id="4098" name="Picture 2" descr="8086 Microprocessor">
            <a:extLst>
              <a:ext uri="{FF2B5EF4-FFF2-40B4-BE49-F238E27FC236}">
                <a16:creationId xmlns:a16="http://schemas.microsoft.com/office/drawing/2014/main" id="{189C9E54-75BB-F43E-F9C3-0AC3EDCCC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044" y="681037"/>
            <a:ext cx="3753678" cy="52803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B24CE5-8185-8066-70B8-A9858F8337F2}"/>
              </a:ext>
            </a:extLst>
          </p:cNvPr>
          <p:cNvSpPr txBox="1"/>
          <p:nvPr/>
        </p:nvSpPr>
        <p:spPr>
          <a:xfrm>
            <a:off x="347870" y="1094168"/>
            <a:ext cx="3041374" cy="1323439"/>
          </a:xfrm>
          <a:prstGeom prst="rect">
            <a:avLst/>
          </a:prstGeom>
          <a:noFill/>
        </p:spPr>
        <p:txBody>
          <a:bodyPr wrap="square">
            <a:spAutoFit/>
          </a:bodyPr>
          <a:lstStyle/>
          <a:p>
            <a:pPr marL="285750" indent="-285750" algn="just">
              <a:buFont typeface="Wingdings" panose="05000000000000000000" pitchFamily="2" charset="2"/>
              <a:buChar char="Ø"/>
            </a:pPr>
            <a:r>
              <a:rPr lang="en-US" sz="1600" b="1" i="0" dirty="0">
                <a:solidFill>
                  <a:srgbClr val="333333"/>
                </a:solidFill>
                <a:effectLst/>
              </a:rPr>
              <a:t>AD0-AD15:</a:t>
            </a:r>
            <a:r>
              <a:rPr lang="en-US" sz="1600" b="0" i="0" dirty="0">
                <a:solidFill>
                  <a:srgbClr val="333333"/>
                </a:solidFill>
                <a:effectLst/>
              </a:rPr>
              <a:t>Low order address bus. They are multiplexed with data. When used to transmit memory address, the symbol A is used instead of AD</a:t>
            </a:r>
            <a:endParaRPr lang="en-IN" sz="1600" dirty="0"/>
          </a:p>
        </p:txBody>
      </p:sp>
      <p:sp>
        <p:nvSpPr>
          <p:cNvPr id="7" name="TextBox 6">
            <a:extLst>
              <a:ext uri="{FF2B5EF4-FFF2-40B4-BE49-F238E27FC236}">
                <a16:creationId xmlns:a16="http://schemas.microsoft.com/office/drawing/2014/main" id="{EB2AE66D-2C10-CFA2-5F91-8960E35DB6EB}"/>
              </a:ext>
            </a:extLst>
          </p:cNvPr>
          <p:cNvSpPr txBox="1"/>
          <p:nvPr/>
        </p:nvSpPr>
        <p:spPr>
          <a:xfrm>
            <a:off x="347870" y="2573680"/>
            <a:ext cx="2703444" cy="1077218"/>
          </a:xfrm>
          <a:prstGeom prst="rect">
            <a:avLst/>
          </a:prstGeom>
          <a:noFill/>
        </p:spPr>
        <p:txBody>
          <a:bodyPr wrap="square">
            <a:spAutoFit/>
          </a:bodyPr>
          <a:lstStyle/>
          <a:p>
            <a:pPr marL="285750" indent="-285750" algn="just">
              <a:buFont typeface="Wingdings" panose="05000000000000000000" pitchFamily="2" charset="2"/>
              <a:buChar char="Ø"/>
            </a:pPr>
            <a:r>
              <a:rPr lang="en-US" sz="1600" b="1" i="0" dirty="0">
                <a:solidFill>
                  <a:srgbClr val="333333"/>
                </a:solidFill>
                <a:effectLst/>
              </a:rPr>
              <a:t>A16-A19 (Output):</a:t>
            </a:r>
            <a:r>
              <a:rPr lang="en-US" sz="1600" b="0" i="0" dirty="0">
                <a:solidFill>
                  <a:srgbClr val="333333"/>
                </a:solidFill>
                <a:effectLst/>
              </a:rPr>
              <a:t> High order address lines. These are multiplexed with status signals</a:t>
            </a:r>
            <a:endParaRPr lang="en-IN" sz="1600" dirty="0"/>
          </a:p>
        </p:txBody>
      </p:sp>
      <p:sp>
        <p:nvSpPr>
          <p:cNvPr id="8" name="TextBox 7">
            <a:extLst>
              <a:ext uri="{FF2B5EF4-FFF2-40B4-BE49-F238E27FC236}">
                <a16:creationId xmlns:a16="http://schemas.microsoft.com/office/drawing/2014/main" id="{036B6BBF-AE34-1F15-ED3D-59994E999B80}"/>
              </a:ext>
            </a:extLst>
          </p:cNvPr>
          <p:cNvSpPr txBox="1"/>
          <p:nvPr/>
        </p:nvSpPr>
        <p:spPr>
          <a:xfrm>
            <a:off x="347870" y="3731120"/>
            <a:ext cx="3203713" cy="2308324"/>
          </a:xfrm>
          <a:prstGeom prst="rect">
            <a:avLst/>
          </a:prstGeom>
          <a:noFill/>
        </p:spPr>
        <p:txBody>
          <a:bodyPr wrap="square">
            <a:spAutoFit/>
          </a:bodyPr>
          <a:lstStyle/>
          <a:p>
            <a:pPr marL="285750" indent="-285750" algn="just">
              <a:buFont typeface="Wingdings" panose="05000000000000000000" pitchFamily="2" charset="2"/>
              <a:buChar char="Ø"/>
            </a:pPr>
            <a:r>
              <a:rPr lang="en-US" sz="1600" b="1" i="0" dirty="0">
                <a:solidFill>
                  <a:srgbClr val="333333"/>
                </a:solidFill>
                <a:effectLst/>
              </a:rPr>
              <a:t>A16/S3, A17/S4: </a:t>
            </a:r>
            <a:r>
              <a:rPr lang="en-US" sz="1600" i="0" dirty="0">
                <a:solidFill>
                  <a:srgbClr val="333333"/>
                </a:solidFill>
                <a:effectLst/>
              </a:rPr>
              <a:t>A16 and A17 are multiplexed with segment identifier signals S3 and S4.</a:t>
            </a:r>
          </a:p>
          <a:p>
            <a:pPr marL="285750" indent="-285750" algn="just">
              <a:buFont typeface="Wingdings" panose="05000000000000000000" pitchFamily="2" charset="2"/>
              <a:buChar char="Ø"/>
            </a:pPr>
            <a:endParaRPr lang="en-US" sz="1600" b="1" i="0" dirty="0">
              <a:solidFill>
                <a:srgbClr val="333333"/>
              </a:solidFill>
              <a:effectLst/>
            </a:endParaRPr>
          </a:p>
          <a:p>
            <a:pPr marL="285750" indent="-285750" algn="just">
              <a:buFont typeface="Wingdings" panose="05000000000000000000" pitchFamily="2" charset="2"/>
              <a:buChar char="Ø"/>
            </a:pPr>
            <a:r>
              <a:rPr lang="en-US" sz="1600" b="1" i="0" dirty="0">
                <a:solidFill>
                  <a:srgbClr val="333333"/>
                </a:solidFill>
                <a:effectLst/>
              </a:rPr>
              <a:t>A18/S5: </a:t>
            </a:r>
            <a:r>
              <a:rPr lang="en-US" sz="1600" i="0" dirty="0">
                <a:solidFill>
                  <a:srgbClr val="333333"/>
                </a:solidFill>
                <a:effectLst/>
              </a:rPr>
              <a:t>A18 is multiplexed with interrupt status S5.</a:t>
            </a:r>
          </a:p>
          <a:p>
            <a:pPr marL="285750" indent="-285750" algn="just">
              <a:buFont typeface="Wingdings" panose="05000000000000000000" pitchFamily="2" charset="2"/>
              <a:buChar char="Ø"/>
            </a:pPr>
            <a:endParaRPr lang="en-US" sz="1600" b="1" i="0" dirty="0">
              <a:solidFill>
                <a:srgbClr val="333333"/>
              </a:solidFill>
              <a:effectLst/>
            </a:endParaRPr>
          </a:p>
          <a:p>
            <a:pPr marL="285750" indent="-285750" algn="just">
              <a:buFont typeface="Wingdings" panose="05000000000000000000" pitchFamily="2" charset="2"/>
              <a:buChar char="Ø"/>
            </a:pPr>
            <a:r>
              <a:rPr lang="en-US" sz="1600" b="1" i="0" dirty="0">
                <a:solidFill>
                  <a:srgbClr val="333333"/>
                </a:solidFill>
                <a:effectLst/>
              </a:rPr>
              <a:t>A19/S6: </a:t>
            </a:r>
            <a:r>
              <a:rPr lang="en-US" sz="1600" i="0" dirty="0">
                <a:solidFill>
                  <a:srgbClr val="333333"/>
                </a:solidFill>
                <a:effectLst/>
              </a:rPr>
              <a:t>A19 is multiplexed with status signal S6</a:t>
            </a:r>
            <a:endParaRPr lang="en-IN" sz="1600" dirty="0"/>
          </a:p>
        </p:txBody>
      </p:sp>
      <p:sp>
        <p:nvSpPr>
          <p:cNvPr id="10" name="TextBox 9">
            <a:extLst>
              <a:ext uri="{FF2B5EF4-FFF2-40B4-BE49-F238E27FC236}">
                <a16:creationId xmlns:a16="http://schemas.microsoft.com/office/drawing/2014/main" id="{05467888-B2B1-004F-B05A-D759C632670B}"/>
              </a:ext>
            </a:extLst>
          </p:cNvPr>
          <p:cNvSpPr txBox="1"/>
          <p:nvPr/>
        </p:nvSpPr>
        <p:spPr>
          <a:xfrm>
            <a:off x="7020340" y="277564"/>
            <a:ext cx="4442790" cy="3785652"/>
          </a:xfrm>
          <a:prstGeom prst="rect">
            <a:avLst/>
          </a:prstGeom>
          <a:noFill/>
        </p:spPr>
        <p:txBody>
          <a:bodyPr wrap="square">
            <a:spAutoFit/>
          </a:bodyPr>
          <a:lstStyle/>
          <a:p>
            <a:pPr marL="285750" indent="-285750" algn="just">
              <a:buFont typeface="Wingdings" panose="05000000000000000000" pitchFamily="2" charset="2"/>
              <a:buChar char="ü"/>
            </a:pPr>
            <a:r>
              <a:rPr lang="en-US" sz="1600" b="1" i="0" dirty="0">
                <a:solidFill>
                  <a:srgbClr val="333333"/>
                </a:solidFill>
                <a:effectLst/>
              </a:rPr>
              <a:t>BHE/S7 (Output):</a:t>
            </a:r>
            <a:r>
              <a:rPr lang="en-US" sz="1600" b="0" i="0" dirty="0">
                <a:solidFill>
                  <a:srgbClr val="333333"/>
                </a:solidFill>
                <a:effectLst/>
              </a:rPr>
              <a:t> Bus High Enable/Status. During T1, it is low. It enables the data onto the most significant half of data bus, D8-D15. 8-bit device connected to upper half of the data bus use BHE signal. It is multiplexed with status signal S7. S7 signal is available during T3 and T4.</a:t>
            </a:r>
          </a:p>
          <a:p>
            <a:pPr marL="285750" indent="-285750" algn="just">
              <a:buFont typeface="Wingdings" panose="05000000000000000000" pitchFamily="2" charset="2"/>
              <a:buChar char="ü"/>
            </a:pPr>
            <a:r>
              <a:rPr lang="en-US" sz="1600" b="1" i="0" dirty="0">
                <a:solidFill>
                  <a:srgbClr val="333333"/>
                </a:solidFill>
                <a:effectLst/>
              </a:rPr>
              <a:t>RD (Read):</a:t>
            </a:r>
            <a:r>
              <a:rPr lang="en-US" sz="1600" b="0" i="0" dirty="0">
                <a:solidFill>
                  <a:srgbClr val="333333"/>
                </a:solidFill>
                <a:effectLst/>
              </a:rPr>
              <a:t> For read operation. It is an output signal. It is active when LOW.</a:t>
            </a:r>
          </a:p>
          <a:p>
            <a:pPr marL="285750" indent="-285750" algn="just">
              <a:buFont typeface="Wingdings" panose="05000000000000000000" pitchFamily="2" charset="2"/>
              <a:buChar char="ü"/>
            </a:pPr>
            <a:r>
              <a:rPr lang="en-US" sz="1600" b="1" i="0" dirty="0">
                <a:solidFill>
                  <a:srgbClr val="333333"/>
                </a:solidFill>
                <a:effectLst/>
              </a:rPr>
              <a:t>Ready (Input):</a:t>
            </a:r>
            <a:r>
              <a:rPr lang="en-US" sz="1600" b="0" i="0" dirty="0">
                <a:solidFill>
                  <a:srgbClr val="333333"/>
                </a:solidFill>
                <a:effectLst/>
              </a:rPr>
              <a:t> The addressed memory or I/O sends acknowledgment through this pin. When HIGH, it denotes that the peripheral is ready to transfer data.</a:t>
            </a:r>
          </a:p>
          <a:p>
            <a:pPr marL="285750" indent="-285750" algn="just">
              <a:buFont typeface="Wingdings" panose="05000000000000000000" pitchFamily="2" charset="2"/>
              <a:buChar char="ü"/>
            </a:pPr>
            <a:r>
              <a:rPr lang="en-US" sz="1600" b="1" i="0" dirty="0">
                <a:solidFill>
                  <a:srgbClr val="333333"/>
                </a:solidFill>
                <a:effectLst/>
              </a:rPr>
              <a:t>RESET (Input):</a:t>
            </a:r>
            <a:r>
              <a:rPr lang="en-US" sz="1600" b="0" i="0" dirty="0">
                <a:solidFill>
                  <a:srgbClr val="333333"/>
                </a:solidFill>
                <a:effectLst/>
              </a:rPr>
              <a:t> System reset. The signal is active HIGH.</a:t>
            </a:r>
          </a:p>
          <a:p>
            <a:pPr marL="285750" indent="-285750" algn="just">
              <a:buFont typeface="Wingdings" panose="05000000000000000000" pitchFamily="2" charset="2"/>
              <a:buChar char="ü"/>
            </a:pPr>
            <a:r>
              <a:rPr lang="en-US" sz="1600" b="1" i="0" dirty="0">
                <a:solidFill>
                  <a:srgbClr val="333333"/>
                </a:solidFill>
                <a:effectLst/>
              </a:rPr>
              <a:t>CLK (input):</a:t>
            </a:r>
            <a:r>
              <a:rPr lang="en-US" sz="1600" b="0" i="0" dirty="0">
                <a:solidFill>
                  <a:srgbClr val="333333"/>
                </a:solidFill>
                <a:effectLst/>
              </a:rPr>
              <a:t> Clock 5, 8 or 10 MHz</a:t>
            </a:r>
          </a:p>
        </p:txBody>
      </p:sp>
      <p:sp>
        <p:nvSpPr>
          <p:cNvPr id="12" name="TextBox 11">
            <a:extLst>
              <a:ext uri="{FF2B5EF4-FFF2-40B4-BE49-F238E27FC236}">
                <a16:creationId xmlns:a16="http://schemas.microsoft.com/office/drawing/2014/main" id="{8ED860FC-6FBD-FF12-A24A-D59D9F4D2B12}"/>
              </a:ext>
            </a:extLst>
          </p:cNvPr>
          <p:cNvSpPr txBox="1"/>
          <p:nvPr/>
        </p:nvSpPr>
        <p:spPr>
          <a:xfrm>
            <a:off x="7182678" y="4145525"/>
            <a:ext cx="4661452" cy="1815882"/>
          </a:xfrm>
          <a:prstGeom prst="rect">
            <a:avLst/>
          </a:prstGeom>
          <a:noFill/>
        </p:spPr>
        <p:txBody>
          <a:bodyPr wrap="square">
            <a:spAutoFit/>
          </a:bodyPr>
          <a:lstStyle/>
          <a:p>
            <a:pPr marL="285750" indent="-285750" algn="just">
              <a:buFont typeface="Wingdings" panose="05000000000000000000" pitchFamily="2" charset="2"/>
              <a:buChar char="q"/>
            </a:pPr>
            <a:r>
              <a:rPr lang="en-IN" sz="1600" b="1" i="0" dirty="0">
                <a:solidFill>
                  <a:srgbClr val="333333"/>
                </a:solidFill>
                <a:effectLst/>
              </a:rPr>
              <a:t>INTR:</a:t>
            </a:r>
            <a:r>
              <a:rPr lang="en-IN" sz="1600" b="0" i="0" dirty="0">
                <a:solidFill>
                  <a:srgbClr val="333333"/>
                </a:solidFill>
                <a:effectLst/>
              </a:rPr>
              <a:t> Interrupt Request.</a:t>
            </a:r>
          </a:p>
          <a:p>
            <a:pPr marL="285750" indent="-285750" algn="just">
              <a:buFont typeface="Wingdings" panose="05000000000000000000" pitchFamily="2" charset="2"/>
              <a:buChar char="q"/>
            </a:pPr>
            <a:r>
              <a:rPr lang="en-IN" sz="1600" b="1" i="0" dirty="0">
                <a:solidFill>
                  <a:srgbClr val="333333"/>
                </a:solidFill>
                <a:effectLst/>
              </a:rPr>
              <a:t>NMI (Input):</a:t>
            </a:r>
            <a:r>
              <a:rPr lang="en-IN" sz="1600" b="0" i="0" dirty="0">
                <a:solidFill>
                  <a:srgbClr val="333333"/>
                </a:solidFill>
                <a:effectLst/>
              </a:rPr>
              <a:t> Non-maskable interrupt request.</a:t>
            </a:r>
          </a:p>
          <a:p>
            <a:pPr marL="285750" indent="-285750" algn="just">
              <a:buFont typeface="Wingdings" panose="05000000000000000000" pitchFamily="2" charset="2"/>
              <a:buChar char="q"/>
            </a:pPr>
            <a:r>
              <a:rPr lang="en-IN" sz="1600" b="1" i="0" dirty="0">
                <a:solidFill>
                  <a:srgbClr val="333333"/>
                </a:solidFill>
                <a:effectLst/>
              </a:rPr>
              <a:t>TEST (Input):</a:t>
            </a:r>
            <a:r>
              <a:rPr lang="en-IN" sz="1600" b="0" i="0" dirty="0">
                <a:solidFill>
                  <a:srgbClr val="333333"/>
                </a:solidFill>
                <a:effectLst/>
              </a:rPr>
              <a:t> Wait for test control. When LOW the microprocessor continues execution otherwise waits.</a:t>
            </a:r>
          </a:p>
          <a:p>
            <a:pPr marL="285750" indent="-285750" algn="just">
              <a:buFont typeface="Wingdings" panose="05000000000000000000" pitchFamily="2" charset="2"/>
              <a:buChar char="q"/>
            </a:pPr>
            <a:r>
              <a:rPr lang="en-IN" sz="1600" b="1" i="0" dirty="0">
                <a:solidFill>
                  <a:srgbClr val="333333"/>
                </a:solidFill>
                <a:effectLst/>
              </a:rPr>
              <a:t>VCC:</a:t>
            </a:r>
            <a:r>
              <a:rPr lang="en-IN" sz="1600" b="0" i="0" dirty="0">
                <a:solidFill>
                  <a:srgbClr val="333333"/>
                </a:solidFill>
                <a:effectLst/>
              </a:rPr>
              <a:t> Power supply +5V dc.</a:t>
            </a:r>
          </a:p>
          <a:p>
            <a:pPr marL="285750" indent="-285750" algn="just">
              <a:buFont typeface="Wingdings" panose="05000000000000000000" pitchFamily="2" charset="2"/>
              <a:buChar char="q"/>
            </a:pPr>
            <a:r>
              <a:rPr lang="en-IN" sz="1600" b="1" i="0" dirty="0">
                <a:solidFill>
                  <a:srgbClr val="333333"/>
                </a:solidFill>
                <a:effectLst/>
              </a:rPr>
              <a:t>GND:</a:t>
            </a:r>
            <a:r>
              <a:rPr lang="en-IN" sz="1600" b="0" i="0" dirty="0">
                <a:solidFill>
                  <a:srgbClr val="333333"/>
                </a:solidFill>
                <a:effectLst/>
              </a:rPr>
              <a:t> Ground</a:t>
            </a:r>
          </a:p>
        </p:txBody>
      </p:sp>
      <p:sp>
        <p:nvSpPr>
          <p:cNvPr id="14" name="TextBox 13">
            <a:extLst>
              <a:ext uri="{FF2B5EF4-FFF2-40B4-BE49-F238E27FC236}">
                <a16:creationId xmlns:a16="http://schemas.microsoft.com/office/drawing/2014/main" id="{146E6E14-FC42-6352-1005-A6338C88313C}"/>
              </a:ext>
            </a:extLst>
          </p:cNvPr>
          <p:cNvSpPr txBox="1"/>
          <p:nvPr/>
        </p:nvSpPr>
        <p:spPr>
          <a:xfrm>
            <a:off x="3313044" y="6005206"/>
            <a:ext cx="6096000" cy="646331"/>
          </a:xfrm>
          <a:prstGeom prst="rect">
            <a:avLst/>
          </a:prstGeom>
          <a:noFill/>
        </p:spPr>
        <p:txBody>
          <a:bodyPr wrap="square">
            <a:spAutoFit/>
          </a:bodyPr>
          <a:lstStyle/>
          <a:p>
            <a:r>
              <a:rPr lang="en-US" b="1" i="0" dirty="0">
                <a:solidFill>
                  <a:srgbClr val="333333"/>
                </a:solidFill>
                <a:effectLst/>
                <a:latin typeface="inter-regular"/>
              </a:rPr>
              <a:t>Minimum Mode: </a:t>
            </a:r>
            <a:r>
              <a:rPr lang="en-US" b="0" i="0" dirty="0">
                <a:solidFill>
                  <a:srgbClr val="333333"/>
                </a:solidFill>
                <a:effectLst/>
                <a:latin typeface="inter-regular"/>
              </a:rPr>
              <a:t>One 8086 CPU is to be used</a:t>
            </a:r>
          </a:p>
          <a:p>
            <a:r>
              <a:rPr lang="en-US" b="1" dirty="0">
                <a:solidFill>
                  <a:srgbClr val="333333"/>
                </a:solidFill>
                <a:latin typeface="inter-regular"/>
              </a:rPr>
              <a:t>Max</a:t>
            </a:r>
            <a:r>
              <a:rPr lang="en-US" b="1" i="0" dirty="0">
                <a:solidFill>
                  <a:srgbClr val="333333"/>
                </a:solidFill>
                <a:effectLst/>
                <a:latin typeface="inter-regular"/>
              </a:rPr>
              <a:t>imum Mode:</a:t>
            </a:r>
            <a:r>
              <a:rPr lang="en-IN" b="0" i="0" dirty="0">
                <a:solidFill>
                  <a:srgbClr val="333333"/>
                </a:solidFill>
                <a:effectLst/>
                <a:latin typeface="inter-regular"/>
              </a:rPr>
              <a:t> Multiprocessor system</a:t>
            </a:r>
            <a:endParaRPr lang="en-IN" dirty="0"/>
          </a:p>
        </p:txBody>
      </p:sp>
    </p:spTree>
    <p:extLst>
      <p:ext uri="{BB962C8B-B14F-4D97-AF65-F5344CB8AC3E}">
        <p14:creationId xmlns:p14="http://schemas.microsoft.com/office/powerpoint/2010/main" val="601650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6254</Words>
  <Application>Microsoft Office PowerPoint</Application>
  <PresentationFormat>Widescreen</PresentationFormat>
  <Paragraphs>363</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Calibri Light</vt:lpstr>
      <vt:lpstr>erdana</vt:lpstr>
      <vt:lpstr>inter-bold</vt:lpstr>
      <vt:lpstr>inter-regular</vt:lpstr>
      <vt:lpstr>segoe ui</vt:lpstr>
      <vt:lpstr>urw-din</vt:lpstr>
      <vt:lpstr>Wingdings</vt:lpstr>
      <vt:lpstr>Office Theme</vt:lpstr>
      <vt:lpstr>MICROPROCESSORS AND MICROCONTROLLERS (BECE204L)</vt:lpstr>
      <vt:lpstr>Generalized Block Diagram</vt:lpstr>
      <vt:lpstr>8085 Microprocessor: A brief study</vt:lpstr>
      <vt:lpstr>PowerPoint Presentation</vt:lpstr>
      <vt:lpstr>16 bit Microprocessor:8086</vt:lpstr>
      <vt:lpstr>Architecture of 8086</vt:lpstr>
      <vt:lpstr>Bus Interface Unit</vt:lpstr>
      <vt:lpstr>Execution Unit</vt:lpstr>
      <vt:lpstr>8086 Pin Diagram</vt:lpstr>
      <vt:lpstr>Addressing Modes in 8086</vt:lpstr>
      <vt:lpstr>Address Addressing Modes in 8086</vt:lpstr>
      <vt:lpstr>Memory Segmentation in 8086</vt:lpstr>
      <vt:lpstr>Memory Segmentation in 8086</vt:lpstr>
      <vt:lpstr>Types of Segmentation</vt:lpstr>
      <vt:lpstr>8086 Instruction Format</vt:lpstr>
      <vt:lpstr>8086 Instruction Format</vt:lpstr>
      <vt:lpstr>Maximum and Minimum Mode Configuration</vt:lpstr>
      <vt:lpstr>PowerPoint Presentation</vt:lpstr>
      <vt:lpstr>Timing Diagram Minimum Mode</vt:lpstr>
      <vt:lpstr>Maximum Mode</vt:lpstr>
      <vt:lpstr>PowerPoint Presentation</vt:lpstr>
      <vt:lpstr>Programmable Peripheral Interface</vt:lpstr>
      <vt:lpstr>PowerPoint Presentation</vt:lpstr>
      <vt:lpstr>PowerPoint Presentation</vt:lpstr>
      <vt:lpstr>Programmable Timer Controller</vt:lpstr>
      <vt:lpstr>PowerPoint Presentation</vt:lpstr>
      <vt:lpstr>8254 Operational Modes</vt:lpstr>
      <vt:lpstr>PowerPoint Presentation</vt:lpstr>
      <vt:lpstr>Memory Interfacing</vt:lpstr>
      <vt:lpstr>Minimum Mode Memory Interfacing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 AND MICROCONTROLLERS (BECE204L)</dc:title>
  <dc:creator>naushad manzoor</dc:creator>
  <cp:lastModifiedBy>naushad manzoor</cp:lastModifiedBy>
  <cp:revision>1</cp:revision>
  <dcterms:created xsi:type="dcterms:W3CDTF">2023-02-10T10:45:33Z</dcterms:created>
  <dcterms:modified xsi:type="dcterms:W3CDTF">2023-02-10T10:49:01Z</dcterms:modified>
</cp:coreProperties>
</file>