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2"/>
  </p:notesMasterIdLst>
  <p:sldIdLst>
    <p:sldId id="256" r:id="rId2"/>
    <p:sldId id="265" r:id="rId3"/>
    <p:sldId id="282" r:id="rId4"/>
    <p:sldId id="258" r:id="rId5"/>
    <p:sldId id="264" r:id="rId6"/>
    <p:sldId id="266" r:id="rId7"/>
    <p:sldId id="267" r:id="rId8"/>
    <p:sldId id="268" r:id="rId9"/>
    <p:sldId id="269" r:id="rId10"/>
    <p:sldId id="270" r:id="rId11"/>
    <p:sldId id="271" r:id="rId12"/>
    <p:sldId id="272" r:id="rId13"/>
    <p:sldId id="335" r:id="rId14"/>
    <p:sldId id="276" r:id="rId15"/>
    <p:sldId id="284" r:id="rId16"/>
    <p:sldId id="283" r:id="rId17"/>
    <p:sldId id="286" r:id="rId18"/>
    <p:sldId id="288" r:id="rId19"/>
    <p:sldId id="290" r:id="rId20"/>
    <p:sldId id="291" r:id="rId21"/>
    <p:sldId id="309" r:id="rId22"/>
    <p:sldId id="292" r:id="rId23"/>
    <p:sldId id="294" r:id="rId24"/>
    <p:sldId id="296" r:id="rId25"/>
    <p:sldId id="298" r:id="rId26"/>
    <p:sldId id="300" r:id="rId27"/>
    <p:sldId id="301" r:id="rId28"/>
    <p:sldId id="303" r:id="rId29"/>
    <p:sldId id="305" r:id="rId30"/>
    <p:sldId id="307" r:id="rId31"/>
    <p:sldId id="310" r:id="rId32"/>
    <p:sldId id="311" r:id="rId33"/>
    <p:sldId id="312" r:id="rId34"/>
    <p:sldId id="313" r:id="rId35"/>
    <p:sldId id="314" r:id="rId36"/>
    <p:sldId id="315" r:id="rId37"/>
    <p:sldId id="316" r:id="rId38"/>
    <p:sldId id="317" r:id="rId39"/>
    <p:sldId id="318" r:id="rId40"/>
    <p:sldId id="319" r:id="rId41"/>
    <p:sldId id="348" r:id="rId42"/>
    <p:sldId id="320" r:id="rId43"/>
    <p:sldId id="347" r:id="rId44"/>
    <p:sldId id="346" r:id="rId45"/>
    <p:sldId id="321" r:id="rId46"/>
    <p:sldId id="322" r:id="rId47"/>
    <p:sldId id="323" r:id="rId48"/>
    <p:sldId id="324" r:id="rId49"/>
    <p:sldId id="326" r:id="rId50"/>
    <p:sldId id="327" r:id="rId51"/>
    <p:sldId id="328" r:id="rId52"/>
    <p:sldId id="329" r:id="rId53"/>
    <p:sldId id="330" r:id="rId54"/>
    <p:sldId id="331" r:id="rId55"/>
    <p:sldId id="334" r:id="rId56"/>
    <p:sldId id="332" r:id="rId57"/>
    <p:sldId id="333" r:id="rId58"/>
    <p:sldId id="337" r:id="rId59"/>
    <p:sldId id="338" r:id="rId60"/>
    <p:sldId id="339" r:id="rId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7B8E5E-0521-4BFA-9A1B-71B3BA0F5837}" type="datetimeFigureOut">
              <a:rPr lang="en-US" smtClean="0"/>
              <a:t>13-Jan-23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E8831A4-8BC3-4CB1-881B-821F4E802F49}" type="slidenum">
              <a:rPr lang="en-US" smtClean="0"/>
              <a:t>‹#›</a:t>
            </a:fld>
            <a:endParaRPr lang="en-US"/>
          </a:p>
        </p:txBody>
      </p:sp>
    </p:spTree>
    <p:extLst>
      <p:ext uri="{BB962C8B-B14F-4D97-AF65-F5344CB8AC3E}">
        <p14:creationId xmlns:p14="http://schemas.microsoft.com/office/powerpoint/2010/main" val="3174772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E8831A4-8BC3-4CB1-881B-821F4E802F49}" type="slidenum">
              <a:rPr lang="en-US" smtClean="0"/>
              <a:t>22</a:t>
            </a:fld>
            <a:endParaRPr lang="en-US"/>
          </a:p>
        </p:txBody>
      </p:sp>
    </p:spTree>
    <p:extLst>
      <p:ext uri="{BB962C8B-B14F-4D97-AF65-F5344CB8AC3E}">
        <p14:creationId xmlns:p14="http://schemas.microsoft.com/office/powerpoint/2010/main" val="392030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13-Jan-23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13-Jan-23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13-Jan-23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13-Jan-23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13-Jan-23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13-Jan-23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13-Jan-23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13-Jan-23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57.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ARM - Advanced RISC Machines</a:t>
            </a:r>
            <a:br>
              <a:rPr lang="en-US" dirty="0" smtClean="0"/>
            </a:br>
            <a:endParaRPr lang="en-US" dirty="0"/>
          </a:p>
        </p:txBody>
      </p:sp>
      <p:sp>
        <p:nvSpPr>
          <p:cNvPr id="3" name="Subtitle 2"/>
          <p:cNvSpPr>
            <a:spLocks noGrp="1"/>
          </p:cNvSpPr>
          <p:nvPr>
            <p:ph type="subTitle" idx="1"/>
          </p:nvPr>
        </p:nvSpPr>
        <p:spPr>
          <a:xfrm>
            <a:off x="838200" y="3886200"/>
            <a:ext cx="7467600" cy="1752600"/>
          </a:xfrm>
        </p:spPr>
        <p:txBody>
          <a:bodyPr/>
          <a:lstStyle/>
          <a:p>
            <a:r>
              <a:rPr lang="en-US" dirty="0" smtClean="0"/>
              <a:t>RISC- Reduce Instruction Set Computers</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440363"/>
          </a:xfrm>
        </p:spPr>
        <p:txBody>
          <a:bodyPr/>
          <a:lstStyle/>
          <a:p>
            <a:pPr marL="514350" indent="-514350">
              <a:buNone/>
            </a:pPr>
            <a:r>
              <a:rPr lang="en-US" dirty="0" smtClean="0"/>
              <a:t>2. Pipelines</a:t>
            </a:r>
          </a:p>
          <a:p>
            <a:pPr marL="514350" indent="-514350">
              <a:buNone/>
            </a:pPr>
            <a:endParaRPr lang="en-US" dirty="0" smtClean="0"/>
          </a:p>
          <a:p>
            <a:r>
              <a:rPr lang="en-US" dirty="0" smtClean="0"/>
              <a:t>The processing of instructions is broken down into smaller units that can be executed in parallel by pipelines</a:t>
            </a:r>
          </a:p>
          <a:p>
            <a:r>
              <a:rPr lang="en-US" dirty="0" smtClean="0"/>
              <a:t>Pipeline advances by one step on each cycle for maximum throughput</a:t>
            </a:r>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3. Registers</a:t>
            </a:r>
          </a:p>
          <a:p>
            <a:pPr>
              <a:buNone/>
            </a:pPr>
            <a:endParaRPr lang="en-US" dirty="0" smtClean="0"/>
          </a:p>
          <a:p>
            <a:r>
              <a:rPr lang="en-US" dirty="0" smtClean="0"/>
              <a:t>Have a large general purpose register set</a:t>
            </a:r>
          </a:p>
          <a:p>
            <a:r>
              <a:rPr lang="en-US" dirty="0" smtClean="0"/>
              <a:t>Any register can contain either data or address</a:t>
            </a:r>
          </a:p>
          <a:p>
            <a:r>
              <a:rPr lang="en-US" dirty="0" smtClean="0"/>
              <a:t>CISC has dedicated registers for specific purposes.</a:t>
            </a:r>
          </a:p>
          <a:p>
            <a:pPr>
              <a:buNone/>
            </a:pP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lstStyle/>
          <a:p>
            <a:pPr>
              <a:buNone/>
            </a:pPr>
            <a:r>
              <a:rPr lang="en-US" dirty="0" smtClean="0"/>
              <a:t>4. Load –Store Architecture</a:t>
            </a:r>
          </a:p>
          <a:p>
            <a:pPr>
              <a:buNone/>
            </a:pPr>
            <a:endParaRPr lang="en-US" dirty="0" smtClean="0"/>
          </a:p>
          <a:p>
            <a:r>
              <a:rPr lang="en-US" dirty="0" smtClean="0"/>
              <a:t>Separate load and store instructions transfers data between the register bank and external memory.</a:t>
            </a:r>
          </a:p>
          <a:p>
            <a:r>
              <a:rPr lang="en-US" dirty="0" smtClean="0"/>
              <a:t>Memory accesses are costly, so separating memory access from data processing provides an advantage, because you can use data items held in register banks multiple times without needing multiple memory accesses.</a:t>
            </a:r>
          </a:p>
          <a:p>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Load/Store Architecture</a:t>
            </a:r>
            <a:endParaRPr lang="en-US" dirty="0"/>
          </a:p>
        </p:txBody>
      </p:sp>
      <p:sp>
        <p:nvSpPr>
          <p:cNvPr id="3" name="Content Placeholder 2"/>
          <p:cNvSpPr>
            <a:spLocks noGrp="1"/>
          </p:cNvSpPr>
          <p:nvPr>
            <p:ph idx="1"/>
          </p:nvPr>
        </p:nvSpPr>
        <p:spPr>
          <a:xfrm>
            <a:off x="457200" y="914400"/>
            <a:ext cx="8229600" cy="5562600"/>
          </a:xfrm>
        </p:spPr>
        <p:txBody>
          <a:bodyPr>
            <a:normAutofit fontScale="77500" lnSpcReduction="20000"/>
          </a:bodyPr>
          <a:lstStyle/>
          <a:p>
            <a:r>
              <a:rPr lang="en-US" dirty="0" smtClean="0">
                <a:solidFill>
                  <a:srgbClr val="0070C0"/>
                </a:solidFill>
              </a:rPr>
              <a:t>Memory accesses slow a processor down. </a:t>
            </a:r>
          </a:p>
          <a:p>
            <a:r>
              <a:rPr lang="en-US" dirty="0" smtClean="0"/>
              <a:t>There are times when the processor is doing nothing, while waiting for memory accesses to complete. </a:t>
            </a:r>
          </a:p>
          <a:p>
            <a:r>
              <a:rPr lang="en-US" dirty="0" smtClean="0"/>
              <a:t>So, we define a new architecture. In this new </a:t>
            </a:r>
            <a:r>
              <a:rPr lang="en-US" b="1" i="1" dirty="0" smtClean="0"/>
              <a:t>load/store architecture</a:t>
            </a:r>
            <a:r>
              <a:rPr lang="en-US" dirty="0" smtClean="0"/>
              <a:t>, </a:t>
            </a:r>
            <a:r>
              <a:rPr lang="en-US" dirty="0" smtClean="0">
                <a:solidFill>
                  <a:srgbClr val="FF0000"/>
                </a:solidFill>
              </a:rPr>
              <a:t>the addressing mode for every operand is fixed</a:t>
            </a:r>
            <a:r>
              <a:rPr lang="en-US" dirty="0" smtClean="0"/>
              <a:t>. (So, there are no bytes for addressing mode information.) </a:t>
            </a:r>
          </a:p>
          <a:p>
            <a:r>
              <a:rPr lang="en-US" dirty="0" smtClean="0"/>
              <a:t>And, for arithmetic/logical type instructions, </a:t>
            </a:r>
            <a:r>
              <a:rPr lang="en-US" dirty="0" smtClean="0">
                <a:solidFill>
                  <a:srgbClr val="FF0000"/>
                </a:solidFill>
              </a:rPr>
              <a:t>the addressing mode for all operands will be register mode. </a:t>
            </a:r>
          </a:p>
          <a:p>
            <a:r>
              <a:rPr lang="en-US" dirty="0" smtClean="0">
                <a:solidFill>
                  <a:srgbClr val="0070C0"/>
                </a:solidFill>
              </a:rPr>
              <a:t>We make sure that there are enough registers, because everything ends up in registers. </a:t>
            </a:r>
          </a:p>
          <a:p>
            <a:r>
              <a:rPr lang="en-US" dirty="0" smtClean="0">
                <a:solidFill>
                  <a:srgbClr val="00B050"/>
                </a:solidFill>
              </a:rPr>
              <a:t>To get stuff to/from memory and into/out of registers, we have explicit instructions that move data. </a:t>
            </a:r>
          </a:p>
          <a:p>
            <a:r>
              <a:rPr lang="en-US" dirty="0" smtClean="0">
                <a:solidFill>
                  <a:srgbClr val="0070C0"/>
                </a:solidFill>
              </a:rPr>
              <a:t>Load instructions read data from memory and copy it to a register. Store instructions write data from a register to memory. </a:t>
            </a:r>
            <a:endParaRPr lang="en-US" dirty="0">
              <a:solidFill>
                <a:srgbClr val="0070C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US"/>
              <a:t>Overview: Core Data Path</a:t>
            </a:r>
          </a:p>
        </p:txBody>
      </p:sp>
      <p:sp>
        <p:nvSpPr>
          <p:cNvPr id="12291" name="Rectangle 3"/>
          <p:cNvSpPr>
            <a:spLocks noGrp="1" noChangeArrowheads="1"/>
          </p:cNvSpPr>
          <p:nvPr>
            <p:ph type="body" idx="1"/>
          </p:nvPr>
        </p:nvSpPr>
        <p:spPr/>
        <p:txBody>
          <a:bodyPr/>
          <a:lstStyle/>
          <a:p>
            <a:pPr>
              <a:lnSpc>
                <a:spcPct val="90000"/>
              </a:lnSpc>
              <a:buFont typeface="Wingdings" pitchFamily="2" charset="2"/>
              <a:buChar char="Ø"/>
            </a:pPr>
            <a:r>
              <a:rPr lang="en-US" sz="2800" dirty="0"/>
              <a:t>Data items are placed in register file</a:t>
            </a:r>
          </a:p>
          <a:p>
            <a:pPr lvl="1">
              <a:lnSpc>
                <a:spcPct val="90000"/>
              </a:lnSpc>
              <a:buFont typeface="Arial" pitchFamily="34" charset="0"/>
              <a:buChar char="•"/>
            </a:pPr>
            <a:r>
              <a:rPr lang="en-US" sz="2400" dirty="0"/>
              <a:t>No data processing instructions directly manipulate data in memory</a:t>
            </a:r>
          </a:p>
          <a:p>
            <a:pPr>
              <a:lnSpc>
                <a:spcPct val="90000"/>
              </a:lnSpc>
              <a:buFont typeface="Wingdings" pitchFamily="2" charset="2"/>
              <a:buChar char="Ø"/>
            </a:pPr>
            <a:r>
              <a:rPr lang="en-US" sz="2800" dirty="0"/>
              <a:t>Instructions typically use two source registers and single result or destination register</a:t>
            </a:r>
          </a:p>
          <a:p>
            <a:pPr>
              <a:lnSpc>
                <a:spcPct val="90000"/>
              </a:lnSpc>
              <a:buFont typeface="Wingdings" pitchFamily="2" charset="2"/>
              <a:buChar char="Ø"/>
            </a:pPr>
            <a:r>
              <a:rPr lang="en-US" sz="2800" dirty="0"/>
              <a:t>A Barrel shifter on the data path can pre-process data before it enters ALU</a:t>
            </a:r>
          </a:p>
          <a:p>
            <a:pPr>
              <a:lnSpc>
                <a:spcPct val="90000"/>
              </a:lnSpc>
              <a:buFont typeface="Wingdings" pitchFamily="2" charset="2"/>
              <a:buChar char="Ø"/>
            </a:pPr>
            <a:r>
              <a:rPr lang="en-US" sz="2800" dirty="0"/>
              <a:t>Increment/Decrement logic can update register content for sequential access independent of ALU</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0"/>
            <a:ext cx="9324975" cy="6934200"/>
          </a:xfrm>
          <a:prstGeom prst="rect">
            <a:avLst/>
          </a:prstGeom>
          <a:noFill/>
          <a:ln w="9525">
            <a:noFill/>
            <a:miter lim="800000"/>
            <a:headEnd/>
            <a:tailEnd/>
          </a:ln>
        </p:spPr>
      </p:pic>
      <p:sp>
        <p:nvSpPr>
          <p:cNvPr id="5" name="TextBox 4"/>
          <p:cNvSpPr txBox="1"/>
          <p:nvPr/>
        </p:nvSpPr>
        <p:spPr>
          <a:xfrm>
            <a:off x="6172200" y="4648200"/>
            <a:ext cx="2057400" cy="276999"/>
          </a:xfrm>
          <a:prstGeom prst="rect">
            <a:avLst/>
          </a:prstGeom>
          <a:noFill/>
        </p:spPr>
        <p:txBody>
          <a:bodyPr wrap="square" rtlCol="0">
            <a:spAutoFit/>
          </a:bodyPr>
          <a:lstStyle/>
          <a:p>
            <a:r>
              <a:rPr lang="en-US" sz="1200" dirty="0" smtClean="0"/>
              <a:t>Multiply and Accumulate</a:t>
            </a:r>
            <a:endParaRPr lang="en-US" sz="1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0"/>
            <a:ext cx="9858375" cy="6867525"/>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mtClean="0"/>
              <a:t>Registers</a:t>
            </a:r>
          </a:p>
        </p:txBody>
      </p:sp>
      <p:sp>
        <p:nvSpPr>
          <p:cNvPr id="12291" name="Rectangle 3"/>
          <p:cNvSpPr>
            <a:spLocks noGrp="1" noChangeArrowheads="1"/>
          </p:cNvSpPr>
          <p:nvPr>
            <p:ph type="body" idx="1"/>
          </p:nvPr>
        </p:nvSpPr>
        <p:spPr/>
        <p:txBody>
          <a:bodyPr/>
          <a:lstStyle/>
          <a:p>
            <a:pPr eaLnBrk="1" hangingPunct="1">
              <a:lnSpc>
                <a:spcPct val="80000"/>
              </a:lnSpc>
              <a:buFont typeface="Wingdings" pitchFamily="2" charset="2"/>
              <a:buChar char="Ø"/>
            </a:pPr>
            <a:r>
              <a:rPr lang="en-US" sz="2800" smtClean="0"/>
              <a:t>General purpose registers hold either data or address</a:t>
            </a:r>
          </a:p>
          <a:p>
            <a:pPr eaLnBrk="1" hangingPunct="1">
              <a:lnSpc>
                <a:spcPct val="80000"/>
              </a:lnSpc>
              <a:buFont typeface="Wingdings" pitchFamily="2" charset="2"/>
              <a:buChar char="Ø"/>
            </a:pPr>
            <a:r>
              <a:rPr lang="en-US" sz="2800" smtClean="0"/>
              <a:t>All registers are of 32 bits</a:t>
            </a:r>
          </a:p>
          <a:p>
            <a:pPr eaLnBrk="1" hangingPunct="1">
              <a:lnSpc>
                <a:spcPct val="80000"/>
              </a:lnSpc>
              <a:buFont typeface="Wingdings" pitchFamily="2" charset="2"/>
              <a:buChar char="Ø"/>
            </a:pPr>
            <a:r>
              <a:rPr lang="en-US" sz="2800" smtClean="0"/>
              <a:t>In user mode 16 data registers and 2 status registers are visible</a:t>
            </a:r>
          </a:p>
          <a:p>
            <a:pPr eaLnBrk="1" hangingPunct="1">
              <a:lnSpc>
                <a:spcPct val="80000"/>
              </a:lnSpc>
              <a:buFont typeface="Wingdings" pitchFamily="2" charset="2"/>
              <a:buChar char="Ø"/>
            </a:pPr>
            <a:r>
              <a:rPr lang="en-US" sz="2800" smtClean="0"/>
              <a:t>Data registers: r0 to r15</a:t>
            </a:r>
          </a:p>
          <a:p>
            <a:pPr lvl="1" eaLnBrk="1" hangingPunct="1">
              <a:lnSpc>
                <a:spcPct val="80000"/>
              </a:lnSpc>
              <a:buFont typeface="Arial" charset="0"/>
              <a:buChar char="•"/>
            </a:pPr>
            <a:r>
              <a:rPr lang="en-US" sz="2400" smtClean="0"/>
              <a:t>Three registers r13, r14 and r15 perform special functions</a:t>
            </a:r>
          </a:p>
          <a:p>
            <a:pPr lvl="1" eaLnBrk="1" hangingPunct="1">
              <a:lnSpc>
                <a:spcPct val="80000"/>
              </a:lnSpc>
              <a:buFont typeface="Arial" charset="0"/>
              <a:buChar char="•"/>
            </a:pPr>
            <a:r>
              <a:rPr lang="en-US" sz="2400" smtClean="0"/>
              <a:t>r13: stack pointer</a:t>
            </a:r>
          </a:p>
          <a:p>
            <a:pPr lvl="1" eaLnBrk="1" hangingPunct="1">
              <a:lnSpc>
                <a:spcPct val="80000"/>
              </a:lnSpc>
              <a:buFont typeface="Arial" charset="0"/>
              <a:buChar char="•"/>
            </a:pPr>
            <a:r>
              <a:rPr lang="en-US" sz="2400" smtClean="0"/>
              <a:t>r14: link register (where return address is stored whenever a subroutine is called)</a:t>
            </a:r>
          </a:p>
          <a:p>
            <a:pPr lvl="1" eaLnBrk="1" hangingPunct="1">
              <a:lnSpc>
                <a:spcPct val="80000"/>
              </a:lnSpc>
              <a:buFont typeface="Arial" charset="0"/>
              <a:buChar char="•"/>
            </a:pPr>
            <a:r>
              <a:rPr lang="en-US" sz="2400" smtClean="0"/>
              <a:t>r15: program counter</a:t>
            </a:r>
          </a:p>
          <a:p>
            <a:pPr eaLnBrk="1" hangingPunct="1">
              <a:lnSpc>
                <a:spcPct val="80000"/>
              </a:lnSpc>
              <a:buFontTx/>
              <a:buNone/>
            </a:pPr>
            <a:endParaRPr lang="en-US" sz="2800"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Registers contd..</a:t>
            </a:r>
          </a:p>
        </p:txBody>
      </p:sp>
      <p:sp>
        <p:nvSpPr>
          <p:cNvPr id="13315" name="Rectangle 3"/>
          <p:cNvSpPr>
            <a:spLocks noGrp="1" noChangeArrowheads="1"/>
          </p:cNvSpPr>
          <p:nvPr>
            <p:ph type="body" idx="1"/>
          </p:nvPr>
        </p:nvSpPr>
        <p:spPr/>
        <p:txBody>
          <a:bodyPr/>
          <a:lstStyle/>
          <a:p>
            <a:pPr eaLnBrk="1" hangingPunct="1">
              <a:buFont typeface="Wingdings" pitchFamily="2" charset="2"/>
              <a:buChar char="Ø"/>
            </a:pPr>
            <a:r>
              <a:rPr lang="en-US" smtClean="0"/>
              <a:t>Depending upon context r13 and r14 can also be used as GPR</a:t>
            </a:r>
          </a:p>
          <a:p>
            <a:pPr eaLnBrk="1" hangingPunct="1">
              <a:buFont typeface="Wingdings" pitchFamily="2" charset="2"/>
              <a:buChar char="Ø"/>
            </a:pPr>
            <a:r>
              <a:rPr lang="en-US" smtClean="0"/>
              <a:t>Any instruction which use r0 can as well be used with any other GPR(r1-r13)</a:t>
            </a:r>
          </a:p>
          <a:p>
            <a:pPr eaLnBrk="1" hangingPunct="1">
              <a:buFont typeface="Wingdings" pitchFamily="2" charset="2"/>
              <a:buChar char="Ø"/>
            </a:pPr>
            <a:r>
              <a:rPr lang="en-US" smtClean="0"/>
              <a:t>In addition, there are two status registers</a:t>
            </a:r>
          </a:p>
          <a:p>
            <a:pPr lvl="1" eaLnBrk="1" hangingPunct="1">
              <a:buFontTx/>
              <a:buChar char="o"/>
            </a:pPr>
            <a:r>
              <a:rPr lang="en-US" smtClean="0"/>
              <a:t>CPSR: Current Program Status Register</a:t>
            </a:r>
          </a:p>
          <a:p>
            <a:pPr lvl="1" eaLnBrk="1" hangingPunct="1">
              <a:buFontTx/>
              <a:buChar char="o"/>
            </a:pPr>
            <a:r>
              <a:rPr lang="en-US" smtClean="0"/>
              <a:t>SPSR: Saved Program Status Register</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Text Box 4"/>
          <p:cNvSpPr txBox="1">
            <a:spLocks noChangeArrowheads="1"/>
          </p:cNvSpPr>
          <p:nvPr/>
        </p:nvSpPr>
        <p:spPr bwMode="auto">
          <a:xfrm>
            <a:off x="457200" y="6245225"/>
            <a:ext cx="2133600" cy="476250"/>
          </a:xfrm>
          <a:prstGeom prst="rect">
            <a:avLst/>
          </a:prstGeom>
          <a:noFill/>
          <a:ln w="9525">
            <a:noFill/>
            <a:miter lim="800000"/>
            <a:headEnd/>
            <a:tailEnd/>
          </a:ln>
        </p:spPr>
        <p:txBody>
          <a:bodyPr wrap="none" anchor="ctr"/>
          <a:lstStyle/>
          <a:p>
            <a:pPr>
              <a:defRPr/>
            </a:pPr>
            <a:endParaRPr lang="en-US"/>
          </a:p>
        </p:txBody>
      </p:sp>
      <p:sp>
        <p:nvSpPr>
          <p:cNvPr id="17413" name="AutoShape 5"/>
          <p:cNvSpPr>
            <a:spLocks noChangeArrowheads="1"/>
          </p:cNvSpPr>
          <p:nvPr/>
        </p:nvSpPr>
        <p:spPr bwMode="auto">
          <a:xfrm>
            <a:off x="533400" y="2590800"/>
            <a:ext cx="133350" cy="260350"/>
          </a:xfrm>
          <a:prstGeom prst="roundRect">
            <a:avLst>
              <a:gd name="adj" fmla="val 1190"/>
            </a:avLst>
          </a:prstGeom>
          <a:noFill/>
          <a:ln w="9525">
            <a:noFill/>
            <a:round/>
            <a:headEnd/>
            <a:tailEnd/>
          </a:ln>
        </p:spPr>
        <p:txBody>
          <a:bodyPr wrap="none" anchor="ctr"/>
          <a:lstStyle/>
          <a:p>
            <a:pPr>
              <a:defRPr/>
            </a:pPr>
            <a:endParaRPr lang="en-US"/>
          </a:p>
        </p:txBody>
      </p:sp>
      <p:grpSp>
        <p:nvGrpSpPr>
          <p:cNvPr id="2" name="Group 6"/>
          <p:cNvGrpSpPr>
            <a:grpSpLocks/>
          </p:cNvGrpSpPr>
          <p:nvPr/>
        </p:nvGrpSpPr>
        <p:grpSpPr bwMode="auto">
          <a:xfrm>
            <a:off x="838200" y="1295400"/>
            <a:ext cx="7313613" cy="846138"/>
            <a:chOff x="528" y="816"/>
            <a:chExt cx="4607" cy="533"/>
          </a:xfrm>
        </p:grpSpPr>
        <p:sp>
          <p:nvSpPr>
            <p:cNvPr id="17415" name="AutoShape 7"/>
            <p:cNvSpPr>
              <a:spLocks noChangeArrowheads="1"/>
            </p:cNvSpPr>
            <p:nvPr/>
          </p:nvSpPr>
          <p:spPr bwMode="auto">
            <a:xfrm>
              <a:off x="1244" y="954"/>
              <a:ext cx="272" cy="184"/>
            </a:xfrm>
            <a:prstGeom prst="roundRect">
              <a:avLst>
                <a:gd name="adj" fmla="val 542"/>
              </a:avLst>
            </a:prstGeom>
            <a:solidFill>
              <a:srgbClr val="DDDDDD"/>
            </a:solidFill>
            <a:ln w="9525">
              <a:noFill/>
              <a:round/>
              <a:headEnd/>
              <a:tailEnd/>
            </a:ln>
          </p:spPr>
          <p:txBody>
            <a:bodyPr wrap="none" anchor="ctr"/>
            <a:lstStyle/>
            <a:p>
              <a:pPr>
                <a:defRPr/>
              </a:pPr>
              <a:endParaRPr lang="en-US"/>
            </a:p>
          </p:txBody>
        </p:sp>
        <p:sp>
          <p:nvSpPr>
            <p:cNvPr id="17416" name="AutoShape 8"/>
            <p:cNvSpPr>
              <a:spLocks noChangeArrowheads="1"/>
            </p:cNvSpPr>
            <p:nvPr/>
          </p:nvSpPr>
          <p:spPr bwMode="auto">
            <a:xfrm>
              <a:off x="1680" y="954"/>
              <a:ext cx="2304" cy="184"/>
            </a:xfrm>
            <a:prstGeom prst="roundRect">
              <a:avLst>
                <a:gd name="adj" fmla="val 542"/>
              </a:avLst>
            </a:prstGeom>
            <a:solidFill>
              <a:srgbClr val="DDDDDD"/>
            </a:solidFill>
            <a:ln w="9525">
              <a:noFill/>
              <a:round/>
              <a:headEnd/>
              <a:tailEnd/>
            </a:ln>
          </p:spPr>
          <p:txBody>
            <a:bodyPr wrap="none" anchor="ctr"/>
            <a:lstStyle/>
            <a:p>
              <a:pPr>
                <a:defRPr/>
              </a:pPr>
              <a:endParaRPr lang="en-US"/>
            </a:p>
          </p:txBody>
        </p:sp>
        <p:sp>
          <p:nvSpPr>
            <p:cNvPr id="15372" name="AutoShape 9"/>
            <p:cNvSpPr>
              <a:spLocks noChangeArrowheads="1"/>
            </p:cNvSpPr>
            <p:nvPr/>
          </p:nvSpPr>
          <p:spPr bwMode="auto">
            <a:xfrm>
              <a:off x="1104" y="816"/>
              <a:ext cx="16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27</a:t>
              </a:r>
            </a:p>
          </p:txBody>
        </p:sp>
        <p:sp>
          <p:nvSpPr>
            <p:cNvPr id="15373" name="AutoShape 10"/>
            <p:cNvSpPr>
              <a:spLocks noChangeArrowheads="1"/>
            </p:cNvSpPr>
            <p:nvPr/>
          </p:nvSpPr>
          <p:spPr bwMode="auto">
            <a:xfrm>
              <a:off x="528" y="816"/>
              <a:ext cx="16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31</a:t>
              </a:r>
            </a:p>
          </p:txBody>
        </p:sp>
        <p:grpSp>
          <p:nvGrpSpPr>
            <p:cNvPr id="3" name="Group 11"/>
            <p:cNvGrpSpPr>
              <a:grpSpLocks/>
            </p:cNvGrpSpPr>
            <p:nvPr/>
          </p:nvGrpSpPr>
          <p:grpSpPr bwMode="auto">
            <a:xfrm>
              <a:off x="536" y="925"/>
              <a:ext cx="1143" cy="238"/>
              <a:chOff x="536" y="925"/>
              <a:chExt cx="1143" cy="238"/>
            </a:xfrm>
          </p:grpSpPr>
          <p:sp>
            <p:nvSpPr>
              <p:cNvPr id="17420" name="AutoShape 12"/>
              <p:cNvSpPr>
                <a:spLocks noChangeArrowheads="1"/>
              </p:cNvSpPr>
              <p:nvPr/>
            </p:nvSpPr>
            <p:spPr bwMode="auto">
              <a:xfrm>
                <a:off x="536" y="941"/>
                <a:ext cx="1144" cy="207"/>
              </a:xfrm>
              <a:prstGeom prst="roundRect">
                <a:avLst>
                  <a:gd name="adj" fmla="val 481"/>
                </a:avLst>
              </a:prstGeom>
              <a:noFill/>
              <a:ln w="38160">
                <a:solidFill>
                  <a:srgbClr val="3366FF"/>
                </a:solidFill>
                <a:round/>
                <a:headEnd/>
                <a:tailEnd/>
              </a:ln>
            </p:spPr>
            <p:txBody>
              <a:bodyPr wrap="none" anchor="ctr"/>
              <a:lstStyle/>
              <a:p>
                <a:pPr>
                  <a:defRPr/>
                </a:pPr>
                <a:endParaRPr lang="en-US"/>
              </a:p>
            </p:txBody>
          </p:sp>
          <p:sp>
            <p:nvSpPr>
              <p:cNvPr id="15419" name="Text Box 13"/>
              <p:cNvSpPr txBox="1">
                <a:spLocks noChangeArrowheads="1"/>
              </p:cNvSpPr>
              <p:nvPr/>
            </p:nvSpPr>
            <p:spPr bwMode="auto">
              <a:xfrm>
                <a:off x="536" y="925"/>
                <a:ext cx="1144" cy="239"/>
              </a:xfrm>
              <a:prstGeom prst="rect">
                <a:avLst/>
              </a:prstGeom>
              <a:noFill/>
              <a:ln w="9525">
                <a:noFill/>
                <a:miter lim="800000"/>
                <a:headEnd/>
                <a:tailEnd/>
              </a:ln>
            </p:spPr>
            <p:txBody>
              <a:bodyPr lIns="90000" tIns="46800" rIns="90000" bIns="46800" anchor="ctr">
                <a:spAutoFit/>
              </a:bodyPr>
              <a:lstStyle/>
              <a:p>
                <a:pPr eaLnBrk="0" hangingPunct="0">
                  <a:buClr>
                    <a:srgbClr val="000000"/>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effectLst/>
                    <a:latin typeface="Courier New" pitchFamily="49" charset="0"/>
                  </a:rPr>
                  <a:t>N Z C V </a:t>
                </a:r>
              </a:p>
            </p:txBody>
          </p:sp>
        </p:grpSp>
        <p:sp>
          <p:nvSpPr>
            <p:cNvPr id="17422" name="Line 14"/>
            <p:cNvSpPr>
              <a:spLocks noChangeShapeType="1"/>
            </p:cNvSpPr>
            <p:nvPr/>
          </p:nvSpPr>
          <p:spPr bwMode="auto">
            <a:xfrm>
              <a:off x="960" y="1092"/>
              <a:ext cx="1" cy="46"/>
            </a:xfrm>
            <a:prstGeom prst="line">
              <a:avLst/>
            </a:prstGeom>
            <a:noFill/>
            <a:ln w="25560">
              <a:solidFill>
                <a:srgbClr val="009999"/>
              </a:solidFill>
              <a:round/>
              <a:headEnd/>
              <a:tailEnd/>
            </a:ln>
          </p:spPr>
          <p:txBody>
            <a:bodyPr/>
            <a:lstStyle/>
            <a:p>
              <a:pPr>
                <a:defRPr/>
              </a:pPr>
              <a:endParaRPr lang="en-US"/>
            </a:p>
          </p:txBody>
        </p:sp>
        <p:sp>
          <p:nvSpPr>
            <p:cNvPr id="17423" name="Line 15"/>
            <p:cNvSpPr>
              <a:spLocks noChangeShapeType="1"/>
            </p:cNvSpPr>
            <p:nvPr/>
          </p:nvSpPr>
          <p:spPr bwMode="auto">
            <a:xfrm>
              <a:off x="816" y="1092"/>
              <a:ext cx="1" cy="46"/>
            </a:xfrm>
            <a:prstGeom prst="line">
              <a:avLst/>
            </a:prstGeom>
            <a:noFill/>
            <a:ln w="25560">
              <a:solidFill>
                <a:srgbClr val="009999"/>
              </a:solidFill>
              <a:round/>
              <a:headEnd/>
              <a:tailEnd/>
            </a:ln>
          </p:spPr>
          <p:txBody>
            <a:bodyPr/>
            <a:lstStyle/>
            <a:p>
              <a:pPr>
                <a:defRPr/>
              </a:pPr>
              <a:endParaRPr lang="en-US"/>
            </a:p>
          </p:txBody>
        </p:sp>
        <p:sp>
          <p:nvSpPr>
            <p:cNvPr id="17424" name="Line 16"/>
            <p:cNvSpPr>
              <a:spLocks noChangeShapeType="1"/>
            </p:cNvSpPr>
            <p:nvPr/>
          </p:nvSpPr>
          <p:spPr bwMode="auto">
            <a:xfrm>
              <a:off x="672" y="1092"/>
              <a:ext cx="1" cy="46"/>
            </a:xfrm>
            <a:prstGeom prst="line">
              <a:avLst/>
            </a:prstGeom>
            <a:noFill/>
            <a:ln w="25560">
              <a:solidFill>
                <a:srgbClr val="009999"/>
              </a:solidFill>
              <a:round/>
              <a:headEnd/>
              <a:tailEnd/>
            </a:ln>
          </p:spPr>
          <p:txBody>
            <a:bodyPr/>
            <a:lstStyle/>
            <a:p>
              <a:pPr>
                <a:defRPr/>
              </a:pPr>
              <a:endParaRPr lang="en-US"/>
            </a:p>
          </p:txBody>
        </p:sp>
        <p:sp>
          <p:nvSpPr>
            <p:cNvPr id="17425" name="Line 17"/>
            <p:cNvSpPr>
              <a:spLocks noChangeShapeType="1"/>
            </p:cNvSpPr>
            <p:nvPr/>
          </p:nvSpPr>
          <p:spPr bwMode="auto">
            <a:xfrm>
              <a:off x="1248" y="954"/>
              <a:ext cx="1" cy="184"/>
            </a:xfrm>
            <a:prstGeom prst="line">
              <a:avLst/>
            </a:prstGeom>
            <a:noFill/>
            <a:ln w="25560">
              <a:solidFill>
                <a:srgbClr val="009999"/>
              </a:solidFill>
              <a:round/>
              <a:headEnd/>
              <a:tailEnd/>
            </a:ln>
          </p:spPr>
          <p:txBody>
            <a:bodyPr/>
            <a:lstStyle/>
            <a:p>
              <a:pPr>
                <a:defRPr/>
              </a:pPr>
              <a:endParaRPr lang="en-US"/>
            </a:p>
          </p:txBody>
        </p:sp>
        <p:sp>
          <p:nvSpPr>
            <p:cNvPr id="17426" name="Line 18"/>
            <p:cNvSpPr>
              <a:spLocks noChangeShapeType="1"/>
            </p:cNvSpPr>
            <p:nvPr/>
          </p:nvSpPr>
          <p:spPr bwMode="auto">
            <a:xfrm>
              <a:off x="1104" y="954"/>
              <a:ext cx="1" cy="184"/>
            </a:xfrm>
            <a:prstGeom prst="line">
              <a:avLst/>
            </a:prstGeom>
            <a:noFill/>
            <a:ln w="25560">
              <a:solidFill>
                <a:srgbClr val="009999"/>
              </a:solidFill>
              <a:round/>
              <a:headEnd/>
              <a:tailEnd/>
            </a:ln>
          </p:spPr>
          <p:txBody>
            <a:bodyPr/>
            <a:lstStyle/>
            <a:p>
              <a:pPr>
                <a:defRPr/>
              </a:pPr>
              <a:endParaRPr lang="en-US"/>
            </a:p>
          </p:txBody>
        </p:sp>
        <p:sp>
          <p:nvSpPr>
            <p:cNvPr id="15380" name="Text Box 19"/>
            <p:cNvSpPr txBox="1">
              <a:spLocks noChangeArrowheads="1"/>
            </p:cNvSpPr>
            <p:nvPr/>
          </p:nvSpPr>
          <p:spPr bwMode="auto">
            <a:xfrm>
              <a:off x="960" y="816"/>
              <a:ext cx="192" cy="156"/>
            </a:xfrm>
            <a:prstGeom prst="rect">
              <a:avLst/>
            </a:prstGeom>
            <a:noFill/>
            <a:ln w="9525">
              <a:noFill/>
              <a:miter lim="800000"/>
              <a:headEnd/>
              <a:tailEnd/>
            </a:ln>
          </p:spPr>
          <p:txBody>
            <a:bodyPr lIns="66600" tIns="27000" rIns="66600" bIns="27000">
              <a:spAutoFit/>
            </a:bodyPr>
            <a:lstStyle/>
            <a:p>
              <a:pPr algn="ct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28</a:t>
              </a:r>
            </a:p>
          </p:txBody>
        </p:sp>
        <p:sp>
          <p:nvSpPr>
            <p:cNvPr id="15381" name="AutoShape 20"/>
            <p:cNvSpPr>
              <a:spLocks noChangeArrowheads="1"/>
            </p:cNvSpPr>
            <p:nvPr/>
          </p:nvSpPr>
          <p:spPr bwMode="auto">
            <a:xfrm>
              <a:off x="4128" y="816"/>
              <a:ext cx="12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6</a:t>
              </a:r>
            </a:p>
          </p:txBody>
        </p:sp>
        <p:sp>
          <p:nvSpPr>
            <p:cNvPr id="15382" name="AutoShape 21"/>
            <p:cNvSpPr>
              <a:spLocks noChangeArrowheads="1"/>
            </p:cNvSpPr>
            <p:nvPr/>
          </p:nvSpPr>
          <p:spPr bwMode="auto">
            <a:xfrm>
              <a:off x="3984" y="816"/>
              <a:ext cx="12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7</a:t>
              </a:r>
            </a:p>
          </p:txBody>
        </p:sp>
        <p:grpSp>
          <p:nvGrpSpPr>
            <p:cNvPr id="4" name="Group 22"/>
            <p:cNvGrpSpPr>
              <a:grpSpLocks/>
            </p:cNvGrpSpPr>
            <p:nvPr/>
          </p:nvGrpSpPr>
          <p:grpSpPr bwMode="auto">
            <a:xfrm>
              <a:off x="3984" y="857"/>
              <a:ext cx="1151" cy="373"/>
              <a:chOff x="3984" y="857"/>
              <a:chExt cx="1151" cy="373"/>
            </a:xfrm>
          </p:grpSpPr>
          <p:sp>
            <p:nvSpPr>
              <p:cNvPr id="17431" name="AutoShape 23"/>
              <p:cNvSpPr>
                <a:spLocks noChangeArrowheads="1"/>
              </p:cNvSpPr>
              <p:nvPr/>
            </p:nvSpPr>
            <p:spPr bwMode="auto">
              <a:xfrm>
                <a:off x="3984" y="941"/>
                <a:ext cx="1152" cy="207"/>
              </a:xfrm>
              <a:prstGeom prst="roundRect">
                <a:avLst>
                  <a:gd name="adj" fmla="val 481"/>
                </a:avLst>
              </a:prstGeom>
              <a:noFill/>
              <a:ln w="38160">
                <a:solidFill>
                  <a:srgbClr val="3366FF"/>
                </a:solidFill>
                <a:round/>
                <a:headEnd/>
                <a:tailEnd/>
              </a:ln>
            </p:spPr>
            <p:txBody>
              <a:bodyPr wrap="none" anchor="ctr"/>
              <a:lstStyle/>
              <a:p>
                <a:pPr>
                  <a:defRPr/>
                </a:pPr>
                <a:endParaRPr lang="en-US"/>
              </a:p>
            </p:txBody>
          </p:sp>
          <p:sp>
            <p:nvSpPr>
              <p:cNvPr id="15417" name="Text Box 24"/>
              <p:cNvSpPr txBox="1">
                <a:spLocks noChangeArrowheads="1"/>
              </p:cNvSpPr>
              <p:nvPr/>
            </p:nvSpPr>
            <p:spPr bwMode="auto">
              <a:xfrm>
                <a:off x="3984" y="857"/>
                <a:ext cx="1152" cy="374"/>
              </a:xfrm>
              <a:prstGeom prst="rect">
                <a:avLst/>
              </a:prstGeom>
              <a:noFill/>
              <a:ln w="9525">
                <a:noFill/>
                <a:miter lim="800000"/>
                <a:headEnd/>
                <a:tailEnd/>
              </a:ln>
            </p:spPr>
            <p:txBody>
              <a:bodyPr lIns="90000" tIns="46800" rIns="90000" bIns="46800" anchor="ctr">
                <a:spAutoFit/>
              </a:bodyPr>
              <a:lstStyle/>
              <a:p>
                <a:pPr eaLnBrk="0" hangingPunct="0">
                  <a:buClr>
                    <a:srgbClr val="000000"/>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effectLst/>
                    <a:latin typeface="Courier New" pitchFamily="49" charset="0"/>
                  </a:rPr>
                  <a:t>I F </a:t>
                </a:r>
                <a:r>
                  <a:rPr lang="en-GB" sz="1400" b="1">
                    <a:solidFill>
                      <a:srgbClr val="99CC00"/>
                    </a:solidFill>
                    <a:effectLst/>
                    <a:latin typeface="Courier New" pitchFamily="49" charset="0"/>
                  </a:rPr>
                  <a:t>T</a:t>
                </a:r>
                <a:r>
                  <a:rPr lang="en-GB" sz="1400" b="1">
                    <a:effectLst/>
                    <a:latin typeface="Courier New" pitchFamily="49" charset="0"/>
                  </a:rPr>
                  <a:t>    mode</a:t>
                </a:r>
              </a:p>
            </p:txBody>
          </p:sp>
        </p:grpSp>
        <p:sp>
          <p:nvSpPr>
            <p:cNvPr id="17433" name="Line 25"/>
            <p:cNvSpPr>
              <a:spLocks noChangeShapeType="1"/>
            </p:cNvSpPr>
            <p:nvPr/>
          </p:nvSpPr>
          <p:spPr bwMode="auto">
            <a:xfrm>
              <a:off x="4560" y="1092"/>
              <a:ext cx="1" cy="46"/>
            </a:xfrm>
            <a:prstGeom prst="line">
              <a:avLst/>
            </a:prstGeom>
            <a:noFill/>
            <a:ln w="25560">
              <a:solidFill>
                <a:srgbClr val="009999"/>
              </a:solidFill>
              <a:round/>
              <a:headEnd/>
              <a:tailEnd/>
            </a:ln>
          </p:spPr>
          <p:txBody>
            <a:bodyPr/>
            <a:lstStyle/>
            <a:p>
              <a:pPr>
                <a:defRPr/>
              </a:pPr>
              <a:endParaRPr lang="en-US"/>
            </a:p>
          </p:txBody>
        </p:sp>
        <p:sp>
          <p:nvSpPr>
            <p:cNvPr id="17434" name="Line 26"/>
            <p:cNvSpPr>
              <a:spLocks noChangeShapeType="1"/>
            </p:cNvSpPr>
            <p:nvPr/>
          </p:nvSpPr>
          <p:spPr bwMode="auto">
            <a:xfrm>
              <a:off x="4128" y="1092"/>
              <a:ext cx="1" cy="46"/>
            </a:xfrm>
            <a:prstGeom prst="line">
              <a:avLst/>
            </a:prstGeom>
            <a:noFill/>
            <a:ln w="25560">
              <a:solidFill>
                <a:srgbClr val="009999"/>
              </a:solidFill>
              <a:round/>
              <a:headEnd/>
              <a:tailEnd/>
            </a:ln>
          </p:spPr>
          <p:txBody>
            <a:bodyPr/>
            <a:lstStyle/>
            <a:p>
              <a:pPr>
                <a:defRPr/>
              </a:pPr>
              <a:endParaRPr lang="en-US"/>
            </a:p>
          </p:txBody>
        </p:sp>
        <p:sp>
          <p:nvSpPr>
            <p:cNvPr id="17435" name="Line 27"/>
            <p:cNvSpPr>
              <a:spLocks noChangeShapeType="1"/>
            </p:cNvSpPr>
            <p:nvPr/>
          </p:nvSpPr>
          <p:spPr bwMode="auto">
            <a:xfrm>
              <a:off x="4272" y="954"/>
              <a:ext cx="1" cy="184"/>
            </a:xfrm>
            <a:prstGeom prst="line">
              <a:avLst/>
            </a:prstGeom>
            <a:noFill/>
            <a:ln w="25560">
              <a:solidFill>
                <a:srgbClr val="009999"/>
              </a:solidFill>
              <a:round/>
              <a:headEnd/>
              <a:tailEnd/>
            </a:ln>
          </p:spPr>
          <p:txBody>
            <a:bodyPr/>
            <a:lstStyle/>
            <a:p>
              <a:pPr>
                <a:defRPr/>
              </a:pPr>
              <a:endParaRPr lang="en-US"/>
            </a:p>
          </p:txBody>
        </p:sp>
        <p:sp>
          <p:nvSpPr>
            <p:cNvPr id="17436" name="Line 28"/>
            <p:cNvSpPr>
              <a:spLocks noChangeShapeType="1"/>
            </p:cNvSpPr>
            <p:nvPr/>
          </p:nvSpPr>
          <p:spPr bwMode="auto">
            <a:xfrm>
              <a:off x="4416" y="954"/>
              <a:ext cx="1" cy="184"/>
            </a:xfrm>
            <a:prstGeom prst="line">
              <a:avLst/>
            </a:prstGeom>
            <a:noFill/>
            <a:ln w="25560">
              <a:solidFill>
                <a:srgbClr val="009999"/>
              </a:solidFill>
              <a:round/>
              <a:headEnd/>
              <a:tailEnd/>
            </a:ln>
          </p:spPr>
          <p:txBody>
            <a:bodyPr/>
            <a:lstStyle/>
            <a:p>
              <a:pPr>
                <a:defRPr/>
              </a:pPr>
              <a:endParaRPr lang="en-US"/>
            </a:p>
          </p:txBody>
        </p:sp>
        <p:sp>
          <p:nvSpPr>
            <p:cNvPr id="15388" name="AutoShape 29"/>
            <p:cNvSpPr>
              <a:spLocks noChangeArrowheads="1"/>
            </p:cNvSpPr>
            <p:nvPr/>
          </p:nvSpPr>
          <p:spPr bwMode="auto">
            <a:xfrm>
              <a:off x="2688" y="816"/>
              <a:ext cx="16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16</a:t>
              </a:r>
            </a:p>
          </p:txBody>
        </p:sp>
        <p:sp>
          <p:nvSpPr>
            <p:cNvPr id="15389" name="AutoShape 30"/>
            <p:cNvSpPr>
              <a:spLocks noChangeArrowheads="1"/>
            </p:cNvSpPr>
            <p:nvPr/>
          </p:nvSpPr>
          <p:spPr bwMode="auto">
            <a:xfrm>
              <a:off x="1680" y="816"/>
              <a:ext cx="16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23</a:t>
              </a:r>
            </a:p>
          </p:txBody>
        </p:sp>
        <p:grpSp>
          <p:nvGrpSpPr>
            <p:cNvPr id="5" name="Group 31"/>
            <p:cNvGrpSpPr>
              <a:grpSpLocks/>
            </p:cNvGrpSpPr>
            <p:nvPr/>
          </p:nvGrpSpPr>
          <p:grpSpPr bwMode="auto">
            <a:xfrm>
              <a:off x="1680" y="925"/>
              <a:ext cx="1151" cy="238"/>
              <a:chOff x="1680" y="925"/>
              <a:chExt cx="1151" cy="238"/>
            </a:xfrm>
          </p:grpSpPr>
          <p:sp>
            <p:nvSpPr>
              <p:cNvPr id="17440" name="AutoShape 32"/>
              <p:cNvSpPr>
                <a:spLocks noChangeArrowheads="1"/>
              </p:cNvSpPr>
              <p:nvPr/>
            </p:nvSpPr>
            <p:spPr bwMode="auto">
              <a:xfrm>
                <a:off x="1680" y="941"/>
                <a:ext cx="1152" cy="207"/>
              </a:xfrm>
              <a:prstGeom prst="roundRect">
                <a:avLst>
                  <a:gd name="adj" fmla="val 481"/>
                </a:avLst>
              </a:prstGeom>
              <a:noFill/>
              <a:ln w="38160">
                <a:solidFill>
                  <a:srgbClr val="3366FF"/>
                </a:solidFill>
                <a:round/>
                <a:headEnd/>
                <a:tailEnd/>
              </a:ln>
            </p:spPr>
            <p:txBody>
              <a:bodyPr wrap="none" anchor="ctr"/>
              <a:lstStyle/>
              <a:p>
                <a:pPr>
                  <a:defRPr/>
                </a:pPr>
                <a:endParaRPr lang="en-US"/>
              </a:p>
            </p:txBody>
          </p:sp>
          <p:sp>
            <p:nvSpPr>
              <p:cNvPr id="15415" name="Text Box 33"/>
              <p:cNvSpPr txBox="1">
                <a:spLocks noChangeArrowheads="1"/>
              </p:cNvSpPr>
              <p:nvPr/>
            </p:nvSpPr>
            <p:spPr bwMode="auto">
              <a:xfrm>
                <a:off x="1680" y="925"/>
                <a:ext cx="1152" cy="239"/>
              </a:xfrm>
              <a:prstGeom prst="rect">
                <a:avLst/>
              </a:prstGeom>
              <a:noFill/>
              <a:ln w="9525">
                <a:noFill/>
                <a:miter lim="800000"/>
                <a:headEnd/>
                <a:tailEnd/>
              </a:ln>
            </p:spPr>
            <p:txBody>
              <a:bodyPr lIns="90000" tIns="46800" rIns="90000" bIns="46800" anchor="ctr">
                <a:spAutoFit/>
              </a:bodyPr>
              <a:lstStyle/>
              <a:p>
                <a:pPr eaLnBrk="0" hangingPunct="0">
                  <a:buClr>
                    <a:srgbClr val="000000"/>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effectLst/>
                    <a:latin typeface="Courier New" pitchFamily="49" charset="0"/>
                  </a:rPr>
                  <a:t> </a:t>
                </a:r>
              </a:p>
            </p:txBody>
          </p:sp>
        </p:grpSp>
        <p:sp>
          <p:nvSpPr>
            <p:cNvPr id="15391" name="AutoShape 34"/>
            <p:cNvSpPr>
              <a:spLocks noChangeArrowheads="1"/>
            </p:cNvSpPr>
            <p:nvPr/>
          </p:nvSpPr>
          <p:spPr bwMode="auto">
            <a:xfrm>
              <a:off x="3840" y="816"/>
              <a:ext cx="12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8</a:t>
              </a:r>
            </a:p>
          </p:txBody>
        </p:sp>
        <p:sp>
          <p:nvSpPr>
            <p:cNvPr id="15392" name="AutoShape 35"/>
            <p:cNvSpPr>
              <a:spLocks noChangeArrowheads="1"/>
            </p:cNvSpPr>
            <p:nvPr/>
          </p:nvSpPr>
          <p:spPr bwMode="auto">
            <a:xfrm>
              <a:off x="2832" y="816"/>
              <a:ext cx="16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15</a:t>
              </a:r>
            </a:p>
          </p:txBody>
        </p:sp>
        <p:grpSp>
          <p:nvGrpSpPr>
            <p:cNvPr id="6" name="Group 36"/>
            <p:cNvGrpSpPr>
              <a:grpSpLocks/>
            </p:cNvGrpSpPr>
            <p:nvPr/>
          </p:nvGrpSpPr>
          <p:grpSpPr bwMode="auto">
            <a:xfrm>
              <a:off x="2832" y="925"/>
              <a:ext cx="1151" cy="238"/>
              <a:chOff x="2832" y="925"/>
              <a:chExt cx="1151" cy="238"/>
            </a:xfrm>
          </p:grpSpPr>
          <p:sp>
            <p:nvSpPr>
              <p:cNvPr id="17445" name="AutoShape 37"/>
              <p:cNvSpPr>
                <a:spLocks noChangeArrowheads="1"/>
              </p:cNvSpPr>
              <p:nvPr/>
            </p:nvSpPr>
            <p:spPr bwMode="auto">
              <a:xfrm>
                <a:off x="2832" y="941"/>
                <a:ext cx="1152" cy="207"/>
              </a:xfrm>
              <a:prstGeom prst="roundRect">
                <a:avLst>
                  <a:gd name="adj" fmla="val 481"/>
                </a:avLst>
              </a:prstGeom>
              <a:noFill/>
              <a:ln w="38160">
                <a:solidFill>
                  <a:srgbClr val="3366FF"/>
                </a:solidFill>
                <a:round/>
                <a:headEnd/>
                <a:tailEnd/>
              </a:ln>
            </p:spPr>
            <p:txBody>
              <a:bodyPr wrap="none" anchor="ctr"/>
              <a:lstStyle/>
              <a:p>
                <a:pPr>
                  <a:defRPr/>
                </a:pPr>
                <a:endParaRPr lang="en-US"/>
              </a:p>
            </p:txBody>
          </p:sp>
          <p:sp>
            <p:nvSpPr>
              <p:cNvPr id="15413" name="Text Box 38"/>
              <p:cNvSpPr txBox="1">
                <a:spLocks noChangeArrowheads="1"/>
              </p:cNvSpPr>
              <p:nvPr/>
            </p:nvSpPr>
            <p:spPr bwMode="auto">
              <a:xfrm>
                <a:off x="2832" y="925"/>
                <a:ext cx="1152" cy="239"/>
              </a:xfrm>
              <a:prstGeom prst="rect">
                <a:avLst/>
              </a:prstGeom>
              <a:noFill/>
              <a:ln w="9525">
                <a:noFill/>
                <a:miter lim="800000"/>
                <a:headEnd/>
                <a:tailEnd/>
              </a:ln>
            </p:spPr>
            <p:txBody>
              <a:bodyPr lIns="90000" tIns="46800" rIns="90000" bIns="46800" anchor="ctr">
                <a:spAutoFit/>
              </a:bodyPr>
              <a:lstStyle/>
              <a:p>
                <a:pPr eaLnBrk="0" hangingPunct="0">
                  <a:buClr>
                    <a:srgbClr val="000000"/>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effectLst/>
                    <a:latin typeface="Courier New" pitchFamily="49" charset="0"/>
                  </a:rPr>
                  <a:t> </a:t>
                </a:r>
              </a:p>
            </p:txBody>
          </p:sp>
        </p:grpSp>
        <p:sp>
          <p:nvSpPr>
            <p:cNvPr id="17447" name="Line 39"/>
            <p:cNvSpPr>
              <a:spLocks noChangeShapeType="1"/>
            </p:cNvSpPr>
            <p:nvPr/>
          </p:nvSpPr>
          <p:spPr bwMode="auto">
            <a:xfrm>
              <a:off x="4704" y="1092"/>
              <a:ext cx="1" cy="46"/>
            </a:xfrm>
            <a:prstGeom prst="line">
              <a:avLst/>
            </a:prstGeom>
            <a:noFill/>
            <a:ln w="25560">
              <a:solidFill>
                <a:srgbClr val="009999"/>
              </a:solidFill>
              <a:round/>
              <a:headEnd/>
              <a:tailEnd/>
            </a:ln>
          </p:spPr>
          <p:txBody>
            <a:bodyPr/>
            <a:lstStyle/>
            <a:p>
              <a:pPr>
                <a:defRPr/>
              </a:pPr>
              <a:endParaRPr lang="en-US"/>
            </a:p>
          </p:txBody>
        </p:sp>
        <p:sp>
          <p:nvSpPr>
            <p:cNvPr id="17448" name="Line 40"/>
            <p:cNvSpPr>
              <a:spLocks noChangeShapeType="1"/>
            </p:cNvSpPr>
            <p:nvPr/>
          </p:nvSpPr>
          <p:spPr bwMode="auto">
            <a:xfrm>
              <a:off x="4848" y="1092"/>
              <a:ext cx="1" cy="46"/>
            </a:xfrm>
            <a:prstGeom prst="line">
              <a:avLst/>
            </a:prstGeom>
            <a:noFill/>
            <a:ln w="25560">
              <a:solidFill>
                <a:srgbClr val="009999"/>
              </a:solidFill>
              <a:round/>
              <a:headEnd/>
              <a:tailEnd/>
            </a:ln>
          </p:spPr>
          <p:txBody>
            <a:bodyPr/>
            <a:lstStyle/>
            <a:p>
              <a:pPr>
                <a:defRPr/>
              </a:pPr>
              <a:endParaRPr lang="en-US"/>
            </a:p>
          </p:txBody>
        </p:sp>
        <p:sp>
          <p:nvSpPr>
            <p:cNvPr id="17449" name="Line 41"/>
            <p:cNvSpPr>
              <a:spLocks noChangeShapeType="1"/>
            </p:cNvSpPr>
            <p:nvPr/>
          </p:nvSpPr>
          <p:spPr bwMode="auto">
            <a:xfrm>
              <a:off x="4992" y="1092"/>
              <a:ext cx="1" cy="46"/>
            </a:xfrm>
            <a:prstGeom prst="line">
              <a:avLst/>
            </a:prstGeom>
            <a:noFill/>
            <a:ln w="25560">
              <a:solidFill>
                <a:srgbClr val="009999"/>
              </a:solidFill>
              <a:round/>
              <a:headEnd/>
              <a:tailEnd/>
            </a:ln>
          </p:spPr>
          <p:txBody>
            <a:bodyPr/>
            <a:lstStyle/>
            <a:p>
              <a:pPr>
                <a:defRPr/>
              </a:pPr>
              <a:endParaRPr lang="en-US"/>
            </a:p>
          </p:txBody>
        </p:sp>
        <p:sp>
          <p:nvSpPr>
            <p:cNvPr id="15397" name="AutoShape 42"/>
            <p:cNvSpPr>
              <a:spLocks noChangeArrowheads="1"/>
            </p:cNvSpPr>
            <p:nvPr/>
          </p:nvSpPr>
          <p:spPr bwMode="auto">
            <a:xfrm>
              <a:off x="4272" y="816"/>
              <a:ext cx="12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5</a:t>
              </a:r>
            </a:p>
          </p:txBody>
        </p:sp>
        <p:sp>
          <p:nvSpPr>
            <p:cNvPr id="15398" name="AutoShape 43"/>
            <p:cNvSpPr>
              <a:spLocks noChangeArrowheads="1"/>
            </p:cNvSpPr>
            <p:nvPr/>
          </p:nvSpPr>
          <p:spPr bwMode="auto">
            <a:xfrm>
              <a:off x="4416" y="816"/>
              <a:ext cx="12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4</a:t>
              </a:r>
            </a:p>
          </p:txBody>
        </p:sp>
        <p:sp>
          <p:nvSpPr>
            <p:cNvPr id="15399" name="AutoShape 44"/>
            <p:cNvSpPr>
              <a:spLocks noChangeArrowheads="1"/>
            </p:cNvSpPr>
            <p:nvPr/>
          </p:nvSpPr>
          <p:spPr bwMode="auto">
            <a:xfrm>
              <a:off x="4992" y="816"/>
              <a:ext cx="12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0</a:t>
              </a:r>
            </a:p>
          </p:txBody>
        </p:sp>
        <p:sp>
          <p:nvSpPr>
            <p:cNvPr id="15400" name="AutoShape 45"/>
            <p:cNvSpPr>
              <a:spLocks noChangeArrowheads="1"/>
            </p:cNvSpPr>
            <p:nvPr/>
          </p:nvSpPr>
          <p:spPr bwMode="auto">
            <a:xfrm>
              <a:off x="1488" y="816"/>
              <a:ext cx="164" cy="125"/>
            </a:xfrm>
            <a:prstGeom prst="roundRect">
              <a:avLst>
                <a:gd name="adj" fmla="val 806"/>
              </a:avLst>
            </a:prstGeom>
            <a:noFill/>
            <a:ln w="9525">
              <a:noFill/>
              <a:round/>
              <a:headEnd/>
              <a:tailEnd/>
            </a:ln>
          </p:spPr>
          <p:txBody>
            <a:bodyPr wrap="none" lIns="66600" tIns="27000" rIns="66600" bIns="27000">
              <a:spAutoFit/>
            </a:bodyPr>
            <a:lstStyle/>
            <a:p>
              <a:pPr eaLnBrk="0" hangingPunct="0">
                <a:buClr>
                  <a:srgbClr val="000000"/>
                </a:buClr>
                <a:buSzPct val="100000"/>
                <a:buFont typeface="Times New Roman"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000" b="1">
                  <a:solidFill>
                    <a:srgbClr val="000000"/>
                  </a:solidFill>
                  <a:effectLst/>
                  <a:latin typeface="Times New Roman" pitchFamily="18" charset="0"/>
                </a:rPr>
                <a:t>24</a:t>
              </a:r>
            </a:p>
          </p:txBody>
        </p:sp>
        <p:sp>
          <p:nvSpPr>
            <p:cNvPr id="15401" name="Text Box 46"/>
            <p:cNvSpPr txBox="1">
              <a:spLocks noChangeArrowheads="1"/>
            </p:cNvSpPr>
            <p:nvPr/>
          </p:nvSpPr>
          <p:spPr bwMode="auto">
            <a:xfrm>
              <a:off x="528" y="1111"/>
              <a:ext cx="1152" cy="239"/>
            </a:xfrm>
            <a:prstGeom prst="rect">
              <a:avLst/>
            </a:prstGeom>
            <a:noFill/>
            <a:ln w="9525">
              <a:noFill/>
              <a:miter lim="800000"/>
              <a:headEnd/>
              <a:tailEnd/>
            </a:ln>
          </p:spPr>
          <p:txBody>
            <a:bodyPr lIns="90000" tIns="46800" rIns="90000" bIns="46800" anchor="ctr">
              <a:spAutoFit/>
            </a:bodyPr>
            <a:lstStyle/>
            <a:p>
              <a:pPr algn="ctr" eaLnBrk="0" hangingPunct="0">
                <a:spcBef>
                  <a:spcPts val="875"/>
                </a:spcBef>
                <a:buClr>
                  <a:srgbClr val="BBE0E3"/>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BBE0E3"/>
                  </a:solidFill>
                  <a:effectLst/>
                  <a:latin typeface="Courier New" pitchFamily="49" charset="0"/>
                </a:rPr>
                <a:t>f</a:t>
              </a:r>
            </a:p>
          </p:txBody>
        </p:sp>
        <p:sp>
          <p:nvSpPr>
            <p:cNvPr id="15402" name="Text Box 47"/>
            <p:cNvSpPr txBox="1">
              <a:spLocks noChangeArrowheads="1"/>
            </p:cNvSpPr>
            <p:nvPr/>
          </p:nvSpPr>
          <p:spPr bwMode="auto">
            <a:xfrm>
              <a:off x="1680" y="1111"/>
              <a:ext cx="1152" cy="239"/>
            </a:xfrm>
            <a:prstGeom prst="rect">
              <a:avLst/>
            </a:prstGeom>
            <a:noFill/>
            <a:ln w="9525">
              <a:noFill/>
              <a:miter lim="800000"/>
              <a:headEnd/>
              <a:tailEnd/>
            </a:ln>
          </p:spPr>
          <p:txBody>
            <a:bodyPr lIns="90000" tIns="46800" rIns="90000" bIns="46800" anchor="ctr">
              <a:spAutoFit/>
            </a:bodyPr>
            <a:lstStyle/>
            <a:p>
              <a:pPr algn="ctr" eaLnBrk="0" hangingPunct="0">
                <a:spcBef>
                  <a:spcPts val="875"/>
                </a:spcBef>
                <a:buClr>
                  <a:srgbClr val="BBE0E3"/>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BBE0E3"/>
                  </a:solidFill>
                  <a:effectLst/>
                  <a:latin typeface="Courier New" pitchFamily="49" charset="0"/>
                </a:rPr>
                <a:t>s</a:t>
              </a:r>
            </a:p>
          </p:txBody>
        </p:sp>
        <p:sp>
          <p:nvSpPr>
            <p:cNvPr id="15403" name="Text Box 48"/>
            <p:cNvSpPr txBox="1">
              <a:spLocks noChangeArrowheads="1"/>
            </p:cNvSpPr>
            <p:nvPr/>
          </p:nvSpPr>
          <p:spPr bwMode="auto">
            <a:xfrm>
              <a:off x="2832" y="1111"/>
              <a:ext cx="1152" cy="239"/>
            </a:xfrm>
            <a:prstGeom prst="rect">
              <a:avLst/>
            </a:prstGeom>
            <a:noFill/>
            <a:ln w="9525">
              <a:noFill/>
              <a:miter lim="800000"/>
              <a:headEnd/>
              <a:tailEnd/>
            </a:ln>
          </p:spPr>
          <p:txBody>
            <a:bodyPr lIns="90000" tIns="46800" rIns="90000" bIns="46800" anchor="ctr">
              <a:spAutoFit/>
            </a:bodyPr>
            <a:lstStyle/>
            <a:p>
              <a:pPr algn="ctr" eaLnBrk="0" hangingPunct="0">
                <a:spcBef>
                  <a:spcPts val="875"/>
                </a:spcBef>
                <a:buClr>
                  <a:srgbClr val="BBE0E3"/>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BBE0E3"/>
                  </a:solidFill>
                  <a:effectLst/>
                  <a:latin typeface="Courier New" pitchFamily="49" charset="0"/>
                </a:rPr>
                <a:t>x</a:t>
              </a:r>
            </a:p>
          </p:txBody>
        </p:sp>
        <p:sp>
          <p:nvSpPr>
            <p:cNvPr id="15404" name="Text Box 49"/>
            <p:cNvSpPr txBox="1">
              <a:spLocks noChangeArrowheads="1"/>
            </p:cNvSpPr>
            <p:nvPr/>
          </p:nvSpPr>
          <p:spPr bwMode="auto">
            <a:xfrm>
              <a:off x="3984" y="1111"/>
              <a:ext cx="1152" cy="239"/>
            </a:xfrm>
            <a:prstGeom prst="rect">
              <a:avLst/>
            </a:prstGeom>
            <a:noFill/>
            <a:ln w="9525">
              <a:noFill/>
              <a:miter lim="800000"/>
              <a:headEnd/>
              <a:tailEnd/>
            </a:ln>
          </p:spPr>
          <p:txBody>
            <a:bodyPr lIns="90000" tIns="46800" rIns="90000" bIns="46800" anchor="ctr">
              <a:spAutoFit/>
            </a:bodyPr>
            <a:lstStyle/>
            <a:p>
              <a:pPr algn="ctr" eaLnBrk="0" hangingPunct="0">
                <a:spcBef>
                  <a:spcPts val="875"/>
                </a:spcBef>
                <a:buClr>
                  <a:srgbClr val="BBE0E3"/>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BBE0E3"/>
                  </a:solidFill>
                  <a:effectLst/>
                  <a:latin typeface="Courier New" pitchFamily="49" charset="0"/>
                </a:rPr>
                <a:t>c</a:t>
              </a:r>
            </a:p>
          </p:txBody>
        </p:sp>
        <p:sp>
          <p:nvSpPr>
            <p:cNvPr id="17458" name="Line 50"/>
            <p:cNvSpPr>
              <a:spLocks noChangeShapeType="1"/>
            </p:cNvSpPr>
            <p:nvPr/>
          </p:nvSpPr>
          <p:spPr bwMode="auto">
            <a:xfrm>
              <a:off x="1680" y="1138"/>
              <a:ext cx="1" cy="92"/>
            </a:xfrm>
            <a:prstGeom prst="line">
              <a:avLst/>
            </a:prstGeom>
            <a:noFill/>
            <a:ln w="25560">
              <a:solidFill>
                <a:srgbClr val="3366FF"/>
              </a:solidFill>
              <a:round/>
              <a:headEnd/>
              <a:tailEnd/>
            </a:ln>
          </p:spPr>
          <p:txBody>
            <a:bodyPr/>
            <a:lstStyle/>
            <a:p>
              <a:pPr>
                <a:defRPr/>
              </a:pPr>
              <a:endParaRPr lang="en-US"/>
            </a:p>
          </p:txBody>
        </p:sp>
        <p:sp>
          <p:nvSpPr>
            <p:cNvPr id="17459" name="Line 51"/>
            <p:cNvSpPr>
              <a:spLocks noChangeShapeType="1"/>
            </p:cNvSpPr>
            <p:nvPr/>
          </p:nvSpPr>
          <p:spPr bwMode="auto">
            <a:xfrm>
              <a:off x="2832" y="1138"/>
              <a:ext cx="1" cy="92"/>
            </a:xfrm>
            <a:prstGeom prst="line">
              <a:avLst/>
            </a:prstGeom>
            <a:noFill/>
            <a:ln w="25560">
              <a:solidFill>
                <a:srgbClr val="3366FF"/>
              </a:solidFill>
              <a:round/>
              <a:headEnd/>
              <a:tailEnd/>
            </a:ln>
          </p:spPr>
          <p:txBody>
            <a:bodyPr/>
            <a:lstStyle/>
            <a:p>
              <a:pPr>
                <a:defRPr/>
              </a:pPr>
              <a:endParaRPr lang="en-US"/>
            </a:p>
          </p:txBody>
        </p:sp>
        <p:sp>
          <p:nvSpPr>
            <p:cNvPr id="17460" name="Line 52"/>
            <p:cNvSpPr>
              <a:spLocks noChangeShapeType="1"/>
            </p:cNvSpPr>
            <p:nvPr/>
          </p:nvSpPr>
          <p:spPr bwMode="auto">
            <a:xfrm>
              <a:off x="3984" y="1138"/>
              <a:ext cx="1" cy="92"/>
            </a:xfrm>
            <a:prstGeom prst="line">
              <a:avLst/>
            </a:prstGeom>
            <a:noFill/>
            <a:ln w="25560">
              <a:solidFill>
                <a:srgbClr val="3366FF"/>
              </a:solidFill>
              <a:round/>
              <a:headEnd/>
              <a:tailEnd/>
            </a:ln>
          </p:spPr>
          <p:txBody>
            <a:bodyPr/>
            <a:lstStyle/>
            <a:p>
              <a:pPr>
                <a:defRPr/>
              </a:pPr>
              <a:endParaRPr lang="en-US"/>
            </a:p>
          </p:txBody>
        </p:sp>
        <p:sp>
          <p:nvSpPr>
            <p:cNvPr id="17461" name="Line 53"/>
            <p:cNvSpPr>
              <a:spLocks noChangeShapeType="1"/>
            </p:cNvSpPr>
            <p:nvPr/>
          </p:nvSpPr>
          <p:spPr bwMode="auto">
            <a:xfrm>
              <a:off x="5136" y="1138"/>
              <a:ext cx="1" cy="92"/>
            </a:xfrm>
            <a:prstGeom prst="line">
              <a:avLst/>
            </a:prstGeom>
            <a:noFill/>
            <a:ln w="25560">
              <a:solidFill>
                <a:srgbClr val="3366FF"/>
              </a:solidFill>
              <a:round/>
              <a:headEnd/>
              <a:tailEnd/>
            </a:ln>
          </p:spPr>
          <p:txBody>
            <a:bodyPr/>
            <a:lstStyle/>
            <a:p>
              <a:pPr>
                <a:defRPr/>
              </a:pPr>
              <a:endParaRPr lang="en-US"/>
            </a:p>
          </p:txBody>
        </p:sp>
        <p:sp>
          <p:nvSpPr>
            <p:cNvPr id="17462" name="Line 54"/>
            <p:cNvSpPr>
              <a:spLocks noChangeShapeType="1"/>
            </p:cNvSpPr>
            <p:nvPr/>
          </p:nvSpPr>
          <p:spPr bwMode="auto">
            <a:xfrm>
              <a:off x="528" y="1138"/>
              <a:ext cx="1" cy="92"/>
            </a:xfrm>
            <a:prstGeom prst="line">
              <a:avLst/>
            </a:prstGeom>
            <a:noFill/>
            <a:ln w="25560">
              <a:solidFill>
                <a:srgbClr val="3366FF"/>
              </a:solidFill>
              <a:round/>
              <a:headEnd/>
              <a:tailEnd/>
            </a:ln>
          </p:spPr>
          <p:txBody>
            <a:bodyPr/>
            <a:lstStyle/>
            <a:p>
              <a:pPr>
                <a:defRPr/>
              </a:pPr>
              <a:endParaRPr lang="en-US"/>
            </a:p>
          </p:txBody>
        </p:sp>
        <p:sp>
          <p:nvSpPr>
            <p:cNvPr id="15410" name="Text Box 55"/>
            <p:cNvSpPr txBox="1">
              <a:spLocks noChangeArrowheads="1"/>
            </p:cNvSpPr>
            <p:nvPr/>
          </p:nvSpPr>
          <p:spPr bwMode="auto">
            <a:xfrm>
              <a:off x="1488" y="926"/>
              <a:ext cx="2448" cy="239"/>
            </a:xfrm>
            <a:prstGeom prst="rect">
              <a:avLst/>
            </a:prstGeom>
            <a:noFill/>
            <a:ln w="9525">
              <a:noFill/>
              <a:miter lim="800000"/>
              <a:headEnd/>
              <a:tailEnd/>
            </a:ln>
          </p:spPr>
          <p:txBody>
            <a:bodyPr lIns="90000" tIns="46800" rIns="90000" bIns="46800" anchor="ctr">
              <a:spAutoFit/>
            </a:bodyPr>
            <a:lstStyle/>
            <a:p>
              <a:pPr algn="ctr" eaLnBrk="0" hangingPunct="0">
                <a:spcBef>
                  <a:spcPts val="875"/>
                </a:spcBef>
                <a:buClr>
                  <a:srgbClr val="BBE0E3"/>
                </a:buClr>
                <a:buSzPct val="100000"/>
                <a:buFont typeface="Courier New" pitchFamily="49"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1400" b="1">
                  <a:solidFill>
                    <a:srgbClr val="BBE0E3"/>
                  </a:solidFill>
                  <a:effectLst/>
                  <a:latin typeface="Courier New" pitchFamily="49" charset="0"/>
                </a:rPr>
                <a:t> </a:t>
              </a:r>
              <a:r>
                <a:rPr lang="en-GB" sz="1400" b="1">
                  <a:effectLst/>
                  <a:latin typeface="Courier New" pitchFamily="49" charset="0"/>
                </a:rPr>
                <a:t>U  n  d  e  f  i  n  e  d</a:t>
              </a:r>
            </a:p>
          </p:txBody>
        </p:sp>
        <p:sp>
          <p:nvSpPr>
            <p:cNvPr id="17464" name="Line 56"/>
            <p:cNvSpPr>
              <a:spLocks noChangeShapeType="1"/>
            </p:cNvSpPr>
            <p:nvPr/>
          </p:nvSpPr>
          <p:spPr bwMode="auto">
            <a:xfrm>
              <a:off x="1520" y="954"/>
              <a:ext cx="1" cy="184"/>
            </a:xfrm>
            <a:prstGeom prst="line">
              <a:avLst/>
            </a:prstGeom>
            <a:noFill/>
            <a:ln w="25560">
              <a:solidFill>
                <a:srgbClr val="009999"/>
              </a:solidFill>
              <a:round/>
              <a:headEnd/>
              <a:tailEnd/>
            </a:ln>
          </p:spPr>
          <p:txBody>
            <a:bodyPr/>
            <a:lstStyle/>
            <a:p>
              <a:pPr>
                <a:defRPr/>
              </a:pPr>
              <a:endParaRPr lang="en-US"/>
            </a:p>
          </p:txBody>
        </p:sp>
      </p:grpSp>
      <p:sp>
        <p:nvSpPr>
          <p:cNvPr id="15365" name="Rectangle 57"/>
          <p:cNvSpPr>
            <a:spLocks noChangeArrowheads="1"/>
          </p:cNvSpPr>
          <p:nvPr/>
        </p:nvSpPr>
        <p:spPr bwMode="auto">
          <a:xfrm>
            <a:off x="457200" y="274638"/>
            <a:ext cx="8229600" cy="1143000"/>
          </a:xfrm>
          <a:prstGeom prst="rect">
            <a:avLst/>
          </a:prstGeom>
          <a:noFill/>
          <a:ln w="9525">
            <a:noFill/>
            <a:miter lim="800000"/>
            <a:headEnd/>
            <a:tailEnd/>
          </a:ln>
        </p:spPr>
        <p:txBody>
          <a:bodyPr lIns="90000" tIns="46800" rIns="90000" bIns="46800" anchor="ctr"/>
          <a:lstStyle/>
          <a:p>
            <a:pPr algn="ctr" defTabSz="457200">
              <a:buClr>
                <a:srgbClr val="336699"/>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sz="2800">
                <a:solidFill>
                  <a:srgbClr val="336699"/>
                </a:solidFill>
                <a:effectLst/>
              </a:rPr>
              <a:t>Program Status Registers</a:t>
            </a:r>
          </a:p>
        </p:txBody>
      </p:sp>
      <p:sp>
        <p:nvSpPr>
          <p:cNvPr id="15366" name="Rectangle 58"/>
          <p:cNvSpPr>
            <a:spLocks noChangeArrowheads="1"/>
          </p:cNvSpPr>
          <p:nvPr/>
        </p:nvSpPr>
        <p:spPr bwMode="auto">
          <a:xfrm>
            <a:off x="323850" y="2060575"/>
            <a:ext cx="4038600" cy="4525963"/>
          </a:xfrm>
          <a:prstGeom prst="rect">
            <a:avLst/>
          </a:prstGeom>
          <a:noFill/>
          <a:ln w="9525">
            <a:noFill/>
            <a:miter lim="800000"/>
            <a:headEnd/>
            <a:tailEnd/>
          </a:ln>
        </p:spPr>
        <p:txBody>
          <a:bodyPr lIns="90000" tIns="46800" rIns="90000" bIns="46800"/>
          <a:lstStyle/>
          <a:p>
            <a:pPr marL="341313" indent="-341313" defTabSz="457200">
              <a:spcBef>
                <a:spcPts val="500"/>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ffectLst/>
              </a:rPr>
              <a:t> Condition code flags</a:t>
            </a:r>
          </a:p>
          <a:p>
            <a:pPr marL="741363" lvl="1" indent="-284163" defTabSz="457200">
              <a:spcBef>
                <a:spcPts val="500"/>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ffectLst/>
              </a:rPr>
              <a:t>N = </a:t>
            </a:r>
            <a:r>
              <a:rPr lang="en-GB" sz="2000" b="1">
                <a:effectLst/>
              </a:rPr>
              <a:t>N</a:t>
            </a:r>
            <a:r>
              <a:rPr lang="en-GB" sz="2000">
                <a:effectLst/>
              </a:rPr>
              <a:t>egative result from ALU </a:t>
            </a:r>
          </a:p>
          <a:p>
            <a:pPr marL="741363" lvl="1" indent="-284163" defTabSz="457200">
              <a:spcBef>
                <a:spcPts val="500"/>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ffectLst/>
              </a:rPr>
              <a:t>Z = </a:t>
            </a:r>
            <a:r>
              <a:rPr lang="en-GB" sz="2000" b="1">
                <a:effectLst/>
              </a:rPr>
              <a:t>Z</a:t>
            </a:r>
            <a:r>
              <a:rPr lang="en-GB" sz="2000">
                <a:effectLst/>
              </a:rPr>
              <a:t>ero result from ALU</a:t>
            </a:r>
          </a:p>
          <a:p>
            <a:pPr marL="741363" lvl="1" indent="-284163" defTabSz="457200">
              <a:spcBef>
                <a:spcPts val="500"/>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ffectLst/>
              </a:rPr>
              <a:t>C = ALU operation </a:t>
            </a:r>
            <a:r>
              <a:rPr lang="en-GB" sz="2000" b="1">
                <a:effectLst/>
              </a:rPr>
              <a:t>C</a:t>
            </a:r>
            <a:r>
              <a:rPr lang="en-GB" sz="2000">
                <a:effectLst/>
              </a:rPr>
              <a:t>arried out</a:t>
            </a:r>
          </a:p>
          <a:p>
            <a:pPr marL="741363" lvl="1" indent="-284163" defTabSz="457200">
              <a:spcBef>
                <a:spcPts val="500"/>
              </a:spcBef>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effectLst/>
              </a:rPr>
              <a:t>V = ALU operation o</a:t>
            </a:r>
            <a:r>
              <a:rPr lang="en-GB" sz="2000" b="1">
                <a:effectLst/>
              </a:rPr>
              <a:t>V</a:t>
            </a:r>
            <a:r>
              <a:rPr lang="en-GB" sz="2000">
                <a:effectLst/>
              </a:rPr>
              <a:t>erflowed</a:t>
            </a:r>
          </a:p>
          <a:p>
            <a:pPr marL="341313" indent="-341313" defTabSz="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effectLst/>
            </a:endParaRPr>
          </a:p>
          <a:p>
            <a:pPr marL="341313" indent="-341313" defTabSz="457200">
              <a:spcBef>
                <a:spcPts val="500"/>
              </a:spcBef>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effectLst/>
            </a:endParaRPr>
          </a:p>
        </p:txBody>
      </p:sp>
      <p:grpSp>
        <p:nvGrpSpPr>
          <p:cNvPr id="7" name="Group 59"/>
          <p:cNvGrpSpPr>
            <a:grpSpLocks/>
          </p:cNvGrpSpPr>
          <p:nvPr/>
        </p:nvGrpSpPr>
        <p:grpSpPr bwMode="auto">
          <a:xfrm>
            <a:off x="4284663" y="1989138"/>
            <a:ext cx="4187825" cy="4406900"/>
            <a:chOff x="2699" y="1253"/>
            <a:chExt cx="2638" cy="2776"/>
          </a:xfrm>
        </p:grpSpPr>
        <p:sp>
          <p:nvSpPr>
            <p:cNvPr id="17468" name="AutoShape 60"/>
            <p:cNvSpPr>
              <a:spLocks noChangeArrowheads="1"/>
            </p:cNvSpPr>
            <p:nvPr/>
          </p:nvSpPr>
          <p:spPr bwMode="auto">
            <a:xfrm>
              <a:off x="2699" y="1253"/>
              <a:ext cx="2639" cy="2305"/>
            </a:xfrm>
            <a:prstGeom prst="roundRect">
              <a:avLst>
                <a:gd name="adj" fmla="val 42"/>
              </a:avLst>
            </a:prstGeom>
            <a:noFill/>
            <a:ln w="9525">
              <a:noFill/>
              <a:round/>
              <a:headEnd/>
              <a:tailEnd/>
            </a:ln>
          </p:spPr>
          <p:txBody>
            <a:bodyPr wrap="none" anchor="ctr"/>
            <a:lstStyle/>
            <a:p>
              <a:pPr>
                <a:defRPr/>
              </a:pPr>
              <a:endParaRPr lang="en-US"/>
            </a:p>
          </p:txBody>
        </p:sp>
        <p:sp>
          <p:nvSpPr>
            <p:cNvPr id="15369" name="Text Box 61"/>
            <p:cNvSpPr txBox="1">
              <a:spLocks noChangeArrowheads="1"/>
            </p:cNvSpPr>
            <p:nvPr/>
          </p:nvSpPr>
          <p:spPr bwMode="auto">
            <a:xfrm>
              <a:off x="2699" y="1253"/>
              <a:ext cx="2639" cy="2777"/>
            </a:xfrm>
            <a:prstGeom prst="rect">
              <a:avLst/>
            </a:prstGeom>
            <a:noFill/>
            <a:ln w="9525">
              <a:noFill/>
              <a:miter lim="800000"/>
              <a:headEnd/>
              <a:tailEnd/>
            </a:ln>
          </p:spPr>
          <p:txBody>
            <a:bodyPr lIns="90000" tIns="46800" rIns="90000" bIns="46800" anchorCtr="1">
              <a:spAutoFit/>
            </a:bodyPr>
            <a:lstStyle/>
            <a:p>
              <a:pPr marL="341313" indent="-341313">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latin typeface="Times New Roman" pitchFamily="18" charset="0"/>
                </a:rPr>
                <a:t>Interrupt Disable bits.</a:t>
              </a:r>
            </a:p>
            <a:p>
              <a:pPr marL="741363" lvl="1" indent="-284163">
                <a:lnSpc>
                  <a:spcPct val="101000"/>
                </a:lnSpc>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rPr>
                <a:t>I  = 1: Disables the IRQ.</a:t>
              </a:r>
            </a:p>
            <a:p>
              <a:pPr marL="741363" lvl="1" indent="-284163">
                <a:lnSpc>
                  <a:spcPct val="101000"/>
                </a:lnSpc>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rPr>
                <a:t>F = 1: Disables the FIQ.</a:t>
              </a:r>
            </a:p>
            <a:p>
              <a:pPr marL="341313" indent="-341313">
                <a:lnSpc>
                  <a:spcPct val="101000"/>
                </a:lnSpc>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latin typeface="Times New Roman" pitchFamily="18" charset="0"/>
                </a:rPr>
                <a:t>T Bit</a:t>
              </a:r>
            </a:p>
            <a:p>
              <a:pPr marL="741363" lvl="1" indent="-284163">
                <a:lnSpc>
                  <a:spcPct val="101000"/>
                </a:lnSpc>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rPr>
                <a:t>Architecture xT only</a:t>
              </a:r>
            </a:p>
            <a:p>
              <a:pPr marL="741363" lvl="1" indent="-284163">
                <a:lnSpc>
                  <a:spcPct val="101000"/>
                </a:lnSpc>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rPr>
                <a:t>T = 0: Processor in ARM state</a:t>
              </a:r>
            </a:p>
            <a:p>
              <a:pPr marL="741363" lvl="1" indent="-284163">
                <a:lnSpc>
                  <a:spcPct val="101000"/>
                </a:lnSpc>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rPr>
                <a:t>T = 1: Processor in Thumb state</a:t>
              </a:r>
            </a:p>
            <a:p>
              <a:pPr marL="341313" indent="-341313">
                <a:lnSpc>
                  <a:spcPct val="101000"/>
                </a:lnSpc>
                <a:spcBef>
                  <a:spcPts val="500"/>
                </a:spcBef>
                <a:buClr>
                  <a:srgbClr val="000000"/>
                </a:buClr>
                <a:buSzPct val="100000"/>
                <a:buFont typeface="Arial" charset="0"/>
                <a:buNone/>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sz="2000">
                <a:solidFill>
                  <a:srgbClr val="000000"/>
                </a:solidFill>
                <a:effectLst/>
                <a:latin typeface="Times New Roman" pitchFamily="18" charset="0"/>
              </a:endParaRPr>
            </a:p>
            <a:p>
              <a:pPr marL="341313" indent="-341313">
                <a:lnSpc>
                  <a:spcPct val="101000"/>
                </a:lnSpc>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latin typeface="Times New Roman" pitchFamily="18" charset="0"/>
                </a:rPr>
                <a:t>Mode bits</a:t>
              </a:r>
            </a:p>
            <a:p>
              <a:pPr marL="741363" lvl="1" indent="-284163">
                <a:lnSpc>
                  <a:spcPct val="101000"/>
                </a:lnSpc>
                <a:spcBef>
                  <a:spcPts val="500"/>
                </a:spcBef>
                <a:buClr>
                  <a:srgbClr val="000000"/>
                </a:buClr>
                <a:buSzPct val="100000"/>
                <a:buFont typeface="Arial" charset="0"/>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sz="2000">
                  <a:solidFill>
                    <a:srgbClr val="000000"/>
                  </a:solidFill>
                  <a:effectLst/>
                </a:rPr>
                <a:t>Specify the processor mode</a:t>
              </a: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ARM Design Philosophy</a:t>
            </a:r>
            <a:br>
              <a:rPr lang="en-US" dirty="0" smtClean="0"/>
            </a:br>
            <a:endParaRPr lang="en-US" dirty="0"/>
          </a:p>
        </p:txBody>
      </p:sp>
      <p:sp>
        <p:nvSpPr>
          <p:cNvPr id="3" name="Content Placeholder 2"/>
          <p:cNvSpPr>
            <a:spLocks noGrp="1"/>
          </p:cNvSpPr>
          <p:nvPr>
            <p:ph idx="1"/>
          </p:nvPr>
        </p:nvSpPr>
        <p:spPr/>
        <p:txBody>
          <a:bodyPr/>
          <a:lstStyle/>
          <a:p>
            <a:r>
              <a:rPr lang="en-US" sz="3600" dirty="0" smtClean="0"/>
              <a:t>ARM Core uses a RISC architecture</a:t>
            </a:r>
          </a:p>
          <a:p>
            <a:r>
              <a:rPr lang="en-US" sz="3600" dirty="0" smtClean="0"/>
              <a:t>ARM licenses its cores out and other companies make processors based on its cores</a:t>
            </a:r>
          </a:p>
          <a:p>
            <a:r>
              <a:rPr lang="en-US" sz="3600" dirty="0" smtClean="0"/>
              <a:t>ARM processor core based microcontrollers</a:t>
            </a:r>
          </a:p>
          <a:p>
            <a:r>
              <a:rPr lang="en-US" sz="3600" dirty="0" smtClean="0"/>
              <a:t>Von Neumann architecture.</a:t>
            </a:r>
          </a:p>
          <a:p>
            <a:pPr>
              <a:buNone/>
            </a:pPr>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cstate="print"/>
          <a:srcRect/>
          <a:stretch>
            <a:fillRect/>
          </a:stretch>
        </p:blipFill>
        <p:spPr bwMode="auto">
          <a:xfrm>
            <a:off x="0" y="66675"/>
            <a:ext cx="9144000" cy="67246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0"/>
            <a:ext cx="9820275" cy="69246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3" cstate="print"/>
          <a:srcRect/>
          <a:stretch>
            <a:fillRect/>
          </a:stretch>
        </p:blipFill>
        <p:spPr bwMode="auto">
          <a:xfrm>
            <a:off x="0" y="1"/>
            <a:ext cx="9144000"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smtClean="0"/>
              <a:t>Processor modes</a:t>
            </a:r>
          </a:p>
        </p:txBody>
      </p:sp>
      <p:sp>
        <p:nvSpPr>
          <p:cNvPr id="16387" name="Rectangle 3"/>
          <p:cNvSpPr>
            <a:spLocks noGrp="1" noChangeArrowheads="1"/>
          </p:cNvSpPr>
          <p:nvPr>
            <p:ph type="body" idx="1"/>
          </p:nvPr>
        </p:nvSpPr>
        <p:spPr/>
        <p:txBody>
          <a:bodyPr/>
          <a:lstStyle/>
          <a:p>
            <a:pPr eaLnBrk="1" hangingPunct="1">
              <a:buFont typeface="Wingdings" pitchFamily="2" charset="2"/>
              <a:buChar char="Ø"/>
            </a:pPr>
            <a:r>
              <a:rPr lang="en-US" smtClean="0"/>
              <a:t>Processor modes determine</a:t>
            </a:r>
          </a:p>
          <a:p>
            <a:pPr lvl="1" eaLnBrk="1" hangingPunct="1">
              <a:buFont typeface="Arial" charset="0"/>
              <a:buChar char="•"/>
            </a:pPr>
            <a:r>
              <a:rPr lang="en-US" smtClean="0"/>
              <a:t>Which registers are active and </a:t>
            </a:r>
          </a:p>
          <a:p>
            <a:pPr lvl="1" eaLnBrk="1" hangingPunct="1">
              <a:buFont typeface="Arial" charset="0"/>
              <a:buChar char="•"/>
            </a:pPr>
            <a:r>
              <a:rPr lang="en-US" smtClean="0"/>
              <a:t>Access rights to CPSR register itself</a:t>
            </a:r>
          </a:p>
          <a:p>
            <a:pPr eaLnBrk="1" hangingPunct="1">
              <a:buFont typeface="Wingdings" pitchFamily="2" charset="2"/>
              <a:buChar char="Ø"/>
            </a:pPr>
            <a:r>
              <a:rPr lang="en-US" smtClean="0"/>
              <a:t>Each processor mode is either</a:t>
            </a:r>
          </a:p>
          <a:p>
            <a:pPr lvl="1" eaLnBrk="1" hangingPunct="1">
              <a:buFont typeface="Arial" charset="0"/>
              <a:buChar char="•"/>
            </a:pPr>
            <a:r>
              <a:rPr lang="en-US" smtClean="0"/>
              <a:t>Privileged: full read-write access to the CPSR</a:t>
            </a:r>
          </a:p>
          <a:p>
            <a:pPr lvl="1" eaLnBrk="1" hangingPunct="1">
              <a:buFont typeface="Arial" charset="0"/>
              <a:buChar char="•"/>
            </a:pPr>
            <a:r>
              <a:rPr lang="en-US" smtClean="0"/>
              <a:t>Non-privileged: only read access to the control field of the CPSR but read-write access to the condition flags</a:t>
            </a:r>
          </a:p>
          <a:p>
            <a:pPr lvl="1" eaLnBrk="1" hangingPunct="1"/>
            <a:endParaRPr lang="en-US" smtClean="0"/>
          </a:p>
          <a:p>
            <a:pPr lvl="1" eaLnBrk="1" hangingPunct="1"/>
            <a:endParaRPr lang="en-US"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en-US" smtClean="0"/>
              <a:t>Processor modes contd..</a:t>
            </a:r>
          </a:p>
        </p:txBody>
      </p:sp>
      <p:sp>
        <p:nvSpPr>
          <p:cNvPr id="17411" name="Rectangle 3"/>
          <p:cNvSpPr>
            <a:spLocks noGrp="1" noChangeArrowheads="1"/>
          </p:cNvSpPr>
          <p:nvPr>
            <p:ph type="body" idx="1"/>
          </p:nvPr>
        </p:nvSpPr>
        <p:spPr/>
        <p:txBody>
          <a:bodyPr/>
          <a:lstStyle/>
          <a:p>
            <a:pPr eaLnBrk="1" hangingPunct="1">
              <a:buFont typeface="Wingdings" pitchFamily="2" charset="2"/>
              <a:buChar char="Ø"/>
            </a:pPr>
            <a:r>
              <a:rPr lang="en-US" dirty="0" smtClean="0"/>
              <a:t>ARM has seven modes</a:t>
            </a:r>
          </a:p>
          <a:p>
            <a:pPr lvl="1" eaLnBrk="1" hangingPunct="1">
              <a:buFont typeface="Arial" charset="0"/>
              <a:buChar char="•"/>
            </a:pPr>
            <a:r>
              <a:rPr lang="en-US" dirty="0" smtClean="0"/>
              <a:t>Privileged: abort, fast interrupt request, interrupt request, supervisor, system and undefined</a:t>
            </a:r>
          </a:p>
          <a:p>
            <a:pPr lvl="1" eaLnBrk="1" hangingPunct="1">
              <a:buFont typeface="Arial" charset="0"/>
              <a:buChar char="•"/>
            </a:pPr>
            <a:r>
              <a:rPr lang="en-US" dirty="0" smtClean="0"/>
              <a:t>Non-privileged: user</a:t>
            </a:r>
          </a:p>
          <a:p>
            <a:pPr lvl="1" eaLnBrk="1" hangingPunct="1">
              <a:buFont typeface="Arial" charset="0"/>
              <a:buChar char="•"/>
            </a:pPr>
            <a:endParaRPr lang="en-US" dirty="0" smtClean="0"/>
          </a:p>
          <a:p>
            <a:pPr eaLnBrk="1" hangingPunct="1">
              <a:buFont typeface="Wingdings" pitchFamily="2" charset="2"/>
              <a:buChar char="Ø"/>
            </a:pPr>
            <a:r>
              <a:rPr lang="en-US" dirty="0" smtClean="0"/>
              <a:t>User mode is used for program and applications</a:t>
            </a:r>
          </a:p>
          <a:p>
            <a:pPr lvl="1" eaLnBrk="1" hangingPunct="1">
              <a:buFontTx/>
              <a:buNone/>
            </a:pPr>
            <a:endParaRPr lang="en-US"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Privileged modes</a:t>
            </a:r>
          </a:p>
        </p:txBody>
      </p:sp>
      <p:sp>
        <p:nvSpPr>
          <p:cNvPr id="18435" name="Rectangle 3"/>
          <p:cNvSpPr>
            <a:spLocks noGrp="1" noChangeArrowheads="1"/>
          </p:cNvSpPr>
          <p:nvPr>
            <p:ph type="body" idx="1"/>
          </p:nvPr>
        </p:nvSpPr>
        <p:spPr/>
        <p:txBody>
          <a:bodyPr/>
          <a:lstStyle/>
          <a:p>
            <a:pPr eaLnBrk="1" hangingPunct="1">
              <a:buFont typeface="Wingdings" pitchFamily="2" charset="2"/>
              <a:buChar char="Ø"/>
            </a:pPr>
            <a:r>
              <a:rPr lang="en-US" smtClean="0"/>
              <a:t>Abort: when there is a failed attempt to access memory</a:t>
            </a:r>
          </a:p>
          <a:p>
            <a:pPr eaLnBrk="1" hangingPunct="1">
              <a:buFont typeface="Wingdings" pitchFamily="2" charset="2"/>
              <a:buChar char="Ø"/>
            </a:pPr>
            <a:r>
              <a:rPr lang="en-US" smtClean="0"/>
              <a:t>Fast Interrupt Request (FIQ) &amp; interrupt request: correspond to interrupt levels available on ARM</a:t>
            </a:r>
          </a:p>
          <a:p>
            <a:pPr eaLnBrk="1" hangingPunct="1">
              <a:buFont typeface="Wingdings" pitchFamily="2" charset="2"/>
              <a:buChar char="Ø"/>
            </a:pPr>
            <a:r>
              <a:rPr lang="en-US" smtClean="0"/>
              <a:t>Supervisor mode: state after reset and generally the mode in which OS kernel executes</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smtClean="0"/>
              <a:t>Privileged modes contd..</a:t>
            </a:r>
          </a:p>
        </p:txBody>
      </p:sp>
      <p:sp>
        <p:nvSpPr>
          <p:cNvPr id="19459" name="Rectangle 3"/>
          <p:cNvSpPr>
            <a:spLocks noGrp="1" noChangeArrowheads="1"/>
          </p:cNvSpPr>
          <p:nvPr>
            <p:ph type="body" idx="1"/>
          </p:nvPr>
        </p:nvSpPr>
        <p:spPr/>
        <p:txBody>
          <a:bodyPr/>
          <a:lstStyle/>
          <a:p>
            <a:pPr eaLnBrk="1" hangingPunct="1">
              <a:buFont typeface="Wingdings" pitchFamily="2" charset="2"/>
              <a:buChar char="Ø"/>
            </a:pPr>
            <a:r>
              <a:rPr lang="en-US" smtClean="0"/>
              <a:t>System mode: special version of user mode that allows full read-write access of CPSR</a:t>
            </a:r>
          </a:p>
          <a:p>
            <a:pPr eaLnBrk="1" hangingPunct="1">
              <a:buFont typeface="Wingdings" pitchFamily="2" charset="2"/>
              <a:buChar char="Ø"/>
            </a:pPr>
            <a:r>
              <a:rPr lang="en-US" smtClean="0"/>
              <a:t>Undefined: When processor encounters an undefined instruction</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 y="0"/>
            <a:ext cx="91439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Banked Registers</a:t>
            </a:r>
          </a:p>
        </p:txBody>
      </p:sp>
      <p:sp>
        <p:nvSpPr>
          <p:cNvPr id="20483" name="Rectangle 3"/>
          <p:cNvSpPr>
            <a:spLocks noGrp="1" noChangeArrowheads="1"/>
          </p:cNvSpPr>
          <p:nvPr>
            <p:ph type="body" idx="1"/>
          </p:nvPr>
        </p:nvSpPr>
        <p:spPr>
          <a:xfrm>
            <a:off x="381000" y="1295400"/>
            <a:ext cx="8229600" cy="4525963"/>
          </a:xfrm>
        </p:spPr>
        <p:txBody>
          <a:bodyPr/>
          <a:lstStyle/>
          <a:p>
            <a:pPr eaLnBrk="1" hangingPunct="1">
              <a:buFont typeface="Wingdings" pitchFamily="2" charset="2"/>
              <a:buChar char="Ø"/>
            </a:pPr>
            <a:r>
              <a:rPr lang="en-US" smtClean="0"/>
              <a:t>Register file contains in all 37 registers</a:t>
            </a:r>
          </a:p>
          <a:p>
            <a:pPr lvl="1" eaLnBrk="1" hangingPunct="1">
              <a:buFont typeface="Arial" charset="0"/>
              <a:buChar char="•"/>
            </a:pPr>
            <a:r>
              <a:rPr lang="en-US" smtClean="0"/>
              <a:t>20 registers are hidden from program at different times.  These registers are called </a:t>
            </a:r>
            <a:r>
              <a:rPr lang="en-US" b="1" i="1" smtClean="0"/>
              <a:t>banked registers</a:t>
            </a:r>
          </a:p>
          <a:p>
            <a:pPr lvl="1" eaLnBrk="1" hangingPunct="1">
              <a:buFont typeface="Arial" charset="0"/>
              <a:buChar char="•"/>
            </a:pPr>
            <a:r>
              <a:rPr lang="en-US" smtClean="0"/>
              <a:t>Banked registers are available only when the processor is in a particular mode</a:t>
            </a:r>
          </a:p>
          <a:p>
            <a:pPr lvl="2" eaLnBrk="1" hangingPunct="1"/>
            <a:r>
              <a:rPr lang="en-US" smtClean="0"/>
              <a:t>Processor modes (other than system mode) have a set of associated banked registers that are subset of 16 registers</a:t>
            </a:r>
          </a:p>
          <a:p>
            <a:pPr lvl="2" eaLnBrk="1" hangingPunct="1"/>
            <a:r>
              <a:rPr lang="en-US" smtClean="0"/>
              <a:t>Maps one-to-one onto a user mode register</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7" name="Rectangle 5"/>
          <p:cNvSpPr>
            <a:spLocks noChangeArrowheads="1"/>
          </p:cNvSpPr>
          <p:nvPr/>
        </p:nvSpPr>
        <p:spPr bwMode="gray">
          <a:xfrm>
            <a:off x="0" y="762000"/>
            <a:ext cx="9144000" cy="5029200"/>
          </a:xfrm>
          <a:prstGeom prst="rect">
            <a:avLst/>
          </a:prstGeom>
          <a:solidFill>
            <a:srgbClr val="FFFFFF"/>
          </a:solidFill>
          <a:ln w="12700">
            <a:noFill/>
            <a:miter lim="800000"/>
            <a:headEnd/>
            <a:tailEnd/>
          </a:ln>
          <a:effectLst/>
        </p:spPr>
        <p:txBody>
          <a:bodyPr wrap="none" anchor="ctr"/>
          <a:lstStyle/>
          <a:p>
            <a:pPr>
              <a:defRPr/>
            </a:pPr>
            <a:endParaRPr lang="en-US"/>
          </a:p>
        </p:txBody>
      </p:sp>
      <p:grpSp>
        <p:nvGrpSpPr>
          <p:cNvPr id="2" name="Group 6"/>
          <p:cNvGrpSpPr>
            <a:grpSpLocks/>
          </p:cNvGrpSpPr>
          <p:nvPr/>
        </p:nvGrpSpPr>
        <p:grpSpPr bwMode="auto">
          <a:xfrm>
            <a:off x="55563" y="966788"/>
            <a:ext cx="8021637" cy="4748212"/>
            <a:chOff x="35" y="897"/>
            <a:chExt cx="5053" cy="2991"/>
          </a:xfrm>
        </p:grpSpPr>
        <p:sp>
          <p:nvSpPr>
            <p:cNvPr id="21557" name="Rectangle 7"/>
            <p:cNvSpPr>
              <a:spLocks noChangeArrowheads="1"/>
            </p:cNvSpPr>
            <p:nvPr/>
          </p:nvSpPr>
          <p:spPr bwMode="gray">
            <a:xfrm>
              <a:off x="35" y="1219"/>
              <a:ext cx="960" cy="214"/>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User Mode</a:t>
              </a:r>
              <a:endParaRPr lang="en-US" sz="2000" b="1">
                <a:solidFill>
                  <a:schemeClr val="hlink"/>
                </a:solidFill>
                <a:effectLst/>
              </a:endParaRPr>
            </a:p>
          </p:txBody>
        </p:sp>
        <p:sp>
          <p:nvSpPr>
            <p:cNvPr id="21558" name="Rectangle 8"/>
            <p:cNvSpPr>
              <a:spLocks noChangeArrowheads="1"/>
            </p:cNvSpPr>
            <p:nvPr/>
          </p:nvSpPr>
          <p:spPr bwMode="gray">
            <a:xfrm>
              <a:off x="1008" y="1200"/>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r0</a:t>
              </a:r>
              <a:endParaRPr lang="en-US" sz="1600" b="1">
                <a:solidFill>
                  <a:schemeClr val="bg1"/>
                </a:solidFill>
                <a:effectLst/>
                <a:latin typeface="Courier New" pitchFamily="49" charset="0"/>
              </a:endParaRPr>
            </a:p>
          </p:txBody>
        </p:sp>
        <p:sp>
          <p:nvSpPr>
            <p:cNvPr id="21559" name="Rectangle 9"/>
            <p:cNvSpPr>
              <a:spLocks noChangeArrowheads="1"/>
            </p:cNvSpPr>
            <p:nvPr/>
          </p:nvSpPr>
          <p:spPr bwMode="gray">
            <a:xfrm>
              <a:off x="1008" y="1344"/>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a:t>
              </a:r>
              <a:endParaRPr lang="en-US" sz="1600" b="1">
                <a:solidFill>
                  <a:schemeClr val="bg1"/>
                </a:solidFill>
                <a:effectLst/>
                <a:latin typeface="Courier New" pitchFamily="49" charset="0"/>
              </a:endParaRPr>
            </a:p>
          </p:txBody>
        </p:sp>
        <p:sp>
          <p:nvSpPr>
            <p:cNvPr id="21560" name="Rectangle 10"/>
            <p:cNvSpPr>
              <a:spLocks noChangeArrowheads="1"/>
            </p:cNvSpPr>
            <p:nvPr/>
          </p:nvSpPr>
          <p:spPr bwMode="gray">
            <a:xfrm>
              <a:off x="1008" y="1488"/>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r2</a:t>
              </a:r>
              <a:endParaRPr lang="en-US" sz="1600" b="1">
                <a:solidFill>
                  <a:schemeClr val="bg1"/>
                </a:solidFill>
                <a:effectLst/>
                <a:latin typeface="Courier New" pitchFamily="49" charset="0"/>
              </a:endParaRPr>
            </a:p>
          </p:txBody>
        </p:sp>
        <p:sp>
          <p:nvSpPr>
            <p:cNvPr id="21561" name="Rectangle 11"/>
            <p:cNvSpPr>
              <a:spLocks noChangeArrowheads="1"/>
            </p:cNvSpPr>
            <p:nvPr/>
          </p:nvSpPr>
          <p:spPr bwMode="gray">
            <a:xfrm>
              <a:off x="1008" y="1632"/>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r3</a:t>
              </a:r>
              <a:endParaRPr lang="en-US" sz="1600" b="1">
                <a:solidFill>
                  <a:schemeClr val="bg1"/>
                </a:solidFill>
                <a:effectLst/>
                <a:latin typeface="Courier New" pitchFamily="49" charset="0"/>
              </a:endParaRPr>
            </a:p>
          </p:txBody>
        </p:sp>
        <p:sp>
          <p:nvSpPr>
            <p:cNvPr id="21562" name="Rectangle 12"/>
            <p:cNvSpPr>
              <a:spLocks noChangeArrowheads="1"/>
            </p:cNvSpPr>
            <p:nvPr/>
          </p:nvSpPr>
          <p:spPr bwMode="gray">
            <a:xfrm>
              <a:off x="1008" y="1776"/>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r4</a:t>
              </a:r>
              <a:endParaRPr lang="en-US" sz="1600" b="1">
                <a:solidFill>
                  <a:schemeClr val="bg1"/>
                </a:solidFill>
                <a:effectLst/>
                <a:latin typeface="Courier New" pitchFamily="49" charset="0"/>
              </a:endParaRPr>
            </a:p>
          </p:txBody>
        </p:sp>
        <p:sp>
          <p:nvSpPr>
            <p:cNvPr id="21563" name="Rectangle 13"/>
            <p:cNvSpPr>
              <a:spLocks noChangeArrowheads="1"/>
            </p:cNvSpPr>
            <p:nvPr/>
          </p:nvSpPr>
          <p:spPr bwMode="gray">
            <a:xfrm>
              <a:off x="1008" y="1920"/>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r5</a:t>
              </a:r>
              <a:endParaRPr lang="en-US" sz="1600" b="1">
                <a:solidFill>
                  <a:schemeClr val="bg1"/>
                </a:solidFill>
                <a:effectLst/>
                <a:latin typeface="Courier New" pitchFamily="49" charset="0"/>
              </a:endParaRPr>
            </a:p>
          </p:txBody>
        </p:sp>
        <p:sp>
          <p:nvSpPr>
            <p:cNvPr id="21564" name="Rectangle 14"/>
            <p:cNvSpPr>
              <a:spLocks noChangeArrowheads="1"/>
            </p:cNvSpPr>
            <p:nvPr/>
          </p:nvSpPr>
          <p:spPr bwMode="gray">
            <a:xfrm>
              <a:off x="1008" y="2064"/>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r6</a:t>
              </a:r>
              <a:endParaRPr lang="en-US" sz="1600" b="1">
                <a:solidFill>
                  <a:schemeClr val="bg1"/>
                </a:solidFill>
                <a:effectLst/>
                <a:latin typeface="Courier New" pitchFamily="49" charset="0"/>
              </a:endParaRPr>
            </a:p>
          </p:txBody>
        </p:sp>
        <p:sp>
          <p:nvSpPr>
            <p:cNvPr id="21565" name="Rectangle 15"/>
            <p:cNvSpPr>
              <a:spLocks noChangeArrowheads="1"/>
            </p:cNvSpPr>
            <p:nvPr/>
          </p:nvSpPr>
          <p:spPr bwMode="gray">
            <a:xfrm>
              <a:off x="1008" y="2208"/>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r7</a:t>
              </a:r>
              <a:endParaRPr lang="en-US" sz="1600" b="1">
                <a:solidFill>
                  <a:schemeClr val="bg1"/>
                </a:solidFill>
                <a:effectLst/>
                <a:latin typeface="Courier New" pitchFamily="49" charset="0"/>
              </a:endParaRPr>
            </a:p>
          </p:txBody>
        </p:sp>
        <p:sp>
          <p:nvSpPr>
            <p:cNvPr id="21566" name="Rectangle 16"/>
            <p:cNvSpPr>
              <a:spLocks noChangeArrowheads="1"/>
            </p:cNvSpPr>
            <p:nvPr/>
          </p:nvSpPr>
          <p:spPr bwMode="gray">
            <a:xfrm>
              <a:off x="1008" y="2352"/>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r8</a:t>
              </a:r>
              <a:endParaRPr lang="en-US" sz="1600" b="1">
                <a:solidFill>
                  <a:schemeClr val="bg1"/>
                </a:solidFill>
                <a:effectLst/>
                <a:latin typeface="Courier New" pitchFamily="49" charset="0"/>
              </a:endParaRPr>
            </a:p>
          </p:txBody>
        </p:sp>
        <p:sp>
          <p:nvSpPr>
            <p:cNvPr id="21567" name="Rectangle 17"/>
            <p:cNvSpPr>
              <a:spLocks noChangeArrowheads="1"/>
            </p:cNvSpPr>
            <p:nvPr/>
          </p:nvSpPr>
          <p:spPr bwMode="gray">
            <a:xfrm>
              <a:off x="1008" y="2496"/>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r9</a:t>
              </a:r>
              <a:endParaRPr lang="en-US" sz="1600" b="1">
                <a:solidFill>
                  <a:schemeClr val="bg1"/>
                </a:solidFill>
                <a:effectLst/>
                <a:latin typeface="Courier New" pitchFamily="49" charset="0"/>
              </a:endParaRPr>
            </a:p>
          </p:txBody>
        </p:sp>
        <p:sp>
          <p:nvSpPr>
            <p:cNvPr id="21568" name="Rectangle 18"/>
            <p:cNvSpPr>
              <a:spLocks noChangeArrowheads="1"/>
            </p:cNvSpPr>
            <p:nvPr/>
          </p:nvSpPr>
          <p:spPr bwMode="gray">
            <a:xfrm>
              <a:off x="1008" y="2640"/>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r10</a:t>
              </a:r>
              <a:endParaRPr lang="en-US" sz="1600" b="1">
                <a:solidFill>
                  <a:schemeClr val="bg1"/>
                </a:solidFill>
                <a:effectLst/>
                <a:latin typeface="Courier New" pitchFamily="49" charset="0"/>
              </a:endParaRPr>
            </a:p>
          </p:txBody>
        </p:sp>
        <p:sp>
          <p:nvSpPr>
            <p:cNvPr id="21569" name="Rectangle 19"/>
            <p:cNvSpPr>
              <a:spLocks noChangeArrowheads="1"/>
            </p:cNvSpPr>
            <p:nvPr/>
          </p:nvSpPr>
          <p:spPr bwMode="gray">
            <a:xfrm>
              <a:off x="1008" y="2784"/>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r11</a:t>
              </a:r>
              <a:endParaRPr lang="en-US" sz="1600" b="1">
                <a:solidFill>
                  <a:schemeClr val="bg1"/>
                </a:solidFill>
                <a:effectLst/>
                <a:latin typeface="Courier New" pitchFamily="49" charset="0"/>
              </a:endParaRPr>
            </a:p>
          </p:txBody>
        </p:sp>
        <p:sp>
          <p:nvSpPr>
            <p:cNvPr id="21570" name="Rectangle 20"/>
            <p:cNvSpPr>
              <a:spLocks noChangeArrowheads="1"/>
            </p:cNvSpPr>
            <p:nvPr/>
          </p:nvSpPr>
          <p:spPr bwMode="gray">
            <a:xfrm>
              <a:off x="1008" y="2928"/>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r12</a:t>
              </a:r>
              <a:endParaRPr lang="en-US" sz="1600" b="1">
                <a:solidFill>
                  <a:schemeClr val="bg1"/>
                </a:solidFill>
                <a:effectLst/>
                <a:latin typeface="Courier New" pitchFamily="49" charset="0"/>
              </a:endParaRPr>
            </a:p>
          </p:txBody>
        </p:sp>
        <p:sp>
          <p:nvSpPr>
            <p:cNvPr id="21571" name="Rectangle 21"/>
            <p:cNvSpPr>
              <a:spLocks noChangeArrowheads="1"/>
            </p:cNvSpPr>
            <p:nvPr/>
          </p:nvSpPr>
          <p:spPr bwMode="gray">
            <a:xfrm>
              <a:off x="1008" y="3360"/>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r15 (pc)</a:t>
              </a:r>
              <a:endParaRPr lang="en-US" sz="1600" b="1">
                <a:solidFill>
                  <a:schemeClr val="bg1"/>
                </a:solidFill>
                <a:effectLst/>
                <a:latin typeface="Courier New" pitchFamily="49" charset="0"/>
              </a:endParaRPr>
            </a:p>
          </p:txBody>
        </p:sp>
        <p:sp>
          <p:nvSpPr>
            <p:cNvPr id="21572" name="Rectangle 22"/>
            <p:cNvSpPr>
              <a:spLocks noChangeArrowheads="1"/>
            </p:cNvSpPr>
            <p:nvPr/>
          </p:nvSpPr>
          <p:spPr bwMode="gray">
            <a:xfrm>
              <a:off x="1008" y="3600"/>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cpsr</a:t>
              </a:r>
              <a:endParaRPr lang="en-US" sz="1600" b="1">
                <a:solidFill>
                  <a:schemeClr val="bg1"/>
                </a:solidFill>
                <a:effectLst/>
                <a:latin typeface="Courier New" pitchFamily="49" charset="0"/>
              </a:endParaRPr>
            </a:p>
          </p:txBody>
        </p:sp>
        <p:sp>
          <p:nvSpPr>
            <p:cNvPr id="21573" name="Rectangle 23"/>
            <p:cNvSpPr>
              <a:spLocks noChangeArrowheads="1"/>
            </p:cNvSpPr>
            <p:nvPr/>
          </p:nvSpPr>
          <p:spPr bwMode="gray">
            <a:xfrm>
              <a:off x="4512" y="3072"/>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hangingPunct="0"/>
              <a:r>
                <a:rPr lang="en-US" sz="1200" b="1">
                  <a:solidFill>
                    <a:schemeClr val="bg1"/>
                  </a:solidFill>
                  <a:effectLst/>
                  <a:latin typeface="Courier New" pitchFamily="49" charset="0"/>
                </a:rPr>
                <a:t>r13 (sp)</a:t>
              </a:r>
              <a:endParaRPr lang="en-US" sz="1300">
                <a:solidFill>
                  <a:schemeClr val="bg1"/>
                </a:solidFill>
                <a:effectLst/>
                <a:latin typeface="Helvetica" pitchFamily="34" charset="0"/>
              </a:endParaRPr>
            </a:p>
          </p:txBody>
        </p:sp>
        <p:sp>
          <p:nvSpPr>
            <p:cNvPr id="21574" name="Rectangle 24"/>
            <p:cNvSpPr>
              <a:spLocks noChangeArrowheads="1"/>
            </p:cNvSpPr>
            <p:nvPr/>
          </p:nvSpPr>
          <p:spPr bwMode="gray">
            <a:xfrm>
              <a:off x="4512" y="3216"/>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hangingPunct="0"/>
              <a:r>
                <a:rPr lang="en-US" sz="1200" b="1">
                  <a:solidFill>
                    <a:schemeClr val="bg1"/>
                  </a:solidFill>
                  <a:effectLst/>
                  <a:latin typeface="Courier New" pitchFamily="49" charset="0"/>
                </a:rPr>
                <a:t>r14 (lr)</a:t>
              </a:r>
              <a:endParaRPr lang="en-US" sz="1300">
                <a:solidFill>
                  <a:schemeClr val="bg1"/>
                </a:solidFill>
                <a:effectLst/>
                <a:latin typeface="Helvetica" pitchFamily="34" charset="0"/>
              </a:endParaRPr>
            </a:p>
          </p:txBody>
        </p:sp>
        <p:sp>
          <p:nvSpPr>
            <p:cNvPr id="21575" name="Rectangle 25"/>
            <p:cNvSpPr>
              <a:spLocks noChangeArrowheads="1"/>
            </p:cNvSpPr>
            <p:nvPr/>
          </p:nvSpPr>
          <p:spPr bwMode="gray">
            <a:xfrm>
              <a:off x="4512" y="3744"/>
              <a:ext cx="528" cy="144"/>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hangingPunct="0"/>
              <a:r>
                <a:rPr lang="en-US" sz="1200" b="1">
                  <a:solidFill>
                    <a:schemeClr val="bg1"/>
                  </a:solidFill>
                  <a:effectLst/>
                  <a:latin typeface="Courier New" pitchFamily="49" charset="0"/>
                </a:rPr>
                <a:t>spsr</a:t>
              </a:r>
            </a:p>
          </p:txBody>
        </p:sp>
        <p:sp>
          <p:nvSpPr>
            <p:cNvPr id="21576" name="Rectangle 26"/>
            <p:cNvSpPr>
              <a:spLocks noChangeArrowheads="1"/>
            </p:cNvSpPr>
            <p:nvPr/>
          </p:nvSpPr>
          <p:spPr bwMode="gray">
            <a:xfrm>
              <a:off x="3360" y="3072"/>
              <a:ext cx="528" cy="144"/>
            </a:xfrm>
            <a:prstGeom prst="rect">
              <a:avLst/>
            </a:prstGeom>
            <a:solidFill>
              <a:schemeClr val="folHlink"/>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r13 (sp)</a:t>
              </a:r>
              <a:endParaRPr lang="en-US" sz="1600" b="1">
                <a:solidFill>
                  <a:schemeClr val="bg1"/>
                </a:solidFill>
                <a:effectLst/>
                <a:latin typeface="Courier New" pitchFamily="49" charset="0"/>
              </a:endParaRPr>
            </a:p>
          </p:txBody>
        </p:sp>
        <p:sp>
          <p:nvSpPr>
            <p:cNvPr id="21577" name="Rectangle 27"/>
            <p:cNvSpPr>
              <a:spLocks noChangeArrowheads="1"/>
            </p:cNvSpPr>
            <p:nvPr/>
          </p:nvSpPr>
          <p:spPr bwMode="gray">
            <a:xfrm>
              <a:off x="3360" y="3216"/>
              <a:ext cx="528" cy="144"/>
            </a:xfrm>
            <a:prstGeom prst="rect">
              <a:avLst/>
            </a:prstGeom>
            <a:solidFill>
              <a:schemeClr val="folHlink"/>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r14 (lr)</a:t>
              </a:r>
              <a:endParaRPr lang="en-US" sz="1600" b="1">
                <a:solidFill>
                  <a:schemeClr val="bg1"/>
                </a:solidFill>
                <a:effectLst/>
                <a:latin typeface="Courier New" pitchFamily="49" charset="0"/>
              </a:endParaRPr>
            </a:p>
          </p:txBody>
        </p:sp>
        <p:sp>
          <p:nvSpPr>
            <p:cNvPr id="21578" name="Rectangle 28"/>
            <p:cNvSpPr>
              <a:spLocks noChangeArrowheads="1"/>
            </p:cNvSpPr>
            <p:nvPr/>
          </p:nvSpPr>
          <p:spPr bwMode="gray">
            <a:xfrm>
              <a:off x="3360" y="3744"/>
              <a:ext cx="528" cy="144"/>
            </a:xfrm>
            <a:prstGeom prst="rect">
              <a:avLst/>
            </a:prstGeom>
            <a:solidFill>
              <a:schemeClr val="folHlink"/>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spsr</a:t>
              </a:r>
            </a:p>
          </p:txBody>
        </p:sp>
        <p:sp>
          <p:nvSpPr>
            <p:cNvPr id="21579" name="Rectangle 29"/>
            <p:cNvSpPr>
              <a:spLocks noChangeArrowheads="1"/>
            </p:cNvSpPr>
            <p:nvPr/>
          </p:nvSpPr>
          <p:spPr bwMode="gray">
            <a:xfrm>
              <a:off x="3936" y="3072"/>
              <a:ext cx="528" cy="144"/>
            </a:xfrm>
            <a:prstGeom prst="rect">
              <a:avLst/>
            </a:prstGeom>
            <a:solidFill>
              <a:schemeClr val="accent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r13 (sp)</a:t>
              </a:r>
            </a:p>
          </p:txBody>
        </p:sp>
        <p:sp>
          <p:nvSpPr>
            <p:cNvPr id="21580" name="Rectangle 30"/>
            <p:cNvSpPr>
              <a:spLocks noChangeArrowheads="1"/>
            </p:cNvSpPr>
            <p:nvPr/>
          </p:nvSpPr>
          <p:spPr bwMode="gray">
            <a:xfrm>
              <a:off x="3936" y="3216"/>
              <a:ext cx="528" cy="144"/>
            </a:xfrm>
            <a:prstGeom prst="rect">
              <a:avLst/>
            </a:prstGeom>
            <a:solidFill>
              <a:schemeClr val="accent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r14 (lr)</a:t>
              </a:r>
            </a:p>
          </p:txBody>
        </p:sp>
        <p:sp>
          <p:nvSpPr>
            <p:cNvPr id="21581" name="Rectangle 31"/>
            <p:cNvSpPr>
              <a:spLocks noChangeArrowheads="1"/>
            </p:cNvSpPr>
            <p:nvPr/>
          </p:nvSpPr>
          <p:spPr bwMode="gray">
            <a:xfrm>
              <a:off x="3936" y="3744"/>
              <a:ext cx="528" cy="144"/>
            </a:xfrm>
            <a:prstGeom prst="rect">
              <a:avLst/>
            </a:prstGeom>
            <a:solidFill>
              <a:schemeClr val="accent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spsr</a:t>
              </a:r>
            </a:p>
          </p:txBody>
        </p:sp>
        <p:sp>
          <p:nvSpPr>
            <p:cNvPr id="21582" name="Rectangle 32"/>
            <p:cNvSpPr>
              <a:spLocks noChangeArrowheads="1"/>
            </p:cNvSpPr>
            <p:nvPr/>
          </p:nvSpPr>
          <p:spPr bwMode="gray">
            <a:xfrm>
              <a:off x="1008" y="3072"/>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hangingPunct="0"/>
              <a:r>
                <a:rPr lang="en-US" sz="1200" b="1">
                  <a:effectLst/>
                  <a:latin typeface="Courier New" pitchFamily="49" charset="0"/>
                </a:rPr>
                <a:t>r13 (sp)</a:t>
              </a:r>
            </a:p>
          </p:txBody>
        </p:sp>
        <p:sp>
          <p:nvSpPr>
            <p:cNvPr id="21583" name="Rectangle 33"/>
            <p:cNvSpPr>
              <a:spLocks noChangeArrowheads="1"/>
            </p:cNvSpPr>
            <p:nvPr/>
          </p:nvSpPr>
          <p:spPr bwMode="gray">
            <a:xfrm>
              <a:off x="1008" y="3216"/>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hangingPunct="0"/>
              <a:r>
                <a:rPr lang="en-US" sz="1200" b="1">
                  <a:effectLst/>
                  <a:latin typeface="Courier New" pitchFamily="49" charset="0"/>
                </a:rPr>
                <a:t>r14 (lr)</a:t>
              </a:r>
            </a:p>
          </p:txBody>
        </p:sp>
        <p:sp>
          <p:nvSpPr>
            <p:cNvPr id="21584" name="Rectangle 34"/>
            <p:cNvSpPr>
              <a:spLocks noChangeArrowheads="1"/>
            </p:cNvSpPr>
            <p:nvPr/>
          </p:nvSpPr>
          <p:spPr bwMode="gray">
            <a:xfrm>
              <a:off x="1008" y="3744"/>
              <a:ext cx="528" cy="144"/>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hangingPunct="0"/>
              <a:r>
                <a:rPr lang="en-US" sz="1200" b="1">
                  <a:effectLst/>
                  <a:latin typeface="Courier New" pitchFamily="49" charset="0"/>
                </a:rPr>
                <a:t>spsr</a:t>
              </a:r>
            </a:p>
          </p:txBody>
        </p:sp>
        <p:sp>
          <p:nvSpPr>
            <p:cNvPr id="21585" name="Rectangle 35"/>
            <p:cNvSpPr>
              <a:spLocks noChangeArrowheads="1"/>
            </p:cNvSpPr>
            <p:nvPr/>
          </p:nvSpPr>
          <p:spPr bwMode="gray">
            <a:xfrm>
              <a:off x="2784" y="2352"/>
              <a:ext cx="528" cy="144"/>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r8</a:t>
              </a:r>
              <a:endParaRPr lang="en-US" sz="1600" b="1">
                <a:solidFill>
                  <a:schemeClr val="bg1"/>
                </a:solidFill>
                <a:effectLst/>
                <a:latin typeface="Courier New" pitchFamily="49" charset="0"/>
              </a:endParaRPr>
            </a:p>
          </p:txBody>
        </p:sp>
        <p:sp>
          <p:nvSpPr>
            <p:cNvPr id="21586" name="Rectangle 36"/>
            <p:cNvSpPr>
              <a:spLocks noChangeArrowheads="1"/>
            </p:cNvSpPr>
            <p:nvPr/>
          </p:nvSpPr>
          <p:spPr bwMode="gray">
            <a:xfrm>
              <a:off x="2784" y="2496"/>
              <a:ext cx="528" cy="144"/>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r9</a:t>
              </a:r>
              <a:endParaRPr lang="en-US" sz="1600" b="1">
                <a:solidFill>
                  <a:schemeClr val="bg1"/>
                </a:solidFill>
                <a:effectLst/>
                <a:latin typeface="Courier New" pitchFamily="49" charset="0"/>
              </a:endParaRPr>
            </a:p>
          </p:txBody>
        </p:sp>
        <p:sp>
          <p:nvSpPr>
            <p:cNvPr id="21587" name="Rectangle 37"/>
            <p:cNvSpPr>
              <a:spLocks noChangeArrowheads="1"/>
            </p:cNvSpPr>
            <p:nvPr/>
          </p:nvSpPr>
          <p:spPr bwMode="gray">
            <a:xfrm>
              <a:off x="2784" y="2640"/>
              <a:ext cx="528" cy="144"/>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r10</a:t>
              </a:r>
              <a:endParaRPr lang="en-US" sz="1600" b="1">
                <a:solidFill>
                  <a:schemeClr val="bg1"/>
                </a:solidFill>
                <a:effectLst/>
                <a:latin typeface="Courier New" pitchFamily="49" charset="0"/>
              </a:endParaRPr>
            </a:p>
          </p:txBody>
        </p:sp>
        <p:sp>
          <p:nvSpPr>
            <p:cNvPr id="21588" name="Rectangle 38"/>
            <p:cNvSpPr>
              <a:spLocks noChangeArrowheads="1"/>
            </p:cNvSpPr>
            <p:nvPr/>
          </p:nvSpPr>
          <p:spPr bwMode="gray">
            <a:xfrm>
              <a:off x="2784" y="2784"/>
              <a:ext cx="528" cy="144"/>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r11</a:t>
              </a:r>
              <a:endParaRPr lang="en-US" sz="1600" b="1">
                <a:solidFill>
                  <a:schemeClr val="bg1"/>
                </a:solidFill>
                <a:effectLst/>
                <a:latin typeface="Courier New" pitchFamily="49" charset="0"/>
              </a:endParaRPr>
            </a:p>
          </p:txBody>
        </p:sp>
        <p:sp>
          <p:nvSpPr>
            <p:cNvPr id="21589" name="Rectangle 39"/>
            <p:cNvSpPr>
              <a:spLocks noChangeArrowheads="1"/>
            </p:cNvSpPr>
            <p:nvPr/>
          </p:nvSpPr>
          <p:spPr bwMode="gray">
            <a:xfrm>
              <a:off x="2784" y="2928"/>
              <a:ext cx="528" cy="144"/>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r12</a:t>
              </a:r>
              <a:endParaRPr lang="en-US" sz="1600" b="1">
                <a:solidFill>
                  <a:schemeClr val="bg1"/>
                </a:solidFill>
                <a:effectLst/>
                <a:latin typeface="Courier New" pitchFamily="49" charset="0"/>
              </a:endParaRPr>
            </a:p>
          </p:txBody>
        </p:sp>
        <p:sp>
          <p:nvSpPr>
            <p:cNvPr id="21590" name="Rectangle 40"/>
            <p:cNvSpPr>
              <a:spLocks noChangeArrowheads="1"/>
            </p:cNvSpPr>
            <p:nvPr/>
          </p:nvSpPr>
          <p:spPr bwMode="gray">
            <a:xfrm>
              <a:off x="2784" y="3072"/>
              <a:ext cx="528" cy="144"/>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r13 (sp)</a:t>
              </a:r>
              <a:endParaRPr lang="en-US" sz="1600" b="1">
                <a:solidFill>
                  <a:schemeClr val="bg1"/>
                </a:solidFill>
                <a:effectLst/>
                <a:latin typeface="Courier New" pitchFamily="49" charset="0"/>
              </a:endParaRPr>
            </a:p>
          </p:txBody>
        </p:sp>
        <p:sp>
          <p:nvSpPr>
            <p:cNvPr id="21591" name="Rectangle 41"/>
            <p:cNvSpPr>
              <a:spLocks noChangeArrowheads="1"/>
            </p:cNvSpPr>
            <p:nvPr/>
          </p:nvSpPr>
          <p:spPr bwMode="gray">
            <a:xfrm>
              <a:off x="2784" y="3216"/>
              <a:ext cx="528" cy="144"/>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r14 (lr)</a:t>
              </a:r>
              <a:endParaRPr lang="en-US" sz="1600" b="1">
                <a:solidFill>
                  <a:schemeClr val="bg1"/>
                </a:solidFill>
                <a:effectLst/>
                <a:latin typeface="Courier New" pitchFamily="49" charset="0"/>
              </a:endParaRPr>
            </a:p>
          </p:txBody>
        </p:sp>
        <p:sp>
          <p:nvSpPr>
            <p:cNvPr id="21592" name="Rectangle 42"/>
            <p:cNvSpPr>
              <a:spLocks noChangeArrowheads="1"/>
            </p:cNvSpPr>
            <p:nvPr/>
          </p:nvSpPr>
          <p:spPr bwMode="gray">
            <a:xfrm>
              <a:off x="2784" y="3744"/>
              <a:ext cx="528" cy="144"/>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spsr</a:t>
              </a:r>
              <a:endParaRPr lang="en-US" sz="1600" b="1">
                <a:solidFill>
                  <a:schemeClr val="bg1"/>
                </a:solidFill>
                <a:effectLst/>
                <a:latin typeface="Courier New" pitchFamily="49" charset="0"/>
              </a:endParaRPr>
            </a:p>
          </p:txBody>
        </p:sp>
        <p:sp>
          <p:nvSpPr>
            <p:cNvPr id="21593" name="Rectangle 43"/>
            <p:cNvSpPr>
              <a:spLocks noChangeArrowheads="1"/>
            </p:cNvSpPr>
            <p:nvPr/>
          </p:nvSpPr>
          <p:spPr bwMode="gray">
            <a:xfrm>
              <a:off x="318" y="897"/>
              <a:ext cx="2064" cy="252"/>
            </a:xfrm>
            <a:prstGeom prst="rect">
              <a:avLst/>
            </a:prstGeom>
            <a:noFill/>
            <a:ln w="12700">
              <a:noFill/>
              <a:miter lim="800000"/>
              <a:headEnd/>
              <a:tailEnd/>
            </a:ln>
          </p:spPr>
          <p:txBody>
            <a:bodyPr lIns="96838" tIns="47625" rIns="96838" bIns="47625" anchor="ctr">
              <a:spAutoFit/>
            </a:bodyPr>
            <a:lstStyle/>
            <a:p>
              <a:pPr algn="ctr" eaLnBrk="0" hangingPunct="0"/>
              <a:r>
                <a:rPr lang="en-US" sz="2000" b="1">
                  <a:solidFill>
                    <a:schemeClr val="bg2"/>
                  </a:solidFill>
                  <a:effectLst/>
                </a:rPr>
                <a:t>Current Visible Registers</a:t>
              </a:r>
            </a:p>
          </p:txBody>
        </p:sp>
        <p:sp>
          <p:nvSpPr>
            <p:cNvPr id="21594" name="Rectangle 44"/>
            <p:cNvSpPr>
              <a:spLocks noChangeArrowheads="1"/>
            </p:cNvSpPr>
            <p:nvPr/>
          </p:nvSpPr>
          <p:spPr bwMode="gray">
            <a:xfrm>
              <a:off x="3162" y="1579"/>
              <a:ext cx="1812" cy="252"/>
            </a:xfrm>
            <a:prstGeom prst="rect">
              <a:avLst/>
            </a:prstGeom>
            <a:noFill/>
            <a:ln w="12700">
              <a:noFill/>
              <a:miter lim="800000"/>
              <a:headEnd/>
              <a:tailEnd/>
            </a:ln>
          </p:spPr>
          <p:txBody>
            <a:bodyPr lIns="96838" tIns="47625" rIns="96838" bIns="47625" anchor="ctr">
              <a:spAutoFit/>
            </a:bodyPr>
            <a:lstStyle/>
            <a:p>
              <a:pPr algn="ctr" eaLnBrk="0" hangingPunct="0"/>
              <a:r>
                <a:rPr lang="en-US" sz="2000" b="1">
                  <a:solidFill>
                    <a:schemeClr val="bg2"/>
                  </a:solidFill>
                  <a:effectLst/>
                </a:rPr>
                <a:t>Banked out Registers</a:t>
              </a:r>
            </a:p>
          </p:txBody>
        </p:sp>
        <p:sp>
          <p:nvSpPr>
            <p:cNvPr id="21595" name="Rectangle 45"/>
            <p:cNvSpPr>
              <a:spLocks noChangeArrowheads="1"/>
            </p:cNvSpPr>
            <p:nvPr/>
          </p:nvSpPr>
          <p:spPr bwMode="gray">
            <a:xfrm>
              <a:off x="2160" y="2023"/>
              <a:ext cx="528" cy="214"/>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Abort</a:t>
              </a:r>
              <a:endParaRPr lang="en-US" sz="2000" b="1">
                <a:solidFill>
                  <a:schemeClr val="hlink"/>
                </a:solidFill>
                <a:effectLst/>
              </a:endParaRPr>
            </a:p>
          </p:txBody>
        </p:sp>
        <p:sp>
          <p:nvSpPr>
            <p:cNvPr id="21596" name="Rectangle 46"/>
            <p:cNvSpPr>
              <a:spLocks noChangeArrowheads="1"/>
            </p:cNvSpPr>
            <p:nvPr/>
          </p:nvSpPr>
          <p:spPr bwMode="gray">
            <a:xfrm>
              <a:off x="2784" y="2023"/>
              <a:ext cx="528" cy="214"/>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FIQ</a:t>
              </a:r>
            </a:p>
          </p:txBody>
        </p:sp>
        <p:sp>
          <p:nvSpPr>
            <p:cNvPr id="21597" name="Rectangle 47"/>
            <p:cNvSpPr>
              <a:spLocks noChangeArrowheads="1"/>
            </p:cNvSpPr>
            <p:nvPr/>
          </p:nvSpPr>
          <p:spPr bwMode="gray">
            <a:xfrm>
              <a:off x="3360" y="2023"/>
              <a:ext cx="528" cy="214"/>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IRQ</a:t>
              </a:r>
              <a:endParaRPr lang="en-US" sz="2000" b="1">
                <a:solidFill>
                  <a:schemeClr val="hlink"/>
                </a:solidFill>
                <a:effectLst/>
              </a:endParaRPr>
            </a:p>
          </p:txBody>
        </p:sp>
        <p:sp>
          <p:nvSpPr>
            <p:cNvPr id="21598" name="Rectangle 48"/>
            <p:cNvSpPr>
              <a:spLocks noChangeArrowheads="1"/>
            </p:cNvSpPr>
            <p:nvPr/>
          </p:nvSpPr>
          <p:spPr bwMode="gray">
            <a:xfrm>
              <a:off x="3936" y="2023"/>
              <a:ext cx="528" cy="214"/>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SVC</a:t>
              </a:r>
              <a:endParaRPr lang="en-US" sz="2000" b="1">
                <a:solidFill>
                  <a:schemeClr val="hlink"/>
                </a:solidFill>
                <a:effectLst/>
              </a:endParaRPr>
            </a:p>
          </p:txBody>
        </p:sp>
        <p:sp>
          <p:nvSpPr>
            <p:cNvPr id="21599" name="Rectangle 49"/>
            <p:cNvSpPr>
              <a:spLocks noChangeArrowheads="1"/>
            </p:cNvSpPr>
            <p:nvPr/>
          </p:nvSpPr>
          <p:spPr bwMode="gray">
            <a:xfrm>
              <a:off x="4512" y="2023"/>
              <a:ext cx="576" cy="214"/>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Undef</a:t>
              </a:r>
              <a:endParaRPr lang="en-US" sz="2000" b="1">
                <a:solidFill>
                  <a:schemeClr val="hlink"/>
                </a:solidFill>
                <a:effectLst/>
              </a:endParaRPr>
            </a:p>
          </p:txBody>
        </p:sp>
        <p:sp>
          <p:nvSpPr>
            <p:cNvPr id="21600" name="Rectangle 50"/>
            <p:cNvSpPr>
              <a:spLocks noChangeArrowheads="1"/>
            </p:cNvSpPr>
            <p:nvPr/>
          </p:nvSpPr>
          <p:spPr bwMode="gray">
            <a:xfrm>
              <a:off x="2160" y="3072"/>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r13 (sp)</a:t>
              </a:r>
              <a:endParaRPr lang="en-US" sz="1600" b="1">
                <a:solidFill>
                  <a:schemeClr val="bg1"/>
                </a:solidFill>
                <a:effectLst/>
                <a:latin typeface="Courier New" pitchFamily="49" charset="0"/>
              </a:endParaRPr>
            </a:p>
          </p:txBody>
        </p:sp>
        <p:sp>
          <p:nvSpPr>
            <p:cNvPr id="21601" name="Rectangle 51"/>
            <p:cNvSpPr>
              <a:spLocks noChangeArrowheads="1"/>
            </p:cNvSpPr>
            <p:nvPr/>
          </p:nvSpPr>
          <p:spPr bwMode="gray">
            <a:xfrm>
              <a:off x="2160" y="3216"/>
              <a:ext cx="528" cy="144"/>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r14 (lr)</a:t>
              </a:r>
              <a:endParaRPr lang="en-US" sz="1600" b="1">
                <a:solidFill>
                  <a:schemeClr val="bg1"/>
                </a:solidFill>
                <a:effectLst/>
                <a:latin typeface="Courier New" pitchFamily="49" charset="0"/>
              </a:endParaRPr>
            </a:p>
          </p:txBody>
        </p:sp>
      </p:grpSp>
      <p:sp>
        <p:nvSpPr>
          <p:cNvPr id="21508" name="Rectangle 54"/>
          <p:cNvSpPr>
            <a:spLocks noChangeArrowheads="1"/>
          </p:cNvSpPr>
          <p:nvPr/>
        </p:nvSpPr>
        <p:spPr bwMode="gray">
          <a:xfrm>
            <a:off x="0" y="990600"/>
            <a:ext cx="9144000" cy="5029200"/>
          </a:xfrm>
          <a:prstGeom prst="rect">
            <a:avLst/>
          </a:prstGeom>
          <a:solidFill>
            <a:srgbClr val="FFFFFF"/>
          </a:solidFill>
          <a:ln w="12700">
            <a:noFill/>
            <a:miter lim="800000"/>
            <a:headEnd/>
            <a:tailEnd/>
          </a:ln>
        </p:spPr>
        <p:txBody>
          <a:bodyPr wrap="none" anchor="ctr"/>
          <a:lstStyle/>
          <a:p>
            <a:pPr algn="ctr"/>
            <a:endParaRPr lang="en-US">
              <a:effectLst/>
            </a:endParaRPr>
          </a:p>
        </p:txBody>
      </p:sp>
      <p:sp>
        <p:nvSpPr>
          <p:cNvPr id="21509" name="Rectangle 56"/>
          <p:cNvSpPr>
            <a:spLocks noChangeArrowheads="1"/>
          </p:cNvSpPr>
          <p:nvPr/>
        </p:nvSpPr>
        <p:spPr bwMode="gray">
          <a:xfrm>
            <a:off x="207963" y="1630363"/>
            <a:ext cx="1524000" cy="339725"/>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User </a:t>
            </a:r>
            <a:endParaRPr lang="en-US" sz="2000" b="1">
              <a:solidFill>
                <a:schemeClr val="hlink"/>
              </a:solidFill>
              <a:effectLst/>
            </a:endParaRPr>
          </a:p>
        </p:txBody>
      </p:sp>
      <p:sp>
        <p:nvSpPr>
          <p:cNvPr id="21510" name="Rectangle 57"/>
          <p:cNvSpPr>
            <a:spLocks noChangeArrowheads="1"/>
          </p:cNvSpPr>
          <p:nvPr/>
        </p:nvSpPr>
        <p:spPr bwMode="gray">
          <a:xfrm>
            <a:off x="1752600" y="16002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r0</a:t>
            </a:r>
            <a:endParaRPr lang="en-US" sz="1600" b="1">
              <a:solidFill>
                <a:schemeClr val="bg1"/>
              </a:solidFill>
              <a:effectLst/>
              <a:latin typeface="Courier New" pitchFamily="49" charset="0"/>
            </a:endParaRPr>
          </a:p>
        </p:txBody>
      </p:sp>
      <p:sp>
        <p:nvSpPr>
          <p:cNvPr id="21511" name="Rectangle 58"/>
          <p:cNvSpPr>
            <a:spLocks noChangeArrowheads="1"/>
          </p:cNvSpPr>
          <p:nvPr/>
        </p:nvSpPr>
        <p:spPr bwMode="gray">
          <a:xfrm>
            <a:off x="1752600" y="18288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a:t>
            </a:r>
            <a:endParaRPr lang="en-US" sz="1600" b="1">
              <a:solidFill>
                <a:schemeClr val="bg1"/>
              </a:solidFill>
              <a:effectLst/>
              <a:latin typeface="Courier New" pitchFamily="49" charset="0"/>
            </a:endParaRPr>
          </a:p>
        </p:txBody>
      </p:sp>
      <p:sp>
        <p:nvSpPr>
          <p:cNvPr id="21512" name="Rectangle 59"/>
          <p:cNvSpPr>
            <a:spLocks noChangeArrowheads="1"/>
          </p:cNvSpPr>
          <p:nvPr/>
        </p:nvSpPr>
        <p:spPr bwMode="gray">
          <a:xfrm>
            <a:off x="1752600" y="20574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r2</a:t>
            </a:r>
            <a:endParaRPr lang="en-US" sz="1600" b="1">
              <a:solidFill>
                <a:schemeClr val="bg1"/>
              </a:solidFill>
              <a:effectLst/>
              <a:latin typeface="Courier New" pitchFamily="49" charset="0"/>
            </a:endParaRPr>
          </a:p>
        </p:txBody>
      </p:sp>
      <p:sp>
        <p:nvSpPr>
          <p:cNvPr id="21513" name="Rectangle 60"/>
          <p:cNvSpPr>
            <a:spLocks noChangeArrowheads="1"/>
          </p:cNvSpPr>
          <p:nvPr/>
        </p:nvSpPr>
        <p:spPr bwMode="gray">
          <a:xfrm>
            <a:off x="1752600" y="22860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r3</a:t>
            </a:r>
            <a:endParaRPr lang="en-US" sz="1600" b="1">
              <a:solidFill>
                <a:schemeClr val="bg1"/>
              </a:solidFill>
              <a:effectLst/>
              <a:latin typeface="Courier New" pitchFamily="49" charset="0"/>
            </a:endParaRPr>
          </a:p>
        </p:txBody>
      </p:sp>
      <p:sp>
        <p:nvSpPr>
          <p:cNvPr id="21514" name="Rectangle 61"/>
          <p:cNvSpPr>
            <a:spLocks noChangeArrowheads="1"/>
          </p:cNvSpPr>
          <p:nvPr/>
        </p:nvSpPr>
        <p:spPr bwMode="gray">
          <a:xfrm>
            <a:off x="1752600" y="25146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r4</a:t>
            </a:r>
            <a:endParaRPr lang="en-US" sz="1600" b="1">
              <a:solidFill>
                <a:schemeClr val="bg1"/>
              </a:solidFill>
              <a:effectLst/>
              <a:latin typeface="Courier New" pitchFamily="49" charset="0"/>
            </a:endParaRPr>
          </a:p>
        </p:txBody>
      </p:sp>
      <p:sp>
        <p:nvSpPr>
          <p:cNvPr id="21515" name="Rectangle 62"/>
          <p:cNvSpPr>
            <a:spLocks noChangeArrowheads="1"/>
          </p:cNvSpPr>
          <p:nvPr/>
        </p:nvSpPr>
        <p:spPr bwMode="gray">
          <a:xfrm>
            <a:off x="1752600" y="27432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r5</a:t>
            </a:r>
            <a:endParaRPr lang="en-US" sz="1600" b="1">
              <a:solidFill>
                <a:schemeClr val="bg1"/>
              </a:solidFill>
              <a:effectLst/>
              <a:latin typeface="Courier New" pitchFamily="49" charset="0"/>
            </a:endParaRPr>
          </a:p>
        </p:txBody>
      </p:sp>
      <p:sp>
        <p:nvSpPr>
          <p:cNvPr id="21516" name="Rectangle 63"/>
          <p:cNvSpPr>
            <a:spLocks noChangeArrowheads="1"/>
          </p:cNvSpPr>
          <p:nvPr/>
        </p:nvSpPr>
        <p:spPr bwMode="gray">
          <a:xfrm>
            <a:off x="1752600" y="29718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r6</a:t>
            </a:r>
            <a:endParaRPr lang="en-US" sz="1600" b="1">
              <a:solidFill>
                <a:schemeClr val="bg1"/>
              </a:solidFill>
              <a:effectLst/>
              <a:latin typeface="Courier New" pitchFamily="49" charset="0"/>
            </a:endParaRPr>
          </a:p>
        </p:txBody>
      </p:sp>
      <p:sp>
        <p:nvSpPr>
          <p:cNvPr id="21517" name="Rectangle 64"/>
          <p:cNvSpPr>
            <a:spLocks noChangeArrowheads="1"/>
          </p:cNvSpPr>
          <p:nvPr/>
        </p:nvSpPr>
        <p:spPr bwMode="gray">
          <a:xfrm>
            <a:off x="1752600" y="32004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r7</a:t>
            </a:r>
            <a:endParaRPr lang="en-US" sz="1600" b="1">
              <a:solidFill>
                <a:schemeClr val="bg1"/>
              </a:solidFill>
              <a:effectLst/>
              <a:latin typeface="Courier New" pitchFamily="49" charset="0"/>
            </a:endParaRPr>
          </a:p>
        </p:txBody>
      </p:sp>
      <p:sp>
        <p:nvSpPr>
          <p:cNvPr id="21518" name="Rectangle 65"/>
          <p:cNvSpPr>
            <a:spLocks noChangeArrowheads="1"/>
          </p:cNvSpPr>
          <p:nvPr/>
        </p:nvSpPr>
        <p:spPr bwMode="gray">
          <a:xfrm>
            <a:off x="1752600" y="34290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r8</a:t>
            </a:r>
            <a:endParaRPr lang="en-US" sz="1600" b="1">
              <a:solidFill>
                <a:schemeClr val="bg1"/>
              </a:solidFill>
              <a:effectLst/>
              <a:latin typeface="Courier New" pitchFamily="49" charset="0"/>
            </a:endParaRPr>
          </a:p>
        </p:txBody>
      </p:sp>
      <p:sp>
        <p:nvSpPr>
          <p:cNvPr id="21519" name="Rectangle 66"/>
          <p:cNvSpPr>
            <a:spLocks noChangeArrowheads="1"/>
          </p:cNvSpPr>
          <p:nvPr/>
        </p:nvSpPr>
        <p:spPr bwMode="gray">
          <a:xfrm>
            <a:off x="1752600" y="36576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r9</a:t>
            </a:r>
            <a:endParaRPr lang="en-US" sz="1600" b="1">
              <a:solidFill>
                <a:schemeClr val="bg1"/>
              </a:solidFill>
              <a:effectLst/>
              <a:latin typeface="Courier New" pitchFamily="49" charset="0"/>
            </a:endParaRPr>
          </a:p>
        </p:txBody>
      </p:sp>
      <p:sp>
        <p:nvSpPr>
          <p:cNvPr id="21520" name="Rectangle 67"/>
          <p:cNvSpPr>
            <a:spLocks noChangeArrowheads="1"/>
          </p:cNvSpPr>
          <p:nvPr/>
        </p:nvSpPr>
        <p:spPr bwMode="gray">
          <a:xfrm>
            <a:off x="1752600" y="38862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r10</a:t>
            </a:r>
            <a:endParaRPr lang="en-US" sz="1600" b="1">
              <a:solidFill>
                <a:schemeClr val="bg1"/>
              </a:solidFill>
              <a:effectLst/>
              <a:latin typeface="Courier New" pitchFamily="49" charset="0"/>
            </a:endParaRPr>
          </a:p>
        </p:txBody>
      </p:sp>
      <p:sp>
        <p:nvSpPr>
          <p:cNvPr id="21521" name="Rectangle 68"/>
          <p:cNvSpPr>
            <a:spLocks noChangeArrowheads="1"/>
          </p:cNvSpPr>
          <p:nvPr/>
        </p:nvSpPr>
        <p:spPr bwMode="gray">
          <a:xfrm>
            <a:off x="1752600" y="41148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r11</a:t>
            </a:r>
            <a:endParaRPr lang="en-US" sz="1600" b="1">
              <a:solidFill>
                <a:schemeClr val="bg1"/>
              </a:solidFill>
              <a:effectLst/>
              <a:latin typeface="Courier New" pitchFamily="49" charset="0"/>
            </a:endParaRPr>
          </a:p>
        </p:txBody>
      </p:sp>
      <p:sp>
        <p:nvSpPr>
          <p:cNvPr id="21522" name="Rectangle 69"/>
          <p:cNvSpPr>
            <a:spLocks noChangeArrowheads="1"/>
          </p:cNvSpPr>
          <p:nvPr/>
        </p:nvSpPr>
        <p:spPr bwMode="gray">
          <a:xfrm>
            <a:off x="1752600" y="43434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r12</a:t>
            </a:r>
            <a:endParaRPr lang="en-US" sz="1600" b="1">
              <a:solidFill>
                <a:schemeClr val="bg1"/>
              </a:solidFill>
              <a:effectLst/>
              <a:latin typeface="Courier New" pitchFamily="49" charset="0"/>
            </a:endParaRPr>
          </a:p>
        </p:txBody>
      </p:sp>
      <p:sp>
        <p:nvSpPr>
          <p:cNvPr id="21523" name="Rectangle 70"/>
          <p:cNvSpPr>
            <a:spLocks noChangeArrowheads="1"/>
          </p:cNvSpPr>
          <p:nvPr/>
        </p:nvSpPr>
        <p:spPr bwMode="gray">
          <a:xfrm>
            <a:off x="1752600" y="50292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r15 (pc)</a:t>
            </a:r>
            <a:endParaRPr lang="en-US" sz="1600" b="1">
              <a:solidFill>
                <a:schemeClr val="bg1"/>
              </a:solidFill>
              <a:effectLst/>
              <a:latin typeface="Courier New" pitchFamily="49" charset="0"/>
            </a:endParaRPr>
          </a:p>
        </p:txBody>
      </p:sp>
      <p:sp>
        <p:nvSpPr>
          <p:cNvPr id="21524" name="Rectangle 71"/>
          <p:cNvSpPr>
            <a:spLocks noChangeArrowheads="1"/>
          </p:cNvSpPr>
          <p:nvPr/>
        </p:nvSpPr>
        <p:spPr bwMode="gray">
          <a:xfrm>
            <a:off x="1752600" y="5562600"/>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cpsr</a:t>
            </a:r>
            <a:endParaRPr lang="en-US" sz="1600" b="1">
              <a:solidFill>
                <a:schemeClr val="bg1"/>
              </a:solidFill>
              <a:effectLst/>
              <a:latin typeface="Courier New" pitchFamily="49" charset="0"/>
            </a:endParaRPr>
          </a:p>
        </p:txBody>
      </p:sp>
      <p:sp>
        <p:nvSpPr>
          <p:cNvPr id="21525" name="Rectangle 72"/>
          <p:cNvSpPr>
            <a:spLocks noChangeArrowheads="1"/>
          </p:cNvSpPr>
          <p:nvPr/>
        </p:nvSpPr>
        <p:spPr bwMode="gray">
          <a:xfrm>
            <a:off x="6324600" y="4484688"/>
            <a:ext cx="838200" cy="228600"/>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hangingPunct="0"/>
            <a:r>
              <a:rPr lang="en-US" sz="1200" b="1">
                <a:solidFill>
                  <a:schemeClr val="bg1"/>
                </a:solidFill>
                <a:effectLst/>
                <a:latin typeface="Courier New" pitchFamily="49" charset="0"/>
              </a:rPr>
              <a:t>r13 (sp)</a:t>
            </a:r>
            <a:endParaRPr lang="en-US" sz="1300">
              <a:solidFill>
                <a:schemeClr val="bg1"/>
              </a:solidFill>
              <a:effectLst/>
              <a:latin typeface="Helvetica" pitchFamily="34" charset="0"/>
            </a:endParaRPr>
          </a:p>
        </p:txBody>
      </p:sp>
      <p:sp>
        <p:nvSpPr>
          <p:cNvPr id="21526" name="Rectangle 73"/>
          <p:cNvSpPr>
            <a:spLocks noChangeArrowheads="1"/>
          </p:cNvSpPr>
          <p:nvPr/>
        </p:nvSpPr>
        <p:spPr bwMode="gray">
          <a:xfrm>
            <a:off x="6324600" y="4713288"/>
            <a:ext cx="838200" cy="228600"/>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hangingPunct="0"/>
            <a:r>
              <a:rPr lang="en-US" sz="1200" b="1">
                <a:solidFill>
                  <a:schemeClr val="bg1"/>
                </a:solidFill>
                <a:effectLst/>
                <a:latin typeface="Courier New" pitchFamily="49" charset="0"/>
              </a:rPr>
              <a:t>r14 (lr)</a:t>
            </a:r>
            <a:endParaRPr lang="en-US" sz="1300">
              <a:solidFill>
                <a:schemeClr val="bg1"/>
              </a:solidFill>
              <a:effectLst/>
              <a:latin typeface="Helvetica" pitchFamily="34" charset="0"/>
            </a:endParaRPr>
          </a:p>
        </p:txBody>
      </p:sp>
      <p:sp>
        <p:nvSpPr>
          <p:cNvPr id="21527" name="Rectangle 74"/>
          <p:cNvSpPr>
            <a:spLocks noChangeArrowheads="1"/>
          </p:cNvSpPr>
          <p:nvPr/>
        </p:nvSpPr>
        <p:spPr bwMode="gray">
          <a:xfrm>
            <a:off x="6324600" y="5551488"/>
            <a:ext cx="838200" cy="228600"/>
          </a:xfrm>
          <a:prstGeom prst="rect">
            <a:avLst/>
          </a:prstGeom>
          <a:solidFill>
            <a:schemeClr val="accent1"/>
          </a:solidFill>
          <a:ln w="12700">
            <a:solidFill>
              <a:schemeClr val="tx1"/>
            </a:solidFill>
            <a:miter lim="800000"/>
            <a:headEnd/>
            <a:tailEnd/>
          </a:ln>
        </p:spPr>
        <p:txBody>
          <a:bodyPr wrap="none" lIns="73025" tIns="36512" rIns="73025" bIns="36512" anchor="ctr"/>
          <a:lstStyle/>
          <a:p>
            <a:pPr algn="ctr" defTabSz="487363" eaLnBrk="0" hangingPunct="0"/>
            <a:r>
              <a:rPr lang="en-US" sz="1200" b="1">
                <a:solidFill>
                  <a:schemeClr val="bg1"/>
                </a:solidFill>
                <a:effectLst/>
                <a:latin typeface="Courier New" pitchFamily="49" charset="0"/>
              </a:rPr>
              <a:t>spsr</a:t>
            </a:r>
          </a:p>
        </p:txBody>
      </p:sp>
      <p:sp>
        <p:nvSpPr>
          <p:cNvPr id="21528" name="Rectangle 75"/>
          <p:cNvSpPr>
            <a:spLocks noChangeArrowheads="1"/>
          </p:cNvSpPr>
          <p:nvPr/>
        </p:nvSpPr>
        <p:spPr bwMode="gray">
          <a:xfrm>
            <a:off x="4191000" y="4511675"/>
            <a:ext cx="838200" cy="125413"/>
          </a:xfrm>
          <a:prstGeom prst="rect">
            <a:avLst/>
          </a:prstGeom>
          <a:solidFill>
            <a:schemeClr val="folHlink"/>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r13 (sp)</a:t>
            </a:r>
            <a:endParaRPr lang="en-US" sz="1600" b="1">
              <a:solidFill>
                <a:schemeClr val="bg1"/>
              </a:solidFill>
              <a:effectLst/>
              <a:latin typeface="Courier New" pitchFamily="49" charset="0"/>
            </a:endParaRPr>
          </a:p>
        </p:txBody>
      </p:sp>
      <p:sp>
        <p:nvSpPr>
          <p:cNvPr id="21529" name="Rectangle 76"/>
          <p:cNvSpPr>
            <a:spLocks noChangeArrowheads="1"/>
          </p:cNvSpPr>
          <p:nvPr/>
        </p:nvSpPr>
        <p:spPr bwMode="gray">
          <a:xfrm>
            <a:off x="4191000" y="4740275"/>
            <a:ext cx="838200" cy="125413"/>
          </a:xfrm>
          <a:prstGeom prst="rect">
            <a:avLst/>
          </a:prstGeom>
          <a:solidFill>
            <a:schemeClr val="folHlink"/>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r14 (lr)</a:t>
            </a:r>
            <a:endParaRPr lang="en-US" sz="1600" b="1">
              <a:solidFill>
                <a:schemeClr val="bg1"/>
              </a:solidFill>
              <a:effectLst/>
              <a:latin typeface="Courier New" pitchFamily="49" charset="0"/>
            </a:endParaRPr>
          </a:p>
        </p:txBody>
      </p:sp>
      <p:sp>
        <p:nvSpPr>
          <p:cNvPr id="21530" name="Rectangle 77"/>
          <p:cNvSpPr>
            <a:spLocks noChangeArrowheads="1"/>
          </p:cNvSpPr>
          <p:nvPr/>
        </p:nvSpPr>
        <p:spPr bwMode="gray">
          <a:xfrm>
            <a:off x="4191000" y="5578475"/>
            <a:ext cx="838200" cy="125413"/>
          </a:xfrm>
          <a:prstGeom prst="rect">
            <a:avLst/>
          </a:prstGeom>
          <a:solidFill>
            <a:schemeClr val="folHlink"/>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spsr</a:t>
            </a:r>
          </a:p>
        </p:txBody>
      </p:sp>
      <p:sp>
        <p:nvSpPr>
          <p:cNvPr id="21531" name="Rectangle 78"/>
          <p:cNvSpPr>
            <a:spLocks noChangeArrowheads="1"/>
          </p:cNvSpPr>
          <p:nvPr/>
        </p:nvSpPr>
        <p:spPr bwMode="gray">
          <a:xfrm>
            <a:off x="5334000" y="4495800"/>
            <a:ext cx="838200" cy="228600"/>
          </a:xfrm>
          <a:prstGeom prst="rect">
            <a:avLst/>
          </a:prstGeom>
          <a:solidFill>
            <a:schemeClr val="accent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r13 (sp)</a:t>
            </a:r>
          </a:p>
        </p:txBody>
      </p:sp>
      <p:sp>
        <p:nvSpPr>
          <p:cNvPr id="21532" name="Rectangle 79"/>
          <p:cNvSpPr>
            <a:spLocks noChangeArrowheads="1"/>
          </p:cNvSpPr>
          <p:nvPr/>
        </p:nvSpPr>
        <p:spPr bwMode="gray">
          <a:xfrm>
            <a:off x="5334000" y="4724400"/>
            <a:ext cx="838200" cy="228600"/>
          </a:xfrm>
          <a:prstGeom prst="rect">
            <a:avLst/>
          </a:prstGeom>
          <a:solidFill>
            <a:schemeClr val="accent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r14 (lr)</a:t>
            </a:r>
          </a:p>
        </p:txBody>
      </p:sp>
      <p:sp>
        <p:nvSpPr>
          <p:cNvPr id="21533" name="Rectangle 80"/>
          <p:cNvSpPr>
            <a:spLocks noChangeArrowheads="1"/>
          </p:cNvSpPr>
          <p:nvPr/>
        </p:nvSpPr>
        <p:spPr bwMode="gray">
          <a:xfrm>
            <a:off x="5334000" y="5562600"/>
            <a:ext cx="838200" cy="228600"/>
          </a:xfrm>
          <a:prstGeom prst="rect">
            <a:avLst/>
          </a:prstGeom>
          <a:solidFill>
            <a:schemeClr val="accent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spsr</a:t>
            </a:r>
          </a:p>
        </p:txBody>
      </p:sp>
      <p:sp>
        <p:nvSpPr>
          <p:cNvPr id="21534" name="Rectangle 81"/>
          <p:cNvSpPr>
            <a:spLocks noChangeArrowheads="1"/>
          </p:cNvSpPr>
          <p:nvPr/>
        </p:nvSpPr>
        <p:spPr bwMode="gray">
          <a:xfrm>
            <a:off x="1752600" y="4572000"/>
            <a:ext cx="838200" cy="228600"/>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hangingPunct="0"/>
            <a:r>
              <a:rPr lang="en-US" sz="1200" b="1">
                <a:effectLst/>
                <a:latin typeface="Courier New" pitchFamily="49" charset="0"/>
              </a:rPr>
              <a:t>r13 (sp)</a:t>
            </a:r>
          </a:p>
        </p:txBody>
      </p:sp>
      <p:sp>
        <p:nvSpPr>
          <p:cNvPr id="21535" name="Rectangle 82"/>
          <p:cNvSpPr>
            <a:spLocks noChangeArrowheads="1"/>
          </p:cNvSpPr>
          <p:nvPr/>
        </p:nvSpPr>
        <p:spPr bwMode="gray">
          <a:xfrm>
            <a:off x="1752600" y="4800600"/>
            <a:ext cx="838200" cy="228600"/>
          </a:xfrm>
          <a:prstGeom prst="rect">
            <a:avLst/>
          </a:prstGeom>
          <a:solidFill>
            <a:srgbClr val="C0C0C0"/>
          </a:solidFill>
          <a:ln w="12700">
            <a:solidFill>
              <a:schemeClr val="tx1"/>
            </a:solidFill>
            <a:miter lim="800000"/>
            <a:headEnd/>
            <a:tailEnd/>
          </a:ln>
        </p:spPr>
        <p:txBody>
          <a:bodyPr wrap="none" lIns="73025" tIns="36512" rIns="73025" bIns="36512" anchor="ctr"/>
          <a:lstStyle/>
          <a:p>
            <a:pPr algn="ctr" defTabSz="487363" eaLnBrk="0" hangingPunct="0"/>
            <a:r>
              <a:rPr lang="en-US" sz="1200" b="1">
                <a:effectLst/>
                <a:latin typeface="Courier New" pitchFamily="49" charset="0"/>
              </a:rPr>
              <a:t>r14 (lr)</a:t>
            </a:r>
          </a:p>
        </p:txBody>
      </p:sp>
      <p:sp>
        <p:nvSpPr>
          <p:cNvPr id="21536" name="Rectangle 84"/>
          <p:cNvSpPr>
            <a:spLocks noChangeArrowheads="1"/>
          </p:cNvSpPr>
          <p:nvPr/>
        </p:nvSpPr>
        <p:spPr bwMode="gray">
          <a:xfrm>
            <a:off x="3048000" y="3341688"/>
            <a:ext cx="838200" cy="22860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r8</a:t>
            </a:r>
            <a:endParaRPr lang="en-US" sz="1600" b="1">
              <a:solidFill>
                <a:schemeClr val="bg1"/>
              </a:solidFill>
              <a:effectLst/>
              <a:latin typeface="Courier New" pitchFamily="49" charset="0"/>
            </a:endParaRPr>
          </a:p>
        </p:txBody>
      </p:sp>
      <p:sp>
        <p:nvSpPr>
          <p:cNvPr id="21537" name="Rectangle 85"/>
          <p:cNvSpPr>
            <a:spLocks noChangeArrowheads="1"/>
          </p:cNvSpPr>
          <p:nvPr/>
        </p:nvSpPr>
        <p:spPr bwMode="gray">
          <a:xfrm>
            <a:off x="3048000" y="3570288"/>
            <a:ext cx="838200" cy="22860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r9</a:t>
            </a:r>
            <a:endParaRPr lang="en-US" sz="1600" b="1">
              <a:solidFill>
                <a:schemeClr val="bg1"/>
              </a:solidFill>
              <a:effectLst/>
              <a:latin typeface="Courier New" pitchFamily="49" charset="0"/>
            </a:endParaRPr>
          </a:p>
        </p:txBody>
      </p:sp>
      <p:sp>
        <p:nvSpPr>
          <p:cNvPr id="21538" name="Rectangle 86"/>
          <p:cNvSpPr>
            <a:spLocks noChangeArrowheads="1"/>
          </p:cNvSpPr>
          <p:nvPr/>
        </p:nvSpPr>
        <p:spPr bwMode="gray">
          <a:xfrm>
            <a:off x="3048000" y="3798888"/>
            <a:ext cx="838200" cy="22860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r10</a:t>
            </a:r>
            <a:endParaRPr lang="en-US" sz="1600" b="1">
              <a:solidFill>
                <a:schemeClr val="bg1"/>
              </a:solidFill>
              <a:effectLst/>
              <a:latin typeface="Courier New" pitchFamily="49" charset="0"/>
            </a:endParaRPr>
          </a:p>
        </p:txBody>
      </p:sp>
      <p:sp>
        <p:nvSpPr>
          <p:cNvPr id="21539" name="Rectangle 87"/>
          <p:cNvSpPr>
            <a:spLocks noChangeArrowheads="1"/>
          </p:cNvSpPr>
          <p:nvPr/>
        </p:nvSpPr>
        <p:spPr bwMode="gray">
          <a:xfrm>
            <a:off x="3048000" y="4027488"/>
            <a:ext cx="838200" cy="22860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r11</a:t>
            </a:r>
            <a:endParaRPr lang="en-US" sz="1600" b="1">
              <a:solidFill>
                <a:schemeClr val="bg1"/>
              </a:solidFill>
              <a:effectLst/>
              <a:latin typeface="Courier New" pitchFamily="49" charset="0"/>
            </a:endParaRPr>
          </a:p>
        </p:txBody>
      </p:sp>
      <p:sp>
        <p:nvSpPr>
          <p:cNvPr id="21540" name="Rectangle 88"/>
          <p:cNvSpPr>
            <a:spLocks noChangeArrowheads="1"/>
          </p:cNvSpPr>
          <p:nvPr/>
        </p:nvSpPr>
        <p:spPr bwMode="gray">
          <a:xfrm>
            <a:off x="3048000" y="4256088"/>
            <a:ext cx="838200" cy="22860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r12</a:t>
            </a:r>
            <a:endParaRPr lang="en-US" sz="1600" b="1">
              <a:solidFill>
                <a:schemeClr val="bg1"/>
              </a:solidFill>
              <a:effectLst/>
              <a:latin typeface="Courier New" pitchFamily="49" charset="0"/>
            </a:endParaRPr>
          </a:p>
        </p:txBody>
      </p:sp>
      <p:sp>
        <p:nvSpPr>
          <p:cNvPr id="21541" name="Rectangle 89"/>
          <p:cNvSpPr>
            <a:spLocks noChangeArrowheads="1"/>
          </p:cNvSpPr>
          <p:nvPr/>
        </p:nvSpPr>
        <p:spPr bwMode="gray">
          <a:xfrm>
            <a:off x="3048000" y="4484688"/>
            <a:ext cx="838200" cy="22860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r13 (sp)</a:t>
            </a:r>
            <a:endParaRPr lang="en-US" sz="1600" b="1">
              <a:solidFill>
                <a:schemeClr val="bg1"/>
              </a:solidFill>
              <a:effectLst/>
              <a:latin typeface="Courier New" pitchFamily="49" charset="0"/>
            </a:endParaRPr>
          </a:p>
        </p:txBody>
      </p:sp>
      <p:sp>
        <p:nvSpPr>
          <p:cNvPr id="21542" name="Rectangle 90"/>
          <p:cNvSpPr>
            <a:spLocks noChangeArrowheads="1"/>
          </p:cNvSpPr>
          <p:nvPr/>
        </p:nvSpPr>
        <p:spPr bwMode="gray">
          <a:xfrm>
            <a:off x="3048000" y="4713288"/>
            <a:ext cx="838200" cy="22860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r14 (lr)</a:t>
            </a:r>
            <a:endParaRPr lang="en-US" sz="1600" b="1">
              <a:solidFill>
                <a:schemeClr val="bg1"/>
              </a:solidFill>
              <a:effectLst/>
              <a:latin typeface="Courier New" pitchFamily="49" charset="0"/>
            </a:endParaRPr>
          </a:p>
        </p:txBody>
      </p:sp>
      <p:sp>
        <p:nvSpPr>
          <p:cNvPr id="21543" name="Rectangle 91"/>
          <p:cNvSpPr>
            <a:spLocks noChangeArrowheads="1"/>
          </p:cNvSpPr>
          <p:nvPr/>
        </p:nvSpPr>
        <p:spPr bwMode="gray">
          <a:xfrm>
            <a:off x="3048000" y="5551488"/>
            <a:ext cx="838200" cy="228600"/>
          </a:xfrm>
          <a:prstGeom prst="rect">
            <a:avLst/>
          </a:prstGeom>
          <a:solidFill>
            <a:schemeClr val="bg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spsr</a:t>
            </a:r>
            <a:endParaRPr lang="en-US" sz="1600" b="1">
              <a:solidFill>
                <a:schemeClr val="bg1"/>
              </a:solidFill>
              <a:effectLst/>
              <a:latin typeface="Courier New" pitchFamily="49" charset="0"/>
            </a:endParaRPr>
          </a:p>
        </p:txBody>
      </p:sp>
      <p:sp>
        <p:nvSpPr>
          <p:cNvPr id="21544" name="Rectangle 92"/>
          <p:cNvSpPr>
            <a:spLocks noChangeArrowheads="1"/>
          </p:cNvSpPr>
          <p:nvPr/>
        </p:nvSpPr>
        <p:spPr bwMode="gray">
          <a:xfrm>
            <a:off x="657225" y="1133475"/>
            <a:ext cx="3276600" cy="369888"/>
          </a:xfrm>
          <a:prstGeom prst="rect">
            <a:avLst/>
          </a:prstGeom>
          <a:noFill/>
          <a:ln w="12700">
            <a:noFill/>
            <a:miter lim="800000"/>
            <a:headEnd/>
            <a:tailEnd/>
          </a:ln>
        </p:spPr>
        <p:txBody>
          <a:bodyPr lIns="96838" tIns="47625" rIns="96838" bIns="47625" anchor="ctr">
            <a:spAutoFit/>
          </a:bodyPr>
          <a:lstStyle/>
          <a:p>
            <a:pPr algn="ctr" eaLnBrk="0" hangingPunct="0"/>
            <a:r>
              <a:rPr lang="en-US" b="1">
                <a:solidFill>
                  <a:schemeClr val="bg2"/>
                </a:solidFill>
                <a:effectLst/>
              </a:rPr>
              <a:t>Current Visible Registers</a:t>
            </a:r>
          </a:p>
        </p:txBody>
      </p:sp>
      <p:sp>
        <p:nvSpPr>
          <p:cNvPr id="21545" name="Rectangle 93"/>
          <p:cNvSpPr>
            <a:spLocks noChangeArrowheads="1"/>
          </p:cNvSpPr>
          <p:nvPr/>
        </p:nvSpPr>
        <p:spPr bwMode="gray">
          <a:xfrm>
            <a:off x="4191000" y="2224088"/>
            <a:ext cx="2876550" cy="369887"/>
          </a:xfrm>
          <a:prstGeom prst="rect">
            <a:avLst/>
          </a:prstGeom>
          <a:noFill/>
          <a:ln w="12700">
            <a:noFill/>
            <a:miter lim="800000"/>
            <a:headEnd/>
            <a:tailEnd/>
          </a:ln>
        </p:spPr>
        <p:txBody>
          <a:bodyPr lIns="96838" tIns="47625" rIns="96838" bIns="47625" anchor="ctr">
            <a:spAutoFit/>
          </a:bodyPr>
          <a:lstStyle/>
          <a:p>
            <a:pPr algn="ctr" eaLnBrk="0" hangingPunct="0"/>
            <a:r>
              <a:rPr lang="en-US" b="1">
                <a:solidFill>
                  <a:schemeClr val="bg2"/>
                </a:solidFill>
                <a:effectLst/>
              </a:rPr>
              <a:t>Banked out Registers</a:t>
            </a:r>
          </a:p>
        </p:txBody>
      </p:sp>
      <p:sp>
        <p:nvSpPr>
          <p:cNvPr id="21546" name="Rectangle 95"/>
          <p:cNvSpPr>
            <a:spLocks noChangeArrowheads="1"/>
          </p:cNvSpPr>
          <p:nvPr/>
        </p:nvSpPr>
        <p:spPr bwMode="gray">
          <a:xfrm>
            <a:off x="3048000" y="2819400"/>
            <a:ext cx="838200" cy="339725"/>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FIQ</a:t>
            </a:r>
          </a:p>
        </p:txBody>
      </p:sp>
      <p:sp>
        <p:nvSpPr>
          <p:cNvPr id="21547" name="Rectangle 96"/>
          <p:cNvSpPr>
            <a:spLocks noChangeArrowheads="1"/>
          </p:cNvSpPr>
          <p:nvPr/>
        </p:nvSpPr>
        <p:spPr bwMode="gray">
          <a:xfrm>
            <a:off x="4191000" y="2819400"/>
            <a:ext cx="838200" cy="339725"/>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IRQ</a:t>
            </a:r>
            <a:endParaRPr lang="en-US" sz="2000" b="1">
              <a:solidFill>
                <a:schemeClr val="hlink"/>
              </a:solidFill>
              <a:effectLst/>
            </a:endParaRPr>
          </a:p>
        </p:txBody>
      </p:sp>
      <p:sp>
        <p:nvSpPr>
          <p:cNvPr id="21548" name="Rectangle 97"/>
          <p:cNvSpPr>
            <a:spLocks noChangeArrowheads="1"/>
          </p:cNvSpPr>
          <p:nvPr/>
        </p:nvSpPr>
        <p:spPr bwMode="gray">
          <a:xfrm>
            <a:off x="5334000" y="2830513"/>
            <a:ext cx="838200" cy="339725"/>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SVC</a:t>
            </a:r>
            <a:endParaRPr lang="en-US" sz="2000" b="1">
              <a:solidFill>
                <a:schemeClr val="hlink"/>
              </a:solidFill>
              <a:effectLst/>
            </a:endParaRPr>
          </a:p>
        </p:txBody>
      </p:sp>
      <p:sp>
        <p:nvSpPr>
          <p:cNvPr id="21549" name="Rectangle 98"/>
          <p:cNvSpPr>
            <a:spLocks noChangeArrowheads="1"/>
          </p:cNvSpPr>
          <p:nvPr/>
        </p:nvSpPr>
        <p:spPr bwMode="gray">
          <a:xfrm>
            <a:off x="6324600" y="2819400"/>
            <a:ext cx="914400" cy="339725"/>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Undef</a:t>
            </a:r>
            <a:endParaRPr lang="en-US" sz="2000" b="1">
              <a:solidFill>
                <a:schemeClr val="hlink"/>
              </a:solidFill>
              <a:effectLst/>
            </a:endParaRPr>
          </a:p>
        </p:txBody>
      </p:sp>
      <p:sp>
        <p:nvSpPr>
          <p:cNvPr id="21550" name="Rectangle 102"/>
          <p:cNvSpPr>
            <a:spLocks noChangeArrowheads="1"/>
          </p:cNvSpPr>
          <p:nvPr/>
        </p:nvSpPr>
        <p:spPr bwMode="gray">
          <a:xfrm>
            <a:off x="7467600" y="2819400"/>
            <a:ext cx="838200" cy="339725"/>
          </a:xfrm>
          <a:prstGeom prst="rect">
            <a:avLst/>
          </a:prstGeom>
          <a:noFill/>
          <a:ln w="12700">
            <a:noFill/>
            <a:miter lim="800000"/>
            <a:headEnd/>
            <a:tailEnd/>
          </a:ln>
        </p:spPr>
        <p:txBody>
          <a:bodyPr lIns="96838" tIns="47625" rIns="96838" bIns="47625" anchor="ctr">
            <a:spAutoFit/>
          </a:bodyPr>
          <a:lstStyle/>
          <a:p>
            <a:pPr algn="ctr" eaLnBrk="0" hangingPunct="0"/>
            <a:r>
              <a:rPr lang="en-US" sz="1600" b="1">
                <a:effectLst/>
              </a:rPr>
              <a:t>Abort</a:t>
            </a:r>
            <a:endParaRPr lang="en-US" sz="2000" b="1">
              <a:solidFill>
                <a:schemeClr val="hlink"/>
              </a:solidFill>
              <a:effectLst/>
            </a:endParaRPr>
          </a:p>
        </p:txBody>
      </p:sp>
      <p:sp>
        <p:nvSpPr>
          <p:cNvPr id="21551" name="Rectangle 103"/>
          <p:cNvSpPr>
            <a:spLocks noChangeArrowheads="1"/>
          </p:cNvSpPr>
          <p:nvPr/>
        </p:nvSpPr>
        <p:spPr bwMode="gray">
          <a:xfrm>
            <a:off x="7467600" y="4484688"/>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r13 (sp)</a:t>
            </a:r>
            <a:endParaRPr lang="en-US" sz="1600" b="1">
              <a:solidFill>
                <a:schemeClr val="bg1"/>
              </a:solidFill>
              <a:effectLst/>
              <a:latin typeface="Courier New" pitchFamily="49" charset="0"/>
            </a:endParaRPr>
          </a:p>
        </p:txBody>
      </p:sp>
      <p:sp>
        <p:nvSpPr>
          <p:cNvPr id="21552" name="Rectangle 104"/>
          <p:cNvSpPr>
            <a:spLocks noChangeArrowheads="1"/>
          </p:cNvSpPr>
          <p:nvPr/>
        </p:nvSpPr>
        <p:spPr bwMode="gray">
          <a:xfrm>
            <a:off x="7467600" y="4713288"/>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r14 (lr)</a:t>
            </a:r>
            <a:endParaRPr lang="en-US" sz="1600" b="1">
              <a:solidFill>
                <a:schemeClr val="bg1"/>
              </a:solidFill>
              <a:effectLst/>
              <a:latin typeface="Courier New" pitchFamily="49" charset="0"/>
            </a:endParaRPr>
          </a:p>
        </p:txBody>
      </p:sp>
      <p:sp>
        <p:nvSpPr>
          <p:cNvPr id="21553" name="Rectangle 105"/>
          <p:cNvSpPr>
            <a:spLocks noChangeArrowheads="1"/>
          </p:cNvSpPr>
          <p:nvPr/>
        </p:nvSpPr>
        <p:spPr bwMode="gray">
          <a:xfrm>
            <a:off x="7391400" y="5551488"/>
            <a:ext cx="838200" cy="228600"/>
          </a:xfrm>
          <a:prstGeom prst="rect">
            <a:avLst/>
          </a:prstGeom>
          <a:solidFill>
            <a:schemeClr val="tx2"/>
          </a:solidFill>
          <a:ln w="12700">
            <a:solidFill>
              <a:schemeClr val="tx1"/>
            </a:solidFill>
            <a:miter lim="800000"/>
            <a:headEnd/>
            <a:tailEnd/>
          </a:ln>
        </p:spPr>
        <p:txBody>
          <a:bodyPr wrap="none" anchor="ctr"/>
          <a:lstStyle/>
          <a:p>
            <a:pPr algn="ctr" eaLnBrk="0" hangingPunct="0"/>
            <a:r>
              <a:rPr lang="en-US" sz="1200" b="1">
                <a:solidFill>
                  <a:schemeClr val="bg1"/>
                </a:solidFill>
                <a:effectLst/>
                <a:latin typeface="Courier New" pitchFamily="49" charset="0"/>
              </a:rPr>
              <a:t>spsr</a:t>
            </a:r>
            <a:endParaRPr lang="en-US" sz="1600" b="1">
              <a:solidFill>
                <a:schemeClr val="bg1"/>
              </a:solidFill>
              <a:effectLst/>
              <a:latin typeface="Courier New" pitchFamily="49" charset="0"/>
            </a:endParaRPr>
          </a:p>
        </p:txBody>
      </p:sp>
      <p:sp>
        <p:nvSpPr>
          <p:cNvPr id="21554" name="Text Box 107"/>
          <p:cNvSpPr txBox="1">
            <a:spLocks noChangeArrowheads="1"/>
          </p:cNvSpPr>
          <p:nvPr/>
        </p:nvSpPr>
        <p:spPr bwMode="auto">
          <a:xfrm>
            <a:off x="381000" y="4572000"/>
            <a:ext cx="920750" cy="1190625"/>
          </a:xfrm>
          <a:prstGeom prst="rect">
            <a:avLst/>
          </a:prstGeom>
          <a:noFill/>
          <a:ln w="9525">
            <a:noFill/>
            <a:miter lim="800000"/>
            <a:headEnd/>
            <a:tailEnd/>
          </a:ln>
        </p:spPr>
        <p:txBody>
          <a:bodyPr wrap="none">
            <a:spAutoFit/>
          </a:bodyPr>
          <a:lstStyle/>
          <a:p>
            <a:r>
              <a:rPr lang="en-US">
                <a:effectLst/>
              </a:rPr>
              <a:t>CPSR </a:t>
            </a:r>
          </a:p>
          <a:p>
            <a:r>
              <a:rPr lang="en-US">
                <a:effectLst/>
              </a:rPr>
              <a:t>copied </a:t>
            </a:r>
          </a:p>
          <a:p>
            <a:r>
              <a:rPr lang="en-US">
                <a:effectLst/>
              </a:rPr>
              <a:t>into</a:t>
            </a:r>
          </a:p>
          <a:p>
            <a:r>
              <a:rPr lang="en-US">
                <a:effectLst/>
              </a:rPr>
              <a:t>SPSR</a:t>
            </a:r>
          </a:p>
        </p:txBody>
      </p:sp>
      <p:sp>
        <p:nvSpPr>
          <p:cNvPr id="21555" name="Text Box 108"/>
          <p:cNvSpPr txBox="1">
            <a:spLocks noChangeArrowheads="1"/>
          </p:cNvSpPr>
          <p:nvPr/>
        </p:nvSpPr>
        <p:spPr bwMode="auto">
          <a:xfrm>
            <a:off x="4800600" y="1146175"/>
            <a:ext cx="3948113" cy="822325"/>
          </a:xfrm>
          <a:prstGeom prst="rect">
            <a:avLst/>
          </a:prstGeom>
          <a:noFill/>
          <a:ln w="9525">
            <a:noFill/>
            <a:miter lim="800000"/>
            <a:headEnd/>
            <a:tailEnd/>
          </a:ln>
        </p:spPr>
        <p:txBody>
          <a:bodyPr wrap="none">
            <a:spAutoFit/>
          </a:bodyPr>
          <a:lstStyle/>
          <a:p>
            <a:r>
              <a:rPr lang="en-US" sz="2400">
                <a:effectLst/>
              </a:rPr>
              <a:t>User Registers replaced by </a:t>
            </a:r>
          </a:p>
          <a:p>
            <a:r>
              <a:rPr lang="en-US" sz="2400">
                <a:effectLst/>
              </a:rPr>
              <a:t>banked registers</a:t>
            </a:r>
          </a:p>
        </p:txBody>
      </p:sp>
      <p:sp>
        <p:nvSpPr>
          <p:cNvPr id="21556" name="Text Box 109"/>
          <p:cNvSpPr txBox="1">
            <a:spLocks noChangeArrowheads="1"/>
          </p:cNvSpPr>
          <p:nvPr/>
        </p:nvSpPr>
        <p:spPr bwMode="auto">
          <a:xfrm>
            <a:off x="2895600" y="130175"/>
            <a:ext cx="3943350" cy="641350"/>
          </a:xfrm>
          <a:prstGeom prst="rect">
            <a:avLst/>
          </a:prstGeom>
          <a:noFill/>
          <a:ln w="9525">
            <a:noFill/>
            <a:miter lim="800000"/>
            <a:headEnd/>
            <a:tailEnd/>
          </a:ln>
        </p:spPr>
        <p:txBody>
          <a:bodyPr wrap="none">
            <a:spAutoFit/>
          </a:bodyPr>
          <a:lstStyle/>
          <a:p>
            <a:r>
              <a:rPr lang="en-US" sz="3600" b="1">
                <a:effectLst/>
              </a:rPr>
              <a:t>Register Banking</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 Design Philosophy </a:t>
            </a:r>
            <a:endParaRPr lang="en-US" dirty="0"/>
          </a:p>
        </p:txBody>
      </p:sp>
      <p:sp>
        <p:nvSpPr>
          <p:cNvPr id="3" name="Content Placeholder 2"/>
          <p:cNvSpPr>
            <a:spLocks noGrp="1"/>
          </p:cNvSpPr>
          <p:nvPr>
            <p:ph idx="1"/>
          </p:nvPr>
        </p:nvSpPr>
        <p:spPr/>
        <p:txBody>
          <a:bodyPr/>
          <a:lstStyle/>
          <a:p>
            <a:r>
              <a:rPr lang="en-US" dirty="0" smtClean="0"/>
              <a:t>Reduce power consumption</a:t>
            </a:r>
          </a:p>
          <a:p>
            <a:r>
              <a:rPr lang="en-US" dirty="0" smtClean="0"/>
              <a:t>High code density</a:t>
            </a:r>
          </a:p>
          <a:p>
            <a:r>
              <a:rPr lang="en-US" dirty="0" smtClean="0"/>
              <a:t>Price sensitive</a:t>
            </a:r>
          </a:p>
          <a:p>
            <a:r>
              <a:rPr lang="en-US" dirty="0" smtClean="0"/>
              <a:t>Reduce the area of the die taken up by the embedded processor</a:t>
            </a:r>
          </a:p>
          <a:p>
            <a:r>
              <a:rPr lang="en-US" dirty="0" smtClean="0"/>
              <a:t>Incorporated hardware debug technology (ICE)</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smtClean="0"/>
              <a:t>SPSR	</a:t>
            </a:r>
          </a:p>
        </p:txBody>
      </p:sp>
      <p:sp>
        <p:nvSpPr>
          <p:cNvPr id="22531" name="Rectangle 3"/>
          <p:cNvSpPr>
            <a:spLocks noGrp="1" noChangeArrowheads="1"/>
          </p:cNvSpPr>
          <p:nvPr>
            <p:ph type="body" idx="1"/>
          </p:nvPr>
        </p:nvSpPr>
        <p:spPr/>
        <p:txBody>
          <a:bodyPr/>
          <a:lstStyle/>
          <a:p>
            <a:pPr eaLnBrk="1" hangingPunct="1">
              <a:lnSpc>
                <a:spcPct val="90000"/>
              </a:lnSpc>
            </a:pPr>
            <a:r>
              <a:rPr lang="en-US" smtClean="0"/>
              <a:t>Each privileged mode (except system mode) has associated with it a SPSR (Stored Program Status Register)</a:t>
            </a:r>
          </a:p>
          <a:p>
            <a:pPr eaLnBrk="1" hangingPunct="1">
              <a:lnSpc>
                <a:spcPct val="90000"/>
              </a:lnSpc>
            </a:pPr>
            <a:r>
              <a:rPr lang="en-US" smtClean="0"/>
              <a:t>This SPSR is used to save the state of CPSR (Current Program Status Register) when the privileged mode is entered in order that the user state can be fully restored when the user process is resumed</a:t>
            </a:r>
          </a:p>
          <a:p>
            <a:pPr eaLnBrk="1" hangingPunct="1">
              <a:lnSpc>
                <a:spcPct val="90000"/>
              </a:lnSpc>
              <a:buFontTx/>
              <a:buNone/>
            </a:pPr>
            <a:endParaRPr lang="en-US" smtClean="0"/>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Mode changing</a:t>
            </a:r>
          </a:p>
        </p:txBody>
      </p:sp>
      <p:sp>
        <p:nvSpPr>
          <p:cNvPr id="24579" name="Rectangle 3"/>
          <p:cNvSpPr>
            <a:spLocks noGrp="1" noChangeArrowheads="1"/>
          </p:cNvSpPr>
          <p:nvPr>
            <p:ph type="body" idx="1"/>
          </p:nvPr>
        </p:nvSpPr>
        <p:spPr/>
        <p:txBody>
          <a:bodyPr/>
          <a:lstStyle/>
          <a:p>
            <a:pPr eaLnBrk="1" hangingPunct="1">
              <a:lnSpc>
                <a:spcPct val="90000"/>
              </a:lnSpc>
            </a:pPr>
            <a:r>
              <a:rPr lang="en-US" smtClean="0"/>
              <a:t>Mode changes by writing directly to CPSR or by hardware when the processor responds to exception (any condition that needs to halt the normal sequential execution of instructions) or interrupt</a:t>
            </a:r>
          </a:p>
          <a:p>
            <a:pPr eaLnBrk="1" hangingPunct="1">
              <a:lnSpc>
                <a:spcPct val="90000"/>
              </a:lnSpc>
            </a:pPr>
            <a:r>
              <a:rPr lang="en-US" smtClean="0"/>
              <a:t>To return to user mode a special return instruction is used that instructs the core to restore the original CPSR and banked registers</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0" y="0"/>
            <a:ext cx="9143999" cy="6858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1" y="0"/>
            <a:ext cx="9143999" cy="69437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0" y="214313"/>
            <a:ext cx="9144000" cy="64293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138113"/>
            <a:ext cx="9144000" cy="658177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3074" name="Picture 2"/>
          <p:cNvPicPr>
            <a:picLocks noChangeAspect="1" noChangeArrowheads="1"/>
          </p:cNvPicPr>
          <p:nvPr/>
        </p:nvPicPr>
        <p:blipFill>
          <a:blip r:embed="rId2" cstate="print"/>
          <a:srcRect/>
          <a:stretch>
            <a:fillRect/>
          </a:stretch>
        </p:blipFill>
        <p:spPr bwMode="auto">
          <a:xfrm>
            <a:off x="0" y="1138238"/>
            <a:ext cx="8686800" cy="45815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0" y="466725"/>
            <a:ext cx="9144000" cy="5924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 y="333375"/>
            <a:ext cx="9143999" cy="6191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1" y="661988"/>
            <a:ext cx="8915399" cy="5534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ARM processor core based microcontrollers</a:t>
            </a:r>
            <a:endParaRPr lang="en-US" dirty="0"/>
          </a:p>
        </p:txBody>
      </p:sp>
      <p:sp>
        <p:nvSpPr>
          <p:cNvPr id="3" name="Content Placeholder 2"/>
          <p:cNvSpPr>
            <a:spLocks noGrp="1"/>
          </p:cNvSpPr>
          <p:nvPr>
            <p:ph idx="1"/>
          </p:nvPr>
        </p:nvSpPr>
        <p:spPr/>
        <p:txBody>
          <a:bodyPr/>
          <a:lstStyle/>
          <a:p>
            <a:r>
              <a:rPr lang="en-US" dirty="0" smtClean="0"/>
              <a:t>Key component of many 32 –bit embedded systems and Portable Consumer devices</a:t>
            </a:r>
          </a:p>
          <a:p>
            <a:r>
              <a:rPr lang="en-US" dirty="0" smtClean="0"/>
              <a:t>ARM1 prototype in 1985</a:t>
            </a:r>
          </a:p>
          <a:p>
            <a:r>
              <a:rPr lang="en-US" dirty="0" smtClean="0"/>
              <a:t>One of the ARM’s most successful cores is the ARM7TDMI,provides high code density and low power </a:t>
            </a:r>
            <a:r>
              <a:rPr lang="en-US" smtClean="0"/>
              <a:t>consumption.</a:t>
            </a:r>
          </a:p>
          <a:p>
            <a:pPr marL="0" indent="0">
              <a:buNone/>
            </a:pPr>
            <a:endParaRPr lang="en-US" dirty="0" smtClean="0"/>
          </a:p>
          <a:p>
            <a:pPr marL="0" indent="0">
              <a:buNone/>
            </a:pPr>
            <a:endParaRPr lang="en-US"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0" y="847725"/>
            <a:ext cx="8991600" cy="51625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14400" y="1371600"/>
            <a:ext cx="7440063" cy="3909453"/>
          </a:xfrm>
        </p:spPr>
      </p:pic>
    </p:spTree>
    <p:extLst>
      <p:ext uri="{BB962C8B-B14F-4D97-AF65-F5344CB8AC3E}">
        <p14:creationId xmlns:p14="http://schemas.microsoft.com/office/powerpoint/2010/main" val="38295086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304800" y="533400"/>
            <a:ext cx="8534400" cy="60198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04389" y="1371600"/>
            <a:ext cx="8090517" cy="4267200"/>
          </a:xfrm>
        </p:spPr>
      </p:pic>
    </p:spTree>
    <p:extLst>
      <p:ext uri="{BB962C8B-B14F-4D97-AF65-F5344CB8AC3E}">
        <p14:creationId xmlns:p14="http://schemas.microsoft.com/office/powerpoint/2010/main" val="31890922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75784" y="1066801"/>
            <a:ext cx="7392432" cy="4377752"/>
          </a:xfrm>
        </p:spPr>
      </p:pic>
    </p:spTree>
    <p:extLst>
      <p:ext uri="{BB962C8B-B14F-4D97-AF65-F5344CB8AC3E}">
        <p14:creationId xmlns:p14="http://schemas.microsoft.com/office/powerpoint/2010/main" val="331742523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28599" y="228600"/>
            <a:ext cx="8610601" cy="591502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0" y="390525"/>
            <a:ext cx="9144000" cy="60769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3075" name="Picture 3"/>
          <p:cNvPicPr>
            <a:picLocks noChangeAspect="1" noChangeArrowheads="1"/>
          </p:cNvPicPr>
          <p:nvPr/>
        </p:nvPicPr>
        <p:blipFill>
          <a:blip r:embed="rId2" cstate="print"/>
          <a:srcRect/>
          <a:stretch>
            <a:fillRect/>
          </a:stretch>
        </p:blipFill>
        <p:spPr bwMode="auto">
          <a:xfrm>
            <a:off x="457200" y="381000"/>
            <a:ext cx="8153400" cy="5943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4098" name="Picture 2"/>
          <p:cNvPicPr>
            <a:picLocks noChangeAspect="1" noChangeArrowheads="1"/>
          </p:cNvPicPr>
          <p:nvPr/>
        </p:nvPicPr>
        <p:blipFill>
          <a:blip r:embed="rId2" cstate="print"/>
          <a:srcRect/>
          <a:stretch>
            <a:fillRect/>
          </a:stretch>
        </p:blipFill>
        <p:spPr bwMode="auto">
          <a:xfrm>
            <a:off x="457200" y="228600"/>
            <a:ext cx="8372475" cy="1800225"/>
          </a:xfrm>
          <a:prstGeom prst="rect">
            <a:avLst/>
          </a:prstGeom>
          <a:noFill/>
          <a:ln w="9525">
            <a:noFill/>
            <a:miter lim="800000"/>
            <a:headEnd/>
            <a:tailEnd/>
          </a:ln>
        </p:spPr>
      </p:pic>
      <p:pic>
        <p:nvPicPr>
          <p:cNvPr id="4099" name="Picture 3"/>
          <p:cNvPicPr>
            <a:picLocks noGrp="1" noChangeAspect="1" noChangeArrowheads="1"/>
          </p:cNvPicPr>
          <p:nvPr>
            <p:ph idx="1"/>
          </p:nvPr>
        </p:nvPicPr>
        <p:blipFill>
          <a:blip r:embed="rId3" cstate="print"/>
          <a:srcRect/>
          <a:stretch>
            <a:fillRect/>
          </a:stretch>
        </p:blipFill>
        <p:spPr bwMode="auto">
          <a:xfrm>
            <a:off x="533400" y="1981200"/>
            <a:ext cx="8143875" cy="42862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146" name="Picture 2"/>
          <p:cNvPicPr>
            <a:picLocks noChangeAspect="1" noChangeArrowheads="1"/>
          </p:cNvPicPr>
          <p:nvPr/>
        </p:nvPicPr>
        <p:blipFill>
          <a:blip r:embed="rId2" cstate="print"/>
          <a:srcRect/>
          <a:stretch>
            <a:fillRect/>
          </a:stretch>
        </p:blipFill>
        <p:spPr bwMode="auto">
          <a:xfrm>
            <a:off x="381000" y="304800"/>
            <a:ext cx="8305800" cy="60960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ARM7TDMI</a:t>
            </a:r>
            <a:endParaRPr lang="en-US" dirty="0"/>
          </a:p>
        </p:txBody>
      </p:sp>
      <p:sp>
        <p:nvSpPr>
          <p:cNvPr id="3" name="Content Placeholder 2"/>
          <p:cNvSpPr>
            <a:spLocks noGrp="1"/>
          </p:cNvSpPr>
          <p:nvPr>
            <p:ph idx="1"/>
          </p:nvPr>
        </p:nvSpPr>
        <p:spPr>
          <a:xfrm>
            <a:off x="457200" y="1447800"/>
            <a:ext cx="8229600" cy="4678363"/>
          </a:xfrm>
        </p:spPr>
        <p:txBody>
          <a:bodyPr>
            <a:normAutofit/>
          </a:bodyPr>
          <a:lstStyle/>
          <a:p>
            <a:pPr lvl="1">
              <a:buFontTx/>
              <a:buChar char="o"/>
            </a:pPr>
            <a:endParaRPr lang="en-US" dirty="0" smtClean="0"/>
          </a:p>
          <a:p>
            <a:pPr lvl="1">
              <a:buFont typeface="Arial" pitchFamily="34" charset="0"/>
              <a:buChar char="•"/>
            </a:pPr>
            <a:r>
              <a:rPr lang="en-US" dirty="0" smtClean="0"/>
              <a:t>T –</a:t>
            </a:r>
            <a:r>
              <a:rPr lang="en-US" b="1" i="1" dirty="0" smtClean="0"/>
              <a:t>T</a:t>
            </a:r>
            <a:r>
              <a:rPr lang="en-US" dirty="0" smtClean="0"/>
              <a:t>humb 16 bit compressed instruction set</a:t>
            </a:r>
          </a:p>
          <a:p>
            <a:pPr lvl="1">
              <a:buFont typeface="Arial" pitchFamily="34" charset="0"/>
              <a:buChar char="•"/>
            </a:pPr>
            <a:r>
              <a:rPr lang="en-US" dirty="0" smtClean="0"/>
              <a:t>D – on chip </a:t>
            </a:r>
            <a:r>
              <a:rPr lang="en-US" b="1" i="1" dirty="0" smtClean="0"/>
              <a:t>D</a:t>
            </a:r>
            <a:r>
              <a:rPr lang="en-US" dirty="0" smtClean="0"/>
              <a:t>ebug request</a:t>
            </a:r>
          </a:p>
          <a:p>
            <a:pPr lvl="1">
              <a:buFont typeface="Arial" pitchFamily="34" charset="0"/>
              <a:buChar char="•"/>
            </a:pPr>
            <a:r>
              <a:rPr lang="en-US" dirty="0" smtClean="0"/>
              <a:t>M – enhanced </a:t>
            </a:r>
            <a:r>
              <a:rPr lang="en-US" b="1" i="1" dirty="0" smtClean="0"/>
              <a:t>M</a:t>
            </a:r>
            <a:r>
              <a:rPr lang="en-US" dirty="0" smtClean="0"/>
              <a:t>ultiplier(yields 64 bit result)</a:t>
            </a:r>
          </a:p>
          <a:p>
            <a:pPr lvl="1">
              <a:buFont typeface="Arial" pitchFamily="34" charset="0"/>
              <a:buChar char="•"/>
            </a:pPr>
            <a:r>
              <a:rPr lang="en-US" dirty="0" smtClean="0"/>
              <a:t>I – Embedded </a:t>
            </a:r>
            <a:r>
              <a:rPr lang="en-US" b="1" i="1" dirty="0" smtClean="0"/>
              <a:t>I</a:t>
            </a:r>
            <a:r>
              <a:rPr lang="en-US" dirty="0" smtClean="0"/>
              <a:t>CE hardware to give on-chip breakpoint and </a:t>
            </a:r>
            <a:r>
              <a:rPr lang="en-US" dirty="0" err="1" smtClean="0"/>
              <a:t>watchpoint</a:t>
            </a:r>
            <a:r>
              <a:rPr lang="en-US" dirty="0" smtClean="0"/>
              <a:t> support</a:t>
            </a:r>
          </a:p>
          <a:p>
            <a:pPr lvl="1">
              <a:lnSpc>
                <a:spcPct val="90000"/>
              </a:lnSpc>
              <a:buNone/>
            </a:pPr>
            <a:endParaRPr lang="en-US" dirty="0" smtClean="0"/>
          </a:p>
          <a:p>
            <a:pPr lvl="1">
              <a:lnSpc>
                <a:spcPct val="90000"/>
              </a:lnSpc>
              <a:buNone/>
            </a:pPr>
            <a:r>
              <a:rPr lang="en-US" dirty="0" smtClean="0"/>
              <a:t>ICE – in circuit emulator for debugging</a:t>
            </a:r>
          </a:p>
          <a:p>
            <a:pPr>
              <a:buNone/>
            </a:pPr>
            <a:endParaRPr lang="en-US"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170" name="Picture 2"/>
          <p:cNvPicPr>
            <a:picLocks noChangeAspect="1" noChangeArrowheads="1"/>
          </p:cNvPicPr>
          <p:nvPr/>
        </p:nvPicPr>
        <p:blipFill>
          <a:blip r:embed="rId2" cstate="print"/>
          <a:srcRect/>
          <a:stretch>
            <a:fillRect/>
          </a:stretch>
        </p:blipFill>
        <p:spPr bwMode="auto">
          <a:xfrm>
            <a:off x="481013" y="304800"/>
            <a:ext cx="8181975" cy="59817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8194" name="Picture 2"/>
          <p:cNvPicPr>
            <a:picLocks noChangeAspect="1" noChangeArrowheads="1"/>
          </p:cNvPicPr>
          <p:nvPr/>
        </p:nvPicPr>
        <p:blipFill>
          <a:blip r:embed="rId2" cstate="print"/>
          <a:srcRect/>
          <a:stretch>
            <a:fillRect/>
          </a:stretch>
        </p:blipFill>
        <p:spPr bwMode="auto">
          <a:xfrm>
            <a:off x="471488" y="304801"/>
            <a:ext cx="8201025" cy="597693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9218" name="Picture 2"/>
          <p:cNvPicPr>
            <a:picLocks noChangeAspect="1" noChangeArrowheads="1"/>
          </p:cNvPicPr>
          <p:nvPr/>
        </p:nvPicPr>
        <p:blipFill>
          <a:blip r:embed="rId2" cstate="print"/>
          <a:srcRect/>
          <a:stretch>
            <a:fillRect/>
          </a:stretch>
        </p:blipFill>
        <p:spPr bwMode="auto">
          <a:xfrm>
            <a:off x="471488" y="304800"/>
            <a:ext cx="8201025" cy="6029325"/>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6" name="Picture 2"/>
          <p:cNvPicPr>
            <a:picLocks noChangeAspect="1" noChangeArrowheads="1"/>
          </p:cNvPicPr>
          <p:nvPr/>
        </p:nvPicPr>
        <p:blipFill>
          <a:blip r:embed="rId2" cstate="print"/>
          <a:srcRect/>
          <a:stretch>
            <a:fillRect/>
          </a:stretch>
        </p:blipFill>
        <p:spPr bwMode="auto">
          <a:xfrm>
            <a:off x="238125" y="304800"/>
            <a:ext cx="8667750" cy="6172200"/>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050" name="Picture 2"/>
          <p:cNvPicPr>
            <a:picLocks noChangeAspect="1" noChangeArrowheads="1"/>
          </p:cNvPicPr>
          <p:nvPr/>
        </p:nvPicPr>
        <p:blipFill>
          <a:blip r:embed="rId2" cstate="print"/>
          <a:srcRect/>
          <a:stretch>
            <a:fillRect/>
          </a:stretch>
        </p:blipFill>
        <p:spPr bwMode="auto">
          <a:xfrm>
            <a:off x="533400" y="304800"/>
            <a:ext cx="8153400" cy="5791200"/>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5122" name="Picture 2"/>
          <p:cNvPicPr>
            <a:picLocks noChangeAspect="1" noChangeArrowheads="1"/>
          </p:cNvPicPr>
          <p:nvPr/>
        </p:nvPicPr>
        <p:blipFill>
          <a:blip r:embed="rId2" cstate="print"/>
          <a:srcRect/>
          <a:stretch>
            <a:fillRect/>
          </a:stretch>
        </p:blipFill>
        <p:spPr bwMode="auto">
          <a:xfrm>
            <a:off x="195263" y="1276350"/>
            <a:ext cx="8753475" cy="4305300"/>
          </a:xfrm>
          <a:prstGeom prst="rect">
            <a:avLst/>
          </a:prstGeom>
          <a:noFill/>
          <a:ln w="9525">
            <a:noFill/>
            <a:miter lim="800000"/>
            <a:headEnd/>
            <a:tailEnd/>
          </a:ln>
        </p:spPr>
      </p:pic>
      <p:pic>
        <p:nvPicPr>
          <p:cNvPr id="5123" name="Picture 3"/>
          <p:cNvPicPr>
            <a:picLocks noChangeAspect="1" noChangeArrowheads="1"/>
          </p:cNvPicPr>
          <p:nvPr/>
        </p:nvPicPr>
        <p:blipFill>
          <a:blip r:embed="rId3" cstate="print"/>
          <a:srcRect/>
          <a:stretch>
            <a:fillRect/>
          </a:stretch>
        </p:blipFill>
        <p:spPr bwMode="auto">
          <a:xfrm>
            <a:off x="228600" y="457200"/>
            <a:ext cx="8763000" cy="600075"/>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3076" name="Picture 4"/>
          <p:cNvPicPr>
            <a:picLocks noChangeAspect="1" noChangeArrowheads="1"/>
          </p:cNvPicPr>
          <p:nvPr/>
        </p:nvPicPr>
        <p:blipFill>
          <a:blip r:embed="rId2" cstate="print"/>
          <a:srcRect/>
          <a:stretch>
            <a:fillRect/>
          </a:stretch>
        </p:blipFill>
        <p:spPr bwMode="auto">
          <a:xfrm>
            <a:off x="381000" y="2743200"/>
            <a:ext cx="8458200" cy="2971800"/>
          </a:xfrm>
          <a:prstGeom prst="rect">
            <a:avLst/>
          </a:prstGeom>
          <a:noFill/>
          <a:ln w="9525">
            <a:noFill/>
            <a:miter lim="800000"/>
            <a:headEnd/>
            <a:tailEnd/>
          </a:ln>
        </p:spPr>
      </p:pic>
      <p:pic>
        <p:nvPicPr>
          <p:cNvPr id="3077" name="Picture 5"/>
          <p:cNvPicPr>
            <a:picLocks noChangeAspect="1" noChangeArrowheads="1"/>
          </p:cNvPicPr>
          <p:nvPr/>
        </p:nvPicPr>
        <p:blipFill>
          <a:blip r:embed="rId3" cstate="print"/>
          <a:srcRect/>
          <a:stretch>
            <a:fillRect/>
          </a:stretch>
        </p:blipFill>
        <p:spPr bwMode="auto">
          <a:xfrm>
            <a:off x="1143000" y="457200"/>
            <a:ext cx="6486525" cy="866775"/>
          </a:xfrm>
          <a:prstGeom prst="rect">
            <a:avLst/>
          </a:prstGeom>
          <a:noFill/>
          <a:ln w="9525">
            <a:noFill/>
            <a:miter lim="800000"/>
            <a:headEnd/>
            <a:tailEnd/>
          </a:ln>
        </p:spPr>
      </p:pic>
      <p:pic>
        <p:nvPicPr>
          <p:cNvPr id="3078" name="Picture 6"/>
          <p:cNvPicPr>
            <a:picLocks noGrp="1" noChangeAspect="1" noChangeArrowheads="1"/>
          </p:cNvPicPr>
          <p:nvPr>
            <p:ph idx="1"/>
          </p:nvPr>
        </p:nvPicPr>
        <p:blipFill>
          <a:blip r:embed="rId4" cstate="print"/>
          <a:srcRect/>
          <a:stretch>
            <a:fillRect/>
          </a:stretch>
        </p:blipFill>
        <p:spPr bwMode="auto">
          <a:xfrm>
            <a:off x="304800" y="1676400"/>
            <a:ext cx="8229600" cy="977107"/>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pic>
        <p:nvPicPr>
          <p:cNvPr id="4098" name="Picture 2"/>
          <p:cNvPicPr>
            <a:picLocks noChangeAspect="1" noChangeArrowheads="1"/>
          </p:cNvPicPr>
          <p:nvPr/>
        </p:nvPicPr>
        <p:blipFill>
          <a:blip r:embed="rId2" cstate="print"/>
          <a:srcRect/>
          <a:stretch>
            <a:fillRect/>
          </a:stretch>
        </p:blipFill>
        <p:spPr bwMode="auto">
          <a:xfrm>
            <a:off x="0" y="762000"/>
            <a:ext cx="9144000" cy="5572125"/>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smtClean="0"/>
              <a:t>ARM Memory organisation</a:t>
            </a:r>
          </a:p>
        </p:txBody>
      </p:sp>
      <p:sp>
        <p:nvSpPr>
          <p:cNvPr id="25603" name="Rectangle 3"/>
          <p:cNvSpPr>
            <a:spLocks noGrp="1" noChangeArrowheads="1"/>
          </p:cNvSpPr>
          <p:nvPr>
            <p:ph type="body" idx="1"/>
          </p:nvPr>
        </p:nvSpPr>
        <p:spPr/>
        <p:txBody>
          <a:bodyPr/>
          <a:lstStyle/>
          <a:p>
            <a:pPr eaLnBrk="1" hangingPunct="1">
              <a:buFont typeface="Wingdings" pitchFamily="2" charset="2"/>
              <a:buChar char="Ø"/>
            </a:pPr>
            <a:r>
              <a:rPr lang="en-US" smtClean="0"/>
              <a:t>Can be configured as little endian or big endian </a:t>
            </a:r>
          </a:p>
          <a:p>
            <a:pPr eaLnBrk="1" hangingPunct="1">
              <a:buFont typeface="Wingdings" pitchFamily="2" charset="2"/>
              <a:buChar char="Ø"/>
            </a:pPr>
            <a:r>
              <a:rPr lang="en-US" smtClean="0"/>
              <a:t>Little endian</a:t>
            </a:r>
          </a:p>
          <a:p>
            <a:pPr eaLnBrk="1" hangingPunct="1">
              <a:buFont typeface="Wingdings" pitchFamily="2" charset="2"/>
              <a:buChar char="Ø"/>
            </a:pPr>
            <a:r>
              <a:rPr lang="en-US" smtClean="0"/>
              <a:t>Big endian</a:t>
            </a:r>
          </a:p>
          <a:p>
            <a:pPr eaLnBrk="1" hangingPunct="1">
              <a:buFont typeface="Wingdings" pitchFamily="2" charset="2"/>
              <a:buChar char="Ø"/>
            </a:pPr>
            <a:endParaRPr lang="en-US" smtClean="0"/>
          </a:p>
          <a:p>
            <a:pPr eaLnBrk="1" hangingPunct="1">
              <a:buFont typeface="Wingdings" pitchFamily="2" charset="2"/>
              <a:buChar char="Ø"/>
            </a:pPr>
            <a:endParaRPr lang="en-US" smtClean="0"/>
          </a:p>
          <a:p>
            <a:pPr eaLnBrk="1" hangingPunct="1"/>
            <a:endParaRPr lang="en-US" smtClean="0"/>
          </a:p>
        </p:txBody>
      </p:sp>
    </p:spTree>
    <p:extLst>
      <p:ext uri="{BB962C8B-B14F-4D97-AF65-F5344CB8AC3E}">
        <p14:creationId xmlns:p14="http://schemas.microsoft.com/office/powerpoint/2010/main" val="16579408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smtClean="0"/>
              <a:t>Memory organization contd..</a:t>
            </a:r>
          </a:p>
        </p:txBody>
      </p:sp>
      <p:sp>
        <p:nvSpPr>
          <p:cNvPr id="26627" name="Rectangle 3"/>
          <p:cNvSpPr>
            <a:spLocks noGrp="1" noChangeArrowheads="1"/>
          </p:cNvSpPr>
          <p:nvPr>
            <p:ph type="body" idx="1"/>
          </p:nvPr>
        </p:nvSpPr>
        <p:spPr/>
        <p:txBody>
          <a:bodyPr/>
          <a:lstStyle/>
          <a:p>
            <a:pPr eaLnBrk="1" hangingPunct="1">
              <a:lnSpc>
                <a:spcPct val="90000"/>
              </a:lnSpc>
              <a:buFont typeface="Wingdings" pitchFamily="2" charset="2"/>
              <a:buChar char="Ø"/>
            </a:pPr>
            <a:r>
              <a:rPr lang="en-US" sz="2400" smtClean="0"/>
              <a:t>"Little Endian" means that the low-order byte of the number is stored in memory at the lowest address, and the high-order byte at the highest address. (The little end comes first.) For example, a 4 byte Long Int Byte3 Byte2 Byte1 Byte0 will be arranged in memory as follows: </a:t>
            </a:r>
          </a:p>
          <a:p>
            <a:pPr lvl="1" eaLnBrk="1" hangingPunct="1">
              <a:lnSpc>
                <a:spcPct val="90000"/>
              </a:lnSpc>
              <a:buFontTx/>
              <a:buChar char="o"/>
            </a:pPr>
            <a:r>
              <a:rPr lang="en-US" sz="2000" smtClean="0"/>
              <a:t>Base Address+0 Byte0 </a:t>
            </a:r>
          </a:p>
          <a:p>
            <a:pPr lvl="1" eaLnBrk="1" hangingPunct="1">
              <a:lnSpc>
                <a:spcPct val="90000"/>
              </a:lnSpc>
              <a:buFontTx/>
              <a:buChar char="o"/>
            </a:pPr>
            <a:r>
              <a:rPr lang="en-US" sz="2000" smtClean="0"/>
              <a:t>Base Address+1 Byte1 </a:t>
            </a:r>
          </a:p>
          <a:p>
            <a:pPr lvl="1" eaLnBrk="1" hangingPunct="1">
              <a:lnSpc>
                <a:spcPct val="90000"/>
              </a:lnSpc>
              <a:buFontTx/>
              <a:buChar char="o"/>
            </a:pPr>
            <a:r>
              <a:rPr lang="en-US" sz="2000" smtClean="0"/>
              <a:t>Base Address+2 Byte2 </a:t>
            </a:r>
          </a:p>
          <a:p>
            <a:pPr lvl="1" eaLnBrk="1" hangingPunct="1">
              <a:lnSpc>
                <a:spcPct val="90000"/>
              </a:lnSpc>
              <a:buFontTx/>
              <a:buChar char="o"/>
            </a:pPr>
            <a:r>
              <a:rPr lang="en-US" sz="2000" smtClean="0"/>
              <a:t>Base Address+3 Byte3 </a:t>
            </a:r>
          </a:p>
          <a:p>
            <a:pPr lvl="1" eaLnBrk="1" hangingPunct="1">
              <a:lnSpc>
                <a:spcPct val="90000"/>
              </a:lnSpc>
              <a:buFontTx/>
              <a:buChar char="o"/>
            </a:pPr>
            <a:endParaRPr lang="en-US" sz="2000" smtClean="0"/>
          </a:p>
          <a:p>
            <a:pPr eaLnBrk="1" hangingPunct="1">
              <a:lnSpc>
                <a:spcPct val="90000"/>
              </a:lnSpc>
              <a:buFont typeface="Wingdings" pitchFamily="2" charset="2"/>
              <a:buChar char="Ø"/>
            </a:pPr>
            <a:r>
              <a:rPr lang="en-US" sz="2400" smtClean="0"/>
              <a:t>Intel processors (those used in PC's) use "Little Endian" byte order. </a:t>
            </a:r>
            <a:br>
              <a:rPr lang="en-US" sz="2400" smtClean="0"/>
            </a:br>
            <a:endParaRPr lang="en-US" sz="2400" smtClean="0"/>
          </a:p>
        </p:txBody>
      </p:sp>
    </p:spTree>
    <p:extLst>
      <p:ext uri="{BB962C8B-B14F-4D97-AF65-F5344CB8AC3E}">
        <p14:creationId xmlns:p14="http://schemas.microsoft.com/office/powerpoint/2010/main" val="1365535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RISC Design Philosophy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RISC is characterized by limited number of instructions</a:t>
            </a:r>
          </a:p>
          <a:p>
            <a:r>
              <a:rPr lang="en-US" dirty="0" smtClean="0"/>
              <a:t>A complex instruction is obtained as a sequence of simple instructions. </a:t>
            </a:r>
          </a:p>
          <a:p>
            <a:r>
              <a:rPr lang="en-US" dirty="0" smtClean="0"/>
              <a:t>So, in RISC processor, software is complex but the processor architecture is simple.</a:t>
            </a:r>
          </a:p>
          <a:p>
            <a:r>
              <a:rPr lang="en-US" dirty="0" smtClean="0"/>
              <a:t>Large number of registers are required.</a:t>
            </a:r>
          </a:p>
          <a:p>
            <a:r>
              <a:rPr lang="en-US" dirty="0" smtClean="0"/>
              <a:t>Pipelined instruction execution.</a:t>
            </a:r>
          </a:p>
          <a:p>
            <a:endParaRPr lang="en-US" dirty="0" smtClean="0"/>
          </a:p>
          <a:p>
            <a:r>
              <a:rPr lang="en-US" dirty="0" smtClean="0"/>
              <a:t>Ex : ARM, ATMEL AVR, MIPS, Power PC etc</a:t>
            </a:r>
            <a:endParaRPr lang="en-US" dirty="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smtClean="0"/>
              <a:t>Memory Organization contd..</a:t>
            </a:r>
          </a:p>
        </p:txBody>
      </p:sp>
      <p:sp>
        <p:nvSpPr>
          <p:cNvPr id="27651" name="Rectangle 3"/>
          <p:cNvSpPr>
            <a:spLocks noGrp="1" noChangeArrowheads="1"/>
          </p:cNvSpPr>
          <p:nvPr>
            <p:ph type="body" idx="1"/>
          </p:nvPr>
        </p:nvSpPr>
        <p:spPr/>
        <p:txBody>
          <a:bodyPr/>
          <a:lstStyle/>
          <a:p>
            <a:pPr eaLnBrk="1" hangingPunct="1">
              <a:lnSpc>
                <a:spcPct val="90000"/>
              </a:lnSpc>
              <a:buFont typeface="Wingdings" pitchFamily="2" charset="2"/>
              <a:buChar char="Ø"/>
            </a:pPr>
            <a:r>
              <a:rPr lang="en-US" sz="2800" smtClean="0"/>
              <a:t>"Big Endian" means that the high-order byte of the number is stored in memory at the lowest address, and the low-order byte at the highest address. (The big end comes first.) Our Long Int, would then be stored as: </a:t>
            </a:r>
          </a:p>
          <a:p>
            <a:pPr lvl="1" eaLnBrk="1" hangingPunct="1">
              <a:lnSpc>
                <a:spcPct val="90000"/>
              </a:lnSpc>
              <a:buFontTx/>
              <a:buChar char="o"/>
            </a:pPr>
            <a:r>
              <a:rPr lang="en-US" sz="2400" smtClean="0"/>
              <a:t>Base Address+0 Byte3 </a:t>
            </a:r>
          </a:p>
          <a:p>
            <a:pPr lvl="1" eaLnBrk="1" hangingPunct="1">
              <a:lnSpc>
                <a:spcPct val="90000"/>
              </a:lnSpc>
              <a:buFontTx/>
              <a:buChar char="o"/>
            </a:pPr>
            <a:r>
              <a:rPr lang="en-US" sz="2400" smtClean="0"/>
              <a:t>Base Address+1 Byte2 </a:t>
            </a:r>
          </a:p>
          <a:p>
            <a:pPr lvl="1" eaLnBrk="1" hangingPunct="1">
              <a:lnSpc>
                <a:spcPct val="90000"/>
              </a:lnSpc>
              <a:buFontTx/>
              <a:buChar char="o"/>
            </a:pPr>
            <a:r>
              <a:rPr lang="en-US" sz="2400" smtClean="0"/>
              <a:t>Base Address+2 Byte1 </a:t>
            </a:r>
          </a:p>
          <a:p>
            <a:pPr lvl="1" eaLnBrk="1" hangingPunct="1">
              <a:lnSpc>
                <a:spcPct val="90000"/>
              </a:lnSpc>
              <a:buFontTx/>
              <a:buChar char="o"/>
            </a:pPr>
            <a:r>
              <a:rPr lang="en-US" sz="2400" smtClean="0"/>
              <a:t>Base Address+3 Byte0 </a:t>
            </a:r>
          </a:p>
          <a:p>
            <a:pPr eaLnBrk="1" hangingPunct="1">
              <a:lnSpc>
                <a:spcPct val="90000"/>
              </a:lnSpc>
              <a:buFont typeface="Wingdings" pitchFamily="2" charset="2"/>
              <a:buChar char="Ø"/>
            </a:pPr>
            <a:r>
              <a:rPr lang="en-US" sz="2800" smtClean="0"/>
              <a:t>Motorola processors (those used in Mac's) use "Big Endian" byte order. </a:t>
            </a:r>
          </a:p>
        </p:txBody>
      </p:sp>
    </p:spTree>
    <p:extLst>
      <p:ext uri="{BB962C8B-B14F-4D97-AF65-F5344CB8AC3E}">
        <p14:creationId xmlns:p14="http://schemas.microsoft.com/office/powerpoint/2010/main" val="103294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CISC Design Philosophy </a:t>
            </a:r>
            <a:endParaRPr lang="en-US" dirty="0"/>
          </a:p>
        </p:txBody>
      </p:sp>
      <p:sp>
        <p:nvSpPr>
          <p:cNvPr id="3" name="Content Placeholder 2"/>
          <p:cNvSpPr>
            <a:spLocks noGrp="1"/>
          </p:cNvSpPr>
          <p:nvPr>
            <p:ph idx="1"/>
          </p:nvPr>
        </p:nvSpPr>
        <p:spPr/>
        <p:txBody>
          <a:bodyPr/>
          <a:lstStyle/>
          <a:p>
            <a:r>
              <a:rPr lang="en-US" dirty="0" smtClean="0"/>
              <a:t>CISC is characterized by large instruction set.</a:t>
            </a:r>
          </a:p>
          <a:p>
            <a:r>
              <a:rPr lang="en-US" dirty="0" smtClean="0"/>
              <a:t>The aim of designing CISC processors is to reduce software complexity by increasing the complexity of processor architecture.</a:t>
            </a:r>
          </a:p>
          <a:p>
            <a:r>
              <a:rPr lang="en-US" dirty="0" smtClean="0"/>
              <a:t>Very small number of registers are available.</a:t>
            </a:r>
          </a:p>
          <a:p>
            <a:r>
              <a:rPr lang="es-ES" dirty="0" smtClean="0"/>
              <a:t>Ex : Intel X86 </a:t>
            </a:r>
            <a:r>
              <a:rPr lang="es-ES" dirty="0" err="1" smtClean="0"/>
              <a:t>family</a:t>
            </a:r>
            <a:r>
              <a:rPr lang="es-ES" dirty="0" smtClean="0"/>
              <a:t>, Motorola 68000 series.</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0" y="0"/>
            <a:ext cx="9144000" cy="632460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RISC –4 major design rules</a:t>
            </a: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Instructions</a:t>
            </a:r>
          </a:p>
          <a:p>
            <a:pPr marL="514350" indent="-514350">
              <a:buNone/>
            </a:pPr>
            <a:endParaRPr lang="en-US" dirty="0" smtClean="0"/>
          </a:p>
          <a:p>
            <a:r>
              <a:rPr lang="en-US" dirty="0" smtClean="0"/>
              <a:t>Reduced Number of Instructions</a:t>
            </a:r>
          </a:p>
          <a:p>
            <a:r>
              <a:rPr lang="en-US" dirty="0" smtClean="0"/>
              <a:t>Execute in a single cycle</a:t>
            </a:r>
          </a:p>
          <a:p>
            <a:r>
              <a:rPr lang="en-US" dirty="0" smtClean="0"/>
              <a:t>The compiler synthesizes complicated operations</a:t>
            </a:r>
          </a:p>
          <a:p>
            <a:r>
              <a:rPr lang="en-US" dirty="0" smtClean="0"/>
              <a:t>Each instruction is a fixed length</a:t>
            </a:r>
          </a:p>
          <a:p>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TotalTime>
  <Words>1544</Words>
  <Application>Microsoft Office PowerPoint</Application>
  <PresentationFormat>On-screen Show (4:3)</PresentationFormat>
  <Paragraphs>276</Paragraphs>
  <Slides>60</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60</vt:i4>
      </vt:variant>
    </vt:vector>
  </HeadingPairs>
  <TitlesOfParts>
    <vt:vector size="67" baseType="lpstr">
      <vt:lpstr>Arial</vt:lpstr>
      <vt:lpstr>Calibri</vt:lpstr>
      <vt:lpstr>Courier New</vt:lpstr>
      <vt:lpstr>Helvetica</vt:lpstr>
      <vt:lpstr>Times New Roman</vt:lpstr>
      <vt:lpstr>Wingdings</vt:lpstr>
      <vt:lpstr>Office Theme</vt:lpstr>
      <vt:lpstr>ARM - Advanced RISC Machines </vt:lpstr>
      <vt:lpstr> ARM Design Philosophy </vt:lpstr>
      <vt:lpstr>ARM Design Philosophy </vt:lpstr>
      <vt:lpstr>ARM processor core based microcontrollers</vt:lpstr>
      <vt:lpstr>ARM7TDMI</vt:lpstr>
      <vt:lpstr>The RISC Design Philosophy </vt:lpstr>
      <vt:lpstr>The CISC Design Philosophy </vt:lpstr>
      <vt:lpstr>PowerPoint Presentation</vt:lpstr>
      <vt:lpstr>RISC –4 major design rules</vt:lpstr>
      <vt:lpstr>PowerPoint Presentation</vt:lpstr>
      <vt:lpstr>PowerPoint Presentation</vt:lpstr>
      <vt:lpstr>PowerPoint Presentation</vt:lpstr>
      <vt:lpstr>Load/Store Architecture</vt:lpstr>
      <vt:lpstr>Overview: Core Data Path</vt:lpstr>
      <vt:lpstr>PowerPoint Presentation</vt:lpstr>
      <vt:lpstr>PowerPoint Presentation</vt:lpstr>
      <vt:lpstr>Registers</vt:lpstr>
      <vt:lpstr>Registers contd..</vt:lpstr>
      <vt:lpstr>PowerPoint Presentation</vt:lpstr>
      <vt:lpstr>PowerPoint Presentation</vt:lpstr>
      <vt:lpstr>PowerPoint Presentation</vt:lpstr>
      <vt:lpstr>PowerPoint Presentation</vt:lpstr>
      <vt:lpstr>Processor modes</vt:lpstr>
      <vt:lpstr>Processor modes contd..</vt:lpstr>
      <vt:lpstr>Privileged modes</vt:lpstr>
      <vt:lpstr>Privileged modes contd..</vt:lpstr>
      <vt:lpstr>PowerPoint Presentation</vt:lpstr>
      <vt:lpstr>Banked Registers</vt:lpstr>
      <vt:lpstr>PowerPoint Presentation</vt:lpstr>
      <vt:lpstr>SPSR </vt:lpstr>
      <vt:lpstr>Mode changing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ARM Memory organisation</vt:lpstr>
      <vt:lpstr>Memory organization contd..</vt:lpstr>
      <vt:lpstr>Memory Organization contd..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ARM - Advanced RISC Machines </dc:title>
  <dc:creator/>
  <cp:lastModifiedBy>hp</cp:lastModifiedBy>
  <cp:revision>96</cp:revision>
  <dcterms:created xsi:type="dcterms:W3CDTF">2006-08-16T00:00:00Z</dcterms:created>
  <dcterms:modified xsi:type="dcterms:W3CDTF">2023-01-13T06:00:07Z</dcterms:modified>
</cp:coreProperties>
</file>