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8" r:id="rId4"/>
    <p:sldId id="269" r:id="rId5"/>
    <p:sldId id="271" r:id="rId6"/>
    <p:sldId id="270" r:id="rId7"/>
    <p:sldId id="272" r:id="rId8"/>
    <p:sldId id="273" r:id="rId9"/>
    <p:sldId id="274" r:id="rId10"/>
    <p:sldId id="27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D9"/>
    <a:srgbClr val="FFEBEB"/>
    <a:srgbClr val="FA8072"/>
    <a:srgbClr val="FEF6F0"/>
    <a:srgbClr val="153472"/>
    <a:srgbClr val="1D4999"/>
    <a:srgbClr val="44546A"/>
    <a:srgbClr val="FFFFFF"/>
    <a:srgbClr val="E3EEFF"/>
    <a:srgbClr val="F0F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41"/>
  </p:normalViewPr>
  <p:slideViewPr>
    <p:cSldViewPr snapToGrid="0" snapToObjects="1">
      <p:cViewPr>
        <p:scale>
          <a:sx n="100" d="100"/>
          <a:sy n="100" d="100"/>
        </p:scale>
        <p:origin x="-34" y="-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563A-2595-614B-87AD-59F1B101B29B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B47AD-2364-C943-AA1C-AC9D7A1ABA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39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3A83C-5402-0B4A-B035-42A80E6889DD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2CDCE-C29B-694F-8FD5-4FB733BAE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104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62CDCE-C29B-694F-8FD5-4FB733BAEB05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68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62CDCE-C29B-694F-8FD5-4FB733BAEB05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8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62CDCE-C29B-694F-8FD5-4FB733BAEB05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67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62CDCE-C29B-694F-8FD5-4FB733BAEB05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93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62CDCE-C29B-694F-8FD5-4FB733BAEB05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1181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62CDCE-C29B-694F-8FD5-4FB733BAEB05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107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62CDCE-C29B-694F-8FD5-4FB733BAEB05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203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62CDCE-C29B-694F-8FD5-4FB733BAEB05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30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BCC7-A9DF-1B49-9CC2-E81D0728BF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25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BCC7-A9DF-1B49-9CC2-E81D0728BF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39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BCC7-A9DF-1B49-9CC2-E81D0728BF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742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0C5-AB40-4F47-AA80-F8D672C44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54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88579" y="102364"/>
            <a:ext cx="10941268" cy="717441"/>
          </a:xfrm>
        </p:spPr>
        <p:txBody>
          <a:bodyPr lIns="0" rIns="0" anchor="b">
            <a:noAutofit/>
          </a:bodyPr>
          <a:lstStyle>
            <a:lvl1pPr>
              <a:defRPr sz="1800" b="1">
                <a:solidFill>
                  <a:schemeClr val="accent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93076"/>
            <a:ext cx="10515600" cy="5083888"/>
          </a:xfrm>
        </p:spPr>
        <p:txBody>
          <a:bodyPr>
            <a:normAutofit/>
          </a:bodyPr>
          <a:lstStyle>
            <a:lvl1pPr>
              <a:defRPr sz="2400"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defRPr sz="1800">
                <a:latin typeface="Arial" charset="0"/>
                <a:ea typeface="Arial" charset="0"/>
                <a:cs typeface="Arial" charset="0"/>
              </a:defRPr>
            </a:lvl3pPr>
            <a:lvl4pPr>
              <a:defRPr sz="1600">
                <a:latin typeface="Arial" charset="0"/>
                <a:ea typeface="Arial" charset="0"/>
                <a:cs typeface="Arial" charset="0"/>
              </a:defRPr>
            </a:lvl4pPr>
            <a:lvl5pPr>
              <a:defRPr sz="16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485023" y="6481860"/>
            <a:ext cx="621813" cy="365125"/>
          </a:xfr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ECBD0C5-AB40-4F47-AA80-F8D672C44238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588579" y="830318"/>
            <a:ext cx="10941269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533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0C5-AB40-4F47-AA80-F8D672C44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060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0C5-AB40-4F47-AA80-F8D672C44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83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0C5-AB40-4F47-AA80-F8D672C44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009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0C5-AB40-4F47-AA80-F8D672C44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792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0C5-AB40-4F47-AA80-F8D672C44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701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0C5-AB40-4F47-AA80-F8D672C44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0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BCC7-A9DF-1B49-9CC2-E81D0728BF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40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0C5-AB40-4F47-AA80-F8D672C44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556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0C5-AB40-4F47-AA80-F8D672C44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720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D0C5-AB40-4F47-AA80-F8D672C44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10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BCC7-A9DF-1B49-9CC2-E81D0728BF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06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BCC7-A9DF-1B49-9CC2-E81D0728BF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67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BCC7-A9DF-1B49-9CC2-E81D0728BF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84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BCC7-A9DF-1B49-9CC2-E81D0728BF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11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BCC7-A9DF-1B49-9CC2-E81D0728BF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9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BCC7-A9DF-1B49-9CC2-E81D0728BF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57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BCC7-A9DF-1B49-9CC2-E81D0728BF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24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BCC7-A9DF-1B49-9CC2-E81D0728BF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28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BD0C5-AB40-4F47-AA80-F8D672C442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98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2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svg"/><Relationship Id="rId11" Type="http://schemas.openxmlformats.org/officeDocument/2006/relationships/image" Target="../media/image2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83564" y="3147848"/>
            <a:ext cx="10024872" cy="819314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Indoor localization using WIFI fingerprinting</a:t>
            </a:r>
            <a:endParaRPr lang="fr-FR" sz="4000" dirty="0">
              <a:solidFill>
                <a:schemeClr val="accent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928258"/>
            <a:ext cx="9144000" cy="412914"/>
          </a:xfrm>
        </p:spPr>
        <p:txBody>
          <a:bodyPr anchor="ctr">
            <a:normAutofit/>
          </a:bodyPr>
          <a:lstStyle/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December 18</a:t>
            </a:r>
            <a:r>
              <a:rPr lang="en-US" sz="1800" i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th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, 2019</a:t>
            </a:r>
            <a:endParaRPr lang="fr-FR" sz="18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173736" y="6406660"/>
            <a:ext cx="3026664" cy="412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Aniss Nigro</a:t>
            </a:r>
            <a:endParaRPr lang="fr-FR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" name="Triangle rectangle 8">
            <a:extLst>
              <a:ext uri="{FF2B5EF4-FFF2-40B4-BE49-F238E27FC236}">
                <a16:creationId xmlns:a16="http://schemas.microsoft.com/office/drawing/2014/main" id="{54A88CCA-7617-4C24-BE76-31153840A2CE}"/>
              </a:ext>
            </a:extLst>
          </p:cNvPr>
          <p:cNvSpPr/>
          <p:nvPr/>
        </p:nvSpPr>
        <p:spPr>
          <a:xfrm rot="16200000">
            <a:off x="6494418" y="1160416"/>
            <a:ext cx="1293222" cy="10101943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82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EEAB2E-7729-46FE-A619-FA03459C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27200"/>
          <a:stretch/>
        </p:blipFill>
        <p:spPr>
          <a:xfrm>
            <a:off x="4345434" y="501027"/>
            <a:ext cx="3501131" cy="254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0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Objectives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CBD0C5-AB40-4F47-AA80-F8D672C44238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7" name="Triangle rectangle 8">
            <a:extLst>
              <a:ext uri="{FF2B5EF4-FFF2-40B4-BE49-F238E27FC236}">
                <a16:creationId xmlns:a16="http://schemas.microsoft.com/office/drawing/2014/main" id="{E22B4143-248E-439C-BEFD-C8A2B34E755C}"/>
              </a:ext>
            </a:extLst>
          </p:cNvPr>
          <p:cNvSpPr/>
          <p:nvPr/>
        </p:nvSpPr>
        <p:spPr>
          <a:xfrm rot="10800000" flipH="1">
            <a:off x="-1" y="-1"/>
            <a:ext cx="357051" cy="6858000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ZoneTexte 9">
            <a:extLst>
              <a:ext uri="{FF2B5EF4-FFF2-40B4-BE49-F238E27FC236}">
                <a16:creationId xmlns:a16="http://schemas.microsoft.com/office/drawing/2014/main" id="{DE8772B3-5335-421F-9C8C-5E432D88E307}"/>
              </a:ext>
            </a:extLst>
          </p:cNvPr>
          <p:cNvSpPr txBox="1">
            <a:spLocks/>
          </p:cNvSpPr>
          <p:nvPr/>
        </p:nvSpPr>
        <p:spPr>
          <a:xfrm>
            <a:off x="744027" y="885134"/>
            <a:ext cx="8189661" cy="17026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issues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to indoor localization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Evaluate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indoor localization via WIFI fingerprinting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Propose solutions to </a:t>
            </a:r>
            <a:r>
              <a:rPr 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improve the results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deploy the solution</a:t>
            </a:r>
          </a:p>
        </p:txBody>
      </p:sp>
    </p:spTree>
    <p:extLst>
      <p:ext uri="{BB962C8B-B14F-4D97-AF65-F5344CB8AC3E}">
        <p14:creationId xmlns:p14="http://schemas.microsoft.com/office/powerpoint/2010/main" val="57363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A88ED3A-5408-4948-A4A2-C664E763B18F}"/>
              </a:ext>
            </a:extLst>
          </p:cNvPr>
          <p:cNvSpPr/>
          <p:nvPr/>
        </p:nvSpPr>
        <p:spPr>
          <a:xfrm>
            <a:off x="5728718" y="4581144"/>
            <a:ext cx="4672583" cy="1051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408A9B-AE59-4FB4-B7F1-B0EE7EAC4AE9}"/>
              </a:ext>
            </a:extLst>
          </p:cNvPr>
          <p:cNvSpPr/>
          <p:nvPr/>
        </p:nvSpPr>
        <p:spPr>
          <a:xfrm>
            <a:off x="3965237" y="2828651"/>
            <a:ext cx="4159207" cy="1305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Process to indoor localization via WIFI fingerprinting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CBD0C5-AB40-4F47-AA80-F8D672C44238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D732AD-DEB9-4759-AE02-9F1DDAE7D94F}"/>
              </a:ext>
            </a:extLst>
          </p:cNvPr>
          <p:cNvSpPr/>
          <p:nvPr/>
        </p:nvSpPr>
        <p:spPr>
          <a:xfrm>
            <a:off x="2253997" y="1344168"/>
            <a:ext cx="3739896" cy="1115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rectangle 8">
            <a:extLst>
              <a:ext uri="{FF2B5EF4-FFF2-40B4-BE49-F238E27FC236}">
                <a16:creationId xmlns:a16="http://schemas.microsoft.com/office/drawing/2014/main" id="{E22B4143-248E-439C-BEFD-C8A2B34E755C}"/>
              </a:ext>
            </a:extLst>
          </p:cNvPr>
          <p:cNvSpPr/>
          <p:nvPr/>
        </p:nvSpPr>
        <p:spPr>
          <a:xfrm rot="10800000" flipH="1">
            <a:off x="-1" y="-1"/>
            <a:ext cx="357051" cy="6858000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DC3D7-9908-44E5-A9D8-5735604699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b="25867"/>
          <a:stretch/>
        </p:blipFill>
        <p:spPr>
          <a:xfrm>
            <a:off x="2387898" y="1318600"/>
            <a:ext cx="1387073" cy="1028284"/>
          </a:xfrm>
          <a:prstGeom prst="rect">
            <a:avLst/>
          </a:prstGeom>
        </p:spPr>
      </p:pic>
      <p:sp>
        <p:nvSpPr>
          <p:cNvPr id="7" name="ZoneTexte 9">
            <a:extLst>
              <a:ext uri="{FF2B5EF4-FFF2-40B4-BE49-F238E27FC236}">
                <a16:creationId xmlns:a16="http://schemas.microsoft.com/office/drawing/2014/main" id="{AEFB71AF-6E67-4F80-BBAA-9CBFFF4B95D0}"/>
              </a:ext>
            </a:extLst>
          </p:cNvPr>
          <p:cNvSpPr txBox="1">
            <a:spLocks/>
          </p:cNvSpPr>
          <p:nvPr/>
        </p:nvSpPr>
        <p:spPr>
          <a:xfrm>
            <a:off x="3774972" y="1538002"/>
            <a:ext cx="2218922" cy="71744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Identify the building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using WAPs RSSI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AEBBAB-CAC1-4974-8452-8AD7E25B106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56701" y="2941503"/>
            <a:ext cx="948113" cy="1075743"/>
          </a:xfrm>
          <a:prstGeom prst="rect">
            <a:avLst/>
          </a:prstGeom>
        </p:spPr>
      </p:pic>
      <p:sp>
        <p:nvSpPr>
          <p:cNvPr id="25" name="ZoneTexte 9">
            <a:extLst>
              <a:ext uri="{FF2B5EF4-FFF2-40B4-BE49-F238E27FC236}">
                <a16:creationId xmlns:a16="http://schemas.microsoft.com/office/drawing/2014/main" id="{F90DCA89-6B81-458C-8414-11325EA0C3D7}"/>
              </a:ext>
            </a:extLst>
          </p:cNvPr>
          <p:cNvSpPr txBox="1">
            <a:spLocks/>
          </p:cNvSpPr>
          <p:nvPr/>
        </p:nvSpPr>
        <p:spPr>
          <a:xfrm>
            <a:off x="5068823" y="3120653"/>
            <a:ext cx="3055622" cy="71744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Identify the floor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using WAPs RSSI and Building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AED5578-B85A-472E-AC8D-37717E240B9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b="13867"/>
          <a:stretch/>
        </p:blipFill>
        <p:spPr>
          <a:xfrm>
            <a:off x="5871973" y="4728137"/>
            <a:ext cx="832943" cy="717442"/>
          </a:xfrm>
          <a:prstGeom prst="rect">
            <a:avLst/>
          </a:prstGeom>
        </p:spPr>
      </p:pic>
      <p:sp>
        <p:nvSpPr>
          <p:cNvPr id="28" name="ZoneTexte 9">
            <a:extLst>
              <a:ext uri="{FF2B5EF4-FFF2-40B4-BE49-F238E27FC236}">
                <a16:creationId xmlns:a16="http://schemas.microsoft.com/office/drawing/2014/main" id="{AF46843D-EED8-4AF4-AB19-034641EB07AA}"/>
              </a:ext>
            </a:extLst>
          </p:cNvPr>
          <p:cNvSpPr txBox="1">
            <a:spLocks/>
          </p:cNvSpPr>
          <p:nvPr/>
        </p:nvSpPr>
        <p:spPr>
          <a:xfrm>
            <a:off x="6704916" y="4764713"/>
            <a:ext cx="3622016" cy="71744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Estimate the longitude and latitude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using WAPs RSSI, Building and Floor</a:t>
            </a:r>
          </a:p>
        </p:txBody>
      </p:sp>
      <p:sp>
        <p:nvSpPr>
          <p:cNvPr id="35" name="Arrow: Bent-Up 34">
            <a:extLst>
              <a:ext uri="{FF2B5EF4-FFF2-40B4-BE49-F238E27FC236}">
                <a16:creationId xmlns:a16="http://schemas.microsoft.com/office/drawing/2014/main" id="{FCC6FF1E-CF74-45F4-97C0-0C7A9FC9DC61}"/>
              </a:ext>
            </a:extLst>
          </p:cNvPr>
          <p:cNvSpPr/>
          <p:nvPr/>
        </p:nvSpPr>
        <p:spPr>
          <a:xfrm rot="5400000">
            <a:off x="3176884" y="2531655"/>
            <a:ext cx="723690" cy="722376"/>
          </a:xfrm>
          <a:prstGeom prst="bentUpArrow">
            <a:avLst>
              <a:gd name="adj1" fmla="val 12342"/>
              <a:gd name="adj2" fmla="val 13608"/>
              <a:gd name="adj3" fmla="val 2468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Bent-Up 35">
            <a:extLst>
              <a:ext uri="{FF2B5EF4-FFF2-40B4-BE49-F238E27FC236}">
                <a16:creationId xmlns:a16="http://schemas.microsoft.com/office/drawing/2014/main" id="{5B47A13D-89E4-41DB-AAB0-FD7660B5D5B3}"/>
              </a:ext>
            </a:extLst>
          </p:cNvPr>
          <p:cNvSpPr/>
          <p:nvPr/>
        </p:nvSpPr>
        <p:spPr>
          <a:xfrm rot="5400000">
            <a:off x="4952788" y="4200939"/>
            <a:ext cx="723690" cy="722376"/>
          </a:xfrm>
          <a:prstGeom prst="bentUpArrow">
            <a:avLst>
              <a:gd name="adj1" fmla="val 12342"/>
              <a:gd name="adj2" fmla="val 13608"/>
              <a:gd name="adj3" fmla="val 2468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Preprocessing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CBD0C5-AB40-4F47-AA80-F8D672C44238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7" name="Triangle rectangle 8">
            <a:extLst>
              <a:ext uri="{FF2B5EF4-FFF2-40B4-BE49-F238E27FC236}">
                <a16:creationId xmlns:a16="http://schemas.microsoft.com/office/drawing/2014/main" id="{E22B4143-248E-439C-BEFD-C8A2B34E755C}"/>
              </a:ext>
            </a:extLst>
          </p:cNvPr>
          <p:cNvSpPr/>
          <p:nvPr/>
        </p:nvSpPr>
        <p:spPr>
          <a:xfrm rot="10800000" flipH="1">
            <a:off x="-1" y="-1"/>
            <a:ext cx="357051" cy="6858000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C6B8B-8FD5-402C-99A3-B82483BCF7BD}"/>
              </a:ext>
            </a:extLst>
          </p:cNvPr>
          <p:cNvSpPr/>
          <p:nvPr/>
        </p:nvSpPr>
        <p:spPr>
          <a:xfrm>
            <a:off x="1421458" y="1120320"/>
            <a:ext cx="4375837" cy="1691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Review the values in a logical way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“100” meaning “no signal” should be lower than the ones with signal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Replacing the “100” values into “-110”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RSSI lower than “-90” is similar to having no signal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Replacing all values &lt; “-90” to “-110”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81A4B7-238D-4FBC-8A25-3A16F9659D82}"/>
              </a:ext>
            </a:extLst>
          </p:cNvPr>
          <p:cNvSpPr/>
          <p:nvPr/>
        </p:nvSpPr>
        <p:spPr>
          <a:xfrm>
            <a:off x="6059213" y="1120320"/>
            <a:ext cx="4375837" cy="1691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Removing useless and ambiguous WAPs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WAPs with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variance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don’t give us any useful information and should be removed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WAPs that gives us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 information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be removed: 248, 113, 114, 186, 187, 180, 181, 189, 46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C4B55F-2392-44C1-84E8-54FCACD3049D}"/>
              </a:ext>
            </a:extLst>
          </p:cNvPr>
          <p:cNvSpPr/>
          <p:nvPr/>
        </p:nvSpPr>
        <p:spPr>
          <a:xfrm>
            <a:off x="1421458" y="3021035"/>
            <a:ext cx="4375837" cy="1915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Remove duplicates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the observations that have the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exact same values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an observation has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 WAPs signals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keep only one observation with the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best RSSI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(if a WAP is not detected by one of the observation, replace the value by “-110”)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59B984-4034-4B27-98E6-4D466D8BF9E9}"/>
              </a:ext>
            </a:extLst>
          </p:cNvPr>
          <p:cNvSpPr/>
          <p:nvPr/>
        </p:nvSpPr>
        <p:spPr>
          <a:xfrm>
            <a:off x="6059212" y="3021035"/>
            <a:ext cx="4375837" cy="1915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Remove observations with no signal</a:t>
            </a:r>
          </a:p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and the ones that moves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an observation has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signal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remove it (only for the training dataset)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Comparing Training and Validation datasets, if a WAP is in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 buildings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remove it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82E76F-06A0-4271-9488-F9AB6EB54DF0}"/>
              </a:ext>
            </a:extLst>
          </p:cNvPr>
          <p:cNvSpPr/>
          <p:nvPr/>
        </p:nvSpPr>
        <p:spPr>
          <a:xfrm>
            <a:off x="1344168" y="1028880"/>
            <a:ext cx="237744" cy="237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1</a:t>
            </a:r>
            <a:endParaRPr lang="en-US" sz="12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E65FF-9B57-41DE-B38D-CFAF2DE4F469}"/>
              </a:ext>
            </a:extLst>
          </p:cNvPr>
          <p:cNvSpPr/>
          <p:nvPr/>
        </p:nvSpPr>
        <p:spPr>
          <a:xfrm>
            <a:off x="5977128" y="1028880"/>
            <a:ext cx="237744" cy="237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2</a:t>
            </a:r>
            <a:endParaRPr lang="en-US" sz="12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5E7BCB-8E1A-470E-8DDC-8C4C4D2C5391}"/>
              </a:ext>
            </a:extLst>
          </p:cNvPr>
          <p:cNvSpPr/>
          <p:nvPr/>
        </p:nvSpPr>
        <p:spPr>
          <a:xfrm>
            <a:off x="1302586" y="2917296"/>
            <a:ext cx="237744" cy="237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3</a:t>
            </a:r>
            <a:endParaRPr lang="en-US" sz="12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CDF607-E3E5-44BB-AE70-75E81270E6F0}"/>
              </a:ext>
            </a:extLst>
          </p:cNvPr>
          <p:cNvSpPr/>
          <p:nvPr/>
        </p:nvSpPr>
        <p:spPr>
          <a:xfrm>
            <a:off x="5977128" y="2917296"/>
            <a:ext cx="237744" cy="237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4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3001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9">
            <a:extLst>
              <a:ext uri="{FF2B5EF4-FFF2-40B4-BE49-F238E27FC236}">
                <a16:creationId xmlns:a16="http://schemas.microsoft.com/office/drawing/2014/main" id="{F26205D5-91B4-40DA-BA52-41F9843FAD3F}"/>
              </a:ext>
            </a:extLst>
          </p:cNvPr>
          <p:cNvSpPr txBox="1">
            <a:spLocks/>
          </p:cNvSpPr>
          <p:nvPr/>
        </p:nvSpPr>
        <p:spPr>
          <a:xfrm>
            <a:off x="1310955" y="1357494"/>
            <a:ext cx="8912037" cy="1898880"/>
          </a:xfrm>
          <a:prstGeom prst="rect">
            <a:avLst/>
          </a:prstGeom>
          <a:solidFill>
            <a:srgbClr val="FEF6F0"/>
          </a:solidFill>
        </p:spPr>
        <p:txBody>
          <a:bodyPr wrap="square" bIns="144000" rtlCol="0" anchor="b">
            <a:noAutofit/>
          </a:bodyPr>
          <a:lstStyle/>
          <a:p>
            <a:pPr marL="265113" indent="-265113"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Creation of a table of WAPs and their according building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(based on the number of observations)</a:t>
            </a:r>
          </a:p>
          <a:p>
            <a:pPr marL="265113" indent="-265113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each observation, calculate the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ratio of WAPs in building 0, 1 and 2</a:t>
            </a:r>
          </a:p>
          <a:p>
            <a:pPr marL="265113" indent="-265113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one of the ratios is superior than 45% (even distribution of buildings),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the building according to the WAP with the best RSSI</a:t>
            </a:r>
          </a:p>
          <a:p>
            <a:pPr marL="265113" indent="-265113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one of the ratios is less than 45%,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the most represented building according to WAPs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29C894-9891-4B56-9FB4-AAEE4171E139}"/>
              </a:ext>
            </a:extLst>
          </p:cNvPr>
          <p:cNvSpPr/>
          <p:nvPr/>
        </p:nvSpPr>
        <p:spPr>
          <a:xfrm>
            <a:off x="0" y="1033272"/>
            <a:ext cx="12192000" cy="4472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For this task, machine learning was not used, a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dedicated algorithm was developed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Building detection using WAPs RSSI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CBD0C5-AB40-4F47-AA80-F8D672C44238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7" name="Triangle rectangle 8">
            <a:extLst>
              <a:ext uri="{FF2B5EF4-FFF2-40B4-BE49-F238E27FC236}">
                <a16:creationId xmlns:a16="http://schemas.microsoft.com/office/drawing/2014/main" id="{E22B4143-248E-439C-BEFD-C8A2B34E755C}"/>
              </a:ext>
            </a:extLst>
          </p:cNvPr>
          <p:cNvSpPr/>
          <p:nvPr/>
        </p:nvSpPr>
        <p:spPr>
          <a:xfrm rot="10800000" flipH="1">
            <a:off x="-1" y="-1"/>
            <a:ext cx="357051" cy="6858000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6997B9-0216-4052-87CE-2B78AC621063}"/>
              </a:ext>
            </a:extLst>
          </p:cNvPr>
          <p:cNvSpPr/>
          <p:nvPr/>
        </p:nvSpPr>
        <p:spPr>
          <a:xfrm>
            <a:off x="4498992" y="6073603"/>
            <a:ext cx="3194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sz="1200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uilding</a:t>
            </a:r>
            <a:r>
              <a:rPr lang="en-US" sz="12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detection results on validation dataset</a:t>
            </a:r>
            <a:endParaRPr lang="en-US" sz="1200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00A009-8B7A-4ED9-8160-610E9AB47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699" y="3501044"/>
            <a:ext cx="2993028" cy="254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9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Floor detection using WAPs RSSI and Building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CBD0C5-AB40-4F47-AA80-F8D672C44238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7" name="Triangle rectangle 8">
            <a:extLst>
              <a:ext uri="{FF2B5EF4-FFF2-40B4-BE49-F238E27FC236}">
                <a16:creationId xmlns:a16="http://schemas.microsoft.com/office/drawing/2014/main" id="{E22B4143-248E-439C-BEFD-C8A2B34E755C}"/>
              </a:ext>
            </a:extLst>
          </p:cNvPr>
          <p:cNvSpPr/>
          <p:nvPr/>
        </p:nvSpPr>
        <p:spPr>
          <a:xfrm rot="10800000" flipH="1">
            <a:off x="-1" y="-1"/>
            <a:ext cx="357051" cy="6858000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46D2F8-2D8C-4798-B867-2E1915C5421D}"/>
              </a:ext>
            </a:extLst>
          </p:cNvPr>
          <p:cNvCxnSpPr>
            <a:cxnSpLocks/>
          </p:cNvCxnSpPr>
          <p:nvPr/>
        </p:nvCxnSpPr>
        <p:spPr>
          <a:xfrm>
            <a:off x="4334256" y="1042416"/>
            <a:ext cx="0" cy="5596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8F7134-5BF7-4B61-B323-C42158CEC806}"/>
              </a:ext>
            </a:extLst>
          </p:cNvPr>
          <p:cNvCxnSpPr>
            <a:cxnSpLocks/>
          </p:cNvCxnSpPr>
          <p:nvPr/>
        </p:nvCxnSpPr>
        <p:spPr>
          <a:xfrm>
            <a:off x="8028432" y="1042416"/>
            <a:ext cx="0" cy="5596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D8089B3-0F22-4D17-B1EB-6BA6A5EF0270}"/>
              </a:ext>
            </a:extLst>
          </p:cNvPr>
          <p:cNvSpPr/>
          <p:nvPr/>
        </p:nvSpPr>
        <p:spPr>
          <a:xfrm>
            <a:off x="1723861" y="1033272"/>
            <a:ext cx="1243584" cy="447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Building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61D526-3B82-4873-9B5A-A8D6A1F53E33}"/>
              </a:ext>
            </a:extLst>
          </p:cNvPr>
          <p:cNvSpPr/>
          <p:nvPr/>
        </p:nvSpPr>
        <p:spPr>
          <a:xfrm>
            <a:off x="5559552" y="1033271"/>
            <a:ext cx="1243584" cy="447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Building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B95CB7-52B5-40CD-BDC4-D7E72077B45E}"/>
              </a:ext>
            </a:extLst>
          </p:cNvPr>
          <p:cNvSpPr/>
          <p:nvPr/>
        </p:nvSpPr>
        <p:spPr>
          <a:xfrm>
            <a:off x="9253729" y="1033270"/>
            <a:ext cx="1243584" cy="447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Building 2</a:t>
            </a:r>
          </a:p>
        </p:txBody>
      </p:sp>
      <p:sp>
        <p:nvSpPr>
          <p:cNvPr id="12" name="ZoneTexte 9">
            <a:extLst>
              <a:ext uri="{FF2B5EF4-FFF2-40B4-BE49-F238E27FC236}">
                <a16:creationId xmlns:a16="http://schemas.microsoft.com/office/drawing/2014/main" id="{45C30409-1BA9-4250-9816-5410652AAFC3}"/>
              </a:ext>
            </a:extLst>
          </p:cNvPr>
          <p:cNvSpPr txBox="1">
            <a:spLocks/>
          </p:cNvSpPr>
          <p:nvPr/>
        </p:nvSpPr>
        <p:spPr>
          <a:xfrm>
            <a:off x="651123" y="1604383"/>
            <a:ext cx="3389060" cy="2565281"/>
          </a:xfrm>
          <a:prstGeom prst="rect">
            <a:avLst/>
          </a:prstGeom>
          <a:solidFill>
            <a:srgbClr val="FEF6F0"/>
          </a:solidFill>
        </p:spPr>
        <p:txBody>
          <a:bodyPr wrap="square" tIns="108000" bIns="36000" rtlCol="0" anchor="t">
            <a:noAutofit/>
          </a:bodyPr>
          <a:lstStyle/>
          <a:p>
            <a:pPr marL="182563" indent="-182563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only the observation of building 0</a:t>
            </a:r>
          </a:p>
          <a:p>
            <a:pPr marL="182563" indent="-182563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WAPs with no variance</a:t>
            </a:r>
          </a:p>
          <a:p>
            <a:pPr marL="182563" indent="-182563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ambiguous observations from the training dataset</a:t>
            </a:r>
          </a:p>
          <a:p>
            <a:pPr marL="182563" indent="-182563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 the model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(Random Forest)</a:t>
            </a:r>
          </a:p>
          <a:p>
            <a:pPr marL="182563" indent="-182563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 the model to the validation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78C11-8BE0-408A-BF7C-D98D8B46B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89" y="4284426"/>
            <a:ext cx="2552636" cy="20605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4CE4EF4-5DB6-437C-BAD9-EB395CAF8BE7}"/>
              </a:ext>
            </a:extLst>
          </p:cNvPr>
          <p:cNvSpPr/>
          <p:nvPr/>
        </p:nvSpPr>
        <p:spPr>
          <a:xfrm>
            <a:off x="1176239" y="6350121"/>
            <a:ext cx="2338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Floor detection results on validation dataset (B0)</a:t>
            </a:r>
            <a:endParaRPr lang="en-US" sz="1200" u="sng" dirty="0"/>
          </a:p>
        </p:txBody>
      </p:sp>
      <p:sp>
        <p:nvSpPr>
          <p:cNvPr id="18" name="ZoneTexte 9">
            <a:extLst>
              <a:ext uri="{FF2B5EF4-FFF2-40B4-BE49-F238E27FC236}">
                <a16:creationId xmlns:a16="http://schemas.microsoft.com/office/drawing/2014/main" id="{13F24CED-2DEB-4693-9444-5D516ACB584C}"/>
              </a:ext>
            </a:extLst>
          </p:cNvPr>
          <p:cNvSpPr txBox="1">
            <a:spLocks/>
          </p:cNvSpPr>
          <p:nvPr/>
        </p:nvSpPr>
        <p:spPr>
          <a:xfrm>
            <a:off x="4486814" y="1604382"/>
            <a:ext cx="3389060" cy="2565282"/>
          </a:xfrm>
          <a:prstGeom prst="rect">
            <a:avLst/>
          </a:prstGeom>
          <a:solidFill>
            <a:srgbClr val="FEF6F0"/>
          </a:solidFill>
        </p:spPr>
        <p:txBody>
          <a:bodyPr wrap="square" tIns="108000" bIns="36000" rtlCol="0" anchor="t">
            <a:noAutofit/>
          </a:bodyPr>
          <a:lstStyle/>
          <a:p>
            <a:pPr marL="182563" indent="-182563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only the observation of building 1</a:t>
            </a:r>
          </a:p>
          <a:p>
            <a:pPr marL="182563" indent="-182563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WAPs with no variance</a:t>
            </a:r>
          </a:p>
          <a:p>
            <a:pPr marL="182563" indent="-182563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ambiguous observations from the training dataset</a:t>
            </a:r>
          </a:p>
          <a:p>
            <a:pPr marL="182563" indent="-182563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Scale the observation to remove phone bias</a:t>
            </a:r>
          </a:p>
          <a:p>
            <a:pPr marL="182563" indent="-182563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 the model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(Random Forest)</a:t>
            </a:r>
          </a:p>
          <a:p>
            <a:pPr marL="182563" indent="-182563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 the model to the validation dataset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B8B70E-4AD0-4695-9286-D7616C617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148" y="4293570"/>
            <a:ext cx="2516392" cy="206569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E61E38F-9550-4511-B339-0FD20F1604FA}"/>
              </a:ext>
            </a:extLst>
          </p:cNvPr>
          <p:cNvSpPr/>
          <p:nvPr/>
        </p:nvSpPr>
        <p:spPr>
          <a:xfrm>
            <a:off x="4923148" y="6350121"/>
            <a:ext cx="2338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Floor detection results on validation dataset (B1)</a:t>
            </a:r>
            <a:endParaRPr lang="en-US" sz="1200" u="sng" dirty="0"/>
          </a:p>
        </p:txBody>
      </p:sp>
      <p:sp>
        <p:nvSpPr>
          <p:cNvPr id="20" name="ZoneTexte 9">
            <a:extLst>
              <a:ext uri="{FF2B5EF4-FFF2-40B4-BE49-F238E27FC236}">
                <a16:creationId xmlns:a16="http://schemas.microsoft.com/office/drawing/2014/main" id="{FD90AD18-1283-4A9C-BA3F-F5C7FC8D051D}"/>
              </a:ext>
            </a:extLst>
          </p:cNvPr>
          <p:cNvSpPr txBox="1">
            <a:spLocks/>
          </p:cNvSpPr>
          <p:nvPr/>
        </p:nvSpPr>
        <p:spPr>
          <a:xfrm>
            <a:off x="8180991" y="1604383"/>
            <a:ext cx="3389060" cy="2565282"/>
          </a:xfrm>
          <a:prstGeom prst="rect">
            <a:avLst/>
          </a:prstGeom>
          <a:solidFill>
            <a:srgbClr val="FEF6F0"/>
          </a:solidFill>
        </p:spPr>
        <p:txBody>
          <a:bodyPr wrap="square" tIns="108000" bIns="36000" rtlCol="0" anchor="t">
            <a:noAutofit/>
          </a:bodyPr>
          <a:lstStyle/>
          <a:p>
            <a:pPr marL="182563" indent="-182563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only the observation of building 2</a:t>
            </a:r>
          </a:p>
          <a:p>
            <a:pPr marL="182563" indent="-182563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WAPs with no variance</a:t>
            </a:r>
          </a:p>
          <a:p>
            <a:pPr marL="182563" indent="-182563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ambiguous observations from the training dataset</a:t>
            </a:r>
          </a:p>
          <a:p>
            <a:pPr marL="182563" indent="-182563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Scale the observation to remove phone bias</a:t>
            </a:r>
          </a:p>
          <a:p>
            <a:pPr marL="182563" indent="-182563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 the model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(Random Forest)</a:t>
            </a:r>
          </a:p>
          <a:p>
            <a:pPr marL="182563" indent="-182563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 the model to the validation dataset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CA9742C-2FF1-424C-8BCB-207BE51C2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4889" y="4298704"/>
            <a:ext cx="2438256" cy="20514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1A2C82-1DF6-455D-B942-FDDCA00AEC54}"/>
              </a:ext>
            </a:extLst>
          </p:cNvPr>
          <p:cNvSpPr/>
          <p:nvPr/>
        </p:nvSpPr>
        <p:spPr>
          <a:xfrm>
            <a:off x="8844603" y="6350121"/>
            <a:ext cx="2338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Floor detection results on validation dataset (B2)</a:t>
            </a:r>
            <a:endParaRPr lang="en-US" sz="1200" u="sng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8DADF8-176E-49A2-BCEB-126006F5EBA6}"/>
              </a:ext>
            </a:extLst>
          </p:cNvPr>
          <p:cNvSpPr/>
          <p:nvPr/>
        </p:nvSpPr>
        <p:spPr>
          <a:xfrm>
            <a:off x="2570481" y="5552440"/>
            <a:ext cx="411480" cy="1452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11D5AE-945F-421C-82B5-FA44AB00A27E}"/>
              </a:ext>
            </a:extLst>
          </p:cNvPr>
          <p:cNvSpPr/>
          <p:nvPr/>
        </p:nvSpPr>
        <p:spPr>
          <a:xfrm>
            <a:off x="6450076" y="5584444"/>
            <a:ext cx="411480" cy="1452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4629B3-BA03-4E82-AD80-FF7B0AB1F675}"/>
              </a:ext>
            </a:extLst>
          </p:cNvPr>
          <p:cNvSpPr/>
          <p:nvPr/>
        </p:nvSpPr>
        <p:spPr>
          <a:xfrm>
            <a:off x="10216387" y="5609844"/>
            <a:ext cx="411480" cy="1452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8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Floor detection using WAPs RSSI and Building </a:t>
            </a:r>
            <a:r>
              <a:rPr lang="en-US" b="0" dirty="0"/>
              <a:t>– Issues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CBD0C5-AB40-4F47-AA80-F8D672C44238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7" name="Triangle rectangle 8">
            <a:extLst>
              <a:ext uri="{FF2B5EF4-FFF2-40B4-BE49-F238E27FC236}">
                <a16:creationId xmlns:a16="http://schemas.microsoft.com/office/drawing/2014/main" id="{E22B4143-248E-439C-BEFD-C8A2B34E755C}"/>
              </a:ext>
            </a:extLst>
          </p:cNvPr>
          <p:cNvSpPr/>
          <p:nvPr/>
        </p:nvSpPr>
        <p:spPr>
          <a:xfrm rot="10800000" flipH="1">
            <a:off x="-1" y="-1"/>
            <a:ext cx="357051" cy="6858000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8BE72B-C718-4440-A06C-F4D8FFE9C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79" y="1050173"/>
            <a:ext cx="1859441" cy="27053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E20BD2-8940-473B-946E-BD10AD6CA7C4}"/>
              </a:ext>
            </a:extLst>
          </p:cNvPr>
          <p:cNvSpPr/>
          <p:nvPr/>
        </p:nvSpPr>
        <p:spPr>
          <a:xfrm>
            <a:off x="2995748" y="1060454"/>
            <a:ext cx="47601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see that main of the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errors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occurs between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adjoining floors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(floor 0 predicted as floor 1…). This means that some WAPs from adjoining floors are detected and used to predict the floor which create errors.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5779C-4156-43CA-BEEC-D6A9BC6B7D46}"/>
              </a:ext>
            </a:extLst>
          </p:cNvPr>
          <p:cNvSpPr/>
          <p:nvPr/>
        </p:nvSpPr>
        <p:spPr>
          <a:xfrm>
            <a:off x="506985" y="3772376"/>
            <a:ext cx="23388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B2 real floors vs predicted floors</a:t>
            </a:r>
            <a:endParaRPr lang="en-US" sz="1200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25539-ED8D-441E-B188-B2D044F11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969" y="1225674"/>
            <a:ext cx="2385462" cy="15982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33F191-5921-4C4F-9F81-2B5218845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9969" y="2899602"/>
            <a:ext cx="2385462" cy="15937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DCC618-907E-4DE1-BC39-BD7DEEF9A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9969" y="4579136"/>
            <a:ext cx="2385462" cy="16005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517DE15-C10F-438D-A5B5-CF2F57B1AD36}"/>
              </a:ext>
            </a:extLst>
          </p:cNvPr>
          <p:cNvSpPr/>
          <p:nvPr/>
        </p:nvSpPr>
        <p:spPr>
          <a:xfrm>
            <a:off x="11136570" y="1790091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A8072"/>
                </a:solidFill>
              </a:rPr>
              <a:t>B0</a:t>
            </a:r>
            <a:endParaRPr lang="en-US" dirty="0">
              <a:solidFill>
                <a:srgbClr val="FA807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0CCD50-2F8A-44FD-BDA5-22AF32380B6D}"/>
              </a:ext>
            </a:extLst>
          </p:cNvPr>
          <p:cNvSpPr/>
          <p:nvPr/>
        </p:nvSpPr>
        <p:spPr>
          <a:xfrm>
            <a:off x="11136570" y="3498333"/>
            <a:ext cx="431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A8072"/>
                </a:solidFill>
              </a:rPr>
              <a:t>B1</a:t>
            </a:r>
            <a:endParaRPr lang="en-US" dirty="0">
              <a:solidFill>
                <a:srgbClr val="FA807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9969C4-35A5-4574-85D8-902832A0F9CE}"/>
              </a:ext>
            </a:extLst>
          </p:cNvPr>
          <p:cNvSpPr/>
          <p:nvPr/>
        </p:nvSpPr>
        <p:spPr>
          <a:xfrm>
            <a:off x="11149654" y="5170936"/>
            <a:ext cx="431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A8072"/>
                </a:solidFill>
              </a:rPr>
              <a:t>B2</a:t>
            </a:r>
            <a:endParaRPr lang="en-US" dirty="0">
              <a:solidFill>
                <a:srgbClr val="FA807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DCC1F3-3A7B-44F2-BC98-8F7A75FC52B5}"/>
              </a:ext>
            </a:extLst>
          </p:cNvPr>
          <p:cNvSpPr/>
          <p:nvPr/>
        </p:nvSpPr>
        <p:spPr>
          <a:xfrm>
            <a:off x="8572038" y="6179462"/>
            <a:ext cx="28833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Distribution of </a:t>
            </a:r>
            <a:r>
              <a:rPr lang="en-US" sz="1200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</a:t>
            </a:r>
            <a:r>
              <a:rPr lang="en-US" sz="12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 building / floor</a:t>
            </a:r>
            <a:endParaRPr lang="en-US" sz="1200" u="sn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103910-131C-47A0-9750-0B5E4CC76F90}"/>
              </a:ext>
            </a:extLst>
          </p:cNvPr>
          <p:cNvSpPr/>
          <p:nvPr/>
        </p:nvSpPr>
        <p:spPr>
          <a:xfrm>
            <a:off x="4158305" y="2898265"/>
            <a:ext cx="41789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also see here that the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even between floors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gives more weight to some floors creating prediction errors</a:t>
            </a:r>
            <a:endParaRPr lang="en-US" sz="1600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E6A6CDE-9054-4E4D-A064-507DC4727CF9}"/>
              </a:ext>
            </a:extLst>
          </p:cNvPr>
          <p:cNvSpPr/>
          <p:nvPr/>
        </p:nvSpPr>
        <p:spPr>
          <a:xfrm rot="5400000">
            <a:off x="2735015" y="1137313"/>
            <a:ext cx="273358" cy="17672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1F23CE1-048D-477F-BA09-34B9045F0499}"/>
              </a:ext>
            </a:extLst>
          </p:cNvPr>
          <p:cNvSpPr/>
          <p:nvPr/>
        </p:nvSpPr>
        <p:spPr>
          <a:xfrm rot="16200000">
            <a:off x="8346998" y="2998720"/>
            <a:ext cx="273358" cy="17672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9">
            <a:extLst>
              <a:ext uri="{FF2B5EF4-FFF2-40B4-BE49-F238E27FC236}">
                <a16:creationId xmlns:a16="http://schemas.microsoft.com/office/drawing/2014/main" id="{19E06BC8-5D49-4B78-921C-BD6A1C0B6354}"/>
              </a:ext>
            </a:extLst>
          </p:cNvPr>
          <p:cNvSpPr txBox="1">
            <a:spLocks/>
          </p:cNvSpPr>
          <p:nvPr/>
        </p:nvSpPr>
        <p:spPr>
          <a:xfrm>
            <a:off x="357051" y="4748436"/>
            <a:ext cx="7850334" cy="1530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tIns="108000" bIns="36000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Solutions :</a:t>
            </a:r>
          </a:p>
          <a:p>
            <a:pPr marL="182563" indent="-182563">
              <a:spcAft>
                <a:spcPts val="600"/>
              </a:spcAft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WAPs that are detected in other floors, we could find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material to block signal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(too expensive)</a:t>
            </a:r>
          </a:p>
          <a:p>
            <a:pPr marL="182563" indent="-182563">
              <a:spcAft>
                <a:spcPts val="600"/>
              </a:spcAft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distribution problem, we can just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record more observation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have an even distribution</a:t>
            </a:r>
          </a:p>
          <a:p>
            <a:pPr marL="182563" indent="-182563">
              <a:spcAft>
                <a:spcPts val="600"/>
              </a:spcAft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Another potential problem (to be verified) is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mobile WAPs between floors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need to be identified and removed</a:t>
            </a:r>
          </a:p>
        </p:txBody>
      </p:sp>
    </p:spTree>
    <p:extLst>
      <p:ext uri="{BB962C8B-B14F-4D97-AF65-F5344CB8AC3E}">
        <p14:creationId xmlns:p14="http://schemas.microsoft.com/office/powerpoint/2010/main" val="220049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Estimation of the longitude and latitude using WAPs RSSI, Building and Floor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CBD0C5-AB40-4F47-AA80-F8D672C44238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7" name="Triangle rectangle 8">
            <a:extLst>
              <a:ext uri="{FF2B5EF4-FFF2-40B4-BE49-F238E27FC236}">
                <a16:creationId xmlns:a16="http://schemas.microsoft.com/office/drawing/2014/main" id="{E22B4143-248E-439C-BEFD-C8A2B34E755C}"/>
              </a:ext>
            </a:extLst>
          </p:cNvPr>
          <p:cNvSpPr/>
          <p:nvPr/>
        </p:nvSpPr>
        <p:spPr>
          <a:xfrm rot="10800000" flipH="1">
            <a:off x="-1" y="-1"/>
            <a:ext cx="357051" cy="6858000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052AC0-5111-4C0D-B346-73282432ECBD}"/>
              </a:ext>
            </a:extLst>
          </p:cNvPr>
          <p:cNvCxnSpPr>
            <a:cxnSpLocks/>
          </p:cNvCxnSpPr>
          <p:nvPr/>
        </p:nvCxnSpPr>
        <p:spPr>
          <a:xfrm>
            <a:off x="4334256" y="1042415"/>
            <a:ext cx="0" cy="442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811A64-080A-4591-A085-41277C8838B2}"/>
              </a:ext>
            </a:extLst>
          </p:cNvPr>
          <p:cNvCxnSpPr>
            <a:cxnSpLocks/>
          </p:cNvCxnSpPr>
          <p:nvPr/>
        </p:nvCxnSpPr>
        <p:spPr>
          <a:xfrm>
            <a:off x="8028432" y="1042415"/>
            <a:ext cx="0" cy="442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45811F4-5379-4AB3-8620-F711DCCE73F6}"/>
              </a:ext>
            </a:extLst>
          </p:cNvPr>
          <p:cNvSpPr/>
          <p:nvPr/>
        </p:nvSpPr>
        <p:spPr>
          <a:xfrm>
            <a:off x="1723861" y="1033272"/>
            <a:ext cx="1243584" cy="447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Building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38C3ED-74D7-4C06-94EB-277A3E634FE0}"/>
              </a:ext>
            </a:extLst>
          </p:cNvPr>
          <p:cNvSpPr/>
          <p:nvPr/>
        </p:nvSpPr>
        <p:spPr>
          <a:xfrm>
            <a:off x="5559552" y="1033271"/>
            <a:ext cx="1243584" cy="447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Building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46236B-A772-4DC8-B65C-861E6656016D}"/>
              </a:ext>
            </a:extLst>
          </p:cNvPr>
          <p:cNvSpPr/>
          <p:nvPr/>
        </p:nvSpPr>
        <p:spPr>
          <a:xfrm>
            <a:off x="9253729" y="1033270"/>
            <a:ext cx="1243584" cy="447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Building 2</a:t>
            </a: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7730009B-787C-44B7-B659-93D1D690676C}"/>
              </a:ext>
            </a:extLst>
          </p:cNvPr>
          <p:cNvSpPr txBox="1">
            <a:spLocks/>
          </p:cNvSpPr>
          <p:nvPr/>
        </p:nvSpPr>
        <p:spPr>
          <a:xfrm>
            <a:off x="651123" y="1576951"/>
            <a:ext cx="10833900" cy="1951617"/>
          </a:xfrm>
          <a:prstGeom prst="rect">
            <a:avLst/>
          </a:prstGeom>
          <a:solidFill>
            <a:srgbClr val="FEF6F0"/>
          </a:solidFill>
          <a:ln w="76200">
            <a:solidFill>
              <a:schemeClr val="bg1"/>
            </a:solidFill>
          </a:ln>
        </p:spPr>
        <p:txBody>
          <a:bodyPr wrap="square" tIns="108000" bIns="36000" rtlCol="0" anchor="t">
            <a:noAutofit/>
          </a:bodyPr>
          <a:lstStyle/>
          <a:p>
            <a:pPr marL="182563" indent="-182563" algn="ctr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only the observation of building 0</a:t>
            </a:r>
          </a:p>
          <a:p>
            <a:pPr marL="182563" indent="-182563" algn="ctr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WAPs with no variance</a:t>
            </a:r>
          </a:p>
          <a:p>
            <a:pPr marL="182563" indent="-182563" algn="ctr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Scale the observation to remove phone bias</a:t>
            </a:r>
          </a:p>
          <a:p>
            <a:pPr marL="182563" indent="-182563" algn="ctr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 the model using Floor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(Random Forest – best / KNN)</a:t>
            </a:r>
          </a:p>
          <a:p>
            <a:pPr marL="182563" indent="-182563" algn="ctr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 the model to the validation dataset</a:t>
            </a:r>
          </a:p>
          <a:p>
            <a:pPr marL="182563" indent="-182563" algn="ctr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Calculate the distance between the real and predicted values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70647-FD50-4676-BD3C-3EFD23AE2233}"/>
              </a:ext>
            </a:extLst>
          </p:cNvPr>
          <p:cNvSpPr/>
          <p:nvPr/>
        </p:nvSpPr>
        <p:spPr>
          <a:xfrm>
            <a:off x="5241338" y="4024330"/>
            <a:ext cx="170932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Accuracy: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82.1%</a:t>
            </a:r>
            <a:endParaRPr lang="en-US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7B234D-2030-44AC-9B4E-E6A0DE9BCAE4}"/>
              </a:ext>
            </a:extLst>
          </p:cNvPr>
          <p:cNvSpPr/>
          <p:nvPr/>
        </p:nvSpPr>
        <p:spPr>
          <a:xfrm>
            <a:off x="1490991" y="4024330"/>
            <a:ext cx="170932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Accuracy: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95,5%</a:t>
            </a:r>
            <a:endParaRPr lang="en-US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29607E-6CA5-4FDA-B22B-FF12931D5994}"/>
              </a:ext>
            </a:extLst>
          </p:cNvPr>
          <p:cNvSpPr/>
          <p:nvPr/>
        </p:nvSpPr>
        <p:spPr>
          <a:xfrm>
            <a:off x="9020859" y="4024330"/>
            <a:ext cx="170932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Accuracy: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91%</a:t>
            </a:r>
            <a:endParaRPr lang="en-US" sz="1600" b="1" dirty="0"/>
          </a:p>
        </p:txBody>
      </p:sp>
      <p:sp>
        <p:nvSpPr>
          <p:cNvPr id="19" name="ZoneTexte 9">
            <a:extLst>
              <a:ext uri="{FF2B5EF4-FFF2-40B4-BE49-F238E27FC236}">
                <a16:creationId xmlns:a16="http://schemas.microsoft.com/office/drawing/2014/main" id="{26E6FDBA-8170-4AF8-B7EC-2889FBE494C4}"/>
              </a:ext>
            </a:extLst>
          </p:cNvPr>
          <p:cNvSpPr txBox="1">
            <a:spLocks/>
          </p:cNvSpPr>
          <p:nvPr/>
        </p:nvSpPr>
        <p:spPr>
          <a:xfrm>
            <a:off x="2170833" y="5730011"/>
            <a:ext cx="7850334" cy="95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tIns="108000" bIns="3600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results are not acceptable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they can be improved.</a:t>
            </a: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further analysis has to be done in order to explain those errors. In fact, the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bad distribution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be a lead since most of the errors are located in less represented areas.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138F96-2B01-4982-AF33-D45711722867}"/>
              </a:ext>
            </a:extLst>
          </p:cNvPr>
          <p:cNvSpPr/>
          <p:nvPr/>
        </p:nvSpPr>
        <p:spPr>
          <a:xfrm>
            <a:off x="9020859" y="4941316"/>
            <a:ext cx="170932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Accuracy: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72%</a:t>
            </a:r>
            <a:endParaRPr lang="en-US" sz="16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FD28A1-8BCA-4CBE-876C-1402E28E3FA5}"/>
              </a:ext>
            </a:extLst>
          </p:cNvPr>
          <p:cNvSpPr/>
          <p:nvPr/>
        </p:nvSpPr>
        <p:spPr>
          <a:xfrm>
            <a:off x="1490991" y="4965506"/>
            <a:ext cx="170932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Accuracy: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86%</a:t>
            </a:r>
            <a:endParaRPr lang="en-US" sz="16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9393F8-CAFC-48D7-9E9F-037DF982B5D6}"/>
              </a:ext>
            </a:extLst>
          </p:cNvPr>
          <p:cNvSpPr/>
          <p:nvPr/>
        </p:nvSpPr>
        <p:spPr>
          <a:xfrm>
            <a:off x="5241338" y="4938074"/>
            <a:ext cx="170932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Accuracy: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72%</a:t>
            </a:r>
            <a:endParaRPr lang="en-US" sz="1600" b="1" dirty="0"/>
          </a:p>
        </p:txBody>
      </p:sp>
      <p:sp>
        <p:nvSpPr>
          <p:cNvPr id="25" name="ZoneTexte 9">
            <a:extLst>
              <a:ext uri="{FF2B5EF4-FFF2-40B4-BE49-F238E27FC236}">
                <a16:creationId xmlns:a16="http://schemas.microsoft.com/office/drawing/2014/main" id="{D5E97CF0-25BF-44DF-BF53-262B763C5136}"/>
              </a:ext>
            </a:extLst>
          </p:cNvPr>
          <p:cNvSpPr txBox="1">
            <a:spLocks/>
          </p:cNvSpPr>
          <p:nvPr/>
        </p:nvSpPr>
        <p:spPr>
          <a:xfrm>
            <a:off x="685800" y="3655209"/>
            <a:ext cx="10759440" cy="2879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tIns="0" bIns="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a distance &gt; 20 is considered as error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ZoneTexte 9">
            <a:extLst>
              <a:ext uri="{FF2B5EF4-FFF2-40B4-BE49-F238E27FC236}">
                <a16:creationId xmlns:a16="http://schemas.microsoft.com/office/drawing/2014/main" id="{9CF375E9-FE8A-4AD1-96E4-6CF932D43F60}"/>
              </a:ext>
            </a:extLst>
          </p:cNvPr>
          <p:cNvSpPr txBox="1">
            <a:spLocks/>
          </p:cNvSpPr>
          <p:nvPr/>
        </p:nvSpPr>
        <p:spPr>
          <a:xfrm>
            <a:off x="679493" y="4539556"/>
            <a:ext cx="10759440" cy="2879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tIns="0" bIns="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a distance &gt; 15 is considered as error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903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Deployment into production environment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CBD0C5-AB40-4F47-AA80-F8D672C44238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7" name="Triangle rectangle 8">
            <a:extLst>
              <a:ext uri="{FF2B5EF4-FFF2-40B4-BE49-F238E27FC236}">
                <a16:creationId xmlns:a16="http://schemas.microsoft.com/office/drawing/2014/main" id="{E22B4143-248E-439C-BEFD-C8A2B34E755C}"/>
              </a:ext>
            </a:extLst>
          </p:cNvPr>
          <p:cNvSpPr/>
          <p:nvPr/>
        </p:nvSpPr>
        <p:spPr>
          <a:xfrm rot="10800000" flipH="1">
            <a:off x="-1" y="-1"/>
            <a:ext cx="357051" cy="6858000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09BAA5-1501-4E51-9A55-68E5C3315FF5}"/>
              </a:ext>
            </a:extLst>
          </p:cNvPr>
          <p:cNvSpPr/>
          <p:nvPr/>
        </p:nvSpPr>
        <p:spPr>
          <a:xfrm>
            <a:off x="3223767" y="1403603"/>
            <a:ext cx="2727961" cy="1706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>
                <a:solidFill>
                  <a:schemeClr val="accent1">
                    <a:lumMod val="50000"/>
                  </a:schemeClr>
                </a:solidFill>
              </a:rPr>
              <a:t>Prediction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76E3D6-AE56-4E84-BBE0-902A1644D44A}"/>
              </a:ext>
            </a:extLst>
          </p:cNvPr>
          <p:cNvSpPr/>
          <p:nvPr/>
        </p:nvSpPr>
        <p:spPr>
          <a:xfrm>
            <a:off x="6716268" y="1403603"/>
            <a:ext cx="2448560" cy="1706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Training system</a:t>
            </a:r>
          </a:p>
        </p:txBody>
      </p:sp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6CC37B70-F686-441A-9D26-A5E80D138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228" y="2271696"/>
            <a:ext cx="691567" cy="691567"/>
          </a:xfrm>
          <a:prstGeom prst="rect">
            <a:avLst/>
          </a:prstGeom>
        </p:spPr>
      </p:pic>
      <p:pic>
        <p:nvPicPr>
          <p:cNvPr id="8" name="Graphic 7" descr="Smart Phone">
            <a:extLst>
              <a:ext uri="{FF2B5EF4-FFF2-40B4-BE49-F238E27FC236}">
                <a16:creationId xmlns:a16="http://schemas.microsoft.com/office/drawing/2014/main" id="{71B2B3EE-B9B1-409B-96B1-6180B64037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7128" y="2508833"/>
            <a:ext cx="457200" cy="457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CBB1EA-79B7-44AF-9C48-2C1B4642535F}"/>
              </a:ext>
            </a:extLst>
          </p:cNvPr>
          <p:cNvSpPr/>
          <p:nvPr/>
        </p:nvSpPr>
        <p:spPr>
          <a:xfrm>
            <a:off x="3686772" y="1835060"/>
            <a:ext cx="1801949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Trained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AC889C-88D9-4657-A3D8-66DFF274722E}"/>
              </a:ext>
            </a:extLst>
          </p:cNvPr>
          <p:cNvSpPr/>
          <p:nvPr/>
        </p:nvSpPr>
        <p:spPr>
          <a:xfrm>
            <a:off x="3686772" y="2507165"/>
            <a:ext cx="1801949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API</a:t>
            </a:r>
          </a:p>
        </p:txBody>
      </p:sp>
      <p:pic>
        <p:nvPicPr>
          <p:cNvPr id="13" name="Graphic 12" descr="Target">
            <a:extLst>
              <a:ext uri="{FF2B5EF4-FFF2-40B4-BE49-F238E27FC236}">
                <a16:creationId xmlns:a16="http://schemas.microsoft.com/office/drawing/2014/main" id="{551010CD-2ADD-409C-AD7C-C17D8A6D6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83820" y="1492161"/>
            <a:ext cx="342899" cy="34289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D5D270-C6BD-42B0-B613-921A68454C69}"/>
              </a:ext>
            </a:extLst>
          </p:cNvPr>
          <p:cNvCxnSpPr/>
          <p:nvPr/>
        </p:nvCxnSpPr>
        <p:spPr>
          <a:xfrm>
            <a:off x="4587746" y="2292260"/>
            <a:ext cx="0" cy="214905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3F3667-3958-4586-9073-ACC356E4456B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>
            <a:off x="1354328" y="2735765"/>
            <a:ext cx="2332444" cy="166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2CA8D40-B507-4123-A1B4-67269C579251}"/>
              </a:ext>
            </a:extLst>
          </p:cNvPr>
          <p:cNvSpPr/>
          <p:nvPr/>
        </p:nvSpPr>
        <p:spPr>
          <a:xfrm>
            <a:off x="7039573" y="1835060"/>
            <a:ext cx="1801949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Model builder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9AA075-FD91-4FDB-A2CD-370CAA294356}"/>
              </a:ext>
            </a:extLst>
          </p:cNvPr>
          <p:cNvSpPr/>
          <p:nvPr/>
        </p:nvSpPr>
        <p:spPr>
          <a:xfrm>
            <a:off x="7039573" y="2507165"/>
            <a:ext cx="1801949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Training data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109346-BDAA-40A8-916A-E5E7F649F140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7940548" y="2292260"/>
            <a:ext cx="0" cy="2149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611DC0-690B-4AB6-BF39-E96C46B0889A}"/>
              </a:ext>
            </a:extLst>
          </p:cNvPr>
          <p:cNvCxnSpPr>
            <a:cxnSpLocks/>
            <a:stCxn id="19" idx="1"/>
            <a:endCxn id="11" idx="3"/>
          </p:cNvCxnSpPr>
          <p:nvPr/>
        </p:nvCxnSpPr>
        <p:spPr>
          <a:xfrm flipH="1">
            <a:off x="5488721" y="2063660"/>
            <a:ext cx="155085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Gears">
            <a:extLst>
              <a:ext uri="{FF2B5EF4-FFF2-40B4-BE49-F238E27FC236}">
                <a16:creationId xmlns:a16="http://schemas.microsoft.com/office/drawing/2014/main" id="{689BD604-CB47-415F-A174-1C5F90F105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26427" y="1450925"/>
            <a:ext cx="457197" cy="45719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E891D22-1561-43C0-BD42-30D110F2DA3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b="25867"/>
          <a:stretch/>
        </p:blipFill>
        <p:spPr>
          <a:xfrm>
            <a:off x="9607067" y="1895438"/>
            <a:ext cx="1387073" cy="1028284"/>
          </a:xfrm>
          <a:prstGeom prst="rect">
            <a:avLst/>
          </a:prstGeom>
        </p:spPr>
      </p:pic>
      <p:pic>
        <p:nvPicPr>
          <p:cNvPr id="32" name="Graphic 31" descr="Group of men">
            <a:extLst>
              <a:ext uri="{FF2B5EF4-FFF2-40B4-BE49-F238E27FC236}">
                <a16:creationId xmlns:a16="http://schemas.microsoft.com/office/drawing/2014/main" id="{B928E0D2-A6AA-4505-B6C7-F45C0D4018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12860" y="2350025"/>
            <a:ext cx="547318" cy="547318"/>
          </a:xfrm>
          <a:prstGeom prst="rect">
            <a:avLst/>
          </a:prstGeom>
        </p:spPr>
      </p:pic>
      <p:pic>
        <p:nvPicPr>
          <p:cNvPr id="34" name="Graphic 33" descr="Smart Phone">
            <a:extLst>
              <a:ext uri="{FF2B5EF4-FFF2-40B4-BE49-F238E27FC236}">
                <a16:creationId xmlns:a16="http://schemas.microsoft.com/office/drawing/2014/main" id="{89F4104C-75B9-4CEE-921F-7C14951EEB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32784" y="2025170"/>
            <a:ext cx="304139" cy="304139"/>
          </a:xfrm>
          <a:prstGeom prst="rect">
            <a:avLst/>
          </a:prstGeom>
        </p:spPr>
      </p:pic>
      <p:pic>
        <p:nvPicPr>
          <p:cNvPr id="35" name="Graphic 34" descr="Smart Phone">
            <a:extLst>
              <a:ext uri="{FF2B5EF4-FFF2-40B4-BE49-F238E27FC236}">
                <a16:creationId xmlns:a16="http://schemas.microsoft.com/office/drawing/2014/main" id="{00673547-537E-4ACD-BFBE-428FE81B2E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43966" y="2141477"/>
            <a:ext cx="185913" cy="185913"/>
          </a:xfrm>
          <a:prstGeom prst="rect">
            <a:avLst/>
          </a:prstGeom>
        </p:spPr>
      </p:pic>
      <p:pic>
        <p:nvPicPr>
          <p:cNvPr id="36" name="Graphic 35" descr="Smart Phone">
            <a:extLst>
              <a:ext uri="{FF2B5EF4-FFF2-40B4-BE49-F238E27FC236}">
                <a16:creationId xmlns:a16="http://schemas.microsoft.com/office/drawing/2014/main" id="{E0307F7A-E333-467E-B477-382B6EB8D2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39827" y="2143396"/>
            <a:ext cx="185913" cy="185913"/>
          </a:xfrm>
          <a:prstGeom prst="rect">
            <a:avLst/>
          </a:prstGeom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C5E4490-D087-4B00-95F6-4CB089FCE0C3}"/>
              </a:ext>
            </a:extLst>
          </p:cNvPr>
          <p:cNvCxnSpPr>
            <a:cxnSpLocks/>
            <a:stCxn id="34" idx="0"/>
            <a:endCxn id="20" idx="3"/>
          </p:cNvCxnSpPr>
          <p:nvPr/>
        </p:nvCxnSpPr>
        <p:spPr>
          <a:xfrm rot="16200000" flipH="1" flipV="1">
            <a:off x="9657890" y="1208801"/>
            <a:ext cx="710595" cy="2343332"/>
          </a:xfrm>
          <a:prstGeom prst="bentConnector4">
            <a:avLst>
              <a:gd name="adj1" fmla="val -32170"/>
              <a:gd name="adj2" fmla="val 7002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7B8FAB8-E28D-4938-B751-61CD49D6BC63}"/>
              </a:ext>
            </a:extLst>
          </p:cNvPr>
          <p:cNvSpPr/>
          <p:nvPr/>
        </p:nvSpPr>
        <p:spPr>
          <a:xfrm>
            <a:off x="583477" y="2963263"/>
            <a:ext cx="780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</a:t>
            </a:r>
            <a:endParaRPr lang="en-US" sz="12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DD5854-C1E2-4AB0-B45C-B1229A39CCD9}"/>
              </a:ext>
            </a:extLst>
          </p:cNvPr>
          <p:cNvSpPr/>
          <p:nvPr/>
        </p:nvSpPr>
        <p:spPr>
          <a:xfrm>
            <a:off x="9909670" y="2909738"/>
            <a:ext cx="14272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Data collectors</a:t>
            </a:r>
            <a:endParaRPr lang="en-US" sz="1200" b="1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3FD0895-926F-49CF-9460-55767F4252F8}"/>
              </a:ext>
            </a:extLst>
          </p:cNvPr>
          <p:cNvCxnSpPr>
            <a:cxnSpLocks/>
            <a:stCxn id="19" idx="1"/>
            <a:endCxn id="12" idx="3"/>
          </p:cNvCxnSpPr>
          <p:nvPr/>
        </p:nvCxnSpPr>
        <p:spPr>
          <a:xfrm rot="10800000" flipV="1">
            <a:off x="5488721" y="2063659"/>
            <a:ext cx="1550852" cy="672105"/>
          </a:xfrm>
          <a:prstGeom prst="bentConnector3">
            <a:avLst>
              <a:gd name="adj1" fmla="val 43514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2408918-E30F-49BA-993A-DE0DC7BEA471}"/>
              </a:ext>
            </a:extLst>
          </p:cNvPr>
          <p:cNvSpPr/>
          <p:nvPr/>
        </p:nvSpPr>
        <p:spPr>
          <a:xfrm>
            <a:off x="1667979" y="2567704"/>
            <a:ext cx="142725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Detected WAPs RSSI &gt;&gt;&gt;</a:t>
            </a:r>
            <a:endParaRPr lang="en-US" sz="700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1E6E6E-9582-485D-98F3-1A44D992064B}"/>
              </a:ext>
            </a:extLst>
          </p:cNvPr>
          <p:cNvSpPr/>
          <p:nvPr/>
        </p:nvSpPr>
        <p:spPr>
          <a:xfrm>
            <a:off x="1397357" y="2709683"/>
            <a:ext cx="188147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&lt;&lt;&lt; Building, Floor, Longitude, Latitude &lt;&lt;&lt;</a:t>
            </a:r>
            <a:endParaRPr lang="en-US" sz="7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7D96977-A833-4B8E-ADC5-903C23DB5F3B}"/>
              </a:ext>
            </a:extLst>
          </p:cNvPr>
          <p:cNvSpPr/>
          <p:nvPr/>
        </p:nvSpPr>
        <p:spPr>
          <a:xfrm>
            <a:off x="9259236" y="1621437"/>
            <a:ext cx="225763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&lt;&lt;&lt; WAPs RSSI, Building, Floor, Longitude, Latitude &lt;&lt;&lt;</a:t>
            </a:r>
            <a:endParaRPr lang="en-US" sz="700" b="1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4E65339-EBDD-46B9-8D4A-F3864EAED67F}"/>
              </a:ext>
            </a:extLst>
          </p:cNvPr>
          <p:cNvSpPr/>
          <p:nvPr/>
        </p:nvSpPr>
        <p:spPr>
          <a:xfrm>
            <a:off x="5829491" y="1885863"/>
            <a:ext cx="98587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&lt;&lt;&lt; Updates &lt;&lt;&lt;</a:t>
            </a:r>
            <a:endParaRPr lang="en-US" sz="700" b="1" dirty="0"/>
          </a:p>
        </p:txBody>
      </p:sp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93290285-8C63-45CB-8A04-F80093655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111071"/>
              </p:ext>
            </p:extLst>
          </p:nvPr>
        </p:nvGraphicFramePr>
        <p:xfrm>
          <a:off x="711242" y="3900321"/>
          <a:ext cx="10773781" cy="230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46">
                  <a:extLst>
                    <a:ext uri="{9D8B030D-6E8A-4147-A177-3AD203B41FA5}">
                      <a16:colId xmlns:a16="http://schemas.microsoft.com/office/drawing/2014/main" val="177654925"/>
                    </a:ext>
                  </a:extLst>
                </a:gridCol>
                <a:gridCol w="4800855">
                  <a:extLst>
                    <a:ext uri="{9D8B030D-6E8A-4147-A177-3AD203B41FA5}">
                      <a16:colId xmlns:a16="http://schemas.microsoft.com/office/drawing/2014/main" val="1436376122"/>
                    </a:ext>
                  </a:extLst>
                </a:gridCol>
                <a:gridCol w="5639280">
                  <a:extLst>
                    <a:ext uri="{9D8B030D-6E8A-4147-A177-3AD203B41FA5}">
                      <a16:colId xmlns:a16="http://schemas.microsoft.com/office/drawing/2014/main" val="3400003453"/>
                    </a:ext>
                  </a:extLst>
                </a:gridCol>
              </a:tblGrid>
              <a:tr h="196426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Issues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Potential solutions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94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50" b="1" noProof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5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-182563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The dataset has duplicates, false information and bad distribution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-182563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Handle this issues while collecting training data by regularly checking data quality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45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50" b="1" noProof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5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-182563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20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Some WAPs are being moved regularly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-182563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20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Track those WAPs in order to remove them or to collect a new training data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856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50" b="1" noProof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5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-182563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The global architecture may evolve (new floor, new building)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-182563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Anticipate this evolutions by developing a scaling system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93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50" b="1" noProof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05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-182563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20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Different models may use the same features making the global system heavy and slow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-182563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20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Include modularity while developing in order to reuse some feature (preprocessing…)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08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50" b="1" noProof="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05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-182563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20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 training data and models will be obsolete after some time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-182563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20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Regularly update the training data and models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503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9838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eption personnalisé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3920</TotalTime>
  <Words>1011</Words>
  <Application>Microsoft Office PowerPoint</Application>
  <PresentationFormat>Widescreen</PresentationFormat>
  <Paragraphs>141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Thème Office</vt:lpstr>
      <vt:lpstr>Conception personnalisée</vt:lpstr>
      <vt:lpstr>Indoor localization using WIFI fingerprinting</vt:lpstr>
      <vt:lpstr>Objectives</vt:lpstr>
      <vt:lpstr>Process to indoor localization via WIFI fingerprinting</vt:lpstr>
      <vt:lpstr>Preprocessing</vt:lpstr>
      <vt:lpstr>Building detection using WAPs RSSI</vt:lpstr>
      <vt:lpstr>Floor detection using WAPs RSSI and Building</vt:lpstr>
      <vt:lpstr>Floor detection using WAPs RSSI and Building – Issues</vt:lpstr>
      <vt:lpstr>Estimation of the longitude and latitude using WAPs RSSI, Building and Floor</vt:lpstr>
      <vt:lpstr>Deployment into production environment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Buying Patterns Report</dc:title>
  <dc:creator>Utilisateur de Microsoft Office</dc:creator>
  <cp:lastModifiedBy>Aniss N</cp:lastModifiedBy>
  <cp:revision>323</cp:revision>
  <dcterms:created xsi:type="dcterms:W3CDTF">2019-09-19T07:13:38Z</dcterms:created>
  <dcterms:modified xsi:type="dcterms:W3CDTF">2019-12-18T13:09:47Z</dcterms:modified>
</cp:coreProperties>
</file>