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1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472"/>
    <a:srgbClr val="1D4999"/>
    <a:srgbClr val="44546A"/>
    <a:srgbClr val="FFFFFF"/>
    <a:srgbClr val="E3EEFF"/>
    <a:srgbClr val="F0FFE9"/>
    <a:srgbClr val="FF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1"/>
  </p:normalViewPr>
  <p:slideViewPr>
    <p:cSldViewPr snapToGrid="0" snapToObjects="1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563A-2595-614B-87AD-59F1B101B29B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47AD-2364-C943-AA1C-AC9D7A1ABA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9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3A83C-5402-0B4A-B035-42A80E6889DD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CDCE-C29B-694F-8FD5-4FB733BA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3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2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1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5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CDCE-C29B-694F-8FD5-4FB733BAEB05}" type="slidenum">
              <a:rPr lang="fr-FR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3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8579" y="102364"/>
            <a:ext cx="10941268" cy="717441"/>
          </a:xfrm>
        </p:spPr>
        <p:txBody>
          <a:bodyPr lIns="0" rIns="0" anchor="b">
            <a:noAutofit/>
          </a:bodyPr>
          <a:lstStyle>
            <a:lvl1pPr>
              <a:defRPr sz="1800" b="1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8"/>
          </a:xfrm>
        </p:spPr>
        <p:txBody>
          <a:bodyPr>
            <a:normAutofit/>
          </a:bodyPr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485023" y="6481860"/>
            <a:ext cx="621813" cy="365125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ECBD0C5-AB40-4F47-AA80-F8D672C44238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588579" y="830318"/>
            <a:ext cx="1094126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3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06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0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9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0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0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56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20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1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7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1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5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2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2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9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568472"/>
            <a:ext cx="9144000" cy="81931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Blackwell strategy: Apple products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79862"/>
            <a:ext cx="9144000" cy="412914"/>
          </a:xfrm>
        </p:spPr>
        <p:txBody>
          <a:bodyPr anchor="ctr">
            <a:norm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October 31</a:t>
            </a:r>
            <a:r>
              <a:rPr lang="en-US" sz="18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, 2019</a:t>
            </a: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3736" y="6139438"/>
            <a:ext cx="3026664" cy="6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Leticia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Marcal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Russo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Aniss Nigro</a:t>
            </a:r>
            <a:endParaRPr lang="fr-FR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Triangle rectangle 8">
            <a:extLst>
              <a:ext uri="{FF2B5EF4-FFF2-40B4-BE49-F238E27FC236}">
                <a16:creationId xmlns:a16="http://schemas.microsoft.com/office/drawing/2014/main" id="{54A88CCA-7617-4C24-BE76-31153840A2CE}"/>
              </a:ext>
            </a:extLst>
          </p:cNvPr>
          <p:cNvSpPr/>
          <p:nvPr/>
        </p:nvSpPr>
        <p:spPr>
          <a:xfrm rot="16200000">
            <a:off x="6494418" y="1160416"/>
            <a:ext cx="1293222" cy="10101943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AA4F2-C63D-4760-B05E-C32984184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3294"/>
          <a:stretch/>
        </p:blipFill>
        <p:spPr>
          <a:xfrm>
            <a:off x="4925396" y="1228945"/>
            <a:ext cx="2341208" cy="20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Objectives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9">
            <a:extLst>
              <a:ext uri="{FF2B5EF4-FFF2-40B4-BE49-F238E27FC236}">
                <a16:creationId xmlns:a16="http://schemas.microsoft.com/office/drawing/2014/main" id="{0C4FF3CE-1970-4227-A578-6234AD7F7BEC}"/>
              </a:ext>
            </a:extLst>
          </p:cNvPr>
          <p:cNvSpPr txBox="1">
            <a:spLocks/>
          </p:cNvSpPr>
          <p:nvPr/>
        </p:nvSpPr>
        <p:spPr>
          <a:xfrm>
            <a:off x="1053514" y="3893510"/>
            <a:ext cx="2877618" cy="7174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rgbClr val="153472"/>
                </a:solidFill>
              </a:rPr>
              <a:t>Analyze </a:t>
            </a:r>
            <a:r>
              <a:rPr lang="en-US" sz="2000" b="1" dirty="0" err="1">
                <a:solidFill>
                  <a:srgbClr val="153472"/>
                </a:solidFill>
              </a:rPr>
              <a:t>Electronidex</a:t>
            </a:r>
            <a:r>
              <a:rPr lang="en-US" sz="2000" b="1" dirty="0">
                <a:solidFill>
                  <a:srgbClr val="153472"/>
                </a:solidFill>
              </a:rPr>
              <a:t> sales data</a:t>
            </a:r>
          </a:p>
        </p:txBody>
      </p:sp>
      <p:sp>
        <p:nvSpPr>
          <p:cNvPr id="26" name="ZoneTexte 9">
            <a:extLst>
              <a:ext uri="{FF2B5EF4-FFF2-40B4-BE49-F238E27FC236}">
                <a16:creationId xmlns:a16="http://schemas.microsoft.com/office/drawing/2014/main" id="{2757AEBD-4F9F-40EB-BFF7-0B36E00C9C2C}"/>
              </a:ext>
            </a:extLst>
          </p:cNvPr>
          <p:cNvSpPr txBox="1">
            <a:spLocks/>
          </p:cNvSpPr>
          <p:nvPr/>
        </p:nvSpPr>
        <p:spPr>
          <a:xfrm>
            <a:off x="4684087" y="3893510"/>
            <a:ext cx="2877618" cy="7174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rgbClr val="153472"/>
                </a:solidFill>
              </a:rPr>
              <a:t>Identify insights relative to Apple laptops</a:t>
            </a:r>
          </a:p>
        </p:txBody>
      </p:sp>
      <p:sp>
        <p:nvSpPr>
          <p:cNvPr id="32" name="ZoneTexte 9">
            <a:extLst>
              <a:ext uri="{FF2B5EF4-FFF2-40B4-BE49-F238E27FC236}">
                <a16:creationId xmlns:a16="http://schemas.microsoft.com/office/drawing/2014/main" id="{76A05917-4F42-4556-B391-4B9EFBEE020B}"/>
              </a:ext>
            </a:extLst>
          </p:cNvPr>
          <p:cNvSpPr txBox="1">
            <a:spLocks/>
          </p:cNvSpPr>
          <p:nvPr/>
        </p:nvSpPr>
        <p:spPr>
          <a:xfrm>
            <a:off x="8460964" y="3893510"/>
            <a:ext cx="2473900" cy="7174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rgbClr val="153472"/>
                </a:solidFill>
              </a:rPr>
              <a:t>Define a strategy to boost Blackwell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5C5B0-60DE-49EB-B1D3-32E9196A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2975" y="2078662"/>
            <a:ext cx="1938696" cy="16948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08370E-40B2-42CC-B9E5-5E057D506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2486" y="2073996"/>
            <a:ext cx="1707028" cy="1700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2CA6FD5-56F2-4B9A-9C83-882AB5A249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7448" y="2114024"/>
            <a:ext cx="1700931" cy="1700931"/>
          </a:xfrm>
          <a:prstGeom prst="rect">
            <a:avLst/>
          </a:prstGeom>
        </p:spPr>
      </p:pic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BA9D3E27-4E8C-4EEE-8D75-901E47DEAFB0}"/>
              </a:ext>
            </a:extLst>
          </p:cNvPr>
          <p:cNvSpPr/>
          <p:nvPr/>
        </p:nvSpPr>
        <p:spPr>
          <a:xfrm>
            <a:off x="3902500" y="2609738"/>
            <a:ext cx="451610" cy="559651"/>
          </a:xfrm>
          <a:prstGeom prst="chevron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81EB184-9B67-4FB4-928A-2EBB85895AFF}"/>
              </a:ext>
            </a:extLst>
          </p:cNvPr>
          <p:cNvSpPr/>
          <p:nvPr/>
        </p:nvSpPr>
        <p:spPr>
          <a:xfrm>
            <a:off x="4229190" y="2609738"/>
            <a:ext cx="451610" cy="559651"/>
          </a:xfrm>
          <a:prstGeom prst="chevron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8C7DE52-7E45-4D64-A98F-7E62EF4C0CA4}"/>
              </a:ext>
            </a:extLst>
          </p:cNvPr>
          <p:cNvSpPr/>
          <p:nvPr/>
        </p:nvSpPr>
        <p:spPr>
          <a:xfrm>
            <a:off x="7509331" y="2609738"/>
            <a:ext cx="451610" cy="559651"/>
          </a:xfrm>
          <a:prstGeom prst="chevron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F39F0376-F969-4F10-B20C-4DB9B7E78D0D}"/>
              </a:ext>
            </a:extLst>
          </p:cNvPr>
          <p:cNvSpPr/>
          <p:nvPr/>
        </p:nvSpPr>
        <p:spPr>
          <a:xfrm>
            <a:off x="7836021" y="2609738"/>
            <a:ext cx="451610" cy="559651"/>
          </a:xfrm>
          <a:prstGeom prst="chevron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err="1"/>
              <a:t>Electronidex</a:t>
            </a:r>
            <a:r>
              <a:rPr lang="en-US" dirty="0"/>
              <a:t> sales data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F734D-FF5D-46A7-B178-7660F3C5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78" y="1893390"/>
            <a:ext cx="5855827" cy="3071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D8A36-468B-4D33-9E68-B8211FA0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1" y="1893390"/>
            <a:ext cx="5900606" cy="30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0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D8D56F-8932-4269-8A58-B6BD2CCCDBA3}"/>
              </a:ext>
            </a:extLst>
          </p:cNvPr>
          <p:cNvSpPr/>
          <p:nvPr/>
        </p:nvSpPr>
        <p:spPr>
          <a:xfrm>
            <a:off x="0" y="5285016"/>
            <a:ext cx="12192000" cy="1196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bought category is “accessories” but the price distribution is not consistent.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interesting categories to focus on are: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Laptop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Smartphone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that Apple brand is the most frequent (since the company is specialized in this brand)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other brands are interesting to analyze such as: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Synology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QNAP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err="1"/>
              <a:t>Electronidex</a:t>
            </a:r>
            <a:r>
              <a:rPr lang="en-US" dirty="0"/>
              <a:t> sales data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F82196-969D-4DCF-8EB7-2DBE3EF5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52" y="1683042"/>
            <a:ext cx="5847184" cy="30248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971374-43CB-4EDA-A4E4-D91F404D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0" y="1683041"/>
            <a:ext cx="5770051" cy="30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7435D3-BA9B-49A0-A3B6-905BC6759AF5}"/>
              </a:ext>
            </a:extLst>
          </p:cNvPr>
          <p:cNvSpPr/>
          <p:nvPr/>
        </p:nvSpPr>
        <p:spPr>
          <a:xfrm>
            <a:off x="0" y="1085204"/>
            <a:ext cx="12192000" cy="331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reduce our dataset, we will only analyze 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the completed “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instore”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Electronidex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8F94CA-62F8-4391-8BBF-DE20AEBF6E9A}"/>
              </a:ext>
            </a:extLst>
          </p:cNvPr>
          <p:cNvSpPr/>
          <p:nvPr/>
        </p:nvSpPr>
        <p:spPr>
          <a:xfrm>
            <a:off x="0" y="5671096"/>
            <a:ext cx="12192000" cy="6628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can’t find any consistent pattern relative to Apple laptops.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we can see an important relationship between Apple extended warranty and other Apple products.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Relationships between Apple laptop and other products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A98D8E-EC54-4E16-A64E-01F5E9C1F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27147"/>
              </p:ext>
            </p:extLst>
          </p:nvPr>
        </p:nvGraphicFramePr>
        <p:xfrm>
          <a:off x="900684" y="2183416"/>
          <a:ext cx="4899660" cy="2428818"/>
        </p:xfrm>
        <a:graphic>
          <a:graphicData uri="http://schemas.openxmlformats.org/drawingml/2006/table">
            <a:tbl>
              <a:tblPr/>
              <a:tblGrid>
                <a:gridCol w="996367">
                  <a:extLst>
                    <a:ext uri="{9D8B030D-6E8A-4147-A177-3AD203B41FA5}">
                      <a16:colId xmlns:a16="http://schemas.microsoft.com/office/drawing/2014/main" val="1215952283"/>
                    </a:ext>
                  </a:extLst>
                </a:gridCol>
                <a:gridCol w="688212">
                  <a:extLst>
                    <a:ext uri="{9D8B030D-6E8A-4147-A177-3AD203B41FA5}">
                      <a16:colId xmlns:a16="http://schemas.microsoft.com/office/drawing/2014/main" val="1288729332"/>
                    </a:ext>
                  </a:extLst>
                </a:gridCol>
                <a:gridCol w="626581">
                  <a:extLst>
                    <a:ext uri="{9D8B030D-6E8A-4147-A177-3AD203B41FA5}">
                      <a16:colId xmlns:a16="http://schemas.microsoft.com/office/drawing/2014/main" val="3174167446"/>
                    </a:ext>
                  </a:extLst>
                </a:gridCol>
                <a:gridCol w="708756">
                  <a:extLst>
                    <a:ext uri="{9D8B030D-6E8A-4147-A177-3AD203B41FA5}">
                      <a16:colId xmlns:a16="http://schemas.microsoft.com/office/drawing/2014/main" val="4235961224"/>
                    </a:ext>
                  </a:extLst>
                </a:gridCol>
                <a:gridCol w="544407">
                  <a:extLst>
                    <a:ext uri="{9D8B030D-6E8A-4147-A177-3AD203B41FA5}">
                      <a16:colId xmlns:a16="http://schemas.microsoft.com/office/drawing/2014/main" val="389573370"/>
                    </a:ext>
                  </a:extLst>
                </a:gridCol>
                <a:gridCol w="749843">
                  <a:extLst>
                    <a:ext uri="{9D8B030D-6E8A-4147-A177-3AD203B41FA5}">
                      <a16:colId xmlns:a16="http://schemas.microsoft.com/office/drawing/2014/main" val="217461038"/>
                    </a:ext>
                  </a:extLst>
                </a:gridCol>
                <a:gridCol w="585494">
                  <a:extLst>
                    <a:ext uri="{9D8B030D-6E8A-4147-A177-3AD203B41FA5}">
                      <a16:colId xmlns:a16="http://schemas.microsoft.com/office/drawing/2014/main" val="1530699743"/>
                    </a:ext>
                  </a:extLst>
                </a:gridCol>
              </a:tblGrid>
              <a:tr h="191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ProductType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ProductNum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Margin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Profitability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2600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1276,57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209357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827694"/>
                  </a:ext>
                </a:extLst>
              </a:tr>
              <a:tr h="16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84579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65250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78688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12677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73453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47207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70247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99630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39397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1259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38403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60217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Netbook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37694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88528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34331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Brother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829308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25919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Asus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71359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1079,99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22550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Brother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09274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20640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32635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18704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839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Printer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18539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727"/>
                  </a:ext>
                </a:extLst>
              </a:tr>
              <a:tr h="14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179,99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17625</a:t>
                      </a: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Canon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89223"/>
                  </a:ext>
                </a:extLst>
              </a:tr>
            </a:tbl>
          </a:graphicData>
        </a:graphic>
      </p:graphicFrame>
      <p:sp>
        <p:nvSpPr>
          <p:cNvPr id="6" name="ZoneTexte 9">
            <a:extLst>
              <a:ext uri="{FF2B5EF4-FFF2-40B4-BE49-F238E27FC236}">
                <a16:creationId xmlns:a16="http://schemas.microsoft.com/office/drawing/2014/main" id="{7BAC1B43-6427-47C6-AD88-B1806AAD1575}"/>
              </a:ext>
            </a:extLst>
          </p:cNvPr>
          <p:cNvSpPr txBox="1">
            <a:spLocks/>
          </p:cNvSpPr>
          <p:nvPr/>
        </p:nvSpPr>
        <p:spPr>
          <a:xfrm>
            <a:off x="1060919" y="1632942"/>
            <a:ext cx="4579190" cy="331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Reminder of Blackwell top existing and new products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(out: warranty, accessories, game console)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12AFDE3-51D0-49A0-927D-F3B66DA69A4D}"/>
              </a:ext>
            </a:extLst>
          </p:cNvPr>
          <p:cNvSpPr/>
          <p:nvPr/>
        </p:nvSpPr>
        <p:spPr>
          <a:xfrm>
            <a:off x="5839206" y="2706878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04DBBD1-C33F-4F9F-A429-BCA4D68C8408}"/>
              </a:ext>
            </a:extLst>
          </p:cNvPr>
          <p:cNvSpPr/>
          <p:nvPr/>
        </p:nvSpPr>
        <p:spPr>
          <a:xfrm>
            <a:off x="5845302" y="4191296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A94DD86-DF74-4F14-80D2-99AE7F0A0207}"/>
              </a:ext>
            </a:extLst>
          </p:cNvPr>
          <p:cNvSpPr/>
          <p:nvPr/>
        </p:nvSpPr>
        <p:spPr>
          <a:xfrm rot="10800000">
            <a:off x="495300" y="2387670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8CF704C-14BB-461F-BF85-A51844064116}"/>
              </a:ext>
            </a:extLst>
          </p:cNvPr>
          <p:cNvSpPr/>
          <p:nvPr/>
        </p:nvSpPr>
        <p:spPr>
          <a:xfrm rot="10800000">
            <a:off x="495300" y="2679745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64F9830-1E36-4D96-9BBF-1A0F2565BCF5}"/>
              </a:ext>
            </a:extLst>
          </p:cNvPr>
          <p:cNvSpPr/>
          <p:nvPr/>
        </p:nvSpPr>
        <p:spPr>
          <a:xfrm rot="10800000">
            <a:off x="495300" y="2853067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C1BBDDC-2124-49D5-A867-5135368E2207}"/>
              </a:ext>
            </a:extLst>
          </p:cNvPr>
          <p:cNvSpPr/>
          <p:nvPr/>
        </p:nvSpPr>
        <p:spPr>
          <a:xfrm rot="10800000">
            <a:off x="495299" y="3730742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4921E2-2C5D-44D3-B51D-2AE0C0AE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12" y="1949809"/>
            <a:ext cx="5516549" cy="3561866"/>
          </a:xfrm>
          <a:prstGeom prst="rect">
            <a:avLst/>
          </a:prstGeom>
        </p:spPr>
      </p:pic>
      <p:sp>
        <p:nvSpPr>
          <p:cNvPr id="24" name="ZoneTexte 9">
            <a:extLst>
              <a:ext uri="{FF2B5EF4-FFF2-40B4-BE49-F238E27FC236}">
                <a16:creationId xmlns:a16="http://schemas.microsoft.com/office/drawing/2014/main" id="{010BB617-3F22-4E24-83A0-6EFC1A5003EC}"/>
              </a:ext>
            </a:extLst>
          </p:cNvPr>
          <p:cNvSpPr txBox="1">
            <a:spLocks/>
          </p:cNvSpPr>
          <p:nvPr/>
        </p:nvSpPr>
        <p:spPr>
          <a:xfrm>
            <a:off x="6620471" y="1696950"/>
            <a:ext cx="4579190" cy="331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 in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Electronidex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11635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Extended warranty in Blackwell business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58C6A-A1B7-424A-BAAF-85067048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00487"/>
              </p:ext>
            </p:extLst>
          </p:nvPr>
        </p:nvGraphicFramePr>
        <p:xfrm>
          <a:off x="726186" y="1452038"/>
          <a:ext cx="5592318" cy="3425740"/>
        </p:xfrm>
        <a:graphic>
          <a:graphicData uri="http://schemas.openxmlformats.org/drawingml/2006/table">
            <a:tbl>
              <a:tblPr/>
              <a:tblGrid>
                <a:gridCol w="1137222">
                  <a:extLst>
                    <a:ext uri="{9D8B030D-6E8A-4147-A177-3AD203B41FA5}">
                      <a16:colId xmlns:a16="http://schemas.microsoft.com/office/drawing/2014/main" val="561836387"/>
                    </a:ext>
                  </a:extLst>
                </a:gridCol>
                <a:gridCol w="785504">
                  <a:extLst>
                    <a:ext uri="{9D8B030D-6E8A-4147-A177-3AD203B41FA5}">
                      <a16:colId xmlns:a16="http://schemas.microsoft.com/office/drawing/2014/main" val="2862236560"/>
                    </a:ext>
                  </a:extLst>
                </a:gridCol>
                <a:gridCol w="715160">
                  <a:extLst>
                    <a:ext uri="{9D8B030D-6E8A-4147-A177-3AD203B41FA5}">
                      <a16:colId xmlns:a16="http://schemas.microsoft.com/office/drawing/2014/main" val="3843110337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1462410375"/>
                    </a:ext>
                  </a:extLst>
                </a:gridCol>
                <a:gridCol w="621369">
                  <a:extLst>
                    <a:ext uri="{9D8B030D-6E8A-4147-A177-3AD203B41FA5}">
                      <a16:colId xmlns:a16="http://schemas.microsoft.com/office/drawing/2014/main" val="3270531180"/>
                    </a:ext>
                  </a:extLst>
                </a:gridCol>
                <a:gridCol w="855847">
                  <a:extLst>
                    <a:ext uri="{9D8B030D-6E8A-4147-A177-3AD203B41FA5}">
                      <a16:colId xmlns:a16="http://schemas.microsoft.com/office/drawing/2014/main" val="2119167947"/>
                    </a:ext>
                  </a:extLst>
                </a:gridCol>
                <a:gridCol w="668264">
                  <a:extLst>
                    <a:ext uri="{9D8B030D-6E8A-4147-A177-3AD203B41FA5}">
                      <a16:colId xmlns:a16="http://schemas.microsoft.com/office/drawing/2014/main" val="72728111"/>
                    </a:ext>
                  </a:extLst>
                </a:gridCol>
              </a:tblGrid>
              <a:tr h="218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ProductType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ProductNum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Margin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Profitability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02288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1276,57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209357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91630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349,99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172475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33384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GameConsole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163376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04819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GameConsole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1553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118805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1157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189,5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93386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66721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88694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67869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84579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17408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169,98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83766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10992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78688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04427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74896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87532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73453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94447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70247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94061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66518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42067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64054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761733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Extended Warranty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124,98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61590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93872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GameConsole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299,99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60622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83986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39397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13925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38403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814929"/>
                  </a:ext>
                </a:extLst>
              </a:tr>
              <a:tr h="168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Netbook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37694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</a:t>
                      </a:r>
                    </a:p>
                  </a:txBody>
                  <a:tcPr marL="7034" marR="7034" marT="70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31641"/>
                  </a:ext>
                </a:extLst>
              </a:tr>
            </a:tbl>
          </a:graphicData>
        </a:graphic>
      </p:graphicFrame>
      <p:sp>
        <p:nvSpPr>
          <p:cNvPr id="6" name="ZoneTexte 9">
            <a:extLst>
              <a:ext uri="{FF2B5EF4-FFF2-40B4-BE49-F238E27FC236}">
                <a16:creationId xmlns:a16="http://schemas.microsoft.com/office/drawing/2014/main" id="{3F268470-3ADC-45CD-BF04-C391FCC5E71E}"/>
              </a:ext>
            </a:extLst>
          </p:cNvPr>
          <p:cNvSpPr txBox="1">
            <a:spLocks/>
          </p:cNvSpPr>
          <p:nvPr/>
        </p:nvSpPr>
        <p:spPr>
          <a:xfrm>
            <a:off x="1060919" y="982702"/>
            <a:ext cx="4579190" cy="331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Reminder of all Blackwell top existing and new 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974D2-0C0B-4DD7-8732-B98E29A1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44" y="1417908"/>
            <a:ext cx="3086367" cy="3193057"/>
          </a:xfrm>
          <a:prstGeom prst="rect">
            <a:avLst/>
          </a:prstGeom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2514EB8C-58E8-46C8-87C8-885F0A89670F}"/>
              </a:ext>
            </a:extLst>
          </p:cNvPr>
          <p:cNvSpPr txBox="1">
            <a:spLocks/>
          </p:cNvSpPr>
          <p:nvPr/>
        </p:nvSpPr>
        <p:spPr>
          <a:xfrm>
            <a:off x="6828290" y="982702"/>
            <a:ext cx="4579190" cy="331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Blackwell top profitable product types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B785EA4-81BC-4A8B-844F-880F59C71A2C}"/>
              </a:ext>
            </a:extLst>
          </p:cNvPr>
          <p:cNvSpPr/>
          <p:nvPr/>
        </p:nvSpPr>
        <p:spPr>
          <a:xfrm>
            <a:off x="10733211" y="1709398"/>
            <a:ext cx="320040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615B1-0D1A-447F-A40D-38B6EA5540D4}"/>
              </a:ext>
            </a:extLst>
          </p:cNvPr>
          <p:cNvSpPr/>
          <p:nvPr/>
        </p:nvSpPr>
        <p:spPr>
          <a:xfrm>
            <a:off x="0" y="5285016"/>
            <a:ext cx="12192000" cy="988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“Extended Warranty” is the most profitable product type for Blackwell.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“Apple extended warranty” could be profitable for Blackwell business but it can not be launched by itself.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Electronidex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data, the best products to sell with the “Apple extended warranty” are: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smartphones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laptop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 Packs)</a:t>
            </a:r>
          </a:p>
        </p:txBody>
      </p:sp>
    </p:spTree>
    <p:extLst>
      <p:ext uri="{BB962C8B-B14F-4D97-AF65-F5344CB8AC3E}">
        <p14:creationId xmlns:p14="http://schemas.microsoft.com/office/powerpoint/2010/main" val="322297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434BED-CC8F-49CF-945D-6952BA9FDD79}"/>
              </a:ext>
            </a:extLst>
          </p:cNvPr>
          <p:cNvSpPr/>
          <p:nvPr/>
        </p:nvSpPr>
        <p:spPr>
          <a:xfrm>
            <a:off x="0" y="1037108"/>
            <a:ext cx="12192000" cy="15556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Electronidex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does not give us enough insights to define a global strategy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we can launch the following products in some stores to test the success:</a:t>
            </a:r>
          </a:p>
          <a:p>
            <a:pPr marL="4949825" lvl="8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smartphone</a:t>
            </a:r>
          </a:p>
          <a:p>
            <a:pPr marL="4949825" lvl="8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tablet</a:t>
            </a:r>
          </a:p>
          <a:p>
            <a:pPr marL="4949825" lvl="8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laptop</a:t>
            </a:r>
          </a:p>
          <a:p>
            <a:pPr marL="4949825" lvl="8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extended warranty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Launch of Apple products in test stores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7E110-0D70-49CD-8A86-DD69DE6B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3" y="3431753"/>
            <a:ext cx="2273189" cy="195964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9B51027-B4CD-4F06-AD88-D87674F23DE2}"/>
              </a:ext>
            </a:extLst>
          </p:cNvPr>
          <p:cNvSpPr/>
          <p:nvPr/>
        </p:nvSpPr>
        <p:spPr>
          <a:xfrm>
            <a:off x="2772512" y="4077462"/>
            <a:ext cx="163728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5D43C6C-225C-4779-8CF6-5682C8FD29B1}"/>
              </a:ext>
            </a:extLst>
          </p:cNvPr>
          <p:cNvSpPr/>
          <p:nvPr/>
        </p:nvSpPr>
        <p:spPr>
          <a:xfrm>
            <a:off x="2772512" y="4743624"/>
            <a:ext cx="163728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0A62B5A-CEAB-4DB4-A5EF-B1F5FDE5A798}"/>
              </a:ext>
            </a:extLst>
          </p:cNvPr>
          <p:cNvSpPr/>
          <p:nvPr/>
        </p:nvSpPr>
        <p:spPr>
          <a:xfrm>
            <a:off x="2772512" y="5232874"/>
            <a:ext cx="163728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50ED8F44-B6DD-436B-ACAC-7D19BCF664A8}"/>
              </a:ext>
            </a:extLst>
          </p:cNvPr>
          <p:cNvSpPr txBox="1">
            <a:spLocks/>
          </p:cNvSpPr>
          <p:nvPr/>
        </p:nvSpPr>
        <p:spPr>
          <a:xfrm>
            <a:off x="282074" y="2899242"/>
            <a:ext cx="2778118" cy="4486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Repartition of Blackwell purchases per region and channel</a:t>
            </a:r>
          </a:p>
        </p:txBody>
      </p:sp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331D435F-B6CA-4732-BC54-4E3238CF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1307"/>
              </p:ext>
            </p:extLst>
          </p:nvPr>
        </p:nvGraphicFramePr>
        <p:xfrm>
          <a:off x="3403143" y="3431753"/>
          <a:ext cx="5084556" cy="18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81"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solidFill>
                            <a:schemeClr val="bg1"/>
                          </a:solidFill>
                        </a:rPr>
                        <a:t>East</a:t>
                      </a:r>
                      <a:r>
                        <a:rPr lang="en-US" sz="1100" b="0" baseline="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0" noProof="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 marL="56164" marR="56164" marT="28082" marB="2808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>
                          <a:solidFill>
                            <a:schemeClr val="bg1"/>
                          </a:solidFill>
                        </a:rPr>
                        <a:t>West </a:t>
                      </a:r>
                      <a:r>
                        <a:rPr lang="en-US" sz="1100" b="0" noProof="0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 marL="56164" marR="56164" marT="28082" marB="2808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>
                          <a:solidFill>
                            <a:schemeClr val="bg1"/>
                          </a:solidFill>
                        </a:rPr>
                        <a:t>South </a:t>
                      </a:r>
                      <a:r>
                        <a:rPr lang="en-US" sz="1100" b="0" noProof="0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 marL="56164" marR="56164" marT="28082" marB="2808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>
                          <a:solidFill>
                            <a:schemeClr val="bg1"/>
                          </a:solidFill>
                        </a:rPr>
                        <a:t>Central </a:t>
                      </a:r>
                      <a:r>
                        <a:rPr lang="en-US" sz="1100" b="0" noProof="0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 marL="56164" marR="56164" marT="28082" marB="28082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494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800" b="1" noProof="0" dirty="0"/>
                        <a:t>Persona 1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Purchasing in-store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Amount per t. &lt; 1000€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Age &gt; 63 years old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sz="800" noProof="0" dirty="0"/>
                    </a:p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800" b="1" noProof="0" dirty="0"/>
                        <a:t>Persona 2</a:t>
                      </a:r>
                      <a:endParaRPr lang="en-US" sz="800" noProof="0" dirty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Purchasing in-store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Amount per t. &lt; 2000€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Age</a:t>
                      </a:r>
                      <a:r>
                        <a:rPr lang="en-US" sz="800" baseline="0" noProof="0" dirty="0"/>
                        <a:t> &lt; 63 years old</a:t>
                      </a:r>
                      <a:endParaRPr lang="en-US" sz="800" noProof="0" dirty="0"/>
                    </a:p>
                  </a:txBody>
                  <a:tcPr marL="56164" marR="56164" marT="28082" marB="2808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800" b="1" noProof="0" dirty="0"/>
                        <a:t>Persona 1</a:t>
                      </a:r>
                      <a:endParaRPr lang="en-US" sz="800" noProof="0" dirty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Purchasing</a:t>
                      </a:r>
                      <a:r>
                        <a:rPr lang="en-US" sz="800" baseline="0" noProof="0" dirty="0"/>
                        <a:t> o</a:t>
                      </a:r>
                      <a:r>
                        <a:rPr lang="en-US" sz="800" noProof="0" dirty="0"/>
                        <a:t>nline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Amount per t. &lt; 1000€ 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Age</a:t>
                      </a:r>
                      <a:r>
                        <a:rPr lang="en-US" sz="800" baseline="0" noProof="0" dirty="0"/>
                        <a:t> &gt; 29 years old</a:t>
                      </a:r>
                      <a:endParaRPr lang="en-US" sz="800" noProof="0" dirty="0"/>
                    </a:p>
                  </a:txBody>
                  <a:tcPr marL="56164" marR="56164" marT="28082" marB="2808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800" b="1" noProof="0" dirty="0"/>
                        <a:t>Persona 1</a:t>
                      </a:r>
                      <a:endParaRPr lang="en-US" sz="800" noProof="0" dirty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Purchasing in-store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Amount per t. &lt; 1000€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Age &gt; 63 years old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sz="800" noProof="0" dirty="0"/>
                    </a:p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800" b="1" noProof="0" dirty="0"/>
                        <a:t>Persona 2</a:t>
                      </a:r>
                      <a:endParaRPr lang="en-US" sz="800" noProof="0" dirty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sz="800" noProof="0" dirty="0"/>
                        <a:t>Purchasing online + in-store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Amount per t. not limited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Age &lt; 63 years old</a:t>
                      </a:r>
                    </a:p>
                  </a:txBody>
                  <a:tcPr marL="56164" marR="56164" marT="28082" marB="2808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800" b="1" noProof="0" dirty="0"/>
                        <a:t>Persona 1</a:t>
                      </a:r>
                      <a:endParaRPr lang="en-US" sz="800" noProof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Purchasing online + in-store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Amount per t. not limited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Age &lt; 52 years old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endParaRPr lang="en-US" sz="8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800" b="1" noProof="0" dirty="0"/>
                        <a:t>Persona 2</a:t>
                      </a:r>
                      <a:endParaRPr lang="en-US" sz="800" noProof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Purchasing online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Amount per t. not limited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800" noProof="0" dirty="0"/>
                        <a:t>Age &gt; 52 years old</a:t>
                      </a:r>
                    </a:p>
                  </a:txBody>
                  <a:tcPr marL="56164" marR="56164" marT="28082" marB="2808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ZoneTexte 9">
            <a:extLst>
              <a:ext uri="{FF2B5EF4-FFF2-40B4-BE49-F238E27FC236}">
                <a16:creationId xmlns:a16="http://schemas.microsoft.com/office/drawing/2014/main" id="{781554F9-FBA9-497A-A4F8-4C994732318C}"/>
              </a:ext>
            </a:extLst>
          </p:cNvPr>
          <p:cNvSpPr txBox="1">
            <a:spLocks/>
          </p:cNvSpPr>
          <p:nvPr/>
        </p:nvSpPr>
        <p:spPr>
          <a:xfrm>
            <a:off x="4242418" y="2927268"/>
            <a:ext cx="3406006" cy="4486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Blackwell customer types per region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E5E0E-99CD-4D19-A717-B2A8DC5DB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648" y="3347892"/>
            <a:ext cx="3390136" cy="2187276"/>
          </a:xfrm>
          <a:prstGeom prst="rect">
            <a:avLst/>
          </a:prstGeom>
        </p:spPr>
      </p:pic>
      <p:sp>
        <p:nvSpPr>
          <p:cNvPr id="15" name="ZoneTexte 9">
            <a:extLst>
              <a:ext uri="{FF2B5EF4-FFF2-40B4-BE49-F238E27FC236}">
                <a16:creationId xmlns:a16="http://schemas.microsoft.com/office/drawing/2014/main" id="{43434808-863C-4ACD-A1B7-C042825D60DF}"/>
              </a:ext>
            </a:extLst>
          </p:cNvPr>
          <p:cNvSpPr txBox="1">
            <a:spLocks/>
          </p:cNvSpPr>
          <p:nvPr/>
        </p:nvSpPr>
        <p:spPr>
          <a:xfrm>
            <a:off x="8785994" y="2901286"/>
            <a:ext cx="3406006" cy="4486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Electronidex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instore sales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412CB46-6F4D-49F9-9580-76BE3B6C7C95}"/>
              </a:ext>
            </a:extLst>
          </p:cNvPr>
          <p:cNvSpPr/>
          <p:nvPr/>
        </p:nvSpPr>
        <p:spPr>
          <a:xfrm rot="16200000">
            <a:off x="7737939" y="3231299"/>
            <a:ext cx="163728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DF83CF3-144A-44AA-A13E-599D96D1393E}"/>
              </a:ext>
            </a:extLst>
          </p:cNvPr>
          <p:cNvSpPr/>
          <p:nvPr/>
        </p:nvSpPr>
        <p:spPr>
          <a:xfrm rot="5400000">
            <a:off x="11076142" y="5537770"/>
            <a:ext cx="163728" cy="1585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9">
            <a:extLst>
              <a:ext uri="{FF2B5EF4-FFF2-40B4-BE49-F238E27FC236}">
                <a16:creationId xmlns:a16="http://schemas.microsoft.com/office/drawing/2014/main" id="{2E29A9B0-FA03-49A1-B180-AFC12839431B}"/>
              </a:ext>
            </a:extLst>
          </p:cNvPr>
          <p:cNvSpPr txBox="1">
            <a:spLocks/>
          </p:cNvSpPr>
          <p:nvPr/>
        </p:nvSpPr>
        <p:spPr>
          <a:xfrm>
            <a:off x="3393253" y="1381041"/>
            <a:ext cx="5405494" cy="8955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Electronidex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is not sufficient to define a strong strategy about Apple laptops</a:t>
            </a:r>
          </a:p>
        </p:txBody>
      </p:sp>
      <p:sp>
        <p:nvSpPr>
          <p:cNvPr id="21" name="ZoneTexte 9">
            <a:extLst>
              <a:ext uri="{FF2B5EF4-FFF2-40B4-BE49-F238E27FC236}">
                <a16:creationId xmlns:a16="http://schemas.microsoft.com/office/drawing/2014/main" id="{4743C662-F41F-4C83-93C2-3C608B27EA25}"/>
              </a:ext>
            </a:extLst>
          </p:cNvPr>
          <p:cNvSpPr txBox="1">
            <a:spLocks/>
          </p:cNvSpPr>
          <p:nvPr/>
        </p:nvSpPr>
        <p:spPr>
          <a:xfrm>
            <a:off x="2630733" y="2179242"/>
            <a:ext cx="6930534" cy="8955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we can test Apple products in some stores and then launch them globally if the results are positive</a:t>
            </a:r>
          </a:p>
        </p:txBody>
      </p:sp>
      <p:sp>
        <p:nvSpPr>
          <p:cNvPr id="22" name="ZoneTexte 9">
            <a:extLst>
              <a:ext uri="{FF2B5EF4-FFF2-40B4-BE49-F238E27FC236}">
                <a16:creationId xmlns:a16="http://schemas.microsoft.com/office/drawing/2014/main" id="{95622827-957E-4C61-8199-182CDB1A993B}"/>
              </a:ext>
            </a:extLst>
          </p:cNvPr>
          <p:cNvSpPr txBox="1">
            <a:spLocks/>
          </p:cNvSpPr>
          <p:nvPr/>
        </p:nvSpPr>
        <p:spPr>
          <a:xfrm>
            <a:off x="1676189" y="4022247"/>
            <a:ext cx="3234139" cy="1555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Products 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smartphone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tablet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laptop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extended warranty</a:t>
            </a:r>
          </a:p>
        </p:txBody>
      </p:sp>
      <p:sp>
        <p:nvSpPr>
          <p:cNvPr id="23" name="ZoneTexte 9">
            <a:extLst>
              <a:ext uri="{FF2B5EF4-FFF2-40B4-BE49-F238E27FC236}">
                <a16:creationId xmlns:a16="http://schemas.microsoft.com/office/drawing/2014/main" id="{F80DEBE6-1D91-4FD5-BCCB-9688A9DB35FD}"/>
              </a:ext>
            </a:extLst>
          </p:cNvPr>
          <p:cNvSpPr txBox="1">
            <a:spLocks/>
          </p:cNvSpPr>
          <p:nvPr/>
        </p:nvSpPr>
        <p:spPr>
          <a:xfrm>
            <a:off x="5446565" y="4022247"/>
            <a:ext cx="1987507" cy="1555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Region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ZoneTexte 9">
            <a:extLst>
              <a:ext uri="{FF2B5EF4-FFF2-40B4-BE49-F238E27FC236}">
                <a16:creationId xmlns:a16="http://schemas.microsoft.com/office/drawing/2014/main" id="{779DB88B-2B3E-4652-AB07-E9B409CDAF9A}"/>
              </a:ext>
            </a:extLst>
          </p:cNvPr>
          <p:cNvSpPr txBox="1">
            <a:spLocks/>
          </p:cNvSpPr>
          <p:nvPr/>
        </p:nvSpPr>
        <p:spPr>
          <a:xfrm>
            <a:off x="7970309" y="4001756"/>
            <a:ext cx="2349573" cy="1555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of November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(Black Friday)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2AA96-23C1-434C-B364-A89C3C1A5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53"/>
          <a:stretch/>
        </p:blipFill>
        <p:spPr>
          <a:xfrm>
            <a:off x="2932779" y="3289957"/>
            <a:ext cx="720958" cy="6203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0EC317-7C9A-4A0D-993B-FCBDFDB28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763"/>
          <a:stretch/>
        </p:blipFill>
        <p:spPr>
          <a:xfrm>
            <a:off x="6074664" y="3281376"/>
            <a:ext cx="720958" cy="6289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54A5AE-B067-4BA5-93D4-86150D5809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63"/>
          <a:stretch/>
        </p:blipFill>
        <p:spPr>
          <a:xfrm>
            <a:off x="8677609" y="3203555"/>
            <a:ext cx="934972" cy="7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89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776</Words>
  <Application>Microsoft Office PowerPoint</Application>
  <PresentationFormat>Widescreen</PresentationFormat>
  <Paragraphs>341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Conception personnalisée</vt:lpstr>
      <vt:lpstr>Blackwell strategy: Apple products</vt:lpstr>
      <vt:lpstr>Objectives</vt:lpstr>
      <vt:lpstr>Electronidex sales data</vt:lpstr>
      <vt:lpstr>Electronidex sales data</vt:lpstr>
      <vt:lpstr>Relationships between Apple laptop and other products</vt:lpstr>
      <vt:lpstr>Extended warranty in Blackwell business</vt:lpstr>
      <vt:lpstr>Launch of Apple products in test stores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Buying Patterns Report</dc:title>
  <dc:creator>Utilisateur de Microsoft Office</dc:creator>
  <cp:lastModifiedBy>Aniss N</cp:lastModifiedBy>
  <cp:revision>240</cp:revision>
  <dcterms:created xsi:type="dcterms:W3CDTF">2019-09-19T07:13:38Z</dcterms:created>
  <dcterms:modified xsi:type="dcterms:W3CDTF">2019-10-31T13:01:04Z</dcterms:modified>
</cp:coreProperties>
</file>