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9" r:id="rId2"/>
    <p:sldId id="256" r:id="rId3"/>
    <p:sldId id="270" r:id="rId4"/>
    <p:sldId id="257" r:id="rId5"/>
    <p:sldId id="258" r:id="rId6"/>
    <p:sldId id="260" r:id="rId7"/>
    <p:sldId id="297" r:id="rId8"/>
    <p:sldId id="298" r:id="rId9"/>
    <p:sldId id="265" r:id="rId10"/>
    <p:sldId id="261" r:id="rId11"/>
    <p:sldId id="266" r:id="rId12"/>
    <p:sldId id="262" r:id="rId13"/>
    <p:sldId id="264" r:id="rId14"/>
    <p:sldId id="263" r:id="rId15"/>
    <p:sldId id="268" r:id="rId16"/>
    <p:sldId id="271" r:id="rId17"/>
    <p:sldId id="274" r:id="rId18"/>
    <p:sldId id="276" r:id="rId19"/>
    <p:sldId id="277" r:id="rId20"/>
    <p:sldId id="278" r:id="rId21"/>
    <p:sldId id="272" r:id="rId22"/>
    <p:sldId id="273" r:id="rId23"/>
    <p:sldId id="280" r:id="rId24"/>
    <p:sldId id="282" r:id="rId25"/>
    <p:sldId id="281" r:id="rId26"/>
    <p:sldId id="279"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4B10CCE-1E3D-4F65-8C01-9D6C33F31E6F}"/>
              </a:ext>
            </a:extLst>
          </p:cNvPr>
          <p:cNvSpPr>
            <a:spLocks noGrp="1"/>
          </p:cNvSpPr>
          <p:nvPr>
            <p:ph type="ctrTitle"/>
          </p:nvPr>
        </p:nvSpPr>
        <p:spPr>
          <a:xfrm>
            <a:off x="480291" y="591128"/>
            <a:ext cx="11369963" cy="5902036"/>
          </a:xfrm>
        </p:spPr>
        <p:txBody>
          <a:bodyPr>
            <a:normAutofit/>
          </a:bodyPr>
          <a:lstStyle/>
          <a:p>
            <a:r>
              <a:rPr lang="en-US" sz="2400" dirty="0">
                <a:latin typeface="Microsoft Uighur" panose="02000000000000000000" pitchFamily="2" charset="-78"/>
                <a:cs typeface="Microsoft Uighur" panose="02000000000000000000" pitchFamily="2" charset="-78"/>
              </a:rPr>
              <a:t>SHRI VISHNU ENGINEERING COLLEGE FOR WOMEN::BHIMAVARAM</a:t>
            </a:r>
            <a:br>
              <a:rPr lang="en-US" sz="2400" dirty="0">
                <a:latin typeface="Microsoft Uighur" panose="02000000000000000000" pitchFamily="2" charset="-78"/>
                <a:cs typeface="Microsoft Uighur" panose="02000000000000000000" pitchFamily="2" charset="-78"/>
              </a:rPr>
            </a:br>
            <a:r>
              <a:rPr lang="en-US" sz="2400" dirty="0">
                <a:latin typeface="Microsoft Uighur" panose="02000000000000000000" pitchFamily="2" charset="-78"/>
                <a:cs typeface="Microsoft Uighur" panose="02000000000000000000" pitchFamily="2" charset="-78"/>
              </a:rPr>
              <a:t>(AUTONOMOUS)</a:t>
            </a:r>
            <a:br>
              <a:rPr lang="en-US" sz="2400" dirty="0">
                <a:latin typeface="Microsoft Uighur" panose="02000000000000000000" pitchFamily="2" charset="-78"/>
                <a:cs typeface="Microsoft Uighur" panose="02000000000000000000" pitchFamily="2" charset="-78"/>
              </a:rPr>
            </a:br>
            <a:r>
              <a:rPr lang="en-US" sz="2400" dirty="0">
                <a:latin typeface="Microsoft Uighur" panose="02000000000000000000" pitchFamily="2" charset="-78"/>
                <a:cs typeface="Microsoft Uighur" panose="02000000000000000000" pitchFamily="2" charset="-78"/>
              </a:rPr>
              <a:t>DEPARTMENT OF CSE</a:t>
            </a:r>
            <a:br>
              <a:rPr lang="en-US" sz="2400" dirty="0">
                <a:latin typeface="Microsoft Uighur" panose="02000000000000000000" pitchFamily="2" charset="-78"/>
                <a:cs typeface="Microsoft Uighur" panose="02000000000000000000" pitchFamily="2" charset="-78"/>
              </a:rPr>
            </a:br>
            <a:r>
              <a:rPr lang="en-US" sz="2400" dirty="0">
                <a:latin typeface="Microsoft Uighur" panose="02000000000000000000" pitchFamily="2" charset="-78"/>
                <a:cs typeface="Microsoft Uighur" panose="02000000000000000000" pitchFamily="2" charset="-78"/>
              </a:rPr>
              <a:t>Academic Year:2020-2021</a:t>
            </a:r>
            <a:br>
              <a:rPr lang="en-US" sz="2400" dirty="0">
                <a:latin typeface="Microsoft Uighur" panose="02000000000000000000" pitchFamily="2" charset="-78"/>
                <a:cs typeface="Microsoft Uighur" panose="02000000000000000000" pitchFamily="2" charset="-78"/>
              </a:rPr>
            </a:br>
            <a:r>
              <a:rPr lang="en-US" sz="2400" b="1" i="1" dirty="0">
                <a:latin typeface="Microsoft Uighur" panose="02000000000000000000" pitchFamily="2" charset="-78"/>
                <a:cs typeface="Microsoft Uighur" panose="02000000000000000000" pitchFamily="2" charset="-78"/>
              </a:rPr>
              <a:t>Mini project-1</a:t>
            </a:r>
            <a:br>
              <a:rPr lang="en-US" sz="2400" b="1" i="1" dirty="0">
                <a:latin typeface="Microsoft Uighur" panose="02000000000000000000" pitchFamily="2" charset="-78"/>
                <a:cs typeface="Microsoft Uighur" panose="02000000000000000000" pitchFamily="2" charset="-78"/>
              </a:rPr>
            </a:br>
            <a:r>
              <a:rPr lang="en-US" sz="2400" b="1" i="1" dirty="0">
                <a:latin typeface="Microsoft Uighur" panose="02000000000000000000" pitchFamily="2" charset="-78"/>
                <a:cs typeface="Microsoft Uighur" panose="02000000000000000000" pitchFamily="2" charset="-78"/>
              </a:rPr>
              <a:t>batch no. :c-14</a:t>
            </a:r>
            <a:br>
              <a:rPr lang="en-US" sz="2400" b="1" i="1" dirty="0">
                <a:latin typeface="Microsoft Uighur" panose="02000000000000000000" pitchFamily="2" charset="-78"/>
                <a:cs typeface="Microsoft Uighur" panose="02000000000000000000" pitchFamily="2" charset="-78"/>
              </a:rPr>
            </a:br>
            <a:br>
              <a:rPr lang="en-US" sz="2400" b="1" i="1" dirty="0">
                <a:latin typeface="Microsoft Uighur" panose="02000000000000000000" pitchFamily="2" charset="-78"/>
                <a:cs typeface="Microsoft Uighur" panose="02000000000000000000" pitchFamily="2" charset="-78"/>
              </a:rPr>
            </a:br>
            <a:br>
              <a:rPr lang="en-US" sz="2400" b="1" i="1" dirty="0">
                <a:latin typeface="Microsoft Uighur" panose="02000000000000000000" pitchFamily="2" charset="-78"/>
                <a:cs typeface="Microsoft Uighur" panose="02000000000000000000" pitchFamily="2" charset="-78"/>
              </a:rPr>
            </a:br>
            <a:br>
              <a:rPr lang="en-US" sz="5400" b="1" i="1" dirty="0">
                <a:latin typeface="Microsoft Uighur" panose="02000000000000000000" pitchFamily="2" charset="-78"/>
                <a:cs typeface="Microsoft Uighur" panose="02000000000000000000" pitchFamily="2" charset="-78"/>
              </a:rPr>
            </a:br>
            <a:r>
              <a:rPr lang="en-US" sz="5400" b="1" i="1" dirty="0">
                <a:latin typeface="Microsoft Uighur" panose="02000000000000000000" pitchFamily="2" charset="-78"/>
                <a:cs typeface="Microsoft Uighur" panose="02000000000000000000" pitchFamily="2" charset="-78"/>
              </a:rPr>
              <a:t>project title: Quizzee</a:t>
            </a:r>
            <a:br>
              <a:rPr lang="en-US" sz="5400" b="1" i="1" dirty="0">
                <a:latin typeface="Microsoft Uighur" panose="02000000000000000000" pitchFamily="2" charset="-78"/>
                <a:cs typeface="Microsoft Uighur" panose="02000000000000000000" pitchFamily="2" charset="-78"/>
              </a:rPr>
            </a:br>
            <a:r>
              <a:rPr lang="en-US" sz="5400" b="1" i="1" dirty="0">
                <a:latin typeface="Microsoft Uighur" panose="02000000000000000000" pitchFamily="2" charset="-78"/>
                <a:cs typeface="Microsoft Uighur" panose="02000000000000000000" pitchFamily="2" charset="-78"/>
              </a:rPr>
              <a:t>				-A quiz application</a:t>
            </a:r>
            <a:endParaRPr lang="en-IN" sz="5400" dirty="0"/>
          </a:p>
        </p:txBody>
      </p:sp>
    </p:spTree>
    <p:extLst>
      <p:ext uri="{BB962C8B-B14F-4D97-AF65-F5344CB8AC3E}">
        <p14:creationId xmlns:p14="http://schemas.microsoft.com/office/powerpoint/2010/main" val="288726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07FF63-33CE-450B-966D-470573BC24AF}"/>
              </a:ext>
            </a:extLst>
          </p:cNvPr>
          <p:cNvSpPr>
            <a:spLocks noGrp="1"/>
          </p:cNvSpPr>
          <p:nvPr>
            <p:ph type="title"/>
          </p:nvPr>
        </p:nvSpPr>
        <p:spPr>
          <a:xfrm>
            <a:off x="1504950" y="1121711"/>
            <a:ext cx="3864864" cy="1188720"/>
          </a:xfrm>
        </p:spPr>
        <p:txBody>
          <a:bodyPr/>
          <a:lstStyle/>
          <a:p>
            <a:r>
              <a:rPr lang="en-US" dirty="0"/>
              <a:t>Existing system</a:t>
            </a:r>
            <a:endParaRPr lang="en-IN" dirty="0"/>
          </a:p>
        </p:txBody>
      </p:sp>
      <p:sp>
        <p:nvSpPr>
          <p:cNvPr id="17" name="Content Placeholder 16">
            <a:extLst>
              <a:ext uri="{FF2B5EF4-FFF2-40B4-BE49-F238E27FC236}">
                <a16:creationId xmlns:a16="http://schemas.microsoft.com/office/drawing/2014/main" id="{F96E9D6B-08C3-4D81-8F23-E2452761D893}"/>
              </a:ext>
            </a:extLst>
          </p:cNvPr>
          <p:cNvSpPr>
            <a:spLocks noGrp="1"/>
          </p:cNvSpPr>
          <p:nvPr>
            <p:ph idx="1"/>
          </p:nvPr>
        </p:nvSpPr>
        <p:spPr>
          <a:xfrm>
            <a:off x="1504950" y="2638044"/>
            <a:ext cx="8455914" cy="3677031"/>
          </a:xfrm>
        </p:spPr>
        <p:txBody>
          <a:bodyPr>
            <a:normAutofit/>
          </a:bodyPr>
          <a:lstStyle/>
          <a:p>
            <a:pPr>
              <a:buClr>
                <a:schemeClr val="tx1"/>
              </a:buClr>
            </a:pPr>
            <a:r>
              <a:rPr lang="en-US" sz="2400" dirty="0">
                <a:latin typeface="Times New Roman" panose="02020603050405020304" pitchFamily="18" charset="0"/>
                <a:cs typeface="Times New Roman" panose="02020603050405020304" pitchFamily="18" charset="0"/>
              </a:rPr>
              <a:t>The existing system is the manual one in which users are maintaining books or papers to attempt MCQ tests.</a:t>
            </a:r>
          </a:p>
          <a:p>
            <a:pPr>
              <a:buClr>
                <a:schemeClr val="tx1"/>
              </a:buClr>
            </a:pPr>
            <a:r>
              <a:rPr lang="en-US" sz="2400" dirty="0">
                <a:latin typeface="Times New Roman" panose="02020603050405020304" pitchFamily="18" charset="0"/>
                <a:cs typeface="Times New Roman" panose="02020603050405020304" pitchFamily="18" charset="0"/>
              </a:rPr>
              <a:t>And the papers are corrected manually by respective faculty which needs time.</a:t>
            </a:r>
          </a:p>
          <a:p>
            <a:pPr>
              <a:buClr>
                <a:schemeClr val="tx1"/>
              </a:buClr>
            </a:pPr>
            <a:r>
              <a:rPr lang="en-US" sz="2400" dirty="0">
                <a:latin typeface="Times New Roman" panose="02020603050405020304" pitchFamily="18" charset="0"/>
                <a:cs typeface="Times New Roman" panose="02020603050405020304" pitchFamily="18" charset="0"/>
              </a:rPr>
              <a:t>The information regarding student details , instructor details schedule details are stored in books which are difficult to maintain.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49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4298-C51D-4F0E-B5A1-03207EBB3E9D}"/>
              </a:ext>
            </a:extLst>
          </p:cNvPr>
          <p:cNvSpPr>
            <a:spLocks noGrp="1"/>
          </p:cNvSpPr>
          <p:nvPr>
            <p:ph type="title"/>
          </p:nvPr>
        </p:nvSpPr>
        <p:spPr>
          <a:xfrm>
            <a:off x="2231136" y="964692"/>
            <a:ext cx="3864864" cy="1188720"/>
          </a:xfrm>
        </p:spPr>
        <p:txBody>
          <a:bodyPr/>
          <a:lstStyle/>
          <a:p>
            <a:r>
              <a:rPr lang="en-US" dirty="0"/>
              <a:t>Proposed system</a:t>
            </a:r>
            <a:endParaRPr lang="en-IN" dirty="0"/>
          </a:p>
        </p:txBody>
      </p:sp>
      <p:pic>
        <p:nvPicPr>
          <p:cNvPr id="4098" name="Picture 2" descr="3. Proposed System&#10;3.1 Features of System&#10;• Physical presence at a given location is absolutely not necessary .&#10;• No time ...">
            <a:extLst>
              <a:ext uri="{FF2B5EF4-FFF2-40B4-BE49-F238E27FC236}">
                <a16:creationId xmlns:a16="http://schemas.microsoft.com/office/drawing/2014/main" id="{17523963-42EB-44A5-920F-7B3DC6FE45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31" t="24510" r="8384" b="23529"/>
          <a:stretch/>
        </p:blipFill>
        <p:spPr bwMode="auto">
          <a:xfrm>
            <a:off x="2231136" y="2686050"/>
            <a:ext cx="8343901" cy="34671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1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D83563-77A0-448B-A7E7-21324450AFBC}"/>
              </a:ext>
            </a:extLst>
          </p:cNvPr>
          <p:cNvSpPr>
            <a:spLocks noGrp="1"/>
          </p:cNvSpPr>
          <p:nvPr>
            <p:ph type="ctrTitle"/>
          </p:nvPr>
        </p:nvSpPr>
        <p:spPr>
          <a:xfrm>
            <a:off x="681667" y="1380846"/>
            <a:ext cx="6070115" cy="845117"/>
          </a:xfrm>
        </p:spPr>
        <p:txBody>
          <a:bodyPr>
            <a:normAutofit fontScale="90000"/>
          </a:bodyPr>
          <a:lstStyle/>
          <a:p>
            <a:r>
              <a:rPr lang="en-US" dirty="0">
                <a:latin typeface="Times New Roman" panose="02020603050405020304" pitchFamily="18" charset="0"/>
                <a:cs typeface="Times New Roman" panose="02020603050405020304" pitchFamily="18" charset="0"/>
              </a:rPr>
              <a:t>Domain knowledge</a:t>
            </a:r>
            <a:endParaRPr lang="en-IN"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1A795D6F-0D4C-4E9C-9FEE-5B33F0CA709F}"/>
              </a:ext>
            </a:extLst>
          </p:cNvPr>
          <p:cNvSpPr>
            <a:spLocks noGrp="1"/>
          </p:cNvSpPr>
          <p:nvPr>
            <p:ph type="subTitle" idx="1"/>
          </p:nvPr>
        </p:nvSpPr>
        <p:spPr>
          <a:xfrm>
            <a:off x="653958" y="2572039"/>
            <a:ext cx="6801612" cy="3315963"/>
          </a:xfrm>
        </p:spPr>
        <p:txBody>
          <a:bodyPr>
            <a:normAutofit/>
          </a:bodyPr>
          <a:lstStyle/>
          <a:p>
            <a:pPr marL="457200" indent="-457200" algn="l">
              <a:buClr>
                <a:schemeClr val="bg1"/>
              </a:buClr>
              <a:buFont typeface="+mj-lt"/>
              <a:buAutoNum type="arabicParenR"/>
            </a:pPr>
            <a:r>
              <a:rPr lang="en-US" sz="4400" dirty="0">
                <a:solidFill>
                  <a:schemeClr val="bg1"/>
                </a:solidFill>
                <a:latin typeface="Microsoft Uighur" panose="02000000000000000000" pitchFamily="2" charset="-78"/>
                <a:cs typeface="Microsoft Uighur" panose="02000000000000000000" pitchFamily="2" charset="-78"/>
              </a:rPr>
              <a:t>Kotlin</a:t>
            </a:r>
          </a:p>
          <a:p>
            <a:pPr marL="457200" indent="-457200" algn="l">
              <a:buClr>
                <a:schemeClr val="bg1"/>
              </a:buClr>
              <a:buFont typeface="+mj-lt"/>
              <a:buAutoNum type="arabicParenR"/>
            </a:pPr>
            <a:r>
              <a:rPr lang="en-US" sz="4400" dirty="0">
                <a:solidFill>
                  <a:schemeClr val="bg1"/>
                </a:solidFill>
                <a:latin typeface="Microsoft Uighur" panose="02000000000000000000" pitchFamily="2" charset="-78"/>
                <a:cs typeface="Microsoft Uighur" panose="02000000000000000000" pitchFamily="2" charset="-78"/>
              </a:rPr>
              <a:t>Data Base(No SQL)</a:t>
            </a:r>
          </a:p>
          <a:p>
            <a:pPr marL="457200" indent="-457200" algn="l">
              <a:buClr>
                <a:schemeClr val="bg1"/>
              </a:buClr>
              <a:buFont typeface="+mj-lt"/>
              <a:buAutoNum type="arabicParenR"/>
            </a:pPr>
            <a:r>
              <a:rPr lang="en-US" sz="4400" dirty="0">
                <a:solidFill>
                  <a:schemeClr val="bg1"/>
                </a:solidFill>
                <a:latin typeface="Microsoft Uighur" panose="02000000000000000000" pitchFamily="2" charset="-78"/>
                <a:cs typeface="Microsoft Uighur" panose="02000000000000000000" pitchFamily="2" charset="-78"/>
              </a:rPr>
              <a:t>XML files</a:t>
            </a:r>
          </a:p>
          <a:p>
            <a:pPr marL="457200" indent="-457200" algn="l">
              <a:buClr>
                <a:schemeClr val="bg1"/>
              </a:buClr>
              <a:buFont typeface="+mj-lt"/>
              <a:buAutoNum type="arabicParenR"/>
            </a:pPr>
            <a:r>
              <a:rPr lang="en-US" sz="4400" dirty="0">
                <a:solidFill>
                  <a:schemeClr val="bg1"/>
                </a:solidFill>
                <a:latin typeface="Microsoft Uighur" panose="02000000000000000000" pitchFamily="2" charset="-78"/>
                <a:cs typeface="Microsoft Uighur" panose="02000000000000000000" pitchFamily="2" charset="-78"/>
              </a:rPr>
              <a:t>Android studio</a:t>
            </a:r>
            <a:endParaRPr lang="en-IN" sz="4400" dirty="0">
              <a:solidFill>
                <a:schemeClr val="bg1"/>
              </a:solidFill>
              <a:latin typeface="Microsoft Uighur" panose="02000000000000000000" pitchFamily="2" charset="-78"/>
              <a:cs typeface="Microsoft Uighur" panose="02000000000000000000" pitchFamily="2" charset="-78"/>
            </a:endParaRPr>
          </a:p>
        </p:txBody>
      </p:sp>
    </p:spTree>
    <p:extLst>
      <p:ext uri="{BB962C8B-B14F-4D97-AF65-F5344CB8AC3E}">
        <p14:creationId xmlns:p14="http://schemas.microsoft.com/office/powerpoint/2010/main" val="282124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32B7-BD24-4C78-8DDC-FB6FF4B3AA14}"/>
              </a:ext>
            </a:extLst>
          </p:cNvPr>
          <p:cNvSpPr>
            <a:spLocks noGrp="1"/>
          </p:cNvSpPr>
          <p:nvPr>
            <p:ph type="title"/>
          </p:nvPr>
        </p:nvSpPr>
        <p:spPr>
          <a:xfrm>
            <a:off x="688663" y="1361855"/>
            <a:ext cx="5361155" cy="707090"/>
          </a:xfrm>
        </p:spPr>
        <p:txBody>
          <a:bodyPr>
            <a:normAutofit fontScale="90000"/>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78BEE683-53DB-4BC9-A125-995EF4382DE8}"/>
              </a:ext>
            </a:extLst>
          </p:cNvPr>
          <p:cNvSpPr>
            <a:spLocks noGrp="1"/>
          </p:cNvSpPr>
          <p:nvPr>
            <p:ph idx="1"/>
          </p:nvPr>
        </p:nvSpPr>
        <p:spPr>
          <a:xfrm>
            <a:off x="688663" y="2915135"/>
            <a:ext cx="7729728" cy="3101983"/>
          </a:xfrm>
        </p:spPr>
        <p:txBody>
          <a:bodyPr>
            <a:normAutofit lnSpcReduction="10000"/>
          </a:bodyPr>
          <a:lstStyle/>
          <a:p>
            <a:pPr algn="l">
              <a:buClr>
                <a:schemeClr val="tx1"/>
              </a:buClr>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Operating System-supportive for java</a:t>
            </a:r>
          </a:p>
          <a:p>
            <a:pPr algn="l">
              <a:buClr>
                <a:schemeClr val="tx1"/>
              </a:buClr>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Java JDK or JRE 1.6 or higher</a:t>
            </a:r>
          </a:p>
          <a:p>
            <a:pPr algn="l">
              <a:buClr>
                <a:schemeClr val="tx1"/>
              </a:buClr>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Android studio</a:t>
            </a:r>
          </a:p>
          <a:p>
            <a:pPr algn="l">
              <a:buClr>
                <a:schemeClr val="tx1"/>
              </a:buClr>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Firebase</a:t>
            </a:r>
          </a:p>
          <a:p>
            <a:pPr algn="l">
              <a:buClr>
                <a:schemeClr val="tx1"/>
              </a:buClr>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Supported Fire Base Database and that supports the database connection with </a:t>
            </a:r>
            <a:r>
              <a:rPr lang="en-US" sz="2800" dirty="0">
                <a:solidFill>
                  <a:srgbClr val="333333"/>
                </a:solidFill>
                <a:latin typeface="Times New Roman" panose="02020603050405020304" pitchFamily="18" charset="0"/>
                <a:cs typeface="Times New Roman" panose="02020603050405020304" pitchFamily="18" charset="0"/>
              </a:rPr>
              <a:t>kotlin</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639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224D-6D64-441A-BAD0-E121AA9DA5AA}"/>
              </a:ext>
            </a:extLst>
          </p:cNvPr>
          <p:cNvSpPr>
            <a:spLocks noGrp="1"/>
          </p:cNvSpPr>
          <p:nvPr>
            <p:ph type="title"/>
          </p:nvPr>
        </p:nvSpPr>
        <p:spPr>
          <a:xfrm>
            <a:off x="882627" y="1620474"/>
            <a:ext cx="5194900" cy="688617"/>
          </a:xfrm>
        </p:spPr>
        <p:txBody>
          <a:bodyPr>
            <a:normAutofit fontScale="90000"/>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B2535292-3343-4A1C-A548-082ACEE05AB3}"/>
              </a:ext>
            </a:extLst>
          </p:cNvPr>
          <p:cNvSpPr>
            <a:spLocks noGrp="1"/>
          </p:cNvSpPr>
          <p:nvPr>
            <p:ph idx="1"/>
          </p:nvPr>
        </p:nvSpPr>
        <p:spPr>
          <a:xfrm>
            <a:off x="882627" y="2693462"/>
            <a:ext cx="7729728" cy="3101983"/>
          </a:xfrm>
        </p:spPr>
        <p:txBody>
          <a:bodyPr>
            <a:normAutofit fontScale="92500" lnSpcReduction="10000"/>
          </a:bodyPr>
          <a:lstStyle/>
          <a:p>
            <a:pPr marL="342900" indent="-342900" algn="l">
              <a:buClr>
                <a:schemeClr val="tx1"/>
              </a:buClr>
              <a:buFont typeface="+mj-lt"/>
              <a:buAutoNum type="arabicPeriod"/>
            </a:pPr>
            <a:r>
              <a:rPr lang="en-US" b="0" i="0" dirty="0">
                <a:solidFill>
                  <a:srgbClr val="333333"/>
                </a:solidFill>
                <a:effectLst/>
                <a:latin typeface="Helvetica Neue"/>
              </a:rPr>
              <a:t>Minimum Windows 95 software</a:t>
            </a:r>
          </a:p>
          <a:p>
            <a:pPr marL="342900" indent="-342900" algn="l">
              <a:buClr>
                <a:schemeClr val="tx1"/>
              </a:buClr>
              <a:buFont typeface="+mj-lt"/>
              <a:buAutoNum type="arabicPeriod"/>
            </a:pPr>
            <a:r>
              <a:rPr lang="en-US" b="0" i="0" dirty="0">
                <a:solidFill>
                  <a:srgbClr val="333333"/>
                </a:solidFill>
                <a:effectLst/>
                <a:latin typeface="Helvetica Neue"/>
              </a:rPr>
              <a:t>Hard Drive and Minimum of 8 MB memory</a:t>
            </a:r>
          </a:p>
          <a:p>
            <a:pPr marL="342900" indent="-342900" algn="l">
              <a:buClr>
                <a:schemeClr val="tx1"/>
              </a:buClr>
              <a:buFont typeface="+mj-lt"/>
              <a:buAutoNum type="arabicPeriod"/>
            </a:pPr>
            <a:r>
              <a:rPr lang="en-US" b="0" i="0" dirty="0">
                <a:solidFill>
                  <a:srgbClr val="333333"/>
                </a:solidFill>
                <a:effectLst/>
                <a:latin typeface="Helvetica Neue"/>
              </a:rPr>
              <a:t>A CD-ROM drive</a:t>
            </a:r>
          </a:p>
          <a:p>
            <a:pPr marL="342900" indent="-342900" algn="l">
              <a:buClr>
                <a:schemeClr val="tx1"/>
              </a:buClr>
              <a:buFont typeface="+mj-lt"/>
              <a:buAutoNum type="arabicPeriod"/>
            </a:pPr>
            <a:r>
              <a:rPr lang="en-US" b="0" i="0" dirty="0">
                <a:solidFill>
                  <a:srgbClr val="333333"/>
                </a:solidFill>
                <a:effectLst/>
                <a:latin typeface="Helvetica Neue"/>
              </a:rPr>
              <a:t> Mouse, keyboard and sound card, if required</a:t>
            </a:r>
          </a:p>
          <a:p>
            <a:pPr marL="342900" indent="-342900" algn="l">
              <a:buClrTx/>
              <a:buFont typeface="+mj-lt"/>
              <a:buAutoNum type="arabicPeriod"/>
            </a:pPr>
            <a:r>
              <a:rPr lang="en-IN" b="0" i="0" dirty="0">
                <a:solidFill>
                  <a:srgbClr val="202124"/>
                </a:solidFill>
                <a:effectLst/>
                <a:latin typeface="arial" panose="020B0604020202020204" pitchFamily="34" charset="0"/>
              </a:rPr>
              <a:t>Microsoft® Windows® 7/8/10 (64-bit)</a:t>
            </a:r>
          </a:p>
          <a:p>
            <a:pPr marL="342900" indent="-342900" algn="l">
              <a:buClrTx/>
              <a:buFont typeface="+mj-lt"/>
              <a:buAutoNum type="arabicPeriod"/>
            </a:pPr>
            <a:r>
              <a:rPr lang="en-IN" b="0" i="0" dirty="0">
                <a:solidFill>
                  <a:srgbClr val="202124"/>
                </a:solidFill>
                <a:effectLst/>
                <a:latin typeface="arial" panose="020B0604020202020204" pitchFamily="34" charset="0"/>
              </a:rPr>
              <a:t>4 GB </a:t>
            </a:r>
            <a:r>
              <a:rPr lang="en-IN" b="1" i="0" dirty="0">
                <a:solidFill>
                  <a:srgbClr val="202124"/>
                </a:solidFill>
                <a:effectLst/>
                <a:latin typeface="arial" panose="020B0604020202020204" pitchFamily="34" charset="0"/>
              </a:rPr>
              <a:t>RAM minimum</a:t>
            </a:r>
            <a:r>
              <a:rPr lang="en-IN" b="0" i="0" dirty="0">
                <a:solidFill>
                  <a:srgbClr val="202124"/>
                </a:solidFill>
                <a:effectLst/>
                <a:latin typeface="arial" panose="020B0604020202020204" pitchFamily="34" charset="0"/>
              </a:rPr>
              <a:t>, 8 GB </a:t>
            </a:r>
            <a:r>
              <a:rPr lang="en-IN" b="1" i="0" dirty="0">
                <a:solidFill>
                  <a:srgbClr val="202124"/>
                </a:solidFill>
                <a:effectLst/>
                <a:latin typeface="arial" panose="020B0604020202020204" pitchFamily="34" charset="0"/>
              </a:rPr>
              <a:t>RAM</a:t>
            </a:r>
            <a:r>
              <a:rPr lang="en-IN" b="0" i="0" dirty="0">
                <a:solidFill>
                  <a:srgbClr val="202124"/>
                </a:solidFill>
                <a:effectLst/>
                <a:latin typeface="arial" panose="020B0604020202020204" pitchFamily="34" charset="0"/>
              </a:rPr>
              <a:t> recommended.</a:t>
            </a:r>
          </a:p>
          <a:p>
            <a:pPr marL="342900" indent="-342900" algn="l">
              <a:buClrTx/>
              <a:buFont typeface="+mj-lt"/>
              <a:buAutoNum type="arabicPeriod"/>
            </a:pPr>
            <a:r>
              <a:rPr lang="en-IN" b="0" i="0" dirty="0">
                <a:solidFill>
                  <a:srgbClr val="202124"/>
                </a:solidFill>
                <a:effectLst/>
                <a:latin typeface="arial" panose="020B0604020202020204" pitchFamily="34" charset="0"/>
              </a:rPr>
              <a:t>2 GB of available </a:t>
            </a:r>
            <a:r>
              <a:rPr lang="en-IN" b="1" i="0" dirty="0">
                <a:solidFill>
                  <a:srgbClr val="202124"/>
                </a:solidFill>
                <a:effectLst/>
                <a:latin typeface="arial" panose="020B0604020202020204" pitchFamily="34" charset="0"/>
              </a:rPr>
              <a:t>disk space</a:t>
            </a:r>
            <a:r>
              <a:rPr lang="en-IN" b="0" i="0" dirty="0">
                <a:solidFill>
                  <a:srgbClr val="202124"/>
                </a:solidFill>
                <a:effectLst/>
                <a:latin typeface="arial" panose="020B0604020202020204" pitchFamily="34" charset="0"/>
              </a:rPr>
              <a:t> minimum, 4 GB Recommended (500 MB for IDE + 1.5 GB for Android SDK and emulator system image)</a:t>
            </a:r>
          </a:p>
          <a:p>
            <a:pPr marL="342900" indent="-342900" algn="l">
              <a:buClrTx/>
              <a:buFont typeface="+mj-lt"/>
              <a:buAutoNum type="arabicPeriod"/>
            </a:pPr>
            <a:r>
              <a:rPr lang="en-IN" b="0" i="0" dirty="0">
                <a:solidFill>
                  <a:srgbClr val="202124"/>
                </a:solidFill>
                <a:effectLst/>
                <a:latin typeface="arial" panose="020B0604020202020204" pitchFamily="34" charset="0"/>
              </a:rPr>
              <a:t>1280 x 800 minimum </a:t>
            </a:r>
            <a:r>
              <a:rPr lang="en-IN" b="1" i="0" dirty="0">
                <a:solidFill>
                  <a:srgbClr val="202124"/>
                </a:solidFill>
                <a:effectLst/>
                <a:latin typeface="arial" panose="020B0604020202020204" pitchFamily="34" charset="0"/>
              </a:rPr>
              <a:t>screen resolution</a:t>
            </a:r>
            <a:r>
              <a:rPr lang="en-IN" b="0" i="0" dirty="0">
                <a:solidFill>
                  <a:srgbClr val="202124"/>
                </a:solidFill>
                <a:effectLst/>
                <a:latin typeface="arial" panose="020B0604020202020204" pitchFamily="34" charset="0"/>
              </a:rPr>
              <a:t>.</a:t>
            </a:r>
          </a:p>
          <a:p>
            <a:pPr marL="342900" indent="-342900" algn="l">
              <a:buClr>
                <a:schemeClr val="tx1"/>
              </a:buClr>
              <a:buFont typeface="+mj-lt"/>
              <a:buAutoNum type="arabicPeriod"/>
            </a:pPr>
            <a:endParaRPr lang="en-US" b="0" i="0" dirty="0">
              <a:solidFill>
                <a:srgbClr val="333333"/>
              </a:solidFill>
              <a:effectLst/>
              <a:latin typeface="Helvetica Neue"/>
            </a:endParaRPr>
          </a:p>
          <a:p>
            <a:endParaRPr lang="en-IN" dirty="0"/>
          </a:p>
        </p:txBody>
      </p:sp>
    </p:spTree>
    <p:extLst>
      <p:ext uri="{BB962C8B-B14F-4D97-AF65-F5344CB8AC3E}">
        <p14:creationId xmlns:p14="http://schemas.microsoft.com/office/powerpoint/2010/main" val="334900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34B7-A9D3-4B94-B090-FF4450ED73BF}"/>
              </a:ext>
            </a:extLst>
          </p:cNvPr>
          <p:cNvSpPr>
            <a:spLocks noGrp="1"/>
          </p:cNvSpPr>
          <p:nvPr>
            <p:ph type="title"/>
          </p:nvPr>
        </p:nvSpPr>
        <p:spPr>
          <a:xfrm>
            <a:off x="2231136" y="1906802"/>
            <a:ext cx="7729728" cy="2351164"/>
          </a:xfrm>
        </p:spPr>
        <p:txBody>
          <a:bodyPr>
            <a:normAutofit/>
          </a:bodyPr>
          <a:lstStyle/>
          <a:p>
            <a:r>
              <a:rPr lang="en-US" sz="8800" dirty="0"/>
              <a:t>MODULES</a:t>
            </a:r>
            <a:endParaRPr lang="en-IN" sz="8800" dirty="0"/>
          </a:p>
        </p:txBody>
      </p:sp>
    </p:spTree>
    <p:extLst>
      <p:ext uri="{BB962C8B-B14F-4D97-AF65-F5344CB8AC3E}">
        <p14:creationId xmlns:p14="http://schemas.microsoft.com/office/powerpoint/2010/main" val="211318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94786-0D60-4FA9-9032-125D8062594C}"/>
              </a:ext>
            </a:extLst>
          </p:cNvPr>
          <p:cNvSpPr>
            <a:spLocks noGrp="1"/>
          </p:cNvSpPr>
          <p:nvPr>
            <p:ph idx="1"/>
          </p:nvPr>
        </p:nvSpPr>
        <p:spPr>
          <a:xfrm>
            <a:off x="600364" y="424874"/>
            <a:ext cx="10769600" cy="6326908"/>
          </a:xfrm>
        </p:spPr>
        <p:txBody>
          <a:bodyPr/>
          <a:lstStyle/>
          <a:p>
            <a:pPr marL="0" indent="0">
              <a:buNone/>
            </a:pPr>
            <a:r>
              <a:rPr lang="en-US" sz="1800" b="1" dirty="0">
                <a:effectLst/>
                <a:latin typeface="Open Sans"/>
              </a:rPr>
              <a:t>Project Stages:</a:t>
            </a:r>
          </a:p>
          <a:p>
            <a:pPr marL="0" indent="0">
              <a:buNone/>
            </a:pPr>
            <a:r>
              <a:rPr lang="en-US" sz="1800" b="1" i="0" dirty="0">
                <a:solidFill>
                  <a:srgbClr val="3C3C3C"/>
                </a:solidFill>
                <a:latin typeface="Open Sans"/>
              </a:rPr>
              <a:t>		</a:t>
            </a:r>
            <a:r>
              <a:rPr lang="en-US" sz="1800" b="0" i="0" dirty="0">
                <a:solidFill>
                  <a:srgbClr val="3C3C3C"/>
                </a:solidFill>
                <a:effectLst/>
                <a:latin typeface="Open Sans"/>
              </a:rPr>
              <a:t>The project consists of the following stages:1.Environment setup</a:t>
            </a:r>
          </a:p>
          <a:p>
            <a:pPr marL="0" indent="0">
              <a:buNone/>
            </a:pPr>
            <a:r>
              <a:rPr lang="en-US" dirty="0">
                <a:solidFill>
                  <a:srgbClr val="3C3C3C"/>
                </a:solidFill>
                <a:latin typeface="Open Sans"/>
              </a:rPr>
              <a:t>							  2.Authentication by firebase</a:t>
            </a:r>
          </a:p>
          <a:p>
            <a:pPr marL="0" indent="0">
              <a:buNone/>
            </a:pPr>
            <a:r>
              <a:rPr lang="en-US" sz="1800" b="0" i="0" dirty="0">
                <a:solidFill>
                  <a:srgbClr val="3C3C3C"/>
                </a:solidFill>
                <a:effectLst/>
                <a:latin typeface="Open Sans"/>
              </a:rPr>
              <a:t>    							</a:t>
            </a:r>
            <a:r>
              <a:rPr lang="en-US" dirty="0">
                <a:solidFill>
                  <a:srgbClr val="3C3C3C"/>
                </a:solidFill>
                <a:latin typeface="Open Sans"/>
              </a:rPr>
              <a:t>  3.Admin’s portal by firebase</a:t>
            </a:r>
          </a:p>
          <a:p>
            <a:pPr marL="0" indent="0">
              <a:buNone/>
            </a:pPr>
            <a:r>
              <a:rPr lang="en-US" sz="1800" b="0" i="0" dirty="0">
                <a:solidFill>
                  <a:srgbClr val="3C3C3C"/>
                </a:solidFill>
                <a:effectLst/>
                <a:latin typeface="Open Sans"/>
              </a:rPr>
              <a:t>							   4.Student’s portal</a:t>
            </a:r>
          </a:p>
          <a:p>
            <a:endParaRPr lang="en-IN" dirty="0"/>
          </a:p>
        </p:txBody>
      </p:sp>
      <p:pic>
        <p:nvPicPr>
          <p:cNvPr id="4" name="Picture 3">
            <a:extLst>
              <a:ext uri="{FF2B5EF4-FFF2-40B4-BE49-F238E27FC236}">
                <a16:creationId xmlns:a16="http://schemas.microsoft.com/office/drawing/2014/main" id="{4143EE1E-1E1C-4B07-940F-AFCAE7802356}"/>
              </a:ext>
            </a:extLst>
          </p:cNvPr>
          <p:cNvPicPr/>
          <p:nvPr/>
        </p:nvPicPr>
        <p:blipFill>
          <a:blip r:embed="rId2">
            <a:extLst>
              <a:ext uri="{28A0092B-C50C-407E-A947-70E740481C1C}">
                <a14:useLocalDpi xmlns:a14="http://schemas.microsoft.com/office/drawing/2010/main" val="0"/>
              </a:ext>
            </a:extLst>
          </a:blip>
          <a:stretch>
            <a:fillRect/>
          </a:stretch>
        </p:blipFill>
        <p:spPr>
          <a:xfrm>
            <a:off x="1588654" y="3080326"/>
            <a:ext cx="8525164" cy="3352800"/>
          </a:xfrm>
          <a:prstGeom prst="rect">
            <a:avLst/>
          </a:prstGeom>
        </p:spPr>
      </p:pic>
    </p:spTree>
    <p:extLst>
      <p:ext uri="{BB962C8B-B14F-4D97-AF65-F5344CB8AC3E}">
        <p14:creationId xmlns:p14="http://schemas.microsoft.com/office/powerpoint/2010/main" val="352847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9AFB2F-3251-4E8D-B31E-6112959A0A2A}"/>
              </a:ext>
            </a:extLst>
          </p:cNvPr>
          <p:cNvSpPr>
            <a:spLocks noChangeArrowheads="1"/>
          </p:cNvSpPr>
          <p:nvPr/>
        </p:nvSpPr>
        <p:spPr bwMode="auto">
          <a:xfrm>
            <a:off x="969146" y="482354"/>
            <a:ext cx="10253708" cy="52629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		</a:t>
            </a:r>
            <a:r>
              <a:rPr kumimoji="0" lang="en-US" altLang="en-US" sz="3600" b="1" i="0" u="none" strike="noStrike" cap="none" normalizeH="0" baseline="0" dirty="0">
                <a:ln>
                  <a:noFill/>
                </a:ln>
                <a:solidFill>
                  <a:schemeClr val="accent1"/>
                </a:solidFill>
                <a:effectLst/>
                <a:latin typeface="Open Sans" panose="020B0606030504020204" pitchFamily="34" charset="0"/>
                <a:cs typeface="Open Sans" panose="020B0606030504020204" pitchFamily="34" charset="0"/>
              </a:rPr>
              <a:t>1.Environment &amp; Firebase setup</a:t>
            </a:r>
            <a:endParaRPr kumimoji="0" lang="en-US" altLang="en-US" sz="3600" b="1" i="0" u="none" strike="noStrike" cap="none" normalizeH="0" baseline="0" dirty="0">
              <a:ln>
                <a:noFill/>
              </a:ln>
              <a:solidFill>
                <a:schemeClr val="accent6">
                  <a:lumMod val="75000"/>
                </a:schemeClr>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Before the start of any development procedure, we need to set up the environment according to our application needs. Then connect our Android Studio with Firebase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Install Android Studio on your machine.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Install and set up JDK.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Create new Android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Like any typical application, the source code of java or </a:t>
            </a:r>
            <a:r>
              <a:rPr kumimoji="0" lang="en-US" altLang="en-US" sz="2400" b="0" i="0" u="none" strike="noStrike" cap="none" normalizeH="0" baseline="0" dirty="0" err="1">
                <a:ln>
                  <a:noFill/>
                </a:ln>
                <a:solidFill>
                  <a:srgbClr val="3C3C3C"/>
                </a:solidFill>
                <a:effectLst/>
                <a:latin typeface="Open Sans" panose="020B0606030504020204" pitchFamily="34" charset="0"/>
                <a:cs typeface="Open Sans" panose="020B0606030504020204" pitchFamily="34" charset="0"/>
              </a:rPr>
              <a:t>kotlin</a:t>
            </a:r>
            <a:r>
              <a:rPr kumimoji="0" lang="en-US" altLang="en-US" sz="2400" b="0" i="0" u="none" strike="noStrike" cap="none" normalizeH="0" baseline="0">
                <a:ln>
                  <a:noFill/>
                </a:ln>
                <a:solidFill>
                  <a:srgbClr val="3C3C3C"/>
                </a:solidFill>
                <a:effectLst/>
                <a:latin typeface="Open Sans" panose="020B0606030504020204" pitchFamily="34" charset="0"/>
                <a:cs typeface="Open Sans" panose="020B0606030504020204" pitchFamily="34" charset="0"/>
              </a:rPr>
              <a:t> should </a:t>
            </a: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be in a </a:t>
            </a:r>
            <a:r>
              <a:rPr kumimoji="0" lang="en-US" altLang="en-US" sz="2400" b="0" i="0" u="none" strike="noStrike" cap="none" normalizeH="0" baseline="0" dirty="0">
                <a:ln>
                  <a:noFill/>
                </a:ln>
                <a:solidFill>
                  <a:srgbClr val="FFC000"/>
                </a:solidFill>
                <a:effectLst/>
                <a:latin typeface="Open Sans" panose="020B0606030504020204" pitchFamily="34" charset="0"/>
                <a:cs typeface="Open Sans" panose="020B0606030504020204" pitchFamily="34" charset="0"/>
              </a:rPr>
              <a:t>java</a:t>
            </a: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  folder and the source code of xml should be in a </a:t>
            </a:r>
            <a:r>
              <a:rPr lang="en-US" altLang="en-US" sz="2400" dirty="0">
                <a:solidFill>
                  <a:srgbClr val="FFC000"/>
                </a:solidFill>
                <a:latin typeface="ui-monospace"/>
                <a:cs typeface="Open Sans" panose="020B0606030504020204" pitchFamily="34" charset="0"/>
              </a:rPr>
              <a:t>res</a:t>
            </a: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 folder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Connect with firebase.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1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33E19A-47DC-4CF6-8F94-39701F38757B}"/>
              </a:ext>
            </a:extLst>
          </p:cNvPr>
          <p:cNvSpPr>
            <a:spLocks noChangeArrowheads="1"/>
          </p:cNvSpPr>
          <p:nvPr/>
        </p:nvSpPr>
        <p:spPr bwMode="auto">
          <a:xfrm>
            <a:off x="284086" y="307567"/>
            <a:ext cx="11585360" cy="569386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kumimoji="0" lang="en-US" altLang="en-US" sz="3200" b="1" i="0" u="none" strike="noStrike" cap="none" normalizeH="0" baseline="0" dirty="0">
                <a:ln>
                  <a:noFill/>
                </a:ln>
                <a:solidFill>
                  <a:schemeClr val="accent1"/>
                </a:solidFill>
                <a:effectLst/>
                <a:latin typeface="Open Sans" panose="020B0606030504020204" pitchFamily="34" charset="0"/>
                <a:cs typeface="Open Sans" panose="020B0606030504020204" pitchFamily="34" charset="0"/>
              </a:rPr>
              <a:t>2.Setting up </a:t>
            </a:r>
            <a:r>
              <a:rPr lang="en-US" altLang="en-US" sz="3200" b="1" dirty="0">
                <a:solidFill>
                  <a:schemeClr val="accent1"/>
                </a:solidFill>
                <a:latin typeface="Open Sans" panose="020B0606030504020204" pitchFamily="34" charset="0"/>
                <a:cs typeface="Open Sans" panose="020B0606030504020204" pitchFamily="34" charset="0"/>
              </a:rPr>
              <a:t>Firebase </a:t>
            </a:r>
            <a:r>
              <a:rPr kumimoji="0" lang="en-US" altLang="en-US" sz="3200" b="1" i="0" u="none" strike="noStrike" cap="none" normalizeH="0" baseline="0" dirty="0">
                <a:ln>
                  <a:noFill/>
                </a:ln>
                <a:solidFill>
                  <a:schemeClr val="accent1"/>
                </a:solidFill>
                <a:effectLst/>
                <a:latin typeface="Open Sans" panose="020B0606030504020204" pitchFamily="34" charset="0"/>
                <a:cs typeface="Open Sans" panose="020B0606030504020204" pitchFamily="34" charset="0"/>
              </a:rPr>
              <a:t>and Authentication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Firebase is a service provided by Google for configuring the backend of any application with all the general necessities like database preparation, authentication using various methods, etc. In this milestone, we’ll be preparing our database and setting up authentication using email and password.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Setup sign-in method using Email/Password.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Declare the dependency for the Firebase Authentication Android library in your module ( app-level ) Gradle file ( usually app/build. </a:t>
            </a:r>
            <a:r>
              <a:rPr kumimoji="0" lang="en-US" altLang="en-US" sz="2000" b="0" i="0" u="none" strike="noStrike" cap="none" normalizeH="0" baseline="0" dirty="0" err="1">
                <a:ln>
                  <a:noFill/>
                </a:ln>
                <a:solidFill>
                  <a:srgbClr val="3C3C3C"/>
                </a:solidFill>
                <a:effectLst/>
                <a:latin typeface="Open Sans" panose="020B0606030504020204" pitchFamily="34" charset="0"/>
                <a:cs typeface="Open Sans" panose="020B0606030504020204" pitchFamily="34" charset="0"/>
              </a:rPr>
              <a:t>gradle</a:t>
            </a: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To use an authentication provider, you need to enable it in the Firebase console. Go to the Sign-in Method page in the Firebase Authentication section to enable Email/Password sign-in and any other identity providers you want for your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Android has Material components, which helps in building our frontend.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DD03FAA-6855-4B3D-BC59-C7858B8B490E}"/>
              </a:ext>
            </a:extLst>
          </p:cNvPr>
          <p:cNvSpPr>
            <a:spLocks noChangeArrowheads="1"/>
          </p:cNvSpPr>
          <p:nvPr/>
        </p:nvSpPr>
        <p:spPr bwMode="auto">
          <a:xfrm>
            <a:off x="322554" y="5348043"/>
            <a:ext cx="9792987"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Create a new activity named </a:t>
            </a:r>
            <a:r>
              <a:rPr kumimoji="0" lang="en-US" altLang="en-US" sz="2000" b="0" i="0" u="none" strike="noStrike" cap="none" normalizeH="0" baseline="0" dirty="0">
                <a:ln>
                  <a:noFill/>
                </a:ln>
                <a:solidFill>
                  <a:srgbClr val="E81554"/>
                </a:solidFill>
                <a:effectLst/>
                <a:latin typeface="ui-monospace"/>
              </a:rPr>
              <a:t>Login</a:t>
            </a:r>
            <a:r>
              <a:rPr kumimoji="0" lang="en-US" altLang="en-US" sz="2000" b="0" i="0" u="none" strike="noStrike" cap="none" normalizeH="0" baseline="0" dirty="0">
                <a:ln>
                  <a:noFill/>
                </a:ln>
                <a:solidFill>
                  <a:srgbClr val="3C3C3C"/>
                </a:solidFill>
                <a:effectLst/>
                <a:latin typeface="Open Sans" panose="020B0606030504020204" pitchFamily="34" charset="0"/>
                <a:cs typeface="Open Sans" panose="020B0606030504020204" pitchFamily="34" charset="0"/>
              </a:rPr>
              <a:t> . Style the activity  as you like.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15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B4866C-0451-48AA-A675-5BECC55BEFCF}"/>
              </a:ext>
            </a:extLst>
          </p:cNvPr>
          <p:cNvSpPr txBox="1"/>
          <p:nvPr/>
        </p:nvSpPr>
        <p:spPr>
          <a:xfrm>
            <a:off x="794763" y="771693"/>
            <a:ext cx="10733103" cy="4308872"/>
          </a:xfrm>
          <a:prstGeom prst="rect">
            <a:avLst/>
          </a:prstGeom>
          <a:noFill/>
        </p:spPr>
        <p:txBody>
          <a:bodyPr wrap="square">
            <a:spAutoFit/>
          </a:bodyPr>
          <a:lstStyle/>
          <a:p>
            <a:r>
              <a:rPr lang="en-US" dirty="0">
                <a:solidFill>
                  <a:schemeClr val="accent6">
                    <a:lumMod val="60000"/>
                    <a:lumOff val="40000"/>
                  </a:schemeClr>
                </a:solidFill>
              </a:rPr>
              <a:t>							</a:t>
            </a:r>
            <a:r>
              <a:rPr lang="en-IN" sz="3600" b="1" i="0" dirty="0">
                <a:solidFill>
                  <a:srgbClr val="7C8DFF"/>
                </a:solidFill>
                <a:effectLst/>
                <a:latin typeface="Open Sans" panose="020B0606030504020204" pitchFamily="34" charset="0"/>
              </a:rPr>
              <a:t> </a:t>
            </a:r>
            <a:r>
              <a:rPr lang="en-IN" sz="3600" b="1" i="0" dirty="0">
                <a:solidFill>
                  <a:schemeClr val="accent1"/>
                </a:solidFill>
                <a:effectLst/>
                <a:latin typeface="Open Sans" panose="020B0606030504020204" pitchFamily="34" charset="0"/>
              </a:rPr>
              <a:t>3. </a:t>
            </a:r>
            <a:r>
              <a:rPr lang="en-IN" sz="3600" b="1" dirty="0">
                <a:solidFill>
                  <a:schemeClr val="accent1"/>
                </a:solidFill>
                <a:latin typeface="Open Sans" panose="020B0606030504020204" pitchFamily="34" charset="0"/>
              </a:rPr>
              <a:t>Admin’s</a:t>
            </a:r>
            <a:r>
              <a:rPr lang="en-IN" sz="3600" b="1" i="0" dirty="0">
                <a:solidFill>
                  <a:schemeClr val="accent1"/>
                </a:solidFill>
                <a:effectLst/>
                <a:latin typeface="Open Sans" panose="020B0606030504020204" pitchFamily="34" charset="0"/>
              </a:rPr>
              <a:t> portal</a:t>
            </a:r>
          </a:p>
          <a:p>
            <a:endParaRPr lang="en-US" dirty="0">
              <a:solidFill>
                <a:srgbClr val="00B050"/>
              </a:solidFill>
            </a:endParaRPr>
          </a:p>
          <a:p>
            <a:pPr marL="342900" indent="-342900">
              <a:buFont typeface="Arial" panose="020B0604020202020204" pitchFamily="34" charset="0"/>
              <a:buChar char="•"/>
            </a:pPr>
            <a:r>
              <a:rPr lang="en-US" sz="2200" dirty="0"/>
              <a:t>The admin portal is provided by google firebase</a:t>
            </a:r>
          </a:p>
          <a:p>
            <a:pPr marL="342900" indent="-342900">
              <a:buFont typeface="Arial" panose="020B0604020202020204" pitchFamily="34" charset="0"/>
              <a:buChar char="•"/>
            </a:pPr>
            <a:r>
              <a:rPr lang="en-US" sz="2200" dirty="0"/>
              <a:t>So admin can check the user details </a:t>
            </a:r>
          </a:p>
          <a:p>
            <a:pPr marL="342900" indent="-342900">
              <a:buFont typeface="Arial" panose="020B0604020202020204" pitchFamily="34" charset="0"/>
              <a:buChar char="•"/>
            </a:pPr>
            <a:r>
              <a:rPr lang="en-US" sz="2200" dirty="0"/>
              <a:t>And admin can add or delete users</a:t>
            </a:r>
          </a:p>
          <a:p>
            <a:endParaRPr lang="en-US" sz="2200" dirty="0"/>
          </a:p>
          <a:p>
            <a:endParaRPr lang="en-US" dirty="0"/>
          </a:p>
          <a:p>
            <a:r>
              <a:rPr lang="en-US" dirty="0">
                <a:solidFill>
                  <a:srgbClr val="00B050"/>
                </a:solidFill>
              </a:rPr>
              <a:t>b)Creating quiz activity</a:t>
            </a:r>
          </a:p>
          <a:p>
            <a:pPr marL="285750" indent="-285750">
              <a:buFont typeface="Wingdings" panose="05000000000000000000" pitchFamily="2" charset="2"/>
              <a:buChar char="§"/>
            </a:pPr>
            <a:r>
              <a:rPr lang="en-US" sz="2400" dirty="0"/>
              <a:t>This portal is also provided by google firebase through cloud </a:t>
            </a:r>
            <a:r>
              <a:rPr lang="en-US" sz="2400" dirty="0" err="1"/>
              <a:t>firestore</a:t>
            </a:r>
            <a:r>
              <a:rPr lang="en-US" sz="2400" dirty="0"/>
              <a:t> </a:t>
            </a:r>
          </a:p>
          <a:p>
            <a:pPr marL="285750" indent="-285750">
              <a:buFont typeface="Wingdings" panose="05000000000000000000" pitchFamily="2" charset="2"/>
              <a:buChar char="§"/>
            </a:pPr>
            <a:r>
              <a:rPr lang="en-US" sz="2400" dirty="0"/>
              <a:t> this is no SQL database</a:t>
            </a:r>
          </a:p>
          <a:p>
            <a:pPr marL="285750" indent="-285750">
              <a:buFont typeface="Wingdings" panose="05000000000000000000" pitchFamily="2" charset="2"/>
              <a:buChar char="§"/>
            </a:pPr>
            <a:r>
              <a:rPr lang="en-US" sz="2400" dirty="0"/>
              <a:t>Add the necessary code in the xml and </a:t>
            </a:r>
            <a:r>
              <a:rPr lang="en-US" sz="2400" dirty="0" err="1"/>
              <a:t>kotlin</a:t>
            </a:r>
            <a:r>
              <a:rPr lang="en-US" sz="2400" dirty="0"/>
              <a:t> files so that all the work is done accurately as mentioned earlier</a:t>
            </a:r>
            <a:endParaRPr lang="en-IN" sz="2400" dirty="0"/>
          </a:p>
        </p:txBody>
      </p:sp>
    </p:spTree>
    <p:extLst>
      <p:ext uri="{BB962C8B-B14F-4D97-AF65-F5344CB8AC3E}">
        <p14:creationId xmlns:p14="http://schemas.microsoft.com/office/powerpoint/2010/main" val="418255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0674E40C-3B72-41A0-A391-1D1F72F938C5}"/>
              </a:ext>
            </a:extLst>
          </p:cNvPr>
          <p:cNvSpPr>
            <a:spLocks noGrp="1"/>
          </p:cNvSpPr>
          <p:nvPr>
            <p:ph type="subTitle" idx="1"/>
          </p:nvPr>
        </p:nvSpPr>
        <p:spPr>
          <a:xfrm>
            <a:off x="613352" y="1819564"/>
            <a:ext cx="10834179" cy="3759200"/>
          </a:xfrm>
        </p:spPr>
        <p:txBody>
          <a:bodyPr>
            <a:normAutofit/>
          </a:bodyPr>
          <a:lstStyle/>
          <a:p>
            <a:pPr algn="l"/>
            <a:r>
              <a:rPr lang="en-US" dirty="0">
                <a:solidFill>
                  <a:srgbClr val="002060"/>
                </a:solidFill>
              </a:rPr>
              <a:t>GUIDE NAME  :					PRESENTED BY:</a:t>
            </a:r>
          </a:p>
          <a:p>
            <a:pPr algn="l"/>
            <a:r>
              <a:rPr lang="en-US" dirty="0">
                <a:solidFill>
                  <a:srgbClr val="002060"/>
                </a:solidFill>
              </a:rPr>
              <a:t>		</a:t>
            </a:r>
            <a:r>
              <a:rPr lang="en-US" dirty="0">
                <a:solidFill>
                  <a:schemeClr val="bg1"/>
                </a:solidFill>
                <a:latin typeface="Times New Roman" panose="02020603050405020304" pitchFamily="18" charset="0"/>
                <a:cs typeface="Times New Roman" panose="02020603050405020304" pitchFamily="18" charset="0"/>
              </a:rPr>
              <a:t>Ms. RV Swathi</a:t>
            </a:r>
            <a:r>
              <a:rPr lang="en-US" dirty="0">
                <a:solidFill>
                  <a:schemeClr val="bg1"/>
                </a:solidFill>
              </a:rPr>
              <a:t>					</a:t>
            </a:r>
            <a:r>
              <a:rPr lang="en-US" dirty="0">
                <a:solidFill>
                  <a:schemeClr val="bg1"/>
                </a:solidFill>
                <a:latin typeface="Times New Roman" panose="02020603050405020304" pitchFamily="18" charset="0"/>
                <a:cs typeface="Times New Roman" panose="02020603050405020304" pitchFamily="18" charset="0"/>
              </a:rPr>
              <a:t>T.Vyshnavi-19B01A05H2</a:t>
            </a:r>
          </a:p>
          <a:p>
            <a:pPr algn="l"/>
            <a:r>
              <a:rPr lang="en-US" dirty="0">
                <a:solidFill>
                  <a:schemeClr val="bg1"/>
                </a:solidFill>
                <a:latin typeface="Times New Roman" panose="02020603050405020304" pitchFamily="18" charset="0"/>
                <a:cs typeface="Times New Roman" panose="02020603050405020304" pitchFamily="18" charset="0"/>
              </a:rPr>
              <a:t>								Y. S. V. Anitha-19B01A05I8</a:t>
            </a:r>
          </a:p>
          <a:p>
            <a:pPr algn="l"/>
            <a:r>
              <a:rPr lang="en-US" dirty="0">
                <a:solidFill>
                  <a:schemeClr val="bg1"/>
                </a:solidFill>
                <a:latin typeface="Times New Roman" panose="02020603050405020304" pitchFamily="18" charset="0"/>
                <a:cs typeface="Times New Roman" panose="02020603050405020304" pitchFamily="18" charset="0"/>
              </a:rPr>
              <a:t>								P.Lohitha-19B01A05D6</a:t>
            </a:r>
          </a:p>
          <a:p>
            <a:pPr algn="l"/>
            <a:r>
              <a:rPr lang="en-US" dirty="0">
                <a:solidFill>
                  <a:schemeClr val="bg1"/>
                </a:solidFill>
                <a:latin typeface="Times New Roman" panose="02020603050405020304" pitchFamily="18" charset="0"/>
                <a:cs typeface="Times New Roman" panose="02020603050405020304" pitchFamily="18" charset="0"/>
              </a:rPr>
              <a:t>								T.S.Prasanna-19B01A05H4</a:t>
            </a:r>
          </a:p>
          <a:p>
            <a:pPr algn="l"/>
            <a:r>
              <a:rPr lang="en-US" dirty="0">
                <a:solidFill>
                  <a:schemeClr val="bg1"/>
                </a:solidFill>
                <a:latin typeface="Times New Roman" panose="02020603050405020304" pitchFamily="18" charset="0"/>
                <a:cs typeface="Times New Roman" panose="02020603050405020304" pitchFamily="18" charset="0"/>
              </a:rPr>
              <a:t>								G.Swarna-19B01A05E8</a:t>
            </a:r>
          </a:p>
          <a:p>
            <a:pPr algn="l"/>
            <a:r>
              <a:rPr lang="en-US" dirty="0">
                <a:solidFill>
                  <a:schemeClr val="bg1"/>
                </a:solidFill>
                <a:latin typeface="Times New Roman" panose="02020603050405020304" pitchFamily="18" charset="0"/>
                <a:cs typeface="Times New Roman" panose="02020603050405020304" pitchFamily="18" charset="0"/>
              </a:rPr>
              <a:t>								P. Eekshitha Sri-19B01A05D1</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17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28584-4251-42C7-AFEC-A4E6959D4470}"/>
              </a:ext>
            </a:extLst>
          </p:cNvPr>
          <p:cNvSpPr txBox="1"/>
          <p:nvPr/>
        </p:nvSpPr>
        <p:spPr>
          <a:xfrm>
            <a:off x="216023" y="441676"/>
            <a:ext cx="11759953" cy="3970318"/>
          </a:xfrm>
          <a:prstGeom prst="rect">
            <a:avLst/>
          </a:prstGeom>
          <a:noFill/>
        </p:spPr>
        <p:txBody>
          <a:bodyPr wrap="square">
            <a:spAutoFit/>
          </a:bodyPr>
          <a:lstStyle/>
          <a:p>
            <a:pPr algn="ctr"/>
            <a:r>
              <a:rPr lang="en-IN" sz="3600" b="1" i="0" dirty="0">
                <a:solidFill>
                  <a:schemeClr val="accent1"/>
                </a:solidFill>
                <a:effectLst/>
                <a:latin typeface="Open Sans" panose="020B0606030504020204" pitchFamily="34" charset="0"/>
              </a:rPr>
              <a:t>4. Student's portal</a:t>
            </a:r>
          </a:p>
          <a:p>
            <a:r>
              <a:rPr lang="en-US" dirty="0">
                <a:solidFill>
                  <a:srgbClr val="00B050"/>
                </a:solidFill>
              </a:rPr>
              <a:t>a) Home activity</a:t>
            </a:r>
          </a:p>
          <a:p>
            <a:pPr marL="285750" indent="-285750">
              <a:buFont typeface="Wingdings" panose="05000000000000000000" pitchFamily="2" charset="2"/>
              <a:buChar char="§"/>
            </a:pPr>
            <a:r>
              <a:rPr lang="en-US" dirty="0"/>
              <a:t>Now we will create an activity where there will be another two options: Available Quizzes and  menu option.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available quiz option allows students to participate in available quizzes.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In the menu section, students will be able to see their profile . Students will be able to logout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Style the activity as you like.</a:t>
            </a:r>
          </a:p>
          <a:p>
            <a:endParaRPr lang="en-US" dirty="0"/>
          </a:p>
          <a:p>
            <a:r>
              <a:rPr lang="en-US" dirty="0">
                <a:solidFill>
                  <a:srgbClr val="00B050"/>
                </a:solidFill>
              </a:rPr>
              <a:t>b)Quiz activity</a:t>
            </a:r>
          </a:p>
          <a:p>
            <a:pPr marL="285750" indent="-285750">
              <a:buFont typeface="Wingdings" panose="05000000000000000000" pitchFamily="2" charset="2"/>
              <a:buChar char="§"/>
            </a:pPr>
            <a:r>
              <a:rPr lang="en-US" dirty="0"/>
              <a:t>After choosing any one of the available quizzes in Home Activity , a student will able to take that quiz.</a:t>
            </a:r>
          </a:p>
          <a:p>
            <a:endParaRPr lang="en-US" dirty="0"/>
          </a:p>
        </p:txBody>
      </p:sp>
      <p:sp>
        <p:nvSpPr>
          <p:cNvPr id="4" name="TextBox 3">
            <a:extLst>
              <a:ext uri="{FF2B5EF4-FFF2-40B4-BE49-F238E27FC236}">
                <a16:creationId xmlns:a16="http://schemas.microsoft.com/office/drawing/2014/main" id="{56A004FE-739B-4448-B874-AC41C65D520A}"/>
              </a:ext>
            </a:extLst>
          </p:cNvPr>
          <p:cNvSpPr txBox="1"/>
          <p:nvPr/>
        </p:nvSpPr>
        <p:spPr>
          <a:xfrm>
            <a:off x="216023" y="4210600"/>
            <a:ext cx="10710595" cy="2031325"/>
          </a:xfrm>
          <a:prstGeom prst="rect">
            <a:avLst/>
          </a:prstGeom>
          <a:noFill/>
        </p:spPr>
        <p:txBody>
          <a:bodyPr wrap="square">
            <a:spAutoFit/>
          </a:bodyPr>
          <a:lstStyle/>
          <a:p>
            <a:endParaRPr lang="en-US" dirty="0">
              <a:solidFill>
                <a:schemeClr val="accent6">
                  <a:lumMod val="60000"/>
                  <a:lumOff val="40000"/>
                </a:schemeClr>
              </a:solidFill>
            </a:endParaRPr>
          </a:p>
          <a:p>
            <a:r>
              <a:rPr lang="en-US" dirty="0">
                <a:solidFill>
                  <a:srgbClr val="00B050"/>
                </a:solidFill>
              </a:rPr>
              <a:t>c)Reports/results/Confirmation activity</a:t>
            </a:r>
          </a:p>
          <a:p>
            <a:pPr marL="285750" indent="-285750">
              <a:buFont typeface="Wingdings" panose="05000000000000000000" pitchFamily="2" charset="2"/>
              <a:buChar char="§"/>
            </a:pPr>
            <a:r>
              <a:rPr lang="en-US" dirty="0"/>
              <a:t>Now we will create a progress activity through which students can see the results of their quiz here.</a:t>
            </a:r>
          </a:p>
          <a:p>
            <a:r>
              <a:rPr lang="en-US" dirty="0"/>
              <a:t>	</a:t>
            </a:r>
            <a:r>
              <a:rPr lang="en-US" b="1" i="1" u="sng" dirty="0"/>
              <a:t>Requirements:</a:t>
            </a:r>
            <a:endParaRPr lang="en-US" dirty="0"/>
          </a:p>
          <a:p>
            <a:endParaRPr lang="en-US" dirty="0"/>
          </a:p>
          <a:p>
            <a:pPr marL="285750" indent="-285750">
              <a:buFont typeface="Wingdings" panose="05000000000000000000" pitchFamily="2" charset="2"/>
              <a:buChar char="§"/>
            </a:pPr>
            <a:r>
              <a:rPr lang="en-US" dirty="0"/>
              <a:t>Add the necessary code in the xml and java file so that all the work is done accurately as mentioned earlier.</a:t>
            </a:r>
          </a:p>
          <a:p>
            <a:endParaRPr lang="en-US" dirty="0"/>
          </a:p>
        </p:txBody>
      </p:sp>
    </p:spTree>
    <p:extLst>
      <p:ext uri="{BB962C8B-B14F-4D97-AF65-F5344CB8AC3E}">
        <p14:creationId xmlns:p14="http://schemas.microsoft.com/office/powerpoint/2010/main" val="80939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6E0F-EA00-4FF1-84D3-8696AE85A7AB}"/>
              </a:ext>
            </a:extLst>
          </p:cNvPr>
          <p:cNvSpPr>
            <a:spLocks noGrp="1"/>
          </p:cNvSpPr>
          <p:nvPr>
            <p:ph type="title"/>
          </p:nvPr>
        </p:nvSpPr>
        <p:spPr>
          <a:xfrm>
            <a:off x="1353127" y="2183893"/>
            <a:ext cx="9485746" cy="1990945"/>
          </a:xfrm>
        </p:spPr>
        <p:txBody>
          <a:bodyPr>
            <a:normAutofit/>
          </a:bodyPr>
          <a:lstStyle/>
          <a:p>
            <a:r>
              <a:rPr lang="en-US" sz="6600" dirty="0"/>
              <a:t>SYSTEM DESIGN</a:t>
            </a:r>
            <a:endParaRPr lang="en-IN" sz="6600" dirty="0"/>
          </a:p>
        </p:txBody>
      </p:sp>
    </p:spTree>
    <p:extLst>
      <p:ext uri="{BB962C8B-B14F-4D97-AF65-F5344CB8AC3E}">
        <p14:creationId xmlns:p14="http://schemas.microsoft.com/office/powerpoint/2010/main" val="69647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70B5-89D0-46E0-AD68-0F52D76DE0E6}"/>
              </a:ext>
            </a:extLst>
          </p:cNvPr>
          <p:cNvSpPr>
            <a:spLocks noGrp="1"/>
          </p:cNvSpPr>
          <p:nvPr>
            <p:ph type="title"/>
          </p:nvPr>
        </p:nvSpPr>
        <p:spPr>
          <a:xfrm>
            <a:off x="4080441" y="6081639"/>
            <a:ext cx="4031118" cy="577780"/>
          </a:xfrm>
        </p:spPr>
        <p:txBody>
          <a:bodyPr>
            <a:normAutofit fontScale="90000"/>
          </a:bodyPr>
          <a:lstStyle/>
          <a:p>
            <a:r>
              <a:rPr lang="en-US" dirty="0">
                <a:solidFill>
                  <a:srgbClr val="00B050"/>
                </a:solidFill>
              </a:rPr>
              <a:t>Use Case diagram</a:t>
            </a:r>
            <a:endParaRPr lang="en-IN" dirty="0">
              <a:solidFill>
                <a:srgbClr val="00B050"/>
              </a:solidFill>
            </a:endParaRPr>
          </a:p>
        </p:txBody>
      </p:sp>
      <p:pic>
        <p:nvPicPr>
          <p:cNvPr id="4" name="Picture 3">
            <a:extLst>
              <a:ext uri="{FF2B5EF4-FFF2-40B4-BE49-F238E27FC236}">
                <a16:creationId xmlns:a16="http://schemas.microsoft.com/office/drawing/2014/main" id="{33E6349B-4100-4114-BCFA-9AF0F13D84C0}"/>
              </a:ext>
            </a:extLst>
          </p:cNvPr>
          <p:cNvPicPr>
            <a:picLocks noChangeAspect="1"/>
          </p:cNvPicPr>
          <p:nvPr/>
        </p:nvPicPr>
        <p:blipFill>
          <a:blip r:embed="rId2"/>
          <a:stretch>
            <a:fillRect/>
          </a:stretch>
        </p:blipFill>
        <p:spPr>
          <a:xfrm>
            <a:off x="1773382" y="124184"/>
            <a:ext cx="8358909" cy="5754255"/>
          </a:xfrm>
          <a:prstGeom prst="rect">
            <a:avLst/>
          </a:prstGeom>
        </p:spPr>
      </p:pic>
    </p:spTree>
    <p:extLst>
      <p:ext uri="{BB962C8B-B14F-4D97-AF65-F5344CB8AC3E}">
        <p14:creationId xmlns:p14="http://schemas.microsoft.com/office/powerpoint/2010/main" val="300915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4A9C-E05E-459A-8179-1126B4629CDB}"/>
              </a:ext>
            </a:extLst>
          </p:cNvPr>
          <p:cNvSpPr>
            <a:spLocks noGrp="1"/>
          </p:cNvSpPr>
          <p:nvPr>
            <p:ph type="title"/>
          </p:nvPr>
        </p:nvSpPr>
        <p:spPr>
          <a:xfrm>
            <a:off x="4394477" y="5528514"/>
            <a:ext cx="3403046" cy="394736"/>
          </a:xfrm>
        </p:spPr>
        <p:txBody>
          <a:bodyPr>
            <a:normAutofit fontScale="90000"/>
          </a:bodyPr>
          <a:lstStyle/>
          <a:p>
            <a:r>
              <a:rPr lang="en-US" dirty="0">
                <a:solidFill>
                  <a:srgbClr val="00B050"/>
                </a:solidFill>
              </a:rPr>
              <a:t>Class diagram</a:t>
            </a:r>
            <a:endParaRPr lang="en-IN" dirty="0">
              <a:solidFill>
                <a:srgbClr val="00B050"/>
              </a:solidFill>
            </a:endParaRPr>
          </a:p>
        </p:txBody>
      </p:sp>
      <p:pic>
        <p:nvPicPr>
          <p:cNvPr id="4" name="Picture 3">
            <a:extLst>
              <a:ext uri="{FF2B5EF4-FFF2-40B4-BE49-F238E27FC236}">
                <a16:creationId xmlns:a16="http://schemas.microsoft.com/office/drawing/2014/main" id="{970DE8FF-6EE4-4C11-8B70-7C257DF7252C}"/>
              </a:ext>
            </a:extLst>
          </p:cNvPr>
          <p:cNvPicPr/>
          <p:nvPr/>
        </p:nvPicPr>
        <p:blipFill>
          <a:blip r:embed="rId2">
            <a:extLst>
              <a:ext uri="{28A0092B-C50C-407E-A947-70E740481C1C}">
                <a14:useLocalDpi xmlns:a14="http://schemas.microsoft.com/office/drawing/2010/main" val="0"/>
              </a:ext>
            </a:extLst>
          </a:blip>
          <a:stretch>
            <a:fillRect/>
          </a:stretch>
        </p:blipFill>
        <p:spPr>
          <a:xfrm>
            <a:off x="2115127" y="934750"/>
            <a:ext cx="7961746" cy="4194175"/>
          </a:xfrm>
          <a:prstGeom prst="rect">
            <a:avLst/>
          </a:prstGeom>
        </p:spPr>
      </p:pic>
    </p:spTree>
    <p:extLst>
      <p:ext uri="{BB962C8B-B14F-4D97-AF65-F5344CB8AC3E}">
        <p14:creationId xmlns:p14="http://schemas.microsoft.com/office/powerpoint/2010/main" val="24774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9DF6-44E6-4C0D-8844-73D1277809F0}"/>
              </a:ext>
            </a:extLst>
          </p:cNvPr>
          <p:cNvSpPr>
            <a:spLocks noGrp="1"/>
          </p:cNvSpPr>
          <p:nvPr>
            <p:ph type="title"/>
          </p:nvPr>
        </p:nvSpPr>
        <p:spPr>
          <a:xfrm>
            <a:off x="3738694" y="6181850"/>
            <a:ext cx="4566828" cy="448471"/>
          </a:xfrm>
        </p:spPr>
        <p:txBody>
          <a:bodyPr>
            <a:normAutofit fontScale="90000"/>
          </a:bodyPr>
          <a:lstStyle/>
          <a:p>
            <a:r>
              <a:rPr lang="en-US" dirty="0">
                <a:solidFill>
                  <a:srgbClr val="00B050"/>
                </a:solidFill>
              </a:rPr>
              <a:t>State chart Diagram:</a:t>
            </a:r>
            <a:endParaRPr lang="en-IN" dirty="0">
              <a:solidFill>
                <a:srgbClr val="00B050"/>
              </a:solidFill>
            </a:endParaRPr>
          </a:p>
        </p:txBody>
      </p:sp>
      <p:pic>
        <p:nvPicPr>
          <p:cNvPr id="5" name="Picture 4">
            <a:extLst>
              <a:ext uri="{FF2B5EF4-FFF2-40B4-BE49-F238E27FC236}">
                <a16:creationId xmlns:a16="http://schemas.microsoft.com/office/drawing/2014/main" id="{3ECA8404-34E1-496A-A5DB-CBF891B1546F}"/>
              </a:ext>
            </a:extLst>
          </p:cNvPr>
          <p:cNvPicPr>
            <a:picLocks noChangeAspect="1"/>
          </p:cNvPicPr>
          <p:nvPr/>
        </p:nvPicPr>
        <p:blipFill>
          <a:blip r:embed="rId2"/>
          <a:stretch>
            <a:fillRect/>
          </a:stretch>
        </p:blipFill>
        <p:spPr>
          <a:xfrm>
            <a:off x="3840883" y="227679"/>
            <a:ext cx="4362450" cy="5514975"/>
          </a:xfrm>
          <a:prstGeom prst="rect">
            <a:avLst/>
          </a:prstGeom>
        </p:spPr>
      </p:pic>
    </p:spTree>
    <p:extLst>
      <p:ext uri="{BB962C8B-B14F-4D97-AF65-F5344CB8AC3E}">
        <p14:creationId xmlns:p14="http://schemas.microsoft.com/office/powerpoint/2010/main" val="219510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D925-ED04-4D6E-8B0A-1FDC65A66A8F}"/>
              </a:ext>
            </a:extLst>
          </p:cNvPr>
          <p:cNvSpPr>
            <a:spLocks noGrp="1"/>
          </p:cNvSpPr>
          <p:nvPr>
            <p:ph type="title"/>
          </p:nvPr>
        </p:nvSpPr>
        <p:spPr>
          <a:xfrm>
            <a:off x="3918804" y="6118583"/>
            <a:ext cx="4354391" cy="540836"/>
          </a:xfrm>
        </p:spPr>
        <p:txBody>
          <a:bodyPr>
            <a:normAutofit fontScale="90000"/>
          </a:bodyPr>
          <a:lstStyle/>
          <a:p>
            <a:r>
              <a:rPr lang="en-US" dirty="0">
                <a:solidFill>
                  <a:srgbClr val="00B050"/>
                </a:solidFill>
              </a:rPr>
              <a:t>Sequence diagram</a:t>
            </a:r>
            <a:endParaRPr lang="en-IN" dirty="0">
              <a:solidFill>
                <a:srgbClr val="00B050"/>
              </a:solidFill>
            </a:endParaRPr>
          </a:p>
        </p:txBody>
      </p:sp>
      <p:pic>
        <p:nvPicPr>
          <p:cNvPr id="4" name="Picture 3">
            <a:extLst>
              <a:ext uri="{FF2B5EF4-FFF2-40B4-BE49-F238E27FC236}">
                <a16:creationId xmlns:a16="http://schemas.microsoft.com/office/drawing/2014/main" id="{CD9D8981-EEE6-4BF6-86A9-57F5900ACC78}"/>
              </a:ext>
            </a:extLst>
          </p:cNvPr>
          <p:cNvPicPr>
            <a:picLocks noChangeAspect="1"/>
          </p:cNvPicPr>
          <p:nvPr/>
        </p:nvPicPr>
        <p:blipFill>
          <a:blip r:embed="rId2"/>
          <a:stretch>
            <a:fillRect/>
          </a:stretch>
        </p:blipFill>
        <p:spPr>
          <a:xfrm>
            <a:off x="350982" y="108274"/>
            <a:ext cx="11397673" cy="5892800"/>
          </a:xfrm>
          <a:prstGeom prst="rect">
            <a:avLst/>
          </a:prstGeom>
        </p:spPr>
      </p:pic>
    </p:spTree>
    <p:extLst>
      <p:ext uri="{BB962C8B-B14F-4D97-AF65-F5344CB8AC3E}">
        <p14:creationId xmlns:p14="http://schemas.microsoft.com/office/powerpoint/2010/main" val="277333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913F-C900-4F47-B086-4E33E69B40BA}"/>
              </a:ext>
            </a:extLst>
          </p:cNvPr>
          <p:cNvSpPr>
            <a:spLocks noGrp="1"/>
          </p:cNvSpPr>
          <p:nvPr>
            <p:ph type="title"/>
          </p:nvPr>
        </p:nvSpPr>
        <p:spPr>
          <a:xfrm>
            <a:off x="4015786" y="6164765"/>
            <a:ext cx="4160428" cy="522363"/>
          </a:xfrm>
        </p:spPr>
        <p:txBody>
          <a:bodyPr>
            <a:normAutofit fontScale="90000"/>
          </a:bodyPr>
          <a:lstStyle/>
          <a:p>
            <a:r>
              <a:rPr lang="en-US" dirty="0">
                <a:solidFill>
                  <a:srgbClr val="00B050"/>
                </a:solidFill>
              </a:rPr>
              <a:t>Activity diagram</a:t>
            </a:r>
            <a:endParaRPr lang="en-IN" dirty="0">
              <a:solidFill>
                <a:srgbClr val="00B050"/>
              </a:solidFill>
            </a:endParaRPr>
          </a:p>
        </p:txBody>
      </p:sp>
      <p:pic>
        <p:nvPicPr>
          <p:cNvPr id="4" name="Picture 3">
            <a:extLst>
              <a:ext uri="{FF2B5EF4-FFF2-40B4-BE49-F238E27FC236}">
                <a16:creationId xmlns:a16="http://schemas.microsoft.com/office/drawing/2014/main" id="{FC7E5A72-7B9B-4967-A547-A8C4C9D8946C}"/>
              </a:ext>
            </a:extLst>
          </p:cNvPr>
          <p:cNvPicPr>
            <a:picLocks noChangeAspect="1"/>
          </p:cNvPicPr>
          <p:nvPr/>
        </p:nvPicPr>
        <p:blipFill>
          <a:blip r:embed="rId2"/>
          <a:stretch>
            <a:fillRect/>
          </a:stretch>
        </p:blipFill>
        <p:spPr>
          <a:xfrm>
            <a:off x="1653309" y="170872"/>
            <a:ext cx="8950036" cy="5717309"/>
          </a:xfrm>
          <a:prstGeom prst="rect">
            <a:avLst/>
          </a:prstGeom>
        </p:spPr>
      </p:pic>
    </p:spTree>
    <p:extLst>
      <p:ext uri="{BB962C8B-B14F-4D97-AF65-F5344CB8AC3E}">
        <p14:creationId xmlns:p14="http://schemas.microsoft.com/office/powerpoint/2010/main" val="3761909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FD6E-5E47-46C3-B9AD-4974A10B9E24}"/>
              </a:ext>
            </a:extLst>
          </p:cNvPr>
          <p:cNvSpPr>
            <a:spLocks noGrp="1"/>
          </p:cNvSpPr>
          <p:nvPr>
            <p:ph type="title"/>
          </p:nvPr>
        </p:nvSpPr>
        <p:spPr>
          <a:xfrm>
            <a:off x="1268984" y="2068945"/>
            <a:ext cx="9654032" cy="2046778"/>
          </a:xfrm>
        </p:spPr>
        <p:txBody>
          <a:bodyPr>
            <a:noAutofit/>
          </a:bodyPr>
          <a:lstStyle/>
          <a:p>
            <a:r>
              <a:rPr lang="en-US" sz="5400" dirty="0"/>
              <a:t>System implementation</a:t>
            </a:r>
            <a:endParaRPr lang="en-IN" sz="5400" dirty="0"/>
          </a:p>
        </p:txBody>
      </p:sp>
    </p:spTree>
    <p:extLst>
      <p:ext uri="{BB962C8B-B14F-4D97-AF65-F5344CB8AC3E}">
        <p14:creationId xmlns:p14="http://schemas.microsoft.com/office/powerpoint/2010/main" val="3248452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BA79-8D09-482E-BBFB-CCFE7DE12E49}"/>
              </a:ext>
            </a:extLst>
          </p:cNvPr>
          <p:cNvSpPr>
            <a:spLocks noGrp="1"/>
          </p:cNvSpPr>
          <p:nvPr>
            <p:ph type="title"/>
          </p:nvPr>
        </p:nvSpPr>
        <p:spPr>
          <a:xfrm>
            <a:off x="873390" y="512111"/>
            <a:ext cx="4566828" cy="707090"/>
          </a:xfrm>
        </p:spPr>
        <p:txBody>
          <a:bodyPr>
            <a:normAutofit fontScale="90000"/>
          </a:bodyPr>
          <a:lstStyle/>
          <a:p>
            <a:r>
              <a:rPr lang="en-US" dirty="0"/>
              <a:t>Environment setup:</a:t>
            </a:r>
            <a:endParaRPr lang="en-IN" dirty="0"/>
          </a:p>
        </p:txBody>
      </p:sp>
      <p:sp>
        <p:nvSpPr>
          <p:cNvPr id="3" name="Content Placeholder 2">
            <a:extLst>
              <a:ext uri="{FF2B5EF4-FFF2-40B4-BE49-F238E27FC236}">
                <a16:creationId xmlns:a16="http://schemas.microsoft.com/office/drawing/2014/main" id="{E93BACFC-D1DB-4971-8DCB-EA4C5D4BA98F}"/>
              </a:ext>
            </a:extLst>
          </p:cNvPr>
          <p:cNvSpPr>
            <a:spLocks noGrp="1"/>
          </p:cNvSpPr>
          <p:nvPr>
            <p:ph sz="half" idx="1"/>
          </p:nvPr>
        </p:nvSpPr>
        <p:spPr>
          <a:xfrm>
            <a:off x="512433" y="2333244"/>
            <a:ext cx="4271771" cy="3101982"/>
          </a:xfrm>
        </p:spPr>
        <p:txBody>
          <a:bodyPr/>
          <a:lstStyle/>
          <a:p>
            <a:r>
              <a:rPr lang="en-IN" sz="1800" dirty="0">
                <a:effectLst/>
                <a:latin typeface="Verdana" panose="020B0604030504040204" pitchFamily="34" charset="0"/>
                <a:ea typeface="Times New Roman" panose="02020603050405020304" pitchFamily="18" charset="0"/>
                <a:cs typeface="Times New Roman" panose="02020603050405020304" pitchFamily="18" charset="0"/>
              </a:rPr>
              <a:t>Install ANDROID STUDIO, after installing it we create a new project. And we connect it to the firebase available in tools option of Android studio.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C5B1803B-2D43-44A8-9FEA-C865CABEF765}"/>
              </a:ext>
            </a:extLst>
          </p:cNvPr>
          <p:cNvSpPr>
            <a:spLocks noGrp="1"/>
          </p:cNvSpPr>
          <p:nvPr>
            <p:ph sz="half" idx="2"/>
          </p:nvPr>
        </p:nvSpPr>
        <p:spPr>
          <a:xfrm>
            <a:off x="6338316" y="434109"/>
            <a:ext cx="4458994" cy="5920509"/>
          </a:xfrm>
        </p:spPr>
        <p:txBody>
          <a:bodyPr/>
          <a:lstStyle/>
          <a:p>
            <a:pPr marL="0" indent="0">
              <a:buNone/>
            </a:pPr>
            <a:endParaRPr lang="en-IN" dirty="0"/>
          </a:p>
        </p:txBody>
      </p:sp>
      <p:pic>
        <p:nvPicPr>
          <p:cNvPr id="4" name="Picture 3" descr="Graphical user interface, application&#10;&#10;Description automatically generated">
            <a:extLst>
              <a:ext uri="{FF2B5EF4-FFF2-40B4-BE49-F238E27FC236}">
                <a16:creationId xmlns:a16="http://schemas.microsoft.com/office/drawing/2014/main" id="{E614DE24-BEDD-4C99-8876-A4D5F82A219A}"/>
              </a:ext>
            </a:extLst>
          </p:cNvPr>
          <p:cNvPicPr/>
          <p:nvPr/>
        </p:nvPicPr>
        <p:blipFill>
          <a:blip r:embed="rId2">
            <a:extLst>
              <a:ext uri="{28A0092B-C50C-407E-A947-70E740481C1C}">
                <a14:useLocalDpi xmlns:a14="http://schemas.microsoft.com/office/drawing/2010/main" val="0"/>
              </a:ext>
            </a:extLst>
          </a:blip>
          <a:stretch>
            <a:fillRect/>
          </a:stretch>
        </p:blipFill>
        <p:spPr>
          <a:xfrm>
            <a:off x="6681863" y="1035166"/>
            <a:ext cx="3771900" cy="5153198"/>
          </a:xfrm>
          <a:prstGeom prst="rect">
            <a:avLst/>
          </a:prstGeom>
        </p:spPr>
      </p:pic>
    </p:spTree>
    <p:extLst>
      <p:ext uri="{BB962C8B-B14F-4D97-AF65-F5344CB8AC3E}">
        <p14:creationId xmlns:p14="http://schemas.microsoft.com/office/powerpoint/2010/main" val="4118408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B801C-5D21-40A3-8F7A-D31B52A79609}"/>
              </a:ext>
            </a:extLst>
          </p:cNvPr>
          <p:cNvSpPr>
            <a:spLocks noGrp="1"/>
          </p:cNvSpPr>
          <p:nvPr>
            <p:ph sz="half" idx="1"/>
          </p:nvPr>
        </p:nvSpPr>
        <p:spPr>
          <a:xfrm>
            <a:off x="1258639" y="2215116"/>
            <a:ext cx="4271771" cy="3101982"/>
          </a:xfrm>
        </p:spPr>
        <p:txBody>
          <a:bodyPr/>
          <a:lstStyle/>
          <a:p>
            <a:r>
              <a:rPr lang="en-US" dirty="0"/>
              <a:t>Open the application then we have an Intro page to our project.</a:t>
            </a:r>
          </a:p>
          <a:p>
            <a:r>
              <a:rPr lang="en-US" dirty="0"/>
              <a:t> For login we click on get started button appeared in Intro page as shown adjacent.</a:t>
            </a:r>
          </a:p>
          <a:p>
            <a:endParaRPr lang="en-IN" dirty="0"/>
          </a:p>
        </p:txBody>
      </p:sp>
      <p:pic>
        <p:nvPicPr>
          <p:cNvPr id="8" name="Content Placeholder 7">
            <a:extLst>
              <a:ext uri="{FF2B5EF4-FFF2-40B4-BE49-F238E27FC236}">
                <a16:creationId xmlns:a16="http://schemas.microsoft.com/office/drawing/2014/main" id="{F8C0A16F-2435-41E5-9445-190FD55F39C4}"/>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453623" y="697706"/>
            <a:ext cx="3001941" cy="5564549"/>
          </a:xfrm>
          <a:prstGeom prst="rect">
            <a:avLst/>
          </a:prstGeom>
        </p:spPr>
      </p:pic>
    </p:spTree>
    <p:extLst>
      <p:ext uri="{BB962C8B-B14F-4D97-AF65-F5344CB8AC3E}">
        <p14:creationId xmlns:p14="http://schemas.microsoft.com/office/powerpoint/2010/main" val="234930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AD01-73B9-4599-A561-80190F61EA2E}"/>
              </a:ext>
            </a:extLst>
          </p:cNvPr>
          <p:cNvSpPr>
            <a:spLocks noGrp="1"/>
          </p:cNvSpPr>
          <p:nvPr>
            <p:ph type="title"/>
          </p:nvPr>
        </p:nvSpPr>
        <p:spPr>
          <a:xfrm>
            <a:off x="341745" y="1657420"/>
            <a:ext cx="11637819" cy="2535890"/>
          </a:xfrm>
        </p:spPr>
        <p:txBody>
          <a:bodyPr>
            <a:normAutofit/>
          </a:bodyPr>
          <a:lstStyle/>
          <a:p>
            <a:r>
              <a:rPr lang="en-US" sz="5400" dirty="0"/>
              <a:t>OBJECTIVES AND REQUIREMETS</a:t>
            </a:r>
            <a:endParaRPr lang="en-IN" sz="5400" dirty="0"/>
          </a:p>
        </p:txBody>
      </p:sp>
    </p:spTree>
    <p:extLst>
      <p:ext uri="{BB962C8B-B14F-4D97-AF65-F5344CB8AC3E}">
        <p14:creationId xmlns:p14="http://schemas.microsoft.com/office/powerpoint/2010/main" val="31368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9A3E-6472-41FE-9AE9-AF1C7A14A71D}"/>
              </a:ext>
            </a:extLst>
          </p:cNvPr>
          <p:cNvSpPr>
            <a:spLocks noGrp="1"/>
          </p:cNvSpPr>
          <p:nvPr>
            <p:ph type="title"/>
          </p:nvPr>
        </p:nvSpPr>
        <p:spPr>
          <a:xfrm>
            <a:off x="1196663" y="695156"/>
            <a:ext cx="3966464" cy="845636"/>
          </a:xfrm>
        </p:spPr>
        <p:txBody>
          <a:bodyPr/>
          <a:lstStyle/>
          <a:p>
            <a:r>
              <a:rPr lang="en-US" dirty="0"/>
              <a:t>Authentication:</a:t>
            </a:r>
            <a:endParaRPr lang="en-IN" dirty="0"/>
          </a:p>
        </p:txBody>
      </p:sp>
      <p:sp>
        <p:nvSpPr>
          <p:cNvPr id="3" name="Content Placeholder 2">
            <a:extLst>
              <a:ext uri="{FF2B5EF4-FFF2-40B4-BE49-F238E27FC236}">
                <a16:creationId xmlns:a16="http://schemas.microsoft.com/office/drawing/2014/main" id="{31057764-A3C3-474E-819B-2C04D78135F5}"/>
              </a:ext>
            </a:extLst>
          </p:cNvPr>
          <p:cNvSpPr>
            <a:spLocks noGrp="1"/>
          </p:cNvSpPr>
          <p:nvPr>
            <p:ph sz="half" idx="1"/>
          </p:nvPr>
        </p:nvSpPr>
        <p:spPr>
          <a:xfrm>
            <a:off x="498764" y="1865745"/>
            <a:ext cx="6188363" cy="3874281"/>
          </a:xfrm>
        </p:spPr>
        <p:txBody>
          <a:bodyPr>
            <a:normAutofit fontScale="85000" lnSpcReduction="20000"/>
          </a:bodyPr>
          <a:lstStyle/>
          <a:p>
            <a:pPr marL="342900" lvl="0" indent="-342900">
              <a:lnSpc>
                <a:spcPct val="150000"/>
              </a:lnSpc>
              <a:buFont typeface="Symbol" panose="05050102010706020507" pitchFamily="18" charset="2"/>
              <a:buChar char=""/>
            </a:pP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After clicking the Get Started the page will be directed to login page. It will ask an Email ID and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Verdana" panose="020B0604030504040204" pitchFamily="34" charset="0"/>
              <a:buChar char="•"/>
            </a:pP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Provide email ID and password</a:t>
            </a:r>
          </a:p>
          <a:p>
            <a:pPr marL="342900" lvl="0" indent="-342900">
              <a:lnSpc>
                <a:spcPct val="150000"/>
              </a:lnSpc>
              <a:spcAft>
                <a:spcPts val="800"/>
              </a:spcAft>
              <a:buFont typeface="Verdana" panose="020B0604030504040204" pitchFamily="34" charset="0"/>
              <a:buChar char="•"/>
            </a:pP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   After click on login button </a:t>
            </a:r>
          </a:p>
          <a:p>
            <a:pPr marL="342900" lvl="0" indent="-342900">
              <a:lnSpc>
                <a:spcPct val="150000"/>
              </a:lnSpc>
              <a:spcAft>
                <a:spcPts val="800"/>
              </a:spcAft>
              <a:buFont typeface="Verdana" panose="020B0604030504040204" pitchFamily="34" charset="0"/>
              <a:buChar char="•"/>
            </a:pP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 Then application communicate with server and verify whether the provided email ID and password is correct or not</a:t>
            </a:r>
          </a:p>
          <a:p>
            <a:pPr marL="342900" lvl="0" indent="-342900">
              <a:lnSpc>
                <a:spcPct val="150000"/>
              </a:lnSpc>
              <a:spcAft>
                <a:spcPts val="800"/>
              </a:spcAft>
              <a:buFont typeface="Verdana" panose="020B0604030504040204" pitchFamily="34" charset="0"/>
              <a:buChar char="•"/>
            </a:pP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If provided Information found at server end and match with the ‘user’ then page will be direct to home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01B9BD58-0813-421C-9C05-390B012F3D70}"/>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27581" y="1301851"/>
            <a:ext cx="2931546" cy="5209785"/>
          </a:xfrm>
          <a:prstGeom prst="rect">
            <a:avLst/>
          </a:prstGeom>
        </p:spPr>
      </p:pic>
      <p:sp>
        <p:nvSpPr>
          <p:cNvPr id="13" name="TextBox 12">
            <a:extLst>
              <a:ext uri="{FF2B5EF4-FFF2-40B4-BE49-F238E27FC236}">
                <a16:creationId xmlns:a16="http://schemas.microsoft.com/office/drawing/2014/main" id="{CB911A5D-0A85-419A-B5DE-C1830C2E394A}"/>
              </a:ext>
            </a:extLst>
          </p:cNvPr>
          <p:cNvSpPr txBox="1"/>
          <p:nvPr/>
        </p:nvSpPr>
        <p:spPr>
          <a:xfrm>
            <a:off x="5800436" y="184727"/>
            <a:ext cx="6391564" cy="923330"/>
          </a:xfrm>
          <a:prstGeom prst="rect">
            <a:avLst/>
          </a:prstGeom>
          <a:noFill/>
        </p:spPr>
        <p:txBody>
          <a:bodyPr wrap="square" rtlCol="0">
            <a:spAutoFit/>
          </a:bodyPr>
          <a:lstStyle/>
          <a:p>
            <a:r>
              <a:rPr lang="en-IN" sz="1800" dirty="0">
                <a:effectLst/>
                <a:latin typeface="Verdana" panose="020B0604030504040204" pitchFamily="34" charset="0"/>
                <a:ea typeface="Times New Roman" panose="02020603050405020304" pitchFamily="18" charset="0"/>
                <a:cs typeface="Times New Roman" panose="02020603050405020304" pitchFamily="18" charset="0"/>
              </a:rPr>
              <a:t>If at all we don’t have an account in that application</a:t>
            </a:r>
          </a:p>
          <a:p>
            <a:r>
              <a:rPr lang="en-IN" sz="1800" dirty="0">
                <a:effectLst/>
                <a:latin typeface="Verdana" panose="020B0604030504040204" pitchFamily="34" charset="0"/>
                <a:ea typeface="Times New Roman" panose="02020603050405020304" pitchFamily="18" charset="0"/>
                <a:cs typeface="Times New Roman" panose="02020603050405020304" pitchFamily="18" charset="0"/>
              </a:rPr>
              <a:t> As shown in below pic we should sign up first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9127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76F319B-AEE4-4E3C-9839-B09F9CB989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14">
            <a:extLst>
              <a:ext uri="{FF2B5EF4-FFF2-40B4-BE49-F238E27FC236}">
                <a16:creationId xmlns:a16="http://schemas.microsoft.com/office/drawing/2014/main" id="{92721712-81A8-4D17-8BBA-6BE2545D4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327" y="1754909"/>
            <a:ext cx="3288146" cy="48860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029AB16-0A66-4FD2-9C9D-CF450DAAC12C}"/>
              </a:ext>
            </a:extLst>
          </p:cNvPr>
          <p:cNvSpPr>
            <a:spLocks noChangeArrowheads="1"/>
          </p:cNvSpPr>
          <p:nvPr/>
        </p:nvSpPr>
        <p:spPr bwMode="auto">
          <a:xfrm>
            <a:off x="923637" y="109524"/>
            <a:ext cx="10455563"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For that we should give a proper email ID and we will give password then we create an account After signing up, the page will be directed to home page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839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3DF2-3F68-4475-8EAF-4DB414803D07}"/>
              </a:ext>
            </a:extLst>
          </p:cNvPr>
          <p:cNvSpPr>
            <a:spLocks noGrp="1"/>
          </p:cNvSpPr>
          <p:nvPr>
            <p:ph type="title"/>
          </p:nvPr>
        </p:nvSpPr>
        <p:spPr>
          <a:xfrm>
            <a:off x="734845" y="523613"/>
            <a:ext cx="3633955" cy="594360"/>
          </a:xfrm>
        </p:spPr>
        <p:txBody>
          <a:bodyPr>
            <a:normAutofit fontScale="90000"/>
          </a:bodyPr>
          <a:lstStyle/>
          <a:p>
            <a:r>
              <a:rPr lang="en-US" dirty="0"/>
              <a:t>Admin’s portal:</a:t>
            </a:r>
            <a:endParaRPr lang="en-IN" dirty="0"/>
          </a:p>
        </p:txBody>
      </p:sp>
      <p:sp>
        <p:nvSpPr>
          <p:cNvPr id="4" name="Rectangle 2">
            <a:extLst>
              <a:ext uri="{FF2B5EF4-FFF2-40B4-BE49-F238E27FC236}">
                <a16:creationId xmlns:a16="http://schemas.microsoft.com/office/drawing/2014/main" id="{5C1C2786-46EA-4D63-821D-CE5FEC1AE81C}"/>
              </a:ext>
            </a:extLst>
          </p:cNvPr>
          <p:cNvSpPr>
            <a:spLocks noChangeArrowheads="1"/>
          </p:cNvSpPr>
          <p:nvPr/>
        </p:nvSpPr>
        <p:spPr bwMode="auto">
          <a:xfrm>
            <a:off x="1619249" y="1476776"/>
            <a:ext cx="696133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Admin can check user details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Remove or add users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5">
            <a:extLst>
              <a:ext uri="{FF2B5EF4-FFF2-40B4-BE49-F238E27FC236}">
                <a16:creationId xmlns:a16="http://schemas.microsoft.com/office/drawing/2014/main" id="{E15CDE07-054D-45A2-8A74-E867705B7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643" y="2678545"/>
            <a:ext cx="9124084" cy="398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04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1FCEBE-D0A5-4720-900A-01BB1FD7103A}"/>
              </a:ext>
            </a:extLst>
          </p:cNvPr>
          <p:cNvSpPr>
            <a:spLocks noChangeArrowheads="1"/>
          </p:cNvSpPr>
          <p:nvPr/>
        </p:nvSpPr>
        <p:spPr bwMode="auto">
          <a:xfrm>
            <a:off x="508000" y="690541"/>
            <a:ext cx="11176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Add update or delete questions in each collection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4">
            <a:extLst>
              <a:ext uri="{FF2B5EF4-FFF2-40B4-BE49-F238E27FC236}">
                <a16:creationId xmlns:a16="http://schemas.microsoft.com/office/drawing/2014/main" id="{4C808B35-F865-4456-ABFC-1DA2F1B31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36" y="1429205"/>
            <a:ext cx="8719128" cy="480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2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A396C90-4299-481C-A712-83E1BD465F84}"/>
              </a:ext>
            </a:extLst>
          </p:cNvPr>
          <p:cNvSpPr>
            <a:spLocks noChangeArrowheads="1"/>
          </p:cNvSpPr>
          <p:nvPr/>
        </p:nvSpPr>
        <p:spPr bwMode="auto">
          <a:xfrm>
            <a:off x="1930400" y="19765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69" name="Picture 3">
            <a:extLst>
              <a:ext uri="{FF2B5EF4-FFF2-40B4-BE49-F238E27FC236}">
                <a16:creationId xmlns:a16="http://schemas.microsoft.com/office/drawing/2014/main" id="{862B36CF-5799-43F7-8380-E4C3D7001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09" y="1607127"/>
            <a:ext cx="9929091" cy="45904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194408B-745E-4DBF-929B-14DA3B68FA55}"/>
              </a:ext>
            </a:extLst>
          </p:cNvPr>
          <p:cNvSpPr>
            <a:spLocks noChangeArrowheads="1"/>
          </p:cNvSpPr>
          <p:nvPr/>
        </p:nvSpPr>
        <p:spPr bwMode="auto">
          <a:xfrm>
            <a:off x="526473" y="382293"/>
            <a:ext cx="104994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Add update or delete collections(subjects)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713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D220-5882-4AD4-A66F-73FF9F81EA38}"/>
              </a:ext>
            </a:extLst>
          </p:cNvPr>
          <p:cNvSpPr>
            <a:spLocks noGrp="1"/>
          </p:cNvSpPr>
          <p:nvPr>
            <p:ph type="title"/>
          </p:nvPr>
        </p:nvSpPr>
        <p:spPr>
          <a:xfrm>
            <a:off x="605536" y="595238"/>
            <a:ext cx="4107179" cy="799453"/>
          </a:xfrm>
        </p:spPr>
        <p:txBody>
          <a:bodyPr/>
          <a:lstStyle/>
          <a:p>
            <a:r>
              <a:rPr lang="en-US" dirty="0"/>
              <a:t>student’s portal:</a:t>
            </a:r>
            <a:endParaRPr lang="en-IN" dirty="0"/>
          </a:p>
        </p:txBody>
      </p:sp>
      <p:sp>
        <p:nvSpPr>
          <p:cNvPr id="3" name="Content Placeholder 2">
            <a:extLst>
              <a:ext uri="{FF2B5EF4-FFF2-40B4-BE49-F238E27FC236}">
                <a16:creationId xmlns:a16="http://schemas.microsoft.com/office/drawing/2014/main" id="{1DC8BCCF-C233-47BF-880E-D168985BA711}"/>
              </a:ext>
            </a:extLst>
          </p:cNvPr>
          <p:cNvSpPr>
            <a:spLocks noGrp="1"/>
          </p:cNvSpPr>
          <p:nvPr>
            <p:ph sz="half" idx="1"/>
          </p:nvPr>
        </p:nvSpPr>
        <p:spPr>
          <a:xfrm>
            <a:off x="1009257" y="2915135"/>
            <a:ext cx="4271771" cy="3101982"/>
          </a:xfrm>
        </p:spPr>
        <p:txBody>
          <a:bodyPr/>
          <a:lstStyle/>
          <a:p>
            <a:r>
              <a:rPr lang="en-IN" sz="1800" dirty="0">
                <a:effectLst/>
                <a:latin typeface="Verdana" panose="020B0604030504040204" pitchFamily="34" charset="0"/>
                <a:ea typeface="Times New Roman" panose="02020603050405020304" pitchFamily="18" charset="0"/>
                <a:cs typeface="Times New Roman" panose="02020603050405020304" pitchFamily="18" charset="0"/>
              </a:rPr>
              <a:t>After we login in our application we get home page where we can choose subject (for which we want to have a quiz).</a:t>
            </a:r>
            <a:endParaRPr lang="en-IN" dirty="0"/>
          </a:p>
        </p:txBody>
      </p:sp>
      <p:pic>
        <p:nvPicPr>
          <p:cNvPr id="8" name="Content Placeholder 7">
            <a:extLst>
              <a:ext uri="{FF2B5EF4-FFF2-40B4-BE49-F238E27FC236}">
                <a16:creationId xmlns:a16="http://schemas.microsoft.com/office/drawing/2014/main" id="{876D6DB8-F95E-45BF-82B2-4C0F290A6857}"/>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34602" y="568079"/>
            <a:ext cx="3219361" cy="5860430"/>
          </a:xfrm>
          <a:prstGeom prst="rect">
            <a:avLst/>
          </a:prstGeom>
        </p:spPr>
      </p:pic>
    </p:spTree>
    <p:extLst>
      <p:ext uri="{BB962C8B-B14F-4D97-AF65-F5344CB8AC3E}">
        <p14:creationId xmlns:p14="http://schemas.microsoft.com/office/powerpoint/2010/main" val="4220661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998175D-EBA5-4EA6-942D-F663C6F2028F}"/>
              </a:ext>
            </a:extLst>
          </p:cNvPr>
          <p:cNvSpPr>
            <a:spLocks noChangeArrowheads="1"/>
          </p:cNvSpPr>
          <p:nvPr/>
        </p:nvSpPr>
        <p:spPr bwMode="auto">
          <a:xfrm>
            <a:off x="1357746"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6" name="Picture 20">
            <a:extLst>
              <a:ext uri="{FF2B5EF4-FFF2-40B4-BE49-F238E27FC236}">
                <a16:creationId xmlns:a16="http://schemas.microsoft.com/office/drawing/2014/main" id="{C95BFBC1-6DFB-47D0-8CB7-F0CBAE44F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618" y="2456873"/>
            <a:ext cx="2410691" cy="3863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FEA06053-8804-43F7-93FC-473C2779A58E}"/>
              </a:ext>
            </a:extLst>
          </p:cNvPr>
          <p:cNvSpPr>
            <a:spLocks noChangeArrowheads="1"/>
          </p:cNvSpPr>
          <p:nvPr/>
        </p:nvSpPr>
        <p:spPr bwMode="auto">
          <a:xfrm>
            <a:off x="762434" y="180707"/>
            <a:ext cx="4613130"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After clicking on respective subject, we will get some questions which are created by admin. There we can select option for the question.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DE85172B-2CAD-4E60-9AFB-BB899245B6F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9" name="Picture 1">
            <a:extLst>
              <a:ext uri="{FF2B5EF4-FFF2-40B4-BE49-F238E27FC236}">
                <a16:creationId xmlns:a16="http://schemas.microsoft.com/office/drawing/2014/main" id="{EF796F57-E2E8-45A3-B6F6-CF5EDD4DE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8618" y="2456873"/>
            <a:ext cx="2290617" cy="38639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12BA2DF-667E-4C9E-80C3-A11A85AAAD54}"/>
              </a:ext>
            </a:extLst>
          </p:cNvPr>
          <p:cNvSpPr>
            <a:spLocks noChangeArrowheads="1"/>
          </p:cNvSpPr>
          <p:nvPr/>
        </p:nvSpPr>
        <p:spPr bwMode="auto">
          <a:xfrm>
            <a:off x="6733308" y="199180"/>
            <a:ext cx="4387273"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After clicking on Next the next question will appear. If we press previous button, we can also visit the previous question once again.</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16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2B2DBF-B1BF-438A-AB06-112122E9BB7B}"/>
              </a:ext>
            </a:extLst>
          </p:cNvPr>
          <p:cNvSpPr txBox="1"/>
          <p:nvPr/>
        </p:nvSpPr>
        <p:spPr>
          <a:xfrm>
            <a:off x="738910" y="3025108"/>
            <a:ext cx="6096000" cy="1200329"/>
          </a:xfrm>
          <a:prstGeom prst="rect">
            <a:avLst/>
          </a:prstGeom>
          <a:noFill/>
        </p:spPr>
        <p:txBody>
          <a:bodyPr wrap="square">
            <a:spAutoFit/>
          </a:bodyPr>
          <a:lstStyle/>
          <a:p>
            <a:r>
              <a:rPr lang="en-IN" sz="1800" dirty="0">
                <a:effectLst/>
                <a:latin typeface="Verdana" panose="020B0604030504040204" pitchFamily="34" charset="0"/>
                <a:ea typeface="Times New Roman" panose="02020603050405020304" pitchFamily="18" charset="0"/>
                <a:cs typeface="Times New Roman" panose="02020603050405020304" pitchFamily="18" charset="0"/>
              </a:rPr>
              <a:t>If we computed our quiz if we click on submit then we successfully completed our quiz. Then we get our score card in which we can see our score and correct answers</a:t>
            </a:r>
            <a:endParaRPr lang="en-IN" dirty="0"/>
          </a:p>
        </p:txBody>
      </p:sp>
      <p:pic>
        <p:nvPicPr>
          <p:cNvPr id="4" name="Picture 3">
            <a:extLst>
              <a:ext uri="{FF2B5EF4-FFF2-40B4-BE49-F238E27FC236}">
                <a16:creationId xmlns:a16="http://schemas.microsoft.com/office/drawing/2014/main" id="{9496E965-E484-4B32-805B-F9C8F0C410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6618" y="759691"/>
            <a:ext cx="3066472" cy="5338618"/>
          </a:xfrm>
          <a:prstGeom prst="rect">
            <a:avLst/>
          </a:prstGeom>
        </p:spPr>
      </p:pic>
    </p:spTree>
    <p:extLst>
      <p:ext uri="{BB962C8B-B14F-4D97-AF65-F5344CB8AC3E}">
        <p14:creationId xmlns:p14="http://schemas.microsoft.com/office/powerpoint/2010/main" val="864760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B452EB-EEC3-4E08-BDA2-B6F3E811F5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17" name="Picture 23">
            <a:extLst>
              <a:ext uri="{FF2B5EF4-FFF2-40B4-BE49-F238E27FC236}">
                <a16:creationId xmlns:a16="http://schemas.microsoft.com/office/drawing/2014/main" id="{F04B3A72-3E33-4525-86D0-E13C80A8B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2" y="1856509"/>
            <a:ext cx="2817090" cy="44796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0ABB32-B19D-42BE-A2F0-AC63F66DE7D6}"/>
              </a:ext>
            </a:extLst>
          </p:cNvPr>
          <p:cNvSpPr>
            <a:spLocks noChangeArrowheads="1"/>
          </p:cNvSpPr>
          <p:nvPr/>
        </p:nvSpPr>
        <p:spPr bwMode="auto">
          <a:xfrm>
            <a:off x="581891" y="258618"/>
            <a:ext cx="5514109"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If at all we want to see our profile. In home page there is menu symbol on top. If we click on that we can see the profile.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F9663079-66AB-47D7-A350-01C9CA3017B5}"/>
              </a:ext>
            </a:extLst>
          </p:cNvPr>
          <p:cNvSpPr>
            <a:spLocks noChangeArrowheads="1"/>
          </p:cNvSpPr>
          <p:nvPr/>
        </p:nvSpPr>
        <p:spPr bwMode="auto">
          <a:xfrm>
            <a:off x="6705600" y="445440"/>
            <a:ext cx="4876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In case if the user wants to logout that option is available in profile page itself.</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3" name="Picture 11">
            <a:extLst>
              <a:ext uri="{FF2B5EF4-FFF2-40B4-BE49-F238E27FC236}">
                <a16:creationId xmlns:a16="http://schemas.microsoft.com/office/drawing/2014/main" id="{34AC5052-5D25-4C79-9BD1-FBF3770B9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165" y="1856509"/>
            <a:ext cx="2817090" cy="44796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96FA72CC-97C5-445F-9118-1DC89085379B}"/>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15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2D938-4736-417B-8EEF-2B27C11FF865}"/>
              </a:ext>
            </a:extLst>
          </p:cNvPr>
          <p:cNvPicPr>
            <a:picLocks noChangeAspect="1"/>
          </p:cNvPicPr>
          <p:nvPr/>
        </p:nvPicPr>
        <p:blipFill>
          <a:blip r:embed="rId2"/>
          <a:stretch>
            <a:fillRect/>
          </a:stretch>
        </p:blipFill>
        <p:spPr>
          <a:xfrm>
            <a:off x="286327" y="152400"/>
            <a:ext cx="11619345" cy="6553200"/>
          </a:xfrm>
          <a:prstGeom prst="rect">
            <a:avLst/>
          </a:prstGeom>
        </p:spPr>
      </p:pic>
    </p:spTree>
    <p:extLst>
      <p:ext uri="{BB962C8B-B14F-4D97-AF65-F5344CB8AC3E}">
        <p14:creationId xmlns:p14="http://schemas.microsoft.com/office/powerpoint/2010/main" val="340359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A060A6-FD2F-49B4-910B-F5FF10651386}"/>
              </a:ext>
            </a:extLst>
          </p:cNvPr>
          <p:cNvSpPr>
            <a:spLocks noGrp="1"/>
          </p:cNvSpPr>
          <p:nvPr>
            <p:ph type="ctrTitle"/>
          </p:nvPr>
        </p:nvSpPr>
        <p:spPr>
          <a:xfrm>
            <a:off x="960582" y="582784"/>
            <a:ext cx="3740728" cy="1009459"/>
          </a:xfrm>
        </p:spPr>
        <p:txBody>
          <a:bodyPr/>
          <a:lstStyle/>
          <a:p>
            <a:pPr algn="l"/>
            <a:r>
              <a:rPr lang="en-US" dirty="0">
                <a:latin typeface="Microsoft Uighur" panose="02000000000000000000" pitchFamily="2" charset="-78"/>
                <a:cs typeface="Microsoft Uighur" panose="02000000000000000000" pitchFamily="2" charset="-78"/>
              </a:rPr>
              <a:t>introduction:</a:t>
            </a:r>
            <a:endParaRPr lang="en-IN" dirty="0">
              <a:latin typeface="Microsoft Uighur" panose="02000000000000000000" pitchFamily="2" charset="-78"/>
              <a:cs typeface="Microsoft Uighur" panose="02000000000000000000" pitchFamily="2" charset="-78"/>
            </a:endParaRPr>
          </a:p>
        </p:txBody>
      </p:sp>
      <p:sp>
        <p:nvSpPr>
          <p:cNvPr id="5" name="Subtitle 4">
            <a:extLst>
              <a:ext uri="{FF2B5EF4-FFF2-40B4-BE49-F238E27FC236}">
                <a16:creationId xmlns:a16="http://schemas.microsoft.com/office/drawing/2014/main" id="{D92693B5-2FFF-431D-BF24-B82753AF0219}"/>
              </a:ext>
            </a:extLst>
          </p:cNvPr>
          <p:cNvSpPr>
            <a:spLocks noGrp="1"/>
          </p:cNvSpPr>
          <p:nvPr>
            <p:ph type="subTitle" idx="1"/>
          </p:nvPr>
        </p:nvSpPr>
        <p:spPr>
          <a:xfrm>
            <a:off x="729449" y="2077375"/>
            <a:ext cx="10733102" cy="3693111"/>
          </a:xfrm>
        </p:spPr>
        <p:txBody>
          <a:bodyPr/>
          <a:lstStyle/>
          <a:p>
            <a:pPr marL="342900" indent="-3429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In today’s world , Smart phones have changed our lives and have become an indispensable part of our lives because of its specialty to simplify our routine work and thereby saving our time.</a:t>
            </a:r>
          </a:p>
          <a:p>
            <a:pPr marL="342900" indent="-3429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A smartphone with android OS offers excellent functionality to the users offering a distinct experience. There are tons of applications available and one of the prime reasons for this vast number is android being an open source.</a:t>
            </a:r>
          </a:p>
          <a:p>
            <a:pPr marL="342900" indent="-3429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In this context , project application is developed based on android platform. Our project title is QUIZZEE .</a:t>
            </a:r>
          </a:p>
          <a:p>
            <a:pPr marL="342900" indent="-3429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Aim of this project is to develop android platform that supports quiz application named QUIZZEE.</a:t>
            </a:r>
          </a:p>
          <a:p>
            <a:pPr marL="342900" indent="-342900" algn="l">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626644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AE8CF-ABF4-4EBF-B4DA-0FC7F7DA8F97}"/>
              </a:ext>
            </a:extLst>
          </p:cNvPr>
          <p:cNvPicPr>
            <a:picLocks noChangeAspect="1"/>
          </p:cNvPicPr>
          <p:nvPr/>
        </p:nvPicPr>
        <p:blipFill>
          <a:blip r:embed="rId2"/>
          <a:stretch>
            <a:fillRect/>
          </a:stretch>
        </p:blipFill>
        <p:spPr>
          <a:xfrm>
            <a:off x="420254" y="146783"/>
            <a:ext cx="11351491" cy="6564433"/>
          </a:xfrm>
          <a:prstGeom prst="rect">
            <a:avLst/>
          </a:prstGeom>
        </p:spPr>
      </p:pic>
    </p:spTree>
    <p:extLst>
      <p:ext uri="{BB962C8B-B14F-4D97-AF65-F5344CB8AC3E}">
        <p14:creationId xmlns:p14="http://schemas.microsoft.com/office/powerpoint/2010/main" val="1807896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9328F9-DE09-4C22-82BC-E047067A9B17}"/>
              </a:ext>
            </a:extLst>
          </p:cNvPr>
          <p:cNvSpPr>
            <a:spLocks noGrp="1"/>
          </p:cNvSpPr>
          <p:nvPr>
            <p:ph type="title"/>
          </p:nvPr>
        </p:nvSpPr>
        <p:spPr>
          <a:xfrm>
            <a:off x="1973961" y="1628776"/>
            <a:ext cx="7729728" cy="3876674"/>
          </a:xfrm>
        </p:spPr>
        <p:txBody>
          <a:bodyPr>
            <a:normAutofit/>
          </a:bodyPr>
          <a:lstStyle/>
          <a:p>
            <a:r>
              <a:rPr lang="en-US" sz="6600" dirty="0"/>
              <a:t>THANK YOU</a:t>
            </a:r>
            <a:endParaRPr lang="en-IN" sz="6600" dirty="0"/>
          </a:p>
        </p:txBody>
      </p:sp>
    </p:spTree>
    <p:extLst>
      <p:ext uri="{BB962C8B-B14F-4D97-AF65-F5344CB8AC3E}">
        <p14:creationId xmlns:p14="http://schemas.microsoft.com/office/powerpoint/2010/main" val="142524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92D2A-C6FE-423B-B4E9-A7388589E111}"/>
              </a:ext>
            </a:extLst>
          </p:cNvPr>
          <p:cNvSpPr>
            <a:spLocks noGrp="1"/>
          </p:cNvSpPr>
          <p:nvPr>
            <p:ph idx="1"/>
          </p:nvPr>
        </p:nvSpPr>
        <p:spPr>
          <a:xfrm>
            <a:off x="142875" y="342899"/>
            <a:ext cx="11925300" cy="6334125"/>
          </a:xfrm>
        </p:spPr>
        <p:txBody>
          <a:bodyPr>
            <a:normAutofit fontScale="92500" lnSpcReduction="10000"/>
          </a:bodyPr>
          <a:lstStyle/>
          <a:p>
            <a:pPr marL="0" indent="0" algn="l">
              <a:buNone/>
            </a:pPr>
            <a:r>
              <a:rPr lang="en-US" sz="3600" b="1" i="0" dirty="0">
                <a:solidFill>
                  <a:srgbClr val="002060"/>
                </a:solidFill>
                <a:effectLst/>
                <a:latin typeface="Open Sans"/>
              </a:rPr>
              <a:t>Project Introduction:</a:t>
            </a:r>
          </a:p>
          <a:p>
            <a:pPr marL="0" indent="0" algn="l">
              <a:buNone/>
            </a:pPr>
            <a:endParaRPr lang="en-US" sz="3600" b="1" i="0" dirty="0">
              <a:solidFill>
                <a:srgbClr val="002060"/>
              </a:solidFill>
              <a:effectLst/>
              <a:latin typeface="Open Sans"/>
            </a:endParaRPr>
          </a:p>
          <a:p>
            <a:pPr marL="0" indent="0" algn="l">
              <a:buNone/>
            </a:pPr>
            <a:r>
              <a:rPr lang="en-US" b="1" dirty="0">
                <a:solidFill>
                  <a:srgbClr val="3C3C3C"/>
                </a:solidFill>
                <a:latin typeface="Open Sans"/>
              </a:rPr>
              <a:t>	</a:t>
            </a:r>
            <a:r>
              <a:rPr lang="en-US" sz="2600" b="1" i="0" dirty="0">
                <a:solidFill>
                  <a:srgbClr val="3C3C3C"/>
                </a:solidFill>
                <a:effectLst/>
                <a:latin typeface="Open Sans"/>
              </a:rPr>
              <a:t>Objective:-</a:t>
            </a:r>
          </a:p>
          <a:p>
            <a:pPr marL="0" indent="0" algn="l">
              <a:buNone/>
            </a:pPr>
            <a:r>
              <a:rPr lang="en-US" sz="2600" b="0" i="0" dirty="0">
                <a:solidFill>
                  <a:srgbClr val="3C3C3C"/>
                </a:solidFill>
                <a:effectLst/>
                <a:latin typeface="Open Sans"/>
              </a:rPr>
              <a:t>		Creating an android application through which students can test for their exam preparation.</a:t>
            </a:r>
          </a:p>
          <a:p>
            <a:pPr marL="0" indent="0" algn="l">
              <a:buNone/>
            </a:pPr>
            <a:r>
              <a:rPr lang="en-US" sz="2600" b="1" i="0" dirty="0">
                <a:solidFill>
                  <a:srgbClr val="3C3C3C"/>
                </a:solidFill>
                <a:effectLst/>
                <a:latin typeface="Open Sans"/>
              </a:rPr>
              <a:t>	Project Context:-</a:t>
            </a:r>
          </a:p>
          <a:p>
            <a:pPr marL="0" indent="0" algn="l">
              <a:buNone/>
            </a:pPr>
            <a:r>
              <a:rPr lang="en-US" sz="2600" b="0" i="0" dirty="0">
                <a:solidFill>
                  <a:srgbClr val="3C3C3C"/>
                </a:solidFill>
                <a:effectLst/>
                <a:latin typeface="Open Sans"/>
              </a:rPr>
              <a:t>		The quiz format for an examination has been a standard since a long time and still persists to be. The reason for the same will be the efficiency and feasibility it carries with it.</a:t>
            </a:r>
            <a:br>
              <a:rPr lang="en-US" sz="2600" b="0" i="0" dirty="0">
                <a:solidFill>
                  <a:srgbClr val="3C3C3C"/>
                </a:solidFill>
                <a:effectLst/>
                <a:latin typeface="Open Sans"/>
              </a:rPr>
            </a:br>
            <a:br>
              <a:rPr lang="en-US" sz="2600" b="0" i="0" dirty="0">
                <a:solidFill>
                  <a:srgbClr val="3C3C3C"/>
                </a:solidFill>
                <a:effectLst/>
                <a:latin typeface="Open Sans"/>
              </a:rPr>
            </a:br>
            <a:r>
              <a:rPr lang="en-US" sz="2600" b="0" i="0" dirty="0">
                <a:solidFill>
                  <a:srgbClr val="3C3C3C"/>
                </a:solidFill>
                <a:effectLst/>
                <a:latin typeface="Open Sans"/>
              </a:rPr>
              <a:t>Our application is a simple real-world android application where students can take their test in quiz format. The application is developed using </a:t>
            </a:r>
            <a:r>
              <a:rPr lang="en-US" sz="2600" dirty="0">
                <a:solidFill>
                  <a:srgbClr val="3C3C3C"/>
                </a:solidFill>
                <a:latin typeface="Open Sans"/>
              </a:rPr>
              <a:t>kotlin</a:t>
            </a:r>
            <a:r>
              <a:rPr lang="en-US" sz="2600" b="0" i="0" dirty="0">
                <a:solidFill>
                  <a:srgbClr val="3C3C3C"/>
                </a:solidFill>
                <a:effectLst/>
                <a:latin typeface="Open Sans"/>
              </a:rPr>
              <a:t> and integrated with Firebase.</a:t>
            </a:r>
          </a:p>
          <a:p>
            <a:pPr marL="0" indent="0">
              <a:buNone/>
            </a:pPr>
            <a:r>
              <a:rPr lang="en-US" sz="2600" b="1" dirty="0">
                <a:effectLst/>
                <a:latin typeface="Open Sans"/>
              </a:rPr>
              <a:t>	</a:t>
            </a:r>
            <a:br>
              <a:rPr lang="en-US" sz="2600" dirty="0">
                <a:effectLst/>
              </a:rPr>
            </a:br>
            <a:endParaRPr lang="en-US" sz="2600" b="0" i="0" dirty="0">
              <a:solidFill>
                <a:srgbClr val="3C3C3C"/>
              </a:solidFill>
              <a:effectLst/>
              <a:latin typeface="Open Sans"/>
            </a:endParaRPr>
          </a:p>
          <a:p>
            <a:endParaRPr lang="en-IN" dirty="0"/>
          </a:p>
        </p:txBody>
      </p:sp>
    </p:spTree>
    <p:extLst>
      <p:ext uri="{BB962C8B-B14F-4D97-AF65-F5344CB8AC3E}">
        <p14:creationId xmlns:p14="http://schemas.microsoft.com/office/powerpoint/2010/main" val="260165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7BC6F-8EDB-47D5-98A2-F61B7EED88DE}"/>
              </a:ext>
            </a:extLst>
          </p:cNvPr>
          <p:cNvSpPr>
            <a:spLocks noGrp="1"/>
          </p:cNvSpPr>
          <p:nvPr>
            <p:ph type="ctrTitle"/>
          </p:nvPr>
        </p:nvSpPr>
        <p:spPr>
          <a:xfrm>
            <a:off x="447675" y="795203"/>
            <a:ext cx="7767493" cy="1098251"/>
          </a:xfrm>
        </p:spPr>
        <p:txBody>
          <a:bodyPr/>
          <a:lstStyle/>
          <a:p>
            <a:pPr algn="l"/>
            <a:r>
              <a:rPr lang="en-US" dirty="0"/>
              <a:t>Objectives of application:</a:t>
            </a:r>
            <a:endParaRPr lang="en-IN" dirty="0"/>
          </a:p>
        </p:txBody>
      </p:sp>
      <p:sp>
        <p:nvSpPr>
          <p:cNvPr id="5" name="Subtitle 4">
            <a:extLst>
              <a:ext uri="{FF2B5EF4-FFF2-40B4-BE49-F238E27FC236}">
                <a16:creationId xmlns:a16="http://schemas.microsoft.com/office/drawing/2014/main" id="{1180B1E9-C26A-48D2-881C-412BE8F17CD7}"/>
              </a:ext>
            </a:extLst>
          </p:cNvPr>
          <p:cNvSpPr>
            <a:spLocks noGrp="1"/>
          </p:cNvSpPr>
          <p:nvPr>
            <p:ph type="subTitle" idx="1"/>
          </p:nvPr>
        </p:nvSpPr>
        <p:spPr>
          <a:xfrm>
            <a:off x="447675" y="2533650"/>
            <a:ext cx="11296650" cy="4010025"/>
          </a:xfrm>
        </p:spPr>
        <p:txBody>
          <a:bodyPr/>
          <a:lstStyle/>
          <a:p>
            <a:pPr algn="l"/>
            <a:r>
              <a:rPr lang="en-US" b="1" i="0" dirty="0">
                <a:solidFill>
                  <a:srgbClr val="3C3C3C"/>
                </a:solidFill>
                <a:effectLst/>
                <a:latin typeface="Open Sans"/>
              </a:rPr>
              <a:t>Primary goals</a:t>
            </a:r>
          </a:p>
          <a:p>
            <a:pPr marL="457200" indent="-457200" algn="l">
              <a:buClr>
                <a:schemeClr val="bg1"/>
              </a:buClr>
              <a:buFont typeface="+mj-lt"/>
              <a:buAutoNum type="arabicPeriod"/>
            </a:pPr>
            <a:r>
              <a:rPr lang="en-US" b="0" i="0" dirty="0">
                <a:solidFill>
                  <a:srgbClr val="3C3C3C"/>
                </a:solidFill>
                <a:effectLst/>
                <a:latin typeface="Open Sans"/>
              </a:rPr>
              <a:t>Create a login page </a:t>
            </a:r>
            <a:r>
              <a:rPr lang="en-US" b="0" i="0">
                <a:solidFill>
                  <a:srgbClr val="3C3C3C"/>
                </a:solidFill>
                <a:effectLst/>
                <a:latin typeface="Open Sans"/>
              </a:rPr>
              <a:t>for </a:t>
            </a:r>
            <a:r>
              <a:rPr lang="en-US" b="1" i="0">
                <a:solidFill>
                  <a:srgbClr val="3C3C3C"/>
                </a:solidFill>
                <a:effectLst/>
                <a:latin typeface="Open Sans"/>
              </a:rPr>
              <a:t>user</a:t>
            </a:r>
            <a:r>
              <a:rPr lang="en-US" b="0" i="0">
                <a:solidFill>
                  <a:srgbClr val="3C3C3C"/>
                </a:solidFill>
                <a:effectLst/>
                <a:latin typeface="Open Sans"/>
              </a:rPr>
              <a:t>.</a:t>
            </a:r>
            <a:endParaRPr lang="en-US" b="0" i="0" dirty="0">
              <a:solidFill>
                <a:srgbClr val="3C3C3C"/>
              </a:solidFill>
              <a:effectLst/>
              <a:latin typeface="Open Sans"/>
            </a:endParaRPr>
          </a:p>
          <a:p>
            <a:pPr marL="457200" indent="-457200" algn="l">
              <a:buClr>
                <a:schemeClr val="bg1"/>
              </a:buClr>
              <a:buFont typeface="+mj-lt"/>
              <a:buAutoNum type="arabicPeriod"/>
            </a:pPr>
            <a:r>
              <a:rPr lang="en-US" b="0" i="0" dirty="0">
                <a:solidFill>
                  <a:srgbClr val="3C3C3C"/>
                </a:solidFill>
                <a:effectLst/>
                <a:latin typeface="Open Sans"/>
              </a:rPr>
              <a:t>Create a home page for </a:t>
            </a:r>
            <a:r>
              <a:rPr lang="en-US" b="1" dirty="0">
                <a:solidFill>
                  <a:srgbClr val="3C3C3C"/>
                </a:solidFill>
                <a:latin typeface="Open Sans"/>
              </a:rPr>
              <a:t>admin(provided by firebase)</a:t>
            </a:r>
            <a:r>
              <a:rPr lang="en-US" b="0" i="0" dirty="0">
                <a:solidFill>
                  <a:srgbClr val="3C3C3C"/>
                </a:solidFill>
                <a:effectLst/>
                <a:latin typeface="Open Sans"/>
              </a:rPr>
              <a:t> through which they can upload questions for a new quiz </a:t>
            </a:r>
          </a:p>
          <a:p>
            <a:pPr marL="457200" indent="-457200" algn="l">
              <a:buClr>
                <a:schemeClr val="bg1"/>
              </a:buClr>
              <a:buFont typeface="+mj-lt"/>
              <a:buAutoNum type="arabicPeriod"/>
            </a:pPr>
            <a:r>
              <a:rPr lang="en-US" b="0" i="0" dirty="0">
                <a:solidFill>
                  <a:srgbClr val="3C3C3C"/>
                </a:solidFill>
                <a:effectLst/>
                <a:latin typeface="Open Sans"/>
              </a:rPr>
              <a:t>Add functionalities like add questions, delete questions for </a:t>
            </a:r>
            <a:r>
              <a:rPr lang="en-US" b="1" dirty="0">
                <a:solidFill>
                  <a:srgbClr val="3C3C3C"/>
                </a:solidFill>
                <a:latin typeface="Open Sans"/>
              </a:rPr>
              <a:t>Admin</a:t>
            </a:r>
            <a:r>
              <a:rPr lang="en-US" b="0" i="0" dirty="0">
                <a:solidFill>
                  <a:srgbClr val="3C3C3C"/>
                </a:solidFill>
                <a:effectLst/>
                <a:latin typeface="Open Sans"/>
              </a:rPr>
              <a:t>.</a:t>
            </a:r>
          </a:p>
          <a:p>
            <a:pPr marL="457200" indent="-457200" algn="l">
              <a:buClr>
                <a:schemeClr val="bg1"/>
              </a:buClr>
              <a:buFont typeface="+mj-lt"/>
              <a:buAutoNum type="arabicPeriod"/>
            </a:pPr>
            <a:r>
              <a:rPr lang="en-US" b="0" i="0" dirty="0">
                <a:solidFill>
                  <a:srgbClr val="3C3C3C"/>
                </a:solidFill>
                <a:effectLst/>
                <a:latin typeface="Open Sans"/>
              </a:rPr>
              <a:t>Create a home page for students where they can view available quizzes, so that they have the opportunity to participate in those quizzes.</a:t>
            </a:r>
          </a:p>
          <a:p>
            <a:pPr marL="457200" indent="-457200" algn="l">
              <a:buClr>
                <a:schemeClr val="bg1"/>
              </a:buClr>
              <a:buFont typeface="+mj-lt"/>
              <a:buAutoNum type="arabicPeriod"/>
            </a:pPr>
            <a:r>
              <a:rPr lang="en-US" b="0" i="0" dirty="0">
                <a:solidFill>
                  <a:srgbClr val="3C3C3C"/>
                </a:solidFill>
                <a:effectLst/>
                <a:latin typeface="Open Sans"/>
              </a:rPr>
              <a:t>Add functionalities like see </a:t>
            </a:r>
            <a:r>
              <a:rPr lang="en-US" dirty="0">
                <a:solidFill>
                  <a:srgbClr val="3C3C3C"/>
                </a:solidFill>
                <a:latin typeface="Open Sans"/>
              </a:rPr>
              <a:t>reports of attempted including scores</a:t>
            </a:r>
            <a:r>
              <a:rPr lang="en-US" b="0" i="0" dirty="0">
                <a:solidFill>
                  <a:srgbClr val="3C3C3C"/>
                </a:solidFill>
                <a:effectLst/>
                <a:latin typeface="Open Sans"/>
              </a:rPr>
              <a:t> for students.</a:t>
            </a:r>
          </a:p>
          <a:p>
            <a:pPr algn="l"/>
            <a:endParaRPr lang="en-IN" dirty="0"/>
          </a:p>
        </p:txBody>
      </p:sp>
    </p:spTree>
    <p:extLst>
      <p:ext uri="{BB962C8B-B14F-4D97-AF65-F5344CB8AC3E}">
        <p14:creationId xmlns:p14="http://schemas.microsoft.com/office/powerpoint/2010/main" val="295783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FD79-394E-4A94-ADF2-B48677EAB71F}"/>
              </a:ext>
            </a:extLst>
          </p:cNvPr>
          <p:cNvSpPr>
            <a:spLocks noGrp="1"/>
          </p:cNvSpPr>
          <p:nvPr>
            <p:ph type="title"/>
          </p:nvPr>
        </p:nvSpPr>
        <p:spPr>
          <a:xfrm>
            <a:off x="2231136" y="2387092"/>
            <a:ext cx="7729728" cy="1188720"/>
          </a:xfrm>
        </p:spPr>
        <p:txBody>
          <a:bodyPr>
            <a:normAutofit/>
          </a:bodyPr>
          <a:lstStyle/>
          <a:p>
            <a:r>
              <a:rPr lang="en-US" sz="5400" dirty="0"/>
              <a:t>FUNCTIONALITIES</a:t>
            </a:r>
            <a:endParaRPr lang="en-IN" sz="5400" dirty="0"/>
          </a:p>
        </p:txBody>
      </p:sp>
    </p:spTree>
    <p:extLst>
      <p:ext uri="{BB962C8B-B14F-4D97-AF65-F5344CB8AC3E}">
        <p14:creationId xmlns:p14="http://schemas.microsoft.com/office/powerpoint/2010/main" val="396290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7FF02A-C8DF-4187-A3E4-6B53142E55DF}"/>
              </a:ext>
            </a:extLst>
          </p:cNvPr>
          <p:cNvSpPr txBox="1"/>
          <p:nvPr/>
        </p:nvSpPr>
        <p:spPr>
          <a:xfrm>
            <a:off x="1209965" y="191350"/>
            <a:ext cx="9522690" cy="6475299"/>
          </a:xfrm>
          <a:prstGeom prst="rect">
            <a:avLst/>
          </a:prstGeom>
          <a:noFill/>
        </p:spPr>
        <p:txBody>
          <a:bodyPr wrap="square">
            <a:spAutoFit/>
          </a:bodyPr>
          <a:lstStyle/>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The system will maintain different subjects for quizzes</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While entering the question the admin will be able to select the right answer for the question entered.</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The application will be able to evaluate each question by comparing its correct answer.</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The admin will be able to edit or delete a question.</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Admin will be able to declare the result of quiz which will be made available to the users after the </a:t>
            </a:r>
            <a:r>
              <a:rPr lang="en-IN" dirty="0">
                <a:latin typeface="Calibri" panose="020F0502020204030204" pitchFamily="34" charset="0"/>
                <a:ea typeface="Times New Roman" panose="02020603050405020304" pitchFamily="18" charset="0"/>
              </a:rPr>
              <a:t>submission</a:t>
            </a:r>
            <a:r>
              <a:rPr lang="en-IN" dirty="0">
                <a:effectLst/>
                <a:latin typeface="Calibri" panose="020F0502020204030204" pitchFamily="34" charset="0"/>
                <a:ea typeface="Times New Roman" panose="02020603050405020304" pitchFamily="18" charset="0"/>
              </a:rPr>
              <a:t> of </a:t>
            </a:r>
            <a:r>
              <a:rPr lang="en-IN" dirty="0">
                <a:latin typeface="Calibri" panose="020F0502020204030204" pitchFamily="34" charset="0"/>
                <a:ea typeface="Times New Roman" panose="02020603050405020304" pitchFamily="18" charset="0"/>
              </a:rPr>
              <a:t>quiz</a:t>
            </a:r>
            <a:r>
              <a:rPr lang="en-IN" dirty="0">
                <a:effectLst/>
                <a:latin typeface="Calibri" panose="020F0502020204030204" pitchFamily="34"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login/logout.</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start the quiz</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end the quiz</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select a single option from the list.</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skip a question for later attempt.</a:t>
            </a:r>
            <a:endParaRPr lang="en-IN" dirty="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IN" dirty="0">
                <a:effectLst/>
                <a:latin typeface="Calibri" panose="020F0502020204030204" pitchFamily="34" charset="0"/>
                <a:ea typeface="Times New Roman" panose="02020603050405020304" pitchFamily="18" charset="0"/>
              </a:rPr>
              <a:t>User will be able to see the attempted and non-attempted questions.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273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973FA0-F86E-4FF8-AE3D-FB8887F677C6}"/>
              </a:ext>
            </a:extLst>
          </p:cNvPr>
          <p:cNvPicPr>
            <a:picLocks noChangeAspect="1"/>
          </p:cNvPicPr>
          <p:nvPr/>
        </p:nvPicPr>
        <p:blipFill rotWithShape="1">
          <a:blip r:embed="rId2"/>
          <a:srcRect l="7663" t="4187" r="6268" b="26874"/>
          <a:stretch/>
        </p:blipFill>
        <p:spPr>
          <a:xfrm>
            <a:off x="1976437" y="1147762"/>
            <a:ext cx="8239125" cy="4562476"/>
          </a:xfrm>
          <a:prstGeom prst="rect">
            <a:avLst/>
          </a:prstGeom>
        </p:spPr>
      </p:pic>
      <p:sp>
        <p:nvSpPr>
          <p:cNvPr id="5" name="Rectangle 4">
            <a:extLst>
              <a:ext uri="{FF2B5EF4-FFF2-40B4-BE49-F238E27FC236}">
                <a16:creationId xmlns:a16="http://schemas.microsoft.com/office/drawing/2014/main" id="{301A32B3-36A6-447D-9A39-CD1A81DC3ACB}"/>
              </a:ext>
            </a:extLst>
          </p:cNvPr>
          <p:cNvSpPr/>
          <p:nvPr/>
        </p:nvSpPr>
        <p:spPr>
          <a:xfrm>
            <a:off x="5343525" y="5105400"/>
            <a:ext cx="114300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QUIZ</a:t>
            </a:r>
            <a:endParaRPr lang="en-IN" dirty="0">
              <a:solidFill>
                <a:schemeClr val="tx1"/>
              </a:solidFill>
            </a:endParaRPr>
          </a:p>
        </p:txBody>
      </p:sp>
    </p:spTree>
    <p:extLst>
      <p:ext uri="{BB962C8B-B14F-4D97-AF65-F5344CB8AC3E}">
        <p14:creationId xmlns:p14="http://schemas.microsoft.com/office/powerpoint/2010/main" val="11541334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618</TotalTime>
  <Words>1682</Words>
  <Application>Microsoft Office PowerPoint</Application>
  <PresentationFormat>Widescreen</PresentationFormat>
  <Paragraphs>157</Paragraphs>
  <Slides>41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Arial</vt:lpstr>
      <vt:lpstr>Arial</vt:lpstr>
      <vt:lpstr>Calibri</vt:lpstr>
      <vt:lpstr>Gill Sans MT</vt:lpstr>
      <vt:lpstr>Helvetica Neue</vt:lpstr>
      <vt:lpstr>Microsoft Uighur</vt:lpstr>
      <vt:lpstr>Open Sans</vt:lpstr>
      <vt:lpstr>Symbol</vt:lpstr>
      <vt:lpstr>Times New Roman</vt:lpstr>
      <vt:lpstr>ui-monospace</vt:lpstr>
      <vt:lpstr>Verdana</vt:lpstr>
      <vt:lpstr>Wingdings</vt:lpstr>
      <vt:lpstr>Parcel</vt:lpstr>
      <vt:lpstr>SHRI VISHNU ENGINEERING COLLEGE FOR WOMEN::BHIMAVARAM (AUTONOMOUS) DEPARTMENT OF CSE Academic Year:2020-2021 Mini project-1 batch no. :c-14    project title: Quizzee     -A quiz application</vt:lpstr>
      <vt:lpstr>PowerPoint Presentation</vt:lpstr>
      <vt:lpstr>OBJECTIVES AND REQUIREMETS</vt:lpstr>
      <vt:lpstr>introduction:</vt:lpstr>
      <vt:lpstr>PowerPoint Presentation</vt:lpstr>
      <vt:lpstr>Objectives of application:</vt:lpstr>
      <vt:lpstr>FUNCTIONALITIES</vt:lpstr>
      <vt:lpstr>PowerPoint Presentation</vt:lpstr>
      <vt:lpstr>PowerPoint Presentation</vt:lpstr>
      <vt:lpstr>Existing system</vt:lpstr>
      <vt:lpstr>Proposed system</vt:lpstr>
      <vt:lpstr>Domain knowledge</vt:lpstr>
      <vt:lpstr>Software requirements</vt:lpstr>
      <vt:lpstr>Hardware requirements:</vt:lpstr>
      <vt:lpstr>MODULES</vt:lpstr>
      <vt:lpstr>PowerPoint Presentation</vt:lpstr>
      <vt:lpstr>PowerPoint Presentation</vt:lpstr>
      <vt:lpstr>PowerPoint Presentation</vt:lpstr>
      <vt:lpstr>PowerPoint Presentation</vt:lpstr>
      <vt:lpstr>PowerPoint Presentation</vt:lpstr>
      <vt:lpstr>SYSTEM DESIGN</vt:lpstr>
      <vt:lpstr>Use Case diagram</vt:lpstr>
      <vt:lpstr>Class diagram</vt:lpstr>
      <vt:lpstr>State chart Diagram:</vt:lpstr>
      <vt:lpstr>Sequence diagram</vt:lpstr>
      <vt:lpstr>Activity diagram</vt:lpstr>
      <vt:lpstr>System implementation</vt:lpstr>
      <vt:lpstr>Environment setup:</vt:lpstr>
      <vt:lpstr>PowerPoint Presentation</vt:lpstr>
      <vt:lpstr>Authentication:</vt:lpstr>
      <vt:lpstr>PowerPoint Presentation</vt:lpstr>
      <vt:lpstr>Admin’s portal:</vt:lpstr>
      <vt:lpstr>PowerPoint Presentation</vt:lpstr>
      <vt:lpstr>PowerPoint Presentation</vt:lpstr>
      <vt:lpstr>student’s portal:</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 DEPARTMENT OF CSE</dc:title>
  <dc:creator>19B01A05I8-Satya Venkata Anitha Yadavalli</dc:creator>
  <cp:lastModifiedBy>19B01A05H2 VYSHNAVI DURGA SURYAVATHI</cp:lastModifiedBy>
  <cp:revision>49</cp:revision>
  <dcterms:created xsi:type="dcterms:W3CDTF">2021-04-16T07:25:08Z</dcterms:created>
  <dcterms:modified xsi:type="dcterms:W3CDTF">2021-06-21T04:48:27Z</dcterms:modified>
</cp:coreProperties>
</file>