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8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00475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052945" y="326945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ANITHA R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NO:5FD0876D4FBA2A3A8EB417A7B0F62662 312208643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B.COM(GENERAL)</a:t>
            </a:r>
            <a:endParaRPr lang="en-US" sz="2400" dirty="0"/>
          </a:p>
          <a:p>
            <a:r>
              <a:rPr lang="en-US" sz="2400" dirty="0" smtClean="0"/>
              <a:t>COLLEGE: MEENAKSHI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380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61546" y="152400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● </a:t>
            </a:r>
            <a:r>
              <a:rPr lang="en-GB" b="1" dirty="0"/>
              <a:t>STEP -1 </a:t>
            </a:r>
            <a:endParaRPr lang="en-GB" b="1" dirty="0" smtClean="0"/>
          </a:p>
          <a:p>
            <a:r>
              <a:rPr lang="en-GB" b="1" dirty="0"/>
              <a:t> </a:t>
            </a:r>
            <a:r>
              <a:rPr lang="en-GB" b="1" dirty="0" smtClean="0"/>
              <a:t>            DOWNLOAD </a:t>
            </a:r>
            <a:r>
              <a:rPr lang="en-GB" b="1" dirty="0"/>
              <a:t>THE EMPLOYEE DATASET </a:t>
            </a:r>
            <a:endParaRPr lang="en-GB" b="1" dirty="0" smtClean="0"/>
          </a:p>
          <a:p>
            <a:r>
              <a:rPr lang="en-GB" b="1" dirty="0" smtClean="0"/>
              <a:t>AND </a:t>
            </a:r>
            <a:r>
              <a:rPr lang="en-GB" b="1" dirty="0"/>
              <a:t>OPEN THE EMPLOYEE DATASET IN EXCEL. </a:t>
            </a:r>
            <a:endParaRPr lang="en-GB" b="1" dirty="0" smtClean="0"/>
          </a:p>
          <a:p>
            <a:r>
              <a:rPr lang="en-GB" b="1" dirty="0" smtClean="0"/>
              <a:t>● </a:t>
            </a:r>
            <a:r>
              <a:rPr lang="en-GB" b="1" dirty="0"/>
              <a:t>STEP -2 </a:t>
            </a:r>
            <a:endParaRPr lang="en-GB" b="1" dirty="0" smtClean="0"/>
          </a:p>
          <a:p>
            <a:r>
              <a:rPr lang="en-GB" b="1" dirty="0"/>
              <a:t> </a:t>
            </a:r>
            <a:r>
              <a:rPr lang="en-GB" b="1" dirty="0" smtClean="0"/>
              <a:t>            SELECT </a:t>
            </a:r>
            <a:r>
              <a:rPr lang="en-GB" b="1" dirty="0"/>
              <a:t>THE ENTIRE DATA AND CLICK ON DATA AND CLICK ON FILTER OPTION. </a:t>
            </a:r>
            <a:endParaRPr lang="en-GB" b="1" dirty="0" smtClean="0"/>
          </a:p>
          <a:p>
            <a:r>
              <a:rPr lang="en-GB" b="1" dirty="0" smtClean="0"/>
              <a:t>● </a:t>
            </a:r>
            <a:r>
              <a:rPr lang="en-GB" b="1" dirty="0"/>
              <a:t>STEP -3 </a:t>
            </a:r>
            <a:endParaRPr lang="en-GB" b="1" dirty="0" smtClean="0"/>
          </a:p>
          <a:p>
            <a:r>
              <a:rPr lang="en-GB" b="1" dirty="0"/>
              <a:t> </a:t>
            </a:r>
            <a:r>
              <a:rPr lang="en-GB" b="1" dirty="0" smtClean="0"/>
              <a:t>             SORT </a:t>
            </a:r>
            <a:r>
              <a:rPr lang="en-GB" b="1" dirty="0"/>
              <a:t>FROM A TO Z ORDER. </a:t>
            </a:r>
            <a:endParaRPr lang="en-GB" b="1" dirty="0" smtClean="0"/>
          </a:p>
          <a:p>
            <a:r>
              <a:rPr lang="en-GB" b="1" dirty="0" smtClean="0"/>
              <a:t>● </a:t>
            </a:r>
            <a:r>
              <a:rPr lang="en-GB" b="1" dirty="0"/>
              <a:t>STEP -4 </a:t>
            </a:r>
            <a:r>
              <a:rPr lang="en-GB" b="1" dirty="0" smtClean="0"/>
              <a:t> </a:t>
            </a:r>
          </a:p>
          <a:p>
            <a:r>
              <a:rPr lang="en-GB" b="1" dirty="0"/>
              <a:t> </a:t>
            </a:r>
            <a:r>
              <a:rPr lang="en-GB" b="1" dirty="0" smtClean="0"/>
              <a:t>             SELECT </a:t>
            </a:r>
            <a:r>
              <a:rPr lang="en-GB" b="1" dirty="0"/>
              <a:t>THE ENTIRE DATA AND </a:t>
            </a:r>
            <a:r>
              <a:rPr lang="en-GB" b="1" dirty="0" smtClean="0"/>
              <a:t>CLICK</a:t>
            </a:r>
          </a:p>
          <a:p>
            <a:r>
              <a:rPr lang="en-GB" b="1" dirty="0" smtClean="0"/>
              <a:t> </a:t>
            </a:r>
            <a:r>
              <a:rPr lang="en-GB" b="1" dirty="0"/>
              <a:t>ON INSERT AND CLICK ON PIVOT TABLE TO </a:t>
            </a:r>
            <a:endParaRPr lang="en-GB" b="1" dirty="0" smtClean="0"/>
          </a:p>
          <a:p>
            <a:r>
              <a:rPr lang="en-GB" b="1" dirty="0" smtClean="0"/>
              <a:t>CREATE </a:t>
            </a:r>
            <a:r>
              <a:rPr lang="en-GB" b="1" dirty="0"/>
              <a:t>PIVOT TABLE. </a:t>
            </a:r>
            <a:endParaRPr lang="en-GB" b="1" dirty="0" smtClean="0"/>
          </a:p>
          <a:p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8229600" cy="3046988"/>
          </a:xfrm>
        </p:spPr>
        <p:txBody>
          <a:bodyPr/>
          <a:lstStyle/>
          <a:p>
            <a:r>
              <a:rPr lang="en-GB" dirty="0"/>
              <a:t>● </a:t>
            </a:r>
            <a:r>
              <a:rPr lang="en-GB" b="1" dirty="0"/>
              <a:t>STEP -5 </a:t>
            </a:r>
          </a:p>
          <a:p>
            <a:r>
              <a:rPr lang="en-GB" b="1" dirty="0"/>
              <a:t>               DRAG THE NEEDED DATA AND CREATE </a:t>
            </a:r>
            <a:r>
              <a:rPr lang="en-GB" b="1" dirty="0" smtClean="0"/>
              <a:t>A</a:t>
            </a:r>
          </a:p>
          <a:p>
            <a:r>
              <a:rPr lang="en-GB" b="1" dirty="0" smtClean="0"/>
              <a:t> </a:t>
            </a:r>
            <a:r>
              <a:rPr lang="en-GB" b="1" dirty="0"/>
              <a:t>PIVOT TABLE. </a:t>
            </a:r>
            <a:r>
              <a:rPr lang="en-GB" b="1" dirty="0" smtClean="0"/>
              <a:t> </a:t>
            </a:r>
          </a:p>
          <a:p>
            <a:r>
              <a:rPr lang="en-GB" b="1" dirty="0" smtClean="0"/>
              <a:t>● </a:t>
            </a:r>
            <a:r>
              <a:rPr lang="en-GB" b="1" dirty="0"/>
              <a:t>STEP -6 </a:t>
            </a:r>
          </a:p>
          <a:p>
            <a:r>
              <a:rPr lang="en-GB" b="1" dirty="0"/>
              <a:t>        </a:t>
            </a:r>
            <a:r>
              <a:rPr lang="en-GB" b="1" dirty="0" smtClean="0"/>
              <a:t>      </a:t>
            </a:r>
            <a:r>
              <a:rPr lang="en-GB" b="1" dirty="0"/>
              <a:t>SELECT THE PIVOT TABLE AND CLICK ON </a:t>
            </a:r>
            <a:endParaRPr lang="en-GB" b="1" dirty="0" smtClean="0"/>
          </a:p>
          <a:p>
            <a:r>
              <a:rPr lang="en-GB" b="1" dirty="0" smtClean="0"/>
              <a:t>INSERT</a:t>
            </a:r>
            <a:r>
              <a:rPr lang="en-GB" b="1" dirty="0"/>
              <a:t>. </a:t>
            </a:r>
          </a:p>
          <a:p>
            <a:r>
              <a:rPr lang="en-GB" b="1" dirty="0"/>
              <a:t>● STEP-7 </a:t>
            </a:r>
          </a:p>
          <a:p>
            <a:r>
              <a:rPr lang="en-GB" b="1" dirty="0"/>
              <a:t>              NOW CLICK ON THE CHART THAT YOU </a:t>
            </a:r>
            <a:endParaRPr lang="en-GB" b="1" dirty="0" smtClean="0"/>
          </a:p>
          <a:p>
            <a:r>
              <a:rPr lang="en-GB" b="1" dirty="0" smtClean="0"/>
              <a:t>WANT</a:t>
            </a:r>
            <a:r>
              <a:rPr lang="en-GB" b="1" dirty="0"/>
              <a:t>. </a:t>
            </a:r>
          </a:p>
          <a:p>
            <a:r>
              <a:rPr lang="en-GB" b="1" dirty="0"/>
              <a:t>● STEP -8 </a:t>
            </a:r>
            <a:endParaRPr lang="en-GB" b="1" dirty="0" smtClean="0"/>
          </a:p>
          <a:p>
            <a:r>
              <a:rPr lang="en-GB" b="1" dirty="0"/>
              <a:t> </a:t>
            </a:r>
            <a:r>
              <a:rPr lang="en-GB" b="1" dirty="0" smtClean="0"/>
              <a:t>              THE </a:t>
            </a:r>
            <a:r>
              <a:rPr lang="en-GB" b="1" dirty="0"/>
              <a:t>CHART IS </a:t>
            </a:r>
            <a:r>
              <a:rPr lang="en-GB" b="1" dirty="0" smtClean="0"/>
              <a:t>CREATED.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78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15772"/>
          </a:xfrm>
        </p:spPr>
        <p:txBody>
          <a:bodyPr/>
          <a:lstStyle/>
          <a:p>
            <a:r>
              <a:rPr lang="en-GB" sz="4400" dirty="0" smtClean="0"/>
              <a:t>RESULTS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1.</a:t>
            </a:r>
            <a:r>
              <a:rPr lang="en-GB" sz="4000" dirty="0" smtClean="0"/>
              <a:t>TABLE</a:t>
            </a:r>
            <a:endParaRPr lang="en-IN" sz="4000" dirty="0"/>
          </a:p>
        </p:txBody>
      </p:sp>
      <p:pic>
        <p:nvPicPr>
          <p:cNvPr id="2050" name="Picture 2" descr="C:\Users\Admin\OneDrive\Pictures\Screenshots\Screenshot 2024-08-25 1636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19300"/>
            <a:ext cx="7486653" cy="31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457200"/>
            <a:ext cx="8763000" cy="5539978"/>
          </a:xfrm>
        </p:spPr>
        <p:txBody>
          <a:bodyPr/>
          <a:lstStyle/>
          <a:p>
            <a:r>
              <a:rPr lang="en-GB" sz="4000" b="1" dirty="0" smtClean="0"/>
              <a:t>2. PIE CHART</a:t>
            </a:r>
          </a:p>
          <a:p>
            <a:endParaRPr lang="en-GB" sz="4000" b="1" dirty="0"/>
          </a:p>
          <a:p>
            <a:r>
              <a:rPr lang="en-GB" sz="4000" b="1" dirty="0" smtClean="0"/>
              <a:t>              </a:t>
            </a:r>
          </a:p>
          <a:p>
            <a:endParaRPr lang="en-GB" sz="4000" b="1" dirty="0"/>
          </a:p>
          <a:p>
            <a:endParaRPr lang="en-GB" sz="4000" b="1" dirty="0" smtClean="0"/>
          </a:p>
          <a:p>
            <a:endParaRPr lang="en-GB" sz="4000" b="1" dirty="0"/>
          </a:p>
          <a:p>
            <a:endParaRPr lang="en-GB" sz="4000" b="1" dirty="0" smtClean="0"/>
          </a:p>
          <a:p>
            <a:endParaRPr lang="en-GB" sz="4000" b="1" dirty="0"/>
          </a:p>
          <a:p>
            <a:endParaRPr lang="en-IN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7543800" cy="42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0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68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133600"/>
            <a:ext cx="883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Our comprehensive employee performance </a:t>
            </a:r>
            <a:r>
              <a:rPr lang="en-GB" sz="2400" dirty="0" smtClean="0"/>
              <a:t>analysis revealed </a:t>
            </a:r>
            <a:r>
              <a:rPr lang="en-GB" sz="2400" dirty="0"/>
              <a:t>critical insights into the factors driving employee attrition. By </a:t>
            </a:r>
            <a:r>
              <a:rPr lang="en-GB" sz="2400" dirty="0" smtClean="0"/>
              <a:t>applying</a:t>
            </a:r>
          </a:p>
          <a:p>
            <a:r>
              <a:rPr lang="en-GB" sz="2400" dirty="0" smtClean="0"/>
              <a:t>advanced </a:t>
            </a:r>
            <a:r>
              <a:rPr lang="en-GB" sz="2400" dirty="0"/>
              <a:t>analytics and machine learning techniques, we identified key predictors of turnover risk and provided </a:t>
            </a:r>
            <a:r>
              <a:rPr lang="en-GB" sz="2400" dirty="0" smtClean="0"/>
              <a:t>actionable </a:t>
            </a:r>
          </a:p>
          <a:p>
            <a:r>
              <a:rPr lang="en-GB" sz="2400" dirty="0" smtClean="0"/>
              <a:t>recommendations </a:t>
            </a:r>
            <a:r>
              <a:rPr lang="en-GB" sz="2400" dirty="0"/>
              <a:t>to retain top </a:t>
            </a:r>
            <a:r>
              <a:rPr lang="en-GB" sz="2400" dirty="0" smtClean="0"/>
              <a:t>performers. Employee </a:t>
            </a:r>
            <a:r>
              <a:rPr lang="en-GB" sz="2400" dirty="0"/>
              <a:t>engagement, job satisfaction, and career </a:t>
            </a:r>
            <a:r>
              <a:rPr lang="en-GB" sz="2400" dirty="0" smtClean="0"/>
              <a:t>growth opportunities </a:t>
            </a:r>
            <a:r>
              <a:rPr lang="en-GB" sz="2400" dirty="0"/>
              <a:t>significantly impact attrition risk. </a:t>
            </a:r>
            <a:r>
              <a:rPr lang="en-GB" sz="2400" dirty="0" smtClean="0"/>
              <a:t>Department-specific </a:t>
            </a:r>
            <a:r>
              <a:rPr lang="en-GB" sz="2400" dirty="0"/>
              <a:t>challenges, such as workload and manager-employee relationships, contribute to turnover</a:t>
            </a:r>
            <a:r>
              <a:rPr lang="en-GB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28625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</a:t>
            </a:r>
          </a:p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990600"/>
            <a:ext cx="1068133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GB" sz="4250" spc="15" dirty="0" smtClean="0"/>
              <a:t>P</a:t>
            </a:r>
            <a:r>
              <a:rPr sz="4250" spc="15" dirty="0" smtClean="0"/>
              <a:t>ROB</a:t>
            </a:r>
            <a:r>
              <a:rPr sz="4250" spc="55" dirty="0" smtClean="0"/>
              <a:t>L</a:t>
            </a:r>
            <a:r>
              <a:rPr sz="4250" spc="-20" dirty="0" smtClean="0"/>
              <a:t>E</a:t>
            </a:r>
            <a:r>
              <a:rPr sz="4250" spc="20" dirty="0" smtClean="0"/>
              <a:t>M</a:t>
            </a:r>
            <a:r>
              <a:rPr lang="en-GB" sz="4250" dirty="0"/>
              <a:t> 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</a:t>
            </a:r>
            <a:r>
              <a:rPr lang="en-GB" sz="4250" spc="10" dirty="0" smtClean="0"/>
              <a:t>T                                                 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76275" y="2209800"/>
            <a:ext cx="10439400" cy="3693319"/>
          </a:xfrm>
        </p:spPr>
        <p:txBody>
          <a:bodyPr/>
          <a:lstStyle/>
          <a:p>
            <a:pPr algn="just"/>
            <a:r>
              <a:rPr lang="en-GB" sz="2800" dirty="0" smtClean="0"/>
              <a:t>Our company is experiencing high employee attrition </a:t>
            </a:r>
          </a:p>
          <a:p>
            <a:pPr algn="just"/>
            <a:r>
              <a:rPr lang="en-GB" sz="2800" dirty="0" smtClean="0"/>
              <a:t>rates, with an average annual turn over rate of 20% . </a:t>
            </a:r>
          </a:p>
          <a:p>
            <a:pPr algn="just"/>
            <a:r>
              <a:rPr lang="en-GB" sz="2800" dirty="0" smtClean="0"/>
              <a:t>This is resulting in significant Costs associated </a:t>
            </a:r>
          </a:p>
          <a:p>
            <a:pPr algn="just"/>
            <a:r>
              <a:rPr lang="en-GB" sz="2800" dirty="0" smtClean="0"/>
              <a:t>with recruitment, training, and lost productivity, </a:t>
            </a:r>
          </a:p>
          <a:p>
            <a:pPr algn="just"/>
            <a:r>
              <a:rPr lang="en-GB" sz="2800" dirty="0" smtClean="0"/>
              <a:t>estimated at $1 million annually. The employee </a:t>
            </a:r>
          </a:p>
          <a:p>
            <a:pPr algn="just"/>
            <a:r>
              <a:rPr lang="en-GB" sz="2800" dirty="0" smtClean="0"/>
              <a:t>attrition  to improve job satisfaction and reduce cost.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just"/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862829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 smtClean="0"/>
              <a:t>OVERVI</a:t>
            </a:r>
            <a:r>
              <a:rPr lang="en-GB" sz="4250" spc="-20" dirty="0" smtClean="0"/>
              <a:t>E</a:t>
            </a:r>
            <a:r>
              <a:rPr sz="4250" spc="-20" dirty="0" smtClean="0"/>
              <a:t>W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3016210"/>
          </a:xfrm>
        </p:spPr>
        <p:txBody>
          <a:bodyPr/>
          <a:lstStyle/>
          <a:p>
            <a:r>
              <a:rPr lang="en-GB" sz="2800" dirty="0" smtClean="0"/>
              <a:t>To reduce employee turnover rates by 30% within </a:t>
            </a:r>
          </a:p>
          <a:p>
            <a:r>
              <a:rPr lang="en-GB" sz="2800" dirty="0" smtClean="0"/>
              <a:t>the next 12 months improving job satisfaction, </a:t>
            </a:r>
          </a:p>
          <a:p>
            <a:r>
              <a:rPr lang="en-GB" sz="2800" dirty="0" smtClean="0"/>
              <a:t>employee engagement, and overall company </a:t>
            </a:r>
          </a:p>
          <a:p>
            <a:r>
              <a:rPr lang="en-GB" sz="2800" dirty="0" smtClean="0"/>
              <a:t>Performance Comprehention report identifying</a:t>
            </a:r>
          </a:p>
          <a:p>
            <a:r>
              <a:rPr lang="en-GB" sz="2800" dirty="0" smtClean="0"/>
              <a:t>root casus Of employee attrition Monitoring and</a:t>
            </a:r>
          </a:p>
          <a:p>
            <a:r>
              <a:rPr lang="en-GB" sz="2800" dirty="0" smtClean="0"/>
              <a:t>Evaluation framework to track progress</a:t>
            </a:r>
          </a:p>
          <a:p>
            <a:endParaRPr lang="en-IN" sz="28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6"/>
          <p:cNvSpPr/>
          <p:nvPr/>
        </p:nvSpPr>
        <p:spPr>
          <a:xfrm>
            <a:off x="9139043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44709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GB" sz="3200" b="1" dirty="0" smtClean="0"/>
              <a:t>HUMAN RESOURCE DEPARTMENT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3200" b="1" dirty="0" smtClean="0"/>
              <a:t>MANAGEMENT AND LEDERSHIP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3200" b="1" dirty="0" smtClean="0"/>
              <a:t>TEAM LEADER AND SUPERVISOR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3200" b="1" dirty="0" smtClean="0"/>
              <a:t>EMPLOYEES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3200" b="1" dirty="0" smtClean="0"/>
              <a:t>EXECUTIVE LEADERSHIP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3200" b="1" dirty="0" smtClean="0"/>
              <a:t>BUSINESS ANALYSIS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3200" b="1" dirty="0" smtClean="0"/>
              <a:t>RECRUITERS</a:t>
            </a:r>
            <a:endParaRPr lang="en-IN" sz="3200" b="1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581400" y="2224087"/>
            <a:ext cx="5334000" cy="1752600"/>
          </a:xfrm>
        </p:spPr>
        <p:txBody>
          <a:bodyPr/>
          <a:lstStyle/>
          <a:p>
            <a:r>
              <a:rPr lang="en-GB" sz="2400" b="1" dirty="0" smtClean="0"/>
              <a:t>PIVOT TABLE</a:t>
            </a:r>
            <a:r>
              <a:rPr lang="en-GB" sz="2400" dirty="0" smtClean="0"/>
              <a:t>-  SUMMARY OF </a:t>
            </a:r>
          </a:p>
          <a:p>
            <a:r>
              <a:rPr lang="en-GB" sz="2400" dirty="0" smtClean="0"/>
              <a:t>EMPLOYEE ATTRITION</a:t>
            </a:r>
          </a:p>
          <a:p>
            <a:endParaRPr lang="en-GB" sz="2400" dirty="0" smtClean="0"/>
          </a:p>
          <a:p>
            <a:r>
              <a:rPr lang="en-GB" sz="2400" b="1" dirty="0" smtClean="0"/>
              <a:t>PIE CHART</a:t>
            </a:r>
            <a:r>
              <a:rPr lang="en-GB" sz="2400" dirty="0" smtClean="0"/>
              <a:t>- FINAL REPORT</a:t>
            </a:r>
            <a:endParaRPr lang="en-GB"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330"/>
            <a:ext cx="11049000" cy="520142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/>
              <a:t> EMPLOYEE DATA SET: </a:t>
            </a:r>
            <a:r>
              <a:rPr lang="en-GB" sz="2000" dirty="0" smtClean="0"/>
              <a:t>KAGGLE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/>
              <a:t>9 FEATURES IN EXCEL:</a:t>
            </a:r>
          </a:p>
          <a:p>
            <a:r>
              <a:rPr lang="en-GB" dirty="0" smtClean="0"/>
              <a:t>Employee </a:t>
            </a:r>
            <a:r>
              <a:rPr lang="en-GB" dirty="0"/>
              <a:t>ID: A unique identifier assigned to each </a:t>
            </a:r>
            <a:r>
              <a:rPr lang="en-GB" dirty="0" smtClean="0"/>
              <a:t>employee.</a:t>
            </a:r>
          </a:p>
          <a:p>
            <a:r>
              <a:rPr lang="en-GB" dirty="0" smtClean="0"/>
              <a:t>Age</a:t>
            </a:r>
            <a:r>
              <a:rPr lang="en-GB" dirty="0"/>
              <a:t>: The age of the employee, ranging from 18 to 60 </a:t>
            </a:r>
            <a:r>
              <a:rPr lang="en-GB" dirty="0" smtClean="0"/>
              <a:t>years</a:t>
            </a:r>
            <a:r>
              <a:rPr lang="en-GB" dirty="0"/>
              <a:t> .</a:t>
            </a:r>
            <a:endParaRPr lang="en-GB" dirty="0" smtClean="0"/>
          </a:p>
          <a:p>
            <a:r>
              <a:rPr lang="en-GB" dirty="0" smtClean="0"/>
              <a:t>Gender</a:t>
            </a:r>
            <a:r>
              <a:rPr lang="en-GB" dirty="0"/>
              <a:t>: The gender of the </a:t>
            </a:r>
            <a:r>
              <a:rPr lang="en-GB" dirty="0" smtClean="0"/>
              <a:t>employee</a:t>
            </a:r>
          </a:p>
          <a:p>
            <a:r>
              <a:rPr lang="en-GB" dirty="0" smtClean="0"/>
              <a:t>Job Role: The department or role the employee works in, encoded into categories such as Finance, Healthcare,Technology, Education, and Media</a:t>
            </a:r>
          </a:p>
          <a:p>
            <a:r>
              <a:rPr lang="en-GB" dirty="0" smtClean="0"/>
              <a:t>Job </a:t>
            </a:r>
            <a:r>
              <a:rPr lang="en-GB" dirty="0"/>
              <a:t>Satisfaction: The employee's satisfaction with their job: (Very Low, Low, Medium, High</a:t>
            </a:r>
            <a:r>
              <a:rPr lang="en-GB" dirty="0" smtClean="0"/>
              <a:t>)</a:t>
            </a:r>
          </a:p>
          <a:p>
            <a:r>
              <a:rPr lang="en-GB" dirty="0" smtClean="0"/>
              <a:t>Performance </a:t>
            </a:r>
            <a:r>
              <a:rPr lang="en-GB" dirty="0"/>
              <a:t>Rating: The employee's performance rating: (Low, Below Average, Average, High</a:t>
            </a:r>
            <a:r>
              <a:rPr lang="en-GB" dirty="0" smtClean="0"/>
              <a:t>)</a:t>
            </a:r>
          </a:p>
          <a:p>
            <a:r>
              <a:rPr lang="en-GB" dirty="0" smtClean="0"/>
              <a:t>Number </a:t>
            </a:r>
            <a:r>
              <a:rPr lang="en-GB" dirty="0"/>
              <a:t>of Promotions: The total number of promotions the employee has </a:t>
            </a:r>
            <a:r>
              <a:rPr lang="en-GB" dirty="0" smtClean="0"/>
              <a:t>received</a:t>
            </a:r>
          </a:p>
          <a:p>
            <a:r>
              <a:rPr lang="en-GB" dirty="0" smtClean="0"/>
              <a:t>Education </a:t>
            </a:r>
            <a:r>
              <a:rPr lang="en-GB" dirty="0"/>
              <a:t>Level: The highest education </a:t>
            </a:r>
            <a:r>
              <a:rPr lang="en-GB" dirty="0" smtClean="0"/>
              <a:t>level attained by the employee: (High School)</a:t>
            </a:r>
          </a:p>
          <a:p>
            <a:r>
              <a:rPr lang="en-GB" dirty="0" smtClean="0"/>
              <a:t>Job Level</a:t>
            </a:r>
            <a:r>
              <a:rPr lang="en-GB" dirty="0"/>
              <a:t>: The job level of the employee: (Entry, Mid, </a:t>
            </a:r>
            <a:r>
              <a:rPr lang="en-GB" dirty="0" smtClean="0"/>
              <a:t>Senior)</a:t>
            </a:r>
          </a:p>
          <a:p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/>
              <a:t>3</a:t>
            </a:r>
            <a:r>
              <a:rPr lang="en-GB" b="1" dirty="0" smtClean="0"/>
              <a:t> </a:t>
            </a:r>
            <a:r>
              <a:rPr lang="en-GB" sz="2000" b="1" dirty="0" smtClean="0"/>
              <a:t>FEATURES USED:</a:t>
            </a:r>
          </a:p>
          <a:p>
            <a:r>
              <a:rPr lang="en-GB" sz="2000" dirty="0"/>
              <a:t>Job Role: The department or role the employee works in, encoded into categories </a:t>
            </a:r>
            <a:r>
              <a:rPr lang="en-GB" sz="2000" dirty="0" smtClean="0"/>
              <a:t>such</a:t>
            </a:r>
          </a:p>
          <a:p>
            <a:r>
              <a:rPr lang="en-GB" sz="2000" dirty="0" smtClean="0"/>
              <a:t>as </a:t>
            </a:r>
            <a:r>
              <a:rPr lang="en-GB" sz="2000" dirty="0"/>
              <a:t>Finance, Healthcare, Technology, Education, and Media.</a:t>
            </a:r>
          </a:p>
          <a:p>
            <a:r>
              <a:rPr lang="en-GB" sz="2000" dirty="0"/>
              <a:t>Job Level: The job level of the employee: (Entry, Mid, Senior)</a:t>
            </a:r>
          </a:p>
          <a:p>
            <a:r>
              <a:rPr lang="en-GB" sz="2000" dirty="0"/>
              <a:t>Number of Promotions: The total number of promotions the employee has received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6782" y="18288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 </a:t>
            </a:r>
            <a:r>
              <a:rPr lang="en-GB" sz="2000" dirty="0"/>
              <a:t>Our solution uses machine learning algorithms to predict employee turnover risk, enabling proactive measures to retain top </a:t>
            </a:r>
            <a:r>
              <a:rPr lang="en-GB" sz="2000" dirty="0" smtClean="0"/>
              <a:t>performers. We </a:t>
            </a:r>
            <a:r>
              <a:rPr lang="en-GB" sz="2000" dirty="0"/>
              <a:t>provide tailored recommendations for each employee, addressing specific factors driving their attrition </a:t>
            </a:r>
            <a:r>
              <a:rPr lang="en-GB" sz="2000" dirty="0" smtClean="0"/>
              <a:t>risk. </a:t>
            </a:r>
            <a:r>
              <a:rPr lang="en-GB" sz="2000" dirty="0"/>
              <a:t>Our solution has been shown to reduce employee turnover by up to 30% within 6 months of </a:t>
            </a:r>
            <a:r>
              <a:rPr lang="en-GB" sz="2000" dirty="0" smtClean="0"/>
              <a:t>implementation. </a:t>
            </a:r>
            <a:r>
              <a:rPr lang="en-GB" sz="2000" dirty="0"/>
              <a:t>By reducing turnover, organizations can save up to $10,000 per employee in recruitment and training </a:t>
            </a:r>
            <a:r>
              <a:rPr lang="en-GB" sz="2000" dirty="0" smtClean="0"/>
              <a:t>costs. </a:t>
            </a:r>
            <a:r>
              <a:rPr lang="en-GB" sz="2000" dirty="0"/>
              <a:t>Our solution identifies key drivers of engagement and satisfaction, enabling data-driven decisions to improve the overall employee </a:t>
            </a:r>
            <a:r>
              <a:rPr lang="en-GB" sz="2000" dirty="0" smtClean="0"/>
              <a:t>experience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723</Words>
  <Application>Microsoft Office PowerPoint</Application>
  <PresentationFormat>Custom</PresentationFormat>
  <Paragraphs>117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                                                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 1.TABLE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49</cp:revision>
  <dcterms:created xsi:type="dcterms:W3CDTF">2024-03-29T15:07:22Z</dcterms:created>
  <dcterms:modified xsi:type="dcterms:W3CDTF">2024-08-25T11:41:11Z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