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sldIdLst>
    <p:sldId id="256" r:id="rId2"/>
    <p:sldId id="259" r:id="rId3"/>
    <p:sldId id="264" r:id="rId4"/>
    <p:sldId id="307" r:id="rId5"/>
    <p:sldId id="317" r:id="rId6"/>
    <p:sldId id="310" r:id="rId7"/>
    <p:sldId id="311" r:id="rId8"/>
    <p:sldId id="312" r:id="rId9"/>
    <p:sldId id="314" r:id="rId10"/>
    <p:sldId id="345" r:id="rId11"/>
    <p:sldId id="323" r:id="rId12"/>
    <p:sldId id="325" r:id="rId13"/>
    <p:sldId id="346" r:id="rId14"/>
    <p:sldId id="330" r:id="rId15"/>
    <p:sldId id="332" r:id="rId16"/>
    <p:sldId id="342" r:id="rId17"/>
    <p:sldId id="341" r:id="rId18"/>
    <p:sldId id="343" r:id="rId19"/>
    <p:sldId id="344" r:id="rId20"/>
    <p:sldId id="275" r:id="rId21"/>
    <p:sldId id="274" r:id="rId22"/>
    <p:sldId id="306" r:id="rId23"/>
    <p:sldId id="313" r:id="rId24"/>
    <p:sldId id="315" r:id="rId25"/>
    <p:sldId id="316" r:id="rId26"/>
    <p:sldId id="318" r:id="rId27"/>
    <p:sldId id="319" r:id="rId28"/>
    <p:sldId id="320" r:id="rId29"/>
    <p:sldId id="321" r:id="rId30"/>
    <p:sldId id="322" r:id="rId31"/>
    <p:sldId id="324" r:id="rId32"/>
    <p:sldId id="327" r:id="rId33"/>
    <p:sldId id="328" r:id="rId34"/>
    <p:sldId id="329" r:id="rId35"/>
    <p:sldId id="331" r:id="rId36"/>
    <p:sldId id="333" r:id="rId37"/>
    <p:sldId id="276" r:id="rId38"/>
    <p:sldId id="334" r:id="rId39"/>
    <p:sldId id="335" r:id="rId40"/>
    <p:sldId id="337" r:id="rId41"/>
    <p:sldId id="338" r:id="rId42"/>
    <p:sldId id="347" r:id="rId43"/>
    <p:sldId id="340" r:id="rId44"/>
    <p:sldId id="348" r:id="rId45"/>
    <p:sldId id="351" r:id="rId46"/>
    <p:sldId id="350" r:id="rId47"/>
    <p:sldId id="277" r:id="rId48"/>
    <p:sldId id="280" r:id="rId49"/>
    <p:sldId id="285" r:id="rId50"/>
    <p:sldId id="287" r:id="rId51"/>
    <p:sldId id="305" r:id="rId52"/>
    <p:sldId id="292" r:id="rId53"/>
    <p:sldId id="291" r:id="rId54"/>
    <p:sldId id="293" r:id="rId55"/>
    <p:sldId id="281" r:id="rId56"/>
    <p:sldId id="278" r:id="rId57"/>
    <p:sldId id="282" r:id="rId58"/>
    <p:sldId id="300" r:id="rId59"/>
    <p:sldId id="301" r:id="rId60"/>
    <p:sldId id="298" r:id="rId61"/>
    <p:sldId id="283" r:id="rId62"/>
    <p:sldId id="302" r:id="rId63"/>
    <p:sldId id="30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72D6E-18C1-F159-83B5-9A9158E1FA3C}" v="823" dt="2023-11-07T04:27:12.662"/>
    <p1510:client id="{C8519479-461E-CF46-A4F9-A044C8D4D6C6}" v="3489" dt="2023-11-07T20:36:27.837"/>
    <p1510:client id="{DE2B4749-A6D0-844D-8F2E-3B354D79044A}" v="965" dt="2023-11-07T20:15:22.264"/>
    <p1510:client id="{EDA3ACE6-7C68-32D9-AD9E-A55AFC6C6BF5}" v="29" dt="2023-11-07T18:31:25.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0B505-3847-415E-8415-03569D4F494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747EF71-9114-4B78-B27D-135FF2F37BA4}">
      <dgm:prSet/>
      <dgm:spPr/>
      <dgm:t>
        <a:bodyPr/>
        <a:lstStyle/>
        <a:p>
          <a:pPr>
            <a:lnSpc>
              <a:spcPct val="100000"/>
            </a:lnSpc>
            <a:defRPr cap="all"/>
          </a:pPr>
          <a:r>
            <a:rPr lang="en-US"/>
            <a:t>Introduced Bab Framework That takes advantage of the mixed INTEGER LINEAR PROGRAMMING.</a:t>
          </a:r>
        </a:p>
      </dgm:t>
    </dgm:pt>
    <dgm:pt modelId="{B528E1F1-5020-43A3-A757-BDD6E3873BA6}" type="parTrans" cxnId="{4FE4CCBD-0C26-49E0-A225-10FEC8DA9A2E}">
      <dgm:prSet/>
      <dgm:spPr/>
      <dgm:t>
        <a:bodyPr/>
        <a:lstStyle/>
        <a:p>
          <a:endParaRPr lang="en-US"/>
        </a:p>
      </dgm:t>
    </dgm:pt>
    <dgm:pt modelId="{3503A08E-4F79-43A2-B9F7-C4EFD7A78E3A}" type="sibTrans" cxnId="{4FE4CCBD-0C26-49E0-A225-10FEC8DA9A2E}">
      <dgm:prSet/>
      <dgm:spPr/>
      <dgm:t>
        <a:bodyPr/>
        <a:lstStyle/>
        <a:p>
          <a:endParaRPr lang="en-US"/>
        </a:p>
      </dgm:t>
    </dgm:pt>
    <dgm:pt modelId="{1FA375E6-4038-48CF-96CC-0937B8581562}">
      <dgm:prSet/>
      <dgm:spPr/>
      <dgm:t>
        <a:bodyPr/>
        <a:lstStyle/>
        <a:p>
          <a:pPr>
            <a:lnSpc>
              <a:spcPct val="100000"/>
            </a:lnSpc>
            <a:defRPr cap="all"/>
          </a:pPr>
          <a:r>
            <a:rPr lang="en-US"/>
            <a:t>Identified METHODS THAT COMBINE STRENGTHS AND WEAKNESS OF PREVIOUS Verification METHODS to compute bounds and branching STRATEGIES</a:t>
          </a:r>
        </a:p>
      </dgm:t>
    </dgm:pt>
    <dgm:pt modelId="{819821AD-128D-40C3-A8BE-A5B527AE014F}" type="parTrans" cxnId="{9FDC6F69-0E25-4A8D-B4D8-95D2146E1EAF}">
      <dgm:prSet/>
      <dgm:spPr/>
      <dgm:t>
        <a:bodyPr/>
        <a:lstStyle/>
        <a:p>
          <a:endParaRPr lang="en-US"/>
        </a:p>
      </dgm:t>
    </dgm:pt>
    <dgm:pt modelId="{2DDBCCE3-E5F1-4BEE-AD90-5F694F42D2F4}" type="sibTrans" cxnId="{9FDC6F69-0E25-4A8D-B4D8-95D2146E1EAF}">
      <dgm:prSet/>
      <dgm:spPr/>
      <dgm:t>
        <a:bodyPr/>
        <a:lstStyle/>
        <a:p>
          <a:endParaRPr lang="en-US"/>
        </a:p>
      </dgm:t>
    </dgm:pt>
    <dgm:pt modelId="{4699B78C-B19D-4C52-8D40-2B3A31014086}">
      <dgm:prSet/>
      <dgm:spPr/>
      <dgm:t>
        <a:bodyPr/>
        <a:lstStyle/>
        <a:p>
          <a:pPr>
            <a:lnSpc>
              <a:spcPct val="100000"/>
            </a:lnSpc>
            <a:defRPr cap="all"/>
          </a:pPr>
          <a:r>
            <a:rPr lang="en-US"/>
            <a:t>Introduction of comprehensive dataset CONSISTING OF TRAINED AND SYNTHETIC NETWORKS WITH FULLY CONNECTED AND CONVOLUTIONAL LAYERS.</a:t>
          </a:r>
        </a:p>
      </dgm:t>
    </dgm:pt>
    <dgm:pt modelId="{E250DDD5-1E97-4F9A-95BC-8B1970D5AEF1}" type="parTrans" cxnId="{4E7BD531-4A87-4DA6-9D01-5DB2128C04FA}">
      <dgm:prSet/>
      <dgm:spPr/>
      <dgm:t>
        <a:bodyPr/>
        <a:lstStyle/>
        <a:p>
          <a:endParaRPr lang="en-US"/>
        </a:p>
      </dgm:t>
    </dgm:pt>
    <dgm:pt modelId="{DC653CC9-7786-45CA-8788-D5C6E32C5C35}" type="sibTrans" cxnId="{4E7BD531-4A87-4DA6-9D01-5DB2128C04FA}">
      <dgm:prSet/>
      <dgm:spPr/>
      <dgm:t>
        <a:bodyPr/>
        <a:lstStyle/>
        <a:p>
          <a:endParaRPr lang="en-US"/>
        </a:p>
      </dgm:t>
    </dgm:pt>
    <dgm:pt modelId="{38645657-4EDF-4C22-A2A1-2F28FB67BB3A}" type="pres">
      <dgm:prSet presAssocID="{BBC0B505-3847-415E-8415-03569D4F494D}" presName="root" presStyleCnt="0">
        <dgm:presLayoutVars>
          <dgm:dir/>
          <dgm:resizeHandles val="exact"/>
        </dgm:presLayoutVars>
      </dgm:prSet>
      <dgm:spPr/>
    </dgm:pt>
    <dgm:pt modelId="{9DD7B622-CDE6-4AE5-B7F0-326C36CFB3DB}" type="pres">
      <dgm:prSet presAssocID="{1747EF71-9114-4B78-B27D-135FF2F37BA4}" presName="compNode" presStyleCnt="0"/>
      <dgm:spPr/>
    </dgm:pt>
    <dgm:pt modelId="{B711C2BB-5FC5-4DDB-BB95-9CC989F953B0}" type="pres">
      <dgm:prSet presAssocID="{1747EF71-9114-4B78-B27D-135FF2F37BA4}" presName="iconBgRect" presStyleLbl="bgShp" presStyleIdx="0" presStyleCnt="3"/>
      <dgm:spPr/>
    </dgm:pt>
    <dgm:pt modelId="{71AB603A-FB49-4943-80D1-E04AC56B3AE1}" type="pres">
      <dgm:prSet presAssocID="{1747EF71-9114-4B78-B27D-135FF2F37B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E3732143-90AA-4773-A238-50989ED417EB}" type="pres">
      <dgm:prSet presAssocID="{1747EF71-9114-4B78-B27D-135FF2F37BA4}" presName="spaceRect" presStyleCnt="0"/>
      <dgm:spPr/>
    </dgm:pt>
    <dgm:pt modelId="{E6A91338-EF58-40EB-8DEB-325042E86389}" type="pres">
      <dgm:prSet presAssocID="{1747EF71-9114-4B78-B27D-135FF2F37BA4}" presName="textRect" presStyleLbl="revTx" presStyleIdx="0" presStyleCnt="3">
        <dgm:presLayoutVars>
          <dgm:chMax val="1"/>
          <dgm:chPref val="1"/>
        </dgm:presLayoutVars>
      </dgm:prSet>
      <dgm:spPr/>
    </dgm:pt>
    <dgm:pt modelId="{D52008ED-66CB-4E03-8972-2FC4AB0A4FDA}" type="pres">
      <dgm:prSet presAssocID="{3503A08E-4F79-43A2-B9F7-C4EFD7A78E3A}" presName="sibTrans" presStyleCnt="0"/>
      <dgm:spPr/>
    </dgm:pt>
    <dgm:pt modelId="{585805B0-EBFD-419C-BDC4-A96CC446ABF1}" type="pres">
      <dgm:prSet presAssocID="{1FA375E6-4038-48CF-96CC-0937B8581562}" presName="compNode" presStyleCnt="0"/>
      <dgm:spPr/>
    </dgm:pt>
    <dgm:pt modelId="{E6B395DF-D4EA-467B-A3BC-4348F9E73E5D}" type="pres">
      <dgm:prSet presAssocID="{1FA375E6-4038-48CF-96CC-0937B8581562}" presName="iconBgRect" presStyleLbl="bgShp" presStyleIdx="1" presStyleCnt="3"/>
      <dgm:spPr/>
    </dgm:pt>
    <dgm:pt modelId="{EA42ABD0-E7A5-47C3-8306-71E5BB9E4546}" type="pres">
      <dgm:prSet presAssocID="{1FA375E6-4038-48CF-96CC-0937B85815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0CA4728-84BB-44A4-B432-12462E9D99CD}" type="pres">
      <dgm:prSet presAssocID="{1FA375E6-4038-48CF-96CC-0937B8581562}" presName="spaceRect" presStyleCnt="0"/>
      <dgm:spPr/>
    </dgm:pt>
    <dgm:pt modelId="{24349805-9892-4F15-9A65-30827B7F3A89}" type="pres">
      <dgm:prSet presAssocID="{1FA375E6-4038-48CF-96CC-0937B8581562}" presName="textRect" presStyleLbl="revTx" presStyleIdx="1" presStyleCnt="3">
        <dgm:presLayoutVars>
          <dgm:chMax val="1"/>
          <dgm:chPref val="1"/>
        </dgm:presLayoutVars>
      </dgm:prSet>
      <dgm:spPr/>
    </dgm:pt>
    <dgm:pt modelId="{3379D2E4-894A-4A3C-A9CD-EB808692BB2F}" type="pres">
      <dgm:prSet presAssocID="{2DDBCCE3-E5F1-4BEE-AD90-5F694F42D2F4}" presName="sibTrans" presStyleCnt="0"/>
      <dgm:spPr/>
    </dgm:pt>
    <dgm:pt modelId="{5108AF97-E02C-4CAA-9AEB-D6D04C1F3A5F}" type="pres">
      <dgm:prSet presAssocID="{4699B78C-B19D-4C52-8D40-2B3A31014086}" presName="compNode" presStyleCnt="0"/>
      <dgm:spPr/>
    </dgm:pt>
    <dgm:pt modelId="{532562CE-0EF4-4E2F-BA57-FBA154976F1F}" type="pres">
      <dgm:prSet presAssocID="{4699B78C-B19D-4C52-8D40-2B3A31014086}" presName="iconBgRect" presStyleLbl="bgShp" presStyleIdx="2" presStyleCnt="3"/>
      <dgm:spPr/>
    </dgm:pt>
    <dgm:pt modelId="{02468FD8-5BBA-48B1-8AEA-CD4FFFB7CB9F}" type="pres">
      <dgm:prSet presAssocID="{4699B78C-B19D-4C52-8D40-2B3A310140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0BEF179E-AD30-4641-A5EA-E994A1DCB360}" type="pres">
      <dgm:prSet presAssocID="{4699B78C-B19D-4C52-8D40-2B3A31014086}" presName="spaceRect" presStyleCnt="0"/>
      <dgm:spPr/>
    </dgm:pt>
    <dgm:pt modelId="{5284DA1C-EA64-4228-B36F-ED203D895FE2}" type="pres">
      <dgm:prSet presAssocID="{4699B78C-B19D-4C52-8D40-2B3A31014086}" presName="textRect" presStyleLbl="revTx" presStyleIdx="2" presStyleCnt="3">
        <dgm:presLayoutVars>
          <dgm:chMax val="1"/>
          <dgm:chPref val="1"/>
        </dgm:presLayoutVars>
      </dgm:prSet>
      <dgm:spPr/>
    </dgm:pt>
  </dgm:ptLst>
  <dgm:cxnLst>
    <dgm:cxn modelId="{B143B21C-5A9E-4F54-AC63-778B0C8614BC}" type="presOf" srcId="{BBC0B505-3847-415E-8415-03569D4F494D}" destId="{38645657-4EDF-4C22-A2A1-2F28FB67BB3A}" srcOrd="0" destOrd="0" presId="urn:microsoft.com/office/officeart/2018/5/layout/IconCircleLabelList"/>
    <dgm:cxn modelId="{02553B27-5EAC-489C-9031-6B5D9848CD80}" type="presOf" srcId="{4699B78C-B19D-4C52-8D40-2B3A31014086}" destId="{5284DA1C-EA64-4228-B36F-ED203D895FE2}" srcOrd="0" destOrd="0" presId="urn:microsoft.com/office/officeart/2018/5/layout/IconCircleLabelList"/>
    <dgm:cxn modelId="{4E7BD531-4A87-4DA6-9D01-5DB2128C04FA}" srcId="{BBC0B505-3847-415E-8415-03569D4F494D}" destId="{4699B78C-B19D-4C52-8D40-2B3A31014086}" srcOrd="2" destOrd="0" parTransId="{E250DDD5-1E97-4F9A-95BC-8B1970D5AEF1}" sibTransId="{DC653CC9-7786-45CA-8788-D5C6E32C5C35}"/>
    <dgm:cxn modelId="{EA66F045-6B0A-4016-AD35-5DFCB780550F}" type="presOf" srcId="{1747EF71-9114-4B78-B27D-135FF2F37BA4}" destId="{E6A91338-EF58-40EB-8DEB-325042E86389}" srcOrd="0" destOrd="0" presId="urn:microsoft.com/office/officeart/2018/5/layout/IconCircleLabelList"/>
    <dgm:cxn modelId="{9FDC6F69-0E25-4A8D-B4D8-95D2146E1EAF}" srcId="{BBC0B505-3847-415E-8415-03569D4F494D}" destId="{1FA375E6-4038-48CF-96CC-0937B8581562}" srcOrd="1" destOrd="0" parTransId="{819821AD-128D-40C3-A8BE-A5B527AE014F}" sibTransId="{2DDBCCE3-E5F1-4BEE-AD90-5F694F42D2F4}"/>
    <dgm:cxn modelId="{E8960CB5-7455-4555-99EC-D90416EACCB3}" type="presOf" srcId="{1FA375E6-4038-48CF-96CC-0937B8581562}" destId="{24349805-9892-4F15-9A65-30827B7F3A89}" srcOrd="0" destOrd="0" presId="urn:microsoft.com/office/officeart/2018/5/layout/IconCircleLabelList"/>
    <dgm:cxn modelId="{4FE4CCBD-0C26-49E0-A225-10FEC8DA9A2E}" srcId="{BBC0B505-3847-415E-8415-03569D4F494D}" destId="{1747EF71-9114-4B78-B27D-135FF2F37BA4}" srcOrd="0" destOrd="0" parTransId="{B528E1F1-5020-43A3-A757-BDD6E3873BA6}" sibTransId="{3503A08E-4F79-43A2-B9F7-C4EFD7A78E3A}"/>
    <dgm:cxn modelId="{7F491A86-3FCA-4CDF-BA3E-4F9C7E7D4A18}" type="presParOf" srcId="{38645657-4EDF-4C22-A2A1-2F28FB67BB3A}" destId="{9DD7B622-CDE6-4AE5-B7F0-326C36CFB3DB}" srcOrd="0" destOrd="0" presId="urn:microsoft.com/office/officeart/2018/5/layout/IconCircleLabelList"/>
    <dgm:cxn modelId="{D83DAD40-A090-45DA-863E-0D078F9EBEB1}" type="presParOf" srcId="{9DD7B622-CDE6-4AE5-B7F0-326C36CFB3DB}" destId="{B711C2BB-5FC5-4DDB-BB95-9CC989F953B0}" srcOrd="0" destOrd="0" presId="urn:microsoft.com/office/officeart/2018/5/layout/IconCircleLabelList"/>
    <dgm:cxn modelId="{75EB8763-859E-4A1F-AF77-749E7EA3113F}" type="presParOf" srcId="{9DD7B622-CDE6-4AE5-B7F0-326C36CFB3DB}" destId="{71AB603A-FB49-4943-80D1-E04AC56B3AE1}" srcOrd="1" destOrd="0" presId="urn:microsoft.com/office/officeart/2018/5/layout/IconCircleLabelList"/>
    <dgm:cxn modelId="{103622D2-0559-4B66-A8ED-8A458076695A}" type="presParOf" srcId="{9DD7B622-CDE6-4AE5-B7F0-326C36CFB3DB}" destId="{E3732143-90AA-4773-A238-50989ED417EB}" srcOrd="2" destOrd="0" presId="urn:microsoft.com/office/officeart/2018/5/layout/IconCircleLabelList"/>
    <dgm:cxn modelId="{6D566028-BC5E-40DB-86E7-4205711CA038}" type="presParOf" srcId="{9DD7B622-CDE6-4AE5-B7F0-326C36CFB3DB}" destId="{E6A91338-EF58-40EB-8DEB-325042E86389}" srcOrd="3" destOrd="0" presId="urn:microsoft.com/office/officeart/2018/5/layout/IconCircleLabelList"/>
    <dgm:cxn modelId="{4124AE0C-928F-4A71-AD8E-802B84F7F6F9}" type="presParOf" srcId="{38645657-4EDF-4C22-A2A1-2F28FB67BB3A}" destId="{D52008ED-66CB-4E03-8972-2FC4AB0A4FDA}" srcOrd="1" destOrd="0" presId="urn:microsoft.com/office/officeart/2018/5/layout/IconCircleLabelList"/>
    <dgm:cxn modelId="{093756C0-A8B9-4C8F-9D7F-A57493783DF2}" type="presParOf" srcId="{38645657-4EDF-4C22-A2A1-2F28FB67BB3A}" destId="{585805B0-EBFD-419C-BDC4-A96CC446ABF1}" srcOrd="2" destOrd="0" presId="urn:microsoft.com/office/officeart/2018/5/layout/IconCircleLabelList"/>
    <dgm:cxn modelId="{9E1C77CB-1567-4BA3-92A3-59C539F4ECEB}" type="presParOf" srcId="{585805B0-EBFD-419C-BDC4-A96CC446ABF1}" destId="{E6B395DF-D4EA-467B-A3BC-4348F9E73E5D}" srcOrd="0" destOrd="0" presId="urn:microsoft.com/office/officeart/2018/5/layout/IconCircleLabelList"/>
    <dgm:cxn modelId="{7C18D614-0595-40DE-9AE1-C88F99EB04EE}" type="presParOf" srcId="{585805B0-EBFD-419C-BDC4-A96CC446ABF1}" destId="{EA42ABD0-E7A5-47C3-8306-71E5BB9E4546}" srcOrd="1" destOrd="0" presId="urn:microsoft.com/office/officeart/2018/5/layout/IconCircleLabelList"/>
    <dgm:cxn modelId="{391ECD45-7702-47E7-9197-06695ADDC305}" type="presParOf" srcId="{585805B0-EBFD-419C-BDC4-A96CC446ABF1}" destId="{00CA4728-84BB-44A4-B432-12462E9D99CD}" srcOrd="2" destOrd="0" presId="urn:microsoft.com/office/officeart/2018/5/layout/IconCircleLabelList"/>
    <dgm:cxn modelId="{207493A6-B7FA-4BF4-A0AE-80A2B622BF44}" type="presParOf" srcId="{585805B0-EBFD-419C-BDC4-A96CC446ABF1}" destId="{24349805-9892-4F15-9A65-30827B7F3A89}" srcOrd="3" destOrd="0" presId="urn:microsoft.com/office/officeart/2018/5/layout/IconCircleLabelList"/>
    <dgm:cxn modelId="{3CEF17E3-CA05-4096-9A54-B0059F7E0EBB}" type="presParOf" srcId="{38645657-4EDF-4C22-A2A1-2F28FB67BB3A}" destId="{3379D2E4-894A-4A3C-A9CD-EB808692BB2F}" srcOrd="3" destOrd="0" presId="urn:microsoft.com/office/officeart/2018/5/layout/IconCircleLabelList"/>
    <dgm:cxn modelId="{EC5186B9-4492-44C2-BE97-E83BA885F818}" type="presParOf" srcId="{38645657-4EDF-4C22-A2A1-2F28FB67BB3A}" destId="{5108AF97-E02C-4CAA-9AEB-D6D04C1F3A5F}" srcOrd="4" destOrd="0" presId="urn:microsoft.com/office/officeart/2018/5/layout/IconCircleLabelList"/>
    <dgm:cxn modelId="{F5D1CCEC-1FF4-4A36-86EB-A4B6917FFB69}" type="presParOf" srcId="{5108AF97-E02C-4CAA-9AEB-D6D04C1F3A5F}" destId="{532562CE-0EF4-4E2F-BA57-FBA154976F1F}" srcOrd="0" destOrd="0" presId="urn:microsoft.com/office/officeart/2018/5/layout/IconCircleLabelList"/>
    <dgm:cxn modelId="{019248DA-22EF-4651-B835-2031AF632874}" type="presParOf" srcId="{5108AF97-E02C-4CAA-9AEB-D6D04C1F3A5F}" destId="{02468FD8-5BBA-48B1-8AEA-CD4FFFB7CB9F}" srcOrd="1" destOrd="0" presId="urn:microsoft.com/office/officeart/2018/5/layout/IconCircleLabelList"/>
    <dgm:cxn modelId="{3F244FF1-0D91-406A-87DF-CC0998A81D28}" type="presParOf" srcId="{5108AF97-E02C-4CAA-9AEB-D6D04C1F3A5F}" destId="{0BEF179E-AD30-4641-A5EA-E994A1DCB360}" srcOrd="2" destOrd="0" presId="urn:microsoft.com/office/officeart/2018/5/layout/IconCircleLabelList"/>
    <dgm:cxn modelId="{A955F8EA-059F-4496-8D8C-FD8E4669EF56}" type="presParOf" srcId="{5108AF97-E02C-4CAA-9AEB-D6D04C1F3A5F}" destId="{5284DA1C-EA64-4228-B36F-ED203D895F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AAF0D-798A-4492-85D2-8FD824E901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974DE34-B3A7-4908-9DFA-4C91925FCE92}">
      <dgm:prSet/>
      <dgm:spPr/>
      <dgm:t>
        <a:bodyPr/>
        <a:lstStyle/>
        <a:p>
          <a:r>
            <a:rPr lang="en-US">
              <a:latin typeface="Calibri"/>
              <a:cs typeface="Calibri"/>
            </a:rPr>
            <a:t>3.</a:t>
          </a:r>
          <a:r>
            <a:rPr lang="en-US" u="sng">
              <a:latin typeface="Calibri"/>
              <a:cs typeface="Calibri"/>
            </a:rPr>
            <a:t> MIP Solvers</a:t>
          </a:r>
          <a:endParaRPr lang="en-US">
            <a:latin typeface="Calibri"/>
            <a:cs typeface="Calibri"/>
          </a:endParaRPr>
        </a:p>
      </dgm:t>
    </dgm:pt>
    <dgm:pt modelId="{1967083C-BCA9-471D-AE2A-E252D4F7DEAF}" type="parTrans" cxnId="{F67604CA-828C-4BAC-B64A-DC4C7EC67FBE}">
      <dgm:prSet/>
      <dgm:spPr/>
      <dgm:t>
        <a:bodyPr/>
        <a:lstStyle/>
        <a:p>
          <a:endParaRPr lang="en-US"/>
        </a:p>
      </dgm:t>
    </dgm:pt>
    <dgm:pt modelId="{F6BB110E-C5F3-43EA-AE46-8DD2F8448D5D}" type="sibTrans" cxnId="{F67604CA-828C-4BAC-B64A-DC4C7EC67FBE}">
      <dgm:prSet/>
      <dgm:spPr/>
      <dgm:t>
        <a:bodyPr/>
        <a:lstStyle/>
        <a:p>
          <a:endParaRPr lang="en-US"/>
        </a:p>
      </dgm:t>
    </dgm:pt>
    <dgm:pt modelId="{082FFD2F-D666-405E-9996-9F296880260D}">
      <dgm:prSet/>
      <dgm:spPr/>
      <dgm:t>
        <a:bodyPr/>
        <a:lstStyle/>
        <a:p>
          <a:r>
            <a:rPr lang="en-US">
              <a:latin typeface="Calibri"/>
              <a:cs typeface="Calibri"/>
            </a:rPr>
            <a:t>Uses mixed integer programming – deals with problems involving both continuous and discreate variables. </a:t>
          </a:r>
        </a:p>
      </dgm:t>
    </dgm:pt>
    <dgm:pt modelId="{0C532572-E638-4F98-830A-1AC7B476FB16}" type="parTrans" cxnId="{C6C64674-64DA-4DE7-87CA-1433F7B8AC0E}">
      <dgm:prSet/>
      <dgm:spPr/>
      <dgm:t>
        <a:bodyPr/>
        <a:lstStyle/>
        <a:p>
          <a:endParaRPr lang="en-US"/>
        </a:p>
      </dgm:t>
    </dgm:pt>
    <dgm:pt modelId="{BEC53163-F977-4D6B-A3E1-89BB926653F9}" type="sibTrans" cxnId="{C6C64674-64DA-4DE7-87CA-1433F7B8AC0E}">
      <dgm:prSet/>
      <dgm:spPr/>
      <dgm:t>
        <a:bodyPr/>
        <a:lstStyle/>
        <a:p>
          <a:endParaRPr lang="en-US"/>
        </a:p>
      </dgm:t>
    </dgm:pt>
    <dgm:pt modelId="{5A0A881A-86EC-4893-8A86-D18B22840B1E}">
      <dgm:prSet/>
      <dgm:spPr/>
      <dgm:t>
        <a:bodyPr/>
        <a:lstStyle/>
        <a:p>
          <a:r>
            <a:rPr lang="en-US">
              <a:latin typeface="Calibri"/>
              <a:cs typeface="Calibri"/>
            </a:rPr>
            <a:t>Because of unavailability of open-source methods, researchers implemented their own MIP solver in Python.</a:t>
          </a:r>
        </a:p>
      </dgm:t>
    </dgm:pt>
    <dgm:pt modelId="{3A28A59D-92AF-4FAC-8453-DD5D1A9260C8}" type="parTrans" cxnId="{9190F69B-0CA0-4494-AB2B-F12FFDBFAE30}">
      <dgm:prSet/>
      <dgm:spPr/>
      <dgm:t>
        <a:bodyPr/>
        <a:lstStyle/>
        <a:p>
          <a:endParaRPr lang="en-US"/>
        </a:p>
      </dgm:t>
    </dgm:pt>
    <dgm:pt modelId="{6C9A0DE3-7E52-45BA-8618-ECF15B64F25B}" type="sibTrans" cxnId="{9190F69B-0CA0-4494-AB2B-F12FFDBFAE30}">
      <dgm:prSet/>
      <dgm:spPr/>
      <dgm:t>
        <a:bodyPr/>
        <a:lstStyle/>
        <a:p>
          <a:endParaRPr lang="en-US"/>
        </a:p>
      </dgm:t>
    </dgm:pt>
    <dgm:pt modelId="{1308B012-FAD2-42A9-A042-E8946BDE5032}">
      <dgm:prSet/>
      <dgm:spPr/>
      <dgm:t>
        <a:bodyPr/>
        <a:lstStyle/>
        <a:p>
          <a:r>
            <a:rPr lang="en-US">
              <a:latin typeface="Calibri"/>
              <a:cs typeface="Calibri"/>
            </a:rPr>
            <a:t>This was names as 'MIPplanet'.</a:t>
          </a:r>
        </a:p>
      </dgm:t>
    </dgm:pt>
    <dgm:pt modelId="{CF67AA10-F7DD-4459-91AE-4E8010B78FFE}" type="parTrans" cxnId="{D29D06CA-6A04-42BC-BCD8-9BED4A986013}">
      <dgm:prSet/>
      <dgm:spPr/>
      <dgm:t>
        <a:bodyPr/>
        <a:lstStyle/>
        <a:p>
          <a:endParaRPr lang="en-US"/>
        </a:p>
      </dgm:t>
    </dgm:pt>
    <dgm:pt modelId="{F4732BCF-D986-47D4-8FD0-5FA9057A5ECA}" type="sibTrans" cxnId="{D29D06CA-6A04-42BC-BCD8-9BED4A986013}">
      <dgm:prSet/>
      <dgm:spPr/>
      <dgm:t>
        <a:bodyPr/>
        <a:lstStyle/>
        <a:p>
          <a:endParaRPr lang="en-US"/>
        </a:p>
      </dgm:t>
    </dgm:pt>
    <dgm:pt modelId="{EAA97211-0743-4C1C-8A63-1BE051C0BA9D}">
      <dgm:prSet/>
      <dgm:spPr/>
      <dgm:t>
        <a:bodyPr/>
        <a:lstStyle/>
        <a:p>
          <a:r>
            <a:rPr lang="en-US">
              <a:latin typeface="Calibri"/>
              <a:cs typeface="Calibri"/>
            </a:rPr>
            <a:t>Interrupts the optimization problem once a negative value is found.</a:t>
          </a:r>
        </a:p>
      </dgm:t>
    </dgm:pt>
    <dgm:pt modelId="{17FD7493-8117-4F5C-A5F8-A8E63F5F1FE7}" type="parTrans" cxnId="{12D90384-A7C9-4A0B-805E-9E22C1D3D52B}">
      <dgm:prSet/>
      <dgm:spPr/>
      <dgm:t>
        <a:bodyPr/>
        <a:lstStyle/>
        <a:p>
          <a:endParaRPr lang="en-US"/>
        </a:p>
      </dgm:t>
    </dgm:pt>
    <dgm:pt modelId="{2D37CB11-F269-4817-A299-4D329EF151E7}" type="sibTrans" cxnId="{12D90384-A7C9-4A0B-805E-9E22C1D3D52B}">
      <dgm:prSet/>
      <dgm:spPr/>
      <dgm:t>
        <a:bodyPr/>
        <a:lstStyle/>
        <a:p>
          <a:endParaRPr lang="en-US"/>
        </a:p>
      </dgm:t>
    </dgm:pt>
    <dgm:pt modelId="{8164C5C4-5C7B-48EE-86DD-77F1077EA30A}">
      <dgm:prSet/>
      <dgm:spPr/>
      <dgm:t>
        <a:bodyPr/>
        <a:lstStyle/>
        <a:p>
          <a:r>
            <a:rPr lang="en-US">
              <a:latin typeface="Calibri"/>
              <a:cs typeface="Calibri"/>
            </a:rPr>
            <a:t>4. P</a:t>
          </a:r>
          <a:r>
            <a:rPr lang="en-US" u="sng">
              <a:latin typeface="Calibri"/>
              <a:cs typeface="Calibri"/>
            </a:rPr>
            <a:t>ick_out Strategy</a:t>
          </a:r>
          <a:endParaRPr lang="en-US">
            <a:latin typeface="Calibri"/>
            <a:cs typeface="Calibri"/>
          </a:endParaRPr>
        </a:p>
      </dgm:t>
    </dgm:pt>
    <dgm:pt modelId="{390CAD3C-15F9-4D19-BE8B-2A7C18865AF6}" type="parTrans" cxnId="{1BB86738-F0FA-47D0-B4A1-F4DFB0C57BE4}">
      <dgm:prSet/>
      <dgm:spPr/>
      <dgm:t>
        <a:bodyPr/>
        <a:lstStyle/>
        <a:p>
          <a:endParaRPr lang="en-US"/>
        </a:p>
      </dgm:t>
    </dgm:pt>
    <dgm:pt modelId="{878B8EE1-EC19-4F09-809B-EC7CED9E5FB3}" type="sibTrans" cxnId="{1BB86738-F0FA-47D0-B4A1-F4DFB0C57BE4}">
      <dgm:prSet/>
      <dgm:spPr/>
      <dgm:t>
        <a:bodyPr/>
        <a:lstStyle/>
        <a:p>
          <a:endParaRPr lang="en-US"/>
        </a:p>
      </dgm:t>
    </dgm:pt>
    <dgm:pt modelId="{5F46A0C0-FB98-42D2-B527-4A348AE48ECA}">
      <dgm:prSet/>
      <dgm:spPr/>
      <dgm:t>
        <a:bodyPr/>
        <a:lstStyle/>
        <a:p>
          <a:r>
            <a:rPr lang="en-US">
              <a:latin typeface="Calibri"/>
              <a:cs typeface="Calibri"/>
            </a:rPr>
            <a:t>An approach for managing and prioritizing subproblems within the optimization process. </a:t>
          </a:r>
        </a:p>
      </dgm:t>
    </dgm:pt>
    <dgm:pt modelId="{5B12596F-655F-4936-9677-07C8D58EA39D}" type="parTrans" cxnId="{CC1CED1E-8E08-4E45-92DB-7826788D863B}">
      <dgm:prSet/>
      <dgm:spPr/>
      <dgm:t>
        <a:bodyPr/>
        <a:lstStyle/>
        <a:p>
          <a:endParaRPr lang="en-US"/>
        </a:p>
      </dgm:t>
    </dgm:pt>
    <dgm:pt modelId="{E417E4E9-F6F0-4FC2-8F53-086A70A5B1C8}" type="sibTrans" cxnId="{CC1CED1E-8E08-4E45-92DB-7826788D863B}">
      <dgm:prSet/>
      <dgm:spPr/>
      <dgm:t>
        <a:bodyPr/>
        <a:lstStyle/>
        <a:p>
          <a:endParaRPr lang="en-US"/>
        </a:p>
      </dgm:t>
    </dgm:pt>
    <dgm:pt modelId="{A3787D58-BD5A-4709-83CB-601D232DEF10}">
      <dgm:prSet/>
      <dgm:spPr/>
      <dgm:t>
        <a:bodyPr/>
        <a:lstStyle/>
        <a:p>
          <a:r>
            <a:rPr lang="en-US">
              <a:latin typeface="Calibri"/>
              <a:cs typeface="Calibri"/>
            </a:rPr>
            <a:t>These subproblems may arise when dealing with complex systems like neural networks.</a:t>
          </a:r>
        </a:p>
      </dgm:t>
    </dgm:pt>
    <dgm:pt modelId="{F7D3F8E6-1D68-4DCD-B0A0-95746D735E34}" type="parTrans" cxnId="{80CE6FFF-DFEE-4655-8942-1CCBCBE454BE}">
      <dgm:prSet/>
      <dgm:spPr/>
      <dgm:t>
        <a:bodyPr/>
        <a:lstStyle/>
        <a:p>
          <a:endParaRPr lang="en-US"/>
        </a:p>
      </dgm:t>
    </dgm:pt>
    <dgm:pt modelId="{C7EA9504-E5F2-4237-9DD1-C2B4EABF8822}" type="sibTrans" cxnId="{80CE6FFF-DFEE-4655-8942-1CCBCBE454BE}">
      <dgm:prSet/>
      <dgm:spPr/>
      <dgm:t>
        <a:bodyPr/>
        <a:lstStyle/>
        <a:p>
          <a:endParaRPr lang="en-US"/>
        </a:p>
      </dgm:t>
    </dgm:pt>
    <dgm:pt modelId="{A5657DAB-8F48-4D75-B013-32FB80358C55}">
      <dgm:prSet/>
      <dgm:spPr/>
      <dgm:t>
        <a:bodyPr/>
        <a:lstStyle/>
        <a:p>
          <a:r>
            <a:rPr lang="en-US">
              <a:latin typeface="Calibri"/>
              <a:cs typeface="Calibri"/>
            </a:rPr>
            <a:t>primary idea behind the pick_out strategy is to prioritize the subproblem that currently has the smallest lower bound.</a:t>
          </a:r>
        </a:p>
      </dgm:t>
    </dgm:pt>
    <dgm:pt modelId="{9C631B0A-CF59-43A7-BD78-9613712DE278}" type="parTrans" cxnId="{413FA15A-CE0A-4D28-B506-1F3F1BED8460}">
      <dgm:prSet/>
      <dgm:spPr/>
      <dgm:t>
        <a:bodyPr/>
        <a:lstStyle/>
        <a:p>
          <a:endParaRPr lang="en-US"/>
        </a:p>
      </dgm:t>
    </dgm:pt>
    <dgm:pt modelId="{03266730-50D6-4E29-BFB4-004CC073400B}" type="sibTrans" cxnId="{413FA15A-CE0A-4D28-B506-1F3F1BED8460}">
      <dgm:prSet/>
      <dgm:spPr/>
      <dgm:t>
        <a:bodyPr/>
        <a:lstStyle/>
        <a:p>
          <a:endParaRPr lang="en-US"/>
        </a:p>
      </dgm:t>
    </dgm:pt>
    <dgm:pt modelId="{91C60FE2-6172-4BC7-A850-AA059B13F138}">
      <dgm:prSet/>
      <dgm:spPr/>
      <dgm:t>
        <a:bodyPr/>
        <a:lstStyle/>
        <a:p>
          <a:r>
            <a:rPr lang="en-US">
              <a:latin typeface="Calibri"/>
              <a:cs typeface="Calibri"/>
            </a:rPr>
            <a:t>Upper bounds are selected by random sampling.</a:t>
          </a:r>
        </a:p>
      </dgm:t>
    </dgm:pt>
    <dgm:pt modelId="{55B1FDD1-8C99-4BCC-9703-9EB5D89C1E08}" type="parTrans" cxnId="{E1BFFD49-FF13-4E23-AA49-EDD4850F81EC}">
      <dgm:prSet/>
      <dgm:spPr/>
      <dgm:t>
        <a:bodyPr/>
        <a:lstStyle/>
        <a:p>
          <a:endParaRPr lang="en-US"/>
        </a:p>
      </dgm:t>
    </dgm:pt>
    <dgm:pt modelId="{CB88B4EE-1190-4D72-B014-E04B3F4070BD}" type="sibTrans" cxnId="{E1BFFD49-FF13-4E23-AA49-EDD4850F81EC}">
      <dgm:prSet/>
      <dgm:spPr/>
      <dgm:t>
        <a:bodyPr/>
        <a:lstStyle/>
        <a:p>
          <a:endParaRPr lang="en-US"/>
        </a:p>
      </dgm:t>
    </dgm:pt>
    <dgm:pt modelId="{78239EBF-24E3-4DC3-9F96-77FCDDBE540A}">
      <dgm:prSet/>
      <dgm:spPr/>
      <dgm:t>
        <a:bodyPr/>
        <a:lstStyle/>
        <a:p>
          <a:r>
            <a:rPr lang="en-US">
              <a:latin typeface="Calibri"/>
              <a:cs typeface="Calibri"/>
            </a:rPr>
            <a:t>Researches rebuild the approximations for each sub problem done using the LP solver to recompute the bounds. </a:t>
          </a:r>
        </a:p>
      </dgm:t>
    </dgm:pt>
    <dgm:pt modelId="{5FF96F74-2477-4E18-963B-6D30A30D5F2B}" type="parTrans" cxnId="{87DD3E48-8D0C-485E-959F-792D795A8BD3}">
      <dgm:prSet/>
      <dgm:spPr/>
      <dgm:t>
        <a:bodyPr/>
        <a:lstStyle/>
        <a:p>
          <a:endParaRPr lang="en-US"/>
        </a:p>
      </dgm:t>
    </dgm:pt>
    <dgm:pt modelId="{1869F39B-AA6D-4C7A-B718-6FB5367CB1D7}" type="sibTrans" cxnId="{87DD3E48-8D0C-485E-959F-792D795A8BD3}">
      <dgm:prSet/>
      <dgm:spPr/>
      <dgm:t>
        <a:bodyPr/>
        <a:lstStyle/>
        <a:p>
          <a:endParaRPr lang="en-US"/>
        </a:p>
      </dgm:t>
    </dgm:pt>
    <dgm:pt modelId="{9604F143-4498-4904-9E58-0457FB10E979}">
      <dgm:prSet/>
      <dgm:spPr/>
      <dgm:t>
        <a:bodyPr/>
        <a:lstStyle/>
        <a:p>
          <a:r>
            <a:rPr lang="en-US">
              <a:latin typeface="Calibri"/>
              <a:cs typeface="Calibri"/>
            </a:rPr>
            <a:t>Decision for rebuilding the approximation is based on factors like the size of the network architecture, number of input dimensions, and the characteristics of the layer weights.</a:t>
          </a:r>
        </a:p>
      </dgm:t>
    </dgm:pt>
    <dgm:pt modelId="{9212C4CB-924B-4FC5-BC12-B8AB9F91DAD4}" type="parTrans" cxnId="{24B46CE6-5DD1-4269-AA77-F6A6A6C00799}">
      <dgm:prSet/>
      <dgm:spPr/>
      <dgm:t>
        <a:bodyPr/>
        <a:lstStyle/>
        <a:p>
          <a:endParaRPr lang="en-US"/>
        </a:p>
      </dgm:t>
    </dgm:pt>
    <dgm:pt modelId="{5E645365-9994-4DE7-9D23-EC13F47456B5}" type="sibTrans" cxnId="{24B46CE6-5DD1-4269-AA77-F6A6A6C00799}">
      <dgm:prSet/>
      <dgm:spPr/>
      <dgm:t>
        <a:bodyPr/>
        <a:lstStyle/>
        <a:p>
          <a:endParaRPr lang="en-US"/>
        </a:p>
      </dgm:t>
    </dgm:pt>
    <dgm:pt modelId="{85367504-184E-4B4F-971F-B4BD69030B34}" type="pres">
      <dgm:prSet presAssocID="{692AAF0D-798A-4492-85D2-8FD824E901E2}" presName="vert0" presStyleCnt="0">
        <dgm:presLayoutVars>
          <dgm:dir/>
          <dgm:animOne val="branch"/>
          <dgm:animLvl val="lvl"/>
        </dgm:presLayoutVars>
      </dgm:prSet>
      <dgm:spPr/>
    </dgm:pt>
    <dgm:pt modelId="{3F4B4BD9-61E0-44A6-B657-09DA97A60BCF}" type="pres">
      <dgm:prSet presAssocID="{2974DE34-B3A7-4908-9DFA-4C91925FCE92}" presName="thickLine" presStyleLbl="alignNode1" presStyleIdx="0" presStyleCnt="2"/>
      <dgm:spPr/>
    </dgm:pt>
    <dgm:pt modelId="{0872012C-F2AD-4B93-BFA6-FDC7F1AD3DFF}" type="pres">
      <dgm:prSet presAssocID="{2974DE34-B3A7-4908-9DFA-4C91925FCE92}" presName="horz1" presStyleCnt="0"/>
      <dgm:spPr/>
    </dgm:pt>
    <dgm:pt modelId="{4ABDDE92-D619-4A0D-86A5-EF157DA7057F}" type="pres">
      <dgm:prSet presAssocID="{2974DE34-B3A7-4908-9DFA-4C91925FCE92}" presName="tx1" presStyleLbl="revTx" presStyleIdx="0" presStyleCnt="12"/>
      <dgm:spPr/>
    </dgm:pt>
    <dgm:pt modelId="{B427B897-6E27-4AA1-917F-DCECC8858890}" type="pres">
      <dgm:prSet presAssocID="{2974DE34-B3A7-4908-9DFA-4C91925FCE92}" presName="vert1" presStyleCnt="0"/>
      <dgm:spPr/>
    </dgm:pt>
    <dgm:pt modelId="{5FEBBBCC-D16E-47E0-B8DE-346B2084FF40}" type="pres">
      <dgm:prSet presAssocID="{082FFD2F-D666-405E-9996-9F296880260D}" presName="vertSpace2a" presStyleCnt="0"/>
      <dgm:spPr/>
    </dgm:pt>
    <dgm:pt modelId="{97A60D12-77DD-4A2B-9A84-130E8D9363BD}" type="pres">
      <dgm:prSet presAssocID="{082FFD2F-D666-405E-9996-9F296880260D}" presName="horz2" presStyleCnt="0"/>
      <dgm:spPr/>
    </dgm:pt>
    <dgm:pt modelId="{80E90337-E424-4C6B-AE17-DAA76E3AE12E}" type="pres">
      <dgm:prSet presAssocID="{082FFD2F-D666-405E-9996-9F296880260D}" presName="horzSpace2" presStyleCnt="0"/>
      <dgm:spPr/>
    </dgm:pt>
    <dgm:pt modelId="{EA02FB53-481E-45B7-A4E8-AFF96585BE02}" type="pres">
      <dgm:prSet presAssocID="{082FFD2F-D666-405E-9996-9F296880260D}" presName="tx2" presStyleLbl="revTx" presStyleIdx="1" presStyleCnt="12"/>
      <dgm:spPr/>
    </dgm:pt>
    <dgm:pt modelId="{5971E6BB-BCAC-46E3-AF4B-5BACF2CD07C5}" type="pres">
      <dgm:prSet presAssocID="{082FFD2F-D666-405E-9996-9F296880260D}" presName="vert2" presStyleCnt="0"/>
      <dgm:spPr/>
    </dgm:pt>
    <dgm:pt modelId="{86AD6953-5A9C-48C4-8F86-3F3B0F4F896D}" type="pres">
      <dgm:prSet presAssocID="{082FFD2F-D666-405E-9996-9F296880260D}" presName="thinLine2b" presStyleLbl="callout" presStyleIdx="0" presStyleCnt="10"/>
      <dgm:spPr/>
    </dgm:pt>
    <dgm:pt modelId="{60AD7A6D-E153-4988-A09A-AACFBC2515E5}" type="pres">
      <dgm:prSet presAssocID="{082FFD2F-D666-405E-9996-9F296880260D}" presName="vertSpace2b" presStyleCnt="0"/>
      <dgm:spPr/>
    </dgm:pt>
    <dgm:pt modelId="{65294205-C8C9-41EA-9E34-C84E0ECF473B}" type="pres">
      <dgm:prSet presAssocID="{5A0A881A-86EC-4893-8A86-D18B22840B1E}" presName="horz2" presStyleCnt="0"/>
      <dgm:spPr/>
    </dgm:pt>
    <dgm:pt modelId="{478A2CF6-8D30-4EB8-A96C-8811F67458DF}" type="pres">
      <dgm:prSet presAssocID="{5A0A881A-86EC-4893-8A86-D18B22840B1E}" presName="horzSpace2" presStyleCnt="0"/>
      <dgm:spPr/>
    </dgm:pt>
    <dgm:pt modelId="{175576C0-D2FC-4AE1-8667-414A295C9A5F}" type="pres">
      <dgm:prSet presAssocID="{5A0A881A-86EC-4893-8A86-D18B22840B1E}" presName="tx2" presStyleLbl="revTx" presStyleIdx="2" presStyleCnt="12"/>
      <dgm:spPr/>
    </dgm:pt>
    <dgm:pt modelId="{58B64797-C8C2-4F97-9DF6-B7B2A62C4346}" type="pres">
      <dgm:prSet presAssocID="{5A0A881A-86EC-4893-8A86-D18B22840B1E}" presName="vert2" presStyleCnt="0"/>
      <dgm:spPr/>
    </dgm:pt>
    <dgm:pt modelId="{235BF0A4-0BC4-4147-AB62-A75AEC1F6568}" type="pres">
      <dgm:prSet presAssocID="{5A0A881A-86EC-4893-8A86-D18B22840B1E}" presName="thinLine2b" presStyleLbl="callout" presStyleIdx="1" presStyleCnt="10"/>
      <dgm:spPr/>
    </dgm:pt>
    <dgm:pt modelId="{B7165B6D-C07D-4338-8C83-6959254C297B}" type="pres">
      <dgm:prSet presAssocID="{5A0A881A-86EC-4893-8A86-D18B22840B1E}" presName="vertSpace2b" presStyleCnt="0"/>
      <dgm:spPr/>
    </dgm:pt>
    <dgm:pt modelId="{8F4334B7-2806-4DE4-AA9C-5C4AC0C7A034}" type="pres">
      <dgm:prSet presAssocID="{1308B012-FAD2-42A9-A042-E8946BDE5032}" presName="horz2" presStyleCnt="0"/>
      <dgm:spPr/>
    </dgm:pt>
    <dgm:pt modelId="{53CA7B98-DCF9-48C2-BDE0-9C6240522CA5}" type="pres">
      <dgm:prSet presAssocID="{1308B012-FAD2-42A9-A042-E8946BDE5032}" presName="horzSpace2" presStyleCnt="0"/>
      <dgm:spPr/>
    </dgm:pt>
    <dgm:pt modelId="{528CB5E6-9520-4607-B5F5-540D1EC2F3D3}" type="pres">
      <dgm:prSet presAssocID="{1308B012-FAD2-42A9-A042-E8946BDE5032}" presName="tx2" presStyleLbl="revTx" presStyleIdx="3" presStyleCnt="12"/>
      <dgm:spPr/>
    </dgm:pt>
    <dgm:pt modelId="{1E4C559E-3F1C-4C5C-B252-21030D2D208D}" type="pres">
      <dgm:prSet presAssocID="{1308B012-FAD2-42A9-A042-E8946BDE5032}" presName="vert2" presStyleCnt="0"/>
      <dgm:spPr/>
    </dgm:pt>
    <dgm:pt modelId="{EB09D28D-AB4B-4321-8D23-E3F9A130BFC9}" type="pres">
      <dgm:prSet presAssocID="{1308B012-FAD2-42A9-A042-E8946BDE5032}" presName="thinLine2b" presStyleLbl="callout" presStyleIdx="2" presStyleCnt="10"/>
      <dgm:spPr/>
    </dgm:pt>
    <dgm:pt modelId="{91F53EEE-6CB5-4B7A-AA28-D893FC74533F}" type="pres">
      <dgm:prSet presAssocID="{1308B012-FAD2-42A9-A042-E8946BDE5032}" presName="vertSpace2b" presStyleCnt="0"/>
      <dgm:spPr/>
    </dgm:pt>
    <dgm:pt modelId="{A6099F8F-D674-4848-B423-F545DD2CA67B}" type="pres">
      <dgm:prSet presAssocID="{EAA97211-0743-4C1C-8A63-1BE051C0BA9D}" presName="horz2" presStyleCnt="0"/>
      <dgm:spPr/>
    </dgm:pt>
    <dgm:pt modelId="{4C229789-D356-47A2-9B0F-07591BB1B5B8}" type="pres">
      <dgm:prSet presAssocID="{EAA97211-0743-4C1C-8A63-1BE051C0BA9D}" presName="horzSpace2" presStyleCnt="0"/>
      <dgm:spPr/>
    </dgm:pt>
    <dgm:pt modelId="{85CEB3FC-5D20-4EF7-A564-E6C795F5E472}" type="pres">
      <dgm:prSet presAssocID="{EAA97211-0743-4C1C-8A63-1BE051C0BA9D}" presName="tx2" presStyleLbl="revTx" presStyleIdx="4" presStyleCnt="12"/>
      <dgm:spPr/>
    </dgm:pt>
    <dgm:pt modelId="{5566E6CF-B134-4A74-BB28-2E5482D3EA8A}" type="pres">
      <dgm:prSet presAssocID="{EAA97211-0743-4C1C-8A63-1BE051C0BA9D}" presName="vert2" presStyleCnt="0"/>
      <dgm:spPr/>
    </dgm:pt>
    <dgm:pt modelId="{C77F0711-8D39-45D4-8569-89C65C36C931}" type="pres">
      <dgm:prSet presAssocID="{EAA97211-0743-4C1C-8A63-1BE051C0BA9D}" presName="thinLine2b" presStyleLbl="callout" presStyleIdx="3" presStyleCnt="10"/>
      <dgm:spPr/>
    </dgm:pt>
    <dgm:pt modelId="{163CC33C-9CE0-4CDE-B2E7-5F9016E842FE}" type="pres">
      <dgm:prSet presAssocID="{EAA97211-0743-4C1C-8A63-1BE051C0BA9D}" presName="vertSpace2b" presStyleCnt="0"/>
      <dgm:spPr/>
    </dgm:pt>
    <dgm:pt modelId="{02E27FCF-C9D1-46AD-B0DB-9EF5F5AAFA94}" type="pres">
      <dgm:prSet presAssocID="{8164C5C4-5C7B-48EE-86DD-77F1077EA30A}" presName="thickLine" presStyleLbl="alignNode1" presStyleIdx="1" presStyleCnt="2"/>
      <dgm:spPr/>
    </dgm:pt>
    <dgm:pt modelId="{887EEC15-3C7F-4D87-BB5E-77BBE4176549}" type="pres">
      <dgm:prSet presAssocID="{8164C5C4-5C7B-48EE-86DD-77F1077EA30A}" presName="horz1" presStyleCnt="0"/>
      <dgm:spPr/>
    </dgm:pt>
    <dgm:pt modelId="{FC302EAA-2743-4AC8-BE64-A8C585AA51F8}" type="pres">
      <dgm:prSet presAssocID="{8164C5C4-5C7B-48EE-86DD-77F1077EA30A}" presName="tx1" presStyleLbl="revTx" presStyleIdx="5" presStyleCnt="12"/>
      <dgm:spPr/>
    </dgm:pt>
    <dgm:pt modelId="{A9D46450-3E05-4C13-B243-9F8B5752E517}" type="pres">
      <dgm:prSet presAssocID="{8164C5C4-5C7B-48EE-86DD-77F1077EA30A}" presName="vert1" presStyleCnt="0"/>
      <dgm:spPr/>
    </dgm:pt>
    <dgm:pt modelId="{9B7AC1E3-6DB8-42A2-BBAE-42DBB64AF85D}" type="pres">
      <dgm:prSet presAssocID="{5F46A0C0-FB98-42D2-B527-4A348AE48ECA}" presName="vertSpace2a" presStyleCnt="0"/>
      <dgm:spPr/>
    </dgm:pt>
    <dgm:pt modelId="{9E823205-35C9-4EBB-ABA1-7D6994BC6E41}" type="pres">
      <dgm:prSet presAssocID="{5F46A0C0-FB98-42D2-B527-4A348AE48ECA}" presName="horz2" presStyleCnt="0"/>
      <dgm:spPr/>
    </dgm:pt>
    <dgm:pt modelId="{9400AEC8-C09B-412F-B1CE-DEF367686E1A}" type="pres">
      <dgm:prSet presAssocID="{5F46A0C0-FB98-42D2-B527-4A348AE48ECA}" presName="horzSpace2" presStyleCnt="0"/>
      <dgm:spPr/>
    </dgm:pt>
    <dgm:pt modelId="{52D24313-6989-44E0-9F02-3C2C3AC0F168}" type="pres">
      <dgm:prSet presAssocID="{5F46A0C0-FB98-42D2-B527-4A348AE48ECA}" presName="tx2" presStyleLbl="revTx" presStyleIdx="6" presStyleCnt="12"/>
      <dgm:spPr/>
    </dgm:pt>
    <dgm:pt modelId="{E4924B66-6457-4555-9464-4179FD21D770}" type="pres">
      <dgm:prSet presAssocID="{5F46A0C0-FB98-42D2-B527-4A348AE48ECA}" presName="vert2" presStyleCnt="0"/>
      <dgm:spPr/>
    </dgm:pt>
    <dgm:pt modelId="{0806C8E3-0F12-4053-B204-014A0CCD1EFE}" type="pres">
      <dgm:prSet presAssocID="{5F46A0C0-FB98-42D2-B527-4A348AE48ECA}" presName="thinLine2b" presStyleLbl="callout" presStyleIdx="4" presStyleCnt="10"/>
      <dgm:spPr/>
    </dgm:pt>
    <dgm:pt modelId="{A8123952-A935-4129-9C34-0B729F834648}" type="pres">
      <dgm:prSet presAssocID="{5F46A0C0-FB98-42D2-B527-4A348AE48ECA}" presName="vertSpace2b" presStyleCnt="0"/>
      <dgm:spPr/>
    </dgm:pt>
    <dgm:pt modelId="{1D8CA159-FE1F-481B-B0E3-911014658341}" type="pres">
      <dgm:prSet presAssocID="{A3787D58-BD5A-4709-83CB-601D232DEF10}" presName="horz2" presStyleCnt="0"/>
      <dgm:spPr/>
    </dgm:pt>
    <dgm:pt modelId="{0DC1CBC4-BE72-4AAE-B1CE-1D8388DA591D}" type="pres">
      <dgm:prSet presAssocID="{A3787D58-BD5A-4709-83CB-601D232DEF10}" presName="horzSpace2" presStyleCnt="0"/>
      <dgm:spPr/>
    </dgm:pt>
    <dgm:pt modelId="{AE42F8DE-7152-44AA-AA73-BF5C878624C0}" type="pres">
      <dgm:prSet presAssocID="{A3787D58-BD5A-4709-83CB-601D232DEF10}" presName="tx2" presStyleLbl="revTx" presStyleIdx="7" presStyleCnt="12"/>
      <dgm:spPr/>
    </dgm:pt>
    <dgm:pt modelId="{B094A024-6F76-4660-A668-7ABDBB38DDA6}" type="pres">
      <dgm:prSet presAssocID="{A3787D58-BD5A-4709-83CB-601D232DEF10}" presName="vert2" presStyleCnt="0"/>
      <dgm:spPr/>
    </dgm:pt>
    <dgm:pt modelId="{C6B2968B-7D25-4A2D-B5CB-5ABFF00E967D}" type="pres">
      <dgm:prSet presAssocID="{A3787D58-BD5A-4709-83CB-601D232DEF10}" presName="thinLine2b" presStyleLbl="callout" presStyleIdx="5" presStyleCnt="10"/>
      <dgm:spPr/>
    </dgm:pt>
    <dgm:pt modelId="{1C2C1164-06C0-4195-BABB-D438BB435D04}" type="pres">
      <dgm:prSet presAssocID="{A3787D58-BD5A-4709-83CB-601D232DEF10}" presName="vertSpace2b" presStyleCnt="0"/>
      <dgm:spPr/>
    </dgm:pt>
    <dgm:pt modelId="{F502A21C-0336-4291-B793-7F0254E56BB6}" type="pres">
      <dgm:prSet presAssocID="{A5657DAB-8F48-4D75-B013-32FB80358C55}" presName="horz2" presStyleCnt="0"/>
      <dgm:spPr/>
    </dgm:pt>
    <dgm:pt modelId="{5A4C809F-2341-4E5E-9582-347D92FAFAF7}" type="pres">
      <dgm:prSet presAssocID="{A5657DAB-8F48-4D75-B013-32FB80358C55}" presName="horzSpace2" presStyleCnt="0"/>
      <dgm:spPr/>
    </dgm:pt>
    <dgm:pt modelId="{70181DE3-19E3-4E44-B05F-764FB873CB81}" type="pres">
      <dgm:prSet presAssocID="{A5657DAB-8F48-4D75-B013-32FB80358C55}" presName="tx2" presStyleLbl="revTx" presStyleIdx="8" presStyleCnt="12"/>
      <dgm:spPr/>
    </dgm:pt>
    <dgm:pt modelId="{C3E7A128-3FE7-4894-94F6-114404B2B2CC}" type="pres">
      <dgm:prSet presAssocID="{A5657DAB-8F48-4D75-B013-32FB80358C55}" presName="vert2" presStyleCnt="0"/>
      <dgm:spPr/>
    </dgm:pt>
    <dgm:pt modelId="{E2BD1270-22B0-4BFA-95FA-37FCE643A14C}" type="pres">
      <dgm:prSet presAssocID="{A5657DAB-8F48-4D75-B013-32FB80358C55}" presName="thinLine2b" presStyleLbl="callout" presStyleIdx="6" presStyleCnt="10"/>
      <dgm:spPr/>
    </dgm:pt>
    <dgm:pt modelId="{6FC7A2C5-E6D0-4F4C-AA35-0BAC517EE4D8}" type="pres">
      <dgm:prSet presAssocID="{A5657DAB-8F48-4D75-B013-32FB80358C55}" presName="vertSpace2b" presStyleCnt="0"/>
      <dgm:spPr/>
    </dgm:pt>
    <dgm:pt modelId="{244352EC-E2BD-44A5-ACE4-62AF324CFC79}" type="pres">
      <dgm:prSet presAssocID="{91C60FE2-6172-4BC7-A850-AA059B13F138}" presName="horz2" presStyleCnt="0"/>
      <dgm:spPr/>
    </dgm:pt>
    <dgm:pt modelId="{8DC6E513-7C1B-49F8-883B-D1C6EAE9C12D}" type="pres">
      <dgm:prSet presAssocID="{91C60FE2-6172-4BC7-A850-AA059B13F138}" presName="horzSpace2" presStyleCnt="0"/>
      <dgm:spPr/>
    </dgm:pt>
    <dgm:pt modelId="{903E073C-87A6-4FF1-95CB-3DC3E5F23F8F}" type="pres">
      <dgm:prSet presAssocID="{91C60FE2-6172-4BC7-A850-AA059B13F138}" presName="tx2" presStyleLbl="revTx" presStyleIdx="9" presStyleCnt="12"/>
      <dgm:spPr/>
    </dgm:pt>
    <dgm:pt modelId="{27205E2A-F689-443F-B5DD-FE9261CD4299}" type="pres">
      <dgm:prSet presAssocID="{91C60FE2-6172-4BC7-A850-AA059B13F138}" presName="vert2" presStyleCnt="0"/>
      <dgm:spPr/>
    </dgm:pt>
    <dgm:pt modelId="{5493D8BE-5406-4486-8718-649603562FF4}" type="pres">
      <dgm:prSet presAssocID="{91C60FE2-6172-4BC7-A850-AA059B13F138}" presName="thinLine2b" presStyleLbl="callout" presStyleIdx="7" presStyleCnt="10"/>
      <dgm:spPr/>
    </dgm:pt>
    <dgm:pt modelId="{D8E726F6-7A80-4663-939F-919DF2FA1522}" type="pres">
      <dgm:prSet presAssocID="{91C60FE2-6172-4BC7-A850-AA059B13F138}" presName="vertSpace2b" presStyleCnt="0"/>
      <dgm:spPr/>
    </dgm:pt>
    <dgm:pt modelId="{FF02976B-18E1-4DB9-9A8A-8462DA378AC0}" type="pres">
      <dgm:prSet presAssocID="{78239EBF-24E3-4DC3-9F96-77FCDDBE540A}" presName="horz2" presStyleCnt="0"/>
      <dgm:spPr/>
    </dgm:pt>
    <dgm:pt modelId="{FFA7DDDC-EF9B-4674-9C65-A6C9B75631B4}" type="pres">
      <dgm:prSet presAssocID="{78239EBF-24E3-4DC3-9F96-77FCDDBE540A}" presName="horzSpace2" presStyleCnt="0"/>
      <dgm:spPr/>
    </dgm:pt>
    <dgm:pt modelId="{C43CBECC-9C88-46FE-B967-E8EA9A88944C}" type="pres">
      <dgm:prSet presAssocID="{78239EBF-24E3-4DC3-9F96-77FCDDBE540A}" presName="tx2" presStyleLbl="revTx" presStyleIdx="10" presStyleCnt="12"/>
      <dgm:spPr/>
    </dgm:pt>
    <dgm:pt modelId="{832EA4C5-3079-4D3F-BEA8-29CA3EB3ACEB}" type="pres">
      <dgm:prSet presAssocID="{78239EBF-24E3-4DC3-9F96-77FCDDBE540A}" presName="vert2" presStyleCnt="0"/>
      <dgm:spPr/>
    </dgm:pt>
    <dgm:pt modelId="{0237D389-E22E-4B98-A28C-21AF1617E491}" type="pres">
      <dgm:prSet presAssocID="{78239EBF-24E3-4DC3-9F96-77FCDDBE540A}" presName="thinLine2b" presStyleLbl="callout" presStyleIdx="8" presStyleCnt="10"/>
      <dgm:spPr/>
    </dgm:pt>
    <dgm:pt modelId="{E6CAC75A-013E-4D56-AA32-1AA19745A580}" type="pres">
      <dgm:prSet presAssocID="{78239EBF-24E3-4DC3-9F96-77FCDDBE540A}" presName="vertSpace2b" presStyleCnt="0"/>
      <dgm:spPr/>
    </dgm:pt>
    <dgm:pt modelId="{EAC63FA8-5AD8-404E-8CC0-ABD24A81E7B1}" type="pres">
      <dgm:prSet presAssocID="{9604F143-4498-4904-9E58-0457FB10E979}" presName="horz2" presStyleCnt="0"/>
      <dgm:spPr/>
    </dgm:pt>
    <dgm:pt modelId="{FDF18DAB-8D57-4547-AB23-3ACFD592EB23}" type="pres">
      <dgm:prSet presAssocID="{9604F143-4498-4904-9E58-0457FB10E979}" presName="horzSpace2" presStyleCnt="0"/>
      <dgm:spPr/>
    </dgm:pt>
    <dgm:pt modelId="{31136281-3318-4084-A2BD-F546C0FE199F}" type="pres">
      <dgm:prSet presAssocID="{9604F143-4498-4904-9E58-0457FB10E979}" presName="tx2" presStyleLbl="revTx" presStyleIdx="11" presStyleCnt="12"/>
      <dgm:spPr/>
    </dgm:pt>
    <dgm:pt modelId="{50990A45-9EB6-4040-9CC4-E46A4C090904}" type="pres">
      <dgm:prSet presAssocID="{9604F143-4498-4904-9E58-0457FB10E979}" presName="vert2" presStyleCnt="0"/>
      <dgm:spPr/>
    </dgm:pt>
    <dgm:pt modelId="{3AD226A2-949D-4AF6-ABE5-7D06CB98BB11}" type="pres">
      <dgm:prSet presAssocID="{9604F143-4498-4904-9E58-0457FB10E979}" presName="thinLine2b" presStyleLbl="callout" presStyleIdx="9" presStyleCnt="10"/>
      <dgm:spPr/>
    </dgm:pt>
    <dgm:pt modelId="{B1B6C37B-42D0-4DC3-B381-B5D864F11930}" type="pres">
      <dgm:prSet presAssocID="{9604F143-4498-4904-9E58-0457FB10E979}" presName="vertSpace2b" presStyleCnt="0"/>
      <dgm:spPr/>
    </dgm:pt>
  </dgm:ptLst>
  <dgm:cxnLst>
    <dgm:cxn modelId="{5ACDD010-87A5-4272-BADD-8E3EA8ACA9D9}" type="presOf" srcId="{A5657DAB-8F48-4D75-B013-32FB80358C55}" destId="{70181DE3-19E3-4E44-B05F-764FB873CB81}" srcOrd="0" destOrd="0" presId="urn:microsoft.com/office/officeart/2008/layout/LinedList"/>
    <dgm:cxn modelId="{CC1CED1E-8E08-4E45-92DB-7826788D863B}" srcId="{8164C5C4-5C7B-48EE-86DD-77F1077EA30A}" destId="{5F46A0C0-FB98-42D2-B527-4A348AE48ECA}" srcOrd="0" destOrd="0" parTransId="{5B12596F-655F-4936-9677-07C8D58EA39D}" sibTransId="{E417E4E9-F6F0-4FC2-8F53-086A70A5B1C8}"/>
    <dgm:cxn modelId="{E5280629-6EA3-440C-8953-1AEAF5A6A58F}" type="presOf" srcId="{5F46A0C0-FB98-42D2-B527-4A348AE48ECA}" destId="{52D24313-6989-44E0-9F02-3C2C3AC0F168}" srcOrd="0" destOrd="0" presId="urn:microsoft.com/office/officeart/2008/layout/LinedList"/>
    <dgm:cxn modelId="{1BB86738-F0FA-47D0-B4A1-F4DFB0C57BE4}" srcId="{692AAF0D-798A-4492-85D2-8FD824E901E2}" destId="{8164C5C4-5C7B-48EE-86DD-77F1077EA30A}" srcOrd="1" destOrd="0" parTransId="{390CAD3C-15F9-4D19-BE8B-2A7C18865AF6}" sibTransId="{878B8EE1-EC19-4F09-809B-EC7CED9E5FB3}"/>
    <dgm:cxn modelId="{4B3C1262-779F-4477-A7DB-75F2D6CF0CC7}" type="presOf" srcId="{A3787D58-BD5A-4709-83CB-601D232DEF10}" destId="{AE42F8DE-7152-44AA-AA73-BF5C878624C0}" srcOrd="0" destOrd="0" presId="urn:microsoft.com/office/officeart/2008/layout/LinedList"/>
    <dgm:cxn modelId="{FB112C47-587A-4D15-8708-5446B5DF1BD2}" type="presOf" srcId="{91C60FE2-6172-4BC7-A850-AA059B13F138}" destId="{903E073C-87A6-4FF1-95CB-3DC3E5F23F8F}" srcOrd="0" destOrd="0" presId="urn:microsoft.com/office/officeart/2008/layout/LinedList"/>
    <dgm:cxn modelId="{87DD3E48-8D0C-485E-959F-792D795A8BD3}" srcId="{8164C5C4-5C7B-48EE-86DD-77F1077EA30A}" destId="{78239EBF-24E3-4DC3-9F96-77FCDDBE540A}" srcOrd="4" destOrd="0" parTransId="{5FF96F74-2477-4E18-963B-6D30A30D5F2B}" sibTransId="{1869F39B-AA6D-4C7A-B718-6FB5367CB1D7}"/>
    <dgm:cxn modelId="{E1BFFD49-FF13-4E23-AA49-EDD4850F81EC}" srcId="{8164C5C4-5C7B-48EE-86DD-77F1077EA30A}" destId="{91C60FE2-6172-4BC7-A850-AA059B13F138}" srcOrd="3" destOrd="0" parTransId="{55B1FDD1-8C99-4BCC-9703-9EB5D89C1E08}" sibTransId="{CB88B4EE-1190-4D72-B014-E04B3F4070BD}"/>
    <dgm:cxn modelId="{C6C64674-64DA-4DE7-87CA-1433F7B8AC0E}" srcId="{2974DE34-B3A7-4908-9DFA-4C91925FCE92}" destId="{082FFD2F-D666-405E-9996-9F296880260D}" srcOrd="0" destOrd="0" parTransId="{0C532572-E638-4F98-830A-1AC7B476FB16}" sibTransId="{BEC53163-F977-4D6B-A3E1-89BB926653F9}"/>
    <dgm:cxn modelId="{14353677-BD79-4AC4-9709-7408F58F73E6}" type="presOf" srcId="{5A0A881A-86EC-4893-8A86-D18B22840B1E}" destId="{175576C0-D2FC-4AE1-8667-414A295C9A5F}" srcOrd="0" destOrd="0" presId="urn:microsoft.com/office/officeart/2008/layout/LinedList"/>
    <dgm:cxn modelId="{413FA15A-CE0A-4D28-B506-1F3F1BED8460}" srcId="{8164C5C4-5C7B-48EE-86DD-77F1077EA30A}" destId="{A5657DAB-8F48-4D75-B013-32FB80358C55}" srcOrd="2" destOrd="0" parTransId="{9C631B0A-CF59-43A7-BD78-9613712DE278}" sibTransId="{03266730-50D6-4E29-BFB4-004CC073400B}"/>
    <dgm:cxn modelId="{12D90384-A7C9-4A0B-805E-9E22C1D3D52B}" srcId="{2974DE34-B3A7-4908-9DFA-4C91925FCE92}" destId="{EAA97211-0743-4C1C-8A63-1BE051C0BA9D}" srcOrd="3" destOrd="0" parTransId="{17FD7493-8117-4F5C-A5F8-A8E63F5F1FE7}" sibTransId="{2D37CB11-F269-4817-A299-4D329EF151E7}"/>
    <dgm:cxn modelId="{51DEA08E-C5E2-43B6-AEB9-06DD0BFFE9A3}" type="presOf" srcId="{EAA97211-0743-4C1C-8A63-1BE051C0BA9D}" destId="{85CEB3FC-5D20-4EF7-A564-E6C795F5E472}" srcOrd="0" destOrd="0" presId="urn:microsoft.com/office/officeart/2008/layout/LinedList"/>
    <dgm:cxn modelId="{D11BD092-CA3F-4D9A-A44C-6E3F5F240288}" type="presOf" srcId="{082FFD2F-D666-405E-9996-9F296880260D}" destId="{EA02FB53-481E-45B7-A4E8-AFF96585BE02}" srcOrd="0" destOrd="0" presId="urn:microsoft.com/office/officeart/2008/layout/LinedList"/>
    <dgm:cxn modelId="{8156B094-873B-46E8-877F-8C16F660C8C6}" type="presOf" srcId="{1308B012-FAD2-42A9-A042-E8946BDE5032}" destId="{528CB5E6-9520-4607-B5F5-540D1EC2F3D3}" srcOrd="0" destOrd="0" presId="urn:microsoft.com/office/officeart/2008/layout/LinedList"/>
    <dgm:cxn modelId="{9190F69B-0CA0-4494-AB2B-F12FFDBFAE30}" srcId="{2974DE34-B3A7-4908-9DFA-4C91925FCE92}" destId="{5A0A881A-86EC-4893-8A86-D18B22840B1E}" srcOrd="1" destOrd="0" parTransId="{3A28A59D-92AF-4FAC-8453-DD5D1A9260C8}" sibTransId="{6C9A0DE3-7E52-45BA-8618-ECF15B64F25B}"/>
    <dgm:cxn modelId="{4E76F6AB-07F8-4A58-8FD0-AECCA59DF225}" type="presOf" srcId="{9604F143-4498-4904-9E58-0457FB10E979}" destId="{31136281-3318-4084-A2BD-F546C0FE199F}" srcOrd="0" destOrd="0" presId="urn:microsoft.com/office/officeart/2008/layout/LinedList"/>
    <dgm:cxn modelId="{23847BB0-7392-4572-8EA6-0D1DD3A14CF7}" type="presOf" srcId="{2974DE34-B3A7-4908-9DFA-4C91925FCE92}" destId="{4ABDDE92-D619-4A0D-86A5-EF157DA7057F}" srcOrd="0" destOrd="0" presId="urn:microsoft.com/office/officeart/2008/layout/LinedList"/>
    <dgm:cxn modelId="{F67604CA-828C-4BAC-B64A-DC4C7EC67FBE}" srcId="{692AAF0D-798A-4492-85D2-8FD824E901E2}" destId="{2974DE34-B3A7-4908-9DFA-4C91925FCE92}" srcOrd="0" destOrd="0" parTransId="{1967083C-BCA9-471D-AE2A-E252D4F7DEAF}" sibTransId="{F6BB110E-C5F3-43EA-AE46-8DD2F8448D5D}"/>
    <dgm:cxn modelId="{D29D06CA-6A04-42BC-BCD8-9BED4A986013}" srcId="{2974DE34-B3A7-4908-9DFA-4C91925FCE92}" destId="{1308B012-FAD2-42A9-A042-E8946BDE5032}" srcOrd="2" destOrd="0" parTransId="{CF67AA10-F7DD-4459-91AE-4E8010B78FFE}" sibTransId="{F4732BCF-D986-47D4-8FD0-5FA9057A5ECA}"/>
    <dgm:cxn modelId="{92597BD0-4C85-4058-A842-4325E5D27DB1}" type="presOf" srcId="{8164C5C4-5C7B-48EE-86DD-77F1077EA30A}" destId="{FC302EAA-2743-4AC8-BE64-A8C585AA51F8}" srcOrd="0" destOrd="0" presId="urn:microsoft.com/office/officeart/2008/layout/LinedList"/>
    <dgm:cxn modelId="{24B46CE6-5DD1-4269-AA77-F6A6A6C00799}" srcId="{8164C5C4-5C7B-48EE-86DD-77F1077EA30A}" destId="{9604F143-4498-4904-9E58-0457FB10E979}" srcOrd="5" destOrd="0" parTransId="{9212C4CB-924B-4FC5-BC12-B8AB9F91DAD4}" sibTransId="{5E645365-9994-4DE7-9D23-EC13F47456B5}"/>
    <dgm:cxn modelId="{8519D1F1-2869-4FC2-9ED5-B09E8F8550E6}" type="presOf" srcId="{78239EBF-24E3-4DC3-9F96-77FCDDBE540A}" destId="{C43CBECC-9C88-46FE-B967-E8EA9A88944C}" srcOrd="0" destOrd="0" presId="urn:microsoft.com/office/officeart/2008/layout/LinedList"/>
    <dgm:cxn modelId="{3F8FE3FD-9C1F-4561-9CF6-F4C8C00EC975}" type="presOf" srcId="{692AAF0D-798A-4492-85D2-8FD824E901E2}" destId="{85367504-184E-4B4F-971F-B4BD69030B34}" srcOrd="0" destOrd="0" presId="urn:microsoft.com/office/officeart/2008/layout/LinedList"/>
    <dgm:cxn modelId="{80CE6FFF-DFEE-4655-8942-1CCBCBE454BE}" srcId="{8164C5C4-5C7B-48EE-86DD-77F1077EA30A}" destId="{A3787D58-BD5A-4709-83CB-601D232DEF10}" srcOrd="1" destOrd="0" parTransId="{F7D3F8E6-1D68-4DCD-B0A0-95746D735E34}" sibTransId="{C7EA9504-E5F2-4237-9DD1-C2B4EABF8822}"/>
    <dgm:cxn modelId="{CE71496C-0DF9-4C44-BE85-66AD5129D10E}" type="presParOf" srcId="{85367504-184E-4B4F-971F-B4BD69030B34}" destId="{3F4B4BD9-61E0-44A6-B657-09DA97A60BCF}" srcOrd="0" destOrd="0" presId="urn:microsoft.com/office/officeart/2008/layout/LinedList"/>
    <dgm:cxn modelId="{07390B43-AF26-4AC6-BFC3-5AB1B9AF17AF}" type="presParOf" srcId="{85367504-184E-4B4F-971F-B4BD69030B34}" destId="{0872012C-F2AD-4B93-BFA6-FDC7F1AD3DFF}" srcOrd="1" destOrd="0" presId="urn:microsoft.com/office/officeart/2008/layout/LinedList"/>
    <dgm:cxn modelId="{AFAED415-6661-4636-9E32-08F03021667D}" type="presParOf" srcId="{0872012C-F2AD-4B93-BFA6-FDC7F1AD3DFF}" destId="{4ABDDE92-D619-4A0D-86A5-EF157DA7057F}" srcOrd="0" destOrd="0" presId="urn:microsoft.com/office/officeart/2008/layout/LinedList"/>
    <dgm:cxn modelId="{34E54FEC-3CC1-4347-B6C5-76E0ECC0CC1F}" type="presParOf" srcId="{0872012C-F2AD-4B93-BFA6-FDC7F1AD3DFF}" destId="{B427B897-6E27-4AA1-917F-DCECC8858890}" srcOrd="1" destOrd="0" presId="urn:microsoft.com/office/officeart/2008/layout/LinedList"/>
    <dgm:cxn modelId="{8D645AFD-9536-46A3-AE6A-2719556E23E5}" type="presParOf" srcId="{B427B897-6E27-4AA1-917F-DCECC8858890}" destId="{5FEBBBCC-D16E-47E0-B8DE-346B2084FF40}" srcOrd="0" destOrd="0" presId="urn:microsoft.com/office/officeart/2008/layout/LinedList"/>
    <dgm:cxn modelId="{89E99313-8623-4EF4-B260-7C9AEFA9F088}" type="presParOf" srcId="{B427B897-6E27-4AA1-917F-DCECC8858890}" destId="{97A60D12-77DD-4A2B-9A84-130E8D9363BD}" srcOrd="1" destOrd="0" presId="urn:microsoft.com/office/officeart/2008/layout/LinedList"/>
    <dgm:cxn modelId="{B680778D-2F8A-4B68-A218-A7436B9F3762}" type="presParOf" srcId="{97A60D12-77DD-4A2B-9A84-130E8D9363BD}" destId="{80E90337-E424-4C6B-AE17-DAA76E3AE12E}" srcOrd="0" destOrd="0" presId="urn:microsoft.com/office/officeart/2008/layout/LinedList"/>
    <dgm:cxn modelId="{4BE5B7C3-4EE9-4557-B6D3-884F1FD7AE57}" type="presParOf" srcId="{97A60D12-77DD-4A2B-9A84-130E8D9363BD}" destId="{EA02FB53-481E-45B7-A4E8-AFF96585BE02}" srcOrd="1" destOrd="0" presId="urn:microsoft.com/office/officeart/2008/layout/LinedList"/>
    <dgm:cxn modelId="{36BA274D-DC7B-4F04-A716-D9B55D359C1F}" type="presParOf" srcId="{97A60D12-77DD-4A2B-9A84-130E8D9363BD}" destId="{5971E6BB-BCAC-46E3-AF4B-5BACF2CD07C5}" srcOrd="2" destOrd="0" presId="urn:microsoft.com/office/officeart/2008/layout/LinedList"/>
    <dgm:cxn modelId="{201F1C5A-FA1F-441A-A1F6-4F2FA04CEACF}" type="presParOf" srcId="{B427B897-6E27-4AA1-917F-DCECC8858890}" destId="{86AD6953-5A9C-48C4-8F86-3F3B0F4F896D}" srcOrd="2" destOrd="0" presId="urn:microsoft.com/office/officeart/2008/layout/LinedList"/>
    <dgm:cxn modelId="{C3BC03DD-8716-41D9-B3A2-2F72FF2D8B31}" type="presParOf" srcId="{B427B897-6E27-4AA1-917F-DCECC8858890}" destId="{60AD7A6D-E153-4988-A09A-AACFBC2515E5}" srcOrd="3" destOrd="0" presId="urn:microsoft.com/office/officeart/2008/layout/LinedList"/>
    <dgm:cxn modelId="{97D3CBFC-0BEF-4036-AF7A-1B03A175C1C6}" type="presParOf" srcId="{B427B897-6E27-4AA1-917F-DCECC8858890}" destId="{65294205-C8C9-41EA-9E34-C84E0ECF473B}" srcOrd="4" destOrd="0" presId="urn:microsoft.com/office/officeart/2008/layout/LinedList"/>
    <dgm:cxn modelId="{DE1AFD8C-D21A-4F9D-ADEE-56B076ABF688}" type="presParOf" srcId="{65294205-C8C9-41EA-9E34-C84E0ECF473B}" destId="{478A2CF6-8D30-4EB8-A96C-8811F67458DF}" srcOrd="0" destOrd="0" presId="urn:microsoft.com/office/officeart/2008/layout/LinedList"/>
    <dgm:cxn modelId="{A72EE0B8-FFCD-4277-A408-6FD2CCDD4F9E}" type="presParOf" srcId="{65294205-C8C9-41EA-9E34-C84E0ECF473B}" destId="{175576C0-D2FC-4AE1-8667-414A295C9A5F}" srcOrd="1" destOrd="0" presId="urn:microsoft.com/office/officeart/2008/layout/LinedList"/>
    <dgm:cxn modelId="{96E90DD6-5FB9-47B9-A6CD-29E706B298CA}" type="presParOf" srcId="{65294205-C8C9-41EA-9E34-C84E0ECF473B}" destId="{58B64797-C8C2-4F97-9DF6-B7B2A62C4346}" srcOrd="2" destOrd="0" presId="urn:microsoft.com/office/officeart/2008/layout/LinedList"/>
    <dgm:cxn modelId="{734AADA1-FC54-4C36-AB14-784F0BE0C47C}" type="presParOf" srcId="{B427B897-6E27-4AA1-917F-DCECC8858890}" destId="{235BF0A4-0BC4-4147-AB62-A75AEC1F6568}" srcOrd="5" destOrd="0" presId="urn:microsoft.com/office/officeart/2008/layout/LinedList"/>
    <dgm:cxn modelId="{85EF02DC-C997-41C7-907B-B7512428DDFE}" type="presParOf" srcId="{B427B897-6E27-4AA1-917F-DCECC8858890}" destId="{B7165B6D-C07D-4338-8C83-6959254C297B}" srcOrd="6" destOrd="0" presId="urn:microsoft.com/office/officeart/2008/layout/LinedList"/>
    <dgm:cxn modelId="{32DE7D5B-134A-4F6B-BD2B-874C3757E3D1}" type="presParOf" srcId="{B427B897-6E27-4AA1-917F-DCECC8858890}" destId="{8F4334B7-2806-4DE4-AA9C-5C4AC0C7A034}" srcOrd="7" destOrd="0" presId="urn:microsoft.com/office/officeart/2008/layout/LinedList"/>
    <dgm:cxn modelId="{917CA4BE-1C46-484A-9870-1971127E1FCF}" type="presParOf" srcId="{8F4334B7-2806-4DE4-AA9C-5C4AC0C7A034}" destId="{53CA7B98-DCF9-48C2-BDE0-9C6240522CA5}" srcOrd="0" destOrd="0" presId="urn:microsoft.com/office/officeart/2008/layout/LinedList"/>
    <dgm:cxn modelId="{E3EE17BC-2E78-4B9F-8596-600C4D216C91}" type="presParOf" srcId="{8F4334B7-2806-4DE4-AA9C-5C4AC0C7A034}" destId="{528CB5E6-9520-4607-B5F5-540D1EC2F3D3}" srcOrd="1" destOrd="0" presId="urn:microsoft.com/office/officeart/2008/layout/LinedList"/>
    <dgm:cxn modelId="{4FBAC74A-15FB-4A72-8741-3CBF48FFEC9E}" type="presParOf" srcId="{8F4334B7-2806-4DE4-AA9C-5C4AC0C7A034}" destId="{1E4C559E-3F1C-4C5C-B252-21030D2D208D}" srcOrd="2" destOrd="0" presId="urn:microsoft.com/office/officeart/2008/layout/LinedList"/>
    <dgm:cxn modelId="{BD5CB9B2-FB6C-419E-B520-FCBEA66B7AE2}" type="presParOf" srcId="{B427B897-6E27-4AA1-917F-DCECC8858890}" destId="{EB09D28D-AB4B-4321-8D23-E3F9A130BFC9}" srcOrd="8" destOrd="0" presId="urn:microsoft.com/office/officeart/2008/layout/LinedList"/>
    <dgm:cxn modelId="{205DB578-5475-417A-A208-8C7F098381F1}" type="presParOf" srcId="{B427B897-6E27-4AA1-917F-DCECC8858890}" destId="{91F53EEE-6CB5-4B7A-AA28-D893FC74533F}" srcOrd="9" destOrd="0" presId="urn:microsoft.com/office/officeart/2008/layout/LinedList"/>
    <dgm:cxn modelId="{B401FE89-CD47-4CE9-A708-13254580A357}" type="presParOf" srcId="{B427B897-6E27-4AA1-917F-DCECC8858890}" destId="{A6099F8F-D674-4848-B423-F545DD2CA67B}" srcOrd="10" destOrd="0" presId="urn:microsoft.com/office/officeart/2008/layout/LinedList"/>
    <dgm:cxn modelId="{D41A8A4F-1811-4FB5-8F06-9536A332FB22}" type="presParOf" srcId="{A6099F8F-D674-4848-B423-F545DD2CA67B}" destId="{4C229789-D356-47A2-9B0F-07591BB1B5B8}" srcOrd="0" destOrd="0" presId="urn:microsoft.com/office/officeart/2008/layout/LinedList"/>
    <dgm:cxn modelId="{FD2D38E4-9FDA-4231-841B-5E43E4B5431F}" type="presParOf" srcId="{A6099F8F-D674-4848-B423-F545DD2CA67B}" destId="{85CEB3FC-5D20-4EF7-A564-E6C795F5E472}" srcOrd="1" destOrd="0" presId="urn:microsoft.com/office/officeart/2008/layout/LinedList"/>
    <dgm:cxn modelId="{FFC88FD7-F632-4561-AB70-2CF837D3E919}" type="presParOf" srcId="{A6099F8F-D674-4848-B423-F545DD2CA67B}" destId="{5566E6CF-B134-4A74-BB28-2E5482D3EA8A}" srcOrd="2" destOrd="0" presId="urn:microsoft.com/office/officeart/2008/layout/LinedList"/>
    <dgm:cxn modelId="{4CEAB42E-DAAD-4464-A493-4D3C8A317F6B}" type="presParOf" srcId="{B427B897-6E27-4AA1-917F-DCECC8858890}" destId="{C77F0711-8D39-45D4-8569-89C65C36C931}" srcOrd="11" destOrd="0" presId="urn:microsoft.com/office/officeart/2008/layout/LinedList"/>
    <dgm:cxn modelId="{13B045A5-18E5-4275-A609-CA70FDAFBC85}" type="presParOf" srcId="{B427B897-6E27-4AA1-917F-DCECC8858890}" destId="{163CC33C-9CE0-4CDE-B2E7-5F9016E842FE}" srcOrd="12" destOrd="0" presId="urn:microsoft.com/office/officeart/2008/layout/LinedList"/>
    <dgm:cxn modelId="{FE52840B-D63D-4A41-AB0D-043A761D8565}" type="presParOf" srcId="{85367504-184E-4B4F-971F-B4BD69030B34}" destId="{02E27FCF-C9D1-46AD-B0DB-9EF5F5AAFA94}" srcOrd="2" destOrd="0" presId="urn:microsoft.com/office/officeart/2008/layout/LinedList"/>
    <dgm:cxn modelId="{FFA8FE61-2B01-4DD2-A97C-23F978D7F0B1}" type="presParOf" srcId="{85367504-184E-4B4F-971F-B4BD69030B34}" destId="{887EEC15-3C7F-4D87-BB5E-77BBE4176549}" srcOrd="3" destOrd="0" presId="urn:microsoft.com/office/officeart/2008/layout/LinedList"/>
    <dgm:cxn modelId="{A9BEE8D5-9550-4FF1-B385-13C43B4830C3}" type="presParOf" srcId="{887EEC15-3C7F-4D87-BB5E-77BBE4176549}" destId="{FC302EAA-2743-4AC8-BE64-A8C585AA51F8}" srcOrd="0" destOrd="0" presId="urn:microsoft.com/office/officeart/2008/layout/LinedList"/>
    <dgm:cxn modelId="{B25EC8C0-59D7-46A1-99D3-90C78839F25C}" type="presParOf" srcId="{887EEC15-3C7F-4D87-BB5E-77BBE4176549}" destId="{A9D46450-3E05-4C13-B243-9F8B5752E517}" srcOrd="1" destOrd="0" presId="urn:microsoft.com/office/officeart/2008/layout/LinedList"/>
    <dgm:cxn modelId="{0CC01842-87A3-44AC-A20D-F80F9442CE4A}" type="presParOf" srcId="{A9D46450-3E05-4C13-B243-9F8B5752E517}" destId="{9B7AC1E3-6DB8-42A2-BBAE-42DBB64AF85D}" srcOrd="0" destOrd="0" presId="urn:microsoft.com/office/officeart/2008/layout/LinedList"/>
    <dgm:cxn modelId="{E1C2A2BB-DC66-4423-AEF1-9B1EC431D87E}" type="presParOf" srcId="{A9D46450-3E05-4C13-B243-9F8B5752E517}" destId="{9E823205-35C9-4EBB-ABA1-7D6994BC6E41}" srcOrd="1" destOrd="0" presId="urn:microsoft.com/office/officeart/2008/layout/LinedList"/>
    <dgm:cxn modelId="{1D4E0E85-EA31-45DA-A78E-981B587A7FBA}" type="presParOf" srcId="{9E823205-35C9-4EBB-ABA1-7D6994BC6E41}" destId="{9400AEC8-C09B-412F-B1CE-DEF367686E1A}" srcOrd="0" destOrd="0" presId="urn:microsoft.com/office/officeart/2008/layout/LinedList"/>
    <dgm:cxn modelId="{E991456E-EA73-43B9-87D4-5BCBADEE53C5}" type="presParOf" srcId="{9E823205-35C9-4EBB-ABA1-7D6994BC6E41}" destId="{52D24313-6989-44E0-9F02-3C2C3AC0F168}" srcOrd="1" destOrd="0" presId="urn:microsoft.com/office/officeart/2008/layout/LinedList"/>
    <dgm:cxn modelId="{5A8A3B39-26F8-4278-829C-9C00036E634F}" type="presParOf" srcId="{9E823205-35C9-4EBB-ABA1-7D6994BC6E41}" destId="{E4924B66-6457-4555-9464-4179FD21D770}" srcOrd="2" destOrd="0" presId="urn:microsoft.com/office/officeart/2008/layout/LinedList"/>
    <dgm:cxn modelId="{26B02710-DB88-4B9B-9655-198AAD8E80B6}" type="presParOf" srcId="{A9D46450-3E05-4C13-B243-9F8B5752E517}" destId="{0806C8E3-0F12-4053-B204-014A0CCD1EFE}" srcOrd="2" destOrd="0" presId="urn:microsoft.com/office/officeart/2008/layout/LinedList"/>
    <dgm:cxn modelId="{88117C84-A473-4D0F-B5E6-75EA5F48C796}" type="presParOf" srcId="{A9D46450-3E05-4C13-B243-9F8B5752E517}" destId="{A8123952-A935-4129-9C34-0B729F834648}" srcOrd="3" destOrd="0" presId="urn:microsoft.com/office/officeart/2008/layout/LinedList"/>
    <dgm:cxn modelId="{5ABCD298-35BC-4629-AB60-87DF69C7940F}" type="presParOf" srcId="{A9D46450-3E05-4C13-B243-9F8B5752E517}" destId="{1D8CA159-FE1F-481B-B0E3-911014658341}" srcOrd="4" destOrd="0" presId="urn:microsoft.com/office/officeart/2008/layout/LinedList"/>
    <dgm:cxn modelId="{A6A1C38E-5160-457F-889D-52832AB04D3F}" type="presParOf" srcId="{1D8CA159-FE1F-481B-B0E3-911014658341}" destId="{0DC1CBC4-BE72-4AAE-B1CE-1D8388DA591D}" srcOrd="0" destOrd="0" presId="urn:microsoft.com/office/officeart/2008/layout/LinedList"/>
    <dgm:cxn modelId="{25C6E882-28A5-47B0-A469-7B43320A6B45}" type="presParOf" srcId="{1D8CA159-FE1F-481B-B0E3-911014658341}" destId="{AE42F8DE-7152-44AA-AA73-BF5C878624C0}" srcOrd="1" destOrd="0" presId="urn:microsoft.com/office/officeart/2008/layout/LinedList"/>
    <dgm:cxn modelId="{5E5E4C48-4993-4D4B-9492-D50A29A557D1}" type="presParOf" srcId="{1D8CA159-FE1F-481B-B0E3-911014658341}" destId="{B094A024-6F76-4660-A668-7ABDBB38DDA6}" srcOrd="2" destOrd="0" presId="urn:microsoft.com/office/officeart/2008/layout/LinedList"/>
    <dgm:cxn modelId="{E77E1F70-7122-4ED4-8D51-CFD9E9ED394C}" type="presParOf" srcId="{A9D46450-3E05-4C13-B243-9F8B5752E517}" destId="{C6B2968B-7D25-4A2D-B5CB-5ABFF00E967D}" srcOrd="5" destOrd="0" presId="urn:microsoft.com/office/officeart/2008/layout/LinedList"/>
    <dgm:cxn modelId="{F2563437-1355-4F46-A5BB-81E5500099DD}" type="presParOf" srcId="{A9D46450-3E05-4C13-B243-9F8B5752E517}" destId="{1C2C1164-06C0-4195-BABB-D438BB435D04}" srcOrd="6" destOrd="0" presId="urn:microsoft.com/office/officeart/2008/layout/LinedList"/>
    <dgm:cxn modelId="{CB7A9267-DEE1-4F41-B529-144C8755F3CB}" type="presParOf" srcId="{A9D46450-3E05-4C13-B243-9F8B5752E517}" destId="{F502A21C-0336-4291-B793-7F0254E56BB6}" srcOrd="7" destOrd="0" presId="urn:microsoft.com/office/officeart/2008/layout/LinedList"/>
    <dgm:cxn modelId="{1802C367-8CEA-485C-9931-2BF2CCA88ABB}" type="presParOf" srcId="{F502A21C-0336-4291-B793-7F0254E56BB6}" destId="{5A4C809F-2341-4E5E-9582-347D92FAFAF7}" srcOrd="0" destOrd="0" presId="urn:microsoft.com/office/officeart/2008/layout/LinedList"/>
    <dgm:cxn modelId="{2B91DFC7-1C3D-49EA-8DA9-1755C8A418DB}" type="presParOf" srcId="{F502A21C-0336-4291-B793-7F0254E56BB6}" destId="{70181DE3-19E3-4E44-B05F-764FB873CB81}" srcOrd="1" destOrd="0" presId="urn:microsoft.com/office/officeart/2008/layout/LinedList"/>
    <dgm:cxn modelId="{ED6163B3-8570-4EB2-A5EF-C97269C78A9C}" type="presParOf" srcId="{F502A21C-0336-4291-B793-7F0254E56BB6}" destId="{C3E7A128-3FE7-4894-94F6-114404B2B2CC}" srcOrd="2" destOrd="0" presId="urn:microsoft.com/office/officeart/2008/layout/LinedList"/>
    <dgm:cxn modelId="{ABDA20C2-736C-4A3B-8789-B52252D7972A}" type="presParOf" srcId="{A9D46450-3E05-4C13-B243-9F8B5752E517}" destId="{E2BD1270-22B0-4BFA-95FA-37FCE643A14C}" srcOrd="8" destOrd="0" presId="urn:microsoft.com/office/officeart/2008/layout/LinedList"/>
    <dgm:cxn modelId="{ABB64795-C8E7-4606-AA2D-642E41BB6131}" type="presParOf" srcId="{A9D46450-3E05-4C13-B243-9F8B5752E517}" destId="{6FC7A2C5-E6D0-4F4C-AA35-0BAC517EE4D8}" srcOrd="9" destOrd="0" presId="urn:microsoft.com/office/officeart/2008/layout/LinedList"/>
    <dgm:cxn modelId="{9ACDCE68-D648-4113-B8A6-8D7CA680C2D1}" type="presParOf" srcId="{A9D46450-3E05-4C13-B243-9F8B5752E517}" destId="{244352EC-E2BD-44A5-ACE4-62AF324CFC79}" srcOrd="10" destOrd="0" presId="urn:microsoft.com/office/officeart/2008/layout/LinedList"/>
    <dgm:cxn modelId="{8355A6F0-132B-46CD-8638-B203537BAAFE}" type="presParOf" srcId="{244352EC-E2BD-44A5-ACE4-62AF324CFC79}" destId="{8DC6E513-7C1B-49F8-883B-D1C6EAE9C12D}" srcOrd="0" destOrd="0" presId="urn:microsoft.com/office/officeart/2008/layout/LinedList"/>
    <dgm:cxn modelId="{6D1CC779-4E5C-4D83-B243-661121240664}" type="presParOf" srcId="{244352EC-E2BD-44A5-ACE4-62AF324CFC79}" destId="{903E073C-87A6-4FF1-95CB-3DC3E5F23F8F}" srcOrd="1" destOrd="0" presId="urn:microsoft.com/office/officeart/2008/layout/LinedList"/>
    <dgm:cxn modelId="{27CE3493-0C0F-40EB-AE29-F75717A5DF0E}" type="presParOf" srcId="{244352EC-E2BD-44A5-ACE4-62AF324CFC79}" destId="{27205E2A-F689-443F-B5DD-FE9261CD4299}" srcOrd="2" destOrd="0" presId="urn:microsoft.com/office/officeart/2008/layout/LinedList"/>
    <dgm:cxn modelId="{0AF4A26A-73BE-400E-8131-BC84EA34C7AD}" type="presParOf" srcId="{A9D46450-3E05-4C13-B243-9F8B5752E517}" destId="{5493D8BE-5406-4486-8718-649603562FF4}" srcOrd="11" destOrd="0" presId="urn:microsoft.com/office/officeart/2008/layout/LinedList"/>
    <dgm:cxn modelId="{722C84E6-E160-461B-BE61-CBA3A0FE6E91}" type="presParOf" srcId="{A9D46450-3E05-4C13-B243-9F8B5752E517}" destId="{D8E726F6-7A80-4663-939F-919DF2FA1522}" srcOrd="12" destOrd="0" presId="urn:microsoft.com/office/officeart/2008/layout/LinedList"/>
    <dgm:cxn modelId="{29897D81-4EE8-4D8D-9C22-CAF2DA5DDA79}" type="presParOf" srcId="{A9D46450-3E05-4C13-B243-9F8B5752E517}" destId="{FF02976B-18E1-4DB9-9A8A-8462DA378AC0}" srcOrd="13" destOrd="0" presId="urn:microsoft.com/office/officeart/2008/layout/LinedList"/>
    <dgm:cxn modelId="{AC6F4E96-3412-433D-9C74-ED8D8D5E2F79}" type="presParOf" srcId="{FF02976B-18E1-4DB9-9A8A-8462DA378AC0}" destId="{FFA7DDDC-EF9B-4674-9C65-A6C9B75631B4}" srcOrd="0" destOrd="0" presId="urn:microsoft.com/office/officeart/2008/layout/LinedList"/>
    <dgm:cxn modelId="{9BA40B58-58A5-40CD-9510-8C4DE5961AA6}" type="presParOf" srcId="{FF02976B-18E1-4DB9-9A8A-8462DA378AC0}" destId="{C43CBECC-9C88-46FE-B967-E8EA9A88944C}" srcOrd="1" destOrd="0" presId="urn:microsoft.com/office/officeart/2008/layout/LinedList"/>
    <dgm:cxn modelId="{255395F0-0446-40DF-B9DC-2C4690F384DB}" type="presParOf" srcId="{FF02976B-18E1-4DB9-9A8A-8462DA378AC0}" destId="{832EA4C5-3079-4D3F-BEA8-29CA3EB3ACEB}" srcOrd="2" destOrd="0" presId="urn:microsoft.com/office/officeart/2008/layout/LinedList"/>
    <dgm:cxn modelId="{15E0A5D4-F49E-4CE0-B0B4-35939411089C}" type="presParOf" srcId="{A9D46450-3E05-4C13-B243-9F8B5752E517}" destId="{0237D389-E22E-4B98-A28C-21AF1617E491}" srcOrd="14" destOrd="0" presId="urn:microsoft.com/office/officeart/2008/layout/LinedList"/>
    <dgm:cxn modelId="{589D0763-6A7D-48E9-9A95-6E1FE74769E1}" type="presParOf" srcId="{A9D46450-3E05-4C13-B243-9F8B5752E517}" destId="{E6CAC75A-013E-4D56-AA32-1AA19745A580}" srcOrd="15" destOrd="0" presId="urn:microsoft.com/office/officeart/2008/layout/LinedList"/>
    <dgm:cxn modelId="{F5327250-6C4C-45EB-8A94-49D3D2B2C564}" type="presParOf" srcId="{A9D46450-3E05-4C13-B243-9F8B5752E517}" destId="{EAC63FA8-5AD8-404E-8CC0-ABD24A81E7B1}" srcOrd="16" destOrd="0" presId="urn:microsoft.com/office/officeart/2008/layout/LinedList"/>
    <dgm:cxn modelId="{E0166EEF-599D-4430-9EFE-7186E0188D51}" type="presParOf" srcId="{EAC63FA8-5AD8-404E-8CC0-ABD24A81E7B1}" destId="{FDF18DAB-8D57-4547-AB23-3ACFD592EB23}" srcOrd="0" destOrd="0" presId="urn:microsoft.com/office/officeart/2008/layout/LinedList"/>
    <dgm:cxn modelId="{ED11744E-5F15-4EB7-9D64-2EB2F533A7E6}" type="presParOf" srcId="{EAC63FA8-5AD8-404E-8CC0-ABD24A81E7B1}" destId="{31136281-3318-4084-A2BD-F546C0FE199F}" srcOrd="1" destOrd="0" presId="urn:microsoft.com/office/officeart/2008/layout/LinedList"/>
    <dgm:cxn modelId="{AA7F2AE5-46EF-48D9-9976-9A14E2CB560C}" type="presParOf" srcId="{EAC63FA8-5AD8-404E-8CC0-ABD24A81E7B1}" destId="{50990A45-9EB6-4040-9CC4-E46A4C090904}" srcOrd="2" destOrd="0" presId="urn:microsoft.com/office/officeart/2008/layout/LinedList"/>
    <dgm:cxn modelId="{856C3B28-5DB7-4141-96A1-A4F5C9C3FDB6}" type="presParOf" srcId="{A9D46450-3E05-4C13-B243-9F8B5752E517}" destId="{3AD226A2-949D-4AF6-ABE5-7D06CB98BB11}" srcOrd="17" destOrd="0" presId="urn:microsoft.com/office/officeart/2008/layout/LinedList"/>
    <dgm:cxn modelId="{EEB3C868-EF12-48A4-B045-EDDA7B6BED93}" type="presParOf" srcId="{A9D46450-3E05-4C13-B243-9F8B5752E517}" destId="{B1B6C37B-42D0-4DC3-B381-B5D864F11930}"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1C2BB-5FC5-4DDB-BB95-9CC989F953B0}">
      <dsp:nvSpPr>
        <dsp:cNvPr id="0" name=""/>
        <dsp:cNvSpPr/>
      </dsp:nvSpPr>
      <dsp:spPr>
        <a:xfrm>
          <a:off x="671813" y="227087"/>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AB603A-FB49-4943-80D1-E04AC56B3AE1}">
      <dsp:nvSpPr>
        <dsp:cNvPr id="0" name=""/>
        <dsp:cNvSpPr/>
      </dsp:nvSpPr>
      <dsp:spPr>
        <a:xfrm>
          <a:off x="1059376" y="61465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91338-EF58-40EB-8DEB-325042E86389}">
      <dsp:nvSpPr>
        <dsp:cNvPr id="0" name=""/>
        <dsp:cNvSpPr/>
      </dsp:nvSpPr>
      <dsp:spPr>
        <a:xfrm>
          <a:off x="90470" y="2612088"/>
          <a:ext cx="2981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Introduced Bab Framework That takes advantage of the mixed INTEGER LINEAR PROGRAMMING.</a:t>
          </a:r>
        </a:p>
      </dsp:txBody>
      <dsp:txXfrm>
        <a:off x="90470" y="2612088"/>
        <a:ext cx="2981250" cy="855000"/>
      </dsp:txXfrm>
    </dsp:sp>
    <dsp:sp modelId="{E6B395DF-D4EA-467B-A3BC-4348F9E73E5D}">
      <dsp:nvSpPr>
        <dsp:cNvPr id="0" name=""/>
        <dsp:cNvSpPr/>
      </dsp:nvSpPr>
      <dsp:spPr>
        <a:xfrm>
          <a:off x="4174782" y="227087"/>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2ABD0-E7A5-47C3-8306-71E5BB9E4546}">
      <dsp:nvSpPr>
        <dsp:cNvPr id="0" name=""/>
        <dsp:cNvSpPr/>
      </dsp:nvSpPr>
      <dsp:spPr>
        <a:xfrm>
          <a:off x="4562345" y="61465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49805-9892-4F15-9A65-30827B7F3A89}">
      <dsp:nvSpPr>
        <dsp:cNvPr id="0" name=""/>
        <dsp:cNvSpPr/>
      </dsp:nvSpPr>
      <dsp:spPr>
        <a:xfrm>
          <a:off x="3593438" y="2612088"/>
          <a:ext cx="2981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Identified METHODS THAT COMBINE STRENGTHS AND WEAKNESS OF PREVIOUS Verification METHODS to compute bounds and branching STRATEGIES</a:t>
          </a:r>
        </a:p>
      </dsp:txBody>
      <dsp:txXfrm>
        <a:off x="3593438" y="2612088"/>
        <a:ext cx="2981250" cy="855000"/>
      </dsp:txXfrm>
    </dsp:sp>
    <dsp:sp modelId="{532562CE-0EF4-4E2F-BA57-FBA154976F1F}">
      <dsp:nvSpPr>
        <dsp:cNvPr id="0" name=""/>
        <dsp:cNvSpPr/>
      </dsp:nvSpPr>
      <dsp:spPr>
        <a:xfrm>
          <a:off x="7677751" y="227087"/>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68FD8-5BBA-48B1-8AEA-CD4FFFB7CB9F}">
      <dsp:nvSpPr>
        <dsp:cNvPr id="0" name=""/>
        <dsp:cNvSpPr/>
      </dsp:nvSpPr>
      <dsp:spPr>
        <a:xfrm>
          <a:off x="8065314" y="61465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4DA1C-EA64-4228-B36F-ED203D895FE2}">
      <dsp:nvSpPr>
        <dsp:cNvPr id="0" name=""/>
        <dsp:cNvSpPr/>
      </dsp:nvSpPr>
      <dsp:spPr>
        <a:xfrm>
          <a:off x="7096407" y="2612088"/>
          <a:ext cx="29812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Introduction of comprehensive dataset CONSISTING OF TRAINED AND SYNTHETIC NETWORKS WITH FULLY CONNECTED AND CONVOLUTIONAL LAYERS.</a:t>
          </a:r>
        </a:p>
      </dsp:txBody>
      <dsp:txXfrm>
        <a:off x="7096407" y="2612088"/>
        <a:ext cx="298125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B4BD9-61E0-44A6-B657-09DA97A60BCF}">
      <dsp:nvSpPr>
        <dsp:cNvPr id="0" name=""/>
        <dsp:cNvSpPr/>
      </dsp:nvSpPr>
      <dsp:spPr>
        <a:xfrm>
          <a:off x="0" y="0"/>
          <a:ext cx="119642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DDE92-D619-4A0D-86A5-EF157DA7057F}">
      <dsp:nvSpPr>
        <dsp:cNvPr id="0" name=""/>
        <dsp:cNvSpPr/>
      </dsp:nvSpPr>
      <dsp:spPr>
        <a:xfrm>
          <a:off x="0" y="0"/>
          <a:ext cx="2392854" cy="337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latin typeface="Calibri"/>
              <a:cs typeface="Calibri"/>
            </a:rPr>
            <a:t>3.</a:t>
          </a:r>
          <a:r>
            <a:rPr lang="en-US" sz="4500" u="sng" kern="1200">
              <a:latin typeface="Calibri"/>
              <a:cs typeface="Calibri"/>
            </a:rPr>
            <a:t> MIP Solvers</a:t>
          </a:r>
          <a:endParaRPr lang="en-US" sz="4500" kern="1200">
            <a:latin typeface="Calibri"/>
            <a:cs typeface="Calibri"/>
          </a:endParaRPr>
        </a:p>
      </dsp:txBody>
      <dsp:txXfrm>
        <a:off x="0" y="0"/>
        <a:ext cx="2392854" cy="3377890"/>
      </dsp:txXfrm>
    </dsp:sp>
    <dsp:sp modelId="{EA02FB53-481E-45B7-A4E8-AFF96585BE02}">
      <dsp:nvSpPr>
        <dsp:cNvPr id="0" name=""/>
        <dsp:cNvSpPr/>
      </dsp:nvSpPr>
      <dsp:spPr>
        <a:xfrm>
          <a:off x="2572318" y="39708"/>
          <a:ext cx="9391951" cy="7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Uses mixed integer programming – deals with problems involving both continuous and discreate variables. </a:t>
          </a:r>
        </a:p>
      </dsp:txBody>
      <dsp:txXfrm>
        <a:off x="2572318" y="39708"/>
        <a:ext cx="9391951" cy="794167"/>
      </dsp:txXfrm>
    </dsp:sp>
    <dsp:sp modelId="{86AD6953-5A9C-48C4-8F86-3F3B0F4F896D}">
      <dsp:nvSpPr>
        <dsp:cNvPr id="0" name=""/>
        <dsp:cNvSpPr/>
      </dsp:nvSpPr>
      <dsp:spPr>
        <a:xfrm>
          <a:off x="2392854" y="833875"/>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5576C0-D2FC-4AE1-8667-414A295C9A5F}">
      <dsp:nvSpPr>
        <dsp:cNvPr id="0" name=""/>
        <dsp:cNvSpPr/>
      </dsp:nvSpPr>
      <dsp:spPr>
        <a:xfrm>
          <a:off x="2572318" y="873583"/>
          <a:ext cx="9391951" cy="7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Because of unavailability of open-source methods, researchers implemented their own MIP solver in Python.</a:t>
          </a:r>
        </a:p>
      </dsp:txBody>
      <dsp:txXfrm>
        <a:off x="2572318" y="873583"/>
        <a:ext cx="9391951" cy="794167"/>
      </dsp:txXfrm>
    </dsp:sp>
    <dsp:sp modelId="{235BF0A4-0BC4-4147-AB62-A75AEC1F6568}">
      <dsp:nvSpPr>
        <dsp:cNvPr id="0" name=""/>
        <dsp:cNvSpPr/>
      </dsp:nvSpPr>
      <dsp:spPr>
        <a:xfrm>
          <a:off x="2392854" y="1667750"/>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8CB5E6-9520-4607-B5F5-540D1EC2F3D3}">
      <dsp:nvSpPr>
        <dsp:cNvPr id="0" name=""/>
        <dsp:cNvSpPr/>
      </dsp:nvSpPr>
      <dsp:spPr>
        <a:xfrm>
          <a:off x="2572318" y="1707459"/>
          <a:ext cx="9391951" cy="7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This was names as 'MIPplanet'.</a:t>
          </a:r>
        </a:p>
      </dsp:txBody>
      <dsp:txXfrm>
        <a:off x="2572318" y="1707459"/>
        <a:ext cx="9391951" cy="794167"/>
      </dsp:txXfrm>
    </dsp:sp>
    <dsp:sp modelId="{EB09D28D-AB4B-4321-8D23-E3F9A130BFC9}">
      <dsp:nvSpPr>
        <dsp:cNvPr id="0" name=""/>
        <dsp:cNvSpPr/>
      </dsp:nvSpPr>
      <dsp:spPr>
        <a:xfrm>
          <a:off x="2392854" y="2501626"/>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CEB3FC-5D20-4EF7-A564-E6C795F5E472}">
      <dsp:nvSpPr>
        <dsp:cNvPr id="0" name=""/>
        <dsp:cNvSpPr/>
      </dsp:nvSpPr>
      <dsp:spPr>
        <a:xfrm>
          <a:off x="2572318" y="2541334"/>
          <a:ext cx="9391951" cy="794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Interrupts the optimization problem once a negative value is found.</a:t>
          </a:r>
        </a:p>
      </dsp:txBody>
      <dsp:txXfrm>
        <a:off x="2572318" y="2541334"/>
        <a:ext cx="9391951" cy="794167"/>
      </dsp:txXfrm>
    </dsp:sp>
    <dsp:sp modelId="{C77F0711-8D39-45D4-8569-89C65C36C931}">
      <dsp:nvSpPr>
        <dsp:cNvPr id="0" name=""/>
        <dsp:cNvSpPr/>
      </dsp:nvSpPr>
      <dsp:spPr>
        <a:xfrm>
          <a:off x="2392854" y="3335501"/>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E27FCF-C9D1-46AD-B0DB-9EF5F5AAFA94}">
      <dsp:nvSpPr>
        <dsp:cNvPr id="0" name=""/>
        <dsp:cNvSpPr/>
      </dsp:nvSpPr>
      <dsp:spPr>
        <a:xfrm>
          <a:off x="0" y="3377890"/>
          <a:ext cx="119642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02EAA-2743-4AC8-BE64-A8C585AA51F8}">
      <dsp:nvSpPr>
        <dsp:cNvPr id="0" name=""/>
        <dsp:cNvSpPr/>
      </dsp:nvSpPr>
      <dsp:spPr>
        <a:xfrm>
          <a:off x="0" y="3377890"/>
          <a:ext cx="2392854" cy="337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latin typeface="Calibri"/>
              <a:cs typeface="Calibri"/>
            </a:rPr>
            <a:t>4. P</a:t>
          </a:r>
          <a:r>
            <a:rPr lang="en-US" sz="4500" u="sng" kern="1200">
              <a:latin typeface="Calibri"/>
              <a:cs typeface="Calibri"/>
            </a:rPr>
            <a:t>ick_out Strategy</a:t>
          </a:r>
          <a:endParaRPr lang="en-US" sz="4500" kern="1200">
            <a:latin typeface="Calibri"/>
            <a:cs typeface="Calibri"/>
          </a:endParaRPr>
        </a:p>
      </dsp:txBody>
      <dsp:txXfrm>
        <a:off x="0" y="3377890"/>
        <a:ext cx="2392854" cy="3377890"/>
      </dsp:txXfrm>
    </dsp:sp>
    <dsp:sp modelId="{52D24313-6989-44E0-9F02-3C2C3AC0F168}">
      <dsp:nvSpPr>
        <dsp:cNvPr id="0" name=""/>
        <dsp:cNvSpPr/>
      </dsp:nvSpPr>
      <dsp:spPr>
        <a:xfrm>
          <a:off x="2572318" y="3404486"/>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An approach for managing and prioritizing subproblems within the optimization process. </a:t>
          </a:r>
        </a:p>
      </dsp:txBody>
      <dsp:txXfrm>
        <a:off x="2572318" y="3404486"/>
        <a:ext cx="9391951" cy="531918"/>
      </dsp:txXfrm>
    </dsp:sp>
    <dsp:sp modelId="{0806C8E3-0F12-4053-B204-014A0CCD1EFE}">
      <dsp:nvSpPr>
        <dsp:cNvPr id="0" name=""/>
        <dsp:cNvSpPr/>
      </dsp:nvSpPr>
      <dsp:spPr>
        <a:xfrm>
          <a:off x="2392854" y="3936405"/>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2F8DE-7152-44AA-AA73-BF5C878624C0}">
      <dsp:nvSpPr>
        <dsp:cNvPr id="0" name=""/>
        <dsp:cNvSpPr/>
      </dsp:nvSpPr>
      <dsp:spPr>
        <a:xfrm>
          <a:off x="2572318" y="3963001"/>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These subproblems may arise when dealing with complex systems like neural networks.</a:t>
          </a:r>
        </a:p>
      </dsp:txBody>
      <dsp:txXfrm>
        <a:off x="2572318" y="3963001"/>
        <a:ext cx="9391951" cy="531918"/>
      </dsp:txXfrm>
    </dsp:sp>
    <dsp:sp modelId="{C6B2968B-7D25-4A2D-B5CB-5ABFF00E967D}">
      <dsp:nvSpPr>
        <dsp:cNvPr id="0" name=""/>
        <dsp:cNvSpPr/>
      </dsp:nvSpPr>
      <dsp:spPr>
        <a:xfrm>
          <a:off x="2392854" y="4494919"/>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81DE3-19E3-4E44-B05F-764FB873CB81}">
      <dsp:nvSpPr>
        <dsp:cNvPr id="0" name=""/>
        <dsp:cNvSpPr/>
      </dsp:nvSpPr>
      <dsp:spPr>
        <a:xfrm>
          <a:off x="2572318" y="4521515"/>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primary idea behind the pick_out strategy is to prioritize the subproblem that currently has the smallest lower bound.</a:t>
          </a:r>
        </a:p>
      </dsp:txBody>
      <dsp:txXfrm>
        <a:off x="2572318" y="4521515"/>
        <a:ext cx="9391951" cy="531918"/>
      </dsp:txXfrm>
    </dsp:sp>
    <dsp:sp modelId="{E2BD1270-22B0-4BFA-95FA-37FCE643A14C}">
      <dsp:nvSpPr>
        <dsp:cNvPr id="0" name=""/>
        <dsp:cNvSpPr/>
      </dsp:nvSpPr>
      <dsp:spPr>
        <a:xfrm>
          <a:off x="2392854" y="5053434"/>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3E073C-87A6-4FF1-95CB-3DC3E5F23F8F}">
      <dsp:nvSpPr>
        <dsp:cNvPr id="0" name=""/>
        <dsp:cNvSpPr/>
      </dsp:nvSpPr>
      <dsp:spPr>
        <a:xfrm>
          <a:off x="2572318" y="5080030"/>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Upper bounds are selected by random sampling.</a:t>
          </a:r>
        </a:p>
      </dsp:txBody>
      <dsp:txXfrm>
        <a:off x="2572318" y="5080030"/>
        <a:ext cx="9391951" cy="531918"/>
      </dsp:txXfrm>
    </dsp:sp>
    <dsp:sp modelId="{5493D8BE-5406-4486-8718-649603562FF4}">
      <dsp:nvSpPr>
        <dsp:cNvPr id="0" name=""/>
        <dsp:cNvSpPr/>
      </dsp:nvSpPr>
      <dsp:spPr>
        <a:xfrm>
          <a:off x="2392854" y="5611949"/>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3CBECC-9C88-46FE-B967-E8EA9A88944C}">
      <dsp:nvSpPr>
        <dsp:cNvPr id="0" name=""/>
        <dsp:cNvSpPr/>
      </dsp:nvSpPr>
      <dsp:spPr>
        <a:xfrm>
          <a:off x="2572318" y="5638545"/>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Researches rebuild the approximations for each sub problem done using the LP solver to recompute the bounds. </a:t>
          </a:r>
        </a:p>
      </dsp:txBody>
      <dsp:txXfrm>
        <a:off x="2572318" y="5638545"/>
        <a:ext cx="9391951" cy="531918"/>
      </dsp:txXfrm>
    </dsp:sp>
    <dsp:sp modelId="{0237D389-E22E-4B98-A28C-21AF1617E491}">
      <dsp:nvSpPr>
        <dsp:cNvPr id="0" name=""/>
        <dsp:cNvSpPr/>
      </dsp:nvSpPr>
      <dsp:spPr>
        <a:xfrm>
          <a:off x="2392854" y="6170464"/>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136281-3318-4084-A2BD-F546C0FE199F}">
      <dsp:nvSpPr>
        <dsp:cNvPr id="0" name=""/>
        <dsp:cNvSpPr/>
      </dsp:nvSpPr>
      <dsp:spPr>
        <a:xfrm>
          <a:off x="2572318" y="6197060"/>
          <a:ext cx="9391951" cy="531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a:cs typeface="Calibri"/>
            </a:rPr>
            <a:t>Decision for rebuilding the approximation is based on factors like the size of the network architecture, number of input dimensions, and the characteristics of the layer weights.</a:t>
          </a:r>
        </a:p>
      </dsp:txBody>
      <dsp:txXfrm>
        <a:off x="2572318" y="6197060"/>
        <a:ext cx="9391951" cy="531918"/>
      </dsp:txXfrm>
    </dsp:sp>
    <dsp:sp modelId="{3AD226A2-949D-4AF6-ABE5-7D06CB98BB11}">
      <dsp:nvSpPr>
        <dsp:cNvPr id="0" name=""/>
        <dsp:cNvSpPr/>
      </dsp:nvSpPr>
      <dsp:spPr>
        <a:xfrm>
          <a:off x="2392854" y="6728978"/>
          <a:ext cx="9571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7B20D-6052-4747-BDFD-8A51C6F82E21}"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E943A-54A5-5142-AF38-8D593AE6565B}" type="slidenum">
              <a:rPr lang="en-US" smtClean="0"/>
              <a:t>‹#›</a:t>
            </a:fld>
            <a:endParaRPr lang="en-US"/>
          </a:p>
        </p:txBody>
      </p:sp>
    </p:spTree>
    <p:extLst>
      <p:ext uri="{BB962C8B-B14F-4D97-AF65-F5344CB8AC3E}">
        <p14:creationId xmlns:p14="http://schemas.microsoft.com/office/powerpoint/2010/main" val="128651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9E943A-54A5-5142-AF38-8D593AE6565B}" type="slidenum">
              <a:rPr lang="en-US" smtClean="0"/>
              <a:t>1</a:t>
            </a:fld>
            <a:endParaRPr lang="en-US"/>
          </a:p>
        </p:txBody>
      </p:sp>
    </p:spTree>
    <p:extLst>
      <p:ext uri="{BB962C8B-B14F-4D97-AF65-F5344CB8AC3E}">
        <p14:creationId xmlns:p14="http://schemas.microsoft.com/office/powerpoint/2010/main" val="6370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000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5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2583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970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5264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9472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3075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6775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049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77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7125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87595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1/relationships/webextension" Target="../webextensions/webextension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pngimg.com/download/66580"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E21AF36-509D-770D-4A3D-8D87F12F1BBE}"/>
              </a:ext>
            </a:extLst>
          </p:cNvPr>
          <p:cNvSpPr>
            <a:spLocks noGrp="1"/>
          </p:cNvSpPr>
          <p:nvPr>
            <p:ph type="ctrTitle"/>
          </p:nvPr>
        </p:nvSpPr>
        <p:spPr>
          <a:xfrm>
            <a:off x="303310" y="982961"/>
            <a:ext cx="4378798" cy="3353812"/>
          </a:xfrm>
        </p:spPr>
        <p:txBody>
          <a:bodyPr anchor="b">
            <a:normAutofit/>
          </a:bodyPr>
          <a:lstStyle/>
          <a:p>
            <a:pPr algn="ctr"/>
            <a:r>
              <a:rPr lang="en-US" sz="3600">
                <a:effectLst/>
                <a:latin typeface="Neue Haas Grotesk Text Pro" panose="020B0504020202020204" pitchFamily="34" charset="77"/>
              </a:rPr>
              <a:t>Branch and Bound for Piecewise Linear Neural Network Verification </a:t>
            </a:r>
            <a:endParaRPr lang="en-US" sz="3600"/>
          </a:p>
        </p:txBody>
      </p:sp>
      <p:sp>
        <p:nvSpPr>
          <p:cNvPr id="3" name="Subtitle 2">
            <a:extLst>
              <a:ext uri="{FF2B5EF4-FFF2-40B4-BE49-F238E27FC236}">
                <a16:creationId xmlns:a16="http://schemas.microsoft.com/office/drawing/2014/main" id="{BCCFAF15-C990-CB31-EABD-2104861293FA}"/>
              </a:ext>
            </a:extLst>
          </p:cNvPr>
          <p:cNvSpPr>
            <a:spLocks noGrp="1"/>
          </p:cNvSpPr>
          <p:nvPr>
            <p:ph type="subTitle" idx="1"/>
          </p:nvPr>
        </p:nvSpPr>
        <p:spPr>
          <a:xfrm>
            <a:off x="481029" y="4968040"/>
            <a:ext cx="3933306" cy="1208141"/>
          </a:xfrm>
        </p:spPr>
        <p:txBody>
          <a:bodyPr>
            <a:normAutofit/>
          </a:bodyPr>
          <a:lstStyle/>
          <a:p>
            <a:r>
              <a:rPr lang="en-US" sz="2000"/>
              <a:t>Presentation By:</a:t>
            </a:r>
          </a:p>
          <a:p>
            <a:r>
              <a:rPr lang="en-US" sz="2000" err="1"/>
              <a:t>NeuroCop</a:t>
            </a:r>
            <a:endParaRPr lang="en-US" sz="2000"/>
          </a:p>
        </p:txBody>
      </p:sp>
      <p:sp>
        <p:nvSpPr>
          <p:cNvPr id="3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web of dots connected">
            <a:extLst>
              <a:ext uri="{FF2B5EF4-FFF2-40B4-BE49-F238E27FC236}">
                <a16:creationId xmlns:a16="http://schemas.microsoft.com/office/drawing/2014/main" id="{29DC7BDD-A563-5947-DAD5-39FEC32AD743}"/>
              </a:ext>
            </a:extLst>
          </p:cNvPr>
          <p:cNvPicPr>
            <a:picLocks noChangeAspect="1"/>
          </p:cNvPicPr>
          <p:nvPr/>
        </p:nvPicPr>
        <p:blipFill rotWithShape="1">
          <a:blip r:embed="rId3"/>
          <a:srcRect l="45502" r="24665"/>
          <a:stretch/>
        </p:blipFill>
        <p:spPr>
          <a:xfrm>
            <a:off x="6469350" y="625683"/>
            <a:ext cx="4153948" cy="5455380"/>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Object 4">
                <a:extLst>
                  <a:ext uri="{FF2B5EF4-FFF2-40B4-BE49-F238E27FC236}">
                    <a16:creationId xmlns:a16="http://schemas.microsoft.com/office/drawing/2014/main" id="{9C99A96D-5AF2-DEEE-E0BB-8E4684DE4B4D}"/>
                  </a:ext>
                </a:extLst>
              </p:cNvPr>
              <p:cNvGraphicFramePr>
                <a:graphicFrameLocks noGrp="1"/>
              </p:cNvGraphicFramePr>
              <p:nvPr>
                <p:extLst>
                  <p:ext uri="{D42A27DB-BD31-4B8C-83A1-F6EECF244321}">
                    <p14:modId xmlns:p14="http://schemas.microsoft.com/office/powerpoint/2010/main" val="1493955827"/>
                  </p:ext>
                </p:extLst>
              </p:nvPr>
            </p:nvGraphicFramePr>
            <p:xfrm>
              <a:off x="12777108" y="898071"/>
              <a:ext cx="3088821" cy="2272393"/>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5" name="Object 4">
                <a:extLst>
                  <a:ext uri="{FF2B5EF4-FFF2-40B4-BE49-F238E27FC236}">
                    <a16:creationId xmlns:a16="http://schemas.microsoft.com/office/drawing/2014/main" id="{9C99A96D-5AF2-DEEE-E0BB-8E4684DE4B4D}"/>
                  </a:ext>
                </a:extLst>
              </p:cNvPr>
              <p:cNvPicPr>
                <a:picLocks noGrp="1" noRot="1" noChangeAspect="1" noMove="1" noResize="1" noEditPoints="1" noAdjustHandles="1" noChangeArrowheads="1" noChangeShapeType="1"/>
              </p:cNvPicPr>
              <p:nvPr/>
            </p:nvPicPr>
            <p:blipFill>
              <a:blip r:embed="rId5"/>
              <a:stretch>
                <a:fillRect/>
              </a:stretch>
            </p:blipFill>
            <p:spPr>
              <a:xfrm>
                <a:off x="12777108" y="898071"/>
                <a:ext cx="3088821" cy="2272393"/>
              </a:xfrm>
              <a:prstGeom prst="rect">
                <a:avLst/>
              </a:prstGeom>
            </p:spPr>
          </p:pic>
        </mc:Fallback>
      </mc:AlternateContent>
    </p:spTree>
    <p:extLst>
      <p:ext uri="{BB962C8B-B14F-4D97-AF65-F5344CB8AC3E}">
        <p14:creationId xmlns:p14="http://schemas.microsoft.com/office/powerpoint/2010/main" val="405041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b="1"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Improved </a:t>
            </a:r>
            <a:r>
              <a:rPr lang="en-US" sz="2400" u="none" strike="noStrike" err="1">
                <a:solidFill>
                  <a:srgbClr val="000000"/>
                </a:solidFill>
                <a:effectLst/>
                <a:latin typeface="Neue Haas Grotesk Text Pro" panose="020B0504020202020204" pitchFamily="34" charset="77"/>
              </a:rPr>
              <a:t>BaB</a:t>
            </a:r>
            <a:r>
              <a:rPr lang="en-US" sz="2400"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2035280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C08C-B402-2A77-5F7D-70B4C4795572}"/>
              </a:ext>
            </a:extLst>
          </p:cNvPr>
          <p:cNvSpPr>
            <a:spLocks noGrp="1"/>
          </p:cNvSpPr>
          <p:nvPr>
            <p:ph type="title"/>
          </p:nvPr>
        </p:nvSpPr>
        <p:spPr/>
        <p:txBody>
          <a:bodyPr>
            <a:noAutofit/>
          </a:bodyPr>
          <a:lstStyle/>
          <a:p>
            <a:r>
              <a:rPr lang="en-US" sz="2000"/>
              <a:t>Problem Statement: </a:t>
            </a:r>
            <a:r>
              <a:rPr lang="en-US" sz="2000">
                <a:effectLst/>
                <a:latin typeface="SegoeUI"/>
              </a:rPr>
              <a:t>The paper talks about the problem of formally verifying neural networks. In this context, formal verification means ensuring that a neural network behaves correctly in all cases</a:t>
            </a:r>
            <a:endParaRPr lang="en-US" sz="2000"/>
          </a:p>
        </p:txBody>
      </p:sp>
      <p:sp>
        <p:nvSpPr>
          <p:cNvPr id="3" name="Content Placeholder 2">
            <a:extLst>
              <a:ext uri="{FF2B5EF4-FFF2-40B4-BE49-F238E27FC236}">
                <a16:creationId xmlns:a16="http://schemas.microsoft.com/office/drawing/2014/main" id="{499572F6-07BC-FDE4-076E-6FBBB1336694}"/>
              </a:ext>
            </a:extLst>
          </p:cNvPr>
          <p:cNvSpPr>
            <a:spLocks noGrp="1"/>
          </p:cNvSpPr>
          <p:nvPr>
            <p:ph idx="1"/>
          </p:nvPr>
        </p:nvSpPr>
        <p:spPr/>
        <p:txBody>
          <a:bodyPr>
            <a:normAutofit/>
          </a:bodyPr>
          <a:lstStyle/>
          <a:p>
            <a:r>
              <a:rPr lang="en-US"/>
              <a:t>Given a neural network that implements a function 		with a bounded input domain C and property P </a:t>
            </a:r>
          </a:p>
          <a:p>
            <a:r>
              <a:rPr lang="en-US"/>
              <a:t>We have to prove:</a:t>
            </a:r>
          </a:p>
          <a:p>
            <a:endParaRPr lang="en-US"/>
          </a:p>
          <a:p>
            <a:r>
              <a:rPr lang="en-US" sz="2400">
                <a:effectLst/>
                <a:latin typeface="SegoeUI"/>
              </a:rPr>
              <a:t>You have a neural network that takes some input x0, and you want to prove that when x0 is within a certain range (bounded input domain C), the network's output, which we'll call ˆ</a:t>
            </a:r>
            <a:r>
              <a:rPr lang="en-US" sz="2400" err="1">
                <a:effectLst/>
                <a:latin typeface="SegoeUI"/>
              </a:rPr>
              <a:t>xn</a:t>
            </a:r>
            <a:r>
              <a:rPr lang="en-US" sz="2400">
                <a:effectLst/>
                <a:latin typeface="SegoeUI"/>
              </a:rPr>
              <a:t>, satisfies a specific property P.</a:t>
            </a:r>
          </a:p>
        </p:txBody>
      </p:sp>
      <p:pic>
        <p:nvPicPr>
          <p:cNvPr id="4" name="Picture 3">
            <a:extLst>
              <a:ext uri="{FF2B5EF4-FFF2-40B4-BE49-F238E27FC236}">
                <a16:creationId xmlns:a16="http://schemas.microsoft.com/office/drawing/2014/main" id="{0336C1B0-D7F4-AAC1-ACD7-061ACF38716F}"/>
              </a:ext>
            </a:extLst>
          </p:cNvPr>
          <p:cNvPicPr>
            <a:picLocks noChangeAspect="1"/>
          </p:cNvPicPr>
          <p:nvPr/>
        </p:nvPicPr>
        <p:blipFill>
          <a:blip r:embed="rId2"/>
          <a:stretch>
            <a:fillRect/>
          </a:stretch>
        </p:blipFill>
        <p:spPr>
          <a:xfrm>
            <a:off x="8607118" y="2478024"/>
            <a:ext cx="1663700" cy="508000"/>
          </a:xfrm>
          <a:prstGeom prst="rect">
            <a:avLst/>
          </a:prstGeom>
        </p:spPr>
      </p:pic>
      <p:pic>
        <p:nvPicPr>
          <p:cNvPr id="5" name="Picture 4">
            <a:extLst>
              <a:ext uri="{FF2B5EF4-FFF2-40B4-BE49-F238E27FC236}">
                <a16:creationId xmlns:a16="http://schemas.microsoft.com/office/drawing/2014/main" id="{6A186A16-6D53-B3CC-EEAE-A479C718AFB6}"/>
              </a:ext>
            </a:extLst>
          </p:cNvPr>
          <p:cNvPicPr>
            <a:picLocks noChangeAspect="1"/>
          </p:cNvPicPr>
          <p:nvPr/>
        </p:nvPicPr>
        <p:blipFill>
          <a:blip r:embed="rId3"/>
          <a:stretch>
            <a:fillRect/>
          </a:stretch>
        </p:blipFill>
        <p:spPr>
          <a:xfrm>
            <a:off x="1885337" y="3912784"/>
            <a:ext cx="7772400" cy="412328"/>
          </a:xfrm>
          <a:prstGeom prst="rect">
            <a:avLst/>
          </a:prstGeom>
        </p:spPr>
      </p:pic>
    </p:spTree>
    <p:extLst>
      <p:ext uri="{BB962C8B-B14F-4D97-AF65-F5344CB8AC3E}">
        <p14:creationId xmlns:p14="http://schemas.microsoft.com/office/powerpoint/2010/main" val="3631890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7FE2-CF06-757B-D336-9C7F32AD1EBB}"/>
              </a:ext>
            </a:extLst>
          </p:cNvPr>
          <p:cNvSpPr>
            <a:spLocks noGrp="1"/>
          </p:cNvSpPr>
          <p:nvPr>
            <p:ph type="title"/>
          </p:nvPr>
        </p:nvSpPr>
        <p:spPr/>
        <p:txBody>
          <a:bodyPr/>
          <a:lstStyle/>
          <a:p>
            <a:r>
              <a:rPr lang="en-US"/>
              <a:t>Example: Robustness to Adversarial</a:t>
            </a:r>
          </a:p>
        </p:txBody>
      </p:sp>
      <p:sp>
        <p:nvSpPr>
          <p:cNvPr id="3" name="Content Placeholder 2">
            <a:extLst>
              <a:ext uri="{FF2B5EF4-FFF2-40B4-BE49-F238E27FC236}">
                <a16:creationId xmlns:a16="http://schemas.microsoft.com/office/drawing/2014/main" id="{2F6634F1-1A5D-4013-EA6B-8CD6821EDD78}"/>
              </a:ext>
            </a:extLst>
          </p:cNvPr>
          <p:cNvSpPr>
            <a:spLocks noGrp="1"/>
          </p:cNvSpPr>
          <p:nvPr>
            <p:ph idx="1"/>
          </p:nvPr>
        </p:nvSpPr>
        <p:spPr>
          <a:xfrm>
            <a:off x="1115568" y="2281084"/>
            <a:ext cx="10168128" cy="3891116"/>
          </a:xfrm>
        </p:spPr>
        <p:txBody>
          <a:bodyPr/>
          <a:lstStyle/>
          <a:p>
            <a:r>
              <a:rPr lang="en-US" sz="1800">
                <a:effectLst/>
                <a:latin typeface="SegoeUI"/>
              </a:rPr>
              <a:t>Here you want to check if the network is robust against changes in the input data . </a:t>
            </a:r>
            <a:r>
              <a:rPr lang="en-US" sz="1800">
                <a:latin typeface="SegoeUI"/>
              </a:rPr>
              <a:t>We have a </a:t>
            </a:r>
            <a:r>
              <a:rPr lang="en-US" sz="1800">
                <a:solidFill>
                  <a:srgbClr val="000000"/>
                </a:solidFill>
                <a:effectLst/>
                <a:latin typeface="Calibri" panose="020F0502020204030204" pitchFamily="34" charset="0"/>
                <a:ea typeface="Calibri" panose="020F0502020204030204" pitchFamily="34" charset="0"/>
              </a:rPr>
              <a:t>training sample </a:t>
            </a:r>
            <a:r>
              <a:rPr lang="en-US" sz="1800" b="1">
                <a:solidFill>
                  <a:srgbClr val="000000"/>
                </a:solidFill>
                <a:effectLst/>
                <a:latin typeface="Cambria" panose="02040503050406030204" pitchFamily="18" charset="0"/>
                <a:ea typeface="Cambria" panose="02040503050406030204" pitchFamily="18" charset="0"/>
                <a:cs typeface="Cambria" panose="02040503050406030204" pitchFamily="18" charset="0"/>
              </a:rPr>
              <a:t>a </a:t>
            </a:r>
            <a:r>
              <a:rPr lang="en-US" sz="1800">
                <a:solidFill>
                  <a:srgbClr val="000000"/>
                </a:solidFill>
                <a:effectLst/>
                <a:latin typeface="Calibri" panose="020F0502020204030204" pitchFamily="34" charset="0"/>
                <a:ea typeface="Calibri" panose="020F0502020204030204" pitchFamily="34" charset="0"/>
              </a:rPr>
              <a:t>with label </a:t>
            </a:r>
            <a:r>
              <a:rPr lang="en-US" sz="1800" i="1" err="1">
                <a:solidFill>
                  <a:srgbClr val="000000"/>
                </a:solidFill>
                <a:effectLst/>
                <a:latin typeface="Cambria" panose="02040503050406030204" pitchFamily="18" charset="0"/>
                <a:ea typeface="Cambria" panose="02040503050406030204" pitchFamily="18" charset="0"/>
                <a:cs typeface="Cambria" panose="02040503050406030204" pitchFamily="18" charset="0"/>
              </a:rPr>
              <a:t>y</a:t>
            </a:r>
            <a:r>
              <a:rPr lang="en-US" sz="1800" i="1" baseline="-25000" err="1">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US" sz="1800" i="1" baseline="-2500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en-US" sz="1800">
              <a:effectLst/>
              <a:latin typeface="SegoeUI"/>
            </a:endParaRPr>
          </a:p>
          <a:p>
            <a:endParaRPr lang="en-US"/>
          </a:p>
          <a:p>
            <a:r>
              <a:rPr lang="en-US" sz="2400">
                <a:latin typeface="SegoeUI"/>
              </a:rPr>
              <a:t>T</a:t>
            </a:r>
            <a:r>
              <a:rPr lang="en-US" sz="2400">
                <a:effectLst/>
                <a:latin typeface="SegoeUI"/>
              </a:rPr>
              <a:t>he network can correctly classify it even when the input data is slightly altered (within a certain limit </a:t>
            </a:r>
            <a:r>
              <a:rPr lang="el-GR" sz="2400">
                <a:effectLst/>
                <a:latin typeface="SegoeUI"/>
              </a:rPr>
              <a:t>ε, </a:t>
            </a:r>
            <a:r>
              <a:rPr lang="en-US" sz="2400">
                <a:effectLst/>
                <a:latin typeface="SegoeUI"/>
              </a:rPr>
              <a:t>defined as L∞ norm).</a:t>
            </a:r>
            <a:endParaRPr lang="en-US"/>
          </a:p>
        </p:txBody>
      </p:sp>
      <p:pic>
        <p:nvPicPr>
          <p:cNvPr id="4" name="Picture 3">
            <a:extLst>
              <a:ext uri="{FF2B5EF4-FFF2-40B4-BE49-F238E27FC236}">
                <a16:creationId xmlns:a16="http://schemas.microsoft.com/office/drawing/2014/main" id="{7064293F-CA04-3CAF-C1C7-F1E4826DA754}"/>
              </a:ext>
            </a:extLst>
          </p:cNvPr>
          <p:cNvPicPr>
            <a:picLocks noChangeAspect="1"/>
          </p:cNvPicPr>
          <p:nvPr/>
        </p:nvPicPr>
        <p:blipFill>
          <a:blip r:embed="rId2"/>
          <a:stretch>
            <a:fillRect/>
          </a:stretch>
        </p:blipFill>
        <p:spPr>
          <a:xfrm>
            <a:off x="3115187" y="3066026"/>
            <a:ext cx="3759200" cy="508000"/>
          </a:xfrm>
          <a:prstGeom prst="rect">
            <a:avLst/>
          </a:prstGeom>
        </p:spPr>
      </p:pic>
      <p:pic>
        <p:nvPicPr>
          <p:cNvPr id="5" name="Picture 4">
            <a:extLst>
              <a:ext uri="{FF2B5EF4-FFF2-40B4-BE49-F238E27FC236}">
                <a16:creationId xmlns:a16="http://schemas.microsoft.com/office/drawing/2014/main" id="{75F26DC1-D2A3-123F-C4DD-4604261684FD}"/>
              </a:ext>
            </a:extLst>
          </p:cNvPr>
          <p:cNvPicPr>
            <a:picLocks noChangeAspect="1"/>
          </p:cNvPicPr>
          <p:nvPr/>
        </p:nvPicPr>
        <p:blipFill>
          <a:blip r:embed="rId3"/>
          <a:stretch>
            <a:fillRect/>
          </a:stretch>
        </p:blipFill>
        <p:spPr>
          <a:xfrm>
            <a:off x="3841750" y="4454012"/>
            <a:ext cx="4508500" cy="508000"/>
          </a:xfrm>
          <a:prstGeom prst="rect">
            <a:avLst/>
          </a:prstGeom>
        </p:spPr>
      </p:pic>
    </p:spTree>
    <p:extLst>
      <p:ext uri="{BB962C8B-B14F-4D97-AF65-F5344CB8AC3E}">
        <p14:creationId xmlns:p14="http://schemas.microsoft.com/office/powerpoint/2010/main" val="356897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b="1"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Improved </a:t>
            </a:r>
            <a:r>
              <a:rPr lang="en-US" sz="2400" u="none" strike="noStrike" err="1">
                <a:solidFill>
                  <a:srgbClr val="000000"/>
                </a:solidFill>
                <a:effectLst/>
                <a:latin typeface="Neue Haas Grotesk Text Pro" panose="020B0504020202020204" pitchFamily="34" charset="77"/>
              </a:rPr>
              <a:t>BaB</a:t>
            </a:r>
            <a:r>
              <a:rPr lang="en-US" sz="2400"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2828809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A873-84D9-B840-F3FC-DFD272C572B6}"/>
              </a:ext>
            </a:extLst>
          </p:cNvPr>
          <p:cNvSpPr>
            <a:spLocks noGrp="1"/>
          </p:cNvSpPr>
          <p:nvPr>
            <p:ph type="title"/>
          </p:nvPr>
        </p:nvSpPr>
        <p:spPr/>
        <p:txBody>
          <a:bodyPr/>
          <a:lstStyle/>
          <a:p>
            <a:r>
              <a:rPr lang="en-US"/>
              <a:t>Verification Formalism</a:t>
            </a:r>
          </a:p>
        </p:txBody>
      </p:sp>
      <p:sp>
        <p:nvSpPr>
          <p:cNvPr id="3" name="Content Placeholder 2">
            <a:extLst>
              <a:ext uri="{FF2B5EF4-FFF2-40B4-BE49-F238E27FC236}">
                <a16:creationId xmlns:a16="http://schemas.microsoft.com/office/drawing/2014/main" id="{80E0B1FC-B8B6-2A40-8638-7A4FECA66DCE}"/>
              </a:ext>
            </a:extLst>
          </p:cNvPr>
          <p:cNvSpPr>
            <a:spLocks noGrp="1"/>
          </p:cNvSpPr>
          <p:nvPr>
            <p:ph idx="1"/>
          </p:nvPr>
        </p:nvSpPr>
        <p:spPr/>
        <p:txBody>
          <a:bodyPr>
            <a:normAutofit lnSpcReduction="10000"/>
          </a:bodyPr>
          <a:lstStyle/>
          <a:p>
            <a:pPr algn="l"/>
            <a:r>
              <a:rPr lang="en-US" b="1" i="0" u="none" strike="noStrike">
                <a:solidFill>
                  <a:srgbClr val="374151"/>
                </a:solidFill>
                <a:effectLst/>
                <a:latin typeface="Söhne"/>
              </a:rPr>
              <a:t>Verification as a Satisfiability Problem: </a:t>
            </a:r>
            <a:r>
              <a:rPr lang="en-US" b="0" i="0" u="none" strike="noStrike">
                <a:solidFill>
                  <a:srgbClr val="374151"/>
                </a:solidFill>
                <a:effectLst/>
                <a:latin typeface="Söhne"/>
              </a:rPr>
              <a:t>The paper introduces various methods that leverage the piecewise-linear structure of Piecewise-Linear Neural Networks (PL-NNs) to make the verification problem more manageable. These methods all share a common approach: given a property that needs to be proven they attempt to find a counterexample that would make the property false. </a:t>
            </a:r>
            <a:endParaRPr lang="en-US">
              <a:solidFill>
                <a:srgbClr val="374151"/>
              </a:solidFill>
              <a:latin typeface="Söhne"/>
            </a:endParaRPr>
          </a:p>
          <a:p>
            <a:pPr algn="l"/>
            <a:r>
              <a:rPr lang="en-US" b="0" i="0" u="none" strike="noStrike">
                <a:solidFill>
                  <a:srgbClr val="374151"/>
                </a:solidFill>
                <a:effectLst/>
                <a:latin typeface="Söhne"/>
              </a:rPr>
              <a:t>This is done by defining a set of variables representing the network's inputs, hidden units, and outputs, along with a set of constraints that a counterexample must satisfy.</a:t>
            </a:r>
          </a:p>
          <a:p>
            <a:endParaRPr lang="en-US"/>
          </a:p>
        </p:txBody>
      </p:sp>
    </p:spTree>
    <p:extLst>
      <p:ext uri="{BB962C8B-B14F-4D97-AF65-F5344CB8AC3E}">
        <p14:creationId xmlns:p14="http://schemas.microsoft.com/office/powerpoint/2010/main" val="1460598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249-F831-77E5-0EDB-BEF53C224F53}"/>
              </a:ext>
            </a:extLst>
          </p:cNvPr>
          <p:cNvSpPr>
            <a:spLocks noGrp="1"/>
          </p:cNvSpPr>
          <p:nvPr>
            <p:ph type="title"/>
          </p:nvPr>
        </p:nvSpPr>
        <p:spPr/>
        <p:txBody>
          <a:bodyPr/>
          <a:lstStyle/>
          <a:p>
            <a:r>
              <a:rPr lang="en-US"/>
              <a:t>Verification Formalism Contd..</a:t>
            </a:r>
          </a:p>
        </p:txBody>
      </p:sp>
      <p:sp>
        <p:nvSpPr>
          <p:cNvPr id="3" name="Content Placeholder 2">
            <a:extLst>
              <a:ext uri="{FF2B5EF4-FFF2-40B4-BE49-F238E27FC236}">
                <a16:creationId xmlns:a16="http://schemas.microsoft.com/office/drawing/2014/main" id="{127BCDDE-FC98-20D7-162D-F72F65E936A8}"/>
              </a:ext>
            </a:extLst>
          </p:cNvPr>
          <p:cNvSpPr>
            <a:spLocks noGrp="1"/>
          </p:cNvSpPr>
          <p:nvPr>
            <p:ph idx="1"/>
          </p:nvPr>
        </p:nvSpPr>
        <p:spPr>
          <a:xfrm>
            <a:off x="1115568" y="2054942"/>
            <a:ext cx="10168128" cy="4117258"/>
          </a:xfrm>
        </p:spPr>
        <p:txBody>
          <a:bodyPr>
            <a:normAutofit/>
          </a:bodyPr>
          <a:lstStyle/>
          <a:p>
            <a:r>
              <a:rPr lang="en-US" sz="1800">
                <a:effectLst/>
                <a:latin typeface="Calibri" panose="020F0502020204030204" pitchFamily="34" charset="0"/>
                <a:ea typeface="Calibri" panose="020F0502020204030204" pitchFamily="34" charset="0"/>
                <a:cs typeface="Calibri" panose="020F0502020204030204" pitchFamily="34" charset="0"/>
              </a:rPr>
              <a:t>To help design a unified framework, we reduce all instances of verification problems to a canonical representation</a:t>
            </a:r>
            <a:r>
              <a:rPr lang="en-US" sz="1800">
                <a:effectLst/>
                <a:latin typeface="Calibri" panose="020F0502020204030204" pitchFamily="34" charset="0"/>
                <a:cs typeface="Calibri" panose="020F0502020204030204" pitchFamily="34" charset="0"/>
              </a:rPr>
              <a:t> </a:t>
            </a:r>
            <a:endParaRPr lang="en-US" sz="1800" b="0" i="0" u="none" strike="noStrike">
              <a:effectLst/>
              <a:latin typeface="Calibri" panose="020F0502020204030204" pitchFamily="34" charset="0"/>
              <a:cs typeface="Calibri" panose="020F0502020204030204" pitchFamily="34" charset="0"/>
            </a:endParaRPr>
          </a:p>
          <a:p>
            <a:r>
              <a:rPr lang="en-US" sz="1800" b="0" i="0" u="none" strike="noStrike">
                <a:effectLst/>
                <a:latin typeface="Calibri" panose="020F0502020204030204" pitchFamily="34" charset="0"/>
                <a:cs typeface="Calibri" panose="020F0502020204030204" pitchFamily="34" charset="0"/>
              </a:rPr>
              <a:t>Transformed the satisfiability problem into a global </a:t>
            </a:r>
            <a:r>
              <a:rPr lang="en-US" sz="1800">
                <a:latin typeface="Calibri" panose="020F0502020204030204" pitchFamily="34" charset="0"/>
                <a:cs typeface="Calibri" panose="020F0502020204030204" pitchFamily="34" charset="0"/>
              </a:rPr>
              <a:t>optimization problem thus finding the optimal value for the  </a:t>
            </a:r>
            <a:r>
              <a:rPr lang="en-US" sz="1800" b="0" i="0" u="none" strike="noStrike">
                <a:effectLst/>
                <a:latin typeface="Calibri" panose="020F0502020204030204" pitchFamily="34" charset="0"/>
                <a:cs typeface="Calibri" panose="020F0502020204030204" pitchFamily="34" charset="0"/>
              </a:rPr>
              <a:t>specific mathematical function</a:t>
            </a:r>
            <a:r>
              <a:rPr lang="en-US" sz="18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And</a:t>
            </a:r>
            <a:r>
              <a:rPr lang="en-US" sz="2000">
                <a:latin typeface="Calibri" panose="020F0502020204030204" pitchFamily="34" charset="0"/>
                <a:cs typeface="Calibri" panose="020F0502020204030204" pitchFamily="34" charset="0"/>
              </a:rPr>
              <a:t> </a:t>
            </a:r>
            <a:r>
              <a:rPr lang="en-US" sz="1800">
                <a:latin typeface="Calibri" panose="020F0502020204030204" pitchFamily="34" charset="0"/>
                <a:cs typeface="Calibri" panose="020F0502020204030204" pitchFamily="34" charset="0"/>
              </a:rPr>
              <a:t>the</a:t>
            </a:r>
            <a:r>
              <a:rPr lang="en-US" sz="1600">
                <a:effectLst/>
                <a:latin typeface="Calibri" panose="020F0502020204030204" pitchFamily="34" charset="0"/>
                <a:cs typeface="Calibri" panose="020F0502020204030204" pitchFamily="34" charset="0"/>
              </a:rPr>
              <a:t> </a:t>
            </a:r>
            <a:r>
              <a:rPr lang="en-US" sz="1800">
                <a:effectLst/>
                <a:latin typeface="Calibri" panose="020F0502020204030204" pitchFamily="34" charset="0"/>
                <a:cs typeface="Calibri" panose="020F0502020204030204" pitchFamily="34" charset="0"/>
              </a:rPr>
              <a:t>decision will be obtained by checking the sign of the minimum .If global minima is greater than 0, property is true</a:t>
            </a:r>
            <a:endParaRPr lang="en-US">
              <a:latin typeface="Calibri" panose="020F0502020204030204" pitchFamily="34" charset="0"/>
              <a:cs typeface="Calibri" panose="020F0502020204030204" pitchFamily="34" charset="0"/>
            </a:endParaRPr>
          </a:p>
          <a:p>
            <a:pPr marL="0" indent="0">
              <a:buNone/>
            </a:pPr>
            <a:endParaRPr lang="en-US" b="0" i="0" u="none" strike="noStrike">
              <a:solidFill>
                <a:srgbClr val="374151"/>
              </a:solidFill>
              <a:effectLst/>
              <a:latin typeface="Söhne"/>
            </a:endParaRPr>
          </a:p>
          <a:p>
            <a:endParaRPr lang="en-US"/>
          </a:p>
          <a:p>
            <a:r>
              <a:rPr lang="en-US" sz="1800">
                <a:solidFill>
                  <a:srgbClr val="000000"/>
                </a:solidFill>
                <a:effectLst/>
                <a:latin typeface="Calibri" panose="020F0502020204030204" pitchFamily="34" charset="0"/>
                <a:ea typeface="Calibri" panose="020F0502020204030204" pitchFamily="34" charset="0"/>
              </a:rPr>
              <a:t>On the other hand, if the global minimum is negative, then the property is false hence the minimizer provides a counter-example</a:t>
            </a:r>
            <a:r>
              <a:rPr lang="en-US">
                <a:effectLst/>
              </a:rPr>
              <a:t> </a:t>
            </a:r>
            <a:endParaRPr lang="en-US"/>
          </a:p>
        </p:txBody>
      </p:sp>
      <p:pic>
        <p:nvPicPr>
          <p:cNvPr id="4" name="Picture 3">
            <a:extLst>
              <a:ext uri="{FF2B5EF4-FFF2-40B4-BE49-F238E27FC236}">
                <a16:creationId xmlns:a16="http://schemas.microsoft.com/office/drawing/2014/main" id="{C2F39F26-17DA-99B4-39AD-8BC9AC4ED1A8}"/>
              </a:ext>
            </a:extLst>
          </p:cNvPr>
          <p:cNvPicPr>
            <a:picLocks noChangeAspect="1"/>
          </p:cNvPicPr>
          <p:nvPr/>
        </p:nvPicPr>
        <p:blipFill>
          <a:blip r:embed="rId2"/>
          <a:stretch>
            <a:fillRect/>
          </a:stretch>
        </p:blipFill>
        <p:spPr>
          <a:xfrm>
            <a:off x="1504642" y="3819042"/>
            <a:ext cx="5119124" cy="321957"/>
          </a:xfrm>
          <a:prstGeom prst="rect">
            <a:avLst/>
          </a:prstGeom>
        </p:spPr>
      </p:pic>
      <p:pic>
        <p:nvPicPr>
          <p:cNvPr id="5" name="Picture 4">
            <a:extLst>
              <a:ext uri="{FF2B5EF4-FFF2-40B4-BE49-F238E27FC236}">
                <a16:creationId xmlns:a16="http://schemas.microsoft.com/office/drawing/2014/main" id="{225A2634-DE76-8456-1A27-E8490A697732}"/>
              </a:ext>
            </a:extLst>
          </p:cNvPr>
          <p:cNvPicPr>
            <a:picLocks noChangeAspect="1"/>
          </p:cNvPicPr>
          <p:nvPr/>
        </p:nvPicPr>
        <p:blipFill rotWithShape="1">
          <a:blip r:embed="rId3"/>
          <a:srcRect r="1010" b="24863"/>
          <a:stretch/>
        </p:blipFill>
        <p:spPr>
          <a:xfrm>
            <a:off x="4064204" y="4220878"/>
            <a:ext cx="3516466" cy="256655"/>
          </a:xfrm>
          <a:prstGeom prst="rect">
            <a:avLst/>
          </a:prstGeom>
        </p:spPr>
      </p:pic>
    </p:spTree>
    <p:extLst>
      <p:ext uri="{BB962C8B-B14F-4D97-AF65-F5344CB8AC3E}">
        <p14:creationId xmlns:p14="http://schemas.microsoft.com/office/powerpoint/2010/main" val="416789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77FD-8DCB-7A9E-4276-66DB3D62AA93}"/>
              </a:ext>
            </a:extLst>
          </p:cNvPr>
          <p:cNvSpPr>
            <a:spLocks noGrp="1"/>
          </p:cNvSpPr>
          <p:nvPr>
            <p:ph type="title"/>
          </p:nvPr>
        </p:nvSpPr>
        <p:spPr/>
        <p:txBody>
          <a:bodyPr/>
          <a:lstStyle/>
          <a:p>
            <a:r>
              <a:rPr lang="en-US"/>
              <a:t>Toy Example</a:t>
            </a:r>
          </a:p>
        </p:txBody>
      </p:sp>
      <p:pic>
        <p:nvPicPr>
          <p:cNvPr id="4" name="Content Placeholder 3">
            <a:extLst>
              <a:ext uri="{FF2B5EF4-FFF2-40B4-BE49-F238E27FC236}">
                <a16:creationId xmlns:a16="http://schemas.microsoft.com/office/drawing/2014/main" id="{EDD91364-CBC1-8293-6DFC-4902F6645A3E}"/>
              </a:ext>
            </a:extLst>
          </p:cNvPr>
          <p:cNvPicPr>
            <a:picLocks noGrp="1" noChangeAspect="1"/>
          </p:cNvPicPr>
          <p:nvPr>
            <p:ph idx="1"/>
          </p:nvPr>
        </p:nvPicPr>
        <p:blipFill>
          <a:blip r:embed="rId2"/>
          <a:stretch>
            <a:fillRect/>
          </a:stretch>
        </p:blipFill>
        <p:spPr>
          <a:xfrm>
            <a:off x="1681316" y="1592826"/>
            <a:ext cx="8829368" cy="4716534"/>
          </a:xfrm>
          <a:prstGeom prst="rect">
            <a:avLst/>
          </a:prstGeom>
        </p:spPr>
      </p:pic>
    </p:spTree>
    <p:extLst>
      <p:ext uri="{BB962C8B-B14F-4D97-AF65-F5344CB8AC3E}">
        <p14:creationId xmlns:p14="http://schemas.microsoft.com/office/powerpoint/2010/main" val="402247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69C7-E3DE-690B-CB0E-3D7304CBF990}"/>
              </a:ext>
            </a:extLst>
          </p:cNvPr>
          <p:cNvSpPr>
            <a:spLocks noGrp="1"/>
          </p:cNvSpPr>
          <p:nvPr>
            <p:ph type="title"/>
          </p:nvPr>
        </p:nvSpPr>
        <p:spPr/>
        <p:txBody>
          <a:bodyPr/>
          <a:lstStyle/>
          <a:p>
            <a:r>
              <a:rPr lang="en-US"/>
              <a:t>How </a:t>
            </a:r>
            <a:r>
              <a:rPr lang="en-US" err="1">
                <a:latin typeface="Calibri" panose="020F0502020204030204" pitchFamily="34" charset="0"/>
                <a:cs typeface="Calibri" panose="020F0502020204030204" pitchFamily="34" charset="0"/>
              </a:rPr>
              <a:t>BaB</a:t>
            </a:r>
            <a:r>
              <a:rPr lang="en-US"/>
              <a:t> handles the Toy Example</a:t>
            </a:r>
          </a:p>
        </p:txBody>
      </p:sp>
      <p:sp>
        <p:nvSpPr>
          <p:cNvPr id="6" name="Content Placeholder 5">
            <a:extLst>
              <a:ext uri="{FF2B5EF4-FFF2-40B4-BE49-F238E27FC236}">
                <a16:creationId xmlns:a16="http://schemas.microsoft.com/office/drawing/2014/main" id="{BA38DA5B-F5D7-B603-648A-1D42EBD946B8}"/>
              </a:ext>
            </a:extLst>
          </p:cNvPr>
          <p:cNvSpPr>
            <a:spLocks noGrp="1"/>
          </p:cNvSpPr>
          <p:nvPr>
            <p:ph idx="1"/>
          </p:nvPr>
        </p:nvSpPr>
        <p:spPr/>
        <p:txBody>
          <a:bodyPr/>
          <a:lstStyle/>
          <a:p>
            <a:r>
              <a:rPr lang="en-US" b="0" i="0" u="none" strike="noStrike">
                <a:solidFill>
                  <a:srgbClr val="374151"/>
                </a:solidFill>
                <a:effectLst/>
                <a:latin typeface="Söhne"/>
              </a:rPr>
              <a:t>Defining a set of variables representing the network's inputs, hidden units, and output: </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 x</a:t>
            </a:r>
            <a:r>
              <a:rPr lang="en-US" sz="2400" baseline="-2500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,x</a:t>
            </a:r>
            <a:r>
              <a:rPr lang="en-US" sz="2400" baseline="-25000">
                <a:solidFill>
                  <a:srgbClr val="000000"/>
                </a:solidFill>
                <a:effectLst/>
                <a:latin typeface="Cambria" panose="02040503050406030204" pitchFamily="18" charset="0"/>
                <a:ea typeface="Cambria" panose="02040503050406030204" pitchFamily="18" charset="0"/>
                <a:cs typeface="Cambria" panose="02040503050406030204" pitchFamily="18" charset="0"/>
              </a:rPr>
              <a:t>2</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US" sz="2400" i="1" baseline="-25000">
                <a:solidFill>
                  <a:srgbClr val="000000"/>
                </a:solidFill>
                <a:effectLst/>
                <a:latin typeface="Calibri" panose="020F0502020204030204" pitchFamily="34" charset="0"/>
                <a:ea typeface="Calibri" panose="020F0502020204030204" pitchFamily="34" charset="0"/>
              </a:rPr>
              <a:t>in</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US" sz="2400" i="1" baseline="-25000">
                <a:solidFill>
                  <a:srgbClr val="000000"/>
                </a:solidFill>
                <a:effectLst/>
                <a:latin typeface="Calibri" panose="020F0502020204030204" pitchFamily="34" charset="0"/>
                <a:ea typeface="Calibri" panose="020F0502020204030204" pitchFamily="34" charset="0"/>
              </a:rPr>
              <a:t>out</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,b</a:t>
            </a:r>
            <a:r>
              <a:rPr lang="en-US" sz="2400" i="1" baseline="-25000">
                <a:solidFill>
                  <a:srgbClr val="000000"/>
                </a:solidFill>
                <a:effectLst/>
                <a:latin typeface="Calibri" panose="020F0502020204030204" pitchFamily="34" charset="0"/>
                <a:ea typeface="Calibri" panose="020F0502020204030204" pitchFamily="34" charset="0"/>
              </a:rPr>
              <a:t>in</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,b</a:t>
            </a:r>
            <a:r>
              <a:rPr lang="en-US" sz="2400" i="1" baseline="-25000">
                <a:solidFill>
                  <a:srgbClr val="000000"/>
                </a:solidFill>
                <a:effectLst/>
                <a:latin typeface="Calibri" panose="020F0502020204030204" pitchFamily="34" charset="0"/>
                <a:ea typeface="Calibri" panose="020F0502020204030204" pitchFamily="34" charset="0"/>
              </a:rPr>
              <a:t>out</a:t>
            </a:r>
            <a:r>
              <a:rPr lang="en-US" sz="2400" i="1">
                <a:solidFill>
                  <a:srgbClr val="000000"/>
                </a:solidFill>
                <a:effectLst/>
                <a:latin typeface="Cambria" panose="02040503050406030204" pitchFamily="18" charset="0"/>
                <a:ea typeface="Cambria" panose="02040503050406030204" pitchFamily="18" charset="0"/>
                <a:cs typeface="Cambria" panose="02040503050406030204" pitchFamily="18" charset="0"/>
              </a:rPr>
              <a:t>,y</a:t>
            </a:r>
            <a:r>
              <a:rPr lang="en-US">
                <a:effectLst/>
              </a:rPr>
              <a:t> </a:t>
            </a:r>
            <a:endParaRPr lang="en-US" b="0" i="0" u="none" strike="noStrike">
              <a:solidFill>
                <a:srgbClr val="374151"/>
              </a:solidFill>
              <a:effectLst/>
              <a:latin typeface="Söhne"/>
            </a:endParaRPr>
          </a:p>
          <a:p>
            <a:r>
              <a:rPr lang="en-US">
                <a:solidFill>
                  <a:srgbClr val="374151"/>
                </a:solidFill>
                <a:latin typeface="Söhne"/>
              </a:rPr>
              <a:t>Define the constraints:</a:t>
            </a:r>
          </a:p>
        </p:txBody>
      </p:sp>
      <p:pic>
        <p:nvPicPr>
          <p:cNvPr id="7" name="Picture 6">
            <a:extLst>
              <a:ext uri="{FF2B5EF4-FFF2-40B4-BE49-F238E27FC236}">
                <a16:creationId xmlns:a16="http://schemas.microsoft.com/office/drawing/2014/main" id="{35D5A8AA-A4A5-3287-A54D-19C79D3246D2}"/>
              </a:ext>
            </a:extLst>
          </p:cNvPr>
          <p:cNvPicPr>
            <a:picLocks noChangeAspect="1"/>
          </p:cNvPicPr>
          <p:nvPr/>
        </p:nvPicPr>
        <p:blipFill>
          <a:blip r:embed="rId2"/>
          <a:stretch>
            <a:fillRect/>
          </a:stretch>
        </p:blipFill>
        <p:spPr>
          <a:xfrm>
            <a:off x="2248310" y="3885176"/>
            <a:ext cx="4801419" cy="1663700"/>
          </a:xfrm>
          <a:prstGeom prst="rect">
            <a:avLst/>
          </a:prstGeom>
        </p:spPr>
      </p:pic>
      <p:pic>
        <p:nvPicPr>
          <p:cNvPr id="8" name="Picture 7">
            <a:extLst>
              <a:ext uri="{FF2B5EF4-FFF2-40B4-BE49-F238E27FC236}">
                <a16:creationId xmlns:a16="http://schemas.microsoft.com/office/drawing/2014/main" id="{887AFC42-13E6-5AD5-D9E0-01F37E2AF014}"/>
              </a:ext>
            </a:extLst>
          </p:cNvPr>
          <p:cNvPicPr>
            <a:picLocks noChangeAspect="1"/>
          </p:cNvPicPr>
          <p:nvPr/>
        </p:nvPicPr>
        <p:blipFill>
          <a:blip r:embed="rId3"/>
          <a:stretch>
            <a:fillRect/>
          </a:stretch>
        </p:blipFill>
        <p:spPr>
          <a:xfrm>
            <a:off x="8706465" y="3361608"/>
            <a:ext cx="2133600" cy="2006452"/>
          </a:xfrm>
          <a:prstGeom prst="rect">
            <a:avLst/>
          </a:prstGeom>
        </p:spPr>
      </p:pic>
    </p:spTree>
    <p:extLst>
      <p:ext uri="{BB962C8B-B14F-4D97-AF65-F5344CB8AC3E}">
        <p14:creationId xmlns:p14="http://schemas.microsoft.com/office/powerpoint/2010/main" val="348804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59FE-7E20-2D12-8B0F-0B42B50FED1C}"/>
              </a:ext>
            </a:extLst>
          </p:cNvPr>
          <p:cNvSpPr>
            <a:spLocks noGrp="1"/>
          </p:cNvSpPr>
          <p:nvPr>
            <p:ph type="title"/>
          </p:nvPr>
        </p:nvSpPr>
        <p:spPr/>
        <p:txBody>
          <a:bodyPr>
            <a:normAutofit fontScale="90000"/>
          </a:bodyPr>
          <a:lstStyle/>
          <a:p>
            <a:r>
              <a:rPr lang="en-US">
                <a:effectLst/>
                <a:latin typeface="Calibri" panose="020F0502020204030204" pitchFamily="34" charset="0"/>
                <a:cs typeface="Calibri" panose="020F0502020204030204" pitchFamily="34" charset="0"/>
              </a:rPr>
              <a:t>Mixed Integer Linear Programming Formulation </a:t>
            </a:r>
            <a:endParaRPr lang="en-US" sz="72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709E706-1915-A66D-7222-32885C88C8FC}"/>
              </a:ext>
            </a:extLst>
          </p:cNvPr>
          <p:cNvSpPr>
            <a:spLocks noGrp="1"/>
          </p:cNvSpPr>
          <p:nvPr>
            <p:ph idx="1"/>
          </p:nvPr>
        </p:nvSpPr>
        <p:spPr/>
        <p:txBody>
          <a:bodyPr/>
          <a:lstStyle/>
          <a:p>
            <a:r>
              <a:rPr lang="en-US" sz="1400" b="0" i="0" u="none" strike="noStrike">
                <a:effectLst/>
                <a:latin typeface="Calibri" panose="020F0502020204030204" pitchFamily="34" charset="0"/>
                <a:cs typeface="Calibri" panose="020F0502020204030204" pitchFamily="34" charset="0"/>
              </a:rPr>
              <a:t>Paper is dealing with the verification of neural networks with non-linear activation functions. These non-linearities make the verification problem challenging. To simplify the problem, the paper suggests a method to replace these non-linearities with binary variables, turning it into a Mixed Integer Linear Programming (MIP) problem. </a:t>
            </a:r>
          </a:p>
          <a:p>
            <a:r>
              <a:rPr lang="en-US" sz="1400">
                <a:effectLst/>
                <a:latin typeface="Calibri" panose="020F0502020204030204" pitchFamily="34" charset="0"/>
                <a:cs typeface="Calibri" panose="020F0502020204030204" pitchFamily="34" charset="0"/>
              </a:rPr>
              <a:t>Assuming we have access to lower and upper bounds on the values that can be taken by the coordinates of </a:t>
            </a:r>
            <a:r>
              <a:rPr lang="en-US" sz="1400" err="1">
                <a:effectLst/>
                <a:latin typeface="Calibri" panose="020F0502020204030204" pitchFamily="34" charset="0"/>
                <a:cs typeface="Calibri" panose="020F0502020204030204" pitchFamily="34" charset="0"/>
              </a:rPr>
              <a:t>xˆi</a:t>
            </a:r>
            <a:r>
              <a:rPr lang="en-US" sz="1400">
                <a:effectLst/>
                <a:latin typeface="Calibri" panose="020F0502020204030204" pitchFamily="34" charset="0"/>
                <a:cs typeface="Calibri" panose="020F0502020204030204" pitchFamily="34" charset="0"/>
              </a:rPr>
              <a:t>, which we denote li and </a:t>
            </a:r>
            <a:r>
              <a:rPr lang="en-US" sz="1400" err="1">
                <a:effectLst/>
                <a:latin typeface="Calibri" panose="020F0502020204030204" pitchFamily="34" charset="0"/>
                <a:cs typeface="Calibri" panose="020F0502020204030204" pitchFamily="34" charset="0"/>
              </a:rPr>
              <a:t>ui</a:t>
            </a:r>
            <a:r>
              <a:rPr lang="en-US" sz="1400">
                <a:effectLst/>
                <a:latin typeface="Calibri" panose="020F0502020204030204" pitchFamily="34" charset="0"/>
                <a:cs typeface="Calibri" panose="020F0502020204030204" pitchFamily="34" charset="0"/>
              </a:rPr>
              <a:t>, we can replace the non-linearities: </a:t>
            </a:r>
          </a:p>
          <a:p>
            <a:endParaRPr lang="en-US" sz="1800">
              <a:latin typeface="Calibri" panose="020F0502020204030204" pitchFamily="34" charset="0"/>
              <a:cs typeface="Calibri" panose="020F0502020204030204" pitchFamily="34" charset="0"/>
            </a:endParaRPr>
          </a:p>
          <a:p>
            <a:endParaRPr lang="en-US" sz="1800">
              <a:latin typeface="Calibri" panose="020F0502020204030204" pitchFamily="34" charset="0"/>
              <a:cs typeface="Calibri" panose="020F0502020204030204" pitchFamily="34" charset="0"/>
            </a:endParaRPr>
          </a:p>
          <a:p>
            <a:endParaRPr lang="en-US" sz="1800">
              <a:latin typeface="Calibri" panose="020F0502020204030204" pitchFamily="34" charset="0"/>
              <a:cs typeface="Calibri" panose="020F0502020204030204" pitchFamily="34" charset="0"/>
            </a:endParaRPr>
          </a:p>
          <a:p>
            <a:r>
              <a:rPr lang="en-US" sz="1400" b="0" i="0" u="none" strike="noStrike">
                <a:solidFill>
                  <a:srgbClr val="374151"/>
                </a:solidFill>
                <a:effectLst/>
                <a:latin typeface="Söhne"/>
              </a:rPr>
              <a:t>The idea is to use binary variables (0 or 1) to represent whether certain values are turned on or off. Let's say we have a value </a:t>
            </a:r>
            <a:r>
              <a:rPr lang="en-US" sz="1400"/>
              <a:t>xi</a:t>
            </a:r>
            <a:r>
              <a:rPr lang="en-US" sz="1400" b="0" i="0" u="none" strike="noStrike">
                <a:solidFill>
                  <a:srgbClr val="374151"/>
                </a:solidFill>
                <a:effectLst/>
                <a:latin typeface="Söhne"/>
              </a:rPr>
              <a:t>, and we want to know if it's greater than or equal to 0. We can introduce a binary variable </a:t>
            </a:r>
            <a:r>
              <a:rPr lang="el-GR" sz="1400"/>
              <a:t>δ</a:t>
            </a:r>
            <a:r>
              <a:rPr lang="en-US" sz="1400" err="1"/>
              <a:t>i</a:t>
            </a:r>
            <a:r>
              <a:rPr lang="en-US" sz="1400" b="0" i="0" u="none" strike="noStrike">
                <a:solidFill>
                  <a:srgbClr val="374151"/>
                </a:solidFill>
                <a:effectLst/>
                <a:latin typeface="Söhne"/>
              </a:rPr>
              <a:t> to represent this. If </a:t>
            </a:r>
            <a:r>
              <a:rPr lang="el-GR" sz="1400"/>
              <a:t>δ</a:t>
            </a:r>
            <a:r>
              <a:rPr lang="en-US" sz="1400" err="1"/>
              <a:t>i</a:t>
            </a:r>
            <a:r>
              <a:rPr lang="en-US" sz="1400" b="0" i="0" u="none" strike="noStrike">
                <a:solidFill>
                  <a:srgbClr val="374151"/>
                </a:solidFill>
                <a:effectLst/>
                <a:latin typeface="Söhne"/>
              </a:rPr>
              <a:t> is 1, it means </a:t>
            </a:r>
            <a:r>
              <a:rPr lang="en-US" sz="1400"/>
              <a:t>xi</a:t>
            </a:r>
            <a:r>
              <a:rPr lang="en-US" sz="1400" b="0" i="0" u="none" strike="noStrike">
                <a:solidFill>
                  <a:srgbClr val="374151"/>
                </a:solidFill>
                <a:effectLst/>
                <a:latin typeface="Söhne"/>
              </a:rPr>
              <a:t> is turned on and greater than or equal to 0. If </a:t>
            </a:r>
            <a:r>
              <a:rPr lang="el-GR" sz="1400"/>
              <a:t>δ</a:t>
            </a:r>
            <a:r>
              <a:rPr lang="en-US" sz="1400" err="1"/>
              <a:t>i</a:t>
            </a:r>
            <a:r>
              <a:rPr lang="en-US" sz="1400" b="0" i="0" u="none" strike="noStrike">
                <a:solidFill>
                  <a:srgbClr val="374151"/>
                </a:solidFill>
                <a:effectLst/>
                <a:latin typeface="Söhne"/>
              </a:rPr>
              <a:t> is 0, it means </a:t>
            </a:r>
            <a:r>
              <a:rPr lang="en-US" sz="1400"/>
              <a:t>xi</a:t>
            </a:r>
            <a:r>
              <a:rPr lang="en-US" sz="1400" b="0" i="0" u="none" strike="noStrike">
                <a:solidFill>
                  <a:srgbClr val="374151"/>
                </a:solidFill>
                <a:effectLst/>
                <a:latin typeface="Söhne"/>
              </a:rPr>
              <a:t> is turned off and not greater than 0</a:t>
            </a:r>
            <a:endParaRPr lang="en-US" sz="180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116C995-BDF5-31EA-2A81-D7239AC66464}"/>
              </a:ext>
            </a:extLst>
          </p:cNvPr>
          <p:cNvPicPr>
            <a:picLocks noChangeAspect="1"/>
          </p:cNvPicPr>
          <p:nvPr/>
        </p:nvPicPr>
        <p:blipFill>
          <a:blip r:embed="rId2"/>
          <a:stretch>
            <a:fillRect/>
          </a:stretch>
        </p:blipFill>
        <p:spPr>
          <a:xfrm>
            <a:off x="2126635" y="3914877"/>
            <a:ext cx="6680200" cy="660400"/>
          </a:xfrm>
          <a:prstGeom prst="rect">
            <a:avLst/>
          </a:prstGeom>
        </p:spPr>
      </p:pic>
    </p:spTree>
    <p:extLst>
      <p:ext uri="{BB962C8B-B14F-4D97-AF65-F5344CB8AC3E}">
        <p14:creationId xmlns:p14="http://schemas.microsoft.com/office/powerpoint/2010/main" val="54343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AB64-1446-36AA-1143-3C94F9AFE6D8}"/>
              </a:ext>
            </a:extLst>
          </p:cNvPr>
          <p:cNvSpPr>
            <a:spLocks noGrp="1"/>
          </p:cNvSpPr>
          <p:nvPr>
            <p:ph type="title"/>
          </p:nvPr>
        </p:nvSpPr>
        <p:spPr/>
        <p:txBody>
          <a:bodyPr/>
          <a:lstStyle/>
          <a:p>
            <a:r>
              <a:rPr lang="en-US"/>
              <a:t>How Bab Handles MIP</a:t>
            </a:r>
          </a:p>
        </p:txBody>
      </p:sp>
      <p:sp>
        <p:nvSpPr>
          <p:cNvPr id="3" name="Content Placeholder 2">
            <a:extLst>
              <a:ext uri="{FF2B5EF4-FFF2-40B4-BE49-F238E27FC236}">
                <a16:creationId xmlns:a16="http://schemas.microsoft.com/office/drawing/2014/main" id="{70481294-E62F-5BBC-86C5-6909A34B5B1E}"/>
              </a:ext>
            </a:extLst>
          </p:cNvPr>
          <p:cNvSpPr>
            <a:spLocks noGrp="1"/>
          </p:cNvSpPr>
          <p:nvPr>
            <p:ph idx="1"/>
          </p:nvPr>
        </p:nvSpPr>
        <p:spPr>
          <a:xfrm>
            <a:off x="1115568" y="2478024"/>
            <a:ext cx="10388174" cy="3694176"/>
          </a:xfrm>
        </p:spPr>
        <p:txBody>
          <a:bodyPr/>
          <a:lstStyle/>
          <a:p>
            <a:r>
              <a:rPr lang="en-US"/>
              <a:t>Equation 3c of the Toy Example would be encoded as : </a:t>
            </a:r>
            <a:br>
              <a:rPr lang="en-US"/>
            </a:br>
            <a:endParaRPr lang="en-US"/>
          </a:p>
          <a:p>
            <a:endParaRPr lang="en-US"/>
          </a:p>
          <a:p>
            <a:endParaRPr lang="en-US"/>
          </a:p>
          <a:p>
            <a:pPr marL="0" indent="0">
              <a:buNone/>
            </a:pPr>
            <a:r>
              <a:rPr lang="en-US" sz="1800">
                <a:effectLst/>
                <a:latin typeface="SFTI1095"/>
              </a:rPr>
              <a:t>where </a:t>
            </a:r>
            <a:r>
              <a:rPr lang="en-US" sz="1800">
                <a:effectLst/>
                <a:latin typeface="CMMI10"/>
              </a:rPr>
              <a:t>l</a:t>
            </a:r>
            <a:r>
              <a:rPr lang="en-US" sz="1800">
                <a:effectLst/>
                <a:latin typeface="CMMI8"/>
              </a:rPr>
              <a:t>a </a:t>
            </a:r>
            <a:r>
              <a:rPr lang="en-US" sz="1800">
                <a:effectLst/>
                <a:latin typeface="SFTI1095"/>
              </a:rPr>
              <a:t>is a lower bound of the value that </a:t>
            </a:r>
            <a:r>
              <a:rPr lang="en-US" sz="1800">
                <a:effectLst/>
                <a:latin typeface="CMMI10"/>
              </a:rPr>
              <a:t>a</a:t>
            </a:r>
            <a:r>
              <a:rPr lang="en-US" sz="1800">
                <a:effectLst/>
                <a:latin typeface="CMR10"/>
              </a:rPr>
              <a:t>ˆ </a:t>
            </a:r>
            <a:r>
              <a:rPr lang="en-US" sz="1800">
                <a:effectLst/>
                <a:latin typeface="SFTI1095"/>
              </a:rPr>
              <a:t>can take and </a:t>
            </a:r>
            <a:r>
              <a:rPr lang="en-US" sz="1800" err="1">
                <a:effectLst/>
                <a:latin typeface="CMMI10"/>
              </a:rPr>
              <a:t>u</a:t>
            </a:r>
            <a:r>
              <a:rPr lang="en-US" sz="1800" err="1">
                <a:effectLst/>
                <a:latin typeface="CMMI8"/>
              </a:rPr>
              <a:t>a</a:t>
            </a:r>
            <a:r>
              <a:rPr lang="en-US" sz="1800">
                <a:effectLst/>
                <a:latin typeface="CMMI8"/>
              </a:rPr>
              <a:t> </a:t>
            </a:r>
            <a:r>
              <a:rPr lang="en-US" sz="1800">
                <a:effectLst/>
                <a:latin typeface="SFTI1095"/>
              </a:rPr>
              <a:t>is an upper bound. The binary variable </a:t>
            </a:r>
            <a:r>
              <a:rPr lang="el-GR" sz="1800">
                <a:effectLst/>
                <a:latin typeface="CMMI10"/>
              </a:rPr>
              <a:t>δ</a:t>
            </a:r>
            <a:r>
              <a:rPr lang="en-US" sz="1800">
                <a:effectLst/>
                <a:latin typeface="CMMI8"/>
              </a:rPr>
              <a:t>a </a:t>
            </a:r>
            <a:r>
              <a:rPr lang="en-US" sz="1800">
                <a:effectLst/>
                <a:latin typeface="SFTI1095"/>
              </a:rPr>
              <a:t>indicates which phase the </a:t>
            </a:r>
            <a:r>
              <a:rPr lang="en-US" sz="1800" err="1">
                <a:effectLst/>
                <a:latin typeface="SFTI1095"/>
              </a:rPr>
              <a:t>ReLU</a:t>
            </a:r>
            <a:r>
              <a:rPr lang="en-US" sz="1800">
                <a:effectLst/>
                <a:latin typeface="SFTI1095"/>
              </a:rPr>
              <a:t> is in: if </a:t>
            </a:r>
            <a:r>
              <a:rPr lang="el-GR" sz="1800">
                <a:effectLst/>
                <a:latin typeface="CMMI10"/>
              </a:rPr>
              <a:t>δ</a:t>
            </a:r>
            <a:r>
              <a:rPr lang="en-US" sz="1800">
                <a:effectLst/>
                <a:latin typeface="CMMI8"/>
              </a:rPr>
              <a:t>a </a:t>
            </a:r>
            <a:r>
              <a:rPr lang="en-US" sz="1800">
                <a:effectLst/>
                <a:latin typeface="CMR10"/>
              </a:rPr>
              <a:t>= 0</a:t>
            </a:r>
            <a:r>
              <a:rPr lang="en-US" sz="1800">
                <a:effectLst/>
                <a:latin typeface="SFTI1095"/>
              </a:rPr>
              <a:t>, the </a:t>
            </a:r>
            <a:r>
              <a:rPr lang="en-US" sz="1800" err="1">
                <a:effectLst/>
                <a:latin typeface="SFTI1095"/>
              </a:rPr>
              <a:t>ReLU</a:t>
            </a:r>
            <a:r>
              <a:rPr lang="en-US" sz="1800">
                <a:effectLst/>
                <a:latin typeface="SFTI1095"/>
              </a:rPr>
              <a:t> is blocked and </a:t>
            </a:r>
            <a:r>
              <a:rPr lang="en-US" sz="1800">
                <a:effectLst/>
                <a:latin typeface="CMMI10"/>
              </a:rPr>
              <a:t>a </a:t>
            </a:r>
            <a:r>
              <a:rPr lang="en-US" sz="1800">
                <a:effectLst/>
                <a:latin typeface="CMR10"/>
              </a:rPr>
              <a:t>= 0</a:t>
            </a:r>
            <a:r>
              <a:rPr lang="en-US" sz="1800">
                <a:effectLst/>
                <a:latin typeface="SFTI1095"/>
              </a:rPr>
              <a:t>, else the </a:t>
            </a:r>
            <a:r>
              <a:rPr lang="en-US" sz="1800" err="1">
                <a:effectLst/>
                <a:latin typeface="SFTI1095"/>
              </a:rPr>
              <a:t>ReLU</a:t>
            </a:r>
            <a:r>
              <a:rPr lang="en-US" sz="1800">
                <a:effectLst/>
                <a:latin typeface="SFTI1095"/>
              </a:rPr>
              <a:t> is passing and </a:t>
            </a:r>
            <a:r>
              <a:rPr lang="en-US" sz="1800">
                <a:effectLst/>
                <a:latin typeface="CMMI10"/>
              </a:rPr>
              <a:t>a </a:t>
            </a:r>
            <a:r>
              <a:rPr lang="en-US" sz="1800">
                <a:effectLst/>
                <a:latin typeface="CMR10"/>
              </a:rPr>
              <a:t>= </a:t>
            </a:r>
            <a:r>
              <a:rPr lang="en-US" sz="1800">
                <a:effectLst/>
                <a:latin typeface="CMMI10"/>
              </a:rPr>
              <a:t>a</a:t>
            </a:r>
            <a:r>
              <a:rPr lang="en-US" sz="1800">
                <a:effectLst/>
                <a:latin typeface="CMR10"/>
              </a:rPr>
              <a:t>ˆ</a:t>
            </a:r>
            <a:r>
              <a:rPr lang="en-US" sz="1800">
                <a:effectLst/>
                <a:latin typeface="SFTI1095"/>
              </a:rPr>
              <a:t>. The problem remains difficult due to the integer constraint on </a:t>
            </a:r>
            <a:r>
              <a:rPr lang="el-GR" sz="1800">
                <a:effectLst/>
                <a:latin typeface="CMMI10"/>
              </a:rPr>
              <a:t>δ</a:t>
            </a:r>
            <a:r>
              <a:rPr lang="en-US" sz="1800">
                <a:effectLst/>
                <a:latin typeface="CMMI8"/>
              </a:rPr>
              <a:t>a</a:t>
            </a:r>
            <a:r>
              <a:rPr lang="en-US" sz="1800">
                <a:effectLst/>
                <a:latin typeface="SFTI1095"/>
              </a:rPr>
              <a:t>. </a:t>
            </a:r>
            <a:endParaRPr lang="en-US"/>
          </a:p>
          <a:p>
            <a:endParaRPr lang="en-US"/>
          </a:p>
        </p:txBody>
      </p:sp>
      <p:pic>
        <p:nvPicPr>
          <p:cNvPr id="5" name="Picture 4">
            <a:extLst>
              <a:ext uri="{FF2B5EF4-FFF2-40B4-BE49-F238E27FC236}">
                <a16:creationId xmlns:a16="http://schemas.microsoft.com/office/drawing/2014/main" id="{7C1F2767-CB59-F83E-4F26-DFD91171E4FA}"/>
              </a:ext>
            </a:extLst>
          </p:cNvPr>
          <p:cNvPicPr>
            <a:picLocks noChangeAspect="1"/>
          </p:cNvPicPr>
          <p:nvPr/>
        </p:nvPicPr>
        <p:blipFill>
          <a:blip r:embed="rId2"/>
          <a:stretch>
            <a:fillRect/>
          </a:stretch>
        </p:blipFill>
        <p:spPr>
          <a:xfrm>
            <a:off x="1823884" y="3183193"/>
            <a:ext cx="4598833" cy="889000"/>
          </a:xfrm>
          <a:prstGeom prst="rect">
            <a:avLst/>
          </a:prstGeom>
        </p:spPr>
      </p:pic>
      <p:pic>
        <p:nvPicPr>
          <p:cNvPr id="6" name="Picture 5">
            <a:extLst>
              <a:ext uri="{FF2B5EF4-FFF2-40B4-BE49-F238E27FC236}">
                <a16:creationId xmlns:a16="http://schemas.microsoft.com/office/drawing/2014/main" id="{814139E4-4F4E-2B7D-925D-4E33C5D95DB3}"/>
              </a:ext>
            </a:extLst>
          </p:cNvPr>
          <p:cNvPicPr>
            <a:picLocks noChangeAspect="1"/>
          </p:cNvPicPr>
          <p:nvPr/>
        </p:nvPicPr>
        <p:blipFill>
          <a:blip r:embed="rId3"/>
          <a:stretch>
            <a:fillRect/>
          </a:stretch>
        </p:blipFill>
        <p:spPr>
          <a:xfrm>
            <a:off x="8062451" y="3028073"/>
            <a:ext cx="2502310" cy="1445604"/>
          </a:xfrm>
          <a:prstGeom prst="rect">
            <a:avLst/>
          </a:prstGeom>
        </p:spPr>
      </p:pic>
    </p:spTree>
    <p:extLst>
      <p:ext uri="{BB962C8B-B14F-4D97-AF65-F5344CB8AC3E}">
        <p14:creationId xmlns:p14="http://schemas.microsoft.com/office/powerpoint/2010/main" val="73294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Improved </a:t>
            </a:r>
            <a:r>
              <a:rPr lang="en-US" sz="2400" u="none" strike="noStrike" err="1">
                <a:solidFill>
                  <a:srgbClr val="000000"/>
                </a:solidFill>
                <a:effectLst/>
                <a:latin typeface="Neue Haas Grotesk Text Pro" panose="020B0504020202020204" pitchFamily="34" charset="77"/>
              </a:rPr>
              <a:t>BaB</a:t>
            </a:r>
            <a:r>
              <a:rPr lang="en-US" sz="2400"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3483891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b="1"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Improved </a:t>
            </a:r>
            <a:r>
              <a:rPr lang="en-US" sz="2400" u="none" strike="noStrike" err="1">
                <a:solidFill>
                  <a:srgbClr val="000000"/>
                </a:solidFill>
                <a:effectLst/>
                <a:latin typeface="Neue Haas Grotesk Text Pro" panose="020B0504020202020204" pitchFamily="34" charset="77"/>
              </a:rPr>
              <a:t>BaB</a:t>
            </a:r>
            <a:r>
              <a:rPr lang="en-US" sz="2400"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2568818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2BDC-A297-0C8C-F67B-C7BB66B36092}"/>
              </a:ext>
            </a:extLst>
          </p:cNvPr>
          <p:cNvSpPr>
            <a:spLocks noGrp="1"/>
          </p:cNvSpPr>
          <p:nvPr>
            <p:ph type="title"/>
          </p:nvPr>
        </p:nvSpPr>
        <p:spPr>
          <a:xfrm>
            <a:off x="841247" y="978619"/>
            <a:ext cx="3410712" cy="1106424"/>
          </a:xfrm>
        </p:spPr>
        <p:txBody>
          <a:bodyPr>
            <a:normAutofit/>
          </a:bodyPr>
          <a:lstStyle/>
          <a:p>
            <a:r>
              <a:rPr lang="en-US" sz="2800" b="1" u="none" strike="noStrike">
                <a:solidFill>
                  <a:srgbClr val="000000"/>
                </a:solidFill>
                <a:effectLst/>
                <a:latin typeface="Neue Haas Grotesk Text Pro" panose="020B0504020202020204" pitchFamily="34" charset="77"/>
              </a:rPr>
              <a:t>Branch and Bound for Verification</a:t>
            </a:r>
            <a:endParaRPr lang="en-US"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2B5393-6AEF-DB48-379D-F3F353C01F2D}"/>
              </a:ext>
            </a:extLst>
          </p:cNvPr>
          <p:cNvSpPr>
            <a:spLocks noGrp="1"/>
          </p:cNvSpPr>
          <p:nvPr>
            <p:ph idx="1"/>
          </p:nvPr>
        </p:nvSpPr>
        <p:spPr>
          <a:xfrm>
            <a:off x="841248" y="2252870"/>
            <a:ext cx="3412219" cy="3560251"/>
          </a:xfrm>
        </p:spPr>
        <p:txBody>
          <a:bodyPr vert="horz" lIns="91440" tIns="45720" rIns="91440" bIns="45720" rtlCol="0">
            <a:normAutofit fontScale="92500"/>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verification problem can be rephrased as a global optimization problem</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a:solidFill>
                  <a:srgbClr val="000000"/>
                </a:solidFill>
                <a:latin typeface="Arial" panose="020B0604020202020204" pitchFamily="34" charset="0"/>
              </a:rPr>
              <a:t>S</a:t>
            </a:r>
            <a:r>
              <a:rPr lang="en-US" sz="1800" b="0" i="0" u="none" strike="noStrike">
                <a:solidFill>
                  <a:srgbClr val="000000"/>
                </a:solidFill>
                <a:effectLst/>
                <a:latin typeface="Arial" panose="020B0604020202020204" pitchFamily="34" charset="0"/>
              </a:rPr>
              <a:t>eeks global solution(s) of a constrained optimization model</a:t>
            </a:r>
          </a:p>
          <a:p>
            <a:pPr marL="0" indent="0" rtl="0" fontAlgn="base">
              <a:spcBef>
                <a:spcPts val="0"/>
              </a:spcBef>
              <a:spcAft>
                <a:spcPts val="0"/>
              </a:spcAft>
              <a:buNone/>
            </a:pPr>
            <a:endParaRPr lang="en-US" sz="1800" b="0" i="0" u="none"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This paper will present an approach to estimate the global minimum, based on the Branch-and-Bound paradigm</a:t>
            </a:r>
          </a:p>
          <a:p>
            <a:pPr fontAlgn="base">
              <a:spcBef>
                <a:spcPts val="0"/>
              </a:spcBef>
            </a:pPr>
            <a:endParaRPr lang="en-US" sz="1800" b="0" i="0" u="none" strike="noStrike">
              <a:solidFill>
                <a:srgbClr val="000000"/>
              </a:solidFill>
              <a:effectLst/>
              <a:latin typeface="Arial" panose="020B0604020202020204" pitchFamily="34" charset="0"/>
            </a:endParaRPr>
          </a:p>
          <a:p>
            <a:endParaRPr lang="en-US" sz="1700">
              <a:latin typeface="Arial"/>
              <a:cs typeface="Arial"/>
            </a:endParaRPr>
          </a:p>
        </p:txBody>
      </p:sp>
      <p:pic>
        <p:nvPicPr>
          <p:cNvPr id="5" name="Picture 4">
            <a:extLst>
              <a:ext uri="{FF2B5EF4-FFF2-40B4-BE49-F238E27FC236}">
                <a16:creationId xmlns:a16="http://schemas.microsoft.com/office/drawing/2014/main" id="{5D604C4E-022B-9BA9-4BDA-C844D6651CFB}"/>
              </a:ext>
            </a:extLst>
          </p:cNvPr>
          <p:cNvPicPr>
            <a:picLocks noChangeAspect="1"/>
          </p:cNvPicPr>
          <p:nvPr/>
        </p:nvPicPr>
        <p:blipFill>
          <a:blip r:embed="rId2"/>
          <a:stretch>
            <a:fillRect/>
          </a:stretch>
        </p:blipFill>
        <p:spPr>
          <a:xfrm>
            <a:off x="6065364" y="630936"/>
            <a:ext cx="4767383" cy="5495544"/>
          </a:xfrm>
          <a:prstGeom prst="rect">
            <a:avLst/>
          </a:prstGeom>
        </p:spPr>
      </p:pic>
    </p:spTree>
    <p:extLst>
      <p:ext uri="{BB962C8B-B14F-4D97-AF65-F5344CB8AC3E}">
        <p14:creationId xmlns:p14="http://schemas.microsoft.com/office/powerpoint/2010/main" val="91327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2BDC-A297-0C8C-F67B-C7BB66B36092}"/>
              </a:ext>
            </a:extLst>
          </p:cNvPr>
          <p:cNvSpPr>
            <a:spLocks noGrp="1"/>
          </p:cNvSpPr>
          <p:nvPr>
            <p:ph type="title"/>
          </p:nvPr>
        </p:nvSpPr>
        <p:spPr>
          <a:xfrm>
            <a:off x="841247" y="978619"/>
            <a:ext cx="3410712" cy="1106424"/>
          </a:xfrm>
        </p:spPr>
        <p:txBody>
          <a:bodyPr>
            <a:normAutofit/>
          </a:bodyPr>
          <a:lstStyle/>
          <a:p>
            <a:r>
              <a:rPr lang="en-US" sz="2800" b="1" u="none" strike="noStrike">
                <a:solidFill>
                  <a:srgbClr val="000000"/>
                </a:solidFill>
                <a:effectLst/>
                <a:latin typeface="Neue Haas Grotesk Text Pro" panose="020B0504020202020204" pitchFamily="34" charset="77"/>
              </a:rPr>
              <a:t>Branch and Bound for Verification</a:t>
            </a:r>
            <a:endParaRPr lang="en-US"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2B5393-6AEF-DB48-379D-F3F353C01F2D}"/>
              </a:ext>
            </a:extLst>
          </p:cNvPr>
          <p:cNvSpPr>
            <a:spLocks noGrp="1"/>
          </p:cNvSpPr>
          <p:nvPr>
            <p:ph idx="1"/>
          </p:nvPr>
        </p:nvSpPr>
        <p:spPr>
          <a:xfrm>
            <a:off x="841248" y="2252870"/>
            <a:ext cx="3412219" cy="3560251"/>
          </a:xfrm>
        </p:spPr>
        <p:txBody>
          <a:bodyPr vert="horz" lIns="91440" tIns="45720" rIns="91440" bIns="45720" rtlCol="0">
            <a:norm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A </a:t>
            </a:r>
            <a:r>
              <a:rPr lang="en-US" sz="1800" b="1" i="0" u="none" strike="noStrike">
                <a:solidFill>
                  <a:srgbClr val="000000"/>
                </a:solidFill>
                <a:effectLst/>
                <a:latin typeface="Arial" panose="020B0604020202020204" pitchFamily="34" charset="0"/>
              </a:rPr>
              <a:t>search strategy,</a:t>
            </a:r>
            <a:r>
              <a:rPr lang="en-US" sz="1800" b="0" i="0" u="none" strike="noStrike">
                <a:solidFill>
                  <a:srgbClr val="000000"/>
                </a:solidFill>
                <a:effectLst/>
                <a:latin typeface="Arial" panose="020B0604020202020204" pitchFamily="34" charset="0"/>
              </a:rPr>
              <a:t> defined by the </a:t>
            </a:r>
            <a:r>
              <a:rPr lang="en-US" sz="1800" b="0" i="1" u="none" strike="noStrike" err="1">
                <a:solidFill>
                  <a:srgbClr val="000000"/>
                </a:solidFill>
                <a:effectLst/>
                <a:latin typeface="Arial" panose="020B0604020202020204" pitchFamily="34" charset="0"/>
              </a:rPr>
              <a:t>pick_out</a:t>
            </a:r>
            <a:r>
              <a:rPr lang="en-US" sz="1800" b="0" i="0" u="none" strike="noStrike">
                <a:solidFill>
                  <a:srgbClr val="000000"/>
                </a:solidFill>
                <a:effectLst/>
                <a:latin typeface="Arial" panose="020B0604020202020204" pitchFamily="34" charset="0"/>
              </a:rPr>
              <a:t> function, which chooses the next problem to branch on</a:t>
            </a:r>
          </a:p>
        </p:txBody>
      </p:sp>
      <p:pic>
        <p:nvPicPr>
          <p:cNvPr id="5" name="Picture 4">
            <a:extLst>
              <a:ext uri="{FF2B5EF4-FFF2-40B4-BE49-F238E27FC236}">
                <a16:creationId xmlns:a16="http://schemas.microsoft.com/office/drawing/2014/main" id="{5D604C4E-022B-9BA9-4BDA-C844D6651CFB}"/>
              </a:ext>
            </a:extLst>
          </p:cNvPr>
          <p:cNvPicPr>
            <a:picLocks noChangeAspect="1"/>
          </p:cNvPicPr>
          <p:nvPr/>
        </p:nvPicPr>
        <p:blipFill>
          <a:blip r:embed="rId2"/>
          <a:stretch>
            <a:fillRect/>
          </a:stretch>
        </p:blipFill>
        <p:spPr>
          <a:xfrm>
            <a:off x="6065364" y="630936"/>
            <a:ext cx="4767383" cy="5495544"/>
          </a:xfrm>
          <a:prstGeom prst="rect">
            <a:avLst/>
          </a:prstGeom>
        </p:spPr>
      </p:pic>
    </p:spTree>
    <p:extLst>
      <p:ext uri="{BB962C8B-B14F-4D97-AF65-F5344CB8AC3E}">
        <p14:creationId xmlns:p14="http://schemas.microsoft.com/office/powerpoint/2010/main" val="172409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2BDC-A297-0C8C-F67B-C7BB66B36092}"/>
              </a:ext>
            </a:extLst>
          </p:cNvPr>
          <p:cNvSpPr>
            <a:spLocks noGrp="1"/>
          </p:cNvSpPr>
          <p:nvPr>
            <p:ph type="title"/>
          </p:nvPr>
        </p:nvSpPr>
        <p:spPr>
          <a:xfrm>
            <a:off x="841247" y="978619"/>
            <a:ext cx="3410712" cy="1106424"/>
          </a:xfrm>
        </p:spPr>
        <p:txBody>
          <a:bodyPr>
            <a:normAutofit/>
          </a:bodyPr>
          <a:lstStyle/>
          <a:p>
            <a:r>
              <a:rPr lang="en-US" sz="2800" b="1" u="none" strike="noStrike">
                <a:solidFill>
                  <a:srgbClr val="000000"/>
                </a:solidFill>
                <a:effectLst/>
                <a:latin typeface="Neue Haas Grotesk Text Pro" panose="020B0504020202020204" pitchFamily="34" charset="77"/>
              </a:rPr>
              <a:t>Branch and Bound for Verification</a:t>
            </a:r>
            <a:endParaRPr lang="en-US"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2B5393-6AEF-DB48-379D-F3F353C01F2D}"/>
              </a:ext>
            </a:extLst>
          </p:cNvPr>
          <p:cNvSpPr>
            <a:spLocks noGrp="1"/>
          </p:cNvSpPr>
          <p:nvPr>
            <p:ph idx="1"/>
          </p:nvPr>
        </p:nvSpPr>
        <p:spPr>
          <a:xfrm>
            <a:off x="841248" y="2252870"/>
            <a:ext cx="3412219" cy="3560251"/>
          </a:xfrm>
        </p:spPr>
        <p:txBody>
          <a:bodyPr vert="horz" lIns="91440" tIns="45720" rIns="91440" bIns="45720" rtlCol="0">
            <a:normAutofit/>
          </a:bodyPr>
          <a:lstStyle/>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A </a:t>
            </a:r>
            <a:r>
              <a:rPr lang="en-US" sz="1800" b="1" i="0" u="none" strike="noStrike">
                <a:solidFill>
                  <a:srgbClr val="000000"/>
                </a:solidFill>
                <a:effectLst/>
                <a:latin typeface="Arial" panose="020B0604020202020204" pitchFamily="34" charset="0"/>
              </a:rPr>
              <a:t>branching rule</a:t>
            </a:r>
            <a:r>
              <a:rPr lang="en-US" sz="1800" b="0" i="0" u="none" strike="noStrike">
                <a:solidFill>
                  <a:srgbClr val="000000"/>
                </a:solidFill>
                <a:effectLst/>
                <a:latin typeface="Arial" panose="020B0604020202020204" pitchFamily="34" charset="0"/>
              </a:rPr>
              <a:t>, defined by the split function, which takes a problem prob and returns its partition into subproblems such that Ui </a:t>
            </a:r>
            <a:r>
              <a:rPr lang="en-US" sz="1800" b="0" i="0" u="none" strike="noStrike" err="1">
                <a:solidFill>
                  <a:srgbClr val="000000"/>
                </a:solidFill>
                <a:effectLst/>
                <a:latin typeface="Arial" panose="020B0604020202020204" pitchFamily="34" charset="0"/>
              </a:rPr>
              <a:t>subprob_i</a:t>
            </a:r>
            <a:r>
              <a:rPr lang="en-US" sz="1800" b="0" i="0" u="none" strike="noStrike">
                <a:solidFill>
                  <a:srgbClr val="000000"/>
                </a:solidFill>
                <a:effectLst/>
                <a:latin typeface="Arial" panose="020B0604020202020204" pitchFamily="34" charset="0"/>
              </a:rPr>
              <a:t> = prob and that (</a:t>
            </a:r>
            <a:r>
              <a:rPr lang="en-US" sz="1800" b="0" i="0" u="none" strike="noStrike" err="1">
                <a:solidFill>
                  <a:srgbClr val="000000"/>
                </a:solidFill>
                <a:effectLst/>
                <a:latin typeface="Arial" panose="020B0604020202020204" pitchFamily="34" charset="0"/>
              </a:rPr>
              <a:t>subprob_i</a:t>
            </a:r>
            <a:r>
              <a:rPr lang="en-US" sz="1800" b="0" i="0" u="none" strike="noStrike">
                <a:solidFill>
                  <a:srgbClr val="000000"/>
                </a:solidFill>
                <a:effectLst/>
                <a:latin typeface="Arial" panose="020B0604020202020204" pitchFamily="34" charset="0"/>
              </a:rPr>
              <a:t> ∩ </a:t>
            </a:r>
            <a:r>
              <a:rPr lang="en-US" sz="1800" b="0" i="0" u="none" strike="noStrike" err="1">
                <a:solidFill>
                  <a:srgbClr val="000000"/>
                </a:solidFill>
                <a:effectLst/>
                <a:latin typeface="Arial" panose="020B0604020202020204" pitchFamily="34" charset="0"/>
              </a:rPr>
              <a:t>subprob_j</a:t>
            </a:r>
            <a:r>
              <a:rPr lang="en-US" sz="1800" b="0" i="0" u="none" strike="noStrike">
                <a:solidFill>
                  <a:srgbClr val="000000"/>
                </a:solidFill>
                <a:effectLst/>
                <a:latin typeface="Arial" panose="020B0604020202020204" pitchFamily="34" charset="0"/>
              </a:rPr>
              <a:t>) = ∅, ∀</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 ̸= j.</a:t>
            </a:r>
          </a:p>
        </p:txBody>
      </p:sp>
      <p:pic>
        <p:nvPicPr>
          <p:cNvPr id="5" name="Picture 4">
            <a:extLst>
              <a:ext uri="{FF2B5EF4-FFF2-40B4-BE49-F238E27FC236}">
                <a16:creationId xmlns:a16="http://schemas.microsoft.com/office/drawing/2014/main" id="{5D604C4E-022B-9BA9-4BDA-C844D6651CFB}"/>
              </a:ext>
            </a:extLst>
          </p:cNvPr>
          <p:cNvPicPr>
            <a:picLocks noChangeAspect="1"/>
          </p:cNvPicPr>
          <p:nvPr/>
        </p:nvPicPr>
        <p:blipFill>
          <a:blip r:embed="rId2"/>
          <a:stretch>
            <a:fillRect/>
          </a:stretch>
        </p:blipFill>
        <p:spPr>
          <a:xfrm>
            <a:off x="6065364" y="630936"/>
            <a:ext cx="4767383" cy="5495544"/>
          </a:xfrm>
          <a:prstGeom prst="rect">
            <a:avLst/>
          </a:prstGeom>
        </p:spPr>
      </p:pic>
    </p:spTree>
    <p:extLst>
      <p:ext uri="{BB962C8B-B14F-4D97-AF65-F5344CB8AC3E}">
        <p14:creationId xmlns:p14="http://schemas.microsoft.com/office/powerpoint/2010/main" val="2163175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2BDC-A297-0C8C-F67B-C7BB66B36092}"/>
              </a:ext>
            </a:extLst>
          </p:cNvPr>
          <p:cNvSpPr>
            <a:spLocks noGrp="1"/>
          </p:cNvSpPr>
          <p:nvPr>
            <p:ph type="title"/>
          </p:nvPr>
        </p:nvSpPr>
        <p:spPr>
          <a:xfrm>
            <a:off x="841247" y="978619"/>
            <a:ext cx="3410712" cy="1106424"/>
          </a:xfrm>
        </p:spPr>
        <p:txBody>
          <a:bodyPr>
            <a:normAutofit/>
          </a:bodyPr>
          <a:lstStyle/>
          <a:p>
            <a:r>
              <a:rPr lang="en-US" sz="2800" b="1" u="none" strike="noStrike">
                <a:solidFill>
                  <a:srgbClr val="000000"/>
                </a:solidFill>
                <a:effectLst/>
                <a:latin typeface="Neue Haas Grotesk Text Pro" panose="020B0504020202020204" pitchFamily="34" charset="77"/>
              </a:rPr>
              <a:t>Branch and Bound for Verification</a:t>
            </a:r>
            <a:endParaRPr lang="en-US" sz="280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2B5393-6AEF-DB48-379D-F3F353C01F2D}"/>
              </a:ext>
            </a:extLst>
          </p:cNvPr>
          <p:cNvSpPr>
            <a:spLocks noGrp="1"/>
          </p:cNvSpPr>
          <p:nvPr>
            <p:ph idx="1"/>
          </p:nvPr>
        </p:nvSpPr>
        <p:spPr>
          <a:xfrm>
            <a:off x="841248" y="2252870"/>
            <a:ext cx="3412219" cy="3560251"/>
          </a:xfrm>
        </p:spPr>
        <p:txBody>
          <a:bodyPr vert="horz" lIns="91440" tIns="45720" rIns="91440" bIns="45720" rtlCol="0">
            <a:normAutofit/>
          </a:bodyPr>
          <a:lstStyle/>
          <a:p>
            <a:pPr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Arial" panose="020B0604020202020204" pitchFamily="34" charset="0"/>
              </a:rPr>
              <a:t>Bounding methods</a:t>
            </a:r>
            <a:r>
              <a:rPr lang="en-US" sz="1800" b="0" i="0" u="none" strike="noStrike">
                <a:solidFill>
                  <a:srgbClr val="000000"/>
                </a:solidFill>
                <a:effectLst/>
                <a:latin typeface="Arial" panose="020B0604020202020204" pitchFamily="34" charset="0"/>
              </a:rPr>
              <a:t>, defined by the compute_{UB,LB} functions. </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These procedures estimate respectively upper bounds (</a:t>
            </a:r>
            <a:r>
              <a:rPr lang="en-US" sz="1800" b="0" i="0" u="none" strike="noStrike" err="1">
                <a:solidFill>
                  <a:srgbClr val="000000"/>
                </a:solidFill>
                <a:effectLst/>
                <a:latin typeface="Arial" panose="020B0604020202020204" pitchFamily="34" charset="0"/>
              </a:rPr>
              <a:t>prob_ub</a:t>
            </a:r>
            <a:r>
              <a:rPr lang="en-US" sz="1800" b="0" i="0" u="none" strike="noStrike">
                <a:solidFill>
                  <a:srgbClr val="000000"/>
                </a:solidFill>
                <a:effectLst/>
                <a:latin typeface="Arial" panose="020B0604020202020204" pitchFamily="34" charset="0"/>
              </a:rPr>
              <a:t>) and lower bounds (</a:t>
            </a:r>
            <a:r>
              <a:rPr lang="en-US" sz="1800" b="0" i="0" u="none" strike="noStrike" err="1">
                <a:solidFill>
                  <a:srgbClr val="000000"/>
                </a:solidFill>
                <a:effectLst/>
                <a:latin typeface="Arial" panose="020B0604020202020204" pitchFamily="34" charset="0"/>
              </a:rPr>
              <a:t>prob_ub</a:t>
            </a:r>
            <a:r>
              <a:rPr lang="en-US" sz="1800" b="0" i="0" u="none" strike="noStrike">
                <a:solidFill>
                  <a:srgbClr val="000000"/>
                </a:solidFill>
                <a:effectLst/>
                <a:latin typeface="Arial" panose="020B0604020202020204" pitchFamily="34" charset="0"/>
              </a:rPr>
              <a:t>) over the minimum output that the network net can reach over a given (sub-)problem.</a:t>
            </a:r>
          </a:p>
        </p:txBody>
      </p:sp>
      <p:pic>
        <p:nvPicPr>
          <p:cNvPr id="5" name="Picture 4">
            <a:extLst>
              <a:ext uri="{FF2B5EF4-FFF2-40B4-BE49-F238E27FC236}">
                <a16:creationId xmlns:a16="http://schemas.microsoft.com/office/drawing/2014/main" id="{5D604C4E-022B-9BA9-4BDA-C844D6651CFB}"/>
              </a:ext>
            </a:extLst>
          </p:cNvPr>
          <p:cNvPicPr>
            <a:picLocks noChangeAspect="1"/>
          </p:cNvPicPr>
          <p:nvPr/>
        </p:nvPicPr>
        <p:blipFill>
          <a:blip r:embed="rId2"/>
          <a:stretch>
            <a:fillRect/>
          </a:stretch>
        </p:blipFill>
        <p:spPr>
          <a:xfrm>
            <a:off x="6065364" y="630936"/>
            <a:ext cx="4767383" cy="5495544"/>
          </a:xfrm>
          <a:prstGeom prst="rect">
            <a:avLst/>
          </a:prstGeom>
        </p:spPr>
      </p:pic>
    </p:spTree>
    <p:extLst>
      <p:ext uri="{BB962C8B-B14F-4D97-AF65-F5344CB8AC3E}">
        <p14:creationId xmlns:p14="http://schemas.microsoft.com/office/powerpoint/2010/main" val="68174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err="1">
                <a:solidFill>
                  <a:srgbClr val="000000"/>
                </a:solidFill>
                <a:effectLst/>
                <a:latin typeface="Neue Haas Grotesk Text Pro" panose="020B0504020202020204" pitchFamily="34" charset="77"/>
              </a:rPr>
              <a:t>BaB</a:t>
            </a:r>
            <a:r>
              <a:rPr lang="en-US" sz="1800" b="1" u="sng" strike="noStrike">
                <a:solidFill>
                  <a:srgbClr val="000000"/>
                </a:solidFill>
                <a:effectLst/>
                <a:latin typeface="Neue Haas Grotesk Text Pro" panose="020B0504020202020204" pitchFamily="34" charset="77"/>
              </a:rPr>
              <a:t> Reformulations</a:t>
            </a:r>
            <a:endParaRPr lang="en-US" sz="1800" b="0" i="0" u="sng"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does not rely on SMT (Satisfiability modulo theories) Solvers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Reluplex and Planet depend on SMT Solvers</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0" indent="0" rtl="0" fontAlgn="base">
              <a:spcBef>
                <a:spcPts val="0"/>
              </a:spcBef>
              <a:spcAft>
                <a:spcPts val="0"/>
              </a:spcAft>
              <a:buNone/>
            </a:pPr>
            <a:r>
              <a:rPr lang="en-US" sz="1800">
                <a:solidFill>
                  <a:srgbClr val="000000"/>
                </a:solidFill>
                <a:latin typeface="Arial" panose="020B0604020202020204" pitchFamily="34" charset="0"/>
              </a:rPr>
              <a:t>1) </a:t>
            </a:r>
            <a:r>
              <a:rPr lang="en-US" sz="1800" b="1" err="1">
                <a:solidFill>
                  <a:srgbClr val="000000"/>
                </a:solidFill>
                <a:latin typeface="Arial" panose="020B0604020202020204" pitchFamily="34" charset="0"/>
              </a:rPr>
              <a:t>ReluVal</a:t>
            </a:r>
            <a:endParaRPr lang="en-US" sz="1800" b="1"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Arial" panose="020B0604020202020204" pitchFamily="34" charset="0"/>
              </a:rPr>
              <a:t>An </a:t>
            </a:r>
            <a:r>
              <a:rPr lang="en-US" sz="1800" b="1" i="1" u="none" strike="noStrike">
                <a:solidFill>
                  <a:srgbClr val="000000"/>
                </a:solidFill>
                <a:effectLst/>
                <a:latin typeface="Arial" panose="020B0604020202020204" pitchFamily="34" charset="0"/>
              </a:rPr>
              <a:t>input domain branching rule</a:t>
            </a:r>
            <a:r>
              <a:rPr lang="en-US" sz="1800" b="1" i="0" u="none" strike="noStrike">
                <a:solidFill>
                  <a:srgbClr val="000000"/>
                </a:solidFill>
                <a:effectLst/>
                <a:latin typeface="Arial" panose="020B0604020202020204" pitchFamily="34" charset="0"/>
              </a:rPr>
              <a:t> </a:t>
            </a:r>
            <a:r>
              <a:rPr lang="en-US" sz="1800" b="0" i="0" u="none" strike="noStrike">
                <a:solidFill>
                  <a:srgbClr val="000000"/>
                </a:solidFill>
                <a:effectLst/>
                <a:latin typeface="Arial" panose="020B0604020202020204" pitchFamily="34" charset="0"/>
              </a:rPr>
              <a:t>is used, and the split function decides which domain dimension to split on by computing influence metrics based on input-output gradient</a:t>
            </a:r>
          </a:p>
          <a:p>
            <a:pPr marL="0" indent="0" rtl="0" fontAlgn="base">
              <a:spcBef>
                <a:spcPts val="0"/>
              </a:spcBef>
              <a:spcAft>
                <a:spcPts val="0"/>
              </a:spcAft>
              <a:buNone/>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For the </a:t>
            </a:r>
            <a:r>
              <a:rPr lang="en-US" sz="1800" b="1" i="1" u="none" strike="noStrike">
                <a:solidFill>
                  <a:srgbClr val="000000"/>
                </a:solidFill>
                <a:effectLst/>
                <a:latin typeface="Arial" panose="020B0604020202020204" pitchFamily="34" charset="0"/>
              </a:rPr>
              <a:t>bounding</a:t>
            </a:r>
            <a:r>
              <a:rPr lang="en-US" sz="1800" b="1" i="0" u="none" strike="noStrike">
                <a:solidFill>
                  <a:srgbClr val="000000"/>
                </a:solidFill>
                <a:effectLst/>
                <a:latin typeface="Arial" panose="020B0604020202020204" pitchFamily="34" charset="0"/>
              </a:rPr>
              <a:t> </a:t>
            </a:r>
            <a:r>
              <a:rPr lang="en-US" sz="1800" b="1" i="1" u="none" strike="noStrike">
                <a:solidFill>
                  <a:srgbClr val="000000"/>
                </a:solidFill>
                <a:effectLst/>
                <a:latin typeface="Arial" panose="020B0604020202020204" pitchFamily="34" charset="0"/>
              </a:rPr>
              <a:t>method</a:t>
            </a:r>
            <a:r>
              <a:rPr lang="en-US" sz="1800" b="0" i="0" u="none" strike="noStrike">
                <a:solidFill>
                  <a:srgbClr val="000000"/>
                </a:solidFill>
                <a:effectLst/>
                <a:latin typeface="Arial" panose="020B0604020202020204" pitchFamily="34" charset="0"/>
              </a:rPr>
              <a:t>, it uses a novel technique called </a:t>
            </a:r>
            <a:r>
              <a:rPr lang="en-US" sz="1800" b="1" i="0" u="none" strike="noStrike">
                <a:solidFill>
                  <a:srgbClr val="000000"/>
                </a:solidFill>
                <a:effectLst/>
                <a:latin typeface="Arial" panose="020B0604020202020204" pitchFamily="34" charset="0"/>
              </a:rPr>
              <a:t>symbolic interval propagation,</a:t>
            </a:r>
            <a:r>
              <a:rPr lang="en-US" sz="1800" b="0" i="0" u="none" strike="noStrike">
                <a:solidFill>
                  <a:srgbClr val="000000"/>
                </a:solidFill>
                <a:effectLst/>
                <a:latin typeface="Arial" panose="020B0604020202020204" pitchFamily="34" charset="0"/>
              </a:rPr>
              <a:t> which replaces lower and upper bounds by linear equations of input variables and propagates these linear equations in a layer-by-layer order</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By doing so, symbolic intervals can preserve more dependency information than interval arithmetic, and are thus able to achieve tighter final bounds.</a:t>
            </a:r>
          </a:p>
          <a:p>
            <a:pPr marL="0" indent="0" algn="just">
              <a:buNone/>
            </a:pPr>
            <a:endParaRPr lang="en-US">
              <a:latin typeface="Calibri"/>
              <a:cs typeface="Calibri"/>
            </a:endParaRPr>
          </a:p>
        </p:txBody>
      </p:sp>
    </p:spTree>
    <p:extLst>
      <p:ext uri="{BB962C8B-B14F-4D97-AF65-F5344CB8AC3E}">
        <p14:creationId xmlns:p14="http://schemas.microsoft.com/office/powerpoint/2010/main" val="363433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err="1">
                <a:solidFill>
                  <a:srgbClr val="000000"/>
                </a:solidFill>
                <a:effectLst/>
                <a:latin typeface="Neue Haas Grotesk Text Pro" panose="020B0504020202020204" pitchFamily="34" charset="77"/>
              </a:rPr>
              <a:t>BaB</a:t>
            </a:r>
            <a:r>
              <a:rPr lang="en-US" sz="1800" b="1" u="sng" strike="noStrike">
                <a:solidFill>
                  <a:srgbClr val="000000"/>
                </a:solidFill>
                <a:effectLst/>
                <a:latin typeface="Neue Haas Grotesk Text Pro" panose="020B0504020202020204" pitchFamily="34" charset="77"/>
              </a:rPr>
              <a:t> Reformulations</a:t>
            </a:r>
            <a:endParaRPr lang="en-US" sz="1800" b="0" i="0" u="sng"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does not rely on SMT (Satisfiability modulo theories) Solvers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Reluplex and Planet depend on SMT Solvers</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0" indent="0" rtl="0" fontAlgn="base">
              <a:spcBef>
                <a:spcPts val="0"/>
              </a:spcBef>
              <a:spcAft>
                <a:spcPts val="0"/>
              </a:spcAft>
              <a:buNone/>
            </a:pPr>
            <a:r>
              <a:rPr lang="en-US" sz="1800">
                <a:solidFill>
                  <a:srgbClr val="000000"/>
                </a:solidFill>
                <a:latin typeface="Arial" panose="020B0604020202020204" pitchFamily="34" charset="0"/>
              </a:rPr>
              <a:t>2) </a:t>
            </a:r>
            <a:r>
              <a:rPr lang="en-US" sz="1800" b="1">
                <a:solidFill>
                  <a:srgbClr val="000000"/>
                </a:solidFill>
                <a:latin typeface="Arial" panose="020B0604020202020204" pitchFamily="34" charset="0"/>
              </a:rPr>
              <a:t>A V</a:t>
            </a:r>
            <a:r>
              <a:rPr lang="en-US" sz="1800" b="1" i="0" u="none" strike="noStrike">
                <a:solidFill>
                  <a:srgbClr val="000000"/>
                </a:solidFill>
                <a:effectLst/>
                <a:latin typeface="Arial" panose="020B0604020202020204" pitchFamily="34" charset="0"/>
              </a:rPr>
              <a:t>erification procedure via shadow prices</a:t>
            </a:r>
          </a:p>
          <a:p>
            <a:pPr algn="just"/>
            <a:r>
              <a:rPr lang="en-US" sz="1800" b="0" i="0" u="none" strike="noStrike">
                <a:solidFill>
                  <a:srgbClr val="000000"/>
                </a:solidFill>
                <a:effectLst/>
                <a:latin typeface="Arial" panose="020B0604020202020204" pitchFamily="34" charset="0"/>
              </a:rPr>
              <a:t>Inspired by the branching rule used by </a:t>
            </a: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a:t>
            </a:r>
            <a:r>
              <a:rPr lang="en-US" sz="1800" b="0" i="0" u="none" strike="noStrike" err="1">
                <a:solidFill>
                  <a:srgbClr val="000000"/>
                </a:solidFill>
                <a:effectLst/>
                <a:latin typeface="Arial" panose="020B0604020202020204" pitchFamily="34" charset="0"/>
              </a:rPr>
              <a:t>Royo</a:t>
            </a:r>
            <a:r>
              <a:rPr lang="en-US" sz="1800" b="0" i="0" u="none" strike="noStrike">
                <a:solidFill>
                  <a:srgbClr val="000000"/>
                </a:solidFill>
                <a:effectLst/>
                <a:latin typeface="Arial" panose="020B0604020202020204" pitchFamily="34" charset="0"/>
              </a:rPr>
              <a:t> et al. (2019) proposed a </a:t>
            </a:r>
            <a:r>
              <a:rPr lang="en-US" sz="1800" b="1" i="0" u="none" strike="noStrike">
                <a:solidFill>
                  <a:srgbClr val="000000"/>
                </a:solidFill>
                <a:effectLst/>
                <a:latin typeface="Arial" panose="020B0604020202020204" pitchFamily="34" charset="0"/>
              </a:rPr>
              <a:t>verification procedure via shadow prices</a:t>
            </a:r>
            <a:r>
              <a:rPr lang="en-US" sz="1800" b="0" i="0" u="none" strike="noStrike">
                <a:solidFill>
                  <a:srgbClr val="000000"/>
                </a:solidFill>
                <a:effectLst/>
                <a:latin typeface="Arial" panose="020B0604020202020204" pitchFamily="34" charset="0"/>
              </a:rPr>
              <a:t>. This method also adopts a Branch-and-Bound framework</a:t>
            </a:r>
          </a:p>
          <a:p>
            <a:pPr algn="just"/>
            <a:r>
              <a:rPr lang="en-US" sz="1800">
                <a:solidFill>
                  <a:srgbClr val="000000"/>
                </a:solidFill>
                <a:latin typeface="Arial" panose="020B0604020202020204" pitchFamily="34" charset="0"/>
              </a:rPr>
              <a:t>F</a:t>
            </a:r>
            <a:r>
              <a:rPr lang="en-US" sz="1800" b="0" i="0" u="none" strike="noStrike">
                <a:solidFill>
                  <a:srgbClr val="000000"/>
                </a:solidFill>
                <a:effectLst/>
                <a:latin typeface="Arial" panose="020B0604020202020204" pitchFamily="34" charset="0"/>
              </a:rPr>
              <a:t>or the </a:t>
            </a:r>
            <a:r>
              <a:rPr lang="en-US" sz="1800" b="1" i="1" u="none" strike="noStrike">
                <a:solidFill>
                  <a:srgbClr val="000000"/>
                </a:solidFill>
                <a:effectLst/>
                <a:latin typeface="Arial" panose="020B0604020202020204" pitchFamily="34" charset="0"/>
              </a:rPr>
              <a:t>branching rule</a:t>
            </a:r>
            <a:r>
              <a:rPr lang="en-US" sz="1800" b="0" i="0" u="none" strike="noStrike">
                <a:solidFill>
                  <a:srgbClr val="000000"/>
                </a:solidFill>
                <a:effectLst/>
                <a:latin typeface="Arial" panose="020B0604020202020204" pitchFamily="34" charset="0"/>
              </a:rPr>
              <a:t>, the method makes an input split decision through sensitivity studies of the bounds of unfixed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nodes to the change of the input domain</a:t>
            </a:r>
          </a:p>
          <a:p>
            <a:pPr algn="just"/>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1" u="none" strike="noStrike">
                <a:solidFill>
                  <a:srgbClr val="000000"/>
                </a:solidFill>
                <a:effectLst/>
                <a:latin typeface="Arial" panose="020B0604020202020204" pitchFamily="34" charset="0"/>
              </a:rPr>
              <a:t>The </a:t>
            </a:r>
            <a:r>
              <a:rPr lang="en-US" sz="1800" b="1" i="1" u="none" strike="noStrike">
                <a:solidFill>
                  <a:srgbClr val="000000"/>
                </a:solidFill>
                <a:effectLst/>
                <a:latin typeface="Arial" panose="020B0604020202020204" pitchFamily="34" charset="0"/>
              </a:rPr>
              <a:t>bounding method </a:t>
            </a:r>
            <a:r>
              <a:rPr lang="en-US" sz="1800" b="0" u="none" strike="noStrike">
                <a:solidFill>
                  <a:srgbClr val="000000"/>
                </a:solidFill>
                <a:effectLst/>
                <a:latin typeface="Arial" panose="020B0604020202020204" pitchFamily="34" charset="0"/>
              </a:rPr>
              <a:t>is not specified </a:t>
            </a:r>
            <a:r>
              <a:rPr lang="en-US" sz="1800" b="0" i="0" u="none" strike="noStrike">
                <a:solidFill>
                  <a:srgbClr val="000000"/>
                </a:solidFill>
                <a:effectLst/>
                <a:latin typeface="Arial" panose="020B0604020202020204" pitchFamily="34" charset="0"/>
              </a:rPr>
              <a:t>but the same logic has been used to check whether a sub-domain should be stored and further split on or should be pruned </a:t>
            </a:r>
          </a:p>
        </p:txBody>
      </p:sp>
    </p:spTree>
    <p:extLst>
      <p:ext uri="{BB962C8B-B14F-4D97-AF65-F5344CB8AC3E}">
        <p14:creationId xmlns:p14="http://schemas.microsoft.com/office/powerpoint/2010/main" val="89457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err="1">
                <a:solidFill>
                  <a:srgbClr val="000000"/>
                </a:solidFill>
                <a:effectLst/>
                <a:latin typeface="Neue Haas Grotesk Text Pro" panose="020B0504020202020204" pitchFamily="34" charset="77"/>
              </a:rPr>
              <a:t>BaB</a:t>
            </a:r>
            <a:r>
              <a:rPr lang="en-US" sz="1800" b="1" u="sng" strike="noStrike">
                <a:solidFill>
                  <a:srgbClr val="000000"/>
                </a:solidFill>
                <a:effectLst/>
                <a:latin typeface="Neue Haas Grotesk Text Pro" panose="020B0504020202020204" pitchFamily="34" charset="77"/>
              </a:rPr>
              <a:t> Reformulations</a:t>
            </a:r>
            <a:endParaRPr lang="en-US" sz="1800" b="0" i="0" u="sng"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does not rely on SMT (Satisfiability modulo theories) Solvers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Reluplex and Planet depend on SMT Solvers</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0" indent="0" rtl="0" fontAlgn="base">
              <a:spcBef>
                <a:spcPts val="0"/>
              </a:spcBef>
              <a:spcAft>
                <a:spcPts val="0"/>
              </a:spcAft>
              <a:buNone/>
            </a:pPr>
            <a:r>
              <a:rPr lang="en-US" sz="1800">
                <a:solidFill>
                  <a:srgbClr val="000000"/>
                </a:solidFill>
                <a:latin typeface="Arial" panose="020B0604020202020204" pitchFamily="34" charset="0"/>
              </a:rPr>
              <a:t>3) </a:t>
            </a:r>
            <a:r>
              <a:rPr lang="en-US" sz="1800" b="1" i="0" u="none" strike="noStrike" err="1">
                <a:solidFill>
                  <a:srgbClr val="000000"/>
                </a:solidFill>
                <a:effectLst/>
                <a:latin typeface="Arial" panose="020B0604020202020204" pitchFamily="34" charset="0"/>
              </a:rPr>
              <a:t>Neurify</a:t>
            </a:r>
            <a:endParaRPr lang="en-US" sz="1800" b="1" i="0" u="none" strike="noStrike">
              <a:solidFill>
                <a:srgbClr val="000000"/>
              </a:solidFill>
              <a:effectLst/>
              <a:latin typeface="Arial" panose="020B0604020202020204" pitchFamily="34" charset="0"/>
            </a:endParaRPr>
          </a:p>
          <a:p>
            <a:pPr fontAlgn="base">
              <a:spcBef>
                <a:spcPts val="0"/>
              </a:spcBef>
            </a:pPr>
            <a:r>
              <a:rPr lang="en-US" sz="1800" b="0" i="0" u="none" strike="noStrike" err="1">
                <a:solidFill>
                  <a:srgbClr val="000000"/>
                </a:solidFill>
                <a:effectLst/>
                <a:latin typeface="Arial" panose="020B0604020202020204" pitchFamily="34" charset="0"/>
              </a:rPr>
              <a:t>Neurify</a:t>
            </a:r>
            <a:r>
              <a:rPr lang="en-US" sz="1800" b="0" i="0" u="none" strike="noStrike">
                <a:solidFill>
                  <a:srgbClr val="000000"/>
                </a:solidFill>
                <a:effectLst/>
                <a:latin typeface="Arial" panose="020B0604020202020204" pitchFamily="34" charset="0"/>
              </a:rPr>
              <a:t> is an improved version of </a:t>
            </a: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which also uses gradient metrics to make a split decision but it splits on unfixed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nodes. </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1" u="none" strike="noStrike" err="1">
                <a:solidFill>
                  <a:srgbClr val="000000"/>
                </a:solidFill>
                <a:effectLst/>
                <a:latin typeface="Arial" panose="020B0604020202020204" pitchFamily="34" charset="0"/>
              </a:rPr>
              <a:t>Neurify</a:t>
            </a:r>
            <a:r>
              <a:rPr lang="en-US" sz="1800" b="0" i="1" u="none" strike="noStrike">
                <a:solidFill>
                  <a:srgbClr val="000000"/>
                </a:solidFill>
                <a:effectLst/>
                <a:latin typeface="Arial" panose="020B0604020202020204" pitchFamily="34" charset="0"/>
              </a:rPr>
              <a:t> uses a </a:t>
            </a:r>
            <a:r>
              <a:rPr lang="en-US" sz="1800" b="1" i="1" u="none" strike="noStrike">
                <a:solidFill>
                  <a:srgbClr val="000000"/>
                </a:solidFill>
                <a:effectLst/>
                <a:latin typeface="Arial" panose="020B0604020202020204" pitchFamily="34" charset="0"/>
              </a:rPr>
              <a:t>different bounding method</a:t>
            </a:r>
            <a:r>
              <a:rPr lang="en-US" sz="1800" b="0" i="1" u="none" strike="noStrike">
                <a:solidFill>
                  <a:srgbClr val="000000"/>
                </a:solidFill>
                <a:effectLst/>
                <a:latin typeface="Arial" panose="020B0604020202020204" pitchFamily="34" charset="0"/>
              </a:rPr>
              <a:t> </a:t>
            </a:r>
            <a:r>
              <a:rPr lang="en-US" sz="1800" b="0" i="0" u="none" strike="noStrike">
                <a:solidFill>
                  <a:srgbClr val="000000"/>
                </a:solidFill>
                <a:effectLst/>
                <a:latin typeface="Arial" panose="020B0604020202020204" pitchFamily="34" charset="0"/>
              </a:rPr>
              <a:t>than </a:t>
            </a:r>
            <a:r>
              <a:rPr lang="en-US" sz="1800" b="0" i="0" u="none" strike="noStrike" err="1">
                <a:solidFill>
                  <a:srgbClr val="000000"/>
                </a:solidFill>
                <a:effectLst/>
                <a:latin typeface="Arial" panose="020B0604020202020204" pitchFamily="34" charset="0"/>
              </a:rPr>
              <a:t>ReluVal</a:t>
            </a:r>
            <a:r>
              <a:rPr lang="en-US" sz="1800" b="0" i="0" u="none" strike="noStrike">
                <a:solidFill>
                  <a:srgbClr val="000000"/>
                </a:solidFill>
                <a:effectLst/>
                <a:latin typeface="Arial" panose="020B0604020202020204" pitchFamily="34" charset="0"/>
              </a:rPr>
              <a:t> by calling an LP solver instead of computing symbolic interval bounds. </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For all the methods mentioned, no specific search strategy is implemented. All sub-problems are simply enumerated.</a:t>
            </a:r>
          </a:p>
          <a:p>
            <a:pPr marL="0" indent="0" fontAlgn="base">
              <a:spcBef>
                <a:spcPts val="0"/>
              </a:spcBef>
              <a:buNone/>
            </a:pPr>
            <a:endParaRPr lang="en-US" sz="1800" b="1"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88675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lnSpcReduction="10000"/>
          </a:bodyPr>
          <a:lstStyle/>
          <a:p>
            <a:pPr marL="0" indent="0" rtl="0" fontAlgn="base">
              <a:spcBef>
                <a:spcPts val="0"/>
              </a:spcBef>
              <a:spcAft>
                <a:spcPts val="0"/>
              </a:spcAft>
              <a:buNone/>
            </a:pPr>
            <a:r>
              <a:rPr lang="en-US" sz="1800" b="1" u="sng" strike="noStrike">
                <a:solidFill>
                  <a:srgbClr val="000000"/>
                </a:solidFill>
                <a:effectLst/>
                <a:latin typeface="Neue Haas Grotesk Text Pro" panose="020B0504020202020204" pitchFamily="34" charset="77"/>
              </a:rPr>
              <a:t>Reluplex </a:t>
            </a:r>
            <a:r>
              <a:rPr lang="en-US" sz="1800" b="1" strike="noStrike">
                <a:solidFill>
                  <a:srgbClr val="000000"/>
                </a:solidFill>
                <a:effectLst/>
                <a:latin typeface="Neue Haas Grotesk Text Pro" panose="020B0504020202020204" pitchFamily="34" charset="77"/>
              </a:rPr>
              <a:t>-&gt; </a:t>
            </a:r>
            <a:r>
              <a:rPr lang="en-US" sz="1800" b="1" strike="noStrike" err="1">
                <a:solidFill>
                  <a:srgbClr val="000000"/>
                </a:solidFill>
                <a:effectLst/>
                <a:latin typeface="Neue Haas Grotesk Text Pro" panose="020B0504020202020204" pitchFamily="34" charset="77"/>
              </a:rPr>
              <a:t>ReLU</a:t>
            </a:r>
            <a:r>
              <a:rPr lang="en-US" sz="1800" b="1" strike="noStrike">
                <a:solidFill>
                  <a:srgbClr val="000000"/>
                </a:solidFill>
                <a:effectLst/>
                <a:latin typeface="Neue Haas Grotesk Text Pro" panose="020B0504020202020204" pitchFamily="34" charset="77"/>
              </a:rPr>
              <a:t> + Simplex Algorithm</a:t>
            </a:r>
          </a:p>
          <a:p>
            <a:pPr marL="0" indent="0" rtl="0" fontAlgn="base">
              <a:spcBef>
                <a:spcPts val="0"/>
              </a:spcBef>
              <a:spcAft>
                <a:spcPts val="0"/>
              </a:spcAft>
              <a:buNone/>
            </a:pPr>
            <a:endParaRPr lang="en-US" sz="1800" b="0" i="0"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Katz et al. (2017a) present a procedure named </a:t>
            </a:r>
            <a:r>
              <a:rPr lang="en-US" sz="1800" b="1" i="0" u="none" strike="noStrike">
                <a:solidFill>
                  <a:srgbClr val="000000"/>
                </a:solidFill>
                <a:effectLst/>
                <a:latin typeface="Arial" panose="020B0604020202020204" pitchFamily="34" charset="0"/>
              </a:rPr>
              <a:t>Reluplex</a:t>
            </a:r>
            <a:r>
              <a:rPr lang="en-US" sz="1800" b="0" i="0" u="none" strike="noStrike">
                <a:solidFill>
                  <a:srgbClr val="000000"/>
                </a:solidFill>
                <a:effectLst/>
                <a:latin typeface="Arial" panose="020B0604020202020204" pitchFamily="34" charset="0"/>
              </a:rPr>
              <a:t> to verify properties of a Neural Network containing </a:t>
            </a:r>
            <a:r>
              <a:rPr lang="en-US" sz="1800" b="0" i="1" u="none" strike="noStrike">
                <a:solidFill>
                  <a:srgbClr val="000000"/>
                </a:solidFill>
                <a:effectLst/>
                <a:latin typeface="Arial" panose="020B0604020202020204" pitchFamily="34" charset="0"/>
              </a:rPr>
              <a:t>linear functions and </a:t>
            </a:r>
            <a:r>
              <a:rPr lang="en-US" sz="1800" b="0" i="1" u="none" strike="noStrike" err="1">
                <a:solidFill>
                  <a:srgbClr val="000000"/>
                </a:solidFill>
                <a:effectLst/>
                <a:latin typeface="Arial" panose="020B0604020202020204" pitchFamily="34" charset="0"/>
              </a:rPr>
              <a:t>ReLU</a:t>
            </a:r>
            <a:r>
              <a:rPr lang="en-US" sz="1800" b="0" i="1" u="none" strike="noStrike">
                <a:solidFill>
                  <a:srgbClr val="000000"/>
                </a:solidFill>
                <a:effectLst/>
                <a:latin typeface="Arial" panose="020B0604020202020204" pitchFamily="34" charset="0"/>
              </a:rPr>
              <a:t> activation units</a:t>
            </a:r>
            <a:endParaRPr lang="en-US" sz="1800">
              <a:solidFill>
                <a:srgbClr val="000000"/>
              </a:solidFill>
              <a:latin typeface="Arial" panose="020B0604020202020204" pitchFamily="34" charset="0"/>
            </a:endParaRPr>
          </a:p>
          <a:p>
            <a:pPr fontAlgn="base">
              <a:spcBef>
                <a:spcPts val="0"/>
              </a:spcBef>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Reluplex functions as an SMT solver using the </a:t>
            </a:r>
            <a:r>
              <a:rPr lang="en-US" sz="1800" b="0" i="1" u="none" strike="noStrike">
                <a:solidFill>
                  <a:srgbClr val="000000"/>
                </a:solidFill>
                <a:effectLst/>
                <a:latin typeface="Arial" panose="020B0604020202020204" pitchFamily="34" charset="0"/>
              </a:rPr>
              <a:t>splitting-on-demand framework</a:t>
            </a:r>
          </a:p>
          <a:p>
            <a:pPr rtl="0" fontAlgn="base">
              <a:spcBef>
                <a:spcPts val="0"/>
              </a:spcBef>
              <a:spcAft>
                <a:spcPts val="0"/>
              </a:spcAft>
              <a:buFont typeface="Arial" panose="020B0604020202020204" pitchFamily="34" charset="0"/>
              <a:buChar char="•"/>
            </a:pPr>
            <a:endParaRPr lang="en-US" sz="1800" b="0" i="1" u="none"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principle</a:t>
            </a:r>
            <a:r>
              <a:rPr lang="en-US" sz="1800" b="0" i="0" u="none" strike="noStrike">
                <a:solidFill>
                  <a:srgbClr val="000000"/>
                </a:solidFill>
                <a:effectLst/>
                <a:latin typeface="Arial" panose="020B0604020202020204" pitchFamily="34" charset="0"/>
              </a:rPr>
              <a:t> of Reluplex is to always maintain an assignment to all of the variables, even if some of the constraints are violated</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Starting from an initial assignment, it attempts to fix some violated constraints at each step</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 It </a:t>
            </a:r>
            <a:r>
              <a:rPr lang="en-US" sz="1800" b="0" i="1" u="none" strike="noStrike">
                <a:solidFill>
                  <a:srgbClr val="000000"/>
                </a:solidFill>
                <a:effectLst/>
                <a:latin typeface="Arial" panose="020B0604020202020204" pitchFamily="34" charset="0"/>
              </a:rPr>
              <a:t>prioritizes fixing linear constraints</a:t>
            </a:r>
            <a:r>
              <a:rPr lang="en-US" sz="1800" b="0" i="0" u="none" strike="noStrike">
                <a:solidFill>
                  <a:srgbClr val="000000"/>
                </a:solidFill>
                <a:effectLst/>
                <a:latin typeface="Arial" panose="020B0604020202020204" pitchFamily="34" charset="0"/>
              </a:rPr>
              <a:t> </a:t>
            </a:r>
            <a:r>
              <a:rPr lang="en-US" sz="1800" b="0" i="1" u="none" strike="noStrike">
                <a:solidFill>
                  <a:srgbClr val="000000"/>
                </a:solidFill>
                <a:effectLst/>
                <a:latin typeface="Arial" panose="020B0604020202020204" pitchFamily="34" charset="0"/>
              </a:rPr>
              <a:t>using a simplex algorithm</a:t>
            </a:r>
            <a:r>
              <a:rPr lang="en-US" sz="1800" b="0" i="0" u="none" strike="noStrike">
                <a:solidFill>
                  <a:srgbClr val="000000"/>
                </a:solidFill>
                <a:effectLst/>
                <a:latin typeface="Arial" panose="020B0604020202020204" pitchFamily="34" charset="0"/>
              </a:rPr>
              <a:t>, even if it leads to violated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constraints. If no solution to this relaxed problem containing only linear constraints exists, the counterexample search is unsatisfiable</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3789833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a:solidFill>
                  <a:srgbClr val="000000"/>
                </a:solidFill>
                <a:effectLst/>
                <a:latin typeface="Neue Haas Grotesk Text Pro" panose="020B0504020202020204" pitchFamily="34" charset="77"/>
              </a:rPr>
              <a:t>Reluplex </a:t>
            </a:r>
            <a:r>
              <a:rPr lang="en-US" sz="1800" b="1" strike="noStrike">
                <a:solidFill>
                  <a:srgbClr val="000000"/>
                </a:solidFill>
                <a:effectLst/>
                <a:latin typeface="Neue Haas Grotesk Text Pro" panose="020B0504020202020204" pitchFamily="34" charset="77"/>
              </a:rPr>
              <a:t>-&gt; </a:t>
            </a:r>
            <a:r>
              <a:rPr lang="en-US" sz="1800" b="1" strike="noStrike" err="1">
                <a:solidFill>
                  <a:srgbClr val="000000"/>
                </a:solidFill>
                <a:effectLst/>
                <a:latin typeface="Neue Haas Grotesk Text Pro" panose="020B0504020202020204" pitchFamily="34" charset="77"/>
              </a:rPr>
              <a:t>ReLU</a:t>
            </a:r>
            <a:r>
              <a:rPr lang="en-US" sz="1800" b="1" strike="noStrike">
                <a:solidFill>
                  <a:srgbClr val="000000"/>
                </a:solidFill>
                <a:effectLst/>
                <a:latin typeface="Neue Haas Grotesk Text Pro" panose="020B0504020202020204" pitchFamily="34" charset="77"/>
              </a:rPr>
              <a:t> + Simplex Algorithm</a:t>
            </a:r>
          </a:p>
          <a:p>
            <a:pPr marL="0" indent="0" rtl="0" fontAlgn="base">
              <a:spcBef>
                <a:spcPts val="0"/>
              </a:spcBef>
              <a:spcAft>
                <a:spcPts val="0"/>
              </a:spcAft>
              <a:buNone/>
            </a:pPr>
            <a:endParaRPr lang="en-US" sz="1800" b="0" i="0"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Otherwise, either all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are respected, which generates a counterexample, or Reluplex attempts to fix one of the violated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potentially leading to newly violated linear constraints. This process is not guaranteed to converge</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Thus, to make progress, nonlinearities that get fixed too often are split into two cases. Two new problems are generated, each corresponding to one of the phases of the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In the worst setting, the problem will be split completely over all possible combinations of activation patterns, at which point the sub-problems will all be simple LPs</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1" u="none" strike="noStrike">
                <a:solidFill>
                  <a:srgbClr val="000000"/>
                </a:solidFill>
                <a:effectLst/>
                <a:latin typeface="Arial" panose="020B0604020202020204" pitchFamily="34" charset="0"/>
              </a:rPr>
              <a:t>This algorithm is a special case of Branch-and-Bound for satisfiability</a:t>
            </a:r>
          </a:p>
          <a:p>
            <a:pPr marL="0" indent="0" fontAlgn="base">
              <a:spcBef>
                <a:spcPts val="0"/>
              </a:spcBef>
              <a:buNone/>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595188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b="1"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Improved </a:t>
            </a:r>
            <a:r>
              <a:rPr lang="en-US" sz="2400" u="none" strike="noStrike" err="1">
                <a:solidFill>
                  <a:srgbClr val="000000"/>
                </a:solidFill>
                <a:effectLst/>
                <a:latin typeface="Neue Haas Grotesk Text Pro" panose="020B0504020202020204" pitchFamily="34" charset="77"/>
              </a:rPr>
              <a:t>BaB</a:t>
            </a:r>
            <a:r>
              <a:rPr lang="en-US" sz="2400"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295504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a:solidFill>
                  <a:srgbClr val="000000"/>
                </a:solidFill>
                <a:effectLst/>
                <a:latin typeface="Neue Haas Grotesk Text Pro" panose="020B0504020202020204" pitchFamily="34" charset="77"/>
              </a:rPr>
              <a:t>Reluplex </a:t>
            </a:r>
            <a:r>
              <a:rPr lang="en-US" sz="1800" b="1" strike="noStrike">
                <a:solidFill>
                  <a:srgbClr val="000000"/>
                </a:solidFill>
                <a:effectLst/>
                <a:latin typeface="Neue Haas Grotesk Text Pro" panose="020B0504020202020204" pitchFamily="34" charset="77"/>
              </a:rPr>
              <a:t>-&gt; </a:t>
            </a:r>
            <a:r>
              <a:rPr lang="en-US" sz="1800" b="1" strike="noStrike" err="1">
                <a:solidFill>
                  <a:srgbClr val="000000"/>
                </a:solidFill>
                <a:effectLst/>
                <a:latin typeface="Neue Haas Grotesk Text Pro" panose="020B0504020202020204" pitchFamily="34" charset="77"/>
              </a:rPr>
              <a:t>ReLU</a:t>
            </a:r>
            <a:r>
              <a:rPr lang="en-US" sz="1800" b="1" strike="noStrike">
                <a:solidFill>
                  <a:srgbClr val="000000"/>
                </a:solidFill>
                <a:effectLst/>
                <a:latin typeface="Neue Haas Grotesk Text Pro" panose="020B0504020202020204" pitchFamily="34" charset="77"/>
              </a:rPr>
              <a:t> + Simplex Algorithm</a:t>
            </a:r>
          </a:p>
          <a:p>
            <a:pPr marL="0" indent="0" rtl="0" fontAlgn="base">
              <a:spcBef>
                <a:spcPts val="0"/>
              </a:spcBef>
              <a:spcAft>
                <a:spcPts val="0"/>
              </a:spcAft>
              <a:buNone/>
            </a:pPr>
            <a:endParaRPr lang="en-US" sz="1800" b="0" i="0"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search strategy</a:t>
            </a:r>
            <a:r>
              <a:rPr lang="en-US" sz="1800" b="0" i="0" u="none" strike="noStrike">
                <a:solidFill>
                  <a:srgbClr val="000000"/>
                </a:solidFill>
                <a:effectLst/>
                <a:latin typeface="Arial" panose="020B0604020202020204" pitchFamily="34" charset="0"/>
              </a:rPr>
              <a:t> is handled by the SMT core and to the best of our knowledge does not prioritize any (sub-)problems. </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branching rule</a:t>
            </a:r>
            <a:r>
              <a:rPr lang="en-US" sz="1800" b="0" i="0" u="none" strike="noStrike">
                <a:solidFill>
                  <a:srgbClr val="000000"/>
                </a:solidFill>
                <a:effectLst/>
                <a:latin typeface="Arial" panose="020B0604020202020204" pitchFamily="34" charset="0"/>
              </a:rPr>
              <a:t> is implemented by the </a:t>
            </a:r>
            <a:r>
              <a:rPr lang="en-US" sz="1800" b="0" i="1" u="none" strike="noStrike" err="1">
                <a:solidFill>
                  <a:srgbClr val="000000"/>
                </a:solidFill>
                <a:effectLst/>
                <a:latin typeface="Arial" panose="020B0604020202020204" pitchFamily="34" charset="0"/>
              </a:rPr>
              <a:t>ReLU</a:t>
            </a:r>
            <a:r>
              <a:rPr lang="en-US" sz="1800" b="0" i="1" u="none" strike="noStrike">
                <a:solidFill>
                  <a:srgbClr val="000000"/>
                </a:solidFill>
                <a:effectLst/>
                <a:latin typeface="Arial" panose="020B0604020202020204" pitchFamily="34" charset="0"/>
              </a:rPr>
              <a:t>-splitting procedure</a:t>
            </a:r>
            <a:r>
              <a:rPr lang="en-US" sz="1800" b="0" i="0" u="none" strike="noStrike">
                <a:solidFill>
                  <a:srgbClr val="000000"/>
                </a:solidFill>
                <a:effectLst/>
                <a:latin typeface="Arial" panose="020B0604020202020204" pitchFamily="34" charset="0"/>
              </a:rPr>
              <a:t>: when neither the upper bound search, nor the detection of infeasibility are successful, one non-linear constraint over the j-</a:t>
            </a:r>
            <a:r>
              <a:rPr lang="en-US" sz="1800" b="0" i="0" u="none" strike="noStrike" err="1">
                <a:solidFill>
                  <a:srgbClr val="000000"/>
                </a:solidFill>
                <a:effectLst/>
                <a:latin typeface="Arial" panose="020B0604020202020204" pitchFamily="34" charset="0"/>
              </a:rPr>
              <a:t>th</a:t>
            </a:r>
            <a:r>
              <a:rPr lang="en-US" sz="1800" b="0" i="0" u="none" strike="noStrike">
                <a:solidFill>
                  <a:srgbClr val="000000"/>
                </a:solidFill>
                <a:effectLst/>
                <a:latin typeface="Arial" panose="020B0604020202020204" pitchFamily="34" charset="0"/>
              </a:rPr>
              <a:t> neuron of the </a:t>
            </a:r>
            <a:r>
              <a:rPr lang="en-US" sz="1800" b="0" i="0" u="none" strike="noStrike" err="1">
                <a:solidFill>
                  <a:srgbClr val="000000"/>
                </a:solidFill>
                <a:effectLst/>
                <a:latin typeface="Arial" panose="020B0604020202020204" pitchFamily="34" charset="0"/>
              </a:rPr>
              <a:t>i-th</a:t>
            </a:r>
            <a:r>
              <a:rPr lang="en-US" sz="1800" b="0" i="0" u="none" strike="noStrike">
                <a:solidFill>
                  <a:srgbClr val="000000"/>
                </a:solidFill>
                <a:effectLst/>
                <a:latin typeface="Arial" panose="020B0604020202020204" pitchFamily="34" charset="0"/>
              </a:rPr>
              <a:t> layer xi[j] = max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0) is split out into two sub-problems: {xi[j] = 0,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 and {xi[j] =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1" u="none" strike="noStrike">
                <a:solidFill>
                  <a:srgbClr val="000000"/>
                </a:solidFill>
                <a:effectLst/>
                <a:latin typeface="Arial" panose="020B0604020202020204" pitchFamily="34" charset="0"/>
              </a:rPr>
              <a:t>As Reluplex only deals with satisfiability, the analogue of the </a:t>
            </a:r>
            <a:r>
              <a:rPr lang="en-US" sz="1800" b="1" i="1" u="none" strike="noStrike">
                <a:solidFill>
                  <a:srgbClr val="000000"/>
                </a:solidFill>
                <a:effectLst/>
                <a:latin typeface="Arial" panose="020B0604020202020204" pitchFamily="34" charset="0"/>
              </a:rPr>
              <a:t>lower bound computation is an over-approximation of the satisfiability problem</a:t>
            </a:r>
          </a:p>
        </p:txBody>
      </p:sp>
    </p:spTree>
    <p:extLst>
      <p:ext uri="{BB962C8B-B14F-4D97-AF65-F5344CB8AC3E}">
        <p14:creationId xmlns:p14="http://schemas.microsoft.com/office/powerpoint/2010/main" val="514610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a:bodyPr>
          <a:lstStyle/>
          <a:p>
            <a:pPr marL="0" indent="0" rtl="0" fontAlgn="base">
              <a:spcBef>
                <a:spcPts val="0"/>
              </a:spcBef>
              <a:spcAft>
                <a:spcPts val="0"/>
              </a:spcAft>
              <a:buNone/>
            </a:pPr>
            <a:r>
              <a:rPr lang="en-US" sz="1800" b="1" u="sng" strike="noStrike">
                <a:solidFill>
                  <a:srgbClr val="000000"/>
                </a:solidFill>
                <a:effectLst/>
                <a:latin typeface="Neue Haas Grotesk Text Pro" panose="020B0504020202020204" pitchFamily="34" charset="77"/>
              </a:rPr>
              <a:t>Reluplex </a:t>
            </a:r>
            <a:r>
              <a:rPr lang="en-US" sz="1800" b="1" strike="noStrike">
                <a:solidFill>
                  <a:srgbClr val="000000"/>
                </a:solidFill>
                <a:effectLst/>
                <a:latin typeface="Neue Haas Grotesk Text Pro" panose="020B0504020202020204" pitchFamily="34" charset="77"/>
              </a:rPr>
              <a:t>-&gt; </a:t>
            </a:r>
            <a:r>
              <a:rPr lang="en-US" sz="1800" b="1" strike="noStrike" err="1">
                <a:solidFill>
                  <a:srgbClr val="000000"/>
                </a:solidFill>
                <a:effectLst/>
                <a:latin typeface="Neue Haas Grotesk Text Pro" panose="020B0504020202020204" pitchFamily="34" charset="77"/>
              </a:rPr>
              <a:t>ReLU</a:t>
            </a:r>
            <a:r>
              <a:rPr lang="en-US" sz="1800" b="1" strike="noStrike">
                <a:solidFill>
                  <a:srgbClr val="000000"/>
                </a:solidFill>
                <a:effectLst/>
                <a:latin typeface="Neue Haas Grotesk Text Pro" panose="020B0504020202020204" pitchFamily="34" charset="77"/>
              </a:rPr>
              <a:t> + Simplex Algorithm</a:t>
            </a:r>
          </a:p>
          <a:p>
            <a:pPr marL="0" indent="0" fontAlgn="base">
              <a:spcBef>
                <a:spcPts val="0"/>
              </a:spcBef>
              <a:buNone/>
            </a:pPr>
            <a:endParaRPr lang="en-US" sz="1800" i="1">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bounding method </a:t>
            </a:r>
            <a:r>
              <a:rPr lang="en-US" sz="1800" b="0" i="0" u="none" strike="noStrike">
                <a:solidFill>
                  <a:srgbClr val="000000"/>
                </a:solidFill>
                <a:effectLst/>
                <a:latin typeface="Arial" panose="020B0604020202020204" pitchFamily="34" charset="0"/>
              </a:rPr>
              <a:t>used is a convex relaxation, obtained by dropping some of the constraints. The following relaxation is applied to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units for which the sign of the input is unknown (li[j] ≤ 0 and </a:t>
            </a:r>
            <a:r>
              <a:rPr lang="en-US" sz="1800" b="0" i="0" u="none" strike="noStrike" err="1">
                <a:solidFill>
                  <a:srgbClr val="000000"/>
                </a:solidFill>
                <a:effectLst/>
                <a:latin typeface="Arial" panose="020B0604020202020204" pitchFamily="34" charset="0"/>
              </a:rPr>
              <a:t>ui</a:t>
            </a:r>
            <a:r>
              <a:rPr lang="en-US" sz="1800" b="0" i="0" u="none" strike="noStrike">
                <a:solidFill>
                  <a:srgbClr val="000000"/>
                </a:solidFill>
                <a:effectLst/>
                <a:latin typeface="Arial" panose="020B0604020202020204" pitchFamily="34" charset="0"/>
              </a:rPr>
              <a:t>[j] ≥ 0)</a:t>
            </a:r>
          </a:p>
          <a:p>
            <a:pPr fontAlgn="base">
              <a:spcBef>
                <a:spcPts val="0"/>
              </a:spcBef>
            </a:pPr>
            <a:endParaRPr lang="en-US" sz="1800">
              <a:solidFill>
                <a:srgbClr val="000000"/>
              </a:solidFill>
              <a:latin typeface="Arial" panose="020B0604020202020204" pitchFamily="34" charset="0"/>
            </a:endParaRPr>
          </a:p>
          <a:p>
            <a:pPr fontAlgn="base">
              <a:spcBef>
                <a:spcPts val="0"/>
              </a:spcBef>
            </a:pPr>
            <a:endParaRPr lang="en-US" sz="1800" b="0" i="0" u="none" strike="noStrike">
              <a:solidFill>
                <a:srgbClr val="000000"/>
              </a:solidFill>
              <a:effectLst/>
              <a:latin typeface="Arial" panose="020B0604020202020204" pitchFamily="34" charset="0"/>
            </a:endParaRPr>
          </a:p>
          <a:p>
            <a:pPr fontAlgn="base">
              <a:spcBef>
                <a:spcPts val="0"/>
              </a:spcBef>
            </a:pPr>
            <a:r>
              <a:rPr lang="en-US" sz="1800" b="0" i="1" u="none" strike="noStrike">
                <a:solidFill>
                  <a:srgbClr val="000000"/>
                </a:solidFill>
                <a:effectLst/>
                <a:latin typeface="Arial" panose="020B0604020202020204" pitchFamily="34" charset="0"/>
              </a:rPr>
              <a:t>If this relaxation is unsatisfiable, this indicates that the subdomain cannot contain any counterexample and can be pruned out</a:t>
            </a:r>
            <a:endParaRPr lang="en-US" sz="1800" b="0" i="0" u="none" strike="noStrike">
              <a:solidFill>
                <a:srgbClr val="000000"/>
              </a:solidFill>
              <a:effectLst/>
              <a:latin typeface="Arial" panose="020B0604020202020204" pitchFamily="34" charset="0"/>
            </a:endParaRP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The search for an assignment satisfying all the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constraints by iteratively attempting to correct the violated </a:t>
            </a:r>
            <a:r>
              <a:rPr lang="en-US" sz="1800" b="0" i="0" u="none" strike="noStrike" err="1">
                <a:solidFill>
                  <a:srgbClr val="000000"/>
                </a:solidFill>
                <a:effectLst/>
                <a:latin typeface="Arial" panose="020B0604020202020204" pitchFamily="34" charset="0"/>
              </a:rPr>
              <a:t>ReLUs</a:t>
            </a:r>
            <a:r>
              <a:rPr lang="en-US" sz="1800" b="0" i="0" u="none" strike="noStrike">
                <a:solidFill>
                  <a:srgbClr val="000000"/>
                </a:solidFill>
                <a:effectLst/>
                <a:latin typeface="Arial" panose="020B0604020202020204" pitchFamily="34" charset="0"/>
              </a:rPr>
              <a:t> is a heuristic that is equivalent to the search for an upper bound lower than 0: success implies the end of the procedure.</a:t>
            </a:r>
          </a:p>
          <a:p>
            <a:pPr marL="0" indent="0" fontAlgn="base">
              <a:spcBef>
                <a:spcPts val="0"/>
              </a:spcBef>
              <a:buNone/>
            </a:pPr>
            <a:endParaRPr lang="en-US" sz="1800" b="0" i="0" u="none" strike="noStrike">
              <a:solidFill>
                <a:srgbClr val="000000"/>
              </a:solidFill>
              <a:effectLst/>
              <a:latin typeface="Arial" panose="020B0604020202020204" pitchFamily="34" charset="0"/>
            </a:endParaRPr>
          </a:p>
          <a:p>
            <a:pPr marL="0" indent="0" fontAlgn="base">
              <a:spcBef>
                <a:spcPts val="0"/>
              </a:spcBef>
              <a:buNone/>
            </a:pPr>
            <a:endParaRPr lang="en-US" sz="180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C28D0C09-98E6-F369-879B-7FBE6314E832}"/>
              </a:ext>
            </a:extLst>
          </p:cNvPr>
          <p:cNvPicPr>
            <a:picLocks noChangeAspect="1"/>
          </p:cNvPicPr>
          <p:nvPr/>
        </p:nvPicPr>
        <p:blipFill>
          <a:blip r:embed="rId2"/>
          <a:stretch>
            <a:fillRect/>
          </a:stretch>
        </p:blipFill>
        <p:spPr>
          <a:xfrm>
            <a:off x="1997149" y="3752327"/>
            <a:ext cx="7772400" cy="374072"/>
          </a:xfrm>
          <a:prstGeom prst="rect">
            <a:avLst/>
          </a:prstGeom>
        </p:spPr>
      </p:pic>
    </p:spTree>
    <p:extLst>
      <p:ext uri="{BB962C8B-B14F-4D97-AF65-F5344CB8AC3E}">
        <p14:creationId xmlns:p14="http://schemas.microsoft.com/office/powerpoint/2010/main" val="403005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2B2BDC-A297-0C8C-F67B-C7BB66B36092}"/>
              </a:ext>
            </a:extLst>
          </p:cNvPr>
          <p:cNvSpPr>
            <a:spLocks noGrp="1"/>
          </p:cNvSpPr>
          <p:nvPr>
            <p:ph type="title"/>
          </p:nvPr>
        </p:nvSpPr>
        <p:spPr>
          <a:xfrm>
            <a:off x="1115568" y="548640"/>
            <a:ext cx="10168128" cy="1179576"/>
          </a:xfrm>
        </p:spPr>
        <p:txBody>
          <a:bodyPr>
            <a:normAutofit/>
          </a:bodyPr>
          <a:lstStyle/>
          <a:p>
            <a:r>
              <a:rPr lang="en-US" b="1" u="none" strike="noStrike">
                <a:effectLst/>
                <a:latin typeface="Neue Haas Grotesk Text Pro" panose="020B0504020202020204" pitchFamily="34" charset="77"/>
              </a:rPr>
              <a:t>Branch and Bound for Verification</a:t>
            </a:r>
            <a:endParaRPr lang="en-US"/>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2919764-F594-DE85-1B87-D32527C63353}"/>
              </a:ext>
            </a:extLst>
          </p:cNvPr>
          <p:cNvPicPr>
            <a:picLocks noChangeAspect="1"/>
          </p:cNvPicPr>
          <p:nvPr/>
        </p:nvPicPr>
        <p:blipFill>
          <a:blip r:embed="rId2"/>
          <a:stretch>
            <a:fillRect/>
          </a:stretch>
        </p:blipFill>
        <p:spPr>
          <a:xfrm>
            <a:off x="3010797" y="2567445"/>
            <a:ext cx="6203655" cy="3312359"/>
          </a:xfrm>
          <a:prstGeom prst="rect">
            <a:avLst/>
          </a:prstGeom>
        </p:spPr>
      </p:pic>
    </p:spTree>
    <p:extLst>
      <p:ext uri="{BB962C8B-B14F-4D97-AF65-F5344CB8AC3E}">
        <p14:creationId xmlns:p14="http://schemas.microsoft.com/office/powerpoint/2010/main" val="369088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fontScale="92500" lnSpcReduction="10000"/>
          </a:bodyPr>
          <a:lstStyle/>
          <a:p>
            <a:pPr marL="0" indent="0" rtl="0" fontAlgn="base">
              <a:spcBef>
                <a:spcPts val="0"/>
              </a:spcBef>
              <a:spcAft>
                <a:spcPts val="0"/>
              </a:spcAft>
              <a:buNone/>
            </a:pPr>
            <a:r>
              <a:rPr lang="en-US" sz="1800" b="1" u="sng" strike="noStrike">
                <a:solidFill>
                  <a:srgbClr val="000000"/>
                </a:solidFill>
                <a:effectLst/>
                <a:latin typeface="Neue Haas Grotesk Text Pro" panose="020B0504020202020204" pitchFamily="34" charset="77"/>
              </a:rPr>
              <a:t>Planet</a:t>
            </a:r>
            <a:endParaRPr lang="en-US" sz="1800" b="1" strike="noStrike">
              <a:solidFill>
                <a:srgbClr val="000000"/>
              </a:solidFill>
              <a:effectLst/>
              <a:latin typeface="Neue Haas Grotesk Text Pro" panose="020B0504020202020204" pitchFamily="34" charset="77"/>
            </a:endParaRPr>
          </a:p>
          <a:p>
            <a:pPr marL="0" indent="0" fontAlgn="base">
              <a:spcBef>
                <a:spcPts val="0"/>
              </a:spcBef>
              <a:buNone/>
            </a:pPr>
            <a:endParaRPr lang="en-US" sz="1800" i="1">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Ehlers (2017a) also proposed an approach based on SMT. Unlike Reluplex, the proposed tool, named Planet, operates by explicitly </a:t>
            </a:r>
            <a:r>
              <a:rPr lang="en-US" sz="1800" b="0" i="1" u="none" strike="noStrike">
                <a:solidFill>
                  <a:srgbClr val="000000"/>
                </a:solidFill>
                <a:effectLst/>
                <a:latin typeface="Arial" panose="020B0604020202020204" pitchFamily="34" charset="0"/>
              </a:rPr>
              <a:t>attempting to find an assignment to the phase of the non-linearities</a:t>
            </a: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br>
              <a:rPr lang="en-US" sz="1400" b="0">
                <a:effectLst/>
              </a:rPr>
            </a:br>
            <a:r>
              <a:rPr lang="en-US" sz="1800" b="0" i="0" u="none" strike="noStrike">
                <a:solidFill>
                  <a:srgbClr val="000000"/>
                </a:solidFill>
                <a:effectLst/>
                <a:latin typeface="Arial" panose="020B0604020202020204" pitchFamily="34" charset="0"/>
              </a:rPr>
              <a:t>It assigns a value of 0 or 1 to each </a:t>
            </a:r>
            <a:r>
              <a:rPr lang="el-GR" sz="1800" b="0" i="0" u="none" strike="noStrike">
                <a:solidFill>
                  <a:srgbClr val="000000"/>
                </a:solidFill>
                <a:effectLst/>
                <a:latin typeface="Arial" panose="020B0604020202020204" pitchFamily="34" charset="0"/>
              </a:rPr>
              <a:t>δ</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[j] variable, verifying at each step the feasibility of the partial assignment so as to prune infeasible partial assignment early</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As in Reluplex, the </a:t>
            </a:r>
            <a:r>
              <a:rPr lang="en-US" sz="1800" b="1" i="0" u="none" strike="noStrike">
                <a:solidFill>
                  <a:srgbClr val="000000"/>
                </a:solidFill>
                <a:effectLst/>
                <a:latin typeface="Arial" panose="020B0604020202020204" pitchFamily="34" charset="0"/>
              </a:rPr>
              <a:t>search strategy </a:t>
            </a:r>
            <a:r>
              <a:rPr lang="en-US" sz="1800" b="0" i="0" u="none" strike="noStrike">
                <a:solidFill>
                  <a:srgbClr val="000000"/>
                </a:solidFill>
                <a:effectLst/>
                <a:latin typeface="Arial" panose="020B0604020202020204" pitchFamily="34" charset="0"/>
              </a:rPr>
              <a:t>is not explicitly encoded and simply iterates over the (sub-) problems that have not yet been pruned</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branching rule</a:t>
            </a:r>
            <a:r>
              <a:rPr lang="en-US" sz="1800" b="0" i="0" u="none" strike="noStrike">
                <a:solidFill>
                  <a:srgbClr val="000000"/>
                </a:solidFill>
                <a:effectLst/>
                <a:latin typeface="Arial" panose="020B0604020202020204" pitchFamily="34" charset="0"/>
              </a:rPr>
              <a:t> is the same as for Reluplex, as fixing the decision variable </a:t>
            </a:r>
            <a:r>
              <a:rPr lang="el-GR" sz="1800" b="0" i="0" u="none" strike="noStrike">
                <a:solidFill>
                  <a:srgbClr val="000000"/>
                </a:solidFill>
                <a:effectLst/>
                <a:latin typeface="Arial" panose="020B0604020202020204" pitchFamily="34" charset="0"/>
              </a:rPr>
              <a:t>δ</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[j] = 0 is equivalent to choosing {xi[j] = 0,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 and fixing </a:t>
            </a:r>
            <a:r>
              <a:rPr lang="el-GR" sz="1800" b="0" i="0" u="none" strike="noStrike">
                <a:solidFill>
                  <a:srgbClr val="000000"/>
                </a:solidFill>
                <a:effectLst/>
                <a:latin typeface="Arial" panose="020B0604020202020204" pitchFamily="34" charset="0"/>
              </a:rPr>
              <a:t>δ</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[j] = 1 is equivalent to {xi[j] =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Planet does not include any heuristic to prioritize which decision variables should be split over. As a result, there is no mechanism based on a heuristic search of a feasible point to encourage early termination in Planet</a:t>
            </a:r>
          </a:p>
          <a:p>
            <a:pPr marL="0" indent="0" fontAlgn="base">
              <a:spcBef>
                <a:spcPts val="0"/>
              </a:spcBef>
              <a:buNone/>
            </a:pPr>
            <a:endParaRPr 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331782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fontAlgn="base">
              <a:spcBef>
                <a:spcPts val="0"/>
              </a:spcBef>
              <a:spcAft>
                <a:spcPts val="0"/>
              </a:spcAft>
              <a:buNone/>
            </a:pPr>
            <a:r>
              <a:rPr lang="en-US" sz="1700" b="1" u="sng" strike="noStrike">
                <a:solidFill>
                  <a:srgbClr val="000000"/>
                </a:solidFill>
                <a:effectLst/>
                <a:latin typeface="Arial" panose="020B0604020202020204" pitchFamily="34" charset="0"/>
                <a:cs typeface="Arial" panose="020B0604020202020204" pitchFamily="34" charset="0"/>
              </a:rPr>
              <a:t>Planet</a:t>
            </a:r>
          </a:p>
          <a:p>
            <a:pPr marL="0" indent="0" rtl="0" fontAlgn="base">
              <a:spcBef>
                <a:spcPts val="0"/>
              </a:spcBef>
              <a:spcAft>
                <a:spcPts val="0"/>
              </a:spcAft>
              <a:buNone/>
            </a:pPr>
            <a:endParaRPr lang="en-US" sz="1700" b="1" u="sng">
              <a:solidFill>
                <a:srgbClr val="000000"/>
              </a:solidFill>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700" b="0" i="0" u="none" strike="noStrike">
                <a:solidFill>
                  <a:srgbClr val="000000"/>
                </a:solidFill>
                <a:effectLst/>
                <a:latin typeface="Arial" panose="020B0604020202020204" pitchFamily="34" charset="0"/>
                <a:cs typeface="Arial" panose="020B0604020202020204" pitchFamily="34" charset="0"/>
              </a:rPr>
              <a:t>For </a:t>
            </a:r>
            <a:r>
              <a:rPr lang="en-US" sz="1700" b="1" i="0" u="none" strike="noStrike">
                <a:solidFill>
                  <a:srgbClr val="000000"/>
                </a:solidFill>
                <a:effectLst/>
                <a:latin typeface="Arial" panose="020B0604020202020204" pitchFamily="34" charset="0"/>
                <a:cs typeface="Arial" panose="020B0604020202020204" pitchFamily="34" charset="0"/>
              </a:rPr>
              <a:t>satisfiable problems</a:t>
            </a:r>
            <a:r>
              <a:rPr lang="en-US" sz="1700" b="0" i="0" u="none" strike="noStrike">
                <a:solidFill>
                  <a:srgbClr val="000000"/>
                </a:solidFill>
                <a:effectLst/>
                <a:latin typeface="Arial" panose="020B0604020202020204" pitchFamily="34" charset="0"/>
                <a:cs typeface="Arial" panose="020B0604020202020204" pitchFamily="34" charset="0"/>
              </a:rPr>
              <a:t>, only when a full complete assignment is identified is a solution returned. In order to detect incoherent assignments, Ehlers (2017a) introduces a global linear approximation to a neural network, which is used as a bounding method to over- approximate the set of values that each hidden unit can take. </a:t>
            </a:r>
          </a:p>
          <a:p>
            <a:pPr marL="0" indent="0" rtl="0" fontAlgn="base">
              <a:spcBef>
                <a:spcPts val="0"/>
              </a:spcBef>
              <a:spcAft>
                <a:spcPts val="0"/>
              </a:spcAft>
              <a:buNone/>
            </a:pPr>
            <a:endParaRPr lang="en-US" sz="1700" b="0" i="0" u="none" strike="noStrike">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700" b="0" i="0" u="none" strike="noStrike">
                <a:solidFill>
                  <a:srgbClr val="000000"/>
                </a:solidFill>
                <a:effectLst/>
                <a:latin typeface="Arial" panose="020B0604020202020204" pitchFamily="34" charset="0"/>
                <a:cs typeface="Arial" panose="020B0604020202020204" pitchFamily="34" charset="0"/>
              </a:rPr>
              <a:t>In addition to the existing linear constraints, the non-linear constraints are approximated by sets of linear constraints representing the convex hull of each non-linearity treated independently. </a:t>
            </a:r>
          </a:p>
          <a:p>
            <a:pPr fontAlgn="base">
              <a:spcBef>
                <a:spcPts val="0"/>
              </a:spcBef>
            </a:pPr>
            <a:endParaRPr lang="en-US" sz="1700" b="1" u="sng" strike="noStrike">
              <a:solidFill>
                <a:srgbClr val="000000"/>
              </a:solidFill>
              <a:effectLst/>
              <a:latin typeface="Arial" panose="020B0604020202020204" pitchFamily="34" charset="0"/>
              <a:cs typeface="Arial" panose="020B0604020202020204" pitchFamily="34" charset="0"/>
            </a:endParaRPr>
          </a:p>
          <a:p>
            <a:pPr fontAlgn="base">
              <a:spcBef>
                <a:spcPts val="0"/>
              </a:spcBef>
            </a:pPr>
            <a:r>
              <a:rPr lang="en-US" sz="1700">
                <a:effectLst/>
                <a:latin typeface="Arial" panose="020B0604020202020204" pitchFamily="34" charset="0"/>
                <a:cs typeface="Arial" panose="020B0604020202020204" pitchFamily="34" charset="0"/>
              </a:rPr>
              <a:t>Specifically, </a:t>
            </a:r>
            <a:r>
              <a:rPr lang="en-US" sz="1700" err="1">
                <a:effectLst/>
                <a:latin typeface="Arial" panose="020B0604020202020204" pitchFamily="34" charset="0"/>
                <a:cs typeface="Arial" panose="020B0604020202020204" pitchFamily="34" charset="0"/>
              </a:rPr>
              <a:t>ReLUs</a:t>
            </a:r>
            <a:r>
              <a:rPr lang="en-US" sz="1700">
                <a:effectLst/>
                <a:latin typeface="Arial" panose="020B0604020202020204" pitchFamily="34" charset="0"/>
                <a:cs typeface="Arial" panose="020B0604020202020204" pitchFamily="34" charset="0"/>
              </a:rPr>
              <a:t> with input of unknown sign are replaced by the set of equations: </a:t>
            </a:r>
            <a:endParaRPr lang="en-US" sz="1700">
              <a:latin typeface="Arial" panose="020B0604020202020204" pitchFamily="34" charset="0"/>
              <a:cs typeface="Arial" panose="020B0604020202020204" pitchFamily="34" charset="0"/>
            </a:endParaRPr>
          </a:p>
          <a:p>
            <a:pPr fontAlgn="base">
              <a:spcBef>
                <a:spcPts val="0"/>
              </a:spcBef>
            </a:pPr>
            <a:endParaRPr lang="en-US" sz="1700" b="1" strike="noStrike">
              <a:solidFill>
                <a:srgbClr val="000000"/>
              </a:solidFill>
              <a:effectLst/>
              <a:latin typeface="Arial" panose="020B0604020202020204" pitchFamily="34" charset="0"/>
              <a:cs typeface="Arial" panose="020B0604020202020204" pitchFamily="34" charset="0"/>
            </a:endParaRPr>
          </a:p>
          <a:p>
            <a:pPr fontAlgn="base">
              <a:spcBef>
                <a:spcPts val="0"/>
              </a:spcBef>
            </a:pPr>
            <a:endParaRPr lang="en-US" sz="1700">
              <a:solidFill>
                <a:srgbClr val="000000"/>
              </a:solidFill>
              <a:latin typeface="Arial" panose="020B0604020202020204" pitchFamily="34" charset="0"/>
              <a:cs typeface="Arial" panose="020B0604020202020204" pitchFamily="34" charset="0"/>
            </a:endParaRPr>
          </a:p>
          <a:p>
            <a:pPr marL="0" indent="0" fontAlgn="base">
              <a:spcBef>
                <a:spcPts val="0"/>
              </a:spcBef>
              <a:buNone/>
            </a:pPr>
            <a:endParaRPr lang="en-US" sz="1700">
              <a:solidFill>
                <a:srgbClr val="000000"/>
              </a:solidFill>
              <a:latin typeface="Arial" panose="020B0604020202020204" pitchFamily="34" charset="0"/>
              <a:cs typeface="Arial" panose="020B0604020202020204" pitchFamily="34" charset="0"/>
            </a:endParaRPr>
          </a:p>
          <a:p>
            <a:pPr fontAlgn="base">
              <a:spcBef>
                <a:spcPts val="0"/>
              </a:spcBef>
            </a:pPr>
            <a:r>
              <a:rPr lang="en-US" sz="1700" b="0" i="0" u="none" strike="noStrike">
                <a:solidFill>
                  <a:srgbClr val="000000"/>
                </a:solidFill>
                <a:effectLst/>
                <a:latin typeface="Arial" panose="020B0604020202020204" pitchFamily="34" charset="0"/>
                <a:cs typeface="Arial" panose="020B0604020202020204" pitchFamily="34" charset="0"/>
              </a:rPr>
              <a:t>xi[j] corresponds to the value of the j-</a:t>
            </a:r>
            <a:r>
              <a:rPr lang="en-US" sz="1700" b="0" i="0" u="none" strike="noStrike" err="1">
                <a:solidFill>
                  <a:srgbClr val="000000"/>
                </a:solidFill>
                <a:effectLst/>
                <a:latin typeface="Arial" panose="020B0604020202020204" pitchFamily="34" charset="0"/>
                <a:cs typeface="Arial" panose="020B0604020202020204" pitchFamily="34" charset="0"/>
              </a:rPr>
              <a:t>th</a:t>
            </a:r>
            <a:r>
              <a:rPr lang="en-US" sz="1700" b="0" i="0" u="none" strike="noStrike">
                <a:solidFill>
                  <a:srgbClr val="000000"/>
                </a:solidFill>
                <a:effectLst/>
                <a:latin typeface="Arial" panose="020B0604020202020204" pitchFamily="34" charset="0"/>
                <a:cs typeface="Arial" panose="020B0604020202020204" pitchFamily="34" charset="0"/>
              </a:rPr>
              <a:t> coordinate of xi.</a:t>
            </a:r>
          </a:p>
          <a:p>
            <a:pPr fontAlgn="base">
              <a:spcBef>
                <a:spcPts val="0"/>
              </a:spcBef>
            </a:pPr>
            <a:endParaRPr lang="en-US" sz="1700">
              <a:solidFill>
                <a:srgbClr val="00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897877A-120D-7A89-5D41-AF86B360BB16}"/>
              </a:ext>
            </a:extLst>
          </p:cNvPr>
          <p:cNvPicPr>
            <a:picLocks noChangeAspect="1"/>
          </p:cNvPicPr>
          <p:nvPr/>
        </p:nvPicPr>
        <p:blipFill>
          <a:blip r:embed="rId2"/>
          <a:stretch>
            <a:fillRect/>
          </a:stretch>
        </p:blipFill>
        <p:spPr>
          <a:xfrm>
            <a:off x="2446522" y="5158090"/>
            <a:ext cx="7150100" cy="508000"/>
          </a:xfrm>
          <a:prstGeom prst="rect">
            <a:avLst/>
          </a:prstGeom>
        </p:spPr>
      </p:pic>
    </p:spTree>
    <p:extLst>
      <p:ext uri="{BB962C8B-B14F-4D97-AF65-F5344CB8AC3E}">
        <p14:creationId xmlns:p14="http://schemas.microsoft.com/office/powerpoint/2010/main" val="3667077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fontAlgn="base">
              <a:spcBef>
                <a:spcPts val="0"/>
              </a:spcBef>
              <a:spcAft>
                <a:spcPts val="0"/>
              </a:spcAft>
              <a:buNone/>
            </a:pPr>
            <a:r>
              <a:rPr lang="en-US" sz="1700" b="1" u="sng" strike="noStrike">
                <a:solidFill>
                  <a:srgbClr val="000000"/>
                </a:solidFill>
                <a:effectLst/>
                <a:latin typeface="Arial" panose="020B0604020202020204" pitchFamily="34" charset="0"/>
                <a:cs typeface="Arial" panose="020B0604020202020204" pitchFamily="34" charset="0"/>
              </a:rPr>
              <a:t>Planet</a:t>
            </a:r>
          </a:p>
          <a:p>
            <a:pPr marL="0" indent="0" rtl="0" fontAlgn="base">
              <a:spcBef>
                <a:spcPts val="0"/>
              </a:spcBef>
              <a:spcAft>
                <a:spcPts val="0"/>
              </a:spcAft>
              <a:buNone/>
            </a:pPr>
            <a:endParaRPr lang="en-US" sz="1700" b="1" u="sng">
              <a:solidFill>
                <a:srgbClr val="000000"/>
              </a:solidFill>
              <a:latin typeface="Arial" panose="020B0604020202020204" pitchFamily="34" charset="0"/>
              <a:cs typeface="Arial" panose="020B0604020202020204" pitchFamily="34" charset="0"/>
            </a:endParaRPr>
          </a:p>
          <a:p>
            <a:pPr fontAlgn="base">
              <a:spcBef>
                <a:spcPts val="0"/>
              </a:spcBef>
            </a:pPr>
            <a:r>
              <a:rPr lang="en-US" sz="1800" b="0" i="1" u="none" strike="noStrike">
                <a:solidFill>
                  <a:srgbClr val="000000"/>
                </a:solidFill>
                <a:effectLst/>
                <a:latin typeface="Arial" panose="020B0604020202020204" pitchFamily="34" charset="0"/>
              </a:rPr>
              <a:t>Compared with the relaxation of Reluplex Equation 6, the Planet relaxation is tighter</a:t>
            </a:r>
            <a:r>
              <a:rPr lang="en-US" sz="1800" b="0" i="1" u="none" strike="noStrike">
                <a:solidFill>
                  <a:srgbClr val="000000"/>
                </a:solidFill>
                <a:effectLst/>
                <a:latin typeface="Arial" panose="020B0604020202020204" pitchFamily="34" charset="0"/>
                <a:cs typeface="Arial" panose="020B0604020202020204" pitchFamily="34" charset="0"/>
              </a:rPr>
              <a:t>. </a:t>
            </a:r>
            <a:r>
              <a:rPr lang="en-US" sz="1800">
                <a:solidFill>
                  <a:srgbClr val="000000"/>
                </a:solidFill>
                <a:latin typeface="Arial" panose="020B0604020202020204" pitchFamily="34" charset="0"/>
                <a:cs typeface="Arial" panose="020B0604020202020204" pitchFamily="34" charset="0"/>
              </a:rPr>
              <a:t>G</a:t>
            </a:r>
            <a:r>
              <a:rPr lang="en-US" sz="1800" b="0" i="0" u="none" strike="noStrike">
                <a:solidFill>
                  <a:srgbClr val="000000"/>
                </a:solidFill>
                <a:effectLst/>
                <a:latin typeface="Arial" panose="020B0604020202020204" pitchFamily="34" charset="0"/>
              </a:rPr>
              <a:t>iven that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is smaller than </a:t>
            </a:r>
            <a:r>
              <a:rPr lang="en-US" sz="1800" b="0" i="0" u="none" strike="noStrike" err="1">
                <a:solidFill>
                  <a:srgbClr val="000000"/>
                </a:solidFill>
                <a:effectLst/>
                <a:latin typeface="Arial" panose="020B0604020202020204" pitchFamily="34" charset="0"/>
              </a:rPr>
              <a:t>ui</a:t>
            </a:r>
            <a:r>
              <a:rPr lang="en-US" sz="1800" b="0" i="0" u="none" strike="noStrike">
                <a:solidFill>
                  <a:srgbClr val="000000"/>
                </a:solidFill>
                <a:effectLst/>
                <a:latin typeface="Arial" panose="020B0604020202020204" pitchFamily="34" charset="0"/>
              </a:rPr>
              <a:t>[j], the fraction multiplying </a:t>
            </a:r>
            <a:r>
              <a:rPr lang="en-US" sz="1800" b="0" i="0" u="none" strike="noStrike" err="1">
                <a:solidFill>
                  <a:srgbClr val="000000"/>
                </a:solidFill>
                <a:effectLst/>
                <a:latin typeface="Arial" panose="020B0604020202020204" pitchFamily="34" charset="0"/>
              </a:rPr>
              <a:t>ui</a:t>
            </a:r>
            <a:r>
              <a:rPr lang="en-US" sz="1800" b="0" i="0" u="none" strike="noStrike">
                <a:solidFill>
                  <a:srgbClr val="000000"/>
                </a:solidFill>
                <a:effectLst/>
                <a:latin typeface="Arial" panose="020B0604020202020204" pitchFamily="34" charset="0"/>
              </a:rPr>
              <a:t>[j] is necessarily smaller than 1, implying that this provides a tighter bounds on xi[j]</a:t>
            </a:r>
          </a:p>
          <a:p>
            <a:pPr fontAlgn="base">
              <a:spcBef>
                <a:spcPts val="0"/>
              </a:spcBef>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To use this approximation to compute better bounds than the ones given by simple interval arithmetic, it is possible to leverage the feed-forward structure of the neural networks and obtain bounds one layer at a time</a:t>
            </a:r>
          </a:p>
          <a:p>
            <a:pPr fontAlgn="base">
              <a:spcBef>
                <a:spcPts val="0"/>
              </a:spcBef>
            </a:pPr>
            <a:endParaRPr lang="en-US" sz="1800" b="0" i="1" u="none"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Having included all the constraints up until the </a:t>
            </a:r>
            <a:r>
              <a:rPr lang="en-US" sz="1800" b="0" i="0" u="none" strike="noStrike" err="1">
                <a:solidFill>
                  <a:srgbClr val="000000"/>
                </a:solidFill>
                <a:effectLst/>
                <a:latin typeface="Arial" panose="020B0604020202020204" pitchFamily="34" charset="0"/>
              </a:rPr>
              <a:t>i-th</a:t>
            </a:r>
            <a:r>
              <a:rPr lang="en-US" sz="1800" b="0" i="0" u="none" strike="noStrike">
                <a:solidFill>
                  <a:srgbClr val="000000"/>
                </a:solidFill>
                <a:effectLst/>
                <a:latin typeface="Arial" panose="020B0604020202020204" pitchFamily="34" charset="0"/>
              </a:rPr>
              <a:t> layer (not including the </a:t>
            </a:r>
            <a:r>
              <a:rPr lang="en-US" sz="1800" b="0" i="0" u="none" strike="noStrike" err="1">
                <a:solidFill>
                  <a:srgbClr val="000000"/>
                </a:solidFill>
                <a:effectLst/>
                <a:latin typeface="Arial" panose="020B0604020202020204" pitchFamily="34" charset="0"/>
              </a:rPr>
              <a:t>i-th</a:t>
            </a:r>
            <a:r>
              <a:rPr lang="en-US" sz="1800" b="0" i="0" u="none" strike="noStrike">
                <a:solidFill>
                  <a:srgbClr val="000000"/>
                </a:solidFill>
                <a:effectLst/>
                <a:latin typeface="Arial" panose="020B0604020202020204" pitchFamily="34" charset="0"/>
              </a:rPr>
              <a:t> layer), it is possible to optimize over the resulting linear programming problem and obtain bounds for all the units of the </a:t>
            </a:r>
            <a:r>
              <a:rPr lang="en-US" sz="1800" b="0" i="0" u="none" strike="noStrike" err="1">
                <a:solidFill>
                  <a:srgbClr val="000000"/>
                </a:solidFill>
                <a:effectLst/>
                <a:latin typeface="Arial" panose="020B0604020202020204" pitchFamily="34" charset="0"/>
              </a:rPr>
              <a:t>i-th</a:t>
            </a:r>
            <a:r>
              <a:rPr lang="en-US" sz="1800" b="0" i="0" u="none" strike="noStrike">
                <a:solidFill>
                  <a:srgbClr val="000000"/>
                </a:solidFill>
                <a:effectLst/>
                <a:latin typeface="Arial" panose="020B0604020202020204" pitchFamily="34" charset="0"/>
              </a:rPr>
              <a:t> layer, which in turn will allow us to create the constraints Equation 7 for the next layer</a:t>
            </a:r>
          </a:p>
        </p:txBody>
      </p:sp>
    </p:spTree>
    <p:extLst>
      <p:ext uri="{BB962C8B-B14F-4D97-AF65-F5344CB8AC3E}">
        <p14:creationId xmlns:p14="http://schemas.microsoft.com/office/powerpoint/2010/main" val="2494289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Branch and Bound for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fontAlgn="base">
              <a:spcBef>
                <a:spcPts val="0"/>
              </a:spcBef>
              <a:spcAft>
                <a:spcPts val="0"/>
              </a:spcAft>
              <a:buNone/>
            </a:pPr>
            <a:r>
              <a:rPr lang="en-US" sz="1700" b="1" u="sng" strike="noStrike">
                <a:solidFill>
                  <a:srgbClr val="000000"/>
                </a:solidFill>
                <a:effectLst/>
                <a:latin typeface="Arial" panose="020B0604020202020204" pitchFamily="34" charset="0"/>
                <a:cs typeface="Arial" panose="020B0604020202020204" pitchFamily="34" charset="0"/>
              </a:rPr>
              <a:t>Planet</a:t>
            </a:r>
          </a:p>
          <a:p>
            <a:pPr marL="0" indent="0" rtl="0" fontAlgn="base">
              <a:spcBef>
                <a:spcPts val="0"/>
              </a:spcBef>
              <a:spcAft>
                <a:spcPts val="0"/>
              </a:spcAft>
              <a:buNone/>
            </a:pPr>
            <a:endParaRPr lang="en-US" sz="1700" b="1" u="sng">
              <a:solidFill>
                <a:srgbClr val="000000"/>
              </a:solidFill>
              <a:latin typeface="Arial" panose="020B0604020202020204" pitchFamily="34" charset="0"/>
              <a:cs typeface="Arial" panose="020B0604020202020204" pitchFamily="34" charset="0"/>
            </a:endParaRPr>
          </a:p>
          <a:p>
            <a:pPr fontAlgn="base">
              <a:spcBef>
                <a:spcPts val="0"/>
              </a:spcBef>
            </a:pPr>
            <a:r>
              <a:rPr lang="en-US" sz="1600" b="0" i="0" u="none" strike="noStrike">
                <a:solidFill>
                  <a:srgbClr val="000000"/>
                </a:solidFill>
                <a:effectLst/>
                <a:latin typeface="Arial" panose="020B0604020202020204" pitchFamily="34" charset="0"/>
              </a:rPr>
              <a:t>In addition to the pruning obtained by the convex relaxation, </a:t>
            </a:r>
            <a:r>
              <a:rPr lang="en-US" sz="1600" b="1" i="0" u="none" strike="noStrike">
                <a:solidFill>
                  <a:srgbClr val="000000"/>
                </a:solidFill>
                <a:effectLst/>
                <a:latin typeface="Arial" panose="020B0604020202020204" pitchFamily="34" charset="0"/>
              </a:rPr>
              <a:t>both Planet and Reluplex make use of conflict analysis</a:t>
            </a:r>
            <a:r>
              <a:rPr lang="en-US" sz="1600" b="0" i="0" u="none" strike="noStrike">
                <a:solidFill>
                  <a:srgbClr val="000000"/>
                </a:solidFill>
                <a:effectLst/>
                <a:latin typeface="Arial" panose="020B0604020202020204" pitchFamily="34" charset="0"/>
              </a:rPr>
              <a:t> (Marques-Silva and </a:t>
            </a:r>
            <a:r>
              <a:rPr lang="en-US" sz="1600" b="0" i="0" u="none" strike="noStrike" err="1">
                <a:solidFill>
                  <a:srgbClr val="000000"/>
                </a:solidFill>
                <a:effectLst/>
                <a:latin typeface="Arial" panose="020B0604020202020204" pitchFamily="34" charset="0"/>
              </a:rPr>
              <a:t>Sakallah</a:t>
            </a:r>
            <a:r>
              <a:rPr lang="en-US" sz="1600" b="0" i="0" u="none" strike="noStrike">
                <a:solidFill>
                  <a:srgbClr val="000000"/>
                </a:solidFill>
                <a:effectLst/>
                <a:latin typeface="Arial" panose="020B0604020202020204" pitchFamily="34" charset="0"/>
              </a:rPr>
              <a:t>, 1999) to discover combinations of splits that cannot lead to satisfiable assignments, allowing them to perform further pruning of (sub-)problems.</a:t>
            </a:r>
          </a:p>
          <a:p>
            <a:pPr marL="0" indent="0" rtl="0" fontAlgn="base">
              <a:spcBef>
                <a:spcPts val="0"/>
              </a:spcBef>
              <a:spcAft>
                <a:spcPts val="0"/>
              </a:spcAft>
              <a:buNone/>
            </a:pPr>
            <a:endParaRPr lang="en-US" sz="1700" b="1" u="sng">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5017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8BED-0D05-DACA-516B-FC835D9563A4}"/>
              </a:ext>
            </a:extLst>
          </p:cNvPr>
          <p:cNvSpPr>
            <a:spLocks noGrp="1"/>
          </p:cNvSpPr>
          <p:nvPr>
            <p:ph type="title"/>
          </p:nvPr>
        </p:nvSpPr>
        <p:spPr/>
        <p:txBody>
          <a:bodyPr/>
          <a:lstStyle/>
          <a:p>
            <a:pPr algn="ctr"/>
            <a:r>
              <a:rPr lang="en-US" u="sng"/>
              <a:t>Agenda</a:t>
            </a:r>
            <a:endParaRPr lang="en-US"/>
          </a:p>
        </p:txBody>
      </p:sp>
      <p:sp>
        <p:nvSpPr>
          <p:cNvPr id="3" name="Content Placeholder 2">
            <a:extLst>
              <a:ext uri="{FF2B5EF4-FFF2-40B4-BE49-F238E27FC236}">
                <a16:creationId xmlns:a16="http://schemas.microsoft.com/office/drawing/2014/main" id="{E0A8A116-F0B1-B3B4-862C-2BC7C9A3DCFA}"/>
              </a:ext>
            </a:extLst>
          </p:cNvPr>
          <p:cNvSpPr>
            <a:spLocks noGrp="1"/>
          </p:cNvSpPr>
          <p:nvPr>
            <p:ph idx="1"/>
          </p:nvPr>
        </p:nvSpPr>
        <p:spPr/>
        <p:txBody>
          <a:bodyPr>
            <a:normAutofit fontScale="70000" lnSpcReduction="20000"/>
          </a:bodyPr>
          <a:lstStyle/>
          <a:p>
            <a:pPr fontAlgn="base">
              <a:spcBef>
                <a:spcPts val="0"/>
              </a:spcBef>
            </a:pPr>
            <a:r>
              <a:rPr lang="en-US" sz="2400" u="none" strike="noStrike">
                <a:solidFill>
                  <a:srgbClr val="000000"/>
                </a:solidFill>
                <a:effectLst/>
                <a:latin typeface="Neue Haas Grotesk Text Pro" panose="020B0504020202020204" pitchFamily="34" charset="77"/>
              </a:rPr>
              <a:t>Introduction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Problem Specification</a:t>
            </a:r>
          </a:p>
          <a:p>
            <a:pPr marL="0" indent="0" fontAlgn="base">
              <a:spcBef>
                <a:spcPts val="0"/>
              </a:spcBef>
              <a:buNone/>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Verification Formalism</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Branch and Bound for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b="1" u="none" strike="noStrike">
                <a:solidFill>
                  <a:srgbClr val="000000"/>
                </a:solidFill>
                <a:effectLst/>
                <a:latin typeface="Neue Haas Grotesk Text Pro" panose="020B0504020202020204" pitchFamily="34" charset="77"/>
              </a:rPr>
              <a:t>Improved </a:t>
            </a:r>
            <a:r>
              <a:rPr lang="en-US" sz="2400" b="1" u="none" strike="noStrike" err="1">
                <a:solidFill>
                  <a:srgbClr val="000000"/>
                </a:solidFill>
                <a:effectLst/>
                <a:latin typeface="Neue Haas Grotesk Text Pro" panose="020B0504020202020204" pitchFamily="34" charset="77"/>
              </a:rPr>
              <a:t>BaB</a:t>
            </a:r>
            <a:r>
              <a:rPr lang="en-US" sz="2400" b="1" u="none" strike="noStrike">
                <a:solidFill>
                  <a:srgbClr val="000000"/>
                </a:solidFill>
                <a:effectLst/>
                <a:latin typeface="Neue Haas Grotesk Text Pro" panose="020B0504020202020204" pitchFamily="34" charset="77"/>
              </a:rPr>
              <a:t> for NN Verification</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Experimental Setup</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Analysis</a:t>
            </a:r>
          </a:p>
          <a:p>
            <a:pPr fontAlgn="base">
              <a:spcBef>
                <a:spcPts val="0"/>
              </a:spcBef>
            </a:pPr>
            <a:endParaRPr lang="en-US" sz="2400" u="none" strike="noStrike">
              <a:solidFill>
                <a:srgbClr val="000000"/>
              </a:solidFill>
              <a:effectLst/>
              <a:latin typeface="Neue Haas Grotesk Text Pro" panose="020B0504020202020204" pitchFamily="34" charset="77"/>
            </a:endParaRPr>
          </a:p>
          <a:p>
            <a:pPr fontAlgn="base">
              <a:spcBef>
                <a:spcPts val="0"/>
              </a:spcBef>
            </a:pPr>
            <a:r>
              <a:rPr lang="en-US" sz="2400" u="none" strike="noStrike">
                <a:solidFill>
                  <a:srgbClr val="000000"/>
                </a:solidFill>
                <a:effectLst/>
                <a:latin typeface="Neue Haas Grotesk Text Pro" panose="020B0504020202020204" pitchFamily="34" charset="77"/>
              </a:rPr>
              <a:t>Conclusion</a:t>
            </a:r>
          </a:p>
        </p:txBody>
      </p:sp>
    </p:spTree>
    <p:extLst>
      <p:ext uri="{BB962C8B-B14F-4D97-AF65-F5344CB8AC3E}">
        <p14:creationId xmlns:p14="http://schemas.microsoft.com/office/powerpoint/2010/main" val="1834662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fontAlgn="base">
              <a:spcBef>
                <a:spcPts val="0"/>
              </a:spcBef>
            </a:pPr>
            <a:r>
              <a:rPr lang="en-US" sz="1700" strike="noStrike">
                <a:solidFill>
                  <a:srgbClr val="000000"/>
                </a:solidFill>
                <a:effectLst/>
                <a:latin typeface="Arial" panose="020B0604020202020204" pitchFamily="34" charset="0"/>
                <a:cs typeface="Arial" panose="020B0604020202020204" pitchFamily="34" charset="0"/>
              </a:rPr>
              <a:t>Previous approaches to neural network verification have relied on methodologies developed in three communities: </a:t>
            </a:r>
          </a:p>
          <a:p>
            <a:pPr marL="0" indent="0" fontAlgn="base">
              <a:spcBef>
                <a:spcPts val="0"/>
              </a:spcBef>
              <a:buNone/>
            </a:pPr>
            <a:endParaRPr lang="en-US" sz="1700" strike="noStrike">
              <a:solidFill>
                <a:srgbClr val="000000"/>
              </a:solidFill>
              <a:effectLst/>
              <a:latin typeface="Arial" panose="020B0604020202020204" pitchFamily="34" charset="0"/>
              <a:cs typeface="Arial" panose="020B0604020202020204" pitchFamily="34" charset="0"/>
            </a:endParaRPr>
          </a:p>
          <a:p>
            <a:pPr fontAlgn="base">
              <a:spcBef>
                <a:spcPts val="0"/>
              </a:spcBef>
              <a:buFontTx/>
              <a:buChar char="-"/>
            </a:pPr>
            <a:r>
              <a:rPr lang="en-US" sz="1700" strike="noStrike">
                <a:solidFill>
                  <a:srgbClr val="000000"/>
                </a:solidFill>
                <a:effectLst/>
                <a:latin typeface="Arial" panose="020B0604020202020204" pitchFamily="34" charset="0"/>
                <a:cs typeface="Arial" panose="020B0604020202020204" pitchFamily="34" charset="0"/>
              </a:rPr>
              <a:t>Optimization, for the estimation of upper and lower bounds; </a:t>
            </a:r>
          </a:p>
          <a:p>
            <a:pPr fontAlgn="base">
              <a:spcBef>
                <a:spcPts val="0"/>
              </a:spcBef>
              <a:buFontTx/>
              <a:buChar char="-"/>
            </a:pPr>
            <a:r>
              <a:rPr lang="en-US" sz="1700" strike="noStrike">
                <a:solidFill>
                  <a:srgbClr val="000000"/>
                </a:solidFill>
                <a:effectLst/>
                <a:latin typeface="Arial" panose="020B0604020202020204" pitchFamily="34" charset="0"/>
                <a:cs typeface="Arial" panose="020B0604020202020204" pitchFamily="34" charset="0"/>
              </a:rPr>
              <a:t>Verification, especially SMT; and </a:t>
            </a:r>
          </a:p>
          <a:p>
            <a:pPr fontAlgn="base">
              <a:spcBef>
                <a:spcPts val="0"/>
              </a:spcBef>
              <a:buFontTx/>
              <a:buChar char="-"/>
            </a:pPr>
            <a:r>
              <a:rPr lang="en-US" sz="1700" strike="noStrike">
                <a:solidFill>
                  <a:srgbClr val="000000"/>
                </a:solidFill>
                <a:effectLst/>
                <a:latin typeface="Arial" panose="020B0604020202020204" pitchFamily="34" charset="0"/>
                <a:cs typeface="Arial" panose="020B0604020202020204" pitchFamily="34" charset="0"/>
              </a:rPr>
              <a:t>Machine learning, especially the feed-forward nature of neural networks for the creation of relaxations</a:t>
            </a:r>
          </a:p>
          <a:p>
            <a:pPr marL="0" indent="0" fontAlgn="base">
              <a:spcBef>
                <a:spcPts val="0"/>
              </a:spcBef>
              <a:buNone/>
            </a:pPr>
            <a:endParaRPr lang="en-US" sz="1700" strike="noStrike">
              <a:solidFill>
                <a:srgbClr val="000000"/>
              </a:solidFill>
              <a:effectLst/>
              <a:latin typeface="Arial" panose="020B0604020202020204" pitchFamily="34" charset="0"/>
              <a:cs typeface="Arial" panose="020B0604020202020204" pitchFamily="34" charset="0"/>
            </a:endParaRPr>
          </a:p>
          <a:p>
            <a:pPr marL="0" indent="0" algn="ctr" fontAlgn="base">
              <a:spcBef>
                <a:spcPts val="0"/>
              </a:spcBef>
              <a:buNone/>
            </a:pPr>
            <a:r>
              <a:rPr lang="en-US" sz="1700" b="1" i="1" strike="noStrike">
                <a:solidFill>
                  <a:srgbClr val="000000"/>
                </a:solidFill>
                <a:effectLst/>
                <a:latin typeface="Arial" panose="020B0604020202020204" pitchFamily="34" charset="0"/>
                <a:cs typeface="Arial" panose="020B0604020202020204" pitchFamily="34" charset="0"/>
              </a:rPr>
              <a:t>“Can other existing literature from these domains be exploited to further improve neural network verification?”</a:t>
            </a:r>
          </a:p>
          <a:p>
            <a:pPr marL="0" indent="0" algn="ctr" fontAlgn="base">
              <a:spcBef>
                <a:spcPts val="0"/>
              </a:spcBef>
              <a:buNone/>
            </a:pPr>
            <a:endParaRPr lang="en-US" sz="1700" b="1" i="1" strike="noStrike">
              <a:solidFill>
                <a:srgbClr val="000000"/>
              </a:solidFill>
              <a:effectLst/>
              <a:latin typeface="Arial" panose="020B0604020202020204" pitchFamily="34" charset="0"/>
              <a:cs typeface="Arial" panose="020B0604020202020204" pitchFamily="34" charset="0"/>
            </a:endParaRPr>
          </a:p>
          <a:p>
            <a:pPr marL="0" indent="0" fontAlgn="base">
              <a:spcBef>
                <a:spcPts val="0"/>
              </a:spcBef>
              <a:buNone/>
            </a:pPr>
            <a:r>
              <a:rPr lang="en-US" sz="1700" strike="noStrike">
                <a:solidFill>
                  <a:srgbClr val="000000"/>
                </a:solidFill>
                <a:effectLst/>
                <a:latin typeface="Arial" panose="020B0604020202020204" pitchFamily="34" charset="0"/>
                <a:cs typeface="Arial" panose="020B0604020202020204" pitchFamily="34" charset="0"/>
              </a:rPr>
              <a:t>Our Branch-and-Bound framework makes it easy to answer this question. With its help, we can easily identify and consequently provide a non-exhaustive list of techniques to speed-up verification algorithms</a:t>
            </a:r>
          </a:p>
          <a:p>
            <a:pPr marL="0" indent="0" fontAlgn="base">
              <a:spcBef>
                <a:spcPts val="0"/>
              </a:spcBef>
              <a:buNone/>
            </a:pPr>
            <a:br>
              <a:rPr lang="en-US" sz="1700" strike="noStrike">
                <a:solidFill>
                  <a:srgbClr val="000000"/>
                </a:solidFill>
                <a:effectLst/>
                <a:latin typeface="Arial" panose="020B0604020202020204" pitchFamily="34" charset="0"/>
                <a:cs typeface="Arial" panose="020B0604020202020204" pitchFamily="34" charset="0"/>
              </a:rPr>
            </a:br>
            <a:endParaRPr lang="en-US" sz="1700" strike="noStrike">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61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a:spcBef>
                <a:spcPts val="0"/>
              </a:spcBef>
              <a:spcAft>
                <a:spcPts val="0"/>
              </a:spcAft>
              <a:buNone/>
            </a:pPr>
            <a:r>
              <a:rPr lang="en-US" sz="1800" b="1" i="0" u="sng">
                <a:solidFill>
                  <a:srgbClr val="000000"/>
                </a:solidFill>
                <a:effectLst/>
                <a:latin typeface="Arial" panose="020B0604020202020204" pitchFamily="34" charset="0"/>
              </a:rPr>
              <a:t>Better Bounding</a:t>
            </a:r>
            <a:endParaRPr lang="en-US" sz="1700" b="1" i="0" u="sng">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700" b="1" u="sng">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While the relaxation proposed by Ehlers (2017a) is tighter than the one used by Reluplex, it can be improved further still </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Specifically, after a splitting operation, on a newly generated (sub-)problem, we can refine all the </a:t>
            </a:r>
            <a:r>
              <a:rPr lang="en-US" sz="1800" b="0" i="0" u="none" strike="noStrike" err="1">
                <a:solidFill>
                  <a:srgbClr val="000000"/>
                </a:solidFill>
                <a:effectLst/>
                <a:latin typeface="Arial" panose="020B0604020202020204" pitchFamily="34" charset="0"/>
              </a:rPr>
              <a:t>li,ui</a:t>
            </a:r>
            <a:r>
              <a:rPr lang="en-US" sz="1800" b="0" i="0" u="none" strike="noStrike">
                <a:solidFill>
                  <a:srgbClr val="000000"/>
                </a:solidFill>
                <a:effectLst/>
                <a:latin typeface="Arial" panose="020B0604020202020204" pitchFamily="34" charset="0"/>
              </a:rPr>
              <a:t> bounds by, for instance, formulating corresponding linear programming problems with added constraints from the split</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Then, we solve for the minimum for li[j] and maximum for </a:t>
            </a:r>
            <a:r>
              <a:rPr lang="en-US" sz="1800" b="0" i="0" u="none" strike="noStrike" err="1">
                <a:solidFill>
                  <a:srgbClr val="000000"/>
                </a:solidFill>
                <a:effectLst/>
                <a:latin typeface="Arial" panose="020B0604020202020204" pitchFamily="34" charset="0"/>
              </a:rPr>
              <a:t>ui</a:t>
            </a:r>
            <a:r>
              <a:rPr lang="en-US" sz="1800" b="0" i="0" u="none" strike="noStrike">
                <a:solidFill>
                  <a:srgbClr val="000000"/>
                </a:solidFill>
                <a:effectLst/>
                <a:latin typeface="Arial" panose="020B0604020202020204" pitchFamily="34" charset="0"/>
              </a:rPr>
              <a:t>[j]</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With refined upper and lower bounds, we are able to introduce smaller convex relaxation hulls to obtain tighter relaxations</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2457692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B912A-CF80-D3FC-227C-A85FE5ADBB8A}"/>
              </a:ext>
            </a:extLst>
          </p:cNvPr>
          <p:cNvSpPr>
            <a:spLocks noGrp="1"/>
          </p:cNvSpPr>
          <p:nvPr>
            <p:ph type="title"/>
          </p:nvPr>
        </p:nvSpPr>
        <p:spPr>
          <a:xfrm>
            <a:off x="5080216" y="1076324"/>
            <a:ext cx="6272784" cy="1535051"/>
          </a:xfrm>
        </p:spPr>
        <p:txBody>
          <a:bodyPr anchor="b">
            <a:normAutofit/>
          </a:bodyPr>
          <a:lstStyle/>
          <a:p>
            <a:r>
              <a:rPr lang="en-US" sz="5200"/>
              <a:t>INTRODUCTION</a:t>
            </a:r>
          </a:p>
        </p:txBody>
      </p:sp>
      <p:pic>
        <p:nvPicPr>
          <p:cNvPr id="42" name="Picture 41" descr="A 3D pattern of ring shapes connected by lines">
            <a:extLst>
              <a:ext uri="{FF2B5EF4-FFF2-40B4-BE49-F238E27FC236}">
                <a16:creationId xmlns:a16="http://schemas.microsoft.com/office/drawing/2014/main" id="{F612E1A5-E197-DB07-6EF8-8C1B5E6F58EC}"/>
              </a:ext>
            </a:extLst>
          </p:cNvPr>
          <p:cNvPicPr>
            <a:picLocks noChangeAspect="1"/>
          </p:cNvPicPr>
          <p:nvPr/>
        </p:nvPicPr>
        <p:blipFill rotWithShape="1">
          <a:blip r:embed="rId2"/>
          <a:srcRect l="15162" r="47885"/>
          <a:stretch/>
        </p:blipFill>
        <p:spPr>
          <a:xfrm>
            <a:off x="20" y="10"/>
            <a:ext cx="4505305" cy="6857990"/>
          </a:xfrm>
          <a:prstGeom prst="rect">
            <a:avLst/>
          </a:prstGeom>
        </p:spPr>
      </p:pic>
      <p:sp>
        <p:nvSpPr>
          <p:cNvPr id="48"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CEA6F2-8DE7-2D66-C794-A9A04BF79328}"/>
              </a:ext>
            </a:extLst>
          </p:cNvPr>
          <p:cNvSpPr>
            <a:spLocks noGrp="1"/>
          </p:cNvSpPr>
          <p:nvPr>
            <p:ph idx="1"/>
          </p:nvPr>
        </p:nvSpPr>
        <p:spPr>
          <a:xfrm>
            <a:off x="5080216" y="3351276"/>
            <a:ext cx="6718494" cy="2825686"/>
          </a:xfrm>
        </p:spPr>
        <p:txBody>
          <a:bodyPr>
            <a:normAutofit/>
          </a:bodyPr>
          <a:lstStyle/>
          <a:p>
            <a:pPr algn="just">
              <a:lnSpc>
                <a:spcPct val="100000"/>
              </a:lnSpc>
            </a:pPr>
            <a:r>
              <a:rPr lang="en-US" sz="1500">
                <a:effectLst/>
                <a:latin typeface="Calibri" panose="020F0502020204030204" pitchFamily="34" charset="0"/>
                <a:ea typeface="Calibri" panose="020F0502020204030204" pitchFamily="34" charset="0"/>
                <a:cs typeface="Calibri" panose="020F0502020204030204" pitchFamily="34" charset="0"/>
              </a:rPr>
              <a:t>Despite their success in a wide variety of applications, Deep neural networks have seen limited adoption in safety-critical applications</a:t>
            </a:r>
            <a:r>
              <a:rPr lang="en-US" sz="1500">
                <a:effectLst/>
                <a:latin typeface="Calibri" panose="020F0502020204030204" pitchFamily="34" charset="0"/>
                <a:cs typeface="Calibri" panose="020F0502020204030204" pitchFamily="34" charset="0"/>
              </a:rPr>
              <a:t> </a:t>
            </a:r>
            <a:r>
              <a:rPr lang="en-US" sz="1500" kern="100">
                <a:effectLst/>
                <a:latin typeface="Calibri" panose="020F0502020204030204" pitchFamily="34" charset="0"/>
                <a:ea typeface="Calibri" panose="020F0502020204030204" pitchFamily="34" charset="0"/>
              </a:rPr>
              <a:t>such as autonomous driving cars</a:t>
            </a:r>
            <a:r>
              <a:rPr lang="en-US" sz="1500" kern="100">
                <a:latin typeface="Calibri" panose="020F0502020204030204" pitchFamily="34" charset="0"/>
                <a:ea typeface="Calibri" panose="020F0502020204030204" pitchFamily="34" charset="0"/>
              </a:rPr>
              <a:t>.</a:t>
            </a:r>
          </a:p>
          <a:p>
            <a:pPr algn="just">
              <a:lnSpc>
                <a:spcPct val="100000"/>
              </a:lnSpc>
            </a:pPr>
            <a:r>
              <a:rPr lang="en-US" sz="1500">
                <a:latin typeface="Calibri" panose="020F0502020204030204" pitchFamily="34" charset="0"/>
                <a:cs typeface="Calibri" panose="020F0502020204030204" pitchFamily="34" charset="0"/>
              </a:rPr>
              <a:t>We know that the neural networks behave like a black box hence it is hard to verify them and proving or disproving them is basically proving if the NN satisfies certain input-output properties.</a:t>
            </a:r>
          </a:p>
          <a:p>
            <a:pPr algn="just">
              <a:lnSpc>
                <a:spcPct val="100000"/>
              </a:lnSpc>
            </a:pPr>
            <a:r>
              <a:rPr lang="en-US" sz="1500">
                <a:latin typeface="Calibri" panose="020F0502020204030204" pitchFamily="34" charset="0"/>
                <a:cs typeface="Calibri" panose="020F0502020204030204" pitchFamily="34" charset="0"/>
              </a:rPr>
              <a:t>Only recently </a:t>
            </a:r>
            <a:r>
              <a:rPr lang="en-US" sz="1500">
                <a:effectLst/>
                <a:latin typeface="Calibri" panose="020F0502020204030204" pitchFamily="34" charset="0"/>
                <a:cs typeface="Calibri" panose="020F0502020204030204" pitchFamily="34" charset="0"/>
              </a:rPr>
              <a:t>researchers have been successful in verifying some classes of models by exploiting their piecewise linear structure and taking insights from formal methods such as </a:t>
            </a:r>
            <a:r>
              <a:rPr lang="en-US" sz="1500" err="1">
                <a:effectLst/>
                <a:latin typeface="Calibri" panose="020F0502020204030204" pitchFamily="34" charset="0"/>
                <a:cs typeface="Calibri" panose="020F0502020204030204" pitchFamily="34" charset="0"/>
              </a:rPr>
              <a:t>Satisifiability</a:t>
            </a:r>
            <a:r>
              <a:rPr lang="en-US" sz="1500">
                <a:effectLst/>
                <a:latin typeface="Calibri" panose="020F0502020204030204" pitchFamily="34" charset="0"/>
                <a:cs typeface="Calibri" panose="020F0502020204030204" pitchFamily="34" charset="0"/>
              </a:rPr>
              <a:t> Modulo Theory .</a:t>
            </a:r>
          </a:p>
        </p:txBody>
      </p:sp>
    </p:spTree>
    <p:extLst>
      <p:ext uri="{BB962C8B-B14F-4D97-AF65-F5344CB8AC3E}">
        <p14:creationId xmlns:p14="http://schemas.microsoft.com/office/powerpoint/2010/main" val="3753796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a:spcBef>
                <a:spcPts val="0"/>
              </a:spcBef>
              <a:spcAft>
                <a:spcPts val="0"/>
              </a:spcAft>
              <a:buNone/>
            </a:pPr>
            <a:r>
              <a:rPr lang="en-US" sz="1800" b="1" i="0" u="sng">
                <a:solidFill>
                  <a:srgbClr val="000000"/>
                </a:solidFill>
                <a:effectLst/>
                <a:latin typeface="Arial" panose="020B0604020202020204" pitchFamily="34" charset="0"/>
              </a:rPr>
              <a:t>Better Bounding</a:t>
            </a:r>
            <a:endParaRPr lang="en-US" sz="1700" b="1" i="0" u="sng">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700" b="1" u="sng">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However, it should be noted there is a </a:t>
            </a:r>
            <a:r>
              <a:rPr lang="en-US" sz="1800" b="0" i="1" u="none" strike="noStrike">
                <a:solidFill>
                  <a:srgbClr val="000000"/>
                </a:solidFill>
                <a:effectLst/>
                <a:latin typeface="Arial" panose="020B0604020202020204" pitchFamily="34" charset="0"/>
              </a:rPr>
              <a:t>trade-off between the benefits of tighter relaxation and the overall computational efficiency</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Since updating all the </a:t>
            </a:r>
            <a:r>
              <a:rPr lang="en-US" sz="1800" b="0" i="0" u="none" strike="noStrike" err="1">
                <a:solidFill>
                  <a:srgbClr val="000000"/>
                </a:solidFill>
                <a:effectLst/>
                <a:latin typeface="Arial" panose="020B0604020202020204" pitchFamily="34" charset="0"/>
              </a:rPr>
              <a:t>li,ui</a:t>
            </a:r>
            <a:r>
              <a:rPr lang="en-US" sz="1800" b="0" i="0" u="none" strike="noStrike">
                <a:solidFill>
                  <a:srgbClr val="000000"/>
                </a:solidFill>
                <a:effectLst/>
                <a:latin typeface="Arial" panose="020B0604020202020204" pitchFamily="34" charset="0"/>
              </a:rPr>
              <a:t> bounds could be computationally expensive, we also show in the experiments section that, depending on the problem at hand, it is sometimes sufficient to update bounds for some of the layers</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Arial" panose="020B0604020202020204" pitchFamily="34" charset="0"/>
              </a:rPr>
              <a:t>The overall gain from a tighter relaxation is not in a linear relationship with the number of intermediate bounds updated</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322133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rtl="0">
              <a:spcBef>
                <a:spcPts val="0"/>
              </a:spcBef>
              <a:spcAft>
                <a:spcPts val="0"/>
              </a:spcAft>
              <a:buNone/>
            </a:pPr>
            <a:r>
              <a:rPr lang="en-US" sz="1800" b="1" i="0" u="sng">
                <a:solidFill>
                  <a:srgbClr val="000000"/>
                </a:solidFill>
                <a:effectLst/>
                <a:latin typeface="Arial" panose="020B0604020202020204" pitchFamily="34" charset="0"/>
              </a:rPr>
              <a:t>Better Branching</a:t>
            </a:r>
            <a:endParaRPr lang="en-US" sz="1700" b="1" i="0" u="sng">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700" b="1" u="sng">
              <a:solidFill>
                <a:srgbClr val="000000"/>
              </a:solidFill>
              <a:effectLst/>
              <a:latin typeface="Arial" panose="020B0604020202020204" pitchFamily="34" charset="0"/>
              <a:cs typeface="Arial" panose="020B0604020202020204" pitchFamily="34" charset="0"/>
            </a:endParaRPr>
          </a:p>
          <a:p>
            <a:pPr marL="0" indent="0" rtl="0">
              <a:spcBef>
                <a:spcPts val="0"/>
              </a:spcBef>
              <a:spcAft>
                <a:spcPts val="0"/>
              </a:spcAft>
              <a:buNone/>
            </a:pPr>
            <a:r>
              <a:rPr lang="en-US" sz="1800" b="0" i="0" u="none" strike="noStrike">
                <a:solidFill>
                  <a:srgbClr val="000000"/>
                </a:solidFill>
                <a:effectLst/>
                <a:latin typeface="Arial" panose="020B0604020202020204" pitchFamily="34" charset="0"/>
              </a:rPr>
              <a:t>We now discuss two possible ways to improve branching strategies:</a:t>
            </a:r>
          </a:p>
          <a:p>
            <a:pPr rtl="0">
              <a:spcBef>
                <a:spcPts val="0"/>
              </a:spcBef>
              <a:spcAft>
                <a:spcPts val="0"/>
              </a:spcAft>
            </a:pPr>
            <a:endParaRPr lang="en-US" sz="1400" b="0">
              <a:effectLst/>
            </a:endParaRPr>
          </a:p>
          <a:p>
            <a:pPr rtl="0" fontAlgn="base">
              <a:spcBef>
                <a:spcPts val="0"/>
              </a:spcBef>
              <a:spcAft>
                <a:spcPts val="0"/>
              </a:spcAft>
              <a:buFont typeface="+mj-lt"/>
              <a:buAutoNum type="arabicPeriod"/>
            </a:pPr>
            <a:r>
              <a:rPr lang="en-US" sz="1800" b="0" i="0" u="none" strike="noStrike">
                <a:solidFill>
                  <a:srgbClr val="000000"/>
                </a:solidFill>
                <a:effectLst/>
                <a:latin typeface="Arial" panose="020B0604020202020204" pitchFamily="34" charset="0"/>
              </a:rPr>
              <a:t>Branching on Input Domains</a:t>
            </a:r>
          </a:p>
          <a:p>
            <a:pPr rtl="0" fontAlgn="base">
              <a:spcBef>
                <a:spcPts val="0"/>
              </a:spcBef>
              <a:spcAft>
                <a:spcPts val="0"/>
              </a:spcAft>
              <a:buFont typeface="+mj-lt"/>
              <a:buAutoNum type="arabicPeriod"/>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a:solidFill>
                  <a:srgbClr val="000000"/>
                </a:solidFill>
                <a:effectLst/>
                <a:latin typeface="Arial" panose="020B0604020202020204" pitchFamily="34" charset="0"/>
              </a:rPr>
              <a:t>Branching on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Activation Nodes</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144936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a:spcBef>
                <a:spcPts val="0"/>
              </a:spcBef>
              <a:buNone/>
            </a:pPr>
            <a:r>
              <a:rPr lang="en-US" sz="1800" b="1" i="0" u="sng">
                <a:solidFill>
                  <a:srgbClr val="000000"/>
                </a:solidFill>
                <a:effectLst/>
                <a:latin typeface="Arial" panose="020B0604020202020204" pitchFamily="34" charset="0"/>
              </a:rPr>
              <a:t>Better Branching</a:t>
            </a:r>
            <a:endParaRPr lang="en-US" sz="1800" b="1" i="0">
              <a:solidFill>
                <a:srgbClr val="000000"/>
              </a:solidFill>
              <a:effectLst/>
              <a:latin typeface="Arial" panose="020B0604020202020204" pitchFamily="34" charset="0"/>
            </a:endParaRPr>
          </a:p>
          <a:p>
            <a:pPr>
              <a:spcBef>
                <a:spcPts val="0"/>
              </a:spcBef>
              <a:buFontTx/>
              <a:buChar char="-"/>
            </a:pPr>
            <a:r>
              <a:rPr lang="en-US" sz="1600" b="1">
                <a:solidFill>
                  <a:srgbClr val="000000"/>
                </a:solidFill>
                <a:latin typeface="Arial" panose="020B0604020202020204" pitchFamily="34" charset="0"/>
              </a:rPr>
              <a:t>Branching on Input Domains</a:t>
            </a:r>
          </a:p>
          <a:p>
            <a:pPr>
              <a:spcBef>
                <a:spcPts val="0"/>
              </a:spcBef>
              <a:buFontTx/>
              <a:buChar char="-"/>
            </a:pPr>
            <a:endParaRPr lang="en-US" sz="1600" b="1" i="0" u="sng">
              <a:solidFill>
                <a:srgbClr val="000000"/>
              </a:solidFill>
              <a:latin typeface="Arial" panose="020B0604020202020204" pitchFamily="34" charset="0"/>
              <a:cs typeface="Arial" panose="020B0604020202020204" pitchFamily="34" charset="0"/>
            </a:endParaRPr>
          </a:p>
          <a:p>
            <a:pPr>
              <a:spcBef>
                <a:spcPts val="0"/>
              </a:spcBef>
              <a:buFontTx/>
              <a:buChar char="-"/>
            </a:pPr>
            <a:r>
              <a:rPr lang="en-US" sz="1600" i="0">
                <a:solidFill>
                  <a:srgbClr val="000000"/>
                </a:solidFill>
                <a:latin typeface="Arial" panose="020B0604020202020204" pitchFamily="34" charset="0"/>
                <a:cs typeface="Arial" panose="020B0604020202020204" pitchFamily="34" charset="0"/>
              </a:rPr>
              <a:t>Planet and Reluplex methods ignore another natural branching strategy, namely, splitting on the input domain</a:t>
            </a:r>
          </a:p>
          <a:p>
            <a:pPr>
              <a:spcBef>
                <a:spcPts val="0"/>
              </a:spcBef>
              <a:buFontTx/>
              <a:buChar char="-"/>
            </a:pPr>
            <a:endParaRPr lang="en-US" sz="1600" i="0">
              <a:solidFill>
                <a:srgbClr val="000000"/>
              </a:solidFill>
              <a:latin typeface="Arial" panose="020B0604020202020204" pitchFamily="34" charset="0"/>
              <a:cs typeface="Arial" panose="020B0604020202020204" pitchFamily="34" charset="0"/>
            </a:endParaRPr>
          </a:p>
          <a:p>
            <a:pPr>
              <a:spcBef>
                <a:spcPts val="0"/>
              </a:spcBef>
              <a:buFontTx/>
              <a:buChar char="-"/>
            </a:pPr>
            <a:r>
              <a:rPr lang="en-US" sz="1600" i="0">
                <a:solidFill>
                  <a:srgbClr val="000000"/>
                </a:solidFill>
                <a:latin typeface="Arial" panose="020B0604020202020204" pitchFamily="34" charset="0"/>
                <a:cs typeface="Arial" panose="020B0604020202020204" pitchFamily="34" charset="0"/>
              </a:rPr>
              <a:t>There are two main advantages of input domain splitting strategies:</a:t>
            </a:r>
          </a:p>
          <a:p>
            <a:pPr>
              <a:spcBef>
                <a:spcPts val="0"/>
              </a:spcBef>
              <a:buFontTx/>
              <a:buChar char="-"/>
            </a:pPr>
            <a:endParaRPr lang="en-US" sz="1600" i="0">
              <a:solidFill>
                <a:srgbClr val="000000"/>
              </a:solidFill>
              <a:latin typeface="Arial" panose="020B0604020202020204" pitchFamily="34" charset="0"/>
              <a:cs typeface="Arial" panose="020B0604020202020204" pitchFamily="34" charset="0"/>
            </a:endParaRPr>
          </a:p>
          <a:p>
            <a:pPr>
              <a:spcBef>
                <a:spcPts val="0"/>
              </a:spcBef>
            </a:pPr>
            <a:r>
              <a:rPr lang="en-US" sz="1600" i="0">
                <a:solidFill>
                  <a:srgbClr val="000000"/>
                </a:solidFill>
                <a:latin typeface="Arial" panose="020B0604020202020204" pitchFamily="34" charset="0"/>
                <a:cs typeface="Arial" panose="020B0604020202020204" pitchFamily="34" charset="0"/>
              </a:rPr>
              <a:t>It is simple and straightforward to apply. Once an input dimension to split on is decided, we only need to modify the associated input constraints for each sub-domain, generated by the split step of the </a:t>
            </a:r>
            <a:r>
              <a:rPr lang="en-US" sz="1600" i="0" err="1">
                <a:solidFill>
                  <a:srgbClr val="000000"/>
                </a:solidFill>
                <a:latin typeface="Arial" panose="020B0604020202020204" pitchFamily="34" charset="0"/>
                <a:cs typeface="Arial" panose="020B0604020202020204" pitchFamily="34" charset="0"/>
              </a:rPr>
              <a:t>BaB</a:t>
            </a:r>
            <a:r>
              <a:rPr lang="en-US" sz="1600" i="0">
                <a:solidFill>
                  <a:srgbClr val="000000"/>
                </a:solidFill>
                <a:latin typeface="Arial" panose="020B0604020202020204" pitchFamily="34" charset="0"/>
                <a:cs typeface="Arial" panose="020B0604020202020204" pitchFamily="34" charset="0"/>
              </a:rPr>
              <a:t> algorithm.  There is no need to deal with potential conflicts (e.g. infeasible sub-problem) that could be introduced by fixing a </a:t>
            </a:r>
            <a:r>
              <a:rPr lang="en-US" sz="1600" i="0" err="1">
                <a:solidFill>
                  <a:srgbClr val="000000"/>
                </a:solidFill>
                <a:latin typeface="Arial" panose="020B0604020202020204" pitchFamily="34" charset="0"/>
                <a:cs typeface="Arial" panose="020B0604020202020204" pitchFamily="34" charset="0"/>
              </a:rPr>
              <a:t>ReLU</a:t>
            </a:r>
            <a:r>
              <a:rPr lang="en-US" sz="1600" i="0">
                <a:solidFill>
                  <a:srgbClr val="000000"/>
                </a:solidFill>
                <a:latin typeface="Arial" panose="020B0604020202020204" pitchFamily="34" charset="0"/>
                <a:cs typeface="Arial" panose="020B0604020202020204" pitchFamily="34" charset="0"/>
              </a:rPr>
              <a:t> node</a:t>
            </a:r>
          </a:p>
          <a:p>
            <a:pPr>
              <a:spcBef>
                <a:spcPts val="0"/>
              </a:spcBef>
            </a:pPr>
            <a:endParaRPr lang="en-US" sz="1600" i="0">
              <a:solidFill>
                <a:srgbClr val="000000"/>
              </a:solidFill>
              <a:latin typeface="Arial" panose="020B0604020202020204" pitchFamily="34" charset="0"/>
              <a:cs typeface="Arial" panose="020B0604020202020204" pitchFamily="34" charset="0"/>
            </a:endParaRPr>
          </a:p>
          <a:p>
            <a:pPr>
              <a:spcBef>
                <a:spcPts val="0"/>
              </a:spcBef>
            </a:pPr>
            <a:r>
              <a:rPr lang="en-US" sz="1600" i="0">
                <a:solidFill>
                  <a:srgbClr val="000000"/>
                </a:solidFill>
                <a:latin typeface="Arial" panose="020B0604020202020204" pitchFamily="34" charset="0"/>
                <a:cs typeface="Arial" panose="020B0604020202020204" pitchFamily="34" charset="0"/>
              </a:rPr>
              <a:t>It can be argued that since the function encoded by the neural networks are piecewise linear in their input, splitting the input domain could result in the computation of high quality upper and lower bounds. With tighter input bounds, tighter intermediate bounds at all layers can be easily re-evaluated, which might not be the case for splitting on a </a:t>
            </a:r>
            <a:r>
              <a:rPr lang="en-US" sz="1600" i="0" err="1">
                <a:solidFill>
                  <a:srgbClr val="000000"/>
                </a:solidFill>
                <a:latin typeface="Arial" panose="020B0604020202020204" pitchFamily="34" charset="0"/>
                <a:cs typeface="Arial" panose="020B0604020202020204" pitchFamily="34" charset="0"/>
              </a:rPr>
              <a:t>ReLU</a:t>
            </a:r>
            <a:r>
              <a:rPr lang="en-US" sz="1600" i="0">
                <a:solidFill>
                  <a:srgbClr val="000000"/>
                </a:solidFill>
                <a:latin typeface="Arial" panose="020B0604020202020204" pitchFamily="34" charset="0"/>
                <a:cs typeface="Arial" panose="020B0604020202020204" pitchFamily="34" charset="0"/>
              </a:rPr>
              <a:t> node, at least for layers prior to the </a:t>
            </a:r>
            <a:r>
              <a:rPr lang="en-US" sz="1600" i="0" err="1">
                <a:solidFill>
                  <a:srgbClr val="000000"/>
                </a:solidFill>
                <a:latin typeface="Arial" panose="020B0604020202020204" pitchFamily="34" charset="0"/>
                <a:cs typeface="Arial" panose="020B0604020202020204" pitchFamily="34" charset="0"/>
              </a:rPr>
              <a:t>ReLU</a:t>
            </a:r>
            <a:r>
              <a:rPr lang="en-US" sz="1600" i="0">
                <a:solidFill>
                  <a:srgbClr val="000000"/>
                </a:solidFill>
                <a:latin typeface="Arial" panose="020B0604020202020204" pitchFamily="34" charset="0"/>
                <a:cs typeface="Arial" panose="020B0604020202020204" pitchFamily="34" charset="0"/>
              </a:rPr>
              <a:t> node we branch on.</a:t>
            </a:r>
          </a:p>
          <a:p>
            <a:pPr marL="0" indent="0">
              <a:spcBef>
                <a:spcPts val="0"/>
              </a:spcBef>
              <a:buNone/>
            </a:pPr>
            <a:br>
              <a:rPr lang="en-US" sz="1600" i="0">
                <a:solidFill>
                  <a:srgbClr val="000000"/>
                </a:solidFill>
                <a:latin typeface="Arial" panose="020B0604020202020204" pitchFamily="34" charset="0"/>
                <a:cs typeface="Arial" panose="020B0604020202020204" pitchFamily="34" charset="0"/>
              </a:rPr>
            </a:br>
            <a:endParaRPr lang="en-US" sz="1600" i="0">
              <a:solidFill>
                <a:srgbClr val="000000"/>
              </a:solidFill>
              <a:latin typeface="Arial" panose="020B0604020202020204" pitchFamily="34" charset="0"/>
              <a:cs typeface="Arial" panose="020B0604020202020204" pitchFamily="34" charset="0"/>
            </a:endParaRPr>
          </a:p>
          <a:p>
            <a:pPr marL="0" indent="0">
              <a:spcBef>
                <a:spcPts val="0"/>
              </a:spcBef>
              <a:buNone/>
            </a:pPr>
            <a:br>
              <a:rPr lang="en-US" sz="1600" i="0">
                <a:solidFill>
                  <a:srgbClr val="000000"/>
                </a:solidFill>
                <a:latin typeface="Arial" panose="020B0604020202020204" pitchFamily="34" charset="0"/>
                <a:cs typeface="Arial" panose="020B0604020202020204" pitchFamily="34" charset="0"/>
              </a:rPr>
            </a:br>
            <a:endParaRPr lang="en-US" sz="1600" i="0">
              <a:solidFill>
                <a:srgbClr val="000000"/>
              </a:solidFill>
              <a:latin typeface="Arial" panose="020B0604020202020204" pitchFamily="34" charset="0"/>
              <a:cs typeface="Arial" panose="020B0604020202020204" pitchFamily="34" charset="0"/>
            </a:endParaRPr>
          </a:p>
          <a:p>
            <a:pPr marL="0" indent="0">
              <a:spcBef>
                <a:spcPts val="0"/>
              </a:spcBef>
              <a:buNone/>
            </a:pPr>
            <a:endParaRPr lang="en-US" sz="1600" i="0">
              <a:solidFill>
                <a:srgbClr val="000000"/>
              </a:solidFill>
              <a:latin typeface="Arial" panose="020B0604020202020204" pitchFamily="34" charset="0"/>
              <a:cs typeface="Arial" panose="020B0604020202020204" pitchFamily="34" charset="0"/>
            </a:endParaRPr>
          </a:p>
          <a:p>
            <a:pPr>
              <a:spcBef>
                <a:spcPts val="0"/>
              </a:spcBef>
              <a:buFontTx/>
              <a:buChar char="-"/>
            </a:pPr>
            <a:endParaRPr lang="en-US" sz="1600" i="0">
              <a:solidFill>
                <a:srgbClr val="000000"/>
              </a:solidFill>
              <a:latin typeface="Arial" panose="020B0604020202020204" pitchFamily="34" charset="0"/>
              <a:cs typeface="Arial" panose="020B0604020202020204" pitchFamily="34" charset="0"/>
            </a:endParaRPr>
          </a:p>
          <a:p>
            <a:pPr>
              <a:spcBef>
                <a:spcPts val="0"/>
              </a:spcBef>
              <a:buFontTx/>
              <a:buChar char="-"/>
            </a:pPr>
            <a:endParaRPr lang="en-US" sz="1700" b="1" i="0" u="sng">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1700" b="1" u="sng">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2786236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a:spcBef>
                <a:spcPts val="0"/>
              </a:spcBef>
              <a:buNone/>
            </a:pPr>
            <a:r>
              <a:rPr lang="en-US" sz="1800" b="1" i="0" u="sng">
                <a:solidFill>
                  <a:srgbClr val="000000"/>
                </a:solidFill>
                <a:effectLst/>
                <a:latin typeface="Arial" panose="020B0604020202020204" pitchFamily="34" charset="0"/>
              </a:rPr>
              <a:t>Better Branching</a:t>
            </a:r>
            <a:endParaRPr lang="en-US" sz="1800" b="1" i="0">
              <a:solidFill>
                <a:srgbClr val="000000"/>
              </a:solidFill>
              <a:effectLst/>
              <a:latin typeface="Arial" panose="020B0604020202020204" pitchFamily="34" charset="0"/>
            </a:endParaRPr>
          </a:p>
          <a:p>
            <a:pPr>
              <a:spcBef>
                <a:spcPts val="0"/>
              </a:spcBef>
              <a:buFontTx/>
              <a:buChar char="-"/>
            </a:pPr>
            <a:r>
              <a:rPr lang="en-US" sz="1600" b="1">
                <a:solidFill>
                  <a:srgbClr val="000000"/>
                </a:solidFill>
                <a:latin typeface="Arial" panose="020B0604020202020204" pitchFamily="34" charset="0"/>
              </a:rPr>
              <a:t>Branching on Input Domains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To demonstrate the benefits of input domain splitting, we propose two novel inpu</a:t>
            </a:r>
            <a:r>
              <a:rPr lang="en-US" sz="1800">
                <a:solidFill>
                  <a:srgbClr val="000000"/>
                </a:solidFill>
                <a:latin typeface="Arial" panose="020B0604020202020204" pitchFamily="34" charset="0"/>
              </a:rPr>
              <a:t>t </a:t>
            </a:r>
            <a:r>
              <a:rPr lang="en-US" sz="1800" b="0" i="0" u="none" strike="noStrike">
                <a:solidFill>
                  <a:srgbClr val="000000"/>
                </a:solidFill>
                <a:effectLst/>
                <a:latin typeface="Arial" panose="020B0604020202020204" pitchFamily="34" charset="0"/>
              </a:rPr>
              <a:t>split algorithms.</a:t>
            </a:r>
            <a:r>
              <a:rPr lang="en-US" sz="1400"/>
              <a:t> </a:t>
            </a:r>
            <a:r>
              <a:rPr lang="en-US" sz="1800" b="0" i="0" u="none" strike="noStrike">
                <a:solidFill>
                  <a:srgbClr val="000000"/>
                </a:solidFill>
                <a:effectLst/>
                <a:latin typeface="Arial" panose="020B0604020202020204" pitchFamily="34" charset="0"/>
              </a:rPr>
              <a:t>The </a:t>
            </a:r>
            <a:r>
              <a:rPr lang="en-US" sz="1800" b="1" i="0" u="none" strike="noStrike">
                <a:solidFill>
                  <a:srgbClr val="000000"/>
                </a:solidFill>
                <a:effectLst/>
                <a:latin typeface="Arial" panose="020B0604020202020204" pitchFamily="34" charset="0"/>
              </a:rPr>
              <a:t>first</a:t>
            </a:r>
            <a:r>
              <a:rPr lang="en-US" sz="1800" b="0" i="0" u="none" strike="noStrike">
                <a:solidFill>
                  <a:srgbClr val="000000"/>
                </a:solidFill>
                <a:effectLst/>
                <a:latin typeface="Arial" panose="020B0604020202020204" pitchFamily="34" charset="0"/>
              </a:rPr>
              <a:t> and the most direct algorithm is the </a:t>
            </a:r>
            <a:r>
              <a:rPr lang="en-US" sz="1800" b="0" i="0" u="none" strike="noStrike" err="1">
                <a:solidFill>
                  <a:srgbClr val="000000"/>
                </a:solidFill>
                <a:effectLst/>
                <a:latin typeface="Arial" panose="020B0604020202020204" pitchFamily="34" charset="0"/>
              </a:rPr>
              <a:t>BaB</a:t>
            </a:r>
            <a:r>
              <a:rPr lang="en-US" sz="1800" b="0" i="0" u="none" strike="noStrike">
                <a:solidFill>
                  <a:srgbClr val="000000"/>
                </a:solidFill>
                <a:effectLst/>
                <a:latin typeface="Arial" panose="020B0604020202020204" pitchFamily="34" charset="0"/>
              </a:rPr>
              <a:t> algorithm.</a:t>
            </a:r>
          </a:p>
          <a:p>
            <a:pPr rtl="0" fontAlgn="base">
              <a:spcBef>
                <a:spcPts val="0"/>
              </a:spcBef>
              <a:spcAft>
                <a:spcPts val="0"/>
              </a:spcAft>
              <a:buFont typeface="Arial" panose="020B0604020202020204" pitchFamily="34" charset="0"/>
              <a:buChar char="•"/>
            </a:pPr>
            <a:endParaRPr lang="en-US" sz="1400" i="0" u="none" strike="noStrike">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Based on a domain with input constrained by equation l0 ≤x0 ≤u0 , </a:t>
            </a:r>
            <a:r>
              <a:rPr lang="en-US" sz="1800" b="0" i="1" u="none" strike="noStrike">
                <a:solidFill>
                  <a:srgbClr val="000000"/>
                </a:solidFill>
                <a:effectLst/>
                <a:latin typeface="Arial" panose="020B0604020202020204" pitchFamily="34" charset="0"/>
              </a:rPr>
              <a:t>the split function would return two subdomains where bounds would be identical in all dimension except for the dimension with the largest length, denoted </a:t>
            </a:r>
            <a:r>
              <a:rPr lang="en-US" sz="1800" b="0" i="1" u="none" strike="noStrike" err="1">
                <a:solidFill>
                  <a:srgbClr val="000000"/>
                </a:solidFill>
                <a:effectLst/>
                <a:latin typeface="Arial" panose="020B0604020202020204" pitchFamily="34" charset="0"/>
              </a:rPr>
              <a:t>i</a:t>
            </a:r>
            <a:r>
              <a:rPr lang="en-US" sz="1800" b="0" i="1" u="none" strike="noStrike">
                <a:solidFill>
                  <a:srgbClr val="000000"/>
                </a:solidFill>
                <a:effectLst/>
                <a:latin typeface="Arial" panose="020B0604020202020204" pitchFamily="34" charset="0"/>
              </a:rPr>
              <a:t>⋆</a:t>
            </a:r>
            <a:r>
              <a:rPr lang="en-US" sz="1800" b="0" i="0" u="none" strike="noStrike">
                <a:solidFill>
                  <a:srgbClr val="000000"/>
                </a:solidFill>
                <a:effectLst/>
                <a:latin typeface="Arial" panose="020B0604020202020204" pitchFamily="34" charset="0"/>
              </a:rPr>
              <a:t>. The bounds for each subdomain for dimension </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 are given by l0[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 ≤ x0[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 ≤ (l0[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⋆]+u0[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⋆])/2 and (l0[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⋆]+u0[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⋆])/2 ≤ x0[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 ≤ u0[</a:t>
            </a:r>
            <a:r>
              <a:rPr lang="en-US" sz="1800" b="0" i="0" u="none" strike="noStrike" err="1">
                <a:solidFill>
                  <a:srgbClr val="000000"/>
                </a:solidFill>
                <a:effectLst/>
                <a:latin typeface="Arial" panose="020B0604020202020204" pitchFamily="34" charset="0"/>
              </a:rPr>
              <a:t>i</a:t>
            </a:r>
            <a:r>
              <a:rPr lang="en-US" sz="1800" b="0" i="0" u="none" strike="noStrike">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endParaRPr lang="en-US" sz="1400"/>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In order to exploit the benefits of input domain splitting to the fullest, we introduce the second splitting heuristic by using the highly efficient lower bound computation approach</a:t>
            </a:r>
            <a:r>
              <a:rPr lang="en-US" sz="1800" b="1" i="0" u="none" strike="noStrike">
                <a:solidFill>
                  <a:srgbClr val="000000"/>
                </a:solidFill>
                <a:effectLst/>
                <a:latin typeface="Arial" panose="020B0604020202020204" pitchFamily="34" charset="0"/>
              </a:rPr>
              <a:t> </a:t>
            </a:r>
            <a:r>
              <a:rPr lang="en-US" sz="1800" b="0" i="0" u="none" strike="noStrike">
                <a:solidFill>
                  <a:srgbClr val="000000"/>
                </a:solidFill>
                <a:effectLst/>
                <a:latin typeface="Arial" panose="020B0604020202020204" pitchFamily="34" charset="0"/>
              </a:rPr>
              <a:t>of Wong and Kolter (2018). This approach was initially proposed in the context of robust optimization. However, our unified framework opens the door for its use in verification. We propose a smart branching method </a:t>
            </a:r>
            <a:r>
              <a:rPr lang="en-US" sz="1800" b="1" i="0" u="none" strike="noStrike" err="1">
                <a:solidFill>
                  <a:srgbClr val="000000"/>
                </a:solidFill>
                <a:effectLst/>
                <a:latin typeface="Arial" panose="020B0604020202020204" pitchFamily="34" charset="0"/>
              </a:rPr>
              <a:t>BaBSB</a:t>
            </a:r>
            <a:r>
              <a:rPr lang="en-US" sz="1800" b="0" i="0" u="none" strike="noStrike">
                <a:solidFill>
                  <a:srgbClr val="000000"/>
                </a:solidFill>
                <a:effectLst/>
                <a:latin typeface="Arial" panose="020B0604020202020204" pitchFamily="34" charset="0"/>
              </a:rPr>
              <a:t> to replace the longest edge heuristic of </a:t>
            </a:r>
            <a:r>
              <a:rPr lang="en-US" sz="1800" b="0" i="0" u="none" strike="noStrike" err="1">
                <a:solidFill>
                  <a:srgbClr val="000000"/>
                </a:solidFill>
                <a:effectLst/>
                <a:latin typeface="Arial" panose="020B0604020202020204" pitchFamily="34" charset="0"/>
              </a:rPr>
              <a:t>BaB</a:t>
            </a: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3165619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a:spcBef>
                <a:spcPts val="0"/>
              </a:spcBef>
              <a:buNone/>
            </a:pPr>
            <a:r>
              <a:rPr lang="en-US" sz="1800" b="1" i="0" u="sng">
                <a:solidFill>
                  <a:srgbClr val="000000"/>
                </a:solidFill>
                <a:effectLst/>
                <a:latin typeface="Arial" panose="020B0604020202020204" pitchFamily="34" charset="0"/>
              </a:rPr>
              <a:t>Better Branching</a:t>
            </a:r>
            <a:endParaRPr lang="en-US" sz="1800" b="1" i="0">
              <a:solidFill>
                <a:srgbClr val="000000"/>
              </a:solidFill>
              <a:effectLst/>
              <a:latin typeface="Arial" panose="020B0604020202020204" pitchFamily="34" charset="0"/>
            </a:endParaRPr>
          </a:p>
          <a:p>
            <a:pPr marL="0" indent="0">
              <a:spcBef>
                <a:spcPts val="0"/>
              </a:spcBef>
              <a:buNone/>
            </a:pPr>
            <a:r>
              <a:rPr lang="en-US" sz="1600" b="1">
                <a:solidFill>
                  <a:srgbClr val="000000"/>
                </a:solidFill>
                <a:latin typeface="Arial" panose="020B0604020202020204" pitchFamily="34" charset="0"/>
              </a:rPr>
              <a:t>- Branching on </a:t>
            </a:r>
            <a:r>
              <a:rPr lang="en-US" sz="1600" b="1" err="1">
                <a:solidFill>
                  <a:srgbClr val="000000"/>
                </a:solidFill>
                <a:latin typeface="Arial" panose="020B0604020202020204" pitchFamily="34" charset="0"/>
              </a:rPr>
              <a:t>ReLU</a:t>
            </a:r>
            <a:r>
              <a:rPr lang="en-US" sz="1600" b="1">
                <a:solidFill>
                  <a:srgbClr val="000000"/>
                </a:solidFill>
                <a:latin typeface="Arial" panose="020B0604020202020204" pitchFamily="34" charset="0"/>
              </a:rPr>
              <a:t> Activation Nodes</a:t>
            </a:r>
            <a:endParaRPr lang="en-US" sz="1700" b="1" u="sng">
              <a:solidFill>
                <a:srgbClr val="000000"/>
              </a:solidFill>
              <a:effectLst/>
              <a:latin typeface="Arial" panose="020B0604020202020204" pitchFamily="34" charset="0"/>
              <a:cs typeface="Arial" panose="020B0604020202020204" pitchFamily="34" charset="0"/>
            </a:endParaRPr>
          </a:p>
          <a:p>
            <a:pPr>
              <a:spcBef>
                <a:spcPts val="0"/>
              </a:spcBef>
              <a:buFontTx/>
              <a:buChar char="-"/>
            </a:pPr>
            <a:endParaRPr lang="en-US" sz="1600" b="1">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Despite their success in small-scale verification problems,</a:t>
            </a:r>
            <a:r>
              <a:rPr lang="en-US" sz="1800" b="0" i="1" u="none" strike="noStrike">
                <a:solidFill>
                  <a:srgbClr val="000000"/>
                </a:solidFill>
                <a:effectLst/>
                <a:latin typeface="Arial" panose="020B0604020202020204" pitchFamily="34" charset="0"/>
              </a:rPr>
              <a:t> input domain splitting methods are often found to be inadequate for large scale networks, as there are several </a:t>
            </a:r>
            <a:r>
              <a:rPr lang="en-US" sz="1800" b="1" i="1" u="none" strike="noStrike">
                <a:solidFill>
                  <a:srgbClr val="000000"/>
                </a:solidFill>
                <a:effectLst/>
                <a:latin typeface="Arial" panose="020B0604020202020204" pitchFamily="34" charset="0"/>
              </a:rPr>
              <a:t>limitations</a:t>
            </a:r>
            <a:r>
              <a:rPr lang="en-US" sz="1800" b="0" i="1" u="none" strike="noStrike">
                <a:solidFill>
                  <a:srgbClr val="000000"/>
                </a:solidFill>
                <a:effectLst/>
                <a:latin typeface="Arial" panose="020B0604020202020204" pitchFamily="34" charset="0"/>
              </a:rPr>
              <a:t> of input domain branching strategies. </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Arial" panose="020B0604020202020204" pitchFamily="34" charset="0"/>
              </a:rPr>
              <a:t>Firstly</a:t>
            </a:r>
            <a:r>
              <a:rPr lang="en-US" sz="1800" b="0" i="0" u="none" strike="noStrike">
                <a:solidFill>
                  <a:srgbClr val="000000"/>
                </a:solidFill>
                <a:effectLst/>
                <a:latin typeface="Arial" panose="020B0604020202020204" pitchFamily="34" charset="0"/>
              </a:rPr>
              <a:t>, for some methods (e.g. </a:t>
            </a:r>
            <a:r>
              <a:rPr lang="en-US" sz="1800" b="0" i="0" u="none" strike="noStrike" err="1">
                <a:solidFill>
                  <a:srgbClr val="000000"/>
                </a:solidFill>
                <a:effectLst/>
                <a:latin typeface="Arial" panose="020B0604020202020204" pitchFamily="34" charset="0"/>
              </a:rPr>
              <a:t>BaBSB</a:t>
            </a:r>
            <a:r>
              <a:rPr lang="en-US" sz="1800" b="0" i="0" u="none" strike="noStrike">
                <a:solidFill>
                  <a:srgbClr val="000000"/>
                </a:solidFill>
                <a:effectLst/>
                <a:latin typeface="Arial" panose="020B0604020202020204" pitchFamily="34" charset="0"/>
              </a:rPr>
              <a:t>), </a:t>
            </a:r>
            <a:r>
              <a:rPr lang="en-US" sz="1800" b="0" i="1" u="none" strike="noStrike">
                <a:solidFill>
                  <a:srgbClr val="000000"/>
                </a:solidFill>
                <a:effectLst/>
                <a:latin typeface="Arial" panose="020B0604020202020204" pitchFamily="34" charset="0"/>
              </a:rPr>
              <a:t>their computation cost for making a branching decision increases at least linearly with input dimensions</a:t>
            </a:r>
            <a:r>
              <a:rPr lang="en-US" sz="1800" b="0" i="0" u="none" strike="noStrike">
                <a:solidFill>
                  <a:srgbClr val="000000"/>
                </a:solidFill>
                <a:effectLst/>
                <a:latin typeface="Arial" panose="020B0604020202020204" pitchFamily="34" charset="0"/>
              </a:rPr>
              <a:t>. High computational cost renders these methods infeasible for high input dimensional problems.  </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2814758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a:spcBef>
                <a:spcPts val="0"/>
              </a:spcBef>
              <a:buNone/>
            </a:pPr>
            <a:r>
              <a:rPr lang="en-US" sz="1800" b="1" i="0" u="sng">
                <a:solidFill>
                  <a:srgbClr val="000000"/>
                </a:solidFill>
                <a:effectLst/>
                <a:latin typeface="Arial" panose="020B0604020202020204" pitchFamily="34" charset="0"/>
              </a:rPr>
              <a:t>Better Branching</a:t>
            </a:r>
            <a:endParaRPr lang="en-US" sz="1800" b="1" i="0">
              <a:solidFill>
                <a:srgbClr val="000000"/>
              </a:solidFill>
              <a:effectLst/>
              <a:latin typeface="Arial" panose="020B0604020202020204" pitchFamily="34" charset="0"/>
            </a:endParaRPr>
          </a:p>
          <a:p>
            <a:pPr marL="0" indent="0">
              <a:spcBef>
                <a:spcPts val="0"/>
              </a:spcBef>
              <a:buNone/>
            </a:pPr>
            <a:r>
              <a:rPr lang="en-US" sz="1600" b="1">
                <a:solidFill>
                  <a:srgbClr val="000000"/>
                </a:solidFill>
                <a:latin typeface="Arial" panose="020B0604020202020204" pitchFamily="34" charset="0"/>
              </a:rPr>
              <a:t>- Branching on </a:t>
            </a:r>
            <a:r>
              <a:rPr lang="en-US" sz="1600" b="1" err="1">
                <a:solidFill>
                  <a:srgbClr val="000000"/>
                </a:solidFill>
                <a:latin typeface="Arial" panose="020B0604020202020204" pitchFamily="34" charset="0"/>
              </a:rPr>
              <a:t>ReLU</a:t>
            </a:r>
            <a:r>
              <a:rPr lang="en-US" sz="1600" b="1">
                <a:solidFill>
                  <a:srgbClr val="000000"/>
                </a:solidFill>
                <a:latin typeface="Arial" panose="020B0604020202020204" pitchFamily="34" charset="0"/>
              </a:rPr>
              <a:t> Activation Nodes</a:t>
            </a:r>
            <a:endParaRPr lang="en-US" sz="1700" b="1" u="sng">
              <a:solidFill>
                <a:srgbClr val="000000"/>
              </a:solidFill>
              <a:effectLst/>
              <a:latin typeface="Arial" panose="020B0604020202020204" pitchFamily="34" charset="0"/>
              <a:cs typeface="Arial" panose="020B0604020202020204" pitchFamily="34" charset="0"/>
            </a:endParaRPr>
          </a:p>
          <a:p>
            <a:pPr>
              <a:spcBef>
                <a:spcPts val="0"/>
              </a:spcBef>
              <a:buFontTx/>
              <a:buChar char="-"/>
            </a:pPr>
            <a:endParaRPr lang="en-US" sz="1600" b="1">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a:solidFill>
                  <a:srgbClr val="000000"/>
                </a:solidFill>
                <a:effectLst/>
                <a:latin typeface="Arial" panose="020B0604020202020204" pitchFamily="34" charset="0"/>
              </a:rPr>
              <a:t>Secondly</a:t>
            </a:r>
            <a:r>
              <a:rPr lang="en-US" sz="1800" b="0" i="0" u="none" strike="noStrike">
                <a:solidFill>
                  <a:srgbClr val="000000"/>
                </a:solidFill>
                <a:effectLst/>
                <a:latin typeface="Arial" panose="020B0604020202020204" pitchFamily="34" charset="0"/>
              </a:rPr>
              <a:t> and more importantly, </a:t>
            </a:r>
            <a:r>
              <a:rPr lang="en-US" sz="1800" b="0" i="1" u="none" strike="noStrike">
                <a:solidFill>
                  <a:srgbClr val="000000"/>
                </a:solidFill>
                <a:effectLst/>
                <a:latin typeface="Arial" panose="020B0604020202020204" pitchFamily="34" charset="0"/>
              </a:rPr>
              <a:t>potential input branching decisions constitute a fairly small portion of all potential branching decisions for large-scale network architecture, which contains a sizable number of unfixed </a:t>
            </a:r>
            <a:r>
              <a:rPr lang="en-US" sz="1800" b="0" i="1" u="none" strike="noStrike" err="1">
                <a:solidFill>
                  <a:srgbClr val="000000"/>
                </a:solidFill>
                <a:effectLst/>
                <a:latin typeface="Arial" panose="020B0604020202020204" pitchFamily="34" charset="0"/>
              </a:rPr>
              <a:t>ReLU</a:t>
            </a:r>
            <a:r>
              <a:rPr lang="en-US" sz="1800" b="0" i="1" u="none" strike="noStrike">
                <a:solidFill>
                  <a:srgbClr val="000000"/>
                </a:solidFill>
                <a:effectLst/>
                <a:latin typeface="Arial" panose="020B0604020202020204" pitchFamily="34" charset="0"/>
              </a:rPr>
              <a:t> activation nodes</a:t>
            </a:r>
            <a:r>
              <a:rPr lang="en-US" sz="1800" b="0" i="0" u="none" strike="noStrike">
                <a:solidFill>
                  <a:srgbClr val="000000"/>
                </a:solidFill>
                <a:effectLst/>
                <a:latin typeface="Arial" panose="020B0604020202020204" pitchFamily="34" charset="0"/>
              </a:rPr>
              <a:t> (each is a valid potential branching point). </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Focusing on input domain splitting alone significantly limits the power of verification methods. Given the wide and almost dominant usage of deep convolutional networks in various tasks, developing an effective and computationally cheap heuristic for branching on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non-linearities is of considerable importance for verification.</a:t>
            </a:r>
          </a:p>
          <a:p>
            <a:pPr rtl="0" fontAlgn="base">
              <a:spcBef>
                <a:spcPts val="0"/>
              </a:spcBef>
              <a:spcAft>
                <a:spcPts val="0"/>
              </a:spcAft>
              <a:buFont typeface="Arial" panose="020B0604020202020204" pitchFamily="34" charset="0"/>
              <a:buChar char="•"/>
            </a:pPr>
            <a:endParaRPr lang="en-US" sz="180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We propose a new smart branching algorithm </a:t>
            </a:r>
            <a:r>
              <a:rPr lang="en-US" sz="1800" b="1" i="0" u="none" strike="noStrike" err="1">
                <a:solidFill>
                  <a:srgbClr val="000000"/>
                </a:solidFill>
                <a:effectLst/>
                <a:latin typeface="Arial" panose="020B0604020202020204" pitchFamily="34" charset="0"/>
              </a:rPr>
              <a:t>BaBSR</a:t>
            </a:r>
            <a:r>
              <a:rPr lang="en-US" sz="1800" b="0" i="0" u="none" strike="noStrike">
                <a:solidFill>
                  <a:srgbClr val="000000"/>
                </a:solidFill>
                <a:effectLst/>
                <a:latin typeface="Arial" panose="020B0604020202020204" pitchFamily="34" charset="0"/>
              </a:rPr>
              <a:t> on the activation of the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non-linearities.</a:t>
            </a:r>
          </a:p>
          <a:p>
            <a:pPr rtl="0" fontAlgn="base">
              <a:spcBef>
                <a:spcPts val="0"/>
              </a:spcBef>
              <a:spcAft>
                <a:spcPts val="0"/>
              </a:spcAft>
              <a:buFont typeface="Arial" panose="020B0604020202020204" pitchFamily="34" charset="0"/>
              <a:buChar char="•"/>
            </a:pPr>
            <a:endParaRPr lang="en-US" sz="1400">
              <a:effectLst/>
            </a:endParaRPr>
          </a:p>
        </p:txBody>
      </p:sp>
    </p:spTree>
    <p:extLst>
      <p:ext uri="{BB962C8B-B14F-4D97-AF65-F5344CB8AC3E}">
        <p14:creationId xmlns:p14="http://schemas.microsoft.com/office/powerpoint/2010/main" val="2177039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b="1" u="none" strike="noStrike">
                <a:solidFill>
                  <a:srgbClr val="000000"/>
                </a:solidFill>
                <a:effectLst/>
                <a:latin typeface="Neue Haas Grotesk Text Pro" panose="020B0504020202020204" pitchFamily="34" charset="77"/>
              </a:rPr>
              <a:t>Improved </a:t>
            </a:r>
            <a:r>
              <a:rPr lang="en-US" sz="3200" b="1" u="none" strike="noStrike" err="1">
                <a:solidFill>
                  <a:srgbClr val="000000"/>
                </a:solidFill>
                <a:effectLst/>
                <a:latin typeface="Neue Haas Grotesk Text Pro" panose="020B0504020202020204" pitchFamily="34" charset="77"/>
              </a:rPr>
              <a:t>BaB</a:t>
            </a:r>
            <a:r>
              <a:rPr lang="en-US" sz="3200" b="1" u="none" strike="noStrike">
                <a:solidFill>
                  <a:srgbClr val="000000"/>
                </a:solidFill>
                <a:effectLst/>
                <a:latin typeface="Neue Haas Grotesk Text Pro" panose="020B0504020202020204" pitchFamily="34" charset="77"/>
              </a:rPr>
              <a:t> for NN Verification</a:t>
            </a:r>
            <a:endParaRPr lang="en-US" sz="3200">
              <a:latin typeface="Calibri"/>
              <a:cs typeface="Calibri"/>
            </a:endParaRP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Autofit/>
          </a:bodyPr>
          <a:lstStyle/>
          <a:p>
            <a:pPr marL="0" indent="0">
              <a:spcBef>
                <a:spcPts val="0"/>
              </a:spcBef>
              <a:buNone/>
            </a:pPr>
            <a:r>
              <a:rPr lang="en-US" sz="1800" b="1" i="0" u="sng">
                <a:solidFill>
                  <a:srgbClr val="000000"/>
                </a:solidFill>
                <a:effectLst/>
                <a:latin typeface="Arial" panose="020B0604020202020204" pitchFamily="34" charset="0"/>
              </a:rPr>
              <a:t>Better Branching</a:t>
            </a:r>
            <a:endParaRPr lang="en-US" sz="1800" b="1" i="0">
              <a:solidFill>
                <a:srgbClr val="000000"/>
              </a:solidFill>
              <a:effectLst/>
              <a:latin typeface="Arial" panose="020B0604020202020204" pitchFamily="34" charset="0"/>
            </a:endParaRPr>
          </a:p>
          <a:p>
            <a:pPr marL="0" indent="0">
              <a:spcBef>
                <a:spcPts val="0"/>
              </a:spcBef>
              <a:buNone/>
            </a:pPr>
            <a:r>
              <a:rPr lang="en-US" sz="1600" b="1">
                <a:solidFill>
                  <a:srgbClr val="000000"/>
                </a:solidFill>
                <a:latin typeface="Arial" panose="020B0604020202020204" pitchFamily="34" charset="0"/>
              </a:rPr>
              <a:t>- Branching on </a:t>
            </a:r>
            <a:r>
              <a:rPr lang="en-US" sz="1600" b="1" err="1">
                <a:solidFill>
                  <a:srgbClr val="000000"/>
                </a:solidFill>
                <a:latin typeface="Arial" panose="020B0604020202020204" pitchFamily="34" charset="0"/>
              </a:rPr>
              <a:t>ReLU</a:t>
            </a:r>
            <a:r>
              <a:rPr lang="en-US" sz="1600" b="1">
                <a:solidFill>
                  <a:srgbClr val="000000"/>
                </a:solidFill>
                <a:latin typeface="Arial" panose="020B0604020202020204" pitchFamily="34" charset="0"/>
              </a:rPr>
              <a:t> Activation Nodes</a:t>
            </a:r>
            <a:endParaRPr lang="en-US" sz="1700" b="1" u="sng">
              <a:solidFill>
                <a:srgbClr val="000000"/>
              </a:solidFill>
              <a:effectLst/>
              <a:latin typeface="Arial" panose="020B0604020202020204" pitchFamily="34" charset="0"/>
              <a:cs typeface="Arial" panose="020B0604020202020204" pitchFamily="34" charset="0"/>
            </a:endParaRPr>
          </a:p>
          <a:p>
            <a:pPr fontAlgn="base">
              <a:spcBef>
                <a:spcPts val="0"/>
              </a:spcBef>
            </a:pPr>
            <a:r>
              <a:rPr lang="en-US" sz="1800">
                <a:solidFill>
                  <a:srgbClr val="000000"/>
                </a:solidFill>
                <a:latin typeface="Arial" panose="020B0604020202020204" pitchFamily="34" charset="0"/>
              </a:rPr>
              <a:t>E</a:t>
            </a:r>
            <a:r>
              <a:rPr lang="en-US" sz="1800" b="0" i="0" u="none" strike="noStrike">
                <a:solidFill>
                  <a:srgbClr val="000000"/>
                </a:solidFill>
                <a:effectLst/>
                <a:latin typeface="Arial" panose="020B0604020202020204" pitchFamily="34" charset="0"/>
              </a:rPr>
              <a:t>xisting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node splitting methods are Reluplex, Planet and </a:t>
            </a:r>
            <a:r>
              <a:rPr lang="en-US" sz="1800" b="0" i="0" u="none" strike="noStrike" err="1">
                <a:solidFill>
                  <a:srgbClr val="000000"/>
                </a:solidFill>
                <a:effectLst/>
                <a:latin typeface="Arial" panose="020B0604020202020204" pitchFamily="34" charset="0"/>
              </a:rPr>
              <a:t>Neurify</a:t>
            </a:r>
            <a:r>
              <a:rPr lang="en-US" sz="1800" b="0" i="0" u="none" strike="noStrike">
                <a:solidFill>
                  <a:srgbClr val="000000"/>
                </a:solidFill>
                <a:effectLst/>
                <a:latin typeface="Arial" panose="020B0604020202020204" pitchFamily="34" charset="0"/>
              </a:rPr>
              <a:t>. We show that </a:t>
            </a:r>
            <a:r>
              <a:rPr lang="en-US" sz="1800" b="0" i="0" u="none" strike="noStrike" err="1">
                <a:solidFill>
                  <a:srgbClr val="000000"/>
                </a:solidFill>
                <a:effectLst/>
                <a:latin typeface="Arial" panose="020B0604020202020204" pitchFamily="34" charset="0"/>
              </a:rPr>
              <a:t>BaBSR</a:t>
            </a:r>
            <a:r>
              <a:rPr lang="en-US" sz="1800" b="0" i="0" u="none" strike="noStrike">
                <a:solidFill>
                  <a:srgbClr val="000000"/>
                </a:solidFill>
                <a:effectLst/>
                <a:latin typeface="Arial" panose="020B0604020202020204" pitchFamily="34" charset="0"/>
              </a:rPr>
              <a:t> enjoys various benefits over the existing methods, although all methods use the same branching rule: for a given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node (a node xi[j] = max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0􏰂 is split out into two subdomains:{xi[j] = 0,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 and {xi[j] =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a:t>
            </a:r>
            <a:r>
              <a:rPr lang="en-US" sz="1800" b="0" i="0" u="none" strike="noStrike" err="1">
                <a:solidFill>
                  <a:srgbClr val="000000"/>
                </a:solidFill>
                <a:effectLst/>
                <a:latin typeface="Arial" panose="020B0604020202020204" pitchFamily="34" charset="0"/>
              </a:rPr>
              <a:t>xˆi</a:t>
            </a:r>
            <a:r>
              <a:rPr lang="en-US" sz="1800" b="0" i="0" u="none" strike="noStrike">
                <a:solidFill>
                  <a:srgbClr val="000000"/>
                </a:solidFill>
                <a:effectLst/>
                <a:latin typeface="Arial" panose="020B0604020202020204" pitchFamily="34" charset="0"/>
              </a:rPr>
              <a:t>[j] ≥ 0}). </a:t>
            </a:r>
            <a:endParaRPr lang="en-US" sz="1800">
              <a:solidFill>
                <a:srgbClr val="000000"/>
              </a:solidFill>
              <a:latin typeface="Arial" panose="020B0604020202020204" pitchFamily="34" charset="0"/>
            </a:endParaRPr>
          </a:p>
          <a:p>
            <a:pPr fontAlgn="base">
              <a:spcBef>
                <a:spcPts val="0"/>
              </a:spcBef>
            </a:pPr>
            <a:endParaRPr lang="en-US" sz="1800" b="0" i="0" u="none" strike="noStrike">
              <a:solidFill>
                <a:srgbClr val="000000"/>
              </a:solidFill>
              <a:effectLst/>
              <a:latin typeface="Arial" panose="020B0604020202020204" pitchFamily="34" charset="0"/>
            </a:endParaRPr>
          </a:p>
          <a:p>
            <a:pPr fontAlgn="base">
              <a:spcBef>
                <a:spcPts val="0"/>
              </a:spcBef>
            </a:pPr>
            <a:r>
              <a:rPr lang="en-US" sz="1800" b="0" i="0" u="none" strike="noStrike">
                <a:solidFill>
                  <a:srgbClr val="000000"/>
                </a:solidFill>
                <a:effectLst/>
                <a:latin typeface="Arial" panose="020B0604020202020204" pitchFamily="34" charset="0"/>
              </a:rPr>
              <a:t>To start, unlike Planet which does not have any heuristic to make splitting decisions, </a:t>
            </a:r>
            <a:r>
              <a:rPr lang="en-US" sz="1800" b="0" i="1" u="none" strike="noStrike" err="1">
                <a:solidFill>
                  <a:srgbClr val="000000"/>
                </a:solidFill>
                <a:effectLst/>
                <a:latin typeface="Arial" panose="020B0604020202020204" pitchFamily="34" charset="0"/>
              </a:rPr>
              <a:t>BaBSR</a:t>
            </a:r>
            <a:r>
              <a:rPr lang="en-US" sz="1800" b="0" i="1" u="none" strike="noStrike">
                <a:solidFill>
                  <a:srgbClr val="000000"/>
                </a:solidFill>
                <a:effectLst/>
                <a:latin typeface="Arial" panose="020B0604020202020204" pitchFamily="34" charset="0"/>
              </a:rPr>
              <a:t> uses a simple and fast heuristic to prioritize which unfixed </a:t>
            </a:r>
            <a:r>
              <a:rPr lang="en-US" sz="1800" b="0" i="1" u="none" strike="noStrike" err="1">
                <a:solidFill>
                  <a:srgbClr val="000000"/>
                </a:solidFill>
                <a:effectLst/>
                <a:latin typeface="Arial" panose="020B0604020202020204" pitchFamily="34" charset="0"/>
              </a:rPr>
              <a:t>ReLU</a:t>
            </a:r>
            <a:r>
              <a:rPr lang="en-US" sz="1800" b="0" i="1" u="none" strike="noStrike">
                <a:solidFill>
                  <a:srgbClr val="000000"/>
                </a:solidFill>
                <a:effectLst/>
                <a:latin typeface="Arial" panose="020B0604020202020204" pitchFamily="34" charset="0"/>
              </a:rPr>
              <a:t> node to split on.</a:t>
            </a:r>
            <a:r>
              <a:rPr lang="en-US" sz="1800" b="0" i="0" u="none" strike="noStrike">
                <a:solidFill>
                  <a:srgbClr val="000000"/>
                </a:solidFill>
                <a:effectLst/>
                <a:latin typeface="Arial" panose="020B0604020202020204" pitchFamily="34" charset="0"/>
              </a:rPr>
              <a:t> </a:t>
            </a:r>
          </a:p>
          <a:p>
            <a:pPr fontAlgn="base">
              <a:spcBef>
                <a:spcPts val="0"/>
              </a:spcBef>
            </a:pPr>
            <a:endParaRPr lang="en-US" sz="1800" b="0" i="0" u="none" strike="noStrike">
              <a:solidFill>
                <a:srgbClr val="000000"/>
              </a:solidFill>
              <a:effectLst/>
              <a:latin typeface="Arial" panose="020B0604020202020204" pitchFamily="34" charset="0"/>
            </a:endParaRPr>
          </a:p>
          <a:p>
            <a:pPr fontAlgn="base">
              <a:spcBef>
                <a:spcPts val="0"/>
              </a:spcBef>
            </a:pPr>
            <a:r>
              <a:rPr lang="en-US" sz="1800" b="0" i="1" u="none" strike="noStrike">
                <a:solidFill>
                  <a:srgbClr val="000000"/>
                </a:solidFill>
                <a:effectLst/>
                <a:latin typeface="Arial" panose="020B0604020202020204" pitchFamily="34" charset="0"/>
              </a:rPr>
              <a:t>Reluplex uses the SMT core to handle the splitting order and </a:t>
            </a:r>
            <a:r>
              <a:rPr lang="en-US" sz="1800" b="0" i="1" u="none" strike="noStrike" err="1">
                <a:solidFill>
                  <a:srgbClr val="000000"/>
                </a:solidFill>
                <a:effectLst/>
                <a:latin typeface="Arial" panose="020B0604020202020204" pitchFamily="34" charset="0"/>
              </a:rPr>
              <a:t>Neurify</a:t>
            </a:r>
            <a:r>
              <a:rPr lang="en-US" sz="1800" b="0" i="1" u="none" strike="noStrike">
                <a:solidFill>
                  <a:srgbClr val="000000"/>
                </a:solidFill>
                <a:effectLst/>
                <a:latin typeface="Arial" panose="020B0604020202020204" pitchFamily="34" charset="0"/>
              </a:rPr>
              <a:t> computes gradient scores to prioritize </a:t>
            </a:r>
            <a:r>
              <a:rPr lang="en-US" sz="1800" b="0" i="1" u="none" strike="noStrike" err="1">
                <a:solidFill>
                  <a:srgbClr val="000000"/>
                </a:solidFill>
                <a:effectLst/>
                <a:latin typeface="Arial" panose="020B0604020202020204" pitchFamily="34" charset="0"/>
              </a:rPr>
              <a:t>ReLU</a:t>
            </a:r>
            <a:r>
              <a:rPr lang="en-US" sz="1800" b="0" i="1" u="none" strike="noStrike">
                <a:solidFill>
                  <a:srgbClr val="000000"/>
                </a:solidFill>
                <a:effectLst/>
                <a:latin typeface="Arial" panose="020B0604020202020204" pitchFamily="34" charset="0"/>
              </a:rPr>
              <a:t> nodes.</a:t>
            </a:r>
            <a:r>
              <a:rPr lang="en-US" sz="1800" b="0" i="0" u="none" strike="noStrike">
                <a:solidFill>
                  <a:srgbClr val="000000"/>
                </a:solidFill>
                <a:effectLst/>
                <a:latin typeface="Arial" panose="020B0604020202020204" pitchFamily="34" charset="0"/>
              </a:rPr>
              <a:t> We show in experiments that the prioritizing strategy of </a:t>
            </a:r>
            <a:r>
              <a:rPr lang="en-US" sz="1800" b="0" i="0" u="none" strike="noStrike" err="1">
                <a:solidFill>
                  <a:srgbClr val="000000"/>
                </a:solidFill>
                <a:effectLst/>
                <a:latin typeface="Arial" panose="020B0604020202020204" pitchFamily="34" charset="0"/>
              </a:rPr>
              <a:t>BaBSR</a:t>
            </a:r>
            <a:r>
              <a:rPr lang="en-US" sz="1800" b="0" i="0" u="none" strike="noStrike">
                <a:solidFill>
                  <a:srgbClr val="000000"/>
                </a:solidFill>
                <a:effectLst/>
                <a:latin typeface="Arial" panose="020B0604020202020204" pitchFamily="34" charset="0"/>
              </a:rPr>
              <a:t> is much more successful than that of Reluplex and </a:t>
            </a:r>
            <a:r>
              <a:rPr lang="en-US" sz="1800" b="0" i="0" u="none" strike="noStrike" err="1">
                <a:solidFill>
                  <a:srgbClr val="000000"/>
                </a:solidFill>
                <a:effectLst/>
                <a:latin typeface="Arial" panose="020B0604020202020204" pitchFamily="34" charset="0"/>
              </a:rPr>
              <a:t>Neurify</a:t>
            </a:r>
            <a:r>
              <a:rPr lang="en-US" sz="1800" b="0" i="0" u="none" strike="noStrike">
                <a:solidFill>
                  <a:srgbClr val="000000"/>
                </a:solidFill>
                <a:effectLst/>
                <a:latin typeface="Arial" panose="020B0604020202020204" pitchFamily="34" charset="0"/>
              </a:rPr>
              <a:t> in selecting an effective </a:t>
            </a:r>
            <a:r>
              <a:rPr lang="en-US" sz="1800" b="0" i="0" u="none" strike="noStrike" err="1">
                <a:solidFill>
                  <a:srgbClr val="000000"/>
                </a:solidFill>
                <a:effectLst/>
                <a:latin typeface="Arial" panose="020B0604020202020204" pitchFamily="34" charset="0"/>
              </a:rPr>
              <a:t>ReLU</a:t>
            </a:r>
            <a:r>
              <a:rPr lang="en-US" sz="1800" b="0" i="0" u="none" strike="noStrike">
                <a:solidFill>
                  <a:srgbClr val="000000"/>
                </a:solidFill>
                <a:effectLst/>
                <a:latin typeface="Arial" panose="020B0604020202020204" pitchFamily="34" charset="0"/>
              </a:rPr>
              <a:t> node. Additionally, </a:t>
            </a:r>
            <a:r>
              <a:rPr lang="en-US" sz="1800" b="0" i="1" u="none" strike="noStrike" err="1">
                <a:solidFill>
                  <a:srgbClr val="000000"/>
                </a:solidFill>
                <a:effectLst/>
                <a:latin typeface="Arial" panose="020B0604020202020204" pitchFamily="34" charset="0"/>
              </a:rPr>
              <a:t>BaBSR</a:t>
            </a:r>
            <a:r>
              <a:rPr lang="en-US" sz="1800" b="0" i="1" u="none" strike="noStrike">
                <a:solidFill>
                  <a:srgbClr val="000000"/>
                </a:solidFill>
                <a:effectLst/>
                <a:latin typeface="Arial" panose="020B0604020202020204" pitchFamily="34" charset="0"/>
              </a:rPr>
              <a:t> has a convergence guarantee and encourages early termination, which means verification problems can be solved completely and efficiently.</a:t>
            </a:r>
            <a:r>
              <a:rPr lang="en-US" sz="1800" b="0" i="0" u="none" strike="noStrike">
                <a:solidFill>
                  <a:srgbClr val="000000"/>
                </a:solidFill>
                <a:effectLst/>
                <a:latin typeface="Arial" panose="020B0604020202020204" pitchFamily="34" charset="0"/>
              </a:rPr>
              <a:t> </a:t>
            </a:r>
          </a:p>
          <a:p>
            <a:pPr marL="0" indent="0" rtl="0" fontAlgn="base">
              <a:spcBef>
                <a:spcPts val="0"/>
              </a:spcBef>
              <a:spcAft>
                <a:spcPts val="0"/>
              </a:spcAft>
              <a:buNone/>
            </a:pPr>
            <a:endParaRPr lang="en-US" sz="1400">
              <a:effectLst/>
            </a:endParaRPr>
          </a:p>
        </p:txBody>
      </p:sp>
    </p:spTree>
    <p:extLst>
      <p:ext uri="{BB962C8B-B14F-4D97-AF65-F5344CB8AC3E}">
        <p14:creationId xmlns:p14="http://schemas.microsoft.com/office/powerpoint/2010/main" val="270750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FE68-51C9-C04B-069A-C9AC2C2FAB79}"/>
              </a:ext>
            </a:extLst>
          </p:cNvPr>
          <p:cNvSpPr>
            <a:spLocks noGrp="1"/>
          </p:cNvSpPr>
          <p:nvPr>
            <p:ph type="title"/>
          </p:nvPr>
        </p:nvSpPr>
        <p:spPr/>
        <p:txBody>
          <a:bodyPr/>
          <a:lstStyle/>
          <a:p>
            <a:pPr algn="ctr"/>
            <a:r>
              <a:rPr lang="en-US" u="sng">
                <a:ea typeface="+mj-lt"/>
                <a:cs typeface="+mj-lt"/>
              </a:rPr>
              <a:t>Agenda</a:t>
            </a:r>
            <a:endParaRPr lang="en-US" b="0">
              <a:ea typeface="+mj-lt"/>
              <a:cs typeface="+mj-lt"/>
            </a:endParaRPr>
          </a:p>
          <a:p>
            <a:endParaRPr lang="en-US"/>
          </a:p>
        </p:txBody>
      </p:sp>
      <p:sp>
        <p:nvSpPr>
          <p:cNvPr id="3" name="Content Placeholder 2">
            <a:extLst>
              <a:ext uri="{FF2B5EF4-FFF2-40B4-BE49-F238E27FC236}">
                <a16:creationId xmlns:a16="http://schemas.microsoft.com/office/drawing/2014/main" id="{FB33A392-BC53-9933-5FDE-A3C5148F06B6}"/>
              </a:ext>
            </a:extLst>
          </p:cNvPr>
          <p:cNvSpPr>
            <a:spLocks noGrp="1"/>
          </p:cNvSpPr>
          <p:nvPr>
            <p:ph idx="1"/>
          </p:nvPr>
        </p:nvSpPr>
        <p:spPr/>
        <p:txBody>
          <a:bodyPr vert="horz" lIns="91440" tIns="45720" rIns="91440" bIns="45720" rtlCol="0" anchor="t">
            <a:normAutofit fontScale="92500" lnSpcReduction="20000"/>
          </a:bodyPr>
          <a:lstStyle/>
          <a:p>
            <a:pPr>
              <a:spcBef>
                <a:spcPts val="0"/>
              </a:spcBef>
            </a:pPr>
            <a:r>
              <a:rPr lang="en-US" sz="1700">
                <a:latin typeface="Arial"/>
                <a:cs typeface="Arial"/>
              </a:rPr>
              <a:t>Introduction</a:t>
            </a:r>
          </a:p>
          <a:p>
            <a:pPr>
              <a:spcBef>
                <a:spcPts val="0"/>
              </a:spcBef>
            </a:pPr>
            <a:endParaRPr lang="en-US" sz="1700">
              <a:ea typeface="+mn-lt"/>
              <a:cs typeface="+mn-lt"/>
            </a:endParaRPr>
          </a:p>
          <a:p>
            <a:pPr>
              <a:spcBef>
                <a:spcPts val="0"/>
              </a:spcBef>
            </a:pPr>
            <a:r>
              <a:rPr lang="en-US" sz="1700">
                <a:latin typeface="Arial"/>
                <a:cs typeface="Arial"/>
              </a:rPr>
              <a:t>Problem Specification</a:t>
            </a:r>
          </a:p>
          <a:p>
            <a:pPr>
              <a:spcBef>
                <a:spcPts val="0"/>
              </a:spcBef>
            </a:pPr>
            <a:endParaRPr lang="en-US" sz="1700">
              <a:ea typeface="+mn-lt"/>
              <a:cs typeface="+mn-lt"/>
            </a:endParaRPr>
          </a:p>
          <a:p>
            <a:pPr>
              <a:spcBef>
                <a:spcPts val="0"/>
              </a:spcBef>
            </a:pPr>
            <a:r>
              <a:rPr lang="en-US" sz="1700">
                <a:latin typeface="Arial"/>
                <a:cs typeface="Arial"/>
              </a:rPr>
              <a:t>Verification Formalism</a:t>
            </a:r>
          </a:p>
          <a:p>
            <a:pPr>
              <a:spcBef>
                <a:spcPts val="0"/>
              </a:spcBef>
            </a:pPr>
            <a:endParaRPr lang="en-US" sz="1700">
              <a:latin typeface="Arial"/>
              <a:cs typeface="Arial"/>
            </a:endParaRPr>
          </a:p>
          <a:p>
            <a:pPr>
              <a:spcBef>
                <a:spcPts val="0"/>
              </a:spcBef>
            </a:pPr>
            <a:r>
              <a:rPr lang="en-US" sz="1700">
                <a:latin typeface="Arial"/>
                <a:cs typeface="Arial"/>
              </a:rPr>
              <a:t>Branch and Bound for Verification</a:t>
            </a:r>
          </a:p>
          <a:p>
            <a:pPr>
              <a:spcBef>
                <a:spcPts val="0"/>
              </a:spcBef>
            </a:pPr>
            <a:endParaRPr lang="en-US" sz="1700">
              <a:latin typeface="Arial"/>
              <a:cs typeface="Arial"/>
            </a:endParaRPr>
          </a:p>
          <a:p>
            <a:pPr>
              <a:spcBef>
                <a:spcPts val="0"/>
              </a:spcBef>
            </a:pPr>
            <a:r>
              <a:rPr lang="en-US" sz="1700">
                <a:latin typeface="Arial"/>
                <a:cs typeface="Arial"/>
              </a:rPr>
              <a:t>Improved </a:t>
            </a:r>
            <a:r>
              <a:rPr lang="en-US" sz="1700" err="1">
                <a:latin typeface="Arial"/>
                <a:cs typeface="Arial"/>
              </a:rPr>
              <a:t>BaB</a:t>
            </a:r>
            <a:r>
              <a:rPr lang="en-US" sz="1700">
                <a:latin typeface="Arial"/>
                <a:cs typeface="Arial"/>
              </a:rPr>
              <a:t> for NN Verification</a:t>
            </a:r>
          </a:p>
          <a:p>
            <a:pPr>
              <a:spcBef>
                <a:spcPts val="0"/>
              </a:spcBef>
            </a:pPr>
            <a:endParaRPr lang="en-US" sz="1700">
              <a:latin typeface="Arial"/>
              <a:cs typeface="Arial"/>
            </a:endParaRPr>
          </a:p>
          <a:p>
            <a:pPr>
              <a:spcBef>
                <a:spcPts val="0"/>
              </a:spcBef>
            </a:pPr>
            <a:r>
              <a:rPr lang="en-US" sz="1700" b="1">
                <a:latin typeface="Arial"/>
                <a:cs typeface="Arial"/>
              </a:rPr>
              <a:t>Experimental Setup</a:t>
            </a:r>
          </a:p>
          <a:p>
            <a:pPr>
              <a:spcBef>
                <a:spcPts val="0"/>
              </a:spcBef>
            </a:pPr>
            <a:endParaRPr lang="en-US" sz="1700">
              <a:latin typeface="Arial"/>
              <a:cs typeface="Arial"/>
            </a:endParaRPr>
          </a:p>
          <a:p>
            <a:pPr>
              <a:spcBef>
                <a:spcPts val="0"/>
              </a:spcBef>
            </a:pPr>
            <a:r>
              <a:rPr lang="en-US" sz="1700">
                <a:latin typeface="Arial"/>
                <a:cs typeface="Arial"/>
              </a:rPr>
              <a:t>Analysis</a:t>
            </a:r>
          </a:p>
          <a:p>
            <a:pPr>
              <a:spcBef>
                <a:spcPts val="0"/>
              </a:spcBef>
            </a:pPr>
            <a:endParaRPr lang="en-US" sz="1700">
              <a:latin typeface="Arial"/>
              <a:cs typeface="Arial"/>
            </a:endParaRPr>
          </a:p>
          <a:p>
            <a:pPr>
              <a:spcBef>
                <a:spcPts val="0"/>
              </a:spcBef>
            </a:pPr>
            <a:r>
              <a:rPr lang="en-US" sz="1700">
                <a:latin typeface="Arial"/>
                <a:cs typeface="Arial"/>
              </a:rPr>
              <a:t>Conclusion</a:t>
            </a:r>
          </a:p>
        </p:txBody>
      </p:sp>
    </p:spTree>
    <p:extLst>
      <p:ext uri="{BB962C8B-B14F-4D97-AF65-F5344CB8AC3E}">
        <p14:creationId xmlns:p14="http://schemas.microsoft.com/office/powerpoint/2010/main" val="134905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6A58-EC98-0588-3999-BC163A5C7549}"/>
              </a:ext>
            </a:extLst>
          </p:cNvPr>
          <p:cNvSpPr>
            <a:spLocks noGrp="1"/>
          </p:cNvSpPr>
          <p:nvPr>
            <p:ph type="title"/>
          </p:nvPr>
        </p:nvSpPr>
        <p:spPr/>
        <p:txBody>
          <a:bodyPr>
            <a:normAutofit/>
          </a:bodyPr>
          <a:lstStyle/>
          <a:p>
            <a:pPr algn="ctr"/>
            <a:r>
              <a:rPr lang="en-US" sz="3200">
                <a:latin typeface="Calibri"/>
                <a:cs typeface="Calibri"/>
              </a:rPr>
              <a:t>METHODS FOR SOLVING OPTIMIZATION PROBLEM</a:t>
            </a:r>
          </a:p>
        </p:txBody>
      </p:sp>
      <p:sp>
        <p:nvSpPr>
          <p:cNvPr id="3" name="Content Placeholder 2">
            <a:extLst>
              <a:ext uri="{FF2B5EF4-FFF2-40B4-BE49-F238E27FC236}">
                <a16:creationId xmlns:a16="http://schemas.microsoft.com/office/drawing/2014/main" id="{A4FA1D38-F7F5-18EC-CE4A-F152CBE380B2}"/>
              </a:ext>
            </a:extLst>
          </p:cNvPr>
          <p:cNvSpPr>
            <a:spLocks noGrp="1"/>
          </p:cNvSpPr>
          <p:nvPr>
            <p:ph idx="1"/>
          </p:nvPr>
        </p:nvSpPr>
        <p:spPr>
          <a:xfrm>
            <a:off x="583569" y="2108122"/>
            <a:ext cx="11178226" cy="4537553"/>
          </a:xfrm>
        </p:spPr>
        <p:txBody>
          <a:bodyPr vert="horz" lIns="91440" tIns="45720" rIns="91440" bIns="45720" rtlCol="0" anchor="t">
            <a:normAutofit fontScale="92500"/>
          </a:bodyPr>
          <a:lstStyle/>
          <a:p>
            <a:pPr marL="457200" indent="-457200" algn="just">
              <a:buAutoNum type="arabicPeriod"/>
            </a:pPr>
            <a:r>
              <a:rPr lang="en-US" u="sng">
                <a:latin typeface="Calibri"/>
                <a:cs typeface="Calibri"/>
              </a:rPr>
              <a:t>Black Box</a:t>
            </a:r>
            <a:endParaRPr lang="en-US"/>
          </a:p>
          <a:p>
            <a:pPr algn="just"/>
            <a:r>
              <a:rPr lang="en-US">
                <a:latin typeface="Calibri"/>
                <a:cs typeface="Calibri"/>
              </a:rPr>
              <a:t>Simple and straightforward app</a:t>
            </a:r>
          </a:p>
          <a:p>
            <a:pPr algn="just"/>
            <a:r>
              <a:rPr lang="en-US">
                <a:latin typeface="Calibri"/>
                <a:cs typeface="Calibri"/>
              </a:rPr>
              <a:t>Encodes the problem by sending the equation into the </a:t>
            </a:r>
            <a:r>
              <a:rPr lang="en-US" err="1">
                <a:latin typeface="Calibri"/>
                <a:cs typeface="Calibri"/>
              </a:rPr>
              <a:t>Gurobi</a:t>
            </a:r>
            <a:r>
              <a:rPr lang="en-US">
                <a:latin typeface="Calibri"/>
                <a:cs typeface="Calibri"/>
              </a:rPr>
              <a:t> solver.</a:t>
            </a:r>
          </a:p>
          <a:p>
            <a:pPr algn="just"/>
            <a:r>
              <a:rPr lang="en-US">
                <a:solidFill>
                  <a:srgbClr val="000000"/>
                </a:solidFill>
                <a:latin typeface="Calibri"/>
                <a:ea typeface="+mn-lt"/>
                <a:cs typeface="Calibri"/>
              </a:rPr>
              <a:t>Relies on </a:t>
            </a:r>
            <a:r>
              <a:rPr lang="en-US" err="1">
                <a:solidFill>
                  <a:srgbClr val="000000"/>
                </a:solidFill>
                <a:latin typeface="Calibri"/>
                <a:ea typeface="+mn-lt"/>
                <a:cs typeface="Calibri"/>
              </a:rPr>
              <a:t>Gurobi's</a:t>
            </a:r>
            <a:r>
              <a:rPr lang="en-US">
                <a:solidFill>
                  <a:srgbClr val="000000"/>
                </a:solidFill>
                <a:latin typeface="Calibri"/>
                <a:ea typeface="+mn-lt"/>
                <a:cs typeface="Calibri"/>
              </a:rPr>
              <a:t> own capabilities of problem solving with exploring any insights of the problem.</a:t>
            </a:r>
          </a:p>
          <a:p>
            <a:pPr marL="0" indent="0" algn="just">
              <a:buNone/>
            </a:pPr>
            <a:r>
              <a:rPr lang="en-US">
                <a:latin typeface="Calibri"/>
                <a:cs typeface="Calibri"/>
              </a:rPr>
              <a:t>2. </a:t>
            </a:r>
            <a:r>
              <a:rPr lang="en-US" u="sng">
                <a:latin typeface="Calibri"/>
                <a:cs typeface="Calibri"/>
              </a:rPr>
              <a:t>SMT based methods</a:t>
            </a:r>
          </a:p>
          <a:p>
            <a:pPr marL="457200" indent="-457200" algn="just"/>
            <a:r>
              <a:rPr lang="en-US">
                <a:latin typeface="Calibri"/>
                <a:cs typeface="Calibri"/>
              </a:rPr>
              <a:t>'</a:t>
            </a:r>
            <a:r>
              <a:rPr lang="en-US" err="1">
                <a:latin typeface="Calibri"/>
                <a:cs typeface="Calibri"/>
              </a:rPr>
              <a:t>Reluplex</a:t>
            </a:r>
            <a:r>
              <a:rPr lang="en-US">
                <a:latin typeface="Calibri"/>
                <a:cs typeface="Calibri"/>
              </a:rPr>
              <a:t>' and 'Planet' tools in this framework are used for neural network verification.</a:t>
            </a:r>
          </a:p>
          <a:p>
            <a:pPr marL="457200" indent="-457200" algn="just"/>
            <a:r>
              <a:rPr lang="en-US">
                <a:latin typeface="Calibri"/>
                <a:cs typeface="Calibri"/>
              </a:rPr>
              <a:t>Implemented in C++.</a:t>
            </a:r>
          </a:p>
          <a:p>
            <a:pPr marL="457200" indent="-457200" algn="just"/>
            <a:r>
              <a:rPr lang="en-US">
                <a:latin typeface="Calibri"/>
                <a:cs typeface="Calibri"/>
              </a:rPr>
              <a:t>They also used the </a:t>
            </a:r>
            <a:r>
              <a:rPr lang="en-US" err="1">
                <a:latin typeface="Calibri"/>
                <a:cs typeface="Calibri"/>
              </a:rPr>
              <a:t>Gurobi</a:t>
            </a:r>
            <a:r>
              <a:rPr lang="en-US">
                <a:latin typeface="Calibri"/>
                <a:cs typeface="Calibri"/>
              </a:rPr>
              <a:t> Linear Programming solver.</a:t>
            </a:r>
          </a:p>
          <a:p>
            <a:pPr marL="457200" indent="-457200" algn="just"/>
            <a:endParaRPr lang="en-US">
              <a:latin typeface="Calibri"/>
              <a:cs typeface="Calibri"/>
            </a:endParaRPr>
          </a:p>
          <a:p>
            <a:pPr marL="457200" indent="-457200" algn="just">
              <a:buAutoNum type="arabicPeriod"/>
            </a:pPr>
            <a:endParaRPr lang="en-US">
              <a:latin typeface="Calibri"/>
              <a:cs typeface="Calibri"/>
            </a:endParaRPr>
          </a:p>
        </p:txBody>
      </p:sp>
    </p:spTree>
    <p:extLst>
      <p:ext uri="{BB962C8B-B14F-4D97-AF65-F5344CB8AC3E}">
        <p14:creationId xmlns:p14="http://schemas.microsoft.com/office/powerpoint/2010/main" val="3763113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0" name="Content Placeholder 27">
            <a:extLst>
              <a:ext uri="{FF2B5EF4-FFF2-40B4-BE49-F238E27FC236}">
                <a16:creationId xmlns:a16="http://schemas.microsoft.com/office/drawing/2014/main" id="{F979F79B-C7EA-20A5-3DAA-95D067F039BE}"/>
              </a:ext>
            </a:extLst>
          </p:cNvPr>
          <p:cNvGraphicFramePr>
            <a:graphicFrameLocks noGrp="1"/>
          </p:cNvGraphicFramePr>
          <p:nvPr>
            <p:ph idx="1"/>
          </p:nvPr>
        </p:nvGraphicFramePr>
        <p:xfrm>
          <a:off x="244711" y="96775"/>
          <a:ext cx="11964270" cy="6755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8144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A6AF-4A31-803F-8D83-BC736FD9D704}"/>
              </a:ext>
            </a:extLst>
          </p:cNvPr>
          <p:cNvSpPr>
            <a:spLocks noGrp="1"/>
          </p:cNvSpPr>
          <p:nvPr>
            <p:ph type="title"/>
          </p:nvPr>
        </p:nvSpPr>
        <p:spPr/>
        <p:txBody>
          <a:bodyPr/>
          <a:lstStyle/>
          <a:p>
            <a:r>
              <a:rPr lang="en-US"/>
              <a:t>Key Contributions</a:t>
            </a:r>
          </a:p>
        </p:txBody>
      </p:sp>
      <p:graphicFrame>
        <p:nvGraphicFramePr>
          <p:cNvPr id="5" name="Content Placeholder 2">
            <a:extLst>
              <a:ext uri="{FF2B5EF4-FFF2-40B4-BE49-F238E27FC236}">
                <a16:creationId xmlns:a16="http://schemas.microsoft.com/office/drawing/2014/main" id="{766774A7-F7AE-616E-C8EB-4FA587366AE6}"/>
              </a:ext>
            </a:extLst>
          </p:cNvPr>
          <p:cNvGraphicFramePr>
            <a:graphicFrameLocks noGrp="1"/>
          </p:cNvGraphicFramePr>
          <p:nvPr>
            <p:ph idx="1"/>
            <p:extLst>
              <p:ext uri="{D42A27DB-BD31-4B8C-83A1-F6EECF244321}">
                <p14:modId xmlns:p14="http://schemas.microsoft.com/office/powerpoint/2010/main" val="2564570273"/>
              </p:ext>
            </p:extLst>
          </p:nvPr>
        </p:nvGraphicFramePr>
        <p:xfrm>
          <a:off x="1115568" y="2350203"/>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14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35CB0-1855-967B-F78B-864A9BD12B22}"/>
              </a:ext>
            </a:extLst>
          </p:cNvPr>
          <p:cNvSpPr>
            <a:spLocks noGrp="1"/>
          </p:cNvSpPr>
          <p:nvPr>
            <p:ph type="title"/>
          </p:nvPr>
        </p:nvSpPr>
        <p:spPr>
          <a:xfrm>
            <a:off x="621792" y="1161288"/>
            <a:ext cx="3602736" cy="4526280"/>
          </a:xfrm>
        </p:spPr>
        <p:txBody>
          <a:bodyPr>
            <a:normAutofit/>
          </a:bodyPr>
          <a:lstStyle/>
          <a:p>
            <a:r>
              <a:rPr lang="en-US" sz="3700"/>
              <a:t>TECHNIQUES FOR SPLITTING</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7DCCAF-8A9A-4933-0B24-0153D1BB64EE}"/>
              </a:ext>
            </a:extLst>
          </p:cNvPr>
          <p:cNvSpPr>
            <a:spLocks noGrp="1"/>
          </p:cNvSpPr>
          <p:nvPr>
            <p:ph idx="1"/>
          </p:nvPr>
        </p:nvSpPr>
        <p:spPr>
          <a:xfrm>
            <a:off x="5434149" y="932688"/>
            <a:ext cx="5916603" cy="4992624"/>
          </a:xfrm>
        </p:spPr>
        <p:txBody>
          <a:bodyPr vert="horz" lIns="91440" tIns="45720" rIns="91440" bIns="45720" rtlCol="0" anchor="ctr">
            <a:noAutofit/>
          </a:bodyPr>
          <a:lstStyle/>
          <a:p>
            <a:pPr marL="457200" indent="-457200" algn="just">
              <a:buAutoNum type="arabicPeriod"/>
            </a:pPr>
            <a:r>
              <a:rPr lang="en-US" sz="2800" b="1" u="sng">
                <a:latin typeface="Calibri"/>
                <a:cs typeface="Calibri"/>
              </a:rPr>
              <a:t>Input Domain Split</a:t>
            </a:r>
            <a:endParaRPr lang="en-US"/>
          </a:p>
          <a:p>
            <a:pPr algn="just"/>
            <a:r>
              <a:rPr lang="en-US" sz="2800">
                <a:latin typeface="Calibri"/>
                <a:cs typeface="Arial"/>
              </a:rPr>
              <a:t>the input space, where the neural network receives its input data, is divided or split into smaller regions.</a:t>
            </a:r>
            <a:endParaRPr lang="en-US" sz="2800">
              <a:latin typeface="Calibri"/>
              <a:ea typeface="Calibri"/>
              <a:cs typeface="Arial"/>
            </a:endParaRPr>
          </a:p>
          <a:p>
            <a:pPr algn="just"/>
            <a:r>
              <a:rPr lang="en-US" sz="2800">
                <a:latin typeface="Calibri"/>
                <a:cs typeface="Arial"/>
              </a:rPr>
              <a:t>Each subregion represents a portion of the input space. </a:t>
            </a:r>
            <a:endParaRPr lang="en-US" sz="2800">
              <a:latin typeface="Calibri"/>
              <a:ea typeface="Calibri"/>
              <a:cs typeface="Arial"/>
            </a:endParaRPr>
          </a:p>
          <a:p>
            <a:pPr algn="just"/>
            <a:r>
              <a:rPr lang="en-US" sz="2800">
                <a:latin typeface="Calibri"/>
                <a:cs typeface="Arial"/>
              </a:rPr>
              <a:t>This is often used in verification to explore and analyze how the network behaves in different regions of the input space.</a:t>
            </a:r>
            <a:endParaRPr lang="en-US" sz="2800">
              <a:latin typeface="Calibri"/>
              <a:ea typeface="Calibri"/>
              <a:cs typeface="Arial"/>
            </a:endParaRPr>
          </a:p>
          <a:p>
            <a:pPr algn="just"/>
            <a:r>
              <a:rPr lang="en-US" u="sng"/>
              <a:t>Example</a:t>
            </a:r>
            <a:r>
              <a:rPr lang="en-US"/>
              <a:t>: </a:t>
            </a:r>
            <a:r>
              <a:rPr lang="en-US" err="1"/>
              <a:t>BaB</a:t>
            </a:r>
            <a:endParaRPr lang="en-US"/>
          </a:p>
        </p:txBody>
      </p:sp>
    </p:spTree>
    <p:extLst>
      <p:ext uri="{BB962C8B-B14F-4D97-AF65-F5344CB8AC3E}">
        <p14:creationId xmlns:p14="http://schemas.microsoft.com/office/powerpoint/2010/main" val="2609410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35CB0-1855-967B-F78B-864A9BD12B22}"/>
              </a:ext>
            </a:extLst>
          </p:cNvPr>
          <p:cNvSpPr>
            <a:spLocks noGrp="1"/>
          </p:cNvSpPr>
          <p:nvPr>
            <p:ph type="title"/>
          </p:nvPr>
        </p:nvSpPr>
        <p:spPr>
          <a:xfrm>
            <a:off x="296278" y="1161288"/>
            <a:ext cx="4527492" cy="4526280"/>
          </a:xfrm>
        </p:spPr>
        <p:txBody>
          <a:bodyPr>
            <a:normAutofit/>
          </a:bodyPr>
          <a:lstStyle/>
          <a:p>
            <a:r>
              <a:rPr lang="en-US" sz="2800">
                <a:ea typeface="+mj-lt"/>
                <a:cs typeface="+mj-lt"/>
              </a:rPr>
              <a:t>2. </a:t>
            </a:r>
            <a:r>
              <a:rPr lang="en-US" sz="2800" u="sng" err="1">
                <a:ea typeface="+mj-lt"/>
                <a:cs typeface="+mj-lt"/>
              </a:rPr>
              <a:t>ReLU</a:t>
            </a:r>
            <a:r>
              <a:rPr lang="en-US" sz="2800" u="sng">
                <a:ea typeface="+mj-lt"/>
                <a:cs typeface="+mj-lt"/>
              </a:rPr>
              <a:t> Activation Split</a:t>
            </a:r>
            <a:endParaRPr lang="en-US" sz="2800" b="0">
              <a:ea typeface="+mj-lt"/>
              <a:cs typeface="+mj-lt"/>
            </a:endParaRPr>
          </a:p>
          <a:p>
            <a:endParaRPr lang="en-US" sz="2800" b="0">
              <a:ea typeface="+mj-lt"/>
              <a:cs typeface="+mj-lt"/>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7DCCAF-8A9A-4933-0B24-0153D1BB64EE}"/>
              </a:ext>
            </a:extLst>
          </p:cNvPr>
          <p:cNvSpPr>
            <a:spLocks noGrp="1"/>
          </p:cNvSpPr>
          <p:nvPr>
            <p:ph idx="1"/>
          </p:nvPr>
        </p:nvSpPr>
        <p:spPr>
          <a:xfrm>
            <a:off x="5434149" y="932688"/>
            <a:ext cx="6419670" cy="5658449"/>
          </a:xfrm>
        </p:spPr>
        <p:txBody>
          <a:bodyPr vert="horz" lIns="91440" tIns="45720" rIns="91440" bIns="45720" rtlCol="0" anchor="ctr">
            <a:noAutofit/>
          </a:bodyPr>
          <a:lstStyle/>
          <a:p>
            <a:pPr marL="342900" indent="-342900" algn="just"/>
            <a:r>
              <a:rPr lang="en-US">
                <a:latin typeface="Arial"/>
                <a:cs typeface="Arial"/>
              </a:rPr>
              <a:t>The focus is on splitting the problem based on the </a:t>
            </a:r>
            <a:r>
              <a:rPr lang="en-US" err="1">
                <a:latin typeface="Arial"/>
                <a:cs typeface="Arial"/>
              </a:rPr>
              <a:t>ReLU</a:t>
            </a:r>
            <a:r>
              <a:rPr lang="en-US">
                <a:latin typeface="Arial"/>
                <a:cs typeface="Arial"/>
              </a:rPr>
              <a:t> activation nodes within the network. </a:t>
            </a:r>
            <a:endParaRPr lang="en-US">
              <a:latin typeface="Arial"/>
              <a:ea typeface="Calibri"/>
              <a:cs typeface="Arial"/>
            </a:endParaRPr>
          </a:p>
          <a:p>
            <a:pPr marL="171450" indent="-171450" algn="just"/>
            <a:r>
              <a:rPr lang="en-US">
                <a:latin typeface="Arial"/>
                <a:cs typeface="Arial"/>
              </a:rPr>
              <a:t>These nodes determine whether the output of the activation is positive or zero.</a:t>
            </a:r>
            <a:endParaRPr lang="en-US">
              <a:latin typeface="Arial"/>
              <a:ea typeface="Calibri"/>
              <a:cs typeface="Arial"/>
            </a:endParaRPr>
          </a:p>
          <a:p>
            <a:pPr marL="171450" indent="-171450" algn="just"/>
            <a:r>
              <a:rPr lang="en-US">
                <a:latin typeface="Arial"/>
                <a:cs typeface="Arial"/>
              </a:rPr>
              <a:t>Exploring different activation patterns or conditions to analyze how the network responds to changes in the activation functions.</a:t>
            </a:r>
            <a:endParaRPr lang="en-US">
              <a:latin typeface="Arial"/>
              <a:ea typeface="Calibri"/>
              <a:cs typeface="Arial"/>
            </a:endParaRPr>
          </a:p>
          <a:p>
            <a:pPr marL="171450" indent="-171450" algn="just"/>
            <a:r>
              <a:rPr lang="en-US" u="sng">
                <a:latin typeface="Arial"/>
                <a:cs typeface="Arial"/>
              </a:rPr>
              <a:t>Example</a:t>
            </a:r>
            <a:r>
              <a:rPr lang="en-US">
                <a:latin typeface="Arial"/>
                <a:cs typeface="Arial"/>
              </a:rPr>
              <a:t>: BaBSR</a:t>
            </a:r>
            <a:endParaRPr lang="en-US" err="1"/>
          </a:p>
        </p:txBody>
      </p:sp>
    </p:spTree>
    <p:extLst>
      <p:ext uri="{BB962C8B-B14F-4D97-AF65-F5344CB8AC3E}">
        <p14:creationId xmlns:p14="http://schemas.microsoft.com/office/powerpoint/2010/main" val="328335823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white text on a black background&#10;&#10;Description automatically generated">
            <a:extLst>
              <a:ext uri="{FF2B5EF4-FFF2-40B4-BE49-F238E27FC236}">
                <a16:creationId xmlns:a16="http://schemas.microsoft.com/office/drawing/2014/main" id="{9287D063-502E-8E64-FF53-9744E9D089F5}"/>
              </a:ext>
            </a:extLst>
          </p:cNvPr>
          <p:cNvPicPr>
            <a:picLocks noChangeAspect="1"/>
          </p:cNvPicPr>
          <p:nvPr/>
        </p:nvPicPr>
        <p:blipFill>
          <a:blip r:embed="rId2"/>
          <a:stretch>
            <a:fillRect/>
          </a:stretch>
        </p:blipFill>
        <p:spPr>
          <a:xfrm>
            <a:off x="1511643" y="95849"/>
            <a:ext cx="9390772" cy="6557223"/>
          </a:xfrm>
          <a:prstGeom prst="rect">
            <a:avLst/>
          </a:prstGeom>
        </p:spPr>
      </p:pic>
    </p:spTree>
    <p:extLst>
      <p:ext uri="{BB962C8B-B14F-4D97-AF65-F5344CB8AC3E}">
        <p14:creationId xmlns:p14="http://schemas.microsoft.com/office/powerpoint/2010/main" val="2592048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D0548-34D5-C8A5-9A1A-D593EC8D5E67}"/>
              </a:ext>
            </a:extLst>
          </p:cNvPr>
          <p:cNvSpPr>
            <a:spLocks noGrp="1"/>
          </p:cNvSpPr>
          <p:nvPr>
            <p:ph type="title"/>
          </p:nvPr>
        </p:nvSpPr>
        <p:spPr>
          <a:xfrm>
            <a:off x="803397" y="684414"/>
            <a:ext cx="5991244" cy="1106424"/>
          </a:xfrm>
        </p:spPr>
        <p:txBody>
          <a:bodyPr>
            <a:normAutofit/>
          </a:bodyPr>
          <a:lstStyle/>
          <a:p>
            <a:pPr algn="ctr"/>
            <a:r>
              <a:rPr lang="en-US" sz="3200" u="sng">
                <a:latin typeface="Calibri"/>
                <a:cs typeface="Calibri"/>
              </a:rPr>
              <a:t>DATA SETS</a:t>
            </a:r>
            <a:endParaRPr lang="en-US" sz="3200"/>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6E744A-2AAB-1D2B-DE65-EDFA268D95E7}"/>
              </a:ext>
            </a:extLst>
          </p:cNvPr>
          <p:cNvSpPr>
            <a:spLocks noGrp="1"/>
          </p:cNvSpPr>
          <p:nvPr>
            <p:ph idx="1"/>
          </p:nvPr>
        </p:nvSpPr>
        <p:spPr>
          <a:xfrm>
            <a:off x="412161" y="2269252"/>
            <a:ext cx="6837865" cy="3797914"/>
          </a:xfrm>
        </p:spPr>
        <p:txBody>
          <a:bodyPr vert="horz" lIns="91440" tIns="45720" rIns="91440" bIns="45720" rtlCol="0" anchor="t">
            <a:noAutofit/>
          </a:bodyPr>
          <a:lstStyle/>
          <a:p>
            <a:pPr marL="457200" indent="-457200" algn="just">
              <a:lnSpc>
                <a:spcPct val="100000"/>
              </a:lnSpc>
            </a:pPr>
            <a:r>
              <a:rPr lang="en-US" sz="1800">
                <a:latin typeface="Calibri"/>
                <a:cs typeface="Calibri"/>
              </a:rPr>
              <a:t>Performing verification on datasets of properties and comparing results.</a:t>
            </a:r>
            <a:endParaRPr lang="en-US"/>
          </a:p>
          <a:p>
            <a:pPr marL="457200" indent="-457200" algn="just">
              <a:lnSpc>
                <a:spcPct val="100000"/>
              </a:lnSpc>
              <a:buAutoNum type="arabicPeriod"/>
            </a:pPr>
            <a:r>
              <a:rPr lang="en-US" sz="1800" u="sng">
                <a:latin typeface="Calibri"/>
                <a:cs typeface="Calibri"/>
              </a:rPr>
              <a:t>Collision Detection</a:t>
            </a:r>
          </a:p>
          <a:p>
            <a:pPr marL="171450" indent="-171450" algn="just">
              <a:lnSpc>
                <a:spcPct val="100000"/>
              </a:lnSpc>
            </a:pPr>
            <a:r>
              <a:rPr lang="en-US" sz="1800">
                <a:latin typeface="Calibri"/>
                <a:cs typeface="Times New Roman"/>
              </a:rPr>
              <a:t>Data set has 500 extracted properties derived from binary search process.</a:t>
            </a:r>
          </a:p>
          <a:p>
            <a:pPr marL="171450" indent="-171450" algn="just">
              <a:lnSpc>
                <a:spcPct val="100000"/>
              </a:lnSpc>
            </a:pPr>
            <a:r>
              <a:rPr lang="en-US" sz="1800">
                <a:latin typeface="Calibri"/>
                <a:cs typeface="Times New Roman"/>
              </a:rPr>
              <a:t>The Neural network used here is shallow.</a:t>
            </a:r>
          </a:p>
          <a:p>
            <a:pPr algn="just">
              <a:lnSpc>
                <a:spcPct val="100000"/>
              </a:lnSpc>
            </a:pPr>
            <a:r>
              <a:rPr lang="en-US" sz="1800">
                <a:latin typeface="Calibri"/>
                <a:cs typeface="Times New Roman"/>
              </a:rPr>
              <a:t>Satisfiable (SAT) - properties for which a counterexample can be found, meaning prediction is false and collision happened.</a:t>
            </a:r>
          </a:p>
          <a:p>
            <a:pPr algn="just"/>
            <a:r>
              <a:rPr lang="en-US" sz="1800">
                <a:latin typeface="Calibri"/>
                <a:cs typeface="Times New Roman"/>
              </a:rPr>
              <a:t>The accuracy of these methods is a measure of how well they perform in correctly predicting whether collisions will occur or not.</a:t>
            </a:r>
          </a:p>
          <a:p>
            <a:pPr marL="171450" indent="-171450">
              <a:lnSpc>
                <a:spcPct val="100000"/>
              </a:lnSpc>
            </a:pPr>
            <a:endParaRPr lang="en-US" sz="1800">
              <a:latin typeface="Calibri"/>
              <a:cs typeface="Times New Roman"/>
            </a:endParaRPr>
          </a:p>
          <a:p>
            <a:pPr marL="171450" indent="-171450">
              <a:lnSpc>
                <a:spcPct val="100000"/>
              </a:lnSpc>
            </a:pPr>
            <a:endParaRPr lang="en-US" sz="1800">
              <a:latin typeface="Calibri"/>
              <a:cs typeface="Times New Roman"/>
            </a:endParaRPr>
          </a:p>
          <a:p>
            <a:pPr marL="171450" indent="-171450">
              <a:lnSpc>
                <a:spcPct val="100000"/>
              </a:lnSpc>
            </a:pPr>
            <a:endParaRPr lang="en-US" sz="1800">
              <a:latin typeface="Calibri"/>
              <a:cs typeface="Times New Roman"/>
            </a:endParaRPr>
          </a:p>
        </p:txBody>
      </p:sp>
      <p:pic>
        <p:nvPicPr>
          <p:cNvPr id="4" name="Picture 3" descr="A graph of a number of data&#10;&#10;Description automatically generated">
            <a:extLst>
              <a:ext uri="{FF2B5EF4-FFF2-40B4-BE49-F238E27FC236}">
                <a16:creationId xmlns:a16="http://schemas.microsoft.com/office/drawing/2014/main" id="{D7CD2D3D-74A5-44C2-77A3-F5FC99FB1163}"/>
              </a:ext>
            </a:extLst>
          </p:cNvPr>
          <p:cNvPicPr>
            <a:picLocks noChangeAspect="1"/>
          </p:cNvPicPr>
          <p:nvPr/>
        </p:nvPicPr>
        <p:blipFill>
          <a:blip r:embed="rId2"/>
          <a:stretch>
            <a:fillRect/>
          </a:stretch>
        </p:blipFill>
        <p:spPr>
          <a:xfrm>
            <a:off x="7679814" y="1233338"/>
            <a:ext cx="4097657" cy="4290740"/>
          </a:xfrm>
          <a:prstGeom prst="rect">
            <a:avLst/>
          </a:prstGeom>
        </p:spPr>
      </p:pic>
    </p:spTree>
    <p:extLst>
      <p:ext uri="{BB962C8B-B14F-4D97-AF65-F5344CB8AC3E}">
        <p14:creationId xmlns:p14="http://schemas.microsoft.com/office/powerpoint/2010/main" val="3924583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E7EAA-50DD-E4E9-EDDF-BB58332FBABB}"/>
              </a:ext>
            </a:extLst>
          </p:cNvPr>
          <p:cNvSpPr>
            <a:spLocks noGrp="1"/>
          </p:cNvSpPr>
          <p:nvPr>
            <p:ph idx="1"/>
          </p:nvPr>
        </p:nvSpPr>
        <p:spPr>
          <a:xfrm>
            <a:off x="256205" y="-1448"/>
            <a:ext cx="11867831" cy="6776391"/>
          </a:xfrm>
        </p:spPr>
        <p:txBody>
          <a:bodyPr vert="horz" lIns="91440" tIns="45720" rIns="91440" bIns="45720" rtlCol="0" anchor="t">
            <a:normAutofit lnSpcReduction="10000"/>
          </a:bodyPr>
          <a:lstStyle/>
          <a:p>
            <a:pPr marL="0" indent="0" algn="just">
              <a:lnSpc>
                <a:spcPct val="150000"/>
              </a:lnSpc>
              <a:buNone/>
            </a:pPr>
            <a:r>
              <a:rPr lang="en-US" sz="2000">
                <a:latin typeface="Calibri"/>
                <a:cs typeface="Calibri"/>
              </a:rPr>
              <a:t>2. </a:t>
            </a:r>
            <a:r>
              <a:rPr lang="en-US" sz="2000" u="sng">
                <a:latin typeface="Calibri"/>
                <a:cs typeface="Calibri"/>
              </a:rPr>
              <a:t>Airborne Collision Avoidance System (ACAS)</a:t>
            </a:r>
            <a:endParaRPr lang="en-US"/>
          </a:p>
          <a:p>
            <a:pPr algn="just">
              <a:lnSpc>
                <a:spcPct val="150000"/>
              </a:lnSpc>
            </a:pPr>
            <a:r>
              <a:rPr lang="en-US" sz="2000">
                <a:latin typeface="Calibri"/>
                <a:cs typeface="Calibri"/>
              </a:rPr>
              <a:t>Used for aviation safety – recommends horizontal </a:t>
            </a:r>
            <a:r>
              <a:rPr lang="en-US" sz="2000" err="1">
                <a:latin typeface="Calibri"/>
                <a:cs typeface="Calibri"/>
              </a:rPr>
              <a:t>manoeuvers</a:t>
            </a:r>
            <a:r>
              <a:rPr lang="en-US" sz="2000">
                <a:latin typeface="Calibri"/>
                <a:cs typeface="Calibri"/>
              </a:rPr>
              <a:t> to avoid collisions.</a:t>
            </a:r>
          </a:p>
          <a:p>
            <a:pPr algn="just">
              <a:lnSpc>
                <a:spcPct val="150000"/>
              </a:lnSpc>
            </a:pPr>
            <a:r>
              <a:rPr lang="en-US" sz="2000">
                <a:latin typeface="Calibri"/>
                <a:ea typeface="+mn-lt"/>
                <a:cs typeface="+mn-lt"/>
              </a:rPr>
              <a:t>Dataset has 188 properties to be verified.</a:t>
            </a:r>
            <a:endParaRPr lang="en-US" sz="2000">
              <a:latin typeface="Calibri"/>
              <a:cs typeface="Calibri"/>
            </a:endParaRPr>
          </a:p>
          <a:p>
            <a:pPr algn="just">
              <a:lnSpc>
                <a:spcPct val="150000"/>
              </a:lnSpc>
            </a:pPr>
            <a:r>
              <a:rPr lang="en-US" sz="2000">
                <a:latin typeface="Calibri"/>
                <a:cs typeface="Calibri"/>
              </a:rPr>
              <a:t>NN assigns a score to each of the 5-horizontal series of moves. Score determines effectiveness of each path.</a:t>
            </a:r>
            <a:endParaRPr lang="en-US" sz="2000">
              <a:latin typeface="Calibri"/>
              <a:ea typeface="Calibri"/>
              <a:cs typeface="Calibri"/>
            </a:endParaRPr>
          </a:p>
          <a:p>
            <a:pPr algn="just">
              <a:lnSpc>
                <a:spcPct val="150000"/>
              </a:lnSpc>
            </a:pPr>
            <a:r>
              <a:rPr lang="en-US" sz="2000">
                <a:latin typeface="Calibri"/>
                <a:cs typeface="Calibri"/>
              </a:rPr>
              <a:t>The path with minimum score is considered as the most suitable action to take.</a:t>
            </a:r>
            <a:endParaRPr lang="en-US" sz="2000">
              <a:latin typeface="Calibri"/>
              <a:ea typeface="Calibri"/>
              <a:cs typeface="Calibri"/>
            </a:endParaRPr>
          </a:p>
          <a:p>
            <a:pPr algn="just">
              <a:lnSpc>
                <a:spcPct val="150000"/>
              </a:lnSpc>
            </a:pPr>
            <a:r>
              <a:rPr lang="en-US" sz="2000">
                <a:solidFill>
                  <a:srgbClr val="000000"/>
                </a:solidFill>
                <a:latin typeface="Calibri"/>
                <a:cs typeface="Calibri"/>
              </a:rPr>
              <a:t>NN is deeper which results in scalability challenges on various methods.</a:t>
            </a:r>
            <a:endParaRPr lang="en-US" sz="2000">
              <a:solidFill>
                <a:srgbClr val="000000"/>
              </a:solidFill>
              <a:latin typeface="Calibri"/>
              <a:ea typeface="Calibri"/>
              <a:cs typeface="Calibri"/>
            </a:endParaRPr>
          </a:p>
          <a:p>
            <a:pPr marL="0" indent="0" algn="just">
              <a:lnSpc>
                <a:spcPct val="150000"/>
              </a:lnSpc>
              <a:buNone/>
            </a:pPr>
            <a:r>
              <a:rPr lang="en-US" sz="2000">
                <a:latin typeface="Calibri"/>
                <a:cs typeface="Calibri"/>
              </a:rPr>
              <a:t>3. </a:t>
            </a:r>
            <a:r>
              <a:rPr lang="en-US" sz="2000" u="sng">
                <a:latin typeface="Calibri"/>
                <a:cs typeface="Calibri"/>
              </a:rPr>
              <a:t>Robust MNIST Network</a:t>
            </a:r>
            <a:endParaRPr lang="en-US" sz="2000" u="sng">
              <a:latin typeface="Calibri"/>
              <a:ea typeface="Calibri"/>
              <a:cs typeface="Calibri"/>
            </a:endParaRPr>
          </a:p>
          <a:p>
            <a:pPr algn="just">
              <a:lnSpc>
                <a:spcPct val="150000"/>
              </a:lnSpc>
            </a:pPr>
            <a:r>
              <a:rPr lang="en-US" sz="2000">
                <a:latin typeface="Calibri"/>
                <a:cs typeface="Calibri"/>
              </a:rPr>
              <a:t>NN consists of 2 convolution layers and 2 fully connected layers resulting in 4804 activation nodes.</a:t>
            </a:r>
            <a:endParaRPr lang="en-US" sz="2000">
              <a:latin typeface="Calibri"/>
              <a:ea typeface="Calibri"/>
              <a:cs typeface="Calibri"/>
            </a:endParaRPr>
          </a:p>
          <a:p>
            <a:pPr algn="just">
              <a:lnSpc>
                <a:spcPct val="150000"/>
              </a:lnSpc>
            </a:pPr>
            <a:r>
              <a:rPr lang="en-US" sz="2000">
                <a:latin typeface="Calibri"/>
                <a:cs typeface="Calibri"/>
              </a:rPr>
              <a:t>Verification challenge - to verify the network's robustness.</a:t>
            </a:r>
            <a:endParaRPr lang="en-US" sz="2000">
              <a:latin typeface="Calibri"/>
              <a:ea typeface="Calibri"/>
              <a:cs typeface="Calibri"/>
            </a:endParaRPr>
          </a:p>
          <a:p>
            <a:pPr algn="just">
              <a:lnSpc>
                <a:spcPct val="150000"/>
              </a:lnSpc>
            </a:pPr>
            <a:r>
              <a:rPr lang="en-US" sz="2000">
                <a:latin typeface="Calibri"/>
                <a:cs typeface="Times New Roman"/>
              </a:rPr>
              <a:t>Involves evaluating whether the predicted label for each input image changes when the image is perturbed within a specific ε-infinity norm ball.</a:t>
            </a:r>
            <a:endParaRPr lang="en-US" sz="2000">
              <a:latin typeface="Calibri"/>
              <a:cs typeface="Calibri"/>
            </a:endParaRPr>
          </a:p>
          <a:p>
            <a:pPr algn="just">
              <a:lnSpc>
                <a:spcPct val="150000"/>
              </a:lnSpc>
            </a:pPr>
            <a:r>
              <a:rPr lang="en-US" sz="2000">
                <a:latin typeface="Calibri"/>
                <a:cs typeface="Times New Roman"/>
              </a:rPr>
              <a:t>This disturbances assesses how resilient the network's predictions are to slight variations in the input images.</a:t>
            </a:r>
            <a:endParaRPr lang="en-US" sz="2000">
              <a:latin typeface="Calibri"/>
              <a:cs typeface="Calibri"/>
            </a:endParaRPr>
          </a:p>
          <a:p>
            <a:pPr algn="just">
              <a:lnSpc>
                <a:spcPct val="150000"/>
              </a:lnSpc>
            </a:pPr>
            <a:endParaRPr lang="en-US" sz="2000">
              <a:latin typeface="Calibri"/>
              <a:cs typeface="Calibri"/>
            </a:endParaRPr>
          </a:p>
          <a:p>
            <a:pPr algn="just">
              <a:lnSpc>
                <a:spcPct val="150000"/>
              </a:lnSpc>
            </a:pPr>
            <a:endParaRPr lang="en-US" sz="2000">
              <a:latin typeface="Calibri"/>
              <a:cs typeface="Times New Roman"/>
            </a:endParaRPr>
          </a:p>
        </p:txBody>
      </p:sp>
    </p:spTree>
    <p:extLst>
      <p:ext uri="{BB962C8B-B14F-4D97-AF65-F5344CB8AC3E}">
        <p14:creationId xmlns:p14="http://schemas.microsoft.com/office/powerpoint/2010/main" val="3177775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029E-1A22-4A71-E443-BCE546855257}"/>
              </a:ext>
            </a:extLst>
          </p:cNvPr>
          <p:cNvSpPr>
            <a:spLocks noGrp="1"/>
          </p:cNvSpPr>
          <p:nvPr>
            <p:ph idx="1"/>
          </p:nvPr>
        </p:nvSpPr>
        <p:spPr>
          <a:xfrm>
            <a:off x="653430" y="163802"/>
            <a:ext cx="11420488" cy="6558731"/>
          </a:xfrm>
        </p:spPr>
        <p:txBody>
          <a:bodyPr vert="horz" lIns="91440" tIns="45720" rIns="91440" bIns="45720" rtlCol="0" anchor="t">
            <a:normAutofit/>
          </a:bodyPr>
          <a:lstStyle/>
          <a:p>
            <a:pPr algn="just">
              <a:buNone/>
            </a:pPr>
            <a:r>
              <a:rPr lang="en-US" sz="2000">
                <a:latin typeface="Calibri"/>
                <a:cs typeface="Calibri"/>
              </a:rPr>
              <a:t>4. </a:t>
            </a:r>
            <a:r>
              <a:rPr lang="en-US" sz="2000" u="sng">
                <a:latin typeface="Calibri"/>
                <a:cs typeface="Calibri"/>
              </a:rPr>
              <a:t>Reduced Robust MNIST Network</a:t>
            </a:r>
            <a:endParaRPr lang="en-US" sz="2000" u="sng">
              <a:latin typeface="Calibri"/>
              <a:ea typeface="Calibri"/>
              <a:cs typeface="Calibri"/>
            </a:endParaRPr>
          </a:p>
          <a:p>
            <a:pPr algn="just"/>
            <a:r>
              <a:rPr lang="en-US" sz="2000">
                <a:latin typeface="Calibri"/>
                <a:cs typeface="Calibri"/>
              </a:rPr>
              <a:t>It is used</a:t>
            </a:r>
            <a:r>
              <a:rPr lang="en-US" sz="2000">
                <a:latin typeface="Calibri"/>
                <a:cs typeface="Times New Roman"/>
              </a:rPr>
              <a:t> to assess the effectiveness of a particular branching heuristic.</a:t>
            </a:r>
            <a:endParaRPr lang="en-US" sz="2000">
              <a:latin typeface="Calibri"/>
              <a:ea typeface="Calibri"/>
              <a:cs typeface="Times New Roman"/>
            </a:endParaRPr>
          </a:p>
          <a:p>
            <a:pPr algn="just"/>
            <a:r>
              <a:rPr lang="en-US" sz="2000">
                <a:latin typeface="Calibri"/>
                <a:cs typeface="Times New Roman"/>
              </a:rPr>
              <a:t>It has fewer hidden nodes in each hidden layer, resulting in a total of 1226 </a:t>
            </a:r>
            <a:r>
              <a:rPr lang="en-US" sz="2000" err="1">
                <a:latin typeface="Calibri"/>
                <a:cs typeface="Times New Roman"/>
              </a:rPr>
              <a:t>ReLU</a:t>
            </a:r>
            <a:r>
              <a:rPr lang="en-US" sz="2000">
                <a:latin typeface="Calibri"/>
                <a:cs typeface="Times New Roman"/>
              </a:rPr>
              <a:t> nodes.</a:t>
            </a:r>
            <a:endParaRPr lang="en-US" sz="2000">
              <a:latin typeface="Calibri"/>
              <a:ea typeface="Calibri"/>
              <a:cs typeface="Times New Roman"/>
            </a:endParaRPr>
          </a:p>
          <a:p>
            <a:pPr algn="just">
              <a:lnSpc>
                <a:spcPct val="150000"/>
              </a:lnSpc>
            </a:pPr>
            <a:r>
              <a:rPr lang="en-US" sz="2000">
                <a:latin typeface="Calibri"/>
                <a:cs typeface="Arial"/>
              </a:rPr>
              <a:t>Verification challenge - to verify the networks robustness.</a:t>
            </a:r>
            <a:endParaRPr lang="en-US" sz="2000">
              <a:latin typeface="Calibri"/>
              <a:ea typeface="Calibri"/>
              <a:cs typeface="Arial"/>
            </a:endParaRPr>
          </a:p>
          <a:p>
            <a:pPr algn="just">
              <a:lnSpc>
                <a:spcPct val="150000"/>
              </a:lnSpc>
            </a:pPr>
            <a:r>
              <a:rPr lang="en-US" sz="2000">
                <a:latin typeface="Calibri"/>
                <a:cs typeface="Times New Roman"/>
              </a:rPr>
              <a:t>A larger ε value implies a more significant disturbance of the input image.</a:t>
            </a:r>
            <a:endParaRPr lang="en-US" sz="2000">
              <a:latin typeface="Calibri"/>
              <a:ea typeface="Calibri"/>
              <a:cs typeface="Arial"/>
            </a:endParaRPr>
          </a:p>
          <a:p>
            <a:pPr algn="just">
              <a:lnSpc>
                <a:spcPct val="150000"/>
              </a:lnSpc>
            </a:pPr>
            <a:r>
              <a:rPr lang="en-US" sz="2000">
                <a:latin typeface="Calibri"/>
                <a:cs typeface="Times New Roman"/>
              </a:rPr>
              <a:t>Higher ε value means the network is expected to be more robust.</a:t>
            </a:r>
            <a:endParaRPr lang="en-US" sz="2000">
              <a:latin typeface="Calibri"/>
              <a:ea typeface="Calibri"/>
              <a:cs typeface="Times New Roman"/>
            </a:endParaRPr>
          </a:p>
          <a:p>
            <a:pPr marL="0" indent="0" algn="just">
              <a:lnSpc>
                <a:spcPct val="150000"/>
              </a:lnSpc>
              <a:buNone/>
            </a:pPr>
            <a:r>
              <a:rPr lang="en-US" sz="2000">
                <a:latin typeface="Calibri"/>
                <a:cs typeface="Times New Roman"/>
              </a:rPr>
              <a:t>5. </a:t>
            </a:r>
            <a:r>
              <a:rPr lang="en-US" sz="2000" u="sng">
                <a:latin typeface="Calibri"/>
                <a:cs typeface="Times New Roman"/>
              </a:rPr>
              <a:t>PCAMNIST and TWINSTREAM </a:t>
            </a:r>
            <a:endParaRPr lang="en-US" sz="2000" u="sng">
              <a:latin typeface="Calibri"/>
              <a:ea typeface="Calibri"/>
              <a:cs typeface="Times New Roman"/>
            </a:endParaRPr>
          </a:p>
          <a:p>
            <a:pPr marL="285750" indent="-285750" algn="just">
              <a:lnSpc>
                <a:spcPct val="150000"/>
              </a:lnSpc>
            </a:pPr>
            <a:r>
              <a:rPr lang="en-US" sz="2000">
                <a:latin typeface="Calibri"/>
                <a:ea typeface="Calibri"/>
                <a:cs typeface="Times New Roman"/>
              </a:rPr>
              <a:t>Used for extensive evaluation of verification methods &amp; address the limitations of existing datasets.</a:t>
            </a:r>
          </a:p>
          <a:p>
            <a:pPr marL="285750" indent="-285750" algn="just">
              <a:lnSpc>
                <a:spcPct val="150000"/>
              </a:lnSpc>
            </a:pPr>
            <a:r>
              <a:rPr lang="en-US" sz="2000">
                <a:latin typeface="Calibri"/>
                <a:ea typeface="Calibri"/>
                <a:cs typeface="Arial"/>
              </a:rPr>
              <a:t>PCAMNIST - evaluating methods of different network architectures - number of hidden units in each layer, and input dimensionality</a:t>
            </a:r>
          </a:p>
          <a:p>
            <a:pPr marL="285750" indent="-285750" algn="just">
              <a:lnSpc>
                <a:spcPct val="150000"/>
              </a:lnSpc>
            </a:pPr>
            <a:r>
              <a:rPr lang="en-US" sz="2000">
                <a:latin typeface="Calibri"/>
                <a:ea typeface="Calibri"/>
                <a:cs typeface="Times New Roman"/>
              </a:rPr>
              <a:t>TWINSTREAM - </a:t>
            </a:r>
            <a:r>
              <a:rPr lang="en-US" sz="2000">
                <a:latin typeface="Calibri"/>
                <a:ea typeface="+mn-lt"/>
                <a:cs typeface="+mn-lt"/>
              </a:rPr>
              <a:t>create a scenario where hidden nodes on the same layer are highly correlated. </a:t>
            </a:r>
            <a:endParaRPr lang="en-US" sz="2000">
              <a:latin typeface="Calibri"/>
              <a:ea typeface="Calibri"/>
              <a:cs typeface="Times New Roman"/>
            </a:endParaRPr>
          </a:p>
          <a:p>
            <a:pPr marL="285750" indent="-285750" algn="just">
              <a:lnSpc>
                <a:spcPct val="150000"/>
              </a:lnSpc>
            </a:pPr>
            <a:r>
              <a:rPr lang="en-US" sz="2000">
                <a:latin typeface="Calibri"/>
                <a:ea typeface="Calibri"/>
                <a:cs typeface="Times New Roman"/>
              </a:rPr>
              <a:t>Explores the tradeoffs between different bounding strategies in the context of hidden nodes. </a:t>
            </a:r>
          </a:p>
          <a:p>
            <a:pPr marL="0" indent="0" algn="just">
              <a:lnSpc>
                <a:spcPct val="150000"/>
              </a:lnSpc>
              <a:buNone/>
            </a:pPr>
            <a:endParaRPr lang="en-US" sz="2000">
              <a:latin typeface="Calibri"/>
              <a:ea typeface="Calibri"/>
              <a:cs typeface="Times New Roman"/>
            </a:endParaRPr>
          </a:p>
          <a:p>
            <a:pPr algn="just">
              <a:lnSpc>
                <a:spcPct val="150000"/>
              </a:lnSpc>
            </a:pPr>
            <a:endParaRPr lang="en-US" sz="2000">
              <a:latin typeface="Calibri"/>
              <a:ea typeface="Calibri"/>
              <a:cs typeface="Times New Roman"/>
            </a:endParaRPr>
          </a:p>
          <a:p>
            <a:pPr algn="just">
              <a:lnSpc>
                <a:spcPct val="150000"/>
              </a:lnSpc>
            </a:pPr>
            <a:endParaRPr lang="en-US" sz="2000">
              <a:latin typeface="Calibri"/>
              <a:ea typeface="Calibri"/>
              <a:cs typeface="Arial"/>
            </a:endParaRPr>
          </a:p>
          <a:p>
            <a:pPr algn="just"/>
            <a:endParaRPr lang="en-US" sz="2000">
              <a:latin typeface="Calibri"/>
              <a:ea typeface="Calibri"/>
              <a:cs typeface="Times New Roman"/>
            </a:endParaRPr>
          </a:p>
          <a:p>
            <a:pPr algn="just"/>
            <a:endParaRPr lang="en-US" sz="2000">
              <a:latin typeface="Calibri"/>
              <a:ea typeface="Calibri"/>
              <a:cs typeface="Times New Roman"/>
            </a:endParaRPr>
          </a:p>
          <a:p>
            <a:pPr algn="just"/>
            <a:endParaRPr lang="en-US" sz="2000">
              <a:latin typeface="Calibri"/>
              <a:ea typeface="Calibri"/>
              <a:cs typeface="Times New Roman"/>
            </a:endParaRPr>
          </a:p>
          <a:p>
            <a:pPr algn="just"/>
            <a:endParaRPr lang="en-US" sz="2000">
              <a:latin typeface="Calibri"/>
              <a:ea typeface="Calibri"/>
              <a:cs typeface="Calibri"/>
            </a:endParaRPr>
          </a:p>
          <a:p>
            <a:pPr algn="just">
              <a:buNone/>
            </a:pPr>
            <a:endParaRPr lang="en-US" sz="2000">
              <a:latin typeface="Calibri"/>
              <a:ea typeface="Calibri"/>
              <a:cs typeface="Calibri"/>
            </a:endParaRPr>
          </a:p>
        </p:txBody>
      </p:sp>
    </p:spTree>
    <p:extLst>
      <p:ext uri="{BB962C8B-B14F-4D97-AF65-F5344CB8AC3E}">
        <p14:creationId xmlns:p14="http://schemas.microsoft.com/office/powerpoint/2010/main" val="2549051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615-C708-9CF9-A02C-10A7807A5F34}"/>
              </a:ext>
            </a:extLst>
          </p:cNvPr>
          <p:cNvSpPr>
            <a:spLocks noGrp="1"/>
          </p:cNvSpPr>
          <p:nvPr>
            <p:ph type="title"/>
          </p:nvPr>
        </p:nvSpPr>
        <p:spPr/>
        <p:txBody>
          <a:bodyPr/>
          <a:lstStyle/>
          <a:p>
            <a:pPr algn="ctr"/>
            <a:r>
              <a:rPr lang="en-US" u="sng">
                <a:ea typeface="+mj-lt"/>
                <a:cs typeface="+mj-lt"/>
              </a:rPr>
              <a:t>Agenda</a:t>
            </a:r>
            <a:endParaRPr lang="en-US" b="0">
              <a:ea typeface="+mj-lt"/>
              <a:cs typeface="+mj-lt"/>
            </a:endParaRPr>
          </a:p>
        </p:txBody>
      </p:sp>
      <p:sp>
        <p:nvSpPr>
          <p:cNvPr id="3" name="Content Placeholder 2">
            <a:extLst>
              <a:ext uri="{FF2B5EF4-FFF2-40B4-BE49-F238E27FC236}">
                <a16:creationId xmlns:a16="http://schemas.microsoft.com/office/drawing/2014/main" id="{AB249C88-6F4B-9037-C1F1-D371A178EF10}"/>
              </a:ext>
            </a:extLst>
          </p:cNvPr>
          <p:cNvSpPr>
            <a:spLocks noGrp="1"/>
          </p:cNvSpPr>
          <p:nvPr>
            <p:ph idx="1"/>
          </p:nvPr>
        </p:nvSpPr>
        <p:spPr/>
        <p:txBody>
          <a:bodyPr vert="horz" lIns="91440" tIns="45720" rIns="91440" bIns="45720" rtlCol="0" anchor="t">
            <a:normAutofit fontScale="92500" lnSpcReduction="10000"/>
          </a:bodyPr>
          <a:lstStyle/>
          <a:p>
            <a:pPr>
              <a:spcBef>
                <a:spcPts val="0"/>
              </a:spcBef>
            </a:pPr>
            <a:r>
              <a:rPr lang="en-US" sz="1600">
                <a:latin typeface="Arial"/>
                <a:cs typeface="Arial"/>
              </a:rPr>
              <a:t>Introduction</a:t>
            </a:r>
          </a:p>
          <a:p>
            <a:pPr>
              <a:spcBef>
                <a:spcPts val="0"/>
              </a:spcBef>
            </a:pPr>
            <a:endParaRPr lang="en-US" sz="1600">
              <a:latin typeface="Arial"/>
              <a:cs typeface="Arial"/>
            </a:endParaRPr>
          </a:p>
          <a:p>
            <a:pPr>
              <a:spcBef>
                <a:spcPts val="0"/>
              </a:spcBef>
            </a:pPr>
            <a:r>
              <a:rPr lang="en-US" sz="1600">
                <a:latin typeface="Arial"/>
                <a:cs typeface="Arial"/>
              </a:rPr>
              <a:t>Problem Specification</a:t>
            </a:r>
          </a:p>
          <a:p>
            <a:pPr>
              <a:spcBef>
                <a:spcPts val="0"/>
              </a:spcBef>
            </a:pPr>
            <a:endParaRPr lang="en-US" sz="1600">
              <a:latin typeface="Arial"/>
              <a:cs typeface="Arial"/>
            </a:endParaRPr>
          </a:p>
          <a:p>
            <a:pPr>
              <a:spcBef>
                <a:spcPts val="0"/>
              </a:spcBef>
            </a:pPr>
            <a:r>
              <a:rPr lang="en-US" sz="1600">
                <a:latin typeface="Arial"/>
                <a:cs typeface="Arial"/>
              </a:rPr>
              <a:t>Verification Formalism</a:t>
            </a:r>
          </a:p>
          <a:p>
            <a:pPr>
              <a:spcBef>
                <a:spcPts val="0"/>
              </a:spcBef>
            </a:pPr>
            <a:endParaRPr lang="en-US" sz="1600">
              <a:latin typeface="Arial"/>
              <a:cs typeface="Arial"/>
            </a:endParaRPr>
          </a:p>
          <a:p>
            <a:pPr>
              <a:spcBef>
                <a:spcPts val="0"/>
              </a:spcBef>
            </a:pPr>
            <a:r>
              <a:rPr lang="en-US" sz="1600">
                <a:latin typeface="Arial"/>
                <a:cs typeface="Arial"/>
              </a:rPr>
              <a:t>Branch and Bound for Verification</a:t>
            </a:r>
          </a:p>
          <a:p>
            <a:pPr>
              <a:spcBef>
                <a:spcPts val="0"/>
              </a:spcBef>
            </a:pPr>
            <a:endParaRPr lang="en-US" sz="1600">
              <a:latin typeface="Arial"/>
              <a:cs typeface="Arial"/>
            </a:endParaRPr>
          </a:p>
          <a:p>
            <a:pPr>
              <a:spcBef>
                <a:spcPts val="0"/>
              </a:spcBef>
            </a:pPr>
            <a:r>
              <a:rPr lang="en-US" sz="1600">
                <a:latin typeface="Arial"/>
                <a:cs typeface="Arial"/>
              </a:rPr>
              <a:t>Improved </a:t>
            </a:r>
            <a:r>
              <a:rPr lang="en-US" sz="1600" err="1">
                <a:latin typeface="Arial"/>
                <a:cs typeface="Arial"/>
              </a:rPr>
              <a:t>BaB</a:t>
            </a:r>
            <a:r>
              <a:rPr lang="en-US" sz="1600">
                <a:latin typeface="Arial"/>
                <a:cs typeface="Arial"/>
              </a:rPr>
              <a:t> for NN Verification</a:t>
            </a:r>
          </a:p>
          <a:p>
            <a:pPr>
              <a:spcBef>
                <a:spcPts val="0"/>
              </a:spcBef>
            </a:pPr>
            <a:endParaRPr lang="en-US" sz="1600">
              <a:latin typeface="Arial"/>
              <a:cs typeface="Arial"/>
            </a:endParaRPr>
          </a:p>
          <a:p>
            <a:pPr>
              <a:spcBef>
                <a:spcPts val="0"/>
              </a:spcBef>
            </a:pPr>
            <a:r>
              <a:rPr lang="en-US" sz="1600">
                <a:latin typeface="Arial"/>
                <a:cs typeface="Arial"/>
              </a:rPr>
              <a:t>Experimental Setup</a:t>
            </a:r>
          </a:p>
          <a:p>
            <a:pPr>
              <a:spcBef>
                <a:spcPts val="0"/>
              </a:spcBef>
            </a:pPr>
            <a:endParaRPr lang="en-US" sz="1600">
              <a:latin typeface="Arial"/>
              <a:cs typeface="Arial"/>
            </a:endParaRPr>
          </a:p>
          <a:p>
            <a:pPr>
              <a:spcBef>
                <a:spcPts val="0"/>
              </a:spcBef>
            </a:pPr>
            <a:r>
              <a:rPr lang="en-US" sz="1600" b="1">
                <a:latin typeface="Arial"/>
                <a:cs typeface="Arial"/>
              </a:rPr>
              <a:t>Analysis</a:t>
            </a:r>
          </a:p>
          <a:p>
            <a:pPr>
              <a:spcBef>
                <a:spcPts val="0"/>
              </a:spcBef>
            </a:pPr>
            <a:endParaRPr lang="en-US" sz="1600">
              <a:latin typeface="Arial"/>
              <a:cs typeface="Arial"/>
            </a:endParaRPr>
          </a:p>
          <a:p>
            <a:pPr>
              <a:spcBef>
                <a:spcPts val="0"/>
              </a:spcBef>
            </a:pPr>
            <a:r>
              <a:rPr lang="en-US" sz="1600">
                <a:latin typeface="Arial"/>
                <a:cs typeface="Arial"/>
              </a:rPr>
              <a:t>Conclusion</a:t>
            </a:r>
          </a:p>
        </p:txBody>
      </p:sp>
    </p:spTree>
    <p:extLst>
      <p:ext uri="{BB962C8B-B14F-4D97-AF65-F5344CB8AC3E}">
        <p14:creationId xmlns:p14="http://schemas.microsoft.com/office/powerpoint/2010/main" val="3137395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6A49-79F1-ACF6-A2F1-6F7F029BAE9D}"/>
              </a:ext>
            </a:extLst>
          </p:cNvPr>
          <p:cNvSpPr>
            <a:spLocks noGrp="1"/>
          </p:cNvSpPr>
          <p:nvPr>
            <p:ph type="title"/>
          </p:nvPr>
        </p:nvSpPr>
        <p:spPr/>
        <p:txBody>
          <a:bodyPr>
            <a:normAutofit/>
          </a:bodyPr>
          <a:lstStyle/>
          <a:p>
            <a:pPr algn="ctr"/>
            <a:r>
              <a:rPr lang="en-US" sz="4800" u="sng">
                <a:latin typeface="Calibri"/>
                <a:cs typeface="Calibri"/>
              </a:rPr>
              <a:t>SMALL NETWORKS</a:t>
            </a:r>
          </a:p>
        </p:txBody>
      </p:sp>
      <p:sp>
        <p:nvSpPr>
          <p:cNvPr id="3" name="Content Placeholder 2">
            <a:extLst>
              <a:ext uri="{FF2B5EF4-FFF2-40B4-BE49-F238E27FC236}">
                <a16:creationId xmlns:a16="http://schemas.microsoft.com/office/drawing/2014/main" id="{816EFF56-4E51-EBEB-396F-9BBB924F80BB}"/>
              </a:ext>
            </a:extLst>
          </p:cNvPr>
          <p:cNvSpPr>
            <a:spLocks noGrp="1"/>
          </p:cNvSpPr>
          <p:nvPr>
            <p:ph idx="1"/>
          </p:nvPr>
        </p:nvSpPr>
        <p:spPr>
          <a:xfrm>
            <a:off x="938675" y="2097024"/>
            <a:ext cx="10678395" cy="4605854"/>
          </a:xfrm>
        </p:spPr>
        <p:txBody>
          <a:bodyPr vert="horz" lIns="91440" tIns="45720" rIns="91440" bIns="45720" rtlCol="0" anchor="t">
            <a:normAutofit/>
          </a:bodyPr>
          <a:lstStyle/>
          <a:p>
            <a:r>
              <a:rPr lang="en-US" sz="2800">
                <a:latin typeface="Calibri"/>
                <a:ea typeface="Calibri"/>
                <a:cs typeface="Calibri"/>
              </a:rPr>
              <a:t>Some factors to consider when using small networks.</a:t>
            </a:r>
          </a:p>
          <a:p>
            <a:pPr marL="457200" indent="-457200">
              <a:buAutoNum type="arabicPeriod"/>
            </a:pPr>
            <a:r>
              <a:rPr lang="en-US" sz="2800">
                <a:latin typeface="Calibri"/>
                <a:ea typeface="Calibri"/>
                <a:cs typeface="Calibri"/>
              </a:rPr>
              <a:t>Less number of neurons in the neural network.</a:t>
            </a:r>
          </a:p>
          <a:p>
            <a:pPr marL="457200" indent="-457200">
              <a:buAutoNum type="arabicPeriod"/>
            </a:pPr>
            <a:r>
              <a:rPr lang="en-US" sz="2800">
                <a:latin typeface="Calibri"/>
                <a:ea typeface="Calibri"/>
                <a:cs typeface="Calibri"/>
              </a:rPr>
              <a:t>Computationally feasible to compute all intermediate bounds using LP solver.</a:t>
            </a:r>
          </a:p>
          <a:p>
            <a:pPr marL="457200" indent="-457200">
              <a:buAutoNum type="arabicPeriod"/>
            </a:pPr>
            <a:r>
              <a:rPr lang="en-US" sz="2800">
                <a:latin typeface="Calibri"/>
                <a:ea typeface="Calibri"/>
                <a:cs typeface="Calibri"/>
              </a:rPr>
              <a:t>Intermediate bounds - helps to access reliability and robustness.</a:t>
            </a:r>
          </a:p>
          <a:p>
            <a:pPr marL="457200" indent="-457200">
              <a:buAutoNum type="arabicPeriod"/>
            </a:pPr>
            <a:r>
              <a:rPr lang="en-US" sz="2800">
                <a:latin typeface="Calibri"/>
                <a:ea typeface="Calibri"/>
                <a:cs typeface="Calibri"/>
              </a:rPr>
              <a:t>Tighter</a:t>
            </a:r>
            <a:r>
              <a:rPr lang="en-US" sz="2800">
                <a:latin typeface="Neue Haas Grotesk Text Pro"/>
                <a:ea typeface="Calibri"/>
                <a:cs typeface="Calibri"/>
              </a:rPr>
              <a:t> </a:t>
            </a:r>
            <a:r>
              <a:rPr lang="en-US" sz="2800">
                <a:latin typeface="Calibri"/>
                <a:ea typeface="+mn-lt"/>
                <a:cs typeface="+mn-lt"/>
              </a:rPr>
              <a:t>relaxations - more accurate and reliable bounds, which are crucial for achieving optimal performance in verification tasks.</a:t>
            </a:r>
            <a:endParaRPr lang="en-US" sz="2800">
              <a:latin typeface="Neue Haas Grotesk Text Pro"/>
              <a:ea typeface="Calibri"/>
              <a:cs typeface="Calibri"/>
            </a:endParaRPr>
          </a:p>
          <a:p>
            <a:pPr marL="457200" indent="-457200"/>
            <a:r>
              <a:rPr lang="en-US" sz="2800" u="sng">
                <a:latin typeface="Calibri"/>
                <a:ea typeface="Calibri"/>
                <a:cs typeface="Calibri"/>
              </a:rPr>
              <a:t>Example </a:t>
            </a:r>
            <a:r>
              <a:rPr lang="en-US" sz="2800">
                <a:latin typeface="Calibri"/>
                <a:ea typeface="Calibri"/>
                <a:cs typeface="Calibri"/>
              </a:rPr>
              <a:t>: Collision detection dataset &amp; ACAS dataset</a:t>
            </a:r>
            <a:endParaRPr lang="en-US" sz="2800">
              <a:latin typeface="Neue Haas Grotesk Text Pro"/>
              <a:ea typeface="Calibri"/>
              <a:cs typeface="Calibri"/>
            </a:endParaRPr>
          </a:p>
        </p:txBody>
      </p:sp>
    </p:spTree>
    <p:extLst>
      <p:ext uri="{BB962C8B-B14F-4D97-AF65-F5344CB8AC3E}">
        <p14:creationId xmlns:p14="http://schemas.microsoft.com/office/powerpoint/2010/main" val="5328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05F7EE8-9646-8F10-F8F2-F0492AC7C205}"/>
              </a:ext>
            </a:extLst>
          </p:cNvPr>
          <p:cNvPicPr>
            <a:picLocks noChangeAspect="1"/>
          </p:cNvPicPr>
          <p:nvPr/>
        </p:nvPicPr>
        <p:blipFill rotWithShape="1">
          <a:blip r:embed="rId2"/>
          <a:srcRect l="3803" r="4940"/>
          <a:stretch/>
        </p:blipFill>
        <p:spPr>
          <a:xfrm>
            <a:off x="796130" y="632129"/>
            <a:ext cx="10691603" cy="5330771"/>
          </a:xfrm>
          <a:prstGeom prst="rect">
            <a:avLst/>
          </a:prstGeom>
        </p:spPr>
      </p:pic>
      <p:sp>
        <p:nvSpPr>
          <p:cNvPr id="12" name="Rectangle 11">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88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A graph of a number of nodes&#10;&#10;Description automatically generated">
            <a:extLst>
              <a:ext uri="{FF2B5EF4-FFF2-40B4-BE49-F238E27FC236}">
                <a16:creationId xmlns:a16="http://schemas.microsoft.com/office/drawing/2014/main" id="{0C166F62-B732-BB9C-A3E6-714C35839D05}"/>
              </a:ext>
            </a:extLst>
          </p:cNvPr>
          <p:cNvPicPr>
            <a:picLocks noChangeAspect="1"/>
          </p:cNvPicPr>
          <p:nvPr/>
        </p:nvPicPr>
        <p:blipFill>
          <a:blip r:embed="rId2"/>
          <a:stretch>
            <a:fillRect/>
          </a:stretch>
        </p:blipFill>
        <p:spPr>
          <a:xfrm>
            <a:off x="973030" y="1234754"/>
            <a:ext cx="10775019" cy="4907457"/>
          </a:xfrm>
          <a:prstGeom prst="rect">
            <a:avLst/>
          </a:prstGeom>
        </p:spPr>
      </p:pic>
      <p:sp>
        <p:nvSpPr>
          <p:cNvPr id="4" name="TextBox 3">
            <a:extLst>
              <a:ext uri="{FF2B5EF4-FFF2-40B4-BE49-F238E27FC236}">
                <a16:creationId xmlns:a16="http://schemas.microsoft.com/office/drawing/2014/main" id="{6C70C41D-DB4D-90F3-ADC4-A41D169AD98F}"/>
              </a:ext>
            </a:extLst>
          </p:cNvPr>
          <p:cNvSpPr txBox="1"/>
          <p:nvPr/>
        </p:nvSpPr>
        <p:spPr>
          <a:xfrm>
            <a:off x="1183689" y="295922"/>
            <a:ext cx="101205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Arial"/>
                <a:cs typeface="Arial"/>
              </a:rPr>
              <a:t>Additional analysis on ACAS dataset with 20 property subset.</a:t>
            </a:r>
          </a:p>
        </p:txBody>
      </p:sp>
    </p:spTree>
    <p:extLst>
      <p:ext uri="{BB962C8B-B14F-4D97-AF65-F5344CB8AC3E}">
        <p14:creationId xmlns:p14="http://schemas.microsoft.com/office/powerpoint/2010/main" val="195594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3154-E09F-CD68-5E86-DCB6BE49BC18}"/>
              </a:ext>
            </a:extLst>
          </p:cNvPr>
          <p:cNvSpPr>
            <a:spLocks noGrp="1"/>
          </p:cNvSpPr>
          <p:nvPr>
            <p:ph type="title"/>
          </p:nvPr>
        </p:nvSpPr>
        <p:spPr/>
        <p:txBody>
          <a:bodyPr/>
          <a:lstStyle/>
          <a:p>
            <a:r>
              <a:rPr lang="en-US"/>
              <a:t>BOUND COMPUTATION</a:t>
            </a:r>
          </a:p>
        </p:txBody>
      </p:sp>
      <p:sp>
        <p:nvSpPr>
          <p:cNvPr id="3" name="Content Placeholder 2">
            <a:extLst>
              <a:ext uri="{FF2B5EF4-FFF2-40B4-BE49-F238E27FC236}">
                <a16:creationId xmlns:a16="http://schemas.microsoft.com/office/drawing/2014/main" id="{1561F88A-8986-A1C4-6F47-D93E14BBA568}"/>
              </a:ext>
            </a:extLst>
          </p:cNvPr>
          <p:cNvSpPr>
            <a:spLocks noGrp="1"/>
          </p:cNvSpPr>
          <p:nvPr>
            <p:ph idx="1"/>
          </p:nvPr>
        </p:nvSpPr>
        <p:spPr>
          <a:xfrm>
            <a:off x="1115568" y="2109355"/>
            <a:ext cx="10168128" cy="4062845"/>
          </a:xfrm>
        </p:spPr>
        <p:txBody>
          <a:bodyPr>
            <a:normAutofit fontScale="92500" lnSpcReduction="10000"/>
          </a:bodyPr>
          <a:lstStyle/>
          <a:p>
            <a:pPr>
              <a:buFont typeface="+mj-lt"/>
              <a:buAutoNum type="arabicPeriod"/>
            </a:pPr>
            <a:r>
              <a:rPr lang="en-US" sz="1800" b="1">
                <a:effectLst/>
                <a:latin typeface="Calibri" panose="020F0502020204030204" pitchFamily="34" charset="0"/>
                <a:cs typeface="Calibri" panose="020F0502020204030204" pitchFamily="34" charset="0"/>
              </a:rPr>
              <a:t>Bounds Computation</a:t>
            </a:r>
            <a:r>
              <a:rPr lang="en-US" sz="1800">
                <a:effectLst/>
                <a:latin typeface="Calibri" panose="020F0502020204030204" pitchFamily="34" charset="0"/>
                <a:cs typeface="Calibri" panose="020F0502020204030204" pitchFamily="34" charset="0"/>
              </a:rPr>
              <a:t>: In the context of neural network verification, determining bounds is crucial. These bounds help in understanding </a:t>
            </a:r>
            <a:r>
              <a:rPr lang="en-US" sz="1800" u="sng">
                <a:effectLst/>
                <a:latin typeface="Calibri" panose="020F0502020204030204" pitchFamily="34" charset="0"/>
                <a:cs typeface="Calibri" panose="020F0502020204030204" pitchFamily="34" charset="0"/>
              </a:rPr>
              <a:t>the range of possible values that certain variables </a:t>
            </a:r>
            <a:r>
              <a:rPr lang="en-US" sz="1800">
                <a:effectLst/>
                <a:latin typeface="Calibri" panose="020F0502020204030204" pitchFamily="34" charset="0"/>
                <a:cs typeface="Calibri" panose="020F0502020204030204" pitchFamily="34" charset="0"/>
              </a:rPr>
              <a:t>can take during the operation of the network. </a:t>
            </a:r>
            <a:r>
              <a:rPr lang="en-US" sz="1800">
                <a:latin typeface="Calibri" panose="020F0502020204030204" pitchFamily="34" charset="0"/>
                <a:cs typeface="Calibri" panose="020F0502020204030204" pitchFamily="34" charset="0"/>
              </a:rPr>
              <a:t>They have </a:t>
            </a:r>
            <a:r>
              <a:rPr lang="en-US" sz="1800">
                <a:effectLst/>
                <a:latin typeface="Calibri" panose="020F0502020204030204" pitchFamily="34" charset="0"/>
                <a:cs typeface="Calibri" panose="020F0502020204030204" pitchFamily="34" charset="0"/>
              </a:rPr>
              <a:t>analyzed the strengths and weaknesses of previous verification methods in terms of how they computed these bounds. </a:t>
            </a:r>
          </a:p>
          <a:p>
            <a:pPr marL="742950" lvl="1" indent="-285750">
              <a:buFont typeface="+mj-lt"/>
              <a:buAutoNum type="arabicPeriod"/>
            </a:pPr>
            <a:r>
              <a:rPr lang="en-US" sz="1800" b="1">
                <a:effectLst/>
                <a:latin typeface="Calibri" panose="020F0502020204030204" pitchFamily="34" charset="0"/>
                <a:cs typeface="Calibri" panose="020F0502020204030204" pitchFamily="34" charset="0"/>
              </a:rPr>
              <a:t>Strengths</a:t>
            </a:r>
            <a:r>
              <a:rPr lang="en-US" sz="1800">
                <a:effectLst/>
                <a:latin typeface="Calibri" panose="020F0502020204030204" pitchFamily="34" charset="0"/>
                <a:cs typeface="Calibri" panose="020F0502020204030204" pitchFamily="34" charset="0"/>
              </a:rPr>
              <a:t>: Some existing methods had effective techniques for computing bounds. These techniques could accurately estimate the possible ranges of values that network variables could take. </a:t>
            </a:r>
            <a:endParaRPr lang="en-US" sz="1400">
              <a:effectLst/>
              <a:latin typeface="Calibri" panose="020F0502020204030204" pitchFamily="34" charset="0"/>
              <a:cs typeface="Calibri" panose="020F0502020204030204" pitchFamily="34" charset="0"/>
            </a:endParaRPr>
          </a:p>
          <a:p>
            <a:pPr marL="742950" lvl="1" indent="-285750">
              <a:buFont typeface="+mj-lt"/>
              <a:buAutoNum type="arabicPeriod"/>
            </a:pPr>
            <a:r>
              <a:rPr lang="en-US" sz="1800" b="1">
                <a:effectLst/>
                <a:latin typeface="Calibri" panose="020F0502020204030204" pitchFamily="34" charset="0"/>
                <a:cs typeface="Calibri" panose="020F0502020204030204" pitchFamily="34" charset="0"/>
              </a:rPr>
              <a:t>Weaknesses</a:t>
            </a:r>
            <a:r>
              <a:rPr lang="en-US" sz="1800">
                <a:effectLst/>
                <a:latin typeface="Calibri" panose="020F0502020204030204" pitchFamily="34" charset="0"/>
                <a:cs typeface="Calibri" panose="020F0502020204030204" pitchFamily="34" charset="0"/>
              </a:rPr>
              <a:t>: On the other hand, certain methods had limitations in their bound computation. They might either be overly computationally expensive, particularly when dealing with high-dimensional input data, or ineffective, especially when applied to convolutional neural network architectures.</a:t>
            </a:r>
          </a:p>
          <a:p>
            <a:pPr marL="742950" lvl="1" indent="-285750">
              <a:buFont typeface="+mj-lt"/>
              <a:buAutoNum type="arabicPeriod"/>
            </a:pPr>
            <a:endParaRPr lang="en-US" sz="1800">
              <a:effectLst/>
              <a:latin typeface="Calibri" panose="020F0502020204030204" pitchFamily="34" charset="0"/>
              <a:cs typeface="Calibri" panose="020F0502020204030204" pitchFamily="34" charset="0"/>
            </a:endParaRPr>
          </a:p>
          <a:p>
            <a:r>
              <a:rPr lang="en-US" sz="2600">
                <a:latin typeface="Calibri" panose="020F0502020204030204" pitchFamily="34" charset="0"/>
                <a:cs typeface="Calibri" panose="020F0502020204030204" pitchFamily="34" charset="0"/>
              </a:rPr>
              <a:t>Aim is </a:t>
            </a:r>
            <a:r>
              <a:rPr lang="en-US" sz="2600">
                <a:effectLst/>
                <a:latin typeface="Calibri" panose="020F0502020204030204" pitchFamily="34" charset="0"/>
                <a:cs typeface="Calibri" panose="020F0502020204030204" pitchFamily="34" charset="0"/>
              </a:rPr>
              <a:t>to learn from these strengths and weaknesses and develop improved methods that would address these issues. </a:t>
            </a:r>
            <a:endParaRPr lang="en-US" sz="1900">
              <a:effectLst/>
              <a:latin typeface="Calibri" panose="020F0502020204030204" pitchFamily="34" charset="0"/>
              <a:cs typeface="Calibri" panose="020F0502020204030204" pitchFamily="34" charset="0"/>
            </a:endParaRPr>
          </a:p>
          <a:p>
            <a:endParaRPr lang="en-US" sz="4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2053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2E3E-F502-6834-18AB-94CBBCFE52FF}"/>
              </a:ext>
            </a:extLst>
          </p:cNvPr>
          <p:cNvSpPr>
            <a:spLocks noGrp="1"/>
          </p:cNvSpPr>
          <p:nvPr>
            <p:ph type="title"/>
          </p:nvPr>
        </p:nvSpPr>
        <p:spPr/>
        <p:txBody>
          <a:bodyPr>
            <a:normAutofit/>
          </a:bodyPr>
          <a:lstStyle/>
          <a:p>
            <a:pPr algn="ctr"/>
            <a:r>
              <a:rPr lang="en-US" sz="4800" u="sng">
                <a:latin typeface="Calibri"/>
                <a:cs typeface="Calibri"/>
              </a:rPr>
              <a:t>LARGE NETWORKS</a:t>
            </a:r>
          </a:p>
        </p:txBody>
      </p:sp>
      <p:pic>
        <p:nvPicPr>
          <p:cNvPr id="4" name="Content Placeholder 3" descr="A graph of a number of different colored lines&#10;&#10;Description automatically generated">
            <a:extLst>
              <a:ext uri="{FF2B5EF4-FFF2-40B4-BE49-F238E27FC236}">
                <a16:creationId xmlns:a16="http://schemas.microsoft.com/office/drawing/2014/main" id="{D666D6B9-559B-41D6-056D-689993527E4F}"/>
              </a:ext>
            </a:extLst>
          </p:cNvPr>
          <p:cNvPicPr>
            <a:picLocks noGrp="1" noChangeAspect="1"/>
          </p:cNvPicPr>
          <p:nvPr>
            <p:ph idx="1"/>
          </p:nvPr>
        </p:nvPicPr>
        <p:blipFill>
          <a:blip r:embed="rId2"/>
          <a:stretch>
            <a:fillRect/>
          </a:stretch>
        </p:blipFill>
        <p:spPr>
          <a:xfrm>
            <a:off x="1889162" y="2260310"/>
            <a:ext cx="8815467" cy="4265676"/>
          </a:xfrm>
        </p:spPr>
      </p:pic>
    </p:spTree>
    <p:extLst>
      <p:ext uri="{BB962C8B-B14F-4D97-AF65-F5344CB8AC3E}">
        <p14:creationId xmlns:p14="http://schemas.microsoft.com/office/powerpoint/2010/main" val="43473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01A3-666C-1920-F595-6F7E3077A357}"/>
              </a:ext>
            </a:extLst>
          </p:cNvPr>
          <p:cNvSpPr>
            <a:spLocks noGrp="1"/>
          </p:cNvSpPr>
          <p:nvPr>
            <p:ph type="title"/>
          </p:nvPr>
        </p:nvSpPr>
        <p:spPr/>
        <p:txBody>
          <a:bodyPr>
            <a:normAutofit/>
          </a:bodyPr>
          <a:lstStyle/>
          <a:p>
            <a:pPr algn="ctr"/>
            <a:r>
              <a:rPr lang="en-US" sz="4800" u="sng">
                <a:latin typeface="Calibri"/>
                <a:cs typeface="Calibri"/>
              </a:rPr>
              <a:t>CONCLUSION</a:t>
            </a:r>
            <a:endParaRPr lang="en-US" sz="4800">
              <a:latin typeface="Calibri"/>
              <a:cs typeface="Calibri"/>
            </a:endParaRPr>
          </a:p>
        </p:txBody>
      </p:sp>
      <p:sp>
        <p:nvSpPr>
          <p:cNvPr id="3" name="Content Placeholder 2">
            <a:extLst>
              <a:ext uri="{FF2B5EF4-FFF2-40B4-BE49-F238E27FC236}">
                <a16:creationId xmlns:a16="http://schemas.microsoft.com/office/drawing/2014/main" id="{88312D88-02A3-492F-CB57-E8B0EF02F768}"/>
              </a:ext>
            </a:extLst>
          </p:cNvPr>
          <p:cNvSpPr>
            <a:spLocks noGrp="1"/>
          </p:cNvSpPr>
          <p:nvPr>
            <p:ph idx="1"/>
          </p:nvPr>
        </p:nvSpPr>
        <p:spPr>
          <a:xfrm>
            <a:off x="462425" y="2205881"/>
            <a:ext cx="11447198" cy="4469782"/>
          </a:xfrm>
        </p:spPr>
        <p:txBody>
          <a:bodyPr vert="horz" lIns="91440" tIns="45720" rIns="91440" bIns="45720" rtlCol="0" anchor="t">
            <a:noAutofit/>
          </a:bodyPr>
          <a:lstStyle/>
          <a:p>
            <a:pPr>
              <a:lnSpc>
                <a:spcPct val="150000"/>
              </a:lnSpc>
            </a:pPr>
            <a:r>
              <a:rPr lang="en-US" sz="2000">
                <a:latin typeface="Calibri"/>
                <a:ea typeface="Calibri"/>
                <a:cs typeface="Calibri"/>
              </a:rPr>
              <a:t>Analyzing and improving the existing methods of verification of branch and bound.</a:t>
            </a:r>
            <a:endParaRPr lang="en-US"/>
          </a:p>
          <a:p>
            <a:pPr>
              <a:lnSpc>
                <a:spcPct val="150000"/>
              </a:lnSpc>
            </a:pPr>
            <a:r>
              <a:rPr lang="en-US" sz="2000">
                <a:latin typeface="Calibri"/>
                <a:ea typeface="Calibri"/>
                <a:cs typeface="Calibri"/>
              </a:rPr>
              <a:t>Highlights new methods </a:t>
            </a:r>
            <a:r>
              <a:rPr lang="en-US" sz="2000">
                <a:latin typeface="Calibri"/>
                <a:ea typeface="+mn-lt"/>
                <a:cs typeface="+mn-lt"/>
              </a:rPr>
              <a:t>have shown significant performance improvements on comprehensive datasets.</a:t>
            </a:r>
          </a:p>
          <a:p>
            <a:pPr>
              <a:lnSpc>
                <a:spcPct val="150000"/>
              </a:lnSpc>
            </a:pPr>
            <a:r>
              <a:rPr lang="en-US" sz="2000">
                <a:latin typeface="Calibri"/>
                <a:ea typeface="Calibri"/>
                <a:cs typeface="Calibri"/>
              </a:rPr>
              <a:t>Improvement areas – bound strategies - </a:t>
            </a:r>
            <a:r>
              <a:rPr lang="en-US" sz="2000">
                <a:latin typeface="Calibri"/>
                <a:ea typeface="+mn-lt"/>
                <a:cs typeface="+mn-lt"/>
              </a:rPr>
              <a:t>proposes using GPU (Graphics Processing Unit) computing power to calculate these tighter intermediate bounds more efficiently.</a:t>
            </a:r>
          </a:p>
          <a:p>
            <a:pPr>
              <a:lnSpc>
                <a:spcPct val="150000"/>
              </a:lnSpc>
            </a:pPr>
            <a:r>
              <a:rPr lang="en-US" sz="2000">
                <a:latin typeface="Calibri"/>
                <a:ea typeface="Calibri"/>
                <a:cs typeface="Calibri"/>
              </a:rPr>
              <a:t>Another </a:t>
            </a:r>
            <a:r>
              <a:rPr lang="en-US" sz="2000">
                <a:latin typeface="Calibri"/>
                <a:ea typeface="+mn-lt"/>
                <a:cs typeface="+mn-lt"/>
              </a:rPr>
              <a:t>area for refinement - branching strategies – use the traditional heuristic method.</a:t>
            </a:r>
            <a:endParaRPr lang="en-US" sz="2000">
              <a:latin typeface="Neue Haas Grotesk Text Pro"/>
              <a:ea typeface="Calibri"/>
              <a:cs typeface="Calibri"/>
            </a:endParaRPr>
          </a:p>
          <a:p>
            <a:pPr>
              <a:lnSpc>
                <a:spcPct val="150000"/>
              </a:lnSpc>
            </a:pPr>
            <a:r>
              <a:rPr lang="en-US" sz="2000">
                <a:latin typeface="Calibri"/>
                <a:ea typeface="+mn-lt"/>
                <a:cs typeface="+mn-lt"/>
              </a:rPr>
              <a:t>Introduced the graph neural network to improve adaptability but it comes with high offline costs.</a:t>
            </a:r>
          </a:p>
          <a:p>
            <a:pPr>
              <a:lnSpc>
                <a:spcPct val="150000"/>
              </a:lnSpc>
            </a:pPr>
            <a:r>
              <a:rPr lang="en-US" sz="2000">
                <a:latin typeface="Calibri"/>
                <a:ea typeface="+mn-lt"/>
                <a:cs typeface="+mn-lt"/>
              </a:rPr>
              <a:t>The process of solving LP problems is a significant limiting factor or constraint that slows down the overall performance and efficiency of these methods.</a:t>
            </a:r>
          </a:p>
        </p:txBody>
      </p:sp>
    </p:spTree>
    <p:extLst>
      <p:ext uri="{BB962C8B-B14F-4D97-AF65-F5344CB8AC3E}">
        <p14:creationId xmlns:p14="http://schemas.microsoft.com/office/powerpoint/2010/main" val="2023574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olorful paint splatter with white text&#10;&#10;Description automatically generated">
            <a:extLst>
              <a:ext uri="{FF2B5EF4-FFF2-40B4-BE49-F238E27FC236}">
                <a16:creationId xmlns:a16="http://schemas.microsoft.com/office/drawing/2014/main" id="{85CE3517-449A-D9BC-9722-13EB5A90CC31}"/>
              </a:ext>
            </a:extLst>
          </p:cNvPr>
          <p:cNvPicPr>
            <a:picLocks noChangeAspect="1"/>
          </p:cNvPicPr>
          <p:nvPr/>
        </p:nvPicPr>
        <p:blipFill rotWithShape="1">
          <a:blip r:embed="rId2"/>
          <a:srcRect l="12310" r="12980"/>
          <a:stretch/>
        </p:blipFill>
        <p:spPr>
          <a:xfrm>
            <a:off x="564811" y="482451"/>
            <a:ext cx="11161048" cy="5187895"/>
          </a:xfrm>
          <a:prstGeom prst="rect">
            <a:avLst/>
          </a:prstGeom>
        </p:spPr>
      </p:pic>
      <p:sp>
        <p:nvSpPr>
          <p:cNvPr id="12" name="Rectangle 11">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98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E97C11F-2DC1-C423-48AA-2B8F2CA5719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24000" y="1143000"/>
            <a:ext cx="9144000" cy="4572000"/>
          </a:xfrm>
          <a:prstGeom prst="rect">
            <a:avLst/>
          </a:prstGeom>
        </p:spPr>
      </p:pic>
    </p:spTree>
    <p:extLst>
      <p:ext uri="{BB962C8B-B14F-4D97-AF65-F5344CB8AC3E}">
        <p14:creationId xmlns:p14="http://schemas.microsoft.com/office/powerpoint/2010/main" val="2195310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5FFE-1B5E-F611-27DF-21622BFBACE2}"/>
              </a:ext>
            </a:extLst>
          </p:cNvPr>
          <p:cNvSpPr>
            <a:spLocks noGrp="1"/>
          </p:cNvSpPr>
          <p:nvPr>
            <p:ph type="title"/>
          </p:nvPr>
        </p:nvSpPr>
        <p:spPr/>
        <p:txBody>
          <a:bodyPr>
            <a:normAutofit fontScale="90000"/>
          </a:bodyPr>
          <a:lstStyle/>
          <a:p>
            <a:r>
              <a:rPr lang="en-US"/>
              <a:t>Limitations of previous Branching Heuristics</a:t>
            </a:r>
          </a:p>
        </p:txBody>
      </p:sp>
      <p:sp>
        <p:nvSpPr>
          <p:cNvPr id="3" name="Content Placeholder 2">
            <a:extLst>
              <a:ext uri="{FF2B5EF4-FFF2-40B4-BE49-F238E27FC236}">
                <a16:creationId xmlns:a16="http://schemas.microsoft.com/office/drawing/2014/main" id="{01BE7402-067C-37EC-76BD-B9D6E2713F56}"/>
              </a:ext>
            </a:extLst>
          </p:cNvPr>
          <p:cNvSpPr>
            <a:spLocks noGrp="1"/>
          </p:cNvSpPr>
          <p:nvPr>
            <p:ph idx="1"/>
          </p:nvPr>
        </p:nvSpPr>
        <p:spPr/>
        <p:txBody>
          <a:bodyPr vert="horz" lIns="91440" tIns="45720" rIns="91440" bIns="45720" rtlCol="0" anchor="t">
            <a:normAutofit/>
          </a:bodyPr>
          <a:lstStyle/>
          <a:p>
            <a:pPr>
              <a:buFont typeface="+mj-lt"/>
              <a:buAutoNum type="arabicPeriod"/>
            </a:pPr>
            <a:r>
              <a:rPr lang="en-US" sz="1600" b="1">
                <a:effectLst/>
                <a:latin typeface="Calibri"/>
                <a:cs typeface="Calibri"/>
              </a:rPr>
              <a:t>Branching Strategies</a:t>
            </a:r>
            <a:r>
              <a:rPr lang="en-US" sz="1600">
                <a:effectLst/>
                <a:latin typeface="Calibri"/>
                <a:cs typeface="Calibri"/>
              </a:rPr>
              <a:t>: Branching refers to the process of systematically exploring different parts of the neural network to verify its behavior. The previous verification methods, particularly those based on the Branch-and-Bound (</a:t>
            </a:r>
            <a:r>
              <a:rPr lang="en-US" sz="1600" err="1">
                <a:effectLst/>
                <a:latin typeface="Calibri"/>
                <a:cs typeface="Calibri"/>
              </a:rPr>
              <a:t>BaB</a:t>
            </a:r>
            <a:r>
              <a:rPr lang="en-US" sz="1600">
                <a:effectLst/>
                <a:latin typeface="Calibri"/>
                <a:cs typeface="Calibri"/>
              </a:rPr>
              <a:t>) framework, </a:t>
            </a:r>
            <a:r>
              <a:rPr lang="en-US" sz="1600" u="sng">
                <a:effectLst/>
                <a:latin typeface="Calibri"/>
                <a:cs typeface="Calibri"/>
              </a:rPr>
              <a:t>primarily focused on designing heuristics for branching over input domains</a:t>
            </a:r>
            <a:r>
              <a:rPr lang="en-US" sz="1600">
                <a:effectLst/>
                <a:latin typeface="Calibri"/>
                <a:cs typeface="Calibri"/>
              </a:rPr>
              <a:t>.</a:t>
            </a:r>
            <a:r>
              <a:rPr lang="en-US" sz="1600">
                <a:latin typeface="Calibri"/>
                <a:cs typeface="Calibri"/>
              </a:rPr>
              <a:t> </a:t>
            </a:r>
            <a:endParaRPr lang="en-US" sz="1600">
              <a:effectLst/>
              <a:latin typeface="Calibri" panose="020F0502020204030204" pitchFamily="34" charset="0"/>
              <a:cs typeface="Calibri" panose="020F0502020204030204" pitchFamily="34" charset="0"/>
            </a:endParaRPr>
          </a:p>
          <a:p>
            <a:pPr marL="742950" lvl="1" indent="-285750">
              <a:buFont typeface="+mj-lt"/>
              <a:buAutoNum type="arabicPeriod"/>
            </a:pPr>
            <a:r>
              <a:rPr lang="en-US" sz="1600" b="1">
                <a:effectLst/>
                <a:latin typeface="Calibri"/>
                <a:cs typeface="Calibri"/>
              </a:rPr>
              <a:t>Strengths</a:t>
            </a:r>
            <a:r>
              <a:rPr lang="en-US" sz="1600">
                <a:effectLst/>
                <a:latin typeface="Calibri"/>
                <a:cs typeface="Calibri"/>
              </a:rPr>
              <a:t>: These heuristics often worked well for small-scale problems, providing a reasonable approach for exploring the network's behavior.</a:t>
            </a:r>
            <a:r>
              <a:rPr lang="en-US" sz="1600">
                <a:latin typeface="Calibri"/>
                <a:cs typeface="Calibri"/>
              </a:rPr>
              <a:t> </a:t>
            </a:r>
            <a:endParaRPr lang="en-US" sz="1200">
              <a:effectLst/>
              <a:latin typeface="Calibri" panose="020F0502020204030204" pitchFamily="34" charset="0"/>
              <a:cs typeface="Calibri" panose="020F0502020204030204" pitchFamily="34" charset="0"/>
            </a:endParaRPr>
          </a:p>
          <a:p>
            <a:pPr marL="742950" lvl="1" indent="-285750">
              <a:buFont typeface="+mj-lt"/>
              <a:buAutoNum type="arabicPeriod"/>
            </a:pPr>
            <a:r>
              <a:rPr lang="en-US" sz="1600" b="1">
                <a:effectLst/>
                <a:latin typeface="Calibri"/>
                <a:cs typeface="Calibri"/>
              </a:rPr>
              <a:t>Weaknesses</a:t>
            </a:r>
            <a:r>
              <a:rPr lang="en-US" sz="1600">
                <a:effectLst/>
                <a:latin typeface="Calibri"/>
                <a:cs typeface="Calibri"/>
              </a:rPr>
              <a:t>: However, these methods encountered challenges when applied to more complex, high-dimensional input problems or when dealing with convolutional network architectures. Similar issues were </a:t>
            </a:r>
            <a:r>
              <a:rPr lang="en-US" sz="1600">
                <a:latin typeface="Calibri"/>
                <a:cs typeface="Calibri"/>
              </a:rPr>
              <a:t>noticed </a:t>
            </a:r>
            <a:r>
              <a:rPr lang="en-US" sz="1600">
                <a:effectLst/>
                <a:latin typeface="Calibri"/>
                <a:cs typeface="Calibri"/>
              </a:rPr>
              <a:t>with </a:t>
            </a:r>
            <a:r>
              <a:rPr lang="en-US" sz="1600" err="1">
                <a:effectLst/>
                <a:latin typeface="Calibri"/>
                <a:cs typeface="Calibri"/>
              </a:rPr>
              <a:t>ReLU</a:t>
            </a:r>
            <a:r>
              <a:rPr lang="en-US" sz="1600">
                <a:effectLst/>
                <a:latin typeface="Calibri"/>
                <a:cs typeface="Calibri"/>
              </a:rPr>
              <a:t> branching strategies, which are methods specifically designed to deal with networks using Rectified Linear Units.</a:t>
            </a:r>
            <a:r>
              <a:rPr lang="en-US" sz="1600">
                <a:latin typeface="Calibri"/>
                <a:cs typeface="Calibri"/>
              </a:rPr>
              <a:t> </a:t>
            </a:r>
            <a:endParaRPr lang="en-US" sz="1200">
              <a:effectLst/>
              <a:latin typeface="Calibri" panose="020F0502020204030204" pitchFamily="34" charset="0"/>
              <a:cs typeface="Calibri" panose="020F0502020204030204" pitchFamily="34" charset="0"/>
            </a:endParaRPr>
          </a:p>
          <a:p>
            <a:pPr marL="0" indent="0">
              <a:buNone/>
            </a:pPr>
            <a:endParaRPr lang="en-US" sz="3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184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0343-F7FB-0DD6-92B5-767F3F41D0B3}"/>
              </a:ext>
            </a:extLst>
          </p:cNvPr>
          <p:cNvSpPr>
            <a:spLocks noGrp="1"/>
          </p:cNvSpPr>
          <p:nvPr>
            <p:ph type="title"/>
          </p:nvPr>
        </p:nvSpPr>
        <p:spPr/>
        <p:txBody>
          <a:bodyPr/>
          <a:lstStyle/>
          <a:p>
            <a:r>
              <a:rPr lang="en-US" err="1"/>
              <a:t>BaB</a:t>
            </a:r>
            <a:r>
              <a:rPr lang="en-US"/>
              <a:t> Branching Heuristic</a:t>
            </a:r>
          </a:p>
        </p:txBody>
      </p:sp>
      <p:sp>
        <p:nvSpPr>
          <p:cNvPr id="3" name="Content Placeholder 2">
            <a:extLst>
              <a:ext uri="{FF2B5EF4-FFF2-40B4-BE49-F238E27FC236}">
                <a16:creationId xmlns:a16="http://schemas.microsoft.com/office/drawing/2014/main" id="{0D75F583-FFAD-B7D0-906D-7923DAC32348}"/>
              </a:ext>
            </a:extLst>
          </p:cNvPr>
          <p:cNvSpPr>
            <a:spLocks noGrp="1"/>
          </p:cNvSpPr>
          <p:nvPr>
            <p:ph idx="1"/>
          </p:nvPr>
        </p:nvSpPr>
        <p:spPr/>
        <p:txBody>
          <a:bodyPr>
            <a:normAutofit/>
          </a:bodyPr>
          <a:lstStyle/>
          <a:p>
            <a:pPr>
              <a:buFont typeface="+mj-lt"/>
              <a:buAutoNum type="arabicPeriod"/>
            </a:pPr>
            <a:r>
              <a:rPr lang="en-US" sz="1800" b="1">
                <a:effectLst/>
                <a:latin typeface="SegoeUI"/>
              </a:rPr>
              <a:t>New Branching Strategy</a:t>
            </a:r>
            <a:r>
              <a:rPr lang="en-US" sz="1800">
                <a:effectLst/>
                <a:latin typeface="SegoeUI"/>
              </a:rPr>
              <a:t>: The paper introduces a novel branching strategy that is designed to be more efficient and effective, especially for networks with </a:t>
            </a:r>
            <a:r>
              <a:rPr lang="en-US" sz="1800" err="1">
                <a:effectLst/>
                <a:latin typeface="SegoeUI"/>
              </a:rPr>
              <a:t>ReLU</a:t>
            </a:r>
            <a:r>
              <a:rPr lang="en-US" sz="1800">
                <a:effectLst/>
                <a:latin typeface="SegoeUI"/>
              </a:rPr>
              <a:t> non-linearities. Here's how it differs from the existing strategies: </a:t>
            </a:r>
          </a:p>
          <a:p>
            <a:r>
              <a:rPr lang="en-US" sz="1800" b="1">
                <a:effectLst/>
                <a:latin typeface="SegoeUI"/>
              </a:rPr>
              <a:t>Efficiency</a:t>
            </a:r>
            <a:r>
              <a:rPr lang="en-US" sz="1800">
                <a:effectLst/>
                <a:latin typeface="SegoeUI"/>
              </a:rPr>
              <a:t>: The new branching strategy is described as "computationally cheap," which means it doesn't require excessive computational resources. </a:t>
            </a:r>
          </a:p>
          <a:p>
            <a:r>
              <a:rPr lang="en-US" sz="1800" b="1">
                <a:effectLst/>
                <a:latin typeface="SegoeUI"/>
              </a:rPr>
              <a:t>Exploration of Network Architecture</a:t>
            </a:r>
            <a:r>
              <a:rPr lang="en-US" sz="1800">
                <a:effectLst/>
                <a:latin typeface="SegoeUI"/>
              </a:rPr>
              <a:t>: Unlike some previous strategies that focused solely on input domains, the </a:t>
            </a:r>
            <a:r>
              <a:rPr lang="en-US" sz="1800" u="sng">
                <a:effectLst/>
                <a:latin typeface="SegoeUI"/>
              </a:rPr>
              <a:t>new approach takes into account the underlying architecture </a:t>
            </a:r>
            <a:r>
              <a:rPr lang="en-US" sz="1800">
                <a:effectLst/>
                <a:latin typeface="SegoeUI"/>
              </a:rPr>
              <a:t>of the neural network. It examines how the network is structured to make branching decisions. </a:t>
            </a:r>
            <a:endParaRPr lang="en-US"/>
          </a:p>
        </p:txBody>
      </p:sp>
    </p:spTree>
    <p:extLst>
      <p:ext uri="{BB962C8B-B14F-4D97-AF65-F5344CB8AC3E}">
        <p14:creationId xmlns:p14="http://schemas.microsoft.com/office/powerpoint/2010/main" val="480092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0123-DA86-39C4-36E0-368113EDE778}"/>
              </a:ext>
            </a:extLst>
          </p:cNvPr>
          <p:cNvSpPr>
            <a:spLocks noGrp="1"/>
          </p:cNvSpPr>
          <p:nvPr>
            <p:ph type="title"/>
          </p:nvPr>
        </p:nvSpPr>
        <p:spPr/>
        <p:txBody>
          <a:bodyPr/>
          <a:lstStyle/>
          <a:p>
            <a:r>
              <a:rPr lang="en-US" err="1"/>
              <a:t>Compehensive</a:t>
            </a:r>
            <a:r>
              <a:rPr lang="en-US"/>
              <a:t> Test Data</a:t>
            </a:r>
          </a:p>
        </p:txBody>
      </p:sp>
      <p:sp>
        <p:nvSpPr>
          <p:cNvPr id="3" name="Content Placeholder 2">
            <a:extLst>
              <a:ext uri="{FF2B5EF4-FFF2-40B4-BE49-F238E27FC236}">
                <a16:creationId xmlns:a16="http://schemas.microsoft.com/office/drawing/2014/main" id="{1FD7C2AB-0FDA-4C5B-80F7-2DA6D6C1B0B3}"/>
              </a:ext>
            </a:extLst>
          </p:cNvPr>
          <p:cNvSpPr>
            <a:spLocks noGrp="1"/>
          </p:cNvSpPr>
          <p:nvPr>
            <p:ph idx="1"/>
          </p:nvPr>
        </p:nvSpPr>
        <p:spPr>
          <a:xfrm>
            <a:off x="1115568" y="1956619"/>
            <a:ext cx="10168128" cy="4562168"/>
          </a:xfrm>
        </p:spPr>
        <p:txBody>
          <a:bodyPr>
            <a:normAutofit/>
          </a:bodyPr>
          <a:lstStyle/>
          <a:p>
            <a:pPr marL="0" indent="0">
              <a:buNone/>
            </a:pPr>
            <a:r>
              <a:rPr lang="en-US" sz="1500">
                <a:effectLst/>
                <a:latin typeface="Calibri" panose="020F0502020204030204" pitchFamily="34" charset="0"/>
                <a:cs typeface="Calibri" panose="020F0502020204030204" pitchFamily="34" charset="0"/>
              </a:rPr>
              <a:t>They have introduced data sets consisting  of trained and synthetic networks with both fully connected and convolutional layers. </a:t>
            </a:r>
            <a:endParaRPr lang="en-US" sz="1900">
              <a:latin typeface="Calibri" panose="020F0502020204030204" pitchFamily="34" charset="0"/>
              <a:cs typeface="Calibri" panose="020F0502020204030204" pitchFamily="34" charset="0"/>
            </a:endParaRPr>
          </a:p>
          <a:p>
            <a:r>
              <a:rPr lang="en-US" sz="1400" b="1">
                <a:effectLst/>
                <a:latin typeface="Calibri" panose="020F0502020204030204" pitchFamily="34" charset="0"/>
                <a:cs typeface="Calibri" panose="020F0502020204030204" pitchFamily="34" charset="0"/>
              </a:rPr>
              <a:t>Role of Convolutional Networks</a:t>
            </a:r>
            <a:r>
              <a:rPr lang="en-US" sz="1400">
                <a:effectLst/>
                <a:latin typeface="Calibri" panose="020F0502020204030204" pitchFamily="34" charset="0"/>
                <a:cs typeface="Calibri" panose="020F0502020204030204" pitchFamily="34" charset="0"/>
              </a:rPr>
              <a:t>: Convolutional networks are commonly used in computer vision tasks, and they are crucial for fair and comprehensive evaluations of verification methods. </a:t>
            </a:r>
            <a:r>
              <a:rPr lang="en-US" sz="1400">
                <a:latin typeface="Calibri" panose="020F0502020204030204" pitchFamily="34" charset="0"/>
                <a:cs typeface="Calibri" panose="020F0502020204030204" pitchFamily="34" charset="0"/>
              </a:rPr>
              <a:t>I</a:t>
            </a:r>
            <a:r>
              <a:rPr lang="en-US" sz="1400">
                <a:effectLst/>
                <a:latin typeface="Calibri" panose="020F0502020204030204" pitchFamily="34" charset="0"/>
                <a:cs typeface="Calibri" panose="020F0502020204030204" pitchFamily="34" charset="0"/>
              </a:rPr>
              <a:t>nclusion of convolutional network data in verification evaluations is a recent development. These data sets aim to verify properties related to adversarial robustness in the presence of perturbations (changes) within a certain distance from the original data. </a:t>
            </a:r>
          </a:p>
          <a:p>
            <a:r>
              <a:rPr lang="en-US" sz="1500" b="1">
                <a:effectLst/>
                <a:latin typeface="Calibri" panose="020F0502020204030204" pitchFamily="34" charset="0"/>
                <a:cs typeface="Calibri" panose="020F0502020204030204" pitchFamily="34" charset="0"/>
              </a:rPr>
              <a:t>Variability in Verification Properties</a:t>
            </a:r>
            <a:r>
              <a:rPr lang="en-US" sz="1800">
                <a:effectLst/>
                <a:latin typeface="SegoeUI"/>
              </a:rPr>
              <a:t>: </a:t>
            </a:r>
          </a:p>
          <a:p>
            <a:pPr lvl="1"/>
            <a:r>
              <a:rPr lang="en-US" sz="1200" b="1">
                <a:effectLst/>
                <a:latin typeface="Calibri" panose="020F0502020204030204" pitchFamily="34" charset="0"/>
                <a:cs typeface="Calibri" panose="020F0502020204030204" pitchFamily="34" charset="0"/>
              </a:rPr>
              <a:t>Epsilon: </a:t>
            </a:r>
            <a:r>
              <a:rPr lang="en-US" sz="1200">
                <a:effectLst/>
                <a:latin typeface="Calibri" panose="020F0502020204030204" pitchFamily="34" charset="0"/>
                <a:cs typeface="Calibri" panose="020F0502020204030204" pitchFamily="34" charset="0"/>
              </a:rPr>
              <a:t>Firstly, the difficulty of a verification property not only relies on the size of the network, but also the value of </a:t>
            </a:r>
            <a:r>
              <a:rPr lang="el-GR" sz="1200">
                <a:effectLst/>
                <a:latin typeface="Calibri" panose="020F0502020204030204" pitchFamily="34" charset="0"/>
                <a:cs typeface="Calibri" panose="020F0502020204030204" pitchFamily="34" charset="0"/>
              </a:rPr>
              <a:t>ε. </a:t>
            </a:r>
            <a:r>
              <a:rPr lang="en-US" sz="1200">
                <a:effectLst/>
                <a:latin typeface="Calibri" panose="020F0502020204030204" pitchFamily="34" charset="0"/>
                <a:cs typeface="Calibri" panose="020F0502020204030204" pitchFamily="34" charset="0"/>
              </a:rPr>
              <a:t>The data sets introduced here differ from previous ones by varying the range of perturbation values (represented as </a:t>
            </a:r>
            <a:r>
              <a:rPr lang="el-GR" sz="1200">
                <a:effectLst/>
                <a:latin typeface="Calibri" panose="020F0502020204030204" pitchFamily="34" charset="0"/>
                <a:cs typeface="Calibri" panose="020F0502020204030204" pitchFamily="34" charset="0"/>
              </a:rPr>
              <a:t>ε) </a:t>
            </a:r>
            <a:r>
              <a:rPr lang="en-US" sz="1200">
                <a:effectLst/>
                <a:latin typeface="Calibri" panose="020F0502020204030204" pitchFamily="34" charset="0"/>
                <a:cs typeface="Calibri" panose="020F0502020204030204" pitchFamily="34" charset="0"/>
              </a:rPr>
              <a:t>on the same network. This variability in </a:t>
            </a:r>
            <a:r>
              <a:rPr lang="el-GR" sz="1200">
                <a:effectLst/>
                <a:latin typeface="Calibri" panose="020F0502020204030204" pitchFamily="34" charset="0"/>
                <a:cs typeface="Calibri" panose="020F0502020204030204" pitchFamily="34" charset="0"/>
              </a:rPr>
              <a:t>ε </a:t>
            </a:r>
            <a:r>
              <a:rPr lang="en-US" sz="1200">
                <a:effectLst/>
                <a:latin typeface="Calibri" panose="020F0502020204030204" pitchFamily="34" charset="0"/>
                <a:cs typeface="Calibri" panose="020F0502020204030204" pitchFamily="34" charset="0"/>
              </a:rPr>
              <a:t>values allows for a more thorough understanding of how network behavior changes under different levels of perturbation. </a:t>
            </a:r>
          </a:p>
          <a:p>
            <a:pPr lvl="1"/>
            <a:r>
              <a:rPr lang="en-US" sz="1200" b="1">
                <a:effectLst/>
                <a:latin typeface="Calibri" panose="020F0502020204030204" pitchFamily="34" charset="0"/>
                <a:cs typeface="Calibri" panose="020F0502020204030204" pitchFamily="34" charset="0"/>
              </a:rPr>
              <a:t>LP</a:t>
            </a:r>
            <a:r>
              <a:rPr lang="en-US" sz="1600" b="1">
                <a:effectLst/>
                <a:latin typeface="Calibri" panose="020F0502020204030204" pitchFamily="34" charset="0"/>
                <a:cs typeface="Calibri" panose="020F0502020204030204" pitchFamily="34" charset="0"/>
              </a:rPr>
              <a:t> </a:t>
            </a:r>
            <a:r>
              <a:rPr lang="en-US" sz="1200" b="1">
                <a:effectLst/>
                <a:latin typeface="Calibri" panose="020F0502020204030204" pitchFamily="34" charset="0"/>
                <a:cs typeface="Calibri" panose="020F0502020204030204" pitchFamily="34" charset="0"/>
              </a:rPr>
              <a:t>Bottleneck</a:t>
            </a:r>
            <a:r>
              <a:rPr lang="en-US" sz="1200">
                <a:effectLst/>
                <a:latin typeface="Calibri" panose="020F0502020204030204" pitchFamily="34" charset="0"/>
                <a:cs typeface="Calibri" panose="020F0502020204030204" pitchFamily="34" charset="0"/>
              </a:rPr>
              <a:t>: Secondly, one bottleneck for </a:t>
            </a:r>
            <a:r>
              <a:rPr lang="en-US" sz="1200" err="1">
                <a:effectLst/>
                <a:latin typeface="Calibri" panose="020F0502020204030204" pitchFamily="34" charset="0"/>
                <a:cs typeface="Calibri" panose="020F0502020204030204" pitchFamily="34" charset="0"/>
              </a:rPr>
              <a:t>BaB</a:t>
            </a:r>
            <a:r>
              <a:rPr lang="en-US" sz="1200">
                <a:effectLst/>
                <a:latin typeface="Calibri" panose="020F0502020204030204" pitchFamily="34" charset="0"/>
                <a:cs typeface="Calibri" panose="020F0502020204030204" pitchFamily="34" charset="0"/>
              </a:rPr>
              <a:t> based methods is the time required for solving linear programs (LPs), which could increase significantly with the size of the network. Our data sets consist of verification properties with various difficulty levels on relatively small network architecture. This means they allow effective evaluations of branching heuristics or bounding decisions without suffering from the LP bottleneck. </a:t>
            </a:r>
          </a:p>
          <a:p>
            <a:pPr marL="457200" lvl="1" indent="0">
              <a:buNone/>
            </a:pPr>
            <a:endParaRPr lang="en-US" sz="1100">
              <a:effectLst/>
              <a:latin typeface="Calibri" panose="020F0502020204030204" pitchFamily="34" charset="0"/>
              <a:cs typeface="Calibri" panose="020F0502020204030204" pitchFamily="34" charset="0"/>
            </a:endParaRPr>
          </a:p>
          <a:p>
            <a:r>
              <a:rPr lang="en-US" sz="1400" b="1" err="1">
                <a:effectLst/>
                <a:latin typeface="Calibri" panose="020F0502020204030204" pitchFamily="34" charset="0"/>
                <a:cs typeface="Calibri" panose="020F0502020204030204" pitchFamily="34" charset="0"/>
              </a:rPr>
              <a:t>TwinStream</a:t>
            </a:r>
            <a:r>
              <a:rPr lang="en-US" sz="1400" b="1">
                <a:effectLst/>
                <a:latin typeface="Calibri" panose="020F0502020204030204" pitchFamily="34" charset="0"/>
                <a:cs typeface="Calibri" panose="020F0502020204030204" pitchFamily="34" charset="0"/>
              </a:rPr>
              <a:t> Data Set</a:t>
            </a:r>
            <a:r>
              <a:rPr lang="en-US" sz="1400">
                <a:effectLst/>
                <a:latin typeface="Calibri" panose="020F0502020204030204" pitchFamily="34" charset="0"/>
                <a:cs typeface="Calibri" panose="020F0502020204030204" pitchFamily="34" charset="0"/>
              </a:rPr>
              <a:t>: In addition to the main data sets, a synthetic data set called </a:t>
            </a:r>
            <a:r>
              <a:rPr lang="en-US" sz="1400" err="1">
                <a:effectLst/>
                <a:latin typeface="Calibri" panose="020F0502020204030204" pitchFamily="34" charset="0"/>
                <a:cs typeface="Calibri" panose="020F0502020204030204" pitchFamily="34" charset="0"/>
              </a:rPr>
              <a:t>TwinStream</a:t>
            </a:r>
            <a:r>
              <a:rPr lang="en-US" sz="1400">
                <a:effectLst/>
                <a:latin typeface="Calibri" panose="020F0502020204030204" pitchFamily="34" charset="0"/>
                <a:cs typeface="Calibri" panose="020F0502020204030204" pitchFamily="34" charset="0"/>
              </a:rPr>
              <a:t> is introduced. This data set is designed to help researchers study the relationship between bounding and branching strategies. It's a valuable resource for understanding how these strategies work together in the verification process. </a:t>
            </a:r>
          </a:p>
        </p:txBody>
      </p:sp>
    </p:spTree>
    <p:extLst>
      <p:ext uri="{BB962C8B-B14F-4D97-AF65-F5344CB8AC3E}">
        <p14:creationId xmlns:p14="http://schemas.microsoft.com/office/powerpoint/2010/main" val="1055071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95062377-9724-468E-8FFA-97454985E13C}">
  <we:reference id="3a26f50e-d2af-4d07-bf09-efcae08c6e3a" version="3.0.0.1" store="excatalog" storeType="excatalog"/>
  <we:alternateReferences>
    <we:reference id="WA104218073" version="3.0.0.1" store="en-US" storeType="omex"/>
  </we:alternateReferences>
  <we:properties>
    <we:property name="appSlideData" value="{&quot;slideId&quot;:256,&quot;confidenceLevel&quot;:2}"/>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63</Slides>
  <Notes>1</Notes>
  <HiddenSlides>1</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AccentBoxVTI</vt:lpstr>
      <vt:lpstr>Branch and Bound for Piecewise Linear Neural Network Verification </vt:lpstr>
      <vt:lpstr>Agenda</vt:lpstr>
      <vt:lpstr>Agenda</vt:lpstr>
      <vt:lpstr>INTRODUCTION</vt:lpstr>
      <vt:lpstr>Key Contributions</vt:lpstr>
      <vt:lpstr>BOUND COMPUTATION</vt:lpstr>
      <vt:lpstr>Limitations of previous Branching Heuristics</vt:lpstr>
      <vt:lpstr>BaB Branching Heuristic</vt:lpstr>
      <vt:lpstr>Compehensive Test Data</vt:lpstr>
      <vt:lpstr>Agenda</vt:lpstr>
      <vt:lpstr>Problem Statement: The paper talks about the problem of formally verifying neural networks. In this context, formal verification means ensuring that a neural network behaves correctly in all cases</vt:lpstr>
      <vt:lpstr>Example: Robustness to Adversarial</vt:lpstr>
      <vt:lpstr>Agenda</vt:lpstr>
      <vt:lpstr>Verification Formalism</vt:lpstr>
      <vt:lpstr>Verification Formalism Contd..</vt:lpstr>
      <vt:lpstr>Toy Example</vt:lpstr>
      <vt:lpstr>How BaB handles the Toy Example</vt:lpstr>
      <vt:lpstr>Mixed Integer Linear Programming Formulation </vt:lpstr>
      <vt:lpstr>How Bab Handles MIP</vt:lpstr>
      <vt:lpstr>Agenda</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Branch and Bound for Verification</vt:lpstr>
      <vt:lpstr>Agenda</vt:lpstr>
      <vt:lpstr>Improved BaB for NN Verification</vt:lpstr>
      <vt:lpstr>Improved BaB for NN Verification</vt:lpstr>
      <vt:lpstr>Improved BaB for NN Verification</vt:lpstr>
      <vt:lpstr>Improved BaB for NN Verification</vt:lpstr>
      <vt:lpstr>Improved BaB for NN Verification</vt:lpstr>
      <vt:lpstr>Improved BaB for NN Verification</vt:lpstr>
      <vt:lpstr>Improved BaB for NN Verification</vt:lpstr>
      <vt:lpstr>Improved BaB for NN Verification</vt:lpstr>
      <vt:lpstr>Improved BaB for NN Verification</vt:lpstr>
      <vt:lpstr>Agenda </vt:lpstr>
      <vt:lpstr>METHODS FOR SOLVING OPTIMIZATION PROBLEM</vt:lpstr>
      <vt:lpstr>PowerPoint Presentation</vt:lpstr>
      <vt:lpstr>TECHNIQUES FOR SPLITTING</vt:lpstr>
      <vt:lpstr>2. ReLU Activation Split </vt:lpstr>
      <vt:lpstr>PowerPoint Presentation</vt:lpstr>
      <vt:lpstr>DATA SETS</vt:lpstr>
      <vt:lpstr>PowerPoint Presentation</vt:lpstr>
      <vt:lpstr>PowerPoint Presentation</vt:lpstr>
      <vt:lpstr>Agenda</vt:lpstr>
      <vt:lpstr>SMALL NETWORKS</vt:lpstr>
      <vt:lpstr>PowerPoint Presentation</vt:lpstr>
      <vt:lpstr>PowerPoint Presentation</vt:lpstr>
      <vt:lpstr>LARGE NETWORKS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 for Piecewise Linear Neural Network Verification </dc:title>
  <dc:creator>Kavya Tolety</dc:creator>
  <cp:revision>2</cp:revision>
  <dcterms:created xsi:type="dcterms:W3CDTF">2023-11-05T03:15:52Z</dcterms:created>
  <dcterms:modified xsi:type="dcterms:W3CDTF">2023-12-08T03:50:59Z</dcterms:modified>
</cp:coreProperties>
</file>