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C5EF-0962-D63A-3FB6-86E9C480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BCC44-9985-55E5-855D-6AEA308C1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87A5-ABC5-2F68-1CD5-CC32DBB6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8B99-DF0F-08FB-D54F-B94DE594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ED8A-E53E-C137-964A-250253DE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6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EB7D-91B5-7B69-13FA-2F091C16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0B24-4F79-C9EF-5A52-2016959B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480D-B392-4630-089B-19058E3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9A1D-FFD0-73AD-60BB-D4A6B397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2F1B-FCA4-2C52-6A06-646AC17A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0939E-D5F7-1A0D-0A07-BA203F159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82A53-DC26-2B97-F3AA-5439800A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84860-7A86-3970-BC69-187B128D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AF36-58F4-4148-BBE9-21BE018D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2A68-78B1-EDAF-3A91-EB0EF3CD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4DC-91ED-1207-1955-EFC3E9D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0432-D01A-7AFD-7125-C2E744BB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FBB8-E532-37F8-97C0-1F2CE88E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0D95-8147-BDAB-08C7-99D401DA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FFEB-1BA1-72AB-81F9-1B12477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6C0-EA88-8A51-E779-D47E2B0B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4CE9-72BF-635F-AC23-D5EC45C7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3E2C-863D-1860-8D8F-893C71DB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DEC-236E-A163-5574-24BB7B46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C908-CCA8-9856-548A-976EF863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C548-218B-F60D-348A-74BD1900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0DF7-6FBE-0C5F-FF43-10344168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5357-9FC6-BF91-85D1-D3D7D897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3243-E55D-B91D-1C84-67BFECCB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5B09-936D-8CE2-1360-9C6FA361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60B39-C724-7324-627E-978CD6A5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DC2D-16A0-9897-1969-437291D4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593A-B0A8-2603-300C-D66359AE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E0FF5-86D6-D197-39CE-F4E327EC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FA69-9D54-420F-6EE9-488201A0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78FEB-300D-D637-6C10-E4D3759DE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4CF7A-EA92-7191-C2FC-7CE7A990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69FA1-EEDE-18A4-D146-6FF98428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BDE5E-7E8D-8279-C77C-5D577E60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CD67-8C74-6881-2163-2CFD5CEA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A0DE-82C9-AC44-34C2-C78B2013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F8553-9D6B-C560-1176-C50EBF40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F2B1-62C3-496C-90D0-4B4B5524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156B0-929D-717D-64D7-D1486EA6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51E3B-0EFA-D84D-DAAF-C7694E00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FC19-088C-CD7F-1C44-D32D3BC5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0340-E022-0BA4-82E1-FDD816AB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F614-4147-7E54-BA3B-434FFBB8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4C549-F7CB-2EF3-DBCA-CF1D1FC9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C61F-E97E-F9BF-AAFB-60157290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24754-55BF-C22E-F0C0-A49F0B7F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4B3A-4DD7-866F-50EA-30F451D1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9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202A-96B8-EE1B-F298-87298AF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3FD2C-D5C5-D7C9-9AA1-5F157190A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8486-02E7-9803-2AFB-A7BDCBD2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4B66A-1013-DC62-6B90-328239DA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1267-4210-56FA-F845-9E2C823F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59424-6E7E-6998-8E7E-580F13DF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7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A2A38-07E7-DA22-F528-A8B0CBD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BB17-B999-50A9-5080-7A1A9F63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FEF1-ED3E-3412-1532-46854B9D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793C-7590-4A4C-8DBA-AB633EAF4B8A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EC19-9329-5548-A483-FCC0FEF4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1EF8-7C8A-E5FA-78B7-C6EBDF438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7A93-B854-4335-AE83-338821E2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CF0E-FC86-781F-6812-9BB51ECCB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ONLINE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F3A6-A771-186C-114D-3C88D6E5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320" y="4996206"/>
            <a:ext cx="3110844" cy="1545996"/>
          </a:xfrm>
        </p:spPr>
        <p:txBody>
          <a:bodyPr/>
          <a:lstStyle/>
          <a:p>
            <a:r>
              <a:rPr lang="en-IN" b="1" dirty="0"/>
              <a:t>PREPARED BY:</a:t>
            </a:r>
          </a:p>
          <a:p>
            <a:r>
              <a:rPr lang="en-IN" dirty="0"/>
              <a:t>Anjali Samala</a:t>
            </a:r>
          </a:p>
        </p:txBody>
      </p:sp>
    </p:spTree>
    <p:extLst>
      <p:ext uri="{BB962C8B-B14F-4D97-AF65-F5344CB8AC3E}">
        <p14:creationId xmlns:p14="http://schemas.microsoft.com/office/powerpoint/2010/main" val="143098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8632-DD0F-0CE0-2F70-41D782A9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534"/>
            <a:ext cx="10515600" cy="659876"/>
          </a:xfrm>
        </p:spPr>
        <p:txBody>
          <a:bodyPr>
            <a:noAutofit/>
          </a:bodyPr>
          <a:lstStyle/>
          <a:p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WHAT IS ONLINE EDUCATION</a:t>
            </a:r>
            <a:r>
              <a:rPr lang="en-IN" dirty="0">
                <a:solidFill>
                  <a:srgbClr val="FF0000"/>
                </a:solidFill>
              </a:rPr>
              <a:t>: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2700" b="1" dirty="0"/>
              <a:t>Online education is a type of distance learning-taking courses without attending brick and mortar school or university.</a:t>
            </a:r>
            <a:br>
              <a:rPr lang="en-IN" sz="2700" b="1" dirty="0"/>
            </a:br>
            <a:br>
              <a:rPr lang="en-IN" sz="2700" b="1" dirty="0"/>
            </a:br>
            <a:br>
              <a:rPr lang="en-IN" sz="2700" b="1" dirty="0"/>
            </a:br>
            <a:endParaRPr lang="en-IN" sz="27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FC14FD-BB65-4E65-F71D-4718311C4D70}"/>
              </a:ext>
            </a:extLst>
          </p:cNvPr>
          <p:cNvSpPr/>
          <p:nvPr/>
        </p:nvSpPr>
        <p:spPr>
          <a:xfrm flipH="1">
            <a:off x="329938" y="2205872"/>
            <a:ext cx="2337848" cy="1223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</a:t>
            </a:r>
          </a:p>
          <a:p>
            <a:pPr algn="ctr"/>
            <a:r>
              <a:rPr lang="en-IN" dirty="0"/>
              <a:t>Student and</a:t>
            </a:r>
          </a:p>
          <a:p>
            <a:pPr algn="ctr"/>
            <a:r>
              <a:rPr lang="en-IN" dirty="0"/>
              <a:t>teacher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5B6D72-0272-5D03-AE23-E260033D6148}"/>
              </a:ext>
            </a:extLst>
          </p:cNvPr>
          <p:cNvSpPr/>
          <p:nvPr/>
        </p:nvSpPr>
        <p:spPr>
          <a:xfrm flipH="1">
            <a:off x="3337081" y="2274216"/>
            <a:ext cx="2187014" cy="1223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Interaction</a:t>
            </a:r>
          </a:p>
          <a:p>
            <a:pPr algn="ctr"/>
            <a:r>
              <a:rPr lang="en-IN" dirty="0"/>
              <a:t>Over internet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27EA9-5008-5F3B-4FF1-9D7C4B910919}"/>
              </a:ext>
            </a:extLst>
          </p:cNvPr>
          <p:cNvSpPr/>
          <p:nvPr/>
        </p:nvSpPr>
        <p:spPr>
          <a:xfrm flipH="1">
            <a:off x="254521" y="4498942"/>
            <a:ext cx="2337847" cy="130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Two way</a:t>
            </a:r>
          </a:p>
          <a:p>
            <a:pPr algn="ctr"/>
            <a:r>
              <a:rPr lang="en-IN" dirty="0"/>
              <a:t>communication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9F8489-BC53-5BCA-D399-824F4DFAF325}"/>
              </a:ext>
            </a:extLst>
          </p:cNvPr>
          <p:cNvSpPr/>
          <p:nvPr/>
        </p:nvSpPr>
        <p:spPr>
          <a:xfrm flipH="1">
            <a:off x="3487913" y="4583784"/>
            <a:ext cx="2187015" cy="122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  <a:p>
            <a:pPr algn="ctr"/>
            <a:r>
              <a:rPr lang="en-IN" dirty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5455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294A-A887-9940-7A37-3FABE039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431112"/>
            <a:ext cx="10543095" cy="2997887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TYPES: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sz="4000" b="1" dirty="0">
                <a:solidFill>
                  <a:srgbClr val="FFC000"/>
                </a:solidFill>
              </a:rPr>
              <a:t>Two Types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sz="3200" b="1" dirty="0">
                <a:solidFill>
                  <a:srgbClr val="00B050"/>
                </a:solidFill>
              </a:rPr>
              <a:t>1.SYNCHRONOUS</a:t>
            </a:r>
            <a:br>
              <a:rPr lang="en-IN" sz="3200" b="1" dirty="0">
                <a:solidFill>
                  <a:srgbClr val="00B050"/>
                </a:solidFill>
              </a:rPr>
            </a:br>
            <a:r>
              <a:rPr lang="en-IN" sz="3200" b="1" dirty="0">
                <a:solidFill>
                  <a:srgbClr val="00B050"/>
                </a:solidFill>
              </a:rPr>
              <a:t>2.ASYNCHRONOUS</a:t>
            </a:r>
            <a:br>
              <a:rPr lang="en-IN" sz="3200" b="1" dirty="0">
                <a:solidFill>
                  <a:srgbClr val="00B050"/>
                </a:solidFill>
              </a:rPr>
            </a:br>
            <a:r>
              <a:rPr lang="en-IN" sz="3200" b="1" dirty="0"/>
              <a:t>1.SYNCHRONOUS:</a:t>
            </a:r>
            <a:br>
              <a:rPr lang="en-IN" sz="3200" b="1" dirty="0"/>
            </a:br>
            <a:r>
              <a:rPr lang="en-IN" sz="2400" b="1" dirty="0"/>
              <a:t>Teacher and student have some direct simultaneous contact.</a:t>
            </a:r>
            <a:br>
              <a:rPr lang="en-IN" sz="2400" b="1" dirty="0"/>
            </a:br>
            <a:r>
              <a:rPr lang="en-IN" sz="3200" b="1" dirty="0"/>
              <a:t>2.ASYNCHRONOUS:</a:t>
            </a:r>
            <a:br>
              <a:rPr lang="en-IN" sz="3200" b="1" dirty="0"/>
            </a:br>
            <a:r>
              <a:rPr lang="en-IN" sz="2400" b="1" dirty="0"/>
              <a:t>Instructor and learner do not meet in time or space.</a:t>
            </a:r>
          </a:p>
        </p:txBody>
      </p:sp>
    </p:spTree>
    <p:extLst>
      <p:ext uri="{BB962C8B-B14F-4D97-AF65-F5344CB8AC3E}">
        <p14:creationId xmlns:p14="http://schemas.microsoft.com/office/powerpoint/2010/main" val="38190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695E-EDEE-1BA4-D269-D20B1F9D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062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BENEFITS: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3200" b="1" dirty="0"/>
              <a:t>I. Flexibility in time.</a:t>
            </a:r>
            <a:br>
              <a:rPr lang="en-IN" sz="3200" b="1" dirty="0"/>
            </a:br>
            <a:r>
              <a:rPr lang="en-IN" sz="3200" b="1" dirty="0"/>
              <a:t>II. Variation in course module.</a:t>
            </a:r>
            <a:br>
              <a:rPr lang="en-IN" sz="3200" b="1" dirty="0"/>
            </a:br>
            <a:r>
              <a:rPr lang="en-IN" sz="3200" b="1" dirty="0"/>
              <a:t>III. Lower cost.</a:t>
            </a:r>
            <a:br>
              <a:rPr lang="en-IN" sz="3200" b="1" dirty="0"/>
            </a:br>
            <a:r>
              <a:rPr lang="en-IN" sz="3200" b="1" dirty="0"/>
              <a:t>IV. Comfortable learning environment.</a:t>
            </a:r>
            <a:br>
              <a:rPr lang="en-IN" sz="3200" b="1" dirty="0"/>
            </a:br>
            <a:r>
              <a:rPr lang="en-IN" sz="3200" b="1" dirty="0"/>
              <a:t>V. Continue in profession.</a:t>
            </a:r>
          </a:p>
        </p:txBody>
      </p:sp>
    </p:spTree>
    <p:extLst>
      <p:ext uri="{BB962C8B-B14F-4D97-AF65-F5344CB8AC3E}">
        <p14:creationId xmlns:p14="http://schemas.microsoft.com/office/powerpoint/2010/main" val="294819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9495-B77C-BDAF-B2FD-9BE9E312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4126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/>
              <a:t>NEGATIVITIES:</a:t>
            </a:r>
            <a:br>
              <a:rPr lang="en-IN" b="1" dirty="0"/>
            </a:br>
            <a:r>
              <a:rPr lang="en-IN" b="1" dirty="0"/>
              <a:t>. </a:t>
            </a:r>
            <a:r>
              <a:rPr lang="en-IN" sz="3100" b="1" dirty="0"/>
              <a:t>Only few people take admission (approx.1%-2%).</a:t>
            </a:r>
            <a:br>
              <a:rPr lang="en-IN" sz="3100" b="1" dirty="0"/>
            </a:br>
            <a:r>
              <a:rPr lang="en-IN" b="1" dirty="0"/>
              <a:t>. </a:t>
            </a:r>
            <a:r>
              <a:rPr lang="en-IN" sz="3100" b="1" dirty="0"/>
              <a:t>High rate of students leaving the course.</a:t>
            </a:r>
            <a:br>
              <a:rPr lang="en-IN" sz="3100" b="1" dirty="0"/>
            </a:br>
            <a:r>
              <a:rPr lang="en-IN" b="1" dirty="0"/>
              <a:t>. </a:t>
            </a:r>
            <a:r>
              <a:rPr lang="en-IN" sz="3100" b="1" dirty="0"/>
              <a:t>Don’t know the aim.</a:t>
            </a:r>
            <a:br>
              <a:rPr lang="en-IN" sz="3100" b="1" dirty="0"/>
            </a:br>
            <a:r>
              <a:rPr lang="en-IN" b="1" dirty="0"/>
              <a:t>. </a:t>
            </a:r>
            <a:r>
              <a:rPr lang="en-IN" sz="3100" b="1" dirty="0"/>
              <a:t>Low level of eagerness to participate.</a:t>
            </a:r>
            <a:br>
              <a:rPr lang="en-IN" sz="3100" b="1" dirty="0"/>
            </a:br>
            <a:r>
              <a:rPr lang="en-IN" b="1" dirty="0"/>
              <a:t>. </a:t>
            </a:r>
            <a:r>
              <a:rPr lang="en-IN" sz="3100" b="1" dirty="0"/>
              <a:t>Less rules.</a:t>
            </a:r>
            <a:br>
              <a:rPr lang="en-IN" sz="3100" b="1" dirty="0"/>
            </a:br>
            <a:br>
              <a:rPr lang="en-IN" sz="3100" b="1" dirty="0"/>
            </a:br>
            <a:endParaRPr lang="en-IN" sz="3100" b="1" dirty="0"/>
          </a:p>
        </p:txBody>
      </p:sp>
    </p:spTree>
    <p:extLst>
      <p:ext uri="{BB962C8B-B14F-4D97-AF65-F5344CB8AC3E}">
        <p14:creationId xmlns:p14="http://schemas.microsoft.com/office/powerpoint/2010/main" val="11172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B625-53BA-E0FF-C795-C80FDBF4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79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Global expansion and certification</a:t>
            </a:r>
            <a:br>
              <a:rPr lang="en-IN" b="1" dirty="0"/>
            </a:br>
            <a:r>
              <a:rPr lang="en-IN" sz="2800" b="1" dirty="0"/>
              <a:t># Journey from US and Europe but followed by whole world.</a:t>
            </a:r>
            <a:br>
              <a:rPr lang="en-IN" sz="2800" b="1" dirty="0"/>
            </a:br>
            <a:r>
              <a:rPr lang="en-IN" sz="2800" b="1" dirty="0"/>
              <a:t># Common platform sharing.</a:t>
            </a:r>
            <a:br>
              <a:rPr lang="en-IN" sz="2800" b="1" dirty="0"/>
            </a:br>
            <a:r>
              <a:rPr lang="en-IN" sz="2800" b="1" dirty="0"/>
              <a:t># Acceptance of certificate throughout the world.</a:t>
            </a:r>
            <a:br>
              <a:rPr lang="en-IN" sz="2800" b="1" dirty="0"/>
            </a:br>
            <a:r>
              <a:rPr lang="en-IN" sz="4000" b="1" dirty="0"/>
              <a:t>SOME POPULAR ONLINE EDUCATION PLATFORM</a:t>
            </a:r>
            <a:br>
              <a:rPr lang="en-IN" sz="4000" b="1" dirty="0"/>
            </a:br>
            <a:r>
              <a:rPr lang="en-IN" sz="4000" b="1" dirty="0"/>
              <a:t>*  Udemy</a:t>
            </a:r>
            <a:br>
              <a:rPr lang="en-IN" sz="4000" b="1" dirty="0"/>
            </a:br>
            <a:r>
              <a:rPr lang="en-IN" sz="4000" b="1" dirty="0"/>
              <a:t>*  EDX</a:t>
            </a:r>
            <a:br>
              <a:rPr lang="en-IN" sz="4000" b="1" dirty="0"/>
            </a:br>
            <a:r>
              <a:rPr lang="en-IN" sz="4000" b="1" dirty="0"/>
              <a:t>* KHAN</a:t>
            </a:r>
            <a:br>
              <a:rPr lang="en-IN" sz="4000" b="1" dirty="0"/>
            </a:br>
            <a:r>
              <a:rPr lang="en-IN" sz="4000" b="1" dirty="0"/>
              <a:t>*USQ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821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0A56-3CC2-A2FB-A445-E6FC234B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9" y="10909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FUTURE</a:t>
            </a:r>
            <a:br>
              <a:rPr lang="en-IN" b="1" dirty="0"/>
            </a:br>
            <a:r>
              <a:rPr lang="en-IN" sz="4900" b="1" dirty="0"/>
              <a:t>.</a:t>
            </a:r>
            <a:r>
              <a:rPr lang="en-IN" b="1" dirty="0"/>
              <a:t> </a:t>
            </a:r>
            <a:r>
              <a:rPr lang="en-IN" sz="2800" b="1" dirty="0"/>
              <a:t>65% post-secondary institute providing college level</a:t>
            </a:r>
            <a:br>
              <a:rPr lang="en-IN" sz="2800" b="1" dirty="0"/>
            </a:br>
            <a:r>
              <a:rPr lang="en-IN" sz="2800" b="1" dirty="0"/>
              <a:t>online course.</a:t>
            </a:r>
            <a:br>
              <a:rPr lang="en-IN" sz="2800" b="1" dirty="0"/>
            </a:br>
            <a:r>
              <a:rPr lang="en-IN" sz="4900" b="1" dirty="0"/>
              <a:t>.</a:t>
            </a:r>
            <a:r>
              <a:rPr lang="en-IN" sz="2800" b="1" dirty="0"/>
              <a:t> Large number of schools from western countries </a:t>
            </a:r>
            <a:br>
              <a:rPr lang="en-IN" sz="2800" b="1" dirty="0"/>
            </a:br>
            <a:r>
              <a:rPr lang="en-IN" sz="2800" b="1" dirty="0"/>
              <a:t>participating.</a:t>
            </a:r>
            <a:br>
              <a:rPr lang="en-IN" sz="2800" b="1" dirty="0"/>
            </a:br>
            <a:r>
              <a:rPr lang="en-IN" sz="4900" b="1" dirty="0"/>
              <a:t>.</a:t>
            </a:r>
            <a:r>
              <a:rPr lang="en-IN" sz="2800" b="1" dirty="0"/>
              <a:t> IIMB has tied up with edX platform.</a:t>
            </a:r>
          </a:p>
        </p:txBody>
      </p:sp>
    </p:spTree>
    <p:extLst>
      <p:ext uri="{BB962C8B-B14F-4D97-AF65-F5344CB8AC3E}">
        <p14:creationId xmlns:p14="http://schemas.microsoft.com/office/powerpoint/2010/main" val="418407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5638-4E4C-F2F3-EF9B-F09071D0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5" y="1147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Business Probability:</a:t>
            </a:r>
            <a:br>
              <a:rPr lang="en-IN" b="1" dirty="0"/>
            </a:br>
            <a:r>
              <a:rPr lang="en-IN" sz="4900" b="1" dirty="0"/>
              <a:t>.</a:t>
            </a:r>
            <a:r>
              <a:rPr lang="en-IN" b="1" dirty="0"/>
              <a:t> </a:t>
            </a:r>
            <a:r>
              <a:rPr lang="en-IN" sz="2800" b="1" dirty="0"/>
              <a:t>Big companies are investing.</a:t>
            </a:r>
            <a:br>
              <a:rPr lang="en-IN" sz="2800" b="1" dirty="0"/>
            </a:br>
            <a:r>
              <a:rPr lang="en-IN" sz="4900" b="1" dirty="0"/>
              <a:t>. </a:t>
            </a:r>
            <a:r>
              <a:rPr lang="en-IN" sz="2800" b="1" dirty="0"/>
              <a:t>Google capital invest $40 million in online education giant</a:t>
            </a:r>
            <a:br>
              <a:rPr lang="en-IN" sz="2800" b="1" dirty="0"/>
            </a:br>
            <a:r>
              <a:rPr lang="en-IN" sz="2800" b="1" dirty="0"/>
              <a:t>renaissance learning.</a:t>
            </a:r>
            <a:br>
              <a:rPr lang="en-IN" sz="2800" b="1" dirty="0"/>
            </a:br>
            <a:r>
              <a:rPr lang="en-IN" sz="4900" b="1" dirty="0"/>
              <a:t>.</a:t>
            </a:r>
            <a:r>
              <a:rPr lang="en-IN" sz="2800" b="1" dirty="0"/>
              <a:t> Online education giant khan academy’s revenue  as per 2012</a:t>
            </a:r>
            <a:br>
              <a:rPr lang="en-IN" sz="2800" b="1" dirty="0"/>
            </a:br>
            <a:r>
              <a:rPr lang="en-IN" sz="2800" b="1" dirty="0"/>
              <a:t>data 15.795 million USD.</a:t>
            </a:r>
            <a:br>
              <a:rPr lang="en-IN" sz="2800" b="1" dirty="0"/>
            </a:br>
            <a:r>
              <a:rPr lang="en-IN" sz="4900" b="1" dirty="0"/>
              <a:t>.</a:t>
            </a:r>
            <a:r>
              <a:rPr lang="en-IN" sz="2800" b="1" dirty="0"/>
              <a:t> User of edX (provide of MOOC)-more than 5 millions.</a:t>
            </a:r>
          </a:p>
        </p:txBody>
      </p:sp>
    </p:spTree>
    <p:extLst>
      <p:ext uri="{BB962C8B-B14F-4D97-AF65-F5344CB8AC3E}">
        <p14:creationId xmlns:p14="http://schemas.microsoft.com/office/powerpoint/2010/main" val="2629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603E-1B55-D1C4-6AAA-88CC79DA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r>
              <a:rPr lang="en-IN" sz="3100" b="1" dirty="0"/>
              <a:t>a</a:t>
            </a:r>
            <a:r>
              <a:rPr lang="en-IN" sz="2800" b="1" dirty="0"/>
              <a:t>) ICT and e-learning offers opportunity to schools.</a:t>
            </a:r>
            <a:br>
              <a:rPr lang="en-IN" sz="2800" b="1" dirty="0"/>
            </a:br>
            <a:r>
              <a:rPr lang="en-IN" sz="2800" b="1" dirty="0"/>
              <a:t>b) Helping to break the educational barrier.</a:t>
            </a:r>
            <a:br>
              <a:rPr lang="en-IN" sz="2800" b="1" dirty="0"/>
            </a:br>
            <a:r>
              <a:rPr lang="en-IN" sz="2800" b="1" dirty="0"/>
              <a:t>c) Need a lot of improvement.</a:t>
            </a:r>
            <a:br>
              <a:rPr lang="en-IN" sz="2800" b="1" dirty="0"/>
            </a:br>
            <a:r>
              <a:rPr lang="en-IN" sz="2800" b="1" dirty="0"/>
              <a:t>d) Need to create awareness for online education.</a:t>
            </a:r>
          </a:p>
        </p:txBody>
      </p:sp>
    </p:spTree>
    <p:extLst>
      <p:ext uri="{BB962C8B-B14F-4D97-AF65-F5344CB8AC3E}">
        <p14:creationId xmlns:p14="http://schemas.microsoft.com/office/powerpoint/2010/main" val="32426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ONLINE EDUCATION</vt:lpstr>
      <vt:lpstr> WHAT IS ONLINE EDUCATION: Online education is a type of distance learning-taking courses without attending brick and mortar school or university.   </vt:lpstr>
      <vt:lpstr>TYPES: Two Types 1.SYNCHRONOUS 2.ASYNCHRONOUS 1.SYNCHRONOUS: Teacher and student have some direct simultaneous contact. 2.ASYNCHRONOUS: Instructor and learner do not meet in time or space.</vt:lpstr>
      <vt:lpstr>BENEFITS: I. Flexibility in time. II. Variation in course module. III. Lower cost. IV. Comfortable learning environment. V. Continue in profession.</vt:lpstr>
      <vt:lpstr>NEGATIVITIES: . Only few people take admission (approx.1%-2%). . High rate of students leaving the course. . Don’t know the aim. . Low level of eagerness to participate. . Less rules.  </vt:lpstr>
      <vt:lpstr>Global expansion and certification # Journey from US and Europe but followed by whole world. # Common platform sharing. # Acceptance of certificate throughout the world. SOME POPULAR ONLINE EDUCATION PLATFORM *  Udemy *  EDX * KHAN *USQ </vt:lpstr>
      <vt:lpstr>FUTURE . 65% post-secondary institute providing college level online course. . Large number of schools from western countries  participating. . IIMB has tied up with edX platform.</vt:lpstr>
      <vt:lpstr>Business Probability: . Big companies are investing. . Google capital invest $40 million in online education giant renaissance learning. . Online education giant khan academy’s revenue  as per 2012 data 15.795 million USD. . User of edX (provide of MOOC)-more than 5 millions.</vt:lpstr>
      <vt:lpstr>CONCLUSION a) ICT and e-learning offers opportunity to schools. b) Helping to break the educational barrier. c) Need a lot of improvement. d) Need to create awareness for online education.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</dc:title>
  <dc:creator>Samala Anjalireddy</dc:creator>
  <cp:lastModifiedBy>Samala Anjalireddy</cp:lastModifiedBy>
  <cp:revision>2</cp:revision>
  <dcterms:created xsi:type="dcterms:W3CDTF">2022-08-31T14:20:47Z</dcterms:created>
  <dcterms:modified xsi:type="dcterms:W3CDTF">2022-09-20T07:18:33Z</dcterms:modified>
</cp:coreProperties>
</file>