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A44"/>
    <a:srgbClr val="43B02A"/>
    <a:srgbClr val="86BC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69" autoAdjust="0"/>
    <p:restoredTop sz="94660"/>
  </p:normalViewPr>
  <p:slideViewPr>
    <p:cSldViewPr snapToGrid="0">
      <p:cViewPr>
        <p:scale>
          <a:sx n="96" d="100"/>
          <a:sy n="96" d="100"/>
        </p:scale>
        <p:origin x="-154" y="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01652" y="1628781"/>
            <a:ext cx="11162349" cy="475297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1000"/>
              </a:spcBef>
              <a:defRPr sz="1000">
                <a:solidFill>
                  <a:schemeClr val="tx1"/>
                </a:solidFill>
              </a:defRPr>
            </a:lvl1pPr>
            <a:lvl2pPr marL="457200" indent="-457200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 dirty="0" smtClean="0"/>
              <a:t>Edit Master text styles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26720" y="661126"/>
            <a:ext cx="11340000" cy="27989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4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</a:t>
            </a:r>
            <a:r>
              <a:rPr lang="en-US" noProof="0" dirty="0" smtClean="0"/>
              <a:t>subtitle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542" y="327026"/>
            <a:ext cx="11340000" cy="30318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360513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vmlDrawing" Target="../drawings/vmlDrawing1.vml"/><Relationship Id="rId7" Type="http://schemas.openxmlformats.org/officeDocument/2006/relationships/image" Target="../media/image2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.bin"/><Relationship Id="rId4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4"/>
            </p:custDataLst>
            <p:extLst/>
          </p:nvPr>
        </p:nvGraphicFramePr>
        <p:xfrm>
          <a:off x="2119" y="1597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9" y="1597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501651" y="317501"/>
            <a:ext cx="11188700" cy="69215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idx="1"/>
          </p:nvPr>
        </p:nvSpPr>
        <p:spPr>
          <a:xfrm>
            <a:off x="501651" y="1665289"/>
            <a:ext cx="11188700" cy="47164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 smtClean="0"/>
              <a:t>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cxnSp>
        <p:nvCxnSpPr>
          <p:cNvPr id="9" name="Shape 68"/>
          <p:cNvCxnSpPr/>
          <p:nvPr userDrawn="1"/>
        </p:nvCxnSpPr>
        <p:spPr>
          <a:xfrm>
            <a:off x="426000" y="6475709"/>
            <a:ext cx="11340000" cy="0"/>
          </a:xfrm>
          <a:prstGeom prst="straightConnector1">
            <a:avLst/>
          </a:prstGeom>
          <a:noFill/>
          <a:ln w="12700" cap="flat" cmpd="sng">
            <a:solidFill>
              <a:srgbClr val="53565A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65" t="24297" r="8992" b="20741"/>
          <a:stretch/>
        </p:blipFill>
        <p:spPr>
          <a:xfrm>
            <a:off x="10625287" y="6509735"/>
            <a:ext cx="1140713" cy="310040"/>
          </a:xfrm>
          <a:prstGeom prst="rect">
            <a:avLst/>
          </a:prstGeom>
        </p:spPr>
      </p:pic>
      <p:sp>
        <p:nvSpPr>
          <p:cNvPr id="11" name="Rectangle 2"/>
          <p:cNvSpPr>
            <a:spLocks/>
          </p:cNvSpPr>
          <p:nvPr userDrawn="1"/>
        </p:nvSpPr>
        <p:spPr bwMode="auto">
          <a:xfrm>
            <a:off x="426000" y="6603200"/>
            <a:ext cx="1566134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58DF478-B544-4ED8-9ED4-6A2648E2D233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787878">
                    <a:lumMod val="60000"/>
                    <a:lumOff val="40000"/>
                  </a:srgbClr>
                </a:solidFill>
                <a:effectLst/>
                <a:uLnTx/>
                <a:uFillTx/>
                <a:latin typeface="Open Sans" charset="0"/>
                <a:ea typeface="Open Sans" charset="0"/>
                <a:cs typeface="Open Sans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87878">
                    <a:lumMod val="60000"/>
                    <a:lumOff val="40000"/>
                  </a:srgbClr>
                </a:solidFill>
                <a:effectLst/>
                <a:uLnTx/>
                <a:uFillTx/>
                <a:latin typeface="Open Sans" charset="0"/>
                <a:ea typeface="Open Sans" charset="0"/>
                <a:cs typeface="Open Sans" charset="0"/>
                <a:sym typeface="Frutiger Next Pro Light" charset="0"/>
              </a:rPr>
              <a:t> |  </a:t>
            </a: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87878">
                    <a:lumMod val="60000"/>
                    <a:lumOff val="40000"/>
                  </a:srgbClr>
                </a:solidFill>
                <a:effectLst/>
                <a:uLnTx/>
                <a:uFillTx/>
                <a:latin typeface="Open Sans" charset="0"/>
                <a:ea typeface="Open Sans" charset="0"/>
                <a:cs typeface="Open Sans" charset="0"/>
                <a:sym typeface="Frutiger Next Pro Light" charset="0"/>
              </a:rPr>
              <a:t>Deloitte Consulting | Cloud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 flipV="1">
            <a:off x="426000" y="940281"/>
            <a:ext cx="11340000" cy="25879"/>
          </a:xfrm>
          <a:prstGeom prst="line">
            <a:avLst/>
          </a:prstGeom>
          <a:ln w="28575">
            <a:solidFill>
              <a:srgbClr val="86BC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 userDrawn="1"/>
        </p:nvSpPr>
        <p:spPr>
          <a:xfrm>
            <a:off x="5353809" y="6527336"/>
            <a:ext cx="1484382" cy="27186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87878">
                    <a:lumMod val="60000"/>
                    <a:lumOff val="40000"/>
                  </a:srgbClr>
                </a:solidFill>
                <a:effectLst/>
                <a:uLnTx/>
                <a:uFillTx/>
                <a:latin typeface="Open Sans" charset="0"/>
                <a:ea typeface="Open Sans" charset="0"/>
                <a:cs typeface="Open Sans" charset="0"/>
              </a:rPr>
              <a:t>Deloitte &amp; Inside Sherpa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87878">
                    <a:lumMod val="60000"/>
                    <a:lumOff val="40000"/>
                  </a:srgbClr>
                </a:solidFill>
                <a:effectLst/>
                <a:uLnTx/>
                <a:uFillTx/>
                <a:latin typeface="Open Sans" charset="0"/>
                <a:ea typeface="Open Sans" charset="0"/>
                <a:cs typeface="Open Sans" charset="0"/>
              </a:rPr>
              <a:t>TS&amp;A Cloud – Digital Internship</a:t>
            </a:r>
            <a:endParaRPr kumimoji="0" lang="en-AU" sz="800" b="0" i="0" u="none" strike="noStrike" kern="1200" cap="none" spc="0" normalizeH="0" baseline="0" noProof="0" dirty="0">
              <a:ln>
                <a:noFill/>
              </a:ln>
              <a:solidFill>
                <a:srgbClr val="787878">
                  <a:lumMod val="60000"/>
                  <a:lumOff val="40000"/>
                </a:srgbClr>
              </a:solidFill>
              <a:effectLst/>
              <a:uLnTx/>
              <a:uFillTx/>
              <a:latin typeface="Open Sans" charset="0"/>
              <a:ea typeface="Open Sans" charset="0"/>
              <a:cs typeface="Open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4592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ransition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0"/>
        </a:spcBef>
        <a:spcAft>
          <a:spcPts val="1000"/>
        </a:spcAft>
        <a:buSzPct val="100000"/>
        <a:buFont typeface="Arial" panose="020B0604020202020204" pitchFamily="34" charset="0"/>
        <a:buNone/>
        <a:defRPr sz="1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/>
        <a:buNone/>
        <a:defRPr lang="en-US" sz="1000" b="1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76400" indent="-176400" algn="l" defTabSz="914400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 panose="020B0604020202020204" pitchFamily="34" charset="0"/>
        <a:buChar char="•"/>
        <a:defRPr lang="en-US" sz="10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356400" indent="-176400" algn="l" defTabSz="914400" rtl="0" eaLnBrk="1" latinLnBrk="0" hangingPunct="1">
        <a:spcBef>
          <a:spcPts val="0"/>
        </a:spcBef>
        <a:spcAft>
          <a:spcPts val="1000"/>
        </a:spcAft>
        <a:buClrTx/>
        <a:buSzPct val="100000"/>
        <a:buFont typeface="Verdana" panose="020B0604030504040204" pitchFamily="34" charset="0"/>
        <a:buChar char="−"/>
        <a:defRPr lang="en-US" sz="10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532800" indent="-176400" algn="l" defTabSz="798513" rtl="0" eaLnBrk="1" latinLnBrk="0" hangingPunct="1">
        <a:spcBef>
          <a:spcPts val="0"/>
        </a:spcBef>
        <a:spcAft>
          <a:spcPts val="1000"/>
        </a:spcAft>
        <a:buClrTx/>
        <a:buSzPct val="100000"/>
        <a:buFont typeface="Verdana" panose="020B0604030504040204" pitchFamily="34" charset="0"/>
        <a:buChar char="−"/>
        <a:tabLst/>
        <a:defRPr lang="en-US" sz="10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5112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4020">
          <p15:clr>
            <a:srgbClr val="F26B43"/>
          </p15:clr>
        </p15:guide>
        <p15:guide id="4" pos="316">
          <p15:clr>
            <a:srgbClr val="F26B43"/>
          </p15:clr>
        </p15:guide>
        <p15:guide id="5" pos="7364">
          <p15:clr>
            <a:srgbClr val="F26B43"/>
          </p15:clr>
        </p15:guide>
        <p15:guide id="6" orient="horz" pos="1071">
          <p15:clr>
            <a:srgbClr val="F26B43"/>
          </p15:clr>
        </p15:guide>
        <p15:guide id="7" orient="horz" pos="200">
          <p15:clr>
            <a:srgbClr val="F26B43"/>
          </p15:clr>
        </p15:guide>
        <p15:guide id="8" orient="horz" pos="4080">
          <p15:clr>
            <a:srgbClr val="F26B43"/>
          </p15:clr>
        </p15:guide>
        <p15:guide id="10" pos="4961">
          <p15:clr>
            <a:srgbClr val="F26B43"/>
          </p15:clr>
        </p15:guide>
        <p15:guide id="11" orient="horz" pos="236">
          <p15:clr>
            <a:srgbClr val="F26B43"/>
          </p15:clr>
        </p15:guide>
        <p15:guide id="12" pos="1363">
          <p15:clr>
            <a:srgbClr val="F26B43"/>
          </p15:clr>
        </p15:guide>
        <p15:guide id="13" pos="1516">
          <p15:clr>
            <a:srgbClr val="F26B43"/>
          </p15:clr>
        </p15:guide>
        <p15:guide id="14" pos="2560">
          <p15:clr>
            <a:srgbClr val="F26B43"/>
          </p15:clr>
        </p15:guide>
        <p15:guide id="15" pos="2711">
          <p15:clr>
            <a:srgbClr val="F26B43"/>
          </p15:clr>
        </p15:guide>
        <p15:guide id="16" pos="6160">
          <p15:clr>
            <a:srgbClr val="F26B43"/>
          </p15:clr>
        </p15:guide>
        <p15:guide id="17" pos="3764">
          <p15:clr>
            <a:srgbClr val="F26B43"/>
          </p15:clr>
        </p15:guide>
        <p15:guide id="18" pos="3916">
          <p15:clr>
            <a:srgbClr val="F26B43"/>
          </p15:clr>
        </p15:guide>
        <p15:guide id="19" pos="3840">
          <p15:clr>
            <a:srgbClr val="F26B43"/>
          </p15:clr>
        </p15:guide>
        <p15:guide id="20" pos="6312">
          <p15:clr>
            <a:srgbClr val="F26B43"/>
          </p15:clr>
        </p15:guide>
        <p15:guide id="21" orient="horz" pos="1049">
          <p15:clr>
            <a:srgbClr val="F26B43"/>
          </p15:clr>
        </p15:guide>
        <p15:guide id="22" orient="horz" pos="6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dirty="0" smtClean="0"/>
              <a:t>Strapline</a:t>
            </a:r>
            <a:endParaRPr lang="en-A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26542" y="327026"/>
            <a:ext cx="11340000" cy="303187"/>
          </a:xfrm>
        </p:spPr>
        <p:txBody>
          <a:bodyPr/>
          <a:lstStyle/>
          <a:p>
            <a:r>
              <a:rPr lang="en-AU" dirty="0" smtClean="0"/>
              <a:t>Title</a:t>
            </a:r>
            <a:endParaRPr lang="en-AU" dirty="0">
              <a:solidFill>
                <a:srgbClr val="86BC25"/>
              </a:solidFill>
            </a:endParaRPr>
          </a:p>
        </p:txBody>
      </p:sp>
      <p:sp>
        <p:nvSpPr>
          <p:cNvPr id="43" name="Text Placeholder 3"/>
          <p:cNvSpPr txBox="1">
            <a:spLocks/>
          </p:cNvSpPr>
          <p:nvPr/>
        </p:nvSpPr>
        <p:spPr>
          <a:xfrm>
            <a:off x="437322" y="976169"/>
            <a:ext cx="11329220" cy="4955504"/>
          </a:xfrm>
          <a:prstGeom prst="rect">
            <a:avLst/>
          </a:prstGeom>
        </p:spPr>
        <p:txBody>
          <a:bodyPr lIns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None/>
              <a:defRPr/>
            </a:pPr>
            <a:r>
              <a:rPr lang="en-US" sz="1200" b="1" dirty="0" smtClean="0">
                <a:solidFill>
                  <a:srgbClr val="86BC25"/>
                </a:solidFill>
                <a:ea typeface="Chronicle Display Black" charset="0"/>
                <a:cs typeface="Segoe UI Semilight" panose="020B0402040204020203" pitchFamily="34" charset="0"/>
              </a:rPr>
              <a:t>Benefits</a:t>
            </a:r>
            <a:endParaRPr lang="en-US" sz="1050" dirty="0">
              <a:solidFill>
                <a:srgbClr val="000000"/>
              </a:solidFill>
              <a:cs typeface="Segoe UI Semilight" panose="020B0402040204020203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400"/>
              </a:spcAft>
              <a:buNone/>
              <a:defRPr/>
            </a:pPr>
            <a:r>
              <a:rPr lang="en-US" sz="1200" dirty="0" smtClean="0"/>
              <a:t>Benefits </a:t>
            </a:r>
            <a:r>
              <a:rPr lang="en-US" sz="1200" dirty="0"/>
              <a:t>of Transitioning to Cloud-</a:t>
            </a:r>
            <a:br>
              <a:rPr lang="en-US" sz="1200" dirty="0"/>
            </a:br>
            <a:r>
              <a:rPr lang="en-US" sz="1200" dirty="0"/>
              <a:t>1. Scalability- As mentioned, the existing IT infrastructure has some systems reach </a:t>
            </a:r>
            <a:r>
              <a:rPr lang="en-US" sz="1200" dirty="0" smtClean="0"/>
              <a:t>peak during </a:t>
            </a:r>
            <a:r>
              <a:rPr lang="en-US" sz="1200" dirty="0"/>
              <a:t>enrolment. Other face a downtime in peak periods. These could be </a:t>
            </a:r>
            <a:r>
              <a:rPr lang="en-US" sz="1200" dirty="0" smtClean="0"/>
              <a:t>the systems </a:t>
            </a:r>
            <a:r>
              <a:rPr lang="en-US" sz="1200" dirty="0"/>
              <a:t>for Academic record creation and class tests. In peak hours they go </a:t>
            </a:r>
            <a:r>
              <a:rPr lang="en-US" sz="1200" dirty="0" smtClean="0"/>
              <a:t>past their </a:t>
            </a:r>
            <a:r>
              <a:rPr lang="en-US" sz="1200" dirty="0"/>
              <a:t>capacity</a:t>
            </a:r>
            <a:r>
              <a:rPr lang="en-US" sz="1200" dirty="0" smtClean="0"/>
              <a:t>.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400"/>
              </a:spcAft>
              <a:buNone/>
              <a:defRPr/>
            </a:pP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2. High Availability- Infrastructure will be highly available in the Cloud with </a:t>
            </a:r>
            <a:r>
              <a:rPr lang="en-US" sz="1200" dirty="0" smtClean="0"/>
              <a:t>fewer outages </a:t>
            </a:r>
            <a:r>
              <a:rPr lang="en-US" sz="1200" dirty="0"/>
              <a:t>experienced and less downtime. Applications will exist across a number </a:t>
            </a:r>
            <a:r>
              <a:rPr lang="en-US" sz="1200" dirty="0" smtClean="0"/>
              <a:t>of disparate </a:t>
            </a:r>
            <a:r>
              <a:rPr lang="en-US" sz="1200" dirty="0"/>
              <a:t>Cloud Data </a:t>
            </a:r>
            <a:r>
              <a:rPr lang="en-US" sz="1200" dirty="0" err="1"/>
              <a:t>Centres</a:t>
            </a:r>
            <a:r>
              <a:rPr lang="en-US" sz="1200" dirty="0"/>
              <a:t> and can auto recover or terminate and restart </a:t>
            </a:r>
            <a:r>
              <a:rPr lang="en-US" sz="1200" dirty="0" smtClean="0"/>
              <a:t>if performance </a:t>
            </a:r>
            <a:r>
              <a:rPr lang="en-US" sz="1200" dirty="0"/>
              <a:t>drops enabling continued quality of services</a:t>
            </a:r>
            <a:r>
              <a:rPr lang="en-US" sz="1200" dirty="0" smtClean="0"/>
              <a:t>.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400"/>
              </a:spcAft>
              <a:buNone/>
              <a:defRPr/>
            </a:pP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3. Automation and Ease of Management- A lot of the processes can be automated </a:t>
            </a:r>
            <a:r>
              <a:rPr lang="en-US" sz="1200" dirty="0" smtClean="0"/>
              <a:t>and easily </a:t>
            </a:r>
            <a:r>
              <a:rPr lang="en-US" sz="1200" dirty="0"/>
              <a:t>managed. The service limits, access to external </a:t>
            </a:r>
            <a:r>
              <a:rPr lang="en-US" sz="1200" dirty="0" err="1"/>
              <a:t>SaaS</a:t>
            </a:r>
            <a:r>
              <a:rPr lang="en-US" sz="1200" dirty="0"/>
              <a:t> applications, </a:t>
            </a:r>
            <a:r>
              <a:rPr lang="en-US" sz="1200" dirty="0" smtClean="0"/>
              <a:t>all can be managed.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400"/>
              </a:spcAft>
              <a:buNone/>
              <a:defRPr/>
            </a:pP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4. Flexibility- The University will have access to the full range of programming </a:t>
            </a:r>
            <a:r>
              <a:rPr lang="en-US" sz="1200" dirty="0" smtClean="0"/>
              <a:t>models, operating </a:t>
            </a:r>
            <a:r>
              <a:rPr lang="en-US" sz="1200" dirty="0"/>
              <a:t>systems, databases and architecture with which they are familiar as </a:t>
            </a:r>
            <a:r>
              <a:rPr lang="en-US" sz="1200" dirty="0" smtClean="0"/>
              <a:t>well as </a:t>
            </a:r>
            <a:r>
              <a:rPr lang="en-US" sz="1200" dirty="0"/>
              <a:t>new services available through the marketplace. The University will not be </a:t>
            </a:r>
            <a:r>
              <a:rPr lang="en-US" sz="1200" dirty="0" smtClean="0"/>
              <a:t>locked into </a:t>
            </a:r>
            <a:r>
              <a:rPr lang="en-US" sz="1200" dirty="0"/>
              <a:t>infrastructure purchases and will have more freedom of </a:t>
            </a:r>
            <a:r>
              <a:rPr lang="en-US" sz="1200" dirty="0" smtClean="0"/>
              <a:t>choice.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400"/>
              </a:spcAft>
              <a:buNone/>
              <a:defRPr/>
            </a:pP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5. Greater Security Controls- Cloud environments keep track of all changes </a:t>
            </a:r>
            <a:r>
              <a:rPr lang="en-US" sz="1200" dirty="0" smtClean="0"/>
              <a:t>made through </a:t>
            </a:r>
            <a:r>
              <a:rPr lang="en-US" sz="1200" dirty="0"/>
              <a:t>logging and can make use of the latest firewalls and security features </a:t>
            </a:r>
            <a:r>
              <a:rPr lang="en-US" sz="1200" dirty="0" smtClean="0"/>
              <a:t>to reduce </a:t>
            </a:r>
            <a:r>
              <a:rPr lang="en-US" sz="1200" dirty="0"/>
              <a:t>the likelihood and impact of cyber-attacks and internal </a:t>
            </a:r>
            <a:r>
              <a:rPr lang="en-US" sz="1200" dirty="0" smtClean="0"/>
              <a:t>mistakes.</a:t>
            </a:r>
            <a:r>
              <a:rPr lang="en-US" sz="1200" dirty="0"/>
              <a:t/>
            </a:r>
            <a:br>
              <a:rPr lang="en-US" sz="1200" dirty="0"/>
            </a:br>
            <a:endParaRPr lang="en-US" sz="1200" b="1" dirty="0">
              <a:solidFill>
                <a:srgbClr val="86BC25"/>
              </a:solidFill>
              <a:ea typeface="Chronicle Display Black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596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dirty="0" smtClean="0"/>
              <a:t>Strapline</a:t>
            </a:r>
            <a:endParaRPr lang="en-A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26542" y="327026"/>
            <a:ext cx="11340000" cy="303187"/>
          </a:xfrm>
        </p:spPr>
        <p:txBody>
          <a:bodyPr/>
          <a:lstStyle/>
          <a:p>
            <a:r>
              <a:rPr lang="en-AU" dirty="0" smtClean="0"/>
              <a:t>Title</a:t>
            </a:r>
            <a:endParaRPr lang="en-AU" dirty="0">
              <a:solidFill>
                <a:srgbClr val="86BC25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7119022"/>
              </p:ext>
            </p:extLst>
          </p:nvPr>
        </p:nvGraphicFramePr>
        <p:xfrm>
          <a:off x="426543" y="1494634"/>
          <a:ext cx="11071044" cy="4812801"/>
        </p:xfrm>
        <a:graphic>
          <a:graphicData uri="http://schemas.openxmlformats.org/drawingml/2006/table">
            <a:tbl>
              <a:tblPr/>
              <a:tblGrid>
                <a:gridCol w="3690348"/>
                <a:gridCol w="3690348"/>
                <a:gridCol w="3690348"/>
              </a:tblGrid>
              <a:tr h="129811">
                <a:tc>
                  <a:txBody>
                    <a:bodyPr/>
                    <a:lstStyle/>
                    <a:p>
                      <a:r>
                        <a:rPr lang="en-IE" sz="1200" b="0" i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Aspect </a:t>
                      </a:r>
                      <a:endParaRPr lang="en-IE" sz="1800" dirty="0">
                        <a:effectLst/>
                      </a:endParaRPr>
                    </a:p>
                  </a:txBody>
                  <a:tcPr marL="43270" marR="43270" marT="21635" marB="2163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E" sz="1200" b="0" i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Risk </a:t>
                      </a:r>
                      <a:endParaRPr lang="en-IE" sz="1800" dirty="0">
                        <a:effectLst/>
                      </a:endParaRPr>
                    </a:p>
                  </a:txBody>
                  <a:tcPr marL="43270" marR="43270" marT="21635" marB="2163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E" sz="1200" b="0" i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Mitigation</a:t>
                      </a:r>
                      <a:endParaRPr lang="en-IE" sz="1800" dirty="0">
                        <a:effectLst/>
                      </a:endParaRPr>
                    </a:p>
                  </a:txBody>
                  <a:tcPr marL="43270" marR="43270" marT="21635" marB="2163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9054">
                <a:tc>
                  <a:txBody>
                    <a:bodyPr/>
                    <a:lstStyle/>
                    <a:p>
                      <a:r>
                        <a:rPr lang="en-IE" sz="1200" b="0" i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Skills </a:t>
                      </a:r>
                      <a:endParaRPr lang="en-IE" sz="1800" dirty="0">
                        <a:effectLst/>
                      </a:endParaRPr>
                    </a:p>
                  </a:txBody>
                  <a:tcPr marL="43270" marR="43270" marT="21635" marB="2163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The IT Team is not equipped with </a:t>
                      </a:r>
                      <a:r>
                        <a:rPr lang="en-US" sz="1200" b="0" i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the</a:t>
                      </a:r>
                      <a:r>
                        <a:rPr lang="en-US" sz="1200" b="0" i="0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200" b="0" i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skills </a:t>
                      </a: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 manage the transition to </a:t>
                      </a:r>
                      <a:r>
                        <a:rPr lang="en-US" sz="1200" b="0" i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the</a:t>
                      </a:r>
                      <a:r>
                        <a:rPr lang="en-US" sz="1200" b="0" i="0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200" b="0" i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Cloud </a:t>
                      </a: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Platform.</a:t>
                      </a:r>
                      <a:endParaRPr lang="en-US" sz="1800" dirty="0">
                        <a:effectLst/>
                      </a:endParaRPr>
                    </a:p>
                  </a:txBody>
                  <a:tcPr marL="43270" marR="43270" marT="21635" marB="2163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Establish Cloud </a:t>
                      </a:r>
                      <a:r>
                        <a:rPr lang="en-US" sz="1200" b="0" i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Function</a:t>
                      </a:r>
                      <a:r>
                        <a:rPr lang="en-US" sz="1200" b="0" i="0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200" b="0" i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and </a:t>
                      </a: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training program </a:t>
                      </a:r>
                      <a:r>
                        <a:rPr lang="en-US" sz="1200" b="0" i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</a:t>
                      </a:r>
                      <a:r>
                        <a:rPr lang="en-US" sz="1200" b="0" i="0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200" b="0" i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teach </a:t>
                      </a: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them about </a:t>
                      </a:r>
                      <a:r>
                        <a:rPr lang="en-US" sz="1200" b="0" i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the</a:t>
                      </a:r>
                      <a:r>
                        <a:rPr lang="en-US" sz="1200" b="0" i="0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200" b="0" i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operation</a:t>
                      </a: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  <a:endParaRPr lang="en-US" sz="1800" dirty="0">
                        <a:effectLst/>
                      </a:endParaRPr>
                    </a:p>
                  </a:txBody>
                  <a:tcPr marL="43270" marR="43270" marT="21635" marB="2163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9054">
                <a:tc>
                  <a:txBody>
                    <a:bodyPr/>
                    <a:lstStyle/>
                    <a:p>
                      <a:r>
                        <a:rPr lang="en-IE" sz="12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Capability </a:t>
                      </a:r>
                      <a:endParaRPr lang="en-IE" sz="1800">
                        <a:effectLst/>
                      </a:endParaRPr>
                    </a:p>
                  </a:txBody>
                  <a:tcPr marL="43270" marR="43270" marT="21635" marB="2163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Unable to develop new </a:t>
                      </a:r>
                      <a:r>
                        <a:rPr lang="en-US" sz="1200" b="0" i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capability</a:t>
                      </a:r>
                      <a:r>
                        <a:rPr lang="en-US" sz="1200" b="0" i="0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200" b="0" i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quickly </a:t>
                      </a: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 line with platform migration</a:t>
                      </a:r>
                      <a:endParaRPr lang="en-US" sz="1800" dirty="0">
                        <a:effectLst/>
                      </a:endParaRPr>
                    </a:p>
                  </a:txBody>
                  <a:tcPr marL="43270" marR="43270" marT="21635" marB="2163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Develop standards and </a:t>
                      </a:r>
                      <a:r>
                        <a:rPr lang="en-US" sz="1200" b="0" i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build</a:t>
                      </a:r>
                      <a:r>
                        <a:rPr lang="en-US" sz="1200" b="0" i="0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200" b="0" i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patterns </a:t>
                      </a: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 be used </a:t>
                      </a:r>
                      <a:r>
                        <a:rPr lang="en-US" sz="1200" b="0" i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</a:t>
                      </a:r>
                      <a:r>
                        <a:rPr lang="en-US" sz="1200" b="0" i="0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200" b="0" i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application </a:t>
                      </a: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deployments </a:t>
                      </a:r>
                      <a:r>
                        <a:rPr lang="en-US" sz="1200" b="0" i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</a:t>
                      </a:r>
                      <a:r>
                        <a:rPr lang="en-US" sz="1200" b="0" i="0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200" b="0" i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the </a:t>
                      </a: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Cloud.</a:t>
                      </a:r>
                      <a:endParaRPr lang="en-US" sz="1800" dirty="0">
                        <a:effectLst/>
                      </a:endParaRPr>
                    </a:p>
                  </a:txBody>
                  <a:tcPr marL="43270" marR="43270" marT="21635" marB="2163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2136">
                <a:tc>
                  <a:txBody>
                    <a:bodyPr/>
                    <a:lstStyle/>
                    <a:p>
                      <a:r>
                        <a:rPr lang="en-IE" sz="12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Manual</a:t>
                      </a:r>
                      <a:br>
                        <a:rPr lang="en-IE" sz="12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IE" sz="12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Workload</a:t>
                      </a:r>
                      <a:br>
                        <a:rPr lang="en-IE" sz="12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IE" sz="12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Increase</a:t>
                      </a:r>
                      <a:endParaRPr lang="en-IE" sz="1800">
                        <a:effectLst/>
                      </a:endParaRPr>
                    </a:p>
                  </a:txBody>
                  <a:tcPr marL="43270" marR="43270" marT="21635" marB="2163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Early migration activities may </a:t>
                      </a:r>
                      <a:r>
                        <a:rPr lang="en-US" sz="1200" b="0" i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initially</a:t>
                      </a:r>
                      <a:r>
                        <a:rPr lang="en-US" sz="1200" b="0" i="0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200" b="0" i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delay </a:t>
                      </a: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current IT processes and </a:t>
                      </a:r>
                      <a:r>
                        <a:rPr lang="en-US" sz="1200" b="0" i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increase</a:t>
                      </a:r>
                      <a:r>
                        <a:rPr lang="en-US" sz="1200" b="0" i="0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200" b="0" i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manual </a:t>
                      </a: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workloads.</a:t>
                      </a:r>
                      <a:endParaRPr lang="en-US" sz="1800" dirty="0">
                        <a:effectLst/>
                      </a:endParaRPr>
                    </a:p>
                  </a:txBody>
                  <a:tcPr marL="43270" marR="43270" marT="21635" marB="2163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Optimize Cloud</a:t>
                      </a:r>
                      <a:r>
                        <a:rPr lang="en-US" sz="1200" b="0" i="0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200" b="0" i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environments for</a:t>
                      </a:r>
                      <a:r>
                        <a:rPr lang="en-US" sz="1200" b="0" i="0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200" b="0" i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automation </a:t>
                      </a: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by </a:t>
                      </a:r>
                      <a:r>
                        <a:rPr lang="en-US" sz="1200" b="0" i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developing</a:t>
                      </a:r>
                      <a:r>
                        <a:rPr lang="en-US" sz="1200" b="0" i="0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200" b="0" i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decision </a:t>
                      </a: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criteria that </a:t>
                      </a:r>
                      <a:r>
                        <a:rPr lang="en-US" sz="1200" b="0" i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</a:t>
                      </a:r>
                      <a:r>
                        <a:rPr lang="en-US" sz="1200" b="0" i="0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200" b="0" i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independent </a:t>
                      </a: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of </a:t>
                      </a:r>
                      <a:r>
                        <a:rPr lang="en-US" sz="1200" b="0" i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human</a:t>
                      </a:r>
                      <a:r>
                        <a:rPr lang="en-US" sz="1200" b="0" i="0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200" b="0" i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intervention</a:t>
                      </a: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  <a:endParaRPr lang="en-US" sz="1800" dirty="0">
                        <a:effectLst/>
                      </a:endParaRPr>
                    </a:p>
                  </a:txBody>
                  <a:tcPr marL="43270" marR="43270" marT="21635" marB="2163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8676">
                <a:tc>
                  <a:txBody>
                    <a:bodyPr/>
                    <a:lstStyle/>
                    <a:p>
                      <a:r>
                        <a:rPr lang="en-IE" sz="12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Security Breach </a:t>
                      </a:r>
                      <a:endParaRPr lang="en-IE" sz="1800">
                        <a:effectLst/>
                      </a:endParaRPr>
                    </a:p>
                  </a:txBody>
                  <a:tcPr marL="43270" marR="43270" marT="21635" marB="2163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Security policies may not be </a:t>
                      </a:r>
                      <a:r>
                        <a:rPr lang="en-US" sz="1200" b="0" i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enforced</a:t>
                      </a:r>
                      <a:r>
                        <a:rPr lang="en-US" sz="1200" b="0" i="0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200" b="0" i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leading </a:t>
                      </a: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 data compromise.</a:t>
                      </a:r>
                      <a:endParaRPr lang="en-US" sz="1800" dirty="0">
                        <a:effectLst/>
                      </a:endParaRPr>
                    </a:p>
                  </a:txBody>
                  <a:tcPr marL="43270" marR="43270" marT="21635" marB="2163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Define and run </a:t>
                      </a:r>
                      <a:r>
                        <a:rPr lang="en-US" sz="1200" b="0" i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regular</a:t>
                      </a:r>
                      <a:r>
                        <a:rPr lang="en-US" sz="1200" b="0" i="0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200" b="0" i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security </a:t>
                      </a: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audits </a:t>
                      </a:r>
                      <a:r>
                        <a:rPr lang="en-US" sz="1200" b="0" i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and</a:t>
                      </a:r>
                      <a:r>
                        <a:rPr lang="en-US" sz="1200" b="0" i="0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200" b="0" i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penetration </a:t>
                      </a: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testing </a:t>
                      </a:r>
                      <a:r>
                        <a:rPr lang="en-US" sz="1200" b="0" i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</a:t>
                      </a:r>
                      <a:r>
                        <a:rPr lang="en-US" sz="1200" b="0" i="0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200" b="0" i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ensure </a:t>
                      </a: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Cloud security </a:t>
                      </a:r>
                      <a:r>
                        <a:rPr lang="en-US" sz="1200" b="0" i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</a:t>
                      </a:r>
                      <a:r>
                        <a:rPr lang="en-US" sz="1200" b="0" i="0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200" b="0" i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maintained </a:t>
                      </a: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across </a:t>
                      </a:r>
                      <a:r>
                        <a:rPr lang="en-US" sz="1200" b="0" i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the</a:t>
                      </a:r>
                      <a:r>
                        <a:rPr lang="en-US" sz="1200" b="0" i="0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200" b="0" i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network</a:t>
                      </a: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  <a:endParaRPr lang="en-US" sz="1800" dirty="0">
                        <a:effectLst/>
                      </a:endParaRPr>
                    </a:p>
                  </a:txBody>
                  <a:tcPr marL="43270" marR="43270" marT="21635" marB="2163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5595">
                <a:tc>
                  <a:txBody>
                    <a:bodyPr/>
                    <a:lstStyle/>
                    <a:p>
                      <a:r>
                        <a:rPr lang="en-IE" sz="12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Risk Averse</a:t>
                      </a:r>
                      <a:br>
                        <a:rPr lang="en-IE" sz="12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IE" sz="12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Culture</a:t>
                      </a:r>
                      <a:endParaRPr lang="en-IE" sz="1800">
                        <a:effectLst/>
                      </a:endParaRPr>
                    </a:p>
                  </a:txBody>
                  <a:tcPr marL="43270" marR="43270" marT="21635" marB="2163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The IT team is averse to the </a:t>
                      </a:r>
                      <a:r>
                        <a:rPr lang="en-US" sz="1200" b="0" i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change</a:t>
                      </a:r>
                      <a:r>
                        <a:rPr lang="en-US" sz="1200" b="0" i="0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200" b="0" i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from </a:t>
                      </a: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the current ways of working.</a:t>
                      </a:r>
                      <a:endParaRPr lang="en-US" sz="1800" dirty="0">
                        <a:effectLst/>
                      </a:endParaRPr>
                    </a:p>
                  </a:txBody>
                  <a:tcPr marL="43270" marR="43270" marT="21635" marB="2163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Run sessions with </a:t>
                      </a:r>
                      <a:r>
                        <a:rPr lang="en-US" sz="1200" b="0" i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Senior</a:t>
                      </a:r>
                      <a:r>
                        <a:rPr lang="en-US" sz="1200" b="0" i="0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200" b="0" i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Leadership </a:t>
                      </a: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and </a:t>
                      </a:r>
                      <a:r>
                        <a:rPr lang="en-US" sz="1200" b="0" i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have</a:t>
                      </a:r>
                      <a:r>
                        <a:rPr lang="en-US" sz="1200" b="0" i="0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200" b="0" i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managers </a:t>
                      </a: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lead the </a:t>
                      </a:r>
                      <a:r>
                        <a:rPr lang="en-US" sz="1200" b="0" i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change.</a:t>
                      </a:r>
                      <a:r>
                        <a:rPr lang="en-US" sz="1200" b="0" i="0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200" b="0" i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Run </a:t>
                      </a: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 town hall with all </a:t>
                      </a:r>
                      <a:r>
                        <a:rPr lang="en-US" sz="1200" b="0" i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</a:t>
                      </a:r>
                      <a:r>
                        <a:rPr lang="en-US" sz="1200" b="0" i="0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200" b="0" i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staff</a:t>
                      </a: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  <a:endParaRPr lang="en-US" sz="1800" dirty="0">
                        <a:effectLst/>
                      </a:endParaRPr>
                    </a:p>
                  </a:txBody>
                  <a:tcPr marL="43270" marR="43270" marT="21635" marB="2163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2136">
                <a:tc>
                  <a:txBody>
                    <a:bodyPr/>
                    <a:lstStyle/>
                    <a:p>
                      <a:r>
                        <a:rPr lang="en-IE" sz="12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Changes to</a:t>
                      </a:r>
                      <a:br>
                        <a:rPr lang="en-IE" sz="12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IE" sz="12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Cloud Costs</a:t>
                      </a:r>
                      <a:endParaRPr lang="en-IE" sz="1800">
                        <a:effectLst/>
                      </a:endParaRPr>
                    </a:p>
                  </a:txBody>
                  <a:tcPr marL="43270" marR="43270" marT="21635" marB="2163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Risk that costs of Cloud services </a:t>
                      </a:r>
                      <a:r>
                        <a:rPr lang="en-US" sz="1200" b="0" i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will</a:t>
                      </a:r>
                      <a:r>
                        <a:rPr lang="en-US" sz="1200" b="0" i="0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200" b="0" i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increase</a:t>
                      </a: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, straining the IT Budget.</a:t>
                      </a:r>
                      <a:endParaRPr lang="en-US" sz="1800" dirty="0">
                        <a:effectLst/>
                      </a:endParaRPr>
                    </a:p>
                  </a:txBody>
                  <a:tcPr marL="43270" marR="43270" marT="21635" marB="2163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Negotiate </a:t>
                      </a:r>
                      <a:r>
                        <a:rPr lang="en-US" sz="1200" b="0" i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price-protection</a:t>
                      </a:r>
                      <a:r>
                        <a:rPr lang="en-US" sz="1200" b="0" i="0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200" b="0" i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with </a:t>
                      </a: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Cloud providers </a:t>
                      </a:r>
                      <a:r>
                        <a:rPr lang="en-US" sz="1200" b="0" i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during</a:t>
                      </a:r>
                      <a:r>
                        <a:rPr lang="en-US" sz="1200" b="0" i="0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200" b="0" i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procurement </a:t>
                      </a: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process </a:t>
                      </a:r>
                      <a:r>
                        <a:rPr lang="en-US" sz="1200" b="0" i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and</a:t>
                      </a:r>
                      <a:r>
                        <a:rPr lang="en-US" sz="1200" b="0" i="0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200" b="0" i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optimize </a:t>
                      </a: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the </a:t>
                      </a:r>
                      <a:r>
                        <a:rPr lang="en-US" sz="1200" b="0" i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environment</a:t>
                      </a:r>
                      <a:r>
                        <a:rPr lang="en-US" sz="1200" b="0" i="0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200" b="0" i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against cos.</a:t>
                      </a:r>
                      <a:endParaRPr lang="en-US" sz="1800" dirty="0">
                        <a:effectLst/>
                      </a:endParaRPr>
                    </a:p>
                  </a:txBody>
                  <a:tcPr marL="43270" marR="43270" marT="21635" marB="2163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370687" y="1006310"/>
            <a:ext cx="293702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-Bold"/>
                <a:cs typeface="Arial" pitchFamily="34" charset="0"/>
              </a:rPr>
              <a:t>Cloud Risks and Considerations</a:t>
            </a:r>
            <a:b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-Bold"/>
                <a:cs typeface="Arial" pitchFamily="34" charset="0"/>
              </a:rPr>
            </a:b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843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Deloitte_4_3_Onscreen">
  <a:themeElements>
    <a:clrScheme name="Deloitte colors">
      <a:dk1>
        <a:sysClr val="windowText" lastClr="000000"/>
      </a:dk1>
      <a:lt1>
        <a:sysClr val="window" lastClr="FFFFFF"/>
      </a:lt1>
      <a:dk2>
        <a:srgbClr val="53565A"/>
      </a:dk2>
      <a:lt2>
        <a:srgbClr val="D0D0CE"/>
      </a:lt2>
      <a:accent1>
        <a:srgbClr val="86BC25"/>
      </a:accent1>
      <a:accent2>
        <a:srgbClr val="046A38"/>
      </a:accent2>
      <a:accent3>
        <a:srgbClr val="62B5E5"/>
      </a:accent3>
      <a:accent4>
        <a:srgbClr val="012169"/>
      </a:accent4>
      <a:accent5>
        <a:srgbClr val="0097A9"/>
      </a:accent5>
      <a:accent6>
        <a:srgbClr val="75787B"/>
      </a:accent6>
      <a:hlink>
        <a:srgbClr val="00A3E0"/>
      </a:hlink>
      <a:folHlink>
        <a:srgbClr val="53565A"/>
      </a:folHlink>
    </a:clrScheme>
    <a:fontScheme name="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3"/>
        </a:solidFill>
        <a:ln w="19050" algn="ctr">
          <a:noFill/>
          <a:miter lim="800000"/>
          <a:headEnd/>
          <a:tailEnd/>
        </a:ln>
      </a:spPr>
      <a:bodyPr wrap="square" lIns="88900" tIns="88900" rIns="88900" bIns="88900" rtlCol="0" anchor="ctr"/>
      <a:lstStyle>
        <a:defPPr>
          <a:lnSpc>
            <a:spcPct val="106000"/>
          </a:lnSpc>
          <a:buFont typeface="Wingdings 2" pitchFamily="18" charset="2"/>
          <a:buNone/>
          <a:defRPr sz="1600" b="1" dirty="0" smtClean="0">
            <a:solidFill>
              <a:schemeClr val="bg1"/>
            </a:solidFill>
          </a:defRPr>
        </a:defPPr>
      </a:lst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203200" indent="-203200">
          <a:spcBef>
            <a:spcPts val="600"/>
          </a:spcBef>
          <a:buSzPct val="100000"/>
          <a:buFont typeface="Arial"/>
          <a:buChar char="�"/>
          <a:defRPr dirty="0" smtClean="0">
            <a:solidFill>
              <a:srgbClr val="313131"/>
            </a:solidFill>
          </a:defRPr>
        </a:defPPr>
      </a:lstStyle>
    </a:txDef>
  </a:objectDefaults>
  <a:extraClrSchemeLst/>
  <a:custClrLst>
    <a:custClr name="Green 7">
      <a:srgbClr val="2C5234"/>
    </a:custClr>
    <a:custClr name="Green 6">
      <a:srgbClr val="046A38"/>
    </a:custClr>
    <a:custClr name="Green 5">
      <a:srgbClr val="009A44"/>
    </a:custClr>
    <a:custClr name="Green 4">
      <a:srgbClr val="43B02A"/>
    </a:custClr>
    <a:custClr name="Deloitte Green">
      <a:srgbClr val="86BC25"/>
    </a:custClr>
    <a:custClr name="Green 2">
      <a:srgbClr val="C4D600"/>
    </a:custClr>
    <a:custClr name="Green 1">
      <a:srgbClr val="E3E48D"/>
    </a:custClr>
    <a:custClr name="Teal 7">
      <a:srgbClr val="004F59"/>
    </a:custClr>
    <a:custClr name="Teal 6">
      <a:srgbClr val="007680"/>
    </a:custClr>
    <a:custClr name="Teal 5">
      <a:srgbClr val="0097A9"/>
    </a:custClr>
    <a:custClr name="Teal 4">
      <a:srgbClr val="00ABAB"/>
    </a:custClr>
    <a:custClr name="Teal 3">
      <a:srgbClr val="6FC2B4"/>
    </a:custClr>
    <a:custClr name="Teal 2">
      <a:srgbClr val="9DD4CF"/>
    </a:custClr>
    <a:custClr name="Teal 1">
      <a:srgbClr val="DDEFE8"/>
    </a:custClr>
    <a:custClr name="Blue 7">
      <a:srgbClr val="041E42"/>
    </a:custClr>
    <a:custClr name="Blue 6">
      <a:srgbClr val="012169"/>
    </a:custClr>
    <a:custClr name="Blue 5">
      <a:srgbClr val="005587"/>
    </a:custClr>
    <a:custClr name="Blue 4">
      <a:srgbClr val="0076A8"/>
    </a:custClr>
    <a:custClr name="Blue 3">
      <a:srgbClr val="00A3E0"/>
    </a:custClr>
    <a:custClr name="Blue 2">
      <a:srgbClr val="62B5E5"/>
    </a:custClr>
    <a:custClr name="Blue 1">
      <a:srgbClr val="A0DCFF"/>
    </a:custClr>
    <a:custClr name="Cool Gray 11">
      <a:srgbClr val="53565A"/>
    </a:custClr>
    <a:custClr name="Cool Gray 10">
      <a:srgbClr val="63666A"/>
    </a:custClr>
    <a:custClr name="Cool Gray 9">
      <a:srgbClr val="75787B"/>
    </a:custClr>
    <a:custClr name="Cool Gray 7">
      <a:srgbClr val="97999B"/>
    </a:custClr>
    <a:custClr name="Cool Gray 6">
      <a:srgbClr val="A7A8AA"/>
    </a:custClr>
    <a:custClr name="Cool Gray 4">
      <a:srgbClr val="BBBCBC"/>
    </a:custClr>
    <a:custClr name="Cool Gray 2">
      <a:srgbClr val="D0D0CE"/>
    </a:custClr>
    <a:custClr name="White">
      <a:srgbClr val="FFFFFF"/>
    </a:custClr>
    <a:custClr name="Black">
      <a:srgbClr val="000000"/>
    </a:custClr>
    <a:custClr name="Red">
      <a:srgbClr val="DA291C"/>
    </a:custClr>
    <a:custClr name="Orange">
      <a:srgbClr val="ED8B00"/>
    </a:custClr>
    <a:custClr name="Yellow">
      <a:srgbClr val="FFCD00"/>
    </a:custClr>
  </a:custClrLst>
  <a:extLst>
    <a:ext uri="{05A4C25C-085E-4340-85A3-A5531E510DB2}">
      <thm15:themeFamily xmlns:thm15="http://schemas.microsoft.com/office/thememl/2012/main" xmlns="" name="Deloitte - Network and Security Solutions - Wide.potx" id="{BBB8FC03-DEC5-4C7E-971D-ABE7AE675190}" vid="{44E1F9DE-26A1-427E-A0A8-34CC89E4AC2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208</Words>
  <Application>Microsoft Office PowerPoint</Application>
  <PresentationFormat>Custom</PresentationFormat>
  <Paragraphs>32</Paragraphs>
  <Slides>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Deloitte_4_3_Onscreen</vt:lpstr>
      <vt:lpstr>think-cell Slide</vt:lpstr>
      <vt:lpstr>Title</vt:lpstr>
      <vt:lpstr>Title</vt:lpstr>
    </vt:vector>
  </TitlesOfParts>
  <Company>Deloitte Touche Tohmatsu Services,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Transformation Journey – The Deloitte Approach</dc:title>
  <dc:creator>lunguroiu@deloitte.com.au;hal-khudairy@deloitte.com.au;matgeorge@deloitte.com.au;dkissane@deloitte.com.au</dc:creator>
  <cp:lastModifiedBy>ANJALI</cp:lastModifiedBy>
  <cp:revision>21</cp:revision>
  <dcterms:created xsi:type="dcterms:W3CDTF">2019-03-31T19:26:34Z</dcterms:created>
  <dcterms:modified xsi:type="dcterms:W3CDTF">2021-01-05T12:21:44Z</dcterms:modified>
</cp:coreProperties>
</file>